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8" r:id="rId2"/>
    <p:sldId id="316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73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82" r:id="rId24"/>
    <p:sldId id="283" r:id="rId25"/>
    <p:sldId id="285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08" r:id="rId36"/>
    <p:sldId id="309" r:id="rId37"/>
    <p:sldId id="311" r:id="rId38"/>
    <p:sldId id="312" r:id="rId39"/>
    <p:sldId id="313" r:id="rId40"/>
    <p:sldId id="314" r:id="rId41"/>
    <p:sldId id="31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789" autoAdjust="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C5AB-CE21-4E48-92B7-2649D7ACCCD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3B8A-E3CA-4EF1-8328-348798039F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24FC8-CA80-4AE1-A53A-D76E4D3B963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815E-3048-4BC8-9E72-3D82CD634F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FB83E-5E5D-4190-9E8A-54E0CECF4F5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外-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8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76BF-7DDA-420B-97A4-BFE8D580AF0F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2FD7-1401-4E96-B4A6-9DB97AC75766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0454-D5CD-4DF2-B424-7CBFB2F58E6F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91513" cy="44211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04025" y="61928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888A77D6-1833-42AB-B0A4-44A8BCD8FF3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3ABF-47F4-410E-A4B3-E207B62259E3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EB2-3CC6-42ED-90B0-199F82110379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76F-7EAB-408F-9125-8365596D4A9A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5DA-DE14-4CB7-98BC-27538F7389A1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74C8-10FE-4269-8A81-8F7F12C7BB3A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8AF1-0B7F-4A09-93B0-2A9D44874AF1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EAB-5835-4274-A874-700C524E973A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3F4-9719-489A-9CDD-8FCF781041CB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1695" y="0"/>
            <a:ext cx="91473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AC28-DFD7-4738-B4B5-E33267D67005}" type="datetime1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65000"/>
        <a:buFont typeface="Wingdings" pitchFamily="2" charset="2"/>
        <a:buChar char="n"/>
        <a:defRPr sz="2100" kern="1200">
          <a:solidFill>
            <a:srgbClr val="FF0000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rgbClr val="0070C0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71472" y="26431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9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章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 RIP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路由协议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" name="Picture 5" descr="愿景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42844" y="321468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RIP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工作过程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协议更新路由表原则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12775" y="1341438"/>
            <a:ext cx="7777163" cy="4751387"/>
            <a:chOff x="612775" y="1341438"/>
            <a:chExt cx="7777163" cy="47513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5938838" y="1773238"/>
              <a:ext cx="0" cy="431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4427538" y="2206625"/>
              <a:ext cx="3025775" cy="865188"/>
            </a:xfrm>
            <a:prstGeom prst="diamond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路由表中是否已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有该条目？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938838" y="3068638"/>
              <a:ext cx="0" cy="431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22938" y="3068638"/>
              <a:ext cx="1296987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是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57525" y="3643313"/>
              <a:ext cx="1296988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否</a:t>
              </a: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273425" y="4148138"/>
              <a:ext cx="1079500" cy="431800"/>
              <a:chOff x="930" y="1933"/>
              <a:chExt cx="680" cy="272"/>
            </a:xfrm>
          </p:grpSpPr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930" y="1933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930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4356100" y="3502025"/>
              <a:ext cx="3240088" cy="1295400"/>
            </a:xfrm>
            <a:prstGeom prst="diamond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接收到的信息是否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优于路由表中的条目</a:t>
              </a:r>
              <a:r>
                <a:rPr lang="en-US" altLang="zh-CN" sz="1800" b="1">
                  <a:effectLst/>
                  <a:latin typeface="宋体" charset="-122"/>
                  <a:ea typeface="宋体" charset="-122"/>
                </a:rPr>
                <a:t>?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835150" y="4579938"/>
              <a:ext cx="2952750" cy="1009650"/>
            </a:xfrm>
            <a:prstGeom prst="diamond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是否与原条目来自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同一源地址</a:t>
              </a:r>
              <a:r>
                <a:rPr lang="en-US" altLang="zh-CN" sz="1800" b="1">
                  <a:effectLst/>
                  <a:latin typeface="宋体" charset="-122"/>
                  <a:ea typeface="宋体" charset="-122"/>
                </a:rPr>
                <a:t>?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011863" y="4797425"/>
              <a:ext cx="0" cy="863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24525" y="4941888"/>
              <a:ext cx="1296988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是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5148263" y="5661025"/>
              <a:ext cx="1873250" cy="431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effectLst/>
                  <a:latin typeface="宋体" charset="-122"/>
                  <a:ea typeface="宋体" charset="-122"/>
                </a:rPr>
                <a:t>更新路由表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75013" y="5589588"/>
              <a:ext cx="0" cy="28733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275013" y="5876925"/>
              <a:ext cx="180022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338388" y="5589588"/>
              <a:ext cx="1296987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是</a:t>
              </a:r>
            </a:p>
          </p:txBody>
        </p: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1403350" y="5084763"/>
              <a:ext cx="431800" cy="431800"/>
              <a:chOff x="930" y="1933"/>
              <a:chExt cx="680" cy="272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930" y="1933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930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042988" y="4652963"/>
              <a:ext cx="1296987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否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612775" y="5518150"/>
              <a:ext cx="1655763" cy="431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忽略路由信息</a:t>
              </a:r>
            </a:p>
          </p:txBody>
        </p:sp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7019925" y="2636838"/>
              <a:ext cx="1008063" cy="3240087"/>
              <a:chOff x="4422" y="1797"/>
              <a:chExt cx="635" cy="2041"/>
            </a:xfrm>
          </p:grpSpPr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694" y="179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5057" y="1797"/>
                <a:ext cx="0" cy="2041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4422" y="383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/>
                </a:prstShdw>
              </a:effec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7092950" y="2133600"/>
              <a:ext cx="12969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800" b="1">
                  <a:effectLst/>
                  <a:latin typeface="宋体" charset="-122"/>
                  <a:ea typeface="宋体" charset="-122"/>
                </a:rPr>
                <a:t>否</a:t>
              </a: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5002213" y="1341438"/>
              <a:ext cx="1873250" cy="431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effectLst/>
                  <a:latin typeface="宋体" charset="-122"/>
                  <a:ea typeface="宋体" charset="-122"/>
                </a:rPr>
                <a:t>接收到路由信息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如下图所示：</a:t>
            </a:r>
            <a:r>
              <a:rPr lang="en-US" altLang="zh-CN" dirty="0" smtClean="0"/>
              <a:t>RIP</a:t>
            </a:r>
            <a:r>
              <a:rPr lang="zh-CN" altLang="en-US" dirty="0"/>
              <a:t>路由器初始的路由表中只有自己的直连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直连路由跳数为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graphicFrame>
        <p:nvGraphicFramePr>
          <p:cNvPr id="469112" name="Group 120"/>
          <p:cNvGraphicFramePr>
            <a:graphicFrameLocks noGrp="1"/>
          </p:cNvGraphicFramePr>
          <p:nvPr/>
        </p:nvGraphicFramePr>
        <p:xfrm>
          <a:off x="3276600" y="4643438"/>
          <a:ext cx="2735263" cy="130937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8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026" name="Text Box 34"/>
          <p:cNvSpPr txBox="1">
            <a:spLocks noChangeArrowheads="1"/>
          </p:cNvSpPr>
          <p:nvPr/>
        </p:nvSpPr>
        <p:spPr bwMode="auto">
          <a:xfrm>
            <a:off x="611188" y="385127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69027" name="Text Box 35"/>
          <p:cNvSpPr txBox="1">
            <a:spLocks noChangeArrowheads="1"/>
          </p:cNvSpPr>
          <p:nvPr/>
        </p:nvSpPr>
        <p:spPr bwMode="auto">
          <a:xfrm>
            <a:off x="2989263" y="3851275"/>
            <a:ext cx="1150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69028" name="Text Box 36"/>
          <p:cNvSpPr txBox="1">
            <a:spLocks noChangeArrowheads="1"/>
          </p:cNvSpPr>
          <p:nvPr/>
        </p:nvSpPr>
        <p:spPr bwMode="auto">
          <a:xfrm>
            <a:off x="5292725" y="38512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69029" name="Text Box 37"/>
          <p:cNvSpPr txBox="1">
            <a:spLocks noChangeArrowheads="1"/>
          </p:cNvSpPr>
          <p:nvPr/>
        </p:nvSpPr>
        <p:spPr bwMode="auto">
          <a:xfrm>
            <a:off x="7523163" y="3852863"/>
            <a:ext cx="1296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69030" name="Text Box 38"/>
          <p:cNvSpPr txBox="1">
            <a:spLocks noChangeArrowheads="1"/>
          </p:cNvSpPr>
          <p:nvPr/>
        </p:nvSpPr>
        <p:spPr bwMode="auto">
          <a:xfrm>
            <a:off x="2700338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469031" name="Text Box 39"/>
          <p:cNvSpPr txBox="1">
            <a:spLocks noChangeArrowheads="1"/>
          </p:cNvSpPr>
          <p:nvPr/>
        </p:nvSpPr>
        <p:spPr bwMode="auto">
          <a:xfrm>
            <a:off x="5076825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69032" name="Text Box 40"/>
          <p:cNvSpPr txBox="1">
            <a:spLocks noChangeArrowheads="1"/>
          </p:cNvSpPr>
          <p:nvPr/>
        </p:nvSpPr>
        <p:spPr bwMode="auto">
          <a:xfrm>
            <a:off x="3852863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6229350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graphicFrame>
        <p:nvGraphicFramePr>
          <p:cNvPr id="469113" name="Group 121"/>
          <p:cNvGraphicFramePr>
            <a:graphicFrameLocks noGrp="1"/>
          </p:cNvGraphicFramePr>
          <p:nvPr/>
        </p:nvGraphicFramePr>
        <p:xfrm>
          <a:off x="287338" y="4638675"/>
          <a:ext cx="2771775" cy="1309370"/>
        </p:xfrm>
        <a:graphic>
          <a:graphicData uri="http://schemas.openxmlformats.org/drawingml/2006/table">
            <a:tbl>
              <a:tblPr/>
              <a:tblGrid>
                <a:gridCol w="257175"/>
                <a:gridCol w="787400"/>
                <a:gridCol w="1008062"/>
                <a:gridCol w="719138"/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114" name="Group 122"/>
          <p:cNvGraphicFramePr>
            <a:graphicFrameLocks noGrp="1"/>
          </p:cNvGraphicFramePr>
          <p:nvPr/>
        </p:nvGraphicFramePr>
        <p:xfrm>
          <a:off x="6227763" y="4638675"/>
          <a:ext cx="2736850" cy="1309370"/>
        </p:xfrm>
        <a:graphic>
          <a:graphicData uri="http://schemas.openxmlformats.org/drawingml/2006/table">
            <a:tbl>
              <a:tblPr/>
              <a:tblGrid>
                <a:gridCol w="288925"/>
                <a:gridCol w="792162"/>
                <a:gridCol w="935038"/>
                <a:gridCol w="720725"/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9094" name="Line 102"/>
          <p:cNvSpPr>
            <a:spLocks noChangeShapeType="1"/>
          </p:cNvSpPr>
          <p:nvPr/>
        </p:nvSpPr>
        <p:spPr bwMode="auto">
          <a:xfrm>
            <a:off x="2266950" y="42116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69095" name="Line 103"/>
          <p:cNvSpPr>
            <a:spLocks noChangeShapeType="1"/>
          </p:cNvSpPr>
          <p:nvPr/>
        </p:nvSpPr>
        <p:spPr bwMode="auto">
          <a:xfrm>
            <a:off x="4716463" y="42116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69096" name="Line 104"/>
          <p:cNvSpPr>
            <a:spLocks noChangeShapeType="1"/>
          </p:cNvSpPr>
          <p:nvPr/>
        </p:nvSpPr>
        <p:spPr bwMode="auto">
          <a:xfrm>
            <a:off x="7164388" y="42116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69097" name="Line 105"/>
          <p:cNvSpPr>
            <a:spLocks noChangeShapeType="1"/>
          </p:cNvSpPr>
          <p:nvPr/>
        </p:nvSpPr>
        <p:spPr bwMode="auto">
          <a:xfrm>
            <a:off x="684213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9098" name="Line 106"/>
          <p:cNvSpPr>
            <a:spLocks noChangeShapeType="1"/>
          </p:cNvSpPr>
          <p:nvPr/>
        </p:nvSpPr>
        <p:spPr bwMode="auto">
          <a:xfrm>
            <a:off x="2700338" y="370681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9099" name="Line 107"/>
          <p:cNvSpPr>
            <a:spLocks noChangeShapeType="1"/>
          </p:cNvSpPr>
          <p:nvPr/>
        </p:nvSpPr>
        <p:spPr bwMode="auto">
          <a:xfrm>
            <a:off x="5148263" y="3706813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9100" name="Line 108"/>
          <p:cNvSpPr>
            <a:spLocks noChangeShapeType="1"/>
          </p:cNvSpPr>
          <p:nvPr/>
        </p:nvSpPr>
        <p:spPr bwMode="auto">
          <a:xfrm>
            <a:off x="7380288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69101" name="Picture 10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3346450"/>
            <a:ext cx="936625" cy="755650"/>
          </a:xfrm>
          <a:prstGeom prst="rect">
            <a:avLst/>
          </a:prstGeom>
          <a:noFill/>
        </p:spPr>
      </p:pic>
      <p:pic>
        <p:nvPicPr>
          <p:cNvPr id="469102" name="Picture 110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3346450"/>
            <a:ext cx="936625" cy="755650"/>
          </a:xfrm>
          <a:prstGeom prst="rect">
            <a:avLst/>
          </a:prstGeom>
          <a:noFill/>
        </p:spPr>
      </p:pic>
      <p:pic>
        <p:nvPicPr>
          <p:cNvPr id="469103" name="Picture 111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3346450"/>
            <a:ext cx="936625" cy="755650"/>
          </a:xfrm>
          <a:prstGeom prst="rect">
            <a:avLst/>
          </a:prstGeom>
          <a:noFill/>
        </p:spPr>
      </p:pic>
      <p:sp>
        <p:nvSpPr>
          <p:cNvPr id="469104" name="Text Box 112"/>
          <p:cNvSpPr txBox="1">
            <a:spLocks noChangeArrowheads="1"/>
          </p:cNvSpPr>
          <p:nvPr/>
        </p:nvSpPr>
        <p:spPr bwMode="auto">
          <a:xfrm>
            <a:off x="16922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69105" name="Text Box 113"/>
          <p:cNvSpPr txBox="1">
            <a:spLocks noChangeArrowheads="1"/>
          </p:cNvSpPr>
          <p:nvPr/>
        </p:nvSpPr>
        <p:spPr bwMode="auto">
          <a:xfrm>
            <a:off x="40671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69106" name="Text Box 114"/>
          <p:cNvSpPr txBox="1">
            <a:spLocks noChangeArrowheads="1"/>
          </p:cNvSpPr>
          <p:nvPr/>
        </p:nvSpPr>
        <p:spPr bwMode="auto">
          <a:xfrm>
            <a:off x="6443663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1496995" y="3348039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500958" y="3357562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假定路由器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首先更新（更新</a:t>
            </a:r>
            <a:r>
              <a:rPr lang="zh-CN" altLang="en-US" dirty="0"/>
              <a:t>计时器：</a:t>
            </a:r>
            <a:r>
              <a:rPr lang="en-US" altLang="zh-CN" dirty="0"/>
              <a:t>30s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跳数加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，向邻居路由器发送更新</a:t>
            </a:r>
            <a:endParaRPr lang="zh-CN" altLang="en-US" dirty="0"/>
          </a:p>
        </p:txBody>
      </p:sp>
      <p:pic>
        <p:nvPicPr>
          <p:cNvPr id="494707" name="Picture 11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513" y="4335463"/>
            <a:ext cx="350837" cy="515937"/>
          </a:xfrm>
          <a:prstGeom prst="rect">
            <a:avLst/>
          </a:prstGeom>
          <a:noFill/>
        </p:spPr>
      </p:pic>
      <p:sp>
        <p:nvSpPr>
          <p:cNvPr id="494708" name="AutoShape 116"/>
          <p:cNvSpPr>
            <a:spLocks noChangeArrowheads="1"/>
          </p:cNvSpPr>
          <p:nvPr/>
        </p:nvSpPr>
        <p:spPr bwMode="auto">
          <a:xfrm>
            <a:off x="2700338" y="4551363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709" name="AutoShape 117"/>
          <p:cNvSpPr>
            <a:spLocks noChangeArrowheads="1"/>
          </p:cNvSpPr>
          <p:nvPr/>
        </p:nvSpPr>
        <p:spPr bwMode="auto">
          <a:xfrm rot="10800000">
            <a:off x="684213" y="4551363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710" name="Text Box 118"/>
          <p:cNvSpPr txBox="1">
            <a:spLocks noChangeArrowheads="1"/>
          </p:cNvSpPr>
          <p:nvPr/>
        </p:nvSpPr>
        <p:spPr bwMode="auto">
          <a:xfrm>
            <a:off x="2771775" y="4318000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94711" name="Text Box 119"/>
          <p:cNvSpPr txBox="1">
            <a:spLocks noChangeArrowheads="1"/>
          </p:cNvSpPr>
          <p:nvPr/>
        </p:nvSpPr>
        <p:spPr bwMode="auto">
          <a:xfrm>
            <a:off x="1042988" y="4318000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94712" name="Text Box 120"/>
          <p:cNvSpPr txBox="1">
            <a:spLocks noChangeArrowheads="1"/>
          </p:cNvSpPr>
          <p:nvPr/>
        </p:nvSpPr>
        <p:spPr bwMode="auto">
          <a:xfrm>
            <a:off x="2700338" y="4921250"/>
            <a:ext cx="1727200" cy="739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1hop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1hop</a:t>
            </a:r>
          </a:p>
        </p:txBody>
      </p:sp>
      <p:sp>
        <p:nvSpPr>
          <p:cNvPr id="494713" name="Text Box 121"/>
          <p:cNvSpPr txBox="1">
            <a:spLocks noChangeArrowheads="1"/>
          </p:cNvSpPr>
          <p:nvPr/>
        </p:nvSpPr>
        <p:spPr bwMode="auto">
          <a:xfrm>
            <a:off x="323850" y="4921250"/>
            <a:ext cx="1727200" cy="739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1hop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1hop</a:t>
            </a:r>
          </a:p>
        </p:txBody>
      </p:sp>
      <p:sp>
        <p:nvSpPr>
          <p:cNvPr id="494714" name="Text Box 122"/>
          <p:cNvSpPr txBox="1">
            <a:spLocks noChangeArrowheads="1"/>
          </p:cNvSpPr>
          <p:nvPr/>
        </p:nvSpPr>
        <p:spPr bwMode="auto">
          <a:xfrm>
            <a:off x="611188" y="385127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94715" name="Text Box 123"/>
          <p:cNvSpPr txBox="1">
            <a:spLocks noChangeArrowheads="1"/>
          </p:cNvSpPr>
          <p:nvPr/>
        </p:nvSpPr>
        <p:spPr bwMode="auto">
          <a:xfrm>
            <a:off x="2989263" y="3851275"/>
            <a:ext cx="1150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94716" name="Text Box 124"/>
          <p:cNvSpPr txBox="1">
            <a:spLocks noChangeArrowheads="1"/>
          </p:cNvSpPr>
          <p:nvPr/>
        </p:nvSpPr>
        <p:spPr bwMode="auto">
          <a:xfrm>
            <a:off x="5292725" y="38512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94717" name="Text Box 125"/>
          <p:cNvSpPr txBox="1">
            <a:spLocks noChangeArrowheads="1"/>
          </p:cNvSpPr>
          <p:nvPr/>
        </p:nvSpPr>
        <p:spPr bwMode="auto">
          <a:xfrm>
            <a:off x="7523163" y="3852863"/>
            <a:ext cx="1296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94718" name="Text Box 126"/>
          <p:cNvSpPr txBox="1">
            <a:spLocks noChangeArrowheads="1"/>
          </p:cNvSpPr>
          <p:nvPr/>
        </p:nvSpPr>
        <p:spPr bwMode="auto">
          <a:xfrm>
            <a:off x="2700338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4719" name="Text Box 127"/>
          <p:cNvSpPr txBox="1">
            <a:spLocks noChangeArrowheads="1"/>
          </p:cNvSpPr>
          <p:nvPr/>
        </p:nvSpPr>
        <p:spPr bwMode="auto">
          <a:xfrm>
            <a:off x="5076825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4720" name="Text Box 128"/>
          <p:cNvSpPr txBox="1">
            <a:spLocks noChangeArrowheads="1"/>
          </p:cNvSpPr>
          <p:nvPr/>
        </p:nvSpPr>
        <p:spPr bwMode="auto">
          <a:xfrm>
            <a:off x="3852863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94721" name="Text Box 129"/>
          <p:cNvSpPr txBox="1">
            <a:spLocks noChangeArrowheads="1"/>
          </p:cNvSpPr>
          <p:nvPr/>
        </p:nvSpPr>
        <p:spPr bwMode="auto">
          <a:xfrm>
            <a:off x="6229350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94722" name="Line 130"/>
          <p:cNvSpPr>
            <a:spLocks noChangeShapeType="1"/>
          </p:cNvSpPr>
          <p:nvPr/>
        </p:nvSpPr>
        <p:spPr bwMode="auto">
          <a:xfrm>
            <a:off x="684213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723" name="Line 131"/>
          <p:cNvSpPr>
            <a:spLocks noChangeShapeType="1"/>
          </p:cNvSpPr>
          <p:nvPr/>
        </p:nvSpPr>
        <p:spPr bwMode="auto">
          <a:xfrm>
            <a:off x="2700338" y="370681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724" name="Line 132"/>
          <p:cNvSpPr>
            <a:spLocks noChangeShapeType="1"/>
          </p:cNvSpPr>
          <p:nvPr/>
        </p:nvSpPr>
        <p:spPr bwMode="auto">
          <a:xfrm>
            <a:off x="5148263" y="3706813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725" name="Line 133"/>
          <p:cNvSpPr>
            <a:spLocks noChangeShapeType="1"/>
          </p:cNvSpPr>
          <p:nvPr/>
        </p:nvSpPr>
        <p:spPr bwMode="auto">
          <a:xfrm>
            <a:off x="7380288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94726" name="Picture 134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3346450"/>
            <a:ext cx="936625" cy="755650"/>
          </a:xfrm>
          <a:prstGeom prst="rect">
            <a:avLst/>
          </a:prstGeom>
          <a:noFill/>
        </p:spPr>
      </p:pic>
      <p:pic>
        <p:nvPicPr>
          <p:cNvPr id="494727" name="Picture 135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3346450"/>
            <a:ext cx="936625" cy="755650"/>
          </a:xfrm>
          <a:prstGeom prst="rect">
            <a:avLst/>
          </a:prstGeom>
          <a:noFill/>
        </p:spPr>
      </p:pic>
      <p:pic>
        <p:nvPicPr>
          <p:cNvPr id="494728" name="Picture 136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3346450"/>
            <a:ext cx="936625" cy="755650"/>
          </a:xfrm>
          <a:prstGeom prst="rect">
            <a:avLst/>
          </a:prstGeom>
          <a:noFill/>
        </p:spPr>
      </p:pic>
      <p:sp>
        <p:nvSpPr>
          <p:cNvPr id="494729" name="Text Box 137"/>
          <p:cNvSpPr txBox="1">
            <a:spLocks noChangeArrowheads="1"/>
          </p:cNvSpPr>
          <p:nvPr/>
        </p:nvSpPr>
        <p:spPr bwMode="auto">
          <a:xfrm>
            <a:off x="16922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94730" name="Text Box 138"/>
          <p:cNvSpPr txBox="1">
            <a:spLocks noChangeArrowheads="1"/>
          </p:cNvSpPr>
          <p:nvPr/>
        </p:nvSpPr>
        <p:spPr bwMode="auto">
          <a:xfrm>
            <a:off x="40671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94731" name="Text Box 139"/>
          <p:cNvSpPr txBox="1">
            <a:spLocks noChangeArrowheads="1"/>
          </p:cNvSpPr>
          <p:nvPr/>
        </p:nvSpPr>
        <p:spPr bwMode="auto">
          <a:xfrm>
            <a:off x="6443663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1496995" y="3348039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7500958" y="3357562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9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9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9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9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708" grpId="0" animBg="1"/>
      <p:bldP spid="494709" grpId="0" animBg="1"/>
      <p:bldP spid="494710" grpId="0"/>
      <p:bldP spid="494711" grpId="0"/>
      <p:bldP spid="494712" grpId="0" animBg="1"/>
      <p:bldP spid="4947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B</a:t>
            </a:r>
            <a:r>
              <a:rPr lang="zh-CN" altLang="en-US" dirty="0"/>
              <a:t>收到</a:t>
            </a:r>
            <a:r>
              <a:rPr lang="en-US" altLang="zh-CN" dirty="0"/>
              <a:t>A</a:t>
            </a:r>
            <a:r>
              <a:rPr lang="zh-CN" altLang="en-US" dirty="0"/>
              <a:t>发出的路由</a:t>
            </a:r>
            <a:r>
              <a:rPr lang="zh-CN" altLang="en-US" dirty="0" smtClean="0"/>
              <a:t>更新：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收到的网络</a:t>
            </a:r>
            <a:r>
              <a:rPr lang="en-US" altLang="zh-CN" dirty="0" smtClean="0"/>
              <a:t>1.0.0.0</a:t>
            </a:r>
            <a:r>
              <a:rPr lang="zh-CN" altLang="en-US" dirty="0" smtClean="0"/>
              <a:t>跳数为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，加入本地路由表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收到的网络</a:t>
            </a:r>
            <a:r>
              <a:rPr lang="en-US" altLang="zh-CN" dirty="0" smtClean="0"/>
              <a:t>2.0.0.0</a:t>
            </a:r>
            <a:r>
              <a:rPr lang="zh-CN" altLang="en-US" dirty="0" smtClean="0"/>
              <a:t>跳数为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，大于路由表中已有</a:t>
            </a:r>
            <a:r>
              <a:rPr lang="en-US" altLang="zh-CN" dirty="0" smtClean="0"/>
              <a:t>2.0.0.0</a:t>
            </a:r>
            <a:r>
              <a:rPr lang="zh-CN" altLang="en-US" dirty="0" smtClean="0"/>
              <a:t>的度量，丢弃</a:t>
            </a:r>
            <a:endParaRPr lang="en-US" altLang="zh-CN" dirty="0"/>
          </a:p>
        </p:txBody>
      </p:sp>
      <p:graphicFrame>
        <p:nvGraphicFramePr>
          <p:cNvPr id="495620" name="Group 4"/>
          <p:cNvGraphicFramePr>
            <a:graphicFrameLocks noGrp="1"/>
          </p:cNvGraphicFramePr>
          <p:nvPr/>
        </p:nvGraphicFramePr>
        <p:xfrm>
          <a:off x="3240088" y="4611688"/>
          <a:ext cx="2735262" cy="162941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5655" name="Text Box 39"/>
          <p:cNvSpPr txBox="1">
            <a:spLocks noChangeArrowheads="1"/>
          </p:cNvSpPr>
          <p:nvPr/>
        </p:nvSpPr>
        <p:spPr bwMode="auto">
          <a:xfrm>
            <a:off x="574675" y="381952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95656" name="Text Box 40"/>
          <p:cNvSpPr txBox="1">
            <a:spLocks noChangeArrowheads="1"/>
          </p:cNvSpPr>
          <p:nvPr/>
        </p:nvSpPr>
        <p:spPr bwMode="auto">
          <a:xfrm>
            <a:off x="2952750" y="3819525"/>
            <a:ext cx="1150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95657" name="Text Box 41"/>
          <p:cNvSpPr txBox="1">
            <a:spLocks noChangeArrowheads="1"/>
          </p:cNvSpPr>
          <p:nvPr/>
        </p:nvSpPr>
        <p:spPr bwMode="auto">
          <a:xfrm>
            <a:off x="5256213" y="3819525"/>
            <a:ext cx="1223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7486650" y="3821113"/>
            <a:ext cx="12969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2663825" y="331470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5040313" y="331470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5661" name="Text Box 45"/>
          <p:cNvSpPr txBox="1">
            <a:spLocks noChangeArrowheads="1"/>
          </p:cNvSpPr>
          <p:nvPr/>
        </p:nvSpPr>
        <p:spPr bwMode="auto">
          <a:xfrm>
            <a:off x="3816350" y="331470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6192838" y="331470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graphicFrame>
        <p:nvGraphicFramePr>
          <p:cNvPr id="495663" name="Group 47"/>
          <p:cNvGraphicFramePr>
            <a:graphicFrameLocks noGrp="1"/>
          </p:cNvGraphicFramePr>
          <p:nvPr/>
        </p:nvGraphicFramePr>
        <p:xfrm>
          <a:off x="250825" y="4606925"/>
          <a:ext cx="2771775" cy="1309370"/>
        </p:xfrm>
        <a:graphic>
          <a:graphicData uri="http://schemas.openxmlformats.org/drawingml/2006/table">
            <a:tbl>
              <a:tblPr/>
              <a:tblGrid>
                <a:gridCol w="257175"/>
                <a:gridCol w="787400"/>
                <a:gridCol w="1008063"/>
                <a:gridCol w="719137"/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5693" name="Group 77"/>
          <p:cNvGraphicFramePr>
            <a:graphicFrameLocks noGrp="1"/>
          </p:cNvGraphicFramePr>
          <p:nvPr/>
        </p:nvGraphicFramePr>
        <p:xfrm>
          <a:off x="6191250" y="4606925"/>
          <a:ext cx="2736850" cy="1316355"/>
        </p:xfrm>
        <a:graphic>
          <a:graphicData uri="http://schemas.openxmlformats.org/drawingml/2006/table">
            <a:tbl>
              <a:tblPr/>
              <a:tblGrid>
                <a:gridCol w="288925"/>
                <a:gridCol w="792163"/>
                <a:gridCol w="935037"/>
                <a:gridCol w="720725"/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5723" name="Line 107"/>
          <p:cNvSpPr>
            <a:spLocks noChangeShapeType="1"/>
          </p:cNvSpPr>
          <p:nvPr/>
        </p:nvSpPr>
        <p:spPr bwMode="auto">
          <a:xfrm>
            <a:off x="2230438" y="417988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95724" name="Line 108"/>
          <p:cNvSpPr>
            <a:spLocks noChangeShapeType="1"/>
          </p:cNvSpPr>
          <p:nvPr/>
        </p:nvSpPr>
        <p:spPr bwMode="auto">
          <a:xfrm>
            <a:off x="4679950" y="417988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95725" name="Line 109"/>
          <p:cNvSpPr>
            <a:spLocks noChangeShapeType="1"/>
          </p:cNvSpPr>
          <p:nvPr/>
        </p:nvSpPr>
        <p:spPr bwMode="auto">
          <a:xfrm>
            <a:off x="7127875" y="417988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95726" name="Line 110"/>
          <p:cNvSpPr>
            <a:spLocks noChangeShapeType="1"/>
          </p:cNvSpPr>
          <p:nvPr/>
        </p:nvSpPr>
        <p:spPr bwMode="auto">
          <a:xfrm>
            <a:off x="647700" y="367506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5727" name="Line 111"/>
          <p:cNvSpPr>
            <a:spLocks noChangeShapeType="1"/>
          </p:cNvSpPr>
          <p:nvPr/>
        </p:nvSpPr>
        <p:spPr bwMode="auto">
          <a:xfrm>
            <a:off x="2663825" y="367506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5728" name="Line 112"/>
          <p:cNvSpPr>
            <a:spLocks noChangeShapeType="1"/>
          </p:cNvSpPr>
          <p:nvPr/>
        </p:nvSpPr>
        <p:spPr bwMode="auto">
          <a:xfrm>
            <a:off x="5111750" y="3675063"/>
            <a:ext cx="17287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5729" name="Line 113"/>
          <p:cNvSpPr>
            <a:spLocks noChangeShapeType="1"/>
          </p:cNvSpPr>
          <p:nvPr/>
        </p:nvSpPr>
        <p:spPr bwMode="auto">
          <a:xfrm>
            <a:off x="7343775" y="367506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95730" name="Picture 114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3314700"/>
            <a:ext cx="936625" cy="755650"/>
          </a:xfrm>
          <a:prstGeom prst="rect">
            <a:avLst/>
          </a:prstGeom>
          <a:noFill/>
        </p:spPr>
      </p:pic>
      <p:pic>
        <p:nvPicPr>
          <p:cNvPr id="495731" name="Picture 115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050" y="3314700"/>
            <a:ext cx="936625" cy="755650"/>
          </a:xfrm>
          <a:prstGeom prst="rect">
            <a:avLst/>
          </a:prstGeom>
          <a:noFill/>
        </p:spPr>
      </p:pic>
      <p:pic>
        <p:nvPicPr>
          <p:cNvPr id="495732" name="Picture 116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3314700"/>
            <a:ext cx="936625" cy="755650"/>
          </a:xfrm>
          <a:prstGeom prst="rect">
            <a:avLst/>
          </a:prstGeom>
          <a:noFill/>
        </p:spPr>
      </p:pic>
      <p:sp>
        <p:nvSpPr>
          <p:cNvPr id="495733" name="Text Box 117"/>
          <p:cNvSpPr txBox="1">
            <a:spLocks noChangeArrowheads="1"/>
          </p:cNvSpPr>
          <p:nvPr/>
        </p:nvSpPr>
        <p:spPr bwMode="auto">
          <a:xfrm>
            <a:off x="1655763" y="288290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95734" name="Text Box 118"/>
          <p:cNvSpPr txBox="1">
            <a:spLocks noChangeArrowheads="1"/>
          </p:cNvSpPr>
          <p:nvPr/>
        </p:nvSpPr>
        <p:spPr bwMode="auto">
          <a:xfrm>
            <a:off x="4030663" y="288290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95735" name="Text Box 119"/>
          <p:cNvSpPr txBox="1">
            <a:spLocks noChangeArrowheads="1"/>
          </p:cNvSpPr>
          <p:nvPr/>
        </p:nvSpPr>
        <p:spPr bwMode="auto">
          <a:xfrm>
            <a:off x="6407150" y="288290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1496995" y="3348039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500958" y="3357562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随后，路由器</a:t>
            </a:r>
            <a:r>
              <a:rPr lang="en-US" altLang="zh-CN" dirty="0"/>
              <a:t>B</a:t>
            </a:r>
            <a:r>
              <a:rPr lang="zh-CN" altLang="en-US" dirty="0"/>
              <a:t>的更新周期</a:t>
            </a:r>
            <a:r>
              <a:rPr lang="zh-CN" altLang="en-US" dirty="0" smtClean="0"/>
              <a:t>到达</a:t>
            </a:r>
            <a:endParaRPr lang="en-US" altLang="zh-CN" dirty="0" smtClean="0"/>
          </a:p>
          <a:p>
            <a:r>
              <a:rPr lang="zh-CN" altLang="en-US" dirty="0" smtClean="0"/>
              <a:t>跳数加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，向邻居路由器发送更新</a:t>
            </a:r>
          </a:p>
        </p:txBody>
      </p:sp>
      <p:pic>
        <p:nvPicPr>
          <p:cNvPr id="470136" name="Picture 1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5488" y="4238625"/>
            <a:ext cx="350837" cy="515938"/>
          </a:xfrm>
          <a:prstGeom prst="rect">
            <a:avLst/>
          </a:prstGeom>
          <a:noFill/>
        </p:spPr>
      </p:pic>
      <p:sp>
        <p:nvSpPr>
          <p:cNvPr id="470137" name="AutoShape 121"/>
          <p:cNvSpPr>
            <a:spLocks noChangeArrowheads="1"/>
          </p:cNvSpPr>
          <p:nvPr/>
        </p:nvSpPr>
        <p:spPr bwMode="auto">
          <a:xfrm>
            <a:off x="5040313" y="4454525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138" name="AutoShape 122"/>
          <p:cNvSpPr>
            <a:spLocks noChangeArrowheads="1"/>
          </p:cNvSpPr>
          <p:nvPr/>
        </p:nvSpPr>
        <p:spPr bwMode="auto">
          <a:xfrm rot="10800000">
            <a:off x="3024188" y="4454525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139" name="Text Box 123"/>
          <p:cNvSpPr txBox="1">
            <a:spLocks noChangeArrowheads="1"/>
          </p:cNvSpPr>
          <p:nvPr/>
        </p:nvSpPr>
        <p:spPr bwMode="auto">
          <a:xfrm>
            <a:off x="5111750" y="4221163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70140" name="Text Box 124"/>
          <p:cNvSpPr txBox="1">
            <a:spLocks noChangeArrowheads="1"/>
          </p:cNvSpPr>
          <p:nvPr/>
        </p:nvSpPr>
        <p:spPr bwMode="auto">
          <a:xfrm>
            <a:off x="3382963" y="4221163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70144" name="Text Box 128"/>
          <p:cNvSpPr txBox="1">
            <a:spLocks noChangeArrowheads="1"/>
          </p:cNvSpPr>
          <p:nvPr/>
        </p:nvSpPr>
        <p:spPr bwMode="auto">
          <a:xfrm>
            <a:off x="5076825" y="4856163"/>
            <a:ext cx="1727200" cy="10588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1hop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3.0.0.0      1hop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2hop</a:t>
            </a:r>
          </a:p>
        </p:txBody>
      </p:sp>
      <p:sp>
        <p:nvSpPr>
          <p:cNvPr id="470145" name="Text Box 129"/>
          <p:cNvSpPr txBox="1">
            <a:spLocks noChangeArrowheads="1"/>
          </p:cNvSpPr>
          <p:nvPr/>
        </p:nvSpPr>
        <p:spPr bwMode="auto">
          <a:xfrm>
            <a:off x="2700338" y="4856163"/>
            <a:ext cx="1727200" cy="10588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1hop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3.0.0.0      1hop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2hop</a:t>
            </a:r>
          </a:p>
        </p:txBody>
      </p:sp>
      <p:sp>
        <p:nvSpPr>
          <p:cNvPr id="470146" name="Text Box 130"/>
          <p:cNvSpPr txBox="1">
            <a:spLocks noChangeArrowheads="1"/>
          </p:cNvSpPr>
          <p:nvPr/>
        </p:nvSpPr>
        <p:spPr bwMode="auto">
          <a:xfrm>
            <a:off x="611188" y="385127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70147" name="Text Box 131"/>
          <p:cNvSpPr txBox="1">
            <a:spLocks noChangeArrowheads="1"/>
          </p:cNvSpPr>
          <p:nvPr/>
        </p:nvSpPr>
        <p:spPr bwMode="auto">
          <a:xfrm>
            <a:off x="2989263" y="3851275"/>
            <a:ext cx="1150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70148" name="Text Box 132"/>
          <p:cNvSpPr txBox="1">
            <a:spLocks noChangeArrowheads="1"/>
          </p:cNvSpPr>
          <p:nvPr/>
        </p:nvSpPr>
        <p:spPr bwMode="auto">
          <a:xfrm>
            <a:off x="5292725" y="38512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70149" name="Text Box 133"/>
          <p:cNvSpPr txBox="1">
            <a:spLocks noChangeArrowheads="1"/>
          </p:cNvSpPr>
          <p:nvPr/>
        </p:nvSpPr>
        <p:spPr bwMode="auto">
          <a:xfrm>
            <a:off x="7523163" y="3852863"/>
            <a:ext cx="1296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70150" name="Text Box 134"/>
          <p:cNvSpPr txBox="1">
            <a:spLocks noChangeArrowheads="1"/>
          </p:cNvSpPr>
          <p:nvPr/>
        </p:nvSpPr>
        <p:spPr bwMode="auto">
          <a:xfrm>
            <a:off x="2700338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0151" name="Text Box 135"/>
          <p:cNvSpPr txBox="1">
            <a:spLocks noChangeArrowheads="1"/>
          </p:cNvSpPr>
          <p:nvPr/>
        </p:nvSpPr>
        <p:spPr bwMode="auto">
          <a:xfrm>
            <a:off x="5076825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0152" name="Text Box 136"/>
          <p:cNvSpPr txBox="1">
            <a:spLocks noChangeArrowheads="1"/>
          </p:cNvSpPr>
          <p:nvPr/>
        </p:nvSpPr>
        <p:spPr bwMode="auto">
          <a:xfrm>
            <a:off x="3852863" y="33464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0153" name="Text Box 137"/>
          <p:cNvSpPr txBox="1">
            <a:spLocks noChangeArrowheads="1"/>
          </p:cNvSpPr>
          <p:nvPr/>
        </p:nvSpPr>
        <p:spPr bwMode="auto">
          <a:xfrm>
            <a:off x="6229350" y="33464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0154" name="Line 138"/>
          <p:cNvSpPr>
            <a:spLocks noChangeShapeType="1"/>
          </p:cNvSpPr>
          <p:nvPr/>
        </p:nvSpPr>
        <p:spPr bwMode="auto">
          <a:xfrm>
            <a:off x="684213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0155" name="Line 139"/>
          <p:cNvSpPr>
            <a:spLocks noChangeShapeType="1"/>
          </p:cNvSpPr>
          <p:nvPr/>
        </p:nvSpPr>
        <p:spPr bwMode="auto">
          <a:xfrm>
            <a:off x="2700338" y="370681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0156" name="Line 140"/>
          <p:cNvSpPr>
            <a:spLocks noChangeShapeType="1"/>
          </p:cNvSpPr>
          <p:nvPr/>
        </p:nvSpPr>
        <p:spPr bwMode="auto">
          <a:xfrm>
            <a:off x="5148263" y="3706813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0157" name="Line 141"/>
          <p:cNvSpPr>
            <a:spLocks noChangeShapeType="1"/>
          </p:cNvSpPr>
          <p:nvPr/>
        </p:nvSpPr>
        <p:spPr bwMode="auto">
          <a:xfrm>
            <a:off x="7380288" y="3706813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70158" name="Picture 142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3346450"/>
            <a:ext cx="936625" cy="755650"/>
          </a:xfrm>
          <a:prstGeom prst="rect">
            <a:avLst/>
          </a:prstGeom>
          <a:noFill/>
        </p:spPr>
      </p:pic>
      <p:pic>
        <p:nvPicPr>
          <p:cNvPr id="470159" name="Picture 143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3346450"/>
            <a:ext cx="936625" cy="755650"/>
          </a:xfrm>
          <a:prstGeom prst="rect">
            <a:avLst/>
          </a:prstGeom>
          <a:noFill/>
        </p:spPr>
      </p:pic>
      <p:pic>
        <p:nvPicPr>
          <p:cNvPr id="470160" name="Picture 144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3346450"/>
            <a:ext cx="936625" cy="755650"/>
          </a:xfrm>
          <a:prstGeom prst="rect">
            <a:avLst/>
          </a:prstGeom>
          <a:noFill/>
        </p:spPr>
      </p:pic>
      <p:sp>
        <p:nvSpPr>
          <p:cNvPr id="470161" name="Text Box 145"/>
          <p:cNvSpPr txBox="1">
            <a:spLocks noChangeArrowheads="1"/>
          </p:cNvSpPr>
          <p:nvPr/>
        </p:nvSpPr>
        <p:spPr bwMode="auto">
          <a:xfrm>
            <a:off x="16922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70162" name="Text Box 146"/>
          <p:cNvSpPr txBox="1">
            <a:spLocks noChangeArrowheads="1"/>
          </p:cNvSpPr>
          <p:nvPr/>
        </p:nvSpPr>
        <p:spPr bwMode="auto">
          <a:xfrm>
            <a:off x="4067175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70163" name="Text Box 147"/>
          <p:cNvSpPr txBox="1">
            <a:spLocks noChangeArrowheads="1"/>
          </p:cNvSpPr>
          <p:nvPr/>
        </p:nvSpPr>
        <p:spPr bwMode="auto">
          <a:xfrm>
            <a:off x="6443663" y="29146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1496995" y="3348039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7500958" y="3357562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7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7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7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7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137" grpId="0" animBg="1"/>
      <p:bldP spid="470138" grpId="0" animBg="1"/>
      <p:bldP spid="470139" grpId="0"/>
      <p:bldP spid="470140" grpId="0"/>
      <p:bldP spid="470144" grpId="0" animBg="1"/>
      <p:bldP spid="470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4286280" cy="178595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收到的网络</a:t>
            </a:r>
            <a:r>
              <a:rPr lang="en-US" altLang="zh-CN" dirty="0" smtClean="0"/>
              <a:t>1.0.0.0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2.0.0.0</a:t>
            </a:r>
            <a:r>
              <a:rPr lang="zh-CN" altLang="en-US" dirty="0" smtClean="0"/>
              <a:t>跳数均大于已有条目度量，丢弃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收到的网络</a:t>
            </a:r>
            <a:r>
              <a:rPr lang="en-US" altLang="zh-CN" dirty="0" smtClean="0"/>
              <a:t>3.0.0.0</a:t>
            </a:r>
            <a:r>
              <a:rPr lang="zh-CN" altLang="en-US" dirty="0" smtClean="0"/>
              <a:t>跳数为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，加入路由表</a:t>
            </a:r>
            <a:endParaRPr lang="en-US" altLang="zh-CN" dirty="0" smtClean="0"/>
          </a:p>
        </p:txBody>
      </p:sp>
      <p:graphicFrame>
        <p:nvGraphicFramePr>
          <p:cNvPr id="471180" name="Group 140"/>
          <p:cNvGraphicFramePr>
            <a:graphicFrameLocks noGrp="1"/>
          </p:cNvGraphicFramePr>
          <p:nvPr/>
        </p:nvGraphicFramePr>
        <p:xfrm>
          <a:off x="3240088" y="4198956"/>
          <a:ext cx="2735262" cy="162941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079" name="Text Box 39"/>
          <p:cNvSpPr txBox="1">
            <a:spLocks noChangeArrowheads="1"/>
          </p:cNvSpPr>
          <p:nvPr/>
        </p:nvSpPr>
        <p:spPr bwMode="auto">
          <a:xfrm>
            <a:off x="574675" y="3567118"/>
            <a:ext cx="115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71080" name="Text Box 40"/>
          <p:cNvSpPr txBox="1">
            <a:spLocks noChangeArrowheads="1"/>
          </p:cNvSpPr>
          <p:nvPr/>
        </p:nvSpPr>
        <p:spPr bwMode="auto">
          <a:xfrm>
            <a:off x="2952750" y="3567118"/>
            <a:ext cx="11509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71081" name="Text Box 41"/>
          <p:cNvSpPr txBox="1">
            <a:spLocks noChangeArrowheads="1"/>
          </p:cNvSpPr>
          <p:nvPr/>
        </p:nvSpPr>
        <p:spPr bwMode="auto">
          <a:xfrm>
            <a:off x="5256213" y="3567118"/>
            <a:ext cx="122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71082" name="Text Box 42"/>
          <p:cNvSpPr txBox="1">
            <a:spLocks noChangeArrowheads="1"/>
          </p:cNvSpPr>
          <p:nvPr/>
        </p:nvSpPr>
        <p:spPr bwMode="auto">
          <a:xfrm>
            <a:off x="7486650" y="3568705"/>
            <a:ext cx="12969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71083" name="Text Box 43"/>
          <p:cNvSpPr txBox="1">
            <a:spLocks noChangeArrowheads="1"/>
          </p:cNvSpPr>
          <p:nvPr/>
        </p:nvSpPr>
        <p:spPr bwMode="auto">
          <a:xfrm>
            <a:off x="2663825" y="3062293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1084" name="Text Box 44"/>
          <p:cNvSpPr txBox="1">
            <a:spLocks noChangeArrowheads="1"/>
          </p:cNvSpPr>
          <p:nvPr/>
        </p:nvSpPr>
        <p:spPr bwMode="auto">
          <a:xfrm>
            <a:off x="5040313" y="3062293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1085" name="Text Box 45"/>
          <p:cNvSpPr txBox="1">
            <a:spLocks noChangeArrowheads="1"/>
          </p:cNvSpPr>
          <p:nvPr/>
        </p:nvSpPr>
        <p:spPr bwMode="auto">
          <a:xfrm>
            <a:off x="3816350" y="3062293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1086" name="Text Box 46"/>
          <p:cNvSpPr txBox="1">
            <a:spLocks noChangeArrowheads="1"/>
          </p:cNvSpPr>
          <p:nvPr/>
        </p:nvSpPr>
        <p:spPr bwMode="auto">
          <a:xfrm>
            <a:off x="6192838" y="3062293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graphicFrame>
        <p:nvGraphicFramePr>
          <p:cNvPr id="471181" name="Group 141"/>
          <p:cNvGraphicFramePr>
            <a:graphicFrameLocks noGrp="1"/>
          </p:cNvGraphicFramePr>
          <p:nvPr/>
        </p:nvGraphicFramePr>
        <p:xfrm>
          <a:off x="250825" y="4194194"/>
          <a:ext cx="2771775" cy="1629410"/>
        </p:xfrm>
        <a:graphic>
          <a:graphicData uri="http://schemas.openxmlformats.org/drawingml/2006/table">
            <a:tbl>
              <a:tblPr/>
              <a:tblGrid>
                <a:gridCol w="257175"/>
                <a:gridCol w="787400"/>
                <a:gridCol w="1008063"/>
                <a:gridCol w="719137"/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182" name="Group 142"/>
          <p:cNvGraphicFramePr>
            <a:graphicFrameLocks noGrp="1"/>
          </p:cNvGraphicFramePr>
          <p:nvPr/>
        </p:nvGraphicFramePr>
        <p:xfrm>
          <a:off x="6191250" y="4194194"/>
          <a:ext cx="2736850" cy="1949450"/>
        </p:xfrm>
        <a:graphic>
          <a:graphicData uri="http://schemas.openxmlformats.org/drawingml/2006/table">
            <a:tbl>
              <a:tblPr/>
              <a:tblGrid>
                <a:gridCol w="288925"/>
                <a:gridCol w="792163"/>
                <a:gridCol w="935037"/>
                <a:gridCol w="720725"/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2" name="Line 122"/>
          <p:cNvSpPr>
            <a:spLocks noChangeShapeType="1"/>
          </p:cNvSpPr>
          <p:nvPr/>
        </p:nvSpPr>
        <p:spPr bwMode="auto">
          <a:xfrm>
            <a:off x="2230438" y="392748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1163" name="Line 123"/>
          <p:cNvSpPr>
            <a:spLocks noChangeShapeType="1"/>
          </p:cNvSpPr>
          <p:nvPr/>
        </p:nvSpPr>
        <p:spPr bwMode="auto">
          <a:xfrm>
            <a:off x="4679950" y="392748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1164" name="Line 124"/>
          <p:cNvSpPr>
            <a:spLocks noChangeShapeType="1"/>
          </p:cNvSpPr>
          <p:nvPr/>
        </p:nvSpPr>
        <p:spPr bwMode="auto">
          <a:xfrm>
            <a:off x="7127875" y="392748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1165" name="Line 125"/>
          <p:cNvSpPr>
            <a:spLocks noChangeShapeType="1"/>
          </p:cNvSpPr>
          <p:nvPr/>
        </p:nvSpPr>
        <p:spPr bwMode="auto">
          <a:xfrm>
            <a:off x="647700" y="3422655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66" name="Line 126"/>
          <p:cNvSpPr>
            <a:spLocks noChangeShapeType="1"/>
          </p:cNvSpPr>
          <p:nvPr/>
        </p:nvSpPr>
        <p:spPr bwMode="auto">
          <a:xfrm>
            <a:off x="2663825" y="3422655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67" name="Line 127"/>
          <p:cNvSpPr>
            <a:spLocks noChangeShapeType="1"/>
          </p:cNvSpPr>
          <p:nvPr/>
        </p:nvSpPr>
        <p:spPr bwMode="auto">
          <a:xfrm>
            <a:off x="5111750" y="3422655"/>
            <a:ext cx="17287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68" name="Line 128"/>
          <p:cNvSpPr>
            <a:spLocks noChangeShapeType="1"/>
          </p:cNvSpPr>
          <p:nvPr/>
        </p:nvSpPr>
        <p:spPr bwMode="auto">
          <a:xfrm>
            <a:off x="7343775" y="3422655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71169" name="Picture 12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3062293"/>
            <a:ext cx="936625" cy="755650"/>
          </a:xfrm>
          <a:prstGeom prst="rect">
            <a:avLst/>
          </a:prstGeom>
          <a:noFill/>
        </p:spPr>
      </p:pic>
      <p:pic>
        <p:nvPicPr>
          <p:cNvPr id="471170" name="Picture 130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050" y="3062293"/>
            <a:ext cx="936625" cy="755650"/>
          </a:xfrm>
          <a:prstGeom prst="rect">
            <a:avLst/>
          </a:prstGeom>
          <a:noFill/>
        </p:spPr>
      </p:pic>
      <p:pic>
        <p:nvPicPr>
          <p:cNvPr id="471171" name="Picture 131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3062293"/>
            <a:ext cx="936625" cy="755650"/>
          </a:xfrm>
          <a:prstGeom prst="rect">
            <a:avLst/>
          </a:prstGeom>
          <a:noFill/>
        </p:spPr>
      </p:pic>
      <p:sp>
        <p:nvSpPr>
          <p:cNvPr id="471172" name="Text Box 132"/>
          <p:cNvSpPr txBox="1">
            <a:spLocks noChangeArrowheads="1"/>
          </p:cNvSpPr>
          <p:nvPr/>
        </p:nvSpPr>
        <p:spPr bwMode="auto">
          <a:xfrm>
            <a:off x="1655763" y="2630493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71173" name="Text Box 133"/>
          <p:cNvSpPr txBox="1">
            <a:spLocks noChangeArrowheads="1"/>
          </p:cNvSpPr>
          <p:nvPr/>
        </p:nvSpPr>
        <p:spPr bwMode="auto">
          <a:xfrm>
            <a:off x="4030663" y="2630493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71174" name="Text Box 134"/>
          <p:cNvSpPr txBox="1">
            <a:spLocks noChangeArrowheads="1"/>
          </p:cNvSpPr>
          <p:nvPr/>
        </p:nvSpPr>
        <p:spPr bwMode="auto">
          <a:xfrm>
            <a:off x="6407150" y="2630493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1428728" y="3063876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432691" y="3073399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286248" y="1000108"/>
            <a:ext cx="4429156" cy="1785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路由器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C</a:t>
            </a:r>
            <a:endParaRPr lang="zh-CN" altLang="en-US" sz="21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收到的网络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3.0.0.0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跳数大于已有条目度量，丢弃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收到的网络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细黑" pitchFamily="2" charset="-122"/>
                <a:cs typeface="Arial" pitchFamily="34" charset="0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.0.0.0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2.0.0.0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华文细黑" pitchFamily="2" charset="-122"/>
                <a:cs typeface="Arial" pitchFamily="34" charset="0"/>
              </a:rPr>
              <a:t>，加入路由表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525963"/>
          </a:xfrm>
        </p:spPr>
        <p:txBody>
          <a:bodyPr/>
          <a:lstStyle/>
          <a:p>
            <a:r>
              <a:rPr lang="zh-CN" altLang="en-US" dirty="0"/>
              <a:t>接着，路由器</a:t>
            </a:r>
            <a:r>
              <a:rPr lang="en-US" altLang="zh-CN" dirty="0"/>
              <a:t>C</a:t>
            </a:r>
            <a:r>
              <a:rPr lang="zh-CN" altLang="en-US" dirty="0"/>
              <a:t>到达更新</a:t>
            </a:r>
            <a:r>
              <a:rPr lang="zh-CN" altLang="en-US" dirty="0" smtClean="0"/>
              <a:t>周期</a:t>
            </a:r>
            <a:endParaRPr lang="en-US" altLang="zh-CN" dirty="0" smtClean="0"/>
          </a:p>
          <a:p>
            <a:r>
              <a:rPr lang="zh-CN" altLang="en-US" dirty="0" smtClean="0"/>
              <a:t>跳数加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，向邻居路由器发送更新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96775" name="Picture 13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7663" y="3951288"/>
            <a:ext cx="350837" cy="515937"/>
          </a:xfrm>
          <a:prstGeom prst="rect">
            <a:avLst/>
          </a:prstGeom>
          <a:noFill/>
        </p:spPr>
      </p:pic>
      <p:sp>
        <p:nvSpPr>
          <p:cNvPr id="496776" name="AutoShape 136"/>
          <p:cNvSpPr>
            <a:spLocks noChangeArrowheads="1"/>
          </p:cNvSpPr>
          <p:nvPr/>
        </p:nvSpPr>
        <p:spPr bwMode="auto">
          <a:xfrm>
            <a:off x="7202488" y="4167188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777" name="AutoShape 137"/>
          <p:cNvSpPr>
            <a:spLocks noChangeArrowheads="1"/>
          </p:cNvSpPr>
          <p:nvPr/>
        </p:nvSpPr>
        <p:spPr bwMode="auto">
          <a:xfrm rot="10800000">
            <a:off x="5186363" y="4167188"/>
            <a:ext cx="1366837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778" name="Text Box 138"/>
          <p:cNvSpPr txBox="1">
            <a:spLocks noChangeArrowheads="1"/>
          </p:cNvSpPr>
          <p:nvPr/>
        </p:nvSpPr>
        <p:spPr bwMode="auto">
          <a:xfrm>
            <a:off x="7273925" y="3933825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96779" name="Text Box 139"/>
          <p:cNvSpPr txBox="1">
            <a:spLocks noChangeArrowheads="1"/>
          </p:cNvSpPr>
          <p:nvPr/>
        </p:nvSpPr>
        <p:spPr bwMode="auto">
          <a:xfrm>
            <a:off x="5545138" y="3933825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路由更新</a:t>
            </a:r>
          </a:p>
        </p:txBody>
      </p:sp>
      <p:sp>
        <p:nvSpPr>
          <p:cNvPr id="496780" name="Text Box 140"/>
          <p:cNvSpPr txBox="1">
            <a:spLocks noChangeArrowheads="1"/>
          </p:cNvSpPr>
          <p:nvPr/>
        </p:nvSpPr>
        <p:spPr bwMode="auto">
          <a:xfrm>
            <a:off x="7092950" y="4611688"/>
            <a:ext cx="1727200" cy="1377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3.0.0.0      1hop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4.0.0.0      1hop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2hop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3hop</a:t>
            </a:r>
          </a:p>
        </p:txBody>
      </p:sp>
      <p:sp>
        <p:nvSpPr>
          <p:cNvPr id="496781" name="Text Box 141"/>
          <p:cNvSpPr txBox="1">
            <a:spLocks noChangeArrowheads="1"/>
          </p:cNvSpPr>
          <p:nvPr/>
        </p:nvSpPr>
        <p:spPr bwMode="auto">
          <a:xfrm>
            <a:off x="4716463" y="4611688"/>
            <a:ext cx="1727200" cy="1377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3.0.0.0      1hop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4.0.0.0      1hop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2.0.0.0      2hop</a:t>
            </a:r>
          </a:p>
          <a:p>
            <a:pPr marL="342900" indent="-342900" algn="r">
              <a:spcBef>
                <a:spcPct val="0"/>
              </a:spcBef>
            </a:pP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R  1.0.0.0      3hop</a:t>
            </a:r>
          </a:p>
        </p:txBody>
      </p:sp>
      <p:sp>
        <p:nvSpPr>
          <p:cNvPr id="496782" name="Text Box 142"/>
          <p:cNvSpPr txBox="1">
            <a:spLocks noChangeArrowheads="1"/>
          </p:cNvSpPr>
          <p:nvPr/>
        </p:nvSpPr>
        <p:spPr bwMode="auto">
          <a:xfrm>
            <a:off x="395288" y="3573463"/>
            <a:ext cx="115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96783" name="Text Box 143"/>
          <p:cNvSpPr txBox="1">
            <a:spLocks noChangeArrowheads="1"/>
          </p:cNvSpPr>
          <p:nvPr/>
        </p:nvSpPr>
        <p:spPr bwMode="auto">
          <a:xfrm>
            <a:off x="2773363" y="3573463"/>
            <a:ext cx="11509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96784" name="Text Box 144"/>
          <p:cNvSpPr txBox="1">
            <a:spLocks noChangeArrowheads="1"/>
          </p:cNvSpPr>
          <p:nvPr/>
        </p:nvSpPr>
        <p:spPr bwMode="auto">
          <a:xfrm>
            <a:off x="5076825" y="3573463"/>
            <a:ext cx="12239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96785" name="Text Box 145"/>
          <p:cNvSpPr txBox="1">
            <a:spLocks noChangeArrowheads="1"/>
          </p:cNvSpPr>
          <p:nvPr/>
        </p:nvSpPr>
        <p:spPr bwMode="auto">
          <a:xfrm>
            <a:off x="7307263" y="3575050"/>
            <a:ext cx="12969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96786" name="Text Box 146"/>
          <p:cNvSpPr txBox="1">
            <a:spLocks noChangeArrowheads="1"/>
          </p:cNvSpPr>
          <p:nvPr/>
        </p:nvSpPr>
        <p:spPr bwMode="auto">
          <a:xfrm>
            <a:off x="2484438" y="3068638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6787" name="Text Box 147"/>
          <p:cNvSpPr txBox="1">
            <a:spLocks noChangeArrowheads="1"/>
          </p:cNvSpPr>
          <p:nvPr/>
        </p:nvSpPr>
        <p:spPr bwMode="auto">
          <a:xfrm>
            <a:off x="4860925" y="3068638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96788" name="Text Box 148"/>
          <p:cNvSpPr txBox="1">
            <a:spLocks noChangeArrowheads="1"/>
          </p:cNvSpPr>
          <p:nvPr/>
        </p:nvSpPr>
        <p:spPr bwMode="auto">
          <a:xfrm>
            <a:off x="3636963" y="3068638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96789" name="Text Box 149"/>
          <p:cNvSpPr txBox="1">
            <a:spLocks noChangeArrowheads="1"/>
          </p:cNvSpPr>
          <p:nvPr/>
        </p:nvSpPr>
        <p:spPr bwMode="auto">
          <a:xfrm>
            <a:off x="6013450" y="3068638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96790" name="Line 150"/>
          <p:cNvSpPr>
            <a:spLocks noChangeShapeType="1"/>
          </p:cNvSpPr>
          <p:nvPr/>
        </p:nvSpPr>
        <p:spPr bwMode="auto">
          <a:xfrm>
            <a:off x="468313" y="3429000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6791" name="Line 151"/>
          <p:cNvSpPr>
            <a:spLocks noChangeShapeType="1"/>
          </p:cNvSpPr>
          <p:nvPr/>
        </p:nvSpPr>
        <p:spPr bwMode="auto">
          <a:xfrm>
            <a:off x="2484438" y="3429000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6792" name="Line 152"/>
          <p:cNvSpPr>
            <a:spLocks noChangeShapeType="1"/>
          </p:cNvSpPr>
          <p:nvPr/>
        </p:nvSpPr>
        <p:spPr bwMode="auto">
          <a:xfrm>
            <a:off x="4932363" y="3429000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6793" name="Line 153"/>
          <p:cNvSpPr>
            <a:spLocks noChangeShapeType="1"/>
          </p:cNvSpPr>
          <p:nvPr/>
        </p:nvSpPr>
        <p:spPr bwMode="auto">
          <a:xfrm>
            <a:off x="7164388" y="3429000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96794" name="Picture 154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8763" y="3068638"/>
            <a:ext cx="936625" cy="755650"/>
          </a:xfrm>
          <a:prstGeom prst="rect">
            <a:avLst/>
          </a:prstGeom>
          <a:noFill/>
        </p:spPr>
      </p:pic>
      <p:pic>
        <p:nvPicPr>
          <p:cNvPr id="496795" name="Picture 155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3068638"/>
            <a:ext cx="936625" cy="755650"/>
          </a:xfrm>
          <a:prstGeom prst="rect">
            <a:avLst/>
          </a:prstGeom>
          <a:noFill/>
        </p:spPr>
      </p:pic>
      <p:pic>
        <p:nvPicPr>
          <p:cNvPr id="496796" name="Picture 156" descr="中低端路由器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3068638"/>
            <a:ext cx="936625" cy="755650"/>
          </a:xfrm>
          <a:prstGeom prst="rect">
            <a:avLst/>
          </a:prstGeom>
          <a:noFill/>
        </p:spPr>
      </p:pic>
      <p:sp>
        <p:nvSpPr>
          <p:cNvPr id="496797" name="Text Box 157"/>
          <p:cNvSpPr txBox="1">
            <a:spLocks noChangeArrowheads="1"/>
          </p:cNvSpPr>
          <p:nvPr/>
        </p:nvSpPr>
        <p:spPr bwMode="auto">
          <a:xfrm>
            <a:off x="1476375" y="263683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96798" name="Text Box 158"/>
          <p:cNvSpPr txBox="1">
            <a:spLocks noChangeArrowheads="1"/>
          </p:cNvSpPr>
          <p:nvPr/>
        </p:nvSpPr>
        <p:spPr bwMode="auto">
          <a:xfrm>
            <a:off x="3851275" y="263683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96799" name="Text Box 159"/>
          <p:cNvSpPr txBox="1">
            <a:spLocks noChangeArrowheads="1"/>
          </p:cNvSpPr>
          <p:nvPr/>
        </p:nvSpPr>
        <p:spPr bwMode="auto">
          <a:xfrm>
            <a:off x="6227763" y="263683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1279510" y="3052764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7283473" y="3062287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9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9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9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9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76" grpId="0" animBg="1"/>
      <p:bldP spid="496777" grpId="0" animBg="1"/>
      <p:bldP spid="496778" grpId="0"/>
      <p:bldP spid="496779" grpId="0"/>
      <p:bldP spid="496780" grpId="0" animBg="1"/>
      <p:bldP spid="4967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00108"/>
            <a:ext cx="7686700" cy="1928826"/>
          </a:xfrm>
        </p:spPr>
        <p:txBody>
          <a:bodyPr/>
          <a:lstStyle/>
          <a:p>
            <a:r>
              <a:rPr lang="zh-CN" altLang="en-US" dirty="0"/>
              <a:t>路由器</a:t>
            </a:r>
            <a:r>
              <a:rPr lang="en-US" altLang="zh-CN" dirty="0"/>
              <a:t>B</a:t>
            </a:r>
            <a:r>
              <a:rPr lang="zh-CN" altLang="en-US" dirty="0"/>
              <a:t>收到路由更新</a:t>
            </a:r>
            <a:r>
              <a:rPr lang="zh-CN" altLang="en-US" dirty="0" smtClean="0"/>
              <a:t>，根据路由条目优劣（度量值）更新路由表，如下图所示。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更新周期到来时发送新的路由更新</a:t>
            </a:r>
          </a:p>
        </p:txBody>
      </p:sp>
      <p:graphicFrame>
        <p:nvGraphicFramePr>
          <p:cNvPr id="473233" name="Group 145"/>
          <p:cNvGraphicFramePr>
            <a:graphicFrameLocks noGrp="1"/>
          </p:cNvGraphicFramePr>
          <p:nvPr/>
        </p:nvGraphicFramePr>
        <p:xfrm>
          <a:off x="3240088" y="4364038"/>
          <a:ext cx="2735262" cy="194945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3132" name="Text Box 44"/>
          <p:cNvSpPr txBox="1">
            <a:spLocks noChangeArrowheads="1"/>
          </p:cNvSpPr>
          <p:nvPr/>
        </p:nvSpPr>
        <p:spPr bwMode="auto">
          <a:xfrm>
            <a:off x="574675" y="357187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73133" name="Text Box 45"/>
          <p:cNvSpPr txBox="1">
            <a:spLocks noChangeArrowheads="1"/>
          </p:cNvSpPr>
          <p:nvPr/>
        </p:nvSpPr>
        <p:spPr bwMode="auto">
          <a:xfrm>
            <a:off x="2952750" y="3571875"/>
            <a:ext cx="1150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73134" name="Text Box 46"/>
          <p:cNvSpPr txBox="1">
            <a:spLocks noChangeArrowheads="1"/>
          </p:cNvSpPr>
          <p:nvPr/>
        </p:nvSpPr>
        <p:spPr bwMode="auto">
          <a:xfrm>
            <a:off x="5256213" y="3571875"/>
            <a:ext cx="1223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73135" name="Text Box 47"/>
          <p:cNvSpPr txBox="1">
            <a:spLocks noChangeArrowheads="1"/>
          </p:cNvSpPr>
          <p:nvPr/>
        </p:nvSpPr>
        <p:spPr bwMode="auto">
          <a:xfrm>
            <a:off x="7486650" y="3573463"/>
            <a:ext cx="12969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73136" name="Text Box 48"/>
          <p:cNvSpPr txBox="1">
            <a:spLocks noChangeArrowheads="1"/>
          </p:cNvSpPr>
          <p:nvPr/>
        </p:nvSpPr>
        <p:spPr bwMode="auto">
          <a:xfrm>
            <a:off x="2663825" y="30670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3137" name="Text Box 49"/>
          <p:cNvSpPr txBox="1">
            <a:spLocks noChangeArrowheads="1"/>
          </p:cNvSpPr>
          <p:nvPr/>
        </p:nvSpPr>
        <p:spPr bwMode="auto">
          <a:xfrm>
            <a:off x="5040313" y="30670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3138" name="Text Box 50"/>
          <p:cNvSpPr txBox="1">
            <a:spLocks noChangeArrowheads="1"/>
          </p:cNvSpPr>
          <p:nvPr/>
        </p:nvSpPr>
        <p:spPr bwMode="auto">
          <a:xfrm>
            <a:off x="3816350" y="30670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3139" name="Text Box 51"/>
          <p:cNvSpPr txBox="1">
            <a:spLocks noChangeArrowheads="1"/>
          </p:cNvSpPr>
          <p:nvPr/>
        </p:nvSpPr>
        <p:spPr bwMode="auto">
          <a:xfrm>
            <a:off x="6192838" y="30670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graphicFrame>
        <p:nvGraphicFramePr>
          <p:cNvPr id="473236" name="Group 148"/>
          <p:cNvGraphicFramePr>
            <a:graphicFrameLocks noGrp="1"/>
          </p:cNvGraphicFramePr>
          <p:nvPr/>
        </p:nvGraphicFramePr>
        <p:xfrm>
          <a:off x="250825" y="4359275"/>
          <a:ext cx="2771775" cy="1629410"/>
        </p:xfrm>
        <a:graphic>
          <a:graphicData uri="http://schemas.openxmlformats.org/drawingml/2006/table">
            <a:tbl>
              <a:tblPr/>
              <a:tblGrid>
                <a:gridCol w="257175"/>
                <a:gridCol w="787400"/>
                <a:gridCol w="1008063"/>
                <a:gridCol w="719137"/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3235" name="Group 147"/>
          <p:cNvGraphicFramePr>
            <a:graphicFrameLocks noGrp="1"/>
          </p:cNvGraphicFramePr>
          <p:nvPr/>
        </p:nvGraphicFramePr>
        <p:xfrm>
          <a:off x="6191250" y="4359275"/>
          <a:ext cx="2736850" cy="1949450"/>
        </p:xfrm>
        <a:graphic>
          <a:graphicData uri="http://schemas.openxmlformats.org/drawingml/2006/table">
            <a:tbl>
              <a:tblPr/>
              <a:tblGrid>
                <a:gridCol w="288925"/>
                <a:gridCol w="792163"/>
                <a:gridCol w="935037"/>
                <a:gridCol w="720725"/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3220" name="Line 132"/>
          <p:cNvSpPr>
            <a:spLocks noChangeShapeType="1"/>
          </p:cNvSpPr>
          <p:nvPr/>
        </p:nvSpPr>
        <p:spPr bwMode="auto">
          <a:xfrm>
            <a:off x="2230438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3221" name="Line 133"/>
          <p:cNvSpPr>
            <a:spLocks noChangeShapeType="1"/>
          </p:cNvSpPr>
          <p:nvPr/>
        </p:nvSpPr>
        <p:spPr bwMode="auto">
          <a:xfrm>
            <a:off x="4679950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3222" name="Line 134"/>
          <p:cNvSpPr>
            <a:spLocks noChangeShapeType="1"/>
          </p:cNvSpPr>
          <p:nvPr/>
        </p:nvSpPr>
        <p:spPr bwMode="auto">
          <a:xfrm>
            <a:off x="7127875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3223" name="Line 135"/>
          <p:cNvSpPr>
            <a:spLocks noChangeShapeType="1"/>
          </p:cNvSpPr>
          <p:nvPr/>
        </p:nvSpPr>
        <p:spPr bwMode="auto">
          <a:xfrm>
            <a:off x="647700" y="342741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3224" name="Line 136"/>
          <p:cNvSpPr>
            <a:spLocks noChangeShapeType="1"/>
          </p:cNvSpPr>
          <p:nvPr/>
        </p:nvSpPr>
        <p:spPr bwMode="auto">
          <a:xfrm>
            <a:off x="2663825" y="342741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3225" name="Line 137"/>
          <p:cNvSpPr>
            <a:spLocks noChangeShapeType="1"/>
          </p:cNvSpPr>
          <p:nvPr/>
        </p:nvSpPr>
        <p:spPr bwMode="auto">
          <a:xfrm>
            <a:off x="5111750" y="3427413"/>
            <a:ext cx="17287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3226" name="Line 138"/>
          <p:cNvSpPr>
            <a:spLocks noChangeShapeType="1"/>
          </p:cNvSpPr>
          <p:nvPr/>
        </p:nvSpPr>
        <p:spPr bwMode="auto">
          <a:xfrm>
            <a:off x="7343775" y="342741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73227" name="Picture 13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3067050"/>
            <a:ext cx="936625" cy="755650"/>
          </a:xfrm>
          <a:prstGeom prst="rect">
            <a:avLst/>
          </a:prstGeom>
          <a:noFill/>
        </p:spPr>
      </p:pic>
      <p:pic>
        <p:nvPicPr>
          <p:cNvPr id="473228" name="Picture 140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050" y="3067050"/>
            <a:ext cx="936625" cy="755650"/>
          </a:xfrm>
          <a:prstGeom prst="rect">
            <a:avLst/>
          </a:prstGeom>
          <a:noFill/>
        </p:spPr>
      </p:pic>
      <p:pic>
        <p:nvPicPr>
          <p:cNvPr id="473229" name="Picture 141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3067050"/>
            <a:ext cx="936625" cy="755650"/>
          </a:xfrm>
          <a:prstGeom prst="rect">
            <a:avLst/>
          </a:prstGeom>
          <a:noFill/>
        </p:spPr>
      </p:pic>
      <p:sp>
        <p:nvSpPr>
          <p:cNvPr id="473230" name="Text Box 142"/>
          <p:cNvSpPr txBox="1">
            <a:spLocks noChangeArrowheads="1"/>
          </p:cNvSpPr>
          <p:nvPr/>
        </p:nvSpPr>
        <p:spPr bwMode="auto">
          <a:xfrm>
            <a:off x="1655763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73231" name="Text Box 143"/>
          <p:cNvSpPr txBox="1">
            <a:spLocks noChangeArrowheads="1"/>
          </p:cNvSpPr>
          <p:nvPr/>
        </p:nvSpPr>
        <p:spPr bwMode="auto">
          <a:xfrm>
            <a:off x="4030663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73232" name="Text Box 144"/>
          <p:cNvSpPr txBox="1">
            <a:spLocks noChangeArrowheads="1"/>
          </p:cNvSpPr>
          <p:nvPr/>
        </p:nvSpPr>
        <p:spPr bwMode="auto">
          <a:xfrm>
            <a:off x="6407150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1428728" y="307181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432691" y="3081333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的工作过程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6" y="1285860"/>
            <a:ext cx="7686700" cy="1285884"/>
          </a:xfrm>
        </p:spPr>
        <p:txBody>
          <a:bodyPr/>
          <a:lstStyle/>
          <a:p>
            <a:r>
              <a:rPr lang="zh-CN" altLang="en-US" dirty="0"/>
              <a:t>随着这个过程的不断重复，所有路由器都学习到了全部</a:t>
            </a:r>
            <a:r>
              <a:rPr lang="zh-CN" altLang="en-US" dirty="0" smtClean="0"/>
              <a:t>的网络信息，即收敛</a:t>
            </a:r>
            <a:endParaRPr lang="zh-CN" altLang="en-US" dirty="0"/>
          </a:p>
        </p:txBody>
      </p:sp>
      <p:graphicFrame>
        <p:nvGraphicFramePr>
          <p:cNvPr id="472209" name="Group 145"/>
          <p:cNvGraphicFramePr>
            <a:graphicFrameLocks noGrp="1"/>
          </p:cNvGraphicFramePr>
          <p:nvPr/>
        </p:nvGraphicFramePr>
        <p:xfrm>
          <a:off x="3240088" y="4364038"/>
          <a:ext cx="2735262" cy="194945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08" name="Text Box 44"/>
          <p:cNvSpPr txBox="1">
            <a:spLocks noChangeArrowheads="1"/>
          </p:cNvSpPr>
          <p:nvPr/>
        </p:nvSpPr>
        <p:spPr bwMode="auto">
          <a:xfrm>
            <a:off x="574675" y="3571875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72109" name="Text Box 45"/>
          <p:cNvSpPr txBox="1">
            <a:spLocks noChangeArrowheads="1"/>
          </p:cNvSpPr>
          <p:nvPr/>
        </p:nvSpPr>
        <p:spPr bwMode="auto">
          <a:xfrm>
            <a:off x="2952750" y="3571875"/>
            <a:ext cx="1150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72110" name="Text Box 46"/>
          <p:cNvSpPr txBox="1">
            <a:spLocks noChangeArrowheads="1"/>
          </p:cNvSpPr>
          <p:nvPr/>
        </p:nvSpPr>
        <p:spPr bwMode="auto">
          <a:xfrm>
            <a:off x="5256213" y="3571875"/>
            <a:ext cx="1223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72111" name="Text Box 47"/>
          <p:cNvSpPr txBox="1">
            <a:spLocks noChangeArrowheads="1"/>
          </p:cNvSpPr>
          <p:nvPr/>
        </p:nvSpPr>
        <p:spPr bwMode="auto">
          <a:xfrm>
            <a:off x="7486650" y="3573463"/>
            <a:ext cx="12969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72112" name="Text Box 48"/>
          <p:cNvSpPr txBox="1">
            <a:spLocks noChangeArrowheads="1"/>
          </p:cNvSpPr>
          <p:nvPr/>
        </p:nvSpPr>
        <p:spPr bwMode="auto">
          <a:xfrm>
            <a:off x="2663825" y="30670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2113" name="Text Box 49"/>
          <p:cNvSpPr txBox="1">
            <a:spLocks noChangeArrowheads="1"/>
          </p:cNvSpPr>
          <p:nvPr/>
        </p:nvSpPr>
        <p:spPr bwMode="auto">
          <a:xfrm>
            <a:off x="5040313" y="30670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2114" name="Text Box 50"/>
          <p:cNvSpPr txBox="1">
            <a:spLocks noChangeArrowheads="1"/>
          </p:cNvSpPr>
          <p:nvPr/>
        </p:nvSpPr>
        <p:spPr bwMode="auto">
          <a:xfrm>
            <a:off x="3816350" y="3067050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2115" name="Text Box 51"/>
          <p:cNvSpPr txBox="1">
            <a:spLocks noChangeArrowheads="1"/>
          </p:cNvSpPr>
          <p:nvPr/>
        </p:nvSpPr>
        <p:spPr bwMode="auto">
          <a:xfrm>
            <a:off x="6192838" y="306705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graphicFrame>
        <p:nvGraphicFramePr>
          <p:cNvPr id="472210" name="Group 146"/>
          <p:cNvGraphicFramePr>
            <a:graphicFrameLocks noGrp="1"/>
          </p:cNvGraphicFramePr>
          <p:nvPr/>
        </p:nvGraphicFramePr>
        <p:xfrm>
          <a:off x="250825" y="4359275"/>
          <a:ext cx="2771775" cy="1949450"/>
        </p:xfrm>
        <a:graphic>
          <a:graphicData uri="http://schemas.openxmlformats.org/drawingml/2006/table">
            <a:tbl>
              <a:tblPr/>
              <a:tblGrid>
                <a:gridCol w="257175"/>
                <a:gridCol w="787400"/>
                <a:gridCol w="1008063"/>
                <a:gridCol w="719137"/>
              </a:tblGrid>
              <a:tr h="215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2211" name="Group 147"/>
          <p:cNvGraphicFramePr>
            <a:graphicFrameLocks noGrp="1"/>
          </p:cNvGraphicFramePr>
          <p:nvPr/>
        </p:nvGraphicFramePr>
        <p:xfrm>
          <a:off x="6191250" y="4359275"/>
          <a:ext cx="2736850" cy="1949450"/>
        </p:xfrm>
        <a:graphic>
          <a:graphicData uri="http://schemas.openxmlformats.org/drawingml/2006/table">
            <a:tbl>
              <a:tblPr/>
              <a:tblGrid>
                <a:gridCol w="288925"/>
                <a:gridCol w="792163"/>
                <a:gridCol w="935037"/>
                <a:gridCol w="720725"/>
              </a:tblGrid>
              <a:tr h="180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96" name="Line 132"/>
          <p:cNvSpPr>
            <a:spLocks noChangeShapeType="1"/>
          </p:cNvSpPr>
          <p:nvPr/>
        </p:nvSpPr>
        <p:spPr bwMode="auto">
          <a:xfrm>
            <a:off x="2230438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2197" name="Line 133"/>
          <p:cNvSpPr>
            <a:spLocks noChangeShapeType="1"/>
          </p:cNvSpPr>
          <p:nvPr/>
        </p:nvSpPr>
        <p:spPr bwMode="auto">
          <a:xfrm>
            <a:off x="4679950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2198" name="Line 134"/>
          <p:cNvSpPr>
            <a:spLocks noChangeShapeType="1"/>
          </p:cNvSpPr>
          <p:nvPr/>
        </p:nvSpPr>
        <p:spPr bwMode="auto">
          <a:xfrm>
            <a:off x="7127875" y="39322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72199" name="Line 135"/>
          <p:cNvSpPr>
            <a:spLocks noChangeShapeType="1"/>
          </p:cNvSpPr>
          <p:nvPr/>
        </p:nvSpPr>
        <p:spPr bwMode="auto">
          <a:xfrm>
            <a:off x="647700" y="342741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2200" name="Line 136"/>
          <p:cNvSpPr>
            <a:spLocks noChangeShapeType="1"/>
          </p:cNvSpPr>
          <p:nvPr/>
        </p:nvSpPr>
        <p:spPr bwMode="auto">
          <a:xfrm>
            <a:off x="2663825" y="3427413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2201" name="Line 137"/>
          <p:cNvSpPr>
            <a:spLocks noChangeShapeType="1"/>
          </p:cNvSpPr>
          <p:nvPr/>
        </p:nvSpPr>
        <p:spPr bwMode="auto">
          <a:xfrm>
            <a:off x="5111750" y="3427413"/>
            <a:ext cx="17287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2202" name="Line 138"/>
          <p:cNvSpPr>
            <a:spLocks noChangeShapeType="1"/>
          </p:cNvSpPr>
          <p:nvPr/>
        </p:nvSpPr>
        <p:spPr bwMode="auto">
          <a:xfrm>
            <a:off x="7343775" y="3427413"/>
            <a:ext cx="12969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72203" name="Picture 13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3067050"/>
            <a:ext cx="936625" cy="755650"/>
          </a:xfrm>
          <a:prstGeom prst="rect">
            <a:avLst/>
          </a:prstGeom>
          <a:noFill/>
        </p:spPr>
      </p:pic>
      <p:pic>
        <p:nvPicPr>
          <p:cNvPr id="472204" name="Picture 140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050" y="3067050"/>
            <a:ext cx="936625" cy="755650"/>
          </a:xfrm>
          <a:prstGeom prst="rect">
            <a:avLst/>
          </a:prstGeom>
          <a:noFill/>
        </p:spPr>
      </p:pic>
      <p:pic>
        <p:nvPicPr>
          <p:cNvPr id="472205" name="Picture 141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3067050"/>
            <a:ext cx="936625" cy="755650"/>
          </a:xfrm>
          <a:prstGeom prst="rect">
            <a:avLst/>
          </a:prstGeom>
          <a:noFill/>
        </p:spPr>
      </p:pic>
      <p:sp>
        <p:nvSpPr>
          <p:cNvPr id="472206" name="Text Box 142"/>
          <p:cNvSpPr txBox="1">
            <a:spLocks noChangeArrowheads="1"/>
          </p:cNvSpPr>
          <p:nvPr/>
        </p:nvSpPr>
        <p:spPr bwMode="auto">
          <a:xfrm>
            <a:off x="1655763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72207" name="Text Box 143"/>
          <p:cNvSpPr txBox="1">
            <a:spLocks noChangeArrowheads="1"/>
          </p:cNvSpPr>
          <p:nvPr/>
        </p:nvSpPr>
        <p:spPr bwMode="auto">
          <a:xfrm>
            <a:off x="4030663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72208" name="Text Box 144"/>
          <p:cNvSpPr txBox="1">
            <a:spLocks noChangeArrowheads="1"/>
          </p:cNvSpPr>
          <p:nvPr/>
        </p:nvSpPr>
        <p:spPr bwMode="auto">
          <a:xfrm>
            <a:off x="6407150" y="2635250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1496995" y="3071810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.2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7500958" y="3081333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.1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142976" y="1357298"/>
          <a:ext cx="7232601" cy="4357718"/>
        </p:xfrm>
        <a:graphic>
          <a:graphicData uri="http://schemas.openxmlformats.org/presentationml/2006/ole">
            <p:oleObj spid="_x0000_s1025" name="Visio" r:id="rId3" imgW="8224019" imgH="496083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" name="Picture 5" descr="愿景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42844" y="321468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防止路由环路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路由环路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7972452" cy="4525963"/>
          </a:xfrm>
        </p:spPr>
        <p:txBody>
          <a:bodyPr/>
          <a:lstStyle/>
          <a:p>
            <a:r>
              <a:rPr lang="zh-CN" altLang="en-US" dirty="0" smtClean="0"/>
              <a:t>路由环路：数据在路由网络上不断的循环传输，无法到达目标网络的现象</a:t>
            </a:r>
            <a:endParaRPr lang="en-US" altLang="zh-CN" dirty="0" smtClean="0"/>
          </a:p>
          <a:p>
            <a:r>
              <a:rPr lang="zh-CN" altLang="en-US" dirty="0" smtClean="0"/>
              <a:t>路由环路带来的问题：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网络收敛慢或根本不收敛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浪费网络带宽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浪费路由器资源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数据无法到达目标端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206880" y="2714620"/>
            <a:ext cx="4294210" cy="3209919"/>
            <a:chOff x="4206880" y="2714620"/>
            <a:chExt cx="4294210" cy="320991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4284330" y="2937650"/>
              <a:ext cx="0" cy="79300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284330" y="3334152"/>
              <a:ext cx="894336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433587" y="3401208"/>
              <a:ext cx="1214044" cy="2094758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rot="3408486">
              <a:off x="5520427" y="4024259"/>
              <a:ext cx="1058312" cy="325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1.0.0.0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199759" y="3305005"/>
              <a:ext cx="1021092" cy="3367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2.0.0.0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18080101">
              <a:off x="6809804" y="4254952"/>
              <a:ext cx="925659" cy="325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3.0.0.0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689917" y="3334152"/>
              <a:ext cx="1980215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6902552" y="3334152"/>
              <a:ext cx="1214044" cy="2029161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" name="Picture 16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70132" y="3003247"/>
              <a:ext cx="830958" cy="693880"/>
            </a:xfrm>
            <a:prstGeom prst="rect">
              <a:avLst/>
            </a:prstGeom>
            <a:noFill/>
          </p:spPr>
        </p:pic>
        <p:pic>
          <p:nvPicPr>
            <p:cNvPr id="17" name="Picture 17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87123" y="3003247"/>
              <a:ext cx="830958" cy="693880"/>
            </a:xfrm>
            <a:prstGeom prst="rect">
              <a:avLst/>
            </a:prstGeom>
            <a:noFill/>
          </p:spPr>
        </p:pic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072066" y="2714620"/>
              <a:ext cx="55041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RA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763117" y="2714620"/>
              <a:ext cx="633786" cy="3090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RB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529375" y="4944963"/>
              <a:ext cx="473199" cy="3090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RC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pic>
          <p:nvPicPr>
            <p:cNvPr id="21" name="Picture 21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27923" y="5230659"/>
              <a:ext cx="830958" cy="693880"/>
            </a:xfrm>
            <a:prstGeom prst="rect">
              <a:avLst/>
            </a:prstGeom>
            <a:noFill/>
          </p:spPr>
        </p:pic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206880" y="2977013"/>
              <a:ext cx="894336" cy="3367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4.0.0.0</a:t>
              </a: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 rot="3434763">
              <a:off x="5203665" y="4498461"/>
              <a:ext cx="1326311" cy="9199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 rot="18106803">
              <a:off x="6976933" y="4503796"/>
              <a:ext cx="1326311" cy="9199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 rot="10800000">
              <a:off x="6113407" y="3042612"/>
              <a:ext cx="1281431" cy="9522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7129331" y="5600947"/>
              <a:ext cx="894336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446224" y="5329810"/>
              <a:ext cx="894336" cy="3367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 smtClean="0">
                  <a:effectLst/>
                  <a:ea typeface="宋体" charset="-122"/>
                </a:rPr>
                <a:t>5.0.0.0</a:t>
              </a:r>
              <a:endParaRPr lang="en-US" altLang="zh-CN" sz="1800" b="1" dirty="0">
                <a:effectLst/>
                <a:ea typeface="宋体" charset="-122"/>
              </a:endParaRPr>
            </a:p>
          </p:txBody>
        </p:sp>
        <p:sp>
          <p:nvSpPr>
            <p:cNvPr id="42" name="AutoShape 30"/>
            <p:cNvSpPr>
              <a:spLocks noChangeArrowheads="1"/>
            </p:cNvSpPr>
            <p:nvPr/>
          </p:nvSpPr>
          <p:spPr bwMode="auto">
            <a:xfrm>
              <a:off x="4374091" y="3391353"/>
              <a:ext cx="536989" cy="11044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路由环路解决办法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引入跳数概念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解决数据在网络上无休止的循环，导致的跳数无穷大。可以用最大跳数（</a:t>
            </a:r>
            <a:r>
              <a:rPr lang="en-US" altLang="zh-CN" dirty="0" smtClean="0"/>
              <a:t>RIP 15</a:t>
            </a:r>
            <a:r>
              <a:rPr lang="zh-CN" altLang="en-US" dirty="0" smtClean="0"/>
              <a:t>跳）来限制循环的次数。</a:t>
            </a:r>
            <a:endParaRPr lang="en-US" altLang="zh-CN" dirty="0" smtClean="0"/>
          </a:p>
          <a:p>
            <a:r>
              <a:rPr lang="zh-CN" altLang="en-US" dirty="0" smtClean="0"/>
              <a:t>水平分割</a:t>
            </a:r>
          </a:p>
          <a:p>
            <a:pPr lvl="1"/>
            <a:r>
              <a:rPr lang="zh-CN" altLang="en-US" dirty="0" smtClean="0"/>
              <a:t>解决路由器收到自己发出的路由信息，且路由信息是不正确的，从而导致路由表不正确产生的环路</a:t>
            </a:r>
            <a:endParaRPr lang="en-US" altLang="zh-CN" dirty="0" smtClean="0"/>
          </a:p>
          <a:p>
            <a:r>
              <a:rPr lang="zh-CN" altLang="en-US" dirty="0" smtClean="0"/>
              <a:t>触发更新</a:t>
            </a:r>
          </a:p>
          <a:p>
            <a:pPr lvl="1"/>
            <a:r>
              <a:rPr lang="zh-CN" altLang="en-US" dirty="0" smtClean="0"/>
              <a:t>解决更新周期过长，在周期内无法收敛的现象</a:t>
            </a:r>
            <a:endParaRPr lang="en-US" altLang="zh-CN" dirty="0" smtClean="0"/>
          </a:p>
          <a:p>
            <a:r>
              <a:rPr lang="zh-CN" altLang="en-US" dirty="0" smtClean="0"/>
              <a:t>路由毒化</a:t>
            </a:r>
          </a:p>
          <a:p>
            <a:pPr lvl="1"/>
            <a:r>
              <a:rPr lang="zh-CN" altLang="en-US" dirty="0" smtClean="0"/>
              <a:t>解决失败的网络连接因为水平分割而不能同步到其他路由器，导致数据在网络上环路的情况</a:t>
            </a:r>
            <a:endParaRPr lang="en-US" altLang="zh-CN" dirty="0" smtClean="0"/>
          </a:p>
          <a:p>
            <a:r>
              <a:rPr lang="zh-CN" altLang="en-US" dirty="0" smtClean="0"/>
              <a:t>抑制计时器：</a:t>
            </a:r>
          </a:p>
          <a:p>
            <a:pPr lvl="1"/>
            <a:r>
              <a:rPr lang="zh-CN" altLang="en-US" dirty="0" smtClean="0"/>
              <a:t>解决网络中不稳定的网络连接导致无法收敛，从而出现环路的情况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最大跳计数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7972452" cy="4525963"/>
          </a:xfrm>
        </p:spPr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路由协议默认最大跳数是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跳，如下图所示，数据包在网络中每经过一个设备，跳数加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。因此，数据包在网络上的循环次数是有限的。</a:t>
            </a:r>
            <a:endParaRPr lang="en-US" altLang="zh-CN" dirty="0" smtClean="0"/>
          </a:p>
          <a:p>
            <a:r>
              <a:rPr lang="zh-CN" altLang="en-US" dirty="0" smtClean="0"/>
              <a:t>跳数的特点：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并没有解决环路本身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实现方法简单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只是缓解了环路带来的影响</a:t>
            </a:r>
            <a:endParaRPr lang="en-US" altLang="zh-CN" dirty="0" smtClean="0"/>
          </a:p>
        </p:txBody>
      </p:sp>
      <p:grpSp>
        <p:nvGrpSpPr>
          <p:cNvPr id="10" name="组合 43"/>
          <p:cNvGrpSpPr/>
          <p:nvPr/>
        </p:nvGrpSpPr>
        <p:grpSpPr>
          <a:xfrm>
            <a:off x="4206880" y="2714620"/>
            <a:ext cx="4294210" cy="3209919"/>
            <a:chOff x="4206880" y="2714620"/>
            <a:chExt cx="4294210" cy="320991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4284330" y="2937650"/>
              <a:ext cx="0" cy="79300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284330" y="3334152"/>
              <a:ext cx="894336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433587" y="3401208"/>
              <a:ext cx="1214044" cy="2094758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rot="3408486">
              <a:off x="5520427" y="4024259"/>
              <a:ext cx="1058312" cy="325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1.0.0.0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199759" y="3305005"/>
              <a:ext cx="1021092" cy="3367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2.0.0.0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18080101">
              <a:off x="6809804" y="4254952"/>
              <a:ext cx="925659" cy="325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3.0.0.0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689917" y="3334152"/>
              <a:ext cx="1980215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6902552" y="3334152"/>
              <a:ext cx="1214044" cy="2029161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" name="Picture 16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70132" y="3003247"/>
              <a:ext cx="830958" cy="693880"/>
            </a:xfrm>
            <a:prstGeom prst="rect">
              <a:avLst/>
            </a:prstGeom>
            <a:noFill/>
          </p:spPr>
        </p:pic>
        <p:pic>
          <p:nvPicPr>
            <p:cNvPr id="17" name="Picture 17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87123" y="3003247"/>
              <a:ext cx="830958" cy="693880"/>
            </a:xfrm>
            <a:prstGeom prst="rect">
              <a:avLst/>
            </a:prstGeom>
            <a:noFill/>
          </p:spPr>
        </p:pic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072066" y="2714620"/>
              <a:ext cx="55041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RA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763117" y="2714620"/>
              <a:ext cx="633786" cy="3090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RB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529375" y="4944963"/>
              <a:ext cx="473199" cy="3090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 dirty="0" smtClean="0">
                  <a:effectLst/>
                  <a:ea typeface="宋体" charset="-122"/>
                </a:rPr>
                <a:t>RC</a:t>
              </a:r>
              <a:endParaRPr lang="en-US" altLang="zh-CN" sz="1600" b="1" dirty="0">
                <a:effectLst/>
                <a:ea typeface="宋体" charset="-122"/>
              </a:endParaRPr>
            </a:p>
          </p:txBody>
        </p:sp>
        <p:pic>
          <p:nvPicPr>
            <p:cNvPr id="21" name="Picture 21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27923" y="5230659"/>
              <a:ext cx="830958" cy="693880"/>
            </a:xfrm>
            <a:prstGeom prst="rect">
              <a:avLst/>
            </a:prstGeom>
            <a:noFill/>
          </p:spPr>
        </p:pic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206880" y="2977013"/>
              <a:ext cx="894336" cy="3367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>
                  <a:effectLst/>
                  <a:ea typeface="宋体" charset="-122"/>
                </a:rPr>
                <a:t>4.0.0.0</a:t>
              </a: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 rot="3434763">
              <a:off x="5203665" y="4498461"/>
              <a:ext cx="1326311" cy="9199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 rot="18106803">
              <a:off x="6976933" y="4503796"/>
              <a:ext cx="1326311" cy="91999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 rot="10800000">
              <a:off x="6113407" y="3042612"/>
              <a:ext cx="1281431" cy="9522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7129331" y="5600947"/>
              <a:ext cx="894336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446224" y="5329810"/>
              <a:ext cx="894336" cy="3367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800" b="1" dirty="0" smtClean="0">
                  <a:effectLst/>
                  <a:ea typeface="宋体" charset="-122"/>
                </a:rPr>
                <a:t>5.0.0.0</a:t>
              </a:r>
              <a:endParaRPr lang="en-US" altLang="zh-CN" sz="1800" b="1" dirty="0">
                <a:effectLst/>
                <a:ea typeface="宋体" charset="-122"/>
              </a:endParaRPr>
            </a:p>
          </p:txBody>
        </p:sp>
        <p:sp>
          <p:nvSpPr>
            <p:cNvPr id="42" name="AutoShape 30"/>
            <p:cNvSpPr>
              <a:spLocks noChangeArrowheads="1"/>
            </p:cNvSpPr>
            <p:nvPr/>
          </p:nvSpPr>
          <p:spPr bwMode="auto">
            <a:xfrm>
              <a:off x="4374091" y="3391353"/>
              <a:ext cx="536989" cy="11044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水平分割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3929066"/>
            <a:ext cx="8229600" cy="23574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水平分割</a:t>
            </a:r>
          </a:p>
          <a:p>
            <a:pPr lvl="1"/>
            <a:r>
              <a:rPr lang="zh-CN" altLang="en-US" dirty="0" smtClean="0"/>
              <a:t>路由器</a:t>
            </a:r>
            <a:r>
              <a:rPr lang="zh-CN" altLang="en-US" dirty="0"/>
              <a:t>记住每一条路由信息的来源，并且不在收到这条信息的端口上再次发送它 </a:t>
            </a:r>
            <a:r>
              <a:rPr lang="zh-CN" altLang="en-US" dirty="0" smtClean="0"/>
              <a:t>，从而解决了上述问题</a:t>
            </a:r>
            <a:endParaRPr lang="zh-CN" altLang="en-US" dirty="0"/>
          </a:p>
          <a:p>
            <a:pPr lvl="1"/>
            <a:r>
              <a:rPr lang="zh-CN" altLang="en-US" dirty="0"/>
              <a:t>在锐捷路由器上默认</a:t>
            </a:r>
            <a:r>
              <a:rPr lang="zh-CN" altLang="en-US" dirty="0" smtClean="0"/>
              <a:t>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关闭水平分割：</a:t>
            </a:r>
            <a:r>
              <a:rPr lang="en-US" altLang="zh-CN" dirty="0" err="1" smtClean="0"/>
              <a:t>Ruijie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-if)#no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split-horizon </a:t>
            </a:r>
          </a:p>
          <a:p>
            <a:pPr lvl="1"/>
            <a:endParaRPr lang="zh-CN" altLang="en-US" dirty="0"/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506442" y="1936733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2884517" y="1936733"/>
            <a:ext cx="1150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 dirty="0">
                <a:effectLst/>
                <a:ea typeface="宋体" charset="-122"/>
              </a:rPr>
              <a:t>2.0.0.0</a:t>
            </a: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5187979" y="1936733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7418417" y="1938321"/>
            <a:ext cx="1296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2595592" y="1431908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4972079" y="1431908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.1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3748117" y="1431908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5148" name="Text Box 12"/>
          <p:cNvSpPr txBox="1">
            <a:spLocks noChangeArrowheads="1"/>
          </p:cNvSpPr>
          <p:nvPr/>
        </p:nvSpPr>
        <p:spPr bwMode="auto">
          <a:xfrm>
            <a:off x="6124604" y="1431908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800" b="1">
                <a:effectLst/>
                <a:ea typeface="宋体" charset="-122"/>
              </a:rPr>
              <a:t>.2</a:t>
            </a:r>
          </a:p>
        </p:txBody>
      </p:sp>
      <p:sp>
        <p:nvSpPr>
          <p:cNvPr id="475149" name="Line 13"/>
          <p:cNvSpPr>
            <a:spLocks noChangeShapeType="1"/>
          </p:cNvSpPr>
          <p:nvPr/>
        </p:nvSpPr>
        <p:spPr bwMode="auto">
          <a:xfrm>
            <a:off x="579467" y="1792271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5150" name="Line 14"/>
          <p:cNvSpPr>
            <a:spLocks noChangeShapeType="1"/>
          </p:cNvSpPr>
          <p:nvPr/>
        </p:nvSpPr>
        <p:spPr bwMode="auto">
          <a:xfrm>
            <a:off x="2595592" y="1792271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5151" name="Line 15"/>
          <p:cNvSpPr>
            <a:spLocks noChangeShapeType="1"/>
          </p:cNvSpPr>
          <p:nvPr/>
        </p:nvSpPr>
        <p:spPr bwMode="auto">
          <a:xfrm>
            <a:off x="5043517" y="1792271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5152" name="Line 16"/>
          <p:cNvSpPr>
            <a:spLocks noChangeShapeType="1"/>
          </p:cNvSpPr>
          <p:nvPr/>
        </p:nvSpPr>
        <p:spPr bwMode="auto">
          <a:xfrm>
            <a:off x="7275542" y="1792271"/>
            <a:ext cx="12969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75153" name="Picture 17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917" y="1431908"/>
            <a:ext cx="936625" cy="755650"/>
          </a:xfrm>
          <a:prstGeom prst="rect">
            <a:avLst/>
          </a:prstGeom>
          <a:noFill/>
        </p:spPr>
      </p:pic>
      <p:pic>
        <p:nvPicPr>
          <p:cNvPr id="475154" name="Picture 18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4817" y="1431908"/>
            <a:ext cx="936625" cy="755650"/>
          </a:xfrm>
          <a:prstGeom prst="rect">
            <a:avLst/>
          </a:prstGeom>
          <a:noFill/>
        </p:spPr>
      </p:pic>
      <p:pic>
        <p:nvPicPr>
          <p:cNvPr id="475155" name="Picture 1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29" y="1431908"/>
            <a:ext cx="936625" cy="755650"/>
          </a:xfrm>
          <a:prstGeom prst="rect">
            <a:avLst/>
          </a:prstGeom>
          <a:noFill/>
        </p:spPr>
      </p:pic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1587529" y="100010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 dirty="0" smtClean="0">
                <a:effectLst/>
                <a:ea typeface="宋体" charset="-122"/>
              </a:rPr>
              <a:t>RA</a:t>
            </a:r>
            <a:endParaRPr lang="en-US" altLang="zh-CN" sz="1600" b="1" dirty="0">
              <a:effectLst/>
              <a:ea typeface="宋体" charset="-122"/>
            </a:endParaRPr>
          </a:p>
        </p:txBody>
      </p:sp>
      <p:sp>
        <p:nvSpPr>
          <p:cNvPr id="475157" name="Text Box 21"/>
          <p:cNvSpPr txBox="1">
            <a:spLocks noChangeArrowheads="1"/>
          </p:cNvSpPr>
          <p:nvPr/>
        </p:nvSpPr>
        <p:spPr bwMode="auto">
          <a:xfrm>
            <a:off x="3962429" y="100010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 dirty="0" smtClean="0">
                <a:effectLst/>
                <a:ea typeface="宋体" charset="-122"/>
              </a:rPr>
              <a:t>RB</a:t>
            </a:r>
            <a:endParaRPr lang="en-US" altLang="zh-CN" sz="1600" b="1" dirty="0">
              <a:effectLst/>
              <a:ea typeface="宋体" charset="-122"/>
            </a:endParaRPr>
          </a:p>
        </p:txBody>
      </p:sp>
      <p:sp>
        <p:nvSpPr>
          <p:cNvPr id="475158" name="Text Box 22"/>
          <p:cNvSpPr txBox="1">
            <a:spLocks noChangeArrowheads="1"/>
          </p:cNvSpPr>
          <p:nvPr/>
        </p:nvSpPr>
        <p:spPr bwMode="auto">
          <a:xfrm>
            <a:off x="6338917" y="1000108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 dirty="0" smtClean="0">
                <a:effectLst/>
                <a:ea typeface="宋体" charset="-122"/>
              </a:rPr>
              <a:t>RC</a:t>
            </a:r>
            <a:endParaRPr lang="en-US" altLang="zh-CN" sz="1600" b="1" dirty="0">
              <a:effectLst/>
              <a:ea typeface="宋体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286380" y="2070091"/>
            <a:ext cx="1868491" cy="1214447"/>
            <a:chOff x="5360990" y="4643446"/>
            <a:chExt cx="1868491" cy="1214447"/>
          </a:xfrm>
        </p:grpSpPr>
        <p:sp>
          <p:nvSpPr>
            <p:cNvPr id="475159" name="AutoShape 23"/>
            <p:cNvSpPr>
              <a:spLocks noChangeArrowheads="1"/>
            </p:cNvSpPr>
            <p:nvPr/>
          </p:nvSpPr>
          <p:spPr bwMode="auto">
            <a:xfrm rot="10800000">
              <a:off x="5360990" y="4926026"/>
              <a:ext cx="1366837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75161" name="Picture 2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9143" y="4643446"/>
              <a:ext cx="350838" cy="515937"/>
            </a:xfrm>
            <a:prstGeom prst="rect">
              <a:avLst/>
            </a:prstGeom>
            <a:noFill/>
          </p:spPr>
        </p:pic>
        <p:sp>
          <p:nvSpPr>
            <p:cNvPr id="475162" name="Rectangle 26"/>
            <p:cNvSpPr>
              <a:spLocks noChangeArrowheads="1"/>
            </p:cNvSpPr>
            <p:nvPr/>
          </p:nvSpPr>
          <p:spPr bwMode="auto">
            <a:xfrm>
              <a:off x="5429256" y="5286389"/>
              <a:ext cx="1800225" cy="5715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 dirty="0" smtClean="0">
                  <a:effectLst/>
                  <a:ea typeface="宋体" charset="-122"/>
                </a:rPr>
                <a:t>4.0.0.0/8  </a:t>
              </a:r>
              <a:r>
                <a:rPr lang="en-US" altLang="zh-CN" sz="1400" b="1" dirty="0">
                  <a:effectLst/>
                  <a:ea typeface="宋体" charset="-122"/>
                </a:rPr>
                <a:t>metric </a:t>
              </a:r>
              <a:r>
                <a:rPr lang="en-US" altLang="zh-CN" sz="1400" b="1" dirty="0" smtClean="0">
                  <a:effectLst/>
                  <a:ea typeface="宋体" charset="-122"/>
                </a:rPr>
                <a:t>16</a:t>
              </a:r>
              <a:endParaRPr lang="en-US" altLang="zh-CN" sz="1400" b="1" dirty="0">
                <a:effectLst/>
                <a:ea typeface="宋体" charset="-122"/>
              </a:endParaRPr>
            </a:p>
          </p:txBody>
        </p:sp>
      </p:grp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923242" y="1647808"/>
            <a:ext cx="288925" cy="288925"/>
            <a:chOff x="5057" y="1570"/>
            <a:chExt cx="182" cy="182"/>
          </a:xfrm>
        </p:grpSpPr>
        <p:sp>
          <p:nvSpPr>
            <p:cNvPr id="475165" name="Line 29"/>
            <p:cNvSpPr>
              <a:spLocks noChangeShapeType="1"/>
            </p:cNvSpPr>
            <p:nvPr/>
          </p:nvSpPr>
          <p:spPr bwMode="auto">
            <a:xfrm>
              <a:off x="5057" y="1570"/>
              <a:ext cx="182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6" name="Line 30"/>
            <p:cNvSpPr>
              <a:spLocks noChangeShapeType="1"/>
            </p:cNvSpPr>
            <p:nvPr/>
          </p:nvSpPr>
          <p:spPr bwMode="auto">
            <a:xfrm flipH="1">
              <a:off x="5057" y="1570"/>
              <a:ext cx="182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" name="Group 145"/>
          <p:cNvGraphicFramePr>
            <a:graphicFrameLocks noGrp="1"/>
          </p:cNvGraphicFramePr>
          <p:nvPr/>
        </p:nvGraphicFramePr>
        <p:xfrm>
          <a:off x="3214678" y="2357430"/>
          <a:ext cx="2735262" cy="98933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235296" y="3418198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将网络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更新为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跳</a:t>
            </a:r>
            <a:endParaRPr lang="zh-CN" altLang="en-US" sz="1200" dirty="0"/>
          </a:p>
        </p:txBody>
      </p:sp>
      <p:graphicFrame>
        <p:nvGraphicFramePr>
          <p:cNvPr id="35" name="Group 145"/>
          <p:cNvGraphicFramePr>
            <a:graphicFrameLocks noGrp="1"/>
          </p:cNvGraphicFramePr>
          <p:nvPr/>
        </p:nvGraphicFramePr>
        <p:xfrm>
          <a:off x="5673772" y="2327782"/>
          <a:ext cx="2735262" cy="98933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715008" y="3366315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更新网络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跳</a:t>
            </a:r>
            <a:endParaRPr lang="en-US" altLang="zh-CN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714480" y="4071942"/>
            <a:ext cx="56436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65000"/>
            </a:pP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因为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RA</a:t>
            </a: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、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RB</a:t>
            </a: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、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RC</a:t>
            </a: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均可以互相更新关于网络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4</a:t>
            </a: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的路由条目，从而导致不正确的路由表</a:t>
            </a:r>
            <a:endParaRPr lang="en-US" altLang="zh-CN" sz="21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00034" y="2285992"/>
            <a:ext cx="3865574" cy="928694"/>
            <a:chOff x="3786183" y="5357826"/>
            <a:chExt cx="3865574" cy="928694"/>
          </a:xfrm>
        </p:grpSpPr>
        <p:sp>
          <p:nvSpPr>
            <p:cNvPr id="39" name="AutoShape 24"/>
            <p:cNvSpPr>
              <a:spLocks noChangeArrowheads="1"/>
            </p:cNvSpPr>
            <p:nvPr/>
          </p:nvSpPr>
          <p:spPr bwMode="auto">
            <a:xfrm>
              <a:off x="5922970" y="5572141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5851532" y="5862677"/>
              <a:ext cx="1800225" cy="4238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 dirty="0" smtClean="0">
                  <a:effectLst/>
                  <a:ea typeface="宋体" charset="-122"/>
                </a:rPr>
                <a:t>4.0.0.0/8  </a:t>
              </a:r>
              <a:r>
                <a:rPr lang="en-US" altLang="zh-CN" sz="1400" b="1" dirty="0">
                  <a:effectLst/>
                  <a:ea typeface="宋体" charset="-122"/>
                </a:rPr>
                <a:t>metric </a:t>
              </a:r>
              <a:r>
                <a:rPr lang="en-US" altLang="zh-CN" sz="1400" b="1" dirty="0" smtClean="0">
                  <a:ea typeface="宋体" charset="-122"/>
                </a:rPr>
                <a:t>3</a:t>
              </a:r>
              <a:endParaRPr lang="en-US" altLang="zh-CN" sz="1400" b="1" dirty="0">
                <a:effectLst/>
                <a:ea typeface="宋体" charset="-122"/>
              </a:endParaRPr>
            </a:p>
          </p:txBody>
        </p:sp>
        <p:pic>
          <p:nvPicPr>
            <p:cNvPr id="41" name="Picture 2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57818" y="5357826"/>
              <a:ext cx="350838" cy="515937"/>
            </a:xfrm>
            <a:prstGeom prst="rect">
              <a:avLst/>
            </a:prstGeom>
            <a:noFill/>
          </p:spPr>
        </p:pic>
        <p:sp>
          <p:nvSpPr>
            <p:cNvPr id="42" name="AutoShape 24"/>
            <p:cNvSpPr>
              <a:spLocks noChangeArrowheads="1"/>
            </p:cNvSpPr>
            <p:nvPr/>
          </p:nvSpPr>
          <p:spPr bwMode="auto">
            <a:xfrm rot="10800000">
              <a:off x="3786183" y="5583026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" name="Group 145"/>
          <p:cNvGraphicFramePr>
            <a:graphicFrameLocks noGrp="1"/>
          </p:cNvGraphicFramePr>
          <p:nvPr/>
        </p:nvGraphicFramePr>
        <p:xfrm>
          <a:off x="3143240" y="2285992"/>
          <a:ext cx="2735262" cy="98933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163858" y="3418198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将网络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更新为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跳</a:t>
            </a:r>
            <a:endParaRPr lang="zh-CN" altLang="en-US" sz="12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2786050" y="2214554"/>
            <a:ext cx="3937012" cy="928694"/>
            <a:chOff x="4714876" y="5000636"/>
            <a:chExt cx="3937012" cy="928694"/>
          </a:xfrm>
        </p:grpSpPr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6923101" y="5214951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6851663" y="5505487"/>
              <a:ext cx="1800225" cy="4238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 dirty="0" smtClean="0">
                  <a:effectLst/>
                  <a:ea typeface="宋体" charset="-122"/>
                </a:rPr>
                <a:t>4.0.0.0/8  </a:t>
              </a:r>
              <a:r>
                <a:rPr lang="en-US" altLang="zh-CN" sz="1400" b="1" dirty="0">
                  <a:effectLst/>
                  <a:ea typeface="宋体" charset="-122"/>
                </a:rPr>
                <a:t>metric </a:t>
              </a:r>
              <a:r>
                <a:rPr lang="en-US" altLang="zh-CN" sz="1400" b="1" dirty="0" smtClean="0">
                  <a:ea typeface="宋体" charset="-122"/>
                </a:rPr>
                <a:t>4</a:t>
              </a:r>
              <a:endParaRPr lang="en-US" altLang="zh-CN" sz="1400" b="1" dirty="0">
                <a:effectLst/>
                <a:ea typeface="宋体" charset="-122"/>
              </a:endParaRPr>
            </a:p>
          </p:txBody>
        </p:sp>
        <p:pic>
          <p:nvPicPr>
            <p:cNvPr id="49" name="Picture 2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57949" y="5000636"/>
              <a:ext cx="350838" cy="515937"/>
            </a:xfrm>
            <a:prstGeom prst="rect">
              <a:avLst/>
            </a:prstGeom>
            <a:noFill/>
          </p:spPr>
        </p:pic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 rot="10800000">
              <a:off x="4786314" y="5225836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4714876" y="5505487"/>
              <a:ext cx="1800225" cy="42384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 dirty="0" smtClean="0">
                  <a:effectLst/>
                  <a:ea typeface="宋体" charset="-122"/>
                </a:rPr>
                <a:t>4.0.0.0/8  </a:t>
              </a:r>
              <a:r>
                <a:rPr lang="en-US" altLang="zh-CN" sz="1400" b="1" dirty="0">
                  <a:effectLst/>
                  <a:ea typeface="宋体" charset="-122"/>
                </a:rPr>
                <a:t>metric </a:t>
              </a:r>
              <a:r>
                <a:rPr lang="en-US" altLang="zh-CN" sz="1400" b="1" dirty="0" smtClean="0">
                  <a:ea typeface="宋体" charset="-122"/>
                </a:rPr>
                <a:t>4</a:t>
              </a:r>
              <a:endParaRPr lang="en-US" altLang="zh-CN" sz="1400" b="1" dirty="0">
                <a:effectLst/>
                <a:ea typeface="宋体" charset="-122"/>
              </a:endParaRPr>
            </a:p>
          </p:txBody>
        </p:sp>
      </p:grpSp>
      <p:graphicFrame>
        <p:nvGraphicFramePr>
          <p:cNvPr id="53" name="Group 145"/>
          <p:cNvGraphicFramePr>
            <a:graphicFrameLocks noGrp="1"/>
          </p:cNvGraphicFramePr>
          <p:nvPr/>
        </p:nvGraphicFramePr>
        <p:xfrm>
          <a:off x="857224" y="2327782"/>
          <a:ext cx="2735262" cy="989330"/>
        </p:xfrm>
        <a:graphic>
          <a:graphicData uri="http://schemas.openxmlformats.org/drawingml/2006/table">
            <a:tbl>
              <a:tblPr/>
              <a:tblGrid>
                <a:gridCol w="288925"/>
                <a:gridCol w="790575"/>
                <a:gridCol w="936625"/>
                <a:gridCol w="719137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98460" y="3366315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不更新网络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条目</a:t>
            </a:r>
            <a:endParaRPr lang="en-US" altLang="zh-CN" sz="1200" dirty="0" smtClean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  <p:bldP spid="32" grpId="0"/>
      <p:bldP spid="32" grpId="1"/>
      <p:bldP spid="36" grpId="0"/>
      <p:bldP spid="37" grpId="0"/>
      <p:bldP spid="37" grpId="1"/>
      <p:bldP spid="45" grpId="0"/>
      <p:bldP spid="45" grpId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7215206" y="2071678"/>
            <a:ext cx="100013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触发更新</a:t>
            </a:r>
            <a:endParaRPr lang="zh-CN" altLang="en-US" dirty="0"/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468313" y="2235200"/>
            <a:ext cx="1152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2701925" y="2235200"/>
            <a:ext cx="11509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5005388" y="2235200"/>
            <a:ext cx="12239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7631113" y="1443038"/>
            <a:ext cx="10461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2413000" y="1730375"/>
            <a:ext cx="5032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.1</a:t>
            </a: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4789488" y="1730375"/>
            <a:ext cx="5032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.1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3565525" y="1730375"/>
            <a:ext cx="5032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.2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5942013" y="1730375"/>
            <a:ext cx="5032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charset="-122"/>
              </a:rPr>
              <a:t>.2</a:t>
            </a:r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>
            <a:off x="612775" y="2028825"/>
            <a:ext cx="10810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295" name="Line 15"/>
          <p:cNvSpPr>
            <a:spLocks noChangeShapeType="1"/>
          </p:cNvSpPr>
          <p:nvPr/>
        </p:nvSpPr>
        <p:spPr bwMode="auto">
          <a:xfrm>
            <a:off x="2413000" y="2028825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296" name="Line 16"/>
          <p:cNvSpPr>
            <a:spLocks noChangeShapeType="1"/>
          </p:cNvSpPr>
          <p:nvPr/>
        </p:nvSpPr>
        <p:spPr bwMode="auto">
          <a:xfrm>
            <a:off x="4860925" y="2028825"/>
            <a:ext cx="17287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297" name="Line 17"/>
          <p:cNvSpPr>
            <a:spLocks noChangeShapeType="1"/>
          </p:cNvSpPr>
          <p:nvPr/>
        </p:nvSpPr>
        <p:spPr bwMode="auto">
          <a:xfrm flipV="1">
            <a:off x="7021513" y="1597025"/>
            <a:ext cx="719137" cy="43180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81298" name="Picture 18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7325" y="1668463"/>
            <a:ext cx="936625" cy="755650"/>
          </a:xfrm>
          <a:prstGeom prst="rect">
            <a:avLst/>
          </a:prstGeom>
          <a:noFill/>
        </p:spPr>
      </p:pic>
      <p:pic>
        <p:nvPicPr>
          <p:cNvPr id="481299" name="Picture 19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1668463"/>
            <a:ext cx="936625" cy="755650"/>
          </a:xfrm>
          <a:prstGeom prst="rect">
            <a:avLst/>
          </a:prstGeom>
          <a:noFill/>
        </p:spPr>
      </p:pic>
      <p:pic>
        <p:nvPicPr>
          <p:cNvPr id="481300" name="Picture 20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838" y="1668463"/>
            <a:ext cx="936625" cy="755650"/>
          </a:xfrm>
          <a:prstGeom prst="rect">
            <a:avLst/>
          </a:prstGeom>
          <a:noFill/>
        </p:spPr>
      </p:pic>
      <p:sp>
        <p:nvSpPr>
          <p:cNvPr id="481301" name="Text Box 21"/>
          <p:cNvSpPr txBox="1">
            <a:spLocks noChangeArrowheads="1"/>
          </p:cNvSpPr>
          <p:nvPr/>
        </p:nvSpPr>
        <p:spPr bwMode="auto">
          <a:xfrm>
            <a:off x="1404938" y="12684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路由器</a:t>
            </a:r>
            <a:r>
              <a:rPr lang="en-US" altLang="zh-CN" sz="1400" b="1">
                <a:effectLst/>
                <a:ea typeface="宋体" charset="-122"/>
              </a:rPr>
              <a:t>A</a:t>
            </a:r>
          </a:p>
        </p:txBody>
      </p:sp>
      <p:sp>
        <p:nvSpPr>
          <p:cNvPr id="481302" name="Text Box 22"/>
          <p:cNvSpPr txBox="1">
            <a:spLocks noChangeArrowheads="1"/>
          </p:cNvSpPr>
          <p:nvPr/>
        </p:nvSpPr>
        <p:spPr bwMode="auto">
          <a:xfrm>
            <a:off x="3779838" y="12684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路由器</a:t>
            </a:r>
            <a:r>
              <a:rPr lang="en-US" altLang="zh-CN" sz="1400" b="1">
                <a:effectLst/>
                <a:ea typeface="宋体" charset="-122"/>
              </a:rPr>
              <a:t>B</a:t>
            </a:r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6156325" y="12684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charset="-122"/>
              </a:rPr>
              <a:t>路由器</a:t>
            </a:r>
            <a:r>
              <a:rPr lang="en-US" altLang="zh-CN" sz="1400" b="1">
                <a:effectLst/>
                <a:ea typeface="宋体" charset="-122"/>
              </a:rPr>
              <a:t>C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380288" y="1525588"/>
            <a:ext cx="288925" cy="431800"/>
            <a:chOff x="4649" y="961"/>
            <a:chExt cx="182" cy="272"/>
          </a:xfrm>
        </p:grpSpPr>
        <p:sp>
          <p:nvSpPr>
            <p:cNvPr id="481309" name="Line 29"/>
            <p:cNvSpPr>
              <a:spLocks noChangeShapeType="1"/>
            </p:cNvSpPr>
            <p:nvPr/>
          </p:nvSpPr>
          <p:spPr bwMode="auto">
            <a:xfrm>
              <a:off x="4649" y="1006"/>
              <a:ext cx="182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10" name="Line 30"/>
            <p:cNvSpPr>
              <a:spLocks noChangeShapeType="1"/>
            </p:cNvSpPr>
            <p:nvPr/>
          </p:nvSpPr>
          <p:spPr bwMode="auto">
            <a:xfrm flipH="1">
              <a:off x="4695" y="961"/>
              <a:ext cx="9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29388" y="2417766"/>
            <a:ext cx="1857388" cy="1301756"/>
            <a:chOff x="6367467" y="5484830"/>
            <a:chExt cx="1857388" cy="1301756"/>
          </a:xfrm>
        </p:grpSpPr>
        <p:pic>
          <p:nvPicPr>
            <p:cNvPr id="481306" name="Picture 26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37413" y="5484830"/>
              <a:ext cx="350837" cy="515938"/>
            </a:xfrm>
            <a:prstGeom prst="rect">
              <a:avLst/>
            </a:prstGeom>
            <a:noFill/>
          </p:spPr>
        </p:pic>
        <p:sp>
          <p:nvSpPr>
            <p:cNvPr id="481311" name="AutoShape 31"/>
            <p:cNvSpPr>
              <a:spLocks noChangeArrowheads="1"/>
            </p:cNvSpPr>
            <p:nvPr/>
          </p:nvSpPr>
          <p:spPr bwMode="auto">
            <a:xfrm rot="10800000">
              <a:off x="6367467" y="5773753"/>
              <a:ext cx="796920" cy="1397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12" name="Rectangle 32"/>
            <p:cNvSpPr>
              <a:spLocks noChangeArrowheads="1"/>
            </p:cNvSpPr>
            <p:nvPr/>
          </p:nvSpPr>
          <p:spPr bwMode="auto">
            <a:xfrm>
              <a:off x="6424630" y="6067448"/>
              <a:ext cx="1800225" cy="71913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周期更新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5.0.0.0/8  metric 1</a:t>
              </a:r>
            </a:p>
          </p:txBody>
        </p:sp>
      </p:grpSp>
      <p:sp>
        <p:nvSpPr>
          <p:cNvPr id="481316" name="Text Box 36"/>
          <p:cNvSpPr txBox="1">
            <a:spLocks noChangeArrowheads="1"/>
          </p:cNvSpPr>
          <p:nvPr/>
        </p:nvSpPr>
        <p:spPr bwMode="auto">
          <a:xfrm>
            <a:off x="7643834" y="1766878"/>
            <a:ext cx="10461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 dirty="0">
                <a:effectLst/>
                <a:ea typeface="宋体" charset="-122"/>
              </a:rPr>
              <a:t>5.0.0.0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857884" y="2643182"/>
            <a:ext cx="2357454" cy="825506"/>
            <a:chOff x="5500694" y="2643182"/>
            <a:chExt cx="2927370" cy="825506"/>
          </a:xfrm>
        </p:grpSpPr>
        <p:sp>
          <p:nvSpPr>
            <p:cNvPr id="481304" name="AutoShape 24"/>
            <p:cNvSpPr>
              <a:spLocks noChangeArrowheads="1"/>
            </p:cNvSpPr>
            <p:nvPr/>
          </p:nvSpPr>
          <p:spPr bwMode="auto">
            <a:xfrm rot="10800000">
              <a:off x="5500694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08" name="Rectangle 28"/>
            <p:cNvSpPr>
              <a:spLocks noChangeArrowheads="1"/>
            </p:cNvSpPr>
            <p:nvPr/>
          </p:nvSpPr>
          <p:spPr bwMode="auto">
            <a:xfrm>
              <a:off x="6118256" y="2965450"/>
              <a:ext cx="2132390" cy="50323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触发更新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</p:txBody>
        </p:sp>
        <p:sp>
          <p:nvSpPr>
            <p:cNvPr id="36" name="AutoShape 24"/>
            <p:cNvSpPr>
              <a:spLocks noChangeArrowheads="1"/>
            </p:cNvSpPr>
            <p:nvPr/>
          </p:nvSpPr>
          <p:spPr bwMode="auto">
            <a:xfrm>
              <a:off x="7061226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71538" y="2603494"/>
            <a:ext cx="2071702" cy="825506"/>
            <a:chOff x="5500694" y="2643182"/>
            <a:chExt cx="2927370" cy="825506"/>
          </a:xfrm>
        </p:grpSpPr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0800000">
              <a:off x="5500694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6118257" y="2965450"/>
              <a:ext cx="2309807" cy="50323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触发更新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7061226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357554" y="2603494"/>
            <a:ext cx="2143140" cy="825506"/>
            <a:chOff x="5500694" y="2643182"/>
            <a:chExt cx="2927370" cy="825506"/>
          </a:xfrm>
        </p:grpSpPr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 rot="10800000">
              <a:off x="5500694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6118256" y="2965450"/>
              <a:ext cx="2212229" cy="50323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触发更新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</p:txBody>
        </p:sp>
        <p:sp>
          <p:nvSpPr>
            <p:cNvPr id="47" name="AutoShape 24"/>
            <p:cNvSpPr>
              <a:spLocks noChangeArrowheads="1"/>
            </p:cNvSpPr>
            <p:nvPr/>
          </p:nvSpPr>
          <p:spPr bwMode="auto">
            <a:xfrm>
              <a:off x="7061226" y="2643182"/>
              <a:ext cx="1366838" cy="1428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Group 145"/>
          <p:cNvGraphicFramePr>
            <a:graphicFrameLocks noGrp="1"/>
          </p:cNvGraphicFramePr>
          <p:nvPr/>
        </p:nvGraphicFramePr>
        <p:xfrm>
          <a:off x="928662" y="2643182"/>
          <a:ext cx="2214577" cy="989330"/>
        </p:xfrm>
        <a:graphic>
          <a:graphicData uri="http://schemas.openxmlformats.org/drawingml/2006/table">
            <a:tbl>
              <a:tblPr/>
              <a:tblGrid>
                <a:gridCol w="233925"/>
                <a:gridCol w="640081"/>
                <a:gridCol w="758329"/>
                <a:gridCol w="582242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Group 145"/>
          <p:cNvGraphicFramePr>
            <a:graphicFrameLocks noGrp="1"/>
          </p:cNvGraphicFramePr>
          <p:nvPr/>
        </p:nvGraphicFramePr>
        <p:xfrm>
          <a:off x="3357555" y="2643182"/>
          <a:ext cx="2214577" cy="989330"/>
        </p:xfrm>
        <a:graphic>
          <a:graphicData uri="http://schemas.openxmlformats.org/drawingml/2006/table">
            <a:tbl>
              <a:tblPr/>
              <a:tblGrid>
                <a:gridCol w="233925"/>
                <a:gridCol w="640081"/>
                <a:gridCol w="758329"/>
                <a:gridCol w="582242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145"/>
          <p:cNvGraphicFramePr>
            <a:graphicFrameLocks noGrp="1"/>
          </p:cNvGraphicFramePr>
          <p:nvPr/>
        </p:nvGraphicFramePr>
        <p:xfrm>
          <a:off x="5786446" y="2653984"/>
          <a:ext cx="2214577" cy="989330"/>
        </p:xfrm>
        <a:graphic>
          <a:graphicData uri="http://schemas.openxmlformats.org/drawingml/2006/table">
            <a:tbl>
              <a:tblPr/>
              <a:tblGrid>
                <a:gridCol w="233925"/>
                <a:gridCol w="640081"/>
                <a:gridCol w="758329"/>
                <a:gridCol w="582242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Routing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A4001B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4001B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4.0.0.0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2.0.0.2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3286116" y="2417766"/>
            <a:ext cx="2428892" cy="1511300"/>
            <a:chOff x="2786050" y="5054600"/>
            <a:chExt cx="2428892" cy="1511300"/>
          </a:xfrm>
        </p:grpSpPr>
        <p:sp>
          <p:nvSpPr>
            <p:cNvPr id="481313" name="AutoShape 33"/>
            <p:cNvSpPr>
              <a:spLocks noChangeArrowheads="1"/>
            </p:cNvSpPr>
            <p:nvPr/>
          </p:nvSpPr>
          <p:spPr bwMode="auto">
            <a:xfrm>
              <a:off x="4284663" y="5317021"/>
              <a:ext cx="930279" cy="15717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14" name="Rectangle 34"/>
            <p:cNvSpPr>
              <a:spLocks noChangeArrowheads="1"/>
            </p:cNvSpPr>
            <p:nvPr/>
          </p:nvSpPr>
          <p:spPr bwMode="auto">
            <a:xfrm>
              <a:off x="3286116" y="5630863"/>
              <a:ext cx="1800225" cy="93503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周期更新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2.0.0.0/8  metric 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1.0.0.0/8  metric 2</a:t>
              </a:r>
              <a:r>
                <a:rPr lang="en-US" altLang="zh-CN" sz="1400" dirty="0">
                  <a:effectLst/>
                  <a:ea typeface="宋体" charset="-122"/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</p:txBody>
        </p:sp>
        <p:pic>
          <p:nvPicPr>
            <p:cNvPr id="481315" name="Picture 3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2863" y="5054600"/>
              <a:ext cx="350837" cy="515938"/>
            </a:xfrm>
            <a:prstGeom prst="rect">
              <a:avLst/>
            </a:prstGeom>
            <a:noFill/>
          </p:spPr>
        </p:pic>
        <p:sp>
          <p:nvSpPr>
            <p:cNvPr id="53" name="AutoShape 33"/>
            <p:cNvSpPr>
              <a:spLocks noChangeArrowheads="1"/>
            </p:cNvSpPr>
            <p:nvPr/>
          </p:nvSpPr>
          <p:spPr bwMode="auto">
            <a:xfrm rot="10800000">
              <a:off x="2786050" y="5318070"/>
              <a:ext cx="938208" cy="14287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5786" y="2417766"/>
            <a:ext cx="2428892" cy="1511300"/>
            <a:chOff x="2786050" y="5054600"/>
            <a:chExt cx="2428892" cy="1511300"/>
          </a:xfrm>
        </p:grpSpPr>
        <p:sp>
          <p:nvSpPr>
            <p:cNvPr id="56" name="AutoShape 33"/>
            <p:cNvSpPr>
              <a:spLocks noChangeArrowheads="1"/>
            </p:cNvSpPr>
            <p:nvPr/>
          </p:nvSpPr>
          <p:spPr bwMode="auto">
            <a:xfrm>
              <a:off x="4284663" y="5317021"/>
              <a:ext cx="930279" cy="15717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3286116" y="5630863"/>
              <a:ext cx="1800225" cy="93503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 dirty="0">
                  <a:effectLst/>
                  <a:ea typeface="宋体" charset="-122"/>
                </a:rPr>
                <a:t>周期更新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2.0.0.0/8  metric 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1.0.0.0/8  metric </a:t>
              </a:r>
              <a:r>
                <a:rPr lang="en-US" altLang="zh-CN" sz="1400" b="1" dirty="0" smtClean="0">
                  <a:effectLst/>
                  <a:ea typeface="宋体" charset="-122"/>
                </a:rPr>
                <a:t>1</a:t>
              </a:r>
              <a:r>
                <a:rPr lang="en-US" altLang="zh-CN" sz="1400" dirty="0" smtClean="0">
                  <a:effectLst/>
                  <a:ea typeface="宋体" charset="-122"/>
                </a:rPr>
                <a:t> </a:t>
              </a:r>
              <a:endParaRPr lang="en-US" altLang="zh-CN" sz="1400" dirty="0">
                <a:effectLst/>
                <a:ea typeface="宋体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effectLst/>
                  <a:ea typeface="宋体" charset="-122"/>
                </a:rPr>
                <a:t>4.0.0.0/8  metric 16</a:t>
              </a:r>
            </a:p>
          </p:txBody>
        </p:sp>
        <p:pic>
          <p:nvPicPr>
            <p:cNvPr id="58" name="Picture 3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2863" y="5054600"/>
              <a:ext cx="350837" cy="515938"/>
            </a:xfrm>
            <a:prstGeom prst="rect">
              <a:avLst/>
            </a:prstGeom>
            <a:noFill/>
          </p:spPr>
        </p:pic>
        <p:sp>
          <p:nvSpPr>
            <p:cNvPr id="59" name="AutoShape 33"/>
            <p:cNvSpPr>
              <a:spLocks noChangeArrowheads="1"/>
            </p:cNvSpPr>
            <p:nvPr/>
          </p:nvSpPr>
          <p:spPr bwMode="auto">
            <a:xfrm rot="10800000">
              <a:off x="2786050" y="5318070"/>
              <a:ext cx="938208" cy="14287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28596" y="4143380"/>
            <a:ext cx="8229600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触发更新不受更新计时器限制，可以快速的将失败的路由同步到邻居。从而加快收敛速度避免环路。</a:t>
            </a:r>
          </a:p>
          <a:p>
            <a:pPr marL="342900" marR="0" lvl="1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65000"/>
              <a:buFont typeface="Wingdings" pitchFamily="2" charset="2"/>
              <a:buChar char="n"/>
              <a:tabLst/>
              <a:defRPr/>
            </a:pP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路由器</a:t>
            </a:r>
            <a:r>
              <a:rPr lang="en-US" altLang="zh-CN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10.3</a:t>
            </a:r>
            <a:r>
              <a:rPr lang="zh-CN" altLang="en-US" sz="2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以下版本不适用</a:t>
            </a:r>
            <a:endParaRPr lang="zh-CN" altLang="en-US" sz="2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计时器与毒性逆转</a:t>
            </a:r>
            <a:endParaRPr lang="zh-CN" alt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857784"/>
          </a:xfrm>
        </p:spPr>
        <p:txBody>
          <a:bodyPr>
            <a:normAutofit/>
          </a:bodyPr>
          <a:lstStyle/>
          <a:p>
            <a:r>
              <a:rPr lang="zh-CN" altLang="en-US" dirty="0"/>
              <a:t>抑制计时器：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抑制时间内，失效的路由不接受任何更新信息，除非这条信息是从原始通告这条路由的路由器来的 </a:t>
            </a:r>
          </a:p>
          <a:p>
            <a:pPr lvl="1"/>
            <a:r>
              <a:rPr lang="zh-CN" altLang="en-US" dirty="0"/>
              <a:t>时间一般是</a:t>
            </a:r>
            <a:r>
              <a:rPr lang="en-US" altLang="zh-CN" dirty="0"/>
              <a:t>180s </a:t>
            </a:r>
          </a:p>
          <a:p>
            <a:pPr lvl="1"/>
            <a:r>
              <a:rPr lang="zh-CN" altLang="en-US" dirty="0"/>
              <a:t>减少了路由的浮动，增加了网络的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r>
              <a:rPr lang="zh-CN" altLang="en-US" dirty="0" smtClean="0"/>
              <a:t>毒性逆转</a:t>
            </a:r>
          </a:p>
          <a:p>
            <a:pPr lvl="1"/>
            <a:r>
              <a:rPr lang="zh-CN" altLang="en-US" dirty="0" smtClean="0"/>
              <a:t>当路由器学习到一条毒化路由（度量值为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）时，对这条路由忽略水平分割的规则，并通告毒化的路由</a:t>
            </a:r>
            <a:endParaRPr lang="en-US" altLang="zh-CN" dirty="0" smtClean="0"/>
          </a:p>
          <a:p>
            <a:r>
              <a:rPr lang="zh-CN" altLang="en-US" sz="2100" dirty="0" smtClean="0">
                <a:solidFill>
                  <a:srgbClr val="C00000"/>
                </a:solidFill>
                <a:ea typeface="黑体" pitchFamily="49" charset="-122"/>
              </a:rPr>
              <a:t>通常</a:t>
            </a:r>
            <a:r>
              <a:rPr lang="zh-CN" altLang="en-US" dirty="0" smtClean="0"/>
              <a:t>是</a:t>
            </a:r>
            <a:r>
              <a:rPr lang="zh-CN" altLang="en-US" sz="2100" dirty="0" smtClean="0">
                <a:solidFill>
                  <a:srgbClr val="C00000"/>
                </a:solidFill>
                <a:ea typeface="黑体" pitchFamily="49" charset="-122"/>
              </a:rPr>
              <a:t>同时使用上述五种方法，才能有效的解决路由环路带来的问题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0074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00741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RIPv1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RIPv2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RIPv1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72386" cy="4525963"/>
          </a:xfrm>
        </p:spPr>
        <p:txBody>
          <a:bodyPr/>
          <a:lstStyle/>
          <a:p>
            <a:r>
              <a:rPr lang="zh-CN" altLang="en-US" dirty="0"/>
              <a:t>使用广播的方式发送路由更新</a:t>
            </a:r>
          </a:p>
          <a:p>
            <a:r>
              <a:rPr lang="zh-CN" altLang="en-US" dirty="0"/>
              <a:t>路由更新信息中不携带子网掩码，为有类路由协议</a:t>
            </a:r>
          </a:p>
          <a:p>
            <a:r>
              <a:rPr lang="en-US" altLang="zh-CN" dirty="0"/>
              <a:t>RIP</a:t>
            </a:r>
            <a:r>
              <a:rPr lang="zh-CN" altLang="en-US" dirty="0"/>
              <a:t>报文大小限制是</a:t>
            </a:r>
            <a:r>
              <a:rPr lang="en-US" altLang="zh-CN" dirty="0"/>
              <a:t>512</a:t>
            </a:r>
            <a:r>
              <a:rPr lang="zh-CN" altLang="en-US" dirty="0"/>
              <a:t>字节，最多可以携带</a:t>
            </a:r>
            <a:r>
              <a:rPr lang="en-US" altLang="zh-CN" dirty="0"/>
              <a:t>25</a:t>
            </a:r>
            <a:r>
              <a:rPr lang="zh-CN" altLang="en-US" dirty="0"/>
              <a:t>条路由信息 </a:t>
            </a:r>
          </a:p>
        </p:txBody>
      </p:sp>
      <p:pic>
        <p:nvPicPr>
          <p:cNvPr id="30" name="Picture 5" descr="MCj021568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3571876"/>
            <a:ext cx="1479550" cy="22669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RIPv2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路由信息中加入了子网掩码，无类的路由协议 </a:t>
            </a:r>
          </a:p>
          <a:p>
            <a:r>
              <a:rPr lang="en-US" altLang="zh-CN" dirty="0"/>
              <a:t>RIPv2</a:t>
            </a:r>
            <a:r>
              <a:rPr lang="zh-CN" altLang="en-US" dirty="0"/>
              <a:t>发送更新报文的方式为组播，组播地址为</a:t>
            </a:r>
            <a:r>
              <a:rPr lang="en-US" altLang="zh-CN" dirty="0"/>
              <a:t>224.0.0.9 </a:t>
            </a:r>
          </a:p>
          <a:p>
            <a:r>
              <a:rPr lang="zh-CN" altLang="en-US" dirty="0"/>
              <a:t>支持认证 </a:t>
            </a:r>
          </a:p>
        </p:txBody>
      </p:sp>
      <p:pic>
        <p:nvPicPr>
          <p:cNvPr id="487429" name="Picture 5" descr="MCj021568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141663"/>
            <a:ext cx="1479550" cy="22669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</a:p>
          <a:p>
            <a:r>
              <a:rPr lang="en-US" altLang="zh-CN" dirty="0" smtClean="0"/>
              <a:t>RIPv1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RIPv2</a:t>
            </a:r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的配置方法</a:t>
            </a:r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的检验与排错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RIPv1</a:t>
            </a:r>
            <a:r>
              <a:rPr lang="zh-CN" altLang="en-US"/>
              <a:t>和</a:t>
            </a:r>
            <a:r>
              <a:rPr lang="en-US" altLang="zh-CN"/>
              <a:t>RIPv2</a:t>
            </a:r>
            <a:r>
              <a:rPr lang="zh-CN" altLang="en-US"/>
              <a:t>特性比较</a:t>
            </a:r>
          </a:p>
        </p:txBody>
      </p:sp>
      <p:graphicFrame>
        <p:nvGraphicFramePr>
          <p:cNvPr id="488682" name="Group 234"/>
          <p:cNvGraphicFramePr>
            <a:graphicFrameLocks noGrp="1"/>
          </p:cNvGraphicFramePr>
          <p:nvPr>
            <p:ph idx="1"/>
          </p:nvPr>
        </p:nvGraphicFramePr>
        <p:xfrm>
          <a:off x="673100" y="1600200"/>
          <a:ext cx="7715250" cy="4421188"/>
        </p:xfrm>
        <a:graphic>
          <a:graphicData uri="http://schemas.openxmlformats.org/drawingml/2006/table">
            <a:tbl>
              <a:tblPr/>
              <a:tblGrid>
                <a:gridCol w="4935538"/>
                <a:gridCol w="1411287"/>
                <a:gridCol w="1368425"/>
              </a:tblGrid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特性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RIPv1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RIPv2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采用跳数为度量值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是最大的有效度量值，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为无穷大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默认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30s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更新周期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周期性更新时发送全部路由信息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拓扑改变时发送只针对变化的触发更新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使用路由毒化、水平分割、毒性逆转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使用抑制计时器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发送更新的方式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广播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组播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使用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UDP 520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端口发送报文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更新中携带子网掩码，支持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VLSM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支持认证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-</a:t>
            </a:r>
            <a:fld id="{888A77D6-1833-42AB-B0A4-44A8BCD8FF34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03812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03813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0" y="3141663"/>
            <a:ext cx="342899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配置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RIP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RIP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RIP</a:t>
            </a:r>
            <a:r>
              <a:rPr lang="zh-CN" altLang="en-US" dirty="0"/>
              <a:t>进程</a:t>
            </a:r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)# </a:t>
            </a:r>
            <a:r>
              <a:rPr lang="en-US" altLang="zh-CN" b="1" dirty="0"/>
              <a:t>router rip</a:t>
            </a:r>
          </a:p>
          <a:p>
            <a:r>
              <a:rPr lang="zh-CN" altLang="en-US" dirty="0" smtClean="0"/>
              <a:t>通告网络</a:t>
            </a:r>
            <a:endParaRPr lang="zh-CN" altLang="en-US" dirty="0"/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 </a:t>
            </a:r>
            <a:r>
              <a:rPr lang="en-US" altLang="zh-CN" b="1" dirty="0"/>
              <a:t>network</a:t>
            </a:r>
            <a:r>
              <a:rPr lang="en-US" altLang="zh-CN" dirty="0"/>
              <a:t> </a:t>
            </a:r>
            <a:r>
              <a:rPr lang="en-US" altLang="zh-CN" i="1" dirty="0" err="1"/>
              <a:t>network</a:t>
            </a:r>
            <a:r>
              <a:rPr lang="en-US" altLang="zh-CN" i="1" dirty="0"/>
              <a:t>-number</a:t>
            </a:r>
            <a:endParaRPr lang="en-US" altLang="zh-CN" dirty="0"/>
          </a:p>
          <a:p>
            <a:pPr lvl="1"/>
            <a:r>
              <a:rPr lang="en-US" altLang="zh-CN" dirty="0"/>
              <a:t>RIP </a:t>
            </a:r>
            <a:r>
              <a:rPr lang="zh-CN" altLang="en-US" dirty="0"/>
              <a:t>只对外</a:t>
            </a:r>
            <a:r>
              <a:rPr lang="zh-CN" altLang="en-US" dirty="0" smtClean="0"/>
              <a:t>通告网络</a:t>
            </a:r>
            <a:r>
              <a:rPr lang="zh-CN" altLang="en-US" dirty="0"/>
              <a:t>的路由信息</a:t>
            </a:r>
          </a:p>
          <a:p>
            <a:pPr lvl="1"/>
            <a:r>
              <a:rPr lang="en-US" altLang="zh-CN" dirty="0"/>
              <a:t>RIP </a:t>
            </a:r>
            <a:r>
              <a:rPr lang="zh-CN" altLang="en-US" dirty="0"/>
              <a:t>只</a:t>
            </a:r>
            <a:r>
              <a:rPr lang="zh-CN" altLang="en-US" dirty="0" smtClean="0"/>
              <a:t>向直连网络</a:t>
            </a:r>
            <a:r>
              <a:rPr lang="zh-CN" altLang="en-US" dirty="0"/>
              <a:t>所属接口通告路由信息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RIP</a:t>
            </a:r>
            <a:r>
              <a:rPr lang="zh-CN" altLang="en-US" dirty="0"/>
              <a:t>的版本</a:t>
            </a:r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 </a:t>
            </a:r>
            <a:r>
              <a:rPr lang="en-US" altLang="zh-CN" b="1" dirty="0"/>
              <a:t>version </a:t>
            </a:r>
            <a:r>
              <a:rPr lang="en-US" altLang="zh-CN" dirty="0"/>
              <a:t>{</a:t>
            </a:r>
            <a:r>
              <a:rPr lang="en-US" altLang="zh-CN" b="1" dirty="0"/>
              <a:t>1 </a:t>
            </a:r>
            <a:r>
              <a:rPr lang="en-US" altLang="zh-CN" dirty="0"/>
              <a:t>| </a:t>
            </a:r>
            <a:r>
              <a:rPr lang="en-US" altLang="zh-CN" b="1" dirty="0"/>
              <a:t>2</a:t>
            </a:r>
            <a:r>
              <a:rPr lang="en-US" altLang="zh-CN" dirty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RIP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路由自动汇总：默认当子网路由穿越有类网络边界时，将自动汇总成有类网络路由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/>
              <a:t>RIPv2</a:t>
            </a:r>
            <a:r>
              <a:rPr lang="zh-CN" altLang="en-US" dirty="0"/>
              <a:t>自动汇总</a:t>
            </a:r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 </a:t>
            </a:r>
            <a:r>
              <a:rPr lang="en-US" altLang="zh-CN" b="1" dirty="0"/>
              <a:t>no auto-summary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smtClean="0"/>
              <a:t>RIPv2 </a:t>
            </a:r>
            <a:r>
              <a:rPr lang="zh-CN" altLang="en-US" dirty="0"/>
              <a:t>缺省情况下将进行路由自动汇聚，</a:t>
            </a:r>
            <a:r>
              <a:rPr lang="en-US" altLang="zh-CN" dirty="0"/>
              <a:t>RIPv1 </a:t>
            </a:r>
            <a:r>
              <a:rPr lang="zh-CN" altLang="en-US" dirty="0"/>
              <a:t>不支持该功能</a:t>
            </a:r>
          </a:p>
          <a:p>
            <a:r>
              <a:rPr lang="zh-CN" altLang="en-US" dirty="0"/>
              <a:t>调整</a:t>
            </a:r>
            <a:r>
              <a:rPr lang="en-US" altLang="zh-CN" dirty="0"/>
              <a:t>RIP</a:t>
            </a:r>
            <a:r>
              <a:rPr lang="zh-CN" altLang="en-US" dirty="0"/>
              <a:t>时钟</a:t>
            </a:r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 </a:t>
            </a:r>
            <a:r>
              <a:rPr lang="en-US" altLang="zh-CN" b="1" dirty="0"/>
              <a:t>timers </a:t>
            </a:r>
            <a:r>
              <a:rPr lang="en-US" altLang="zh-CN" b="1" dirty="0" err="1"/>
              <a:t>basci</a:t>
            </a:r>
            <a:r>
              <a:rPr lang="en-US" altLang="zh-CN" b="1" dirty="0"/>
              <a:t> update invalid flush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关闭水平分割 </a:t>
            </a:r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-if)# </a:t>
            </a:r>
            <a:r>
              <a:rPr lang="en-US" altLang="zh-CN" b="1" dirty="0"/>
              <a:t>no </a:t>
            </a:r>
            <a:r>
              <a:rPr lang="en-US" altLang="zh-CN" b="1" dirty="0" err="1"/>
              <a:t>ip</a:t>
            </a:r>
            <a:r>
              <a:rPr lang="en-US" altLang="zh-CN" b="1" dirty="0"/>
              <a:t> split-horizon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 smtClean="0"/>
              <a:t>配置示例</a:t>
            </a:r>
            <a:endParaRPr lang="zh-CN" altLang="en-US" dirty="0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92128" y="1285860"/>
            <a:ext cx="11525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1.0.0.0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2670203" y="1285860"/>
            <a:ext cx="11509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2.0.0.0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4973665" y="1285860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3.0.0.0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7204103" y="1287447"/>
            <a:ext cx="12969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4.0.0.0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2381278" y="1676385"/>
            <a:ext cx="5032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.1</a:t>
            </a: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4757765" y="1676385"/>
            <a:ext cx="5032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.1</a:t>
            </a: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3533803" y="1676385"/>
            <a:ext cx="5032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.2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5910290" y="1676385"/>
            <a:ext cx="5032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.2</a:t>
            </a:r>
          </a:p>
        </p:txBody>
      </p:sp>
      <p:sp>
        <p:nvSpPr>
          <p:cNvPr id="491532" name="Line 12"/>
          <p:cNvSpPr>
            <a:spLocks noChangeShapeType="1"/>
          </p:cNvSpPr>
          <p:nvPr/>
        </p:nvSpPr>
        <p:spPr bwMode="auto">
          <a:xfrm>
            <a:off x="796953" y="2006585"/>
            <a:ext cx="8651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3" name="Line 13"/>
          <p:cNvSpPr>
            <a:spLocks noChangeShapeType="1"/>
          </p:cNvSpPr>
          <p:nvPr/>
        </p:nvSpPr>
        <p:spPr bwMode="auto">
          <a:xfrm>
            <a:off x="2381278" y="2006585"/>
            <a:ext cx="17272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4" name="Line 14"/>
          <p:cNvSpPr>
            <a:spLocks noChangeShapeType="1"/>
          </p:cNvSpPr>
          <p:nvPr/>
        </p:nvSpPr>
        <p:spPr bwMode="auto">
          <a:xfrm>
            <a:off x="4829203" y="2006585"/>
            <a:ext cx="1728787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35" name="Line 15"/>
          <p:cNvSpPr>
            <a:spLocks noChangeShapeType="1"/>
          </p:cNvSpPr>
          <p:nvPr/>
        </p:nvSpPr>
        <p:spPr bwMode="auto">
          <a:xfrm>
            <a:off x="7061228" y="2006585"/>
            <a:ext cx="936625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91536" name="Picture 16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5603" y="1646222"/>
            <a:ext cx="936625" cy="755650"/>
          </a:xfrm>
          <a:prstGeom prst="rect">
            <a:avLst/>
          </a:prstGeom>
          <a:noFill/>
        </p:spPr>
      </p:pic>
      <p:pic>
        <p:nvPicPr>
          <p:cNvPr id="491537" name="Picture 17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503" y="1646222"/>
            <a:ext cx="936625" cy="755650"/>
          </a:xfrm>
          <a:prstGeom prst="rect">
            <a:avLst/>
          </a:prstGeom>
          <a:noFill/>
        </p:spPr>
      </p:pic>
      <p:pic>
        <p:nvPicPr>
          <p:cNvPr id="491538" name="Picture 18" descr="中低端路由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9115" y="1646222"/>
            <a:ext cx="936625" cy="755650"/>
          </a:xfrm>
          <a:prstGeom prst="rect">
            <a:avLst/>
          </a:prstGeom>
          <a:noFill/>
        </p:spPr>
      </p:pic>
      <p:sp>
        <p:nvSpPr>
          <p:cNvPr id="491539" name="Text Box 19"/>
          <p:cNvSpPr txBox="1">
            <a:spLocks noChangeArrowheads="1"/>
          </p:cNvSpPr>
          <p:nvPr/>
        </p:nvSpPr>
        <p:spPr bwMode="auto">
          <a:xfrm>
            <a:off x="1373215" y="2462197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A</a:t>
            </a:r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3748115" y="2462197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B</a:t>
            </a:r>
          </a:p>
        </p:txBody>
      </p:sp>
      <p:sp>
        <p:nvSpPr>
          <p:cNvPr id="491541" name="Text Box 21"/>
          <p:cNvSpPr txBox="1">
            <a:spLocks noChangeArrowheads="1"/>
          </p:cNvSpPr>
          <p:nvPr/>
        </p:nvSpPr>
        <p:spPr bwMode="auto">
          <a:xfrm>
            <a:off x="6124603" y="2462197"/>
            <a:ext cx="13684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charset="-122"/>
              </a:rPr>
              <a:t>路由器</a:t>
            </a:r>
            <a:r>
              <a:rPr lang="en-US" altLang="zh-CN" sz="1600" b="1">
                <a:effectLst/>
                <a:ea typeface="宋体" charset="-122"/>
              </a:rPr>
              <a:t>C</a:t>
            </a:r>
          </a:p>
        </p:txBody>
      </p: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1084290" y="1670035"/>
            <a:ext cx="5032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.1</a:t>
            </a:r>
          </a:p>
        </p:txBody>
      </p:sp>
      <p:sp>
        <p:nvSpPr>
          <p:cNvPr id="491543" name="Text Box 23"/>
          <p:cNvSpPr txBox="1">
            <a:spLocks noChangeArrowheads="1"/>
          </p:cNvSpPr>
          <p:nvPr/>
        </p:nvSpPr>
        <p:spPr bwMode="auto">
          <a:xfrm>
            <a:off x="7205690" y="1676385"/>
            <a:ext cx="5032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.1</a:t>
            </a:r>
          </a:p>
        </p:txBody>
      </p:sp>
      <p:sp>
        <p:nvSpPr>
          <p:cNvPr id="491544" name="Line 24"/>
          <p:cNvSpPr>
            <a:spLocks noChangeShapeType="1"/>
          </p:cNvSpPr>
          <p:nvPr/>
        </p:nvSpPr>
        <p:spPr bwMode="auto">
          <a:xfrm flipV="1">
            <a:off x="796953" y="1574785"/>
            <a:ext cx="0" cy="86360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45" name="Line 25"/>
          <p:cNvSpPr>
            <a:spLocks noChangeShapeType="1"/>
          </p:cNvSpPr>
          <p:nvPr/>
        </p:nvSpPr>
        <p:spPr bwMode="auto">
          <a:xfrm flipV="1">
            <a:off x="7997853" y="1574785"/>
            <a:ext cx="0" cy="86360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46" name="Text Box 26"/>
          <p:cNvSpPr txBox="1">
            <a:spLocks noChangeArrowheads="1"/>
          </p:cNvSpPr>
          <p:nvPr/>
        </p:nvSpPr>
        <p:spPr bwMode="auto">
          <a:xfrm>
            <a:off x="1011265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Lo 0</a:t>
            </a:r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2452715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F0/0</a:t>
            </a: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3387753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F0/0</a:t>
            </a:r>
          </a:p>
        </p:txBody>
      </p:sp>
      <p:sp>
        <p:nvSpPr>
          <p:cNvPr id="491549" name="Text Box 29"/>
          <p:cNvSpPr txBox="1">
            <a:spLocks noChangeArrowheads="1"/>
          </p:cNvSpPr>
          <p:nvPr/>
        </p:nvSpPr>
        <p:spPr bwMode="auto">
          <a:xfrm>
            <a:off x="4757765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F0/1</a:t>
            </a:r>
          </a:p>
        </p:txBody>
      </p:sp>
      <p:sp>
        <p:nvSpPr>
          <p:cNvPr id="491550" name="Text Box 30"/>
          <p:cNvSpPr txBox="1">
            <a:spLocks noChangeArrowheads="1"/>
          </p:cNvSpPr>
          <p:nvPr/>
        </p:nvSpPr>
        <p:spPr bwMode="auto">
          <a:xfrm>
            <a:off x="5764240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F0/1</a:t>
            </a:r>
          </a:p>
        </p:txBody>
      </p:sp>
      <p:sp>
        <p:nvSpPr>
          <p:cNvPr id="491551" name="Text Box 31"/>
          <p:cNvSpPr txBox="1">
            <a:spLocks noChangeArrowheads="1"/>
          </p:cNvSpPr>
          <p:nvPr/>
        </p:nvSpPr>
        <p:spPr bwMode="auto">
          <a:xfrm>
            <a:off x="7132665" y="2108185"/>
            <a:ext cx="7207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charset="-122"/>
              </a:rPr>
              <a:t>Lo 0</a:t>
            </a:r>
          </a:p>
        </p:txBody>
      </p:sp>
      <p:sp>
        <p:nvSpPr>
          <p:cNvPr id="491552" name="AutoShape 32"/>
          <p:cNvSpPr>
            <a:spLocks noChangeArrowheads="1"/>
          </p:cNvSpPr>
          <p:nvPr/>
        </p:nvSpPr>
        <p:spPr bwMode="auto">
          <a:xfrm>
            <a:off x="285720" y="2797161"/>
            <a:ext cx="3203631" cy="2068116"/>
          </a:xfrm>
          <a:prstGeom prst="upArrowCallout">
            <a:avLst>
              <a:gd name="adj1" fmla="val 12760"/>
              <a:gd name="adj2" fmla="val 12148"/>
              <a:gd name="adj3" fmla="val 16694"/>
              <a:gd name="adj4" fmla="val 66667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RouterA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config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)#router rip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RouterA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config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-router)#network 1.0.0.0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RouterA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config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-router)#network 2.0.0.0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RouterA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config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-router)#end</a:t>
            </a:r>
          </a:p>
          <a:p>
            <a:pPr marL="342900" indent="-342900">
              <a:spcBef>
                <a:spcPct val="0"/>
              </a:spcBef>
            </a:pPr>
            <a:endParaRPr lang="en-US" altLang="zh-CN" sz="1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路由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zh-CN" alt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配置类似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571836" y="3071810"/>
            <a:ext cx="5286444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RouterA#show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route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Codes:  C - connected, S - static,  R - RIP B - BGP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O - OSPF, IA - OSPF inter area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N1 - OSPF NSSA external type 1, N2 - OSPF NSSA external type 2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E1 - OSPF external type 1, E2 - OSPF external type 2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- IS-IS, L1 - IS-IS level-1, L2 - IS-IS level-2, 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ia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- IS-IS inter area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* - candidate default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Gateway of last resort is no set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   1.0.0.0/8 is directly connected, Loopback 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   1.0.0.1/32 is local host.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   2.0.0.0/8 is directly connected, 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FastEthernet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0/0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   2.0.0.1/32 is local host.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   3.0.0.0/8 [120/1] via 2.0.0.2, 00:00:00, </a:t>
            </a:r>
            <a:r>
              <a:rPr lang="en-US" altLang="zh-CN" sz="14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FastEthernet</a:t>
            </a:r>
            <a:r>
              <a:rPr lang="en-US" altLang="zh-CN" sz="1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0/0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   4.0.0.0/8 is </a:t>
            </a:r>
            <a:r>
              <a:rPr lang="en-US" altLang="zh-CN" sz="1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possibly down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routing via 2.0.0.2, 00:00:33, </a:t>
            </a:r>
            <a:r>
              <a:rPr lang="en-US" altLang="zh-CN" sz="1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FastEthernet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0/0</a:t>
            </a:r>
          </a:p>
          <a:p>
            <a:pPr marL="342900" indent="-342900">
              <a:spcBef>
                <a:spcPct val="0"/>
              </a:spcBef>
            </a:pPr>
            <a:endParaRPr lang="en-US" altLang="zh-CN" sz="14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配置单播更新和被动接口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被动</a:t>
            </a:r>
            <a:r>
              <a:rPr lang="zh-CN" altLang="en-US" dirty="0"/>
              <a:t>接口</a:t>
            </a:r>
            <a:r>
              <a:rPr lang="zh-CN" altLang="en-US" dirty="0" smtClean="0"/>
              <a:t>：此接口只学习</a:t>
            </a:r>
            <a:r>
              <a:rPr lang="en-US" altLang="zh-CN" dirty="0"/>
              <a:t>RIP </a:t>
            </a:r>
            <a:r>
              <a:rPr lang="zh-CN" altLang="en-US" dirty="0"/>
              <a:t>路由</a:t>
            </a:r>
            <a:r>
              <a:rPr lang="zh-CN" altLang="en-US" dirty="0" smtClean="0"/>
              <a:t>，不进行通告</a:t>
            </a:r>
            <a:endParaRPr lang="zh-CN" altLang="en-US" dirty="0"/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</a:t>
            </a:r>
            <a:r>
              <a:rPr lang="en-US" altLang="zh-CN" b="1" dirty="0"/>
              <a:t>passive-interface </a:t>
            </a:r>
            <a:r>
              <a:rPr lang="en-US" altLang="zh-CN" dirty="0"/>
              <a:t>{</a:t>
            </a:r>
            <a:r>
              <a:rPr lang="en-US" altLang="zh-CN" b="1" dirty="0"/>
              <a:t>default </a:t>
            </a:r>
            <a:r>
              <a:rPr lang="en-US" altLang="zh-CN" dirty="0"/>
              <a:t>|</a:t>
            </a:r>
            <a:r>
              <a:rPr lang="en-US" altLang="zh-CN" i="1" dirty="0"/>
              <a:t>interface-type interface-num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RIP </a:t>
            </a:r>
            <a:r>
              <a:rPr lang="zh-CN" altLang="en-US" dirty="0" smtClean="0"/>
              <a:t>单</a:t>
            </a:r>
            <a:r>
              <a:rPr lang="zh-CN" altLang="en-US" dirty="0"/>
              <a:t>播更新 ：</a:t>
            </a:r>
            <a:r>
              <a:rPr lang="en-US" altLang="zh-CN" dirty="0"/>
              <a:t>RIP </a:t>
            </a:r>
            <a:r>
              <a:rPr lang="zh-CN" altLang="en-US" dirty="0"/>
              <a:t>路由信息需要通过非广播网络传输，</a:t>
            </a:r>
            <a:r>
              <a:rPr lang="zh-CN" altLang="en-US" dirty="0" smtClean="0"/>
              <a:t>或在广播网络中需要使用单播更新时进行单播更新，配置命令如下：</a:t>
            </a:r>
            <a:endParaRPr lang="zh-CN" altLang="en-US" dirty="0"/>
          </a:p>
          <a:p>
            <a:pPr lvl="1"/>
            <a:r>
              <a:rPr lang="en-US" altLang="zh-CN" dirty="0"/>
              <a:t>Router(</a:t>
            </a:r>
            <a:r>
              <a:rPr lang="en-US" altLang="zh-CN" dirty="0" err="1"/>
              <a:t>config</a:t>
            </a:r>
            <a:r>
              <a:rPr lang="en-US" altLang="zh-CN" dirty="0"/>
              <a:t>-router)# </a:t>
            </a:r>
            <a:r>
              <a:rPr lang="en-US" altLang="zh-CN" b="1" dirty="0"/>
              <a:t>neighbor </a:t>
            </a:r>
            <a:r>
              <a:rPr lang="en-US" altLang="zh-CN" i="1" dirty="0" err="1"/>
              <a:t>ip</a:t>
            </a:r>
            <a:r>
              <a:rPr lang="en-US" altLang="zh-CN" i="1" dirty="0"/>
              <a:t>-address</a:t>
            </a:r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单播更新和被动接口配置实例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814795" y="1539890"/>
            <a:ext cx="5329237" cy="4032250"/>
            <a:chOff x="1547813" y="1628775"/>
            <a:chExt cx="5329237" cy="4032250"/>
          </a:xfrm>
        </p:grpSpPr>
        <p:sp>
          <p:nvSpPr>
            <p:cNvPr id="516100" name="Text Box 4"/>
            <p:cNvSpPr txBox="1">
              <a:spLocks noChangeArrowheads="1"/>
            </p:cNvSpPr>
            <p:nvPr/>
          </p:nvSpPr>
          <p:spPr bwMode="auto">
            <a:xfrm>
              <a:off x="1547813" y="3068638"/>
              <a:ext cx="11525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1.0.0.0</a:t>
              </a:r>
            </a:p>
          </p:txBody>
        </p:sp>
        <p:sp>
          <p:nvSpPr>
            <p:cNvPr id="516101" name="Text Box 5"/>
            <p:cNvSpPr txBox="1">
              <a:spLocks noChangeArrowheads="1"/>
            </p:cNvSpPr>
            <p:nvPr/>
          </p:nvSpPr>
          <p:spPr bwMode="auto">
            <a:xfrm>
              <a:off x="1549400" y="4605338"/>
              <a:ext cx="11509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2.0.0.0</a:t>
              </a:r>
            </a:p>
          </p:txBody>
        </p:sp>
        <p:sp>
          <p:nvSpPr>
            <p:cNvPr id="516103" name="Text Box 7"/>
            <p:cNvSpPr txBox="1">
              <a:spLocks noChangeArrowheads="1"/>
            </p:cNvSpPr>
            <p:nvPr/>
          </p:nvSpPr>
          <p:spPr bwMode="auto">
            <a:xfrm>
              <a:off x="4211638" y="4725988"/>
              <a:ext cx="129698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4.0.0.0</a:t>
              </a:r>
            </a:p>
          </p:txBody>
        </p:sp>
        <p:sp>
          <p:nvSpPr>
            <p:cNvPr id="516104" name="Text Box 8"/>
            <p:cNvSpPr txBox="1">
              <a:spLocks noChangeArrowheads="1"/>
            </p:cNvSpPr>
            <p:nvPr/>
          </p:nvSpPr>
          <p:spPr bwMode="auto">
            <a:xfrm>
              <a:off x="5292725" y="3429000"/>
              <a:ext cx="5032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.3</a:t>
              </a:r>
            </a:p>
          </p:txBody>
        </p:sp>
        <p:sp>
          <p:nvSpPr>
            <p:cNvPr id="516105" name="Text Box 9"/>
            <p:cNvSpPr txBox="1">
              <a:spLocks noChangeArrowheads="1"/>
            </p:cNvSpPr>
            <p:nvPr/>
          </p:nvSpPr>
          <p:spPr bwMode="auto">
            <a:xfrm>
              <a:off x="3851275" y="4221163"/>
              <a:ext cx="5032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.2</a:t>
              </a:r>
            </a:p>
          </p:txBody>
        </p:sp>
        <p:sp>
          <p:nvSpPr>
            <p:cNvPr id="516106" name="Line 10"/>
            <p:cNvSpPr>
              <a:spLocks noChangeShapeType="1"/>
            </p:cNvSpPr>
            <p:nvPr/>
          </p:nvSpPr>
          <p:spPr bwMode="auto">
            <a:xfrm>
              <a:off x="3995738" y="2636838"/>
              <a:ext cx="865187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16108" name="Picture 12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9113" y="3860800"/>
              <a:ext cx="936625" cy="755650"/>
            </a:xfrm>
            <a:prstGeom prst="rect">
              <a:avLst/>
            </a:prstGeom>
            <a:noFill/>
          </p:spPr>
        </p:pic>
        <p:pic>
          <p:nvPicPr>
            <p:cNvPr id="516109" name="Picture 13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24525" y="2997200"/>
              <a:ext cx="936625" cy="755650"/>
            </a:xfrm>
            <a:prstGeom prst="rect">
              <a:avLst/>
            </a:prstGeom>
            <a:noFill/>
          </p:spPr>
        </p:pic>
        <p:pic>
          <p:nvPicPr>
            <p:cNvPr id="516110" name="Picture 14" descr="中低端路由器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9113" y="2276475"/>
              <a:ext cx="936625" cy="755650"/>
            </a:xfrm>
            <a:prstGeom prst="rect">
              <a:avLst/>
            </a:prstGeom>
            <a:noFill/>
          </p:spPr>
        </p:pic>
        <p:sp>
          <p:nvSpPr>
            <p:cNvPr id="516111" name="Text Box 15"/>
            <p:cNvSpPr txBox="1">
              <a:spLocks noChangeArrowheads="1"/>
            </p:cNvSpPr>
            <p:nvPr/>
          </p:nvSpPr>
          <p:spPr bwMode="auto">
            <a:xfrm>
              <a:off x="2771775" y="3141663"/>
              <a:ext cx="13684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600" b="1">
                  <a:effectLst/>
                  <a:ea typeface="宋体" charset="-122"/>
                </a:rPr>
                <a:t>路由器</a:t>
              </a:r>
              <a:r>
                <a:rPr lang="en-US" altLang="zh-CN" sz="1600" b="1">
                  <a:effectLst/>
                  <a:ea typeface="宋体" charset="-122"/>
                </a:rPr>
                <a:t>A</a:t>
              </a:r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2843213" y="4725988"/>
              <a:ext cx="13684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600" b="1">
                  <a:effectLst/>
                  <a:ea typeface="宋体" charset="-122"/>
                </a:rPr>
                <a:t>路由器</a:t>
              </a:r>
              <a:r>
                <a:rPr lang="en-US" altLang="zh-CN" sz="1600" b="1">
                  <a:effectLst/>
                  <a:ea typeface="宋体" charset="-122"/>
                </a:rPr>
                <a:t>B</a:t>
              </a:r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5508625" y="3789363"/>
              <a:ext cx="13684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600" b="1">
                  <a:effectLst/>
                  <a:ea typeface="宋体" charset="-122"/>
                </a:rPr>
                <a:t>路由器</a:t>
              </a:r>
              <a:r>
                <a:rPr lang="en-US" altLang="zh-CN" sz="1600" b="1">
                  <a:effectLst/>
                  <a:ea typeface="宋体" charset="-122"/>
                </a:rPr>
                <a:t>C</a:t>
              </a:r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851275" y="2709863"/>
              <a:ext cx="5032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.1</a:t>
              </a:r>
            </a:p>
          </p:txBody>
        </p:sp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 flipV="1">
              <a:off x="4859338" y="2276475"/>
              <a:ext cx="0" cy="2376488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 flipV="1">
              <a:off x="2124075" y="2205038"/>
              <a:ext cx="0" cy="86360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2411413" y="2276475"/>
              <a:ext cx="7207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Lo 0</a:t>
              </a:r>
            </a:p>
          </p:txBody>
        </p:sp>
        <p:sp>
          <p:nvSpPr>
            <p:cNvPr id="516118" name="Text Box 22"/>
            <p:cNvSpPr txBox="1">
              <a:spLocks noChangeArrowheads="1"/>
            </p:cNvSpPr>
            <p:nvPr/>
          </p:nvSpPr>
          <p:spPr bwMode="auto">
            <a:xfrm>
              <a:off x="3851275" y="2276475"/>
              <a:ext cx="7207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F0/0</a:t>
              </a:r>
            </a:p>
          </p:txBody>
        </p:sp>
        <p:sp>
          <p:nvSpPr>
            <p:cNvPr id="516119" name="Text Box 23"/>
            <p:cNvSpPr txBox="1">
              <a:spLocks noChangeArrowheads="1"/>
            </p:cNvSpPr>
            <p:nvPr/>
          </p:nvSpPr>
          <p:spPr bwMode="auto">
            <a:xfrm>
              <a:off x="3851275" y="3860800"/>
              <a:ext cx="7207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F0/0</a:t>
              </a:r>
            </a:p>
          </p:txBody>
        </p:sp>
        <p:sp>
          <p:nvSpPr>
            <p:cNvPr id="516120" name="Text Box 24"/>
            <p:cNvSpPr txBox="1">
              <a:spLocks noChangeArrowheads="1"/>
            </p:cNvSpPr>
            <p:nvPr/>
          </p:nvSpPr>
          <p:spPr bwMode="auto">
            <a:xfrm>
              <a:off x="2411413" y="3860800"/>
              <a:ext cx="7207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Lo 0</a:t>
              </a:r>
            </a:p>
          </p:txBody>
        </p:sp>
        <p:sp>
          <p:nvSpPr>
            <p:cNvPr id="516121" name="Line 25"/>
            <p:cNvSpPr>
              <a:spLocks noChangeShapeType="1"/>
            </p:cNvSpPr>
            <p:nvPr/>
          </p:nvSpPr>
          <p:spPr bwMode="auto">
            <a:xfrm>
              <a:off x="3995738" y="4221163"/>
              <a:ext cx="865187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2" name="Line 26"/>
            <p:cNvSpPr>
              <a:spLocks noChangeShapeType="1"/>
            </p:cNvSpPr>
            <p:nvPr/>
          </p:nvSpPr>
          <p:spPr bwMode="auto">
            <a:xfrm>
              <a:off x="4859338" y="3357563"/>
              <a:ext cx="865187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3" name="Text Box 27"/>
            <p:cNvSpPr txBox="1">
              <a:spLocks noChangeArrowheads="1"/>
            </p:cNvSpPr>
            <p:nvPr/>
          </p:nvSpPr>
          <p:spPr bwMode="auto">
            <a:xfrm>
              <a:off x="5146675" y="2997200"/>
              <a:ext cx="7207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F0/0</a:t>
              </a:r>
            </a:p>
          </p:txBody>
        </p:sp>
        <p:sp>
          <p:nvSpPr>
            <p:cNvPr id="516125" name="Line 29"/>
            <p:cNvSpPr>
              <a:spLocks noChangeShapeType="1"/>
            </p:cNvSpPr>
            <p:nvPr/>
          </p:nvSpPr>
          <p:spPr bwMode="auto">
            <a:xfrm flipV="1">
              <a:off x="2124075" y="3789363"/>
              <a:ext cx="0" cy="86360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6" name="Line 30"/>
            <p:cNvSpPr>
              <a:spLocks noChangeShapeType="1"/>
            </p:cNvSpPr>
            <p:nvPr/>
          </p:nvSpPr>
          <p:spPr bwMode="auto">
            <a:xfrm>
              <a:off x="2124075" y="2636838"/>
              <a:ext cx="936625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7" name="Line 31"/>
            <p:cNvSpPr>
              <a:spLocks noChangeShapeType="1"/>
            </p:cNvSpPr>
            <p:nvPr/>
          </p:nvSpPr>
          <p:spPr bwMode="auto">
            <a:xfrm>
              <a:off x="2124075" y="4221163"/>
              <a:ext cx="936625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8" name="Text Box 32"/>
            <p:cNvSpPr txBox="1">
              <a:spLocks noChangeArrowheads="1"/>
            </p:cNvSpPr>
            <p:nvPr/>
          </p:nvSpPr>
          <p:spPr bwMode="auto">
            <a:xfrm>
              <a:off x="2627313" y="2709863"/>
              <a:ext cx="50323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.1</a:t>
              </a:r>
            </a:p>
          </p:txBody>
        </p:sp>
        <p:sp>
          <p:nvSpPr>
            <p:cNvPr id="516129" name="Text Box 33"/>
            <p:cNvSpPr txBox="1">
              <a:spLocks noChangeArrowheads="1"/>
            </p:cNvSpPr>
            <p:nvPr/>
          </p:nvSpPr>
          <p:spPr bwMode="auto">
            <a:xfrm>
              <a:off x="2627313" y="4221163"/>
              <a:ext cx="50323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600" b="1">
                  <a:effectLst/>
                  <a:ea typeface="宋体" charset="-122"/>
                </a:rPr>
                <a:t>.1</a:t>
              </a:r>
            </a:p>
          </p:txBody>
        </p:sp>
        <p:sp>
          <p:nvSpPr>
            <p:cNvPr id="516132" name="AutoShape 36"/>
            <p:cNvSpPr>
              <a:spLocks/>
            </p:cNvSpPr>
            <p:nvPr/>
          </p:nvSpPr>
          <p:spPr bwMode="auto">
            <a:xfrm>
              <a:off x="4859338" y="1628775"/>
              <a:ext cx="1216025" cy="431800"/>
            </a:xfrm>
            <a:prstGeom prst="accentCallout1">
              <a:avLst>
                <a:gd name="adj1" fmla="val 26472"/>
                <a:gd name="adj2" fmla="val -6269"/>
                <a:gd name="adj3" fmla="val 154412"/>
                <a:gd name="adj4" fmla="val -61227"/>
              </a:avLst>
            </a:prstGeom>
            <a:gradFill rotWithShape="1">
              <a:gsLst>
                <a:gs pos="0">
                  <a:srgbClr val="CED3DE"/>
                </a:gs>
                <a:gs pos="100000">
                  <a:srgbClr val="CED3DE">
                    <a:gamma/>
                    <a:tint val="19216"/>
                    <a:invGamma/>
                  </a:srgbClr>
                </a:gs>
              </a:gsLst>
              <a:lin ang="0" scaled="1"/>
            </a:gradFill>
            <a:ln w="38100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被动接口</a:t>
              </a:r>
            </a:p>
          </p:txBody>
        </p:sp>
        <p:sp>
          <p:nvSpPr>
            <p:cNvPr id="516133" name="AutoShape 37"/>
            <p:cNvSpPr>
              <a:spLocks noChangeArrowheads="1"/>
            </p:cNvSpPr>
            <p:nvPr/>
          </p:nvSpPr>
          <p:spPr bwMode="auto">
            <a:xfrm rot="5400000">
              <a:off x="3708401" y="3284537"/>
              <a:ext cx="1727200" cy="720725"/>
            </a:xfrm>
            <a:prstGeom prst="curvedDownArrow">
              <a:avLst>
                <a:gd name="adj1" fmla="val 16731"/>
                <a:gd name="adj2" fmla="val 45822"/>
                <a:gd name="adj3" fmla="val 37227"/>
              </a:avLst>
            </a:prstGeom>
            <a:gradFill rotWithShape="1">
              <a:gsLst>
                <a:gs pos="0">
                  <a:srgbClr val="333399"/>
                </a:gs>
                <a:gs pos="50000">
                  <a:schemeClr val="bg1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34" name="AutoShape 38"/>
            <p:cNvSpPr>
              <a:spLocks/>
            </p:cNvSpPr>
            <p:nvPr/>
          </p:nvSpPr>
          <p:spPr bwMode="auto">
            <a:xfrm>
              <a:off x="4643438" y="5229225"/>
              <a:ext cx="1216025" cy="431800"/>
            </a:xfrm>
            <a:prstGeom prst="accentCallout1">
              <a:avLst>
                <a:gd name="adj1" fmla="val 26472"/>
                <a:gd name="adj2" fmla="val -6269"/>
                <a:gd name="adj3" fmla="val -162134"/>
                <a:gd name="adj4" fmla="val -48435"/>
              </a:avLst>
            </a:prstGeom>
            <a:gradFill rotWithShape="1">
              <a:gsLst>
                <a:gs pos="0">
                  <a:srgbClr val="CED3DE"/>
                </a:gs>
                <a:gs pos="100000">
                  <a:srgbClr val="CED3DE">
                    <a:gamma/>
                    <a:tint val="19216"/>
                    <a:invGamma/>
                  </a:srgbClr>
                </a:gs>
              </a:gsLst>
              <a:lin ang="0" scaled="1"/>
            </a:gradFill>
            <a:ln w="38100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单播更新</a:t>
              </a:r>
            </a:p>
          </p:txBody>
        </p: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28596" y="1357299"/>
            <a:ext cx="5072098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)#router rip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-router)#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passive-interface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fastEthernet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0/0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-router)#end </a:t>
            </a:r>
          </a:p>
          <a:p>
            <a:pPr marL="342900" indent="-342900"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)#router rip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-router)#neighbor 4.0.0.2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config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-router)#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5720" y="3297360"/>
            <a:ext cx="3786214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路由器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不会向路由器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发送路由器更新，路由器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B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可以收到路由器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发送的路由更新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路由器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中的接口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F0/0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只接受广播更新，不发送广播更新。但是可以发送单播更新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20196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20197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0" y="3141663"/>
            <a:ext cx="35639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RIP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的检验与排错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show</a:t>
            </a:r>
            <a:r>
              <a:rPr lang="zh-CN" altLang="en-US"/>
              <a:t>命令检验</a:t>
            </a:r>
            <a:r>
              <a:rPr lang="en-US" altLang="zh-CN"/>
              <a:t>RIP</a:t>
            </a:r>
            <a:r>
              <a:rPr lang="zh-CN" altLang="en-US"/>
              <a:t>的配置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route</a:t>
            </a:r>
          </a:p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rip</a:t>
            </a:r>
          </a:p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rip database</a:t>
            </a:r>
          </a:p>
          <a:p>
            <a:r>
              <a:rPr lang="en-US" altLang="zh-CN" dirty="0"/>
              <a:t>Show </a:t>
            </a:r>
            <a:r>
              <a:rPr lang="en-US" altLang="zh-CN" dirty="0" err="1"/>
              <a:t>ip</a:t>
            </a:r>
            <a:r>
              <a:rPr lang="en-US" altLang="zh-CN" dirty="0"/>
              <a:t> interface brief</a:t>
            </a:r>
          </a:p>
          <a:p>
            <a:r>
              <a:rPr lang="en-US" altLang="zh-CN" dirty="0"/>
              <a:t>Show running-</a:t>
            </a:r>
            <a:r>
              <a:rPr lang="en-US" altLang="zh-CN" dirty="0" err="1"/>
              <a:t>config</a:t>
            </a:r>
            <a:r>
              <a:rPr lang="en-US" altLang="zh-CN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Show </a:t>
            </a:r>
            <a:r>
              <a:rPr lang="en-US" altLang="zh-CN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ip</a:t>
            </a: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rip</a:t>
            </a:r>
            <a:r>
              <a:rPr lang="zh-CN" altLang="en-US" dirty="0"/>
              <a:t>的输出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561263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RouterA#show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rip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Routing Protocol is "rip"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Sending updates every 30 seconds,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next due in 8 seconds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Invalid after 180 seconds, flushed after 120 seconds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Outgoing update filter list for all interface is: not set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Incoming update filter list for all interface is: not set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Default redistribution metric is 1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Redistributing: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Default version control: send version 1, receive any version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Interface              Send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Recv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Key-chain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FastEthernet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0/0       1     1 2   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Loopback 0               1     1 2   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Routing for Networks: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1.0.0.0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4.0.0.0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Distance: (default is 120)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通过本章的学习，希望您能够：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协议的工作过程</a:t>
            </a:r>
          </a:p>
          <a:p>
            <a:pPr lvl="1"/>
            <a:r>
              <a:rPr lang="zh-CN" altLang="en-US" dirty="0" smtClean="0"/>
              <a:t>理解距离矢量路由协议存在的问题</a:t>
            </a:r>
          </a:p>
          <a:p>
            <a:pPr lvl="1"/>
            <a:r>
              <a:rPr lang="zh-CN" altLang="en-US" dirty="0" smtClean="0"/>
              <a:t>理解解决路由环路的各类方法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RIPv1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RIPv2</a:t>
            </a:r>
            <a:r>
              <a:rPr lang="zh-CN" altLang="en-US" dirty="0" smtClean="0"/>
              <a:t>的区别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RIP</a:t>
            </a:r>
            <a:r>
              <a:rPr lang="zh-CN" altLang="en-US" dirty="0" smtClean="0"/>
              <a:t>协议的配置方法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debug</a:t>
            </a:r>
            <a:r>
              <a:rPr lang="zh-CN" altLang="en-US"/>
              <a:t>命令进行排错 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命令的作用是让路由器执行以下动作：</a:t>
            </a:r>
          </a:p>
          <a:p>
            <a:pPr lvl="1"/>
            <a:r>
              <a:rPr lang="zh-CN" altLang="en-US" dirty="0"/>
              <a:t>监视内部过程（例如</a:t>
            </a:r>
            <a:r>
              <a:rPr lang="en-US" altLang="zh-CN" dirty="0"/>
              <a:t>RIP</a:t>
            </a:r>
            <a:r>
              <a:rPr lang="zh-CN" altLang="en-US" dirty="0"/>
              <a:t>发送和接收的更新）</a:t>
            </a:r>
          </a:p>
          <a:p>
            <a:pPr lvl="1"/>
            <a:r>
              <a:rPr lang="zh-CN" altLang="en-US" dirty="0"/>
              <a:t>当某些进程发生一些事件后，产生日志信息</a:t>
            </a:r>
          </a:p>
          <a:p>
            <a:pPr lvl="1"/>
            <a:r>
              <a:rPr lang="zh-CN" altLang="en-US" dirty="0"/>
              <a:t>持续产生日志信息，直到用</a:t>
            </a:r>
            <a:r>
              <a:rPr lang="en-US" altLang="zh-CN" dirty="0"/>
              <a:t>no debug</a:t>
            </a:r>
            <a:r>
              <a:rPr lang="zh-CN" altLang="en-US" dirty="0"/>
              <a:t>命令关闭</a:t>
            </a:r>
          </a:p>
          <a:p>
            <a:r>
              <a:rPr lang="en-US" altLang="zh-CN" dirty="0"/>
              <a:t>Debug</a:t>
            </a:r>
            <a:r>
              <a:rPr lang="zh-CN" altLang="en-US" dirty="0"/>
              <a:t>命令可用于观察</a:t>
            </a:r>
            <a:r>
              <a:rPr lang="en-US" altLang="zh-CN" dirty="0"/>
              <a:t>RIP</a:t>
            </a:r>
            <a:r>
              <a:rPr lang="zh-CN" altLang="en-US" dirty="0"/>
              <a:t>的内部工作过程，以便发现存在的问题 </a:t>
            </a:r>
          </a:p>
          <a:p>
            <a:r>
              <a:rPr lang="zh-CN" altLang="en-US" dirty="0"/>
              <a:t>注意：调试排错结束后，应当关闭</a:t>
            </a:r>
            <a:r>
              <a:rPr lang="en-US" altLang="zh-CN" dirty="0"/>
              <a:t>debug </a:t>
            </a:r>
          </a:p>
          <a:p>
            <a:pPr lvl="1"/>
            <a:r>
              <a:rPr lang="en-US" altLang="zh-CN" dirty="0"/>
              <a:t>no debug </a:t>
            </a:r>
            <a:r>
              <a:rPr lang="en-US" altLang="zh-CN" dirty="0" err="1"/>
              <a:t>ip</a:t>
            </a:r>
            <a:r>
              <a:rPr lang="en-US" altLang="zh-CN" dirty="0"/>
              <a:t> rip 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debug </a:t>
            </a:r>
            <a:r>
              <a:rPr lang="en-US" altLang="zh-CN" dirty="0" smtClean="0"/>
              <a:t>all	</a:t>
            </a:r>
            <a:r>
              <a:rPr lang="en-US" altLang="zh-CN" sz="2100" dirty="0" smtClean="0">
                <a:solidFill>
                  <a:srgbClr val="C00000"/>
                </a:solidFill>
                <a:ea typeface="黑体" pitchFamily="49" charset="-122"/>
              </a:rPr>
              <a:t>//</a:t>
            </a:r>
            <a:r>
              <a:rPr lang="zh-CN" altLang="en-US" sz="2100" dirty="0" smtClean="0">
                <a:solidFill>
                  <a:srgbClr val="C00000"/>
                </a:solidFill>
                <a:ea typeface="黑体" pitchFamily="49" charset="-122"/>
              </a:rPr>
              <a:t>关闭所有</a:t>
            </a:r>
            <a:r>
              <a:rPr lang="en-US" altLang="zh-CN" sz="2100" dirty="0" smtClean="0">
                <a:solidFill>
                  <a:srgbClr val="C00000"/>
                </a:solidFill>
                <a:ea typeface="黑体" pitchFamily="49" charset="-122"/>
              </a:rPr>
              <a:t> debug</a:t>
            </a:r>
            <a:r>
              <a:rPr lang="zh-CN" altLang="en-US" sz="2100" dirty="0" smtClean="0">
                <a:solidFill>
                  <a:srgbClr val="C00000"/>
                </a:solidFill>
                <a:ea typeface="黑体" pitchFamily="49" charset="-122"/>
              </a:rPr>
              <a:t>输出</a:t>
            </a:r>
            <a:endParaRPr lang="en-US" altLang="zh-CN" sz="2100" dirty="0" smtClean="0">
              <a:solidFill>
                <a:srgbClr val="C00000"/>
              </a:solidFill>
              <a:ea typeface="黑体" pitchFamily="49" charset="-122"/>
            </a:endParaRPr>
          </a:p>
          <a:p>
            <a:r>
              <a:rPr lang="zh-CN" altLang="en-US" sz="2400" dirty="0" smtClean="0"/>
              <a:t>注意：因为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信息过多，通常</a:t>
            </a:r>
            <a:r>
              <a:rPr lang="en-US" altLang="zh-CN" sz="2400" dirty="0" smtClean="0"/>
              <a:t>no debug all</a:t>
            </a:r>
            <a:r>
              <a:rPr lang="zh-CN" altLang="en-US" sz="2400" dirty="0" smtClean="0"/>
              <a:t>需要盲打</a:t>
            </a:r>
            <a:endParaRPr lang="en-US" altLang="zh-CN" sz="2400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课程议题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" name="Picture 5" descr="愿景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42844" y="321468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 RIP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协议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路由器用于判断到达目的网络的最佳路径的一种路由选择协议</a:t>
            </a:r>
          </a:p>
          <a:p>
            <a:r>
              <a:rPr lang="zh-CN" altLang="en-US" dirty="0" smtClean="0"/>
              <a:t>开发于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</a:t>
            </a:r>
          </a:p>
          <a:p>
            <a:r>
              <a:rPr lang="zh-CN" altLang="en-US" dirty="0" smtClean="0"/>
              <a:t>是内部网关路由协议（</a:t>
            </a:r>
            <a:r>
              <a:rPr lang="en-US" altLang="zh-CN" dirty="0" smtClean="0"/>
              <a:t>IGP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适用于小型网络</a:t>
            </a:r>
          </a:p>
          <a:p>
            <a:r>
              <a:rPr lang="zh-CN" altLang="en-US" dirty="0" smtClean="0"/>
              <a:t>典型的距离矢量路由协议</a:t>
            </a:r>
          </a:p>
          <a:p>
            <a:r>
              <a:rPr lang="zh-CN" altLang="en-US" dirty="0" smtClean="0"/>
              <a:t>工作原理简单、配置简单</a:t>
            </a:r>
          </a:p>
          <a:p>
            <a:r>
              <a:rPr lang="zh-CN" altLang="en-US" dirty="0" smtClean="0"/>
              <a:t>不能准确选择最优路径，收敛也较慢</a:t>
            </a:r>
            <a:endParaRPr lang="zh-CN" altLang="en-US" dirty="0"/>
          </a:p>
        </p:txBody>
      </p:sp>
      <p:pic>
        <p:nvPicPr>
          <p:cNvPr id="4" name="Picture 4" descr="MCj033243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3860800"/>
            <a:ext cx="2663825" cy="164941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路由协议是一种距离矢量路由选择协议。它根据数据由源端到目标端所经过的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层设备的数量（即距离），来判断路径的优劣</a:t>
            </a:r>
            <a:endParaRPr lang="en-US" altLang="zh-CN" dirty="0" smtClean="0"/>
          </a:p>
          <a:p>
            <a:r>
              <a:rPr lang="zh-CN" altLang="en-US" dirty="0" smtClean="0"/>
              <a:t>跳数（</a:t>
            </a:r>
            <a:r>
              <a:rPr lang="en-US" altLang="zh-CN" dirty="0" smtClean="0"/>
              <a:t>hop count</a:t>
            </a:r>
            <a:r>
              <a:rPr lang="zh-CN" altLang="en-US" dirty="0" smtClean="0"/>
              <a:t>）：一个报文从本节点到目的节点中途经过的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层设备次数，通常也就是一个包到达目标所必须经过的路由器的数目</a:t>
            </a:r>
            <a:endParaRPr lang="en-US" altLang="zh-CN" dirty="0" smtClean="0"/>
          </a:p>
          <a:p>
            <a:r>
              <a:rPr lang="zh-CN" altLang="en-US" dirty="0" smtClean="0"/>
              <a:t>下一跳（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）：本网上的报文欲到达目标节点，如不能直接送达，则本节点应把此报文送到某个中转站点，此中转站点称为下一跳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Pj042374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789363"/>
            <a:ext cx="2733675" cy="276701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路由协议特点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最多支持的跳数为</a:t>
            </a:r>
            <a:r>
              <a:rPr lang="en-US" altLang="zh-CN" dirty="0" smtClean="0"/>
              <a:t>15 </a:t>
            </a:r>
            <a:r>
              <a:rPr lang="zh-CN" altLang="en-US" dirty="0" smtClean="0"/>
              <a:t>，跳数</a:t>
            </a:r>
            <a:r>
              <a:rPr lang="en-US" altLang="zh-CN" dirty="0" smtClean="0"/>
              <a:t>16</a:t>
            </a:r>
            <a:r>
              <a:rPr lang="zh-CN" altLang="en-US" dirty="0" smtClean="0"/>
              <a:t>表示不可达 </a:t>
            </a:r>
          </a:p>
          <a:p>
            <a:r>
              <a:rPr lang="zh-CN" altLang="en-US" dirty="0" smtClean="0"/>
              <a:t>跳数最小即为最优路由，跳数相同则负载均衡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UDP 520</a:t>
            </a:r>
            <a:r>
              <a:rPr lang="zh-CN" altLang="en-US" dirty="0" smtClean="0"/>
              <a:t>端口交换路由信息</a:t>
            </a:r>
          </a:p>
          <a:p>
            <a:r>
              <a:rPr lang="zh-CN" altLang="en-US" dirty="0" smtClean="0"/>
              <a:t>周期性更新，路由更新为完整的路由表</a:t>
            </a:r>
          </a:p>
          <a:p>
            <a:r>
              <a:rPr lang="zh-CN" altLang="en-US" dirty="0" smtClean="0"/>
              <a:t>路由信息每经过一个路由器，跳数加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使用多个时钟以保证路由条目的有效性与及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时性 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路由协议的路由器默认每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秒广播发送完整的路由表到相邻的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 smtClean="0"/>
              <a:t>相邻路由器学习接收的完整路由表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2745</Words>
  <PresentationFormat>全屏显示(4:3)</PresentationFormat>
  <Paragraphs>809</Paragraphs>
  <Slides>41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</vt:lpstr>
      <vt:lpstr>Visio</vt:lpstr>
      <vt:lpstr>幻灯片 1</vt:lpstr>
      <vt:lpstr>【单元背景】</vt:lpstr>
      <vt:lpstr>学习目标</vt:lpstr>
      <vt:lpstr>学习目标</vt:lpstr>
      <vt:lpstr>课程议题</vt:lpstr>
      <vt:lpstr>RIP路由概述</vt:lpstr>
      <vt:lpstr>RIP路由协议</vt:lpstr>
      <vt:lpstr>RIP路由协议特点</vt:lpstr>
      <vt:lpstr>RIP工作原理</vt:lpstr>
      <vt:lpstr>幻灯片 10</vt:lpstr>
      <vt:lpstr>RIP协议更新路由表原则</vt:lpstr>
      <vt:lpstr>RIP的工作过程</vt:lpstr>
      <vt:lpstr>RIP的工作过程</vt:lpstr>
      <vt:lpstr>RIP的工作过程</vt:lpstr>
      <vt:lpstr>RIP的工作过程</vt:lpstr>
      <vt:lpstr>RIP的工作过程</vt:lpstr>
      <vt:lpstr>RIP的工作过程</vt:lpstr>
      <vt:lpstr>RIP的工作过程</vt:lpstr>
      <vt:lpstr>RIP的工作过程</vt:lpstr>
      <vt:lpstr>幻灯片 20</vt:lpstr>
      <vt:lpstr>路由环路</vt:lpstr>
      <vt:lpstr>路由环路解决办法</vt:lpstr>
      <vt:lpstr>最大跳计数</vt:lpstr>
      <vt:lpstr>水平分割</vt:lpstr>
      <vt:lpstr>触发更新</vt:lpstr>
      <vt:lpstr>计时器与毒性逆转</vt:lpstr>
      <vt:lpstr>课程议题</vt:lpstr>
      <vt:lpstr>RIPv1</vt:lpstr>
      <vt:lpstr>RIPv2</vt:lpstr>
      <vt:lpstr>RIPv1和RIPv2特性比较</vt:lpstr>
      <vt:lpstr>课程议题</vt:lpstr>
      <vt:lpstr>配置RIP</vt:lpstr>
      <vt:lpstr>配置RIP</vt:lpstr>
      <vt:lpstr>RIP配置示例</vt:lpstr>
      <vt:lpstr>配置单播更新和被动接口</vt:lpstr>
      <vt:lpstr>单播更新和被动接口配置实例</vt:lpstr>
      <vt:lpstr>课程议题</vt:lpstr>
      <vt:lpstr>使用show命令检验RIP的配置 </vt:lpstr>
      <vt:lpstr>Show ip rip的输出</vt:lpstr>
      <vt:lpstr>使用debug命令进行排错 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Walt</dc:creator>
  <cp:lastModifiedBy>Windows 用户</cp:lastModifiedBy>
  <cp:revision>61</cp:revision>
  <dcterms:created xsi:type="dcterms:W3CDTF">2011-07-27T07:32:50Z</dcterms:created>
  <dcterms:modified xsi:type="dcterms:W3CDTF">2017-07-12T09:29:45Z</dcterms:modified>
</cp:coreProperties>
</file>