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9"/>
  </p:notesMasterIdLst>
  <p:handoutMasterIdLst>
    <p:handoutMasterId r:id="rId40"/>
  </p:handoutMasterIdLst>
  <p:sldIdLst>
    <p:sldId id="615" r:id="rId2"/>
    <p:sldId id="389" r:id="rId3"/>
    <p:sldId id="508" r:id="rId4"/>
    <p:sldId id="558" r:id="rId5"/>
    <p:sldId id="559" r:id="rId6"/>
    <p:sldId id="510" r:id="rId7"/>
    <p:sldId id="358" r:id="rId8"/>
    <p:sldId id="509" r:id="rId9"/>
    <p:sldId id="489" r:id="rId10"/>
    <p:sldId id="511" r:id="rId11"/>
    <p:sldId id="494" r:id="rId12"/>
    <p:sldId id="576" r:id="rId13"/>
    <p:sldId id="376" r:id="rId14"/>
    <p:sldId id="583" r:id="rId15"/>
    <p:sldId id="584" r:id="rId16"/>
    <p:sldId id="467" r:id="rId17"/>
    <p:sldId id="400" r:id="rId18"/>
    <p:sldId id="512" r:id="rId19"/>
    <p:sldId id="452" r:id="rId20"/>
    <p:sldId id="436" r:id="rId21"/>
    <p:sldId id="504" r:id="rId22"/>
    <p:sldId id="585" r:id="rId23"/>
    <p:sldId id="536" r:id="rId24"/>
    <p:sldId id="537" r:id="rId25"/>
    <p:sldId id="453" r:id="rId26"/>
    <p:sldId id="517" r:id="rId27"/>
    <p:sldId id="468" r:id="rId28"/>
    <p:sldId id="460" r:id="rId29"/>
    <p:sldId id="518" r:id="rId30"/>
    <p:sldId id="402" r:id="rId31"/>
    <p:sldId id="586" r:id="rId32"/>
    <p:sldId id="524" r:id="rId33"/>
    <p:sldId id="461" r:id="rId34"/>
    <p:sldId id="408" r:id="rId35"/>
    <p:sldId id="409" r:id="rId36"/>
    <p:sldId id="560" r:id="rId37"/>
    <p:sldId id="596" r:id="rId38"/>
  </p:sldIdLst>
  <p:sldSz cx="12192000" cy="6858000"/>
  <p:notesSz cx="7099300" cy="102346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D5DFFF"/>
    <a:srgbClr val="B9CAFF"/>
    <a:srgbClr val="7999FF"/>
    <a:srgbClr val="008000"/>
    <a:srgbClr val="FF9999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5726" autoAdjust="0"/>
  </p:normalViewPr>
  <p:slideViewPr>
    <p:cSldViewPr>
      <p:cViewPr varScale="1">
        <p:scale>
          <a:sx n="58" d="100"/>
          <a:sy n="58" d="100"/>
        </p:scale>
        <p:origin x="58" y="6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八数码的问题可形式化如下：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可能状态：所有</a:t>
            </a:r>
            <a:r>
              <a:rPr lang="en-US" altLang="zh-CN" dirty="0"/>
              <a:t>8</a:t>
            </a:r>
            <a:r>
              <a:rPr lang="zh-CN" altLang="en-US" dirty="0"/>
              <a:t>个棋子及空格在棋盘上的可能分布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初始状态：任何可能状态里的一种。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行动：与空格相邻的数字棋子可能发生的合法移动（上移，下移，左移，右移）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转移模型：对应棋子移动后的合法状态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目标测试：检测最终状态布局是否与图中右侧给定状态一致。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路径耗散：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每一步耗散值为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</a:t>
            </a:r>
            <a:r>
              <a:rPr lang="zh-CN" altLang="en-US" dirty="0"/>
              <a:t>总的路径耗散值为路径中的步数。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八数码的问题可形式化如下：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可能状态：所有</a:t>
            </a:r>
            <a:r>
              <a:rPr lang="en-US" altLang="zh-CN" dirty="0"/>
              <a:t>8</a:t>
            </a:r>
            <a:r>
              <a:rPr lang="zh-CN" altLang="en-US" dirty="0"/>
              <a:t>个棋子及空格在棋盘上的可能分布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初始状态：任何可能状态里的一种。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行动：与空格相邻的数字棋子可能发生的合法移动（上移，下移，左移，右移）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转移模型：对应棋子移动后的合法状态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目标测试：检测最终状态布局是否与图中右侧给定状态一致。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路径耗散：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每一步耗散值为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</a:t>
            </a:r>
            <a:r>
              <a:rPr lang="zh-CN" altLang="en-US" dirty="0"/>
              <a:t>总的路径耗散值为路径中的步数。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https://blog.csdn.net/wconvey/article/details/7457701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0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状态空间图对搜索问题的数学表达，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每个状态只出现一次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dirty="0"/>
              <a:t>搜索树，根结点是初始状态，状态可能会出现多次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59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5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搜索：选择一条路走下去，把其它的选择暂且放在一边，等以后发现第一个选择不能求解问题的解时再考虑。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49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在对问题进行形式化之后，我们现在需要对问题求解。一个解是一个行动序列，搜索即是利用搜索算法考虑各种可能的行动序列。这里我们将讨论求解问题通用的一些搜索算法。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在学习这些搜索算法前，我们需要了解如何评价一个搜索算法的性能。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一般来说，评价一个搜索算法的性能主要考虑四个方面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26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46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2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0" dirty="0"/>
              <a:t>首先来学习宽度优先搜索，也称简单搜索。它从根结点开始，按搜索深度逐层扩展结点，直到找到目标结点为止。其搜索顺序如下图所示：该算法可以使用 </a:t>
            </a:r>
            <a:r>
              <a:rPr lang="en-US" altLang="zh-CN" b="0" dirty="0"/>
              <a:t>FIFO </a:t>
            </a:r>
            <a:r>
              <a:rPr lang="zh-CN" altLang="en-US" b="0" dirty="0"/>
              <a:t>队列实现，初始时将开始结点放入队列中，每次取队头结点，判断是否为终结点，不是则将其所有子结点放入队列尾，直到队列为空或者找到目标结点为止。如果目标结点在深度 </a:t>
            </a:r>
            <a:r>
              <a:rPr lang="en-US" altLang="zh-CN" b="0" dirty="0"/>
              <a:t>d</a:t>
            </a:r>
            <a:r>
              <a:rPr lang="zh-CN" altLang="en-US" b="0" dirty="0"/>
              <a:t>，那么该算法扩展完深度小于 </a:t>
            </a:r>
            <a:r>
              <a:rPr lang="en-US" altLang="zh-CN" b="0" dirty="0"/>
              <a:t>d </a:t>
            </a:r>
            <a:r>
              <a:rPr lang="zh-CN" altLang="en-US" b="0" dirty="0"/>
              <a:t>的结点后就将找到目标结点。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7938B6-55BA-41D7-92DF-A7015294B3D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758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顺序：生成，检测，扩展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搜索序列：目标检测的顺序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98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宽度优先搜索是完备的（只要有解，肯定能搜到。当然，前提是最浅的目标结点处于一个有限深度</a:t>
            </a:r>
            <a:r>
              <a:rPr lang="en-US" altLang="zh-CN" dirty="0"/>
              <a:t>d</a:t>
            </a:r>
            <a:r>
              <a:rPr lang="zh-CN" altLang="en-US" dirty="0"/>
              <a:t>，分支因子</a:t>
            </a:r>
            <a:r>
              <a:rPr lang="en-US" altLang="zh-CN" dirty="0"/>
              <a:t>b</a:t>
            </a:r>
            <a:r>
              <a:rPr lang="zh-CN" altLang="en-US" dirty="0"/>
              <a:t>也是有限的）。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找到的永远是最浅的目标结点，但不一定最优，只有当路径代价是基于结点深度的非递减函数时，</a:t>
            </a:r>
            <a:r>
              <a:rPr lang="en-US" altLang="zh-CN" dirty="0"/>
              <a:t>BFS</a:t>
            </a:r>
            <a:r>
              <a:rPr lang="zh-CN" altLang="en-US" dirty="0"/>
              <a:t>是最优的（最常见情况是所有行动要花费相同的代价）。 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容易观察到，在根结点的第一子层有 </a:t>
            </a:r>
            <a:r>
              <a:rPr lang="en-US" altLang="zh-CN" dirty="0"/>
              <a:t>b </a:t>
            </a:r>
            <a:r>
              <a:rPr lang="zh-CN" altLang="en-US" dirty="0"/>
              <a:t>个结点，第二子层有 </a:t>
            </a:r>
            <a:r>
              <a:rPr lang="en-US" altLang="zh-CN" sz="1200" i="1" dirty="0"/>
              <a:t>b</a:t>
            </a:r>
            <a:r>
              <a:rPr lang="en-US" altLang="zh-CN" sz="1200" i="1" baseline="30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，然后是</a:t>
            </a:r>
            <a:r>
              <a:rPr lang="en-US" altLang="zh-CN" sz="1200" i="1" dirty="0"/>
              <a:t>b</a:t>
            </a:r>
            <a:r>
              <a:rPr lang="en-US" altLang="zh-CN" sz="1200" i="1" baseline="30000" dirty="0"/>
              <a:t>3</a:t>
            </a:r>
            <a:r>
              <a:rPr lang="en-US" altLang="zh-CN" dirty="0"/>
              <a:t> </a:t>
            </a:r>
            <a:r>
              <a:rPr lang="zh-CN" altLang="en-US" dirty="0"/>
              <a:t>，以此类推。假设解的深度为</a:t>
            </a:r>
            <a:r>
              <a:rPr lang="en-US" altLang="zh-CN" dirty="0"/>
              <a:t>d</a:t>
            </a:r>
            <a:r>
              <a:rPr lang="zh-CN" altLang="en-US" dirty="0"/>
              <a:t>，在最坏情况下，我们将扩展为目标结点前的所有结点，在 </a:t>
            </a:r>
            <a:r>
              <a:rPr lang="en-US" altLang="zh-CN" dirty="0"/>
              <a:t>d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层扩展 </a:t>
            </a:r>
            <a:r>
              <a:rPr lang="en-US" altLang="zh-CN" sz="1200" dirty="0"/>
              <a:t>b</a:t>
            </a:r>
            <a:r>
              <a:rPr lang="en-US" altLang="zh-CN" sz="1200" baseline="30000" dirty="0"/>
              <a:t>d+1 </a:t>
            </a:r>
            <a:r>
              <a:rPr lang="en-US" altLang="zh-CN" dirty="0"/>
              <a:t>–b </a:t>
            </a:r>
            <a:r>
              <a:rPr lang="zh-CN" altLang="en-US" dirty="0"/>
              <a:t>个，那么时间复杂度就是</a:t>
            </a:r>
            <a:r>
              <a:rPr lang="en-US" altLang="zh-CN" sz="1200" i="1" dirty="0"/>
              <a:t>1+b+b</a:t>
            </a:r>
            <a:r>
              <a:rPr lang="en-US" altLang="zh-CN" sz="1200" i="1" baseline="30000" dirty="0"/>
              <a:t>2</a:t>
            </a:r>
            <a:r>
              <a:rPr lang="en-US" altLang="zh-CN" sz="1200" i="1" dirty="0"/>
              <a:t>+b</a:t>
            </a:r>
            <a:r>
              <a:rPr lang="en-US" altLang="zh-CN" sz="1200" i="1" baseline="30000" dirty="0"/>
              <a:t>3</a:t>
            </a:r>
            <a:r>
              <a:rPr lang="en-US" altLang="zh-CN" sz="1200" dirty="0"/>
              <a:t>+… +</a:t>
            </a:r>
            <a:r>
              <a:rPr lang="en-US" altLang="zh-CN" sz="1200" i="1" dirty="0"/>
              <a:t>b</a:t>
            </a:r>
            <a:r>
              <a:rPr lang="en-US" altLang="zh-CN" sz="1200" i="1" baseline="30000" dirty="0"/>
              <a:t>d</a:t>
            </a:r>
            <a:r>
              <a:rPr lang="en-US" altLang="zh-CN" sz="1200" dirty="0"/>
              <a:t> + </a:t>
            </a:r>
            <a:r>
              <a:rPr lang="en-US" altLang="zh-CN" sz="1200" i="1" dirty="0"/>
              <a:t>b(b</a:t>
            </a:r>
            <a:r>
              <a:rPr lang="en-US" altLang="zh-CN" sz="1200" i="1" baseline="30000" dirty="0"/>
              <a:t>d</a:t>
            </a:r>
            <a:r>
              <a:rPr lang="en-US" altLang="zh-CN" sz="1200" i="1" dirty="0"/>
              <a:t>-1</a:t>
            </a:r>
            <a:r>
              <a:rPr lang="en-US" altLang="zh-CN" sz="1200" dirty="0"/>
              <a:t>) = O(b</a:t>
            </a:r>
            <a:r>
              <a:rPr lang="en-US" altLang="zh-CN" sz="1200" baseline="30000" dirty="0"/>
              <a:t>d+1</a:t>
            </a:r>
            <a:r>
              <a:rPr lang="en-US" altLang="zh-CN" sz="1200" dirty="0"/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空间复杂度也是</a:t>
            </a:r>
            <a:r>
              <a:rPr lang="en-US" altLang="zh-CN" sz="1200" dirty="0"/>
              <a:t>O(b</a:t>
            </a:r>
            <a:r>
              <a:rPr lang="en-US" altLang="zh-CN" sz="1200" baseline="30000" dirty="0"/>
              <a:t>d+1</a:t>
            </a:r>
            <a:r>
              <a:rPr lang="en-US" altLang="zh-CN" sz="1200" dirty="0"/>
              <a:t>)</a:t>
            </a:r>
            <a:r>
              <a:rPr lang="zh-CN" altLang="en-US" dirty="0"/>
              <a:t>。这种指数级的复杂度就太大了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对于宽度优先搜索算法而言，时间复杂度和空间复杂度是最令人头疼的问题，一般来说，在指数级别复杂度规模的搜索问题中不能使用宽度优先搜索。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3CECBE-1A7C-4FEA-A0E9-04585D558B95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85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75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9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00000000000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2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09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7FB16-436E-4C3A-AC93-D953BF9B5BF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0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要利用搜索进行问题求解，我们首先要明确这一概念的精确定义。以罗马尼亚问题为例：一个</a:t>
            </a:r>
            <a:r>
              <a:rPr lang="en-US" altLang="zh-CN" dirty="0"/>
              <a:t>Agent</a:t>
            </a:r>
            <a:r>
              <a:rPr lang="zh-CN" altLang="en-US" dirty="0"/>
              <a:t>需要从罗马尼亚的</a:t>
            </a:r>
            <a:r>
              <a:rPr lang="en-US" altLang="zh-CN" dirty="0"/>
              <a:t>Arad</a:t>
            </a:r>
            <a:r>
              <a:rPr lang="zh-CN" altLang="en-US" dirty="0"/>
              <a:t>到达</a:t>
            </a:r>
            <a:r>
              <a:rPr lang="en-US" altLang="zh-CN" dirty="0"/>
              <a:t>Bucharest</a:t>
            </a:r>
            <a:r>
              <a:rPr lang="zh-CN" altLang="en-US" dirty="0"/>
              <a:t>，我们首先需要把这一问题形式化（即基于当前的情形和</a:t>
            </a:r>
            <a:r>
              <a:rPr lang="en-US" altLang="zh-CN" dirty="0"/>
              <a:t>Agent</a:t>
            </a:r>
            <a:r>
              <a:rPr lang="zh-CN" altLang="en-US" dirty="0"/>
              <a:t>的性能度量，在给定目标下确定需要考虑哪些行动和状态的过程），完成问题形式化后，我们将寻找某种行动序列去实现该目标，这一过程被称为搜索。最终，我们将搜索返回的行动序列称为问题的解。解一旦找到，它所建议的行动将会被付诸实施，即被执行。简而言之，一个用搜索进行问题求解的过程即可简单地分解为三个阶段“形式化、搜索、执行”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阿拉德市</a:t>
            </a:r>
            <a:r>
              <a:rPr lang="en-US" altLang="zh-CN" dirty="0"/>
              <a:t>;</a:t>
            </a:r>
            <a:r>
              <a:rPr lang="zh-CN" altLang="en-US" dirty="0"/>
              <a:t>布加勒斯特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59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theme</a:t>
            </a:r>
            <a:r>
              <a:rPr lang="en-US" baseline="0" dirty="0"/>
              <a:t> in the class:</a:t>
            </a:r>
          </a:p>
          <a:p>
            <a:endParaRPr lang="en-US" baseline="0" dirty="0"/>
          </a:p>
          <a:p>
            <a:r>
              <a:rPr lang="en-US" baseline="0" dirty="0"/>
              <a:t>A goal we have in mind.</a:t>
            </a:r>
          </a:p>
          <a:p>
            <a:endParaRPr lang="en-US" baseline="0" dirty="0"/>
          </a:p>
          <a:p>
            <a:r>
              <a:rPr lang="en-US" baseline="0" dirty="0"/>
              <a:t>A mathematical abstraction to formalize this</a:t>
            </a:r>
          </a:p>
          <a:p>
            <a:endParaRPr lang="en-US" baseline="0" dirty="0"/>
          </a:p>
          <a:p>
            <a:r>
              <a:rPr lang="en-US" baseline="0" dirty="0"/>
              <a:t>Algorithms that operate on these abstractions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Arad/a:’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ra:d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/, Bucharest/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bjuke’rest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形式化描述一个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问题通常包括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个部分。分别为初始状态，行动，转移模型，目标测试和路径耗散。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以罗马尼亚问题为例，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的初始状态是在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采取行动后</a:t>
            </a:r>
            <a:r>
              <a:rPr lang="zh-CN" altLang="en-US" sz="1200" dirty="0">
                <a:solidFill>
                  <a:srgbClr val="FF0000"/>
                </a:solidFill>
              </a:rPr>
              <a:t>返回的行动</a:t>
            </a:r>
            <a:r>
              <a:rPr lang="zh-CN" altLang="en-US" sz="1200" dirty="0"/>
              <a:t>可能为三种 </a:t>
            </a:r>
            <a:r>
              <a:rPr lang="en-US" altLang="zh-CN" sz="1200" dirty="0"/>
              <a:t>{ Go(Sibiu), Go(Timisoara), Go(</a:t>
            </a:r>
            <a:r>
              <a:rPr lang="en-US" altLang="zh-CN" sz="1200" dirty="0" err="1"/>
              <a:t>Zerind</a:t>
            </a:r>
            <a:r>
              <a:rPr lang="en-US" altLang="zh-CN" sz="1200" dirty="0"/>
              <a:t>) }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此时的转移模型可以是采取行动 </a:t>
            </a:r>
            <a:r>
              <a:rPr lang="en-US" altLang="zh-CN" sz="1200" dirty="0"/>
              <a:t>Go (Sibiu) </a:t>
            </a:r>
            <a:r>
              <a:rPr lang="zh-CN" altLang="en-US" sz="1200" dirty="0"/>
              <a:t>后的状态 </a:t>
            </a:r>
            <a:r>
              <a:rPr lang="en-US" altLang="zh-CN" sz="1200" dirty="0"/>
              <a:t>In (Sibiu)</a:t>
            </a:r>
            <a:r>
              <a:rPr lang="zh-CN" altLang="en-US" sz="1200" dirty="0"/>
              <a:t>。 最终，问题的目标测试是确定最终的状态是否在</a:t>
            </a:r>
            <a:r>
              <a:rPr lang="en-US" altLang="zh-CN" sz="1200" dirty="0"/>
              <a:t> In (Bucharest) </a:t>
            </a:r>
            <a:r>
              <a:rPr lang="zh-CN" altLang="en-US" sz="1200" dirty="0"/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路径耗散函数为每条路径赋一个耗散值，即边加权。罗马尼亚案例中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路径耗散可用公里数表示的路径长度。总的路径耗散则是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Arad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 </a:t>
            </a:r>
            <a:r>
              <a:rPr lang="en-US" altLang="zh-CN" sz="1200" dirty="0"/>
              <a:t>Bucharest</a:t>
            </a:r>
            <a:r>
              <a:rPr lang="zh-CN" altLang="en-US" sz="1200" dirty="0"/>
              <a:t>的总路径长度。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初始状态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目标状态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的一组行动序列。解的质量由路径耗散函数衡量，路径耗散值最小的即为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最优解。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193968-F1D1-44EB-9C58-96F6D6D47C88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85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这里我们探讨一些问题实例来加深问题形式化的理解。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首先是真空吸尘器世界问题。这个世界中有两个地点，吸尘器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可以感受他处于哪个空间中，该空间是否有灰尘。可选择左右移动，如果当前空间有灰尘，那么吸尘，否则移动至另一空间。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真空吸尘器世界问题可形式化如下：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状态：状态由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位置和灰尘位置确定。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Agent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的位置有两个，每个位置都可能有灰尘，因此可能的世界状态有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2x2x2=8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个。对于具有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个位置的大型环境，可能的世界状态数为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nx2^n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个。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初始状态：任何一个状态都可能是初始状态。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行动：每个状态下可执行的行动只有三个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Left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（左移），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（右移），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Suck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（吸尘）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转移模型：行动会产生对应的预期效果。除了在最左边位置不能再左移，最右边位置不能再右移，且干净的位置吸尘没有效果以外，其他所有可能的行动后的状态空间如图所示。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目标测试：检查所有位置是否干净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路径消耗：每一步耗散值为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，整个路劲耗散值为路径的总步数。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1984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123323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6604" y="533400"/>
            <a:ext cx="7001591" cy="5257799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38600" y="653774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[slides adapted from Dan Klein,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971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形式化描述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1277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一个问题用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个部分进行形式化描述（以罗马尼亚问题为例）</a:t>
            </a:r>
            <a:endParaRPr lang="en-US" altLang="zh-CN" sz="2200" b="1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初始状态</a:t>
            </a:r>
            <a:r>
              <a:rPr lang="zh-CN" altLang="en-US" sz="2200" b="1" dirty="0"/>
              <a:t> ：</a:t>
            </a:r>
            <a:r>
              <a:rPr lang="en-US" altLang="zh-CN" sz="2200" dirty="0"/>
              <a:t>In Arad</a:t>
            </a:r>
            <a:endParaRPr lang="zh-CN" altLang="en-US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行动</a:t>
            </a:r>
            <a:r>
              <a:rPr lang="zh-CN" altLang="en-US" sz="2200" b="1" dirty="0"/>
              <a:t> ：</a:t>
            </a:r>
            <a:r>
              <a:rPr lang="en-US" altLang="zh-CN" sz="2200" b="1" dirty="0"/>
              <a:t> </a:t>
            </a:r>
            <a:r>
              <a:rPr lang="en-US" altLang="zh-CN" sz="2200" dirty="0"/>
              <a:t>ACTIONS(s) </a:t>
            </a:r>
            <a:r>
              <a:rPr lang="zh-CN" altLang="en-US" sz="2200" dirty="0"/>
              <a:t>，给定一个状态</a:t>
            </a:r>
            <a:r>
              <a:rPr lang="en-US" altLang="zh-CN" sz="2200" dirty="0"/>
              <a:t>s</a:t>
            </a:r>
            <a:r>
              <a:rPr lang="zh-CN" altLang="en-US" sz="2200" dirty="0"/>
              <a:t>，</a:t>
            </a:r>
            <a:r>
              <a:rPr lang="en-US" altLang="zh-CN" sz="2200" dirty="0"/>
              <a:t>ACTIONS(s)</a:t>
            </a:r>
            <a:r>
              <a:rPr lang="zh-CN" altLang="en-US" sz="2200" dirty="0"/>
              <a:t>返回状态</a:t>
            </a:r>
            <a:r>
              <a:rPr lang="en-US" altLang="zh-CN" sz="2200" dirty="0"/>
              <a:t>s</a:t>
            </a:r>
            <a:r>
              <a:rPr lang="zh-CN" altLang="en-US" sz="2200" dirty="0"/>
              <a:t>下可以执行的动作的集合，例如状态</a:t>
            </a:r>
            <a:r>
              <a:rPr lang="en-US" altLang="zh-CN" sz="2200" dirty="0"/>
              <a:t>s</a:t>
            </a:r>
            <a:r>
              <a:rPr lang="zh-CN" altLang="en-US" sz="2200" dirty="0"/>
              <a:t>为“</a:t>
            </a:r>
            <a:r>
              <a:rPr lang="en-US" altLang="zh-CN" sz="2200" dirty="0"/>
              <a:t>In Arad</a:t>
            </a:r>
            <a:r>
              <a:rPr lang="zh-CN" altLang="en-US" sz="2200" dirty="0"/>
              <a:t>” ，</a:t>
            </a:r>
            <a:r>
              <a:rPr lang="en-US" altLang="zh-CN" sz="2200" dirty="0"/>
              <a:t> ACTIONS(s) </a:t>
            </a:r>
            <a:r>
              <a:rPr lang="zh-CN" altLang="en-US" sz="2200" dirty="0"/>
              <a:t>返回的行动为</a:t>
            </a:r>
            <a:r>
              <a:rPr lang="en-US" altLang="zh-CN" sz="2200" dirty="0"/>
              <a:t> { Go (Sibiu), Go (Timisoara), Go (</a:t>
            </a:r>
            <a:r>
              <a:rPr lang="en-US" altLang="zh-CN" sz="2200" dirty="0" err="1"/>
              <a:t>Zerind</a:t>
            </a:r>
            <a:r>
              <a:rPr lang="en-US" altLang="zh-CN" sz="2200" dirty="0"/>
              <a:t>) }</a:t>
            </a:r>
            <a:endParaRPr lang="zh-CN" altLang="en-US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b="1" dirty="0"/>
              <a:t>3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转移模型 </a:t>
            </a:r>
            <a:r>
              <a:rPr lang="zh-CN" altLang="en-US" sz="2200" b="1" dirty="0"/>
              <a:t>：</a:t>
            </a:r>
            <a:r>
              <a:rPr lang="en-US" altLang="zh-CN" sz="2200" dirty="0"/>
              <a:t>RESULT(s</a:t>
            </a:r>
            <a:r>
              <a:rPr lang="zh-CN" altLang="en-US" sz="2200" dirty="0"/>
              <a:t>，</a:t>
            </a:r>
            <a:r>
              <a:rPr lang="en-US" altLang="zh-CN" sz="2200" dirty="0"/>
              <a:t>a)</a:t>
            </a:r>
            <a:r>
              <a:rPr lang="zh-CN" altLang="en-US" sz="2200" dirty="0"/>
              <a:t>，在状态</a:t>
            </a:r>
            <a:r>
              <a:rPr lang="en-US" altLang="zh-CN" sz="2200" dirty="0"/>
              <a:t>s</a:t>
            </a:r>
            <a:r>
              <a:rPr lang="zh-CN" altLang="en-US" sz="2200" dirty="0"/>
              <a:t>下，执行</a:t>
            </a:r>
            <a:r>
              <a:rPr lang="en-US" altLang="zh-CN" sz="2200" dirty="0"/>
              <a:t>a</a:t>
            </a:r>
            <a:r>
              <a:rPr lang="zh-CN" altLang="en-US" sz="2200" dirty="0"/>
              <a:t>动作后，达到的状态。</a:t>
            </a:r>
            <a:r>
              <a:rPr lang="en-US" altLang="zh-CN" sz="2200" dirty="0"/>
              <a:t>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dirty="0"/>
              <a:t>   		RESULT( In (Arad)</a:t>
            </a:r>
            <a:r>
              <a:rPr lang="zh-CN" altLang="en-US" sz="2200" dirty="0"/>
              <a:t>，</a:t>
            </a:r>
            <a:r>
              <a:rPr lang="en-US" altLang="zh-CN" sz="2200" dirty="0"/>
              <a:t>Go (Sibiu) ) = In (Sibiu)</a:t>
            </a:r>
            <a:endParaRPr lang="zh-CN" altLang="en-US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b="1" dirty="0"/>
              <a:t>4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目标测试 </a:t>
            </a:r>
            <a:r>
              <a:rPr lang="zh-CN" altLang="en-US" sz="2200" b="1" dirty="0"/>
              <a:t>：</a:t>
            </a:r>
            <a:r>
              <a:rPr lang="zh-CN" altLang="en-US" sz="2200" dirty="0"/>
              <a:t>确定给定的状态是不是目标状态。目标状态集为</a:t>
            </a:r>
            <a:r>
              <a:rPr lang="en-US" altLang="zh-CN" sz="2200" dirty="0"/>
              <a:t>{ In (Bucharest) }</a:t>
            </a:r>
            <a:endParaRPr lang="zh-CN" altLang="en-US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200" b="1" dirty="0"/>
              <a:t>5</a:t>
            </a:r>
            <a:r>
              <a:rPr lang="zh-CN" altLang="en-US" sz="2200" b="1" dirty="0"/>
              <a:t>）</a:t>
            </a:r>
            <a:r>
              <a:rPr lang="zh-CN" altLang="en-US" sz="2200" b="1" dirty="0">
                <a:solidFill>
                  <a:srgbClr val="FF0000"/>
                </a:solidFill>
              </a:rPr>
              <a:t>路径耗散 </a:t>
            </a:r>
            <a:r>
              <a:rPr lang="zh-CN" altLang="en-US" sz="2200" b="1" dirty="0"/>
              <a:t>：</a:t>
            </a:r>
            <a:r>
              <a:rPr lang="zh-CN" altLang="en-US" sz="2200" dirty="0"/>
              <a:t>路径耗散函数为每条路径赋一个耗散值，即边权。</a:t>
            </a:r>
            <a:endParaRPr lang="en-US" altLang="zh-CN" sz="22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200" dirty="0"/>
              <a:t>罗马尼亚案例中</a:t>
            </a:r>
            <a:r>
              <a:rPr lang="en-US" altLang="zh-CN" sz="2200" dirty="0"/>
              <a:t>, </a:t>
            </a:r>
            <a:r>
              <a:rPr lang="zh-CN" altLang="en-US" sz="2200" dirty="0"/>
              <a:t>路径耗散可用公里数表示的路径长度。从状态</a:t>
            </a:r>
            <a:r>
              <a:rPr lang="en-US" altLang="zh-CN" sz="2200" dirty="0"/>
              <a:t>s</a:t>
            </a:r>
            <a:r>
              <a:rPr lang="zh-CN" altLang="en-US" sz="2200" dirty="0"/>
              <a:t>采用行动</a:t>
            </a:r>
            <a:r>
              <a:rPr lang="en-US" altLang="zh-CN" sz="2200" dirty="0"/>
              <a:t>a</a:t>
            </a:r>
            <a:r>
              <a:rPr lang="zh-CN" altLang="en-US" sz="2200" dirty="0"/>
              <a:t>走到状态</a:t>
            </a:r>
            <a:r>
              <a:rPr lang="en-US" altLang="zh-CN" sz="2200" dirty="0"/>
              <a:t>s’</a:t>
            </a:r>
            <a:r>
              <a:rPr lang="zh-CN" altLang="en-US" sz="2200" dirty="0"/>
              <a:t>所需要的单步耗散用</a:t>
            </a:r>
            <a:r>
              <a:rPr lang="en-US" altLang="zh-CN" sz="2200" dirty="0"/>
              <a:t>c(s, a, s’)</a:t>
            </a:r>
            <a:r>
              <a:rPr lang="zh-CN" altLang="en-US" sz="2200" dirty="0"/>
              <a:t>。 </a:t>
            </a:r>
            <a:endParaRPr lang="en-US" altLang="zh-CN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F3D89A-50F3-48FD-8CAC-0C4D593E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5090" y="85166"/>
            <a:ext cx="3803386" cy="2277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B491EC6-A548-4067-A8EF-985604A4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0" y="1676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0384C5BC-9943-48D6-B21A-B5D2E7A8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461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18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D2C647B-A42B-4DE4-8B62-BAD9DE4528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形式化描述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E431D53-B873-4409-B5BF-15A7FBD8CD62}"/>
              </a:ext>
            </a:extLst>
          </p:cNvPr>
          <p:cNvSpPr txBox="1">
            <a:spLocks noChangeArrowheads="1"/>
          </p:cNvSpPr>
          <p:nvPr/>
        </p:nvSpPr>
        <p:spPr>
          <a:xfrm>
            <a:off x="192457" y="1447800"/>
            <a:ext cx="11023600" cy="4729164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b="1" kern="0" dirty="0">
                <a:solidFill>
                  <a:schemeClr val="tx1"/>
                </a:solidFill>
              </a:rPr>
              <a:t>问题</a:t>
            </a:r>
            <a:r>
              <a:rPr lang="zh-CN" altLang="en-US" sz="2800" kern="0" dirty="0">
                <a:solidFill>
                  <a:schemeClr val="tx1"/>
                </a:solidFill>
              </a:rPr>
              <a:t>的解：</a:t>
            </a:r>
            <a:endParaRPr lang="en-US" altLang="zh-CN" sz="2800" kern="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kern="0" dirty="0">
                <a:solidFill>
                  <a:schemeClr val="tx1"/>
                </a:solidFill>
              </a:rPr>
              <a:t>从初始状态到目标状态的</a:t>
            </a:r>
            <a:r>
              <a:rPr lang="zh-CN" altLang="en-US" sz="2400" kern="0" dirty="0">
                <a:solidFill>
                  <a:srgbClr val="FF0000"/>
                </a:solidFill>
              </a:rPr>
              <a:t>一组行动序列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kern="0" dirty="0"/>
              <a:t>解的质量由</a:t>
            </a:r>
            <a:r>
              <a:rPr lang="zh-CN" altLang="en-US" sz="2400" kern="0" dirty="0">
                <a:solidFill>
                  <a:srgbClr val="FF0000"/>
                </a:solidFill>
              </a:rPr>
              <a:t>路径耗散函数</a:t>
            </a:r>
            <a:r>
              <a:rPr lang="zh-CN" altLang="en-US" sz="2400" kern="0" dirty="0"/>
              <a:t>度量</a:t>
            </a:r>
            <a:endParaRPr lang="en-US" altLang="zh-CN" sz="2400" kern="0" dirty="0"/>
          </a:p>
          <a:p>
            <a:pPr lvl="1">
              <a:lnSpc>
                <a:spcPct val="200000"/>
              </a:lnSpc>
            </a:pPr>
            <a:r>
              <a:rPr lang="zh-CN" altLang="en-US" sz="2400" kern="0" dirty="0">
                <a:solidFill>
                  <a:schemeClr val="tx1"/>
                </a:solidFill>
              </a:rPr>
              <a:t>路径耗散值最小的解为</a:t>
            </a:r>
            <a:r>
              <a:rPr lang="zh-CN" altLang="en-US" sz="2400" kern="0" dirty="0">
                <a:solidFill>
                  <a:srgbClr val="FF0000"/>
                </a:solidFill>
              </a:rPr>
              <a:t>最优解</a:t>
            </a:r>
            <a:endParaRPr lang="en-US" sz="2400" kern="0" dirty="0">
              <a:solidFill>
                <a:srgbClr val="FF0000"/>
              </a:solidFill>
            </a:endParaRPr>
          </a:p>
        </p:txBody>
      </p:sp>
      <p:pic>
        <p:nvPicPr>
          <p:cNvPr id="116" name="Picture 4">
            <a:extLst>
              <a:ext uri="{FF2B5EF4-FFF2-40B4-BE49-F238E27FC236}">
                <a16:creationId xmlns:a16="http://schemas.microsoft.com/office/drawing/2014/main" id="{52C3AEBB-D2CC-4692-B170-69C63DCE0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3019195"/>
            <a:ext cx="5430198" cy="3250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7" name="矩形 116">
            <a:extLst>
              <a:ext uri="{FF2B5EF4-FFF2-40B4-BE49-F238E27FC236}">
                <a16:creationId xmlns:a16="http://schemas.microsoft.com/office/drawing/2014/main" id="{93AEE9A0-37CB-4004-90E8-7172362192CE}"/>
              </a:ext>
            </a:extLst>
          </p:cNvPr>
          <p:cNvSpPr/>
          <p:nvPr/>
        </p:nvSpPr>
        <p:spPr>
          <a:xfrm>
            <a:off x="7086600" y="6270180"/>
            <a:ext cx="3108543" cy="510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1600" kern="0" dirty="0"/>
              <a:t>状态空间图：罗马尼亚地图</a:t>
            </a:r>
            <a:endParaRPr lang="en-US" altLang="zh-CN" sz="1600" kern="0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4B9BBCB-0993-4914-BA3A-C81029A07277}"/>
              </a:ext>
            </a:extLst>
          </p:cNvPr>
          <p:cNvCxnSpPr/>
          <p:nvPr/>
        </p:nvCxnSpPr>
        <p:spPr>
          <a:xfrm>
            <a:off x="6858000" y="3886200"/>
            <a:ext cx="10668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17DD21C-E410-4CAD-ABB4-7D4B65225FF8}"/>
              </a:ext>
            </a:extLst>
          </p:cNvPr>
          <p:cNvCxnSpPr>
            <a:cxnSpLocks/>
          </p:cNvCxnSpPr>
          <p:nvPr/>
        </p:nvCxnSpPr>
        <p:spPr>
          <a:xfrm>
            <a:off x="9192099" y="5181600"/>
            <a:ext cx="790101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DFE44EF-E967-4C4A-9DAC-8D0A728530C3}"/>
              </a:ext>
            </a:extLst>
          </p:cNvPr>
          <p:cNvCxnSpPr>
            <a:cxnSpLocks/>
          </p:cNvCxnSpPr>
          <p:nvPr/>
        </p:nvCxnSpPr>
        <p:spPr>
          <a:xfrm>
            <a:off x="8229600" y="4724400"/>
            <a:ext cx="931783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6AD4B22A-C642-46F9-A5B3-57DEEC6CC1F8}"/>
              </a:ext>
            </a:extLst>
          </p:cNvPr>
          <p:cNvCxnSpPr>
            <a:cxnSpLocks/>
          </p:cNvCxnSpPr>
          <p:nvPr/>
        </p:nvCxnSpPr>
        <p:spPr>
          <a:xfrm>
            <a:off x="8001000" y="4267200"/>
            <a:ext cx="215245" cy="406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1847851" y="2133602"/>
            <a:ext cx="8435975" cy="3992564"/>
          </a:xfrm>
        </p:spPr>
        <p:txBody>
          <a:bodyPr/>
          <a:lstStyle/>
          <a:p>
            <a:r>
              <a:rPr lang="en-US" altLang="zh-CN"/>
              <a:t>Simple world</a:t>
            </a:r>
          </a:p>
          <a:p>
            <a:endParaRPr lang="en-US" altLang="zh-CN"/>
          </a:p>
          <a:p>
            <a:pPr lvl="1"/>
            <a:r>
              <a:rPr lang="en-US" altLang="zh-CN"/>
              <a:t>8 States (</a:t>
            </a:r>
            <a:r>
              <a:rPr lang="zh-CN" altLang="en-US"/>
              <a:t>状态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2048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9" y="1676402"/>
            <a:ext cx="5151439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D3A3E8C-E67B-47FF-BCED-6EFEDC0B2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7" y="341314"/>
            <a:ext cx="8642351" cy="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0" kern="0" dirty="0"/>
              <a:t>举例：真空吸尘器世界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51228383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0046B5D-DCD3-4FE5-B3AA-85A34BC29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6225" y="34636"/>
            <a:ext cx="8642350" cy="792163"/>
          </a:xfrm>
        </p:spPr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问题形式化</a:t>
            </a:r>
            <a:r>
              <a:rPr lang="en-US" altLang="zh-CN" sz="4000" dirty="0">
                <a:latin typeface="Times New Roman" pitchFamily="18" charset="0"/>
              </a:rPr>
              <a:t>—Vacuum World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34F9E7AF-5E4F-4DAE-8EFC-B19F75208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04385"/>
              </p:ext>
            </p:extLst>
          </p:nvPr>
        </p:nvGraphicFramePr>
        <p:xfrm>
          <a:off x="609600" y="1676400"/>
          <a:ext cx="11769146" cy="752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864808" imgH="6950935" progId="Photoshop.Image.5">
                  <p:embed/>
                </p:oleObj>
              </mc:Choice>
              <mc:Fallback>
                <p:oleObj name="Image" r:id="rId3" imgW="10864808" imgH="6950935" progId="Photoshop.Image.5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34F9E7AF-5E4F-4DAE-8EFC-B19F75208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11769146" cy="7529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ABE2FD7-9B58-4379-B2C8-D2D5D0F04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96400" y="5807982"/>
            <a:ext cx="3467535" cy="487367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状态空间图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706624-AF30-4329-A26D-8D24464163A7}"/>
              </a:ext>
            </a:extLst>
          </p:cNvPr>
          <p:cNvSpPr/>
          <p:nvPr/>
        </p:nvSpPr>
        <p:spPr>
          <a:xfrm>
            <a:off x="-228600" y="1269645"/>
            <a:ext cx="6096000" cy="48077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2400" kern="0" dirty="0"/>
              <a:t>问题：</a:t>
            </a:r>
            <a:endParaRPr lang="en-US" altLang="zh-CN" sz="2400" kern="0" dirty="0"/>
          </a:p>
          <a:p>
            <a:pPr lvl="2">
              <a:lnSpc>
                <a:spcPct val="200000"/>
              </a:lnSpc>
            </a:pPr>
            <a:r>
              <a:rPr lang="zh-CN" altLang="en-US" kern="0" dirty="0"/>
              <a:t>初始状态</a:t>
            </a:r>
            <a:endParaRPr lang="en-US" altLang="zh-CN" i="1" kern="0" baseline="-25000" dirty="0"/>
          </a:p>
          <a:p>
            <a:pPr lvl="2">
              <a:lnSpc>
                <a:spcPct val="200000"/>
              </a:lnSpc>
            </a:pPr>
            <a:r>
              <a:rPr lang="en-US" altLang="zh-CN" kern="0" dirty="0"/>
              <a:t>Agent</a:t>
            </a:r>
            <a:r>
              <a:rPr lang="zh-CN" altLang="en-US" kern="0" dirty="0"/>
              <a:t>的行动</a:t>
            </a:r>
            <a:endParaRPr lang="en-US" altLang="zh-CN" kern="0" dirty="0"/>
          </a:p>
          <a:p>
            <a:pPr lvl="2">
              <a:lnSpc>
                <a:spcPct val="200000"/>
              </a:lnSpc>
            </a:pPr>
            <a:r>
              <a:rPr lang="zh-CN" altLang="en-US" kern="0" dirty="0"/>
              <a:t>转移模型</a:t>
            </a:r>
            <a:endParaRPr lang="en-US" altLang="zh-CN" kern="0" dirty="0"/>
          </a:p>
          <a:p>
            <a:pPr lvl="2">
              <a:lnSpc>
                <a:spcPct val="200000"/>
              </a:lnSpc>
            </a:pPr>
            <a:r>
              <a:rPr lang="zh-CN" altLang="en-US" kern="0" dirty="0"/>
              <a:t>目标测试</a:t>
            </a:r>
            <a:endParaRPr lang="en-US" altLang="zh-CN" i="1" kern="0" baseline="-25000" dirty="0"/>
          </a:p>
          <a:p>
            <a:pPr lvl="2">
              <a:lnSpc>
                <a:spcPct val="200000"/>
              </a:lnSpc>
            </a:pPr>
            <a:r>
              <a:rPr lang="zh-CN" altLang="en-US" kern="0" dirty="0"/>
              <a:t>路径耗散 </a:t>
            </a:r>
            <a:endParaRPr lang="en-US" altLang="zh-CN" kern="0" dirty="0"/>
          </a:p>
          <a:p>
            <a:pPr lvl="1">
              <a:lnSpc>
                <a:spcPct val="200000"/>
              </a:lnSpc>
            </a:pPr>
            <a:r>
              <a:rPr lang="zh-CN" altLang="en-US" sz="2400" kern="0" dirty="0"/>
              <a:t>解：</a:t>
            </a:r>
            <a:endParaRPr lang="en-US" altLang="zh-CN" sz="2400" kern="0" dirty="0"/>
          </a:p>
          <a:p>
            <a:pPr lvl="2">
              <a:lnSpc>
                <a:spcPct val="200000"/>
              </a:lnSpc>
            </a:pPr>
            <a:r>
              <a:rPr lang="zh-CN" altLang="en-US" dirty="0"/>
              <a:t>行动序列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2D33E70-B25F-4BCA-9B30-EF6BDE77C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问题形式化</a:t>
            </a:r>
            <a:r>
              <a:rPr lang="en-US" altLang="zh-CN" sz="4000" dirty="0">
                <a:latin typeface="Times New Roman" panose="02020603050405020304" pitchFamily="18" charset="0"/>
              </a:rPr>
              <a:t>—</a:t>
            </a:r>
            <a:r>
              <a:rPr lang="zh-CN" altLang="en-US" sz="4000" dirty="0">
                <a:latin typeface="Times New Roman" pitchFamily="18" charset="0"/>
              </a:rPr>
              <a:t>相关实例 </a:t>
            </a:r>
            <a:r>
              <a:rPr lang="en-US" altLang="zh-CN" sz="4000" dirty="0">
                <a:latin typeface="Times New Roman" panose="02020603050405020304" pitchFamily="18" charset="0"/>
              </a:rPr>
              <a:t>: 8-puzzle</a:t>
            </a:r>
          </a:p>
        </p:txBody>
      </p:sp>
      <p:sp>
        <p:nvSpPr>
          <p:cNvPr id="2" name="矩形 1"/>
          <p:cNvSpPr/>
          <p:nvPr/>
        </p:nvSpPr>
        <p:spPr>
          <a:xfrm>
            <a:off x="526846" y="1466715"/>
            <a:ext cx="10826954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八数码问题游戏：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一个</a:t>
            </a:r>
            <a:r>
              <a:rPr lang="en-US" altLang="zh-CN" b="1" dirty="0"/>
              <a:t>3x3</a:t>
            </a:r>
            <a:r>
              <a:rPr lang="zh-CN" altLang="en-US" b="1" dirty="0"/>
              <a:t>的棋盘中有</a:t>
            </a:r>
            <a:r>
              <a:rPr lang="en-US" altLang="zh-CN" b="1" dirty="0"/>
              <a:t>8</a:t>
            </a:r>
            <a:r>
              <a:rPr lang="zh-CN" altLang="en-US" b="1" dirty="0"/>
              <a:t>个数字棋子和一个空格，与空格相邻棋子可滑动到空格中。游戏目标要达到右侧给出的指定状态。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</p:txBody>
      </p:sp>
      <p:grpSp>
        <p:nvGrpSpPr>
          <p:cNvPr id="14" name="Group 6"/>
          <p:cNvGrpSpPr/>
          <p:nvPr/>
        </p:nvGrpSpPr>
        <p:grpSpPr>
          <a:xfrm>
            <a:off x="3424733" y="2882958"/>
            <a:ext cx="5338267" cy="4584642"/>
            <a:chOff x="6387246" y="1371600"/>
            <a:chExt cx="6033354" cy="518160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1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3264943"/>
            <a:ext cx="2969363" cy="2543429"/>
          </a:xfrm>
          <a:prstGeom prst="rect">
            <a:avLst/>
          </a:prstGeom>
          <a:noFill/>
        </p:spPr>
      </p:pic>
      <p:sp>
        <p:nvSpPr>
          <p:cNvPr id="18" name="TextBox 8"/>
          <p:cNvSpPr txBox="1"/>
          <p:nvPr/>
        </p:nvSpPr>
        <p:spPr>
          <a:xfrm>
            <a:off x="1219200" y="577855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9525000" y="577855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3264220"/>
            <a:ext cx="3044108" cy="2544875"/>
          </a:xfrm>
          <a:prstGeom prst="rect">
            <a:avLst/>
          </a:prstGeom>
          <a:noFill/>
        </p:spPr>
      </p:pic>
      <p:sp>
        <p:nvSpPr>
          <p:cNvPr id="21" name="TextBox 11"/>
          <p:cNvSpPr txBox="1"/>
          <p:nvPr/>
        </p:nvSpPr>
        <p:spPr>
          <a:xfrm>
            <a:off x="6019800" y="577855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99107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2D33E70-B25F-4BCA-9B30-EF6BDE77C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</a:rPr>
              <a:t>问题形式化</a:t>
            </a:r>
            <a:r>
              <a:rPr lang="en-US" altLang="zh-CN" sz="4000" dirty="0">
                <a:latin typeface="Times New Roman" panose="02020603050405020304" pitchFamily="18" charset="0"/>
              </a:rPr>
              <a:t>—</a:t>
            </a:r>
            <a:r>
              <a:rPr lang="zh-CN" altLang="en-US" sz="4000" dirty="0">
                <a:latin typeface="Times New Roman" pitchFamily="18" charset="0"/>
              </a:rPr>
              <a:t>相关实例 </a:t>
            </a:r>
            <a:r>
              <a:rPr lang="en-US" altLang="zh-CN" sz="4000" dirty="0">
                <a:latin typeface="Times New Roman" panose="02020603050405020304" pitchFamily="18" charset="0"/>
              </a:rPr>
              <a:t>: 8-puzzle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9424F0D-2366-4C5F-B1ED-EEE2C403A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4281" y="3068686"/>
            <a:ext cx="8178800" cy="2324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Start state: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Actions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Transform model: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Goal test: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Path cost:</a:t>
            </a:r>
            <a:endParaRPr lang="en-US" altLang="zh-CN" dirty="0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FFC9923A-2506-4850-838F-9028531A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7" y="3419475"/>
            <a:ext cx="134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/>
              <a:t>start state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033CDDDE-2B1E-457B-A7E0-5142440B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437" y="3419475"/>
            <a:ext cx="134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goal state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07134C-013A-4E8E-9F15-E73665D0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033" y="4736703"/>
            <a:ext cx="6898968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400" kern="0" dirty="0">
                <a:solidFill>
                  <a:srgbClr val="FF0000"/>
                </a:solidFill>
              </a:rPr>
              <a:t>给定初始状态后，可能的状态共有 </a:t>
            </a:r>
            <a:r>
              <a:rPr lang="en-US" altLang="zh-CN" sz="2400" kern="0" dirty="0">
                <a:solidFill>
                  <a:srgbClr val="FF0000"/>
                </a:solidFill>
              </a:rPr>
              <a:t>9!/2=181440 </a:t>
            </a:r>
            <a:r>
              <a:rPr lang="zh-CN" altLang="en-US" sz="2400" kern="0" dirty="0">
                <a:solidFill>
                  <a:srgbClr val="FF0000"/>
                </a:solidFill>
              </a:rPr>
              <a:t>个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BE991D-FCB8-4ACA-891A-9217938FE8E2}"/>
              </a:ext>
            </a:extLst>
          </p:cNvPr>
          <p:cNvSpPr/>
          <p:nvPr/>
        </p:nvSpPr>
        <p:spPr>
          <a:xfrm>
            <a:off x="3449228" y="2819400"/>
            <a:ext cx="881063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kern="0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ACBFB5-F1E9-4201-A16A-C2352F423635}"/>
              </a:ext>
            </a:extLst>
          </p:cNvPr>
          <p:cNvSpPr/>
          <p:nvPr/>
        </p:nvSpPr>
        <p:spPr>
          <a:xfrm>
            <a:off x="3505200" y="4718147"/>
            <a:ext cx="881063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kern="0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F6BA85-1391-4415-B1B8-A71D77DB1D95}"/>
              </a:ext>
            </a:extLst>
          </p:cNvPr>
          <p:cNvSpPr/>
          <p:nvPr/>
        </p:nvSpPr>
        <p:spPr>
          <a:xfrm>
            <a:off x="5293032" y="5361397"/>
            <a:ext cx="6400800" cy="131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58" lvl="0" indent="-342858">
              <a:lnSpc>
                <a:spcPct val="150000"/>
              </a:lnSpc>
              <a:spcBef>
                <a:spcPct val="20000"/>
              </a:spcBef>
              <a:buClr>
                <a:srgbClr val="333399"/>
              </a:buClr>
            </a:pPr>
            <a:r>
              <a:rPr lang="en-US" altLang="zh-CN" sz="2800" kern="0" dirty="0">
                <a:solidFill>
                  <a:srgbClr val="333399"/>
                </a:solidFill>
                <a:latin typeface="Calibri" pitchFamily="34" charset="0"/>
                <a:cs typeface="+mn-cs"/>
              </a:rPr>
              <a:t>So, we need a principled way to look for a solution in these huge search spaces</a:t>
            </a:r>
            <a:r>
              <a:rPr lang="en-US" altLang="zh-CN" sz="2800" kern="0" dirty="0">
                <a:solidFill>
                  <a:srgbClr val="333399"/>
                </a:solidFill>
                <a:latin typeface="Tahoma" panose="020B0604030504040204" pitchFamily="34" charset="0"/>
                <a:cs typeface="+mn-cs"/>
              </a:rPr>
              <a:t>…</a:t>
            </a:r>
            <a:endParaRPr lang="en-US" altLang="zh-CN" sz="2800" kern="0" dirty="0">
              <a:solidFill>
                <a:srgbClr val="333399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846" y="1466715"/>
            <a:ext cx="464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八数码问题游戏：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一个</a:t>
            </a:r>
            <a:r>
              <a:rPr lang="en-US" altLang="zh-CN" b="1" dirty="0"/>
              <a:t>3x3</a:t>
            </a:r>
            <a:r>
              <a:rPr lang="zh-CN" altLang="en-US" b="1" dirty="0"/>
              <a:t>的棋盘中有</a:t>
            </a:r>
            <a:r>
              <a:rPr lang="en-US" altLang="zh-CN" b="1" dirty="0"/>
              <a:t>8</a:t>
            </a:r>
            <a:r>
              <a:rPr lang="zh-CN" altLang="en-US" b="1" dirty="0"/>
              <a:t>个数字棋子和一个空格，与空格相邻棋子可滑动到空格中。游戏目标要达到右侧给出的指定状态。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ABE2FD7-9B58-4379-B2C8-D2D5D0F0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07" y="3971358"/>
            <a:ext cx="3467535" cy="48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1800" kern="0" dirty="0">
                <a:solidFill>
                  <a:srgbClr val="FF0000"/>
                </a:solidFill>
              </a:rPr>
              <a:t>状态空间：</a:t>
            </a:r>
            <a:r>
              <a:rPr lang="en-US" altLang="zh-CN" sz="1800" kern="0" dirty="0">
                <a:solidFill>
                  <a:srgbClr val="FF0000"/>
                </a:solidFill>
              </a:rPr>
              <a:t>9</a:t>
            </a:r>
            <a:r>
              <a:rPr lang="zh-CN" altLang="en-US" sz="1800" kern="0" dirty="0">
                <a:solidFill>
                  <a:srgbClr val="FF0000"/>
                </a:solidFill>
              </a:rPr>
              <a:t>！</a:t>
            </a:r>
            <a:endParaRPr lang="en-US" sz="1800" kern="0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960" y="1345581"/>
            <a:ext cx="2323426" cy="1990147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0485" y="1324764"/>
            <a:ext cx="2481613" cy="20746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27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状态空间图和搜索树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000" y="1600200"/>
            <a:ext cx="4017746" cy="426087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60E12-EA15-43F2-A6A3-3B1979C6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057400"/>
            <a:ext cx="5557837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1EA2A0-D997-4AE0-97CC-7429FB1F93C0}"/>
              </a:ext>
            </a:extLst>
          </p:cNvPr>
          <p:cNvSpPr/>
          <p:nvPr/>
        </p:nvSpPr>
        <p:spPr>
          <a:xfrm>
            <a:off x="1981200" y="586107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状态空间图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3CFDEC1-CC55-4544-B273-FFC9F0C9F725}"/>
              </a:ext>
            </a:extLst>
          </p:cNvPr>
          <p:cNvSpPr/>
          <p:nvPr/>
        </p:nvSpPr>
        <p:spPr>
          <a:xfrm>
            <a:off x="8686800" y="587274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搜索树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8729ED-E3A7-42DD-A1D6-FF12832550FB}"/>
              </a:ext>
            </a:extLst>
          </p:cNvPr>
          <p:cNvSpPr txBox="1"/>
          <p:nvPr/>
        </p:nvSpPr>
        <p:spPr>
          <a:xfrm>
            <a:off x="8779626" y="19812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S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B5A4A-5076-4C94-BC36-BC3E4282BEE5}"/>
              </a:ext>
            </a:extLst>
          </p:cNvPr>
          <p:cNvSpPr txBox="1"/>
          <p:nvPr/>
        </p:nvSpPr>
        <p:spPr>
          <a:xfrm>
            <a:off x="9892145" y="49530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G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1371600"/>
            <a:ext cx="81534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2000" b="1" kern="0" dirty="0"/>
              <a:t>罗马尼亚问题</a:t>
            </a:r>
            <a:endParaRPr lang="en-US" altLang="zh-CN" sz="2000" b="1" kern="0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B491EC6-A548-4067-A8EF-985604A4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95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0384C5BC-9943-48D6-B21A-B5D2E7A8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6477000"/>
            <a:ext cx="1165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itchFamily="34" charset="0"/>
              </a:rPr>
              <a:t>状态空间图</a:t>
            </a:r>
            <a:r>
              <a:rPr lang="en-US" altLang="zh-CN" dirty="0">
                <a:latin typeface="Arial" pitchFamily="34" charset="0"/>
              </a:rPr>
              <a:t>: </a:t>
            </a:r>
            <a:r>
              <a:rPr lang="zh-CN" altLang="en-US" dirty="0">
                <a:latin typeface="Arial" pitchFamily="34" charset="0"/>
              </a:rPr>
              <a:t>对搜索问题的数学表达，</a:t>
            </a:r>
            <a:r>
              <a:rPr lang="en-US" altLang="zh-CN" dirty="0">
                <a:latin typeface="Arial" pitchFamily="34" charset="0"/>
              </a:rPr>
              <a:t>,</a:t>
            </a:r>
            <a:r>
              <a:rPr lang="zh-CN" altLang="en-US" dirty="0">
                <a:latin typeface="Arial" pitchFamily="34" charset="0"/>
              </a:rPr>
              <a:t>每个状态只出现一次</a:t>
            </a:r>
            <a:r>
              <a:rPr lang="en-US" altLang="zh-CN" dirty="0">
                <a:latin typeface="Arial" pitchFamily="34" charset="0"/>
              </a:rPr>
              <a:t>;   </a:t>
            </a:r>
            <a:r>
              <a:rPr lang="zh-CN" altLang="en-US" dirty="0">
                <a:solidFill>
                  <a:srgbClr val="FF0000"/>
                </a:solidFill>
              </a:rPr>
              <a:t>搜索树</a:t>
            </a:r>
            <a:r>
              <a:rPr lang="en-US" altLang="zh-CN" dirty="0"/>
              <a:t>: </a:t>
            </a:r>
            <a:r>
              <a:rPr lang="zh-CN" altLang="en-US" dirty="0"/>
              <a:t>根结点是初始状态，状态可能会出现多次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状态空间图和搜索树</a:t>
            </a:r>
            <a:endParaRPr lang="en-US" dirty="0"/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  <p:sp>
        <p:nvSpPr>
          <p:cNvPr id="2" name="右箭头 1"/>
          <p:cNvSpPr/>
          <p:nvPr/>
        </p:nvSpPr>
        <p:spPr>
          <a:xfrm>
            <a:off x="4606582" y="3441827"/>
            <a:ext cx="1905000" cy="44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06582" y="4051674"/>
            <a:ext cx="3019247" cy="111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结点 </a:t>
            </a:r>
            <a:r>
              <a:rPr lang="en-US" altLang="zh-CN" dirty="0"/>
              <a:t>= </a:t>
            </a:r>
            <a:r>
              <a:rPr lang="zh-CN" altLang="en-US" dirty="0"/>
              <a:t>状态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边 </a:t>
            </a:r>
            <a:r>
              <a:rPr lang="en-US" altLang="zh-CN" dirty="0"/>
              <a:t>= </a:t>
            </a:r>
            <a:r>
              <a:rPr lang="zh-CN" altLang="en-US" dirty="0"/>
              <a:t>行动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7446" grpId="0"/>
      <p:bldP spid="17447" grpId="0"/>
      <p:bldP spid="17448" grpId="0"/>
      <p:bldP spid="17449" grpId="0"/>
      <p:bldP spid="17450" grpId="0"/>
      <p:bldP spid="17451" grpId="0"/>
      <p:bldP spid="17452" grpId="0"/>
      <p:bldP spid="17484" grpId="0"/>
      <p:bldP spid="17485" grpId="0"/>
      <p:bldP spid="17486" grpId="0"/>
      <p:bldP spid="17487" grpId="0"/>
      <p:bldP spid="17488" grpId="0"/>
      <p:bldP spid="17489" grpId="0"/>
      <p:bldP spid="17490" grpId="0"/>
      <p:bldP spid="17491" grpId="0"/>
      <p:bldP spid="17492" grpId="0"/>
      <p:bldP spid="17493" grpId="0"/>
      <p:bldP spid="17458" grpId="0"/>
      <p:bldP spid="17465" grpId="0"/>
      <p:bldP spid="17466" grpId="0"/>
      <p:bldP spid="17467" grpId="0"/>
      <p:bldP spid="17468" grpId="0"/>
      <p:bldP spid="17469" grpId="0"/>
      <p:bldP spid="17470" grpId="0"/>
      <p:bldP spid="17471" grpId="0"/>
      <p:bldP spid="17472" grpId="0"/>
      <p:bldP spid="17473" grpId="0"/>
      <p:bldP spid="17474" grpId="0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9499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3.1 </a:t>
            </a:r>
            <a:r>
              <a:rPr lang="zh-CN" altLang="en-US" dirty="0"/>
              <a:t>问题求解</a:t>
            </a:r>
            <a:r>
              <a:rPr lang="en-US" altLang="zh-CN" dirty="0"/>
              <a:t>Agent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3.2 </a:t>
            </a:r>
            <a:r>
              <a:rPr lang="zh-CN" altLang="en-US" dirty="0"/>
              <a:t>问题形式化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en-US" dirty="0">
                <a:solidFill>
                  <a:srgbClr val="FF0000"/>
                </a:solidFill>
              </a:rPr>
              <a:t>搜索算法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3.4 </a:t>
            </a:r>
            <a:r>
              <a:rPr lang="zh-CN" altLang="en-US" dirty="0"/>
              <a:t>无信息搜索策略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838200"/>
            <a:ext cx="6544391" cy="4914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74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9499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3.1 </a:t>
            </a:r>
            <a:r>
              <a:rPr lang="zh-CN" altLang="en-US" dirty="0">
                <a:solidFill>
                  <a:srgbClr val="FF0000"/>
                </a:solidFill>
              </a:rPr>
              <a:t>问题求解</a:t>
            </a:r>
            <a:r>
              <a:rPr lang="en-US" altLang="zh-CN" dirty="0">
                <a:solidFill>
                  <a:srgbClr val="FF0000"/>
                </a:solidFill>
              </a:rPr>
              <a:t>Agent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3.2 </a:t>
            </a:r>
            <a:r>
              <a:rPr lang="zh-CN" altLang="en-US" dirty="0"/>
              <a:t>问题形式化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3.3 </a:t>
            </a:r>
            <a:r>
              <a:rPr lang="zh-CN" altLang="en-US" dirty="0"/>
              <a:t>搜索算法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3.4 </a:t>
            </a:r>
            <a:r>
              <a:rPr lang="zh-CN" altLang="en-US" dirty="0"/>
              <a:t>无信息搜索策略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838200"/>
            <a:ext cx="6544391" cy="4914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with a Search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338464" y="3708709"/>
            <a:ext cx="9067800" cy="1981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搜索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选择将要扩展的状态</a:t>
            </a:r>
            <a:r>
              <a:rPr lang="en-US" dirty="0"/>
              <a:t> (</a:t>
            </a:r>
            <a:r>
              <a:rPr lang="zh-CN" altLang="en-US" dirty="0"/>
              <a:t>树的结点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边缘</a:t>
            </a:r>
            <a:r>
              <a:rPr lang="zh-CN" altLang="en-US" dirty="0"/>
              <a:t>：给定时间点，所有待扩展的叶结点的集合</a:t>
            </a:r>
            <a:endParaRPr lang="en-US" altLang="zh-CN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7730" y="1357316"/>
            <a:ext cx="807243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7730" y="1371603"/>
            <a:ext cx="8072437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25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6145" y="1371600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47255" y="4202751"/>
            <a:ext cx="7315200" cy="2362200"/>
          </a:xfrm>
        </p:spPr>
        <p:txBody>
          <a:bodyPr/>
          <a:lstStyle/>
          <a:p>
            <a:pPr lvl="3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问题</a:t>
            </a:r>
            <a:r>
              <a:rPr lang="en-US" sz="2800" dirty="0"/>
              <a:t>:  </a:t>
            </a:r>
            <a:r>
              <a:rPr lang="zh-CN" altLang="en-US" sz="2800" dirty="0"/>
              <a:t>如何选择将要扩展哪个状态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5AFCB8-4215-4A31-9783-105A67C6BC6C}"/>
              </a:ext>
            </a:extLst>
          </p:cNvPr>
          <p:cNvSpPr/>
          <p:nvPr/>
        </p:nvSpPr>
        <p:spPr>
          <a:xfrm>
            <a:off x="762000" y="5486400"/>
            <a:ext cx="10134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搜索策略</a:t>
            </a:r>
            <a:r>
              <a:rPr lang="en-US" altLang="zh-CN" sz="2200" dirty="0">
                <a:latin typeface="Tahoma" panose="020B0604030504040204" pitchFamily="34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ahoma" panose="020B0604030504040204" pitchFamily="34" charset="0"/>
              </a:rPr>
              <a:t>strategy</a:t>
            </a:r>
            <a:r>
              <a:rPr lang="en-US" altLang="zh-CN" sz="2200" dirty="0">
                <a:latin typeface="Tahoma" panose="020B0604030504040204" pitchFamily="34" charset="0"/>
              </a:rPr>
              <a:t>): </a:t>
            </a:r>
            <a:r>
              <a:rPr lang="zh-CN" altLang="en-US" sz="2200" dirty="0">
                <a:latin typeface="Tahoma" panose="020B0604030504040204" pitchFamily="34" charset="0"/>
              </a:rPr>
              <a:t>确定结点扩展的</a:t>
            </a:r>
            <a:r>
              <a:rPr lang="zh-CN" altLang="en-US" sz="2200" b="1" dirty="0">
                <a:latin typeface="Tahoma" panose="020B0604030504040204" pitchFamily="34" charset="0"/>
              </a:rPr>
              <a:t>顺序</a:t>
            </a:r>
            <a:endParaRPr kumimoji="1" lang="en-US" altLang="zh-CN" sz="2200" b="1" u="sng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7E3FC-BD7F-47F3-9ACB-FD7923C3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5325" y="1809701"/>
            <a:ext cx="8072439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886E37-B739-457E-B997-8BF6F425A64E}"/>
              </a:ext>
            </a:extLst>
          </p:cNvPr>
          <p:cNvSpPr/>
          <p:nvPr/>
        </p:nvSpPr>
        <p:spPr>
          <a:xfrm>
            <a:off x="177188" y="1427530"/>
            <a:ext cx="5943600" cy="246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58" lvl="0" indent="-342858">
              <a:lnSpc>
                <a:spcPct val="15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zh-CN" altLang="en-US" sz="2800" kern="0" dirty="0">
                <a:solidFill>
                  <a:srgbClr val="333399"/>
                </a:solidFill>
                <a:latin typeface="Calibri" pitchFamily="34" charset="0"/>
                <a:cs typeface="+mn-cs"/>
              </a:rPr>
              <a:t>结点类型</a:t>
            </a:r>
            <a:r>
              <a:rPr lang="en-US" altLang="zh-CN" sz="2800" kern="0" dirty="0">
                <a:solidFill>
                  <a:srgbClr val="333399"/>
                </a:solidFill>
                <a:latin typeface="Calibri" pitchFamily="34" charset="0"/>
                <a:cs typeface="+mn-cs"/>
              </a:rPr>
              <a:t>:</a:t>
            </a: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chemeClr val="bg2"/>
                </a:solidFill>
                <a:latin typeface="Calibri" pitchFamily="34" charset="0"/>
              </a:rPr>
              <a:t>已扩展过的</a:t>
            </a:r>
            <a:endParaRPr lang="en-US" altLang="zh-CN" sz="2200" kern="0" dirty="0">
              <a:solidFill>
                <a:schemeClr val="bg2"/>
              </a:solidFill>
              <a:latin typeface="Calibri" pitchFamily="34" charset="0"/>
            </a:endParaRP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rgbClr val="000000"/>
                </a:solidFill>
                <a:latin typeface="Calibri" pitchFamily="34" charset="0"/>
              </a:rPr>
              <a:t>已生成但未被扩展（边缘）</a:t>
            </a:r>
            <a:endParaRPr lang="en-US" altLang="zh-CN" sz="22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rgbClr val="00B050"/>
                </a:solidFill>
                <a:latin typeface="Calibri" pitchFamily="34" charset="0"/>
              </a:rPr>
              <a:t>未生成的</a:t>
            </a:r>
            <a:endParaRPr lang="en-US" altLang="zh-CN" sz="2200" kern="0" dirty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6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47255" y="4202751"/>
            <a:ext cx="7315200" cy="2362200"/>
          </a:xfrm>
        </p:spPr>
        <p:txBody>
          <a:bodyPr/>
          <a:lstStyle/>
          <a:p>
            <a:pPr lvl="3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问题</a:t>
            </a:r>
            <a:r>
              <a:rPr lang="en-US" sz="2800" dirty="0"/>
              <a:t>:  </a:t>
            </a:r>
            <a:r>
              <a:rPr lang="zh-CN" altLang="en-US" sz="2800" dirty="0"/>
              <a:t>如何选择将要扩展哪个状态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5AFCB8-4215-4A31-9783-105A67C6BC6C}"/>
              </a:ext>
            </a:extLst>
          </p:cNvPr>
          <p:cNvSpPr/>
          <p:nvPr/>
        </p:nvSpPr>
        <p:spPr>
          <a:xfrm>
            <a:off x="762000" y="5486400"/>
            <a:ext cx="10134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搜索策略</a:t>
            </a:r>
            <a:r>
              <a:rPr lang="en-US" altLang="zh-CN" sz="2200" dirty="0">
                <a:latin typeface="Tahoma" panose="020B0604030504040204" pitchFamily="34" charset="0"/>
              </a:rPr>
              <a:t>(</a:t>
            </a:r>
            <a:r>
              <a:rPr lang="en-US" altLang="zh-CN" sz="2200" i="1" dirty="0">
                <a:solidFill>
                  <a:srgbClr val="FF0000"/>
                </a:solidFill>
                <a:latin typeface="Tahoma" panose="020B0604030504040204" pitchFamily="34" charset="0"/>
              </a:rPr>
              <a:t>strategy</a:t>
            </a:r>
            <a:r>
              <a:rPr lang="en-US" altLang="zh-CN" sz="2200" dirty="0">
                <a:latin typeface="Tahoma" panose="020B0604030504040204" pitchFamily="34" charset="0"/>
              </a:rPr>
              <a:t>):</a:t>
            </a:r>
            <a:r>
              <a:rPr lang="en-US" altLang="zh-CN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</a:rPr>
              <a:t>确定结点扩展的</a:t>
            </a:r>
            <a:r>
              <a:rPr lang="zh-CN" altLang="en-US" sz="2200" b="1" dirty="0">
                <a:latin typeface="Tahoma" panose="020B0604030504040204" pitchFamily="34" charset="0"/>
              </a:rPr>
              <a:t>顺序</a:t>
            </a:r>
            <a:endParaRPr kumimoji="1" lang="en-US" altLang="zh-CN" sz="2200" b="1" u="sng" dirty="0">
              <a:latin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886E37-B739-457E-B997-8BF6F425A64E}"/>
              </a:ext>
            </a:extLst>
          </p:cNvPr>
          <p:cNvSpPr/>
          <p:nvPr/>
        </p:nvSpPr>
        <p:spPr>
          <a:xfrm>
            <a:off x="177188" y="1427530"/>
            <a:ext cx="5943600" cy="246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58" lvl="0" indent="-342858">
              <a:lnSpc>
                <a:spcPct val="150000"/>
              </a:lnSpc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lang="zh-CN" altLang="en-US" sz="2800" kern="0" dirty="0">
                <a:solidFill>
                  <a:srgbClr val="333399"/>
                </a:solidFill>
                <a:latin typeface="Calibri" pitchFamily="34" charset="0"/>
                <a:cs typeface="+mn-cs"/>
              </a:rPr>
              <a:t>结点类型</a:t>
            </a:r>
            <a:r>
              <a:rPr lang="en-US" altLang="zh-CN" sz="2800" kern="0" dirty="0">
                <a:solidFill>
                  <a:srgbClr val="333399"/>
                </a:solidFill>
                <a:latin typeface="Calibri" pitchFamily="34" charset="0"/>
                <a:cs typeface="+mn-cs"/>
              </a:rPr>
              <a:t>:</a:t>
            </a: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chemeClr val="bg2"/>
                </a:solidFill>
                <a:latin typeface="Calibri" pitchFamily="34" charset="0"/>
              </a:rPr>
              <a:t>已扩展过的</a:t>
            </a:r>
            <a:endParaRPr lang="en-US" altLang="zh-CN" sz="2200" kern="0" dirty="0">
              <a:solidFill>
                <a:schemeClr val="bg2"/>
              </a:solidFill>
              <a:latin typeface="Calibri" pitchFamily="34" charset="0"/>
            </a:endParaRP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rgbClr val="000000"/>
                </a:solidFill>
                <a:latin typeface="Calibri" pitchFamily="34" charset="0"/>
              </a:rPr>
              <a:t>已生成但未被扩展（边缘）</a:t>
            </a:r>
            <a:endParaRPr lang="en-US" altLang="zh-CN" sz="22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742857" lvl="1" indent="-285717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</a:pPr>
            <a:r>
              <a:rPr lang="zh-CN" altLang="en-US" sz="2200" kern="0" dirty="0">
                <a:solidFill>
                  <a:srgbClr val="00B050"/>
                </a:solidFill>
                <a:latin typeface="Calibri" pitchFamily="34" charset="0"/>
              </a:rPr>
              <a:t>未生成的</a:t>
            </a:r>
            <a:endParaRPr lang="en-US" altLang="zh-CN" sz="2200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82" y="1547454"/>
            <a:ext cx="7915218" cy="26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7368A6-89E5-429A-A7D6-6F71A599F463}"/>
              </a:ext>
            </a:extLst>
          </p:cNvPr>
          <p:cNvCxnSpPr/>
          <p:nvPr/>
        </p:nvCxnSpPr>
        <p:spPr>
          <a:xfrm>
            <a:off x="5495982" y="2209800"/>
            <a:ext cx="335280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0D09AE-B55A-4DAA-A482-D44DD7764C29}"/>
              </a:ext>
            </a:extLst>
          </p:cNvPr>
          <p:cNvCxnSpPr>
            <a:cxnSpLocks/>
          </p:cNvCxnSpPr>
          <p:nvPr/>
        </p:nvCxnSpPr>
        <p:spPr>
          <a:xfrm>
            <a:off x="5343582" y="3352800"/>
            <a:ext cx="274320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4A7F6E2-07B2-43F0-8297-9D0F69D36E26}"/>
              </a:ext>
            </a:extLst>
          </p:cNvPr>
          <p:cNvCxnSpPr>
            <a:cxnSpLocks/>
          </p:cNvCxnSpPr>
          <p:nvPr/>
        </p:nvCxnSpPr>
        <p:spPr>
          <a:xfrm>
            <a:off x="5457882" y="2743200"/>
            <a:ext cx="316230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00543" y="6000752"/>
            <a:ext cx="2723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Tahoma" panose="020B0604030504040204" pitchFamily="34" charset="0"/>
              </a:rPr>
              <a:t>例如：</a:t>
            </a: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</a:rPr>
              <a:t>随机选择</a:t>
            </a:r>
            <a:r>
              <a:rPr lang="zh-CN" altLang="en-US" dirty="0">
                <a:latin typeface="Tahoma" panose="020B0604030504040204" pitchFamily="34" charset="0"/>
              </a:rPr>
              <a:t>结点扩展</a:t>
            </a:r>
            <a:endParaRPr kumimoji="1" lang="en-US" altLang="zh-CN" u="sng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8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zh-CN" altLang="en-US" dirty="0"/>
              <a:t>状态空间图和搜索树</a:t>
            </a:r>
            <a:endParaRPr lang="en-US" dirty="0"/>
          </a:p>
        </p:txBody>
      </p:sp>
      <p:cxnSp>
        <p:nvCxnSpPr>
          <p:cNvPr id="19601" name="AutoShape 11"/>
          <p:cNvCxnSpPr>
            <a:cxnSpLocks noChangeShapeType="1"/>
            <a:stCxn id="19597" idx="2"/>
          </p:cNvCxnSpPr>
          <p:nvPr/>
        </p:nvCxnSpPr>
        <p:spPr bwMode="auto">
          <a:xfrm flipH="1">
            <a:off x="2692232" y="4299859"/>
            <a:ext cx="533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02" name="AutoShape 12"/>
          <p:cNvCxnSpPr>
            <a:cxnSpLocks noChangeShapeType="1"/>
            <a:stCxn id="19597" idx="2"/>
          </p:cNvCxnSpPr>
          <p:nvPr/>
        </p:nvCxnSpPr>
        <p:spPr bwMode="auto">
          <a:xfrm>
            <a:off x="3225632" y="4299859"/>
            <a:ext cx="1524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1" name="Group 19490"/>
          <p:cNvGrpSpPr/>
          <p:nvPr/>
        </p:nvGrpSpPr>
        <p:grpSpPr>
          <a:xfrm>
            <a:off x="2501732" y="4781022"/>
            <a:ext cx="1066800" cy="535556"/>
            <a:chOff x="3124200" y="4781022"/>
            <a:chExt cx="1066800" cy="535556"/>
          </a:xfrm>
        </p:grpSpPr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31242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3810000" y="4946989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03" name="AutoShape 13"/>
            <p:cNvCxnSpPr>
              <a:cxnSpLocks noChangeShapeType="1"/>
              <a:endCxn id="19595" idx="0"/>
            </p:cNvCxnSpPr>
            <p:nvPr/>
          </p:nvCxnSpPr>
          <p:spPr bwMode="auto">
            <a:xfrm>
              <a:off x="33147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endCxn id="19599" idx="0"/>
            </p:cNvCxnSpPr>
            <p:nvPr/>
          </p:nvCxnSpPr>
          <p:spPr bwMode="auto">
            <a:xfrm>
              <a:off x="4000500" y="4781022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633" name="Text Box 17"/>
          <p:cNvSpPr txBox="1">
            <a:spLocks noChangeArrowheads="1"/>
          </p:cNvSpPr>
          <p:nvPr/>
        </p:nvSpPr>
        <p:spPr bwMode="auto">
          <a:xfrm>
            <a:off x="5244932" y="4934436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p</a:t>
            </a:r>
          </a:p>
        </p:txBody>
      </p:sp>
      <p:sp>
        <p:nvSpPr>
          <p:cNvPr id="19638" name="Text Box 22"/>
          <p:cNvSpPr txBox="1">
            <a:spLocks noChangeArrowheads="1"/>
          </p:cNvSpPr>
          <p:nvPr/>
        </p:nvSpPr>
        <p:spPr bwMode="auto">
          <a:xfrm>
            <a:off x="5244932" y="5415600"/>
            <a:ext cx="381000" cy="36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q</a:t>
            </a:r>
          </a:p>
        </p:txBody>
      </p:sp>
      <p:grpSp>
        <p:nvGrpSpPr>
          <p:cNvPr id="19488" name="Group 19487"/>
          <p:cNvGrpSpPr/>
          <p:nvPr/>
        </p:nvGrpSpPr>
        <p:grpSpPr>
          <a:xfrm>
            <a:off x="5359232" y="4232914"/>
            <a:ext cx="1524000" cy="2020886"/>
            <a:chOff x="6096000" y="4232914"/>
            <a:chExt cx="1524000" cy="2020886"/>
          </a:xfrm>
        </p:grpSpPr>
        <p:sp>
          <p:nvSpPr>
            <p:cNvPr id="19634" name="Text Box 18"/>
            <p:cNvSpPr txBox="1">
              <a:spLocks noChangeArrowheads="1"/>
            </p:cNvSpPr>
            <p:nvPr/>
          </p:nvSpPr>
          <p:spPr bwMode="auto">
            <a:xfrm>
              <a:off x="60960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19635" name="Text Box 19"/>
            <p:cNvSpPr txBox="1">
              <a:spLocks noChangeArrowheads="1"/>
            </p:cNvSpPr>
            <p:nvPr/>
          </p:nvSpPr>
          <p:spPr bwMode="auto">
            <a:xfrm>
              <a:off x="67818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19636" name="Text Box 20"/>
            <p:cNvSpPr txBox="1">
              <a:spLocks noChangeArrowheads="1"/>
            </p:cNvSpPr>
            <p:nvPr/>
          </p:nvSpPr>
          <p:spPr bwMode="auto">
            <a:xfrm>
              <a:off x="67818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19637" name="Text Box 21"/>
            <p:cNvSpPr txBox="1">
              <a:spLocks noChangeArrowheads="1"/>
            </p:cNvSpPr>
            <p:nvPr/>
          </p:nvSpPr>
          <p:spPr bwMode="auto">
            <a:xfrm>
              <a:off x="6324600" y="493443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sp>
          <p:nvSpPr>
            <p:cNvPr id="19639" name="Text Box 23"/>
            <p:cNvSpPr txBox="1">
              <a:spLocks noChangeArrowheads="1"/>
            </p:cNvSpPr>
            <p:nvPr/>
          </p:nvSpPr>
          <p:spPr bwMode="auto">
            <a:xfrm>
              <a:off x="6553200" y="541560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19640" name="Text Box 24"/>
            <p:cNvSpPr txBox="1">
              <a:spLocks noChangeArrowheads="1"/>
            </p:cNvSpPr>
            <p:nvPr/>
          </p:nvSpPr>
          <p:spPr bwMode="auto">
            <a:xfrm>
              <a:off x="6858000" y="5469992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19641" name="Text Box 25"/>
            <p:cNvSpPr txBox="1">
              <a:spLocks noChangeArrowheads="1"/>
            </p:cNvSpPr>
            <p:nvPr/>
          </p:nvSpPr>
          <p:spPr bwMode="auto">
            <a:xfrm>
              <a:off x="6553200" y="588421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cxnSp>
          <p:nvCxnSpPr>
            <p:cNvPr id="19642" name="AutoShape 26"/>
            <p:cNvCxnSpPr>
              <a:cxnSpLocks noChangeShapeType="1"/>
              <a:stCxn id="19632" idx="2"/>
              <a:endCxn id="19634" idx="0"/>
            </p:cNvCxnSpPr>
            <p:nvPr/>
          </p:nvCxnSpPr>
          <p:spPr bwMode="auto">
            <a:xfrm flipH="1">
              <a:off x="6286500" y="4232914"/>
              <a:ext cx="4953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3" name="AutoShape 27"/>
            <p:cNvCxnSpPr>
              <a:cxnSpLocks noChangeShapeType="1"/>
              <a:stCxn id="19632" idx="2"/>
              <a:endCxn id="19636" idx="0"/>
            </p:cNvCxnSpPr>
            <p:nvPr/>
          </p:nvCxnSpPr>
          <p:spPr bwMode="auto">
            <a:xfrm>
              <a:off x="6781800" y="4232914"/>
              <a:ext cx="190500" cy="1659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4" name="AutoShape 28"/>
            <p:cNvCxnSpPr>
              <a:cxnSpLocks noChangeShapeType="1"/>
              <a:stCxn id="19634" idx="2"/>
              <a:endCxn id="19633" idx="0"/>
            </p:cNvCxnSpPr>
            <p:nvPr/>
          </p:nvCxnSpPr>
          <p:spPr bwMode="auto">
            <a:xfrm flipH="1">
              <a:off x="6248400" y="4768470"/>
              <a:ext cx="381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5" name="AutoShape 29"/>
            <p:cNvCxnSpPr>
              <a:cxnSpLocks noChangeShapeType="1"/>
              <a:stCxn id="19634" idx="2"/>
              <a:endCxn id="19637" idx="0"/>
            </p:cNvCxnSpPr>
            <p:nvPr/>
          </p:nvCxnSpPr>
          <p:spPr bwMode="auto">
            <a:xfrm>
              <a:off x="6286500" y="4768470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6" name="AutoShape 30"/>
            <p:cNvCxnSpPr>
              <a:cxnSpLocks noChangeShapeType="1"/>
              <a:stCxn id="19636" idx="2"/>
              <a:endCxn id="19635" idx="0"/>
            </p:cNvCxnSpPr>
            <p:nvPr/>
          </p:nvCxnSpPr>
          <p:spPr bwMode="auto">
            <a:xfrm>
              <a:off x="6972300" y="4768470"/>
              <a:ext cx="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7" name="AutoShape 31"/>
            <p:cNvCxnSpPr>
              <a:cxnSpLocks noChangeShapeType="1"/>
              <a:stCxn id="19633" idx="2"/>
              <a:endCxn id="19638" idx="0"/>
            </p:cNvCxnSpPr>
            <p:nvPr/>
          </p:nvCxnSpPr>
          <p:spPr bwMode="auto">
            <a:xfrm>
              <a:off x="6248400" y="5304025"/>
              <a:ext cx="0" cy="111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8" name="AutoShape 32"/>
            <p:cNvCxnSpPr>
              <a:cxnSpLocks noChangeShapeType="1"/>
              <a:stCxn id="19635" idx="2"/>
              <a:endCxn id="19639" idx="0"/>
            </p:cNvCxnSpPr>
            <p:nvPr/>
          </p:nvCxnSpPr>
          <p:spPr bwMode="auto">
            <a:xfrm flipH="1">
              <a:off x="6743700" y="5304026"/>
              <a:ext cx="22860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49" name="AutoShape 33"/>
            <p:cNvCxnSpPr>
              <a:cxnSpLocks noChangeShapeType="1"/>
              <a:stCxn id="19635" idx="2"/>
              <a:endCxn id="19640" idx="0"/>
            </p:cNvCxnSpPr>
            <p:nvPr/>
          </p:nvCxnSpPr>
          <p:spPr bwMode="auto">
            <a:xfrm>
              <a:off x="6972300" y="5304026"/>
              <a:ext cx="2667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50" name="AutoShape 34"/>
            <p:cNvCxnSpPr>
              <a:cxnSpLocks noChangeShapeType="1"/>
              <a:stCxn id="19639" idx="2"/>
              <a:endCxn id="19641" idx="0"/>
            </p:cNvCxnSpPr>
            <p:nvPr/>
          </p:nvCxnSpPr>
          <p:spPr bwMode="auto">
            <a:xfrm>
              <a:off x="6743700" y="5785189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1" name="Group 30"/>
          <p:cNvGrpSpPr/>
          <p:nvPr/>
        </p:nvGrpSpPr>
        <p:grpSpPr>
          <a:xfrm>
            <a:off x="7607132" y="4232914"/>
            <a:ext cx="381000" cy="493716"/>
            <a:chOff x="8229600" y="4232914"/>
            <a:chExt cx="381000" cy="493716"/>
          </a:xfrm>
        </p:grpSpPr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8229600" y="435704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8420100" y="4232914"/>
              <a:ext cx="0" cy="1241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3" name="AutoShape 48"/>
          <p:cNvCxnSpPr>
            <a:cxnSpLocks noChangeShapeType="1"/>
            <a:stCxn id="19613" idx="2"/>
            <a:endCxn id="19615" idx="0"/>
          </p:cNvCxnSpPr>
          <p:nvPr/>
        </p:nvCxnSpPr>
        <p:spPr bwMode="auto">
          <a:xfrm flipH="1">
            <a:off x="3835232" y="4768470"/>
            <a:ext cx="3810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24" name="AutoShape 49"/>
          <p:cNvCxnSpPr>
            <a:cxnSpLocks noChangeShapeType="1"/>
            <a:stCxn id="19613" idx="2"/>
            <a:endCxn id="19617" idx="0"/>
          </p:cNvCxnSpPr>
          <p:nvPr/>
        </p:nvCxnSpPr>
        <p:spPr bwMode="auto">
          <a:xfrm>
            <a:off x="4216232" y="4768470"/>
            <a:ext cx="3048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2" name="Group 19491"/>
          <p:cNvGrpSpPr/>
          <p:nvPr/>
        </p:nvGrpSpPr>
        <p:grpSpPr>
          <a:xfrm>
            <a:off x="3835232" y="5304026"/>
            <a:ext cx="419100" cy="535555"/>
            <a:chOff x="4457700" y="5304026"/>
            <a:chExt cx="419100" cy="535555"/>
          </a:xfrm>
        </p:grpSpPr>
        <p:sp>
          <p:nvSpPr>
            <p:cNvPr id="19618" name="Text Box 43"/>
            <p:cNvSpPr txBox="1">
              <a:spLocks noChangeArrowheads="1"/>
            </p:cNvSpPr>
            <p:nvPr/>
          </p:nvSpPr>
          <p:spPr bwMode="auto">
            <a:xfrm>
              <a:off x="44958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q</a:t>
              </a:r>
            </a:p>
          </p:txBody>
        </p:sp>
        <p:cxnSp>
          <p:nvCxnSpPr>
            <p:cNvPr id="19626" name="AutoShape 51"/>
            <p:cNvCxnSpPr>
              <a:cxnSpLocks noChangeShapeType="1"/>
              <a:stCxn id="19615" idx="2"/>
              <a:endCxn id="19618" idx="0"/>
            </p:cNvCxnSpPr>
            <p:nvPr/>
          </p:nvCxnSpPr>
          <p:spPr bwMode="auto">
            <a:xfrm>
              <a:off x="44577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7" name="AutoShape 52"/>
          <p:cNvCxnSpPr>
            <a:cxnSpLocks noChangeShapeType="1"/>
            <a:stCxn id="19617" idx="2"/>
            <a:endCxn id="19616" idx="0"/>
          </p:cNvCxnSpPr>
          <p:nvPr/>
        </p:nvCxnSpPr>
        <p:spPr bwMode="auto">
          <a:xfrm>
            <a:off x="4521032" y="5304026"/>
            <a:ext cx="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3" name="Group 19492"/>
          <p:cNvGrpSpPr/>
          <p:nvPr/>
        </p:nvGrpSpPr>
        <p:grpSpPr>
          <a:xfrm>
            <a:off x="3416132" y="5304026"/>
            <a:ext cx="419100" cy="1016719"/>
            <a:chOff x="4038600" y="5304026"/>
            <a:chExt cx="419100" cy="1016719"/>
          </a:xfrm>
        </p:grpSpPr>
        <p:sp>
          <p:nvSpPr>
            <p:cNvPr id="19614" name="Text Box 39"/>
            <p:cNvSpPr txBox="1">
              <a:spLocks noChangeArrowheads="1"/>
            </p:cNvSpPr>
            <p:nvPr/>
          </p:nvSpPr>
          <p:spPr bwMode="auto">
            <a:xfrm>
              <a:off x="40386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19619" name="Text Box 44"/>
            <p:cNvSpPr txBox="1">
              <a:spLocks noChangeArrowheads="1"/>
            </p:cNvSpPr>
            <p:nvPr/>
          </p:nvSpPr>
          <p:spPr bwMode="auto">
            <a:xfrm>
              <a:off x="40386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25" name="AutoShape 50"/>
            <p:cNvCxnSpPr>
              <a:cxnSpLocks noChangeShapeType="1"/>
              <a:stCxn id="19615" idx="2"/>
              <a:endCxn id="19614" idx="0"/>
            </p:cNvCxnSpPr>
            <p:nvPr/>
          </p:nvCxnSpPr>
          <p:spPr bwMode="auto">
            <a:xfrm flipH="1">
              <a:off x="4229100" y="5304026"/>
              <a:ext cx="228600" cy="165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28" name="AutoShape 53"/>
            <p:cNvCxnSpPr>
              <a:cxnSpLocks noChangeShapeType="1"/>
              <a:stCxn id="19614" idx="2"/>
              <a:endCxn id="19619" idx="0"/>
            </p:cNvCxnSpPr>
            <p:nvPr/>
          </p:nvCxnSpPr>
          <p:spPr bwMode="auto">
            <a:xfrm>
              <a:off x="4229100" y="5839582"/>
              <a:ext cx="0" cy="111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29" name="AutoShape 54"/>
          <p:cNvCxnSpPr>
            <a:cxnSpLocks noChangeShapeType="1"/>
            <a:stCxn id="19616" idx="2"/>
            <a:endCxn id="19620" idx="0"/>
          </p:cNvCxnSpPr>
          <p:nvPr/>
        </p:nvCxnSpPr>
        <p:spPr bwMode="auto">
          <a:xfrm flipH="1">
            <a:off x="4292432" y="5839582"/>
            <a:ext cx="228600" cy="111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30" name="AutoShape 55"/>
          <p:cNvCxnSpPr>
            <a:cxnSpLocks noChangeShapeType="1"/>
            <a:stCxn id="19616" idx="2"/>
            <a:endCxn id="19621" idx="0"/>
          </p:cNvCxnSpPr>
          <p:nvPr/>
        </p:nvCxnSpPr>
        <p:spPr bwMode="auto">
          <a:xfrm>
            <a:off x="4521032" y="5839582"/>
            <a:ext cx="266700" cy="1659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490" name="Group 19489"/>
          <p:cNvGrpSpPr/>
          <p:nvPr/>
        </p:nvGrpSpPr>
        <p:grpSpPr>
          <a:xfrm>
            <a:off x="4101932" y="6320745"/>
            <a:ext cx="381000" cy="468611"/>
            <a:chOff x="4724400" y="6320745"/>
            <a:chExt cx="381000" cy="468611"/>
          </a:xfrm>
        </p:grpSpPr>
        <p:sp>
          <p:nvSpPr>
            <p:cNvPr id="19622" name="Text Box 47"/>
            <p:cNvSpPr txBox="1">
              <a:spLocks noChangeArrowheads="1"/>
            </p:cNvSpPr>
            <p:nvPr/>
          </p:nvSpPr>
          <p:spPr bwMode="auto">
            <a:xfrm>
              <a:off x="4724400" y="641976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</a:t>
              </a:r>
            </a:p>
          </p:txBody>
        </p:sp>
        <p:cxnSp>
          <p:nvCxnSpPr>
            <p:cNvPr id="19631" name="AutoShape 56"/>
            <p:cNvCxnSpPr>
              <a:cxnSpLocks noChangeShapeType="1"/>
              <a:stCxn id="19620" idx="2"/>
              <a:endCxn id="19622" idx="0"/>
            </p:cNvCxnSpPr>
            <p:nvPr/>
          </p:nvCxnSpPr>
          <p:spPr bwMode="auto">
            <a:xfrm>
              <a:off x="4914900" y="6320745"/>
              <a:ext cx="0" cy="990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9609" name="AutoShape 57"/>
          <p:cNvCxnSpPr>
            <a:cxnSpLocks noChangeShapeType="1"/>
            <a:stCxn id="19597" idx="2"/>
            <a:endCxn id="19613" idx="0"/>
          </p:cNvCxnSpPr>
          <p:nvPr/>
        </p:nvCxnSpPr>
        <p:spPr bwMode="auto">
          <a:xfrm>
            <a:off x="3225632" y="4299859"/>
            <a:ext cx="990600" cy="990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0" name="AutoShape 58"/>
          <p:cNvCxnSpPr>
            <a:cxnSpLocks noChangeShapeType="1"/>
            <a:stCxn id="19594" idx="2"/>
            <a:endCxn id="19597" idx="0"/>
          </p:cNvCxnSpPr>
          <p:nvPr/>
        </p:nvCxnSpPr>
        <p:spPr bwMode="auto">
          <a:xfrm flipH="1">
            <a:off x="3225632" y="3772671"/>
            <a:ext cx="2438400" cy="1575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1" name="AutoShape 59"/>
          <p:cNvCxnSpPr>
            <a:cxnSpLocks noChangeShapeType="1"/>
            <a:stCxn id="19594" idx="2"/>
            <a:endCxn id="19632" idx="0"/>
          </p:cNvCxnSpPr>
          <p:nvPr/>
        </p:nvCxnSpPr>
        <p:spPr bwMode="auto">
          <a:xfrm>
            <a:off x="5664032" y="3772671"/>
            <a:ext cx="3810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612" name="AutoShape 60"/>
          <p:cNvCxnSpPr>
            <a:cxnSpLocks noChangeShapeType="1"/>
            <a:stCxn id="19594" idx="2"/>
            <a:endCxn id="19598" idx="0"/>
          </p:cNvCxnSpPr>
          <p:nvPr/>
        </p:nvCxnSpPr>
        <p:spPr bwMode="auto">
          <a:xfrm>
            <a:off x="5664032" y="3772671"/>
            <a:ext cx="2133600" cy="906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263731" y="3774188"/>
            <a:ext cx="2372609" cy="18821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218759" y="4276725"/>
            <a:ext cx="990600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3426291" y="1373601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3426292" y="2410234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6218704" y="2197511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6313956" y="1373599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3736116" y="2135600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4664865" y="2013360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6091704" y="2746788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5823415" y="2292763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5522383" y="347909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115211" y="397281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067368" y="4438466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4378444" y="498423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375505" y="5528044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4635332" y="603021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233514" y="4772025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4527905" y="5268211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4548723" y="5847094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168732" y="3433765"/>
            <a:ext cx="990600" cy="338906"/>
            <a:chOff x="5791200" y="3433765"/>
            <a:chExt cx="990600" cy="3389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5791200" y="3433765"/>
              <a:ext cx="9906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08" name="Oval 163"/>
            <p:cNvSpPr>
              <a:spLocks noChangeArrowheads="1"/>
            </p:cNvSpPr>
            <p:nvPr/>
          </p:nvSpPr>
          <p:spPr bwMode="auto">
            <a:xfrm>
              <a:off x="6142037" y="3479805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35132" y="3930270"/>
            <a:ext cx="381000" cy="369589"/>
            <a:chOff x="3657600" y="3930270"/>
            <a:chExt cx="381000" cy="369589"/>
          </a:xfrm>
        </p:grpSpPr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657600" y="3930270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d</a:t>
              </a:r>
            </a:p>
          </p:txBody>
        </p:sp>
        <p:sp>
          <p:nvSpPr>
            <p:cNvPr id="797860" name="Oval 164"/>
            <p:cNvSpPr>
              <a:spLocks noChangeArrowheads="1"/>
            </p:cNvSpPr>
            <p:nvPr/>
          </p:nvSpPr>
          <p:spPr bwMode="auto">
            <a:xfrm>
              <a:off x="3730630" y="397351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54532" y="3863325"/>
            <a:ext cx="381000" cy="369589"/>
            <a:chOff x="6477000" y="3863325"/>
            <a:chExt cx="381000" cy="369589"/>
          </a:xfrm>
        </p:grpSpPr>
        <p:sp>
          <p:nvSpPr>
            <p:cNvPr id="19632" name="Text Box 16"/>
            <p:cNvSpPr txBox="1">
              <a:spLocks noChangeArrowheads="1"/>
            </p:cNvSpPr>
            <p:nvPr/>
          </p:nvSpPr>
          <p:spPr bwMode="auto">
            <a:xfrm>
              <a:off x="64770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1" name="Oval 165"/>
            <p:cNvSpPr>
              <a:spLocks noChangeArrowheads="1"/>
            </p:cNvSpPr>
            <p:nvPr/>
          </p:nvSpPr>
          <p:spPr bwMode="auto">
            <a:xfrm>
              <a:off x="6524630" y="39068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07132" y="3863325"/>
            <a:ext cx="381000" cy="369589"/>
            <a:chOff x="8229600" y="3863325"/>
            <a:chExt cx="381000" cy="369589"/>
          </a:xfrm>
        </p:grpSpPr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8229600" y="3863325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p</a:t>
              </a:r>
            </a:p>
          </p:txBody>
        </p:sp>
        <p:sp>
          <p:nvSpPr>
            <p:cNvPr id="797862" name="Oval 166"/>
            <p:cNvSpPr>
              <a:spLocks noChangeArrowheads="1"/>
            </p:cNvSpPr>
            <p:nvPr/>
          </p:nvSpPr>
          <p:spPr bwMode="auto">
            <a:xfrm>
              <a:off x="8269288" y="3922713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25732" y="4398881"/>
            <a:ext cx="381000" cy="369589"/>
            <a:chOff x="4648200" y="4398881"/>
            <a:chExt cx="381000" cy="369589"/>
          </a:xfrm>
        </p:grpSpPr>
        <p:sp>
          <p:nvSpPr>
            <p:cNvPr id="196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e</a:t>
              </a:r>
            </a:p>
          </p:txBody>
        </p:sp>
        <p:sp>
          <p:nvSpPr>
            <p:cNvPr id="797865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4732" y="4934437"/>
            <a:ext cx="381000" cy="369589"/>
            <a:chOff x="4267200" y="4934437"/>
            <a:chExt cx="381000" cy="369589"/>
          </a:xfrm>
        </p:grpSpPr>
        <p:sp>
          <p:nvSpPr>
            <p:cNvPr id="19615" name="Text Box 40"/>
            <p:cNvSpPr txBox="1">
              <a:spLocks noChangeArrowheads="1"/>
            </p:cNvSpPr>
            <p:nvPr/>
          </p:nvSpPr>
          <p:spPr bwMode="auto">
            <a:xfrm>
              <a:off x="42672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h</a:t>
              </a:r>
            </a:p>
          </p:txBody>
        </p:sp>
        <p:sp>
          <p:nvSpPr>
            <p:cNvPr id="797868" name="Oval 172"/>
            <p:cNvSpPr>
              <a:spLocks noChangeArrowheads="1"/>
            </p:cNvSpPr>
            <p:nvPr/>
          </p:nvSpPr>
          <p:spPr bwMode="auto">
            <a:xfrm>
              <a:off x="4327530" y="4983163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30532" y="4934437"/>
            <a:ext cx="381000" cy="369589"/>
            <a:chOff x="4953000" y="4934437"/>
            <a:chExt cx="381000" cy="369589"/>
          </a:xfrm>
        </p:grpSpPr>
        <p:sp>
          <p:nvSpPr>
            <p:cNvPr id="19617" name="Text Box 42"/>
            <p:cNvSpPr txBox="1">
              <a:spLocks noChangeArrowheads="1"/>
            </p:cNvSpPr>
            <p:nvPr/>
          </p:nvSpPr>
          <p:spPr bwMode="auto">
            <a:xfrm>
              <a:off x="4953000" y="4934437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r</a:t>
              </a:r>
            </a:p>
          </p:txBody>
        </p:sp>
        <p:sp>
          <p:nvSpPr>
            <p:cNvPr id="797869" name="Oval 173"/>
            <p:cNvSpPr>
              <a:spLocks noChangeArrowheads="1"/>
            </p:cNvSpPr>
            <p:nvPr/>
          </p:nvSpPr>
          <p:spPr bwMode="auto">
            <a:xfrm>
              <a:off x="5003805" y="4973639"/>
              <a:ext cx="290513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30532" y="5469992"/>
            <a:ext cx="381000" cy="369589"/>
            <a:chOff x="4953000" y="5469992"/>
            <a:chExt cx="381000" cy="369589"/>
          </a:xfrm>
        </p:grpSpPr>
        <p:sp>
          <p:nvSpPr>
            <p:cNvPr id="19616" name="Text Box 41"/>
            <p:cNvSpPr txBox="1">
              <a:spLocks noChangeArrowheads="1"/>
            </p:cNvSpPr>
            <p:nvPr/>
          </p:nvSpPr>
          <p:spPr bwMode="auto">
            <a:xfrm>
              <a:off x="4953000" y="5469992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f</a:t>
              </a:r>
            </a:p>
          </p:txBody>
        </p:sp>
        <p:sp>
          <p:nvSpPr>
            <p:cNvPr id="797873" name="Oval 177"/>
            <p:cNvSpPr>
              <a:spLocks noChangeArrowheads="1"/>
            </p:cNvSpPr>
            <p:nvPr/>
          </p:nvSpPr>
          <p:spPr bwMode="auto">
            <a:xfrm>
              <a:off x="4994281" y="5521330"/>
              <a:ext cx="290513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01932" y="5951156"/>
            <a:ext cx="381000" cy="369589"/>
            <a:chOff x="4724400" y="5951156"/>
            <a:chExt cx="381000" cy="369589"/>
          </a:xfrm>
        </p:grpSpPr>
        <p:sp>
          <p:nvSpPr>
            <p:cNvPr id="19620" name="Text Box 45"/>
            <p:cNvSpPr txBox="1">
              <a:spLocks noChangeArrowheads="1"/>
            </p:cNvSpPr>
            <p:nvPr/>
          </p:nvSpPr>
          <p:spPr bwMode="auto">
            <a:xfrm>
              <a:off x="4724400" y="5951156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sp>
          <p:nvSpPr>
            <p:cNvPr id="797874" name="Oval 178"/>
            <p:cNvSpPr>
              <a:spLocks noChangeArrowheads="1"/>
            </p:cNvSpPr>
            <p:nvPr/>
          </p:nvSpPr>
          <p:spPr bwMode="auto">
            <a:xfrm>
              <a:off x="4773613" y="6008688"/>
              <a:ext cx="290512" cy="265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06732" y="6005548"/>
            <a:ext cx="762000" cy="338906"/>
            <a:chOff x="5029200" y="6005548"/>
            <a:chExt cx="762000" cy="338906"/>
          </a:xfrm>
        </p:grpSpPr>
        <p:sp>
          <p:nvSpPr>
            <p:cNvPr id="19621" name="Text Box 46"/>
            <p:cNvSpPr txBox="1">
              <a:spLocks noChangeArrowheads="1"/>
            </p:cNvSpPr>
            <p:nvPr/>
          </p:nvSpPr>
          <p:spPr bwMode="auto">
            <a:xfrm>
              <a:off x="5029200" y="6005548"/>
              <a:ext cx="762000" cy="3389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G</a:t>
              </a:r>
            </a:p>
          </p:txBody>
        </p:sp>
        <p:sp>
          <p:nvSpPr>
            <p:cNvPr id="797875" name="Oval 179"/>
            <p:cNvSpPr>
              <a:spLocks noChangeArrowheads="1"/>
            </p:cNvSpPr>
            <p:nvPr/>
          </p:nvSpPr>
          <p:spPr bwMode="auto">
            <a:xfrm>
              <a:off x="5256213" y="60356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501732" y="4431011"/>
            <a:ext cx="381000" cy="369589"/>
            <a:chOff x="4648200" y="4398881"/>
            <a:chExt cx="381000" cy="369589"/>
          </a:xfrm>
        </p:grpSpPr>
        <p:sp>
          <p:nvSpPr>
            <p:cNvPr id="213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b</a:t>
              </a:r>
            </a:p>
          </p:txBody>
        </p:sp>
        <p:sp>
          <p:nvSpPr>
            <p:cNvPr id="214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87532" y="4419600"/>
            <a:ext cx="381000" cy="369589"/>
            <a:chOff x="4648200" y="4398881"/>
            <a:chExt cx="381000" cy="369589"/>
          </a:xfrm>
        </p:grpSpPr>
        <p:sp>
          <p:nvSpPr>
            <p:cNvPr id="216" name="Text Box 38"/>
            <p:cNvSpPr txBox="1">
              <a:spLocks noChangeArrowheads="1"/>
            </p:cNvSpPr>
            <p:nvPr/>
          </p:nvSpPr>
          <p:spPr bwMode="auto">
            <a:xfrm>
              <a:off x="4648200" y="4398881"/>
              <a:ext cx="381000" cy="369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</a:t>
              </a:r>
            </a:p>
          </p:txBody>
        </p:sp>
        <p:sp>
          <p:nvSpPr>
            <p:cNvPr id="217" name="Oval 169"/>
            <p:cNvSpPr>
              <a:spLocks noChangeArrowheads="1"/>
            </p:cNvSpPr>
            <p:nvPr/>
          </p:nvSpPr>
          <p:spPr bwMode="auto">
            <a:xfrm>
              <a:off x="4687888" y="4435481"/>
              <a:ext cx="290512" cy="265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</p:grpSp>
      <p:sp>
        <p:nvSpPr>
          <p:cNvPr id="19494" name="TextBox 19493"/>
          <p:cNvSpPr txBox="1"/>
          <p:nvPr/>
        </p:nvSpPr>
        <p:spPr>
          <a:xfrm>
            <a:off x="8878055" y="3352800"/>
            <a:ext cx="247574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</a:t>
            </a:r>
          </a:p>
          <a:p>
            <a:r>
              <a:rPr lang="en-US" dirty="0">
                <a:latin typeface="Calibri"/>
                <a:cs typeface="Calibri"/>
              </a:rPr>
              <a:t>s </a:t>
            </a:r>
            <a:r>
              <a:rPr lang="en-US" dirty="0">
                <a:latin typeface="Calibri"/>
                <a:cs typeface="Calibri"/>
                <a:sym typeface="Wingdings"/>
              </a:rPr>
              <a:t> d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p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b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h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  c</a:t>
            </a:r>
          </a:p>
          <a:p>
            <a:r>
              <a:rPr lang="en-US" dirty="0">
                <a:latin typeface="Calibri"/>
                <a:cs typeface="Calibri"/>
                <a:sym typeface="Wingdings"/>
              </a:rPr>
              <a:t>s  d  e  r  f  G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227" name="Line 159"/>
          <p:cNvSpPr>
            <a:spLocks noChangeShapeType="1"/>
          </p:cNvSpPr>
          <p:nvPr/>
        </p:nvSpPr>
        <p:spPr bwMode="auto">
          <a:xfrm>
            <a:off x="8909472" y="3574460"/>
            <a:ext cx="225425" cy="4763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8" name="Line 159"/>
          <p:cNvSpPr>
            <a:spLocks noChangeShapeType="1"/>
          </p:cNvSpPr>
          <p:nvPr/>
        </p:nvSpPr>
        <p:spPr bwMode="auto">
          <a:xfrm>
            <a:off x="8902532" y="3837761"/>
            <a:ext cx="68580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29" name="Line 159"/>
          <p:cNvSpPr>
            <a:spLocks noChangeShapeType="1"/>
          </p:cNvSpPr>
          <p:nvPr/>
        </p:nvSpPr>
        <p:spPr bwMode="auto">
          <a:xfrm>
            <a:off x="8957912" y="5216160"/>
            <a:ext cx="108762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0" name="Line 159"/>
          <p:cNvSpPr>
            <a:spLocks noChangeShapeType="1"/>
          </p:cNvSpPr>
          <p:nvPr/>
        </p:nvSpPr>
        <p:spPr bwMode="auto">
          <a:xfrm>
            <a:off x="8944172" y="5756640"/>
            <a:ext cx="1482360" cy="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1" name="Line 159"/>
          <p:cNvSpPr>
            <a:spLocks noChangeShapeType="1"/>
          </p:cNvSpPr>
          <p:nvPr/>
        </p:nvSpPr>
        <p:spPr bwMode="auto">
          <a:xfrm flipV="1">
            <a:off x="8902532" y="6019800"/>
            <a:ext cx="1981200" cy="1388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2" name="Line 159"/>
          <p:cNvSpPr>
            <a:spLocks noChangeShapeType="1"/>
          </p:cNvSpPr>
          <p:nvPr/>
        </p:nvSpPr>
        <p:spPr bwMode="auto">
          <a:xfrm flipV="1">
            <a:off x="8902532" y="6571351"/>
            <a:ext cx="2362200" cy="16549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50BE500-88F8-4129-9FEA-85E62A74AFEF}"/>
              </a:ext>
            </a:extLst>
          </p:cNvPr>
          <p:cNvSpPr/>
          <p:nvPr/>
        </p:nvSpPr>
        <p:spPr>
          <a:xfrm>
            <a:off x="701031" y="1965927"/>
            <a:ext cx="3481909" cy="53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状态空间图</a:t>
            </a:r>
            <a:endParaRPr kumimoji="1" lang="en-US" altLang="zh-CN" sz="2200" u="sng" dirty="0">
              <a:latin typeface="Tahoma" panose="020B060403050404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A4A247A-AE9B-45E6-AA25-F9F12505B5C6}"/>
              </a:ext>
            </a:extLst>
          </p:cNvPr>
          <p:cNvSpPr/>
          <p:nvPr/>
        </p:nvSpPr>
        <p:spPr>
          <a:xfrm>
            <a:off x="561105" y="4773480"/>
            <a:ext cx="3481909" cy="53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搜索树</a:t>
            </a:r>
            <a:endParaRPr kumimoji="1" lang="en-US" altLang="zh-CN" sz="2200" u="sng" dirty="0">
              <a:latin typeface="Tahoma" panose="020B060403050404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85AFCB8-4215-4A31-9783-105A67C6BC6C}"/>
              </a:ext>
            </a:extLst>
          </p:cNvPr>
          <p:cNvSpPr/>
          <p:nvPr/>
        </p:nvSpPr>
        <p:spPr>
          <a:xfrm>
            <a:off x="7792076" y="1812248"/>
            <a:ext cx="101346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搜索策略</a:t>
            </a:r>
            <a:r>
              <a:rPr lang="en-US" altLang="zh-CN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:</a:t>
            </a:r>
            <a:r>
              <a:rPr lang="en-US" altLang="zh-CN" sz="2200" dirty="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200" dirty="0">
                <a:latin typeface="Tahoma" panose="020B0604030504040204" pitchFamily="34" charset="0"/>
              </a:rPr>
              <a:t>例如：</a:t>
            </a:r>
            <a:r>
              <a:rPr lang="zh-CN" altLang="en-US" sz="2200" dirty="0">
                <a:solidFill>
                  <a:srgbClr val="FF0000"/>
                </a:solidFill>
                <a:latin typeface="Tahoma" panose="020B0604030504040204" pitchFamily="34" charset="0"/>
              </a:rPr>
              <a:t>随机选择</a:t>
            </a:r>
            <a:r>
              <a:rPr lang="zh-CN" altLang="en-US" sz="2200" dirty="0">
                <a:latin typeface="Tahoma" panose="020B0604030504040204" pitchFamily="34" charset="0"/>
              </a:rPr>
              <a:t>结点扩展</a:t>
            </a:r>
            <a:endParaRPr kumimoji="1" lang="en-US" altLang="zh-CN" sz="2200" u="sng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3" grpId="0"/>
      <p:bldP spid="19638" grpId="0"/>
      <p:bldP spid="797757" grpId="0" animBg="1"/>
      <p:bldP spid="797762" grpId="0" animBg="1"/>
      <p:bldP spid="19470" grpId="0" animBg="1"/>
      <p:bldP spid="797828" grpId="0" animBg="1"/>
      <p:bldP spid="797837" grpId="0" animBg="1"/>
      <p:bldP spid="797838" grpId="0" animBg="1"/>
      <p:bldP spid="797841" grpId="0" animBg="1"/>
      <p:bldP spid="797845" grpId="0" animBg="1"/>
      <p:bldP spid="797849" grpId="0" animBg="1"/>
      <p:bldP spid="797851" grpId="0" animBg="1"/>
      <p:bldP spid="797853" grpId="0" animBg="1"/>
      <p:bldP spid="797855" grpId="0" animBg="1"/>
      <p:bldP spid="79785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C25E4-C07B-4939-9D9B-8388F19E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如何找到解的路径（行动序列）？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FBC84F-F750-4215-B710-34E8B1223CFC}"/>
              </a:ext>
            </a:extLst>
          </p:cNvPr>
          <p:cNvSpPr txBox="1"/>
          <p:nvPr/>
        </p:nvSpPr>
        <p:spPr>
          <a:xfrm>
            <a:off x="433186" y="1447800"/>
            <a:ext cx="1132562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搜索算法用一个数据结构来记录搜索树的构造过程。</a:t>
            </a:r>
            <a:endParaRPr lang="en-US" altLang="zh-CN" sz="280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对于树中的每个结点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，定义四个元素：</a:t>
            </a:r>
            <a:endParaRPr lang="en-US" altLang="zh-CN" sz="2400" dirty="0"/>
          </a:p>
          <a:p>
            <a:pPr marL="1200059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n.State</a:t>
            </a:r>
            <a:r>
              <a:rPr lang="en-US" altLang="zh-CN" sz="2200" dirty="0"/>
              <a:t>: </a:t>
            </a:r>
            <a:r>
              <a:rPr lang="zh-CN" altLang="en-US" sz="2200" dirty="0"/>
              <a:t>对应状态空间中的状态；</a:t>
            </a:r>
            <a:endParaRPr lang="en-US" altLang="zh-CN" sz="2200" dirty="0"/>
          </a:p>
          <a:p>
            <a:pPr marL="1200059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n.Parent</a:t>
            </a:r>
            <a:r>
              <a:rPr lang="en-US" altLang="zh-CN" sz="2200" dirty="0"/>
              <a:t>: </a:t>
            </a:r>
            <a:r>
              <a:rPr lang="zh-CN" altLang="en-US" sz="2200" dirty="0"/>
              <a:t>搜索树中产生该结点的结点（父结点）</a:t>
            </a:r>
            <a:endParaRPr lang="en-US" altLang="zh-CN" sz="2200" dirty="0"/>
          </a:p>
          <a:p>
            <a:pPr marL="1200059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n.Action</a:t>
            </a:r>
            <a:r>
              <a:rPr lang="en-US" altLang="zh-CN" sz="2200" dirty="0"/>
              <a:t>: </a:t>
            </a:r>
            <a:r>
              <a:rPr lang="zh-CN" altLang="en-US" sz="2200" dirty="0"/>
              <a:t>父结点生成该结点时所采取的行动</a:t>
            </a:r>
            <a:endParaRPr lang="en-US" altLang="zh-CN" sz="2200" dirty="0"/>
          </a:p>
          <a:p>
            <a:pPr marL="1200059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err="1"/>
              <a:t>n.Path</a:t>
            </a:r>
            <a:r>
              <a:rPr lang="en-US" altLang="zh-CN" sz="2200" dirty="0"/>
              <a:t>-cost:</a:t>
            </a:r>
            <a:r>
              <a:rPr lang="zh-CN" altLang="en-US" sz="2200" dirty="0"/>
              <a:t> 从初始状态到该结点的路径耗散</a:t>
            </a:r>
            <a:endParaRPr lang="en-US" altLang="zh-CN" sz="2200" dirty="0"/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搜索找到问题的目标状态时，借助</a:t>
            </a:r>
            <a:r>
              <a:rPr lang="en-US" altLang="zh-CN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Parent</a:t>
            </a:r>
            <a:r>
              <a:rPr lang="zh-CN" altLang="en-US" sz="2200" b="1" dirty="0">
                <a:solidFill>
                  <a:srgbClr val="CC3300"/>
                </a:solidFill>
                <a:latin typeface="Tahoma" panose="020B0604030504040204" pitchFamily="34" charset="0"/>
              </a:rPr>
              <a:t>可以找到解的路径</a:t>
            </a:r>
            <a:endParaRPr lang="en-US" altLang="zh-CN" sz="2200" b="1" dirty="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807" t="4255" r="19220" b="21053"/>
          <a:stretch/>
        </p:blipFill>
        <p:spPr>
          <a:xfrm>
            <a:off x="7668894" y="2590800"/>
            <a:ext cx="4523106" cy="26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问题求解算法的性能</a:t>
            </a:r>
            <a:endParaRPr lang="en-US" sz="4000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191400"/>
            <a:ext cx="113792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完备性</a:t>
            </a:r>
            <a:r>
              <a:rPr lang="en-US" sz="2400" dirty="0"/>
              <a:t>:  </a:t>
            </a:r>
            <a:r>
              <a:rPr lang="zh-CN" altLang="en-US" sz="2400" dirty="0"/>
              <a:t>算法是否能保证找到解？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最优性</a:t>
            </a:r>
            <a:r>
              <a:rPr lang="zh-CN" altLang="en-US" sz="2400" dirty="0"/>
              <a:t>：搜索策略能否找到最优解？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时间复杂度</a:t>
            </a:r>
            <a:r>
              <a:rPr lang="zh-CN" altLang="en-US" sz="2400" dirty="0"/>
              <a:t>：找到解需要花费多长时间？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空间复杂度</a:t>
            </a:r>
            <a:r>
              <a:rPr lang="zh-CN" altLang="en-US" sz="2400" dirty="0"/>
              <a:t>：执行搜索的过程中需要多少内存？</a:t>
            </a:r>
          </a:p>
          <a:p>
            <a:pPr lvl="1"/>
            <a:endParaRPr lang="en-US" sz="2000" dirty="0"/>
          </a:p>
          <a:p>
            <a:r>
              <a:rPr lang="zh-CN" altLang="en-US" sz="2400" dirty="0"/>
              <a:t>搜索树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 </a:t>
            </a:r>
            <a:r>
              <a:rPr lang="zh-CN" altLang="en-US" sz="2000" dirty="0"/>
              <a:t>：分支因子</a:t>
            </a:r>
            <a:endParaRPr lang="en-US" sz="2000" dirty="0"/>
          </a:p>
          <a:p>
            <a:pPr lvl="1"/>
            <a:r>
              <a:rPr lang="en-US" altLang="zh-CN" sz="2000" dirty="0"/>
              <a:t>m</a:t>
            </a:r>
            <a:r>
              <a:rPr lang="zh-CN" altLang="en-US" sz="2000" dirty="0"/>
              <a:t>：最大深度</a:t>
            </a:r>
            <a:endParaRPr lang="en-US" sz="2000" dirty="0"/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zh-CN" altLang="en-US" sz="2400" dirty="0"/>
              <a:t>整个树中结点个数：</a:t>
            </a:r>
            <a:endParaRPr lang="en-US" sz="2400" dirty="0"/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908800" y="4054478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262936" y="3984626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8031163" y="4410077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507412" y="44005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8161339" y="426085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8143876" y="4214812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545510" y="4013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972674" y="3865563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974263" y="4219574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974263" y="46307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988551" y="625633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221662" y="652621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755063" y="5449888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477000" y="3805240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407025" y="501650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  <p:extLst>
      <p:ext uri="{BB962C8B-B14F-4D97-AF65-F5344CB8AC3E}">
        <p14:creationId xmlns:p14="http://schemas.microsoft.com/office/powerpoint/2010/main" val="3058406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9499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3.1 </a:t>
            </a:r>
            <a:r>
              <a:rPr lang="zh-CN" altLang="en-US" dirty="0"/>
              <a:t>问题求解</a:t>
            </a:r>
            <a:r>
              <a:rPr lang="en-US" altLang="zh-CN" dirty="0"/>
              <a:t>Agent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3.2 </a:t>
            </a:r>
            <a:r>
              <a:rPr lang="zh-CN" altLang="en-US" dirty="0"/>
              <a:t>问题形式化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3.3 </a:t>
            </a:r>
            <a:r>
              <a:rPr lang="zh-CN" altLang="en-US" dirty="0"/>
              <a:t>搜索算法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3.4 </a:t>
            </a:r>
            <a:r>
              <a:rPr lang="zh-CN" altLang="en-US" dirty="0">
                <a:solidFill>
                  <a:srgbClr val="FF0000"/>
                </a:solidFill>
              </a:rPr>
              <a:t>无信息搜索策略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838200"/>
            <a:ext cx="6544391" cy="4914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35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3.4 </a:t>
            </a:r>
            <a:r>
              <a:rPr lang="zh-CN" altLang="en-US" dirty="0"/>
              <a:t>无信息搜索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7904" y="1524000"/>
            <a:ext cx="4017746" cy="4260878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F8F578-0DE2-4289-93CA-A53AE2012287}"/>
              </a:ext>
            </a:extLst>
          </p:cNvPr>
          <p:cNvSpPr txBox="1"/>
          <p:nvPr/>
        </p:nvSpPr>
        <p:spPr>
          <a:xfrm>
            <a:off x="637772" y="1524000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/>
              <a:t>5</a:t>
            </a:r>
            <a:r>
              <a:rPr lang="zh-CN" altLang="en-US" sz="2600" dirty="0"/>
              <a:t>种无信息搜索（盲目搜索）：</a:t>
            </a:r>
            <a:endParaRPr lang="en-US" altLang="zh-CN" sz="2600" dirty="0"/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u="sng" dirty="0">
                <a:solidFill>
                  <a:schemeClr val="accent2">
                    <a:lumMod val="75000"/>
                  </a:schemeClr>
                </a:solidFill>
              </a:rPr>
              <a:t>深度优先搜索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Depth-first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u="sng" dirty="0">
                <a:solidFill>
                  <a:schemeClr val="accent2">
                    <a:lumMod val="75000"/>
                  </a:schemeClr>
                </a:solidFill>
              </a:rPr>
              <a:t>宽度优先搜索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Breadth-first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一致代价搜索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Uniform-cost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深度受限搜索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Depth-limited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迭代加深的深度优先搜索 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Iterative-deepening</a:t>
            </a:r>
          </a:p>
          <a:p>
            <a:pPr marL="742905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8729ED-E3A7-42DD-A1D6-FF12832550FB}"/>
              </a:ext>
            </a:extLst>
          </p:cNvPr>
          <p:cNvSpPr txBox="1"/>
          <p:nvPr/>
        </p:nvSpPr>
        <p:spPr>
          <a:xfrm>
            <a:off x="9022081" y="19050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S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FB5A4A-5076-4C94-BC36-BC3E4282BEE5}"/>
              </a:ext>
            </a:extLst>
          </p:cNvPr>
          <p:cNvSpPr txBox="1"/>
          <p:nvPr/>
        </p:nvSpPr>
        <p:spPr>
          <a:xfrm>
            <a:off x="10134600" y="4876800"/>
            <a:ext cx="457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G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3.4.1 </a:t>
            </a:r>
            <a:r>
              <a:rPr lang="zh-CN" altLang="en-US" dirty="0"/>
              <a:t>宽度优先搜索（</a:t>
            </a:r>
            <a:r>
              <a:rPr lang="en-US" altLang="zh-CN" dirty="0"/>
              <a:t>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502920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8584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3.4.1 </a:t>
            </a:r>
            <a:r>
              <a:rPr lang="zh-CN" altLang="en-US" dirty="0"/>
              <a:t>宽度优先搜索（</a:t>
            </a:r>
            <a:r>
              <a:rPr lang="en-US" altLang="zh-CN" dirty="0"/>
              <a:t>BFS)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2A70CA-1146-4420-9BF4-98154C3E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35043"/>
            <a:ext cx="10206579" cy="5334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95400" y="1219200"/>
            <a:ext cx="9901779" cy="11344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BFS</a:t>
            </a:r>
            <a:r>
              <a:rPr lang="zh-CN" altLang="en-US" sz="2400" dirty="0"/>
              <a:t>是一种简单的搜索策略。它从根节点开始，按搜索深度逐层扩展结点，直到找到目标结点为止，其搜索顺序如下图所示：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14092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2133600"/>
            <a:ext cx="4165599" cy="3124200"/>
          </a:xfrm>
          <a:prstGeom prst="rect">
            <a:avLst/>
          </a:prstGeom>
          <a:noFill/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12192000" cy="1143000"/>
          </a:xfrm>
        </p:spPr>
        <p:txBody>
          <a:bodyPr/>
          <a:lstStyle/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3.1 </a:t>
            </a:r>
            <a:r>
              <a:rPr lang="zh-CN" altLang="en-US" sz="3600" dirty="0">
                <a:solidFill>
                  <a:schemeClr val="tx1"/>
                </a:solidFill>
              </a:rPr>
              <a:t>问题求解</a:t>
            </a:r>
            <a:r>
              <a:rPr lang="en-US" altLang="zh-CN" sz="3600" dirty="0">
                <a:solidFill>
                  <a:schemeClr val="tx1"/>
                </a:solidFill>
              </a:rPr>
              <a:t>Agent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7543800" cy="472916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问题求解</a:t>
            </a:r>
            <a:r>
              <a:rPr lang="en-US" altLang="zh-CN" dirty="0">
                <a:solidFill>
                  <a:schemeClr val="tx1"/>
                </a:solidFill>
              </a:rPr>
              <a:t>Agent </a:t>
            </a:r>
          </a:p>
          <a:p>
            <a:pPr>
              <a:lnSpc>
                <a:spcPct val="200000"/>
              </a:lnSpc>
            </a:pPr>
            <a:r>
              <a:rPr lang="zh-CN" altLang="en-US" dirty="0"/>
              <a:t>为了达到目标，寻找一组</a:t>
            </a:r>
            <a:r>
              <a:rPr lang="zh-CN" altLang="en-US" u="sng" dirty="0"/>
              <a:t>行动序列</a:t>
            </a:r>
            <a:r>
              <a:rPr lang="zh-CN" altLang="en-US" dirty="0"/>
              <a:t>的过程被称为</a:t>
            </a:r>
            <a:r>
              <a:rPr lang="zh-CN" altLang="en-US" dirty="0">
                <a:solidFill>
                  <a:srgbClr val="FF0000"/>
                </a:solidFill>
              </a:rPr>
              <a:t>搜索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搜索算法：问题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chemeClr val="tx1"/>
                </a:solidFill>
              </a:rPr>
              <a:t>问题的解（行动序列）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5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宽度优先搜索（</a:t>
            </a:r>
            <a:r>
              <a:rPr lang="en-US" altLang="zh-CN" dirty="0"/>
              <a:t>BFS)</a:t>
            </a:r>
            <a:endParaRPr lang="en-US" dirty="0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5505445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733800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 dirty="0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8523285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8523285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6094409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8915400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10666409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5564182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6238876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7085009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8529633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9231309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10664826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5554658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6094409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8918576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10668000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5567358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 flipV="1">
            <a:off x="3690944" y="3371851"/>
            <a:ext cx="8501059" cy="22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253640" y="1608810"/>
            <a:ext cx="3575572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搜索策略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先扩展深度最浅的结点</a:t>
            </a:r>
            <a:endParaRPr lang="en-US" altLang="zh-CN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实现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 </a:t>
            </a:r>
            <a:r>
              <a:rPr lang="zh-CN" altLang="en-US" u="sng" dirty="0">
                <a:latin typeface="Calibri" pitchFamily="34" charset="0"/>
              </a:rPr>
              <a:t>边缘</a:t>
            </a:r>
            <a:r>
              <a:rPr lang="zh-CN" altLang="en-US" dirty="0">
                <a:latin typeface="Calibri" pitchFamily="34" charset="0"/>
              </a:rPr>
              <a:t>是</a:t>
            </a:r>
            <a:r>
              <a:rPr lang="en-US" dirty="0">
                <a:latin typeface="Calibri" pitchFamily="34" charset="0"/>
              </a:rPr>
              <a:t> FIFO </a:t>
            </a:r>
            <a:r>
              <a:rPr lang="zh-CN" altLang="en-US" dirty="0">
                <a:latin typeface="Calibri" pitchFamily="34" charset="0"/>
              </a:rPr>
              <a:t>队列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128314-5C4B-4A82-8CA2-15C3E0E4ECFF}"/>
              </a:ext>
            </a:extLst>
          </p:cNvPr>
          <p:cNvSpPr txBox="1"/>
          <p:nvPr/>
        </p:nvSpPr>
        <p:spPr>
          <a:xfrm>
            <a:off x="8219493" y="1462987"/>
            <a:ext cx="3990619" cy="15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FIFO</a:t>
            </a:r>
            <a:r>
              <a:rPr lang="zh-CN" altLang="en-US" sz="1600" dirty="0"/>
              <a:t>队列：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先进先出队列；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新结点加入到队尾，浅层的老结点会在深层的新结点之前被扩展</a:t>
            </a:r>
            <a:endParaRPr lang="en-US" altLang="zh-CN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40819C-F47E-4F10-A6A2-49301FA8A045}"/>
              </a:ext>
            </a:extLst>
          </p:cNvPr>
          <p:cNvSpPr/>
          <p:nvPr/>
        </p:nvSpPr>
        <p:spPr>
          <a:xfrm>
            <a:off x="302714" y="3560394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latin typeface="Calibri" pitchFamily="34" charset="0"/>
              </a:rPr>
              <a:t>边缘队列</a:t>
            </a:r>
            <a:r>
              <a:rPr lang="en-US" altLang="zh-CN" i="1" dirty="0">
                <a:latin typeface="Calibri" pitchFamily="34" charset="0"/>
              </a:rPr>
              <a:t>:</a:t>
            </a:r>
            <a:endParaRPr lang="zh-CN" alt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046F3AA-A90B-4AAD-9F92-539255B540BC}"/>
              </a:ext>
            </a:extLst>
          </p:cNvPr>
          <p:cNvSpPr/>
          <p:nvPr/>
        </p:nvSpPr>
        <p:spPr>
          <a:xfrm>
            <a:off x="649293" y="389991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AE53D69-2309-4B26-B491-EAF5A0044C23}"/>
              </a:ext>
            </a:extLst>
          </p:cNvPr>
          <p:cNvSpPr/>
          <p:nvPr/>
        </p:nvSpPr>
        <p:spPr>
          <a:xfrm>
            <a:off x="625537" y="4202668"/>
            <a:ext cx="95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zh-CN" i="1" dirty="0">
                <a:latin typeface="Calibri" pitchFamily="34" charset="0"/>
              </a:rPr>
              <a:t> e p</a:t>
            </a:r>
            <a:endParaRPr lang="zh-CN" altLang="en-US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F8D5272-FA03-4CA9-92D6-DC6185E23F39}"/>
              </a:ext>
            </a:extLst>
          </p:cNvPr>
          <p:cNvSpPr/>
          <p:nvPr/>
        </p:nvSpPr>
        <p:spPr>
          <a:xfrm>
            <a:off x="625536" y="4530415"/>
            <a:ext cx="95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lang="en-US" altLang="zh-CN" i="1" dirty="0">
                <a:latin typeface="Calibri" pitchFamily="34" charset="0"/>
              </a:rPr>
              <a:t> p b c</a:t>
            </a:r>
            <a:endParaRPr lang="zh-CN" alt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E5976BE7-532B-4818-8E79-E294DC214F8E}"/>
              </a:ext>
            </a:extLst>
          </p:cNvPr>
          <p:cNvSpPr/>
          <p:nvPr/>
        </p:nvSpPr>
        <p:spPr>
          <a:xfrm>
            <a:off x="616635" y="4928371"/>
            <a:ext cx="128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zh-CN" i="1" dirty="0">
                <a:latin typeface="Calibri" pitchFamily="34" charset="0"/>
              </a:rPr>
              <a:t> b c h r</a:t>
            </a:r>
            <a:endParaRPr lang="zh-CN" alt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4C96A8A-2A40-4D76-8696-F51ADCB57A61}"/>
              </a:ext>
            </a:extLst>
          </p:cNvPr>
          <p:cNvSpPr/>
          <p:nvPr/>
        </p:nvSpPr>
        <p:spPr>
          <a:xfrm>
            <a:off x="630258" y="5284742"/>
            <a:ext cx="128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altLang="zh-CN" i="1" dirty="0">
                <a:latin typeface="Calibri" pitchFamily="34" charset="0"/>
              </a:rPr>
              <a:t> c h r q</a:t>
            </a:r>
            <a:endParaRPr lang="zh-CN" alt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98BE45D-4A72-4609-990E-D4CD1181CC91}"/>
              </a:ext>
            </a:extLst>
          </p:cNvPr>
          <p:cNvSpPr/>
          <p:nvPr/>
        </p:nvSpPr>
        <p:spPr>
          <a:xfrm>
            <a:off x="603050" y="5618321"/>
            <a:ext cx="128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altLang="zh-CN" i="1" dirty="0">
                <a:latin typeface="Calibri" pitchFamily="34" charset="0"/>
              </a:rPr>
              <a:t> h r q a</a:t>
            </a:r>
            <a:endParaRPr lang="zh-CN" altLang="en-US" dirty="0"/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1587304" y="6053429"/>
            <a:ext cx="3575572" cy="78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搜索序列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 S d e p b c…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p q f q 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G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解序列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S e r f 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8BE45D-4A72-4609-990E-D4CD1181CC91}"/>
              </a:ext>
            </a:extLst>
          </p:cNvPr>
          <p:cNvSpPr/>
          <p:nvPr/>
        </p:nvSpPr>
        <p:spPr>
          <a:xfrm>
            <a:off x="582455" y="5917592"/>
            <a:ext cx="1288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  <p:bldP spid="3" grpId="0"/>
      <p:bldP spid="118" grpId="0"/>
      <p:bldP spid="119" grpId="0"/>
      <p:bldP spid="120" grpId="0"/>
      <p:bldP spid="121" grpId="0"/>
      <p:bldP spid="122" grpId="0"/>
      <p:bldP spid="123" grpId="0"/>
      <p:bldP spid="125" grpId="0"/>
      <p:bldP spid="1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宽度优先搜索（</a:t>
            </a:r>
            <a:r>
              <a:rPr lang="en-US" altLang="zh-CN" dirty="0"/>
              <a:t>BFS)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32925"/>
            <a:ext cx="10177382" cy="537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4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dirty="0"/>
              <a:t>宽度优先搜索（</a:t>
            </a:r>
            <a:r>
              <a:rPr lang="en-US" altLang="zh-CN" sz="3600" dirty="0"/>
              <a:t>BFS</a:t>
            </a:r>
            <a:r>
              <a:rPr lang="zh-CN" altLang="en-US" sz="3600" dirty="0"/>
              <a:t>）的性能</a:t>
            </a:r>
            <a:endParaRPr lang="en-US" altLang="zh-CN" sz="3600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56955" y="1752602"/>
            <a:ext cx="8229600" cy="38100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>
                <a:solidFill>
                  <a:srgbClr val="CC0099"/>
                </a:solidFill>
              </a:rPr>
              <a:t> </a:t>
            </a:r>
            <a:r>
              <a:rPr lang="en-US" altLang="zh-CN" sz="2800" dirty="0"/>
              <a:t>Yes (if </a:t>
            </a:r>
            <a:r>
              <a:rPr lang="en-US" altLang="zh-CN" sz="2800" i="1" dirty="0" err="1"/>
              <a:t>b&amp;d</a:t>
            </a:r>
            <a:r>
              <a:rPr lang="en-US" altLang="zh-CN" sz="2800" dirty="0"/>
              <a:t> are finite)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Yes (only if cost = 1 per step)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en-US" altLang="zh-CN" sz="2800" i="1" dirty="0"/>
              <a:t>1+b+b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+b</a:t>
            </a:r>
            <a:r>
              <a:rPr lang="en-US" altLang="zh-CN" sz="2800" i="1" baseline="30000" dirty="0"/>
              <a:t>3</a:t>
            </a:r>
            <a:r>
              <a:rPr lang="en-US" altLang="zh-CN" sz="2800" dirty="0"/>
              <a:t>+… +</a:t>
            </a:r>
            <a:r>
              <a:rPr lang="en-US" altLang="zh-CN" sz="2800" i="1" dirty="0" err="1"/>
              <a:t>b</a:t>
            </a:r>
            <a:r>
              <a:rPr lang="en-US" altLang="zh-CN" sz="2800" i="1" baseline="30000" dirty="0" err="1"/>
              <a:t>d</a:t>
            </a:r>
            <a:r>
              <a:rPr lang="en-US" altLang="zh-CN" sz="2800" dirty="0"/>
              <a:t> = O(</a:t>
            </a:r>
            <a:r>
              <a:rPr lang="en-US" altLang="zh-CN" sz="2800" dirty="0" err="1"/>
              <a:t>b</a:t>
            </a:r>
            <a:r>
              <a:rPr lang="en-US" altLang="zh-CN" sz="2800" baseline="30000" dirty="0" err="1"/>
              <a:t>d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</a:t>
            </a:r>
            <a:r>
              <a:rPr lang="en-US" altLang="zh-CN" sz="2800" dirty="0"/>
              <a:t> </a:t>
            </a:r>
            <a:r>
              <a:rPr lang="en-US" altLang="zh-CN" sz="2800" i="1" dirty="0"/>
              <a:t>O(</a:t>
            </a:r>
            <a:r>
              <a:rPr lang="en-US" altLang="zh-CN" sz="2800" i="1" dirty="0" err="1"/>
              <a:t>b</a:t>
            </a:r>
            <a:r>
              <a:rPr lang="en-US" altLang="zh-CN" sz="2800" i="1" baseline="30000" dirty="0" err="1"/>
              <a:t>d</a:t>
            </a:r>
            <a:r>
              <a:rPr lang="en-US" altLang="zh-CN" sz="2800" i="1" dirty="0"/>
              <a:t>)</a:t>
            </a:r>
            <a:r>
              <a:rPr lang="en-US" altLang="zh-CN" sz="2800" dirty="0"/>
              <a:t> (keeps every node in memory)</a:t>
            </a:r>
          </a:p>
        </p:txBody>
      </p:sp>
      <p:sp>
        <p:nvSpPr>
          <p:cNvPr id="4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0" name="Oval 40"/>
          <p:cNvSpPr>
            <a:spLocks noChangeArrowheads="1"/>
          </p:cNvSpPr>
          <p:nvPr/>
        </p:nvSpPr>
        <p:spPr bwMode="auto">
          <a:xfrm>
            <a:off x="8495507" y="2324662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4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0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1" name="Oval 51"/>
          <p:cNvSpPr>
            <a:spLocks noChangeArrowheads="1"/>
          </p:cNvSpPr>
          <p:nvPr/>
        </p:nvSpPr>
        <p:spPr bwMode="auto">
          <a:xfrm>
            <a:off x="8516027" y="441959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2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5931696" y="2359586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d</a:t>
            </a:r>
            <a:r>
              <a:rPr lang="en-US" dirty="0"/>
              <a:t> tiers</a:t>
            </a: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altLang="zh-CN" baseline="30000" dirty="0" err="1"/>
              <a:t>d</a:t>
            </a:r>
            <a:r>
              <a:rPr lang="en-US" dirty="0"/>
              <a:t> nodes</a:t>
            </a:r>
          </a:p>
        </p:txBody>
      </p:sp>
    </p:spTree>
    <p:extLst>
      <p:ext uri="{BB962C8B-B14F-4D97-AF65-F5344CB8AC3E}">
        <p14:creationId xmlns:p14="http://schemas.microsoft.com/office/powerpoint/2010/main" val="5326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  <p:bldP spid="22" grpId="0" animBg="1"/>
      <p:bldP spid="23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zh-CN" altLang="en-US" dirty="0"/>
              <a:t>一致</a:t>
            </a:r>
            <a:r>
              <a:rPr lang="zh-CN" altLang="en-US" dirty="0">
                <a:solidFill>
                  <a:srgbClr val="FF0000"/>
                </a:solidFill>
              </a:rPr>
              <a:t>代价</a:t>
            </a:r>
            <a:r>
              <a:rPr lang="zh-CN" altLang="en-US" dirty="0"/>
              <a:t>搜索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78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3.4.2 </a:t>
            </a:r>
            <a:r>
              <a:rPr lang="zh-CN" altLang="en-US" dirty="0"/>
              <a:t>一致代价搜索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804787" y="5857502"/>
            <a:ext cx="12192000" cy="1227139"/>
          </a:xfrm>
        </p:spPr>
        <p:txBody>
          <a:bodyPr/>
          <a:lstStyle/>
          <a:p>
            <a:pPr marL="0" indent="0" algn="r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400" dirty="0"/>
              <a:t>状态空间图 </a:t>
            </a:r>
            <a:r>
              <a:rPr lang="en-US" altLang="zh-CN" sz="2400" dirty="0"/>
              <a:t>(</a:t>
            </a:r>
            <a:r>
              <a:rPr lang="zh-CN" altLang="en-US" sz="2400" dirty="0"/>
              <a:t>边上有代价值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239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27579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</a:t>
            </a:r>
            <a:endParaRPr lang="en-US" dirty="0"/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5513387" y="3381373"/>
            <a:ext cx="5486400" cy="3355591"/>
            <a:chOff x="48" y="2332"/>
            <a:chExt cx="3456" cy="2406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 dirty="0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6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0" name="Text Box 49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1" name="Text Box 50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794" name="Text Box 53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7" name="AutoShape 56"/>
              <p:cNvCxnSpPr>
                <a:cxnSpLocks noChangeShapeType="1"/>
                <a:stCxn id="28787" idx="2"/>
                <a:endCxn id="28786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8" name="AutoShape 57"/>
              <p:cNvCxnSpPr>
                <a:cxnSpLocks noChangeShapeType="1"/>
                <a:stCxn id="28787" idx="2"/>
                <a:endCxn id="28790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0" name="AutoShape 59"/>
              <p:cNvCxnSpPr>
                <a:cxnSpLocks noChangeShapeType="1"/>
                <a:stCxn id="28786" idx="2"/>
                <a:endCxn id="28791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  <a:endCxn id="28794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 flipV="1">
            <a:off x="3505200" y="3276599"/>
            <a:ext cx="8686802" cy="87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8529638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8531229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6119814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8913814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10658479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6883661" y="1270984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6553200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9310688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11020428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10656887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10674355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11045828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5562605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6246814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7075487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5851528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6440488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7370764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6119814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5562605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5543555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5545138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7073905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6723062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7399338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7673976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6972300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7400929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7397755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7662864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7399338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7661279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7927976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6767512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7146929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8909055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9240838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8539162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8774112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9490076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7661279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8836028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5840412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7196397" y="19758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8190173" y="212982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7047173" y="26235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7536121" y="16583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7347209" y="122018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8064761" y="164087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8995037" y="225364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9325233" y="212664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7779013" y="28521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9852285" y="237271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9868161" y="172183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4652964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3657600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8445761" y="182819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6435FAE0-CCDD-45F9-9774-2CEECD968E83}"/>
              </a:ext>
            </a:extLst>
          </p:cNvPr>
          <p:cNvSpPr/>
          <p:nvPr/>
        </p:nvSpPr>
        <p:spPr>
          <a:xfrm>
            <a:off x="228600" y="2935553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latin typeface="Calibri" pitchFamily="34" charset="0"/>
              </a:rPr>
              <a:t>边缘队列</a:t>
            </a:r>
            <a:r>
              <a:rPr lang="en-US" altLang="zh-CN" i="1" dirty="0">
                <a:latin typeface="Calibri" pitchFamily="34" charset="0"/>
              </a:rPr>
              <a:t>:</a:t>
            </a:r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6F52E0AF-1961-4696-891A-2E19DBE493B8}"/>
              </a:ext>
            </a:extLst>
          </p:cNvPr>
          <p:cNvSpPr/>
          <p:nvPr/>
        </p:nvSpPr>
        <p:spPr>
          <a:xfrm>
            <a:off x="462828" y="3265176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altLang="zh-CN" dirty="0">
                <a:latin typeface="Calibri" pitchFamily="34" charset="0"/>
              </a:rPr>
              <a:t>(0)</a:t>
            </a:r>
            <a:endParaRPr lang="zh-CN" altLang="en-US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1612DC7-FB28-4DA2-87B9-E01333739C48}"/>
              </a:ext>
            </a:extLst>
          </p:cNvPr>
          <p:cNvSpPr/>
          <p:nvPr/>
        </p:nvSpPr>
        <p:spPr>
          <a:xfrm>
            <a:off x="462828" y="3594799"/>
            <a:ext cx="1958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zh-CN" dirty="0">
                <a:latin typeface="Calibri" pitchFamily="34" charset="0"/>
              </a:rPr>
              <a:t>(1) </a:t>
            </a:r>
            <a:r>
              <a:rPr lang="en-US" altLang="zh-CN" i="1" dirty="0">
                <a:latin typeface="Calibri" pitchFamily="34" charset="0"/>
              </a:rPr>
              <a:t>d</a:t>
            </a:r>
            <a:r>
              <a:rPr lang="en-US" altLang="zh-CN" dirty="0">
                <a:latin typeface="Calibri" pitchFamily="34" charset="0"/>
              </a:rPr>
              <a:t>(3)</a:t>
            </a:r>
            <a:r>
              <a:rPr lang="en-US" altLang="zh-CN" i="1" dirty="0">
                <a:latin typeface="Calibri" pitchFamily="34" charset="0"/>
              </a:rPr>
              <a:t> e</a:t>
            </a:r>
            <a:r>
              <a:rPr lang="en-US" altLang="zh-CN" dirty="0">
                <a:latin typeface="Calibri" pitchFamily="34" charset="0"/>
              </a:rPr>
              <a:t>(9)</a:t>
            </a:r>
            <a:endParaRPr lang="zh-CN" altLang="en-US" dirty="0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9CA908B-97D4-4F9C-BA77-CD6DE07DA739}"/>
              </a:ext>
            </a:extLst>
          </p:cNvPr>
          <p:cNvSpPr/>
          <p:nvPr/>
        </p:nvSpPr>
        <p:spPr>
          <a:xfrm>
            <a:off x="462828" y="3924422"/>
            <a:ext cx="173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altLang="zh-CN" dirty="0">
                <a:latin typeface="Calibri" pitchFamily="34" charset="0"/>
              </a:rPr>
              <a:t>(3) e(9) q(16)</a:t>
            </a:r>
            <a:endParaRPr lang="zh-CN" altLang="en-US" dirty="0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E0D20960-D198-49B5-B952-32E16ED82145}"/>
              </a:ext>
            </a:extLst>
          </p:cNvPr>
          <p:cNvSpPr/>
          <p:nvPr/>
        </p:nvSpPr>
        <p:spPr>
          <a:xfrm>
            <a:off x="462828" y="4254045"/>
            <a:ext cx="2731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altLang="zh-CN" i="1" dirty="0">
                <a:latin typeface="Calibri" pitchFamily="34" charset="0"/>
              </a:rPr>
              <a:t>(4) </a:t>
            </a:r>
            <a:r>
              <a:rPr lang="en-US" altLang="zh-CN" dirty="0">
                <a:latin typeface="Calibri" pitchFamily="34" charset="0"/>
              </a:rPr>
              <a:t>e(5) e(9) c(11) q(16)</a:t>
            </a:r>
            <a:endParaRPr lang="zh-CN" altLang="en-US" dirty="0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C508219-1B08-4807-840C-F1E3EF52BA9B}"/>
              </a:ext>
            </a:extLst>
          </p:cNvPr>
          <p:cNvSpPr/>
          <p:nvPr/>
        </p:nvSpPr>
        <p:spPr>
          <a:xfrm>
            <a:off x="462828" y="4583668"/>
            <a:ext cx="2651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lang="en-US" altLang="zh-CN" dirty="0">
                <a:latin typeface="Calibri" pitchFamily="34" charset="0"/>
              </a:rPr>
              <a:t>(5) a(6) e(9) c(11) q(16)</a:t>
            </a:r>
            <a:endParaRPr lang="zh-CN" altLang="en-US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983C3E5-8F61-4325-BE55-41BE8B1929E1}"/>
              </a:ext>
            </a:extLst>
          </p:cNvPr>
          <p:cNvSpPr/>
          <p:nvPr/>
        </p:nvSpPr>
        <p:spPr>
          <a:xfrm>
            <a:off x="462828" y="4876800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altLang="zh-CN" dirty="0">
                <a:latin typeface="Calibri" pitchFamily="34" charset="0"/>
              </a:rPr>
              <a:t>(6) r(7) e(9) c(11) h(13) q(16)</a:t>
            </a:r>
            <a:endParaRPr lang="zh-CN" alt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E71E5E9-3848-442D-81B0-183E0A1EBA3E}"/>
              </a:ext>
            </a:extLst>
          </p:cNvPr>
          <p:cNvSpPr/>
          <p:nvPr/>
        </p:nvSpPr>
        <p:spPr>
          <a:xfrm>
            <a:off x="462828" y="5206423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en-US" altLang="zh-CN" dirty="0">
                <a:latin typeface="Calibri" pitchFamily="34" charset="0"/>
              </a:rPr>
              <a:t>(7) e(9) c(11) h(13) q(16)</a:t>
            </a:r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EB2C4772-DF2D-40B1-9406-AAEB561F0574}"/>
              </a:ext>
            </a:extLst>
          </p:cNvPr>
          <p:cNvSpPr/>
          <p:nvPr/>
        </p:nvSpPr>
        <p:spPr>
          <a:xfrm>
            <a:off x="462828" y="5536046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altLang="zh-CN" dirty="0">
                <a:latin typeface="Calibri" pitchFamily="34" charset="0"/>
              </a:rPr>
              <a:t>(8) e(9) c(11) h(13) q(16)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0901D4F6-7E34-45AB-9594-97C8B0065695}"/>
              </a:ext>
            </a:extLst>
          </p:cNvPr>
          <p:cNvSpPr/>
          <p:nvPr/>
        </p:nvSpPr>
        <p:spPr>
          <a:xfrm>
            <a:off x="462828" y="5865665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e</a:t>
            </a:r>
            <a:r>
              <a:rPr lang="en-US" altLang="zh-CN" dirty="0">
                <a:latin typeface="Calibri" pitchFamily="34" charset="0"/>
              </a:rPr>
              <a:t>(9) G(10) c(11) h(13) q(16)</a:t>
            </a:r>
            <a:endParaRPr lang="zh-CN" alt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935F931B-1278-44AC-BEEF-D7FDE3C1F696}"/>
              </a:ext>
            </a:extLst>
          </p:cNvPr>
          <p:cNvSpPr/>
          <p:nvPr/>
        </p:nvSpPr>
        <p:spPr>
          <a:xfrm>
            <a:off x="461873" y="6281678"/>
            <a:ext cx="347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G</a:t>
            </a:r>
            <a:r>
              <a:rPr lang="en-US" altLang="zh-CN" dirty="0">
                <a:latin typeface="Calibri" pitchFamily="34" charset="0"/>
              </a:rPr>
              <a:t>(10) c(11) r(11) h(13) q(16) h(17)</a:t>
            </a:r>
            <a:endParaRPr lang="zh-CN" altLang="en-US" dirty="0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418950" y="1524000"/>
            <a:ext cx="5671354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00CC"/>
                </a:solidFill>
              </a:rPr>
              <a:t>代价函数：</a:t>
            </a:r>
            <a:r>
              <a:rPr lang="en-US" altLang="zh-CN" i="1" dirty="0">
                <a:solidFill>
                  <a:srgbClr val="CC00CC"/>
                </a:solidFill>
              </a:rPr>
              <a:t>g(n) </a:t>
            </a:r>
            <a:r>
              <a:rPr lang="en-US" altLang="zh-CN" i="1" dirty="0"/>
              <a:t>= cost from root to state n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搜索策略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zh-CN" altLang="en-US" dirty="0">
                <a:latin typeface="Calibri" pitchFamily="34" charset="0"/>
              </a:rPr>
              <a:t>先扩展</a:t>
            </a:r>
            <a:r>
              <a:rPr lang="en-US" altLang="zh-CN" i="1" dirty="0">
                <a:solidFill>
                  <a:srgbClr val="CC00CC"/>
                </a:solidFill>
              </a:rPr>
              <a:t>g(n)</a:t>
            </a:r>
            <a:r>
              <a:rPr lang="zh-CN" altLang="en-US" dirty="0">
                <a:latin typeface="Calibri" pitchFamily="34" charset="0"/>
              </a:rPr>
              <a:t>最小的结点</a:t>
            </a:r>
            <a:endParaRPr lang="en-US" altLang="zh-CN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实现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dirty="0">
                <a:latin typeface="Calibri" pitchFamily="34" charset="0"/>
              </a:rPr>
              <a:t>  </a:t>
            </a:r>
            <a:r>
              <a:rPr lang="zh-CN" altLang="en-US" dirty="0">
                <a:latin typeface="Calibri" pitchFamily="34" charset="0"/>
              </a:rPr>
              <a:t>边缘是</a:t>
            </a:r>
            <a:r>
              <a:rPr lang="zh-CN" altLang="en-US" dirty="0">
                <a:ea typeface=""/>
              </a:rPr>
              <a:t>优先队列（按照</a:t>
            </a:r>
            <a:r>
              <a:rPr lang="en-US" altLang="zh-CN" i="1" dirty="0">
                <a:solidFill>
                  <a:srgbClr val="CC00CC"/>
                </a:solidFill>
              </a:rPr>
              <a:t>g(n)</a:t>
            </a:r>
            <a:r>
              <a:rPr lang="zh-CN" altLang="en-US" dirty="0"/>
              <a:t>从小到大</a:t>
            </a:r>
            <a:r>
              <a:rPr lang="zh-CN" altLang="en-US" dirty="0">
                <a:ea typeface=""/>
              </a:rPr>
              <a:t>排序）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843065" y="3364589"/>
            <a:ext cx="7045325" cy="333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4891090" y="4204398"/>
            <a:ext cx="7045325" cy="333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4850964" y="4890198"/>
            <a:ext cx="7045325" cy="3339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6" grpId="0"/>
      <p:bldP spid="167" grpId="0"/>
      <p:bldP spid="168" grpId="0"/>
      <p:bldP spid="169" grpId="0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8382000" y="24384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145588" y="2817813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一致代价搜索 </a:t>
            </a:r>
            <a:r>
              <a:rPr lang="en-US" dirty="0"/>
              <a:t>(UCS)</a:t>
            </a:r>
            <a:r>
              <a:rPr lang="zh-CN" altLang="en-US" dirty="0"/>
              <a:t>的性能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u="sng" dirty="0">
                <a:solidFill>
                  <a:srgbClr val="CC0099"/>
                </a:solidFill>
              </a:rPr>
              <a:t>UCS</a:t>
            </a:r>
            <a:r>
              <a:rPr lang="zh-CN" altLang="en-US" sz="2400" u="sng" dirty="0">
                <a:solidFill>
                  <a:srgbClr val="CC0099"/>
                </a:solidFill>
              </a:rPr>
              <a:t>扩展了哪些结点</a:t>
            </a:r>
            <a:r>
              <a:rPr lang="en-US" sz="2400" u="sng" dirty="0">
                <a:solidFill>
                  <a:srgbClr val="CC0099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假定最优解的代价是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i="1" dirty="0">
                <a:solidFill>
                  <a:srgbClr val="CC00CC"/>
                </a:solidFill>
                <a:latin typeface="Times New Roman" pitchFamily="18" charset="0"/>
              </a:rPr>
              <a:t>*</a:t>
            </a:r>
            <a:r>
              <a:rPr lang="zh-CN" altLang="en-US" sz="2000" dirty="0"/>
              <a:t>，每一步的代价至少是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i="1" dirty="0">
              <a:sym typeface="Symbol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ym typeface="Symbol" pitchFamily="18" charset="2"/>
              </a:rPr>
              <a:t>“effective depth” is roughly </a:t>
            </a:r>
            <a:r>
              <a:rPr lang="en-US" altLang="zh-CN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i="1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altLang="zh-CN" sz="2000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扩展了</a:t>
            </a:r>
            <a:r>
              <a:rPr lang="en-US" altLang="zh-CN" sz="2000" dirty="0"/>
              <a:t>cost&lt;</a:t>
            </a:r>
            <a:r>
              <a:rPr lang="en-US" altLang="zh-CN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zh-CN" sz="2000" i="1" dirty="0">
                <a:solidFill>
                  <a:srgbClr val="CC00CC"/>
                </a:solidFill>
                <a:latin typeface="Times New Roman" pitchFamily="18" charset="0"/>
              </a:rPr>
              <a:t>* </a:t>
            </a:r>
            <a:r>
              <a:rPr lang="zh-CN" altLang="en-US" sz="2000" dirty="0">
                <a:latin typeface="Times New Roman" pitchFamily="18" charset="0"/>
              </a:rPr>
              <a:t>的所有结点</a:t>
            </a:r>
            <a:r>
              <a:rPr lang="en-US" sz="2000" dirty="0"/>
              <a:t>!</a:t>
            </a:r>
          </a:p>
          <a:p>
            <a:pPr lvl="1"/>
            <a:r>
              <a:rPr lang="zh-CN" altLang="en-US" sz="2400" u="sng" dirty="0">
                <a:solidFill>
                  <a:srgbClr val="CC0099"/>
                </a:solidFill>
                <a:ea typeface="+mn-ea"/>
                <a:cs typeface="+mn-cs"/>
              </a:rPr>
              <a:t>时间复杂度？</a:t>
            </a:r>
            <a:r>
              <a:rPr lang="en-US" sz="2600" i="1" dirty="0">
                <a:solidFill>
                  <a:srgbClr val="CC00CC"/>
                </a:solidFill>
              </a:rPr>
              <a:t>O</a:t>
            </a:r>
            <a:r>
              <a:rPr lang="en-US" sz="2600" dirty="0">
                <a:solidFill>
                  <a:srgbClr val="CC00CC"/>
                </a:solidFill>
              </a:rPr>
              <a:t>(</a:t>
            </a:r>
            <a:r>
              <a:rPr lang="en-US" sz="2600" i="1" dirty="0" err="1">
                <a:solidFill>
                  <a:srgbClr val="CC00CC"/>
                </a:solidFill>
              </a:rPr>
              <a:t>b</a:t>
            </a:r>
            <a:r>
              <a:rPr lang="en-US" sz="2600" i="1" baseline="30000" dirty="0" err="1">
                <a:solidFill>
                  <a:srgbClr val="CC00CC"/>
                </a:solidFill>
                <a:latin typeface="Times New Roman" pitchFamily="18" charset="0"/>
              </a:rPr>
              <a:t>C</a:t>
            </a:r>
            <a:r>
              <a:rPr lang="en-US" sz="2600" i="1" baseline="30000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sz="2600" i="1" baseline="30000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600" dirty="0">
                <a:solidFill>
                  <a:srgbClr val="CC00CC"/>
                </a:solidFill>
              </a:rPr>
              <a:t>)</a:t>
            </a:r>
            <a:endParaRPr lang="en-US" sz="2600" dirty="0"/>
          </a:p>
          <a:p>
            <a:pPr lvl="3"/>
            <a:endParaRPr lang="en-US" sz="1200" dirty="0"/>
          </a:p>
          <a:p>
            <a:r>
              <a:rPr lang="zh-CN" altLang="en-US" sz="2400" u="sng" dirty="0">
                <a:solidFill>
                  <a:srgbClr val="CC0099"/>
                </a:solidFill>
              </a:rPr>
              <a:t>空间复杂度</a:t>
            </a:r>
            <a:r>
              <a:rPr lang="en-US" sz="2400" dirty="0"/>
              <a:t>? </a:t>
            </a:r>
            <a:r>
              <a:rPr lang="en-US" sz="2000" dirty="0"/>
              <a:t> </a:t>
            </a:r>
            <a:r>
              <a:rPr lang="en-US" sz="2600" i="1" dirty="0">
                <a:solidFill>
                  <a:srgbClr val="CC00CC"/>
                </a:solidFill>
              </a:rPr>
              <a:t>O</a:t>
            </a:r>
            <a:r>
              <a:rPr lang="en-US" sz="2600" dirty="0">
                <a:solidFill>
                  <a:srgbClr val="CC00CC"/>
                </a:solidFill>
              </a:rPr>
              <a:t>(</a:t>
            </a:r>
            <a:r>
              <a:rPr lang="en-US" sz="2600" i="1" dirty="0" err="1">
                <a:solidFill>
                  <a:srgbClr val="CC00CC"/>
                </a:solidFill>
              </a:rPr>
              <a:t>b</a:t>
            </a:r>
            <a:r>
              <a:rPr lang="en-US" sz="2600" i="1" baseline="30000" dirty="0" err="1">
                <a:solidFill>
                  <a:srgbClr val="CC00CC"/>
                </a:solidFill>
                <a:latin typeface="Times New Roman" pitchFamily="18" charset="0"/>
              </a:rPr>
              <a:t>C</a:t>
            </a:r>
            <a:r>
              <a:rPr lang="en-US" sz="2600" i="1" baseline="30000" dirty="0">
                <a:solidFill>
                  <a:srgbClr val="CC00CC"/>
                </a:solidFill>
                <a:latin typeface="Times New Roman" pitchFamily="18" charset="0"/>
              </a:rPr>
              <a:t>*/</a:t>
            </a:r>
            <a:r>
              <a:rPr lang="en-US" sz="2600" i="1" baseline="30000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600" dirty="0">
                <a:solidFill>
                  <a:srgbClr val="CC00CC"/>
                </a:solidFill>
              </a:rPr>
              <a:t>)</a:t>
            </a:r>
          </a:p>
          <a:p>
            <a:pPr lvl="3"/>
            <a:endParaRPr lang="en-US" sz="1200" dirty="0"/>
          </a:p>
          <a:p>
            <a:pPr lvl="3"/>
            <a:endParaRPr lang="en-US" sz="1200" dirty="0"/>
          </a:p>
          <a:p>
            <a:r>
              <a:rPr lang="zh-CN" altLang="en-US" sz="2400" u="sng" dirty="0">
                <a:solidFill>
                  <a:srgbClr val="CC0099"/>
                </a:solidFill>
              </a:rPr>
              <a:t>完备性</a:t>
            </a:r>
            <a:r>
              <a:rPr lang="en-US" altLang="zh-CN" sz="2400" u="sng" dirty="0">
                <a:solidFill>
                  <a:srgbClr val="CC0099"/>
                </a:solidFill>
              </a:rPr>
              <a:t>?</a:t>
            </a:r>
            <a:r>
              <a:rPr lang="en-US" altLang="zh-CN" sz="2400" dirty="0"/>
              <a:t> Yes, </a:t>
            </a:r>
            <a:r>
              <a:rPr lang="en-US" sz="2000" dirty="0"/>
              <a:t>Assuming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i="1" dirty="0">
                <a:solidFill>
                  <a:srgbClr val="CC00CC"/>
                </a:solidFill>
                <a:latin typeface="Times New Roman" pitchFamily="18" charset="0"/>
              </a:rPr>
              <a:t>* </a:t>
            </a:r>
            <a:r>
              <a:rPr lang="en-US" sz="2000" dirty="0"/>
              <a:t>is finite and </a:t>
            </a:r>
            <a:r>
              <a:rPr lang="en-US" sz="24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 </a:t>
            </a:r>
            <a:r>
              <a:rPr lang="en-US" sz="2000" i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&gt; 0</a:t>
            </a:r>
            <a:endParaRPr lang="en-US" sz="800" dirty="0"/>
          </a:p>
          <a:p>
            <a:pPr>
              <a:lnSpc>
                <a:spcPct val="200000"/>
              </a:lnSpc>
              <a:spcBef>
                <a:spcPts val="1200"/>
              </a:spcBef>
              <a:defRPr/>
            </a:pPr>
            <a:r>
              <a:rPr lang="zh-CN" altLang="en-US" sz="2400" u="sng" dirty="0">
                <a:solidFill>
                  <a:srgbClr val="CC0099"/>
                </a:solidFill>
              </a:rPr>
              <a:t>最优性</a:t>
            </a:r>
            <a:r>
              <a:rPr lang="en-US" altLang="zh-CN" sz="2400" u="sng" dirty="0">
                <a:solidFill>
                  <a:srgbClr val="CC0099"/>
                </a:solidFill>
              </a:rPr>
              <a:t>?</a:t>
            </a:r>
            <a:r>
              <a:rPr lang="en-US" altLang="zh-CN" sz="2400" dirty="0"/>
              <a:t> Yes </a:t>
            </a:r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893050" y="2611434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9247186" y="2541586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015410" y="296703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9491662" y="2957510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128122" y="2771774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839200" y="2590801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686800" y="5083175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739310" y="4006848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9259886" y="456247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7772399" y="2438399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6476999" y="3212071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  <a:latin typeface="Times New Roman" pitchFamily="18" charset="0"/>
              </a:rPr>
              <a:t>C*/</a:t>
            </a:r>
            <a:r>
              <a:rPr lang="en-US" i="1" dirty="0">
                <a:solidFill>
                  <a:srgbClr val="CC00CC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/>
              <a:t>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8839199" y="2514761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233026" y="3475035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058401" y="3079747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9842501" y="2701923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CC00CC"/>
                </a:solidFill>
              </a:rPr>
              <a:t>g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 pitchFamily="18" charset="2"/>
              </a:rPr>
              <a:t> 1</a:t>
            </a:r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8534400" y="2438401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4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7" grpId="1" animBg="1"/>
      <p:bldP spid="26" grpId="0" animBg="1"/>
      <p:bldP spid="2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3810000" y="3352800"/>
            <a:ext cx="7615126" cy="2219691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！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5943599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搜索算法一般假定：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已知的、确定性的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状态和动作是离散的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完全可观察的</a:t>
            </a:r>
            <a:endParaRPr lang="en-US" altLang="zh-CN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任务较简单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通常有一个明确的目标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以最小的代价找到目标</a:t>
            </a:r>
            <a:endParaRPr lang="en-US" sz="20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6800" y="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altLang="zh-CN" sz="3600" kern="0">
                <a:solidFill>
                  <a:schemeClr val="tx1"/>
                </a:solidFill>
              </a:rPr>
              <a:t>3.1 </a:t>
            </a:r>
            <a:r>
              <a:rPr lang="zh-CN" altLang="en-US" sz="3600" kern="0">
                <a:solidFill>
                  <a:schemeClr val="tx1"/>
                </a:solidFill>
              </a:rPr>
              <a:t>问题求解</a:t>
            </a:r>
            <a:r>
              <a:rPr lang="en-US" altLang="zh-CN" sz="3600" kern="0">
                <a:solidFill>
                  <a:schemeClr val="tx1"/>
                </a:solidFill>
              </a:rPr>
              <a:t>Agent</a:t>
            </a:r>
            <a:endParaRPr lang="en-US" sz="3600" kern="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920081"/>
            <a:ext cx="682061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Traveling in Romania</a:t>
            </a:r>
          </a:p>
        </p:txBody>
      </p:sp>
      <p:pic>
        <p:nvPicPr>
          <p:cNvPr id="7" name="Picture 6" descr="A picture containing outdoor, tree, street, city&#10;&#10;Description automatically generated">
            <a:extLst>
              <a:ext uri="{FF2B5EF4-FFF2-40B4-BE49-F238E27FC236}">
                <a16:creationId xmlns:a16="http://schemas.microsoft.com/office/drawing/2014/main" id="{78BD6572-ED0A-7D43-83A7-4A0633E8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4562475" cy="6858000"/>
          </a:xfrm>
          <a:prstGeom prst="rect">
            <a:avLst/>
          </a:prstGeom>
        </p:spPr>
      </p:pic>
      <p:pic>
        <p:nvPicPr>
          <p:cNvPr id="9" name="Picture 8" descr="An aerial view of a city&#10;&#10;Description automatically generated with medium confidence">
            <a:extLst>
              <a:ext uri="{FF2B5EF4-FFF2-40B4-BE49-F238E27FC236}">
                <a16:creationId xmlns:a16="http://schemas.microsoft.com/office/drawing/2014/main" id="{7666C6AA-BB99-7344-A7A4-052DCC992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r="10196"/>
          <a:stretch/>
        </p:blipFill>
        <p:spPr>
          <a:xfrm>
            <a:off x="4581527" y="1295400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问题导入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153401" cy="4343400"/>
          </a:xfrm>
        </p:spPr>
        <p:txBody>
          <a:bodyPr/>
          <a:lstStyle/>
          <a:p>
            <a:r>
              <a:rPr lang="zh-CN" altLang="en-US" sz="2000" b="1" dirty="0"/>
              <a:t>罗马尼亚问题：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      一个</a:t>
            </a:r>
            <a:r>
              <a:rPr lang="en-US" altLang="zh-CN" sz="2000" b="1" dirty="0"/>
              <a:t>Agent</a:t>
            </a:r>
            <a:r>
              <a:rPr lang="zh-CN" altLang="en-US" sz="2000" b="1" dirty="0"/>
              <a:t>如何从罗马尼亚的</a:t>
            </a:r>
            <a:r>
              <a:rPr lang="en-US" altLang="zh-CN" sz="2000" b="1" dirty="0"/>
              <a:t>Arad</a:t>
            </a:r>
            <a:r>
              <a:rPr lang="zh-CN" altLang="en-US" sz="2000" b="1" dirty="0"/>
              <a:t>走到</a:t>
            </a:r>
            <a:r>
              <a:rPr lang="en-US" altLang="zh-CN" sz="2000" b="1" dirty="0"/>
              <a:t>Bucharest</a:t>
            </a:r>
            <a:r>
              <a:rPr lang="zh-CN" altLang="en-US" sz="2000" b="1" dirty="0"/>
              <a:t>？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AF3D89A-50F3-48FD-8CAC-0C4D593E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7127609" cy="426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0384C5BC-9943-48D6-B21A-B5D2E7A8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90900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5B491EC6-A548-4067-A8EF-985604A4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70283" y="2511686"/>
            <a:ext cx="26909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搜索进行问题求解的过程可分解为三个阶段：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形式化、搜索、执行</a:t>
            </a:r>
          </a:p>
        </p:txBody>
      </p:sp>
      <p:sp>
        <p:nvSpPr>
          <p:cNvPr id="3" name="矩形 2"/>
          <p:cNvSpPr/>
          <p:nvPr/>
        </p:nvSpPr>
        <p:spPr>
          <a:xfrm>
            <a:off x="9084874" y="5247842"/>
            <a:ext cx="31662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搜索：问题</a:t>
            </a:r>
            <a:r>
              <a:rPr lang="en-US" altLang="zh-CN" dirty="0"/>
              <a:t>-&gt;</a:t>
            </a:r>
            <a:r>
              <a:rPr lang="zh-CN" altLang="en-US" dirty="0"/>
              <a:t>解（行动序列）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1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D2C647B-A42B-4DE4-8B62-BAD9DE4528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Problem-solving agents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E76AA948-BAE6-4679-9DDC-E912CEBB4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7708" r="3125" b="22917"/>
          <a:stretch>
            <a:fillRect/>
          </a:stretch>
        </p:blipFill>
        <p:spPr bwMode="auto">
          <a:xfrm>
            <a:off x="1524001" y="1219200"/>
            <a:ext cx="8855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4">
            <a:extLst>
              <a:ext uri="{FF2B5EF4-FFF2-40B4-BE49-F238E27FC236}">
                <a16:creationId xmlns:a16="http://schemas.microsoft.com/office/drawing/2014/main" id="{14B46838-62BC-4D6C-AFAD-5F5038FC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49601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Tahoma" panose="020B0604030504040204" pitchFamily="34" charset="0"/>
              </a:rPr>
              <a:t>// What is the current state?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16E8D651-AEB1-43CF-817D-121E2BB7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1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1800" b="1">
                <a:solidFill>
                  <a:srgbClr val="CC3300"/>
                </a:solidFill>
                <a:latin typeface="Tahoma" panose="020B0604030504040204" pitchFamily="34" charset="0"/>
              </a:rPr>
              <a:t>目标形式化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6B0FDA61-3CFF-43E0-BDCF-5F0253E6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1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1800" b="1">
                <a:solidFill>
                  <a:srgbClr val="CC3300"/>
                </a:solidFill>
                <a:latin typeface="Tahoma" panose="020B0604030504040204" pitchFamily="34" charset="0"/>
              </a:rPr>
              <a:t>问题形式化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E8A52604-385C-4B07-AEEC-4FAC9EFE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1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Tahoma" panose="020B0604030504040204" pitchFamily="34" charset="0"/>
              </a:rPr>
              <a:t>// </a:t>
            </a:r>
            <a:r>
              <a:rPr lang="zh-CN" altLang="en-US" sz="1800" b="1">
                <a:solidFill>
                  <a:srgbClr val="CC3300"/>
                </a:solidFill>
                <a:latin typeface="Tahoma" panose="020B0604030504040204" pitchFamily="34" charset="0"/>
              </a:rPr>
              <a:t>搜索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B37E0307-EB58-4639-8057-B0AA4C9E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1" y="4800601"/>
            <a:ext cx="88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CC3300"/>
                </a:solidFill>
                <a:latin typeface="Tahoma" panose="020B0604030504040204" pitchFamily="34" charset="0"/>
              </a:rPr>
              <a:t>//</a:t>
            </a:r>
            <a:r>
              <a:rPr lang="zh-CN" altLang="en-US" sz="1800" b="1">
                <a:solidFill>
                  <a:srgbClr val="CC3300"/>
                </a:solidFill>
                <a:latin typeface="Tahoma" panose="020B0604030504040204" pitchFamily="34" charset="0"/>
              </a:rPr>
              <a:t>执行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80EC38-FAA2-4001-A545-E3E82F85525D}"/>
              </a:ext>
            </a:extLst>
          </p:cNvPr>
          <p:cNvCxnSpPr>
            <a:cxnSpLocks/>
          </p:cNvCxnSpPr>
          <p:nvPr/>
        </p:nvCxnSpPr>
        <p:spPr>
          <a:xfrm flipV="1">
            <a:off x="3733800" y="4428836"/>
            <a:ext cx="3648364" cy="115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1940881-A073-41A4-9EB6-09C93AF9E747}"/>
              </a:ext>
            </a:extLst>
          </p:cNvPr>
          <p:cNvCxnSpPr>
            <a:cxnSpLocks/>
          </p:cNvCxnSpPr>
          <p:nvPr/>
        </p:nvCxnSpPr>
        <p:spPr>
          <a:xfrm>
            <a:off x="3200400" y="4724400"/>
            <a:ext cx="1981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9499600" cy="47291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3.1 </a:t>
            </a:r>
            <a:r>
              <a:rPr lang="zh-CN" altLang="en-US" dirty="0"/>
              <a:t>问题求解</a:t>
            </a:r>
            <a:r>
              <a:rPr lang="en-US" altLang="zh-CN" dirty="0"/>
              <a:t>Agent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3.2 </a:t>
            </a:r>
            <a:r>
              <a:rPr lang="zh-CN" altLang="en-US" dirty="0">
                <a:solidFill>
                  <a:srgbClr val="FF0000"/>
                </a:solidFill>
              </a:rPr>
              <a:t>问题形式化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3.3 </a:t>
            </a:r>
            <a:r>
              <a:rPr lang="zh-CN" altLang="en-US" dirty="0"/>
              <a:t>搜索算法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3.4 </a:t>
            </a:r>
            <a:r>
              <a:rPr lang="zh-CN" altLang="en-US" dirty="0"/>
              <a:t>无信息搜索策略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5400" y="838200"/>
            <a:ext cx="6544391" cy="49144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55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D2C647B-A42B-4DE4-8B62-BAD9DE4528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问题形式化描述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E431D53-B873-4409-B5BF-15A7FBD8CD62}"/>
              </a:ext>
            </a:extLst>
          </p:cNvPr>
          <p:cNvSpPr txBox="1">
            <a:spLocks noChangeArrowheads="1"/>
          </p:cNvSpPr>
          <p:nvPr/>
        </p:nvSpPr>
        <p:spPr>
          <a:xfrm>
            <a:off x="308369" y="1447800"/>
            <a:ext cx="11023600" cy="4729164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600" kern="0" dirty="0">
                <a:solidFill>
                  <a:schemeClr val="tx1"/>
                </a:solidFill>
              </a:rPr>
              <a:t>一个</a:t>
            </a:r>
            <a:r>
              <a:rPr lang="zh-CN" altLang="en-US" sz="2600" b="1" kern="0" dirty="0">
                <a:solidFill>
                  <a:schemeClr val="tx1"/>
                </a:solidFill>
              </a:rPr>
              <a:t>问题</a:t>
            </a:r>
            <a:r>
              <a:rPr lang="zh-CN" altLang="en-US" sz="2600" kern="0" dirty="0">
                <a:solidFill>
                  <a:schemeClr val="tx1"/>
                </a:solidFill>
              </a:rPr>
              <a:t>可以用</a:t>
            </a:r>
            <a:r>
              <a:rPr lang="en-US" sz="2600" kern="0" dirty="0">
                <a:solidFill>
                  <a:schemeClr val="tx1"/>
                </a:solidFill>
              </a:rPr>
              <a:t>5</a:t>
            </a:r>
            <a:r>
              <a:rPr lang="zh-CN" altLang="en-US" sz="2600" kern="0" dirty="0">
                <a:solidFill>
                  <a:schemeClr val="tx1"/>
                </a:solidFill>
              </a:rPr>
              <a:t>个组成部分形式化地描述：</a:t>
            </a:r>
            <a:endParaRPr lang="en-US" altLang="zh-CN" sz="2600" kern="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kern="0" dirty="0">
                <a:solidFill>
                  <a:schemeClr val="tx1"/>
                </a:solidFill>
              </a:rPr>
              <a:t>Agent</a:t>
            </a:r>
            <a:r>
              <a:rPr lang="zh-CN" altLang="en-US" sz="2400" kern="0" dirty="0">
                <a:solidFill>
                  <a:schemeClr val="tx1"/>
                </a:solidFill>
              </a:rPr>
              <a:t>的</a:t>
            </a:r>
            <a:r>
              <a:rPr lang="zh-CN" altLang="en-US" sz="2400" kern="0" dirty="0">
                <a:solidFill>
                  <a:srgbClr val="FF0000"/>
                </a:solidFill>
              </a:rPr>
              <a:t>初始状态</a:t>
            </a:r>
            <a:r>
              <a:rPr lang="zh-CN" altLang="en-US" sz="2400" kern="0" dirty="0">
                <a:solidFill>
                  <a:schemeClr val="tx1"/>
                </a:solidFill>
              </a:rPr>
              <a:t> </a:t>
            </a:r>
            <a:r>
              <a:rPr lang="en-US" altLang="zh-CN" sz="2400" i="1" kern="0" dirty="0">
                <a:solidFill>
                  <a:schemeClr val="tx1"/>
                </a:solidFill>
              </a:rPr>
              <a:t>s</a:t>
            </a:r>
            <a:r>
              <a:rPr lang="en-US" altLang="zh-CN" sz="2400" i="1" kern="0" baseline="-25000" dirty="0">
                <a:solidFill>
                  <a:schemeClr val="tx1"/>
                </a:solidFill>
              </a:rPr>
              <a:t>0</a:t>
            </a:r>
          </a:p>
          <a:p>
            <a:pPr lvl="1">
              <a:lnSpc>
                <a:spcPct val="200000"/>
              </a:lnSpc>
            </a:pPr>
            <a:r>
              <a:rPr lang="en-US" altLang="zh-CN" sz="2400" kern="0" dirty="0">
                <a:solidFill>
                  <a:schemeClr val="tx1"/>
                </a:solidFill>
              </a:rPr>
              <a:t>Agent</a:t>
            </a:r>
            <a:r>
              <a:rPr lang="zh-CN" altLang="en-US" sz="2400" kern="0" dirty="0">
                <a:solidFill>
                  <a:schemeClr val="tx1"/>
                </a:solidFill>
              </a:rPr>
              <a:t>的可能</a:t>
            </a:r>
            <a:r>
              <a:rPr lang="zh-CN" altLang="en-US" sz="2400" kern="0" dirty="0">
                <a:solidFill>
                  <a:srgbClr val="FF0000"/>
                </a:solidFill>
              </a:rPr>
              <a:t>行动</a:t>
            </a:r>
            <a:r>
              <a:rPr lang="zh-CN" altLang="en-US" sz="2400" kern="0" dirty="0">
                <a:solidFill>
                  <a:schemeClr val="tx1"/>
                </a:solidFill>
              </a:rPr>
              <a:t>  </a:t>
            </a:r>
            <a:r>
              <a:rPr lang="en-US" altLang="zh-CN" sz="2400" kern="0" dirty="0">
                <a:solidFill>
                  <a:schemeClr val="tx1"/>
                </a:solidFill>
              </a:rPr>
              <a:t>ACTION(</a:t>
            </a:r>
            <a:r>
              <a:rPr lang="en-US" altLang="zh-CN" sz="2400" i="1" kern="0" dirty="0">
                <a:solidFill>
                  <a:schemeClr val="tx1"/>
                </a:solidFill>
              </a:rPr>
              <a:t>s</a:t>
            </a:r>
            <a:r>
              <a:rPr lang="en-US" altLang="zh-CN" sz="2400" kern="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zh-CN" altLang="en-US" sz="2400" kern="0" dirty="0">
                <a:solidFill>
                  <a:srgbClr val="FF0000"/>
                </a:solidFill>
              </a:rPr>
              <a:t>转移模型   </a:t>
            </a:r>
            <a:r>
              <a:rPr lang="en-US" altLang="zh-CN" sz="2400" kern="0" dirty="0"/>
              <a:t>RESULT(</a:t>
            </a:r>
            <a:r>
              <a:rPr lang="en-US" altLang="zh-CN" sz="2400" i="1" kern="0" dirty="0" err="1"/>
              <a:t>s,a</a:t>
            </a:r>
            <a:r>
              <a:rPr lang="en-US" altLang="zh-CN" sz="2400" kern="0" dirty="0"/>
              <a:t>)</a:t>
            </a:r>
            <a:endParaRPr lang="en-US" altLang="zh-CN" sz="2400" kern="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kern="0" dirty="0">
                <a:solidFill>
                  <a:srgbClr val="FF0000"/>
                </a:solidFill>
              </a:rPr>
              <a:t>目标测试 </a:t>
            </a:r>
            <a:r>
              <a:rPr lang="en-US" altLang="zh-CN" sz="2400" kern="0" dirty="0">
                <a:solidFill>
                  <a:schemeClr val="tx1"/>
                </a:solidFill>
              </a:rPr>
              <a:t>s==</a:t>
            </a:r>
            <a:r>
              <a:rPr lang="en-US" altLang="zh-CN" sz="2400" i="1" kern="0" dirty="0"/>
              <a:t>s</a:t>
            </a:r>
            <a:r>
              <a:rPr lang="en-US" altLang="zh-CN" sz="2400" i="1" kern="0" baseline="-25000" dirty="0"/>
              <a:t>g</a:t>
            </a:r>
            <a:endParaRPr lang="en-US" altLang="zh-CN" sz="2400" i="1" kern="0" baseline="-2500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kern="0" dirty="0">
                <a:solidFill>
                  <a:srgbClr val="FF0000"/>
                </a:solidFill>
              </a:rPr>
              <a:t>路径耗散  </a:t>
            </a:r>
            <a:r>
              <a:rPr lang="en-US" altLang="zh-CN" sz="2400" i="1" kern="0" dirty="0">
                <a:solidFill>
                  <a:schemeClr val="tx1"/>
                </a:solidFill>
              </a:rPr>
              <a:t>c</a:t>
            </a:r>
            <a:r>
              <a:rPr lang="en-US" altLang="zh-CN" sz="2400" kern="0" dirty="0">
                <a:solidFill>
                  <a:schemeClr val="tx1"/>
                </a:solidFill>
              </a:rPr>
              <a:t>(</a:t>
            </a:r>
            <a:r>
              <a:rPr lang="en-US" altLang="zh-CN" sz="2400" i="1" kern="0" dirty="0" err="1">
                <a:solidFill>
                  <a:schemeClr val="tx1"/>
                </a:solidFill>
              </a:rPr>
              <a:t>s,a,s</a:t>
            </a:r>
            <a:r>
              <a:rPr lang="en-US" altLang="zh-CN" sz="2400" i="1" kern="0" dirty="0">
                <a:solidFill>
                  <a:schemeClr val="tx1"/>
                </a:solidFill>
              </a:rPr>
              <a:t>’</a:t>
            </a:r>
            <a:r>
              <a:rPr lang="en-US" altLang="zh-CN" sz="2400" kern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58DD4F-1E01-4955-B866-03C4E9503D98}"/>
              </a:ext>
            </a:extLst>
          </p:cNvPr>
          <p:cNvSpPr txBox="1"/>
          <p:nvPr/>
        </p:nvSpPr>
        <p:spPr>
          <a:xfrm>
            <a:off x="4955292" y="2622587"/>
            <a:ext cx="1066800" cy="2400657"/>
          </a:xfrm>
          <a:prstGeom prst="rect">
            <a:avLst/>
          </a:prstGeom>
          <a:noFill/>
          <a:ln w="444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5000" dirty="0"/>
              <a:t>}</a:t>
            </a:r>
            <a:endParaRPr lang="zh-CN" altLang="en-US" sz="1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08E327-3DB4-4B2A-99B9-26BA1B509F06}"/>
              </a:ext>
            </a:extLst>
          </p:cNvPr>
          <p:cNvSpPr txBox="1"/>
          <p:nvPr/>
        </p:nvSpPr>
        <p:spPr>
          <a:xfrm>
            <a:off x="5810103" y="2922648"/>
            <a:ext cx="64107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FF0000"/>
                </a:solidFill>
              </a:rPr>
              <a:t>状态空间</a:t>
            </a:r>
            <a:r>
              <a:rPr lang="en-US" altLang="zh-CN" sz="2600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FF0000"/>
                </a:solidFill>
              </a:rPr>
              <a:t>      </a:t>
            </a:r>
            <a:r>
              <a:rPr lang="zh-CN" altLang="en-US" sz="2600" dirty="0">
                <a:solidFill>
                  <a:srgbClr val="FF0000"/>
                </a:solidFill>
              </a:rPr>
              <a:t>问题域内，所有状态、行动、转换关系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AF3D89A-50F3-48FD-8CAC-0C4D593E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566502"/>
            <a:ext cx="6202941" cy="3713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910028-B142-48C2-8736-3CB062E52F19}"/>
              </a:ext>
            </a:extLst>
          </p:cNvPr>
          <p:cNvSpPr/>
          <p:nvPr/>
        </p:nvSpPr>
        <p:spPr>
          <a:xfrm>
            <a:off x="7086600" y="6270180"/>
            <a:ext cx="3108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</a:pPr>
            <a:r>
              <a:rPr lang="zh-CN" altLang="en-US" sz="1600" kern="0" dirty="0">
                <a:solidFill>
                  <a:srgbClr val="FF0000"/>
                </a:solidFill>
              </a:rPr>
              <a:t>状态空间图</a:t>
            </a:r>
            <a:r>
              <a:rPr lang="zh-CN" altLang="en-US" sz="1600" kern="0" dirty="0"/>
              <a:t>：罗马尼亚地图</a:t>
            </a:r>
            <a:endParaRPr lang="en-US" altLang="zh-CN" sz="1600" kern="0" dirty="0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B491EC6-A548-4067-A8EF-985604A4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334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0384C5BC-9943-48D6-B21A-B5D2E7A82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506" y="3445167"/>
            <a:ext cx="3048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52663</TotalTime>
  <Words>3483</Words>
  <Application>Microsoft Office PowerPoint</Application>
  <PresentationFormat>宽屏</PresentationFormat>
  <Paragraphs>616</Paragraphs>
  <Slides>37</Slides>
  <Notes>31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微软雅黑</vt:lpstr>
      <vt:lpstr>Arial</vt:lpstr>
      <vt:lpstr>Calibri</vt:lpstr>
      <vt:lpstr>Symbol</vt:lpstr>
      <vt:lpstr>Tahoma</vt:lpstr>
      <vt:lpstr>Times New Roman</vt:lpstr>
      <vt:lpstr>Wingdings</vt:lpstr>
      <vt:lpstr>dan-berkeley-nlp-v1</vt:lpstr>
      <vt:lpstr>Image</vt:lpstr>
      <vt:lpstr>Artificial Intelligence </vt:lpstr>
      <vt:lpstr>目录</vt:lpstr>
      <vt:lpstr>3.1 问题求解Agent</vt:lpstr>
      <vt:lpstr>PowerPoint 演示文稿</vt:lpstr>
      <vt:lpstr>Example: Traveling in Romania</vt:lpstr>
      <vt:lpstr>问题导入</vt:lpstr>
      <vt:lpstr>Problem-solving agents</vt:lpstr>
      <vt:lpstr>目录</vt:lpstr>
      <vt:lpstr>问题形式化描述</vt:lpstr>
      <vt:lpstr>形式化描述</vt:lpstr>
      <vt:lpstr>形式化描述</vt:lpstr>
      <vt:lpstr>PowerPoint 演示文稿</vt:lpstr>
      <vt:lpstr>问题形式化—Vacuum World</vt:lpstr>
      <vt:lpstr>问题形式化—相关实例 : 8-puzzle</vt:lpstr>
      <vt:lpstr>问题形式化—相关实例 : 8-puzzle</vt:lpstr>
      <vt:lpstr>状态空间图和搜索树</vt:lpstr>
      <vt:lpstr>状态空间图和搜索树</vt:lpstr>
      <vt:lpstr>目录</vt:lpstr>
      <vt:lpstr>Search Example: Romania</vt:lpstr>
      <vt:lpstr>Searching with a Search Tree</vt:lpstr>
      <vt:lpstr>General Tree Search</vt:lpstr>
      <vt:lpstr>General Tree Search</vt:lpstr>
      <vt:lpstr>状态空间图和搜索树</vt:lpstr>
      <vt:lpstr>如何找到解的路径（行动序列）？</vt:lpstr>
      <vt:lpstr>问题求解算法的性能</vt:lpstr>
      <vt:lpstr>目录</vt:lpstr>
      <vt:lpstr>3.4 无信息搜索策略</vt:lpstr>
      <vt:lpstr>3.4.1 宽度优先搜索（BFS)</vt:lpstr>
      <vt:lpstr>3.4.1 宽度优先搜索（BFS)</vt:lpstr>
      <vt:lpstr>宽度优先搜索（BFS)</vt:lpstr>
      <vt:lpstr>宽度优先搜索（BFS)</vt:lpstr>
      <vt:lpstr>宽度优先搜索（BFS）的性能</vt:lpstr>
      <vt:lpstr>3.4.2 一致代价搜索</vt:lpstr>
      <vt:lpstr>3.4.2 一致代价搜索</vt:lpstr>
      <vt:lpstr>一致代价搜索</vt:lpstr>
      <vt:lpstr>一致代价搜索 (UCS)的性能</vt:lpstr>
      <vt:lpstr>Thanks！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hyacinth.529@qq.com</cp:lastModifiedBy>
  <cp:revision>2195</cp:revision>
  <cp:lastPrinted>2018-08-28T05:21:10Z</cp:lastPrinted>
  <dcterms:created xsi:type="dcterms:W3CDTF">2004-08-27T04:16:05Z</dcterms:created>
  <dcterms:modified xsi:type="dcterms:W3CDTF">2024-06-17T03:40:29Z</dcterms:modified>
</cp:coreProperties>
</file>