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2" r:id="rId3"/>
    <p:sldId id="270" r:id="rId4"/>
    <p:sldId id="303" r:id="rId5"/>
    <p:sldId id="304" r:id="rId6"/>
    <p:sldId id="305" r:id="rId7"/>
    <p:sldId id="306" r:id="rId8"/>
    <p:sldId id="307" r:id="rId9"/>
    <p:sldId id="308" r:id="rId10"/>
    <p:sldId id="331" r:id="rId11"/>
    <p:sldId id="309" r:id="rId12"/>
    <p:sldId id="317" r:id="rId13"/>
    <p:sldId id="318" r:id="rId14"/>
    <p:sldId id="319" r:id="rId15"/>
    <p:sldId id="321" r:id="rId16"/>
    <p:sldId id="320" r:id="rId17"/>
    <p:sldId id="322" r:id="rId18"/>
    <p:sldId id="310" r:id="rId19"/>
    <p:sldId id="323" r:id="rId20"/>
    <p:sldId id="324" r:id="rId21"/>
    <p:sldId id="333" r:id="rId22"/>
    <p:sldId id="334" r:id="rId23"/>
    <p:sldId id="335" r:id="rId24"/>
    <p:sldId id="336" r:id="rId25"/>
    <p:sldId id="337" r:id="rId26"/>
    <p:sldId id="258" r:id="rId2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ED3DE"/>
    <a:srgbClr val="FFFFFF"/>
    <a:srgbClr val="FCDCA2"/>
    <a:srgbClr val="A4001B"/>
    <a:srgbClr val="A50021"/>
    <a:srgbClr val="333399"/>
    <a:srgbClr val="FF99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40" autoAdjust="0"/>
    <p:restoredTop sz="87910" autoAdjust="0"/>
  </p:normalViewPr>
  <p:slideViewPr>
    <p:cSldViewPr>
      <p:cViewPr>
        <p:scale>
          <a:sx n="70" d="100"/>
          <a:sy n="70" d="100"/>
        </p:scale>
        <p:origin x="-135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2BEDAAF7-2ACA-4B58-BC2A-12973842E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19294F-31B6-499E-855D-1182CFA8D1A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19294F-31B6-499E-855D-1182CFA8D1A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0D393C-92B2-444A-B53C-78F4002BC0F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08C4A0-1E6B-4C4D-AC48-3648A75F57D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87C4AC-45B1-4A68-93D6-A14A7FC8465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85800" lvl="1" indent="-228600" algn="just"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365897A-55D8-4A12-8E1F-9EE4F76A3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B8C8AC4-4E6D-4BDE-B511-8A4323072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945A7784-D166-4C75-A55B-6254B5775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1739846-B51C-478E-8072-606E34FAB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A17B06F-63E9-480C-A8C5-4A3FB27DF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B2906A02-982F-4B4F-9000-728C15507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4121FC62-F260-4C79-8AA5-49FB3C351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1DDB5910-AA0B-4C0F-A5CB-4E935C887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7131181D-61B3-442E-A6D9-CE24B7E5D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6556EB6-6CB4-43FA-83EB-D120B95368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36A2181-3DCC-4B59-9FC4-5595FC366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9AEFAB2-81A3-4D22-9E13-AC1659C59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 smtClean="0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4D46C319-CC80-4117-AD84-097FE5559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2928934"/>
            <a:ext cx="8229600" cy="122555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3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zh-CN" altLang="en-US" sz="4000" dirty="0" smtClean="0"/>
              <a:t>配置交换机设备</a:t>
            </a:r>
            <a:endParaRPr lang="zh-CN" altLang="en-US" sz="3800" b="1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40965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-107950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交换机基本配置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使用命令行界面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91512" cy="1152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命令模式：锐捷设备管理界面分成若干不同的模式，用户当前所处的命令模式决定了可以使用的命令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55875" y="4149725"/>
          <a:ext cx="3600400" cy="1295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16224"/>
                <a:gridCol w="1584176"/>
              </a:tblGrid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-if)#_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接口配置模式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config-subif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)#_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子接口配置模式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-line)#_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线路配置模式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-router)#_</a:t>
                      </a:r>
                      <a:endParaRPr lang="zh-CN" altLang="en-US" sz="11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路由配置模式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dhcp-config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)#_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DHCP</a:t>
                      </a:r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池配置模式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55875" y="2571750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Switch&gt;_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用户级别模式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555875" y="3148013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Switch#_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特权级别模式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555875" y="3787775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Switch(</a:t>
                      </a:r>
                      <a:r>
                        <a:rPr lang="en-US" altLang="zh-CN" sz="1100" b="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zh-CN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)#_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全局配置模式</a:t>
                      </a:r>
                      <a:endParaRPr lang="zh-CN" altLang="en-US" sz="11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pSp>
        <p:nvGrpSpPr>
          <p:cNvPr id="42032" name="组合 44"/>
          <p:cNvGrpSpPr>
            <a:grpSpLocks/>
          </p:cNvGrpSpPr>
          <p:nvPr/>
        </p:nvGrpSpPr>
        <p:grpSpPr bwMode="auto">
          <a:xfrm>
            <a:off x="1476375" y="2787650"/>
            <a:ext cx="5903913" cy="2616200"/>
            <a:chOff x="1475656" y="2787692"/>
            <a:chExt cx="5904656" cy="2616671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903249" y="2811509"/>
              <a:ext cx="1587" cy="32232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904837" y="3345005"/>
              <a:ext cx="0" cy="45887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38153" y="2865494"/>
              <a:ext cx="512828" cy="214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enable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1187" y="3427570"/>
              <a:ext cx="1116153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configure terminal 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flipH="1" flipV="1">
              <a:off x="2051992" y="4045218"/>
              <a:ext cx="431854" cy="233405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907510" y="3975356"/>
              <a:ext cx="5763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5"/>
            <p:cNvSpPr>
              <a:spLocks/>
            </p:cNvSpPr>
            <p:nvPr/>
          </p:nvSpPr>
          <p:spPr bwMode="auto">
            <a:xfrm flipH="1" flipV="1">
              <a:off x="1907510" y="3975356"/>
              <a:ext cx="576336" cy="574778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flipH="1" flipV="1">
              <a:off x="1794784" y="3908669"/>
              <a:ext cx="720816" cy="900275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947203" y="3908669"/>
              <a:ext cx="5366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5"/>
            <p:cNvSpPr>
              <a:spLocks/>
            </p:cNvSpPr>
            <p:nvPr/>
          </p:nvSpPr>
          <p:spPr bwMode="auto">
            <a:xfrm flipH="1" flipV="1">
              <a:off x="1620137" y="3838806"/>
              <a:ext cx="863709" cy="1224183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 flipV="1">
              <a:off x="1791609" y="3846746"/>
              <a:ext cx="69223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1647128" y="3756241"/>
              <a:ext cx="83671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5"/>
            <p:cNvSpPr>
              <a:spLocks/>
            </p:cNvSpPr>
            <p:nvPr/>
          </p:nvSpPr>
          <p:spPr bwMode="auto">
            <a:xfrm flipH="1" flipV="1">
              <a:off x="1475656" y="3748303"/>
              <a:ext cx="1008190" cy="1567144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8" name="右中括号 27"/>
            <p:cNvSpPr/>
            <p:nvPr/>
          </p:nvSpPr>
          <p:spPr>
            <a:xfrm>
              <a:off x="6227642" y="4153188"/>
              <a:ext cx="288961" cy="1251175"/>
            </a:xfrm>
            <a:prstGeom prst="rightBracket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467133" y="3872150"/>
              <a:ext cx="1670260" cy="844702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494125" y="3262440"/>
              <a:ext cx="1886187" cy="1800549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6516603" y="5062990"/>
              <a:ext cx="86370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6516603" y="4716852"/>
              <a:ext cx="28737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83261" y="4653341"/>
              <a:ext cx="360408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exit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3261" y="5037585"/>
              <a:ext cx="771622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end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 err="1">
                  <a:latin typeface="微软雅黑" pitchFamily="34" charset="-122"/>
                  <a:ea typeface="微软雅黑" pitchFamily="34" charset="-122"/>
                </a:rPr>
                <a:t>Ctrl+z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10800000">
              <a:off x="3676208" y="2787692"/>
              <a:ext cx="0" cy="37948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676208" y="3345005"/>
              <a:ext cx="0" cy="40329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14188" y="2865494"/>
              <a:ext cx="533467" cy="214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disable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29914" y="3448211"/>
              <a:ext cx="1152670" cy="277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exit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end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 err="1">
                  <a:latin typeface="微软雅黑" pitchFamily="34" charset="-122"/>
                  <a:ea typeface="微软雅黑" pitchFamily="34" charset="-122"/>
                </a:rPr>
                <a:t>Ctrl+z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123438" y="4051569"/>
              <a:ext cx="34135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 bwMode="auto">
          <a:xfrm>
            <a:off x="900113" y="2349500"/>
            <a:ext cx="7343775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4203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2112963"/>
            <a:ext cx="7839075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获得帮助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068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列出当前模式的可用命令，直接输入“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</a:p>
          <a:p>
            <a:pPr lvl="3"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列出某个命令的后续可用参数，命令后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&gt;+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列出特定字符开头的命令，字符后</a:t>
            </a:r>
            <a:r>
              <a:rPr lang="en-US" altLang="zh-CN" dirty="0" smtClean="0"/>
              <a:t>+</a:t>
            </a:r>
            <a:r>
              <a:rPr lang="zh-CN" altLang="en-US" dirty="0" smtClean="0"/>
              <a:t>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自动补齐剩余字符，在字符后</a:t>
            </a:r>
            <a:r>
              <a:rPr lang="en-US" altLang="zh-CN" dirty="0" smtClean="0"/>
              <a:t>+&lt;Tab&gt;</a:t>
            </a:r>
            <a:r>
              <a:rPr lang="zh-CN" altLang="en-US" dirty="0" smtClean="0"/>
              <a:t>键：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627313" y="1681163"/>
            <a:ext cx="3527425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Switch#?</a:t>
            </a:r>
          </a:p>
          <a:p>
            <a:pPr>
              <a:lnSpc>
                <a:spcPct val="105000"/>
              </a:lnSpc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5000"/>
              </a:lnSpc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Switch#show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？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2627313" y="3695700"/>
            <a:ext cx="53276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di?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dir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disable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2627313" y="5207000"/>
            <a:ext cx="53276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show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&lt;Tab&gt;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show configuration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简写命令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所有命令均可简写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简写后的命令必须可被系统唯一识别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124075" y="3308350"/>
            <a:ext cx="59039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reload    =    Switch#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rel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rename  =    Switch#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ren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命令的</a:t>
            </a:r>
            <a:r>
              <a:rPr lang="en-US" altLang="zh-CN" smtClean="0"/>
              <a:t>no</a:t>
            </a:r>
            <a:r>
              <a:rPr lang="zh-CN" altLang="en-US" smtClean="0"/>
              <a:t>和</a:t>
            </a:r>
            <a:r>
              <a:rPr lang="en-US" altLang="zh-CN" smtClean="0"/>
              <a:t>default</a:t>
            </a:r>
            <a:r>
              <a:rPr lang="zh-CN" altLang="en-US" smtClean="0"/>
              <a:t>选项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22638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no</a:t>
            </a:r>
            <a:r>
              <a:rPr lang="zh-CN" altLang="en-US" smtClean="0"/>
              <a:t>选项：</a:t>
            </a:r>
          </a:p>
          <a:p>
            <a:pPr lvl="1" eaLnBrk="1" hangingPunct="1">
              <a:defRPr/>
            </a:pPr>
            <a:r>
              <a:rPr lang="zh-CN" altLang="en-US" smtClean="0"/>
              <a:t>禁止某个特性或功能</a:t>
            </a:r>
          </a:p>
          <a:p>
            <a:pPr lvl="1" eaLnBrk="1" hangingPunct="1">
              <a:defRPr/>
            </a:pPr>
            <a:r>
              <a:rPr lang="zh-CN" altLang="en-US" smtClean="0"/>
              <a:t>执行与命令本身相反的操作 </a:t>
            </a:r>
          </a:p>
          <a:p>
            <a:pPr eaLnBrk="1" hangingPunct="1">
              <a:defRPr/>
            </a:pPr>
            <a:r>
              <a:rPr lang="en-US" altLang="zh-CN" smtClean="0"/>
              <a:t>default</a:t>
            </a:r>
            <a:r>
              <a:rPr lang="zh-CN" altLang="en-US" smtClean="0"/>
              <a:t>选项：</a:t>
            </a:r>
          </a:p>
          <a:p>
            <a:pPr lvl="1" eaLnBrk="1" hangingPunct="1">
              <a:defRPr/>
            </a:pPr>
            <a:r>
              <a:rPr lang="zh-CN" altLang="en-US" smtClean="0"/>
              <a:t>将命令的设置恢复为缺省值 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211638" y="2060575"/>
            <a:ext cx="5148262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no spanning-tree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关闭生成树功能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no shutdown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禁止关闭接口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default interface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将接口还原至默认配置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命令行界面的提示信息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% Ambiguous command:  "show c“</a:t>
            </a:r>
          </a:p>
          <a:p>
            <a:pPr lvl="1" eaLnBrk="1" hangingPunct="1">
              <a:defRPr/>
            </a:pPr>
            <a:r>
              <a:rPr lang="zh-CN" altLang="en-US" dirty="0" smtClean="0"/>
              <a:t>无法唯一识别的命令。  </a:t>
            </a:r>
          </a:p>
          <a:p>
            <a:pPr eaLnBrk="1" hangingPunct="1">
              <a:defRPr/>
            </a:pPr>
            <a:r>
              <a:rPr lang="en-US" altLang="zh-CN" dirty="0" smtClean="0"/>
              <a:t>% Incomplete command.</a:t>
            </a:r>
          </a:p>
          <a:p>
            <a:pPr lvl="1" eaLnBrk="1" hangingPunct="1">
              <a:defRPr/>
            </a:pPr>
            <a:r>
              <a:rPr lang="zh-CN" altLang="en-US" dirty="0" smtClean="0"/>
              <a:t>未完成的命令。</a:t>
            </a:r>
          </a:p>
          <a:p>
            <a:pPr eaLnBrk="1" hangingPunct="1">
              <a:defRPr/>
            </a:pPr>
            <a:r>
              <a:rPr lang="en-US" altLang="zh-CN" dirty="0" smtClean="0"/>
              <a:t>% Invalid input detected at ‘^’ marker.</a:t>
            </a:r>
          </a:p>
          <a:p>
            <a:pPr lvl="1" eaLnBrk="1" hangingPunct="1">
              <a:defRPr/>
            </a:pPr>
            <a:r>
              <a:rPr lang="zh-CN" altLang="en-US" dirty="0" smtClean="0"/>
              <a:t>用户输入命令错误，符号（</a:t>
            </a:r>
            <a:r>
              <a:rPr lang="en-US" altLang="zh-CN" dirty="0" smtClean="0"/>
              <a:t>^</a:t>
            </a:r>
            <a:r>
              <a:rPr lang="zh-CN" altLang="en-US" dirty="0" smtClean="0"/>
              <a:t>）指明了产生错误的单词的位置。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使用历史命令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Ctrl-P </a:t>
            </a:r>
            <a:r>
              <a:rPr lang="zh-CN" altLang="en-US" smtClean="0"/>
              <a:t>或上方向键 </a:t>
            </a:r>
          </a:p>
          <a:p>
            <a:pPr lvl="1" eaLnBrk="1" hangingPunct="1">
              <a:defRPr/>
            </a:pPr>
            <a:r>
              <a:rPr lang="zh-CN" altLang="en-US" smtClean="0"/>
              <a:t>在历史命令表中浏览前一条命令</a:t>
            </a:r>
          </a:p>
          <a:p>
            <a:pPr lvl="1" eaLnBrk="1" hangingPunct="1">
              <a:defRPr/>
            </a:pPr>
            <a:r>
              <a:rPr lang="zh-CN" altLang="en-US" smtClean="0"/>
              <a:t>从最近的一条记录开始，重复使用该操作可以查询更早的记录</a:t>
            </a:r>
          </a:p>
          <a:p>
            <a:pPr eaLnBrk="1" hangingPunct="1">
              <a:defRPr/>
            </a:pPr>
            <a:r>
              <a:rPr lang="en-US" altLang="zh-CN" smtClean="0"/>
              <a:t>Ctrl-N </a:t>
            </a:r>
            <a:r>
              <a:rPr lang="zh-CN" altLang="en-US" smtClean="0"/>
              <a:t>或下方向键 </a:t>
            </a:r>
          </a:p>
          <a:p>
            <a:pPr lvl="1" eaLnBrk="1" hangingPunct="1">
              <a:defRPr/>
            </a:pPr>
            <a:r>
              <a:rPr lang="zh-CN" altLang="en-US" smtClean="0"/>
              <a:t>在使用了</a:t>
            </a:r>
            <a:r>
              <a:rPr lang="en-US" altLang="zh-CN" smtClean="0"/>
              <a:t>Ctrl-P </a:t>
            </a:r>
            <a:r>
              <a:rPr lang="zh-CN" altLang="en-US" smtClean="0"/>
              <a:t>或上方向键操作之后，使用该操作在历史命令表中回到更近的一条命令</a:t>
            </a:r>
          </a:p>
          <a:p>
            <a:pPr lvl="1" eaLnBrk="1" hangingPunct="1">
              <a:defRPr/>
            </a:pPr>
            <a:r>
              <a:rPr lang="zh-CN" altLang="en-US" smtClean="0"/>
              <a:t>重复使用该操作可以查询更近的记录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交换机文件系统的管理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复制文件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将文件复制到指定的目录中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copy flash: </a:t>
            </a:r>
            <a:r>
              <a:rPr lang="en-US" altLang="zh-CN" sz="1800" i="1" dirty="0" smtClean="0"/>
              <a:t>filename </a:t>
            </a:r>
            <a:r>
              <a:rPr lang="en-US" altLang="zh-CN" sz="1800" b="1" dirty="0" smtClean="0"/>
              <a:t>flash: </a:t>
            </a:r>
            <a:r>
              <a:rPr lang="en-US" altLang="zh-CN" sz="1800" i="1" dirty="0" err="1" smtClean="0"/>
              <a:t>directoryname</a:t>
            </a:r>
            <a:r>
              <a:rPr lang="en-US" altLang="zh-CN" sz="1800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重命名文件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将名字为</a:t>
            </a:r>
            <a:r>
              <a:rPr lang="en-US" altLang="zh-CN" i="1" dirty="0" err="1" smtClean="0"/>
              <a:t>old_filename</a:t>
            </a:r>
            <a:r>
              <a:rPr lang="zh-CN" altLang="en-US" dirty="0" smtClean="0"/>
              <a:t>文件命名成名字为</a:t>
            </a:r>
            <a:r>
              <a:rPr lang="en-US" altLang="zh-CN" i="1" dirty="0" err="1" smtClean="0"/>
              <a:t>new_filename</a:t>
            </a:r>
            <a:r>
              <a:rPr lang="zh-CN" altLang="en-US" dirty="0" smtClean="0"/>
              <a:t>的文件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rename flash: </a:t>
            </a:r>
            <a:r>
              <a:rPr lang="en-US" altLang="zh-CN" sz="1800" i="1" dirty="0" err="1" smtClean="0"/>
              <a:t>old_filename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flash: </a:t>
            </a:r>
            <a:r>
              <a:rPr lang="en-US" altLang="zh-CN" sz="1800" i="1" dirty="0" err="1" smtClean="0"/>
              <a:t>new_filename</a:t>
            </a: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交换机文件系统的管理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删除文件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删除指定的文件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delete </a:t>
            </a:r>
            <a:r>
              <a:rPr lang="en-US" altLang="zh-CN" sz="1800" i="1" dirty="0" smtClean="0"/>
              <a:t>filename</a:t>
            </a:r>
            <a:r>
              <a:rPr lang="en-US" altLang="zh-CN" sz="1800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查看配置文件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查看指定的文件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more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config.text</a:t>
            </a:r>
            <a:r>
              <a:rPr lang="en-US" altLang="zh-CN" sz="1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里当前生效的配置信息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show</a:t>
            </a:r>
            <a:r>
              <a:rPr lang="en-US" altLang="zh-CN" sz="1800" b="1" dirty="0" smtClean="0"/>
              <a:t> running-</a:t>
            </a:r>
            <a:r>
              <a:rPr lang="en-US" altLang="zh-CN" sz="1800" b="1" dirty="0" err="1" smtClean="0"/>
              <a:t>config</a:t>
            </a:r>
            <a:r>
              <a:rPr lang="en-US" altLang="zh-CN" sz="1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查看保存在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里面的配置文件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show</a:t>
            </a:r>
            <a:r>
              <a:rPr lang="en-US" altLang="zh-CN" sz="1800" b="1" dirty="0" smtClean="0"/>
              <a:t> startup-</a:t>
            </a:r>
            <a:r>
              <a:rPr lang="en-US" altLang="zh-CN" sz="1800" b="1" dirty="0" err="1" smtClean="0"/>
              <a:t>config</a:t>
            </a: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初始配置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配置主机名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hostname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配置特权模式密码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enable secret </a:t>
            </a:r>
            <a:r>
              <a:rPr lang="en-US" altLang="zh-CN" dirty="0" smtClean="0"/>
              <a:t>[</a:t>
            </a:r>
            <a:r>
              <a:rPr lang="en-US" altLang="zh-CN" b="1" dirty="0" smtClean="0"/>
              <a:t>level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0|5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encrypted-password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配置管理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interface </a:t>
            </a:r>
            <a:r>
              <a:rPr lang="en-US" altLang="zh-CN" b="1" dirty="0" err="1" smtClean="0"/>
              <a:t>vlan</a:t>
            </a:r>
            <a:r>
              <a:rPr lang="en-US" altLang="zh-CN" b="1" dirty="0" smtClean="0"/>
              <a:t> </a:t>
            </a:r>
            <a:r>
              <a:rPr lang="en-US" altLang="zh-CN" i="1" dirty="0" err="1" smtClean="0"/>
              <a:t>vlan</a:t>
            </a:r>
            <a:r>
              <a:rPr lang="en-US" altLang="zh-CN" i="1" dirty="0" smtClean="0"/>
              <a:t>-id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b="1" dirty="0" err="1" smtClean="0"/>
              <a:t>ip</a:t>
            </a:r>
            <a:r>
              <a:rPr lang="en-US" altLang="zh-CN" b="1" dirty="0" smtClean="0"/>
              <a:t> address </a:t>
            </a:r>
            <a:r>
              <a:rPr lang="en-US" altLang="zh-CN" i="1" dirty="0" err="1" smtClean="0"/>
              <a:t>ip</a:t>
            </a:r>
            <a:r>
              <a:rPr lang="en-US" altLang="zh-CN" i="1" dirty="0" smtClean="0"/>
              <a:t>-address mask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b="1" dirty="0" smtClean="0"/>
              <a:t>no shutdown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278608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【</a:t>
            </a:r>
            <a:r>
              <a:rPr lang="zh-CN" altLang="en-US" sz="2800" dirty="0" smtClean="0">
                <a:latin typeface="+mn-ea"/>
                <a:ea typeface="+mn-ea"/>
              </a:rPr>
              <a:t>单元背景</a:t>
            </a:r>
            <a:r>
              <a:rPr lang="en-US" altLang="zh-CN" sz="2800" dirty="0" smtClean="0">
                <a:latin typeface="+mn-ea"/>
                <a:ea typeface="+mn-ea"/>
              </a:rPr>
              <a:t>】</a:t>
            </a:r>
            <a:endParaRPr lang="zh-CN" altLang="en-US" sz="2800" dirty="0" smtClean="0">
              <a:latin typeface="+mn-ea"/>
              <a:ea typeface="+mn-ea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714480" y="1571612"/>
          <a:ext cx="5000660" cy="4664224"/>
        </p:xfrm>
        <a:graphic>
          <a:graphicData uri="http://schemas.openxmlformats.org/presentationml/2006/ole">
            <p:oleObj spid="_x0000_s2049" name="Visio" r:id="rId4" imgW="5212828" imgH="484800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使用手工方式进行初始配置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Telnet</a:t>
            </a:r>
          </a:p>
          <a:p>
            <a:pPr lvl="1" eaLnBrk="1" hangingPunct="1"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RG-S2126G</a:t>
            </a:r>
            <a:r>
              <a:rPr lang="zh-CN" altLang="en-US" dirty="0" smtClean="0"/>
              <a:t>交换机 为例：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enable service telnet-server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（默认开启）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enable secret level 1 </a:t>
            </a:r>
            <a:r>
              <a:rPr lang="en-US" altLang="zh-CN" sz="1800" b="1" i="1" dirty="0" smtClean="0"/>
              <a:t>0|5</a:t>
            </a:r>
            <a:r>
              <a:rPr lang="en-US" altLang="zh-CN" sz="1800" b="1" dirty="0" smtClean="0"/>
              <a:t> </a:t>
            </a:r>
            <a:r>
              <a:rPr lang="en-US" altLang="zh-CN" sz="1800" i="1" dirty="0" smtClean="0"/>
              <a:t>encrypted-password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line </a:t>
            </a:r>
            <a:r>
              <a:rPr lang="en-US" altLang="zh-CN" sz="1800" b="1" dirty="0" err="1" smtClean="0"/>
              <a:t>vty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0 4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（进入线路配置模式）</a:t>
            </a:r>
            <a:endParaRPr lang="en-US" altLang="zh-CN" sz="18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-line)# </a:t>
            </a:r>
            <a:r>
              <a:rPr lang="en-US" altLang="zh-CN" sz="1800" b="1" dirty="0" smtClean="0"/>
              <a:t>no login </a:t>
            </a:r>
            <a:r>
              <a:rPr lang="zh-CN" altLang="en-US" sz="1800" dirty="0" smtClean="0"/>
              <a:t>（取消线上验证）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dirty="0" smtClean="0"/>
              <a:t>查看并保存配置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show running-</a:t>
            </a:r>
            <a:r>
              <a:rPr lang="en-US" altLang="zh-CN" b="1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（查看当前运行的配置）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write </a:t>
            </a:r>
            <a:r>
              <a:rPr lang="en-US" altLang="zh-CN" dirty="0" smtClean="0"/>
              <a:t>[memory] </a:t>
            </a:r>
            <a:r>
              <a:rPr lang="zh-CN" altLang="en-US" dirty="0" smtClean="0"/>
              <a:t>（保存配置）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copy running-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 startup-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（保存配置）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3.5  </a:t>
            </a:r>
            <a:r>
              <a:rPr lang="zh-CN" altLang="en-US" dirty="0" smtClean="0"/>
              <a:t>配置交换机系统升级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00174"/>
            <a:ext cx="8291513" cy="4421188"/>
          </a:xfrm>
        </p:spPr>
        <p:txBody>
          <a:bodyPr/>
          <a:lstStyle/>
          <a:p>
            <a:r>
              <a:rPr lang="en-US" b="1" dirty="0" smtClean="0"/>
              <a:t>3.5.1  </a:t>
            </a:r>
            <a:r>
              <a:rPr lang="zh-CN" altLang="en-US" b="1" dirty="0" smtClean="0"/>
              <a:t>通过</a:t>
            </a:r>
            <a:r>
              <a:rPr lang="en-US" b="1" dirty="0" smtClean="0"/>
              <a:t> </a:t>
            </a:r>
            <a:r>
              <a:rPr lang="en-US" b="1" dirty="0" err="1" smtClean="0"/>
              <a:t>TFTP</a:t>
            </a:r>
            <a:r>
              <a:rPr lang="en-US" b="1" dirty="0" smtClean="0"/>
              <a:t> </a:t>
            </a:r>
            <a:r>
              <a:rPr lang="zh-CN" altLang="en-US" b="1" dirty="0" smtClean="0"/>
              <a:t>协议传输文件</a:t>
            </a:r>
          </a:p>
          <a:p>
            <a:r>
              <a:rPr lang="zh-CN" altLang="en-US" dirty="0" smtClean="0"/>
              <a:t>一种是从主机端下载文件到设备，另一种是从设备上传文件到主机端。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143248"/>
            <a:ext cx="7572428" cy="317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/>
              </a:rPr>
              <a:t>1</a:t>
            </a:r>
            <a:r>
              <a:rPr lang="zh-CN" altLang="en-US" sz="1400" b="1" dirty="0" smtClean="0">
                <a:effectLst/>
              </a:rPr>
              <a:t>．下载文件到本地</a:t>
            </a:r>
          </a:p>
          <a:p>
            <a:r>
              <a:rPr lang="zh-CN" altLang="en-US" sz="1400" dirty="0" smtClean="0">
                <a:effectLst/>
              </a:rPr>
              <a:t>在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CLI</a:t>
            </a:r>
            <a:r>
              <a:rPr lang="en-US" sz="1400" dirty="0" smtClean="0">
                <a:effectLst/>
              </a:rPr>
              <a:t> </a:t>
            </a:r>
            <a:r>
              <a:rPr lang="zh-CN" altLang="en-US" sz="1400" dirty="0" smtClean="0">
                <a:effectLst/>
              </a:rPr>
              <a:t>命令模式下，按如下步骤完成文件下载</a:t>
            </a:r>
          </a:p>
          <a:p>
            <a:r>
              <a:rPr lang="zh-CN" altLang="en-US" sz="1400" dirty="0" smtClean="0">
                <a:effectLst/>
              </a:rPr>
              <a:t>下载前，首先在本地主机端打开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TFTP</a:t>
            </a:r>
            <a:r>
              <a:rPr lang="en-US" sz="1400" dirty="0" smtClean="0">
                <a:effectLst/>
              </a:rPr>
              <a:t> Server </a:t>
            </a:r>
            <a:r>
              <a:rPr lang="zh-CN" altLang="en-US" sz="1400" dirty="0" smtClean="0">
                <a:effectLst/>
              </a:rPr>
              <a:t>软件；选定要下载文件所在目录；再登录到设备，在特权模式下使用以下命令下载文件。如果没有指明文件位置，则需单独输入</a:t>
            </a:r>
            <a:r>
              <a:rPr lang="en-US" sz="1400" dirty="0" err="1" smtClean="0">
                <a:effectLst/>
              </a:rPr>
              <a:t>TFTP</a:t>
            </a:r>
            <a:r>
              <a:rPr lang="en-US" sz="1400" dirty="0" smtClean="0">
                <a:effectLst/>
              </a:rPr>
              <a:t> Server </a:t>
            </a:r>
            <a:r>
              <a:rPr lang="zh-CN" altLang="en-US" sz="1400" dirty="0" smtClean="0">
                <a:effectLst/>
              </a:rPr>
              <a:t>的</a:t>
            </a:r>
            <a:r>
              <a:rPr lang="en-US" sz="1400" dirty="0" smtClean="0">
                <a:effectLst/>
              </a:rPr>
              <a:t> IP </a:t>
            </a:r>
            <a:r>
              <a:rPr lang="zh-CN" altLang="en-US" sz="1400" dirty="0" smtClean="0">
                <a:effectLst/>
              </a:rPr>
              <a:t>地址。</a:t>
            </a:r>
          </a:p>
          <a:p>
            <a:r>
              <a:rPr lang="en-US" sz="1400" dirty="0" smtClean="0">
                <a:effectLst/>
              </a:rPr>
              <a:t>Switch# copy  </a:t>
            </a:r>
            <a:r>
              <a:rPr lang="en-US" sz="1400" dirty="0" err="1" smtClean="0">
                <a:effectLst/>
              </a:rPr>
              <a:t>tftp</a:t>
            </a:r>
            <a:r>
              <a:rPr lang="en-US" sz="1400" dirty="0" smtClean="0">
                <a:effectLst/>
              </a:rPr>
              <a:t>: //location/filename  flash: filename</a:t>
            </a:r>
            <a:endParaRPr lang="zh-CN" altLang="en-US" sz="1400" dirty="0" smtClean="0">
              <a:effectLst/>
            </a:endParaRPr>
          </a:p>
          <a:p>
            <a:pPr latinLnBrk="1"/>
            <a:r>
              <a:rPr lang="zh-CN" altLang="en-US" sz="1400" dirty="0" smtClean="0">
                <a:effectLst/>
              </a:rPr>
              <a:t>！下载主机端</a:t>
            </a:r>
            <a:r>
              <a:rPr lang="en-US" sz="1400" dirty="0" smtClean="0">
                <a:effectLst/>
              </a:rPr>
              <a:t>URL</a:t>
            </a:r>
            <a:r>
              <a:rPr lang="zh-CN" altLang="en-US" sz="1400" dirty="0" smtClean="0">
                <a:effectLst/>
              </a:rPr>
              <a:t>指定文件</a:t>
            </a:r>
            <a:r>
              <a:rPr lang="en-US" sz="1400" dirty="0" smtClean="0">
                <a:effectLst/>
              </a:rPr>
              <a:t>filename </a:t>
            </a:r>
            <a:r>
              <a:rPr lang="zh-CN" altLang="en-US" sz="1400" dirty="0" smtClean="0">
                <a:effectLst/>
              </a:rPr>
              <a:t>到设备</a:t>
            </a:r>
            <a:r>
              <a:rPr lang="en-US" sz="1400" dirty="0" smtClean="0">
                <a:effectLst/>
              </a:rPr>
              <a:t>  </a:t>
            </a:r>
            <a:endParaRPr lang="zh-CN" altLang="en-US" sz="1400" dirty="0" smtClean="0">
              <a:effectLst/>
            </a:endParaRPr>
          </a:p>
          <a:p>
            <a:endParaRPr lang="zh-CN" alt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3.5  </a:t>
            </a:r>
            <a:r>
              <a:rPr lang="zh-CN" altLang="en-US" dirty="0" smtClean="0"/>
              <a:t>配置交换机系统升级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00174"/>
            <a:ext cx="8291513" cy="4421188"/>
          </a:xfrm>
        </p:spPr>
        <p:txBody>
          <a:bodyPr/>
          <a:lstStyle/>
          <a:p>
            <a:r>
              <a:rPr lang="en-US" b="1" dirty="0" smtClean="0"/>
              <a:t>3.5.1  </a:t>
            </a:r>
            <a:r>
              <a:rPr lang="zh-CN" altLang="en-US" b="1" dirty="0" smtClean="0"/>
              <a:t>通过</a:t>
            </a:r>
            <a:r>
              <a:rPr lang="en-US" b="1" dirty="0" smtClean="0"/>
              <a:t> </a:t>
            </a:r>
            <a:r>
              <a:rPr lang="en-US" b="1" dirty="0" err="1" smtClean="0"/>
              <a:t>TFTP</a:t>
            </a:r>
            <a:r>
              <a:rPr lang="en-US" b="1" dirty="0" smtClean="0"/>
              <a:t> </a:t>
            </a:r>
            <a:r>
              <a:rPr lang="zh-CN" altLang="en-US" b="1" dirty="0" smtClean="0"/>
              <a:t>协议传输文件</a:t>
            </a:r>
          </a:p>
          <a:p>
            <a:r>
              <a:rPr lang="zh-CN" altLang="en-US" dirty="0" smtClean="0"/>
              <a:t>一种是从主机端下载文件到设备，另一种是从设备上传文件到主机端。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3143248"/>
            <a:ext cx="75724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/>
              </a:rPr>
              <a:t>1</a:t>
            </a:r>
            <a:r>
              <a:rPr lang="en-US" sz="1400" b="1" dirty="0" smtClean="0"/>
              <a:t> 2</a:t>
            </a:r>
            <a:r>
              <a:rPr lang="zh-CN" altLang="en-US" sz="1400" b="1" dirty="0" smtClean="0"/>
              <a:t>．上传文件到交换机</a:t>
            </a:r>
          </a:p>
          <a:p>
            <a:r>
              <a:rPr lang="zh-CN" altLang="en-US" sz="1400" dirty="0" smtClean="0"/>
              <a:t>在</a:t>
            </a:r>
            <a:r>
              <a:rPr lang="en-US" sz="1400" dirty="0" smtClean="0"/>
              <a:t> </a:t>
            </a:r>
            <a:r>
              <a:rPr lang="en-US" sz="1400" dirty="0" err="1" smtClean="0"/>
              <a:t>CLI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命令模式下，按如下步骤完成文件上传</a:t>
            </a:r>
          </a:p>
          <a:p>
            <a:r>
              <a:rPr lang="zh-CN" altLang="en-US" sz="1400" dirty="0" smtClean="0"/>
              <a:t>上传前，首先在本地主机端打开</a:t>
            </a:r>
            <a:r>
              <a:rPr lang="en-US" sz="1400" dirty="0" smtClean="0"/>
              <a:t> </a:t>
            </a:r>
            <a:r>
              <a:rPr lang="en-US" sz="1400" dirty="0" err="1" smtClean="0"/>
              <a:t>TFTP</a:t>
            </a:r>
            <a:r>
              <a:rPr lang="en-US" sz="1400" dirty="0" smtClean="0"/>
              <a:t> Server </a:t>
            </a:r>
            <a:r>
              <a:rPr lang="zh-CN" altLang="en-US" sz="1400" dirty="0" smtClean="0"/>
              <a:t>软件；在主机端选定要上传文件目录，而后在特权模式下使用以下命令上传文件。</a:t>
            </a:r>
          </a:p>
          <a:p>
            <a:r>
              <a:rPr lang="en-US" sz="1400" dirty="0" smtClean="0"/>
              <a:t>Switch# copy flash: filename  </a:t>
            </a:r>
            <a:r>
              <a:rPr lang="en-US" sz="1400" dirty="0" err="1" smtClean="0"/>
              <a:t>tftp</a:t>
            </a:r>
            <a:r>
              <a:rPr lang="en-US" sz="1400" dirty="0" smtClean="0"/>
              <a:t>: //</a:t>
            </a:r>
            <a:r>
              <a:rPr lang="en-US" sz="1400" dirty="0" err="1" smtClean="0"/>
              <a:t>loca</a:t>
            </a:r>
            <a:r>
              <a:rPr lang="en-US" sz="1400" dirty="0" smtClean="0"/>
              <a:t> </a:t>
            </a:r>
            <a:r>
              <a:rPr lang="en-US" sz="1400" dirty="0" err="1" smtClean="0"/>
              <a:t>tion</a:t>
            </a:r>
            <a:r>
              <a:rPr lang="en-US" sz="1400" dirty="0" smtClean="0"/>
              <a:t>/filename</a:t>
            </a:r>
            <a:endParaRPr lang="zh-CN" altLang="en-US" sz="1400" dirty="0" smtClean="0"/>
          </a:p>
          <a:p>
            <a:r>
              <a:rPr lang="zh-CN" altLang="en-US" sz="1400" dirty="0" smtClean="0"/>
              <a:t>！从设备端上传文件到主机端指定目录下，可重设文件名。</a:t>
            </a:r>
          </a:p>
          <a:p>
            <a:endParaRPr lang="zh-CN" alt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3.5  </a:t>
            </a:r>
            <a:r>
              <a:rPr lang="zh-CN" altLang="en-US" dirty="0" smtClean="0"/>
              <a:t>配置交换机系统升级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5724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</a:t>
            </a:r>
            <a:r>
              <a:rPr lang="zh-CN" altLang="en-US" sz="1400" b="1" dirty="0" smtClean="0"/>
              <a:t>．上传文件到交换机</a:t>
            </a:r>
          </a:p>
          <a:p>
            <a:r>
              <a:rPr lang="zh-CN" altLang="en-US" sz="1400" dirty="0" smtClean="0"/>
              <a:t>在</a:t>
            </a:r>
            <a:r>
              <a:rPr lang="en-US" sz="1400" dirty="0" smtClean="0"/>
              <a:t> </a:t>
            </a:r>
            <a:r>
              <a:rPr lang="en-US" sz="1400" dirty="0" err="1" smtClean="0"/>
              <a:t>CLI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命令模式下，按如下步骤完成文件上传：</a:t>
            </a:r>
          </a:p>
          <a:p>
            <a:r>
              <a:rPr lang="zh-CN" altLang="en-US" sz="1400" dirty="0" smtClean="0"/>
              <a:t>上传前，首先通过</a:t>
            </a:r>
            <a:r>
              <a:rPr lang="en-US" sz="1400" dirty="0" smtClean="0"/>
              <a:t>Windows </a:t>
            </a:r>
            <a:r>
              <a:rPr lang="zh-CN" altLang="en-US" sz="1400" dirty="0" smtClean="0"/>
              <a:t>超级终端登录到设备带外管理界面；然后在特权模式下使用以下命令上传文件。</a:t>
            </a:r>
          </a:p>
          <a:p>
            <a:r>
              <a:rPr lang="en-US" sz="1400" dirty="0" smtClean="0"/>
              <a:t>Switch# copy </a:t>
            </a:r>
            <a:r>
              <a:rPr lang="en-US" sz="1400" dirty="0" err="1" smtClean="0"/>
              <a:t>flash:filename</a:t>
            </a:r>
            <a:r>
              <a:rPr lang="en-US" sz="1400" dirty="0" smtClean="0"/>
              <a:t> </a:t>
            </a:r>
            <a:r>
              <a:rPr lang="en-US" sz="1400" dirty="0" err="1" smtClean="0"/>
              <a:t>xmodem</a:t>
            </a:r>
            <a:endParaRPr lang="zh-CN" altLang="en-US" sz="1400" dirty="0" smtClean="0"/>
          </a:p>
          <a:p>
            <a:r>
              <a:rPr lang="zh-CN" altLang="en-US" sz="1400" dirty="0" smtClean="0"/>
              <a:t>！从设备端上传文件</a:t>
            </a:r>
            <a:r>
              <a:rPr lang="en-US" sz="1400" dirty="0" smtClean="0"/>
              <a:t>  filename</a:t>
            </a:r>
            <a:r>
              <a:rPr lang="zh-CN" altLang="en-US" sz="1400" dirty="0" smtClean="0"/>
              <a:t>到主机端</a:t>
            </a:r>
          </a:p>
          <a:p>
            <a:endParaRPr lang="zh-CN" altLang="en-US" sz="1400" dirty="0">
              <a:effectLst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71942"/>
            <a:ext cx="39147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3.5  </a:t>
            </a:r>
            <a:r>
              <a:rPr lang="zh-CN" altLang="en-US" dirty="0" smtClean="0"/>
              <a:t>配置交换机系统升级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572428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最后，在弹出的对话框选择上传文件的存储位置，接收协议选择“</a:t>
            </a:r>
            <a:r>
              <a:rPr lang="en-US" sz="1400" dirty="0" err="1" smtClean="0"/>
              <a:t>Xmodem</a:t>
            </a:r>
            <a:r>
              <a:rPr lang="zh-CN" altLang="en-US" sz="1400" dirty="0" smtClean="0"/>
              <a:t>”，点击“接收”，超级终端会进一步提示用户本地存储文件名称，点击“确认”后开始接收文件，如图</a:t>
            </a:r>
            <a:r>
              <a:rPr lang="en-US" sz="1400" dirty="0" smtClean="0"/>
              <a:t>3-13</a:t>
            </a:r>
            <a:r>
              <a:rPr lang="zh-CN" altLang="en-US" sz="1400" dirty="0" smtClean="0"/>
              <a:t>所示。</a:t>
            </a:r>
          </a:p>
          <a:p>
            <a:endParaRPr lang="zh-CN" altLang="en-US" sz="1400" dirty="0">
              <a:effectLst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4620"/>
            <a:ext cx="550202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3.5  </a:t>
            </a:r>
            <a:r>
              <a:rPr lang="zh-CN" altLang="en-US" dirty="0" smtClean="0"/>
              <a:t>配置交换机系统升级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1428736"/>
            <a:ext cx="75724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/>
              </a:rPr>
              <a:t>3.5.3  </a:t>
            </a:r>
            <a:r>
              <a:rPr lang="zh-CN" altLang="en-US" sz="1400" b="1" dirty="0" smtClean="0">
                <a:effectLst/>
              </a:rPr>
              <a:t>升级交换机系统</a:t>
            </a:r>
          </a:p>
          <a:p>
            <a:r>
              <a:rPr lang="zh-CN" altLang="en-US" sz="1400" dirty="0" smtClean="0">
                <a:effectLst/>
              </a:rPr>
              <a:t>不论是盒式交换机还是机箱交换机，都可以使用上述</a:t>
            </a:r>
            <a:r>
              <a:rPr lang="en-US" sz="1400" dirty="0" err="1" smtClean="0">
                <a:effectLst/>
              </a:rPr>
              <a:t>tftp</a:t>
            </a:r>
            <a:r>
              <a:rPr lang="en-US" sz="1400" dirty="0" smtClean="0">
                <a:effectLst/>
              </a:rPr>
              <a:t> </a:t>
            </a:r>
            <a:r>
              <a:rPr lang="zh-CN" altLang="en-US" sz="1400" dirty="0" smtClean="0">
                <a:effectLst/>
              </a:rPr>
              <a:t>或</a:t>
            </a:r>
            <a:r>
              <a:rPr lang="en-US" sz="1400" dirty="0" smtClean="0">
                <a:effectLst/>
              </a:rPr>
              <a:t> </a:t>
            </a:r>
            <a:r>
              <a:rPr lang="en-US" sz="1400" dirty="0" err="1" smtClean="0">
                <a:effectLst/>
              </a:rPr>
              <a:t>xmodem</a:t>
            </a:r>
            <a:r>
              <a:rPr lang="zh-CN" altLang="en-US" sz="1400" dirty="0" smtClean="0">
                <a:effectLst/>
              </a:rPr>
              <a:t>程序，将升级文件传输到设备上。传输成功后，重新启动设备，升级文件会自动完成当前系统检测和升级，这个过程不需要人工干预和介入。</a:t>
            </a:r>
          </a:p>
          <a:p>
            <a:r>
              <a:rPr lang="zh-CN" altLang="en-US" sz="1400" dirty="0" smtClean="0">
                <a:effectLst/>
              </a:rPr>
              <a:t>升级文件在盒式设备和机箱设备上升级有所不同：</a:t>
            </a:r>
          </a:p>
          <a:p>
            <a:r>
              <a:rPr lang="en-US" sz="1400" dirty="0" smtClean="0">
                <a:effectLst/>
              </a:rPr>
              <a:t>1</a:t>
            </a:r>
            <a:r>
              <a:rPr lang="zh-CN" altLang="en-US" sz="1400" dirty="0" smtClean="0">
                <a:effectLst/>
              </a:rPr>
              <a:t>）盒式设备升级只完成自己单板系统升级操作，升级完毕，系统自动复位，机器再次启动正常运行。</a:t>
            </a:r>
          </a:p>
          <a:p>
            <a:r>
              <a:rPr lang="en-US" sz="1400" dirty="0" smtClean="0">
                <a:effectLst/>
              </a:rPr>
              <a:t>2</a:t>
            </a:r>
            <a:r>
              <a:rPr lang="zh-CN" altLang="en-US" sz="1400" dirty="0" smtClean="0">
                <a:effectLst/>
              </a:rPr>
              <a:t>）机箱设备包含有管理板，线卡以及多业务卡，要通过一个升级文件完成整套系统升级。首先待管理板端升级完毕，系统复位。机器再次启动时，版本自动同步功能会启动起来，完成线卡和多业务卡系统升级。</a:t>
            </a:r>
            <a:endParaRPr lang="zh-CN" altLang="en-US" sz="1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学习目标</a:t>
            </a:r>
            <a:endParaRPr lang="zh-CN" alt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1538" y="1357298"/>
            <a:ext cx="4751388" cy="4525963"/>
          </a:xfrm>
        </p:spPr>
        <p:txBody>
          <a:bodyPr/>
          <a:lstStyle/>
          <a:p>
            <a:r>
              <a:rPr lang="en-US" baseline="-25000" dirty="0" smtClean="0"/>
              <a:t> </a:t>
            </a:r>
            <a:r>
              <a:rPr lang="zh-CN" altLang="en-US" dirty="0" smtClean="0"/>
              <a:t>交换机的访问方式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通过带外方式管理交换机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使用命令行方式管理交换机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了解配置交换机的管理方式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了解交换机文件系统的管理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掌握交换机的基础配置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配置交换机的安全登录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配置交换机系统升级</a:t>
            </a:r>
            <a:endParaRPr lang="zh-CN" altLang="en-US" dirty="0"/>
          </a:p>
        </p:txBody>
      </p:sp>
      <p:pic>
        <p:nvPicPr>
          <p:cNvPr id="3076" name="Picture 9" descr="keji2_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交换机的端口和指示灯</a:t>
            </a:r>
          </a:p>
        </p:txBody>
      </p:sp>
      <p:pic>
        <p:nvPicPr>
          <p:cNvPr id="34819" name="Picture 6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1916113"/>
            <a:ext cx="6581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92" name="AutoShape 8"/>
          <p:cNvSpPr>
            <a:spLocks/>
          </p:cNvSpPr>
          <p:nvPr/>
        </p:nvSpPr>
        <p:spPr bwMode="auto">
          <a:xfrm>
            <a:off x="2022475" y="3933825"/>
            <a:ext cx="1047750" cy="360363"/>
          </a:xfrm>
          <a:prstGeom prst="accentCallout1">
            <a:avLst>
              <a:gd name="adj1" fmla="val 31718"/>
              <a:gd name="adj2" fmla="val 107273"/>
              <a:gd name="adj3" fmla="val -60792"/>
              <a:gd name="adj4" fmla="val 130907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交换端口</a:t>
            </a:r>
          </a:p>
        </p:txBody>
      </p:sp>
      <p:sp>
        <p:nvSpPr>
          <p:cNvPr id="297993" name="AutoShape 9"/>
          <p:cNvSpPr>
            <a:spLocks/>
          </p:cNvSpPr>
          <p:nvPr/>
        </p:nvSpPr>
        <p:spPr bwMode="auto">
          <a:xfrm>
            <a:off x="4973638" y="3933825"/>
            <a:ext cx="1296987" cy="360363"/>
          </a:xfrm>
          <a:prstGeom prst="accentCallout1">
            <a:avLst>
              <a:gd name="adj1" fmla="val 31718"/>
              <a:gd name="adj2" fmla="val -5875"/>
              <a:gd name="adj3" fmla="val -81056"/>
              <a:gd name="adj4" fmla="val -17870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Console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口</a:t>
            </a:r>
          </a:p>
        </p:txBody>
      </p:sp>
      <p:sp>
        <p:nvSpPr>
          <p:cNvPr id="297994" name="AutoShape 10"/>
          <p:cNvSpPr>
            <a:spLocks/>
          </p:cNvSpPr>
          <p:nvPr/>
        </p:nvSpPr>
        <p:spPr bwMode="auto">
          <a:xfrm>
            <a:off x="5867400" y="2060575"/>
            <a:ext cx="1296988" cy="360363"/>
          </a:xfrm>
          <a:prstGeom prst="accentCallout1">
            <a:avLst>
              <a:gd name="adj1" fmla="val 31718"/>
              <a:gd name="adj2" fmla="val -5875"/>
              <a:gd name="adj3" fmla="val 325551"/>
              <a:gd name="adj4" fmla="val -41125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端口指示灯</a:t>
            </a:r>
          </a:p>
        </p:txBody>
      </p:sp>
      <p:sp>
        <p:nvSpPr>
          <p:cNvPr id="297995" name="AutoShape 11"/>
          <p:cNvSpPr>
            <a:spLocks/>
          </p:cNvSpPr>
          <p:nvPr/>
        </p:nvSpPr>
        <p:spPr bwMode="auto">
          <a:xfrm>
            <a:off x="827088" y="2349500"/>
            <a:ext cx="868362" cy="647700"/>
          </a:xfrm>
          <a:prstGeom prst="accentCallout1">
            <a:avLst>
              <a:gd name="adj1" fmla="val 17648"/>
              <a:gd name="adj2" fmla="val 108773"/>
              <a:gd name="adj3" fmla="val 163481"/>
              <a:gd name="adj4" fmla="val 15502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电源指示灯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交换机的访问方式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516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通过带外方式对交换机进行管理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Telnet</a:t>
            </a:r>
            <a:r>
              <a:rPr lang="zh-CN" altLang="en-US" smtClean="0"/>
              <a:t>对交换机进行远程管理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Web</a:t>
            </a:r>
            <a:r>
              <a:rPr lang="zh-CN" altLang="en-US" smtClean="0"/>
              <a:t>对交换机进行远程管理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SNMP</a:t>
            </a:r>
            <a:r>
              <a:rPr lang="zh-CN" altLang="en-US" smtClean="0"/>
              <a:t>管理工作站对交换机进行远程管理</a:t>
            </a:r>
          </a:p>
        </p:txBody>
      </p:sp>
      <p:pic>
        <p:nvPicPr>
          <p:cNvPr id="35844" name="Picture 4" descr="aa"/>
          <p:cNvPicPr>
            <a:picLocks noChangeAspect="1" noChangeArrowheads="1"/>
          </p:cNvPicPr>
          <p:nvPr/>
        </p:nvPicPr>
        <p:blipFill>
          <a:blip r:embed="rId2" cstate="print"/>
          <a:srcRect l="17308" t="15666" r="37675" b="16748"/>
          <a:stretch>
            <a:fillRect/>
          </a:stretch>
        </p:blipFill>
        <p:spPr bwMode="auto">
          <a:xfrm>
            <a:off x="5003800" y="1628775"/>
            <a:ext cx="377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通过带外方式管理交换机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通过交换机的</a:t>
            </a:r>
            <a:r>
              <a:rPr lang="en-US" altLang="zh-CN" smtClean="0"/>
              <a:t>Console</a:t>
            </a:r>
            <a:r>
              <a:rPr lang="zh-CN" altLang="en-US" smtClean="0"/>
              <a:t>口，使用超级终端工具</a:t>
            </a:r>
          </a:p>
        </p:txBody>
      </p:sp>
      <p:pic>
        <p:nvPicPr>
          <p:cNvPr id="36868" name="Picture 5" descr="9"/>
          <p:cNvPicPr>
            <a:picLocks noChangeAspect="1" noChangeArrowheads="1"/>
          </p:cNvPicPr>
          <p:nvPr/>
        </p:nvPicPr>
        <p:blipFill>
          <a:blip r:embed="rId2" cstate="print"/>
          <a:srcRect l="1955" t="4753"/>
          <a:stretch>
            <a:fillRect/>
          </a:stretch>
        </p:blipFill>
        <p:spPr bwMode="auto">
          <a:xfrm>
            <a:off x="323850" y="2133600"/>
            <a:ext cx="40449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Administrator\桌面\cons线连接方式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187" b="31250"/>
          <a:stretch>
            <a:fillRect/>
          </a:stretch>
        </p:blipFill>
        <p:spPr bwMode="auto">
          <a:xfrm>
            <a:off x="4368478" y="2258947"/>
            <a:ext cx="4320480" cy="35463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Telnet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地址、密码等，并开启</a:t>
            </a:r>
            <a:r>
              <a:rPr lang="en-US" altLang="zh-CN" smtClean="0"/>
              <a:t>Telnet</a:t>
            </a:r>
          </a:p>
        </p:txBody>
      </p:sp>
      <p:pic>
        <p:nvPicPr>
          <p:cNvPr id="37892" name="Picture 4" descr="bb"/>
          <p:cNvPicPr>
            <a:picLocks noChangeAspect="1" noChangeArrowheads="1"/>
          </p:cNvPicPr>
          <p:nvPr/>
        </p:nvPicPr>
        <p:blipFill>
          <a:blip r:embed="rId2" cstate="print"/>
          <a:srcRect r="45398" b="72588"/>
          <a:stretch>
            <a:fillRect/>
          </a:stretch>
        </p:blipFill>
        <p:spPr bwMode="auto">
          <a:xfrm>
            <a:off x="323850" y="2492375"/>
            <a:ext cx="41767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bb"/>
          <p:cNvPicPr>
            <a:picLocks noChangeAspect="1" noChangeArrowheads="1"/>
          </p:cNvPicPr>
          <p:nvPr/>
        </p:nvPicPr>
        <p:blipFill>
          <a:blip r:embed="rId3" cstate="print"/>
          <a:srcRect r="62498" b="46622"/>
          <a:stretch>
            <a:fillRect/>
          </a:stretch>
        </p:blipFill>
        <p:spPr bwMode="auto">
          <a:xfrm>
            <a:off x="4932363" y="2492375"/>
            <a:ext cx="3671887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2" name="AutoShape 6"/>
          <p:cNvSpPr>
            <a:spLocks/>
          </p:cNvSpPr>
          <p:nvPr/>
        </p:nvSpPr>
        <p:spPr bwMode="auto">
          <a:xfrm>
            <a:off x="539750" y="4581525"/>
            <a:ext cx="1374775" cy="1225550"/>
          </a:xfrm>
          <a:prstGeom prst="accentCallout1">
            <a:avLst>
              <a:gd name="adj1" fmla="val 9329"/>
              <a:gd name="adj2" fmla="val 105542"/>
              <a:gd name="adj3" fmla="val -80181"/>
              <a:gd name="adj4" fmla="val 140069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可以使用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Windows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自带的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Telnet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连接工具</a:t>
            </a:r>
          </a:p>
        </p:txBody>
      </p:sp>
      <p:sp>
        <p:nvSpPr>
          <p:cNvPr id="301063" name="AutoShape 7"/>
          <p:cNvSpPr>
            <a:spLocks/>
          </p:cNvSpPr>
          <p:nvPr/>
        </p:nvSpPr>
        <p:spPr bwMode="auto">
          <a:xfrm>
            <a:off x="2484438" y="4579938"/>
            <a:ext cx="1374775" cy="1225550"/>
          </a:xfrm>
          <a:prstGeom prst="accentCallout1">
            <a:avLst>
              <a:gd name="adj1" fmla="val 9329"/>
              <a:gd name="adj2" fmla="val 105542"/>
              <a:gd name="adj3" fmla="val -35231"/>
              <a:gd name="adj4" fmla="val 172750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登录后界面和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Console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口连接是一致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WEB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地址、密码等，并开启</a:t>
            </a:r>
            <a:r>
              <a:rPr lang="en-US" altLang="zh-CN" smtClean="0"/>
              <a:t>HTTP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2" cstate="print"/>
          <a:srcRect b="28522"/>
          <a:stretch>
            <a:fillRect/>
          </a:stretch>
        </p:blipFill>
        <p:spPr bwMode="auto">
          <a:xfrm>
            <a:off x="1258888" y="2276475"/>
            <a:ext cx="6408737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85" name="AutoShape 5"/>
          <p:cNvSpPr>
            <a:spLocks/>
          </p:cNvSpPr>
          <p:nvPr/>
        </p:nvSpPr>
        <p:spPr bwMode="auto">
          <a:xfrm>
            <a:off x="539750" y="4149725"/>
            <a:ext cx="1374775" cy="863600"/>
          </a:xfrm>
          <a:prstGeom prst="accentCallout1">
            <a:avLst>
              <a:gd name="adj1" fmla="val 13236"/>
              <a:gd name="adj2" fmla="val 105542"/>
              <a:gd name="adj3" fmla="val -110847"/>
              <a:gd name="adj4" fmla="val 143301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可以使用浏览器进行访问</a:t>
            </a:r>
          </a:p>
        </p:txBody>
      </p:sp>
      <p:pic>
        <p:nvPicPr>
          <p:cNvPr id="302086" name="Picture 6"/>
          <p:cNvPicPr>
            <a:picLocks noChangeAspect="1" noChangeArrowheads="1"/>
          </p:cNvPicPr>
          <p:nvPr/>
        </p:nvPicPr>
        <p:blipFill>
          <a:blip r:embed="rId3" cstate="print"/>
          <a:srcRect b="34253"/>
          <a:stretch>
            <a:fillRect/>
          </a:stretch>
        </p:blipFill>
        <p:spPr bwMode="auto">
          <a:xfrm>
            <a:off x="1258888" y="2276475"/>
            <a:ext cx="648176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87" name="AutoShape 7"/>
          <p:cNvSpPr>
            <a:spLocks/>
          </p:cNvSpPr>
          <p:nvPr/>
        </p:nvSpPr>
        <p:spPr bwMode="auto">
          <a:xfrm>
            <a:off x="3924300" y="5084763"/>
            <a:ext cx="1374775" cy="720725"/>
          </a:xfrm>
          <a:prstGeom prst="accentCallout1">
            <a:avLst>
              <a:gd name="adj1" fmla="val 15861"/>
              <a:gd name="adj2" fmla="val -5542"/>
              <a:gd name="adj3" fmla="val -65417"/>
              <a:gd name="adj4" fmla="val -83949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登录后的界面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SNMP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地址等，并设置了</a:t>
            </a:r>
            <a:r>
              <a:rPr lang="en-US" altLang="zh-CN" smtClean="0"/>
              <a:t>SNMP</a:t>
            </a:r>
          </a:p>
          <a:p>
            <a:pPr eaLnBrk="1" hangingPunct="1">
              <a:defRPr/>
            </a:pPr>
            <a:r>
              <a:rPr lang="zh-CN" altLang="en-US" smtClean="0"/>
              <a:t>需要网络管理软件配合使用</a:t>
            </a:r>
          </a:p>
        </p:txBody>
      </p:sp>
      <p:pic>
        <p:nvPicPr>
          <p:cNvPr id="39940" name="Picture 4" descr="bb"/>
          <p:cNvPicPr>
            <a:picLocks noChangeAspect="1" noChangeArrowheads="1"/>
          </p:cNvPicPr>
          <p:nvPr/>
        </p:nvPicPr>
        <p:blipFill>
          <a:blip r:embed="rId2" cstate="print"/>
          <a:srcRect r="14081" b="26654"/>
          <a:stretch>
            <a:fillRect/>
          </a:stretch>
        </p:blipFill>
        <p:spPr bwMode="auto">
          <a:xfrm>
            <a:off x="1331913" y="2903538"/>
            <a:ext cx="5688012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4609</TotalTime>
  <Words>1350</Words>
  <Application>Microsoft Office PowerPoint</Application>
  <PresentationFormat>全屏显示(4:3)</PresentationFormat>
  <Paragraphs>186</Paragraphs>
  <Slides>26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20070406_授课版PPT模板_段虎强</vt:lpstr>
      <vt:lpstr>Visio</vt:lpstr>
      <vt:lpstr>幻灯片 1</vt:lpstr>
      <vt:lpstr>幻灯片 2</vt:lpstr>
      <vt:lpstr>学习目标</vt:lpstr>
      <vt:lpstr>交换机的端口和指示灯</vt:lpstr>
      <vt:lpstr>交换机的访问方式</vt:lpstr>
      <vt:lpstr>通过带外方式管理交换机</vt:lpstr>
      <vt:lpstr>通过Telnet方式管理交换机</vt:lpstr>
      <vt:lpstr>通过WEB方式管理交换机</vt:lpstr>
      <vt:lpstr>通过SNMP方式管理交换机</vt:lpstr>
      <vt:lpstr>幻灯片 10</vt:lpstr>
      <vt:lpstr>使用命令行界面</vt:lpstr>
      <vt:lpstr>获得帮助</vt:lpstr>
      <vt:lpstr>简写命令</vt:lpstr>
      <vt:lpstr>命令的no和default选项</vt:lpstr>
      <vt:lpstr>命令行界面的提示信息</vt:lpstr>
      <vt:lpstr>使用历史命令</vt:lpstr>
      <vt:lpstr>交换机文件系统的管理</vt:lpstr>
      <vt:lpstr>交换机文件系统的管理</vt:lpstr>
      <vt:lpstr>初始配置</vt:lpstr>
      <vt:lpstr>使用手工方式进行初始配置</vt:lpstr>
      <vt:lpstr>3.5  配置交换机系统升级</vt:lpstr>
      <vt:lpstr>3.5  配置交换机系统升级</vt:lpstr>
      <vt:lpstr>3.5  配置交换机系统升级</vt:lpstr>
      <vt:lpstr>3.5  配置交换机系统升级</vt:lpstr>
      <vt:lpstr>3.5  配置交换机系统升级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Windows 用户</cp:lastModifiedBy>
  <cp:revision>151</cp:revision>
  <dcterms:created xsi:type="dcterms:W3CDTF">2007-04-19T10:57:15Z</dcterms:created>
  <dcterms:modified xsi:type="dcterms:W3CDTF">2017-07-12T09:30:14Z</dcterms:modified>
</cp:coreProperties>
</file>