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0"/>
  </p:notesMasterIdLst>
  <p:handoutMasterIdLst>
    <p:handoutMasterId r:id="rId51"/>
  </p:handoutMasterIdLst>
  <p:sldIdLst>
    <p:sldId id="427" r:id="rId2"/>
    <p:sldId id="2141" r:id="rId3"/>
    <p:sldId id="2123" r:id="rId4"/>
    <p:sldId id="2146" r:id="rId5"/>
    <p:sldId id="2125" r:id="rId6"/>
    <p:sldId id="2128" r:id="rId7"/>
    <p:sldId id="2129" r:id="rId8"/>
    <p:sldId id="2130" r:id="rId9"/>
    <p:sldId id="2142" r:id="rId10"/>
    <p:sldId id="2131" r:id="rId11"/>
    <p:sldId id="2132" r:id="rId12"/>
    <p:sldId id="2134" r:id="rId13"/>
    <p:sldId id="2135" r:id="rId14"/>
    <p:sldId id="2136" r:id="rId15"/>
    <p:sldId id="2137" r:id="rId16"/>
    <p:sldId id="2138" r:id="rId17"/>
    <p:sldId id="2147" r:id="rId18"/>
    <p:sldId id="2148" r:id="rId19"/>
    <p:sldId id="2140" r:id="rId20"/>
    <p:sldId id="1991" r:id="rId21"/>
    <p:sldId id="1995" r:id="rId22"/>
    <p:sldId id="2075" r:id="rId23"/>
    <p:sldId id="2076" r:id="rId24"/>
    <p:sldId id="350" r:id="rId25"/>
    <p:sldId id="1992" r:id="rId26"/>
    <p:sldId id="2077" r:id="rId27"/>
    <p:sldId id="2090" r:id="rId28"/>
    <p:sldId id="2079" r:id="rId29"/>
    <p:sldId id="1993" r:id="rId30"/>
    <p:sldId id="349" r:id="rId31"/>
    <p:sldId id="2122" r:id="rId32"/>
    <p:sldId id="2144" r:id="rId33"/>
    <p:sldId id="1998" r:id="rId34"/>
    <p:sldId id="353" r:id="rId35"/>
    <p:sldId id="1999" r:id="rId36"/>
    <p:sldId id="1994" r:id="rId37"/>
    <p:sldId id="2108" r:id="rId38"/>
    <p:sldId id="366" r:id="rId39"/>
    <p:sldId id="2001" r:id="rId40"/>
    <p:sldId id="415" r:id="rId41"/>
    <p:sldId id="2117" r:id="rId42"/>
    <p:sldId id="2109" r:id="rId43"/>
    <p:sldId id="2118" r:id="rId44"/>
    <p:sldId id="2003" r:id="rId45"/>
    <p:sldId id="2110" r:id="rId46"/>
    <p:sldId id="363" r:id="rId47"/>
    <p:sldId id="2004" r:id="rId48"/>
    <p:sldId id="2149" r:id="rId49"/>
  </p:sldIdLst>
  <p:sldSz cx="12192000" cy="6858000"/>
  <p:notesSz cx="7315200" cy="9601200"/>
  <p:custDataLst>
    <p:tags r:id="rId5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33FF"/>
    <a:srgbClr val="CC00CC"/>
    <a:srgbClr val="FFFF00"/>
    <a:srgbClr val="FFCC00"/>
    <a:srgbClr val="FF5050"/>
    <a:srgbClr val="CC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6" autoAdjust="0"/>
    <p:restoredTop sz="95163" autoAdjust="0"/>
  </p:normalViewPr>
  <p:slideViewPr>
    <p:cSldViewPr>
      <p:cViewPr varScale="1">
        <p:scale>
          <a:sx n="91" d="100"/>
          <a:sy n="91" d="100"/>
        </p:scale>
        <p:origin x="18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5575B08-46AD-4D8B-930A-A5E4BB2BBD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55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73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016E5B8-84E2-41A6-BF9C-3B5D6FF8B3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082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reference to ai.berkeley.edu.  Thanks!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E5B8-84E2-41A6-BF9C-3B5D6FF8B32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80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C9D13-1015-4291-8D2E-5B16E647CA2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994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C9D13-1015-4291-8D2E-5B16E647CA2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827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C9D13-1015-4291-8D2E-5B16E647CA2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120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C9D13-1015-4291-8D2E-5B16E647CA25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165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10</a:t>
            </a:r>
            <a:r>
              <a:rPr lang="zh-CN" altLang="en-US" dirty="0"/>
              <a:t>个布尔属性，如果用表格表示的话，有</a:t>
            </a:r>
            <a:r>
              <a:rPr lang="en-US" altLang="zh-CN" dirty="0"/>
              <a:t>2^10</a:t>
            </a:r>
            <a:r>
              <a:rPr lang="zh-CN" altLang="en-US" dirty="0"/>
              <a:t>行，每一行又可能是</a:t>
            </a:r>
            <a:r>
              <a:rPr lang="en-US" altLang="zh-CN" dirty="0"/>
              <a:t>T/F</a:t>
            </a:r>
            <a:r>
              <a:rPr lang="zh-CN" altLang="en-US" dirty="0"/>
              <a:t>两种类别，所以</a:t>
            </a:r>
            <a:r>
              <a:rPr lang="en-US" altLang="zh-CN" dirty="0"/>
              <a:t>2^(2^10)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C9D13-1015-4291-8D2E-5B16E647CA25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974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C9D13-1015-4291-8D2E-5B16E647CA25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840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6E5B8-84E2-41A6-BF9C-3B5D6FF8B32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993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6E5B8-84E2-41A6-BF9C-3B5D6FF8B32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79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C9D13-1015-4291-8D2E-5B16E647CA25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554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C9D13-1015-4291-8D2E-5B16E647CA25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418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美国卡内基梅隆大学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计算机学院院长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5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0B222A82-AB77-4773-B2AF-5D7192838388}" type="slidenum"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28186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3418D-07C9-4C98-9198-126F96EE99ED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15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C9D13-1015-4291-8D2E-5B16E647CA2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055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C9D13-1015-4291-8D2E-5B16E647CA2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974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C9D13-1015-4291-8D2E-5B16E647CA2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622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例如：预测明天天气（晴天，多云，下雨）分类问题；温度（</a:t>
            </a:r>
            <a:r>
              <a:rPr lang="en-US" altLang="zh-CN" dirty="0"/>
              <a:t>30</a:t>
            </a:r>
            <a:r>
              <a:rPr lang="zh-CN" altLang="en-US" dirty="0"/>
              <a:t>度）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C9D13-1015-4291-8D2E-5B16E647CA2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406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C9D13-1015-4291-8D2E-5B16E647CA2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989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C9D13-1015-4291-8D2E-5B16E647CA2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472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C9D13-1015-4291-8D2E-5B16E647CA2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70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C86540-E7E5-4035-B3A9-619E9CD318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279E1E-EA53-4C52-A513-12A0AFC72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A93BC6-8BD3-4307-B7BA-0EC52950EB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53451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9C9B28-9F47-4DDC-BFFB-AA4E94F3C8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AEDE7A-BE37-4525-8BB8-DC7A59BCFF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8A3ABF-B740-4DA3-9529-16126B0F83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255E7F-2680-4FC9-9372-7AE6CC7ED6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319E3-2F30-4D52-AA10-F8F0BCA2C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C33E5C-B52E-485F-9E01-581EEDAEA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CD5A28-0464-4A2D-827A-E78B00E72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180A26-0864-467B-9F79-81BF5CC30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0B6F0654-B567-45D8-9F83-E7FA56350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wmf"/><Relationship Id="rId4" Type="http://schemas.openxmlformats.org/officeDocument/2006/relationships/oleObject" Target="../embeddings/oleObject1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60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4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wmf"/><Relationship Id="rId5" Type="http://schemas.openxmlformats.org/officeDocument/2006/relationships/image" Target="../media/image46.wmf"/><Relationship Id="rId4" Type="http://schemas.openxmlformats.org/officeDocument/2006/relationships/image" Target="../media/image5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685800"/>
            <a:ext cx="12192000" cy="1143000"/>
          </a:xfrm>
        </p:spPr>
        <p:txBody>
          <a:bodyPr/>
          <a:lstStyle/>
          <a:p>
            <a:r>
              <a:rPr lang="zh-CN" altLang="en-US" dirty="0"/>
              <a:t>第十八章  样例学习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Learning from examples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2200" y="2362200"/>
            <a:ext cx="7315200" cy="41243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71203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981200" y="274638"/>
            <a:ext cx="8229600" cy="9445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endParaRPr lang="en-US" altLang="zh-CN" sz="4000" b="1" kern="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04800" y="1268760"/>
            <a:ext cx="11582400" cy="5256584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给定一个训练集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个样本， 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(x</a:t>
            </a:r>
            <a:r>
              <a:rPr lang="en-US" altLang="zh-CN" sz="2800" kern="0" baseline="-25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1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, y</a:t>
            </a:r>
            <a:r>
              <a:rPr lang="en-US" altLang="zh-CN" sz="2800" kern="0" baseline="-25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1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)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，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(x</a:t>
            </a:r>
            <a:r>
              <a:rPr lang="en-US" altLang="zh-CN" sz="2800" kern="0" baseline="-25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2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, y</a:t>
            </a:r>
            <a:r>
              <a:rPr lang="en-US" altLang="zh-CN" sz="2800" kern="0" baseline="-25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2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),…(</a:t>
            </a:r>
            <a:r>
              <a:rPr lang="en-US" altLang="zh-CN" sz="2800" kern="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x</a:t>
            </a:r>
            <a:r>
              <a:rPr lang="en-US" altLang="zh-CN" sz="2800" kern="0" baseline="-25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n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, </a:t>
            </a:r>
            <a:r>
              <a:rPr lang="en-US" altLang="zh-CN" sz="2800" kern="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y</a:t>
            </a:r>
            <a:r>
              <a:rPr lang="en-US" altLang="zh-CN" sz="2800" kern="0" baseline="-25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n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)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，其中，</a:t>
            </a:r>
            <a:r>
              <a:rPr lang="en-US" altLang="zh-CN" sz="2800" kern="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y</a:t>
            </a:r>
            <a:r>
              <a:rPr lang="en-US" altLang="zh-CN" sz="2800" kern="0" baseline="-25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i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=f(x</a:t>
            </a:r>
            <a:r>
              <a:rPr lang="en-US" altLang="zh-CN" sz="2800" kern="0" baseline="-25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i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)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，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真实的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是未知的。如果假说空间</a:t>
            </a:r>
            <a:r>
              <a:rPr lang="en-US" altLang="zh-CN" sz="2800" b="1" i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 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中存在一个假说或者函数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hypothesis</a:t>
            </a:r>
            <a:r>
              <a:rPr lang="zh-CN" altLang="en-US" sz="28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使得</a:t>
            </a:r>
            <a:r>
              <a:rPr lang="en-US" altLang="zh-CN" sz="2800" i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 </a:t>
            </a:r>
            <a:r>
              <a:rPr lang="en-US" altLang="zh-CN" sz="2800" i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≈ </a:t>
            </a:r>
            <a:r>
              <a:rPr lang="en-US" altLang="zh-CN" sz="2800" i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 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，就称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 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一致假说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consistent</a:t>
            </a:r>
            <a:r>
              <a:rPr lang="zh-CN" altLang="en-US" sz="28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kern="0" dirty="0">
              <a:latin typeface="+mn-lt"/>
            </a:endParaRPr>
          </a:p>
          <a:p>
            <a:pPr marL="2057400" lvl="4" indent="-228600">
              <a:spcBef>
                <a:spcPct val="20000"/>
              </a:spcBef>
              <a:defRPr/>
            </a:pPr>
            <a:endParaRPr lang="en-US" altLang="zh-CN" sz="1600" kern="0" dirty="0">
              <a:latin typeface="+mn-lt"/>
            </a:endParaRPr>
          </a:p>
          <a:p>
            <a:pPr marL="2057400" lvl="4" indent="-228600">
              <a:spcBef>
                <a:spcPct val="20000"/>
              </a:spcBef>
              <a:defRPr/>
            </a:pPr>
            <a:endParaRPr lang="en-US" altLang="zh-CN" sz="1600" kern="0" dirty="0">
              <a:latin typeface="+mn-lt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31504" y="116632"/>
            <a:ext cx="8928992" cy="79208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18.2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监督学习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023" y="3679406"/>
            <a:ext cx="2946924" cy="2425700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3635" y="4228431"/>
            <a:ext cx="2934534" cy="1645750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2707" y="4049720"/>
            <a:ext cx="3132360" cy="2425700"/>
          </a:xfrm>
          <a:prstGeom prst="rect">
            <a:avLst/>
          </a:prstGeom>
          <a:noFill/>
        </p:spPr>
      </p:pic>
      <p:sp>
        <p:nvSpPr>
          <p:cNvPr id="8" name="标题 3"/>
          <p:cNvSpPr txBox="1">
            <a:spLocks/>
          </p:cNvSpPr>
          <p:nvPr/>
        </p:nvSpPr>
        <p:spPr>
          <a:xfrm>
            <a:off x="791906" y="6194623"/>
            <a:ext cx="1780913" cy="571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7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354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532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709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zh-CN" altLang="en-US" sz="2000" kern="0" dirty="0"/>
              <a:t>训练阶段               </a:t>
            </a:r>
          </a:p>
        </p:txBody>
      </p:sp>
      <p:sp>
        <p:nvSpPr>
          <p:cNvPr id="9" name="标题 3"/>
          <p:cNvSpPr txBox="1">
            <a:spLocks/>
          </p:cNvSpPr>
          <p:nvPr/>
        </p:nvSpPr>
        <p:spPr>
          <a:xfrm>
            <a:off x="3597090" y="6194623"/>
            <a:ext cx="2590800" cy="5715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7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354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532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709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zh-CN" altLang="en-US" sz="2000" kern="0" dirty="0"/>
              <a:t>验证阶段               </a:t>
            </a:r>
          </a:p>
        </p:txBody>
      </p:sp>
      <p:sp>
        <p:nvSpPr>
          <p:cNvPr id="10" name="标题 3"/>
          <p:cNvSpPr txBox="1">
            <a:spLocks/>
          </p:cNvSpPr>
          <p:nvPr/>
        </p:nvSpPr>
        <p:spPr>
          <a:xfrm>
            <a:off x="7027035" y="6194623"/>
            <a:ext cx="2590800" cy="571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7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354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532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709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zh-CN" altLang="en-US" sz="2000" kern="0" dirty="0"/>
              <a:t>测试阶段               </a:t>
            </a:r>
          </a:p>
        </p:txBody>
      </p:sp>
      <p:sp>
        <p:nvSpPr>
          <p:cNvPr id="11" name="标题 3"/>
          <p:cNvSpPr txBox="1">
            <a:spLocks/>
          </p:cNvSpPr>
          <p:nvPr/>
        </p:nvSpPr>
        <p:spPr>
          <a:xfrm>
            <a:off x="9617835" y="6194623"/>
            <a:ext cx="2590800" cy="5715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7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354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532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709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zh-CN" altLang="en-US" sz="2000" kern="0" dirty="0"/>
              <a:t>预测未来</a:t>
            </a:r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6" cstate="print"/>
          <a:srcRect l="50625" t="52500" r="2500" b="2500"/>
          <a:stretch>
            <a:fillRect/>
          </a:stretch>
        </p:blipFill>
        <p:spPr bwMode="auto">
          <a:xfrm>
            <a:off x="9735787" y="4419600"/>
            <a:ext cx="1985395" cy="1429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18687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295400"/>
            <a:ext cx="8352928" cy="4968552"/>
          </a:xfrm>
          <a:prstGeom prst="rect">
            <a:avLst/>
          </a:prstGeom>
        </p:spPr>
        <p:txBody>
          <a:bodyPr/>
          <a:lstStyle/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监督学习</a:t>
            </a:r>
            <a:endParaRPr lang="en-US" altLang="zh-CN" sz="28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1800"/>
              </a:spcBef>
              <a:buFontTx/>
              <a:buChar char="•"/>
              <a:defRPr/>
            </a:pPr>
            <a:r>
              <a:rPr lang="zh-CN" alt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学习问题：如果输出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是离散的值</a:t>
            </a: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1800"/>
              </a:spcBef>
              <a:buFontTx/>
              <a:buChar char="•"/>
              <a:defRPr/>
            </a:pP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1800"/>
              </a:spcBef>
              <a:buFontTx/>
              <a:buChar char="•"/>
              <a:defRPr/>
            </a:pP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回归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学习问题：如果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是一个连续的数值</a:t>
            </a: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预测明天的最高温度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57400" lvl="4" indent="-228600">
              <a:spcBef>
                <a:spcPct val="20000"/>
              </a:spcBef>
              <a:defRPr/>
            </a:pPr>
            <a:endParaRPr lang="en-US" altLang="zh-CN" sz="1600" kern="0" dirty="0">
              <a:latin typeface="+mn-lt"/>
            </a:endParaRPr>
          </a:p>
          <a:p>
            <a:pPr marL="2057400" lvl="4" indent="-228600">
              <a:spcBef>
                <a:spcPct val="20000"/>
              </a:spcBef>
              <a:defRPr/>
            </a:pPr>
            <a:endParaRPr lang="en-US" altLang="zh-CN" sz="1600" kern="0" dirty="0">
              <a:latin typeface="+mn-lt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631504" y="116632"/>
            <a:ext cx="8928992" cy="79208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18.2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监督学习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966" y="2762250"/>
            <a:ext cx="3343275" cy="76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051" y="2933893"/>
            <a:ext cx="2114894" cy="37791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49786" y="298206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语音识别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下围棋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0748" y="3774539"/>
            <a:ext cx="1345234" cy="101469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4200" y="4124922"/>
            <a:ext cx="606583" cy="33447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038728" y="6263952"/>
            <a:ext cx="32766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x, y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可以是任何形式的值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4697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1600200"/>
            <a:ext cx="6019800" cy="496855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举例：曲线拟合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dirty="0">
                <a:ea typeface="宋体" panose="02010600030101010101" pitchFamily="2" charset="-122"/>
              </a:rPr>
              <a:t>在某些数据点上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拟合</a:t>
            </a:r>
            <a:r>
              <a:rPr lang="zh-CN" altLang="en-US" sz="2800" dirty="0">
                <a:ea typeface="宋体" panose="02010600030101010101" pitchFamily="2" charset="-122"/>
              </a:rPr>
              <a:t>一个单变量函数，样例是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ea typeface="宋体" panose="02010600030101010101" pitchFamily="2" charset="-122"/>
              </a:rPr>
              <a:t>x,y</a:t>
            </a:r>
            <a:r>
              <a:rPr lang="en-US" altLang="zh-CN" sz="2800" dirty="0"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ea typeface="宋体" panose="02010600030101010101" pitchFamily="2" charset="-122"/>
              </a:rPr>
              <a:t>平面上的点，其中</a:t>
            </a:r>
            <a:r>
              <a:rPr lang="en-US" altLang="zh-CN" sz="2800" dirty="0">
                <a:ea typeface="宋体" panose="02010600030101010101" pitchFamily="2" charset="-122"/>
              </a:rPr>
              <a:t>y=f(x)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dirty="0">
                <a:ea typeface="宋体" panose="02010600030101010101" pitchFamily="2" charset="-122"/>
              </a:rPr>
              <a:t>在真实函数</a:t>
            </a:r>
            <a:r>
              <a:rPr lang="en-US" altLang="zh-CN" sz="2800" dirty="0">
                <a:ea typeface="宋体" panose="02010600030101010101" pitchFamily="2" charset="-122"/>
              </a:rPr>
              <a:t>f</a:t>
            </a:r>
            <a:r>
              <a:rPr lang="zh-CN" altLang="en-US" sz="2800" dirty="0">
                <a:ea typeface="宋体" panose="02010600030101010101" pitchFamily="2" charset="-122"/>
              </a:rPr>
              <a:t>未知的情况下，用一个函数</a:t>
            </a:r>
            <a:r>
              <a:rPr lang="en-US" altLang="zh-CN" sz="2800" dirty="0">
                <a:ea typeface="宋体" panose="02010600030101010101" pitchFamily="2" charset="-122"/>
              </a:rPr>
              <a:t>h</a:t>
            </a:r>
            <a:r>
              <a:rPr lang="zh-CN" altLang="en-US" sz="2800" dirty="0">
                <a:ea typeface="宋体" panose="02010600030101010101" pitchFamily="2" charset="-122"/>
              </a:rPr>
              <a:t>逼近它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57400" lvl="4" indent="-228600">
              <a:spcBef>
                <a:spcPct val="20000"/>
              </a:spcBef>
              <a:defRPr/>
            </a:pPr>
            <a:endParaRPr lang="en-US" altLang="zh-CN" sz="1600" kern="0" dirty="0">
              <a:latin typeface="+mn-lt"/>
            </a:endParaRPr>
          </a:p>
          <a:p>
            <a:pPr marL="2057400" lvl="4" indent="-228600">
              <a:spcBef>
                <a:spcPct val="20000"/>
              </a:spcBef>
              <a:defRPr/>
            </a:pPr>
            <a:endParaRPr lang="en-US" altLang="zh-CN" sz="1600" kern="0" dirty="0">
              <a:latin typeface="+mn-lt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631504" y="116632"/>
            <a:ext cx="8928992" cy="79208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18.2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监督学习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4" descr="curve-fitting1c">
            <a:extLst>
              <a:ext uri="{FF2B5EF4-FFF2-40B4-BE49-F238E27FC236}">
                <a16:creationId xmlns:a16="http://schemas.microsoft.com/office/drawing/2014/main" id="{BEEE57AB-F8C5-4A24-A4D9-3287D8033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619213"/>
            <a:ext cx="381000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6461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1600200"/>
            <a:ext cx="6019800" cy="496855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举例：曲线拟合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dirty="0">
                <a:ea typeface="宋体" panose="02010600030101010101" pitchFamily="2" charset="-122"/>
              </a:rPr>
              <a:t>在某些数据点上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拟合</a:t>
            </a:r>
            <a:r>
              <a:rPr lang="zh-CN" altLang="en-US" sz="2800" dirty="0">
                <a:ea typeface="宋体" panose="02010600030101010101" pitchFamily="2" charset="-122"/>
              </a:rPr>
              <a:t>一个单变量函数，样例是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ea typeface="宋体" panose="02010600030101010101" pitchFamily="2" charset="-122"/>
              </a:rPr>
              <a:t>x,y</a:t>
            </a:r>
            <a:r>
              <a:rPr lang="en-US" altLang="zh-CN" sz="2800" dirty="0"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ea typeface="宋体" panose="02010600030101010101" pitchFamily="2" charset="-122"/>
              </a:rPr>
              <a:t>平面上的点，其中</a:t>
            </a:r>
            <a:r>
              <a:rPr lang="en-US" altLang="zh-CN" sz="2800" dirty="0">
                <a:ea typeface="宋体" panose="02010600030101010101" pitchFamily="2" charset="-122"/>
              </a:rPr>
              <a:t>y=f(x)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dirty="0">
                <a:ea typeface="宋体" panose="02010600030101010101" pitchFamily="2" charset="-122"/>
              </a:rPr>
              <a:t>在真实函数</a:t>
            </a:r>
            <a:r>
              <a:rPr lang="en-US" altLang="zh-CN" sz="2800" dirty="0">
                <a:ea typeface="宋体" panose="02010600030101010101" pitchFamily="2" charset="-122"/>
              </a:rPr>
              <a:t>f</a:t>
            </a:r>
            <a:r>
              <a:rPr lang="zh-CN" altLang="en-US" sz="2800" dirty="0">
                <a:ea typeface="宋体" panose="02010600030101010101" pitchFamily="2" charset="-122"/>
              </a:rPr>
              <a:t>未知的情况下，用一个函数</a:t>
            </a:r>
            <a:r>
              <a:rPr lang="en-US" altLang="zh-CN" sz="2800" dirty="0">
                <a:ea typeface="宋体" panose="02010600030101010101" pitchFamily="2" charset="-122"/>
              </a:rPr>
              <a:t>h</a:t>
            </a:r>
            <a:r>
              <a:rPr lang="zh-CN" altLang="en-US" sz="2800" dirty="0">
                <a:ea typeface="宋体" panose="02010600030101010101" pitchFamily="2" charset="-122"/>
              </a:rPr>
              <a:t>逼近它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57400" lvl="4" indent="-228600">
              <a:spcBef>
                <a:spcPct val="20000"/>
              </a:spcBef>
              <a:defRPr/>
            </a:pPr>
            <a:endParaRPr lang="en-US" altLang="zh-CN" sz="1600" kern="0" dirty="0">
              <a:latin typeface="+mn-lt"/>
            </a:endParaRPr>
          </a:p>
          <a:p>
            <a:pPr marL="2057400" lvl="4" indent="-228600">
              <a:spcBef>
                <a:spcPct val="20000"/>
              </a:spcBef>
              <a:defRPr/>
            </a:pPr>
            <a:endParaRPr lang="en-US" altLang="zh-CN" sz="1600" kern="0" dirty="0">
              <a:latin typeface="+mn-lt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631504" y="116632"/>
            <a:ext cx="8928992" cy="79208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18.2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监督学习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4" descr="curve-fitting1c">
            <a:extLst>
              <a:ext uri="{FF2B5EF4-FFF2-40B4-BE49-F238E27FC236}">
                <a16:creationId xmlns:a16="http://schemas.microsoft.com/office/drawing/2014/main" id="{BEEE57AB-F8C5-4A24-A4D9-3287D8033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619213"/>
            <a:ext cx="381000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urve-fitting2c">
            <a:extLst>
              <a:ext uri="{FF2B5EF4-FFF2-40B4-BE49-F238E27FC236}">
                <a16:creationId xmlns:a16="http://schemas.microsoft.com/office/drawing/2014/main" id="{91F0D0DC-AD78-437F-A40C-9D6204E4E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557462"/>
            <a:ext cx="3810000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8650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1600200"/>
            <a:ext cx="6019800" cy="496855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举例：曲线拟合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dirty="0">
                <a:ea typeface="宋体" panose="02010600030101010101" pitchFamily="2" charset="-122"/>
              </a:rPr>
              <a:t>在某些数据点上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拟合</a:t>
            </a:r>
            <a:r>
              <a:rPr lang="zh-CN" altLang="en-US" sz="2800" dirty="0">
                <a:ea typeface="宋体" panose="02010600030101010101" pitchFamily="2" charset="-122"/>
              </a:rPr>
              <a:t>一个单变量函数，样例是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ea typeface="宋体" panose="02010600030101010101" pitchFamily="2" charset="-122"/>
              </a:rPr>
              <a:t>x,y</a:t>
            </a:r>
            <a:r>
              <a:rPr lang="en-US" altLang="zh-CN" sz="2800" dirty="0"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ea typeface="宋体" panose="02010600030101010101" pitchFamily="2" charset="-122"/>
              </a:rPr>
              <a:t>平面上的点，其中</a:t>
            </a:r>
            <a:r>
              <a:rPr lang="en-US" altLang="zh-CN" sz="2800" dirty="0">
                <a:ea typeface="宋体" panose="02010600030101010101" pitchFamily="2" charset="-122"/>
              </a:rPr>
              <a:t>y=f(x)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dirty="0">
                <a:ea typeface="宋体" panose="02010600030101010101" pitchFamily="2" charset="-122"/>
              </a:rPr>
              <a:t>在真实函数</a:t>
            </a:r>
            <a:r>
              <a:rPr lang="en-US" altLang="zh-CN" sz="2800" dirty="0">
                <a:ea typeface="宋体" panose="02010600030101010101" pitchFamily="2" charset="-122"/>
              </a:rPr>
              <a:t>f</a:t>
            </a:r>
            <a:r>
              <a:rPr lang="zh-CN" altLang="en-US" sz="2800" dirty="0">
                <a:ea typeface="宋体" panose="02010600030101010101" pitchFamily="2" charset="-122"/>
              </a:rPr>
              <a:t>未知的情况下，用一个函数</a:t>
            </a:r>
            <a:r>
              <a:rPr lang="en-US" altLang="zh-CN" sz="2800" dirty="0">
                <a:ea typeface="宋体" panose="02010600030101010101" pitchFamily="2" charset="-122"/>
              </a:rPr>
              <a:t>h</a:t>
            </a:r>
            <a:r>
              <a:rPr lang="zh-CN" altLang="en-US" sz="2800" dirty="0">
                <a:ea typeface="宋体" panose="02010600030101010101" pitchFamily="2" charset="-122"/>
              </a:rPr>
              <a:t>逼近它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57400" lvl="4" indent="-228600">
              <a:spcBef>
                <a:spcPct val="20000"/>
              </a:spcBef>
              <a:defRPr/>
            </a:pPr>
            <a:endParaRPr lang="en-US" altLang="zh-CN" sz="1600" kern="0" dirty="0">
              <a:latin typeface="+mn-lt"/>
            </a:endParaRPr>
          </a:p>
          <a:p>
            <a:pPr marL="2057400" lvl="4" indent="-228600">
              <a:spcBef>
                <a:spcPct val="20000"/>
              </a:spcBef>
              <a:defRPr/>
            </a:pPr>
            <a:endParaRPr lang="en-US" altLang="zh-CN" sz="1600" kern="0" dirty="0">
              <a:latin typeface="+mn-lt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631504" y="116632"/>
            <a:ext cx="8928992" cy="79208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18.2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监督学习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4" descr="curve-fitting1c">
            <a:extLst>
              <a:ext uri="{FF2B5EF4-FFF2-40B4-BE49-F238E27FC236}">
                <a16:creationId xmlns:a16="http://schemas.microsoft.com/office/drawing/2014/main" id="{BEEE57AB-F8C5-4A24-A4D9-3287D8033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619213"/>
            <a:ext cx="381000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urve-fitting2c">
            <a:extLst>
              <a:ext uri="{FF2B5EF4-FFF2-40B4-BE49-F238E27FC236}">
                <a16:creationId xmlns:a16="http://schemas.microsoft.com/office/drawing/2014/main" id="{91F0D0DC-AD78-437F-A40C-9D6204E4E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557462"/>
            <a:ext cx="3810000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urve-fitting3c">
            <a:extLst>
              <a:ext uri="{FF2B5EF4-FFF2-40B4-BE49-F238E27FC236}">
                <a16:creationId xmlns:a16="http://schemas.microsoft.com/office/drawing/2014/main" id="{BA29649F-B406-4263-B2DC-455AB66CB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589131"/>
            <a:ext cx="3810000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2159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1600200"/>
            <a:ext cx="6019800" cy="496855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举例：曲线拟合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dirty="0">
                <a:ea typeface="宋体" panose="02010600030101010101" pitchFamily="2" charset="-122"/>
              </a:rPr>
              <a:t>在某些数据点上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拟合</a:t>
            </a:r>
            <a:r>
              <a:rPr lang="zh-CN" altLang="en-US" sz="2800" dirty="0">
                <a:ea typeface="宋体" panose="02010600030101010101" pitchFamily="2" charset="-122"/>
              </a:rPr>
              <a:t>一个单变量函数，样例是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ea typeface="宋体" panose="02010600030101010101" pitchFamily="2" charset="-122"/>
              </a:rPr>
              <a:t>x,y</a:t>
            </a:r>
            <a:r>
              <a:rPr lang="en-US" altLang="zh-CN" sz="2800" dirty="0"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ea typeface="宋体" panose="02010600030101010101" pitchFamily="2" charset="-122"/>
              </a:rPr>
              <a:t>平面上的点，其中</a:t>
            </a:r>
            <a:r>
              <a:rPr lang="en-US" altLang="zh-CN" sz="2800" dirty="0">
                <a:ea typeface="宋体" panose="02010600030101010101" pitchFamily="2" charset="-122"/>
              </a:rPr>
              <a:t>y=f(x)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dirty="0">
                <a:ea typeface="宋体" panose="02010600030101010101" pitchFamily="2" charset="-122"/>
              </a:rPr>
              <a:t>在真实函数</a:t>
            </a:r>
            <a:r>
              <a:rPr lang="en-US" altLang="zh-CN" sz="2800" dirty="0">
                <a:ea typeface="宋体" panose="02010600030101010101" pitchFamily="2" charset="-122"/>
              </a:rPr>
              <a:t>f</a:t>
            </a:r>
            <a:r>
              <a:rPr lang="zh-CN" altLang="en-US" sz="2800" dirty="0">
                <a:ea typeface="宋体" panose="02010600030101010101" pitchFamily="2" charset="-122"/>
              </a:rPr>
              <a:t>未知的情况下，用一个函数</a:t>
            </a:r>
            <a:r>
              <a:rPr lang="en-US" altLang="zh-CN" sz="2800" dirty="0">
                <a:ea typeface="宋体" panose="02010600030101010101" pitchFamily="2" charset="-122"/>
              </a:rPr>
              <a:t>h</a:t>
            </a:r>
            <a:r>
              <a:rPr lang="zh-CN" altLang="en-US" sz="2800" dirty="0">
                <a:ea typeface="宋体" panose="02010600030101010101" pitchFamily="2" charset="-122"/>
              </a:rPr>
              <a:t>逼近它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57400" lvl="4" indent="-228600">
              <a:spcBef>
                <a:spcPct val="20000"/>
              </a:spcBef>
              <a:defRPr/>
            </a:pPr>
            <a:endParaRPr lang="en-US" altLang="zh-CN" sz="1600" kern="0" dirty="0">
              <a:latin typeface="+mn-lt"/>
            </a:endParaRPr>
          </a:p>
          <a:p>
            <a:pPr marL="2057400" lvl="4" indent="-228600">
              <a:spcBef>
                <a:spcPct val="20000"/>
              </a:spcBef>
              <a:defRPr/>
            </a:pPr>
            <a:endParaRPr lang="en-US" altLang="zh-CN" sz="1600" kern="0" dirty="0">
              <a:latin typeface="+mn-lt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631504" y="116632"/>
            <a:ext cx="8928992" cy="79208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18.2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监督学习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4" descr="curve-fitting1c">
            <a:extLst>
              <a:ext uri="{FF2B5EF4-FFF2-40B4-BE49-F238E27FC236}">
                <a16:creationId xmlns:a16="http://schemas.microsoft.com/office/drawing/2014/main" id="{BEEE57AB-F8C5-4A24-A4D9-3287D8033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619213"/>
            <a:ext cx="381000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urve-fitting2c">
            <a:extLst>
              <a:ext uri="{FF2B5EF4-FFF2-40B4-BE49-F238E27FC236}">
                <a16:creationId xmlns:a16="http://schemas.microsoft.com/office/drawing/2014/main" id="{91F0D0DC-AD78-437F-A40C-9D6204E4E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557462"/>
            <a:ext cx="3810000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urve-fitting3c">
            <a:extLst>
              <a:ext uri="{FF2B5EF4-FFF2-40B4-BE49-F238E27FC236}">
                <a16:creationId xmlns:a16="http://schemas.microsoft.com/office/drawing/2014/main" id="{BA29649F-B406-4263-B2DC-455AB66CB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589131"/>
            <a:ext cx="3810000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curve-fitting4c">
            <a:extLst>
              <a:ext uri="{FF2B5EF4-FFF2-40B4-BE49-F238E27FC236}">
                <a16:creationId xmlns:a16="http://schemas.microsoft.com/office/drawing/2014/main" id="{1FB4D56E-9015-4C35-A39A-BE2651C88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16" y="2576431"/>
            <a:ext cx="3859284" cy="3325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8843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1600200"/>
            <a:ext cx="6019800" cy="496855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举例：曲线拟合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dirty="0">
                <a:ea typeface="宋体" panose="02010600030101010101" pitchFamily="2" charset="-122"/>
              </a:rPr>
              <a:t>在真实函数</a:t>
            </a:r>
            <a:r>
              <a:rPr lang="en-US" altLang="zh-CN" sz="2800" dirty="0">
                <a:ea typeface="宋体" panose="02010600030101010101" pitchFamily="2" charset="-122"/>
              </a:rPr>
              <a:t>f</a:t>
            </a:r>
            <a:r>
              <a:rPr lang="zh-CN" altLang="en-US" sz="2800" dirty="0">
                <a:ea typeface="宋体" panose="02010600030101010101" pitchFamily="2" charset="-122"/>
              </a:rPr>
              <a:t>未知的情况下，用一个函数</a:t>
            </a:r>
            <a:r>
              <a:rPr lang="en-US" altLang="zh-CN" sz="2800" dirty="0">
                <a:ea typeface="宋体" panose="02010600030101010101" pitchFamily="2" charset="-122"/>
              </a:rPr>
              <a:t>h</a:t>
            </a:r>
            <a:r>
              <a:rPr lang="zh-CN" altLang="en-US" sz="2800" dirty="0">
                <a:ea typeface="宋体" panose="02010600030101010101" pitchFamily="2" charset="-122"/>
              </a:rPr>
              <a:t>逼近它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dirty="0">
                <a:ea typeface="宋体" panose="02010600030101010101" pitchFamily="2" charset="-122"/>
              </a:rPr>
              <a:t>较好拟合训练数据的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复杂假说</a:t>
            </a:r>
            <a:r>
              <a:rPr lang="zh-CN" altLang="en-US" sz="2800" dirty="0">
                <a:ea typeface="宋体" panose="02010600030101010101" pitchFamily="2" charset="-122"/>
              </a:rPr>
              <a:t>和更好泛化的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简单假说</a:t>
            </a:r>
            <a:r>
              <a:rPr lang="zh-CN" altLang="en-US" sz="2800" dirty="0">
                <a:ea typeface="宋体" panose="02010600030101010101" pitchFamily="2" charset="-122"/>
              </a:rPr>
              <a:t>之间存在折中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57400" lvl="4" indent="-228600">
              <a:spcBef>
                <a:spcPct val="20000"/>
              </a:spcBef>
              <a:defRPr/>
            </a:pPr>
            <a:endParaRPr lang="en-US" altLang="zh-CN" sz="1600" kern="0" dirty="0">
              <a:latin typeface="+mn-lt"/>
            </a:endParaRPr>
          </a:p>
          <a:p>
            <a:pPr marL="2057400" lvl="4" indent="-228600">
              <a:spcBef>
                <a:spcPct val="20000"/>
              </a:spcBef>
              <a:defRPr/>
            </a:pPr>
            <a:endParaRPr lang="en-US" altLang="zh-CN" sz="1600" kern="0" dirty="0">
              <a:latin typeface="+mn-lt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631504" y="116632"/>
            <a:ext cx="8928992" cy="79208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18.2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监督学习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4" descr="curve-fitting1c">
            <a:extLst>
              <a:ext uri="{FF2B5EF4-FFF2-40B4-BE49-F238E27FC236}">
                <a16:creationId xmlns:a16="http://schemas.microsoft.com/office/drawing/2014/main" id="{BEEE57AB-F8C5-4A24-A4D9-3287D8033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619213"/>
            <a:ext cx="381000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urve-fitting2c">
            <a:extLst>
              <a:ext uri="{FF2B5EF4-FFF2-40B4-BE49-F238E27FC236}">
                <a16:creationId xmlns:a16="http://schemas.microsoft.com/office/drawing/2014/main" id="{91F0D0DC-AD78-437F-A40C-9D6204E4E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557462"/>
            <a:ext cx="3810000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urve-fitting3c">
            <a:extLst>
              <a:ext uri="{FF2B5EF4-FFF2-40B4-BE49-F238E27FC236}">
                <a16:creationId xmlns:a16="http://schemas.microsoft.com/office/drawing/2014/main" id="{BA29649F-B406-4263-B2DC-455AB66CB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589131"/>
            <a:ext cx="3810000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curve-fitting4c">
            <a:extLst>
              <a:ext uri="{FF2B5EF4-FFF2-40B4-BE49-F238E27FC236}">
                <a16:creationId xmlns:a16="http://schemas.microsoft.com/office/drawing/2014/main" id="{1FB4D56E-9015-4C35-A39A-BE2651C88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16" y="2576431"/>
            <a:ext cx="3859284" cy="3325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urve-fitting5c">
            <a:extLst>
              <a:ext uri="{FF2B5EF4-FFF2-40B4-BE49-F238E27FC236}">
                <a16:creationId xmlns:a16="http://schemas.microsoft.com/office/drawing/2014/main" id="{FBC42E16-80CE-4D14-B3D6-343858BAE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536" y="2576431"/>
            <a:ext cx="3877264" cy="334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762000" y="5657671"/>
            <a:ext cx="8534400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kern="0" dirty="0">
                <a:ea typeface="宋体" panose="02010600030101010101" pitchFamily="2" charset="-122"/>
              </a:rPr>
              <a:t>归纳学习中的基本问题：</a:t>
            </a:r>
            <a:r>
              <a:rPr lang="zh-CN" altLang="en-US" sz="2400" b="1" kern="0" dirty="0">
                <a:ea typeface="宋体" panose="02010600030101010101" pitchFamily="2" charset="-122"/>
              </a:rPr>
              <a:t>如何从多个一致假说中抉择？</a:t>
            </a:r>
            <a:endParaRPr lang="en-US" altLang="zh-CN" sz="2400" b="1" kern="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kern="0" dirty="0">
                <a:ea typeface="宋体" panose="02010600030101010101" pitchFamily="2" charset="-122"/>
              </a:rPr>
              <a:t>答案：</a:t>
            </a:r>
            <a:r>
              <a:rPr lang="zh-CN" altLang="en-US" sz="2400" kern="0" dirty="0">
                <a:solidFill>
                  <a:srgbClr val="FF0000"/>
                </a:solidFill>
                <a:ea typeface="宋体" panose="02010600030101010101" pitchFamily="2" charset="-122"/>
              </a:rPr>
              <a:t>选择与数据一致的最简单的假说</a:t>
            </a:r>
            <a:r>
              <a:rPr lang="zh-CN" altLang="en-US" sz="2400" kern="0" dirty="0">
                <a:ea typeface="宋体" panose="02010600030101010101" pitchFamily="2" charset="-122"/>
              </a:rPr>
              <a:t>（奥坎姆剃刀）</a:t>
            </a:r>
            <a:endParaRPr lang="en-US" altLang="zh-CN" sz="2400" kern="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1477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监督学习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48" y="1757074"/>
            <a:ext cx="6124575" cy="923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514" y="2888961"/>
            <a:ext cx="7048500" cy="895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348" y="4334308"/>
            <a:ext cx="9686925" cy="9048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269673" y="4304143"/>
            <a:ext cx="895927" cy="556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924800" y="1332489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HiddenHorzOCR"/>
              </a:rPr>
              <a:t>归纳偏好</a:t>
            </a:r>
            <a:r>
              <a:rPr lang="en-US" altLang="zh-CN" dirty="0">
                <a:solidFill>
                  <a:srgbClr val="FF0000"/>
                </a:solidFill>
                <a:latin typeface="HiddenHorzOCR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-Roman"/>
              </a:rPr>
              <a:t>(inductive bias)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77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监督学习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73526"/>
          <a:stretch/>
        </p:blipFill>
        <p:spPr>
          <a:xfrm>
            <a:off x="1049195" y="1274907"/>
            <a:ext cx="1621416" cy="923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612" y="1490663"/>
            <a:ext cx="7189006" cy="35987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195" y="1998518"/>
            <a:ext cx="1832411" cy="4154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195" y="2503542"/>
            <a:ext cx="6415664" cy="10881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263" y="3591661"/>
            <a:ext cx="6347528" cy="168666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584173" y="4556175"/>
            <a:ext cx="632166" cy="459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67915" y="5779875"/>
            <a:ext cx="104858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HiddenHorzOCR"/>
              </a:rPr>
              <a:t>归纳偏好</a:t>
            </a:r>
            <a:r>
              <a:rPr lang="en-US" altLang="zh-CN" sz="2000" b="1" dirty="0">
                <a:solidFill>
                  <a:srgbClr val="000000"/>
                </a:solidFill>
                <a:latin typeface="Times-Roman"/>
              </a:rPr>
              <a:t>(inductive bias) </a:t>
            </a:r>
            <a:r>
              <a:rPr lang="zh-CN" altLang="en-US" sz="2000" dirty="0">
                <a:solidFill>
                  <a:srgbClr val="000000"/>
                </a:solidFill>
                <a:latin typeface="HiddenHorzOCR"/>
              </a:rPr>
              <a:t>对应了学习算法本身所做出的关于</a:t>
            </a:r>
            <a:r>
              <a:rPr lang="en-US" altLang="zh-CN" sz="2000" dirty="0">
                <a:solidFill>
                  <a:srgbClr val="000000"/>
                </a:solidFill>
                <a:latin typeface="HiddenHorzOCR"/>
              </a:rPr>
              <a:t>"</a:t>
            </a:r>
            <a:r>
              <a:rPr lang="zh-CN" altLang="en-US" sz="2000" dirty="0">
                <a:solidFill>
                  <a:srgbClr val="000000"/>
                </a:solidFill>
                <a:latin typeface="HiddenHorzOCR"/>
              </a:rPr>
              <a:t>什么样的模型更好</a:t>
            </a:r>
            <a:r>
              <a:rPr lang="en-US" altLang="zh-CN" sz="2000" dirty="0">
                <a:solidFill>
                  <a:srgbClr val="000000"/>
                </a:solidFill>
                <a:latin typeface="HiddenHorzOCR"/>
              </a:rPr>
              <a:t>"</a:t>
            </a:r>
            <a:r>
              <a:rPr lang="zh-CN" altLang="en-US" sz="2000" dirty="0">
                <a:solidFill>
                  <a:srgbClr val="000000"/>
                </a:solidFill>
                <a:latin typeface="HiddenHorzOCR"/>
              </a:rPr>
              <a:t>的假设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2300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1600200"/>
            <a:ext cx="6019800" cy="4968552"/>
          </a:xfrm>
          <a:prstGeom prst="rect">
            <a:avLst/>
          </a:prstGeom>
        </p:spPr>
        <p:txBody>
          <a:bodyPr/>
          <a:lstStyle/>
          <a:p>
            <a:pPr marL="2057400" lvl="4" indent="-228600">
              <a:spcBef>
                <a:spcPct val="20000"/>
              </a:spcBef>
              <a:defRPr/>
            </a:pPr>
            <a:endParaRPr lang="en-US" altLang="zh-CN" sz="1600" kern="0" dirty="0">
              <a:latin typeface="+mn-lt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631504" y="116632"/>
            <a:ext cx="8928992" cy="79208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18.2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监督学习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" y="1459595"/>
            <a:ext cx="10896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ea typeface="宋体" panose="02010600030101010101" pitchFamily="2" charset="-122"/>
              </a:rPr>
              <a:t>假说空间选择很重要。</a:t>
            </a:r>
            <a:r>
              <a:rPr lang="zh-CN" altLang="en-US" sz="2600" b="1" dirty="0">
                <a:ea typeface="宋体" panose="02010600030101010101" pitchFamily="2" charset="-122"/>
              </a:rPr>
              <a:t>若假说空间包含真实函数，学习问题是可实现的</a:t>
            </a:r>
            <a:r>
              <a:rPr lang="zh-CN" altLang="en-US" sz="2600" dirty="0">
                <a:ea typeface="宋体" panose="02010600030101010101" pitchFamily="2" charset="-122"/>
              </a:rPr>
              <a:t>。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ea typeface="宋体" panose="02010600030101010101" pitchFamily="2" charset="-122"/>
              </a:rPr>
              <a:t>不幸的是，由于真实函数未知，一个给定学习问题是否可实现的，并不总是可判定的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600" dirty="0"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ea typeface="宋体" panose="02010600030101010101" pitchFamily="2" charset="-122"/>
              </a:rPr>
              <a:t>通过选择在给定数据下具有</a:t>
            </a:r>
            <a:r>
              <a:rPr lang="zh-CN" altLang="en-US" sz="2600" dirty="0">
                <a:solidFill>
                  <a:srgbClr val="FF0000"/>
                </a:solidFill>
                <a:ea typeface="宋体" panose="02010600030101010101" pitchFamily="2" charset="-122"/>
              </a:rPr>
              <a:t>最大可能性的假说</a:t>
            </a:r>
            <a:r>
              <a:rPr lang="en-US" altLang="zh-CN" sz="2600" i="1" dirty="0">
                <a:solidFill>
                  <a:srgbClr val="FF0000"/>
                </a:solidFill>
                <a:ea typeface="宋体" panose="02010600030101010101" pitchFamily="2" charset="-122"/>
              </a:rPr>
              <a:t>h</a:t>
            </a:r>
            <a:r>
              <a:rPr lang="zh-CN" altLang="en-US" sz="2600" dirty="0">
                <a:solidFill>
                  <a:srgbClr val="FF0000"/>
                </a:solidFill>
                <a:ea typeface="宋体" panose="02010600030101010101" pitchFamily="2" charset="-122"/>
              </a:rPr>
              <a:t>*</a:t>
            </a:r>
            <a:r>
              <a:rPr lang="zh-CN" altLang="en-US" sz="2600" dirty="0">
                <a:ea typeface="宋体" panose="02010600030101010101" pitchFamily="2" charset="-122"/>
              </a:rPr>
              <a:t>，能够实现监督学习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600" dirty="0"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ea typeface="宋体" panose="02010600030101010101" pitchFamily="2" charset="-122"/>
              </a:rPr>
              <a:t>由贝叶斯公式，可得：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600" dirty="0"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787" y="4712494"/>
            <a:ext cx="2895600" cy="5810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787" y="5728618"/>
            <a:ext cx="34575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2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2BDB1-21FF-463D-A1E0-E073877D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F2D46-CFA2-479C-B2A8-81F5B6654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905000"/>
            <a:ext cx="10490200" cy="47291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18.1 </a:t>
            </a:r>
            <a:r>
              <a:rPr lang="zh-CN" altLang="en-US" dirty="0"/>
              <a:t>学习形式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18.2 </a:t>
            </a:r>
            <a:r>
              <a:rPr lang="zh-CN" altLang="en-US" dirty="0"/>
              <a:t>监督学习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18.3</a:t>
            </a:r>
            <a:r>
              <a:rPr lang="zh-CN" altLang="en-US" dirty="0"/>
              <a:t> 决策树归纳</a:t>
            </a:r>
            <a:endParaRPr lang="en-US" altLang="zh-C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3124" y="1905000"/>
            <a:ext cx="4721250" cy="3886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2096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2BDB1-21FF-463D-A1E0-E073877D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F2D46-CFA2-479C-B2A8-81F5B6654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机器学习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18.3</a:t>
            </a:r>
            <a:r>
              <a:rPr lang="zh-CN" altLang="en-US" dirty="0">
                <a:solidFill>
                  <a:srgbClr val="FF0000"/>
                </a:solidFill>
              </a:rPr>
              <a:t> 决策树归纳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/>
              <a:t>18.3.1 </a:t>
            </a:r>
            <a:r>
              <a:rPr lang="zh-CN" altLang="en-US" dirty="0">
                <a:solidFill>
                  <a:srgbClr val="FF0000"/>
                </a:solidFill>
              </a:rPr>
              <a:t>决策树表示法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/>
              <a:t>18.3.2 </a:t>
            </a:r>
            <a:r>
              <a:rPr lang="zh-CN" altLang="en-US" dirty="0"/>
              <a:t>决策树的表达能力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18.3.3 </a:t>
            </a:r>
            <a:r>
              <a:rPr lang="zh-CN" altLang="en-US" dirty="0"/>
              <a:t>从样例归纳决策树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18.3.4 </a:t>
            </a:r>
            <a:r>
              <a:rPr lang="zh-CN" altLang="en-US" dirty="0"/>
              <a:t>选择测试属性</a:t>
            </a:r>
          </a:p>
        </p:txBody>
      </p:sp>
      <p:pic>
        <p:nvPicPr>
          <p:cNvPr id="4" name="Picture 3" descr="Lecture23-DecisionTrees-nobra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524000"/>
            <a:ext cx="70866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80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1108995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397001"/>
            <a:ext cx="10414000" cy="4729164"/>
          </a:xfrm>
        </p:spPr>
        <p:txBody>
          <a:bodyPr/>
          <a:lstStyle/>
          <a:p>
            <a:r>
              <a:rPr lang="zh-CN" altLang="en-US" sz="2200" dirty="0">
                <a:latin typeface="Times New Roman" pitchFamily="18" charset="0"/>
              </a:rPr>
              <a:t>决策树归纳是一类最简单的机器学习形式，是一种以样例为基础的归纳学习方法</a:t>
            </a:r>
            <a:endParaRPr lang="en-US" altLang="zh-CN" sz="2200" dirty="0">
              <a:latin typeface="Times New Roman" pitchFamily="18" charset="0"/>
            </a:endParaRPr>
          </a:p>
          <a:p>
            <a:endParaRPr lang="en-US" sz="2200" dirty="0">
              <a:latin typeface="Times New Roman" pitchFamily="18" charset="0"/>
            </a:endParaRPr>
          </a:p>
          <a:p>
            <a:r>
              <a:rPr lang="zh-CN" altLang="en-US" sz="2400" dirty="0">
                <a:latin typeface="Times New Roman" pitchFamily="18" charset="0"/>
              </a:rPr>
              <a:t>从一组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训练数据</a:t>
            </a:r>
            <a:r>
              <a:rPr lang="zh-CN" altLang="en-US" sz="2400" dirty="0">
                <a:latin typeface="Times New Roman" pitchFamily="18" charset="0"/>
              </a:rPr>
              <a:t>中学习到的函数，</a:t>
            </a:r>
            <a:r>
              <a:rPr lang="zh-CN" altLang="en-US" sz="2200" dirty="0">
                <a:solidFill>
                  <a:srgbClr val="FF0000"/>
                </a:solidFill>
                <a:latin typeface="Times New Roman" pitchFamily="18" charset="0"/>
              </a:rPr>
              <a:t>一棵决策树表示一个函数</a:t>
            </a:r>
            <a:r>
              <a:rPr lang="zh-CN" altLang="en-US" sz="2200" dirty="0">
                <a:latin typeface="Times New Roman" pitchFamily="18" charset="0"/>
              </a:rPr>
              <a:t>：</a:t>
            </a:r>
            <a:r>
              <a:rPr lang="en-US" altLang="zh-CN" sz="2200" i="1" dirty="0">
                <a:latin typeface="Times New Roman" pitchFamily="18" charset="0"/>
              </a:rPr>
              <a:t>y </a:t>
            </a:r>
            <a:r>
              <a:rPr lang="en-US" altLang="zh-CN" sz="2200" dirty="0">
                <a:latin typeface="Times New Roman" pitchFamily="18" charset="0"/>
              </a:rPr>
              <a:t>= </a:t>
            </a:r>
            <a:r>
              <a:rPr lang="en-US" altLang="zh-CN" sz="2200" i="1" dirty="0">
                <a:latin typeface="Times New Roman" pitchFamily="18" charset="0"/>
              </a:rPr>
              <a:t>f </a:t>
            </a:r>
            <a:r>
              <a:rPr lang="en-US" altLang="zh-CN" sz="2200" dirty="0">
                <a:latin typeface="Times New Roman" pitchFamily="18" charset="0"/>
              </a:rPr>
              <a:t>(</a:t>
            </a:r>
            <a:r>
              <a:rPr lang="en-US" altLang="zh-CN" sz="2200" i="1" dirty="0">
                <a:latin typeface="Times New Roman" pitchFamily="18" charset="0"/>
              </a:rPr>
              <a:t>x</a:t>
            </a:r>
            <a:r>
              <a:rPr lang="en-US" altLang="zh-CN" sz="2200" dirty="0">
                <a:latin typeface="Times New Roman" pitchFamily="18" charset="0"/>
              </a:rPr>
              <a:t>)</a:t>
            </a:r>
          </a:p>
          <a:p>
            <a:pPr lvl="1"/>
            <a:r>
              <a:rPr lang="zh-CN" altLang="en-US" sz="1800" dirty="0">
                <a:latin typeface="Times New Roman" pitchFamily="18" charset="0"/>
              </a:rPr>
              <a:t>输入</a:t>
            </a:r>
            <a:r>
              <a:rPr lang="en-US" altLang="zh-CN" sz="1800" i="1" dirty="0">
                <a:latin typeface="Times New Roman" pitchFamily="18" charset="0"/>
              </a:rPr>
              <a:t>x</a:t>
            </a:r>
            <a:r>
              <a:rPr lang="zh-CN" altLang="en-US" sz="1800" dirty="0">
                <a:latin typeface="Times New Roman" pitchFamily="18" charset="0"/>
              </a:rPr>
              <a:t>：属性值向量</a:t>
            </a:r>
            <a:endParaRPr lang="en-US" altLang="zh-CN" sz="1800" dirty="0">
              <a:latin typeface="Times New Roman" pitchFamily="18" charset="0"/>
            </a:endParaRPr>
          </a:p>
          <a:p>
            <a:pPr lvl="1"/>
            <a:r>
              <a:rPr lang="zh-CN" altLang="en-US" sz="1800" dirty="0">
                <a:latin typeface="Times New Roman" pitchFamily="18" charset="0"/>
              </a:rPr>
              <a:t>输出</a:t>
            </a:r>
            <a:r>
              <a:rPr lang="en-US" altLang="zh-CN" sz="1800" i="1" dirty="0">
                <a:latin typeface="Times New Roman" pitchFamily="18" charset="0"/>
              </a:rPr>
              <a:t>y</a:t>
            </a:r>
            <a:r>
              <a:rPr lang="zh-CN" altLang="en-US" sz="1800" dirty="0">
                <a:latin typeface="Times New Roman" pitchFamily="18" charset="0"/>
              </a:rPr>
              <a:t>：一个决策</a:t>
            </a:r>
            <a:endParaRPr lang="en-US" altLang="zh-CN" sz="1800" dirty="0">
              <a:latin typeface="Times New Roman" pitchFamily="18" charset="0"/>
            </a:endParaRPr>
          </a:p>
          <a:p>
            <a:endParaRPr lang="en-US" sz="2200" dirty="0">
              <a:latin typeface="Times New Roman" pitchFamily="18" charset="0"/>
            </a:endParaRPr>
          </a:p>
          <a:p>
            <a:r>
              <a:rPr lang="zh-CN" altLang="en-US" sz="2200" dirty="0">
                <a:latin typeface="Times New Roman" pitchFamily="18" charset="0"/>
              </a:rPr>
              <a:t>输入输出可以离散的，也可以连续的</a:t>
            </a:r>
            <a:endParaRPr lang="en-US" altLang="zh-CN" sz="2200" dirty="0">
              <a:latin typeface="Times New Roman" pitchFamily="18" charset="0"/>
            </a:endParaRPr>
          </a:p>
          <a:p>
            <a:endParaRPr lang="en-US" sz="2200" dirty="0">
              <a:latin typeface="Times New Roman" pitchFamily="18" charset="0"/>
            </a:endParaRPr>
          </a:p>
          <a:p>
            <a:r>
              <a:rPr lang="zh-CN" altLang="en-US" sz="2200" dirty="0">
                <a:latin typeface="Times New Roman" pitchFamily="18" charset="0"/>
              </a:rPr>
              <a:t>布尔分类（二分类）</a:t>
            </a:r>
            <a:endParaRPr lang="en-US" altLang="zh-CN" sz="2200" dirty="0">
              <a:latin typeface="Times New Roman" pitchFamily="18" charset="0"/>
            </a:endParaRPr>
          </a:p>
          <a:p>
            <a:pPr lvl="1"/>
            <a:r>
              <a:rPr lang="zh-CN" altLang="en-US" sz="1800" dirty="0">
                <a:latin typeface="Times New Roman" pitchFamily="18" charset="0"/>
              </a:rPr>
              <a:t>输入值是离散的，输出为二值的情况</a:t>
            </a:r>
            <a:endParaRPr lang="en-US" altLang="zh-CN" sz="1800" dirty="0">
              <a:latin typeface="Times New Roman" pitchFamily="18" charset="0"/>
            </a:endParaRPr>
          </a:p>
          <a:p>
            <a:pPr lvl="1"/>
            <a:r>
              <a:rPr lang="zh-CN" altLang="en-US" sz="1800" dirty="0">
                <a:latin typeface="Times New Roman" pitchFamily="18" charset="0"/>
              </a:rPr>
              <a:t>输出为真：正例</a:t>
            </a:r>
            <a:endParaRPr lang="en-US" altLang="zh-CN" sz="1800" dirty="0">
              <a:latin typeface="Times New Roman" pitchFamily="18" charset="0"/>
            </a:endParaRPr>
          </a:p>
          <a:p>
            <a:pPr lvl="1"/>
            <a:r>
              <a:rPr lang="zh-CN" altLang="en-US" sz="1800" dirty="0">
                <a:latin typeface="Times New Roman" pitchFamily="18" charset="0"/>
              </a:rPr>
              <a:t>输出为假：反例</a:t>
            </a:r>
            <a:endParaRPr lang="en-US" sz="1800" dirty="0">
              <a:latin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3276600"/>
            <a:ext cx="4001671" cy="312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6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981200" y="228600"/>
            <a:ext cx="8229600" cy="762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000" b="1" kern="0" dirty="0">
                <a:solidFill>
                  <a:schemeClr val="tx2"/>
                </a:solidFill>
                <a:latin typeface="+mj-lt"/>
                <a:cs typeface="+mj-cs"/>
              </a:rPr>
              <a:t>决策树学习－就餐问题</a:t>
            </a:r>
            <a:endParaRPr lang="en-US" altLang="zh-CN" sz="4000" b="1" kern="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85800" y="1373909"/>
            <a:ext cx="11582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>
              <a:spcBef>
                <a:spcPct val="20000"/>
              </a:spcBef>
            </a:pPr>
            <a:r>
              <a:rPr lang="zh-CN" altLang="en-US" sz="2400" dirty="0">
                <a:latin typeface="Times New Roman" pitchFamily="18" charset="0"/>
              </a:rPr>
              <a:t>基于下面的</a:t>
            </a:r>
            <a:r>
              <a:rPr lang="en-US" altLang="zh-CN" sz="2400" dirty="0">
                <a:latin typeface="Times New Roman" pitchFamily="18" charset="0"/>
              </a:rPr>
              <a:t>10</a:t>
            </a:r>
            <a:r>
              <a:rPr lang="zh-CN" altLang="en-US" sz="2400" dirty="0">
                <a:latin typeface="Times New Roman" pitchFamily="18" charset="0"/>
              </a:rPr>
              <a:t>个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属性</a:t>
            </a:r>
            <a:r>
              <a:rPr lang="zh-CN" altLang="en-US" sz="2400" dirty="0">
                <a:latin typeface="Times New Roman" pitchFamily="18" charset="0"/>
              </a:rPr>
              <a:t>，决定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是否要在餐馆等座位？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FontTx/>
              <a:buAutoNum type="arabicPeriod"/>
            </a:pPr>
            <a:r>
              <a:rPr lang="en-US" altLang="zh-CN" sz="2400" dirty="0">
                <a:latin typeface="Times New Roman" pitchFamily="18" charset="0"/>
              </a:rPr>
              <a:t>Alternate</a:t>
            </a:r>
            <a:r>
              <a:rPr lang="zh-CN" altLang="en-US" sz="2400" dirty="0">
                <a:latin typeface="Times New Roman" pitchFamily="18" charset="0"/>
              </a:rPr>
              <a:t>（候选）</a:t>
            </a:r>
            <a:r>
              <a:rPr lang="en-US" altLang="zh-CN" sz="2400" dirty="0">
                <a:latin typeface="Times New Roman" pitchFamily="18" charset="0"/>
              </a:rPr>
              <a:t>: </a:t>
            </a:r>
            <a:r>
              <a:rPr lang="zh-CN" altLang="en-US" sz="2400" dirty="0">
                <a:latin typeface="Times New Roman" pitchFamily="18" charset="0"/>
              </a:rPr>
              <a:t>附近是否有另一家合适的餐馆？</a:t>
            </a:r>
            <a:endParaRPr lang="en-US" altLang="zh-CN" sz="2400" dirty="0">
              <a:latin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FontTx/>
              <a:buAutoNum type="arabicPeriod"/>
            </a:pPr>
            <a:r>
              <a:rPr lang="en-US" altLang="zh-CN" sz="2400" dirty="0">
                <a:latin typeface="Times New Roman" pitchFamily="18" charset="0"/>
              </a:rPr>
              <a:t>Bar</a:t>
            </a:r>
            <a:r>
              <a:rPr lang="zh-CN" altLang="en-US" sz="2400" dirty="0">
                <a:latin typeface="Times New Roman" pitchFamily="18" charset="0"/>
              </a:rPr>
              <a:t>（酒吧）</a:t>
            </a:r>
            <a:r>
              <a:rPr lang="en-US" altLang="zh-CN" sz="2400" dirty="0">
                <a:latin typeface="Times New Roman" pitchFamily="18" charset="0"/>
              </a:rPr>
              <a:t>: </a:t>
            </a:r>
            <a:r>
              <a:rPr lang="zh-CN" altLang="en-US" sz="2400" dirty="0">
                <a:latin typeface="Times New Roman" pitchFamily="18" charset="0"/>
              </a:rPr>
              <a:t>该餐馆中供顾客等候的吧区是否舒适？</a:t>
            </a:r>
            <a:endParaRPr lang="en-US" altLang="zh-CN" sz="2400" dirty="0">
              <a:latin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FontTx/>
              <a:buAutoNum type="arabicPeriod"/>
            </a:pPr>
            <a:r>
              <a:rPr lang="en-US" altLang="zh-CN" sz="2400" dirty="0">
                <a:latin typeface="Times New Roman" pitchFamily="18" charset="0"/>
              </a:rPr>
              <a:t>Fri/Sat</a:t>
            </a:r>
            <a:r>
              <a:rPr lang="zh-CN" altLang="en-US" sz="2400" dirty="0">
                <a:latin typeface="Times New Roman" pitchFamily="18" charset="0"/>
              </a:rPr>
              <a:t>（周五</a:t>
            </a:r>
            <a:r>
              <a:rPr lang="en-US" altLang="zh-CN" sz="2400" dirty="0">
                <a:latin typeface="Times New Roman" pitchFamily="18" charset="0"/>
              </a:rPr>
              <a:t>/</a:t>
            </a:r>
            <a:r>
              <a:rPr lang="zh-CN" altLang="en-US" sz="2400" dirty="0">
                <a:latin typeface="Times New Roman" pitchFamily="18" charset="0"/>
              </a:rPr>
              <a:t>周六）是周五或周六吗？</a:t>
            </a:r>
            <a:endParaRPr lang="en-US" altLang="zh-CN" sz="2400" dirty="0">
              <a:latin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FontTx/>
              <a:buAutoNum type="arabicPeriod"/>
            </a:pPr>
            <a:r>
              <a:rPr lang="en-US" altLang="zh-CN" sz="2400" dirty="0">
                <a:latin typeface="Times New Roman" pitchFamily="18" charset="0"/>
              </a:rPr>
              <a:t>Hungry</a:t>
            </a:r>
            <a:r>
              <a:rPr lang="zh-CN" altLang="en-US" sz="2400" dirty="0">
                <a:latin typeface="Times New Roman" pitchFamily="18" charset="0"/>
              </a:rPr>
              <a:t>（饥饿）是否饥饿</a:t>
            </a:r>
            <a:r>
              <a:rPr lang="en-US" altLang="zh-CN" sz="2400" dirty="0">
                <a:latin typeface="Times New Roman" pitchFamily="18" charset="0"/>
              </a:rPr>
              <a:t>?</a:t>
            </a:r>
          </a:p>
          <a:p>
            <a:pPr marL="800100" lvl="1" indent="-342900">
              <a:spcBef>
                <a:spcPct val="20000"/>
              </a:spcBef>
              <a:buFontTx/>
              <a:buAutoNum type="arabicPeriod"/>
            </a:pPr>
            <a:r>
              <a:rPr lang="en-US" altLang="zh-CN" sz="2400" dirty="0">
                <a:latin typeface="Times New Roman" pitchFamily="18" charset="0"/>
              </a:rPr>
              <a:t>Patrons</a:t>
            </a:r>
            <a:r>
              <a:rPr lang="en-US" altLang="zh-CN" sz="2000" dirty="0">
                <a:latin typeface="Times New Roman" pitchFamily="18" charset="0"/>
              </a:rPr>
              <a:t>(</a:t>
            </a:r>
            <a:r>
              <a:rPr lang="zh-CN" altLang="en-US" sz="2000" dirty="0">
                <a:latin typeface="Times New Roman" pitchFamily="18" charset="0"/>
              </a:rPr>
              <a:t>顾客）</a:t>
            </a:r>
            <a:r>
              <a:rPr lang="en-US" altLang="zh-CN" sz="2400" dirty="0">
                <a:latin typeface="Times New Roman" pitchFamily="18" charset="0"/>
              </a:rPr>
              <a:t>: </a:t>
            </a:r>
            <a:r>
              <a:rPr lang="zh-CN" altLang="en-US" sz="2400" dirty="0">
                <a:latin typeface="Times New Roman" pitchFamily="18" charset="0"/>
              </a:rPr>
              <a:t>该餐馆中有多少顾客</a:t>
            </a:r>
            <a:r>
              <a:rPr lang="en-US" altLang="zh-CN" sz="2400" dirty="0">
                <a:latin typeface="Times New Roman" pitchFamily="18" charset="0"/>
              </a:rPr>
              <a:t>(None, Some, Full)</a:t>
            </a:r>
          </a:p>
          <a:p>
            <a:pPr marL="800100" lvl="1" indent="-342900">
              <a:spcBef>
                <a:spcPct val="20000"/>
              </a:spcBef>
              <a:buFontTx/>
              <a:buAutoNum type="arabicPeriod"/>
            </a:pPr>
            <a:r>
              <a:rPr lang="en-US" altLang="zh-CN" sz="2400" dirty="0">
                <a:latin typeface="Times New Roman" pitchFamily="18" charset="0"/>
              </a:rPr>
              <a:t>Price</a:t>
            </a:r>
            <a:r>
              <a:rPr lang="zh-CN" altLang="en-US" sz="2400" dirty="0">
                <a:latin typeface="Times New Roman" pitchFamily="18" charset="0"/>
              </a:rPr>
              <a:t>（价格）</a:t>
            </a:r>
            <a:r>
              <a:rPr lang="en-US" altLang="zh-CN" sz="2400" dirty="0">
                <a:latin typeface="Times New Roman" pitchFamily="18" charset="0"/>
              </a:rPr>
              <a:t>: </a:t>
            </a:r>
            <a:r>
              <a:rPr lang="zh-CN" altLang="en-US" sz="2400" dirty="0">
                <a:latin typeface="Times New Roman" pitchFamily="18" charset="0"/>
              </a:rPr>
              <a:t>餐馆的价格范围</a:t>
            </a:r>
            <a:r>
              <a:rPr lang="en-US" altLang="zh-CN" sz="2400" dirty="0">
                <a:latin typeface="Times New Roman" pitchFamily="18" charset="0"/>
              </a:rPr>
              <a:t>($, $$, $$$)</a:t>
            </a:r>
          </a:p>
          <a:p>
            <a:pPr marL="800100" lvl="1" indent="-342900">
              <a:spcBef>
                <a:spcPct val="20000"/>
              </a:spcBef>
              <a:buFontTx/>
              <a:buAutoNum type="arabicPeriod"/>
            </a:pPr>
            <a:r>
              <a:rPr lang="en-US" altLang="zh-CN" sz="2400" dirty="0">
                <a:latin typeface="Times New Roman" pitchFamily="18" charset="0"/>
              </a:rPr>
              <a:t>Raining</a:t>
            </a:r>
            <a:r>
              <a:rPr lang="zh-CN" altLang="en-US" sz="2400" dirty="0">
                <a:latin typeface="Times New Roman" pitchFamily="18" charset="0"/>
              </a:rPr>
              <a:t>（下雨）外面是否在下雨</a:t>
            </a:r>
            <a:r>
              <a:rPr lang="en-US" altLang="zh-CN" sz="2400" dirty="0">
                <a:latin typeface="Times New Roman" pitchFamily="18" charset="0"/>
              </a:rPr>
              <a:t>?</a:t>
            </a:r>
          </a:p>
          <a:p>
            <a:pPr marL="800100" lvl="1" indent="-342900">
              <a:spcBef>
                <a:spcPct val="20000"/>
              </a:spcBef>
              <a:buFontTx/>
              <a:buAutoNum type="arabicPeriod"/>
            </a:pPr>
            <a:r>
              <a:rPr lang="en-US" altLang="zh-CN" sz="2400" dirty="0">
                <a:latin typeface="Times New Roman" pitchFamily="18" charset="0"/>
              </a:rPr>
              <a:t>Reservation</a:t>
            </a:r>
            <a:r>
              <a:rPr lang="zh-CN" altLang="en-US" sz="2400" dirty="0">
                <a:latin typeface="Times New Roman" pitchFamily="18" charset="0"/>
              </a:rPr>
              <a:t>（预约）</a:t>
            </a:r>
            <a:r>
              <a:rPr lang="en-US" altLang="zh-CN" sz="2400" dirty="0">
                <a:latin typeface="Times New Roman" pitchFamily="18" charset="0"/>
              </a:rPr>
              <a:t>: </a:t>
            </a:r>
            <a:r>
              <a:rPr lang="zh-CN" altLang="en-US" sz="2400" dirty="0">
                <a:latin typeface="Times New Roman" pitchFamily="18" charset="0"/>
              </a:rPr>
              <a:t> 是否预约过</a:t>
            </a:r>
            <a:r>
              <a:rPr lang="en-US" altLang="zh-CN" sz="2400" dirty="0">
                <a:latin typeface="Times New Roman" pitchFamily="18" charset="0"/>
              </a:rPr>
              <a:t>?</a:t>
            </a:r>
          </a:p>
          <a:p>
            <a:pPr marL="800100" lvl="1" indent="-342900">
              <a:spcBef>
                <a:spcPct val="20000"/>
              </a:spcBef>
              <a:buFontTx/>
              <a:buAutoNum type="arabicPeriod"/>
            </a:pPr>
            <a:r>
              <a:rPr lang="en-US" altLang="zh-CN" sz="2400" dirty="0">
                <a:latin typeface="Times New Roman" pitchFamily="18" charset="0"/>
              </a:rPr>
              <a:t>Type</a:t>
            </a:r>
            <a:r>
              <a:rPr lang="zh-CN" altLang="en-US" sz="2400" dirty="0">
                <a:latin typeface="Times New Roman" pitchFamily="18" charset="0"/>
              </a:rPr>
              <a:t>（类型）</a:t>
            </a:r>
            <a:r>
              <a:rPr lang="en-US" altLang="zh-CN" sz="2400" dirty="0">
                <a:latin typeface="Times New Roman" pitchFamily="18" charset="0"/>
              </a:rPr>
              <a:t>: </a:t>
            </a:r>
            <a:r>
              <a:rPr lang="zh-CN" altLang="en-US" sz="2400" dirty="0">
                <a:latin typeface="Times New Roman" pitchFamily="18" charset="0"/>
              </a:rPr>
              <a:t>餐馆的种类</a:t>
            </a:r>
            <a:r>
              <a:rPr lang="en-US" altLang="zh-CN" sz="2400" dirty="0">
                <a:latin typeface="Times New Roman" pitchFamily="18" charset="0"/>
              </a:rPr>
              <a:t>(French, Italian, Thai, Burger)</a:t>
            </a:r>
          </a:p>
          <a:p>
            <a:pPr marL="800100" lvl="1" indent="-342900">
              <a:spcBef>
                <a:spcPct val="20000"/>
              </a:spcBef>
              <a:buFontTx/>
              <a:buAutoNum type="arabicPeriod"/>
            </a:pP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en-US" altLang="zh-CN" sz="2400" dirty="0" err="1">
                <a:latin typeface="Times New Roman" pitchFamily="18" charset="0"/>
              </a:rPr>
              <a:t>WaitEstimate</a:t>
            </a:r>
            <a:r>
              <a:rPr lang="zh-CN" altLang="en-US" sz="2400" dirty="0">
                <a:latin typeface="Times New Roman" pitchFamily="18" charset="0"/>
              </a:rPr>
              <a:t>（等候时间估计）</a:t>
            </a:r>
            <a:r>
              <a:rPr lang="en-US" altLang="zh-CN" sz="2400" dirty="0">
                <a:latin typeface="Times New Roman" pitchFamily="18" charset="0"/>
              </a:rPr>
              <a:t>: </a:t>
            </a:r>
            <a:r>
              <a:rPr lang="zh-CN" altLang="en-US" sz="2400" dirty="0">
                <a:latin typeface="Times New Roman" pitchFamily="18" charset="0"/>
              </a:rPr>
              <a:t>估计的等候时间</a:t>
            </a:r>
            <a:r>
              <a:rPr lang="en-US" altLang="zh-CN" sz="2400" dirty="0">
                <a:latin typeface="Times New Roman" pitchFamily="18" charset="0"/>
              </a:rPr>
              <a:t>(0-10, 10-30, 30-60, &gt;60)</a:t>
            </a:r>
          </a:p>
        </p:txBody>
      </p:sp>
    </p:spTree>
    <p:extLst>
      <p:ext uri="{BB962C8B-B14F-4D97-AF65-F5344CB8AC3E}">
        <p14:creationId xmlns:p14="http://schemas.microsoft.com/office/powerpoint/2010/main" val="3513057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981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000" b="1" kern="0" dirty="0">
                <a:solidFill>
                  <a:schemeClr val="tx2"/>
                </a:solidFill>
                <a:latin typeface="+mj-lt"/>
                <a:cs typeface="+mj-cs"/>
              </a:rPr>
              <a:t>基于属性的表示</a:t>
            </a:r>
            <a:endParaRPr lang="en-US" altLang="zh-CN" sz="4000" b="1" kern="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838200" y="1242218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400" dirty="0">
                <a:latin typeface="Times New Roman" pitchFamily="18" charset="0"/>
              </a:rPr>
              <a:t>决定是否要在餐馆等座位的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实例集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~X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itchFamily="18" charset="0"/>
              </a:rPr>
              <a:t>12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400" dirty="0">
                <a:solidFill>
                  <a:schemeClr val="accent2"/>
                </a:solidFill>
                <a:latin typeface="Times New Roman" pitchFamily="18" charset="0"/>
              </a:rPr>
              <a:t>实例是通过属性值描述的</a:t>
            </a:r>
            <a:r>
              <a:rPr lang="en-US" altLang="zh-CN" sz="2400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endParaRPr lang="en-US" altLang="zh-CN" sz="24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dirty="0">
                <a:latin typeface="Times New Roman" pitchFamily="18" charset="0"/>
              </a:rPr>
              <a:t>
</a:t>
            </a:r>
          </a:p>
          <a:p>
            <a:pPr marL="342900" indent="-342900">
              <a:spcBef>
                <a:spcPct val="20000"/>
              </a:spcBef>
            </a:pPr>
            <a:endParaRPr lang="en-US" altLang="zh-CN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CN" dirty="0">
              <a:solidFill>
                <a:schemeClr val="accent2"/>
              </a:solidFill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CN" dirty="0">
              <a:solidFill>
                <a:schemeClr val="accent2"/>
              </a:solidFill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CN" dirty="0">
              <a:solidFill>
                <a:schemeClr val="accent2"/>
              </a:solidFill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2000" dirty="0">
              <a:solidFill>
                <a:schemeClr val="accent2"/>
              </a:solidFill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CN" sz="2400" dirty="0">
              <a:latin typeface="Times New Roman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53906" t="29167" r="9766" b="19792"/>
          <a:stretch>
            <a:fillRect/>
          </a:stretch>
        </p:blipFill>
        <p:spPr bwMode="auto">
          <a:xfrm>
            <a:off x="292794" y="2133600"/>
            <a:ext cx="8534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8839200" y="3505200"/>
            <a:ext cx="324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dirty="0">
                <a:latin typeface="Times New Roman" pitchFamily="18" charset="0"/>
              </a:rPr>
              <a:t>实例分类：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Times New Roman" pitchFamily="18" charset="0"/>
              </a:rPr>
              <a:t>正</a:t>
            </a:r>
            <a:r>
              <a:rPr lang="en-US" altLang="zh-CN" dirty="0">
                <a:latin typeface="Times New Roman" pitchFamily="18" charset="0"/>
              </a:rPr>
              <a:t> (T) 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Times New Roman" pitchFamily="18" charset="0"/>
              </a:rPr>
              <a:t>负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(F)</a:t>
            </a:r>
            <a:endParaRPr lang="en-US" altLang="zh-CN" sz="1600" dirty="0">
              <a:latin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67800" y="4800600"/>
            <a:ext cx="28863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zh-CN" altLang="en-US" sz="1600" dirty="0">
                <a:latin typeface="Times New Roman" pitchFamily="18" charset="0"/>
              </a:rPr>
              <a:t>输入属性值的可能组合</a:t>
            </a:r>
            <a:r>
              <a:rPr lang="en-US" altLang="zh-CN" sz="1600" dirty="0">
                <a:latin typeface="Times New Roman" pitchFamily="18" charset="0"/>
              </a:rPr>
              <a:t>9216</a:t>
            </a:r>
            <a:r>
              <a:rPr lang="zh-CN" altLang="en-US" sz="1600" dirty="0">
                <a:latin typeface="Times New Roman" pitchFamily="18" charset="0"/>
              </a:rPr>
              <a:t>种，仅通过</a:t>
            </a:r>
            <a:r>
              <a:rPr lang="en-US" altLang="zh-CN" sz="1600" dirty="0">
                <a:latin typeface="Times New Roman" pitchFamily="18" charset="0"/>
              </a:rPr>
              <a:t>12</a:t>
            </a:r>
            <a:r>
              <a:rPr lang="zh-CN" altLang="en-US" sz="1600" dirty="0">
                <a:latin typeface="Times New Roman" pitchFamily="18" charset="0"/>
              </a:rPr>
              <a:t>个样例学习，对缺失的</a:t>
            </a:r>
            <a:r>
              <a:rPr lang="en-US" altLang="zh-CN" sz="1600" dirty="0">
                <a:latin typeface="Times New Roman" pitchFamily="18" charset="0"/>
              </a:rPr>
              <a:t>9204</a:t>
            </a:r>
            <a:r>
              <a:rPr lang="zh-CN" altLang="en-US" sz="1600" dirty="0">
                <a:latin typeface="Times New Roman" pitchFamily="18" charset="0"/>
              </a:rPr>
              <a:t>个输出值给出预测。</a:t>
            </a:r>
            <a:endParaRPr lang="en-US" altLang="zh-CN" sz="1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145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1108995" name="Rectangle 3"/>
          <p:cNvSpPr>
            <a:spLocks noGrp="1" noChangeArrowheads="1"/>
          </p:cNvSpPr>
          <p:nvPr>
            <p:ph idx="1"/>
          </p:nvPr>
        </p:nvSpPr>
        <p:spPr>
          <a:xfrm>
            <a:off x="-2309" y="1223890"/>
            <a:ext cx="10414000" cy="4729164"/>
          </a:xfrm>
        </p:spPr>
        <p:txBody>
          <a:bodyPr/>
          <a:lstStyle/>
          <a:p>
            <a:pPr marL="342900" indent="-342900">
              <a:buFontTx/>
              <a:buChar char="•"/>
              <a:defRPr/>
            </a:pPr>
            <a:r>
              <a:rPr lang="zh-CN" altLang="en-US" sz="2400" dirty="0"/>
              <a:t>假设空间的一种可能表示</a:t>
            </a:r>
            <a:endParaRPr lang="en-US" altLang="zh-CN" sz="2400" dirty="0"/>
          </a:p>
          <a:p>
            <a:pPr marL="342900" indent="-342900">
              <a:buFontTx/>
              <a:buChar char="•"/>
              <a:defRPr/>
            </a:pPr>
            <a:r>
              <a:rPr lang="zh-CN" altLang="en-US" sz="2400" dirty="0"/>
              <a:t>决策树通过把实例从根节点排列到某个叶子节点来分类</a:t>
            </a:r>
            <a:endParaRPr lang="en-US" altLang="zh-CN" sz="2400" dirty="0"/>
          </a:p>
        </p:txBody>
      </p:sp>
      <p:pic>
        <p:nvPicPr>
          <p:cNvPr id="110899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6400800" cy="4125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F83F6F6-577D-46E0-9846-8199B56CC281}"/>
              </a:ext>
            </a:extLst>
          </p:cNvPr>
          <p:cNvSpPr txBox="1">
            <a:spLocks/>
          </p:cNvSpPr>
          <p:nvPr/>
        </p:nvSpPr>
        <p:spPr bwMode="auto">
          <a:xfrm>
            <a:off x="7342909" y="2800928"/>
            <a:ext cx="4442691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</a:rPr>
              <a:t>一棵决策树表示一个函数：</a:t>
            </a:r>
            <a:r>
              <a:rPr lang="en-US" altLang="zh-CN" sz="2000" i="1" dirty="0">
                <a:latin typeface="Times New Roman" pitchFamily="18" charset="0"/>
              </a:rPr>
              <a:t>y </a:t>
            </a:r>
            <a:r>
              <a:rPr lang="en-US" altLang="zh-CN" sz="2000" dirty="0">
                <a:latin typeface="Times New Roman" pitchFamily="18" charset="0"/>
              </a:rPr>
              <a:t>= </a:t>
            </a:r>
            <a:r>
              <a:rPr lang="en-US" altLang="zh-CN" sz="2000" i="1" dirty="0">
                <a:latin typeface="Times New Roman" pitchFamily="18" charset="0"/>
              </a:rPr>
              <a:t>f </a:t>
            </a:r>
            <a:r>
              <a:rPr lang="en-US" altLang="zh-CN" sz="2000" dirty="0">
                <a:latin typeface="Times New Roman" pitchFamily="18" charset="0"/>
              </a:rPr>
              <a:t>(</a:t>
            </a:r>
            <a:r>
              <a:rPr lang="en-US" altLang="zh-CN" sz="2000" i="1" dirty="0">
                <a:latin typeface="Times New Roman" pitchFamily="18" charset="0"/>
              </a:rPr>
              <a:t>x</a:t>
            </a:r>
            <a:r>
              <a:rPr lang="en-US" altLang="zh-CN" sz="2000" dirty="0">
                <a:latin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2000" kern="0" dirty="0"/>
          </a:p>
          <a:p>
            <a:pPr>
              <a:lnSpc>
                <a:spcPct val="150000"/>
              </a:lnSpc>
            </a:pPr>
            <a:endParaRPr lang="en-US" altLang="zh-CN" sz="2000" kern="0" dirty="0"/>
          </a:p>
          <a:p>
            <a:pPr>
              <a:lnSpc>
                <a:spcPct val="150000"/>
              </a:lnSpc>
            </a:pPr>
            <a:r>
              <a:rPr lang="en-US" altLang="zh-CN" sz="2000" kern="0" dirty="0"/>
              <a:t>x=</a:t>
            </a:r>
            <a:r>
              <a:rPr lang="zh-CN" altLang="en-US" sz="2000" kern="0" dirty="0"/>
              <a:t>（</a:t>
            </a:r>
            <a:r>
              <a:rPr lang="en-US" altLang="zh-CN" sz="2000" kern="0" dirty="0"/>
              <a:t>Yes</a:t>
            </a:r>
            <a:r>
              <a:rPr lang="zh-CN" altLang="en-US" sz="2000" kern="0" dirty="0"/>
              <a:t>，</a:t>
            </a:r>
            <a:r>
              <a:rPr lang="en-US" altLang="zh-CN" sz="2000" kern="0" dirty="0"/>
              <a:t>No,  No, Yes, </a:t>
            </a:r>
            <a:r>
              <a:rPr lang="en-US" altLang="zh-CN" sz="2000" kern="0" dirty="0">
                <a:solidFill>
                  <a:srgbClr val="FF0000"/>
                </a:solidFill>
              </a:rPr>
              <a:t>Some</a:t>
            </a:r>
            <a:r>
              <a:rPr lang="zh-CN" altLang="en-US" sz="2000" kern="0" dirty="0"/>
              <a:t>，</a:t>
            </a:r>
            <a:r>
              <a:rPr lang="en-US" altLang="zh-CN" sz="2000" kern="0" dirty="0"/>
              <a:t>…, No</a:t>
            </a:r>
            <a:r>
              <a:rPr lang="zh-CN" altLang="en-US" sz="2000" kern="0" dirty="0"/>
              <a:t>）</a:t>
            </a:r>
            <a:endParaRPr lang="en-US" altLang="zh-CN" sz="2000" kern="0" dirty="0"/>
          </a:p>
          <a:p>
            <a:pPr>
              <a:lnSpc>
                <a:spcPct val="150000"/>
              </a:lnSpc>
            </a:pPr>
            <a:r>
              <a:rPr lang="en-US" altLang="zh-CN" sz="2000" i="1" kern="0" dirty="0"/>
              <a:t>y </a:t>
            </a:r>
            <a:r>
              <a:rPr lang="en-US" altLang="zh-CN" sz="2000" kern="0" dirty="0"/>
              <a:t>= ?</a:t>
            </a:r>
            <a:endParaRPr lang="zh-CN" altLang="en-US" sz="2000" kern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929" y="3657600"/>
            <a:ext cx="4299526" cy="41245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729EA2D-2AB7-E4BE-2F53-117E62505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291024"/>
            <a:ext cx="4329759" cy="229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05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2BDB1-21FF-463D-A1E0-E073877D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F2D46-CFA2-479C-B2A8-81F5B6654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18.2 </a:t>
            </a:r>
            <a:r>
              <a:rPr lang="zh-CN" altLang="en-US" dirty="0"/>
              <a:t>监督学习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18.3</a:t>
            </a:r>
            <a:r>
              <a:rPr lang="zh-CN" altLang="en-US" dirty="0">
                <a:solidFill>
                  <a:srgbClr val="FF0000"/>
                </a:solidFill>
              </a:rPr>
              <a:t> 决策树归纳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/>
              <a:t>18.3.1 </a:t>
            </a:r>
            <a:r>
              <a:rPr lang="zh-CN" altLang="en-US" dirty="0"/>
              <a:t>决策树表示法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18.3.2 </a:t>
            </a:r>
            <a:r>
              <a:rPr lang="zh-CN" altLang="en-US" dirty="0">
                <a:solidFill>
                  <a:srgbClr val="FF0000"/>
                </a:solidFill>
              </a:rPr>
              <a:t>决策树的表达能力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/>
              <a:t>18.3.3 </a:t>
            </a:r>
            <a:r>
              <a:rPr lang="zh-CN" altLang="en-US" dirty="0"/>
              <a:t>从样例归纳决策树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18.3.4 </a:t>
            </a:r>
            <a:r>
              <a:rPr lang="zh-CN" altLang="en-US" dirty="0"/>
              <a:t>选择测试属性</a:t>
            </a:r>
          </a:p>
        </p:txBody>
      </p:sp>
    </p:spTree>
    <p:extLst>
      <p:ext uri="{BB962C8B-B14F-4D97-AF65-F5344CB8AC3E}">
        <p14:creationId xmlns:p14="http://schemas.microsoft.com/office/powerpoint/2010/main" val="1059755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981200" y="76200"/>
            <a:ext cx="8229600" cy="838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000" b="1" kern="0" dirty="0">
                <a:solidFill>
                  <a:schemeClr val="tx2"/>
                </a:solidFill>
                <a:latin typeface="+mj-lt"/>
                <a:cs typeface="+mj-cs"/>
              </a:rPr>
              <a:t>决策树的表示能力</a:t>
            </a:r>
            <a:endParaRPr lang="en-US" altLang="zh-CN" sz="4000" b="1" kern="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914400" y="1295400"/>
            <a:ext cx="10668000" cy="54102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kern="0" dirty="0">
                <a:latin typeface="+mn-lt"/>
              </a:rPr>
              <a:t>决策树能表示输入属性的任何函数</a:t>
            </a:r>
            <a:endParaRPr lang="en-US" altLang="zh-CN" sz="2400" kern="0" dirty="0">
              <a:latin typeface="+mn-lt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kern="0" dirty="0">
                <a:latin typeface="+mn-lt"/>
              </a:rPr>
              <a:t>对布尔型函数</a:t>
            </a:r>
            <a:r>
              <a:rPr lang="en-US" altLang="zh-CN" sz="2400" kern="0" dirty="0">
                <a:latin typeface="+mn-lt"/>
              </a:rPr>
              <a:t>, </a:t>
            </a:r>
            <a:r>
              <a:rPr lang="zh-CN" altLang="en-US" sz="2400" kern="0" dirty="0">
                <a:latin typeface="+mn-lt"/>
              </a:rPr>
              <a:t>真值表中每一行对应树中根到叶节点的一条路径</a:t>
            </a:r>
            <a:r>
              <a:rPr lang="en-US" altLang="zh-CN" sz="2400" kern="0" dirty="0">
                <a:latin typeface="+mn-lt"/>
              </a:rPr>
              <a:t>: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CN" sz="2200" kern="0" dirty="0">
              <a:latin typeface="+mn-lt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CN" kern="0" dirty="0">
              <a:latin typeface="+mn-lt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CN" kern="0" dirty="0">
              <a:latin typeface="+mn-lt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CN" kern="0" dirty="0">
              <a:latin typeface="+mn-lt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CN" kern="0" dirty="0">
              <a:latin typeface="+mn-lt"/>
            </a:endParaRPr>
          </a:p>
        </p:txBody>
      </p:sp>
      <p:pic>
        <p:nvPicPr>
          <p:cNvPr id="4" name="Picture 4" descr="xor-decision-tre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200400"/>
            <a:ext cx="729768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751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981200" y="76200"/>
            <a:ext cx="8229600" cy="838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000" b="1" kern="0" dirty="0">
                <a:solidFill>
                  <a:schemeClr val="tx2"/>
                </a:solidFill>
                <a:latin typeface="+mj-lt"/>
                <a:cs typeface="+mj-cs"/>
              </a:rPr>
              <a:t>决策树的表示能力</a:t>
            </a:r>
            <a:endParaRPr lang="en-US" altLang="zh-CN" sz="4000" b="1" kern="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81000" y="1398494"/>
            <a:ext cx="4876800" cy="54102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kern="0" dirty="0"/>
              <a:t>对于具有</a:t>
            </a:r>
            <a:r>
              <a:rPr lang="en-US" altLang="zh-CN" sz="2400" kern="0" dirty="0"/>
              <a:t>10</a:t>
            </a:r>
            <a:r>
              <a:rPr lang="zh-CN" altLang="en-US" sz="2400" kern="0" dirty="0"/>
              <a:t>个布尔属性的饭店例子，</a:t>
            </a:r>
            <a:r>
              <a:rPr lang="en-US" altLang="zh-CN" sz="2400" kern="0" dirty="0"/>
              <a:t> </a:t>
            </a:r>
            <a:r>
              <a:rPr lang="zh-CN" altLang="en-US" sz="2400" kern="0" dirty="0"/>
              <a:t>有</a:t>
            </a:r>
            <a:r>
              <a:rPr lang="en-US" altLang="zh-CN" sz="2400" kern="0" dirty="0"/>
              <a:t>2</a:t>
            </a:r>
            <a:r>
              <a:rPr lang="en-US" altLang="zh-CN" sz="2400" kern="0" baseline="30000" dirty="0"/>
              <a:t>1024</a:t>
            </a:r>
            <a:r>
              <a:rPr lang="zh-CN" altLang="en-US" sz="2400" kern="0" dirty="0"/>
              <a:t>或者大约</a:t>
            </a:r>
            <a:r>
              <a:rPr lang="en-US" altLang="zh-CN" sz="2400" kern="0" dirty="0"/>
              <a:t>10</a:t>
            </a:r>
            <a:r>
              <a:rPr lang="en-US" altLang="zh-CN" sz="2400" kern="0" baseline="30000" dirty="0"/>
              <a:t>308</a:t>
            </a:r>
            <a:r>
              <a:rPr lang="zh-CN" altLang="en-US" sz="2400" kern="0" dirty="0"/>
              <a:t>个候选的函数</a:t>
            </a:r>
            <a:endParaRPr lang="en-US" altLang="zh-CN" sz="2400" kern="0" dirty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kern="0" dirty="0"/>
              <a:t>对于每个函数某一变量取值真、假，都有因变量取值真、假与之对应，所以函数总个数为</a:t>
            </a:r>
            <a:r>
              <a:rPr lang="en-US" altLang="zh-CN" sz="2400" kern="0" dirty="0"/>
              <a:t>2</a:t>
            </a:r>
            <a:r>
              <a:rPr lang="en-US" altLang="zh-CN" sz="2400" kern="0" baseline="30000" dirty="0"/>
              <a:t>2^10</a:t>
            </a:r>
            <a:endParaRPr lang="en-US" altLang="zh-CN" sz="2400" kern="0" dirty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+mn-lt"/>
              </a:rPr>
              <a:t>在如此大的空间中寻找好的假说，需要设计精巧的算法</a:t>
            </a:r>
            <a:endParaRPr lang="en-US" altLang="zh-CN" sz="2400" kern="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5" name="Picture 1" descr="HypothesisSpace-man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376218"/>
            <a:ext cx="6030221" cy="414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04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981200" y="304800"/>
            <a:ext cx="8229600" cy="990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000" b="1" kern="0" dirty="0">
                <a:solidFill>
                  <a:schemeClr val="tx2"/>
                </a:solidFill>
                <a:latin typeface="+mj-lt"/>
                <a:cs typeface="+mj-cs"/>
              </a:rPr>
              <a:t>决策树学习要点</a:t>
            </a:r>
            <a:endParaRPr lang="en-US" altLang="zh-CN" sz="4000" b="1" kern="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981200" y="1371600"/>
            <a:ext cx="8363272" cy="4865712"/>
          </a:xfrm>
          <a:prstGeom prst="rect">
            <a:avLst/>
          </a:prstGeom>
        </p:spPr>
        <p:txBody>
          <a:bodyPr/>
          <a:lstStyle/>
          <a:p>
            <a:pPr marL="342900" indent="-360000">
              <a:lnSpc>
                <a:spcPct val="20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kern="0" dirty="0">
                <a:solidFill>
                  <a:srgbClr val="0070C0"/>
                </a:solidFill>
                <a:latin typeface="+mn-lt"/>
              </a:rPr>
              <a:t>目标</a:t>
            </a:r>
            <a:r>
              <a:rPr lang="en-US" altLang="zh-CN" sz="2800" kern="0" dirty="0">
                <a:latin typeface="+mn-lt"/>
              </a:rPr>
              <a:t>: </a:t>
            </a:r>
            <a:r>
              <a:rPr lang="zh-CN" altLang="en-US" sz="2800" kern="0" dirty="0">
                <a:latin typeface="+mn-lt"/>
              </a:rPr>
              <a:t>找到和训练集一致的</a:t>
            </a:r>
            <a:r>
              <a:rPr lang="zh-CN" altLang="en-US" sz="2800" kern="0" dirty="0">
                <a:solidFill>
                  <a:srgbClr val="FF0000"/>
                </a:solidFill>
                <a:latin typeface="+mn-lt"/>
              </a:rPr>
              <a:t>较小的树</a:t>
            </a:r>
            <a:r>
              <a:rPr lang="zh-CN" altLang="en-US" sz="2800" kern="0" dirty="0">
                <a:latin typeface="+mn-lt"/>
              </a:rPr>
              <a:t>（树中所有的路径都佷短，整棵树的规模比较小）</a:t>
            </a:r>
            <a:endParaRPr lang="en-US" altLang="zh-CN" sz="2800" kern="0" dirty="0">
              <a:latin typeface="+mn-lt"/>
            </a:endParaRPr>
          </a:p>
          <a:p>
            <a:pPr marL="342900" indent="-360000">
              <a:lnSpc>
                <a:spcPct val="20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kern="0" dirty="0">
                <a:solidFill>
                  <a:srgbClr val="0070C0"/>
                </a:solidFill>
                <a:latin typeface="+mn-lt"/>
              </a:rPr>
              <a:t>思想</a:t>
            </a:r>
            <a:r>
              <a:rPr lang="en-US" altLang="zh-CN" sz="2800" kern="0" dirty="0">
                <a:latin typeface="+mn-lt"/>
              </a:rPr>
              <a:t>: </a:t>
            </a:r>
            <a:r>
              <a:rPr lang="zh-CN" altLang="en-US" sz="2800" kern="0" dirty="0">
                <a:latin typeface="+mn-lt"/>
              </a:rPr>
              <a:t>递归地选择“</a:t>
            </a:r>
            <a:r>
              <a:rPr lang="zh-CN" altLang="en-US" sz="2800" kern="0" dirty="0">
                <a:solidFill>
                  <a:srgbClr val="FF0000"/>
                </a:solidFill>
                <a:latin typeface="+mn-lt"/>
              </a:rPr>
              <a:t>最好</a:t>
            </a:r>
            <a:r>
              <a:rPr lang="zh-CN" altLang="en-US" sz="2800" kern="0" dirty="0">
                <a:latin typeface="+mn-lt"/>
              </a:rPr>
              <a:t>”或“</a:t>
            </a:r>
            <a:r>
              <a:rPr lang="zh-CN" altLang="en-US" sz="2800" kern="0" dirty="0">
                <a:solidFill>
                  <a:srgbClr val="FF0000"/>
                </a:solidFill>
                <a:latin typeface="+mn-lt"/>
              </a:rPr>
              <a:t>最佳</a:t>
            </a:r>
            <a:r>
              <a:rPr lang="zh-CN" altLang="en-US" sz="2800" kern="0" dirty="0">
                <a:latin typeface="+mn-lt"/>
              </a:rPr>
              <a:t>”的属性作为树或子树的根，通过较少数量的测试就能得到正确的分类</a:t>
            </a:r>
            <a:endParaRPr lang="en-US" altLang="zh-CN" sz="2800" kern="0" dirty="0">
              <a:latin typeface="+mn-lt"/>
            </a:endParaRPr>
          </a:p>
          <a:p>
            <a:pPr marL="342900" indent="-360000">
              <a:lnSpc>
                <a:spcPct val="20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kern="0" dirty="0">
                <a:solidFill>
                  <a:srgbClr val="0070C0"/>
                </a:solidFill>
                <a:latin typeface="+mn-lt"/>
              </a:rPr>
              <a:t>最好</a:t>
            </a:r>
            <a:r>
              <a:rPr lang="zh-CN" altLang="en-US" sz="2800" kern="0" dirty="0">
                <a:solidFill>
                  <a:srgbClr val="FF0000"/>
                </a:solidFill>
                <a:latin typeface="+mn-lt"/>
              </a:rPr>
              <a:t>：分类能力最好</a:t>
            </a:r>
            <a:endParaRPr lang="en-US" altLang="zh-CN" sz="2800" kern="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2472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2BDB1-21FF-463D-A1E0-E073877D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F2D46-CFA2-479C-B2A8-81F5B6654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18.2 </a:t>
            </a:r>
            <a:r>
              <a:rPr lang="zh-CN" altLang="en-US" dirty="0"/>
              <a:t>监督学习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18.3</a:t>
            </a:r>
            <a:r>
              <a:rPr lang="zh-CN" altLang="en-US" dirty="0">
                <a:solidFill>
                  <a:srgbClr val="FF0000"/>
                </a:solidFill>
              </a:rPr>
              <a:t> 决策树归纳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/>
              <a:t>18.3.1 </a:t>
            </a:r>
            <a:r>
              <a:rPr lang="zh-CN" altLang="en-US" dirty="0"/>
              <a:t>决策树表示法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18.3.2 </a:t>
            </a:r>
            <a:r>
              <a:rPr lang="zh-CN" altLang="en-US" dirty="0"/>
              <a:t>决策树的表达能力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18.3.3 </a:t>
            </a:r>
            <a:r>
              <a:rPr lang="zh-CN" altLang="en-US" dirty="0">
                <a:solidFill>
                  <a:srgbClr val="FF0000"/>
                </a:solidFill>
              </a:rPr>
              <a:t>从样例归纳决策树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/>
              <a:t>18.3.4 </a:t>
            </a:r>
            <a:r>
              <a:rPr lang="zh-CN" altLang="en-US" dirty="0"/>
              <a:t>选择测试属性</a:t>
            </a:r>
          </a:p>
        </p:txBody>
      </p:sp>
    </p:spTree>
    <p:extLst>
      <p:ext uri="{BB962C8B-B14F-4D97-AF65-F5344CB8AC3E}">
        <p14:creationId xmlns:p14="http://schemas.microsoft.com/office/powerpoint/2010/main" val="1778623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6629400" cy="472916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什么是学习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学习是一个过程，通过学习可以对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的性能进行改进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：学习就是系统中的变化，这种变化使系统比以前</a:t>
            </a:r>
            <a:r>
              <a:rPr lang="zh-CN" altLang="en-US" sz="24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更有效地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去做同样的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对于未知环境，缺少全知，学习是必要的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任何部件的性能都可以通过从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中进行学习来改进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18.1  </a:t>
            </a:r>
            <a:r>
              <a:rPr lang="zh-CN" altLang="en-US" dirty="0"/>
              <a:t>学习形式</a:t>
            </a:r>
          </a:p>
        </p:txBody>
      </p:sp>
      <p:pic>
        <p:nvPicPr>
          <p:cNvPr id="5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39" y="2037754"/>
            <a:ext cx="5298281" cy="354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7692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examples</a:t>
            </a:r>
          </a:p>
        </p:txBody>
      </p:sp>
      <p:sp>
        <p:nvSpPr>
          <p:cNvPr id="1107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10261600" cy="472916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000" dirty="0"/>
              <a:t>就餐问题的样例</a:t>
            </a:r>
            <a:endParaRPr lang="en-US" sz="2000" dirty="0"/>
          </a:p>
          <a:p>
            <a:pPr lvl="1">
              <a:lnSpc>
                <a:spcPct val="200000"/>
              </a:lnSpc>
            </a:pPr>
            <a:r>
              <a:rPr lang="en-US" sz="1800" dirty="0"/>
              <a:t>12 </a:t>
            </a:r>
            <a:r>
              <a:rPr lang="zh-CN" altLang="en-US" sz="1800" dirty="0"/>
              <a:t>个训练样例</a:t>
            </a:r>
            <a:endParaRPr lang="en-US" altLang="zh-CN" sz="1800" dirty="0"/>
          </a:p>
          <a:p>
            <a:pPr lvl="1">
              <a:lnSpc>
                <a:spcPct val="200000"/>
              </a:lnSpc>
            </a:pPr>
            <a:r>
              <a:rPr lang="en-US" altLang="zh-CN" sz="1800" dirty="0"/>
              <a:t>10</a:t>
            </a:r>
            <a:r>
              <a:rPr lang="zh-CN" altLang="en-US" sz="1800" dirty="0"/>
              <a:t>个分类属性</a:t>
            </a:r>
            <a:endParaRPr lang="en-US" altLang="zh-CN" sz="1800" dirty="0"/>
          </a:p>
          <a:p>
            <a:pPr lvl="1">
              <a:lnSpc>
                <a:spcPct val="200000"/>
              </a:lnSpc>
            </a:pPr>
            <a:r>
              <a:rPr lang="zh-CN" altLang="en-US" sz="1800" dirty="0"/>
              <a:t>目标</a:t>
            </a:r>
            <a:r>
              <a:rPr lang="en-US" altLang="zh-CN" sz="1800" i="1" dirty="0" err="1"/>
              <a:t>WillWait</a:t>
            </a:r>
            <a:r>
              <a:rPr lang="en-US" altLang="zh-CN" sz="1800" dirty="0"/>
              <a:t>(</a:t>
            </a:r>
            <a:r>
              <a:rPr lang="zh-CN" altLang="en-US" sz="1800" dirty="0"/>
              <a:t>真</a:t>
            </a:r>
            <a:r>
              <a:rPr lang="en-US" altLang="zh-CN" sz="1800" dirty="0"/>
              <a:t>:</a:t>
            </a:r>
            <a:r>
              <a:rPr lang="zh-CN" altLang="en-US" sz="1800" dirty="0"/>
              <a:t>正例，假</a:t>
            </a:r>
            <a:r>
              <a:rPr lang="en-US" altLang="zh-CN" sz="1800" dirty="0"/>
              <a:t>:</a:t>
            </a:r>
            <a:r>
              <a:rPr lang="zh-CN" altLang="en-US" sz="1800" dirty="0"/>
              <a:t>反例</a:t>
            </a:r>
            <a:r>
              <a:rPr lang="en-US" altLang="zh-CN" sz="1800" dirty="0"/>
              <a:t>)</a:t>
            </a:r>
            <a:endParaRPr lang="en-US" sz="1800" dirty="0"/>
          </a:p>
        </p:txBody>
      </p:sp>
      <p:pic>
        <p:nvPicPr>
          <p:cNvPr id="11079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14943"/>
            <a:ext cx="7756874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C48B6A3-11FA-40E4-A6C5-0BC9F44C8945}"/>
              </a:ext>
            </a:extLst>
          </p:cNvPr>
          <p:cNvSpPr/>
          <p:nvPr/>
        </p:nvSpPr>
        <p:spPr>
          <a:xfrm>
            <a:off x="533400" y="5902287"/>
            <a:ext cx="5955476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dirty="0"/>
              <a:t>目标：寻找一棵决策树：与样例一致，且规模尽可能小。</a:t>
            </a:r>
            <a:endParaRPr lang="en-US" altLang="zh-CN" dirty="0"/>
          </a:p>
          <a:p>
            <a:pPr>
              <a:lnSpc>
                <a:spcPct val="80000"/>
              </a:lnSpc>
            </a:pPr>
            <a:r>
              <a:rPr lang="en-US" altLang="zh-CN" dirty="0"/>
              <a:t>     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           即：通过较少的测试达到正确分类。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1977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Decision Tree Learning</a:t>
            </a:r>
            <a:endParaRPr lang="en-US" dirty="0"/>
          </a:p>
        </p:txBody>
      </p:sp>
      <p:sp>
        <p:nvSpPr>
          <p:cNvPr id="111309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6985000" cy="472916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200" dirty="0"/>
              <a:t>采用贪婪 “分而治之” （</a:t>
            </a:r>
            <a:r>
              <a:rPr lang="en-US" altLang="zh-CN" sz="2200" dirty="0"/>
              <a:t>Divide- and -conquer</a:t>
            </a:r>
            <a:r>
              <a:rPr lang="zh-CN" altLang="en-US" sz="2200" dirty="0"/>
              <a:t>）的策略</a:t>
            </a:r>
            <a:endParaRPr lang="en-US" altLang="zh-CN" sz="2200" dirty="0"/>
          </a:p>
          <a:p>
            <a:pPr lvl="1">
              <a:lnSpc>
                <a:spcPct val="200000"/>
              </a:lnSpc>
            </a:pPr>
            <a:r>
              <a:rPr lang="zh-CN" altLang="en-US" sz="2200" dirty="0"/>
              <a:t>将问题分解为更小的子问题，这些子问题又可以被递归求解</a:t>
            </a:r>
            <a:endParaRPr lang="en-US" altLang="zh-CN" sz="2200" dirty="0"/>
          </a:p>
          <a:p>
            <a:pPr lvl="1">
              <a:lnSpc>
                <a:spcPct val="200000"/>
              </a:lnSpc>
            </a:pPr>
            <a:r>
              <a:rPr lang="zh-CN" altLang="en-US" sz="2200" dirty="0"/>
              <a:t>总是</a:t>
            </a:r>
            <a:r>
              <a:rPr lang="zh-CN" altLang="en-US" sz="2200" dirty="0">
                <a:solidFill>
                  <a:srgbClr val="FF0000"/>
                </a:solidFill>
              </a:rPr>
              <a:t>优先测试</a:t>
            </a:r>
            <a:r>
              <a:rPr lang="zh-CN" altLang="en-US" sz="2200" u="sng" dirty="0"/>
              <a:t>最重要的属性</a:t>
            </a:r>
            <a:endParaRPr lang="en-US" altLang="zh-CN" sz="2200" u="sng" dirty="0"/>
          </a:p>
          <a:p>
            <a:pPr lvl="1">
              <a:lnSpc>
                <a:spcPct val="200000"/>
              </a:lnSpc>
            </a:pPr>
            <a:r>
              <a:rPr lang="zh-CN" altLang="en-US" sz="2200" dirty="0">
                <a:solidFill>
                  <a:srgbClr val="FF0000"/>
                </a:solidFill>
              </a:rPr>
              <a:t>“最重要的属性” </a:t>
            </a:r>
            <a:r>
              <a:rPr lang="zh-CN" altLang="en-US" sz="2200" dirty="0"/>
              <a:t>：对于样例分类具有</a:t>
            </a:r>
            <a:r>
              <a:rPr lang="zh-CN" altLang="en-US" sz="2200" b="1" dirty="0"/>
              <a:t>最大差异</a:t>
            </a:r>
            <a:r>
              <a:rPr lang="zh-CN" altLang="en-US" sz="2200" dirty="0"/>
              <a:t>的属性</a:t>
            </a:r>
            <a:endParaRPr lang="en-US" altLang="zh-CN" sz="2200" dirty="0"/>
          </a:p>
          <a:p>
            <a:pPr lvl="1">
              <a:lnSpc>
                <a:spcPct val="200000"/>
              </a:lnSpc>
            </a:pPr>
            <a:endParaRPr lang="en-US" sz="2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91CB26-3D0A-4DD0-810B-CFC2B4269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2260747"/>
            <a:ext cx="4705291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6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000" b="1" kern="0" dirty="0">
                <a:solidFill>
                  <a:schemeClr val="tx2"/>
                </a:solidFill>
                <a:latin typeface="+mj-lt"/>
                <a:cs typeface="+mj-cs"/>
              </a:rPr>
              <a:t>选择一个属性</a:t>
            </a:r>
            <a:endParaRPr lang="en-US" altLang="zh-CN" sz="4000" b="1" kern="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pic>
        <p:nvPicPr>
          <p:cNvPr id="4" name="Picture 4" descr="restaurant-roo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0023" y="3775438"/>
            <a:ext cx="927195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06400" y="1397001"/>
            <a:ext cx="9652000" cy="4729164"/>
          </a:xfrm>
          <a:prstGeom prst="rect">
            <a:avLst/>
          </a:prstGeom>
        </p:spPr>
        <p:txBody>
          <a:bodyPr/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200" kern="0" dirty="0"/>
              <a:t>采用贪婪 “分而治之” （</a:t>
            </a:r>
            <a:r>
              <a:rPr lang="en-US" altLang="zh-CN" sz="2200" kern="0" dirty="0"/>
              <a:t>Divide- and -conquer</a:t>
            </a:r>
            <a:r>
              <a:rPr lang="zh-CN" altLang="en-US" sz="2200" kern="0" dirty="0"/>
              <a:t>）的策略</a:t>
            </a:r>
            <a:endParaRPr lang="en-US" altLang="zh-CN" sz="2200" kern="0" dirty="0"/>
          </a:p>
          <a:p>
            <a:pPr lvl="1">
              <a:lnSpc>
                <a:spcPct val="200000"/>
              </a:lnSpc>
            </a:pPr>
            <a:r>
              <a:rPr lang="zh-CN" altLang="en-US" sz="2200" kern="0" dirty="0"/>
              <a:t>总是</a:t>
            </a:r>
            <a:r>
              <a:rPr lang="zh-CN" altLang="en-US" sz="2200" kern="0" dirty="0">
                <a:solidFill>
                  <a:srgbClr val="FF0000"/>
                </a:solidFill>
              </a:rPr>
              <a:t>优先测试</a:t>
            </a:r>
            <a:r>
              <a:rPr lang="zh-CN" altLang="en-US" sz="2200" u="sng" kern="0" dirty="0"/>
              <a:t>最重要的属性</a:t>
            </a:r>
            <a:endParaRPr lang="en-US" altLang="zh-CN" sz="2200" u="sng" kern="0" dirty="0"/>
          </a:p>
          <a:p>
            <a:pPr lvl="1">
              <a:lnSpc>
                <a:spcPct val="200000"/>
              </a:lnSpc>
            </a:pPr>
            <a:r>
              <a:rPr lang="zh-CN" altLang="en-US" sz="2200" dirty="0">
                <a:solidFill>
                  <a:srgbClr val="FF0000"/>
                </a:solidFill>
              </a:rPr>
              <a:t>“最重要的属性” </a:t>
            </a:r>
            <a:r>
              <a:rPr lang="zh-CN" altLang="en-US" sz="2200" dirty="0"/>
              <a:t>：对于样例分类具有最大差异的属性</a:t>
            </a:r>
            <a:endParaRPr lang="en-US" altLang="zh-CN" sz="2200" dirty="0"/>
          </a:p>
          <a:p>
            <a:pPr lvl="1">
              <a:lnSpc>
                <a:spcPct val="200000"/>
              </a:lnSpc>
            </a:pPr>
            <a:endParaRPr lang="en-US" altLang="zh-CN" sz="2200" u="sng" kern="0" dirty="0"/>
          </a:p>
          <a:p>
            <a:pPr lvl="1">
              <a:lnSpc>
                <a:spcPct val="200000"/>
              </a:lnSpc>
            </a:pPr>
            <a:endParaRPr lang="en-US" sz="2200" kern="0" dirty="0"/>
          </a:p>
        </p:txBody>
      </p:sp>
    </p:spTree>
    <p:extLst>
      <p:ext uri="{BB962C8B-B14F-4D97-AF65-F5344CB8AC3E}">
        <p14:creationId xmlns:p14="http://schemas.microsoft.com/office/powerpoint/2010/main" val="2590570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r>
              <a:rPr lang="en-US" altLang="zh-CN" dirty="0"/>
              <a:t>Decision Tree Learning</a:t>
            </a:r>
            <a:endParaRPr lang="en-US" dirty="0"/>
          </a:p>
        </p:txBody>
      </p:sp>
      <p:sp>
        <p:nvSpPr>
          <p:cNvPr id="111309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5461000" cy="47291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决策树生成要考虑</a:t>
            </a:r>
            <a:r>
              <a:rPr lang="en-US" altLang="zh-CN" sz="2400" dirty="0"/>
              <a:t>4</a:t>
            </a:r>
            <a:r>
              <a:rPr lang="zh-CN" altLang="en-US" sz="2400" dirty="0"/>
              <a:t>种情况：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1.</a:t>
            </a:r>
            <a:r>
              <a:rPr lang="zh-CN" altLang="en-US" sz="2000" dirty="0"/>
              <a:t>如果剩余样例都是正例（或反例），则返回，可回答</a:t>
            </a:r>
            <a:r>
              <a:rPr lang="en-US" altLang="zh-CN" sz="2000" dirty="0"/>
              <a:t>Yes</a:t>
            </a:r>
            <a:r>
              <a:rPr lang="zh-CN" altLang="en-US" sz="2000" dirty="0"/>
              <a:t>或</a:t>
            </a:r>
            <a:r>
              <a:rPr lang="en-US" altLang="zh-CN" sz="2000" dirty="0"/>
              <a:t>No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2.</a:t>
            </a:r>
            <a:r>
              <a:rPr lang="zh-CN" altLang="en-US" sz="2000" dirty="0"/>
              <a:t>如果既有正例又有反例，则</a:t>
            </a:r>
            <a:r>
              <a:rPr lang="zh-CN" altLang="en-US" sz="2000" dirty="0">
                <a:solidFill>
                  <a:srgbClr val="FF0000"/>
                </a:solidFill>
              </a:rPr>
              <a:t>选择最好属性继续分裂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3.</a:t>
            </a:r>
            <a:r>
              <a:rPr lang="zh-CN" altLang="en-US" sz="2000" dirty="0"/>
              <a:t>如果没有留下任何</a:t>
            </a:r>
            <a:r>
              <a:rPr lang="zh-CN" altLang="en-US" sz="2000" u="sng" dirty="0"/>
              <a:t>样例</a:t>
            </a:r>
            <a:r>
              <a:rPr lang="zh-CN" altLang="en-US" sz="2000" dirty="0"/>
              <a:t>，则返回一个缺省值（父结点样例中最常见的输出）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4. </a:t>
            </a:r>
            <a:r>
              <a:rPr lang="zh-CN" altLang="en-US" sz="2000" dirty="0"/>
              <a:t>如果没有</a:t>
            </a:r>
            <a:r>
              <a:rPr lang="zh-CN" altLang="en-US" sz="2000" u="sng" dirty="0"/>
              <a:t>属性</a:t>
            </a:r>
            <a:r>
              <a:rPr lang="zh-CN" altLang="en-US" sz="2000" dirty="0"/>
              <a:t>，返回剩余样例中得票最多的分类。</a:t>
            </a:r>
            <a:endParaRPr 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1E7BF1-BF2E-4BF7-8BB5-CCB90F352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507998"/>
            <a:ext cx="5410200" cy="446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04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Learning</a:t>
            </a:r>
          </a:p>
        </p:txBody>
      </p:sp>
      <p:sp>
        <p:nvSpPr>
          <p:cNvPr id="1112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Aim: find a small tree consistent with the training examples</a:t>
            </a:r>
          </a:p>
          <a:p>
            <a:r>
              <a:rPr lang="en-US" sz="2000" dirty="0"/>
              <a:t>Idea: (recursively) choose “most significant” attribute as root of (sub)tree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AFA313E-63FC-4281-903F-84B029294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44942"/>
            <a:ext cx="9067800" cy="411853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01E7BF1-BF2E-4BF7-8BB5-CCB90F352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648" y="3309113"/>
            <a:ext cx="3819207" cy="31543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矩形 2"/>
          <p:cNvSpPr/>
          <p:nvPr/>
        </p:nvSpPr>
        <p:spPr>
          <a:xfrm>
            <a:off x="3429000" y="4267200"/>
            <a:ext cx="2819400" cy="38100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65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Learned Tree</a:t>
            </a:r>
          </a:p>
        </p:txBody>
      </p:sp>
      <p:sp>
        <p:nvSpPr>
          <p:cNvPr id="111718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600200"/>
            <a:ext cx="64770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Decision tree learned from these 12 examples: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8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Substantially simpler than “true” tree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Also: it’s reasonable </a:t>
            </a:r>
          </a:p>
        </p:txBody>
      </p:sp>
      <p:pic>
        <p:nvPicPr>
          <p:cNvPr id="11171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3" y="2035175"/>
            <a:ext cx="4351337" cy="314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92074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2BDB1-21FF-463D-A1E0-E073877D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F2D46-CFA2-479C-B2A8-81F5B6654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18.2 </a:t>
            </a:r>
            <a:r>
              <a:rPr lang="zh-CN" altLang="en-US" dirty="0"/>
              <a:t>监督学习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18.3</a:t>
            </a:r>
            <a:r>
              <a:rPr lang="zh-CN" altLang="en-US" dirty="0">
                <a:solidFill>
                  <a:srgbClr val="FF0000"/>
                </a:solidFill>
              </a:rPr>
              <a:t> 决策树归纳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/>
              <a:t>18.3.1 </a:t>
            </a:r>
            <a:r>
              <a:rPr lang="zh-CN" altLang="en-US" dirty="0"/>
              <a:t>决策树表示法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18.3.2 </a:t>
            </a:r>
            <a:r>
              <a:rPr lang="zh-CN" altLang="en-US" dirty="0"/>
              <a:t>决策树的表达能力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18.3.3 </a:t>
            </a:r>
            <a:r>
              <a:rPr lang="zh-CN" altLang="en-US" dirty="0"/>
              <a:t>从样例归纳决策树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18.3.4 </a:t>
            </a:r>
            <a:r>
              <a:rPr lang="zh-CN" altLang="en-US" dirty="0">
                <a:solidFill>
                  <a:srgbClr val="FF0000"/>
                </a:solidFill>
              </a:rPr>
              <a:t>选择测试属性</a:t>
            </a:r>
          </a:p>
        </p:txBody>
      </p:sp>
    </p:spTree>
    <p:extLst>
      <p:ext uri="{BB962C8B-B14F-4D97-AF65-F5344CB8AC3E}">
        <p14:creationId xmlns:p14="http://schemas.microsoft.com/office/powerpoint/2010/main" val="20491422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000" b="1" kern="0" dirty="0">
                <a:solidFill>
                  <a:schemeClr val="tx2"/>
                </a:solidFill>
                <a:latin typeface="+mj-lt"/>
                <a:cs typeface="+mj-cs"/>
              </a:rPr>
              <a:t>选择一个属性</a:t>
            </a:r>
            <a:endParaRPr lang="en-US" altLang="zh-CN" sz="4000" b="1" kern="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3400" y="1390524"/>
            <a:ext cx="10972800" cy="4525963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kern="0" dirty="0">
                <a:solidFill>
                  <a:srgbClr val="FF0000"/>
                </a:solidFill>
                <a:latin typeface="+mn-lt"/>
              </a:rPr>
              <a:t>思想</a:t>
            </a:r>
            <a:r>
              <a:rPr lang="en-US" altLang="zh-CN" sz="2800" kern="0" dirty="0">
                <a:latin typeface="+mn-lt"/>
              </a:rPr>
              <a:t>: </a:t>
            </a:r>
            <a:r>
              <a:rPr lang="zh-CN" altLang="en-US" sz="2800" kern="0" dirty="0">
                <a:latin typeface="+mn-lt"/>
              </a:rPr>
              <a:t>理想的属性是将实例分为只包含正例或只包含反例的集合</a:t>
            </a:r>
            <a:endParaRPr lang="en-US" altLang="zh-CN" sz="28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kern="0" dirty="0">
                <a:latin typeface="+mn-lt"/>
              </a:rPr>
              <a:t>
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i="1" kern="0" dirty="0">
                <a:latin typeface="+mn-lt"/>
              </a:rPr>
              <a:t>Patrons?</a:t>
            </a:r>
            <a:r>
              <a:rPr lang="en-US" altLang="zh-CN" sz="2800" kern="0" dirty="0">
                <a:latin typeface="+mn-lt"/>
              </a:rPr>
              <a:t>   </a:t>
            </a:r>
            <a:r>
              <a:rPr lang="zh-CN" altLang="en-US" sz="2800" kern="0" dirty="0">
                <a:latin typeface="+mn-lt"/>
              </a:rPr>
              <a:t>不理想，但是佷不错</a:t>
            </a:r>
            <a:endParaRPr lang="en-US" altLang="zh-CN" sz="28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/>
              <a:t>we need a measure of how “good” a split is, even if the results aren’t perfectly separated out</a:t>
            </a:r>
            <a:endParaRPr lang="en-US" altLang="zh-CN" sz="2800" kern="0" dirty="0">
              <a:latin typeface="+mn-lt"/>
            </a:endParaRPr>
          </a:p>
        </p:txBody>
      </p:sp>
      <p:pic>
        <p:nvPicPr>
          <p:cNvPr id="4" name="Picture 4" descr="restaurant-roo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9468" y="2362200"/>
            <a:ext cx="7993063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2167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Entropy and Information</a:t>
            </a:r>
          </a:p>
        </p:txBody>
      </p:sp>
      <p:sp>
        <p:nvSpPr>
          <p:cNvPr id="11274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10668000" cy="49466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形式化度量“相当好”和“真正无用”，使用</a:t>
            </a:r>
            <a:r>
              <a:rPr lang="zh-CN" altLang="en-US" sz="2000" dirty="0">
                <a:solidFill>
                  <a:srgbClr val="FF0000"/>
                </a:solidFill>
              </a:rPr>
              <a:t>信息收益</a:t>
            </a:r>
            <a:r>
              <a:rPr lang="zh-CN" altLang="en-US" sz="2000" dirty="0">
                <a:solidFill>
                  <a:schemeClr val="tx1"/>
                </a:solidFill>
              </a:rPr>
              <a:t>的概念定义属性的</a:t>
            </a:r>
            <a:r>
              <a:rPr lang="en-US" altLang="zh-CN" sz="2000" dirty="0">
                <a:solidFill>
                  <a:schemeClr val="tx1"/>
                </a:solidFill>
              </a:rPr>
              <a:t>Importance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熵是信息论中的基本量（</a:t>
            </a:r>
            <a:r>
              <a:rPr lang="en-US" altLang="zh-CN" sz="2000" dirty="0">
                <a:solidFill>
                  <a:schemeClr val="tx1"/>
                </a:solidFill>
              </a:rPr>
              <a:t>Shannon, Weaver,1949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熵是随机变量的不确定性度量，量化</a:t>
            </a:r>
            <a:r>
              <a:rPr lang="zh-CN" altLang="en-US" sz="2000" dirty="0"/>
              <a:t>整个概率分布中的不确定性总量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不确定性越小，熵越小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单位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zh-CN" altLang="en-US" sz="2000" dirty="0">
                <a:solidFill>
                  <a:srgbClr val="FF0000"/>
                </a:solidFill>
              </a:rPr>
              <a:t>比特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一般地，设</a:t>
            </a:r>
            <a:r>
              <a:rPr lang="zh-CN" altLang="en-US" sz="2000" dirty="0">
                <a:solidFill>
                  <a:srgbClr val="FF0000"/>
                </a:solidFill>
              </a:rPr>
              <a:t>随机变量</a:t>
            </a:r>
            <a:r>
              <a:rPr lang="en-US" altLang="zh-CN" sz="2000" i="1" dirty="0">
                <a:solidFill>
                  <a:srgbClr val="FF0000"/>
                </a:solidFill>
              </a:rPr>
              <a:t>V</a:t>
            </a:r>
            <a:r>
              <a:rPr lang="zh-CN" altLang="en-US" sz="2000" dirty="0"/>
              <a:t>取值为</a:t>
            </a:r>
            <a:r>
              <a:rPr lang="en-US" altLang="zh-CN" sz="2000" i="1" dirty="0" err="1"/>
              <a:t>v</a:t>
            </a:r>
            <a:r>
              <a:rPr lang="en-US" altLang="zh-CN" sz="2000" i="1" baseline="-25000" dirty="0" err="1"/>
              <a:t>k</a:t>
            </a:r>
            <a:r>
              <a:rPr lang="zh-CN" altLang="en-US" sz="2000" dirty="0"/>
              <a:t>的概率：</a:t>
            </a:r>
            <a:r>
              <a:rPr lang="en-US" altLang="zh-CN" sz="2000" i="1" dirty="0"/>
              <a:t>P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v</a:t>
            </a:r>
            <a:r>
              <a:rPr lang="en-US" altLang="zh-CN" sz="2000" i="1" baseline="-25000" dirty="0" err="1"/>
              <a:t>k</a:t>
            </a:r>
            <a:r>
              <a:rPr lang="en-US" altLang="zh-CN" sz="2000" i="1" baseline="-25000" dirty="0"/>
              <a:t> </a:t>
            </a:r>
            <a:r>
              <a:rPr lang="en-US" altLang="zh-CN" sz="2000" dirty="0"/>
              <a:t>)</a:t>
            </a:r>
            <a:r>
              <a:rPr lang="zh-CN" altLang="en-US" sz="2000" dirty="0"/>
              <a:t>，则</a:t>
            </a:r>
            <a:r>
              <a:rPr lang="en-US" altLang="zh-CN" sz="2000" i="1" dirty="0"/>
              <a:t>V</a:t>
            </a:r>
            <a:r>
              <a:rPr lang="zh-CN" altLang="en-US" sz="2000" dirty="0"/>
              <a:t>的熵定义为：</a:t>
            </a:r>
            <a:endParaRPr 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865875-09DF-4908-B1D8-2A6FEA723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5257800"/>
            <a:ext cx="8982075" cy="896074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16" y="2274184"/>
            <a:ext cx="2594841" cy="261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18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Entropy and Information</a:t>
            </a:r>
          </a:p>
        </p:txBody>
      </p:sp>
      <p:sp>
        <p:nvSpPr>
          <p:cNvPr id="11274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10668000" cy="49466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熵是信息论中的基本量（</a:t>
            </a:r>
            <a:r>
              <a:rPr lang="en-US" altLang="zh-CN" sz="2000" dirty="0">
                <a:solidFill>
                  <a:schemeClr val="tx1"/>
                </a:solidFill>
              </a:rPr>
              <a:t>Shannon, Weaver,1949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熵是随机变量的不确定性度量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Scale: bits</a:t>
            </a:r>
          </a:p>
          <a:p>
            <a:pPr lvl="1">
              <a:lnSpc>
                <a:spcPct val="150000"/>
              </a:lnSpc>
            </a:pPr>
            <a:endParaRPr lang="en-US" sz="20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en-US" sz="2000" dirty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zh-CN" sz="1800" dirty="0"/>
          </a:p>
          <a:p>
            <a:pPr lvl="2">
              <a:lnSpc>
                <a:spcPct val="150000"/>
              </a:lnSpc>
            </a:pPr>
            <a:r>
              <a:rPr lang="en-US" altLang="zh-CN" sz="1800" dirty="0"/>
              <a:t>Answer to Boolean question with prior &lt;1/2, 1/2&gt;?  </a:t>
            </a:r>
            <a:r>
              <a:rPr lang="zh-CN" altLang="en-US" sz="1800" dirty="0"/>
              <a:t>抛硬币的熵</a:t>
            </a:r>
            <a:endParaRPr lang="en-US" altLang="zh-CN" sz="1800" dirty="0"/>
          </a:p>
          <a:p>
            <a:pPr lvl="2">
              <a:lnSpc>
                <a:spcPct val="150000"/>
              </a:lnSpc>
            </a:pPr>
            <a:r>
              <a:rPr lang="en-US" altLang="zh-CN" sz="1800" dirty="0"/>
              <a:t>Answer to 4-way question with prior &lt;1/4, 1/4, 1/4, 1/4&gt;?</a:t>
            </a:r>
            <a:r>
              <a:rPr lang="zh-CN" altLang="en-US" sz="1800" dirty="0"/>
              <a:t>四面色子的熵</a:t>
            </a:r>
            <a:endParaRPr lang="en-US" altLang="zh-CN" sz="1800" dirty="0"/>
          </a:p>
          <a:p>
            <a:pPr lvl="2">
              <a:lnSpc>
                <a:spcPct val="150000"/>
              </a:lnSpc>
            </a:pPr>
            <a:r>
              <a:rPr lang="en-US" altLang="zh-CN" sz="1800" dirty="0"/>
              <a:t>Answer to 4-way question with prior &lt;0, 0, 0, 1&gt;?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/>
              <a:t>Answer to 3-way question with prior &lt;1/2, 1/4, 1/4&gt;?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865875-09DF-4908-B1D8-2A6FEA723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2971800"/>
            <a:ext cx="8982075" cy="896074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539" y="4251254"/>
            <a:ext cx="2519253" cy="253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25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228600" y="18473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alt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学习</a:t>
            </a:r>
            <a:r>
              <a:rPr lang="zh-CN" altLang="en-US" sz="4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算法</a:t>
            </a:r>
            <a:r>
              <a:rPr lang="zh-CN" alt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的定义</a:t>
            </a:r>
            <a:endParaRPr lang="en-US" sz="4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3400" y="1366649"/>
            <a:ext cx="738530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b="1" dirty="0"/>
              <a:t>机器学习算法</a:t>
            </a:r>
            <a:r>
              <a:rPr lang="zh-CN" altLang="en-US" sz="2600" dirty="0"/>
              <a:t>是一种能够</a:t>
            </a:r>
            <a:r>
              <a:rPr lang="zh-CN" altLang="en-US" sz="2600" u="sng" dirty="0"/>
              <a:t>从数据中学习的算法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6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/>
              <a:t>‘‘学习’’ 是什 么？</a:t>
            </a:r>
            <a:endParaRPr lang="en-US" altLang="zh-CN" sz="26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/>
              <a:t>Mitchell (1997) </a:t>
            </a:r>
            <a:r>
              <a:rPr lang="zh-CN" altLang="en-US" sz="2600" dirty="0"/>
              <a:t>提供了一个简洁的定义：‘‘对于某类</a:t>
            </a:r>
            <a:r>
              <a:rPr lang="zh-CN" altLang="en-US" sz="2600" dirty="0">
                <a:solidFill>
                  <a:srgbClr val="FF0000"/>
                </a:solidFill>
              </a:rPr>
              <a:t>任务 </a:t>
            </a:r>
            <a:r>
              <a:rPr lang="en-US" altLang="zh-CN" sz="2600" i="1" dirty="0">
                <a:solidFill>
                  <a:srgbClr val="FF0000"/>
                </a:solidFill>
              </a:rPr>
              <a:t>T </a:t>
            </a:r>
            <a:r>
              <a:rPr lang="zh-CN" altLang="en-US" sz="2600" dirty="0"/>
              <a:t>和</a:t>
            </a:r>
            <a:r>
              <a:rPr lang="zh-CN" altLang="en-US" sz="2600" dirty="0">
                <a:solidFill>
                  <a:srgbClr val="FF0000"/>
                </a:solidFill>
              </a:rPr>
              <a:t>性能度量 </a:t>
            </a:r>
            <a:r>
              <a:rPr lang="en-US" altLang="zh-CN" sz="2600" i="1" dirty="0">
                <a:solidFill>
                  <a:srgbClr val="FF0000"/>
                </a:solidFill>
              </a:rPr>
              <a:t>P</a:t>
            </a:r>
            <a:r>
              <a:rPr lang="zh-CN" altLang="en-US" sz="2600" dirty="0"/>
              <a:t>，一个</a:t>
            </a:r>
            <a:r>
              <a:rPr lang="zh-CN" altLang="en-US" sz="2600" u="sng" dirty="0"/>
              <a:t>计算机程序</a:t>
            </a:r>
            <a:r>
              <a:rPr lang="zh-CN" altLang="en-US" sz="2600" dirty="0"/>
              <a:t>被认为可以从</a:t>
            </a:r>
            <a:r>
              <a:rPr lang="zh-CN" altLang="en-US" sz="2600" dirty="0">
                <a:solidFill>
                  <a:srgbClr val="FF0000"/>
                </a:solidFill>
              </a:rPr>
              <a:t>经验 </a:t>
            </a:r>
            <a:r>
              <a:rPr lang="en-US" altLang="zh-CN" sz="2600" i="1" dirty="0">
                <a:solidFill>
                  <a:srgbClr val="FF0000"/>
                </a:solidFill>
              </a:rPr>
              <a:t>E </a:t>
            </a:r>
            <a:r>
              <a:rPr lang="zh-CN" altLang="en-US" sz="2600" dirty="0"/>
              <a:t>中</a:t>
            </a:r>
            <a:r>
              <a:rPr lang="zh-CN" altLang="en-US" sz="2600" b="1" u="sng" dirty="0"/>
              <a:t>学习</a:t>
            </a:r>
            <a:r>
              <a:rPr lang="zh-CN" altLang="en-US" sz="2600" dirty="0"/>
              <a:t>是指，</a:t>
            </a:r>
            <a:r>
              <a:rPr lang="zh-CN" altLang="en-US" sz="2600" u="sng" dirty="0"/>
              <a:t>通过经验 </a:t>
            </a:r>
            <a:r>
              <a:rPr lang="en-US" altLang="zh-CN" sz="2600" i="1" u="sng" dirty="0"/>
              <a:t>E </a:t>
            </a:r>
            <a:r>
              <a:rPr lang="zh-CN" altLang="en-US" sz="2600" u="sng" dirty="0"/>
              <a:t>改进</a:t>
            </a:r>
            <a:r>
              <a:rPr lang="zh-CN" altLang="en-US" sz="2600" dirty="0"/>
              <a:t>后，它在任务 </a:t>
            </a:r>
            <a:r>
              <a:rPr lang="en-US" altLang="zh-CN" sz="2600" i="1" dirty="0"/>
              <a:t>T </a:t>
            </a:r>
            <a:r>
              <a:rPr lang="zh-CN" altLang="en-US" sz="2600" dirty="0"/>
              <a:t>上由性能度量 </a:t>
            </a:r>
            <a:r>
              <a:rPr lang="en-US" altLang="zh-CN" sz="2600" i="1" dirty="0"/>
              <a:t>P </a:t>
            </a:r>
            <a:r>
              <a:rPr lang="zh-CN" altLang="en-US" sz="2600" dirty="0"/>
              <a:t>衡量的</a:t>
            </a:r>
            <a:r>
              <a:rPr lang="zh-CN" altLang="en-US" sz="2600" u="sng" dirty="0"/>
              <a:t>性能有所提升</a:t>
            </a:r>
            <a:r>
              <a:rPr lang="zh-CN" altLang="en-US" sz="2600" dirty="0"/>
              <a:t>。</a:t>
            </a:r>
            <a:endParaRPr lang="en-US" altLang="zh-CN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机器学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095" y="1833372"/>
            <a:ext cx="3047158" cy="423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143000" y="1981200"/>
            <a:ext cx="6417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-Roman"/>
              </a:rPr>
              <a:t>(Machine Learning/Example Learning/Inductive learning)</a:t>
            </a:r>
            <a:endParaRPr lang="zh-CN" altLang="en-US" dirty="0">
              <a:solidFill>
                <a:srgbClr val="000000"/>
              </a:solidFill>
              <a:latin typeface="Times-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09747" y="6455057"/>
            <a:ext cx="539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Mitchell, T. (1997). Machine Learning. McGraw Hill.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114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Entropy</a:t>
            </a:r>
          </a:p>
        </p:txBody>
      </p:sp>
      <p:sp>
        <p:nvSpPr>
          <p:cNvPr id="117965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5994400" cy="47291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Also called the </a:t>
            </a:r>
            <a:r>
              <a:rPr lang="en-US" sz="2400" dirty="0">
                <a:solidFill>
                  <a:srgbClr val="CC0000"/>
                </a:solidFill>
              </a:rPr>
              <a:t>entropy </a:t>
            </a:r>
            <a:r>
              <a:rPr lang="en-US" sz="2400" dirty="0"/>
              <a:t>of the distribution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More uniform = higher entropy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More values = higher entropy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More peaked = lower entropy</a:t>
            </a:r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设</a:t>
            </a:r>
            <a:r>
              <a:rPr lang="zh-CN" altLang="en-US" sz="2400" dirty="0">
                <a:solidFill>
                  <a:srgbClr val="FF0000"/>
                </a:solidFill>
              </a:rPr>
              <a:t>布尔随机变量</a:t>
            </a:r>
            <a:r>
              <a:rPr lang="zh-CN" altLang="en-US" sz="2400" dirty="0"/>
              <a:t>以</a:t>
            </a:r>
            <a:r>
              <a:rPr lang="en-US" altLang="zh-CN" sz="2400" i="1" dirty="0"/>
              <a:t>q</a:t>
            </a:r>
            <a:r>
              <a:rPr lang="zh-CN" altLang="en-US" sz="2400" dirty="0"/>
              <a:t>的概率为真，则可以定义该变量的熵：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1179654" name="Line 6"/>
          <p:cNvSpPr>
            <a:spLocks noChangeShapeType="1"/>
          </p:cNvSpPr>
          <p:nvPr/>
        </p:nvSpPr>
        <p:spPr bwMode="auto">
          <a:xfrm>
            <a:off x="7010400" y="237648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9655" name="Rectangle 7"/>
          <p:cNvSpPr>
            <a:spLocks noChangeArrowheads="1"/>
          </p:cNvSpPr>
          <p:nvPr/>
        </p:nvSpPr>
        <p:spPr bwMode="auto">
          <a:xfrm>
            <a:off x="7239000" y="1690688"/>
            <a:ext cx="381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56" name="Rectangle 8"/>
          <p:cNvSpPr>
            <a:spLocks noChangeArrowheads="1"/>
          </p:cNvSpPr>
          <p:nvPr/>
        </p:nvSpPr>
        <p:spPr bwMode="auto">
          <a:xfrm>
            <a:off x="7848600" y="1690688"/>
            <a:ext cx="381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57" name="Line 9"/>
          <p:cNvSpPr>
            <a:spLocks noChangeShapeType="1"/>
          </p:cNvSpPr>
          <p:nvPr/>
        </p:nvSpPr>
        <p:spPr bwMode="auto">
          <a:xfrm>
            <a:off x="7010400" y="443388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9659" name="Rectangle 11"/>
          <p:cNvSpPr>
            <a:spLocks noChangeArrowheads="1"/>
          </p:cNvSpPr>
          <p:nvPr/>
        </p:nvSpPr>
        <p:spPr bwMode="auto">
          <a:xfrm>
            <a:off x="7848600" y="3138488"/>
            <a:ext cx="3810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60" name="Line 12"/>
          <p:cNvSpPr>
            <a:spLocks noChangeShapeType="1"/>
          </p:cNvSpPr>
          <p:nvPr/>
        </p:nvSpPr>
        <p:spPr bwMode="auto">
          <a:xfrm>
            <a:off x="9484798" y="431660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9661" name="Rectangle 13"/>
          <p:cNvSpPr>
            <a:spLocks noChangeArrowheads="1"/>
          </p:cNvSpPr>
          <p:nvPr/>
        </p:nvSpPr>
        <p:spPr bwMode="auto">
          <a:xfrm>
            <a:off x="10114210" y="3921316"/>
            <a:ext cx="381000" cy="395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62" name="Rectangle 14"/>
          <p:cNvSpPr>
            <a:spLocks noChangeArrowheads="1"/>
          </p:cNvSpPr>
          <p:nvPr/>
        </p:nvSpPr>
        <p:spPr bwMode="auto">
          <a:xfrm>
            <a:off x="9540793" y="3505200"/>
            <a:ext cx="381000" cy="817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663" name="Text Box 15"/>
          <p:cNvSpPr txBox="1">
            <a:spLocks noChangeArrowheads="1"/>
          </p:cNvSpPr>
          <p:nvPr/>
        </p:nvSpPr>
        <p:spPr bwMode="auto">
          <a:xfrm>
            <a:off x="7391400" y="24526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1 bit</a:t>
            </a:r>
          </a:p>
        </p:txBody>
      </p:sp>
      <p:sp>
        <p:nvSpPr>
          <p:cNvPr id="1179664" name="Text Box 16"/>
          <p:cNvSpPr txBox="1">
            <a:spLocks noChangeArrowheads="1"/>
          </p:cNvSpPr>
          <p:nvPr/>
        </p:nvSpPr>
        <p:spPr bwMode="auto">
          <a:xfrm>
            <a:off x="7391400" y="45100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 bits</a:t>
            </a:r>
          </a:p>
        </p:txBody>
      </p:sp>
      <p:sp>
        <p:nvSpPr>
          <p:cNvPr id="1179665" name="Text Box 17"/>
          <p:cNvSpPr txBox="1">
            <a:spLocks noChangeArrowheads="1"/>
          </p:cNvSpPr>
          <p:nvPr/>
        </p:nvSpPr>
        <p:spPr bwMode="auto">
          <a:xfrm>
            <a:off x="9865798" y="4392805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1</a:t>
            </a:r>
            <a:r>
              <a:rPr lang="en-US" dirty="0"/>
              <a:t>.5 bit</a:t>
            </a:r>
          </a:p>
        </p:txBody>
      </p:sp>
      <p:sp>
        <p:nvSpPr>
          <p:cNvPr id="17" name="Line 6">
            <a:extLst>
              <a:ext uri="{FF2B5EF4-FFF2-40B4-BE49-F238E27FC236}">
                <a16:creationId xmlns:a16="http://schemas.microsoft.com/office/drawing/2014/main" id="{A6CDC00C-7DF8-4D85-9CB8-57E27617CD48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237648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0800398E-F67D-41C5-9A4A-F888B27C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1690688"/>
            <a:ext cx="381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D34EB5BB-5856-44A4-98E6-914E54268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400" y="1690688"/>
            <a:ext cx="381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EDFCE399-60CB-47B9-8FD8-C27444772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3218" y="2469503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 bit</a:t>
            </a:r>
          </a:p>
        </p:txBody>
      </p:sp>
      <p:sp>
        <p:nvSpPr>
          <p:cNvPr id="21" name="Line 6">
            <a:extLst>
              <a:ext uri="{FF2B5EF4-FFF2-40B4-BE49-F238E27FC236}">
                <a16:creationId xmlns:a16="http://schemas.microsoft.com/office/drawing/2014/main" id="{A06C8D5D-F45D-4ACC-81E5-F1ED85FC72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33627" y="237345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82C3B4EB-30BC-4D99-BD82-2A96EFC92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2227" y="1687658"/>
            <a:ext cx="381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B2C7C468-1C39-425F-80B7-A5ADB7E57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827" y="1687658"/>
            <a:ext cx="381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FDCDF53-98AE-480B-A8E6-50715DAAE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995" y="5443645"/>
            <a:ext cx="4663209" cy="582143"/>
          </a:xfrm>
          <a:prstGeom prst="rect">
            <a:avLst/>
          </a:prstGeom>
        </p:spPr>
      </p:pic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10687627" y="3928365"/>
            <a:ext cx="381000" cy="395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7010400" y="1151699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&lt;1/2, 1/2&gt; 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70543" y="1150019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&lt;1/4, 1/4, 1/4, 1/4&gt;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994354" y="4952999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&lt;0, 0, 0, 1&gt;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448243" y="4952999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&lt;1/2, 1/4, 1/4&gt;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53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Entropy</a:t>
            </a:r>
          </a:p>
        </p:txBody>
      </p:sp>
      <p:sp>
        <p:nvSpPr>
          <p:cNvPr id="1179651" name="Rectangle 3"/>
          <p:cNvSpPr>
            <a:spLocks noGrp="1" noChangeArrowheads="1"/>
          </p:cNvSpPr>
          <p:nvPr>
            <p:ph idx="1"/>
          </p:nvPr>
        </p:nvSpPr>
        <p:spPr>
          <a:xfrm>
            <a:off x="184291" y="1295400"/>
            <a:ext cx="10642600" cy="47291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设</a:t>
            </a:r>
            <a:r>
              <a:rPr lang="zh-CN" altLang="en-US" sz="2400" dirty="0">
                <a:solidFill>
                  <a:srgbClr val="FF0000"/>
                </a:solidFill>
              </a:rPr>
              <a:t>布尔随机变量</a:t>
            </a:r>
            <a:r>
              <a:rPr lang="zh-CN" altLang="en-US" sz="2400" dirty="0"/>
              <a:t>以</a:t>
            </a:r>
            <a:r>
              <a:rPr lang="en-US" altLang="zh-CN" sz="2400" i="1" dirty="0"/>
              <a:t>q</a:t>
            </a:r>
            <a:r>
              <a:rPr lang="zh-CN" altLang="en-US" sz="2400" dirty="0"/>
              <a:t>的概率为真，则可以定义该变量的熵：</a:t>
            </a: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例如，一个训练集包括</a:t>
            </a:r>
            <a:r>
              <a:rPr lang="en-US" altLang="zh-CN" sz="2000" i="1" dirty="0"/>
              <a:t>p</a:t>
            </a:r>
            <a:r>
              <a:rPr lang="en-US" altLang="zh-CN" sz="2000" dirty="0"/>
              <a:t> </a:t>
            </a:r>
            <a:r>
              <a:rPr lang="zh-CN" altLang="en-US" sz="2000" dirty="0"/>
              <a:t>个正例样本和</a:t>
            </a:r>
            <a:r>
              <a:rPr lang="en-US" altLang="zh-CN" sz="2000" dirty="0"/>
              <a:t> </a:t>
            </a:r>
            <a:r>
              <a:rPr lang="en-US" altLang="zh-CN" sz="2000" i="1" dirty="0"/>
              <a:t>n</a:t>
            </a:r>
            <a:r>
              <a:rPr lang="en-US" altLang="zh-CN" sz="2000" dirty="0"/>
              <a:t> </a:t>
            </a:r>
            <a:r>
              <a:rPr lang="zh-CN" altLang="en-US" sz="2000" dirty="0"/>
              <a:t>个负例样本，</a:t>
            </a:r>
            <a:r>
              <a:rPr lang="zh-CN" altLang="en-US" sz="2000" dirty="0">
                <a:solidFill>
                  <a:srgbClr val="FF0000"/>
                </a:solidFill>
              </a:rPr>
              <a:t>目标属性的熵</a:t>
            </a:r>
            <a:r>
              <a:rPr lang="en-US" altLang="zh-CN" sz="2000" dirty="0"/>
              <a:t>: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FDCDF53-98AE-480B-A8E6-50715DAAE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674" y="1929699"/>
            <a:ext cx="6103939" cy="762000"/>
          </a:xfrm>
          <a:prstGeom prst="rect">
            <a:avLst/>
          </a:prstGeom>
        </p:spPr>
      </p:pic>
      <p:graphicFrame>
        <p:nvGraphicFramePr>
          <p:cNvPr id="2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811526"/>
              </p:ext>
            </p:extLst>
          </p:nvPr>
        </p:nvGraphicFramePr>
        <p:xfrm>
          <a:off x="-404972" y="4913726"/>
          <a:ext cx="78628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27120" imgH="419040" progId="Equation.3">
                  <p:embed/>
                </p:oleObj>
              </mc:Choice>
              <mc:Fallback>
                <p:oleObj name="Equation" r:id="rId4" imgW="3327120" imgH="419040" progId="Equation.3">
                  <p:embed/>
                  <p:pic>
                    <p:nvPicPr>
                      <p:cNvPr id="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04972" y="4913726"/>
                        <a:ext cx="7862888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图片 24">
            <a:extLst>
              <a:ext uri="{FF2B5EF4-FFF2-40B4-BE49-F238E27FC236}">
                <a16:creationId xmlns:a16="http://schemas.microsoft.com/office/drawing/2014/main" id="{D1A0033A-E93E-4DCA-B35E-1AAA896129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3659982"/>
            <a:ext cx="3769910" cy="107594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422901" y="5029200"/>
            <a:ext cx="2302884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1C61D21D-8EF2-4B3D-A1D8-3166FFBD21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2750" y="3595696"/>
            <a:ext cx="3752850" cy="2073081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84657133-7B7A-4962-849F-DD1D9C7EFBA1}"/>
              </a:ext>
            </a:extLst>
          </p:cNvPr>
          <p:cNvSpPr/>
          <p:nvPr/>
        </p:nvSpPr>
        <p:spPr>
          <a:xfrm>
            <a:off x="10628848" y="3417896"/>
            <a:ext cx="12682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B(0.5) = 1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67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000" b="1" kern="0" dirty="0">
                <a:solidFill>
                  <a:schemeClr val="tx2"/>
                </a:solidFill>
                <a:latin typeface="+mj-lt"/>
                <a:cs typeface="+mj-cs"/>
              </a:rPr>
              <a:t>信息增益</a:t>
            </a:r>
            <a:endParaRPr lang="en-US" altLang="zh-CN" sz="4000" b="1" kern="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38200" y="1556793"/>
            <a:ext cx="10439400" cy="4525963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kern="0" dirty="0">
                <a:solidFill>
                  <a:srgbClr val="FF0000"/>
                </a:solidFill>
              </a:rPr>
              <a:t>信息增益</a:t>
            </a:r>
            <a:r>
              <a:rPr lang="zh-CN" altLang="en-US" sz="2400" kern="0" dirty="0"/>
              <a:t>（</a:t>
            </a:r>
            <a:r>
              <a:rPr lang="en-US" altLang="zh-CN" sz="2400" kern="0" dirty="0"/>
              <a:t>Information Gain</a:t>
            </a:r>
            <a:r>
              <a:rPr lang="zh-CN" altLang="en-US" sz="2400" kern="0" dirty="0"/>
              <a:t>）</a:t>
            </a:r>
            <a:r>
              <a:rPr lang="en-US" altLang="zh-CN" sz="2400" kern="0" dirty="0"/>
              <a:t> </a:t>
            </a:r>
            <a:r>
              <a:rPr lang="zh-CN" altLang="en-US" sz="2400" kern="0" dirty="0"/>
              <a:t>：</a:t>
            </a:r>
            <a:r>
              <a:rPr lang="zh-CN" altLang="en-US" sz="2400" dirty="0"/>
              <a:t>一个属性</a:t>
            </a:r>
            <a:r>
              <a:rPr lang="en-US" altLang="zh-CN" sz="2400" i="1" dirty="0"/>
              <a:t>A</a:t>
            </a:r>
            <a:r>
              <a:rPr lang="zh-CN" altLang="en-US" sz="2400" dirty="0"/>
              <a:t>的信息增益就是由于使用这个属性分裂样例而导致的</a:t>
            </a:r>
            <a:r>
              <a:rPr lang="zh-CN" altLang="en-US" sz="2400" dirty="0">
                <a:solidFill>
                  <a:srgbClr val="FF0000"/>
                </a:solidFill>
              </a:rPr>
              <a:t>期望熵</a:t>
            </a:r>
            <a:r>
              <a:rPr lang="zh-CN" altLang="en-US" sz="2400" dirty="0"/>
              <a:t>降低，即不确定性的减少量</a:t>
            </a:r>
            <a:endParaRPr lang="en-US" altLang="zh-CN" sz="240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2400" kern="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2400" kern="0" dirty="0">
              <a:latin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16DD8C-6692-459A-8D9C-AE6169BDD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" y="3819774"/>
            <a:ext cx="6819900" cy="7143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C61D21D-8EF2-4B3D-A1D8-3166FFBD2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750" y="3595696"/>
            <a:ext cx="3752850" cy="207308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4657133-7B7A-4962-849F-DD1D9C7EFBA1}"/>
              </a:ext>
            </a:extLst>
          </p:cNvPr>
          <p:cNvSpPr/>
          <p:nvPr/>
        </p:nvSpPr>
        <p:spPr>
          <a:xfrm>
            <a:off x="10604876" y="3733800"/>
            <a:ext cx="126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B(0.5) = 1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67601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000" b="1" kern="0" dirty="0">
                <a:solidFill>
                  <a:schemeClr val="tx2"/>
                </a:solidFill>
                <a:latin typeface="+mj-lt"/>
                <a:cs typeface="+mj-cs"/>
              </a:rPr>
              <a:t>信息增益</a:t>
            </a:r>
            <a:endParaRPr lang="en-US" altLang="zh-CN" sz="4000" b="1" kern="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38200" y="1556793"/>
            <a:ext cx="10439400" cy="4525963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i="1" kern="0" dirty="0">
                <a:solidFill>
                  <a:srgbClr val="FF0000"/>
                </a:solidFill>
                <a:latin typeface="+mn-lt"/>
              </a:rPr>
              <a:t>Remainder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sz="2400" i="1" kern="0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en-US" sz="2400" kern="0" dirty="0">
                <a:latin typeface="+mn-lt"/>
              </a:rPr>
              <a:t>是</a:t>
            </a:r>
            <a:r>
              <a:rPr lang="zh-CN" altLang="en-US" sz="2400" kern="0" dirty="0"/>
              <a:t>用属性</a:t>
            </a:r>
            <a:r>
              <a:rPr lang="en-US" altLang="zh-CN" sz="2400" i="1" kern="0" dirty="0"/>
              <a:t>A</a:t>
            </a:r>
            <a:r>
              <a:rPr lang="zh-CN" altLang="en-US" sz="2400" kern="0" dirty="0"/>
              <a:t>测试后</a:t>
            </a:r>
            <a:r>
              <a:rPr lang="zh-CN" altLang="en-US" sz="2400" kern="0" dirty="0">
                <a:solidFill>
                  <a:srgbClr val="FF0000"/>
                </a:solidFill>
                <a:latin typeface="+mn-lt"/>
              </a:rPr>
              <a:t>剩余的</a:t>
            </a:r>
            <a:r>
              <a:rPr lang="zh-CN" altLang="en-US" sz="2400" u="sng" kern="0" dirty="0">
                <a:solidFill>
                  <a:srgbClr val="FF0000"/>
                </a:solidFill>
                <a:latin typeface="+mn-lt"/>
              </a:rPr>
              <a:t>期望</a:t>
            </a:r>
            <a:r>
              <a:rPr lang="zh-CN" altLang="en-US" sz="2400" kern="0" dirty="0">
                <a:solidFill>
                  <a:srgbClr val="FF0000"/>
                </a:solidFill>
                <a:latin typeface="+mn-lt"/>
              </a:rPr>
              <a:t>熵</a:t>
            </a:r>
            <a:r>
              <a:rPr lang="zh-CN" altLang="en-US" sz="2400" i="1" kern="0" dirty="0">
                <a:latin typeface="+mn-lt"/>
              </a:rPr>
              <a:t>：</a:t>
            </a:r>
            <a:r>
              <a:rPr lang="zh-CN" altLang="en-US" sz="2400" kern="0" dirty="0">
                <a:latin typeface="+mn-lt"/>
              </a:rPr>
              <a:t>一个属性</a:t>
            </a:r>
            <a:r>
              <a:rPr lang="en-US" altLang="zh-CN" sz="2400" i="1" kern="0" dirty="0">
                <a:latin typeface="+mn-lt"/>
              </a:rPr>
              <a:t>A</a:t>
            </a:r>
            <a:r>
              <a:rPr lang="zh-CN" altLang="en-US" sz="2400" kern="0" dirty="0">
                <a:latin typeface="+mn-lt"/>
              </a:rPr>
              <a:t>假定有</a:t>
            </a:r>
            <a:r>
              <a:rPr lang="en-US" altLang="zh-CN" sz="2400" i="1" kern="0" dirty="0">
                <a:latin typeface="Monotype Corsiva" pitchFamily="66" charset="0"/>
              </a:rPr>
              <a:t>d</a:t>
            </a:r>
            <a:r>
              <a:rPr lang="en-US" altLang="zh-CN" sz="2400" kern="0" dirty="0">
                <a:latin typeface="+mn-lt"/>
              </a:rPr>
              <a:t> </a:t>
            </a:r>
            <a:r>
              <a:rPr lang="zh-CN" altLang="en-US" sz="2400" kern="0" dirty="0">
                <a:latin typeface="+mn-lt"/>
              </a:rPr>
              <a:t>个不同的取值，根据其取值可以将数据集</a:t>
            </a:r>
            <a:r>
              <a:rPr lang="en-US" altLang="zh-CN" sz="2400" kern="0" dirty="0">
                <a:latin typeface="+mn-lt"/>
              </a:rPr>
              <a:t>E</a:t>
            </a:r>
            <a:r>
              <a:rPr lang="zh-CN" altLang="en-US" sz="2400" kern="0" dirty="0">
                <a:latin typeface="+mn-lt"/>
              </a:rPr>
              <a:t>分成</a:t>
            </a:r>
            <a:r>
              <a:rPr lang="en-US" altLang="zh-CN" sz="2400" i="1" kern="0" dirty="0">
                <a:latin typeface="+mn-lt"/>
              </a:rPr>
              <a:t>E</a:t>
            </a:r>
            <a:r>
              <a:rPr lang="en-US" altLang="zh-CN" sz="2400" i="1" kern="0" baseline="-25000" dirty="0">
                <a:latin typeface="+mn-lt"/>
              </a:rPr>
              <a:t>1</a:t>
            </a:r>
            <a:r>
              <a:rPr lang="en-US" altLang="zh-CN" sz="2400" kern="0" dirty="0">
                <a:latin typeface="+mn-lt"/>
              </a:rPr>
              <a:t>, … , </a:t>
            </a:r>
            <a:r>
              <a:rPr lang="en-US" altLang="zh-CN" sz="2400" i="1" kern="0" dirty="0">
                <a:latin typeface="+mn-lt"/>
              </a:rPr>
              <a:t>E</a:t>
            </a:r>
            <a:r>
              <a:rPr lang="en-US" altLang="zh-CN" sz="2400" i="1" kern="0" baseline="-25000" dirty="0">
                <a:latin typeface="Monotype Corsiva" pitchFamily="66" charset="0"/>
              </a:rPr>
              <a:t>d</a:t>
            </a:r>
            <a:r>
              <a:rPr lang="en-US" altLang="zh-CN" sz="2400" kern="0" dirty="0">
                <a:latin typeface="+mn-lt"/>
              </a:rPr>
              <a:t> </a:t>
            </a:r>
            <a:r>
              <a:rPr lang="zh-CN" altLang="en-US" sz="2400" kern="0" dirty="0">
                <a:latin typeface="+mn-lt"/>
              </a:rPr>
              <a:t>子集，</a:t>
            </a:r>
            <a:r>
              <a:rPr lang="zh-CN" altLang="en-US" sz="2400" kern="0" dirty="0"/>
              <a:t>每个子集</a:t>
            </a:r>
            <a:r>
              <a:rPr lang="en-US" altLang="zh-CN" sz="2400" kern="0" dirty="0" err="1"/>
              <a:t>E</a:t>
            </a:r>
            <a:r>
              <a:rPr lang="en-US" altLang="zh-CN" sz="2400" kern="0" baseline="-25000" dirty="0" err="1"/>
              <a:t>i</a:t>
            </a:r>
            <a:r>
              <a:rPr lang="zh-CN" altLang="en-US" sz="2400" kern="0" dirty="0"/>
              <a:t>包含</a:t>
            </a:r>
            <a:r>
              <a:rPr lang="en-US" altLang="zh-CN" sz="2400" kern="0" dirty="0"/>
              <a:t>p</a:t>
            </a:r>
            <a:r>
              <a:rPr lang="en-US" altLang="zh-CN" sz="2400" kern="0" baseline="-25000" dirty="0"/>
              <a:t>i</a:t>
            </a:r>
            <a:r>
              <a:rPr lang="zh-CN" altLang="en-US" sz="2400" kern="0" dirty="0"/>
              <a:t>个正例，</a:t>
            </a:r>
            <a:r>
              <a:rPr lang="en-US" altLang="zh-CN" sz="2400" kern="0" dirty="0" err="1"/>
              <a:t>n</a:t>
            </a:r>
            <a:r>
              <a:rPr lang="en-US" altLang="zh-CN" sz="2400" kern="0" baseline="-25000" dirty="0" err="1"/>
              <a:t>i</a:t>
            </a:r>
            <a:r>
              <a:rPr lang="zh-CN" altLang="en-US" sz="2400" kern="0" dirty="0"/>
              <a:t>个负例，</a:t>
            </a:r>
            <a:endParaRPr lang="en-US" altLang="zh-CN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zh-CN" sz="2400" kern="0" dirty="0">
              <a:latin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6B052F-6EA7-4603-BDAB-21A168D6C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918466"/>
            <a:ext cx="5163683" cy="10184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61D21D-8EF2-4B3D-A1D8-3166FFBD2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750" y="3595696"/>
            <a:ext cx="3752850" cy="207308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4657133-7B7A-4962-849F-DD1D9C7EFBA1}"/>
              </a:ext>
            </a:extLst>
          </p:cNvPr>
          <p:cNvSpPr/>
          <p:nvPr/>
        </p:nvSpPr>
        <p:spPr>
          <a:xfrm>
            <a:off x="10604876" y="3733800"/>
            <a:ext cx="126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B(0.5) = 1 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86AC40B-BD80-4157-848B-B929CB628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3020" y="5871918"/>
            <a:ext cx="4260828" cy="6287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157EBD0-8F05-4134-BE2D-5BE1E6E5D5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1093" y="5881509"/>
            <a:ext cx="24193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6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/>
              <a:t>信息增益</a:t>
            </a:r>
            <a:endParaRPr lang="en-US" altLang="zh-CN" b="1" dirty="0"/>
          </a:p>
        </p:txBody>
      </p:sp>
      <p:sp>
        <p:nvSpPr>
          <p:cNvPr id="11151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11353800" cy="5181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按属性</a:t>
            </a:r>
            <a:r>
              <a:rPr lang="en-US" altLang="zh-CN" sz="2000" dirty="0"/>
              <a:t>A</a:t>
            </a:r>
            <a:r>
              <a:rPr lang="zh-CN" altLang="en-US" sz="2000" dirty="0"/>
              <a:t>分裂的</a:t>
            </a:r>
            <a:r>
              <a:rPr lang="zh-CN" altLang="en-US" sz="2000" dirty="0">
                <a:solidFill>
                  <a:srgbClr val="FF0000"/>
                </a:solidFill>
              </a:rPr>
              <a:t>信息增益</a:t>
            </a:r>
            <a:r>
              <a:rPr lang="zh-CN" altLang="en-US" sz="2000" dirty="0"/>
              <a:t>，是</a:t>
            </a:r>
            <a:r>
              <a:rPr lang="zh-CN" altLang="en-US" sz="2000" dirty="0">
                <a:solidFill>
                  <a:srgbClr val="FF0000"/>
                </a:solidFill>
              </a:rPr>
              <a:t>熵的期望降低</a:t>
            </a:r>
            <a:r>
              <a:rPr lang="zh-CN" altLang="en-US" sz="2000" dirty="0"/>
              <a:t>的量</a:t>
            </a:r>
            <a:endParaRPr lang="en-US" sz="1800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 lvl="1">
              <a:lnSpc>
                <a:spcPct val="90000"/>
              </a:lnSpc>
            </a:pPr>
            <a:endParaRPr lang="en-US" sz="1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16DD8C-6692-459A-8D9C-AE6169BDD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155141"/>
            <a:ext cx="6819900" cy="7143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6EDB29B-D9A7-4CF6-9DE8-6D31CF5DA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918" y="3294769"/>
            <a:ext cx="6127513" cy="12085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EDEEF1-9F62-481F-A5B4-36ADC4112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59" y="4124325"/>
            <a:ext cx="5467350" cy="25050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6A325-2D32-4249-A462-F268F348B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5277534"/>
            <a:ext cx="2752725" cy="6667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1D12FCC-FB56-4773-8B54-A92B51C344C4}"/>
              </a:ext>
            </a:extLst>
          </p:cNvPr>
          <p:cNvSpPr txBox="1"/>
          <p:nvPr/>
        </p:nvSpPr>
        <p:spPr>
          <a:xfrm>
            <a:off x="10036960" y="5103077"/>
            <a:ext cx="992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ym typeface="Symbol" panose="05050102010706020507" pitchFamily="18" charset="2"/>
              </a:rPr>
              <a:t>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1584257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000" b="1" kern="0" dirty="0">
                <a:solidFill>
                  <a:schemeClr val="tx2"/>
                </a:solidFill>
                <a:latin typeface="+mj-lt"/>
                <a:cs typeface="+mj-cs"/>
              </a:rPr>
              <a:t>信息增益</a:t>
            </a:r>
            <a:endParaRPr lang="en-US" altLang="zh-CN" sz="4000" b="1" kern="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143000" y="4876800"/>
            <a:ext cx="11314176" cy="45473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en-US" altLang="zh-CN" sz="2000" i="1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2000" i="1" kern="0" dirty="0">
              <a:latin typeface="+mn-lt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kern="0" dirty="0">
                <a:latin typeface="+mn-lt"/>
              </a:rPr>
              <a:t>其他的属性的信息增益也可以进行类似的计算</a:t>
            </a:r>
            <a:endParaRPr lang="en-US" altLang="zh-CN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b="1" kern="0" dirty="0"/>
              <a:t>结论</a:t>
            </a:r>
            <a:r>
              <a:rPr lang="zh-CN" altLang="en-US" sz="2400" kern="0" dirty="0"/>
              <a:t>：</a:t>
            </a:r>
            <a:r>
              <a:rPr lang="en-US" altLang="zh-CN" sz="2400" kern="0" dirty="0">
                <a:latin typeface="+mn-lt"/>
              </a:rPr>
              <a:t>Patrons </a:t>
            </a:r>
            <a:r>
              <a:rPr lang="zh-CN" altLang="en-US" sz="2400" kern="0" dirty="0">
                <a:latin typeface="+mn-lt"/>
              </a:rPr>
              <a:t>具有最高的信息增益，被决策树算法选为决策树的根</a:t>
            </a:r>
            <a:endParaRPr lang="en-US" altLang="zh-CN" sz="2400" kern="0" dirty="0">
              <a:latin typeface="+mn-lt"/>
            </a:endParaRPr>
          </a:p>
        </p:txBody>
      </p:sp>
      <p:pic>
        <p:nvPicPr>
          <p:cNvPr id="5" name="Picture 4" descr="restaurant-roo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7217" y="1427100"/>
            <a:ext cx="7993063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217" y="3733800"/>
            <a:ext cx="7567612" cy="161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434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Step: </a:t>
            </a:r>
            <a:r>
              <a:rPr lang="en-US" dirty="0" err="1"/>
              <a:t>Recurse</a:t>
            </a:r>
            <a:endParaRPr lang="en-US" dirty="0"/>
          </a:p>
        </p:txBody>
      </p:sp>
      <p:sp>
        <p:nvSpPr>
          <p:cNvPr id="112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继续找下一个属性</a:t>
            </a:r>
            <a:r>
              <a:rPr lang="en-US" sz="2400" dirty="0"/>
              <a:t>!</a:t>
            </a:r>
          </a:p>
          <a:p>
            <a:r>
              <a:rPr lang="en-US" sz="2400" dirty="0"/>
              <a:t>Two branches are done </a:t>
            </a:r>
          </a:p>
          <a:p>
            <a:r>
              <a:rPr lang="en-US" sz="2400" dirty="0"/>
              <a:t>What to do under “full”?</a:t>
            </a:r>
          </a:p>
          <a:p>
            <a:pPr lvl="1"/>
            <a:r>
              <a:rPr lang="en-US" sz="2000" dirty="0"/>
              <a:t>See what examples are there…</a:t>
            </a:r>
          </a:p>
        </p:txBody>
      </p:sp>
      <p:pic>
        <p:nvPicPr>
          <p:cNvPr id="11223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67"/>
          <a:stretch>
            <a:fillRect/>
          </a:stretch>
        </p:blipFill>
        <p:spPr bwMode="auto">
          <a:xfrm>
            <a:off x="7710488" y="1750569"/>
            <a:ext cx="4174629" cy="2184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23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8" y="3276600"/>
            <a:ext cx="6513512" cy="326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2310" name="Rectangle 6"/>
          <p:cNvSpPr>
            <a:spLocks noChangeArrowheads="1"/>
          </p:cNvSpPr>
          <p:nvPr/>
        </p:nvSpPr>
        <p:spPr bwMode="auto">
          <a:xfrm>
            <a:off x="838200" y="3962400"/>
            <a:ext cx="6477000" cy="228600"/>
          </a:xfrm>
          <a:prstGeom prst="rect">
            <a:avLst/>
          </a:prstGeom>
          <a:solidFill>
            <a:srgbClr val="CC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2311" name="Rectangle 7"/>
          <p:cNvSpPr>
            <a:spLocks noChangeArrowheads="1"/>
          </p:cNvSpPr>
          <p:nvPr/>
        </p:nvSpPr>
        <p:spPr bwMode="auto">
          <a:xfrm>
            <a:off x="838200" y="4419600"/>
            <a:ext cx="6477000" cy="228600"/>
          </a:xfrm>
          <a:prstGeom prst="rect">
            <a:avLst/>
          </a:prstGeom>
          <a:solidFill>
            <a:srgbClr val="008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2312" name="Rectangle 8"/>
          <p:cNvSpPr>
            <a:spLocks noChangeArrowheads="1"/>
          </p:cNvSpPr>
          <p:nvPr/>
        </p:nvSpPr>
        <p:spPr bwMode="auto">
          <a:xfrm>
            <a:off x="838200" y="4648200"/>
            <a:ext cx="6477000" cy="228600"/>
          </a:xfrm>
          <a:prstGeom prst="rect">
            <a:avLst/>
          </a:prstGeom>
          <a:solidFill>
            <a:srgbClr val="CC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2313" name="Rectangle 9"/>
          <p:cNvSpPr>
            <a:spLocks noChangeArrowheads="1"/>
          </p:cNvSpPr>
          <p:nvPr/>
        </p:nvSpPr>
        <p:spPr bwMode="auto">
          <a:xfrm>
            <a:off x="838200" y="5562600"/>
            <a:ext cx="6477000" cy="228600"/>
          </a:xfrm>
          <a:prstGeom prst="rect">
            <a:avLst/>
          </a:prstGeom>
          <a:solidFill>
            <a:srgbClr val="CC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2314" name="Rectangle 10"/>
          <p:cNvSpPr>
            <a:spLocks noChangeArrowheads="1"/>
          </p:cNvSpPr>
          <p:nvPr/>
        </p:nvSpPr>
        <p:spPr bwMode="auto">
          <a:xfrm>
            <a:off x="838200" y="5791200"/>
            <a:ext cx="6477000" cy="228600"/>
          </a:xfrm>
          <a:prstGeom prst="rect">
            <a:avLst/>
          </a:prstGeom>
          <a:solidFill>
            <a:srgbClr val="CC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2315" name="Rectangle 11"/>
          <p:cNvSpPr>
            <a:spLocks noChangeArrowheads="1"/>
          </p:cNvSpPr>
          <p:nvPr/>
        </p:nvSpPr>
        <p:spPr bwMode="auto">
          <a:xfrm>
            <a:off x="838200" y="6248400"/>
            <a:ext cx="6477000" cy="228600"/>
          </a:xfrm>
          <a:prstGeom prst="rect">
            <a:avLst/>
          </a:prstGeom>
          <a:solidFill>
            <a:srgbClr val="008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10363200" y="4076700"/>
            <a:ext cx="1371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>
                <a:solidFill>
                  <a:srgbClr val="FF0000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5033581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CDCEB-EC0B-44A6-84F3-988D5F6D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r>
              <a:rPr lang="en-US" altLang="zh-CN" dirty="0"/>
              <a:t>-</a:t>
            </a:r>
            <a:r>
              <a:rPr lang="zh-CN" altLang="en-US" sz="3000" dirty="0">
                <a:solidFill>
                  <a:srgbClr val="FF0000"/>
                </a:solidFill>
              </a:rPr>
              <a:t>选择测试属性</a:t>
            </a:r>
            <a:endParaRPr lang="zh-CN" altLang="en-US" sz="3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1987F5-98C0-4CC4-88CE-0684B5A0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744925"/>
            <a:ext cx="3429000" cy="97864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9AD421-2AD9-42EA-A969-7934213D2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5638800"/>
            <a:ext cx="5809117" cy="6084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5756F18-2A84-4FED-BBAF-AF700B615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4038600"/>
            <a:ext cx="5163683" cy="1018491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C94E1F16-5243-4A60-94B0-FF8406916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63459"/>
            <a:ext cx="4101094" cy="296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C73640A2-CF25-44A2-8EE3-F08950649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29067"/>
            <a:ext cx="4480274" cy="2244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FDCDF53-98AE-480B-A8E6-50715DAAEA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8800" y="3117502"/>
            <a:ext cx="5679819" cy="70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5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77595FC6-AFA8-40EA-B389-B3ACEF07B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484" y="2301424"/>
            <a:ext cx="5734050" cy="2219691"/>
          </a:xfrm>
        </p:spPr>
        <p:txBody>
          <a:bodyPr/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2405041D-627C-4B20-9312-C684FEFFA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AF9F69B7-7361-4A0E-A49C-C9925945F8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1744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altLang="zh-CN" sz="4400" dirty="0"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1417639"/>
            <a:ext cx="11201400" cy="4525963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智能体性能的改进依赖以下四个主要因素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哪个部件？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使用什么样的</a:t>
            </a: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法？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具备什么样的</a:t>
            </a:r>
            <a:r>
              <a:rPr lang="zh-CN" altLang="en-US" sz="2800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知识？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zh-CN" altLang="en-US" sz="28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学习类型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400" dirty="0">
              <a:latin typeface="+mn-lt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69624" y="3902101"/>
            <a:ext cx="4191000" cy="153888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2400"/>
              </a:spcBef>
              <a:buFont typeface="Arial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问题求解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：状态空间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2400"/>
              </a:spcBef>
              <a:buFont typeface="Arial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：命题逻辑或一阶逻辑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2400"/>
              </a:spcBef>
              <a:buFont typeface="Arial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不确定推理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：贝叶斯网络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267200" y="2438400"/>
            <a:ext cx="4267200" cy="426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cxnSpLocks/>
          </p:cNvCxnSpPr>
          <p:nvPr/>
        </p:nvCxnSpPr>
        <p:spPr>
          <a:xfrm>
            <a:off x="5105400" y="3665341"/>
            <a:ext cx="2819400" cy="58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/>
          <p:cNvSpPr txBox="1">
            <a:spLocks/>
          </p:cNvSpPr>
          <p:nvPr/>
        </p:nvSpPr>
        <p:spPr>
          <a:xfrm>
            <a:off x="0" y="152400"/>
            <a:ext cx="121920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7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354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532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709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18.1  </a:t>
            </a:r>
            <a:r>
              <a:rPr lang="zh-CN" altLang="en-US" kern="0" dirty="0"/>
              <a:t>学习形式</a:t>
            </a:r>
          </a:p>
        </p:txBody>
      </p:sp>
      <p:sp>
        <p:nvSpPr>
          <p:cNvPr id="16" name="矩形 15"/>
          <p:cNvSpPr/>
          <p:nvPr/>
        </p:nvSpPr>
        <p:spPr>
          <a:xfrm>
            <a:off x="3258671" y="4623533"/>
            <a:ext cx="4648200" cy="2120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有监督学习（与无监督学习的区别在于有无数据标注）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无监督学习</a:t>
            </a:r>
            <a:r>
              <a:rPr lang="en-US" altLang="zh-CN" dirty="0"/>
              <a:t>/</a:t>
            </a:r>
            <a:r>
              <a:rPr lang="zh-CN" altLang="en-US" dirty="0"/>
              <a:t>自监督学习是无监督学习的一种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半监督学习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强化学习</a:t>
            </a:r>
            <a:endParaRPr lang="en-US" altLang="zh-CN" dirty="0"/>
          </a:p>
        </p:txBody>
      </p:sp>
      <p:pic>
        <p:nvPicPr>
          <p:cNvPr id="10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018" y="1323109"/>
            <a:ext cx="3474720" cy="232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83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altLang="zh-CN" sz="4400" dirty="0"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5" name="标题 3"/>
          <p:cNvSpPr txBox="1">
            <a:spLocks/>
          </p:cNvSpPr>
          <p:nvPr/>
        </p:nvSpPr>
        <p:spPr>
          <a:xfrm>
            <a:off x="0" y="76200"/>
            <a:ext cx="121920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7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354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532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709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kern="0"/>
              <a:t>18.1  </a:t>
            </a:r>
            <a:r>
              <a:rPr lang="zh-CN" altLang="en-US" kern="0"/>
              <a:t>学习形式</a:t>
            </a:r>
            <a:endParaRPr lang="zh-CN" altLang="en-US" kern="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4419601"/>
            <a:ext cx="4271621" cy="8502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60" y="3300574"/>
            <a:ext cx="5334000" cy="3304854"/>
          </a:xfrm>
          <a:prstGeom prst="rect">
            <a:avLst/>
          </a:prstGeom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1219201"/>
            <a:ext cx="11353800" cy="32004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32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有监督学习</a:t>
            </a:r>
            <a:r>
              <a:rPr lang="zh-CN" altLang="en-US" sz="32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Supervised learning </a:t>
            </a:r>
            <a:r>
              <a:rPr lang="zh-CN" altLang="en-US" sz="32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对每一个输入都有一个正确的目标输出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，从一组输入－输出的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实例数据集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中，学习出一个“输入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输出”的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映射函数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Y=h(X)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（模型参数）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当新的数据到来时，可以根据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函数预测结果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altLang="zh-CN" sz="2800" dirty="0">
              <a:latin typeface="+mn-lt"/>
              <a:ea typeface="宋体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58000" y="4567535"/>
            <a:ext cx="8382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i="1" dirty="0"/>
              <a:t>h  </a:t>
            </a:r>
            <a:r>
              <a:rPr lang="en-US" altLang="zh-CN" sz="2400" dirty="0"/>
              <a:t>(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906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altLang="zh-CN" sz="4400" dirty="0"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3400" y="1268761"/>
            <a:ext cx="11430000" cy="4525963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无监督学习（</a:t>
            </a:r>
            <a:r>
              <a:rPr lang="en-US" altLang="zh-CN" sz="32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Unsupervised learning</a:t>
            </a:r>
            <a:r>
              <a:rPr lang="zh-CN" altLang="en-US" sz="32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32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没有来自外部环境的直接反馈（输出值），自组织学习输入的模式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需要挖掘数据中的隐含规律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最常见的任务是聚类</a:t>
            </a: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自监督学习（</a:t>
            </a:r>
            <a:r>
              <a:rPr lang="en-US" altLang="zh-CN" sz="2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 Supervised learning</a:t>
            </a:r>
            <a:r>
              <a:rPr lang="zh-CN" altLang="en-US" sz="2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altLang="zh-CN" sz="2800" dirty="0">
              <a:latin typeface="+mn-lt"/>
              <a:ea typeface="宋体" pitchFamily="2" charset="-122"/>
            </a:endParaRPr>
          </a:p>
        </p:txBody>
      </p:sp>
      <p:sp>
        <p:nvSpPr>
          <p:cNvPr id="5" name="标题 3"/>
          <p:cNvSpPr txBox="1">
            <a:spLocks/>
          </p:cNvSpPr>
          <p:nvPr/>
        </p:nvSpPr>
        <p:spPr>
          <a:xfrm>
            <a:off x="0" y="-25400"/>
            <a:ext cx="121920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7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354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532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709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kern="0"/>
              <a:t>18.1  </a:t>
            </a:r>
            <a:r>
              <a:rPr lang="zh-CN" altLang="en-US" kern="0"/>
              <a:t>学习形式</a:t>
            </a:r>
            <a:endParaRPr lang="zh-CN" altLang="en-US" kern="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3101169"/>
            <a:ext cx="3371850" cy="2705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400" y="4724400"/>
            <a:ext cx="42672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17046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altLang="zh-CN" sz="4400" dirty="0"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3400" y="1196753"/>
            <a:ext cx="11049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强化学习（</a:t>
            </a:r>
            <a:r>
              <a:rPr lang="en-US" altLang="zh-CN" sz="32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Reinforcement learning</a:t>
            </a:r>
            <a:r>
              <a:rPr lang="zh-CN" altLang="en-US" sz="32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32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外部环境仅给出一个对当前输出的一个评价（奖赏或惩罚信号），不会给出具体的期望输出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系统从环境学习以使得奖励最大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0" y="152400"/>
            <a:ext cx="121920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7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354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532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709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kern="0"/>
              <a:t>18.1  </a:t>
            </a:r>
            <a:r>
              <a:rPr lang="zh-CN" altLang="en-US" kern="0"/>
              <a:t>学习形式</a:t>
            </a:r>
            <a:endParaRPr lang="zh-CN" altLang="en-US" kern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8BCB6FB-64F8-4661-B9D8-A5948EB9B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249" y="2461991"/>
            <a:ext cx="4178946" cy="43198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853712"/>
            <a:ext cx="2895600" cy="301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87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2BDB1-21FF-463D-A1E0-E073877D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F2D46-CFA2-479C-B2A8-81F5B6654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89589"/>
            <a:ext cx="10490200" cy="47291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18.1 </a:t>
            </a:r>
            <a:r>
              <a:rPr lang="zh-CN" altLang="en-US" dirty="0"/>
              <a:t>学习形式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监督学习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18.3</a:t>
            </a:r>
            <a:r>
              <a:rPr lang="zh-CN" altLang="en-US" dirty="0"/>
              <a:t> 决策树归纳</a:t>
            </a:r>
            <a:endParaRPr lang="en-US" altLang="zh-C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3124" y="1905000"/>
            <a:ext cx="4721250" cy="3886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33410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92"/>
  <p:tag name="DEFAULTHEIGHT" val="422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44243</TotalTime>
  <Words>2499</Words>
  <Application>Microsoft Office PowerPoint</Application>
  <PresentationFormat>宽屏</PresentationFormat>
  <Paragraphs>345</Paragraphs>
  <Slides>48</Slides>
  <Notes>20</Notes>
  <HiddenSlides>1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0" baseType="lpstr">
      <vt:lpstr>HiddenHorzOCR</vt:lpstr>
      <vt:lpstr>Times-Roman</vt:lpstr>
      <vt:lpstr>宋体</vt:lpstr>
      <vt:lpstr>微软雅黑</vt:lpstr>
      <vt:lpstr>Arial</vt:lpstr>
      <vt:lpstr>Calibri</vt:lpstr>
      <vt:lpstr>Monotype Corsiva</vt:lpstr>
      <vt:lpstr>Symbol</vt:lpstr>
      <vt:lpstr>Times New Roman</vt:lpstr>
      <vt:lpstr>Wingdings</vt:lpstr>
      <vt:lpstr>dan-berkeley-nlp-v1</vt:lpstr>
      <vt:lpstr>Equation</vt:lpstr>
      <vt:lpstr>第十八章  样例学习  Learning from examples</vt:lpstr>
      <vt:lpstr>Outline</vt:lpstr>
      <vt:lpstr>18.1  学习形式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监督学习</vt:lpstr>
      <vt:lpstr>监督学习</vt:lpstr>
      <vt:lpstr>PowerPoint 演示文稿</vt:lpstr>
      <vt:lpstr>Outline</vt:lpstr>
      <vt:lpstr>Decision Trees</vt:lpstr>
      <vt:lpstr>PowerPoint 演示文稿</vt:lpstr>
      <vt:lpstr>PowerPoint 演示文稿</vt:lpstr>
      <vt:lpstr>Decision Trees</vt:lpstr>
      <vt:lpstr>Outline</vt:lpstr>
      <vt:lpstr>PowerPoint 演示文稿</vt:lpstr>
      <vt:lpstr>PowerPoint 演示文稿</vt:lpstr>
      <vt:lpstr>PowerPoint 演示文稿</vt:lpstr>
      <vt:lpstr>Outline</vt:lpstr>
      <vt:lpstr>Features and examples</vt:lpstr>
      <vt:lpstr>Decision Tree Learning</vt:lpstr>
      <vt:lpstr>PowerPoint 演示文稿</vt:lpstr>
      <vt:lpstr>Decision Tree Learning</vt:lpstr>
      <vt:lpstr>Decision Tree Learning</vt:lpstr>
      <vt:lpstr>Example: Learned Tree</vt:lpstr>
      <vt:lpstr>Outline</vt:lpstr>
      <vt:lpstr>PowerPoint 演示文稿</vt:lpstr>
      <vt:lpstr>Entropy and Information</vt:lpstr>
      <vt:lpstr>Entropy and Information</vt:lpstr>
      <vt:lpstr>Entropy</vt:lpstr>
      <vt:lpstr>Entropy</vt:lpstr>
      <vt:lpstr>PowerPoint 演示文稿</vt:lpstr>
      <vt:lpstr>PowerPoint 演示文稿</vt:lpstr>
      <vt:lpstr>信息增益</vt:lpstr>
      <vt:lpstr>PowerPoint 演示文稿</vt:lpstr>
      <vt:lpstr>Next Step: Recurse</vt:lpstr>
      <vt:lpstr>总结-选择测试属性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hyacinth.529@qq.com</cp:lastModifiedBy>
  <cp:revision>2807</cp:revision>
  <cp:lastPrinted>2018-11-08T20:04:01Z</cp:lastPrinted>
  <dcterms:created xsi:type="dcterms:W3CDTF">2004-08-27T04:16:05Z</dcterms:created>
  <dcterms:modified xsi:type="dcterms:W3CDTF">2024-06-19T03:20:28Z</dcterms:modified>
</cp:coreProperties>
</file>