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64" r:id="rId3"/>
    <p:sldId id="270" r:id="rId4"/>
    <p:sldId id="279" r:id="rId5"/>
    <p:sldId id="383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7" r:id="rId18"/>
    <p:sldId id="378" r:id="rId19"/>
    <p:sldId id="379" r:id="rId20"/>
    <p:sldId id="380" r:id="rId21"/>
    <p:sldId id="381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400" r:id="rId39"/>
    <p:sldId id="316" r:id="rId40"/>
    <p:sldId id="313" r:id="rId41"/>
    <p:sldId id="315" r:id="rId42"/>
    <p:sldId id="318" r:id="rId43"/>
    <p:sldId id="319" r:id="rId44"/>
    <p:sldId id="360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61" r:id="rId55"/>
    <p:sldId id="329" r:id="rId56"/>
    <p:sldId id="330" r:id="rId57"/>
    <p:sldId id="363" r:id="rId58"/>
    <p:sldId id="359" r:id="rId59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50000"/>
      </a:lnSpc>
      <a:spcBef>
        <a:spcPct val="20000"/>
      </a:spcBef>
      <a:spcAft>
        <a:spcPct val="0"/>
      </a:spcAft>
      <a:buFont typeface="Wingdings" pitchFamily="2" charset="2"/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50000"/>
      </a:lnSpc>
      <a:spcBef>
        <a:spcPct val="20000"/>
      </a:spcBef>
      <a:spcAft>
        <a:spcPct val="0"/>
      </a:spcAft>
      <a:buFont typeface="Wingdings" pitchFamily="2" charset="2"/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50000"/>
      </a:lnSpc>
      <a:spcBef>
        <a:spcPct val="20000"/>
      </a:spcBef>
      <a:spcAft>
        <a:spcPct val="0"/>
      </a:spcAft>
      <a:buFont typeface="Wingdings" pitchFamily="2" charset="2"/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50000"/>
      </a:lnSpc>
      <a:spcBef>
        <a:spcPct val="20000"/>
      </a:spcBef>
      <a:spcAft>
        <a:spcPct val="0"/>
      </a:spcAft>
      <a:buFont typeface="Wingdings" pitchFamily="2" charset="2"/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50000"/>
      </a:lnSpc>
      <a:spcBef>
        <a:spcPct val="20000"/>
      </a:spcBef>
      <a:spcAft>
        <a:spcPct val="0"/>
      </a:spcAft>
      <a:buFont typeface="Wingdings" pitchFamily="2" charset="2"/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CDCA2"/>
    <a:srgbClr val="CED3DE"/>
    <a:srgbClr val="FFFFFF"/>
    <a:srgbClr val="A4001B"/>
    <a:srgbClr val="A50021"/>
    <a:srgbClr val="333399"/>
    <a:srgbClr val="000099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735" autoAdjust="0"/>
    <p:restoredTop sz="67336" autoAdjust="0"/>
  </p:normalViewPr>
  <p:slideViewPr>
    <p:cSldViewPr>
      <p:cViewPr varScale="1">
        <p:scale>
          <a:sx n="68" d="100"/>
          <a:sy n="68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6EA439A6-43C4-4434-93D8-4E870395E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BC5739-61B8-4137-ABF5-16D411B01CA9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	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4F8638-4851-4945-BB2B-64319D7DB06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6FD570-12F7-4732-BFF3-7720E94C498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A5950A-B994-480F-AA46-E63B3B28C89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58AD8-CAD6-466D-8026-24DFE5E9E5E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1B5AD-2512-4607-AC1F-B8B18E411E34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BECC55-6782-4A79-982F-FF8A304382E8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FDC42A-6783-49B4-A3A8-5761063738C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5688" y="228600"/>
            <a:ext cx="4775200" cy="35814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595" y="4038378"/>
            <a:ext cx="5834442" cy="46488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defTabSz="1020763" eaLnBrk="1" hangingPunct="1">
              <a:spcBef>
                <a:spcPct val="2500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4B2F6-CC65-4A26-8F77-4966EB56F56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5688" y="228600"/>
            <a:ext cx="4775200" cy="35814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595" y="4038378"/>
            <a:ext cx="5834442" cy="46488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defTabSz="1020763" eaLnBrk="1" hangingPunct="1">
              <a:spcBef>
                <a:spcPct val="2500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C38B9-D6D4-412A-81F0-E35894BD7C87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CA4A7B-34CE-4B05-AA50-61AC645DD9A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055EA7-AA15-42D1-BA72-41D3CF112B00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F912C-46DE-423B-A8B8-E85E8965117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9353F1-0697-4266-80D5-0B3EB05125A9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B2CD31-429D-4CC6-BD26-E8A1CF5B8463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F912C-46DE-423B-A8B8-E85E8965117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F912C-46DE-423B-A8B8-E85E8965117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F912C-46DE-423B-A8B8-E85E8965117F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F912C-46DE-423B-A8B8-E85E8965117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F912C-46DE-423B-A8B8-E85E8965117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B2CD31-429D-4CC6-BD26-E8A1CF5B8463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F912C-46DE-423B-A8B8-E85E8965117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055EA7-AA15-42D1-BA72-41D3CF112B00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F912C-46DE-423B-A8B8-E85E8965117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F912C-46DE-423B-A8B8-E85E8965117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F912C-46DE-423B-A8B8-E85E8965117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F912C-46DE-423B-A8B8-E85E8965117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F912C-46DE-423B-A8B8-E85E8965117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B2CD31-429D-4CC6-BD26-E8A1CF5B8463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F912C-46DE-423B-A8B8-E85E8965117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F912C-46DE-423B-A8B8-E85E8965117F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F912C-46DE-423B-A8B8-E85E8965117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B2CD31-429D-4CC6-BD26-E8A1CF5B8463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39DDA7-29B1-4319-9695-6B64272ACD9D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　　通过本章的学习，您将系统的了解有关路由的一些原理及配置，包括：</a:t>
            </a:r>
          </a:p>
          <a:p>
            <a:pPr eaLnBrk="1" hangingPunct="1"/>
            <a:r>
              <a:rPr lang="zh-CN" altLang="en-US" smtClean="0"/>
              <a:t>路由基础：熟悉路由的概念及分类．</a:t>
            </a:r>
          </a:p>
          <a:p>
            <a:pPr eaLnBrk="1" hangingPunct="1"/>
            <a:r>
              <a:rPr lang="zh-CN" altLang="en-US" smtClean="0"/>
              <a:t>　　　　　路由的各种术语及参数</a:t>
            </a:r>
          </a:p>
          <a:p>
            <a:pPr eaLnBrk="1" hangingPunct="1"/>
            <a:r>
              <a:rPr lang="en-US" altLang="zh-CN" smtClean="0"/>
              <a:t>OSPF</a:t>
            </a:r>
            <a:r>
              <a:rPr lang="zh-CN" altLang="en-US" smtClean="0"/>
              <a:t>路由协议：了解</a:t>
            </a:r>
            <a:r>
              <a:rPr lang="en-US" altLang="zh-CN" smtClean="0"/>
              <a:t>OSPF</a:t>
            </a:r>
            <a:r>
              <a:rPr lang="zh-CN" altLang="en-US" smtClean="0"/>
              <a:t>路由协议的运行原理，</a:t>
            </a:r>
            <a:r>
              <a:rPr lang="en-US" altLang="zh-CN" smtClean="0"/>
              <a:t>OSPF</a:t>
            </a:r>
            <a:r>
              <a:rPr lang="zh-CN" altLang="en-US" smtClean="0"/>
              <a:t>工作流程及配置</a:t>
            </a:r>
          </a:p>
          <a:p>
            <a:pPr eaLnBrk="1" hangingPunct="1"/>
            <a:r>
              <a:rPr lang="en-US" altLang="zh-CN" smtClean="0"/>
              <a:t>BGP</a:t>
            </a:r>
            <a:r>
              <a:rPr lang="zh-CN" altLang="en-US" smtClean="0"/>
              <a:t>路由协议：了解</a:t>
            </a:r>
            <a:r>
              <a:rPr lang="en-US" altLang="zh-CN" smtClean="0"/>
              <a:t>BGP</a:t>
            </a:r>
            <a:r>
              <a:rPr lang="zh-CN" altLang="en-US" smtClean="0"/>
              <a:t>在网络中的应用，原理及配置</a:t>
            </a:r>
          </a:p>
          <a:p>
            <a:pPr eaLnBrk="1" hangingPunct="1"/>
            <a:r>
              <a:rPr lang="zh-CN" altLang="en-US" smtClean="0"/>
              <a:t>单臂路由在企业当中的应用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B2CD31-429D-4CC6-BD26-E8A1CF5B8463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图中的所有内容都必须讲（包括每个字段的意义和作用）！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439A6-43C4-4434-93D8-4E870395E7FF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图中的所有内容都必须讲（包括每个字段的意义和作用）！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439A6-43C4-4434-93D8-4E870395E7FF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图中的所有内容都必须讲（包括每个字段的意义和作用）！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439A6-43C4-4434-93D8-4E870395E7FF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图中的所有内容都必须讲（包括每个字段的意义和作用）！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439A6-43C4-4434-93D8-4E870395E7FF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图中的所有内容都必须讲（包括每个字段的意义和作用）！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439A6-43C4-4434-93D8-4E870395E7FF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图中的所有内容都必须讲（包括每个字段的意义和作用）！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439A6-43C4-4434-93D8-4E870395E7F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B2CD31-429D-4CC6-BD26-E8A1CF5B8463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B2CD31-429D-4CC6-BD26-E8A1CF5B8463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021C23-A4F4-40F0-B744-3A25DB2F954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5688" y="228600"/>
            <a:ext cx="4775200" cy="35814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595" y="4038378"/>
            <a:ext cx="5834442" cy="46488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defTabSz="1020763"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9D233-4A94-46F1-8964-5C68AE6D5F7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05C35F-F63A-4D5D-8172-E4DCCE2AC26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B4DFF-3A93-4A07-85D6-38D8D229D8A7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185AAF9E-B5F1-4BC6-BEF4-4BEB89DA97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5CA02E75-5342-4BA3-9B63-E1E5124C7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6" descr="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5929313"/>
            <a:ext cx="204311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948A142-0B87-49B8-91B9-D84C156B8C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6" descr="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5929313"/>
            <a:ext cx="204311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749935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68763" cy="44211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4421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B814C6AB-B4F4-41FA-828F-7186BD2C46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6" descr="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5929313"/>
            <a:ext cx="204311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749935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68763" cy="4421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8363" y="1600200"/>
            <a:ext cx="407035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8363" y="3886200"/>
            <a:ext cx="4070350" cy="2135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F95C08EA-FBB4-4BF4-A435-7E7DC7C170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 descr="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5929313"/>
            <a:ext cx="204311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749935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91513" cy="4421188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A7AC4A58-4F06-4BD0-9BB0-09414250AE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6" descr="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5929313"/>
            <a:ext cx="204311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749935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68763" cy="4421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8363" y="1600200"/>
            <a:ext cx="407035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8363" y="3886200"/>
            <a:ext cx="4070350" cy="2135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36F05635-507F-4DD4-A0B1-BA1BE024EB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 descr="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5929313"/>
            <a:ext cx="204311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4D22FE7-4CC0-47A8-AF42-E4F34E9CEC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6" descr="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5929313"/>
            <a:ext cx="204311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B6188A57-CC24-4B5E-A512-4EBBF43E5B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6" descr="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5929313"/>
            <a:ext cx="204311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68763" cy="4421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4421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7C05C2A9-3F5F-41BD-9FA2-20E13DF15F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6" descr="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5929313"/>
            <a:ext cx="204311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4ABA5949-D0CC-4EF3-8D59-C830C6DF14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6" descr="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5929313"/>
            <a:ext cx="204311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79BA5CB-698D-4279-A9C7-522EBD7EE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" name="图片 6" descr="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5929313"/>
            <a:ext cx="204311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336F3597-B8A3-4086-95B2-4F9934C410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" name="图片 6" descr="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5929313"/>
            <a:ext cx="204311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12057BA-8B96-47C5-AB9F-CBA6AFD8BF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6" descr="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5929313"/>
            <a:ext cx="204311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50CFAC66-5C9E-4AC1-AFAE-B5DF99FE98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6" descr="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5929313"/>
            <a:ext cx="204311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749935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91513" cy="442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正文</a:t>
            </a:r>
          </a:p>
          <a:p>
            <a:pPr lvl="3"/>
            <a:endParaRPr lang="zh-CN" altLang="en-US" dirty="0" smtClean="0"/>
          </a:p>
          <a:p>
            <a:pPr lvl="3"/>
            <a:endParaRPr lang="zh-CN" altLang="en-US" dirty="0" smtClean="0"/>
          </a:p>
          <a:p>
            <a:pPr lvl="3"/>
            <a:endParaRPr lang="en-US" altLang="zh-CN" dirty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1928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kumimoji="1" sz="1600" b="1" i="1">
                <a:solidFill>
                  <a:srgbClr val="A4001B"/>
                </a:solidFill>
                <a:effectLst/>
                <a:latin typeface="仿宋_GB2312" pitchFamily="49" charset="-122"/>
                <a:ea typeface="仿宋_GB2312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84DF8DD9-4476-4FFA-BCA2-395FE9589B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6" descr="1.jpg"/>
          <p:cNvPicPr>
            <a:picLocks noChangeAspect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786563" y="5929313"/>
            <a:ext cx="204311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  <p:sldLayoutId id="2147483651" r:id="rId13"/>
    <p:sldLayoutId id="2147483650" r:id="rId14"/>
    <p:sldLayoutId id="2147483649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100">
          <a:solidFill>
            <a:srgbClr val="A4001B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æ"/>
        <a:defRPr sz="1600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wmf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0034" y="2714620"/>
            <a:ext cx="8229600" cy="1225550"/>
          </a:xfrm>
        </p:spPr>
        <p:txBody>
          <a:bodyPr/>
          <a:lstStyle/>
          <a:p>
            <a:pPr algn="ctr" eaLnBrk="1" hangingPunct="1">
              <a:buNone/>
            </a:pPr>
            <a:r>
              <a:rPr lang="zh-CN" altLang="en-US" sz="4000" dirty="0" smtClean="0"/>
              <a:t>第</a:t>
            </a:r>
            <a:r>
              <a:rPr lang="en-US" sz="4000" dirty="0" smtClean="0"/>
              <a:t>15</a:t>
            </a:r>
            <a:r>
              <a:rPr lang="zh-CN" altLang="en-US" sz="4000" dirty="0" smtClean="0"/>
              <a:t>章</a:t>
            </a:r>
            <a:r>
              <a:rPr lang="en-US" sz="4000" dirty="0" smtClean="0"/>
              <a:t>  </a:t>
            </a:r>
            <a:r>
              <a:rPr lang="zh-CN" altLang="en-US" sz="4000" dirty="0" smtClean="0"/>
              <a:t>广域网基础</a:t>
            </a:r>
            <a:endParaRPr lang="zh-CN" altLang="en-US" sz="3800" b="1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0" y="1000108"/>
            <a:ext cx="535785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《</a:t>
            </a:r>
            <a:r>
              <a:rPr lang="zh-CN" altLang="en-US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网络互联网技术</a:t>
            </a:r>
            <a:r>
              <a:rPr lang="en-US" altLang="zh-CN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》</a:t>
            </a:r>
            <a:endParaRPr kumimoji="0" lang="zh-CN" altLang="en-US" sz="3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457200" y="188913"/>
            <a:ext cx="82296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800">
                <a:solidFill>
                  <a:schemeClr val="tx2"/>
                </a:solidFill>
                <a:ea typeface="黑体" pitchFamily="49" charset="-122"/>
              </a:rPr>
              <a:t>广域网服务运营公司 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2339975" y="1700213"/>
            <a:ext cx="3754438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fr-FR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中国电信</a:t>
            </a:r>
            <a:r>
              <a:rPr lang="zh-CN" altLang="fr-FR" sz="4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fr-FR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中国吉通</a:t>
            </a:r>
            <a:r>
              <a:rPr lang="zh-CN" altLang="fr-FR" sz="4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fr-FR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中国联通</a:t>
            </a:r>
            <a:r>
              <a:rPr lang="zh-CN" altLang="fr-FR" sz="4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fr-FR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中国网通</a:t>
            </a:r>
            <a:r>
              <a:rPr lang="zh-CN" altLang="fr-FR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endParaRPr lang="zh-CN" alt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95288" y="115888"/>
            <a:ext cx="38163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800">
                <a:solidFill>
                  <a:schemeClr val="tx2"/>
                </a:solidFill>
                <a:ea typeface="黑体" pitchFamily="49" charset="-122"/>
              </a:rPr>
              <a:t>广域网连接类型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060700" y="1268413"/>
            <a:ext cx="1655763" cy="588962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ea typeface="华文中宋" pitchFamily="2" charset="-122"/>
              </a:rPr>
              <a:t>WAN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98875" y="3881438"/>
            <a:ext cx="1944688" cy="1993900"/>
            <a:chOff x="2200" y="2144"/>
            <a:chExt cx="1225" cy="1256"/>
          </a:xfrm>
        </p:grpSpPr>
        <p:sp>
          <p:nvSpPr>
            <p:cNvPr id="13330" name="Text Box 6"/>
            <p:cNvSpPr txBox="1">
              <a:spLocks noChangeArrowheads="1"/>
            </p:cNvSpPr>
            <p:nvPr/>
          </p:nvSpPr>
          <p:spPr bwMode="auto">
            <a:xfrm>
              <a:off x="2200" y="2144"/>
              <a:ext cx="1225" cy="371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>
                  <a:ea typeface="华文中宋" pitchFamily="2" charset="-122"/>
                </a:rPr>
                <a:t>电路交换</a:t>
              </a:r>
            </a:p>
          </p:txBody>
        </p:sp>
        <p:sp>
          <p:nvSpPr>
            <p:cNvPr id="13331" name="Text Box 8"/>
            <p:cNvSpPr txBox="1">
              <a:spLocks noChangeArrowheads="1"/>
            </p:cNvSpPr>
            <p:nvPr/>
          </p:nvSpPr>
          <p:spPr bwMode="auto">
            <a:xfrm>
              <a:off x="2200" y="2568"/>
              <a:ext cx="1224" cy="83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ea typeface="华文中宋" pitchFamily="2" charset="-122"/>
                </a:rPr>
                <a:t>电话服务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3200">
                  <a:ea typeface="华文中宋" pitchFamily="2" charset="-122"/>
                </a:rPr>
                <a:t>ISDN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434138" y="3881438"/>
            <a:ext cx="1944687" cy="1995487"/>
            <a:chOff x="3878" y="2144"/>
            <a:chExt cx="1225" cy="1257"/>
          </a:xfrm>
        </p:grpSpPr>
        <p:sp>
          <p:nvSpPr>
            <p:cNvPr id="13328" name="Text Box 7"/>
            <p:cNvSpPr txBox="1">
              <a:spLocks noChangeArrowheads="1"/>
            </p:cNvSpPr>
            <p:nvPr/>
          </p:nvSpPr>
          <p:spPr bwMode="auto">
            <a:xfrm>
              <a:off x="3878" y="2144"/>
              <a:ext cx="1225" cy="371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>
                  <a:ea typeface="华文中宋" pitchFamily="2" charset="-122"/>
                </a:rPr>
                <a:t>分组交换</a:t>
              </a:r>
            </a:p>
          </p:txBody>
        </p:sp>
        <p:sp>
          <p:nvSpPr>
            <p:cNvPr id="13329" name="Text Box 9"/>
            <p:cNvSpPr txBox="1">
              <a:spLocks noChangeArrowheads="1"/>
            </p:cNvSpPr>
            <p:nvPr/>
          </p:nvSpPr>
          <p:spPr bwMode="auto">
            <a:xfrm>
              <a:off x="3879" y="2569"/>
              <a:ext cx="1224" cy="83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ea typeface="华文中宋" pitchFamily="2" charset="-122"/>
                </a:rPr>
                <a:t>X.25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3200">
                  <a:ea typeface="华文中宋" pitchFamily="2" charset="-122"/>
                </a:rPr>
                <a:t>Frame</a:t>
              </a:r>
            </a:p>
          </p:txBody>
        </p:sp>
      </p:grpSp>
      <p:sp>
        <p:nvSpPr>
          <p:cNvPr id="13318" name="Text Box 10"/>
          <p:cNvSpPr txBox="1">
            <a:spLocks noChangeArrowheads="1"/>
          </p:cNvSpPr>
          <p:nvPr/>
        </p:nvSpPr>
        <p:spPr bwMode="auto">
          <a:xfrm>
            <a:off x="1106488" y="3906838"/>
            <a:ext cx="1873250" cy="132080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ea typeface="华文中宋" pitchFamily="2" charset="-122"/>
              </a:rPr>
              <a:t>DDN</a:t>
            </a:r>
          </a:p>
          <a:p>
            <a:pPr algn="ctr">
              <a:spcBef>
                <a:spcPct val="50000"/>
              </a:spcBef>
            </a:pPr>
            <a:r>
              <a:rPr lang="en-US" altLang="zh-CN" sz="3200">
                <a:latin typeface="华文中宋" pitchFamily="2" charset="-122"/>
                <a:ea typeface="华文中宋" pitchFamily="2" charset="-122"/>
              </a:rPr>
              <a:t>……</a:t>
            </a:r>
            <a:endParaRPr lang="en-US" altLang="zh-CN" sz="3200">
              <a:ea typeface="华文中宋" pitchFamily="2" charset="-122"/>
            </a:endParaRPr>
          </a:p>
        </p:txBody>
      </p:sp>
      <p:sp>
        <p:nvSpPr>
          <p:cNvPr id="13319" name="Line 11"/>
          <p:cNvSpPr>
            <a:spLocks noChangeShapeType="1"/>
          </p:cNvSpPr>
          <p:nvPr/>
        </p:nvSpPr>
        <p:spPr bwMode="auto">
          <a:xfrm flipH="1">
            <a:off x="2401888" y="2060575"/>
            <a:ext cx="719137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0" name="Line 12"/>
          <p:cNvSpPr>
            <a:spLocks noChangeShapeType="1"/>
          </p:cNvSpPr>
          <p:nvPr/>
        </p:nvSpPr>
        <p:spPr bwMode="auto">
          <a:xfrm>
            <a:off x="4706938" y="2060575"/>
            <a:ext cx="719137" cy="503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466850" y="2706688"/>
            <a:ext cx="1081088" cy="1081087"/>
            <a:chOff x="884" y="1434"/>
            <a:chExt cx="681" cy="681"/>
          </a:xfrm>
        </p:grpSpPr>
        <p:sp>
          <p:nvSpPr>
            <p:cNvPr id="13326" name="Text Box 4"/>
            <p:cNvSpPr txBox="1">
              <a:spLocks noChangeArrowheads="1"/>
            </p:cNvSpPr>
            <p:nvPr/>
          </p:nvSpPr>
          <p:spPr bwMode="auto">
            <a:xfrm>
              <a:off x="884" y="1434"/>
              <a:ext cx="681" cy="371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>
                  <a:ea typeface="华文中宋" pitchFamily="2" charset="-122"/>
                </a:rPr>
                <a:t>专线</a:t>
              </a:r>
            </a:p>
          </p:txBody>
        </p:sp>
        <p:sp>
          <p:nvSpPr>
            <p:cNvPr id="13327" name="Line 13"/>
            <p:cNvSpPr>
              <a:spLocks noChangeShapeType="1"/>
            </p:cNvSpPr>
            <p:nvPr/>
          </p:nvSpPr>
          <p:spPr bwMode="auto">
            <a:xfrm>
              <a:off x="1202" y="1842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138738" y="2797175"/>
            <a:ext cx="1655762" cy="1038225"/>
            <a:chOff x="3107" y="1461"/>
            <a:chExt cx="1043" cy="654"/>
          </a:xfrm>
        </p:grpSpPr>
        <p:sp>
          <p:nvSpPr>
            <p:cNvPr id="13323" name="Text Box 5"/>
            <p:cNvSpPr txBox="1">
              <a:spLocks noChangeArrowheads="1"/>
            </p:cNvSpPr>
            <p:nvPr/>
          </p:nvSpPr>
          <p:spPr bwMode="auto">
            <a:xfrm>
              <a:off x="3107" y="1461"/>
              <a:ext cx="1043" cy="371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>
                  <a:ea typeface="华文中宋" pitchFamily="2" charset="-122"/>
                </a:rPr>
                <a:t>交换式</a:t>
              </a:r>
            </a:p>
          </p:txBody>
        </p:sp>
        <p:sp>
          <p:nvSpPr>
            <p:cNvPr id="13324" name="Line 14"/>
            <p:cNvSpPr>
              <a:spLocks noChangeShapeType="1"/>
            </p:cNvSpPr>
            <p:nvPr/>
          </p:nvSpPr>
          <p:spPr bwMode="auto">
            <a:xfrm>
              <a:off x="3152" y="1842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15"/>
            <p:cNvSpPr>
              <a:spLocks noChangeShapeType="1"/>
            </p:cNvSpPr>
            <p:nvPr/>
          </p:nvSpPr>
          <p:spPr bwMode="auto">
            <a:xfrm>
              <a:off x="4105" y="1842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395288" y="1658938"/>
            <a:ext cx="8224837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 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独享，预先订制。象私家车，只为特定对象服务。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 适用大数据传输，数据流量恒定的环境。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 点对点的同步串行链路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  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一般建议在如下场合使用：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 长连接的时间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,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全天候服务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 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较短的距离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11188" y="53975"/>
            <a:ext cx="7623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r>
              <a:rPr lang="zh-CN" altLang="en-US" sz="3800">
                <a:solidFill>
                  <a:schemeClr val="tx2"/>
                </a:solidFill>
                <a:ea typeface="黑体" pitchFamily="49" charset="-122"/>
              </a:rPr>
              <a:t>专线连接</a:t>
            </a:r>
          </a:p>
        </p:txBody>
      </p:sp>
      <p:sp>
        <p:nvSpPr>
          <p:cNvPr id="142340" name="Freeform 4"/>
          <p:cNvSpPr>
            <a:spLocks/>
          </p:cNvSpPr>
          <p:nvPr/>
        </p:nvSpPr>
        <p:spPr bwMode="auto">
          <a:xfrm>
            <a:off x="3594100" y="5897563"/>
            <a:ext cx="3276600" cy="139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14341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97675" y="5757863"/>
            <a:ext cx="8255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6075" y="5707063"/>
            <a:ext cx="8255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84213" y="5734050"/>
            <a:ext cx="190817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latin typeface="Helvetica" pitchFamily="34" charset="0"/>
                <a:ea typeface="华文中宋" pitchFamily="2" charset="-122"/>
              </a:rPr>
              <a:t>点到点专线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067175" y="5478463"/>
            <a:ext cx="110490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Helvetica" pitchFamily="34" charset="0"/>
              </a:rPr>
              <a:t>同步串口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539750" y="0"/>
            <a:ext cx="7623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ctr"/>
          <a:lstStyle/>
          <a:p>
            <a:pPr>
              <a:defRPr/>
            </a:pPr>
            <a:r>
              <a:rPr lang="zh-CN" altLang="en-US" sz="39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电路交换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395288" y="1341438"/>
            <a:ext cx="8224837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在电话网中按需拔号技术，使用专用物理线路。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 用于规模小连接，短时间访问，临时把远程用户连接到网中。   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 使用异步串行连接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连接方式有：拔号上网，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ISDN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ADSL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传输数据之前，先建立连接，数据独享连接带宽，不论有无数据传输，连接都被独占。传输结束后，要释放连接。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44389" name="Freeform 5"/>
          <p:cNvSpPr>
            <a:spLocks/>
          </p:cNvSpPr>
          <p:nvPr/>
        </p:nvSpPr>
        <p:spPr bwMode="auto">
          <a:xfrm flipV="1">
            <a:off x="5462588" y="5502283"/>
            <a:ext cx="21971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44390" name="Freeform 6"/>
          <p:cNvSpPr>
            <a:spLocks/>
          </p:cNvSpPr>
          <p:nvPr/>
        </p:nvSpPr>
        <p:spPr bwMode="auto">
          <a:xfrm flipV="1">
            <a:off x="3265488" y="5730883"/>
            <a:ext cx="21971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44391" name="Freeform 7"/>
          <p:cNvSpPr>
            <a:spLocks/>
          </p:cNvSpPr>
          <p:nvPr/>
        </p:nvSpPr>
        <p:spPr bwMode="auto">
          <a:xfrm>
            <a:off x="3265488" y="5286383"/>
            <a:ext cx="21971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144392" name="Picture 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0888" y="5113346"/>
            <a:ext cx="14986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</p:pic>
      <p:pic>
        <p:nvPicPr>
          <p:cNvPr id="15368" name="Picture 9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7063" y="5324483"/>
            <a:ext cx="8255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0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57525" y="4752983"/>
            <a:ext cx="758825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4789488" y="5330833"/>
            <a:ext cx="1135062" cy="5270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1500" b="1">
                <a:latin typeface="Helvetica" pitchFamily="34" charset="0"/>
              </a:rPr>
              <a:t>Telephone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1500" b="1">
                <a:latin typeface="Helvetica" pitchFamily="34" charset="0"/>
              </a:rPr>
              <a:t>Company</a:t>
            </a:r>
            <a:endParaRPr lang="en-US" altLang="zh-CN" b="1">
              <a:latin typeface="Helvetica" pitchFamily="34" charset="0"/>
            </a:endParaRPr>
          </a:p>
        </p:txBody>
      </p:sp>
      <p:pic>
        <p:nvPicPr>
          <p:cNvPr id="15371" name="Picture 1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5463" y="5641983"/>
            <a:ext cx="8255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611188" y="5445133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latin typeface="Helvetica" pitchFamily="34" charset="0"/>
              </a:rPr>
              <a:t>电路交换</a:t>
            </a:r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4848225" y="4643446"/>
            <a:ext cx="110490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b="1">
                <a:latin typeface="Helvetica" pitchFamily="34" charset="0"/>
              </a:rPr>
              <a:t>异步串口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611188" y="-17463"/>
            <a:ext cx="3014662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ctr"/>
          <a:lstStyle/>
          <a:p>
            <a:pPr>
              <a:defRPr/>
            </a:pPr>
            <a:r>
              <a:rPr lang="zh-CN" altLang="en-US" sz="39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包交换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468313" y="1412875"/>
            <a:ext cx="8224837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多个网络设备共享一条从源点到目的点到点链路，进行数据传输，节省传输成本。</a:t>
            </a:r>
          </a:p>
          <a:p>
            <a:pPr marL="342900" indent="-342900" algn="just">
              <a:spcBef>
                <a:spcPct val="20000"/>
              </a:spcBef>
              <a:spcAft>
                <a:spcPct val="30000"/>
              </a:spcAft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传输的数据分组，标有目的地址发往网络，不需建立专门的连接，根据分组地址，一级级地转发到目的地。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常用的连接方式有：</a:t>
            </a:r>
            <a:r>
              <a:rPr lang="en-US" altLang="zh-CN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x.25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FR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共享物理线路，性价比较高；可用于长时间连接；跨地域连接。</a:t>
            </a:r>
          </a:p>
        </p:txBody>
      </p:sp>
      <p:sp>
        <p:nvSpPr>
          <p:cNvPr id="146436" name="Freeform 4"/>
          <p:cNvSpPr>
            <a:spLocks/>
          </p:cNvSpPr>
          <p:nvPr/>
        </p:nvSpPr>
        <p:spPr bwMode="auto">
          <a:xfrm flipV="1">
            <a:off x="3440113" y="5510222"/>
            <a:ext cx="21971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46437" name="Freeform 5"/>
          <p:cNvSpPr>
            <a:spLocks/>
          </p:cNvSpPr>
          <p:nvPr/>
        </p:nvSpPr>
        <p:spPr bwMode="auto">
          <a:xfrm>
            <a:off x="5700713" y="5510222"/>
            <a:ext cx="21971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16390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2488" y="5294322"/>
            <a:ext cx="8255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9" name="Picture 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3" y="5140314"/>
            <a:ext cx="14986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</p:pic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130800" y="5351472"/>
            <a:ext cx="952500" cy="5270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1500" b="1">
                <a:latin typeface="Helvetica" pitchFamily="34" charset="0"/>
              </a:rPr>
              <a:t>Service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1500" b="1">
                <a:latin typeface="Helvetica" pitchFamily="34" charset="0"/>
              </a:rPr>
              <a:t>Provider</a:t>
            </a:r>
            <a:endParaRPr lang="en-US" altLang="zh-CN" b="1">
              <a:latin typeface="Helvetica" pitchFamily="34" charset="0"/>
            </a:endParaRPr>
          </a:p>
        </p:txBody>
      </p:sp>
      <p:pic>
        <p:nvPicPr>
          <p:cNvPr id="16393" name="Picture 9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0888" y="5294322"/>
            <a:ext cx="8255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836613" y="5300672"/>
            <a:ext cx="1717675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latin typeface="Helvetica" pitchFamily="34" charset="0"/>
              </a:rPr>
              <a:t>分组交换连接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4471988" y="4786322"/>
            <a:ext cx="110490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Helvetica" pitchFamily="34" charset="0"/>
              </a:rPr>
              <a:t>同步串口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57200" y="188913"/>
            <a:ext cx="82296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800">
                <a:solidFill>
                  <a:schemeClr val="tx2"/>
                </a:solidFill>
                <a:ea typeface="黑体" pitchFamily="49" charset="-122"/>
              </a:rPr>
              <a:t>广域网工作模型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619250" y="1916113"/>
            <a:ext cx="2447925" cy="302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>
                <a:ea typeface="华文中宋" pitchFamily="2" charset="-122"/>
              </a:rPr>
              <a:t>网络层</a:t>
            </a:r>
          </a:p>
          <a:p>
            <a:pPr>
              <a:spcBef>
                <a:spcPct val="50000"/>
              </a:spcBef>
            </a:pPr>
            <a:r>
              <a:rPr lang="zh-CN" altLang="en-US" sz="4800">
                <a:ea typeface="华文中宋" pitchFamily="2" charset="-122"/>
              </a:rPr>
              <a:t>链路层</a:t>
            </a:r>
          </a:p>
          <a:p>
            <a:pPr>
              <a:spcBef>
                <a:spcPct val="50000"/>
              </a:spcBef>
            </a:pPr>
            <a:r>
              <a:rPr lang="zh-CN" altLang="en-US" sz="4800">
                <a:ea typeface="华文中宋" pitchFamily="2" charset="-122"/>
              </a:rPr>
              <a:t>物理层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2"/>
          <p:cNvSpPr>
            <a:spLocks/>
          </p:cNvSpPr>
          <p:nvPr/>
        </p:nvSpPr>
        <p:spPr bwMode="auto">
          <a:xfrm>
            <a:off x="5448300" y="4410075"/>
            <a:ext cx="21971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rgbClr val="C50D2C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6387" name="Freeform 3"/>
          <p:cNvSpPr>
            <a:spLocks/>
          </p:cNvSpPr>
          <p:nvPr/>
        </p:nvSpPr>
        <p:spPr bwMode="auto">
          <a:xfrm>
            <a:off x="3594100" y="1423988"/>
            <a:ext cx="3276600" cy="139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rgbClr val="C50D2C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6388" name="Freeform 4"/>
          <p:cNvSpPr>
            <a:spLocks/>
          </p:cNvSpPr>
          <p:nvPr/>
        </p:nvSpPr>
        <p:spPr bwMode="auto">
          <a:xfrm flipV="1">
            <a:off x="5283200" y="2814638"/>
            <a:ext cx="21971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rgbClr val="C50D2C"/>
            </a:solidFill>
            <a:prstDash val="dash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6389" name="Freeform 5"/>
          <p:cNvSpPr>
            <a:spLocks/>
          </p:cNvSpPr>
          <p:nvPr/>
        </p:nvSpPr>
        <p:spPr bwMode="auto">
          <a:xfrm flipV="1">
            <a:off x="3086100" y="3043238"/>
            <a:ext cx="21971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rgbClr val="C50D2C"/>
            </a:solidFill>
            <a:prstDash val="dash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6390" name="Freeform 6"/>
          <p:cNvSpPr>
            <a:spLocks/>
          </p:cNvSpPr>
          <p:nvPr/>
        </p:nvSpPr>
        <p:spPr bwMode="auto">
          <a:xfrm>
            <a:off x="3086100" y="2598738"/>
            <a:ext cx="21971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rgbClr val="C50D2C"/>
            </a:solidFill>
            <a:prstDash val="dash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16391" name="Picture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0" y="2425700"/>
            <a:ext cx="14986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</p:pic>
      <p:sp>
        <p:nvSpPr>
          <p:cNvPr id="16392" name="Freeform 8"/>
          <p:cNvSpPr>
            <a:spLocks/>
          </p:cNvSpPr>
          <p:nvPr/>
        </p:nvSpPr>
        <p:spPr bwMode="auto">
          <a:xfrm flipV="1">
            <a:off x="3035300" y="4029075"/>
            <a:ext cx="21971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rgbClr val="C50D2C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6393" name="Freeform 9"/>
          <p:cNvSpPr>
            <a:spLocks/>
          </p:cNvSpPr>
          <p:nvPr/>
        </p:nvSpPr>
        <p:spPr bwMode="auto">
          <a:xfrm>
            <a:off x="5295900" y="3786188"/>
            <a:ext cx="21971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rgbClr val="C50D2C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38163" y="116046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黑体" pitchFamily="2" charset="-122"/>
              </a:rPr>
              <a:t>专线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466725" y="2598738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黑体" pitchFamily="2" charset="-122"/>
              </a:rPr>
              <a:t>电路交换</a:t>
            </a:r>
          </a:p>
        </p:txBody>
      </p:sp>
      <p:pic>
        <p:nvPicPr>
          <p:cNvPr id="16402" name="Picture 1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0" y="3665538"/>
            <a:ext cx="14986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</p:pic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504825" y="392112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黑体" pitchFamily="2" charset="-122"/>
              </a:rPr>
              <a:t>分组交换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4360863" y="3932238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服务供应商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4405313" y="26717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服务供应商</a:t>
            </a:r>
          </a:p>
        </p:txBody>
      </p:sp>
      <p:sp>
        <p:nvSpPr>
          <p:cNvPr id="18448" name="Rectangle 25"/>
          <p:cNvSpPr>
            <a:spLocks noGrp="1" noChangeArrowheads="1"/>
          </p:cNvSpPr>
          <p:nvPr>
            <p:ph type="title"/>
          </p:nvPr>
        </p:nvSpPr>
        <p:spPr>
          <a:xfrm>
            <a:off x="385763" y="44450"/>
            <a:ext cx="7499350" cy="777875"/>
          </a:xfrm>
        </p:spPr>
        <p:txBody>
          <a:bodyPr/>
          <a:lstStyle/>
          <a:p>
            <a:pPr eaLnBrk="1" hangingPunct="1"/>
            <a:r>
              <a:rPr lang="zh-CN" altLang="en-US" smtClean="0"/>
              <a:t>广域网接入技术（第一层）</a:t>
            </a:r>
          </a:p>
        </p:txBody>
      </p:sp>
      <p:pic>
        <p:nvPicPr>
          <p:cNvPr id="18449" name="Picture 29" descr="Rou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8750" y="2959100"/>
            <a:ext cx="936625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30" descr="Rou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9925" y="2454275"/>
            <a:ext cx="936625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Picture 31" descr="Rou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8750" y="3919538"/>
            <a:ext cx="9366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32" descr="Rou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2950" y="3632200"/>
            <a:ext cx="936625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33" descr="Rou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2950" y="4221163"/>
            <a:ext cx="9366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34" descr="多媒体电脑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00338" y="1878013"/>
            <a:ext cx="1052512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179388" y="5286388"/>
            <a:ext cx="88201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物理层标准</a:t>
            </a:r>
            <a:r>
              <a:rPr kumimoji="1" lang="en-US" altLang="zh-CN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: </a:t>
            </a:r>
            <a:r>
              <a:rPr kumimoji="1" lang="en-US" altLang="zh-CN" sz="20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X.21</a:t>
            </a:r>
            <a:r>
              <a:rPr kumimoji="1" lang="en-US" altLang="zh-CN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</a:t>
            </a:r>
            <a:r>
              <a:rPr kumimoji="1" lang="en-US" altLang="zh-CN" sz="20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EIA</a:t>
            </a:r>
            <a:r>
              <a:rPr kumimoji="1" lang="en-US" altLang="zh-CN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/TIA-232   </a:t>
            </a:r>
            <a:r>
              <a:rPr kumimoji="1" lang="en-US" altLang="zh-CN" sz="20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EIA</a:t>
            </a:r>
            <a:r>
              <a:rPr kumimoji="1" lang="en-US" altLang="zh-CN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/TIA-449    </a:t>
            </a:r>
            <a:r>
              <a:rPr kumimoji="1" lang="en-US" altLang="zh-CN" sz="20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V.24</a:t>
            </a:r>
            <a:r>
              <a:rPr kumimoji="1" lang="en-US" altLang="zh-CN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 </a:t>
            </a:r>
            <a:r>
              <a:rPr kumimoji="1" lang="en-US" altLang="zh-CN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0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V.35</a:t>
            </a:r>
            <a:r>
              <a:rPr kumimoji="1" lang="en-US" altLang="zh-CN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</a:t>
            </a:r>
            <a:r>
              <a:rPr kumimoji="1" lang="en-US" altLang="zh-CN" sz="20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HSSI</a:t>
            </a:r>
            <a:r>
              <a:rPr kumimoji="1" lang="en-US" altLang="zh-CN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0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G.73</a:t>
            </a:r>
            <a:r>
              <a:rPr kumimoji="1" lang="en-US" altLang="zh-CN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en-US" altLang="zh-CN" sz="20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EIA</a:t>
            </a:r>
            <a:r>
              <a:rPr kumimoji="1" lang="en-US" altLang="zh-CN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-530</a:t>
            </a:r>
          </a:p>
        </p:txBody>
      </p:sp>
      <p:pic>
        <p:nvPicPr>
          <p:cNvPr id="18456" name="Picture 36" descr="Rou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7050" y="1268413"/>
            <a:ext cx="9366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7" name="Picture 37" descr="Rou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00338" y="1293813"/>
            <a:ext cx="9366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4786313" y="974725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HDLC, PPP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4714875" y="2132013"/>
            <a:ext cx="140335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PPP, HDLC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4425950" y="3789363"/>
            <a:ext cx="215265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X.25, Frame-Relay</a:t>
            </a:r>
          </a:p>
        </p:txBody>
      </p:sp>
      <p:sp>
        <p:nvSpPr>
          <p:cNvPr id="20485" name="Rectangle 29"/>
          <p:cNvSpPr>
            <a:spLocks noGrp="1" noChangeArrowheads="1"/>
          </p:cNvSpPr>
          <p:nvPr>
            <p:ph type="title"/>
          </p:nvPr>
        </p:nvSpPr>
        <p:spPr>
          <a:xfrm>
            <a:off x="250825" y="58738"/>
            <a:ext cx="7499350" cy="777875"/>
          </a:xfrm>
        </p:spPr>
        <p:txBody>
          <a:bodyPr/>
          <a:lstStyle/>
          <a:p>
            <a:pPr eaLnBrk="1" hangingPunct="1"/>
            <a:r>
              <a:rPr lang="zh-CN" altLang="en-US" smtClean="0"/>
              <a:t>广域网接入技术（第二层）</a:t>
            </a:r>
          </a:p>
        </p:txBody>
      </p:sp>
      <p:sp>
        <p:nvSpPr>
          <p:cNvPr id="20510" name="Freeform 30"/>
          <p:cNvSpPr>
            <a:spLocks/>
          </p:cNvSpPr>
          <p:nvPr/>
        </p:nvSpPr>
        <p:spPr bwMode="auto">
          <a:xfrm>
            <a:off x="5662613" y="4854575"/>
            <a:ext cx="21971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rgbClr val="C50D2C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0511" name="Freeform 31"/>
          <p:cNvSpPr>
            <a:spLocks/>
          </p:cNvSpPr>
          <p:nvPr/>
        </p:nvSpPr>
        <p:spPr bwMode="auto">
          <a:xfrm>
            <a:off x="3808413" y="1328738"/>
            <a:ext cx="3276600" cy="139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rgbClr val="C50D2C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0512" name="Freeform 32"/>
          <p:cNvSpPr>
            <a:spLocks/>
          </p:cNvSpPr>
          <p:nvPr/>
        </p:nvSpPr>
        <p:spPr bwMode="auto">
          <a:xfrm flipV="1">
            <a:off x="5497513" y="2852738"/>
            <a:ext cx="21971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rgbClr val="C50D2C"/>
            </a:solidFill>
            <a:prstDash val="dash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0513" name="Freeform 33"/>
          <p:cNvSpPr>
            <a:spLocks/>
          </p:cNvSpPr>
          <p:nvPr/>
        </p:nvSpPr>
        <p:spPr bwMode="auto">
          <a:xfrm flipV="1">
            <a:off x="3300413" y="3081338"/>
            <a:ext cx="21971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rgbClr val="C50D2C"/>
            </a:solidFill>
            <a:prstDash val="dash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0514" name="Freeform 34"/>
          <p:cNvSpPr>
            <a:spLocks/>
          </p:cNvSpPr>
          <p:nvPr/>
        </p:nvSpPr>
        <p:spPr bwMode="auto">
          <a:xfrm>
            <a:off x="3300413" y="2636838"/>
            <a:ext cx="21971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rgbClr val="C50D2C"/>
            </a:solidFill>
            <a:prstDash val="dash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20515" name="Picture 3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5813" y="2463800"/>
            <a:ext cx="14986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</p:pic>
      <p:sp>
        <p:nvSpPr>
          <p:cNvPr id="20516" name="Freeform 36"/>
          <p:cNvSpPr>
            <a:spLocks/>
          </p:cNvSpPr>
          <p:nvPr/>
        </p:nvSpPr>
        <p:spPr bwMode="auto">
          <a:xfrm flipV="1">
            <a:off x="3249613" y="4473575"/>
            <a:ext cx="21971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rgbClr val="C50D2C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0517" name="Freeform 37"/>
          <p:cNvSpPr>
            <a:spLocks/>
          </p:cNvSpPr>
          <p:nvPr/>
        </p:nvSpPr>
        <p:spPr bwMode="auto">
          <a:xfrm>
            <a:off x="5510213" y="4230688"/>
            <a:ext cx="21971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rgbClr val="C50D2C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752475" y="110013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黑体" pitchFamily="2" charset="-122"/>
              </a:rPr>
              <a:t>专线</a:t>
            </a:r>
          </a:p>
        </p:txBody>
      </p:sp>
      <p:sp>
        <p:nvSpPr>
          <p:cNvPr id="20519" name="Text Box 39"/>
          <p:cNvSpPr txBox="1">
            <a:spLocks noChangeArrowheads="1"/>
          </p:cNvSpPr>
          <p:nvPr/>
        </p:nvSpPr>
        <p:spPr bwMode="auto">
          <a:xfrm>
            <a:off x="681038" y="2636838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黑体" pitchFamily="2" charset="-122"/>
              </a:rPr>
              <a:t>电路交换</a:t>
            </a:r>
          </a:p>
        </p:txBody>
      </p:sp>
      <p:pic>
        <p:nvPicPr>
          <p:cNvPr id="20520" name="Picture 40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5813" y="4110038"/>
            <a:ext cx="14986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</p:pic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719138" y="436562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黑体" pitchFamily="2" charset="-122"/>
              </a:rPr>
              <a:t>分组交换</a:t>
            </a:r>
          </a:p>
        </p:txBody>
      </p:sp>
      <p:sp>
        <p:nvSpPr>
          <p:cNvPr id="20498" name="Text Box 42"/>
          <p:cNvSpPr txBox="1">
            <a:spLocks noChangeArrowheads="1"/>
          </p:cNvSpPr>
          <p:nvPr/>
        </p:nvSpPr>
        <p:spPr bwMode="auto">
          <a:xfrm>
            <a:off x="4572000" y="4376738"/>
            <a:ext cx="14620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latin typeface="Helvetica" pitchFamily="34" charset="0"/>
              </a:rPr>
              <a:t>服务供应商</a:t>
            </a:r>
          </a:p>
        </p:txBody>
      </p:sp>
      <p:sp>
        <p:nvSpPr>
          <p:cNvPr id="20499" name="Text Box 43"/>
          <p:cNvSpPr txBox="1">
            <a:spLocks noChangeArrowheads="1"/>
          </p:cNvSpPr>
          <p:nvPr/>
        </p:nvSpPr>
        <p:spPr bwMode="auto">
          <a:xfrm>
            <a:off x="4616450" y="2720975"/>
            <a:ext cx="1462088" cy="3968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latin typeface="Helvetica" pitchFamily="34" charset="0"/>
              </a:rPr>
              <a:t>服务供应商</a:t>
            </a:r>
          </a:p>
        </p:txBody>
      </p:sp>
      <p:pic>
        <p:nvPicPr>
          <p:cNvPr id="20500" name="Picture 46" descr="Rou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3063" y="2997200"/>
            <a:ext cx="936625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1" name="Picture 47" descr="Rou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4238" y="2492375"/>
            <a:ext cx="936625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48" descr="Rou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8750" y="4364038"/>
            <a:ext cx="9366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9" descr="Rou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23163" y="4076700"/>
            <a:ext cx="936625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0" descr="多媒体电脑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14650" y="1916113"/>
            <a:ext cx="1052513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5" name="Picture 51" descr="Rou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23163" y="4759325"/>
            <a:ext cx="936625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6" name="Rectangle 52"/>
          <p:cNvSpPr>
            <a:spLocks noChangeArrowheads="1"/>
          </p:cNvSpPr>
          <p:nvPr/>
        </p:nvSpPr>
        <p:spPr bwMode="auto">
          <a:xfrm>
            <a:off x="611188" y="5357826"/>
            <a:ext cx="85328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000" dirty="0">
                <a:latin typeface="华文中宋" pitchFamily="2" charset="-122"/>
                <a:ea typeface="华文中宋" pitchFamily="2" charset="-122"/>
              </a:rPr>
              <a:t>链路层协议</a:t>
            </a:r>
            <a:r>
              <a:rPr kumimoji="1" lang="en-US" altLang="zh-CN" sz="2000" dirty="0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1" lang="en-US" altLang="zh-CN" sz="2000" dirty="0" err="1">
                <a:latin typeface="华文中宋" pitchFamily="2" charset="-122"/>
                <a:ea typeface="华文中宋" pitchFamily="2" charset="-122"/>
              </a:rPr>
              <a:t>LAPB</a:t>
            </a:r>
            <a:r>
              <a:rPr kumimoji="1" lang="en-US" altLang="zh-CN" sz="2000" dirty="0">
                <a:latin typeface="华文中宋" pitchFamily="2" charset="-122"/>
                <a:ea typeface="华文中宋" pitchFamily="2" charset="-122"/>
              </a:rPr>
              <a:t>(</a:t>
            </a:r>
            <a:r>
              <a:rPr kumimoji="1" lang="zh-CN" altLang="en-US" sz="2000" dirty="0">
                <a:latin typeface="华文中宋" pitchFamily="2" charset="-122"/>
                <a:ea typeface="华文中宋" pitchFamily="2" charset="-122"/>
              </a:rPr>
              <a:t>平衡链路接入</a:t>
            </a:r>
            <a:r>
              <a:rPr kumimoji="1" lang="en-US" altLang="zh-CN" sz="2000" dirty="0">
                <a:latin typeface="华文中宋" pitchFamily="2" charset="-122"/>
                <a:ea typeface="华文中宋" pitchFamily="2" charset="-122"/>
              </a:rPr>
              <a:t>)</a:t>
            </a:r>
            <a:r>
              <a:rPr kumimoji="1" lang="zh-CN" altLang="en-US" sz="2000" dirty="0">
                <a:latin typeface="华文中宋" pitchFamily="2" charset="-122"/>
                <a:ea typeface="华文中宋" pitchFamily="2" charset="-122"/>
              </a:rPr>
              <a:t>、</a:t>
            </a:r>
            <a:r>
              <a:rPr kumimoji="1" lang="en-US" altLang="zh-CN" sz="2000" dirty="0">
                <a:latin typeface="华文中宋" pitchFamily="2" charset="-122"/>
                <a:ea typeface="华文中宋" pitchFamily="2" charset="-122"/>
              </a:rPr>
              <a:t>Frame Relay</a:t>
            </a:r>
            <a:r>
              <a:rPr kumimoji="1" lang="zh-CN" altLang="en-US" sz="2000" dirty="0">
                <a:latin typeface="华文中宋" pitchFamily="2" charset="-122"/>
                <a:ea typeface="华文中宋" pitchFamily="2" charset="-122"/>
              </a:rPr>
              <a:t>、</a:t>
            </a:r>
            <a:r>
              <a:rPr kumimoji="1" lang="en-US" altLang="zh-CN" sz="2000" dirty="0" err="1">
                <a:latin typeface="华文中宋" pitchFamily="2" charset="-122"/>
                <a:ea typeface="华文中宋" pitchFamily="2" charset="-122"/>
              </a:rPr>
              <a:t>HDLC</a:t>
            </a:r>
            <a:r>
              <a:rPr kumimoji="1" lang="zh-CN" altLang="en-US" sz="2000" dirty="0">
                <a:latin typeface="华文中宋" pitchFamily="2" charset="-122"/>
                <a:ea typeface="华文中宋" pitchFamily="2" charset="-122"/>
              </a:rPr>
              <a:t>、 </a:t>
            </a:r>
            <a:r>
              <a:rPr kumimoji="1" lang="en-US" altLang="zh-CN" sz="2000" dirty="0">
                <a:latin typeface="华文中宋" pitchFamily="2" charset="-122"/>
                <a:ea typeface="华文中宋" pitchFamily="2" charset="-122"/>
              </a:rPr>
              <a:t>PPP</a:t>
            </a:r>
            <a:r>
              <a:rPr kumimoji="1" lang="zh-CN" altLang="en-US" sz="2000" dirty="0">
                <a:latin typeface="华文中宋" pitchFamily="2" charset="-122"/>
                <a:ea typeface="华文中宋" pitchFamily="2" charset="-122"/>
              </a:rPr>
              <a:t>、</a:t>
            </a:r>
            <a:r>
              <a:rPr kumimoji="1" lang="en-US" altLang="zh-CN" sz="2000" dirty="0" err="1">
                <a:latin typeface="华文中宋" pitchFamily="2" charset="-122"/>
                <a:ea typeface="华文中宋" pitchFamily="2" charset="-122"/>
              </a:rPr>
              <a:t>SDLC</a:t>
            </a:r>
            <a:r>
              <a:rPr kumimoji="1" lang="en-US" altLang="zh-CN" sz="2000" dirty="0">
                <a:latin typeface="华文中宋" pitchFamily="2" charset="-122"/>
                <a:ea typeface="华文中宋" pitchFamily="2" charset="-122"/>
              </a:rPr>
              <a:t>(</a:t>
            </a:r>
            <a:r>
              <a:rPr kumimoji="1" lang="zh-CN" altLang="en-US" sz="2000" dirty="0">
                <a:latin typeface="华文中宋" pitchFamily="2" charset="-122"/>
                <a:ea typeface="华文中宋" pitchFamily="2" charset="-122"/>
              </a:rPr>
              <a:t>同步数据链路</a:t>
            </a:r>
            <a:r>
              <a:rPr kumimoji="1" lang="en-US" altLang="zh-CN" sz="2000" dirty="0">
                <a:latin typeface="华文中宋" pitchFamily="2" charset="-122"/>
                <a:ea typeface="华文中宋" pitchFamily="2" charset="-122"/>
              </a:rPr>
              <a:t>)</a:t>
            </a:r>
          </a:p>
        </p:txBody>
      </p:sp>
      <p:pic>
        <p:nvPicPr>
          <p:cNvPr id="20507" name="Picture 53" descr="Rou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9925" y="1196975"/>
            <a:ext cx="936625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8" name="Picture 54" descr="Rou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6238" y="1052513"/>
            <a:ext cx="9366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广域网常见链路层协议</a:t>
            </a:r>
            <a:r>
              <a:rPr lang="zh-CN" altLang="en-US" smtClean="0"/>
              <a:t>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416800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mtClean="0">
                <a:latin typeface="宋体" pitchFamily="2" charset="-122"/>
              </a:rPr>
              <a:t> </a:t>
            </a:r>
            <a:r>
              <a:rPr lang="zh-CN" altLang="en-US" smtClean="0">
                <a:latin typeface="宋体" pitchFamily="2" charset="-122"/>
              </a:rPr>
              <a:t>点到点协议（</a:t>
            </a:r>
            <a:r>
              <a:rPr lang="en-US" altLang="zh-CN" smtClean="0"/>
              <a:t>PPP</a:t>
            </a:r>
            <a:r>
              <a:rPr lang="zh-CN" altLang="en-US" smtClean="0">
                <a:latin typeface="宋体" pitchFamily="2" charset="-122"/>
              </a:rPr>
              <a:t>）</a:t>
            </a:r>
            <a:r>
              <a:rPr lang="zh-CN" altLang="en-US" smtClean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mtClean="0">
                <a:latin typeface="宋体" pitchFamily="2" charset="-122"/>
              </a:rPr>
              <a:t> 高级数据链路控制（</a:t>
            </a:r>
            <a:r>
              <a:rPr lang="en-US" altLang="zh-CN" smtClean="0"/>
              <a:t>HDLC</a:t>
            </a:r>
            <a:r>
              <a:rPr lang="zh-CN" altLang="en-US" smtClean="0">
                <a:latin typeface="宋体" pitchFamily="2" charset="-122"/>
              </a:rPr>
              <a:t>）协议</a:t>
            </a:r>
            <a:r>
              <a:rPr lang="zh-CN" altLang="en-US" smtClean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mtClean="0">
                <a:latin typeface="宋体" pitchFamily="2" charset="-122"/>
              </a:rPr>
              <a:t> 帧中继（</a:t>
            </a:r>
            <a:r>
              <a:rPr lang="en-US" altLang="zh-CN" smtClean="0"/>
              <a:t>Frame Relay</a:t>
            </a:r>
            <a:r>
              <a:rPr lang="zh-CN" altLang="en-US" smtClean="0">
                <a:latin typeface="宋体" pitchFamily="2" charset="-122"/>
              </a:rPr>
              <a:t>）</a:t>
            </a:r>
            <a:r>
              <a:rPr lang="zh-CN" altLang="en-US" smtClean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mtClean="0"/>
              <a:t>将</a:t>
            </a:r>
            <a:r>
              <a:rPr lang="en-US" altLang="zh-CN" smtClean="0"/>
              <a:t>WAN</a:t>
            </a:r>
            <a:r>
              <a:rPr lang="zh-CN" altLang="en-US" smtClean="0"/>
              <a:t>网络高层的数据</a:t>
            </a:r>
            <a:r>
              <a:rPr lang="en-US" altLang="zh-CN" smtClean="0"/>
              <a:t>,  </a:t>
            </a:r>
            <a:r>
              <a:rPr lang="zh-CN" altLang="en-US" smtClean="0"/>
              <a:t>封装在通过</a:t>
            </a:r>
            <a:r>
              <a:rPr lang="en-US" altLang="zh-CN" smtClean="0"/>
              <a:t>WAN</a:t>
            </a:r>
            <a:r>
              <a:rPr lang="zh-CN" altLang="en-US" smtClean="0"/>
              <a:t>的线路上传输的帧中</a:t>
            </a:r>
            <a:r>
              <a:rPr lang="en-US" altLang="zh-CN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mtClean="0"/>
              <a:t>是</a:t>
            </a:r>
            <a:r>
              <a:rPr lang="en-US" altLang="zh-CN" smtClean="0"/>
              <a:t>WAN</a:t>
            </a:r>
            <a:r>
              <a:rPr lang="zh-CN" altLang="en-US" smtClean="0"/>
              <a:t>的主要部分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mtClean="0"/>
              <a:t>HDLC</a:t>
            </a:r>
            <a:r>
              <a:rPr lang="zh-CN" altLang="en-US" smtClean="0"/>
              <a:t>和</a:t>
            </a:r>
            <a:r>
              <a:rPr lang="en-US" altLang="zh-CN" smtClean="0"/>
              <a:t>CSMA/CD</a:t>
            </a:r>
            <a:r>
              <a:rPr lang="zh-CN" altLang="en-US" smtClean="0"/>
              <a:t>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-180975" y="127000"/>
            <a:ext cx="68389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82124" tIns="41061" rIns="82124" bIns="41061" anchor="ctr" anchorCtr="1"/>
          <a:lstStyle/>
          <a:p>
            <a:pPr>
              <a:defRPr/>
            </a:pPr>
            <a:r>
              <a:rPr lang="zh-CN" altLang="en-US" sz="3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2" charset="-122"/>
              </a:rPr>
              <a:t>高级数据链路控制</a:t>
            </a:r>
            <a:r>
              <a:rPr lang="en-US" altLang="zh-CN" sz="3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HDLC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527050" y="1773238"/>
            <a:ext cx="8221663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HDLC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：高级数据链路层协议。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HDLC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是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CISCO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串行线路缺省封装协议，只允许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CISCO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设备连接，与其他供应商设备不兼容。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与没有运行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CISOC IOS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的设备连接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使用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PPP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单元背景</a:t>
            </a:r>
            <a:r>
              <a:rPr lang="en-US" altLang="zh-CN" b="1" dirty="0" smtClean="0"/>
              <a:t>】</a:t>
            </a:r>
            <a:endParaRPr lang="zh-CN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1071538" y="1285860"/>
          <a:ext cx="6929486" cy="4936434"/>
        </p:xfrm>
        <a:graphic>
          <a:graphicData uri="http://schemas.openxmlformats.org/presentationml/2006/ole">
            <p:oleObj spid="_x0000_s2049" name="Visio" r:id="rId4" imgW="8804661" imgH="626137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-180975" y="0"/>
            <a:ext cx="5976938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82124" tIns="41061" rIns="82124" bIns="41061" anchor="ctr" anchorCtr="1"/>
          <a:lstStyle/>
          <a:p>
            <a:pPr>
              <a:defRPr/>
            </a:pPr>
            <a:r>
              <a:rPr lang="zh-CN" altLang="en-US" sz="3800">
                <a:solidFill>
                  <a:schemeClr val="tx2"/>
                </a:solidFill>
                <a:latin typeface="Arial" charset="0"/>
              </a:rPr>
              <a:t>广域网帧的封装格式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395288" y="1341438"/>
            <a:ext cx="8221662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常用点对点广域网封装协议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HDLC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PPP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PPP: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用于链路建立中检查链路质量；支持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PAP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和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CHAP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密码验证。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HDLC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：思科串行线路缺省协议，只允许点对点的连接。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连接非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CISCO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设备，需要使用其他封装类型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如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FR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PPP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2"/>
          <p:cNvSpPr>
            <a:spLocks noChangeArrowheads="1"/>
          </p:cNvSpPr>
          <p:nvPr/>
        </p:nvSpPr>
        <p:spPr bwMode="auto">
          <a:xfrm>
            <a:off x="3708400" y="1879600"/>
            <a:ext cx="20875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9" name="Text Box 13"/>
          <p:cNvSpPr txBox="1">
            <a:spLocks noChangeArrowheads="1"/>
          </p:cNvSpPr>
          <p:nvPr/>
        </p:nvSpPr>
        <p:spPr bwMode="auto">
          <a:xfrm>
            <a:off x="900113" y="1989138"/>
            <a:ext cx="863600" cy="46672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帧头</a:t>
            </a:r>
          </a:p>
        </p:txBody>
      </p:sp>
      <p:sp>
        <p:nvSpPr>
          <p:cNvPr id="24580" name="Text Box 14"/>
          <p:cNvSpPr txBox="1">
            <a:spLocks noChangeArrowheads="1"/>
          </p:cNvSpPr>
          <p:nvPr/>
        </p:nvSpPr>
        <p:spPr bwMode="auto">
          <a:xfrm>
            <a:off x="1836738" y="1989138"/>
            <a:ext cx="863600" cy="46672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地址</a:t>
            </a:r>
          </a:p>
        </p:txBody>
      </p:sp>
      <p:sp>
        <p:nvSpPr>
          <p:cNvPr id="24581" name="Text Box 15"/>
          <p:cNvSpPr txBox="1">
            <a:spLocks noChangeArrowheads="1"/>
          </p:cNvSpPr>
          <p:nvPr/>
        </p:nvSpPr>
        <p:spPr bwMode="auto">
          <a:xfrm>
            <a:off x="2773363" y="1989138"/>
            <a:ext cx="863600" cy="46672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控制</a:t>
            </a:r>
          </a:p>
        </p:txBody>
      </p:sp>
      <p:sp>
        <p:nvSpPr>
          <p:cNvPr id="24582" name="Text Box 16"/>
          <p:cNvSpPr txBox="1">
            <a:spLocks noChangeArrowheads="1"/>
          </p:cNvSpPr>
          <p:nvPr/>
        </p:nvSpPr>
        <p:spPr bwMode="auto">
          <a:xfrm>
            <a:off x="3708400" y="1989138"/>
            <a:ext cx="863600" cy="46672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专署</a:t>
            </a:r>
          </a:p>
        </p:txBody>
      </p:sp>
      <p:sp>
        <p:nvSpPr>
          <p:cNvPr id="24583" name="Text Box 17"/>
          <p:cNvSpPr txBox="1">
            <a:spLocks noChangeArrowheads="1"/>
          </p:cNvSpPr>
          <p:nvPr/>
        </p:nvSpPr>
        <p:spPr bwMode="auto">
          <a:xfrm>
            <a:off x="4645025" y="1989138"/>
            <a:ext cx="1150938" cy="46672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DATA</a:t>
            </a:r>
          </a:p>
        </p:txBody>
      </p:sp>
      <p:sp>
        <p:nvSpPr>
          <p:cNvPr id="24584" name="Text Box 18"/>
          <p:cNvSpPr txBox="1">
            <a:spLocks noChangeArrowheads="1"/>
          </p:cNvSpPr>
          <p:nvPr/>
        </p:nvSpPr>
        <p:spPr bwMode="auto">
          <a:xfrm>
            <a:off x="5868988" y="1989138"/>
            <a:ext cx="863600" cy="46672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FCS</a:t>
            </a:r>
          </a:p>
        </p:txBody>
      </p:sp>
      <p:sp>
        <p:nvSpPr>
          <p:cNvPr id="24585" name="Text Box 19"/>
          <p:cNvSpPr txBox="1">
            <a:spLocks noChangeArrowheads="1"/>
          </p:cNvSpPr>
          <p:nvPr/>
        </p:nvSpPr>
        <p:spPr bwMode="auto">
          <a:xfrm>
            <a:off x="6805613" y="1989138"/>
            <a:ext cx="863600" cy="46672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帧尾</a:t>
            </a:r>
          </a:p>
        </p:txBody>
      </p:sp>
      <p:sp>
        <p:nvSpPr>
          <p:cNvPr id="24586" name="Text Box 20"/>
          <p:cNvSpPr txBox="1">
            <a:spLocks noChangeArrowheads="1"/>
          </p:cNvSpPr>
          <p:nvPr/>
        </p:nvSpPr>
        <p:spPr bwMode="auto">
          <a:xfrm>
            <a:off x="900113" y="1341438"/>
            <a:ext cx="3167062" cy="46672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HDLC  (CISCO/ISO)</a:t>
            </a:r>
          </a:p>
        </p:txBody>
      </p:sp>
      <p:sp>
        <p:nvSpPr>
          <p:cNvPr id="150551" name="Rectangle 23"/>
          <p:cNvSpPr>
            <a:spLocks noChangeArrowheads="1"/>
          </p:cNvSpPr>
          <p:nvPr/>
        </p:nvSpPr>
        <p:spPr bwMode="auto">
          <a:xfrm>
            <a:off x="395288" y="0"/>
            <a:ext cx="295275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82124" tIns="41061" rIns="82124" bIns="41061" anchor="ctr" anchorCtr="1"/>
          <a:lstStyle/>
          <a:p>
            <a:pPr>
              <a:defRPr/>
            </a:pPr>
            <a:r>
              <a:rPr lang="zh-CN" altLang="en-US" sz="3800">
                <a:solidFill>
                  <a:schemeClr val="tx2"/>
                </a:solidFill>
                <a:latin typeface="Arial" charset="0"/>
              </a:rPr>
              <a:t>帧格式区别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042988" y="4330700"/>
            <a:ext cx="6769100" cy="1114425"/>
            <a:chOff x="657" y="2728"/>
            <a:chExt cx="4264" cy="702"/>
          </a:xfrm>
        </p:grpSpPr>
        <p:sp>
          <p:nvSpPr>
            <p:cNvPr id="24590" name="Text Box 24"/>
            <p:cNvSpPr txBox="1">
              <a:spLocks noChangeArrowheads="1"/>
            </p:cNvSpPr>
            <p:nvPr/>
          </p:nvSpPr>
          <p:spPr bwMode="auto">
            <a:xfrm>
              <a:off x="657" y="3136"/>
              <a:ext cx="544" cy="294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ea typeface="华文中宋" pitchFamily="2" charset="-122"/>
                </a:rPr>
                <a:t>帧头</a:t>
              </a:r>
            </a:p>
          </p:txBody>
        </p:sp>
        <p:sp>
          <p:nvSpPr>
            <p:cNvPr id="24591" name="Text Box 25"/>
            <p:cNvSpPr txBox="1">
              <a:spLocks noChangeArrowheads="1"/>
            </p:cNvSpPr>
            <p:nvPr/>
          </p:nvSpPr>
          <p:spPr bwMode="auto">
            <a:xfrm>
              <a:off x="1247" y="3136"/>
              <a:ext cx="544" cy="294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ea typeface="华文中宋" pitchFamily="2" charset="-122"/>
                </a:rPr>
                <a:t>地址</a:t>
              </a:r>
            </a:p>
          </p:txBody>
        </p:sp>
        <p:sp>
          <p:nvSpPr>
            <p:cNvPr id="24592" name="Text Box 26"/>
            <p:cNvSpPr txBox="1">
              <a:spLocks noChangeArrowheads="1"/>
            </p:cNvSpPr>
            <p:nvPr/>
          </p:nvSpPr>
          <p:spPr bwMode="auto">
            <a:xfrm>
              <a:off x="1837" y="3136"/>
              <a:ext cx="544" cy="294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ea typeface="华文中宋" pitchFamily="2" charset="-122"/>
                </a:rPr>
                <a:t>控制</a:t>
              </a:r>
            </a:p>
          </p:txBody>
        </p:sp>
        <p:sp>
          <p:nvSpPr>
            <p:cNvPr id="24593" name="Text Box 27"/>
            <p:cNvSpPr txBox="1">
              <a:spLocks noChangeArrowheads="1"/>
            </p:cNvSpPr>
            <p:nvPr/>
          </p:nvSpPr>
          <p:spPr bwMode="auto">
            <a:xfrm>
              <a:off x="2426" y="3136"/>
              <a:ext cx="544" cy="294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ea typeface="华文中宋" pitchFamily="2" charset="-122"/>
                </a:rPr>
                <a:t>协议</a:t>
              </a:r>
            </a:p>
          </p:txBody>
        </p:sp>
        <p:sp>
          <p:nvSpPr>
            <p:cNvPr id="24594" name="Text Box 28"/>
            <p:cNvSpPr txBox="1">
              <a:spLocks noChangeArrowheads="1"/>
            </p:cNvSpPr>
            <p:nvPr/>
          </p:nvSpPr>
          <p:spPr bwMode="auto">
            <a:xfrm>
              <a:off x="3016" y="3136"/>
              <a:ext cx="725" cy="294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ea typeface="华文中宋" pitchFamily="2" charset="-122"/>
                </a:rPr>
                <a:t>DATA</a:t>
              </a:r>
            </a:p>
          </p:txBody>
        </p:sp>
        <p:sp>
          <p:nvSpPr>
            <p:cNvPr id="24595" name="Text Box 29"/>
            <p:cNvSpPr txBox="1">
              <a:spLocks noChangeArrowheads="1"/>
            </p:cNvSpPr>
            <p:nvPr/>
          </p:nvSpPr>
          <p:spPr bwMode="auto">
            <a:xfrm>
              <a:off x="3787" y="3136"/>
              <a:ext cx="544" cy="294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ea typeface="华文中宋" pitchFamily="2" charset="-122"/>
                </a:rPr>
                <a:t>FCS</a:t>
              </a:r>
            </a:p>
          </p:txBody>
        </p:sp>
        <p:sp>
          <p:nvSpPr>
            <p:cNvPr id="24596" name="Text Box 30"/>
            <p:cNvSpPr txBox="1">
              <a:spLocks noChangeArrowheads="1"/>
            </p:cNvSpPr>
            <p:nvPr/>
          </p:nvSpPr>
          <p:spPr bwMode="auto">
            <a:xfrm>
              <a:off x="4377" y="3136"/>
              <a:ext cx="544" cy="294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ea typeface="华文中宋" pitchFamily="2" charset="-122"/>
                </a:rPr>
                <a:t>帧尾</a:t>
              </a:r>
            </a:p>
          </p:txBody>
        </p:sp>
        <p:sp>
          <p:nvSpPr>
            <p:cNvPr id="24597" name="Text Box 31"/>
            <p:cNvSpPr txBox="1">
              <a:spLocks noChangeArrowheads="1"/>
            </p:cNvSpPr>
            <p:nvPr/>
          </p:nvSpPr>
          <p:spPr bwMode="auto">
            <a:xfrm>
              <a:off x="657" y="2728"/>
              <a:ext cx="544" cy="294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ea typeface="华文中宋" pitchFamily="2" charset="-122"/>
                </a:rPr>
                <a:t>PPP</a:t>
              </a:r>
            </a:p>
          </p:txBody>
        </p:sp>
      </p:grpSp>
      <p:sp>
        <p:nvSpPr>
          <p:cNvPr id="24589" name="Text Box 34"/>
          <p:cNvSpPr txBox="1">
            <a:spLocks noChangeArrowheads="1"/>
          </p:cNvSpPr>
          <p:nvPr/>
        </p:nvSpPr>
        <p:spPr bwMode="auto">
          <a:xfrm>
            <a:off x="3130550" y="2997200"/>
            <a:ext cx="4681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控制信息开支小</a:t>
            </a:r>
            <a:r>
              <a:rPr lang="en-US" altLang="zh-CN"/>
              <a:t>,</a:t>
            </a:r>
            <a:r>
              <a:rPr lang="zh-CN" altLang="en-US"/>
              <a:t>简洁</a:t>
            </a:r>
            <a:r>
              <a:rPr lang="en-US" altLang="zh-CN"/>
              <a:t>, </a:t>
            </a:r>
            <a:r>
              <a:rPr lang="zh-CN" altLang="en-US"/>
              <a:t>不能验证</a:t>
            </a:r>
            <a:r>
              <a:rPr lang="en-US" altLang="zh-CN"/>
              <a:t>,</a:t>
            </a:r>
            <a:r>
              <a:rPr lang="zh-CN" altLang="en-US"/>
              <a:t>设备要求高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课程议题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35846" name="Picture 7" descr="愿景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-173045" y="3108328"/>
            <a:ext cx="3816351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defRPr/>
            </a:pPr>
            <a:r>
              <a:rPr lang="zh-CN" altLang="en-US" sz="2800" dirty="0" smtClean="0">
                <a:solidFill>
                  <a:schemeClr val="bg1"/>
                </a:solidFill>
              </a:rPr>
              <a:t>常见的广域网类型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-180975" y="0"/>
            <a:ext cx="5976938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82124" tIns="41061" rIns="82124" bIns="41061" anchor="ctr" anchorCtr="1"/>
          <a:lstStyle/>
          <a:p>
            <a:pPr>
              <a:defRPr/>
            </a:pPr>
            <a:r>
              <a:rPr lang="zh-CN" altLang="en-US" sz="4000" dirty="0" smtClean="0"/>
              <a:t>常见的广域网类型</a:t>
            </a:r>
            <a:endParaRPr lang="zh-CN" altLang="en-US" sz="38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785786" y="1214422"/>
            <a:ext cx="6105538" cy="73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/>
          <a:lstStyle/>
          <a:p>
            <a:pPr lvl="0"/>
            <a:r>
              <a:rPr lang="en-US" sz="2800" b="1" dirty="0" err="1" smtClean="0"/>
              <a:t>PSTN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071678"/>
            <a:ext cx="792961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公共电话交换网</a:t>
            </a:r>
            <a:r>
              <a:rPr lang="en-US" sz="2000" dirty="0" err="1" smtClean="0"/>
              <a:t>PSTN</a:t>
            </a:r>
            <a:r>
              <a:rPr lang="zh-CN" altLang="en-US" sz="2000" dirty="0" smtClean="0"/>
              <a:t>（</a:t>
            </a:r>
            <a:r>
              <a:rPr lang="en-US" sz="2000" dirty="0" smtClean="0"/>
              <a:t>Public Switched Telephone Network</a:t>
            </a:r>
            <a:r>
              <a:rPr lang="zh-CN" altLang="en-US" sz="2000" dirty="0" smtClean="0"/>
              <a:t>）是以电路交换技术为基础的广域网类型，主要用于传输模拟话音的电话网络。</a:t>
            </a:r>
            <a:r>
              <a:rPr lang="en-US" sz="2000" dirty="0" smtClean="0"/>
              <a:t>P S T N</a:t>
            </a:r>
            <a:r>
              <a:rPr lang="zh-CN" altLang="en-US" sz="2000" dirty="0" smtClean="0"/>
              <a:t>是一种电路交换的网络，可看作是物理层的一个延伸，在</a:t>
            </a:r>
            <a:r>
              <a:rPr lang="en-US" sz="2000" dirty="0" err="1" smtClean="0"/>
              <a:t>PSTN</a:t>
            </a:r>
            <a:r>
              <a:rPr lang="zh-CN" altLang="en-US" sz="2000" dirty="0" smtClean="0"/>
              <a:t>内部并没有上层协议进行差错控制。通信双方建立连接后，电路交换方式独占一条信道，当通信双方无信息时，该信道也不能被其他用户所利用。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-180975" y="0"/>
            <a:ext cx="5976938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82124" tIns="41061" rIns="82124" bIns="41061" anchor="ctr" anchorCtr="1"/>
          <a:lstStyle/>
          <a:p>
            <a:pPr>
              <a:defRPr/>
            </a:pPr>
            <a:r>
              <a:rPr lang="zh-CN" altLang="en-US" sz="4000" dirty="0" smtClean="0"/>
              <a:t>常见的广域网类型</a:t>
            </a:r>
            <a:endParaRPr lang="zh-CN" altLang="en-US" sz="38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785786" y="1214422"/>
            <a:ext cx="6105538" cy="73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/>
          <a:lstStyle/>
          <a:p>
            <a:pPr lvl="0"/>
            <a:r>
              <a:rPr lang="en-US" sz="2800" b="1" dirty="0" err="1" smtClean="0"/>
              <a:t>X.25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071678"/>
            <a:ext cx="7929618" cy="240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 . 2 5</a:t>
            </a:r>
            <a:r>
              <a:rPr lang="zh-CN" altLang="en-US" sz="2000" dirty="0" smtClean="0"/>
              <a:t>是在</a:t>
            </a:r>
            <a:r>
              <a:rPr lang="en-US" sz="2000" dirty="0" smtClean="0"/>
              <a:t>2 0</a:t>
            </a:r>
            <a:r>
              <a:rPr lang="zh-CN" altLang="en-US" sz="2000" dirty="0" smtClean="0"/>
              <a:t>世纪</a:t>
            </a:r>
            <a:r>
              <a:rPr lang="en-US" sz="2000" dirty="0" smtClean="0"/>
              <a:t>7 0</a:t>
            </a:r>
            <a:r>
              <a:rPr lang="zh-CN" altLang="en-US" sz="2000" dirty="0" smtClean="0"/>
              <a:t>年代，由国际电报电话咨询委员会</a:t>
            </a:r>
            <a:r>
              <a:rPr lang="en-US" sz="2000" dirty="0" err="1" smtClean="0"/>
              <a:t>CCITT</a:t>
            </a:r>
            <a:r>
              <a:rPr lang="zh-CN" altLang="en-US" sz="2000" dirty="0" smtClean="0"/>
              <a:t>制定“在公用数据网上，以分组方式工作的数据终端设备</a:t>
            </a:r>
            <a:r>
              <a:rPr lang="en-US" sz="2000" dirty="0" err="1" smtClean="0"/>
              <a:t>DTE</a:t>
            </a:r>
            <a:r>
              <a:rPr lang="zh-CN" altLang="en-US" sz="2000" dirty="0" smtClean="0"/>
              <a:t>和数据电路设备</a:t>
            </a:r>
            <a:r>
              <a:rPr lang="en-US" sz="2000" dirty="0" smtClean="0"/>
              <a:t>DC</a:t>
            </a:r>
            <a:r>
              <a:rPr lang="zh-CN" altLang="en-US" sz="2000" dirty="0" smtClean="0"/>
              <a:t>之间接口”。对应于</a:t>
            </a:r>
            <a:r>
              <a:rPr lang="en-US" sz="2000" dirty="0" err="1" smtClean="0"/>
              <a:t>OSI</a:t>
            </a:r>
            <a:r>
              <a:rPr lang="zh-CN" altLang="en-US" sz="2000" dirty="0" smtClean="0"/>
              <a:t>参考模型底下三层：分别为物理层、数据链路层和网络层。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-180975" y="0"/>
            <a:ext cx="5976938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82124" tIns="41061" rIns="82124" bIns="41061" anchor="ctr" anchorCtr="1"/>
          <a:lstStyle/>
          <a:p>
            <a:pPr>
              <a:defRPr/>
            </a:pPr>
            <a:r>
              <a:rPr lang="zh-CN" altLang="en-US" sz="4000" dirty="0" smtClean="0"/>
              <a:t>常见的广域网类型</a:t>
            </a:r>
            <a:endParaRPr lang="zh-CN" altLang="en-US" sz="38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785786" y="1214422"/>
            <a:ext cx="6105538" cy="73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/>
          <a:lstStyle/>
          <a:p>
            <a:pPr lvl="0"/>
            <a:r>
              <a:rPr lang="en-US" sz="2800" b="1" dirty="0" err="1" smtClean="0"/>
              <a:t>DDN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000240"/>
            <a:ext cx="792961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数字数据网</a:t>
            </a:r>
            <a:r>
              <a:rPr lang="en-US" sz="2000" dirty="0" err="1" smtClean="0"/>
              <a:t>DDN</a:t>
            </a:r>
            <a:r>
              <a:rPr lang="zh-CN" altLang="en-US" sz="2000" dirty="0" smtClean="0"/>
              <a:t>（</a:t>
            </a:r>
            <a:r>
              <a:rPr lang="en-US" sz="2000" dirty="0" smtClean="0"/>
              <a:t>Digital Data Network</a:t>
            </a:r>
            <a:r>
              <a:rPr lang="zh-CN" altLang="en-US" sz="2000" dirty="0" smtClean="0"/>
              <a:t>）是一种利用数字信道，提供数据通信的传输网，主要提供点到点及点到多点的数字专线或专网。</a:t>
            </a:r>
            <a:r>
              <a:rPr lang="en-US" sz="2000" dirty="0" err="1" smtClean="0"/>
              <a:t>DDN</a:t>
            </a:r>
            <a:r>
              <a:rPr lang="zh-CN" altLang="en-US" sz="2000" dirty="0" smtClean="0"/>
              <a:t>为用户提供的基本业务是点到点的专线。从用户角度来看，租用一条点到点的专线就是租用了一条高质量、高带宽的数字信道。</a:t>
            </a:r>
          </a:p>
          <a:p>
            <a:r>
              <a:rPr lang="en-US" sz="2000" dirty="0" err="1" smtClean="0"/>
              <a:t>DDN</a:t>
            </a:r>
            <a:r>
              <a:rPr lang="zh-CN" altLang="en-US" sz="2000" dirty="0" smtClean="0"/>
              <a:t>由数字通道、</a:t>
            </a:r>
            <a:r>
              <a:rPr lang="en-US" sz="2000" dirty="0" err="1" smtClean="0"/>
              <a:t>DDN</a:t>
            </a:r>
            <a:r>
              <a:rPr lang="zh-CN" altLang="en-US" sz="2000" dirty="0" smtClean="0"/>
              <a:t>结点、网管系统和用户环路组成。</a:t>
            </a:r>
            <a:r>
              <a:rPr lang="en-US" sz="2000" dirty="0" err="1" smtClean="0"/>
              <a:t>DDN</a:t>
            </a:r>
            <a:r>
              <a:rPr lang="zh-CN" altLang="en-US" sz="2000" dirty="0" smtClean="0"/>
              <a:t>的传输介质主要有光纤、数字微波、卫星信道等。</a:t>
            </a:r>
            <a:r>
              <a:rPr lang="en-US" sz="2000" dirty="0" err="1" smtClean="0"/>
              <a:t>DDN</a:t>
            </a:r>
            <a:r>
              <a:rPr lang="zh-CN" altLang="en-US" sz="2000" dirty="0" smtClean="0"/>
              <a:t>采用数字交叉连接</a:t>
            </a:r>
            <a:r>
              <a:rPr lang="en-US" sz="2000" dirty="0" err="1" smtClean="0"/>
              <a:t>DXC</a:t>
            </a:r>
            <a:r>
              <a:rPr lang="zh-CN" altLang="en-US" sz="2000" dirty="0" smtClean="0"/>
              <a:t>（</a:t>
            </a:r>
            <a:r>
              <a:rPr lang="en-US" sz="2000" dirty="0" smtClean="0"/>
              <a:t>Data </a:t>
            </a:r>
            <a:r>
              <a:rPr lang="en-US" sz="2000" dirty="0" err="1" smtClean="0"/>
              <a:t>CrossConnection</a:t>
            </a:r>
            <a:r>
              <a:rPr lang="zh-CN" altLang="en-US" sz="2000" dirty="0" smtClean="0"/>
              <a:t>）技术，为用户提供半永久性连接电路，即</a:t>
            </a:r>
            <a:r>
              <a:rPr lang="en-US" sz="2000" dirty="0" err="1" smtClean="0"/>
              <a:t>DDN</a:t>
            </a:r>
            <a:r>
              <a:rPr lang="zh-CN" altLang="en-US" sz="2000" dirty="0" smtClean="0"/>
              <a:t>提供的信道是非交换、用户独占的永久虚电路（</a:t>
            </a:r>
            <a:r>
              <a:rPr lang="en-US" sz="2000" dirty="0" smtClean="0"/>
              <a:t>PVC</a:t>
            </a:r>
            <a:r>
              <a:rPr lang="zh-CN" altLang="en-US" sz="2000" dirty="0" smtClean="0"/>
              <a:t>）。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-180975" y="0"/>
            <a:ext cx="5976938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82124" tIns="41061" rIns="82124" bIns="41061" anchor="ctr" anchorCtr="1"/>
          <a:lstStyle/>
          <a:p>
            <a:pPr>
              <a:defRPr/>
            </a:pPr>
            <a:r>
              <a:rPr lang="zh-CN" altLang="en-US" sz="4000" dirty="0" smtClean="0"/>
              <a:t>常见的广域网类型</a:t>
            </a:r>
            <a:endParaRPr lang="zh-CN" altLang="en-US" sz="38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785786" y="1214422"/>
            <a:ext cx="6105538" cy="73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/>
          <a:lstStyle/>
          <a:p>
            <a:pPr lvl="0"/>
            <a:r>
              <a:rPr lang="zh-CN" altLang="en-US" sz="2800" b="1" dirty="0" smtClean="0"/>
              <a:t>帧中继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000240"/>
            <a:ext cx="7929618" cy="286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帧中继</a:t>
            </a:r>
            <a:r>
              <a:rPr lang="en-US" sz="2000" dirty="0" smtClean="0"/>
              <a:t>FR</a:t>
            </a:r>
            <a:r>
              <a:rPr lang="zh-CN" altLang="en-US" sz="2000" dirty="0" smtClean="0"/>
              <a:t>（</a:t>
            </a:r>
            <a:r>
              <a:rPr lang="en-US" sz="2000" dirty="0" smtClean="0"/>
              <a:t>Frame Relay</a:t>
            </a:r>
            <a:r>
              <a:rPr lang="zh-CN" altLang="en-US" sz="2000" dirty="0" smtClean="0"/>
              <a:t>）技术是由</a:t>
            </a:r>
            <a:r>
              <a:rPr lang="en-US" sz="2000" dirty="0" smtClean="0"/>
              <a:t>X . 2 5</a:t>
            </a:r>
            <a:r>
              <a:rPr lang="zh-CN" altLang="en-US" sz="2000" dirty="0" smtClean="0"/>
              <a:t>分组交换技术演变而来。</a:t>
            </a:r>
            <a:r>
              <a:rPr lang="en-US" sz="2000" dirty="0" smtClean="0"/>
              <a:t>F R</a:t>
            </a:r>
            <a:r>
              <a:rPr lang="zh-CN" altLang="en-US" sz="2000" dirty="0" smtClean="0"/>
              <a:t>的引入是由于过去</a:t>
            </a:r>
            <a:r>
              <a:rPr lang="en-US" sz="2000" dirty="0" smtClean="0"/>
              <a:t>2 0</a:t>
            </a:r>
            <a:r>
              <a:rPr lang="zh-CN" altLang="en-US" sz="2000" dirty="0" smtClean="0"/>
              <a:t>年来通信技术改变。</a:t>
            </a:r>
            <a:r>
              <a:rPr lang="en-US" sz="2000" dirty="0" smtClean="0"/>
              <a:t>2 0</a:t>
            </a:r>
            <a:r>
              <a:rPr lang="zh-CN" altLang="en-US" sz="2000" dirty="0" smtClean="0"/>
              <a:t>年前，人们使用慢速、模拟和不可靠的电话线路进行通信，当时计算机的处理速度很慢且价格比较昂贵，结果是在网络内部使用很复杂的协议来处理传输差错，以避免用户计算机来处理差错恢复工作。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-180975" y="0"/>
            <a:ext cx="5976938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82124" tIns="41061" rIns="82124" bIns="41061" anchor="ctr" anchorCtr="1"/>
          <a:lstStyle/>
          <a:p>
            <a:pPr>
              <a:defRPr/>
            </a:pPr>
            <a:r>
              <a:rPr lang="zh-CN" altLang="en-US" sz="4000" dirty="0" smtClean="0"/>
              <a:t>常见的广域网类型</a:t>
            </a:r>
            <a:endParaRPr lang="zh-CN" altLang="en-US" sz="38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785786" y="1214422"/>
            <a:ext cx="6105538" cy="73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550" tIns="41275" rIns="82550" bIns="41275"/>
          <a:lstStyle/>
          <a:p>
            <a:pPr lvl="0"/>
            <a:r>
              <a:rPr lang="en-US" sz="2800" b="1" dirty="0" smtClean="0"/>
              <a:t>ATM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000240"/>
            <a:ext cx="792961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ATM</a:t>
            </a:r>
            <a:r>
              <a:rPr lang="zh-CN" altLang="en-US" sz="2000" dirty="0" smtClean="0"/>
              <a:t>技术基本思想是让网络中传输的所有信息，都以一种长度较小、且大小固定的信元（</a:t>
            </a:r>
            <a:r>
              <a:rPr lang="en-US" sz="2000" dirty="0" smtClean="0"/>
              <a:t>C el </a:t>
            </a:r>
            <a:r>
              <a:rPr lang="zh-CN" altLang="en-US" sz="2000" dirty="0" smtClean="0"/>
              <a:t>）进行传输。信元的长度为</a:t>
            </a:r>
            <a:r>
              <a:rPr lang="en-US" sz="2000" dirty="0" smtClean="0"/>
              <a:t>5 3</a:t>
            </a:r>
            <a:r>
              <a:rPr lang="zh-CN" altLang="en-US" sz="2000" dirty="0" smtClean="0"/>
              <a:t>个字节，其中信元头是</a:t>
            </a:r>
            <a:r>
              <a:rPr lang="en-US" sz="2000" dirty="0" smtClean="0"/>
              <a:t>5</a:t>
            </a:r>
            <a:r>
              <a:rPr lang="zh-CN" altLang="en-US" sz="2000" dirty="0" smtClean="0"/>
              <a:t>个字节，有效载荷部分占</a:t>
            </a:r>
            <a:r>
              <a:rPr lang="en-US" sz="2000" dirty="0" smtClean="0"/>
              <a:t>4 8</a:t>
            </a:r>
            <a:r>
              <a:rPr lang="zh-CN" altLang="en-US" sz="2000" dirty="0" smtClean="0"/>
              <a:t>字节。</a:t>
            </a:r>
          </a:p>
          <a:p>
            <a:r>
              <a:rPr lang="en-US" sz="2000" dirty="0" smtClean="0"/>
              <a:t>ATM</a:t>
            </a:r>
            <a:r>
              <a:rPr lang="zh-CN" altLang="en-US" sz="2000" dirty="0" smtClean="0"/>
              <a:t>网络是面向连接的通讯。它首先发送一个报文进行呼叫，请求建立一条链接接；后来的信元沿着相同的路径，去往目的结点。</a:t>
            </a:r>
            <a:r>
              <a:rPr lang="en-US" sz="2000" dirty="0" smtClean="0"/>
              <a:t>ATM</a:t>
            </a:r>
            <a:r>
              <a:rPr lang="zh-CN" altLang="en-US" sz="2000" dirty="0" smtClean="0"/>
              <a:t>不保证信元一定到达目的结点，但信元到达一定是按先后顺序。假设发送方依次发送信元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和信元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，如果两个信元都到达目的结点，则一定是信元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先到，信元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后到。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课程议题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35846" name="Picture 7" descr="愿景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-173045" y="3108328"/>
            <a:ext cx="3816351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defRPr/>
            </a:pPr>
            <a:r>
              <a:rPr lang="en-US" altLang="zh-CN" sz="2800" dirty="0" err="1" smtClean="0">
                <a:solidFill>
                  <a:schemeClr val="bg1"/>
                </a:solidFill>
              </a:rPr>
              <a:t>E1</a:t>
            </a:r>
            <a:r>
              <a:rPr lang="zh-CN" altLang="en-US" sz="2800" dirty="0" smtClean="0">
                <a:solidFill>
                  <a:schemeClr val="bg1"/>
                </a:solidFill>
              </a:rPr>
              <a:t>数字链路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-180975" y="0"/>
            <a:ext cx="5976938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82124" tIns="41061" rIns="82124" bIns="41061" anchor="ctr" anchorCtr="1"/>
          <a:lstStyle/>
          <a:p>
            <a:pPr>
              <a:defRPr/>
            </a:pPr>
            <a:r>
              <a:rPr lang="en-US" sz="4000" dirty="0" smtClean="0"/>
              <a:t>1</a:t>
            </a:r>
            <a:r>
              <a:rPr lang="zh-CN" altLang="en-US" sz="4000" dirty="0" smtClean="0"/>
              <a:t>．</a:t>
            </a:r>
            <a:r>
              <a:rPr lang="en-US" sz="4000" dirty="0" err="1" smtClean="0"/>
              <a:t>E1</a:t>
            </a:r>
            <a:r>
              <a:rPr lang="zh-CN" altLang="en-US" sz="4000" dirty="0" smtClean="0"/>
              <a:t>链路的基本概念</a:t>
            </a:r>
            <a:endParaRPr lang="zh-CN" altLang="en-US" sz="38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142984"/>
            <a:ext cx="792961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E1</a:t>
            </a:r>
            <a:r>
              <a:rPr lang="zh-CN" altLang="en-US" sz="2000" dirty="0" smtClean="0"/>
              <a:t>是由</a:t>
            </a:r>
            <a:r>
              <a:rPr lang="en-US" sz="2000" dirty="0" err="1" smtClean="0"/>
              <a:t>CCITT</a:t>
            </a:r>
            <a:r>
              <a:rPr lang="zh-CN" altLang="en-US" sz="2000" dirty="0" smtClean="0"/>
              <a:t>颁布数字链路，通俗的称呼叫“一次群信号”。</a:t>
            </a:r>
            <a:r>
              <a:rPr lang="en-US" sz="2000" dirty="0" err="1" smtClean="0"/>
              <a:t>E1</a:t>
            </a:r>
            <a:r>
              <a:rPr lang="zh-CN" altLang="en-US" sz="2000" dirty="0" smtClean="0"/>
              <a:t>是一种物理线路上的数据传输规范。一般用于电信级业务的传输中，传输速率为</a:t>
            </a:r>
            <a:r>
              <a:rPr lang="en-US" sz="2000" dirty="0" err="1" smtClean="0"/>
              <a:t>2048kb</a:t>
            </a:r>
            <a:r>
              <a:rPr lang="en-US" sz="2000" dirty="0" smtClean="0"/>
              <a:t>/s</a:t>
            </a:r>
            <a:r>
              <a:rPr lang="zh-CN" altLang="en-US" sz="2000" dirty="0" smtClean="0"/>
              <a:t>。</a:t>
            </a:r>
          </a:p>
          <a:p>
            <a:r>
              <a:rPr lang="zh-CN" altLang="en-US" sz="2000" dirty="0" smtClean="0"/>
              <a:t>目前常说</a:t>
            </a:r>
            <a:r>
              <a:rPr lang="en-US" sz="2000" dirty="0" err="1" smtClean="0"/>
              <a:t>E1</a:t>
            </a:r>
            <a:r>
              <a:rPr lang="zh-CN" altLang="en-US" sz="2000" dirty="0" smtClean="0"/>
              <a:t>专线可以简单理解为：由电信运营商</a:t>
            </a:r>
            <a:r>
              <a:rPr lang="en-US" sz="2000" dirty="0" err="1" smtClean="0"/>
              <a:t>SDH</a:t>
            </a:r>
            <a:r>
              <a:rPr lang="en-US" sz="2000" dirty="0" smtClean="0"/>
              <a:t>/</a:t>
            </a:r>
            <a:r>
              <a:rPr lang="en-US" sz="2000" dirty="0" err="1" smtClean="0"/>
              <a:t>PDH</a:t>
            </a:r>
            <a:r>
              <a:rPr lang="zh-CN" altLang="en-US" sz="2000" dirty="0" smtClean="0"/>
              <a:t>技术为企业远程节点之间互联，提供标准速率为</a:t>
            </a:r>
            <a:r>
              <a:rPr lang="en-US" sz="2000" dirty="0" err="1" smtClean="0"/>
              <a:t>2.048Mbps</a:t>
            </a:r>
            <a:r>
              <a:rPr lang="zh-CN" altLang="en-US" sz="2000" dirty="0" smtClean="0"/>
              <a:t>，物理层协议标准默认为</a:t>
            </a:r>
            <a:r>
              <a:rPr lang="en-US" sz="2000" dirty="0" err="1" smtClean="0"/>
              <a:t>G.703</a:t>
            </a:r>
            <a:r>
              <a:rPr lang="zh-CN" altLang="en-US" sz="2000" dirty="0" smtClean="0"/>
              <a:t>的</a:t>
            </a:r>
            <a:r>
              <a:rPr lang="en-US" sz="2000" dirty="0" smtClean="0"/>
              <a:t>WAN</a:t>
            </a:r>
            <a:r>
              <a:rPr lang="zh-CN" altLang="en-US" sz="2000" dirty="0" smtClean="0"/>
              <a:t>链路技术，如图</a:t>
            </a:r>
            <a:r>
              <a:rPr lang="en-US" altLang="zh-CN" sz="2000" dirty="0" smtClean="0"/>
              <a:t>.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393" name="Object 1"/>
          <p:cNvGraphicFramePr>
            <a:graphicFrameLocks noChangeAspect="1"/>
          </p:cNvGraphicFramePr>
          <p:nvPr/>
        </p:nvGraphicFramePr>
        <p:xfrm>
          <a:off x="500034" y="4357694"/>
          <a:ext cx="8126038" cy="1485904"/>
        </p:xfrm>
        <a:graphic>
          <a:graphicData uri="http://schemas.openxmlformats.org/presentationml/2006/ole">
            <p:oleObj spid="_x0000_s59393" name="Visio" r:id="rId4" imgW="6247781" imgH="1151537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学习目标</a:t>
            </a:r>
            <a:endParaRPr lang="zh-CN" altLang="en-US" dirty="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63" y="1357313"/>
            <a:ext cx="5786449" cy="4525962"/>
          </a:xfrm>
        </p:spPr>
        <p:txBody>
          <a:bodyPr/>
          <a:lstStyle/>
          <a:p>
            <a:r>
              <a:rPr lang="en-US" sz="2400" dirty="0" smtClean="0">
                <a:sym typeface="Wingdings"/>
              </a:rPr>
              <a:t></a:t>
            </a:r>
            <a:r>
              <a:rPr lang="en-US" sz="2400" baseline="-25000" dirty="0" smtClean="0"/>
              <a:t>  </a:t>
            </a:r>
            <a:r>
              <a:rPr lang="zh-CN" altLang="en-US" sz="2400" dirty="0" smtClean="0"/>
              <a:t>了解广域网接入技术</a:t>
            </a:r>
          </a:p>
          <a:p>
            <a:r>
              <a:rPr lang="en-US" sz="2400" dirty="0" smtClean="0">
                <a:sym typeface="Wingdings"/>
              </a:rPr>
              <a:t></a:t>
            </a:r>
            <a:r>
              <a:rPr lang="en-US" sz="2400" baseline="-25000" dirty="0" smtClean="0"/>
              <a:t>  </a:t>
            </a:r>
            <a:r>
              <a:rPr lang="zh-CN" altLang="en-US" sz="2400" dirty="0" smtClean="0"/>
              <a:t>配置路由器点对点协议</a:t>
            </a:r>
            <a:r>
              <a:rPr lang="en-US" sz="2400" dirty="0" smtClean="0"/>
              <a:t>PPP</a:t>
            </a:r>
            <a:endParaRPr lang="zh-CN" altLang="en-US" sz="2400" dirty="0" smtClean="0"/>
          </a:p>
          <a:p>
            <a:r>
              <a:rPr lang="en-US" sz="2400" dirty="0" smtClean="0">
                <a:sym typeface="Wingdings"/>
              </a:rPr>
              <a:t></a:t>
            </a:r>
            <a:r>
              <a:rPr lang="en-US" sz="2400" baseline="-25000" dirty="0" smtClean="0"/>
              <a:t>   </a:t>
            </a:r>
            <a:r>
              <a:rPr lang="zh-CN" altLang="en-US" sz="2400" dirty="0" smtClean="0"/>
              <a:t>配置</a:t>
            </a:r>
            <a:r>
              <a:rPr lang="en-US" sz="2400" dirty="0" smtClean="0"/>
              <a:t>PAP	</a:t>
            </a:r>
            <a:endParaRPr lang="zh-CN" altLang="en-US" sz="2400" dirty="0" smtClean="0"/>
          </a:p>
          <a:p>
            <a:r>
              <a:rPr lang="en-US" sz="2400" dirty="0" smtClean="0">
                <a:sym typeface="Wingdings"/>
              </a:rPr>
              <a:t></a:t>
            </a:r>
            <a:r>
              <a:rPr lang="en-US" sz="2400" baseline="-25000" dirty="0" smtClean="0"/>
              <a:t>   </a:t>
            </a:r>
            <a:r>
              <a:rPr lang="zh-CN" altLang="en-US" sz="2400" dirty="0" smtClean="0"/>
              <a:t>配置</a:t>
            </a:r>
            <a:r>
              <a:rPr lang="en-US" sz="2400" dirty="0" smtClean="0"/>
              <a:t>CHAP	</a:t>
            </a:r>
            <a:endParaRPr lang="zh-CN" altLang="en-US" sz="2400" dirty="0" smtClean="0"/>
          </a:p>
          <a:p>
            <a:r>
              <a:rPr lang="en-US" sz="2400" dirty="0" smtClean="0">
                <a:sym typeface="Wingdings"/>
              </a:rPr>
              <a:t></a:t>
            </a:r>
            <a:r>
              <a:rPr lang="en-US" sz="2400" baseline="-25000" dirty="0" smtClean="0"/>
              <a:t>   </a:t>
            </a:r>
            <a:r>
              <a:rPr lang="en-US" sz="2400" dirty="0" err="1" smtClean="0"/>
              <a:t>PPPOE</a:t>
            </a:r>
            <a:r>
              <a:rPr lang="zh-CN" altLang="en-US" sz="2400" dirty="0" smtClean="0"/>
              <a:t>接入技术</a:t>
            </a:r>
          </a:p>
        </p:txBody>
      </p:sp>
      <p:pic>
        <p:nvPicPr>
          <p:cNvPr id="4100" name="Picture 9" descr="keji2_12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8625" y="3067050"/>
            <a:ext cx="27336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-785850" y="0"/>
            <a:ext cx="5976938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82124" tIns="41061" rIns="82124" bIns="41061" anchor="ctr" anchorCtr="1"/>
          <a:lstStyle/>
          <a:p>
            <a:pPr>
              <a:defRPr/>
            </a:pPr>
            <a:r>
              <a:rPr lang="en-US" sz="4000" dirty="0" smtClean="0"/>
              <a:t>2</a:t>
            </a:r>
            <a:r>
              <a:rPr lang="zh-CN" altLang="en-US" sz="4000" dirty="0" smtClean="0"/>
              <a:t>．</a:t>
            </a:r>
            <a:r>
              <a:rPr lang="en-US" sz="4000" dirty="0" err="1" smtClean="0"/>
              <a:t>PCM</a:t>
            </a:r>
            <a:r>
              <a:rPr lang="zh-CN" altLang="en-US" sz="4000" dirty="0" smtClean="0"/>
              <a:t>机制</a:t>
            </a:r>
            <a:endParaRPr lang="zh-CN" altLang="en-US" sz="38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142984"/>
            <a:ext cx="792961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E1</a:t>
            </a:r>
            <a:r>
              <a:rPr lang="zh-CN" altLang="en-US" sz="2000" dirty="0" smtClean="0"/>
              <a:t>这个概念起源于</a:t>
            </a:r>
            <a:r>
              <a:rPr lang="en-US" sz="2000" dirty="0" err="1" smtClean="0"/>
              <a:t>PCM</a:t>
            </a:r>
            <a:r>
              <a:rPr lang="zh-CN" altLang="en-US" sz="2000" dirty="0" smtClean="0"/>
              <a:t>机制，是</a:t>
            </a:r>
            <a:r>
              <a:rPr lang="en-US" sz="2000" dirty="0" err="1" smtClean="0"/>
              <a:t>PCM</a:t>
            </a:r>
            <a:r>
              <a:rPr lang="zh-CN" altLang="en-US" sz="2000" dirty="0" smtClean="0"/>
              <a:t>机制的一种复用标准。</a:t>
            </a:r>
          </a:p>
          <a:p>
            <a:r>
              <a:rPr lang="zh-CN" altLang="en-US" sz="2000" dirty="0" smtClean="0"/>
              <a:t>当连接到数字端局一个电话用户打电话时，从本地回路出现信号是普通模拟信号，这个模拟信号在端局被编码解码器（</a:t>
            </a:r>
            <a:r>
              <a:rPr lang="en-US" sz="2000" dirty="0" smtClean="0"/>
              <a:t>Codec</a:t>
            </a:r>
            <a:r>
              <a:rPr lang="zh-CN" altLang="en-US" sz="2000" dirty="0" smtClean="0"/>
              <a:t>）数字化，产生</a:t>
            </a:r>
            <a:r>
              <a:rPr lang="en-US" sz="2000" dirty="0" smtClean="0"/>
              <a:t>7</a:t>
            </a:r>
            <a:r>
              <a:rPr lang="zh-CN" altLang="en-US" sz="2000" dirty="0" smtClean="0"/>
              <a:t>比特或</a:t>
            </a:r>
            <a:r>
              <a:rPr lang="en-US" sz="2000" dirty="0" smtClean="0"/>
              <a:t>8</a:t>
            </a:r>
            <a:r>
              <a:rPr lang="zh-CN" altLang="en-US" sz="2000" dirty="0" smtClean="0"/>
              <a:t>比特组成数。从某种意义上来说，编码器和调制解调器相反。后者将数字位串换为被调制的模拟信号；前者将连续的模拟信号转换为数字位串。编码解码器每秒进行</a:t>
            </a:r>
            <a:r>
              <a:rPr lang="en-US" sz="2000" dirty="0" smtClean="0"/>
              <a:t>8000</a:t>
            </a:r>
            <a:r>
              <a:rPr lang="zh-CN" altLang="en-US" sz="2000" dirty="0" smtClean="0"/>
              <a:t>次抽样（</a:t>
            </a:r>
            <a:r>
              <a:rPr lang="en-US" sz="2000" dirty="0" smtClean="0"/>
              <a:t>125</a:t>
            </a:r>
            <a:r>
              <a:rPr lang="zh-CN" altLang="en-US" sz="2000" dirty="0" smtClean="0"/>
              <a:t>微妙</a:t>
            </a:r>
            <a:r>
              <a:rPr lang="en-US" sz="2000" dirty="0" smtClean="0"/>
              <a:t>/</a:t>
            </a:r>
            <a:r>
              <a:rPr lang="zh-CN" altLang="en-US" sz="2000" dirty="0" smtClean="0"/>
              <a:t>样本）。</a:t>
            </a:r>
            <a:endParaRPr lang="zh-CN" altLang="en-US" sz="2000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9571" name="对象 4"/>
          <p:cNvPicPr>
            <a:picLocks noChangeArrowheads="1"/>
          </p:cNvPicPr>
          <p:nvPr/>
        </p:nvPicPr>
        <p:blipFill>
          <a:blip r:embed="rId3"/>
          <a:srcRect t="-4974" r="-116" b="-3801"/>
          <a:stretch>
            <a:fillRect/>
          </a:stretch>
        </p:blipFill>
        <p:spPr bwMode="auto">
          <a:xfrm>
            <a:off x="1214414" y="4286256"/>
            <a:ext cx="6215106" cy="184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-785850" y="0"/>
            <a:ext cx="5976938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82124" tIns="41061" rIns="82124" bIns="41061" anchor="ctr" anchorCtr="1"/>
          <a:lstStyle/>
          <a:p>
            <a:pPr>
              <a:defRPr/>
            </a:pPr>
            <a:r>
              <a:rPr lang="en-US" sz="4000" dirty="0" smtClean="0"/>
              <a:t>3</a:t>
            </a:r>
            <a:r>
              <a:rPr lang="zh-CN" altLang="en-US" sz="4000" dirty="0" smtClean="0"/>
              <a:t>．</a:t>
            </a:r>
            <a:r>
              <a:rPr lang="en-US" sz="4000" dirty="0" err="1" smtClean="0"/>
              <a:t>E1</a:t>
            </a:r>
            <a:r>
              <a:rPr lang="zh-CN" altLang="en-US" sz="4000" dirty="0" smtClean="0"/>
              <a:t>技术特点</a:t>
            </a:r>
            <a:endParaRPr lang="zh-CN" altLang="en-US" sz="38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571612"/>
            <a:ext cx="79296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E1</a:t>
            </a:r>
            <a:r>
              <a:rPr lang="zh-CN" altLang="en-US" sz="2000" dirty="0" smtClean="0"/>
              <a:t>数字链路技术的主要特点是：</a:t>
            </a:r>
          </a:p>
          <a:p>
            <a:pPr lvl="0"/>
            <a:r>
              <a:rPr lang="zh-CN" altLang="en-US" sz="2000" dirty="0" smtClean="0"/>
              <a:t>一条</a:t>
            </a:r>
            <a:r>
              <a:rPr lang="en-US" sz="2000" dirty="0" err="1" smtClean="0"/>
              <a:t>E1</a:t>
            </a:r>
            <a:r>
              <a:rPr lang="zh-CN" altLang="en-US" sz="2000" dirty="0" smtClean="0"/>
              <a:t>是</a:t>
            </a:r>
            <a:r>
              <a:rPr lang="en-US" sz="2000" dirty="0" err="1" smtClean="0"/>
              <a:t>2.048M</a:t>
            </a:r>
            <a:r>
              <a:rPr lang="zh-CN" altLang="en-US" sz="2000" dirty="0" smtClean="0"/>
              <a:t>的链路，用</a:t>
            </a:r>
            <a:r>
              <a:rPr lang="en-US" sz="2000" dirty="0" err="1" smtClean="0"/>
              <a:t>PCM</a:t>
            </a:r>
            <a:r>
              <a:rPr lang="zh-CN" altLang="en-US" sz="2000" dirty="0" smtClean="0"/>
              <a:t>编码。</a:t>
            </a:r>
          </a:p>
          <a:p>
            <a:pPr lvl="0"/>
            <a:r>
              <a:rPr lang="zh-CN" altLang="en-US" sz="2000" dirty="0" smtClean="0"/>
              <a:t>一个</a:t>
            </a:r>
            <a:r>
              <a:rPr lang="en-US" sz="2000" dirty="0" err="1" smtClean="0"/>
              <a:t>E1</a:t>
            </a:r>
            <a:r>
              <a:rPr lang="zh-CN" altLang="en-US" sz="2000" dirty="0" smtClean="0"/>
              <a:t>的帧长为</a:t>
            </a:r>
            <a:r>
              <a:rPr lang="en-US" sz="2000" dirty="0" smtClean="0"/>
              <a:t>256</a:t>
            </a:r>
            <a:r>
              <a:rPr lang="zh-CN" altLang="en-US" sz="2000" dirty="0" smtClean="0"/>
              <a:t>个</a:t>
            </a:r>
            <a:r>
              <a:rPr lang="en-US" sz="2000" dirty="0" smtClean="0"/>
              <a:t>bit</a:t>
            </a:r>
            <a:r>
              <a:rPr lang="zh-CN" altLang="en-US" sz="2000" dirty="0" smtClean="0"/>
              <a:t>，分为</a:t>
            </a:r>
            <a:r>
              <a:rPr lang="en-US" sz="2000" dirty="0" smtClean="0"/>
              <a:t>32</a:t>
            </a:r>
            <a:r>
              <a:rPr lang="zh-CN" altLang="en-US" sz="2000" dirty="0" smtClean="0"/>
              <a:t>个时隙，一个时隙为</a:t>
            </a:r>
            <a:r>
              <a:rPr lang="en-US" sz="2000" dirty="0" smtClean="0"/>
              <a:t>8</a:t>
            </a:r>
            <a:r>
              <a:rPr lang="zh-CN" altLang="en-US" sz="2000" dirty="0" smtClean="0"/>
              <a:t>个</a:t>
            </a:r>
            <a:r>
              <a:rPr lang="en-US" sz="2000" dirty="0" smtClean="0"/>
              <a:t>bit</a:t>
            </a:r>
            <a:r>
              <a:rPr lang="zh-CN" altLang="en-US" sz="2000" dirty="0" smtClean="0"/>
              <a:t>。</a:t>
            </a:r>
          </a:p>
          <a:p>
            <a:pPr lvl="0"/>
            <a:r>
              <a:rPr lang="zh-CN" altLang="en-US" sz="2000" dirty="0" smtClean="0"/>
              <a:t>每秒有</a:t>
            </a:r>
            <a:r>
              <a:rPr lang="en-US" sz="2000" dirty="0" err="1" smtClean="0"/>
              <a:t>8k</a:t>
            </a:r>
            <a:r>
              <a:rPr lang="zh-CN" altLang="en-US" sz="2000" dirty="0" smtClean="0"/>
              <a:t>个</a:t>
            </a:r>
            <a:r>
              <a:rPr lang="en-US" sz="2000" dirty="0" err="1" smtClean="0"/>
              <a:t>E1</a:t>
            </a:r>
            <a:r>
              <a:rPr lang="zh-CN" altLang="en-US" sz="2000" dirty="0" smtClean="0"/>
              <a:t>的帧通过接口，即</a:t>
            </a:r>
            <a:r>
              <a:rPr lang="en-US" sz="2000" dirty="0" err="1" smtClean="0"/>
              <a:t>8K</a:t>
            </a:r>
            <a:r>
              <a:rPr lang="en-US" sz="2000" dirty="0" smtClean="0"/>
              <a:t>*256=</a:t>
            </a:r>
            <a:r>
              <a:rPr lang="en-US" sz="2000" dirty="0" err="1" smtClean="0"/>
              <a:t>2048kbps</a:t>
            </a:r>
            <a:r>
              <a:rPr lang="zh-CN" altLang="en-US" sz="2000" dirty="0" smtClean="0"/>
              <a:t>。</a:t>
            </a:r>
          </a:p>
          <a:p>
            <a:pPr lvl="0"/>
            <a:r>
              <a:rPr lang="zh-CN" altLang="en-US" sz="2000" dirty="0" smtClean="0"/>
              <a:t>每个时隙在</a:t>
            </a:r>
            <a:r>
              <a:rPr lang="en-US" sz="2000" dirty="0" err="1" smtClean="0"/>
              <a:t>E1</a:t>
            </a:r>
            <a:r>
              <a:rPr lang="zh-CN" altLang="en-US" sz="2000" dirty="0" smtClean="0"/>
              <a:t>帧中占</a:t>
            </a:r>
            <a:r>
              <a:rPr lang="en-US" sz="2000" dirty="0" err="1" smtClean="0"/>
              <a:t>8bit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8*</a:t>
            </a:r>
            <a:r>
              <a:rPr lang="en-US" sz="2000" dirty="0" err="1" smtClean="0"/>
              <a:t>8k</a:t>
            </a:r>
            <a:r>
              <a:rPr lang="en-US" sz="2000" dirty="0" smtClean="0"/>
              <a:t>=</a:t>
            </a:r>
            <a:r>
              <a:rPr lang="en-US" sz="2000" dirty="0" err="1" smtClean="0"/>
              <a:t>64k</a:t>
            </a:r>
            <a:r>
              <a:rPr lang="zh-CN" altLang="en-US" sz="2000" dirty="0" smtClean="0"/>
              <a:t>，即一条</a:t>
            </a:r>
            <a:r>
              <a:rPr lang="en-US" sz="2000" dirty="0" err="1" smtClean="0"/>
              <a:t>E1</a:t>
            </a:r>
            <a:r>
              <a:rPr lang="zh-CN" altLang="en-US" sz="2000" dirty="0" smtClean="0"/>
              <a:t>中含有</a:t>
            </a:r>
            <a:r>
              <a:rPr lang="en-US" sz="2000" dirty="0" smtClean="0"/>
              <a:t>32</a:t>
            </a:r>
            <a:r>
              <a:rPr lang="zh-CN" altLang="en-US" sz="2000" dirty="0" smtClean="0"/>
              <a:t>个</a:t>
            </a:r>
            <a:r>
              <a:rPr lang="en-US" sz="2000" dirty="0" err="1" smtClean="0"/>
              <a:t>64K</a:t>
            </a:r>
            <a:r>
              <a:rPr lang="zh-CN" altLang="en-US" sz="2000" dirty="0" smtClean="0"/>
              <a:t>。</a:t>
            </a:r>
          </a:p>
          <a:p>
            <a:r>
              <a:rPr lang="zh-CN" altLang="en-US" sz="2000" dirty="0" smtClean="0"/>
              <a:t>注：时隙为电信传输网中的基本速率单位。值为</a:t>
            </a:r>
            <a:r>
              <a:rPr lang="en-US" sz="2000" dirty="0" err="1" smtClean="0"/>
              <a:t>64Kbps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-785850" y="0"/>
            <a:ext cx="5976938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82124" tIns="41061" rIns="82124" bIns="41061" anchor="ctr" anchorCtr="1"/>
          <a:lstStyle/>
          <a:p>
            <a:r>
              <a:rPr lang="en-US" sz="4000" b="1" dirty="0" smtClean="0"/>
              <a:t>4</a:t>
            </a:r>
            <a:r>
              <a:rPr lang="zh-CN" altLang="en-US" sz="4000" b="1" dirty="0" smtClean="0"/>
              <a:t>．</a:t>
            </a:r>
            <a:r>
              <a:rPr lang="en-US" sz="4000" b="1" dirty="0" err="1" smtClean="0"/>
              <a:t>E1</a:t>
            </a:r>
            <a:r>
              <a:rPr lang="zh-CN" altLang="en-US" sz="4000" b="1" dirty="0" smtClean="0"/>
              <a:t>帧结构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571612"/>
            <a:ext cx="7929618" cy="1879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在</a:t>
            </a:r>
            <a:r>
              <a:rPr lang="en-US" sz="2000" dirty="0" err="1" smtClean="0"/>
              <a:t>E1</a:t>
            </a:r>
            <a:r>
              <a:rPr lang="zh-CN" altLang="en-US" sz="2000" dirty="0" smtClean="0"/>
              <a:t>传输信道的帧结构中，</a:t>
            </a:r>
            <a:r>
              <a:rPr lang="en-US" sz="2000" dirty="0" err="1" smtClean="0"/>
              <a:t>E1</a:t>
            </a:r>
            <a:r>
              <a:rPr lang="zh-CN" altLang="en-US" sz="2000" dirty="0" smtClean="0"/>
              <a:t>信道中每</a:t>
            </a:r>
            <a:r>
              <a:rPr lang="en-US" sz="2000" dirty="0" err="1" smtClean="0"/>
              <a:t>8bit</a:t>
            </a:r>
            <a:r>
              <a:rPr lang="zh-CN" altLang="en-US" sz="2000" dirty="0" smtClean="0"/>
              <a:t>组成一个时隙（</a:t>
            </a:r>
            <a:r>
              <a:rPr lang="en-US" sz="2000" dirty="0" smtClean="0"/>
              <a:t>TS</a:t>
            </a:r>
            <a:r>
              <a:rPr lang="zh-CN" altLang="en-US" sz="2000" dirty="0" smtClean="0"/>
              <a:t>），由</a:t>
            </a:r>
            <a:r>
              <a:rPr lang="en-US" sz="2000" dirty="0" smtClean="0"/>
              <a:t>32</a:t>
            </a:r>
            <a:r>
              <a:rPr lang="zh-CN" altLang="en-US" sz="2000" dirty="0" smtClean="0"/>
              <a:t>个时隙组成了一个帧（</a:t>
            </a:r>
            <a:r>
              <a:rPr lang="en-US" sz="2000" dirty="0" smtClean="0"/>
              <a:t>F</a:t>
            </a:r>
            <a:r>
              <a:rPr lang="zh-CN" altLang="en-US" sz="2000" dirty="0" smtClean="0"/>
              <a:t>），</a:t>
            </a:r>
            <a:r>
              <a:rPr lang="en-US" sz="2000" dirty="0" smtClean="0"/>
              <a:t>16</a:t>
            </a:r>
            <a:r>
              <a:rPr lang="zh-CN" altLang="en-US" sz="2000" dirty="0" smtClean="0"/>
              <a:t>个帧组成一个复帧（</a:t>
            </a:r>
            <a:r>
              <a:rPr lang="en-US" sz="2000" dirty="0" smtClean="0"/>
              <a:t>MF</a:t>
            </a:r>
            <a:r>
              <a:rPr lang="zh-CN" altLang="en-US" sz="2000" dirty="0" smtClean="0"/>
              <a:t>）。根据时隙所承载</a:t>
            </a:r>
            <a:r>
              <a:rPr lang="en-US" sz="2000" dirty="0" smtClean="0"/>
              <a:t>Data</a:t>
            </a:r>
            <a:r>
              <a:rPr lang="zh-CN" altLang="en-US" sz="2000" dirty="0" smtClean="0"/>
              <a:t>类型以及这些数据目的地不同，可将</a:t>
            </a:r>
            <a:r>
              <a:rPr lang="en-US" sz="2000" dirty="0" err="1" smtClean="0"/>
              <a:t>E1</a:t>
            </a:r>
            <a:r>
              <a:rPr lang="zh-CN" altLang="en-US" sz="2000" dirty="0" smtClean="0"/>
              <a:t>分为非成帧、成帧、成复帧。</a:t>
            </a:r>
            <a:endParaRPr lang="zh-CN" altLang="en-US" sz="2000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285720" y="0"/>
            <a:ext cx="5976938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82124" tIns="41061" rIns="82124" bIns="41061" anchor="ctr" anchorCtr="1"/>
          <a:lstStyle/>
          <a:p>
            <a:r>
              <a:rPr lang="en-US" sz="4000" b="1" dirty="0" smtClean="0"/>
              <a:t>5</a:t>
            </a:r>
            <a:r>
              <a:rPr lang="zh-CN" altLang="en-US" sz="4000" b="1" dirty="0" smtClean="0"/>
              <a:t>．</a:t>
            </a:r>
            <a:r>
              <a:rPr lang="en-US" sz="4000" b="1" dirty="0" err="1" smtClean="0"/>
              <a:t>E1</a:t>
            </a:r>
            <a:r>
              <a:rPr lang="zh-CN" altLang="en-US" sz="4000" b="1" dirty="0" smtClean="0"/>
              <a:t>接口的物理连接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571612"/>
            <a:ext cx="79296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路由器上的</a:t>
            </a:r>
            <a:r>
              <a:rPr lang="en-US" sz="2000" dirty="0" err="1" smtClean="0"/>
              <a:t>E1</a:t>
            </a:r>
            <a:r>
              <a:rPr lang="zh-CN" altLang="en-US" sz="2000" dirty="0" smtClean="0"/>
              <a:t>接口模块有</a:t>
            </a:r>
            <a:r>
              <a:rPr lang="en-US" sz="2000" dirty="0" err="1" smtClean="0"/>
              <a:t>E1</a:t>
            </a:r>
            <a:r>
              <a:rPr lang="zh-CN" altLang="en-US" sz="2000" dirty="0" smtClean="0"/>
              <a:t>和</a:t>
            </a:r>
            <a:r>
              <a:rPr lang="en-US" sz="2000" dirty="0" err="1" smtClean="0"/>
              <a:t>CE1</a:t>
            </a:r>
            <a:r>
              <a:rPr lang="zh-CN" altLang="en-US" sz="2000" dirty="0" smtClean="0"/>
              <a:t>两种，</a:t>
            </a:r>
            <a:r>
              <a:rPr lang="en-US" sz="2000" dirty="0" err="1" smtClean="0"/>
              <a:t>E1</a:t>
            </a:r>
            <a:r>
              <a:rPr lang="zh-CN" altLang="en-US" sz="2000" dirty="0" smtClean="0"/>
              <a:t>接口模块只能做非信道化</a:t>
            </a:r>
            <a:r>
              <a:rPr lang="en-US" sz="2000" dirty="0" err="1" smtClean="0"/>
              <a:t>E1</a:t>
            </a:r>
            <a:r>
              <a:rPr lang="zh-CN" altLang="en-US" sz="2000" dirty="0" smtClean="0"/>
              <a:t>的配置。</a:t>
            </a:r>
          </a:p>
          <a:p>
            <a:r>
              <a:rPr lang="zh-CN" altLang="en-US" sz="2000" dirty="0" smtClean="0"/>
              <a:t>而</a:t>
            </a:r>
            <a:r>
              <a:rPr lang="en-US" sz="2000" dirty="0" err="1" smtClean="0"/>
              <a:t>CE1</a:t>
            </a:r>
            <a:r>
              <a:rPr lang="zh-CN" altLang="en-US" sz="2000" dirty="0" smtClean="0"/>
              <a:t>接口模块既支持成帧的配置还支持非成帧的配置。</a:t>
            </a:r>
            <a:r>
              <a:rPr lang="en-US" sz="2000" dirty="0" err="1" smtClean="0"/>
              <a:t>E1</a:t>
            </a:r>
            <a:r>
              <a:rPr lang="en-US" sz="2000" dirty="0" smtClean="0"/>
              <a:t>/</a:t>
            </a:r>
            <a:r>
              <a:rPr lang="en-US" sz="2000" dirty="0" err="1" smtClean="0"/>
              <a:t>CE1</a:t>
            </a:r>
            <a:r>
              <a:rPr lang="zh-CN" altLang="en-US" sz="2000" dirty="0" smtClean="0"/>
              <a:t>接口均支持</a:t>
            </a:r>
            <a:r>
              <a:rPr lang="en-US" sz="2000" dirty="0" smtClean="0"/>
              <a:t>PPP</a:t>
            </a:r>
            <a:r>
              <a:rPr lang="zh-CN" altLang="en-US" sz="2000" dirty="0" smtClean="0"/>
              <a:t>、</a:t>
            </a:r>
            <a:r>
              <a:rPr lang="en-US" sz="2000" dirty="0" err="1" smtClean="0"/>
              <a:t>HDLC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FR</a:t>
            </a:r>
            <a:r>
              <a:rPr lang="zh-CN" altLang="en-US" sz="2000" dirty="0" smtClean="0"/>
              <a:t>等主流数据链路层协议，如图</a:t>
            </a:r>
            <a:r>
              <a:rPr lang="en-US" sz="2000" dirty="0" smtClean="0"/>
              <a:t>15-4</a:t>
            </a:r>
            <a:r>
              <a:rPr lang="zh-CN" altLang="en-US" sz="2000" dirty="0" smtClean="0"/>
              <a:t>所示。</a:t>
            </a:r>
            <a:endParaRPr lang="zh-CN" altLang="en-US" sz="2000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929066"/>
            <a:ext cx="3143272" cy="1883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-714412" y="0"/>
            <a:ext cx="5976938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82124" tIns="41061" rIns="82124" bIns="41061" anchor="ctr" anchorCtr="1"/>
          <a:lstStyle/>
          <a:p>
            <a:r>
              <a:rPr lang="en-US" sz="4000" b="1" dirty="0" smtClean="0"/>
              <a:t>6</a:t>
            </a:r>
            <a:r>
              <a:rPr lang="zh-CN" altLang="en-US" sz="4000" b="1" dirty="0" smtClean="0"/>
              <a:t>．配置</a:t>
            </a:r>
            <a:r>
              <a:rPr lang="en-US" sz="4000" b="1" dirty="0" err="1" smtClean="0"/>
              <a:t>E1</a:t>
            </a:r>
            <a:r>
              <a:rPr lang="zh-CN" altLang="en-US" sz="4000" b="1" dirty="0" smtClean="0"/>
              <a:t>接口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7929618" cy="5134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effectLst/>
              </a:rPr>
              <a:t>Router</a:t>
            </a:r>
            <a:r>
              <a:rPr lang="zh-CN" altLang="en-US" sz="1400" dirty="0" smtClean="0">
                <a:effectLst/>
              </a:rPr>
              <a:t>（</a:t>
            </a:r>
            <a:r>
              <a:rPr lang="en-US" sz="1400" dirty="0" err="1" smtClean="0">
                <a:effectLst/>
              </a:rPr>
              <a:t>config</a:t>
            </a:r>
            <a:r>
              <a:rPr lang="zh-CN" altLang="en-US" sz="1400" dirty="0" smtClean="0">
                <a:effectLst/>
              </a:rPr>
              <a:t>）</a:t>
            </a:r>
            <a:r>
              <a:rPr lang="en-US" sz="1400" dirty="0" smtClean="0">
                <a:effectLst/>
              </a:rPr>
              <a:t># controller </a:t>
            </a:r>
            <a:r>
              <a:rPr lang="en-US" sz="1400" dirty="0" err="1" smtClean="0">
                <a:effectLst/>
              </a:rPr>
              <a:t>E1</a:t>
            </a:r>
            <a:r>
              <a:rPr lang="en-US" sz="1400" dirty="0" smtClean="0">
                <a:effectLst/>
              </a:rPr>
              <a:t> 0/0/0</a:t>
            </a:r>
            <a:endParaRPr lang="zh-CN" altLang="en-US" sz="1400" dirty="0" smtClean="0">
              <a:effectLst/>
            </a:endParaRPr>
          </a:p>
          <a:p>
            <a:r>
              <a:rPr lang="en-US" sz="1400" dirty="0" smtClean="0">
                <a:effectLst/>
              </a:rPr>
              <a:t>Router</a:t>
            </a:r>
            <a:r>
              <a:rPr lang="zh-CN" altLang="en-US" sz="1400" dirty="0" smtClean="0">
                <a:effectLst/>
              </a:rPr>
              <a:t>（</a:t>
            </a:r>
            <a:r>
              <a:rPr lang="en-US" sz="1400" dirty="0" err="1" smtClean="0">
                <a:effectLst/>
              </a:rPr>
              <a:t>config-contr</a:t>
            </a:r>
            <a:r>
              <a:rPr lang="zh-CN" altLang="en-US" sz="1400" dirty="0" smtClean="0">
                <a:effectLst/>
              </a:rPr>
              <a:t>）</a:t>
            </a:r>
            <a:r>
              <a:rPr lang="en-US" sz="1400" dirty="0" smtClean="0">
                <a:effectLst/>
              </a:rPr>
              <a:t># </a:t>
            </a:r>
            <a:r>
              <a:rPr lang="en-US" sz="1400" dirty="0" err="1" smtClean="0">
                <a:effectLst/>
              </a:rPr>
              <a:t>linecode</a:t>
            </a:r>
            <a:r>
              <a:rPr lang="en-US" sz="1400" dirty="0" smtClean="0">
                <a:effectLst/>
              </a:rPr>
              <a:t> {</a:t>
            </a:r>
            <a:r>
              <a:rPr lang="en-US" sz="1400" dirty="0" err="1" smtClean="0">
                <a:effectLst/>
              </a:rPr>
              <a:t>ami</a:t>
            </a:r>
            <a:r>
              <a:rPr lang="en-US" sz="1400" dirty="0" smtClean="0">
                <a:effectLst/>
              </a:rPr>
              <a:t> | </a:t>
            </a:r>
            <a:r>
              <a:rPr lang="en-US" sz="1400" dirty="0" err="1" smtClean="0">
                <a:effectLst/>
              </a:rPr>
              <a:t>hdb3</a:t>
            </a:r>
            <a:r>
              <a:rPr lang="en-US" sz="1400" dirty="0" smtClean="0">
                <a:effectLst/>
              </a:rPr>
              <a:t>}     </a:t>
            </a:r>
            <a:endParaRPr lang="zh-CN" altLang="en-US" sz="1400" dirty="0" smtClean="0">
              <a:effectLst/>
            </a:endParaRPr>
          </a:p>
          <a:p>
            <a:r>
              <a:rPr lang="en-US" sz="1400" dirty="0" smtClean="0">
                <a:effectLst/>
              </a:rPr>
              <a:t>! </a:t>
            </a:r>
            <a:r>
              <a:rPr lang="zh-CN" altLang="en-US" sz="1400" dirty="0" smtClean="0">
                <a:effectLst/>
              </a:rPr>
              <a:t>可选配置，默认为</a:t>
            </a:r>
            <a:r>
              <a:rPr lang="en-US" sz="1400" dirty="0" err="1" smtClean="0">
                <a:effectLst/>
              </a:rPr>
              <a:t>HDB3</a:t>
            </a:r>
            <a:endParaRPr lang="zh-CN" altLang="en-US" sz="1400" dirty="0" smtClean="0">
              <a:effectLst/>
            </a:endParaRPr>
          </a:p>
          <a:p>
            <a:r>
              <a:rPr lang="en-US" sz="1400" dirty="0" smtClean="0">
                <a:effectLst/>
              </a:rPr>
              <a:t>Router</a:t>
            </a:r>
            <a:r>
              <a:rPr lang="zh-CN" altLang="en-US" sz="1400" dirty="0" smtClean="0">
                <a:effectLst/>
              </a:rPr>
              <a:t>（</a:t>
            </a:r>
            <a:r>
              <a:rPr lang="en-US" sz="1400" dirty="0" err="1" smtClean="0">
                <a:effectLst/>
              </a:rPr>
              <a:t>config-contr</a:t>
            </a:r>
            <a:r>
              <a:rPr lang="zh-CN" altLang="en-US" sz="1400" dirty="0" smtClean="0">
                <a:effectLst/>
              </a:rPr>
              <a:t>）</a:t>
            </a:r>
            <a:r>
              <a:rPr lang="en-US" sz="1400" dirty="0" smtClean="0">
                <a:effectLst/>
              </a:rPr>
              <a:t># framing {</a:t>
            </a:r>
            <a:r>
              <a:rPr lang="en-US" sz="1400" dirty="0" err="1" smtClean="0">
                <a:effectLst/>
              </a:rPr>
              <a:t>crc4</a:t>
            </a:r>
            <a:r>
              <a:rPr lang="en-US" sz="1400" dirty="0" smtClean="0">
                <a:effectLst/>
              </a:rPr>
              <a:t> | no-</a:t>
            </a:r>
            <a:r>
              <a:rPr lang="en-US" sz="1400" dirty="0" err="1" smtClean="0">
                <a:effectLst/>
              </a:rPr>
              <a:t>crc4</a:t>
            </a:r>
            <a:r>
              <a:rPr lang="en-US" sz="1400" dirty="0" smtClean="0">
                <a:effectLst/>
              </a:rPr>
              <a:t>}   </a:t>
            </a:r>
            <a:endParaRPr lang="zh-CN" altLang="en-US" sz="1400" dirty="0" smtClean="0">
              <a:effectLst/>
            </a:endParaRPr>
          </a:p>
          <a:p>
            <a:r>
              <a:rPr lang="en-US" sz="1400" dirty="0" smtClean="0">
                <a:effectLst/>
              </a:rPr>
              <a:t>! </a:t>
            </a:r>
            <a:r>
              <a:rPr lang="zh-CN" altLang="en-US" sz="1400" dirty="0" smtClean="0">
                <a:effectLst/>
              </a:rPr>
              <a:t>可选配置，默认为</a:t>
            </a:r>
            <a:r>
              <a:rPr lang="en-US" sz="1400" dirty="0" err="1" smtClean="0">
                <a:effectLst/>
              </a:rPr>
              <a:t>CRC4</a:t>
            </a:r>
            <a:endParaRPr lang="zh-CN" altLang="en-US" sz="1400" dirty="0" smtClean="0">
              <a:effectLst/>
            </a:endParaRPr>
          </a:p>
          <a:p>
            <a:r>
              <a:rPr lang="en-US" sz="1400" dirty="0" smtClean="0">
                <a:effectLst/>
              </a:rPr>
              <a:t>Router </a:t>
            </a:r>
            <a:r>
              <a:rPr lang="zh-CN" altLang="en-US" sz="1400" dirty="0" smtClean="0">
                <a:effectLst/>
              </a:rPr>
              <a:t>（</a:t>
            </a:r>
            <a:r>
              <a:rPr lang="en-US" sz="1400" dirty="0" err="1" smtClean="0">
                <a:effectLst/>
              </a:rPr>
              <a:t>config-contr</a:t>
            </a:r>
            <a:r>
              <a:rPr lang="zh-CN" altLang="en-US" sz="1400" dirty="0" smtClean="0">
                <a:effectLst/>
              </a:rPr>
              <a:t>）</a:t>
            </a:r>
            <a:r>
              <a:rPr lang="en-US" sz="1400" dirty="0" smtClean="0">
                <a:effectLst/>
              </a:rPr>
              <a:t>#channel-group 0 timeslots 1-4</a:t>
            </a:r>
            <a:r>
              <a:rPr lang="zh-CN" altLang="en-US" sz="1400" dirty="0" smtClean="0">
                <a:effectLst/>
              </a:rPr>
              <a:t>，</a:t>
            </a:r>
            <a:r>
              <a:rPr lang="en-US" sz="1400" dirty="0" smtClean="0">
                <a:effectLst/>
              </a:rPr>
              <a:t>6-7</a:t>
            </a:r>
            <a:endParaRPr lang="zh-CN" altLang="en-US" sz="1400" dirty="0" smtClean="0">
              <a:effectLst/>
            </a:endParaRPr>
          </a:p>
          <a:p>
            <a:r>
              <a:rPr lang="en-US" sz="1400" dirty="0" smtClean="0">
                <a:effectLst/>
              </a:rPr>
              <a:t>Router</a:t>
            </a:r>
            <a:r>
              <a:rPr lang="zh-CN" altLang="en-US" sz="1400" dirty="0" smtClean="0">
                <a:effectLst/>
              </a:rPr>
              <a:t>（</a:t>
            </a:r>
            <a:r>
              <a:rPr lang="en-US" sz="1400" dirty="0" err="1" smtClean="0">
                <a:effectLst/>
              </a:rPr>
              <a:t>confgi-contr</a:t>
            </a:r>
            <a:r>
              <a:rPr lang="zh-CN" altLang="en-US" sz="1400" dirty="0" smtClean="0">
                <a:effectLst/>
              </a:rPr>
              <a:t>）</a:t>
            </a:r>
            <a:r>
              <a:rPr lang="en-US" sz="1400" dirty="0" smtClean="0">
                <a:effectLst/>
              </a:rPr>
              <a:t>#channel-group 1 timeslots 9-10</a:t>
            </a:r>
            <a:endParaRPr lang="zh-CN" altLang="en-US" sz="1400" dirty="0" smtClean="0">
              <a:effectLst/>
            </a:endParaRPr>
          </a:p>
          <a:p>
            <a:r>
              <a:rPr lang="en-US" sz="1400" dirty="0" smtClean="0">
                <a:effectLst/>
              </a:rPr>
              <a:t>Router </a:t>
            </a:r>
            <a:r>
              <a:rPr lang="zh-CN" altLang="en-US" sz="1400" dirty="0" smtClean="0">
                <a:effectLst/>
              </a:rPr>
              <a:t>（</a:t>
            </a:r>
            <a:r>
              <a:rPr lang="en-US" sz="1400" dirty="0" err="1" smtClean="0">
                <a:effectLst/>
              </a:rPr>
              <a:t>Config-contr</a:t>
            </a:r>
            <a:r>
              <a:rPr lang="zh-CN" altLang="en-US" sz="1400" dirty="0" smtClean="0">
                <a:effectLst/>
              </a:rPr>
              <a:t>）</a:t>
            </a:r>
            <a:r>
              <a:rPr lang="en-US" sz="1400" dirty="0" smtClean="0">
                <a:effectLst/>
              </a:rPr>
              <a:t>#exit</a:t>
            </a:r>
            <a:endParaRPr lang="zh-CN" altLang="en-US" sz="1400" dirty="0" smtClean="0">
              <a:effectLst/>
            </a:endParaRPr>
          </a:p>
          <a:p>
            <a:r>
              <a:rPr lang="en-US" sz="1400" dirty="0" smtClean="0">
                <a:effectLst/>
              </a:rPr>
              <a:t> </a:t>
            </a:r>
            <a:endParaRPr lang="zh-CN" altLang="en-US" sz="1400" dirty="0" smtClean="0">
              <a:effectLst/>
            </a:endParaRPr>
          </a:p>
          <a:p>
            <a:r>
              <a:rPr lang="en-US" sz="1400" dirty="0" smtClean="0">
                <a:effectLst/>
              </a:rPr>
              <a:t>Router</a:t>
            </a:r>
            <a:r>
              <a:rPr lang="zh-CN" altLang="en-US" sz="1400" dirty="0" smtClean="0">
                <a:effectLst/>
              </a:rPr>
              <a:t>（</a:t>
            </a:r>
            <a:r>
              <a:rPr lang="en-US" sz="1400" dirty="0" err="1" smtClean="0">
                <a:effectLst/>
              </a:rPr>
              <a:t>config</a:t>
            </a:r>
            <a:r>
              <a:rPr lang="zh-CN" altLang="en-US" sz="1400" dirty="0" smtClean="0">
                <a:effectLst/>
              </a:rPr>
              <a:t>）</a:t>
            </a:r>
            <a:r>
              <a:rPr lang="en-US" sz="1400" dirty="0" smtClean="0">
                <a:effectLst/>
              </a:rPr>
              <a:t>#</a:t>
            </a:r>
            <a:r>
              <a:rPr lang="en-US" sz="1400" dirty="0" err="1" smtClean="0">
                <a:effectLst/>
              </a:rPr>
              <a:t>int</a:t>
            </a:r>
            <a:r>
              <a:rPr lang="en-US" sz="1400" dirty="0" smtClean="0">
                <a:effectLst/>
              </a:rPr>
              <a:t> </a:t>
            </a:r>
            <a:r>
              <a:rPr lang="en-US" sz="1400" dirty="0" err="1" smtClean="0">
                <a:effectLst/>
              </a:rPr>
              <a:t>S0</a:t>
            </a:r>
            <a:r>
              <a:rPr lang="en-US" sz="1400" dirty="0" smtClean="0">
                <a:effectLst/>
              </a:rPr>
              <a:t>/0/0</a:t>
            </a:r>
            <a:r>
              <a:rPr lang="zh-CN" altLang="en-US" sz="1400" dirty="0" smtClean="0">
                <a:effectLst/>
              </a:rPr>
              <a:t>：</a:t>
            </a:r>
            <a:r>
              <a:rPr lang="en-US" sz="1400" dirty="0" smtClean="0">
                <a:effectLst/>
              </a:rPr>
              <a:t>0</a:t>
            </a:r>
            <a:endParaRPr lang="zh-CN" altLang="en-US" sz="1400" dirty="0" smtClean="0">
              <a:effectLst/>
            </a:endParaRPr>
          </a:p>
          <a:p>
            <a:r>
              <a:rPr lang="en-US" sz="1400" dirty="0" smtClean="0">
                <a:effectLst/>
              </a:rPr>
              <a:t>Router</a:t>
            </a:r>
            <a:r>
              <a:rPr lang="zh-CN" altLang="en-US" sz="1400" dirty="0" smtClean="0">
                <a:effectLst/>
              </a:rPr>
              <a:t>（</a:t>
            </a:r>
            <a:r>
              <a:rPr lang="en-US" sz="1400" dirty="0" err="1" smtClean="0">
                <a:effectLst/>
              </a:rPr>
              <a:t>config</a:t>
            </a:r>
            <a:r>
              <a:rPr lang="en-US" sz="1400" dirty="0" smtClean="0">
                <a:effectLst/>
              </a:rPr>
              <a:t>-if</a:t>
            </a:r>
            <a:r>
              <a:rPr lang="zh-CN" altLang="en-US" sz="1400" dirty="0" smtClean="0">
                <a:effectLst/>
              </a:rPr>
              <a:t>）</a:t>
            </a:r>
            <a:r>
              <a:rPr lang="en-US" sz="1400" dirty="0" smtClean="0">
                <a:effectLst/>
              </a:rPr>
              <a:t>#</a:t>
            </a:r>
            <a:r>
              <a:rPr lang="en-US" sz="1400" dirty="0" err="1" smtClean="0">
                <a:effectLst/>
              </a:rPr>
              <a:t>encap</a:t>
            </a:r>
            <a:r>
              <a:rPr lang="en-US" sz="1400" dirty="0" smtClean="0">
                <a:effectLst/>
              </a:rPr>
              <a:t> </a:t>
            </a:r>
            <a:r>
              <a:rPr lang="en-US" sz="1400" dirty="0" err="1" smtClean="0">
                <a:effectLst/>
              </a:rPr>
              <a:t>ppp</a:t>
            </a:r>
            <a:endParaRPr lang="zh-CN" altLang="en-US" sz="1400" dirty="0" smtClean="0">
              <a:effectLst/>
            </a:endParaRPr>
          </a:p>
          <a:p>
            <a:r>
              <a:rPr lang="en-US" sz="1400" dirty="0" smtClean="0">
                <a:effectLst/>
              </a:rPr>
              <a:t>Router</a:t>
            </a:r>
            <a:r>
              <a:rPr lang="zh-CN" altLang="en-US" sz="1400" dirty="0" smtClean="0">
                <a:effectLst/>
              </a:rPr>
              <a:t>（</a:t>
            </a:r>
            <a:r>
              <a:rPr lang="en-US" sz="1400" dirty="0" err="1" smtClean="0">
                <a:effectLst/>
              </a:rPr>
              <a:t>config</a:t>
            </a:r>
            <a:r>
              <a:rPr lang="en-US" sz="1400" dirty="0" smtClean="0">
                <a:effectLst/>
              </a:rPr>
              <a:t>-if</a:t>
            </a:r>
            <a:r>
              <a:rPr lang="zh-CN" altLang="en-US" sz="1400" dirty="0" smtClean="0">
                <a:effectLst/>
              </a:rPr>
              <a:t>）</a:t>
            </a:r>
            <a:r>
              <a:rPr lang="en-US" sz="1400" dirty="0" smtClean="0">
                <a:effectLst/>
              </a:rPr>
              <a:t># </a:t>
            </a:r>
            <a:r>
              <a:rPr lang="en-US" sz="1400" dirty="0" err="1" smtClean="0">
                <a:effectLst/>
              </a:rPr>
              <a:t>ip</a:t>
            </a:r>
            <a:r>
              <a:rPr lang="en-US" sz="1400" dirty="0" smtClean="0">
                <a:effectLst/>
              </a:rPr>
              <a:t> add 10.1.1.1 255.255.255.252</a:t>
            </a:r>
            <a:endParaRPr lang="zh-CN" altLang="en-US" sz="1400" dirty="0" smtClean="0">
              <a:effectLst/>
            </a:endParaRPr>
          </a:p>
          <a:p>
            <a:r>
              <a:rPr lang="en-US" sz="1400" dirty="0" smtClean="0">
                <a:effectLst/>
              </a:rPr>
              <a:t>Router</a:t>
            </a:r>
            <a:r>
              <a:rPr lang="zh-CN" altLang="en-US" sz="1400" dirty="0" smtClean="0">
                <a:effectLst/>
              </a:rPr>
              <a:t>（</a:t>
            </a:r>
            <a:r>
              <a:rPr lang="en-US" sz="1400" dirty="0" err="1" smtClean="0">
                <a:effectLst/>
              </a:rPr>
              <a:t>config</a:t>
            </a:r>
            <a:r>
              <a:rPr lang="en-US" sz="1400" dirty="0" smtClean="0">
                <a:effectLst/>
              </a:rPr>
              <a:t>-if</a:t>
            </a:r>
            <a:r>
              <a:rPr lang="zh-CN" altLang="en-US" sz="1400" dirty="0" smtClean="0">
                <a:effectLst/>
              </a:rPr>
              <a:t>）</a:t>
            </a:r>
            <a:r>
              <a:rPr lang="en-US" sz="1400" dirty="0" smtClean="0">
                <a:effectLst/>
              </a:rPr>
              <a:t>#no shutdown</a:t>
            </a:r>
            <a:endParaRPr lang="zh-CN" altLang="en-US" sz="1400" dirty="0" smtClean="0">
              <a:effectLst/>
            </a:endParaRPr>
          </a:p>
          <a:p>
            <a:r>
              <a:rPr lang="zh-CN" altLang="en-US" sz="1400" dirty="0" smtClean="0">
                <a:effectLst/>
              </a:rPr>
              <a:t>。</a:t>
            </a:r>
            <a:endParaRPr lang="zh-CN" altLang="en-US" sz="1400" dirty="0">
              <a:effectLst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课程议题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35846" name="Picture 7" descr="愿景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-173045" y="3108328"/>
            <a:ext cx="3816351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defRPr/>
            </a:pPr>
            <a:r>
              <a:rPr lang="zh-CN" altLang="en-US" sz="2800" dirty="0" smtClean="0">
                <a:solidFill>
                  <a:schemeClr val="bg1"/>
                </a:solidFill>
              </a:rPr>
              <a:t>数字用户线路</a:t>
            </a:r>
            <a:r>
              <a:rPr lang="en-US" altLang="zh-CN" sz="2800" dirty="0" smtClean="0">
                <a:solidFill>
                  <a:schemeClr val="bg1"/>
                </a:solidFill>
              </a:rPr>
              <a:t>DSL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-714412" y="0"/>
            <a:ext cx="5976938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82124" tIns="41061" rIns="82124" bIns="41061" anchor="ctr" anchorCtr="1"/>
          <a:lstStyle/>
          <a:p>
            <a:r>
              <a:rPr lang="en-US" sz="4000" dirty="0" smtClean="0"/>
              <a:t>1</a:t>
            </a:r>
            <a:r>
              <a:rPr lang="zh-CN" altLang="en-US" sz="4000" dirty="0" smtClean="0"/>
              <a:t>．什么是</a:t>
            </a:r>
            <a:r>
              <a:rPr lang="en-US" sz="4000" dirty="0" smtClean="0"/>
              <a:t>DSL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357298"/>
            <a:ext cx="7929618" cy="211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DSL</a:t>
            </a:r>
            <a:r>
              <a:rPr lang="zh-CN" altLang="en-US" sz="1400" dirty="0" smtClean="0"/>
              <a:t>（（</a:t>
            </a:r>
            <a:r>
              <a:rPr lang="en-US" sz="1400" dirty="0" smtClean="0"/>
              <a:t>Digital Subscriber Line</a:t>
            </a:r>
            <a:r>
              <a:rPr lang="zh-CN" altLang="en-US" sz="1400" dirty="0" smtClean="0"/>
              <a:t>）的中文名是数字用户线路，</a:t>
            </a:r>
            <a:r>
              <a:rPr lang="en-US" sz="1400" dirty="0" smtClean="0"/>
              <a:t>DSL</a:t>
            </a:r>
            <a:r>
              <a:rPr lang="zh-CN" altLang="en-US" sz="1400" dirty="0" smtClean="0"/>
              <a:t>是一种宽带接入技术，是以电话线为传输介质的传输技术组合。</a:t>
            </a:r>
          </a:p>
          <a:p>
            <a:r>
              <a:rPr lang="en-US" sz="1400" dirty="0" smtClean="0"/>
              <a:t>DSL</a:t>
            </a:r>
            <a:r>
              <a:rPr lang="zh-CN" altLang="en-US" sz="1400" dirty="0" smtClean="0"/>
              <a:t>是一种以铜制电话双绞线为传输介质的传输技术，该技术在公用电话网络的用户环路上支持对称和非对称传输模式，解决了经常发生在网络服务供应商和最终用户间的“最后一公里”的传输瓶颈问题，如图</a:t>
            </a:r>
            <a:r>
              <a:rPr lang="en-US" sz="1400" dirty="0" smtClean="0"/>
              <a:t>15-5</a:t>
            </a:r>
            <a:r>
              <a:rPr lang="zh-CN" altLang="en-US" sz="1400" dirty="0" smtClean="0"/>
              <a:t>所示数字用户线路工作场景。</a:t>
            </a:r>
          </a:p>
          <a:p>
            <a:r>
              <a:rPr lang="zh-CN" altLang="en-US" sz="1400" dirty="0" smtClean="0">
                <a:effectLst/>
              </a:rPr>
              <a:t>。</a:t>
            </a:r>
            <a:endParaRPr lang="zh-CN" altLang="en-US" sz="1400" dirty="0">
              <a:effectLst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1618" name="对象 5"/>
          <p:cNvPicPr>
            <a:picLocks noChangeArrowheads="1"/>
          </p:cNvPicPr>
          <p:nvPr/>
        </p:nvPicPr>
        <p:blipFill>
          <a:blip r:embed="rId3"/>
          <a:srcRect t="-1295" r="-2499" b="-313"/>
          <a:stretch>
            <a:fillRect/>
          </a:stretch>
        </p:blipFill>
        <p:spPr bwMode="auto">
          <a:xfrm>
            <a:off x="1285852" y="3286124"/>
            <a:ext cx="642942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-714412" y="0"/>
            <a:ext cx="5976938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82124" tIns="41061" rIns="82124" bIns="41061" anchor="ctr" anchorCtr="1"/>
          <a:lstStyle/>
          <a:p>
            <a:r>
              <a:rPr lang="en-US" sz="4000" b="1" dirty="0" smtClean="0"/>
              <a:t>2</a:t>
            </a:r>
            <a:r>
              <a:rPr lang="zh-CN" altLang="en-US" sz="4000" b="1" dirty="0" smtClean="0"/>
              <a:t>．</a:t>
            </a:r>
            <a:r>
              <a:rPr lang="en-US" sz="4000" b="1" dirty="0" smtClean="0"/>
              <a:t>DSL</a:t>
            </a:r>
            <a:r>
              <a:rPr lang="zh-CN" altLang="en-US" sz="4000" b="1" dirty="0" smtClean="0"/>
              <a:t>的分类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357298"/>
            <a:ext cx="7929618" cy="211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数字用户专线</a:t>
            </a:r>
            <a:r>
              <a:rPr lang="en-US" sz="1400" dirty="0" smtClean="0"/>
              <a:t>DSL(Digital Subscriber Line)</a:t>
            </a:r>
            <a:r>
              <a:rPr lang="zh-CN" altLang="en-US" sz="1400" dirty="0" smtClean="0"/>
              <a:t>技术基于普通电话线的宽带接入，它在同一铜线上分别传送数据和语音信号，数据信号并不通过电话交换机设备，减轻了电话交换机的负载；并且不需要拨号，一直在线，属于专线上网方式。</a:t>
            </a:r>
          </a:p>
          <a:p>
            <a:r>
              <a:rPr lang="en-US" sz="1400" dirty="0" smtClean="0"/>
              <a:t>DSL</a:t>
            </a:r>
            <a:r>
              <a:rPr lang="zh-CN" altLang="en-US" sz="1400" dirty="0" smtClean="0"/>
              <a:t>是一族标准的统称，也称为</a:t>
            </a:r>
            <a:r>
              <a:rPr lang="en-US" sz="1400" dirty="0" err="1" smtClean="0"/>
              <a:t>xDSL</a:t>
            </a:r>
            <a:r>
              <a:rPr lang="zh-CN" altLang="en-US" sz="1400" dirty="0" smtClean="0"/>
              <a:t>，</a:t>
            </a:r>
            <a:r>
              <a:rPr lang="en-US" sz="1400" dirty="0" smtClean="0"/>
              <a:t>DSL</a:t>
            </a:r>
            <a:r>
              <a:rPr lang="zh-CN" altLang="en-US" sz="1400" dirty="0" smtClean="0"/>
              <a:t>包括</a:t>
            </a:r>
            <a:r>
              <a:rPr lang="en-US" sz="1400" dirty="0" smtClean="0"/>
              <a:t>ADSL(Asymmetric Digital Subscriber Line,</a:t>
            </a:r>
            <a:r>
              <a:rPr lang="zh-CN" altLang="en-US" sz="1400" dirty="0" smtClean="0"/>
              <a:t>非对称数字用户线</a:t>
            </a:r>
            <a:r>
              <a:rPr lang="en-US" sz="1400" dirty="0" smtClean="0"/>
              <a:t>)</a:t>
            </a:r>
            <a:r>
              <a:rPr lang="zh-CN" altLang="en-US" sz="1400" dirty="0" smtClean="0"/>
              <a:t>、</a:t>
            </a:r>
            <a:r>
              <a:rPr lang="en-US" sz="1400" dirty="0" err="1" smtClean="0"/>
              <a:t>RADSL</a:t>
            </a:r>
            <a:r>
              <a:rPr lang="zh-CN" altLang="en-US" sz="1400" dirty="0" smtClean="0"/>
              <a:t>、</a:t>
            </a:r>
            <a:r>
              <a:rPr lang="en-US" sz="1400" dirty="0" err="1" smtClean="0"/>
              <a:t>HDSL</a:t>
            </a:r>
            <a:r>
              <a:rPr lang="zh-CN" altLang="en-US" sz="1400" dirty="0" smtClean="0"/>
              <a:t>和</a:t>
            </a:r>
            <a:r>
              <a:rPr lang="en-US" sz="1400" dirty="0" err="1" smtClean="0"/>
              <a:t>VDSL</a:t>
            </a:r>
            <a:r>
              <a:rPr lang="zh-CN" altLang="en-US" sz="1400" dirty="0" smtClean="0"/>
              <a:t>等等。</a:t>
            </a:r>
          </a:p>
          <a:p>
            <a:r>
              <a:rPr lang="zh-CN" altLang="en-US" sz="1400" dirty="0" smtClean="0">
                <a:effectLst/>
              </a:rPr>
              <a:t>。</a:t>
            </a:r>
            <a:endParaRPr lang="zh-CN" altLang="en-US" sz="1400" dirty="0">
              <a:effectLst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-714412" y="0"/>
            <a:ext cx="5976938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82124" tIns="41061" rIns="82124" bIns="41061" anchor="ctr" anchorCtr="1"/>
          <a:lstStyle/>
          <a:p>
            <a:r>
              <a:rPr lang="en-US" sz="4000" b="1" dirty="0" smtClean="0"/>
              <a:t>2</a:t>
            </a:r>
            <a:r>
              <a:rPr lang="zh-CN" altLang="en-US" sz="4000" b="1" dirty="0" smtClean="0"/>
              <a:t>．</a:t>
            </a:r>
            <a:r>
              <a:rPr lang="en-US" sz="4000" b="1" dirty="0" smtClean="0"/>
              <a:t>ADSL</a:t>
            </a:r>
            <a:r>
              <a:rPr lang="zh-CN" altLang="en-US" sz="4000" b="1" dirty="0" smtClean="0"/>
              <a:t>概述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357298"/>
            <a:ext cx="7929618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ADSL</a:t>
            </a:r>
            <a:r>
              <a:rPr lang="zh-CN" altLang="en-US" sz="1400" dirty="0" smtClean="0"/>
              <a:t>（</a:t>
            </a:r>
            <a:r>
              <a:rPr lang="en-US" sz="1400" dirty="0" smtClean="0"/>
              <a:t>Asymmetric Digital Subscriber Line </a:t>
            </a:r>
            <a:r>
              <a:rPr lang="zh-CN" altLang="en-US" sz="1400" dirty="0" smtClean="0"/>
              <a:t>，非对称数字用户环路）是一种新的数据传输方式。它因为上行和下行带宽不对称，因此称为非对称数字用户线环路。它采用频分复用技术把普通的电话线分成了电话、上行和下行三个相对独立的信道，从而避免了相互之间的干扰。即使边打电话边上网，也不会发生上网速率和通话质量下降的情况。通常</a:t>
            </a:r>
            <a:r>
              <a:rPr lang="en-US" sz="1400" dirty="0" smtClean="0"/>
              <a:t>ADSL</a:t>
            </a:r>
            <a:r>
              <a:rPr lang="zh-CN" altLang="en-US" sz="1400" dirty="0" smtClean="0"/>
              <a:t>在不影响正常电话通信的情况下可以提供最高</a:t>
            </a:r>
            <a:r>
              <a:rPr lang="en-US" sz="1400" dirty="0" err="1" smtClean="0"/>
              <a:t>3.5Mbps</a:t>
            </a:r>
            <a:r>
              <a:rPr lang="zh-CN" altLang="en-US" sz="1400" dirty="0" smtClean="0"/>
              <a:t>的上行速度和最高</a:t>
            </a:r>
            <a:r>
              <a:rPr lang="en-US" sz="1400" dirty="0" err="1" smtClean="0"/>
              <a:t>24Mbps</a:t>
            </a:r>
            <a:r>
              <a:rPr lang="zh-CN" altLang="en-US" sz="1400" dirty="0" smtClean="0"/>
              <a:t>的下行速度。</a:t>
            </a:r>
          </a:p>
          <a:p>
            <a:r>
              <a:rPr lang="zh-CN" altLang="en-US" sz="1400" dirty="0" smtClean="0">
                <a:effectLst/>
              </a:rPr>
              <a:t>。</a:t>
            </a:r>
            <a:endParaRPr lang="zh-CN" altLang="en-US" sz="1400" dirty="0">
              <a:effectLst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642" name="对象 7"/>
          <p:cNvPicPr>
            <a:picLocks noChangeArrowheads="1"/>
          </p:cNvPicPr>
          <p:nvPr/>
        </p:nvPicPr>
        <p:blipFill>
          <a:blip r:embed="rId3"/>
          <a:srcRect l="-1488" t="-1901" r="-1260" b="-2296"/>
          <a:stretch>
            <a:fillRect/>
          </a:stretch>
        </p:blipFill>
        <p:spPr bwMode="auto">
          <a:xfrm>
            <a:off x="1285852" y="3429000"/>
            <a:ext cx="5500726" cy="271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课程议题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35846" name="Picture 7" descr="愿景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-173045" y="3108328"/>
            <a:ext cx="3816351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defRPr/>
            </a:pPr>
            <a:r>
              <a:rPr lang="zh-CN" altLang="en-US" sz="2800" dirty="0" smtClean="0">
                <a:solidFill>
                  <a:schemeClr val="bg1"/>
                </a:solidFill>
              </a:rPr>
              <a:t>点对点</a:t>
            </a:r>
            <a:r>
              <a:rPr lang="zh-CN" altLang="en-US" sz="2800" dirty="0">
                <a:solidFill>
                  <a:schemeClr val="bg1"/>
                </a:solidFill>
              </a:rPr>
              <a:t>协议</a:t>
            </a:r>
            <a:r>
              <a:rPr lang="en-US" sz="2800" dirty="0">
                <a:solidFill>
                  <a:schemeClr val="bg1"/>
                </a:solidFill>
              </a:rPr>
              <a:t>PPP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学习目标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36625" y="1654175"/>
            <a:ext cx="4714875" cy="4362450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通过本章的学习，希望您能够：</a:t>
            </a:r>
          </a:p>
          <a:p>
            <a:pPr lvl="1" eaLnBrk="1" hangingPunct="1"/>
            <a:r>
              <a:rPr lang="zh-CN" altLang="en-US" sz="1800" dirty="0" smtClean="0"/>
              <a:t>掌握点对点协议工作原理</a:t>
            </a:r>
          </a:p>
          <a:p>
            <a:pPr lvl="1" eaLnBrk="1" hangingPunct="1"/>
            <a:r>
              <a:rPr lang="zh-CN" altLang="en-US" sz="1800" dirty="0" smtClean="0"/>
              <a:t>掌握点对点协议配置方法</a:t>
            </a:r>
          </a:p>
          <a:p>
            <a:pPr lvl="1" eaLnBrk="1" hangingPunct="1"/>
            <a:endParaRPr lang="zh-CN" altLang="en-US" sz="1800" dirty="0" smtClean="0"/>
          </a:p>
        </p:txBody>
      </p:sp>
      <p:pic>
        <p:nvPicPr>
          <p:cNvPr id="3076" name="Picture 7" descr="J03012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0425" y="3573463"/>
            <a:ext cx="2549525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PPP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142984"/>
            <a:ext cx="8462993" cy="52864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PPP</a:t>
            </a:r>
            <a:r>
              <a:rPr lang="zh-CN" altLang="en-US" dirty="0" smtClean="0"/>
              <a:t>（</a:t>
            </a:r>
            <a:r>
              <a:rPr lang="en-US" dirty="0" smtClean="0"/>
              <a:t>Point-to-Point Protocol</a:t>
            </a:r>
            <a:r>
              <a:rPr lang="zh-CN" altLang="en-US" dirty="0" smtClean="0"/>
              <a:t>）点到点协议，是为在像点对点这样的简单链路设计的链路层协议。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PPP</a:t>
            </a:r>
            <a:r>
              <a:rPr lang="zh-CN" altLang="en-US" dirty="0" smtClean="0"/>
              <a:t>协议的特点：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这种链路提供全双工操作，并按照顺序传递数据包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一种分层的协议包括</a:t>
            </a:r>
            <a:r>
              <a:rPr lang="en-US" altLang="zh-CN" dirty="0" smtClean="0"/>
              <a:t>LCP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NCP</a:t>
            </a:r>
            <a:r>
              <a:rPr lang="zh-CN" altLang="en-US" dirty="0" smtClean="0"/>
              <a:t>两层，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提供了一种在点对点的链路上封装多协议数据报（</a:t>
            </a:r>
            <a:r>
              <a:rPr lang="en-US" dirty="0" smtClean="0"/>
              <a:t> IP </a:t>
            </a:r>
            <a:r>
              <a:rPr lang="zh-CN" altLang="en-US" dirty="0" smtClean="0"/>
              <a:t>、</a:t>
            </a:r>
            <a:r>
              <a:rPr lang="en-US" dirty="0" smtClean="0"/>
              <a:t>IPX</a:t>
            </a:r>
            <a:r>
              <a:rPr lang="zh-CN" altLang="en-US" dirty="0" smtClean="0"/>
              <a:t>和</a:t>
            </a:r>
            <a:r>
              <a:rPr lang="en-US" dirty="0" smtClean="0"/>
              <a:t>AppleTalk</a:t>
            </a:r>
            <a:r>
              <a:rPr lang="zh-CN" altLang="en-US" dirty="0" smtClean="0"/>
              <a:t>）的标准方法。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能够控制数据链路的建立、配置和测试</a:t>
            </a:r>
          </a:p>
          <a:p>
            <a:pPr lvl="1">
              <a:defRPr/>
            </a:pPr>
            <a:r>
              <a:rPr lang="zh-CN" altLang="en-US" dirty="0" smtClean="0"/>
              <a:t>能够对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地址进行分配和使用</a:t>
            </a:r>
          </a:p>
          <a:p>
            <a:pPr lvl="1">
              <a:defRPr/>
            </a:pPr>
            <a:r>
              <a:rPr lang="zh-CN" altLang="en-US" dirty="0" smtClean="0"/>
              <a:t>能够进行错误检测、支持身份验证</a:t>
            </a:r>
          </a:p>
          <a:p>
            <a:pPr lvl="1">
              <a:defRPr/>
            </a:pPr>
            <a:r>
              <a:rPr lang="zh-CN" altLang="en-US" dirty="0" smtClean="0"/>
              <a:t>有协商选项，能够对网络层的地址和数据压缩等进行协商</a:t>
            </a:r>
          </a:p>
          <a:p>
            <a:pPr lvl="1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500174"/>
            <a:ext cx="2982769" cy="19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PPP</a:t>
            </a:r>
            <a:r>
              <a:rPr lang="zh-CN" altLang="en-US" dirty="0" smtClean="0"/>
              <a:t>协议体系结构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08076"/>
            <a:ext cx="7643865" cy="7064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PPP</a:t>
            </a:r>
            <a:r>
              <a:rPr lang="zh-CN" altLang="en-US" dirty="0" smtClean="0"/>
              <a:t>协议使用了</a:t>
            </a:r>
            <a:r>
              <a:rPr lang="en-US" dirty="0" smtClean="0"/>
              <a:t>OSI</a:t>
            </a:r>
            <a:r>
              <a:rPr lang="zh-CN" altLang="en-US" dirty="0" smtClean="0"/>
              <a:t>分层体系结构中的</a:t>
            </a:r>
            <a:r>
              <a:rPr lang="en-US" dirty="0" smtClean="0"/>
              <a:t>3</a:t>
            </a:r>
            <a:r>
              <a:rPr lang="zh-CN" altLang="en-US" dirty="0" smtClean="0"/>
              <a:t>层</a:t>
            </a: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14348" y="1714488"/>
            <a:ext cx="442915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细黑" pitchFamily="2" charset="-122"/>
              </a:rPr>
              <a:t>网络层用来配置不同的网络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细黑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14348" y="2285992"/>
            <a:ext cx="44291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细黑" pitchFamily="2" charset="-122"/>
              </a:rPr>
              <a:t>数据链路层用来配和建立连接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细黑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14348" y="2786058"/>
            <a:ext cx="450059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细黑" pitchFamily="2" charset="-122"/>
              </a:rPr>
              <a:t>物理层用来实现点到点的连接，将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细黑" pitchFamily="2" charset="-122"/>
              </a:rPr>
              <a:t>IP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细黑" pitchFamily="2" charset="-122"/>
              </a:rPr>
              <a:t>数据报封装到串行链路的方法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细黑" pitchFamily="2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 l="7514" t="2597"/>
          <a:stretch>
            <a:fillRect/>
          </a:stretch>
        </p:blipFill>
        <p:spPr bwMode="auto">
          <a:xfrm>
            <a:off x="1643042" y="4357694"/>
            <a:ext cx="318805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500562" y="6215082"/>
            <a:ext cx="235745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多链路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细黑" pitchFamily="2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500562" y="3929066"/>
            <a:ext cx="371477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0" hangingPunct="0">
              <a:lnSpc>
                <a:spcPct val="160000"/>
              </a:lnSpc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错误检测</a:t>
            </a:r>
          </a:p>
          <a:p>
            <a:pPr marL="742950" lvl="1" indent="-285750" eaLnBrk="0" hangingPunct="0">
              <a:lnSpc>
                <a:spcPct val="160000"/>
              </a:lnSpc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身份验证（</a:t>
            </a:r>
            <a:r>
              <a:rPr lang="en-US" altLang="zh-CN" sz="18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PAP/CHAP</a:t>
            </a:r>
            <a:r>
              <a:rPr lang="zh-CN" altLang="en-US" sz="18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细黑" pitchFamily="2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500562" y="5715016"/>
            <a:ext cx="214314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压缩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细黑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细黑" pitchFamily="2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500562" y="5143512"/>
            <a:ext cx="221457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rPr>
              <a:t>回拔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细黑" pitchFamily="2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929190" y="3500438"/>
            <a:ext cx="2786081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buFont typeface="Wingdings" pitchFamily="2" charset="2"/>
              <a:buChar char="§"/>
              <a:defRPr/>
            </a:pPr>
            <a:r>
              <a:rPr lang="en-US" sz="2100" kern="0" dirty="0" smtClean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PPP LCP</a:t>
            </a:r>
            <a:r>
              <a:rPr lang="zh-CN" altLang="en-US" sz="2100" kern="0" dirty="0" smtClean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选项</a:t>
            </a:r>
            <a:endParaRPr kumimoji="0" lang="en-US" altLang="zh-CN" sz="2100" b="0" i="0" u="none" strike="noStrike" kern="0" cap="none" spc="0" normalizeH="0" baseline="0" noProof="0" dirty="0" smtClean="0">
              <a:ln>
                <a:noFill/>
              </a:ln>
              <a:solidFill>
                <a:srgbClr val="A4001B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PPP</a:t>
            </a:r>
            <a:r>
              <a:rPr lang="zh-CN" altLang="en-US" dirty="0" smtClean="0"/>
              <a:t>帧结构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PPP</a:t>
            </a:r>
            <a:r>
              <a:rPr lang="zh-CN" altLang="en-US" dirty="0" smtClean="0"/>
              <a:t>帧格式和</a:t>
            </a:r>
            <a:r>
              <a:rPr lang="en-US" dirty="0" smtClean="0"/>
              <a:t>HDLC</a:t>
            </a:r>
            <a:r>
              <a:rPr lang="zh-CN" altLang="en-US" dirty="0" smtClean="0"/>
              <a:t>帧格式相似，主要区别：</a:t>
            </a:r>
            <a:r>
              <a:rPr lang="en-US" dirty="0" smtClean="0"/>
              <a:t>PPP</a:t>
            </a:r>
            <a:r>
              <a:rPr lang="zh-CN" altLang="en-US" dirty="0" smtClean="0"/>
              <a:t>是面向字符的，而</a:t>
            </a:r>
            <a:r>
              <a:rPr lang="en-US" dirty="0" smtClean="0"/>
              <a:t>HDLC</a:t>
            </a:r>
            <a:r>
              <a:rPr lang="zh-CN" altLang="en-US" dirty="0" smtClean="0"/>
              <a:t>是面向位的。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3000375"/>
            <a:ext cx="7269162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PPP</a:t>
            </a:r>
            <a:r>
              <a:rPr lang="zh-CN" altLang="en-US" dirty="0" smtClean="0"/>
              <a:t>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在点对点链路的配置、维护和终止过程中，</a:t>
            </a:r>
            <a:r>
              <a:rPr lang="en-US" dirty="0" smtClean="0"/>
              <a:t>PPP</a:t>
            </a:r>
            <a:r>
              <a:rPr lang="zh-CN" altLang="en-US" dirty="0" smtClean="0"/>
              <a:t>需经历以下几个阶段：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链路不可用阶段</a:t>
            </a:r>
          </a:p>
          <a:p>
            <a:pPr lvl="1">
              <a:defRPr/>
            </a:pPr>
            <a:r>
              <a:rPr lang="zh-CN" altLang="en-US" dirty="0" smtClean="0"/>
              <a:t>链路建立阶段</a:t>
            </a:r>
          </a:p>
          <a:p>
            <a:pPr lvl="1">
              <a:defRPr/>
            </a:pPr>
            <a:r>
              <a:rPr lang="zh-CN" altLang="en-US" dirty="0" smtClean="0"/>
              <a:t>验证阶段</a:t>
            </a:r>
          </a:p>
          <a:p>
            <a:pPr lvl="1">
              <a:defRPr/>
            </a:pPr>
            <a:r>
              <a:rPr lang="zh-CN" altLang="en-US" dirty="0" smtClean="0"/>
              <a:t>网络层协议阶段</a:t>
            </a:r>
          </a:p>
          <a:p>
            <a:pPr lvl="1">
              <a:defRPr/>
            </a:pPr>
            <a:r>
              <a:rPr lang="zh-CN" altLang="en-US" dirty="0" smtClean="0"/>
              <a:t>网络终止阶段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7675" y="2714625"/>
            <a:ext cx="5870575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课程议题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35846" name="Picture 7" descr="愿景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71406" y="3108328"/>
            <a:ext cx="3459161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defRPr/>
            </a:pP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 PAP</a:t>
            </a:r>
            <a:r>
              <a:rPr lang="zh-CN" altLang="en-US" sz="2800" dirty="0" smtClean="0">
                <a:solidFill>
                  <a:schemeClr val="bg1"/>
                </a:solidFill>
              </a:rPr>
              <a:t>和</a:t>
            </a:r>
            <a:r>
              <a:rPr lang="en-US" altLang="zh-CN" sz="2800" dirty="0" smtClean="0">
                <a:solidFill>
                  <a:schemeClr val="bg1"/>
                </a:solidFill>
              </a:rPr>
              <a:t>CHAP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PAP</a:t>
            </a:r>
            <a:r>
              <a:rPr lang="zh-CN" altLang="en-US" dirty="0" smtClean="0"/>
              <a:t>和</a:t>
            </a:r>
            <a:r>
              <a:rPr lang="en-US" dirty="0" smtClean="0"/>
              <a:t>CHAP</a:t>
            </a:r>
            <a:r>
              <a:rPr lang="zh-CN" altLang="en-US" dirty="0" smtClean="0"/>
              <a:t>认证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PPP</a:t>
            </a:r>
            <a:r>
              <a:rPr lang="zh-CN" altLang="en-US" dirty="0" smtClean="0"/>
              <a:t>支持两种授权认证：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密码验证协议，</a:t>
            </a:r>
            <a:r>
              <a:rPr lang="en-US" dirty="0" smtClean="0"/>
              <a:t>PAP</a:t>
            </a:r>
            <a:r>
              <a:rPr lang="zh-CN" altLang="en-US" dirty="0" smtClean="0"/>
              <a:t>（</a:t>
            </a:r>
            <a:r>
              <a:rPr lang="en-US" dirty="0" smtClean="0"/>
              <a:t>Password Authentication Protocol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挑战握后验证协议，</a:t>
            </a:r>
            <a:r>
              <a:rPr lang="en-US" dirty="0" smtClean="0"/>
              <a:t>CHAP</a:t>
            </a:r>
            <a:r>
              <a:rPr lang="zh-CN" altLang="en-US" dirty="0" smtClean="0"/>
              <a:t>（</a:t>
            </a:r>
            <a:r>
              <a:rPr lang="en-US" dirty="0" smtClean="0"/>
              <a:t>Challenge Hand Authentication Protocol</a:t>
            </a:r>
            <a:r>
              <a:rPr lang="zh-CN" altLang="en-US" dirty="0" smtClean="0"/>
              <a:t>）</a:t>
            </a:r>
          </a:p>
          <a:p>
            <a:pPr>
              <a:defRPr/>
            </a:pPr>
            <a:r>
              <a:rPr lang="zh-CN" altLang="en-US" dirty="0" smtClean="0"/>
              <a:t>密码验证协议（</a:t>
            </a:r>
            <a:r>
              <a:rPr lang="en-US" dirty="0" smtClean="0"/>
              <a:t>PAP</a:t>
            </a:r>
            <a:r>
              <a:rPr lang="zh-CN" altLang="en-US" dirty="0" smtClean="0"/>
              <a:t>）通过两握手机制，为建立远程节点的验证提供了一个简单的方法</a:t>
            </a:r>
          </a:p>
          <a:p>
            <a:pPr>
              <a:defRPr/>
            </a:pPr>
            <a:r>
              <a:rPr lang="zh-CN" altLang="en-US" dirty="0" smtClean="0"/>
              <a:t>挑战握手验证协议（</a:t>
            </a:r>
            <a:r>
              <a:rPr lang="en-US" dirty="0" smtClean="0"/>
              <a:t>CHAP</a:t>
            </a:r>
            <a:r>
              <a:rPr lang="zh-CN" altLang="en-US" dirty="0" smtClean="0"/>
              <a:t>）使用三次握手机制来启动一条链路并周期性的验证远程节点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PAP</a:t>
            </a:r>
            <a:r>
              <a:rPr lang="zh-CN" altLang="en-US" dirty="0" smtClean="0"/>
              <a:t>认证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68" y="1071546"/>
            <a:ext cx="8291512" cy="21859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PAP</a:t>
            </a:r>
            <a:r>
              <a:rPr lang="zh-CN" altLang="en-US" dirty="0" smtClean="0"/>
              <a:t>认证使用两次握手机制</a:t>
            </a:r>
            <a:endParaRPr lang="en-US" altLang="zh-CN" dirty="0" smtClean="0"/>
          </a:p>
          <a:p>
            <a:pPr>
              <a:defRPr/>
            </a:pPr>
            <a:r>
              <a:rPr lang="en-US" dirty="0" smtClean="0"/>
              <a:t>PAP</a:t>
            </a:r>
            <a:r>
              <a:rPr lang="zh-CN" altLang="en-US" dirty="0" smtClean="0"/>
              <a:t>不是一种健壮的身份验证协议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身份验证时用户名和和密码在链路上以明文发送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由于验证重试的频率和次数由远程节点来控制，因此不能防止回放攻击和重复的尝试攻击。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41" y="3643314"/>
            <a:ext cx="5500703" cy="216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CHAP</a:t>
            </a:r>
            <a:r>
              <a:rPr lang="zh-CN" altLang="en-US" dirty="0" smtClean="0"/>
              <a:t>认证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643" y="1071546"/>
            <a:ext cx="8291513" cy="15716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CHAP</a:t>
            </a:r>
            <a:r>
              <a:rPr lang="zh-CN" altLang="en-US" dirty="0" smtClean="0"/>
              <a:t>认证使用三次握手机制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验证方向被验证方发起挑战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被验证方法送加密的应答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验证方返回最终认证结果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它只在网络上传送用户名而不传送口令</a:t>
            </a:r>
            <a:endParaRPr lang="zh-CN" altLang="en-US" dirty="0"/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567864"/>
            <a:ext cx="5625468" cy="221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PPP</a:t>
            </a:r>
            <a:r>
              <a:rPr lang="zh-CN" altLang="en-US" dirty="0" smtClean="0"/>
              <a:t>验证过程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</a:t>
            </a:r>
            <a:r>
              <a:rPr lang="zh-CN" altLang="en-US" dirty="0" smtClean="0"/>
              <a:t>身份验证呼叫阶段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dirty="0" smtClean="0"/>
              <a:t>CHAP</a:t>
            </a:r>
            <a:r>
              <a:rPr lang="zh-CN" altLang="en-US" dirty="0" smtClean="0"/>
              <a:t>身份验证挑战阶段</a:t>
            </a:r>
            <a:endParaRPr lang="zh-CN" altLang="en-US" dirty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50" y="2286000"/>
            <a:ext cx="5500688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25" y="4500563"/>
            <a:ext cx="5429250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PPP</a:t>
            </a:r>
            <a:r>
              <a:rPr lang="zh-CN" altLang="en-US" dirty="0" smtClean="0"/>
              <a:t>验证过程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214438"/>
            <a:ext cx="8291512" cy="44211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CHAP</a:t>
            </a:r>
            <a:r>
              <a:rPr lang="zh-CN" altLang="en-US" dirty="0" smtClean="0"/>
              <a:t>身份验证回应阶段</a:t>
            </a:r>
            <a:endParaRPr lang="zh-CN" altLang="en-US" dirty="0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25" y="2143125"/>
            <a:ext cx="6137275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课程议题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35846" name="Picture 7" descr="愿景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-173045" y="3108328"/>
            <a:ext cx="3816351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defRPr/>
            </a:pPr>
            <a:r>
              <a:rPr lang="zh-CN" altLang="en-US" sz="2800" dirty="0" smtClean="0">
                <a:solidFill>
                  <a:schemeClr val="bg1"/>
                </a:solidFill>
              </a:rPr>
              <a:t> 广域网技术基础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PPP</a:t>
            </a:r>
            <a:r>
              <a:rPr lang="zh-CN" altLang="en-US" dirty="0" smtClean="0"/>
              <a:t>验证过程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</a:t>
            </a:r>
            <a:r>
              <a:rPr lang="zh-CN" altLang="en-US" dirty="0" smtClean="0"/>
              <a:t>身份验证回应阶段</a:t>
            </a:r>
            <a:endParaRPr lang="zh-CN" altLang="en-US" dirty="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2357438"/>
            <a:ext cx="6403975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PPP</a:t>
            </a:r>
            <a:r>
              <a:rPr lang="zh-CN" altLang="en-US" dirty="0" smtClean="0"/>
              <a:t>验证过程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</a:t>
            </a:r>
            <a:r>
              <a:rPr lang="zh-CN" altLang="en-US" dirty="0" smtClean="0"/>
              <a:t>身份验证确认阶段</a:t>
            </a:r>
            <a:endParaRPr lang="zh-CN" altLang="en-US" dirty="0"/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2143125"/>
            <a:ext cx="657225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PPP</a:t>
            </a:r>
            <a:r>
              <a:rPr lang="zh-CN" altLang="en-US" dirty="0" smtClean="0"/>
              <a:t>验证过程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</a:t>
            </a:r>
            <a:r>
              <a:rPr lang="zh-CN" altLang="en-US" dirty="0" smtClean="0"/>
              <a:t>身份验证确认阶段（成功）</a:t>
            </a:r>
            <a:endParaRPr lang="zh-CN" altLang="en-US" dirty="0"/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25" y="2214563"/>
            <a:ext cx="5643563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PPP</a:t>
            </a:r>
            <a:r>
              <a:rPr lang="zh-CN" altLang="en-US" dirty="0" smtClean="0"/>
              <a:t>验证过程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91513" cy="44211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CHAP</a:t>
            </a:r>
            <a:r>
              <a:rPr lang="zh-CN" altLang="en-US" dirty="0" smtClean="0"/>
              <a:t>身份验证确认阶段（失败）</a:t>
            </a:r>
            <a:endParaRPr lang="zh-CN" altLang="en-US" dirty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75" y="1857375"/>
            <a:ext cx="6500813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课程议题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35846" name="Picture 7" descr="愿景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71406" y="3108328"/>
            <a:ext cx="3459161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defRPr/>
            </a:pPr>
            <a:r>
              <a:rPr lang="en-US" altLang="zh-CN" sz="2800" dirty="0" smtClean="0">
                <a:solidFill>
                  <a:schemeClr val="bg1"/>
                </a:solidFill>
              </a:rPr>
              <a:t>PPP</a:t>
            </a:r>
            <a:r>
              <a:rPr lang="zh-CN" altLang="en-US" sz="2800" dirty="0" smtClean="0">
                <a:solidFill>
                  <a:schemeClr val="bg1"/>
                </a:solidFill>
              </a:rPr>
              <a:t>配置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配置</a:t>
            </a:r>
            <a:r>
              <a:rPr lang="en-US" dirty="0" smtClean="0"/>
              <a:t>PPP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71472" y="1214422"/>
            <a:ext cx="7500990" cy="49081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marL="342900" lvl="1" indent="-342900" eaLnBrk="0" hangingPunct="0">
              <a:buFont typeface="Wingdings" pitchFamily="2" charset="2"/>
              <a:buChar char="§"/>
              <a:defRPr/>
            </a:pPr>
            <a:r>
              <a:rPr lang="zh-CN" altLang="en-US" sz="2100" dirty="0" smtClean="0">
                <a:solidFill>
                  <a:srgbClr val="A4001B"/>
                </a:solidFill>
                <a:effectLst/>
                <a:latin typeface="+mn-lt"/>
                <a:ea typeface="+mn-ea"/>
              </a:rPr>
              <a:t>配置时钟频率</a:t>
            </a:r>
            <a:endParaRPr lang="en-US" altLang="zh-CN" sz="2100" dirty="0" smtClean="0">
              <a:solidFill>
                <a:srgbClr val="A4001B"/>
              </a:solidFill>
              <a:effectLst/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GB" altLang="zh-CN" sz="1800" kern="0" dirty="0" smtClean="0">
                <a:solidFill>
                  <a:srgbClr val="333399"/>
                </a:solidFill>
                <a:effectLst/>
                <a:ea typeface="华文细黑" pitchFamily="2" charset="-122"/>
              </a:rPr>
              <a:t>Router(</a:t>
            </a:r>
            <a:r>
              <a:rPr lang="en-GB" altLang="zh-CN" sz="1800" kern="0" dirty="0" err="1" smtClean="0">
                <a:solidFill>
                  <a:srgbClr val="333399"/>
                </a:solidFill>
                <a:effectLst/>
                <a:ea typeface="华文细黑" pitchFamily="2" charset="-122"/>
              </a:rPr>
              <a:t>config</a:t>
            </a:r>
            <a:r>
              <a:rPr lang="en-GB" altLang="zh-CN" sz="1800" kern="0" dirty="0" smtClean="0">
                <a:solidFill>
                  <a:srgbClr val="333399"/>
                </a:solidFill>
                <a:effectLst/>
                <a:ea typeface="华文细黑" pitchFamily="2" charset="-122"/>
              </a:rPr>
              <a:t>-if)#</a:t>
            </a:r>
            <a:r>
              <a:rPr lang="en-US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clock rate</a:t>
            </a:r>
            <a:r>
              <a:rPr lang="en-US" altLang="zh-CN" sz="1800" i="1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 bps</a:t>
            </a: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配置时钟频率，需要在</a:t>
            </a:r>
            <a:r>
              <a:rPr lang="en-US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DCE</a:t>
            </a:r>
            <a:r>
              <a:rPr lang="zh-CN" altLang="en-US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设备上配置</a:t>
            </a: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锐捷设备默认自动配置</a:t>
            </a:r>
          </a:p>
          <a:p>
            <a:pPr marL="342900" lvl="1" indent="-342900" eaLnBrk="0" hangingPunct="0">
              <a:buFont typeface="Wingdings" pitchFamily="2" charset="2"/>
              <a:buChar char="§"/>
              <a:defRPr/>
            </a:pPr>
            <a:r>
              <a:rPr lang="zh-CN" altLang="en-US" sz="2100" dirty="0" smtClean="0">
                <a:solidFill>
                  <a:srgbClr val="A4001B"/>
                </a:solidFill>
                <a:effectLst/>
                <a:latin typeface="+mn-lt"/>
                <a:ea typeface="+mn-ea"/>
              </a:rPr>
              <a:t>配置封装类型</a:t>
            </a:r>
            <a:endParaRPr lang="en-US" altLang="zh-CN" sz="2100" dirty="0" smtClean="0">
              <a:solidFill>
                <a:srgbClr val="A4001B"/>
              </a:solidFill>
              <a:effectLst/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GB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Router(</a:t>
            </a:r>
            <a:r>
              <a:rPr lang="en-GB" altLang="zh-CN" sz="1800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config</a:t>
            </a:r>
            <a:r>
              <a:rPr lang="en-GB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-if)#encapsulation </a:t>
            </a:r>
            <a:r>
              <a:rPr lang="en-GB" altLang="zh-CN" sz="1800" i="1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encapsulation</a:t>
            </a:r>
            <a:r>
              <a:rPr lang="en-GB" altLang="zh-CN" sz="1800" i="1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-type</a:t>
            </a: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只能在广域网接口上配置封装类型</a:t>
            </a:r>
            <a:endParaRPr lang="en-GB" altLang="zh-CN" sz="1800" kern="0" dirty="0" smtClean="0">
              <a:solidFill>
                <a:srgbClr val="333399"/>
              </a:solidFill>
              <a:effectLst/>
              <a:latin typeface="+mn-lt"/>
              <a:ea typeface="华文细黑" pitchFamily="2" charset="-122"/>
            </a:endParaRPr>
          </a:p>
          <a:p>
            <a:pPr marL="342900" lvl="1" indent="-342900" eaLnBrk="0" hangingPunct="0">
              <a:buFont typeface="Wingdings" pitchFamily="2" charset="2"/>
              <a:buChar char="§"/>
              <a:defRPr/>
            </a:pPr>
            <a:r>
              <a:rPr lang="zh-CN" altLang="en-US" sz="2100" dirty="0" smtClean="0">
                <a:solidFill>
                  <a:srgbClr val="A4001B"/>
                </a:solidFill>
                <a:effectLst/>
                <a:latin typeface="+mn-lt"/>
                <a:ea typeface="+mn-ea"/>
              </a:rPr>
              <a:t>验证接口配置</a:t>
            </a:r>
            <a:endParaRPr lang="en-US" altLang="zh-CN" sz="2100" dirty="0" smtClean="0">
              <a:solidFill>
                <a:srgbClr val="A4001B"/>
              </a:solidFill>
              <a:effectLst/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GB" altLang="zh-CN" sz="1800" kern="0" dirty="0" smtClean="0">
                <a:solidFill>
                  <a:srgbClr val="333399"/>
                </a:solidFill>
                <a:effectLst/>
                <a:ea typeface="华文细黑" pitchFamily="2" charset="-122"/>
              </a:rPr>
              <a:t>Router# </a:t>
            </a:r>
            <a:r>
              <a:rPr lang="en-US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show interface serial</a:t>
            </a: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endParaRPr lang="en-US" altLang="zh-CN" sz="1600" kern="0" dirty="0" smtClean="0">
              <a:solidFill>
                <a:srgbClr val="333399"/>
              </a:solidFill>
              <a:effectLst/>
              <a:latin typeface="+mn-lt"/>
              <a:ea typeface="华文细黑" pitchFamily="2" charset="-122"/>
            </a:endParaRP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endParaRPr lang="en-GB" altLang="zh-CN" sz="1600" kern="0" dirty="0" smtClean="0">
              <a:solidFill>
                <a:srgbClr val="333399"/>
              </a:solidFill>
              <a:effectLst/>
              <a:latin typeface="+mn-lt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配置</a:t>
            </a:r>
            <a:r>
              <a:rPr lang="en-US" altLang="zh-CN" dirty="0" smtClean="0"/>
              <a:t>PAP/CHAP</a:t>
            </a:r>
            <a:r>
              <a:rPr lang="zh-CN" altLang="en-US" dirty="0" smtClean="0"/>
              <a:t>认证</a:t>
            </a:r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8596" y="1000108"/>
            <a:ext cx="8143932" cy="53067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marL="342900" lvl="1" indent="-342900" eaLnBrk="0" hangingPunct="0">
              <a:buFont typeface="Wingdings" pitchFamily="2" charset="2"/>
              <a:buChar char="§"/>
              <a:defRPr/>
            </a:pPr>
            <a:r>
              <a:rPr lang="zh-CN" altLang="en-US" sz="2100" dirty="0" smtClean="0">
                <a:solidFill>
                  <a:srgbClr val="A4001B"/>
                </a:solidFill>
                <a:effectLst/>
                <a:latin typeface="+mn-lt"/>
                <a:ea typeface="+mn-ea"/>
              </a:rPr>
              <a:t>配置</a:t>
            </a:r>
            <a:r>
              <a:rPr lang="en-US" altLang="zh-CN" sz="2100" dirty="0" smtClean="0">
                <a:solidFill>
                  <a:srgbClr val="A4001B"/>
                </a:solidFill>
                <a:effectLst/>
                <a:latin typeface="+mn-lt"/>
                <a:ea typeface="+mn-ea"/>
              </a:rPr>
              <a:t>PAP</a:t>
            </a:r>
            <a:r>
              <a:rPr lang="zh-CN" altLang="en-US" sz="2100" dirty="0" smtClean="0">
                <a:solidFill>
                  <a:srgbClr val="A4001B"/>
                </a:solidFill>
                <a:effectLst/>
                <a:latin typeface="+mn-lt"/>
                <a:ea typeface="+mn-ea"/>
              </a:rPr>
              <a:t>认证</a:t>
            </a:r>
            <a:endParaRPr lang="en-US" altLang="zh-CN" sz="2100" dirty="0" smtClean="0">
              <a:solidFill>
                <a:srgbClr val="A4001B"/>
              </a:solidFill>
              <a:effectLst/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服务器端，建立本地口令数据库</a:t>
            </a:r>
            <a:endParaRPr lang="en-US" altLang="zh-CN" sz="1800" kern="0" dirty="0" smtClean="0">
              <a:solidFill>
                <a:srgbClr val="333399"/>
              </a:solidFill>
              <a:effectLst/>
              <a:latin typeface="+mn-lt"/>
              <a:ea typeface="华文细黑" pitchFamily="2" charset="-122"/>
            </a:endParaRPr>
          </a:p>
          <a:p>
            <a:pPr marL="1200150" lvl="2" indent="-285750" eaLnBrk="0" hangingPunct="0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GB" altLang="zh-CN" sz="16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(</a:t>
            </a:r>
            <a:r>
              <a:rPr lang="en-GB" altLang="zh-CN" sz="1600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config</a:t>
            </a:r>
            <a:r>
              <a:rPr lang="en-GB" altLang="zh-CN" sz="16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)#</a:t>
            </a:r>
            <a:r>
              <a:rPr lang="en-US" altLang="en-US" sz="16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username </a:t>
            </a:r>
            <a:r>
              <a:rPr lang="en-US" altLang="en-US" sz="1600" i="1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name</a:t>
            </a:r>
            <a:r>
              <a:rPr lang="en-US" altLang="en-US" sz="16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 { </a:t>
            </a:r>
            <a:r>
              <a:rPr lang="en-US" altLang="en-US" sz="1600" i="1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nopassword</a:t>
            </a:r>
            <a:r>
              <a:rPr lang="en-US" altLang="en-US" sz="16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 | password { </a:t>
            </a:r>
            <a:r>
              <a:rPr lang="en-US" altLang="en-US" sz="1600" i="1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password</a:t>
            </a:r>
            <a:r>
              <a:rPr lang="en-US" altLang="en-US" sz="16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 | [0|7] </a:t>
            </a:r>
            <a:r>
              <a:rPr lang="en-US" altLang="zh-CN" sz="16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} }</a:t>
            </a: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服务器端，要求进行</a:t>
            </a:r>
            <a:r>
              <a:rPr lang="en-US" altLang="en-US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PAP</a:t>
            </a:r>
            <a:r>
              <a:rPr lang="zh-CN" altLang="en-US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认证</a:t>
            </a:r>
          </a:p>
          <a:p>
            <a:pPr marL="1200150" lvl="2" indent="-285750" eaLnBrk="0" hangingPunct="0">
              <a:lnSpc>
                <a:spcPct val="130000"/>
              </a:lnSpc>
              <a:buFont typeface="Arial" pitchFamily="34" charset="0"/>
              <a:buChar char="•"/>
              <a:tabLst>
                <a:tab pos="7654925" algn="r"/>
              </a:tabLst>
              <a:defRPr/>
            </a:pPr>
            <a:r>
              <a:rPr lang="en-GB" altLang="zh-CN" sz="16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(</a:t>
            </a:r>
            <a:r>
              <a:rPr lang="en-GB" altLang="zh-CN" sz="1600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config</a:t>
            </a:r>
            <a:r>
              <a:rPr lang="en-GB" altLang="zh-CN" sz="16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-if)#</a:t>
            </a:r>
            <a:r>
              <a:rPr lang="en-US" altLang="zh-CN" sz="1600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ppp</a:t>
            </a:r>
            <a:r>
              <a:rPr lang="en-US" altLang="zh-CN" sz="16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 authentication { chap | pap | chap pap | pap chap } [</a:t>
            </a:r>
            <a:r>
              <a:rPr lang="en-US" altLang="zh-CN" sz="1600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callin</a:t>
            </a:r>
            <a:r>
              <a:rPr lang="en-US" altLang="zh-CN" sz="16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]</a:t>
            </a:r>
            <a:endParaRPr lang="en-US" altLang="en-US" sz="1600" kern="0" dirty="0" smtClean="0">
              <a:solidFill>
                <a:srgbClr val="333399"/>
              </a:solidFill>
              <a:effectLst/>
              <a:latin typeface="+mn-lt"/>
              <a:ea typeface="华文细黑" pitchFamily="2" charset="-122"/>
            </a:endParaRP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客户端将用户名和口令发送到对端</a:t>
            </a:r>
            <a:endParaRPr lang="en-US" altLang="zh-CN" sz="1800" kern="0" dirty="0" smtClean="0">
              <a:solidFill>
                <a:srgbClr val="333399"/>
              </a:solidFill>
              <a:effectLst/>
              <a:latin typeface="+mn-lt"/>
              <a:ea typeface="华文细黑" pitchFamily="2" charset="-122"/>
            </a:endParaRPr>
          </a:p>
          <a:p>
            <a:pPr marL="1200150" lvl="2" indent="-285750" eaLnBrk="0" hangingPunct="0">
              <a:lnSpc>
                <a:spcPct val="130000"/>
              </a:lnSpc>
              <a:buFont typeface="Arial" pitchFamily="34" charset="0"/>
              <a:buChar char="•"/>
              <a:tabLst>
                <a:tab pos="7654925" algn="r"/>
              </a:tabLst>
              <a:defRPr/>
            </a:pPr>
            <a:r>
              <a:rPr lang="en-GB" altLang="zh-CN" sz="16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(</a:t>
            </a:r>
            <a:r>
              <a:rPr lang="en-GB" altLang="zh-CN" sz="1600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config</a:t>
            </a:r>
            <a:r>
              <a:rPr lang="en-GB" altLang="zh-CN" sz="16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-if)#</a:t>
            </a:r>
            <a:r>
              <a:rPr lang="en-US" altLang="zh-CN" sz="1600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ppp</a:t>
            </a:r>
            <a:r>
              <a:rPr lang="en-US" altLang="zh-CN" sz="16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 pap sent-username </a:t>
            </a:r>
            <a:r>
              <a:rPr lang="en-US" altLang="zh-CN" sz="1600" i="1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username</a:t>
            </a:r>
            <a:r>
              <a:rPr lang="en-US" altLang="zh-CN" sz="16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 [ password encryption-type </a:t>
            </a:r>
            <a:r>
              <a:rPr lang="en-US" altLang="zh-CN" sz="1600" i="1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password</a:t>
            </a:r>
            <a:r>
              <a:rPr lang="en-US" altLang="zh-CN" sz="16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 ]</a:t>
            </a:r>
          </a:p>
          <a:p>
            <a:pPr marL="285750" indent="-285750" eaLnBrk="0" hangingPunct="0">
              <a:lnSpc>
                <a:spcPct val="130000"/>
              </a:lnSpc>
              <a:buSzPct val="60000"/>
              <a:buFont typeface="Wingdings" pitchFamily="2" charset="2"/>
              <a:buChar char="n"/>
              <a:tabLst>
                <a:tab pos="7654925" algn="r"/>
              </a:tabLst>
              <a:defRPr/>
            </a:pPr>
            <a:r>
              <a:rPr lang="zh-CN" altLang="en-US" sz="2100" dirty="0" smtClean="0">
                <a:solidFill>
                  <a:srgbClr val="A4001B"/>
                </a:solidFill>
                <a:effectLst/>
                <a:latin typeface="+mn-lt"/>
                <a:ea typeface="+mn-ea"/>
              </a:rPr>
              <a:t>配置</a:t>
            </a:r>
            <a:r>
              <a:rPr lang="en-US" altLang="zh-CN" sz="2100" dirty="0" smtClean="0">
                <a:solidFill>
                  <a:srgbClr val="A4001B"/>
                </a:solidFill>
                <a:effectLst/>
                <a:latin typeface="+mn-lt"/>
                <a:ea typeface="+mn-ea"/>
              </a:rPr>
              <a:t>CHAP</a:t>
            </a:r>
            <a:r>
              <a:rPr lang="zh-CN" altLang="en-US" sz="2100" dirty="0" smtClean="0">
                <a:solidFill>
                  <a:srgbClr val="A4001B"/>
                </a:solidFill>
                <a:effectLst/>
                <a:latin typeface="+mn-lt"/>
                <a:ea typeface="+mn-ea"/>
              </a:rPr>
              <a:t>认证</a:t>
            </a:r>
            <a:r>
              <a:rPr lang="en-US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	</a:t>
            </a:r>
            <a:endParaRPr lang="en-GB" altLang="zh-CN" sz="1800" kern="0" dirty="0" smtClean="0">
              <a:solidFill>
                <a:srgbClr val="333399"/>
              </a:solidFill>
              <a:effectLst/>
              <a:latin typeface="+mn-lt"/>
              <a:ea typeface="华文细黑" pitchFamily="2" charset="-122"/>
            </a:endParaRP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服务器端和客户端，建立本地口令数据库</a:t>
            </a:r>
            <a:endParaRPr lang="en-US" altLang="zh-CN" sz="1800" kern="0" dirty="0" smtClean="0">
              <a:solidFill>
                <a:srgbClr val="333399"/>
              </a:solidFill>
              <a:effectLst/>
              <a:latin typeface="+mn-lt"/>
              <a:ea typeface="华文细黑" pitchFamily="2" charset="-122"/>
            </a:endParaRPr>
          </a:p>
          <a:p>
            <a:pPr marL="1200150" lvl="2" indent="-285750" eaLnBrk="0" hangingPunct="0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GB" altLang="zh-CN" sz="1600" kern="0" dirty="0" smtClean="0">
                <a:solidFill>
                  <a:srgbClr val="333399"/>
                </a:solidFill>
                <a:effectLst/>
                <a:ea typeface="华文细黑" pitchFamily="2" charset="-122"/>
              </a:rPr>
              <a:t>(</a:t>
            </a:r>
            <a:r>
              <a:rPr lang="en-GB" altLang="zh-CN" sz="1600" kern="0" dirty="0" err="1" smtClean="0">
                <a:solidFill>
                  <a:srgbClr val="333399"/>
                </a:solidFill>
                <a:effectLst/>
                <a:ea typeface="华文细黑" pitchFamily="2" charset="-122"/>
              </a:rPr>
              <a:t>config</a:t>
            </a:r>
            <a:r>
              <a:rPr lang="en-GB" altLang="zh-CN" sz="1600" kern="0" dirty="0" smtClean="0">
                <a:solidFill>
                  <a:srgbClr val="333399"/>
                </a:solidFill>
                <a:effectLst/>
                <a:ea typeface="华文细黑" pitchFamily="2" charset="-122"/>
              </a:rPr>
              <a:t>)#</a:t>
            </a:r>
            <a:r>
              <a:rPr lang="en-US" altLang="en-US" sz="1600" kern="0" dirty="0" smtClean="0">
                <a:solidFill>
                  <a:srgbClr val="333399"/>
                </a:solidFill>
                <a:effectLst/>
                <a:ea typeface="华文细黑" pitchFamily="2" charset="-122"/>
              </a:rPr>
              <a:t>username </a:t>
            </a:r>
            <a:r>
              <a:rPr lang="en-US" altLang="en-US" sz="1600" i="1" kern="0" dirty="0" smtClean="0">
                <a:solidFill>
                  <a:srgbClr val="333399"/>
                </a:solidFill>
                <a:effectLst/>
                <a:ea typeface="华文细黑" pitchFamily="2" charset="-122"/>
              </a:rPr>
              <a:t>name</a:t>
            </a:r>
            <a:r>
              <a:rPr lang="en-US" altLang="en-US" sz="1600" kern="0" dirty="0" smtClean="0">
                <a:solidFill>
                  <a:srgbClr val="333399"/>
                </a:solidFill>
                <a:effectLst/>
                <a:ea typeface="华文细黑" pitchFamily="2" charset="-122"/>
              </a:rPr>
              <a:t> { </a:t>
            </a:r>
            <a:r>
              <a:rPr lang="en-US" altLang="en-US" sz="1600" i="1" kern="0" dirty="0" err="1" smtClean="0">
                <a:solidFill>
                  <a:srgbClr val="333399"/>
                </a:solidFill>
                <a:effectLst/>
                <a:ea typeface="华文细黑" pitchFamily="2" charset="-122"/>
              </a:rPr>
              <a:t>nopassword</a:t>
            </a:r>
            <a:r>
              <a:rPr lang="en-US" altLang="en-US" sz="1600" kern="0" dirty="0" smtClean="0">
                <a:solidFill>
                  <a:srgbClr val="333399"/>
                </a:solidFill>
                <a:effectLst/>
                <a:ea typeface="华文细黑" pitchFamily="2" charset="-122"/>
              </a:rPr>
              <a:t> | password { </a:t>
            </a:r>
            <a:r>
              <a:rPr lang="en-US" altLang="en-US" sz="1600" i="1" kern="0" dirty="0" smtClean="0">
                <a:solidFill>
                  <a:srgbClr val="333399"/>
                </a:solidFill>
                <a:effectLst/>
                <a:ea typeface="华文细黑" pitchFamily="2" charset="-122"/>
              </a:rPr>
              <a:t>password</a:t>
            </a:r>
            <a:r>
              <a:rPr lang="en-US" altLang="en-US" sz="1600" kern="0" dirty="0" smtClean="0">
                <a:solidFill>
                  <a:srgbClr val="333399"/>
                </a:solidFill>
                <a:effectLst/>
                <a:ea typeface="华文细黑" pitchFamily="2" charset="-122"/>
              </a:rPr>
              <a:t> | [0|7] </a:t>
            </a:r>
            <a:r>
              <a:rPr lang="en-US" altLang="zh-CN" sz="1600" kern="0" dirty="0" smtClean="0">
                <a:solidFill>
                  <a:srgbClr val="333399"/>
                </a:solidFill>
                <a:effectLst/>
                <a:ea typeface="华文细黑" pitchFamily="2" charset="-122"/>
              </a:rPr>
              <a:t>} }</a:t>
            </a: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服务器端，要求进行</a:t>
            </a:r>
            <a:r>
              <a:rPr lang="en-US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CH</a:t>
            </a:r>
            <a:r>
              <a:rPr lang="en-US" altLang="en-US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AP</a:t>
            </a:r>
            <a:r>
              <a:rPr lang="zh-CN" altLang="en-US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认证</a:t>
            </a:r>
            <a:endParaRPr lang="en-US" altLang="zh-CN" sz="1800" kern="0" dirty="0" smtClean="0">
              <a:solidFill>
                <a:srgbClr val="333399"/>
              </a:solidFill>
              <a:effectLst/>
              <a:latin typeface="+mn-lt"/>
              <a:ea typeface="华文细黑" pitchFamily="2" charset="-122"/>
            </a:endParaRPr>
          </a:p>
          <a:p>
            <a:pPr marL="1200150" lvl="2" indent="-285750" eaLnBrk="0" hangingPunct="0">
              <a:lnSpc>
                <a:spcPct val="130000"/>
              </a:lnSpc>
              <a:buFont typeface="Arial" pitchFamily="34" charset="0"/>
              <a:buChar char="•"/>
              <a:tabLst>
                <a:tab pos="7654925" algn="r"/>
              </a:tabLst>
              <a:defRPr/>
            </a:pPr>
            <a:r>
              <a:rPr lang="en-GB" altLang="zh-CN" sz="1600" kern="0" dirty="0" smtClean="0">
                <a:solidFill>
                  <a:srgbClr val="333399"/>
                </a:solidFill>
                <a:effectLst/>
                <a:ea typeface="华文细黑" pitchFamily="2" charset="-122"/>
              </a:rPr>
              <a:t>(</a:t>
            </a:r>
            <a:r>
              <a:rPr lang="en-GB" altLang="zh-CN" sz="1600" kern="0" dirty="0" err="1" smtClean="0">
                <a:solidFill>
                  <a:srgbClr val="333399"/>
                </a:solidFill>
                <a:effectLst/>
                <a:ea typeface="华文细黑" pitchFamily="2" charset="-122"/>
              </a:rPr>
              <a:t>config</a:t>
            </a:r>
            <a:r>
              <a:rPr lang="en-GB" altLang="zh-CN" sz="1600" kern="0" dirty="0" smtClean="0">
                <a:solidFill>
                  <a:srgbClr val="333399"/>
                </a:solidFill>
                <a:effectLst/>
                <a:ea typeface="华文细黑" pitchFamily="2" charset="-122"/>
              </a:rPr>
              <a:t>-if)#</a:t>
            </a:r>
            <a:r>
              <a:rPr lang="en-US" altLang="zh-CN" sz="1600" kern="0" dirty="0" err="1" smtClean="0">
                <a:solidFill>
                  <a:srgbClr val="333399"/>
                </a:solidFill>
                <a:effectLst/>
                <a:ea typeface="华文细黑" pitchFamily="2" charset="-122"/>
              </a:rPr>
              <a:t>ppp</a:t>
            </a:r>
            <a:r>
              <a:rPr lang="en-US" altLang="zh-CN" sz="1600" kern="0" dirty="0" smtClean="0">
                <a:solidFill>
                  <a:srgbClr val="333399"/>
                </a:solidFill>
                <a:effectLst/>
                <a:ea typeface="华文细黑" pitchFamily="2" charset="-122"/>
              </a:rPr>
              <a:t> authentication { chap | pap | chap pap | pap chap } [</a:t>
            </a:r>
            <a:r>
              <a:rPr lang="en-US" altLang="zh-CN" sz="1600" kern="0" dirty="0" err="1" smtClean="0">
                <a:solidFill>
                  <a:srgbClr val="333399"/>
                </a:solidFill>
                <a:effectLst/>
                <a:ea typeface="华文细黑" pitchFamily="2" charset="-122"/>
              </a:rPr>
              <a:t>callin</a:t>
            </a:r>
            <a:r>
              <a:rPr lang="en-US" altLang="zh-CN" sz="1600" kern="0" dirty="0" smtClean="0">
                <a:solidFill>
                  <a:srgbClr val="333399"/>
                </a:solidFill>
                <a:effectLst/>
                <a:ea typeface="华文细黑" pitchFamily="2" charset="-122"/>
              </a:rPr>
              <a:t>]</a:t>
            </a:r>
            <a:endParaRPr lang="en-US" altLang="en-US" sz="1600" kern="0" dirty="0" smtClean="0">
              <a:solidFill>
                <a:srgbClr val="333399"/>
              </a:solidFill>
              <a:effectLst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配置实例</a:t>
            </a:r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8596" y="1000109"/>
            <a:ext cx="8143932" cy="56329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marL="342900" lvl="1" indent="-342900" eaLnBrk="0" hangingPunct="0">
              <a:buFont typeface="Wingdings" pitchFamily="2" charset="2"/>
              <a:buChar char="§"/>
              <a:defRPr/>
            </a:pPr>
            <a:r>
              <a:rPr lang="zh-CN" altLang="en-US" sz="2100" dirty="0" smtClean="0">
                <a:solidFill>
                  <a:srgbClr val="A4001B"/>
                </a:solidFill>
                <a:effectLst/>
                <a:latin typeface="+mn-lt"/>
                <a:ea typeface="+mn-ea"/>
              </a:rPr>
              <a:t>配置</a:t>
            </a:r>
            <a:r>
              <a:rPr lang="en-US" altLang="zh-CN" sz="2100" dirty="0" smtClean="0">
                <a:solidFill>
                  <a:srgbClr val="A4001B"/>
                </a:solidFill>
                <a:effectLst/>
                <a:latin typeface="+mn-lt"/>
                <a:ea typeface="+mn-ea"/>
              </a:rPr>
              <a:t>PAP</a:t>
            </a:r>
            <a:r>
              <a:rPr lang="zh-CN" altLang="en-US" sz="2100" dirty="0" smtClean="0">
                <a:solidFill>
                  <a:srgbClr val="A4001B"/>
                </a:solidFill>
                <a:effectLst/>
                <a:latin typeface="+mn-lt"/>
                <a:ea typeface="+mn-ea"/>
              </a:rPr>
              <a:t>认证</a:t>
            </a:r>
            <a:endParaRPr lang="en-US" altLang="zh-CN" sz="2100" dirty="0" smtClean="0">
              <a:solidFill>
                <a:srgbClr val="A4001B"/>
              </a:solidFill>
              <a:effectLst/>
              <a:latin typeface="+mn-lt"/>
              <a:ea typeface="+mn-ea"/>
            </a:endParaRP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GB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RA(</a:t>
            </a:r>
            <a:r>
              <a:rPr lang="en-GB" altLang="zh-CN" sz="1800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config</a:t>
            </a:r>
            <a:r>
              <a:rPr lang="en-GB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)# username </a:t>
            </a:r>
            <a:r>
              <a:rPr lang="en-GB" altLang="zh-CN" sz="1800" i="1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user1</a:t>
            </a:r>
            <a:r>
              <a:rPr lang="en-GB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 password 0 </a:t>
            </a:r>
            <a:r>
              <a:rPr lang="en-GB" altLang="zh-CN" sz="1800" i="1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pw</a:t>
            </a:r>
            <a:endParaRPr lang="en-GB" altLang="zh-CN" sz="1800" i="1" kern="0" dirty="0" smtClean="0">
              <a:solidFill>
                <a:srgbClr val="333399"/>
              </a:solidFill>
              <a:effectLst/>
              <a:latin typeface="+mn-lt"/>
              <a:ea typeface="华文细黑" pitchFamily="2" charset="-122"/>
            </a:endParaRP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GB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RA(</a:t>
            </a:r>
            <a:r>
              <a:rPr lang="en-GB" altLang="zh-CN" sz="1800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config</a:t>
            </a:r>
            <a:r>
              <a:rPr lang="en-GB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-if)# encapsulation PPP</a:t>
            </a: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GB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RA(</a:t>
            </a:r>
            <a:r>
              <a:rPr lang="en-GB" altLang="zh-CN" sz="1800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config</a:t>
            </a:r>
            <a:r>
              <a:rPr lang="en-GB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-if)# </a:t>
            </a:r>
            <a:r>
              <a:rPr lang="en-GB" altLang="zh-CN" sz="1800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ppp</a:t>
            </a:r>
            <a:r>
              <a:rPr lang="en-GB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 authentication PAP</a:t>
            </a: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GB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RB(</a:t>
            </a:r>
            <a:r>
              <a:rPr lang="en-GB" altLang="zh-CN" sz="1800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config</a:t>
            </a:r>
            <a:r>
              <a:rPr lang="en-GB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-if)# encapsulation PPP</a:t>
            </a: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GB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RB(</a:t>
            </a:r>
            <a:r>
              <a:rPr lang="en-GB" altLang="zh-CN" sz="1800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config</a:t>
            </a:r>
            <a:r>
              <a:rPr lang="en-GB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-if)# </a:t>
            </a:r>
            <a:r>
              <a:rPr lang="en-GB" altLang="zh-CN" sz="1800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ppp</a:t>
            </a:r>
            <a:r>
              <a:rPr lang="en-GB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 pap sent-username </a:t>
            </a:r>
            <a:r>
              <a:rPr lang="en-GB" altLang="zh-CN" sz="1800" i="1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user1</a:t>
            </a:r>
            <a:r>
              <a:rPr lang="en-GB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 password 0 </a:t>
            </a:r>
            <a:r>
              <a:rPr lang="en-GB" altLang="zh-CN" sz="1800" i="1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pw</a:t>
            </a:r>
            <a:endParaRPr lang="en-GB" altLang="zh-CN" sz="1800" i="1" kern="0" dirty="0" smtClean="0">
              <a:solidFill>
                <a:srgbClr val="333399"/>
              </a:solidFill>
              <a:effectLst/>
              <a:latin typeface="+mn-lt"/>
              <a:ea typeface="华文细黑" pitchFamily="2" charset="-122"/>
            </a:endParaRPr>
          </a:p>
          <a:p>
            <a:pPr marL="285750" indent="-285750" eaLnBrk="0" hangingPunct="0">
              <a:lnSpc>
                <a:spcPct val="130000"/>
              </a:lnSpc>
              <a:buSzPct val="60000"/>
              <a:buFont typeface="Wingdings" pitchFamily="2" charset="2"/>
              <a:buChar char="n"/>
              <a:tabLst>
                <a:tab pos="7654925" algn="r"/>
              </a:tabLst>
              <a:defRPr/>
            </a:pPr>
            <a:r>
              <a:rPr lang="zh-CN" altLang="en-US" sz="2100" dirty="0" smtClean="0">
                <a:solidFill>
                  <a:srgbClr val="A4001B"/>
                </a:solidFill>
                <a:effectLst/>
                <a:latin typeface="+mn-lt"/>
                <a:ea typeface="+mn-ea"/>
              </a:rPr>
              <a:t>配置</a:t>
            </a:r>
            <a:r>
              <a:rPr lang="en-US" altLang="zh-CN" sz="2100" dirty="0" smtClean="0">
                <a:solidFill>
                  <a:srgbClr val="A4001B"/>
                </a:solidFill>
                <a:effectLst/>
                <a:latin typeface="+mn-lt"/>
                <a:ea typeface="+mn-ea"/>
              </a:rPr>
              <a:t>CHAP</a:t>
            </a:r>
            <a:r>
              <a:rPr lang="zh-CN" altLang="en-US" sz="2100" dirty="0" smtClean="0">
                <a:solidFill>
                  <a:srgbClr val="A4001B"/>
                </a:solidFill>
                <a:effectLst/>
                <a:latin typeface="+mn-lt"/>
                <a:ea typeface="+mn-ea"/>
              </a:rPr>
              <a:t>认证</a:t>
            </a:r>
            <a:r>
              <a:rPr lang="en-US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	</a:t>
            </a:r>
            <a:endParaRPr lang="en-GB" altLang="zh-CN" sz="1800" kern="0" dirty="0" smtClean="0">
              <a:solidFill>
                <a:srgbClr val="333399"/>
              </a:solidFill>
              <a:effectLst/>
              <a:latin typeface="+mn-lt"/>
              <a:ea typeface="华文细黑" pitchFamily="2" charset="-122"/>
            </a:endParaRP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RA(</a:t>
            </a:r>
            <a:r>
              <a:rPr lang="en-US" altLang="zh-CN" sz="1800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config</a:t>
            </a:r>
            <a:r>
              <a:rPr lang="en-US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)# username </a:t>
            </a:r>
            <a:r>
              <a:rPr lang="en-US" altLang="zh-CN" sz="1800" i="1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rb</a:t>
            </a:r>
            <a:r>
              <a:rPr lang="en-US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 password 0 </a:t>
            </a:r>
            <a:r>
              <a:rPr lang="en-US" altLang="zh-CN" sz="1800" i="1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pw</a:t>
            </a: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RA(</a:t>
            </a:r>
            <a:r>
              <a:rPr lang="en-US" altLang="zh-CN" sz="1800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config</a:t>
            </a:r>
            <a:r>
              <a:rPr lang="en-US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-if)# encapsulation PPP</a:t>
            </a: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RA(</a:t>
            </a:r>
            <a:r>
              <a:rPr lang="en-US" altLang="zh-CN" sz="1800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config</a:t>
            </a:r>
            <a:r>
              <a:rPr lang="en-US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-if)# </a:t>
            </a:r>
            <a:r>
              <a:rPr lang="en-US" altLang="zh-CN" sz="1800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ppp</a:t>
            </a:r>
            <a:r>
              <a:rPr lang="en-US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 authentication CHAP</a:t>
            </a: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RB(</a:t>
            </a:r>
            <a:r>
              <a:rPr lang="en-US" altLang="zh-CN" sz="1800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config</a:t>
            </a:r>
            <a:r>
              <a:rPr lang="en-US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)# username </a:t>
            </a:r>
            <a:r>
              <a:rPr lang="en-US" altLang="zh-CN" sz="1800" i="1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ra</a:t>
            </a:r>
            <a:r>
              <a:rPr lang="en-US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 password 0 </a:t>
            </a:r>
            <a:r>
              <a:rPr lang="en-US" altLang="zh-CN" sz="1800" i="1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pw</a:t>
            </a: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en-US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RB(</a:t>
            </a:r>
            <a:r>
              <a:rPr lang="en-US" altLang="zh-CN" sz="1800" kern="0" dirty="0" err="1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config</a:t>
            </a:r>
            <a:r>
              <a:rPr lang="en-US" altLang="zh-CN" sz="1800" kern="0" dirty="0" smtClean="0">
                <a:solidFill>
                  <a:srgbClr val="333399"/>
                </a:solidFill>
                <a:effectLst/>
                <a:latin typeface="+mn-lt"/>
                <a:ea typeface="华文细黑" pitchFamily="2" charset="-122"/>
              </a:rPr>
              <a:t>-if)# encapsulation PPP</a:t>
            </a:r>
          </a:p>
          <a:p>
            <a:pPr marL="742950" lvl="1" indent="-285750" eaLnBrk="0" hangingPunct="0">
              <a:lnSpc>
                <a:spcPct val="130000"/>
              </a:lnSpc>
              <a:buFont typeface="Wingdings" pitchFamily="2" charset="2"/>
              <a:buChar char="Ø"/>
              <a:tabLst>
                <a:tab pos="7654925" algn="r"/>
              </a:tabLst>
              <a:defRPr/>
            </a:pPr>
            <a:endParaRPr lang="en-US" altLang="en-US" sz="1800" kern="0" dirty="0" smtClean="0">
              <a:solidFill>
                <a:srgbClr val="333399"/>
              </a:solidFill>
              <a:effectLst/>
              <a:latin typeface="+mn-lt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2129" y="1714488"/>
            <a:ext cx="7144905" cy="22659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锐捷网络，</a:t>
            </a:r>
            <a:endParaRPr lang="en-US" altLang="zh-CN" sz="5400" b="1" dirty="0">
              <a:ln w="31550" cmpd="sng">
                <a:noFill/>
                <a:prstDash val="solid"/>
              </a:ln>
              <a:solidFill>
                <a:srgbClr val="C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algn="ctr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让您的网络尽在掌握 </a:t>
            </a:r>
            <a:r>
              <a:rPr lang="en-US" altLang="zh-CN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!</a:t>
            </a:r>
            <a:endParaRPr lang="zh-CN" alt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C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" name="Freeform 30"/>
          <p:cNvSpPr>
            <a:spLocks noEditPoints="1"/>
          </p:cNvSpPr>
          <p:nvPr/>
        </p:nvSpPr>
        <p:spPr bwMode="auto">
          <a:xfrm>
            <a:off x="395288" y="1438275"/>
            <a:ext cx="8497887" cy="4222750"/>
          </a:xfrm>
          <a:custGeom>
            <a:avLst/>
            <a:gdLst/>
            <a:ahLst/>
            <a:cxnLst>
              <a:cxn ang="0">
                <a:pos x="1477" y="121"/>
              </a:cxn>
              <a:cxn ang="0">
                <a:pos x="1204" y="81"/>
              </a:cxn>
              <a:cxn ang="0">
                <a:pos x="1097" y="51"/>
              </a:cxn>
              <a:cxn ang="0">
                <a:pos x="1002" y="20"/>
              </a:cxn>
              <a:cxn ang="0">
                <a:pos x="1777" y="54"/>
              </a:cxn>
              <a:cxn ang="0">
                <a:pos x="754" y="72"/>
              </a:cxn>
              <a:cxn ang="0">
                <a:pos x="3367" y="193"/>
              </a:cxn>
              <a:cxn ang="0">
                <a:pos x="3191" y="236"/>
              </a:cxn>
              <a:cxn ang="0">
                <a:pos x="3108" y="466"/>
              </a:cxn>
              <a:cxn ang="0">
                <a:pos x="2999" y="600"/>
              </a:cxn>
              <a:cxn ang="0">
                <a:pos x="2823" y="884"/>
              </a:cxn>
              <a:cxn ang="0">
                <a:pos x="2701" y="754"/>
              </a:cxn>
              <a:cxn ang="0">
                <a:pos x="2307" y="714"/>
              </a:cxn>
              <a:cxn ang="0">
                <a:pos x="2071" y="724"/>
              </a:cxn>
              <a:cxn ang="0">
                <a:pos x="2111" y="1218"/>
              </a:cxn>
              <a:cxn ang="0">
                <a:pos x="1778" y="1141"/>
              </a:cxn>
              <a:cxn ang="0">
                <a:pos x="1522" y="645"/>
              </a:cxn>
              <a:cxn ang="0">
                <a:pos x="1747" y="297"/>
              </a:cxn>
              <a:cxn ang="0">
                <a:pos x="1827" y="250"/>
              </a:cxn>
              <a:cxn ang="0">
                <a:pos x="2021" y="185"/>
              </a:cxn>
              <a:cxn ang="0">
                <a:pos x="2244" y="111"/>
              </a:cxn>
              <a:cxn ang="0">
                <a:pos x="2386" y="99"/>
              </a:cxn>
              <a:cxn ang="0">
                <a:pos x="2123" y="129"/>
              </a:cxn>
              <a:cxn ang="0">
                <a:pos x="2836" y="77"/>
              </a:cxn>
              <a:cxn ang="0">
                <a:pos x="672" y="123"/>
              </a:cxn>
              <a:cxn ang="0">
                <a:pos x="1033" y="96"/>
              </a:cxn>
              <a:cxn ang="0">
                <a:pos x="1025" y="158"/>
              </a:cxn>
              <a:cxn ang="0">
                <a:pos x="779" y="298"/>
              </a:cxn>
              <a:cxn ang="0">
                <a:pos x="1052" y="372"/>
              </a:cxn>
              <a:cxn ang="0">
                <a:pos x="943" y="441"/>
              </a:cxn>
              <a:cxn ang="0">
                <a:pos x="506" y="812"/>
              </a:cxn>
              <a:cxn ang="0">
                <a:pos x="822" y="913"/>
              </a:cxn>
              <a:cxn ang="0">
                <a:pos x="1164" y="1315"/>
              </a:cxn>
              <a:cxn ang="0">
                <a:pos x="990" y="1804"/>
              </a:cxn>
              <a:cxn ang="0">
                <a:pos x="700" y="1211"/>
              </a:cxn>
              <a:cxn ang="0">
                <a:pos x="501" y="841"/>
              </a:cxn>
              <a:cxn ang="0">
                <a:pos x="318" y="375"/>
              </a:cxn>
              <a:cxn ang="0">
                <a:pos x="133" y="283"/>
              </a:cxn>
              <a:cxn ang="0">
                <a:pos x="201" y="156"/>
              </a:cxn>
              <a:cxn ang="0">
                <a:pos x="811" y="146"/>
              </a:cxn>
              <a:cxn ang="0">
                <a:pos x="966" y="106"/>
              </a:cxn>
              <a:cxn ang="0">
                <a:pos x="1512" y="181"/>
              </a:cxn>
              <a:cxn ang="0">
                <a:pos x="1611" y="275"/>
              </a:cxn>
              <a:cxn ang="0">
                <a:pos x="1664" y="347"/>
              </a:cxn>
              <a:cxn ang="0">
                <a:pos x="1062" y="422"/>
              </a:cxn>
              <a:cxn ang="0">
                <a:pos x="727" y="401"/>
              </a:cxn>
              <a:cxn ang="0">
                <a:pos x="2024" y="442"/>
              </a:cxn>
              <a:cxn ang="0">
                <a:pos x="1639" y="528"/>
              </a:cxn>
              <a:cxn ang="0">
                <a:pos x="2041" y="598"/>
              </a:cxn>
              <a:cxn ang="0">
                <a:pos x="1810" y="541"/>
              </a:cxn>
              <a:cxn ang="0">
                <a:pos x="1750" y="518"/>
              </a:cxn>
              <a:cxn ang="0">
                <a:pos x="3118" y="608"/>
              </a:cxn>
              <a:cxn ang="0">
                <a:pos x="2942" y="802"/>
              </a:cxn>
              <a:cxn ang="0">
                <a:pos x="3096" y="883"/>
              </a:cxn>
              <a:cxn ang="0">
                <a:pos x="3123" y="908"/>
              </a:cxn>
              <a:cxn ang="0">
                <a:pos x="3039" y="1074"/>
              </a:cxn>
              <a:cxn ang="0">
                <a:pos x="3168" y="1033"/>
              </a:cxn>
              <a:cxn ang="0">
                <a:pos x="3233" y="1095"/>
              </a:cxn>
              <a:cxn ang="0">
                <a:pos x="1030" y="1072"/>
              </a:cxn>
              <a:cxn ang="0">
                <a:pos x="3186" y="1234"/>
              </a:cxn>
              <a:cxn ang="0">
                <a:pos x="3201" y="1546"/>
              </a:cxn>
              <a:cxn ang="0">
                <a:pos x="2215" y="1296"/>
              </a:cxn>
              <a:cxn ang="0">
                <a:pos x="3516" y="1631"/>
              </a:cxn>
            </a:cxnLst>
            <a:rect l="0" t="0" r="r" b="b"/>
            <a:pathLst>
              <a:path w="3632" h="1804">
                <a:moveTo>
                  <a:pt x="1470" y="0"/>
                </a:moveTo>
                <a:lnTo>
                  <a:pt x="1490" y="0"/>
                </a:lnTo>
                <a:lnTo>
                  <a:pt x="1510" y="2"/>
                </a:lnTo>
                <a:lnTo>
                  <a:pt x="1510" y="4"/>
                </a:lnTo>
                <a:lnTo>
                  <a:pt x="1512" y="5"/>
                </a:lnTo>
                <a:lnTo>
                  <a:pt x="1500" y="7"/>
                </a:lnTo>
                <a:lnTo>
                  <a:pt x="1490" y="9"/>
                </a:lnTo>
                <a:lnTo>
                  <a:pt x="1510" y="10"/>
                </a:lnTo>
                <a:lnTo>
                  <a:pt x="1531" y="10"/>
                </a:lnTo>
                <a:lnTo>
                  <a:pt x="1531" y="12"/>
                </a:lnTo>
                <a:lnTo>
                  <a:pt x="1531" y="12"/>
                </a:lnTo>
                <a:lnTo>
                  <a:pt x="1527" y="14"/>
                </a:lnTo>
                <a:lnTo>
                  <a:pt x="1526" y="15"/>
                </a:lnTo>
                <a:lnTo>
                  <a:pt x="1514" y="15"/>
                </a:lnTo>
                <a:lnTo>
                  <a:pt x="1500" y="17"/>
                </a:lnTo>
                <a:lnTo>
                  <a:pt x="1500" y="19"/>
                </a:lnTo>
                <a:lnTo>
                  <a:pt x="1500" y="22"/>
                </a:lnTo>
                <a:lnTo>
                  <a:pt x="1504" y="22"/>
                </a:lnTo>
                <a:lnTo>
                  <a:pt x="1509" y="22"/>
                </a:lnTo>
                <a:lnTo>
                  <a:pt x="1527" y="17"/>
                </a:lnTo>
                <a:lnTo>
                  <a:pt x="1549" y="14"/>
                </a:lnTo>
                <a:lnTo>
                  <a:pt x="1571" y="12"/>
                </a:lnTo>
                <a:lnTo>
                  <a:pt x="1589" y="14"/>
                </a:lnTo>
                <a:lnTo>
                  <a:pt x="1591" y="15"/>
                </a:lnTo>
                <a:lnTo>
                  <a:pt x="1591" y="17"/>
                </a:lnTo>
                <a:lnTo>
                  <a:pt x="1589" y="20"/>
                </a:lnTo>
                <a:lnTo>
                  <a:pt x="1589" y="24"/>
                </a:lnTo>
                <a:lnTo>
                  <a:pt x="1566" y="25"/>
                </a:lnTo>
                <a:lnTo>
                  <a:pt x="1546" y="29"/>
                </a:lnTo>
                <a:lnTo>
                  <a:pt x="1537" y="32"/>
                </a:lnTo>
                <a:lnTo>
                  <a:pt x="1529" y="36"/>
                </a:lnTo>
                <a:lnTo>
                  <a:pt x="1522" y="41"/>
                </a:lnTo>
                <a:lnTo>
                  <a:pt x="1515" y="46"/>
                </a:lnTo>
                <a:lnTo>
                  <a:pt x="1517" y="49"/>
                </a:lnTo>
                <a:lnTo>
                  <a:pt x="1517" y="54"/>
                </a:lnTo>
                <a:lnTo>
                  <a:pt x="1526" y="56"/>
                </a:lnTo>
                <a:lnTo>
                  <a:pt x="1532" y="57"/>
                </a:lnTo>
                <a:lnTo>
                  <a:pt x="1531" y="59"/>
                </a:lnTo>
                <a:lnTo>
                  <a:pt x="1531" y="61"/>
                </a:lnTo>
                <a:lnTo>
                  <a:pt x="1517" y="62"/>
                </a:lnTo>
                <a:lnTo>
                  <a:pt x="1505" y="62"/>
                </a:lnTo>
                <a:lnTo>
                  <a:pt x="1505" y="64"/>
                </a:lnTo>
                <a:lnTo>
                  <a:pt x="1505" y="67"/>
                </a:lnTo>
                <a:lnTo>
                  <a:pt x="1512" y="67"/>
                </a:lnTo>
                <a:lnTo>
                  <a:pt x="1515" y="69"/>
                </a:lnTo>
                <a:lnTo>
                  <a:pt x="1517" y="72"/>
                </a:lnTo>
                <a:lnTo>
                  <a:pt x="1517" y="76"/>
                </a:lnTo>
                <a:lnTo>
                  <a:pt x="1517" y="77"/>
                </a:lnTo>
                <a:lnTo>
                  <a:pt x="1517" y="77"/>
                </a:lnTo>
                <a:lnTo>
                  <a:pt x="1524" y="77"/>
                </a:lnTo>
                <a:lnTo>
                  <a:pt x="1529" y="77"/>
                </a:lnTo>
                <a:lnTo>
                  <a:pt x="1527" y="81"/>
                </a:lnTo>
                <a:lnTo>
                  <a:pt x="1527" y="84"/>
                </a:lnTo>
                <a:lnTo>
                  <a:pt x="1517" y="84"/>
                </a:lnTo>
                <a:lnTo>
                  <a:pt x="1509" y="84"/>
                </a:lnTo>
                <a:lnTo>
                  <a:pt x="1509" y="89"/>
                </a:lnTo>
                <a:lnTo>
                  <a:pt x="1509" y="94"/>
                </a:lnTo>
                <a:lnTo>
                  <a:pt x="1499" y="94"/>
                </a:lnTo>
                <a:lnTo>
                  <a:pt x="1492" y="97"/>
                </a:lnTo>
                <a:lnTo>
                  <a:pt x="1487" y="99"/>
                </a:lnTo>
                <a:lnTo>
                  <a:pt x="1479" y="103"/>
                </a:lnTo>
                <a:lnTo>
                  <a:pt x="1480" y="109"/>
                </a:lnTo>
                <a:lnTo>
                  <a:pt x="1482" y="114"/>
                </a:lnTo>
                <a:lnTo>
                  <a:pt x="1475" y="114"/>
                </a:lnTo>
                <a:lnTo>
                  <a:pt x="1470" y="114"/>
                </a:lnTo>
                <a:lnTo>
                  <a:pt x="1474" y="116"/>
                </a:lnTo>
                <a:lnTo>
                  <a:pt x="1477" y="118"/>
                </a:lnTo>
                <a:lnTo>
                  <a:pt x="1477" y="121"/>
                </a:lnTo>
                <a:lnTo>
                  <a:pt x="1479" y="126"/>
                </a:lnTo>
                <a:lnTo>
                  <a:pt x="1477" y="128"/>
                </a:lnTo>
                <a:lnTo>
                  <a:pt x="1477" y="129"/>
                </a:lnTo>
                <a:lnTo>
                  <a:pt x="1459" y="126"/>
                </a:lnTo>
                <a:lnTo>
                  <a:pt x="1443" y="121"/>
                </a:lnTo>
                <a:lnTo>
                  <a:pt x="1445" y="124"/>
                </a:lnTo>
                <a:lnTo>
                  <a:pt x="1447" y="126"/>
                </a:lnTo>
                <a:lnTo>
                  <a:pt x="1440" y="126"/>
                </a:lnTo>
                <a:lnTo>
                  <a:pt x="1433" y="126"/>
                </a:lnTo>
                <a:lnTo>
                  <a:pt x="1433" y="129"/>
                </a:lnTo>
                <a:lnTo>
                  <a:pt x="1433" y="133"/>
                </a:lnTo>
                <a:lnTo>
                  <a:pt x="1450" y="133"/>
                </a:lnTo>
                <a:lnTo>
                  <a:pt x="1465" y="133"/>
                </a:lnTo>
                <a:lnTo>
                  <a:pt x="1467" y="138"/>
                </a:lnTo>
                <a:lnTo>
                  <a:pt x="1467" y="141"/>
                </a:lnTo>
                <a:lnTo>
                  <a:pt x="1443" y="149"/>
                </a:lnTo>
                <a:lnTo>
                  <a:pt x="1418" y="158"/>
                </a:lnTo>
                <a:lnTo>
                  <a:pt x="1397" y="159"/>
                </a:lnTo>
                <a:lnTo>
                  <a:pt x="1375" y="161"/>
                </a:lnTo>
                <a:lnTo>
                  <a:pt x="1363" y="173"/>
                </a:lnTo>
                <a:lnTo>
                  <a:pt x="1350" y="183"/>
                </a:lnTo>
                <a:lnTo>
                  <a:pt x="1336" y="188"/>
                </a:lnTo>
                <a:lnTo>
                  <a:pt x="1320" y="190"/>
                </a:lnTo>
                <a:lnTo>
                  <a:pt x="1305" y="191"/>
                </a:lnTo>
                <a:lnTo>
                  <a:pt x="1289" y="195"/>
                </a:lnTo>
                <a:lnTo>
                  <a:pt x="1288" y="203"/>
                </a:lnTo>
                <a:lnTo>
                  <a:pt x="1286" y="211"/>
                </a:lnTo>
                <a:lnTo>
                  <a:pt x="1274" y="218"/>
                </a:lnTo>
                <a:lnTo>
                  <a:pt x="1263" y="226"/>
                </a:lnTo>
                <a:lnTo>
                  <a:pt x="1263" y="231"/>
                </a:lnTo>
                <a:lnTo>
                  <a:pt x="1261" y="236"/>
                </a:lnTo>
                <a:lnTo>
                  <a:pt x="1248" y="246"/>
                </a:lnTo>
                <a:lnTo>
                  <a:pt x="1236" y="255"/>
                </a:lnTo>
                <a:lnTo>
                  <a:pt x="1226" y="250"/>
                </a:lnTo>
                <a:lnTo>
                  <a:pt x="1216" y="245"/>
                </a:lnTo>
                <a:lnTo>
                  <a:pt x="1209" y="246"/>
                </a:lnTo>
                <a:lnTo>
                  <a:pt x="1201" y="246"/>
                </a:lnTo>
                <a:lnTo>
                  <a:pt x="1196" y="228"/>
                </a:lnTo>
                <a:lnTo>
                  <a:pt x="1187" y="210"/>
                </a:lnTo>
                <a:lnTo>
                  <a:pt x="1192" y="205"/>
                </a:lnTo>
                <a:lnTo>
                  <a:pt x="1196" y="201"/>
                </a:lnTo>
                <a:lnTo>
                  <a:pt x="1194" y="201"/>
                </a:lnTo>
                <a:lnTo>
                  <a:pt x="1191" y="201"/>
                </a:lnTo>
                <a:lnTo>
                  <a:pt x="1189" y="203"/>
                </a:lnTo>
                <a:lnTo>
                  <a:pt x="1186" y="203"/>
                </a:lnTo>
                <a:lnTo>
                  <a:pt x="1191" y="181"/>
                </a:lnTo>
                <a:lnTo>
                  <a:pt x="1196" y="159"/>
                </a:lnTo>
                <a:lnTo>
                  <a:pt x="1197" y="159"/>
                </a:lnTo>
                <a:lnTo>
                  <a:pt x="1197" y="159"/>
                </a:lnTo>
                <a:lnTo>
                  <a:pt x="1204" y="161"/>
                </a:lnTo>
                <a:lnTo>
                  <a:pt x="1207" y="163"/>
                </a:lnTo>
                <a:lnTo>
                  <a:pt x="1211" y="163"/>
                </a:lnTo>
                <a:lnTo>
                  <a:pt x="1214" y="161"/>
                </a:lnTo>
                <a:lnTo>
                  <a:pt x="1212" y="158"/>
                </a:lnTo>
                <a:lnTo>
                  <a:pt x="1211" y="154"/>
                </a:lnTo>
                <a:lnTo>
                  <a:pt x="1221" y="149"/>
                </a:lnTo>
                <a:lnTo>
                  <a:pt x="1231" y="143"/>
                </a:lnTo>
                <a:lnTo>
                  <a:pt x="1228" y="129"/>
                </a:lnTo>
                <a:lnTo>
                  <a:pt x="1226" y="118"/>
                </a:lnTo>
                <a:lnTo>
                  <a:pt x="1217" y="118"/>
                </a:lnTo>
                <a:lnTo>
                  <a:pt x="1212" y="116"/>
                </a:lnTo>
                <a:lnTo>
                  <a:pt x="1207" y="114"/>
                </a:lnTo>
                <a:lnTo>
                  <a:pt x="1204" y="111"/>
                </a:lnTo>
                <a:lnTo>
                  <a:pt x="1207" y="106"/>
                </a:lnTo>
                <a:lnTo>
                  <a:pt x="1211" y="103"/>
                </a:lnTo>
                <a:lnTo>
                  <a:pt x="1212" y="96"/>
                </a:lnTo>
                <a:lnTo>
                  <a:pt x="1212" y="87"/>
                </a:lnTo>
                <a:lnTo>
                  <a:pt x="1204" y="81"/>
                </a:lnTo>
                <a:lnTo>
                  <a:pt x="1197" y="72"/>
                </a:lnTo>
                <a:lnTo>
                  <a:pt x="1181" y="71"/>
                </a:lnTo>
                <a:lnTo>
                  <a:pt x="1162" y="71"/>
                </a:lnTo>
                <a:lnTo>
                  <a:pt x="1145" y="69"/>
                </a:lnTo>
                <a:lnTo>
                  <a:pt x="1129" y="69"/>
                </a:lnTo>
                <a:lnTo>
                  <a:pt x="1129" y="66"/>
                </a:lnTo>
                <a:lnTo>
                  <a:pt x="1129" y="62"/>
                </a:lnTo>
                <a:lnTo>
                  <a:pt x="1130" y="61"/>
                </a:lnTo>
                <a:lnTo>
                  <a:pt x="1132" y="59"/>
                </a:lnTo>
                <a:lnTo>
                  <a:pt x="1144" y="61"/>
                </a:lnTo>
                <a:lnTo>
                  <a:pt x="1157" y="61"/>
                </a:lnTo>
                <a:lnTo>
                  <a:pt x="1157" y="61"/>
                </a:lnTo>
                <a:lnTo>
                  <a:pt x="1157" y="59"/>
                </a:lnTo>
                <a:lnTo>
                  <a:pt x="1156" y="57"/>
                </a:lnTo>
                <a:lnTo>
                  <a:pt x="1154" y="54"/>
                </a:lnTo>
                <a:lnTo>
                  <a:pt x="1142" y="56"/>
                </a:lnTo>
                <a:lnTo>
                  <a:pt x="1130" y="56"/>
                </a:lnTo>
                <a:lnTo>
                  <a:pt x="1127" y="56"/>
                </a:lnTo>
                <a:lnTo>
                  <a:pt x="1122" y="54"/>
                </a:lnTo>
                <a:lnTo>
                  <a:pt x="1119" y="52"/>
                </a:lnTo>
                <a:lnTo>
                  <a:pt x="1115" y="51"/>
                </a:lnTo>
                <a:lnTo>
                  <a:pt x="1117" y="47"/>
                </a:lnTo>
                <a:lnTo>
                  <a:pt x="1120" y="46"/>
                </a:lnTo>
                <a:lnTo>
                  <a:pt x="1130" y="42"/>
                </a:lnTo>
                <a:lnTo>
                  <a:pt x="1140" y="41"/>
                </a:lnTo>
                <a:lnTo>
                  <a:pt x="1149" y="39"/>
                </a:lnTo>
                <a:lnTo>
                  <a:pt x="1159" y="39"/>
                </a:lnTo>
                <a:lnTo>
                  <a:pt x="1177" y="39"/>
                </a:lnTo>
                <a:lnTo>
                  <a:pt x="1196" y="39"/>
                </a:lnTo>
                <a:lnTo>
                  <a:pt x="1192" y="32"/>
                </a:lnTo>
                <a:lnTo>
                  <a:pt x="1187" y="25"/>
                </a:lnTo>
                <a:lnTo>
                  <a:pt x="1209" y="25"/>
                </a:lnTo>
                <a:lnTo>
                  <a:pt x="1229" y="22"/>
                </a:lnTo>
                <a:lnTo>
                  <a:pt x="1248" y="19"/>
                </a:lnTo>
                <a:lnTo>
                  <a:pt x="1264" y="12"/>
                </a:lnTo>
                <a:lnTo>
                  <a:pt x="1279" y="14"/>
                </a:lnTo>
                <a:lnTo>
                  <a:pt x="1293" y="15"/>
                </a:lnTo>
                <a:lnTo>
                  <a:pt x="1308" y="15"/>
                </a:lnTo>
                <a:lnTo>
                  <a:pt x="1321" y="14"/>
                </a:lnTo>
                <a:lnTo>
                  <a:pt x="1351" y="10"/>
                </a:lnTo>
                <a:lnTo>
                  <a:pt x="1382" y="5"/>
                </a:lnTo>
                <a:lnTo>
                  <a:pt x="1402" y="5"/>
                </a:lnTo>
                <a:lnTo>
                  <a:pt x="1428" y="4"/>
                </a:lnTo>
                <a:lnTo>
                  <a:pt x="1442" y="4"/>
                </a:lnTo>
                <a:lnTo>
                  <a:pt x="1454" y="4"/>
                </a:lnTo>
                <a:lnTo>
                  <a:pt x="1464" y="2"/>
                </a:lnTo>
                <a:lnTo>
                  <a:pt x="1470" y="0"/>
                </a:lnTo>
                <a:close/>
                <a:moveTo>
                  <a:pt x="1147" y="4"/>
                </a:moveTo>
                <a:lnTo>
                  <a:pt x="1169" y="5"/>
                </a:lnTo>
                <a:lnTo>
                  <a:pt x="1189" y="7"/>
                </a:lnTo>
                <a:lnTo>
                  <a:pt x="1211" y="9"/>
                </a:lnTo>
                <a:lnTo>
                  <a:pt x="1233" y="10"/>
                </a:lnTo>
                <a:lnTo>
                  <a:pt x="1231" y="12"/>
                </a:lnTo>
                <a:lnTo>
                  <a:pt x="1231" y="14"/>
                </a:lnTo>
                <a:lnTo>
                  <a:pt x="1207" y="17"/>
                </a:lnTo>
                <a:lnTo>
                  <a:pt x="1189" y="20"/>
                </a:lnTo>
                <a:lnTo>
                  <a:pt x="1172" y="25"/>
                </a:lnTo>
                <a:lnTo>
                  <a:pt x="1154" y="32"/>
                </a:lnTo>
                <a:lnTo>
                  <a:pt x="1137" y="34"/>
                </a:lnTo>
                <a:lnTo>
                  <a:pt x="1120" y="36"/>
                </a:lnTo>
                <a:lnTo>
                  <a:pt x="1104" y="37"/>
                </a:lnTo>
                <a:lnTo>
                  <a:pt x="1087" y="39"/>
                </a:lnTo>
                <a:lnTo>
                  <a:pt x="1087" y="39"/>
                </a:lnTo>
                <a:lnTo>
                  <a:pt x="1087" y="41"/>
                </a:lnTo>
                <a:lnTo>
                  <a:pt x="1092" y="41"/>
                </a:lnTo>
                <a:lnTo>
                  <a:pt x="1097" y="42"/>
                </a:lnTo>
                <a:lnTo>
                  <a:pt x="1097" y="46"/>
                </a:lnTo>
                <a:lnTo>
                  <a:pt x="1097" y="51"/>
                </a:lnTo>
                <a:lnTo>
                  <a:pt x="1095" y="51"/>
                </a:lnTo>
                <a:lnTo>
                  <a:pt x="1094" y="51"/>
                </a:lnTo>
                <a:lnTo>
                  <a:pt x="1080" y="52"/>
                </a:lnTo>
                <a:lnTo>
                  <a:pt x="1065" y="56"/>
                </a:lnTo>
                <a:lnTo>
                  <a:pt x="1057" y="64"/>
                </a:lnTo>
                <a:lnTo>
                  <a:pt x="1048" y="72"/>
                </a:lnTo>
                <a:lnTo>
                  <a:pt x="1037" y="71"/>
                </a:lnTo>
                <a:lnTo>
                  <a:pt x="1017" y="69"/>
                </a:lnTo>
                <a:lnTo>
                  <a:pt x="995" y="67"/>
                </a:lnTo>
                <a:lnTo>
                  <a:pt x="983" y="66"/>
                </a:lnTo>
                <a:lnTo>
                  <a:pt x="981" y="64"/>
                </a:lnTo>
                <a:lnTo>
                  <a:pt x="981" y="62"/>
                </a:lnTo>
                <a:lnTo>
                  <a:pt x="981" y="62"/>
                </a:lnTo>
                <a:lnTo>
                  <a:pt x="981" y="61"/>
                </a:lnTo>
                <a:lnTo>
                  <a:pt x="993" y="61"/>
                </a:lnTo>
                <a:lnTo>
                  <a:pt x="1007" y="61"/>
                </a:lnTo>
                <a:lnTo>
                  <a:pt x="1013" y="59"/>
                </a:lnTo>
                <a:lnTo>
                  <a:pt x="1018" y="57"/>
                </a:lnTo>
                <a:lnTo>
                  <a:pt x="1022" y="54"/>
                </a:lnTo>
                <a:lnTo>
                  <a:pt x="1023" y="51"/>
                </a:lnTo>
                <a:lnTo>
                  <a:pt x="1023" y="51"/>
                </a:lnTo>
                <a:lnTo>
                  <a:pt x="1023" y="51"/>
                </a:lnTo>
                <a:lnTo>
                  <a:pt x="1032" y="49"/>
                </a:lnTo>
                <a:lnTo>
                  <a:pt x="1040" y="47"/>
                </a:lnTo>
                <a:lnTo>
                  <a:pt x="1035" y="46"/>
                </a:lnTo>
                <a:lnTo>
                  <a:pt x="1032" y="44"/>
                </a:lnTo>
                <a:lnTo>
                  <a:pt x="1038" y="44"/>
                </a:lnTo>
                <a:lnTo>
                  <a:pt x="1043" y="46"/>
                </a:lnTo>
                <a:lnTo>
                  <a:pt x="1047" y="46"/>
                </a:lnTo>
                <a:lnTo>
                  <a:pt x="1050" y="44"/>
                </a:lnTo>
                <a:lnTo>
                  <a:pt x="1047" y="39"/>
                </a:lnTo>
                <a:lnTo>
                  <a:pt x="1042" y="36"/>
                </a:lnTo>
                <a:lnTo>
                  <a:pt x="1043" y="32"/>
                </a:lnTo>
                <a:lnTo>
                  <a:pt x="1043" y="29"/>
                </a:lnTo>
                <a:lnTo>
                  <a:pt x="1060" y="32"/>
                </a:lnTo>
                <a:lnTo>
                  <a:pt x="1074" y="37"/>
                </a:lnTo>
                <a:lnTo>
                  <a:pt x="1092" y="27"/>
                </a:lnTo>
                <a:lnTo>
                  <a:pt x="1114" y="20"/>
                </a:lnTo>
                <a:lnTo>
                  <a:pt x="1095" y="22"/>
                </a:lnTo>
                <a:lnTo>
                  <a:pt x="1077" y="22"/>
                </a:lnTo>
                <a:lnTo>
                  <a:pt x="1058" y="20"/>
                </a:lnTo>
                <a:lnTo>
                  <a:pt x="1042" y="15"/>
                </a:lnTo>
                <a:lnTo>
                  <a:pt x="1043" y="14"/>
                </a:lnTo>
                <a:lnTo>
                  <a:pt x="1043" y="12"/>
                </a:lnTo>
                <a:lnTo>
                  <a:pt x="1070" y="10"/>
                </a:lnTo>
                <a:lnTo>
                  <a:pt x="1099" y="12"/>
                </a:lnTo>
                <a:lnTo>
                  <a:pt x="1112" y="12"/>
                </a:lnTo>
                <a:lnTo>
                  <a:pt x="1125" y="10"/>
                </a:lnTo>
                <a:lnTo>
                  <a:pt x="1137" y="9"/>
                </a:lnTo>
                <a:lnTo>
                  <a:pt x="1147" y="4"/>
                </a:lnTo>
                <a:close/>
                <a:moveTo>
                  <a:pt x="2361" y="31"/>
                </a:moveTo>
                <a:lnTo>
                  <a:pt x="2361" y="25"/>
                </a:lnTo>
                <a:lnTo>
                  <a:pt x="2361" y="19"/>
                </a:lnTo>
                <a:lnTo>
                  <a:pt x="2378" y="19"/>
                </a:lnTo>
                <a:lnTo>
                  <a:pt x="2396" y="20"/>
                </a:lnTo>
                <a:lnTo>
                  <a:pt x="2411" y="29"/>
                </a:lnTo>
                <a:lnTo>
                  <a:pt x="2430" y="37"/>
                </a:lnTo>
                <a:lnTo>
                  <a:pt x="2430" y="41"/>
                </a:lnTo>
                <a:lnTo>
                  <a:pt x="2430" y="44"/>
                </a:lnTo>
                <a:lnTo>
                  <a:pt x="2426" y="44"/>
                </a:lnTo>
                <a:lnTo>
                  <a:pt x="2421" y="44"/>
                </a:lnTo>
                <a:lnTo>
                  <a:pt x="2408" y="41"/>
                </a:lnTo>
                <a:lnTo>
                  <a:pt x="2391" y="36"/>
                </a:lnTo>
                <a:lnTo>
                  <a:pt x="2374" y="32"/>
                </a:lnTo>
                <a:lnTo>
                  <a:pt x="2361" y="31"/>
                </a:lnTo>
                <a:close/>
                <a:moveTo>
                  <a:pt x="988" y="20"/>
                </a:moveTo>
                <a:lnTo>
                  <a:pt x="995" y="20"/>
                </a:lnTo>
                <a:lnTo>
                  <a:pt x="1002" y="20"/>
                </a:lnTo>
                <a:lnTo>
                  <a:pt x="1008" y="24"/>
                </a:lnTo>
                <a:lnTo>
                  <a:pt x="1013" y="25"/>
                </a:lnTo>
                <a:lnTo>
                  <a:pt x="1018" y="29"/>
                </a:lnTo>
                <a:lnTo>
                  <a:pt x="1023" y="32"/>
                </a:lnTo>
                <a:lnTo>
                  <a:pt x="1027" y="37"/>
                </a:lnTo>
                <a:lnTo>
                  <a:pt x="1028" y="42"/>
                </a:lnTo>
                <a:lnTo>
                  <a:pt x="1027" y="42"/>
                </a:lnTo>
                <a:lnTo>
                  <a:pt x="1025" y="42"/>
                </a:lnTo>
                <a:lnTo>
                  <a:pt x="1013" y="46"/>
                </a:lnTo>
                <a:lnTo>
                  <a:pt x="1000" y="49"/>
                </a:lnTo>
                <a:lnTo>
                  <a:pt x="986" y="51"/>
                </a:lnTo>
                <a:lnTo>
                  <a:pt x="980" y="51"/>
                </a:lnTo>
                <a:lnTo>
                  <a:pt x="971" y="47"/>
                </a:lnTo>
                <a:lnTo>
                  <a:pt x="965" y="44"/>
                </a:lnTo>
                <a:lnTo>
                  <a:pt x="960" y="39"/>
                </a:lnTo>
                <a:lnTo>
                  <a:pt x="955" y="32"/>
                </a:lnTo>
                <a:lnTo>
                  <a:pt x="963" y="32"/>
                </a:lnTo>
                <a:lnTo>
                  <a:pt x="973" y="29"/>
                </a:lnTo>
                <a:lnTo>
                  <a:pt x="981" y="25"/>
                </a:lnTo>
                <a:lnTo>
                  <a:pt x="988" y="20"/>
                </a:lnTo>
                <a:close/>
                <a:moveTo>
                  <a:pt x="1822" y="29"/>
                </a:moveTo>
                <a:lnTo>
                  <a:pt x="1824" y="29"/>
                </a:lnTo>
                <a:lnTo>
                  <a:pt x="1825" y="29"/>
                </a:lnTo>
                <a:lnTo>
                  <a:pt x="1824" y="29"/>
                </a:lnTo>
                <a:lnTo>
                  <a:pt x="1822" y="29"/>
                </a:lnTo>
                <a:close/>
                <a:moveTo>
                  <a:pt x="1830" y="29"/>
                </a:moveTo>
                <a:lnTo>
                  <a:pt x="1844" y="31"/>
                </a:lnTo>
                <a:lnTo>
                  <a:pt x="1855" y="31"/>
                </a:lnTo>
                <a:lnTo>
                  <a:pt x="1869" y="31"/>
                </a:lnTo>
                <a:lnTo>
                  <a:pt x="1882" y="31"/>
                </a:lnTo>
                <a:lnTo>
                  <a:pt x="1882" y="32"/>
                </a:lnTo>
                <a:lnTo>
                  <a:pt x="1882" y="32"/>
                </a:lnTo>
                <a:lnTo>
                  <a:pt x="1882" y="34"/>
                </a:lnTo>
                <a:lnTo>
                  <a:pt x="1882" y="36"/>
                </a:lnTo>
                <a:lnTo>
                  <a:pt x="1872" y="39"/>
                </a:lnTo>
                <a:lnTo>
                  <a:pt x="1862" y="41"/>
                </a:lnTo>
                <a:lnTo>
                  <a:pt x="1852" y="42"/>
                </a:lnTo>
                <a:lnTo>
                  <a:pt x="1840" y="41"/>
                </a:lnTo>
                <a:lnTo>
                  <a:pt x="1835" y="36"/>
                </a:lnTo>
                <a:lnTo>
                  <a:pt x="1830" y="29"/>
                </a:lnTo>
                <a:close/>
                <a:moveTo>
                  <a:pt x="896" y="36"/>
                </a:moveTo>
                <a:lnTo>
                  <a:pt x="904" y="37"/>
                </a:lnTo>
                <a:lnTo>
                  <a:pt x="913" y="41"/>
                </a:lnTo>
                <a:lnTo>
                  <a:pt x="913" y="41"/>
                </a:lnTo>
                <a:lnTo>
                  <a:pt x="913" y="42"/>
                </a:lnTo>
                <a:lnTo>
                  <a:pt x="913" y="46"/>
                </a:lnTo>
                <a:lnTo>
                  <a:pt x="911" y="49"/>
                </a:lnTo>
                <a:lnTo>
                  <a:pt x="908" y="51"/>
                </a:lnTo>
                <a:lnTo>
                  <a:pt x="904" y="51"/>
                </a:lnTo>
                <a:lnTo>
                  <a:pt x="889" y="49"/>
                </a:lnTo>
                <a:lnTo>
                  <a:pt x="876" y="46"/>
                </a:lnTo>
                <a:lnTo>
                  <a:pt x="884" y="39"/>
                </a:lnTo>
                <a:lnTo>
                  <a:pt x="896" y="36"/>
                </a:lnTo>
                <a:close/>
                <a:moveTo>
                  <a:pt x="1762" y="36"/>
                </a:moveTo>
                <a:lnTo>
                  <a:pt x="1775" y="37"/>
                </a:lnTo>
                <a:lnTo>
                  <a:pt x="1795" y="37"/>
                </a:lnTo>
                <a:lnTo>
                  <a:pt x="1812" y="37"/>
                </a:lnTo>
                <a:lnTo>
                  <a:pt x="1824" y="41"/>
                </a:lnTo>
                <a:lnTo>
                  <a:pt x="1827" y="42"/>
                </a:lnTo>
                <a:lnTo>
                  <a:pt x="1829" y="44"/>
                </a:lnTo>
                <a:lnTo>
                  <a:pt x="1829" y="46"/>
                </a:lnTo>
                <a:lnTo>
                  <a:pt x="1829" y="47"/>
                </a:lnTo>
                <a:lnTo>
                  <a:pt x="1817" y="57"/>
                </a:lnTo>
                <a:lnTo>
                  <a:pt x="1805" y="69"/>
                </a:lnTo>
                <a:lnTo>
                  <a:pt x="1800" y="67"/>
                </a:lnTo>
                <a:lnTo>
                  <a:pt x="1795" y="67"/>
                </a:lnTo>
                <a:lnTo>
                  <a:pt x="1788" y="62"/>
                </a:lnTo>
                <a:lnTo>
                  <a:pt x="1777" y="54"/>
                </a:lnTo>
                <a:lnTo>
                  <a:pt x="1767" y="44"/>
                </a:lnTo>
                <a:lnTo>
                  <a:pt x="1762" y="36"/>
                </a:lnTo>
                <a:close/>
                <a:moveTo>
                  <a:pt x="933" y="39"/>
                </a:moveTo>
                <a:lnTo>
                  <a:pt x="935" y="39"/>
                </a:lnTo>
                <a:lnTo>
                  <a:pt x="936" y="39"/>
                </a:lnTo>
                <a:lnTo>
                  <a:pt x="943" y="46"/>
                </a:lnTo>
                <a:lnTo>
                  <a:pt x="948" y="52"/>
                </a:lnTo>
                <a:lnTo>
                  <a:pt x="946" y="54"/>
                </a:lnTo>
                <a:lnTo>
                  <a:pt x="946" y="56"/>
                </a:lnTo>
                <a:lnTo>
                  <a:pt x="938" y="56"/>
                </a:lnTo>
                <a:lnTo>
                  <a:pt x="933" y="54"/>
                </a:lnTo>
                <a:lnTo>
                  <a:pt x="928" y="51"/>
                </a:lnTo>
                <a:lnTo>
                  <a:pt x="926" y="44"/>
                </a:lnTo>
                <a:lnTo>
                  <a:pt x="930" y="41"/>
                </a:lnTo>
                <a:lnTo>
                  <a:pt x="933" y="39"/>
                </a:lnTo>
                <a:close/>
                <a:moveTo>
                  <a:pt x="817" y="42"/>
                </a:moveTo>
                <a:lnTo>
                  <a:pt x="827" y="42"/>
                </a:lnTo>
                <a:lnTo>
                  <a:pt x="836" y="44"/>
                </a:lnTo>
                <a:lnTo>
                  <a:pt x="836" y="44"/>
                </a:lnTo>
                <a:lnTo>
                  <a:pt x="836" y="46"/>
                </a:lnTo>
                <a:lnTo>
                  <a:pt x="836" y="46"/>
                </a:lnTo>
                <a:lnTo>
                  <a:pt x="836" y="47"/>
                </a:lnTo>
                <a:lnTo>
                  <a:pt x="827" y="52"/>
                </a:lnTo>
                <a:lnTo>
                  <a:pt x="817" y="57"/>
                </a:lnTo>
                <a:lnTo>
                  <a:pt x="812" y="59"/>
                </a:lnTo>
                <a:lnTo>
                  <a:pt x="807" y="61"/>
                </a:lnTo>
                <a:lnTo>
                  <a:pt x="802" y="59"/>
                </a:lnTo>
                <a:lnTo>
                  <a:pt x="797" y="54"/>
                </a:lnTo>
                <a:lnTo>
                  <a:pt x="807" y="49"/>
                </a:lnTo>
                <a:lnTo>
                  <a:pt x="817" y="42"/>
                </a:lnTo>
                <a:close/>
                <a:moveTo>
                  <a:pt x="2475" y="51"/>
                </a:moveTo>
                <a:lnTo>
                  <a:pt x="2463" y="52"/>
                </a:lnTo>
                <a:lnTo>
                  <a:pt x="2453" y="51"/>
                </a:lnTo>
                <a:lnTo>
                  <a:pt x="2446" y="49"/>
                </a:lnTo>
                <a:lnTo>
                  <a:pt x="2440" y="44"/>
                </a:lnTo>
                <a:lnTo>
                  <a:pt x="2440" y="42"/>
                </a:lnTo>
                <a:lnTo>
                  <a:pt x="2440" y="42"/>
                </a:lnTo>
                <a:lnTo>
                  <a:pt x="2458" y="42"/>
                </a:lnTo>
                <a:lnTo>
                  <a:pt x="2475" y="44"/>
                </a:lnTo>
                <a:lnTo>
                  <a:pt x="2475" y="47"/>
                </a:lnTo>
                <a:lnTo>
                  <a:pt x="2475" y="51"/>
                </a:lnTo>
                <a:close/>
                <a:moveTo>
                  <a:pt x="765" y="51"/>
                </a:moveTo>
                <a:lnTo>
                  <a:pt x="772" y="52"/>
                </a:lnTo>
                <a:lnTo>
                  <a:pt x="777" y="54"/>
                </a:lnTo>
                <a:lnTo>
                  <a:pt x="779" y="62"/>
                </a:lnTo>
                <a:lnTo>
                  <a:pt x="781" y="72"/>
                </a:lnTo>
                <a:lnTo>
                  <a:pt x="782" y="72"/>
                </a:lnTo>
                <a:lnTo>
                  <a:pt x="782" y="74"/>
                </a:lnTo>
                <a:lnTo>
                  <a:pt x="797" y="69"/>
                </a:lnTo>
                <a:lnTo>
                  <a:pt x="807" y="66"/>
                </a:lnTo>
                <a:lnTo>
                  <a:pt x="816" y="66"/>
                </a:lnTo>
                <a:lnTo>
                  <a:pt x="822" y="69"/>
                </a:lnTo>
                <a:lnTo>
                  <a:pt x="829" y="72"/>
                </a:lnTo>
                <a:lnTo>
                  <a:pt x="836" y="76"/>
                </a:lnTo>
                <a:lnTo>
                  <a:pt x="836" y="77"/>
                </a:lnTo>
                <a:lnTo>
                  <a:pt x="834" y="81"/>
                </a:lnTo>
                <a:lnTo>
                  <a:pt x="817" y="81"/>
                </a:lnTo>
                <a:lnTo>
                  <a:pt x="799" y="82"/>
                </a:lnTo>
                <a:lnTo>
                  <a:pt x="797" y="79"/>
                </a:lnTo>
                <a:lnTo>
                  <a:pt x="797" y="77"/>
                </a:lnTo>
                <a:lnTo>
                  <a:pt x="797" y="77"/>
                </a:lnTo>
                <a:lnTo>
                  <a:pt x="794" y="76"/>
                </a:lnTo>
                <a:lnTo>
                  <a:pt x="787" y="81"/>
                </a:lnTo>
                <a:lnTo>
                  <a:pt x="779" y="81"/>
                </a:lnTo>
                <a:lnTo>
                  <a:pt x="772" y="81"/>
                </a:lnTo>
                <a:lnTo>
                  <a:pt x="765" y="77"/>
                </a:lnTo>
                <a:lnTo>
                  <a:pt x="759" y="74"/>
                </a:lnTo>
                <a:lnTo>
                  <a:pt x="754" y="72"/>
                </a:lnTo>
                <a:lnTo>
                  <a:pt x="747" y="71"/>
                </a:lnTo>
                <a:lnTo>
                  <a:pt x="742" y="71"/>
                </a:lnTo>
                <a:lnTo>
                  <a:pt x="740" y="74"/>
                </a:lnTo>
                <a:lnTo>
                  <a:pt x="739" y="76"/>
                </a:lnTo>
                <a:lnTo>
                  <a:pt x="737" y="77"/>
                </a:lnTo>
                <a:lnTo>
                  <a:pt x="732" y="77"/>
                </a:lnTo>
                <a:lnTo>
                  <a:pt x="714" y="74"/>
                </a:lnTo>
                <a:lnTo>
                  <a:pt x="697" y="67"/>
                </a:lnTo>
                <a:lnTo>
                  <a:pt x="709" y="66"/>
                </a:lnTo>
                <a:lnTo>
                  <a:pt x="730" y="62"/>
                </a:lnTo>
                <a:lnTo>
                  <a:pt x="752" y="57"/>
                </a:lnTo>
                <a:lnTo>
                  <a:pt x="765" y="51"/>
                </a:lnTo>
                <a:close/>
                <a:moveTo>
                  <a:pt x="2788" y="128"/>
                </a:moveTo>
                <a:lnTo>
                  <a:pt x="2788" y="124"/>
                </a:lnTo>
                <a:lnTo>
                  <a:pt x="2788" y="121"/>
                </a:lnTo>
                <a:lnTo>
                  <a:pt x="2805" y="123"/>
                </a:lnTo>
                <a:lnTo>
                  <a:pt x="2821" y="124"/>
                </a:lnTo>
                <a:lnTo>
                  <a:pt x="2838" y="126"/>
                </a:lnTo>
                <a:lnTo>
                  <a:pt x="2853" y="126"/>
                </a:lnTo>
                <a:lnTo>
                  <a:pt x="2855" y="126"/>
                </a:lnTo>
                <a:lnTo>
                  <a:pt x="2855" y="124"/>
                </a:lnTo>
                <a:lnTo>
                  <a:pt x="2851" y="121"/>
                </a:lnTo>
                <a:lnTo>
                  <a:pt x="2848" y="118"/>
                </a:lnTo>
                <a:lnTo>
                  <a:pt x="2845" y="114"/>
                </a:lnTo>
                <a:lnTo>
                  <a:pt x="2843" y="109"/>
                </a:lnTo>
                <a:lnTo>
                  <a:pt x="2858" y="109"/>
                </a:lnTo>
                <a:lnTo>
                  <a:pt x="2873" y="109"/>
                </a:lnTo>
                <a:lnTo>
                  <a:pt x="2878" y="111"/>
                </a:lnTo>
                <a:lnTo>
                  <a:pt x="2885" y="113"/>
                </a:lnTo>
                <a:lnTo>
                  <a:pt x="2888" y="116"/>
                </a:lnTo>
                <a:lnTo>
                  <a:pt x="2893" y="121"/>
                </a:lnTo>
                <a:lnTo>
                  <a:pt x="2902" y="116"/>
                </a:lnTo>
                <a:lnTo>
                  <a:pt x="2908" y="114"/>
                </a:lnTo>
                <a:lnTo>
                  <a:pt x="2915" y="114"/>
                </a:lnTo>
                <a:lnTo>
                  <a:pt x="2920" y="116"/>
                </a:lnTo>
                <a:lnTo>
                  <a:pt x="2932" y="121"/>
                </a:lnTo>
                <a:lnTo>
                  <a:pt x="2945" y="126"/>
                </a:lnTo>
                <a:lnTo>
                  <a:pt x="2962" y="128"/>
                </a:lnTo>
                <a:lnTo>
                  <a:pt x="2980" y="128"/>
                </a:lnTo>
                <a:lnTo>
                  <a:pt x="2997" y="128"/>
                </a:lnTo>
                <a:lnTo>
                  <a:pt x="3016" y="128"/>
                </a:lnTo>
                <a:lnTo>
                  <a:pt x="3037" y="136"/>
                </a:lnTo>
                <a:lnTo>
                  <a:pt x="3059" y="143"/>
                </a:lnTo>
                <a:lnTo>
                  <a:pt x="3077" y="143"/>
                </a:lnTo>
                <a:lnTo>
                  <a:pt x="3094" y="143"/>
                </a:lnTo>
                <a:lnTo>
                  <a:pt x="3111" y="144"/>
                </a:lnTo>
                <a:lnTo>
                  <a:pt x="3128" y="144"/>
                </a:lnTo>
                <a:lnTo>
                  <a:pt x="3141" y="149"/>
                </a:lnTo>
                <a:lnTo>
                  <a:pt x="3158" y="153"/>
                </a:lnTo>
                <a:lnTo>
                  <a:pt x="3158" y="153"/>
                </a:lnTo>
                <a:lnTo>
                  <a:pt x="3158" y="151"/>
                </a:lnTo>
                <a:lnTo>
                  <a:pt x="3156" y="149"/>
                </a:lnTo>
                <a:lnTo>
                  <a:pt x="3153" y="146"/>
                </a:lnTo>
                <a:lnTo>
                  <a:pt x="3146" y="143"/>
                </a:lnTo>
                <a:lnTo>
                  <a:pt x="3139" y="141"/>
                </a:lnTo>
                <a:lnTo>
                  <a:pt x="3139" y="139"/>
                </a:lnTo>
                <a:lnTo>
                  <a:pt x="3139" y="138"/>
                </a:lnTo>
                <a:lnTo>
                  <a:pt x="3141" y="136"/>
                </a:lnTo>
                <a:lnTo>
                  <a:pt x="3141" y="134"/>
                </a:lnTo>
                <a:lnTo>
                  <a:pt x="3165" y="136"/>
                </a:lnTo>
                <a:lnTo>
                  <a:pt x="3188" y="139"/>
                </a:lnTo>
                <a:lnTo>
                  <a:pt x="3211" y="144"/>
                </a:lnTo>
                <a:lnTo>
                  <a:pt x="3233" y="149"/>
                </a:lnTo>
                <a:lnTo>
                  <a:pt x="3277" y="164"/>
                </a:lnTo>
                <a:lnTo>
                  <a:pt x="3315" y="176"/>
                </a:lnTo>
                <a:lnTo>
                  <a:pt x="3340" y="180"/>
                </a:lnTo>
                <a:lnTo>
                  <a:pt x="3360" y="183"/>
                </a:lnTo>
                <a:lnTo>
                  <a:pt x="3367" y="193"/>
                </a:lnTo>
                <a:lnTo>
                  <a:pt x="3374" y="203"/>
                </a:lnTo>
                <a:lnTo>
                  <a:pt x="3354" y="201"/>
                </a:lnTo>
                <a:lnTo>
                  <a:pt x="3327" y="195"/>
                </a:lnTo>
                <a:lnTo>
                  <a:pt x="3315" y="191"/>
                </a:lnTo>
                <a:lnTo>
                  <a:pt x="3303" y="190"/>
                </a:lnTo>
                <a:lnTo>
                  <a:pt x="3295" y="188"/>
                </a:lnTo>
                <a:lnTo>
                  <a:pt x="3290" y="190"/>
                </a:lnTo>
                <a:lnTo>
                  <a:pt x="3292" y="193"/>
                </a:lnTo>
                <a:lnTo>
                  <a:pt x="3295" y="198"/>
                </a:lnTo>
                <a:lnTo>
                  <a:pt x="3287" y="198"/>
                </a:lnTo>
                <a:lnTo>
                  <a:pt x="3278" y="200"/>
                </a:lnTo>
                <a:lnTo>
                  <a:pt x="3278" y="200"/>
                </a:lnTo>
                <a:lnTo>
                  <a:pt x="3278" y="201"/>
                </a:lnTo>
                <a:lnTo>
                  <a:pt x="3287" y="201"/>
                </a:lnTo>
                <a:lnTo>
                  <a:pt x="3293" y="203"/>
                </a:lnTo>
                <a:lnTo>
                  <a:pt x="3300" y="205"/>
                </a:lnTo>
                <a:lnTo>
                  <a:pt x="3307" y="208"/>
                </a:lnTo>
                <a:lnTo>
                  <a:pt x="3320" y="215"/>
                </a:lnTo>
                <a:lnTo>
                  <a:pt x="3337" y="221"/>
                </a:lnTo>
                <a:lnTo>
                  <a:pt x="3337" y="225"/>
                </a:lnTo>
                <a:lnTo>
                  <a:pt x="3337" y="228"/>
                </a:lnTo>
                <a:lnTo>
                  <a:pt x="3335" y="230"/>
                </a:lnTo>
                <a:lnTo>
                  <a:pt x="3334" y="231"/>
                </a:lnTo>
                <a:lnTo>
                  <a:pt x="3319" y="231"/>
                </a:lnTo>
                <a:lnTo>
                  <a:pt x="3303" y="233"/>
                </a:lnTo>
                <a:lnTo>
                  <a:pt x="3298" y="236"/>
                </a:lnTo>
                <a:lnTo>
                  <a:pt x="3293" y="240"/>
                </a:lnTo>
                <a:lnTo>
                  <a:pt x="3290" y="246"/>
                </a:lnTo>
                <a:lnTo>
                  <a:pt x="3288" y="255"/>
                </a:lnTo>
                <a:lnTo>
                  <a:pt x="3280" y="257"/>
                </a:lnTo>
                <a:lnTo>
                  <a:pt x="3273" y="257"/>
                </a:lnTo>
                <a:lnTo>
                  <a:pt x="3272" y="252"/>
                </a:lnTo>
                <a:lnTo>
                  <a:pt x="3268" y="250"/>
                </a:lnTo>
                <a:lnTo>
                  <a:pt x="3258" y="252"/>
                </a:lnTo>
                <a:lnTo>
                  <a:pt x="3247" y="255"/>
                </a:lnTo>
                <a:lnTo>
                  <a:pt x="3237" y="260"/>
                </a:lnTo>
                <a:lnTo>
                  <a:pt x="3228" y="265"/>
                </a:lnTo>
                <a:lnTo>
                  <a:pt x="3232" y="272"/>
                </a:lnTo>
                <a:lnTo>
                  <a:pt x="3235" y="277"/>
                </a:lnTo>
                <a:lnTo>
                  <a:pt x="3237" y="280"/>
                </a:lnTo>
                <a:lnTo>
                  <a:pt x="3240" y="283"/>
                </a:lnTo>
                <a:lnTo>
                  <a:pt x="3248" y="287"/>
                </a:lnTo>
                <a:lnTo>
                  <a:pt x="3260" y="292"/>
                </a:lnTo>
                <a:lnTo>
                  <a:pt x="3262" y="300"/>
                </a:lnTo>
                <a:lnTo>
                  <a:pt x="3263" y="308"/>
                </a:lnTo>
                <a:lnTo>
                  <a:pt x="3268" y="310"/>
                </a:lnTo>
                <a:lnTo>
                  <a:pt x="3272" y="312"/>
                </a:lnTo>
                <a:lnTo>
                  <a:pt x="3275" y="327"/>
                </a:lnTo>
                <a:lnTo>
                  <a:pt x="3275" y="342"/>
                </a:lnTo>
                <a:lnTo>
                  <a:pt x="3275" y="355"/>
                </a:lnTo>
                <a:lnTo>
                  <a:pt x="3277" y="369"/>
                </a:lnTo>
                <a:lnTo>
                  <a:pt x="3270" y="369"/>
                </a:lnTo>
                <a:lnTo>
                  <a:pt x="3265" y="369"/>
                </a:lnTo>
                <a:lnTo>
                  <a:pt x="3247" y="355"/>
                </a:lnTo>
                <a:lnTo>
                  <a:pt x="3226" y="339"/>
                </a:lnTo>
                <a:lnTo>
                  <a:pt x="3208" y="324"/>
                </a:lnTo>
                <a:lnTo>
                  <a:pt x="3193" y="305"/>
                </a:lnTo>
                <a:lnTo>
                  <a:pt x="3195" y="295"/>
                </a:lnTo>
                <a:lnTo>
                  <a:pt x="3196" y="285"/>
                </a:lnTo>
                <a:lnTo>
                  <a:pt x="3200" y="275"/>
                </a:lnTo>
                <a:lnTo>
                  <a:pt x="3205" y="265"/>
                </a:lnTo>
                <a:lnTo>
                  <a:pt x="3206" y="255"/>
                </a:lnTo>
                <a:lnTo>
                  <a:pt x="3208" y="246"/>
                </a:lnTo>
                <a:lnTo>
                  <a:pt x="3208" y="238"/>
                </a:lnTo>
                <a:lnTo>
                  <a:pt x="3205" y="228"/>
                </a:lnTo>
                <a:lnTo>
                  <a:pt x="3200" y="228"/>
                </a:lnTo>
                <a:lnTo>
                  <a:pt x="3193" y="228"/>
                </a:lnTo>
                <a:lnTo>
                  <a:pt x="3191" y="236"/>
                </a:lnTo>
                <a:lnTo>
                  <a:pt x="3191" y="243"/>
                </a:lnTo>
                <a:lnTo>
                  <a:pt x="3190" y="243"/>
                </a:lnTo>
                <a:lnTo>
                  <a:pt x="3186" y="245"/>
                </a:lnTo>
                <a:lnTo>
                  <a:pt x="3181" y="245"/>
                </a:lnTo>
                <a:lnTo>
                  <a:pt x="3176" y="246"/>
                </a:lnTo>
                <a:lnTo>
                  <a:pt x="3171" y="240"/>
                </a:lnTo>
                <a:lnTo>
                  <a:pt x="3166" y="235"/>
                </a:lnTo>
                <a:lnTo>
                  <a:pt x="3154" y="235"/>
                </a:lnTo>
                <a:lnTo>
                  <a:pt x="3146" y="238"/>
                </a:lnTo>
                <a:lnTo>
                  <a:pt x="3143" y="240"/>
                </a:lnTo>
                <a:lnTo>
                  <a:pt x="3139" y="243"/>
                </a:lnTo>
                <a:lnTo>
                  <a:pt x="3139" y="252"/>
                </a:lnTo>
                <a:lnTo>
                  <a:pt x="3139" y="258"/>
                </a:lnTo>
                <a:lnTo>
                  <a:pt x="3143" y="262"/>
                </a:lnTo>
                <a:lnTo>
                  <a:pt x="3148" y="263"/>
                </a:lnTo>
                <a:lnTo>
                  <a:pt x="3146" y="265"/>
                </a:lnTo>
                <a:lnTo>
                  <a:pt x="3146" y="267"/>
                </a:lnTo>
                <a:lnTo>
                  <a:pt x="3119" y="268"/>
                </a:lnTo>
                <a:lnTo>
                  <a:pt x="3089" y="267"/>
                </a:lnTo>
                <a:lnTo>
                  <a:pt x="3074" y="267"/>
                </a:lnTo>
                <a:lnTo>
                  <a:pt x="3059" y="268"/>
                </a:lnTo>
                <a:lnTo>
                  <a:pt x="3044" y="270"/>
                </a:lnTo>
                <a:lnTo>
                  <a:pt x="3031" y="273"/>
                </a:lnTo>
                <a:lnTo>
                  <a:pt x="3027" y="287"/>
                </a:lnTo>
                <a:lnTo>
                  <a:pt x="3022" y="300"/>
                </a:lnTo>
                <a:lnTo>
                  <a:pt x="3017" y="313"/>
                </a:lnTo>
                <a:lnTo>
                  <a:pt x="3011" y="327"/>
                </a:lnTo>
                <a:lnTo>
                  <a:pt x="3029" y="334"/>
                </a:lnTo>
                <a:lnTo>
                  <a:pt x="3044" y="339"/>
                </a:lnTo>
                <a:lnTo>
                  <a:pt x="3054" y="335"/>
                </a:lnTo>
                <a:lnTo>
                  <a:pt x="3069" y="332"/>
                </a:lnTo>
                <a:lnTo>
                  <a:pt x="3074" y="339"/>
                </a:lnTo>
                <a:lnTo>
                  <a:pt x="3081" y="345"/>
                </a:lnTo>
                <a:lnTo>
                  <a:pt x="3088" y="350"/>
                </a:lnTo>
                <a:lnTo>
                  <a:pt x="3096" y="354"/>
                </a:lnTo>
                <a:lnTo>
                  <a:pt x="3094" y="342"/>
                </a:lnTo>
                <a:lnTo>
                  <a:pt x="3093" y="332"/>
                </a:lnTo>
                <a:lnTo>
                  <a:pt x="3108" y="344"/>
                </a:lnTo>
                <a:lnTo>
                  <a:pt x="3129" y="365"/>
                </a:lnTo>
                <a:lnTo>
                  <a:pt x="3151" y="387"/>
                </a:lnTo>
                <a:lnTo>
                  <a:pt x="3165" y="402"/>
                </a:lnTo>
                <a:lnTo>
                  <a:pt x="3154" y="399"/>
                </a:lnTo>
                <a:lnTo>
                  <a:pt x="3146" y="397"/>
                </a:lnTo>
                <a:lnTo>
                  <a:pt x="3146" y="397"/>
                </a:lnTo>
                <a:lnTo>
                  <a:pt x="3146" y="399"/>
                </a:lnTo>
                <a:lnTo>
                  <a:pt x="3161" y="416"/>
                </a:lnTo>
                <a:lnTo>
                  <a:pt x="3175" y="434"/>
                </a:lnTo>
                <a:lnTo>
                  <a:pt x="3173" y="436"/>
                </a:lnTo>
                <a:lnTo>
                  <a:pt x="3173" y="436"/>
                </a:lnTo>
                <a:lnTo>
                  <a:pt x="3165" y="436"/>
                </a:lnTo>
                <a:lnTo>
                  <a:pt x="3156" y="434"/>
                </a:lnTo>
                <a:lnTo>
                  <a:pt x="3153" y="426"/>
                </a:lnTo>
                <a:lnTo>
                  <a:pt x="3148" y="416"/>
                </a:lnTo>
                <a:lnTo>
                  <a:pt x="3141" y="402"/>
                </a:lnTo>
                <a:lnTo>
                  <a:pt x="3133" y="390"/>
                </a:lnTo>
                <a:lnTo>
                  <a:pt x="3124" y="379"/>
                </a:lnTo>
                <a:lnTo>
                  <a:pt x="3116" y="369"/>
                </a:lnTo>
                <a:lnTo>
                  <a:pt x="3108" y="360"/>
                </a:lnTo>
                <a:lnTo>
                  <a:pt x="3101" y="355"/>
                </a:lnTo>
                <a:lnTo>
                  <a:pt x="3101" y="359"/>
                </a:lnTo>
                <a:lnTo>
                  <a:pt x="3101" y="360"/>
                </a:lnTo>
                <a:lnTo>
                  <a:pt x="3111" y="385"/>
                </a:lnTo>
                <a:lnTo>
                  <a:pt x="3116" y="406"/>
                </a:lnTo>
                <a:lnTo>
                  <a:pt x="3118" y="417"/>
                </a:lnTo>
                <a:lnTo>
                  <a:pt x="3118" y="427"/>
                </a:lnTo>
                <a:lnTo>
                  <a:pt x="3114" y="442"/>
                </a:lnTo>
                <a:lnTo>
                  <a:pt x="3109" y="457"/>
                </a:lnTo>
                <a:lnTo>
                  <a:pt x="3108" y="466"/>
                </a:lnTo>
                <a:lnTo>
                  <a:pt x="3108" y="471"/>
                </a:lnTo>
                <a:lnTo>
                  <a:pt x="3108" y="474"/>
                </a:lnTo>
                <a:lnTo>
                  <a:pt x="3103" y="479"/>
                </a:lnTo>
                <a:lnTo>
                  <a:pt x="3096" y="483"/>
                </a:lnTo>
                <a:lnTo>
                  <a:pt x="3089" y="483"/>
                </a:lnTo>
                <a:lnTo>
                  <a:pt x="3081" y="481"/>
                </a:lnTo>
                <a:lnTo>
                  <a:pt x="3071" y="481"/>
                </a:lnTo>
                <a:lnTo>
                  <a:pt x="3066" y="484"/>
                </a:lnTo>
                <a:lnTo>
                  <a:pt x="3062" y="489"/>
                </a:lnTo>
                <a:lnTo>
                  <a:pt x="3066" y="499"/>
                </a:lnTo>
                <a:lnTo>
                  <a:pt x="3071" y="508"/>
                </a:lnTo>
                <a:lnTo>
                  <a:pt x="3066" y="514"/>
                </a:lnTo>
                <a:lnTo>
                  <a:pt x="3057" y="519"/>
                </a:lnTo>
                <a:lnTo>
                  <a:pt x="3057" y="526"/>
                </a:lnTo>
                <a:lnTo>
                  <a:pt x="3057" y="531"/>
                </a:lnTo>
                <a:lnTo>
                  <a:pt x="3064" y="534"/>
                </a:lnTo>
                <a:lnTo>
                  <a:pt x="3071" y="538"/>
                </a:lnTo>
                <a:lnTo>
                  <a:pt x="3077" y="543"/>
                </a:lnTo>
                <a:lnTo>
                  <a:pt x="3083" y="550"/>
                </a:lnTo>
                <a:lnTo>
                  <a:pt x="3088" y="555"/>
                </a:lnTo>
                <a:lnTo>
                  <a:pt x="3093" y="561"/>
                </a:lnTo>
                <a:lnTo>
                  <a:pt x="3096" y="570"/>
                </a:lnTo>
                <a:lnTo>
                  <a:pt x="3098" y="576"/>
                </a:lnTo>
                <a:lnTo>
                  <a:pt x="3088" y="586"/>
                </a:lnTo>
                <a:lnTo>
                  <a:pt x="3077" y="596"/>
                </a:lnTo>
                <a:lnTo>
                  <a:pt x="3072" y="596"/>
                </a:lnTo>
                <a:lnTo>
                  <a:pt x="3067" y="593"/>
                </a:lnTo>
                <a:lnTo>
                  <a:pt x="3067" y="580"/>
                </a:lnTo>
                <a:lnTo>
                  <a:pt x="3066" y="568"/>
                </a:lnTo>
                <a:lnTo>
                  <a:pt x="3064" y="563"/>
                </a:lnTo>
                <a:lnTo>
                  <a:pt x="3062" y="560"/>
                </a:lnTo>
                <a:lnTo>
                  <a:pt x="3059" y="556"/>
                </a:lnTo>
                <a:lnTo>
                  <a:pt x="3056" y="553"/>
                </a:lnTo>
                <a:lnTo>
                  <a:pt x="3044" y="550"/>
                </a:lnTo>
                <a:lnTo>
                  <a:pt x="3032" y="546"/>
                </a:lnTo>
                <a:lnTo>
                  <a:pt x="3034" y="536"/>
                </a:lnTo>
                <a:lnTo>
                  <a:pt x="3034" y="531"/>
                </a:lnTo>
                <a:lnTo>
                  <a:pt x="3032" y="528"/>
                </a:lnTo>
                <a:lnTo>
                  <a:pt x="3027" y="523"/>
                </a:lnTo>
                <a:lnTo>
                  <a:pt x="3017" y="523"/>
                </a:lnTo>
                <a:lnTo>
                  <a:pt x="3007" y="526"/>
                </a:lnTo>
                <a:lnTo>
                  <a:pt x="2999" y="529"/>
                </a:lnTo>
                <a:lnTo>
                  <a:pt x="2990" y="533"/>
                </a:lnTo>
                <a:lnTo>
                  <a:pt x="2990" y="521"/>
                </a:lnTo>
                <a:lnTo>
                  <a:pt x="2987" y="511"/>
                </a:lnTo>
                <a:lnTo>
                  <a:pt x="2980" y="511"/>
                </a:lnTo>
                <a:lnTo>
                  <a:pt x="2974" y="509"/>
                </a:lnTo>
                <a:lnTo>
                  <a:pt x="2969" y="518"/>
                </a:lnTo>
                <a:lnTo>
                  <a:pt x="2965" y="523"/>
                </a:lnTo>
                <a:lnTo>
                  <a:pt x="2959" y="528"/>
                </a:lnTo>
                <a:lnTo>
                  <a:pt x="2952" y="531"/>
                </a:lnTo>
                <a:lnTo>
                  <a:pt x="2952" y="538"/>
                </a:lnTo>
                <a:lnTo>
                  <a:pt x="2952" y="545"/>
                </a:lnTo>
                <a:lnTo>
                  <a:pt x="2970" y="551"/>
                </a:lnTo>
                <a:lnTo>
                  <a:pt x="2985" y="556"/>
                </a:lnTo>
                <a:lnTo>
                  <a:pt x="2987" y="555"/>
                </a:lnTo>
                <a:lnTo>
                  <a:pt x="2990" y="551"/>
                </a:lnTo>
                <a:lnTo>
                  <a:pt x="2994" y="551"/>
                </a:lnTo>
                <a:lnTo>
                  <a:pt x="2999" y="551"/>
                </a:lnTo>
                <a:lnTo>
                  <a:pt x="3005" y="553"/>
                </a:lnTo>
                <a:lnTo>
                  <a:pt x="3012" y="556"/>
                </a:lnTo>
                <a:lnTo>
                  <a:pt x="3005" y="563"/>
                </a:lnTo>
                <a:lnTo>
                  <a:pt x="2999" y="568"/>
                </a:lnTo>
                <a:lnTo>
                  <a:pt x="2995" y="571"/>
                </a:lnTo>
                <a:lnTo>
                  <a:pt x="2994" y="575"/>
                </a:lnTo>
                <a:lnTo>
                  <a:pt x="2992" y="580"/>
                </a:lnTo>
                <a:lnTo>
                  <a:pt x="2990" y="585"/>
                </a:lnTo>
                <a:lnTo>
                  <a:pt x="2999" y="600"/>
                </a:lnTo>
                <a:lnTo>
                  <a:pt x="3009" y="610"/>
                </a:lnTo>
                <a:lnTo>
                  <a:pt x="3021" y="618"/>
                </a:lnTo>
                <a:lnTo>
                  <a:pt x="3031" y="630"/>
                </a:lnTo>
                <a:lnTo>
                  <a:pt x="3029" y="632"/>
                </a:lnTo>
                <a:lnTo>
                  <a:pt x="3027" y="632"/>
                </a:lnTo>
                <a:lnTo>
                  <a:pt x="3027" y="633"/>
                </a:lnTo>
                <a:lnTo>
                  <a:pt x="3027" y="635"/>
                </a:lnTo>
                <a:lnTo>
                  <a:pt x="3031" y="638"/>
                </a:lnTo>
                <a:lnTo>
                  <a:pt x="3036" y="640"/>
                </a:lnTo>
                <a:lnTo>
                  <a:pt x="3029" y="647"/>
                </a:lnTo>
                <a:lnTo>
                  <a:pt x="3024" y="653"/>
                </a:lnTo>
                <a:lnTo>
                  <a:pt x="3026" y="653"/>
                </a:lnTo>
                <a:lnTo>
                  <a:pt x="3027" y="653"/>
                </a:lnTo>
                <a:lnTo>
                  <a:pt x="3036" y="655"/>
                </a:lnTo>
                <a:lnTo>
                  <a:pt x="3042" y="658"/>
                </a:lnTo>
                <a:lnTo>
                  <a:pt x="3042" y="667"/>
                </a:lnTo>
                <a:lnTo>
                  <a:pt x="3041" y="673"/>
                </a:lnTo>
                <a:lnTo>
                  <a:pt x="3036" y="678"/>
                </a:lnTo>
                <a:lnTo>
                  <a:pt x="3032" y="683"/>
                </a:lnTo>
                <a:lnTo>
                  <a:pt x="3024" y="707"/>
                </a:lnTo>
                <a:lnTo>
                  <a:pt x="3016" y="729"/>
                </a:lnTo>
                <a:lnTo>
                  <a:pt x="3011" y="737"/>
                </a:lnTo>
                <a:lnTo>
                  <a:pt x="3004" y="745"/>
                </a:lnTo>
                <a:lnTo>
                  <a:pt x="2995" y="752"/>
                </a:lnTo>
                <a:lnTo>
                  <a:pt x="2984" y="757"/>
                </a:lnTo>
                <a:lnTo>
                  <a:pt x="2970" y="755"/>
                </a:lnTo>
                <a:lnTo>
                  <a:pt x="2960" y="755"/>
                </a:lnTo>
                <a:lnTo>
                  <a:pt x="2960" y="759"/>
                </a:lnTo>
                <a:lnTo>
                  <a:pt x="2960" y="762"/>
                </a:lnTo>
                <a:lnTo>
                  <a:pt x="2950" y="767"/>
                </a:lnTo>
                <a:lnTo>
                  <a:pt x="2942" y="771"/>
                </a:lnTo>
                <a:lnTo>
                  <a:pt x="2935" y="777"/>
                </a:lnTo>
                <a:lnTo>
                  <a:pt x="2928" y="784"/>
                </a:lnTo>
                <a:lnTo>
                  <a:pt x="2925" y="779"/>
                </a:lnTo>
                <a:lnTo>
                  <a:pt x="2922" y="772"/>
                </a:lnTo>
                <a:lnTo>
                  <a:pt x="2920" y="771"/>
                </a:lnTo>
                <a:lnTo>
                  <a:pt x="2915" y="769"/>
                </a:lnTo>
                <a:lnTo>
                  <a:pt x="2910" y="767"/>
                </a:lnTo>
                <a:lnTo>
                  <a:pt x="2903" y="766"/>
                </a:lnTo>
                <a:lnTo>
                  <a:pt x="2893" y="774"/>
                </a:lnTo>
                <a:lnTo>
                  <a:pt x="2887" y="786"/>
                </a:lnTo>
                <a:lnTo>
                  <a:pt x="2883" y="791"/>
                </a:lnTo>
                <a:lnTo>
                  <a:pt x="2882" y="797"/>
                </a:lnTo>
                <a:lnTo>
                  <a:pt x="2880" y="806"/>
                </a:lnTo>
                <a:lnTo>
                  <a:pt x="2880" y="816"/>
                </a:lnTo>
                <a:lnTo>
                  <a:pt x="2893" y="827"/>
                </a:lnTo>
                <a:lnTo>
                  <a:pt x="2908" y="839"/>
                </a:lnTo>
                <a:lnTo>
                  <a:pt x="2920" y="853"/>
                </a:lnTo>
                <a:lnTo>
                  <a:pt x="2930" y="866"/>
                </a:lnTo>
                <a:lnTo>
                  <a:pt x="2934" y="886"/>
                </a:lnTo>
                <a:lnTo>
                  <a:pt x="2935" y="906"/>
                </a:lnTo>
                <a:lnTo>
                  <a:pt x="2917" y="925"/>
                </a:lnTo>
                <a:lnTo>
                  <a:pt x="2897" y="945"/>
                </a:lnTo>
                <a:lnTo>
                  <a:pt x="2888" y="945"/>
                </a:lnTo>
                <a:lnTo>
                  <a:pt x="2883" y="941"/>
                </a:lnTo>
                <a:lnTo>
                  <a:pt x="2885" y="935"/>
                </a:lnTo>
                <a:lnTo>
                  <a:pt x="2888" y="930"/>
                </a:lnTo>
                <a:lnTo>
                  <a:pt x="2887" y="928"/>
                </a:lnTo>
                <a:lnTo>
                  <a:pt x="2885" y="928"/>
                </a:lnTo>
                <a:lnTo>
                  <a:pt x="2875" y="921"/>
                </a:lnTo>
                <a:lnTo>
                  <a:pt x="2862" y="916"/>
                </a:lnTo>
                <a:lnTo>
                  <a:pt x="2860" y="908"/>
                </a:lnTo>
                <a:lnTo>
                  <a:pt x="2856" y="898"/>
                </a:lnTo>
                <a:lnTo>
                  <a:pt x="2843" y="888"/>
                </a:lnTo>
                <a:lnTo>
                  <a:pt x="2828" y="879"/>
                </a:lnTo>
                <a:lnTo>
                  <a:pt x="2826" y="879"/>
                </a:lnTo>
                <a:lnTo>
                  <a:pt x="2825" y="881"/>
                </a:lnTo>
                <a:lnTo>
                  <a:pt x="2823" y="884"/>
                </a:lnTo>
                <a:lnTo>
                  <a:pt x="2821" y="886"/>
                </a:lnTo>
                <a:lnTo>
                  <a:pt x="2820" y="911"/>
                </a:lnTo>
                <a:lnTo>
                  <a:pt x="2818" y="936"/>
                </a:lnTo>
                <a:lnTo>
                  <a:pt x="2823" y="940"/>
                </a:lnTo>
                <a:lnTo>
                  <a:pt x="2828" y="943"/>
                </a:lnTo>
                <a:lnTo>
                  <a:pt x="2830" y="953"/>
                </a:lnTo>
                <a:lnTo>
                  <a:pt x="2831" y="963"/>
                </a:lnTo>
                <a:lnTo>
                  <a:pt x="2836" y="963"/>
                </a:lnTo>
                <a:lnTo>
                  <a:pt x="2841" y="963"/>
                </a:lnTo>
                <a:lnTo>
                  <a:pt x="2848" y="968"/>
                </a:lnTo>
                <a:lnTo>
                  <a:pt x="2855" y="975"/>
                </a:lnTo>
                <a:lnTo>
                  <a:pt x="2860" y="980"/>
                </a:lnTo>
                <a:lnTo>
                  <a:pt x="2863" y="987"/>
                </a:lnTo>
                <a:lnTo>
                  <a:pt x="2867" y="993"/>
                </a:lnTo>
                <a:lnTo>
                  <a:pt x="2868" y="1002"/>
                </a:lnTo>
                <a:lnTo>
                  <a:pt x="2868" y="1012"/>
                </a:lnTo>
                <a:lnTo>
                  <a:pt x="2870" y="1022"/>
                </a:lnTo>
                <a:lnTo>
                  <a:pt x="2875" y="1020"/>
                </a:lnTo>
                <a:lnTo>
                  <a:pt x="2878" y="1018"/>
                </a:lnTo>
                <a:lnTo>
                  <a:pt x="2878" y="1023"/>
                </a:lnTo>
                <a:lnTo>
                  <a:pt x="2878" y="1027"/>
                </a:lnTo>
                <a:lnTo>
                  <a:pt x="2875" y="1035"/>
                </a:lnTo>
                <a:lnTo>
                  <a:pt x="2873" y="1043"/>
                </a:lnTo>
                <a:lnTo>
                  <a:pt x="2862" y="1035"/>
                </a:lnTo>
                <a:lnTo>
                  <a:pt x="2853" y="1023"/>
                </a:lnTo>
                <a:lnTo>
                  <a:pt x="2845" y="1012"/>
                </a:lnTo>
                <a:lnTo>
                  <a:pt x="2836" y="1000"/>
                </a:lnTo>
                <a:lnTo>
                  <a:pt x="2823" y="973"/>
                </a:lnTo>
                <a:lnTo>
                  <a:pt x="2806" y="950"/>
                </a:lnTo>
                <a:lnTo>
                  <a:pt x="2808" y="921"/>
                </a:lnTo>
                <a:lnTo>
                  <a:pt x="2808" y="898"/>
                </a:lnTo>
                <a:lnTo>
                  <a:pt x="2806" y="886"/>
                </a:lnTo>
                <a:lnTo>
                  <a:pt x="2803" y="876"/>
                </a:lnTo>
                <a:lnTo>
                  <a:pt x="2798" y="868"/>
                </a:lnTo>
                <a:lnTo>
                  <a:pt x="2790" y="859"/>
                </a:lnTo>
                <a:lnTo>
                  <a:pt x="2785" y="859"/>
                </a:lnTo>
                <a:lnTo>
                  <a:pt x="2783" y="861"/>
                </a:lnTo>
                <a:lnTo>
                  <a:pt x="2779" y="861"/>
                </a:lnTo>
                <a:lnTo>
                  <a:pt x="2774" y="859"/>
                </a:lnTo>
                <a:lnTo>
                  <a:pt x="2774" y="858"/>
                </a:lnTo>
                <a:lnTo>
                  <a:pt x="2774" y="858"/>
                </a:lnTo>
                <a:lnTo>
                  <a:pt x="2776" y="854"/>
                </a:lnTo>
                <a:lnTo>
                  <a:pt x="2776" y="851"/>
                </a:lnTo>
                <a:lnTo>
                  <a:pt x="2781" y="851"/>
                </a:lnTo>
                <a:lnTo>
                  <a:pt x="2785" y="853"/>
                </a:lnTo>
                <a:lnTo>
                  <a:pt x="2786" y="851"/>
                </a:lnTo>
                <a:lnTo>
                  <a:pt x="2790" y="848"/>
                </a:lnTo>
                <a:lnTo>
                  <a:pt x="2790" y="846"/>
                </a:lnTo>
                <a:lnTo>
                  <a:pt x="2791" y="843"/>
                </a:lnTo>
                <a:lnTo>
                  <a:pt x="2786" y="836"/>
                </a:lnTo>
                <a:lnTo>
                  <a:pt x="2781" y="827"/>
                </a:lnTo>
                <a:lnTo>
                  <a:pt x="2773" y="838"/>
                </a:lnTo>
                <a:lnTo>
                  <a:pt x="2763" y="848"/>
                </a:lnTo>
                <a:lnTo>
                  <a:pt x="2756" y="844"/>
                </a:lnTo>
                <a:lnTo>
                  <a:pt x="2749" y="841"/>
                </a:lnTo>
                <a:lnTo>
                  <a:pt x="2751" y="831"/>
                </a:lnTo>
                <a:lnTo>
                  <a:pt x="2749" y="821"/>
                </a:lnTo>
                <a:lnTo>
                  <a:pt x="2748" y="814"/>
                </a:lnTo>
                <a:lnTo>
                  <a:pt x="2743" y="807"/>
                </a:lnTo>
                <a:lnTo>
                  <a:pt x="2733" y="797"/>
                </a:lnTo>
                <a:lnTo>
                  <a:pt x="2723" y="784"/>
                </a:lnTo>
                <a:lnTo>
                  <a:pt x="2718" y="774"/>
                </a:lnTo>
                <a:lnTo>
                  <a:pt x="2714" y="766"/>
                </a:lnTo>
                <a:lnTo>
                  <a:pt x="2714" y="761"/>
                </a:lnTo>
                <a:lnTo>
                  <a:pt x="2711" y="757"/>
                </a:lnTo>
                <a:lnTo>
                  <a:pt x="2709" y="754"/>
                </a:lnTo>
                <a:lnTo>
                  <a:pt x="2704" y="750"/>
                </a:lnTo>
                <a:lnTo>
                  <a:pt x="2701" y="754"/>
                </a:lnTo>
                <a:lnTo>
                  <a:pt x="2697" y="757"/>
                </a:lnTo>
                <a:lnTo>
                  <a:pt x="2696" y="752"/>
                </a:lnTo>
                <a:lnTo>
                  <a:pt x="2694" y="749"/>
                </a:lnTo>
                <a:lnTo>
                  <a:pt x="2692" y="745"/>
                </a:lnTo>
                <a:lnTo>
                  <a:pt x="2689" y="742"/>
                </a:lnTo>
                <a:lnTo>
                  <a:pt x="2689" y="754"/>
                </a:lnTo>
                <a:lnTo>
                  <a:pt x="2686" y="761"/>
                </a:lnTo>
                <a:lnTo>
                  <a:pt x="2677" y="762"/>
                </a:lnTo>
                <a:lnTo>
                  <a:pt x="2671" y="764"/>
                </a:lnTo>
                <a:lnTo>
                  <a:pt x="2664" y="767"/>
                </a:lnTo>
                <a:lnTo>
                  <a:pt x="2657" y="771"/>
                </a:lnTo>
                <a:lnTo>
                  <a:pt x="2652" y="782"/>
                </a:lnTo>
                <a:lnTo>
                  <a:pt x="2649" y="794"/>
                </a:lnTo>
                <a:lnTo>
                  <a:pt x="2634" y="807"/>
                </a:lnTo>
                <a:lnTo>
                  <a:pt x="2614" y="826"/>
                </a:lnTo>
                <a:lnTo>
                  <a:pt x="2604" y="836"/>
                </a:lnTo>
                <a:lnTo>
                  <a:pt x="2595" y="844"/>
                </a:lnTo>
                <a:lnTo>
                  <a:pt x="2589" y="853"/>
                </a:lnTo>
                <a:lnTo>
                  <a:pt x="2585" y="861"/>
                </a:lnTo>
                <a:lnTo>
                  <a:pt x="2589" y="873"/>
                </a:lnTo>
                <a:lnTo>
                  <a:pt x="2590" y="886"/>
                </a:lnTo>
                <a:lnTo>
                  <a:pt x="2589" y="899"/>
                </a:lnTo>
                <a:lnTo>
                  <a:pt x="2585" y="913"/>
                </a:lnTo>
                <a:lnTo>
                  <a:pt x="2577" y="936"/>
                </a:lnTo>
                <a:lnTo>
                  <a:pt x="2570" y="955"/>
                </a:lnTo>
                <a:lnTo>
                  <a:pt x="2565" y="953"/>
                </a:lnTo>
                <a:lnTo>
                  <a:pt x="2558" y="950"/>
                </a:lnTo>
                <a:lnTo>
                  <a:pt x="2553" y="943"/>
                </a:lnTo>
                <a:lnTo>
                  <a:pt x="2547" y="936"/>
                </a:lnTo>
                <a:lnTo>
                  <a:pt x="2535" y="916"/>
                </a:lnTo>
                <a:lnTo>
                  <a:pt x="2525" y="894"/>
                </a:lnTo>
                <a:lnTo>
                  <a:pt x="2505" y="848"/>
                </a:lnTo>
                <a:lnTo>
                  <a:pt x="2493" y="814"/>
                </a:lnTo>
                <a:lnTo>
                  <a:pt x="2492" y="802"/>
                </a:lnTo>
                <a:lnTo>
                  <a:pt x="2492" y="787"/>
                </a:lnTo>
                <a:lnTo>
                  <a:pt x="2492" y="781"/>
                </a:lnTo>
                <a:lnTo>
                  <a:pt x="2490" y="774"/>
                </a:lnTo>
                <a:lnTo>
                  <a:pt x="2490" y="767"/>
                </a:lnTo>
                <a:lnTo>
                  <a:pt x="2487" y="762"/>
                </a:lnTo>
                <a:lnTo>
                  <a:pt x="2483" y="766"/>
                </a:lnTo>
                <a:lnTo>
                  <a:pt x="2480" y="767"/>
                </a:lnTo>
                <a:lnTo>
                  <a:pt x="2480" y="774"/>
                </a:lnTo>
                <a:lnTo>
                  <a:pt x="2478" y="781"/>
                </a:lnTo>
                <a:lnTo>
                  <a:pt x="2476" y="781"/>
                </a:lnTo>
                <a:lnTo>
                  <a:pt x="2475" y="782"/>
                </a:lnTo>
                <a:lnTo>
                  <a:pt x="2470" y="781"/>
                </a:lnTo>
                <a:lnTo>
                  <a:pt x="2465" y="781"/>
                </a:lnTo>
                <a:lnTo>
                  <a:pt x="2458" y="777"/>
                </a:lnTo>
                <a:lnTo>
                  <a:pt x="2453" y="772"/>
                </a:lnTo>
                <a:lnTo>
                  <a:pt x="2450" y="767"/>
                </a:lnTo>
                <a:lnTo>
                  <a:pt x="2446" y="761"/>
                </a:lnTo>
                <a:lnTo>
                  <a:pt x="2455" y="755"/>
                </a:lnTo>
                <a:lnTo>
                  <a:pt x="2463" y="750"/>
                </a:lnTo>
                <a:lnTo>
                  <a:pt x="2463" y="749"/>
                </a:lnTo>
                <a:lnTo>
                  <a:pt x="2463" y="749"/>
                </a:lnTo>
                <a:lnTo>
                  <a:pt x="2451" y="750"/>
                </a:lnTo>
                <a:lnTo>
                  <a:pt x="2440" y="750"/>
                </a:lnTo>
                <a:lnTo>
                  <a:pt x="2435" y="742"/>
                </a:lnTo>
                <a:lnTo>
                  <a:pt x="2426" y="732"/>
                </a:lnTo>
                <a:lnTo>
                  <a:pt x="2416" y="724"/>
                </a:lnTo>
                <a:lnTo>
                  <a:pt x="2408" y="717"/>
                </a:lnTo>
                <a:lnTo>
                  <a:pt x="2374" y="720"/>
                </a:lnTo>
                <a:lnTo>
                  <a:pt x="2341" y="724"/>
                </a:lnTo>
                <a:lnTo>
                  <a:pt x="2332" y="722"/>
                </a:lnTo>
                <a:lnTo>
                  <a:pt x="2326" y="722"/>
                </a:lnTo>
                <a:lnTo>
                  <a:pt x="2319" y="720"/>
                </a:lnTo>
                <a:lnTo>
                  <a:pt x="2314" y="717"/>
                </a:lnTo>
                <a:lnTo>
                  <a:pt x="2307" y="714"/>
                </a:lnTo>
                <a:lnTo>
                  <a:pt x="2304" y="709"/>
                </a:lnTo>
                <a:lnTo>
                  <a:pt x="2299" y="702"/>
                </a:lnTo>
                <a:lnTo>
                  <a:pt x="2296" y="695"/>
                </a:lnTo>
                <a:lnTo>
                  <a:pt x="2276" y="695"/>
                </a:lnTo>
                <a:lnTo>
                  <a:pt x="2255" y="695"/>
                </a:lnTo>
                <a:lnTo>
                  <a:pt x="2247" y="694"/>
                </a:lnTo>
                <a:lnTo>
                  <a:pt x="2239" y="689"/>
                </a:lnTo>
                <a:lnTo>
                  <a:pt x="2230" y="683"/>
                </a:lnTo>
                <a:lnTo>
                  <a:pt x="2224" y="675"/>
                </a:lnTo>
                <a:lnTo>
                  <a:pt x="2220" y="667"/>
                </a:lnTo>
                <a:lnTo>
                  <a:pt x="2217" y="660"/>
                </a:lnTo>
                <a:lnTo>
                  <a:pt x="2214" y="655"/>
                </a:lnTo>
                <a:lnTo>
                  <a:pt x="2209" y="650"/>
                </a:lnTo>
                <a:lnTo>
                  <a:pt x="2200" y="650"/>
                </a:lnTo>
                <a:lnTo>
                  <a:pt x="2194" y="652"/>
                </a:lnTo>
                <a:lnTo>
                  <a:pt x="2195" y="662"/>
                </a:lnTo>
                <a:lnTo>
                  <a:pt x="2199" y="673"/>
                </a:lnTo>
                <a:lnTo>
                  <a:pt x="2205" y="687"/>
                </a:lnTo>
                <a:lnTo>
                  <a:pt x="2214" y="699"/>
                </a:lnTo>
                <a:lnTo>
                  <a:pt x="2232" y="722"/>
                </a:lnTo>
                <a:lnTo>
                  <a:pt x="2245" y="737"/>
                </a:lnTo>
                <a:lnTo>
                  <a:pt x="2255" y="737"/>
                </a:lnTo>
                <a:lnTo>
                  <a:pt x="2262" y="737"/>
                </a:lnTo>
                <a:lnTo>
                  <a:pt x="2267" y="735"/>
                </a:lnTo>
                <a:lnTo>
                  <a:pt x="2272" y="732"/>
                </a:lnTo>
                <a:lnTo>
                  <a:pt x="2274" y="724"/>
                </a:lnTo>
                <a:lnTo>
                  <a:pt x="2277" y="715"/>
                </a:lnTo>
                <a:lnTo>
                  <a:pt x="2281" y="707"/>
                </a:lnTo>
                <a:lnTo>
                  <a:pt x="2287" y="704"/>
                </a:lnTo>
                <a:lnTo>
                  <a:pt x="2289" y="712"/>
                </a:lnTo>
                <a:lnTo>
                  <a:pt x="2294" y="720"/>
                </a:lnTo>
                <a:lnTo>
                  <a:pt x="2299" y="727"/>
                </a:lnTo>
                <a:lnTo>
                  <a:pt x="2306" y="734"/>
                </a:lnTo>
                <a:lnTo>
                  <a:pt x="2321" y="744"/>
                </a:lnTo>
                <a:lnTo>
                  <a:pt x="2334" y="755"/>
                </a:lnTo>
                <a:lnTo>
                  <a:pt x="2332" y="764"/>
                </a:lnTo>
                <a:lnTo>
                  <a:pt x="2329" y="774"/>
                </a:lnTo>
                <a:lnTo>
                  <a:pt x="2322" y="786"/>
                </a:lnTo>
                <a:lnTo>
                  <a:pt x="2316" y="797"/>
                </a:lnTo>
                <a:lnTo>
                  <a:pt x="2301" y="817"/>
                </a:lnTo>
                <a:lnTo>
                  <a:pt x="2291" y="831"/>
                </a:lnTo>
                <a:lnTo>
                  <a:pt x="2267" y="841"/>
                </a:lnTo>
                <a:lnTo>
                  <a:pt x="2247" y="851"/>
                </a:lnTo>
                <a:lnTo>
                  <a:pt x="2227" y="863"/>
                </a:lnTo>
                <a:lnTo>
                  <a:pt x="2207" y="874"/>
                </a:lnTo>
                <a:lnTo>
                  <a:pt x="2199" y="878"/>
                </a:lnTo>
                <a:lnTo>
                  <a:pt x="2192" y="879"/>
                </a:lnTo>
                <a:lnTo>
                  <a:pt x="2189" y="879"/>
                </a:lnTo>
                <a:lnTo>
                  <a:pt x="2183" y="879"/>
                </a:lnTo>
                <a:lnTo>
                  <a:pt x="2180" y="879"/>
                </a:lnTo>
                <a:lnTo>
                  <a:pt x="2177" y="881"/>
                </a:lnTo>
                <a:lnTo>
                  <a:pt x="2170" y="886"/>
                </a:lnTo>
                <a:lnTo>
                  <a:pt x="2163" y="896"/>
                </a:lnTo>
                <a:lnTo>
                  <a:pt x="2157" y="894"/>
                </a:lnTo>
                <a:lnTo>
                  <a:pt x="2152" y="893"/>
                </a:lnTo>
                <a:lnTo>
                  <a:pt x="2150" y="893"/>
                </a:lnTo>
                <a:lnTo>
                  <a:pt x="2148" y="893"/>
                </a:lnTo>
                <a:lnTo>
                  <a:pt x="2148" y="873"/>
                </a:lnTo>
                <a:lnTo>
                  <a:pt x="2145" y="854"/>
                </a:lnTo>
                <a:lnTo>
                  <a:pt x="2138" y="838"/>
                </a:lnTo>
                <a:lnTo>
                  <a:pt x="2132" y="824"/>
                </a:lnTo>
                <a:lnTo>
                  <a:pt x="2113" y="799"/>
                </a:lnTo>
                <a:lnTo>
                  <a:pt x="2095" y="774"/>
                </a:lnTo>
                <a:lnTo>
                  <a:pt x="2088" y="757"/>
                </a:lnTo>
                <a:lnTo>
                  <a:pt x="2085" y="742"/>
                </a:lnTo>
                <a:lnTo>
                  <a:pt x="2083" y="734"/>
                </a:lnTo>
                <a:lnTo>
                  <a:pt x="2078" y="729"/>
                </a:lnTo>
                <a:lnTo>
                  <a:pt x="2071" y="724"/>
                </a:lnTo>
                <a:lnTo>
                  <a:pt x="2063" y="720"/>
                </a:lnTo>
                <a:lnTo>
                  <a:pt x="2063" y="712"/>
                </a:lnTo>
                <a:lnTo>
                  <a:pt x="2061" y="705"/>
                </a:lnTo>
                <a:lnTo>
                  <a:pt x="2058" y="699"/>
                </a:lnTo>
                <a:lnTo>
                  <a:pt x="2056" y="694"/>
                </a:lnTo>
                <a:lnTo>
                  <a:pt x="2048" y="683"/>
                </a:lnTo>
                <a:lnTo>
                  <a:pt x="2040" y="675"/>
                </a:lnTo>
                <a:lnTo>
                  <a:pt x="2031" y="677"/>
                </a:lnTo>
                <a:lnTo>
                  <a:pt x="2021" y="677"/>
                </a:lnTo>
                <a:lnTo>
                  <a:pt x="2021" y="670"/>
                </a:lnTo>
                <a:lnTo>
                  <a:pt x="2019" y="667"/>
                </a:lnTo>
                <a:lnTo>
                  <a:pt x="2016" y="665"/>
                </a:lnTo>
                <a:lnTo>
                  <a:pt x="2011" y="663"/>
                </a:lnTo>
                <a:lnTo>
                  <a:pt x="2013" y="672"/>
                </a:lnTo>
                <a:lnTo>
                  <a:pt x="2018" y="680"/>
                </a:lnTo>
                <a:lnTo>
                  <a:pt x="2021" y="687"/>
                </a:lnTo>
                <a:lnTo>
                  <a:pt x="2026" y="694"/>
                </a:lnTo>
                <a:lnTo>
                  <a:pt x="2036" y="705"/>
                </a:lnTo>
                <a:lnTo>
                  <a:pt x="2045" y="717"/>
                </a:lnTo>
                <a:lnTo>
                  <a:pt x="2048" y="732"/>
                </a:lnTo>
                <a:lnTo>
                  <a:pt x="2050" y="747"/>
                </a:lnTo>
                <a:lnTo>
                  <a:pt x="2058" y="752"/>
                </a:lnTo>
                <a:lnTo>
                  <a:pt x="2066" y="757"/>
                </a:lnTo>
                <a:lnTo>
                  <a:pt x="2071" y="777"/>
                </a:lnTo>
                <a:lnTo>
                  <a:pt x="2078" y="799"/>
                </a:lnTo>
                <a:lnTo>
                  <a:pt x="2086" y="811"/>
                </a:lnTo>
                <a:lnTo>
                  <a:pt x="2093" y="822"/>
                </a:lnTo>
                <a:lnTo>
                  <a:pt x="2093" y="831"/>
                </a:lnTo>
                <a:lnTo>
                  <a:pt x="2093" y="838"/>
                </a:lnTo>
                <a:lnTo>
                  <a:pt x="2103" y="846"/>
                </a:lnTo>
                <a:lnTo>
                  <a:pt x="2113" y="854"/>
                </a:lnTo>
                <a:lnTo>
                  <a:pt x="2123" y="869"/>
                </a:lnTo>
                <a:lnTo>
                  <a:pt x="2135" y="883"/>
                </a:lnTo>
                <a:lnTo>
                  <a:pt x="2145" y="898"/>
                </a:lnTo>
                <a:lnTo>
                  <a:pt x="2157" y="913"/>
                </a:lnTo>
                <a:lnTo>
                  <a:pt x="2157" y="916"/>
                </a:lnTo>
                <a:lnTo>
                  <a:pt x="2157" y="918"/>
                </a:lnTo>
                <a:lnTo>
                  <a:pt x="2165" y="918"/>
                </a:lnTo>
                <a:lnTo>
                  <a:pt x="2172" y="918"/>
                </a:lnTo>
                <a:lnTo>
                  <a:pt x="2187" y="915"/>
                </a:lnTo>
                <a:lnTo>
                  <a:pt x="2205" y="911"/>
                </a:lnTo>
                <a:lnTo>
                  <a:pt x="2224" y="908"/>
                </a:lnTo>
                <a:lnTo>
                  <a:pt x="2240" y="905"/>
                </a:lnTo>
                <a:lnTo>
                  <a:pt x="2239" y="923"/>
                </a:lnTo>
                <a:lnTo>
                  <a:pt x="2235" y="941"/>
                </a:lnTo>
                <a:lnTo>
                  <a:pt x="2230" y="956"/>
                </a:lnTo>
                <a:lnTo>
                  <a:pt x="2224" y="971"/>
                </a:lnTo>
                <a:lnTo>
                  <a:pt x="2217" y="987"/>
                </a:lnTo>
                <a:lnTo>
                  <a:pt x="2207" y="1000"/>
                </a:lnTo>
                <a:lnTo>
                  <a:pt x="2197" y="1012"/>
                </a:lnTo>
                <a:lnTo>
                  <a:pt x="2187" y="1023"/>
                </a:lnTo>
                <a:lnTo>
                  <a:pt x="2163" y="1045"/>
                </a:lnTo>
                <a:lnTo>
                  <a:pt x="2140" y="1067"/>
                </a:lnTo>
                <a:lnTo>
                  <a:pt x="2128" y="1077"/>
                </a:lnTo>
                <a:lnTo>
                  <a:pt x="2118" y="1089"/>
                </a:lnTo>
                <a:lnTo>
                  <a:pt x="2108" y="1100"/>
                </a:lnTo>
                <a:lnTo>
                  <a:pt x="2100" y="1112"/>
                </a:lnTo>
                <a:lnTo>
                  <a:pt x="2096" y="1119"/>
                </a:lnTo>
                <a:lnTo>
                  <a:pt x="2095" y="1126"/>
                </a:lnTo>
                <a:lnTo>
                  <a:pt x="2095" y="1132"/>
                </a:lnTo>
                <a:lnTo>
                  <a:pt x="2096" y="1139"/>
                </a:lnTo>
                <a:lnTo>
                  <a:pt x="2101" y="1152"/>
                </a:lnTo>
                <a:lnTo>
                  <a:pt x="2105" y="1164"/>
                </a:lnTo>
                <a:lnTo>
                  <a:pt x="2101" y="1177"/>
                </a:lnTo>
                <a:lnTo>
                  <a:pt x="2096" y="1191"/>
                </a:lnTo>
                <a:lnTo>
                  <a:pt x="2105" y="1198"/>
                </a:lnTo>
                <a:lnTo>
                  <a:pt x="2110" y="1206"/>
                </a:lnTo>
                <a:lnTo>
                  <a:pt x="2111" y="1218"/>
                </a:lnTo>
                <a:lnTo>
                  <a:pt x="2113" y="1231"/>
                </a:lnTo>
                <a:lnTo>
                  <a:pt x="2111" y="1244"/>
                </a:lnTo>
                <a:lnTo>
                  <a:pt x="2110" y="1256"/>
                </a:lnTo>
                <a:lnTo>
                  <a:pt x="2108" y="1266"/>
                </a:lnTo>
                <a:lnTo>
                  <a:pt x="2105" y="1273"/>
                </a:lnTo>
                <a:lnTo>
                  <a:pt x="2100" y="1280"/>
                </a:lnTo>
                <a:lnTo>
                  <a:pt x="2095" y="1285"/>
                </a:lnTo>
                <a:lnTo>
                  <a:pt x="2090" y="1290"/>
                </a:lnTo>
                <a:lnTo>
                  <a:pt x="2083" y="1293"/>
                </a:lnTo>
                <a:lnTo>
                  <a:pt x="2071" y="1300"/>
                </a:lnTo>
                <a:lnTo>
                  <a:pt x="2060" y="1308"/>
                </a:lnTo>
                <a:lnTo>
                  <a:pt x="2055" y="1313"/>
                </a:lnTo>
                <a:lnTo>
                  <a:pt x="2050" y="1318"/>
                </a:lnTo>
                <a:lnTo>
                  <a:pt x="2046" y="1326"/>
                </a:lnTo>
                <a:lnTo>
                  <a:pt x="2043" y="1335"/>
                </a:lnTo>
                <a:lnTo>
                  <a:pt x="2041" y="1342"/>
                </a:lnTo>
                <a:lnTo>
                  <a:pt x="2041" y="1350"/>
                </a:lnTo>
                <a:lnTo>
                  <a:pt x="2041" y="1357"/>
                </a:lnTo>
                <a:lnTo>
                  <a:pt x="2043" y="1365"/>
                </a:lnTo>
                <a:lnTo>
                  <a:pt x="2045" y="1372"/>
                </a:lnTo>
                <a:lnTo>
                  <a:pt x="2045" y="1380"/>
                </a:lnTo>
                <a:lnTo>
                  <a:pt x="2045" y="1387"/>
                </a:lnTo>
                <a:lnTo>
                  <a:pt x="2043" y="1393"/>
                </a:lnTo>
                <a:lnTo>
                  <a:pt x="2034" y="1397"/>
                </a:lnTo>
                <a:lnTo>
                  <a:pt x="2028" y="1400"/>
                </a:lnTo>
                <a:lnTo>
                  <a:pt x="2021" y="1405"/>
                </a:lnTo>
                <a:lnTo>
                  <a:pt x="2016" y="1410"/>
                </a:lnTo>
                <a:lnTo>
                  <a:pt x="2019" y="1419"/>
                </a:lnTo>
                <a:lnTo>
                  <a:pt x="2021" y="1430"/>
                </a:lnTo>
                <a:lnTo>
                  <a:pt x="2013" y="1439"/>
                </a:lnTo>
                <a:lnTo>
                  <a:pt x="2008" y="1447"/>
                </a:lnTo>
                <a:lnTo>
                  <a:pt x="2004" y="1457"/>
                </a:lnTo>
                <a:lnTo>
                  <a:pt x="1998" y="1469"/>
                </a:lnTo>
                <a:lnTo>
                  <a:pt x="1989" y="1484"/>
                </a:lnTo>
                <a:lnTo>
                  <a:pt x="1978" y="1494"/>
                </a:lnTo>
                <a:lnTo>
                  <a:pt x="1966" y="1502"/>
                </a:lnTo>
                <a:lnTo>
                  <a:pt x="1952" y="1507"/>
                </a:lnTo>
                <a:lnTo>
                  <a:pt x="1921" y="1517"/>
                </a:lnTo>
                <a:lnTo>
                  <a:pt x="1884" y="1524"/>
                </a:lnTo>
                <a:lnTo>
                  <a:pt x="1874" y="1527"/>
                </a:lnTo>
                <a:lnTo>
                  <a:pt x="1864" y="1529"/>
                </a:lnTo>
                <a:lnTo>
                  <a:pt x="1859" y="1529"/>
                </a:lnTo>
                <a:lnTo>
                  <a:pt x="1854" y="1529"/>
                </a:lnTo>
                <a:lnTo>
                  <a:pt x="1849" y="1529"/>
                </a:lnTo>
                <a:lnTo>
                  <a:pt x="1844" y="1526"/>
                </a:lnTo>
                <a:lnTo>
                  <a:pt x="1842" y="1504"/>
                </a:lnTo>
                <a:lnTo>
                  <a:pt x="1839" y="1480"/>
                </a:lnTo>
                <a:lnTo>
                  <a:pt x="1825" y="1460"/>
                </a:lnTo>
                <a:lnTo>
                  <a:pt x="1812" y="1440"/>
                </a:lnTo>
                <a:lnTo>
                  <a:pt x="1807" y="1414"/>
                </a:lnTo>
                <a:lnTo>
                  <a:pt x="1803" y="1387"/>
                </a:lnTo>
                <a:lnTo>
                  <a:pt x="1802" y="1373"/>
                </a:lnTo>
                <a:lnTo>
                  <a:pt x="1800" y="1360"/>
                </a:lnTo>
                <a:lnTo>
                  <a:pt x="1798" y="1348"/>
                </a:lnTo>
                <a:lnTo>
                  <a:pt x="1793" y="1336"/>
                </a:lnTo>
                <a:lnTo>
                  <a:pt x="1783" y="1325"/>
                </a:lnTo>
                <a:lnTo>
                  <a:pt x="1772" y="1313"/>
                </a:lnTo>
                <a:lnTo>
                  <a:pt x="1770" y="1298"/>
                </a:lnTo>
                <a:lnTo>
                  <a:pt x="1770" y="1285"/>
                </a:lnTo>
                <a:lnTo>
                  <a:pt x="1772" y="1273"/>
                </a:lnTo>
                <a:lnTo>
                  <a:pt x="1777" y="1261"/>
                </a:lnTo>
                <a:lnTo>
                  <a:pt x="1785" y="1241"/>
                </a:lnTo>
                <a:lnTo>
                  <a:pt x="1793" y="1223"/>
                </a:lnTo>
                <a:lnTo>
                  <a:pt x="1795" y="1213"/>
                </a:lnTo>
                <a:lnTo>
                  <a:pt x="1795" y="1199"/>
                </a:lnTo>
                <a:lnTo>
                  <a:pt x="1792" y="1184"/>
                </a:lnTo>
                <a:lnTo>
                  <a:pt x="1788" y="1169"/>
                </a:lnTo>
                <a:lnTo>
                  <a:pt x="1778" y="1141"/>
                </a:lnTo>
                <a:lnTo>
                  <a:pt x="1770" y="1122"/>
                </a:lnTo>
                <a:lnTo>
                  <a:pt x="1757" y="1107"/>
                </a:lnTo>
                <a:lnTo>
                  <a:pt x="1741" y="1092"/>
                </a:lnTo>
                <a:lnTo>
                  <a:pt x="1740" y="1085"/>
                </a:lnTo>
                <a:lnTo>
                  <a:pt x="1738" y="1077"/>
                </a:lnTo>
                <a:lnTo>
                  <a:pt x="1736" y="1069"/>
                </a:lnTo>
                <a:lnTo>
                  <a:pt x="1738" y="1060"/>
                </a:lnTo>
                <a:lnTo>
                  <a:pt x="1741" y="1045"/>
                </a:lnTo>
                <a:lnTo>
                  <a:pt x="1743" y="1030"/>
                </a:lnTo>
                <a:lnTo>
                  <a:pt x="1745" y="1022"/>
                </a:lnTo>
                <a:lnTo>
                  <a:pt x="1743" y="1017"/>
                </a:lnTo>
                <a:lnTo>
                  <a:pt x="1741" y="1010"/>
                </a:lnTo>
                <a:lnTo>
                  <a:pt x="1738" y="1007"/>
                </a:lnTo>
                <a:lnTo>
                  <a:pt x="1733" y="1002"/>
                </a:lnTo>
                <a:lnTo>
                  <a:pt x="1725" y="998"/>
                </a:lnTo>
                <a:lnTo>
                  <a:pt x="1713" y="997"/>
                </a:lnTo>
                <a:lnTo>
                  <a:pt x="1700" y="997"/>
                </a:lnTo>
                <a:lnTo>
                  <a:pt x="1700" y="990"/>
                </a:lnTo>
                <a:lnTo>
                  <a:pt x="1698" y="985"/>
                </a:lnTo>
                <a:lnTo>
                  <a:pt x="1686" y="982"/>
                </a:lnTo>
                <a:lnTo>
                  <a:pt x="1675" y="980"/>
                </a:lnTo>
                <a:lnTo>
                  <a:pt x="1664" y="980"/>
                </a:lnTo>
                <a:lnTo>
                  <a:pt x="1656" y="982"/>
                </a:lnTo>
                <a:lnTo>
                  <a:pt x="1638" y="987"/>
                </a:lnTo>
                <a:lnTo>
                  <a:pt x="1614" y="995"/>
                </a:lnTo>
                <a:lnTo>
                  <a:pt x="1601" y="995"/>
                </a:lnTo>
                <a:lnTo>
                  <a:pt x="1589" y="993"/>
                </a:lnTo>
                <a:lnTo>
                  <a:pt x="1576" y="993"/>
                </a:lnTo>
                <a:lnTo>
                  <a:pt x="1562" y="992"/>
                </a:lnTo>
                <a:lnTo>
                  <a:pt x="1556" y="995"/>
                </a:lnTo>
                <a:lnTo>
                  <a:pt x="1552" y="998"/>
                </a:lnTo>
                <a:lnTo>
                  <a:pt x="1546" y="1000"/>
                </a:lnTo>
                <a:lnTo>
                  <a:pt x="1537" y="1002"/>
                </a:lnTo>
                <a:lnTo>
                  <a:pt x="1522" y="990"/>
                </a:lnTo>
                <a:lnTo>
                  <a:pt x="1509" y="978"/>
                </a:lnTo>
                <a:lnTo>
                  <a:pt x="1495" y="966"/>
                </a:lnTo>
                <a:lnTo>
                  <a:pt x="1482" y="955"/>
                </a:lnTo>
                <a:lnTo>
                  <a:pt x="1479" y="943"/>
                </a:lnTo>
                <a:lnTo>
                  <a:pt x="1475" y="933"/>
                </a:lnTo>
                <a:lnTo>
                  <a:pt x="1454" y="916"/>
                </a:lnTo>
                <a:lnTo>
                  <a:pt x="1437" y="898"/>
                </a:lnTo>
                <a:lnTo>
                  <a:pt x="1437" y="886"/>
                </a:lnTo>
                <a:lnTo>
                  <a:pt x="1437" y="874"/>
                </a:lnTo>
                <a:lnTo>
                  <a:pt x="1433" y="871"/>
                </a:lnTo>
                <a:lnTo>
                  <a:pt x="1428" y="866"/>
                </a:lnTo>
                <a:lnTo>
                  <a:pt x="1427" y="861"/>
                </a:lnTo>
                <a:lnTo>
                  <a:pt x="1428" y="856"/>
                </a:lnTo>
                <a:lnTo>
                  <a:pt x="1430" y="849"/>
                </a:lnTo>
                <a:lnTo>
                  <a:pt x="1433" y="844"/>
                </a:lnTo>
                <a:lnTo>
                  <a:pt x="1440" y="834"/>
                </a:lnTo>
                <a:lnTo>
                  <a:pt x="1443" y="826"/>
                </a:lnTo>
                <a:lnTo>
                  <a:pt x="1445" y="816"/>
                </a:lnTo>
                <a:lnTo>
                  <a:pt x="1445" y="807"/>
                </a:lnTo>
                <a:lnTo>
                  <a:pt x="1443" y="801"/>
                </a:lnTo>
                <a:lnTo>
                  <a:pt x="1442" y="794"/>
                </a:lnTo>
                <a:lnTo>
                  <a:pt x="1437" y="781"/>
                </a:lnTo>
                <a:lnTo>
                  <a:pt x="1433" y="767"/>
                </a:lnTo>
                <a:lnTo>
                  <a:pt x="1442" y="747"/>
                </a:lnTo>
                <a:lnTo>
                  <a:pt x="1454" y="725"/>
                </a:lnTo>
                <a:lnTo>
                  <a:pt x="1459" y="715"/>
                </a:lnTo>
                <a:lnTo>
                  <a:pt x="1465" y="707"/>
                </a:lnTo>
                <a:lnTo>
                  <a:pt x="1474" y="699"/>
                </a:lnTo>
                <a:lnTo>
                  <a:pt x="1482" y="690"/>
                </a:lnTo>
                <a:lnTo>
                  <a:pt x="1492" y="683"/>
                </a:lnTo>
                <a:lnTo>
                  <a:pt x="1502" y="678"/>
                </a:lnTo>
                <a:lnTo>
                  <a:pt x="1512" y="672"/>
                </a:lnTo>
                <a:lnTo>
                  <a:pt x="1521" y="662"/>
                </a:lnTo>
                <a:lnTo>
                  <a:pt x="1522" y="645"/>
                </a:lnTo>
                <a:lnTo>
                  <a:pt x="1524" y="630"/>
                </a:lnTo>
                <a:lnTo>
                  <a:pt x="1527" y="623"/>
                </a:lnTo>
                <a:lnTo>
                  <a:pt x="1531" y="620"/>
                </a:lnTo>
                <a:lnTo>
                  <a:pt x="1534" y="615"/>
                </a:lnTo>
                <a:lnTo>
                  <a:pt x="1539" y="612"/>
                </a:lnTo>
                <a:lnTo>
                  <a:pt x="1547" y="606"/>
                </a:lnTo>
                <a:lnTo>
                  <a:pt x="1557" y="603"/>
                </a:lnTo>
                <a:lnTo>
                  <a:pt x="1561" y="600"/>
                </a:lnTo>
                <a:lnTo>
                  <a:pt x="1564" y="596"/>
                </a:lnTo>
                <a:lnTo>
                  <a:pt x="1567" y="593"/>
                </a:lnTo>
                <a:lnTo>
                  <a:pt x="1569" y="588"/>
                </a:lnTo>
                <a:lnTo>
                  <a:pt x="1571" y="581"/>
                </a:lnTo>
                <a:lnTo>
                  <a:pt x="1572" y="575"/>
                </a:lnTo>
                <a:lnTo>
                  <a:pt x="1571" y="566"/>
                </a:lnTo>
                <a:lnTo>
                  <a:pt x="1569" y="556"/>
                </a:lnTo>
                <a:lnTo>
                  <a:pt x="1554" y="556"/>
                </a:lnTo>
                <a:lnTo>
                  <a:pt x="1539" y="556"/>
                </a:lnTo>
                <a:lnTo>
                  <a:pt x="1537" y="540"/>
                </a:lnTo>
                <a:lnTo>
                  <a:pt x="1539" y="519"/>
                </a:lnTo>
                <a:lnTo>
                  <a:pt x="1542" y="511"/>
                </a:lnTo>
                <a:lnTo>
                  <a:pt x="1546" y="503"/>
                </a:lnTo>
                <a:lnTo>
                  <a:pt x="1549" y="496"/>
                </a:lnTo>
                <a:lnTo>
                  <a:pt x="1554" y="491"/>
                </a:lnTo>
                <a:lnTo>
                  <a:pt x="1551" y="488"/>
                </a:lnTo>
                <a:lnTo>
                  <a:pt x="1547" y="484"/>
                </a:lnTo>
                <a:lnTo>
                  <a:pt x="1546" y="479"/>
                </a:lnTo>
                <a:lnTo>
                  <a:pt x="1544" y="474"/>
                </a:lnTo>
                <a:lnTo>
                  <a:pt x="1566" y="471"/>
                </a:lnTo>
                <a:lnTo>
                  <a:pt x="1589" y="469"/>
                </a:lnTo>
                <a:lnTo>
                  <a:pt x="1601" y="469"/>
                </a:lnTo>
                <a:lnTo>
                  <a:pt x="1611" y="469"/>
                </a:lnTo>
                <a:lnTo>
                  <a:pt x="1623" y="466"/>
                </a:lnTo>
                <a:lnTo>
                  <a:pt x="1631" y="462"/>
                </a:lnTo>
                <a:lnTo>
                  <a:pt x="1631" y="452"/>
                </a:lnTo>
                <a:lnTo>
                  <a:pt x="1631" y="442"/>
                </a:lnTo>
                <a:lnTo>
                  <a:pt x="1628" y="434"/>
                </a:lnTo>
                <a:lnTo>
                  <a:pt x="1624" y="427"/>
                </a:lnTo>
                <a:lnTo>
                  <a:pt x="1619" y="421"/>
                </a:lnTo>
                <a:lnTo>
                  <a:pt x="1613" y="416"/>
                </a:lnTo>
                <a:lnTo>
                  <a:pt x="1604" y="412"/>
                </a:lnTo>
                <a:lnTo>
                  <a:pt x="1596" y="409"/>
                </a:lnTo>
                <a:lnTo>
                  <a:pt x="1596" y="406"/>
                </a:lnTo>
                <a:lnTo>
                  <a:pt x="1596" y="402"/>
                </a:lnTo>
                <a:lnTo>
                  <a:pt x="1598" y="402"/>
                </a:lnTo>
                <a:lnTo>
                  <a:pt x="1599" y="402"/>
                </a:lnTo>
                <a:lnTo>
                  <a:pt x="1606" y="401"/>
                </a:lnTo>
                <a:lnTo>
                  <a:pt x="1611" y="401"/>
                </a:lnTo>
                <a:lnTo>
                  <a:pt x="1618" y="402"/>
                </a:lnTo>
                <a:lnTo>
                  <a:pt x="1624" y="404"/>
                </a:lnTo>
                <a:lnTo>
                  <a:pt x="1624" y="397"/>
                </a:lnTo>
                <a:lnTo>
                  <a:pt x="1624" y="390"/>
                </a:lnTo>
                <a:lnTo>
                  <a:pt x="1638" y="390"/>
                </a:lnTo>
                <a:lnTo>
                  <a:pt x="1646" y="390"/>
                </a:lnTo>
                <a:lnTo>
                  <a:pt x="1653" y="389"/>
                </a:lnTo>
                <a:lnTo>
                  <a:pt x="1656" y="385"/>
                </a:lnTo>
                <a:lnTo>
                  <a:pt x="1664" y="377"/>
                </a:lnTo>
                <a:lnTo>
                  <a:pt x="1676" y="365"/>
                </a:lnTo>
                <a:lnTo>
                  <a:pt x="1690" y="362"/>
                </a:lnTo>
                <a:lnTo>
                  <a:pt x="1701" y="357"/>
                </a:lnTo>
                <a:lnTo>
                  <a:pt x="1710" y="345"/>
                </a:lnTo>
                <a:lnTo>
                  <a:pt x="1718" y="334"/>
                </a:lnTo>
                <a:lnTo>
                  <a:pt x="1730" y="332"/>
                </a:lnTo>
                <a:lnTo>
                  <a:pt x="1740" y="330"/>
                </a:lnTo>
                <a:lnTo>
                  <a:pt x="1736" y="324"/>
                </a:lnTo>
                <a:lnTo>
                  <a:pt x="1735" y="315"/>
                </a:lnTo>
                <a:lnTo>
                  <a:pt x="1733" y="307"/>
                </a:lnTo>
                <a:lnTo>
                  <a:pt x="1735" y="297"/>
                </a:lnTo>
                <a:lnTo>
                  <a:pt x="1747" y="297"/>
                </a:lnTo>
                <a:lnTo>
                  <a:pt x="1758" y="298"/>
                </a:lnTo>
                <a:lnTo>
                  <a:pt x="1760" y="300"/>
                </a:lnTo>
                <a:lnTo>
                  <a:pt x="1762" y="302"/>
                </a:lnTo>
                <a:lnTo>
                  <a:pt x="1762" y="303"/>
                </a:lnTo>
                <a:lnTo>
                  <a:pt x="1762" y="303"/>
                </a:lnTo>
                <a:lnTo>
                  <a:pt x="1755" y="308"/>
                </a:lnTo>
                <a:lnTo>
                  <a:pt x="1750" y="312"/>
                </a:lnTo>
                <a:lnTo>
                  <a:pt x="1750" y="318"/>
                </a:lnTo>
                <a:lnTo>
                  <a:pt x="1752" y="324"/>
                </a:lnTo>
                <a:lnTo>
                  <a:pt x="1753" y="329"/>
                </a:lnTo>
                <a:lnTo>
                  <a:pt x="1757" y="332"/>
                </a:lnTo>
                <a:lnTo>
                  <a:pt x="1757" y="332"/>
                </a:lnTo>
                <a:lnTo>
                  <a:pt x="1758" y="332"/>
                </a:lnTo>
                <a:lnTo>
                  <a:pt x="1768" y="329"/>
                </a:lnTo>
                <a:lnTo>
                  <a:pt x="1778" y="327"/>
                </a:lnTo>
                <a:lnTo>
                  <a:pt x="1785" y="332"/>
                </a:lnTo>
                <a:lnTo>
                  <a:pt x="1790" y="337"/>
                </a:lnTo>
                <a:lnTo>
                  <a:pt x="1805" y="329"/>
                </a:lnTo>
                <a:lnTo>
                  <a:pt x="1819" y="324"/>
                </a:lnTo>
                <a:lnTo>
                  <a:pt x="1837" y="324"/>
                </a:lnTo>
                <a:lnTo>
                  <a:pt x="1855" y="320"/>
                </a:lnTo>
                <a:lnTo>
                  <a:pt x="1862" y="303"/>
                </a:lnTo>
                <a:lnTo>
                  <a:pt x="1869" y="288"/>
                </a:lnTo>
                <a:lnTo>
                  <a:pt x="1875" y="287"/>
                </a:lnTo>
                <a:lnTo>
                  <a:pt x="1882" y="288"/>
                </a:lnTo>
                <a:lnTo>
                  <a:pt x="1887" y="292"/>
                </a:lnTo>
                <a:lnTo>
                  <a:pt x="1892" y="293"/>
                </a:lnTo>
                <a:lnTo>
                  <a:pt x="1896" y="290"/>
                </a:lnTo>
                <a:lnTo>
                  <a:pt x="1897" y="287"/>
                </a:lnTo>
                <a:lnTo>
                  <a:pt x="1892" y="280"/>
                </a:lnTo>
                <a:lnTo>
                  <a:pt x="1887" y="275"/>
                </a:lnTo>
                <a:lnTo>
                  <a:pt x="1887" y="268"/>
                </a:lnTo>
                <a:lnTo>
                  <a:pt x="1887" y="263"/>
                </a:lnTo>
                <a:lnTo>
                  <a:pt x="1902" y="265"/>
                </a:lnTo>
                <a:lnTo>
                  <a:pt x="1917" y="267"/>
                </a:lnTo>
                <a:lnTo>
                  <a:pt x="1924" y="267"/>
                </a:lnTo>
                <a:lnTo>
                  <a:pt x="1931" y="263"/>
                </a:lnTo>
                <a:lnTo>
                  <a:pt x="1936" y="260"/>
                </a:lnTo>
                <a:lnTo>
                  <a:pt x="1941" y="253"/>
                </a:lnTo>
                <a:lnTo>
                  <a:pt x="1932" y="252"/>
                </a:lnTo>
                <a:lnTo>
                  <a:pt x="1922" y="252"/>
                </a:lnTo>
                <a:lnTo>
                  <a:pt x="1912" y="252"/>
                </a:lnTo>
                <a:lnTo>
                  <a:pt x="1902" y="253"/>
                </a:lnTo>
                <a:lnTo>
                  <a:pt x="1892" y="253"/>
                </a:lnTo>
                <a:lnTo>
                  <a:pt x="1882" y="253"/>
                </a:lnTo>
                <a:lnTo>
                  <a:pt x="1872" y="250"/>
                </a:lnTo>
                <a:lnTo>
                  <a:pt x="1864" y="246"/>
                </a:lnTo>
                <a:lnTo>
                  <a:pt x="1864" y="245"/>
                </a:lnTo>
                <a:lnTo>
                  <a:pt x="1864" y="243"/>
                </a:lnTo>
                <a:lnTo>
                  <a:pt x="1862" y="233"/>
                </a:lnTo>
                <a:lnTo>
                  <a:pt x="1862" y="225"/>
                </a:lnTo>
                <a:lnTo>
                  <a:pt x="1877" y="213"/>
                </a:lnTo>
                <a:lnTo>
                  <a:pt x="1892" y="201"/>
                </a:lnTo>
                <a:lnTo>
                  <a:pt x="1892" y="195"/>
                </a:lnTo>
                <a:lnTo>
                  <a:pt x="1891" y="191"/>
                </a:lnTo>
                <a:lnTo>
                  <a:pt x="1889" y="188"/>
                </a:lnTo>
                <a:lnTo>
                  <a:pt x="1887" y="185"/>
                </a:lnTo>
                <a:lnTo>
                  <a:pt x="1885" y="185"/>
                </a:lnTo>
                <a:lnTo>
                  <a:pt x="1885" y="185"/>
                </a:lnTo>
                <a:lnTo>
                  <a:pt x="1875" y="186"/>
                </a:lnTo>
                <a:lnTo>
                  <a:pt x="1867" y="190"/>
                </a:lnTo>
                <a:lnTo>
                  <a:pt x="1857" y="195"/>
                </a:lnTo>
                <a:lnTo>
                  <a:pt x="1850" y="200"/>
                </a:lnTo>
                <a:lnTo>
                  <a:pt x="1835" y="213"/>
                </a:lnTo>
                <a:lnTo>
                  <a:pt x="1822" y="226"/>
                </a:lnTo>
                <a:lnTo>
                  <a:pt x="1824" y="235"/>
                </a:lnTo>
                <a:lnTo>
                  <a:pt x="1824" y="245"/>
                </a:lnTo>
                <a:lnTo>
                  <a:pt x="1827" y="250"/>
                </a:lnTo>
                <a:lnTo>
                  <a:pt x="1830" y="253"/>
                </a:lnTo>
                <a:lnTo>
                  <a:pt x="1835" y="255"/>
                </a:lnTo>
                <a:lnTo>
                  <a:pt x="1840" y="257"/>
                </a:lnTo>
                <a:lnTo>
                  <a:pt x="1839" y="260"/>
                </a:lnTo>
                <a:lnTo>
                  <a:pt x="1839" y="263"/>
                </a:lnTo>
                <a:lnTo>
                  <a:pt x="1825" y="268"/>
                </a:lnTo>
                <a:lnTo>
                  <a:pt x="1817" y="275"/>
                </a:lnTo>
                <a:lnTo>
                  <a:pt x="1819" y="282"/>
                </a:lnTo>
                <a:lnTo>
                  <a:pt x="1817" y="290"/>
                </a:lnTo>
                <a:lnTo>
                  <a:pt x="1813" y="297"/>
                </a:lnTo>
                <a:lnTo>
                  <a:pt x="1810" y="303"/>
                </a:lnTo>
                <a:lnTo>
                  <a:pt x="1802" y="303"/>
                </a:lnTo>
                <a:lnTo>
                  <a:pt x="1793" y="305"/>
                </a:lnTo>
                <a:lnTo>
                  <a:pt x="1793" y="310"/>
                </a:lnTo>
                <a:lnTo>
                  <a:pt x="1793" y="313"/>
                </a:lnTo>
                <a:lnTo>
                  <a:pt x="1792" y="315"/>
                </a:lnTo>
                <a:lnTo>
                  <a:pt x="1790" y="317"/>
                </a:lnTo>
                <a:lnTo>
                  <a:pt x="1785" y="313"/>
                </a:lnTo>
                <a:lnTo>
                  <a:pt x="1782" y="307"/>
                </a:lnTo>
                <a:lnTo>
                  <a:pt x="1778" y="302"/>
                </a:lnTo>
                <a:lnTo>
                  <a:pt x="1775" y="295"/>
                </a:lnTo>
                <a:lnTo>
                  <a:pt x="1770" y="280"/>
                </a:lnTo>
                <a:lnTo>
                  <a:pt x="1768" y="263"/>
                </a:lnTo>
                <a:lnTo>
                  <a:pt x="1760" y="265"/>
                </a:lnTo>
                <a:lnTo>
                  <a:pt x="1753" y="267"/>
                </a:lnTo>
                <a:lnTo>
                  <a:pt x="1748" y="268"/>
                </a:lnTo>
                <a:lnTo>
                  <a:pt x="1743" y="272"/>
                </a:lnTo>
                <a:lnTo>
                  <a:pt x="1738" y="275"/>
                </a:lnTo>
                <a:lnTo>
                  <a:pt x="1731" y="278"/>
                </a:lnTo>
                <a:lnTo>
                  <a:pt x="1726" y="280"/>
                </a:lnTo>
                <a:lnTo>
                  <a:pt x="1716" y="280"/>
                </a:lnTo>
                <a:lnTo>
                  <a:pt x="1716" y="278"/>
                </a:lnTo>
                <a:lnTo>
                  <a:pt x="1716" y="278"/>
                </a:lnTo>
                <a:lnTo>
                  <a:pt x="1711" y="270"/>
                </a:lnTo>
                <a:lnTo>
                  <a:pt x="1708" y="258"/>
                </a:lnTo>
                <a:lnTo>
                  <a:pt x="1705" y="245"/>
                </a:lnTo>
                <a:lnTo>
                  <a:pt x="1703" y="235"/>
                </a:lnTo>
                <a:lnTo>
                  <a:pt x="1718" y="230"/>
                </a:lnTo>
                <a:lnTo>
                  <a:pt x="1735" y="223"/>
                </a:lnTo>
                <a:lnTo>
                  <a:pt x="1750" y="215"/>
                </a:lnTo>
                <a:lnTo>
                  <a:pt x="1763" y="206"/>
                </a:lnTo>
                <a:lnTo>
                  <a:pt x="1775" y="190"/>
                </a:lnTo>
                <a:lnTo>
                  <a:pt x="1795" y="163"/>
                </a:lnTo>
                <a:lnTo>
                  <a:pt x="1807" y="151"/>
                </a:lnTo>
                <a:lnTo>
                  <a:pt x="1817" y="143"/>
                </a:lnTo>
                <a:lnTo>
                  <a:pt x="1820" y="141"/>
                </a:lnTo>
                <a:lnTo>
                  <a:pt x="1825" y="141"/>
                </a:lnTo>
                <a:lnTo>
                  <a:pt x="1829" y="143"/>
                </a:lnTo>
                <a:lnTo>
                  <a:pt x="1830" y="148"/>
                </a:lnTo>
                <a:lnTo>
                  <a:pt x="1842" y="139"/>
                </a:lnTo>
                <a:lnTo>
                  <a:pt x="1854" y="134"/>
                </a:lnTo>
                <a:lnTo>
                  <a:pt x="1865" y="131"/>
                </a:lnTo>
                <a:lnTo>
                  <a:pt x="1877" y="129"/>
                </a:lnTo>
                <a:lnTo>
                  <a:pt x="1901" y="131"/>
                </a:lnTo>
                <a:lnTo>
                  <a:pt x="1927" y="133"/>
                </a:lnTo>
                <a:lnTo>
                  <a:pt x="1927" y="138"/>
                </a:lnTo>
                <a:lnTo>
                  <a:pt x="1926" y="143"/>
                </a:lnTo>
                <a:lnTo>
                  <a:pt x="1941" y="143"/>
                </a:lnTo>
                <a:lnTo>
                  <a:pt x="1957" y="144"/>
                </a:lnTo>
                <a:lnTo>
                  <a:pt x="1973" y="146"/>
                </a:lnTo>
                <a:lnTo>
                  <a:pt x="1988" y="149"/>
                </a:lnTo>
                <a:lnTo>
                  <a:pt x="2003" y="154"/>
                </a:lnTo>
                <a:lnTo>
                  <a:pt x="2014" y="161"/>
                </a:lnTo>
                <a:lnTo>
                  <a:pt x="2026" y="169"/>
                </a:lnTo>
                <a:lnTo>
                  <a:pt x="2034" y="178"/>
                </a:lnTo>
                <a:lnTo>
                  <a:pt x="2031" y="180"/>
                </a:lnTo>
                <a:lnTo>
                  <a:pt x="2029" y="181"/>
                </a:lnTo>
                <a:lnTo>
                  <a:pt x="2021" y="185"/>
                </a:lnTo>
                <a:lnTo>
                  <a:pt x="2011" y="185"/>
                </a:lnTo>
                <a:lnTo>
                  <a:pt x="2001" y="183"/>
                </a:lnTo>
                <a:lnTo>
                  <a:pt x="1993" y="181"/>
                </a:lnTo>
                <a:lnTo>
                  <a:pt x="1973" y="175"/>
                </a:lnTo>
                <a:lnTo>
                  <a:pt x="1956" y="171"/>
                </a:lnTo>
                <a:lnTo>
                  <a:pt x="1956" y="171"/>
                </a:lnTo>
                <a:lnTo>
                  <a:pt x="1956" y="173"/>
                </a:lnTo>
                <a:lnTo>
                  <a:pt x="1966" y="185"/>
                </a:lnTo>
                <a:lnTo>
                  <a:pt x="1978" y="198"/>
                </a:lnTo>
                <a:lnTo>
                  <a:pt x="1983" y="203"/>
                </a:lnTo>
                <a:lnTo>
                  <a:pt x="1989" y="208"/>
                </a:lnTo>
                <a:lnTo>
                  <a:pt x="1998" y="211"/>
                </a:lnTo>
                <a:lnTo>
                  <a:pt x="2008" y="213"/>
                </a:lnTo>
                <a:lnTo>
                  <a:pt x="2004" y="205"/>
                </a:lnTo>
                <a:lnTo>
                  <a:pt x="1999" y="196"/>
                </a:lnTo>
                <a:lnTo>
                  <a:pt x="2001" y="195"/>
                </a:lnTo>
                <a:lnTo>
                  <a:pt x="2003" y="193"/>
                </a:lnTo>
                <a:lnTo>
                  <a:pt x="2014" y="198"/>
                </a:lnTo>
                <a:lnTo>
                  <a:pt x="2029" y="203"/>
                </a:lnTo>
                <a:lnTo>
                  <a:pt x="2029" y="200"/>
                </a:lnTo>
                <a:lnTo>
                  <a:pt x="2029" y="198"/>
                </a:lnTo>
                <a:lnTo>
                  <a:pt x="2026" y="195"/>
                </a:lnTo>
                <a:lnTo>
                  <a:pt x="2024" y="191"/>
                </a:lnTo>
                <a:lnTo>
                  <a:pt x="2040" y="183"/>
                </a:lnTo>
                <a:lnTo>
                  <a:pt x="2055" y="176"/>
                </a:lnTo>
                <a:lnTo>
                  <a:pt x="2053" y="164"/>
                </a:lnTo>
                <a:lnTo>
                  <a:pt x="2051" y="151"/>
                </a:lnTo>
                <a:lnTo>
                  <a:pt x="2065" y="154"/>
                </a:lnTo>
                <a:lnTo>
                  <a:pt x="2076" y="158"/>
                </a:lnTo>
                <a:lnTo>
                  <a:pt x="2078" y="159"/>
                </a:lnTo>
                <a:lnTo>
                  <a:pt x="2078" y="161"/>
                </a:lnTo>
                <a:lnTo>
                  <a:pt x="2078" y="163"/>
                </a:lnTo>
                <a:lnTo>
                  <a:pt x="2076" y="164"/>
                </a:lnTo>
                <a:lnTo>
                  <a:pt x="2073" y="164"/>
                </a:lnTo>
                <a:lnTo>
                  <a:pt x="2068" y="166"/>
                </a:lnTo>
                <a:lnTo>
                  <a:pt x="2068" y="171"/>
                </a:lnTo>
                <a:lnTo>
                  <a:pt x="2068" y="176"/>
                </a:lnTo>
                <a:lnTo>
                  <a:pt x="2078" y="175"/>
                </a:lnTo>
                <a:lnTo>
                  <a:pt x="2086" y="171"/>
                </a:lnTo>
                <a:lnTo>
                  <a:pt x="2095" y="168"/>
                </a:lnTo>
                <a:lnTo>
                  <a:pt x="2101" y="163"/>
                </a:lnTo>
                <a:lnTo>
                  <a:pt x="2108" y="159"/>
                </a:lnTo>
                <a:lnTo>
                  <a:pt x="2117" y="156"/>
                </a:lnTo>
                <a:lnTo>
                  <a:pt x="2127" y="153"/>
                </a:lnTo>
                <a:lnTo>
                  <a:pt x="2140" y="151"/>
                </a:lnTo>
                <a:lnTo>
                  <a:pt x="2140" y="156"/>
                </a:lnTo>
                <a:lnTo>
                  <a:pt x="2140" y="159"/>
                </a:lnTo>
                <a:lnTo>
                  <a:pt x="2153" y="159"/>
                </a:lnTo>
                <a:lnTo>
                  <a:pt x="2170" y="156"/>
                </a:lnTo>
                <a:lnTo>
                  <a:pt x="2185" y="153"/>
                </a:lnTo>
                <a:lnTo>
                  <a:pt x="2197" y="149"/>
                </a:lnTo>
                <a:lnTo>
                  <a:pt x="2195" y="146"/>
                </a:lnTo>
                <a:lnTo>
                  <a:pt x="2195" y="144"/>
                </a:lnTo>
                <a:lnTo>
                  <a:pt x="2183" y="141"/>
                </a:lnTo>
                <a:lnTo>
                  <a:pt x="2173" y="139"/>
                </a:lnTo>
                <a:lnTo>
                  <a:pt x="2173" y="134"/>
                </a:lnTo>
                <a:lnTo>
                  <a:pt x="2172" y="128"/>
                </a:lnTo>
                <a:lnTo>
                  <a:pt x="2195" y="134"/>
                </a:lnTo>
                <a:lnTo>
                  <a:pt x="2220" y="143"/>
                </a:lnTo>
                <a:lnTo>
                  <a:pt x="2244" y="151"/>
                </a:lnTo>
                <a:lnTo>
                  <a:pt x="2271" y="158"/>
                </a:lnTo>
                <a:lnTo>
                  <a:pt x="2271" y="156"/>
                </a:lnTo>
                <a:lnTo>
                  <a:pt x="2272" y="153"/>
                </a:lnTo>
                <a:lnTo>
                  <a:pt x="2255" y="143"/>
                </a:lnTo>
                <a:lnTo>
                  <a:pt x="2240" y="133"/>
                </a:lnTo>
                <a:lnTo>
                  <a:pt x="2240" y="124"/>
                </a:lnTo>
                <a:lnTo>
                  <a:pt x="2242" y="116"/>
                </a:lnTo>
                <a:lnTo>
                  <a:pt x="2244" y="111"/>
                </a:lnTo>
                <a:lnTo>
                  <a:pt x="2245" y="106"/>
                </a:lnTo>
                <a:lnTo>
                  <a:pt x="2249" y="104"/>
                </a:lnTo>
                <a:lnTo>
                  <a:pt x="2252" y="101"/>
                </a:lnTo>
                <a:lnTo>
                  <a:pt x="2266" y="106"/>
                </a:lnTo>
                <a:lnTo>
                  <a:pt x="2277" y="109"/>
                </a:lnTo>
                <a:lnTo>
                  <a:pt x="2279" y="118"/>
                </a:lnTo>
                <a:lnTo>
                  <a:pt x="2282" y="126"/>
                </a:lnTo>
                <a:lnTo>
                  <a:pt x="2287" y="131"/>
                </a:lnTo>
                <a:lnTo>
                  <a:pt x="2292" y="138"/>
                </a:lnTo>
                <a:lnTo>
                  <a:pt x="2299" y="144"/>
                </a:lnTo>
                <a:lnTo>
                  <a:pt x="2304" y="149"/>
                </a:lnTo>
                <a:lnTo>
                  <a:pt x="2309" y="156"/>
                </a:lnTo>
                <a:lnTo>
                  <a:pt x="2312" y="163"/>
                </a:lnTo>
                <a:lnTo>
                  <a:pt x="2306" y="169"/>
                </a:lnTo>
                <a:lnTo>
                  <a:pt x="2299" y="176"/>
                </a:lnTo>
                <a:lnTo>
                  <a:pt x="2302" y="180"/>
                </a:lnTo>
                <a:lnTo>
                  <a:pt x="2306" y="183"/>
                </a:lnTo>
                <a:lnTo>
                  <a:pt x="2311" y="183"/>
                </a:lnTo>
                <a:lnTo>
                  <a:pt x="2316" y="183"/>
                </a:lnTo>
                <a:lnTo>
                  <a:pt x="2321" y="178"/>
                </a:lnTo>
                <a:lnTo>
                  <a:pt x="2326" y="173"/>
                </a:lnTo>
                <a:lnTo>
                  <a:pt x="2324" y="163"/>
                </a:lnTo>
                <a:lnTo>
                  <a:pt x="2321" y="154"/>
                </a:lnTo>
                <a:lnTo>
                  <a:pt x="2321" y="154"/>
                </a:lnTo>
                <a:lnTo>
                  <a:pt x="2321" y="153"/>
                </a:lnTo>
                <a:lnTo>
                  <a:pt x="2332" y="154"/>
                </a:lnTo>
                <a:lnTo>
                  <a:pt x="2343" y="156"/>
                </a:lnTo>
                <a:lnTo>
                  <a:pt x="2343" y="161"/>
                </a:lnTo>
                <a:lnTo>
                  <a:pt x="2344" y="163"/>
                </a:lnTo>
                <a:lnTo>
                  <a:pt x="2346" y="163"/>
                </a:lnTo>
                <a:lnTo>
                  <a:pt x="2351" y="163"/>
                </a:lnTo>
                <a:lnTo>
                  <a:pt x="2349" y="161"/>
                </a:lnTo>
                <a:lnTo>
                  <a:pt x="2348" y="159"/>
                </a:lnTo>
                <a:lnTo>
                  <a:pt x="2346" y="154"/>
                </a:lnTo>
                <a:lnTo>
                  <a:pt x="2343" y="151"/>
                </a:lnTo>
                <a:lnTo>
                  <a:pt x="2329" y="151"/>
                </a:lnTo>
                <a:lnTo>
                  <a:pt x="2316" y="151"/>
                </a:lnTo>
                <a:lnTo>
                  <a:pt x="2304" y="136"/>
                </a:lnTo>
                <a:lnTo>
                  <a:pt x="2294" y="121"/>
                </a:lnTo>
                <a:lnTo>
                  <a:pt x="2294" y="116"/>
                </a:lnTo>
                <a:lnTo>
                  <a:pt x="2296" y="113"/>
                </a:lnTo>
                <a:lnTo>
                  <a:pt x="2304" y="119"/>
                </a:lnTo>
                <a:lnTo>
                  <a:pt x="2312" y="124"/>
                </a:lnTo>
                <a:lnTo>
                  <a:pt x="2317" y="126"/>
                </a:lnTo>
                <a:lnTo>
                  <a:pt x="2322" y="128"/>
                </a:lnTo>
                <a:lnTo>
                  <a:pt x="2327" y="128"/>
                </a:lnTo>
                <a:lnTo>
                  <a:pt x="2334" y="126"/>
                </a:lnTo>
                <a:lnTo>
                  <a:pt x="2326" y="123"/>
                </a:lnTo>
                <a:lnTo>
                  <a:pt x="2319" y="119"/>
                </a:lnTo>
                <a:lnTo>
                  <a:pt x="2319" y="114"/>
                </a:lnTo>
                <a:lnTo>
                  <a:pt x="2319" y="108"/>
                </a:lnTo>
                <a:lnTo>
                  <a:pt x="2331" y="113"/>
                </a:lnTo>
                <a:lnTo>
                  <a:pt x="2343" y="118"/>
                </a:lnTo>
                <a:lnTo>
                  <a:pt x="2349" y="119"/>
                </a:lnTo>
                <a:lnTo>
                  <a:pt x="2356" y="121"/>
                </a:lnTo>
                <a:lnTo>
                  <a:pt x="2361" y="123"/>
                </a:lnTo>
                <a:lnTo>
                  <a:pt x="2368" y="123"/>
                </a:lnTo>
                <a:lnTo>
                  <a:pt x="2366" y="119"/>
                </a:lnTo>
                <a:lnTo>
                  <a:pt x="2364" y="118"/>
                </a:lnTo>
                <a:lnTo>
                  <a:pt x="2349" y="111"/>
                </a:lnTo>
                <a:lnTo>
                  <a:pt x="2334" y="104"/>
                </a:lnTo>
                <a:lnTo>
                  <a:pt x="2334" y="101"/>
                </a:lnTo>
                <a:lnTo>
                  <a:pt x="2334" y="99"/>
                </a:lnTo>
                <a:lnTo>
                  <a:pt x="2336" y="97"/>
                </a:lnTo>
                <a:lnTo>
                  <a:pt x="2338" y="96"/>
                </a:lnTo>
                <a:lnTo>
                  <a:pt x="2363" y="97"/>
                </a:lnTo>
                <a:lnTo>
                  <a:pt x="2386" y="101"/>
                </a:lnTo>
                <a:lnTo>
                  <a:pt x="2386" y="99"/>
                </a:lnTo>
                <a:lnTo>
                  <a:pt x="2386" y="99"/>
                </a:lnTo>
                <a:lnTo>
                  <a:pt x="2381" y="96"/>
                </a:lnTo>
                <a:lnTo>
                  <a:pt x="2378" y="92"/>
                </a:lnTo>
                <a:lnTo>
                  <a:pt x="2378" y="87"/>
                </a:lnTo>
                <a:lnTo>
                  <a:pt x="2378" y="81"/>
                </a:lnTo>
                <a:lnTo>
                  <a:pt x="2406" y="81"/>
                </a:lnTo>
                <a:lnTo>
                  <a:pt x="2433" y="77"/>
                </a:lnTo>
                <a:lnTo>
                  <a:pt x="2445" y="74"/>
                </a:lnTo>
                <a:lnTo>
                  <a:pt x="2456" y="69"/>
                </a:lnTo>
                <a:lnTo>
                  <a:pt x="2466" y="64"/>
                </a:lnTo>
                <a:lnTo>
                  <a:pt x="2473" y="57"/>
                </a:lnTo>
                <a:lnTo>
                  <a:pt x="2488" y="59"/>
                </a:lnTo>
                <a:lnTo>
                  <a:pt x="2500" y="61"/>
                </a:lnTo>
                <a:lnTo>
                  <a:pt x="2508" y="64"/>
                </a:lnTo>
                <a:lnTo>
                  <a:pt x="2518" y="69"/>
                </a:lnTo>
                <a:lnTo>
                  <a:pt x="2540" y="69"/>
                </a:lnTo>
                <a:lnTo>
                  <a:pt x="2564" y="69"/>
                </a:lnTo>
                <a:lnTo>
                  <a:pt x="2569" y="76"/>
                </a:lnTo>
                <a:lnTo>
                  <a:pt x="2574" y="81"/>
                </a:lnTo>
                <a:lnTo>
                  <a:pt x="2577" y="84"/>
                </a:lnTo>
                <a:lnTo>
                  <a:pt x="2577" y="89"/>
                </a:lnTo>
                <a:lnTo>
                  <a:pt x="2575" y="89"/>
                </a:lnTo>
                <a:lnTo>
                  <a:pt x="2574" y="89"/>
                </a:lnTo>
                <a:lnTo>
                  <a:pt x="2567" y="92"/>
                </a:lnTo>
                <a:lnTo>
                  <a:pt x="2562" y="94"/>
                </a:lnTo>
                <a:lnTo>
                  <a:pt x="2557" y="97"/>
                </a:lnTo>
                <a:lnTo>
                  <a:pt x="2552" y="103"/>
                </a:lnTo>
                <a:lnTo>
                  <a:pt x="2552" y="104"/>
                </a:lnTo>
                <a:lnTo>
                  <a:pt x="2552" y="104"/>
                </a:lnTo>
                <a:lnTo>
                  <a:pt x="2553" y="104"/>
                </a:lnTo>
                <a:lnTo>
                  <a:pt x="2555" y="104"/>
                </a:lnTo>
                <a:lnTo>
                  <a:pt x="2565" y="103"/>
                </a:lnTo>
                <a:lnTo>
                  <a:pt x="2577" y="97"/>
                </a:lnTo>
                <a:lnTo>
                  <a:pt x="2584" y="94"/>
                </a:lnTo>
                <a:lnTo>
                  <a:pt x="2590" y="92"/>
                </a:lnTo>
                <a:lnTo>
                  <a:pt x="2597" y="92"/>
                </a:lnTo>
                <a:lnTo>
                  <a:pt x="2604" y="94"/>
                </a:lnTo>
                <a:lnTo>
                  <a:pt x="2624" y="99"/>
                </a:lnTo>
                <a:lnTo>
                  <a:pt x="2646" y="104"/>
                </a:lnTo>
                <a:lnTo>
                  <a:pt x="2669" y="108"/>
                </a:lnTo>
                <a:lnTo>
                  <a:pt x="2692" y="108"/>
                </a:lnTo>
                <a:lnTo>
                  <a:pt x="2694" y="104"/>
                </a:lnTo>
                <a:lnTo>
                  <a:pt x="2697" y="101"/>
                </a:lnTo>
                <a:lnTo>
                  <a:pt x="2714" y="101"/>
                </a:lnTo>
                <a:lnTo>
                  <a:pt x="2733" y="103"/>
                </a:lnTo>
                <a:lnTo>
                  <a:pt x="2746" y="111"/>
                </a:lnTo>
                <a:lnTo>
                  <a:pt x="2756" y="119"/>
                </a:lnTo>
                <a:lnTo>
                  <a:pt x="2763" y="123"/>
                </a:lnTo>
                <a:lnTo>
                  <a:pt x="2769" y="126"/>
                </a:lnTo>
                <a:lnTo>
                  <a:pt x="2778" y="128"/>
                </a:lnTo>
                <a:lnTo>
                  <a:pt x="2788" y="128"/>
                </a:lnTo>
                <a:close/>
                <a:moveTo>
                  <a:pt x="2215" y="76"/>
                </a:moveTo>
                <a:lnTo>
                  <a:pt x="2202" y="74"/>
                </a:lnTo>
                <a:lnTo>
                  <a:pt x="2190" y="76"/>
                </a:lnTo>
                <a:lnTo>
                  <a:pt x="2178" y="77"/>
                </a:lnTo>
                <a:lnTo>
                  <a:pt x="2168" y="79"/>
                </a:lnTo>
                <a:lnTo>
                  <a:pt x="2158" y="84"/>
                </a:lnTo>
                <a:lnTo>
                  <a:pt x="2150" y="87"/>
                </a:lnTo>
                <a:lnTo>
                  <a:pt x="2143" y="94"/>
                </a:lnTo>
                <a:lnTo>
                  <a:pt x="2138" y="101"/>
                </a:lnTo>
                <a:lnTo>
                  <a:pt x="2137" y="109"/>
                </a:lnTo>
                <a:lnTo>
                  <a:pt x="2137" y="118"/>
                </a:lnTo>
                <a:lnTo>
                  <a:pt x="2143" y="119"/>
                </a:lnTo>
                <a:lnTo>
                  <a:pt x="2150" y="123"/>
                </a:lnTo>
                <a:lnTo>
                  <a:pt x="2157" y="126"/>
                </a:lnTo>
                <a:lnTo>
                  <a:pt x="2162" y="129"/>
                </a:lnTo>
                <a:lnTo>
                  <a:pt x="2143" y="129"/>
                </a:lnTo>
                <a:lnTo>
                  <a:pt x="2123" y="129"/>
                </a:lnTo>
                <a:lnTo>
                  <a:pt x="2122" y="126"/>
                </a:lnTo>
                <a:lnTo>
                  <a:pt x="2118" y="123"/>
                </a:lnTo>
                <a:lnTo>
                  <a:pt x="2113" y="121"/>
                </a:lnTo>
                <a:lnTo>
                  <a:pt x="2106" y="121"/>
                </a:lnTo>
                <a:lnTo>
                  <a:pt x="2106" y="111"/>
                </a:lnTo>
                <a:lnTo>
                  <a:pt x="2110" y="103"/>
                </a:lnTo>
                <a:lnTo>
                  <a:pt x="2118" y="101"/>
                </a:lnTo>
                <a:lnTo>
                  <a:pt x="2128" y="97"/>
                </a:lnTo>
                <a:lnTo>
                  <a:pt x="2125" y="94"/>
                </a:lnTo>
                <a:lnTo>
                  <a:pt x="2122" y="91"/>
                </a:lnTo>
                <a:lnTo>
                  <a:pt x="2142" y="81"/>
                </a:lnTo>
                <a:lnTo>
                  <a:pt x="2165" y="71"/>
                </a:lnTo>
                <a:lnTo>
                  <a:pt x="2177" y="66"/>
                </a:lnTo>
                <a:lnTo>
                  <a:pt x="2190" y="62"/>
                </a:lnTo>
                <a:lnTo>
                  <a:pt x="2202" y="61"/>
                </a:lnTo>
                <a:lnTo>
                  <a:pt x="2215" y="62"/>
                </a:lnTo>
                <a:lnTo>
                  <a:pt x="2215" y="69"/>
                </a:lnTo>
                <a:lnTo>
                  <a:pt x="2215" y="76"/>
                </a:lnTo>
                <a:close/>
                <a:moveTo>
                  <a:pt x="881" y="64"/>
                </a:moveTo>
                <a:lnTo>
                  <a:pt x="891" y="64"/>
                </a:lnTo>
                <a:lnTo>
                  <a:pt x="898" y="67"/>
                </a:lnTo>
                <a:lnTo>
                  <a:pt x="896" y="71"/>
                </a:lnTo>
                <a:lnTo>
                  <a:pt x="894" y="74"/>
                </a:lnTo>
                <a:lnTo>
                  <a:pt x="906" y="76"/>
                </a:lnTo>
                <a:lnTo>
                  <a:pt x="916" y="76"/>
                </a:lnTo>
                <a:lnTo>
                  <a:pt x="914" y="79"/>
                </a:lnTo>
                <a:lnTo>
                  <a:pt x="913" y="81"/>
                </a:lnTo>
                <a:lnTo>
                  <a:pt x="896" y="81"/>
                </a:lnTo>
                <a:lnTo>
                  <a:pt x="879" y="79"/>
                </a:lnTo>
                <a:lnTo>
                  <a:pt x="863" y="77"/>
                </a:lnTo>
                <a:lnTo>
                  <a:pt x="847" y="74"/>
                </a:lnTo>
                <a:lnTo>
                  <a:pt x="847" y="72"/>
                </a:lnTo>
                <a:lnTo>
                  <a:pt x="847" y="71"/>
                </a:lnTo>
                <a:lnTo>
                  <a:pt x="847" y="69"/>
                </a:lnTo>
                <a:lnTo>
                  <a:pt x="849" y="67"/>
                </a:lnTo>
                <a:lnTo>
                  <a:pt x="858" y="67"/>
                </a:lnTo>
                <a:lnTo>
                  <a:pt x="868" y="69"/>
                </a:lnTo>
                <a:lnTo>
                  <a:pt x="871" y="69"/>
                </a:lnTo>
                <a:lnTo>
                  <a:pt x="874" y="69"/>
                </a:lnTo>
                <a:lnTo>
                  <a:pt x="878" y="67"/>
                </a:lnTo>
                <a:lnTo>
                  <a:pt x="881" y="64"/>
                </a:lnTo>
                <a:close/>
                <a:moveTo>
                  <a:pt x="938" y="66"/>
                </a:moveTo>
                <a:lnTo>
                  <a:pt x="943" y="66"/>
                </a:lnTo>
                <a:lnTo>
                  <a:pt x="946" y="66"/>
                </a:lnTo>
                <a:lnTo>
                  <a:pt x="950" y="66"/>
                </a:lnTo>
                <a:lnTo>
                  <a:pt x="955" y="67"/>
                </a:lnTo>
                <a:lnTo>
                  <a:pt x="970" y="72"/>
                </a:lnTo>
                <a:lnTo>
                  <a:pt x="993" y="76"/>
                </a:lnTo>
                <a:lnTo>
                  <a:pt x="1015" y="77"/>
                </a:lnTo>
                <a:lnTo>
                  <a:pt x="1027" y="81"/>
                </a:lnTo>
                <a:lnTo>
                  <a:pt x="1025" y="82"/>
                </a:lnTo>
                <a:lnTo>
                  <a:pt x="1025" y="84"/>
                </a:lnTo>
                <a:lnTo>
                  <a:pt x="1000" y="86"/>
                </a:lnTo>
                <a:lnTo>
                  <a:pt x="976" y="86"/>
                </a:lnTo>
                <a:lnTo>
                  <a:pt x="953" y="86"/>
                </a:lnTo>
                <a:lnTo>
                  <a:pt x="931" y="81"/>
                </a:lnTo>
                <a:lnTo>
                  <a:pt x="935" y="72"/>
                </a:lnTo>
                <a:lnTo>
                  <a:pt x="938" y="66"/>
                </a:lnTo>
                <a:close/>
                <a:moveTo>
                  <a:pt x="2471" y="69"/>
                </a:moveTo>
                <a:lnTo>
                  <a:pt x="2473" y="71"/>
                </a:lnTo>
                <a:lnTo>
                  <a:pt x="2473" y="72"/>
                </a:lnTo>
                <a:lnTo>
                  <a:pt x="2473" y="71"/>
                </a:lnTo>
                <a:lnTo>
                  <a:pt x="2471" y="69"/>
                </a:lnTo>
                <a:close/>
                <a:moveTo>
                  <a:pt x="2769" y="74"/>
                </a:moveTo>
                <a:lnTo>
                  <a:pt x="2786" y="74"/>
                </a:lnTo>
                <a:lnTo>
                  <a:pt x="2803" y="76"/>
                </a:lnTo>
                <a:lnTo>
                  <a:pt x="2820" y="77"/>
                </a:lnTo>
                <a:lnTo>
                  <a:pt x="2836" y="77"/>
                </a:lnTo>
                <a:lnTo>
                  <a:pt x="2836" y="81"/>
                </a:lnTo>
                <a:lnTo>
                  <a:pt x="2836" y="84"/>
                </a:lnTo>
                <a:lnTo>
                  <a:pt x="2828" y="87"/>
                </a:lnTo>
                <a:lnTo>
                  <a:pt x="2820" y="87"/>
                </a:lnTo>
                <a:lnTo>
                  <a:pt x="2810" y="89"/>
                </a:lnTo>
                <a:lnTo>
                  <a:pt x="2801" y="87"/>
                </a:lnTo>
                <a:lnTo>
                  <a:pt x="2785" y="84"/>
                </a:lnTo>
                <a:lnTo>
                  <a:pt x="2769" y="77"/>
                </a:lnTo>
                <a:lnTo>
                  <a:pt x="2769" y="76"/>
                </a:lnTo>
                <a:lnTo>
                  <a:pt x="2769" y="74"/>
                </a:lnTo>
                <a:close/>
                <a:moveTo>
                  <a:pt x="663" y="84"/>
                </a:moveTo>
                <a:lnTo>
                  <a:pt x="680" y="86"/>
                </a:lnTo>
                <a:lnTo>
                  <a:pt x="695" y="87"/>
                </a:lnTo>
                <a:lnTo>
                  <a:pt x="707" y="91"/>
                </a:lnTo>
                <a:lnTo>
                  <a:pt x="717" y="89"/>
                </a:lnTo>
                <a:lnTo>
                  <a:pt x="715" y="94"/>
                </a:lnTo>
                <a:lnTo>
                  <a:pt x="714" y="101"/>
                </a:lnTo>
                <a:lnTo>
                  <a:pt x="719" y="99"/>
                </a:lnTo>
                <a:lnTo>
                  <a:pt x="720" y="101"/>
                </a:lnTo>
                <a:lnTo>
                  <a:pt x="722" y="101"/>
                </a:lnTo>
                <a:lnTo>
                  <a:pt x="725" y="104"/>
                </a:lnTo>
                <a:lnTo>
                  <a:pt x="729" y="101"/>
                </a:lnTo>
                <a:lnTo>
                  <a:pt x="730" y="99"/>
                </a:lnTo>
                <a:lnTo>
                  <a:pt x="735" y="99"/>
                </a:lnTo>
                <a:lnTo>
                  <a:pt x="740" y="101"/>
                </a:lnTo>
                <a:lnTo>
                  <a:pt x="742" y="104"/>
                </a:lnTo>
                <a:lnTo>
                  <a:pt x="742" y="109"/>
                </a:lnTo>
                <a:lnTo>
                  <a:pt x="745" y="109"/>
                </a:lnTo>
                <a:lnTo>
                  <a:pt x="749" y="109"/>
                </a:lnTo>
                <a:lnTo>
                  <a:pt x="750" y="106"/>
                </a:lnTo>
                <a:lnTo>
                  <a:pt x="752" y="103"/>
                </a:lnTo>
                <a:lnTo>
                  <a:pt x="755" y="103"/>
                </a:lnTo>
                <a:lnTo>
                  <a:pt x="760" y="101"/>
                </a:lnTo>
                <a:lnTo>
                  <a:pt x="760" y="108"/>
                </a:lnTo>
                <a:lnTo>
                  <a:pt x="759" y="113"/>
                </a:lnTo>
                <a:lnTo>
                  <a:pt x="772" y="106"/>
                </a:lnTo>
                <a:lnTo>
                  <a:pt x="784" y="97"/>
                </a:lnTo>
                <a:lnTo>
                  <a:pt x="789" y="99"/>
                </a:lnTo>
                <a:lnTo>
                  <a:pt x="794" y="101"/>
                </a:lnTo>
                <a:lnTo>
                  <a:pt x="794" y="106"/>
                </a:lnTo>
                <a:lnTo>
                  <a:pt x="794" y="109"/>
                </a:lnTo>
                <a:lnTo>
                  <a:pt x="787" y="118"/>
                </a:lnTo>
                <a:lnTo>
                  <a:pt x="782" y="126"/>
                </a:lnTo>
                <a:lnTo>
                  <a:pt x="782" y="128"/>
                </a:lnTo>
                <a:lnTo>
                  <a:pt x="782" y="128"/>
                </a:lnTo>
                <a:lnTo>
                  <a:pt x="789" y="129"/>
                </a:lnTo>
                <a:lnTo>
                  <a:pt x="797" y="129"/>
                </a:lnTo>
                <a:lnTo>
                  <a:pt x="794" y="136"/>
                </a:lnTo>
                <a:lnTo>
                  <a:pt x="787" y="141"/>
                </a:lnTo>
                <a:lnTo>
                  <a:pt x="781" y="146"/>
                </a:lnTo>
                <a:lnTo>
                  <a:pt x="776" y="149"/>
                </a:lnTo>
                <a:lnTo>
                  <a:pt x="755" y="144"/>
                </a:lnTo>
                <a:lnTo>
                  <a:pt x="737" y="143"/>
                </a:lnTo>
                <a:lnTo>
                  <a:pt x="715" y="146"/>
                </a:lnTo>
                <a:lnTo>
                  <a:pt x="697" y="148"/>
                </a:lnTo>
                <a:lnTo>
                  <a:pt x="678" y="146"/>
                </a:lnTo>
                <a:lnTo>
                  <a:pt x="655" y="143"/>
                </a:lnTo>
                <a:lnTo>
                  <a:pt x="657" y="139"/>
                </a:lnTo>
                <a:lnTo>
                  <a:pt x="657" y="134"/>
                </a:lnTo>
                <a:lnTo>
                  <a:pt x="672" y="131"/>
                </a:lnTo>
                <a:lnTo>
                  <a:pt x="687" y="128"/>
                </a:lnTo>
                <a:lnTo>
                  <a:pt x="673" y="128"/>
                </a:lnTo>
                <a:lnTo>
                  <a:pt x="660" y="128"/>
                </a:lnTo>
                <a:lnTo>
                  <a:pt x="660" y="126"/>
                </a:lnTo>
                <a:lnTo>
                  <a:pt x="660" y="123"/>
                </a:lnTo>
                <a:lnTo>
                  <a:pt x="663" y="121"/>
                </a:lnTo>
                <a:lnTo>
                  <a:pt x="667" y="121"/>
                </a:lnTo>
                <a:lnTo>
                  <a:pt x="672" y="123"/>
                </a:lnTo>
                <a:lnTo>
                  <a:pt x="677" y="123"/>
                </a:lnTo>
                <a:lnTo>
                  <a:pt x="683" y="123"/>
                </a:lnTo>
                <a:lnTo>
                  <a:pt x="688" y="123"/>
                </a:lnTo>
                <a:lnTo>
                  <a:pt x="678" y="119"/>
                </a:lnTo>
                <a:lnTo>
                  <a:pt x="668" y="118"/>
                </a:lnTo>
                <a:lnTo>
                  <a:pt x="668" y="114"/>
                </a:lnTo>
                <a:lnTo>
                  <a:pt x="670" y="113"/>
                </a:lnTo>
                <a:lnTo>
                  <a:pt x="675" y="109"/>
                </a:lnTo>
                <a:lnTo>
                  <a:pt x="680" y="106"/>
                </a:lnTo>
                <a:lnTo>
                  <a:pt x="680" y="106"/>
                </a:lnTo>
                <a:lnTo>
                  <a:pt x="680" y="104"/>
                </a:lnTo>
                <a:lnTo>
                  <a:pt x="663" y="109"/>
                </a:lnTo>
                <a:lnTo>
                  <a:pt x="650" y="116"/>
                </a:lnTo>
                <a:lnTo>
                  <a:pt x="643" y="118"/>
                </a:lnTo>
                <a:lnTo>
                  <a:pt x="637" y="119"/>
                </a:lnTo>
                <a:lnTo>
                  <a:pt x="628" y="121"/>
                </a:lnTo>
                <a:lnTo>
                  <a:pt x="618" y="119"/>
                </a:lnTo>
                <a:lnTo>
                  <a:pt x="618" y="114"/>
                </a:lnTo>
                <a:lnTo>
                  <a:pt x="620" y="108"/>
                </a:lnTo>
                <a:lnTo>
                  <a:pt x="633" y="104"/>
                </a:lnTo>
                <a:lnTo>
                  <a:pt x="645" y="99"/>
                </a:lnTo>
                <a:lnTo>
                  <a:pt x="655" y="92"/>
                </a:lnTo>
                <a:lnTo>
                  <a:pt x="663" y="84"/>
                </a:lnTo>
                <a:close/>
                <a:moveTo>
                  <a:pt x="842" y="92"/>
                </a:moveTo>
                <a:lnTo>
                  <a:pt x="858" y="92"/>
                </a:lnTo>
                <a:lnTo>
                  <a:pt x="873" y="92"/>
                </a:lnTo>
                <a:lnTo>
                  <a:pt x="864" y="101"/>
                </a:lnTo>
                <a:lnTo>
                  <a:pt x="858" y="108"/>
                </a:lnTo>
                <a:lnTo>
                  <a:pt x="859" y="111"/>
                </a:lnTo>
                <a:lnTo>
                  <a:pt x="861" y="114"/>
                </a:lnTo>
                <a:lnTo>
                  <a:pt x="858" y="116"/>
                </a:lnTo>
                <a:lnTo>
                  <a:pt x="854" y="119"/>
                </a:lnTo>
                <a:lnTo>
                  <a:pt x="846" y="118"/>
                </a:lnTo>
                <a:lnTo>
                  <a:pt x="839" y="119"/>
                </a:lnTo>
                <a:lnTo>
                  <a:pt x="832" y="121"/>
                </a:lnTo>
                <a:lnTo>
                  <a:pt x="826" y="124"/>
                </a:lnTo>
                <a:lnTo>
                  <a:pt x="826" y="116"/>
                </a:lnTo>
                <a:lnTo>
                  <a:pt x="822" y="113"/>
                </a:lnTo>
                <a:lnTo>
                  <a:pt x="821" y="109"/>
                </a:lnTo>
                <a:lnTo>
                  <a:pt x="817" y="103"/>
                </a:lnTo>
                <a:lnTo>
                  <a:pt x="826" y="106"/>
                </a:lnTo>
                <a:lnTo>
                  <a:pt x="832" y="108"/>
                </a:lnTo>
                <a:lnTo>
                  <a:pt x="837" y="101"/>
                </a:lnTo>
                <a:lnTo>
                  <a:pt x="842" y="92"/>
                </a:lnTo>
                <a:close/>
                <a:moveTo>
                  <a:pt x="889" y="92"/>
                </a:moveTo>
                <a:lnTo>
                  <a:pt x="901" y="92"/>
                </a:lnTo>
                <a:lnTo>
                  <a:pt x="913" y="92"/>
                </a:lnTo>
                <a:lnTo>
                  <a:pt x="913" y="94"/>
                </a:lnTo>
                <a:lnTo>
                  <a:pt x="913" y="96"/>
                </a:lnTo>
                <a:lnTo>
                  <a:pt x="914" y="99"/>
                </a:lnTo>
                <a:lnTo>
                  <a:pt x="914" y="101"/>
                </a:lnTo>
                <a:lnTo>
                  <a:pt x="914" y="103"/>
                </a:lnTo>
                <a:lnTo>
                  <a:pt x="913" y="103"/>
                </a:lnTo>
                <a:lnTo>
                  <a:pt x="901" y="104"/>
                </a:lnTo>
                <a:lnTo>
                  <a:pt x="893" y="106"/>
                </a:lnTo>
                <a:lnTo>
                  <a:pt x="884" y="109"/>
                </a:lnTo>
                <a:lnTo>
                  <a:pt x="879" y="116"/>
                </a:lnTo>
                <a:lnTo>
                  <a:pt x="878" y="114"/>
                </a:lnTo>
                <a:lnTo>
                  <a:pt x="876" y="114"/>
                </a:lnTo>
                <a:lnTo>
                  <a:pt x="876" y="114"/>
                </a:lnTo>
                <a:lnTo>
                  <a:pt x="876" y="113"/>
                </a:lnTo>
                <a:lnTo>
                  <a:pt x="878" y="106"/>
                </a:lnTo>
                <a:lnTo>
                  <a:pt x="881" y="101"/>
                </a:lnTo>
                <a:lnTo>
                  <a:pt x="884" y="96"/>
                </a:lnTo>
                <a:lnTo>
                  <a:pt x="889" y="92"/>
                </a:lnTo>
                <a:close/>
                <a:moveTo>
                  <a:pt x="1007" y="92"/>
                </a:moveTo>
                <a:lnTo>
                  <a:pt x="1020" y="94"/>
                </a:lnTo>
                <a:lnTo>
                  <a:pt x="1033" y="96"/>
                </a:lnTo>
                <a:lnTo>
                  <a:pt x="1037" y="108"/>
                </a:lnTo>
                <a:lnTo>
                  <a:pt x="1042" y="121"/>
                </a:lnTo>
                <a:lnTo>
                  <a:pt x="1050" y="119"/>
                </a:lnTo>
                <a:lnTo>
                  <a:pt x="1058" y="119"/>
                </a:lnTo>
                <a:lnTo>
                  <a:pt x="1058" y="124"/>
                </a:lnTo>
                <a:lnTo>
                  <a:pt x="1058" y="128"/>
                </a:lnTo>
                <a:lnTo>
                  <a:pt x="1063" y="128"/>
                </a:lnTo>
                <a:lnTo>
                  <a:pt x="1067" y="128"/>
                </a:lnTo>
                <a:lnTo>
                  <a:pt x="1067" y="138"/>
                </a:lnTo>
                <a:lnTo>
                  <a:pt x="1067" y="144"/>
                </a:lnTo>
                <a:lnTo>
                  <a:pt x="1070" y="153"/>
                </a:lnTo>
                <a:lnTo>
                  <a:pt x="1074" y="159"/>
                </a:lnTo>
                <a:lnTo>
                  <a:pt x="1084" y="161"/>
                </a:lnTo>
                <a:lnTo>
                  <a:pt x="1095" y="166"/>
                </a:lnTo>
                <a:lnTo>
                  <a:pt x="1105" y="173"/>
                </a:lnTo>
                <a:lnTo>
                  <a:pt x="1110" y="178"/>
                </a:lnTo>
                <a:lnTo>
                  <a:pt x="1102" y="180"/>
                </a:lnTo>
                <a:lnTo>
                  <a:pt x="1094" y="185"/>
                </a:lnTo>
                <a:lnTo>
                  <a:pt x="1087" y="190"/>
                </a:lnTo>
                <a:lnTo>
                  <a:pt x="1082" y="195"/>
                </a:lnTo>
                <a:lnTo>
                  <a:pt x="1079" y="195"/>
                </a:lnTo>
                <a:lnTo>
                  <a:pt x="1077" y="195"/>
                </a:lnTo>
                <a:lnTo>
                  <a:pt x="1074" y="186"/>
                </a:lnTo>
                <a:lnTo>
                  <a:pt x="1065" y="181"/>
                </a:lnTo>
                <a:lnTo>
                  <a:pt x="1062" y="178"/>
                </a:lnTo>
                <a:lnTo>
                  <a:pt x="1058" y="178"/>
                </a:lnTo>
                <a:lnTo>
                  <a:pt x="1055" y="180"/>
                </a:lnTo>
                <a:lnTo>
                  <a:pt x="1052" y="183"/>
                </a:lnTo>
                <a:lnTo>
                  <a:pt x="1053" y="198"/>
                </a:lnTo>
                <a:lnTo>
                  <a:pt x="1058" y="215"/>
                </a:lnTo>
                <a:lnTo>
                  <a:pt x="1052" y="218"/>
                </a:lnTo>
                <a:lnTo>
                  <a:pt x="1045" y="221"/>
                </a:lnTo>
                <a:lnTo>
                  <a:pt x="1038" y="215"/>
                </a:lnTo>
                <a:lnTo>
                  <a:pt x="1033" y="210"/>
                </a:lnTo>
                <a:lnTo>
                  <a:pt x="1032" y="210"/>
                </a:lnTo>
                <a:lnTo>
                  <a:pt x="1030" y="210"/>
                </a:lnTo>
                <a:lnTo>
                  <a:pt x="1028" y="213"/>
                </a:lnTo>
                <a:lnTo>
                  <a:pt x="1027" y="215"/>
                </a:lnTo>
                <a:lnTo>
                  <a:pt x="1033" y="220"/>
                </a:lnTo>
                <a:lnTo>
                  <a:pt x="1038" y="226"/>
                </a:lnTo>
                <a:lnTo>
                  <a:pt x="1038" y="228"/>
                </a:lnTo>
                <a:lnTo>
                  <a:pt x="1038" y="231"/>
                </a:lnTo>
                <a:lnTo>
                  <a:pt x="1035" y="231"/>
                </a:lnTo>
                <a:lnTo>
                  <a:pt x="1033" y="231"/>
                </a:lnTo>
                <a:lnTo>
                  <a:pt x="1017" y="226"/>
                </a:lnTo>
                <a:lnTo>
                  <a:pt x="1002" y="220"/>
                </a:lnTo>
                <a:lnTo>
                  <a:pt x="995" y="215"/>
                </a:lnTo>
                <a:lnTo>
                  <a:pt x="990" y="208"/>
                </a:lnTo>
                <a:lnTo>
                  <a:pt x="985" y="201"/>
                </a:lnTo>
                <a:lnTo>
                  <a:pt x="983" y="195"/>
                </a:lnTo>
                <a:lnTo>
                  <a:pt x="991" y="190"/>
                </a:lnTo>
                <a:lnTo>
                  <a:pt x="998" y="183"/>
                </a:lnTo>
                <a:lnTo>
                  <a:pt x="1002" y="181"/>
                </a:lnTo>
                <a:lnTo>
                  <a:pt x="1007" y="180"/>
                </a:lnTo>
                <a:lnTo>
                  <a:pt x="1013" y="178"/>
                </a:lnTo>
                <a:lnTo>
                  <a:pt x="1022" y="176"/>
                </a:lnTo>
                <a:lnTo>
                  <a:pt x="1025" y="181"/>
                </a:lnTo>
                <a:lnTo>
                  <a:pt x="1030" y="183"/>
                </a:lnTo>
                <a:lnTo>
                  <a:pt x="1035" y="183"/>
                </a:lnTo>
                <a:lnTo>
                  <a:pt x="1040" y="180"/>
                </a:lnTo>
                <a:lnTo>
                  <a:pt x="1040" y="180"/>
                </a:lnTo>
                <a:lnTo>
                  <a:pt x="1040" y="178"/>
                </a:lnTo>
                <a:lnTo>
                  <a:pt x="1038" y="176"/>
                </a:lnTo>
                <a:lnTo>
                  <a:pt x="1035" y="175"/>
                </a:lnTo>
                <a:lnTo>
                  <a:pt x="1030" y="173"/>
                </a:lnTo>
                <a:lnTo>
                  <a:pt x="1023" y="173"/>
                </a:lnTo>
                <a:lnTo>
                  <a:pt x="1023" y="164"/>
                </a:lnTo>
                <a:lnTo>
                  <a:pt x="1025" y="158"/>
                </a:lnTo>
                <a:lnTo>
                  <a:pt x="1015" y="153"/>
                </a:lnTo>
                <a:lnTo>
                  <a:pt x="1008" y="146"/>
                </a:lnTo>
                <a:lnTo>
                  <a:pt x="1002" y="138"/>
                </a:lnTo>
                <a:lnTo>
                  <a:pt x="995" y="129"/>
                </a:lnTo>
                <a:lnTo>
                  <a:pt x="976" y="134"/>
                </a:lnTo>
                <a:lnTo>
                  <a:pt x="955" y="138"/>
                </a:lnTo>
                <a:lnTo>
                  <a:pt x="955" y="143"/>
                </a:lnTo>
                <a:lnTo>
                  <a:pt x="955" y="149"/>
                </a:lnTo>
                <a:lnTo>
                  <a:pt x="948" y="153"/>
                </a:lnTo>
                <a:lnTo>
                  <a:pt x="941" y="158"/>
                </a:lnTo>
                <a:lnTo>
                  <a:pt x="941" y="163"/>
                </a:lnTo>
                <a:lnTo>
                  <a:pt x="941" y="166"/>
                </a:lnTo>
                <a:lnTo>
                  <a:pt x="940" y="169"/>
                </a:lnTo>
                <a:lnTo>
                  <a:pt x="936" y="173"/>
                </a:lnTo>
                <a:lnTo>
                  <a:pt x="925" y="173"/>
                </a:lnTo>
                <a:lnTo>
                  <a:pt x="911" y="175"/>
                </a:lnTo>
                <a:lnTo>
                  <a:pt x="913" y="178"/>
                </a:lnTo>
                <a:lnTo>
                  <a:pt x="913" y="180"/>
                </a:lnTo>
                <a:lnTo>
                  <a:pt x="901" y="180"/>
                </a:lnTo>
                <a:lnTo>
                  <a:pt x="889" y="183"/>
                </a:lnTo>
                <a:lnTo>
                  <a:pt x="879" y="186"/>
                </a:lnTo>
                <a:lnTo>
                  <a:pt x="866" y="190"/>
                </a:lnTo>
                <a:lnTo>
                  <a:pt x="861" y="186"/>
                </a:lnTo>
                <a:lnTo>
                  <a:pt x="858" y="183"/>
                </a:lnTo>
                <a:lnTo>
                  <a:pt x="854" y="181"/>
                </a:lnTo>
                <a:lnTo>
                  <a:pt x="847" y="180"/>
                </a:lnTo>
                <a:lnTo>
                  <a:pt x="846" y="183"/>
                </a:lnTo>
                <a:lnTo>
                  <a:pt x="844" y="186"/>
                </a:lnTo>
                <a:lnTo>
                  <a:pt x="849" y="188"/>
                </a:lnTo>
                <a:lnTo>
                  <a:pt x="853" y="190"/>
                </a:lnTo>
                <a:lnTo>
                  <a:pt x="856" y="191"/>
                </a:lnTo>
                <a:lnTo>
                  <a:pt x="858" y="195"/>
                </a:lnTo>
                <a:lnTo>
                  <a:pt x="858" y="200"/>
                </a:lnTo>
                <a:lnTo>
                  <a:pt x="858" y="205"/>
                </a:lnTo>
                <a:lnTo>
                  <a:pt x="842" y="206"/>
                </a:lnTo>
                <a:lnTo>
                  <a:pt x="827" y="206"/>
                </a:lnTo>
                <a:lnTo>
                  <a:pt x="827" y="211"/>
                </a:lnTo>
                <a:lnTo>
                  <a:pt x="827" y="211"/>
                </a:lnTo>
                <a:lnTo>
                  <a:pt x="826" y="213"/>
                </a:lnTo>
                <a:lnTo>
                  <a:pt x="821" y="213"/>
                </a:lnTo>
                <a:lnTo>
                  <a:pt x="812" y="208"/>
                </a:lnTo>
                <a:lnTo>
                  <a:pt x="801" y="205"/>
                </a:lnTo>
                <a:lnTo>
                  <a:pt x="801" y="206"/>
                </a:lnTo>
                <a:lnTo>
                  <a:pt x="801" y="206"/>
                </a:lnTo>
                <a:lnTo>
                  <a:pt x="802" y="208"/>
                </a:lnTo>
                <a:lnTo>
                  <a:pt x="804" y="208"/>
                </a:lnTo>
                <a:lnTo>
                  <a:pt x="811" y="213"/>
                </a:lnTo>
                <a:lnTo>
                  <a:pt x="817" y="218"/>
                </a:lnTo>
                <a:lnTo>
                  <a:pt x="806" y="220"/>
                </a:lnTo>
                <a:lnTo>
                  <a:pt x="794" y="223"/>
                </a:lnTo>
                <a:lnTo>
                  <a:pt x="784" y="228"/>
                </a:lnTo>
                <a:lnTo>
                  <a:pt x="776" y="233"/>
                </a:lnTo>
                <a:lnTo>
                  <a:pt x="757" y="245"/>
                </a:lnTo>
                <a:lnTo>
                  <a:pt x="739" y="255"/>
                </a:lnTo>
                <a:lnTo>
                  <a:pt x="740" y="263"/>
                </a:lnTo>
                <a:lnTo>
                  <a:pt x="740" y="272"/>
                </a:lnTo>
                <a:lnTo>
                  <a:pt x="745" y="275"/>
                </a:lnTo>
                <a:lnTo>
                  <a:pt x="752" y="278"/>
                </a:lnTo>
                <a:lnTo>
                  <a:pt x="752" y="280"/>
                </a:lnTo>
                <a:lnTo>
                  <a:pt x="752" y="283"/>
                </a:lnTo>
                <a:lnTo>
                  <a:pt x="747" y="287"/>
                </a:lnTo>
                <a:lnTo>
                  <a:pt x="742" y="288"/>
                </a:lnTo>
                <a:lnTo>
                  <a:pt x="742" y="290"/>
                </a:lnTo>
                <a:lnTo>
                  <a:pt x="742" y="290"/>
                </a:lnTo>
                <a:lnTo>
                  <a:pt x="755" y="290"/>
                </a:lnTo>
                <a:lnTo>
                  <a:pt x="765" y="292"/>
                </a:lnTo>
                <a:lnTo>
                  <a:pt x="772" y="295"/>
                </a:lnTo>
                <a:lnTo>
                  <a:pt x="779" y="298"/>
                </a:lnTo>
                <a:lnTo>
                  <a:pt x="787" y="308"/>
                </a:lnTo>
                <a:lnTo>
                  <a:pt x="799" y="317"/>
                </a:lnTo>
                <a:lnTo>
                  <a:pt x="811" y="317"/>
                </a:lnTo>
                <a:lnTo>
                  <a:pt x="821" y="320"/>
                </a:lnTo>
                <a:lnTo>
                  <a:pt x="821" y="325"/>
                </a:lnTo>
                <a:lnTo>
                  <a:pt x="821" y="332"/>
                </a:lnTo>
                <a:lnTo>
                  <a:pt x="819" y="337"/>
                </a:lnTo>
                <a:lnTo>
                  <a:pt x="817" y="344"/>
                </a:lnTo>
                <a:lnTo>
                  <a:pt x="816" y="349"/>
                </a:lnTo>
                <a:lnTo>
                  <a:pt x="814" y="355"/>
                </a:lnTo>
                <a:lnTo>
                  <a:pt x="816" y="362"/>
                </a:lnTo>
                <a:lnTo>
                  <a:pt x="817" y="369"/>
                </a:lnTo>
                <a:lnTo>
                  <a:pt x="826" y="367"/>
                </a:lnTo>
                <a:lnTo>
                  <a:pt x="834" y="367"/>
                </a:lnTo>
                <a:lnTo>
                  <a:pt x="842" y="357"/>
                </a:lnTo>
                <a:lnTo>
                  <a:pt x="849" y="344"/>
                </a:lnTo>
                <a:lnTo>
                  <a:pt x="854" y="330"/>
                </a:lnTo>
                <a:lnTo>
                  <a:pt x="858" y="318"/>
                </a:lnTo>
                <a:lnTo>
                  <a:pt x="871" y="317"/>
                </a:lnTo>
                <a:lnTo>
                  <a:pt x="881" y="313"/>
                </a:lnTo>
                <a:lnTo>
                  <a:pt x="889" y="308"/>
                </a:lnTo>
                <a:lnTo>
                  <a:pt x="899" y="303"/>
                </a:lnTo>
                <a:lnTo>
                  <a:pt x="899" y="285"/>
                </a:lnTo>
                <a:lnTo>
                  <a:pt x="899" y="268"/>
                </a:lnTo>
                <a:lnTo>
                  <a:pt x="906" y="263"/>
                </a:lnTo>
                <a:lnTo>
                  <a:pt x="911" y="257"/>
                </a:lnTo>
                <a:lnTo>
                  <a:pt x="914" y="250"/>
                </a:lnTo>
                <a:lnTo>
                  <a:pt x="918" y="243"/>
                </a:lnTo>
                <a:lnTo>
                  <a:pt x="923" y="236"/>
                </a:lnTo>
                <a:lnTo>
                  <a:pt x="926" y="230"/>
                </a:lnTo>
                <a:lnTo>
                  <a:pt x="933" y="225"/>
                </a:lnTo>
                <a:lnTo>
                  <a:pt x="940" y="223"/>
                </a:lnTo>
                <a:lnTo>
                  <a:pt x="948" y="226"/>
                </a:lnTo>
                <a:lnTo>
                  <a:pt x="955" y="226"/>
                </a:lnTo>
                <a:lnTo>
                  <a:pt x="961" y="225"/>
                </a:lnTo>
                <a:lnTo>
                  <a:pt x="970" y="223"/>
                </a:lnTo>
                <a:lnTo>
                  <a:pt x="973" y="230"/>
                </a:lnTo>
                <a:lnTo>
                  <a:pt x="978" y="235"/>
                </a:lnTo>
                <a:lnTo>
                  <a:pt x="985" y="240"/>
                </a:lnTo>
                <a:lnTo>
                  <a:pt x="991" y="245"/>
                </a:lnTo>
                <a:lnTo>
                  <a:pt x="988" y="257"/>
                </a:lnTo>
                <a:lnTo>
                  <a:pt x="983" y="270"/>
                </a:lnTo>
                <a:lnTo>
                  <a:pt x="990" y="275"/>
                </a:lnTo>
                <a:lnTo>
                  <a:pt x="996" y="278"/>
                </a:lnTo>
                <a:lnTo>
                  <a:pt x="1003" y="277"/>
                </a:lnTo>
                <a:lnTo>
                  <a:pt x="1010" y="275"/>
                </a:lnTo>
                <a:lnTo>
                  <a:pt x="1022" y="267"/>
                </a:lnTo>
                <a:lnTo>
                  <a:pt x="1033" y="255"/>
                </a:lnTo>
                <a:lnTo>
                  <a:pt x="1038" y="257"/>
                </a:lnTo>
                <a:lnTo>
                  <a:pt x="1040" y="260"/>
                </a:lnTo>
                <a:lnTo>
                  <a:pt x="1045" y="275"/>
                </a:lnTo>
                <a:lnTo>
                  <a:pt x="1048" y="292"/>
                </a:lnTo>
                <a:lnTo>
                  <a:pt x="1043" y="295"/>
                </a:lnTo>
                <a:lnTo>
                  <a:pt x="1038" y="298"/>
                </a:lnTo>
                <a:lnTo>
                  <a:pt x="1043" y="302"/>
                </a:lnTo>
                <a:lnTo>
                  <a:pt x="1045" y="307"/>
                </a:lnTo>
                <a:lnTo>
                  <a:pt x="1047" y="312"/>
                </a:lnTo>
                <a:lnTo>
                  <a:pt x="1047" y="317"/>
                </a:lnTo>
                <a:lnTo>
                  <a:pt x="1057" y="317"/>
                </a:lnTo>
                <a:lnTo>
                  <a:pt x="1067" y="318"/>
                </a:lnTo>
                <a:lnTo>
                  <a:pt x="1070" y="327"/>
                </a:lnTo>
                <a:lnTo>
                  <a:pt x="1072" y="337"/>
                </a:lnTo>
                <a:lnTo>
                  <a:pt x="1079" y="337"/>
                </a:lnTo>
                <a:lnTo>
                  <a:pt x="1084" y="335"/>
                </a:lnTo>
                <a:lnTo>
                  <a:pt x="1084" y="342"/>
                </a:lnTo>
                <a:lnTo>
                  <a:pt x="1084" y="350"/>
                </a:lnTo>
                <a:lnTo>
                  <a:pt x="1072" y="360"/>
                </a:lnTo>
                <a:lnTo>
                  <a:pt x="1052" y="372"/>
                </a:lnTo>
                <a:lnTo>
                  <a:pt x="1042" y="377"/>
                </a:lnTo>
                <a:lnTo>
                  <a:pt x="1032" y="380"/>
                </a:lnTo>
                <a:lnTo>
                  <a:pt x="1023" y="384"/>
                </a:lnTo>
                <a:lnTo>
                  <a:pt x="1015" y="384"/>
                </a:lnTo>
                <a:lnTo>
                  <a:pt x="1003" y="382"/>
                </a:lnTo>
                <a:lnTo>
                  <a:pt x="988" y="379"/>
                </a:lnTo>
                <a:lnTo>
                  <a:pt x="980" y="377"/>
                </a:lnTo>
                <a:lnTo>
                  <a:pt x="971" y="377"/>
                </a:lnTo>
                <a:lnTo>
                  <a:pt x="963" y="377"/>
                </a:lnTo>
                <a:lnTo>
                  <a:pt x="956" y="380"/>
                </a:lnTo>
                <a:lnTo>
                  <a:pt x="943" y="387"/>
                </a:lnTo>
                <a:lnTo>
                  <a:pt x="931" y="396"/>
                </a:lnTo>
                <a:lnTo>
                  <a:pt x="925" y="399"/>
                </a:lnTo>
                <a:lnTo>
                  <a:pt x="919" y="402"/>
                </a:lnTo>
                <a:lnTo>
                  <a:pt x="911" y="406"/>
                </a:lnTo>
                <a:lnTo>
                  <a:pt x="904" y="407"/>
                </a:lnTo>
                <a:lnTo>
                  <a:pt x="901" y="414"/>
                </a:lnTo>
                <a:lnTo>
                  <a:pt x="898" y="421"/>
                </a:lnTo>
                <a:lnTo>
                  <a:pt x="898" y="421"/>
                </a:lnTo>
                <a:lnTo>
                  <a:pt x="899" y="421"/>
                </a:lnTo>
                <a:lnTo>
                  <a:pt x="914" y="411"/>
                </a:lnTo>
                <a:lnTo>
                  <a:pt x="933" y="399"/>
                </a:lnTo>
                <a:lnTo>
                  <a:pt x="943" y="396"/>
                </a:lnTo>
                <a:lnTo>
                  <a:pt x="953" y="392"/>
                </a:lnTo>
                <a:lnTo>
                  <a:pt x="965" y="392"/>
                </a:lnTo>
                <a:lnTo>
                  <a:pt x="976" y="394"/>
                </a:lnTo>
                <a:lnTo>
                  <a:pt x="975" y="399"/>
                </a:lnTo>
                <a:lnTo>
                  <a:pt x="975" y="406"/>
                </a:lnTo>
                <a:lnTo>
                  <a:pt x="968" y="406"/>
                </a:lnTo>
                <a:lnTo>
                  <a:pt x="965" y="406"/>
                </a:lnTo>
                <a:lnTo>
                  <a:pt x="961" y="407"/>
                </a:lnTo>
                <a:lnTo>
                  <a:pt x="958" y="409"/>
                </a:lnTo>
                <a:lnTo>
                  <a:pt x="958" y="411"/>
                </a:lnTo>
                <a:lnTo>
                  <a:pt x="958" y="411"/>
                </a:lnTo>
                <a:lnTo>
                  <a:pt x="961" y="414"/>
                </a:lnTo>
                <a:lnTo>
                  <a:pt x="965" y="417"/>
                </a:lnTo>
                <a:lnTo>
                  <a:pt x="961" y="421"/>
                </a:lnTo>
                <a:lnTo>
                  <a:pt x="958" y="424"/>
                </a:lnTo>
                <a:lnTo>
                  <a:pt x="961" y="427"/>
                </a:lnTo>
                <a:lnTo>
                  <a:pt x="961" y="429"/>
                </a:lnTo>
                <a:lnTo>
                  <a:pt x="961" y="431"/>
                </a:lnTo>
                <a:lnTo>
                  <a:pt x="961" y="437"/>
                </a:lnTo>
                <a:lnTo>
                  <a:pt x="971" y="441"/>
                </a:lnTo>
                <a:lnTo>
                  <a:pt x="980" y="442"/>
                </a:lnTo>
                <a:lnTo>
                  <a:pt x="986" y="442"/>
                </a:lnTo>
                <a:lnTo>
                  <a:pt x="995" y="437"/>
                </a:lnTo>
                <a:lnTo>
                  <a:pt x="995" y="442"/>
                </a:lnTo>
                <a:lnTo>
                  <a:pt x="995" y="446"/>
                </a:lnTo>
                <a:lnTo>
                  <a:pt x="993" y="446"/>
                </a:lnTo>
                <a:lnTo>
                  <a:pt x="991" y="446"/>
                </a:lnTo>
                <a:lnTo>
                  <a:pt x="978" y="452"/>
                </a:lnTo>
                <a:lnTo>
                  <a:pt x="965" y="457"/>
                </a:lnTo>
                <a:lnTo>
                  <a:pt x="951" y="462"/>
                </a:lnTo>
                <a:lnTo>
                  <a:pt x="938" y="471"/>
                </a:lnTo>
                <a:lnTo>
                  <a:pt x="933" y="469"/>
                </a:lnTo>
                <a:lnTo>
                  <a:pt x="930" y="468"/>
                </a:lnTo>
                <a:lnTo>
                  <a:pt x="928" y="466"/>
                </a:lnTo>
                <a:lnTo>
                  <a:pt x="928" y="462"/>
                </a:lnTo>
                <a:lnTo>
                  <a:pt x="928" y="461"/>
                </a:lnTo>
                <a:lnTo>
                  <a:pt x="930" y="457"/>
                </a:lnTo>
                <a:lnTo>
                  <a:pt x="943" y="454"/>
                </a:lnTo>
                <a:lnTo>
                  <a:pt x="958" y="449"/>
                </a:lnTo>
                <a:lnTo>
                  <a:pt x="958" y="447"/>
                </a:lnTo>
                <a:lnTo>
                  <a:pt x="958" y="446"/>
                </a:lnTo>
                <a:lnTo>
                  <a:pt x="958" y="444"/>
                </a:lnTo>
                <a:lnTo>
                  <a:pt x="958" y="442"/>
                </a:lnTo>
                <a:lnTo>
                  <a:pt x="950" y="442"/>
                </a:lnTo>
                <a:lnTo>
                  <a:pt x="943" y="441"/>
                </a:lnTo>
                <a:lnTo>
                  <a:pt x="928" y="452"/>
                </a:lnTo>
                <a:lnTo>
                  <a:pt x="908" y="462"/>
                </a:lnTo>
                <a:lnTo>
                  <a:pt x="889" y="471"/>
                </a:lnTo>
                <a:lnTo>
                  <a:pt x="871" y="481"/>
                </a:lnTo>
                <a:lnTo>
                  <a:pt x="869" y="488"/>
                </a:lnTo>
                <a:lnTo>
                  <a:pt x="869" y="496"/>
                </a:lnTo>
                <a:lnTo>
                  <a:pt x="858" y="501"/>
                </a:lnTo>
                <a:lnTo>
                  <a:pt x="844" y="506"/>
                </a:lnTo>
                <a:lnTo>
                  <a:pt x="832" y="513"/>
                </a:lnTo>
                <a:lnTo>
                  <a:pt x="821" y="519"/>
                </a:lnTo>
                <a:lnTo>
                  <a:pt x="811" y="528"/>
                </a:lnTo>
                <a:lnTo>
                  <a:pt x="801" y="538"/>
                </a:lnTo>
                <a:lnTo>
                  <a:pt x="792" y="546"/>
                </a:lnTo>
                <a:lnTo>
                  <a:pt x="786" y="556"/>
                </a:lnTo>
                <a:lnTo>
                  <a:pt x="782" y="566"/>
                </a:lnTo>
                <a:lnTo>
                  <a:pt x="781" y="573"/>
                </a:lnTo>
                <a:lnTo>
                  <a:pt x="777" y="580"/>
                </a:lnTo>
                <a:lnTo>
                  <a:pt x="772" y="585"/>
                </a:lnTo>
                <a:lnTo>
                  <a:pt x="754" y="596"/>
                </a:lnTo>
                <a:lnTo>
                  <a:pt x="732" y="610"/>
                </a:lnTo>
                <a:lnTo>
                  <a:pt x="722" y="617"/>
                </a:lnTo>
                <a:lnTo>
                  <a:pt x="712" y="623"/>
                </a:lnTo>
                <a:lnTo>
                  <a:pt x="705" y="632"/>
                </a:lnTo>
                <a:lnTo>
                  <a:pt x="700" y="640"/>
                </a:lnTo>
                <a:lnTo>
                  <a:pt x="698" y="648"/>
                </a:lnTo>
                <a:lnTo>
                  <a:pt x="698" y="657"/>
                </a:lnTo>
                <a:lnTo>
                  <a:pt x="698" y="667"/>
                </a:lnTo>
                <a:lnTo>
                  <a:pt x="700" y="677"/>
                </a:lnTo>
                <a:lnTo>
                  <a:pt x="702" y="687"/>
                </a:lnTo>
                <a:lnTo>
                  <a:pt x="704" y="697"/>
                </a:lnTo>
                <a:lnTo>
                  <a:pt x="704" y="705"/>
                </a:lnTo>
                <a:lnTo>
                  <a:pt x="702" y="715"/>
                </a:lnTo>
                <a:lnTo>
                  <a:pt x="693" y="715"/>
                </a:lnTo>
                <a:lnTo>
                  <a:pt x="687" y="714"/>
                </a:lnTo>
                <a:lnTo>
                  <a:pt x="683" y="702"/>
                </a:lnTo>
                <a:lnTo>
                  <a:pt x="678" y="694"/>
                </a:lnTo>
                <a:lnTo>
                  <a:pt x="678" y="680"/>
                </a:lnTo>
                <a:lnTo>
                  <a:pt x="680" y="665"/>
                </a:lnTo>
                <a:lnTo>
                  <a:pt x="677" y="660"/>
                </a:lnTo>
                <a:lnTo>
                  <a:pt x="672" y="657"/>
                </a:lnTo>
                <a:lnTo>
                  <a:pt x="665" y="653"/>
                </a:lnTo>
                <a:lnTo>
                  <a:pt x="657" y="652"/>
                </a:lnTo>
                <a:lnTo>
                  <a:pt x="642" y="648"/>
                </a:lnTo>
                <a:lnTo>
                  <a:pt x="627" y="643"/>
                </a:lnTo>
                <a:lnTo>
                  <a:pt x="615" y="653"/>
                </a:lnTo>
                <a:lnTo>
                  <a:pt x="605" y="663"/>
                </a:lnTo>
                <a:lnTo>
                  <a:pt x="591" y="660"/>
                </a:lnTo>
                <a:lnTo>
                  <a:pt x="576" y="657"/>
                </a:lnTo>
                <a:lnTo>
                  <a:pt x="561" y="657"/>
                </a:lnTo>
                <a:lnTo>
                  <a:pt x="548" y="660"/>
                </a:lnTo>
                <a:lnTo>
                  <a:pt x="533" y="663"/>
                </a:lnTo>
                <a:lnTo>
                  <a:pt x="521" y="670"/>
                </a:lnTo>
                <a:lnTo>
                  <a:pt x="516" y="675"/>
                </a:lnTo>
                <a:lnTo>
                  <a:pt x="511" y="680"/>
                </a:lnTo>
                <a:lnTo>
                  <a:pt x="508" y="685"/>
                </a:lnTo>
                <a:lnTo>
                  <a:pt x="504" y="690"/>
                </a:lnTo>
                <a:lnTo>
                  <a:pt x="503" y="700"/>
                </a:lnTo>
                <a:lnTo>
                  <a:pt x="501" y="710"/>
                </a:lnTo>
                <a:lnTo>
                  <a:pt x="494" y="720"/>
                </a:lnTo>
                <a:lnTo>
                  <a:pt x="489" y="732"/>
                </a:lnTo>
                <a:lnTo>
                  <a:pt x="488" y="739"/>
                </a:lnTo>
                <a:lnTo>
                  <a:pt x="486" y="745"/>
                </a:lnTo>
                <a:lnTo>
                  <a:pt x="484" y="752"/>
                </a:lnTo>
                <a:lnTo>
                  <a:pt x="484" y="761"/>
                </a:lnTo>
                <a:lnTo>
                  <a:pt x="488" y="774"/>
                </a:lnTo>
                <a:lnTo>
                  <a:pt x="494" y="789"/>
                </a:lnTo>
                <a:lnTo>
                  <a:pt x="501" y="801"/>
                </a:lnTo>
                <a:lnTo>
                  <a:pt x="506" y="812"/>
                </a:lnTo>
                <a:lnTo>
                  <a:pt x="529" y="812"/>
                </a:lnTo>
                <a:lnTo>
                  <a:pt x="555" y="811"/>
                </a:lnTo>
                <a:lnTo>
                  <a:pt x="558" y="802"/>
                </a:lnTo>
                <a:lnTo>
                  <a:pt x="563" y="792"/>
                </a:lnTo>
                <a:lnTo>
                  <a:pt x="570" y="784"/>
                </a:lnTo>
                <a:lnTo>
                  <a:pt x="576" y="776"/>
                </a:lnTo>
                <a:lnTo>
                  <a:pt x="585" y="771"/>
                </a:lnTo>
                <a:lnTo>
                  <a:pt x="595" y="767"/>
                </a:lnTo>
                <a:lnTo>
                  <a:pt x="600" y="766"/>
                </a:lnTo>
                <a:lnTo>
                  <a:pt x="605" y="767"/>
                </a:lnTo>
                <a:lnTo>
                  <a:pt x="611" y="767"/>
                </a:lnTo>
                <a:lnTo>
                  <a:pt x="618" y="771"/>
                </a:lnTo>
                <a:lnTo>
                  <a:pt x="618" y="772"/>
                </a:lnTo>
                <a:lnTo>
                  <a:pt x="618" y="772"/>
                </a:lnTo>
                <a:lnTo>
                  <a:pt x="618" y="776"/>
                </a:lnTo>
                <a:lnTo>
                  <a:pt x="616" y="781"/>
                </a:lnTo>
                <a:lnTo>
                  <a:pt x="610" y="782"/>
                </a:lnTo>
                <a:lnTo>
                  <a:pt x="605" y="789"/>
                </a:lnTo>
                <a:lnTo>
                  <a:pt x="598" y="796"/>
                </a:lnTo>
                <a:lnTo>
                  <a:pt x="595" y="806"/>
                </a:lnTo>
                <a:lnTo>
                  <a:pt x="591" y="814"/>
                </a:lnTo>
                <a:lnTo>
                  <a:pt x="588" y="824"/>
                </a:lnTo>
                <a:lnTo>
                  <a:pt x="588" y="833"/>
                </a:lnTo>
                <a:lnTo>
                  <a:pt x="588" y="839"/>
                </a:lnTo>
                <a:lnTo>
                  <a:pt x="603" y="843"/>
                </a:lnTo>
                <a:lnTo>
                  <a:pt x="618" y="843"/>
                </a:lnTo>
                <a:lnTo>
                  <a:pt x="623" y="843"/>
                </a:lnTo>
                <a:lnTo>
                  <a:pt x="630" y="844"/>
                </a:lnTo>
                <a:lnTo>
                  <a:pt x="637" y="848"/>
                </a:lnTo>
                <a:lnTo>
                  <a:pt x="643" y="851"/>
                </a:lnTo>
                <a:lnTo>
                  <a:pt x="643" y="853"/>
                </a:lnTo>
                <a:lnTo>
                  <a:pt x="645" y="854"/>
                </a:lnTo>
                <a:lnTo>
                  <a:pt x="642" y="878"/>
                </a:lnTo>
                <a:lnTo>
                  <a:pt x="638" y="896"/>
                </a:lnTo>
                <a:lnTo>
                  <a:pt x="638" y="906"/>
                </a:lnTo>
                <a:lnTo>
                  <a:pt x="638" y="915"/>
                </a:lnTo>
                <a:lnTo>
                  <a:pt x="640" y="926"/>
                </a:lnTo>
                <a:lnTo>
                  <a:pt x="645" y="938"/>
                </a:lnTo>
                <a:lnTo>
                  <a:pt x="670" y="933"/>
                </a:lnTo>
                <a:lnTo>
                  <a:pt x="688" y="931"/>
                </a:lnTo>
                <a:lnTo>
                  <a:pt x="695" y="935"/>
                </a:lnTo>
                <a:lnTo>
                  <a:pt x="700" y="940"/>
                </a:lnTo>
                <a:lnTo>
                  <a:pt x="704" y="946"/>
                </a:lnTo>
                <a:lnTo>
                  <a:pt x="705" y="953"/>
                </a:lnTo>
                <a:lnTo>
                  <a:pt x="709" y="951"/>
                </a:lnTo>
                <a:lnTo>
                  <a:pt x="710" y="950"/>
                </a:lnTo>
                <a:lnTo>
                  <a:pt x="715" y="941"/>
                </a:lnTo>
                <a:lnTo>
                  <a:pt x="722" y="936"/>
                </a:lnTo>
                <a:lnTo>
                  <a:pt x="724" y="933"/>
                </a:lnTo>
                <a:lnTo>
                  <a:pt x="725" y="930"/>
                </a:lnTo>
                <a:lnTo>
                  <a:pt x="727" y="923"/>
                </a:lnTo>
                <a:lnTo>
                  <a:pt x="729" y="916"/>
                </a:lnTo>
                <a:lnTo>
                  <a:pt x="752" y="908"/>
                </a:lnTo>
                <a:lnTo>
                  <a:pt x="776" y="899"/>
                </a:lnTo>
                <a:lnTo>
                  <a:pt x="777" y="899"/>
                </a:lnTo>
                <a:lnTo>
                  <a:pt x="779" y="901"/>
                </a:lnTo>
                <a:lnTo>
                  <a:pt x="776" y="910"/>
                </a:lnTo>
                <a:lnTo>
                  <a:pt x="774" y="921"/>
                </a:lnTo>
                <a:lnTo>
                  <a:pt x="774" y="928"/>
                </a:lnTo>
                <a:lnTo>
                  <a:pt x="776" y="933"/>
                </a:lnTo>
                <a:lnTo>
                  <a:pt x="777" y="938"/>
                </a:lnTo>
                <a:lnTo>
                  <a:pt x="782" y="940"/>
                </a:lnTo>
                <a:lnTo>
                  <a:pt x="781" y="928"/>
                </a:lnTo>
                <a:lnTo>
                  <a:pt x="781" y="916"/>
                </a:lnTo>
                <a:lnTo>
                  <a:pt x="789" y="911"/>
                </a:lnTo>
                <a:lnTo>
                  <a:pt x="799" y="905"/>
                </a:lnTo>
                <a:lnTo>
                  <a:pt x="811" y="908"/>
                </a:lnTo>
                <a:lnTo>
                  <a:pt x="822" y="913"/>
                </a:lnTo>
                <a:lnTo>
                  <a:pt x="834" y="920"/>
                </a:lnTo>
                <a:lnTo>
                  <a:pt x="849" y="923"/>
                </a:lnTo>
                <a:lnTo>
                  <a:pt x="864" y="920"/>
                </a:lnTo>
                <a:lnTo>
                  <a:pt x="881" y="918"/>
                </a:lnTo>
                <a:lnTo>
                  <a:pt x="883" y="925"/>
                </a:lnTo>
                <a:lnTo>
                  <a:pt x="888" y="930"/>
                </a:lnTo>
                <a:lnTo>
                  <a:pt x="893" y="931"/>
                </a:lnTo>
                <a:lnTo>
                  <a:pt x="901" y="935"/>
                </a:lnTo>
                <a:lnTo>
                  <a:pt x="901" y="938"/>
                </a:lnTo>
                <a:lnTo>
                  <a:pt x="901" y="943"/>
                </a:lnTo>
                <a:lnTo>
                  <a:pt x="911" y="946"/>
                </a:lnTo>
                <a:lnTo>
                  <a:pt x="923" y="950"/>
                </a:lnTo>
                <a:lnTo>
                  <a:pt x="928" y="960"/>
                </a:lnTo>
                <a:lnTo>
                  <a:pt x="933" y="970"/>
                </a:lnTo>
                <a:lnTo>
                  <a:pt x="941" y="978"/>
                </a:lnTo>
                <a:lnTo>
                  <a:pt x="950" y="985"/>
                </a:lnTo>
                <a:lnTo>
                  <a:pt x="966" y="985"/>
                </a:lnTo>
                <a:lnTo>
                  <a:pt x="981" y="987"/>
                </a:lnTo>
                <a:lnTo>
                  <a:pt x="996" y="992"/>
                </a:lnTo>
                <a:lnTo>
                  <a:pt x="1007" y="998"/>
                </a:lnTo>
                <a:lnTo>
                  <a:pt x="1017" y="1008"/>
                </a:lnTo>
                <a:lnTo>
                  <a:pt x="1023" y="1020"/>
                </a:lnTo>
                <a:lnTo>
                  <a:pt x="1028" y="1033"/>
                </a:lnTo>
                <a:lnTo>
                  <a:pt x="1030" y="1050"/>
                </a:lnTo>
                <a:lnTo>
                  <a:pt x="1022" y="1057"/>
                </a:lnTo>
                <a:lnTo>
                  <a:pt x="1017" y="1064"/>
                </a:lnTo>
                <a:lnTo>
                  <a:pt x="1013" y="1072"/>
                </a:lnTo>
                <a:lnTo>
                  <a:pt x="1008" y="1080"/>
                </a:lnTo>
                <a:lnTo>
                  <a:pt x="1018" y="1079"/>
                </a:lnTo>
                <a:lnTo>
                  <a:pt x="1025" y="1080"/>
                </a:lnTo>
                <a:lnTo>
                  <a:pt x="1032" y="1085"/>
                </a:lnTo>
                <a:lnTo>
                  <a:pt x="1037" y="1090"/>
                </a:lnTo>
                <a:lnTo>
                  <a:pt x="1045" y="1085"/>
                </a:lnTo>
                <a:lnTo>
                  <a:pt x="1050" y="1080"/>
                </a:lnTo>
                <a:lnTo>
                  <a:pt x="1053" y="1077"/>
                </a:lnTo>
                <a:lnTo>
                  <a:pt x="1057" y="1074"/>
                </a:lnTo>
                <a:lnTo>
                  <a:pt x="1062" y="1072"/>
                </a:lnTo>
                <a:lnTo>
                  <a:pt x="1067" y="1070"/>
                </a:lnTo>
                <a:lnTo>
                  <a:pt x="1077" y="1077"/>
                </a:lnTo>
                <a:lnTo>
                  <a:pt x="1084" y="1084"/>
                </a:lnTo>
                <a:lnTo>
                  <a:pt x="1090" y="1092"/>
                </a:lnTo>
                <a:lnTo>
                  <a:pt x="1095" y="1104"/>
                </a:lnTo>
                <a:lnTo>
                  <a:pt x="1102" y="1100"/>
                </a:lnTo>
                <a:lnTo>
                  <a:pt x="1110" y="1100"/>
                </a:lnTo>
                <a:lnTo>
                  <a:pt x="1120" y="1100"/>
                </a:lnTo>
                <a:lnTo>
                  <a:pt x="1130" y="1100"/>
                </a:lnTo>
                <a:lnTo>
                  <a:pt x="1140" y="1104"/>
                </a:lnTo>
                <a:lnTo>
                  <a:pt x="1151" y="1105"/>
                </a:lnTo>
                <a:lnTo>
                  <a:pt x="1161" y="1110"/>
                </a:lnTo>
                <a:lnTo>
                  <a:pt x="1171" y="1114"/>
                </a:lnTo>
                <a:lnTo>
                  <a:pt x="1181" y="1121"/>
                </a:lnTo>
                <a:lnTo>
                  <a:pt x="1189" y="1126"/>
                </a:lnTo>
                <a:lnTo>
                  <a:pt x="1196" y="1132"/>
                </a:lnTo>
                <a:lnTo>
                  <a:pt x="1202" y="1141"/>
                </a:lnTo>
                <a:lnTo>
                  <a:pt x="1207" y="1149"/>
                </a:lnTo>
                <a:lnTo>
                  <a:pt x="1211" y="1157"/>
                </a:lnTo>
                <a:lnTo>
                  <a:pt x="1212" y="1166"/>
                </a:lnTo>
                <a:lnTo>
                  <a:pt x="1211" y="1174"/>
                </a:lnTo>
                <a:lnTo>
                  <a:pt x="1209" y="1184"/>
                </a:lnTo>
                <a:lnTo>
                  <a:pt x="1204" y="1192"/>
                </a:lnTo>
                <a:lnTo>
                  <a:pt x="1199" y="1201"/>
                </a:lnTo>
                <a:lnTo>
                  <a:pt x="1194" y="1209"/>
                </a:lnTo>
                <a:lnTo>
                  <a:pt x="1181" y="1226"/>
                </a:lnTo>
                <a:lnTo>
                  <a:pt x="1167" y="1239"/>
                </a:lnTo>
                <a:lnTo>
                  <a:pt x="1167" y="1263"/>
                </a:lnTo>
                <a:lnTo>
                  <a:pt x="1166" y="1288"/>
                </a:lnTo>
                <a:lnTo>
                  <a:pt x="1166" y="1301"/>
                </a:lnTo>
                <a:lnTo>
                  <a:pt x="1164" y="1315"/>
                </a:lnTo>
                <a:lnTo>
                  <a:pt x="1162" y="1328"/>
                </a:lnTo>
                <a:lnTo>
                  <a:pt x="1159" y="1338"/>
                </a:lnTo>
                <a:lnTo>
                  <a:pt x="1156" y="1350"/>
                </a:lnTo>
                <a:lnTo>
                  <a:pt x="1151" y="1360"/>
                </a:lnTo>
                <a:lnTo>
                  <a:pt x="1144" y="1368"/>
                </a:lnTo>
                <a:lnTo>
                  <a:pt x="1137" y="1377"/>
                </a:lnTo>
                <a:lnTo>
                  <a:pt x="1119" y="1378"/>
                </a:lnTo>
                <a:lnTo>
                  <a:pt x="1104" y="1382"/>
                </a:lnTo>
                <a:lnTo>
                  <a:pt x="1097" y="1383"/>
                </a:lnTo>
                <a:lnTo>
                  <a:pt x="1092" y="1387"/>
                </a:lnTo>
                <a:lnTo>
                  <a:pt x="1087" y="1392"/>
                </a:lnTo>
                <a:lnTo>
                  <a:pt x="1082" y="1395"/>
                </a:lnTo>
                <a:lnTo>
                  <a:pt x="1075" y="1407"/>
                </a:lnTo>
                <a:lnTo>
                  <a:pt x="1070" y="1420"/>
                </a:lnTo>
                <a:lnTo>
                  <a:pt x="1068" y="1437"/>
                </a:lnTo>
                <a:lnTo>
                  <a:pt x="1068" y="1455"/>
                </a:lnTo>
                <a:lnTo>
                  <a:pt x="1058" y="1462"/>
                </a:lnTo>
                <a:lnTo>
                  <a:pt x="1052" y="1470"/>
                </a:lnTo>
                <a:lnTo>
                  <a:pt x="1045" y="1479"/>
                </a:lnTo>
                <a:lnTo>
                  <a:pt x="1040" y="1489"/>
                </a:lnTo>
                <a:lnTo>
                  <a:pt x="1033" y="1511"/>
                </a:lnTo>
                <a:lnTo>
                  <a:pt x="1023" y="1534"/>
                </a:lnTo>
                <a:lnTo>
                  <a:pt x="1002" y="1534"/>
                </a:lnTo>
                <a:lnTo>
                  <a:pt x="983" y="1532"/>
                </a:lnTo>
                <a:lnTo>
                  <a:pt x="990" y="1541"/>
                </a:lnTo>
                <a:lnTo>
                  <a:pt x="996" y="1552"/>
                </a:lnTo>
                <a:lnTo>
                  <a:pt x="1000" y="1558"/>
                </a:lnTo>
                <a:lnTo>
                  <a:pt x="1002" y="1563"/>
                </a:lnTo>
                <a:lnTo>
                  <a:pt x="1003" y="1569"/>
                </a:lnTo>
                <a:lnTo>
                  <a:pt x="1002" y="1573"/>
                </a:lnTo>
                <a:lnTo>
                  <a:pt x="996" y="1579"/>
                </a:lnTo>
                <a:lnTo>
                  <a:pt x="990" y="1584"/>
                </a:lnTo>
                <a:lnTo>
                  <a:pt x="981" y="1586"/>
                </a:lnTo>
                <a:lnTo>
                  <a:pt x="973" y="1588"/>
                </a:lnTo>
                <a:lnTo>
                  <a:pt x="956" y="1591"/>
                </a:lnTo>
                <a:lnTo>
                  <a:pt x="943" y="1596"/>
                </a:lnTo>
                <a:lnTo>
                  <a:pt x="946" y="1601"/>
                </a:lnTo>
                <a:lnTo>
                  <a:pt x="950" y="1606"/>
                </a:lnTo>
                <a:lnTo>
                  <a:pt x="950" y="1613"/>
                </a:lnTo>
                <a:lnTo>
                  <a:pt x="948" y="1621"/>
                </a:lnTo>
                <a:lnTo>
                  <a:pt x="946" y="1621"/>
                </a:lnTo>
                <a:lnTo>
                  <a:pt x="946" y="1621"/>
                </a:lnTo>
                <a:lnTo>
                  <a:pt x="936" y="1618"/>
                </a:lnTo>
                <a:lnTo>
                  <a:pt x="926" y="1619"/>
                </a:lnTo>
                <a:lnTo>
                  <a:pt x="926" y="1619"/>
                </a:lnTo>
                <a:lnTo>
                  <a:pt x="926" y="1621"/>
                </a:lnTo>
                <a:lnTo>
                  <a:pt x="933" y="1629"/>
                </a:lnTo>
                <a:lnTo>
                  <a:pt x="938" y="1640"/>
                </a:lnTo>
                <a:lnTo>
                  <a:pt x="936" y="1656"/>
                </a:lnTo>
                <a:lnTo>
                  <a:pt x="933" y="1671"/>
                </a:lnTo>
                <a:lnTo>
                  <a:pt x="926" y="1673"/>
                </a:lnTo>
                <a:lnTo>
                  <a:pt x="921" y="1676"/>
                </a:lnTo>
                <a:lnTo>
                  <a:pt x="921" y="1683"/>
                </a:lnTo>
                <a:lnTo>
                  <a:pt x="923" y="1688"/>
                </a:lnTo>
                <a:lnTo>
                  <a:pt x="925" y="1690"/>
                </a:lnTo>
                <a:lnTo>
                  <a:pt x="928" y="1695"/>
                </a:lnTo>
                <a:lnTo>
                  <a:pt x="938" y="1696"/>
                </a:lnTo>
                <a:lnTo>
                  <a:pt x="945" y="1701"/>
                </a:lnTo>
                <a:lnTo>
                  <a:pt x="945" y="1710"/>
                </a:lnTo>
                <a:lnTo>
                  <a:pt x="943" y="1718"/>
                </a:lnTo>
                <a:lnTo>
                  <a:pt x="940" y="1725"/>
                </a:lnTo>
                <a:lnTo>
                  <a:pt x="938" y="1732"/>
                </a:lnTo>
                <a:lnTo>
                  <a:pt x="933" y="1743"/>
                </a:lnTo>
                <a:lnTo>
                  <a:pt x="930" y="1758"/>
                </a:lnTo>
                <a:lnTo>
                  <a:pt x="941" y="1767"/>
                </a:lnTo>
                <a:lnTo>
                  <a:pt x="961" y="1780"/>
                </a:lnTo>
                <a:lnTo>
                  <a:pt x="981" y="1795"/>
                </a:lnTo>
                <a:lnTo>
                  <a:pt x="990" y="1804"/>
                </a:lnTo>
                <a:lnTo>
                  <a:pt x="968" y="1804"/>
                </a:lnTo>
                <a:lnTo>
                  <a:pt x="950" y="1802"/>
                </a:lnTo>
                <a:lnTo>
                  <a:pt x="936" y="1799"/>
                </a:lnTo>
                <a:lnTo>
                  <a:pt x="925" y="1792"/>
                </a:lnTo>
                <a:lnTo>
                  <a:pt x="904" y="1775"/>
                </a:lnTo>
                <a:lnTo>
                  <a:pt x="878" y="1757"/>
                </a:lnTo>
                <a:lnTo>
                  <a:pt x="878" y="1752"/>
                </a:lnTo>
                <a:lnTo>
                  <a:pt x="879" y="1747"/>
                </a:lnTo>
                <a:lnTo>
                  <a:pt x="879" y="1742"/>
                </a:lnTo>
                <a:lnTo>
                  <a:pt x="876" y="1738"/>
                </a:lnTo>
                <a:lnTo>
                  <a:pt x="861" y="1727"/>
                </a:lnTo>
                <a:lnTo>
                  <a:pt x="847" y="1712"/>
                </a:lnTo>
                <a:lnTo>
                  <a:pt x="856" y="1712"/>
                </a:lnTo>
                <a:lnTo>
                  <a:pt x="864" y="1713"/>
                </a:lnTo>
                <a:lnTo>
                  <a:pt x="864" y="1710"/>
                </a:lnTo>
                <a:lnTo>
                  <a:pt x="863" y="1708"/>
                </a:lnTo>
                <a:lnTo>
                  <a:pt x="856" y="1705"/>
                </a:lnTo>
                <a:lnTo>
                  <a:pt x="847" y="1700"/>
                </a:lnTo>
                <a:lnTo>
                  <a:pt x="839" y="1695"/>
                </a:lnTo>
                <a:lnTo>
                  <a:pt x="834" y="1688"/>
                </a:lnTo>
                <a:lnTo>
                  <a:pt x="839" y="1686"/>
                </a:lnTo>
                <a:lnTo>
                  <a:pt x="844" y="1686"/>
                </a:lnTo>
                <a:lnTo>
                  <a:pt x="844" y="1681"/>
                </a:lnTo>
                <a:lnTo>
                  <a:pt x="844" y="1676"/>
                </a:lnTo>
                <a:lnTo>
                  <a:pt x="851" y="1676"/>
                </a:lnTo>
                <a:lnTo>
                  <a:pt x="858" y="1676"/>
                </a:lnTo>
                <a:lnTo>
                  <a:pt x="858" y="1671"/>
                </a:lnTo>
                <a:lnTo>
                  <a:pt x="858" y="1666"/>
                </a:lnTo>
                <a:lnTo>
                  <a:pt x="854" y="1663"/>
                </a:lnTo>
                <a:lnTo>
                  <a:pt x="851" y="1660"/>
                </a:lnTo>
                <a:lnTo>
                  <a:pt x="849" y="1656"/>
                </a:lnTo>
                <a:lnTo>
                  <a:pt x="847" y="1653"/>
                </a:lnTo>
                <a:lnTo>
                  <a:pt x="847" y="1643"/>
                </a:lnTo>
                <a:lnTo>
                  <a:pt x="849" y="1631"/>
                </a:lnTo>
                <a:lnTo>
                  <a:pt x="842" y="1628"/>
                </a:lnTo>
                <a:lnTo>
                  <a:pt x="839" y="1621"/>
                </a:lnTo>
                <a:lnTo>
                  <a:pt x="837" y="1621"/>
                </a:lnTo>
                <a:lnTo>
                  <a:pt x="836" y="1621"/>
                </a:lnTo>
                <a:lnTo>
                  <a:pt x="834" y="1631"/>
                </a:lnTo>
                <a:lnTo>
                  <a:pt x="832" y="1641"/>
                </a:lnTo>
                <a:lnTo>
                  <a:pt x="832" y="1640"/>
                </a:lnTo>
                <a:lnTo>
                  <a:pt x="831" y="1640"/>
                </a:lnTo>
                <a:lnTo>
                  <a:pt x="829" y="1619"/>
                </a:lnTo>
                <a:lnTo>
                  <a:pt x="824" y="1601"/>
                </a:lnTo>
                <a:lnTo>
                  <a:pt x="821" y="1581"/>
                </a:lnTo>
                <a:lnTo>
                  <a:pt x="816" y="1563"/>
                </a:lnTo>
                <a:lnTo>
                  <a:pt x="816" y="1546"/>
                </a:lnTo>
                <a:lnTo>
                  <a:pt x="817" y="1531"/>
                </a:lnTo>
                <a:lnTo>
                  <a:pt x="817" y="1514"/>
                </a:lnTo>
                <a:lnTo>
                  <a:pt x="817" y="1497"/>
                </a:lnTo>
                <a:lnTo>
                  <a:pt x="812" y="1474"/>
                </a:lnTo>
                <a:lnTo>
                  <a:pt x="811" y="1445"/>
                </a:lnTo>
                <a:lnTo>
                  <a:pt x="809" y="1419"/>
                </a:lnTo>
                <a:lnTo>
                  <a:pt x="806" y="1392"/>
                </a:lnTo>
                <a:lnTo>
                  <a:pt x="802" y="1368"/>
                </a:lnTo>
                <a:lnTo>
                  <a:pt x="802" y="1347"/>
                </a:lnTo>
                <a:lnTo>
                  <a:pt x="802" y="1336"/>
                </a:lnTo>
                <a:lnTo>
                  <a:pt x="801" y="1326"/>
                </a:lnTo>
                <a:lnTo>
                  <a:pt x="799" y="1316"/>
                </a:lnTo>
                <a:lnTo>
                  <a:pt x="796" y="1308"/>
                </a:lnTo>
                <a:lnTo>
                  <a:pt x="781" y="1301"/>
                </a:lnTo>
                <a:lnTo>
                  <a:pt x="765" y="1291"/>
                </a:lnTo>
                <a:lnTo>
                  <a:pt x="752" y="1281"/>
                </a:lnTo>
                <a:lnTo>
                  <a:pt x="739" y="1268"/>
                </a:lnTo>
                <a:lnTo>
                  <a:pt x="727" y="1254"/>
                </a:lnTo>
                <a:lnTo>
                  <a:pt x="717" y="1241"/>
                </a:lnTo>
                <a:lnTo>
                  <a:pt x="707" y="1226"/>
                </a:lnTo>
                <a:lnTo>
                  <a:pt x="700" y="1211"/>
                </a:lnTo>
                <a:lnTo>
                  <a:pt x="693" y="1191"/>
                </a:lnTo>
                <a:lnTo>
                  <a:pt x="688" y="1172"/>
                </a:lnTo>
                <a:lnTo>
                  <a:pt x="670" y="1152"/>
                </a:lnTo>
                <a:lnTo>
                  <a:pt x="653" y="1132"/>
                </a:lnTo>
                <a:lnTo>
                  <a:pt x="657" y="1117"/>
                </a:lnTo>
                <a:lnTo>
                  <a:pt x="662" y="1105"/>
                </a:lnTo>
                <a:lnTo>
                  <a:pt x="667" y="1105"/>
                </a:lnTo>
                <a:lnTo>
                  <a:pt x="670" y="1105"/>
                </a:lnTo>
                <a:lnTo>
                  <a:pt x="672" y="1104"/>
                </a:lnTo>
                <a:lnTo>
                  <a:pt x="673" y="1100"/>
                </a:lnTo>
                <a:lnTo>
                  <a:pt x="672" y="1099"/>
                </a:lnTo>
                <a:lnTo>
                  <a:pt x="672" y="1097"/>
                </a:lnTo>
                <a:lnTo>
                  <a:pt x="662" y="1095"/>
                </a:lnTo>
                <a:lnTo>
                  <a:pt x="655" y="1092"/>
                </a:lnTo>
                <a:lnTo>
                  <a:pt x="655" y="1087"/>
                </a:lnTo>
                <a:lnTo>
                  <a:pt x="655" y="1082"/>
                </a:lnTo>
                <a:lnTo>
                  <a:pt x="662" y="1065"/>
                </a:lnTo>
                <a:lnTo>
                  <a:pt x="668" y="1047"/>
                </a:lnTo>
                <a:lnTo>
                  <a:pt x="675" y="1047"/>
                </a:lnTo>
                <a:lnTo>
                  <a:pt x="680" y="1045"/>
                </a:lnTo>
                <a:lnTo>
                  <a:pt x="682" y="1043"/>
                </a:lnTo>
                <a:lnTo>
                  <a:pt x="683" y="1042"/>
                </a:lnTo>
                <a:lnTo>
                  <a:pt x="685" y="1035"/>
                </a:lnTo>
                <a:lnTo>
                  <a:pt x="688" y="1027"/>
                </a:lnTo>
                <a:lnTo>
                  <a:pt x="697" y="1015"/>
                </a:lnTo>
                <a:lnTo>
                  <a:pt x="700" y="1003"/>
                </a:lnTo>
                <a:lnTo>
                  <a:pt x="700" y="992"/>
                </a:lnTo>
                <a:lnTo>
                  <a:pt x="700" y="982"/>
                </a:lnTo>
                <a:lnTo>
                  <a:pt x="698" y="971"/>
                </a:lnTo>
                <a:lnTo>
                  <a:pt x="697" y="963"/>
                </a:lnTo>
                <a:lnTo>
                  <a:pt x="697" y="953"/>
                </a:lnTo>
                <a:lnTo>
                  <a:pt x="698" y="945"/>
                </a:lnTo>
                <a:lnTo>
                  <a:pt x="693" y="943"/>
                </a:lnTo>
                <a:lnTo>
                  <a:pt x="688" y="943"/>
                </a:lnTo>
                <a:lnTo>
                  <a:pt x="683" y="941"/>
                </a:lnTo>
                <a:lnTo>
                  <a:pt x="678" y="943"/>
                </a:lnTo>
                <a:lnTo>
                  <a:pt x="675" y="945"/>
                </a:lnTo>
                <a:lnTo>
                  <a:pt x="672" y="946"/>
                </a:lnTo>
                <a:lnTo>
                  <a:pt x="673" y="953"/>
                </a:lnTo>
                <a:lnTo>
                  <a:pt x="673" y="956"/>
                </a:lnTo>
                <a:lnTo>
                  <a:pt x="672" y="960"/>
                </a:lnTo>
                <a:lnTo>
                  <a:pt x="667" y="963"/>
                </a:lnTo>
                <a:lnTo>
                  <a:pt x="660" y="956"/>
                </a:lnTo>
                <a:lnTo>
                  <a:pt x="653" y="951"/>
                </a:lnTo>
                <a:lnTo>
                  <a:pt x="645" y="950"/>
                </a:lnTo>
                <a:lnTo>
                  <a:pt x="635" y="945"/>
                </a:lnTo>
                <a:lnTo>
                  <a:pt x="628" y="940"/>
                </a:lnTo>
                <a:lnTo>
                  <a:pt x="621" y="931"/>
                </a:lnTo>
                <a:lnTo>
                  <a:pt x="615" y="925"/>
                </a:lnTo>
                <a:lnTo>
                  <a:pt x="610" y="916"/>
                </a:lnTo>
                <a:lnTo>
                  <a:pt x="601" y="898"/>
                </a:lnTo>
                <a:lnTo>
                  <a:pt x="593" y="878"/>
                </a:lnTo>
                <a:lnTo>
                  <a:pt x="590" y="876"/>
                </a:lnTo>
                <a:lnTo>
                  <a:pt x="585" y="876"/>
                </a:lnTo>
                <a:lnTo>
                  <a:pt x="583" y="879"/>
                </a:lnTo>
                <a:lnTo>
                  <a:pt x="580" y="884"/>
                </a:lnTo>
                <a:lnTo>
                  <a:pt x="571" y="881"/>
                </a:lnTo>
                <a:lnTo>
                  <a:pt x="568" y="878"/>
                </a:lnTo>
                <a:lnTo>
                  <a:pt x="563" y="874"/>
                </a:lnTo>
                <a:lnTo>
                  <a:pt x="558" y="869"/>
                </a:lnTo>
                <a:lnTo>
                  <a:pt x="551" y="871"/>
                </a:lnTo>
                <a:lnTo>
                  <a:pt x="543" y="871"/>
                </a:lnTo>
                <a:lnTo>
                  <a:pt x="531" y="854"/>
                </a:lnTo>
                <a:lnTo>
                  <a:pt x="519" y="838"/>
                </a:lnTo>
                <a:lnTo>
                  <a:pt x="514" y="838"/>
                </a:lnTo>
                <a:lnTo>
                  <a:pt x="509" y="838"/>
                </a:lnTo>
                <a:lnTo>
                  <a:pt x="506" y="839"/>
                </a:lnTo>
                <a:lnTo>
                  <a:pt x="501" y="841"/>
                </a:lnTo>
                <a:lnTo>
                  <a:pt x="494" y="846"/>
                </a:lnTo>
                <a:lnTo>
                  <a:pt x="486" y="848"/>
                </a:lnTo>
                <a:lnTo>
                  <a:pt x="472" y="844"/>
                </a:lnTo>
                <a:lnTo>
                  <a:pt x="459" y="839"/>
                </a:lnTo>
                <a:lnTo>
                  <a:pt x="446" y="833"/>
                </a:lnTo>
                <a:lnTo>
                  <a:pt x="432" y="824"/>
                </a:lnTo>
                <a:lnTo>
                  <a:pt x="419" y="816"/>
                </a:lnTo>
                <a:lnTo>
                  <a:pt x="407" y="806"/>
                </a:lnTo>
                <a:lnTo>
                  <a:pt x="397" y="797"/>
                </a:lnTo>
                <a:lnTo>
                  <a:pt x="389" y="787"/>
                </a:lnTo>
                <a:lnTo>
                  <a:pt x="390" y="781"/>
                </a:lnTo>
                <a:lnTo>
                  <a:pt x="392" y="772"/>
                </a:lnTo>
                <a:lnTo>
                  <a:pt x="390" y="762"/>
                </a:lnTo>
                <a:lnTo>
                  <a:pt x="389" y="754"/>
                </a:lnTo>
                <a:lnTo>
                  <a:pt x="382" y="735"/>
                </a:lnTo>
                <a:lnTo>
                  <a:pt x="372" y="715"/>
                </a:lnTo>
                <a:lnTo>
                  <a:pt x="360" y="695"/>
                </a:lnTo>
                <a:lnTo>
                  <a:pt x="349" y="675"/>
                </a:lnTo>
                <a:lnTo>
                  <a:pt x="340" y="653"/>
                </a:lnTo>
                <a:lnTo>
                  <a:pt x="335" y="633"/>
                </a:lnTo>
                <a:lnTo>
                  <a:pt x="329" y="632"/>
                </a:lnTo>
                <a:lnTo>
                  <a:pt x="320" y="632"/>
                </a:lnTo>
                <a:lnTo>
                  <a:pt x="320" y="647"/>
                </a:lnTo>
                <a:lnTo>
                  <a:pt x="323" y="662"/>
                </a:lnTo>
                <a:lnTo>
                  <a:pt x="329" y="677"/>
                </a:lnTo>
                <a:lnTo>
                  <a:pt x="334" y="690"/>
                </a:lnTo>
                <a:lnTo>
                  <a:pt x="345" y="717"/>
                </a:lnTo>
                <a:lnTo>
                  <a:pt x="352" y="745"/>
                </a:lnTo>
                <a:lnTo>
                  <a:pt x="352" y="745"/>
                </a:lnTo>
                <a:lnTo>
                  <a:pt x="350" y="745"/>
                </a:lnTo>
                <a:lnTo>
                  <a:pt x="345" y="745"/>
                </a:lnTo>
                <a:lnTo>
                  <a:pt x="340" y="744"/>
                </a:lnTo>
                <a:lnTo>
                  <a:pt x="334" y="735"/>
                </a:lnTo>
                <a:lnTo>
                  <a:pt x="327" y="729"/>
                </a:lnTo>
                <a:lnTo>
                  <a:pt x="327" y="722"/>
                </a:lnTo>
                <a:lnTo>
                  <a:pt x="327" y="714"/>
                </a:lnTo>
                <a:lnTo>
                  <a:pt x="325" y="707"/>
                </a:lnTo>
                <a:lnTo>
                  <a:pt x="318" y="700"/>
                </a:lnTo>
                <a:lnTo>
                  <a:pt x="312" y="697"/>
                </a:lnTo>
                <a:lnTo>
                  <a:pt x="305" y="692"/>
                </a:lnTo>
                <a:lnTo>
                  <a:pt x="310" y="687"/>
                </a:lnTo>
                <a:lnTo>
                  <a:pt x="313" y="682"/>
                </a:lnTo>
                <a:lnTo>
                  <a:pt x="297" y="598"/>
                </a:lnTo>
                <a:lnTo>
                  <a:pt x="285" y="593"/>
                </a:lnTo>
                <a:lnTo>
                  <a:pt x="275" y="586"/>
                </a:lnTo>
                <a:lnTo>
                  <a:pt x="273" y="575"/>
                </a:lnTo>
                <a:lnTo>
                  <a:pt x="273" y="566"/>
                </a:lnTo>
                <a:lnTo>
                  <a:pt x="273" y="558"/>
                </a:lnTo>
                <a:lnTo>
                  <a:pt x="277" y="548"/>
                </a:lnTo>
                <a:lnTo>
                  <a:pt x="275" y="546"/>
                </a:lnTo>
                <a:lnTo>
                  <a:pt x="272" y="545"/>
                </a:lnTo>
                <a:lnTo>
                  <a:pt x="270" y="541"/>
                </a:lnTo>
                <a:lnTo>
                  <a:pt x="270" y="540"/>
                </a:lnTo>
                <a:lnTo>
                  <a:pt x="268" y="531"/>
                </a:lnTo>
                <a:lnTo>
                  <a:pt x="270" y="523"/>
                </a:lnTo>
                <a:lnTo>
                  <a:pt x="283" y="494"/>
                </a:lnTo>
                <a:lnTo>
                  <a:pt x="302" y="461"/>
                </a:lnTo>
                <a:lnTo>
                  <a:pt x="312" y="444"/>
                </a:lnTo>
                <a:lnTo>
                  <a:pt x="323" y="429"/>
                </a:lnTo>
                <a:lnTo>
                  <a:pt x="334" y="416"/>
                </a:lnTo>
                <a:lnTo>
                  <a:pt x="342" y="407"/>
                </a:lnTo>
                <a:lnTo>
                  <a:pt x="340" y="406"/>
                </a:lnTo>
                <a:lnTo>
                  <a:pt x="340" y="406"/>
                </a:lnTo>
                <a:lnTo>
                  <a:pt x="332" y="401"/>
                </a:lnTo>
                <a:lnTo>
                  <a:pt x="327" y="396"/>
                </a:lnTo>
                <a:lnTo>
                  <a:pt x="322" y="387"/>
                </a:lnTo>
                <a:lnTo>
                  <a:pt x="318" y="380"/>
                </a:lnTo>
                <a:lnTo>
                  <a:pt x="318" y="375"/>
                </a:lnTo>
                <a:lnTo>
                  <a:pt x="320" y="372"/>
                </a:lnTo>
                <a:lnTo>
                  <a:pt x="325" y="370"/>
                </a:lnTo>
                <a:lnTo>
                  <a:pt x="330" y="370"/>
                </a:lnTo>
                <a:lnTo>
                  <a:pt x="334" y="372"/>
                </a:lnTo>
                <a:lnTo>
                  <a:pt x="337" y="372"/>
                </a:lnTo>
                <a:lnTo>
                  <a:pt x="340" y="377"/>
                </a:lnTo>
                <a:lnTo>
                  <a:pt x="344" y="384"/>
                </a:lnTo>
                <a:lnTo>
                  <a:pt x="347" y="402"/>
                </a:lnTo>
                <a:lnTo>
                  <a:pt x="350" y="419"/>
                </a:lnTo>
                <a:lnTo>
                  <a:pt x="350" y="419"/>
                </a:lnTo>
                <a:lnTo>
                  <a:pt x="352" y="419"/>
                </a:lnTo>
                <a:lnTo>
                  <a:pt x="359" y="406"/>
                </a:lnTo>
                <a:lnTo>
                  <a:pt x="364" y="394"/>
                </a:lnTo>
                <a:lnTo>
                  <a:pt x="352" y="377"/>
                </a:lnTo>
                <a:lnTo>
                  <a:pt x="339" y="362"/>
                </a:lnTo>
                <a:lnTo>
                  <a:pt x="342" y="355"/>
                </a:lnTo>
                <a:lnTo>
                  <a:pt x="342" y="349"/>
                </a:lnTo>
                <a:lnTo>
                  <a:pt x="342" y="342"/>
                </a:lnTo>
                <a:lnTo>
                  <a:pt x="339" y="335"/>
                </a:lnTo>
                <a:lnTo>
                  <a:pt x="349" y="322"/>
                </a:lnTo>
                <a:lnTo>
                  <a:pt x="360" y="308"/>
                </a:lnTo>
                <a:lnTo>
                  <a:pt x="350" y="308"/>
                </a:lnTo>
                <a:lnTo>
                  <a:pt x="342" y="310"/>
                </a:lnTo>
                <a:lnTo>
                  <a:pt x="335" y="313"/>
                </a:lnTo>
                <a:lnTo>
                  <a:pt x="327" y="317"/>
                </a:lnTo>
                <a:lnTo>
                  <a:pt x="334" y="308"/>
                </a:lnTo>
                <a:lnTo>
                  <a:pt x="342" y="302"/>
                </a:lnTo>
                <a:lnTo>
                  <a:pt x="345" y="297"/>
                </a:lnTo>
                <a:lnTo>
                  <a:pt x="347" y="293"/>
                </a:lnTo>
                <a:lnTo>
                  <a:pt x="350" y="287"/>
                </a:lnTo>
                <a:lnTo>
                  <a:pt x="352" y="278"/>
                </a:lnTo>
                <a:lnTo>
                  <a:pt x="345" y="278"/>
                </a:lnTo>
                <a:lnTo>
                  <a:pt x="340" y="278"/>
                </a:lnTo>
                <a:lnTo>
                  <a:pt x="342" y="275"/>
                </a:lnTo>
                <a:lnTo>
                  <a:pt x="345" y="273"/>
                </a:lnTo>
                <a:lnTo>
                  <a:pt x="347" y="270"/>
                </a:lnTo>
                <a:lnTo>
                  <a:pt x="350" y="268"/>
                </a:lnTo>
                <a:lnTo>
                  <a:pt x="350" y="267"/>
                </a:lnTo>
                <a:lnTo>
                  <a:pt x="350" y="265"/>
                </a:lnTo>
                <a:lnTo>
                  <a:pt x="337" y="268"/>
                </a:lnTo>
                <a:lnTo>
                  <a:pt x="325" y="273"/>
                </a:lnTo>
                <a:lnTo>
                  <a:pt x="320" y="272"/>
                </a:lnTo>
                <a:lnTo>
                  <a:pt x="317" y="270"/>
                </a:lnTo>
                <a:lnTo>
                  <a:pt x="320" y="263"/>
                </a:lnTo>
                <a:lnTo>
                  <a:pt x="323" y="255"/>
                </a:lnTo>
                <a:lnTo>
                  <a:pt x="302" y="253"/>
                </a:lnTo>
                <a:lnTo>
                  <a:pt x="282" y="248"/>
                </a:lnTo>
                <a:lnTo>
                  <a:pt x="265" y="243"/>
                </a:lnTo>
                <a:lnTo>
                  <a:pt x="253" y="241"/>
                </a:lnTo>
                <a:lnTo>
                  <a:pt x="246" y="248"/>
                </a:lnTo>
                <a:lnTo>
                  <a:pt x="238" y="255"/>
                </a:lnTo>
                <a:lnTo>
                  <a:pt x="230" y="258"/>
                </a:lnTo>
                <a:lnTo>
                  <a:pt x="223" y="258"/>
                </a:lnTo>
                <a:lnTo>
                  <a:pt x="216" y="258"/>
                </a:lnTo>
                <a:lnTo>
                  <a:pt x="210" y="257"/>
                </a:lnTo>
                <a:lnTo>
                  <a:pt x="205" y="255"/>
                </a:lnTo>
                <a:lnTo>
                  <a:pt x="198" y="255"/>
                </a:lnTo>
                <a:lnTo>
                  <a:pt x="191" y="255"/>
                </a:lnTo>
                <a:lnTo>
                  <a:pt x="185" y="255"/>
                </a:lnTo>
                <a:lnTo>
                  <a:pt x="180" y="258"/>
                </a:lnTo>
                <a:lnTo>
                  <a:pt x="174" y="263"/>
                </a:lnTo>
                <a:lnTo>
                  <a:pt x="171" y="268"/>
                </a:lnTo>
                <a:lnTo>
                  <a:pt x="168" y="273"/>
                </a:lnTo>
                <a:lnTo>
                  <a:pt x="163" y="277"/>
                </a:lnTo>
                <a:lnTo>
                  <a:pt x="158" y="278"/>
                </a:lnTo>
                <a:lnTo>
                  <a:pt x="153" y="280"/>
                </a:lnTo>
                <a:lnTo>
                  <a:pt x="146" y="282"/>
                </a:lnTo>
                <a:lnTo>
                  <a:pt x="133" y="283"/>
                </a:lnTo>
                <a:lnTo>
                  <a:pt x="121" y="285"/>
                </a:lnTo>
                <a:lnTo>
                  <a:pt x="119" y="290"/>
                </a:lnTo>
                <a:lnTo>
                  <a:pt x="118" y="295"/>
                </a:lnTo>
                <a:lnTo>
                  <a:pt x="106" y="295"/>
                </a:lnTo>
                <a:lnTo>
                  <a:pt x="96" y="297"/>
                </a:lnTo>
                <a:lnTo>
                  <a:pt x="87" y="298"/>
                </a:lnTo>
                <a:lnTo>
                  <a:pt x="79" y="302"/>
                </a:lnTo>
                <a:lnTo>
                  <a:pt x="64" y="308"/>
                </a:lnTo>
                <a:lnTo>
                  <a:pt x="49" y="315"/>
                </a:lnTo>
                <a:lnTo>
                  <a:pt x="46" y="312"/>
                </a:lnTo>
                <a:lnTo>
                  <a:pt x="44" y="308"/>
                </a:lnTo>
                <a:lnTo>
                  <a:pt x="29" y="313"/>
                </a:lnTo>
                <a:lnTo>
                  <a:pt x="12" y="318"/>
                </a:lnTo>
                <a:lnTo>
                  <a:pt x="12" y="317"/>
                </a:lnTo>
                <a:lnTo>
                  <a:pt x="14" y="313"/>
                </a:lnTo>
                <a:lnTo>
                  <a:pt x="46" y="305"/>
                </a:lnTo>
                <a:lnTo>
                  <a:pt x="82" y="297"/>
                </a:lnTo>
                <a:lnTo>
                  <a:pt x="101" y="292"/>
                </a:lnTo>
                <a:lnTo>
                  <a:pt x="116" y="285"/>
                </a:lnTo>
                <a:lnTo>
                  <a:pt x="131" y="278"/>
                </a:lnTo>
                <a:lnTo>
                  <a:pt x="141" y="270"/>
                </a:lnTo>
                <a:lnTo>
                  <a:pt x="139" y="268"/>
                </a:lnTo>
                <a:lnTo>
                  <a:pt x="139" y="267"/>
                </a:lnTo>
                <a:lnTo>
                  <a:pt x="116" y="267"/>
                </a:lnTo>
                <a:lnTo>
                  <a:pt x="96" y="268"/>
                </a:lnTo>
                <a:lnTo>
                  <a:pt x="96" y="265"/>
                </a:lnTo>
                <a:lnTo>
                  <a:pt x="96" y="263"/>
                </a:lnTo>
                <a:lnTo>
                  <a:pt x="102" y="257"/>
                </a:lnTo>
                <a:lnTo>
                  <a:pt x="109" y="246"/>
                </a:lnTo>
                <a:lnTo>
                  <a:pt x="99" y="246"/>
                </a:lnTo>
                <a:lnTo>
                  <a:pt x="89" y="246"/>
                </a:lnTo>
                <a:lnTo>
                  <a:pt x="89" y="243"/>
                </a:lnTo>
                <a:lnTo>
                  <a:pt x="89" y="241"/>
                </a:lnTo>
                <a:lnTo>
                  <a:pt x="89" y="240"/>
                </a:lnTo>
                <a:lnTo>
                  <a:pt x="89" y="240"/>
                </a:lnTo>
                <a:lnTo>
                  <a:pt x="99" y="231"/>
                </a:lnTo>
                <a:lnTo>
                  <a:pt x="109" y="223"/>
                </a:lnTo>
                <a:lnTo>
                  <a:pt x="131" y="218"/>
                </a:lnTo>
                <a:lnTo>
                  <a:pt x="156" y="215"/>
                </a:lnTo>
                <a:lnTo>
                  <a:pt x="168" y="213"/>
                </a:lnTo>
                <a:lnTo>
                  <a:pt x="178" y="210"/>
                </a:lnTo>
                <a:lnTo>
                  <a:pt x="183" y="208"/>
                </a:lnTo>
                <a:lnTo>
                  <a:pt x="186" y="205"/>
                </a:lnTo>
                <a:lnTo>
                  <a:pt x="190" y="201"/>
                </a:lnTo>
                <a:lnTo>
                  <a:pt x="193" y="198"/>
                </a:lnTo>
                <a:lnTo>
                  <a:pt x="181" y="198"/>
                </a:lnTo>
                <a:lnTo>
                  <a:pt x="168" y="200"/>
                </a:lnTo>
                <a:lnTo>
                  <a:pt x="161" y="201"/>
                </a:lnTo>
                <a:lnTo>
                  <a:pt x="154" y="201"/>
                </a:lnTo>
                <a:lnTo>
                  <a:pt x="149" y="200"/>
                </a:lnTo>
                <a:lnTo>
                  <a:pt x="146" y="198"/>
                </a:lnTo>
                <a:lnTo>
                  <a:pt x="144" y="196"/>
                </a:lnTo>
                <a:lnTo>
                  <a:pt x="143" y="196"/>
                </a:lnTo>
                <a:lnTo>
                  <a:pt x="144" y="190"/>
                </a:lnTo>
                <a:lnTo>
                  <a:pt x="146" y="185"/>
                </a:lnTo>
                <a:lnTo>
                  <a:pt x="169" y="180"/>
                </a:lnTo>
                <a:lnTo>
                  <a:pt x="193" y="175"/>
                </a:lnTo>
                <a:lnTo>
                  <a:pt x="195" y="178"/>
                </a:lnTo>
                <a:lnTo>
                  <a:pt x="195" y="181"/>
                </a:lnTo>
                <a:lnTo>
                  <a:pt x="198" y="181"/>
                </a:lnTo>
                <a:lnTo>
                  <a:pt x="201" y="183"/>
                </a:lnTo>
                <a:lnTo>
                  <a:pt x="210" y="181"/>
                </a:lnTo>
                <a:lnTo>
                  <a:pt x="216" y="178"/>
                </a:lnTo>
                <a:lnTo>
                  <a:pt x="211" y="171"/>
                </a:lnTo>
                <a:lnTo>
                  <a:pt x="206" y="166"/>
                </a:lnTo>
                <a:lnTo>
                  <a:pt x="203" y="163"/>
                </a:lnTo>
                <a:lnTo>
                  <a:pt x="201" y="159"/>
                </a:lnTo>
                <a:lnTo>
                  <a:pt x="201" y="156"/>
                </a:lnTo>
                <a:lnTo>
                  <a:pt x="201" y="151"/>
                </a:lnTo>
                <a:lnTo>
                  <a:pt x="215" y="149"/>
                </a:lnTo>
                <a:lnTo>
                  <a:pt x="226" y="148"/>
                </a:lnTo>
                <a:lnTo>
                  <a:pt x="240" y="146"/>
                </a:lnTo>
                <a:lnTo>
                  <a:pt x="251" y="144"/>
                </a:lnTo>
                <a:lnTo>
                  <a:pt x="270" y="138"/>
                </a:lnTo>
                <a:lnTo>
                  <a:pt x="293" y="128"/>
                </a:lnTo>
                <a:lnTo>
                  <a:pt x="307" y="124"/>
                </a:lnTo>
                <a:lnTo>
                  <a:pt x="318" y="121"/>
                </a:lnTo>
                <a:lnTo>
                  <a:pt x="330" y="119"/>
                </a:lnTo>
                <a:lnTo>
                  <a:pt x="340" y="119"/>
                </a:lnTo>
                <a:lnTo>
                  <a:pt x="399" y="129"/>
                </a:lnTo>
                <a:lnTo>
                  <a:pt x="457" y="141"/>
                </a:lnTo>
                <a:lnTo>
                  <a:pt x="488" y="144"/>
                </a:lnTo>
                <a:lnTo>
                  <a:pt x="514" y="144"/>
                </a:lnTo>
                <a:lnTo>
                  <a:pt x="529" y="144"/>
                </a:lnTo>
                <a:lnTo>
                  <a:pt x="543" y="141"/>
                </a:lnTo>
                <a:lnTo>
                  <a:pt x="556" y="138"/>
                </a:lnTo>
                <a:lnTo>
                  <a:pt x="570" y="131"/>
                </a:lnTo>
                <a:lnTo>
                  <a:pt x="573" y="136"/>
                </a:lnTo>
                <a:lnTo>
                  <a:pt x="578" y="139"/>
                </a:lnTo>
                <a:lnTo>
                  <a:pt x="583" y="141"/>
                </a:lnTo>
                <a:lnTo>
                  <a:pt x="591" y="141"/>
                </a:lnTo>
                <a:lnTo>
                  <a:pt x="596" y="139"/>
                </a:lnTo>
                <a:lnTo>
                  <a:pt x="603" y="138"/>
                </a:lnTo>
                <a:lnTo>
                  <a:pt x="608" y="138"/>
                </a:lnTo>
                <a:lnTo>
                  <a:pt x="615" y="139"/>
                </a:lnTo>
                <a:lnTo>
                  <a:pt x="618" y="144"/>
                </a:lnTo>
                <a:lnTo>
                  <a:pt x="621" y="146"/>
                </a:lnTo>
                <a:lnTo>
                  <a:pt x="628" y="148"/>
                </a:lnTo>
                <a:lnTo>
                  <a:pt x="633" y="149"/>
                </a:lnTo>
                <a:lnTo>
                  <a:pt x="640" y="149"/>
                </a:lnTo>
                <a:lnTo>
                  <a:pt x="645" y="149"/>
                </a:lnTo>
                <a:lnTo>
                  <a:pt x="652" y="151"/>
                </a:lnTo>
                <a:lnTo>
                  <a:pt x="655" y="154"/>
                </a:lnTo>
                <a:lnTo>
                  <a:pt x="653" y="159"/>
                </a:lnTo>
                <a:lnTo>
                  <a:pt x="655" y="164"/>
                </a:lnTo>
                <a:lnTo>
                  <a:pt x="675" y="164"/>
                </a:lnTo>
                <a:lnTo>
                  <a:pt x="697" y="163"/>
                </a:lnTo>
                <a:lnTo>
                  <a:pt x="697" y="169"/>
                </a:lnTo>
                <a:lnTo>
                  <a:pt x="698" y="176"/>
                </a:lnTo>
                <a:lnTo>
                  <a:pt x="702" y="176"/>
                </a:lnTo>
                <a:lnTo>
                  <a:pt x="705" y="176"/>
                </a:lnTo>
                <a:lnTo>
                  <a:pt x="705" y="175"/>
                </a:lnTo>
                <a:lnTo>
                  <a:pt x="707" y="175"/>
                </a:lnTo>
                <a:lnTo>
                  <a:pt x="710" y="166"/>
                </a:lnTo>
                <a:lnTo>
                  <a:pt x="715" y="161"/>
                </a:lnTo>
                <a:lnTo>
                  <a:pt x="720" y="158"/>
                </a:lnTo>
                <a:lnTo>
                  <a:pt x="727" y="153"/>
                </a:lnTo>
                <a:lnTo>
                  <a:pt x="742" y="154"/>
                </a:lnTo>
                <a:lnTo>
                  <a:pt x="765" y="158"/>
                </a:lnTo>
                <a:lnTo>
                  <a:pt x="789" y="161"/>
                </a:lnTo>
                <a:lnTo>
                  <a:pt x="807" y="164"/>
                </a:lnTo>
                <a:lnTo>
                  <a:pt x="807" y="164"/>
                </a:lnTo>
                <a:lnTo>
                  <a:pt x="807" y="166"/>
                </a:lnTo>
                <a:lnTo>
                  <a:pt x="804" y="169"/>
                </a:lnTo>
                <a:lnTo>
                  <a:pt x="802" y="175"/>
                </a:lnTo>
                <a:lnTo>
                  <a:pt x="802" y="176"/>
                </a:lnTo>
                <a:lnTo>
                  <a:pt x="804" y="176"/>
                </a:lnTo>
                <a:lnTo>
                  <a:pt x="807" y="176"/>
                </a:lnTo>
                <a:lnTo>
                  <a:pt x="811" y="176"/>
                </a:lnTo>
                <a:lnTo>
                  <a:pt x="816" y="168"/>
                </a:lnTo>
                <a:lnTo>
                  <a:pt x="821" y="161"/>
                </a:lnTo>
                <a:lnTo>
                  <a:pt x="821" y="159"/>
                </a:lnTo>
                <a:lnTo>
                  <a:pt x="821" y="158"/>
                </a:lnTo>
                <a:lnTo>
                  <a:pt x="814" y="154"/>
                </a:lnTo>
                <a:lnTo>
                  <a:pt x="807" y="151"/>
                </a:lnTo>
                <a:lnTo>
                  <a:pt x="811" y="146"/>
                </a:lnTo>
                <a:lnTo>
                  <a:pt x="814" y="139"/>
                </a:lnTo>
                <a:lnTo>
                  <a:pt x="821" y="141"/>
                </a:lnTo>
                <a:lnTo>
                  <a:pt x="827" y="144"/>
                </a:lnTo>
                <a:lnTo>
                  <a:pt x="822" y="148"/>
                </a:lnTo>
                <a:lnTo>
                  <a:pt x="819" y="151"/>
                </a:lnTo>
                <a:lnTo>
                  <a:pt x="819" y="153"/>
                </a:lnTo>
                <a:lnTo>
                  <a:pt x="819" y="153"/>
                </a:lnTo>
                <a:lnTo>
                  <a:pt x="829" y="154"/>
                </a:lnTo>
                <a:lnTo>
                  <a:pt x="837" y="154"/>
                </a:lnTo>
                <a:lnTo>
                  <a:pt x="842" y="149"/>
                </a:lnTo>
                <a:lnTo>
                  <a:pt x="851" y="144"/>
                </a:lnTo>
                <a:lnTo>
                  <a:pt x="842" y="141"/>
                </a:lnTo>
                <a:lnTo>
                  <a:pt x="837" y="134"/>
                </a:lnTo>
                <a:lnTo>
                  <a:pt x="842" y="128"/>
                </a:lnTo>
                <a:lnTo>
                  <a:pt x="847" y="123"/>
                </a:lnTo>
                <a:lnTo>
                  <a:pt x="856" y="121"/>
                </a:lnTo>
                <a:lnTo>
                  <a:pt x="863" y="119"/>
                </a:lnTo>
                <a:lnTo>
                  <a:pt x="869" y="119"/>
                </a:lnTo>
                <a:lnTo>
                  <a:pt x="876" y="121"/>
                </a:lnTo>
                <a:lnTo>
                  <a:pt x="876" y="126"/>
                </a:lnTo>
                <a:lnTo>
                  <a:pt x="876" y="131"/>
                </a:lnTo>
                <a:lnTo>
                  <a:pt x="869" y="136"/>
                </a:lnTo>
                <a:lnTo>
                  <a:pt x="864" y="139"/>
                </a:lnTo>
                <a:lnTo>
                  <a:pt x="869" y="146"/>
                </a:lnTo>
                <a:lnTo>
                  <a:pt x="874" y="151"/>
                </a:lnTo>
                <a:lnTo>
                  <a:pt x="879" y="149"/>
                </a:lnTo>
                <a:lnTo>
                  <a:pt x="884" y="146"/>
                </a:lnTo>
                <a:lnTo>
                  <a:pt x="889" y="144"/>
                </a:lnTo>
                <a:lnTo>
                  <a:pt x="896" y="146"/>
                </a:lnTo>
                <a:lnTo>
                  <a:pt x="894" y="151"/>
                </a:lnTo>
                <a:lnTo>
                  <a:pt x="893" y="154"/>
                </a:lnTo>
                <a:lnTo>
                  <a:pt x="888" y="158"/>
                </a:lnTo>
                <a:lnTo>
                  <a:pt x="883" y="159"/>
                </a:lnTo>
                <a:lnTo>
                  <a:pt x="883" y="164"/>
                </a:lnTo>
                <a:lnTo>
                  <a:pt x="883" y="169"/>
                </a:lnTo>
                <a:lnTo>
                  <a:pt x="886" y="169"/>
                </a:lnTo>
                <a:lnTo>
                  <a:pt x="889" y="169"/>
                </a:lnTo>
                <a:lnTo>
                  <a:pt x="901" y="164"/>
                </a:lnTo>
                <a:lnTo>
                  <a:pt x="914" y="156"/>
                </a:lnTo>
                <a:lnTo>
                  <a:pt x="921" y="151"/>
                </a:lnTo>
                <a:lnTo>
                  <a:pt x="926" y="146"/>
                </a:lnTo>
                <a:lnTo>
                  <a:pt x="931" y="141"/>
                </a:lnTo>
                <a:lnTo>
                  <a:pt x="933" y="136"/>
                </a:lnTo>
                <a:lnTo>
                  <a:pt x="921" y="133"/>
                </a:lnTo>
                <a:lnTo>
                  <a:pt x="906" y="129"/>
                </a:lnTo>
                <a:lnTo>
                  <a:pt x="906" y="126"/>
                </a:lnTo>
                <a:lnTo>
                  <a:pt x="908" y="124"/>
                </a:lnTo>
                <a:lnTo>
                  <a:pt x="909" y="124"/>
                </a:lnTo>
                <a:lnTo>
                  <a:pt x="914" y="124"/>
                </a:lnTo>
                <a:lnTo>
                  <a:pt x="913" y="119"/>
                </a:lnTo>
                <a:lnTo>
                  <a:pt x="909" y="114"/>
                </a:lnTo>
                <a:lnTo>
                  <a:pt x="921" y="108"/>
                </a:lnTo>
                <a:lnTo>
                  <a:pt x="936" y="99"/>
                </a:lnTo>
                <a:lnTo>
                  <a:pt x="945" y="96"/>
                </a:lnTo>
                <a:lnTo>
                  <a:pt x="951" y="96"/>
                </a:lnTo>
                <a:lnTo>
                  <a:pt x="953" y="96"/>
                </a:lnTo>
                <a:lnTo>
                  <a:pt x="956" y="97"/>
                </a:lnTo>
                <a:lnTo>
                  <a:pt x="958" y="99"/>
                </a:lnTo>
                <a:lnTo>
                  <a:pt x="958" y="103"/>
                </a:lnTo>
                <a:lnTo>
                  <a:pt x="951" y="106"/>
                </a:lnTo>
                <a:lnTo>
                  <a:pt x="943" y="108"/>
                </a:lnTo>
                <a:lnTo>
                  <a:pt x="943" y="114"/>
                </a:lnTo>
                <a:lnTo>
                  <a:pt x="943" y="121"/>
                </a:lnTo>
                <a:lnTo>
                  <a:pt x="950" y="121"/>
                </a:lnTo>
                <a:lnTo>
                  <a:pt x="958" y="121"/>
                </a:lnTo>
                <a:lnTo>
                  <a:pt x="956" y="116"/>
                </a:lnTo>
                <a:lnTo>
                  <a:pt x="955" y="111"/>
                </a:lnTo>
                <a:lnTo>
                  <a:pt x="966" y="106"/>
                </a:lnTo>
                <a:lnTo>
                  <a:pt x="976" y="101"/>
                </a:lnTo>
                <a:lnTo>
                  <a:pt x="981" y="99"/>
                </a:lnTo>
                <a:lnTo>
                  <a:pt x="986" y="97"/>
                </a:lnTo>
                <a:lnTo>
                  <a:pt x="995" y="97"/>
                </a:lnTo>
                <a:lnTo>
                  <a:pt x="1003" y="99"/>
                </a:lnTo>
                <a:lnTo>
                  <a:pt x="1002" y="103"/>
                </a:lnTo>
                <a:lnTo>
                  <a:pt x="1000" y="106"/>
                </a:lnTo>
                <a:lnTo>
                  <a:pt x="996" y="108"/>
                </a:lnTo>
                <a:lnTo>
                  <a:pt x="993" y="109"/>
                </a:lnTo>
                <a:lnTo>
                  <a:pt x="995" y="113"/>
                </a:lnTo>
                <a:lnTo>
                  <a:pt x="995" y="116"/>
                </a:lnTo>
                <a:lnTo>
                  <a:pt x="1008" y="114"/>
                </a:lnTo>
                <a:lnTo>
                  <a:pt x="1022" y="113"/>
                </a:lnTo>
                <a:lnTo>
                  <a:pt x="1022" y="109"/>
                </a:lnTo>
                <a:lnTo>
                  <a:pt x="1022" y="104"/>
                </a:lnTo>
                <a:lnTo>
                  <a:pt x="1022" y="104"/>
                </a:lnTo>
                <a:lnTo>
                  <a:pt x="1020" y="104"/>
                </a:lnTo>
                <a:lnTo>
                  <a:pt x="1017" y="106"/>
                </a:lnTo>
                <a:lnTo>
                  <a:pt x="1013" y="106"/>
                </a:lnTo>
                <a:lnTo>
                  <a:pt x="1012" y="104"/>
                </a:lnTo>
                <a:lnTo>
                  <a:pt x="1007" y="103"/>
                </a:lnTo>
                <a:lnTo>
                  <a:pt x="1007" y="97"/>
                </a:lnTo>
                <a:lnTo>
                  <a:pt x="1007" y="92"/>
                </a:lnTo>
                <a:close/>
                <a:moveTo>
                  <a:pt x="1450" y="106"/>
                </a:moveTo>
                <a:lnTo>
                  <a:pt x="1452" y="109"/>
                </a:lnTo>
                <a:lnTo>
                  <a:pt x="1454" y="113"/>
                </a:lnTo>
                <a:lnTo>
                  <a:pt x="1459" y="113"/>
                </a:lnTo>
                <a:lnTo>
                  <a:pt x="1464" y="111"/>
                </a:lnTo>
                <a:lnTo>
                  <a:pt x="1462" y="111"/>
                </a:lnTo>
                <a:lnTo>
                  <a:pt x="1460" y="111"/>
                </a:lnTo>
                <a:lnTo>
                  <a:pt x="1455" y="109"/>
                </a:lnTo>
                <a:lnTo>
                  <a:pt x="1450" y="106"/>
                </a:lnTo>
                <a:close/>
                <a:moveTo>
                  <a:pt x="1197" y="129"/>
                </a:moveTo>
                <a:lnTo>
                  <a:pt x="1206" y="131"/>
                </a:lnTo>
                <a:lnTo>
                  <a:pt x="1212" y="131"/>
                </a:lnTo>
                <a:lnTo>
                  <a:pt x="1212" y="134"/>
                </a:lnTo>
                <a:lnTo>
                  <a:pt x="1212" y="138"/>
                </a:lnTo>
                <a:lnTo>
                  <a:pt x="1211" y="141"/>
                </a:lnTo>
                <a:lnTo>
                  <a:pt x="1207" y="144"/>
                </a:lnTo>
                <a:lnTo>
                  <a:pt x="1202" y="143"/>
                </a:lnTo>
                <a:lnTo>
                  <a:pt x="1197" y="141"/>
                </a:lnTo>
                <a:lnTo>
                  <a:pt x="1196" y="141"/>
                </a:lnTo>
                <a:lnTo>
                  <a:pt x="1194" y="141"/>
                </a:lnTo>
                <a:lnTo>
                  <a:pt x="1196" y="136"/>
                </a:lnTo>
                <a:lnTo>
                  <a:pt x="1197" y="129"/>
                </a:lnTo>
                <a:close/>
                <a:moveTo>
                  <a:pt x="983" y="156"/>
                </a:moveTo>
                <a:lnTo>
                  <a:pt x="993" y="158"/>
                </a:lnTo>
                <a:lnTo>
                  <a:pt x="1002" y="159"/>
                </a:lnTo>
                <a:lnTo>
                  <a:pt x="1002" y="161"/>
                </a:lnTo>
                <a:lnTo>
                  <a:pt x="1002" y="161"/>
                </a:lnTo>
                <a:lnTo>
                  <a:pt x="1000" y="164"/>
                </a:lnTo>
                <a:lnTo>
                  <a:pt x="1000" y="166"/>
                </a:lnTo>
                <a:lnTo>
                  <a:pt x="993" y="169"/>
                </a:lnTo>
                <a:lnTo>
                  <a:pt x="988" y="169"/>
                </a:lnTo>
                <a:lnTo>
                  <a:pt x="983" y="168"/>
                </a:lnTo>
                <a:lnTo>
                  <a:pt x="980" y="164"/>
                </a:lnTo>
                <a:lnTo>
                  <a:pt x="981" y="163"/>
                </a:lnTo>
                <a:lnTo>
                  <a:pt x="983" y="161"/>
                </a:lnTo>
                <a:lnTo>
                  <a:pt x="983" y="159"/>
                </a:lnTo>
                <a:lnTo>
                  <a:pt x="983" y="156"/>
                </a:lnTo>
                <a:close/>
                <a:moveTo>
                  <a:pt x="1454" y="176"/>
                </a:moveTo>
                <a:lnTo>
                  <a:pt x="1460" y="178"/>
                </a:lnTo>
                <a:lnTo>
                  <a:pt x="1465" y="181"/>
                </a:lnTo>
                <a:lnTo>
                  <a:pt x="1469" y="185"/>
                </a:lnTo>
                <a:lnTo>
                  <a:pt x="1472" y="190"/>
                </a:lnTo>
                <a:lnTo>
                  <a:pt x="1479" y="185"/>
                </a:lnTo>
                <a:lnTo>
                  <a:pt x="1487" y="178"/>
                </a:lnTo>
                <a:lnTo>
                  <a:pt x="1512" y="181"/>
                </a:lnTo>
                <a:lnTo>
                  <a:pt x="1534" y="188"/>
                </a:lnTo>
                <a:lnTo>
                  <a:pt x="1536" y="188"/>
                </a:lnTo>
                <a:lnTo>
                  <a:pt x="1537" y="188"/>
                </a:lnTo>
                <a:lnTo>
                  <a:pt x="1536" y="191"/>
                </a:lnTo>
                <a:lnTo>
                  <a:pt x="1534" y="195"/>
                </a:lnTo>
                <a:lnTo>
                  <a:pt x="1529" y="200"/>
                </a:lnTo>
                <a:lnTo>
                  <a:pt x="1519" y="205"/>
                </a:lnTo>
                <a:lnTo>
                  <a:pt x="1507" y="210"/>
                </a:lnTo>
                <a:lnTo>
                  <a:pt x="1494" y="213"/>
                </a:lnTo>
                <a:lnTo>
                  <a:pt x="1480" y="213"/>
                </a:lnTo>
                <a:lnTo>
                  <a:pt x="1469" y="211"/>
                </a:lnTo>
                <a:lnTo>
                  <a:pt x="1465" y="210"/>
                </a:lnTo>
                <a:lnTo>
                  <a:pt x="1462" y="208"/>
                </a:lnTo>
                <a:lnTo>
                  <a:pt x="1460" y="205"/>
                </a:lnTo>
                <a:lnTo>
                  <a:pt x="1460" y="201"/>
                </a:lnTo>
                <a:lnTo>
                  <a:pt x="1457" y="200"/>
                </a:lnTo>
                <a:lnTo>
                  <a:pt x="1455" y="200"/>
                </a:lnTo>
                <a:lnTo>
                  <a:pt x="1455" y="198"/>
                </a:lnTo>
                <a:lnTo>
                  <a:pt x="1454" y="195"/>
                </a:lnTo>
                <a:lnTo>
                  <a:pt x="1455" y="195"/>
                </a:lnTo>
                <a:lnTo>
                  <a:pt x="1459" y="195"/>
                </a:lnTo>
                <a:lnTo>
                  <a:pt x="1454" y="191"/>
                </a:lnTo>
                <a:lnTo>
                  <a:pt x="1449" y="188"/>
                </a:lnTo>
                <a:lnTo>
                  <a:pt x="1449" y="188"/>
                </a:lnTo>
                <a:lnTo>
                  <a:pt x="1449" y="186"/>
                </a:lnTo>
                <a:lnTo>
                  <a:pt x="1452" y="185"/>
                </a:lnTo>
                <a:lnTo>
                  <a:pt x="1457" y="183"/>
                </a:lnTo>
                <a:lnTo>
                  <a:pt x="1455" y="180"/>
                </a:lnTo>
                <a:lnTo>
                  <a:pt x="1454" y="176"/>
                </a:lnTo>
                <a:close/>
                <a:moveTo>
                  <a:pt x="965" y="186"/>
                </a:moveTo>
                <a:lnTo>
                  <a:pt x="971" y="190"/>
                </a:lnTo>
                <a:lnTo>
                  <a:pt x="975" y="196"/>
                </a:lnTo>
                <a:lnTo>
                  <a:pt x="973" y="200"/>
                </a:lnTo>
                <a:lnTo>
                  <a:pt x="973" y="203"/>
                </a:lnTo>
                <a:lnTo>
                  <a:pt x="961" y="203"/>
                </a:lnTo>
                <a:lnTo>
                  <a:pt x="951" y="205"/>
                </a:lnTo>
                <a:lnTo>
                  <a:pt x="950" y="203"/>
                </a:lnTo>
                <a:lnTo>
                  <a:pt x="948" y="203"/>
                </a:lnTo>
                <a:lnTo>
                  <a:pt x="948" y="200"/>
                </a:lnTo>
                <a:lnTo>
                  <a:pt x="948" y="198"/>
                </a:lnTo>
                <a:lnTo>
                  <a:pt x="956" y="193"/>
                </a:lnTo>
                <a:lnTo>
                  <a:pt x="965" y="186"/>
                </a:lnTo>
                <a:close/>
                <a:moveTo>
                  <a:pt x="883" y="188"/>
                </a:moveTo>
                <a:lnTo>
                  <a:pt x="893" y="190"/>
                </a:lnTo>
                <a:lnTo>
                  <a:pt x="903" y="193"/>
                </a:lnTo>
                <a:lnTo>
                  <a:pt x="909" y="201"/>
                </a:lnTo>
                <a:lnTo>
                  <a:pt x="919" y="208"/>
                </a:lnTo>
                <a:lnTo>
                  <a:pt x="919" y="210"/>
                </a:lnTo>
                <a:lnTo>
                  <a:pt x="918" y="211"/>
                </a:lnTo>
                <a:lnTo>
                  <a:pt x="916" y="211"/>
                </a:lnTo>
                <a:lnTo>
                  <a:pt x="914" y="211"/>
                </a:lnTo>
                <a:lnTo>
                  <a:pt x="901" y="208"/>
                </a:lnTo>
                <a:lnTo>
                  <a:pt x="884" y="205"/>
                </a:lnTo>
                <a:lnTo>
                  <a:pt x="878" y="210"/>
                </a:lnTo>
                <a:lnTo>
                  <a:pt x="864" y="213"/>
                </a:lnTo>
                <a:lnTo>
                  <a:pt x="873" y="200"/>
                </a:lnTo>
                <a:lnTo>
                  <a:pt x="883" y="188"/>
                </a:lnTo>
                <a:close/>
                <a:moveTo>
                  <a:pt x="1611" y="275"/>
                </a:moveTo>
                <a:lnTo>
                  <a:pt x="1618" y="277"/>
                </a:lnTo>
                <a:lnTo>
                  <a:pt x="1624" y="278"/>
                </a:lnTo>
                <a:lnTo>
                  <a:pt x="1626" y="280"/>
                </a:lnTo>
                <a:lnTo>
                  <a:pt x="1626" y="282"/>
                </a:lnTo>
                <a:lnTo>
                  <a:pt x="1626" y="283"/>
                </a:lnTo>
                <a:lnTo>
                  <a:pt x="1626" y="283"/>
                </a:lnTo>
                <a:lnTo>
                  <a:pt x="1626" y="283"/>
                </a:lnTo>
                <a:lnTo>
                  <a:pt x="1624" y="283"/>
                </a:lnTo>
                <a:lnTo>
                  <a:pt x="1616" y="280"/>
                </a:lnTo>
                <a:lnTo>
                  <a:pt x="1611" y="275"/>
                </a:lnTo>
                <a:close/>
                <a:moveTo>
                  <a:pt x="322" y="283"/>
                </a:moveTo>
                <a:lnTo>
                  <a:pt x="322" y="287"/>
                </a:lnTo>
                <a:lnTo>
                  <a:pt x="323" y="288"/>
                </a:lnTo>
                <a:lnTo>
                  <a:pt x="329" y="288"/>
                </a:lnTo>
                <a:lnTo>
                  <a:pt x="335" y="287"/>
                </a:lnTo>
                <a:lnTo>
                  <a:pt x="335" y="290"/>
                </a:lnTo>
                <a:lnTo>
                  <a:pt x="335" y="293"/>
                </a:lnTo>
                <a:lnTo>
                  <a:pt x="334" y="295"/>
                </a:lnTo>
                <a:lnTo>
                  <a:pt x="332" y="298"/>
                </a:lnTo>
                <a:lnTo>
                  <a:pt x="327" y="300"/>
                </a:lnTo>
                <a:lnTo>
                  <a:pt x="323" y="303"/>
                </a:lnTo>
                <a:lnTo>
                  <a:pt x="322" y="303"/>
                </a:lnTo>
                <a:lnTo>
                  <a:pt x="320" y="303"/>
                </a:lnTo>
                <a:lnTo>
                  <a:pt x="318" y="295"/>
                </a:lnTo>
                <a:lnTo>
                  <a:pt x="317" y="288"/>
                </a:lnTo>
                <a:lnTo>
                  <a:pt x="318" y="287"/>
                </a:lnTo>
                <a:lnTo>
                  <a:pt x="322" y="283"/>
                </a:lnTo>
                <a:close/>
                <a:moveTo>
                  <a:pt x="1664" y="347"/>
                </a:moveTo>
                <a:lnTo>
                  <a:pt x="1664" y="352"/>
                </a:lnTo>
                <a:lnTo>
                  <a:pt x="1664" y="357"/>
                </a:lnTo>
                <a:lnTo>
                  <a:pt x="1661" y="359"/>
                </a:lnTo>
                <a:lnTo>
                  <a:pt x="1656" y="359"/>
                </a:lnTo>
                <a:lnTo>
                  <a:pt x="1658" y="362"/>
                </a:lnTo>
                <a:lnTo>
                  <a:pt x="1659" y="364"/>
                </a:lnTo>
                <a:lnTo>
                  <a:pt x="1661" y="365"/>
                </a:lnTo>
                <a:lnTo>
                  <a:pt x="1664" y="369"/>
                </a:lnTo>
                <a:lnTo>
                  <a:pt x="1664" y="369"/>
                </a:lnTo>
                <a:lnTo>
                  <a:pt x="1664" y="370"/>
                </a:lnTo>
                <a:lnTo>
                  <a:pt x="1643" y="372"/>
                </a:lnTo>
                <a:lnTo>
                  <a:pt x="1624" y="375"/>
                </a:lnTo>
                <a:lnTo>
                  <a:pt x="1606" y="380"/>
                </a:lnTo>
                <a:lnTo>
                  <a:pt x="1589" y="385"/>
                </a:lnTo>
                <a:lnTo>
                  <a:pt x="1589" y="385"/>
                </a:lnTo>
                <a:lnTo>
                  <a:pt x="1589" y="384"/>
                </a:lnTo>
                <a:lnTo>
                  <a:pt x="1591" y="382"/>
                </a:lnTo>
                <a:lnTo>
                  <a:pt x="1591" y="380"/>
                </a:lnTo>
                <a:lnTo>
                  <a:pt x="1604" y="372"/>
                </a:lnTo>
                <a:lnTo>
                  <a:pt x="1616" y="365"/>
                </a:lnTo>
                <a:lnTo>
                  <a:pt x="1608" y="364"/>
                </a:lnTo>
                <a:lnTo>
                  <a:pt x="1599" y="359"/>
                </a:lnTo>
                <a:lnTo>
                  <a:pt x="1603" y="350"/>
                </a:lnTo>
                <a:lnTo>
                  <a:pt x="1604" y="342"/>
                </a:lnTo>
                <a:lnTo>
                  <a:pt x="1614" y="342"/>
                </a:lnTo>
                <a:lnTo>
                  <a:pt x="1623" y="342"/>
                </a:lnTo>
                <a:lnTo>
                  <a:pt x="1618" y="329"/>
                </a:lnTo>
                <a:lnTo>
                  <a:pt x="1611" y="315"/>
                </a:lnTo>
                <a:lnTo>
                  <a:pt x="1603" y="302"/>
                </a:lnTo>
                <a:lnTo>
                  <a:pt x="1594" y="288"/>
                </a:lnTo>
                <a:lnTo>
                  <a:pt x="1594" y="288"/>
                </a:lnTo>
                <a:lnTo>
                  <a:pt x="1594" y="287"/>
                </a:lnTo>
                <a:lnTo>
                  <a:pt x="1601" y="287"/>
                </a:lnTo>
                <a:lnTo>
                  <a:pt x="1606" y="287"/>
                </a:lnTo>
                <a:lnTo>
                  <a:pt x="1606" y="292"/>
                </a:lnTo>
                <a:lnTo>
                  <a:pt x="1606" y="297"/>
                </a:lnTo>
                <a:lnTo>
                  <a:pt x="1608" y="297"/>
                </a:lnTo>
                <a:lnTo>
                  <a:pt x="1611" y="297"/>
                </a:lnTo>
                <a:lnTo>
                  <a:pt x="1614" y="293"/>
                </a:lnTo>
                <a:lnTo>
                  <a:pt x="1619" y="292"/>
                </a:lnTo>
                <a:lnTo>
                  <a:pt x="1624" y="290"/>
                </a:lnTo>
                <a:lnTo>
                  <a:pt x="1631" y="288"/>
                </a:lnTo>
                <a:lnTo>
                  <a:pt x="1631" y="297"/>
                </a:lnTo>
                <a:lnTo>
                  <a:pt x="1633" y="305"/>
                </a:lnTo>
                <a:lnTo>
                  <a:pt x="1636" y="313"/>
                </a:lnTo>
                <a:lnTo>
                  <a:pt x="1639" y="322"/>
                </a:lnTo>
                <a:lnTo>
                  <a:pt x="1648" y="337"/>
                </a:lnTo>
                <a:lnTo>
                  <a:pt x="1656" y="347"/>
                </a:lnTo>
                <a:lnTo>
                  <a:pt x="1661" y="347"/>
                </a:lnTo>
                <a:lnTo>
                  <a:pt x="1664" y="347"/>
                </a:lnTo>
                <a:close/>
                <a:moveTo>
                  <a:pt x="0" y="320"/>
                </a:moveTo>
                <a:lnTo>
                  <a:pt x="4" y="320"/>
                </a:lnTo>
                <a:lnTo>
                  <a:pt x="9" y="320"/>
                </a:lnTo>
                <a:lnTo>
                  <a:pt x="9" y="322"/>
                </a:lnTo>
                <a:lnTo>
                  <a:pt x="7" y="324"/>
                </a:lnTo>
                <a:lnTo>
                  <a:pt x="5" y="324"/>
                </a:lnTo>
                <a:lnTo>
                  <a:pt x="4" y="324"/>
                </a:lnTo>
                <a:lnTo>
                  <a:pt x="2" y="324"/>
                </a:lnTo>
                <a:lnTo>
                  <a:pt x="0" y="325"/>
                </a:lnTo>
                <a:lnTo>
                  <a:pt x="0" y="322"/>
                </a:lnTo>
                <a:lnTo>
                  <a:pt x="0" y="320"/>
                </a:lnTo>
                <a:close/>
                <a:moveTo>
                  <a:pt x="1564" y="322"/>
                </a:moveTo>
                <a:lnTo>
                  <a:pt x="1577" y="322"/>
                </a:lnTo>
                <a:lnTo>
                  <a:pt x="1591" y="324"/>
                </a:lnTo>
                <a:lnTo>
                  <a:pt x="1591" y="324"/>
                </a:lnTo>
                <a:lnTo>
                  <a:pt x="1591" y="325"/>
                </a:lnTo>
                <a:lnTo>
                  <a:pt x="1589" y="337"/>
                </a:lnTo>
                <a:lnTo>
                  <a:pt x="1586" y="350"/>
                </a:lnTo>
                <a:lnTo>
                  <a:pt x="1577" y="355"/>
                </a:lnTo>
                <a:lnTo>
                  <a:pt x="1566" y="360"/>
                </a:lnTo>
                <a:lnTo>
                  <a:pt x="1561" y="362"/>
                </a:lnTo>
                <a:lnTo>
                  <a:pt x="1556" y="364"/>
                </a:lnTo>
                <a:lnTo>
                  <a:pt x="1551" y="365"/>
                </a:lnTo>
                <a:lnTo>
                  <a:pt x="1546" y="364"/>
                </a:lnTo>
                <a:lnTo>
                  <a:pt x="1542" y="362"/>
                </a:lnTo>
                <a:lnTo>
                  <a:pt x="1539" y="360"/>
                </a:lnTo>
                <a:lnTo>
                  <a:pt x="1544" y="345"/>
                </a:lnTo>
                <a:lnTo>
                  <a:pt x="1551" y="330"/>
                </a:lnTo>
                <a:lnTo>
                  <a:pt x="1557" y="327"/>
                </a:lnTo>
                <a:lnTo>
                  <a:pt x="1564" y="322"/>
                </a:lnTo>
                <a:close/>
                <a:moveTo>
                  <a:pt x="312" y="330"/>
                </a:moveTo>
                <a:lnTo>
                  <a:pt x="315" y="330"/>
                </a:lnTo>
                <a:lnTo>
                  <a:pt x="317" y="330"/>
                </a:lnTo>
                <a:lnTo>
                  <a:pt x="313" y="342"/>
                </a:lnTo>
                <a:lnTo>
                  <a:pt x="307" y="350"/>
                </a:lnTo>
                <a:lnTo>
                  <a:pt x="305" y="349"/>
                </a:lnTo>
                <a:lnTo>
                  <a:pt x="303" y="349"/>
                </a:lnTo>
                <a:lnTo>
                  <a:pt x="303" y="344"/>
                </a:lnTo>
                <a:lnTo>
                  <a:pt x="303" y="339"/>
                </a:lnTo>
                <a:lnTo>
                  <a:pt x="308" y="335"/>
                </a:lnTo>
                <a:lnTo>
                  <a:pt x="312" y="330"/>
                </a:lnTo>
                <a:close/>
                <a:moveTo>
                  <a:pt x="1063" y="367"/>
                </a:moveTo>
                <a:lnTo>
                  <a:pt x="1067" y="370"/>
                </a:lnTo>
                <a:lnTo>
                  <a:pt x="1067" y="372"/>
                </a:lnTo>
                <a:lnTo>
                  <a:pt x="1067" y="375"/>
                </a:lnTo>
                <a:lnTo>
                  <a:pt x="1065" y="377"/>
                </a:lnTo>
                <a:lnTo>
                  <a:pt x="1062" y="382"/>
                </a:lnTo>
                <a:lnTo>
                  <a:pt x="1058" y="385"/>
                </a:lnTo>
                <a:lnTo>
                  <a:pt x="1062" y="385"/>
                </a:lnTo>
                <a:lnTo>
                  <a:pt x="1065" y="385"/>
                </a:lnTo>
                <a:lnTo>
                  <a:pt x="1065" y="390"/>
                </a:lnTo>
                <a:lnTo>
                  <a:pt x="1065" y="396"/>
                </a:lnTo>
                <a:lnTo>
                  <a:pt x="1068" y="392"/>
                </a:lnTo>
                <a:lnTo>
                  <a:pt x="1072" y="390"/>
                </a:lnTo>
                <a:lnTo>
                  <a:pt x="1075" y="389"/>
                </a:lnTo>
                <a:lnTo>
                  <a:pt x="1082" y="387"/>
                </a:lnTo>
                <a:lnTo>
                  <a:pt x="1087" y="389"/>
                </a:lnTo>
                <a:lnTo>
                  <a:pt x="1092" y="390"/>
                </a:lnTo>
                <a:lnTo>
                  <a:pt x="1089" y="409"/>
                </a:lnTo>
                <a:lnTo>
                  <a:pt x="1084" y="429"/>
                </a:lnTo>
                <a:lnTo>
                  <a:pt x="1079" y="429"/>
                </a:lnTo>
                <a:lnTo>
                  <a:pt x="1074" y="429"/>
                </a:lnTo>
                <a:lnTo>
                  <a:pt x="1072" y="427"/>
                </a:lnTo>
                <a:lnTo>
                  <a:pt x="1068" y="427"/>
                </a:lnTo>
                <a:lnTo>
                  <a:pt x="1068" y="422"/>
                </a:lnTo>
                <a:lnTo>
                  <a:pt x="1067" y="419"/>
                </a:lnTo>
                <a:lnTo>
                  <a:pt x="1065" y="421"/>
                </a:lnTo>
                <a:lnTo>
                  <a:pt x="1062" y="422"/>
                </a:lnTo>
                <a:lnTo>
                  <a:pt x="1058" y="426"/>
                </a:lnTo>
                <a:lnTo>
                  <a:pt x="1055" y="429"/>
                </a:lnTo>
                <a:lnTo>
                  <a:pt x="1052" y="422"/>
                </a:lnTo>
                <a:lnTo>
                  <a:pt x="1048" y="416"/>
                </a:lnTo>
                <a:lnTo>
                  <a:pt x="1037" y="417"/>
                </a:lnTo>
                <a:lnTo>
                  <a:pt x="1027" y="417"/>
                </a:lnTo>
                <a:lnTo>
                  <a:pt x="1025" y="412"/>
                </a:lnTo>
                <a:lnTo>
                  <a:pt x="1025" y="406"/>
                </a:lnTo>
                <a:lnTo>
                  <a:pt x="1035" y="399"/>
                </a:lnTo>
                <a:lnTo>
                  <a:pt x="1047" y="389"/>
                </a:lnTo>
                <a:lnTo>
                  <a:pt x="1057" y="377"/>
                </a:lnTo>
                <a:lnTo>
                  <a:pt x="1063" y="367"/>
                </a:lnTo>
                <a:close/>
                <a:moveTo>
                  <a:pt x="719" y="399"/>
                </a:moveTo>
                <a:lnTo>
                  <a:pt x="707" y="406"/>
                </a:lnTo>
                <a:lnTo>
                  <a:pt x="693" y="411"/>
                </a:lnTo>
                <a:lnTo>
                  <a:pt x="688" y="414"/>
                </a:lnTo>
                <a:lnTo>
                  <a:pt x="682" y="417"/>
                </a:lnTo>
                <a:lnTo>
                  <a:pt x="677" y="422"/>
                </a:lnTo>
                <a:lnTo>
                  <a:pt x="673" y="429"/>
                </a:lnTo>
                <a:lnTo>
                  <a:pt x="673" y="431"/>
                </a:lnTo>
                <a:lnTo>
                  <a:pt x="675" y="431"/>
                </a:lnTo>
                <a:lnTo>
                  <a:pt x="683" y="431"/>
                </a:lnTo>
                <a:lnTo>
                  <a:pt x="690" y="427"/>
                </a:lnTo>
                <a:lnTo>
                  <a:pt x="695" y="424"/>
                </a:lnTo>
                <a:lnTo>
                  <a:pt x="704" y="421"/>
                </a:lnTo>
                <a:lnTo>
                  <a:pt x="720" y="427"/>
                </a:lnTo>
                <a:lnTo>
                  <a:pt x="739" y="432"/>
                </a:lnTo>
                <a:lnTo>
                  <a:pt x="739" y="434"/>
                </a:lnTo>
                <a:lnTo>
                  <a:pt x="737" y="436"/>
                </a:lnTo>
                <a:lnTo>
                  <a:pt x="727" y="439"/>
                </a:lnTo>
                <a:lnTo>
                  <a:pt x="717" y="442"/>
                </a:lnTo>
                <a:lnTo>
                  <a:pt x="709" y="447"/>
                </a:lnTo>
                <a:lnTo>
                  <a:pt x="702" y="454"/>
                </a:lnTo>
                <a:lnTo>
                  <a:pt x="695" y="461"/>
                </a:lnTo>
                <a:lnTo>
                  <a:pt x="690" y="469"/>
                </a:lnTo>
                <a:lnTo>
                  <a:pt x="685" y="479"/>
                </a:lnTo>
                <a:lnTo>
                  <a:pt x="682" y="489"/>
                </a:lnTo>
                <a:lnTo>
                  <a:pt x="683" y="491"/>
                </a:lnTo>
                <a:lnTo>
                  <a:pt x="683" y="491"/>
                </a:lnTo>
                <a:lnTo>
                  <a:pt x="690" y="491"/>
                </a:lnTo>
                <a:lnTo>
                  <a:pt x="697" y="491"/>
                </a:lnTo>
                <a:lnTo>
                  <a:pt x="704" y="474"/>
                </a:lnTo>
                <a:lnTo>
                  <a:pt x="714" y="459"/>
                </a:lnTo>
                <a:lnTo>
                  <a:pt x="719" y="452"/>
                </a:lnTo>
                <a:lnTo>
                  <a:pt x="725" y="447"/>
                </a:lnTo>
                <a:lnTo>
                  <a:pt x="732" y="444"/>
                </a:lnTo>
                <a:lnTo>
                  <a:pt x="742" y="441"/>
                </a:lnTo>
                <a:lnTo>
                  <a:pt x="742" y="442"/>
                </a:lnTo>
                <a:lnTo>
                  <a:pt x="742" y="444"/>
                </a:lnTo>
                <a:lnTo>
                  <a:pt x="744" y="451"/>
                </a:lnTo>
                <a:lnTo>
                  <a:pt x="744" y="457"/>
                </a:lnTo>
                <a:lnTo>
                  <a:pt x="742" y="464"/>
                </a:lnTo>
                <a:lnTo>
                  <a:pt x="739" y="469"/>
                </a:lnTo>
                <a:lnTo>
                  <a:pt x="747" y="469"/>
                </a:lnTo>
                <a:lnTo>
                  <a:pt x="755" y="471"/>
                </a:lnTo>
                <a:lnTo>
                  <a:pt x="762" y="461"/>
                </a:lnTo>
                <a:lnTo>
                  <a:pt x="770" y="452"/>
                </a:lnTo>
                <a:lnTo>
                  <a:pt x="777" y="454"/>
                </a:lnTo>
                <a:lnTo>
                  <a:pt x="784" y="454"/>
                </a:lnTo>
                <a:lnTo>
                  <a:pt x="786" y="452"/>
                </a:lnTo>
                <a:lnTo>
                  <a:pt x="786" y="451"/>
                </a:lnTo>
                <a:lnTo>
                  <a:pt x="767" y="437"/>
                </a:lnTo>
                <a:lnTo>
                  <a:pt x="747" y="427"/>
                </a:lnTo>
                <a:lnTo>
                  <a:pt x="749" y="421"/>
                </a:lnTo>
                <a:lnTo>
                  <a:pt x="750" y="416"/>
                </a:lnTo>
                <a:lnTo>
                  <a:pt x="744" y="409"/>
                </a:lnTo>
                <a:lnTo>
                  <a:pt x="735" y="402"/>
                </a:lnTo>
                <a:lnTo>
                  <a:pt x="727" y="401"/>
                </a:lnTo>
                <a:lnTo>
                  <a:pt x="719" y="399"/>
                </a:lnTo>
                <a:close/>
                <a:moveTo>
                  <a:pt x="1999" y="442"/>
                </a:moveTo>
                <a:lnTo>
                  <a:pt x="1991" y="439"/>
                </a:lnTo>
                <a:lnTo>
                  <a:pt x="1984" y="434"/>
                </a:lnTo>
                <a:lnTo>
                  <a:pt x="1979" y="432"/>
                </a:lnTo>
                <a:lnTo>
                  <a:pt x="1974" y="432"/>
                </a:lnTo>
                <a:lnTo>
                  <a:pt x="1969" y="432"/>
                </a:lnTo>
                <a:lnTo>
                  <a:pt x="1964" y="434"/>
                </a:lnTo>
                <a:lnTo>
                  <a:pt x="1962" y="442"/>
                </a:lnTo>
                <a:lnTo>
                  <a:pt x="1961" y="447"/>
                </a:lnTo>
                <a:lnTo>
                  <a:pt x="1956" y="451"/>
                </a:lnTo>
                <a:lnTo>
                  <a:pt x="1949" y="454"/>
                </a:lnTo>
                <a:lnTo>
                  <a:pt x="1949" y="468"/>
                </a:lnTo>
                <a:lnTo>
                  <a:pt x="1949" y="479"/>
                </a:lnTo>
                <a:lnTo>
                  <a:pt x="1949" y="493"/>
                </a:lnTo>
                <a:lnTo>
                  <a:pt x="1949" y="508"/>
                </a:lnTo>
                <a:lnTo>
                  <a:pt x="1942" y="511"/>
                </a:lnTo>
                <a:lnTo>
                  <a:pt x="1937" y="513"/>
                </a:lnTo>
                <a:lnTo>
                  <a:pt x="1949" y="513"/>
                </a:lnTo>
                <a:lnTo>
                  <a:pt x="1959" y="511"/>
                </a:lnTo>
                <a:lnTo>
                  <a:pt x="1969" y="508"/>
                </a:lnTo>
                <a:lnTo>
                  <a:pt x="1979" y="504"/>
                </a:lnTo>
                <a:lnTo>
                  <a:pt x="1998" y="496"/>
                </a:lnTo>
                <a:lnTo>
                  <a:pt x="2018" y="489"/>
                </a:lnTo>
                <a:lnTo>
                  <a:pt x="2018" y="489"/>
                </a:lnTo>
                <a:lnTo>
                  <a:pt x="2019" y="489"/>
                </a:lnTo>
                <a:lnTo>
                  <a:pt x="2026" y="489"/>
                </a:lnTo>
                <a:lnTo>
                  <a:pt x="2031" y="491"/>
                </a:lnTo>
                <a:lnTo>
                  <a:pt x="2034" y="493"/>
                </a:lnTo>
                <a:lnTo>
                  <a:pt x="2040" y="494"/>
                </a:lnTo>
                <a:lnTo>
                  <a:pt x="2045" y="501"/>
                </a:lnTo>
                <a:lnTo>
                  <a:pt x="2051" y="506"/>
                </a:lnTo>
                <a:lnTo>
                  <a:pt x="2065" y="504"/>
                </a:lnTo>
                <a:lnTo>
                  <a:pt x="2078" y="503"/>
                </a:lnTo>
                <a:lnTo>
                  <a:pt x="2091" y="501"/>
                </a:lnTo>
                <a:lnTo>
                  <a:pt x="2105" y="501"/>
                </a:lnTo>
                <a:lnTo>
                  <a:pt x="2105" y="498"/>
                </a:lnTo>
                <a:lnTo>
                  <a:pt x="2105" y="496"/>
                </a:lnTo>
                <a:lnTo>
                  <a:pt x="2098" y="493"/>
                </a:lnTo>
                <a:lnTo>
                  <a:pt x="2093" y="489"/>
                </a:lnTo>
                <a:lnTo>
                  <a:pt x="2090" y="484"/>
                </a:lnTo>
                <a:lnTo>
                  <a:pt x="2090" y="476"/>
                </a:lnTo>
                <a:lnTo>
                  <a:pt x="2075" y="471"/>
                </a:lnTo>
                <a:lnTo>
                  <a:pt x="2060" y="464"/>
                </a:lnTo>
                <a:lnTo>
                  <a:pt x="2053" y="459"/>
                </a:lnTo>
                <a:lnTo>
                  <a:pt x="2048" y="454"/>
                </a:lnTo>
                <a:lnTo>
                  <a:pt x="2046" y="449"/>
                </a:lnTo>
                <a:lnTo>
                  <a:pt x="2046" y="442"/>
                </a:lnTo>
                <a:lnTo>
                  <a:pt x="2051" y="441"/>
                </a:lnTo>
                <a:lnTo>
                  <a:pt x="2055" y="439"/>
                </a:lnTo>
                <a:lnTo>
                  <a:pt x="2055" y="439"/>
                </a:lnTo>
                <a:lnTo>
                  <a:pt x="2055" y="437"/>
                </a:lnTo>
                <a:lnTo>
                  <a:pt x="2051" y="436"/>
                </a:lnTo>
                <a:lnTo>
                  <a:pt x="2048" y="434"/>
                </a:lnTo>
                <a:lnTo>
                  <a:pt x="2058" y="431"/>
                </a:lnTo>
                <a:lnTo>
                  <a:pt x="2065" y="426"/>
                </a:lnTo>
                <a:lnTo>
                  <a:pt x="2063" y="422"/>
                </a:lnTo>
                <a:lnTo>
                  <a:pt x="2061" y="421"/>
                </a:lnTo>
                <a:lnTo>
                  <a:pt x="2056" y="419"/>
                </a:lnTo>
                <a:lnTo>
                  <a:pt x="2053" y="417"/>
                </a:lnTo>
                <a:lnTo>
                  <a:pt x="2046" y="424"/>
                </a:lnTo>
                <a:lnTo>
                  <a:pt x="2036" y="429"/>
                </a:lnTo>
                <a:lnTo>
                  <a:pt x="2028" y="432"/>
                </a:lnTo>
                <a:lnTo>
                  <a:pt x="2018" y="436"/>
                </a:lnTo>
                <a:lnTo>
                  <a:pt x="2018" y="437"/>
                </a:lnTo>
                <a:lnTo>
                  <a:pt x="2018" y="439"/>
                </a:lnTo>
                <a:lnTo>
                  <a:pt x="2023" y="441"/>
                </a:lnTo>
                <a:lnTo>
                  <a:pt x="2024" y="442"/>
                </a:lnTo>
                <a:lnTo>
                  <a:pt x="2026" y="444"/>
                </a:lnTo>
                <a:lnTo>
                  <a:pt x="2028" y="449"/>
                </a:lnTo>
                <a:lnTo>
                  <a:pt x="2026" y="451"/>
                </a:lnTo>
                <a:lnTo>
                  <a:pt x="2024" y="454"/>
                </a:lnTo>
                <a:lnTo>
                  <a:pt x="2019" y="456"/>
                </a:lnTo>
                <a:lnTo>
                  <a:pt x="2014" y="459"/>
                </a:lnTo>
                <a:lnTo>
                  <a:pt x="2009" y="459"/>
                </a:lnTo>
                <a:lnTo>
                  <a:pt x="2001" y="459"/>
                </a:lnTo>
                <a:lnTo>
                  <a:pt x="2001" y="451"/>
                </a:lnTo>
                <a:lnTo>
                  <a:pt x="1999" y="442"/>
                </a:lnTo>
                <a:close/>
                <a:moveTo>
                  <a:pt x="2194" y="449"/>
                </a:moveTo>
                <a:lnTo>
                  <a:pt x="2204" y="447"/>
                </a:lnTo>
                <a:lnTo>
                  <a:pt x="2214" y="447"/>
                </a:lnTo>
                <a:lnTo>
                  <a:pt x="2212" y="437"/>
                </a:lnTo>
                <a:lnTo>
                  <a:pt x="2212" y="427"/>
                </a:lnTo>
                <a:lnTo>
                  <a:pt x="2207" y="424"/>
                </a:lnTo>
                <a:lnTo>
                  <a:pt x="2202" y="422"/>
                </a:lnTo>
                <a:lnTo>
                  <a:pt x="2185" y="429"/>
                </a:lnTo>
                <a:lnTo>
                  <a:pt x="2172" y="434"/>
                </a:lnTo>
                <a:lnTo>
                  <a:pt x="2165" y="437"/>
                </a:lnTo>
                <a:lnTo>
                  <a:pt x="2158" y="441"/>
                </a:lnTo>
                <a:lnTo>
                  <a:pt x="2153" y="446"/>
                </a:lnTo>
                <a:lnTo>
                  <a:pt x="2147" y="452"/>
                </a:lnTo>
                <a:lnTo>
                  <a:pt x="2150" y="459"/>
                </a:lnTo>
                <a:lnTo>
                  <a:pt x="2155" y="464"/>
                </a:lnTo>
                <a:lnTo>
                  <a:pt x="2160" y="468"/>
                </a:lnTo>
                <a:lnTo>
                  <a:pt x="2167" y="473"/>
                </a:lnTo>
                <a:lnTo>
                  <a:pt x="2172" y="484"/>
                </a:lnTo>
                <a:lnTo>
                  <a:pt x="2175" y="494"/>
                </a:lnTo>
                <a:lnTo>
                  <a:pt x="2178" y="498"/>
                </a:lnTo>
                <a:lnTo>
                  <a:pt x="2183" y="503"/>
                </a:lnTo>
                <a:lnTo>
                  <a:pt x="2190" y="506"/>
                </a:lnTo>
                <a:lnTo>
                  <a:pt x="2202" y="509"/>
                </a:lnTo>
                <a:lnTo>
                  <a:pt x="2199" y="516"/>
                </a:lnTo>
                <a:lnTo>
                  <a:pt x="2194" y="519"/>
                </a:lnTo>
                <a:lnTo>
                  <a:pt x="2189" y="521"/>
                </a:lnTo>
                <a:lnTo>
                  <a:pt x="2182" y="524"/>
                </a:lnTo>
                <a:lnTo>
                  <a:pt x="2182" y="529"/>
                </a:lnTo>
                <a:lnTo>
                  <a:pt x="2182" y="533"/>
                </a:lnTo>
                <a:lnTo>
                  <a:pt x="2194" y="548"/>
                </a:lnTo>
                <a:lnTo>
                  <a:pt x="2205" y="556"/>
                </a:lnTo>
                <a:lnTo>
                  <a:pt x="2212" y="560"/>
                </a:lnTo>
                <a:lnTo>
                  <a:pt x="2222" y="561"/>
                </a:lnTo>
                <a:lnTo>
                  <a:pt x="2232" y="563"/>
                </a:lnTo>
                <a:lnTo>
                  <a:pt x="2245" y="563"/>
                </a:lnTo>
                <a:lnTo>
                  <a:pt x="2249" y="560"/>
                </a:lnTo>
                <a:lnTo>
                  <a:pt x="2250" y="556"/>
                </a:lnTo>
                <a:lnTo>
                  <a:pt x="2249" y="555"/>
                </a:lnTo>
                <a:lnTo>
                  <a:pt x="2247" y="553"/>
                </a:lnTo>
                <a:lnTo>
                  <a:pt x="2242" y="551"/>
                </a:lnTo>
                <a:lnTo>
                  <a:pt x="2237" y="550"/>
                </a:lnTo>
                <a:lnTo>
                  <a:pt x="2235" y="533"/>
                </a:lnTo>
                <a:lnTo>
                  <a:pt x="2234" y="519"/>
                </a:lnTo>
                <a:lnTo>
                  <a:pt x="2229" y="508"/>
                </a:lnTo>
                <a:lnTo>
                  <a:pt x="2222" y="496"/>
                </a:lnTo>
                <a:lnTo>
                  <a:pt x="2209" y="478"/>
                </a:lnTo>
                <a:lnTo>
                  <a:pt x="2194" y="459"/>
                </a:lnTo>
                <a:lnTo>
                  <a:pt x="2194" y="454"/>
                </a:lnTo>
                <a:lnTo>
                  <a:pt x="2194" y="449"/>
                </a:lnTo>
                <a:close/>
                <a:moveTo>
                  <a:pt x="1683" y="469"/>
                </a:moveTo>
                <a:lnTo>
                  <a:pt x="1683" y="476"/>
                </a:lnTo>
                <a:lnTo>
                  <a:pt x="1683" y="483"/>
                </a:lnTo>
                <a:lnTo>
                  <a:pt x="1671" y="493"/>
                </a:lnTo>
                <a:lnTo>
                  <a:pt x="1661" y="501"/>
                </a:lnTo>
                <a:lnTo>
                  <a:pt x="1649" y="508"/>
                </a:lnTo>
                <a:lnTo>
                  <a:pt x="1634" y="513"/>
                </a:lnTo>
                <a:lnTo>
                  <a:pt x="1636" y="521"/>
                </a:lnTo>
                <a:lnTo>
                  <a:pt x="1639" y="528"/>
                </a:lnTo>
                <a:lnTo>
                  <a:pt x="1639" y="534"/>
                </a:lnTo>
                <a:lnTo>
                  <a:pt x="1638" y="541"/>
                </a:lnTo>
                <a:lnTo>
                  <a:pt x="1626" y="551"/>
                </a:lnTo>
                <a:lnTo>
                  <a:pt x="1616" y="558"/>
                </a:lnTo>
                <a:lnTo>
                  <a:pt x="1609" y="561"/>
                </a:lnTo>
                <a:lnTo>
                  <a:pt x="1603" y="563"/>
                </a:lnTo>
                <a:lnTo>
                  <a:pt x="1592" y="565"/>
                </a:lnTo>
                <a:lnTo>
                  <a:pt x="1581" y="565"/>
                </a:lnTo>
                <a:lnTo>
                  <a:pt x="1579" y="573"/>
                </a:lnTo>
                <a:lnTo>
                  <a:pt x="1579" y="581"/>
                </a:lnTo>
                <a:lnTo>
                  <a:pt x="1579" y="581"/>
                </a:lnTo>
                <a:lnTo>
                  <a:pt x="1581" y="583"/>
                </a:lnTo>
                <a:lnTo>
                  <a:pt x="1594" y="581"/>
                </a:lnTo>
                <a:lnTo>
                  <a:pt x="1606" y="580"/>
                </a:lnTo>
                <a:lnTo>
                  <a:pt x="1614" y="578"/>
                </a:lnTo>
                <a:lnTo>
                  <a:pt x="1623" y="576"/>
                </a:lnTo>
                <a:lnTo>
                  <a:pt x="1636" y="570"/>
                </a:lnTo>
                <a:lnTo>
                  <a:pt x="1653" y="565"/>
                </a:lnTo>
                <a:lnTo>
                  <a:pt x="1666" y="565"/>
                </a:lnTo>
                <a:lnTo>
                  <a:pt x="1680" y="565"/>
                </a:lnTo>
                <a:lnTo>
                  <a:pt x="1695" y="563"/>
                </a:lnTo>
                <a:lnTo>
                  <a:pt x="1708" y="563"/>
                </a:lnTo>
                <a:lnTo>
                  <a:pt x="1718" y="561"/>
                </a:lnTo>
                <a:lnTo>
                  <a:pt x="1728" y="556"/>
                </a:lnTo>
                <a:lnTo>
                  <a:pt x="1735" y="555"/>
                </a:lnTo>
                <a:lnTo>
                  <a:pt x="1740" y="555"/>
                </a:lnTo>
                <a:lnTo>
                  <a:pt x="1747" y="555"/>
                </a:lnTo>
                <a:lnTo>
                  <a:pt x="1752" y="556"/>
                </a:lnTo>
                <a:lnTo>
                  <a:pt x="1755" y="556"/>
                </a:lnTo>
                <a:lnTo>
                  <a:pt x="1758" y="558"/>
                </a:lnTo>
                <a:lnTo>
                  <a:pt x="1760" y="573"/>
                </a:lnTo>
                <a:lnTo>
                  <a:pt x="1763" y="588"/>
                </a:lnTo>
                <a:lnTo>
                  <a:pt x="1768" y="601"/>
                </a:lnTo>
                <a:lnTo>
                  <a:pt x="1773" y="612"/>
                </a:lnTo>
                <a:lnTo>
                  <a:pt x="1787" y="615"/>
                </a:lnTo>
                <a:lnTo>
                  <a:pt x="1798" y="618"/>
                </a:lnTo>
                <a:lnTo>
                  <a:pt x="1808" y="625"/>
                </a:lnTo>
                <a:lnTo>
                  <a:pt x="1817" y="632"/>
                </a:lnTo>
                <a:lnTo>
                  <a:pt x="1827" y="637"/>
                </a:lnTo>
                <a:lnTo>
                  <a:pt x="1835" y="643"/>
                </a:lnTo>
                <a:lnTo>
                  <a:pt x="1847" y="647"/>
                </a:lnTo>
                <a:lnTo>
                  <a:pt x="1862" y="648"/>
                </a:lnTo>
                <a:lnTo>
                  <a:pt x="1865" y="633"/>
                </a:lnTo>
                <a:lnTo>
                  <a:pt x="1870" y="620"/>
                </a:lnTo>
                <a:lnTo>
                  <a:pt x="1875" y="618"/>
                </a:lnTo>
                <a:lnTo>
                  <a:pt x="1880" y="617"/>
                </a:lnTo>
                <a:lnTo>
                  <a:pt x="1885" y="617"/>
                </a:lnTo>
                <a:lnTo>
                  <a:pt x="1891" y="617"/>
                </a:lnTo>
                <a:lnTo>
                  <a:pt x="1901" y="620"/>
                </a:lnTo>
                <a:lnTo>
                  <a:pt x="1911" y="623"/>
                </a:lnTo>
                <a:lnTo>
                  <a:pt x="1926" y="628"/>
                </a:lnTo>
                <a:lnTo>
                  <a:pt x="1942" y="633"/>
                </a:lnTo>
                <a:lnTo>
                  <a:pt x="1959" y="638"/>
                </a:lnTo>
                <a:lnTo>
                  <a:pt x="1976" y="643"/>
                </a:lnTo>
                <a:lnTo>
                  <a:pt x="1986" y="638"/>
                </a:lnTo>
                <a:lnTo>
                  <a:pt x="1996" y="633"/>
                </a:lnTo>
                <a:lnTo>
                  <a:pt x="2004" y="633"/>
                </a:lnTo>
                <a:lnTo>
                  <a:pt x="2011" y="633"/>
                </a:lnTo>
                <a:lnTo>
                  <a:pt x="2018" y="633"/>
                </a:lnTo>
                <a:lnTo>
                  <a:pt x="2024" y="635"/>
                </a:lnTo>
                <a:lnTo>
                  <a:pt x="2034" y="640"/>
                </a:lnTo>
                <a:lnTo>
                  <a:pt x="2043" y="645"/>
                </a:lnTo>
                <a:lnTo>
                  <a:pt x="2043" y="640"/>
                </a:lnTo>
                <a:lnTo>
                  <a:pt x="2043" y="635"/>
                </a:lnTo>
                <a:lnTo>
                  <a:pt x="2041" y="627"/>
                </a:lnTo>
                <a:lnTo>
                  <a:pt x="2040" y="618"/>
                </a:lnTo>
                <a:lnTo>
                  <a:pt x="2040" y="608"/>
                </a:lnTo>
                <a:lnTo>
                  <a:pt x="2041" y="598"/>
                </a:lnTo>
                <a:lnTo>
                  <a:pt x="2046" y="580"/>
                </a:lnTo>
                <a:lnTo>
                  <a:pt x="2051" y="563"/>
                </a:lnTo>
                <a:lnTo>
                  <a:pt x="2050" y="561"/>
                </a:lnTo>
                <a:lnTo>
                  <a:pt x="2046" y="560"/>
                </a:lnTo>
                <a:lnTo>
                  <a:pt x="2028" y="566"/>
                </a:lnTo>
                <a:lnTo>
                  <a:pt x="2009" y="575"/>
                </a:lnTo>
                <a:lnTo>
                  <a:pt x="1999" y="568"/>
                </a:lnTo>
                <a:lnTo>
                  <a:pt x="1989" y="561"/>
                </a:lnTo>
                <a:lnTo>
                  <a:pt x="1983" y="566"/>
                </a:lnTo>
                <a:lnTo>
                  <a:pt x="1978" y="568"/>
                </a:lnTo>
                <a:lnTo>
                  <a:pt x="1971" y="568"/>
                </a:lnTo>
                <a:lnTo>
                  <a:pt x="1966" y="566"/>
                </a:lnTo>
                <a:lnTo>
                  <a:pt x="1956" y="560"/>
                </a:lnTo>
                <a:lnTo>
                  <a:pt x="1947" y="550"/>
                </a:lnTo>
                <a:lnTo>
                  <a:pt x="1931" y="523"/>
                </a:lnTo>
                <a:lnTo>
                  <a:pt x="1917" y="504"/>
                </a:lnTo>
                <a:lnTo>
                  <a:pt x="1909" y="508"/>
                </a:lnTo>
                <a:lnTo>
                  <a:pt x="1904" y="509"/>
                </a:lnTo>
                <a:lnTo>
                  <a:pt x="1897" y="511"/>
                </a:lnTo>
                <a:lnTo>
                  <a:pt x="1889" y="511"/>
                </a:lnTo>
                <a:lnTo>
                  <a:pt x="1887" y="516"/>
                </a:lnTo>
                <a:lnTo>
                  <a:pt x="1887" y="519"/>
                </a:lnTo>
                <a:lnTo>
                  <a:pt x="1892" y="526"/>
                </a:lnTo>
                <a:lnTo>
                  <a:pt x="1897" y="533"/>
                </a:lnTo>
                <a:lnTo>
                  <a:pt x="1901" y="541"/>
                </a:lnTo>
                <a:lnTo>
                  <a:pt x="1904" y="551"/>
                </a:lnTo>
                <a:lnTo>
                  <a:pt x="1901" y="558"/>
                </a:lnTo>
                <a:lnTo>
                  <a:pt x="1896" y="566"/>
                </a:lnTo>
                <a:lnTo>
                  <a:pt x="1874" y="543"/>
                </a:lnTo>
                <a:lnTo>
                  <a:pt x="1855" y="519"/>
                </a:lnTo>
                <a:lnTo>
                  <a:pt x="1854" y="506"/>
                </a:lnTo>
                <a:lnTo>
                  <a:pt x="1854" y="493"/>
                </a:lnTo>
                <a:lnTo>
                  <a:pt x="1839" y="484"/>
                </a:lnTo>
                <a:lnTo>
                  <a:pt x="1822" y="476"/>
                </a:lnTo>
                <a:lnTo>
                  <a:pt x="1807" y="459"/>
                </a:lnTo>
                <a:lnTo>
                  <a:pt x="1792" y="444"/>
                </a:lnTo>
                <a:lnTo>
                  <a:pt x="1787" y="444"/>
                </a:lnTo>
                <a:lnTo>
                  <a:pt x="1782" y="446"/>
                </a:lnTo>
                <a:lnTo>
                  <a:pt x="1780" y="447"/>
                </a:lnTo>
                <a:lnTo>
                  <a:pt x="1777" y="451"/>
                </a:lnTo>
                <a:lnTo>
                  <a:pt x="1778" y="454"/>
                </a:lnTo>
                <a:lnTo>
                  <a:pt x="1778" y="457"/>
                </a:lnTo>
                <a:lnTo>
                  <a:pt x="1783" y="468"/>
                </a:lnTo>
                <a:lnTo>
                  <a:pt x="1792" y="474"/>
                </a:lnTo>
                <a:lnTo>
                  <a:pt x="1800" y="483"/>
                </a:lnTo>
                <a:lnTo>
                  <a:pt x="1808" y="489"/>
                </a:lnTo>
                <a:lnTo>
                  <a:pt x="1827" y="503"/>
                </a:lnTo>
                <a:lnTo>
                  <a:pt x="1842" y="516"/>
                </a:lnTo>
                <a:lnTo>
                  <a:pt x="1842" y="518"/>
                </a:lnTo>
                <a:lnTo>
                  <a:pt x="1842" y="518"/>
                </a:lnTo>
                <a:lnTo>
                  <a:pt x="1839" y="518"/>
                </a:lnTo>
                <a:lnTo>
                  <a:pt x="1835" y="518"/>
                </a:lnTo>
                <a:lnTo>
                  <a:pt x="1830" y="516"/>
                </a:lnTo>
                <a:lnTo>
                  <a:pt x="1827" y="513"/>
                </a:lnTo>
                <a:lnTo>
                  <a:pt x="1829" y="519"/>
                </a:lnTo>
                <a:lnTo>
                  <a:pt x="1829" y="526"/>
                </a:lnTo>
                <a:lnTo>
                  <a:pt x="1827" y="531"/>
                </a:lnTo>
                <a:lnTo>
                  <a:pt x="1825" y="536"/>
                </a:lnTo>
                <a:lnTo>
                  <a:pt x="1815" y="541"/>
                </a:lnTo>
                <a:lnTo>
                  <a:pt x="1807" y="546"/>
                </a:lnTo>
                <a:lnTo>
                  <a:pt x="1807" y="556"/>
                </a:lnTo>
                <a:lnTo>
                  <a:pt x="1807" y="565"/>
                </a:lnTo>
                <a:lnTo>
                  <a:pt x="1792" y="556"/>
                </a:lnTo>
                <a:lnTo>
                  <a:pt x="1778" y="548"/>
                </a:lnTo>
                <a:lnTo>
                  <a:pt x="1790" y="545"/>
                </a:lnTo>
                <a:lnTo>
                  <a:pt x="1802" y="543"/>
                </a:lnTo>
                <a:lnTo>
                  <a:pt x="1807" y="543"/>
                </a:lnTo>
                <a:lnTo>
                  <a:pt x="1810" y="541"/>
                </a:lnTo>
                <a:lnTo>
                  <a:pt x="1815" y="538"/>
                </a:lnTo>
                <a:lnTo>
                  <a:pt x="1819" y="534"/>
                </a:lnTo>
                <a:lnTo>
                  <a:pt x="1819" y="528"/>
                </a:lnTo>
                <a:lnTo>
                  <a:pt x="1817" y="521"/>
                </a:lnTo>
                <a:lnTo>
                  <a:pt x="1807" y="518"/>
                </a:lnTo>
                <a:lnTo>
                  <a:pt x="1797" y="513"/>
                </a:lnTo>
                <a:lnTo>
                  <a:pt x="1788" y="504"/>
                </a:lnTo>
                <a:lnTo>
                  <a:pt x="1780" y="498"/>
                </a:lnTo>
                <a:lnTo>
                  <a:pt x="1765" y="481"/>
                </a:lnTo>
                <a:lnTo>
                  <a:pt x="1750" y="466"/>
                </a:lnTo>
                <a:lnTo>
                  <a:pt x="1738" y="468"/>
                </a:lnTo>
                <a:lnTo>
                  <a:pt x="1731" y="471"/>
                </a:lnTo>
                <a:lnTo>
                  <a:pt x="1726" y="474"/>
                </a:lnTo>
                <a:lnTo>
                  <a:pt x="1720" y="479"/>
                </a:lnTo>
                <a:lnTo>
                  <a:pt x="1715" y="479"/>
                </a:lnTo>
                <a:lnTo>
                  <a:pt x="1710" y="479"/>
                </a:lnTo>
                <a:lnTo>
                  <a:pt x="1705" y="478"/>
                </a:lnTo>
                <a:lnTo>
                  <a:pt x="1700" y="476"/>
                </a:lnTo>
                <a:lnTo>
                  <a:pt x="1691" y="473"/>
                </a:lnTo>
                <a:lnTo>
                  <a:pt x="1683" y="469"/>
                </a:lnTo>
                <a:close/>
                <a:moveTo>
                  <a:pt x="3156" y="446"/>
                </a:moveTo>
                <a:lnTo>
                  <a:pt x="3158" y="447"/>
                </a:lnTo>
                <a:lnTo>
                  <a:pt x="3160" y="449"/>
                </a:lnTo>
                <a:lnTo>
                  <a:pt x="3158" y="447"/>
                </a:lnTo>
                <a:lnTo>
                  <a:pt x="3156" y="446"/>
                </a:lnTo>
                <a:close/>
                <a:moveTo>
                  <a:pt x="3221" y="468"/>
                </a:moveTo>
                <a:lnTo>
                  <a:pt x="3221" y="473"/>
                </a:lnTo>
                <a:lnTo>
                  <a:pt x="3221" y="478"/>
                </a:lnTo>
                <a:lnTo>
                  <a:pt x="3215" y="481"/>
                </a:lnTo>
                <a:lnTo>
                  <a:pt x="3208" y="483"/>
                </a:lnTo>
                <a:lnTo>
                  <a:pt x="3210" y="488"/>
                </a:lnTo>
                <a:lnTo>
                  <a:pt x="3210" y="493"/>
                </a:lnTo>
                <a:lnTo>
                  <a:pt x="3201" y="489"/>
                </a:lnTo>
                <a:lnTo>
                  <a:pt x="3193" y="488"/>
                </a:lnTo>
                <a:lnTo>
                  <a:pt x="3190" y="486"/>
                </a:lnTo>
                <a:lnTo>
                  <a:pt x="3186" y="488"/>
                </a:lnTo>
                <a:lnTo>
                  <a:pt x="3183" y="489"/>
                </a:lnTo>
                <a:lnTo>
                  <a:pt x="3180" y="494"/>
                </a:lnTo>
                <a:lnTo>
                  <a:pt x="3175" y="493"/>
                </a:lnTo>
                <a:lnTo>
                  <a:pt x="3171" y="491"/>
                </a:lnTo>
                <a:lnTo>
                  <a:pt x="3168" y="488"/>
                </a:lnTo>
                <a:lnTo>
                  <a:pt x="3166" y="481"/>
                </a:lnTo>
                <a:lnTo>
                  <a:pt x="3173" y="481"/>
                </a:lnTo>
                <a:lnTo>
                  <a:pt x="3180" y="479"/>
                </a:lnTo>
                <a:lnTo>
                  <a:pt x="3178" y="468"/>
                </a:lnTo>
                <a:lnTo>
                  <a:pt x="3176" y="456"/>
                </a:lnTo>
                <a:lnTo>
                  <a:pt x="3170" y="454"/>
                </a:lnTo>
                <a:lnTo>
                  <a:pt x="3166" y="454"/>
                </a:lnTo>
                <a:lnTo>
                  <a:pt x="3165" y="452"/>
                </a:lnTo>
                <a:lnTo>
                  <a:pt x="3161" y="451"/>
                </a:lnTo>
                <a:lnTo>
                  <a:pt x="3161" y="449"/>
                </a:lnTo>
                <a:lnTo>
                  <a:pt x="3161" y="449"/>
                </a:lnTo>
                <a:lnTo>
                  <a:pt x="3168" y="449"/>
                </a:lnTo>
                <a:lnTo>
                  <a:pt x="3175" y="449"/>
                </a:lnTo>
                <a:lnTo>
                  <a:pt x="3185" y="456"/>
                </a:lnTo>
                <a:lnTo>
                  <a:pt x="3195" y="462"/>
                </a:lnTo>
                <a:lnTo>
                  <a:pt x="3200" y="466"/>
                </a:lnTo>
                <a:lnTo>
                  <a:pt x="3206" y="468"/>
                </a:lnTo>
                <a:lnTo>
                  <a:pt x="3213" y="468"/>
                </a:lnTo>
                <a:lnTo>
                  <a:pt x="3221" y="468"/>
                </a:lnTo>
                <a:close/>
                <a:moveTo>
                  <a:pt x="1745" y="471"/>
                </a:moveTo>
                <a:lnTo>
                  <a:pt x="1748" y="474"/>
                </a:lnTo>
                <a:lnTo>
                  <a:pt x="1752" y="478"/>
                </a:lnTo>
                <a:lnTo>
                  <a:pt x="1748" y="486"/>
                </a:lnTo>
                <a:lnTo>
                  <a:pt x="1745" y="496"/>
                </a:lnTo>
                <a:lnTo>
                  <a:pt x="1747" y="501"/>
                </a:lnTo>
                <a:lnTo>
                  <a:pt x="1750" y="509"/>
                </a:lnTo>
                <a:lnTo>
                  <a:pt x="1750" y="518"/>
                </a:lnTo>
                <a:lnTo>
                  <a:pt x="1748" y="526"/>
                </a:lnTo>
                <a:lnTo>
                  <a:pt x="1747" y="529"/>
                </a:lnTo>
                <a:lnTo>
                  <a:pt x="1745" y="531"/>
                </a:lnTo>
                <a:lnTo>
                  <a:pt x="1738" y="531"/>
                </a:lnTo>
                <a:lnTo>
                  <a:pt x="1733" y="529"/>
                </a:lnTo>
                <a:lnTo>
                  <a:pt x="1731" y="518"/>
                </a:lnTo>
                <a:lnTo>
                  <a:pt x="1731" y="506"/>
                </a:lnTo>
                <a:lnTo>
                  <a:pt x="1736" y="504"/>
                </a:lnTo>
                <a:lnTo>
                  <a:pt x="1741" y="504"/>
                </a:lnTo>
                <a:lnTo>
                  <a:pt x="1738" y="496"/>
                </a:lnTo>
                <a:lnTo>
                  <a:pt x="1735" y="489"/>
                </a:lnTo>
                <a:lnTo>
                  <a:pt x="1740" y="481"/>
                </a:lnTo>
                <a:lnTo>
                  <a:pt x="1745" y="471"/>
                </a:lnTo>
                <a:close/>
                <a:moveTo>
                  <a:pt x="3223" y="583"/>
                </a:moveTo>
                <a:lnTo>
                  <a:pt x="3185" y="593"/>
                </a:lnTo>
                <a:lnTo>
                  <a:pt x="3183" y="601"/>
                </a:lnTo>
                <a:lnTo>
                  <a:pt x="3183" y="608"/>
                </a:lnTo>
                <a:lnTo>
                  <a:pt x="3178" y="608"/>
                </a:lnTo>
                <a:lnTo>
                  <a:pt x="3175" y="608"/>
                </a:lnTo>
                <a:lnTo>
                  <a:pt x="3175" y="605"/>
                </a:lnTo>
                <a:lnTo>
                  <a:pt x="3175" y="600"/>
                </a:lnTo>
                <a:lnTo>
                  <a:pt x="3173" y="600"/>
                </a:lnTo>
                <a:lnTo>
                  <a:pt x="3173" y="600"/>
                </a:lnTo>
                <a:lnTo>
                  <a:pt x="3170" y="600"/>
                </a:lnTo>
                <a:lnTo>
                  <a:pt x="3166" y="601"/>
                </a:lnTo>
                <a:lnTo>
                  <a:pt x="3163" y="608"/>
                </a:lnTo>
                <a:lnTo>
                  <a:pt x="3160" y="613"/>
                </a:lnTo>
                <a:lnTo>
                  <a:pt x="3154" y="617"/>
                </a:lnTo>
                <a:lnTo>
                  <a:pt x="3149" y="620"/>
                </a:lnTo>
                <a:lnTo>
                  <a:pt x="3146" y="610"/>
                </a:lnTo>
                <a:lnTo>
                  <a:pt x="3143" y="601"/>
                </a:lnTo>
                <a:lnTo>
                  <a:pt x="3138" y="605"/>
                </a:lnTo>
                <a:lnTo>
                  <a:pt x="3131" y="608"/>
                </a:lnTo>
                <a:lnTo>
                  <a:pt x="3128" y="605"/>
                </a:lnTo>
                <a:lnTo>
                  <a:pt x="3126" y="601"/>
                </a:lnTo>
                <a:lnTo>
                  <a:pt x="3131" y="588"/>
                </a:lnTo>
                <a:lnTo>
                  <a:pt x="3139" y="576"/>
                </a:lnTo>
                <a:lnTo>
                  <a:pt x="3156" y="578"/>
                </a:lnTo>
                <a:lnTo>
                  <a:pt x="3175" y="580"/>
                </a:lnTo>
                <a:lnTo>
                  <a:pt x="3186" y="560"/>
                </a:lnTo>
                <a:lnTo>
                  <a:pt x="3200" y="541"/>
                </a:lnTo>
                <a:lnTo>
                  <a:pt x="3193" y="526"/>
                </a:lnTo>
                <a:lnTo>
                  <a:pt x="3186" y="511"/>
                </a:lnTo>
                <a:lnTo>
                  <a:pt x="3190" y="509"/>
                </a:lnTo>
                <a:lnTo>
                  <a:pt x="3190" y="508"/>
                </a:lnTo>
                <a:lnTo>
                  <a:pt x="3190" y="508"/>
                </a:lnTo>
                <a:lnTo>
                  <a:pt x="3190" y="504"/>
                </a:lnTo>
                <a:lnTo>
                  <a:pt x="3195" y="504"/>
                </a:lnTo>
                <a:lnTo>
                  <a:pt x="3200" y="506"/>
                </a:lnTo>
                <a:lnTo>
                  <a:pt x="3206" y="514"/>
                </a:lnTo>
                <a:lnTo>
                  <a:pt x="3213" y="523"/>
                </a:lnTo>
                <a:lnTo>
                  <a:pt x="3216" y="538"/>
                </a:lnTo>
                <a:lnTo>
                  <a:pt x="3218" y="553"/>
                </a:lnTo>
                <a:lnTo>
                  <a:pt x="3220" y="568"/>
                </a:lnTo>
                <a:lnTo>
                  <a:pt x="3223" y="583"/>
                </a:lnTo>
                <a:close/>
                <a:moveTo>
                  <a:pt x="3144" y="615"/>
                </a:moveTo>
                <a:lnTo>
                  <a:pt x="3141" y="627"/>
                </a:lnTo>
                <a:lnTo>
                  <a:pt x="3139" y="637"/>
                </a:lnTo>
                <a:lnTo>
                  <a:pt x="3134" y="637"/>
                </a:lnTo>
                <a:lnTo>
                  <a:pt x="3129" y="637"/>
                </a:lnTo>
                <a:lnTo>
                  <a:pt x="3129" y="628"/>
                </a:lnTo>
                <a:lnTo>
                  <a:pt x="3128" y="618"/>
                </a:lnTo>
                <a:lnTo>
                  <a:pt x="3124" y="618"/>
                </a:lnTo>
                <a:lnTo>
                  <a:pt x="3121" y="617"/>
                </a:lnTo>
                <a:lnTo>
                  <a:pt x="3118" y="615"/>
                </a:lnTo>
                <a:lnTo>
                  <a:pt x="3116" y="612"/>
                </a:lnTo>
                <a:lnTo>
                  <a:pt x="3116" y="610"/>
                </a:lnTo>
                <a:lnTo>
                  <a:pt x="3118" y="608"/>
                </a:lnTo>
                <a:lnTo>
                  <a:pt x="3121" y="606"/>
                </a:lnTo>
                <a:lnTo>
                  <a:pt x="3124" y="605"/>
                </a:lnTo>
                <a:lnTo>
                  <a:pt x="3128" y="608"/>
                </a:lnTo>
                <a:lnTo>
                  <a:pt x="3133" y="612"/>
                </a:lnTo>
                <a:lnTo>
                  <a:pt x="3136" y="613"/>
                </a:lnTo>
                <a:lnTo>
                  <a:pt x="3144" y="615"/>
                </a:lnTo>
                <a:close/>
                <a:moveTo>
                  <a:pt x="3052" y="719"/>
                </a:moveTo>
                <a:lnTo>
                  <a:pt x="3056" y="720"/>
                </a:lnTo>
                <a:lnTo>
                  <a:pt x="3059" y="720"/>
                </a:lnTo>
                <a:lnTo>
                  <a:pt x="3057" y="740"/>
                </a:lnTo>
                <a:lnTo>
                  <a:pt x="3056" y="761"/>
                </a:lnTo>
                <a:lnTo>
                  <a:pt x="3054" y="761"/>
                </a:lnTo>
                <a:lnTo>
                  <a:pt x="3052" y="761"/>
                </a:lnTo>
                <a:lnTo>
                  <a:pt x="3049" y="757"/>
                </a:lnTo>
                <a:lnTo>
                  <a:pt x="3044" y="754"/>
                </a:lnTo>
                <a:lnTo>
                  <a:pt x="3042" y="744"/>
                </a:lnTo>
                <a:lnTo>
                  <a:pt x="3042" y="735"/>
                </a:lnTo>
                <a:lnTo>
                  <a:pt x="3047" y="727"/>
                </a:lnTo>
                <a:lnTo>
                  <a:pt x="3052" y="719"/>
                </a:lnTo>
                <a:close/>
                <a:moveTo>
                  <a:pt x="710" y="782"/>
                </a:moveTo>
                <a:lnTo>
                  <a:pt x="709" y="776"/>
                </a:lnTo>
                <a:lnTo>
                  <a:pt x="707" y="771"/>
                </a:lnTo>
                <a:lnTo>
                  <a:pt x="687" y="764"/>
                </a:lnTo>
                <a:lnTo>
                  <a:pt x="667" y="754"/>
                </a:lnTo>
                <a:lnTo>
                  <a:pt x="652" y="759"/>
                </a:lnTo>
                <a:lnTo>
                  <a:pt x="637" y="762"/>
                </a:lnTo>
                <a:lnTo>
                  <a:pt x="638" y="761"/>
                </a:lnTo>
                <a:lnTo>
                  <a:pt x="640" y="761"/>
                </a:lnTo>
                <a:lnTo>
                  <a:pt x="645" y="752"/>
                </a:lnTo>
                <a:lnTo>
                  <a:pt x="650" y="747"/>
                </a:lnTo>
                <a:lnTo>
                  <a:pt x="657" y="744"/>
                </a:lnTo>
                <a:lnTo>
                  <a:pt x="665" y="744"/>
                </a:lnTo>
                <a:lnTo>
                  <a:pt x="673" y="744"/>
                </a:lnTo>
                <a:lnTo>
                  <a:pt x="682" y="745"/>
                </a:lnTo>
                <a:lnTo>
                  <a:pt x="690" y="749"/>
                </a:lnTo>
                <a:lnTo>
                  <a:pt x="698" y="752"/>
                </a:lnTo>
                <a:lnTo>
                  <a:pt x="734" y="772"/>
                </a:lnTo>
                <a:lnTo>
                  <a:pt x="757" y="786"/>
                </a:lnTo>
                <a:lnTo>
                  <a:pt x="757" y="786"/>
                </a:lnTo>
                <a:lnTo>
                  <a:pt x="757" y="787"/>
                </a:lnTo>
                <a:lnTo>
                  <a:pt x="737" y="787"/>
                </a:lnTo>
                <a:lnTo>
                  <a:pt x="719" y="787"/>
                </a:lnTo>
                <a:lnTo>
                  <a:pt x="719" y="786"/>
                </a:lnTo>
                <a:lnTo>
                  <a:pt x="720" y="782"/>
                </a:lnTo>
                <a:lnTo>
                  <a:pt x="715" y="782"/>
                </a:lnTo>
                <a:lnTo>
                  <a:pt x="710" y="782"/>
                </a:lnTo>
                <a:close/>
                <a:moveTo>
                  <a:pt x="776" y="789"/>
                </a:moveTo>
                <a:lnTo>
                  <a:pt x="791" y="791"/>
                </a:lnTo>
                <a:lnTo>
                  <a:pt x="802" y="792"/>
                </a:lnTo>
                <a:lnTo>
                  <a:pt x="812" y="797"/>
                </a:lnTo>
                <a:lnTo>
                  <a:pt x="821" y="806"/>
                </a:lnTo>
                <a:lnTo>
                  <a:pt x="819" y="809"/>
                </a:lnTo>
                <a:lnTo>
                  <a:pt x="817" y="811"/>
                </a:lnTo>
                <a:lnTo>
                  <a:pt x="797" y="812"/>
                </a:lnTo>
                <a:lnTo>
                  <a:pt x="779" y="812"/>
                </a:lnTo>
                <a:lnTo>
                  <a:pt x="760" y="809"/>
                </a:lnTo>
                <a:lnTo>
                  <a:pt x="744" y="804"/>
                </a:lnTo>
                <a:lnTo>
                  <a:pt x="744" y="802"/>
                </a:lnTo>
                <a:lnTo>
                  <a:pt x="744" y="802"/>
                </a:lnTo>
                <a:lnTo>
                  <a:pt x="752" y="799"/>
                </a:lnTo>
                <a:lnTo>
                  <a:pt x="760" y="797"/>
                </a:lnTo>
                <a:lnTo>
                  <a:pt x="769" y="794"/>
                </a:lnTo>
                <a:lnTo>
                  <a:pt x="776" y="789"/>
                </a:lnTo>
                <a:close/>
                <a:moveTo>
                  <a:pt x="2930" y="789"/>
                </a:moveTo>
                <a:lnTo>
                  <a:pt x="2937" y="792"/>
                </a:lnTo>
                <a:lnTo>
                  <a:pt x="2939" y="794"/>
                </a:lnTo>
                <a:lnTo>
                  <a:pt x="2940" y="797"/>
                </a:lnTo>
                <a:lnTo>
                  <a:pt x="2942" y="802"/>
                </a:lnTo>
                <a:lnTo>
                  <a:pt x="2942" y="802"/>
                </a:lnTo>
                <a:lnTo>
                  <a:pt x="2942" y="804"/>
                </a:lnTo>
                <a:lnTo>
                  <a:pt x="2937" y="807"/>
                </a:lnTo>
                <a:lnTo>
                  <a:pt x="2934" y="811"/>
                </a:lnTo>
                <a:lnTo>
                  <a:pt x="2927" y="814"/>
                </a:lnTo>
                <a:lnTo>
                  <a:pt x="2920" y="814"/>
                </a:lnTo>
                <a:lnTo>
                  <a:pt x="2917" y="812"/>
                </a:lnTo>
                <a:lnTo>
                  <a:pt x="2915" y="811"/>
                </a:lnTo>
                <a:lnTo>
                  <a:pt x="2913" y="809"/>
                </a:lnTo>
                <a:lnTo>
                  <a:pt x="2912" y="807"/>
                </a:lnTo>
                <a:lnTo>
                  <a:pt x="2915" y="801"/>
                </a:lnTo>
                <a:lnTo>
                  <a:pt x="2920" y="796"/>
                </a:lnTo>
                <a:lnTo>
                  <a:pt x="2923" y="794"/>
                </a:lnTo>
                <a:lnTo>
                  <a:pt x="2930" y="789"/>
                </a:lnTo>
                <a:close/>
                <a:moveTo>
                  <a:pt x="3062" y="811"/>
                </a:moveTo>
                <a:lnTo>
                  <a:pt x="3064" y="811"/>
                </a:lnTo>
                <a:lnTo>
                  <a:pt x="3067" y="811"/>
                </a:lnTo>
                <a:lnTo>
                  <a:pt x="3074" y="816"/>
                </a:lnTo>
                <a:lnTo>
                  <a:pt x="3079" y="822"/>
                </a:lnTo>
                <a:lnTo>
                  <a:pt x="3083" y="829"/>
                </a:lnTo>
                <a:lnTo>
                  <a:pt x="3084" y="839"/>
                </a:lnTo>
                <a:lnTo>
                  <a:pt x="3079" y="843"/>
                </a:lnTo>
                <a:lnTo>
                  <a:pt x="3076" y="846"/>
                </a:lnTo>
                <a:lnTo>
                  <a:pt x="3077" y="859"/>
                </a:lnTo>
                <a:lnTo>
                  <a:pt x="3077" y="871"/>
                </a:lnTo>
                <a:lnTo>
                  <a:pt x="3076" y="871"/>
                </a:lnTo>
                <a:lnTo>
                  <a:pt x="3076" y="871"/>
                </a:lnTo>
                <a:lnTo>
                  <a:pt x="3066" y="864"/>
                </a:lnTo>
                <a:lnTo>
                  <a:pt x="3057" y="859"/>
                </a:lnTo>
                <a:lnTo>
                  <a:pt x="3057" y="838"/>
                </a:lnTo>
                <a:lnTo>
                  <a:pt x="3057" y="816"/>
                </a:lnTo>
                <a:lnTo>
                  <a:pt x="3061" y="814"/>
                </a:lnTo>
                <a:lnTo>
                  <a:pt x="3062" y="811"/>
                </a:lnTo>
                <a:close/>
                <a:moveTo>
                  <a:pt x="2964" y="824"/>
                </a:moveTo>
                <a:lnTo>
                  <a:pt x="2967" y="829"/>
                </a:lnTo>
                <a:lnTo>
                  <a:pt x="2972" y="834"/>
                </a:lnTo>
                <a:lnTo>
                  <a:pt x="2969" y="836"/>
                </a:lnTo>
                <a:lnTo>
                  <a:pt x="2965" y="836"/>
                </a:lnTo>
                <a:lnTo>
                  <a:pt x="2962" y="834"/>
                </a:lnTo>
                <a:lnTo>
                  <a:pt x="2960" y="834"/>
                </a:lnTo>
                <a:lnTo>
                  <a:pt x="2959" y="836"/>
                </a:lnTo>
                <a:lnTo>
                  <a:pt x="2955" y="839"/>
                </a:lnTo>
                <a:lnTo>
                  <a:pt x="2957" y="844"/>
                </a:lnTo>
                <a:lnTo>
                  <a:pt x="2959" y="846"/>
                </a:lnTo>
                <a:lnTo>
                  <a:pt x="2957" y="849"/>
                </a:lnTo>
                <a:lnTo>
                  <a:pt x="2955" y="853"/>
                </a:lnTo>
                <a:lnTo>
                  <a:pt x="2952" y="849"/>
                </a:lnTo>
                <a:lnTo>
                  <a:pt x="2950" y="846"/>
                </a:lnTo>
                <a:lnTo>
                  <a:pt x="2955" y="838"/>
                </a:lnTo>
                <a:lnTo>
                  <a:pt x="2960" y="826"/>
                </a:lnTo>
                <a:lnTo>
                  <a:pt x="2962" y="824"/>
                </a:lnTo>
                <a:lnTo>
                  <a:pt x="2964" y="824"/>
                </a:lnTo>
                <a:close/>
                <a:moveTo>
                  <a:pt x="3066" y="876"/>
                </a:moveTo>
                <a:lnTo>
                  <a:pt x="3066" y="873"/>
                </a:lnTo>
                <a:lnTo>
                  <a:pt x="3067" y="868"/>
                </a:lnTo>
                <a:lnTo>
                  <a:pt x="3067" y="868"/>
                </a:lnTo>
                <a:lnTo>
                  <a:pt x="3069" y="868"/>
                </a:lnTo>
                <a:lnTo>
                  <a:pt x="3071" y="873"/>
                </a:lnTo>
                <a:lnTo>
                  <a:pt x="3074" y="876"/>
                </a:lnTo>
                <a:lnTo>
                  <a:pt x="3069" y="876"/>
                </a:lnTo>
                <a:lnTo>
                  <a:pt x="3066" y="876"/>
                </a:lnTo>
                <a:close/>
                <a:moveTo>
                  <a:pt x="3084" y="873"/>
                </a:moveTo>
                <a:lnTo>
                  <a:pt x="3089" y="873"/>
                </a:lnTo>
                <a:lnTo>
                  <a:pt x="3094" y="873"/>
                </a:lnTo>
                <a:lnTo>
                  <a:pt x="3094" y="874"/>
                </a:lnTo>
                <a:lnTo>
                  <a:pt x="3094" y="876"/>
                </a:lnTo>
                <a:lnTo>
                  <a:pt x="3094" y="879"/>
                </a:lnTo>
                <a:lnTo>
                  <a:pt x="3096" y="883"/>
                </a:lnTo>
                <a:lnTo>
                  <a:pt x="3093" y="881"/>
                </a:lnTo>
                <a:lnTo>
                  <a:pt x="3089" y="879"/>
                </a:lnTo>
                <a:lnTo>
                  <a:pt x="3086" y="878"/>
                </a:lnTo>
                <a:lnTo>
                  <a:pt x="3084" y="873"/>
                </a:lnTo>
                <a:close/>
                <a:moveTo>
                  <a:pt x="3071" y="881"/>
                </a:moveTo>
                <a:lnTo>
                  <a:pt x="3074" y="883"/>
                </a:lnTo>
                <a:lnTo>
                  <a:pt x="3076" y="886"/>
                </a:lnTo>
                <a:lnTo>
                  <a:pt x="3076" y="889"/>
                </a:lnTo>
                <a:lnTo>
                  <a:pt x="3077" y="896"/>
                </a:lnTo>
                <a:lnTo>
                  <a:pt x="3076" y="896"/>
                </a:lnTo>
                <a:lnTo>
                  <a:pt x="3074" y="894"/>
                </a:lnTo>
                <a:lnTo>
                  <a:pt x="3072" y="888"/>
                </a:lnTo>
                <a:lnTo>
                  <a:pt x="3071" y="881"/>
                </a:lnTo>
                <a:close/>
                <a:moveTo>
                  <a:pt x="3104" y="881"/>
                </a:moveTo>
                <a:lnTo>
                  <a:pt x="3108" y="883"/>
                </a:lnTo>
                <a:lnTo>
                  <a:pt x="3109" y="886"/>
                </a:lnTo>
                <a:lnTo>
                  <a:pt x="3109" y="886"/>
                </a:lnTo>
                <a:lnTo>
                  <a:pt x="3108" y="888"/>
                </a:lnTo>
                <a:lnTo>
                  <a:pt x="3104" y="888"/>
                </a:lnTo>
                <a:lnTo>
                  <a:pt x="3103" y="888"/>
                </a:lnTo>
                <a:lnTo>
                  <a:pt x="3103" y="886"/>
                </a:lnTo>
                <a:lnTo>
                  <a:pt x="3103" y="884"/>
                </a:lnTo>
                <a:lnTo>
                  <a:pt x="3103" y="884"/>
                </a:lnTo>
                <a:lnTo>
                  <a:pt x="3104" y="884"/>
                </a:lnTo>
                <a:lnTo>
                  <a:pt x="3104" y="883"/>
                </a:lnTo>
                <a:lnTo>
                  <a:pt x="3104" y="881"/>
                </a:lnTo>
                <a:close/>
                <a:moveTo>
                  <a:pt x="3104" y="893"/>
                </a:moveTo>
                <a:lnTo>
                  <a:pt x="3108" y="894"/>
                </a:lnTo>
                <a:lnTo>
                  <a:pt x="3109" y="899"/>
                </a:lnTo>
                <a:lnTo>
                  <a:pt x="3106" y="899"/>
                </a:lnTo>
                <a:lnTo>
                  <a:pt x="3103" y="899"/>
                </a:lnTo>
                <a:lnTo>
                  <a:pt x="3103" y="898"/>
                </a:lnTo>
                <a:lnTo>
                  <a:pt x="3101" y="896"/>
                </a:lnTo>
                <a:lnTo>
                  <a:pt x="3103" y="896"/>
                </a:lnTo>
                <a:lnTo>
                  <a:pt x="3103" y="896"/>
                </a:lnTo>
                <a:lnTo>
                  <a:pt x="3104" y="894"/>
                </a:lnTo>
                <a:lnTo>
                  <a:pt x="3104" y="893"/>
                </a:lnTo>
                <a:close/>
                <a:moveTo>
                  <a:pt x="3119" y="896"/>
                </a:moveTo>
                <a:lnTo>
                  <a:pt x="3123" y="898"/>
                </a:lnTo>
                <a:lnTo>
                  <a:pt x="3128" y="899"/>
                </a:lnTo>
                <a:lnTo>
                  <a:pt x="3128" y="899"/>
                </a:lnTo>
                <a:lnTo>
                  <a:pt x="3128" y="901"/>
                </a:lnTo>
                <a:lnTo>
                  <a:pt x="3124" y="901"/>
                </a:lnTo>
                <a:lnTo>
                  <a:pt x="3123" y="901"/>
                </a:lnTo>
                <a:lnTo>
                  <a:pt x="3121" y="899"/>
                </a:lnTo>
                <a:lnTo>
                  <a:pt x="3119" y="896"/>
                </a:lnTo>
                <a:close/>
                <a:moveTo>
                  <a:pt x="3089" y="905"/>
                </a:moveTo>
                <a:lnTo>
                  <a:pt x="3093" y="908"/>
                </a:lnTo>
                <a:lnTo>
                  <a:pt x="3094" y="911"/>
                </a:lnTo>
                <a:lnTo>
                  <a:pt x="3096" y="915"/>
                </a:lnTo>
                <a:lnTo>
                  <a:pt x="3098" y="918"/>
                </a:lnTo>
                <a:lnTo>
                  <a:pt x="3096" y="918"/>
                </a:lnTo>
                <a:lnTo>
                  <a:pt x="3096" y="918"/>
                </a:lnTo>
                <a:lnTo>
                  <a:pt x="3091" y="918"/>
                </a:lnTo>
                <a:lnTo>
                  <a:pt x="3088" y="916"/>
                </a:lnTo>
                <a:lnTo>
                  <a:pt x="3089" y="911"/>
                </a:lnTo>
                <a:lnTo>
                  <a:pt x="3089" y="905"/>
                </a:lnTo>
                <a:close/>
                <a:moveTo>
                  <a:pt x="3123" y="908"/>
                </a:moveTo>
                <a:lnTo>
                  <a:pt x="3126" y="908"/>
                </a:lnTo>
                <a:lnTo>
                  <a:pt x="3128" y="910"/>
                </a:lnTo>
                <a:lnTo>
                  <a:pt x="3128" y="910"/>
                </a:lnTo>
                <a:lnTo>
                  <a:pt x="3128" y="913"/>
                </a:lnTo>
                <a:lnTo>
                  <a:pt x="3124" y="913"/>
                </a:lnTo>
                <a:lnTo>
                  <a:pt x="3119" y="913"/>
                </a:lnTo>
                <a:lnTo>
                  <a:pt x="3116" y="911"/>
                </a:lnTo>
                <a:lnTo>
                  <a:pt x="3114" y="910"/>
                </a:lnTo>
                <a:lnTo>
                  <a:pt x="3118" y="908"/>
                </a:lnTo>
                <a:lnTo>
                  <a:pt x="3123" y="908"/>
                </a:lnTo>
                <a:close/>
                <a:moveTo>
                  <a:pt x="3103" y="921"/>
                </a:moveTo>
                <a:lnTo>
                  <a:pt x="3106" y="923"/>
                </a:lnTo>
                <a:lnTo>
                  <a:pt x="3106" y="928"/>
                </a:lnTo>
                <a:lnTo>
                  <a:pt x="3103" y="933"/>
                </a:lnTo>
                <a:lnTo>
                  <a:pt x="3101" y="938"/>
                </a:lnTo>
                <a:lnTo>
                  <a:pt x="3101" y="936"/>
                </a:lnTo>
                <a:lnTo>
                  <a:pt x="3101" y="936"/>
                </a:lnTo>
                <a:lnTo>
                  <a:pt x="3099" y="930"/>
                </a:lnTo>
                <a:lnTo>
                  <a:pt x="3098" y="925"/>
                </a:lnTo>
                <a:lnTo>
                  <a:pt x="3101" y="923"/>
                </a:lnTo>
                <a:lnTo>
                  <a:pt x="3103" y="921"/>
                </a:lnTo>
                <a:close/>
                <a:moveTo>
                  <a:pt x="2592" y="931"/>
                </a:moveTo>
                <a:lnTo>
                  <a:pt x="2599" y="936"/>
                </a:lnTo>
                <a:lnTo>
                  <a:pt x="2604" y="945"/>
                </a:lnTo>
                <a:lnTo>
                  <a:pt x="2609" y="953"/>
                </a:lnTo>
                <a:lnTo>
                  <a:pt x="2614" y="963"/>
                </a:lnTo>
                <a:lnTo>
                  <a:pt x="2609" y="973"/>
                </a:lnTo>
                <a:lnTo>
                  <a:pt x="2604" y="983"/>
                </a:lnTo>
                <a:lnTo>
                  <a:pt x="2604" y="983"/>
                </a:lnTo>
                <a:lnTo>
                  <a:pt x="2602" y="983"/>
                </a:lnTo>
                <a:lnTo>
                  <a:pt x="2597" y="982"/>
                </a:lnTo>
                <a:lnTo>
                  <a:pt x="2590" y="982"/>
                </a:lnTo>
                <a:lnTo>
                  <a:pt x="2589" y="966"/>
                </a:lnTo>
                <a:lnTo>
                  <a:pt x="2587" y="955"/>
                </a:lnTo>
                <a:lnTo>
                  <a:pt x="2589" y="943"/>
                </a:lnTo>
                <a:lnTo>
                  <a:pt x="2592" y="931"/>
                </a:lnTo>
                <a:close/>
                <a:moveTo>
                  <a:pt x="3136" y="983"/>
                </a:moveTo>
                <a:lnTo>
                  <a:pt x="3129" y="982"/>
                </a:lnTo>
                <a:lnTo>
                  <a:pt x="3124" y="982"/>
                </a:lnTo>
                <a:lnTo>
                  <a:pt x="3121" y="978"/>
                </a:lnTo>
                <a:lnTo>
                  <a:pt x="3118" y="975"/>
                </a:lnTo>
                <a:lnTo>
                  <a:pt x="3116" y="966"/>
                </a:lnTo>
                <a:lnTo>
                  <a:pt x="3114" y="955"/>
                </a:lnTo>
                <a:lnTo>
                  <a:pt x="3124" y="945"/>
                </a:lnTo>
                <a:lnTo>
                  <a:pt x="3133" y="933"/>
                </a:lnTo>
                <a:lnTo>
                  <a:pt x="3133" y="935"/>
                </a:lnTo>
                <a:lnTo>
                  <a:pt x="3133" y="936"/>
                </a:lnTo>
                <a:lnTo>
                  <a:pt x="3138" y="950"/>
                </a:lnTo>
                <a:lnTo>
                  <a:pt x="3143" y="963"/>
                </a:lnTo>
                <a:lnTo>
                  <a:pt x="3138" y="966"/>
                </a:lnTo>
                <a:lnTo>
                  <a:pt x="3133" y="970"/>
                </a:lnTo>
                <a:lnTo>
                  <a:pt x="3134" y="977"/>
                </a:lnTo>
                <a:lnTo>
                  <a:pt x="3136" y="983"/>
                </a:lnTo>
                <a:close/>
                <a:moveTo>
                  <a:pt x="3108" y="946"/>
                </a:moveTo>
                <a:lnTo>
                  <a:pt x="3111" y="950"/>
                </a:lnTo>
                <a:lnTo>
                  <a:pt x="3111" y="953"/>
                </a:lnTo>
                <a:lnTo>
                  <a:pt x="3111" y="956"/>
                </a:lnTo>
                <a:lnTo>
                  <a:pt x="3109" y="961"/>
                </a:lnTo>
                <a:lnTo>
                  <a:pt x="3109" y="961"/>
                </a:lnTo>
                <a:lnTo>
                  <a:pt x="3108" y="961"/>
                </a:lnTo>
                <a:lnTo>
                  <a:pt x="3103" y="960"/>
                </a:lnTo>
                <a:lnTo>
                  <a:pt x="3096" y="960"/>
                </a:lnTo>
                <a:lnTo>
                  <a:pt x="3101" y="953"/>
                </a:lnTo>
                <a:lnTo>
                  <a:pt x="3108" y="946"/>
                </a:lnTo>
                <a:close/>
                <a:moveTo>
                  <a:pt x="3029" y="970"/>
                </a:moveTo>
                <a:lnTo>
                  <a:pt x="3044" y="980"/>
                </a:lnTo>
                <a:lnTo>
                  <a:pt x="3057" y="990"/>
                </a:lnTo>
                <a:lnTo>
                  <a:pt x="3057" y="993"/>
                </a:lnTo>
                <a:lnTo>
                  <a:pt x="3057" y="995"/>
                </a:lnTo>
                <a:lnTo>
                  <a:pt x="3054" y="1003"/>
                </a:lnTo>
                <a:lnTo>
                  <a:pt x="3049" y="1008"/>
                </a:lnTo>
                <a:lnTo>
                  <a:pt x="3044" y="1012"/>
                </a:lnTo>
                <a:lnTo>
                  <a:pt x="3039" y="1017"/>
                </a:lnTo>
                <a:lnTo>
                  <a:pt x="3047" y="1033"/>
                </a:lnTo>
                <a:lnTo>
                  <a:pt x="3052" y="1052"/>
                </a:lnTo>
                <a:lnTo>
                  <a:pt x="3047" y="1059"/>
                </a:lnTo>
                <a:lnTo>
                  <a:pt x="3042" y="1065"/>
                </a:lnTo>
                <a:lnTo>
                  <a:pt x="3039" y="1074"/>
                </a:lnTo>
                <a:lnTo>
                  <a:pt x="3036" y="1084"/>
                </a:lnTo>
                <a:lnTo>
                  <a:pt x="3032" y="1092"/>
                </a:lnTo>
                <a:lnTo>
                  <a:pt x="3029" y="1102"/>
                </a:lnTo>
                <a:lnTo>
                  <a:pt x="3026" y="1110"/>
                </a:lnTo>
                <a:lnTo>
                  <a:pt x="3021" y="1117"/>
                </a:lnTo>
                <a:lnTo>
                  <a:pt x="3007" y="1112"/>
                </a:lnTo>
                <a:lnTo>
                  <a:pt x="2999" y="1107"/>
                </a:lnTo>
                <a:lnTo>
                  <a:pt x="2975" y="1105"/>
                </a:lnTo>
                <a:lnTo>
                  <a:pt x="2952" y="1104"/>
                </a:lnTo>
                <a:lnTo>
                  <a:pt x="2952" y="1090"/>
                </a:lnTo>
                <a:lnTo>
                  <a:pt x="2947" y="1082"/>
                </a:lnTo>
                <a:lnTo>
                  <a:pt x="2942" y="1074"/>
                </a:lnTo>
                <a:lnTo>
                  <a:pt x="2935" y="1067"/>
                </a:lnTo>
                <a:lnTo>
                  <a:pt x="2935" y="1060"/>
                </a:lnTo>
                <a:lnTo>
                  <a:pt x="2937" y="1054"/>
                </a:lnTo>
                <a:lnTo>
                  <a:pt x="2939" y="1047"/>
                </a:lnTo>
                <a:lnTo>
                  <a:pt x="2942" y="1042"/>
                </a:lnTo>
                <a:lnTo>
                  <a:pt x="2950" y="1043"/>
                </a:lnTo>
                <a:lnTo>
                  <a:pt x="2957" y="1045"/>
                </a:lnTo>
                <a:lnTo>
                  <a:pt x="2964" y="1037"/>
                </a:lnTo>
                <a:lnTo>
                  <a:pt x="2970" y="1028"/>
                </a:lnTo>
                <a:lnTo>
                  <a:pt x="2982" y="1022"/>
                </a:lnTo>
                <a:lnTo>
                  <a:pt x="2995" y="1015"/>
                </a:lnTo>
                <a:lnTo>
                  <a:pt x="3012" y="993"/>
                </a:lnTo>
                <a:lnTo>
                  <a:pt x="3029" y="970"/>
                </a:lnTo>
                <a:close/>
                <a:moveTo>
                  <a:pt x="2771" y="983"/>
                </a:moveTo>
                <a:lnTo>
                  <a:pt x="2785" y="988"/>
                </a:lnTo>
                <a:lnTo>
                  <a:pt x="2801" y="992"/>
                </a:lnTo>
                <a:lnTo>
                  <a:pt x="2806" y="1002"/>
                </a:lnTo>
                <a:lnTo>
                  <a:pt x="2813" y="1010"/>
                </a:lnTo>
                <a:lnTo>
                  <a:pt x="2820" y="1017"/>
                </a:lnTo>
                <a:lnTo>
                  <a:pt x="2828" y="1023"/>
                </a:lnTo>
                <a:lnTo>
                  <a:pt x="2846" y="1033"/>
                </a:lnTo>
                <a:lnTo>
                  <a:pt x="2862" y="1047"/>
                </a:lnTo>
                <a:lnTo>
                  <a:pt x="2873" y="1069"/>
                </a:lnTo>
                <a:lnTo>
                  <a:pt x="2883" y="1092"/>
                </a:lnTo>
                <a:lnTo>
                  <a:pt x="2892" y="1097"/>
                </a:lnTo>
                <a:lnTo>
                  <a:pt x="2900" y="1102"/>
                </a:lnTo>
                <a:lnTo>
                  <a:pt x="2902" y="1110"/>
                </a:lnTo>
                <a:lnTo>
                  <a:pt x="2903" y="1122"/>
                </a:lnTo>
                <a:lnTo>
                  <a:pt x="2902" y="1134"/>
                </a:lnTo>
                <a:lnTo>
                  <a:pt x="2900" y="1142"/>
                </a:lnTo>
                <a:lnTo>
                  <a:pt x="2890" y="1142"/>
                </a:lnTo>
                <a:lnTo>
                  <a:pt x="2880" y="1142"/>
                </a:lnTo>
                <a:lnTo>
                  <a:pt x="2862" y="1119"/>
                </a:lnTo>
                <a:lnTo>
                  <a:pt x="2841" y="1095"/>
                </a:lnTo>
                <a:lnTo>
                  <a:pt x="2835" y="1082"/>
                </a:lnTo>
                <a:lnTo>
                  <a:pt x="2830" y="1069"/>
                </a:lnTo>
                <a:lnTo>
                  <a:pt x="2825" y="1054"/>
                </a:lnTo>
                <a:lnTo>
                  <a:pt x="2818" y="1038"/>
                </a:lnTo>
                <a:lnTo>
                  <a:pt x="2813" y="1032"/>
                </a:lnTo>
                <a:lnTo>
                  <a:pt x="2806" y="1027"/>
                </a:lnTo>
                <a:lnTo>
                  <a:pt x="2800" y="1022"/>
                </a:lnTo>
                <a:lnTo>
                  <a:pt x="2793" y="1015"/>
                </a:lnTo>
                <a:lnTo>
                  <a:pt x="2785" y="1010"/>
                </a:lnTo>
                <a:lnTo>
                  <a:pt x="2778" y="1005"/>
                </a:lnTo>
                <a:lnTo>
                  <a:pt x="2773" y="998"/>
                </a:lnTo>
                <a:lnTo>
                  <a:pt x="2768" y="990"/>
                </a:lnTo>
                <a:lnTo>
                  <a:pt x="2769" y="987"/>
                </a:lnTo>
                <a:lnTo>
                  <a:pt x="2771" y="983"/>
                </a:lnTo>
                <a:close/>
                <a:moveTo>
                  <a:pt x="3170" y="1030"/>
                </a:moveTo>
                <a:lnTo>
                  <a:pt x="3171" y="1030"/>
                </a:lnTo>
                <a:lnTo>
                  <a:pt x="3173" y="1030"/>
                </a:lnTo>
                <a:lnTo>
                  <a:pt x="3171" y="1033"/>
                </a:lnTo>
                <a:lnTo>
                  <a:pt x="3171" y="1035"/>
                </a:lnTo>
                <a:lnTo>
                  <a:pt x="3170" y="1035"/>
                </a:lnTo>
                <a:lnTo>
                  <a:pt x="3166" y="1037"/>
                </a:lnTo>
                <a:lnTo>
                  <a:pt x="3168" y="1033"/>
                </a:lnTo>
                <a:lnTo>
                  <a:pt x="3170" y="1030"/>
                </a:lnTo>
                <a:close/>
                <a:moveTo>
                  <a:pt x="3160" y="1040"/>
                </a:moveTo>
                <a:lnTo>
                  <a:pt x="3163" y="1040"/>
                </a:lnTo>
                <a:lnTo>
                  <a:pt x="3165" y="1040"/>
                </a:lnTo>
                <a:lnTo>
                  <a:pt x="3166" y="1057"/>
                </a:lnTo>
                <a:lnTo>
                  <a:pt x="3166" y="1072"/>
                </a:lnTo>
                <a:lnTo>
                  <a:pt x="3165" y="1072"/>
                </a:lnTo>
                <a:lnTo>
                  <a:pt x="3163" y="1072"/>
                </a:lnTo>
                <a:lnTo>
                  <a:pt x="3160" y="1055"/>
                </a:lnTo>
                <a:lnTo>
                  <a:pt x="3160" y="1040"/>
                </a:lnTo>
                <a:close/>
                <a:moveTo>
                  <a:pt x="3128" y="1043"/>
                </a:moveTo>
                <a:lnTo>
                  <a:pt x="3129" y="1047"/>
                </a:lnTo>
                <a:lnTo>
                  <a:pt x="3129" y="1049"/>
                </a:lnTo>
                <a:lnTo>
                  <a:pt x="3129" y="1052"/>
                </a:lnTo>
                <a:lnTo>
                  <a:pt x="3128" y="1054"/>
                </a:lnTo>
                <a:lnTo>
                  <a:pt x="3123" y="1057"/>
                </a:lnTo>
                <a:lnTo>
                  <a:pt x="3118" y="1060"/>
                </a:lnTo>
                <a:lnTo>
                  <a:pt x="3113" y="1057"/>
                </a:lnTo>
                <a:lnTo>
                  <a:pt x="3106" y="1054"/>
                </a:lnTo>
                <a:lnTo>
                  <a:pt x="3106" y="1052"/>
                </a:lnTo>
                <a:lnTo>
                  <a:pt x="3106" y="1052"/>
                </a:lnTo>
                <a:lnTo>
                  <a:pt x="3116" y="1050"/>
                </a:lnTo>
                <a:lnTo>
                  <a:pt x="3126" y="1050"/>
                </a:lnTo>
                <a:lnTo>
                  <a:pt x="3126" y="1047"/>
                </a:lnTo>
                <a:lnTo>
                  <a:pt x="3128" y="1043"/>
                </a:lnTo>
                <a:close/>
                <a:moveTo>
                  <a:pt x="3091" y="1050"/>
                </a:moveTo>
                <a:lnTo>
                  <a:pt x="3098" y="1050"/>
                </a:lnTo>
                <a:lnTo>
                  <a:pt x="3103" y="1052"/>
                </a:lnTo>
                <a:lnTo>
                  <a:pt x="3103" y="1052"/>
                </a:lnTo>
                <a:lnTo>
                  <a:pt x="3103" y="1054"/>
                </a:lnTo>
                <a:lnTo>
                  <a:pt x="3094" y="1055"/>
                </a:lnTo>
                <a:lnTo>
                  <a:pt x="3086" y="1059"/>
                </a:lnTo>
                <a:lnTo>
                  <a:pt x="3083" y="1059"/>
                </a:lnTo>
                <a:lnTo>
                  <a:pt x="3079" y="1059"/>
                </a:lnTo>
                <a:lnTo>
                  <a:pt x="3076" y="1059"/>
                </a:lnTo>
                <a:lnTo>
                  <a:pt x="3074" y="1057"/>
                </a:lnTo>
                <a:lnTo>
                  <a:pt x="3074" y="1054"/>
                </a:lnTo>
                <a:lnTo>
                  <a:pt x="3076" y="1052"/>
                </a:lnTo>
                <a:lnTo>
                  <a:pt x="3083" y="1050"/>
                </a:lnTo>
                <a:lnTo>
                  <a:pt x="3091" y="1050"/>
                </a:lnTo>
                <a:close/>
                <a:moveTo>
                  <a:pt x="3280" y="1176"/>
                </a:moveTo>
                <a:lnTo>
                  <a:pt x="3282" y="1171"/>
                </a:lnTo>
                <a:lnTo>
                  <a:pt x="3282" y="1166"/>
                </a:lnTo>
                <a:lnTo>
                  <a:pt x="3288" y="1166"/>
                </a:lnTo>
                <a:lnTo>
                  <a:pt x="3293" y="1166"/>
                </a:lnTo>
                <a:lnTo>
                  <a:pt x="3293" y="1159"/>
                </a:lnTo>
                <a:lnTo>
                  <a:pt x="3293" y="1152"/>
                </a:lnTo>
                <a:lnTo>
                  <a:pt x="3282" y="1142"/>
                </a:lnTo>
                <a:lnTo>
                  <a:pt x="3272" y="1131"/>
                </a:lnTo>
                <a:lnTo>
                  <a:pt x="3267" y="1127"/>
                </a:lnTo>
                <a:lnTo>
                  <a:pt x="3260" y="1126"/>
                </a:lnTo>
                <a:lnTo>
                  <a:pt x="3253" y="1127"/>
                </a:lnTo>
                <a:lnTo>
                  <a:pt x="3245" y="1132"/>
                </a:lnTo>
                <a:lnTo>
                  <a:pt x="3242" y="1129"/>
                </a:lnTo>
                <a:lnTo>
                  <a:pt x="3238" y="1127"/>
                </a:lnTo>
                <a:lnTo>
                  <a:pt x="3238" y="1119"/>
                </a:lnTo>
                <a:lnTo>
                  <a:pt x="3238" y="1114"/>
                </a:lnTo>
                <a:lnTo>
                  <a:pt x="3235" y="1109"/>
                </a:lnTo>
                <a:lnTo>
                  <a:pt x="3230" y="1105"/>
                </a:lnTo>
                <a:lnTo>
                  <a:pt x="3225" y="1107"/>
                </a:lnTo>
                <a:lnTo>
                  <a:pt x="3220" y="1107"/>
                </a:lnTo>
                <a:lnTo>
                  <a:pt x="3216" y="1105"/>
                </a:lnTo>
                <a:lnTo>
                  <a:pt x="3213" y="1100"/>
                </a:lnTo>
                <a:lnTo>
                  <a:pt x="3216" y="1102"/>
                </a:lnTo>
                <a:lnTo>
                  <a:pt x="3221" y="1105"/>
                </a:lnTo>
                <a:lnTo>
                  <a:pt x="3226" y="1100"/>
                </a:lnTo>
                <a:lnTo>
                  <a:pt x="3233" y="1095"/>
                </a:lnTo>
                <a:lnTo>
                  <a:pt x="3233" y="1095"/>
                </a:lnTo>
                <a:lnTo>
                  <a:pt x="3233" y="1094"/>
                </a:lnTo>
                <a:lnTo>
                  <a:pt x="3225" y="1094"/>
                </a:lnTo>
                <a:lnTo>
                  <a:pt x="3216" y="1090"/>
                </a:lnTo>
                <a:lnTo>
                  <a:pt x="3210" y="1085"/>
                </a:lnTo>
                <a:lnTo>
                  <a:pt x="3205" y="1079"/>
                </a:lnTo>
                <a:lnTo>
                  <a:pt x="3215" y="1074"/>
                </a:lnTo>
                <a:lnTo>
                  <a:pt x="3223" y="1067"/>
                </a:lnTo>
                <a:lnTo>
                  <a:pt x="3230" y="1070"/>
                </a:lnTo>
                <a:lnTo>
                  <a:pt x="3235" y="1074"/>
                </a:lnTo>
                <a:lnTo>
                  <a:pt x="3238" y="1079"/>
                </a:lnTo>
                <a:lnTo>
                  <a:pt x="3243" y="1084"/>
                </a:lnTo>
                <a:lnTo>
                  <a:pt x="3240" y="1089"/>
                </a:lnTo>
                <a:lnTo>
                  <a:pt x="3238" y="1092"/>
                </a:lnTo>
                <a:lnTo>
                  <a:pt x="3237" y="1095"/>
                </a:lnTo>
                <a:lnTo>
                  <a:pt x="3238" y="1100"/>
                </a:lnTo>
                <a:lnTo>
                  <a:pt x="3240" y="1104"/>
                </a:lnTo>
                <a:lnTo>
                  <a:pt x="3243" y="1105"/>
                </a:lnTo>
                <a:lnTo>
                  <a:pt x="3252" y="1105"/>
                </a:lnTo>
                <a:lnTo>
                  <a:pt x="3258" y="1105"/>
                </a:lnTo>
                <a:lnTo>
                  <a:pt x="3263" y="1102"/>
                </a:lnTo>
                <a:lnTo>
                  <a:pt x="3268" y="1099"/>
                </a:lnTo>
                <a:lnTo>
                  <a:pt x="3272" y="1094"/>
                </a:lnTo>
                <a:lnTo>
                  <a:pt x="3277" y="1090"/>
                </a:lnTo>
                <a:lnTo>
                  <a:pt x="3282" y="1087"/>
                </a:lnTo>
                <a:lnTo>
                  <a:pt x="3288" y="1085"/>
                </a:lnTo>
                <a:lnTo>
                  <a:pt x="3305" y="1092"/>
                </a:lnTo>
                <a:lnTo>
                  <a:pt x="3327" y="1100"/>
                </a:lnTo>
                <a:lnTo>
                  <a:pt x="3349" y="1110"/>
                </a:lnTo>
                <a:lnTo>
                  <a:pt x="3364" y="1119"/>
                </a:lnTo>
                <a:lnTo>
                  <a:pt x="3370" y="1126"/>
                </a:lnTo>
                <a:lnTo>
                  <a:pt x="3377" y="1132"/>
                </a:lnTo>
                <a:lnTo>
                  <a:pt x="3382" y="1141"/>
                </a:lnTo>
                <a:lnTo>
                  <a:pt x="3387" y="1149"/>
                </a:lnTo>
                <a:lnTo>
                  <a:pt x="3396" y="1167"/>
                </a:lnTo>
                <a:lnTo>
                  <a:pt x="3406" y="1184"/>
                </a:lnTo>
                <a:lnTo>
                  <a:pt x="3419" y="1192"/>
                </a:lnTo>
                <a:lnTo>
                  <a:pt x="3431" y="1204"/>
                </a:lnTo>
                <a:lnTo>
                  <a:pt x="3431" y="1204"/>
                </a:lnTo>
                <a:lnTo>
                  <a:pt x="3431" y="1204"/>
                </a:lnTo>
                <a:lnTo>
                  <a:pt x="3416" y="1203"/>
                </a:lnTo>
                <a:lnTo>
                  <a:pt x="3401" y="1203"/>
                </a:lnTo>
                <a:lnTo>
                  <a:pt x="3384" y="1184"/>
                </a:lnTo>
                <a:lnTo>
                  <a:pt x="3367" y="1166"/>
                </a:lnTo>
                <a:lnTo>
                  <a:pt x="3359" y="1167"/>
                </a:lnTo>
                <a:lnTo>
                  <a:pt x="3354" y="1169"/>
                </a:lnTo>
                <a:lnTo>
                  <a:pt x="3350" y="1171"/>
                </a:lnTo>
                <a:lnTo>
                  <a:pt x="3345" y="1172"/>
                </a:lnTo>
                <a:lnTo>
                  <a:pt x="3344" y="1182"/>
                </a:lnTo>
                <a:lnTo>
                  <a:pt x="3342" y="1191"/>
                </a:lnTo>
                <a:lnTo>
                  <a:pt x="3324" y="1186"/>
                </a:lnTo>
                <a:lnTo>
                  <a:pt x="3312" y="1181"/>
                </a:lnTo>
                <a:lnTo>
                  <a:pt x="3305" y="1179"/>
                </a:lnTo>
                <a:lnTo>
                  <a:pt x="3298" y="1177"/>
                </a:lnTo>
                <a:lnTo>
                  <a:pt x="3290" y="1176"/>
                </a:lnTo>
                <a:lnTo>
                  <a:pt x="3280" y="1176"/>
                </a:lnTo>
                <a:close/>
                <a:moveTo>
                  <a:pt x="1030" y="1072"/>
                </a:moveTo>
                <a:lnTo>
                  <a:pt x="1035" y="1072"/>
                </a:lnTo>
                <a:lnTo>
                  <a:pt x="1040" y="1072"/>
                </a:lnTo>
                <a:lnTo>
                  <a:pt x="1040" y="1075"/>
                </a:lnTo>
                <a:lnTo>
                  <a:pt x="1040" y="1079"/>
                </a:lnTo>
                <a:lnTo>
                  <a:pt x="1038" y="1080"/>
                </a:lnTo>
                <a:lnTo>
                  <a:pt x="1037" y="1082"/>
                </a:lnTo>
                <a:lnTo>
                  <a:pt x="1037" y="1082"/>
                </a:lnTo>
                <a:lnTo>
                  <a:pt x="1035" y="1082"/>
                </a:lnTo>
                <a:lnTo>
                  <a:pt x="1030" y="1080"/>
                </a:lnTo>
                <a:lnTo>
                  <a:pt x="1025" y="1079"/>
                </a:lnTo>
                <a:lnTo>
                  <a:pt x="1027" y="1075"/>
                </a:lnTo>
                <a:lnTo>
                  <a:pt x="1030" y="1072"/>
                </a:lnTo>
                <a:close/>
                <a:moveTo>
                  <a:pt x="3108" y="1085"/>
                </a:moveTo>
                <a:lnTo>
                  <a:pt x="3101" y="1085"/>
                </a:lnTo>
                <a:lnTo>
                  <a:pt x="3094" y="1087"/>
                </a:lnTo>
                <a:lnTo>
                  <a:pt x="3094" y="1095"/>
                </a:lnTo>
                <a:lnTo>
                  <a:pt x="3096" y="1105"/>
                </a:lnTo>
                <a:lnTo>
                  <a:pt x="3099" y="1115"/>
                </a:lnTo>
                <a:lnTo>
                  <a:pt x="3103" y="1127"/>
                </a:lnTo>
                <a:lnTo>
                  <a:pt x="3099" y="1127"/>
                </a:lnTo>
                <a:lnTo>
                  <a:pt x="3096" y="1126"/>
                </a:lnTo>
                <a:lnTo>
                  <a:pt x="3086" y="1114"/>
                </a:lnTo>
                <a:lnTo>
                  <a:pt x="3077" y="1100"/>
                </a:lnTo>
                <a:lnTo>
                  <a:pt x="3074" y="1102"/>
                </a:lnTo>
                <a:lnTo>
                  <a:pt x="3072" y="1104"/>
                </a:lnTo>
                <a:lnTo>
                  <a:pt x="3071" y="1119"/>
                </a:lnTo>
                <a:lnTo>
                  <a:pt x="3074" y="1132"/>
                </a:lnTo>
                <a:lnTo>
                  <a:pt x="3071" y="1131"/>
                </a:lnTo>
                <a:lnTo>
                  <a:pt x="3067" y="1129"/>
                </a:lnTo>
                <a:lnTo>
                  <a:pt x="3066" y="1127"/>
                </a:lnTo>
                <a:lnTo>
                  <a:pt x="3064" y="1126"/>
                </a:lnTo>
                <a:lnTo>
                  <a:pt x="3061" y="1112"/>
                </a:lnTo>
                <a:lnTo>
                  <a:pt x="3056" y="1097"/>
                </a:lnTo>
                <a:lnTo>
                  <a:pt x="3062" y="1085"/>
                </a:lnTo>
                <a:lnTo>
                  <a:pt x="3067" y="1074"/>
                </a:lnTo>
                <a:lnTo>
                  <a:pt x="3074" y="1079"/>
                </a:lnTo>
                <a:lnTo>
                  <a:pt x="3081" y="1082"/>
                </a:lnTo>
                <a:lnTo>
                  <a:pt x="3088" y="1079"/>
                </a:lnTo>
                <a:lnTo>
                  <a:pt x="3094" y="1077"/>
                </a:lnTo>
                <a:lnTo>
                  <a:pt x="3101" y="1075"/>
                </a:lnTo>
                <a:lnTo>
                  <a:pt x="3108" y="1077"/>
                </a:lnTo>
                <a:lnTo>
                  <a:pt x="3108" y="1080"/>
                </a:lnTo>
                <a:lnTo>
                  <a:pt x="3108" y="1085"/>
                </a:lnTo>
                <a:close/>
                <a:moveTo>
                  <a:pt x="2897" y="1144"/>
                </a:moveTo>
                <a:lnTo>
                  <a:pt x="2908" y="1144"/>
                </a:lnTo>
                <a:lnTo>
                  <a:pt x="2922" y="1144"/>
                </a:lnTo>
                <a:lnTo>
                  <a:pt x="2930" y="1152"/>
                </a:lnTo>
                <a:lnTo>
                  <a:pt x="2940" y="1159"/>
                </a:lnTo>
                <a:lnTo>
                  <a:pt x="2955" y="1156"/>
                </a:lnTo>
                <a:lnTo>
                  <a:pt x="2970" y="1154"/>
                </a:lnTo>
                <a:lnTo>
                  <a:pt x="2987" y="1166"/>
                </a:lnTo>
                <a:lnTo>
                  <a:pt x="3004" y="1177"/>
                </a:lnTo>
                <a:lnTo>
                  <a:pt x="3004" y="1179"/>
                </a:lnTo>
                <a:lnTo>
                  <a:pt x="3002" y="1181"/>
                </a:lnTo>
                <a:lnTo>
                  <a:pt x="2979" y="1177"/>
                </a:lnTo>
                <a:lnTo>
                  <a:pt x="2955" y="1174"/>
                </a:lnTo>
                <a:lnTo>
                  <a:pt x="2932" y="1171"/>
                </a:lnTo>
                <a:lnTo>
                  <a:pt x="2908" y="1167"/>
                </a:lnTo>
                <a:lnTo>
                  <a:pt x="2903" y="1162"/>
                </a:lnTo>
                <a:lnTo>
                  <a:pt x="2900" y="1157"/>
                </a:lnTo>
                <a:lnTo>
                  <a:pt x="2897" y="1152"/>
                </a:lnTo>
                <a:lnTo>
                  <a:pt x="2897" y="1144"/>
                </a:lnTo>
                <a:close/>
                <a:moveTo>
                  <a:pt x="3098" y="1295"/>
                </a:moveTo>
                <a:lnTo>
                  <a:pt x="3098" y="1291"/>
                </a:lnTo>
                <a:lnTo>
                  <a:pt x="3098" y="1288"/>
                </a:lnTo>
                <a:lnTo>
                  <a:pt x="3104" y="1285"/>
                </a:lnTo>
                <a:lnTo>
                  <a:pt x="3109" y="1278"/>
                </a:lnTo>
                <a:lnTo>
                  <a:pt x="3113" y="1270"/>
                </a:lnTo>
                <a:lnTo>
                  <a:pt x="3114" y="1259"/>
                </a:lnTo>
                <a:lnTo>
                  <a:pt x="3131" y="1254"/>
                </a:lnTo>
                <a:lnTo>
                  <a:pt x="3148" y="1251"/>
                </a:lnTo>
                <a:lnTo>
                  <a:pt x="3154" y="1261"/>
                </a:lnTo>
                <a:lnTo>
                  <a:pt x="3163" y="1270"/>
                </a:lnTo>
                <a:lnTo>
                  <a:pt x="3168" y="1270"/>
                </a:lnTo>
                <a:lnTo>
                  <a:pt x="3175" y="1268"/>
                </a:lnTo>
                <a:lnTo>
                  <a:pt x="3175" y="1259"/>
                </a:lnTo>
                <a:lnTo>
                  <a:pt x="3175" y="1253"/>
                </a:lnTo>
                <a:lnTo>
                  <a:pt x="3176" y="1248"/>
                </a:lnTo>
                <a:lnTo>
                  <a:pt x="3180" y="1243"/>
                </a:lnTo>
                <a:lnTo>
                  <a:pt x="3186" y="1234"/>
                </a:lnTo>
                <a:lnTo>
                  <a:pt x="3195" y="1228"/>
                </a:lnTo>
                <a:lnTo>
                  <a:pt x="3200" y="1229"/>
                </a:lnTo>
                <a:lnTo>
                  <a:pt x="3205" y="1229"/>
                </a:lnTo>
                <a:lnTo>
                  <a:pt x="3210" y="1229"/>
                </a:lnTo>
                <a:lnTo>
                  <a:pt x="3213" y="1228"/>
                </a:lnTo>
                <a:lnTo>
                  <a:pt x="3211" y="1221"/>
                </a:lnTo>
                <a:lnTo>
                  <a:pt x="3211" y="1214"/>
                </a:lnTo>
                <a:lnTo>
                  <a:pt x="3223" y="1219"/>
                </a:lnTo>
                <a:lnTo>
                  <a:pt x="3235" y="1224"/>
                </a:lnTo>
                <a:lnTo>
                  <a:pt x="3247" y="1228"/>
                </a:lnTo>
                <a:lnTo>
                  <a:pt x="3262" y="1231"/>
                </a:lnTo>
                <a:lnTo>
                  <a:pt x="3262" y="1234"/>
                </a:lnTo>
                <a:lnTo>
                  <a:pt x="3262" y="1238"/>
                </a:lnTo>
                <a:lnTo>
                  <a:pt x="3257" y="1241"/>
                </a:lnTo>
                <a:lnTo>
                  <a:pt x="3253" y="1244"/>
                </a:lnTo>
                <a:lnTo>
                  <a:pt x="3252" y="1249"/>
                </a:lnTo>
                <a:lnTo>
                  <a:pt x="3250" y="1256"/>
                </a:lnTo>
                <a:lnTo>
                  <a:pt x="3270" y="1244"/>
                </a:lnTo>
                <a:lnTo>
                  <a:pt x="3292" y="1234"/>
                </a:lnTo>
                <a:lnTo>
                  <a:pt x="3314" y="1223"/>
                </a:lnTo>
                <a:lnTo>
                  <a:pt x="3334" y="1213"/>
                </a:lnTo>
                <a:lnTo>
                  <a:pt x="3335" y="1221"/>
                </a:lnTo>
                <a:lnTo>
                  <a:pt x="3337" y="1234"/>
                </a:lnTo>
                <a:lnTo>
                  <a:pt x="3340" y="1248"/>
                </a:lnTo>
                <a:lnTo>
                  <a:pt x="3345" y="1254"/>
                </a:lnTo>
                <a:lnTo>
                  <a:pt x="3350" y="1258"/>
                </a:lnTo>
                <a:lnTo>
                  <a:pt x="3355" y="1261"/>
                </a:lnTo>
                <a:lnTo>
                  <a:pt x="3355" y="1288"/>
                </a:lnTo>
                <a:lnTo>
                  <a:pt x="3359" y="1306"/>
                </a:lnTo>
                <a:lnTo>
                  <a:pt x="3360" y="1315"/>
                </a:lnTo>
                <a:lnTo>
                  <a:pt x="3365" y="1321"/>
                </a:lnTo>
                <a:lnTo>
                  <a:pt x="3374" y="1328"/>
                </a:lnTo>
                <a:lnTo>
                  <a:pt x="3382" y="1336"/>
                </a:lnTo>
                <a:lnTo>
                  <a:pt x="3386" y="1348"/>
                </a:lnTo>
                <a:lnTo>
                  <a:pt x="3391" y="1360"/>
                </a:lnTo>
                <a:lnTo>
                  <a:pt x="3396" y="1368"/>
                </a:lnTo>
                <a:lnTo>
                  <a:pt x="3401" y="1377"/>
                </a:lnTo>
                <a:lnTo>
                  <a:pt x="3407" y="1385"/>
                </a:lnTo>
                <a:lnTo>
                  <a:pt x="3412" y="1395"/>
                </a:lnTo>
                <a:lnTo>
                  <a:pt x="3416" y="1403"/>
                </a:lnTo>
                <a:lnTo>
                  <a:pt x="3419" y="1415"/>
                </a:lnTo>
                <a:lnTo>
                  <a:pt x="3419" y="1424"/>
                </a:lnTo>
                <a:lnTo>
                  <a:pt x="3419" y="1434"/>
                </a:lnTo>
                <a:lnTo>
                  <a:pt x="3417" y="1442"/>
                </a:lnTo>
                <a:lnTo>
                  <a:pt x="3414" y="1452"/>
                </a:lnTo>
                <a:lnTo>
                  <a:pt x="3404" y="1470"/>
                </a:lnTo>
                <a:lnTo>
                  <a:pt x="3391" y="1489"/>
                </a:lnTo>
                <a:lnTo>
                  <a:pt x="3362" y="1521"/>
                </a:lnTo>
                <a:lnTo>
                  <a:pt x="3337" y="1542"/>
                </a:lnTo>
                <a:lnTo>
                  <a:pt x="3325" y="1559"/>
                </a:lnTo>
                <a:lnTo>
                  <a:pt x="3312" y="1576"/>
                </a:lnTo>
                <a:lnTo>
                  <a:pt x="3302" y="1581"/>
                </a:lnTo>
                <a:lnTo>
                  <a:pt x="3287" y="1586"/>
                </a:lnTo>
                <a:lnTo>
                  <a:pt x="3272" y="1589"/>
                </a:lnTo>
                <a:lnTo>
                  <a:pt x="3262" y="1593"/>
                </a:lnTo>
                <a:lnTo>
                  <a:pt x="3260" y="1588"/>
                </a:lnTo>
                <a:lnTo>
                  <a:pt x="3257" y="1583"/>
                </a:lnTo>
                <a:lnTo>
                  <a:pt x="3245" y="1584"/>
                </a:lnTo>
                <a:lnTo>
                  <a:pt x="3232" y="1589"/>
                </a:lnTo>
                <a:lnTo>
                  <a:pt x="3221" y="1586"/>
                </a:lnTo>
                <a:lnTo>
                  <a:pt x="3206" y="1581"/>
                </a:lnTo>
                <a:lnTo>
                  <a:pt x="3203" y="1576"/>
                </a:lnTo>
                <a:lnTo>
                  <a:pt x="3201" y="1571"/>
                </a:lnTo>
                <a:lnTo>
                  <a:pt x="3205" y="1563"/>
                </a:lnTo>
                <a:lnTo>
                  <a:pt x="3206" y="1556"/>
                </a:lnTo>
                <a:lnTo>
                  <a:pt x="3206" y="1551"/>
                </a:lnTo>
                <a:lnTo>
                  <a:pt x="3205" y="1549"/>
                </a:lnTo>
                <a:lnTo>
                  <a:pt x="3201" y="1546"/>
                </a:lnTo>
                <a:lnTo>
                  <a:pt x="3200" y="1544"/>
                </a:lnTo>
                <a:lnTo>
                  <a:pt x="3198" y="1541"/>
                </a:lnTo>
                <a:lnTo>
                  <a:pt x="3196" y="1536"/>
                </a:lnTo>
                <a:lnTo>
                  <a:pt x="3191" y="1539"/>
                </a:lnTo>
                <a:lnTo>
                  <a:pt x="3190" y="1541"/>
                </a:lnTo>
                <a:lnTo>
                  <a:pt x="3186" y="1541"/>
                </a:lnTo>
                <a:lnTo>
                  <a:pt x="3183" y="1541"/>
                </a:lnTo>
                <a:lnTo>
                  <a:pt x="3188" y="1536"/>
                </a:lnTo>
                <a:lnTo>
                  <a:pt x="3191" y="1534"/>
                </a:lnTo>
                <a:lnTo>
                  <a:pt x="3196" y="1534"/>
                </a:lnTo>
                <a:lnTo>
                  <a:pt x="3203" y="1534"/>
                </a:lnTo>
                <a:lnTo>
                  <a:pt x="3203" y="1531"/>
                </a:lnTo>
                <a:lnTo>
                  <a:pt x="3205" y="1526"/>
                </a:lnTo>
                <a:lnTo>
                  <a:pt x="3205" y="1521"/>
                </a:lnTo>
                <a:lnTo>
                  <a:pt x="3203" y="1516"/>
                </a:lnTo>
                <a:lnTo>
                  <a:pt x="3188" y="1526"/>
                </a:lnTo>
                <a:lnTo>
                  <a:pt x="3171" y="1536"/>
                </a:lnTo>
                <a:lnTo>
                  <a:pt x="3171" y="1522"/>
                </a:lnTo>
                <a:lnTo>
                  <a:pt x="3170" y="1514"/>
                </a:lnTo>
                <a:lnTo>
                  <a:pt x="3165" y="1507"/>
                </a:lnTo>
                <a:lnTo>
                  <a:pt x="3160" y="1499"/>
                </a:lnTo>
                <a:lnTo>
                  <a:pt x="3141" y="1496"/>
                </a:lnTo>
                <a:lnTo>
                  <a:pt x="3124" y="1496"/>
                </a:lnTo>
                <a:lnTo>
                  <a:pt x="3108" y="1497"/>
                </a:lnTo>
                <a:lnTo>
                  <a:pt x="3093" y="1502"/>
                </a:lnTo>
                <a:lnTo>
                  <a:pt x="3062" y="1514"/>
                </a:lnTo>
                <a:lnTo>
                  <a:pt x="3036" y="1524"/>
                </a:lnTo>
                <a:lnTo>
                  <a:pt x="3017" y="1526"/>
                </a:lnTo>
                <a:lnTo>
                  <a:pt x="3000" y="1526"/>
                </a:lnTo>
                <a:lnTo>
                  <a:pt x="2990" y="1532"/>
                </a:lnTo>
                <a:lnTo>
                  <a:pt x="2982" y="1537"/>
                </a:lnTo>
                <a:lnTo>
                  <a:pt x="2970" y="1541"/>
                </a:lnTo>
                <a:lnTo>
                  <a:pt x="2957" y="1541"/>
                </a:lnTo>
                <a:lnTo>
                  <a:pt x="2952" y="1539"/>
                </a:lnTo>
                <a:lnTo>
                  <a:pt x="2947" y="1537"/>
                </a:lnTo>
                <a:lnTo>
                  <a:pt x="2944" y="1532"/>
                </a:lnTo>
                <a:lnTo>
                  <a:pt x="2942" y="1526"/>
                </a:lnTo>
                <a:lnTo>
                  <a:pt x="2947" y="1519"/>
                </a:lnTo>
                <a:lnTo>
                  <a:pt x="2952" y="1512"/>
                </a:lnTo>
                <a:lnTo>
                  <a:pt x="2955" y="1502"/>
                </a:lnTo>
                <a:lnTo>
                  <a:pt x="2957" y="1492"/>
                </a:lnTo>
                <a:lnTo>
                  <a:pt x="2959" y="1472"/>
                </a:lnTo>
                <a:lnTo>
                  <a:pt x="2959" y="1449"/>
                </a:lnTo>
                <a:lnTo>
                  <a:pt x="2959" y="1425"/>
                </a:lnTo>
                <a:lnTo>
                  <a:pt x="2959" y="1402"/>
                </a:lnTo>
                <a:lnTo>
                  <a:pt x="2959" y="1392"/>
                </a:lnTo>
                <a:lnTo>
                  <a:pt x="2960" y="1380"/>
                </a:lnTo>
                <a:lnTo>
                  <a:pt x="2964" y="1372"/>
                </a:lnTo>
                <a:lnTo>
                  <a:pt x="2967" y="1363"/>
                </a:lnTo>
                <a:lnTo>
                  <a:pt x="2977" y="1360"/>
                </a:lnTo>
                <a:lnTo>
                  <a:pt x="2985" y="1355"/>
                </a:lnTo>
                <a:lnTo>
                  <a:pt x="2992" y="1350"/>
                </a:lnTo>
                <a:lnTo>
                  <a:pt x="3000" y="1345"/>
                </a:lnTo>
                <a:lnTo>
                  <a:pt x="3032" y="1336"/>
                </a:lnTo>
                <a:lnTo>
                  <a:pt x="3051" y="1330"/>
                </a:lnTo>
                <a:lnTo>
                  <a:pt x="3057" y="1326"/>
                </a:lnTo>
                <a:lnTo>
                  <a:pt x="3064" y="1320"/>
                </a:lnTo>
                <a:lnTo>
                  <a:pt x="3071" y="1310"/>
                </a:lnTo>
                <a:lnTo>
                  <a:pt x="3081" y="1293"/>
                </a:lnTo>
                <a:lnTo>
                  <a:pt x="3089" y="1295"/>
                </a:lnTo>
                <a:lnTo>
                  <a:pt x="3098" y="1295"/>
                </a:lnTo>
                <a:close/>
                <a:moveTo>
                  <a:pt x="2215" y="1218"/>
                </a:moveTo>
                <a:lnTo>
                  <a:pt x="2220" y="1229"/>
                </a:lnTo>
                <a:lnTo>
                  <a:pt x="2225" y="1243"/>
                </a:lnTo>
                <a:lnTo>
                  <a:pt x="2230" y="1256"/>
                </a:lnTo>
                <a:lnTo>
                  <a:pt x="2232" y="1270"/>
                </a:lnTo>
                <a:lnTo>
                  <a:pt x="2224" y="1283"/>
                </a:lnTo>
                <a:lnTo>
                  <a:pt x="2215" y="1296"/>
                </a:lnTo>
                <a:lnTo>
                  <a:pt x="2214" y="1311"/>
                </a:lnTo>
                <a:lnTo>
                  <a:pt x="2214" y="1326"/>
                </a:lnTo>
                <a:lnTo>
                  <a:pt x="2202" y="1345"/>
                </a:lnTo>
                <a:lnTo>
                  <a:pt x="2192" y="1363"/>
                </a:lnTo>
                <a:lnTo>
                  <a:pt x="2185" y="1383"/>
                </a:lnTo>
                <a:lnTo>
                  <a:pt x="2178" y="1403"/>
                </a:lnTo>
                <a:lnTo>
                  <a:pt x="2177" y="1407"/>
                </a:lnTo>
                <a:lnTo>
                  <a:pt x="2173" y="1410"/>
                </a:lnTo>
                <a:lnTo>
                  <a:pt x="2170" y="1412"/>
                </a:lnTo>
                <a:lnTo>
                  <a:pt x="2167" y="1414"/>
                </a:lnTo>
                <a:lnTo>
                  <a:pt x="2163" y="1414"/>
                </a:lnTo>
                <a:lnTo>
                  <a:pt x="2158" y="1412"/>
                </a:lnTo>
                <a:lnTo>
                  <a:pt x="2152" y="1410"/>
                </a:lnTo>
                <a:lnTo>
                  <a:pt x="2145" y="1407"/>
                </a:lnTo>
                <a:lnTo>
                  <a:pt x="2145" y="1392"/>
                </a:lnTo>
                <a:lnTo>
                  <a:pt x="2142" y="1380"/>
                </a:lnTo>
                <a:lnTo>
                  <a:pt x="2140" y="1368"/>
                </a:lnTo>
                <a:lnTo>
                  <a:pt x="2138" y="1353"/>
                </a:lnTo>
                <a:lnTo>
                  <a:pt x="2145" y="1347"/>
                </a:lnTo>
                <a:lnTo>
                  <a:pt x="2150" y="1338"/>
                </a:lnTo>
                <a:lnTo>
                  <a:pt x="2153" y="1330"/>
                </a:lnTo>
                <a:lnTo>
                  <a:pt x="2153" y="1320"/>
                </a:lnTo>
                <a:lnTo>
                  <a:pt x="2155" y="1310"/>
                </a:lnTo>
                <a:lnTo>
                  <a:pt x="2155" y="1300"/>
                </a:lnTo>
                <a:lnTo>
                  <a:pt x="2157" y="1290"/>
                </a:lnTo>
                <a:lnTo>
                  <a:pt x="2162" y="1281"/>
                </a:lnTo>
                <a:lnTo>
                  <a:pt x="2172" y="1278"/>
                </a:lnTo>
                <a:lnTo>
                  <a:pt x="2183" y="1273"/>
                </a:lnTo>
                <a:lnTo>
                  <a:pt x="2192" y="1268"/>
                </a:lnTo>
                <a:lnTo>
                  <a:pt x="2200" y="1259"/>
                </a:lnTo>
                <a:lnTo>
                  <a:pt x="2207" y="1253"/>
                </a:lnTo>
                <a:lnTo>
                  <a:pt x="2212" y="1243"/>
                </a:lnTo>
                <a:lnTo>
                  <a:pt x="2215" y="1231"/>
                </a:lnTo>
                <a:lnTo>
                  <a:pt x="2215" y="1218"/>
                </a:lnTo>
                <a:close/>
                <a:moveTo>
                  <a:pt x="3591" y="1531"/>
                </a:moveTo>
                <a:lnTo>
                  <a:pt x="3600" y="1534"/>
                </a:lnTo>
                <a:lnTo>
                  <a:pt x="3607" y="1541"/>
                </a:lnTo>
                <a:lnTo>
                  <a:pt x="3607" y="1559"/>
                </a:lnTo>
                <a:lnTo>
                  <a:pt x="3607" y="1574"/>
                </a:lnTo>
                <a:lnTo>
                  <a:pt x="3608" y="1578"/>
                </a:lnTo>
                <a:lnTo>
                  <a:pt x="3610" y="1579"/>
                </a:lnTo>
                <a:lnTo>
                  <a:pt x="3622" y="1578"/>
                </a:lnTo>
                <a:lnTo>
                  <a:pt x="3632" y="1574"/>
                </a:lnTo>
                <a:lnTo>
                  <a:pt x="3632" y="1579"/>
                </a:lnTo>
                <a:lnTo>
                  <a:pt x="3632" y="1584"/>
                </a:lnTo>
                <a:lnTo>
                  <a:pt x="3618" y="1594"/>
                </a:lnTo>
                <a:lnTo>
                  <a:pt x="3601" y="1606"/>
                </a:lnTo>
                <a:lnTo>
                  <a:pt x="3586" y="1618"/>
                </a:lnTo>
                <a:lnTo>
                  <a:pt x="3573" y="1624"/>
                </a:lnTo>
                <a:lnTo>
                  <a:pt x="3561" y="1626"/>
                </a:lnTo>
                <a:lnTo>
                  <a:pt x="3551" y="1628"/>
                </a:lnTo>
                <a:lnTo>
                  <a:pt x="3548" y="1635"/>
                </a:lnTo>
                <a:lnTo>
                  <a:pt x="3546" y="1640"/>
                </a:lnTo>
                <a:lnTo>
                  <a:pt x="3536" y="1640"/>
                </a:lnTo>
                <a:lnTo>
                  <a:pt x="3528" y="1641"/>
                </a:lnTo>
                <a:lnTo>
                  <a:pt x="3508" y="1656"/>
                </a:lnTo>
                <a:lnTo>
                  <a:pt x="3488" y="1673"/>
                </a:lnTo>
                <a:lnTo>
                  <a:pt x="3476" y="1681"/>
                </a:lnTo>
                <a:lnTo>
                  <a:pt x="3463" y="1688"/>
                </a:lnTo>
                <a:lnTo>
                  <a:pt x="3451" y="1691"/>
                </a:lnTo>
                <a:lnTo>
                  <a:pt x="3436" y="1695"/>
                </a:lnTo>
                <a:lnTo>
                  <a:pt x="3432" y="1693"/>
                </a:lnTo>
                <a:lnTo>
                  <a:pt x="3429" y="1691"/>
                </a:lnTo>
                <a:lnTo>
                  <a:pt x="3427" y="1688"/>
                </a:lnTo>
                <a:lnTo>
                  <a:pt x="3426" y="1685"/>
                </a:lnTo>
                <a:lnTo>
                  <a:pt x="3456" y="1666"/>
                </a:lnTo>
                <a:lnTo>
                  <a:pt x="3486" y="1650"/>
                </a:lnTo>
                <a:lnTo>
                  <a:pt x="3516" y="1631"/>
                </a:lnTo>
                <a:lnTo>
                  <a:pt x="3545" y="1613"/>
                </a:lnTo>
                <a:lnTo>
                  <a:pt x="3546" y="1616"/>
                </a:lnTo>
                <a:lnTo>
                  <a:pt x="3550" y="1619"/>
                </a:lnTo>
                <a:lnTo>
                  <a:pt x="3553" y="1621"/>
                </a:lnTo>
                <a:lnTo>
                  <a:pt x="3558" y="1621"/>
                </a:lnTo>
                <a:lnTo>
                  <a:pt x="3566" y="1616"/>
                </a:lnTo>
                <a:lnTo>
                  <a:pt x="3575" y="1611"/>
                </a:lnTo>
                <a:lnTo>
                  <a:pt x="3570" y="1606"/>
                </a:lnTo>
                <a:lnTo>
                  <a:pt x="3568" y="1604"/>
                </a:lnTo>
                <a:lnTo>
                  <a:pt x="3568" y="1601"/>
                </a:lnTo>
                <a:lnTo>
                  <a:pt x="3568" y="1596"/>
                </a:lnTo>
                <a:lnTo>
                  <a:pt x="3576" y="1593"/>
                </a:lnTo>
                <a:lnTo>
                  <a:pt x="3581" y="1586"/>
                </a:lnTo>
                <a:lnTo>
                  <a:pt x="3586" y="1579"/>
                </a:lnTo>
                <a:lnTo>
                  <a:pt x="3593" y="1573"/>
                </a:lnTo>
                <a:lnTo>
                  <a:pt x="3593" y="1552"/>
                </a:lnTo>
                <a:lnTo>
                  <a:pt x="3591" y="1531"/>
                </a:lnTo>
                <a:close/>
                <a:moveTo>
                  <a:pt x="3180" y="1547"/>
                </a:moveTo>
                <a:lnTo>
                  <a:pt x="3186" y="1549"/>
                </a:lnTo>
                <a:lnTo>
                  <a:pt x="3193" y="1551"/>
                </a:lnTo>
                <a:lnTo>
                  <a:pt x="3191" y="1552"/>
                </a:lnTo>
                <a:lnTo>
                  <a:pt x="3188" y="1554"/>
                </a:lnTo>
                <a:lnTo>
                  <a:pt x="3185" y="1556"/>
                </a:lnTo>
                <a:lnTo>
                  <a:pt x="3181" y="1556"/>
                </a:lnTo>
                <a:lnTo>
                  <a:pt x="3180" y="1554"/>
                </a:lnTo>
                <a:lnTo>
                  <a:pt x="3178" y="1549"/>
                </a:lnTo>
                <a:lnTo>
                  <a:pt x="3178" y="1549"/>
                </a:lnTo>
                <a:lnTo>
                  <a:pt x="3180" y="1547"/>
                </a:lnTo>
                <a:close/>
                <a:moveTo>
                  <a:pt x="3220" y="1656"/>
                </a:moveTo>
                <a:lnTo>
                  <a:pt x="3223" y="1636"/>
                </a:lnTo>
                <a:lnTo>
                  <a:pt x="3230" y="1616"/>
                </a:lnTo>
                <a:lnTo>
                  <a:pt x="3232" y="1616"/>
                </a:lnTo>
                <a:lnTo>
                  <a:pt x="3232" y="1616"/>
                </a:lnTo>
                <a:lnTo>
                  <a:pt x="3252" y="1618"/>
                </a:lnTo>
                <a:lnTo>
                  <a:pt x="3268" y="1621"/>
                </a:lnTo>
                <a:lnTo>
                  <a:pt x="3268" y="1623"/>
                </a:lnTo>
                <a:lnTo>
                  <a:pt x="3268" y="1623"/>
                </a:lnTo>
                <a:lnTo>
                  <a:pt x="3267" y="1626"/>
                </a:lnTo>
                <a:lnTo>
                  <a:pt x="3267" y="1629"/>
                </a:lnTo>
                <a:lnTo>
                  <a:pt x="3260" y="1638"/>
                </a:lnTo>
                <a:lnTo>
                  <a:pt x="3252" y="1645"/>
                </a:lnTo>
                <a:lnTo>
                  <a:pt x="3243" y="1651"/>
                </a:lnTo>
                <a:lnTo>
                  <a:pt x="3235" y="1656"/>
                </a:lnTo>
                <a:lnTo>
                  <a:pt x="3228" y="1656"/>
                </a:lnTo>
                <a:lnTo>
                  <a:pt x="3220" y="1656"/>
                </a:lnTo>
                <a:close/>
              </a:path>
            </a:pathLst>
          </a:custGeom>
          <a:solidFill>
            <a:srgbClr val="B5C2C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195" name="Picture 26" descr="小区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500438"/>
            <a:ext cx="273685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23" descr="Build-0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9563" y="1444625"/>
            <a:ext cx="1274762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Freeform 2"/>
          <p:cNvSpPr>
            <a:spLocks/>
          </p:cNvSpPr>
          <p:nvPr/>
        </p:nvSpPr>
        <p:spPr bwMode="auto">
          <a:xfrm flipV="1">
            <a:off x="4657725" y="2822575"/>
            <a:ext cx="21971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rgbClr val="C50D2C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4339" name="Freeform 3"/>
          <p:cNvSpPr>
            <a:spLocks/>
          </p:cNvSpPr>
          <p:nvPr/>
        </p:nvSpPr>
        <p:spPr bwMode="auto">
          <a:xfrm>
            <a:off x="5003800" y="3806825"/>
            <a:ext cx="21971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rgbClr val="C50D2C"/>
            </a:solidFill>
            <a:prstDash val="dash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4340" name="Freeform 4"/>
          <p:cNvSpPr>
            <a:spLocks/>
          </p:cNvSpPr>
          <p:nvPr/>
        </p:nvSpPr>
        <p:spPr bwMode="auto">
          <a:xfrm>
            <a:off x="4716463" y="3716338"/>
            <a:ext cx="2189162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rgbClr val="C50D2C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4341" name="Freeform 5"/>
          <p:cNvSpPr>
            <a:spLocks/>
          </p:cNvSpPr>
          <p:nvPr/>
        </p:nvSpPr>
        <p:spPr bwMode="auto">
          <a:xfrm>
            <a:off x="1736725" y="2822575"/>
            <a:ext cx="21971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rgbClr val="C50D2C"/>
            </a:solidFill>
            <a:prstDash val="dash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4342" name="Freeform 6"/>
          <p:cNvSpPr>
            <a:spLocks/>
          </p:cNvSpPr>
          <p:nvPr/>
        </p:nvSpPr>
        <p:spPr bwMode="auto">
          <a:xfrm flipV="1">
            <a:off x="1736725" y="3724275"/>
            <a:ext cx="21971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rgbClr val="C50D2C"/>
            </a:solidFill>
            <a:prstDash val="dash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4343" name="Freeform 7"/>
          <p:cNvSpPr>
            <a:spLocks/>
          </p:cNvSpPr>
          <p:nvPr/>
        </p:nvSpPr>
        <p:spPr bwMode="auto">
          <a:xfrm flipV="1">
            <a:off x="5000625" y="2924175"/>
            <a:ext cx="2197100" cy="12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568" y="80"/>
              </a:cxn>
              <a:cxn ang="0">
                <a:pos x="1384" y="80"/>
              </a:cxn>
            </a:cxnLst>
            <a:rect l="0" t="0" r="r" b="b"/>
            <a:pathLst>
              <a:path w="1384" h="80">
                <a:moveTo>
                  <a:pt x="0" y="0"/>
                </a:moveTo>
                <a:lnTo>
                  <a:pt x="728" y="0"/>
                </a:lnTo>
                <a:lnTo>
                  <a:pt x="568" y="80"/>
                </a:lnTo>
                <a:lnTo>
                  <a:pt x="1384" y="80"/>
                </a:lnTo>
              </a:path>
            </a:pathLst>
          </a:custGeom>
          <a:noFill/>
          <a:ln w="38100" cap="flat" cmpd="sng">
            <a:solidFill>
              <a:srgbClr val="C50D2C"/>
            </a:solidFill>
            <a:prstDash val="dash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203" name="Picture 8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76375" y="3435350"/>
            <a:ext cx="693738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4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广域网的概念</a:t>
            </a:r>
          </a:p>
        </p:txBody>
      </p:sp>
      <p:pic>
        <p:nvPicPr>
          <p:cNvPr id="8205" name="Picture 21" descr="Route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16688" y="2565400"/>
            <a:ext cx="86518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6" name="Picture 22" descr="Route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43663" y="3716338"/>
            <a:ext cx="86518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7" name="Picture 25" descr="Build-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50913" y="2133600"/>
            <a:ext cx="1676400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8" name="Picture 34" descr="图形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32138" y="2781300"/>
            <a:ext cx="2451100" cy="136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563938" y="3157538"/>
            <a:ext cx="1589087" cy="42703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服务供应商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831850" y="1844675"/>
            <a:ext cx="7772400" cy="193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9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为用户提供远距离数据通信业务网络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zh-CN" altLang="en-US" sz="29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9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通常使用电信部门</a:t>
            </a:r>
            <a:r>
              <a:rPr lang="en-US" altLang="zh-CN" sz="29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(</a:t>
            </a:r>
            <a:r>
              <a:rPr lang="zh-CN" altLang="en-US" sz="29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服务商</a:t>
            </a:r>
            <a:r>
              <a:rPr lang="en-US" altLang="zh-CN" sz="29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)</a:t>
            </a:r>
            <a:r>
              <a:rPr lang="zh-CN" altLang="en-US" sz="29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的传输设备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zh-CN" altLang="en-US" sz="29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9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包括电路交换和包交换网络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altLang="zh-CN" sz="33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468313" y="115888"/>
            <a:ext cx="76231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 sz="4200">
                <a:solidFill>
                  <a:schemeClr val="tx2"/>
                </a:solidFill>
                <a:ea typeface="黑体" pitchFamily="49" charset="-122"/>
              </a:rPr>
              <a:t>广域网的定义</a:t>
            </a:r>
            <a:endParaRPr lang="zh-CN" altLang="en-US" sz="3800">
              <a:solidFill>
                <a:schemeClr val="tx2"/>
              </a:solidFill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971550" y="1484313"/>
            <a:ext cx="693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04800" indent="-304800" defTabSz="8128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altLang="zh-CN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marL="304800" indent="-304800" algn="just" defTabSz="8128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广域网（</a:t>
            </a:r>
            <a:r>
              <a:rPr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Times New Roman" pitchFamily="18" charset="0"/>
              </a:rPr>
              <a:t>Wide Area Networks</a:t>
            </a:r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Times New Roman" pitchFamily="18" charset="0"/>
              </a:rPr>
              <a:t>WAN</a:t>
            </a:r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</a:p>
          <a:p>
            <a:pPr marL="660400" lvl="1" indent="-254000" algn="just" defTabSz="8128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距离远、带宽小、延时大</a:t>
            </a:r>
          </a:p>
          <a:p>
            <a:pPr marL="660400" lvl="1" indent="-254000" algn="just" defTabSz="8128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marL="660400" lvl="1" indent="-254000" algn="just" defTabSz="8128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marL="660400" lvl="1" indent="-254000" algn="just" defTabSz="8128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marL="660400" lvl="1" indent="-254000" algn="just" defTabSz="8128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marL="304800" indent="-304800" algn="just" defTabSz="8128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局域网</a:t>
            </a:r>
          </a:p>
          <a:p>
            <a:pPr marL="660400" lvl="1" indent="-254000" algn="just" defTabSz="8128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范围小、延时小、带宽大、成本低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468313" y="115888"/>
            <a:ext cx="76231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 sz="4200">
                <a:solidFill>
                  <a:schemeClr val="tx2"/>
                </a:solidFill>
                <a:ea typeface="黑体" pitchFamily="49" charset="-122"/>
              </a:rPr>
              <a:t>广域网的特点</a:t>
            </a:r>
            <a:endParaRPr lang="zh-CN" altLang="en-US" sz="3800">
              <a:solidFill>
                <a:schemeClr val="tx2"/>
              </a:solidFill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dwwdw"/>
          <p:cNvPicPr>
            <a:picLocks noChangeAspect="1" noChangeArrowheads="1"/>
          </p:cNvPicPr>
          <p:nvPr/>
        </p:nvPicPr>
        <p:blipFill>
          <a:blip r:embed="rId3"/>
          <a:srcRect l="2023" t="22437"/>
          <a:stretch>
            <a:fillRect/>
          </a:stretch>
        </p:blipFill>
        <p:spPr bwMode="auto">
          <a:xfrm>
            <a:off x="714348" y="1428736"/>
            <a:ext cx="7535884" cy="4418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457200" y="188913"/>
            <a:ext cx="749935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800">
                <a:solidFill>
                  <a:schemeClr val="tx2"/>
                </a:solidFill>
                <a:ea typeface="黑体" pitchFamily="49" charset="-122"/>
              </a:rPr>
              <a:t>广域网的传输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070406_授课版PPT模板_段虎强">
  <a:themeElements>
    <a:clrScheme name="20070406_授课版PPT模板_段虎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70406_授课版PPT模板_段虎强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zh-CN" alt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zh-CN" alt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20070406_授课版PPT模板_段虎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6616</TotalTime>
  <Words>2884</Words>
  <Application>Microsoft Office PowerPoint</Application>
  <PresentationFormat>全屏显示(4:3)</PresentationFormat>
  <Paragraphs>378</Paragraphs>
  <Slides>58</Slides>
  <Notes>47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0" baseType="lpstr">
      <vt:lpstr>20070406_授课版PPT模板_段虎强</vt:lpstr>
      <vt:lpstr>Visio</vt:lpstr>
      <vt:lpstr>幻灯片 1</vt:lpstr>
      <vt:lpstr>【单元背景】</vt:lpstr>
      <vt:lpstr>学习目标</vt:lpstr>
      <vt:lpstr>学习目标</vt:lpstr>
      <vt:lpstr>课程议题</vt:lpstr>
      <vt:lpstr>广域网的概念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广域网接入技术（第一层）</vt:lpstr>
      <vt:lpstr>广域网接入技术（第二层）</vt:lpstr>
      <vt:lpstr>广域网常见链路层协议 </vt:lpstr>
      <vt:lpstr>幻灯片 19</vt:lpstr>
      <vt:lpstr>幻灯片 20</vt:lpstr>
      <vt:lpstr>幻灯片 21</vt:lpstr>
      <vt:lpstr>课程议题</vt:lpstr>
      <vt:lpstr>幻灯片 23</vt:lpstr>
      <vt:lpstr>幻灯片 24</vt:lpstr>
      <vt:lpstr>幻灯片 25</vt:lpstr>
      <vt:lpstr>幻灯片 26</vt:lpstr>
      <vt:lpstr>幻灯片 27</vt:lpstr>
      <vt:lpstr>课程议题</vt:lpstr>
      <vt:lpstr>幻灯片 29</vt:lpstr>
      <vt:lpstr>幻灯片 30</vt:lpstr>
      <vt:lpstr>幻灯片 31</vt:lpstr>
      <vt:lpstr>幻灯片 32</vt:lpstr>
      <vt:lpstr>幻灯片 33</vt:lpstr>
      <vt:lpstr>幻灯片 34</vt:lpstr>
      <vt:lpstr>课程议题</vt:lpstr>
      <vt:lpstr>幻灯片 36</vt:lpstr>
      <vt:lpstr>幻灯片 37</vt:lpstr>
      <vt:lpstr>幻灯片 38</vt:lpstr>
      <vt:lpstr>课程议题</vt:lpstr>
      <vt:lpstr>PPP概述</vt:lpstr>
      <vt:lpstr>PPP协议体系结构</vt:lpstr>
      <vt:lpstr>PPP帧结构</vt:lpstr>
      <vt:lpstr>PPP的工作过程</vt:lpstr>
      <vt:lpstr>课程议题</vt:lpstr>
      <vt:lpstr>PAP和CHAP认证</vt:lpstr>
      <vt:lpstr>PAP认证</vt:lpstr>
      <vt:lpstr>CHAP认证</vt:lpstr>
      <vt:lpstr>PPP验证过程</vt:lpstr>
      <vt:lpstr>PPP验证过程</vt:lpstr>
      <vt:lpstr>PPP验证过程</vt:lpstr>
      <vt:lpstr>PPP验证过程</vt:lpstr>
      <vt:lpstr>PPP验证过程</vt:lpstr>
      <vt:lpstr>PPP验证过程</vt:lpstr>
      <vt:lpstr>课程议题</vt:lpstr>
      <vt:lpstr>配置PPP协议</vt:lpstr>
      <vt:lpstr>配置PAP/CHAP认证</vt:lpstr>
      <vt:lpstr>配置实例</vt:lpstr>
      <vt:lpstr>幻灯片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Duanhq</dc:creator>
  <cp:lastModifiedBy>Windows 用户</cp:lastModifiedBy>
  <cp:revision>184</cp:revision>
  <dcterms:created xsi:type="dcterms:W3CDTF">2007-04-19T10:57:15Z</dcterms:created>
  <dcterms:modified xsi:type="dcterms:W3CDTF">2017-07-12T09:31:23Z</dcterms:modified>
</cp:coreProperties>
</file>