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5" r:id="rId1"/>
  </p:sldMasterIdLst>
  <p:notesMasterIdLst>
    <p:notesMasterId r:id="rId55"/>
  </p:notesMasterIdLst>
  <p:handoutMasterIdLst>
    <p:handoutMasterId r:id="rId56"/>
  </p:handoutMasterIdLst>
  <p:sldIdLst>
    <p:sldId id="1311" r:id="rId2"/>
    <p:sldId id="1330" r:id="rId3"/>
    <p:sldId id="259" r:id="rId4"/>
    <p:sldId id="1375" r:id="rId5"/>
    <p:sldId id="1289" r:id="rId6"/>
    <p:sldId id="1243" r:id="rId7"/>
    <p:sldId id="1378" r:id="rId8"/>
    <p:sldId id="1331" r:id="rId9"/>
    <p:sldId id="313" r:id="rId10"/>
    <p:sldId id="287" r:id="rId11"/>
    <p:sldId id="1252" r:id="rId12"/>
    <p:sldId id="268" r:id="rId13"/>
    <p:sldId id="1316" r:id="rId14"/>
    <p:sldId id="1317" r:id="rId15"/>
    <p:sldId id="1338" r:id="rId16"/>
    <p:sldId id="1323" r:id="rId17"/>
    <p:sldId id="1253" r:id="rId18"/>
    <p:sldId id="1319" r:id="rId19"/>
    <p:sldId id="1321" r:id="rId20"/>
    <p:sldId id="1254" r:id="rId21"/>
    <p:sldId id="1332" r:id="rId22"/>
    <p:sldId id="1247" r:id="rId23"/>
    <p:sldId id="433" r:id="rId24"/>
    <p:sldId id="1276" r:id="rId25"/>
    <p:sldId id="1325" r:id="rId26"/>
    <p:sldId id="1326" r:id="rId27"/>
    <p:sldId id="1339" r:id="rId28"/>
    <p:sldId id="1340" r:id="rId29"/>
    <p:sldId id="297" r:id="rId30"/>
    <p:sldId id="1264" r:id="rId31"/>
    <p:sldId id="1268" r:id="rId32"/>
    <p:sldId id="1267" r:id="rId33"/>
    <p:sldId id="1266" r:id="rId34"/>
    <p:sldId id="1265" r:id="rId35"/>
    <p:sldId id="1292" r:id="rId36"/>
    <p:sldId id="1328" r:id="rId37"/>
    <p:sldId id="1327" r:id="rId38"/>
    <p:sldId id="1333" r:id="rId39"/>
    <p:sldId id="1336" r:id="rId40"/>
    <p:sldId id="1274" r:id="rId41"/>
    <p:sldId id="1275" r:id="rId42"/>
    <p:sldId id="1271" r:id="rId43"/>
    <p:sldId id="1272" r:id="rId44"/>
    <p:sldId id="428" r:id="rId45"/>
    <p:sldId id="345" r:id="rId46"/>
    <p:sldId id="1273" r:id="rId47"/>
    <p:sldId id="1334" r:id="rId48"/>
    <p:sldId id="1293" r:id="rId49"/>
    <p:sldId id="1294" r:id="rId50"/>
    <p:sldId id="1376" r:id="rId51"/>
    <p:sldId id="1377" r:id="rId52"/>
    <p:sldId id="1374" r:id="rId53"/>
    <p:sldId id="1308" r:id="rId54"/>
  </p:sldIdLst>
  <p:sldSz cx="12192000" cy="6858000"/>
  <p:notesSz cx="7099300" cy="10234613"/>
  <p:custDataLst>
    <p:tags r:id="rId5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000F"/>
    <a:srgbClr val="FFFF00"/>
    <a:srgbClr val="DE68FF"/>
    <a:srgbClr val="CC00CC"/>
    <a:srgbClr val="E57071"/>
    <a:srgbClr val="FF9786"/>
    <a:srgbClr val="3333FF"/>
    <a:srgbClr val="FF3300"/>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3808" autoAdjust="0"/>
  </p:normalViewPr>
  <p:slideViewPr>
    <p:cSldViewPr snapToGrid="0">
      <p:cViewPr varScale="1">
        <p:scale>
          <a:sx n="90" d="100"/>
          <a:sy n="90" d="100"/>
        </p:scale>
        <p:origin x="11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254"/>
    </p:cViewPr>
  </p:sorterViewPr>
  <p:notesViewPr>
    <p:cSldViewPr snapToGrid="0">
      <p:cViewPr varScale="1">
        <p:scale>
          <a:sx n="78" d="100"/>
          <a:sy n="78" d="100"/>
        </p:scale>
        <p:origin x="398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EC49A0E-63A9-4A0D-AD2C-B7E2E2E8BB5B}" type="slidenum">
              <a:rPr lang="en-US"/>
              <a:pPr>
                <a:defRPr/>
              </a:pPr>
              <a:t>‹#›</a:t>
            </a:fld>
            <a:endParaRPr lang="en-US"/>
          </a:p>
        </p:txBody>
      </p:sp>
    </p:spTree>
    <p:extLst>
      <p:ext uri="{BB962C8B-B14F-4D97-AF65-F5344CB8AC3E}">
        <p14:creationId xmlns:p14="http://schemas.microsoft.com/office/powerpoint/2010/main" val="18027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B81D889-D7E9-4039-B45C-464273848925}" type="slidenum">
              <a:rPr lang="en-US"/>
              <a:pPr>
                <a:defRPr/>
              </a:pPr>
              <a:t>‹#›</a:t>
            </a:fld>
            <a:endParaRPr lang="en-US"/>
          </a:p>
        </p:txBody>
      </p:sp>
    </p:spTree>
    <p:extLst>
      <p:ext uri="{BB962C8B-B14F-4D97-AF65-F5344CB8AC3E}">
        <p14:creationId xmlns:p14="http://schemas.microsoft.com/office/powerpoint/2010/main" val="1810943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a:t>
            </a:fld>
            <a:endParaRPr lang="en-US"/>
          </a:p>
        </p:txBody>
      </p:sp>
    </p:spTree>
    <p:extLst>
      <p:ext uri="{BB962C8B-B14F-4D97-AF65-F5344CB8AC3E}">
        <p14:creationId xmlns:p14="http://schemas.microsoft.com/office/powerpoint/2010/main" val="38741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10</a:t>
            </a:fld>
            <a:endParaRPr lang="en-US"/>
          </a:p>
        </p:txBody>
      </p:sp>
    </p:spTree>
    <p:extLst>
      <p:ext uri="{BB962C8B-B14F-4D97-AF65-F5344CB8AC3E}">
        <p14:creationId xmlns:p14="http://schemas.microsoft.com/office/powerpoint/2010/main" val="169345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11</a:t>
            </a:fld>
            <a:endParaRPr lang="en-US"/>
          </a:p>
        </p:txBody>
      </p:sp>
    </p:spTree>
    <p:extLst>
      <p:ext uri="{BB962C8B-B14F-4D97-AF65-F5344CB8AC3E}">
        <p14:creationId xmlns:p14="http://schemas.microsoft.com/office/powerpoint/2010/main" val="241772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12</a:t>
            </a:fld>
            <a:endParaRPr lang="en-US"/>
          </a:p>
        </p:txBody>
      </p:sp>
    </p:spTree>
    <p:extLst>
      <p:ext uri="{BB962C8B-B14F-4D97-AF65-F5344CB8AC3E}">
        <p14:creationId xmlns:p14="http://schemas.microsoft.com/office/powerpoint/2010/main" val="180430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17</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18</a:t>
            </a:fld>
            <a:endParaRPr lang="en-US"/>
          </a:p>
        </p:txBody>
      </p:sp>
    </p:spTree>
    <p:extLst>
      <p:ext uri="{BB962C8B-B14F-4D97-AF65-F5344CB8AC3E}">
        <p14:creationId xmlns:p14="http://schemas.microsoft.com/office/powerpoint/2010/main" val="128207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CD7DE18D-B477-5540-A418-45080CBABEBE}" type="slidenum">
              <a:rPr lang="en-US" smtClean="0"/>
              <a:pPr/>
              <a:t>19</a:t>
            </a:fld>
            <a:endParaRPr lang="en-US"/>
          </a:p>
        </p:txBody>
      </p:sp>
    </p:spTree>
    <p:extLst>
      <p:ext uri="{BB962C8B-B14F-4D97-AF65-F5344CB8AC3E}">
        <p14:creationId xmlns:p14="http://schemas.microsoft.com/office/powerpoint/2010/main" val="1454071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20</a:t>
            </a:fld>
            <a:endParaRPr lang="en-US"/>
          </a:p>
        </p:txBody>
      </p:sp>
    </p:spTree>
    <p:extLst>
      <p:ext uri="{BB962C8B-B14F-4D97-AF65-F5344CB8AC3E}">
        <p14:creationId xmlns:p14="http://schemas.microsoft.com/office/powerpoint/2010/main" val="335211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21</a:t>
            </a:fld>
            <a:endParaRPr lang="en-US"/>
          </a:p>
        </p:txBody>
      </p:sp>
    </p:spTree>
    <p:extLst>
      <p:ext uri="{BB962C8B-B14F-4D97-AF65-F5344CB8AC3E}">
        <p14:creationId xmlns:p14="http://schemas.microsoft.com/office/powerpoint/2010/main" val="2712966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22</a:t>
            </a:fld>
            <a:endParaRPr lang="en-US"/>
          </a:p>
        </p:txBody>
      </p:sp>
    </p:spTree>
    <p:extLst>
      <p:ext uri="{BB962C8B-B14F-4D97-AF65-F5344CB8AC3E}">
        <p14:creationId xmlns:p14="http://schemas.microsoft.com/office/powerpoint/2010/main" val="3633880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24</a:t>
            </a:fld>
            <a:endParaRPr lang="en-US"/>
          </a:p>
        </p:txBody>
      </p:sp>
    </p:spTree>
    <p:extLst>
      <p:ext uri="{BB962C8B-B14F-4D97-AF65-F5344CB8AC3E}">
        <p14:creationId xmlns:p14="http://schemas.microsoft.com/office/powerpoint/2010/main" val="340025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a:t>
            </a:fld>
            <a:endParaRPr lang="en-US"/>
          </a:p>
        </p:txBody>
      </p:sp>
    </p:spTree>
    <p:extLst>
      <p:ext uri="{BB962C8B-B14F-4D97-AF65-F5344CB8AC3E}">
        <p14:creationId xmlns:p14="http://schemas.microsoft.com/office/powerpoint/2010/main" val="558876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CD7DE18D-B477-5540-A418-45080CBABEBE}" type="slidenum">
              <a:rPr lang="en-US" smtClean="0"/>
              <a:pPr/>
              <a:t>25</a:t>
            </a:fld>
            <a:endParaRPr lang="en-US"/>
          </a:p>
        </p:txBody>
      </p:sp>
    </p:spTree>
    <p:extLst>
      <p:ext uri="{BB962C8B-B14F-4D97-AF65-F5344CB8AC3E}">
        <p14:creationId xmlns:p14="http://schemas.microsoft.com/office/powerpoint/2010/main" val="2382165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CD7DE18D-B477-5540-A418-45080CBABEBE}" type="slidenum">
              <a:rPr lang="en-US" smtClean="0"/>
              <a:pPr/>
              <a:t>26</a:t>
            </a:fld>
            <a:endParaRPr lang="en-US"/>
          </a:p>
        </p:txBody>
      </p:sp>
    </p:spTree>
    <p:extLst>
      <p:ext uri="{BB962C8B-B14F-4D97-AF65-F5344CB8AC3E}">
        <p14:creationId xmlns:p14="http://schemas.microsoft.com/office/powerpoint/2010/main" val="1582971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27</a:t>
            </a:fld>
            <a:endParaRPr lang="en-US"/>
          </a:p>
        </p:txBody>
      </p:sp>
    </p:spTree>
    <p:extLst>
      <p:ext uri="{BB962C8B-B14F-4D97-AF65-F5344CB8AC3E}">
        <p14:creationId xmlns:p14="http://schemas.microsoft.com/office/powerpoint/2010/main" val="2920077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28</a:t>
            </a:fld>
            <a:endParaRPr lang="en-US"/>
          </a:p>
        </p:txBody>
      </p:sp>
    </p:spTree>
    <p:extLst>
      <p:ext uri="{BB962C8B-B14F-4D97-AF65-F5344CB8AC3E}">
        <p14:creationId xmlns:p14="http://schemas.microsoft.com/office/powerpoint/2010/main" val="4048206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29</a:t>
            </a:fld>
            <a:endParaRPr lang="en-US"/>
          </a:p>
        </p:txBody>
      </p:sp>
    </p:spTree>
    <p:extLst>
      <p:ext uri="{BB962C8B-B14F-4D97-AF65-F5344CB8AC3E}">
        <p14:creationId xmlns:p14="http://schemas.microsoft.com/office/powerpoint/2010/main" val="259521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30</a:t>
            </a:fld>
            <a:endParaRPr lang="en-US"/>
          </a:p>
        </p:txBody>
      </p:sp>
    </p:spTree>
    <p:extLst>
      <p:ext uri="{BB962C8B-B14F-4D97-AF65-F5344CB8AC3E}">
        <p14:creationId xmlns:p14="http://schemas.microsoft.com/office/powerpoint/2010/main" val="40231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31</a:t>
            </a:fld>
            <a:endParaRPr lang="en-US"/>
          </a:p>
        </p:txBody>
      </p:sp>
    </p:spTree>
    <p:extLst>
      <p:ext uri="{BB962C8B-B14F-4D97-AF65-F5344CB8AC3E}">
        <p14:creationId xmlns:p14="http://schemas.microsoft.com/office/powerpoint/2010/main" val="2222017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32</a:t>
            </a:fld>
            <a:endParaRPr lang="en-US"/>
          </a:p>
        </p:txBody>
      </p:sp>
    </p:spTree>
    <p:extLst>
      <p:ext uri="{BB962C8B-B14F-4D97-AF65-F5344CB8AC3E}">
        <p14:creationId xmlns:p14="http://schemas.microsoft.com/office/powerpoint/2010/main" val="3096009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33</a:t>
            </a:fld>
            <a:endParaRPr lang="en-US"/>
          </a:p>
        </p:txBody>
      </p:sp>
    </p:spTree>
    <p:extLst>
      <p:ext uri="{BB962C8B-B14F-4D97-AF65-F5344CB8AC3E}">
        <p14:creationId xmlns:p14="http://schemas.microsoft.com/office/powerpoint/2010/main" val="2037299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34</a:t>
            </a:fld>
            <a:endParaRPr lang="en-US"/>
          </a:p>
        </p:txBody>
      </p:sp>
    </p:spTree>
    <p:extLst>
      <p:ext uri="{BB962C8B-B14F-4D97-AF65-F5344CB8AC3E}">
        <p14:creationId xmlns:p14="http://schemas.microsoft.com/office/powerpoint/2010/main" val="384253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a:t>
            </a:fld>
            <a:endParaRPr lang="en-US"/>
          </a:p>
        </p:txBody>
      </p:sp>
    </p:spTree>
    <p:extLst>
      <p:ext uri="{BB962C8B-B14F-4D97-AF65-F5344CB8AC3E}">
        <p14:creationId xmlns:p14="http://schemas.microsoft.com/office/powerpoint/2010/main" val="2078261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35</a:t>
            </a:fld>
            <a:endParaRPr lang="en-US"/>
          </a:p>
        </p:txBody>
      </p:sp>
    </p:spTree>
    <p:extLst>
      <p:ext uri="{BB962C8B-B14F-4D97-AF65-F5344CB8AC3E}">
        <p14:creationId xmlns:p14="http://schemas.microsoft.com/office/powerpoint/2010/main" val="149901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38</a:t>
            </a:fld>
            <a:endParaRPr lang="en-US"/>
          </a:p>
        </p:txBody>
      </p:sp>
    </p:spTree>
    <p:extLst>
      <p:ext uri="{BB962C8B-B14F-4D97-AF65-F5344CB8AC3E}">
        <p14:creationId xmlns:p14="http://schemas.microsoft.com/office/powerpoint/2010/main" val="3101337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40</a:t>
            </a:fld>
            <a:endParaRPr lang="en-US"/>
          </a:p>
        </p:txBody>
      </p:sp>
    </p:spTree>
    <p:extLst>
      <p:ext uri="{BB962C8B-B14F-4D97-AF65-F5344CB8AC3E}">
        <p14:creationId xmlns:p14="http://schemas.microsoft.com/office/powerpoint/2010/main" val="3796054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41</a:t>
            </a:fld>
            <a:endParaRPr lang="en-US"/>
          </a:p>
        </p:txBody>
      </p:sp>
    </p:spTree>
    <p:extLst>
      <p:ext uri="{BB962C8B-B14F-4D97-AF65-F5344CB8AC3E}">
        <p14:creationId xmlns:p14="http://schemas.microsoft.com/office/powerpoint/2010/main" val="3732625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42</a:t>
            </a:fld>
            <a:endParaRPr lang="en-US"/>
          </a:p>
        </p:txBody>
      </p:sp>
    </p:spTree>
    <p:extLst>
      <p:ext uri="{BB962C8B-B14F-4D97-AF65-F5344CB8AC3E}">
        <p14:creationId xmlns:p14="http://schemas.microsoft.com/office/powerpoint/2010/main" val="1934615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43</a:t>
            </a:fld>
            <a:endParaRPr lang="en-US"/>
          </a:p>
        </p:txBody>
      </p:sp>
    </p:spTree>
    <p:extLst>
      <p:ext uri="{BB962C8B-B14F-4D97-AF65-F5344CB8AC3E}">
        <p14:creationId xmlns:p14="http://schemas.microsoft.com/office/powerpoint/2010/main" val="1405465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44</a:t>
            </a:fld>
            <a:endParaRPr lang="en-US"/>
          </a:p>
        </p:txBody>
      </p:sp>
    </p:spTree>
    <p:extLst>
      <p:ext uri="{BB962C8B-B14F-4D97-AF65-F5344CB8AC3E}">
        <p14:creationId xmlns:p14="http://schemas.microsoft.com/office/powerpoint/2010/main" val="2347498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46</a:t>
            </a:fld>
            <a:endParaRPr lang="en-US"/>
          </a:p>
        </p:txBody>
      </p:sp>
    </p:spTree>
    <p:extLst>
      <p:ext uri="{BB962C8B-B14F-4D97-AF65-F5344CB8AC3E}">
        <p14:creationId xmlns:p14="http://schemas.microsoft.com/office/powerpoint/2010/main" val="1736118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47</a:t>
            </a:fld>
            <a:endParaRPr lang="en-US"/>
          </a:p>
        </p:txBody>
      </p:sp>
    </p:spTree>
    <p:extLst>
      <p:ext uri="{BB962C8B-B14F-4D97-AF65-F5344CB8AC3E}">
        <p14:creationId xmlns:p14="http://schemas.microsoft.com/office/powerpoint/2010/main" val="415475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48</a:t>
            </a:fld>
            <a:endParaRPr lang="en-US"/>
          </a:p>
        </p:txBody>
      </p:sp>
    </p:spTree>
    <p:extLst>
      <p:ext uri="{BB962C8B-B14F-4D97-AF65-F5344CB8AC3E}">
        <p14:creationId xmlns:p14="http://schemas.microsoft.com/office/powerpoint/2010/main" val="257891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a:t>
            </a:fld>
            <a:endParaRPr lang="en-US"/>
          </a:p>
        </p:txBody>
      </p:sp>
    </p:spTree>
    <p:extLst>
      <p:ext uri="{BB962C8B-B14F-4D97-AF65-F5344CB8AC3E}">
        <p14:creationId xmlns:p14="http://schemas.microsoft.com/office/powerpoint/2010/main" val="1979810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49</a:t>
            </a:fld>
            <a:endParaRPr lang="en-US"/>
          </a:p>
        </p:txBody>
      </p:sp>
    </p:spTree>
    <p:extLst>
      <p:ext uri="{BB962C8B-B14F-4D97-AF65-F5344CB8AC3E}">
        <p14:creationId xmlns:p14="http://schemas.microsoft.com/office/powerpoint/2010/main" val="2959628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50</a:t>
            </a:fld>
            <a:endParaRPr lang="en-US"/>
          </a:p>
        </p:txBody>
      </p:sp>
    </p:spTree>
    <p:extLst>
      <p:ext uri="{BB962C8B-B14F-4D97-AF65-F5344CB8AC3E}">
        <p14:creationId xmlns:p14="http://schemas.microsoft.com/office/powerpoint/2010/main" val="1168356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51</a:t>
            </a:fld>
            <a:endParaRPr lang="en-US"/>
          </a:p>
        </p:txBody>
      </p:sp>
    </p:spTree>
    <p:extLst>
      <p:ext uri="{BB962C8B-B14F-4D97-AF65-F5344CB8AC3E}">
        <p14:creationId xmlns:p14="http://schemas.microsoft.com/office/powerpoint/2010/main" val="2582301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53</a:t>
            </a:fld>
            <a:endParaRPr lang="en-US"/>
          </a:p>
        </p:txBody>
      </p:sp>
    </p:spTree>
    <p:extLst>
      <p:ext uri="{BB962C8B-B14F-4D97-AF65-F5344CB8AC3E}">
        <p14:creationId xmlns:p14="http://schemas.microsoft.com/office/powerpoint/2010/main" val="2347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5</a:t>
            </a:fld>
            <a:endParaRPr lang="en-US"/>
          </a:p>
        </p:txBody>
      </p:sp>
    </p:spTree>
    <p:extLst>
      <p:ext uri="{BB962C8B-B14F-4D97-AF65-F5344CB8AC3E}">
        <p14:creationId xmlns:p14="http://schemas.microsoft.com/office/powerpoint/2010/main" val="3730920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6</a:t>
            </a:fld>
            <a:endParaRPr lang="en-US"/>
          </a:p>
        </p:txBody>
      </p:sp>
    </p:spTree>
    <p:extLst>
      <p:ext uri="{BB962C8B-B14F-4D97-AF65-F5344CB8AC3E}">
        <p14:creationId xmlns:p14="http://schemas.microsoft.com/office/powerpoint/2010/main" val="2047140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7</a:t>
            </a:fld>
            <a:endParaRPr lang="en-US"/>
          </a:p>
        </p:txBody>
      </p:sp>
    </p:spTree>
    <p:extLst>
      <p:ext uri="{BB962C8B-B14F-4D97-AF65-F5344CB8AC3E}">
        <p14:creationId xmlns:p14="http://schemas.microsoft.com/office/powerpoint/2010/main" val="378700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8</a:t>
            </a:fld>
            <a:endParaRPr lang="en-US"/>
          </a:p>
        </p:txBody>
      </p:sp>
    </p:spTree>
    <p:extLst>
      <p:ext uri="{BB962C8B-B14F-4D97-AF65-F5344CB8AC3E}">
        <p14:creationId xmlns:p14="http://schemas.microsoft.com/office/powerpoint/2010/main" val="4055624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9</a:t>
            </a:fld>
            <a:endParaRPr lang="en-US"/>
          </a:p>
        </p:txBody>
      </p:sp>
    </p:spTree>
    <p:extLst>
      <p:ext uri="{BB962C8B-B14F-4D97-AF65-F5344CB8AC3E}">
        <p14:creationId xmlns:p14="http://schemas.microsoft.com/office/powerpoint/2010/main" val="23459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5ADABA8-4680-42FF-B10E-AE1FC3D1E35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10310-2E6D-4EA4-A70B-C328C85CE24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B455C-2F30-403D-8294-12A3DB8E9C4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8BB908-676B-418D-A0F9-ADA2F5DFB00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BDCFCB-D7C5-4C75-A1E1-65873653C07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C6CEC-5ACE-4C3E-B007-68E1136822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49AE46-61FD-4518-BCFE-BA431E7153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CFAF4E-C055-4FE6-A9E8-15AB39EB0F9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F14710-EB38-4062-9830-60CCA75232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1E0DB1-D860-4CA1-A6A1-6DFDDFDEC21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9DFEB-451B-4D89-A1CD-CEA9DA588C4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4E5CA303-B04A-41A5-A1FA-65C0783B1EAF}"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8.xml"/><Relationship Id="rId7" Type="http://schemas.openxmlformats.org/officeDocument/2006/relationships/image" Target="../media/image1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11.xml"/><Relationship Id="rId7" Type="http://schemas.openxmlformats.org/officeDocument/2006/relationships/image" Target="../media/image2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4.xml"/><Relationship Id="rId7" Type="http://schemas.openxmlformats.org/officeDocument/2006/relationships/slideLayout" Target="../slideLayouts/slideLayout2.xml"/><Relationship Id="rId12" Type="http://schemas.openxmlformats.org/officeDocument/2006/relationships/image" Target="../media/image31.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30.png"/><Relationship Id="rId5" Type="http://schemas.openxmlformats.org/officeDocument/2006/relationships/tags" Target="../tags/tag16.xml"/><Relationship Id="rId10" Type="http://schemas.openxmlformats.org/officeDocument/2006/relationships/image" Target="../media/image29.png"/><Relationship Id="rId4" Type="http://schemas.openxmlformats.org/officeDocument/2006/relationships/tags" Target="../tags/tag15.xml"/><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2.xml"/><Relationship Id="rId7" Type="http://schemas.openxmlformats.org/officeDocument/2006/relationships/image" Target="../media/image35.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6.png"/><Relationship Id="rId5" Type="http://schemas.openxmlformats.org/officeDocument/2006/relationships/notesSlide" Target="../notesSlides/notesSlide21.xml"/><Relationship Id="rId4" Type="http://schemas.openxmlformats.org/officeDocument/2006/relationships/slideLayout" Target="../slideLayouts/slideLayout2.xml"/><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26.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tags" Target="../tags/tag28.xml"/><Relationship Id="rId21" Type="http://schemas.openxmlformats.org/officeDocument/2006/relationships/image" Target="../media/image58.png"/><Relationship Id="rId7" Type="http://schemas.openxmlformats.org/officeDocument/2006/relationships/tags" Target="../tags/tag32.xml"/><Relationship Id="rId12" Type="http://schemas.openxmlformats.org/officeDocument/2006/relationships/notesSlide" Target="../notesSlides/notesSlide32.xml"/><Relationship Id="rId17" Type="http://schemas.openxmlformats.org/officeDocument/2006/relationships/image" Target="../media/image54.png"/><Relationship Id="rId2" Type="http://schemas.openxmlformats.org/officeDocument/2006/relationships/tags" Target="../tags/tag27.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2.xml"/><Relationship Id="rId24" Type="http://schemas.openxmlformats.org/officeDocument/2006/relationships/image" Target="../media/image61.emf"/><Relationship Id="rId5" Type="http://schemas.openxmlformats.org/officeDocument/2006/relationships/tags" Target="../tags/tag30.xml"/><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tags" Target="../tags/tag35.xml"/><Relationship Id="rId19" Type="http://schemas.openxmlformats.org/officeDocument/2006/relationships/image" Target="../media/image56.pn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51.png"/><Relationship Id="rId22" Type="http://schemas.openxmlformats.org/officeDocument/2006/relationships/image" Target="../media/image59.png"/></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51.png"/><Relationship Id="rId3" Type="http://schemas.openxmlformats.org/officeDocument/2006/relationships/image" Target="../media/image400.png"/><Relationship Id="rId7" Type="http://schemas.openxmlformats.org/officeDocument/2006/relationships/image" Target="../media/image441.png"/><Relationship Id="rId12"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31.png"/><Relationship Id="rId11" Type="http://schemas.openxmlformats.org/officeDocument/2006/relationships/image" Target="../media/image481.png"/><Relationship Id="rId5" Type="http://schemas.openxmlformats.org/officeDocument/2006/relationships/image" Target="../media/image421.png"/><Relationship Id="rId10" Type="http://schemas.openxmlformats.org/officeDocument/2006/relationships/image" Target="../media/image471.png"/><Relationship Id="rId4" Type="http://schemas.openxmlformats.org/officeDocument/2006/relationships/image" Target="../media/image410.png"/><Relationship Id="rId9" Type="http://schemas.openxmlformats.org/officeDocument/2006/relationships/image" Target="../media/image461.png"/></Relationships>
</file>

<file path=ppt/slides/_rels/slide44.xml.rels><?xml version="1.0" encoding="UTF-8" standalone="yes"?>
<Relationships xmlns="http://schemas.openxmlformats.org/package/2006/relationships"><Relationship Id="rId8" Type="http://schemas.openxmlformats.org/officeDocument/2006/relationships/image" Target="../media/image510.png"/><Relationship Id="rId13" Type="http://schemas.openxmlformats.org/officeDocument/2006/relationships/image" Target="../media/image80.png"/><Relationship Id="rId3" Type="http://schemas.openxmlformats.org/officeDocument/2006/relationships/image" Target="../media/image670.png"/><Relationship Id="rId7" Type="http://schemas.openxmlformats.org/officeDocument/2006/relationships/image" Target="../media/image710.png"/><Relationship Id="rId12" Type="http://schemas.openxmlformats.org/officeDocument/2006/relationships/image" Target="../media/image76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520.png"/><Relationship Id="rId5" Type="http://schemas.openxmlformats.org/officeDocument/2006/relationships/image" Target="../media/image500.png"/><Relationship Id="rId15" Type="http://schemas.openxmlformats.org/officeDocument/2006/relationships/image" Target="../media/image40.png"/><Relationship Id="rId10" Type="http://schemas.openxmlformats.org/officeDocument/2006/relationships/image" Target="../media/image740.png"/><Relationship Id="rId4" Type="http://schemas.openxmlformats.org/officeDocument/2006/relationships/image" Target="../media/image680.png"/><Relationship Id="rId9" Type="http://schemas.openxmlformats.org/officeDocument/2006/relationships/image" Target="../media/image730.png"/><Relationship Id="rId14" Type="http://schemas.openxmlformats.org/officeDocument/2006/relationships/image" Target="../media/image560.png"/></Relationships>
</file>

<file path=ppt/slides/_rels/slide45.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tags" Target="../tags/tag38.xml"/><Relationship Id="rId7" Type="http://schemas.openxmlformats.org/officeDocument/2006/relationships/image" Target="../media/image2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64.emf"/><Relationship Id="rId4" Type="http://schemas.openxmlformats.org/officeDocument/2006/relationships/slideLayout" Target="../slideLayouts/slideLayout2.xml"/><Relationship Id="rId9" Type="http://schemas.openxmlformats.org/officeDocument/2006/relationships/image" Target="../media/image63.emf"/></Relationships>
</file>

<file path=ppt/slides/_rels/slide46.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image" Target="../media/image420.png"/><Relationship Id="rId7" Type="http://schemas.openxmlformats.org/officeDocument/2006/relationships/image" Target="../media/image46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440.png"/><Relationship Id="rId10" Type="http://schemas.openxmlformats.org/officeDocument/2006/relationships/image" Target="../media/image65.png"/><Relationship Id="rId4" Type="http://schemas.openxmlformats.org/officeDocument/2006/relationships/image" Target="../media/image430.png"/><Relationship Id="rId9" Type="http://schemas.openxmlformats.org/officeDocument/2006/relationships/image" Target="../media/image48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subTitle" idx="1"/>
          </p:nvPr>
        </p:nvSpPr>
        <p:spPr>
          <a:xfrm>
            <a:off x="0" y="1415715"/>
            <a:ext cx="12192000" cy="1524000"/>
          </a:xfrm>
        </p:spPr>
        <p:txBody>
          <a:bodyPr/>
          <a:lstStyle/>
          <a:p>
            <a:r>
              <a:rPr lang="zh-CN" altLang="en-US" sz="4400" b="1" dirty="0">
                <a:effectLst>
                  <a:outerShdw blurRad="38100" dist="38100" dir="2700000" algn="tl">
                    <a:srgbClr val="000000">
                      <a:alpha val="43137"/>
                    </a:srgbClr>
                  </a:outerShdw>
                </a:effectLst>
              </a:rPr>
              <a:t>不确定性知识的表示与推理</a:t>
            </a:r>
            <a:endParaRPr lang="en-US" altLang="zh-CN" sz="4400" b="1" dirty="0">
              <a:effectLst>
                <a:outerShdw blurRad="38100" dist="38100" dir="2700000" algn="tl">
                  <a:srgbClr val="000000">
                    <a:alpha val="43137"/>
                  </a:srgbClr>
                </a:outerShdw>
              </a:effectLst>
            </a:endParaRP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4" name="Rectangle 3">
            <a:extLst>
              <a:ext uri="{FF2B5EF4-FFF2-40B4-BE49-F238E27FC236}">
                <a16:creationId xmlns:a16="http://schemas.microsoft.com/office/drawing/2014/main" id="{679D7EBC-1E14-4027-A5AD-7692DC86EF07}"/>
              </a:ext>
            </a:extLst>
          </p:cNvPr>
          <p:cNvSpPr txBox="1">
            <a:spLocks noChangeArrowheads="1"/>
          </p:cNvSpPr>
          <p:nvPr/>
        </p:nvSpPr>
        <p:spPr bwMode="auto">
          <a:xfrm>
            <a:off x="-188912" y="2228013"/>
            <a:ext cx="7997825" cy="317145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 typeface="Wingdings" pitchFamily="2" charset="2"/>
              <a:buNone/>
              <a:defRPr sz="3200">
                <a:solidFill>
                  <a:schemeClr val="tx1"/>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150000"/>
              </a:lnSpc>
            </a:pPr>
            <a:endParaRPr lang="en-US" altLang="zh-CN" sz="3600" kern="0" dirty="0"/>
          </a:p>
          <a:p>
            <a:pPr>
              <a:lnSpc>
                <a:spcPct val="150000"/>
              </a:lnSpc>
            </a:pPr>
            <a:r>
              <a:rPr lang="zh-CN" altLang="en-US" sz="3600" b="1" kern="0" dirty="0"/>
              <a:t>第十三章 概率推理</a:t>
            </a:r>
            <a:endParaRPr lang="en-US" altLang="zh-CN" sz="3600" b="1" kern="0" dirty="0"/>
          </a:p>
        </p:txBody>
      </p:sp>
      <p:pic>
        <p:nvPicPr>
          <p:cNvPr id="5"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98260" y="2504740"/>
            <a:ext cx="4800599" cy="3498476"/>
          </a:xfrm>
          <a:prstGeom prst="rect">
            <a:avLst/>
          </a:prstGeom>
        </p:spPr>
      </p:pic>
      <p:sp>
        <p:nvSpPr>
          <p:cNvPr id="2" name="矩形 1"/>
          <p:cNvSpPr/>
          <p:nvPr/>
        </p:nvSpPr>
        <p:spPr>
          <a:xfrm>
            <a:off x="7008395" y="6433065"/>
            <a:ext cx="4760278" cy="369332"/>
          </a:xfrm>
          <a:prstGeom prst="rect">
            <a:avLst/>
          </a:prstGeom>
        </p:spPr>
        <p:txBody>
          <a:bodyPr wrap="none">
            <a:spAutoFit/>
          </a:bodyPr>
          <a:lstStyle/>
          <a:p>
            <a:pPr algn="ctr">
              <a:spcBef>
                <a:spcPct val="50000"/>
              </a:spcBef>
            </a:pPr>
            <a:r>
              <a:rPr lang="en-US" altLang="zh-CN" dirty="0">
                <a:latin typeface="Calibri"/>
                <a:cs typeface="Calibri"/>
              </a:rPr>
              <a:t>materials are available at http://ai.berkeley.edu</a:t>
            </a:r>
          </a:p>
        </p:txBody>
      </p:sp>
    </p:spTree>
    <p:extLst>
      <p:ext uri="{BB962C8B-B14F-4D97-AF65-F5344CB8AC3E}">
        <p14:creationId xmlns:p14="http://schemas.microsoft.com/office/powerpoint/2010/main" val="3653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latin typeface="Calibri"/>
                <a:cs typeface="Calibri"/>
              </a:rPr>
              <a:t>贝叶斯网络</a:t>
            </a:r>
            <a:r>
              <a:rPr lang="zh-CN" altLang="en-US" dirty="0"/>
              <a:t>示例</a:t>
            </a:r>
            <a:r>
              <a:rPr lang="en-US" dirty="0">
                <a:latin typeface="Calibri"/>
                <a:cs typeface="Calibri"/>
              </a:rPr>
              <a:t>: </a:t>
            </a:r>
            <a:r>
              <a:rPr lang="en-US" altLang="zh-CN" dirty="0">
                <a:latin typeface="Calibri"/>
                <a:cs typeface="Calibri"/>
              </a:rPr>
              <a:t>Car Diagnosis</a:t>
            </a:r>
            <a:endParaRPr lang="en-US" dirty="0">
              <a:latin typeface="Calibri"/>
              <a:cs typeface="Calibri"/>
            </a:endParaRPr>
          </a:p>
        </p:txBody>
      </p:sp>
      <p:sp>
        <p:nvSpPr>
          <p:cNvPr id="4" name="Rectangle 3"/>
          <p:cNvSpPr>
            <a:spLocks noGrp="1" noChangeArrowheads="1"/>
          </p:cNvSpPr>
          <p:nvPr>
            <p:ph idx="1"/>
          </p:nvPr>
        </p:nvSpPr>
        <p:spPr>
          <a:xfrm>
            <a:off x="406400" y="1397001"/>
            <a:ext cx="11379200" cy="4729164"/>
          </a:xfrm>
        </p:spPr>
        <p:txBody>
          <a:bodyPr/>
          <a:lstStyle/>
          <a:p>
            <a:pPr eaLnBrk="1" hangingPunct="1">
              <a:lnSpc>
                <a:spcPct val="90000"/>
              </a:lnSpc>
            </a:pPr>
            <a:r>
              <a:rPr lang="zh-CN" altLang="en-US" sz="2800" dirty="0">
                <a:latin typeface="Calibri"/>
                <a:cs typeface="Calibri"/>
              </a:rPr>
              <a:t>贝叶斯网络：</a:t>
            </a:r>
            <a:endParaRPr lang="en-US" altLang="zh-CN" sz="2800" dirty="0">
              <a:latin typeface="Calibri"/>
              <a:cs typeface="Calibri"/>
            </a:endParaRPr>
          </a:p>
          <a:p>
            <a:pPr lvl="1">
              <a:lnSpc>
                <a:spcPct val="90000"/>
              </a:lnSpc>
            </a:pPr>
            <a:r>
              <a:rPr lang="zh-CN" altLang="en-US" sz="2400" dirty="0">
                <a:latin typeface="Calibri"/>
                <a:cs typeface="Calibri"/>
              </a:rPr>
              <a:t>某个领域的概率模型</a:t>
            </a:r>
            <a:endParaRPr lang="en-US" altLang="zh-CN" sz="2400" dirty="0">
              <a:latin typeface="Calibri"/>
              <a:cs typeface="Calibri"/>
            </a:endParaRPr>
          </a:p>
          <a:p>
            <a:pPr eaLnBrk="1" hangingPunct="1">
              <a:lnSpc>
                <a:spcPct val="90000"/>
              </a:lnSpc>
            </a:pPr>
            <a:endParaRPr lang="en-US" sz="2800" dirty="0">
              <a:latin typeface="Calibri"/>
              <a:cs typeface="Calibri"/>
            </a:endParaRPr>
          </a:p>
          <a:p>
            <a:pPr eaLnBrk="1" hangingPunct="1">
              <a:lnSpc>
                <a:spcPct val="90000"/>
              </a:lnSpc>
            </a:pPr>
            <a:endParaRPr lang="en-US" sz="2800" dirty="0">
              <a:latin typeface="Calibri"/>
              <a:cs typeface="Calibri"/>
            </a:endParaRPr>
          </a:p>
          <a:p>
            <a:pPr eaLnBrk="1" hangingPunct="1">
              <a:lnSpc>
                <a:spcPct val="90000"/>
              </a:lnSpc>
            </a:pPr>
            <a:endParaRPr lang="en-US" sz="2800" dirty="0">
              <a:latin typeface="Calibri"/>
              <a:cs typeface="Calibri"/>
            </a:endParaRPr>
          </a:p>
          <a:p>
            <a:pPr eaLnBrk="1" hangingPunct="1">
              <a:lnSpc>
                <a:spcPct val="90000"/>
              </a:lnSpc>
            </a:pPr>
            <a:r>
              <a:rPr lang="en-US" sz="2800" dirty="0">
                <a:latin typeface="Calibri"/>
                <a:cs typeface="Calibri"/>
              </a:rPr>
              <a:t>Questions :</a:t>
            </a:r>
          </a:p>
          <a:p>
            <a:pPr lvl="6">
              <a:lnSpc>
                <a:spcPct val="90000"/>
              </a:lnSpc>
            </a:pPr>
            <a:endParaRPr lang="en-US" sz="1600" dirty="0">
              <a:latin typeface="Calibri"/>
              <a:cs typeface="Calibri"/>
            </a:endParaRPr>
          </a:p>
          <a:p>
            <a:pPr lvl="1">
              <a:lnSpc>
                <a:spcPct val="150000"/>
              </a:lnSpc>
            </a:pPr>
            <a:r>
              <a:rPr lang="zh-CN" altLang="en-US" sz="2400" dirty="0">
                <a:latin typeface="Calibri"/>
                <a:cs typeface="Calibri"/>
              </a:rPr>
              <a:t>推理：如何计算</a:t>
            </a:r>
            <a:r>
              <a:rPr lang="en-US" altLang="zh-CN" sz="2400" dirty="0">
                <a:latin typeface="Calibri"/>
                <a:cs typeface="Calibri"/>
              </a:rPr>
              <a:t>P</a:t>
            </a:r>
            <a:r>
              <a:rPr lang="zh-CN" altLang="en-US" sz="2400" dirty="0">
                <a:latin typeface="Calibri"/>
                <a:cs typeface="Calibri"/>
              </a:rPr>
              <a:t>（</a:t>
            </a:r>
            <a:r>
              <a:rPr lang="en-US" altLang="zh-CN" sz="2400" dirty="0">
                <a:latin typeface="Calibri"/>
                <a:cs typeface="Calibri"/>
              </a:rPr>
              <a:t>X | e</a:t>
            </a:r>
            <a:r>
              <a:rPr lang="zh-CN" altLang="en-US" sz="2400" dirty="0">
                <a:latin typeface="Calibri"/>
                <a:cs typeface="Calibri"/>
              </a:rPr>
              <a:t>）？</a:t>
            </a:r>
            <a:endParaRPr lang="en-US" altLang="zh-CN" sz="2400" dirty="0">
              <a:latin typeface="Calibri"/>
              <a:cs typeface="Calibri"/>
            </a:endParaRPr>
          </a:p>
          <a:p>
            <a:pPr lvl="1">
              <a:lnSpc>
                <a:spcPct val="150000"/>
              </a:lnSpc>
            </a:pPr>
            <a:r>
              <a:rPr lang="zh-CN" altLang="en-US" sz="2400" dirty="0">
                <a:latin typeface="Calibri"/>
                <a:cs typeface="Calibri"/>
              </a:rPr>
              <a:t>表示法：可以编码什么样的分布？</a:t>
            </a:r>
            <a:endParaRPr lang="en-US" altLang="zh-CN" sz="2400" dirty="0">
              <a:latin typeface="Calibri"/>
              <a:cs typeface="Calibri"/>
            </a:endParaRPr>
          </a:p>
          <a:p>
            <a:pPr lvl="1">
              <a:lnSpc>
                <a:spcPct val="150000"/>
              </a:lnSpc>
            </a:pPr>
            <a:r>
              <a:rPr lang="zh-CN" altLang="en-US" sz="2400" dirty="0">
                <a:latin typeface="Calibri"/>
                <a:cs typeface="Calibri"/>
              </a:rPr>
              <a:t>建模：什么</a:t>
            </a:r>
            <a:r>
              <a:rPr lang="en-US" altLang="zh-CN" sz="2400" dirty="0">
                <a:latin typeface="Calibri"/>
                <a:cs typeface="Calibri"/>
              </a:rPr>
              <a:t>BN</a:t>
            </a:r>
            <a:r>
              <a:rPr lang="zh-CN" altLang="en-US" sz="2400" dirty="0">
                <a:latin typeface="Calibri"/>
                <a:cs typeface="Calibri"/>
              </a:rPr>
              <a:t>最适合给定的领域？</a:t>
            </a:r>
            <a:endParaRPr lang="en-US" sz="2400" dirty="0">
              <a:latin typeface="Calibri"/>
              <a:cs typeface="Calibri"/>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588" y="1712422"/>
            <a:ext cx="6388412" cy="35910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latin typeface="Calibri"/>
                <a:cs typeface="Calibri"/>
              </a:rPr>
              <a:t>贝叶斯网络模型</a:t>
            </a:r>
            <a:endParaRPr lang="en-US" dirty="0">
              <a:latin typeface="Calibri"/>
              <a:cs typeface="Calibri"/>
            </a:endParaRPr>
          </a:p>
        </p:txBody>
      </p:sp>
      <p:sp>
        <p:nvSpPr>
          <p:cNvPr id="17411" name="Rectangle 3"/>
          <p:cNvSpPr>
            <a:spLocks noGrp="1" noChangeArrowheads="1"/>
          </p:cNvSpPr>
          <p:nvPr>
            <p:ph idx="1"/>
          </p:nvPr>
        </p:nvSpPr>
        <p:spPr>
          <a:xfrm>
            <a:off x="341338" y="1451543"/>
            <a:ext cx="11439985" cy="4876800"/>
          </a:xfrm>
        </p:spPr>
        <p:txBody>
          <a:bodyPr/>
          <a:lstStyle/>
          <a:p>
            <a:pPr eaLnBrk="1" hangingPunct="1">
              <a:lnSpc>
                <a:spcPct val="150000"/>
              </a:lnSpc>
            </a:pPr>
            <a:r>
              <a:rPr lang="zh-CN" altLang="en-US" sz="2400" dirty="0">
                <a:solidFill>
                  <a:srgbClr val="FF0000"/>
                </a:solidFill>
                <a:latin typeface="Calibri"/>
                <a:cs typeface="Calibri"/>
              </a:rPr>
              <a:t>语法</a:t>
            </a:r>
            <a:r>
              <a:rPr lang="zh-CN" altLang="en-US" sz="2400" dirty="0">
                <a:latin typeface="Calibri"/>
                <a:cs typeface="Calibri"/>
              </a:rPr>
              <a:t>：</a:t>
            </a:r>
            <a:endParaRPr lang="en-US" altLang="zh-CN" sz="2400" dirty="0">
              <a:latin typeface="Calibri"/>
              <a:cs typeface="Calibri"/>
            </a:endParaRPr>
          </a:p>
          <a:p>
            <a:pPr lvl="1">
              <a:lnSpc>
                <a:spcPct val="150000"/>
              </a:lnSpc>
            </a:pPr>
            <a:r>
              <a:rPr lang="zh-CN" altLang="en-US" sz="2000" dirty="0">
                <a:solidFill>
                  <a:srgbClr val="FF0000"/>
                </a:solidFill>
                <a:latin typeface="Calibri"/>
                <a:cs typeface="Calibri"/>
              </a:rPr>
              <a:t>结点</a:t>
            </a:r>
            <a:r>
              <a:rPr lang="zh-CN" altLang="en-US" sz="2000" dirty="0">
                <a:latin typeface="Calibri"/>
                <a:cs typeface="Calibri"/>
              </a:rPr>
              <a:t>对应随机变量</a:t>
            </a:r>
            <a:r>
              <a:rPr lang="en-US" altLang="zh-CN" sz="2000" dirty="0">
                <a:latin typeface="Calibri"/>
                <a:cs typeface="Calibri"/>
              </a:rPr>
              <a:t>X</a:t>
            </a:r>
            <a:r>
              <a:rPr lang="en-US" altLang="zh-CN" sz="2000" baseline="-25000" dirty="0">
                <a:latin typeface="Calibri"/>
                <a:cs typeface="Calibri"/>
              </a:rPr>
              <a:t>i</a:t>
            </a:r>
            <a:r>
              <a:rPr lang="en-US" altLang="zh-CN" sz="2000" dirty="0">
                <a:latin typeface="Calibri"/>
                <a:cs typeface="Calibri"/>
              </a:rPr>
              <a:t>, A</a:t>
            </a:r>
            <a:r>
              <a:rPr lang="en-US" altLang="zh-CN" sz="2000" baseline="-25000" dirty="0">
                <a:latin typeface="Calibri"/>
                <a:cs typeface="Calibri"/>
              </a:rPr>
              <a:t>1</a:t>
            </a:r>
            <a:r>
              <a:rPr lang="en-US" altLang="zh-CN" sz="2000" dirty="0">
                <a:latin typeface="Calibri"/>
                <a:cs typeface="Calibri"/>
              </a:rPr>
              <a:t>,…, A</a:t>
            </a:r>
            <a:r>
              <a:rPr lang="en-US" altLang="zh-CN" sz="2000" baseline="-25000" dirty="0">
                <a:latin typeface="Calibri"/>
                <a:cs typeface="Calibri"/>
              </a:rPr>
              <a:t>n  </a:t>
            </a:r>
            <a:r>
              <a:rPr lang="zh-CN" altLang="en-US" sz="2000" dirty="0">
                <a:latin typeface="Calibri"/>
                <a:cs typeface="Calibri"/>
              </a:rPr>
              <a:t>可以是已知的或者是待观测的</a:t>
            </a:r>
            <a:endParaRPr lang="en-US" sz="2000" dirty="0">
              <a:latin typeface="Calibri"/>
              <a:cs typeface="Calibri"/>
            </a:endParaRPr>
          </a:p>
          <a:p>
            <a:pPr lvl="1">
              <a:lnSpc>
                <a:spcPct val="150000"/>
              </a:lnSpc>
            </a:pPr>
            <a:r>
              <a:rPr lang="zh-CN" altLang="en-US" sz="2000" dirty="0">
                <a:solidFill>
                  <a:srgbClr val="FF0000"/>
                </a:solidFill>
                <a:latin typeface="Calibri"/>
                <a:cs typeface="Calibri"/>
              </a:rPr>
              <a:t>有向边</a:t>
            </a:r>
            <a:r>
              <a:rPr lang="zh-CN" altLang="en-US" sz="2000" dirty="0">
                <a:latin typeface="Calibri"/>
                <a:cs typeface="Calibri"/>
              </a:rPr>
              <a:t>表示连接的变量间的</a:t>
            </a:r>
            <a:r>
              <a:rPr lang="en-US" altLang="zh-CN" sz="2000" u="sng" dirty="0">
                <a:latin typeface="Calibri"/>
                <a:cs typeface="Calibri"/>
              </a:rPr>
              <a:t>”</a:t>
            </a:r>
            <a:r>
              <a:rPr lang="zh-CN" altLang="en-US" sz="2000" u="sng" dirty="0">
                <a:latin typeface="Calibri"/>
                <a:cs typeface="Calibri"/>
              </a:rPr>
              <a:t>直接影响</a:t>
            </a:r>
            <a:r>
              <a:rPr lang="en-US" altLang="zh-CN" sz="2000" u="sng" dirty="0">
                <a:latin typeface="Calibri"/>
                <a:cs typeface="Calibri"/>
              </a:rPr>
              <a:t>”</a:t>
            </a:r>
          </a:p>
          <a:p>
            <a:pPr lvl="1">
              <a:lnSpc>
                <a:spcPct val="150000"/>
              </a:lnSpc>
            </a:pPr>
            <a:r>
              <a:rPr lang="zh-CN" altLang="en-US" sz="2000" dirty="0">
                <a:solidFill>
                  <a:srgbClr val="FF0000"/>
                </a:solidFill>
                <a:latin typeface="Calibri"/>
                <a:cs typeface="Calibri"/>
              </a:rPr>
              <a:t>条件概率分布</a:t>
            </a:r>
            <a:r>
              <a:rPr lang="zh-CN" altLang="en-US" sz="2000" dirty="0">
                <a:latin typeface="Calibri"/>
                <a:cs typeface="Calibri"/>
              </a:rPr>
              <a:t>，量化父结点对该结点</a:t>
            </a:r>
            <a:r>
              <a:rPr lang="en-US" altLang="zh-CN" sz="2000" dirty="0">
                <a:latin typeface="Calibri"/>
                <a:cs typeface="Calibri"/>
              </a:rPr>
              <a:t>X</a:t>
            </a:r>
            <a:r>
              <a:rPr lang="en-US" altLang="zh-CN" sz="2000" baseline="-25000" dirty="0">
                <a:latin typeface="Calibri"/>
                <a:cs typeface="Calibri"/>
              </a:rPr>
              <a:t>i</a:t>
            </a:r>
            <a:r>
              <a:rPr lang="zh-CN" altLang="en-US" sz="2000" dirty="0">
                <a:latin typeface="Calibri"/>
                <a:cs typeface="Calibri"/>
              </a:rPr>
              <a:t>的影响</a:t>
            </a:r>
            <a:endParaRPr lang="en-US" altLang="zh-CN" sz="2000" dirty="0">
              <a:latin typeface="Calibri"/>
              <a:cs typeface="Calibri"/>
            </a:endParaRPr>
          </a:p>
          <a:p>
            <a:pPr marL="457176" lvl="1" indent="0">
              <a:lnSpc>
                <a:spcPct val="150000"/>
              </a:lnSpc>
              <a:buNone/>
            </a:pPr>
            <a:r>
              <a:rPr lang="en-US" sz="2400" b="1" dirty="0">
                <a:latin typeface="Calibri"/>
                <a:cs typeface="Calibri"/>
              </a:rPr>
              <a:t>                                    P</a:t>
            </a:r>
            <a:r>
              <a:rPr lang="en-US" sz="2400" dirty="0">
                <a:latin typeface="Calibri"/>
                <a:cs typeface="Calibri"/>
              </a:rPr>
              <a:t>(</a:t>
            </a:r>
            <a:r>
              <a:rPr lang="en-US" sz="2400" i="1" dirty="0" err="1">
                <a:latin typeface="Calibri"/>
                <a:cs typeface="Calibri"/>
              </a:rPr>
              <a:t>X</a:t>
            </a:r>
            <a:r>
              <a:rPr lang="en-US" sz="2400" i="1" baseline="-25000" dirty="0" err="1">
                <a:latin typeface="Calibri"/>
                <a:cs typeface="Calibri"/>
              </a:rPr>
              <a:t>i</a:t>
            </a:r>
            <a:r>
              <a:rPr lang="en-US" sz="2400" dirty="0" err="1">
                <a:latin typeface="Calibri"/>
                <a:cs typeface="Calibri"/>
              </a:rPr>
              <a:t>|</a:t>
            </a:r>
            <a:r>
              <a:rPr lang="en-US" sz="2400" i="1" dirty="0" err="1">
                <a:latin typeface="Calibri"/>
                <a:cs typeface="Calibri"/>
              </a:rPr>
              <a:t>Parents</a:t>
            </a:r>
            <a:r>
              <a:rPr lang="en-US" sz="2400" dirty="0">
                <a:latin typeface="Calibri"/>
                <a:cs typeface="Calibri"/>
              </a:rPr>
              <a:t>(</a:t>
            </a:r>
            <a:r>
              <a:rPr lang="en-US" sz="2400" i="1" dirty="0">
                <a:latin typeface="Calibri"/>
                <a:cs typeface="Calibri"/>
              </a:rPr>
              <a:t>X</a:t>
            </a:r>
            <a:r>
              <a:rPr lang="en-US" sz="2400" i="1" baseline="-25000" dirty="0">
                <a:latin typeface="Calibri"/>
                <a:cs typeface="Calibri"/>
              </a:rPr>
              <a:t>i</a:t>
            </a:r>
            <a:r>
              <a:rPr lang="en-US" sz="2400" dirty="0">
                <a:latin typeface="Calibri"/>
                <a:cs typeface="Calibri"/>
              </a:rPr>
              <a:t>))</a:t>
            </a:r>
          </a:p>
          <a:p>
            <a:pPr eaLnBrk="1" hangingPunct="1">
              <a:lnSpc>
                <a:spcPct val="80000"/>
              </a:lnSpc>
            </a:pPr>
            <a:endParaRPr lang="en-US" sz="2400" dirty="0">
              <a:latin typeface="Calibri"/>
              <a:cs typeface="Calibri"/>
            </a:endParaRPr>
          </a:p>
          <a:p>
            <a:pPr lvl="2">
              <a:lnSpc>
                <a:spcPct val="150000"/>
              </a:lnSpc>
            </a:pPr>
            <a:r>
              <a:rPr lang="zh-CN" altLang="en-US" sz="2000" dirty="0">
                <a:latin typeface="Calibri"/>
                <a:cs typeface="Calibri"/>
              </a:rPr>
              <a:t>条件概率表</a:t>
            </a:r>
            <a:r>
              <a:rPr lang="en-US" altLang="zh-CN" sz="2000" dirty="0">
                <a:latin typeface="Calibri"/>
                <a:cs typeface="Calibri"/>
              </a:rPr>
              <a:t>(conditional probability table, CPT),</a:t>
            </a:r>
            <a:r>
              <a:rPr lang="zh-CN" altLang="en-US" sz="2000" dirty="0">
                <a:latin typeface="Calibri"/>
                <a:cs typeface="Calibri"/>
              </a:rPr>
              <a:t> 为每个变量指定其相对于父结点的条件概率</a:t>
            </a:r>
            <a:endParaRPr lang="en-US" sz="2000" dirty="0">
              <a:latin typeface="Calibri"/>
              <a:cs typeface="Calibri"/>
            </a:endParaRPr>
          </a:p>
        </p:txBody>
      </p:sp>
      <p:sp>
        <p:nvSpPr>
          <p:cNvPr id="8" name="Oval 4">
            <a:extLst>
              <a:ext uri="{FF2B5EF4-FFF2-40B4-BE49-F238E27FC236}">
                <a16:creationId xmlns:a16="http://schemas.microsoft.com/office/drawing/2014/main" id="{1448AEB5-EF96-4119-8BB3-2E4AC99C3E22}"/>
              </a:ext>
            </a:extLst>
          </p:cNvPr>
          <p:cNvSpPr>
            <a:spLocks noChangeArrowheads="1"/>
          </p:cNvSpPr>
          <p:nvPr/>
        </p:nvSpPr>
        <p:spPr bwMode="auto">
          <a:xfrm>
            <a:off x="8020906" y="1551295"/>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Calibri"/>
                <a:cs typeface="Calibri"/>
              </a:rPr>
              <a:t>A</a:t>
            </a:r>
            <a:r>
              <a:rPr lang="en-US" sz="2400" baseline="-25000" dirty="0">
                <a:latin typeface="Calibri"/>
                <a:cs typeface="Calibri"/>
              </a:rPr>
              <a:t>1</a:t>
            </a:r>
          </a:p>
        </p:txBody>
      </p:sp>
      <p:sp>
        <p:nvSpPr>
          <p:cNvPr id="9" name="Oval 5">
            <a:extLst>
              <a:ext uri="{FF2B5EF4-FFF2-40B4-BE49-F238E27FC236}">
                <a16:creationId xmlns:a16="http://schemas.microsoft.com/office/drawing/2014/main" id="{C8FA76A0-41A8-4057-8F02-F56A07DFF928}"/>
              </a:ext>
            </a:extLst>
          </p:cNvPr>
          <p:cNvSpPr>
            <a:spLocks noChangeArrowheads="1"/>
          </p:cNvSpPr>
          <p:nvPr/>
        </p:nvSpPr>
        <p:spPr bwMode="auto">
          <a:xfrm>
            <a:off x="8630506" y="2922895"/>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Calibri"/>
                <a:cs typeface="Calibri"/>
              </a:rPr>
              <a:t>X</a:t>
            </a:r>
            <a:endParaRPr lang="en-US" sz="2400" baseline="-25000" dirty="0">
              <a:latin typeface="Calibri"/>
              <a:cs typeface="Calibri"/>
            </a:endParaRPr>
          </a:p>
        </p:txBody>
      </p:sp>
      <p:cxnSp>
        <p:nvCxnSpPr>
          <p:cNvPr id="10" name="AutoShape 6">
            <a:extLst>
              <a:ext uri="{FF2B5EF4-FFF2-40B4-BE49-F238E27FC236}">
                <a16:creationId xmlns:a16="http://schemas.microsoft.com/office/drawing/2014/main" id="{3E310E23-4197-4064-9C3E-3C21A89594AC}"/>
              </a:ext>
            </a:extLst>
          </p:cNvPr>
          <p:cNvCxnSpPr>
            <a:cxnSpLocks noChangeShapeType="1"/>
            <a:stCxn id="8" idx="4"/>
          </p:cNvCxnSpPr>
          <p:nvPr/>
        </p:nvCxnSpPr>
        <p:spPr bwMode="auto">
          <a:xfrm>
            <a:off x="8287606" y="2084695"/>
            <a:ext cx="445569" cy="88579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11" name="Oval 7">
            <a:extLst>
              <a:ext uri="{FF2B5EF4-FFF2-40B4-BE49-F238E27FC236}">
                <a16:creationId xmlns:a16="http://schemas.microsoft.com/office/drawing/2014/main" id="{96E2CDB2-9EF0-417B-8CCB-5FF651750D29}"/>
              </a:ext>
            </a:extLst>
          </p:cNvPr>
          <p:cNvSpPr>
            <a:spLocks noChangeArrowheads="1"/>
          </p:cNvSpPr>
          <p:nvPr/>
        </p:nvSpPr>
        <p:spPr bwMode="auto">
          <a:xfrm>
            <a:off x="9544906" y="1551295"/>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dirty="0">
                <a:latin typeface="Calibri"/>
                <a:cs typeface="Calibri"/>
              </a:rPr>
              <a:t>A</a:t>
            </a:r>
            <a:r>
              <a:rPr lang="en-US" sz="2400" i="1" baseline="-25000" dirty="0">
                <a:latin typeface="Calibri"/>
                <a:cs typeface="Calibri"/>
              </a:rPr>
              <a:t>n</a:t>
            </a:r>
          </a:p>
        </p:txBody>
      </p:sp>
      <p:cxnSp>
        <p:nvCxnSpPr>
          <p:cNvPr id="12" name="AutoShape 8">
            <a:extLst>
              <a:ext uri="{FF2B5EF4-FFF2-40B4-BE49-F238E27FC236}">
                <a16:creationId xmlns:a16="http://schemas.microsoft.com/office/drawing/2014/main" id="{7B41559D-0D8B-4D55-83A3-2646F173095A}"/>
              </a:ext>
            </a:extLst>
          </p:cNvPr>
          <p:cNvCxnSpPr>
            <a:cxnSpLocks noChangeShapeType="1"/>
            <a:stCxn id="11" idx="4"/>
            <a:endCxn id="9" idx="7"/>
          </p:cNvCxnSpPr>
          <p:nvPr/>
        </p:nvCxnSpPr>
        <p:spPr bwMode="auto">
          <a:xfrm flipH="1">
            <a:off x="9085791" y="2084695"/>
            <a:ext cx="725815" cy="91631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13" name="Picture 9" descr="txp_fig">
            <a:extLst>
              <a:ext uri="{FF2B5EF4-FFF2-40B4-BE49-F238E27FC236}">
                <a16:creationId xmlns:a16="http://schemas.microsoft.com/office/drawing/2014/main" id="{DC4BAD88-D66A-4742-A68E-501D56E20152}"/>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8778471" y="1817995"/>
            <a:ext cx="469900" cy="85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4" name="AutoShape 10">
            <a:extLst>
              <a:ext uri="{FF2B5EF4-FFF2-40B4-BE49-F238E27FC236}">
                <a16:creationId xmlns:a16="http://schemas.microsoft.com/office/drawing/2014/main" id="{1CB44344-C51A-4991-9051-90DFE8B24749}"/>
              </a:ext>
            </a:extLst>
          </p:cNvPr>
          <p:cNvCxnSpPr>
            <a:cxnSpLocks noChangeShapeType="1"/>
            <a:endCxn id="9" idx="0"/>
          </p:cNvCxnSpPr>
          <p:nvPr/>
        </p:nvCxnSpPr>
        <p:spPr bwMode="auto">
          <a:xfrm flipH="1">
            <a:off x="8897206" y="2160895"/>
            <a:ext cx="152400" cy="762000"/>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15" name="Picture 5" descr="txp_fig.png">
            <a:extLst>
              <a:ext uri="{FF2B5EF4-FFF2-40B4-BE49-F238E27FC236}">
                <a16:creationId xmlns:a16="http://schemas.microsoft.com/office/drawing/2014/main" id="{1552E928-65A0-4563-9DCE-C680201CF5E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bwMode="auto">
          <a:xfrm>
            <a:off x="8097106" y="3989695"/>
            <a:ext cx="2057400" cy="302136"/>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
        <p:nvSpPr>
          <p:cNvPr id="16" name="AutoShape 12">
            <a:extLst>
              <a:ext uri="{FF2B5EF4-FFF2-40B4-BE49-F238E27FC236}">
                <a16:creationId xmlns:a16="http://schemas.microsoft.com/office/drawing/2014/main" id="{6E0461C6-9D58-476A-9CFF-E43EEC1C575A}"/>
              </a:ext>
            </a:extLst>
          </p:cNvPr>
          <p:cNvSpPr>
            <a:spLocks noChangeArrowheads="1"/>
          </p:cNvSpPr>
          <p:nvPr/>
        </p:nvSpPr>
        <p:spPr bwMode="auto">
          <a:xfrm rot="5400000">
            <a:off x="9354406" y="3113395"/>
            <a:ext cx="609600" cy="6858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100 h 21600"/>
              <a:gd name="T14" fmla="*/ 19055 w 21600"/>
              <a:gd name="T15" fmla="*/ 8058 h 21600"/>
            </a:gdLst>
            <a:ahLst/>
            <a:cxnLst>
              <a:cxn ang="T8">
                <a:pos x="T0" y="T1"/>
              </a:cxn>
              <a:cxn ang="T9">
                <a:pos x="T2" y="T3"/>
              </a:cxn>
              <a:cxn ang="T10">
                <a:pos x="T4" y="T5"/>
              </a:cxn>
              <a:cxn ang="T11">
                <a:pos x="T6" y="T7"/>
              </a:cxn>
            </a:cxnLst>
            <a:rect l="T12" t="T13" r="T14" b="T15"/>
            <a:pathLst>
              <a:path w="21600" h="21600">
                <a:moveTo>
                  <a:pt x="21600" y="6079"/>
                </a:moveTo>
                <a:lnTo>
                  <a:pt x="13781" y="0"/>
                </a:lnTo>
                <a:lnTo>
                  <a:pt x="13781" y="4100"/>
                </a:lnTo>
                <a:lnTo>
                  <a:pt x="12427" y="4100"/>
                </a:lnTo>
                <a:cubicBezTo>
                  <a:pt x="5564" y="4100"/>
                  <a:pt x="0" y="7708"/>
                  <a:pt x="0" y="12158"/>
                </a:cubicBezTo>
                <a:lnTo>
                  <a:pt x="0" y="21600"/>
                </a:lnTo>
                <a:lnTo>
                  <a:pt x="4046" y="21600"/>
                </a:lnTo>
                <a:lnTo>
                  <a:pt x="4046" y="12158"/>
                </a:lnTo>
                <a:cubicBezTo>
                  <a:pt x="4046" y="9894"/>
                  <a:pt x="7798" y="8058"/>
                  <a:pt x="12427" y="8058"/>
                </a:cubicBezTo>
                <a:lnTo>
                  <a:pt x="13781" y="8058"/>
                </a:lnTo>
                <a:lnTo>
                  <a:pt x="13781" y="12158"/>
                </a:lnTo>
                <a:close/>
              </a:path>
            </a:pathLst>
          </a:custGeom>
          <a:solidFill>
            <a:schemeClr val="accent1"/>
          </a:solidFill>
          <a:ln w="9525">
            <a:solidFill>
              <a:schemeClr val="tx1"/>
            </a:solidFill>
            <a:miter lim="800000"/>
            <a:headEnd/>
            <a:tailEnd/>
          </a:ln>
        </p:spPr>
        <p:txBody>
          <a:bodyPr wrap="none" anchor="ctr"/>
          <a:lstStyle/>
          <a:p>
            <a:endParaRPr lang="en-US">
              <a:latin typeface="Calibri"/>
              <a:cs typeface="Calibri"/>
            </a:endParaRPr>
          </a:p>
        </p:txBody>
      </p:sp>
      <p:sp>
        <p:nvSpPr>
          <p:cNvPr id="18" name="Text Box 14">
            <a:extLst>
              <a:ext uri="{FF2B5EF4-FFF2-40B4-BE49-F238E27FC236}">
                <a16:creationId xmlns:a16="http://schemas.microsoft.com/office/drawing/2014/main" id="{246AC01F-5947-4E01-8E56-77CEC26059DE}"/>
              </a:ext>
            </a:extLst>
          </p:cNvPr>
          <p:cNvSpPr txBox="1">
            <a:spLocks noChangeArrowheads="1"/>
          </p:cNvSpPr>
          <p:nvPr/>
        </p:nvSpPr>
        <p:spPr bwMode="auto">
          <a:xfrm>
            <a:off x="1037123" y="5743567"/>
            <a:ext cx="10744200"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zh-CN" altLang="en-US" sz="3200" dirty="0">
                <a:solidFill>
                  <a:srgbClr val="CC0000"/>
                </a:solidFill>
                <a:latin typeface="Calibri"/>
                <a:cs typeface="Calibri"/>
              </a:rPr>
              <a:t>贝叶斯网络</a:t>
            </a:r>
            <a:r>
              <a:rPr lang="en-US" sz="3200" dirty="0">
                <a:solidFill>
                  <a:srgbClr val="CC0000"/>
                </a:solidFill>
                <a:latin typeface="Calibri"/>
                <a:cs typeface="Calibri"/>
              </a:rPr>
              <a:t>= </a:t>
            </a:r>
            <a:r>
              <a:rPr lang="zh-CN" altLang="en-US" sz="3200" dirty="0">
                <a:solidFill>
                  <a:srgbClr val="CC0000"/>
                </a:solidFill>
                <a:latin typeface="Calibri"/>
                <a:cs typeface="Calibri"/>
              </a:rPr>
              <a:t>拓扑结构</a:t>
            </a:r>
            <a:r>
              <a:rPr lang="en-US" sz="3200" dirty="0">
                <a:solidFill>
                  <a:srgbClr val="CC0000"/>
                </a:solidFill>
                <a:latin typeface="Calibri"/>
                <a:cs typeface="Calibri"/>
              </a:rPr>
              <a:t>(</a:t>
            </a:r>
            <a:r>
              <a:rPr lang="zh-CN" altLang="en-US" sz="3200" dirty="0">
                <a:solidFill>
                  <a:srgbClr val="CC0000"/>
                </a:solidFill>
                <a:latin typeface="Calibri"/>
                <a:cs typeface="Calibri"/>
              </a:rPr>
              <a:t>图</a:t>
            </a:r>
            <a:r>
              <a:rPr lang="en-US" sz="3200" dirty="0">
                <a:solidFill>
                  <a:srgbClr val="CC0000"/>
                </a:solidFill>
                <a:latin typeface="Calibri"/>
                <a:cs typeface="Calibri"/>
              </a:rPr>
              <a:t>) + </a:t>
            </a:r>
            <a:r>
              <a:rPr lang="zh-CN" altLang="en-US" sz="3200" dirty="0">
                <a:solidFill>
                  <a:srgbClr val="CC0000"/>
                </a:solidFill>
                <a:latin typeface="Calibri"/>
                <a:cs typeface="Calibri"/>
              </a:rPr>
              <a:t>条件概率表</a:t>
            </a:r>
            <a:endParaRPr lang="en-US" sz="3200" dirty="0">
              <a:solidFill>
                <a:srgbClr val="CC0000"/>
              </a:solidFill>
              <a:latin typeface="Calibri"/>
              <a:cs typeface="Calibri"/>
            </a:endParaRPr>
          </a:p>
        </p:txBody>
      </p:sp>
    </p:spTree>
    <p:extLst>
      <p:ext uri="{BB962C8B-B14F-4D97-AF65-F5344CB8AC3E}">
        <p14:creationId xmlns:p14="http://schemas.microsoft.com/office/powerpoint/2010/main" val="347965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latin typeface="Calibri"/>
                <a:cs typeface="Calibri"/>
              </a:rPr>
              <a:t>贝叶斯网络模型</a:t>
            </a:r>
            <a:endParaRPr lang="en-US" dirty="0">
              <a:latin typeface="Calibri"/>
              <a:cs typeface="Calibri"/>
            </a:endParaRPr>
          </a:p>
        </p:txBody>
      </p:sp>
      <p:sp>
        <p:nvSpPr>
          <p:cNvPr id="17411" name="Rectangle 3"/>
          <p:cNvSpPr>
            <a:spLocks noGrp="1" noChangeArrowheads="1"/>
          </p:cNvSpPr>
          <p:nvPr>
            <p:ph idx="1"/>
          </p:nvPr>
        </p:nvSpPr>
        <p:spPr>
          <a:xfrm>
            <a:off x="1201553" y="1371599"/>
            <a:ext cx="10820400" cy="4876800"/>
          </a:xfrm>
        </p:spPr>
        <p:txBody>
          <a:bodyPr/>
          <a:lstStyle/>
          <a:p>
            <a:pPr>
              <a:lnSpc>
                <a:spcPct val="200000"/>
              </a:lnSpc>
            </a:pPr>
            <a:r>
              <a:rPr lang="zh-CN" altLang="en-US" sz="2400" dirty="0">
                <a:latin typeface="Calibri"/>
                <a:cs typeface="Calibri"/>
              </a:rPr>
              <a:t>贝叶斯网络的</a:t>
            </a:r>
            <a:r>
              <a:rPr lang="zh-CN" altLang="en-US" sz="2400" dirty="0">
                <a:solidFill>
                  <a:srgbClr val="FF0000"/>
                </a:solidFill>
                <a:latin typeface="Calibri"/>
                <a:cs typeface="Calibri"/>
              </a:rPr>
              <a:t>拓扑结构</a:t>
            </a:r>
            <a:endParaRPr lang="en-US" altLang="zh-CN" sz="2400" dirty="0">
              <a:latin typeface="Calibri"/>
              <a:cs typeface="Calibri"/>
            </a:endParaRPr>
          </a:p>
          <a:p>
            <a:pPr lvl="1">
              <a:lnSpc>
                <a:spcPct val="200000"/>
              </a:lnSpc>
            </a:pPr>
            <a:r>
              <a:rPr lang="zh-CN" altLang="en-US" sz="2000" dirty="0">
                <a:latin typeface="Calibri"/>
                <a:cs typeface="Calibri"/>
              </a:rPr>
              <a:t>用一种精确简洁的方式描述了在问题域中成立的独立和条件独立关系</a:t>
            </a:r>
            <a:endParaRPr lang="en-US" altLang="zh-CN" sz="2000" dirty="0">
              <a:latin typeface="Calibri"/>
              <a:cs typeface="Calibri"/>
            </a:endParaRPr>
          </a:p>
          <a:p>
            <a:pPr eaLnBrk="1" hangingPunct="1">
              <a:lnSpc>
                <a:spcPct val="80000"/>
              </a:lnSpc>
            </a:pPr>
            <a:endParaRPr lang="en-US" altLang="zh-CN"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a:lnSpc>
                <a:spcPct val="80000"/>
              </a:lnSpc>
            </a:pPr>
            <a:endParaRPr lang="en-US" sz="2400" dirty="0">
              <a:latin typeface="Calibri"/>
              <a:cs typeface="Calibri"/>
            </a:endParaRPr>
          </a:p>
          <a:p>
            <a:pPr lvl="1">
              <a:lnSpc>
                <a:spcPct val="80000"/>
              </a:lnSpc>
            </a:pPr>
            <a:r>
              <a:rPr lang="en-US" sz="2000" i="1" dirty="0">
                <a:latin typeface="Calibri"/>
                <a:cs typeface="Calibri"/>
              </a:rPr>
              <a:t>Weather </a:t>
            </a:r>
            <a:r>
              <a:rPr lang="zh-CN" altLang="en-US" sz="2000" dirty="0">
                <a:latin typeface="Calibri"/>
                <a:cs typeface="Calibri"/>
              </a:rPr>
              <a:t>与其他变量是</a:t>
            </a:r>
            <a:r>
              <a:rPr lang="zh-CN" altLang="en-US" sz="2000" dirty="0">
                <a:solidFill>
                  <a:srgbClr val="FF0000"/>
                </a:solidFill>
                <a:latin typeface="Calibri"/>
                <a:cs typeface="Calibri"/>
              </a:rPr>
              <a:t>独立</a:t>
            </a:r>
            <a:r>
              <a:rPr lang="zh-CN" altLang="en-US" sz="2000" dirty="0">
                <a:latin typeface="Calibri"/>
                <a:cs typeface="Calibri"/>
              </a:rPr>
              <a:t>的 </a:t>
            </a:r>
            <a:endParaRPr lang="en-US" altLang="zh-CN" sz="2000" dirty="0">
              <a:latin typeface="Calibri"/>
              <a:cs typeface="Calibri"/>
            </a:endParaRPr>
          </a:p>
          <a:p>
            <a:pPr lvl="1">
              <a:lnSpc>
                <a:spcPct val="80000"/>
              </a:lnSpc>
            </a:pPr>
            <a:endParaRPr lang="en-US" altLang="zh-CN" sz="2000" dirty="0">
              <a:latin typeface="Calibri"/>
              <a:cs typeface="Calibri"/>
            </a:endParaRPr>
          </a:p>
          <a:p>
            <a:pPr lvl="1">
              <a:lnSpc>
                <a:spcPct val="80000"/>
              </a:lnSpc>
            </a:pPr>
            <a:r>
              <a:rPr lang="zh-CN" altLang="en-US" sz="2000" dirty="0">
                <a:latin typeface="Calibri"/>
                <a:cs typeface="Calibri"/>
              </a:rPr>
              <a:t> 给定 </a:t>
            </a:r>
            <a:r>
              <a:rPr lang="en-US" sz="2000" i="1" dirty="0">
                <a:latin typeface="Calibri"/>
                <a:cs typeface="Calibri"/>
              </a:rPr>
              <a:t>Cavity</a:t>
            </a:r>
            <a:r>
              <a:rPr lang="en-US" sz="2000" dirty="0">
                <a:latin typeface="Calibri"/>
                <a:cs typeface="Calibri"/>
              </a:rPr>
              <a:t> </a:t>
            </a:r>
            <a:r>
              <a:rPr lang="zh-CN" altLang="en-US" sz="2000" dirty="0">
                <a:latin typeface="Calibri"/>
                <a:cs typeface="Calibri"/>
              </a:rPr>
              <a:t>条件下，</a:t>
            </a:r>
            <a:r>
              <a:rPr lang="en-US" sz="2000" i="1" dirty="0">
                <a:latin typeface="Calibri"/>
                <a:cs typeface="Calibri"/>
              </a:rPr>
              <a:t>Toothache</a:t>
            </a:r>
            <a:r>
              <a:rPr lang="en-US" sz="2000" dirty="0">
                <a:latin typeface="Calibri"/>
                <a:cs typeface="Calibri"/>
              </a:rPr>
              <a:t> </a:t>
            </a:r>
            <a:r>
              <a:rPr lang="zh-CN" altLang="en-US" sz="2000" dirty="0">
                <a:latin typeface="Calibri"/>
                <a:cs typeface="Calibri"/>
              </a:rPr>
              <a:t>和 </a:t>
            </a:r>
            <a:r>
              <a:rPr lang="en-US" sz="2000" i="1" dirty="0">
                <a:latin typeface="Calibri"/>
                <a:cs typeface="Calibri"/>
              </a:rPr>
              <a:t>Catch</a:t>
            </a:r>
            <a:r>
              <a:rPr lang="en-US" sz="2000" dirty="0">
                <a:latin typeface="Calibri"/>
                <a:cs typeface="Calibri"/>
              </a:rPr>
              <a:t> </a:t>
            </a:r>
            <a:r>
              <a:rPr lang="zh-CN" altLang="en-US" sz="2000" dirty="0">
                <a:latin typeface="Calibri"/>
                <a:cs typeface="Calibri"/>
              </a:rPr>
              <a:t>是</a:t>
            </a:r>
            <a:r>
              <a:rPr lang="zh-CN" altLang="en-US" sz="2000" dirty="0">
                <a:solidFill>
                  <a:srgbClr val="FF0000"/>
                </a:solidFill>
                <a:latin typeface="Calibri"/>
                <a:cs typeface="Calibri"/>
              </a:rPr>
              <a:t>条件独立</a:t>
            </a:r>
            <a:r>
              <a:rPr lang="zh-CN" altLang="en-US" sz="2000" dirty="0">
                <a:latin typeface="Calibri"/>
                <a:cs typeface="Calibri"/>
              </a:rPr>
              <a:t>的</a:t>
            </a:r>
            <a:endParaRPr lang="en-US" sz="2000" dirty="0">
              <a:latin typeface="Calibri"/>
              <a:cs typeface="Calibri"/>
            </a:endParaRPr>
          </a:p>
        </p:txBody>
      </p:sp>
      <p:pic>
        <p:nvPicPr>
          <p:cNvPr id="174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r="61858" b="49960"/>
          <a:stretch>
            <a:fillRect/>
          </a:stretch>
        </p:blipFill>
        <p:spPr bwMode="auto">
          <a:xfrm>
            <a:off x="4415552" y="3464328"/>
            <a:ext cx="14478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7413" name="Group 5"/>
          <p:cNvGrpSpPr>
            <a:grpSpLocks/>
          </p:cNvGrpSpPr>
          <p:nvPr/>
        </p:nvGrpSpPr>
        <p:grpSpPr bwMode="auto">
          <a:xfrm>
            <a:off x="6020855" y="3099326"/>
            <a:ext cx="2805113" cy="1979613"/>
            <a:chOff x="3600" y="2208"/>
            <a:chExt cx="1767" cy="1247"/>
          </a:xfrm>
        </p:grpSpPr>
        <p:pic>
          <p:nvPicPr>
            <p:cNvPr id="1741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26097"/>
            <a:stretch>
              <a:fillRect/>
            </a:stretch>
          </p:blipFill>
          <p:spPr bwMode="auto">
            <a:xfrm>
              <a:off x="3600" y="2208"/>
              <a:ext cx="1767" cy="1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6" name="Rectangle 7"/>
            <p:cNvSpPr>
              <a:spLocks noChangeArrowheads="1"/>
            </p:cNvSpPr>
            <p:nvPr/>
          </p:nvSpPr>
          <p:spPr bwMode="auto">
            <a:xfrm>
              <a:off x="3600" y="2208"/>
              <a:ext cx="336" cy="62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Calibri"/>
                <a:cs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latin typeface="Calibri"/>
                <a:cs typeface="Calibri"/>
              </a:rPr>
              <a:t>示例</a:t>
            </a:r>
            <a:r>
              <a:rPr lang="en-US" altLang="zh-CN" dirty="0">
                <a:latin typeface="Calibri"/>
                <a:cs typeface="Calibri"/>
              </a:rPr>
              <a:t>1: </a:t>
            </a:r>
            <a:r>
              <a:rPr lang="zh-CN" altLang="en-US" dirty="0">
                <a:latin typeface="Calibri"/>
                <a:cs typeface="Calibri"/>
              </a:rPr>
              <a:t>抛硬币</a:t>
            </a:r>
            <a:endParaRPr lang="en-US" dirty="0">
              <a:latin typeface="Calibri"/>
              <a:cs typeface="Calibri"/>
            </a:endParaRPr>
          </a:p>
        </p:txBody>
      </p:sp>
      <p:sp>
        <p:nvSpPr>
          <p:cNvPr id="18439" name="Rectangle 7"/>
          <p:cNvSpPr>
            <a:spLocks noGrp="1" noChangeArrowheads="1"/>
          </p:cNvSpPr>
          <p:nvPr>
            <p:ph idx="1"/>
          </p:nvPr>
        </p:nvSpPr>
        <p:spPr/>
        <p:txBody>
          <a:bodyPr/>
          <a:lstStyle/>
          <a:p>
            <a:pPr eaLnBrk="1" hangingPunct="1"/>
            <a:r>
              <a:rPr lang="en-US" dirty="0">
                <a:latin typeface="Calibri"/>
                <a:cs typeface="Calibri"/>
              </a:rPr>
              <a:t>N </a:t>
            </a:r>
            <a:r>
              <a:rPr lang="zh-CN" altLang="en-US" dirty="0">
                <a:latin typeface="Calibri"/>
                <a:cs typeface="Calibri"/>
              </a:rPr>
              <a:t>次独立抛硬币</a:t>
            </a:r>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r>
              <a:rPr lang="zh-CN" altLang="en-US" dirty="0">
                <a:latin typeface="Calibri"/>
                <a:cs typeface="Calibri"/>
              </a:rPr>
              <a:t>变量之间没有关系</a:t>
            </a:r>
            <a:r>
              <a:rPr lang="en-US" dirty="0">
                <a:latin typeface="Calibri"/>
                <a:cs typeface="Calibri"/>
              </a:rPr>
              <a:t>:  </a:t>
            </a:r>
            <a:r>
              <a:rPr lang="zh-CN" altLang="en-US" dirty="0">
                <a:solidFill>
                  <a:srgbClr val="CC0000"/>
                </a:solidFill>
                <a:latin typeface="Calibri"/>
                <a:cs typeface="Calibri"/>
              </a:rPr>
              <a:t>绝对独立性</a:t>
            </a:r>
            <a:endParaRPr lang="en-US" dirty="0">
              <a:solidFill>
                <a:srgbClr val="CC0000"/>
              </a:solidFill>
              <a:latin typeface="Calibri"/>
              <a:cs typeface="Calibri"/>
            </a:endParaRPr>
          </a:p>
          <a:p>
            <a:pPr eaLnBrk="1" hangingPunct="1"/>
            <a:endParaRPr lang="en-US" dirty="0">
              <a:solidFill>
                <a:srgbClr val="CC0000"/>
              </a:solidFill>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a:p>
            <a:pPr eaLnBrk="1" hangingPunct="1"/>
            <a:endParaRPr lang="en-US" dirty="0">
              <a:latin typeface="Calibri"/>
              <a:cs typeface="Calibri"/>
            </a:endParaRPr>
          </a:p>
        </p:txBody>
      </p:sp>
      <p:sp>
        <p:nvSpPr>
          <p:cNvPr id="18435" name="Oval 3"/>
          <p:cNvSpPr>
            <a:spLocks noChangeArrowheads="1"/>
          </p:cNvSpPr>
          <p:nvPr/>
        </p:nvSpPr>
        <p:spPr bwMode="auto">
          <a:xfrm>
            <a:off x="1447800" y="3200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X</a:t>
            </a:r>
            <a:r>
              <a:rPr lang="en-US" sz="2800" baseline="-25000" dirty="0">
                <a:latin typeface="Calibri"/>
                <a:cs typeface="Calibri"/>
              </a:rPr>
              <a:t>1</a:t>
            </a:r>
          </a:p>
        </p:txBody>
      </p:sp>
      <p:sp>
        <p:nvSpPr>
          <p:cNvPr id="18436" name="Oval 4"/>
          <p:cNvSpPr>
            <a:spLocks noChangeArrowheads="1"/>
          </p:cNvSpPr>
          <p:nvPr/>
        </p:nvSpPr>
        <p:spPr bwMode="auto">
          <a:xfrm>
            <a:off x="3124200" y="3200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X</a:t>
            </a:r>
            <a:r>
              <a:rPr lang="en-US" sz="2800" baseline="-25000">
                <a:latin typeface="Calibri"/>
                <a:cs typeface="Calibri"/>
              </a:rPr>
              <a:t>2</a:t>
            </a:r>
          </a:p>
        </p:txBody>
      </p:sp>
      <p:sp>
        <p:nvSpPr>
          <p:cNvPr id="18437" name="Oval 5"/>
          <p:cNvSpPr>
            <a:spLocks noChangeArrowheads="1"/>
          </p:cNvSpPr>
          <p:nvPr/>
        </p:nvSpPr>
        <p:spPr bwMode="auto">
          <a:xfrm>
            <a:off x="6553200" y="3200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X</a:t>
            </a:r>
            <a:r>
              <a:rPr lang="en-US" sz="2800" i="1" baseline="-25000">
                <a:latin typeface="Calibri"/>
                <a:cs typeface="Calibri"/>
              </a:rPr>
              <a:t>n</a:t>
            </a:r>
          </a:p>
        </p:txBody>
      </p:sp>
      <p:pic>
        <p:nvPicPr>
          <p:cNvPr id="18438" name="Picture 6" descr="txp_fig"/>
          <p:cNvPicPr>
            <a:picLocks noChangeAspect="1" noChangeArrowheads="1"/>
          </p:cNvPicPr>
          <p:nvPr>
            <p:custDataLst>
              <p:tags r:id="rId1"/>
            </p:custDataLst>
          </p:nvPr>
        </p:nvPicPr>
        <p:blipFill>
          <a:blip r:embed="rId3" cstate="email">
            <a:extLst>
              <a:ext uri="{28A0092B-C50C-407E-A947-70E740481C1C}">
                <a14:useLocalDpi xmlns:a14="http://schemas.microsoft.com/office/drawing/2010/main" val="0"/>
              </a:ext>
            </a:extLst>
          </a:blip>
          <a:srcRect/>
          <a:stretch>
            <a:fillRect/>
          </a:stretch>
        </p:blipFill>
        <p:spPr bwMode="auto">
          <a:xfrm>
            <a:off x="5029200" y="3505200"/>
            <a:ext cx="469900" cy="85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812021" y="2836025"/>
            <a:ext cx="2871386" cy="2743200"/>
          </a:xfrm>
          <a:prstGeom prst="rect">
            <a:avLst/>
          </a:prstGeom>
        </p:spPr>
      </p:pic>
    </p:spTree>
    <p:extLst>
      <p:ext uri="{BB962C8B-B14F-4D97-AF65-F5344CB8AC3E}">
        <p14:creationId xmlns:p14="http://schemas.microsoft.com/office/powerpoint/2010/main" val="325195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a:latin typeface="Calibri"/>
                <a:cs typeface="Calibri"/>
              </a:rPr>
              <a:t>示例</a:t>
            </a:r>
            <a:r>
              <a:rPr lang="en-US" altLang="zh-CN" dirty="0">
                <a:latin typeface="Calibri"/>
                <a:cs typeface="Calibri"/>
              </a:rPr>
              <a:t>2: </a:t>
            </a:r>
            <a:r>
              <a:rPr lang="en-US" dirty="0">
                <a:latin typeface="Calibri"/>
                <a:cs typeface="Calibri"/>
              </a:rPr>
              <a:t> Traffic</a:t>
            </a:r>
          </a:p>
        </p:txBody>
      </p:sp>
      <p:sp>
        <p:nvSpPr>
          <p:cNvPr id="1065987" name="Rectangle 3"/>
          <p:cNvSpPr>
            <a:spLocks noGrp="1" noChangeArrowheads="1"/>
          </p:cNvSpPr>
          <p:nvPr>
            <p:ph idx="1"/>
          </p:nvPr>
        </p:nvSpPr>
        <p:spPr/>
        <p:txBody>
          <a:bodyPr/>
          <a:lstStyle/>
          <a:p>
            <a:pPr eaLnBrk="1" hangingPunct="1"/>
            <a:r>
              <a:rPr lang="en-US" sz="2400" dirty="0">
                <a:latin typeface="Calibri"/>
                <a:cs typeface="Calibri"/>
              </a:rPr>
              <a:t>Variables:</a:t>
            </a:r>
          </a:p>
          <a:p>
            <a:pPr lvl="1" eaLnBrk="1" hangingPunct="1"/>
            <a:r>
              <a:rPr lang="en-US" sz="2000" dirty="0">
                <a:latin typeface="Calibri"/>
                <a:cs typeface="Calibri"/>
              </a:rPr>
              <a:t>R: It rains</a:t>
            </a:r>
          </a:p>
          <a:p>
            <a:pPr lvl="1" eaLnBrk="1" hangingPunct="1"/>
            <a:r>
              <a:rPr lang="en-US" sz="2000" dirty="0">
                <a:latin typeface="Calibri"/>
                <a:cs typeface="Calibri"/>
              </a:rPr>
              <a:t>T: There is traffic</a:t>
            </a:r>
          </a:p>
          <a:p>
            <a:pPr lvl="1" eaLnBrk="1" hangingPunct="1"/>
            <a:endParaRPr lang="en-US" sz="2000" dirty="0">
              <a:latin typeface="Calibri"/>
              <a:cs typeface="Calibri"/>
            </a:endParaRPr>
          </a:p>
          <a:p>
            <a:pPr eaLnBrk="1" hangingPunct="1"/>
            <a:r>
              <a:rPr lang="en-US" sz="2400" dirty="0">
                <a:latin typeface="Calibri"/>
                <a:cs typeface="Calibri"/>
              </a:rPr>
              <a:t>Model 1: independence</a:t>
            </a:r>
          </a:p>
          <a:p>
            <a:pPr eaLnBrk="1" hangingPunct="1"/>
            <a:endParaRPr lang="en-US" sz="2400" dirty="0">
              <a:latin typeface="Calibri"/>
              <a:cs typeface="Calibri"/>
            </a:endParaRPr>
          </a:p>
          <a:p>
            <a:pPr eaLnBrk="1" hangingPunct="1"/>
            <a:endParaRPr lang="en-US" sz="2400" dirty="0">
              <a:latin typeface="Calibri"/>
              <a:cs typeface="Calibri"/>
            </a:endParaRPr>
          </a:p>
          <a:p>
            <a:pPr lvl="3"/>
            <a:endParaRPr lang="en-US" sz="1200" dirty="0">
              <a:latin typeface="Calibri"/>
              <a:cs typeface="Calibri"/>
            </a:endParaRPr>
          </a:p>
          <a:p>
            <a:pPr marL="0" indent="0" eaLnBrk="1" hangingPunct="1">
              <a:buNone/>
            </a:pPr>
            <a:endParaRPr lang="en-US" sz="2400" dirty="0">
              <a:latin typeface="Calibri"/>
              <a:cs typeface="Calibri"/>
            </a:endParaRPr>
          </a:p>
          <a:p>
            <a:pPr eaLnBrk="1" hangingPunct="1"/>
            <a:endParaRPr lang="en-US" sz="2400" dirty="0">
              <a:latin typeface="Calibri"/>
              <a:cs typeface="Calibri"/>
            </a:endParaRPr>
          </a:p>
          <a:p>
            <a:pPr eaLnBrk="1" hangingPunct="1"/>
            <a:endParaRPr lang="en-US" sz="2400" dirty="0">
              <a:latin typeface="Calibri"/>
              <a:cs typeface="Calibri"/>
            </a:endParaRPr>
          </a:p>
          <a:p>
            <a:pPr lvl="3"/>
            <a:endParaRPr lang="en-US" sz="1200" dirty="0">
              <a:latin typeface="Calibri"/>
              <a:cs typeface="Calibri"/>
            </a:endParaRPr>
          </a:p>
          <a:p>
            <a:pPr eaLnBrk="1" hangingPunct="1"/>
            <a:r>
              <a:rPr lang="en-US" altLang="zh-CN" sz="2400" dirty="0">
                <a:latin typeface="Calibri"/>
                <a:cs typeface="Calibri"/>
              </a:rPr>
              <a:t>A</a:t>
            </a:r>
            <a:r>
              <a:rPr lang="en-US" sz="2400" dirty="0">
                <a:latin typeface="Calibri"/>
                <a:cs typeface="Calibri"/>
              </a:rPr>
              <a:t>gent using model 2 better</a:t>
            </a:r>
          </a:p>
          <a:p>
            <a:pPr eaLnBrk="1" hangingPunct="1"/>
            <a:endParaRPr lang="en-US" sz="2400" dirty="0">
              <a:latin typeface="Calibri"/>
              <a:cs typeface="Calibri"/>
            </a:endParaRPr>
          </a:p>
        </p:txBody>
      </p:sp>
      <p:sp>
        <p:nvSpPr>
          <p:cNvPr id="19460" name="Oval 4"/>
          <p:cNvSpPr>
            <a:spLocks noChangeArrowheads="1"/>
          </p:cNvSpPr>
          <p:nvPr/>
        </p:nvSpPr>
        <p:spPr bwMode="auto">
          <a:xfrm>
            <a:off x="2362200" y="35052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R</a:t>
            </a:r>
            <a:endParaRPr lang="en-US" sz="2800" baseline="-25000" dirty="0">
              <a:latin typeface="Calibri"/>
              <a:cs typeface="Calibri"/>
            </a:endParaRPr>
          </a:p>
        </p:txBody>
      </p:sp>
      <p:sp>
        <p:nvSpPr>
          <p:cNvPr id="19461" name="Oval 5"/>
          <p:cNvSpPr>
            <a:spLocks noChangeArrowheads="1"/>
          </p:cNvSpPr>
          <p:nvPr/>
        </p:nvSpPr>
        <p:spPr bwMode="auto">
          <a:xfrm>
            <a:off x="2362200" y="51816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T</a:t>
            </a:r>
            <a:endParaRPr lang="en-US" sz="2800" baseline="-25000" dirty="0">
              <a:latin typeface="Calibri"/>
              <a:cs typeface="Calibri"/>
            </a:endParaRP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53201" y="1143000"/>
            <a:ext cx="3886198" cy="1628965"/>
          </a:xfrm>
          <a:prstGeom prst="rect">
            <a:avLst/>
          </a:prstGeom>
        </p:spPr>
      </p:pic>
      <p:sp>
        <p:nvSpPr>
          <p:cNvPr id="8" name="Oval 4"/>
          <p:cNvSpPr>
            <a:spLocks noChangeArrowheads="1"/>
          </p:cNvSpPr>
          <p:nvPr/>
        </p:nvSpPr>
        <p:spPr bwMode="auto">
          <a:xfrm>
            <a:off x="7391400" y="35052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R</a:t>
            </a:r>
            <a:endParaRPr lang="en-US" sz="2800" baseline="-25000" dirty="0">
              <a:latin typeface="Calibri"/>
              <a:cs typeface="Calibri"/>
            </a:endParaRPr>
          </a:p>
        </p:txBody>
      </p:sp>
      <p:sp>
        <p:nvSpPr>
          <p:cNvPr id="9" name="Oval 5"/>
          <p:cNvSpPr>
            <a:spLocks noChangeArrowheads="1"/>
          </p:cNvSpPr>
          <p:nvPr/>
        </p:nvSpPr>
        <p:spPr bwMode="auto">
          <a:xfrm>
            <a:off x="7391400" y="51816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cxnSp>
        <p:nvCxnSpPr>
          <p:cNvPr id="10" name="AutoShape 6"/>
          <p:cNvCxnSpPr>
            <a:cxnSpLocks noChangeShapeType="1"/>
            <a:stCxn id="8" idx="4"/>
            <a:endCxn id="9" idx="0"/>
          </p:cNvCxnSpPr>
          <p:nvPr/>
        </p:nvCxnSpPr>
        <p:spPr bwMode="auto">
          <a:xfrm>
            <a:off x="7772400" y="4281488"/>
            <a:ext cx="0" cy="885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sp>
        <p:nvSpPr>
          <p:cNvPr id="11" name="Rectangle 3"/>
          <p:cNvSpPr txBox="1">
            <a:spLocks noChangeArrowheads="1"/>
          </p:cNvSpPr>
          <p:nvPr/>
        </p:nvSpPr>
        <p:spPr bwMode="auto">
          <a:xfrm>
            <a:off x="5257800" y="1502074"/>
            <a:ext cx="9855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buNone/>
            </a:pPr>
            <a:endParaRPr lang="en-US" sz="2400" dirty="0">
              <a:latin typeface="Calibri"/>
              <a:cs typeface="Calibri"/>
            </a:endParaRPr>
          </a:p>
          <a:p>
            <a:pPr marL="0" indent="0">
              <a:buNone/>
            </a:pPr>
            <a:br>
              <a:rPr lang="en-US" sz="2400" dirty="0">
                <a:latin typeface="Calibri"/>
                <a:cs typeface="Calibri"/>
              </a:rPr>
            </a:br>
            <a:endParaRPr lang="en-US" sz="2400" dirty="0">
              <a:latin typeface="Calibri"/>
              <a:cs typeface="Calibri"/>
            </a:endParaRPr>
          </a:p>
          <a:p>
            <a:pPr lvl="3"/>
            <a:endParaRPr lang="en-US" sz="1200" dirty="0">
              <a:latin typeface="Calibri"/>
              <a:cs typeface="Calibri"/>
            </a:endParaRPr>
          </a:p>
          <a:p>
            <a:r>
              <a:rPr lang="en-US" sz="2400" dirty="0">
                <a:latin typeface="Calibri"/>
                <a:cs typeface="Calibri"/>
              </a:rPr>
              <a:t>Model 2: rain causes traffic </a:t>
            </a:r>
            <a:r>
              <a:rPr lang="zh-CN" altLang="en-US" sz="2400" dirty="0">
                <a:latin typeface="Calibri"/>
                <a:cs typeface="Calibri"/>
              </a:rPr>
              <a:t>（因果方向）</a:t>
            </a:r>
            <a:endParaRPr lang="en-US" sz="2400" dirty="0">
              <a:latin typeface="Calibri"/>
              <a:cs typeface="Calibri"/>
            </a:endParaRPr>
          </a:p>
          <a:p>
            <a:endParaRPr lang="en-US" sz="2400" dirty="0">
              <a:latin typeface="Calibri"/>
              <a:cs typeface="Calibri"/>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9400" y="1295400"/>
            <a:ext cx="1496345" cy="1447800"/>
          </a:xfrm>
          <a:prstGeom prst="rect">
            <a:avLst/>
          </a:prstGeom>
        </p:spPr>
      </p:pic>
    </p:spTree>
    <p:extLst>
      <p:ext uri="{BB962C8B-B14F-4D97-AF65-F5344CB8AC3E}">
        <p14:creationId xmlns:p14="http://schemas.microsoft.com/office/powerpoint/2010/main" val="318911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98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59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latin typeface="Calibri"/>
                <a:cs typeface="Calibri"/>
              </a:rPr>
              <a:t>示例</a:t>
            </a:r>
            <a:r>
              <a:rPr lang="en-US" altLang="zh-CN" dirty="0">
                <a:latin typeface="Calibri"/>
                <a:cs typeface="Calibri"/>
              </a:rPr>
              <a:t>2:</a:t>
            </a:r>
            <a:r>
              <a:rPr lang="en-US" dirty="0">
                <a:latin typeface="Calibri"/>
                <a:cs typeface="Calibri"/>
              </a:rPr>
              <a:t> Traffic</a:t>
            </a:r>
          </a:p>
        </p:txBody>
      </p:sp>
      <p:sp>
        <p:nvSpPr>
          <p:cNvPr id="28675" name="Rectangle 3"/>
          <p:cNvSpPr>
            <a:spLocks noGrp="1" noChangeArrowheads="1"/>
          </p:cNvSpPr>
          <p:nvPr>
            <p:ph idx="1"/>
          </p:nvPr>
        </p:nvSpPr>
        <p:spPr/>
        <p:txBody>
          <a:bodyPr/>
          <a:lstStyle/>
          <a:p>
            <a:r>
              <a:rPr lang="zh-CN" altLang="en-US" dirty="0">
                <a:latin typeface="Calibri"/>
                <a:cs typeface="Calibri"/>
              </a:rPr>
              <a:t>贝叶斯网络的</a:t>
            </a:r>
            <a:r>
              <a:rPr lang="zh-CN" altLang="en-US" dirty="0">
                <a:solidFill>
                  <a:srgbClr val="FF0000"/>
                </a:solidFill>
                <a:latin typeface="Calibri"/>
                <a:cs typeface="Calibri"/>
              </a:rPr>
              <a:t>拓扑结构</a:t>
            </a:r>
            <a:r>
              <a:rPr lang="en-US" altLang="zh-CN" dirty="0">
                <a:solidFill>
                  <a:srgbClr val="FF0000"/>
                </a:solidFill>
                <a:latin typeface="Calibri"/>
                <a:cs typeface="Calibri"/>
              </a:rPr>
              <a:t>+ CPT</a:t>
            </a:r>
            <a:endParaRPr lang="en-US" altLang="zh-CN" dirty="0">
              <a:latin typeface="Calibri"/>
              <a:cs typeface="Calibri"/>
            </a:endParaRPr>
          </a:p>
        </p:txBody>
      </p:sp>
      <p:sp>
        <p:nvSpPr>
          <p:cNvPr id="28676" name="Oval 4"/>
          <p:cNvSpPr>
            <a:spLocks noChangeArrowheads="1"/>
          </p:cNvSpPr>
          <p:nvPr/>
        </p:nvSpPr>
        <p:spPr bwMode="auto">
          <a:xfrm>
            <a:off x="914400" y="34290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R</a:t>
            </a:r>
            <a:endParaRPr lang="en-US" sz="2800" baseline="-25000">
              <a:latin typeface="Calibri"/>
              <a:cs typeface="Calibri"/>
            </a:endParaRPr>
          </a:p>
        </p:txBody>
      </p:sp>
      <p:sp>
        <p:nvSpPr>
          <p:cNvPr id="28677" name="Oval 5"/>
          <p:cNvSpPr>
            <a:spLocks noChangeArrowheads="1"/>
          </p:cNvSpPr>
          <p:nvPr/>
        </p:nvSpPr>
        <p:spPr bwMode="auto">
          <a:xfrm>
            <a:off x="914400" y="5105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cxnSp>
        <p:nvCxnSpPr>
          <p:cNvPr id="28678" name="AutoShape 6"/>
          <p:cNvCxnSpPr>
            <a:cxnSpLocks noChangeShapeType="1"/>
            <a:stCxn id="28676" idx="4"/>
            <a:endCxn id="28677" idx="0"/>
          </p:cNvCxnSpPr>
          <p:nvPr/>
        </p:nvCxnSpPr>
        <p:spPr bwMode="auto">
          <a:xfrm>
            <a:off x="1295400" y="4205288"/>
            <a:ext cx="0" cy="885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graphicFrame>
        <p:nvGraphicFramePr>
          <p:cNvPr id="1078279" name="Group 7"/>
          <p:cNvGraphicFramePr>
            <a:graphicFrameLocks noGrp="1"/>
          </p:cNvGraphicFramePr>
          <p:nvPr/>
        </p:nvGraphicFramePr>
        <p:xfrm>
          <a:off x="2533650" y="3498850"/>
          <a:ext cx="1428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xp_fig.png"/>
          <p:cNvPicPr>
            <a:picLocks noChangeAspect="1"/>
          </p:cNvPicPr>
          <p:nvPr>
            <p:custDataLst>
              <p:tags r:id="rId1"/>
            </p:custDataLst>
          </p:nvPr>
        </p:nvPicPr>
        <p:blipFill>
          <a:blip r:embed="rId5" cstate="email">
            <a:extLst>
              <a:ext uri="{28A0092B-C50C-407E-A947-70E740481C1C}">
                <a14:useLocalDpi xmlns:a14="http://schemas.microsoft.com/office/drawing/2010/main" val="0"/>
              </a:ext>
            </a:extLst>
          </a:blip>
          <a:stretch>
            <a:fillRect/>
          </a:stretch>
        </p:blipFill>
        <p:spPr bwMode="auto">
          <a:xfrm>
            <a:off x="2919413" y="3124200"/>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aphicFrame>
        <p:nvGraphicFramePr>
          <p:cNvPr id="1078291" name="Group 19"/>
          <p:cNvGraphicFramePr>
            <a:graphicFrameLocks noGrp="1"/>
          </p:cNvGraphicFramePr>
          <p:nvPr/>
        </p:nvGraphicFramePr>
        <p:xfrm>
          <a:off x="2152650" y="4940300"/>
          <a:ext cx="2190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4" name="Picture 3" descr="txp_fig.png"/>
          <p:cNvPicPr>
            <a:picLocks noChangeAspect="1"/>
          </p:cNvPicPr>
          <p:nvPr>
            <p:custDataLst>
              <p:tags r:id="rId2"/>
            </p:custDataLst>
          </p:nvPr>
        </p:nvPicPr>
        <p:blipFill>
          <a:blip r:embed="rId6" cstate="email">
            <a:extLst>
              <a:ext uri="{28A0092B-C50C-407E-A947-70E740481C1C}">
                <a14:useLocalDpi xmlns:a14="http://schemas.microsoft.com/office/drawing/2010/main" val="0"/>
              </a:ext>
            </a:extLst>
          </a:blip>
          <a:stretch>
            <a:fillRect/>
          </a:stretch>
        </p:blipFill>
        <p:spPr bwMode="auto">
          <a:xfrm>
            <a:off x="2667000" y="4560888"/>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graphicFrame>
        <p:nvGraphicFramePr>
          <p:cNvPr id="1078305" name="Group 33"/>
          <p:cNvGraphicFramePr>
            <a:graphicFrameLocks noGrp="1"/>
          </p:cNvGraphicFramePr>
          <p:nvPr/>
        </p:nvGraphicFramePr>
        <p:xfrm>
          <a:off x="2152650" y="5803900"/>
          <a:ext cx="2190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78318" name="Group 46"/>
          <p:cNvGraphicFramePr>
            <a:graphicFrameLocks noGrp="1"/>
          </p:cNvGraphicFramePr>
          <p:nvPr/>
        </p:nvGraphicFramePr>
        <p:xfrm>
          <a:off x="5638800" y="4419600"/>
          <a:ext cx="2190750" cy="14859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endParaRPr kumimoji="0" lang="en-US" sz="1800" b="0" i="0" u="none" strike="noStrike" cap="none" normalizeH="0" baseline="0" dirty="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3" name="Picture 2" descr="txp_fig.png"/>
          <p:cNvPicPr>
            <a:picLocks noChangeAspect="1"/>
          </p:cNvPicPr>
          <p:nvPr>
            <p:custDataLst>
              <p:tags r:id="rId3"/>
            </p:custDataLst>
          </p:nvPr>
        </p:nvPicPr>
        <p:blipFill>
          <a:blip r:embed="rId7" cstate="email">
            <a:extLst>
              <a:ext uri="{28A0092B-C50C-407E-A947-70E740481C1C}">
                <a14:useLocalDpi xmlns:a14="http://schemas.microsoft.com/office/drawing/2010/main" val="0"/>
              </a:ext>
            </a:extLst>
          </a:blip>
          <a:stretch>
            <a:fillRect/>
          </a:stretch>
        </p:blipFill>
        <p:spPr bwMode="auto">
          <a:xfrm>
            <a:off x="6218238" y="3971925"/>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18" name="Picture 17"/>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620000" y="1295400"/>
            <a:ext cx="4485974" cy="1880370"/>
          </a:xfrm>
          <a:prstGeom prst="rect">
            <a:avLst/>
          </a:prstGeom>
        </p:spPr>
      </p:pic>
      <p:pic>
        <p:nvPicPr>
          <p:cNvPr id="5" name="Picture 4"/>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7696200" y="1447800"/>
            <a:ext cx="1689842" cy="1635018"/>
          </a:xfrm>
          <a:prstGeom prst="rect">
            <a:avLst/>
          </a:prstGeom>
        </p:spPr>
      </p:pic>
      <p:sp>
        <p:nvSpPr>
          <p:cNvPr id="6" name="矩形 5"/>
          <p:cNvSpPr/>
          <p:nvPr/>
        </p:nvSpPr>
        <p:spPr>
          <a:xfrm>
            <a:off x="1045293" y="2268835"/>
            <a:ext cx="5403339" cy="461665"/>
          </a:xfrm>
          <a:prstGeom prst="rect">
            <a:avLst/>
          </a:prstGeom>
        </p:spPr>
        <p:txBody>
          <a:bodyPr wrap="none">
            <a:spAutoFit/>
          </a:bodyPr>
          <a:lstStyle/>
          <a:p>
            <a:r>
              <a:rPr lang="en-US" altLang="zh-CN" sz="2400" dirty="0">
                <a:latin typeface="Calibri"/>
                <a:cs typeface="Calibri"/>
              </a:rPr>
              <a:t>Model 2: rain causes traffic</a:t>
            </a:r>
            <a:r>
              <a:rPr lang="zh-CN" altLang="en-US" sz="2400" dirty="0">
                <a:latin typeface="Calibri"/>
                <a:cs typeface="Calibri"/>
              </a:rPr>
              <a:t>（因果方向）</a:t>
            </a:r>
            <a:endParaRPr lang="en-US" altLang="zh-CN" sz="2400" dirty="0">
              <a:latin typeface="Calibri"/>
              <a:cs typeface="Calibri"/>
            </a:endParaRPr>
          </a:p>
        </p:txBody>
      </p:sp>
      <p:sp>
        <p:nvSpPr>
          <p:cNvPr id="7" name="矩形 6"/>
          <p:cNvSpPr/>
          <p:nvPr/>
        </p:nvSpPr>
        <p:spPr>
          <a:xfrm>
            <a:off x="10388767" y="4307508"/>
            <a:ext cx="507833" cy="137574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279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latin typeface="Calibri"/>
                <a:cs typeface="Calibri"/>
              </a:rPr>
              <a:t>示例</a:t>
            </a:r>
            <a:r>
              <a:rPr lang="en-US" altLang="zh-CN" dirty="0">
                <a:latin typeface="Calibri"/>
                <a:cs typeface="Calibri"/>
              </a:rPr>
              <a:t>2:</a:t>
            </a:r>
            <a:r>
              <a:rPr lang="en-US" dirty="0">
                <a:latin typeface="Calibri"/>
                <a:cs typeface="Calibri"/>
              </a:rPr>
              <a:t> Reverse Traffic</a:t>
            </a:r>
          </a:p>
        </p:txBody>
      </p:sp>
      <p:sp>
        <p:nvSpPr>
          <p:cNvPr id="29699" name="Rectangle 3"/>
          <p:cNvSpPr>
            <a:spLocks noGrp="1" noChangeArrowheads="1"/>
          </p:cNvSpPr>
          <p:nvPr>
            <p:ph idx="1"/>
          </p:nvPr>
        </p:nvSpPr>
        <p:spPr/>
        <p:txBody>
          <a:bodyPr/>
          <a:lstStyle/>
          <a:p>
            <a:r>
              <a:rPr lang="zh-CN" altLang="en-US" dirty="0">
                <a:latin typeface="Calibri"/>
                <a:cs typeface="Calibri"/>
              </a:rPr>
              <a:t>逆因果方向</a:t>
            </a:r>
            <a:r>
              <a:rPr lang="en-US" dirty="0">
                <a:latin typeface="Calibri"/>
                <a:cs typeface="Calibri"/>
              </a:rPr>
              <a:t>?</a:t>
            </a:r>
          </a:p>
        </p:txBody>
      </p:sp>
      <p:sp>
        <p:nvSpPr>
          <p:cNvPr id="29700" name="Oval 4"/>
          <p:cNvSpPr>
            <a:spLocks noChangeArrowheads="1"/>
          </p:cNvSpPr>
          <p:nvPr/>
        </p:nvSpPr>
        <p:spPr bwMode="auto">
          <a:xfrm>
            <a:off x="914400" y="34353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sp>
        <p:nvSpPr>
          <p:cNvPr id="29701" name="Oval 5"/>
          <p:cNvSpPr>
            <a:spLocks noChangeArrowheads="1"/>
          </p:cNvSpPr>
          <p:nvPr/>
        </p:nvSpPr>
        <p:spPr bwMode="auto">
          <a:xfrm>
            <a:off x="914400" y="51117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R</a:t>
            </a:r>
            <a:endParaRPr lang="en-US" sz="2800" baseline="-25000" dirty="0">
              <a:latin typeface="Calibri"/>
              <a:cs typeface="Calibri"/>
            </a:endParaRPr>
          </a:p>
        </p:txBody>
      </p:sp>
      <p:cxnSp>
        <p:nvCxnSpPr>
          <p:cNvPr id="29702" name="AutoShape 6"/>
          <p:cNvCxnSpPr>
            <a:cxnSpLocks noChangeShapeType="1"/>
            <a:stCxn id="29700" idx="4"/>
            <a:endCxn id="29701" idx="0"/>
          </p:cNvCxnSpPr>
          <p:nvPr/>
        </p:nvCxnSpPr>
        <p:spPr bwMode="auto">
          <a:xfrm>
            <a:off x="1295400" y="4211638"/>
            <a:ext cx="0" cy="885825"/>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graphicFrame>
        <p:nvGraphicFramePr>
          <p:cNvPr id="1079303" name="Group 7"/>
          <p:cNvGraphicFramePr>
            <a:graphicFrameLocks noGrp="1"/>
          </p:cNvGraphicFramePr>
          <p:nvPr/>
        </p:nvGraphicFramePr>
        <p:xfrm>
          <a:off x="2533650" y="3505200"/>
          <a:ext cx="1428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9/16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7/16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79314" name="Group 18"/>
          <p:cNvGraphicFramePr>
            <a:graphicFrameLocks noGrp="1"/>
          </p:cNvGraphicFramePr>
          <p:nvPr/>
        </p:nvGraphicFramePr>
        <p:xfrm>
          <a:off x="2152650" y="4946650"/>
          <a:ext cx="2190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79327" name="Group 31"/>
          <p:cNvGraphicFramePr>
            <a:graphicFrameLocks noGrp="1"/>
          </p:cNvGraphicFramePr>
          <p:nvPr/>
        </p:nvGraphicFramePr>
        <p:xfrm>
          <a:off x="2152650" y="5810250"/>
          <a:ext cx="2190750" cy="7429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79340" name="Group 44"/>
          <p:cNvGraphicFramePr>
            <a:graphicFrameLocks noGrp="1"/>
          </p:cNvGraphicFramePr>
          <p:nvPr/>
        </p:nvGraphicFramePr>
        <p:xfrm>
          <a:off x="5638800" y="4410075"/>
          <a:ext cx="2190750" cy="148590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endParaRPr kumimoji="0" lang="en-US" sz="1800" b="0" i="0" u="none" strike="noStrike" cap="none" normalizeH="0" baseline="0" dirty="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3" name="Picture 2" descr="txp_fig.png"/>
          <p:cNvPicPr>
            <a:picLocks noChangeAspect="1"/>
          </p:cNvPicPr>
          <p:nvPr>
            <p:custDataLst>
              <p:tags r:id="rId1"/>
            </p:custDataLst>
          </p:nvPr>
        </p:nvPicPr>
        <p:blipFill>
          <a:blip r:embed="rId5" cstate="email">
            <a:extLst>
              <a:ext uri="{28A0092B-C50C-407E-A947-70E740481C1C}">
                <a14:useLocalDpi xmlns:a14="http://schemas.microsoft.com/office/drawing/2010/main" val="0"/>
              </a:ext>
            </a:extLst>
          </a:blip>
          <a:stretch>
            <a:fillRect/>
          </a:stretch>
        </p:blipFill>
        <p:spPr bwMode="auto">
          <a:xfrm>
            <a:off x="6218238" y="3962400"/>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2" name="Picture 1" descr="txp_fig.png"/>
          <p:cNvPicPr>
            <a:picLocks noChangeAspect="1"/>
          </p:cNvPicPr>
          <p:nvPr>
            <p:custDataLst>
              <p:tags r:id="rId2"/>
            </p:custDataLst>
          </p:nvPr>
        </p:nvPicPr>
        <p:blipFill>
          <a:blip r:embed="rId6" cstate="email">
            <a:extLst>
              <a:ext uri="{28A0092B-C50C-407E-A947-70E740481C1C}">
                <a14:useLocalDpi xmlns:a14="http://schemas.microsoft.com/office/drawing/2010/main" val="0"/>
              </a:ext>
            </a:extLst>
          </a:blip>
          <a:stretch>
            <a:fillRect/>
          </a:stretch>
        </p:blipFill>
        <p:spPr bwMode="auto">
          <a:xfrm>
            <a:off x="2922588" y="3133725"/>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6" name="Picture 5" descr="txp_fig.png"/>
          <p:cNvPicPr>
            <a:picLocks noChangeAspect="1"/>
          </p:cNvPicPr>
          <p:nvPr>
            <p:custDataLst>
              <p:tags r:id="rId3"/>
            </p:custDataLst>
          </p:nvPr>
        </p:nvPicPr>
        <p:blipFill>
          <a:blip r:embed="rId7" cstate="email">
            <a:extLst>
              <a:ext uri="{28A0092B-C50C-407E-A947-70E740481C1C}">
                <a14:useLocalDpi xmlns:a14="http://schemas.microsoft.com/office/drawing/2010/main" val="0"/>
              </a:ext>
            </a:extLst>
          </a:blip>
          <a:stretch>
            <a:fillRect/>
          </a:stretch>
        </p:blipFill>
        <p:spPr bwMode="auto">
          <a:xfrm>
            <a:off x="2670175" y="4562475"/>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 name="Picture 6"/>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867400" y="1295400"/>
            <a:ext cx="9601200" cy="6400800"/>
          </a:xfrm>
          <a:prstGeom prst="rect">
            <a:avLst/>
          </a:prstGeom>
        </p:spPr>
      </p:pic>
      <p:sp>
        <p:nvSpPr>
          <p:cNvPr id="16" name="矩形 15"/>
          <p:cNvSpPr/>
          <p:nvPr/>
        </p:nvSpPr>
        <p:spPr>
          <a:xfrm>
            <a:off x="1045293" y="2268835"/>
            <a:ext cx="1439818" cy="461665"/>
          </a:xfrm>
          <a:prstGeom prst="rect">
            <a:avLst/>
          </a:prstGeom>
        </p:spPr>
        <p:txBody>
          <a:bodyPr wrap="none">
            <a:spAutoFit/>
          </a:bodyPr>
          <a:lstStyle/>
          <a:p>
            <a:r>
              <a:rPr lang="en-US" altLang="zh-CN" sz="2400" dirty="0">
                <a:latin typeface="Calibri"/>
                <a:cs typeface="Calibri"/>
              </a:rPr>
              <a:t>Model 3:  </a:t>
            </a:r>
          </a:p>
        </p:txBody>
      </p:sp>
    </p:spTree>
    <p:extLst>
      <p:ext uri="{BB962C8B-B14F-4D97-AF65-F5344CB8AC3E}">
        <p14:creationId xmlns:p14="http://schemas.microsoft.com/office/powerpoint/2010/main" val="842919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93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93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93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93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zh-CN" altLang="en-US" dirty="0">
                <a:latin typeface="Calibri"/>
                <a:cs typeface="Calibri"/>
              </a:rPr>
              <a:t>示例</a:t>
            </a:r>
            <a:r>
              <a:rPr lang="en-US" altLang="zh-CN" dirty="0">
                <a:latin typeface="Calibri"/>
                <a:cs typeface="Calibri"/>
              </a:rPr>
              <a:t>3</a:t>
            </a:r>
            <a:r>
              <a:rPr lang="en-US" dirty="0">
                <a:latin typeface="Calibri"/>
                <a:cs typeface="Calibri"/>
              </a:rPr>
              <a:t>: Alarm Network</a:t>
            </a:r>
          </a:p>
        </p:txBody>
      </p:sp>
      <p:sp>
        <p:nvSpPr>
          <p:cNvPr id="24" name="Rectangle 3">
            <a:extLst>
              <a:ext uri="{FF2B5EF4-FFF2-40B4-BE49-F238E27FC236}">
                <a16:creationId xmlns:a16="http://schemas.microsoft.com/office/drawing/2014/main" id="{9EB86E7D-E10B-42B4-AEC9-ADED9CF4A29B}"/>
              </a:ext>
            </a:extLst>
          </p:cNvPr>
          <p:cNvSpPr>
            <a:spLocks noGrp="1" noChangeArrowheads="1"/>
          </p:cNvSpPr>
          <p:nvPr>
            <p:ph idx="1"/>
          </p:nvPr>
        </p:nvSpPr>
        <p:spPr>
          <a:xfrm>
            <a:off x="893545" y="1217595"/>
            <a:ext cx="5326781" cy="4876800"/>
          </a:xfrm>
        </p:spPr>
        <p:txBody>
          <a:bodyPr/>
          <a:lstStyle/>
          <a:p>
            <a:pPr>
              <a:lnSpc>
                <a:spcPct val="150000"/>
              </a:lnSpc>
            </a:pPr>
            <a:r>
              <a:rPr lang="en-US" altLang="zh-CN" sz="2400" dirty="0">
                <a:solidFill>
                  <a:srgbClr val="FF0000"/>
                </a:solidFill>
                <a:latin typeface="Calibri"/>
                <a:cs typeface="Calibri"/>
              </a:rPr>
              <a:t>Alarm Network</a:t>
            </a:r>
          </a:p>
          <a:p>
            <a:pPr lvl="1">
              <a:lnSpc>
                <a:spcPct val="150000"/>
              </a:lnSpc>
            </a:pPr>
            <a:r>
              <a:rPr lang="zh-CN" altLang="en-US" sz="2400" dirty="0">
                <a:latin typeface="Calibri"/>
                <a:cs typeface="Calibri"/>
              </a:rPr>
              <a:t>我在上班，邻居约翰打电话说我的报警器响了，但邻居玛丽不打电话。有时，它会受到轻微地震的影响。有窃贼吗？</a:t>
            </a:r>
            <a:endParaRPr lang="en-US" sz="2400" dirty="0">
              <a:latin typeface="Calibri"/>
              <a:cs typeface="Calibri"/>
            </a:endParaRPr>
          </a:p>
          <a:p>
            <a:pPr lvl="3">
              <a:lnSpc>
                <a:spcPct val="150000"/>
              </a:lnSpc>
            </a:pPr>
            <a:endParaRPr lang="en-US" sz="1200" dirty="0">
              <a:latin typeface="Calibri"/>
              <a:cs typeface="Calibri"/>
            </a:endParaRPr>
          </a:p>
          <a:p>
            <a:pPr lvl="1">
              <a:lnSpc>
                <a:spcPct val="150000"/>
              </a:lnSpc>
            </a:pPr>
            <a:r>
              <a:rPr lang="zh-CN" altLang="en-US" sz="2400" dirty="0">
                <a:solidFill>
                  <a:srgbClr val="FF0000"/>
                </a:solidFill>
                <a:latin typeface="Calibri"/>
                <a:cs typeface="Calibri"/>
              </a:rPr>
              <a:t>布尔变量</a:t>
            </a:r>
            <a:r>
              <a:rPr lang="en-US" altLang="zh-CN" sz="2400" dirty="0">
                <a:ea typeface="宋体" panose="02010600030101010101" pitchFamily="2" charset="-122"/>
              </a:rPr>
              <a:t>: </a:t>
            </a:r>
            <a:r>
              <a:rPr lang="en-US" altLang="zh-CN" sz="2400" i="1" dirty="0">
                <a:ea typeface="宋体" panose="02010600030101010101" pitchFamily="2" charset="-122"/>
              </a:rPr>
              <a:t>Burglary</a:t>
            </a:r>
            <a:r>
              <a:rPr lang="en-US" altLang="zh-CN" sz="2400" dirty="0">
                <a:ea typeface="宋体" panose="02010600030101010101" pitchFamily="2" charset="-122"/>
              </a:rPr>
              <a:t>, </a:t>
            </a:r>
            <a:r>
              <a:rPr lang="en-US" altLang="zh-CN" sz="2400" i="1" dirty="0">
                <a:ea typeface="宋体" panose="02010600030101010101" pitchFamily="2" charset="-122"/>
              </a:rPr>
              <a:t>Earthquake</a:t>
            </a:r>
            <a:r>
              <a:rPr lang="en-US" altLang="zh-CN" sz="2400" dirty="0">
                <a:ea typeface="宋体" panose="02010600030101010101" pitchFamily="2" charset="-122"/>
              </a:rPr>
              <a:t>, </a:t>
            </a:r>
            <a:r>
              <a:rPr lang="en-US" altLang="zh-CN" sz="2400" i="1" dirty="0">
                <a:ea typeface="宋体" panose="02010600030101010101" pitchFamily="2" charset="-122"/>
              </a:rPr>
              <a:t>Alarm</a:t>
            </a:r>
            <a:r>
              <a:rPr lang="en-US" altLang="zh-CN" sz="2400" dirty="0">
                <a:ea typeface="宋体" panose="02010600030101010101" pitchFamily="2" charset="-122"/>
              </a:rPr>
              <a:t>, </a:t>
            </a:r>
            <a:r>
              <a:rPr lang="en-US" altLang="zh-CN" sz="2400" i="1" dirty="0" err="1">
                <a:ea typeface="宋体" panose="02010600030101010101" pitchFamily="2" charset="-122"/>
              </a:rPr>
              <a:t>JohnCalls</a:t>
            </a:r>
            <a:r>
              <a:rPr lang="en-US" altLang="zh-CN" sz="2400" dirty="0">
                <a:ea typeface="宋体" panose="02010600030101010101" pitchFamily="2" charset="-122"/>
              </a:rPr>
              <a:t>, </a:t>
            </a:r>
            <a:r>
              <a:rPr lang="en-US" altLang="zh-CN" sz="2400" i="1" dirty="0" err="1">
                <a:ea typeface="宋体" panose="02010600030101010101" pitchFamily="2" charset="-122"/>
              </a:rPr>
              <a:t>MaryCalls</a:t>
            </a:r>
            <a:endParaRPr lang="en-US" altLang="zh-CN" sz="1600" dirty="0">
              <a:ea typeface="宋体" panose="02010600030101010101" pitchFamily="2" charset="-122"/>
            </a:endParaRPr>
          </a:p>
        </p:txBody>
      </p:sp>
      <p:pic>
        <p:nvPicPr>
          <p:cNvPr id="5"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95879" y="2077454"/>
            <a:ext cx="5577996" cy="37097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zh-CN" altLang="en-US" dirty="0">
                <a:latin typeface="Calibri"/>
                <a:cs typeface="Calibri"/>
              </a:rPr>
              <a:t>示例</a:t>
            </a:r>
            <a:r>
              <a:rPr lang="en-US" altLang="zh-CN" dirty="0">
                <a:latin typeface="Calibri"/>
                <a:cs typeface="Calibri"/>
              </a:rPr>
              <a:t>3</a:t>
            </a:r>
            <a:r>
              <a:rPr lang="en-US" dirty="0">
                <a:latin typeface="Calibri"/>
                <a:cs typeface="Calibri"/>
              </a:rPr>
              <a:t>: Alarm Network</a:t>
            </a:r>
          </a:p>
        </p:txBody>
      </p:sp>
      <p:sp>
        <p:nvSpPr>
          <p:cNvPr id="24" name="Rectangle 3">
            <a:extLst>
              <a:ext uri="{FF2B5EF4-FFF2-40B4-BE49-F238E27FC236}">
                <a16:creationId xmlns:a16="http://schemas.microsoft.com/office/drawing/2014/main" id="{9EB86E7D-E10B-42B4-AEC9-ADED9CF4A29B}"/>
              </a:ext>
            </a:extLst>
          </p:cNvPr>
          <p:cNvSpPr>
            <a:spLocks noGrp="1" noChangeArrowheads="1"/>
          </p:cNvSpPr>
          <p:nvPr>
            <p:ph idx="1"/>
          </p:nvPr>
        </p:nvSpPr>
        <p:spPr>
          <a:xfrm>
            <a:off x="276727" y="1217595"/>
            <a:ext cx="10242885" cy="4876800"/>
          </a:xfrm>
        </p:spPr>
        <p:txBody>
          <a:bodyPr/>
          <a:lstStyle/>
          <a:p>
            <a:pPr lvl="1">
              <a:lnSpc>
                <a:spcPct val="150000"/>
              </a:lnSpc>
            </a:pPr>
            <a:r>
              <a:rPr lang="zh-CN" altLang="en-US" sz="2400" dirty="0">
                <a:solidFill>
                  <a:srgbClr val="FF0000"/>
                </a:solidFill>
                <a:latin typeface="Calibri"/>
                <a:cs typeface="Calibri"/>
              </a:rPr>
              <a:t>布尔变量</a:t>
            </a:r>
            <a:r>
              <a:rPr lang="en-US" altLang="zh-CN" sz="2400" dirty="0">
                <a:ea typeface="宋体" panose="02010600030101010101" pitchFamily="2" charset="-122"/>
              </a:rPr>
              <a:t>: </a:t>
            </a:r>
            <a:r>
              <a:rPr lang="en-US" altLang="zh-CN" sz="2400" i="1" dirty="0">
                <a:ea typeface="宋体" panose="02010600030101010101" pitchFamily="2" charset="-122"/>
              </a:rPr>
              <a:t>Burglary</a:t>
            </a:r>
            <a:r>
              <a:rPr lang="en-US" altLang="zh-CN" sz="2400" dirty="0">
                <a:ea typeface="宋体" panose="02010600030101010101" pitchFamily="2" charset="-122"/>
              </a:rPr>
              <a:t>, </a:t>
            </a:r>
            <a:r>
              <a:rPr lang="en-US" altLang="zh-CN" sz="2400" i="1" dirty="0">
                <a:ea typeface="宋体" panose="02010600030101010101" pitchFamily="2" charset="-122"/>
              </a:rPr>
              <a:t>Earthquake</a:t>
            </a:r>
            <a:r>
              <a:rPr lang="en-US" altLang="zh-CN" sz="2400" dirty="0">
                <a:ea typeface="宋体" panose="02010600030101010101" pitchFamily="2" charset="-122"/>
              </a:rPr>
              <a:t>, </a:t>
            </a:r>
            <a:r>
              <a:rPr lang="en-US" altLang="zh-CN" sz="2400" i="1" dirty="0">
                <a:ea typeface="宋体" panose="02010600030101010101" pitchFamily="2" charset="-122"/>
              </a:rPr>
              <a:t>Alarm</a:t>
            </a:r>
            <a:r>
              <a:rPr lang="en-US" altLang="zh-CN" sz="2400" dirty="0">
                <a:ea typeface="宋体" panose="02010600030101010101" pitchFamily="2" charset="-122"/>
              </a:rPr>
              <a:t>, </a:t>
            </a:r>
            <a:r>
              <a:rPr lang="en-US" altLang="zh-CN" sz="2400" i="1" dirty="0" err="1">
                <a:ea typeface="宋体" panose="02010600030101010101" pitchFamily="2" charset="-122"/>
              </a:rPr>
              <a:t>JohnCalls</a:t>
            </a:r>
            <a:r>
              <a:rPr lang="en-US" altLang="zh-CN" sz="2400" dirty="0">
                <a:ea typeface="宋体" panose="02010600030101010101" pitchFamily="2" charset="-122"/>
              </a:rPr>
              <a:t>, </a:t>
            </a:r>
            <a:r>
              <a:rPr lang="en-US" altLang="zh-CN" sz="2400" i="1" dirty="0" err="1">
                <a:ea typeface="宋体" panose="02010600030101010101" pitchFamily="2" charset="-122"/>
              </a:rPr>
              <a:t>MaryCalls</a:t>
            </a:r>
            <a:endParaRPr lang="en-US" altLang="zh-CN" sz="1600" dirty="0">
              <a:ea typeface="宋体" panose="02010600030101010101" pitchFamily="2" charset="-122"/>
            </a:endParaRPr>
          </a:p>
          <a:p>
            <a:pPr lvl="1">
              <a:lnSpc>
                <a:spcPct val="150000"/>
              </a:lnSpc>
            </a:pPr>
            <a:r>
              <a:rPr lang="zh-CN" altLang="en-US" sz="2400" dirty="0">
                <a:solidFill>
                  <a:srgbClr val="FF0000"/>
                </a:solidFill>
                <a:latin typeface="Calibri"/>
                <a:cs typeface="Calibri"/>
              </a:rPr>
              <a:t>网络拓扑</a:t>
            </a:r>
            <a:r>
              <a:rPr lang="zh-CN" altLang="en-US" sz="2400" dirty="0">
                <a:latin typeface="Calibri"/>
                <a:cs typeface="Calibri"/>
              </a:rPr>
              <a:t>反应了因果关系</a:t>
            </a:r>
            <a:endParaRPr lang="en-US" altLang="zh-CN" sz="2400" dirty="0">
              <a:latin typeface="Calibri"/>
              <a:cs typeface="Calibri"/>
            </a:endParaRPr>
          </a:p>
          <a:p>
            <a:pPr lvl="2">
              <a:lnSpc>
                <a:spcPct val="150000"/>
              </a:lnSpc>
            </a:pPr>
            <a:r>
              <a:rPr lang="zh-CN" altLang="en-US" sz="2000" dirty="0">
                <a:latin typeface="Calibri"/>
                <a:cs typeface="Calibri"/>
              </a:rPr>
              <a:t>窃贼闯入，报警器会响   </a:t>
            </a:r>
            <a:r>
              <a:rPr lang="en-US" altLang="zh-CN" sz="2000" i="1" dirty="0">
                <a:ea typeface="宋体" panose="02010600030101010101" pitchFamily="2" charset="-122"/>
              </a:rPr>
              <a:t>Burglary -&gt;</a:t>
            </a:r>
            <a:r>
              <a:rPr lang="en-US" altLang="zh-CN" sz="2000" dirty="0">
                <a:ea typeface="宋体" panose="02010600030101010101" pitchFamily="2" charset="-122"/>
              </a:rPr>
              <a:t> </a:t>
            </a:r>
            <a:r>
              <a:rPr lang="en-US" altLang="zh-CN" sz="2000" i="1" dirty="0">
                <a:ea typeface="宋体" panose="02010600030101010101" pitchFamily="2" charset="-122"/>
              </a:rPr>
              <a:t>Alarm</a:t>
            </a:r>
            <a:endParaRPr lang="en-US" altLang="zh-CN" sz="2000" dirty="0">
              <a:latin typeface="Calibri"/>
              <a:cs typeface="Calibri"/>
            </a:endParaRPr>
          </a:p>
          <a:p>
            <a:pPr lvl="2">
              <a:lnSpc>
                <a:spcPct val="150000"/>
              </a:lnSpc>
            </a:pPr>
            <a:r>
              <a:rPr lang="zh-CN" altLang="en-US" sz="2000" dirty="0">
                <a:latin typeface="Calibri"/>
                <a:cs typeface="Calibri"/>
              </a:rPr>
              <a:t>地震偶尔报警器也会有反应 </a:t>
            </a:r>
            <a:r>
              <a:rPr lang="en-US" altLang="zh-CN" sz="2000" i="1" dirty="0">
                <a:ea typeface="宋体" panose="02010600030101010101" pitchFamily="2" charset="-122"/>
              </a:rPr>
              <a:t>Earthquake -&gt;</a:t>
            </a:r>
            <a:r>
              <a:rPr lang="en-US" altLang="zh-CN" sz="2000" dirty="0">
                <a:ea typeface="宋体" panose="02010600030101010101" pitchFamily="2" charset="-122"/>
              </a:rPr>
              <a:t> </a:t>
            </a:r>
            <a:r>
              <a:rPr lang="en-US" altLang="zh-CN" sz="2000" i="1" dirty="0">
                <a:ea typeface="宋体" panose="02010600030101010101" pitchFamily="2" charset="-122"/>
              </a:rPr>
              <a:t>Alarm</a:t>
            </a:r>
            <a:endParaRPr lang="en-US" altLang="zh-CN" sz="2000" dirty="0">
              <a:latin typeface="Calibri"/>
              <a:cs typeface="Calibri"/>
            </a:endParaRPr>
          </a:p>
          <a:p>
            <a:pPr lvl="2">
              <a:lnSpc>
                <a:spcPct val="150000"/>
              </a:lnSpc>
            </a:pPr>
            <a:r>
              <a:rPr lang="zh-CN" altLang="en-US" sz="2000" dirty="0">
                <a:latin typeface="Calibri"/>
                <a:cs typeface="Calibri"/>
              </a:rPr>
              <a:t>听到警报声，</a:t>
            </a:r>
            <a:r>
              <a:rPr lang="en-US" altLang="zh-CN" sz="2000" dirty="0">
                <a:latin typeface="Calibri"/>
                <a:cs typeface="Calibri"/>
              </a:rPr>
              <a:t>John</a:t>
            </a:r>
            <a:r>
              <a:rPr lang="zh-CN" altLang="en-US" sz="2000" dirty="0">
                <a:latin typeface="Calibri"/>
                <a:cs typeface="Calibri"/>
              </a:rPr>
              <a:t>会打来电话  </a:t>
            </a:r>
            <a:r>
              <a:rPr lang="en-US" altLang="zh-CN" sz="2000" i="1" dirty="0">
                <a:ea typeface="宋体" panose="02010600030101010101" pitchFamily="2" charset="-122"/>
              </a:rPr>
              <a:t>Alarm -&gt; </a:t>
            </a:r>
            <a:r>
              <a:rPr lang="en-US" altLang="zh-CN" sz="2000" i="1" dirty="0" err="1">
                <a:ea typeface="宋体" panose="02010600030101010101" pitchFamily="2" charset="-122"/>
              </a:rPr>
              <a:t>JohnCalls</a:t>
            </a:r>
            <a:endParaRPr lang="en-US" altLang="zh-CN" sz="2000" i="1" dirty="0">
              <a:ea typeface="宋体" panose="02010600030101010101" pitchFamily="2" charset="-122"/>
            </a:endParaRPr>
          </a:p>
          <a:p>
            <a:pPr lvl="2">
              <a:lnSpc>
                <a:spcPct val="150000"/>
              </a:lnSpc>
            </a:pPr>
            <a:r>
              <a:rPr lang="zh-CN" altLang="en-US" sz="2000" dirty="0">
                <a:latin typeface="Calibri"/>
                <a:cs typeface="Calibri"/>
              </a:rPr>
              <a:t>听到警报声，</a:t>
            </a:r>
            <a:r>
              <a:rPr lang="en-US" altLang="zh-CN" sz="2000" dirty="0">
                <a:latin typeface="Calibri"/>
                <a:cs typeface="Calibri"/>
              </a:rPr>
              <a:t>Mary</a:t>
            </a:r>
            <a:r>
              <a:rPr lang="zh-CN" altLang="en-US" sz="2000" dirty="0">
                <a:latin typeface="Calibri"/>
                <a:cs typeface="Calibri"/>
              </a:rPr>
              <a:t>会打来电话  </a:t>
            </a:r>
            <a:r>
              <a:rPr lang="en-US" altLang="zh-CN" sz="2000" i="1" dirty="0">
                <a:ea typeface="宋体" panose="02010600030101010101" pitchFamily="2" charset="-122"/>
              </a:rPr>
              <a:t>Alarm -&gt; </a:t>
            </a:r>
            <a:r>
              <a:rPr lang="en-US" altLang="zh-CN" sz="2000" i="1" dirty="0" err="1">
                <a:ea typeface="宋体" panose="02010600030101010101" pitchFamily="2" charset="-122"/>
              </a:rPr>
              <a:t>MaryCalls</a:t>
            </a:r>
            <a:endParaRPr lang="en-US" sz="2000" dirty="0">
              <a:latin typeface="Calibri"/>
              <a:cs typeface="Calibri"/>
            </a:endParaRPr>
          </a:p>
        </p:txBody>
      </p:sp>
      <p:pic>
        <p:nvPicPr>
          <p:cNvPr id="3" name="图片 2">
            <a:extLst>
              <a:ext uri="{FF2B5EF4-FFF2-40B4-BE49-F238E27FC236}">
                <a16:creationId xmlns:a16="http://schemas.microsoft.com/office/drawing/2014/main" id="{1FFFFC68-12BE-4731-9AB8-86776F0C1A14}"/>
              </a:ext>
            </a:extLst>
          </p:cNvPr>
          <p:cNvPicPr>
            <a:picLocks noChangeAspect="1"/>
          </p:cNvPicPr>
          <p:nvPr/>
        </p:nvPicPr>
        <p:blipFill>
          <a:blip r:embed="rId3"/>
          <a:stretch>
            <a:fillRect/>
          </a:stretch>
        </p:blipFill>
        <p:spPr>
          <a:xfrm>
            <a:off x="7145256" y="2171038"/>
            <a:ext cx="4865438" cy="3968016"/>
          </a:xfrm>
          <a:prstGeom prst="rect">
            <a:avLst/>
          </a:prstGeom>
        </p:spPr>
      </p:pic>
      <p:pic>
        <p:nvPicPr>
          <p:cNvPr id="5"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23" y="4484311"/>
            <a:ext cx="3333922" cy="2217278"/>
          </a:xfrm>
          <a:prstGeom prst="rect">
            <a:avLst/>
          </a:prstGeom>
        </p:spPr>
      </p:pic>
    </p:spTree>
    <p:extLst>
      <p:ext uri="{BB962C8B-B14F-4D97-AF65-F5344CB8AC3E}">
        <p14:creationId xmlns:p14="http://schemas.microsoft.com/office/powerpoint/2010/main" val="33675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20199" y="1143001"/>
            <a:ext cx="2666998" cy="1773729"/>
          </a:xfrm>
          <a:prstGeom prst="rect">
            <a:avLst/>
          </a:prstGeom>
        </p:spPr>
      </p:pic>
      <p:sp>
        <p:nvSpPr>
          <p:cNvPr id="27650" name="Title 1"/>
          <p:cNvSpPr>
            <a:spLocks noGrp="1"/>
          </p:cNvSpPr>
          <p:nvPr>
            <p:ph type="title"/>
          </p:nvPr>
        </p:nvSpPr>
        <p:spPr/>
        <p:txBody>
          <a:bodyPr/>
          <a:lstStyle/>
          <a:p>
            <a:r>
              <a:rPr lang="zh-CN" altLang="en-US" dirty="0">
                <a:latin typeface="Calibri"/>
                <a:cs typeface="Calibri"/>
              </a:rPr>
              <a:t>示例</a:t>
            </a:r>
            <a:r>
              <a:rPr lang="en-US" altLang="zh-CN" dirty="0">
                <a:latin typeface="Calibri"/>
                <a:cs typeface="Calibri"/>
              </a:rPr>
              <a:t>3: </a:t>
            </a:r>
            <a:r>
              <a:rPr lang="en-US" dirty="0">
                <a:latin typeface="Calibri"/>
                <a:cs typeface="Calibri"/>
              </a:rPr>
              <a:t>Alarm Network</a:t>
            </a:r>
          </a:p>
        </p:txBody>
      </p:sp>
      <p:sp>
        <p:nvSpPr>
          <p:cNvPr id="5" name="Oval 4"/>
          <p:cNvSpPr/>
          <p:nvPr/>
        </p:nvSpPr>
        <p:spPr>
          <a:xfrm>
            <a:off x="2971800" y="1554162"/>
            <a:ext cx="15240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B</a:t>
            </a:r>
            <a:r>
              <a:rPr lang="en-US" dirty="0">
                <a:latin typeface="Calibri"/>
                <a:cs typeface="Calibri"/>
              </a:rPr>
              <a:t>urglary</a:t>
            </a:r>
            <a:endParaRPr lang="en-US" b="1" dirty="0">
              <a:latin typeface="Calibri"/>
              <a:cs typeface="Calibri"/>
            </a:endParaRPr>
          </a:p>
        </p:txBody>
      </p:sp>
      <p:sp>
        <p:nvSpPr>
          <p:cNvPr id="6" name="Oval 5"/>
          <p:cNvSpPr/>
          <p:nvPr/>
        </p:nvSpPr>
        <p:spPr>
          <a:xfrm>
            <a:off x="4800600" y="1554162"/>
            <a:ext cx="1758142"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E</a:t>
            </a:r>
            <a:r>
              <a:rPr lang="en-US" dirty="0">
                <a:latin typeface="Calibri"/>
                <a:cs typeface="Calibri"/>
              </a:rPr>
              <a:t>arthq</a:t>
            </a:r>
            <a:r>
              <a:rPr lang="en-US" altLang="zh-CN" dirty="0">
                <a:latin typeface="Calibri"/>
                <a:cs typeface="Calibri"/>
              </a:rPr>
              <a:t>ua</a:t>
            </a:r>
            <a:r>
              <a:rPr lang="en-US" dirty="0">
                <a:latin typeface="Calibri"/>
                <a:cs typeface="Calibri"/>
              </a:rPr>
              <a:t>k</a:t>
            </a:r>
            <a:r>
              <a:rPr lang="en-US" altLang="zh-CN" dirty="0">
                <a:latin typeface="Calibri"/>
                <a:cs typeface="Calibri"/>
              </a:rPr>
              <a:t>e</a:t>
            </a:r>
            <a:endParaRPr lang="en-US" dirty="0">
              <a:latin typeface="Calibri"/>
              <a:cs typeface="Calibri"/>
            </a:endParaRPr>
          </a:p>
        </p:txBody>
      </p:sp>
      <p:sp>
        <p:nvSpPr>
          <p:cNvPr id="7" name="Oval 6"/>
          <p:cNvSpPr/>
          <p:nvPr/>
        </p:nvSpPr>
        <p:spPr>
          <a:xfrm>
            <a:off x="3962400" y="2544762"/>
            <a:ext cx="11430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A</a:t>
            </a:r>
            <a:r>
              <a:rPr lang="en-US" dirty="0">
                <a:latin typeface="Calibri"/>
                <a:cs typeface="Calibri"/>
              </a:rPr>
              <a:t>larm</a:t>
            </a:r>
          </a:p>
        </p:txBody>
      </p:sp>
      <p:sp>
        <p:nvSpPr>
          <p:cNvPr id="8" name="Oval 7"/>
          <p:cNvSpPr/>
          <p:nvPr/>
        </p:nvSpPr>
        <p:spPr>
          <a:xfrm>
            <a:off x="2819400" y="3611562"/>
            <a:ext cx="1066800" cy="8985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J</a:t>
            </a:r>
            <a:r>
              <a:rPr lang="en-US" dirty="0">
                <a:latin typeface="Calibri"/>
                <a:cs typeface="Calibri"/>
              </a:rPr>
              <a:t>ohn calls</a:t>
            </a:r>
          </a:p>
        </p:txBody>
      </p:sp>
      <p:sp>
        <p:nvSpPr>
          <p:cNvPr id="9" name="Oval 8"/>
          <p:cNvSpPr/>
          <p:nvPr/>
        </p:nvSpPr>
        <p:spPr>
          <a:xfrm>
            <a:off x="5105400" y="3611562"/>
            <a:ext cx="10668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M</a:t>
            </a:r>
            <a:r>
              <a:rPr lang="en-US" dirty="0">
                <a:latin typeface="Calibri"/>
                <a:cs typeface="Calibri"/>
              </a:rPr>
              <a:t>ary calls</a:t>
            </a:r>
          </a:p>
        </p:txBody>
      </p:sp>
      <p:cxnSp>
        <p:nvCxnSpPr>
          <p:cNvPr id="11" name="Straight Arrow Connector 10"/>
          <p:cNvCxnSpPr>
            <a:stCxn id="5" idx="4"/>
            <a:endCxn id="7" idx="1"/>
          </p:cNvCxnSpPr>
          <p:nvPr/>
        </p:nvCxnSpPr>
        <p:spPr>
          <a:xfrm rot="16200000" flipH="1">
            <a:off x="3744912" y="2305050"/>
            <a:ext cx="373063" cy="395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6" idx="4"/>
            <a:endCxn id="7" idx="7"/>
          </p:cNvCxnSpPr>
          <p:nvPr/>
        </p:nvCxnSpPr>
        <p:spPr>
          <a:xfrm flipH="1">
            <a:off x="4938012" y="2392362"/>
            <a:ext cx="741659" cy="29747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7" idx="3"/>
            <a:endCxn id="8" idx="0"/>
          </p:cNvCxnSpPr>
          <p:nvPr/>
        </p:nvCxnSpPr>
        <p:spPr>
          <a:xfrm rot="5400000">
            <a:off x="3630613" y="3113087"/>
            <a:ext cx="220662" cy="776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7" idx="5"/>
            <a:endCxn id="9" idx="0"/>
          </p:cNvCxnSpPr>
          <p:nvPr/>
        </p:nvCxnSpPr>
        <p:spPr>
          <a:xfrm rot="16200000" flipH="1">
            <a:off x="5178426" y="3151187"/>
            <a:ext cx="220662" cy="7000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0" name="Table 19"/>
          <p:cNvGraphicFramePr>
            <a:graphicFrameLocks noGrp="1"/>
          </p:cNvGraphicFramePr>
          <p:nvPr/>
        </p:nvGraphicFramePr>
        <p:xfrm>
          <a:off x="1524000" y="1427162"/>
          <a:ext cx="1295400" cy="1346199"/>
        </p:xfrm>
        <a:graphic>
          <a:graphicData uri="http://schemas.openxmlformats.org/drawingml/2006/table">
            <a:tbl>
              <a:tblPr firstRow="1" bandRow="1">
                <a:tableStyleId>{10A1B5D5-9B99-4C35-A422-299274C87663}</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48733">
                <a:tc>
                  <a:txBody>
                    <a:bodyPr/>
                    <a:lstStyle/>
                    <a:p>
                      <a:pPr algn="ctr"/>
                      <a:r>
                        <a:rPr lang="en-US" sz="1800" b="0" dirty="0">
                          <a:solidFill>
                            <a:srgbClr val="333399"/>
                          </a:solidFill>
                          <a:latin typeface="Calibri"/>
                          <a:cs typeface="Calibri"/>
                        </a:rPr>
                        <a:t>B</a:t>
                      </a: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P(B)</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448733">
                <a:tc>
                  <a:txBody>
                    <a:bodyPr/>
                    <a:lstStyle/>
                    <a:p>
                      <a:pPr algn="ctr"/>
                      <a:r>
                        <a:rPr lang="en-US" sz="1800" b="0" dirty="0">
                          <a:solidFill>
                            <a:srgbClr val="333399"/>
                          </a:solidFill>
                          <a:latin typeface="Calibri"/>
                          <a:cs typeface="Calibri"/>
                        </a:rPr>
                        <a:t>+b</a:t>
                      </a: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0.001</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48733">
                <a:tc>
                  <a:txBody>
                    <a:bodyPr/>
                    <a:lstStyle/>
                    <a:p>
                      <a:pPr algn="ctr"/>
                      <a:r>
                        <a:rPr lang="en-US" sz="1800" dirty="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a:solidFill>
                            <a:srgbClr val="333399"/>
                          </a:solidFill>
                          <a:latin typeface="Calibri"/>
                          <a:cs typeface="Calibri"/>
                        </a:rPr>
                        <a:t>0.999</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21" name="Table 20"/>
          <p:cNvGraphicFramePr>
            <a:graphicFrameLocks noGrp="1"/>
          </p:cNvGraphicFramePr>
          <p:nvPr/>
        </p:nvGraphicFramePr>
        <p:xfrm>
          <a:off x="7010400" y="1350962"/>
          <a:ext cx="1298575" cy="1346199"/>
        </p:xfrm>
        <a:graphic>
          <a:graphicData uri="http://schemas.openxmlformats.org/drawingml/2006/table">
            <a:tbl>
              <a:tblPr firstRow="1" bandRow="1">
                <a:tableStyleId>{10A1B5D5-9B99-4C35-A422-299274C87663}</a:tableStyleId>
              </a:tblPr>
              <a:tblGrid>
                <a:gridCol w="536762">
                  <a:extLst>
                    <a:ext uri="{9D8B030D-6E8A-4147-A177-3AD203B41FA5}">
                      <a16:colId xmlns:a16="http://schemas.microsoft.com/office/drawing/2014/main" val="20000"/>
                    </a:ext>
                  </a:extLst>
                </a:gridCol>
                <a:gridCol w="761813">
                  <a:extLst>
                    <a:ext uri="{9D8B030D-6E8A-4147-A177-3AD203B41FA5}">
                      <a16:colId xmlns:a16="http://schemas.microsoft.com/office/drawing/2014/main" val="20001"/>
                    </a:ext>
                  </a:extLst>
                </a:gridCol>
              </a:tblGrid>
              <a:tr h="448733">
                <a:tc>
                  <a:txBody>
                    <a:bodyPr/>
                    <a:lstStyle/>
                    <a:p>
                      <a:pPr algn="ctr"/>
                      <a:r>
                        <a:rPr lang="en-US" sz="1800" b="0" dirty="0">
                          <a:solidFill>
                            <a:srgbClr val="333399"/>
                          </a:solidFill>
                          <a:latin typeface="Calibri"/>
                          <a:cs typeface="Calibri"/>
                        </a:rPr>
                        <a:t>E</a:t>
                      </a: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P(E)</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448733">
                <a:tc>
                  <a:txBody>
                    <a:bodyPr/>
                    <a:lstStyle/>
                    <a:p>
                      <a:pPr algn="ctr"/>
                      <a:r>
                        <a:rPr lang="en-US" sz="1800" b="0" dirty="0">
                          <a:solidFill>
                            <a:srgbClr val="333399"/>
                          </a:solidFill>
                          <a:latin typeface="Calibri"/>
                          <a:cs typeface="Calibri"/>
                        </a:rPr>
                        <a:t>+e</a:t>
                      </a: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0.002</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48733">
                <a:tc>
                  <a:txBody>
                    <a:bodyPr/>
                    <a:lstStyle/>
                    <a:p>
                      <a:pPr algn="ctr"/>
                      <a:r>
                        <a:rPr lang="en-US" sz="1800" dirty="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a:solidFill>
                            <a:srgbClr val="333399"/>
                          </a:solidFill>
                          <a:latin typeface="Calibri"/>
                          <a:cs typeface="Calibri"/>
                        </a:rPr>
                        <a:t>0.998</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22" name="Table 21"/>
          <p:cNvGraphicFramePr>
            <a:graphicFrameLocks noGrp="1"/>
          </p:cNvGraphicFramePr>
          <p:nvPr/>
        </p:nvGraphicFramePr>
        <p:xfrm>
          <a:off x="7010400" y="3200400"/>
          <a:ext cx="2819400" cy="3306979"/>
        </p:xfrm>
        <a:graphic>
          <a:graphicData uri="http://schemas.openxmlformats.org/drawingml/2006/table">
            <a:tbl>
              <a:tblPr firstRow="1" bandRow="1">
                <a:tableStyleId>{10A1B5D5-9B99-4C35-A422-299274C87663}</a:tableStyleId>
              </a:tblPr>
              <a:tblGrid>
                <a:gridCol w="536893">
                  <a:extLst>
                    <a:ext uri="{9D8B030D-6E8A-4147-A177-3AD203B41FA5}">
                      <a16:colId xmlns:a16="http://schemas.microsoft.com/office/drawing/2014/main" val="20000"/>
                    </a:ext>
                  </a:extLst>
                </a:gridCol>
                <a:gridCol w="52990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0963">
                <a:tc>
                  <a:txBody>
                    <a:bodyPr/>
                    <a:lstStyle/>
                    <a:p>
                      <a:pPr algn="ctr"/>
                      <a:r>
                        <a:rPr lang="en-US" sz="1800" b="0" dirty="0">
                          <a:solidFill>
                            <a:srgbClr val="333399"/>
                          </a:solidFill>
                          <a:latin typeface="Calibri"/>
                          <a:cs typeface="Calibri"/>
                        </a:rPr>
                        <a:t>B</a:t>
                      </a: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P(A|B,E)</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725">
                <a:tc>
                  <a:txBody>
                    <a:bodyPr/>
                    <a:lstStyle/>
                    <a:p>
                      <a:pPr algn="ctr"/>
                      <a:r>
                        <a:rPr lang="en-US" sz="1800" b="0" dirty="0">
                          <a:latin typeface="Calibri"/>
                          <a:cs typeface="Calibri"/>
                        </a:rPr>
                        <a:t>+b</a:t>
                      </a: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0.95</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0.05</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0.94</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0.06</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0.29</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0.71</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0.001</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0.999</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23" name="Table 22"/>
          <p:cNvGraphicFramePr>
            <a:graphicFrameLocks noGrp="1"/>
          </p:cNvGraphicFramePr>
          <p:nvPr/>
        </p:nvGraphicFramePr>
        <p:xfrm>
          <a:off x="1676400" y="4678362"/>
          <a:ext cx="1981200" cy="1844675"/>
        </p:xfrm>
        <a:graphic>
          <a:graphicData uri="http://schemas.openxmlformats.org/drawingml/2006/table">
            <a:tbl>
              <a:tblPr firstRow="1" bandRow="1">
                <a:tableStyleId>{10A1B5D5-9B99-4C35-A422-299274C87663}</a:tableStyleId>
              </a:tblPr>
              <a:tblGrid>
                <a:gridCol w="529907">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tblGrid>
              <a:tr h="381131">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P(J|A)</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0.05</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0.95</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28" name="Table 27"/>
          <p:cNvGraphicFramePr>
            <a:graphicFrameLocks noGrp="1"/>
          </p:cNvGraphicFramePr>
          <p:nvPr/>
        </p:nvGraphicFramePr>
        <p:xfrm>
          <a:off x="4267200" y="4678362"/>
          <a:ext cx="2057400" cy="1844675"/>
        </p:xfrm>
        <a:graphic>
          <a:graphicData uri="http://schemas.openxmlformats.org/drawingml/2006/table">
            <a:tbl>
              <a:tblPr firstRow="1" bandRow="1">
                <a:tableStyleId>{10A1B5D5-9B99-4C35-A422-299274C87663}</a:tableStyleId>
              </a:tblPr>
              <a:tblGrid>
                <a:gridCol w="529907">
                  <a:extLst>
                    <a:ext uri="{9D8B030D-6E8A-4147-A177-3AD203B41FA5}">
                      <a16:colId xmlns:a16="http://schemas.microsoft.com/office/drawing/2014/main" val="20000"/>
                    </a:ext>
                  </a:extLst>
                </a:gridCol>
                <a:gridCol w="61309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131">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P(M|A)</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0.7</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0.3</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0.99</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1971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8927431" cy="4929188"/>
          </a:xfrm>
        </p:spPr>
        <p:txBody>
          <a:bodyPr/>
          <a:lstStyle/>
          <a:p>
            <a:pPr eaLnBrk="1" hangingPunct="1">
              <a:lnSpc>
                <a:spcPct val="200000"/>
              </a:lnSpc>
            </a:pPr>
            <a:r>
              <a:rPr lang="zh-CN" altLang="en-US" sz="2400" b="1" dirty="0"/>
              <a:t>第十三章 概率推理</a:t>
            </a:r>
            <a:endParaRPr lang="en-US" altLang="zh-CN" sz="2400" b="1" dirty="0"/>
          </a:p>
          <a:p>
            <a:pPr lvl="1">
              <a:lnSpc>
                <a:spcPct val="200000"/>
              </a:lnSpc>
            </a:pPr>
            <a:r>
              <a:rPr lang="zh-CN" altLang="en-US" sz="2400" dirty="0">
                <a:solidFill>
                  <a:srgbClr val="FF0000"/>
                </a:solidFill>
              </a:rPr>
              <a:t>独立性与条件独立性</a:t>
            </a:r>
            <a:endParaRPr lang="en-US" altLang="zh-CN" sz="2400" dirty="0">
              <a:solidFill>
                <a:srgbClr val="FF0000"/>
              </a:solidFill>
            </a:endParaRPr>
          </a:p>
          <a:p>
            <a:pPr lvl="1">
              <a:lnSpc>
                <a:spcPct val="200000"/>
              </a:lnSpc>
            </a:pPr>
            <a:r>
              <a:rPr lang="zh-CN" altLang="en-US" sz="2400" dirty="0"/>
              <a:t>不确定问题的知识表示</a:t>
            </a:r>
            <a:r>
              <a:rPr lang="en-US" altLang="zh-CN" sz="2400" dirty="0"/>
              <a:t>-</a:t>
            </a:r>
            <a:r>
              <a:rPr lang="zh-CN" altLang="en-US" sz="2400" dirty="0"/>
              <a:t>贝叶斯网络</a:t>
            </a:r>
            <a:endParaRPr lang="en-US" altLang="zh-CN" sz="2400" dirty="0"/>
          </a:p>
          <a:p>
            <a:pPr lvl="1">
              <a:lnSpc>
                <a:spcPct val="200000"/>
              </a:lnSpc>
            </a:pPr>
            <a:r>
              <a:rPr lang="zh-CN" altLang="en-US" sz="2400" dirty="0"/>
              <a:t>贝叶斯网络的语义</a:t>
            </a:r>
            <a:endParaRPr lang="en-US" altLang="zh-CN" sz="2400" dirty="0"/>
          </a:p>
          <a:p>
            <a:pPr lvl="1">
              <a:lnSpc>
                <a:spcPct val="200000"/>
              </a:lnSpc>
            </a:pPr>
            <a:r>
              <a:rPr lang="zh-CN" altLang="en-US" sz="2400" dirty="0"/>
              <a:t>精确推理：枚举推理、</a:t>
            </a:r>
            <a:r>
              <a:rPr lang="en-US" altLang="zh-CN" sz="2400" dirty="0"/>
              <a:t> </a:t>
            </a:r>
            <a:r>
              <a:rPr lang="zh-CN" altLang="en-US" sz="2400" dirty="0"/>
              <a:t>变量消元</a:t>
            </a:r>
            <a:endParaRPr lang="en-US" altLang="zh-CN" sz="2400" dirty="0"/>
          </a:p>
        </p:txBody>
      </p:sp>
    </p:spTree>
    <p:extLst>
      <p:ext uri="{BB962C8B-B14F-4D97-AF65-F5344CB8AC3E}">
        <p14:creationId xmlns:p14="http://schemas.microsoft.com/office/powerpoint/2010/main" val="2527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0" y="-25400"/>
            <a:ext cx="12192000" cy="1143000"/>
          </a:xfrm>
        </p:spPr>
        <p:txBody>
          <a:bodyPr/>
          <a:lstStyle/>
          <a:p>
            <a:r>
              <a:rPr lang="zh-CN" altLang="en-US" dirty="0">
                <a:latin typeface="Calibri"/>
                <a:cs typeface="Calibri"/>
              </a:rPr>
              <a:t>示例</a:t>
            </a:r>
            <a:r>
              <a:rPr lang="en-US" altLang="zh-CN" dirty="0">
                <a:latin typeface="Calibri"/>
                <a:cs typeface="Calibri"/>
              </a:rPr>
              <a:t>3:</a:t>
            </a:r>
            <a:r>
              <a:rPr lang="en-US" dirty="0">
                <a:latin typeface="Calibri"/>
                <a:cs typeface="Calibri"/>
              </a:rPr>
              <a:t> Alarm Network</a:t>
            </a:r>
          </a:p>
        </p:txBody>
      </p:sp>
      <p:pic>
        <p:nvPicPr>
          <p:cNvPr id="4" name="图片 3">
            <a:extLst>
              <a:ext uri="{FF2B5EF4-FFF2-40B4-BE49-F238E27FC236}">
                <a16:creationId xmlns:a16="http://schemas.microsoft.com/office/drawing/2014/main" id="{90223918-34FF-4380-8B2F-98BC7C31AFE8}"/>
              </a:ext>
            </a:extLst>
          </p:cNvPr>
          <p:cNvPicPr>
            <a:picLocks noChangeAspect="1"/>
          </p:cNvPicPr>
          <p:nvPr/>
        </p:nvPicPr>
        <p:blipFill>
          <a:blip r:embed="rId3"/>
          <a:stretch>
            <a:fillRect/>
          </a:stretch>
        </p:blipFill>
        <p:spPr>
          <a:xfrm>
            <a:off x="2342508" y="1603505"/>
            <a:ext cx="6496959" cy="4467077"/>
          </a:xfrm>
          <a:prstGeom prst="rect">
            <a:avLst/>
          </a:prstGeom>
        </p:spPr>
      </p:pic>
      <p:pic>
        <p:nvPicPr>
          <p:cNvPr id="5" name="Picture 1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220199" y="1143001"/>
            <a:ext cx="2666998" cy="1773729"/>
          </a:xfrm>
          <a:prstGeom prst="rect">
            <a:avLst/>
          </a:prstGeom>
        </p:spPr>
      </p:pic>
    </p:spTree>
    <p:extLst>
      <p:ext uri="{BB962C8B-B14F-4D97-AF65-F5344CB8AC3E}">
        <p14:creationId xmlns:p14="http://schemas.microsoft.com/office/powerpoint/2010/main" val="1124669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8927431" cy="4929188"/>
          </a:xfrm>
        </p:spPr>
        <p:txBody>
          <a:bodyPr/>
          <a:lstStyle/>
          <a:p>
            <a:pPr eaLnBrk="1" hangingPunct="1">
              <a:lnSpc>
                <a:spcPct val="200000"/>
              </a:lnSpc>
            </a:pPr>
            <a:r>
              <a:rPr lang="zh-CN" altLang="en-US" sz="2400" b="1" dirty="0"/>
              <a:t>第十三章 概率推理</a:t>
            </a:r>
            <a:endParaRPr lang="en-US" altLang="zh-CN" sz="2400" b="1" dirty="0"/>
          </a:p>
          <a:p>
            <a:pPr lvl="1">
              <a:lnSpc>
                <a:spcPct val="200000"/>
              </a:lnSpc>
            </a:pPr>
            <a:r>
              <a:rPr lang="en-US" altLang="zh-CN" sz="2400" dirty="0"/>
              <a:t> </a:t>
            </a:r>
            <a:r>
              <a:rPr lang="zh-CN" altLang="en-US" sz="2400" dirty="0"/>
              <a:t>独立性与条件独立性</a:t>
            </a:r>
            <a:endParaRPr lang="en-US" altLang="zh-CN" sz="2400" dirty="0"/>
          </a:p>
          <a:p>
            <a:pPr lvl="1">
              <a:lnSpc>
                <a:spcPct val="200000"/>
              </a:lnSpc>
            </a:pPr>
            <a:r>
              <a:rPr lang="en-US" altLang="zh-CN" sz="2400" dirty="0"/>
              <a:t> </a:t>
            </a:r>
            <a:r>
              <a:rPr lang="zh-CN" altLang="en-US" sz="2400" dirty="0"/>
              <a:t>不确定问题的知识表示</a:t>
            </a:r>
            <a:r>
              <a:rPr lang="en-US" altLang="zh-CN" sz="2400" dirty="0"/>
              <a:t>-</a:t>
            </a:r>
            <a:r>
              <a:rPr lang="zh-CN" altLang="en-US" sz="2400" dirty="0"/>
              <a:t>贝叶斯网络</a:t>
            </a:r>
            <a:endParaRPr lang="en-US" altLang="zh-CN" sz="2400" dirty="0"/>
          </a:p>
          <a:p>
            <a:pPr lvl="1">
              <a:lnSpc>
                <a:spcPct val="200000"/>
              </a:lnSpc>
            </a:pPr>
            <a:r>
              <a:rPr lang="zh-CN" altLang="en-US" sz="2400" dirty="0">
                <a:solidFill>
                  <a:srgbClr val="FF0000"/>
                </a:solidFill>
              </a:rPr>
              <a:t>贝叶斯网络的语义</a:t>
            </a:r>
            <a:endParaRPr lang="en-US" altLang="zh-CN" sz="2400" dirty="0">
              <a:solidFill>
                <a:srgbClr val="FF0000"/>
              </a:solidFill>
            </a:endParaRPr>
          </a:p>
          <a:p>
            <a:pPr lvl="1">
              <a:lnSpc>
                <a:spcPct val="200000"/>
              </a:lnSpc>
            </a:pPr>
            <a:r>
              <a:rPr lang="en-US" altLang="zh-CN" sz="2400" dirty="0"/>
              <a:t> </a:t>
            </a:r>
            <a:r>
              <a:rPr lang="zh-CN" altLang="en-US" sz="2400" dirty="0"/>
              <a:t>精确推理：枚举推理、</a:t>
            </a:r>
            <a:r>
              <a:rPr lang="en-US" altLang="zh-CN" sz="2400" dirty="0"/>
              <a:t> </a:t>
            </a:r>
            <a:r>
              <a:rPr lang="zh-CN" altLang="en-US" sz="2400" dirty="0"/>
              <a:t>变量消元</a:t>
            </a:r>
            <a:endParaRPr lang="en-US" altLang="zh-CN" sz="2400" dirty="0"/>
          </a:p>
        </p:txBody>
      </p:sp>
    </p:spTree>
    <p:extLst>
      <p:ext uri="{BB962C8B-B14F-4D97-AF65-F5344CB8AC3E}">
        <p14:creationId xmlns:p14="http://schemas.microsoft.com/office/powerpoint/2010/main" val="2221123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33295"/>
            <a:ext cx="6553200" cy="1143000"/>
          </a:xfrm>
        </p:spPr>
        <p:txBody>
          <a:bodyPr/>
          <a:lstStyle/>
          <a:p>
            <a:r>
              <a:rPr lang="zh-CN" altLang="en-US" dirty="0">
                <a:latin typeface="Calibri"/>
                <a:cs typeface="Calibri"/>
              </a:rPr>
              <a:t>贝叶斯网络的语义</a:t>
            </a:r>
            <a:endParaRPr lang="en-US" dirty="0">
              <a:latin typeface="Calibri"/>
              <a:cs typeface="Calibri"/>
            </a:endParaRPr>
          </a:p>
        </p:txBody>
      </p:sp>
      <p:sp>
        <p:nvSpPr>
          <p:cNvPr id="24579" name="Rectangle 3"/>
          <p:cNvSpPr>
            <a:spLocks noGrp="1" noChangeArrowheads="1"/>
          </p:cNvSpPr>
          <p:nvPr>
            <p:ph idx="1"/>
          </p:nvPr>
        </p:nvSpPr>
        <p:spPr>
          <a:xfrm>
            <a:off x="741145" y="1524000"/>
            <a:ext cx="9469655" cy="4800600"/>
          </a:xfrm>
        </p:spPr>
        <p:txBody>
          <a:bodyPr/>
          <a:lstStyle/>
          <a:p>
            <a:pPr eaLnBrk="1" hangingPunct="1">
              <a:lnSpc>
                <a:spcPct val="150000"/>
              </a:lnSpc>
            </a:pPr>
            <a:r>
              <a:rPr lang="zh-CN" altLang="en-US" sz="2400" dirty="0">
                <a:latin typeface="Calibri"/>
                <a:cs typeface="Calibri"/>
              </a:rPr>
              <a:t>贝叶斯网络是完全联合概率分布的一种表示</a:t>
            </a:r>
            <a:endParaRPr lang="en-US" sz="1200" dirty="0">
              <a:latin typeface="Calibri"/>
              <a:cs typeface="Calibri"/>
            </a:endParaRPr>
          </a:p>
          <a:p>
            <a:pPr eaLnBrk="1" hangingPunct="1">
              <a:lnSpc>
                <a:spcPct val="150000"/>
              </a:lnSpc>
            </a:pPr>
            <a:endParaRPr lang="en-US" sz="2400" dirty="0">
              <a:latin typeface="Calibri"/>
              <a:cs typeface="Calibri"/>
            </a:endParaRPr>
          </a:p>
        </p:txBody>
      </p:sp>
      <p:sp>
        <p:nvSpPr>
          <p:cNvPr id="24" name="Right Arrow 27">
            <a:extLst>
              <a:ext uri="{FF2B5EF4-FFF2-40B4-BE49-F238E27FC236}">
                <a16:creationId xmlns:a16="http://schemas.microsoft.com/office/drawing/2014/main" id="{E6270960-AC5F-4914-B9E5-429C1896944E}"/>
              </a:ext>
            </a:extLst>
          </p:cNvPr>
          <p:cNvSpPr/>
          <p:nvPr/>
        </p:nvSpPr>
        <p:spPr>
          <a:xfrm>
            <a:off x="6247501" y="3480649"/>
            <a:ext cx="1401908" cy="754217"/>
          </a:xfrm>
          <a:prstGeom prst="rightArrow">
            <a:avLst>
              <a:gd name="adj1" fmla="val 43750"/>
              <a:gd name="adj2" fmla="val 5000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30">
            <a:extLst>
              <a:ext uri="{FF2B5EF4-FFF2-40B4-BE49-F238E27FC236}">
                <a16:creationId xmlns:a16="http://schemas.microsoft.com/office/drawing/2014/main" id="{1B1D9EE9-A079-4234-8775-D1781169ECB2}"/>
              </a:ext>
            </a:extLst>
          </p:cNvPr>
          <p:cNvGraphicFramePr>
            <a:graphicFrameLocks noGrp="1"/>
          </p:cNvGraphicFramePr>
          <p:nvPr>
            <p:extLst>
              <p:ext uri="{D42A27DB-BD31-4B8C-83A1-F6EECF244321}">
                <p14:modId xmlns:p14="http://schemas.microsoft.com/office/powerpoint/2010/main" val="3095818950"/>
              </p:ext>
            </p:extLst>
          </p:nvPr>
        </p:nvGraphicFramePr>
        <p:xfrm>
          <a:off x="8042499" y="2674714"/>
          <a:ext cx="1676399" cy="304800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20000"/>
                    </a:ext>
                  </a:extLst>
                </a:gridCol>
                <a:gridCol w="419099">
                  <a:extLst>
                    <a:ext uri="{9D8B030D-6E8A-4147-A177-3AD203B41FA5}">
                      <a16:colId xmlns:a16="http://schemas.microsoft.com/office/drawing/2014/main" val="20001"/>
                    </a:ext>
                  </a:extLst>
                </a:gridCol>
                <a:gridCol w="400878">
                  <a:extLst>
                    <a:ext uri="{9D8B030D-6E8A-4147-A177-3AD203B41FA5}">
                      <a16:colId xmlns:a16="http://schemas.microsoft.com/office/drawing/2014/main" val="20002"/>
                    </a:ext>
                  </a:extLst>
                </a:gridCol>
                <a:gridCol w="437322">
                  <a:extLst>
                    <a:ext uri="{9D8B030D-6E8A-4147-A177-3AD203B41FA5}">
                      <a16:colId xmlns:a16="http://schemas.microsoft.com/office/drawing/2014/main" val="20003"/>
                    </a:ext>
                  </a:extLst>
                </a:gridCol>
              </a:tblGrid>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1251">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1251">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26" name="Rectangle 14336">
            <a:extLst>
              <a:ext uri="{FF2B5EF4-FFF2-40B4-BE49-F238E27FC236}">
                <a16:creationId xmlns:a16="http://schemas.microsoft.com/office/drawing/2014/main" id="{91F604F6-75E8-4D4C-B3A5-1866520FB68F}"/>
              </a:ext>
            </a:extLst>
          </p:cNvPr>
          <p:cNvSpPr/>
          <p:nvPr/>
        </p:nvSpPr>
        <p:spPr>
          <a:xfrm>
            <a:off x="1002971" y="6117687"/>
            <a:ext cx="5175768" cy="395173"/>
          </a:xfrm>
          <a:prstGeom prst="rect">
            <a:avLst/>
          </a:prstGeom>
        </p:spPr>
        <p:txBody>
          <a:bodyPr wrap="square">
            <a:spAutoFit/>
          </a:bodyPr>
          <a:lstStyle/>
          <a:p>
            <a:pPr algn="ctr">
              <a:lnSpc>
                <a:spcPct val="80000"/>
              </a:lnSpc>
            </a:pPr>
            <a:r>
              <a:rPr lang="zh-CN" altLang="en-US" sz="2400" dirty="0">
                <a:solidFill>
                  <a:schemeClr val="accent2"/>
                </a:solidFill>
                <a:latin typeface="Calibri"/>
                <a:cs typeface="Calibri"/>
                <a:sym typeface="Wingdings"/>
              </a:rPr>
              <a:t>贝叶斯网络</a:t>
            </a:r>
            <a:endParaRPr lang="en-US" sz="2400" dirty="0">
              <a:solidFill>
                <a:schemeClr val="accent2"/>
              </a:solidFill>
              <a:latin typeface="Calibri"/>
              <a:cs typeface="Calibri"/>
              <a:sym typeface="Wingdings"/>
            </a:endParaRPr>
          </a:p>
        </p:txBody>
      </p:sp>
      <p:sp>
        <p:nvSpPr>
          <p:cNvPr id="27" name="Rectangle 34">
            <a:extLst>
              <a:ext uri="{FF2B5EF4-FFF2-40B4-BE49-F238E27FC236}">
                <a16:creationId xmlns:a16="http://schemas.microsoft.com/office/drawing/2014/main" id="{F2FF5EF7-3423-40F7-BBBC-C81B8468C022}"/>
              </a:ext>
            </a:extLst>
          </p:cNvPr>
          <p:cNvSpPr/>
          <p:nvPr/>
        </p:nvSpPr>
        <p:spPr>
          <a:xfrm>
            <a:off x="7455697" y="6104620"/>
            <a:ext cx="3016929" cy="393441"/>
          </a:xfrm>
          <a:prstGeom prst="rect">
            <a:avLst/>
          </a:prstGeom>
        </p:spPr>
        <p:txBody>
          <a:bodyPr wrap="square">
            <a:spAutoFit/>
          </a:bodyPr>
          <a:lstStyle/>
          <a:p>
            <a:pPr algn="ctr">
              <a:lnSpc>
                <a:spcPct val="80000"/>
              </a:lnSpc>
            </a:pPr>
            <a:r>
              <a:rPr lang="zh-CN" altLang="en-US" sz="2400" dirty="0">
                <a:solidFill>
                  <a:schemeClr val="accent2"/>
                </a:solidFill>
                <a:latin typeface="Calibri"/>
                <a:cs typeface="Calibri"/>
                <a:sym typeface="Wingdings"/>
              </a:rPr>
              <a:t>完全联合概率分布</a:t>
            </a:r>
            <a:endParaRPr lang="en-US" sz="2400" dirty="0">
              <a:solidFill>
                <a:schemeClr val="accent2"/>
              </a:solidFill>
              <a:latin typeface="Calibri"/>
              <a:cs typeface="Calibri"/>
              <a:sym typeface="Wingdings"/>
            </a:endParaRPr>
          </a:p>
        </p:txBody>
      </p:sp>
      <p:pic>
        <p:nvPicPr>
          <p:cNvPr id="44" name="图片 43">
            <a:extLst>
              <a:ext uri="{FF2B5EF4-FFF2-40B4-BE49-F238E27FC236}">
                <a16:creationId xmlns:a16="http://schemas.microsoft.com/office/drawing/2014/main" id="{92006691-9ECF-4E75-8F2A-7DC56AD8D3B7}"/>
              </a:ext>
            </a:extLst>
          </p:cNvPr>
          <p:cNvPicPr>
            <a:picLocks noChangeAspect="1"/>
          </p:cNvPicPr>
          <p:nvPr/>
        </p:nvPicPr>
        <p:blipFill>
          <a:blip r:embed="rId3"/>
          <a:stretch>
            <a:fillRect/>
          </a:stretch>
        </p:blipFill>
        <p:spPr>
          <a:xfrm>
            <a:off x="1484202" y="2510977"/>
            <a:ext cx="4370209" cy="3004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0" y="-25400"/>
            <a:ext cx="8153400" cy="1143000"/>
          </a:xfrm>
        </p:spPr>
        <p:txBody>
          <a:bodyPr/>
          <a:lstStyle/>
          <a:p>
            <a:r>
              <a:rPr lang="zh-CN" altLang="en-US" dirty="0">
                <a:latin typeface="Calibri"/>
                <a:cs typeface="Calibri"/>
              </a:rPr>
              <a:t>示例</a:t>
            </a:r>
            <a:r>
              <a:rPr lang="en-US" altLang="zh-CN" dirty="0">
                <a:latin typeface="Calibri"/>
                <a:cs typeface="Calibri"/>
              </a:rPr>
              <a:t>: </a:t>
            </a:r>
            <a:r>
              <a:rPr lang="en-US" dirty="0">
                <a:ea typeface="ＭＳ Ｐゴシック" pitchFamily="34" charset="-128"/>
              </a:rPr>
              <a:t> Multiple Joins</a:t>
            </a:r>
          </a:p>
        </p:txBody>
      </p:sp>
      <p:sp>
        <p:nvSpPr>
          <p:cNvPr id="32771" name="Oval 15"/>
          <p:cNvSpPr>
            <a:spLocks noChangeArrowheads="1"/>
          </p:cNvSpPr>
          <p:nvPr/>
        </p:nvSpPr>
        <p:spPr bwMode="auto">
          <a:xfrm>
            <a:off x="457200" y="32385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pic>
        <p:nvPicPr>
          <p:cNvPr id="32772" name="Picture 25" descr="txp_fig"/>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768475" y="1524000"/>
            <a:ext cx="7318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27" descr="txp_fi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616075" y="2895600"/>
            <a:ext cx="10604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Oval 11"/>
          <p:cNvSpPr>
            <a:spLocks noChangeArrowheads="1"/>
          </p:cNvSpPr>
          <p:nvPr/>
        </p:nvSpPr>
        <p:spPr bwMode="auto">
          <a:xfrm>
            <a:off x="458787" y="21717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p>
        </p:txBody>
      </p:sp>
      <p:cxnSp>
        <p:nvCxnSpPr>
          <p:cNvPr id="32775" name="AutoShape 12"/>
          <p:cNvCxnSpPr>
            <a:cxnSpLocks noChangeShapeType="1"/>
            <a:stCxn id="32774" idx="4"/>
            <a:endCxn id="32771" idx="0"/>
          </p:cNvCxnSpPr>
          <p:nvPr/>
        </p:nvCxnSpPr>
        <p:spPr bwMode="auto">
          <a:xfrm rot="5400000">
            <a:off x="457994" y="2971006"/>
            <a:ext cx="533400" cy="158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7" name="TextBox 26"/>
          <p:cNvSpPr txBox="1">
            <a:spLocks noChangeArrowheads="1"/>
          </p:cNvSpPr>
          <p:nvPr/>
        </p:nvSpPr>
        <p:spPr bwMode="auto">
          <a:xfrm>
            <a:off x="2667000" y="2247900"/>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2800" dirty="0">
                <a:solidFill>
                  <a:schemeClr val="accent2"/>
                </a:solidFill>
                <a:latin typeface="Calibri" pitchFamily="34" charset="0"/>
                <a:cs typeface="Calibri" pitchFamily="34" charset="0"/>
              </a:rPr>
              <a:t>Join R</a:t>
            </a:r>
          </a:p>
        </p:txBody>
      </p:sp>
      <p:sp>
        <p:nvSpPr>
          <p:cNvPr id="32777" name="Oval 25"/>
          <p:cNvSpPr>
            <a:spLocks noChangeArrowheads="1"/>
          </p:cNvSpPr>
          <p:nvPr/>
        </p:nvSpPr>
        <p:spPr bwMode="auto">
          <a:xfrm>
            <a:off x="457200" y="43053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endParaRPr lang="en-US" sz="2400" baseline="-25000">
              <a:latin typeface="Times New Roman" pitchFamily="18" charset="0"/>
              <a:cs typeface="Times New Roman" pitchFamily="18" charset="0"/>
            </a:endParaRPr>
          </a:p>
        </p:txBody>
      </p:sp>
      <p:cxnSp>
        <p:nvCxnSpPr>
          <p:cNvPr id="32778" name="AutoShape 12"/>
          <p:cNvCxnSpPr>
            <a:cxnSpLocks noChangeShapeType="1"/>
            <a:stCxn id="32771" idx="4"/>
            <a:endCxn id="32777" idx="0"/>
          </p:cNvCxnSpPr>
          <p:nvPr/>
        </p:nvCxnSpPr>
        <p:spPr bwMode="auto">
          <a:xfrm rot="5400000">
            <a:off x="457200" y="4038600"/>
            <a:ext cx="533400" cy="317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32779" name="Picture 31" descr="txp_fig"/>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616075" y="4838700"/>
            <a:ext cx="10302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50"/>
          <p:cNvSpPr>
            <a:spLocks noChangeArrowheads="1"/>
          </p:cNvSpPr>
          <p:nvPr/>
        </p:nvSpPr>
        <p:spPr bwMode="auto">
          <a:xfrm>
            <a:off x="6553200" y="3429000"/>
            <a:ext cx="1295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r>
              <a:rPr lang="en-US" sz="2400">
                <a:sym typeface="Symbol" pitchFamily="18" charset="2"/>
              </a:rPr>
              <a:t> </a:t>
            </a:r>
            <a:r>
              <a:rPr lang="en-US" sz="2400" i="1">
                <a:latin typeface="Times New Roman" pitchFamily="18" charset="0"/>
                <a:cs typeface="Times New Roman" pitchFamily="18" charset="0"/>
                <a:sym typeface="Symbol" pitchFamily="18" charset="2"/>
              </a:rPr>
              <a:t>T</a:t>
            </a:r>
            <a:endParaRPr lang="en-US" sz="2400" baseline="-25000">
              <a:latin typeface="Times New Roman" pitchFamily="18" charset="0"/>
              <a:cs typeface="Times New Roman" pitchFamily="18" charset="0"/>
            </a:endParaRPr>
          </a:p>
        </p:txBody>
      </p:sp>
      <p:sp>
        <p:nvSpPr>
          <p:cNvPr id="30" name="Oval 29"/>
          <p:cNvSpPr>
            <a:spLocks noChangeArrowheads="1"/>
          </p:cNvSpPr>
          <p:nvPr/>
        </p:nvSpPr>
        <p:spPr bwMode="auto">
          <a:xfrm>
            <a:off x="6934200" y="4495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endParaRPr lang="en-US" sz="2400" baseline="-25000">
              <a:latin typeface="Times New Roman" pitchFamily="18" charset="0"/>
              <a:cs typeface="Times New Roman" pitchFamily="18" charset="0"/>
            </a:endParaRPr>
          </a:p>
        </p:txBody>
      </p:sp>
      <p:cxnSp>
        <p:nvCxnSpPr>
          <p:cNvPr id="31" name="AutoShape 12"/>
          <p:cNvCxnSpPr>
            <a:cxnSpLocks noChangeShapeType="1"/>
            <a:stCxn id="51" idx="4"/>
            <a:endCxn id="30" idx="0"/>
          </p:cNvCxnSpPr>
          <p:nvPr/>
        </p:nvCxnSpPr>
        <p:spPr bwMode="auto">
          <a:xfrm rot="5400000">
            <a:off x="6934201" y="4229100"/>
            <a:ext cx="533400" cy="317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34" name="Picture 33" descr="txp_fig"/>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4808538" y="2238375"/>
            <a:ext cx="1103312"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 name="Table 23"/>
          <p:cNvGraphicFramePr>
            <a:graphicFrameLocks noGrp="1"/>
          </p:cNvGraphicFramePr>
          <p:nvPr/>
        </p:nvGraphicFramePr>
        <p:xfrm>
          <a:off x="1557337" y="1981200"/>
          <a:ext cx="1219200" cy="62865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1430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0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nvGraphicFramePr>
        <p:xfrm>
          <a:off x="1511300" y="3352800"/>
          <a:ext cx="1295400" cy="12573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9" name="Table 28"/>
          <p:cNvGraphicFramePr>
            <a:graphicFrameLocks noGrp="1"/>
          </p:cNvGraphicFramePr>
          <p:nvPr/>
        </p:nvGraphicFramePr>
        <p:xfrm>
          <a:off x="1525587" y="5295900"/>
          <a:ext cx="1295400" cy="12573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572000" y="2667000"/>
          <a:ext cx="1600200" cy="12573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5250">
                <a:tc>
                  <a:txBody>
                    <a:bodyPr/>
                    <a:lstStyle/>
                    <a:p>
                      <a:pPr algn="ctr" fontAlgn="b"/>
                      <a:r>
                        <a:rPr lang="en-US" sz="20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36" name="Picture 35" descr="txp_fig"/>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814888" y="4838700"/>
            <a:ext cx="10302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7" name="Table 36"/>
          <p:cNvGraphicFramePr>
            <a:graphicFrameLocks noGrp="1"/>
          </p:cNvGraphicFramePr>
          <p:nvPr/>
        </p:nvGraphicFramePr>
        <p:xfrm>
          <a:off x="4724400" y="5295900"/>
          <a:ext cx="1295400" cy="12573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431800">
                  <a:extLst>
                    <a:ext uri="{9D8B030D-6E8A-4147-A177-3AD203B41FA5}">
                      <a16:colId xmlns:a16="http://schemas.microsoft.com/office/drawing/2014/main" val="20002"/>
                    </a:ext>
                  </a:extLst>
                </a:gridCol>
              </a:tblGrid>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5250">
                <a:tc>
                  <a:txBody>
                    <a:bodyPr/>
                    <a:lstStyle/>
                    <a:p>
                      <a:pPr algn="ctr" fontAlgn="b"/>
                      <a:r>
                        <a:rPr lang="en-US" sz="20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1" name="AutoShape 5"/>
          <p:cNvSpPr>
            <a:spLocks noChangeArrowheads="1"/>
          </p:cNvSpPr>
          <p:nvPr/>
        </p:nvSpPr>
        <p:spPr bwMode="auto">
          <a:xfrm>
            <a:off x="3200400" y="3086100"/>
            <a:ext cx="990600" cy="304800"/>
          </a:xfrm>
          <a:prstGeom prst="rightArrow">
            <a:avLst>
              <a:gd name="adj1" fmla="val 50000"/>
              <a:gd name="adj2" fmla="val 81250"/>
            </a:avLst>
          </a:prstGeom>
          <a:solidFill>
            <a:schemeClr val="accent1"/>
          </a:solidFill>
          <a:ln w="9525">
            <a:solidFill>
              <a:schemeClr val="tx1"/>
            </a:solidFill>
            <a:miter lim="800000"/>
            <a:headEnd/>
            <a:tailEnd/>
          </a:ln>
        </p:spPr>
        <p:txBody>
          <a:bodyPr wrap="none" anchor="ctr"/>
          <a:lstStyle/>
          <a:p>
            <a:endParaRPr lang="en-US"/>
          </a:p>
        </p:txBody>
      </p:sp>
      <p:sp>
        <p:nvSpPr>
          <p:cNvPr id="26" name="Oval 25"/>
          <p:cNvSpPr>
            <a:spLocks noChangeArrowheads="1"/>
          </p:cNvSpPr>
          <p:nvPr/>
        </p:nvSpPr>
        <p:spPr bwMode="auto">
          <a:xfrm>
            <a:off x="9753600" y="2590800"/>
            <a:ext cx="1295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r>
              <a:rPr lang="en-US" sz="2400">
                <a:sym typeface="Symbol" pitchFamily="18" charset="2"/>
              </a:rPr>
              <a:t> </a:t>
            </a:r>
            <a:r>
              <a:rPr lang="en-US" sz="2400" i="1">
                <a:latin typeface="Times New Roman" pitchFamily="18" charset="0"/>
                <a:cs typeface="Times New Roman" pitchFamily="18" charset="0"/>
              </a:rPr>
              <a:t>T, L</a:t>
            </a:r>
            <a:endParaRPr lang="en-US" sz="2400" baseline="-25000">
              <a:latin typeface="Times New Roman" pitchFamily="18" charset="0"/>
              <a:cs typeface="Times New Roman" pitchFamily="18" charset="0"/>
            </a:endParaRPr>
          </a:p>
        </p:txBody>
      </p:sp>
      <p:pic>
        <p:nvPicPr>
          <p:cNvPr id="28" name="Picture 27" descr="txp_fig"/>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9601200" y="3657600"/>
            <a:ext cx="14890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Table 31"/>
          <p:cNvGraphicFramePr>
            <a:graphicFrameLocks noGrp="1"/>
          </p:cNvGraphicFramePr>
          <p:nvPr/>
        </p:nvGraphicFramePr>
        <p:xfrm>
          <a:off x="9144000" y="4038600"/>
          <a:ext cx="2667000" cy="25146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0.081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ctr" fontAlgn="b"/>
                      <a:r>
                        <a:rPr lang="en-US" sz="1800" b="0" i="0" u="none" strike="noStrike" dirty="0">
                          <a:solidFill>
                            <a:srgbClr val="000000"/>
                          </a:solidFill>
                          <a:latin typeface="Calibri"/>
                        </a:rPr>
                        <a:t>-r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0.729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3" name="AutoShape 5"/>
          <p:cNvSpPr>
            <a:spLocks noChangeArrowheads="1"/>
          </p:cNvSpPr>
          <p:nvPr/>
        </p:nvSpPr>
        <p:spPr bwMode="auto">
          <a:xfrm>
            <a:off x="8153400" y="3048000"/>
            <a:ext cx="990600" cy="304800"/>
          </a:xfrm>
          <a:prstGeom prst="rightArrow">
            <a:avLst>
              <a:gd name="adj1" fmla="val 50000"/>
              <a:gd name="adj2" fmla="val 81250"/>
            </a:avLst>
          </a:prstGeom>
          <a:solidFill>
            <a:schemeClr val="accent1"/>
          </a:solidFill>
          <a:ln w="9525">
            <a:solidFill>
              <a:schemeClr val="tx1"/>
            </a:solidFill>
            <a:miter lim="800000"/>
            <a:headEnd/>
            <a:tailEnd/>
          </a:ln>
        </p:spPr>
        <p:txBody>
          <a:bodyPr wrap="none" anchor="ctr"/>
          <a:lstStyle/>
          <a:p>
            <a:endParaRPr lang="en-US"/>
          </a:p>
        </p:txBody>
      </p:sp>
      <p:sp>
        <p:nvSpPr>
          <p:cNvPr id="38" name="TextBox 37"/>
          <p:cNvSpPr txBox="1">
            <a:spLocks noChangeArrowheads="1"/>
          </p:cNvSpPr>
          <p:nvPr/>
        </p:nvSpPr>
        <p:spPr bwMode="auto">
          <a:xfrm>
            <a:off x="7467600" y="2362200"/>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2800" dirty="0">
                <a:solidFill>
                  <a:schemeClr val="accent2"/>
                </a:solidFill>
                <a:latin typeface="Calibri" pitchFamily="34" charset="0"/>
                <a:cs typeface="Calibri" pitchFamily="34" charset="0"/>
              </a:rPr>
              <a:t>Join T</a:t>
            </a:r>
          </a:p>
        </p:txBody>
      </p:sp>
      <p:sp>
        <p:nvSpPr>
          <p:cNvPr id="39" name="TextBox 26"/>
          <p:cNvSpPr txBox="1">
            <a:spLocks noChangeArrowheads="1"/>
          </p:cNvSpPr>
          <p:nvPr/>
        </p:nvSpPr>
        <p:spPr bwMode="auto">
          <a:xfrm>
            <a:off x="8153400" y="284490"/>
            <a:ext cx="39339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zh-CN" sz="2800" i="1" dirty="0">
                <a:solidFill>
                  <a:schemeClr val="accent2"/>
                </a:solidFill>
                <a:latin typeface="Calibri" pitchFamily="34" charset="0"/>
                <a:cs typeface="Calibri" pitchFamily="34" charset="0"/>
              </a:rPr>
              <a:t>P</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R</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T</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L</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P</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R</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T</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 P</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L</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R</a:t>
            </a:r>
            <a:r>
              <a:rPr lang="en-US" altLang="zh-CN" sz="2800" dirty="0">
                <a:solidFill>
                  <a:schemeClr val="accent2"/>
                </a:solidFill>
                <a:latin typeface="Calibri" pitchFamily="34" charset="0"/>
                <a:cs typeface="Calibri" pitchFamily="34" charset="0"/>
              </a:rPr>
              <a:t>,</a:t>
            </a:r>
            <a:r>
              <a:rPr lang="en-US" altLang="zh-CN" sz="2800" i="1" dirty="0">
                <a:solidFill>
                  <a:schemeClr val="accent2"/>
                </a:solidFill>
                <a:latin typeface="Calibri" pitchFamily="34" charset="0"/>
                <a:cs typeface="Calibri" pitchFamily="34" charset="0"/>
              </a:rPr>
              <a:t>T</a:t>
            </a:r>
            <a:r>
              <a:rPr lang="en-US" altLang="zh-CN" sz="2800" dirty="0">
                <a:solidFill>
                  <a:schemeClr val="accent2"/>
                </a:solidFill>
                <a:latin typeface="Calibri" pitchFamily="34" charset="0"/>
                <a:cs typeface="Calibri" pitchFamily="34" charset="0"/>
              </a:rPr>
              <a:t>)</a:t>
            </a:r>
            <a:endParaRPr lang="en-US" sz="2800" dirty="0">
              <a:solidFill>
                <a:schemeClr val="accent2"/>
              </a:solidFill>
              <a:latin typeface="Calibri" pitchFamily="34" charset="0"/>
              <a:cs typeface="Calibri" pitchFamily="34" charset="0"/>
            </a:endParaRPr>
          </a:p>
        </p:txBody>
      </p:sp>
    </p:spTree>
    <p:extLst>
      <p:ext uri="{BB962C8B-B14F-4D97-AF65-F5344CB8AC3E}">
        <p14:creationId xmlns:p14="http://schemas.microsoft.com/office/powerpoint/2010/main" val="3146621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1" grpId="0" animBg="1"/>
      <p:bldP spid="30" grpId="0" animBg="1"/>
      <p:bldP spid="41" grpId="0" animBg="1"/>
      <p:bldP spid="26" grpId="0" animBg="1"/>
      <p:bldP spid="33" grpId="0" animBg="1"/>
      <p:bldP spid="3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33295"/>
            <a:ext cx="6553200" cy="1143000"/>
          </a:xfrm>
        </p:spPr>
        <p:txBody>
          <a:bodyPr/>
          <a:lstStyle/>
          <a:p>
            <a:r>
              <a:rPr lang="zh-CN" altLang="en-US" dirty="0">
                <a:latin typeface="Calibri"/>
                <a:cs typeface="Calibri"/>
              </a:rPr>
              <a:t>贝叶斯网络的语义</a:t>
            </a:r>
            <a:endParaRPr lang="en-US" dirty="0">
              <a:latin typeface="Calibri"/>
              <a:cs typeface="Calibri"/>
            </a:endParaRPr>
          </a:p>
        </p:txBody>
      </p:sp>
      <p:sp>
        <p:nvSpPr>
          <p:cNvPr id="24579" name="Rectangle 3"/>
          <p:cNvSpPr>
            <a:spLocks noGrp="1" noChangeArrowheads="1"/>
          </p:cNvSpPr>
          <p:nvPr>
            <p:ph idx="1"/>
          </p:nvPr>
        </p:nvSpPr>
        <p:spPr>
          <a:xfrm>
            <a:off x="741145" y="1524000"/>
            <a:ext cx="11037990" cy="4800600"/>
          </a:xfrm>
        </p:spPr>
        <p:txBody>
          <a:bodyPr/>
          <a:lstStyle/>
          <a:p>
            <a:pPr eaLnBrk="1" hangingPunct="1">
              <a:lnSpc>
                <a:spcPct val="150000"/>
              </a:lnSpc>
            </a:pPr>
            <a:r>
              <a:rPr lang="zh-CN" altLang="en-US" sz="2400" dirty="0">
                <a:latin typeface="Calibri"/>
                <a:cs typeface="Calibri"/>
              </a:rPr>
              <a:t>贝叶斯网络是完全联合概率分布的一种表示</a:t>
            </a:r>
            <a:endParaRPr lang="en-US" altLang="zh-CN" sz="2400" dirty="0">
              <a:latin typeface="Calibri"/>
              <a:cs typeface="Calibri"/>
            </a:endParaRPr>
          </a:p>
          <a:p>
            <a:pPr eaLnBrk="1" hangingPunct="1">
              <a:lnSpc>
                <a:spcPct val="150000"/>
              </a:lnSpc>
            </a:pPr>
            <a:endParaRPr lang="en-US" sz="1200" dirty="0">
              <a:latin typeface="Calibri"/>
              <a:cs typeface="Calibri"/>
            </a:endParaRPr>
          </a:p>
          <a:p>
            <a:pPr lvl="1">
              <a:lnSpc>
                <a:spcPct val="150000"/>
              </a:lnSpc>
            </a:pPr>
            <a:r>
              <a:rPr lang="zh-CN" altLang="en-US" sz="2000" dirty="0">
                <a:latin typeface="Calibri"/>
                <a:cs typeface="Calibri"/>
              </a:rPr>
              <a:t>完全联合概率分布由局部条件概率分布的乘积进行定义（链式法则</a:t>
            </a:r>
            <a:r>
              <a:rPr lang="en-US" altLang="zh-CN" sz="2000" dirty="0">
                <a:latin typeface="Calibri"/>
                <a:cs typeface="Calibri"/>
              </a:rPr>
              <a:t>+</a:t>
            </a:r>
            <a:r>
              <a:rPr lang="zh-CN" altLang="en-US" sz="2000" dirty="0">
                <a:latin typeface="Calibri"/>
                <a:cs typeface="Calibri"/>
              </a:rPr>
              <a:t>条件独立性）</a:t>
            </a:r>
            <a:endParaRPr lang="en-US" sz="1200" dirty="0">
              <a:latin typeface="Calibri"/>
              <a:cs typeface="Calibri"/>
            </a:endParaRPr>
          </a:p>
          <a:p>
            <a:pPr lvl="1" eaLnBrk="1" hangingPunct="1">
              <a:lnSpc>
                <a:spcPct val="150000"/>
              </a:lnSpc>
            </a:pPr>
            <a:endParaRPr lang="en-US" sz="2000" dirty="0">
              <a:latin typeface="Calibri"/>
              <a:cs typeface="Calibri"/>
            </a:endParaRPr>
          </a:p>
          <a:p>
            <a:pPr lvl="1" eaLnBrk="1" hangingPunct="1">
              <a:lnSpc>
                <a:spcPct val="150000"/>
              </a:lnSpc>
            </a:pPr>
            <a:endParaRPr lang="en-US" sz="2000" dirty="0">
              <a:latin typeface="Calibri"/>
              <a:cs typeface="Calibri"/>
            </a:endParaRPr>
          </a:p>
          <a:p>
            <a:pPr lvl="1" eaLnBrk="1" hangingPunct="1">
              <a:lnSpc>
                <a:spcPct val="150000"/>
              </a:lnSpc>
            </a:pPr>
            <a:endParaRPr lang="en-US" sz="2000" dirty="0">
              <a:latin typeface="Calibri"/>
              <a:cs typeface="Calibri"/>
            </a:endParaRPr>
          </a:p>
          <a:p>
            <a:pPr lvl="1" eaLnBrk="1" hangingPunct="1">
              <a:lnSpc>
                <a:spcPct val="150000"/>
              </a:lnSpc>
            </a:pPr>
            <a:endParaRPr lang="en-US" sz="2000" dirty="0">
              <a:latin typeface="Calibri"/>
              <a:cs typeface="Calibri"/>
            </a:endParaRPr>
          </a:p>
          <a:p>
            <a:pPr marL="457176" lvl="1" indent="0">
              <a:lnSpc>
                <a:spcPct val="150000"/>
              </a:lnSpc>
              <a:buNone/>
            </a:pP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是</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对应的随机变量</a:t>
            </a:r>
            <a:endParaRPr lang="en-US" sz="2000" i="1" dirty="0">
              <a:latin typeface="Times New Roman" panose="02020603050405020304" pitchFamily="18" charset="0"/>
              <a:cs typeface="Times New Roman" panose="02020603050405020304" pitchFamily="18" charset="0"/>
            </a:endParaRPr>
          </a:p>
          <a:p>
            <a:pPr eaLnBrk="1" hangingPunct="1">
              <a:lnSpc>
                <a:spcPct val="150000"/>
              </a:lnSpc>
            </a:pPr>
            <a:endParaRPr lang="en-US" sz="2400" dirty="0">
              <a:latin typeface="Calibri"/>
              <a:cs typeface="Calibri"/>
            </a:endParaRPr>
          </a:p>
        </p:txBody>
      </p:sp>
      <p:pic>
        <p:nvPicPr>
          <p:cNvPr id="2" name="图片 1">
            <a:extLst>
              <a:ext uri="{FF2B5EF4-FFF2-40B4-BE49-F238E27FC236}">
                <a16:creationId xmlns:a16="http://schemas.microsoft.com/office/drawing/2014/main" id="{F3F6D7CE-3C0C-41DB-BD0D-183C015A56CC}"/>
              </a:ext>
            </a:extLst>
          </p:cNvPr>
          <p:cNvPicPr>
            <a:picLocks noChangeAspect="1"/>
          </p:cNvPicPr>
          <p:nvPr/>
        </p:nvPicPr>
        <p:blipFill>
          <a:blip r:embed="rId4"/>
          <a:stretch>
            <a:fillRect/>
          </a:stretch>
        </p:blipFill>
        <p:spPr>
          <a:xfrm>
            <a:off x="2732772" y="3637083"/>
            <a:ext cx="5486400" cy="1070345"/>
          </a:xfrm>
          <a:prstGeom prst="rect">
            <a:avLst/>
          </a:prstGeom>
          <a:ln>
            <a:solidFill>
              <a:srgbClr val="FF0000"/>
            </a:solidFill>
          </a:ln>
        </p:spPr>
      </p:pic>
      <p:sp>
        <p:nvSpPr>
          <p:cNvPr id="3" name="矩形 2"/>
          <p:cNvSpPr/>
          <p:nvPr/>
        </p:nvSpPr>
        <p:spPr>
          <a:xfrm>
            <a:off x="4872588" y="6073035"/>
            <a:ext cx="1223412" cy="313932"/>
          </a:xfrm>
          <a:prstGeom prst="rect">
            <a:avLst/>
          </a:prstGeom>
        </p:spPr>
        <p:txBody>
          <a:bodyPr wrap="none">
            <a:spAutoFit/>
          </a:bodyPr>
          <a:lstStyle/>
          <a:p>
            <a:pPr eaLnBrk="1" hangingPunct="1">
              <a:lnSpc>
                <a:spcPct val="80000"/>
              </a:lnSpc>
            </a:pPr>
            <a:r>
              <a:rPr lang="zh-CN" altLang="en-US" dirty="0">
                <a:latin typeface="Calibri"/>
                <a:cs typeface="Calibri"/>
              </a:rPr>
              <a:t>链式法则</a:t>
            </a:r>
            <a:r>
              <a:rPr lang="en-US" altLang="zh-CN" dirty="0">
                <a:latin typeface="Calibri"/>
                <a:cs typeface="Calibri"/>
              </a:rPr>
              <a:t>: </a:t>
            </a:r>
          </a:p>
        </p:txBody>
      </p:sp>
      <p:pic>
        <p:nvPicPr>
          <p:cNvPr id="7" name="Picture 1"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6246595" y="6035040"/>
            <a:ext cx="4820066" cy="703855"/>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31440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1972" y="1143000"/>
            <a:ext cx="2635227" cy="1752599"/>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extLst>
              <p:ext uri="{D42A27DB-BD31-4B8C-83A1-F6EECF244321}">
                <p14:modId xmlns:p14="http://schemas.microsoft.com/office/powerpoint/2010/main" val="1444938375"/>
              </p:ext>
            </p:extLst>
          </p:nvPr>
        </p:nvGraphicFramePr>
        <p:xfrm>
          <a:off x="1447800" y="1358780"/>
          <a:ext cx="1295400" cy="1346199"/>
        </p:xfrm>
        <a:graphic>
          <a:graphicData uri="http://schemas.openxmlformats.org/drawingml/2006/table">
            <a:tbl>
              <a:tblPr firstRow="1" bandRow="1">
                <a:tableStyleId>{10A1B5D5-9B99-4C35-A422-299274C87663}</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48733">
                <a:tc>
                  <a:txBody>
                    <a:bodyPr/>
                    <a:lstStyle/>
                    <a:p>
                      <a:pPr algn="ctr"/>
                      <a:r>
                        <a:rPr lang="en-US" sz="1800" b="0" dirty="0">
                          <a:solidFill>
                            <a:srgbClr val="333399"/>
                          </a:solidFill>
                          <a:latin typeface="Calibri"/>
                          <a:cs typeface="Calibri"/>
                        </a:rPr>
                        <a:t>B</a:t>
                      </a: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P(B)</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448733">
                <a:tc>
                  <a:txBody>
                    <a:bodyPr/>
                    <a:lstStyle/>
                    <a:p>
                      <a:pPr algn="ctr"/>
                      <a:r>
                        <a:rPr lang="en-US" sz="1800" b="0" dirty="0">
                          <a:solidFill>
                            <a:srgbClr val="333399"/>
                          </a:solidFill>
                          <a:latin typeface="Calibri"/>
                          <a:cs typeface="Calibri"/>
                        </a:rPr>
                        <a:t>+b</a:t>
                      </a: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0.001</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48733">
                <a:tc>
                  <a:txBody>
                    <a:bodyPr/>
                    <a:lstStyle/>
                    <a:p>
                      <a:pPr algn="ctr"/>
                      <a:r>
                        <a:rPr lang="en-US" sz="1800" dirty="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a:solidFill>
                            <a:srgbClr val="333399"/>
                          </a:solidFill>
                          <a:latin typeface="Calibri"/>
                          <a:cs typeface="Calibri"/>
                        </a:rPr>
                        <a:t>0.999</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21" name="Table 20"/>
          <p:cNvGraphicFramePr>
            <a:graphicFrameLocks noGrp="1"/>
          </p:cNvGraphicFramePr>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extLst>
                    <a:ext uri="{9D8B030D-6E8A-4147-A177-3AD203B41FA5}">
                      <a16:colId xmlns:a16="http://schemas.microsoft.com/office/drawing/2014/main" val="20000"/>
                    </a:ext>
                  </a:extLst>
                </a:gridCol>
                <a:gridCol w="761813">
                  <a:extLst>
                    <a:ext uri="{9D8B030D-6E8A-4147-A177-3AD203B41FA5}">
                      <a16:colId xmlns:a16="http://schemas.microsoft.com/office/drawing/2014/main" val="20001"/>
                    </a:ext>
                  </a:extLst>
                </a:gridCol>
              </a:tblGrid>
              <a:tr h="448733">
                <a:tc>
                  <a:txBody>
                    <a:bodyPr/>
                    <a:lstStyle/>
                    <a:p>
                      <a:pPr algn="ctr"/>
                      <a:r>
                        <a:rPr lang="en-US" sz="1800" b="0" dirty="0">
                          <a:solidFill>
                            <a:srgbClr val="333399"/>
                          </a:solidFill>
                          <a:latin typeface="Calibri"/>
                          <a:cs typeface="Calibri"/>
                        </a:rPr>
                        <a:t>E</a:t>
                      </a: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P(E)</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448733">
                <a:tc>
                  <a:txBody>
                    <a:bodyPr/>
                    <a:lstStyle/>
                    <a:p>
                      <a:pPr algn="ctr"/>
                      <a:r>
                        <a:rPr lang="en-US" sz="1800" b="0" dirty="0">
                          <a:solidFill>
                            <a:srgbClr val="333399"/>
                          </a:solidFill>
                          <a:latin typeface="Calibri"/>
                          <a:cs typeface="Calibri"/>
                        </a:rPr>
                        <a:t>+e</a:t>
                      </a: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0.002</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48733">
                <a:tc>
                  <a:txBody>
                    <a:bodyPr/>
                    <a:lstStyle/>
                    <a:p>
                      <a:pPr algn="ctr"/>
                      <a:r>
                        <a:rPr lang="en-US" sz="1800" dirty="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a:solidFill>
                            <a:srgbClr val="333399"/>
                          </a:solidFill>
                          <a:latin typeface="Calibri"/>
                          <a:cs typeface="Calibri"/>
                        </a:rPr>
                        <a:t>0.998</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22" name="Table 21"/>
          <p:cNvGraphicFramePr>
            <a:graphicFrameLocks noGrp="1"/>
          </p:cNvGraphicFramePr>
          <p:nvPr/>
        </p:nvGraphicFramePr>
        <p:xfrm>
          <a:off x="8686800" y="3165132"/>
          <a:ext cx="2819400" cy="3306979"/>
        </p:xfrm>
        <a:graphic>
          <a:graphicData uri="http://schemas.openxmlformats.org/drawingml/2006/table">
            <a:tbl>
              <a:tblPr firstRow="1" bandRow="1">
                <a:tableStyleId>{10A1B5D5-9B99-4C35-A422-299274C87663}</a:tableStyleId>
              </a:tblPr>
              <a:tblGrid>
                <a:gridCol w="536893">
                  <a:extLst>
                    <a:ext uri="{9D8B030D-6E8A-4147-A177-3AD203B41FA5}">
                      <a16:colId xmlns:a16="http://schemas.microsoft.com/office/drawing/2014/main" val="20000"/>
                    </a:ext>
                  </a:extLst>
                </a:gridCol>
                <a:gridCol w="52990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0963">
                <a:tc>
                  <a:txBody>
                    <a:bodyPr/>
                    <a:lstStyle/>
                    <a:p>
                      <a:pPr algn="ctr"/>
                      <a:r>
                        <a:rPr lang="en-US" sz="1800" b="0" dirty="0">
                          <a:solidFill>
                            <a:srgbClr val="333399"/>
                          </a:solidFill>
                          <a:latin typeface="Calibri"/>
                          <a:cs typeface="Calibri"/>
                        </a:rPr>
                        <a:t>B</a:t>
                      </a: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P(A|B,E)</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725">
                <a:tc>
                  <a:txBody>
                    <a:bodyPr/>
                    <a:lstStyle/>
                    <a:p>
                      <a:pPr algn="ctr"/>
                      <a:r>
                        <a:rPr lang="en-US" sz="1800" b="0" dirty="0">
                          <a:latin typeface="Calibri"/>
                          <a:cs typeface="Calibri"/>
                        </a:rPr>
                        <a:t>+b</a:t>
                      </a: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0.95</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0.05</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0.94</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0.06</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0.29</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0.71</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0.001</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0.999</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23" name="Table 22"/>
          <p:cNvGraphicFramePr>
            <a:graphicFrameLocks noGrp="1"/>
          </p:cNvGraphicFramePr>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tblGrid>
              <a:tr h="381131">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P(J|A)</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0.05</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0.95</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28" name="Table 27"/>
          <p:cNvGraphicFramePr>
            <a:graphicFrameLocks noGrp="1"/>
          </p:cNvGraphicFramePr>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extLst>
                    <a:ext uri="{9D8B030D-6E8A-4147-A177-3AD203B41FA5}">
                      <a16:colId xmlns:a16="http://schemas.microsoft.com/office/drawing/2014/main" val="20000"/>
                    </a:ext>
                  </a:extLst>
                </a:gridCol>
                <a:gridCol w="61309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131">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P(M|A)</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0.7</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0.3</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0.99</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3" name="Picture 2" descr="TP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spTree>
    <p:extLst>
      <p:ext uri="{BB962C8B-B14F-4D97-AF65-F5344CB8AC3E}">
        <p14:creationId xmlns:p14="http://schemas.microsoft.com/office/powerpoint/2010/main" val="1040231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1972" y="1143000"/>
            <a:ext cx="2635227" cy="1752600"/>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nvGraphicFramePr>
        <p:xfrm>
          <a:off x="1447800" y="1350313"/>
          <a:ext cx="1295400" cy="1346199"/>
        </p:xfrm>
        <a:graphic>
          <a:graphicData uri="http://schemas.openxmlformats.org/drawingml/2006/table">
            <a:tbl>
              <a:tblPr firstRow="1" bandRow="1">
                <a:tableStyleId>{10A1B5D5-9B99-4C35-A422-299274C87663}</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48733">
                <a:tc>
                  <a:txBody>
                    <a:bodyPr/>
                    <a:lstStyle/>
                    <a:p>
                      <a:pPr algn="ctr"/>
                      <a:r>
                        <a:rPr lang="en-US" sz="1800" b="0" dirty="0">
                          <a:solidFill>
                            <a:srgbClr val="333399"/>
                          </a:solidFill>
                          <a:latin typeface="Calibri"/>
                          <a:cs typeface="Calibri"/>
                        </a:rPr>
                        <a:t>B</a:t>
                      </a: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P(B)</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448733">
                <a:tc>
                  <a:txBody>
                    <a:bodyPr/>
                    <a:lstStyle/>
                    <a:p>
                      <a:pPr algn="ctr"/>
                      <a:r>
                        <a:rPr lang="en-US" sz="1800" b="0" dirty="0">
                          <a:solidFill>
                            <a:srgbClr val="333399"/>
                          </a:solidFill>
                          <a:latin typeface="Calibri"/>
                          <a:cs typeface="Calibri"/>
                        </a:rPr>
                        <a:t>+b</a:t>
                      </a: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a:solidFill>
                            <a:srgbClr val="333399"/>
                          </a:solidFill>
                          <a:latin typeface="Calibri"/>
                          <a:cs typeface="Calibri"/>
                        </a:rPr>
                        <a:t>0.001</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01"/>
                  </a:ext>
                </a:extLst>
              </a:tr>
              <a:tr h="448733">
                <a:tc>
                  <a:txBody>
                    <a:bodyPr/>
                    <a:lstStyle/>
                    <a:p>
                      <a:pPr algn="ctr"/>
                      <a:r>
                        <a:rPr lang="en-US" sz="1800" dirty="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a:solidFill>
                            <a:srgbClr val="333399"/>
                          </a:solidFill>
                          <a:latin typeface="Calibri"/>
                          <a:cs typeface="Calibri"/>
                        </a:rPr>
                        <a:t>0.999</a:t>
                      </a: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21" name="Table 20"/>
          <p:cNvGraphicFramePr>
            <a:graphicFrameLocks noGrp="1"/>
          </p:cNvGraphicFramePr>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extLst>
                    <a:ext uri="{9D8B030D-6E8A-4147-A177-3AD203B41FA5}">
                      <a16:colId xmlns:a16="http://schemas.microsoft.com/office/drawing/2014/main" val="20000"/>
                    </a:ext>
                  </a:extLst>
                </a:gridCol>
                <a:gridCol w="761813">
                  <a:extLst>
                    <a:ext uri="{9D8B030D-6E8A-4147-A177-3AD203B41FA5}">
                      <a16:colId xmlns:a16="http://schemas.microsoft.com/office/drawing/2014/main" val="20001"/>
                    </a:ext>
                  </a:extLst>
                </a:gridCol>
              </a:tblGrid>
              <a:tr h="448733">
                <a:tc>
                  <a:txBody>
                    <a:bodyPr/>
                    <a:lstStyle/>
                    <a:p>
                      <a:pPr algn="ctr"/>
                      <a:r>
                        <a:rPr lang="en-US" sz="1800" b="0" dirty="0">
                          <a:solidFill>
                            <a:srgbClr val="333399"/>
                          </a:solidFill>
                          <a:latin typeface="Calibri"/>
                          <a:cs typeface="Calibri"/>
                        </a:rPr>
                        <a:t>E</a:t>
                      </a: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P(E)</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448733">
                <a:tc>
                  <a:txBody>
                    <a:bodyPr/>
                    <a:lstStyle/>
                    <a:p>
                      <a:pPr algn="ctr"/>
                      <a:r>
                        <a:rPr lang="en-US" sz="1800" b="0" dirty="0">
                          <a:solidFill>
                            <a:srgbClr val="333399"/>
                          </a:solidFill>
                          <a:latin typeface="Calibri"/>
                          <a:cs typeface="Calibri"/>
                        </a:rPr>
                        <a:t>+e</a:t>
                      </a: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0.002</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48733">
                <a:tc>
                  <a:txBody>
                    <a:bodyPr/>
                    <a:lstStyle/>
                    <a:p>
                      <a:pPr algn="ctr"/>
                      <a:r>
                        <a:rPr lang="en-US" sz="1800" dirty="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tc>
                  <a:txBody>
                    <a:bodyPr/>
                    <a:lstStyle/>
                    <a:p>
                      <a:pPr algn="ctr"/>
                      <a:r>
                        <a:rPr lang="en-US" sz="1800" dirty="0">
                          <a:solidFill>
                            <a:srgbClr val="333399"/>
                          </a:solidFill>
                          <a:latin typeface="Calibri"/>
                          <a:cs typeface="Calibri"/>
                        </a:rPr>
                        <a:t>0.998</a:t>
                      </a: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1800766"/>
              </p:ext>
            </p:extLst>
          </p:nvPr>
        </p:nvGraphicFramePr>
        <p:xfrm>
          <a:off x="8961121" y="3165132"/>
          <a:ext cx="2819400" cy="3306979"/>
        </p:xfrm>
        <a:graphic>
          <a:graphicData uri="http://schemas.openxmlformats.org/drawingml/2006/table">
            <a:tbl>
              <a:tblPr firstRow="1" bandRow="1">
                <a:tableStyleId>{10A1B5D5-9B99-4C35-A422-299274C87663}</a:tableStyleId>
              </a:tblPr>
              <a:tblGrid>
                <a:gridCol w="536893">
                  <a:extLst>
                    <a:ext uri="{9D8B030D-6E8A-4147-A177-3AD203B41FA5}">
                      <a16:colId xmlns:a16="http://schemas.microsoft.com/office/drawing/2014/main" val="20000"/>
                    </a:ext>
                  </a:extLst>
                </a:gridCol>
                <a:gridCol w="52990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0963">
                <a:tc>
                  <a:txBody>
                    <a:bodyPr/>
                    <a:lstStyle/>
                    <a:p>
                      <a:pPr algn="ctr"/>
                      <a:r>
                        <a:rPr lang="en-US" sz="1800" b="0" dirty="0">
                          <a:solidFill>
                            <a:srgbClr val="333399"/>
                          </a:solidFill>
                          <a:latin typeface="Calibri"/>
                          <a:cs typeface="Calibri"/>
                        </a:rPr>
                        <a:t>B</a:t>
                      </a: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P(A|B,E)</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725">
                <a:tc>
                  <a:txBody>
                    <a:bodyPr/>
                    <a:lstStyle/>
                    <a:p>
                      <a:pPr algn="ctr"/>
                      <a:r>
                        <a:rPr lang="en-US" sz="1800" b="0" dirty="0">
                          <a:latin typeface="Calibri"/>
                          <a:cs typeface="Calibri"/>
                        </a:rPr>
                        <a:t>+b</a:t>
                      </a: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0.95</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0.05</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a:latin typeface="Calibri"/>
                          <a:cs typeface="Calibri"/>
                        </a:rPr>
                        <a:t>0.94</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03"/>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0.06</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+e</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0.29</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0.71</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+a</a:t>
                      </a: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latin typeface="Calibri"/>
                          <a:cs typeface="Calibri"/>
                        </a:rPr>
                        <a:t>0.001</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5725">
                <a:tc>
                  <a:txBody>
                    <a:bodyPr/>
                    <a:lstStyle/>
                    <a:p>
                      <a:pPr algn="ctr"/>
                      <a:r>
                        <a:rPr lang="en-US" sz="1800" b="0" dirty="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latin typeface="Calibri"/>
                          <a:cs typeface="Calibri"/>
                          <a:sym typeface="Symbol"/>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latin typeface="Calibri"/>
                          <a:cs typeface="Calibri"/>
                        </a:rPr>
                        <a:t>0.999</a:t>
                      </a: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23" name="Table 22"/>
          <p:cNvGraphicFramePr>
            <a:graphicFrameLocks noGrp="1"/>
          </p:cNvGraphicFramePr>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17893">
                  <a:extLst>
                    <a:ext uri="{9D8B030D-6E8A-4147-A177-3AD203B41FA5}">
                      <a16:colId xmlns:a16="http://schemas.microsoft.com/office/drawing/2014/main" val="20002"/>
                    </a:ext>
                  </a:extLst>
                </a:gridCol>
              </a:tblGrid>
              <a:tr h="381131">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P(J|A)</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+j</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0.05</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0.95</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28" name="Table 27"/>
          <p:cNvGraphicFramePr>
            <a:graphicFrameLocks noGrp="1"/>
          </p:cNvGraphicFramePr>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extLst>
                    <a:ext uri="{9D8B030D-6E8A-4147-A177-3AD203B41FA5}">
                      <a16:colId xmlns:a16="http://schemas.microsoft.com/office/drawing/2014/main" val="20000"/>
                    </a:ext>
                  </a:extLst>
                </a:gridCol>
                <a:gridCol w="61309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131">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P(M|A)</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sz="1800" b="0" dirty="0">
                          <a:solidFill>
                            <a:srgbClr val="333399"/>
                          </a:solidFill>
                          <a:latin typeface="Calibri"/>
                          <a:cs typeface="Calibri"/>
                        </a:rPr>
                        <a:t>+a</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a:solidFill>
                            <a:srgbClr val="333399"/>
                          </a:solidFill>
                          <a:latin typeface="Calibri"/>
                          <a:cs typeface="Calibri"/>
                        </a:rPr>
                        <a:t>0.7</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10001"/>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0.3</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+m</a:t>
                      </a: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sym typeface="Symbol"/>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0.99</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 xmlns:a14="http://schemas.microsoft.com/office/drawing/2010/main">
                <a:noFill/>
              </a14:hiddenFill>
            </a:ext>
          </a:extLst>
        </p:spPr>
      </p:cxnSp>
      <p:pic>
        <p:nvPicPr>
          <p:cNvPr id="3" name="Picture 2"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pic>
        <p:nvPicPr>
          <p:cNvPr id="7" name="Picture 6"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570810" y="5791200"/>
            <a:ext cx="8197144" cy="390340"/>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8" name="Picture 7" descr="TP_tmp.pn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bwMode="auto">
          <a:xfrm>
            <a:off x="603339" y="6389720"/>
            <a:ext cx="4896995" cy="283884"/>
          </a:xfrm>
          <a:prstGeom prst="rect">
            <a:avLst/>
          </a:prstGeom>
          <a:noFill/>
          <a:ln/>
          <a:effectLst/>
          <a:extLst>
            <a:ext uri="{909E8E84-426E-40dd-AFC4-6F175D3DCCD1}">
              <a14:hiddenFill xmlns="" xmlns:a14="http://schemas.microsoft.com/office/drawing/2010/main">
                <a:pattFill prst="pct5">
                  <a:fgClr>
                    <a:srgbClr val="FFFFFF">
                      <a:alpha val="0"/>
                    </a:srgbClr>
                  </a:fgClr>
                  <a:bgClr>
                    <a:srgbClr val="FFFFFF">
                      <a:alpha val="0"/>
                    </a:srgbClr>
                  </a:bgClr>
                </a:pattFill>
              </a14:hiddenFill>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33860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3D247-D643-43AF-9DFE-AD2B262DADD0}"/>
              </a:ext>
            </a:extLst>
          </p:cNvPr>
          <p:cNvSpPr>
            <a:spLocks noGrp="1"/>
          </p:cNvSpPr>
          <p:nvPr>
            <p:ph type="title"/>
          </p:nvPr>
        </p:nvSpPr>
        <p:spPr/>
        <p:txBody>
          <a:bodyPr/>
          <a:lstStyle/>
          <a:p>
            <a:r>
              <a:rPr lang="zh-CN" altLang="en-US" dirty="0"/>
              <a:t>练习题</a:t>
            </a:r>
          </a:p>
        </p:txBody>
      </p:sp>
      <p:grpSp>
        <p:nvGrpSpPr>
          <p:cNvPr id="6" name="Group 4">
            <a:extLst>
              <a:ext uri="{FF2B5EF4-FFF2-40B4-BE49-F238E27FC236}">
                <a16:creationId xmlns:a16="http://schemas.microsoft.com/office/drawing/2014/main" id="{666FFA70-3E82-4319-ACF2-E9B5F88753B7}"/>
              </a:ext>
            </a:extLst>
          </p:cNvPr>
          <p:cNvGrpSpPr>
            <a:grpSpLocks/>
          </p:cNvGrpSpPr>
          <p:nvPr/>
        </p:nvGrpSpPr>
        <p:grpSpPr bwMode="auto">
          <a:xfrm>
            <a:off x="2671614" y="2444589"/>
            <a:ext cx="2618509" cy="1675743"/>
            <a:chOff x="3600" y="2208"/>
            <a:chExt cx="1767" cy="1247"/>
          </a:xfrm>
        </p:grpSpPr>
        <p:pic>
          <p:nvPicPr>
            <p:cNvPr id="7" name="Picture 5">
              <a:extLst>
                <a:ext uri="{FF2B5EF4-FFF2-40B4-BE49-F238E27FC236}">
                  <a16:creationId xmlns:a16="http://schemas.microsoft.com/office/drawing/2014/main" id="{041C0A9A-7218-43E8-A5F9-DAC978F5C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6097"/>
            <a:stretch>
              <a:fillRect/>
            </a:stretch>
          </p:blipFill>
          <p:spPr bwMode="auto">
            <a:xfrm>
              <a:off x="3600" y="2208"/>
              <a:ext cx="1767" cy="1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6">
              <a:extLst>
                <a:ext uri="{FF2B5EF4-FFF2-40B4-BE49-F238E27FC236}">
                  <a16:creationId xmlns:a16="http://schemas.microsoft.com/office/drawing/2014/main" id="{111C56D6-0847-4EC2-AD30-C9CA63866999}"/>
                </a:ext>
              </a:extLst>
            </p:cNvPr>
            <p:cNvSpPr>
              <a:spLocks noChangeArrowheads="1"/>
            </p:cNvSpPr>
            <p:nvPr/>
          </p:nvSpPr>
          <p:spPr bwMode="auto">
            <a:xfrm>
              <a:off x="3600" y="2208"/>
              <a:ext cx="336" cy="62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Calibri"/>
                <a:cs typeface="Calibri"/>
              </a:endParaRPr>
            </a:p>
          </p:txBody>
        </p:sp>
      </p:grpSp>
      <p:sp>
        <p:nvSpPr>
          <p:cNvPr id="10" name="矩形 9">
            <a:extLst>
              <a:ext uri="{FF2B5EF4-FFF2-40B4-BE49-F238E27FC236}">
                <a16:creationId xmlns:a16="http://schemas.microsoft.com/office/drawing/2014/main" id="{B85FE8E8-D26E-4164-89BE-709D357991D5}"/>
              </a:ext>
            </a:extLst>
          </p:cNvPr>
          <p:cNvSpPr/>
          <p:nvPr/>
        </p:nvSpPr>
        <p:spPr>
          <a:xfrm>
            <a:off x="1495750" y="1630890"/>
            <a:ext cx="6348726" cy="369332"/>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考虑下图中的</a:t>
            </a:r>
            <a:r>
              <a:rPr lang="zh-CN" altLang="en-US" dirty="0">
                <a:ea typeface="等线" panose="02010600030101010101" pitchFamily="2" charset="-122"/>
                <a:cs typeface="Times New Roman" panose="02020603050405020304" pitchFamily="18" charset="0"/>
              </a:rPr>
              <a:t>贝叶斯</a:t>
            </a:r>
            <a:r>
              <a:rPr lang="zh-CN" altLang="zh-CN" dirty="0">
                <a:ea typeface="等线" panose="02010600030101010101" pitchFamily="2" charset="-122"/>
                <a:cs typeface="Times New Roman" panose="02020603050405020304" pitchFamily="18" charset="0"/>
              </a:rPr>
              <a:t>网络</a:t>
            </a:r>
            <a:r>
              <a:rPr lang="zh-CN" altLang="en-US" dirty="0">
                <a:ea typeface="等线" panose="02010600030101010101" pitchFamily="2" charset="-122"/>
                <a:cs typeface="Times New Roman" panose="02020603050405020304" pitchFamily="18" charset="0"/>
              </a:rPr>
              <a:t>，计算</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catch</a:t>
            </a:r>
            <a:r>
              <a:rPr lang="en-US" altLang="zh-CN" dirty="0">
                <a:ea typeface="等线" panose="02010600030101010101" pitchFamily="2" charset="-122"/>
                <a:cs typeface="Times New Roman" panose="02020603050405020304" pitchFamily="18" charset="0"/>
              </a:rPr>
              <a:t>)</a:t>
            </a:r>
            <a:endParaRPr lang="zh-CN" altLang="en-US" dirty="0"/>
          </a:p>
        </p:txBody>
      </p:sp>
      <p:graphicFrame>
        <p:nvGraphicFramePr>
          <p:cNvPr id="11" name="Table 22">
            <a:extLst>
              <a:ext uri="{FF2B5EF4-FFF2-40B4-BE49-F238E27FC236}">
                <a16:creationId xmlns:a16="http://schemas.microsoft.com/office/drawing/2014/main" id="{F5483E45-CE7B-4313-A7E9-DCB5DB0B1750}"/>
              </a:ext>
            </a:extLst>
          </p:cNvPr>
          <p:cNvGraphicFramePr>
            <a:graphicFrameLocks noGrp="1"/>
          </p:cNvGraphicFramePr>
          <p:nvPr>
            <p:extLst>
              <p:ext uri="{D42A27DB-BD31-4B8C-83A1-F6EECF244321}">
                <p14:modId xmlns:p14="http://schemas.microsoft.com/office/powerpoint/2010/main" val="4022587114"/>
              </p:ext>
            </p:extLst>
          </p:nvPr>
        </p:nvGraphicFramePr>
        <p:xfrm>
          <a:off x="5720393" y="2555860"/>
          <a:ext cx="2413535" cy="747017"/>
        </p:xfrm>
        <a:graphic>
          <a:graphicData uri="http://schemas.openxmlformats.org/drawingml/2006/table">
            <a:tbl>
              <a:tblPr firstRow="1" bandRow="1">
                <a:tableStyleId>{10A1B5D5-9B99-4C35-A422-299274C87663}</a:tableStyleId>
              </a:tblPr>
              <a:tblGrid>
                <a:gridCol w="1008246">
                  <a:extLst>
                    <a:ext uri="{9D8B030D-6E8A-4147-A177-3AD203B41FA5}">
                      <a16:colId xmlns:a16="http://schemas.microsoft.com/office/drawing/2014/main" val="20000"/>
                    </a:ext>
                  </a:extLst>
                </a:gridCol>
                <a:gridCol w="1405289">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2" name="Table 22">
            <a:extLst>
              <a:ext uri="{FF2B5EF4-FFF2-40B4-BE49-F238E27FC236}">
                <a16:creationId xmlns:a16="http://schemas.microsoft.com/office/drawing/2014/main" id="{B1804D03-1A45-48AA-B770-2E8406EC908D}"/>
              </a:ext>
            </a:extLst>
          </p:cNvPr>
          <p:cNvGraphicFramePr>
            <a:graphicFrameLocks noGrp="1"/>
          </p:cNvGraphicFramePr>
          <p:nvPr/>
        </p:nvGraphicFramePr>
        <p:xfrm>
          <a:off x="1046044" y="4564700"/>
          <a:ext cx="3251141" cy="1112903"/>
        </p:xfrm>
        <a:graphic>
          <a:graphicData uri="http://schemas.openxmlformats.org/drawingml/2006/table">
            <a:tbl>
              <a:tblPr firstRow="1" bandRow="1">
                <a:tableStyleId>{10A1B5D5-9B99-4C35-A422-299274C87663}</a:tableStyleId>
              </a:tblPr>
              <a:tblGrid>
                <a:gridCol w="1152933">
                  <a:extLst>
                    <a:ext uri="{9D8B030D-6E8A-4147-A177-3AD203B41FA5}">
                      <a16:colId xmlns:a16="http://schemas.microsoft.com/office/drawing/2014/main" val="20000"/>
                    </a:ext>
                  </a:extLst>
                </a:gridCol>
                <a:gridCol w="2098208">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toothache</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0.6</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4" name="Table 22">
            <a:extLst>
              <a:ext uri="{FF2B5EF4-FFF2-40B4-BE49-F238E27FC236}">
                <a16:creationId xmlns:a16="http://schemas.microsoft.com/office/drawing/2014/main" id="{A4A9C534-2DED-474C-8697-BCB3CB26777D}"/>
              </a:ext>
            </a:extLst>
          </p:cNvPr>
          <p:cNvGraphicFramePr>
            <a:graphicFrameLocks noGrp="1"/>
          </p:cNvGraphicFramePr>
          <p:nvPr>
            <p:extLst>
              <p:ext uri="{D42A27DB-BD31-4B8C-83A1-F6EECF244321}">
                <p14:modId xmlns:p14="http://schemas.microsoft.com/office/powerpoint/2010/main" val="1486210045"/>
              </p:ext>
            </p:extLst>
          </p:nvPr>
        </p:nvGraphicFramePr>
        <p:xfrm>
          <a:off x="5720393" y="4520356"/>
          <a:ext cx="3265452" cy="1097564"/>
        </p:xfrm>
        <a:graphic>
          <a:graphicData uri="http://schemas.openxmlformats.org/drawingml/2006/table">
            <a:tbl>
              <a:tblPr firstRow="1" bandRow="1">
                <a:tableStyleId>{10A1B5D5-9B99-4C35-A422-299274C87663}</a:tableStyleId>
              </a:tblPr>
              <a:tblGrid>
                <a:gridCol w="983128">
                  <a:extLst>
                    <a:ext uri="{9D8B030D-6E8A-4147-A177-3AD203B41FA5}">
                      <a16:colId xmlns:a16="http://schemas.microsoft.com/office/drawing/2014/main" val="20000"/>
                    </a:ext>
                  </a:extLst>
                </a:gridCol>
                <a:gridCol w="2282324">
                  <a:extLst>
                    <a:ext uri="{9D8B030D-6E8A-4147-A177-3AD203B41FA5}">
                      <a16:colId xmlns:a16="http://schemas.microsoft.com/office/drawing/2014/main" val="20002"/>
                    </a:ext>
                  </a:extLst>
                </a:gridCol>
              </a:tblGrid>
              <a:tr h="344659">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catch</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78999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3D247-D643-43AF-9DFE-AD2B262DADD0}"/>
              </a:ext>
            </a:extLst>
          </p:cNvPr>
          <p:cNvSpPr>
            <a:spLocks noGrp="1"/>
          </p:cNvSpPr>
          <p:nvPr>
            <p:ph type="title"/>
          </p:nvPr>
        </p:nvSpPr>
        <p:spPr/>
        <p:txBody>
          <a:bodyPr/>
          <a:lstStyle/>
          <a:p>
            <a:r>
              <a:rPr lang="zh-CN" altLang="en-US" dirty="0"/>
              <a:t>练习题</a:t>
            </a:r>
          </a:p>
        </p:txBody>
      </p:sp>
      <p:grpSp>
        <p:nvGrpSpPr>
          <p:cNvPr id="6" name="Group 4">
            <a:extLst>
              <a:ext uri="{FF2B5EF4-FFF2-40B4-BE49-F238E27FC236}">
                <a16:creationId xmlns:a16="http://schemas.microsoft.com/office/drawing/2014/main" id="{666FFA70-3E82-4319-ACF2-E9B5F88753B7}"/>
              </a:ext>
            </a:extLst>
          </p:cNvPr>
          <p:cNvGrpSpPr>
            <a:grpSpLocks/>
          </p:cNvGrpSpPr>
          <p:nvPr/>
        </p:nvGrpSpPr>
        <p:grpSpPr bwMode="auto">
          <a:xfrm>
            <a:off x="3332997" y="2112681"/>
            <a:ext cx="2119313" cy="1495425"/>
            <a:chOff x="3600" y="2208"/>
            <a:chExt cx="1767" cy="1247"/>
          </a:xfrm>
        </p:grpSpPr>
        <p:pic>
          <p:nvPicPr>
            <p:cNvPr id="7" name="Picture 5">
              <a:extLst>
                <a:ext uri="{FF2B5EF4-FFF2-40B4-BE49-F238E27FC236}">
                  <a16:creationId xmlns:a16="http://schemas.microsoft.com/office/drawing/2014/main" id="{041C0A9A-7218-43E8-A5F9-DAC978F5C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26097"/>
            <a:stretch>
              <a:fillRect/>
            </a:stretch>
          </p:blipFill>
          <p:spPr bwMode="auto">
            <a:xfrm>
              <a:off x="3600" y="2208"/>
              <a:ext cx="1767" cy="1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6">
              <a:extLst>
                <a:ext uri="{FF2B5EF4-FFF2-40B4-BE49-F238E27FC236}">
                  <a16:creationId xmlns:a16="http://schemas.microsoft.com/office/drawing/2014/main" id="{111C56D6-0847-4EC2-AD30-C9CA63866999}"/>
                </a:ext>
              </a:extLst>
            </p:cNvPr>
            <p:cNvSpPr>
              <a:spLocks noChangeArrowheads="1"/>
            </p:cNvSpPr>
            <p:nvPr/>
          </p:nvSpPr>
          <p:spPr bwMode="auto">
            <a:xfrm>
              <a:off x="3600" y="2208"/>
              <a:ext cx="336" cy="62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Calibri"/>
                <a:cs typeface="Calibri"/>
              </a:endParaRPr>
            </a:p>
          </p:txBody>
        </p:sp>
      </p:grpSp>
      <p:sp>
        <p:nvSpPr>
          <p:cNvPr id="10" name="矩形 9">
            <a:extLst>
              <a:ext uri="{FF2B5EF4-FFF2-40B4-BE49-F238E27FC236}">
                <a16:creationId xmlns:a16="http://schemas.microsoft.com/office/drawing/2014/main" id="{B85FE8E8-D26E-4164-89BE-709D357991D5}"/>
              </a:ext>
            </a:extLst>
          </p:cNvPr>
          <p:cNvSpPr/>
          <p:nvPr/>
        </p:nvSpPr>
        <p:spPr>
          <a:xfrm>
            <a:off x="1495750" y="1630890"/>
            <a:ext cx="6348726" cy="369332"/>
          </a:xfrm>
          <a:prstGeom prst="rect">
            <a:avLst/>
          </a:prstGeom>
        </p:spPr>
        <p:txBody>
          <a:bodyPr wrap="none">
            <a:spAutoFit/>
          </a:bodyPr>
          <a:lstStyle/>
          <a:p>
            <a:r>
              <a:rPr lang="zh-CN" altLang="zh-CN" dirty="0">
                <a:ea typeface="等线" panose="02010600030101010101" pitchFamily="2" charset="-122"/>
                <a:cs typeface="Times New Roman" panose="02020603050405020304" pitchFamily="18" charset="0"/>
              </a:rPr>
              <a:t>考虑下图中的</a:t>
            </a:r>
            <a:r>
              <a:rPr lang="zh-CN" altLang="en-US" dirty="0">
                <a:ea typeface="等线" panose="02010600030101010101" pitchFamily="2" charset="-122"/>
                <a:cs typeface="Times New Roman" panose="02020603050405020304" pitchFamily="18" charset="0"/>
              </a:rPr>
              <a:t>贝叶斯</a:t>
            </a:r>
            <a:r>
              <a:rPr lang="zh-CN" altLang="zh-CN" dirty="0">
                <a:ea typeface="等线" panose="02010600030101010101" pitchFamily="2" charset="-122"/>
                <a:cs typeface="Times New Roman" panose="02020603050405020304" pitchFamily="18" charset="0"/>
              </a:rPr>
              <a:t>网络</a:t>
            </a:r>
            <a:r>
              <a:rPr lang="zh-CN" altLang="en-US" dirty="0">
                <a:ea typeface="等线" panose="02010600030101010101" pitchFamily="2" charset="-122"/>
                <a:cs typeface="Times New Roman" panose="02020603050405020304" pitchFamily="18" charset="0"/>
              </a:rPr>
              <a:t>，计算</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catch</a:t>
            </a:r>
            <a:r>
              <a:rPr lang="en-US" altLang="zh-CN" dirty="0">
                <a:ea typeface="等线" panose="02010600030101010101" pitchFamily="2" charset="-122"/>
                <a:cs typeface="Times New Roman" panose="02020603050405020304" pitchFamily="18" charset="0"/>
              </a:rPr>
              <a:t>)</a:t>
            </a:r>
            <a:endParaRPr lang="zh-CN" altLang="en-US" dirty="0"/>
          </a:p>
        </p:txBody>
      </p:sp>
      <p:graphicFrame>
        <p:nvGraphicFramePr>
          <p:cNvPr id="12" name="Table 22">
            <a:extLst>
              <a:ext uri="{FF2B5EF4-FFF2-40B4-BE49-F238E27FC236}">
                <a16:creationId xmlns:a16="http://schemas.microsoft.com/office/drawing/2014/main" id="{B1804D03-1A45-48AA-B770-2E8406EC908D}"/>
              </a:ext>
            </a:extLst>
          </p:cNvPr>
          <p:cNvGraphicFramePr>
            <a:graphicFrameLocks noGrp="1"/>
          </p:cNvGraphicFramePr>
          <p:nvPr/>
        </p:nvGraphicFramePr>
        <p:xfrm>
          <a:off x="1565024" y="3796685"/>
          <a:ext cx="3251141" cy="1112903"/>
        </p:xfrm>
        <a:graphic>
          <a:graphicData uri="http://schemas.openxmlformats.org/drawingml/2006/table">
            <a:tbl>
              <a:tblPr firstRow="1" bandRow="1">
                <a:tableStyleId>{10A1B5D5-9B99-4C35-A422-299274C87663}</a:tableStyleId>
              </a:tblPr>
              <a:tblGrid>
                <a:gridCol w="1152933">
                  <a:extLst>
                    <a:ext uri="{9D8B030D-6E8A-4147-A177-3AD203B41FA5}">
                      <a16:colId xmlns:a16="http://schemas.microsoft.com/office/drawing/2014/main" val="20000"/>
                    </a:ext>
                  </a:extLst>
                </a:gridCol>
                <a:gridCol w="2098208">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toothache</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0.6</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3" name="Table 22">
            <a:extLst>
              <a:ext uri="{FF2B5EF4-FFF2-40B4-BE49-F238E27FC236}">
                <a16:creationId xmlns:a16="http://schemas.microsoft.com/office/drawing/2014/main" id="{CD503F0F-26AD-480F-BE81-8BEC05297D72}"/>
              </a:ext>
            </a:extLst>
          </p:cNvPr>
          <p:cNvGraphicFramePr>
            <a:graphicFrameLocks noGrp="1"/>
          </p:cNvGraphicFramePr>
          <p:nvPr/>
        </p:nvGraphicFramePr>
        <p:xfrm>
          <a:off x="5652554" y="3796685"/>
          <a:ext cx="3251141" cy="1097564"/>
        </p:xfrm>
        <a:graphic>
          <a:graphicData uri="http://schemas.openxmlformats.org/drawingml/2006/table">
            <a:tbl>
              <a:tblPr firstRow="1" bandRow="1">
                <a:tableStyleId>{10A1B5D5-9B99-4C35-A422-299274C87663}</a:tableStyleId>
              </a:tblPr>
              <a:tblGrid>
                <a:gridCol w="978819">
                  <a:extLst>
                    <a:ext uri="{9D8B030D-6E8A-4147-A177-3AD203B41FA5}">
                      <a16:colId xmlns:a16="http://schemas.microsoft.com/office/drawing/2014/main" val="20000"/>
                    </a:ext>
                  </a:extLst>
                </a:gridCol>
                <a:gridCol w="2272322">
                  <a:extLst>
                    <a:ext uri="{9D8B030D-6E8A-4147-A177-3AD203B41FA5}">
                      <a16:colId xmlns:a16="http://schemas.microsoft.com/office/drawing/2014/main" val="20002"/>
                    </a:ext>
                  </a:extLst>
                </a:gridCol>
              </a:tblGrid>
              <a:tr h="344659">
                <a:tc>
                  <a:txBody>
                    <a:bodyPr/>
                    <a:lstStyle/>
                    <a:p>
                      <a:pPr algn="ctr"/>
                      <a:r>
                        <a:rPr lang="en-US" altLang="zh-CN" sz="1800" b="0" dirty="0">
                          <a:solidFill>
                            <a:srgbClr val="333399"/>
                          </a:solidFill>
                          <a:latin typeface="Calibri"/>
                          <a:cs typeface="Calibri"/>
                        </a:rPr>
                        <a:t>Cavity</a:t>
                      </a: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err="1">
                          <a:solidFill>
                            <a:srgbClr val="333399"/>
                          </a:solidFill>
                          <a:latin typeface="Calibri"/>
                          <a:cs typeface="Calibri"/>
                        </a:rPr>
                        <a:t>catch</a:t>
                      </a:r>
                      <a:r>
                        <a:rPr lang="en-US" sz="1800" b="0" dirty="0" err="1">
                          <a:solidFill>
                            <a:srgbClr val="333399"/>
                          </a:solidFill>
                          <a:latin typeface="Calibri"/>
                          <a:cs typeface="Calibri"/>
                        </a:rPr>
                        <a:t>|</a:t>
                      </a:r>
                      <a:r>
                        <a:rPr lang="en-US" altLang="zh-CN" sz="1800" b="0" dirty="0" err="1">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886">
                <a:tc>
                  <a:txBody>
                    <a:bodyPr/>
                    <a:lstStyle/>
                    <a:p>
                      <a:pPr algn="ctr"/>
                      <a:r>
                        <a:rPr lang="en-US" altLang="zh-CN" sz="1800" dirty="0">
                          <a:ea typeface="等线" panose="02010600030101010101" pitchFamily="2" charset="-122"/>
                          <a:cs typeface="Times New Roman" panose="02020603050405020304" pitchFamily="18" charset="0"/>
                          <a:sym typeface="Symbol" panose="05050102010706020507" pitchFamily="18" charset="2"/>
                        </a:rPr>
                        <a:t></a:t>
                      </a:r>
                      <a:r>
                        <a:rPr lang="en-US" altLang="zh-CN" sz="1800" i="1" dirty="0">
                          <a:ea typeface="等线" panose="02010600030101010101" pitchFamily="2" charset="-122"/>
                          <a:cs typeface="Times New Roman" panose="02020603050405020304" pitchFamily="18" charset="0"/>
                        </a:rPr>
                        <a:t>cavity</a:t>
                      </a:r>
                      <a:endParaRPr lang="en-US" altLang="zh-CN"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0.1</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 name="矩形 2">
            <a:extLst>
              <a:ext uri="{FF2B5EF4-FFF2-40B4-BE49-F238E27FC236}">
                <a16:creationId xmlns:a16="http://schemas.microsoft.com/office/drawing/2014/main" id="{E61109AC-A535-4DE0-9198-279394928F28}"/>
              </a:ext>
            </a:extLst>
          </p:cNvPr>
          <p:cNvSpPr/>
          <p:nvPr/>
        </p:nvSpPr>
        <p:spPr>
          <a:xfrm>
            <a:off x="1747696" y="5227110"/>
            <a:ext cx="5245347" cy="1477328"/>
          </a:xfrm>
          <a:prstGeom prst="rect">
            <a:avLst/>
          </a:prstGeom>
        </p:spPr>
        <p:txBody>
          <a:bodyPr wrap="none">
            <a:spAutoFit/>
          </a:bodyPr>
          <a:lstStyle/>
          <a:p>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catch</a:t>
            </a:r>
            <a:r>
              <a:rPr lang="en-US" altLang="zh-CN" dirty="0">
                <a:ea typeface="等线" panose="02010600030101010101" pitchFamily="2" charset="-122"/>
                <a:cs typeface="Times New Roman" panose="02020603050405020304" pitchFamily="18" charset="0"/>
              </a:rPr>
              <a:t>)</a:t>
            </a:r>
          </a:p>
          <a:p>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i="1" dirty="0">
                <a:ea typeface="等线" panose="02010600030101010101" pitchFamily="2" charset="-122"/>
                <a:cs typeface="Times New Roman" panose="02020603050405020304" pitchFamily="18" charset="0"/>
              </a:rPr>
              <a:t>cavity</a:t>
            </a:r>
            <a:r>
              <a:rPr lang="en-US" altLang="zh-CN" dirty="0">
                <a:ea typeface="等线" panose="02010600030101010101" pitchFamily="2" charset="-122"/>
                <a:cs typeface="Times New Roman" panose="02020603050405020304" pitchFamily="18" charset="0"/>
              </a:rPr>
              <a:t>) </a:t>
            </a:r>
            <a:r>
              <a:rPr lang="en-US" altLang="zh-CN" i="1" dirty="0">
                <a:ea typeface="等线" panose="02010600030101010101" pitchFamily="2" charset="-122"/>
                <a:cs typeface="Times New Roman" panose="02020603050405020304" pitchFamily="18" charset="0"/>
              </a:rPr>
              <a:t>P</a:t>
            </a:r>
            <a:r>
              <a:rPr lang="en-US" altLang="zh-CN" dirty="0">
                <a:ea typeface="等线" panose="02010600030101010101" pitchFamily="2" charset="-122"/>
                <a:cs typeface="Times New Roman" panose="02020603050405020304" pitchFamily="18" charset="0"/>
              </a:rPr>
              <a:t>(</a:t>
            </a:r>
            <a:r>
              <a:rPr lang="en-US" altLang="zh-CN" dirty="0">
                <a:ea typeface="等线" panose="02010600030101010101" pitchFamily="2" charset="-122"/>
                <a:cs typeface="Times New Roman" panose="02020603050405020304" pitchFamily="18" charset="0"/>
                <a:sym typeface="Symbol" panose="05050102010706020507" pitchFamily="18" charset="2"/>
              </a:rPr>
              <a:t></a:t>
            </a:r>
            <a:r>
              <a:rPr lang="en-US" altLang="zh-CN" i="1" dirty="0">
                <a:ea typeface="等线" panose="02010600030101010101" pitchFamily="2" charset="-122"/>
                <a:cs typeface="Times New Roman" panose="02020603050405020304" pitchFamily="18" charset="0"/>
              </a:rPr>
              <a:t>toothache | cavity) P(catch | cavity</a:t>
            </a:r>
            <a:r>
              <a:rPr lang="en-US" altLang="zh-CN" dirty="0">
                <a:ea typeface="等线" panose="02010600030101010101" pitchFamily="2" charset="-122"/>
                <a:cs typeface="Times New Roman" panose="02020603050405020304" pitchFamily="18" charset="0"/>
              </a:rPr>
              <a:t>)</a:t>
            </a:r>
          </a:p>
          <a:p>
            <a:r>
              <a:rPr lang="en-US" altLang="zh-CN" dirty="0">
                <a:ea typeface="等线" panose="02010600030101010101" pitchFamily="2" charset="-122"/>
                <a:cs typeface="Times New Roman" panose="02020603050405020304" pitchFamily="18" charset="0"/>
              </a:rPr>
              <a:t>=0.2</a:t>
            </a:r>
            <a:r>
              <a:rPr lang="zh-CN" altLang="en-US" dirty="0"/>
              <a:t> × </a:t>
            </a:r>
            <a:r>
              <a:rPr lang="en-US" altLang="zh-CN" dirty="0">
                <a:ea typeface="等线" panose="02010600030101010101" pitchFamily="2" charset="-122"/>
                <a:cs typeface="Times New Roman" panose="02020603050405020304" pitchFamily="18" charset="0"/>
              </a:rPr>
              <a:t>0.4</a:t>
            </a:r>
            <a:r>
              <a:rPr lang="zh-CN" altLang="en-US" dirty="0"/>
              <a:t> × </a:t>
            </a:r>
            <a:r>
              <a:rPr lang="en-US" altLang="zh-CN" dirty="0">
                <a:ea typeface="等线" panose="02010600030101010101" pitchFamily="2" charset="-122"/>
                <a:cs typeface="Times New Roman" panose="02020603050405020304" pitchFamily="18" charset="0"/>
              </a:rPr>
              <a:t>0.2</a:t>
            </a:r>
          </a:p>
          <a:p>
            <a:r>
              <a:rPr lang="en-US" altLang="zh-CN" dirty="0">
                <a:ea typeface="等线" panose="02010600030101010101" pitchFamily="2" charset="-122"/>
                <a:cs typeface="Times New Roman" panose="02020603050405020304" pitchFamily="18" charset="0"/>
              </a:rPr>
              <a:t>=0.016 </a:t>
            </a:r>
            <a:endParaRPr lang="en-US" altLang="zh-CN" dirty="0">
              <a:ea typeface="等线" panose="02010600030101010101" pitchFamily="2" charset="-122"/>
              <a:cs typeface="Times New Roman" panose="02020603050405020304" pitchFamily="18" charset="0"/>
              <a:sym typeface="Symbol" panose="05050102010706020507" pitchFamily="18" charset="2"/>
            </a:endParaRPr>
          </a:p>
          <a:p>
            <a:endParaRPr lang="zh-CN" altLang="en-US" dirty="0"/>
          </a:p>
        </p:txBody>
      </p:sp>
      <p:graphicFrame>
        <p:nvGraphicFramePr>
          <p:cNvPr id="14" name="Table 22">
            <a:extLst>
              <a:ext uri="{FF2B5EF4-FFF2-40B4-BE49-F238E27FC236}">
                <a16:creationId xmlns:a16="http://schemas.microsoft.com/office/drawing/2014/main" id="{F2370996-B43B-4EC4-BFF8-787A0E3374C1}"/>
              </a:ext>
            </a:extLst>
          </p:cNvPr>
          <p:cNvGraphicFramePr>
            <a:graphicFrameLocks noGrp="1"/>
          </p:cNvGraphicFramePr>
          <p:nvPr/>
        </p:nvGraphicFramePr>
        <p:xfrm>
          <a:off x="5315670" y="2113687"/>
          <a:ext cx="2413535" cy="747017"/>
        </p:xfrm>
        <a:graphic>
          <a:graphicData uri="http://schemas.openxmlformats.org/drawingml/2006/table">
            <a:tbl>
              <a:tblPr firstRow="1" bandRow="1">
                <a:tableStyleId>{10A1B5D5-9B99-4C35-A422-299274C87663}</a:tableStyleId>
              </a:tblPr>
              <a:tblGrid>
                <a:gridCol w="1008246">
                  <a:extLst>
                    <a:ext uri="{9D8B030D-6E8A-4147-A177-3AD203B41FA5}">
                      <a16:colId xmlns:a16="http://schemas.microsoft.com/office/drawing/2014/main" val="20000"/>
                    </a:ext>
                  </a:extLst>
                </a:gridCol>
                <a:gridCol w="1405289">
                  <a:extLst>
                    <a:ext uri="{9D8B030D-6E8A-4147-A177-3AD203B41FA5}">
                      <a16:colId xmlns:a16="http://schemas.microsoft.com/office/drawing/2014/main" val="20002"/>
                    </a:ext>
                  </a:extLst>
                </a:gridCol>
              </a:tblGrid>
              <a:tr h="381131">
                <a:tc>
                  <a:txBody>
                    <a:bodyPr/>
                    <a:lstStyle/>
                    <a:p>
                      <a:pPr algn="ctr"/>
                      <a:r>
                        <a:rPr lang="en-US" altLang="zh-CN" sz="1800" b="0" dirty="0">
                          <a:solidFill>
                            <a:srgbClr val="333399"/>
                          </a:solidFill>
                          <a:latin typeface="Calibri"/>
                          <a:cs typeface="Calibri"/>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1800" b="0" dirty="0">
                          <a:solidFill>
                            <a:srgbClr val="333399"/>
                          </a:solidFill>
                          <a:latin typeface="Calibri"/>
                          <a:cs typeface="Calibri"/>
                        </a:rPr>
                        <a:t>P(</a:t>
                      </a:r>
                      <a:r>
                        <a:rPr lang="en-US" altLang="zh-CN" sz="1800" b="0" dirty="0">
                          <a:solidFill>
                            <a:srgbClr val="333399"/>
                          </a:solidFill>
                          <a:latin typeface="Calibri"/>
                          <a:cs typeface="Calibri"/>
                        </a:rPr>
                        <a:t>Cavity</a:t>
                      </a:r>
                      <a:r>
                        <a:rPr lang="en-US" sz="1800" b="0" dirty="0">
                          <a:solidFill>
                            <a:srgbClr val="333399"/>
                          </a:solidFill>
                          <a:latin typeface="Calibri"/>
                          <a:cs typeface="Calibri"/>
                        </a:rPr>
                        <a:t>)</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365886">
                <a:tc>
                  <a:txBody>
                    <a:bodyPr/>
                    <a:lstStyle/>
                    <a:p>
                      <a:pPr algn="ctr"/>
                      <a:r>
                        <a:rPr lang="en-US" altLang="zh-CN" sz="1800" i="1" dirty="0">
                          <a:ea typeface="等线" panose="02010600030101010101" pitchFamily="2" charset="-122"/>
                          <a:cs typeface="Times New Roman" panose="02020603050405020304" pitchFamily="18" charset="0"/>
                        </a:rPr>
                        <a:t>cavity</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a:solidFill>
                            <a:srgbClr val="333399"/>
                          </a:solidFill>
                          <a:latin typeface="Calibri"/>
                          <a:cs typeface="Calibri"/>
                        </a:rPr>
                        <a:t>0.2</a:t>
                      </a: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9712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98867" y="1715500"/>
            <a:ext cx="9883006" cy="4729164"/>
          </a:xfrm>
        </p:spPr>
        <p:txBody>
          <a:bodyPr/>
          <a:lstStyle/>
          <a:p>
            <a:pPr>
              <a:lnSpc>
                <a:spcPct val="150000"/>
              </a:lnSpc>
            </a:pPr>
            <a:r>
              <a:rPr lang="en-US" sz="2400" dirty="0">
                <a:latin typeface="Calibri"/>
                <a:cs typeface="Calibri"/>
              </a:rPr>
              <a:t>1. </a:t>
            </a:r>
            <a:r>
              <a:rPr lang="zh-CN" altLang="en-US" sz="2400" dirty="0">
                <a:solidFill>
                  <a:srgbClr val="FF0000"/>
                </a:solidFill>
                <a:latin typeface="Calibri"/>
                <a:cs typeface="Calibri"/>
              </a:rPr>
              <a:t>结点</a:t>
            </a:r>
            <a:r>
              <a:rPr lang="zh-CN" altLang="en-US" sz="2400" dirty="0">
                <a:latin typeface="Calibri"/>
                <a:cs typeface="Calibri"/>
              </a:rPr>
              <a:t>：选择一组</a:t>
            </a:r>
            <a:r>
              <a:rPr lang="zh-CN" altLang="en-US" sz="2400" b="1" u="sng" dirty="0">
                <a:latin typeface="Calibri"/>
                <a:cs typeface="Calibri"/>
              </a:rPr>
              <a:t>排好序</a:t>
            </a:r>
            <a:r>
              <a:rPr lang="zh-CN" altLang="en-US" sz="2400" dirty="0">
                <a:latin typeface="Calibri"/>
                <a:cs typeface="Calibri"/>
              </a:rPr>
              <a:t>的随机变量</a:t>
            </a:r>
            <a:r>
              <a:rPr lang="en-US" sz="2400" dirty="0">
                <a:latin typeface="Calibri"/>
                <a:cs typeface="Calibri"/>
              </a:rPr>
              <a:t>X</a:t>
            </a:r>
            <a:r>
              <a:rPr lang="en-US" sz="2400" baseline="-25000" dirty="0">
                <a:latin typeface="Calibri"/>
                <a:cs typeface="Calibri"/>
              </a:rPr>
              <a:t>1</a:t>
            </a:r>
            <a:r>
              <a:rPr lang="en-US" sz="2400" dirty="0">
                <a:latin typeface="Calibri"/>
                <a:cs typeface="Calibri"/>
              </a:rPr>
              <a:t>,...,</a:t>
            </a:r>
            <a:r>
              <a:rPr lang="en-US" sz="2400" dirty="0" err="1">
                <a:latin typeface="Calibri"/>
                <a:cs typeface="Calibri"/>
              </a:rPr>
              <a:t>X</a:t>
            </a:r>
            <a:r>
              <a:rPr lang="en-US" sz="2400" baseline="-25000" dirty="0" err="1">
                <a:latin typeface="Calibri"/>
                <a:cs typeface="Calibri"/>
              </a:rPr>
              <a:t>n</a:t>
            </a:r>
            <a:endParaRPr lang="en-US" sz="2400" baseline="-25000" dirty="0">
              <a:latin typeface="Calibri"/>
              <a:cs typeface="Calibri"/>
            </a:endParaRPr>
          </a:p>
          <a:p>
            <a:pPr>
              <a:lnSpc>
                <a:spcPct val="150000"/>
              </a:lnSpc>
            </a:pPr>
            <a:r>
              <a:rPr lang="en-US" sz="2400" dirty="0">
                <a:latin typeface="Calibri"/>
                <a:cs typeface="Calibri"/>
              </a:rPr>
              <a:t>2. </a:t>
            </a:r>
            <a:r>
              <a:rPr lang="zh-CN" altLang="en-US" sz="2400" dirty="0">
                <a:solidFill>
                  <a:srgbClr val="FF0000"/>
                </a:solidFill>
                <a:latin typeface="Calibri"/>
                <a:cs typeface="Calibri"/>
              </a:rPr>
              <a:t>边</a:t>
            </a:r>
            <a:r>
              <a:rPr lang="zh-CN" altLang="en-US" sz="2400" dirty="0">
                <a:latin typeface="Calibri"/>
                <a:cs typeface="Calibri"/>
              </a:rPr>
              <a:t>：</a:t>
            </a:r>
            <a:r>
              <a:rPr lang="en-US" sz="2400" dirty="0" err="1">
                <a:latin typeface="Calibri"/>
                <a:cs typeface="Calibri"/>
              </a:rPr>
              <a:t>i</a:t>
            </a:r>
            <a:r>
              <a:rPr lang="zh-CN" altLang="en-US" sz="2400" dirty="0">
                <a:latin typeface="Calibri"/>
                <a:cs typeface="Calibri"/>
              </a:rPr>
              <a:t>从</a:t>
            </a:r>
            <a:r>
              <a:rPr lang="en-US" sz="2400" dirty="0">
                <a:latin typeface="Calibri"/>
                <a:cs typeface="Calibri"/>
              </a:rPr>
              <a:t>1 </a:t>
            </a:r>
            <a:r>
              <a:rPr lang="zh-CN" altLang="en-US" sz="2400" dirty="0">
                <a:latin typeface="Calibri"/>
                <a:cs typeface="Calibri"/>
              </a:rPr>
              <a:t>到</a:t>
            </a:r>
            <a:r>
              <a:rPr lang="en-US" sz="2400" dirty="0">
                <a:latin typeface="Calibri"/>
                <a:cs typeface="Calibri"/>
              </a:rPr>
              <a:t> n</a:t>
            </a:r>
            <a:r>
              <a:rPr lang="zh-CN" altLang="en-US" sz="2400" dirty="0">
                <a:latin typeface="Calibri"/>
                <a:cs typeface="Calibri"/>
              </a:rPr>
              <a:t>，执行：</a:t>
            </a:r>
            <a:endParaRPr lang="en-US" altLang="zh-CN" sz="2400" dirty="0">
              <a:latin typeface="Calibri"/>
              <a:cs typeface="Calibri"/>
            </a:endParaRPr>
          </a:p>
          <a:p>
            <a:pPr marL="457176" lvl="1" indent="0">
              <a:lnSpc>
                <a:spcPct val="150000"/>
              </a:lnSpc>
              <a:buNone/>
            </a:pPr>
            <a:r>
              <a:rPr lang="en-US" altLang="zh-CN" sz="2400" dirty="0">
                <a:latin typeface="Calibri"/>
                <a:cs typeface="Calibri"/>
              </a:rPr>
              <a:t>2.1 </a:t>
            </a:r>
            <a:r>
              <a:rPr lang="zh-CN" altLang="en-US" sz="2400" dirty="0">
                <a:latin typeface="Calibri"/>
                <a:cs typeface="Calibri"/>
              </a:rPr>
              <a:t>从</a:t>
            </a:r>
            <a:r>
              <a:rPr lang="en-US" altLang="zh-CN" sz="2400" dirty="0">
                <a:latin typeface="Calibri"/>
                <a:cs typeface="Calibri"/>
              </a:rPr>
              <a:t>X</a:t>
            </a:r>
            <a:r>
              <a:rPr lang="en-US" altLang="zh-CN" sz="2400" baseline="-25000" dirty="0">
                <a:latin typeface="Calibri"/>
                <a:cs typeface="Calibri"/>
              </a:rPr>
              <a:t>1</a:t>
            </a:r>
            <a:r>
              <a:rPr lang="en-US" altLang="zh-CN" sz="2400" dirty="0">
                <a:latin typeface="Calibri"/>
                <a:cs typeface="Calibri"/>
              </a:rPr>
              <a:t>,...,X</a:t>
            </a:r>
            <a:r>
              <a:rPr lang="en-US" altLang="zh-CN" sz="2400" baseline="-25000" dirty="0">
                <a:latin typeface="Calibri"/>
                <a:cs typeface="Calibri"/>
              </a:rPr>
              <a:t>i-1</a:t>
            </a:r>
            <a:r>
              <a:rPr lang="zh-CN" altLang="en-US" sz="2400" dirty="0">
                <a:latin typeface="Calibri"/>
                <a:cs typeface="Calibri"/>
              </a:rPr>
              <a:t>中选择</a:t>
            </a:r>
            <a:r>
              <a:rPr lang="en-US" altLang="zh-CN" sz="2400" dirty="0">
                <a:latin typeface="Calibri"/>
                <a:cs typeface="Calibri"/>
              </a:rPr>
              <a:t>X</a:t>
            </a:r>
            <a:r>
              <a:rPr lang="en-US" altLang="zh-CN" sz="2400" baseline="-25000" dirty="0">
                <a:latin typeface="Calibri"/>
                <a:cs typeface="Calibri"/>
              </a:rPr>
              <a:t>i</a:t>
            </a:r>
            <a:r>
              <a:rPr lang="zh-CN" altLang="en-US" sz="2400" dirty="0">
                <a:latin typeface="Calibri"/>
                <a:cs typeface="Calibri"/>
              </a:rPr>
              <a:t>的父结点最小的集合</a:t>
            </a:r>
            <a:r>
              <a:rPr lang="en-US" sz="2400" dirty="0">
                <a:latin typeface="Calibri"/>
                <a:cs typeface="Calibri"/>
              </a:rPr>
              <a:t> </a:t>
            </a:r>
            <a:r>
              <a:rPr lang="zh-CN" altLang="en-US" sz="2400" dirty="0">
                <a:latin typeface="Calibri"/>
                <a:cs typeface="Calibri"/>
              </a:rPr>
              <a:t>，使得</a:t>
            </a:r>
            <a:endParaRPr lang="en-US" altLang="zh-CN" sz="2400" dirty="0">
              <a:latin typeface="Calibri"/>
              <a:cs typeface="Calibri"/>
            </a:endParaRPr>
          </a:p>
          <a:p>
            <a:pPr marL="457176" lvl="1" indent="0">
              <a:lnSpc>
                <a:spcPct val="150000"/>
              </a:lnSpc>
              <a:buNone/>
            </a:pPr>
            <a:r>
              <a:rPr lang="en-US" sz="2400" dirty="0">
                <a:latin typeface="Calibri"/>
                <a:cs typeface="Calibri"/>
              </a:rPr>
              <a:t>                           </a:t>
            </a:r>
            <a:r>
              <a:rPr lang="en-US" sz="2400" b="1" dirty="0">
                <a:latin typeface="Calibri"/>
                <a:cs typeface="Calibri"/>
              </a:rPr>
              <a:t>P</a:t>
            </a:r>
            <a:r>
              <a:rPr lang="en-US" sz="2400" dirty="0">
                <a:latin typeface="Calibri"/>
                <a:cs typeface="Calibri"/>
              </a:rPr>
              <a:t>(</a:t>
            </a:r>
            <a:r>
              <a:rPr lang="en-US" sz="2400" i="1" dirty="0" err="1">
                <a:latin typeface="Calibri"/>
                <a:cs typeface="Calibri"/>
              </a:rPr>
              <a:t>X</a:t>
            </a:r>
            <a:r>
              <a:rPr lang="en-US" sz="2400" i="1" baseline="-25000" dirty="0" err="1">
                <a:latin typeface="Calibri"/>
                <a:cs typeface="Calibri"/>
              </a:rPr>
              <a:t>i</a:t>
            </a:r>
            <a:r>
              <a:rPr lang="en-US" sz="2400" dirty="0" err="1">
                <a:latin typeface="Calibri"/>
                <a:cs typeface="Calibri"/>
              </a:rPr>
              <a:t>|</a:t>
            </a:r>
            <a:r>
              <a:rPr lang="en-US" sz="2400" i="1" dirty="0" err="1">
                <a:latin typeface="Calibri"/>
                <a:cs typeface="Calibri"/>
              </a:rPr>
              <a:t>Parents</a:t>
            </a:r>
            <a:r>
              <a:rPr lang="en-US" sz="2400" dirty="0">
                <a:latin typeface="Calibri"/>
                <a:cs typeface="Calibri"/>
              </a:rPr>
              <a:t>(</a:t>
            </a:r>
            <a:r>
              <a:rPr lang="en-US" altLang="zh-CN" sz="2400" i="1" dirty="0">
                <a:latin typeface="Calibri"/>
                <a:cs typeface="Calibri"/>
              </a:rPr>
              <a:t>X</a:t>
            </a:r>
            <a:r>
              <a:rPr lang="en-US" altLang="zh-CN" sz="2400" i="1" baseline="-25000" dirty="0">
                <a:latin typeface="Calibri"/>
                <a:cs typeface="Calibri"/>
              </a:rPr>
              <a:t>i</a:t>
            </a:r>
            <a:r>
              <a:rPr lang="en-US" sz="2400" dirty="0">
                <a:latin typeface="Calibri"/>
                <a:cs typeface="Calibri"/>
              </a:rPr>
              <a:t>)) = </a:t>
            </a:r>
            <a:r>
              <a:rPr lang="en-US" sz="2400" b="1" dirty="0">
                <a:latin typeface="Calibri"/>
                <a:cs typeface="Calibri"/>
              </a:rPr>
              <a:t>P</a:t>
            </a:r>
            <a:r>
              <a:rPr lang="en-US" sz="2400" dirty="0">
                <a:latin typeface="Calibri"/>
                <a:cs typeface="Calibri"/>
              </a:rPr>
              <a:t>(</a:t>
            </a:r>
            <a:r>
              <a:rPr lang="en-US" altLang="zh-CN" sz="2400" i="1" dirty="0">
                <a:latin typeface="Calibri"/>
                <a:cs typeface="Calibri"/>
              </a:rPr>
              <a:t>X</a:t>
            </a:r>
            <a:r>
              <a:rPr lang="en-US" altLang="zh-CN" sz="2400" i="1" baseline="-25000" dirty="0">
                <a:latin typeface="Calibri"/>
                <a:cs typeface="Calibri"/>
              </a:rPr>
              <a:t>i </a:t>
            </a:r>
            <a:r>
              <a:rPr lang="en-US" sz="2400" dirty="0">
                <a:latin typeface="Calibri"/>
                <a:cs typeface="Calibri"/>
              </a:rPr>
              <a:t>|</a:t>
            </a:r>
            <a:r>
              <a:rPr lang="en-US" altLang="zh-CN" sz="2400" i="1" dirty="0">
                <a:latin typeface="Calibri"/>
                <a:cs typeface="Calibri"/>
              </a:rPr>
              <a:t> X</a:t>
            </a:r>
            <a:r>
              <a:rPr lang="en-US" altLang="zh-CN" sz="2400" i="1" baseline="-25000" dirty="0">
                <a:latin typeface="Calibri"/>
                <a:cs typeface="Calibri"/>
              </a:rPr>
              <a:t>1</a:t>
            </a:r>
            <a:r>
              <a:rPr lang="en-US" sz="2400" dirty="0">
                <a:latin typeface="Calibri"/>
                <a:cs typeface="Calibri"/>
              </a:rPr>
              <a:t>, ..., </a:t>
            </a:r>
            <a:r>
              <a:rPr lang="en-US" altLang="zh-CN" sz="2400" i="1" dirty="0">
                <a:latin typeface="Calibri"/>
                <a:cs typeface="Calibri"/>
              </a:rPr>
              <a:t>X</a:t>
            </a:r>
            <a:r>
              <a:rPr lang="en-US" altLang="zh-CN" sz="2400" i="1" baseline="-25000" dirty="0">
                <a:latin typeface="Calibri"/>
                <a:cs typeface="Calibri"/>
              </a:rPr>
              <a:t>i-1</a:t>
            </a:r>
            <a:r>
              <a:rPr lang="en-US" sz="2400" dirty="0">
                <a:latin typeface="Calibri"/>
                <a:cs typeface="Calibri"/>
              </a:rPr>
              <a:t>)</a:t>
            </a:r>
          </a:p>
          <a:p>
            <a:pPr marL="457176" lvl="1" indent="0">
              <a:lnSpc>
                <a:spcPct val="150000"/>
              </a:lnSpc>
              <a:buNone/>
            </a:pPr>
            <a:r>
              <a:rPr lang="en-US" altLang="zh-CN" sz="2400" dirty="0">
                <a:latin typeface="Calibri"/>
                <a:cs typeface="Calibri"/>
              </a:rPr>
              <a:t>2.2 </a:t>
            </a:r>
            <a:r>
              <a:rPr lang="zh-CN" altLang="en-US" sz="2400" dirty="0">
                <a:latin typeface="Calibri"/>
                <a:cs typeface="Calibri"/>
              </a:rPr>
              <a:t>在每一个父结点与</a:t>
            </a:r>
            <a:r>
              <a:rPr lang="en-US" altLang="zh-CN" sz="2400" dirty="0">
                <a:latin typeface="Calibri"/>
                <a:cs typeface="Calibri"/>
              </a:rPr>
              <a:t>X</a:t>
            </a:r>
            <a:r>
              <a:rPr lang="en-US" altLang="zh-CN" sz="2400" baseline="-25000" dirty="0">
                <a:latin typeface="Calibri"/>
                <a:cs typeface="Calibri"/>
              </a:rPr>
              <a:t>i</a:t>
            </a:r>
            <a:r>
              <a:rPr lang="zh-CN" altLang="en-US" sz="2400" dirty="0">
                <a:latin typeface="Calibri"/>
                <a:cs typeface="Calibri"/>
              </a:rPr>
              <a:t>之间插入一条边</a:t>
            </a:r>
            <a:endParaRPr lang="en-US" altLang="zh-CN" sz="2400" dirty="0">
              <a:latin typeface="Calibri"/>
              <a:cs typeface="Calibri"/>
            </a:endParaRPr>
          </a:p>
          <a:p>
            <a:pPr marL="457176" lvl="1" indent="0">
              <a:lnSpc>
                <a:spcPct val="150000"/>
              </a:lnSpc>
              <a:buNone/>
            </a:pPr>
            <a:r>
              <a:rPr lang="en-US" altLang="zh-CN" sz="2400" dirty="0">
                <a:latin typeface="Calibri"/>
                <a:cs typeface="Calibri"/>
              </a:rPr>
              <a:t>2.3 </a:t>
            </a:r>
            <a:r>
              <a:rPr lang="zh-CN" altLang="en-US" sz="2400" dirty="0">
                <a:solidFill>
                  <a:srgbClr val="FF0000"/>
                </a:solidFill>
                <a:latin typeface="Calibri"/>
                <a:cs typeface="Calibri"/>
              </a:rPr>
              <a:t>条件概率表</a:t>
            </a:r>
            <a:r>
              <a:rPr lang="zh-CN" altLang="en-US" sz="2400" dirty="0">
                <a:latin typeface="Calibri"/>
                <a:cs typeface="Calibri"/>
              </a:rPr>
              <a:t>（</a:t>
            </a:r>
            <a:r>
              <a:rPr lang="en-US" altLang="zh-CN" sz="2400" dirty="0">
                <a:latin typeface="Calibri"/>
                <a:cs typeface="Calibri"/>
              </a:rPr>
              <a:t>CPTs</a:t>
            </a:r>
            <a:r>
              <a:rPr lang="zh-CN" altLang="en-US" sz="2400" dirty="0">
                <a:latin typeface="Calibri"/>
                <a:cs typeface="Calibri"/>
              </a:rPr>
              <a:t>）</a:t>
            </a:r>
            <a:r>
              <a:rPr lang="en-US" altLang="zh-CN" sz="2400" dirty="0">
                <a:latin typeface="Calibri"/>
                <a:cs typeface="Calibri"/>
              </a:rPr>
              <a:t>:  </a:t>
            </a:r>
            <a:r>
              <a:rPr lang="zh-CN" altLang="en-US" sz="2400" dirty="0">
                <a:latin typeface="Calibri"/>
                <a:cs typeface="Calibri"/>
              </a:rPr>
              <a:t>写出条件概率表</a:t>
            </a:r>
            <a:r>
              <a:rPr lang="en-US" altLang="zh-CN" sz="2400" b="1" dirty="0">
                <a:latin typeface="Calibri"/>
                <a:cs typeface="Calibri"/>
              </a:rPr>
              <a:t>P</a:t>
            </a:r>
            <a:r>
              <a:rPr lang="en-US" altLang="zh-CN" sz="2400" dirty="0">
                <a:latin typeface="Calibri"/>
                <a:cs typeface="Calibri"/>
              </a:rPr>
              <a:t>(</a:t>
            </a:r>
            <a:r>
              <a:rPr lang="en-US" altLang="zh-CN" sz="2400" i="1" dirty="0" err="1">
                <a:latin typeface="Calibri"/>
                <a:cs typeface="Calibri"/>
              </a:rPr>
              <a:t>X</a:t>
            </a:r>
            <a:r>
              <a:rPr lang="en-US" altLang="zh-CN" sz="2400" i="1" baseline="-25000" dirty="0" err="1">
                <a:latin typeface="Calibri"/>
                <a:cs typeface="Calibri"/>
              </a:rPr>
              <a:t>i</a:t>
            </a:r>
            <a:r>
              <a:rPr lang="en-US" altLang="zh-CN" sz="2400" dirty="0" err="1">
                <a:latin typeface="Calibri"/>
                <a:cs typeface="Calibri"/>
              </a:rPr>
              <a:t>|</a:t>
            </a:r>
            <a:r>
              <a:rPr lang="en-US" altLang="zh-CN" sz="2400" i="1" dirty="0" err="1">
                <a:latin typeface="Calibri"/>
                <a:cs typeface="Calibri"/>
              </a:rPr>
              <a:t>Parents</a:t>
            </a:r>
            <a:r>
              <a:rPr lang="en-US" altLang="zh-CN" sz="2400" dirty="0">
                <a:latin typeface="Calibri"/>
                <a:cs typeface="Calibri"/>
              </a:rPr>
              <a:t>(</a:t>
            </a:r>
            <a:r>
              <a:rPr lang="en-US" altLang="zh-CN" sz="2400" i="1" dirty="0">
                <a:latin typeface="Calibri"/>
                <a:cs typeface="Calibri"/>
              </a:rPr>
              <a:t>X</a:t>
            </a:r>
            <a:r>
              <a:rPr lang="en-US" altLang="zh-CN" sz="2400" i="1" baseline="-25000" dirty="0">
                <a:latin typeface="Calibri"/>
                <a:cs typeface="Calibri"/>
              </a:rPr>
              <a:t>i</a:t>
            </a:r>
            <a:r>
              <a:rPr lang="en-US" altLang="zh-CN" sz="2400" dirty="0">
                <a:latin typeface="Calibri"/>
                <a:cs typeface="Calibri"/>
              </a:rPr>
              <a:t>)) </a:t>
            </a:r>
          </a:p>
          <a:p>
            <a:pPr marL="457176" lvl="1" indent="0">
              <a:lnSpc>
                <a:spcPct val="150000"/>
              </a:lnSpc>
              <a:buNone/>
            </a:pPr>
            <a:endParaRPr lang="en-US" sz="24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回顾</a:t>
            </a:r>
            <a:endParaRPr lang="en-US" dirty="0"/>
          </a:p>
        </p:txBody>
      </p:sp>
      <p:sp>
        <p:nvSpPr>
          <p:cNvPr id="16387" name="Rectangle 3"/>
          <p:cNvSpPr>
            <a:spLocks noGrp="1" noChangeArrowheads="1"/>
          </p:cNvSpPr>
          <p:nvPr>
            <p:ph idx="1"/>
          </p:nvPr>
        </p:nvSpPr>
        <p:spPr>
          <a:xfrm>
            <a:off x="478268" y="1117600"/>
            <a:ext cx="10776267" cy="4773049"/>
          </a:xfrm>
        </p:spPr>
        <p:txBody>
          <a:bodyPr/>
          <a:lstStyle/>
          <a:p>
            <a:pPr>
              <a:lnSpc>
                <a:spcPct val="150000"/>
              </a:lnSpc>
            </a:pPr>
            <a:r>
              <a:rPr lang="zh-CN" altLang="en-US" sz="2400" dirty="0">
                <a:solidFill>
                  <a:srgbClr val="FF0000"/>
                </a:solidFill>
              </a:rPr>
              <a:t>概率推理</a:t>
            </a:r>
            <a:r>
              <a:rPr lang="en-US" altLang="zh-CN" sz="2400" dirty="0"/>
              <a:t>: </a:t>
            </a:r>
            <a:r>
              <a:rPr lang="zh-CN" altLang="en-US" sz="2400" dirty="0"/>
              <a:t>根据已观察到的证据，计算查询命题的</a:t>
            </a:r>
            <a:r>
              <a:rPr lang="zh-CN" altLang="en-US" sz="2400" dirty="0">
                <a:solidFill>
                  <a:srgbClr val="FF0000"/>
                </a:solidFill>
              </a:rPr>
              <a:t>后验概率 </a:t>
            </a:r>
            <a:r>
              <a:rPr lang="zh-CN" altLang="en-US" sz="2400" dirty="0"/>
              <a:t>。</a:t>
            </a:r>
            <a:r>
              <a:rPr lang="en-US" altLang="zh-CN" sz="2400" dirty="0"/>
              <a:t>      </a:t>
            </a:r>
          </a:p>
          <a:p>
            <a:pPr eaLnBrk="1" hangingPunct="1">
              <a:lnSpc>
                <a:spcPct val="150000"/>
              </a:lnSpc>
            </a:pPr>
            <a:r>
              <a:rPr lang="zh-CN" altLang="en-US" sz="2400" dirty="0"/>
              <a:t>使用</a:t>
            </a:r>
            <a:r>
              <a:rPr lang="zh-CN" altLang="en-US" sz="2400" dirty="0">
                <a:solidFill>
                  <a:srgbClr val="FF0000"/>
                </a:solidFill>
              </a:rPr>
              <a:t>完全联合概率分布</a:t>
            </a:r>
            <a:r>
              <a:rPr lang="zh-CN" altLang="en-US" sz="2400" dirty="0"/>
              <a:t>作为“</a:t>
            </a:r>
            <a:r>
              <a:rPr lang="zh-CN" altLang="en-US" sz="2400" u="sng" dirty="0"/>
              <a:t>知识库</a:t>
            </a:r>
            <a:r>
              <a:rPr lang="zh-CN" altLang="en-US" sz="2400" dirty="0"/>
              <a:t>”，从中可以导出所有问题的答案。</a:t>
            </a:r>
            <a:endParaRPr lang="en-US" altLang="zh-CN" sz="2400" dirty="0"/>
          </a:p>
          <a:p>
            <a:pPr eaLnBrk="1" hangingPunct="1"/>
            <a:endParaRPr lang="en-US" sz="2400" dirty="0"/>
          </a:p>
        </p:txBody>
      </p:sp>
      <p:sp>
        <p:nvSpPr>
          <p:cNvPr id="4" name="Rectangle 3">
            <a:extLst>
              <a:ext uri="{FF2B5EF4-FFF2-40B4-BE49-F238E27FC236}">
                <a16:creationId xmlns:a16="http://schemas.microsoft.com/office/drawing/2014/main" id="{FCB42EE2-D68D-4BCC-99AB-AD3A76AEEF5F}"/>
              </a:ext>
            </a:extLst>
          </p:cNvPr>
          <p:cNvSpPr txBox="1">
            <a:spLocks noChangeArrowheads="1"/>
          </p:cNvSpPr>
          <p:nvPr/>
        </p:nvSpPr>
        <p:spPr bwMode="auto">
          <a:xfrm>
            <a:off x="478268" y="2630557"/>
            <a:ext cx="11379200" cy="341332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150000"/>
              </a:lnSpc>
            </a:pPr>
            <a:r>
              <a:rPr lang="zh-CN" altLang="en-US" sz="2400" dirty="0"/>
              <a:t>一个简单的例子</a:t>
            </a:r>
            <a:r>
              <a:rPr lang="en-US" altLang="zh-CN" sz="2400" dirty="0"/>
              <a:t>: </a:t>
            </a:r>
            <a:r>
              <a:rPr lang="zh-CN" altLang="en-US" sz="2400" dirty="0">
                <a:solidFill>
                  <a:srgbClr val="FF0000"/>
                </a:solidFill>
              </a:rPr>
              <a:t>诊断牙病患者的牙痛</a:t>
            </a:r>
            <a:endParaRPr lang="en-US" altLang="zh-CN" sz="2400" dirty="0">
              <a:solidFill>
                <a:srgbClr val="FF0000"/>
              </a:solidFill>
            </a:endParaRPr>
          </a:p>
          <a:p>
            <a:pPr>
              <a:lnSpc>
                <a:spcPct val="150000"/>
              </a:lnSpc>
            </a:pPr>
            <a:r>
              <a:rPr lang="zh-CN" altLang="en-US" sz="2400" dirty="0"/>
              <a:t>问题域：由三个布尔变量</a:t>
            </a:r>
            <a:r>
              <a:rPr lang="en-US" altLang="zh-CN" sz="2400" i="1" dirty="0"/>
              <a:t>Toothache</a:t>
            </a:r>
            <a:r>
              <a:rPr lang="zh-CN" altLang="en-US" sz="2400" dirty="0"/>
              <a:t>，</a:t>
            </a:r>
            <a:r>
              <a:rPr lang="en-US" altLang="zh-CN" sz="2400" i="1" dirty="0"/>
              <a:t>Cavity</a:t>
            </a:r>
            <a:r>
              <a:rPr lang="zh-CN" altLang="en-US" sz="2400" dirty="0"/>
              <a:t>和</a:t>
            </a:r>
            <a:r>
              <a:rPr lang="en-US" altLang="zh-CN" sz="2400" i="1" dirty="0"/>
              <a:t>Catch</a:t>
            </a:r>
            <a:r>
              <a:rPr lang="zh-CN" altLang="en-US" sz="2400" dirty="0"/>
              <a:t>组成</a:t>
            </a:r>
            <a:endParaRPr lang="en-US" altLang="zh-CN" sz="2400" dirty="0"/>
          </a:p>
          <a:p>
            <a:pPr>
              <a:lnSpc>
                <a:spcPct val="90000"/>
              </a:lnSpc>
            </a:pPr>
            <a:endParaRPr lang="en-US" altLang="zh-CN" sz="2400" kern="0" dirty="0"/>
          </a:p>
          <a:p>
            <a:pPr>
              <a:lnSpc>
                <a:spcPct val="90000"/>
              </a:lnSpc>
            </a:pPr>
            <a:endParaRPr lang="en-US" altLang="zh-CN" sz="2400" kern="0" dirty="0"/>
          </a:p>
          <a:p>
            <a:pPr>
              <a:lnSpc>
                <a:spcPct val="90000"/>
              </a:lnSpc>
            </a:pPr>
            <a:endParaRPr lang="en-US" altLang="zh-CN" sz="2400" kern="0" dirty="0"/>
          </a:p>
          <a:p>
            <a:pPr>
              <a:lnSpc>
                <a:spcPct val="90000"/>
              </a:lnSpc>
            </a:pPr>
            <a:endParaRPr lang="en-US" altLang="zh-CN" sz="2400" kern="0" dirty="0"/>
          </a:p>
          <a:p>
            <a:pPr>
              <a:lnSpc>
                <a:spcPct val="90000"/>
              </a:lnSpc>
            </a:pPr>
            <a:endParaRPr lang="en-US" altLang="zh-CN" sz="2400" kern="0" dirty="0"/>
          </a:p>
          <a:p>
            <a:pPr lvl="2">
              <a:lnSpc>
                <a:spcPct val="90000"/>
              </a:lnSpc>
            </a:pPr>
            <a:endParaRPr lang="en-US" altLang="zh-CN" sz="1600" kern="0" dirty="0"/>
          </a:p>
          <a:p>
            <a:pPr>
              <a:lnSpc>
                <a:spcPct val="90000"/>
              </a:lnSpc>
            </a:pPr>
            <a:r>
              <a:rPr lang="zh-CN" altLang="en-US" sz="2200" kern="0" dirty="0">
                <a:solidFill>
                  <a:srgbClr val="FF0000"/>
                </a:solidFill>
              </a:rPr>
              <a:t>对于任意命题</a:t>
            </a:r>
            <a:r>
              <a:rPr lang="el-GR" altLang="zh-CN" sz="2200" kern="0" dirty="0">
                <a:solidFill>
                  <a:srgbClr val="FF0000"/>
                </a:solidFill>
                <a:cs typeface="Arial" panose="020B0604020202020204" pitchFamily="34" charset="0"/>
              </a:rPr>
              <a:t>φ</a:t>
            </a:r>
            <a:r>
              <a:rPr lang="en-US" altLang="zh-CN" sz="2200" kern="0" dirty="0">
                <a:solidFill>
                  <a:srgbClr val="FF0000"/>
                </a:solidFill>
              </a:rPr>
              <a:t>, </a:t>
            </a:r>
            <a:r>
              <a:rPr lang="zh-CN" altLang="en-US" sz="2200" kern="0" dirty="0">
                <a:solidFill>
                  <a:srgbClr val="FF0000"/>
                </a:solidFill>
              </a:rPr>
              <a:t>其概率是使得该命题成立的可能世界的概率之和：</a:t>
            </a:r>
            <a:r>
              <a:rPr lang="en-US" altLang="zh-CN" sz="2200" kern="0" dirty="0">
                <a:solidFill>
                  <a:srgbClr val="FF0000"/>
                </a:solidFill>
              </a:rPr>
              <a:t>P(</a:t>
            </a:r>
            <a:r>
              <a:rPr lang="el-GR" altLang="zh-CN" sz="2200" kern="0" dirty="0">
                <a:solidFill>
                  <a:srgbClr val="FF0000"/>
                </a:solidFill>
                <a:cs typeface="Arial" panose="020B0604020202020204" pitchFamily="34" charset="0"/>
              </a:rPr>
              <a:t>φ</a:t>
            </a:r>
            <a:r>
              <a:rPr lang="en-US" altLang="zh-CN" sz="2200" kern="0" dirty="0">
                <a:solidFill>
                  <a:srgbClr val="FF0000"/>
                </a:solidFill>
              </a:rPr>
              <a:t>) = </a:t>
            </a:r>
            <a:r>
              <a:rPr lang="el-GR" altLang="zh-CN" sz="2200" kern="0" dirty="0">
                <a:solidFill>
                  <a:srgbClr val="FF0000"/>
                </a:solidFill>
                <a:cs typeface="Arial" panose="020B0604020202020204" pitchFamily="34" charset="0"/>
              </a:rPr>
              <a:t>Σ</a:t>
            </a:r>
            <a:r>
              <a:rPr lang="el-GR" altLang="zh-CN" sz="2200" kern="0" baseline="-25000" dirty="0">
                <a:solidFill>
                  <a:srgbClr val="FF0000"/>
                </a:solidFill>
                <a:cs typeface="Arial" panose="020B0604020202020204" pitchFamily="34" charset="0"/>
              </a:rPr>
              <a:t>ω</a:t>
            </a:r>
            <a:r>
              <a:rPr lang="en-US" altLang="zh-CN" sz="2200" kern="0" baseline="-25000" dirty="0">
                <a:solidFill>
                  <a:srgbClr val="FF0000"/>
                </a:solidFill>
              </a:rPr>
              <a:t>:</a:t>
            </a:r>
            <a:r>
              <a:rPr lang="el-GR" altLang="zh-CN" sz="2200" kern="0" baseline="-25000" dirty="0">
                <a:solidFill>
                  <a:srgbClr val="FF0000"/>
                </a:solidFill>
                <a:cs typeface="Arial" panose="020B0604020202020204" pitchFamily="34" charset="0"/>
              </a:rPr>
              <a:t>ω╞φ</a:t>
            </a:r>
            <a:r>
              <a:rPr lang="en-US" altLang="zh-CN" sz="2200" kern="0" dirty="0">
                <a:solidFill>
                  <a:srgbClr val="FF0000"/>
                </a:solidFill>
              </a:rPr>
              <a:t> P(</a:t>
            </a:r>
            <a:r>
              <a:rPr lang="el-GR" altLang="zh-CN" sz="2200" kern="0" dirty="0">
                <a:solidFill>
                  <a:srgbClr val="FF0000"/>
                </a:solidFill>
                <a:cs typeface="Arial" panose="020B0604020202020204" pitchFamily="34" charset="0"/>
              </a:rPr>
              <a:t>ω</a:t>
            </a:r>
            <a:r>
              <a:rPr lang="en-US" altLang="zh-CN" sz="2200" kern="0" dirty="0">
                <a:solidFill>
                  <a:srgbClr val="FF0000"/>
                </a:solidFill>
              </a:rPr>
              <a:t>)</a:t>
            </a:r>
          </a:p>
        </p:txBody>
      </p:sp>
      <p:pic>
        <p:nvPicPr>
          <p:cNvPr id="5" name="图片 5">
            <a:extLst>
              <a:ext uri="{FF2B5EF4-FFF2-40B4-BE49-F238E27FC236}">
                <a16:creationId xmlns:a16="http://schemas.microsoft.com/office/drawing/2014/main" id="{697077F2-68B3-4800-93CC-1306D4C4E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03" y="3898336"/>
            <a:ext cx="804703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709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sp>
        <p:nvSpPr>
          <p:cNvPr id="12" name="矩形 11">
            <a:extLst>
              <a:ext uri="{FF2B5EF4-FFF2-40B4-BE49-F238E27FC236}">
                <a16:creationId xmlns:a16="http://schemas.microsoft.com/office/drawing/2014/main" id="{B856A4BC-DB55-4488-BFF5-078020ED3FA3}"/>
              </a:ext>
            </a:extLst>
          </p:cNvPr>
          <p:cNvSpPr/>
          <p:nvPr/>
        </p:nvSpPr>
        <p:spPr>
          <a:xfrm>
            <a:off x="709061" y="3173427"/>
            <a:ext cx="6096000" cy="1131848"/>
          </a:xfrm>
          <a:prstGeom prst="rect">
            <a:avLst/>
          </a:prstGeom>
        </p:spPr>
        <p:txBody>
          <a:bodyPr>
            <a:spAutoFit/>
          </a:bodyPr>
          <a:lstStyle/>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a:t>
            </a:r>
            <a:r>
              <a:rPr lang="zh-CN" altLang="en-US" sz="2400" i="1" dirty="0">
                <a:solidFill>
                  <a:srgbClr val="DE68FF"/>
                </a:solidFill>
              </a:rPr>
              <a:t>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dirty="0"/>
              <a:t>  </a:t>
            </a:r>
            <a:endParaRPr lang="en-US" altLang="zh-CN" sz="2400" dirty="0"/>
          </a:p>
          <a:p>
            <a:pPr>
              <a:lnSpc>
                <a:spcPct val="150000"/>
              </a:lnSpc>
            </a:pPr>
            <a:endParaRPr lang="zh-CN" altLang="en-US" sz="2400" dirty="0"/>
          </a:p>
        </p:txBody>
      </p:sp>
      <p:pic>
        <p:nvPicPr>
          <p:cNvPr id="10" name="图片 9">
            <a:extLst>
              <a:ext uri="{FF2B5EF4-FFF2-40B4-BE49-F238E27FC236}">
                <a16:creationId xmlns:a16="http://schemas.microsoft.com/office/drawing/2014/main" id="{3AF8BA1E-22F0-47A8-8664-992E7380EB0D}"/>
              </a:ext>
            </a:extLst>
          </p:cNvPr>
          <p:cNvPicPr>
            <a:picLocks noChangeAspect="1"/>
          </p:cNvPicPr>
          <p:nvPr/>
        </p:nvPicPr>
        <p:blipFill>
          <a:blip r:embed="rId3"/>
          <a:stretch>
            <a:fillRect/>
          </a:stretch>
        </p:blipFill>
        <p:spPr>
          <a:xfrm>
            <a:off x="7287661" y="1117600"/>
            <a:ext cx="4614982" cy="3138405"/>
          </a:xfrm>
          <a:prstGeom prst="rect">
            <a:avLst/>
          </a:prstGeom>
        </p:spPr>
      </p:pic>
      <p:pic>
        <p:nvPicPr>
          <p:cNvPr id="3" name="图片 2">
            <a:extLst>
              <a:ext uri="{FF2B5EF4-FFF2-40B4-BE49-F238E27FC236}">
                <a16:creationId xmlns:a16="http://schemas.microsoft.com/office/drawing/2014/main" id="{C730C6BB-CE55-00C6-9A0E-11A0BFF541FA}"/>
              </a:ext>
            </a:extLst>
          </p:cNvPr>
          <p:cNvPicPr>
            <a:picLocks noChangeAspect="1"/>
          </p:cNvPicPr>
          <p:nvPr/>
        </p:nvPicPr>
        <p:blipFill>
          <a:blip r:embed="rId4"/>
          <a:stretch>
            <a:fillRect/>
          </a:stretch>
        </p:blipFill>
        <p:spPr>
          <a:xfrm>
            <a:off x="6242748" y="3594539"/>
            <a:ext cx="5957516" cy="3263461"/>
          </a:xfrm>
          <a:prstGeom prst="rect">
            <a:avLst/>
          </a:prstGeom>
        </p:spPr>
      </p:pic>
    </p:spTree>
    <p:extLst>
      <p:ext uri="{BB962C8B-B14F-4D97-AF65-F5344CB8AC3E}">
        <p14:creationId xmlns:p14="http://schemas.microsoft.com/office/powerpoint/2010/main" val="233031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sp>
        <p:nvSpPr>
          <p:cNvPr id="7" name="矩形 6">
            <a:extLst>
              <a:ext uri="{FF2B5EF4-FFF2-40B4-BE49-F238E27FC236}">
                <a16:creationId xmlns:a16="http://schemas.microsoft.com/office/drawing/2014/main" id="{621E06BB-0333-4BDB-9231-14A6820B4097}"/>
              </a:ext>
            </a:extLst>
          </p:cNvPr>
          <p:cNvSpPr/>
          <p:nvPr/>
        </p:nvSpPr>
        <p:spPr>
          <a:xfrm>
            <a:off x="709061" y="3173427"/>
            <a:ext cx="6096000" cy="1131848"/>
          </a:xfrm>
          <a:prstGeom prst="rect">
            <a:avLst/>
          </a:prstGeom>
        </p:spPr>
        <p:txBody>
          <a:bodyPr>
            <a:spAutoFit/>
          </a:bodyPr>
          <a:lstStyle/>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a:t>
            </a:r>
            <a:r>
              <a:rPr lang="zh-CN" altLang="en-US" sz="2400" i="1" dirty="0">
                <a:solidFill>
                  <a:srgbClr val="DE68FF"/>
                </a:solidFill>
              </a:rPr>
              <a:t>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dirty="0"/>
              <a:t>No </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dirty="0"/>
              <a:t>  </a:t>
            </a:r>
            <a:endParaRPr lang="en-US" altLang="zh-CN" sz="2400" dirty="0"/>
          </a:p>
        </p:txBody>
      </p:sp>
      <p:pic>
        <p:nvPicPr>
          <p:cNvPr id="2" name="图片 1">
            <a:extLst>
              <a:ext uri="{FF2B5EF4-FFF2-40B4-BE49-F238E27FC236}">
                <a16:creationId xmlns:a16="http://schemas.microsoft.com/office/drawing/2014/main" id="{9DEE8801-31F1-465D-AF89-1630927E3022}"/>
              </a:ext>
            </a:extLst>
          </p:cNvPr>
          <p:cNvPicPr>
            <a:picLocks noChangeAspect="1"/>
          </p:cNvPicPr>
          <p:nvPr/>
        </p:nvPicPr>
        <p:blipFill>
          <a:blip r:embed="rId3"/>
          <a:stretch>
            <a:fillRect/>
          </a:stretch>
        </p:blipFill>
        <p:spPr>
          <a:xfrm>
            <a:off x="7025529" y="1989987"/>
            <a:ext cx="4369277" cy="3108310"/>
          </a:xfrm>
          <a:prstGeom prst="rect">
            <a:avLst/>
          </a:prstGeom>
        </p:spPr>
      </p:pic>
    </p:spTree>
    <p:extLst>
      <p:ext uri="{BB962C8B-B14F-4D97-AF65-F5344CB8AC3E}">
        <p14:creationId xmlns:p14="http://schemas.microsoft.com/office/powerpoint/2010/main" val="1199943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sp>
        <p:nvSpPr>
          <p:cNvPr id="6" name="矩形 5">
            <a:extLst>
              <a:ext uri="{FF2B5EF4-FFF2-40B4-BE49-F238E27FC236}">
                <a16:creationId xmlns:a16="http://schemas.microsoft.com/office/drawing/2014/main" id="{D516AFA2-C2EC-4A01-BC73-04DCB1E36867}"/>
              </a:ext>
            </a:extLst>
          </p:cNvPr>
          <p:cNvSpPr/>
          <p:nvPr/>
        </p:nvSpPr>
        <p:spPr>
          <a:xfrm>
            <a:off x="709061" y="3173427"/>
            <a:ext cx="6096000" cy="2793842"/>
          </a:xfrm>
          <a:prstGeom prst="rect">
            <a:avLst/>
          </a:prstGeom>
        </p:spPr>
        <p:txBody>
          <a:bodyPr>
            <a:spAutoFit/>
          </a:bodyPr>
          <a:lstStyle/>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a:t>
            </a:r>
            <a:r>
              <a:rPr lang="zh-CN" altLang="en-US" sz="2400" i="1" dirty="0">
                <a:solidFill>
                  <a:srgbClr val="DE68FF"/>
                </a:solidFill>
              </a:rPr>
              <a:t>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dirty="0"/>
              <a:t>No </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a:t>
            </a:r>
            <a:r>
              <a:rPr lang="zh-CN" altLang="en-US" sz="2400" dirty="0">
                <a:solidFill>
                  <a:srgbClr val="DE68FF"/>
                </a:solidFill>
              </a:rPr>
              <a:t>)?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i="1" dirty="0">
                <a:solidFill>
                  <a:srgbClr val="DE68FF"/>
                </a:solidFill>
              </a:rPr>
              <a:t>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a:t>
            </a:r>
            <a:r>
              <a:rPr lang="zh-CN" altLang="en-US" sz="2400" dirty="0"/>
              <a:t> No</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a:t>
            </a:r>
            <a:r>
              <a:rPr lang="zh-CN" altLang="en-US" sz="2400" i="1" dirty="0">
                <a:solidFill>
                  <a:srgbClr val="DE68FF"/>
                </a:solidFill>
              </a:rPr>
              <a:t>A,J,M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a:t>
            </a:r>
            <a:r>
              <a:rPr lang="zh-CN" altLang="en-US" sz="2400" i="1" dirty="0">
                <a:solidFill>
                  <a:srgbClr val="DE68FF"/>
                </a:solidFill>
              </a:rPr>
              <a:t>A</a:t>
            </a:r>
            <a:r>
              <a:rPr lang="zh-CN" altLang="en-US" sz="2400" dirty="0">
                <a:solidFill>
                  <a:srgbClr val="DE68FF"/>
                </a:solidFill>
              </a:rPr>
              <a:t>)? </a:t>
            </a:r>
            <a:r>
              <a:rPr lang="zh-CN" altLang="en-US" sz="2400" dirty="0"/>
              <a:t> </a:t>
            </a:r>
            <a:endParaRPr lang="en-US" altLang="zh-CN" sz="2400" dirty="0"/>
          </a:p>
          <a:p>
            <a:pPr>
              <a:lnSpc>
                <a:spcPct val="150000"/>
              </a:lnSpc>
            </a:pP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a:t>
            </a:r>
            <a:r>
              <a:rPr lang="zh-CN" altLang="en-US" sz="2400" i="1" dirty="0">
                <a:solidFill>
                  <a:srgbClr val="DE68FF"/>
                </a:solidFill>
              </a:rPr>
              <a:t>A,J,M</a:t>
            </a:r>
            <a:r>
              <a:rPr lang="zh-CN" altLang="en-US" sz="2400" dirty="0">
                <a:solidFill>
                  <a:srgbClr val="DE68FF"/>
                </a:solidFill>
              </a:rPr>
              <a:t>) = </a:t>
            </a:r>
            <a:r>
              <a:rPr lang="zh-CN" altLang="en-US" sz="2400" i="1" dirty="0">
                <a:solidFill>
                  <a:srgbClr val="DE68FF"/>
                </a:solidFill>
              </a:rPr>
              <a:t>P</a:t>
            </a:r>
            <a:r>
              <a:rPr lang="zh-CN" altLang="en-US" sz="2400" dirty="0">
                <a:solidFill>
                  <a:srgbClr val="DE68FF"/>
                </a:solidFill>
              </a:rPr>
              <a:t>(</a:t>
            </a:r>
            <a:r>
              <a:rPr lang="zh-CN" altLang="en-US" sz="2400" i="1" dirty="0">
                <a:solidFill>
                  <a:srgbClr val="DE68FF"/>
                </a:solidFill>
              </a:rPr>
              <a:t>B</a:t>
            </a:r>
            <a:r>
              <a:rPr lang="zh-CN" altLang="en-US" sz="2400" dirty="0">
                <a:solidFill>
                  <a:srgbClr val="DE68FF"/>
                </a:solidFill>
              </a:rPr>
              <a:t>)? </a:t>
            </a:r>
            <a:r>
              <a:rPr lang="zh-CN" altLang="en-US" sz="2400" dirty="0"/>
              <a:t> </a:t>
            </a:r>
            <a:endParaRPr lang="en-US" altLang="zh-CN" sz="2400" dirty="0"/>
          </a:p>
          <a:p>
            <a:pPr>
              <a:lnSpc>
                <a:spcPct val="150000"/>
              </a:lnSpc>
            </a:pPr>
            <a:endParaRPr lang="en-US" altLang="zh-CN" sz="2400" dirty="0">
              <a:solidFill>
                <a:srgbClr val="DE68FF"/>
              </a:solidFill>
            </a:endParaRPr>
          </a:p>
        </p:txBody>
      </p:sp>
      <p:pic>
        <p:nvPicPr>
          <p:cNvPr id="2" name="图片 1">
            <a:extLst>
              <a:ext uri="{FF2B5EF4-FFF2-40B4-BE49-F238E27FC236}">
                <a16:creationId xmlns:a16="http://schemas.microsoft.com/office/drawing/2014/main" id="{87943A08-22D1-4885-8CE9-3137FEEB94A4}"/>
              </a:ext>
            </a:extLst>
          </p:cNvPr>
          <p:cNvPicPr>
            <a:picLocks noChangeAspect="1"/>
          </p:cNvPicPr>
          <p:nvPr/>
        </p:nvPicPr>
        <p:blipFill>
          <a:blip r:embed="rId3"/>
          <a:stretch>
            <a:fillRect/>
          </a:stretch>
        </p:blipFill>
        <p:spPr>
          <a:xfrm>
            <a:off x="6733142" y="1948452"/>
            <a:ext cx="4414319" cy="3772237"/>
          </a:xfrm>
          <a:prstGeom prst="rect">
            <a:avLst/>
          </a:prstGeom>
        </p:spPr>
      </p:pic>
    </p:spTree>
    <p:extLst>
      <p:ext uri="{BB962C8B-B14F-4D97-AF65-F5344CB8AC3E}">
        <p14:creationId xmlns:p14="http://schemas.microsoft.com/office/powerpoint/2010/main" val="393369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pic>
        <p:nvPicPr>
          <p:cNvPr id="7" name="图片 6">
            <a:extLst>
              <a:ext uri="{FF2B5EF4-FFF2-40B4-BE49-F238E27FC236}">
                <a16:creationId xmlns:a16="http://schemas.microsoft.com/office/drawing/2014/main" id="{A72CF326-8864-4415-A342-292CAD76C50C}"/>
              </a:ext>
            </a:extLst>
          </p:cNvPr>
          <p:cNvPicPr>
            <a:picLocks noChangeAspect="1"/>
          </p:cNvPicPr>
          <p:nvPr/>
        </p:nvPicPr>
        <p:blipFill>
          <a:blip r:embed="rId3"/>
          <a:stretch>
            <a:fillRect/>
          </a:stretch>
        </p:blipFill>
        <p:spPr>
          <a:xfrm>
            <a:off x="6913533" y="1910640"/>
            <a:ext cx="4321743" cy="4470101"/>
          </a:xfrm>
          <a:prstGeom prst="rect">
            <a:avLst/>
          </a:prstGeom>
        </p:spPr>
      </p:pic>
      <p:sp>
        <p:nvSpPr>
          <p:cNvPr id="6" name="矩形 5">
            <a:extLst>
              <a:ext uri="{FF2B5EF4-FFF2-40B4-BE49-F238E27FC236}">
                <a16:creationId xmlns:a16="http://schemas.microsoft.com/office/drawing/2014/main" id="{E0326368-E91F-4261-AE61-1B7530A7A9B1}"/>
              </a:ext>
            </a:extLst>
          </p:cNvPr>
          <p:cNvSpPr/>
          <p:nvPr/>
        </p:nvSpPr>
        <p:spPr>
          <a:xfrm>
            <a:off x="709061" y="3173427"/>
            <a:ext cx="6096000" cy="3901837"/>
          </a:xfrm>
          <a:prstGeom prst="rect">
            <a:avLst/>
          </a:prstGeom>
        </p:spPr>
        <p:txBody>
          <a:bodyPr>
            <a:spAutoFit/>
          </a:bodyPr>
          <a:lstStyle/>
          <a:p>
            <a:pPr>
              <a:lnSpc>
                <a:spcPct val="150000"/>
              </a:lnSpc>
            </a:pPr>
            <a:r>
              <a:rPr lang="zh-CN" altLang="en-US" sz="2400" i="1" dirty="0">
                <a:solidFill>
                  <a:srgbClr val="DE68FF"/>
                </a:solidFill>
              </a:rPr>
              <a:t>P(J|M) = P(J)? </a:t>
            </a:r>
            <a:r>
              <a:rPr lang="zh-CN" altLang="en-US" sz="2400" dirty="0"/>
              <a:t>No</a:t>
            </a:r>
            <a:r>
              <a:rPr lang="zh-CN" altLang="en-US" sz="2400" i="1" dirty="0"/>
              <a:t> </a:t>
            </a:r>
            <a:endParaRPr lang="en-US" altLang="zh-CN" sz="2400" i="1" dirty="0"/>
          </a:p>
          <a:p>
            <a:pPr>
              <a:lnSpc>
                <a:spcPct val="150000"/>
              </a:lnSpc>
            </a:pPr>
            <a:r>
              <a:rPr lang="zh-CN" altLang="en-US" sz="2400" i="1" dirty="0">
                <a:solidFill>
                  <a:srgbClr val="DE68FF"/>
                </a:solidFill>
              </a:rPr>
              <a:t>P(A|J,M) = P(A|J)? P(A|J,M) = P(A)?</a:t>
            </a:r>
            <a:r>
              <a:rPr lang="zh-CN" altLang="en-US" sz="2400" i="1" dirty="0"/>
              <a:t> </a:t>
            </a:r>
            <a:r>
              <a:rPr lang="zh-CN" altLang="en-US" sz="2400" dirty="0"/>
              <a:t>No</a:t>
            </a:r>
            <a:endParaRPr lang="en-US" altLang="zh-CN" sz="2400" dirty="0"/>
          </a:p>
          <a:p>
            <a:pPr>
              <a:lnSpc>
                <a:spcPct val="150000"/>
              </a:lnSpc>
            </a:pPr>
            <a:r>
              <a:rPr lang="zh-CN" altLang="en-US" sz="2400" i="1" dirty="0">
                <a:solidFill>
                  <a:srgbClr val="DE68FF"/>
                </a:solidFill>
              </a:rPr>
              <a:t>P(B|A,J,M) = P(B|A)? </a:t>
            </a:r>
            <a:r>
              <a:rPr lang="zh-CN" altLang="en-US" sz="2400" dirty="0"/>
              <a:t>Yes</a:t>
            </a:r>
            <a:endParaRPr lang="en-US" altLang="zh-CN" sz="2400" dirty="0"/>
          </a:p>
          <a:p>
            <a:pPr>
              <a:lnSpc>
                <a:spcPct val="150000"/>
              </a:lnSpc>
            </a:pPr>
            <a:r>
              <a:rPr lang="zh-CN" altLang="en-US" sz="2400" i="1" dirty="0">
                <a:solidFill>
                  <a:srgbClr val="DE68FF"/>
                </a:solidFill>
              </a:rPr>
              <a:t>P(B|A,J,M) = P(B)? </a:t>
            </a:r>
            <a:r>
              <a:rPr lang="zh-CN" altLang="en-US" sz="2400" dirty="0"/>
              <a:t>No</a:t>
            </a:r>
            <a:endParaRPr lang="en-US" altLang="zh-CN" sz="2400" dirty="0"/>
          </a:p>
          <a:p>
            <a:pPr>
              <a:lnSpc>
                <a:spcPct val="150000"/>
              </a:lnSpc>
            </a:pPr>
            <a:r>
              <a:rPr lang="zh-CN" altLang="en-US" sz="2400" i="1" dirty="0">
                <a:solidFill>
                  <a:srgbClr val="DE68FF"/>
                </a:solidFill>
              </a:rPr>
              <a:t>P(E|B,A,J,M) = P(E|A)? </a:t>
            </a:r>
            <a:r>
              <a:rPr lang="zh-CN" altLang="en-US" sz="2400" i="1" dirty="0"/>
              <a:t> </a:t>
            </a:r>
            <a:endParaRPr lang="en-US" altLang="zh-CN" sz="2400" i="1" dirty="0"/>
          </a:p>
          <a:p>
            <a:pPr>
              <a:lnSpc>
                <a:spcPct val="150000"/>
              </a:lnSpc>
            </a:pPr>
            <a:r>
              <a:rPr lang="zh-CN" altLang="en-US" sz="2400" i="1" dirty="0">
                <a:solidFill>
                  <a:srgbClr val="DE68FF"/>
                </a:solidFill>
              </a:rPr>
              <a:t>P(E|B,A,J,M) = P(E|A,B)?</a:t>
            </a:r>
            <a:endParaRPr lang="en-US" altLang="zh-CN" sz="2400" i="1" dirty="0"/>
          </a:p>
          <a:p>
            <a:pPr>
              <a:lnSpc>
                <a:spcPct val="150000"/>
              </a:lnSpc>
            </a:pPr>
            <a:endParaRPr lang="en-US" altLang="zh-CN" sz="2400" dirty="0">
              <a:solidFill>
                <a:srgbClr val="DE68FF"/>
              </a:solidFill>
            </a:endParaRPr>
          </a:p>
        </p:txBody>
      </p:sp>
    </p:spTree>
    <p:extLst>
      <p:ext uri="{BB962C8B-B14F-4D97-AF65-F5344CB8AC3E}">
        <p14:creationId xmlns:p14="http://schemas.microsoft.com/office/powerpoint/2010/main" val="845793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假设选定随机变量的次序：</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pic>
        <p:nvPicPr>
          <p:cNvPr id="6" name="图片 5">
            <a:extLst>
              <a:ext uri="{FF2B5EF4-FFF2-40B4-BE49-F238E27FC236}">
                <a16:creationId xmlns:a16="http://schemas.microsoft.com/office/drawing/2014/main" id="{D51CCEB3-C181-4177-B23F-BA78B3A64BD3}"/>
              </a:ext>
            </a:extLst>
          </p:cNvPr>
          <p:cNvPicPr>
            <a:picLocks noChangeAspect="1"/>
          </p:cNvPicPr>
          <p:nvPr/>
        </p:nvPicPr>
        <p:blipFill>
          <a:blip r:embed="rId3"/>
          <a:stretch>
            <a:fillRect/>
          </a:stretch>
        </p:blipFill>
        <p:spPr>
          <a:xfrm>
            <a:off x="6831342" y="1910639"/>
            <a:ext cx="4348224" cy="4469185"/>
          </a:xfrm>
          <a:prstGeom prst="rect">
            <a:avLst/>
          </a:prstGeom>
        </p:spPr>
      </p:pic>
      <p:sp>
        <p:nvSpPr>
          <p:cNvPr id="2" name="矩形 1">
            <a:extLst>
              <a:ext uri="{FF2B5EF4-FFF2-40B4-BE49-F238E27FC236}">
                <a16:creationId xmlns:a16="http://schemas.microsoft.com/office/drawing/2014/main" id="{05E09EDC-5DC9-4AE5-B2C5-0F7E5B2BBA33}"/>
              </a:ext>
            </a:extLst>
          </p:cNvPr>
          <p:cNvSpPr/>
          <p:nvPr/>
        </p:nvSpPr>
        <p:spPr>
          <a:xfrm>
            <a:off x="709061" y="3173427"/>
            <a:ext cx="6096000" cy="3347840"/>
          </a:xfrm>
          <a:prstGeom prst="rect">
            <a:avLst/>
          </a:prstGeom>
        </p:spPr>
        <p:txBody>
          <a:bodyPr>
            <a:spAutoFit/>
          </a:bodyPr>
          <a:lstStyle/>
          <a:p>
            <a:pPr>
              <a:lnSpc>
                <a:spcPct val="150000"/>
              </a:lnSpc>
            </a:pPr>
            <a:r>
              <a:rPr lang="zh-CN" altLang="en-US" sz="2400" i="1" dirty="0">
                <a:solidFill>
                  <a:srgbClr val="DE68FF"/>
                </a:solidFill>
              </a:rPr>
              <a:t>P(J|M) = P(J)? </a:t>
            </a:r>
            <a:r>
              <a:rPr lang="zh-CN" altLang="en-US" sz="2400" dirty="0"/>
              <a:t>No </a:t>
            </a:r>
            <a:endParaRPr lang="en-US" altLang="zh-CN" sz="2400" dirty="0"/>
          </a:p>
          <a:p>
            <a:pPr>
              <a:lnSpc>
                <a:spcPct val="150000"/>
              </a:lnSpc>
            </a:pPr>
            <a:r>
              <a:rPr lang="zh-CN" altLang="en-US" sz="2400" i="1" dirty="0">
                <a:solidFill>
                  <a:srgbClr val="DE68FF"/>
                </a:solidFill>
              </a:rPr>
              <a:t>P(A|J,M) = P(A|J)? P(A|J,M) = P(A)?</a:t>
            </a:r>
            <a:r>
              <a:rPr lang="zh-CN" altLang="en-US" sz="2400" i="1" dirty="0"/>
              <a:t> </a:t>
            </a:r>
            <a:r>
              <a:rPr lang="zh-CN" altLang="en-US" sz="2400" dirty="0"/>
              <a:t>No</a:t>
            </a:r>
            <a:endParaRPr lang="en-US" altLang="zh-CN" sz="2400" dirty="0"/>
          </a:p>
          <a:p>
            <a:pPr>
              <a:lnSpc>
                <a:spcPct val="150000"/>
              </a:lnSpc>
            </a:pPr>
            <a:r>
              <a:rPr lang="zh-CN" altLang="en-US" sz="2400" i="1" dirty="0">
                <a:solidFill>
                  <a:srgbClr val="DE68FF"/>
                </a:solidFill>
              </a:rPr>
              <a:t>P(B|A,J,M) = P(B|A)? </a:t>
            </a:r>
            <a:r>
              <a:rPr lang="zh-CN" altLang="en-US" sz="2400" dirty="0"/>
              <a:t>Yes</a:t>
            </a:r>
            <a:endParaRPr lang="en-US" altLang="zh-CN" sz="2400" dirty="0"/>
          </a:p>
          <a:p>
            <a:pPr>
              <a:lnSpc>
                <a:spcPct val="150000"/>
              </a:lnSpc>
            </a:pPr>
            <a:r>
              <a:rPr lang="zh-CN" altLang="en-US" sz="2400" i="1" dirty="0">
                <a:solidFill>
                  <a:srgbClr val="DE68FF"/>
                </a:solidFill>
              </a:rPr>
              <a:t>P(B|A,J,M) = P(B)? </a:t>
            </a:r>
            <a:r>
              <a:rPr lang="zh-CN" altLang="en-US" sz="2400" dirty="0"/>
              <a:t>No</a:t>
            </a:r>
            <a:endParaRPr lang="en-US" altLang="zh-CN" sz="2400" dirty="0"/>
          </a:p>
          <a:p>
            <a:pPr>
              <a:lnSpc>
                <a:spcPct val="150000"/>
              </a:lnSpc>
            </a:pPr>
            <a:r>
              <a:rPr lang="zh-CN" altLang="en-US" sz="2400" i="1" dirty="0">
                <a:solidFill>
                  <a:srgbClr val="DE68FF"/>
                </a:solidFill>
              </a:rPr>
              <a:t>P(E|B,A,J,M) = P(E|A)? </a:t>
            </a:r>
            <a:r>
              <a:rPr lang="zh-CN" altLang="en-US" sz="2400" dirty="0"/>
              <a:t>No</a:t>
            </a:r>
            <a:endParaRPr lang="en-US" altLang="zh-CN" sz="2400" dirty="0"/>
          </a:p>
          <a:p>
            <a:pPr>
              <a:lnSpc>
                <a:spcPct val="150000"/>
              </a:lnSpc>
            </a:pPr>
            <a:r>
              <a:rPr lang="zh-CN" altLang="en-US" sz="2400" i="1" dirty="0">
                <a:solidFill>
                  <a:srgbClr val="DE68FF"/>
                </a:solidFill>
              </a:rPr>
              <a:t>P(E|B,A,J,M) = P(E|A,B)? </a:t>
            </a:r>
            <a:r>
              <a:rPr lang="zh-CN" altLang="en-US" sz="2400" dirty="0"/>
              <a:t>Ye</a:t>
            </a:r>
            <a:r>
              <a:rPr lang="en-US" altLang="zh-CN" sz="2400" dirty="0"/>
              <a:t>s</a:t>
            </a:r>
            <a:endParaRPr lang="zh-CN" altLang="en-US" sz="2400" dirty="0"/>
          </a:p>
        </p:txBody>
      </p:sp>
    </p:spTree>
    <p:extLst>
      <p:ext uri="{BB962C8B-B14F-4D97-AF65-F5344CB8AC3E}">
        <p14:creationId xmlns:p14="http://schemas.microsoft.com/office/powerpoint/2010/main" val="1275415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latin typeface="Calibri"/>
                <a:cs typeface="Calibri"/>
              </a:rPr>
              <a:t>构造贝叶斯网络的方法</a:t>
            </a:r>
            <a:endParaRPr lang="en-US" dirty="0">
              <a:latin typeface="Calibri"/>
              <a:cs typeface="Calibri"/>
            </a:endParaRPr>
          </a:p>
        </p:txBody>
      </p:sp>
      <p:sp>
        <p:nvSpPr>
          <p:cNvPr id="31747" name="Rectangle 3"/>
          <p:cNvSpPr>
            <a:spLocks noGrp="1" noChangeArrowheads="1"/>
          </p:cNvSpPr>
          <p:nvPr>
            <p:ph idx="1"/>
          </p:nvPr>
        </p:nvSpPr>
        <p:spPr>
          <a:xfrm>
            <a:off x="406400" y="1397001"/>
            <a:ext cx="9883006" cy="4729164"/>
          </a:xfrm>
        </p:spPr>
        <p:txBody>
          <a:bodyPr/>
          <a:lstStyle/>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endParaRPr lang="en-US" altLang="zh-CN" sz="2400" dirty="0">
              <a:latin typeface="Calibri"/>
              <a:cs typeface="Calibri"/>
            </a:endParaRPr>
          </a:p>
          <a:p>
            <a:pPr marL="0" indent="0">
              <a:lnSpc>
                <a:spcPct val="150000"/>
              </a:lnSpc>
              <a:buNone/>
            </a:pPr>
            <a:r>
              <a:rPr lang="zh-CN" altLang="en-US" sz="2400" dirty="0">
                <a:latin typeface="Calibri"/>
                <a:cs typeface="Calibri"/>
              </a:rPr>
              <a:t>    假设选定</a:t>
            </a:r>
            <a:r>
              <a:rPr lang="zh-CN" altLang="en-US" sz="2400" dirty="0">
                <a:solidFill>
                  <a:srgbClr val="FF0000"/>
                </a:solidFill>
                <a:latin typeface="Calibri"/>
                <a:cs typeface="Calibri"/>
              </a:rPr>
              <a:t>随机变量的次序</a:t>
            </a:r>
            <a:r>
              <a:rPr lang="zh-CN" altLang="en-US" sz="2400" dirty="0">
                <a:latin typeface="Calibri"/>
                <a:cs typeface="Calibri"/>
              </a:rPr>
              <a:t>：</a:t>
            </a:r>
            <a:r>
              <a:rPr lang="en-US" sz="2400" dirty="0">
                <a:latin typeface="Calibri"/>
                <a:cs typeface="Calibri"/>
              </a:rPr>
              <a:t>M, J, A, B, E</a:t>
            </a:r>
            <a:endParaRPr lang="zh-CN" altLang="en-US" sz="2400" dirty="0">
              <a:latin typeface="Calibri"/>
              <a:cs typeface="Calibri"/>
            </a:endParaRPr>
          </a:p>
          <a:p>
            <a:pPr marL="0" indent="0">
              <a:lnSpc>
                <a:spcPct val="150000"/>
              </a:lnSpc>
              <a:buNone/>
            </a:pPr>
            <a:endParaRPr lang="en-US" sz="2400" dirty="0">
              <a:latin typeface="Calibri"/>
              <a:cs typeface="Calibri"/>
            </a:endParaRPr>
          </a:p>
          <a:p>
            <a:pPr marL="457176" lvl="1" indent="0">
              <a:lnSpc>
                <a:spcPct val="150000"/>
              </a:lnSpc>
              <a:buNone/>
            </a:pPr>
            <a:endParaRPr lang="en-US" sz="2400" dirty="0">
              <a:latin typeface="Calibri"/>
              <a:cs typeface="Calibri"/>
            </a:endParaRPr>
          </a:p>
        </p:txBody>
      </p:sp>
      <p:pic>
        <p:nvPicPr>
          <p:cNvPr id="6" name="图片 5">
            <a:extLst>
              <a:ext uri="{FF2B5EF4-FFF2-40B4-BE49-F238E27FC236}">
                <a16:creationId xmlns:a16="http://schemas.microsoft.com/office/drawing/2014/main" id="{D51CCEB3-C181-4177-B23F-BA78B3A64BD3}"/>
              </a:ext>
            </a:extLst>
          </p:cNvPr>
          <p:cNvPicPr>
            <a:picLocks noChangeAspect="1"/>
          </p:cNvPicPr>
          <p:nvPr/>
        </p:nvPicPr>
        <p:blipFill>
          <a:blip r:embed="rId3"/>
          <a:stretch>
            <a:fillRect/>
          </a:stretch>
        </p:blipFill>
        <p:spPr>
          <a:xfrm>
            <a:off x="6831342" y="1910639"/>
            <a:ext cx="4348224" cy="4469185"/>
          </a:xfrm>
          <a:prstGeom prst="rect">
            <a:avLst/>
          </a:prstGeom>
        </p:spPr>
      </p:pic>
      <p:pic>
        <p:nvPicPr>
          <p:cNvPr id="7" name="图片 6">
            <a:extLst>
              <a:ext uri="{FF2B5EF4-FFF2-40B4-BE49-F238E27FC236}">
                <a16:creationId xmlns:a16="http://schemas.microsoft.com/office/drawing/2014/main" id="{BC64382A-0130-41C3-B914-886D72E9D0B9}"/>
              </a:ext>
            </a:extLst>
          </p:cNvPr>
          <p:cNvPicPr>
            <a:picLocks noChangeAspect="1"/>
          </p:cNvPicPr>
          <p:nvPr/>
        </p:nvPicPr>
        <p:blipFill>
          <a:blip r:embed="rId4"/>
          <a:stretch>
            <a:fillRect/>
          </a:stretch>
        </p:blipFill>
        <p:spPr>
          <a:xfrm>
            <a:off x="1156812" y="3009123"/>
            <a:ext cx="4348223" cy="3546200"/>
          </a:xfrm>
          <a:prstGeom prst="rect">
            <a:avLst/>
          </a:prstGeom>
        </p:spPr>
      </p:pic>
      <p:sp>
        <p:nvSpPr>
          <p:cNvPr id="2" name="矩形 1"/>
          <p:cNvSpPr/>
          <p:nvPr/>
        </p:nvSpPr>
        <p:spPr>
          <a:xfrm>
            <a:off x="2594147" y="6405566"/>
            <a:ext cx="1263808" cy="464871"/>
          </a:xfrm>
          <a:prstGeom prst="rect">
            <a:avLst/>
          </a:prstGeom>
        </p:spPr>
        <p:txBody>
          <a:bodyPr wrap="none">
            <a:spAutoFit/>
          </a:bodyPr>
          <a:lstStyle/>
          <a:p>
            <a:pPr marL="0" indent="0">
              <a:lnSpc>
                <a:spcPct val="150000"/>
              </a:lnSpc>
              <a:buNone/>
            </a:pPr>
            <a:r>
              <a:rPr lang="en-US" altLang="zh-CN" dirty="0">
                <a:latin typeface="Calibri"/>
                <a:cs typeface="Calibri"/>
              </a:rPr>
              <a:t>B, E, A, J, M</a:t>
            </a:r>
            <a:endParaRPr lang="zh-CN" altLang="en-US" dirty="0">
              <a:latin typeface="Calibri"/>
              <a:cs typeface="Calibri"/>
            </a:endParaRPr>
          </a:p>
        </p:txBody>
      </p:sp>
    </p:spTree>
    <p:extLst>
      <p:ext uri="{BB962C8B-B14F-4D97-AF65-F5344CB8AC3E}">
        <p14:creationId xmlns:p14="http://schemas.microsoft.com/office/powerpoint/2010/main" val="178759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42100" y="2313931"/>
            <a:ext cx="10287000" cy="6858000"/>
          </a:xfrm>
          <a:prstGeom prst="rect">
            <a:avLst/>
          </a:prstGeom>
        </p:spPr>
      </p:pic>
      <p:sp>
        <p:nvSpPr>
          <p:cNvPr id="30722" name="Rectangle 2"/>
          <p:cNvSpPr>
            <a:spLocks noGrp="1" noChangeArrowheads="1"/>
          </p:cNvSpPr>
          <p:nvPr>
            <p:ph type="title"/>
          </p:nvPr>
        </p:nvSpPr>
        <p:spPr/>
        <p:txBody>
          <a:bodyPr/>
          <a:lstStyle/>
          <a:p>
            <a:pPr eaLnBrk="1" hangingPunct="1"/>
            <a:r>
              <a:rPr lang="en-US" dirty="0">
                <a:latin typeface="Calibri"/>
                <a:cs typeface="Calibri"/>
              </a:rPr>
              <a:t>Causality?</a:t>
            </a:r>
          </a:p>
        </p:txBody>
      </p:sp>
      <p:sp>
        <p:nvSpPr>
          <p:cNvPr id="30723" name="Rectangle 3"/>
          <p:cNvSpPr>
            <a:spLocks noGrp="1" noChangeArrowheads="1"/>
          </p:cNvSpPr>
          <p:nvPr>
            <p:ph idx="1"/>
          </p:nvPr>
        </p:nvSpPr>
        <p:spPr>
          <a:xfrm>
            <a:off x="406400" y="1397001"/>
            <a:ext cx="6908800" cy="4729164"/>
          </a:xfrm>
        </p:spPr>
        <p:txBody>
          <a:bodyPr/>
          <a:lstStyle/>
          <a:p>
            <a:pPr eaLnBrk="1" hangingPunct="1">
              <a:lnSpc>
                <a:spcPct val="150000"/>
              </a:lnSpc>
            </a:pPr>
            <a:r>
              <a:rPr lang="zh-CN" altLang="en-US" sz="2400" dirty="0">
                <a:latin typeface="Calibri"/>
                <a:cs typeface="Calibri"/>
              </a:rPr>
              <a:t>当贝叶斯网反映出真正的因果模式时：</a:t>
            </a:r>
            <a:endParaRPr lang="en-US" altLang="zh-CN" sz="2400" dirty="0">
              <a:latin typeface="Calibri"/>
              <a:cs typeface="Calibri"/>
            </a:endParaRPr>
          </a:p>
          <a:p>
            <a:pPr lvl="1">
              <a:lnSpc>
                <a:spcPct val="150000"/>
              </a:lnSpc>
            </a:pPr>
            <a:r>
              <a:rPr lang="zh-CN" altLang="en-US" sz="2000" dirty="0">
                <a:latin typeface="Calibri"/>
                <a:cs typeface="Calibri"/>
              </a:rPr>
              <a:t>通常更简单（节点的父节点更少）</a:t>
            </a:r>
            <a:endParaRPr lang="en-US" altLang="zh-CN" sz="2000" dirty="0">
              <a:latin typeface="Calibri"/>
              <a:cs typeface="Calibri"/>
            </a:endParaRPr>
          </a:p>
          <a:p>
            <a:pPr lvl="1">
              <a:lnSpc>
                <a:spcPct val="150000"/>
              </a:lnSpc>
            </a:pPr>
            <a:r>
              <a:rPr lang="zh-CN" altLang="en-US" sz="2000" dirty="0">
                <a:latin typeface="Calibri"/>
                <a:cs typeface="Calibri"/>
              </a:rPr>
              <a:t>通常更容易思考</a:t>
            </a:r>
            <a:endParaRPr lang="en-US" altLang="zh-CN" sz="2000" dirty="0">
              <a:latin typeface="Calibri"/>
              <a:cs typeface="Calibri"/>
            </a:endParaRPr>
          </a:p>
          <a:p>
            <a:pPr lvl="1">
              <a:lnSpc>
                <a:spcPct val="150000"/>
              </a:lnSpc>
            </a:pPr>
            <a:r>
              <a:rPr lang="zh-CN" altLang="en-US" sz="2000" dirty="0">
                <a:latin typeface="Calibri"/>
                <a:cs typeface="Calibri"/>
              </a:rPr>
              <a:t>通常更容易从专家那里构造出</a:t>
            </a:r>
            <a:r>
              <a:rPr lang="en-US" altLang="zh-CN" sz="2000" dirty="0">
                <a:latin typeface="Calibri"/>
                <a:cs typeface="Calibri"/>
              </a:rPr>
              <a:t>BNs</a:t>
            </a:r>
          </a:p>
          <a:p>
            <a:pPr>
              <a:lnSpc>
                <a:spcPct val="150000"/>
              </a:lnSpc>
            </a:pPr>
            <a:r>
              <a:rPr lang="zh-CN" altLang="en-US" sz="2400" dirty="0">
                <a:latin typeface="Calibri"/>
                <a:cs typeface="Calibri"/>
              </a:rPr>
              <a:t>边的箭头反映相关性，而不是因果关系</a:t>
            </a:r>
            <a:endParaRPr lang="en-US" altLang="zh-CN" sz="2400" dirty="0">
              <a:latin typeface="Calibri"/>
              <a:cs typeface="Calibri"/>
            </a:endParaRPr>
          </a:p>
          <a:p>
            <a:pPr lvl="1">
              <a:lnSpc>
                <a:spcPct val="150000"/>
              </a:lnSpc>
            </a:pPr>
            <a:r>
              <a:rPr lang="zh-CN" altLang="en-US" sz="2000" dirty="0">
                <a:latin typeface="Calibri"/>
                <a:cs typeface="Calibri"/>
              </a:rPr>
              <a:t>拓扑可以编码因果结构</a:t>
            </a:r>
            <a:endParaRPr lang="en-US" altLang="zh-CN" sz="2000" dirty="0">
              <a:latin typeface="Calibri"/>
              <a:cs typeface="Calibri"/>
            </a:endParaRPr>
          </a:p>
          <a:p>
            <a:pPr lvl="1">
              <a:lnSpc>
                <a:spcPct val="150000"/>
              </a:lnSpc>
            </a:pPr>
            <a:r>
              <a:rPr lang="zh-CN" altLang="en-US" sz="2000" dirty="0">
                <a:latin typeface="Calibri"/>
                <a:cs typeface="Calibri"/>
              </a:rPr>
              <a:t>拓扑结构真实反映的是随机变量之间的条件独立性</a:t>
            </a:r>
            <a:endParaRPr lang="en-US" sz="2000" dirty="0">
              <a:latin typeface="Calibri"/>
              <a:cs typeface="Calibri"/>
            </a:endParaRPr>
          </a:p>
          <a:p>
            <a:pPr lvl="7">
              <a:lnSpc>
                <a:spcPct val="80000"/>
              </a:lnSpc>
            </a:pPr>
            <a:endParaRPr lang="en-US" sz="500" dirty="0">
              <a:latin typeface="Calibri"/>
              <a:cs typeface="Calibri"/>
            </a:endParaRPr>
          </a:p>
        </p:txBody>
      </p:sp>
      <p:pic>
        <p:nvPicPr>
          <p:cNvPr id="3" name="Picture 2" descr="txp_fig.png"/>
          <p:cNvPicPr>
            <a:picLocks noChangeAspect="1"/>
          </p:cNvPicPr>
          <p:nvPr>
            <p:custDataLst>
              <p:tags r:id="rId1"/>
            </p:custDataLst>
          </p:nvPr>
        </p:nvPicPr>
        <p:blipFill>
          <a:blip r:embed="rId4" cstate="email">
            <a:extLst>
              <a:ext uri="{28A0092B-C50C-407E-A947-70E740481C1C}">
                <a14:useLocalDpi xmlns:a14="http://schemas.microsoft.com/office/drawing/2010/main" val="0"/>
              </a:ext>
            </a:extLst>
          </a:blip>
          <a:stretch>
            <a:fillRect/>
          </a:stretch>
        </p:blipFill>
        <p:spPr bwMode="auto">
          <a:xfrm>
            <a:off x="1341465" y="5606902"/>
            <a:ext cx="4754535" cy="272058"/>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spTree>
    <p:extLst>
      <p:ext uri="{BB962C8B-B14F-4D97-AF65-F5344CB8AC3E}">
        <p14:creationId xmlns:p14="http://schemas.microsoft.com/office/powerpoint/2010/main" val="10966963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173" y="4208551"/>
            <a:ext cx="7696198" cy="2674428"/>
          </a:xfrm>
          <a:prstGeom prst="rect">
            <a:avLst/>
          </a:prstGeom>
        </p:spPr>
      </p:pic>
      <p:sp>
        <p:nvSpPr>
          <p:cNvPr id="37889" name="Rectangle 2"/>
          <p:cNvSpPr>
            <a:spLocks noGrp="1" noChangeArrowheads="1"/>
          </p:cNvSpPr>
          <p:nvPr>
            <p:ph type="title"/>
          </p:nvPr>
        </p:nvSpPr>
        <p:spPr/>
        <p:txBody>
          <a:bodyPr/>
          <a:lstStyle/>
          <a:p>
            <a:pPr eaLnBrk="1" hangingPunct="1"/>
            <a:r>
              <a:rPr lang="zh-CN" altLang="en-US" dirty="0">
                <a:latin typeface="Calibri"/>
                <a:ea typeface="ＭＳ Ｐゴシック" pitchFamily="34" charset="-128"/>
                <a:cs typeface="Calibri"/>
              </a:rPr>
              <a:t>联合分布 </a:t>
            </a:r>
            <a:r>
              <a:rPr lang="en-US" altLang="zh-CN" dirty="0">
                <a:latin typeface="Calibri"/>
                <a:ea typeface="ＭＳ Ｐゴシック" pitchFamily="34" charset="-128"/>
                <a:cs typeface="Calibri"/>
              </a:rPr>
              <a:t>VS. </a:t>
            </a:r>
            <a:r>
              <a:rPr lang="en-US" dirty="0">
                <a:latin typeface="Calibri"/>
                <a:ea typeface="ＭＳ Ｐゴシック" pitchFamily="34" charset="-128"/>
                <a:cs typeface="Calibri"/>
              </a:rPr>
              <a:t>Bayes</a:t>
            </a:r>
            <a:r>
              <a:rPr lang="en-US" altLang="ja-JP" dirty="0">
                <a:latin typeface="Calibri"/>
                <a:ea typeface="ＭＳ Ｐゴシック" pitchFamily="34" charset="-128"/>
                <a:cs typeface="Calibri"/>
              </a:rPr>
              <a:t> Net</a:t>
            </a:r>
            <a:endParaRPr lang="en-US" dirty="0">
              <a:latin typeface="Calibri"/>
              <a:ea typeface="ＭＳ Ｐゴシック" pitchFamily="34" charset="-128"/>
              <a:cs typeface="Calibri"/>
            </a:endParaRPr>
          </a:p>
        </p:txBody>
      </p:sp>
      <p:sp>
        <p:nvSpPr>
          <p:cNvPr id="1076227" name="Rectangle 3"/>
          <p:cNvSpPr>
            <a:spLocks noGrp="1" noChangeArrowheads="1"/>
          </p:cNvSpPr>
          <p:nvPr>
            <p:ph idx="1"/>
          </p:nvPr>
        </p:nvSpPr>
        <p:spPr>
          <a:xfrm>
            <a:off x="651172" y="1371600"/>
            <a:ext cx="5181600" cy="3124200"/>
          </a:xfrm>
        </p:spPr>
        <p:txBody>
          <a:bodyPr/>
          <a:lstStyle/>
          <a:p>
            <a:pPr>
              <a:lnSpc>
                <a:spcPct val="90000"/>
              </a:lnSpc>
            </a:pPr>
            <a:r>
              <a:rPr lang="en-US" altLang="zh-CN" sz="2400" dirty="0">
                <a:latin typeface="Calibri"/>
                <a:ea typeface="ＭＳ Ｐゴシック" pitchFamily="34" charset="-128"/>
                <a:cs typeface="Calibri"/>
              </a:rPr>
              <a:t>N</a:t>
            </a:r>
            <a:r>
              <a:rPr lang="zh-CN" altLang="en-US" sz="2400" dirty="0">
                <a:latin typeface="Calibri"/>
                <a:ea typeface="ＭＳ Ｐゴシック" pitchFamily="34" charset="-128"/>
                <a:cs typeface="Calibri"/>
              </a:rPr>
              <a:t>个布尔变量的联合分布有多大？</a:t>
            </a:r>
            <a:endParaRPr lang="en-US" altLang="zh-CN" sz="2400" dirty="0">
              <a:latin typeface="Calibri"/>
              <a:ea typeface="ＭＳ Ｐゴシック" pitchFamily="34" charset="-128"/>
              <a:cs typeface="Calibri"/>
            </a:endParaRPr>
          </a:p>
          <a:p>
            <a:pPr marL="0" indent="0">
              <a:lnSpc>
                <a:spcPct val="90000"/>
              </a:lnSpc>
              <a:buNone/>
            </a:pPr>
            <a:r>
              <a:rPr lang="en-US" sz="2400" dirty="0">
                <a:solidFill>
                  <a:schemeClr val="tx1"/>
                </a:solidFill>
                <a:latin typeface="Calibri"/>
                <a:ea typeface="ＭＳ Ｐゴシック" pitchFamily="34" charset="-128"/>
                <a:cs typeface="Calibri"/>
              </a:rPr>
              <a:t>      </a:t>
            </a:r>
            <a:r>
              <a:rPr lang="en-US" sz="3200" dirty="0">
                <a:solidFill>
                  <a:schemeClr val="tx1"/>
                </a:solidFill>
                <a:latin typeface="Calibri"/>
                <a:ea typeface="ＭＳ Ｐゴシック" pitchFamily="34" charset="-128"/>
                <a:cs typeface="Calibri"/>
              </a:rPr>
              <a:t>2</a:t>
            </a:r>
            <a:r>
              <a:rPr lang="en-US" sz="3200" baseline="30000" dirty="0">
                <a:solidFill>
                  <a:schemeClr val="tx1"/>
                </a:solidFill>
                <a:latin typeface="Calibri"/>
                <a:ea typeface="ＭＳ Ｐゴシック" pitchFamily="34" charset="-128"/>
                <a:cs typeface="Calibri"/>
              </a:rPr>
              <a:t>N</a:t>
            </a:r>
          </a:p>
          <a:p>
            <a:pPr lvl="7">
              <a:lnSpc>
                <a:spcPct val="90000"/>
              </a:lnSpc>
            </a:pPr>
            <a:endParaRPr lang="en-US" sz="1200" dirty="0">
              <a:latin typeface="Calibri"/>
              <a:ea typeface="ＭＳ Ｐゴシック" pitchFamily="34" charset="-128"/>
              <a:cs typeface="Calibri"/>
            </a:endParaRPr>
          </a:p>
          <a:p>
            <a:pPr>
              <a:lnSpc>
                <a:spcPct val="90000"/>
              </a:lnSpc>
            </a:pPr>
            <a:r>
              <a:rPr lang="zh-CN" altLang="en-US" sz="2400" dirty="0">
                <a:latin typeface="Calibri"/>
                <a:ea typeface="ＭＳ Ｐゴシック" pitchFamily="34" charset="-128"/>
                <a:cs typeface="Calibri"/>
              </a:rPr>
              <a:t>如果节点最多有</a:t>
            </a:r>
            <a:r>
              <a:rPr lang="en-US" altLang="zh-CN" sz="2400" dirty="0">
                <a:latin typeface="Calibri"/>
                <a:ea typeface="ＭＳ Ｐゴシック" pitchFamily="34" charset="-128"/>
                <a:cs typeface="Calibri"/>
              </a:rPr>
              <a:t>k</a:t>
            </a:r>
            <a:r>
              <a:rPr lang="zh-CN" altLang="en-US" sz="2400" dirty="0">
                <a:latin typeface="Calibri"/>
                <a:ea typeface="ＭＳ Ｐゴシック" pitchFamily="34" charset="-128"/>
                <a:cs typeface="Calibri"/>
              </a:rPr>
              <a:t>个父节点，那么</a:t>
            </a:r>
            <a:r>
              <a:rPr lang="en-US" altLang="zh-CN" sz="2400" dirty="0">
                <a:latin typeface="Calibri"/>
                <a:ea typeface="ＭＳ Ｐゴシック" pitchFamily="34" charset="-128"/>
                <a:cs typeface="Calibri"/>
              </a:rPr>
              <a:t>N</a:t>
            </a:r>
            <a:r>
              <a:rPr lang="zh-CN" altLang="en-US" sz="2400" dirty="0">
                <a:latin typeface="Calibri"/>
                <a:ea typeface="ＭＳ Ｐゴシック" pitchFamily="34" charset="-128"/>
                <a:cs typeface="Calibri"/>
              </a:rPr>
              <a:t>节点网络有多大</a:t>
            </a:r>
            <a:r>
              <a:rPr lang="en-US" sz="2400" dirty="0">
                <a:latin typeface="Calibri"/>
                <a:ea typeface="ＭＳ Ｐゴシック" pitchFamily="34" charset="-128"/>
                <a:cs typeface="Calibri"/>
              </a:rPr>
              <a:t>?</a:t>
            </a:r>
          </a:p>
          <a:p>
            <a:pPr lvl="1" eaLnBrk="1" hangingPunct="1">
              <a:lnSpc>
                <a:spcPct val="90000"/>
              </a:lnSpc>
              <a:buFont typeface="Wingdings" pitchFamily="2" charset="2"/>
              <a:buNone/>
            </a:pPr>
            <a:r>
              <a:rPr lang="en-US" sz="3200" dirty="0">
                <a:latin typeface="Calibri"/>
                <a:ea typeface="ＭＳ Ｐゴシック" pitchFamily="34" charset="-128"/>
                <a:cs typeface="Calibri"/>
              </a:rPr>
              <a:t>O(N * 2</a:t>
            </a:r>
            <a:r>
              <a:rPr lang="en-US" sz="3200" baseline="30000" dirty="0">
                <a:latin typeface="Calibri"/>
                <a:ea typeface="ＭＳ Ｐゴシック" pitchFamily="34" charset="-128"/>
                <a:cs typeface="Calibri"/>
              </a:rPr>
              <a:t>k</a:t>
            </a:r>
            <a:r>
              <a:rPr lang="en-US" sz="3200" dirty="0">
                <a:latin typeface="Calibri"/>
                <a:ea typeface="ＭＳ Ｐゴシック" pitchFamily="34" charset="-128"/>
                <a:cs typeface="Calibri"/>
              </a:rPr>
              <a:t>)</a:t>
            </a:r>
          </a:p>
          <a:p>
            <a:pPr>
              <a:lnSpc>
                <a:spcPct val="90000"/>
              </a:lnSpc>
              <a:buNone/>
            </a:pPr>
            <a:endParaRPr lang="en-US" sz="2400" dirty="0">
              <a:latin typeface="Calibri"/>
              <a:ea typeface="ＭＳ Ｐゴシック" pitchFamily="34" charset="-128"/>
              <a:cs typeface="Calibri"/>
            </a:endParaRPr>
          </a:p>
          <a:p>
            <a:pPr>
              <a:lnSpc>
                <a:spcPct val="90000"/>
              </a:lnSpc>
              <a:buNone/>
            </a:pPr>
            <a:r>
              <a:rPr lang="zh-CN" altLang="en-US" sz="2000" dirty="0">
                <a:solidFill>
                  <a:schemeClr val="tx1"/>
                </a:solidFill>
                <a:latin typeface="Calibri"/>
                <a:ea typeface="ＭＳ Ｐゴシック" pitchFamily="34" charset="-128"/>
                <a:cs typeface="Calibri"/>
              </a:rPr>
              <a:t>设</a:t>
            </a:r>
            <a:r>
              <a:rPr lang="en-US" altLang="zh-CN" sz="2000" dirty="0">
                <a:solidFill>
                  <a:schemeClr val="tx1"/>
                </a:solidFill>
                <a:latin typeface="Calibri"/>
                <a:ea typeface="ＭＳ Ｐゴシック" pitchFamily="34" charset="-128"/>
                <a:cs typeface="Calibri"/>
              </a:rPr>
              <a:t>N=30</a:t>
            </a:r>
            <a:r>
              <a:rPr lang="zh-CN" altLang="en-US" sz="2000" dirty="0">
                <a:solidFill>
                  <a:schemeClr val="tx1"/>
                </a:solidFill>
                <a:latin typeface="Calibri"/>
                <a:ea typeface="ＭＳ Ｐゴシック" pitchFamily="34" charset="-128"/>
                <a:cs typeface="Calibri"/>
              </a:rPr>
              <a:t>，</a:t>
            </a:r>
            <a:r>
              <a:rPr lang="en-US" altLang="zh-CN" sz="2000" dirty="0">
                <a:solidFill>
                  <a:schemeClr val="tx1"/>
                </a:solidFill>
                <a:latin typeface="Calibri"/>
                <a:ea typeface="ＭＳ Ｐゴシック" pitchFamily="34" charset="-128"/>
                <a:cs typeface="Calibri"/>
              </a:rPr>
              <a:t>k=5</a:t>
            </a:r>
            <a:r>
              <a:rPr lang="zh-CN" altLang="en-US" sz="2000" dirty="0">
                <a:solidFill>
                  <a:schemeClr val="tx1"/>
                </a:solidFill>
                <a:latin typeface="Calibri"/>
                <a:ea typeface="ＭＳ Ｐゴシック" pitchFamily="34" charset="-128"/>
                <a:cs typeface="Calibri"/>
              </a:rPr>
              <a:t>，</a:t>
            </a:r>
            <a:r>
              <a:rPr lang="en-US" altLang="zh-CN" sz="2000" dirty="0">
                <a:solidFill>
                  <a:schemeClr val="tx1"/>
                </a:solidFill>
                <a:latin typeface="Calibri"/>
                <a:ea typeface="ＭＳ Ｐゴシック" pitchFamily="34" charset="-128"/>
                <a:cs typeface="Calibri"/>
              </a:rPr>
              <a:t>10</a:t>
            </a:r>
            <a:r>
              <a:rPr lang="zh-CN" altLang="en-US" sz="2000" dirty="0">
                <a:solidFill>
                  <a:schemeClr val="tx1"/>
                </a:solidFill>
                <a:latin typeface="Calibri"/>
                <a:ea typeface="ＭＳ Ｐゴシック" pitchFamily="34" charset="-128"/>
                <a:cs typeface="Calibri"/>
              </a:rPr>
              <a:t>亿 </a:t>
            </a:r>
            <a:r>
              <a:rPr lang="en-US" altLang="zh-CN" sz="2000" dirty="0">
                <a:solidFill>
                  <a:schemeClr val="tx1"/>
                </a:solidFill>
                <a:latin typeface="Calibri"/>
                <a:ea typeface="ＭＳ Ｐゴシック" pitchFamily="34" charset="-128"/>
                <a:cs typeface="Calibri"/>
              </a:rPr>
              <a:t>/ 960</a:t>
            </a:r>
            <a:endParaRPr lang="en-US" sz="2000" dirty="0">
              <a:solidFill>
                <a:schemeClr val="tx1"/>
              </a:solidFill>
              <a:latin typeface="Calibri"/>
              <a:ea typeface="ＭＳ Ｐゴシック" pitchFamily="34" charset="-128"/>
              <a:cs typeface="Calibri"/>
            </a:endParaRPr>
          </a:p>
        </p:txBody>
      </p:sp>
      <p:pic>
        <p:nvPicPr>
          <p:cNvPr id="1076228" name="Picture 4"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7966372" y="1981200"/>
            <a:ext cx="2330450" cy="28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6137572" y="1371600"/>
            <a:ext cx="6400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zh-CN" altLang="en-US" sz="2400" dirty="0">
                <a:latin typeface="Calibri"/>
                <a:ea typeface="ＭＳ Ｐゴシック" pitchFamily="34" charset="-128"/>
                <a:cs typeface="Calibri"/>
              </a:rPr>
              <a:t>两者相同计算的能力</a:t>
            </a:r>
            <a:endParaRPr lang="en-US" altLang="zh-CN" sz="2400" dirty="0">
              <a:latin typeface="Calibri"/>
              <a:ea typeface="ＭＳ Ｐゴシック" pitchFamily="34" charset="-128"/>
              <a:cs typeface="Calibri"/>
            </a:endParaRPr>
          </a:p>
          <a:p>
            <a:pPr>
              <a:lnSpc>
                <a:spcPct val="90000"/>
              </a:lnSpc>
            </a:pPr>
            <a:endParaRPr lang="en-US" altLang="zh-CN" sz="2400" dirty="0">
              <a:latin typeface="Calibri"/>
              <a:ea typeface="ＭＳ Ｐゴシック" pitchFamily="34" charset="-128"/>
              <a:cs typeface="Calibri"/>
            </a:endParaRPr>
          </a:p>
          <a:p>
            <a:pPr>
              <a:lnSpc>
                <a:spcPct val="90000"/>
              </a:lnSpc>
            </a:pPr>
            <a:endParaRPr lang="en-US" altLang="zh-CN" sz="2400" dirty="0">
              <a:latin typeface="Calibri"/>
              <a:ea typeface="ＭＳ Ｐゴシック" pitchFamily="34" charset="-128"/>
              <a:cs typeface="Calibri"/>
            </a:endParaRPr>
          </a:p>
          <a:p>
            <a:pPr>
              <a:lnSpc>
                <a:spcPct val="90000"/>
              </a:lnSpc>
            </a:pPr>
            <a:r>
              <a:rPr lang="en-US" altLang="zh-CN" sz="2400" dirty="0">
                <a:latin typeface="Calibri"/>
                <a:ea typeface="ＭＳ Ｐゴシック" pitchFamily="34" charset="-128"/>
                <a:cs typeface="Calibri"/>
              </a:rPr>
              <a:t>BNs</a:t>
            </a:r>
            <a:r>
              <a:rPr lang="zh-CN" altLang="en-US" sz="2400" dirty="0">
                <a:latin typeface="Calibri"/>
                <a:ea typeface="ＭＳ Ｐゴシック" pitchFamily="34" charset="-128"/>
                <a:cs typeface="Calibri"/>
              </a:rPr>
              <a:t>：节省大量空间！</a:t>
            </a:r>
            <a:endParaRPr lang="en-US" altLang="zh-CN" sz="2400" dirty="0">
              <a:latin typeface="Calibri"/>
              <a:ea typeface="ＭＳ Ｐゴシック" pitchFamily="34" charset="-128"/>
              <a:cs typeface="Calibri"/>
            </a:endParaRPr>
          </a:p>
          <a:p>
            <a:pPr>
              <a:lnSpc>
                <a:spcPct val="90000"/>
              </a:lnSpc>
            </a:pPr>
            <a:endParaRPr lang="en-US" altLang="zh-CN" sz="2400" dirty="0">
              <a:latin typeface="Calibri"/>
              <a:ea typeface="ＭＳ Ｐゴシック" pitchFamily="34" charset="-128"/>
              <a:cs typeface="Calibri"/>
            </a:endParaRPr>
          </a:p>
          <a:p>
            <a:pPr>
              <a:lnSpc>
                <a:spcPct val="90000"/>
              </a:lnSpc>
            </a:pPr>
            <a:r>
              <a:rPr lang="zh-CN" altLang="en-US" sz="2400" dirty="0">
                <a:latin typeface="Calibri"/>
                <a:ea typeface="ＭＳ Ｐゴシック" pitchFamily="34" charset="-128"/>
                <a:cs typeface="Calibri"/>
              </a:rPr>
              <a:t>本地</a:t>
            </a:r>
            <a:r>
              <a:rPr lang="en-US" altLang="zh-CN" sz="2400" dirty="0">
                <a:latin typeface="Calibri"/>
                <a:ea typeface="ＭＳ Ｐゴシック" pitchFamily="34" charset="-128"/>
                <a:cs typeface="Calibri"/>
              </a:rPr>
              <a:t>CPT</a:t>
            </a:r>
            <a:r>
              <a:rPr lang="zh-CN" altLang="en-US" sz="2400" dirty="0">
                <a:latin typeface="Calibri"/>
                <a:ea typeface="ＭＳ Ｐゴシック" pitchFamily="34" charset="-128"/>
                <a:cs typeface="Calibri"/>
              </a:rPr>
              <a:t>容易构造</a:t>
            </a:r>
            <a:endParaRPr lang="en-US" sz="1200" dirty="0">
              <a:latin typeface="Calibri"/>
              <a:ea typeface="ＭＳ Ｐゴシック" pitchFamily="34" charset="-128"/>
              <a:cs typeface="Calibri"/>
            </a:endParaRPr>
          </a:p>
        </p:txBody>
      </p:sp>
    </p:spTree>
    <p:extLst>
      <p:ext uri="{BB962C8B-B14F-4D97-AF65-F5344CB8AC3E}">
        <p14:creationId xmlns:p14="http://schemas.microsoft.com/office/powerpoint/2010/main" val="1538839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6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62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62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6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62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8927431" cy="4929188"/>
          </a:xfrm>
        </p:spPr>
        <p:txBody>
          <a:bodyPr/>
          <a:lstStyle/>
          <a:p>
            <a:pPr eaLnBrk="1" hangingPunct="1">
              <a:lnSpc>
                <a:spcPct val="200000"/>
              </a:lnSpc>
            </a:pPr>
            <a:r>
              <a:rPr lang="zh-CN" altLang="en-US" sz="2400" b="1" dirty="0"/>
              <a:t>第十三章 概率推理</a:t>
            </a:r>
            <a:endParaRPr lang="en-US" altLang="zh-CN" sz="2400" b="1" dirty="0"/>
          </a:p>
          <a:p>
            <a:pPr lvl="1">
              <a:lnSpc>
                <a:spcPct val="200000"/>
              </a:lnSpc>
            </a:pPr>
            <a:r>
              <a:rPr lang="zh-CN" altLang="en-US" sz="2400" dirty="0"/>
              <a:t>独立性与条件独立性</a:t>
            </a:r>
            <a:endParaRPr lang="en-US" altLang="zh-CN" sz="2400" dirty="0"/>
          </a:p>
          <a:p>
            <a:pPr lvl="1">
              <a:lnSpc>
                <a:spcPct val="200000"/>
              </a:lnSpc>
            </a:pPr>
            <a:r>
              <a:rPr lang="zh-CN" altLang="en-US" sz="2400" dirty="0"/>
              <a:t>不确定问题的知识表示</a:t>
            </a:r>
            <a:r>
              <a:rPr lang="en-US" altLang="zh-CN" sz="2400" dirty="0"/>
              <a:t>-</a:t>
            </a:r>
            <a:r>
              <a:rPr lang="zh-CN" altLang="en-US" sz="2400" dirty="0"/>
              <a:t>贝叶斯网络</a:t>
            </a:r>
            <a:endParaRPr lang="en-US" altLang="zh-CN" sz="2400" dirty="0"/>
          </a:p>
          <a:p>
            <a:pPr lvl="1">
              <a:lnSpc>
                <a:spcPct val="200000"/>
              </a:lnSpc>
            </a:pPr>
            <a:r>
              <a:rPr lang="en-US" altLang="zh-CN" sz="2400" dirty="0"/>
              <a:t> </a:t>
            </a:r>
            <a:r>
              <a:rPr lang="zh-CN" altLang="en-US" sz="2400" dirty="0"/>
              <a:t>贝叶斯网络的语义</a:t>
            </a:r>
            <a:endParaRPr lang="en-US" altLang="zh-CN" sz="2400" dirty="0"/>
          </a:p>
          <a:p>
            <a:pPr lvl="1">
              <a:lnSpc>
                <a:spcPct val="200000"/>
              </a:lnSpc>
            </a:pPr>
            <a:r>
              <a:rPr lang="zh-CN" altLang="en-US" sz="2400" dirty="0">
                <a:solidFill>
                  <a:srgbClr val="FF0000"/>
                </a:solidFill>
              </a:rPr>
              <a:t>精确推理：枚举推理</a:t>
            </a:r>
            <a:r>
              <a:rPr lang="zh-CN" altLang="en-US" sz="2400" dirty="0"/>
              <a:t>、</a:t>
            </a:r>
            <a:r>
              <a:rPr lang="en-US" altLang="zh-CN" sz="2400" dirty="0"/>
              <a:t> </a:t>
            </a:r>
            <a:r>
              <a:rPr lang="zh-CN" altLang="en-US" sz="2400" dirty="0"/>
              <a:t>变量消元</a:t>
            </a:r>
            <a:endParaRPr lang="en-US" altLang="zh-CN" sz="2400" dirty="0"/>
          </a:p>
        </p:txBody>
      </p:sp>
    </p:spTree>
    <p:extLst>
      <p:ext uri="{BB962C8B-B14F-4D97-AF65-F5344CB8AC3E}">
        <p14:creationId xmlns:p14="http://schemas.microsoft.com/office/powerpoint/2010/main" val="4242378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6366403" y="1180361"/>
            <a:ext cx="5410200" cy="45259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800" dirty="0">
                <a:latin typeface="Calibri"/>
                <a:ea typeface="ＭＳ Ｐゴシック" pitchFamily="34" charset="-128"/>
                <a:cs typeface="Calibri"/>
              </a:rPr>
              <a:t>Examples:</a:t>
            </a:r>
          </a:p>
          <a:p>
            <a:pPr lvl="8">
              <a:lnSpc>
                <a:spcPct val="90000"/>
              </a:lnSpc>
            </a:pPr>
            <a:endParaRPr lang="en-US" sz="1000" dirty="0">
              <a:latin typeface="Calibri"/>
              <a:cs typeface="Calibri"/>
            </a:endParaRPr>
          </a:p>
          <a:p>
            <a:pPr lvl="1">
              <a:lnSpc>
                <a:spcPct val="90000"/>
              </a:lnSpc>
            </a:pPr>
            <a:r>
              <a:rPr lang="zh-CN" altLang="en-US" sz="2400" dirty="0">
                <a:latin typeface="Calibri"/>
                <a:cs typeface="Calibri"/>
              </a:rPr>
              <a:t>后验概率</a:t>
            </a:r>
            <a:endParaRPr lang="en-US" sz="2400" dirty="0">
              <a:latin typeface="Calibri"/>
              <a:cs typeface="Calibri"/>
            </a:endParaRPr>
          </a:p>
          <a:p>
            <a:pPr lvl="1">
              <a:lnSpc>
                <a:spcPct val="90000"/>
              </a:lnSpc>
            </a:pPr>
            <a:endParaRPr lang="en-US" sz="2400" dirty="0">
              <a:latin typeface="Calibri"/>
              <a:cs typeface="Calibri"/>
            </a:endParaRPr>
          </a:p>
          <a:p>
            <a:pPr lvl="1">
              <a:lnSpc>
                <a:spcPct val="90000"/>
              </a:lnSpc>
            </a:pPr>
            <a:endParaRPr lang="en-US" sz="2400" dirty="0">
              <a:latin typeface="Calibri"/>
              <a:cs typeface="Calibri"/>
            </a:endParaRPr>
          </a:p>
        </p:txBody>
      </p:sp>
      <p:sp>
        <p:nvSpPr>
          <p:cNvPr id="19457" name="Rectangle 2"/>
          <p:cNvSpPr>
            <a:spLocks noGrp="1" noChangeArrowheads="1"/>
          </p:cNvSpPr>
          <p:nvPr>
            <p:ph type="title"/>
          </p:nvPr>
        </p:nvSpPr>
        <p:spPr/>
        <p:txBody>
          <a:bodyPr/>
          <a:lstStyle/>
          <a:p>
            <a:r>
              <a:rPr lang="zh-CN" altLang="en-US" dirty="0"/>
              <a:t>贝叶斯推理</a:t>
            </a:r>
            <a:endParaRPr lang="en-US" dirty="0">
              <a:latin typeface="Calibri"/>
              <a:ea typeface="ＭＳ Ｐゴシック" pitchFamily="34" charset="-128"/>
              <a:cs typeface="Calibri"/>
            </a:endParaRPr>
          </a:p>
        </p:txBody>
      </p:sp>
      <p:sp>
        <p:nvSpPr>
          <p:cNvPr id="19458" name="Rectangle 3"/>
          <p:cNvSpPr>
            <a:spLocks noGrp="1" noChangeArrowheads="1"/>
          </p:cNvSpPr>
          <p:nvPr>
            <p:ph idx="1"/>
          </p:nvPr>
        </p:nvSpPr>
        <p:spPr>
          <a:xfrm>
            <a:off x="422803" y="1180361"/>
            <a:ext cx="5943600" cy="4525963"/>
          </a:xfrm>
        </p:spPr>
        <p:txBody>
          <a:bodyPr/>
          <a:lstStyle/>
          <a:p>
            <a:pPr>
              <a:lnSpc>
                <a:spcPct val="150000"/>
              </a:lnSpc>
            </a:pPr>
            <a:r>
              <a:rPr lang="en-US" sz="2800" dirty="0">
                <a:latin typeface="Calibri"/>
                <a:ea typeface="ＭＳ Ｐゴシック" pitchFamily="34" charset="-128"/>
                <a:cs typeface="Calibri"/>
              </a:rPr>
              <a:t>Inference:</a:t>
            </a:r>
          </a:p>
          <a:p>
            <a:pPr lvl="1">
              <a:lnSpc>
                <a:spcPct val="150000"/>
              </a:lnSpc>
            </a:pPr>
            <a:r>
              <a:rPr lang="zh-CN" altLang="en-US" sz="2400" dirty="0">
                <a:latin typeface="Calibri"/>
                <a:ea typeface="ＭＳ Ｐゴシック" pitchFamily="34" charset="-128"/>
                <a:cs typeface="Calibri"/>
              </a:rPr>
              <a:t>从联合概率分布计算一些有用的量</a:t>
            </a:r>
            <a:endParaRPr lang="en-US" sz="2000" dirty="0">
              <a:latin typeface="Calibri"/>
              <a:ea typeface="ＭＳ Ｐゴシック" pitchFamily="34" charset="-128"/>
              <a:cs typeface="Calibri"/>
            </a:endParaRPr>
          </a:p>
          <a:p>
            <a:pPr lvl="1">
              <a:lnSpc>
                <a:spcPct val="90000"/>
              </a:lnSpc>
            </a:pPr>
            <a:endParaRPr lang="en-US" sz="2400" dirty="0">
              <a:latin typeface="Calibri"/>
              <a:ea typeface="ＭＳ Ｐゴシック" pitchFamily="34" charset="-128"/>
              <a:cs typeface="Calibri"/>
            </a:endParaRPr>
          </a:p>
        </p:txBody>
      </p:sp>
      <p:pic>
        <p:nvPicPr>
          <p:cNvPr id="19459" name="Picture 15" descr="txp_fi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204603" y="2399561"/>
            <a:ext cx="3733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27">
            <a:extLst>
              <a:ext uri="{FF2B5EF4-FFF2-40B4-BE49-F238E27FC236}">
                <a16:creationId xmlns:a16="http://schemas.microsoft.com/office/drawing/2014/main" id="{CD30078B-09B0-48D5-9D08-C0D3E271EA34}"/>
              </a:ext>
            </a:extLst>
          </p:cNvPr>
          <p:cNvSpPr/>
          <p:nvPr/>
        </p:nvSpPr>
        <p:spPr>
          <a:xfrm>
            <a:off x="5142783" y="4228783"/>
            <a:ext cx="4753765" cy="754217"/>
          </a:xfrm>
          <a:prstGeom prst="rightArrow">
            <a:avLst>
              <a:gd name="adj1" fmla="val 43750"/>
              <a:gd name="adj2" fmla="val 5000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30">
            <a:extLst>
              <a:ext uri="{FF2B5EF4-FFF2-40B4-BE49-F238E27FC236}">
                <a16:creationId xmlns:a16="http://schemas.microsoft.com/office/drawing/2014/main" id="{5D6A8E8A-4EFB-4296-BB1C-5B8D25EA1C0C}"/>
              </a:ext>
            </a:extLst>
          </p:cNvPr>
          <p:cNvGraphicFramePr>
            <a:graphicFrameLocks noGrp="1"/>
          </p:cNvGraphicFramePr>
          <p:nvPr>
            <p:extLst>
              <p:ext uri="{D42A27DB-BD31-4B8C-83A1-F6EECF244321}">
                <p14:modId xmlns:p14="http://schemas.microsoft.com/office/powerpoint/2010/main" val="1144573515"/>
              </p:ext>
            </p:extLst>
          </p:nvPr>
        </p:nvGraphicFramePr>
        <p:xfrm>
          <a:off x="7056442" y="3640929"/>
          <a:ext cx="1298981" cy="3048000"/>
        </p:xfrm>
        <a:graphic>
          <a:graphicData uri="http://schemas.openxmlformats.org/drawingml/2006/table">
            <a:tbl>
              <a:tblPr firstRow="1" bandRow="1">
                <a:tableStyleId>{5C22544A-7EE6-4342-B048-85BDC9FD1C3A}</a:tableStyleId>
              </a:tblPr>
              <a:tblGrid>
                <a:gridCol w="324745">
                  <a:extLst>
                    <a:ext uri="{9D8B030D-6E8A-4147-A177-3AD203B41FA5}">
                      <a16:colId xmlns:a16="http://schemas.microsoft.com/office/drawing/2014/main" val="20000"/>
                    </a:ext>
                  </a:extLst>
                </a:gridCol>
                <a:gridCol w="324745">
                  <a:extLst>
                    <a:ext uri="{9D8B030D-6E8A-4147-A177-3AD203B41FA5}">
                      <a16:colId xmlns:a16="http://schemas.microsoft.com/office/drawing/2014/main" val="20001"/>
                    </a:ext>
                  </a:extLst>
                </a:gridCol>
                <a:gridCol w="310626">
                  <a:extLst>
                    <a:ext uri="{9D8B030D-6E8A-4147-A177-3AD203B41FA5}">
                      <a16:colId xmlns:a16="http://schemas.microsoft.com/office/drawing/2014/main" val="20002"/>
                    </a:ext>
                  </a:extLst>
                </a:gridCol>
                <a:gridCol w="338865">
                  <a:extLst>
                    <a:ext uri="{9D8B030D-6E8A-4147-A177-3AD203B41FA5}">
                      <a16:colId xmlns:a16="http://schemas.microsoft.com/office/drawing/2014/main" val="20003"/>
                    </a:ext>
                  </a:extLst>
                </a:gridCol>
              </a:tblGrid>
              <a:tr h="32048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048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048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048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0483">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20483">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20483">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20483">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9" name="Rectangle 14336">
            <a:extLst>
              <a:ext uri="{FF2B5EF4-FFF2-40B4-BE49-F238E27FC236}">
                <a16:creationId xmlns:a16="http://schemas.microsoft.com/office/drawing/2014/main" id="{575A717C-E9FA-4254-A1C7-4313940E7FD8}"/>
              </a:ext>
            </a:extLst>
          </p:cNvPr>
          <p:cNvSpPr/>
          <p:nvPr/>
        </p:nvSpPr>
        <p:spPr>
          <a:xfrm>
            <a:off x="155904" y="3164855"/>
            <a:ext cx="5175768" cy="343299"/>
          </a:xfrm>
          <a:prstGeom prst="rect">
            <a:avLst/>
          </a:prstGeom>
        </p:spPr>
        <p:txBody>
          <a:bodyPr wrap="square">
            <a:spAutoFit/>
          </a:bodyPr>
          <a:lstStyle/>
          <a:p>
            <a:pPr algn="ctr">
              <a:lnSpc>
                <a:spcPct val="80000"/>
              </a:lnSpc>
            </a:pPr>
            <a:r>
              <a:rPr lang="zh-CN" altLang="en-US" sz="2000" dirty="0">
                <a:solidFill>
                  <a:schemeClr val="accent2"/>
                </a:solidFill>
                <a:latin typeface="Calibri"/>
                <a:cs typeface="Calibri"/>
                <a:sym typeface="Wingdings"/>
              </a:rPr>
              <a:t>贝叶斯网络</a:t>
            </a:r>
            <a:endParaRPr lang="en-US" sz="2000" dirty="0">
              <a:solidFill>
                <a:schemeClr val="accent2"/>
              </a:solidFill>
              <a:latin typeface="Calibri"/>
              <a:cs typeface="Calibri"/>
              <a:sym typeface="Wingdings"/>
            </a:endParaRPr>
          </a:p>
        </p:txBody>
      </p:sp>
      <p:sp>
        <p:nvSpPr>
          <p:cNvPr id="10" name="Rectangle 34">
            <a:extLst>
              <a:ext uri="{FF2B5EF4-FFF2-40B4-BE49-F238E27FC236}">
                <a16:creationId xmlns:a16="http://schemas.microsoft.com/office/drawing/2014/main" id="{0B0B51DF-F82B-4386-AAA2-C840062C9609}"/>
              </a:ext>
            </a:extLst>
          </p:cNvPr>
          <p:cNvSpPr/>
          <p:nvPr/>
        </p:nvSpPr>
        <p:spPr>
          <a:xfrm>
            <a:off x="6867733" y="3245756"/>
            <a:ext cx="1676398" cy="343299"/>
          </a:xfrm>
          <a:prstGeom prst="rect">
            <a:avLst/>
          </a:prstGeom>
        </p:spPr>
        <p:txBody>
          <a:bodyPr wrap="square">
            <a:spAutoFit/>
          </a:bodyPr>
          <a:lstStyle/>
          <a:p>
            <a:pPr algn="ctr">
              <a:lnSpc>
                <a:spcPct val="80000"/>
              </a:lnSpc>
            </a:pPr>
            <a:r>
              <a:rPr lang="zh-CN" altLang="en-US" sz="2000" dirty="0">
                <a:solidFill>
                  <a:schemeClr val="accent2"/>
                </a:solidFill>
                <a:latin typeface="Calibri"/>
                <a:cs typeface="Calibri"/>
                <a:sym typeface="Wingdings"/>
              </a:rPr>
              <a:t>联合分布</a:t>
            </a:r>
            <a:endParaRPr lang="en-US" sz="2000" dirty="0">
              <a:solidFill>
                <a:schemeClr val="accent2"/>
              </a:solidFill>
              <a:latin typeface="Calibri"/>
              <a:cs typeface="Calibri"/>
              <a:sym typeface="Wingdings"/>
            </a:endParaRPr>
          </a:p>
        </p:txBody>
      </p:sp>
      <mc:AlternateContent xmlns:mc="http://schemas.openxmlformats.org/markup-compatibility/2006" xmlns:a14="http://schemas.microsoft.com/office/drawing/2010/main">
        <mc:Choice Requires="a14">
          <p:sp>
            <p:nvSpPr>
              <p:cNvPr id="11" name="Rectangle 36">
                <a:extLst>
                  <a:ext uri="{FF2B5EF4-FFF2-40B4-BE49-F238E27FC236}">
                    <a16:creationId xmlns:a16="http://schemas.microsoft.com/office/drawing/2014/main" id="{54871D23-0374-41D4-B725-386601A57087}"/>
                  </a:ext>
                </a:extLst>
              </p:cNvPr>
              <p:cNvSpPr/>
              <p:nvPr/>
            </p:nvSpPr>
            <p:spPr>
              <a:xfrm>
                <a:off x="9896549" y="3640929"/>
                <a:ext cx="1676398" cy="1126462"/>
              </a:xfrm>
              <a:prstGeom prst="rect">
                <a:avLst/>
              </a:prstGeom>
            </p:spPr>
            <p:txBody>
              <a:bodyPr wrap="square">
                <a:spAutoFit/>
              </a:bodyPr>
              <a:lstStyle/>
              <a:p>
                <a:pPr algn="ctr">
                  <a:lnSpc>
                    <a:spcPct val="80000"/>
                  </a:lnSpc>
                </a:pPr>
                <a:r>
                  <a:rPr lang="zh-CN" altLang="en-US" sz="2000" dirty="0">
                    <a:solidFill>
                      <a:schemeClr val="accent2"/>
                    </a:solidFill>
                    <a:latin typeface="Calibri"/>
                    <a:cs typeface="Calibri"/>
                    <a:sym typeface="Wingdings"/>
                  </a:rPr>
                  <a:t>查询</a:t>
                </a:r>
                <a:endParaRPr lang="en-US" altLang="zh-CN" sz="2000" dirty="0">
                  <a:solidFill>
                    <a:schemeClr val="accent2"/>
                  </a:solidFill>
                  <a:latin typeface="Calibri"/>
                  <a:cs typeface="Calibri"/>
                  <a:sym typeface="Wingdings"/>
                </a:endParaRPr>
              </a:p>
              <a:p>
                <a:pPr algn="ctr">
                  <a:lnSpc>
                    <a:spcPct val="80000"/>
                  </a:lnSpc>
                </a:pPr>
                <a:endParaRPr lang="en-US" sz="3200" dirty="0">
                  <a:solidFill>
                    <a:schemeClr val="accent2"/>
                  </a:solidFill>
                  <a:latin typeface="Calibri"/>
                  <a:cs typeface="Calibri"/>
                  <a:sym typeface="Wingdings"/>
                </a:endParaRPr>
              </a:p>
              <a:p>
                <a:pPr algn="ctr">
                  <a:lnSpc>
                    <a:spcPct val="80000"/>
                  </a:lnSpc>
                </a:pPr>
                <a14:m>
                  <m:oMathPara xmlns:m="http://schemas.openxmlformats.org/officeDocument/2006/math">
                    <m:oMathParaPr>
                      <m:jc m:val="centerGroup"/>
                    </m:oMathParaPr>
                    <m:oMath xmlns:m="http://schemas.openxmlformats.org/officeDocument/2006/math">
                      <m:r>
                        <a:rPr lang="en-US" sz="3200" i="1" smtClean="0">
                          <a:solidFill>
                            <a:schemeClr val="tx2"/>
                          </a:solidFill>
                          <a:latin typeface="Cambria Math" charset="0"/>
                          <a:cs typeface="Calibri"/>
                          <a:sym typeface="Wingdings"/>
                        </a:rPr>
                        <m:t>𝑃</m:t>
                      </m:r>
                      <m:d>
                        <m:dPr>
                          <m:endChr m:val="|"/>
                          <m:ctrlPr>
                            <a:rPr lang="en-US" sz="3200" i="1">
                              <a:solidFill>
                                <a:schemeClr val="tx2"/>
                              </a:solidFill>
                              <a:latin typeface="Cambria Math" panose="02040503050406030204" pitchFamily="18" charset="0"/>
                              <a:cs typeface="Calibri"/>
                              <a:sym typeface="Wingdings"/>
                            </a:rPr>
                          </m:ctrlPr>
                        </m:dPr>
                        <m:e>
                          <m:r>
                            <a:rPr lang="en-US" sz="3200" i="1">
                              <a:solidFill>
                                <a:schemeClr val="tx2"/>
                              </a:solidFill>
                              <a:latin typeface="Cambria Math" charset="0"/>
                              <a:cs typeface="Calibri"/>
                              <a:sym typeface="Wingdings"/>
                            </a:rPr>
                            <m:t>𝑎</m:t>
                          </m:r>
                          <m:r>
                            <a:rPr lang="en-US" sz="3200" i="1">
                              <a:solidFill>
                                <a:schemeClr val="tx2"/>
                              </a:solidFill>
                              <a:latin typeface="Cambria Math" charset="0"/>
                              <a:cs typeface="Calibri"/>
                              <a:sym typeface="Wingdings"/>
                            </a:rPr>
                            <m:t> </m:t>
                          </m:r>
                        </m:e>
                      </m:d>
                      <m:r>
                        <m:rPr>
                          <m:nor/>
                        </m:rPr>
                        <a:rPr lang="en-US" sz="3200">
                          <a:solidFill>
                            <a:schemeClr val="tx2"/>
                          </a:solidFill>
                          <a:latin typeface="Cambria Math" charset="0"/>
                          <a:cs typeface="Calibri"/>
                          <a:sym typeface="Wingdings"/>
                        </a:rPr>
                        <m:t> </m:t>
                      </m:r>
                      <m:r>
                        <a:rPr lang="en-US" sz="3200" i="1">
                          <a:solidFill>
                            <a:schemeClr val="tx2"/>
                          </a:solidFill>
                          <a:latin typeface="Cambria Math" charset="0"/>
                          <a:cs typeface="Calibri"/>
                          <a:sym typeface="Wingdings"/>
                        </a:rPr>
                        <m:t>𝑒</m:t>
                      </m:r>
                      <m:r>
                        <a:rPr lang="en-US" sz="3200" i="1">
                          <a:solidFill>
                            <a:schemeClr val="tx2"/>
                          </a:solidFill>
                          <a:latin typeface="Cambria Math" charset="0"/>
                          <a:cs typeface="Calibri"/>
                          <a:sym typeface="Wingdings"/>
                        </a:rPr>
                        <m:t>)</m:t>
                      </m:r>
                    </m:oMath>
                  </m:oMathPara>
                </a14:m>
                <a:endParaRPr lang="en-US" sz="3200" dirty="0">
                  <a:solidFill>
                    <a:schemeClr val="tx2"/>
                  </a:solidFill>
                  <a:latin typeface="Calibri"/>
                  <a:cs typeface="Calibri"/>
                  <a:sym typeface="Wingdings"/>
                </a:endParaRPr>
              </a:p>
            </p:txBody>
          </p:sp>
        </mc:Choice>
        <mc:Fallback xmlns="">
          <p:sp>
            <p:nvSpPr>
              <p:cNvPr id="11" name="Rectangle 36">
                <a:extLst>
                  <a:ext uri="{FF2B5EF4-FFF2-40B4-BE49-F238E27FC236}">
                    <a16:creationId xmlns:a16="http://schemas.microsoft.com/office/drawing/2014/main" id="{54871D23-0374-41D4-B725-386601A57087}"/>
                  </a:ext>
                </a:extLst>
              </p:cNvPr>
              <p:cNvSpPr>
                <a:spLocks noRot="1" noChangeAspect="1" noMove="1" noResize="1" noEditPoints="1" noAdjustHandles="1" noChangeArrowheads="1" noChangeShapeType="1" noTextEdit="1"/>
              </p:cNvSpPr>
              <p:nvPr/>
            </p:nvSpPr>
            <p:spPr>
              <a:xfrm>
                <a:off x="9896549" y="3640929"/>
                <a:ext cx="1676398" cy="1126462"/>
              </a:xfrm>
              <a:prstGeom prst="rect">
                <a:avLst/>
              </a:prstGeom>
              <a:blipFill>
                <a:blip r:embed="rId4"/>
                <a:stretch>
                  <a:fillRect t="-8108" r="-2182" b="-11351"/>
                </a:stretch>
              </a:blipFill>
            </p:spPr>
            <p:txBody>
              <a:bodyPr/>
              <a:lstStyle/>
              <a:p>
                <a:r>
                  <a:rPr lang="zh-CN" altLang="en-US">
                    <a:noFill/>
                  </a:rPr>
                  <a:t> </a:t>
                </a:r>
              </a:p>
            </p:txBody>
          </p:sp>
        </mc:Fallback>
      </mc:AlternateContent>
      <p:sp>
        <p:nvSpPr>
          <p:cNvPr id="12" name="Right Arrow 27">
            <a:extLst>
              <a:ext uri="{FF2B5EF4-FFF2-40B4-BE49-F238E27FC236}">
                <a16:creationId xmlns:a16="http://schemas.microsoft.com/office/drawing/2014/main" id="{09B884A1-B54F-4594-96C9-17259A831D02}"/>
              </a:ext>
            </a:extLst>
          </p:cNvPr>
          <p:cNvSpPr/>
          <p:nvPr/>
        </p:nvSpPr>
        <p:spPr>
          <a:xfrm>
            <a:off x="9101515" y="4228782"/>
            <a:ext cx="584871" cy="754217"/>
          </a:xfrm>
          <a:prstGeom prst="rightArrow">
            <a:avLst>
              <a:gd name="adj1" fmla="val 43750"/>
              <a:gd name="adj2" fmla="val 5000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图片 12">
            <a:extLst>
              <a:ext uri="{FF2B5EF4-FFF2-40B4-BE49-F238E27FC236}">
                <a16:creationId xmlns:a16="http://schemas.microsoft.com/office/drawing/2014/main" id="{E611DDFC-9D55-49B9-80C9-CA6E52FC3363}"/>
              </a:ext>
            </a:extLst>
          </p:cNvPr>
          <p:cNvPicPr>
            <a:picLocks noChangeAspect="1"/>
          </p:cNvPicPr>
          <p:nvPr/>
        </p:nvPicPr>
        <p:blipFill>
          <a:blip r:embed="rId5"/>
          <a:stretch>
            <a:fillRect/>
          </a:stretch>
        </p:blipFill>
        <p:spPr>
          <a:xfrm>
            <a:off x="630563" y="3560028"/>
            <a:ext cx="4370209" cy="3004800"/>
          </a:xfrm>
          <a:prstGeom prst="rect">
            <a:avLst/>
          </a:prstGeom>
        </p:spPr>
      </p:pic>
    </p:spTree>
    <p:extLst>
      <p:ext uri="{BB962C8B-B14F-4D97-AF65-F5344CB8AC3E}">
        <p14:creationId xmlns:p14="http://schemas.microsoft.com/office/powerpoint/2010/main" val="106807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988E45A1-DFE1-46D5-BEEB-DDB54DDEFE2D}"/>
              </a:ext>
            </a:extLst>
          </p:cNvPr>
          <p:cNvSpPr>
            <a:spLocks noGrp="1" noChangeArrowheads="1"/>
          </p:cNvSpPr>
          <p:nvPr>
            <p:ph type="title"/>
          </p:nvPr>
        </p:nvSpPr>
        <p:spPr/>
        <p:txBody>
          <a:bodyPr/>
          <a:lstStyle/>
          <a:p>
            <a:pPr>
              <a:defRPr/>
            </a:pPr>
            <a:r>
              <a:rPr lang="zh-CN" altLang="en-US" dirty="0"/>
              <a:t>归一化推理</a:t>
            </a:r>
            <a:endParaRPr lang="en-US" altLang="zh-CN" dirty="0"/>
          </a:p>
        </p:txBody>
      </p:sp>
      <p:sp>
        <p:nvSpPr>
          <p:cNvPr id="33795" name="Rectangle 3">
            <a:extLst>
              <a:ext uri="{FF2B5EF4-FFF2-40B4-BE49-F238E27FC236}">
                <a16:creationId xmlns:a16="http://schemas.microsoft.com/office/drawing/2014/main" id="{AEA285FB-0067-4C17-804F-B2F04EE64110}"/>
              </a:ext>
            </a:extLst>
          </p:cNvPr>
          <p:cNvSpPr>
            <a:spLocks noGrp="1" noChangeArrowheads="1"/>
          </p:cNvSpPr>
          <p:nvPr>
            <p:ph idx="1"/>
          </p:nvPr>
        </p:nvSpPr>
        <p:spPr>
          <a:xfrm>
            <a:off x="672164" y="1393257"/>
            <a:ext cx="10993654" cy="5334000"/>
          </a:xfrm>
        </p:spPr>
        <p:txBody>
          <a:bodyPr/>
          <a:lstStyle/>
          <a:p>
            <a:pPr>
              <a:lnSpc>
                <a:spcPct val="150000"/>
              </a:lnSpc>
            </a:pPr>
            <a:r>
              <a:rPr lang="zh-CN" altLang="en-US" sz="2400" dirty="0"/>
              <a:t>例如：</a:t>
            </a:r>
            <a:r>
              <a:rPr lang="en-US" altLang="zh-CN" sz="2400" b="1" dirty="0"/>
              <a:t>P</a:t>
            </a:r>
            <a:r>
              <a:rPr lang="en-US" altLang="zh-CN" sz="2400" dirty="0"/>
              <a:t>(</a:t>
            </a:r>
            <a:r>
              <a:rPr lang="en-US" altLang="zh-CN" sz="2400" i="1" dirty="0"/>
              <a:t>Cavity </a:t>
            </a:r>
            <a:r>
              <a:rPr lang="en-US" altLang="zh-CN" sz="2400" dirty="0"/>
              <a:t>| </a:t>
            </a:r>
            <a:r>
              <a:rPr lang="en-US" altLang="zh-CN" sz="2400" i="1" dirty="0"/>
              <a:t>toothache</a:t>
            </a:r>
            <a:r>
              <a:rPr lang="en-US" altLang="zh-CN" sz="2400" dirty="0"/>
              <a:t>) </a:t>
            </a:r>
          </a:p>
          <a:p>
            <a:pPr marL="0" indent="0" eaLnBrk="1" hangingPunct="1">
              <a:lnSpc>
                <a:spcPct val="150000"/>
              </a:lnSpc>
              <a:buNone/>
            </a:pPr>
            <a:r>
              <a:rPr lang="en-US" altLang="zh-CN" sz="2400" dirty="0"/>
              <a:t>      = α  </a:t>
            </a:r>
            <a:r>
              <a:rPr lang="en-US" altLang="zh-CN" sz="2400" b="1" dirty="0"/>
              <a:t>P</a:t>
            </a:r>
            <a:r>
              <a:rPr lang="en-US" altLang="zh-CN" sz="2400" dirty="0"/>
              <a:t>(</a:t>
            </a:r>
            <a:r>
              <a:rPr lang="en-US" altLang="zh-CN" sz="2400" i="1" dirty="0"/>
              <a:t>Cavity, toothache</a:t>
            </a:r>
            <a:r>
              <a:rPr lang="en-US" altLang="zh-CN" sz="2400" dirty="0"/>
              <a:t>) </a:t>
            </a:r>
          </a:p>
          <a:p>
            <a:pPr lvl="1" eaLnBrk="1" hangingPunct="1">
              <a:lnSpc>
                <a:spcPct val="150000"/>
              </a:lnSpc>
              <a:buFontTx/>
              <a:buNone/>
            </a:pPr>
            <a:r>
              <a:rPr lang="en-US" altLang="zh-CN" sz="2000" dirty="0"/>
              <a:t>= α  [</a:t>
            </a:r>
            <a:r>
              <a:rPr lang="en-US" altLang="zh-CN" sz="2000" b="1" dirty="0"/>
              <a:t>P</a:t>
            </a:r>
            <a:r>
              <a:rPr lang="en-US" altLang="zh-CN" sz="2000" dirty="0"/>
              <a:t>(</a:t>
            </a:r>
            <a:r>
              <a:rPr lang="en-US" altLang="zh-CN" sz="2000" i="1" dirty="0"/>
              <a:t>Cavity, toothache, catch</a:t>
            </a:r>
            <a:r>
              <a:rPr lang="en-US" altLang="zh-CN" sz="2000" dirty="0"/>
              <a:t>) + </a:t>
            </a:r>
            <a:r>
              <a:rPr lang="en-US" altLang="zh-CN" sz="2000" b="1" dirty="0"/>
              <a:t>P</a:t>
            </a:r>
            <a:r>
              <a:rPr lang="en-US" altLang="zh-CN" sz="2000" dirty="0"/>
              <a:t>(</a:t>
            </a:r>
            <a:r>
              <a:rPr lang="en-US" altLang="zh-CN" sz="2000" i="1" dirty="0"/>
              <a:t>Cavity, toothache</a:t>
            </a:r>
            <a:r>
              <a:rPr lang="en-US" altLang="zh-CN" sz="2000" dirty="0"/>
              <a:t>,</a:t>
            </a:r>
            <a:r>
              <a:rPr lang="en-US" altLang="zh-CN" sz="2000" dirty="0">
                <a:sym typeface="Symbol" panose="05050102010706020507" pitchFamily="18" charset="2"/>
              </a:rPr>
              <a:t></a:t>
            </a:r>
            <a:r>
              <a:rPr lang="en-US" altLang="zh-CN" sz="2000" dirty="0"/>
              <a:t> </a:t>
            </a:r>
            <a:r>
              <a:rPr lang="en-US" altLang="zh-CN" sz="2000" i="1" dirty="0"/>
              <a:t>catch</a:t>
            </a:r>
            <a:r>
              <a:rPr lang="en-US" altLang="zh-CN" sz="2000" dirty="0"/>
              <a:t>)]</a:t>
            </a:r>
          </a:p>
          <a:p>
            <a:pPr lvl="1" eaLnBrk="1" hangingPunct="1">
              <a:lnSpc>
                <a:spcPct val="150000"/>
              </a:lnSpc>
              <a:buFontTx/>
              <a:buNone/>
            </a:pPr>
            <a:r>
              <a:rPr lang="en-US" altLang="zh-CN" sz="2000" dirty="0"/>
              <a:t>= </a:t>
            </a:r>
            <a:r>
              <a:rPr lang="el-GR" altLang="zh-CN" sz="2000" dirty="0">
                <a:cs typeface="Arial" panose="020B0604020202020204" pitchFamily="34" charset="0"/>
              </a:rPr>
              <a:t>α</a:t>
            </a:r>
            <a:r>
              <a:rPr lang="en-US" altLang="zh-CN" sz="2000" dirty="0">
                <a:cs typeface="Arial" panose="020B0604020202020204" pitchFamily="34" charset="0"/>
              </a:rPr>
              <a:t> </a:t>
            </a:r>
            <a:r>
              <a:rPr lang="en-US" altLang="zh-CN" sz="2000" dirty="0"/>
              <a:t> [&lt;0.108,0.016&gt; + &lt;0.012,0.064&gt;] </a:t>
            </a:r>
          </a:p>
          <a:p>
            <a:pPr lvl="1" eaLnBrk="1" hangingPunct="1">
              <a:lnSpc>
                <a:spcPct val="150000"/>
              </a:lnSpc>
              <a:buFontTx/>
              <a:buNone/>
            </a:pPr>
            <a:r>
              <a:rPr lang="en-US" altLang="zh-CN" sz="2000" dirty="0"/>
              <a:t>= α  &lt;0.12,0.08&gt;</a:t>
            </a:r>
          </a:p>
          <a:p>
            <a:pPr lvl="1" eaLnBrk="1" hangingPunct="1">
              <a:lnSpc>
                <a:spcPct val="150000"/>
              </a:lnSpc>
              <a:buFontTx/>
              <a:buNone/>
            </a:pPr>
            <a:r>
              <a:rPr lang="en-US" altLang="zh-CN" sz="2000" dirty="0"/>
              <a:t>= &lt;0.6,0.4&gt;</a:t>
            </a:r>
            <a:endParaRPr lang="en-US" altLang="zh-CN" sz="1400" dirty="0"/>
          </a:p>
        </p:txBody>
      </p:sp>
      <p:sp>
        <p:nvSpPr>
          <p:cNvPr id="3" name="矩形 2"/>
          <p:cNvSpPr/>
          <p:nvPr/>
        </p:nvSpPr>
        <p:spPr>
          <a:xfrm>
            <a:off x="521369" y="5177739"/>
            <a:ext cx="10619874" cy="1061829"/>
          </a:xfrm>
          <a:prstGeom prst="rect">
            <a:avLst/>
          </a:prstGeom>
        </p:spPr>
        <p:txBody>
          <a:bodyPr wrap="square">
            <a:spAutoFit/>
          </a:bodyPr>
          <a:lstStyle/>
          <a:p>
            <a:pPr eaLnBrk="1" hangingPunct="1">
              <a:lnSpc>
                <a:spcPct val="150000"/>
              </a:lnSpc>
            </a:pPr>
            <a:r>
              <a:rPr lang="zh-CN" altLang="en-US" sz="2400" b="1" dirty="0"/>
              <a:t>问题：</a:t>
            </a:r>
            <a:r>
              <a:rPr lang="zh-CN" altLang="en-US" sz="2200" dirty="0"/>
              <a:t>规模扩展性不好 </a:t>
            </a:r>
            <a:endParaRPr lang="en-US" altLang="zh-CN" sz="2200" dirty="0"/>
          </a:p>
          <a:p>
            <a:pPr lvl="1">
              <a:lnSpc>
                <a:spcPct val="150000"/>
              </a:lnSpc>
            </a:pPr>
            <a:r>
              <a:rPr lang="zh-CN" altLang="en-US" dirty="0"/>
              <a:t>对于一个由</a:t>
            </a:r>
            <a:r>
              <a:rPr lang="en-US" altLang="zh-CN" dirty="0">
                <a:solidFill>
                  <a:srgbClr val="FF0000"/>
                </a:solidFill>
              </a:rPr>
              <a:t>n</a:t>
            </a:r>
            <a:r>
              <a:rPr lang="zh-CN" altLang="en-US" dirty="0">
                <a:solidFill>
                  <a:srgbClr val="FF0000"/>
                </a:solidFill>
              </a:rPr>
              <a:t>个布尔变量</a:t>
            </a:r>
            <a:r>
              <a:rPr lang="zh-CN" altLang="en-US" dirty="0"/>
              <a:t>所描述的问题域，最坏情况下的时间复杂性</a:t>
            </a:r>
            <a:r>
              <a:rPr lang="en-US" altLang="zh-CN" i="1" dirty="0"/>
              <a:t>O(2</a:t>
            </a:r>
            <a:r>
              <a:rPr lang="en-US" altLang="zh-CN" i="1" baseline="30000" dirty="0"/>
              <a:t>n</a:t>
            </a:r>
            <a:r>
              <a:rPr lang="en-US" altLang="zh-CN" i="1" dirty="0"/>
              <a:t>)</a:t>
            </a:r>
            <a:r>
              <a:rPr lang="zh-CN" altLang="en-US" i="1" dirty="0"/>
              <a:t>，</a:t>
            </a:r>
            <a:r>
              <a:rPr lang="zh-CN" altLang="en-US" dirty="0"/>
              <a:t>空间复杂性</a:t>
            </a:r>
            <a:r>
              <a:rPr lang="en-US" altLang="zh-CN" dirty="0"/>
              <a:t> </a:t>
            </a:r>
            <a:r>
              <a:rPr lang="en-US" altLang="zh-CN" i="1" dirty="0"/>
              <a:t>O(2</a:t>
            </a:r>
            <a:r>
              <a:rPr lang="en-US" altLang="zh-CN" i="1" baseline="30000" dirty="0"/>
              <a:t>n</a:t>
            </a:r>
            <a:r>
              <a:rPr lang="en-US" altLang="zh-CN" i="1" dirty="0"/>
              <a:t>)</a:t>
            </a:r>
            <a:endParaRPr lang="en-US" altLang="zh-CN" dirty="0"/>
          </a:p>
        </p:txBody>
      </p:sp>
      <p:sp>
        <p:nvSpPr>
          <p:cNvPr id="2" name="矩形 1"/>
          <p:cNvSpPr/>
          <p:nvPr/>
        </p:nvSpPr>
        <p:spPr>
          <a:xfrm>
            <a:off x="8123357" y="3624240"/>
            <a:ext cx="3837910" cy="872034"/>
          </a:xfrm>
          <a:prstGeom prst="rect">
            <a:avLst/>
          </a:prstGeom>
        </p:spPr>
        <p:txBody>
          <a:bodyPr wrap="none">
            <a:spAutoFit/>
          </a:bodyPr>
          <a:lstStyle/>
          <a:p>
            <a:pPr>
              <a:lnSpc>
                <a:spcPct val="150000"/>
              </a:lnSpc>
              <a:buNone/>
            </a:pPr>
            <a:r>
              <a:rPr lang="zh-CN" altLang="en-US" b="1" dirty="0">
                <a:solidFill>
                  <a:srgbClr val="FF0000"/>
                </a:solidFill>
              </a:rPr>
              <a:t>归一化方法：</a:t>
            </a:r>
            <a:endParaRPr lang="en-US" altLang="zh-CN" b="1" dirty="0">
              <a:solidFill>
                <a:srgbClr val="FF0000"/>
              </a:solidFill>
            </a:endParaRPr>
          </a:p>
          <a:p>
            <a:pPr>
              <a:lnSpc>
                <a:spcPct val="150000"/>
              </a:lnSpc>
              <a:buNone/>
            </a:pPr>
            <a:r>
              <a:rPr lang="en-US" altLang="zh-CN" b="1" dirty="0">
                <a:solidFill>
                  <a:srgbClr val="FF0000"/>
                </a:solidFill>
              </a:rPr>
              <a:t>P</a:t>
            </a:r>
            <a:r>
              <a:rPr lang="en-US" altLang="zh-CN" dirty="0">
                <a:solidFill>
                  <a:srgbClr val="FF0000"/>
                </a:solidFill>
              </a:rPr>
              <a:t>(</a:t>
            </a:r>
            <a:r>
              <a:rPr lang="en-US" altLang="zh-CN" b="1" i="1" dirty="0">
                <a:solidFill>
                  <a:srgbClr val="FF0000"/>
                </a:solidFill>
              </a:rPr>
              <a:t>X</a:t>
            </a:r>
            <a:r>
              <a:rPr lang="en-US" altLang="zh-CN" i="1" dirty="0">
                <a:solidFill>
                  <a:srgbClr val="FF0000"/>
                </a:solidFill>
              </a:rPr>
              <a:t> </a:t>
            </a:r>
            <a:r>
              <a:rPr lang="en-US" altLang="zh-CN" dirty="0">
                <a:solidFill>
                  <a:srgbClr val="FF0000"/>
                </a:solidFill>
              </a:rPr>
              <a:t>| </a:t>
            </a:r>
            <a:r>
              <a:rPr lang="en-US" altLang="zh-CN" b="1" i="1" dirty="0">
                <a:solidFill>
                  <a:srgbClr val="FF0000"/>
                </a:solidFill>
              </a:rPr>
              <a:t>e</a:t>
            </a:r>
            <a:r>
              <a:rPr lang="en-US" altLang="zh-CN" dirty="0">
                <a:solidFill>
                  <a:srgbClr val="FF0000"/>
                </a:solidFill>
              </a:rPr>
              <a:t>) = α </a:t>
            </a:r>
            <a:r>
              <a:rPr lang="en-US" altLang="zh-CN" b="1" dirty="0">
                <a:solidFill>
                  <a:srgbClr val="FF0000"/>
                </a:solidFill>
              </a:rPr>
              <a:t>P</a:t>
            </a:r>
            <a:r>
              <a:rPr lang="en-US" altLang="zh-CN" dirty="0">
                <a:solidFill>
                  <a:srgbClr val="FF0000"/>
                </a:solidFill>
              </a:rPr>
              <a:t>(</a:t>
            </a:r>
            <a:r>
              <a:rPr lang="en-US" altLang="zh-CN" b="1" i="1" dirty="0">
                <a:solidFill>
                  <a:srgbClr val="FF0000"/>
                </a:solidFill>
              </a:rPr>
              <a:t>X</a:t>
            </a:r>
            <a:r>
              <a:rPr lang="en-US" altLang="zh-CN" dirty="0">
                <a:solidFill>
                  <a:srgbClr val="FF0000"/>
                </a:solidFill>
              </a:rPr>
              <a:t>, </a:t>
            </a:r>
            <a:r>
              <a:rPr lang="en-US" altLang="zh-CN" b="1" i="1" dirty="0">
                <a:solidFill>
                  <a:srgbClr val="FF0000"/>
                </a:solidFill>
              </a:rPr>
              <a:t>e</a:t>
            </a:r>
            <a:r>
              <a:rPr lang="en-US" altLang="zh-CN" dirty="0">
                <a:solidFill>
                  <a:srgbClr val="FF0000"/>
                </a:solidFill>
              </a:rPr>
              <a:t>) = α </a:t>
            </a:r>
            <a:r>
              <a:rPr lang="el-GR" altLang="zh-CN" dirty="0">
                <a:solidFill>
                  <a:srgbClr val="FF0000"/>
                </a:solidFill>
                <a:cs typeface="Arial" panose="020B0604020202020204" pitchFamily="34" charset="0"/>
              </a:rPr>
              <a:t>Σ</a:t>
            </a:r>
            <a:r>
              <a:rPr lang="en-US" altLang="zh-CN" baseline="-25000" dirty="0">
                <a:solidFill>
                  <a:srgbClr val="FF0000"/>
                </a:solidFill>
              </a:rPr>
              <a:t>y </a:t>
            </a:r>
            <a:r>
              <a:rPr lang="en-US" altLang="zh-CN" b="1" dirty="0">
                <a:solidFill>
                  <a:srgbClr val="FF0000"/>
                </a:solidFill>
              </a:rPr>
              <a:t>P</a:t>
            </a:r>
            <a:r>
              <a:rPr lang="en-US" altLang="zh-CN" dirty="0">
                <a:solidFill>
                  <a:srgbClr val="FF0000"/>
                </a:solidFill>
              </a:rPr>
              <a:t>(</a:t>
            </a:r>
            <a:r>
              <a:rPr lang="en-US" altLang="zh-CN" b="1" i="1" dirty="0">
                <a:solidFill>
                  <a:srgbClr val="FF0000"/>
                </a:solidFill>
              </a:rPr>
              <a:t>X</a:t>
            </a:r>
            <a:r>
              <a:rPr lang="en-US" altLang="zh-CN" dirty="0">
                <a:solidFill>
                  <a:srgbClr val="FF0000"/>
                </a:solidFill>
              </a:rPr>
              <a:t>,</a:t>
            </a:r>
            <a:r>
              <a:rPr lang="en-US" altLang="zh-CN" i="1" dirty="0">
                <a:solidFill>
                  <a:srgbClr val="FF0000"/>
                </a:solidFill>
              </a:rPr>
              <a:t> </a:t>
            </a:r>
            <a:r>
              <a:rPr lang="en-US" altLang="zh-CN" b="1" i="1" dirty="0">
                <a:solidFill>
                  <a:srgbClr val="FF0000"/>
                </a:solidFill>
              </a:rPr>
              <a:t>e</a:t>
            </a:r>
            <a:r>
              <a:rPr lang="en-US" altLang="zh-CN" dirty="0">
                <a:solidFill>
                  <a:srgbClr val="FF0000"/>
                </a:solidFill>
              </a:rPr>
              <a:t>, </a:t>
            </a:r>
            <a:r>
              <a:rPr lang="en-US" altLang="zh-CN" b="1" i="1" dirty="0">
                <a:solidFill>
                  <a:srgbClr val="FF0000"/>
                </a:solidFill>
              </a:rPr>
              <a:t>y</a:t>
            </a:r>
            <a:r>
              <a:rPr lang="en-US" altLang="zh-CN" dirty="0">
                <a:solidFill>
                  <a:srgbClr val="FF0000"/>
                </a:solidFill>
              </a:rPr>
              <a:t>)</a:t>
            </a:r>
            <a:endParaRPr lang="en-US" altLang="zh-CN" sz="1600" dirty="0">
              <a:solidFill>
                <a:srgbClr val="FF0000"/>
              </a:solidFill>
            </a:endParaRPr>
          </a:p>
        </p:txBody>
      </p:sp>
      <p:sp>
        <p:nvSpPr>
          <p:cNvPr id="4" name="矩形 3"/>
          <p:cNvSpPr/>
          <p:nvPr/>
        </p:nvSpPr>
        <p:spPr>
          <a:xfrm>
            <a:off x="8418806" y="1393257"/>
            <a:ext cx="3247012" cy="1200329"/>
          </a:xfrm>
          <a:prstGeom prst="rect">
            <a:avLst/>
          </a:prstGeom>
        </p:spPr>
        <p:txBody>
          <a:bodyPr wrap="square">
            <a:spAutoFit/>
          </a:bodyPr>
          <a:lstStyle/>
          <a:p>
            <a:pPr>
              <a:lnSpc>
                <a:spcPct val="150000"/>
              </a:lnSpc>
            </a:pPr>
            <a:r>
              <a:rPr lang="zh-CN" altLang="en-US" sz="1600" u="sng" dirty="0"/>
              <a:t>查询变量</a:t>
            </a:r>
            <a:r>
              <a:rPr lang="en-US" altLang="zh-CN" sz="1600" i="1" dirty="0"/>
              <a:t>Cavity</a:t>
            </a:r>
            <a:r>
              <a:rPr lang="en-US" altLang="zh-CN" sz="1600" dirty="0"/>
              <a:t>; </a:t>
            </a:r>
          </a:p>
          <a:p>
            <a:pPr>
              <a:lnSpc>
                <a:spcPct val="150000"/>
              </a:lnSpc>
            </a:pPr>
            <a:r>
              <a:rPr lang="zh-CN" altLang="en-US" sz="1600" u="sng" dirty="0"/>
              <a:t>证据变量</a:t>
            </a:r>
            <a:r>
              <a:rPr lang="en-US" altLang="zh-CN" sz="1600" i="1" dirty="0"/>
              <a:t>Toothache</a:t>
            </a:r>
            <a:r>
              <a:rPr lang="zh-CN" altLang="en-US" sz="1600" dirty="0"/>
              <a:t>，</a:t>
            </a:r>
            <a:r>
              <a:rPr lang="en-US" altLang="zh-CN" sz="1600" dirty="0"/>
              <a:t> </a:t>
            </a:r>
            <a:r>
              <a:rPr lang="zh-CN" altLang="en-US" sz="1600" dirty="0"/>
              <a:t>取值为</a:t>
            </a:r>
            <a:r>
              <a:rPr lang="en-US" altLang="zh-CN" sz="1600" i="1" dirty="0"/>
              <a:t>true</a:t>
            </a:r>
            <a:r>
              <a:rPr lang="zh-CN" altLang="en-US" sz="1600" dirty="0"/>
              <a:t>；</a:t>
            </a:r>
            <a:endParaRPr lang="en-US" altLang="zh-CN" sz="1600" dirty="0"/>
          </a:p>
          <a:p>
            <a:pPr>
              <a:lnSpc>
                <a:spcPct val="150000"/>
              </a:lnSpc>
            </a:pPr>
            <a:r>
              <a:rPr lang="zh-CN" altLang="en-US" sz="1600" u="sng" dirty="0"/>
              <a:t>隐藏变量</a:t>
            </a:r>
            <a:r>
              <a:rPr lang="en-US" altLang="zh-CN" sz="1600" i="1" dirty="0"/>
              <a:t>Catch</a:t>
            </a:r>
            <a:endParaRPr lang="zh-CN" altLang="en-US" sz="1600" i="1" dirty="0"/>
          </a:p>
        </p:txBody>
      </p:sp>
      <p:pic>
        <p:nvPicPr>
          <p:cNvPr id="6" name="图片 5">
            <a:extLst>
              <a:ext uri="{FF2B5EF4-FFF2-40B4-BE49-F238E27FC236}">
                <a16:creationId xmlns:a16="http://schemas.microsoft.com/office/drawing/2014/main" id="{E6D379FD-3406-A83C-1E1A-5623E46BF289}"/>
              </a:ext>
            </a:extLst>
          </p:cNvPr>
          <p:cNvPicPr>
            <a:picLocks noChangeAspect="1"/>
          </p:cNvPicPr>
          <p:nvPr/>
        </p:nvPicPr>
        <p:blipFill>
          <a:blip r:embed="rId3"/>
          <a:stretch>
            <a:fillRect/>
          </a:stretch>
        </p:blipFill>
        <p:spPr>
          <a:xfrm>
            <a:off x="7097019" y="-25400"/>
            <a:ext cx="5094981" cy="1328701"/>
          </a:xfrm>
          <a:prstGeom prst="rect">
            <a:avLst/>
          </a:prstGeom>
        </p:spPr>
      </p:pic>
    </p:spTree>
    <p:extLst>
      <p:ext uri="{BB962C8B-B14F-4D97-AF65-F5344CB8AC3E}">
        <p14:creationId xmlns:p14="http://schemas.microsoft.com/office/powerpoint/2010/main" val="821527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873" y="3641089"/>
            <a:ext cx="3561300" cy="2048283"/>
          </a:xfrm>
          <a:prstGeom prst="rect">
            <a:avLst/>
          </a:prstGeom>
        </p:spPr>
      </p:pic>
      <p:sp>
        <p:nvSpPr>
          <p:cNvPr id="2" name="标题 1">
            <a:extLst>
              <a:ext uri="{FF2B5EF4-FFF2-40B4-BE49-F238E27FC236}">
                <a16:creationId xmlns:a16="http://schemas.microsoft.com/office/drawing/2014/main" id="{A94DC94D-5649-41D5-8283-63FF3947D778}"/>
              </a:ext>
            </a:extLst>
          </p:cNvPr>
          <p:cNvSpPr>
            <a:spLocks noGrp="1"/>
          </p:cNvSpPr>
          <p:nvPr>
            <p:ph type="title"/>
          </p:nvPr>
        </p:nvSpPr>
        <p:spPr/>
        <p:txBody>
          <a:bodyPr/>
          <a:lstStyle/>
          <a:p>
            <a:r>
              <a:rPr lang="zh-CN" altLang="en-US" dirty="0"/>
              <a:t>贝叶斯推理</a:t>
            </a:r>
          </a:p>
        </p:txBody>
      </p:sp>
      <p:sp>
        <p:nvSpPr>
          <p:cNvPr id="5" name="Rectangle 3">
            <a:extLst>
              <a:ext uri="{FF2B5EF4-FFF2-40B4-BE49-F238E27FC236}">
                <a16:creationId xmlns:a16="http://schemas.microsoft.com/office/drawing/2014/main" id="{DA849480-5A05-49C1-925B-D8C225985C16}"/>
              </a:ext>
            </a:extLst>
          </p:cNvPr>
          <p:cNvSpPr>
            <a:spLocks noGrp="1" noChangeArrowheads="1"/>
          </p:cNvSpPr>
          <p:nvPr>
            <p:ph idx="1"/>
          </p:nvPr>
        </p:nvSpPr>
        <p:spPr>
          <a:xfrm>
            <a:off x="199221" y="1295813"/>
            <a:ext cx="8229600" cy="1327533"/>
          </a:xfrm>
        </p:spPr>
        <p:txBody>
          <a:bodyPr/>
          <a:lstStyle/>
          <a:p>
            <a:pPr eaLnBrk="1" hangingPunct="1">
              <a:lnSpc>
                <a:spcPct val="80000"/>
              </a:lnSpc>
            </a:pPr>
            <a:r>
              <a:rPr lang="zh-CN" altLang="en-US" sz="2000" dirty="0">
                <a:latin typeface="Calibri"/>
                <a:cs typeface="Calibri"/>
              </a:rPr>
              <a:t>基本任务</a:t>
            </a:r>
            <a:r>
              <a:rPr lang="en-US" sz="2000" dirty="0">
                <a:latin typeface="Calibri"/>
                <a:cs typeface="Calibri"/>
              </a:rPr>
              <a:t>:</a:t>
            </a:r>
          </a:p>
          <a:p>
            <a:pPr lvl="1" eaLnBrk="1" hangingPunct="1">
              <a:lnSpc>
                <a:spcPct val="80000"/>
              </a:lnSpc>
            </a:pPr>
            <a:r>
              <a:rPr lang="zh-CN" altLang="en-US" sz="1800" dirty="0">
                <a:latin typeface="Calibri"/>
                <a:cs typeface="Calibri"/>
              </a:rPr>
              <a:t>证据变量</a:t>
            </a:r>
            <a:r>
              <a:rPr lang="en-US" sz="1800" dirty="0">
                <a:latin typeface="Calibri"/>
                <a:cs typeface="Calibri"/>
              </a:rPr>
              <a:t>: </a:t>
            </a:r>
          </a:p>
          <a:p>
            <a:pPr lvl="1" eaLnBrk="1" hangingPunct="1">
              <a:lnSpc>
                <a:spcPct val="80000"/>
              </a:lnSpc>
            </a:pPr>
            <a:r>
              <a:rPr lang="zh-CN" altLang="en-US" sz="1800" dirty="0">
                <a:latin typeface="Calibri"/>
                <a:cs typeface="Calibri"/>
              </a:rPr>
              <a:t>查询变量</a:t>
            </a:r>
            <a:r>
              <a:rPr lang="en-US" sz="1800" dirty="0">
                <a:latin typeface="Calibri"/>
                <a:cs typeface="Calibri"/>
              </a:rPr>
              <a:t>:</a:t>
            </a:r>
          </a:p>
          <a:p>
            <a:pPr lvl="1" eaLnBrk="1" hangingPunct="1">
              <a:lnSpc>
                <a:spcPct val="80000"/>
              </a:lnSpc>
            </a:pPr>
            <a:r>
              <a:rPr lang="zh-CN" altLang="en-US" sz="1800" dirty="0">
                <a:latin typeface="Calibri"/>
                <a:cs typeface="Calibri"/>
              </a:rPr>
              <a:t>隐藏变量</a:t>
            </a:r>
            <a:r>
              <a:rPr lang="en-US" sz="1800" dirty="0">
                <a:latin typeface="Calibri"/>
                <a:cs typeface="Calibri"/>
              </a:rPr>
              <a:t>:</a:t>
            </a:r>
          </a:p>
          <a:p>
            <a:pPr lvl="1" eaLnBrk="1" hangingPunct="1">
              <a:lnSpc>
                <a:spcPct val="80000"/>
              </a:lnSpc>
            </a:pPr>
            <a:endParaRPr lang="en-US" sz="1600" dirty="0">
              <a:latin typeface="Calibri"/>
              <a:cs typeface="Calibri"/>
            </a:endParaRPr>
          </a:p>
          <a:p>
            <a:pPr lvl="1" eaLnBrk="1" hangingPunct="1">
              <a:lnSpc>
                <a:spcPct val="80000"/>
              </a:lnSpc>
            </a:pPr>
            <a:endParaRPr lang="en-US" sz="1600" dirty="0">
              <a:latin typeface="Calibri"/>
              <a:cs typeface="Calibri"/>
            </a:endParaRPr>
          </a:p>
        </p:txBody>
      </p:sp>
      <p:sp>
        <p:nvSpPr>
          <p:cNvPr id="6" name="Rectangle 3">
            <a:extLst>
              <a:ext uri="{FF2B5EF4-FFF2-40B4-BE49-F238E27FC236}">
                <a16:creationId xmlns:a16="http://schemas.microsoft.com/office/drawing/2014/main" id="{40FDF262-C910-4BD7-8A7E-3FBFB1FA57BA}"/>
              </a:ext>
            </a:extLst>
          </p:cNvPr>
          <p:cNvSpPr txBox="1">
            <a:spLocks noChangeArrowheads="1"/>
          </p:cNvSpPr>
          <p:nvPr/>
        </p:nvSpPr>
        <p:spPr bwMode="auto">
          <a:xfrm>
            <a:off x="7779228" y="1296460"/>
            <a:ext cx="3997028" cy="86383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zh-CN" altLang="en-US" sz="2000" dirty="0">
                <a:solidFill>
                  <a:srgbClr val="FF0000"/>
                </a:solidFill>
                <a:latin typeface="Calibri"/>
                <a:cs typeface="Calibri"/>
              </a:rPr>
              <a:t>典型的查询是询问后验概率</a:t>
            </a:r>
            <a:r>
              <a:rPr lang="en-US" sz="2000" dirty="0">
                <a:latin typeface="Calibri"/>
                <a:cs typeface="Calibri"/>
              </a:rPr>
              <a:t>:</a:t>
            </a:r>
          </a:p>
          <a:p>
            <a:pPr lvl="1">
              <a:lnSpc>
                <a:spcPct val="80000"/>
              </a:lnSpc>
            </a:pPr>
            <a:endParaRPr lang="en-US" sz="1600" dirty="0">
              <a:latin typeface="Calibri"/>
              <a:cs typeface="Calibri"/>
            </a:endParaRPr>
          </a:p>
        </p:txBody>
      </p:sp>
      <p:pic>
        <p:nvPicPr>
          <p:cNvPr id="7" name="Picture 5" descr="txp_fig">
            <a:extLst>
              <a:ext uri="{FF2B5EF4-FFF2-40B4-BE49-F238E27FC236}">
                <a16:creationId xmlns:a16="http://schemas.microsoft.com/office/drawing/2014/main" id="{3D6C765D-34D2-4CB9-8B60-3F891357822A}"/>
              </a:ext>
            </a:extLst>
          </p:cNvPr>
          <p:cNvPicPr>
            <a:picLocks noChangeAspect="1" noChangeArrowheads="1"/>
          </p:cNvPicPr>
          <p:nvPr>
            <p:custDataLst>
              <p:tags r:id="rId1"/>
            </p:custDataLst>
          </p:nvPr>
        </p:nvPicPr>
        <p:blipFill>
          <a:blip r:embed="rId14">
            <a:extLst>
              <a:ext uri="{28A0092B-C50C-407E-A947-70E740481C1C}">
                <a14:useLocalDpi xmlns:a14="http://schemas.microsoft.com/office/drawing/2010/main" val="0"/>
              </a:ext>
            </a:extLst>
          </a:blip>
          <a:srcRect/>
          <a:stretch>
            <a:fillRect/>
          </a:stretch>
        </p:blipFill>
        <p:spPr bwMode="auto">
          <a:xfrm>
            <a:off x="5714081" y="1699187"/>
            <a:ext cx="157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txp_fig">
            <a:extLst>
              <a:ext uri="{FF2B5EF4-FFF2-40B4-BE49-F238E27FC236}">
                <a16:creationId xmlns:a16="http://schemas.microsoft.com/office/drawing/2014/main" id="{82A7F6D6-1F67-4B8B-8DD6-5E3DCD4441C3}"/>
              </a:ext>
            </a:extLst>
          </p:cNvPr>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3176973" y="1610535"/>
            <a:ext cx="20955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descr="txp_fig">
            <a:extLst>
              <a:ext uri="{FF2B5EF4-FFF2-40B4-BE49-F238E27FC236}">
                <a16:creationId xmlns:a16="http://schemas.microsoft.com/office/drawing/2014/main" id="{0E90B1FA-2398-4A95-B51D-B20F6DDC07F4}"/>
              </a:ext>
            </a:extLst>
          </p:cNvPr>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3189673" y="1929623"/>
            <a:ext cx="169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txp_fig">
            <a:extLst>
              <a:ext uri="{FF2B5EF4-FFF2-40B4-BE49-F238E27FC236}">
                <a16:creationId xmlns:a16="http://schemas.microsoft.com/office/drawing/2014/main" id="{C9C212BE-83F6-492D-9C9A-5A8633D82CC5}"/>
              </a:ext>
            </a:extLst>
          </p:cNvPr>
          <p:cNvPicPr>
            <a:picLocks noChangeAspect="1" noChangeArrowheads="1"/>
          </p:cNvPicPr>
          <p:nvPr>
            <p:custDataLst>
              <p:tags r:id="rId4"/>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3154748" y="2234423"/>
            <a:ext cx="9588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22">
            <a:extLst>
              <a:ext uri="{FF2B5EF4-FFF2-40B4-BE49-F238E27FC236}">
                <a16:creationId xmlns:a16="http://schemas.microsoft.com/office/drawing/2014/main" id="{9D150194-94C9-412C-823F-A136B0104CF6}"/>
              </a:ext>
            </a:extLst>
          </p:cNvPr>
          <p:cNvSpPr>
            <a:spLocks/>
          </p:cNvSpPr>
          <p:nvPr/>
        </p:nvSpPr>
        <p:spPr bwMode="auto">
          <a:xfrm>
            <a:off x="5379898" y="1559239"/>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12" name="Text Box 23">
            <a:extLst>
              <a:ext uri="{FF2B5EF4-FFF2-40B4-BE49-F238E27FC236}">
                <a16:creationId xmlns:a16="http://schemas.microsoft.com/office/drawing/2014/main" id="{C2C3F1B5-8033-4EF4-82D8-699DC9AFF7E4}"/>
              </a:ext>
            </a:extLst>
          </p:cNvPr>
          <p:cNvSpPr txBox="1">
            <a:spLocks noChangeArrowheads="1"/>
          </p:cNvSpPr>
          <p:nvPr/>
        </p:nvSpPr>
        <p:spPr bwMode="auto">
          <a:xfrm>
            <a:off x="5751431" y="1968119"/>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i="1" dirty="0">
                <a:latin typeface="Calibri"/>
                <a:cs typeface="Calibri"/>
              </a:rPr>
              <a:t>All variables</a:t>
            </a:r>
          </a:p>
        </p:txBody>
      </p:sp>
      <p:pic>
        <p:nvPicPr>
          <p:cNvPr id="13" name="Picture 17" descr="txp_fig">
            <a:extLst>
              <a:ext uri="{FF2B5EF4-FFF2-40B4-BE49-F238E27FC236}">
                <a16:creationId xmlns:a16="http://schemas.microsoft.com/office/drawing/2014/main" id="{B37F81D3-CD89-4BD4-BA46-46BA2B7E0E6C}"/>
              </a:ext>
            </a:extLst>
          </p:cNvPr>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8829704" y="1873689"/>
            <a:ext cx="2067441" cy="3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txp_fig"/>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rcRect/>
          <a:stretch>
            <a:fillRect/>
          </a:stretch>
        </p:blipFill>
        <p:spPr bwMode="auto">
          <a:xfrm>
            <a:off x="2337505" y="5818441"/>
            <a:ext cx="18859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9" descr="txp_fig"/>
          <p:cNvPicPr>
            <a:picLocks noChangeAspect="1"/>
          </p:cNvPicPr>
          <p:nvPr>
            <p:custDataLst>
              <p:tags r:id="rId7"/>
            </p:custDataLst>
          </p:nvPr>
        </p:nvPicPr>
        <p:blipFill>
          <a:blip r:embed="rId20">
            <a:extLst>
              <a:ext uri="{28A0092B-C50C-407E-A947-70E740481C1C}">
                <a14:useLocalDpi xmlns:a14="http://schemas.microsoft.com/office/drawing/2010/main" val="0"/>
              </a:ext>
            </a:extLst>
          </a:blip>
          <a:srcRect/>
          <a:stretch>
            <a:fillRect/>
          </a:stretch>
        </p:blipFill>
        <p:spPr bwMode="auto">
          <a:xfrm>
            <a:off x="4297734" y="5736483"/>
            <a:ext cx="32575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20"/>
          <p:cNvSpPr>
            <a:spLocks/>
          </p:cNvSpPr>
          <p:nvPr/>
        </p:nvSpPr>
        <p:spPr bwMode="auto">
          <a:xfrm rot="-5400000">
            <a:off x="6281549" y="5044404"/>
            <a:ext cx="174830" cy="2134655"/>
          </a:xfrm>
          <a:prstGeom prst="leftBrace">
            <a:avLst>
              <a:gd name="adj1" fmla="val 1083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a:cs typeface="Calibri"/>
            </a:endParaRPr>
          </a:p>
        </p:txBody>
      </p:sp>
      <p:pic>
        <p:nvPicPr>
          <p:cNvPr id="23" name="Picture 21" descr="txp_fig"/>
          <p:cNvPicPr>
            <a:picLocks noChangeAspect="1" noChangeArrowheads="1"/>
          </p:cNvPicPr>
          <p:nvPr>
            <p:custDataLst>
              <p:tags r:id="rId8"/>
            </p:custDataLst>
          </p:nvPr>
        </p:nvPicPr>
        <p:blipFill>
          <a:blip r:embed="rId14">
            <a:extLst>
              <a:ext uri="{28A0092B-C50C-407E-A947-70E740481C1C}">
                <a14:useLocalDpi xmlns:a14="http://schemas.microsoft.com/office/drawing/2010/main" val="0"/>
              </a:ext>
            </a:extLst>
          </a:blip>
          <a:srcRect/>
          <a:stretch>
            <a:fillRect/>
          </a:stretch>
        </p:blipFill>
        <p:spPr bwMode="auto">
          <a:xfrm>
            <a:off x="5547846" y="6294439"/>
            <a:ext cx="157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
          <p:cNvSpPr txBox="1">
            <a:spLocks noChangeArrowheads="1"/>
          </p:cNvSpPr>
          <p:nvPr/>
        </p:nvSpPr>
        <p:spPr bwMode="auto">
          <a:xfrm>
            <a:off x="451182" y="2750848"/>
            <a:ext cx="2826696" cy="102570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150000"/>
              </a:lnSpc>
            </a:pPr>
            <a:r>
              <a:rPr lang="en-US" sz="2000" dirty="0">
                <a:latin typeface="Calibri"/>
                <a:cs typeface="Calibri"/>
              </a:rPr>
              <a:t>Step 1:</a:t>
            </a:r>
            <a:r>
              <a:rPr lang="zh-CN" altLang="en-US" sz="2000" dirty="0">
                <a:latin typeface="Calibri"/>
                <a:cs typeface="Calibri"/>
              </a:rPr>
              <a:t>选择与证据一致的条目</a:t>
            </a:r>
            <a:endParaRPr lang="en-US" sz="2000" dirty="0">
              <a:latin typeface="Calibri"/>
              <a:cs typeface="Calibri"/>
            </a:endParaRPr>
          </a:p>
        </p:txBody>
      </p:sp>
      <p:sp>
        <p:nvSpPr>
          <p:cNvPr id="25" name="Rectangle 3"/>
          <p:cNvSpPr txBox="1">
            <a:spLocks noChangeArrowheads="1"/>
          </p:cNvSpPr>
          <p:nvPr/>
        </p:nvSpPr>
        <p:spPr bwMode="auto">
          <a:xfrm>
            <a:off x="3748287" y="2519444"/>
            <a:ext cx="3822722" cy="89280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150000"/>
              </a:lnSpc>
            </a:pPr>
            <a:r>
              <a:rPr lang="en-US" sz="2000" dirty="0">
                <a:latin typeface="Calibri"/>
                <a:cs typeface="Calibri"/>
              </a:rPr>
              <a:t>Step 2: </a:t>
            </a:r>
            <a:r>
              <a:rPr lang="zh-CN" altLang="en-US" sz="2000" dirty="0">
                <a:latin typeface="Calibri"/>
                <a:cs typeface="Calibri"/>
              </a:rPr>
              <a:t>对</a:t>
            </a:r>
            <a:r>
              <a:rPr lang="en-US" altLang="zh-CN" sz="2000" dirty="0">
                <a:latin typeface="Calibri"/>
                <a:cs typeface="Calibri"/>
              </a:rPr>
              <a:t>H</a:t>
            </a:r>
            <a:r>
              <a:rPr lang="zh-CN" altLang="en-US" sz="2000" dirty="0">
                <a:latin typeface="Calibri"/>
                <a:cs typeface="Calibri"/>
              </a:rPr>
              <a:t>求和，得到查询与证据的联合概率</a:t>
            </a:r>
            <a:endParaRPr lang="en-US" sz="2000" dirty="0">
              <a:latin typeface="Calibri"/>
              <a:cs typeface="Calibri"/>
            </a:endParaRPr>
          </a:p>
        </p:txBody>
      </p:sp>
      <p:sp>
        <p:nvSpPr>
          <p:cNvPr id="26" name="Rectangle 3"/>
          <p:cNvSpPr txBox="1">
            <a:spLocks noChangeArrowheads="1"/>
          </p:cNvSpPr>
          <p:nvPr/>
        </p:nvSpPr>
        <p:spPr bwMode="auto">
          <a:xfrm>
            <a:off x="8409949" y="2737803"/>
            <a:ext cx="2786348" cy="46384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000" dirty="0">
                <a:latin typeface="Calibri"/>
                <a:cs typeface="Calibri"/>
              </a:rPr>
              <a:t>Step 3: </a:t>
            </a:r>
            <a:r>
              <a:rPr lang="zh-CN" altLang="en-US" sz="2000" dirty="0">
                <a:latin typeface="Calibri"/>
                <a:cs typeface="Calibri"/>
              </a:rPr>
              <a:t>归一化</a:t>
            </a:r>
            <a:endParaRPr lang="en-US" sz="2000" dirty="0">
              <a:latin typeface="Calibri"/>
              <a:cs typeface="Calibri"/>
            </a:endParaRPr>
          </a:p>
        </p:txBody>
      </p:sp>
      <p:pic>
        <p:nvPicPr>
          <p:cNvPr id="28" name="Picture 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239798" y="3402811"/>
            <a:ext cx="3114039" cy="2076026"/>
          </a:xfrm>
          <a:prstGeom prst="rect">
            <a:avLst/>
          </a:prstGeom>
        </p:spPr>
      </p:pic>
      <p:pic>
        <p:nvPicPr>
          <p:cNvPr id="29" name="Picture 4" descr="TP_tmp.png"/>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8972073" y="5340171"/>
            <a:ext cx="2463800" cy="584200"/>
          </a:xfrm>
          <a:prstGeom prst="rect">
            <a:avLst/>
          </a:prstGeom>
        </p:spPr>
      </p:pic>
      <p:pic>
        <p:nvPicPr>
          <p:cNvPr id="30" name="Picture 5" descr="TP_tmp.png"/>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bwMode="auto">
          <a:xfrm>
            <a:off x="8200139" y="5989639"/>
            <a:ext cx="3657600" cy="5334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31" name="Picture 9" descr="latex-image-1.pdf"/>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483877" y="3330433"/>
            <a:ext cx="1123188" cy="1511199"/>
          </a:xfrm>
          <a:prstGeom prst="rect">
            <a:avLst/>
          </a:prstGeom>
        </p:spPr>
      </p:pic>
    </p:spTree>
    <p:extLst>
      <p:ext uri="{BB962C8B-B14F-4D97-AF65-F5344CB8AC3E}">
        <p14:creationId xmlns:p14="http://schemas.microsoft.com/office/powerpoint/2010/main" val="1416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t>贝叶斯推理</a:t>
            </a:r>
            <a:endParaRPr lang="zh-CN" altLang="en-US" dirty="0">
              <a:latin typeface="Calibri"/>
              <a:ea typeface="ＭＳ Ｐゴシック" pitchFamily="34" charset="-128"/>
              <a:cs typeface="Calibri"/>
            </a:endParaRPr>
          </a:p>
        </p:txBody>
      </p:sp>
      <mc:AlternateContent xmlns:mc="http://schemas.openxmlformats.org/markup-compatibility/2006" xmlns:a14="http://schemas.microsoft.com/office/drawing/2010/main">
        <mc:Choice Requires="a14">
          <p:sp>
            <p:nvSpPr>
              <p:cNvPr id="20482" name="Rectangle 3"/>
              <p:cNvSpPr>
                <a:spLocks noGrp="1" noChangeArrowheads="1"/>
              </p:cNvSpPr>
              <p:nvPr>
                <p:ph idx="1"/>
              </p:nvPr>
            </p:nvSpPr>
            <p:spPr>
              <a:xfrm>
                <a:off x="304800" y="1219200"/>
                <a:ext cx="8055374" cy="5638800"/>
              </a:xfrm>
            </p:spPr>
            <p:txBody>
              <a:bodyPr/>
              <a:lstStyle/>
              <a:p>
                <a:pPr marL="3200240" lvl="7" indent="0">
                  <a:buNone/>
                </a:pPr>
                <a:endParaRPr lang="en-US" sz="500" dirty="0">
                  <a:latin typeface="Calibri"/>
                  <a:ea typeface="ＭＳ Ｐゴシック" pitchFamily="34" charset="-128"/>
                  <a:cs typeface="Calibri"/>
                </a:endParaRPr>
              </a:p>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p>
              <a:p>
                <a:pPr>
                  <a:lnSpc>
                    <a:spcPct val="150000"/>
                  </a:lnSpc>
                </a:pPr>
                <a:r>
                  <a:rPr lang="zh-CN" altLang="en-US" sz="2200" dirty="0">
                    <a:latin typeface="Calibri"/>
                    <a:cs typeface="Calibri"/>
                  </a:rPr>
                  <a:t>已知</a:t>
                </a:r>
                <a:r>
                  <a:rPr lang="en-US" altLang="zh-CN" sz="2200" dirty="0">
                    <a:latin typeface="Calibri"/>
                    <a:cs typeface="Calibri"/>
                  </a:rPr>
                  <a:t>John</a:t>
                </a:r>
                <a:r>
                  <a:rPr lang="zh-CN" altLang="en-US" sz="2200" dirty="0">
                    <a:latin typeface="Calibri"/>
                    <a:cs typeface="Calibri"/>
                  </a:rPr>
                  <a:t>和</a:t>
                </a:r>
                <a:r>
                  <a:rPr lang="en-US" altLang="zh-CN" sz="2200" dirty="0">
                    <a:latin typeface="Calibri"/>
                    <a:cs typeface="Calibri"/>
                  </a:rPr>
                  <a:t>Mary</a:t>
                </a:r>
                <a:r>
                  <a:rPr lang="zh-CN" altLang="en-US" sz="2200" dirty="0">
                    <a:latin typeface="Calibri"/>
                    <a:cs typeface="Calibri"/>
                  </a:rPr>
                  <a:t>都打来了电话，问出现盗贼的概率分布？</a:t>
                </a:r>
                <a:endParaRPr lang="en-US" altLang="zh-CN" sz="2200" dirty="0">
                  <a:latin typeface="Calibri"/>
                  <a:cs typeface="Calibri"/>
                </a:endParaRPr>
              </a:p>
              <a:p>
                <a:pPr>
                  <a:lnSpc>
                    <a:spcPct val="150000"/>
                  </a:lnSpc>
                </a:pPr>
                <a:r>
                  <a:rPr lang="zh-CN" altLang="en-US" sz="2200" dirty="0">
                    <a:latin typeface="Calibri"/>
                    <a:cs typeface="Calibri"/>
                  </a:rPr>
                  <a:t>分析：</a:t>
                </a:r>
                <a:endParaRPr lang="en-US" altLang="zh-CN" sz="2200" dirty="0">
                  <a:latin typeface="Calibri"/>
                  <a:cs typeface="Calibri"/>
                </a:endParaRPr>
              </a:p>
              <a:p>
                <a:pPr lvl="1">
                  <a:lnSpc>
                    <a:spcPct val="150000"/>
                  </a:lnSpc>
                </a:pPr>
                <a:r>
                  <a:rPr lang="zh-CN" altLang="en-US" sz="1800" dirty="0">
                    <a:latin typeface="Calibri"/>
                    <a:cs typeface="Calibri"/>
                  </a:rPr>
                  <a:t>证据变量</a:t>
                </a:r>
                <a:r>
                  <a:rPr lang="en-US" altLang="zh-CN" sz="1800" dirty="0">
                    <a:latin typeface="Calibri"/>
                    <a:cs typeface="Calibri"/>
                  </a:rPr>
                  <a:t>: </a:t>
                </a:r>
                <a:r>
                  <a:rPr lang="en-US" altLang="zh-CN" sz="1800" i="1" dirty="0" err="1">
                    <a:latin typeface="Calibri"/>
                    <a:cs typeface="Calibri"/>
                  </a:rPr>
                  <a:t>JohnCalls</a:t>
                </a:r>
                <a:r>
                  <a:rPr lang="en-US" altLang="zh-CN" sz="1800" dirty="0">
                    <a:latin typeface="Calibri"/>
                    <a:cs typeface="Calibri"/>
                  </a:rPr>
                  <a:t> =true </a:t>
                </a:r>
                <a:r>
                  <a:rPr lang="zh-CN" altLang="en-US" sz="1800" dirty="0">
                    <a:latin typeface="Calibri"/>
                    <a:cs typeface="Calibri"/>
                  </a:rPr>
                  <a:t>，</a:t>
                </a:r>
                <a:r>
                  <a:rPr lang="en-US" altLang="zh-CN" sz="1800" i="1" dirty="0" err="1">
                    <a:latin typeface="Calibri"/>
                    <a:cs typeface="Calibri"/>
                  </a:rPr>
                  <a:t>MaryCalls</a:t>
                </a:r>
                <a:r>
                  <a:rPr lang="en-US" altLang="zh-CN" sz="1800" dirty="0">
                    <a:latin typeface="Calibri"/>
                    <a:cs typeface="Calibri"/>
                  </a:rPr>
                  <a:t> =true </a:t>
                </a:r>
              </a:p>
              <a:p>
                <a:pPr lvl="1">
                  <a:lnSpc>
                    <a:spcPct val="150000"/>
                  </a:lnSpc>
                </a:pPr>
                <a:r>
                  <a:rPr lang="zh-CN" altLang="en-US" sz="1800" dirty="0">
                    <a:latin typeface="Calibri"/>
                    <a:cs typeface="Calibri"/>
                  </a:rPr>
                  <a:t>查询变量</a:t>
                </a:r>
                <a:r>
                  <a:rPr lang="en-US" altLang="zh-CN" sz="1800" dirty="0">
                    <a:latin typeface="Calibri"/>
                    <a:cs typeface="Calibri"/>
                  </a:rPr>
                  <a:t>: Burglary</a:t>
                </a:r>
              </a:p>
              <a:p>
                <a:pPr lvl="1">
                  <a:lnSpc>
                    <a:spcPct val="150000"/>
                  </a:lnSpc>
                </a:pPr>
                <a:r>
                  <a:rPr lang="zh-CN" altLang="en-US" sz="1800" dirty="0">
                    <a:latin typeface="Calibri"/>
                    <a:cs typeface="Calibri"/>
                  </a:rPr>
                  <a:t>隐藏变量</a:t>
                </a:r>
                <a:r>
                  <a:rPr lang="en-US" altLang="zh-CN" sz="1800" dirty="0">
                    <a:latin typeface="Calibri"/>
                    <a:cs typeface="Calibri"/>
                  </a:rPr>
                  <a:t>: </a:t>
                </a:r>
                <a:r>
                  <a:rPr lang="en-US" altLang="zh-CN" sz="1800" i="1" dirty="0">
                    <a:ea typeface="宋体" panose="02010600030101010101" pitchFamily="2" charset="-122"/>
                  </a:rPr>
                  <a:t>Earthquake</a:t>
                </a:r>
                <a:r>
                  <a:rPr lang="en-US" altLang="zh-CN" sz="1800" dirty="0">
                    <a:ea typeface="宋体" panose="02010600030101010101" pitchFamily="2" charset="-122"/>
                  </a:rPr>
                  <a:t>, </a:t>
                </a:r>
                <a:r>
                  <a:rPr lang="en-US" altLang="zh-CN" sz="1800" i="1" dirty="0">
                    <a:ea typeface="宋体" panose="02010600030101010101" pitchFamily="2" charset="-122"/>
                  </a:rPr>
                  <a:t>Alarm</a:t>
                </a:r>
                <a:endParaRPr lang="en-US" altLang="zh-CN" sz="1800" dirty="0">
                  <a:latin typeface="Calibri"/>
                  <a:cs typeface="Calibri"/>
                </a:endParaRPr>
              </a:p>
              <a:p>
                <a:pPr>
                  <a:lnSpc>
                    <a:spcPct val="150000"/>
                  </a:lnSpc>
                </a:pPr>
                <a:r>
                  <a:rPr lang="zh-CN" altLang="en-US" sz="2200" dirty="0">
                    <a:latin typeface="Calibri"/>
                    <a:cs typeface="Calibri"/>
                  </a:rPr>
                  <a:t>问题：</a:t>
                </a:r>
                <a14:m>
                  <m:oMath xmlns:m="http://schemas.openxmlformats.org/officeDocument/2006/math">
                    <m:r>
                      <a:rPr lang="en-US" altLang="zh-CN" sz="2400" i="1">
                        <a:latin typeface="Cambria Math" charset="0"/>
                        <a:sym typeface="Symbol"/>
                      </a:rPr>
                      <m:t>𝑃</m:t>
                    </m:r>
                    <m:d>
                      <m:dPr>
                        <m:ctrlPr>
                          <a:rPr lang="en-US" altLang="zh-CN" sz="2400" i="1">
                            <a:latin typeface="Cambria Math" panose="02040503050406030204" pitchFamily="18" charset="0"/>
                            <a:sym typeface="Symbol"/>
                          </a:rPr>
                        </m:ctrlPr>
                      </m:dPr>
                      <m:e>
                        <m:r>
                          <a:rPr lang="en-US" altLang="zh-CN" sz="2400" i="1">
                            <a:latin typeface="Cambria Math" charset="0"/>
                            <a:sym typeface="Symbol"/>
                          </a:rPr>
                          <m:t>𝐵</m:t>
                        </m:r>
                        <m:r>
                          <a:rPr lang="en-US" altLang="zh-CN" sz="2400" i="1" smtClean="0">
                            <a:latin typeface="Cambria Math" panose="02040503050406030204" pitchFamily="18" charset="0"/>
                            <a:sym typeface="Symbol"/>
                          </a:rPr>
                          <m:t>𝑢𝑟𝑔𝑙𝑎𝑟𝑦</m:t>
                        </m:r>
                      </m:e>
                      <m:e>
                        <m:r>
                          <m:rPr>
                            <m:nor/>
                          </m:rPr>
                          <a:rPr lang="en-US" altLang="zh-CN" sz="2400" i="1" dirty="0">
                            <a:latin typeface="Calibri"/>
                            <a:cs typeface="Calibri"/>
                          </a:rPr>
                          <m:t>JohnCalls</m:t>
                        </m:r>
                        <m:r>
                          <m:rPr>
                            <m:nor/>
                          </m:rPr>
                          <a:rPr lang="en-US" altLang="zh-CN" sz="2400" dirty="0">
                            <a:latin typeface="Calibri"/>
                            <a:cs typeface="Calibri"/>
                          </a:rPr>
                          <m:t> =</m:t>
                        </m:r>
                        <m:r>
                          <m:rPr>
                            <m:nor/>
                          </m:rPr>
                          <a:rPr lang="en-US" altLang="zh-CN" sz="2400" dirty="0">
                            <a:latin typeface="Calibri"/>
                            <a:cs typeface="Calibri"/>
                          </a:rPr>
                          <m:t>true</m:t>
                        </m:r>
                        <m:r>
                          <a:rPr lang="en-US" altLang="zh-CN" sz="2400" i="1">
                            <a:latin typeface="Cambria Math" charset="0"/>
                            <a:sym typeface="Symbol"/>
                          </a:rPr>
                          <m:t>,</m:t>
                        </m:r>
                        <m:r>
                          <m:rPr>
                            <m:nor/>
                          </m:rPr>
                          <a:rPr lang="en-US" altLang="zh-CN" sz="2400" i="1" dirty="0">
                            <a:latin typeface="Calibri"/>
                            <a:cs typeface="Calibri"/>
                          </a:rPr>
                          <m:t>MaryCalls</m:t>
                        </m:r>
                        <m:r>
                          <m:rPr>
                            <m:nor/>
                          </m:rPr>
                          <a:rPr lang="en-US" altLang="zh-CN" sz="2400" dirty="0">
                            <a:latin typeface="Calibri"/>
                            <a:cs typeface="Calibri"/>
                          </a:rPr>
                          <m:t> =</m:t>
                        </m:r>
                        <m:r>
                          <m:rPr>
                            <m:nor/>
                          </m:rPr>
                          <a:rPr lang="en-US" altLang="zh-CN" sz="2400" dirty="0">
                            <a:latin typeface="Calibri"/>
                            <a:cs typeface="Calibri"/>
                          </a:rPr>
                          <m:t>true</m:t>
                        </m:r>
                      </m:e>
                    </m:d>
                  </m:oMath>
                </a14:m>
                <a:r>
                  <a:rPr lang="en-US" altLang="zh-CN" sz="2400" dirty="0">
                    <a:latin typeface="Cambria Math" panose="02040503050406030204" pitchFamily="18" charset="0"/>
                    <a:sym typeface="Symbol"/>
                  </a:rPr>
                  <a:t> =</a:t>
                </a:r>
                <a:r>
                  <a:rPr lang="zh-CN" altLang="en-US" sz="2400" dirty="0">
                    <a:latin typeface="Cambria Math" panose="02040503050406030204" pitchFamily="18" charset="0"/>
                    <a:sym typeface="Symbol"/>
                  </a:rPr>
                  <a:t>？</a:t>
                </a:r>
                <a:endParaRPr lang="en-US" altLang="zh-CN" sz="2400" dirty="0">
                  <a:latin typeface="Cambria Math" panose="02040503050406030204" pitchFamily="18" charset="0"/>
                  <a:sym typeface="Symbol"/>
                </a:endParaRPr>
              </a:p>
              <a:p>
                <a:pPr>
                  <a:lnSpc>
                    <a:spcPct val="150000"/>
                  </a:lnSpc>
                </a:pPr>
                <a:r>
                  <a:rPr lang="zh-CN" altLang="en-US" sz="2200" dirty="0">
                    <a:latin typeface="Calibri"/>
                    <a:cs typeface="Calibri"/>
                    <a:sym typeface="Symbol"/>
                  </a:rPr>
                  <a:t>简写为</a:t>
                </a:r>
                <a:r>
                  <a:rPr lang="zh-CN" altLang="en-US" sz="2400" dirty="0">
                    <a:latin typeface="Cambria Math" panose="02040503050406030204" pitchFamily="18" charset="0"/>
                    <a:sym typeface="Symbol"/>
                  </a:rPr>
                  <a:t>：</a:t>
                </a:r>
                <a14:m>
                  <m:oMath xmlns:m="http://schemas.openxmlformats.org/officeDocument/2006/math">
                    <m:r>
                      <a:rPr lang="en-US" altLang="zh-CN" sz="2400" i="1">
                        <a:latin typeface="Cambria Math" charset="0"/>
                        <a:sym typeface="Symbol"/>
                      </a:rPr>
                      <m:t>𝑃</m:t>
                    </m:r>
                    <m:d>
                      <m:dPr>
                        <m:ctrlPr>
                          <a:rPr lang="en-US" altLang="zh-CN" sz="2400" i="1">
                            <a:latin typeface="Cambria Math" panose="02040503050406030204" pitchFamily="18" charset="0"/>
                            <a:sym typeface="Symbol"/>
                          </a:rPr>
                        </m:ctrlPr>
                      </m:dPr>
                      <m:e>
                        <m:r>
                          <a:rPr lang="en-US" altLang="zh-CN" sz="2400" i="1">
                            <a:latin typeface="Cambria Math" charset="0"/>
                            <a:sym typeface="Symbol"/>
                          </a:rPr>
                          <m:t>𝐵</m:t>
                        </m:r>
                      </m:e>
                      <m:e>
                        <m:r>
                          <a:rPr lang="en-US" altLang="zh-CN" sz="2400" i="1">
                            <a:latin typeface="Cambria Math" charset="0"/>
                            <a:sym typeface="Symbol"/>
                          </a:rPr>
                          <m:t>𝑗</m:t>
                        </m:r>
                        <m:r>
                          <a:rPr lang="en-US" altLang="zh-CN" sz="2400" i="1">
                            <a:latin typeface="Cambria Math" charset="0"/>
                            <a:sym typeface="Symbol"/>
                          </a:rPr>
                          <m:t>,</m:t>
                        </m:r>
                        <m:r>
                          <a:rPr lang="en-US" altLang="zh-CN" sz="2400" i="1">
                            <a:latin typeface="Cambria Math" charset="0"/>
                            <a:sym typeface="Symbol"/>
                          </a:rPr>
                          <m:t>𝑚</m:t>
                        </m:r>
                      </m:e>
                    </m:d>
                  </m:oMath>
                </a14:m>
                <a:r>
                  <a:rPr lang="en-US" altLang="zh-CN" sz="2400" dirty="0">
                    <a:latin typeface="Cambria Math" panose="02040503050406030204" pitchFamily="18" charset="0"/>
                    <a:sym typeface="Symbol"/>
                  </a:rPr>
                  <a:t> </a:t>
                </a:r>
                <a:r>
                  <a:rPr lang="zh-CN" altLang="en-US" sz="2400" dirty="0">
                    <a:latin typeface="Cambria Math" panose="02040503050406030204" pitchFamily="18" charset="0"/>
                    <a:sym typeface="Symbol"/>
                  </a:rPr>
                  <a:t>？</a:t>
                </a:r>
                <a:endParaRPr lang="en-US" altLang="zh-CN" sz="2400" dirty="0">
                  <a:latin typeface="Cambria Math" panose="02040503050406030204" pitchFamily="18" charset="0"/>
                  <a:sym typeface="Symbol"/>
                </a:endParaRPr>
              </a:p>
              <a:p>
                <a:pPr marL="0" indent="0">
                  <a:lnSpc>
                    <a:spcPct val="150000"/>
                  </a:lnSpc>
                  <a:buNone/>
                </a:pPr>
                <a:endParaRPr lang="en-US" altLang="zh-CN" sz="2400" dirty="0">
                  <a:latin typeface="Cambria Math" panose="02040503050406030204" pitchFamily="18" charset="0"/>
                  <a:sym typeface="Symbol"/>
                </a:endParaRPr>
              </a:p>
              <a:p>
                <a:pPr>
                  <a:lnSpc>
                    <a:spcPct val="150000"/>
                  </a:lnSpc>
                </a:pPr>
                <a:endParaRPr lang="en-US" altLang="zh-CN" sz="2400" dirty="0">
                  <a:latin typeface="Cambria Math" panose="02040503050406030204" pitchFamily="18" charset="0"/>
                  <a:sym typeface="Symbol"/>
                </a:endParaRPr>
              </a:p>
              <a:p>
                <a:pPr>
                  <a:lnSpc>
                    <a:spcPct val="150000"/>
                  </a:lnSpc>
                </a:pPr>
                <a:endParaRPr lang="en-US" sz="2200" dirty="0">
                  <a:latin typeface="Calibri"/>
                  <a:cs typeface="Calibri"/>
                </a:endParaRPr>
              </a:p>
              <a:p>
                <a:endParaRPr lang="en-US" sz="2400" b="1" dirty="0">
                  <a:latin typeface="Calibri"/>
                  <a:ea typeface="ＭＳ Ｐゴシック" pitchFamily="34" charset="-128"/>
                  <a:cs typeface="Calibri"/>
                </a:endParaRPr>
              </a:p>
            </p:txBody>
          </p:sp>
        </mc:Choice>
        <mc:Fallback xmlns="">
          <p:sp>
            <p:nvSpPr>
              <p:cNvPr id="20482" name="Rectangle 3"/>
              <p:cNvSpPr>
                <a:spLocks noGrp="1" noRot="1" noChangeAspect="1" noMove="1" noResize="1" noEditPoints="1" noAdjustHandles="1" noChangeArrowheads="1" noChangeShapeType="1" noTextEdit="1"/>
              </p:cNvSpPr>
              <p:nvPr>
                <p:ph idx="1"/>
              </p:nvPr>
            </p:nvSpPr>
            <p:spPr>
              <a:xfrm>
                <a:off x="304800" y="1219200"/>
                <a:ext cx="8055374" cy="5638800"/>
              </a:xfrm>
              <a:blipFill>
                <a:blip r:embed="rId3"/>
                <a:stretch>
                  <a:fillRect l="-1136"/>
                </a:stretch>
              </a:blipFill>
            </p:spPr>
            <p:txBody>
              <a:bodyPr/>
              <a:lstStyle/>
              <a:p>
                <a:r>
                  <a:rPr lang="zh-CN" altLang="en-US">
                    <a:noFill/>
                  </a:rPr>
                  <a:t> </a:t>
                </a:r>
              </a:p>
            </p:txBody>
          </p:sp>
        </mc:Fallback>
      </mc:AlternateContent>
      <p:sp>
        <p:nvSpPr>
          <p:cNvPr id="19" name="Oval 4"/>
          <p:cNvSpPr>
            <a:spLocks noChangeArrowheads="1"/>
          </p:cNvSpPr>
          <p:nvPr/>
        </p:nvSpPr>
        <p:spPr bwMode="auto">
          <a:xfrm>
            <a:off x="8745184" y="2317133"/>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B</a:t>
            </a:r>
            <a:endParaRPr lang="en-US" sz="2800" baseline="-25000" dirty="0">
              <a:latin typeface="Calibri"/>
              <a:cs typeface="Calibri"/>
            </a:endParaRPr>
          </a:p>
        </p:txBody>
      </p:sp>
      <p:sp>
        <p:nvSpPr>
          <p:cNvPr id="20" name="Oval 4"/>
          <p:cNvSpPr>
            <a:spLocks noChangeArrowheads="1"/>
          </p:cNvSpPr>
          <p:nvPr/>
        </p:nvSpPr>
        <p:spPr bwMode="auto">
          <a:xfrm>
            <a:off x="10853316" y="2317133"/>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E</a:t>
            </a:r>
            <a:endParaRPr lang="en-US" sz="2800" baseline="-25000" dirty="0">
              <a:latin typeface="Calibri"/>
              <a:cs typeface="Calibri"/>
            </a:endParaRPr>
          </a:p>
        </p:txBody>
      </p:sp>
      <p:sp>
        <p:nvSpPr>
          <p:cNvPr id="21" name="Oval 4"/>
          <p:cNvSpPr>
            <a:spLocks noChangeArrowheads="1"/>
          </p:cNvSpPr>
          <p:nvPr/>
        </p:nvSpPr>
        <p:spPr bwMode="auto">
          <a:xfrm>
            <a:off x="9842663" y="34290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A</a:t>
            </a:r>
            <a:endParaRPr lang="en-US" sz="2800" baseline="-25000" dirty="0">
              <a:latin typeface="Calibri"/>
              <a:cs typeface="Calibri"/>
            </a:endParaRPr>
          </a:p>
        </p:txBody>
      </p:sp>
      <p:sp>
        <p:nvSpPr>
          <p:cNvPr id="22" name="Oval 4"/>
          <p:cNvSpPr>
            <a:spLocks noChangeArrowheads="1"/>
          </p:cNvSpPr>
          <p:nvPr/>
        </p:nvSpPr>
        <p:spPr bwMode="auto">
          <a:xfrm>
            <a:off x="10968216" y="468379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M</a:t>
            </a:r>
            <a:endParaRPr lang="en-US" sz="2800" baseline="-25000" dirty="0">
              <a:latin typeface="Calibri"/>
              <a:cs typeface="Calibri"/>
            </a:endParaRPr>
          </a:p>
        </p:txBody>
      </p:sp>
      <p:sp>
        <p:nvSpPr>
          <p:cNvPr id="23" name="Oval 4"/>
          <p:cNvSpPr>
            <a:spLocks noChangeArrowheads="1"/>
          </p:cNvSpPr>
          <p:nvPr/>
        </p:nvSpPr>
        <p:spPr bwMode="auto">
          <a:xfrm>
            <a:off x="8912923" y="468379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J</a:t>
            </a:r>
            <a:endParaRPr lang="en-US" sz="2800" baseline="-25000" dirty="0">
              <a:latin typeface="Calibri"/>
              <a:cs typeface="Calibri"/>
            </a:endParaRPr>
          </a:p>
        </p:txBody>
      </p:sp>
      <p:cxnSp>
        <p:nvCxnSpPr>
          <p:cNvPr id="24" name="AutoShape 6"/>
          <p:cNvCxnSpPr>
            <a:cxnSpLocks noChangeShapeType="1"/>
            <a:endCxn id="22" idx="1"/>
          </p:cNvCxnSpPr>
          <p:nvPr/>
        </p:nvCxnSpPr>
        <p:spPr bwMode="auto">
          <a:xfrm>
            <a:off x="10496379" y="4085272"/>
            <a:ext cx="583429"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5" name="AutoShape 6"/>
          <p:cNvCxnSpPr>
            <a:cxnSpLocks noChangeShapeType="1"/>
            <a:endCxn id="23" idx="7"/>
          </p:cNvCxnSpPr>
          <p:nvPr/>
        </p:nvCxnSpPr>
        <p:spPr bwMode="auto">
          <a:xfrm flipH="1">
            <a:off x="9563331" y="4085272"/>
            <a:ext cx="394232"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6" name="AutoShape 6"/>
          <p:cNvCxnSpPr>
            <a:cxnSpLocks noChangeShapeType="1"/>
            <a:stCxn id="20" idx="3"/>
            <a:endCxn id="21" idx="7"/>
          </p:cNvCxnSpPr>
          <p:nvPr/>
        </p:nvCxnSpPr>
        <p:spPr bwMode="auto">
          <a:xfrm flipH="1">
            <a:off x="10493071" y="2967541"/>
            <a:ext cx="471837"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27" name="AutoShape 6"/>
          <p:cNvCxnSpPr>
            <a:cxnSpLocks noChangeShapeType="1"/>
            <a:stCxn id="19" idx="5"/>
            <a:endCxn id="21" idx="1"/>
          </p:cNvCxnSpPr>
          <p:nvPr/>
        </p:nvCxnSpPr>
        <p:spPr bwMode="auto">
          <a:xfrm>
            <a:off x="9395592" y="2967541"/>
            <a:ext cx="558663"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512204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11C38-E6FB-42BD-9D1B-957F9E6FC493}"/>
              </a:ext>
            </a:extLst>
          </p:cNvPr>
          <p:cNvSpPr>
            <a:spLocks noGrp="1"/>
          </p:cNvSpPr>
          <p:nvPr>
            <p:ph type="title"/>
          </p:nvPr>
        </p:nvSpPr>
        <p:spPr/>
        <p:txBody>
          <a:bodyPr/>
          <a:lstStyle/>
          <a:p>
            <a:r>
              <a:rPr lang="zh-CN" altLang="en-US" dirty="0">
                <a:solidFill>
                  <a:schemeClr val="tx1"/>
                </a:solidFill>
              </a:rPr>
              <a:t>通过枚举进行推理</a:t>
            </a:r>
          </a:p>
        </p:txBody>
      </p:sp>
      <p:sp>
        <p:nvSpPr>
          <p:cNvPr id="3" name="内容占位符 2">
            <a:extLst>
              <a:ext uri="{FF2B5EF4-FFF2-40B4-BE49-F238E27FC236}">
                <a16:creationId xmlns:a16="http://schemas.microsoft.com/office/drawing/2014/main" id="{1C8254AB-E7C0-49BC-9921-544BFE9D905C}"/>
              </a:ext>
            </a:extLst>
          </p:cNvPr>
          <p:cNvSpPr>
            <a:spLocks noGrp="1"/>
          </p:cNvSpPr>
          <p:nvPr>
            <p:ph idx="1"/>
          </p:nvPr>
        </p:nvSpPr>
        <p:spPr/>
        <p:txBody>
          <a:bodyPr/>
          <a:lstStyle/>
          <a:p>
            <a:r>
              <a:rPr lang="zh-CN" altLang="en-US" sz="2400" dirty="0"/>
              <a:t>直接求和联合概率分布中的变量，而不进行实际概率的显式计算</a:t>
            </a:r>
          </a:p>
          <a:p>
            <a:endParaRPr lang="zh-CN" altLang="en-US" sz="2400" dirty="0"/>
          </a:p>
        </p:txBody>
      </p:sp>
      <mc:AlternateContent xmlns:mc="http://schemas.openxmlformats.org/markup-compatibility/2006" xmlns:a14="http://schemas.microsoft.com/office/drawing/2010/main">
        <mc:Choice Requires="a14">
          <p:sp>
            <p:nvSpPr>
              <p:cNvPr id="5" name="Rectangle 9">
                <a:extLst>
                  <a:ext uri="{FF2B5EF4-FFF2-40B4-BE49-F238E27FC236}">
                    <a16:creationId xmlns:a16="http://schemas.microsoft.com/office/drawing/2014/main" id="{8C5C1FA3-1EFF-4C80-BCC3-9535C7AEBBA8}"/>
                  </a:ext>
                </a:extLst>
              </p:cNvPr>
              <p:cNvSpPr/>
              <p:nvPr/>
            </p:nvSpPr>
            <p:spPr>
              <a:xfrm>
                <a:off x="3760583" y="2046666"/>
                <a:ext cx="4818242" cy="276466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3200" b="1" smtClean="0">
                          <a:solidFill>
                            <a:schemeClr val="accent2"/>
                          </a:solidFill>
                          <a:latin typeface="Cambria Math" charset="0"/>
                          <a:sym typeface="Symbol"/>
                        </a:rPr>
                        <m:t>𝐏</m:t>
                      </m:r>
                      <m:d>
                        <m:dPr>
                          <m:ctrlPr>
                            <a:rPr lang="en-US" sz="3200" b="0" i="1" smtClean="0">
                              <a:solidFill>
                                <a:schemeClr val="accent2"/>
                              </a:solidFill>
                              <a:latin typeface="Cambria Math" panose="02040503050406030204" pitchFamily="18" charset="0"/>
                              <a:sym typeface="Symbol"/>
                            </a:rPr>
                          </m:ctrlPr>
                        </m:dPr>
                        <m:e>
                          <m:r>
                            <a:rPr lang="en-US" sz="3200" b="0" i="1" smtClean="0">
                              <a:solidFill>
                                <a:schemeClr val="accent2"/>
                              </a:solidFill>
                              <a:latin typeface="Cambria Math" charset="0"/>
                              <a:sym typeface="Symbol"/>
                            </a:rPr>
                            <m:t>𝐵</m:t>
                          </m:r>
                        </m:e>
                        <m:e>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oMath>
                  </m:oMathPara>
                </a14:m>
                <a:endParaRPr lang="en-US" sz="3200" dirty="0">
                  <a:solidFill>
                    <a:schemeClr val="accent2"/>
                  </a:solidFill>
                  <a:latin typeface="Cambria Math" panose="02040503050406030204" pitchFamily="18" charset="0"/>
                  <a:sym typeface="Symbol"/>
                </a:endParaRPr>
              </a:p>
              <a:p>
                <a:r>
                  <a:rPr lang="en-US" sz="3200" dirty="0">
                    <a:solidFill>
                      <a:schemeClr val="accent2"/>
                    </a:solidFill>
                    <a:latin typeface="Cambria Math" panose="02040503050406030204" pitchFamily="18" charset="0"/>
                    <a:sym typeface="Symbol"/>
                  </a:rPr>
                  <a:t>=</a:t>
                </a:r>
                <a14:m>
                  <m:oMath xmlns:m="http://schemas.openxmlformats.org/officeDocument/2006/math">
                    <m:r>
                      <a:rPr lang="en-US" altLang="zh-CN" sz="3200" i="1">
                        <a:solidFill>
                          <a:schemeClr val="accent2"/>
                        </a:solidFill>
                        <a:latin typeface="Cambria Math" charset="0"/>
                        <a:sym typeface="Symbol"/>
                      </a:rPr>
                      <m:t>𝛼</m:t>
                    </m:r>
                    <m:r>
                      <a:rPr lang="en-US" altLang="zh-CN" sz="3200" b="0" i="1" smtClean="0">
                        <a:solidFill>
                          <a:schemeClr val="accent2"/>
                        </a:solidFill>
                        <a:latin typeface="Cambria Math" panose="02040503050406030204" pitchFamily="18" charset="0"/>
                        <a:sym typeface="Symbol"/>
                      </a:rPr>
                      <m:t> </m:t>
                    </m:r>
                    <m:r>
                      <a:rPr lang="en-US" altLang="zh-CN" sz="3200" b="1">
                        <a:solidFill>
                          <a:schemeClr val="accent2"/>
                        </a:solidFill>
                        <a:latin typeface="Cambria Math" charset="0"/>
                        <a:sym typeface="Symbol"/>
                      </a:rPr>
                      <m:t>𝐏</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 </m:t>
                        </m:r>
                        <m:r>
                          <a:rPr lang="en-US" altLang="zh-CN" sz="3200" i="1">
                            <a:solidFill>
                              <a:schemeClr val="accent2"/>
                            </a:solidFill>
                            <a:latin typeface="Cambria Math" charset="0"/>
                            <a:sym typeface="Symbol"/>
                          </a:rPr>
                          <m:t>𝑗</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𝑚</m:t>
                        </m:r>
                      </m:e>
                    </m:d>
                  </m:oMath>
                </a14:m>
                <a:endParaRPr lang="en-US" altLang="zh-CN" sz="3200" i="1" dirty="0">
                  <a:solidFill>
                    <a:schemeClr val="accent2"/>
                  </a:solidFill>
                  <a:latin typeface="Cambria Math" panose="02040503050406030204" pitchFamily="18" charset="0"/>
                  <a:sym typeface="Symbol"/>
                </a:endParaRPr>
              </a:p>
              <a:p>
                <a:pPr/>
                <a14:m>
                  <m:oMathPara xmlns:m="http://schemas.openxmlformats.org/officeDocument/2006/math">
                    <m:oMathParaPr>
                      <m:jc m:val="left"/>
                    </m:oMathParaPr>
                    <m:oMath xmlns:m="http://schemas.openxmlformats.org/officeDocument/2006/math">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𝛼</m:t>
                      </m:r>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nary>
                            <m:naryPr>
                              <m:chr m:val="∑"/>
                              <m:supHide m:val="on"/>
                              <m:ctrlPr>
                                <a:rPr lang="en-US" sz="3200" i="1">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𝑎</m:t>
                              </m:r>
                            </m:sub>
                            <m:sup/>
                            <m:e>
                              <m:r>
                                <a:rPr lang="en-US" altLang="zh-CN" sz="3200" b="1">
                                  <a:solidFill>
                                    <a:schemeClr val="accent2"/>
                                  </a:solidFill>
                                  <a:latin typeface="Cambria Math" charset="0"/>
                                  <a:sym typeface="Symbol"/>
                                </a:rPr>
                                <m:t>𝐏</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𝐵</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𝑒</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𝑎</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r>
                                <a:rPr lang="en-US" sz="3200" i="1">
                                  <a:solidFill>
                                    <a:schemeClr val="accent2"/>
                                  </a:solidFill>
                                  <a:latin typeface="Cambria Math" charset="0"/>
                                  <a:sym typeface="Symbol"/>
                                </a:rPr>
                                <m:t> </m:t>
                              </m:r>
                            </m:e>
                          </m:nary>
                        </m:e>
                      </m:nary>
                    </m:oMath>
                  </m:oMathPara>
                </a14:m>
                <a:endParaRPr lang="en-US" sz="3200" dirty="0">
                  <a:solidFill>
                    <a:schemeClr val="accent2"/>
                  </a:solidFill>
                </a:endParaRPr>
              </a:p>
              <a:p>
                <a:endParaRPr lang="en-US" sz="3200" dirty="0">
                  <a:solidFill>
                    <a:schemeClr val="accent2"/>
                  </a:solidFill>
                </a:endParaRPr>
              </a:p>
            </p:txBody>
          </p:sp>
        </mc:Choice>
        <mc:Fallback xmlns="">
          <p:sp>
            <p:nvSpPr>
              <p:cNvPr id="5" name="Rectangle 9">
                <a:extLst>
                  <a:ext uri="{FF2B5EF4-FFF2-40B4-BE49-F238E27FC236}">
                    <a16:creationId xmlns:a16="http://schemas.microsoft.com/office/drawing/2014/main" id="{8C5C1FA3-1EFF-4C80-BCC3-9535C7AEBBA8}"/>
                  </a:ext>
                </a:extLst>
              </p:cNvPr>
              <p:cNvSpPr>
                <a:spLocks noRot="1" noChangeAspect="1" noMove="1" noResize="1" noEditPoints="1" noAdjustHandles="1" noChangeArrowheads="1" noChangeShapeType="1" noTextEdit="1"/>
              </p:cNvSpPr>
              <p:nvPr/>
            </p:nvSpPr>
            <p:spPr>
              <a:xfrm>
                <a:off x="3760583" y="2046666"/>
                <a:ext cx="4818242" cy="2764668"/>
              </a:xfrm>
              <a:prstGeom prst="rect">
                <a:avLst/>
              </a:prstGeom>
              <a:blipFill>
                <a:blip r:embed="rId3"/>
                <a:stretch>
                  <a:fillRect l="-329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810F9468-52AC-4D00-B5C1-2BF01D8FA33F}"/>
              </a:ext>
            </a:extLst>
          </p:cNvPr>
          <p:cNvSpPr/>
          <p:nvPr/>
        </p:nvSpPr>
        <p:spPr>
          <a:xfrm>
            <a:off x="1183245" y="2759778"/>
            <a:ext cx="1800493"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根据归一化方法</a:t>
            </a:r>
            <a:endParaRPr lang="en-US" altLang="zh-CN" dirty="0">
              <a:latin typeface="Calibri"/>
              <a:cs typeface="Calibri"/>
            </a:endParaRPr>
          </a:p>
        </p:txBody>
      </p:sp>
      <p:sp>
        <p:nvSpPr>
          <p:cNvPr id="7" name="矩形 6">
            <a:extLst>
              <a:ext uri="{FF2B5EF4-FFF2-40B4-BE49-F238E27FC236}">
                <a16:creationId xmlns:a16="http://schemas.microsoft.com/office/drawing/2014/main" id="{3B5E3C11-0CCE-4BE6-9585-13DC73177A82}"/>
              </a:ext>
            </a:extLst>
          </p:cNvPr>
          <p:cNvSpPr/>
          <p:nvPr/>
        </p:nvSpPr>
        <p:spPr>
          <a:xfrm>
            <a:off x="1183245" y="3396868"/>
            <a:ext cx="2262158" cy="729430"/>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sz="1800" dirty="0">
                <a:solidFill>
                  <a:srgbClr val="FF0000"/>
                </a:solidFill>
              </a:rPr>
              <a:t>可能世界的概率之和</a:t>
            </a:r>
            <a:endParaRPr lang="en-US" altLang="zh-CN" sz="1800" dirty="0">
              <a:solidFill>
                <a:srgbClr val="FF0000"/>
              </a:solidFill>
            </a:endParaRPr>
          </a:p>
          <a:p>
            <a:pPr>
              <a:lnSpc>
                <a:spcPct val="150000"/>
              </a:lnSpc>
            </a:pPr>
            <a:r>
              <a:rPr lang="en-US" altLang="zh-CN" sz="1800" dirty="0">
                <a:solidFill>
                  <a:srgbClr val="FF0000"/>
                </a:solidFill>
              </a:rPr>
              <a:t>(</a:t>
            </a:r>
            <a:r>
              <a:rPr lang="zh-CN" altLang="en-US" sz="1800" dirty="0">
                <a:solidFill>
                  <a:srgbClr val="FF0000"/>
                </a:solidFill>
              </a:rPr>
              <a:t>隐藏变量求和消元</a:t>
            </a:r>
            <a:r>
              <a:rPr lang="en-US" altLang="zh-CN" sz="1800" dirty="0">
                <a:solidFill>
                  <a:srgbClr val="FF0000"/>
                </a:solidFill>
              </a:rPr>
              <a:t>)</a:t>
            </a:r>
            <a:endParaRPr lang="en-US" altLang="zh-CN" dirty="0">
              <a:latin typeface="Calibri"/>
              <a:cs typeface="Calibri"/>
            </a:endParaRPr>
          </a:p>
        </p:txBody>
      </p:sp>
    </p:spTree>
    <p:extLst>
      <p:ext uri="{BB962C8B-B14F-4D97-AF65-F5344CB8AC3E}">
        <p14:creationId xmlns:p14="http://schemas.microsoft.com/office/powerpoint/2010/main" val="3251836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11C38-E6FB-42BD-9D1B-957F9E6FC493}"/>
              </a:ext>
            </a:extLst>
          </p:cNvPr>
          <p:cNvSpPr>
            <a:spLocks noGrp="1"/>
          </p:cNvSpPr>
          <p:nvPr>
            <p:ph type="title"/>
          </p:nvPr>
        </p:nvSpPr>
        <p:spPr/>
        <p:txBody>
          <a:bodyPr/>
          <a:lstStyle/>
          <a:p>
            <a:r>
              <a:rPr lang="zh-CN" altLang="en-US" dirty="0">
                <a:solidFill>
                  <a:schemeClr val="tx1"/>
                </a:solidFill>
              </a:rPr>
              <a:t>通过枚举进行推理</a:t>
            </a:r>
          </a:p>
        </p:txBody>
      </p:sp>
      <p:sp>
        <p:nvSpPr>
          <p:cNvPr id="3" name="内容占位符 2">
            <a:extLst>
              <a:ext uri="{FF2B5EF4-FFF2-40B4-BE49-F238E27FC236}">
                <a16:creationId xmlns:a16="http://schemas.microsoft.com/office/drawing/2014/main" id="{1C8254AB-E7C0-49BC-9921-544BFE9D905C}"/>
              </a:ext>
            </a:extLst>
          </p:cNvPr>
          <p:cNvSpPr>
            <a:spLocks noGrp="1"/>
          </p:cNvSpPr>
          <p:nvPr>
            <p:ph idx="1"/>
          </p:nvPr>
        </p:nvSpPr>
        <p:spPr>
          <a:xfrm>
            <a:off x="406400" y="1125724"/>
            <a:ext cx="11379200" cy="4729164"/>
          </a:xfrm>
        </p:spPr>
        <p:txBody>
          <a:bodyPr/>
          <a:lstStyle/>
          <a:p>
            <a:r>
              <a:rPr lang="zh-CN" altLang="en-US" sz="2400" dirty="0"/>
              <a:t>直接求和联合概率分布中的变量，而不进行实际概率的显式计算</a:t>
            </a:r>
            <a:endParaRPr lang="en-US" altLang="zh-CN" sz="2400" dirty="0"/>
          </a:p>
          <a:p>
            <a:r>
              <a:rPr lang="zh-CN" altLang="en-US" sz="2400" dirty="0"/>
              <a:t>小写字母表示随机变量已经进行取值</a:t>
            </a:r>
          </a:p>
          <a:p>
            <a:endParaRPr lang="zh-CN" altLang="en-US" sz="2400" dirty="0"/>
          </a:p>
        </p:txBody>
      </p:sp>
      <mc:AlternateContent xmlns:mc="http://schemas.openxmlformats.org/markup-compatibility/2006" xmlns:a14="http://schemas.microsoft.com/office/drawing/2010/main">
        <mc:Choice Requires="a14">
          <p:sp>
            <p:nvSpPr>
              <p:cNvPr id="5" name="Rectangle 9">
                <a:extLst>
                  <a:ext uri="{FF2B5EF4-FFF2-40B4-BE49-F238E27FC236}">
                    <a16:creationId xmlns:a16="http://schemas.microsoft.com/office/drawing/2014/main" id="{8C5C1FA3-1EFF-4C80-BCC3-9535C7AEBBA8}"/>
                  </a:ext>
                </a:extLst>
              </p:cNvPr>
              <p:cNvSpPr/>
              <p:nvPr/>
            </p:nvSpPr>
            <p:spPr>
              <a:xfrm>
                <a:off x="3760583" y="2046666"/>
                <a:ext cx="4818242" cy="276466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3200" b="1" i="0" smtClean="0">
                          <a:solidFill>
                            <a:schemeClr val="accent2"/>
                          </a:solidFill>
                          <a:latin typeface="Cambria Math" charset="0"/>
                          <a:sym typeface="Symbol"/>
                        </a:rPr>
                        <m:t>𝐏</m:t>
                      </m:r>
                      <m:d>
                        <m:dPr>
                          <m:ctrlPr>
                            <a:rPr lang="en-US" sz="3200" b="0" i="1" smtClean="0">
                              <a:solidFill>
                                <a:schemeClr val="accent2"/>
                              </a:solidFill>
                              <a:latin typeface="Cambria Math" panose="02040503050406030204" pitchFamily="18" charset="0"/>
                              <a:sym typeface="Symbol"/>
                            </a:rPr>
                          </m:ctrlPr>
                        </m:dPr>
                        <m:e>
                          <m:r>
                            <a:rPr lang="en-US" sz="3200" b="0" i="1" smtClean="0">
                              <a:solidFill>
                                <a:schemeClr val="accent2"/>
                              </a:solidFill>
                              <a:latin typeface="Cambria Math" charset="0"/>
                              <a:sym typeface="Symbol"/>
                            </a:rPr>
                            <m:t>𝐵</m:t>
                          </m:r>
                        </m:e>
                        <m:e>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oMath>
                  </m:oMathPara>
                </a14:m>
                <a:endParaRPr lang="en-US" sz="3200" dirty="0">
                  <a:solidFill>
                    <a:schemeClr val="accent2"/>
                  </a:solidFill>
                  <a:latin typeface="Cambria Math" panose="02040503050406030204" pitchFamily="18" charset="0"/>
                  <a:sym typeface="Symbol"/>
                </a:endParaRPr>
              </a:p>
              <a:p>
                <a:r>
                  <a:rPr lang="en-US" sz="3200" dirty="0">
                    <a:solidFill>
                      <a:schemeClr val="accent2"/>
                    </a:solidFill>
                    <a:latin typeface="Cambria Math" panose="02040503050406030204" pitchFamily="18" charset="0"/>
                    <a:sym typeface="Symbol"/>
                  </a:rPr>
                  <a:t>=</a:t>
                </a:r>
                <a14:m>
                  <m:oMath xmlns:m="http://schemas.openxmlformats.org/officeDocument/2006/math">
                    <m:r>
                      <a:rPr lang="en-US" altLang="zh-CN" sz="3200" i="1">
                        <a:solidFill>
                          <a:schemeClr val="accent2"/>
                        </a:solidFill>
                        <a:latin typeface="Cambria Math" charset="0"/>
                        <a:sym typeface="Symbol"/>
                      </a:rPr>
                      <m:t>𝛼</m:t>
                    </m:r>
                    <m:r>
                      <a:rPr lang="en-US" altLang="zh-CN" sz="3200" b="0" i="1" smtClean="0">
                        <a:solidFill>
                          <a:schemeClr val="accent2"/>
                        </a:solidFill>
                        <a:latin typeface="Cambria Math" panose="02040503050406030204" pitchFamily="18" charset="0"/>
                        <a:sym typeface="Symbol"/>
                      </a:rPr>
                      <m:t> </m:t>
                    </m:r>
                    <m:r>
                      <a:rPr lang="en-US" altLang="zh-CN" sz="3200" b="1" i="0">
                        <a:solidFill>
                          <a:schemeClr val="accent2"/>
                        </a:solidFill>
                        <a:latin typeface="Cambria Math" charset="0"/>
                        <a:sym typeface="Symbol"/>
                      </a:rPr>
                      <m:t>𝐏</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 </m:t>
                        </m:r>
                        <m:r>
                          <a:rPr lang="en-US" altLang="zh-CN" sz="3200" i="1">
                            <a:solidFill>
                              <a:schemeClr val="accent2"/>
                            </a:solidFill>
                            <a:latin typeface="Cambria Math" charset="0"/>
                            <a:sym typeface="Symbol"/>
                          </a:rPr>
                          <m:t>𝑗</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𝑚</m:t>
                        </m:r>
                      </m:e>
                    </m:d>
                  </m:oMath>
                </a14:m>
                <a:endParaRPr lang="en-US" altLang="zh-CN" sz="3200" i="1" dirty="0">
                  <a:solidFill>
                    <a:schemeClr val="accent2"/>
                  </a:solidFill>
                  <a:latin typeface="Cambria Math" panose="02040503050406030204" pitchFamily="18" charset="0"/>
                  <a:sym typeface="Symbol"/>
                </a:endParaRPr>
              </a:p>
              <a:p>
                <a:pPr/>
                <a14:m>
                  <m:oMathPara xmlns:m="http://schemas.openxmlformats.org/officeDocument/2006/math">
                    <m:oMathParaPr>
                      <m:jc m:val="left"/>
                    </m:oMathParaPr>
                    <m:oMath xmlns:m="http://schemas.openxmlformats.org/officeDocument/2006/math">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𝛼</m:t>
                      </m:r>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nary>
                            <m:naryPr>
                              <m:chr m:val="∑"/>
                              <m:supHide m:val="on"/>
                              <m:ctrlPr>
                                <a:rPr lang="en-US" sz="3200" i="1">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𝑎</m:t>
                              </m:r>
                            </m:sub>
                            <m:sup/>
                            <m:e>
                              <m:r>
                                <a:rPr lang="en-US" altLang="zh-CN" sz="3200" b="1">
                                  <a:solidFill>
                                    <a:schemeClr val="accent2"/>
                                  </a:solidFill>
                                  <a:latin typeface="Cambria Math" charset="0"/>
                                  <a:sym typeface="Symbol"/>
                                </a:rPr>
                                <m:t>𝐏</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𝐵</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𝑒</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𝑎</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r>
                                <a:rPr lang="en-US" sz="3200" i="1">
                                  <a:solidFill>
                                    <a:schemeClr val="accent2"/>
                                  </a:solidFill>
                                  <a:latin typeface="Cambria Math" charset="0"/>
                                  <a:sym typeface="Symbol"/>
                                </a:rPr>
                                <m:t> </m:t>
                              </m:r>
                            </m:e>
                          </m:nary>
                        </m:e>
                      </m:nary>
                    </m:oMath>
                  </m:oMathPara>
                </a14:m>
                <a:endParaRPr lang="en-US" sz="3200" dirty="0">
                  <a:solidFill>
                    <a:schemeClr val="accent2"/>
                  </a:solidFill>
                </a:endParaRPr>
              </a:p>
              <a:p>
                <a:endParaRPr lang="en-US" sz="3200" dirty="0">
                  <a:solidFill>
                    <a:schemeClr val="accent2"/>
                  </a:solidFill>
                </a:endParaRPr>
              </a:p>
            </p:txBody>
          </p:sp>
        </mc:Choice>
        <mc:Fallback xmlns="">
          <p:sp>
            <p:nvSpPr>
              <p:cNvPr id="5" name="Rectangle 9">
                <a:extLst>
                  <a:ext uri="{FF2B5EF4-FFF2-40B4-BE49-F238E27FC236}">
                    <a16:creationId xmlns:a16="http://schemas.microsoft.com/office/drawing/2014/main" id="{8C5C1FA3-1EFF-4C80-BCC3-9535C7AEBBA8}"/>
                  </a:ext>
                </a:extLst>
              </p:cNvPr>
              <p:cNvSpPr>
                <a:spLocks noRot="1" noChangeAspect="1" noMove="1" noResize="1" noEditPoints="1" noAdjustHandles="1" noChangeArrowheads="1" noChangeShapeType="1" noTextEdit="1"/>
              </p:cNvSpPr>
              <p:nvPr/>
            </p:nvSpPr>
            <p:spPr>
              <a:xfrm>
                <a:off x="3760583" y="2046666"/>
                <a:ext cx="4818242" cy="2764668"/>
              </a:xfrm>
              <a:prstGeom prst="rect">
                <a:avLst/>
              </a:prstGeom>
              <a:blipFill>
                <a:blip r:embed="rId3"/>
                <a:stretch>
                  <a:fillRect l="-32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CE71F116-25D9-4DA2-958F-2E9C1EE8AE43}"/>
                  </a:ext>
                </a:extLst>
              </p:cNvPr>
              <p:cNvSpPr/>
              <p:nvPr/>
            </p:nvSpPr>
            <p:spPr>
              <a:xfrm>
                <a:off x="3630364" y="4286724"/>
                <a:ext cx="8230010"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𝛼</m:t>
                      </m:r>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nary>
                            <m:naryPr>
                              <m:chr m:val="∑"/>
                              <m:supHide m:val="on"/>
                              <m:ctrlPr>
                                <a:rPr lang="en-US" sz="3200" i="1">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𝑎</m:t>
                              </m:r>
                            </m:sub>
                            <m:sup/>
                            <m:e>
                              <m:r>
                                <a:rPr lang="en-US" altLang="zh-CN" sz="3200" b="1">
                                  <a:solidFill>
                                    <a:schemeClr val="accent2"/>
                                  </a:solidFill>
                                  <a:latin typeface="Cambria Math" charset="0"/>
                                  <a:sym typeface="Symbol"/>
                                </a:rPr>
                                <m:t>𝐏</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 </m:t>
                              </m:r>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𝑒</m:t>
                                  </m:r>
                                </m:e>
                              </m:d>
                              <m:r>
                                <a:rPr lang="en-US" altLang="zh-CN" sz="3200" b="1">
                                  <a:solidFill>
                                    <a:schemeClr val="accent2"/>
                                  </a:solidFill>
                                  <a:latin typeface="Cambria Math" charset="0"/>
                                  <a:sym typeface="Symbol"/>
                                </a:rPr>
                                <m:t>𝐏</m:t>
                              </m:r>
                              <m:d>
                                <m:dPr>
                                  <m:ctrlPr>
                                    <a:rPr lang="en-US" sz="3200" b="0" i="1" smtClean="0">
                                      <a:solidFill>
                                        <a:schemeClr val="accent2"/>
                                      </a:solidFill>
                                      <a:latin typeface="Cambria Math" panose="02040503050406030204" pitchFamily="18" charset="0"/>
                                      <a:sym typeface="Symbol"/>
                                    </a:rPr>
                                  </m:ctrlPr>
                                </m:dPr>
                                <m:e>
                                  <m:r>
                                    <a:rPr lang="en-US" sz="3200" b="0" i="1" smtClean="0">
                                      <a:solidFill>
                                        <a:schemeClr val="accent2"/>
                                      </a:solidFill>
                                      <a:latin typeface="Cambria Math" charset="0"/>
                                      <a:sym typeface="Symbol"/>
                                    </a:rPr>
                                    <m:t>𝑎</m:t>
                                  </m:r>
                                </m:e>
                                <m:e>
                                  <m:r>
                                    <a:rPr lang="en-US" sz="3200" b="0" i="1" smtClean="0">
                                      <a:solidFill>
                                        <a:schemeClr val="accent2"/>
                                      </a:solidFill>
                                      <a:latin typeface="Cambria Math" charset="0"/>
                                      <a:sym typeface="Symbol"/>
                                    </a:rPr>
                                    <m:t>𝐵</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𝑒</m:t>
                                  </m:r>
                                </m:e>
                              </m:d>
                              <m:r>
                                <a:rPr lang="en-US" altLang="zh-CN" sz="3200" i="1">
                                  <a:solidFill>
                                    <a:schemeClr val="accent2"/>
                                  </a:solidFill>
                                  <a:latin typeface="Cambria Math" charset="0"/>
                                  <a:sym typeface="Symbol"/>
                                </a:rPr>
                                <m:t>𝑃</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𝑗</m:t>
                                  </m:r>
                                </m:e>
                                <m:e>
                                  <m:r>
                                    <a:rPr lang="en-US" altLang="zh-CN" sz="3200" i="1">
                                      <a:solidFill>
                                        <a:schemeClr val="accent2"/>
                                      </a:solidFill>
                                      <a:latin typeface="Cambria Math" charset="0"/>
                                      <a:sym typeface="Symbol"/>
                                    </a:rPr>
                                    <m:t>𝑎</m:t>
                                  </m:r>
                                </m:e>
                              </m:d>
                              <m:r>
                                <a:rPr lang="en-US" altLang="zh-CN" sz="3200" i="1">
                                  <a:solidFill>
                                    <a:schemeClr val="accent2"/>
                                  </a:solidFill>
                                  <a:latin typeface="Cambria Math" charset="0"/>
                                  <a:sym typeface="Symbol"/>
                                </a:rPr>
                                <m:t>𝑃</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charset="0"/>
                                      <a:sym typeface="Symbol"/>
                                    </a:rPr>
                                    <m:t>𝑚</m:t>
                                  </m:r>
                                </m:e>
                                <m:e>
                                  <m:r>
                                    <a:rPr lang="en-US" altLang="zh-CN" sz="3200" i="1">
                                      <a:solidFill>
                                        <a:schemeClr val="accent2"/>
                                      </a:solidFill>
                                      <a:latin typeface="Cambria Math" charset="0"/>
                                      <a:sym typeface="Symbol"/>
                                    </a:rPr>
                                    <m:t>𝑎</m:t>
                                  </m:r>
                                </m:e>
                              </m:d>
                            </m:e>
                          </m:nary>
                        </m:e>
                      </m:nary>
                    </m:oMath>
                  </m:oMathPara>
                </a14:m>
                <a:endParaRPr lang="en-US" sz="3200" dirty="0">
                  <a:solidFill>
                    <a:schemeClr val="accent2"/>
                  </a:solidFill>
                </a:endParaRPr>
              </a:p>
            </p:txBody>
          </p:sp>
        </mc:Choice>
        <mc:Fallback xmlns="">
          <p:sp>
            <p:nvSpPr>
              <p:cNvPr id="6" name="Rectangle 8">
                <a:extLst>
                  <a:ext uri="{FF2B5EF4-FFF2-40B4-BE49-F238E27FC236}">
                    <a16:creationId xmlns:a16="http://schemas.microsoft.com/office/drawing/2014/main" id="{CE71F116-25D9-4DA2-958F-2E9C1EE8AE43}"/>
                  </a:ext>
                </a:extLst>
              </p:cNvPr>
              <p:cNvSpPr>
                <a:spLocks noRot="1" noChangeAspect="1" noMove="1" noResize="1" noEditPoints="1" noAdjustHandles="1" noChangeArrowheads="1" noChangeShapeType="1" noTextEdit="1"/>
              </p:cNvSpPr>
              <p:nvPr/>
            </p:nvSpPr>
            <p:spPr>
              <a:xfrm>
                <a:off x="3630364" y="4286724"/>
                <a:ext cx="8230010" cy="1287340"/>
              </a:xfrm>
              <a:prstGeom prst="rect">
                <a:avLst/>
              </a:prstGeom>
              <a:blipFill>
                <a:blip r:embed="rId4"/>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A83640A2-7EF4-49B2-BDBB-768B84439528}"/>
              </a:ext>
            </a:extLst>
          </p:cNvPr>
          <p:cNvSpPr/>
          <p:nvPr/>
        </p:nvSpPr>
        <p:spPr>
          <a:xfrm>
            <a:off x="1183245" y="2759778"/>
            <a:ext cx="1800493"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根据归一化方法</a:t>
            </a:r>
            <a:endParaRPr lang="en-US" altLang="zh-CN" dirty="0">
              <a:latin typeface="Calibri"/>
              <a:cs typeface="Calibri"/>
            </a:endParaRPr>
          </a:p>
        </p:txBody>
      </p:sp>
      <p:sp>
        <p:nvSpPr>
          <p:cNvPr id="16" name="矩形 15">
            <a:extLst>
              <a:ext uri="{FF2B5EF4-FFF2-40B4-BE49-F238E27FC236}">
                <a16:creationId xmlns:a16="http://schemas.microsoft.com/office/drawing/2014/main" id="{1CFE8E46-A754-41A8-A710-B5903AA0936F}"/>
              </a:ext>
            </a:extLst>
          </p:cNvPr>
          <p:cNvSpPr/>
          <p:nvPr/>
        </p:nvSpPr>
        <p:spPr>
          <a:xfrm>
            <a:off x="1183245" y="4771312"/>
            <a:ext cx="2492990"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根据贝叶斯网络的语义</a:t>
            </a:r>
            <a:endParaRPr lang="en-US" altLang="zh-CN" dirty="0">
              <a:latin typeface="Calibri"/>
              <a:cs typeface="Calibri"/>
            </a:endParaRPr>
          </a:p>
        </p:txBody>
      </p:sp>
      <mc:AlternateContent xmlns:mc="http://schemas.openxmlformats.org/markup-compatibility/2006" xmlns:a14="http://schemas.microsoft.com/office/drawing/2010/main">
        <mc:Choice Requires="a14">
          <p:sp>
            <p:nvSpPr>
              <p:cNvPr id="8" name="Rectangle 9">
                <a:extLst>
                  <a:ext uri="{FF2B5EF4-FFF2-40B4-BE49-F238E27FC236}">
                    <a16:creationId xmlns:a16="http://schemas.microsoft.com/office/drawing/2014/main" id="{EEF06110-A82F-48CD-A8D8-4197B8A79FAC}"/>
                  </a:ext>
                </a:extLst>
              </p:cNvPr>
              <p:cNvSpPr/>
              <p:nvPr/>
            </p:nvSpPr>
            <p:spPr>
              <a:xfrm>
                <a:off x="3827845" y="5793645"/>
                <a:ext cx="1843774" cy="5847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𝛼</m:t>
                      </m:r>
                      <m:r>
                        <a:rPr lang="en-US" altLang="zh-CN" sz="3200" b="1">
                          <a:solidFill>
                            <a:schemeClr val="accent2"/>
                          </a:solidFill>
                          <a:latin typeface="Cambria Math" charset="0"/>
                          <a:sym typeface="Symbol"/>
                        </a:rPr>
                        <m:t>𝐏</m:t>
                      </m:r>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𝐵</m:t>
                      </m:r>
                      <m:r>
                        <a:rPr lang="en-US" altLang="zh-CN" sz="3200" i="1">
                          <a:solidFill>
                            <a:schemeClr val="accent2"/>
                          </a:solidFill>
                          <a:latin typeface="Cambria Math" charset="0"/>
                          <a:sym typeface="Symbol"/>
                        </a:rPr>
                        <m:t>)</m:t>
                      </m:r>
                    </m:oMath>
                  </m:oMathPara>
                </a14:m>
                <a:endParaRPr lang="en-US" sz="3200" dirty="0">
                  <a:solidFill>
                    <a:schemeClr val="accent2"/>
                  </a:solidFill>
                </a:endParaRPr>
              </a:p>
            </p:txBody>
          </p:sp>
        </mc:Choice>
        <mc:Fallback xmlns="">
          <p:sp>
            <p:nvSpPr>
              <p:cNvPr id="8" name="Rectangle 9">
                <a:extLst>
                  <a:ext uri="{FF2B5EF4-FFF2-40B4-BE49-F238E27FC236}">
                    <a16:creationId xmlns:a16="http://schemas.microsoft.com/office/drawing/2014/main" id="{EEF06110-A82F-48CD-A8D8-4197B8A79FAC}"/>
                  </a:ext>
                </a:extLst>
              </p:cNvPr>
              <p:cNvSpPr>
                <a:spLocks noRot="1" noChangeAspect="1" noMove="1" noResize="1" noEditPoints="1" noAdjustHandles="1" noChangeArrowheads="1" noChangeShapeType="1" noTextEdit="1"/>
              </p:cNvSpPr>
              <p:nvPr/>
            </p:nvSpPr>
            <p:spPr>
              <a:xfrm>
                <a:off x="3827845" y="5793645"/>
                <a:ext cx="1843774" cy="5847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11">
                <a:extLst>
                  <a:ext uri="{FF2B5EF4-FFF2-40B4-BE49-F238E27FC236}">
                    <a16:creationId xmlns:a16="http://schemas.microsoft.com/office/drawing/2014/main" id="{366E6216-C002-4C03-8897-9D6C11356446}"/>
                  </a:ext>
                </a:extLst>
              </p:cNvPr>
              <p:cNvSpPr/>
              <p:nvPr/>
            </p:nvSpPr>
            <p:spPr>
              <a:xfrm>
                <a:off x="5249898" y="5526539"/>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9" name="Rectangle 11">
                <a:extLst>
                  <a:ext uri="{FF2B5EF4-FFF2-40B4-BE49-F238E27FC236}">
                    <a16:creationId xmlns:a16="http://schemas.microsoft.com/office/drawing/2014/main" id="{366E6216-C002-4C03-8897-9D6C11356446}"/>
                  </a:ext>
                </a:extLst>
              </p:cNvPr>
              <p:cNvSpPr>
                <a:spLocks noRot="1" noChangeAspect="1" noMove="1" noResize="1" noEditPoints="1" noAdjustHandles="1" noChangeArrowheads="1" noChangeShapeType="1" noTextEdit="1"/>
              </p:cNvSpPr>
              <p:nvPr/>
            </p:nvSpPr>
            <p:spPr>
              <a:xfrm>
                <a:off x="5249898" y="5526539"/>
                <a:ext cx="1000659" cy="128734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a:extLst>
                  <a:ext uri="{FF2B5EF4-FFF2-40B4-BE49-F238E27FC236}">
                    <a16:creationId xmlns:a16="http://schemas.microsoft.com/office/drawing/2014/main" id="{EE4B25D2-9019-440E-9221-F8050B192F31}"/>
                  </a:ext>
                </a:extLst>
              </p:cNvPr>
              <p:cNvSpPr/>
              <p:nvPr/>
            </p:nvSpPr>
            <p:spPr>
              <a:xfrm>
                <a:off x="6808919" y="5526539"/>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b="0" i="1" smtClean="0">
                              <a:solidFill>
                                <a:schemeClr val="accent2"/>
                              </a:solidFill>
                              <a:latin typeface="Cambria Math" charset="0"/>
                              <a:sym typeface="Symbol"/>
                            </a:rPr>
                            <m:t>𝑎</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10" name="Rectangle 13">
                <a:extLst>
                  <a:ext uri="{FF2B5EF4-FFF2-40B4-BE49-F238E27FC236}">
                    <a16:creationId xmlns:a16="http://schemas.microsoft.com/office/drawing/2014/main" id="{EE4B25D2-9019-440E-9221-F8050B192F31}"/>
                  </a:ext>
                </a:extLst>
              </p:cNvPr>
              <p:cNvSpPr>
                <a:spLocks noRot="1" noChangeAspect="1" noMove="1" noResize="1" noEditPoints="1" noAdjustHandles="1" noChangeArrowheads="1" noChangeShapeType="1" noTextEdit="1"/>
              </p:cNvSpPr>
              <p:nvPr/>
            </p:nvSpPr>
            <p:spPr>
              <a:xfrm>
                <a:off x="6808919" y="5526539"/>
                <a:ext cx="1000659" cy="128734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5">
                <a:extLst>
                  <a:ext uri="{FF2B5EF4-FFF2-40B4-BE49-F238E27FC236}">
                    <a16:creationId xmlns:a16="http://schemas.microsoft.com/office/drawing/2014/main" id="{DDE754B5-BD3D-42FD-A12C-80F4216066B3}"/>
                  </a:ext>
                </a:extLst>
              </p:cNvPr>
              <p:cNvSpPr/>
              <p:nvPr/>
            </p:nvSpPr>
            <p:spPr>
              <a:xfrm>
                <a:off x="5944619" y="5793645"/>
                <a:ext cx="111658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1" name="Rectangle 15">
                <a:extLst>
                  <a:ext uri="{FF2B5EF4-FFF2-40B4-BE49-F238E27FC236}">
                    <a16:creationId xmlns:a16="http://schemas.microsoft.com/office/drawing/2014/main" id="{DDE754B5-BD3D-42FD-A12C-80F4216066B3}"/>
                  </a:ext>
                </a:extLst>
              </p:cNvPr>
              <p:cNvSpPr>
                <a:spLocks noRot="1" noChangeAspect="1" noMove="1" noResize="1" noEditPoints="1" noAdjustHandles="1" noChangeArrowheads="1" noChangeShapeType="1" noTextEdit="1"/>
              </p:cNvSpPr>
              <p:nvPr/>
            </p:nvSpPr>
            <p:spPr>
              <a:xfrm>
                <a:off x="5944619" y="5793645"/>
                <a:ext cx="1116588" cy="5847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6">
                <a:extLst>
                  <a:ext uri="{FF2B5EF4-FFF2-40B4-BE49-F238E27FC236}">
                    <a16:creationId xmlns:a16="http://schemas.microsoft.com/office/drawing/2014/main" id="{BC5D1C3F-9146-4081-A481-050A27613625}"/>
                  </a:ext>
                </a:extLst>
              </p:cNvPr>
              <p:cNvSpPr/>
              <p:nvPr/>
            </p:nvSpPr>
            <p:spPr>
              <a:xfrm>
                <a:off x="7382708" y="5813002"/>
                <a:ext cx="191937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b="1">
                          <a:solidFill>
                            <a:schemeClr val="accent2"/>
                          </a:solidFill>
                          <a:latin typeface="Cambria Math" charset="0"/>
                          <a:sym typeface="Symbol"/>
                        </a:rPr>
                        <m:t>𝐏</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𝑎</m:t>
                          </m:r>
                        </m:e>
                        <m:e>
                          <m:r>
                            <a:rPr lang="en-US" altLang="zh-CN" sz="3200" i="1">
                              <a:solidFill>
                                <a:schemeClr val="accent2"/>
                              </a:solidFill>
                              <a:latin typeface="Cambria Math" panose="02040503050406030204" pitchFamily="18" charset="0"/>
                              <a:sym typeface="Symbol"/>
                            </a:rPr>
                            <m:t>𝐵</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2" name="Rectangle 16">
                <a:extLst>
                  <a:ext uri="{FF2B5EF4-FFF2-40B4-BE49-F238E27FC236}">
                    <a16:creationId xmlns:a16="http://schemas.microsoft.com/office/drawing/2014/main" id="{BC5D1C3F-9146-4081-A481-050A27613625}"/>
                  </a:ext>
                </a:extLst>
              </p:cNvPr>
              <p:cNvSpPr>
                <a:spLocks noRot="1" noChangeAspect="1" noMove="1" noResize="1" noEditPoints="1" noAdjustHandles="1" noChangeArrowheads="1" noChangeShapeType="1" noTextEdit="1"/>
              </p:cNvSpPr>
              <p:nvPr/>
            </p:nvSpPr>
            <p:spPr>
              <a:xfrm>
                <a:off x="7382708" y="5813002"/>
                <a:ext cx="1919372" cy="58477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7">
                <a:extLst>
                  <a:ext uri="{FF2B5EF4-FFF2-40B4-BE49-F238E27FC236}">
                    <a16:creationId xmlns:a16="http://schemas.microsoft.com/office/drawing/2014/main" id="{619BCA90-DEC3-4E5F-91A2-D819C5499942}"/>
                  </a:ext>
                </a:extLst>
              </p:cNvPr>
              <p:cNvSpPr/>
              <p:nvPr/>
            </p:nvSpPr>
            <p:spPr>
              <a:xfrm>
                <a:off x="8952279" y="5824658"/>
                <a:ext cx="15172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solidFill>
                          <a:latin typeface="Cambria Math" charset="0"/>
                          <a:sym typeface="Symbol"/>
                        </a:rPr>
                        <m:t> </m:t>
                      </m:r>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𝑗</m:t>
                          </m:r>
                        </m:e>
                        <m:e>
                          <m:r>
                            <a:rPr lang="en-US" sz="3200" i="1">
                              <a:solidFill>
                                <a:schemeClr val="accent2"/>
                              </a:solidFill>
                              <a:latin typeface="Cambria Math" charset="0"/>
                              <a:sym typeface="Symbol"/>
                            </a:rPr>
                            <m:t>𝑎</m:t>
                          </m:r>
                        </m:e>
                      </m:d>
                    </m:oMath>
                  </m:oMathPara>
                </a14:m>
                <a:endParaRPr lang="en-US" sz="3200" dirty="0">
                  <a:solidFill>
                    <a:schemeClr val="accent2"/>
                  </a:solidFill>
                </a:endParaRPr>
              </a:p>
            </p:txBody>
          </p:sp>
        </mc:Choice>
        <mc:Fallback xmlns="">
          <p:sp>
            <p:nvSpPr>
              <p:cNvPr id="13" name="Rectangle 17">
                <a:extLst>
                  <a:ext uri="{FF2B5EF4-FFF2-40B4-BE49-F238E27FC236}">
                    <a16:creationId xmlns:a16="http://schemas.microsoft.com/office/drawing/2014/main" id="{619BCA90-DEC3-4E5F-91A2-D819C5499942}"/>
                  </a:ext>
                </a:extLst>
              </p:cNvPr>
              <p:cNvSpPr>
                <a:spLocks noRot="1" noChangeAspect="1" noMove="1" noResize="1" noEditPoints="1" noAdjustHandles="1" noChangeArrowheads="1" noChangeShapeType="1" noTextEdit="1"/>
              </p:cNvSpPr>
              <p:nvPr/>
            </p:nvSpPr>
            <p:spPr>
              <a:xfrm>
                <a:off x="8952279" y="5824658"/>
                <a:ext cx="1517275" cy="58477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759C40A4-69E2-4031-8075-FF86BC04E5C1}"/>
                  </a:ext>
                </a:extLst>
              </p:cNvPr>
              <p:cNvSpPr/>
              <p:nvPr/>
            </p:nvSpPr>
            <p:spPr>
              <a:xfrm>
                <a:off x="10233466" y="5832782"/>
                <a:ext cx="162390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𝑚</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𝑎</m:t>
                      </m:r>
                      <m:r>
                        <a:rPr lang="en-US" sz="3200" i="1">
                          <a:solidFill>
                            <a:schemeClr val="accent2"/>
                          </a:solidFill>
                          <a:latin typeface="Cambria Math" charset="0"/>
                          <a:sym typeface="Symbol"/>
                        </a:rPr>
                        <m:t>)</m:t>
                      </m:r>
                    </m:oMath>
                  </m:oMathPara>
                </a14:m>
                <a:endParaRPr lang="en-US" sz="3200" dirty="0">
                  <a:solidFill>
                    <a:schemeClr val="accent2"/>
                  </a:solidFill>
                </a:endParaRPr>
              </a:p>
            </p:txBody>
          </p:sp>
        </mc:Choice>
        <mc:Fallback xmlns="">
          <p:sp>
            <p:nvSpPr>
              <p:cNvPr id="14" name="Rectangle 18">
                <a:extLst>
                  <a:ext uri="{FF2B5EF4-FFF2-40B4-BE49-F238E27FC236}">
                    <a16:creationId xmlns:a16="http://schemas.microsoft.com/office/drawing/2014/main" id="{759C40A4-69E2-4031-8075-FF86BC04E5C1}"/>
                  </a:ext>
                </a:extLst>
              </p:cNvPr>
              <p:cNvSpPr>
                <a:spLocks noRot="1" noChangeAspect="1" noMove="1" noResize="1" noEditPoints="1" noAdjustHandles="1" noChangeArrowheads="1" noChangeShapeType="1" noTextEdit="1"/>
              </p:cNvSpPr>
              <p:nvPr/>
            </p:nvSpPr>
            <p:spPr>
              <a:xfrm>
                <a:off x="10233466" y="5832782"/>
                <a:ext cx="1623906" cy="584775"/>
              </a:xfrm>
              <a:prstGeom prst="rect">
                <a:avLst/>
              </a:prstGeom>
              <a:blipFill>
                <a:blip r:embed="rId11"/>
                <a:stretch>
                  <a:fillRect/>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5DF3B749-3CBC-459A-B1F8-EBD79776FF3D}"/>
              </a:ext>
            </a:extLst>
          </p:cNvPr>
          <p:cNvSpPr/>
          <p:nvPr/>
        </p:nvSpPr>
        <p:spPr>
          <a:xfrm>
            <a:off x="1183245" y="6011127"/>
            <a:ext cx="1107996"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dirty="0">
                <a:latin typeface="Calibri"/>
                <a:cs typeface="Calibri"/>
              </a:rPr>
              <a:t>简化计算</a:t>
            </a:r>
            <a:endParaRPr lang="en-US" altLang="zh-CN" dirty="0">
              <a:latin typeface="Calibri"/>
              <a:cs typeface="Calibri"/>
            </a:endParaRPr>
          </a:p>
        </p:txBody>
      </p:sp>
      <p:sp>
        <p:nvSpPr>
          <p:cNvPr id="18" name="矩形 17">
            <a:extLst>
              <a:ext uri="{FF2B5EF4-FFF2-40B4-BE49-F238E27FC236}">
                <a16:creationId xmlns:a16="http://schemas.microsoft.com/office/drawing/2014/main" id="{530D64EF-A23C-498A-92F9-9432D7BEEBCD}"/>
              </a:ext>
            </a:extLst>
          </p:cNvPr>
          <p:cNvSpPr/>
          <p:nvPr/>
        </p:nvSpPr>
        <p:spPr>
          <a:xfrm>
            <a:off x="1183245" y="3602501"/>
            <a:ext cx="2262158" cy="318164"/>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lnSpc>
                <a:spcPct val="80000"/>
              </a:lnSpc>
            </a:pPr>
            <a:r>
              <a:rPr lang="zh-CN" altLang="en-US" sz="1800" dirty="0">
                <a:solidFill>
                  <a:srgbClr val="FF0000"/>
                </a:solidFill>
              </a:rPr>
              <a:t>可能世界的概率之和</a:t>
            </a:r>
            <a:endParaRPr lang="en-US" altLang="zh-CN" dirty="0">
              <a:latin typeface="Calibri"/>
              <a:cs typeface="Calibri"/>
            </a:endParaRPr>
          </a:p>
        </p:txBody>
      </p:sp>
      <p:pic>
        <p:nvPicPr>
          <p:cNvPr id="20" name="图片 19">
            <a:extLst>
              <a:ext uri="{FF2B5EF4-FFF2-40B4-BE49-F238E27FC236}">
                <a16:creationId xmlns:a16="http://schemas.microsoft.com/office/drawing/2014/main" id="{A20337B8-762F-4CAF-ADB2-02B6F8A2660A}"/>
              </a:ext>
            </a:extLst>
          </p:cNvPr>
          <p:cNvPicPr>
            <a:picLocks noChangeAspect="1"/>
          </p:cNvPicPr>
          <p:nvPr/>
        </p:nvPicPr>
        <p:blipFill>
          <a:blip r:embed="rId12"/>
          <a:stretch>
            <a:fillRect/>
          </a:stretch>
        </p:blipFill>
        <p:spPr>
          <a:xfrm>
            <a:off x="9278722" y="1799852"/>
            <a:ext cx="2822058" cy="2301533"/>
          </a:xfrm>
          <a:prstGeom prst="rect">
            <a:avLst/>
          </a:prstGeom>
        </p:spPr>
      </p:pic>
    </p:spTree>
    <p:extLst>
      <p:ext uri="{BB962C8B-B14F-4D97-AF65-F5344CB8AC3E}">
        <p14:creationId xmlns:p14="http://schemas.microsoft.com/office/powerpoint/2010/main" val="510528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通过枚举进行推理</a:t>
            </a:r>
          </a:p>
        </p:txBody>
      </p:sp>
      <p:sp>
        <p:nvSpPr>
          <p:cNvPr id="20482" name="Rectangle 3"/>
          <p:cNvSpPr>
            <a:spLocks noGrp="1" noChangeArrowheads="1"/>
          </p:cNvSpPr>
          <p:nvPr>
            <p:ph idx="1"/>
          </p:nvPr>
        </p:nvSpPr>
        <p:spPr>
          <a:xfrm>
            <a:off x="304800" y="1219200"/>
            <a:ext cx="7391400" cy="5638800"/>
          </a:xfrm>
        </p:spPr>
        <p:txBody>
          <a:bodyPr/>
          <a:lstStyle/>
          <a:p>
            <a:pPr marL="3200240" lvl="7" indent="0">
              <a:buNone/>
            </a:pPr>
            <a:endParaRPr lang="en-US" sz="500" dirty="0">
              <a:latin typeface="Calibri"/>
              <a:ea typeface="ＭＳ Ｐゴシック" pitchFamily="34" charset="-128"/>
              <a:cs typeface="Calibri"/>
            </a:endParaRPr>
          </a:p>
          <a:p>
            <a:pPr marL="0" indent="0">
              <a:lnSpc>
                <a:spcPct val="150000"/>
              </a:lnSpc>
              <a:buNone/>
            </a:pPr>
            <a:r>
              <a:rPr lang="zh-CN" altLang="en-US" sz="2400" dirty="0">
                <a:latin typeface="Calibri"/>
                <a:cs typeface="Calibri"/>
              </a:rPr>
              <a:t>示例： </a:t>
            </a:r>
            <a:r>
              <a:rPr lang="en-US" altLang="zh-CN" sz="2400" dirty="0">
                <a:solidFill>
                  <a:srgbClr val="FF0000"/>
                </a:solidFill>
                <a:latin typeface="Calibri"/>
                <a:cs typeface="Calibri"/>
              </a:rPr>
              <a:t>Alarm Network</a:t>
            </a:r>
          </a:p>
          <a:p>
            <a:endParaRPr lang="en-US" sz="2400" b="1" dirty="0">
              <a:latin typeface="Calibri"/>
              <a:ea typeface="ＭＳ Ｐゴシック" pitchFamily="34" charset="-128"/>
              <a:cs typeface="Calibri"/>
            </a:endParaRPr>
          </a:p>
        </p:txBody>
      </p:sp>
      <mc:AlternateContent xmlns:mc="http://schemas.openxmlformats.org/markup-compatibility/2006" xmlns:a14="http://schemas.microsoft.com/office/drawing/2010/main">
        <mc:Choice Requires="a14">
          <p:sp>
            <p:nvSpPr>
              <p:cNvPr id="14" name="Rectangle 10">
                <a:extLst>
                  <a:ext uri="{FF2B5EF4-FFF2-40B4-BE49-F238E27FC236}">
                    <a16:creationId xmlns:a16="http://schemas.microsoft.com/office/drawing/2014/main" id="{7CE117E8-A6B9-4A4D-9C6A-D8EA491B4FD7}"/>
                  </a:ext>
                </a:extLst>
              </p:cNvPr>
              <p:cNvSpPr/>
              <p:nvPr/>
            </p:nvSpPr>
            <p:spPr>
              <a:xfrm>
                <a:off x="170858" y="3014635"/>
                <a:ext cx="829137"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solidFill>
                            <a:schemeClr val="accent2"/>
                          </a:solidFill>
                          <a:latin typeface="Cambria Math" charset="0"/>
                          <a:sym typeface="Symbol"/>
                        </a:rPr>
                        <m:t>=</m:t>
                      </m:r>
                      <m:r>
                        <a:rPr lang="en-US" sz="2600" b="0" i="1" smtClean="0">
                          <a:solidFill>
                            <a:schemeClr val="accent2"/>
                          </a:solidFill>
                          <a:latin typeface="Cambria Math" charset="0"/>
                          <a:sym typeface="Symbol"/>
                        </a:rPr>
                        <m:t>𝛼</m:t>
                      </m:r>
                    </m:oMath>
                  </m:oMathPara>
                </a14:m>
                <a:endParaRPr lang="en-US" sz="2600" dirty="0">
                  <a:solidFill>
                    <a:schemeClr val="accent2"/>
                  </a:solidFill>
                </a:endParaRPr>
              </a:p>
            </p:txBody>
          </p:sp>
        </mc:Choice>
        <mc:Fallback xmlns="">
          <p:sp>
            <p:nvSpPr>
              <p:cNvPr id="14" name="Rectangle 10">
                <a:extLst>
                  <a:ext uri="{FF2B5EF4-FFF2-40B4-BE49-F238E27FC236}">
                    <a16:creationId xmlns:a16="http://schemas.microsoft.com/office/drawing/2014/main" id="{7CE117E8-A6B9-4A4D-9C6A-D8EA491B4FD7}"/>
                  </a:ext>
                </a:extLst>
              </p:cNvPr>
              <p:cNvSpPr>
                <a:spLocks noRot="1" noChangeAspect="1" noMove="1" noResize="1" noEditPoints="1" noAdjustHandles="1" noChangeArrowheads="1" noChangeShapeType="1" noTextEdit="1"/>
              </p:cNvSpPr>
              <p:nvPr/>
            </p:nvSpPr>
            <p:spPr>
              <a:xfrm>
                <a:off x="170858" y="3014635"/>
                <a:ext cx="829137" cy="49244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Rectangle 11">
                <a:extLst>
                  <a:ext uri="{FF2B5EF4-FFF2-40B4-BE49-F238E27FC236}">
                    <a16:creationId xmlns:a16="http://schemas.microsoft.com/office/drawing/2014/main" id="{0D6E348F-942D-46F8-830D-AA242090294B}"/>
                  </a:ext>
                </a:extLst>
              </p:cNvPr>
              <p:cNvSpPr/>
              <p:nvPr/>
            </p:nvSpPr>
            <p:spPr>
              <a:xfrm>
                <a:off x="1573490" y="2786849"/>
                <a:ext cx="849015" cy="1063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600" i="1" smtClean="0">
                              <a:solidFill>
                                <a:schemeClr val="accent2"/>
                              </a:solidFill>
                              <a:latin typeface="Cambria Math" panose="02040503050406030204" pitchFamily="18" charset="0"/>
                              <a:sym typeface="Symbol"/>
                            </a:rPr>
                          </m:ctrlPr>
                        </m:naryPr>
                        <m:sub>
                          <m:r>
                            <a:rPr lang="en-US" sz="2600" i="1">
                              <a:solidFill>
                                <a:schemeClr val="accent2"/>
                              </a:solidFill>
                              <a:latin typeface="Cambria Math" charset="0"/>
                              <a:sym typeface="Symbol"/>
                            </a:rPr>
                            <m:t>𝑒</m:t>
                          </m:r>
                        </m:sub>
                        <m:sup/>
                        <m:e>
                          <m:r>
                            <a:rPr lang="en-US" sz="2600" b="0" i="1" smtClean="0">
                              <a:solidFill>
                                <a:schemeClr val="accent2"/>
                              </a:solidFill>
                              <a:latin typeface="Cambria Math" charset="0"/>
                              <a:sym typeface="Symbol"/>
                            </a:rPr>
                            <m:t> </m:t>
                          </m:r>
                        </m:e>
                      </m:nary>
                    </m:oMath>
                  </m:oMathPara>
                </a14:m>
                <a:endParaRPr lang="en-US" sz="2600" dirty="0">
                  <a:solidFill>
                    <a:schemeClr val="accent2"/>
                  </a:solidFill>
                </a:endParaRPr>
              </a:p>
            </p:txBody>
          </p:sp>
        </mc:Choice>
        <mc:Fallback xmlns="">
          <p:sp>
            <p:nvSpPr>
              <p:cNvPr id="15" name="Rectangle 11">
                <a:extLst>
                  <a:ext uri="{FF2B5EF4-FFF2-40B4-BE49-F238E27FC236}">
                    <a16:creationId xmlns:a16="http://schemas.microsoft.com/office/drawing/2014/main" id="{0D6E348F-942D-46F8-830D-AA242090294B}"/>
                  </a:ext>
                </a:extLst>
              </p:cNvPr>
              <p:cNvSpPr>
                <a:spLocks noRot="1" noChangeAspect="1" noMove="1" noResize="1" noEditPoints="1" noAdjustHandles="1" noChangeArrowheads="1" noChangeShapeType="1" noTextEdit="1"/>
              </p:cNvSpPr>
              <p:nvPr/>
            </p:nvSpPr>
            <p:spPr>
              <a:xfrm>
                <a:off x="1573490" y="2786849"/>
                <a:ext cx="849015" cy="10633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2">
                <a:extLst>
                  <a:ext uri="{FF2B5EF4-FFF2-40B4-BE49-F238E27FC236}">
                    <a16:creationId xmlns:a16="http://schemas.microsoft.com/office/drawing/2014/main" id="{5A8477A3-2296-4048-8F03-A94F90165F46}"/>
                  </a:ext>
                </a:extLst>
              </p:cNvPr>
              <p:cNvSpPr/>
              <p:nvPr/>
            </p:nvSpPr>
            <p:spPr>
              <a:xfrm>
                <a:off x="820478" y="3029719"/>
                <a:ext cx="99790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600" b="1">
                          <a:solidFill>
                            <a:schemeClr val="accent2"/>
                          </a:solidFill>
                          <a:latin typeface="Cambria Math" charset="0"/>
                          <a:sym typeface="Symbol"/>
                        </a:rPr>
                        <m:t>𝐏</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𝐵</m:t>
                          </m:r>
                        </m:e>
                      </m:d>
                    </m:oMath>
                  </m:oMathPara>
                </a14:m>
                <a:endParaRPr lang="en-US" sz="2600" dirty="0">
                  <a:solidFill>
                    <a:schemeClr val="accent2"/>
                  </a:solidFill>
                </a:endParaRPr>
              </a:p>
            </p:txBody>
          </p:sp>
        </mc:Choice>
        <mc:Fallback xmlns="">
          <p:sp>
            <p:nvSpPr>
              <p:cNvPr id="16" name="Rectangle 12">
                <a:extLst>
                  <a:ext uri="{FF2B5EF4-FFF2-40B4-BE49-F238E27FC236}">
                    <a16:creationId xmlns:a16="http://schemas.microsoft.com/office/drawing/2014/main" id="{5A8477A3-2296-4048-8F03-A94F90165F46}"/>
                  </a:ext>
                </a:extLst>
              </p:cNvPr>
              <p:cNvSpPr>
                <a:spLocks noRot="1" noChangeAspect="1" noMove="1" noResize="1" noEditPoints="1" noAdjustHandles="1" noChangeArrowheads="1" noChangeShapeType="1" noTextEdit="1"/>
              </p:cNvSpPr>
              <p:nvPr/>
            </p:nvSpPr>
            <p:spPr>
              <a:xfrm>
                <a:off x="820478" y="3029719"/>
                <a:ext cx="997902" cy="49244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3">
                <a:extLst>
                  <a:ext uri="{FF2B5EF4-FFF2-40B4-BE49-F238E27FC236}">
                    <a16:creationId xmlns:a16="http://schemas.microsoft.com/office/drawing/2014/main" id="{CC2A739F-6491-4B6A-B5D1-EDE6269010C9}"/>
                  </a:ext>
                </a:extLst>
              </p:cNvPr>
              <p:cNvSpPr/>
              <p:nvPr/>
            </p:nvSpPr>
            <p:spPr>
              <a:xfrm>
                <a:off x="2890744" y="2810647"/>
                <a:ext cx="849015" cy="10633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600" i="1" smtClean="0">
                              <a:solidFill>
                                <a:schemeClr val="accent2"/>
                              </a:solidFill>
                              <a:latin typeface="Cambria Math" panose="02040503050406030204" pitchFamily="18" charset="0"/>
                              <a:sym typeface="Symbol"/>
                            </a:rPr>
                          </m:ctrlPr>
                        </m:naryPr>
                        <m:sub>
                          <m:r>
                            <a:rPr lang="en-US" sz="2600" b="0" i="1" smtClean="0">
                              <a:solidFill>
                                <a:schemeClr val="accent2"/>
                              </a:solidFill>
                              <a:latin typeface="Cambria Math" charset="0"/>
                              <a:sym typeface="Symbol"/>
                            </a:rPr>
                            <m:t>𝑎</m:t>
                          </m:r>
                        </m:sub>
                        <m:sup/>
                        <m:e>
                          <m:r>
                            <a:rPr lang="en-US" sz="2600" b="0" i="1" smtClean="0">
                              <a:solidFill>
                                <a:schemeClr val="accent2"/>
                              </a:solidFill>
                              <a:latin typeface="Cambria Math" charset="0"/>
                              <a:sym typeface="Symbol"/>
                            </a:rPr>
                            <m:t> </m:t>
                          </m:r>
                        </m:e>
                      </m:nary>
                    </m:oMath>
                  </m:oMathPara>
                </a14:m>
                <a:endParaRPr lang="en-US" sz="2600" dirty="0">
                  <a:solidFill>
                    <a:schemeClr val="accent2"/>
                  </a:solidFill>
                </a:endParaRPr>
              </a:p>
            </p:txBody>
          </p:sp>
        </mc:Choice>
        <mc:Fallback xmlns="">
          <p:sp>
            <p:nvSpPr>
              <p:cNvPr id="17" name="Rectangle 13">
                <a:extLst>
                  <a:ext uri="{FF2B5EF4-FFF2-40B4-BE49-F238E27FC236}">
                    <a16:creationId xmlns:a16="http://schemas.microsoft.com/office/drawing/2014/main" id="{CC2A739F-6491-4B6A-B5D1-EDE6269010C9}"/>
                  </a:ext>
                </a:extLst>
              </p:cNvPr>
              <p:cNvSpPr>
                <a:spLocks noRot="1" noChangeAspect="1" noMove="1" noResize="1" noEditPoints="1" noAdjustHandles="1" noChangeArrowheads="1" noChangeShapeType="1" noTextEdit="1"/>
              </p:cNvSpPr>
              <p:nvPr/>
            </p:nvSpPr>
            <p:spPr>
              <a:xfrm>
                <a:off x="2890744" y="2810647"/>
                <a:ext cx="849015" cy="10633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5">
                <a:extLst>
                  <a:ext uri="{FF2B5EF4-FFF2-40B4-BE49-F238E27FC236}">
                    <a16:creationId xmlns:a16="http://schemas.microsoft.com/office/drawing/2014/main" id="{927BEFE8-A621-4A2A-8A8D-E0686FC755E7}"/>
                  </a:ext>
                </a:extLst>
              </p:cNvPr>
              <p:cNvSpPr/>
              <p:nvPr/>
            </p:nvSpPr>
            <p:spPr>
              <a:xfrm>
                <a:off x="2123954" y="3072279"/>
                <a:ext cx="94173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accent2"/>
                          </a:solidFill>
                          <a:latin typeface="Cambria Math" charset="0"/>
                          <a:sym typeface="Symbol"/>
                        </a:rPr>
                        <m:t>𝑃</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𝑒</m:t>
                          </m:r>
                        </m:e>
                      </m:d>
                    </m:oMath>
                  </m:oMathPara>
                </a14:m>
                <a:endParaRPr lang="en-US" sz="2600" dirty="0">
                  <a:solidFill>
                    <a:schemeClr val="accent2"/>
                  </a:solidFill>
                </a:endParaRPr>
              </a:p>
            </p:txBody>
          </p:sp>
        </mc:Choice>
        <mc:Fallback xmlns="">
          <p:sp>
            <p:nvSpPr>
              <p:cNvPr id="18" name="Rectangle 15">
                <a:extLst>
                  <a:ext uri="{FF2B5EF4-FFF2-40B4-BE49-F238E27FC236}">
                    <a16:creationId xmlns:a16="http://schemas.microsoft.com/office/drawing/2014/main" id="{927BEFE8-A621-4A2A-8A8D-E0686FC755E7}"/>
                  </a:ext>
                </a:extLst>
              </p:cNvPr>
              <p:cNvSpPr>
                <a:spLocks noRot="1" noChangeAspect="1" noMove="1" noResize="1" noEditPoints="1" noAdjustHandles="1" noChangeArrowheads="1" noChangeShapeType="1" noTextEdit="1"/>
              </p:cNvSpPr>
              <p:nvPr/>
            </p:nvSpPr>
            <p:spPr>
              <a:xfrm>
                <a:off x="2123954" y="3072279"/>
                <a:ext cx="941732" cy="49244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16">
                <a:extLst>
                  <a:ext uri="{FF2B5EF4-FFF2-40B4-BE49-F238E27FC236}">
                    <a16:creationId xmlns:a16="http://schemas.microsoft.com/office/drawing/2014/main" id="{B25B3916-3570-4CB4-BE39-88DBF3D32749}"/>
                  </a:ext>
                </a:extLst>
              </p:cNvPr>
              <p:cNvSpPr/>
              <p:nvPr/>
            </p:nvSpPr>
            <p:spPr>
              <a:xfrm>
                <a:off x="5652424" y="3116136"/>
                <a:ext cx="1594411"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600" b="1">
                          <a:solidFill>
                            <a:schemeClr val="accent2"/>
                          </a:solidFill>
                          <a:latin typeface="Cambria Math" charset="0"/>
                          <a:sym typeface="Symbol"/>
                        </a:rPr>
                        <m:t>𝐏</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𝑎</m:t>
                          </m:r>
                        </m:e>
                        <m:e>
                          <m:r>
                            <a:rPr lang="en-US" sz="2600" i="1">
                              <a:solidFill>
                                <a:schemeClr val="accent2"/>
                              </a:solidFill>
                              <a:latin typeface="Cambria Math" charset="0"/>
                              <a:sym typeface="Symbol"/>
                            </a:rPr>
                            <m:t>𝐵</m:t>
                          </m:r>
                          <m:r>
                            <a:rPr lang="en-US" sz="2600" i="1">
                              <a:solidFill>
                                <a:schemeClr val="accent2"/>
                              </a:solidFill>
                              <a:latin typeface="Cambria Math" charset="0"/>
                              <a:sym typeface="Symbol"/>
                            </a:rPr>
                            <m:t>,</m:t>
                          </m:r>
                          <m:r>
                            <a:rPr lang="en-US" sz="2600" i="1">
                              <a:solidFill>
                                <a:schemeClr val="accent2"/>
                              </a:solidFill>
                              <a:latin typeface="Cambria Math" charset="0"/>
                              <a:sym typeface="Symbol"/>
                            </a:rPr>
                            <m:t>𝑒</m:t>
                          </m:r>
                        </m:e>
                      </m:d>
                    </m:oMath>
                  </m:oMathPara>
                </a14:m>
                <a:endParaRPr lang="en-US" sz="2600" dirty="0">
                  <a:solidFill>
                    <a:schemeClr val="accent2"/>
                  </a:solidFill>
                </a:endParaRPr>
              </a:p>
            </p:txBody>
          </p:sp>
        </mc:Choice>
        <mc:Fallback xmlns="">
          <p:sp>
            <p:nvSpPr>
              <p:cNvPr id="28" name="Rectangle 16">
                <a:extLst>
                  <a:ext uri="{FF2B5EF4-FFF2-40B4-BE49-F238E27FC236}">
                    <a16:creationId xmlns:a16="http://schemas.microsoft.com/office/drawing/2014/main" id="{B25B3916-3570-4CB4-BE39-88DBF3D32749}"/>
                  </a:ext>
                </a:extLst>
              </p:cNvPr>
              <p:cNvSpPr>
                <a:spLocks noRot="1" noChangeAspect="1" noMove="1" noResize="1" noEditPoints="1" noAdjustHandles="1" noChangeArrowheads="1" noChangeShapeType="1" noTextEdit="1"/>
              </p:cNvSpPr>
              <p:nvPr/>
            </p:nvSpPr>
            <p:spPr>
              <a:xfrm>
                <a:off x="5652424" y="3116136"/>
                <a:ext cx="1594411" cy="49244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Rectangle 17">
                <a:extLst>
                  <a:ext uri="{FF2B5EF4-FFF2-40B4-BE49-F238E27FC236}">
                    <a16:creationId xmlns:a16="http://schemas.microsoft.com/office/drawing/2014/main" id="{44B41C32-F99B-4720-ADFC-CAD27D36D37F}"/>
                  </a:ext>
                </a:extLst>
              </p:cNvPr>
              <p:cNvSpPr/>
              <p:nvPr/>
            </p:nvSpPr>
            <p:spPr>
              <a:xfrm>
                <a:off x="3366224" y="3096077"/>
                <a:ext cx="1268552"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solidFill>
                            <a:schemeClr val="accent2"/>
                          </a:solidFill>
                          <a:latin typeface="Cambria Math" charset="0"/>
                          <a:sym typeface="Symbol"/>
                        </a:rPr>
                        <m:t> </m:t>
                      </m:r>
                      <m:r>
                        <a:rPr lang="en-US" sz="2600" i="1">
                          <a:solidFill>
                            <a:schemeClr val="accent2"/>
                          </a:solidFill>
                          <a:latin typeface="Cambria Math" charset="0"/>
                          <a:sym typeface="Symbol"/>
                        </a:rPr>
                        <m:t>𝑃</m:t>
                      </m:r>
                      <m:d>
                        <m:dPr>
                          <m:ctrlPr>
                            <a:rPr lang="en-US" sz="2600" i="1">
                              <a:solidFill>
                                <a:schemeClr val="accent2"/>
                              </a:solidFill>
                              <a:latin typeface="Cambria Math" panose="02040503050406030204" pitchFamily="18" charset="0"/>
                              <a:sym typeface="Symbol"/>
                            </a:rPr>
                          </m:ctrlPr>
                        </m:dPr>
                        <m:e>
                          <m:r>
                            <a:rPr lang="en-US" sz="2600" i="1">
                              <a:solidFill>
                                <a:schemeClr val="accent2"/>
                              </a:solidFill>
                              <a:latin typeface="Cambria Math" charset="0"/>
                              <a:sym typeface="Symbol"/>
                            </a:rPr>
                            <m:t>𝑗</m:t>
                          </m:r>
                        </m:e>
                        <m:e>
                          <m:r>
                            <a:rPr lang="en-US" sz="2600" i="1">
                              <a:solidFill>
                                <a:schemeClr val="accent2"/>
                              </a:solidFill>
                              <a:latin typeface="Cambria Math" charset="0"/>
                              <a:sym typeface="Symbol"/>
                            </a:rPr>
                            <m:t>𝑎</m:t>
                          </m:r>
                        </m:e>
                      </m:d>
                    </m:oMath>
                  </m:oMathPara>
                </a14:m>
                <a:endParaRPr lang="en-US" sz="2600" dirty="0">
                  <a:solidFill>
                    <a:schemeClr val="accent2"/>
                  </a:solidFill>
                </a:endParaRPr>
              </a:p>
            </p:txBody>
          </p:sp>
        </mc:Choice>
        <mc:Fallback xmlns="">
          <p:sp>
            <p:nvSpPr>
              <p:cNvPr id="29" name="Rectangle 17">
                <a:extLst>
                  <a:ext uri="{FF2B5EF4-FFF2-40B4-BE49-F238E27FC236}">
                    <a16:creationId xmlns:a16="http://schemas.microsoft.com/office/drawing/2014/main" id="{44B41C32-F99B-4720-ADFC-CAD27D36D37F}"/>
                  </a:ext>
                </a:extLst>
              </p:cNvPr>
              <p:cNvSpPr>
                <a:spLocks noRot="1" noChangeAspect="1" noMove="1" noResize="1" noEditPoints="1" noAdjustHandles="1" noChangeArrowheads="1" noChangeShapeType="1" noTextEdit="1"/>
              </p:cNvSpPr>
              <p:nvPr/>
            </p:nvSpPr>
            <p:spPr>
              <a:xfrm>
                <a:off x="3366224" y="3096077"/>
                <a:ext cx="1268552" cy="49244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18">
                <a:extLst>
                  <a:ext uri="{FF2B5EF4-FFF2-40B4-BE49-F238E27FC236}">
                    <a16:creationId xmlns:a16="http://schemas.microsoft.com/office/drawing/2014/main" id="{D1351E3D-6126-45EA-B15F-3C173CECF42F}"/>
                  </a:ext>
                </a:extLst>
              </p:cNvPr>
              <p:cNvSpPr/>
              <p:nvPr/>
            </p:nvSpPr>
            <p:spPr>
              <a:xfrm>
                <a:off x="4509341" y="3088486"/>
                <a:ext cx="1352806"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a:solidFill>
                            <a:schemeClr val="accent2"/>
                          </a:solidFill>
                          <a:latin typeface="Cambria Math" charset="0"/>
                          <a:sym typeface="Symbol"/>
                        </a:rPr>
                        <m:t>𝑃</m:t>
                      </m:r>
                      <m:r>
                        <a:rPr lang="en-US" sz="2600" i="1">
                          <a:solidFill>
                            <a:schemeClr val="accent2"/>
                          </a:solidFill>
                          <a:latin typeface="Cambria Math" charset="0"/>
                          <a:sym typeface="Symbol"/>
                        </a:rPr>
                        <m:t>(</m:t>
                      </m:r>
                      <m:r>
                        <a:rPr lang="en-US" sz="2600" i="1">
                          <a:solidFill>
                            <a:schemeClr val="accent2"/>
                          </a:solidFill>
                          <a:latin typeface="Cambria Math" charset="0"/>
                          <a:sym typeface="Symbol"/>
                        </a:rPr>
                        <m:t>𝑚</m:t>
                      </m:r>
                      <m:r>
                        <a:rPr lang="en-US" sz="2600" i="1">
                          <a:solidFill>
                            <a:schemeClr val="accent2"/>
                          </a:solidFill>
                          <a:latin typeface="Cambria Math" charset="0"/>
                          <a:sym typeface="Symbol"/>
                        </a:rPr>
                        <m:t>|</m:t>
                      </m:r>
                      <m:r>
                        <a:rPr lang="en-US" sz="2600" i="1">
                          <a:solidFill>
                            <a:schemeClr val="accent2"/>
                          </a:solidFill>
                          <a:latin typeface="Cambria Math" charset="0"/>
                          <a:sym typeface="Symbol"/>
                        </a:rPr>
                        <m:t>𝑎</m:t>
                      </m:r>
                      <m:r>
                        <a:rPr lang="en-US" sz="2600" i="1">
                          <a:solidFill>
                            <a:schemeClr val="accent2"/>
                          </a:solidFill>
                          <a:latin typeface="Cambria Math" charset="0"/>
                          <a:sym typeface="Symbol"/>
                        </a:rPr>
                        <m:t>)</m:t>
                      </m:r>
                    </m:oMath>
                  </m:oMathPara>
                </a14:m>
                <a:endParaRPr lang="en-US" sz="2600" dirty="0">
                  <a:solidFill>
                    <a:schemeClr val="accent2"/>
                  </a:solidFill>
                </a:endParaRPr>
              </a:p>
            </p:txBody>
          </p:sp>
        </mc:Choice>
        <mc:Fallback xmlns="">
          <p:sp>
            <p:nvSpPr>
              <p:cNvPr id="30" name="Rectangle 18">
                <a:extLst>
                  <a:ext uri="{FF2B5EF4-FFF2-40B4-BE49-F238E27FC236}">
                    <a16:creationId xmlns:a16="http://schemas.microsoft.com/office/drawing/2014/main" id="{D1351E3D-6126-45EA-B15F-3C173CECF42F}"/>
                  </a:ext>
                </a:extLst>
              </p:cNvPr>
              <p:cNvSpPr>
                <a:spLocks noRot="1" noChangeAspect="1" noMove="1" noResize="1" noEditPoints="1" noAdjustHandles="1" noChangeArrowheads="1" noChangeShapeType="1" noTextEdit="1"/>
              </p:cNvSpPr>
              <p:nvPr/>
            </p:nvSpPr>
            <p:spPr>
              <a:xfrm>
                <a:off x="4509341" y="3088486"/>
                <a:ext cx="1352806" cy="49244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Rectangle 9">
                <a:extLst>
                  <a:ext uri="{FF2B5EF4-FFF2-40B4-BE49-F238E27FC236}">
                    <a16:creationId xmlns:a16="http://schemas.microsoft.com/office/drawing/2014/main" id="{EB2043FD-8EC9-4C20-B30F-D161F1BC58F1}"/>
                  </a:ext>
                </a:extLst>
              </p:cNvPr>
              <p:cNvSpPr/>
              <p:nvPr/>
            </p:nvSpPr>
            <p:spPr>
              <a:xfrm>
                <a:off x="449531" y="2191093"/>
                <a:ext cx="1619226" cy="89255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600" b="1" i="0" smtClean="0">
                          <a:solidFill>
                            <a:schemeClr val="accent2"/>
                          </a:solidFill>
                          <a:latin typeface="Cambria Math" charset="0"/>
                          <a:sym typeface="Symbol"/>
                        </a:rPr>
                        <m:t>𝐏</m:t>
                      </m:r>
                      <m:d>
                        <m:dPr>
                          <m:ctrlPr>
                            <a:rPr lang="en-US" sz="2600" b="0" i="1" smtClean="0">
                              <a:solidFill>
                                <a:schemeClr val="accent2"/>
                              </a:solidFill>
                              <a:latin typeface="Cambria Math" panose="02040503050406030204" pitchFamily="18" charset="0"/>
                              <a:sym typeface="Symbol"/>
                            </a:rPr>
                          </m:ctrlPr>
                        </m:dPr>
                        <m:e>
                          <m:r>
                            <a:rPr lang="en-US" sz="2600" b="0" i="1" smtClean="0">
                              <a:solidFill>
                                <a:schemeClr val="accent2"/>
                              </a:solidFill>
                              <a:latin typeface="Cambria Math" charset="0"/>
                              <a:sym typeface="Symbol"/>
                            </a:rPr>
                            <m:t>𝐵</m:t>
                          </m:r>
                        </m:e>
                        <m:e>
                          <m:r>
                            <a:rPr lang="en-US" sz="2600" b="0" i="1" smtClean="0">
                              <a:solidFill>
                                <a:schemeClr val="accent2"/>
                              </a:solidFill>
                              <a:latin typeface="Cambria Math" charset="0"/>
                              <a:sym typeface="Symbol"/>
                            </a:rPr>
                            <m:t>𝑗</m:t>
                          </m:r>
                          <m:r>
                            <a:rPr lang="en-US" sz="2600" b="0" i="1" smtClean="0">
                              <a:solidFill>
                                <a:schemeClr val="accent2"/>
                              </a:solidFill>
                              <a:latin typeface="Cambria Math" charset="0"/>
                              <a:sym typeface="Symbol"/>
                            </a:rPr>
                            <m:t>,</m:t>
                          </m:r>
                          <m:r>
                            <a:rPr lang="en-US" sz="2600" b="0" i="1" smtClean="0">
                              <a:solidFill>
                                <a:schemeClr val="accent2"/>
                              </a:solidFill>
                              <a:latin typeface="Cambria Math" charset="0"/>
                              <a:sym typeface="Symbol"/>
                            </a:rPr>
                            <m:t>𝑚</m:t>
                          </m:r>
                        </m:e>
                      </m:d>
                    </m:oMath>
                  </m:oMathPara>
                </a14:m>
                <a:endParaRPr lang="en-US" sz="2600" dirty="0">
                  <a:solidFill>
                    <a:schemeClr val="accent2"/>
                  </a:solidFill>
                  <a:latin typeface="Cambria Math" panose="02040503050406030204" pitchFamily="18" charset="0"/>
                  <a:sym typeface="Symbol"/>
                </a:endParaRPr>
              </a:p>
              <a:p>
                <a:endParaRPr lang="en-US" sz="2600" dirty="0">
                  <a:solidFill>
                    <a:schemeClr val="accent2"/>
                  </a:solidFill>
                </a:endParaRPr>
              </a:p>
            </p:txBody>
          </p:sp>
        </mc:Choice>
        <mc:Fallback xmlns="">
          <p:sp>
            <p:nvSpPr>
              <p:cNvPr id="31" name="Rectangle 9">
                <a:extLst>
                  <a:ext uri="{FF2B5EF4-FFF2-40B4-BE49-F238E27FC236}">
                    <a16:creationId xmlns:a16="http://schemas.microsoft.com/office/drawing/2014/main" id="{EB2043FD-8EC9-4C20-B30F-D161F1BC58F1}"/>
                  </a:ext>
                </a:extLst>
              </p:cNvPr>
              <p:cNvSpPr>
                <a:spLocks noRot="1" noChangeAspect="1" noMove="1" noResize="1" noEditPoints="1" noAdjustHandles="1" noChangeArrowheads="1" noChangeShapeType="1" noTextEdit="1"/>
              </p:cNvSpPr>
              <p:nvPr/>
            </p:nvSpPr>
            <p:spPr>
              <a:xfrm>
                <a:off x="449531" y="2191093"/>
                <a:ext cx="1619226" cy="89255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Rectangle 10">
                <a:extLst>
                  <a:ext uri="{FF2B5EF4-FFF2-40B4-BE49-F238E27FC236}">
                    <a16:creationId xmlns:a16="http://schemas.microsoft.com/office/drawing/2014/main" id="{9EE73691-46D5-42A8-9279-B15073052708}"/>
                  </a:ext>
                </a:extLst>
              </p:cNvPr>
              <p:cNvSpPr/>
              <p:nvPr/>
            </p:nvSpPr>
            <p:spPr>
              <a:xfrm>
                <a:off x="167249" y="3840229"/>
                <a:ext cx="68044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accent2"/>
                          </a:solidFill>
                          <a:latin typeface="Cambria Math" charset="0"/>
                          <a:sym typeface="Symbol"/>
                        </a:rPr>
                        <m:t>=</m:t>
                      </m:r>
                      <m:r>
                        <a:rPr lang="en-US" sz="2000" b="0" i="1" smtClean="0">
                          <a:solidFill>
                            <a:schemeClr val="accent2"/>
                          </a:solidFill>
                          <a:latin typeface="Cambria Math" charset="0"/>
                          <a:sym typeface="Symbol"/>
                        </a:rPr>
                        <m:t>𝛼</m:t>
                      </m:r>
                    </m:oMath>
                  </m:oMathPara>
                </a14:m>
                <a:endParaRPr lang="en-US" sz="2000" dirty="0">
                  <a:solidFill>
                    <a:schemeClr val="accent2"/>
                  </a:solidFill>
                </a:endParaRPr>
              </a:p>
            </p:txBody>
          </p:sp>
        </mc:Choice>
        <mc:Fallback xmlns="">
          <p:sp>
            <p:nvSpPr>
              <p:cNvPr id="32" name="Rectangle 10">
                <a:extLst>
                  <a:ext uri="{FF2B5EF4-FFF2-40B4-BE49-F238E27FC236}">
                    <a16:creationId xmlns:a16="http://schemas.microsoft.com/office/drawing/2014/main" id="{9EE73691-46D5-42A8-9279-B15073052708}"/>
                  </a:ext>
                </a:extLst>
              </p:cNvPr>
              <p:cNvSpPr>
                <a:spLocks noRot="1" noChangeAspect="1" noMove="1" noResize="1" noEditPoints="1" noAdjustHandles="1" noChangeArrowheads="1" noChangeShapeType="1" noTextEdit="1"/>
              </p:cNvSpPr>
              <p:nvPr/>
            </p:nvSpPr>
            <p:spPr>
              <a:xfrm>
                <a:off x="167249" y="3840229"/>
                <a:ext cx="680443" cy="40011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Rectangle 12">
                <a:extLst>
                  <a:ext uri="{FF2B5EF4-FFF2-40B4-BE49-F238E27FC236}">
                    <a16:creationId xmlns:a16="http://schemas.microsoft.com/office/drawing/2014/main" id="{465FCC43-DFFA-46B7-B5DF-12E72FFE9AB2}"/>
                  </a:ext>
                </a:extLst>
              </p:cNvPr>
              <p:cNvSpPr/>
              <p:nvPr/>
            </p:nvSpPr>
            <p:spPr>
              <a:xfrm>
                <a:off x="372759" y="3833883"/>
                <a:ext cx="10978775" cy="1160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a:solidFill>
                            <a:schemeClr val="accent2"/>
                          </a:solidFill>
                          <a:latin typeface="Cambria Math" charset="0"/>
                          <a:sym typeface="Symbol"/>
                        </a:rPr>
                        <m:t>𝐏</m:t>
                      </m:r>
                      <m:d>
                        <m:dPr>
                          <m:ctrlPr>
                            <a:rPr lang="en-US" sz="2200" i="1">
                              <a:solidFill>
                                <a:schemeClr val="accent2"/>
                              </a:solidFill>
                              <a:latin typeface="Cambria Math" panose="02040503050406030204" pitchFamily="18" charset="0"/>
                              <a:sym typeface="Symbol"/>
                            </a:rPr>
                          </m:ctrlPr>
                        </m:dPr>
                        <m:e>
                          <m:r>
                            <a:rPr lang="en-US" sz="2200" i="1">
                              <a:solidFill>
                                <a:schemeClr val="accent2"/>
                              </a:solidFill>
                              <a:latin typeface="Cambria Math" panose="02040503050406030204" pitchFamily="18" charset="0"/>
                              <a:sym typeface="Symbol"/>
                            </a:rPr>
                            <m:t>𝐵</m:t>
                          </m:r>
                        </m:e>
                      </m:d>
                      <m:r>
                        <a:rPr lang="en-US" sz="2200" i="1">
                          <a:solidFill>
                            <a:schemeClr val="accent2"/>
                          </a:solidFill>
                          <a:latin typeface="Cambria Math" panose="02040503050406030204" pitchFamily="18" charset="0"/>
                          <a:sym typeface="Symbol"/>
                        </a:rPr>
                        <m:t> </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smtClean="0">
                              <a:solidFill>
                                <a:srgbClr val="FF0000"/>
                              </a:solidFill>
                              <a:latin typeface="Cambria Math" panose="02040503050406030204" pitchFamily="18" charset="0"/>
                              <a:sym typeface="Symbol"/>
                            </a:rPr>
                            <m:t>+</m:t>
                          </m:r>
                          <m:r>
                            <a:rPr lang="en-US" altLang="zh-CN" sz="2200" i="1" smtClean="0">
                              <a:solidFill>
                                <a:srgbClr val="FF0000"/>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r>
                        <a:rPr lang="en-US" altLang="zh-CN" sz="2200" i="1" smtClean="0">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𝑗</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𝑚</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smtClean="0">
                          <a:solidFill>
                            <a:srgbClr val="00B050"/>
                          </a:solidFill>
                          <a:latin typeface="Cambria Math" panose="02040503050406030204" pitchFamily="18" charset="0"/>
                          <a:sym typeface="Symbol"/>
                        </a:rPr>
                        <m:t>+</m:t>
                      </m:r>
                      <m:r>
                        <a:rPr lang="en-US" altLang="zh-CN" sz="2200" i="1" smtClean="0">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𝑗</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𝑚</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oMath>
                  </m:oMathPara>
                </a14:m>
                <a:endParaRPr lang="en-US" altLang="zh-CN" sz="2200" i="1" dirty="0">
                  <a:solidFill>
                    <a:schemeClr val="accent2"/>
                  </a:solidFill>
                  <a:latin typeface="Cambria Math" panose="02040503050406030204" pitchFamily="18" charset="0"/>
                  <a:sym typeface="Symbol"/>
                </a:endParaRPr>
              </a:p>
              <a:p>
                <a:endParaRPr lang="en-US" altLang="zh-CN" sz="2200" i="1" dirty="0">
                  <a:solidFill>
                    <a:schemeClr val="accent2"/>
                  </a:solidFill>
                  <a:latin typeface="Cambria Math" panose="02040503050406030204" pitchFamily="18" charset="0"/>
                  <a:sym typeface="Symbol"/>
                </a:endParaRPr>
              </a:p>
              <a:p>
                <a:pPr/>
                <a14:m>
                  <m:oMathPara xmlns:m="http://schemas.openxmlformats.org/officeDocument/2006/math">
                    <m:oMathParaPr>
                      <m:jc m:val="centerGroup"/>
                    </m:oMathParaPr>
                    <m:oMath xmlns:m="http://schemas.openxmlformats.org/officeDocument/2006/math">
                      <m:r>
                        <a:rPr lang="en-US" altLang="zh-CN" sz="2200" i="1" smtClean="0">
                          <a:solidFill>
                            <a:srgbClr val="FF0000"/>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 </m:t>
                      </m:r>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smtClean="0">
                              <a:solidFill>
                                <a:srgbClr val="FF0000"/>
                              </a:solidFill>
                              <a:latin typeface="Cambria Math" panose="02040503050406030204" pitchFamily="18" charset="0"/>
                              <a:sym typeface="Symbol"/>
                            </a:rPr>
                            <m:t>−</m:t>
                          </m:r>
                          <m:r>
                            <a:rPr lang="en-US" altLang="zh-CN" sz="2200" i="1" smtClean="0">
                              <a:solidFill>
                                <a:srgbClr val="FF0000"/>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r>
                        <a:rPr lang="en-US" altLang="zh-CN" sz="2200" i="1" smtClean="0">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𝑗</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𝑚</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smtClean="0">
                          <a:solidFill>
                            <a:srgbClr val="00B050"/>
                          </a:solidFill>
                          <a:latin typeface="Cambria Math" panose="02040503050406030204" pitchFamily="18" charset="0"/>
                          <a:sym typeface="Symbol"/>
                        </a:rPr>
                        <m:t>+</m:t>
                      </m:r>
                      <m:r>
                        <a:rPr lang="en-US" altLang="zh-CN" sz="2200" i="1" smtClean="0">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𝑗</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200" i="1">
                          <a:solidFill>
                            <a:schemeClr val="accent2"/>
                          </a:solidFill>
                          <a:latin typeface="Cambria Math" panose="02040503050406030204" pitchFamily="18" charset="0"/>
                          <a:sym typeface="Symbol"/>
                        </a:rPr>
                        <m:t>𝑃</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𝑚</m:t>
                          </m:r>
                        </m:e>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d>
                      <m:r>
                        <a:rPr lang="en-US" altLang="zh-CN" sz="2400" b="1">
                          <a:solidFill>
                            <a:schemeClr val="accent2"/>
                          </a:solidFill>
                          <a:latin typeface="Cambria Math" charset="0"/>
                          <a:sym typeface="Symbol"/>
                        </a:rPr>
                        <m:t>𝐏</m:t>
                      </m:r>
                      <m:d>
                        <m:dPr>
                          <m:ctrlPr>
                            <a:rPr lang="en-US" altLang="zh-CN" sz="2200" i="1">
                              <a:solidFill>
                                <a:schemeClr val="accent2"/>
                              </a:solidFill>
                              <a:latin typeface="Cambria Math" panose="02040503050406030204" pitchFamily="18" charset="0"/>
                              <a:sym typeface="Symbol"/>
                            </a:rPr>
                          </m:ctrlPr>
                        </m:dPr>
                        <m:e>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𝑎</m:t>
                          </m:r>
                        </m:e>
                        <m:e>
                          <m:r>
                            <a:rPr lang="en-US" altLang="zh-CN" sz="2200" i="1">
                              <a:solidFill>
                                <a:schemeClr val="accent2"/>
                              </a:solidFill>
                              <a:latin typeface="Cambria Math" panose="02040503050406030204" pitchFamily="18" charset="0"/>
                              <a:sym typeface="Symbol"/>
                            </a:rPr>
                            <m:t>𝐵</m:t>
                          </m:r>
                          <m:r>
                            <a:rPr lang="en-US" altLang="zh-CN" sz="2200" i="1">
                              <a:solidFill>
                                <a:schemeClr val="accent2"/>
                              </a:solidFill>
                              <a:latin typeface="Cambria Math" panose="02040503050406030204" pitchFamily="18" charset="0"/>
                              <a:sym typeface="Symbol"/>
                            </a:rPr>
                            <m:t>,−</m:t>
                          </m:r>
                          <m:r>
                            <a:rPr lang="en-US" altLang="zh-CN" sz="2200" i="1">
                              <a:solidFill>
                                <a:schemeClr val="accent2"/>
                              </a:solidFill>
                              <a:latin typeface="Cambria Math" panose="02040503050406030204" pitchFamily="18" charset="0"/>
                              <a:sym typeface="Symbol"/>
                            </a:rPr>
                            <m:t>𝑒</m:t>
                          </m:r>
                        </m:e>
                      </m:d>
                      <m:r>
                        <a:rPr lang="en-US" altLang="zh-CN" sz="2200" i="1">
                          <a:solidFill>
                            <a:schemeClr val="accent2"/>
                          </a:solidFill>
                          <a:latin typeface="Cambria Math" panose="02040503050406030204" pitchFamily="18" charset="0"/>
                          <a:sym typeface="Symbol"/>
                        </a:rPr>
                        <m:t>}}</m:t>
                      </m:r>
                    </m:oMath>
                  </m:oMathPara>
                </a14:m>
                <a:endParaRPr lang="en-US" sz="2200" i="1" dirty="0">
                  <a:solidFill>
                    <a:schemeClr val="accent2"/>
                  </a:solidFill>
                  <a:latin typeface="Cambria Math" panose="02040503050406030204" pitchFamily="18" charset="0"/>
                </a:endParaRPr>
              </a:p>
            </p:txBody>
          </p:sp>
        </mc:Choice>
        <mc:Fallback xmlns="">
          <p:sp>
            <p:nvSpPr>
              <p:cNvPr id="33" name="Rectangle 12">
                <a:extLst>
                  <a:ext uri="{FF2B5EF4-FFF2-40B4-BE49-F238E27FC236}">
                    <a16:creationId xmlns:a16="http://schemas.microsoft.com/office/drawing/2014/main" id="{465FCC43-DFFA-46B7-B5DF-12E72FFE9AB2}"/>
                  </a:ext>
                </a:extLst>
              </p:cNvPr>
              <p:cNvSpPr>
                <a:spLocks noRot="1" noChangeAspect="1" noMove="1" noResize="1" noEditPoints="1" noAdjustHandles="1" noChangeArrowheads="1" noChangeShapeType="1" noTextEdit="1"/>
              </p:cNvSpPr>
              <p:nvPr/>
            </p:nvSpPr>
            <p:spPr>
              <a:xfrm>
                <a:off x="372759" y="3833883"/>
                <a:ext cx="10978775" cy="1160318"/>
              </a:xfrm>
              <a:prstGeom prst="rect">
                <a:avLst/>
              </a:prstGeom>
              <a:blipFill>
                <a:blip r:embed="rId13"/>
                <a:stretch>
                  <a:fillRect b="-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Rectangle 10">
                <a:extLst>
                  <a:ext uri="{FF2B5EF4-FFF2-40B4-BE49-F238E27FC236}">
                    <a16:creationId xmlns:a16="http://schemas.microsoft.com/office/drawing/2014/main" id="{51982D42-CE1E-4770-9CF2-8FFB86A2B799}"/>
                  </a:ext>
                </a:extLst>
              </p:cNvPr>
              <p:cNvSpPr/>
              <p:nvPr/>
            </p:nvSpPr>
            <p:spPr>
              <a:xfrm>
                <a:off x="167249" y="5147303"/>
                <a:ext cx="4680448" cy="400110"/>
              </a:xfrm>
              <a:prstGeom prst="rect">
                <a:avLst/>
              </a:prstGeom>
            </p:spPr>
            <p:txBody>
              <a:bodyPr wrap="none">
                <a:spAutoFit/>
              </a:bodyPr>
              <a:lstStyle/>
              <a:p>
                <a14:m>
                  <m:oMath xmlns:m="http://schemas.openxmlformats.org/officeDocument/2006/math">
                    <m:r>
                      <a:rPr lang="en-US" sz="2000" b="0" i="1" smtClean="0">
                        <a:solidFill>
                          <a:schemeClr val="accent2"/>
                        </a:solidFill>
                        <a:latin typeface="Cambria Math" charset="0"/>
                        <a:sym typeface="Symbol"/>
                      </a:rPr>
                      <m:t>=</m:t>
                    </m:r>
                    <m:r>
                      <a:rPr lang="en-US" sz="2000" b="0" i="1" smtClean="0">
                        <a:solidFill>
                          <a:schemeClr val="accent2"/>
                        </a:solidFill>
                        <a:latin typeface="Cambria Math" charset="0"/>
                        <a:sym typeface="Symbol"/>
                      </a:rPr>
                      <m:t>𝛼</m:t>
                    </m:r>
                    <m:r>
                      <a:rPr lang="en-US" sz="2000" b="0" i="1" smtClean="0">
                        <a:solidFill>
                          <a:schemeClr val="accent2"/>
                        </a:solidFill>
                        <a:latin typeface="Cambria Math" panose="02040503050406030204" pitchFamily="18" charset="0"/>
                        <a:sym typeface="Symbol"/>
                      </a:rPr>
                      <m:t>&lt;0.0006,0.0015&gt; ≈ </m:t>
                    </m:r>
                  </m:oMath>
                </a14:m>
                <a:r>
                  <a:rPr lang="en-US" sz="2000" dirty="0">
                    <a:solidFill>
                      <a:schemeClr val="accent2"/>
                    </a:solidFill>
                    <a:latin typeface="Cambria" panose="02040503050406030204" pitchFamily="18" charset="0"/>
                    <a:ea typeface="Cambria" panose="02040503050406030204" pitchFamily="18" charset="0"/>
                  </a:rPr>
                  <a:t>&lt;0.284,0.716&gt;</a:t>
                </a:r>
              </a:p>
            </p:txBody>
          </p:sp>
        </mc:Choice>
        <mc:Fallback xmlns="">
          <p:sp>
            <p:nvSpPr>
              <p:cNvPr id="34" name="Rectangle 10">
                <a:extLst>
                  <a:ext uri="{FF2B5EF4-FFF2-40B4-BE49-F238E27FC236}">
                    <a16:creationId xmlns:a16="http://schemas.microsoft.com/office/drawing/2014/main" id="{51982D42-CE1E-4770-9CF2-8FFB86A2B799}"/>
                  </a:ext>
                </a:extLst>
              </p:cNvPr>
              <p:cNvSpPr>
                <a:spLocks noRot="1" noChangeAspect="1" noMove="1" noResize="1" noEditPoints="1" noAdjustHandles="1" noChangeArrowheads="1" noChangeShapeType="1" noTextEdit="1"/>
              </p:cNvSpPr>
              <p:nvPr/>
            </p:nvSpPr>
            <p:spPr>
              <a:xfrm>
                <a:off x="167249" y="5147303"/>
                <a:ext cx="4680448" cy="400110"/>
              </a:xfrm>
              <a:prstGeom prst="rect">
                <a:avLst/>
              </a:prstGeom>
              <a:blipFill>
                <a:blip r:embed="rId14"/>
                <a:stretch>
                  <a:fillRect t="-7576" r="-391" b="-2575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E1C56848-341E-49B3-877E-0948361F0335}"/>
              </a:ext>
            </a:extLst>
          </p:cNvPr>
          <p:cNvSpPr/>
          <p:nvPr/>
        </p:nvSpPr>
        <p:spPr>
          <a:xfrm>
            <a:off x="304800" y="5970912"/>
            <a:ext cx="8230860" cy="369332"/>
          </a:xfrm>
          <a:prstGeom prst="rect">
            <a:avLst/>
          </a:prstGeom>
        </p:spPr>
        <p:txBody>
          <a:bodyPr wrap="square">
            <a:spAutoFit/>
          </a:bodyPr>
          <a:lstStyle/>
          <a:p>
            <a:r>
              <a:rPr lang="zh-CN" altLang="en-US" dirty="0">
                <a:latin typeface="Calibri"/>
                <a:cs typeface="Calibri"/>
              </a:rPr>
              <a:t>故，在两个邻居都打来电话的条件下，出现盗贼的概率分布约</a:t>
            </a:r>
            <a:r>
              <a:rPr lang="en-US" altLang="zh-CN" dirty="0">
                <a:solidFill>
                  <a:schemeClr val="accent2"/>
                </a:solidFill>
                <a:latin typeface="Cambria" panose="02040503050406030204" pitchFamily="18" charset="0"/>
                <a:ea typeface="Cambria" panose="02040503050406030204" pitchFamily="18" charset="0"/>
              </a:rPr>
              <a:t>&lt;0.284,0.716&gt;</a:t>
            </a:r>
          </a:p>
        </p:txBody>
      </p:sp>
      <p:pic>
        <p:nvPicPr>
          <p:cNvPr id="2" name="图片 1">
            <a:extLst>
              <a:ext uri="{FF2B5EF4-FFF2-40B4-BE49-F238E27FC236}">
                <a16:creationId xmlns:a16="http://schemas.microsoft.com/office/drawing/2014/main" id="{46D6DFA4-7EAA-AB5D-7E74-26387D4099F5}"/>
              </a:ext>
            </a:extLst>
          </p:cNvPr>
          <p:cNvPicPr>
            <a:picLocks noChangeAspect="1"/>
          </p:cNvPicPr>
          <p:nvPr/>
        </p:nvPicPr>
        <p:blipFill>
          <a:blip r:embed="rId15"/>
          <a:stretch>
            <a:fillRect/>
          </a:stretch>
        </p:blipFill>
        <p:spPr>
          <a:xfrm>
            <a:off x="5108279" y="42393"/>
            <a:ext cx="5765008" cy="3158007"/>
          </a:xfrm>
          <a:prstGeom prst="rect">
            <a:avLst/>
          </a:prstGeom>
        </p:spPr>
      </p:pic>
    </p:spTree>
    <p:extLst>
      <p:ext uri="{BB962C8B-B14F-4D97-AF65-F5344CB8AC3E}">
        <p14:creationId xmlns:p14="http://schemas.microsoft.com/office/powerpoint/2010/main" val="1218618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ea typeface="ＭＳ Ｐゴシック" pitchFamily="34" charset="-128"/>
              </a:rPr>
              <a:t>Example: Traffic Domain</a:t>
            </a:r>
          </a:p>
        </p:txBody>
      </p:sp>
      <p:sp>
        <p:nvSpPr>
          <p:cNvPr id="28674" name="Content Placeholder 2"/>
          <p:cNvSpPr>
            <a:spLocks noGrp="1"/>
          </p:cNvSpPr>
          <p:nvPr>
            <p:ph idx="1"/>
          </p:nvPr>
        </p:nvSpPr>
        <p:spPr>
          <a:xfrm>
            <a:off x="1600200" y="1600199"/>
            <a:ext cx="10185400" cy="4525965"/>
          </a:xfrm>
        </p:spPr>
        <p:txBody>
          <a:bodyPr/>
          <a:lstStyle/>
          <a:p>
            <a:r>
              <a:rPr lang="en-US" dirty="0">
                <a:ea typeface="ＭＳ Ｐゴシック" pitchFamily="34" charset="-128"/>
              </a:rPr>
              <a:t>Random Variables</a:t>
            </a:r>
          </a:p>
          <a:p>
            <a:pPr lvl="1"/>
            <a:r>
              <a:rPr lang="en-US" dirty="0">
                <a:ea typeface="ＭＳ Ｐゴシック" pitchFamily="34" charset="-128"/>
              </a:rPr>
              <a:t>R: Raining</a:t>
            </a:r>
          </a:p>
          <a:p>
            <a:pPr lvl="1"/>
            <a:r>
              <a:rPr lang="en-US" dirty="0">
                <a:ea typeface="ＭＳ Ｐゴシック" pitchFamily="34" charset="-128"/>
              </a:rPr>
              <a:t>T: Traffic</a:t>
            </a:r>
          </a:p>
          <a:p>
            <a:pPr lvl="1"/>
            <a:r>
              <a:rPr lang="en-US" dirty="0">
                <a:ea typeface="ＭＳ Ｐゴシック" pitchFamily="34" charset="-128"/>
              </a:rPr>
              <a:t>L: Late for class!</a:t>
            </a:r>
          </a:p>
          <a:p>
            <a:pPr lvl="1"/>
            <a:endParaRPr lang="en-US" dirty="0">
              <a:ea typeface="ＭＳ Ｐゴシック" pitchFamily="34" charset="-128"/>
            </a:endParaRPr>
          </a:p>
        </p:txBody>
      </p:sp>
      <p:sp>
        <p:nvSpPr>
          <p:cNvPr id="28676" name="Oval 4"/>
          <p:cNvSpPr>
            <a:spLocks noChangeArrowheads="1"/>
          </p:cNvSpPr>
          <p:nvPr/>
        </p:nvSpPr>
        <p:spPr bwMode="auto">
          <a:xfrm>
            <a:off x="6172200" y="3200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sp>
        <p:nvSpPr>
          <p:cNvPr id="28677" name="Oval 5"/>
          <p:cNvSpPr>
            <a:spLocks noChangeArrowheads="1"/>
          </p:cNvSpPr>
          <p:nvPr/>
        </p:nvSpPr>
        <p:spPr bwMode="auto">
          <a:xfrm>
            <a:off x="6172200" y="4267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endParaRPr lang="en-US" sz="2400" baseline="-25000">
              <a:latin typeface="Times New Roman" pitchFamily="18" charset="0"/>
              <a:cs typeface="Times New Roman" pitchFamily="18" charset="0"/>
            </a:endParaRPr>
          </a:p>
        </p:txBody>
      </p:sp>
      <p:cxnSp>
        <p:nvCxnSpPr>
          <p:cNvPr id="28678" name="AutoShape 6"/>
          <p:cNvCxnSpPr>
            <a:cxnSpLocks noChangeShapeType="1"/>
            <a:stCxn id="28676" idx="4"/>
            <a:endCxn id="28677" idx="0"/>
          </p:cNvCxnSpPr>
          <p:nvPr/>
        </p:nvCxnSpPr>
        <p:spPr bwMode="auto">
          <a:xfrm rot="5400000">
            <a:off x="6172201" y="4000500"/>
            <a:ext cx="533400" cy="317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8679" name="Oval 11"/>
          <p:cNvSpPr>
            <a:spLocks noChangeArrowheads="1"/>
          </p:cNvSpPr>
          <p:nvPr/>
        </p:nvSpPr>
        <p:spPr bwMode="auto">
          <a:xfrm>
            <a:off x="6173788" y="2133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p>
        </p:txBody>
      </p:sp>
      <p:cxnSp>
        <p:nvCxnSpPr>
          <p:cNvPr id="28680" name="AutoShape 12"/>
          <p:cNvCxnSpPr>
            <a:cxnSpLocks noChangeShapeType="1"/>
            <a:stCxn id="28679" idx="4"/>
            <a:endCxn id="28676" idx="0"/>
          </p:cNvCxnSpPr>
          <p:nvPr/>
        </p:nvCxnSpPr>
        <p:spPr bwMode="auto">
          <a:xfrm rot="5400000">
            <a:off x="6172994" y="2932906"/>
            <a:ext cx="533400" cy="158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20" name="Picture 19" descr="txp_fi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895600"/>
            <a:ext cx="10588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txp_fi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8135938" y="1565275"/>
            <a:ext cx="7318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8045450" y="4800600"/>
            <a:ext cx="1030288" cy="31356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graphicFrame>
        <p:nvGraphicFramePr>
          <p:cNvPr id="18" name="Table 17"/>
          <p:cNvGraphicFramePr>
            <a:graphicFrameLocks noGrp="1"/>
          </p:cNvGraphicFramePr>
          <p:nvPr/>
        </p:nvGraphicFramePr>
        <p:xfrm>
          <a:off x="7924800" y="1946275"/>
          <a:ext cx="1219200" cy="568326"/>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84163">
                <a:tc>
                  <a:txBody>
                    <a:bodyPr/>
                    <a:lstStyle/>
                    <a:p>
                      <a:pPr algn="ctr" fontAlgn="b"/>
                      <a:r>
                        <a:rPr lang="en-US" sz="1800" b="0" i="0" u="none" strike="noStrike" dirty="0">
                          <a:solidFill>
                            <a:srgbClr val="000000"/>
                          </a:solidFill>
                          <a:latin typeface="Calibri" pitchFamily="34" charset="0"/>
                          <a:cs typeface="Calibri" pitchFamily="34" charset="0"/>
                        </a:rPr>
                        <a:t>+r</a:t>
                      </a: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pitchFamily="34" charset="0"/>
                          <a:cs typeface="Calibri" pitchFamily="34" charset="0"/>
                        </a:rPr>
                        <a:t>0.1</a:t>
                      </a: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4163">
                <a:tc>
                  <a:txBody>
                    <a:bodyPr/>
                    <a:lstStyle/>
                    <a:p>
                      <a:pPr algn="ctr" fontAlgn="b"/>
                      <a:r>
                        <a:rPr lang="en-US" sz="1800" b="0" i="0" u="none" strike="noStrike" dirty="0">
                          <a:solidFill>
                            <a:srgbClr val="000000"/>
                          </a:solidFill>
                          <a:latin typeface="Calibri" pitchFamily="34" charset="0"/>
                          <a:cs typeface="Calibri" pitchFamily="34" charset="0"/>
                        </a:rPr>
                        <a:t>-r</a:t>
                      </a: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pitchFamily="34" charset="0"/>
                          <a:cs typeface="Calibri" pitchFamily="34" charset="0"/>
                        </a:rPr>
                        <a:t>0.9</a:t>
                      </a: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nvGraphicFramePr>
        <p:xfrm>
          <a:off x="7696200" y="3276600"/>
          <a:ext cx="1828800" cy="1135332"/>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83766">
                <a:tc>
                  <a:txBody>
                    <a:bodyPr/>
                    <a:lstStyle/>
                    <a:p>
                      <a:pPr algn="ctr" fontAlgn="b"/>
                      <a:r>
                        <a:rPr lang="en-US" sz="1800" b="0" i="0" u="none" strike="noStrike" dirty="0">
                          <a:solidFill>
                            <a:srgbClr val="000000"/>
                          </a:solidFill>
                          <a:latin typeface="Calibri"/>
                        </a:rPr>
                        <a:t>+r</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0.8</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3766">
                <a:tc>
                  <a:txBody>
                    <a:bodyPr/>
                    <a:lstStyle/>
                    <a:p>
                      <a:pPr algn="ctr" fontAlgn="b"/>
                      <a:r>
                        <a:rPr lang="en-US" sz="1800" b="0" i="0" u="none" strike="noStrike" dirty="0">
                          <a:solidFill>
                            <a:srgbClr val="000000"/>
                          </a:solidFill>
                          <a:latin typeface="Calibri"/>
                        </a:rPr>
                        <a:t>+r</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0.2</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3766">
                <a:tc>
                  <a:txBody>
                    <a:bodyPr/>
                    <a:lstStyle/>
                    <a:p>
                      <a:pPr algn="ctr" fontAlgn="b"/>
                      <a:r>
                        <a:rPr lang="en-US" sz="1800" b="0" i="0" u="none" strike="noStrike" dirty="0">
                          <a:solidFill>
                            <a:srgbClr val="000000"/>
                          </a:solidFill>
                          <a:latin typeface="Calibri"/>
                        </a:rPr>
                        <a:t>-r</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0.1</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3766">
                <a:tc>
                  <a:txBody>
                    <a:bodyPr/>
                    <a:lstStyle/>
                    <a:p>
                      <a:pPr algn="ctr" fontAlgn="b"/>
                      <a:r>
                        <a:rPr lang="en-US" sz="1800" b="0" i="0" u="none" strike="noStrike" dirty="0">
                          <a:solidFill>
                            <a:srgbClr val="000000"/>
                          </a:solidFill>
                          <a:latin typeface="Calibri"/>
                        </a:rPr>
                        <a:t>-r</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0.9</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3" name="Table 22"/>
          <p:cNvGraphicFramePr>
            <a:graphicFrameLocks noGrp="1"/>
          </p:cNvGraphicFramePr>
          <p:nvPr/>
        </p:nvGraphicFramePr>
        <p:xfrm>
          <a:off x="7696200" y="5229225"/>
          <a:ext cx="1828800" cy="1135332"/>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83766">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0.3</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3766">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0.7</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3766">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0.1</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3766">
                <a:tc>
                  <a:txBody>
                    <a:bodyPr/>
                    <a:lstStyle/>
                    <a:p>
                      <a:pPr algn="ctr" fontAlgn="b"/>
                      <a:r>
                        <a:rPr lang="en-US" sz="1800" b="0" i="0" u="none" strike="noStrike" dirty="0">
                          <a:solidFill>
                            <a:srgbClr val="000000"/>
                          </a:solidFill>
                          <a:latin typeface="Calibri"/>
                        </a:rPr>
                        <a:t>-t</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-l</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0.9</a:t>
                      </a:r>
                    </a:p>
                  </a:txBody>
                  <a:tcPr marL="9525" marR="9525" marT="95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4" name="Picture 3"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5000" y="4254500"/>
            <a:ext cx="1828800" cy="469900"/>
          </a:xfrm>
          <a:prstGeom prst="rect">
            <a:avLst/>
          </a:prstGeom>
        </p:spPr>
      </p:pic>
      <p:pic>
        <p:nvPicPr>
          <p:cNvPr id="6" name="Picture 5"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6345" y="4936330"/>
            <a:ext cx="2049055" cy="731161"/>
          </a:xfrm>
          <a:prstGeom prst="rect">
            <a:avLst/>
          </a:prstGeom>
        </p:spPr>
      </p:pic>
      <p:pic>
        <p:nvPicPr>
          <p:cNvPr id="7" name="Picture 6"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61229" y="5864740"/>
            <a:ext cx="3051324" cy="688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11C38-E6FB-42BD-9D1B-957F9E6FC493}"/>
              </a:ext>
            </a:extLst>
          </p:cNvPr>
          <p:cNvSpPr>
            <a:spLocks noGrp="1"/>
          </p:cNvSpPr>
          <p:nvPr>
            <p:ph type="title"/>
          </p:nvPr>
        </p:nvSpPr>
        <p:spPr/>
        <p:txBody>
          <a:bodyPr/>
          <a:lstStyle/>
          <a:p>
            <a:r>
              <a:rPr lang="zh-CN" altLang="en-US" dirty="0">
                <a:solidFill>
                  <a:schemeClr val="tx1"/>
                </a:solidFill>
              </a:rPr>
              <a:t>通过枚举进行推理</a:t>
            </a:r>
          </a:p>
        </p:txBody>
      </p:sp>
      <mc:AlternateContent xmlns:mc="http://schemas.openxmlformats.org/markup-compatibility/2006" xmlns:a14="http://schemas.microsoft.com/office/drawing/2010/main">
        <mc:Choice Requires="a14">
          <p:sp>
            <p:nvSpPr>
              <p:cNvPr id="5" name="Rectangle 9">
                <a:extLst>
                  <a:ext uri="{FF2B5EF4-FFF2-40B4-BE49-F238E27FC236}">
                    <a16:creationId xmlns:a16="http://schemas.microsoft.com/office/drawing/2014/main" id="{8C5C1FA3-1EFF-4C80-BCC3-9535C7AEBBA8}"/>
                  </a:ext>
                </a:extLst>
              </p:cNvPr>
              <p:cNvSpPr/>
              <p:nvPr/>
            </p:nvSpPr>
            <p:spPr>
              <a:xfrm>
                <a:off x="536119" y="1380078"/>
                <a:ext cx="3583610" cy="58477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3200" b="0" i="1">
                          <a:solidFill>
                            <a:schemeClr val="accent2"/>
                          </a:solidFill>
                          <a:latin typeface="Cambria Math" charset="0"/>
                          <a:sym typeface="Symbol"/>
                        </a:rPr>
                        <m:t>𝑃</m:t>
                      </m:r>
                      <m:d>
                        <m:dPr>
                          <m:ctrlPr>
                            <a:rPr lang="en-US" sz="3200" b="0" i="1" smtClean="0">
                              <a:solidFill>
                                <a:schemeClr val="accent2"/>
                              </a:solidFill>
                              <a:latin typeface="Cambria Math" panose="02040503050406030204" pitchFamily="18" charset="0"/>
                              <a:sym typeface="Symbol"/>
                            </a:rPr>
                          </m:ctrlPr>
                        </m:dPr>
                        <m:e>
                          <m:r>
                            <a:rPr lang="en-US" altLang="zh-CN" sz="3200" i="1">
                              <a:solidFill>
                                <a:schemeClr val="accent2"/>
                              </a:solidFill>
                              <a:latin typeface="Cambria Math" panose="02040503050406030204" pitchFamily="18" charset="0"/>
                              <a:sym typeface="Symbol"/>
                            </a:rPr>
                            <m:t>𝑏</m:t>
                          </m:r>
                        </m:e>
                        <m:e>
                          <m:r>
                            <a:rPr lang="en-US" sz="3200" b="0" i="1" smtClean="0">
                              <a:solidFill>
                                <a:schemeClr val="accent2"/>
                              </a:solidFill>
                              <a:latin typeface="Cambria Math" charset="0"/>
                              <a:sym typeface="Symbol"/>
                            </a:rPr>
                            <m:t>𝑗</m:t>
                          </m:r>
                          <m:r>
                            <a:rPr lang="en-US" sz="3200" b="0" i="1" smtClean="0">
                              <a:solidFill>
                                <a:schemeClr val="accent2"/>
                              </a:solidFill>
                              <a:latin typeface="Cambria Math" charset="0"/>
                              <a:sym typeface="Symbol"/>
                            </a:rPr>
                            <m:t>,</m:t>
                          </m:r>
                          <m:r>
                            <a:rPr lang="en-US" sz="3200" b="0" i="1" smtClean="0">
                              <a:solidFill>
                                <a:schemeClr val="accent2"/>
                              </a:solidFill>
                              <a:latin typeface="Cambria Math" charset="0"/>
                              <a:sym typeface="Symbol"/>
                            </a:rPr>
                            <m:t>𝑚</m:t>
                          </m:r>
                        </m:e>
                      </m:d>
                      <m:r>
                        <a:rPr lang="en-US" altLang="zh-CN" sz="3200" i="1">
                          <a:solidFill>
                            <a:schemeClr val="accent2"/>
                          </a:solidFill>
                          <a:latin typeface="Cambria Math" charset="0"/>
                          <a:sym typeface="Symbol"/>
                        </a:rPr>
                        <m:t>=</m:t>
                      </m:r>
                      <m:r>
                        <a:rPr lang="en-US" altLang="zh-CN" sz="3200" i="1">
                          <a:solidFill>
                            <a:schemeClr val="accent2"/>
                          </a:solidFill>
                          <a:latin typeface="Cambria Math" charset="0"/>
                          <a:sym typeface="Symbol"/>
                        </a:rPr>
                        <m:t>𝛼</m:t>
                      </m:r>
                      <m:r>
                        <a:rPr lang="en-US" altLang="zh-CN" sz="3200" b="0" i="1">
                          <a:solidFill>
                            <a:schemeClr val="accent2"/>
                          </a:solidFill>
                          <a:latin typeface="Cambria Math" charset="0"/>
                          <a:sym typeface="Symbol"/>
                        </a:rPr>
                        <m:t>𝑃</m:t>
                      </m:r>
                      <m:d>
                        <m:dPr>
                          <m:ctrlPr>
                            <a:rPr lang="en-US" altLang="zh-CN" sz="3200" i="1">
                              <a:solidFill>
                                <a:schemeClr val="accent2"/>
                              </a:solidFill>
                              <a:latin typeface="Cambria Math" panose="02040503050406030204" pitchFamily="18" charset="0"/>
                              <a:sym typeface="Symbol"/>
                            </a:rPr>
                          </m:ctrlPr>
                        </m:dPr>
                        <m:e>
                          <m:r>
                            <a:rPr lang="en-US" altLang="zh-CN" sz="3200" i="1">
                              <a:solidFill>
                                <a:schemeClr val="accent2"/>
                              </a:solidFill>
                              <a:latin typeface="Cambria Math" panose="02040503050406030204" pitchFamily="18" charset="0"/>
                              <a:sym typeface="Symbol"/>
                            </a:rPr>
                            <m:t>𝑏</m:t>
                          </m:r>
                        </m:e>
                      </m:d>
                    </m:oMath>
                  </m:oMathPara>
                </a14:m>
                <a:endParaRPr lang="en-US" sz="3200" dirty="0">
                  <a:solidFill>
                    <a:schemeClr val="accent2"/>
                  </a:solidFill>
                </a:endParaRPr>
              </a:p>
            </p:txBody>
          </p:sp>
        </mc:Choice>
        <mc:Fallback xmlns="">
          <p:sp>
            <p:nvSpPr>
              <p:cNvPr id="5" name="Rectangle 9">
                <a:extLst>
                  <a:ext uri="{FF2B5EF4-FFF2-40B4-BE49-F238E27FC236}">
                    <a16:creationId xmlns:a16="http://schemas.microsoft.com/office/drawing/2014/main" id="{8C5C1FA3-1EFF-4C80-BCC3-9535C7AEBBA8}"/>
                  </a:ext>
                </a:extLst>
              </p:cNvPr>
              <p:cNvSpPr>
                <a:spLocks noRot="1" noChangeAspect="1" noMove="1" noResize="1" noEditPoints="1" noAdjustHandles="1" noChangeArrowheads="1" noChangeShapeType="1" noTextEdit="1"/>
              </p:cNvSpPr>
              <p:nvPr/>
            </p:nvSpPr>
            <p:spPr>
              <a:xfrm>
                <a:off x="536119" y="1380078"/>
                <a:ext cx="3583610" cy="5847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EBB96FE2-A1F9-4880-94E5-E2186631A134}"/>
                  </a:ext>
                </a:extLst>
              </p:cNvPr>
              <p:cNvSpPr/>
              <p:nvPr/>
            </p:nvSpPr>
            <p:spPr>
              <a:xfrm>
                <a:off x="3736783" y="1117600"/>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i="1">
                              <a:solidFill>
                                <a:schemeClr val="accent2"/>
                              </a:solidFill>
                              <a:latin typeface="Cambria Math" charset="0"/>
                              <a:sym typeface="Symbol"/>
                            </a:rPr>
                            <m:t>𝑒</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8" name="Rectangle 11">
                <a:extLst>
                  <a:ext uri="{FF2B5EF4-FFF2-40B4-BE49-F238E27FC236}">
                    <a16:creationId xmlns:a16="http://schemas.microsoft.com/office/drawing/2014/main" id="{EBB96FE2-A1F9-4880-94E5-E2186631A134}"/>
                  </a:ext>
                </a:extLst>
              </p:cNvPr>
              <p:cNvSpPr>
                <a:spLocks noRot="1" noChangeAspect="1" noMove="1" noResize="1" noEditPoints="1" noAdjustHandles="1" noChangeArrowheads="1" noChangeShapeType="1" noTextEdit="1"/>
              </p:cNvSpPr>
              <p:nvPr/>
            </p:nvSpPr>
            <p:spPr>
              <a:xfrm>
                <a:off x="3736783" y="1117600"/>
                <a:ext cx="1000659" cy="12873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13">
                <a:extLst>
                  <a:ext uri="{FF2B5EF4-FFF2-40B4-BE49-F238E27FC236}">
                    <a16:creationId xmlns:a16="http://schemas.microsoft.com/office/drawing/2014/main" id="{8CC8EE8C-8003-4469-91CB-760DF7CF230F}"/>
                  </a:ext>
                </a:extLst>
              </p:cNvPr>
              <p:cNvSpPr/>
              <p:nvPr/>
            </p:nvSpPr>
            <p:spPr>
              <a:xfrm>
                <a:off x="5295804" y="1117600"/>
                <a:ext cx="1000659"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3200" i="1" smtClean="0">
                              <a:solidFill>
                                <a:schemeClr val="accent2"/>
                              </a:solidFill>
                              <a:latin typeface="Cambria Math" panose="02040503050406030204" pitchFamily="18" charset="0"/>
                              <a:sym typeface="Symbol"/>
                            </a:rPr>
                          </m:ctrlPr>
                        </m:naryPr>
                        <m:sub>
                          <m:r>
                            <a:rPr lang="en-US" sz="3200" b="0" i="1" smtClean="0">
                              <a:solidFill>
                                <a:schemeClr val="accent2"/>
                              </a:solidFill>
                              <a:latin typeface="Cambria Math" charset="0"/>
                              <a:sym typeface="Symbol"/>
                            </a:rPr>
                            <m:t>𝑎</m:t>
                          </m:r>
                        </m:sub>
                        <m:sup/>
                        <m:e>
                          <m:r>
                            <a:rPr lang="en-US" sz="3200" b="0" i="1" smtClean="0">
                              <a:solidFill>
                                <a:schemeClr val="accent2"/>
                              </a:solidFill>
                              <a:latin typeface="Cambria Math" charset="0"/>
                              <a:sym typeface="Symbol"/>
                            </a:rPr>
                            <m:t> </m:t>
                          </m:r>
                        </m:e>
                      </m:nary>
                    </m:oMath>
                  </m:oMathPara>
                </a14:m>
                <a:endParaRPr lang="en-US" sz="3200" dirty="0">
                  <a:solidFill>
                    <a:schemeClr val="accent2"/>
                  </a:solidFill>
                </a:endParaRPr>
              </a:p>
            </p:txBody>
          </p:sp>
        </mc:Choice>
        <mc:Fallback xmlns="">
          <p:sp>
            <p:nvSpPr>
              <p:cNvPr id="10" name="Rectangle 13">
                <a:extLst>
                  <a:ext uri="{FF2B5EF4-FFF2-40B4-BE49-F238E27FC236}">
                    <a16:creationId xmlns:a16="http://schemas.microsoft.com/office/drawing/2014/main" id="{8CC8EE8C-8003-4469-91CB-760DF7CF230F}"/>
                  </a:ext>
                </a:extLst>
              </p:cNvPr>
              <p:cNvSpPr>
                <a:spLocks noRot="1" noChangeAspect="1" noMove="1" noResize="1" noEditPoints="1" noAdjustHandles="1" noChangeArrowheads="1" noChangeShapeType="1" noTextEdit="1"/>
              </p:cNvSpPr>
              <p:nvPr/>
            </p:nvSpPr>
            <p:spPr>
              <a:xfrm>
                <a:off x="5295804" y="1117600"/>
                <a:ext cx="1000659" cy="12873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5">
                <a:extLst>
                  <a:ext uri="{FF2B5EF4-FFF2-40B4-BE49-F238E27FC236}">
                    <a16:creationId xmlns:a16="http://schemas.microsoft.com/office/drawing/2014/main" id="{B91C5F57-4DAB-4EEE-826E-D626A5EB4A62}"/>
                  </a:ext>
                </a:extLst>
              </p:cNvPr>
              <p:cNvSpPr/>
              <p:nvPr/>
            </p:nvSpPr>
            <p:spPr>
              <a:xfrm>
                <a:off x="4431504" y="1384706"/>
                <a:ext cx="111658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1" name="Rectangle 15">
                <a:extLst>
                  <a:ext uri="{FF2B5EF4-FFF2-40B4-BE49-F238E27FC236}">
                    <a16:creationId xmlns:a16="http://schemas.microsoft.com/office/drawing/2014/main" id="{B91C5F57-4DAB-4EEE-826E-D626A5EB4A62}"/>
                  </a:ext>
                </a:extLst>
              </p:cNvPr>
              <p:cNvSpPr>
                <a:spLocks noRot="1" noChangeAspect="1" noMove="1" noResize="1" noEditPoints="1" noAdjustHandles="1" noChangeArrowheads="1" noChangeShapeType="1" noTextEdit="1"/>
              </p:cNvSpPr>
              <p:nvPr/>
            </p:nvSpPr>
            <p:spPr>
              <a:xfrm>
                <a:off x="4431504" y="1384706"/>
                <a:ext cx="1116588" cy="584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6">
                <a:extLst>
                  <a:ext uri="{FF2B5EF4-FFF2-40B4-BE49-F238E27FC236}">
                    <a16:creationId xmlns:a16="http://schemas.microsoft.com/office/drawing/2014/main" id="{A81EA670-FDAA-4B5C-BB50-FE2D0CA8D680}"/>
                  </a:ext>
                </a:extLst>
              </p:cNvPr>
              <p:cNvSpPr/>
              <p:nvPr/>
            </p:nvSpPr>
            <p:spPr>
              <a:xfrm>
                <a:off x="8548410" y="1449038"/>
                <a:ext cx="191937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b="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𝑎</m:t>
                          </m:r>
                        </m:e>
                        <m:e>
                          <m:r>
                            <a:rPr lang="en-US" altLang="zh-CN" sz="3200" i="1">
                              <a:solidFill>
                                <a:schemeClr val="accent2"/>
                              </a:solidFill>
                              <a:latin typeface="Cambria Math" panose="02040503050406030204" pitchFamily="18" charset="0"/>
                              <a:sym typeface="Symbol"/>
                            </a:rPr>
                            <m:t>𝑏</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𝑒</m:t>
                          </m:r>
                        </m:e>
                      </m:d>
                    </m:oMath>
                  </m:oMathPara>
                </a14:m>
                <a:endParaRPr lang="en-US" sz="3200" dirty="0">
                  <a:solidFill>
                    <a:schemeClr val="accent2"/>
                  </a:solidFill>
                </a:endParaRPr>
              </a:p>
            </p:txBody>
          </p:sp>
        </mc:Choice>
        <mc:Fallback xmlns="">
          <p:sp>
            <p:nvSpPr>
              <p:cNvPr id="12" name="Rectangle 16">
                <a:extLst>
                  <a:ext uri="{FF2B5EF4-FFF2-40B4-BE49-F238E27FC236}">
                    <a16:creationId xmlns:a16="http://schemas.microsoft.com/office/drawing/2014/main" id="{A81EA670-FDAA-4B5C-BB50-FE2D0CA8D680}"/>
                  </a:ext>
                </a:extLst>
              </p:cNvPr>
              <p:cNvSpPr>
                <a:spLocks noRot="1" noChangeAspect="1" noMove="1" noResize="1" noEditPoints="1" noAdjustHandles="1" noChangeArrowheads="1" noChangeShapeType="1" noTextEdit="1"/>
              </p:cNvSpPr>
              <p:nvPr/>
            </p:nvSpPr>
            <p:spPr>
              <a:xfrm>
                <a:off x="8548410" y="1449038"/>
                <a:ext cx="1919372" cy="58477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7">
                <a:extLst>
                  <a:ext uri="{FF2B5EF4-FFF2-40B4-BE49-F238E27FC236}">
                    <a16:creationId xmlns:a16="http://schemas.microsoft.com/office/drawing/2014/main" id="{14A13E9E-ED35-447E-B0EE-EAF4CD82EEFF}"/>
                  </a:ext>
                </a:extLst>
              </p:cNvPr>
              <p:cNvSpPr/>
              <p:nvPr/>
            </p:nvSpPr>
            <p:spPr>
              <a:xfrm>
                <a:off x="5870383" y="1408504"/>
                <a:ext cx="15172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2"/>
                          </a:solidFill>
                          <a:latin typeface="Cambria Math" charset="0"/>
                          <a:sym typeface="Symbol"/>
                        </a:rPr>
                        <m:t> </m:t>
                      </m:r>
                      <m:r>
                        <a:rPr lang="en-US" sz="3200" i="1">
                          <a:solidFill>
                            <a:schemeClr val="accent2"/>
                          </a:solidFill>
                          <a:latin typeface="Cambria Math" charset="0"/>
                          <a:sym typeface="Symbol"/>
                        </a:rPr>
                        <m:t>𝑃</m:t>
                      </m:r>
                      <m:d>
                        <m:dPr>
                          <m:ctrlPr>
                            <a:rPr lang="en-US" sz="3200" i="1">
                              <a:solidFill>
                                <a:schemeClr val="accent2"/>
                              </a:solidFill>
                              <a:latin typeface="Cambria Math" panose="02040503050406030204" pitchFamily="18" charset="0"/>
                              <a:sym typeface="Symbol"/>
                            </a:rPr>
                          </m:ctrlPr>
                        </m:dPr>
                        <m:e>
                          <m:r>
                            <a:rPr lang="en-US" sz="3200" i="1">
                              <a:solidFill>
                                <a:schemeClr val="accent2"/>
                              </a:solidFill>
                              <a:latin typeface="Cambria Math" charset="0"/>
                              <a:sym typeface="Symbol"/>
                            </a:rPr>
                            <m:t>𝑗</m:t>
                          </m:r>
                        </m:e>
                        <m:e>
                          <m:r>
                            <a:rPr lang="en-US" sz="3200" i="1">
                              <a:solidFill>
                                <a:schemeClr val="accent2"/>
                              </a:solidFill>
                              <a:latin typeface="Cambria Math" charset="0"/>
                              <a:sym typeface="Symbol"/>
                            </a:rPr>
                            <m:t>𝑎</m:t>
                          </m:r>
                        </m:e>
                      </m:d>
                    </m:oMath>
                  </m:oMathPara>
                </a14:m>
                <a:endParaRPr lang="en-US" sz="3200" dirty="0">
                  <a:solidFill>
                    <a:schemeClr val="accent2"/>
                  </a:solidFill>
                </a:endParaRPr>
              </a:p>
            </p:txBody>
          </p:sp>
        </mc:Choice>
        <mc:Fallback xmlns="">
          <p:sp>
            <p:nvSpPr>
              <p:cNvPr id="13" name="Rectangle 17">
                <a:extLst>
                  <a:ext uri="{FF2B5EF4-FFF2-40B4-BE49-F238E27FC236}">
                    <a16:creationId xmlns:a16="http://schemas.microsoft.com/office/drawing/2014/main" id="{14A13E9E-ED35-447E-B0EE-EAF4CD82EEFF}"/>
                  </a:ext>
                </a:extLst>
              </p:cNvPr>
              <p:cNvSpPr>
                <a:spLocks noRot="1" noChangeAspect="1" noMove="1" noResize="1" noEditPoints="1" noAdjustHandles="1" noChangeArrowheads="1" noChangeShapeType="1" noTextEdit="1"/>
              </p:cNvSpPr>
              <p:nvPr/>
            </p:nvSpPr>
            <p:spPr>
              <a:xfrm>
                <a:off x="5870383" y="1408504"/>
                <a:ext cx="1517275" cy="5847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3332D308-6B82-4F8B-9370-33C1295D9501}"/>
                  </a:ext>
                </a:extLst>
              </p:cNvPr>
              <p:cNvSpPr/>
              <p:nvPr/>
            </p:nvSpPr>
            <p:spPr>
              <a:xfrm>
                <a:off x="7151570" y="1416628"/>
                <a:ext cx="162390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chemeClr val="accent2"/>
                          </a:solidFill>
                          <a:latin typeface="Cambria Math" charset="0"/>
                          <a:sym typeface="Symbol"/>
                        </a:rPr>
                        <m:t>𝑃</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𝑚</m:t>
                      </m:r>
                      <m:r>
                        <a:rPr lang="en-US" sz="3200" i="1">
                          <a:solidFill>
                            <a:schemeClr val="accent2"/>
                          </a:solidFill>
                          <a:latin typeface="Cambria Math" charset="0"/>
                          <a:sym typeface="Symbol"/>
                        </a:rPr>
                        <m:t>|</m:t>
                      </m:r>
                      <m:r>
                        <a:rPr lang="en-US" sz="3200" i="1">
                          <a:solidFill>
                            <a:schemeClr val="accent2"/>
                          </a:solidFill>
                          <a:latin typeface="Cambria Math" charset="0"/>
                          <a:sym typeface="Symbol"/>
                        </a:rPr>
                        <m:t>𝑎</m:t>
                      </m:r>
                      <m:r>
                        <a:rPr lang="en-US" sz="3200" i="1">
                          <a:solidFill>
                            <a:schemeClr val="accent2"/>
                          </a:solidFill>
                          <a:latin typeface="Cambria Math" charset="0"/>
                          <a:sym typeface="Symbol"/>
                        </a:rPr>
                        <m:t>)</m:t>
                      </m:r>
                    </m:oMath>
                  </m:oMathPara>
                </a14:m>
                <a:endParaRPr lang="en-US" sz="3200" dirty="0">
                  <a:solidFill>
                    <a:schemeClr val="accent2"/>
                  </a:solidFill>
                </a:endParaRPr>
              </a:p>
            </p:txBody>
          </p:sp>
        </mc:Choice>
        <mc:Fallback xmlns="">
          <p:sp>
            <p:nvSpPr>
              <p:cNvPr id="14" name="Rectangle 18">
                <a:extLst>
                  <a:ext uri="{FF2B5EF4-FFF2-40B4-BE49-F238E27FC236}">
                    <a16:creationId xmlns:a16="http://schemas.microsoft.com/office/drawing/2014/main" id="{3332D308-6B82-4F8B-9370-33C1295D9501}"/>
                  </a:ext>
                </a:extLst>
              </p:cNvPr>
              <p:cNvSpPr>
                <a:spLocks noRot="1" noChangeAspect="1" noMove="1" noResize="1" noEditPoints="1" noAdjustHandles="1" noChangeArrowheads="1" noChangeShapeType="1" noTextEdit="1"/>
              </p:cNvSpPr>
              <p:nvPr/>
            </p:nvSpPr>
            <p:spPr>
              <a:xfrm>
                <a:off x="7151570" y="1416628"/>
                <a:ext cx="1623906" cy="584775"/>
              </a:xfrm>
              <a:prstGeom prst="rect">
                <a:avLst/>
              </a:prstGeom>
              <a:blipFill>
                <a:blip r:embed="rId9"/>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4AFF5FB-E9B2-464F-87CE-03A0F148185B}"/>
              </a:ext>
            </a:extLst>
          </p:cNvPr>
          <p:cNvPicPr>
            <a:picLocks noChangeAspect="1"/>
          </p:cNvPicPr>
          <p:nvPr/>
        </p:nvPicPr>
        <p:blipFill>
          <a:blip r:embed="rId10"/>
          <a:stretch>
            <a:fillRect/>
          </a:stretch>
        </p:blipFill>
        <p:spPr>
          <a:xfrm>
            <a:off x="900657" y="2365251"/>
            <a:ext cx="7647753" cy="4124143"/>
          </a:xfrm>
          <a:prstGeom prst="rect">
            <a:avLst/>
          </a:prstGeom>
        </p:spPr>
      </p:pic>
      <p:sp>
        <p:nvSpPr>
          <p:cNvPr id="20" name="矩形 19">
            <a:extLst>
              <a:ext uri="{FF2B5EF4-FFF2-40B4-BE49-F238E27FC236}">
                <a16:creationId xmlns:a16="http://schemas.microsoft.com/office/drawing/2014/main" id="{898181EC-6928-4FE2-A391-D2CB431663EC}"/>
              </a:ext>
            </a:extLst>
          </p:cNvPr>
          <p:cNvSpPr/>
          <p:nvPr/>
        </p:nvSpPr>
        <p:spPr>
          <a:xfrm>
            <a:off x="8930580" y="5271520"/>
            <a:ext cx="2683904" cy="1134413"/>
          </a:xfrm>
          <a:prstGeom prst="rect">
            <a:avLst/>
          </a:prstGeom>
        </p:spPr>
        <p:txBody>
          <a:bodyPr wrap="square">
            <a:spAutoFit/>
          </a:bodyPr>
          <a:lstStyle/>
          <a:p>
            <a:pPr>
              <a:lnSpc>
                <a:spcPct val="150000"/>
              </a:lnSpc>
            </a:pPr>
            <a:r>
              <a:rPr lang="zh-CN" altLang="en-US" sz="2400" dirty="0"/>
              <a:t>问题：枚举过程存在重复计算</a:t>
            </a:r>
          </a:p>
        </p:txBody>
      </p:sp>
      <p:sp>
        <p:nvSpPr>
          <p:cNvPr id="21" name="椭圆 20">
            <a:extLst>
              <a:ext uri="{FF2B5EF4-FFF2-40B4-BE49-F238E27FC236}">
                <a16:creationId xmlns:a16="http://schemas.microsoft.com/office/drawing/2014/main" id="{C98FD01E-6AA3-40D2-8BED-326E266DF241}"/>
              </a:ext>
            </a:extLst>
          </p:cNvPr>
          <p:cNvSpPr/>
          <p:nvPr/>
        </p:nvSpPr>
        <p:spPr>
          <a:xfrm>
            <a:off x="804405" y="4588043"/>
            <a:ext cx="1056480" cy="2152579"/>
          </a:xfrm>
          <a:prstGeom prst="ellipse">
            <a:avLst/>
          </a:prstGeom>
          <a:noFill/>
          <a:ln>
            <a:solidFill>
              <a:srgbClr val="D3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15E4C63-CCE6-429E-B9D4-AD6EB612F92D}"/>
              </a:ext>
            </a:extLst>
          </p:cNvPr>
          <p:cNvSpPr/>
          <p:nvPr/>
        </p:nvSpPr>
        <p:spPr>
          <a:xfrm>
            <a:off x="4431504" y="4612107"/>
            <a:ext cx="1056480" cy="2152579"/>
          </a:xfrm>
          <a:prstGeom prst="ellipse">
            <a:avLst/>
          </a:prstGeom>
          <a:noFill/>
          <a:ln>
            <a:solidFill>
              <a:srgbClr val="D3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888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8927431" cy="4929188"/>
          </a:xfrm>
        </p:spPr>
        <p:txBody>
          <a:bodyPr/>
          <a:lstStyle/>
          <a:p>
            <a:pPr eaLnBrk="1" hangingPunct="1">
              <a:lnSpc>
                <a:spcPct val="200000"/>
              </a:lnSpc>
            </a:pPr>
            <a:r>
              <a:rPr lang="zh-CN" altLang="en-US" sz="2400" b="1" dirty="0"/>
              <a:t>第十三章 概率推理</a:t>
            </a:r>
            <a:endParaRPr lang="en-US" altLang="zh-CN" sz="2400" b="1" dirty="0"/>
          </a:p>
          <a:p>
            <a:pPr lvl="1">
              <a:lnSpc>
                <a:spcPct val="200000"/>
              </a:lnSpc>
            </a:pPr>
            <a:r>
              <a:rPr lang="en-US" altLang="zh-CN" sz="2400" dirty="0"/>
              <a:t>  </a:t>
            </a:r>
            <a:r>
              <a:rPr lang="zh-CN" altLang="en-US" sz="2400" dirty="0"/>
              <a:t>独立性与条件独立性</a:t>
            </a:r>
            <a:endParaRPr lang="en-US" altLang="zh-CN" sz="2400" dirty="0"/>
          </a:p>
          <a:p>
            <a:pPr lvl="1">
              <a:lnSpc>
                <a:spcPct val="200000"/>
              </a:lnSpc>
            </a:pPr>
            <a:r>
              <a:rPr lang="en-US" altLang="zh-CN" sz="2400" dirty="0"/>
              <a:t> </a:t>
            </a:r>
            <a:r>
              <a:rPr lang="zh-CN" altLang="en-US" sz="2400" dirty="0"/>
              <a:t>不确定问题的知识表示</a:t>
            </a:r>
            <a:r>
              <a:rPr lang="en-US" altLang="zh-CN" sz="2400" dirty="0"/>
              <a:t>-</a:t>
            </a:r>
            <a:r>
              <a:rPr lang="zh-CN" altLang="en-US" sz="2400" dirty="0"/>
              <a:t>贝叶斯网络</a:t>
            </a:r>
            <a:endParaRPr lang="en-US" altLang="zh-CN" sz="2400" dirty="0"/>
          </a:p>
          <a:p>
            <a:pPr lvl="1">
              <a:lnSpc>
                <a:spcPct val="200000"/>
              </a:lnSpc>
            </a:pPr>
            <a:r>
              <a:rPr lang="en-US" altLang="zh-CN" sz="2400" dirty="0"/>
              <a:t> </a:t>
            </a:r>
            <a:r>
              <a:rPr lang="zh-CN" altLang="en-US" sz="2400" dirty="0"/>
              <a:t>贝叶斯网络的语义</a:t>
            </a:r>
            <a:endParaRPr lang="en-US" altLang="zh-CN" sz="2400" dirty="0"/>
          </a:p>
          <a:p>
            <a:pPr lvl="1">
              <a:lnSpc>
                <a:spcPct val="200000"/>
              </a:lnSpc>
            </a:pPr>
            <a:r>
              <a:rPr lang="en-US" altLang="zh-CN" sz="2400" dirty="0">
                <a:solidFill>
                  <a:srgbClr val="FF0000"/>
                </a:solidFill>
              </a:rPr>
              <a:t>  </a:t>
            </a:r>
            <a:r>
              <a:rPr lang="zh-CN" altLang="en-US" sz="2400" dirty="0">
                <a:solidFill>
                  <a:srgbClr val="FF0000"/>
                </a:solidFill>
              </a:rPr>
              <a:t>精确推理：</a:t>
            </a:r>
            <a:r>
              <a:rPr lang="zh-CN" altLang="en-US" sz="2400" dirty="0"/>
              <a:t>枚举推理、</a:t>
            </a:r>
            <a:r>
              <a:rPr lang="en-US" altLang="zh-CN" sz="2400" dirty="0"/>
              <a:t> </a:t>
            </a:r>
            <a:r>
              <a:rPr lang="zh-CN" altLang="en-US" sz="2400" dirty="0">
                <a:solidFill>
                  <a:srgbClr val="FF0000"/>
                </a:solidFill>
              </a:rPr>
              <a:t>变量消元</a:t>
            </a:r>
            <a:endParaRPr lang="en-US" altLang="zh-CN" sz="2400" dirty="0">
              <a:solidFill>
                <a:srgbClr val="FF0000"/>
              </a:solidFill>
            </a:endParaRPr>
          </a:p>
        </p:txBody>
      </p:sp>
    </p:spTree>
    <p:extLst>
      <p:ext uri="{BB962C8B-B14F-4D97-AF65-F5344CB8AC3E}">
        <p14:creationId xmlns:p14="http://schemas.microsoft.com/office/powerpoint/2010/main" val="4239005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变量消元算法</a:t>
            </a:r>
          </a:p>
        </p:txBody>
      </p:sp>
      <p:sp>
        <p:nvSpPr>
          <p:cNvPr id="20482" name="Rectangle 3"/>
          <p:cNvSpPr>
            <a:spLocks noGrp="1" noChangeArrowheads="1"/>
          </p:cNvSpPr>
          <p:nvPr>
            <p:ph idx="1"/>
          </p:nvPr>
        </p:nvSpPr>
        <p:spPr>
          <a:xfrm>
            <a:off x="304800" y="1219200"/>
            <a:ext cx="11582400" cy="5638800"/>
          </a:xfrm>
        </p:spPr>
        <p:txBody>
          <a:bodyPr/>
          <a:lstStyle/>
          <a:p>
            <a:pPr marL="3200240" lvl="7" indent="0">
              <a:buNone/>
            </a:pPr>
            <a:endParaRPr lang="en-US" sz="500" dirty="0">
              <a:latin typeface="Calibri"/>
              <a:ea typeface="ＭＳ Ｐゴシック" pitchFamily="34" charset="-128"/>
              <a:cs typeface="Calibri"/>
            </a:endParaRPr>
          </a:p>
          <a:p>
            <a:r>
              <a:rPr lang="zh-CN" altLang="en-US" sz="2400" b="1" dirty="0">
                <a:ea typeface="ＭＳ Ｐゴシック" pitchFamily="34" charset="-128"/>
                <a:cs typeface="Calibri" panose="020F0502020204030204" pitchFamily="34" charset="0"/>
              </a:rPr>
              <a:t>工作方式：</a:t>
            </a:r>
            <a:endParaRPr lang="en-US" altLang="zh-CN" sz="2400" b="1"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按照从右到左的次序计算表达式</a:t>
            </a:r>
            <a:endParaRPr lang="en-US" altLang="zh-CN" sz="2400"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保存中间结果，避免重复计算</a:t>
            </a:r>
            <a:endParaRPr lang="en-US" sz="2400" dirty="0">
              <a:ea typeface="ＭＳ Ｐゴシック" pitchFamily="34" charset="-128"/>
              <a:cs typeface="Calibri" panose="020F0502020204030204" pitchFamily="34" charset="0"/>
            </a:endParaRPr>
          </a:p>
        </p:txBody>
      </p:sp>
      <p:pic>
        <p:nvPicPr>
          <p:cNvPr id="4" name="图片 3">
            <a:extLst>
              <a:ext uri="{FF2B5EF4-FFF2-40B4-BE49-F238E27FC236}">
                <a16:creationId xmlns:a16="http://schemas.microsoft.com/office/drawing/2014/main" id="{2FAFBF87-0264-4372-8AB2-AE8E36BAE973}"/>
              </a:ext>
            </a:extLst>
          </p:cNvPr>
          <p:cNvPicPr>
            <a:picLocks noChangeAspect="1"/>
          </p:cNvPicPr>
          <p:nvPr/>
        </p:nvPicPr>
        <p:blipFill>
          <a:blip r:embed="rId3"/>
          <a:stretch>
            <a:fillRect/>
          </a:stretch>
        </p:blipFill>
        <p:spPr>
          <a:xfrm>
            <a:off x="898359" y="2797588"/>
            <a:ext cx="7834813" cy="3908012"/>
          </a:xfrm>
          <a:prstGeom prst="rect">
            <a:avLst/>
          </a:prstGeom>
        </p:spPr>
      </p:pic>
      <p:cxnSp>
        <p:nvCxnSpPr>
          <p:cNvPr id="6" name="直接连接符 5">
            <a:extLst>
              <a:ext uri="{FF2B5EF4-FFF2-40B4-BE49-F238E27FC236}">
                <a16:creationId xmlns:a16="http://schemas.microsoft.com/office/drawing/2014/main" id="{F9614AA6-770E-4CCD-891C-1588E09E74CC}"/>
              </a:ext>
            </a:extLst>
          </p:cNvPr>
          <p:cNvCxnSpPr/>
          <p:nvPr/>
        </p:nvCxnSpPr>
        <p:spPr>
          <a:xfrm>
            <a:off x="7042484" y="4459705"/>
            <a:ext cx="689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4F2BA5B-DBC5-4C76-ACDC-6478A4B20DBE}"/>
              </a:ext>
            </a:extLst>
          </p:cNvPr>
          <p:cNvCxnSpPr/>
          <p:nvPr/>
        </p:nvCxnSpPr>
        <p:spPr>
          <a:xfrm>
            <a:off x="6096000" y="4900863"/>
            <a:ext cx="689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941EA85-49A1-462B-A33E-4E60F91854CD}"/>
              </a:ext>
            </a:extLst>
          </p:cNvPr>
          <p:cNvCxnSpPr>
            <a:cxnSpLocks/>
          </p:cNvCxnSpPr>
          <p:nvPr/>
        </p:nvCxnSpPr>
        <p:spPr>
          <a:xfrm>
            <a:off x="4815765" y="5301916"/>
            <a:ext cx="11679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5E010F7-A5BF-4D3E-BDB5-CC7056EAC816}"/>
              </a:ext>
            </a:extLst>
          </p:cNvPr>
          <p:cNvCxnSpPr>
            <a:cxnSpLocks/>
          </p:cNvCxnSpPr>
          <p:nvPr/>
        </p:nvCxnSpPr>
        <p:spPr>
          <a:xfrm>
            <a:off x="4275221" y="5735053"/>
            <a:ext cx="15320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EEC91F8-F7B0-40EE-948F-2B64ADA8E666}"/>
              </a:ext>
            </a:extLst>
          </p:cNvPr>
          <p:cNvCxnSpPr>
            <a:cxnSpLocks/>
          </p:cNvCxnSpPr>
          <p:nvPr/>
        </p:nvCxnSpPr>
        <p:spPr>
          <a:xfrm>
            <a:off x="3296652" y="6184232"/>
            <a:ext cx="125930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597FAA30-1D6D-46F4-8E5D-FD52B304A0B2}"/>
              </a:ext>
            </a:extLst>
          </p:cNvPr>
          <p:cNvCxnSpPr/>
          <p:nvPr/>
        </p:nvCxnSpPr>
        <p:spPr>
          <a:xfrm>
            <a:off x="2462463" y="6585284"/>
            <a:ext cx="6898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786255" y="6336268"/>
            <a:ext cx="3570208" cy="369332"/>
          </a:xfrm>
          <a:prstGeom prst="rect">
            <a:avLst/>
          </a:prstGeom>
        </p:spPr>
        <p:txBody>
          <a:bodyPr wrap="none">
            <a:spAutoFit/>
          </a:bodyPr>
          <a:lstStyle/>
          <a:p>
            <a:r>
              <a:rPr lang="zh-CN" altLang="en-US" dirty="0">
                <a:ea typeface="ＭＳ Ｐゴシック" pitchFamily="34" charset="-128"/>
                <a:cs typeface="Calibri" panose="020F0502020204030204" pitchFamily="34" charset="0"/>
              </a:rPr>
              <a:t>因子</a:t>
            </a:r>
            <a:r>
              <a:rPr lang="en-US" altLang="zh-CN" dirty="0">
                <a:ea typeface="ＭＳ Ｐゴシック" pitchFamily="34" charset="-128"/>
                <a:cs typeface="Calibri" panose="020F0502020204030204" pitchFamily="34" charset="0"/>
              </a:rPr>
              <a:t>(factor)</a:t>
            </a:r>
            <a:r>
              <a:rPr lang="zh-CN" altLang="en-US" dirty="0">
                <a:ea typeface="ＭＳ Ｐゴシック" pitchFamily="34" charset="-128"/>
                <a:cs typeface="Calibri" panose="020F0502020204030204" pitchFamily="34" charset="0"/>
              </a:rPr>
              <a:t>：表达式中的每个部分</a:t>
            </a:r>
            <a:endParaRPr lang="zh-CN" altLang="en-US" dirty="0"/>
          </a:p>
        </p:txBody>
      </p:sp>
    </p:spTree>
    <p:extLst>
      <p:ext uri="{BB962C8B-B14F-4D97-AF65-F5344CB8AC3E}">
        <p14:creationId xmlns:p14="http://schemas.microsoft.com/office/powerpoint/2010/main" val="3147279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zh-CN" altLang="en-US" dirty="0">
                <a:latin typeface="Calibri"/>
                <a:ea typeface="ＭＳ Ｐゴシック" pitchFamily="34" charset="-128"/>
                <a:cs typeface="Calibri"/>
              </a:rPr>
              <a:t>变量消元算法</a:t>
            </a:r>
          </a:p>
        </p:txBody>
      </p:sp>
      <p:sp>
        <p:nvSpPr>
          <p:cNvPr id="20482" name="Rectangle 3"/>
          <p:cNvSpPr>
            <a:spLocks noGrp="1" noChangeArrowheads="1"/>
          </p:cNvSpPr>
          <p:nvPr>
            <p:ph idx="1"/>
          </p:nvPr>
        </p:nvSpPr>
        <p:spPr>
          <a:xfrm>
            <a:off x="304800" y="1219200"/>
            <a:ext cx="11582400" cy="5638800"/>
          </a:xfrm>
        </p:spPr>
        <p:txBody>
          <a:bodyPr/>
          <a:lstStyle/>
          <a:p>
            <a:pPr marL="3200240" lvl="7" indent="0">
              <a:buNone/>
            </a:pPr>
            <a:endParaRPr lang="en-US" sz="500" dirty="0">
              <a:latin typeface="Calibri"/>
              <a:ea typeface="ＭＳ Ｐゴシック" pitchFamily="34" charset="-128"/>
              <a:cs typeface="Calibri"/>
            </a:endParaRPr>
          </a:p>
          <a:p>
            <a:r>
              <a:rPr lang="zh-CN" altLang="en-US" sz="2400" b="1" dirty="0">
                <a:ea typeface="ＭＳ Ｐゴシック" pitchFamily="34" charset="-128"/>
                <a:cs typeface="Calibri" panose="020F0502020204030204" pitchFamily="34" charset="0"/>
              </a:rPr>
              <a:t>工作方式：</a:t>
            </a:r>
            <a:endParaRPr lang="en-US" altLang="zh-CN" sz="2400" b="1"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按照从右到左的次序计算表达式</a:t>
            </a:r>
            <a:endParaRPr lang="en-US" altLang="zh-CN" sz="2400"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保存中间结果，避免重复计算</a:t>
            </a:r>
            <a:endParaRPr lang="en-US" altLang="zh-CN"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endParaRPr lang="en-US" sz="2400" dirty="0">
              <a:ea typeface="ＭＳ Ｐゴシック" pitchFamily="34" charset="-128"/>
              <a:cs typeface="Calibri" panose="020F0502020204030204" pitchFamily="34" charset="0"/>
            </a:endParaRPr>
          </a:p>
          <a:p>
            <a:pPr lvl="1"/>
            <a:r>
              <a:rPr lang="zh-CN" altLang="en-US" sz="2400" dirty="0">
                <a:ea typeface="ＭＳ Ｐゴシック" pitchFamily="34" charset="-128"/>
                <a:cs typeface="Calibri" panose="020F0502020204030204" pitchFamily="34" charset="0"/>
              </a:rPr>
              <a:t>两个基本的计算操作</a:t>
            </a:r>
            <a:endParaRPr lang="en-US" altLang="zh-CN" sz="2400" dirty="0">
              <a:ea typeface="ＭＳ Ｐゴシック" pitchFamily="34" charset="-128"/>
              <a:cs typeface="Calibri" panose="020F0502020204030204" pitchFamily="34" charset="0"/>
            </a:endParaRPr>
          </a:p>
          <a:p>
            <a:pPr lvl="2"/>
            <a:r>
              <a:rPr lang="zh-CN" altLang="en-US" sz="2000" dirty="0">
                <a:ea typeface="ＭＳ Ｐゴシック" pitchFamily="34" charset="-128"/>
                <a:cs typeface="Calibri" panose="020F0502020204030204" pitchFamily="34" charset="0"/>
              </a:rPr>
              <a:t>两个</a:t>
            </a:r>
            <a:r>
              <a:rPr lang="zh-CN" altLang="en-US" sz="2000" dirty="0">
                <a:solidFill>
                  <a:srgbClr val="FF0000"/>
                </a:solidFill>
                <a:ea typeface="ＭＳ Ｐゴシック" pitchFamily="34" charset="-128"/>
                <a:cs typeface="Calibri" panose="020F0502020204030204" pitchFamily="34" charset="0"/>
              </a:rPr>
              <a:t>因子逐点相乘</a:t>
            </a:r>
            <a:endParaRPr lang="en-US" altLang="zh-CN" sz="2000" dirty="0">
              <a:solidFill>
                <a:srgbClr val="FF0000"/>
              </a:solidFill>
              <a:ea typeface="ＭＳ Ｐゴシック" pitchFamily="34" charset="-128"/>
              <a:cs typeface="Calibri" panose="020F0502020204030204" pitchFamily="34" charset="0"/>
            </a:endParaRPr>
          </a:p>
          <a:p>
            <a:pPr lvl="2"/>
            <a:r>
              <a:rPr lang="zh-CN" altLang="en-US" sz="2000" dirty="0">
                <a:ea typeface="ＭＳ Ｐゴシック" pitchFamily="34" charset="-128"/>
                <a:cs typeface="Calibri" panose="020F0502020204030204" pitchFamily="34" charset="0"/>
              </a:rPr>
              <a:t>变量</a:t>
            </a:r>
            <a:r>
              <a:rPr lang="zh-CN" altLang="en-US" sz="2000" dirty="0">
                <a:solidFill>
                  <a:srgbClr val="FF0000"/>
                </a:solidFill>
                <a:ea typeface="ＭＳ Ｐゴシック" pitchFamily="34" charset="-128"/>
                <a:cs typeface="Calibri" panose="020F0502020204030204" pitchFamily="34" charset="0"/>
              </a:rPr>
              <a:t>求和消元</a:t>
            </a:r>
            <a:endParaRPr lang="en-US" sz="2000" dirty="0">
              <a:solidFill>
                <a:srgbClr val="FF0000"/>
              </a:solidFill>
              <a:ea typeface="ＭＳ Ｐゴシック" pitchFamily="34" charset="-128"/>
              <a:cs typeface="Calibri" panose="020F0502020204030204" pitchFamily="34" charset="0"/>
            </a:endParaRPr>
          </a:p>
        </p:txBody>
      </p:sp>
      <p:pic>
        <p:nvPicPr>
          <p:cNvPr id="4" name="图片 3">
            <a:extLst>
              <a:ext uri="{FF2B5EF4-FFF2-40B4-BE49-F238E27FC236}">
                <a16:creationId xmlns:a16="http://schemas.microsoft.com/office/drawing/2014/main" id="{2FAFBF87-0264-4372-8AB2-AE8E36BAE973}"/>
              </a:ext>
            </a:extLst>
          </p:cNvPr>
          <p:cNvPicPr>
            <a:picLocks noChangeAspect="1"/>
          </p:cNvPicPr>
          <p:nvPr/>
        </p:nvPicPr>
        <p:blipFill>
          <a:blip r:embed="rId3"/>
          <a:stretch>
            <a:fillRect/>
          </a:stretch>
        </p:blipFill>
        <p:spPr>
          <a:xfrm>
            <a:off x="5598695" y="2646121"/>
            <a:ext cx="5999747" cy="2992679"/>
          </a:xfrm>
          <a:prstGeom prst="rect">
            <a:avLst/>
          </a:prstGeom>
        </p:spPr>
      </p:pic>
    </p:spTree>
    <p:extLst>
      <p:ext uri="{BB962C8B-B14F-4D97-AF65-F5344CB8AC3E}">
        <p14:creationId xmlns:p14="http://schemas.microsoft.com/office/powerpoint/2010/main" val="225257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EAE8198-C7E3-4B4D-A2F0-6C26F0FF8783}"/>
              </a:ext>
            </a:extLst>
          </p:cNvPr>
          <p:cNvSpPr>
            <a:spLocks noGrp="1" noChangeArrowheads="1"/>
          </p:cNvSpPr>
          <p:nvPr>
            <p:ph type="title"/>
          </p:nvPr>
        </p:nvSpPr>
        <p:spPr/>
        <p:txBody>
          <a:bodyPr/>
          <a:lstStyle/>
          <a:p>
            <a:pPr eaLnBrk="1" hangingPunct="1">
              <a:defRPr/>
            </a:pPr>
            <a:r>
              <a:rPr lang="zh-CN" altLang="en-US" dirty="0"/>
              <a:t>独立性</a:t>
            </a:r>
            <a:endParaRPr lang="en-US" altLang="zh-CN" dirty="0"/>
          </a:p>
        </p:txBody>
      </p:sp>
      <p:sp>
        <p:nvSpPr>
          <p:cNvPr id="36867" name="Rectangle 3">
            <a:extLst>
              <a:ext uri="{FF2B5EF4-FFF2-40B4-BE49-F238E27FC236}">
                <a16:creationId xmlns:a16="http://schemas.microsoft.com/office/drawing/2014/main" id="{A9ACB1EE-7C02-47BD-BC1F-1862E0A79716}"/>
              </a:ext>
            </a:extLst>
          </p:cNvPr>
          <p:cNvSpPr>
            <a:spLocks noGrp="1" noChangeArrowheads="1"/>
          </p:cNvSpPr>
          <p:nvPr>
            <p:ph idx="1"/>
          </p:nvPr>
        </p:nvSpPr>
        <p:spPr>
          <a:xfrm>
            <a:off x="464589" y="1694711"/>
            <a:ext cx="11379200" cy="4729164"/>
          </a:xfrm>
        </p:spPr>
        <p:txBody>
          <a:bodyPr/>
          <a:lstStyle/>
          <a:p>
            <a:pPr>
              <a:lnSpc>
                <a:spcPct val="150000"/>
              </a:lnSpc>
            </a:pPr>
            <a:endParaRPr lang="en-US" altLang="zh-CN" sz="2200" dirty="0"/>
          </a:p>
          <a:p>
            <a:pPr eaLnBrk="1" hangingPunct="1">
              <a:lnSpc>
                <a:spcPct val="150000"/>
              </a:lnSpc>
            </a:pPr>
            <a:r>
              <a:rPr lang="zh-CN" altLang="en-US" sz="2200" dirty="0"/>
              <a:t>写出通用的联合分布</a:t>
            </a:r>
            <a:r>
              <a:rPr lang="en-US" altLang="zh-CN" sz="2200" dirty="0"/>
              <a:t>:</a:t>
            </a:r>
          </a:p>
          <a:p>
            <a:pPr marL="0" indent="0" eaLnBrk="1" hangingPunct="1">
              <a:lnSpc>
                <a:spcPct val="150000"/>
              </a:lnSpc>
              <a:buNone/>
            </a:pPr>
            <a:r>
              <a:rPr lang="en-US" altLang="zh-CN" sz="2200" dirty="0"/>
              <a:t>     </a:t>
            </a:r>
            <a:r>
              <a:rPr lang="en-US" altLang="zh-CN" sz="2200" b="1" dirty="0"/>
              <a:t>P</a:t>
            </a:r>
            <a:r>
              <a:rPr lang="en-US" altLang="zh-CN" sz="2200" dirty="0"/>
              <a:t>(</a:t>
            </a:r>
            <a:r>
              <a:rPr lang="en-US" altLang="zh-CN" sz="2200" i="1" dirty="0"/>
              <a:t>Toothache</a:t>
            </a:r>
            <a:r>
              <a:rPr lang="en-US" altLang="zh-CN" sz="2200" dirty="0"/>
              <a:t>,</a:t>
            </a:r>
            <a:r>
              <a:rPr lang="en-US" altLang="zh-CN" sz="2200" i="1" dirty="0"/>
              <a:t> Catch</a:t>
            </a:r>
            <a:r>
              <a:rPr lang="en-US" altLang="zh-CN" sz="2200" dirty="0"/>
              <a:t>, </a:t>
            </a:r>
            <a:r>
              <a:rPr lang="en-US" altLang="zh-CN" sz="2200" i="1" dirty="0"/>
              <a:t>Cavity</a:t>
            </a:r>
            <a:r>
              <a:rPr lang="en-US" altLang="zh-CN" sz="2200" dirty="0"/>
              <a:t>, </a:t>
            </a:r>
            <a:r>
              <a:rPr lang="en-US" altLang="zh-CN" sz="2200" i="1" dirty="0"/>
              <a:t>Weather</a:t>
            </a:r>
            <a:r>
              <a:rPr lang="en-US" altLang="zh-CN" sz="2200" dirty="0"/>
              <a:t>) </a:t>
            </a:r>
          </a:p>
          <a:p>
            <a:pPr marL="0" indent="0">
              <a:lnSpc>
                <a:spcPct val="150000"/>
              </a:lnSpc>
              <a:buNone/>
            </a:pPr>
            <a:r>
              <a:rPr lang="en-US" altLang="zh-CN" sz="2200" dirty="0"/>
              <a:t>=  </a:t>
            </a:r>
            <a:r>
              <a:rPr lang="en-US" altLang="zh-CN" sz="2200" b="1" dirty="0"/>
              <a:t>P</a:t>
            </a:r>
            <a:r>
              <a:rPr lang="en-US" altLang="zh-CN" sz="2200" dirty="0"/>
              <a:t>(</a:t>
            </a:r>
            <a:r>
              <a:rPr lang="en-US" altLang="zh-CN" sz="2200" i="1" dirty="0"/>
              <a:t>Toothache</a:t>
            </a:r>
            <a:r>
              <a:rPr lang="en-US" altLang="zh-CN" sz="2200" dirty="0"/>
              <a:t>, </a:t>
            </a:r>
            <a:r>
              <a:rPr lang="en-US" altLang="zh-CN" sz="2200" i="1" dirty="0"/>
              <a:t>Catch</a:t>
            </a:r>
            <a:r>
              <a:rPr lang="en-US" altLang="zh-CN" sz="2200" dirty="0"/>
              <a:t>, </a:t>
            </a:r>
            <a:r>
              <a:rPr lang="en-US" altLang="zh-CN" sz="2200" i="1" dirty="0"/>
              <a:t>Cavity</a:t>
            </a:r>
            <a:r>
              <a:rPr lang="en-US" altLang="zh-CN" sz="2200" dirty="0"/>
              <a:t>) </a:t>
            </a:r>
            <a:r>
              <a:rPr lang="en-US" altLang="zh-CN" sz="2200" b="1" dirty="0"/>
              <a:t>P</a:t>
            </a:r>
            <a:r>
              <a:rPr lang="en-US" altLang="zh-CN" sz="2200" dirty="0"/>
              <a:t>(</a:t>
            </a:r>
            <a:r>
              <a:rPr lang="en-US" altLang="zh-CN" sz="2200" i="1" dirty="0"/>
              <a:t>Weather</a:t>
            </a:r>
            <a:r>
              <a:rPr lang="en-US" altLang="zh-CN" sz="2200" dirty="0"/>
              <a:t>) </a:t>
            </a:r>
          </a:p>
          <a:p>
            <a:pPr marL="0" indent="0">
              <a:lnSpc>
                <a:spcPct val="150000"/>
              </a:lnSpc>
              <a:buNone/>
            </a:pPr>
            <a:endParaRPr lang="en-US" altLang="zh-CN" sz="2200" dirty="0"/>
          </a:p>
          <a:p>
            <a:pPr>
              <a:lnSpc>
                <a:spcPct val="80000"/>
              </a:lnSpc>
            </a:pPr>
            <a:r>
              <a:rPr lang="en-US" altLang="zh-CN" sz="2400" i="1" dirty="0"/>
              <a:t>Weather</a:t>
            </a:r>
            <a:r>
              <a:rPr lang="zh-CN" altLang="en-US" sz="2400" dirty="0"/>
              <a:t>与其它三个变量之间相互独立</a:t>
            </a:r>
            <a:endParaRPr lang="en-US" altLang="zh-CN" sz="2400" dirty="0"/>
          </a:p>
          <a:p>
            <a:pPr>
              <a:lnSpc>
                <a:spcPct val="80000"/>
              </a:lnSpc>
            </a:pPr>
            <a:endParaRPr lang="en-US" altLang="zh-CN" sz="2400" dirty="0"/>
          </a:p>
          <a:p>
            <a:pPr>
              <a:lnSpc>
                <a:spcPct val="80000"/>
              </a:lnSpc>
            </a:pPr>
            <a:r>
              <a:rPr lang="zh-CN" altLang="en-US" sz="2400" dirty="0"/>
              <a:t>完全 联合分布表中的</a:t>
            </a:r>
            <a:r>
              <a:rPr lang="en-US" altLang="zh-CN" sz="2400" dirty="0"/>
              <a:t>32 (8ⅹ4) </a:t>
            </a:r>
            <a:r>
              <a:rPr lang="zh-CN" altLang="en-US" sz="2400" dirty="0"/>
              <a:t>个条目可以降低为</a:t>
            </a:r>
            <a:r>
              <a:rPr lang="en-US" altLang="zh-CN" sz="2400" dirty="0"/>
              <a:t>12(8+4)</a:t>
            </a:r>
            <a:r>
              <a:rPr lang="zh-CN" altLang="en-US" sz="2400" dirty="0"/>
              <a:t>个</a:t>
            </a:r>
            <a:endParaRPr lang="en-US" altLang="zh-CN" sz="2200" dirty="0"/>
          </a:p>
        </p:txBody>
      </p:sp>
      <p:pic>
        <p:nvPicPr>
          <p:cNvPr id="8" name="图片 7">
            <a:extLst>
              <a:ext uri="{FF2B5EF4-FFF2-40B4-BE49-F238E27FC236}">
                <a16:creationId xmlns:a16="http://schemas.microsoft.com/office/drawing/2014/main" id="{F9616037-A728-4FEA-87F2-490DB36A47F7}"/>
              </a:ext>
            </a:extLst>
          </p:cNvPr>
          <p:cNvPicPr>
            <a:picLocks noChangeAspect="1"/>
          </p:cNvPicPr>
          <p:nvPr/>
        </p:nvPicPr>
        <p:blipFill>
          <a:blip r:embed="rId3"/>
          <a:stretch>
            <a:fillRect/>
          </a:stretch>
        </p:blipFill>
        <p:spPr>
          <a:xfrm>
            <a:off x="7040438" y="1694711"/>
            <a:ext cx="3964326" cy="3277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32899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060DA-F2E1-4E4E-B91E-FC266BA574E7}"/>
              </a:ext>
            </a:extLst>
          </p:cNvPr>
          <p:cNvSpPr>
            <a:spLocks noGrp="1"/>
          </p:cNvSpPr>
          <p:nvPr>
            <p:ph type="title"/>
          </p:nvPr>
        </p:nvSpPr>
        <p:spPr/>
        <p:txBody>
          <a:bodyPr/>
          <a:lstStyle/>
          <a:p>
            <a:r>
              <a:rPr lang="zh-CN" altLang="en-US" dirty="0"/>
              <a:t>精确推理的复杂性</a:t>
            </a:r>
          </a:p>
        </p:txBody>
      </p:sp>
      <p:sp>
        <p:nvSpPr>
          <p:cNvPr id="3" name="内容占位符 2">
            <a:extLst>
              <a:ext uri="{FF2B5EF4-FFF2-40B4-BE49-F238E27FC236}">
                <a16:creationId xmlns:a16="http://schemas.microsoft.com/office/drawing/2014/main" id="{47ECA711-E79D-44EA-A7EC-F32C6F3599DE}"/>
              </a:ext>
            </a:extLst>
          </p:cNvPr>
          <p:cNvSpPr>
            <a:spLocks noGrp="1"/>
          </p:cNvSpPr>
          <p:nvPr>
            <p:ph idx="1"/>
          </p:nvPr>
        </p:nvSpPr>
        <p:spPr>
          <a:xfrm>
            <a:off x="406400" y="1397001"/>
            <a:ext cx="11379200" cy="4729164"/>
          </a:xfrm>
        </p:spPr>
        <p:txBody>
          <a:bodyPr/>
          <a:lstStyle/>
          <a:p>
            <a:pPr>
              <a:lnSpc>
                <a:spcPct val="150000"/>
              </a:lnSpc>
            </a:pPr>
            <a:r>
              <a:rPr lang="zh-CN" altLang="en-US" dirty="0"/>
              <a:t>精确推理的复杂性高度依赖于网络的结构</a:t>
            </a:r>
            <a:endParaRPr lang="en-US" altLang="zh-CN" dirty="0"/>
          </a:p>
          <a:p>
            <a:pPr lvl="1">
              <a:lnSpc>
                <a:spcPct val="150000"/>
              </a:lnSpc>
            </a:pPr>
            <a:r>
              <a:rPr lang="zh-CN" altLang="en-US" dirty="0"/>
              <a:t>单连通网络                                                   多连通网络</a:t>
            </a:r>
          </a:p>
        </p:txBody>
      </p:sp>
      <p:pic>
        <p:nvPicPr>
          <p:cNvPr id="5" name="图片 4">
            <a:extLst>
              <a:ext uri="{FF2B5EF4-FFF2-40B4-BE49-F238E27FC236}">
                <a16:creationId xmlns:a16="http://schemas.microsoft.com/office/drawing/2014/main" id="{E1008F86-A402-4027-A45E-F7C8872B6B23}"/>
              </a:ext>
            </a:extLst>
          </p:cNvPr>
          <p:cNvPicPr>
            <a:picLocks noChangeAspect="1"/>
          </p:cNvPicPr>
          <p:nvPr/>
        </p:nvPicPr>
        <p:blipFill>
          <a:blip r:embed="rId3"/>
          <a:stretch>
            <a:fillRect/>
          </a:stretch>
        </p:blipFill>
        <p:spPr>
          <a:xfrm>
            <a:off x="1248778" y="3188367"/>
            <a:ext cx="3885118" cy="2671269"/>
          </a:xfrm>
          <a:prstGeom prst="rect">
            <a:avLst/>
          </a:prstGeom>
        </p:spPr>
      </p:pic>
      <p:pic>
        <p:nvPicPr>
          <p:cNvPr id="6" name="图片 5">
            <a:extLst>
              <a:ext uri="{FF2B5EF4-FFF2-40B4-BE49-F238E27FC236}">
                <a16:creationId xmlns:a16="http://schemas.microsoft.com/office/drawing/2014/main" id="{BEDCC5C7-7F14-4A76-9D76-6AD6A853BF15}"/>
              </a:ext>
            </a:extLst>
          </p:cNvPr>
          <p:cNvPicPr>
            <a:picLocks noChangeAspect="1"/>
          </p:cNvPicPr>
          <p:nvPr/>
        </p:nvPicPr>
        <p:blipFill>
          <a:blip r:embed="rId4"/>
          <a:stretch>
            <a:fillRect/>
          </a:stretch>
        </p:blipFill>
        <p:spPr>
          <a:xfrm>
            <a:off x="6810461" y="2875676"/>
            <a:ext cx="4132761" cy="3296653"/>
          </a:xfrm>
          <a:prstGeom prst="rect">
            <a:avLst/>
          </a:prstGeom>
        </p:spPr>
      </p:pic>
    </p:spTree>
    <p:extLst>
      <p:ext uri="{BB962C8B-B14F-4D97-AF65-F5344CB8AC3E}">
        <p14:creationId xmlns:p14="http://schemas.microsoft.com/office/powerpoint/2010/main" val="3019747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060DA-F2E1-4E4E-B91E-FC266BA574E7}"/>
              </a:ext>
            </a:extLst>
          </p:cNvPr>
          <p:cNvSpPr>
            <a:spLocks noGrp="1"/>
          </p:cNvSpPr>
          <p:nvPr>
            <p:ph type="title"/>
          </p:nvPr>
        </p:nvSpPr>
        <p:spPr/>
        <p:txBody>
          <a:bodyPr/>
          <a:lstStyle/>
          <a:p>
            <a:r>
              <a:rPr lang="zh-CN" altLang="en-US" dirty="0"/>
              <a:t>精确推理的复杂性</a:t>
            </a:r>
          </a:p>
        </p:txBody>
      </p:sp>
      <p:sp>
        <p:nvSpPr>
          <p:cNvPr id="3" name="内容占位符 2">
            <a:extLst>
              <a:ext uri="{FF2B5EF4-FFF2-40B4-BE49-F238E27FC236}">
                <a16:creationId xmlns:a16="http://schemas.microsoft.com/office/drawing/2014/main" id="{47ECA711-E79D-44EA-A7EC-F32C6F3599DE}"/>
              </a:ext>
            </a:extLst>
          </p:cNvPr>
          <p:cNvSpPr>
            <a:spLocks noGrp="1"/>
          </p:cNvSpPr>
          <p:nvPr>
            <p:ph idx="1"/>
          </p:nvPr>
        </p:nvSpPr>
        <p:spPr/>
        <p:txBody>
          <a:bodyPr/>
          <a:lstStyle/>
          <a:p>
            <a:pPr>
              <a:lnSpc>
                <a:spcPct val="150000"/>
              </a:lnSpc>
            </a:pPr>
            <a:r>
              <a:rPr lang="zh-CN" altLang="en-US" dirty="0"/>
              <a:t>精确推理的复杂性高度依赖于网络的结构</a:t>
            </a:r>
            <a:endParaRPr lang="en-US" altLang="zh-CN" dirty="0"/>
          </a:p>
          <a:p>
            <a:pPr lvl="1">
              <a:lnSpc>
                <a:spcPct val="150000"/>
              </a:lnSpc>
            </a:pPr>
            <a:r>
              <a:rPr lang="zh-CN" altLang="en-US" dirty="0"/>
              <a:t>单连通网络</a:t>
            </a:r>
            <a:endParaRPr lang="en-US" altLang="zh-CN" dirty="0"/>
          </a:p>
          <a:p>
            <a:pPr lvl="2">
              <a:lnSpc>
                <a:spcPct val="150000"/>
              </a:lnSpc>
            </a:pPr>
            <a:r>
              <a:rPr lang="zh-CN" altLang="en-US" dirty="0"/>
              <a:t>网络中任意两个结点之间顶多只有一条</a:t>
            </a:r>
            <a:r>
              <a:rPr lang="en-US" altLang="zh-CN" dirty="0"/>
              <a:t>(</a:t>
            </a:r>
            <a:r>
              <a:rPr lang="zh-CN" altLang="en-US" dirty="0"/>
              <a:t>无向</a:t>
            </a:r>
            <a:r>
              <a:rPr lang="en-US" altLang="zh-CN" dirty="0"/>
              <a:t>)</a:t>
            </a:r>
            <a:r>
              <a:rPr lang="zh-CN" altLang="en-US" dirty="0"/>
              <a:t>路径</a:t>
            </a:r>
            <a:endParaRPr lang="en-US" altLang="zh-CN" dirty="0"/>
          </a:p>
          <a:p>
            <a:pPr lvl="2">
              <a:lnSpc>
                <a:spcPct val="150000"/>
              </a:lnSpc>
            </a:pPr>
            <a:r>
              <a:rPr lang="zh-CN" altLang="en-US" dirty="0"/>
              <a:t>精确推理的时间和空间复杂度与网络规模呈线性关系</a:t>
            </a:r>
            <a:endParaRPr lang="en-US" altLang="zh-CN" dirty="0"/>
          </a:p>
          <a:p>
            <a:pPr lvl="1">
              <a:lnSpc>
                <a:spcPct val="150000"/>
              </a:lnSpc>
            </a:pPr>
            <a:r>
              <a:rPr lang="zh-CN" altLang="en-US" dirty="0"/>
              <a:t>多连通网络</a:t>
            </a:r>
            <a:endParaRPr lang="en-US" altLang="zh-CN" dirty="0"/>
          </a:p>
          <a:p>
            <a:pPr lvl="2">
              <a:lnSpc>
                <a:spcPct val="150000"/>
              </a:lnSpc>
            </a:pPr>
            <a:r>
              <a:rPr lang="zh-CN" altLang="en-US" dirty="0"/>
              <a:t>变量消元算法在最坏情况下具有指数量级的时间和空间复杂度。</a:t>
            </a:r>
            <a:endParaRPr lang="en-US" altLang="zh-CN" dirty="0"/>
          </a:p>
          <a:p>
            <a:pPr lvl="2">
              <a:lnSpc>
                <a:spcPct val="150000"/>
              </a:lnSpc>
            </a:pPr>
            <a:r>
              <a:rPr lang="zh-CN" altLang="en-US" dirty="0"/>
              <a:t>贝叶斯网络推理严格难于</a:t>
            </a:r>
            <a:r>
              <a:rPr lang="en-US" altLang="zh-CN" dirty="0"/>
              <a:t>NP</a:t>
            </a:r>
            <a:r>
              <a:rPr lang="zh-CN" altLang="en-US" dirty="0"/>
              <a:t>完全问题</a:t>
            </a:r>
          </a:p>
        </p:txBody>
      </p:sp>
    </p:spTree>
    <p:extLst>
      <p:ext uri="{BB962C8B-B14F-4D97-AF65-F5344CB8AC3E}">
        <p14:creationId xmlns:p14="http://schemas.microsoft.com/office/powerpoint/2010/main" val="3004191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5800" y="1295400"/>
            <a:ext cx="4591050" cy="323850"/>
          </a:xfrm>
          <a:prstGeom prst="rect">
            <a:avLst/>
          </a:prstGeom>
        </p:spPr>
      </p:pic>
      <p:pic>
        <p:nvPicPr>
          <p:cNvPr id="3" name="图片 2"/>
          <p:cNvPicPr>
            <a:picLocks noChangeAspect="1"/>
          </p:cNvPicPr>
          <p:nvPr/>
        </p:nvPicPr>
        <p:blipFill>
          <a:blip r:embed="rId3"/>
          <a:stretch>
            <a:fillRect/>
          </a:stretch>
        </p:blipFill>
        <p:spPr>
          <a:xfrm>
            <a:off x="1295400" y="1752600"/>
            <a:ext cx="9763125" cy="1123950"/>
          </a:xfrm>
          <a:prstGeom prst="rect">
            <a:avLst/>
          </a:prstGeom>
        </p:spPr>
      </p:pic>
      <p:pic>
        <p:nvPicPr>
          <p:cNvPr id="4" name="图片 3"/>
          <p:cNvPicPr>
            <a:picLocks noChangeAspect="1"/>
          </p:cNvPicPr>
          <p:nvPr/>
        </p:nvPicPr>
        <p:blipFill>
          <a:blip r:embed="rId4"/>
          <a:stretch>
            <a:fillRect/>
          </a:stretch>
        </p:blipFill>
        <p:spPr>
          <a:xfrm>
            <a:off x="3733800" y="2667000"/>
            <a:ext cx="8234670" cy="3886200"/>
          </a:xfrm>
          <a:prstGeom prst="rect">
            <a:avLst/>
          </a:prstGeom>
        </p:spPr>
      </p:pic>
      <p:sp>
        <p:nvSpPr>
          <p:cNvPr id="5" name="标题 1"/>
          <p:cNvSpPr txBox="1">
            <a:spLocks/>
          </p:cNvSpPr>
          <p:nvPr/>
        </p:nvSpPr>
        <p:spPr>
          <a:xfrm>
            <a:off x="1631504" y="116632"/>
            <a:ext cx="8928992" cy="792088"/>
          </a:xfrm>
          <a:prstGeom prst="rect">
            <a:avLst/>
          </a:prstGeom>
          <a:solidFill>
            <a:schemeClr val="bg1"/>
          </a:solidFill>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周 课后作业</a:t>
            </a:r>
          </a:p>
        </p:txBody>
      </p:sp>
    </p:spTree>
    <p:extLst>
      <p:ext uri="{BB962C8B-B14F-4D97-AF65-F5344CB8AC3E}">
        <p14:creationId xmlns:p14="http://schemas.microsoft.com/office/powerpoint/2010/main" val="136813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809EEA3-7929-441E-B7A0-87B83B8A6F09}"/>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033434A2-42C0-40BB-8119-761EFF0C43FE}"/>
              </a:ext>
            </a:extLst>
          </p:cNvPr>
          <p:cNvSpPr>
            <a:spLocks noGrp="1"/>
          </p:cNvSpPr>
          <p:nvPr>
            <p:ph type="body" idx="1"/>
          </p:nvPr>
        </p:nvSpPr>
        <p:spPr>
          <a:xfrm>
            <a:off x="4608513" y="2451099"/>
            <a:ext cx="5206081" cy="1500187"/>
          </a:xfrm>
        </p:spPr>
        <p:txBody>
          <a:bodyPr/>
          <a:lstStyle/>
          <a:p>
            <a:r>
              <a:rPr lang="zh-CN" altLang="en-US" sz="5000" dirty="0"/>
              <a:t>谢谢！</a:t>
            </a:r>
          </a:p>
        </p:txBody>
      </p:sp>
    </p:spTree>
    <p:extLst>
      <p:ext uri="{BB962C8B-B14F-4D97-AF65-F5344CB8AC3E}">
        <p14:creationId xmlns:p14="http://schemas.microsoft.com/office/powerpoint/2010/main" val="304057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条件独立性</a:t>
            </a:r>
            <a:endParaRPr lang="en-US" dirty="0">
              <a:latin typeface="Calibri"/>
              <a:cs typeface="Calibri"/>
            </a:endParaRPr>
          </a:p>
        </p:txBody>
      </p:sp>
      <p:sp>
        <p:nvSpPr>
          <p:cNvPr id="1039363" name="Rectangle 3"/>
          <p:cNvSpPr>
            <a:spLocks noGrp="1" noChangeArrowheads="1"/>
          </p:cNvSpPr>
          <p:nvPr>
            <p:ph idx="1"/>
          </p:nvPr>
        </p:nvSpPr>
        <p:spPr>
          <a:xfrm>
            <a:off x="506260" y="1524000"/>
            <a:ext cx="11469687" cy="5029200"/>
          </a:xfrm>
        </p:spPr>
        <p:txBody>
          <a:bodyPr/>
          <a:lstStyle/>
          <a:p>
            <a:pPr eaLnBrk="1" hangingPunct="1">
              <a:lnSpc>
                <a:spcPct val="80000"/>
              </a:lnSpc>
            </a:pPr>
            <a:r>
              <a:rPr lang="zh-CN" altLang="en-US" sz="2400" dirty="0">
                <a:latin typeface="Calibri"/>
                <a:cs typeface="Calibri"/>
              </a:rPr>
              <a:t>链式法则</a:t>
            </a:r>
            <a:r>
              <a:rPr lang="en-US" sz="2400" dirty="0">
                <a:latin typeface="Calibri"/>
                <a:cs typeface="Calibri"/>
              </a:rPr>
              <a:t>: </a:t>
            </a: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lvl="6">
              <a:lnSpc>
                <a:spcPct val="80000"/>
              </a:lnSpc>
            </a:pPr>
            <a:endParaRPr lang="en-US" sz="1200" dirty="0">
              <a:latin typeface="Calibri"/>
              <a:cs typeface="Calibri"/>
            </a:endParaRPr>
          </a:p>
          <a:p>
            <a:pPr>
              <a:lnSpc>
                <a:spcPct val="80000"/>
              </a:lnSpc>
            </a:pPr>
            <a:r>
              <a:rPr lang="zh-CN" altLang="en-US" sz="2400" dirty="0">
                <a:latin typeface="Calibri"/>
                <a:cs typeface="Calibri"/>
              </a:rPr>
              <a:t>计算完全联合概率分布 </a:t>
            </a:r>
            <a:endParaRPr lang="en-US" altLang="zh-CN" sz="2400" dirty="0">
              <a:latin typeface="Calibri"/>
              <a:cs typeface="Calibri"/>
            </a:endParaRPr>
          </a:p>
          <a:p>
            <a:pPr lvl="3">
              <a:lnSpc>
                <a:spcPct val="80000"/>
              </a:lnSpc>
            </a:pPr>
            <a:endParaRPr lang="en-US" sz="1200" dirty="0">
              <a:latin typeface="Calibri"/>
              <a:cs typeface="Calibri"/>
            </a:endParaRPr>
          </a:p>
          <a:p>
            <a:pPr marL="457176" lvl="1" indent="0">
              <a:lnSpc>
                <a:spcPct val="150000"/>
              </a:lnSpc>
              <a:buNone/>
            </a:pPr>
            <a:r>
              <a:rPr lang="en-US" sz="2000" i="1" dirty="0">
                <a:solidFill>
                  <a:srgbClr val="0066FF"/>
                </a:solidFill>
              </a:rPr>
              <a:t> </a:t>
            </a:r>
            <a:r>
              <a:rPr lang="en-US" sz="2000" b="1" dirty="0">
                <a:solidFill>
                  <a:srgbClr val="0066FF"/>
                </a:solidFill>
              </a:rPr>
              <a:t>P</a:t>
            </a:r>
            <a:r>
              <a:rPr lang="en-US" sz="2000" i="1" dirty="0">
                <a:solidFill>
                  <a:srgbClr val="0066FF"/>
                </a:solidFill>
              </a:rPr>
              <a:t>(</a:t>
            </a:r>
            <a:r>
              <a:rPr lang="en-US" altLang="zh-CN" sz="2000" i="1" dirty="0">
                <a:solidFill>
                  <a:srgbClr val="0066FF"/>
                </a:solidFill>
              </a:rPr>
              <a:t>Rain, </a:t>
            </a:r>
            <a:r>
              <a:rPr lang="en-US" sz="2000" i="1" dirty="0">
                <a:solidFill>
                  <a:srgbClr val="0066FF"/>
                </a:solidFill>
              </a:rPr>
              <a:t>T</a:t>
            </a:r>
            <a:r>
              <a:rPr lang="en-US" altLang="zh-CN" sz="2000" i="1" dirty="0">
                <a:solidFill>
                  <a:srgbClr val="0066FF"/>
                </a:solidFill>
              </a:rPr>
              <a:t>raffic</a:t>
            </a:r>
            <a:r>
              <a:rPr lang="en-US" sz="2000" i="1" dirty="0">
                <a:solidFill>
                  <a:srgbClr val="0066FF"/>
                </a:solidFill>
              </a:rPr>
              <a:t>, </a:t>
            </a:r>
            <a:r>
              <a:rPr lang="en-US" altLang="zh-CN" sz="2000" i="1" dirty="0">
                <a:solidFill>
                  <a:srgbClr val="0066FF"/>
                </a:solidFill>
              </a:rPr>
              <a:t>Umbrella</a:t>
            </a:r>
            <a:r>
              <a:rPr lang="en-US" sz="2000" i="1" dirty="0">
                <a:solidFill>
                  <a:srgbClr val="0066FF"/>
                </a:solidFill>
              </a:rPr>
              <a:t>) </a:t>
            </a:r>
          </a:p>
          <a:p>
            <a:pPr marL="457176" lvl="1" indent="0">
              <a:lnSpc>
                <a:spcPct val="150000"/>
              </a:lnSpc>
              <a:buNone/>
            </a:pPr>
            <a:r>
              <a:rPr lang="en-US" sz="2000" i="1" dirty="0">
                <a:solidFill>
                  <a:srgbClr val="0066FF"/>
                </a:solidFill>
              </a:rPr>
              <a:t>= </a:t>
            </a:r>
            <a:r>
              <a:rPr lang="en-US" sz="2000" b="1" dirty="0">
                <a:solidFill>
                  <a:srgbClr val="0066FF"/>
                </a:solidFill>
              </a:rPr>
              <a:t>P</a:t>
            </a:r>
            <a:r>
              <a:rPr lang="en-US" sz="2000" i="1" dirty="0">
                <a:solidFill>
                  <a:srgbClr val="0066FF"/>
                </a:solidFill>
              </a:rPr>
              <a:t>(</a:t>
            </a:r>
            <a:r>
              <a:rPr lang="en-US" altLang="zh-CN" sz="2000" i="1" dirty="0">
                <a:solidFill>
                  <a:srgbClr val="0066FF"/>
                </a:solidFill>
              </a:rPr>
              <a:t>Rain</a:t>
            </a:r>
            <a:r>
              <a:rPr lang="en-US" sz="2000" i="1" dirty="0">
                <a:solidFill>
                  <a:srgbClr val="0066FF"/>
                </a:solidFill>
              </a:rPr>
              <a:t>) </a:t>
            </a:r>
            <a:r>
              <a:rPr lang="en-US" sz="2000" b="1" dirty="0">
                <a:solidFill>
                  <a:srgbClr val="0066FF"/>
                </a:solidFill>
              </a:rPr>
              <a:t>P</a:t>
            </a:r>
            <a:r>
              <a:rPr lang="en-US" sz="2000" i="1" dirty="0">
                <a:solidFill>
                  <a:srgbClr val="0066FF"/>
                </a:solidFill>
              </a:rPr>
              <a:t>(</a:t>
            </a:r>
            <a:r>
              <a:rPr lang="en-US" altLang="zh-CN" sz="2000" i="1" dirty="0">
                <a:solidFill>
                  <a:srgbClr val="0066FF"/>
                </a:solidFill>
              </a:rPr>
              <a:t>Traffic</a:t>
            </a:r>
            <a:r>
              <a:rPr lang="en-US" sz="2000" i="1" dirty="0">
                <a:solidFill>
                  <a:srgbClr val="0066FF"/>
                </a:solidFill>
              </a:rPr>
              <a:t> </a:t>
            </a:r>
            <a:r>
              <a:rPr lang="en-US" sz="2000" dirty="0">
                <a:solidFill>
                  <a:srgbClr val="0066FF"/>
                </a:solidFill>
              </a:rPr>
              <a:t>| </a:t>
            </a:r>
            <a:r>
              <a:rPr lang="en-US" altLang="zh-CN" sz="2000" i="1" dirty="0">
                <a:solidFill>
                  <a:srgbClr val="0066FF"/>
                </a:solidFill>
              </a:rPr>
              <a:t>Rain</a:t>
            </a:r>
            <a:r>
              <a:rPr lang="en-US" sz="2000" i="1" dirty="0">
                <a:solidFill>
                  <a:srgbClr val="0066FF"/>
                </a:solidFill>
              </a:rPr>
              <a:t>) </a:t>
            </a:r>
            <a:r>
              <a:rPr lang="en-US" sz="2000" b="1" u="sng" dirty="0">
                <a:solidFill>
                  <a:srgbClr val="0066FF"/>
                </a:solidFill>
              </a:rPr>
              <a:t>P</a:t>
            </a:r>
            <a:r>
              <a:rPr lang="en-US" sz="2000" i="1" u="sng" dirty="0">
                <a:solidFill>
                  <a:srgbClr val="0066FF"/>
                </a:solidFill>
              </a:rPr>
              <a:t>(</a:t>
            </a:r>
            <a:r>
              <a:rPr lang="en-US" altLang="zh-CN" sz="2000" i="1" u="sng" dirty="0">
                <a:solidFill>
                  <a:srgbClr val="0066FF"/>
                </a:solidFill>
              </a:rPr>
              <a:t>Umbrella</a:t>
            </a:r>
            <a:r>
              <a:rPr lang="en-US" altLang="zh-CN" sz="2000" u="sng" dirty="0">
                <a:solidFill>
                  <a:srgbClr val="0066FF"/>
                </a:solidFill>
              </a:rPr>
              <a:t>| </a:t>
            </a:r>
            <a:r>
              <a:rPr lang="en-US" altLang="zh-CN" sz="2000" i="1" u="sng" dirty="0">
                <a:solidFill>
                  <a:srgbClr val="0066FF"/>
                </a:solidFill>
              </a:rPr>
              <a:t>Rain, Traffic </a:t>
            </a:r>
            <a:r>
              <a:rPr lang="en-US" sz="2000" i="1" u="sng" dirty="0">
                <a:solidFill>
                  <a:srgbClr val="0066FF"/>
                </a:solidFill>
              </a:rPr>
              <a:t>) </a:t>
            </a:r>
            <a:r>
              <a:rPr lang="en-US" sz="2000" i="1" dirty="0">
                <a:solidFill>
                  <a:srgbClr val="0066FF"/>
                </a:solidFill>
              </a:rPr>
              <a:t> </a:t>
            </a:r>
            <a:r>
              <a:rPr lang="zh-CN" altLang="en-US" sz="2000" dirty="0">
                <a:latin typeface="Calibri"/>
                <a:cs typeface="Calibri"/>
              </a:rPr>
              <a:t>   （链式法则）</a:t>
            </a:r>
            <a:endParaRPr lang="en-US" sz="2000" i="1" dirty="0">
              <a:solidFill>
                <a:srgbClr val="0066FF"/>
              </a:solidFill>
            </a:endParaRPr>
          </a:p>
          <a:p>
            <a:pPr marL="457176" lvl="1" indent="0">
              <a:lnSpc>
                <a:spcPct val="150000"/>
              </a:lnSpc>
              <a:buNone/>
            </a:pPr>
            <a:r>
              <a:rPr lang="en-US" sz="2000" i="1" dirty="0">
                <a:solidFill>
                  <a:srgbClr val="0066FF"/>
                </a:solidFill>
              </a:rPr>
              <a:t>= </a:t>
            </a:r>
            <a:r>
              <a:rPr lang="en-US" altLang="zh-CN" sz="2000" b="1" dirty="0">
                <a:solidFill>
                  <a:srgbClr val="0066FF"/>
                </a:solidFill>
              </a:rPr>
              <a:t>P</a:t>
            </a:r>
            <a:r>
              <a:rPr lang="en-US" altLang="zh-CN" sz="2000" i="1" dirty="0">
                <a:solidFill>
                  <a:srgbClr val="0066FF"/>
                </a:solidFill>
              </a:rPr>
              <a:t>(Rain) </a:t>
            </a:r>
            <a:r>
              <a:rPr lang="en-US" altLang="zh-CN" sz="2000" b="1" dirty="0">
                <a:solidFill>
                  <a:srgbClr val="0066FF"/>
                </a:solidFill>
              </a:rPr>
              <a:t>P</a:t>
            </a:r>
            <a:r>
              <a:rPr lang="en-US" altLang="zh-CN" sz="2000" i="1" dirty="0">
                <a:solidFill>
                  <a:srgbClr val="0066FF"/>
                </a:solidFill>
              </a:rPr>
              <a:t>(Traffic </a:t>
            </a:r>
            <a:r>
              <a:rPr lang="en-US" altLang="zh-CN" sz="2000" dirty="0">
                <a:solidFill>
                  <a:srgbClr val="0066FF"/>
                </a:solidFill>
              </a:rPr>
              <a:t>| </a:t>
            </a:r>
            <a:r>
              <a:rPr lang="en-US" altLang="zh-CN" sz="2000" i="1" dirty="0">
                <a:solidFill>
                  <a:srgbClr val="0066FF"/>
                </a:solidFill>
              </a:rPr>
              <a:t>Rain) </a:t>
            </a:r>
            <a:r>
              <a:rPr lang="en-US" altLang="zh-CN" sz="2000" b="1" dirty="0">
                <a:solidFill>
                  <a:srgbClr val="0066FF"/>
                </a:solidFill>
              </a:rPr>
              <a:t>P</a:t>
            </a:r>
            <a:r>
              <a:rPr lang="en-US" altLang="zh-CN" sz="2000" i="1" dirty="0">
                <a:solidFill>
                  <a:srgbClr val="0066FF"/>
                </a:solidFill>
              </a:rPr>
              <a:t>(Umbrella</a:t>
            </a:r>
            <a:r>
              <a:rPr lang="en-US" altLang="zh-CN" sz="2000" dirty="0">
                <a:solidFill>
                  <a:srgbClr val="0066FF"/>
                </a:solidFill>
              </a:rPr>
              <a:t>| </a:t>
            </a:r>
            <a:r>
              <a:rPr lang="en-US" altLang="zh-CN" sz="2000" i="1" dirty="0">
                <a:solidFill>
                  <a:srgbClr val="0066FF"/>
                </a:solidFill>
              </a:rPr>
              <a:t>Rain)       </a:t>
            </a:r>
            <a:r>
              <a:rPr lang="zh-CN" altLang="en-US" sz="2000" dirty="0">
                <a:latin typeface="Calibri"/>
                <a:cs typeface="Calibri"/>
              </a:rPr>
              <a:t>（条件独立的假设）</a:t>
            </a:r>
            <a:endParaRPr lang="en-US" sz="2000" dirty="0">
              <a:latin typeface="Calibri"/>
              <a:cs typeface="Calibri"/>
            </a:endParaRPr>
          </a:p>
          <a:p>
            <a:pPr lvl="5">
              <a:lnSpc>
                <a:spcPct val="80000"/>
              </a:lnSpc>
            </a:pPr>
            <a:endParaRPr lang="en-US" sz="12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marL="0" indent="0" eaLnBrk="1" hangingPunct="1">
              <a:lnSpc>
                <a:spcPct val="80000"/>
              </a:lnSpc>
              <a:buNone/>
            </a:pPr>
            <a:endParaRPr lang="en-US" sz="2400" dirty="0">
              <a:latin typeface="Calibri"/>
              <a:cs typeface="Calibri"/>
            </a:endParaRPr>
          </a:p>
        </p:txBody>
      </p:sp>
      <p:pic>
        <p:nvPicPr>
          <p:cNvPr id="8" name="Picture 7" descr="txp_fig.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bwMode="auto">
          <a:xfrm>
            <a:off x="2362200" y="1524000"/>
            <a:ext cx="7162800" cy="302460"/>
          </a:xfrm>
          <a:prstGeom prst="rect">
            <a:avLst/>
          </a:prstGeom>
          <a:noFill/>
          <a:ln w="9525" cap="flat" cmpd="sng" algn="ctr">
            <a:noFill/>
            <a:prstDash val="solid"/>
            <a:round/>
            <a:headEnd type="none" w="med" len="med"/>
            <a:tailEnd type="none" w="med" len="med"/>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7357" dir="2700000" rotWithShape="0">
                    <a:scrgbClr r="0" g="0" b="0"/>
                  </a:outerShdw>
                </a:effectLst>
              </a14:hiddenEffects>
            </a:ext>
            <a:ext uri="{31F19639-BCED-4a60-ADC4-E9642A236FB7}">
              <a14:hiddenScene3d xmlns="" xmlns:a14="http://schemas.microsoft.com/office/drawing/2010/main">
                <a:camera prst="orthographicFront">
                  <a:rot lat="0" lon="0" rev="0"/>
                </a:camera>
                <a:lightRig rig="threePt" dir="t">
                  <a:rot lat="0" lon="0" rev="0"/>
                </a:lightRig>
              </a14:hiddenScene3d>
            </a:ext>
            <a:ext uri="{E45631CC-5BF2-4c18-A39C-3461C7D3F71A}">
              <a14:hiddenSp3d xmlns="" xmlns:a14="http://schemas.microsoft.com/office/drawing/2010/main" extrusionH="457200">
                <a:contourClr>
                  <a:srgbClr val="000000"/>
                </a:contourClr>
              </a14:hiddenSp3d>
            </a:ext>
            <a:ext uri="{53640926-AAD7-44d8-BBD7-CCE9431645EC}">
              <a14:shadowObscured xmlns="" xmlns:a14="http://schemas.microsoft.com/office/drawing/2010/main"/>
            </a:ext>
          </a:extLst>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273200" y="4521361"/>
            <a:ext cx="3918800" cy="2031839"/>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条件独立性</a:t>
            </a:r>
            <a:endParaRPr lang="en-US" dirty="0">
              <a:latin typeface="Calibri"/>
              <a:cs typeface="Calibri"/>
            </a:endParaRPr>
          </a:p>
        </p:txBody>
      </p:sp>
      <p:sp>
        <p:nvSpPr>
          <p:cNvPr id="1039363" name="Rectangle 3"/>
          <p:cNvSpPr>
            <a:spLocks noGrp="1" noChangeArrowheads="1"/>
          </p:cNvSpPr>
          <p:nvPr>
            <p:ph idx="1"/>
          </p:nvPr>
        </p:nvSpPr>
        <p:spPr>
          <a:xfrm>
            <a:off x="341313" y="1524000"/>
            <a:ext cx="11469687" cy="5029200"/>
          </a:xfrm>
        </p:spPr>
        <p:txBody>
          <a:bodyPr/>
          <a:lstStyle/>
          <a:p>
            <a:pPr>
              <a:lnSpc>
                <a:spcPct val="150000"/>
              </a:lnSpc>
            </a:pPr>
            <a:r>
              <a:rPr lang="zh-CN" altLang="en-US" sz="2400" dirty="0">
                <a:latin typeface="Calibri"/>
                <a:cs typeface="Calibri"/>
              </a:rPr>
              <a:t>完全概率分布能够回答关于问题域的任何问题，但是</a:t>
            </a:r>
            <a:r>
              <a:rPr lang="en-US" altLang="zh-CN" sz="2400" dirty="0">
                <a:latin typeface="Calibri"/>
                <a:cs typeface="Calibri"/>
              </a:rPr>
              <a:t>:</a:t>
            </a:r>
          </a:p>
          <a:p>
            <a:pPr lvl="1">
              <a:lnSpc>
                <a:spcPct val="150000"/>
              </a:lnSpc>
            </a:pPr>
            <a:r>
              <a:rPr lang="zh-CN" altLang="en-US" sz="2000" dirty="0">
                <a:latin typeface="Calibri"/>
                <a:cs typeface="Calibri"/>
              </a:rPr>
              <a:t>随着变量数目增多会增大到不可操作的程度</a:t>
            </a:r>
            <a:endParaRPr lang="en-US" altLang="zh-CN" sz="2000" dirty="0">
              <a:latin typeface="Calibri"/>
              <a:cs typeface="Calibri"/>
            </a:endParaRPr>
          </a:p>
          <a:p>
            <a:pPr lvl="1">
              <a:lnSpc>
                <a:spcPct val="150000"/>
              </a:lnSpc>
            </a:pPr>
            <a:r>
              <a:rPr lang="zh-CN" altLang="en-US" sz="2000" dirty="0">
                <a:latin typeface="Calibri"/>
                <a:cs typeface="Calibri"/>
              </a:rPr>
              <a:t>为每个可能世界逐个指定概率是不符合实际的</a:t>
            </a:r>
            <a:endParaRPr lang="en-US" altLang="zh-CN" sz="20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r>
              <a:rPr lang="zh-CN" altLang="en-US" sz="2400" dirty="0">
                <a:latin typeface="Calibri"/>
                <a:cs typeface="Calibri"/>
              </a:rPr>
              <a:t>条件独立假设表示的方法：贝叶斯网络</a:t>
            </a:r>
            <a:r>
              <a:rPr lang="en-US" sz="2400" dirty="0">
                <a:latin typeface="Calibri"/>
                <a:cs typeface="Calibri"/>
              </a:rPr>
              <a:t> </a:t>
            </a:r>
          </a:p>
          <a:p>
            <a:pPr marL="0" indent="0" eaLnBrk="1" hangingPunct="1">
              <a:lnSpc>
                <a:spcPct val="80000"/>
              </a:lnSpc>
              <a:buNone/>
            </a:pPr>
            <a:endParaRPr lang="en-US" sz="2400" dirty="0">
              <a:latin typeface="Calibri"/>
              <a:cs typeface="Calibri"/>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57147" y="4038600"/>
            <a:ext cx="3918800" cy="2031839"/>
          </a:xfrm>
          <a:prstGeom prst="rect">
            <a:avLst/>
          </a:prstGeom>
        </p:spPr>
      </p:pic>
      <p:pic>
        <p:nvPicPr>
          <p:cNvPr id="6" name="图片 5">
            <a:extLst>
              <a:ext uri="{FF2B5EF4-FFF2-40B4-BE49-F238E27FC236}">
                <a16:creationId xmlns:a16="http://schemas.microsoft.com/office/drawing/2014/main" id="{697077F2-68B3-4800-93CC-1306D4C4E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85" y="3216692"/>
            <a:ext cx="804703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79780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2286001" y="1671263"/>
            <a:ext cx="8927431" cy="4929188"/>
          </a:xfrm>
        </p:spPr>
        <p:txBody>
          <a:bodyPr/>
          <a:lstStyle/>
          <a:p>
            <a:pPr eaLnBrk="1" hangingPunct="1">
              <a:lnSpc>
                <a:spcPct val="200000"/>
              </a:lnSpc>
            </a:pPr>
            <a:r>
              <a:rPr lang="zh-CN" altLang="en-US" sz="2400" b="1" dirty="0"/>
              <a:t>第十三章 概率推理</a:t>
            </a:r>
            <a:endParaRPr lang="en-US" altLang="zh-CN" sz="2400" b="1" dirty="0"/>
          </a:p>
          <a:p>
            <a:pPr lvl="1">
              <a:lnSpc>
                <a:spcPct val="200000"/>
              </a:lnSpc>
            </a:pPr>
            <a:r>
              <a:rPr lang="zh-CN" altLang="en-US" sz="2400" dirty="0"/>
              <a:t>独立性与条件独立性</a:t>
            </a:r>
            <a:endParaRPr lang="en-US" altLang="zh-CN" sz="2400" dirty="0"/>
          </a:p>
          <a:p>
            <a:pPr lvl="1">
              <a:lnSpc>
                <a:spcPct val="200000"/>
              </a:lnSpc>
            </a:pPr>
            <a:r>
              <a:rPr lang="zh-CN" altLang="en-US" sz="2400" dirty="0">
                <a:solidFill>
                  <a:srgbClr val="FF0000"/>
                </a:solidFill>
              </a:rPr>
              <a:t>不确定问题的知识表示</a:t>
            </a:r>
            <a:r>
              <a:rPr lang="en-US" altLang="zh-CN" sz="2400" dirty="0">
                <a:solidFill>
                  <a:srgbClr val="FF0000"/>
                </a:solidFill>
              </a:rPr>
              <a:t>-</a:t>
            </a:r>
            <a:r>
              <a:rPr lang="zh-CN" altLang="en-US" sz="2400" dirty="0">
                <a:solidFill>
                  <a:srgbClr val="FF0000"/>
                </a:solidFill>
              </a:rPr>
              <a:t>贝叶斯网络</a:t>
            </a:r>
            <a:endParaRPr lang="en-US" altLang="zh-CN" sz="2400" dirty="0">
              <a:solidFill>
                <a:srgbClr val="FF0000"/>
              </a:solidFill>
            </a:endParaRPr>
          </a:p>
          <a:p>
            <a:pPr lvl="1">
              <a:lnSpc>
                <a:spcPct val="200000"/>
              </a:lnSpc>
            </a:pPr>
            <a:r>
              <a:rPr lang="zh-CN" altLang="en-US" sz="2400" dirty="0"/>
              <a:t>贝叶斯网络的语义</a:t>
            </a:r>
            <a:endParaRPr lang="en-US" altLang="zh-CN" sz="2400" dirty="0"/>
          </a:p>
          <a:p>
            <a:pPr lvl="1">
              <a:lnSpc>
                <a:spcPct val="200000"/>
              </a:lnSpc>
            </a:pPr>
            <a:r>
              <a:rPr lang="zh-CN" altLang="en-US" sz="2400" dirty="0"/>
              <a:t>精确推理：枚举推理、</a:t>
            </a:r>
            <a:r>
              <a:rPr lang="en-US" altLang="zh-CN" sz="2400" dirty="0"/>
              <a:t> </a:t>
            </a:r>
            <a:r>
              <a:rPr lang="zh-CN" altLang="en-US" sz="2400" dirty="0"/>
              <a:t>变量消元</a:t>
            </a:r>
            <a:endParaRPr lang="en-US" altLang="zh-CN" sz="2400" dirty="0"/>
          </a:p>
        </p:txBody>
      </p:sp>
    </p:spTree>
    <p:extLst>
      <p:ext uri="{BB962C8B-B14F-4D97-AF65-F5344CB8AC3E}">
        <p14:creationId xmlns:p14="http://schemas.microsoft.com/office/powerpoint/2010/main" val="261974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12309" y="3506480"/>
            <a:ext cx="4879691" cy="3556115"/>
          </a:xfrm>
          <a:prstGeom prst="rect">
            <a:avLst/>
          </a:prstGeom>
        </p:spPr>
      </p:pic>
      <p:sp>
        <p:nvSpPr>
          <p:cNvPr id="14338" name="Rectangle 2"/>
          <p:cNvSpPr>
            <a:spLocks noGrp="1" noChangeArrowheads="1"/>
          </p:cNvSpPr>
          <p:nvPr>
            <p:ph type="title"/>
          </p:nvPr>
        </p:nvSpPr>
        <p:spPr/>
        <p:txBody>
          <a:bodyPr/>
          <a:lstStyle/>
          <a:p>
            <a:pPr eaLnBrk="1" hangingPunct="1"/>
            <a:r>
              <a:rPr lang="zh-CN" altLang="en-US" dirty="0">
                <a:latin typeface="Calibri"/>
                <a:cs typeface="Calibri"/>
              </a:rPr>
              <a:t>贝叶斯网络</a:t>
            </a:r>
            <a:endParaRPr lang="en-US" dirty="0">
              <a:latin typeface="Calibri"/>
              <a:cs typeface="Calibri"/>
            </a:endParaRPr>
          </a:p>
        </p:txBody>
      </p:sp>
      <p:sp>
        <p:nvSpPr>
          <p:cNvPr id="14339" name="Rectangle 3"/>
          <p:cNvSpPr>
            <a:spLocks noGrp="1" noChangeArrowheads="1"/>
          </p:cNvSpPr>
          <p:nvPr>
            <p:ph idx="1"/>
          </p:nvPr>
        </p:nvSpPr>
        <p:spPr>
          <a:xfrm>
            <a:off x="398913" y="1496753"/>
            <a:ext cx="11394174" cy="4729164"/>
          </a:xfrm>
        </p:spPr>
        <p:txBody>
          <a:bodyPr/>
          <a:lstStyle/>
          <a:p>
            <a:pPr eaLnBrk="1" hangingPunct="1">
              <a:lnSpc>
                <a:spcPct val="80000"/>
              </a:lnSpc>
            </a:pPr>
            <a:endParaRPr lang="en-US" sz="2400" dirty="0">
              <a:solidFill>
                <a:srgbClr val="CC0000"/>
              </a:solidFill>
              <a:latin typeface="Calibri"/>
              <a:cs typeface="Calibri"/>
            </a:endParaRPr>
          </a:p>
          <a:p>
            <a:pPr>
              <a:lnSpc>
                <a:spcPct val="150000"/>
              </a:lnSpc>
            </a:pPr>
            <a:r>
              <a:rPr lang="zh-CN" altLang="en-US" sz="2400" dirty="0">
                <a:solidFill>
                  <a:srgbClr val="CC0000"/>
                </a:solidFill>
                <a:latin typeface="Calibri"/>
                <a:cs typeface="Calibri"/>
              </a:rPr>
              <a:t>贝叶斯网络</a:t>
            </a:r>
            <a:r>
              <a:rPr lang="en-US" sz="2400" dirty="0">
                <a:solidFill>
                  <a:srgbClr val="CC0000"/>
                </a:solidFill>
                <a:latin typeface="Calibri"/>
                <a:cs typeface="Calibri"/>
              </a:rPr>
              <a:t>:</a:t>
            </a:r>
            <a:r>
              <a:rPr lang="zh-CN" altLang="en-US" sz="2400" dirty="0">
                <a:solidFill>
                  <a:srgbClr val="CC0000"/>
                </a:solidFill>
                <a:latin typeface="Calibri"/>
                <a:cs typeface="Calibri"/>
              </a:rPr>
              <a:t> </a:t>
            </a:r>
            <a:r>
              <a:rPr lang="zh-CN" altLang="en-US" sz="2400" dirty="0">
                <a:latin typeface="Calibri"/>
                <a:cs typeface="Calibri"/>
              </a:rPr>
              <a:t>是由</a:t>
            </a:r>
            <a:r>
              <a:rPr lang="en-US" altLang="zh-CN" sz="2400" dirty="0">
                <a:latin typeface="Calibri"/>
                <a:cs typeface="Calibri"/>
              </a:rPr>
              <a:t>Pearl</a:t>
            </a:r>
            <a:r>
              <a:rPr lang="zh-CN" altLang="en-US" sz="2400" dirty="0">
                <a:latin typeface="Calibri"/>
                <a:cs typeface="Calibri"/>
              </a:rPr>
              <a:t>由</a:t>
            </a:r>
            <a:r>
              <a:rPr lang="en-US" altLang="zh-CN" sz="2400" dirty="0">
                <a:latin typeface="Calibri"/>
                <a:cs typeface="Calibri"/>
              </a:rPr>
              <a:t>1988</a:t>
            </a:r>
            <a:r>
              <a:rPr lang="zh-CN" altLang="en-US" sz="2400" dirty="0">
                <a:latin typeface="Calibri"/>
                <a:cs typeface="Calibri"/>
              </a:rPr>
              <a:t>年提出的理论模型，是目前不确定知识表达和推理领域最有效的理论模型之一。</a:t>
            </a:r>
            <a:endParaRPr lang="en-US" sz="2400" dirty="0">
              <a:latin typeface="Calibri"/>
              <a:cs typeface="Calibri"/>
            </a:endParaRPr>
          </a:p>
          <a:p>
            <a:pPr>
              <a:lnSpc>
                <a:spcPct val="150000"/>
              </a:lnSpc>
            </a:pPr>
            <a:r>
              <a:rPr lang="zh-CN" altLang="en-US" sz="2400" dirty="0">
                <a:latin typeface="Calibri"/>
                <a:cs typeface="Calibri"/>
              </a:rPr>
              <a:t>一种使用简单局部分布（条件概率）， 描述复杂联合分布的技术</a:t>
            </a:r>
            <a:endParaRPr lang="en-US" sz="2400" dirty="0">
              <a:latin typeface="Calibri"/>
              <a:cs typeface="Calibri"/>
            </a:endParaRPr>
          </a:p>
          <a:p>
            <a:pPr lvl="1">
              <a:lnSpc>
                <a:spcPct val="150000"/>
              </a:lnSpc>
            </a:pPr>
            <a:endParaRPr lang="en-US" altLang="zh-CN" sz="2000" dirty="0">
              <a:latin typeface="Calibri"/>
              <a:cs typeface="Calibri"/>
            </a:endParaRPr>
          </a:p>
          <a:p>
            <a:pPr lvl="1">
              <a:lnSpc>
                <a:spcPct val="150000"/>
              </a:lnSpc>
            </a:pPr>
            <a:r>
              <a:rPr lang="zh-CN" altLang="en-US" sz="2000" dirty="0">
                <a:latin typeface="Calibri"/>
                <a:cs typeface="Calibri"/>
              </a:rPr>
              <a:t>一个有向无环图，也称之为概率图模型</a:t>
            </a:r>
            <a:endParaRPr lang="en-US" sz="2000" dirty="0">
              <a:latin typeface="Calibri"/>
              <a:cs typeface="Calibri"/>
            </a:endParaRPr>
          </a:p>
          <a:p>
            <a:pPr lvl="1" eaLnBrk="1" hangingPunct="1">
              <a:lnSpc>
                <a:spcPct val="150000"/>
              </a:lnSpc>
            </a:pPr>
            <a:r>
              <a:rPr lang="zh-CN" altLang="en-US" sz="2000" dirty="0">
                <a:latin typeface="Calibri"/>
                <a:cs typeface="Calibri"/>
              </a:rPr>
              <a:t>用于表示变量之间的依赖关系</a:t>
            </a:r>
            <a:endParaRPr lang="en-US" sz="2000" dirty="0">
              <a:latin typeface="Calibri"/>
              <a:cs typeface="Calibri"/>
            </a:endParaRPr>
          </a:p>
          <a:p>
            <a:pPr lvl="1" eaLnBrk="1" hangingPunct="1">
              <a:lnSpc>
                <a:spcPct val="150000"/>
              </a:lnSpc>
            </a:pPr>
            <a:r>
              <a:rPr lang="zh-CN" altLang="en-US" sz="2000" dirty="0">
                <a:latin typeface="Calibri"/>
                <a:cs typeface="Calibri"/>
              </a:rPr>
              <a:t>本质上，表示任何完全联合概率分布</a:t>
            </a:r>
            <a:endParaRPr lang="en-US" sz="2000" dirty="0">
              <a:latin typeface="Calibri"/>
              <a:cs typeface="Calibri"/>
            </a:endParaRPr>
          </a:p>
        </p:txBody>
      </p:sp>
    </p:spTree>
    <p:extLst>
      <p:ext uri="{BB962C8B-B14F-4D97-AF65-F5344CB8AC3E}">
        <p14:creationId xmlns:p14="http://schemas.microsoft.com/office/powerpoint/2010/main" val="335925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10;\]&#10;\end{document}&#10;"/>
  <p:tag name="FILENAME" val="txp_fig"/>
  <p:tag name="FORMAT" val="pngmono"/>
  <p:tag name="RES" val="1200"/>
  <p:tag name="BLEND" val="0"/>
  <p:tag name="TRANSPARENT" val="0"/>
  <p:tag name="TBUG" val="0"/>
  <p:tag name="ALLOWFS" val="0"/>
  <p:tag name="ORIGWIDTH" val="49"/>
  <p:tag name="PICTUREFILESIZE" val="2727"/>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T)&#10;\]&#10;\end{document}&#10;"/>
  <p:tag name="FILENAME" val="txp_fig"/>
  <p:tag name="FORMAT" val="pngmono"/>
  <p:tag name="RES" val="1200"/>
  <p:tag name="BLEND" val="0"/>
  <p:tag name="TRANSPARENT" val="0"/>
  <p:tag name="TBUG" val="0"/>
  <p:tag name="ALLOWFS" val="0"/>
  <p:tag name="ORIGWIDTH" val="71"/>
  <p:tag name="PICTUREFILESIZE" val="4077"/>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10;\]&#10;\end{document}&#10;"/>
  <p:tag name="FILENAME" val="txp_fig"/>
  <p:tag name="FORMAT" val="pngmono"/>
  <p:tag name="RES" val="1200"/>
  <p:tag name="BLEND" val="0"/>
  <p:tag name="TRANSPARENT" val="0"/>
  <p:tag name="TBUG" val="0"/>
  <p:tag name="ALLOWFS" val="0"/>
  <p:tag name="ORIGWIDTH" val="49"/>
  <p:tag name="PICTUREFILESIZE" val="3026"/>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1"/>
  <p:tag name="PICTUREFILESIZE" val="4029"/>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L|T)&#10;\]&#10;\end{document}&#10;"/>
  <p:tag name="FILENAME" val="txp_fig"/>
  <p:tag name="FORMAT" val="pngmono"/>
  <p:tag name="RES" val="1200"/>
  <p:tag name="BLEND" val="0"/>
  <p:tag name="TRANSPARENT" val="0"/>
  <p:tag name="TBUG" val="0"/>
  <p:tag name="ALLOWFS" val="0"/>
  <p:tag name="ORIGWIDTH" val="69"/>
  <p:tag name="PICTUREFILESIZE" val="3629"/>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T)&#10;\]&#10;\end{document}&#10;"/>
  <p:tag name="FILENAME" val="txp_fig"/>
  <p:tag name="FORMAT" val="pngmono"/>
  <p:tag name="RES" val="1200"/>
  <p:tag name="BLEND" val="0"/>
  <p:tag name="TRANSPARENT" val="0"/>
  <p:tag name="TBUG" val="0"/>
  <p:tag name="ALLOWFS" val="0"/>
  <p:tag name="ORIGWIDTH" val="74"/>
  <p:tag name="PICTUREFILESIZE" val="4108"/>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L|T)&#10;\]&#10;\end{document}&#10;"/>
  <p:tag name="FILENAME" val="txp_fig"/>
  <p:tag name="FORMAT" val="pngmono"/>
  <p:tag name="RES" val="1200"/>
  <p:tag name="BLEND" val="0"/>
  <p:tag name="TRANSPARENT" val="0"/>
  <p:tag name="TBUG" val="0"/>
  <p:tag name="ALLOWFS" val="0"/>
  <p:tag name="ORIGWIDTH" val="69"/>
  <p:tag name="PICTUREFILESIZE" val="3629"/>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T,L)&#10;\]&#10;\end{document}&#10;"/>
  <p:tag name="FILENAME" val="txp_fig"/>
  <p:tag name="FORMAT" val="pngmono"/>
  <p:tag name="RES" val="1200"/>
  <p:tag name="BLEND" val="0"/>
  <p:tag name="TRANSPARENT" val="0"/>
  <p:tag name="TBUG" val="0"/>
  <p:tag name="ALLOWFS" val="0"/>
  <p:tag name="ORIGWIDTH" val="97"/>
  <p:tag name="PICTUREFILESIZE" val="508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gin{eqnarray*}&#10;P(X_1, X_2, \ldots X_n) &amp; = &amp; P(X_1) P(X_2 | X_1) P(X_3|X_1,X_2) \ldots \\&#10;&amp; = &amp; \prod_{i=1}^n P(X_i | X_1, \ldots, X_{i-1})&#10;\end{eqnarray*}&#10;\end{document}&#10;"/>
  <p:tag name="FILENAME" val="txp_fig"/>
  <p:tag name="FORMAT" val="pngmono"/>
  <p:tag name="RES" val="1200"/>
  <p:tag name="BLEND" val="0"/>
  <p:tag name="TRANSPARENT" val="0"/>
  <p:tag name="TBUG" val="0"/>
  <p:tag name="ALLOWFS" val="0"/>
  <p:tag name="ORIGWIDTH" val="541"/>
  <p:tag name="PICTUREFILESIZE" val="41291"/>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ldots X_n) = P(X_1) P(X_2 | X_1) P(X_3|X_1,X_2) \ldots$&#10;\end{document}&#10;"/>
  <p:tag name="FILENAME" val="txp_fig"/>
  <p:tag name="FORMAT" val="pngmono"/>
  <p:tag name="RES" val="1200"/>
  <p:tag name="BLEND" val="0"/>
  <p:tag name="TRANSPARENT" val="0"/>
  <p:tag name="TBUG" val="0"/>
  <p:tag name="ALLOWFS" val="0"/>
  <p:tag name="ORIGWIDTH" val="521"/>
  <p:tag name="PICTUREFILESIZE" val="25893"/>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P(+b) P(-e) P(+a | +b, -e) P( -j | +a) P( +m | +a )  = $$&#10;\end{document}"/>
  <p:tag name="FILENAME" val="TP_tmp"/>
  <p:tag name="FORMAT" val="png16m"/>
  <p:tag name="RES" val="1200"/>
  <p:tag name="BLEND" val="0"/>
  <p:tag name="TRANSPARENT" val="0"/>
  <p:tag name="TBUG" val="0"/>
  <p:tag name="ALLOWFS" val="0"/>
  <p:tag name="ORIGWIDTH" val="231"/>
  <p:tag name="PICTUREFILESIZE" val="10501"/>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0.001 \times 0.998 \times 0.94 \times 0.1 \times 0.7 $$&#10;\end{document}"/>
  <p:tag name="FILENAME" val="TP_tmp"/>
  <p:tag name="FORMAT" val="png16m"/>
  <p:tag name="RES" val="1200"/>
  <p:tag name="BLEND" val="0"/>
  <p:tag name="TRANSPARENT" val="0"/>
  <p:tag name="TBUG" val="0"/>
  <p:tag name="ALLOWFS" val="0"/>
  <p:tag name="ORIGWIDTH" val="138"/>
  <p:tag name="PICTUREFILESIZE" val="6912"/>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i | x_1, \ldots x_{i-1}) = P(x_i | \mbox{\it parents}(X_i))&#10;\]&#10;\end{document}&#10;"/>
  <p:tag name="FILENAME" val="txp_fig"/>
  <p:tag name="FORMAT" val="pngmono"/>
  <p:tag name="RES" val="1200"/>
  <p:tag name="BLEND" val="0"/>
  <p:tag name="TRANSPARENT" val="0"/>
  <p:tag name="TBUG" val="0"/>
  <p:tag name="ALLOWFS" val="0"/>
  <p:tag name="ORIGWIDTH" val="367"/>
  <p:tag name="PICTUREFILESIZE" val="18850"/>
</p:tagLst>
</file>

<file path=ppt/tags/tag2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7961"/>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Q| E_1 = e_1, \ldots E_k = e_k)&#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7"/>
  <p:tag name="PICTUREFILESIZE" val="10092"/>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E_1 \ldots E_k = e_1 \ldots e_k$&#10;\end{document}&#10;"/>
  <p:tag name="FILENAME" val="txp_fig"/>
  <p:tag name="FORMAT" val="pngmono"/>
  <p:tag name="RES" val="1200"/>
  <p:tag name="BLEND" val="0"/>
  <p:tag name="TRANSPARENT" val="0"/>
  <p:tag name="TBUG" val="0"/>
  <p:tag name="ALLOWFS" val="0"/>
  <p:tag name="ORIGWIDTH" val="185"/>
  <p:tag name="PICTUREFILESIZE" val="6092"/>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Q$&#10;\end{document}&#10;"/>
  <p:tag name="FILENAME" val="txp_fig"/>
  <p:tag name="FORMAT" val="pngmono"/>
  <p:tag name="RES" val="1200"/>
  <p:tag name="BLEND" val="0"/>
  <p:tag name="TRANSPARENT" val="0"/>
  <p:tag name="TBUG" val="0"/>
  <p:tag name="ALLOWFS" val="0"/>
  <p:tag name="ORIGWIDTH" val="15"/>
  <p:tag name="PICTUREFILESIZE" val="1484"/>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_1 \ldots H_r$&#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5"/>
  <p:tag name="PICTUREFILESIZE" val="2327"/>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8"/>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Q | e_1 \ldots e_k)$&#10;\end{document}&#10;"/>
  <p:tag name="FILENAME" val="txp_fig"/>
  <p:tag name="FORMAT" val="pngmono"/>
  <p:tag name="RES" val="1200"/>
  <p:tag name="BLEND" val="0"/>
  <p:tag name="TRANSPARENT" val="0"/>
  <p:tag name="TBUG" val="0"/>
  <p:tag name="ALLOWFS" val="0"/>
  <p:tag name="ORIGWIDTH" val="128"/>
  <p:tag name="PICTUREFILESIZE" val="6782"/>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Q, e_1 \ldots e_k) =&#10;\]&#10;\end{document}&#10;"/>
  <p:tag name="FILENAME" val="txp_fig"/>
  <p:tag name="FORMAT" val="pngmono"/>
  <p:tag name="RES" val="1200"/>
  <p:tag name="BLEND" val="0"/>
  <p:tag name="TRANSPARENT" val="0"/>
  <p:tag name="TBUG" val="0"/>
  <p:tag name="ALLOWFS" val="0"/>
  <p:tag name="ORIGWIDTH" val="157"/>
  <p:tag name="PICTUREFILESIZE" val="7089"/>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sum_{h_1 \ldots h_r} P(Q, h_1 \ldots h_r, e_1 \ldots e_k)&#10;\]&#10;\end{document}&#10;"/>
  <p:tag name="FILENAME" val="txp_fig"/>
  <p:tag name="FORMAT" val="pngmono"/>
  <p:tag name="RES" val="1200"/>
  <p:tag name="BLEND" val="0"/>
  <p:tag name="TRANSPARENT" val="0"/>
  <p:tag name="TBUG" val="0"/>
  <p:tag name="ALLOWFS" val="0"/>
  <p:tag name="ORIGWIDTH" val="271"/>
  <p:tag name="PICTUREFILESIZE" val="15519"/>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_1, X_2, \ldots X_n$&#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31"/>
  <p:tag name="PICTUREFILESIZE" val="6256"/>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Z = \sum_{q} P(Q, e_1 \cdots e_k)&#10;\]&#10;\end{document}"/>
  <p:tag name="FILENAME" val="TP_tmp"/>
  <p:tag name="FORMAT" val="png16m"/>
  <p:tag name="RES" val="1200"/>
  <p:tag name="BLEND" val="0"/>
  <p:tag name="TRANSPARENT" val="0"/>
  <p:tag name="TBUG" val="0"/>
  <p:tag name="ALLOWFS" val="0"/>
  <p:tag name="ORIGWIDTH" val="97"/>
  <p:tag name="PICTUREFILESIZE" val="8250"/>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 Q | e_1 \cdots e_k )  = \frac{1}{Z}  P(Q, e_1 \cdots e_k)&#10;\]&#10;\end{document}"/>
  <p:tag name="FILENAME" val="TP_tmp"/>
  <p:tag name="FORMAT" val="png16m"/>
  <p:tag name="RES" val="1200"/>
  <p:tag name="BLEND" val="0"/>
  <p:tag name="TRANSPARENT" val="0"/>
  <p:tag name="TBUG" val="0"/>
  <p:tag name="ALLOWFS" val="0"/>
  <p:tag name="ORIGWIDTH" val="144"/>
  <p:tag name="PICTUREFILESIZE" val="9623"/>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1"/>
  <p:tag name="PICTUREFILESIZE" val="4029"/>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10;\]&#10;\end{document}&#10;"/>
  <p:tag name="FILENAME" val="txp_fig"/>
  <p:tag name="FORMAT" val="pngmono"/>
  <p:tag name="RES" val="1200"/>
  <p:tag name="BLEND" val="0"/>
  <p:tag name="TRANSPARENT" val="0"/>
  <p:tag name="TBUG" val="0"/>
  <p:tag name="ALLOWFS" val="0"/>
  <p:tag name="ORIGWIDTH" val="49"/>
  <p:tag name="PICTUREFILESIZE" val="3026"/>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L|T)&#10;\]&#10;\end{document}&#10;"/>
  <p:tag name="FILENAME" val="txp_fig"/>
  <p:tag name="FORMAT" val="pngmono"/>
  <p:tag name="RES" val="1200"/>
  <p:tag name="BLEND" val="0"/>
  <p:tag name="TRANSPARENT" val="0"/>
  <p:tag name="TBUG" val="0"/>
  <p:tag name="ALLOWFS" val="0"/>
  <p:tag name="ORIGWIDTH" val="69"/>
  <p:tag name="PICTUREFILESIZE" val="362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A_1 \ldots A_n)&#10;\]&#10;\end{document}&#10;"/>
  <p:tag name="FILENAME" val="txp_fig"/>
  <p:tag name="FORMAT" val="pngmono"/>
  <p:tag name="RES" val="1200"/>
  <p:tag name="BLEND" val="0"/>
  <p:tag name="TRANSPARENT" val="0"/>
  <p:tag name="TBUG" val="0"/>
  <p:tag name="ALLOWFS" val="0"/>
  <p:tag name="ORIGWIDTH" val="143"/>
  <p:tag name="PICTUREFILESIZE" val="703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dot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2"/>
  <p:tag name="PICTUREFILESIZE" val="30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10;\]&#10;\end{document}&#10;"/>
  <p:tag name="FILENAME" val="txp_fig"/>
  <p:tag name="FORMAT" val="pngmono"/>
  <p:tag name="RES" val="1200"/>
  <p:tag name="BLEND" val="0"/>
  <p:tag name="TRANSPARENT" val="0"/>
  <p:tag name="TBUG" val="0"/>
  <p:tag name="ALLOWFS" val="0"/>
  <p:tag name="ORIGWIDTH" val="49"/>
  <p:tag name="PICTUREFILESIZE" val="303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1"/>
  <p:tag name="PICTUREFILESIZE" val="4027"/>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0</TotalTime>
  <Words>3379</Words>
  <Application>Microsoft Office PowerPoint</Application>
  <PresentationFormat>宽屏</PresentationFormat>
  <Paragraphs>920</Paragraphs>
  <Slides>53</Slides>
  <Notes>43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ＭＳ Ｐゴシック</vt:lpstr>
      <vt:lpstr>等线</vt:lpstr>
      <vt:lpstr>宋体</vt:lpstr>
      <vt:lpstr>微软雅黑</vt:lpstr>
      <vt:lpstr>Arial</vt:lpstr>
      <vt:lpstr>Calibri</vt:lpstr>
      <vt:lpstr>Cambria</vt:lpstr>
      <vt:lpstr>Cambria Math</vt:lpstr>
      <vt:lpstr>Symbol</vt:lpstr>
      <vt:lpstr>Times New Roman</vt:lpstr>
      <vt:lpstr>Wingdings</vt:lpstr>
      <vt:lpstr>dan-berkeley-nlp-v1</vt:lpstr>
      <vt:lpstr>PowerPoint 演示文稿</vt:lpstr>
      <vt:lpstr>提纲</vt:lpstr>
      <vt:lpstr>回顾</vt:lpstr>
      <vt:lpstr>归一化推理</vt:lpstr>
      <vt:lpstr>独立性</vt:lpstr>
      <vt:lpstr>条件独立性</vt:lpstr>
      <vt:lpstr>条件独立性</vt:lpstr>
      <vt:lpstr>提纲</vt:lpstr>
      <vt:lpstr>贝叶斯网络</vt:lpstr>
      <vt:lpstr>贝叶斯网络示例: Car Diagnosis</vt:lpstr>
      <vt:lpstr>贝叶斯网络模型</vt:lpstr>
      <vt:lpstr>贝叶斯网络模型</vt:lpstr>
      <vt:lpstr>示例1: 抛硬币</vt:lpstr>
      <vt:lpstr>示例2:  Traffic</vt:lpstr>
      <vt:lpstr>示例2: Traffic</vt:lpstr>
      <vt:lpstr>示例2: Reverse Traffic</vt:lpstr>
      <vt:lpstr>示例3: Alarm Network</vt:lpstr>
      <vt:lpstr>示例3: Alarm Network</vt:lpstr>
      <vt:lpstr>示例3: Alarm Network</vt:lpstr>
      <vt:lpstr>示例3: Alarm Network</vt:lpstr>
      <vt:lpstr>提纲</vt:lpstr>
      <vt:lpstr>贝叶斯网络的语义</vt:lpstr>
      <vt:lpstr>示例:  Multiple Joins</vt:lpstr>
      <vt:lpstr>贝叶斯网络的语义</vt:lpstr>
      <vt:lpstr>Example: Alarm Network</vt:lpstr>
      <vt:lpstr>Example: Alarm Network</vt:lpstr>
      <vt:lpstr>练习题</vt:lpstr>
      <vt:lpstr>练习题</vt:lpstr>
      <vt:lpstr>构造贝叶斯网络的方法</vt:lpstr>
      <vt:lpstr>构造贝叶斯网络的方法</vt:lpstr>
      <vt:lpstr>构造贝叶斯网络的方法</vt:lpstr>
      <vt:lpstr>构造贝叶斯网络的方法</vt:lpstr>
      <vt:lpstr>构造贝叶斯网络的方法</vt:lpstr>
      <vt:lpstr>构造贝叶斯网络的方法</vt:lpstr>
      <vt:lpstr>构造贝叶斯网络的方法</vt:lpstr>
      <vt:lpstr>Causality?</vt:lpstr>
      <vt:lpstr>联合分布 VS. Bayes Net</vt:lpstr>
      <vt:lpstr>提纲</vt:lpstr>
      <vt:lpstr>贝叶斯推理</vt:lpstr>
      <vt:lpstr>贝叶斯推理</vt:lpstr>
      <vt:lpstr>贝叶斯推理</vt:lpstr>
      <vt:lpstr>通过枚举进行推理</vt:lpstr>
      <vt:lpstr>通过枚举进行推理</vt:lpstr>
      <vt:lpstr>通过枚举进行推理</vt:lpstr>
      <vt:lpstr>Example: Traffic Domain</vt:lpstr>
      <vt:lpstr>通过枚举进行推理</vt:lpstr>
      <vt:lpstr>提纲</vt:lpstr>
      <vt:lpstr>变量消元算法</vt:lpstr>
      <vt:lpstr>变量消元算法</vt:lpstr>
      <vt:lpstr>精确推理的复杂性</vt:lpstr>
      <vt:lpstr>精确推理的复杂性</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2020-03-01T07:51:44Z</dcterms:created>
  <dcterms:modified xsi:type="dcterms:W3CDTF">2024-06-20T01:06:03Z</dcterms:modified>
</cp:coreProperties>
</file>