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1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6"/>
  </p:notesMasterIdLst>
  <p:handoutMasterIdLst>
    <p:handoutMasterId r:id="rId47"/>
  </p:handoutMasterIdLst>
  <p:sldIdLst>
    <p:sldId id="729" r:id="rId2"/>
    <p:sldId id="1458" r:id="rId3"/>
    <p:sldId id="258" r:id="rId4"/>
    <p:sldId id="771" r:id="rId5"/>
    <p:sldId id="1457" r:id="rId6"/>
    <p:sldId id="1327" r:id="rId7"/>
    <p:sldId id="1388" r:id="rId8"/>
    <p:sldId id="778" r:id="rId9"/>
    <p:sldId id="773" r:id="rId10"/>
    <p:sldId id="775" r:id="rId11"/>
    <p:sldId id="777" r:id="rId12"/>
    <p:sldId id="1389" r:id="rId13"/>
    <p:sldId id="748" r:id="rId14"/>
    <p:sldId id="694" r:id="rId15"/>
    <p:sldId id="667" r:id="rId16"/>
    <p:sldId id="1459" r:id="rId17"/>
    <p:sldId id="1403" r:id="rId18"/>
    <p:sldId id="1404" r:id="rId19"/>
    <p:sldId id="1405" r:id="rId20"/>
    <p:sldId id="1330" r:id="rId21"/>
    <p:sldId id="1323" r:id="rId22"/>
    <p:sldId id="1324" r:id="rId23"/>
    <p:sldId id="734" r:id="rId24"/>
    <p:sldId id="743" r:id="rId25"/>
    <p:sldId id="716" r:id="rId26"/>
    <p:sldId id="1406" r:id="rId27"/>
    <p:sldId id="735" r:id="rId28"/>
    <p:sldId id="1409" r:id="rId29"/>
    <p:sldId id="746" r:id="rId30"/>
    <p:sldId id="1397" r:id="rId31"/>
    <p:sldId id="1332" r:id="rId32"/>
    <p:sldId id="745" r:id="rId33"/>
    <p:sldId id="1394" r:id="rId34"/>
    <p:sldId id="1460" r:id="rId35"/>
    <p:sldId id="1331" r:id="rId36"/>
    <p:sldId id="738" r:id="rId37"/>
    <p:sldId id="1344" r:id="rId38"/>
    <p:sldId id="1345" r:id="rId39"/>
    <p:sldId id="1346" r:id="rId40"/>
    <p:sldId id="1347" r:id="rId41"/>
    <p:sldId id="1348" r:id="rId42"/>
    <p:sldId id="1349" r:id="rId43"/>
    <p:sldId id="723" r:id="rId44"/>
    <p:sldId id="1408" r:id="rId45"/>
  </p:sldIdLst>
  <p:sldSz cx="12192000" cy="6858000"/>
  <p:notesSz cx="7315200" cy="9601200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CCED52-91E7-4016-8924-36980FAD4463}">
          <p14:sldIdLst>
            <p14:sldId id="729"/>
            <p14:sldId id="1458"/>
            <p14:sldId id="258"/>
            <p14:sldId id="771"/>
            <p14:sldId id="1457"/>
            <p14:sldId id="1327"/>
            <p14:sldId id="1388"/>
            <p14:sldId id="778"/>
            <p14:sldId id="773"/>
            <p14:sldId id="775"/>
            <p14:sldId id="777"/>
            <p14:sldId id="1389"/>
            <p14:sldId id="748"/>
            <p14:sldId id="694"/>
            <p14:sldId id="667"/>
            <p14:sldId id="1459"/>
            <p14:sldId id="1403"/>
            <p14:sldId id="1404"/>
            <p14:sldId id="1405"/>
            <p14:sldId id="1330"/>
            <p14:sldId id="1323"/>
            <p14:sldId id="1324"/>
            <p14:sldId id="734"/>
            <p14:sldId id="743"/>
            <p14:sldId id="716"/>
            <p14:sldId id="1406"/>
            <p14:sldId id="735"/>
            <p14:sldId id="1409"/>
            <p14:sldId id="746"/>
            <p14:sldId id="1397"/>
            <p14:sldId id="1332"/>
            <p14:sldId id="745"/>
            <p14:sldId id="1394"/>
            <p14:sldId id="1460"/>
            <p14:sldId id="1331"/>
            <p14:sldId id="738"/>
            <p14:sldId id="1344"/>
            <p14:sldId id="1345"/>
            <p14:sldId id="1346"/>
            <p14:sldId id="1347"/>
            <p14:sldId id="1348"/>
            <p14:sldId id="1349"/>
            <p14:sldId id="723"/>
            <p14:sldId id="1408"/>
          </p14:sldIdLst>
        </p14:section>
        <p14:section name="无标题节" id="{36D09846-C0B0-434A-A2EC-A93934A726C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66CC"/>
    <a:srgbClr val="FF9999"/>
    <a:srgbClr val="CCECFF"/>
    <a:srgbClr val="C39BE1"/>
    <a:srgbClr val="C198E0"/>
    <a:srgbClr val="BD92DE"/>
    <a:srgbClr val="BEE395"/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35" autoAdjust="0"/>
    <p:restoredTop sz="96379" autoAdjust="0"/>
  </p:normalViewPr>
  <p:slideViewPr>
    <p:cSldViewPr>
      <p:cViewPr varScale="1">
        <p:scale>
          <a:sx n="110" d="100"/>
          <a:sy n="110" d="100"/>
        </p:scale>
        <p:origin x="9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63147F5-8EB9-406F-9119-AB0022D5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F4042F3-6AC5-4F69-BFDB-D78DEF387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2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6C518-FBD1-4593-88F8-1133D0309234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562BC8-C3F2-47A7-AF2C-13A94AF36327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minimax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算法执行深度优先搜索算法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both ghosts go the same way, </a:t>
            </a:r>
            <a:r>
              <a:rPr lang="en-US" dirty="0" err="1"/>
              <a:t>pacman</a:t>
            </a:r>
            <a:r>
              <a:rPr lang="en-US" dirty="0"/>
              <a:t> wins; if they go different ways, </a:t>
            </a:r>
            <a:r>
              <a:rPr lang="en-US" dirty="0" err="1"/>
              <a:t>pacman</a:t>
            </a:r>
            <a:r>
              <a:rPr lang="en-US" dirty="0"/>
              <a:t> 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61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027FC-5BC0-42F1-89EB-2B8A298EE3B3}" type="slidenum">
              <a:rPr lang="en-US" smtClean="0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95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CDB44-FDFA-4020-8765-16E5EDF522FD}" type="slidenum">
              <a:rPr lang="en-US" smtClean="0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1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一种基于剪枝（ </a:t>
            </a:r>
            <a:r>
              <a:rPr lang="en-US" altLang="zh-CN" dirty="0"/>
              <a:t>α-β cut-off</a:t>
            </a:r>
            <a:r>
              <a:rPr lang="zh-CN" altLang="en-US" dirty="0"/>
              <a:t>）的深度优先搜索（</a:t>
            </a:r>
            <a:r>
              <a:rPr lang="en-US" altLang="zh-CN" dirty="0"/>
              <a:t>depth-first search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将走棋方定为</a:t>
            </a:r>
            <a:r>
              <a:rPr lang="en-US" altLang="zh-CN" dirty="0"/>
              <a:t>MAX</a:t>
            </a:r>
            <a:r>
              <a:rPr lang="zh-CN" altLang="en-US" dirty="0"/>
              <a:t>方，因为它选择着法时总是对其子节点的评估值取极大值，即选择对自己最为有利的着法；</a:t>
            </a:r>
          </a:p>
          <a:p>
            <a:r>
              <a:rPr lang="zh-CN" altLang="en-US" dirty="0"/>
              <a:t>将应对方定为</a:t>
            </a:r>
            <a:r>
              <a:rPr lang="en-US" altLang="zh-CN" dirty="0"/>
              <a:t>MIN</a:t>
            </a:r>
            <a:r>
              <a:rPr lang="zh-CN" altLang="en-US" dirty="0"/>
              <a:t>方，因为它走棋时需要对其子节点的评估值取极小值，即选择对走棋方最为不利的、最有钳制作用的着法。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775EDB-97FF-400B-B072-C882786A0D0E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3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•</a:t>
            </a:r>
            <a:r>
              <a:rPr lang="zh-CN" altLang="en-US" dirty="0"/>
              <a:t>同理，由左路分枝的叶节点倒推得到某一层</a:t>
            </a:r>
            <a:r>
              <a:rPr lang="en-US" altLang="zh-CN" dirty="0"/>
              <a:t>MIN</a:t>
            </a:r>
            <a:r>
              <a:rPr lang="zh-CN" altLang="en-US" dirty="0"/>
              <a:t>节点的值，可表示到此为止对方着法的钳制值，记为</a:t>
            </a:r>
            <a:r>
              <a:rPr lang="en-US" altLang="zh-CN" dirty="0"/>
              <a:t>β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显然此</a:t>
            </a:r>
            <a:r>
              <a:rPr lang="en-US" altLang="zh-CN" dirty="0"/>
              <a:t>β</a:t>
            </a:r>
            <a:r>
              <a:rPr lang="zh-CN" altLang="en-US" dirty="0"/>
              <a:t>值可作为</a:t>
            </a:r>
            <a:r>
              <a:rPr lang="en-US" altLang="zh-CN" dirty="0"/>
              <a:t>MAX</a:t>
            </a:r>
            <a:r>
              <a:rPr lang="zh-CN" altLang="en-US" dirty="0"/>
              <a:t>方无法实现着法指标的上界。</a:t>
            </a:r>
          </a:p>
          <a:p>
            <a:r>
              <a:rPr lang="en-US" altLang="zh-CN" dirty="0"/>
              <a:t>•</a:t>
            </a:r>
            <a:r>
              <a:rPr lang="zh-CN" altLang="en-US" dirty="0"/>
              <a:t>在搜索该</a:t>
            </a:r>
            <a:r>
              <a:rPr lang="en-US" altLang="zh-CN" dirty="0"/>
              <a:t>MIN</a:t>
            </a:r>
            <a:r>
              <a:rPr lang="zh-CN" altLang="en-US" dirty="0"/>
              <a:t>节点的其它子节点，即探讨另外着法时，如果发现一个回合之后钳制局面减弱，即孙节点评估值高于上界</a:t>
            </a:r>
            <a:r>
              <a:rPr lang="en-US" altLang="zh-CN" dirty="0"/>
              <a:t>β</a:t>
            </a:r>
            <a:r>
              <a:rPr lang="zh-CN" altLang="en-US" dirty="0"/>
              <a:t>值，则便可以剪掉此枝，即不再考虑此“软着”的延伸。</a:t>
            </a:r>
          </a:p>
          <a:p>
            <a:r>
              <a:rPr lang="zh-CN" altLang="en-US" b="1" dirty="0"/>
              <a:t>此类剪枝称为</a:t>
            </a:r>
            <a:r>
              <a:rPr lang="en-US" altLang="zh-CN" b="1" dirty="0"/>
              <a:t>β</a:t>
            </a:r>
            <a:r>
              <a:rPr lang="zh-CN" altLang="en-US" b="1" dirty="0"/>
              <a:t>剪枝。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17877-524D-4F81-986A-BBC4325F52CF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55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在对博弈树采取深度优先的搜索策略时，从左路分枝的叶节点倒推得到某一层</a:t>
            </a:r>
            <a:r>
              <a:rPr lang="en-US" altLang="zh-CN" dirty="0"/>
              <a:t>MAX</a:t>
            </a:r>
            <a:r>
              <a:rPr lang="zh-CN" altLang="en-US" dirty="0"/>
              <a:t>节点的值，可表示到此为止得以“落实”的着法最佳值，记为</a:t>
            </a:r>
            <a:r>
              <a:rPr lang="en-US" altLang="zh-CN" dirty="0"/>
              <a:t>α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显然此值可作为</a:t>
            </a:r>
            <a:r>
              <a:rPr lang="en-US" altLang="zh-CN" dirty="0"/>
              <a:t>MAX</a:t>
            </a:r>
            <a:r>
              <a:rPr lang="zh-CN" altLang="en-US" dirty="0"/>
              <a:t>方着法指标的下界。</a:t>
            </a:r>
          </a:p>
          <a:p>
            <a:r>
              <a:rPr lang="zh-CN" altLang="en-US" dirty="0"/>
              <a:t>在</a:t>
            </a:r>
            <a:r>
              <a:rPr lang="zh-CN" altLang="en-US" b="1" dirty="0"/>
              <a:t>搜索此</a:t>
            </a:r>
            <a:r>
              <a:rPr lang="en-US" altLang="zh-CN" b="1" dirty="0"/>
              <a:t>MAX</a:t>
            </a:r>
            <a:r>
              <a:rPr lang="zh-CN" altLang="en-US" b="1" dirty="0"/>
              <a:t>节点的其它子节点，</a:t>
            </a:r>
            <a:r>
              <a:rPr lang="zh-CN" altLang="en-US" dirty="0"/>
              <a:t>即探讨另一着法时，</a:t>
            </a:r>
            <a:r>
              <a:rPr lang="zh-CN" altLang="en-US" b="1" dirty="0"/>
              <a:t>如果发现一个回合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步棋）之后评估值变差，即孙节点评估值低于下界</a:t>
            </a:r>
            <a:r>
              <a:rPr lang="en-US" altLang="zh-CN" dirty="0"/>
              <a:t>α</a:t>
            </a:r>
            <a:r>
              <a:rPr lang="zh-CN" altLang="en-US" dirty="0"/>
              <a:t>值，则便可以剪掉此枝（以该子节点为根的子树），即不再考虑此“软着”的延伸。</a:t>
            </a:r>
          </a:p>
          <a:p>
            <a:r>
              <a:rPr lang="zh-CN" altLang="en-US" dirty="0"/>
              <a:t>此类剪枝</a:t>
            </a:r>
            <a:r>
              <a:rPr lang="zh-CN" altLang="en-US" b="1" dirty="0"/>
              <a:t>称为</a:t>
            </a:r>
            <a:r>
              <a:rPr lang="en-US" altLang="zh-CN" b="1" dirty="0"/>
              <a:t>α</a:t>
            </a:r>
            <a:r>
              <a:rPr lang="zh-CN" altLang="en-US" b="1" dirty="0"/>
              <a:t>剪枝。</a:t>
            </a:r>
          </a:p>
          <a:p>
            <a:endParaRPr lang="en-US" altLang="zh-CN" dirty="0"/>
          </a:p>
          <a:p>
            <a:r>
              <a:rPr lang="zh-CN" altLang="en-US" b="1" dirty="0"/>
              <a:t>在搜索该</a:t>
            </a:r>
            <a:r>
              <a:rPr lang="en-US" altLang="zh-CN" b="1" dirty="0"/>
              <a:t>MIN</a:t>
            </a:r>
            <a:r>
              <a:rPr lang="zh-CN" altLang="en-US" b="1" dirty="0"/>
              <a:t>节点的其它子节点</a:t>
            </a:r>
            <a:r>
              <a:rPr lang="zh-CN" altLang="en-US" dirty="0"/>
              <a:t>，即探讨另外着法时，</a:t>
            </a:r>
            <a:r>
              <a:rPr lang="zh-CN" altLang="en-US" b="1" dirty="0"/>
              <a:t>如果发现一个回合之后钳制局面减弱</a:t>
            </a:r>
            <a:r>
              <a:rPr lang="zh-CN" altLang="en-US" dirty="0"/>
              <a:t>，即孙节点评估值高于上界</a:t>
            </a:r>
            <a:r>
              <a:rPr lang="en-US" altLang="zh-CN" dirty="0"/>
              <a:t>β</a:t>
            </a:r>
            <a:r>
              <a:rPr lang="zh-CN" altLang="en-US" dirty="0"/>
              <a:t>值，则便可以剪掉此枝（以该子节点为根的子树），即不再考虑此“软着”的延伸。</a:t>
            </a:r>
          </a:p>
          <a:p>
            <a:r>
              <a:rPr lang="zh-CN" altLang="en-US" b="1" dirty="0"/>
              <a:t>此类剪枝称为</a:t>
            </a:r>
            <a:r>
              <a:rPr lang="en-US" altLang="zh-CN" b="1" dirty="0"/>
              <a:t>β</a:t>
            </a:r>
            <a:r>
              <a:rPr lang="zh-CN" altLang="en-US" b="1" dirty="0"/>
              <a:t>剪枝。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04A400-E1F6-4184-89B5-46B3DADE4DA5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2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“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如果 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节点的</a:t>
            </a:r>
            <a:r>
              <a:rPr lang="en-US" altLang="zh-CN" dirty="0">
                <a:solidFill>
                  <a:srgbClr val="FF3300"/>
                </a:solidFill>
                <a:latin typeface="Symbol" pitchFamily="18" charset="2"/>
                <a:ea typeface="隶书" pitchFamily="49" charset="-122"/>
              </a:rPr>
              <a:t>b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值小于或等于（？？？）其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MAX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祖先节点的</a:t>
            </a:r>
            <a:r>
              <a:rPr lang="en-US" altLang="zh-CN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值，那么该处的搜索可以不用进行了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”</a:t>
            </a:r>
          </a:p>
          <a:p>
            <a:endParaRPr lang="en-US" altLang="zh-CN" dirty="0">
              <a:latin typeface="Comic Sans MS" pitchFamily="66" charset="0"/>
              <a:ea typeface="隶书" pitchFamily="49" charset="-122"/>
            </a:endParaRPr>
          </a:p>
          <a:p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“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如果 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MAX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节点的</a:t>
            </a:r>
            <a:r>
              <a:rPr lang="en-US" altLang="zh-CN" dirty="0">
                <a:solidFill>
                  <a:srgbClr val="FF33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值大于或等于（？？？）其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祖先节点的</a:t>
            </a:r>
            <a:r>
              <a:rPr lang="en-US" altLang="zh-CN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b</a:t>
            </a:r>
            <a:r>
              <a:rPr lang="zh-CN" altLang="en-US" dirty="0">
                <a:latin typeface="Comic Sans MS" pitchFamily="66" charset="0"/>
                <a:ea typeface="隶书" pitchFamily="49" charset="-122"/>
              </a:rPr>
              <a:t>值，那么该处的搜索可以不用进行了</a:t>
            </a:r>
            <a:r>
              <a:rPr lang="en-US" altLang="zh-CN" dirty="0">
                <a:latin typeface="Comic Sans MS" pitchFamily="66" charset="0"/>
                <a:ea typeface="隶书" pitchFamily="49" charset="-122"/>
              </a:rPr>
              <a:t>”</a:t>
            </a:r>
          </a:p>
          <a:p>
            <a:endParaRPr lang="en-US" altLang="zh-CN" dirty="0">
              <a:latin typeface="Comic Sans MS" pitchFamily="66" charset="0"/>
              <a:ea typeface="隶书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46221C-B602-4D16-BAF8-6C31C65EF4F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493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6F6B2-B4A7-4DD8-9C8A-489B85C4F060}" type="slidenum">
              <a:rPr lang="en-US" smtClean="0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第一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都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出了剪刀，这是我知道的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第一条信息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然后呢？根据规则，我知道下把我只能出锤子或者布，这是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其二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；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同样，我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知道对方下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一把也只能出锤子或者布，这是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第三条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由于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我们都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只能出锤子或者布，出哪一个更好呢？答案是绝对的，布赢锤子，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出布！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endParaRPr lang="en-US" altLang="zh-CN" sz="1200" b="1" i="0" kern="1200" dirty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第一把是平局的话游戏就没有进行的必要了，聪明的我俩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压根不会进行第二轮划拳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。这个决定，仅凭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前两条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信息是得不出来的，也就是说，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我知道这些还不够，我还得知道“他知道”。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博弈游戏和人类智慧如影随行；</a:t>
            </a:r>
            <a:endParaRPr lang="en-US" altLang="zh-CN" dirty="0"/>
          </a:p>
          <a:p>
            <a:r>
              <a:rPr lang="zh-CN" altLang="en-US" dirty="0"/>
              <a:t>博弈游戏易于形式化，</a:t>
            </a:r>
            <a:r>
              <a:rPr lang="zh-CN" altLang="en-US" b="1" dirty="0"/>
              <a:t>可以形式表述为一类搜索问题</a:t>
            </a:r>
            <a:r>
              <a:rPr lang="zh-CN" altLang="en-US" dirty="0"/>
              <a:t>，而且对其抽象特性的研究就有代表性；</a:t>
            </a:r>
            <a:endParaRPr lang="en-US" altLang="zh-CN" dirty="0"/>
          </a:p>
          <a:p>
            <a:r>
              <a:rPr lang="zh-CN" altLang="en-US" b="1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该游戏可以形式化成含有下列组成部分的一类搜索问题：</a:t>
            </a:r>
            <a:r>
              <a:rPr lang="en-US" altLang="zh-CN" b="1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b="1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初始状态，操作符号（定义此时该谁行动，合法状态集合，转移模型），终止测试，效用函数</a:t>
            </a:r>
            <a:r>
              <a:rPr lang="en-US" altLang="zh-CN" b="1" dirty="0">
                <a:solidFill>
                  <a:schemeClr val="bg2"/>
                </a:solidFill>
                <a:latin typeface="Comic Sans MS" pitchFamily="66" charset="0"/>
                <a:ea typeface="隶书" pitchFamily="49" charset="-122"/>
              </a:rPr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博弈也是对真实环境中竞争行为很好的表示模型；（军事对抗，谈判，竞买等）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DCC3AF-8041-4F29-9405-786C2EFBC2D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7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39287-BF7B-4F04-882C-B3B23CA70729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Tinsley lost only 5 games to humans in 42 years; has been known to solve 60-ply </a:t>
            </a:r>
            <a:r>
              <a:rPr lang="en-US" dirty="0" smtClean="0">
                <a:latin typeface="Arial" charset="0"/>
              </a:rPr>
              <a:t>problems</a:t>
            </a:r>
          </a:p>
          <a:p>
            <a:pPr eaLnBrk="1" hangingPunct="1"/>
            <a:r>
              <a:rPr lang="zh-CN" altLang="en-US" dirty="0" smtClean="0">
                <a:latin typeface="Arial" charset="0"/>
              </a:rPr>
              <a:t>跳棋</a:t>
            </a:r>
            <a:r>
              <a:rPr lang="en-US" altLang="zh-CN" dirty="0" smtClean="0">
                <a:latin typeface="Arial" charset="0"/>
              </a:rPr>
              <a:t>checker</a:t>
            </a:r>
          </a:p>
          <a:p>
            <a:pPr eaLnBrk="1" hangingPunct="1"/>
            <a:r>
              <a:rPr lang="en-US" altLang="zh-CN" dirty="0" smtClean="0">
                <a:latin typeface="Arial" charset="0"/>
              </a:rPr>
              <a:t>2002</a:t>
            </a:r>
            <a:r>
              <a:rPr lang="zh-CN" altLang="en-US" dirty="0" smtClean="0">
                <a:latin typeface="Arial" charset="0"/>
              </a:rPr>
              <a:t>年，乔纳森</a:t>
            </a:r>
            <a:r>
              <a:rPr lang="en-US" altLang="zh-CN" dirty="0" smtClean="0">
                <a:latin typeface="Arial" charset="0"/>
              </a:rPr>
              <a:t>·</a:t>
            </a:r>
            <a:r>
              <a:rPr lang="zh-CN" altLang="en-US" dirty="0" smtClean="0">
                <a:latin typeface="Arial" charset="0"/>
              </a:rPr>
              <a:t>谢弗（</a:t>
            </a:r>
            <a:r>
              <a:rPr lang="en-US" altLang="zh-CN" dirty="0" smtClean="0">
                <a:latin typeface="Arial" charset="0"/>
              </a:rPr>
              <a:t>Jonathan Schaeffer</a:t>
            </a:r>
            <a:r>
              <a:rPr lang="zh-CN" altLang="en-US" dirty="0" smtClean="0">
                <a:latin typeface="Arial" charset="0"/>
              </a:rPr>
              <a:t>）和他的团队“解决”了跳棋问题，即制作一个总是尽可能做出最佳动作的程序（将阿尔法</a:t>
            </a:r>
            <a:r>
              <a:rPr lang="en-US" altLang="zh-CN" dirty="0" smtClean="0">
                <a:latin typeface="Arial" charset="0"/>
              </a:rPr>
              <a:t>-</a:t>
            </a:r>
            <a:r>
              <a:rPr lang="zh-CN" altLang="en-US" dirty="0" smtClean="0">
                <a:latin typeface="Arial" charset="0"/>
              </a:rPr>
              <a:t>贝塔搜索与</a:t>
            </a:r>
            <a:r>
              <a:rPr lang="en-US" altLang="zh-CN" dirty="0" smtClean="0">
                <a:latin typeface="Arial" charset="0"/>
              </a:rPr>
              <a:t>39</a:t>
            </a:r>
            <a:r>
              <a:rPr lang="zh-CN" altLang="en-US" dirty="0" smtClean="0">
                <a:latin typeface="Arial" charset="0"/>
              </a:rPr>
              <a:t>万亿个终局位置的数据库相结合）。双方的完美配合导致平局。</a:t>
            </a:r>
            <a:endParaRPr lang="en-US" altLang="zh-CN" dirty="0" smtClean="0">
              <a:latin typeface="Arial" charset="0"/>
            </a:endParaRP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eaLnBrk="1" hangingPunct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AI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世界冠军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Stockfish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的棋力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ELO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评分为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3438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，远远高于人类世界冠军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Magnus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Carlsen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2845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7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“使双方都不后悔的理性解”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,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纳什均衡可以认为是博弈论实现人工智能的一个基本基石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9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31169-8967-4479-BD8E-A9DFFFA5AB03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</a:rPr>
              <a:t>Turn </a:t>
            </a:r>
            <a:r>
              <a:rPr lang="zh-CN" altLang="en-US" dirty="0" smtClean="0">
                <a:latin typeface="Arial" charset="0"/>
              </a:rPr>
              <a:t>轮流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9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两个智能体，有完整信息，零和游戏</a:t>
            </a:r>
            <a:endParaRPr lang="en-US" altLang="zh-CN" sz="2400" dirty="0" smtClean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两个智能体轮流出招，直到一方获胜或平局</a:t>
            </a:r>
            <a:r>
              <a:rPr lang="en-US" altLang="ko-KR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每个参与者对游戏的环境，规则，行为有相应的完整理解模式。</a:t>
            </a:r>
            <a:endParaRPr lang="en-US" altLang="zh-CN" sz="2400" dirty="0" smtClean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6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027FC-5BC0-42F1-89EB-2B8A298EE3B3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24" y="4561576"/>
            <a:ext cx="5365352" cy="4318827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 smtClean="0">
                <a:latin typeface="Arial" charset="0"/>
              </a:rPr>
              <a:t>井字棋，在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*</a:t>
            </a:r>
            <a:r>
              <a:rPr lang="en-US" altLang="zh-CN" dirty="0" smtClean="0">
                <a:latin typeface="Arial" charset="0"/>
              </a:rPr>
              <a:t>3</a:t>
            </a:r>
            <a:r>
              <a:rPr lang="zh-CN" altLang="en-US" dirty="0" smtClean="0">
                <a:latin typeface="Arial" charset="0"/>
              </a:rPr>
              <a:t>的格子上进行连珠游戏，和五子棋类似。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6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2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0AB1-FB9A-4CFC-A058-E74AFD1029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6918-8EE8-41BC-8655-5862D016B2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49B-9F02-4A5C-B982-4DFD370F1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7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E20-2558-4548-9145-31A1CE74B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36CE-9816-47A4-A648-59C94611F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7DB1-08A8-4DA3-8792-9FE41D7CAC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15A0-5737-488C-ABBC-0B423BC02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99FA-73C5-4A44-820B-A2808797D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3802-8813-400D-A5BB-9C50C37AC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85C0E-EF3F-4D12-BC26-7AC478A256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DD5B9B9-0596-4755-A407-4C3F5264CB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D%9A%E5%BC%88%E8%AE%BA/81545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7.xml"/><Relationship Id="rId7" Type="http://schemas.openxmlformats.org/officeDocument/2006/relationships/image" Target="../media/image2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178" y="1789356"/>
            <a:ext cx="6297644" cy="48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027356"/>
            <a:ext cx="12192000" cy="1524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第五章      对抗搜索</a:t>
            </a:r>
            <a:endParaRPr lang="en-US" altLang="zh-CN" dirty="0" smtClean="0"/>
          </a:p>
          <a:p>
            <a:pPr eaLnBrk="1" hangingPunct="1"/>
            <a:endParaRPr lang="en-US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-304800" y="6486519"/>
            <a:ext cx="12192000" cy="28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  ai.berkeley.edu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F884C-30F3-4DA7-9EA6-9B495332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囚徒窘境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B9C667-C7B6-46D5-98FC-BAC22CC8E3CF}"/>
              </a:ext>
            </a:extLst>
          </p:cNvPr>
          <p:cNvSpPr/>
          <p:nvPr/>
        </p:nvSpPr>
        <p:spPr>
          <a:xfrm>
            <a:off x="440218" y="3921448"/>
            <a:ext cx="11027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事先没有沟通预谋，在不知道对方怎么选择的情况下， 结果会如何呢？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8BEE0E-396B-40F9-B0ED-99933B35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2" y="1800046"/>
            <a:ext cx="10759955" cy="143895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A46BE7C-C60C-44BA-9FEB-819B8F13E5A9}"/>
              </a:ext>
            </a:extLst>
          </p:cNvPr>
          <p:cNvSpPr/>
          <p:nvPr/>
        </p:nvSpPr>
        <p:spPr>
          <a:xfrm>
            <a:off x="440218" y="5091976"/>
            <a:ext cx="11027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由于</a:t>
            </a:r>
            <a:r>
              <a:rPr lang="zh-CN" altLang="en-US" sz="2400" dirty="0">
                <a:solidFill>
                  <a:srgbClr val="FF0000"/>
                </a:solidFill>
              </a:rPr>
              <a:t>每位参与者都是从自我利益最大化角度出发的</a:t>
            </a:r>
            <a:r>
              <a:rPr lang="zh-CN" altLang="en-US" sz="2400" dirty="0">
                <a:solidFill>
                  <a:srgbClr val="000000"/>
                </a:solidFill>
              </a:rPr>
              <a:t>，此时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最</a:t>
            </a:r>
            <a:r>
              <a:rPr lang="zh-CN" altLang="en-US" sz="2400" b="1" dirty="0">
                <a:solidFill>
                  <a:srgbClr val="FF0000"/>
                </a:solidFill>
              </a:rPr>
              <a:t>优方案</a:t>
            </a:r>
            <a:r>
              <a:rPr lang="zh-CN" altLang="en-US" sz="2400" b="1" dirty="0">
                <a:solidFill>
                  <a:srgbClr val="000000"/>
                </a:solidFill>
              </a:rPr>
              <a:t>是互相揭发</a:t>
            </a:r>
            <a:r>
              <a:rPr lang="zh-CN" altLang="en-US" sz="2400" dirty="0">
                <a:solidFill>
                  <a:srgbClr val="000000"/>
                </a:solidFill>
              </a:rPr>
              <a:t>，于是</a:t>
            </a:r>
            <a:r>
              <a:rPr lang="zh-CN" altLang="en-US" sz="2400" dirty="0" smtClean="0">
                <a:solidFill>
                  <a:srgbClr val="000000"/>
                </a:solidFill>
              </a:rPr>
              <a:t>警方判</a:t>
            </a:r>
            <a:r>
              <a:rPr lang="zh-CN" altLang="en-US" sz="2400" dirty="0">
                <a:solidFill>
                  <a:srgbClr val="000000"/>
                </a:solidFill>
              </a:rPr>
              <a:t>了两个犯人</a:t>
            </a:r>
            <a:r>
              <a:rPr lang="en-US" altLang="zh-CN" sz="2400" dirty="0">
                <a:solidFill>
                  <a:srgbClr val="000000"/>
                </a:solidFill>
              </a:rPr>
              <a:t>8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8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F884C-30F3-4DA7-9EA6-9B495332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囚徒窘境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023685-2B47-46C6-A549-D2A7977F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B9C667-C7B6-46D5-98FC-BAC22CC8E3CF}"/>
              </a:ext>
            </a:extLst>
          </p:cNvPr>
          <p:cNvSpPr/>
          <p:nvPr/>
        </p:nvSpPr>
        <p:spPr>
          <a:xfrm>
            <a:off x="707532" y="3646806"/>
            <a:ext cx="1043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如果审问并不是分开</a:t>
            </a:r>
            <a:r>
              <a:rPr lang="zh-CN" altLang="en-US" sz="2400" dirty="0" smtClean="0"/>
              <a:t>进行，</a:t>
            </a:r>
            <a:r>
              <a:rPr lang="zh-CN" altLang="en-US" sz="2400" dirty="0"/>
              <a:t>结果又会如何呢？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8BEE0E-396B-40F9-B0ED-99933B35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2" y="1800046"/>
            <a:ext cx="10759955" cy="143895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1124ADD-9221-408F-91AA-8E7AD40B95C3}"/>
              </a:ext>
            </a:extLst>
          </p:cNvPr>
          <p:cNvSpPr/>
          <p:nvPr/>
        </p:nvSpPr>
        <p:spPr>
          <a:xfrm>
            <a:off x="735241" y="5025771"/>
            <a:ext cx="105666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稍作思考，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A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选择了沉默，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B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当然也做出同样的分析。</a:t>
            </a:r>
            <a:r>
              <a:rPr lang="zh-CN" altLang="en-US" sz="2400" b="1" dirty="0">
                <a:solidFill>
                  <a:srgbClr val="333333"/>
                </a:solidFill>
                <a:latin typeface="Helvetica Neue"/>
              </a:rPr>
              <a:t>最后两人只被各判</a:t>
            </a:r>
            <a:r>
              <a:rPr lang="en-US" altLang="zh-CN" sz="2400" b="1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2400" b="1" dirty="0" smtClean="0">
                <a:solidFill>
                  <a:srgbClr val="333333"/>
                </a:solidFill>
                <a:latin typeface="Helvetica Neue"/>
              </a:rPr>
              <a:t>年。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450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4600" y="2209800"/>
            <a:ext cx="5148607" cy="2876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1"/>
            <a:ext cx="11379200" cy="4698999"/>
          </a:xfrm>
        </p:spPr>
        <p:txBody>
          <a:bodyPr/>
          <a:lstStyle/>
          <a:p>
            <a:pPr eaLnBrk="1" hangingPunct="1"/>
            <a:r>
              <a:rPr lang="en-US" sz="2800" dirty="0"/>
              <a:t>Game = task environment with &gt; 1 </a:t>
            </a:r>
            <a:r>
              <a:rPr lang="en-US" sz="2800" dirty="0" smtClean="0"/>
              <a:t>agent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/>
          </a:p>
          <a:p>
            <a:pPr eaLnBrk="1" hangingPunct="1"/>
            <a:r>
              <a:rPr lang="zh-CN" altLang="en-US" sz="2800" dirty="0" smtClean="0"/>
              <a:t>任务环境类型</a:t>
            </a:r>
            <a:r>
              <a:rPr lang="en-US" sz="2800" dirty="0" smtClean="0"/>
              <a:t>:</a:t>
            </a:r>
            <a:endParaRPr lang="en-US" sz="2800" dirty="0"/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or stochastic?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Perfect information </a:t>
            </a:r>
            <a:r>
              <a:rPr lang="en-US" sz="2400" dirty="0"/>
              <a:t>(fully observable)?</a:t>
            </a: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</a:rPr>
              <a:t>Two</a:t>
            </a:r>
            <a:r>
              <a:rPr lang="en-US" sz="2400" dirty="0"/>
              <a:t>, three, or more players?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ndividuals</a:t>
            </a:r>
            <a:r>
              <a:rPr lang="en-US" sz="2400" dirty="0" smtClean="0"/>
              <a:t> </a:t>
            </a:r>
            <a:r>
              <a:rPr lang="en-US" altLang="zh-CN" sz="2400" dirty="0" smtClean="0"/>
              <a:t>or teams</a:t>
            </a:r>
            <a:r>
              <a:rPr lang="en-US" sz="2400" dirty="0" smtClean="0"/>
              <a:t>?</a:t>
            </a:r>
            <a:endParaRPr lang="en-US" sz="2400" dirty="0"/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</a:rPr>
              <a:t>Turn-taking</a:t>
            </a:r>
            <a:r>
              <a:rPr lang="en-US" sz="2400" dirty="0"/>
              <a:t> or simultaneous?</a:t>
            </a: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</a:rPr>
              <a:t>Zero sum</a:t>
            </a:r>
            <a:r>
              <a:rPr lang="en-US" sz="2400" dirty="0"/>
              <a:t>?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Games</a:t>
            </a:r>
          </a:p>
        </p:txBody>
      </p:sp>
    </p:spTree>
    <p:extLst>
      <p:ext uri="{BB962C8B-B14F-4D97-AF65-F5344CB8AC3E}">
        <p14:creationId xmlns:p14="http://schemas.microsoft.com/office/powerpoint/2010/main" val="7849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8197" y="1357400"/>
            <a:ext cx="6583362" cy="26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15" y="1388558"/>
            <a:ext cx="410812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零和博弈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4191000"/>
            <a:ext cx="5715000" cy="1706564"/>
          </a:xfrm>
        </p:spPr>
        <p:txBody>
          <a:bodyPr/>
          <a:lstStyle/>
          <a:p>
            <a:r>
              <a:rPr lang="zh-CN" altLang="en-US" sz="2400" dirty="0" smtClean="0"/>
              <a:t>零和博弈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Agent</a:t>
            </a:r>
            <a:r>
              <a:rPr lang="zh-CN" altLang="en-US" sz="2000" dirty="0" smtClean="0"/>
              <a:t>具有</a:t>
            </a:r>
            <a:r>
              <a:rPr lang="zh-CN" altLang="en-US" sz="2000" dirty="0"/>
              <a:t>相反的</a:t>
            </a:r>
            <a:r>
              <a:rPr lang="zh-CN" altLang="en-US" sz="2000" dirty="0" smtClean="0"/>
              <a:t>效用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一个收益：一</a:t>
            </a:r>
            <a:r>
              <a:rPr lang="zh-CN" altLang="en-US" sz="2000" dirty="0"/>
              <a:t>个</a:t>
            </a:r>
            <a:r>
              <a:rPr lang="zh-CN" altLang="en-US" sz="2000" dirty="0">
                <a:solidFill>
                  <a:srgbClr val="0066CC"/>
                </a:solidFill>
              </a:rPr>
              <a:t>最大</a:t>
            </a:r>
            <a:r>
              <a:rPr lang="zh-CN" altLang="en-US" sz="2000" dirty="0"/>
              <a:t>，另一个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最小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对抗性</a:t>
            </a:r>
            <a:r>
              <a:rPr lang="zh-CN" altLang="en-US" sz="2000" dirty="0"/>
              <a:t>的，纯粹的竞争</a:t>
            </a: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4191000"/>
            <a:ext cx="5562600" cy="1706564"/>
          </a:xfrm>
        </p:spPr>
        <p:txBody>
          <a:bodyPr/>
          <a:lstStyle/>
          <a:p>
            <a:r>
              <a:rPr lang="zh-CN" altLang="en-US" sz="2400" dirty="0" smtClean="0"/>
              <a:t>一般博弈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Agent</a:t>
            </a:r>
            <a:r>
              <a:rPr lang="zh-CN" altLang="en-US" sz="2000" dirty="0" smtClean="0"/>
              <a:t>具有</a:t>
            </a:r>
            <a:r>
              <a:rPr lang="zh-CN" altLang="en-US" sz="2000" dirty="0"/>
              <a:t>独立的</a:t>
            </a:r>
            <a:r>
              <a:rPr lang="zh-CN" altLang="en-US" sz="2000" dirty="0" smtClean="0"/>
              <a:t>效用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合作</a:t>
            </a:r>
            <a:r>
              <a:rPr lang="zh-CN" altLang="en-US" sz="2000" dirty="0"/>
              <a:t>、冷漠、竞争</a:t>
            </a:r>
            <a:r>
              <a:rPr lang="zh-CN" altLang="en-US" sz="2000" dirty="0" smtClean="0"/>
              <a:t>等都是</a:t>
            </a:r>
            <a:r>
              <a:rPr lang="zh-CN" altLang="en-US" sz="2000" dirty="0"/>
              <a:t>可能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Games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问题形式化描述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endParaRPr lang="en-US" sz="2400" u="sng" dirty="0" smtClean="0"/>
          </a:p>
          <a:p>
            <a:pPr lvl="1"/>
            <a:r>
              <a:rPr lang="en-US" sz="2400" u="sng" dirty="0" smtClean="0"/>
              <a:t>States</a:t>
            </a:r>
            <a:r>
              <a:rPr lang="en-US" sz="2400" dirty="0"/>
              <a:t>: S (start at s</a:t>
            </a:r>
            <a:r>
              <a:rPr lang="en-US" sz="2400" baseline="-25000" dirty="0"/>
              <a:t>0</a:t>
            </a:r>
            <a:r>
              <a:rPr lang="en-US" sz="2400" dirty="0"/>
              <a:t>)</a:t>
            </a:r>
          </a:p>
          <a:p>
            <a:pPr lvl="1"/>
            <a:r>
              <a:rPr lang="en-US" sz="2400" u="sng" dirty="0">
                <a:solidFill>
                  <a:srgbClr val="FF0000"/>
                </a:solidFill>
              </a:rPr>
              <a:t>Players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P={1...N} (usually take turns)</a:t>
            </a:r>
          </a:p>
          <a:p>
            <a:pPr lvl="1"/>
            <a:r>
              <a:rPr lang="en-US" sz="2400" u="sng" dirty="0"/>
              <a:t>Actions</a:t>
            </a:r>
            <a:r>
              <a:rPr lang="en-US" sz="2400" dirty="0"/>
              <a:t>: A (may depend on player / state)</a:t>
            </a:r>
          </a:p>
          <a:p>
            <a:pPr lvl="1"/>
            <a:r>
              <a:rPr lang="en-US" sz="2400" u="sng" dirty="0"/>
              <a:t>Transition </a:t>
            </a:r>
            <a:r>
              <a:rPr lang="en-US" altLang="zh-CN" sz="2400" u="sng" dirty="0"/>
              <a:t>Model</a:t>
            </a:r>
            <a:r>
              <a:rPr lang="en-US" sz="2400" dirty="0"/>
              <a:t>: </a:t>
            </a:r>
            <a:r>
              <a:rPr lang="en-US" altLang="zh-CN" sz="2400" dirty="0"/>
              <a:t>RESULT(</a:t>
            </a:r>
            <a:r>
              <a:rPr lang="en-US" sz="2400" dirty="0"/>
              <a:t>S,A) </a:t>
            </a:r>
            <a:r>
              <a:rPr lang="en-US" sz="2400" dirty="0">
                <a:sym typeface="Symbol" pitchFamily="18" charset="2"/>
              </a:rPr>
              <a:t> S’</a:t>
            </a:r>
          </a:p>
          <a:p>
            <a:pPr lvl="1"/>
            <a:r>
              <a:rPr lang="en-US" sz="2400" u="sng" dirty="0">
                <a:sym typeface="Symbol" pitchFamily="18" charset="2"/>
              </a:rPr>
              <a:t>Terminal Test</a:t>
            </a:r>
            <a:r>
              <a:rPr lang="en-US" sz="2400" dirty="0">
                <a:sym typeface="Symbol" pitchFamily="18" charset="2"/>
              </a:rPr>
              <a:t>: S  {t, f}</a:t>
            </a:r>
          </a:p>
          <a:p>
            <a:pPr lvl="1"/>
            <a:r>
              <a:rPr lang="en-US" sz="2400" u="sng" dirty="0" smtClean="0">
                <a:sym typeface="Symbol" pitchFamily="18" charset="2"/>
              </a:rPr>
              <a:t>Utility Function</a:t>
            </a:r>
            <a:r>
              <a:rPr lang="en-US" sz="2400" dirty="0" smtClean="0">
                <a:sym typeface="Symbol" pitchFamily="18" charset="2"/>
              </a:rPr>
              <a:t>: </a:t>
            </a:r>
            <a:r>
              <a:rPr lang="en-US" sz="2400" dirty="0">
                <a:sym typeface="Symbol" pitchFamily="18" charset="2"/>
              </a:rPr>
              <a:t>Utility(S,P</a:t>
            </a:r>
            <a:r>
              <a:rPr lang="en-US" altLang="zh-CN" sz="2400" dirty="0">
                <a:sym typeface="Symbol" pitchFamily="18" charset="2"/>
              </a:rPr>
              <a:t>)</a:t>
            </a:r>
            <a:r>
              <a:rPr lang="en-US" sz="2400" dirty="0">
                <a:sym typeface="Symbol" pitchFamily="18" charset="2"/>
              </a:rPr>
              <a:t>  R</a:t>
            </a:r>
          </a:p>
          <a:p>
            <a:endParaRPr lang="en-US" sz="28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Solution for </a:t>
            </a:r>
            <a:r>
              <a:rPr lang="en-US" sz="2800" i="1" u="sng" dirty="0">
                <a:sym typeface="Symbol" pitchFamily="18" charset="2"/>
              </a:rPr>
              <a:t>a player </a:t>
            </a:r>
            <a:r>
              <a:rPr lang="en-US" sz="2800" dirty="0">
                <a:sym typeface="Symbol" pitchFamily="18" charset="2"/>
              </a:rPr>
              <a:t>is a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policy</a:t>
            </a:r>
            <a:r>
              <a:rPr lang="en-US" sz="2800" dirty="0">
                <a:sym typeface="Symbol" pitchFamily="18" charset="2"/>
              </a:rPr>
              <a:t>: S  </a:t>
            </a:r>
            <a:r>
              <a:rPr lang="en-US" sz="2800" dirty="0" smtClean="0">
                <a:sym typeface="Symbol" pitchFamily="18" charset="2"/>
              </a:rPr>
              <a:t>A</a:t>
            </a:r>
            <a:r>
              <a:rPr lang="en-US" altLang="zh-CN" sz="2800" dirty="0"/>
              <a:t>(</a:t>
            </a:r>
            <a:r>
              <a:rPr lang="zh-CN" altLang="en-US" sz="2800" dirty="0"/>
              <a:t>为每个可能的</a:t>
            </a:r>
            <a:r>
              <a:rPr lang="zh-CN" altLang="en-US" sz="2800" dirty="0" smtClean="0"/>
              <a:t>状态指定一</a:t>
            </a:r>
            <a:r>
              <a:rPr lang="zh-CN" altLang="en-US" sz="2800" dirty="0"/>
              <a:t>个动作</a:t>
            </a:r>
            <a:r>
              <a:rPr lang="en-US" altLang="zh-CN" sz="2800" dirty="0"/>
              <a:t>)</a:t>
            </a:r>
          </a:p>
          <a:p>
            <a:endParaRPr lang="en-US" sz="28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2466183"/>
            <a:ext cx="528761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Tic-</a:t>
            </a:r>
            <a:r>
              <a:rPr lang="en-US" dirty="0" err="1"/>
              <a:t>Tac</a:t>
            </a:r>
            <a:r>
              <a:rPr lang="en-US" dirty="0"/>
              <a:t>-Toe Game Tree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4114" y="1287462"/>
            <a:ext cx="729615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1066800"/>
            <a:ext cx="1045620" cy="10334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1981884"/>
            <a:ext cx="928884" cy="1032093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265" y="2895600"/>
            <a:ext cx="1045620" cy="1033462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066" y="3810684"/>
            <a:ext cx="928884" cy="1032093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100" y="3733970"/>
            <a:ext cx="4419600" cy="216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6958905" y="1257518"/>
            <a:ext cx="15240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初始状态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515100" y="6202878"/>
            <a:ext cx="5840611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叶节点：终止状态对于</a:t>
            </a:r>
            <a:r>
              <a:rPr lang="en-US" altLang="zh-CN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MAX</a:t>
            </a:r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的效用值</a:t>
            </a:r>
          </a:p>
        </p:txBody>
      </p:sp>
      <p:sp>
        <p:nvSpPr>
          <p:cNvPr id="11" name="Rounded Rectangle 1"/>
          <p:cNvSpPr/>
          <p:nvPr/>
        </p:nvSpPr>
        <p:spPr>
          <a:xfrm>
            <a:off x="2286000" y="5486400"/>
            <a:ext cx="4114800" cy="990600"/>
          </a:xfrm>
          <a:prstGeom prst="roundRect">
            <a:avLst/>
          </a:prstGeom>
          <a:solidFill>
            <a:srgbClr val="C39BE1">
              <a:alpha val="30000"/>
            </a:srgb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5.1 Games theory (</a:t>
            </a:r>
            <a:r>
              <a:rPr lang="zh-CN" altLang="en-US" dirty="0"/>
              <a:t>博弈论</a:t>
            </a:r>
            <a:r>
              <a:rPr lang="en-US" altLang="zh-CN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5.2 </a:t>
            </a:r>
            <a:r>
              <a:rPr lang="zh-CN" altLang="en-US" dirty="0">
                <a:solidFill>
                  <a:srgbClr val="FF0000"/>
                </a:solidFill>
              </a:rPr>
              <a:t>极小</a:t>
            </a:r>
            <a:r>
              <a:rPr lang="zh-CN" altLang="en-US" dirty="0" smtClean="0">
                <a:solidFill>
                  <a:srgbClr val="FF0000"/>
                </a:solidFill>
              </a:rPr>
              <a:t>极大原理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5.3 α-β </a:t>
            </a:r>
            <a:r>
              <a:rPr lang="zh-CN" altLang="en-US" dirty="0"/>
              <a:t>剪枝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5.4 </a:t>
            </a:r>
            <a:r>
              <a:rPr lang="zh-CN" altLang="en-US" dirty="0" smtClean="0"/>
              <a:t>不完美的实时决策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03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EA3E2-29E9-4520-8C36-382382F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极小极大原理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678E4EF-1F22-46D0-8CDB-A7B0AD16C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79777"/>
            <a:ext cx="2489261" cy="3241612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70DA4BC-5293-4972-BFA2-CB6A2FF8EA90}"/>
              </a:ext>
            </a:extLst>
          </p:cNvPr>
          <p:cNvSpPr/>
          <p:nvPr/>
        </p:nvSpPr>
        <p:spPr>
          <a:xfrm>
            <a:off x="4648199" y="1790658"/>
            <a:ext cx="60324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冯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诺依曼，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世纪最重要的数学家之一，在</a:t>
            </a:r>
            <a:r>
              <a:rPr lang="zh-CN" altLang="en-US" u="sng" dirty="0">
                <a:solidFill>
                  <a:srgbClr val="333333"/>
                </a:solidFill>
                <a:latin typeface="arial" panose="020B0604020202020204" pitchFamily="34" charset="0"/>
              </a:rPr>
              <a:t>现代计算机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博弈论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、核武器和生化武器等领域内的科学全才之一，被后人称为“计算机之父”和“博弈论之父”。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560D38-E7AD-4975-A3E5-E68F7B954B59}"/>
              </a:ext>
            </a:extLst>
          </p:cNvPr>
          <p:cNvSpPr/>
          <p:nvPr/>
        </p:nvSpPr>
        <p:spPr>
          <a:xfrm>
            <a:off x="1511330" y="5410200"/>
            <a:ext cx="9169339" cy="666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arial" panose="020B0604020202020204" pitchFamily="34" charset="0"/>
              </a:rPr>
              <a:t>1926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年，冯</a:t>
            </a:r>
            <a:r>
              <a:rPr lang="en-US" altLang="zh-CN" sz="2200" dirty="0">
                <a:solidFill>
                  <a:srgbClr val="333333"/>
                </a:solidFill>
                <a:latin typeface="arial" panose="020B0604020202020204" pitchFamily="34" charset="0"/>
              </a:rPr>
              <a:t>·</a:t>
            </a:r>
            <a:r>
              <a:rPr lang="zh-CN" altLang="en-US" sz="2200" dirty="0">
                <a:solidFill>
                  <a:srgbClr val="333333"/>
                </a:solidFill>
                <a:latin typeface="arial" panose="020B0604020202020204" pitchFamily="34" charset="0"/>
              </a:rPr>
              <a:t>诺依曼理论上证明了所有零和博弈都有一个极小极大值解。</a:t>
            </a:r>
          </a:p>
        </p:txBody>
      </p:sp>
      <p:sp>
        <p:nvSpPr>
          <p:cNvPr id="3" name="矩形 2"/>
          <p:cNvSpPr/>
          <p:nvPr/>
        </p:nvSpPr>
        <p:spPr>
          <a:xfrm>
            <a:off x="4648200" y="4010063"/>
            <a:ext cx="6096000" cy="8695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222222"/>
                </a:solidFill>
                <a:latin typeface="-apple-system"/>
              </a:rPr>
              <a:t>1944</a:t>
            </a:r>
            <a:r>
              <a:rPr lang="zh-CN" altLang="en-US" dirty="0" smtClean="0">
                <a:solidFill>
                  <a:srgbClr val="222222"/>
                </a:solidFill>
                <a:latin typeface="-apple-system"/>
              </a:rPr>
              <a:t>年，与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奥斯卡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•</a:t>
            </a:r>
            <a:r>
              <a:rPr lang="zh-CN" altLang="en-US" dirty="0" smtClean="0">
                <a:solidFill>
                  <a:srgbClr val="222222"/>
                </a:solidFill>
                <a:latin typeface="-apple-system"/>
              </a:rPr>
              <a:t>摩根斯特恩合著</a:t>
            </a:r>
            <a:r>
              <a:rPr lang="en-US" altLang="zh-CN" dirty="0" smtClean="0">
                <a:solidFill>
                  <a:srgbClr val="222222"/>
                </a:solidFill>
                <a:latin typeface="-apple-system"/>
              </a:rPr>
              <a:t>《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博弈论与经济行为理论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》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被认为是博弈论领域的第一本重要著作。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6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EF30C-8CD5-4DE4-A221-432B6A6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博弈论中经典问题：分蛋糕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05905-58B5-447D-94B6-186907EC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一块蛋糕，该怎么分才能让两个孩子都满意？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709D92-A2C8-4762-B473-6BA1659C490F}"/>
              </a:ext>
            </a:extLst>
          </p:cNvPr>
          <p:cNvSpPr/>
          <p:nvPr/>
        </p:nvSpPr>
        <p:spPr>
          <a:xfrm>
            <a:off x="762000" y="2209800"/>
            <a:ext cx="952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首先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，把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分蛋糕问题需要转化为两个孩子博弈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问题</a:t>
            </a:r>
            <a:endParaRPr lang="en-US" altLang="zh-CN" dirty="0" smtClean="0">
              <a:solidFill>
                <a:srgbClr val="2F2F2F"/>
              </a:solidFill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博弈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的规则是：两个孩子分蛋糕，一个切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蛋糕，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另一个先选</a:t>
            </a:r>
            <a:r>
              <a:rPr lang="zh-CN" altLang="en-US" dirty="0" smtClean="0">
                <a:solidFill>
                  <a:srgbClr val="2F2F2F"/>
                </a:solidFill>
                <a:latin typeface="-apple-system"/>
              </a:rPr>
              <a:t>蛋糕。</a:t>
            </a:r>
            <a:endParaRPr lang="en-US" altLang="zh-CN" dirty="0">
              <a:solidFill>
                <a:srgbClr val="2F2F2F"/>
              </a:solidFill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博弈论的目标就是寻找问题的理性解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</a:t>
            </a:r>
            <a:r>
              <a:rPr lang="zh-CN" altLang="en-US" dirty="0"/>
              <a:t>理性角度分析所得的答案。</a:t>
            </a:r>
            <a:endParaRPr lang="en-US" altLang="zh-CN" dirty="0">
              <a:solidFill>
                <a:srgbClr val="2F2F2F"/>
              </a:solidFill>
              <a:latin typeface="-apple-system"/>
            </a:endParaRPr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36F452-3906-4B4F-B385-30DDDD7608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0000" y="4220424"/>
          <a:ext cx="8508999" cy="2200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333">
                  <a:extLst>
                    <a:ext uri="{9D8B030D-6E8A-4147-A177-3AD203B41FA5}">
                      <a16:colId xmlns:a16="http://schemas.microsoft.com/office/drawing/2014/main" val="954642861"/>
                    </a:ext>
                  </a:extLst>
                </a:gridCol>
                <a:gridCol w="2836333">
                  <a:extLst>
                    <a:ext uri="{9D8B030D-6E8A-4147-A177-3AD203B41FA5}">
                      <a16:colId xmlns:a16="http://schemas.microsoft.com/office/drawing/2014/main" val="531392970"/>
                    </a:ext>
                  </a:extLst>
                </a:gridCol>
                <a:gridCol w="2836333">
                  <a:extLst>
                    <a:ext uri="{9D8B030D-6E8A-4147-A177-3AD203B41FA5}">
                      <a16:colId xmlns:a16="http://schemas.microsoft.com/office/drawing/2014/main" val="3437981806"/>
                    </a:ext>
                  </a:extLst>
                </a:gridCol>
              </a:tblGrid>
              <a:tr h="624000">
                <a:tc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zh-CN" altLang="en-US" sz="2200" dirty="0"/>
                        <a:t>选蛋糕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sz="2200" dirty="0"/>
                        <a:t>拿到的蛋糕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64677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altLang="zh-C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切成两块一样大</a:t>
                      </a:r>
                      <a:endParaRPr lang="zh-CN" alt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一半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一半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097488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r>
                        <a:rPr lang="en-US" altLang="zh-CN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切成两块不一样大</a:t>
                      </a:r>
                      <a:endParaRPr lang="zh-CN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大块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小块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391203"/>
                  </a:ext>
                </a:extLst>
              </a:tr>
              <a:tr h="50989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小块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/>
                        <a:t>大块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71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3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EF30C-8CD5-4DE4-A221-432B6A6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博弈论中经典问题：分蛋糕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C05905-58B5-447D-94B6-186907EC3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一块蛋糕，该怎么分才能让两个孩子都满意？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36F452-3906-4B4F-B385-30DDDD760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164706"/>
              </p:ext>
            </p:extLst>
          </p:nvPr>
        </p:nvGraphicFramePr>
        <p:xfrm>
          <a:off x="1219200" y="2287119"/>
          <a:ext cx="5978235" cy="1948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745">
                  <a:extLst>
                    <a:ext uri="{9D8B030D-6E8A-4147-A177-3AD203B41FA5}">
                      <a16:colId xmlns:a16="http://schemas.microsoft.com/office/drawing/2014/main" val="954642861"/>
                    </a:ext>
                  </a:extLst>
                </a:gridCol>
                <a:gridCol w="1992745">
                  <a:extLst>
                    <a:ext uri="{9D8B030D-6E8A-4147-A177-3AD203B41FA5}">
                      <a16:colId xmlns:a16="http://schemas.microsoft.com/office/drawing/2014/main" val="531392970"/>
                    </a:ext>
                  </a:extLst>
                </a:gridCol>
                <a:gridCol w="1992745">
                  <a:extLst>
                    <a:ext uri="{9D8B030D-6E8A-4147-A177-3AD203B41FA5}">
                      <a16:colId xmlns:a16="http://schemas.microsoft.com/office/drawing/2014/main" val="3437981806"/>
                    </a:ext>
                  </a:extLst>
                </a:gridCol>
              </a:tblGrid>
              <a:tr h="552438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zh-CN" altLang="en-US" sz="1400" dirty="0"/>
                        <a:t>选蛋糕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sz="1400" dirty="0"/>
                        <a:t>拿到的蛋糕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764677"/>
                  </a:ext>
                </a:extLst>
              </a:tr>
              <a:tr h="472228">
                <a:tc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切成两块一样大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一半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一半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097488"/>
                  </a:ext>
                </a:extLst>
              </a:tr>
              <a:tr h="472228">
                <a:tc rowSpan="2">
                  <a:txBody>
                    <a:bodyPr/>
                    <a:lstStyle/>
                    <a:p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切成两块不一样大</a:t>
                      </a:r>
                      <a:endParaRPr lang="zh-CN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大块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小块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391203"/>
                  </a:ext>
                </a:extLst>
              </a:tr>
              <a:tr h="4514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小块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大块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0971954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E499512F-4189-4EB4-8F91-0841F26C726D}"/>
              </a:ext>
            </a:extLst>
          </p:cNvPr>
          <p:cNvSpPr/>
          <p:nvPr/>
        </p:nvSpPr>
        <p:spPr>
          <a:xfrm>
            <a:off x="914400" y="4400773"/>
            <a:ext cx="10591800" cy="212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切蛋糕，运用“极小极大原理”：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“极小”</a:t>
            </a:r>
            <a:r>
              <a:rPr lang="zh-CN" altLang="en-US" dirty="0"/>
              <a:t>指的是</a:t>
            </a:r>
            <a:r>
              <a:rPr lang="en-US" altLang="zh-CN" dirty="0"/>
              <a:t>B</a:t>
            </a:r>
            <a:r>
              <a:rPr lang="zh-CN" altLang="en-US" dirty="0"/>
              <a:t>一定会挑选大块，所以留给自己的肯定是小块；</a:t>
            </a: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“极大”</a:t>
            </a:r>
            <a:r>
              <a:rPr lang="zh-CN" altLang="en-US" dirty="0"/>
              <a:t>指的是</a:t>
            </a:r>
            <a:r>
              <a:rPr lang="en-US" altLang="zh-CN" dirty="0"/>
              <a:t>A</a:t>
            </a:r>
            <a:r>
              <a:rPr lang="zh-CN" altLang="en-US" dirty="0"/>
              <a:t>要使自己的蛋糕尽量大；</a:t>
            </a:r>
            <a:br>
              <a:rPr lang="zh-CN" altLang="en-US" dirty="0"/>
            </a:br>
            <a:r>
              <a:rPr lang="zh-CN" altLang="en-US" dirty="0"/>
              <a:t>“极小极大”组合起来的意思是，</a:t>
            </a:r>
            <a:r>
              <a:rPr lang="en-US" altLang="zh-CN" dirty="0"/>
              <a:t>A</a:t>
            </a:r>
            <a:r>
              <a:rPr lang="zh-CN" altLang="en-US" dirty="0"/>
              <a:t>已知</a:t>
            </a:r>
            <a:r>
              <a:rPr lang="en-US" altLang="zh-CN" dirty="0"/>
              <a:t>B</a:t>
            </a:r>
            <a:r>
              <a:rPr lang="zh-CN" altLang="en-US" dirty="0"/>
              <a:t>会选大块，所以会把较小的一块切得大一些。对</a:t>
            </a:r>
            <a:r>
              <a:rPr lang="en-US" altLang="zh-CN" dirty="0"/>
              <a:t>A</a:t>
            </a:r>
            <a:r>
              <a:rPr lang="zh-CN" altLang="en-US" dirty="0"/>
              <a:t>来说，最好的结果就是 “一半、一半”，即两人各分得半块蛋糕，这就是这个问题的理性解。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7697" y="2057400"/>
            <a:ext cx="3204703" cy="29638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9" name="矩形 8"/>
          <p:cNvSpPr/>
          <p:nvPr/>
        </p:nvSpPr>
        <p:spPr>
          <a:xfrm>
            <a:off x="9305167" y="475748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双方都是理性的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Agent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8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01134"/>
            <a:ext cx="1219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4404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Multi-Agent </a:t>
            </a:r>
            <a:r>
              <a:rPr spc="-10" dirty="0"/>
              <a:t>Pacman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18307" y="1468435"/>
            <a:ext cx="10355580" cy="4584700"/>
            <a:chOff x="918307" y="1468435"/>
            <a:chExt cx="10355580" cy="45847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0667" y="1493466"/>
              <a:ext cx="4030662" cy="40973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307" y="1468435"/>
              <a:ext cx="10355383" cy="45843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323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5.1 Games theory (</a:t>
            </a:r>
            <a:r>
              <a:rPr lang="zh-CN" altLang="en-US" dirty="0"/>
              <a:t>博弈论</a:t>
            </a:r>
            <a:r>
              <a:rPr lang="en-US" altLang="zh-CN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5.2 </a:t>
            </a:r>
            <a:r>
              <a:rPr lang="zh-CN" altLang="en-US" dirty="0">
                <a:solidFill>
                  <a:srgbClr val="FF0000"/>
                </a:solidFill>
              </a:rPr>
              <a:t>极小极</a:t>
            </a:r>
            <a:r>
              <a:rPr lang="zh-CN" altLang="en-US" dirty="0" smtClean="0">
                <a:solidFill>
                  <a:srgbClr val="FF0000"/>
                </a:solidFill>
              </a:rPr>
              <a:t>大搜索算法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dirty="0" smtClean="0"/>
              <a:t>5.3 </a:t>
            </a:r>
            <a:r>
              <a:rPr lang="en-US" altLang="zh-CN" dirty="0"/>
              <a:t>α-β </a:t>
            </a:r>
            <a:r>
              <a:rPr lang="zh-CN" altLang="en-US" dirty="0" smtClean="0"/>
              <a:t>剪枝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5.4 </a:t>
            </a:r>
            <a:r>
              <a:rPr lang="zh-CN" altLang="en-US" dirty="0" smtClean="0"/>
              <a:t>不完美的实时决策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5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的搜索树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14478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867400" y="15128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655320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8956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2004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Oval 41"/>
          <p:cNvSpPr/>
          <p:nvPr/>
        </p:nvSpPr>
        <p:spPr>
          <a:xfrm>
            <a:off x="41910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438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4582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Oval 46"/>
          <p:cNvSpPr/>
          <p:nvPr/>
        </p:nvSpPr>
        <p:spPr>
          <a:xfrm>
            <a:off x="88392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477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rot="10957794" flipH="1">
            <a:off x="70866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Oval 49"/>
          <p:cNvSpPr/>
          <p:nvPr/>
        </p:nvSpPr>
        <p:spPr>
          <a:xfrm>
            <a:off x="77724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763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2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9822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1828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8288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3124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114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8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47244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" name="Oval 58"/>
          <p:cNvSpPr/>
          <p:nvPr/>
        </p:nvSpPr>
        <p:spPr>
          <a:xfrm>
            <a:off x="5410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Isosceles Triangle 59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 animBg="1"/>
      <p:bldP spid="43" grpId="0" animBg="1"/>
      <p:bldP spid="47" grpId="0" animBg="1"/>
      <p:bldP spid="48" grpId="0" animBg="1"/>
      <p:bldP spid="50" grpId="0" animBg="1"/>
      <p:bldP spid="51" grpId="0" animBg="1"/>
      <p:bldP spid="54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en-US" altLang="zh-CN" dirty="0"/>
              <a:t>Agent</a:t>
            </a:r>
            <a:r>
              <a:rPr lang="zh-CN" altLang="en-US" dirty="0"/>
              <a:t>的搜索树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534400" y="1447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非终止状态</a:t>
            </a:r>
            <a:r>
              <a:rPr lang="en-US" sz="2400" dirty="0" smtClean="0">
                <a:latin typeface="Calibri" pitchFamily="34" charset="0"/>
              </a:rPr>
              <a:t>:</a:t>
            </a:r>
            <a:endParaRPr lang="en-US" sz="2400" dirty="0">
              <a:latin typeface="Calibri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3124200" y="2362200"/>
            <a:ext cx="6324600" cy="3560121"/>
            <a:chOff x="1828800" y="1447800"/>
            <a:chExt cx="8458200" cy="4761126"/>
          </a:xfrm>
        </p:grpSpPr>
        <p:sp>
          <p:nvSpPr>
            <p:cNvPr id="41" name="Rectangle 40"/>
            <p:cNvSpPr/>
            <p:nvPr/>
          </p:nvSpPr>
          <p:spPr>
            <a:xfrm>
              <a:off x="5257800" y="14478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5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5867400" y="15128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655320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cxnSp>
          <p:nvCxnSpPr>
            <p:cNvPr id="65" name="Straight Connector 64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8956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2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32004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Oval 72"/>
            <p:cNvSpPr/>
            <p:nvPr/>
          </p:nvSpPr>
          <p:spPr>
            <a:xfrm>
              <a:off x="41910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543800" y="23622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8458200" y="24272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" name="Oval 75"/>
            <p:cNvSpPr/>
            <p:nvPr/>
          </p:nvSpPr>
          <p:spPr>
            <a:xfrm>
              <a:off x="883920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77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78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rot="11112026" flipH="1">
              <a:off x="7086600" y="3341687"/>
              <a:ext cx="304801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9" name="Oval 78"/>
            <p:cNvSpPr/>
            <p:nvPr/>
          </p:nvSpPr>
          <p:spPr>
            <a:xfrm>
              <a:off x="77724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7630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99822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" name="Rectangle 81"/>
            <p:cNvSpPr/>
            <p:nvPr/>
          </p:nvSpPr>
          <p:spPr>
            <a:xfrm>
              <a:off x="1828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>
              <a:off x="18288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Oval 83"/>
            <p:cNvSpPr/>
            <p:nvPr/>
          </p:nvSpPr>
          <p:spPr>
            <a:xfrm>
              <a:off x="3124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4114800" y="3276600"/>
              <a:ext cx="15240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pic>
          <p:nvPicPr>
            <p:cNvPr id="86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4" cstate="print"/>
            <a:srcRect l="38135" t="16438" r="44067" b="58904"/>
            <a:stretch>
              <a:fillRect/>
            </a:stretch>
          </p:blipFill>
          <p:spPr bwMode="auto">
            <a:xfrm flipH="1">
              <a:off x="4724400" y="3341688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Oval 86"/>
            <p:cNvSpPr/>
            <p:nvPr/>
          </p:nvSpPr>
          <p:spPr>
            <a:xfrm>
              <a:off x="541020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1828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41148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6477000" y="3886200"/>
              <a:ext cx="1524000" cy="1752600"/>
            </a:xfrm>
            <a:prstGeom prst="triangle">
              <a:avLst/>
            </a:prstGeom>
            <a:solidFill>
              <a:srgbClr val="C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45975" y="3733800"/>
              <a:ext cx="5334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60155" y="5715000"/>
              <a:ext cx="685799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644048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53499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87887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97338" y="5715000"/>
              <a:ext cx="8382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Calibri" pitchFamily="34" charset="0"/>
                </a:rPr>
                <a:t>2</a:t>
              </a: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391401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581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867400" y="5715000"/>
              <a:ext cx="762000" cy="493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9220200" y="56343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终止状态</a:t>
            </a:r>
            <a:r>
              <a:rPr lang="en-US" sz="2400" dirty="0" smtClean="0">
                <a:latin typeface="Calibri" pitchFamily="34" charset="0"/>
              </a:rPr>
              <a:t>: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112" name="Picture 1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610851" y="1981203"/>
            <a:ext cx="2717279" cy="457197"/>
          </a:xfrm>
          <a:prstGeom prst="rect">
            <a:avLst/>
          </a:prstGeom>
          <a:noFill/>
          <a:ln/>
          <a:effectLst/>
        </p:spPr>
      </p:pic>
      <p:pic>
        <p:nvPicPr>
          <p:cNvPr id="109" name="Picture 10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9448800" y="6172200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110" name="Right Arrow 109"/>
          <p:cNvSpPr/>
          <p:nvPr/>
        </p:nvSpPr>
        <p:spPr>
          <a:xfrm rot="9900000">
            <a:off x="8860469" y="2647461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ight Arrow 110"/>
          <p:cNvSpPr/>
          <p:nvPr/>
        </p:nvSpPr>
        <p:spPr>
          <a:xfrm rot="14100089">
            <a:off x="8965176" y="4791553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86265" y="1424971"/>
            <a:ext cx="477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状态值 </a:t>
            </a:r>
            <a:r>
              <a:rPr lang="en-US" altLang="zh-CN" sz="2400" dirty="0" smtClean="0">
                <a:latin typeface="Calibri" pitchFamily="34" charset="0"/>
              </a:rPr>
              <a:t>V(s)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endParaRPr lang="en-US" sz="2400" dirty="0" smtClean="0">
              <a:latin typeface="Calibri" pitchFamily="34" charset="0"/>
            </a:endParaRPr>
          </a:p>
          <a:p>
            <a:pPr algn="ctr"/>
            <a:r>
              <a:rPr lang="zh-CN" altLang="en-US" sz="2400" dirty="0" smtClean="0">
                <a:latin typeface="Calibri" pitchFamily="34" charset="0"/>
              </a:rPr>
              <a:t>可以得到</a:t>
            </a:r>
            <a:r>
              <a:rPr lang="zh-CN" altLang="en-US" sz="2400" dirty="0">
                <a:latin typeface="Calibri" pitchFamily="34" charset="0"/>
              </a:rPr>
              <a:t>的最好</a:t>
            </a:r>
            <a:r>
              <a:rPr lang="zh-CN" altLang="en-US" sz="2400" dirty="0" smtClean="0">
                <a:latin typeface="Calibri" pitchFamily="34" charset="0"/>
              </a:rPr>
              <a:t>的结果</a:t>
            </a:r>
            <a:r>
              <a:rPr lang="zh-CN" altLang="en-US" sz="2400" dirty="0">
                <a:latin typeface="Calibri" pitchFamily="34" charset="0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</a:rPr>
              <a:t>效用</a:t>
            </a:r>
            <a:r>
              <a:rPr lang="zh-CN" altLang="en-US" sz="2400" dirty="0">
                <a:latin typeface="Calibri" pitchFamily="34" charset="0"/>
              </a:rPr>
              <a:t>）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288325" y="1346202"/>
            <a:ext cx="4511589" cy="12356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3124200" y="5634335"/>
            <a:ext cx="4615249" cy="287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100"/>
          <p:cNvSpPr txBox="1"/>
          <p:nvPr/>
        </p:nvSpPr>
        <p:spPr>
          <a:xfrm>
            <a:off x="344262" y="6198280"/>
            <a:ext cx="688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搜索目标</a:t>
            </a:r>
            <a:r>
              <a:rPr lang="en-US" sz="2400" dirty="0" smtClean="0">
                <a:latin typeface="Calibri" pitchFamily="34" charset="0"/>
              </a:rPr>
              <a:t>:</a:t>
            </a:r>
            <a:r>
              <a:rPr lang="zh-CN" altLang="en-US" sz="2400" dirty="0" smtClean="0">
                <a:latin typeface="Calibri" pitchFamily="34" charset="0"/>
              </a:rPr>
              <a:t>找到初始状态到终止状态的最优解路径</a:t>
            </a:r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9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1" grpId="0"/>
      <p:bldP spid="110" grpId="0" animBg="1"/>
      <p:bldP spid="111" grpId="0" animBg="1"/>
      <p:bldP spid="113" grpId="0"/>
      <p:bldP spid="114" grpId="0" animBg="1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对抗博弈树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14478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 flipH="1">
            <a:off x="5410200" y="15240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612726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9050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-20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-8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10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-18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532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-10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9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+4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…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15005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49"/>
          <p:cNvSpPr/>
          <p:nvPr/>
        </p:nvSpPr>
        <p:spPr>
          <a:xfrm>
            <a:off x="27432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>
            <a:off x="2774460" y="24227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Oval 51"/>
          <p:cNvSpPr/>
          <p:nvPr/>
        </p:nvSpPr>
        <p:spPr>
          <a:xfrm>
            <a:off x="37650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53"/>
          <p:cNvSpPr/>
          <p:nvPr/>
        </p:nvSpPr>
        <p:spPr>
          <a:xfrm>
            <a:off x="7391400" y="23622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5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 flipH="1">
            <a:off x="8001000" y="24384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Oval 55"/>
          <p:cNvSpPr/>
          <p:nvPr/>
        </p:nvSpPr>
        <p:spPr>
          <a:xfrm>
            <a:off x="841326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0600" y="24149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7"/>
          <p:cNvSpPr/>
          <p:nvPr/>
        </p:nvSpPr>
        <p:spPr>
          <a:xfrm>
            <a:off x="1676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9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>
            <a:off x="1707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Oval 59"/>
          <p:cNvSpPr/>
          <p:nvPr/>
        </p:nvSpPr>
        <p:spPr>
          <a:xfrm>
            <a:off x="2698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61"/>
          <p:cNvSpPr/>
          <p:nvPr/>
        </p:nvSpPr>
        <p:spPr>
          <a:xfrm>
            <a:off x="39624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3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>
            <a:off x="3993660" y="333717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Oval 63"/>
          <p:cNvSpPr/>
          <p:nvPr/>
        </p:nvSpPr>
        <p:spPr>
          <a:xfrm>
            <a:off x="49842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53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ectangle 65"/>
          <p:cNvSpPr/>
          <p:nvPr/>
        </p:nvSpPr>
        <p:spPr>
          <a:xfrm>
            <a:off x="6324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7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 flipH="1">
            <a:off x="6934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Oval 67"/>
          <p:cNvSpPr/>
          <p:nvPr/>
        </p:nvSpPr>
        <p:spPr>
          <a:xfrm>
            <a:off x="7346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69"/>
          <p:cNvSpPr/>
          <p:nvPr/>
        </p:nvSpPr>
        <p:spPr>
          <a:xfrm>
            <a:off x="8610600" y="3276600"/>
            <a:ext cx="18288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1" name="Picture 3" descr="\\.host\Shared Folders\Shared with PC\images\Pacman_stuck_minimax.png"/>
          <p:cNvPicPr>
            <a:picLocks noChangeAspect="1" noChangeArrowheads="1"/>
          </p:cNvPicPr>
          <p:nvPr/>
        </p:nvPicPr>
        <p:blipFill>
          <a:blip r:embed="rId3" cstate="print"/>
          <a:srcRect l="38135" t="16438" r="44067" b="58904"/>
          <a:stretch>
            <a:fillRect/>
          </a:stretch>
        </p:blipFill>
        <p:spPr bwMode="auto">
          <a:xfrm flipH="1">
            <a:off x="9220200" y="3352800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Oval 71"/>
          <p:cNvSpPr/>
          <p:nvPr/>
        </p:nvSpPr>
        <p:spPr>
          <a:xfrm>
            <a:off x="963246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3573" y="3329355"/>
            <a:ext cx="289627" cy="2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Isosceles Triangle 73"/>
          <p:cNvSpPr/>
          <p:nvPr/>
        </p:nvSpPr>
        <p:spPr>
          <a:xfrm>
            <a:off x="8763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88392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-20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67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+8</a:t>
            </a:r>
          </a:p>
        </p:txBody>
      </p:sp>
      <p:sp>
        <p:nvSpPr>
          <p:cNvPr id="81" name="TextBox 100"/>
          <p:cNvSpPr txBox="1"/>
          <p:nvPr/>
        </p:nvSpPr>
        <p:spPr>
          <a:xfrm>
            <a:off x="53370" y="626893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终止状态</a:t>
            </a:r>
            <a:r>
              <a:rPr lang="en-US" sz="2400" dirty="0" smtClean="0">
                <a:latin typeface="Calibri" pitchFamily="34" charset="0"/>
              </a:rPr>
              <a:t>: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82" name="Picture 10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704109" y="6421362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83" name="TextBox 33"/>
          <p:cNvSpPr txBox="1"/>
          <p:nvPr/>
        </p:nvSpPr>
        <p:spPr>
          <a:xfrm>
            <a:off x="9525000" y="173766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非终止状态</a:t>
            </a:r>
            <a:r>
              <a:rPr lang="en-US" sz="2400" dirty="0" smtClean="0">
                <a:latin typeface="Calibri" pitchFamily="34" charset="0"/>
              </a:rPr>
              <a:t>: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5" name="Right Arrow 109"/>
          <p:cNvSpPr/>
          <p:nvPr/>
        </p:nvSpPr>
        <p:spPr>
          <a:xfrm rot="9900000">
            <a:off x="9308433" y="2252518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112"/>
          <p:cNvSpPr txBox="1"/>
          <p:nvPr/>
        </p:nvSpPr>
        <p:spPr>
          <a:xfrm>
            <a:off x="269630" y="1231279"/>
            <a:ext cx="4423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</a:rPr>
              <a:t>状态值 </a:t>
            </a:r>
            <a:r>
              <a:rPr lang="en-US" altLang="zh-CN" sz="2400" dirty="0" smtClean="0">
                <a:latin typeface="Calibri" pitchFamily="34" charset="0"/>
              </a:rPr>
              <a:t>V(s)</a:t>
            </a:r>
            <a:r>
              <a:rPr lang="en-US" sz="2400" dirty="0" smtClean="0">
                <a:latin typeface="Calibri" pitchFamily="34" charset="0"/>
              </a:rPr>
              <a:t>:</a:t>
            </a:r>
          </a:p>
          <a:p>
            <a:r>
              <a:rPr lang="zh-CN" altLang="en-US" sz="2400" dirty="0" smtClean="0">
                <a:latin typeface="Calibri" pitchFamily="34" charset="0"/>
              </a:rPr>
              <a:t> </a:t>
            </a:r>
            <a:r>
              <a:rPr lang="en-US" altLang="zh-CN" sz="2400" dirty="0" smtClean="0">
                <a:latin typeface="Calibri" pitchFamily="34" charset="0"/>
              </a:rPr>
              <a:t> </a:t>
            </a:r>
            <a:r>
              <a:rPr lang="zh-CN" altLang="en-US" sz="2400" dirty="0" smtClean="0">
                <a:latin typeface="Calibri" pitchFamily="34" charset="0"/>
              </a:rPr>
              <a:t>正方</a:t>
            </a:r>
            <a:r>
              <a:rPr lang="zh-CN" altLang="en-US" sz="2400" u="sng" dirty="0" smtClean="0">
                <a:latin typeface="Calibri" pitchFamily="34" charset="0"/>
              </a:rPr>
              <a:t>可以得到</a:t>
            </a:r>
            <a:r>
              <a:rPr lang="zh-CN" altLang="en-US" sz="2400" u="sng" dirty="0">
                <a:latin typeface="Calibri" pitchFamily="34" charset="0"/>
              </a:rPr>
              <a:t>的</a:t>
            </a:r>
            <a:r>
              <a:rPr lang="zh-CN" altLang="en-US" sz="2400" dirty="0">
                <a:latin typeface="Calibri" pitchFamily="34" charset="0"/>
              </a:rPr>
              <a:t>最好</a:t>
            </a:r>
            <a:r>
              <a:rPr lang="zh-CN" altLang="en-US" sz="2400" dirty="0" smtClean="0">
                <a:latin typeface="Calibri" pitchFamily="34" charset="0"/>
              </a:rPr>
              <a:t>的结果（效用）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87" name="Right Arrow 110"/>
          <p:cNvSpPr/>
          <p:nvPr/>
        </p:nvSpPr>
        <p:spPr>
          <a:xfrm rot="20458247">
            <a:off x="817659" y="5890878"/>
            <a:ext cx="1066800" cy="304800"/>
          </a:xfrm>
          <a:prstGeom prst="rightArrow">
            <a:avLst/>
          </a:prstGeom>
          <a:solidFill>
            <a:srgbClr val="BEE395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矩形 87"/>
          <p:cNvSpPr/>
          <p:nvPr/>
        </p:nvSpPr>
        <p:spPr>
          <a:xfrm>
            <a:off x="3361230" y="637614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Calibri" pitchFamily="34" charset="0"/>
              </a:rPr>
              <a:t>正方的效用值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5" grpId="0"/>
      <p:bldP spid="76" grpId="0"/>
      <p:bldP spid="81" grpId="0"/>
      <p:bldP spid="83" grpId="0"/>
      <p:bldP spid="85" grpId="0" animBg="1"/>
      <p:bldP spid="86" grpId="0"/>
      <p:bldP spid="87" grpId="0" animBg="1"/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Values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743200" y="3124200"/>
            <a:ext cx="6781800" cy="2230830"/>
            <a:chOff x="1676400" y="1447800"/>
            <a:chExt cx="8763000" cy="2882533"/>
          </a:xfrm>
        </p:grpSpPr>
        <p:sp>
          <p:nvSpPr>
            <p:cNvPr id="6" name="Rectangle 5"/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Oval 7"/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98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Rectangle 49"/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Oval 51"/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3"/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5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Rectangle 57"/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9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Oval 59"/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2" name="Rectangle 61"/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3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Oval 63"/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Rectangle 65"/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7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Oval 67"/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Rectangle 69"/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1" name="Picture 3" descr="\\.host\Shared Folders\Shared with PC\images\Pacman_stuck_minimax.png"/>
            <p:cNvPicPr>
              <a:picLocks noChangeAspect="1" noChangeArrowheads="1"/>
            </p:cNvPicPr>
            <p:nvPr/>
          </p:nvPicPr>
          <p:blipFill>
            <a:blip r:embed="rId5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Oval 71"/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TextBox 76"/>
            <p:cNvSpPr txBox="1"/>
            <p:nvPr/>
          </p:nvSpPr>
          <p:spPr>
            <a:xfrm>
              <a:off x="9207357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+8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94816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Calibri" pitchFamily="34" charset="0"/>
                </a:rPr>
                <a:t>+4</a:t>
              </a:r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30220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67164" y="3733799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-8</a:t>
              </a: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685800" y="13671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Calibri" pitchFamily="34" charset="0"/>
              </a:rPr>
              <a:t>正方的状态值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62021" y="529075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7030A0"/>
                </a:solidFill>
                <a:latin typeface="Calibri" pitchFamily="34" charset="0"/>
              </a:rPr>
              <a:t>终止状态</a:t>
            </a:r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rgbClr val="7030A0"/>
              </a:solidFill>
              <a:latin typeface="Calibri" pitchFamily="34" charset="0"/>
            </a:endParaRPr>
          </a:p>
        </p:txBody>
      </p:sp>
      <p:pic>
        <p:nvPicPr>
          <p:cNvPr id="92" name="Picture 9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24686" y="1955545"/>
            <a:ext cx="2920953" cy="457112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</p:pic>
      <p:pic>
        <p:nvPicPr>
          <p:cNvPr id="85" name="Picture 8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835161" y="5391361"/>
            <a:ext cx="1574284" cy="278890"/>
          </a:xfrm>
          <a:prstGeom prst="rect">
            <a:avLst/>
          </a:prstGeom>
          <a:noFill/>
          <a:ln/>
          <a:effectLst/>
        </p:spPr>
      </p:pic>
      <p:sp>
        <p:nvSpPr>
          <p:cNvPr id="86" name="Right Arrow 85"/>
          <p:cNvSpPr/>
          <p:nvPr/>
        </p:nvSpPr>
        <p:spPr>
          <a:xfrm rot="1943663">
            <a:off x="4045804" y="2305478"/>
            <a:ext cx="1706429" cy="30480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7277100" y="1367135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</a:rPr>
              <a:t>反方的状态值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  <p:pic>
        <p:nvPicPr>
          <p:cNvPr id="93" name="Picture 9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921484" y="1967096"/>
            <a:ext cx="2919874" cy="45694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</p:pic>
      <p:sp>
        <p:nvSpPr>
          <p:cNvPr id="90" name="Right Arrow 89"/>
          <p:cNvSpPr/>
          <p:nvPr/>
        </p:nvSpPr>
        <p:spPr>
          <a:xfrm rot="8255959">
            <a:off x="8148387" y="2949051"/>
            <a:ext cx="1406806" cy="30480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577250" y="29965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Calibri" pitchFamily="34" charset="0"/>
              </a:rPr>
              <a:t>正方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2522" y="451519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Calibri" pitchFamily="34" charset="0"/>
              </a:rPr>
              <a:t>正方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77250" y="372422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Calibri" pitchFamily="34" charset="0"/>
              </a:rPr>
              <a:t>反方</a:t>
            </a:r>
            <a:endParaRPr lang="zh-CN" altLang="en-US" dirty="0"/>
          </a:p>
        </p:txBody>
      </p:sp>
      <p:sp>
        <p:nvSpPr>
          <p:cNvPr id="75" name="TextBox 100"/>
          <p:cNvSpPr txBox="1"/>
          <p:nvPr/>
        </p:nvSpPr>
        <p:spPr>
          <a:xfrm>
            <a:off x="353023" y="5811396"/>
            <a:ext cx="9409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Calibri" pitchFamily="34" charset="0"/>
              </a:rPr>
              <a:t>搜索目标：从初始状态出发，找到到达终止状态的最优解路径</a:t>
            </a:r>
            <a:endParaRPr lang="en-US" altLang="zh-CN" sz="2400" dirty="0" smtClean="0">
              <a:latin typeface="Calibri" pitchFamily="34" charset="0"/>
            </a:endParaRPr>
          </a:p>
          <a:p>
            <a:r>
              <a:rPr lang="zh-CN" altLang="en-US" sz="2400" dirty="0" smtClean="0">
                <a:latin typeface="Calibri" pitchFamily="34" charset="0"/>
              </a:rPr>
              <a:t>对抗搜索</a:t>
            </a:r>
            <a:r>
              <a:rPr lang="en-US" altLang="zh-CN" sz="3200" dirty="0">
                <a:solidFill>
                  <a:srgbClr val="CC0000"/>
                </a:solidFill>
              </a:rPr>
              <a:t>:  </a:t>
            </a:r>
            <a:r>
              <a:rPr lang="zh-CN" altLang="en-US" sz="2400" dirty="0">
                <a:solidFill>
                  <a:srgbClr val="CC0000"/>
                </a:solidFill>
              </a:rPr>
              <a:t>对抗理性（最优）</a:t>
            </a:r>
            <a:r>
              <a:rPr lang="zh-CN" altLang="en-US" sz="2400" dirty="0" smtClean="0">
                <a:solidFill>
                  <a:srgbClr val="CC0000"/>
                </a:solidFill>
              </a:rPr>
              <a:t>对手，获取可实现的最佳效用</a:t>
            </a:r>
            <a:endParaRPr lang="en-US" altLang="zh-CN" sz="2400" dirty="0"/>
          </a:p>
          <a:p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animBg="1"/>
      <p:bldP spid="87" grpId="0"/>
      <p:bldP spid="90" grpId="0" animBg="1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对抗搜索</a:t>
            </a:r>
            <a:r>
              <a:rPr lang="en-US" dirty="0" smtClean="0"/>
              <a:t>(</a:t>
            </a:r>
            <a:r>
              <a:rPr lang="en-US" dirty="0"/>
              <a:t>Minimax)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799" y="1447800"/>
            <a:ext cx="6378575" cy="4525963"/>
          </a:xfrm>
        </p:spPr>
        <p:txBody>
          <a:bodyPr/>
          <a:lstStyle/>
          <a:p>
            <a:pPr eaLnBrk="1" hangingPunct="1"/>
            <a:r>
              <a:rPr lang="zh-CN" altLang="en-US" sz="2200" dirty="0" smtClean="0"/>
              <a:t>确定性的零和博弈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eaLnBrk="1" hangingPunct="1"/>
            <a:r>
              <a:rPr lang="en-US" sz="2200" dirty="0"/>
              <a:t>Tic-tac-toe, chess, checkers</a:t>
            </a:r>
          </a:p>
          <a:p>
            <a:pPr lvl="1" eaLnBrk="1" hangingPunct="1"/>
            <a:r>
              <a:rPr lang="en-US" sz="2200" dirty="0"/>
              <a:t>One player maximizes result</a:t>
            </a:r>
          </a:p>
          <a:p>
            <a:pPr lvl="1" eaLnBrk="1" hangingPunct="1"/>
            <a:r>
              <a:rPr lang="en-US" sz="2200" dirty="0"/>
              <a:t>The other minimizes result</a:t>
            </a:r>
          </a:p>
          <a:p>
            <a:pPr lvl="1" eaLnBrk="1" hangingPunct="1"/>
            <a:endParaRPr lang="en-US" sz="2200" dirty="0"/>
          </a:p>
          <a:p>
            <a:pPr eaLnBrk="1" hangingPunct="1">
              <a:lnSpc>
                <a:spcPct val="150000"/>
              </a:lnSpc>
            </a:pPr>
            <a:r>
              <a:rPr lang="en-US" sz="2200" dirty="0"/>
              <a:t>Minimax </a:t>
            </a:r>
            <a:r>
              <a:rPr lang="zh-CN" altLang="en-US" sz="2200" dirty="0" smtClean="0"/>
              <a:t>搜索</a:t>
            </a:r>
            <a:r>
              <a:rPr lang="en-US" sz="2200" dirty="0" smtClean="0"/>
              <a:t>:</a:t>
            </a:r>
            <a:endParaRPr lang="en-US" sz="22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dirty="0" smtClean="0"/>
              <a:t>状态空间搜索树</a:t>
            </a:r>
            <a:endParaRPr lang="en-US" altLang="zh-CN" sz="2200" dirty="0" smtClean="0"/>
          </a:p>
          <a:p>
            <a:pPr lvl="1" eaLnBrk="1" hangingPunct="1">
              <a:lnSpc>
                <a:spcPct val="150000"/>
              </a:lnSpc>
            </a:pPr>
            <a:r>
              <a:rPr lang="en-US" sz="2200" dirty="0" smtClean="0"/>
              <a:t>Players </a:t>
            </a:r>
            <a:r>
              <a:rPr lang="zh-CN" altLang="en-US" sz="2200" dirty="0" smtClean="0"/>
              <a:t>交替轮流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计算每个结点的</a:t>
            </a:r>
            <a:r>
              <a:rPr lang="en-US" sz="2200" dirty="0" smtClean="0">
                <a:solidFill>
                  <a:srgbClr val="CC0000"/>
                </a:solidFill>
              </a:rPr>
              <a:t>minimax </a:t>
            </a:r>
            <a:r>
              <a:rPr lang="en-US" sz="2200" dirty="0">
                <a:solidFill>
                  <a:srgbClr val="CC0000"/>
                </a:solidFill>
              </a:rPr>
              <a:t>value</a:t>
            </a:r>
            <a:r>
              <a:rPr lang="en-US" sz="2200" dirty="0" smtClean="0">
                <a:solidFill>
                  <a:srgbClr val="CC0000"/>
                </a:solidFill>
              </a:rPr>
              <a:t>:  </a:t>
            </a:r>
            <a:r>
              <a:rPr lang="zh-CN" altLang="en-US" sz="1800" dirty="0" smtClean="0">
                <a:solidFill>
                  <a:srgbClr val="CC0000"/>
                </a:solidFill>
              </a:rPr>
              <a:t>对抗理性对手可实现</a:t>
            </a:r>
            <a:r>
              <a:rPr lang="zh-CN" altLang="en-US" sz="1800" dirty="0">
                <a:solidFill>
                  <a:srgbClr val="CC0000"/>
                </a:solidFill>
              </a:rPr>
              <a:t>的</a:t>
            </a:r>
            <a:r>
              <a:rPr lang="zh-CN" altLang="en-US" sz="1800" dirty="0" smtClean="0">
                <a:solidFill>
                  <a:srgbClr val="CC0000"/>
                </a:solidFill>
              </a:rPr>
              <a:t>最佳效用</a:t>
            </a:r>
            <a:endParaRPr lang="en-US" sz="1800" dirty="0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8763000" y="23256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 rot="10800000">
            <a:off x="8001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 rot="10800000">
            <a:off x="9525000" y="3316287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620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8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3058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2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144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5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0" y="4611687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6</a:t>
            </a:r>
          </a:p>
        </p:txBody>
      </p:sp>
      <p:cxnSp>
        <p:nvCxnSpPr>
          <p:cNvPr id="12299" name="AutoShape 11"/>
          <p:cNvCxnSpPr>
            <a:cxnSpLocks noChangeShapeType="1"/>
            <a:stCxn id="12292" idx="3"/>
            <a:endCxn id="12293" idx="3"/>
          </p:cNvCxnSpPr>
          <p:nvPr/>
        </p:nvCxnSpPr>
        <p:spPr bwMode="auto">
          <a:xfrm flipH="1">
            <a:off x="8191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0" name="AutoShape 12"/>
          <p:cNvCxnSpPr>
            <a:cxnSpLocks noChangeShapeType="1"/>
            <a:stCxn id="12292" idx="3"/>
            <a:endCxn id="12294" idx="3"/>
          </p:cNvCxnSpPr>
          <p:nvPr/>
        </p:nvCxnSpPr>
        <p:spPr bwMode="auto">
          <a:xfrm>
            <a:off x="8953500" y="2630487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1" name="AutoShape 13"/>
          <p:cNvCxnSpPr>
            <a:cxnSpLocks noChangeShapeType="1"/>
            <a:stCxn id="12293" idx="0"/>
            <a:endCxn id="12295" idx="0"/>
          </p:cNvCxnSpPr>
          <p:nvPr/>
        </p:nvCxnSpPr>
        <p:spPr bwMode="auto">
          <a:xfrm flipH="1">
            <a:off x="7810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2" name="AutoShape 14"/>
          <p:cNvCxnSpPr>
            <a:cxnSpLocks noChangeShapeType="1"/>
            <a:stCxn id="12293" idx="0"/>
            <a:endCxn id="12296" idx="0"/>
          </p:cNvCxnSpPr>
          <p:nvPr/>
        </p:nvCxnSpPr>
        <p:spPr bwMode="auto">
          <a:xfrm>
            <a:off x="8191500" y="3621087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3" name="AutoShape 15"/>
          <p:cNvCxnSpPr>
            <a:cxnSpLocks noChangeShapeType="1"/>
            <a:stCxn id="12294" idx="0"/>
            <a:endCxn id="12297" idx="0"/>
          </p:cNvCxnSpPr>
          <p:nvPr/>
        </p:nvCxnSpPr>
        <p:spPr bwMode="auto">
          <a:xfrm flipH="1">
            <a:off x="9334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04" name="AutoShape 16"/>
          <p:cNvCxnSpPr>
            <a:cxnSpLocks noChangeShapeType="1"/>
            <a:stCxn id="12294" idx="0"/>
            <a:endCxn id="12298" idx="0"/>
          </p:cNvCxnSpPr>
          <p:nvPr/>
        </p:nvCxnSpPr>
        <p:spPr bwMode="auto">
          <a:xfrm>
            <a:off x="9715500" y="3621087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9166225" y="23256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9982200" y="3240087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8040688" y="3255962"/>
            <a:ext cx="1846262" cy="381000"/>
            <a:chOff x="6059424" y="3215640"/>
            <a:chExt cx="1846050" cy="381000"/>
          </a:xfrm>
        </p:grpSpPr>
        <p:sp>
          <p:nvSpPr>
            <p:cNvPr id="12316" name="TextBox 19"/>
            <p:cNvSpPr txBox="1">
              <a:spLocks noChangeArrowheads="1"/>
            </p:cNvSpPr>
            <p:nvPr/>
          </p:nvSpPr>
          <p:spPr bwMode="auto">
            <a:xfrm>
              <a:off x="6059424" y="322730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2317" name="TextBox 20"/>
            <p:cNvSpPr txBox="1">
              <a:spLocks noChangeArrowheads="1"/>
            </p:cNvSpPr>
            <p:nvPr/>
          </p:nvSpPr>
          <p:spPr bwMode="auto">
            <a:xfrm>
              <a:off x="7592568" y="321564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799513" y="2349500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5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7467600" y="4383086"/>
            <a:ext cx="3048000" cy="1484313"/>
            <a:chOff x="5486400" y="4343400"/>
            <a:chExt cx="3048000" cy="1484543"/>
          </a:xfrm>
        </p:grpSpPr>
        <p:sp>
          <p:nvSpPr>
            <p:cNvPr id="23" name="Rounded Rectangle 22"/>
            <p:cNvSpPr/>
            <p:nvPr/>
          </p:nvSpPr>
          <p:spPr>
            <a:xfrm>
              <a:off x="5486400" y="4343400"/>
              <a:ext cx="3048000" cy="762118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5" name="Text Box 17"/>
            <p:cNvSpPr txBox="1">
              <a:spLocks noChangeArrowheads="1"/>
            </p:cNvSpPr>
            <p:nvPr/>
          </p:nvSpPr>
          <p:spPr bwMode="auto">
            <a:xfrm>
              <a:off x="5486400" y="5181612"/>
              <a:ext cx="30480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Terminal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latin typeface="Calibri" pitchFamily="34" charset="0"/>
                </a:rPr>
                <a:t>part of the game 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467600" y="1447800"/>
            <a:ext cx="3124200" cy="2362200"/>
            <a:chOff x="5334000" y="2855913"/>
            <a:chExt cx="3124200" cy="2362200"/>
          </a:xfrm>
        </p:grpSpPr>
        <p:sp>
          <p:nvSpPr>
            <p:cNvPr id="29" name="Rounded Rectangle 28"/>
            <p:cNvSpPr/>
            <p:nvPr/>
          </p:nvSpPr>
          <p:spPr>
            <a:xfrm>
              <a:off x="5334000" y="3541713"/>
              <a:ext cx="3124200" cy="1676400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Calibri" pitchFamily="34" charset="0"/>
              </a:endParaRPr>
            </a:p>
          </p:txBody>
        </p:sp>
        <p:sp>
          <p:nvSpPr>
            <p:cNvPr id="12313" name="Text Box 17"/>
            <p:cNvSpPr txBox="1">
              <a:spLocks noChangeArrowheads="1"/>
            </p:cNvSpPr>
            <p:nvPr/>
          </p:nvSpPr>
          <p:spPr bwMode="auto">
            <a:xfrm>
              <a:off x="5334000" y="2855913"/>
              <a:ext cx="3124200" cy="6463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latin typeface="Calibri" pitchFamily="34" charset="0"/>
                </a:rPr>
                <a:t>Minimax</a:t>
              </a:r>
              <a:r>
                <a:rPr lang="en-US" b="1" dirty="0">
                  <a:latin typeface="Calibri" pitchFamily="34" charset="0"/>
                </a:rPr>
                <a:t> values:</a:t>
              </a:r>
              <a:br>
                <a:rPr lang="en-US" b="1" dirty="0">
                  <a:latin typeface="Calibri" pitchFamily="34" charset="0"/>
                </a:rPr>
              </a:br>
              <a:r>
                <a:rPr lang="en-US" b="1" dirty="0">
                  <a:solidFill>
                    <a:srgbClr val="FF0000"/>
                  </a:solidFill>
                  <a:latin typeface="Calibri" pitchFamily="34" charset="0"/>
                </a:rPr>
                <a:t>computed recursively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750" y="1968500"/>
            <a:ext cx="5283200" cy="2159000"/>
            <a:chOff x="158750" y="1968500"/>
            <a:chExt cx="5283200" cy="2159000"/>
          </a:xfrm>
        </p:grpSpPr>
        <p:sp>
          <p:nvSpPr>
            <p:cNvPr id="3" name="object 3"/>
            <p:cNvSpPr/>
            <p:nvPr/>
          </p:nvSpPr>
          <p:spPr>
            <a:xfrm>
              <a:off x="171450" y="1981200"/>
              <a:ext cx="5257800" cy="2133600"/>
            </a:xfrm>
            <a:custGeom>
              <a:avLst/>
              <a:gdLst/>
              <a:ahLst/>
              <a:cxnLst/>
              <a:rect l="l" t="t" r="r" b="b"/>
              <a:pathLst>
                <a:path w="5257800" h="2133600">
                  <a:moveTo>
                    <a:pt x="4902191" y="0"/>
                  </a:moveTo>
                  <a:lnTo>
                    <a:pt x="355608" y="0"/>
                  </a:lnTo>
                  <a:lnTo>
                    <a:pt x="307354" y="3246"/>
                  </a:lnTo>
                  <a:lnTo>
                    <a:pt x="261073" y="12702"/>
                  </a:lnTo>
                  <a:lnTo>
                    <a:pt x="217189" y="27945"/>
                  </a:lnTo>
                  <a:lnTo>
                    <a:pt x="176126" y="48551"/>
                  </a:lnTo>
                  <a:lnTo>
                    <a:pt x="138306" y="74095"/>
                  </a:lnTo>
                  <a:lnTo>
                    <a:pt x="104155" y="104155"/>
                  </a:lnTo>
                  <a:lnTo>
                    <a:pt x="74095" y="138307"/>
                  </a:lnTo>
                  <a:lnTo>
                    <a:pt x="48551" y="176126"/>
                  </a:lnTo>
                  <a:lnTo>
                    <a:pt x="27945" y="217190"/>
                  </a:lnTo>
                  <a:lnTo>
                    <a:pt x="12702" y="261074"/>
                  </a:lnTo>
                  <a:lnTo>
                    <a:pt x="3246" y="307355"/>
                  </a:lnTo>
                  <a:lnTo>
                    <a:pt x="0" y="355608"/>
                  </a:lnTo>
                  <a:lnTo>
                    <a:pt x="0" y="1777989"/>
                  </a:lnTo>
                  <a:lnTo>
                    <a:pt x="3246" y="1826243"/>
                  </a:lnTo>
                  <a:lnTo>
                    <a:pt x="12702" y="1872525"/>
                  </a:lnTo>
                  <a:lnTo>
                    <a:pt x="27945" y="1916409"/>
                  </a:lnTo>
                  <a:lnTo>
                    <a:pt x="48551" y="1957473"/>
                  </a:lnTo>
                  <a:lnTo>
                    <a:pt x="74095" y="1995292"/>
                  </a:lnTo>
                  <a:lnTo>
                    <a:pt x="104155" y="2029444"/>
                  </a:lnTo>
                  <a:lnTo>
                    <a:pt x="138306" y="2059504"/>
                  </a:lnTo>
                  <a:lnTo>
                    <a:pt x="176126" y="2085048"/>
                  </a:lnTo>
                  <a:lnTo>
                    <a:pt x="217189" y="2105654"/>
                  </a:lnTo>
                  <a:lnTo>
                    <a:pt x="261073" y="2120897"/>
                  </a:lnTo>
                  <a:lnTo>
                    <a:pt x="307354" y="2130353"/>
                  </a:lnTo>
                  <a:lnTo>
                    <a:pt x="355608" y="2133600"/>
                  </a:lnTo>
                  <a:lnTo>
                    <a:pt x="4902191" y="2133600"/>
                  </a:lnTo>
                  <a:lnTo>
                    <a:pt x="4950445" y="2130353"/>
                  </a:lnTo>
                  <a:lnTo>
                    <a:pt x="4996726" y="2120897"/>
                  </a:lnTo>
                  <a:lnTo>
                    <a:pt x="5040610" y="2105654"/>
                  </a:lnTo>
                  <a:lnTo>
                    <a:pt x="5081673" y="2085048"/>
                  </a:lnTo>
                  <a:lnTo>
                    <a:pt x="5119493" y="2059504"/>
                  </a:lnTo>
                  <a:lnTo>
                    <a:pt x="5153644" y="2029444"/>
                  </a:lnTo>
                  <a:lnTo>
                    <a:pt x="5183704" y="1995292"/>
                  </a:lnTo>
                  <a:lnTo>
                    <a:pt x="5209249" y="1957473"/>
                  </a:lnTo>
                  <a:lnTo>
                    <a:pt x="5229854" y="1916409"/>
                  </a:lnTo>
                  <a:lnTo>
                    <a:pt x="5245097" y="1872525"/>
                  </a:lnTo>
                  <a:lnTo>
                    <a:pt x="5254553" y="1826243"/>
                  </a:lnTo>
                  <a:lnTo>
                    <a:pt x="5257800" y="1777989"/>
                  </a:lnTo>
                  <a:lnTo>
                    <a:pt x="5257800" y="355608"/>
                  </a:lnTo>
                  <a:lnTo>
                    <a:pt x="5254553" y="307355"/>
                  </a:lnTo>
                  <a:lnTo>
                    <a:pt x="5245097" y="261074"/>
                  </a:lnTo>
                  <a:lnTo>
                    <a:pt x="5229854" y="217190"/>
                  </a:lnTo>
                  <a:lnTo>
                    <a:pt x="5209249" y="176126"/>
                  </a:lnTo>
                  <a:lnTo>
                    <a:pt x="5183704" y="138307"/>
                  </a:lnTo>
                  <a:lnTo>
                    <a:pt x="5153644" y="104155"/>
                  </a:lnTo>
                  <a:lnTo>
                    <a:pt x="5119493" y="74095"/>
                  </a:lnTo>
                  <a:lnTo>
                    <a:pt x="5081673" y="48551"/>
                  </a:lnTo>
                  <a:lnTo>
                    <a:pt x="5040610" y="27945"/>
                  </a:lnTo>
                  <a:lnTo>
                    <a:pt x="4996726" y="12702"/>
                  </a:lnTo>
                  <a:lnTo>
                    <a:pt x="4950445" y="3246"/>
                  </a:lnTo>
                  <a:lnTo>
                    <a:pt x="4902191" y="0"/>
                  </a:lnTo>
                  <a:close/>
                </a:path>
              </a:pathLst>
            </a:custGeom>
            <a:solidFill>
              <a:srgbClr val="0066CC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450" y="1981200"/>
              <a:ext cx="5257800" cy="2133600"/>
            </a:xfrm>
            <a:custGeom>
              <a:avLst/>
              <a:gdLst/>
              <a:ahLst/>
              <a:cxnLst/>
              <a:rect l="l" t="t" r="r" b="b"/>
              <a:pathLst>
                <a:path w="5257800" h="2133600">
                  <a:moveTo>
                    <a:pt x="0" y="355609"/>
                  </a:moveTo>
                  <a:lnTo>
                    <a:pt x="3246" y="307355"/>
                  </a:lnTo>
                  <a:lnTo>
                    <a:pt x="12702" y="261074"/>
                  </a:lnTo>
                  <a:lnTo>
                    <a:pt x="27945" y="217190"/>
                  </a:lnTo>
                  <a:lnTo>
                    <a:pt x="48551" y="176126"/>
                  </a:lnTo>
                  <a:lnTo>
                    <a:pt x="74095" y="138307"/>
                  </a:lnTo>
                  <a:lnTo>
                    <a:pt x="104155" y="104155"/>
                  </a:lnTo>
                  <a:lnTo>
                    <a:pt x="138306" y="74095"/>
                  </a:lnTo>
                  <a:lnTo>
                    <a:pt x="176126" y="48551"/>
                  </a:lnTo>
                  <a:lnTo>
                    <a:pt x="217189" y="27945"/>
                  </a:lnTo>
                  <a:lnTo>
                    <a:pt x="261073" y="12702"/>
                  </a:lnTo>
                  <a:lnTo>
                    <a:pt x="307354" y="3246"/>
                  </a:lnTo>
                  <a:lnTo>
                    <a:pt x="355608" y="0"/>
                  </a:lnTo>
                  <a:lnTo>
                    <a:pt x="4902191" y="0"/>
                  </a:lnTo>
                  <a:lnTo>
                    <a:pt x="4950445" y="3246"/>
                  </a:lnTo>
                  <a:lnTo>
                    <a:pt x="4996726" y="12702"/>
                  </a:lnTo>
                  <a:lnTo>
                    <a:pt x="5040610" y="27945"/>
                  </a:lnTo>
                  <a:lnTo>
                    <a:pt x="5081674" y="48551"/>
                  </a:lnTo>
                  <a:lnTo>
                    <a:pt x="5119493" y="74095"/>
                  </a:lnTo>
                  <a:lnTo>
                    <a:pt x="5153644" y="104155"/>
                  </a:lnTo>
                  <a:lnTo>
                    <a:pt x="5183704" y="138307"/>
                  </a:lnTo>
                  <a:lnTo>
                    <a:pt x="5209249" y="176126"/>
                  </a:lnTo>
                  <a:lnTo>
                    <a:pt x="5229854" y="217190"/>
                  </a:lnTo>
                  <a:lnTo>
                    <a:pt x="5245097" y="261074"/>
                  </a:lnTo>
                  <a:lnTo>
                    <a:pt x="5254553" y="307355"/>
                  </a:lnTo>
                  <a:lnTo>
                    <a:pt x="5257800" y="355609"/>
                  </a:lnTo>
                  <a:lnTo>
                    <a:pt x="5257800" y="1777990"/>
                  </a:lnTo>
                  <a:lnTo>
                    <a:pt x="5254553" y="1826244"/>
                  </a:lnTo>
                  <a:lnTo>
                    <a:pt x="5245097" y="1872525"/>
                  </a:lnTo>
                  <a:lnTo>
                    <a:pt x="5229854" y="1916409"/>
                  </a:lnTo>
                  <a:lnTo>
                    <a:pt x="5209249" y="1957473"/>
                  </a:lnTo>
                  <a:lnTo>
                    <a:pt x="5183704" y="1995292"/>
                  </a:lnTo>
                  <a:lnTo>
                    <a:pt x="5153644" y="2029444"/>
                  </a:lnTo>
                  <a:lnTo>
                    <a:pt x="5119493" y="2059504"/>
                  </a:lnTo>
                  <a:lnTo>
                    <a:pt x="5081674" y="2085048"/>
                  </a:lnTo>
                  <a:lnTo>
                    <a:pt x="5040610" y="2105654"/>
                  </a:lnTo>
                  <a:lnTo>
                    <a:pt x="4996726" y="2120897"/>
                  </a:lnTo>
                  <a:lnTo>
                    <a:pt x="4950445" y="2130353"/>
                  </a:lnTo>
                  <a:lnTo>
                    <a:pt x="4902191" y="2133600"/>
                  </a:lnTo>
                  <a:lnTo>
                    <a:pt x="355608" y="2133600"/>
                  </a:lnTo>
                  <a:lnTo>
                    <a:pt x="307354" y="2130353"/>
                  </a:lnTo>
                  <a:lnTo>
                    <a:pt x="261073" y="2120897"/>
                  </a:lnTo>
                  <a:lnTo>
                    <a:pt x="217189" y="2105654"/>
                  </a:lnTo>
                  <a:lnTo>
                    <a:pt x="176126" y="2085048"/>
                  </a:lnTo>
                  <a:lnTo>
                    <a:pt x="138306" y="2059504"/>
                  </a:lnTo>
                  <a:lnTo>
                    <a:pt x="104155" y="2029444"/>
                  </a:lnTo>
                  <a:lnTo>
                    <a:pt x="74095" y="1995292"/>
                  </a:lnTo>
                  <a:lnTo>
                    <a:pt x="48551" y="1957473"/>
                  </a:lnTo>
                  <a:lnTo>
                    <a:pt x="27945" y="1916409"/>
                  </a:lnTo>
                  <a:lnTo>
                    <a:pt x="12702" y="1872525"/>
                  </a:lnTo>
                  <a:lnTo>
                    <a:pt x="3246" y="1826244"/>
                  </a:lnTo>
                  <a:lnTo>
                    <a:pt x="0" y="1777990"/>
                  </a:lnTo>
                  <a:lnTo>
                    <a:pt x="0" y="355609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711948" y="1968500"/>
            <a:ext cx="5273675" cy="2159000"/>
            <a:chOff x="6711948" y="1968500"/>
            <a:chExt cx="5273675" cy="2159000"/>
          </a:xfrm>
        </p:grpSpPr>
        <p:sp>
          <p:nvSpPr>
            <p:cNvPr id="6" name="object 6"/>
            <p:cNvSpPr/>
            <p:nvPr/>
          </p:nvSpPr>
          <p:spPr>
            <a:xfrm>
              <a:off x="6724648" y="1981200"/>
              <a:ext cx="5248275" cy="2133600"/>
            </a:xfrm>
            <a:custGeom>
              <a:avLst/>
              <a:gdLst/>
              <a:ahLst/>
              <a:cxnLst/>
              <a:rect l="l" t="t" r="r" b="b"/>
              <a:pathLst>
                <a:path w="5248275" h="2133600">
                  <a:moveTo>
                    <a:pt x="4892668" y="0"/>
                  </a:moveTo>
                  <a:lnTo>
                    <a:pt x="355607" y="0"/>
                  </a:lnTo>
                  <a:lnTo>
                    <a:pt x="307353" y="3246"/>
                  </a:lnTo>
                  <a:lnTo>
                    <a:pt x="261073" y="12702"/>
                  </a:lnTo>
                  <a:lnTo>
                    <a:pt x="217189" y="27945"/>
                  </a:lnTo>
                  <a:lnTo>
                    <a:pt x="176125" y="48550"/>
                  </a:lnTo>
                  <a:lnTo>
                    <a:pt x="138306" y="74095"/>
                  </a:lnTo>
                  <a:lnTo>
                    <a:pt x="104155" y="104155"/>
                  </a:lnTo>
                  <a:lnTo>
                    <a:pt x="74095" y="138306"/>
                  </a:lnTo>
                  <a:lnTo>
                    <a:pt x="48550" y="176125"/>
                  </a:lnTo>
                  <a:lnTo>
                    <a:pt x="27945" y="217189"/>
                  </a:lnTo>
                  <a:lnTo>
                    <a:pt x="12702" y="261073"/>
                  </a:lnTo>
                  <a:lnTo>
                    <a:pt x="3246" y="307353"/>
                  </a:lnTo>
                  <a:lnTo>
                    <a:pt x="0" y="355607"/>
                  </a:lnTo>
                  <a:lnTo>
                    <a:pt x="0" y="1777992"/>
                  </a:lnTo>
                  <a:lnTo>
                    <a:pt x="3246" y="1826246"/>
                  </a:lnTo>
                  <a:lnTo>
                    <a:pt x="12702" y="1872526"/>
                  </a:lnTo>
                  <a:lnTo>
                    <a:pt x="27945" y="1916410"/>
                  </a:lnTo>
                  <a:lnTo>
                    <a:pt x="48550" y="1957474"/>
                  </a:lnTo>
                  <a:lnTo>
                    <a:pt x="74095" y="1995293"/>
                  </a:lnTo>
                  <a:lnTo>
                    <a:pt x="104155" y="2029444"/>
                  </a:lnTo>
                  <a:lnTo>
                    <a:pt x="138306" y="2059504"/>
                  </a:lnTo>
                  <a:lnTo>
                    <a:pt x="176125" y="2085049"/>
                  </a:lnTo>
                  <a:lnTo>
                    <a:pt x="217189" y="2105654"/>
                  </a:lnTo>
                  <a:lnTo>
                    <a:pt x="261073" y="2120897"/>
                  </a:lnTo>
                  <a:lnTo>
                    <a:pt x="307353" y="2130353"/>
                  </a:lnTo>
                  <a:lnTo>
                    <a:pt x="355607" y="2133600"/>
                  </a:lnTo>
                  <a:lnTo>
                    <a:pt x="4892668" y="2133600"/>
                  </a:lnTo>
                  <a:lnTo>
                    <a:pt x="4940922" y="2130353"/>
                  </a:lnTo>
                  <a:lnTo>
                    <a:pt x="4987203" y="2120897"/>
                  </a:lnTo>
                  <a:lnTo>
                    <a:pt x="5031087" y="2105654"/>
                  </a:lnTo>
                  <a:lnTo>
                    <a:pt x="5072150" y="2085049"/>
                  </a:lnTo>
                  <a:lnTo>
                    <a:pt x="5109969" y="2059504"/>
                  </a:lnTo>
                  <a:lnTo>
                    <a:pt x="5144121" y="2029444"/>
                  </a:lnTo>
                  <a:lnTo>
                    <a:pt x="5174180" y="1995293"/>
                  </a:lnTo>
                  <a:lnTo>
                    <a:pt x="5199725" y="1957474"/>
                  </a:lnTo>
                  <a:lnTo>
                    <a:pt x="5220330" y="1916410"/>
                  </a:lnTo>
                  <a:lnTo>
                    <a:pt x="5235573" y="1872526"/>
                  </a:lnTo>
                  <a:lnTo>
                    <a:pt x="5245029" y="1826246"/>
                  </a:lnTo>
                  <a:lnTo>
                    <a:pt x="5248276" y="1777992"/>
                  </a:lnTo>
                  <a:lnTo>
                    <a:pt x="5248276" y="355607"/>
                  </a:lnTo>
                  <a:lnTo>
                    <a:pt x="5245029" y="307353"/>
                  </a:lnTo>
                  <a:lnTo>
                    <a:pt x="5235573" y="261073"/>
                  </a:lnTo>
                  <a:lnTo>
                    <a:pt x="5220330" y="217189"/>
                  </a:lnTo>
                  <a:lnTo>
                    <a:pt x="5199725" y="176125"/>
                  </a:lnTo>
                  <a:lnTo>
                    <a:pt x="5174180" y="138306"/>
                  </a:lnTo>
                  <a:lnTo>
                    <a:pt x="5144121" y="104155"/>
                  </a:lnTo>
                  <a:lnTo>
                    <a:pt x="5109969" y="74095"/>
                  </a:lnTo>
                  <a:lnTo>
                    <a:pt x="5072150" y="48550"/>
                  </a:lnTo>
                  <a:lnTo>
                    <a:pt x="5031087" y="27945"/>
                  </a:lnTo>
                  <a:lnTo>
                    <a:pt x="4987203" y="12702"/>
                  </a:lnTo>
                  <a:lnTo>
                    <a:pt x="4940922" y="3246"/>
                  </a:lnTo>
                  <a:lnTo>
                    <a:pt x="4892668" y="0"/>
                  </a:lnTo>
                  <a:close/>
                </a:path>
              </a:pathLst>
            </a:custGeom>
            <a:solidFill>
              <a:srgbClr val="C00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4648" y="1981200"/>
              <a:ext cx="5248275" cy="2133600"/>
            </a:xfrm>
            <a:custGeom>
              <a:avLst/>
              <a:gdLst/>
              <a:ahLst/>
              <a:cxnLst/>
              <a:rect l="l" t="t" r="r" b="b"/>
              <a:pathLst>
                <a:path w="5248275" h="2133600">
                  <a:moveTo>
                    <a:pt x="0" y="355607"/>
                  </a:moveTo>
                  <a:lnTo>
                    <a:pt x="3246" y="307353"/>
                  </a:lnTo>
                  <a:lnTo>
                    <a:pt x="12702" y="261073"/>
                  </a:lnTo>
                  <a:lnTo>
                    <a:pt x="27945" y="217189"/>
                  </a:lnTo>
                  <a:lnTo>
                    <a:pt x="48550" y="176125"/>
                  </a:lnTo>
                  <a:lnTo>
                    <a:pt x="74095" y="138306"/>
                  </a:lnTo>
                  <a:lnTo>
                    <a:pt x="104155" y="104155"/>
                  </a:lnTo>
                  <a:lnTo>
                    <a:pt x="138306" y="74095"/>
                  </a:lnTo>
                  <a:lnTo>
                    <a:pt x="176125" y="48550"/>
                  </a:lnTo>
                  <a:lnTo>
                    <a:pt x="217188" y="27945"/>
                  </a:lnTo>
                  <a:lnTo>
                    <a:pt x="261072" y="12702"/>
                  </a:lnTo>
                  <a:lnTo>
                    <a:pt x="307353" y="3246"/>
                  </a:lnTo>
                  <a:lnTo>
                    <a:pt x="355607" y="0"/>
                  </a:lnTo>
                  <a:lnTo>
                    <a:pt x="4892669" y="0"/>
                  </a:lnTo>
                  <a:lnTo>
                    <a:pt x="4940922" y="3246"/>
                  </a:lnTo>
                  <a:lnTo>
                    <a:pt x="4987203" y="12702"/>
                  </a:lnTo>
                  <a:lnTo>
                    <a:pt x="5031087" y="27945"/>
                  </a:lnTo>
                  <a:lnTo>
                    <a:pt x="5072150" y="48550"/>
                  </a:lnTo>
                  <a:lnTo>
                    <a:pt x="5109969" y="74095"/>
                  </a:lnTo>
                  <a:lnTo>
                    <a:pt x="5144121" y="104155"/>
                  </a:lnTo>
                  <a:lnTo>
                    <a:pt x="5174180" y="138306"/>
                  </a:lnTo>
                  <a:lnTo>
                    <a:pt x="5199725" y="176125"/>
                  </a:lnTo>
                  <a:lnTo>
                    <a:pt x="5220330" y="217189"/>
                  </a:lnTo>
                  <a:lnTo>
                    <a:pt x="5235573" y="261073"/>
                  </a:lnTo>
                  <a:lnTo>
                    <a:pt x="5245029" y="307353"/>
                  </a:lnTo>
                  <a:lnTo>
                    <a:pt x="5248276" y="355607"/>
                  </a:lnTo>
                  <a:lnTo>
                    <a:pt x="5248276" y="1777992"/>
                  </a:lnTo>
                  <a:lnTo>
                    <a:pt x="5245029" y="1826245"/>
                  </a:lnTo>
                  <a:lnTo>
                    <a:pt x="5235573" y="1872526"/>
                  </a:lnTo>
                  <a:lnTo>
                    <a:pt x="5220330" y="1916410"/>
                  </a:lnTo>
                  <a:lnTo>
                    <a:pt x="5199725" y="1957474"/>
                  </a:lnTo>
                  <a:lnTo>
                    <a:pt x="5174180" y="1995293"/>
                  </a:lnTo>
                  <a:lnTo>
                    <a:pt x="5144121" y="2029444"/>
                  </a:lnTo>
                  <a:lnTo>
                    <a:pt x="5109969" y="2059504"/>
                  </a:lnTo>
                  <a:lnTo>
                    <a:pt x="5072150" y="2085049"/>
                  </a:lnTo>
                  <a:lnTo>
                    <a:pt x="5031087" y="2105654"/>
                  </a:lnTo>
                  <a:lnTo>
                    <a:pt x="4987203" y="2120897"/>
                  </a:lnTo>
                  <a:lnTo>
                    <a:pt x="4940922" y="2130353"/>
                  </a:lnTo>
                  <a:lnTo>
                    <a:pt x="4892669" y="2133600"/>
                  </a:lnTo>
                  <a:lnTo>
                    <a:pt x="355607" y="2133600"/>
                  </a:lnTo>
                  <a:lnTo>
                    <a:pt x="307353" y="2130353"/>
                  </a:lnTo>
                  <a:lnTo>
                    <a:pt x="261072" y="2120897"/>
                  </a:lnTo>
                  <a:lnTo>
                    <a:pt x="217188" y="2105654"/>
                  </a:lnTo>
                  <a:lnTo>
                    <a:pt x="176125" y="2085049"/>
                  </a:lnTo>
                  <a:lnTo>
                    <a:pt x="138306" y="2059504"/>
                  </a:lnTo>
                  <a:lnTo>
                    <a:pt x="104155" y="2029444"/>
                  </a:lnTo>
                  <a:lnTo>
                    <a:pt x="74095" y="1995293"/>
                  </a:lnTo>
                  <a:lnTo>
                    <a:pt x="48550" y="1957474"/>
                  </a:lnTo>
                  <a:lnTo>
                    <a:pt x="27945" y="1916410"/>
                  </a:lnTo>
                  <a:lnTo>
                    <a:pt x="12702" y="1872526"/>
                  </a:lnTo>
                  <a:lnTo>
                    <a:pt x="3246" y="1826245"/>
                  </a:lnTo>
                  <a:lnTo>
                    <a:pt x="0" y="1777992"/>
                  </a:lnTo>
                  <a:lnTo>
                    <a:pt x="0" y="355607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201134"/>
            <a:ext cx="12192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751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Minimax</a:t>
            </a:r>
            <a:r>
              <a:rPr spc="-2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79586" y="2078228"/>
            <a:ext cx="4966335" cy="1851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2350770" indent="-45720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def</a:t>
            </a:r>
            <a:r>
              <a:rPr sz="2400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min-value(state): 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+∞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>
              <a:latin typeface="Calibri"/>
              <a:cs typeface="Calibri"/>
            </a:endParaRPr>
          </a:p>
          <a:p>
            <a:pPr marL="469900" marR="5080" indent="457200">
              <a:lnSpc>
                <a:spcPts val="2810"/>
              </a:lnSpc>
              <a:spcBef>
                <a:spcPts val="175"/>
              </a:spcBef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min(v,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max-value(successor)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385" y="2066035"/>
            <a:ext cx="496633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03145" indent="-457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def</a:t>
            </a:r>
            <a:r>
              <a:rPr sz="2400" spc="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max-value(state): 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∞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 dirty="0">
              <a:latin typeface="Calibri"/>
              <a:cs typeface="Calibri"/>
            </a:endParaRPr>
          </a:p>
          <a:p>
            <a:pPr marL="469900" marR="5080" indent="45720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max(v,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min-value(successor)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68950" y="2730500"/>
            <a:ext cx="1016000" cy="711200"/>
            <a:chOff x="5568950" y="2730500"/>
            <a:chExt cx="1016000" cy="711200"/>
          </a:xfrm>
        </p:grpSpPr>
        <p:sp>
          <p:nvSpPr>
            <p:cNvPr id="12" name="object 12"/>
            <p:cNvSpPr/>
            <p:nvPr/>
          </p:nvSpPr>
          <p:spPr>
            <a:xfrm>
              <a:off x="5581650" y="27432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647700" y="0"/>
                  </a:moveTo>
                  <a:lnTo>
                    <a:pt x="647700" y="171450"/>
                  </a:lnTo>
                  <a:lnTo>
                    <a:pt x="342900" y="171450"/>
                  </a:lnTo>
                  <a:lnTo>
                    <a:pt x="342900" y="0"/>
                  </a:lnTo>
                  <a:lnTo>
                    <a:pt x="0" y="342900"/>
                  </a:lnTo>
                  <a:lnTo>
                    <a:pt x="342900" y="685800"/>
                  </a:lnTo>
                  <a:lnTo>
                    <a:pt x="342900" y="514350"/>
                  </a:lnTo>
                  <a:lnTo>
                    <a:pt x="647700" y="514350"/>
                  </a:lnTo>
                  <a:lnTo>
                    <a:pt x="647700" y="685800"/>
                  </a:lnTo>
                  <a:lnTo>
                    <a:pt x="990600" y="34290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BD9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81650" y="27432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342900"/>
                  </a:moveTo>
                  <a:lnTo>
                    <a:pt x="342899" y="0"/>
                  </a:lnTo>
                  <a:lnTo>
                    <a:pt x="342899" y="171450"/>
                  </a:lnTo>
                  <a:lnTo>
                    <a:pt x="647700" y="171450"/>
                  </a:lnTo>
                  <a:lnTo>
                    <a:pt x="647700" y="0"/>
                  </a:lnTo>
                  <a:lnTo>
                    <a:pt x="990600" y="342900"/>
                  </a:lnTo>
                  <a:lnTo>
                    <a:pt x="647700" y="685800"/>
                  </a:lnTo>
                  <a:lnTo>
                    <a:pt x="647700" y="514350"/>
                  </a:lnTo>
                  <a:lnTo>
                    <a:pt x="342899" y="514350"/>
                  </a:lnTo>
                  <a:lnTo>
                    <a:pt x="342899" y="685800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89A4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627" y="4362955"/>
            <a:ext cx="3366984" cy="4924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6820" y="4362947"/>
            <a:ext cx="3367517" cy="492242"/>
          </a:xfrm>
          <a:prstGeom prst="rect">
            <a:avLst/>
          </a:prstGeom>
        </p:spPr>
      </p:pic>
      <p:sp>
        <p:nvSpPr>
          <p:cNvPr id="16" name="TextBox 81"/>
          <p:cNvSpPr txBox="1"/>
          <p:nvPr/>
        </p:nvSpPr>
        <p:spPr>
          <a:xfrm>
            <a:off x="1072096" y="511345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latin typeface="Calibri" pitchFamily="34" charset="0"/>
              </a:rPr>
              <a:t>正方的状态值</a:t>
            </a:r>
            <a:r>
              <a:rPr lang="en-US" sz="2400" dirty="0" smtClean="0">
                <a:solidFill>
                  <a:schemeClr val="accent2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7" name="TextBox 86"/>
          <p:cNvSpPr txBox="1"/>
          <p:nvPr/>
        </p:nvSpPr>
        <p:spPr>
          <a:xfrm>
            <a:off x="8534400" y="525780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Calibri" pitchFamily="34" charset="0"/>
              </a:rPr>
              <a:t>反方的状态值</a:t>
            </a:r>
            <a:r>
              <a:rPr lang="en-US" sz="2400" dirty="0" smtClean="0">
                <a:solidFill>
                  <a:srgbClr val="C00000"/>
                </a:solidFill>
                <a:latin typeface="Calibri" pitchFamily="34" charset="0"/>
              </a:rPr>
              <a:t>: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Minimax Example</a:t>
            </a:r>
          </a:p>
        </p:txBody>
      </p:sp>
      <p:sp>
        <p:nvSpPr>
          <p:cNvPr id="14339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14382" name="AutoShape 13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3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9" y="3765550"/>
            <a:chExt cx="950911" cy="1187450"/>
          </a:xfrm>
        </p:grpSpPr>
        <p:cxnSp>
          <p:nvCxnSpPr>
            <p:cNvPr id="14380" name="AutoShape 17"/>
            <p:cNvCxnSpPr>
              <a:cxnSpLocks noChangeShapeType="1"/>
              <a:stCxn id="14374" idx="0"/>
            </p:cNvCxnSpPr>
            <p:nvPr/>
          </p:nvCxnSpPr>
          <p:spPr bwMode="auto">
            <a:xfrm>
              <a:off x="2173289" y="3765550"/>
              <a:ext cx="763586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81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14378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9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14376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77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14374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5" name="AutoShape 7"/>
            <p:cNvCxnSpPr>
              <a:cxnSpLocks noChangeShapeType="1"/>
              <a:stCxn id="14339" idx="3"/>
              <a:endCxn id="14374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14374" idx="0"/>
          </p:cNvCxnSpPr>
          <p:nvPr/>
        </p:nvCxnSpPr>
        <p:spPr bwMode="auto">
          <a:xfrm flipH="1">
            <a:off x="1883835" y="3765553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3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14339" idx="3"/>
          </p:cNvCxnSpPr>
          <p:nvPr/>
        </p:nvCxnSpPr>
        <p:spPr bwMode="auto">
          <a:xfrm rot="16200000" flipH="1">
            <a:off x="6212417" y="2250019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14374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3"/>
            <a:ext cx="508000" cy="1235075"/>
            <a:chOff x="4270375" y="2514600"/>
            <a:chExt cx="381000" cy="1235075"/>
          </a:xfrm>
        </p:grpSpPr>
        <p:sp>
          <p:nvSpPr>
            <p:cNvPr id="14372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73" name="AutoShape 21"/>
            <p:cNvCxnSpPr>
              <a:cxnSpLocks noChangeShapeType="1"/>
              <a:stCxn id="14339" idx="3"/>
              <a:endCxn id="14372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5"/>
            <a:ext cx="1524000" cy="1190625"/>
            <a:chOff x="3505200" y="3762375"/>
            <a:chExt cx="1142999" cy="1190625"/>
          </a:xfrm>
        </p:grpSpPr>
        <p:cxnSp>
          <p:nvCxnSpPr>
            <p:cNvPr id="14368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9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dirty="0"/>
                <a:t>2</a:t>
              </a:r>
            </a:p>
          </p:txBody>
        </p:sp>
        <p:cxnSp>
          <p:nvCxnSpPr>
            <p:cNvPr id="14370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1998" cy="1250950"/>
            <a:chOff x="4460876" y="2514600"/>
            <a:chExt cx="2476499" cy="1250950"/>
          </a:xfrm>
        </p:grpSpPr>
        <p:sp>
          <p:nvSpPr>
            <p:cNvPr id="14366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7" name="AutoShape 27"/>
            <p:cNvCxnSpPr>
              <a:cxnSpLocks noChangeShapeType="1"/>
              <a:stCxn id="14339" idx="3"/>
              <a:endCxn id="14366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5"/>
            <a:ext cx="1524000" cy="1190625"/>
            <a:chOff x="5791200" y="3762375"/>
            <a:chExt cx="1142999" cy="1190625"/>
          </a:xfrm>
        </p:grpSpPr>
        <p:cxnSp>
          <p:nvCxnSpPr>
            <p:cNvPr id="14362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3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14364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5689600" y="3765550"/>
            <a:ext cx="508000" cy="1187450"/>
            <a:chOff x="6553200" y="3765550"/>
            <a:chExt cx="381000" cy="1187450"/>
          </a:xfrm>
        </p:grpSpPr>
        <p:cxnSp>
          <p:nvCxnSpPr>
            <p:cNvPr id="14360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61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5717" y="3765550"/>
            <a:ext cx="1267883" cy="1187450"/>
            <a:chOff x="6745288" y="3765550"/>
            <a:chExt cx="950912" cy="1187450"/>
          </a:xfrm>
        </p:grpSpPr>
        <p:cxnSp>
          <p:nvCxnSpPr>
            <p:cNvPr id="14358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359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9B3A138B-C250-4E93-91BF-0D3533CF8B45}"/>
              </a:ext>
            </a:extLst>
          </p:cNvPr>
          <p:cNvSpPr/>
          <p:nvPr/>
        </p:nvSpPr>
        <p:spPr>
          <a:xfrm>
            <a:off x="2256662" y="33695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792CB3E-BDA6-4558-B181-C12DF47C444D}"/>
              </a:ext>
            </a:extLst>
          </p:cNvPr>
          <p:cNvSpPr/>
          <p:nvPr/>
        </p:nvSpPr>
        <p:spPr>
          <a:xfrm>
            <a:off x="5191330" y="33789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09D583-A137-44DC-9887-1B89FEFFA5AE}"/>
              </a:ext>
            </a:extLst>
          </p:cNvPr>
          <p:cNvSpPr/>
          <p:nvPr/>
        </p:nvSpPr>
        <p:spPr>
          <a:xfrm>
            <a:off x="8397357" y="34659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9A5150-F0CA-432A-B58B-001704145FD0}"/>
              </a:ext>
            </a:extLst>
          </p:cNvPr>
          <p:cNvSpPr/>
          <p:nvPr/>
        </p:nvSpPr>
        <p:spPr>
          <a:xfrm>
            <a:off x="5282323" y="21279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42794" y="2127956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42795" y="3357124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C09D583-A137-44DC-9887-1B89FEFFA5AE}"/>
              </a:ext>
            </a:extLst>
          </p:cNvPr>
          <p:cNvSpPr/>
          <p:nvPr/>
        </p:nvSpPr>
        <p:spPr>
          <a:xfrm>
            <a:off x="8290885" y="3449915"/>
            <a:ext cx="44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14</a:t>
            </a:r>
            <a:endParaRPr lang="en-US" altLang="zh-CN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C09D583-A137-44DC-9887-1B89FEFFA5AE}"/>
              </a:ext>
            </a:extLst>
          </p:cNvPr>
          <p:cNvSpPr/>
          <p:nvPr/>
        </p:nvSpPr>
        <p:spPr>
          <a:xfrm>
            <a:off x="8359102" y="344487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13" grpId="0"/>
      <p:bldP spid="14" grpId="0"/>
      <p:bldP spid="15" grpId="0"/>
      <p:bldP spid="16" grpId="0"/>
      <p:bldP spid="54" grpId="0"/>
      <p:bldP spid="54" grpId="1"/>
      <p:bldP spid="55" grpId="0"/>
      <p:bldP spid="5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Symbol" pitchFamily="18" charset="2"/>
              </a:rPr>
              <a:t>Minimax</a:t>
            </a:r>
            <a:r>
              <a:rPr lang="en-US" dirty="0" smtClean="0"/>
              <a:t> </a:t>
            </a:r>
            <a:r>
              <a:rPr lang="zh-CN" altLang="en-US" dirty="0" smtClean="0"/>
              <a:t>课堂练习</a:t>
            </a:r>
            <a:endParaRPr lang="en-US" dirty="0"/>
          </a:p>
        </p:txBody>
      </p:sp>
      <p:pic>
        <p:nvPicPr>
          <p:cNvPr id="5" name="Picture 4" descr="alpha-beta-lar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67" y="2133600"/>
            <a:ext cx="7200900" cy="45575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2556162" y="23622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2514600" y="35814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2556162" y="50292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C09CDC-8D02-49B7-9BC7-E4174307EE11}"/>
              </a:ext>
            </a:extLst>
          </p:cNvPr>
          <p:cNvSpPr/>
          <p:nvPr/>
        </p:nvSpPr>
        <p:spPr>
          <a:xfrm>
            <a:off x="825790" y="1255019"/>
            <a:ext cx="10494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按</a:t>
            </a:r>
            <a:r>
              <a:rPr lang="zh-CN" altLang="en-US" dirty="0"/>
              <a:t>从左到右的</a:t>
            </a:r>
            <a:r>
              <a:rPr lang="zh-CN" altLang="en-US" dirty="0" smtClean="0"/>
              <a:t>顺序搜索</a:t>
            </a:r>
            <a:r>
              <a:rPr lang="zh-CN" altLang="en-US" dirty="0"/>
              <a:t>，使用极小极大</a:t>
            </a:r>
            <a:r>
              <a:rPr lang="zh-CN" altLang="en-US" dirty="0" smtClean="0"/>
              <a:t>算法，标明各状态的</a:t>
            </a:r>
            <a:r>
              <a:rPr lang="en-US" altLang="zh-CN" dirty="0" smtClean="0"/>
              <a:t>Utility</a:t>
            </a:r>
            <a:r>
              <a:rPr lang="zh-CN" altLang="en-US" dirty="0" smtClean="0"/>
              <a:t>值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358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6200" y="1888303"/>
            <a:ext cx="4163013" cy="16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71" y="1536553"/>
            <a:ext cx="367472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Minimax Properties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5257800"/>
            <a:ext cx="7366000" cy="685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None/>
            </a:pPr>
            <a:r>
              <a:rPr lang="en-US" sz="2800" dirty="0"/>
              <a:t>Optimal against a perfect player.  Otherwise?</a:t>
            </a:r>
          </a:p>
          <a:p>
            <a:pPr algn="ctr"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57912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 rot="10800000">
            <a:off x="5029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 rot="10800000">
            <a:off x="6553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4648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53340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10</a:t>
            </a:r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6172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9</a:t>
            </a: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6934200" y="4343400"/>
            <a:ext cx="381000" cy="304800"/>
          </a:xfrm>
          <a:prstGeom prst="rect">
            <a:avLst/>
          </a:prstGeom>
          <a:solidFill>
            <a:srgbClr val="BD92D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100</a:t>
            </a:r>
          </a:p>
        </p:txBody>
      </p:sp>
      <p:cxnSp>
        <p:nvCxnSpPr>
          <p:cNvPr id="16395" name="AutoShape 12"/>
          <p:cNvCxnSpPr>
            <a:cxnSpLocks noChangeShapeType="1"/>
            <a:stCxn id="16388" idx="3"/>
            <a:endCxn id="16389" idx="3"/>
          </p:cNvCxnSpPr>
          <p:nvPr/>
        </p:nvCxnSpPr>
        <p:spPr bwMode="auto">
          <a:xfrm flipH="1">
            <a:off x="5219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6" name="AutoShape 13"/>
          <p:cNvCxnSpPr>
            <a:cxnSpLocks noChangeShapeType="1"/>
            <a:stCxn id="16388" idx="3"/>
            <a:endCxn id="16390" idx="3"/>
          </p:cNvCxnSpPr>
          <p:nvPr/>
        </p:nvCxnSpPr>
        <p:spPr bwMode="auto">
          <a:xfrm>
            <a:off x="5981700" y="2362200"/>
            <a:ext cx="7620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7" name="AutoShape 14"/>
          <p:cNvCxnSpPr>
            <a:cxnSpLocks noChangeShapeType="1"/>
            <a:stCxn id="16389" idx="0"/>
            <a:endCxn id="16391" idx="0"/>
          </p:cNvCxnSpPr>
          <p:nvPr/>
        </p:nvCxnSpPr>
        <p:spPr bwMode="auto">
          <a:xfrm flipH="1">
            <a:off x="4838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8" name="AutoShape 15"/>
          <p:cNvCxnSpPr>
            <a:cxnSpLocks noChangeShapeType="1"/>
            <a:stCxn id="16389" idx="0"/>
            <a:endCxn id="16392" idx="0"/>
          </p:cNvCxnSpPr>
          <p:nvPr/>
        </p:nvCxnSpPr>
        <p:spPr bwMode="auto">
          <a:xfrm>
            <a:off x="5219700" y="3352800"/>
            <a:ext cx="3048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399" name="AutoShape 16"/>
          <p:cNvCxnSpPr>
            <a:cxnSpLocks noChangeShapeType="1"/>
            <a:stCxn id="16390" idx="0"/>
            <a:endCxn id="16393" idx="0"/>
          </p:cNvCxnSpPr>
          <p:nvPr/>
        </p:nvCxnSpPr>
        <p:spPr bwMode="auto">
          <a:xfrm flipH="1">
            <a:off x="6362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00" name="AutoShape 17"/>
          <p:cNvCxnSpPr>
            <a:cxnSpLocks noChangeShapeType="1"/>
            <a:stCxn id="16390" idx="0"/>
            <a:endCxn id="16394" idx="0"/>
          </p:cNvCxnSpPr>
          <p:nvPr/>
        </p:nvCxnSpPr>
        <p:spPr bwMode="auto">
          <a:xfrm>
            <a:off x="6743700" y="3352800"/>
            <a:ext cx="3810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6194425" y="20574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max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7010400" y="2971800"/>
            <a:ext cx="66357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min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5.1 </a:t>
            </a:r>
            <a:r>
              <a:rPr lang="en-US" altLang="zh-CN" dirty="0" smtClean="0">
                <a:solidFill>
                  <a:srgbClr val="FF0000"/>
                </a:solidFill>
              </a:rPr>
              <a:t>Game theory (</a:t>
            </a:r>
            <a:r>
              <a:rPr lang="zh-CN" altLang="en-US" dirty="0" smtClean="0">
                <a:solidFill>
                  <a:srgbClr val="FF0000"/>
                </a:solidFill>
              </a:rPr>
              <a:t>博弈论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5.2 </a:t>
            </a:r>
            <a:r>
              <a:rPr lang="zh-CN" altLang="en-US" dirty="0" smtClean="0"/>
              <a:t>极</a:t>
            </a:r>
            <a:r>
              <a:rPr lang="zh-CN" altLang="en-US" dirty="0"/>
              <a:t>小</a:t>
            </a:r>
            <a:r>
              <a:rPr lang="zh-CN" altLang="en-US" dirty="0" smtClean="0"/>
              <a:t>极大</a:t>
            </a:r>
            <a:r>
              <a:rPr lang="zh-CN" altLang="en-US" dirty="0"/>
              <a:t>原理</a:t>
            </a:r>
            <a:endParaRPr lang="en-US" altLang="zh-CN" dirty="0" smtClean="0"/>
          </a:p>
          <a:p>
            <a:pPr eaLnBrk="1" hangingPunct="1">
              <a:lnSpc>
                <a:spcPct val="200000"/>
              </a:lnSpc>
            </a:pPr>
            <a:r>
              <a:rPr lang="en-US" altLang="zh-CN" dirty="0" smtClean="0"/>
              <a:t>5.3 </a:t>
            </a:r>
            <a:r>
              <a:rPr lang="en-US" altLang="zh-CN" dirty="0"/>
              <a:t>α-β </a:t>
            </a:r>
            <a:r>
              <a:rPr lang="zh-CN" altLang="en-US" dirty="0" smtClean="0"/>
              <a:t>剪枝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5.4 </a:t>
            </a:r>
            <a:r>
              <a:rPr lang="zh-CN" altLang="en-US" dirty="0" smtClean="0"/>
              <a:t>不完美的实时决策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1" y="4246885"/>
            <a:ext cx="3657600" cy="23430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minimax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What if the game is not zero-sum, or has multiple players?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400" dirty="0"/>
              <a:t>Generalization of minimax: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Terminals have </a:t>
            </a:r>
            <a:r>
              <a:rPr lang="en-US" sz="2000" b="1" i="1" dirty="0">
                <a:solidFill>
                  <a:srgbClr val="FF0000"/>
                </a:solidFill>
              </a:rPr>
              <a:t>utility </a:t>
            </a:r>
            <a:r>
              <a:rPr lang="en-US" sz="2000" b="1" i="1" dirty="0" err="1">
                <a:solidFill>
                  <a:srgbClr val="FF0000"/>
                </a:solidFill>
              </a:rPr>
              <a:t>tuples</a:t>
            </a:r>
            <a:endParaRPr lang="en-US" sz="2000" b="1" i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/>
              <a:t>Node values are also utility </a:t>
            </a:r>
            <a:r>
              <a:rPr lang="en-US" sz="2000" dirty="0" err="1"/>
              <a:t>tuples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b="1" i="1" dirty="0">
                <a:solidFill>
                  <a:srgbClr val="0000FF"/>
                </a:solidFill>
              </a:rPr>
              <a:t>Each player maximizes its own component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Can give rise to cooperation and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	competition dynamically…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572000" y="1972273"/>
            <a:ext cx="6934200" cy="3742727"/>
            <a:chOff x="3200400" y="2057400"/>
            <a:chExt cx="5638800" cy="3043536"/>
          </a:xfrm>
        </p:grpSpPr>
        <p:sp>
          <p:nvSpPr>
            <p:cNvPr id="18436" name="Text Box 25"/>
            <p:cNvSpPr txBox="1">
              <a:spLocks noChangeArrowheads="1"/>
            </p:cNvSpPr>
            <p:nvPr/>
          </p:nvSpPr>
          <p:spPr bwMode="auto">
            <a:xfrm>
              <a:off x="32004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1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1,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437" name="Text Box 26"/>
            <p:cNvSpPr txBox="1">
              <a:spLocks noChangeArrowheads="1"/>
            </p:cNvSpPr>
            <p:nvPr/>
          </p:nvSpPr>
          <p:spPr bwMode="auto">
            <a:xfrm>
              <a:off x="38862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38" name="Text Box 27"/>
            <p:cNvSpPr txBox="1">
              <a:spLocks noChangeArrowheads="1"/>
            </p:cNvSpPr>
            <p:nvPr/>
          </p:nvSpPr>
          <p:spPr bwMode="auto">
            <a:xfrm>
              <a:off x="46482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8439" name="Text Box 28"/>
            <p:cNvSpPr txBox="1">
              <a:spLocks noChangeArrowheads="1"/>
            </p:cNvSpPr>
            <p:nvPr/>
          </p:nvSpPr>
          <p:spPr bwMode="auto">
            <a:xfrm>
              <a:off x="53340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8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8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8440" name="Text Box 29"/>
            <p:cNvSpPr txBox="1">
              <a:spLocks noChangeArrowheads="1"/>
            </p:cNvSpPr>
            <p:nvPr/>
          </p:nvSpPr>
          <p:spPr bwMode="auto">
            <a:xfrm>
              <a:off x="60960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9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8441" name="Text Box 30"/>
            <p:cNvSpPr txBox="1">
              <a:spLocks noChangeArrowheads="1"/>
            </p:cNvSpPr>
            <p:nvPr/>
          </p:nvSpPr>
          <p:spPr bwMode="auto">
            <a:xfrm>
              <a:off x="67818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7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7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8442" name="Text Box 31"/>
            <p:cNvSpPr txBox="1">
              <a:spLocks noChangeArrowheads="1"/>
            </p:cNvSpPr>
            <p:nvPr/>
          </p:nvSpPr>
          <p:spPr bwMode="auto">
            <a:xfrm>
              <a:off x="75438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443" name="Text Box 32"/>
            <p:cNvSpPr txBox="1">
              <a:spLocks noChangeArrowheads="1"/>
            </p:cNvSpPr>
            <p:nvPr/>
          </p:nvSpPr>
          <p:spPr bwMode="auto">
            <a:xfrm>
              <a:off x="8229600" y="4800600"/>
              <a:ext cx="609600" cy="3003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CC0000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3333FF"/>
                  </a:solidFill>
                  <a:latin typeface="Calibri"/>
                  <a:cs typeface="Calibri"/>
                </a:rPr>
                <a:t>0</a:t>
              </a:r>
              <a:r>
                <a:rPr lang="en-US" dirty="0">
                  <a:latin typeface="Calibri"/>
                  <a:cs typeface="Calibri"/>
                </a:rPr>
                <a:t>,</a:t>
              </a:r>
              <a:r>
                <a:rPr lang="en-US" dirty="0">
                  <a:solidFill>
                    <a:srgbClr val="008000"/>
                  </a:solidFill>
                  <a:latin typeface="Calibri"/>
                  <a:cs typeface="Calibri"/>
                </a:rPr>
                <a:t>7</a:t>
              </a:r>
            </a:p>
          </p:txBody>
        </p:sp>
        <p:cxnSp>
          <p:nvCxnSpPr>
            <p:cNvPr id="18445" name="AutoShape 11"/>
            <p:cNvCxnSpPr>
              <a:cxnSpLocks noChangeShapeType="1"/>
            </p:cNvCxnSpPr>
            <p:nvPr/>
          </p:nvCxnSpPr>
          <p:spPr bwMode="auto">
            <a:xfrm flipH="1">
              <a:off x="4686300" y="2362200"/>
              <a:ext cx="1295400" cy="457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6" name="AutoShape 12"/>
            <p:cNvCxnSpPr>
              <a:cxnSpLocks noChangeShapeType="1"/>
            </p:cNvCxnSpPr>
            <p:nvPr/>
          </p:nvCxnSpPr>
          <p:spPr bwMode="auto">
            <a:xfrm>
              <a:off x="5981700" y="2362200"/>
              <a:ext cx="1447800" cy="4572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7" name="AutoShape 13"/>
            <p:cNvCxnSpPr>
              <a:cxnSpLocks noChangeShapeType="1"/>
            </p:cNvCxnSpPr>
            <p:nvPr/>
          </p:nvCxnSpPr>
          <p:spPr bwMode="auto">
            <a:xfrm flipH="1">
              <a:off x="4000500" y="3124200"/>
              <a:ext cx="6858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8" name="AutoShape 14"/>
            <p:cNvCxnSpPr>
              <a:cxnSpLocks noChangeShapeType="1"/>
            </p:cNvCxnSpPr>
            <p:nvPr/>
          </p:nvCxnSpPr>
          <p:spPr bwMode="auto">
            <a:xfrm>
              <a:off x="46863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49" name="AutoShape 15"/>
            <p:cNvCxnSpPr>
              <a:cxnSpLocks noChangeShapeType="1"/>
            </p:cNvCxnSpPr>
            <p:nvPr/>
          </p:nvCxnSpPr>
          <p:spPr bwMode="auto">
            <a:xfrm flipH="1">
              <a:off x="68199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0" name="AutoShape 16"/>
            <p:cNvCxnSpPr>
              <a:cxnSpLocks noChangeShapeType="1"/>
            </p:cNvCxnSpPr>
            <p:nvPr/>
          </p:nvCxnSpPr>
          <p:spPr bwMode="auto">
            <a:xfrm>
              <a:off x="7429500" y="3124200"/>
              <a:ext cx="6096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1" name="AutoShape 17"/>
            <p:cNvCxnSpPr>
              <a:cxnSpLocks noChangeShapeType="1"/>
            </p:cNvCxnSpPr>
            <p:nvPr/>
          </p:nvCxnSpPr>
          <p:spPr bwMode="auto">
            <a:xfrm flipH="1">
              <a:off x="37338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2" name="AutoShape 18"/>
            <p:cNvCxnSpPr>
              <a:cxnSpLocks noChangeShapeType="1"/>
            </p:cNvCxnSpPr>
            <p:nvPr/>
          </p:nvCxnSpPr>
          <p:spPr bwMode="auto">
            <a:xfrm>
              <a:off x="4000500" y="4038600"/>
              <a:ext cx="1905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3" name="AutoShape 19"/>
            <p:cNvCxnSpPr>
              <a:cxnSpLocks noChangeShapeType="1"/>
            </p:cNvCxnSpPr>
            <p:nvPr/>
          </p:nvCxnSpPr>
          <p:spPr bwMode="auto">
            <a:xfrm flipH="1">
              <a:off x="50292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4" name="AutoShape 20"/>
            <p:cNvCxnSpPr>
              <a:cxnSpLocks noChangeShapeType="1"/>
            </p:cNvCxnSpPr>
            <p:nvPr/>
          </p:nvCxnSpPr>
          <p:spPr bwMode="auto">
            <a:xfrm>
              <a:off x="52959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5" name="AutoShape 21"/>
            <p:cNvCxnSpPr>
              <a:cxnSpLocks noChangeShapeType="1"/>
            </p:cNvCxnSpPr>
            <p:nvPr/>
          </p:nvCxnSpPr>
          <p:spPr bwMode="auto">
            <a:xfrm flipH="1">
              <a:off x="65532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6" name="AutoShape 22"/>
            <p:cNvCxnSpPr>
              <a:cxnSpLocks noChangeShapeType="1"/>
            </p:cNvCxnSpPr>
            <p:nvPr/>
          </p:nvCxnSpPr>
          <p:spPr bwMode="auto">
            <a:xfrm>
              <a:off x="6819900" y="4038600"/>
              <a:ext cx="1905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7" name="AutoShape 23"/>
            <p:cNvCxnSpPr>
              <a:cxnSpLocks noChangeShapeType="1"/>
            </p:cNvCxnSpPr>
            <p:nvPr/>
          </p:nvCxnSpPr>
          <p:spPr bwMode="auto">
            <a:xfrm flipH="1">
              <a:off x="77724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458" name="AutoShape 24"/>
            <p:cNvCxnSpPr>
              <a:cxnSpLocks noChangeShapeType="1"/>
            </p:cNvCxnSpPr>
            <p:nvPr/>
          </p:nvCxnSpPr>
          <p:spPr bwMode="auto">
            <a:xfrm>
              <a:off x="8039100" y="4038600"/>
              <a:ext cx="266700" cy="685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8459" name="AutoShape 27"/>
            <p:cNvSpPr>
              <a:spLocks noChangeArrowheads="1"/>
            </p:cNvSpPr>
            <p:nvPr/>
          </p:nvSpPr>
          <p:spPr bwMode="auto">
            <a:xfrm>
              <a:off x="5762625" y="2057400"/>
              <a:ext cx="436563" cy="3048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0" name="AutoShape 27"/>
            <p:cNvSpPr>
              <a:spLocks noChangeArrowheads="1"/>
            </p:cNvSpPr>
            <p:nvPr/>
          </p:nvSpPr>
          <p:spPr bwMode="auto">
            <a:xfrm>
              <a:off x="4481513" y="28194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1" name="AutoShape 27"/>
            <p:cNvSpPr>
              <a:spLocks noChangeArrowheads="1"/>
            </p:cNvSpPr>
            <p:nvPr/>
          </p:nvSpPr>
          <p:spPr bwMode="auto">
            <a:xfrm>
              <a:off x="7799388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2" name="AutoShape 27"/>
            <p:cNvSpPr>
              <a:spLocks noChangeArrowheads="1"/>
            </p:cNvSpPr>
            <p:nvPr/>
          </p:nvSpPr>
          <p:spPr bwMode="auto">
            <a:xfrm>
              <a:off x="7210425" y="2819400"/>
              <a:ext cx="436563" cy="304800"/>
            </a:xfrm>
            <a:prstGeom prst="triangle">
              <a:avLst>
                <a:gd name="adj" fmla="val 50000"/>
              </a:avLst>
            </a:prstGeom>
            <a:solidFill>
              <a:srgbClr val="3333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3" name="AutoShape 27"/>
            <p:cNvSpPr>
              <a:spLocks noChangeArrowheads="1"/>
            </p:cNvSpPr>
            <p:nvPr/>
          </p:nvSpPr>
          <p:spPr bwMode="auto">
            <a:xfrm>
              <a:off x="66024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4" name="AutoShape 27"/>
            <p:cNvSpPr>
              <a:spLocks noChangeArrowheads="1"/>
            </p:cNvSpPr>
            <p:nvPr/>
          </p:nvSpPr>
          <p:spPr bwMode="auto">
            <a:xfrm>
              <a:off x="50911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18465" name="AutoShape 27"/>
            <p:cNvSpPr>
              <a:spLocks noChangeArrowheads="1"/>
            </p:cNvSpPr>
            <p:nvPr/>
          </p:nvSpPr>
          <p:spPr bwMode="auto">
            <a:xfrm>
              <a:off x="3795713" y="3733800"/>
              <a:ext cx="436562" cy="304800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</p:grpSp>
      <p:sp>
        <p:nvSpPr>
          <p:cNvPr id="36" name="Text Box 26"/>
          <p:cNvSpPr txBox="1">
            <a:spLocks noChangeArrowheads="1"/>
          </p:cNvSpPr>
          <p:nvPr/>
        </p:nvSpPr>
        <p:spPr bwMode="auto">
          <a:xfrm>
            <a:off x="58035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0,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37" name="Text Box 27"/>
          <p:cNvSpPr txBox="1">
            <a:spLocks noChangeArrowheads="1"/>
          </p:cNvSpPr>
          <p:nvPr/>
        </p:nvSpPr>
        <p:spPr bwMode="auto">
          <a:xfrm>
            <a:off x="74799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93087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10908957" y="4038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8</a:t>
            </a:r>
          </a:p>
        </p:txBody>
      </p:sp>
      <p:pic>
        <p:nvPicPr>
          <p:cNvPr id="40" name="Picture 7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2057400"/>
            <a:ext cx="31273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7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971800"/>
            <a:ext cx="3429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/>
          <p:cNvGrpSpPr/>
          <p:nvPr/>
        </p:nvGrpSpPr>
        <p:grpSpPr>
          <a:xfrm>
            <a:off x="4610100" y="4038600"/>
            <a:ext cx="342900" cy="304800"/>
            <a:chOff x="4610100" y="4038600"/>
            <a:chExt cx="342900" cy="304800"/>
          </a:xfrm>
        </p:grpSpPr>
        <p:sp>
          <p:nvSpPr>
            <p:cNvPr id="2" name="Rectangle 1"/>
            <p:cNvSpPr/>
            <p:nvPr/>
          </p:nvSpPr>
          <p:spPr>
            <a:xfrm>
              <a:off x="4629150" y="4038600"/>
              <a:ext cx="304800" cy="304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74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610100" y="4038600"/>
              <a:ext cx="3429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3"/>
          <p:cNvGrpSpPr/>
          <p:nvPr/>
        </p:nvGrpSpPr>
        <p:grpSpPr>
          <a:xfrm>
            <a:off x="4572000" y="5943600"/>
            <a:ext cx="901700" cy="304800"/>
            <a:chOff x="4572000" y="5943600"/>
            <a:chExt cx="901700" cy="304800"/>
          </a:xfrm>
        </p:grpSpPr>
        <p:pic>
          <p:nvPicPr>
            <p:cNvPr id="43" name="Picture 7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5965825"/>
              <a:ext cx="312737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7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51400" y="5981700"/>
              <a:ext cx="3429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8" name="Group 47"/>
            <p:cNvGrpSpPr/>
            <p:nvPr/>
          </p:nvGrpSpPr>
          <p:grpSpPr>
            <a:xfrm>
              <a:off x="5130800" y="5943600"/>
              <a:ext cx="342900" cy="304800"/>
              <a:chOff x="4610100" y="4038600"/>
              <a:chExt cx="342900" cy="3048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4629150" y="4038600"/>
                <a:ext cx="304800" cy="304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74"/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610100" y="4038600"/>
                <a:ext cx="342900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6629400" y="2895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2" name="Text Box 29"/>
          <p:cNvSpPr txBox="1">
            <a:spLocks noChangeArrowheads="1"/>
          </p:cNvSpPr>
          <p:nvPr/>
        </p:nvSpPr>
        <p:spPr bwMode="auto">
          <a:xfrm>
            <a:off x="10070757" y="28956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7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8318157" y="1981200"/>
            <a:ext cx="749643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3333FF"/>
                </a:solidFill>
                <a:latin typeface="Calibri"/>
                <a:cs typeface="Calibri"/>
              </a:rPr>
              <a:t>8</a:t>
            </a:r>
            <a:r>
              <a:rPr lang="en-US" dirty="0">
                <a:latin typeface="Calibri"/>
                <a:cs typeface="Calibri"/>
              </a:rPr>
              <a:t>,</a:t>
            </a: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4" name="Right Arrow 53"/>
          <p:cNvSpPr/>
          <p:nvPr/>
        </p:nvSpPr>
        <p:spPr>
          <a:xfrm rot="9723016">
            <a:off x="6721758" y="2435881"/>
            <a:ext cx="10668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2673699">
            <a:off x="6369971" y="3539009"/>
            <a:ext cx="876353" cy="313382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7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600" y="1752600"/>
            <a:ext cx="354282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525963"/>
          </a:xfrm>
        </p:spPr>
        <p:txBody>
          <a:bodyPr anchor="ctr"/>
          <a:lstStyle/>
          <a:p>
            <a:pPr marL="566737" indent="-45720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u="sng" dirty="0">
                <a:solidFill>
                  <a:srgbClr val="CC0099"/>
                </a:solidFill>
              </a:rPr>
              <a:t>完备性</a:t>
            </a:r>
            <a:r>
              <a:rPr lang="en-US" altLang="zh-CN" sz="2800" u="sng" dirty="0">
                <a:solidFill>
                  <a:srgbClr val="CC0099"/>
                </a:solidFill>
                <a:ea typeface="等线 Light" panose="02010600030101010101" pitchFamily="2" charset="-122"/>
              </a:rPr>
              <a:t>?</a:t>
            </a:r>
            <a:r>
              <a:rPr lang="en-US" altLang="zh-CN" sz="2800" dirty="0">
                <a:ea typeface="等线 Light" panose="02010600030101010101" pitchFamily="2" charset="-122"/>
              </a:rPr>
              <a:t> Yes (if tree is finite)</a:t>
            </a:r>
          </a:p>
          <a:p>
            <a:pPr marL="566737" indent="-45720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u="sng" dirty="0">
                <a:solidFill>
                  <a:srgbClr val="CC0099"/>
                </a:solidFill>
              </a:rPr>
              <a:t>最优性</a:t>
            </a:r>
            <a:r>
              <a:rPr lang="en-US" altLang="zh-CN" sz="2800" u="sng" dirty="0">
                <a:solidFill>
                  <a:srgbClr val="CC0099"/>
                </a:solidFill>
              </a:rPr>
              <a:t>? </a:t>
            </a:r>
            <a:r>
              <a:rPr lang="en-US" altLang="zh-CN" sz="2800" dirty="0">
                <a:ea typeface="等线 Light" panose="02010600030101010101" pitchFamily="2" charset="-122"/>
              </a:rPr>
              <a:t>Yes (against an optimal opponent)</a:t>
            </a:r>
          </a:p>
          <a:p>
            <a:pPr marL="566737" indent="-45720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u="sng" dirty="0">
                <a:solidFill>
                  <a:srgbClr val="CC0099"/>
                </a:solidFill>
              </a:rPr>
              <a:t>时间复杂度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 </a:t>
            </a:r>
            <a:r>
              <a:rPr lang="en-US" altLang="zh-CN" sz="2800" dirty="0">
                <a:ea typeface="等线 Light" panose="02010600030101010101" pitchFamily="2" charset="-122"/>
              </a:rPr>
              <a:t>O(</a:t>
            </a:r>
            <a:r>
              <a:rPr lang="en-US" altLang="zh-CN" sz="2800" dirty="0" err="1">
                <a:ea typeface="等线 Light" panose="02010600030101010101" pitchFamily="2" charset="-122"/>
              </a:rPr>
              <a:t>b</a:t>
            </a:r>
            <a:r>
              <a:rPr lang="en-US" altLang="zh-CN" sz="2800" baseline="30000" dirty="0" err="1">
                <a:ea typeface="等线 Light" panose="02010600030101010101" pitchFamily="2" charset="-122"/>
              </a:rPr>
              <a:t>m</a:t>
            </a:r>
            <a:r>
              <a:rPr lang="en-US" altLang="zh-CN" sz="2800" dirty="0">
                <a:ea typeface="等线 Light" panose="02010600030101010101" pitchFamily="2" charset="-122"/>
              </a:rPr>
              <a:t>)  (</a:t>
            </a:r>
            <a:r>
              <a:rPr lang="en-US" altLang="zh-CN" sz="2800" dirty="0" smtClean="0">
                <a:ea typeface="等线 Light" panose="02010600030101010101" pitchFamily="2" charset="-122"/>
              </a:rPr>
              <a:t>b: </a:t>
            </a:r>
            <a:r>
              <a:rPr lang="zh-CN" altLang="en-US" sz="2800" dirty="0" smtClean="0">
                <a:ea typeface="等线 Light" panose="02010600030101010101" pitchFamily="2" charset="-122"/>
              </a:rPr>
              <a:t>分支因子</a:t>
            </a:r>
            <a:r>
              <a:rPr lang="en-US" altLang="zh-CN" sz="2800" dirty="0" smtClean="0">
                <a:ea typeface="等线 Light" panose="02010600030101010101" pitchFamily="2" charset="-122"/>
              </a:rPr>
              <a:t>; m:</a:t>
            </a:r>
            <a:r>
              <a:rPr lang="zh-CN" altLang="en-US" sz="2800" dirty="0" smtClean="0">
                <a:ea typeface="等线 Light" panose="02010600030101010101" pitchFamily="2" charset="-122"/>
              </a:rPr>
              <a:t>最大树的深度</a:t>
            </a:r>
            <a:r>
              <a:rPr lang="en-US" altLang="zh-CN" sz="2800" dirty="0" smtClean="0">
                <a:ea typeface="等线 Light" panose="02010600030101010101" pitchFamily="2" charset="-122"/>
              </a:rPr>
              <a:t>)</a:t>
            </a:r>
            <a:endParaRPr lang="en-US" altLang="zh-CN" sz="2800" dirty="0">
              <a:ea typeface="等线 Light" panose="02010600030101010101" pitchFamily="2" charset="-122"/>
            </a:endParaRPr>
          </a:p>
          <a:p>
            <a:pPr marL="566737" indent="-457200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800" u="sng" dirty="0">
                <a:solidFill>
                  <a:srgbClr val="CC0099"/>
                </a:solidFill>
              </a:rPr>
              <a:t>空间复杂度</a:t>
            </a:r>
            <a:r>
              <a:rPr lang="en-US" altLang="zh-CN" sz="2800" u="sng" dirty="0">
                <a:solidFill>
                  <a:srgbClr val="CC0099"/>
                </a:solidFill>
              </a:rPr>
              <a:t>? </a:t>
            </a:r>
            <a:r>
              <a:rPr lang="en-US" altLang="zh-CN" sz="2800" dirty="0">
                <a:ea typeface="等线 Light" panose="02010600030101010101" pitchFamily="2" charset="-122"/>
              </a:rPr>
              <a:t>O(bm) (depth-first exploration)</a:t>
            </a:r>
          </a:p>
          <a:p>
            <a:pPr marL="109537" indent="0">
              <a:spcBef>
                <a:spcPts val="1200"/>
              </a:spcBef>
              <a:buNone/>
              <a:defRPr/>
            </a:pPr>
            <a:r>
              <a:rPr lang="en-US" altLang="zh-CN" sz="2800" dirty="0"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endParaRPr lang="en-US" altLang="zh-CN" sz="2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lvl="0">
              <a:lnSpc>
                <a:spcPct val="90000"/>
              </a:lnSpc>
              <a:buClr>
                <a:srgbClr val="333399"/>
              </a:buClr>
            </a:pPr>
            <a:r>
              <a:rPr lang="en-US" altLang="zh-CN" sz="2800" dirty="0">
                <a:solidFill>
                  <a:srgbClr val="333399"/>
                </a:solidFill>
              </a:rPr>
              <a:t>Example: </a:t>
            </a:r>
            <a:r>
              <a:rPr lang="zh-CN" altLang="en-US" sz="2800" dirty="0" smtClean="0">
                <a:solidFill>
                  <a:srgbClr val="333399"/>
                </a:solidFill>
              </a:rPr>
              <a:t>象棋 </a:t>
            </a:r>
            <a:r>
              <a:rPr lang="en-US" altLang="zh-CN" sz="2800" kern="1200" dirty="0" smtClean="0">
                <a:solidFill>
                  <a:srgbClr val="333399"/>
                </a:solidFill>
              </a:rPr>
              <a:t> </a:t>
            </a:r>
            <a:r>
              <a:rPr lang="en-US" altLang="zh-CN" sz="2800" kern="1200" dirty="0">
                <a:solidFill>
                  <a:srgbClr val="333399"/>
                </a:solidFill>
              </a:rPr>
              <a:t>b </a:t>
            </a:r>
            <a:r>
              <a:rPr lang="en-US" altLang="zh-CN" sz="2800" kern="1200" dirty="0">
                <a:solidFill>
                  <a:srgbClr val="333399"/>
                </a:solidFill>
                <a:sym typeface="Symbol" pitchFamily="18" charset="2"/>
              </a:rPr>
              <a:t> 35, m  100</a:t>
            </a:r>
            <a:endParaRPr lang="en-US" altLang="zh-CN" sz="2800" dirty="0">
              <a:solidFill>
                <a:srgbClr val="333399"/>
              </a:solidFill>
            </a:endParaRPr>
          </a:p>
          <a:p>
            <a:pPr marL="800082" lvl="1" indent="-342882">
              <a:lnSpc>
                <a:spcPct val="150000"/>
              </a:lnSpc>
              <a:buClrTx/>
            </a:pPr>
            <a:r>
              <a:rPr lang="zh-CN" altLang="en-US" sz="2400" dirty="0" smtClean="0">
                <a:solidFill>
                  <a:srgbClr val="000000"/>
                </a:solidFill>
              </a:rPr>
              <a:t>不可能精确求解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800082" lvl="1" indent="-342882">
              <a:lnSpc>
                <a:spcPct val="150000"/>
              </a:lnSpc>
              <a:buClrTx/>
            </a:pPr>
            <a:r>
              <a:rPr lang="zh-CN" altLang="en-US" sz="2400" dirty="0" smtClean="0">
                <a:solidFill>
                  <a:srgbClr val="000000"/>
                </a:solidFill>
              </a:rPr>
              <a:t>问题：是否有必要探索整棵树？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21749" y="147241"/>
            <a:ext cx="8642350" cy="792162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极小极大算法性能</a:t>
            </a:r>
            <a:endParaRPr lang="en-US" altLang="zh-CN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697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1448322"/>
            <a:ext cx="6723063" cy="44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博弈树剪枝</a:t>
            </a:r>
            <a:r>
              <a:rPr lang="en-US" dirty="0" smtClean="0"/>
              <a:t>Pruning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EC326-A22C-4FD4-B36C-0D25FBC7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第六周</a:t>
            </a:r>
            <a:r>
              <a:rPr lang="zh-CN" altLang="en-US" dirty="0"/>
              <a:t>作业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5.9abcd </a:t>
            </a:r>
            <a:r>
              <a:rPr lang="zh-CN" altLang="en-US" dirty="0"/>
              <a:t>井字棋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C192CD-11D9-455C-A9F8-5FCE6BD9996B}"/>
              </a:ext>
            </a:extLst>
          </p:cNvPr>
          <p:cNvSpPr/>
          <p:nvPr/>
        </p:nvSpPr>
        <p:spPr>
          <a:xfrm>
            <a:off x="257175" y="5343525"/>
            <a:ext cx="11372850" cy="644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414462"/>
            <a:ext cx="10639425" cy="4029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5334000"/>
            <a:ext cx="10829925" cy="12096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66800" y="5734982"/>
            <a:ext cx="10348912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29600" y="6368534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无论胜负，均下完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zh-CN" altLang="en-US" dirty="0" smtClean="0"/>
              <a:t>棋子，算一局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8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1275" y="1495425"/>
            <a:ext cx="729615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6490" y="1266825"/>
            <a:ext cx="1045620" cy="10334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4291" y="2181909"/>
            <a:ext cx="928884" cy="1032093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6490" y="3095625"/>
            <a:ext cx="1045620" cy="1033462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4291" y="4010709"/>
            <a:ext cx="928884" cy="1032093"/>
          </a:xfrm>
          <a:prstGeom prst="rect">
            <a:avLst/>
          </a:prstGeom>
          <a:noFill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1325" y="3933995"/>
            <a:ext cx="4419600" cy="216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B385CB1-7741-4860-BF56-30D57AA29128}"/>
              </a:ext>
            </a:extLst>
          </p:cNvPr>
          <p:cNvSpPr txBox="1">
            <a:spLocks/>
          </p:cNvSpPr>
          <p:nvPr/>
        </p:nvSpPr>
        <p:spPr>
          <a:xfrm>
            <a:off x="-76200" y="-2349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第六周</a:t>
            </a:r>
            <a:r>
              <a:rPr lang="zh-CN" altLang="en-US" dirty="0"/>
              <a:t>作业：</a:t>
            </a:r>
            <a:r>
              <a:rPr lang="en-US" altLang="zh-CN" dirty="0"/>
              <a:t>5.9 </a:t>
            </a:r>
            <a:r>
              <a:rPr lang="zh-CN" altLang="en-US" dirty="0"/>
              <a:t>井字棋</a:t>
            </a:r>
          </a:p>
        </p:txBody>
      </p:sp>
    </p:spTree>
    <p:extLst>
      <p:ext uri="{BB962C8B-B14F-4D97-AF65-F5344CB8AC3E}">
        <p14:creationId xmlns:p14="http://schemas.microsoft.com/office/powerpoint/2010/main" val="42088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E018EC0-434A-4525-A8FD-9B13FDB27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主要内容</a:t>
            </a:r>
            <a:endParaRPr lang="en-US" altLang="zh-CN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5A14FB-A18E-49EC-8C06-022218A96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8435975" cy="25908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CN" dirty="0"/>
              <a:t>5.1 Games theory (</a:t>
            </a:r>
            <a:r>
              <a:rPr lang="zh-CN" altLang="en-US" dirty="0"/>
              <a:t>博弈论</a:t>
            </a:r>
            <a:r>
              <a:rPr lang="en-US" altLang="zh-CN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5.2 </a:t>
            </a:r>
            <a:r>
              <a:rPr lang="zh-CN" altLang="en-US" dirty="0"/>
              <a:t>极大极小原理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5.3 </a:t>
            </a:r>
            <a:r>
              <a:rPr lang="en-US" altLang="zh-CN" dirty="0">
                <a:solidFill>
                  <a:srgbClr val="FF0000"/>
                </a:solidFill>
              </a:rPr>
              <a:t>α-β </a:t>
            </a:r>
            <a:r>
              <a:rPr lang="zh-CN" altLang="en-US" dirty="0" smtClean="0">
                <a:solidFill>
                  <a:srgbClr val="FF0000"/>
                </a:solidFill>
              </a:rPr>
              <a:t>剪枝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CN" dirty="0"/>
              <a:t>5.4 </a:t>
            </a:r>
            <a:r>
              <a:rPr lang="zh-CN" altLang="en-US" dirty="0" smtClean="0"/>
              <a:t>不完美的实时决策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2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Minimax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Pruning</a:t>
            </a:r>
          </a:p>
        </p:txBody>
      </p:sp>
      <p:sp>
        <p:nvSpPr>
          <p:cNvPr id="22531" name="AutoShape 4"/>
          <p:cNvSpPr>
            <a:spLocks noChangeArrowheads="1"/>
          </p:cNvSpPr>
          <p:nvPr/>
        </p:nvSpPr>
        <p:spPr bwMode="auto">
          <a:xfrm>
            <a:off x="5693833" y="2209800"/>
            <a:ext cx="508000" cy="3048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641600" y="3765550"/>
            <a:ext cx="508000" cy="1187450"/>
            <a:chOff x="1981200" y="3765550"/>
            <a:chExt cx="381000" cy="1187450"/>
          </a:xfrm>
        </p:grpSpPr>
        <p:cxnSp>
          <p:nvCxnSpPr>
            <p:cNvPr id="22568" name="AutoShape 13"/>
            <p:cNvCxnSpPr>
              <a:cxnSpLocks noChangeShapeType="1"/>
              <a:stCxn id="22560" idx="0"/>
            </p:cNvCxnSpPr>
            <p:nvPr/>
          </p:nvCxnSpPr>
          <p:spPr bwMode="auto">
            <a:xfrm>
              <a:off x="2173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9" name="Rectangle 7"/>
            <p:cNvSpPr>
              <a:spLocks noChangeArrowheads="1"/>
            </p:cNvSpPr>
            <p:nvPr/>
          </p:nvSpPr>
          <p:spPr bwMode="auto">
            <a:xfrm>
              <a:off x="198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2897717" y="3765550"/>
            <a:ext cx="1267883" cy="1187450"/>
            <a:chOff x="2173288" y="3765550"/>
            <a:chExt cx="950912" cy="1187450"/>
          </a:xfrm>
        </p:grpSpPr>
        <p:cxnSp>
          <p:nvCxnSpPr>
            <p:cNvPr id="22566" name="AutoShape 17"/>
            <p:cNvCxnSpPr>
              <a:cxnSpLocks noChangeShapeType="1"/>
              <a:stCxn id="22560" idx="0"/>
            </p:cNvCxnSpPr>
            <p:nvPr/>
          </p:nvCxnSpPr>
          <p:spPr bwMode="auto">
            <a:xfrm>
              <a:off x="2173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7" name="Rectangle 7"/>
            <p:cNvSpPr>
              <a:spLocks noChangeArrowheads="1"/>
            </p:cNvSpPr>
            <p:nvPr/>
          </p:nvSpPr>
          <p:spPr bwMode="auto">
            <a:xfrm>
              <a:off x="274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8737600" y="3765550"/>
            <a:ext cx="508000" cy="1187450"/>
            <a:chOff x="6553200" y="3765550"/>
            <a:chExt cx="381000" cy="1187450"/>
          </a:xfrm>
        </p:grpSpPr>
        <p:cxnSp>
          <p:nvCxnSpPr>
            <p:cNvPr id="22564" name="AutoShape 33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1588" cy="8064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5" name="Rectangle 7"/>
            <p:cNvSpPr>
              <a:spLocks noChangeArrowheads="1"/>
            </p:cNvSpPr>
            <p:nvPr/>
          </p:nvSpPr>
          <p:spPr bwMode="auto">
            <a:xfrm>
              <a:off x="6553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8993717" y="3765550"/>
            <a:ext cx="1267883" cy="1187450"/>
            <a:chOff x="6745288" y="3765550"/>
            <a:chExt cx="950912" cy="1187450"/>
          </a:xfrm>
        </p:grpSpPr>
        <p:cxnSp>
          <p:nvCxnSpPr>
            <p:cNvPr id="22562" name="AutoShape 37"/>
            <p:cNvCxnSpPr>
              <a:cxnSpLocks noChangeShapeType="1"/>
            </p:cNvCxnSpPr>
            <p:nvPr/>
          </p:nvCxnSpPr>
          <p:spPr bwMode="auto">
            <a:xfrm>
              <a:off x="6745288" y="3765550"/>
              <a:ext cx="763587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63" name="Rectangle 7"/>
            <p:cNvSpPr>
              <a:spLocks noChangeArrowheads="1"/>
            </p:cNvSpPr>
            <p:nvPr/>
          </p:nvSpPr>
          <p:spPr bwMode="auto">
            <a:xfrm>
              <a:off x="731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2645833" y="2514600"/>
            <a:ext cx="3302000" cy="1250950"/>
            <a:chOff x="1984375" y="2514600"/>
            <a:chExt cx="2476501" cy="1250950"/>
          </a:xfrm>
        </p:grpSpPr>
        <p:sp>
          <p:nvSpPr>
            <p:cNvPr id="22560" name="AutoShape 6"/>
            <p:cNvSpPr>
              <a:spLocks noChangeArrowheads="1"/>
            </p:cNvSpPr>
            <p:nvPr/>
          </p:nvSpPr>
          <p:spPr bwMode="auto">
            <a:xfrm flipV="1">
              <a:off x="1984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61" name="AutoShape 7"/>
            <p:cNvCxnSpPr>
              <a:cxnSpLocks noChangeShapeType="1"/>
              <a:stCxn id="22531" idx="3"/>
              <a:endCxn id="22560" idx="3"/>
            </p:cNvCxnSpPr>
            <p:nvPr/>
          </p:nvCxnSpPr>
          <p:spPr bwMode="auto">
            <a:xfrm flipH="1">
              <a:off x="2173288" y="2514600"/>
              <a:ext cx="2287588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28720" name="AutoShape 9"/>
          <p:cNvCxnSpPr>
            <a:cxnSpLocks noChangeShapeType="1"/>
            <a:stCxn id="22560" idx="0"/>
          </p:cNvCxnSpPr>
          <p:nvPr/>
        </p:nvCxnSpPr>
        <p:spPr bwMode="auto">
          <a:xfrm flipH="1">
            <a:off x="1883834" y="3765551"/>
            <a:ext cx="1013884" cy="82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1625600" y="4648200"/>
            <a:ext cx="508000" cy="30480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7" name="AutoShape 21"/>
          <p:cNvCxnSpPr>
            <a:cxnSpLocks noChangeShapeType="1"/>
          </p:cNvCxnSpPr>
          <p:nvPr/>
        </p:nvCxnSpPr>
        <p:spPr bwMode="auto">
          <a:xfrm rot="5400000">
            <a:off x="5790143" y="2665942"/>
            <a:ext cx="304800" cy="21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21"/>
          <p:cNvCxnSpPr>
            <a:cxnSpLocks noChangeShapeType="1"/>
            <a:stCxn id="22531" idx="3"/>
          </p:cNvCxnSpPr>
          <p:nvPr/>
        </p:nvCxnSpPr>
        <p:spPr bwMode="auto">
          <a:xfrm rot="16200000" flipH="1">
            <a:off x="6212417" y="2250017"/>
            <a:ext cx="228600" cy="757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AutoShape 21"/>
          <p:cNvCxnSpPr>
            <a:cxnSpLocks noChangeShapeType="1"/>
          </p:cNvCxnSpPr>
          <p:nvPr/>
        </p:nvCxnSpPr>
        <p:spPr bwMode="auto">
          <a:xfrm rot="5400000">
            <a:off x="2744259" y="3913717"/>
            <a:ext cx="304800" cy="21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AutoShape 21"/>
          <p:cNvCxnSpPr>
            <a:cxnSpLocks noChangeShapeType="1"/>
            <a:stCxn id="22560" idx="0"/>
          </p:cNvCxnSpPr>
          <p:nvPr/>
        </p:nvCxnSpPr>
        <p:spPr bwMode="auto">
          <a:xfrm rot="16200000" flipH="1">
            <a:off x="2926292" y="3739091"/>
            <a:ext cx="196850" cy="2497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5693833" y="2514601"/>
            <a:ext cx="508000" cy="1235075"/>
            <a:chOff x="4270375" y="2514600"/>
            <a:chExt cx="381000" cy="1235075"/>
          </a:xfrm>
        </p:grpSpPr>
        <p:sp>
          <p:nvSpPr>
            <p:cNvPr id="22558" name="AutoShape 20"/>
            <p:cNvSpPr>
              <a:spLocks noChangeArrowheads="1"/>
            </p:cNvSpPr>
            <p:nvPr/>
          </p:nvSpPr>
          <p:spPr bwMode="auto">
            <a:xfrm flipV="1">
              <a:off x="4270375" y="3444875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59" name="AutoShape 21"/>
            <p:cNvCxnSpPr>
              <a:cxnSpLocks noChangeShapeType="1"/>
              <a:stCxn id="22531" idx="3"/>
              <a:endCxn id="22558" idx="3"/>
            </p:cNvCxnSpPr>
            <p:nvPr/>
          </p:nvCxnSpPr>
          <p:spPr bwMode="auto">
            <a:xfrm flipH="1">
              <a:off x="4459288" y="2514600"/>
              <a:ext cx="1588" cy="9302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673600" y="3762376"/>
            <a:ext cx="1524000" cy="1190625"/>
            <a:chOff x="3505200" y="3762375"/>
            <a:chExt cx="1142999" cy="1190625"/>
          </a:xfrm>
        </p:grpSpPr>
        <p:cxnSp>
          <p:nvCxnSpPr>
            <p:cNvPr id="22554" name="AutoShape 23"/>
            <p:cNvCxnSpPr>
              <a:cxnSpLocks noChangeShapeType="1"/>
            </p:cNvCxnSpPr>
            <p:nvPr/>
          </p:nvCxnSpPr>
          <p:spPr bwMode="auto">
            <a:xfrm flipH="1">
              <a:off x="3698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55" name="Rectangle 7"/>
            <p:cNvSpPr>
              <a:spLocks noChangeArrowheads="1"/>
            </p:cNvSpPr>
            <p:nvPr/>
          </p:nvSpPr>
          <p:spPr bwMode="auto">
            <a:xfrm>
              <a:off x="3505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cxnSp>
          <p:nvCxnSpPr>
            <p:cNvPr id="22556" name="AutoShape 21"/>
            <p:cNvCxnSpPr>
              <a:cxnSpLocks noChangeShapeType="1"/>
            </p:cNvCxnSpPr>
            <p:nvPr/>
          </p:nvCxnSpPr>
          <p:spPr bwMode="auto">
            <a:xfrm rot="5400000">
              <a:off x="4306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7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4456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5947833" y="2514600"/>
            <a:ext cx="3302000" cy="1250950"/>
            <a:chOff x="4460875" y="2514600"/>
            <a:chExt cx="2476500" cy="1250950"/>
          </a:xfrm>
        </p:grpSpPr>
        <p:sp>
          <p:nvSpPr>
            <p:cNvPr id="22552" name="AutoShape 26"/>
            <p:cNvSpPr>
              <a:spLocks noChangeArrowheads="1"/>
            </p:cNvSpPr>
            <p:nvPr/>
          </p:nvSpPr>
          <p:spPr bwMode="auto">
            <a:xfrm flipV="1">
              <a:off x="6556375" y="3460750"/>
              <a:ext cx="381000" cy="3048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553" name="AutoShape 27"/>
            <p:cNvCxnSpPr>
              <a:cxnSpLocks noChangeShapeType="1"/>
              <a:stCxn id="22531" idx="3"/>
              <a:endCxn id="22552" idx="3"/>
            </p:cNvCxnSpPr>
            <p:nvPr/>
          </p:nvCxnSpPr>
          <p:spPr bwMode="auto">
            <a:xfrm>
              <a:off x="4460875" y="2514600"/>
              <a:ext cx="2284413" cy="94615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7721600" y="3762376"/>
            <a:ext cx="1524000" cy="1190625"/>
            <a:chOff x="5791200" y="3762375"/>
            <a:chExt cx="1142999" cy="1190625"/>
          </a:xfrm>
        </p:grpSpPr>
        <p:cxnSp>
          <p:nvCxnSpPr>
            <p:cNvPr id="22548" name="AutoShape 29"/>
            <p:cNvCxnSpPr>
              <a:cxnSpLocks noChangeShapeType="1"/>
            </p:cNvCxnSpPr>
            <p:nvPr/>
          </p:nvCxnSpPr>
          <p:spPr bwMode="auto">
            <a:xfrm flipH="1">
              <a:off x="5984875" y="3765550"/>
              <a:ext cx="760413" cy="822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2549" name="Rectangle 7"/>
            <p:cNvSpPr>
              <a:spLocks noChangeArrowheads="1"/>
            </p:cNvSpPr>
            <p:nvPr/>
          </p:nvSpPr>
          <p:spPr bwMode="auto">
            <a:xfrm>
              <a:off x="5791200" y="4648200"/>
              <a:ext cx="381000" cy="30480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  <p:cxnSp>
          <p:nvCxnSpPr>
            <p:cNvPr id="22550" name="AutoShape 21"/>
            <p:cNvCxnSpPr>
              <a:cxnSpLocks noChangeShapeType="1"/>
            </p:cNvCxnSpPr>
            <p:nvPr/>
          </p:nvCxnSpPr>
          <p:spPr bwMode="auto">
            <a:xfrm rot="5400000">
              <a:off x="6592094" y="3913981"/>
              <a:ext cx="304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551" name="AutoShape 21"/>
            <p:cNvCxnSpPr>
              <a:cxnSpLocks noChangeShapeType="1"/>
            </p:cNvCxnSpPr>
            <p:nvPr/>
          </p:nvCxnSpPr>
          <p:spPr bwMode="auto">
            <a:xfrm rot="16200000" flipH="1">
              <a:off x="6742112" y="3770312"/>
              <a:ext cx="196850" cy="1873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9B3A138B-C250-4E93-91BF-0D3533CF8B45}"/>
              </a:ext>
            </a:extLst>
          </p:cNvPr>
          <p:cNvSpPr/>
          <p:nvPr/>
        </p:nvSpPr>
        <p:spPr>
          <a:xfrm>
            <a:off x="2256662" y="336952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792CB3E-BDA6-4558-B181-C12DF47C444D}"/>
              </a:ext>
            </a:extLst>
          </p:cNvPr>
          <p:cNvSpPr/>
          <p:nvPr/>
        </p:nvSpPr>
        <p:spPr>
          <a:xfrm>
            <a:off x="5191330" y="337890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C09D583-A137-44DC-9887-1B89FEFFA5AE}"/>
              </a:ext>
            </a:extLst>
          </p:cNvPr>
          <p:cNvSpPr/>
          <p:nvPr/>
        </p:nvSpPr>
        <p:spPr>
          <a:xfrm>
            <a:off x="8397357" y="34659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59A5150-F0CA-432A-B58B-001704145FD0}"/>
              </a:ext>
            </a:extLst>
          </p:cNvPr>
          <p:cNvSpPr/>
          <p:nvPr/>
        </p:nvSpPr>
        <p:spPr>
          <a:xfrm>
            <a:off x="5282323" y="21279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42794" y="2127956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42795" y="3357124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47" name="Text Box 1063"/>
          <p:cNvSpPr txBox="1">
            <a:spLocks noChangeArrowheads="1"/>
          </p:cNvSpPr>
          <p:nvPr/>
        </p:nvSpPr>
        <p:spPr bwMode="auto">
          <a:xfrm>
            <a:off x="500628" y="5775325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  <p:sp>
        <p:nvSpPr>
          <p:cNvPr id="48" name="Text Box 1123"/>
          <p:cNvSpPr txBox="1">
            <a:spLocks noChangeArrowheads="1"/>
          </p:cNvSpPr>
          <p:nvPr/>
        </p:nvSpPr>
        <p:spPr bwMode="auto">
          <a:xfrm>
            <a:off x="7004334" y="1588656"/>
            <a:ext cx="4996881" cy="461665"/>
          </a:xfrm>
          <a:prstGeom prst="rect">
            <a:avLst/>
          </a:prstGeom>
          <a:solidFill>
            <a:srgbClr val="ECFFD9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值是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节点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的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最佳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极大值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009900"/>
              </a:solidFill>
              <a:latin typeface="Symbol" pitchFamily="18" charset="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84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1" grpId="0"/>
      <p:bldP spid="42" grpId="0"/>
      <p:bldP spid="43" grpId="0"/>
      <p:bldP spid="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1200" y="-12010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grpSp>
        <p:nvGrpSpPr>
          <p:cNvPr id="29699" name="Group 1027"/>
          <p:cNvGrpSpPr>
            <a:grpSpLocks/>
          </p:cNvGrpSpPr>
          <p:nvPr/>
        </p:nvGrpSpPr>
        <p:grpSpPr bwMode="auto">
          <a:xfrm>
            <a:off x="6248400" y="1524000"/>
            <a:ext cx="1098550" cy="914400"/>
            <a:chOff x="2976" y="960"/>
            <a:chExt cx="692" cy="576"/>
          </a:xfrm>
        </p:grpSpPr>
        <p:grpSp>
          <p:nvGrpSpPr>
            <p:cNvPr id="29712" name="Group 1028"/>
            <p:cNvGrpSpPr>
              <a:grpSpLocks/>
            </p:cNvGrpSpPr>
            <p:nvPr/>
          </p:nvGrpSpPr>
          <p:grpSpPr bwMode="auto">
            <a:xfrm>
              <a:off x="2976" y="960"/>
              <a:ext cx="576" cy="576"/>
              <a:chOff x="2112" y="1152"/>
              <a:chExt cx="576" cy="576"/>
            </a:xfrm>
          </p:grpSpPr>
          <p:sp>
            <p:nvSpPr>
              <p:cNvPr id="29714" name="Rectangle 1029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576" cy="576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15" name="Line 1030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6" name="Line 1031"/>
              <p:cNvSpPr>
                <a:spLocks noChangeShapeType="1"/>
              </p:cNvSpPr>
              <p:nvPr/>
            </p:nvSpPr>
            <p:spPr bwMode="auto">
              <a:xfrm>
                <a:off x="2496" y="11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7" name="Line 1032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18" name="Line 1033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9713" name="Text Box 1034"/>
            <p:cNvSpPr txBox="1">
              <a:spLocks noChangeArrowheads="1"/>
            </p:cNvSpPr>
            <p:nvPr/>
          </p:nvSpPr>
          <p:spPr bwMode="auto">
            <a:xfrm>
              <a:off x="3552" y="1062"/>
              <a:ext cx="1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" name="Group 1050"/>
          <p:cNvGrpSpPr>
            <a:grpSpLocks/>
          </p:cNvGrpSpPr>
          <p:nvPr/>
        </p:nvGrpSpPr>
        <p:grpSpPr bwMode="auto">
          <a:xfrm>
            <a:off x="3962400" y="2438400"/>
            <a:ext cx="2743200" cy="1524000"/>
            <a:chOff x="1536" y="1536"/>
            <a:chExt cx="1728" cy="960"/>
          </a:xfrm>
        </p:grpSpPr>
        <p:sp>
          <p:nvSpPr>
            <p:cNvPr id="29701" name="Line 1037"/>
            <p:cNvSpPr>
              <a:spLocks noChangeShapeType="1"/>
            </p:cNvSpPr>
            <p:nvPr/>
          </p:nvSpPr>
          <p:spPr bwMode="auto">
            <a:xfrm flipH="1">
              <a:off x="1824" y="1536"/>
              <a:ext cx="14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9702" name="Group 1049"/>
            <p:cNvGrpSpPr>
              <a:grpSpLocks/>
            </p:cNvGrpSpPr>
            <p:nvPr/>
          </p:nvGrpSpPr>
          <p:grpSpPr bwMode="auto">
            <a:xfrm>
              <a:off x="1536" y="1920"/>
              <a:ext cx="576" cy="576"/>
              <a:chOff x="1536" y="1920"/>
              <a:chExt cx="576" cy="576"/>
            </a:xfrm>
          </p:grpSpPr>
          <p:grpSp>
            <p:nvGrpSpPr>
              <p:cNvPr id="29703" name="Group 1039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2112" y="1152"/>
                <a:chExt cx="576" cy="576"/>
              </a:xfrm>
            </p:grpSpPr>
            <p:sp>
              <p:nvSpPr>
                <p:cNvPr id="29707" name="Rectangle 1040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08" name="Line 1041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09" name="Line 1042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10" name="Line 1043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11" name="Line 1044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04" name="Group 1045"/>
              <p:cNvGrpSpPr>
                <a:grpSpLocks/>
              </p:cNvGrpSpPr>
              <p:nvPr/>
            </p:nvGrpSpPr>
            <p:grpSpPr bwMode="auto">
              <a:xfrm>
                <a:off x="1728" y="2112"/>
                <a:ext cx="192" cy="192"/>
                <a:chOff x="576" y="2112"/>
                <a:chExt cx="192" cy="192"/>
              </a:xfrm>
            </p:grpSpPr>
            <p:sp>
              <p:nvSpPr>
                <p:cNvPr id="29705" name="Line 1046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9706" name="Line 1047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30767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1200" y="-73508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grpSp>
        <p:nvGrpSpPr>
          <p:cNvPr id="30723" name="Group 1027"/>
          <p:cNvGrpSpPr>
            <a:grpSpLocks/>
          </p:cNvGrpSpPr>
          <p:nvPr/>
        </p:nvGrpSpPr>
        <p:grpSpPr bwMode="auto">
          <a:xfrm>
            <a:off x="6248400" y="1524000"/>
            <a:ext cx="1098550" cy="914400"/>
            <a:chOff x="2976" y="960"/>
            <a:chExt cx="692" cy="576"/>
          </a:xfrm>
        </p:grpSpPr>
        <p:grpSp>
          <p:nvGrpSpPr>
            <p:cNvPr id="30752" name="Group 1028"/>
            <p:cNvGrpSpPr>
              <a:grpSpLocks/>
            </p:cNvGrpSpPr>
            <p:nvPr/>
          </p:nvGrpSpPr>
          <p:grpSpPr bwMode="auto">
            <a:xfrm>
              <a:off x="2976" y="960"/>
              <a:ext cx="576" cy="576"/>
              <a:chOff x="2112" y="1152"/>
              <a:chExt cx="576" cy="576"/>
            </a:xfrm>
          </p:grpSpPr>
          <p:sp>
            <p:nvSpPr>
              <p:cNvPr id="30754" name="Rectangle 1029"/>
              <p:cNvSpPr>
                <a:spLocks noChangeArrowheads="1"/>
              </p:cNvSpPr>
              <p:nvPr/>
            </p:nvSpPr>
            <p:spPr bwMode="auto">
              <a:xfrm>
                <a:off x="2112" y="1152"/>
                <a:ext cx="576" cy="576"/>
              </a:xfrm>
              <a:prstGeom prst="rect">
                <a:avLst/>
              </a:prstGeom>
              <a:solidFill>
                <a:srgbClr val="DCFFB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5" name="Line 1030"/>
              <p:cNvSpPr>
                <a:spLocks noChangeShapeType="1"/>
              </p:cNvSpPr>
              <p:nvPr/>
            </p:nvSpPr>
            <p:spPr bwMode="auto">
              <a:xfrm>
                <a:off x="2304" y="11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6" name="Line 1031"/>
              <p:cNvSpPr>
                <a:spLocks noChangeShapeType="1"/>
              </p:cNvSpPr>
              <p:nvPr/>
            </p:nvSpPr>
            <p:spPr bwMode="auto">
              <a:xfrm>
                <a:off x="2496" y="1152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7" name="Line 1032"/>
              <p:cNvSpPr>
                <a:spLocks noChangeShapeType="1"/>
              </p:cNvSpPr>
              <p:nvPr/>
            </p:nvSpPr>
            <p:spPr bwMode="auto">
              <a:xfrm>
                <a:off x="2112" y="134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58" name="Line 1033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0753" name="Text Box 1034"/>
            <p:cNvSpPr txBox="1">
              <a:spLocks noChangeArrowheads="1"/>
            </p:cNvSpPr>
            <p:nvPr/>
          </p:nvSpPr>
          <p:spPr bwMode="auto">
            <a:xfrm>
              <a:off x="3552" y="1062"/>
              <a:ext cx="1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360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1" name="Text Box 1047"/>
          <p:cNvSpPr txBox="1">
            <a:spLocks noChangeArrowheads="1"/>
          </p:cNvSpPr>
          <p:nvPr/>
        </p:nvSpPr>
        <p:spPr bwMode="auto">
          <a:xfrm>
            <a:off x="4953001" y="3363913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3300"/>
                </a:solidFill>
                <a:latin typeface="Symbol" pitchFamily="18" charset="2"/>
              </a:rPr>
              <a:t>b</a:t>
            </a:r>
            <a:r>
              <a:rPr lang="en-US" altLang="zh-CN" sz="2400">
                <a:solidFill>
                  <a:srgbClr val="FF3300"/>
                </a:solidFill>
                <a:latin typeface="Comic Sans MS" pitchFamily="66" charset="0"/>
              </a:rPr>
              <a:t> = 2</a:t>
            </a:r>
            <a:endParaRPr lang="en-US" altLang="zh-CN" sz="3600">
              <a:solidFill>
                <a:srgbClr val="FF3300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5" name="Group 1077"/>
          <p:cNvGrpSpPr>
            <a:grpSpLocks/>
          </p:cNvGrpSpPr>
          <p:nvPr/>
        </p:nvGrpSpPr>
        <p:grpSpPr bwMode="auto">
          <a:xfrm>
            <a:off x="2438400" y="3962400"/>
            <a:ext cx="1981200" cy="1993900"/>
            <a:chOff x="576" y="2496"/>
            <a:chExt cx="1248" cy="1256"/>
          </a:xfrm>
        </p:grpSpPr>
        <p:grpSp>
          <p:nvGrpSpPr>
            <p:cNvPr id="30739" name="Group 1076"/>
            <p:cNvGrpSpPr>
              <a:grpSpLocks/>
            </p:cNvGrpSpPr>
            <p:nvPr/>
          </p:nvGrpSpPr>
          <p:grpSpPr bwMode="auto">
            <a:xfrm>
              <a:off x="576" y="2880"/>
              <a:ext cx="576" cy="576"/>
              <a:chOff x="576" y="2880"/>
              <a:chExt cx="576" cy="576"/>
            </a:xfrm>
          </p:grpSpPr>
          <p:grpSp>
            <p:nvGrpSpPr>
              <p:cNvPr id="30742" name="Group 1051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2112" y="1152"/>
                <a:chExt cx="576" cy="576"/>
              </a:xfrm>
            </p:grpSpPr>
            <p:sp>
              <p:nvSpPr>
                <p:cNvPr id="30747" name="Rectangle 1052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48" name="Line 1053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49" name="Line 1054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50" name="Line 1055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51" name="Line 1056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43" name="Group 1057"/>
              <p:cNvGrpSpPr>
                <a:grpSpLocks/>
              </p:cNvGrpSpPr>
              <p:nvPr/>
            </p:nvGrpSpPr>
            <p:grpSpPr bwMode="auto">
              <a:xfrm>
                <a:off x="768" y="3072"/>
                <a:ext cx="192" cy="192"/>
                <a:chOff x="576" y="2112"/>
                <a:chExt cx="192" cy="192"/>
              </a:xfrm>
            </p:grpSpPr>
            <p:sp>
              <p:nvSpPr>
                <p:cNvPr id="30745" name="Line 1058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46" name="Line 1059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0744" name="Oval 1060"/>
              <p:cNvSpPr>
                <a:spLocks noChangeArrowheads="1"/>
              </p:cNvSpPr>
              <p:nvPr/>
            </p:nvSpPr>
            <p:spPr bwMode="auto">
              <a:xfrm>
                <a:off x="576" y="3072"/>
                <a:ext cx="192" cy="192"/>
              </a:xfrm>
              <a:prstGeom prst="ellipse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40" name="Line 1061"/>
            <p:cNvSpPr>
              <a:spLocks noChangeShapeType="1"/>
            </p:cNvSpPr>
            <p:nvPr/>
          </p:nvSpPr>
          <p:spPr bwMode="auto">
            <a:xfrm flipH="1">
              <a:off x="864" y="2496"/>
              <a:ext cx="96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Text Box 1062"/>
            <p:cNvSpPr txBox="1">
              <a:spLocks noChangeArrowheads="1"/>
            </p:cNvSpPr>
            <p:nvPr/>
          </p:nvSpPr>
          <p:spPr bwMode="auto">
            <a:xfrm>
              <a:off x="768" y="346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CC0066"/>
                  </a:solidFill>
                  <a:latin typeface="Comic Sans MS" pitchFamily="66" charset="0"/>
                </a:rPr>
                <a:t>2</a:t>
              </a:r>
            </a:p>
          </p:txBody>
        </p:sp>
      </p:grpSp>
      <p:grpSp>
        <p:nvGrpSpPr>
          <p:cNvPr id="30727" name="Group 1064"/>
          <p:cNvGrpSpPr>
            <a:grpSpLocks/>
          </p:cNvGrpSpPr>
          <p:nvPr/>
        </p:nvGrpSpPr>
        <p:grpSpPr bwMode="auto">
          <a:xfrm>
            <a:off x="3962400" y="2438400"/>
            <a:ext cx="2743200" cy="1524000"/>
            <a:chOff x="1536" y="1536"/>
            <a:chExt cx="1728" cy="960"/>
          </a:xfrm>
        </p:grpSpPr>
        <p:sp>
          <p:nvSpPr>
            <p:cNvPr id="30728" name="Line 1065"/>
            <p:cNvSpPr>
              <a:spLocks noChangeShapeType="1"/>
            </p:cNvSpPr>
            <p:nvPr/>
          </p:nvSpPr>
          <p:spPr bwMode="auto">
            <a:xfrm flipH="1">
              <a:off x="1824" y="1536"/>
              <a:ext cx="14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729" name="Group 1066"/>
            <p:cNvGrpSpPr>
              <a:grpSpLocks/>
            </p:cNvGrpSpPr>
            <p:nvPr/>
          </p:nvGrpSpPr>
          <p:grpSpPr bwMode="auto">
            <a:xfrm>
              <a:off x="1536" y="1920"/>
              <a:ext cx="576" cy="576"/>
              <a:chOff x="1536" y="1920"/>
              <a:chExt cx="576" cy="576"/>
            </a:xfrm>
          </p:grpSpPr>
          <p:grpSp>
            <p:nvGrpSpPr>
              <p:cNvPr id="30730" name="Group 1067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2112" y="1152"/>
                <a:chExt cx="576" cy="576"/>
              </a:xfrm>
            </p:grpSpPr>
            <p:sp>
              <p:nvSpPr>
                <p:cNvPr id="30734" name="Rectangle 1068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F0E09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35" name="Line 1069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6" name="Line 1070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7" name="Line 1071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8" name="Line 1072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731" name="Group 1073"/>
              <p:cNvGrpSpPr>
                <a:grpSpLocks/>
              </p:cNvGrpSpPr>
              <p:nvPr/>
            </p:nvGrpSpPr>
            <p:grpSpPr bwMode="auto">
              <a:xfrm>
                <a:off x="1728" y="2112"/>
                <a:ext cx="192" cy="192"/>
                <a:chOff x="576" y="2112"/>
                <a:chExt cx="192" cy="192"/>
              </a:xfrm>
            </p:grpSpPr>
            <p:sp>
              <p:nvSpPr>
                <p:cNvPr id="30732" name="Line 1074"/>
                <p:cNvSpPr>
                  <a:spLocks noChangeShapeType="1"/>
                </p:cNvSpPr>
                <p:nvPr/>
              </p:nvSpPr>
              <p:spPr bwMode="auto">
                <a:xfrm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0733" name="Line 1075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45" name="Text Box 1063"/>
          <p:cNvSpPr txBox="1">
            <a:spLocks noChangeArrowheads="1"/>
          </p:cNvSpPr>
          <p:nvPr/>
        </p:nvSpPr>
        <p:spPr bwMode="auto">
          <a:xfrm>
            <a:off x="5964621" y="3094062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5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45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1200" y="38100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grpSp>
        <p:nvGrpSpPr>
          <p:cNvPr id="31748" name="Group 1139"/>
          <p:cNvGrpSpPr>
            <a:grpSpLocks/>
          </p:cNvGrpSpPr>
          <p:nvPr/>
        </p:nvGrpSpPr>
        <p:grpSpPr bwMode="auto">
          <a:xfrm>
            <a:off x="2438400" y="1524000"/>
            <a:ext cx="4908550" cy="4432300"/>
            <a:chOff x="576" y="960"/>
            <a:chExt cx="3092" cy="2792"/>
          </a:xfrm>
        </p:grpSpPr>
        <p:grpSp>
          <p:nvGrpSpPr>
            <p:cNvPr id="31749" name="Group 1027"/>
            <p:cNvGrpSpPr>
              <a:grpSpLocks/>
            </p:cNvGrpSpPr>
            <p:nvPr/>
          </p:nvGrpSpPr>
          <p:grpSpPr bwMode="auto">
            <a:xfrm>
              <a:off x="2976" y="960"/>
              <a:ext cx="692" cy="576"/>
              <a:chOff x="2976" y="960"/>
              <a:chExt cx="692" cy="576"/>
            </a:xfrm>
          </p:grpSpPr>
          <p:grpSp>
            <p:nvGrpSpPr>
              <p:cNvPr id="31791" name="Group 1028"/>
              <p:cNvGrpSpPr>
                <a:grpSpLocks/>
              </p:cNvGrpSpPr>
              <p:nvPr/>
            </p:nvGrpSpPr>
            <p:grpSpPr bwMode="auto">
              <a:xfrm>
                <a:off x="2976" y="960"/>
                <a:ext cx="576" cy="576"/>
                <a:chOff x="2112" y="1152"/>
                <a:chExt cx="576" cy="576"/>
              </a:xfrm>
            </p:grpSpPr>
            <p:sp>
              <p:nvSpPr>
                <p:cNvPr id="31793" name="Rectangle 1029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94" name="Line 1030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95" name="Line 1031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96" name="Line 1032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97" name="Line 1033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1792" name="Text Box 1034"/>
              <p:cNvSpPr txBox="1">
                <a:spLocks noChangeArrowheads="1"/>
              </p:cNvSpPr>
              <p:nvPr/>
            </p:nvSpPr>
            <p:spPr bwMode="auto">
              <a:xfrm>
                <a:off x="3552" y="1062"/>
                <a:ext cx="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36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1750" name="Group 1138"/>
            <p:cNvGrpSpPr>
              <a:grpSpLocks/>
            </p:cNvGrpSpPr>
            <p:nvPr/>
          </p:nvGrpSpPr>
          <p:grpSpPr bwMode="auto">
            <a:xfrm>
              <a:off x="1824" y="2496"/>
              <a:ext cx="1344" cy="1256"/>
              <a:chOff x="1824" y="2496"/>
              <a:chExt cx="1344" cy="1256"/>
            </a:xfrm>
          </p:grpSpPr>
          <p:grpSp>
            <p:nvGrpSpPr>
              <p:cNvPr id="31778" name="Group 1137"/>
              <p:cNvGrpSpPr>
                <a:grpSpLocks/>
              </p:cNvGrpSpPr>
              <p:nvPr/>
            </p:nvGrpSpPr>
            <p:grpSpPr bwMode="auto">
              <a:xfrm>
                <a:off x="2592" y="2880"/>
                <a:ext cx="576" cy="576"/>
                <a:chOff x="2592" y="2880"/>
                <a:chExt cx="576" cy="576"/>
              </a:xfrm>
            </p:grpSpPr>
            <p:grpSp>
              <p:nvGrpSpPr>
                <p:cNvPr id="31781" name="Group 1097"/>
                <p:cNvGrpSpPr>
                  <a:grpSpLocks/>
                </p:cNvGrpSpPr>
                <p:nvPr/>
              </p:nvGrpSpPr>
              <p:grpSpPr bwMode="auto">
                <a:xfrm>
                  <a:off x="2592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1786" name="Rectangle 1098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7" name="Line 1099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8" name="Line 110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9" name="Line 110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90" name="Line 1102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82" name="Group 1103"/>
                <p:cNvGrpSpPr>
                  <a:grpSpLocks/>
                </p:cNvGrpSpPr>
                <p:nvPr/>
              </p:nvGrpSpPr>
              <p:grpSpPr bwMode="auto">
                <a:xfrm>
                  <a:off x="2784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1784" name="Line 1104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85" name="Line 110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783" name="Oval 1106"/>
                <p:cNvSpPr>
                  <a:spLocks noChangeArrowheads="1"/>
                </p:cNvSpPr>
                <p:nvPr/>
              </p:nvSpPr>
              <p:spPr bwMode="auto">
                <a:xfrm>
                  <a:off x="2592" y="288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79" name="Line 1107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0" name="Text Box 1108"/>
              <p:cNvSpPr txBox="1">
                <a:spLocks noChangeArrowheads="1"/>
              </p:cNvSpPr>
              <p:nvPr/>
            </p:nvSpPr>
            <p:spPr bwMode="auto">
              <a:xfrm>
                <a:off x="2784" y="346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1751" name="Text Box 1110"/>
            <p:cNvSpPr txBox="1">
              <a:spLocks noChangeArrowheads="1"/>
            </p:cNvSpPr>
            <p:nvPr/>
          </p:nvSpPr>
          <p:spPr bwMode="auto">
            <a:xfrm>
              <a:off x="2160" y="2119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1</a:t>
              </a:r>
              <a:endParaRPr lang="en-US" altLang="zh-CN" sz="36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1752" name="Group 1111"/>
            <p:cNvGrpSpPr>
              <a:grpSpLocks/>
            </p:cNvGrpSpPr>
            <p:nvPr/>
          </p:nvGrpSpPr>
          <p:grpSpPr bwMode="auto">
            <a:xfrm>
              <a:off x="576" y="2496"/>
              <a:ext cx="1248" cy="1256"/>
              <a:chOff x="576" y="2496"/>
              <a:chExt cx="1248" cy="1256"/>
            </a:xfrm>
          </p:grpSpPr>
          <p:grpSp>
            <p:nvGrpSpPr>
              <p:cNvPr id="31765" name="Group 1112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576" y="2880"/>
                <a:chExt cx="576" cy="576"/>
              </a:xfrm>
            </p:grpSpPr>
            <p:grpSp>
              <p:nvGrpSpPr>
                <p:cNvPr id="31768" name="Group 1113"/>
                <p:cNvGrpSpPr>
                  <a:grpSpLocks/>
                </p:cNvGrpSpPr>
                <p:nvPr/>
              </p:nvGrpSpPr>
              <p:grpSpPr bwMode="auto">
                <a:xfrm>
                  <a:off x="576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1773" name="Rectangle 111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4" name="Line 111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5" name="Line 111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6" name="Line 1117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7" name="Line 111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69" name="Group 1119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1771" name="Line 112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72" name="Line 11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770" name="Oval 1122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66" name="Line 1123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7" name="Text Box 1124"/>
              <p:cNvSpPr txBox="1">
                <a:spLocks noChangeArrowheads="1"/>
              </p:cNvSpPr>
              <p:nvPr/>
            </p:nvSpPr>
            <p:spPr bwMode="auto">
              <a:xfrm>
                <a:off x="768" y="34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31753" name="Group 1125"/>
            <p:cNvGrpSpPr>
              <a:grpSpLocks/>
            </p:cNvGrpSpPr>
            <p:nvPr/>
          </p:nvGrpSpPr>
          <p:grpSpPr bwMode="auto">
            <a:xfrm>
              <a:off x="1536" y="1536"/>
              <a:ext cx="1728" cy="960"/>
              <a:chOff x="1536" y="1536"/>
              <a:chExt cx="1728" cy="960"/>
            </a:xfrm>
          </p:grpSpPr>
          <p:sp>
            <p:nvSpPr>
              <p:cNvPr id="31754" name="Line 1126"/>
              <p:cNvSpPr>
                <a:spLocks noChangeShapeType="1"/>
              </p:cNvSpPr>
              <p:nvPr/>
            </p:nvSpPr>
            <p:spPr bwMode="auto">
              <a:xfrm flipH="1">
                <a:off x="1824" y="1536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1755" name="Group 1127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1536" y="1920"/>
                <a:chExt cx="576" cy="576"/>
              </a:xfrm>
            </p:grpSpPr>
            <p:grpSp>
              <p:nvGrpSpPr>
                <p:cNvPr id="31756" name="Group 1128"/>
                <p:cNvGrpSpPr>
                  <a:grpSpLocks/>
                </p:cNvGrpSpPr>
                <p:nvPr/>
              </p:nvGrpSpPr>
              <p:grpSpPr bwMode="auto">
                <a:xfrm>
                  <a:off x="1536" y="1920"/>
                  <a:ext cx="576" cy="576"/>
                  <a:chOff x="2112" y="1152"/>
                  <a:chExt cx="576" cy="576"/>
                </a:xfrm>
              </p:grpSpPr>
              <p:sp>
                <p:nvSpPr>
                  <p:cNvPr id="31760" name="Rectangle 112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F0E09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1" name="Line 113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2" name="Line 113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3" name="Line 1132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64" name="Line 113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1757" name="Group 1134"/>
                <p:cNvGrpSpPr>
                  <a:grpSpLocks/>
                </p:cNvGrpSpPr>
                <p:nvPr/>
              </p:nvGrpSpPr>
              <p:grpSpPr bwMode="auto">
                <a:xfrm>
                  <a:off x="1728" y="2112"/>
                  <a:ext cx="192" cy="192"/>
                  <a:chOff x="576" y="2112"/>
                  <a:chExt cx="192" cy="192"/>
                </a:xfrm>
              </p:grpSpPr>
              <p:sp>
                <p:nvSpPr>
                  <p:cNvPr id="31758" name="Line 113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59" name="Line 1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60" name="Text Box 1063"/>
          <p:cNvSpPr txBox="1">
            <a:spLocks noChangeArrowheads="1"/>
          </p:cNvSpPr>
          <p:nvPr/>
        </p:nvSpPr>
        <p:spPr bwMode="auto">
          <a:xfrm>
            <a:off x="6161744" y="3130848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2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8AE00-0317-45A8-BA74-77EE9F1D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博弈论（</a:t>
            </a:r>
            <a:r>
              <a:rPr lang="en-US" altLang="zh-CN" dirty="0"/>
              <a:t>Game Theory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5E855-404E-40E5-B4E5-E6B6CD42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博弈论（</a:t>
            </a:r>
            <a:r>
              <a:rPr lang="en-US" altLang="zh-CN" dirty="0"/>
              <a:t>Game Theory</a:t>
            </a:r>
            <a:r>
              <a:rPr lang="zh-CN" altLang="en-US" dirty="0"/>
              <a:t>），是现代数学的一个分支， 也是运筹学的一个重要学科。</a:t>
            </a:r>
            <a:r>
              <a:rPr lang="zh-CN" altLang="en-US" b="1" dirty="0"/>
              <a:t>总是以参与者绝对理性为前提</a:t>
            </a:r>
            <a:r>
              <a:rPr lang="zh-CN" altLang="en-US" dirty="0"/>
              <a:t>，它可能看起来很贴近生活，有很多细节和可能性，但</a:t>
            </a:r>
            <a:r>
              <a:rPr lang="zh-CN" altLang="en-US" dirty="0" smtClean="0"/>
              <a:t>问题却</a:t>
            </a:r>
            <a:r>
              <a:rPr lang="zh-CN" altLang="en-US" dirty="0"/>
              <a:t>是封闭的，是一门十分严谨的科学。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F858A-4181-48F9-A7B4-78600856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9137" y="7868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sp>
        <p:nvSpPr>
          <p:cNvPr id="32771" name="Text Box 1033"/>
          <p:cNvSpPr txBox="1">
            <a:spLocks noChangeArrowheads="1"/>
          </p:cNvSpPr>
          <p:nvPr/>
        </p:nvSpPr>
        <p:spPr bwMode="auto">
          <a:xfrm>
            <a:off x="7162801" y="1839913"/>
            <a:ext cx="84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  <a:latin typeface="Symbol" pitchFamily="18" charset="2"/>
              </a:rPr>
              <a:t>a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</a:rPr>
              <a:t> = 1</a:t>
            </a:r>
            <a:endParaRPr lang="en-US" altLang="zh-CN" sz="2400">
              <a:solidFill>
                <a:srgbClr val="009900"/>
              </a:solidFill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32773" name="Group 1124"/>
          <p:cNvGrpSpPr>
            <a:grpSpLocks/>
          </p:cNvGrpSpPr>
          <p:nvPr/>
        </p:nvGrpSpPr>
        <p:grpSpPr bwMode="auto">
          <a:xfrm>
            <a:off x="2438400" y="1524000"/>
            <a:ext cx="4908550" cy="4432300"/>
            <a:chOff x="576" y="960"/>
            <a:chExt cx="3092" cy="2792"/>
          </a:xfrm>
        </p:grpSpPr>
        <p:grpSp>
          <p:nvGrpSpPr>
            <p:cNvPr id="32774" name="Group 1125"/>
            <p:cNvGrpSpPr>
              <a:grpSpLocks/>
            </p:cNvGrpSpPr>
            <p:nvPr/>
          </p:nvGrpSpPr>
          <p:grpSpPr bwMode="auto">
            <a:xfrm>
              <a:off x="2976" y="960"/>
              <a:ext cx="692" cy="576"/>
              <a:chOff x="2976" y="960"/>
              <a:chExt cx="692" cy="576"/>
            </a:xfrm>
          </p:grpSpPr>
          <p:grpSp>
            <p:nvGrpSpPr>
              <p:cNvPr id="32816" name="Group 1126"/>
              <p:cNvGrpSpPr>
                <a:grpSpLocks/>
              </p:cNvGrpSpPr>
              <p:nvPr/>
            </p:nvGrpSpPr>
            <p:grpSpPr bwMode="auto">
              <a:xfrm>
                <a:off x="2976" y="960"/>
                <a:ext cx="576" cy="576"/>
                <a:chOff x="2112" y="1152"/>
                <a:chExt cx="576" cy="576"/>
              </a:xfrm>
            </p:grpSpPr>
            <p:sp>
              <p:nvSpPr>
                <p:cNvPr id="32818" name="Rectangle 1127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19" name="Line 1128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0" name="Line 1129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1" name="Line 1130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822" name="Line 1131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2817" name="Text Box 1132"/>
              <p:cNvSpPr txBox="1">
                <a:spLocks noChangeArrowheads="1"/>
              </p:cNvSpPr>
              <p:nvPr/>
            </p:nvSpPr>
            <p:spPr bwMode="auto">
              <a:xfrm>
                <a:off x="3552" y="1062"/>
                <a:ext cx="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36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2775" name="Group 1133"/>
            <p:cNvGrpSpPr>
              <a:grpSpLocks/>
            </p:cNvGrpSpPr>
            <p:nvPr/>
          </p:nvGrpSpPr>
          <p:grpSpPr bwMode="auto">
            <a:xfrm>
              <a:off x="1824" y="2496"/>
              <a:ext cx="1344" cy="1256"/>
              <a:chOff x="1824" y="2496"/>
              <a:chExt cx="1344" cy="1256"/>
            </a:xfrm>
          </p:grpSpPr>
          <p:grpSp>
            <p:nvGrpSpPr>
              <p:cNvPr id="32803" name="Group 1134"/>
              <p:cNvGrpSpPr>
                <a:grpSpLocks/>
              </p:cNvGrpSpPr>
              <p:nvPr/>
            </p:nvGrpSpPr>
            <p:grpSpPr bwMode="auto">
              <a:xfrm>
                <a:off x="2592" y="2880"/>
                <a:ext cx="576" cy="576"/>
                <a:chOff x="2592" y="2880"/>
                <a:chExt cx="576" cy="576"/>
              </a:xfrm>
            </p:grpSpPr>
            <p:grpSp>
              <p:nvGrpSpPr>
                <p:cNvPr id="32806" name="Group 1135"/>
                <p:cNvGrpSpPr>
                  <a:grpSpLocks/>
                </p:cNvGrpSpPr>
                <p:nvPr/>
              </p:nvGrpSpPr>
              <p:grpSpPr bwMode="auto">
                <a:xfrm>
                  <a:off x="2592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2811" name="Rectangle 113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2" name="Line 113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3" name="Line 113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4" name="Line 113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5" name="Line 114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807" name="Group 1141"/>
                <p:cNvGrpSpPr>
                  <a:grpSpLocks/>
                </p:cNvGrpSpPr>
                <p:nvPr/>
              </p:nvGrpSpPr>
              <p:grpSpPr bwMode="auto">
                <a:xfrm>
                  <a:off x="2784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2809" name="Line 1142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10" name="Line 1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808" name="Oval 1144"/>
                <p:cNvSpPr>
                  <a:spLocks noChangeArrowheads="1"/>
                </p:cNvSpPr>
                <p:nvPr/>
              </p:nvSpPr>
              <p:spPr bwMode="auto">
                <a:xfrm>
                  <a:off x="2592" y="288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804" name="Line 1145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805" name="Text Box 1146"/>
              <p:cNvSpPr txBox="1">
                <a:spLocks noChangeArrowheads="1"/>
              </p:cNvSpPr>
              <p:nvPr/>
            </p:nvSpPr>
            <p:spPr bwMode="auto">
              <a:xfrm>
                <a:off x="2784" y="346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2776" name="Text Box 1147"/>
            <p:cNvSpPr txBox="1">
              <a:spLocks noChangeArrowheads="1"/>
            </p:cNvSpPr>
            <p:nvPr/>
          </p:nvSpPr>
          <p:spPr bwMode="auto">
            <a:xfrm>
              <a:off x="2160" y="2119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1</a:t>
              </a:r>
              <a:endParaRPr lang="en-US" altLang="zh-CN" sz="36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2777" name="Group 1148"/>
            <p:cNvGrpSpPr>
              <a:grpSpLocks/>
            </p:cNvGrpSpPr>
            <p:nvPr/>
          </p:nvGrpSpPr>
          <p:grpSpPr bwMode="auto">
            <a:xfrm>
              <a:off x="576" y="2496"/>
              <a:ext cx="1248" cy="1256"/>
              <a:chOff x="576" y="2496"/>
              <a:chExt cx="1248" cy="1256"/>
            </a:xfrm>
          </p:grpSpPr>
          <p:grpSp>
            <p:nvGrpSpPr>
              <p:cNvPr id="32790" name="Group 1149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576" y="2880"/>
                <a:chExt cx="576" cy="576"/>
              </a:xfrm>
            </p:grpSpPr>
            <p:grpSp>
              <p:nvGrpSpPr>
                <p:cNvPr id="32793" name="Group 1150"/>
                <p:cNvGrpSpPr>
                  <a:grpSpLocks/>
                </p:cNvGrpSpPr>
                <p:nvPr/>
              </p:nvGrpSpPr>
              <p:grpSpPr bwMode="auto">
                <a:xfrm>
                  <a:off x="576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2798" name="Rectangle 1151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9" name="Line 1152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0" name="Line 1153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1" name="Line 115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02" name="Line 1155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794" name="Group 1156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2796" name="Line 1157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97" name="Line 1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795" name="Oval 1159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2791" name="Line 1160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92" name="Text Box 1161"/>
              <p:cNvSpPr txBox="1">
                <a:spLocks noChangeArrowheads="1"/>
              </p:cNvSpPr>
              <p:nvPr/>
            </p:nvSpPr>
            <p:spPr bwMode="auto">
              <a:xfrm>
                <a:off x="768" y="34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CC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32778" name="Group 1162"/>
            <p:cNvGrpSpPr>
              <a:grpSpLocks/>
            </p:cNvGrpSpPr>
            <p:nvPr/>
          </p:nvGrpSpPr>
          <p:grpSpPr bwMode="auto">
            <a:xfrm>
              <a:off x="1536" y="1536"/>
              <a:ext cx="1728" cy="960"/>
              <a:chOff x="1536" y="1536"/>
              <a:chExt cx="1728" cy="960"/>
            </a:xfrm>
          </p:grpSpPr>
          <p:sp>
            <p:nvSpPr>
              <p:cNvPr id="32779" name="Line 1163"/>
              <p:cNvSpPr>
                <a:spLocks noChangeShapeType="1"/>
              </p:cNvSpPr>
              <p:nvPr/>
            </p:nvSpPr>
            <p:spPr bwMode="auto">
              <a:xfrm flipH="1">
                <a:off x="1824" y="1536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2780" name="Group 1164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1536" y="1920"/>
                <a:chExt cx="576" cy="576"/>
              </a:xfrm>
            </p:grpSpPr>
            <p:grpSp>
              <p:nvGrpSpPr>
                <p:cNvPr id="32781" name="Group 1165"/>
                <p:cNvGrpSpPr>
                  <a:grpSpLocks/>
                </p:cNvGrpSpPr>
                <p:nvPr/>
              </p:nvGrpSpPr>
              <p:grpSpPr bwMode="auto">
                <a:xfrm>
                  <a:off x="1536" y="1920"/>
                  <a:ext cx="576" cy="576"/>
                  <a:chOff x="2112" y="1152"/>
                  <a:chExt cx="576" cy="576"/>
                </a:xfrm>
              </p:grpSpPr>
              <p:sp>
                <p:nvSpPr>
                  <p:cNvPr id="32785" name="Rectangle 1166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F0E09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6" name="Line 116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7" name="Line 116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8" name="Line 116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9" name="Line 117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782" name="Group 1171"/>
                <p:cNvGrpSpPr>
                  <a:grpSpLocks/>
                </p:cNvGrpSpPr>
                <p:nvPr/>
              </p:nvGrpSpPr>
              <p:grpSpPr bwMode="auto">
                <a:xfrm>
                  <a:off x="1728" y="2112"/>
                  <a:ext cx="192" cy="192"/>
                  <a:chOff x="576" y="2112"/>
                  <a:chExt cx="192" cy="192"/>
                </a:xfrm>
              </p:grpSpPr>
              <p:sp>
                <p:nvSpPr>
                  <p:cNvPr id="32783" name="Line 1172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84" name="Line 11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61" name="Text Box 1123"/>
          <p:cNvSpPr txBox="1">
            <a:spLocks noChangeArrowheads="1"/>
          </p:cNvSpPr>
          <p:nvPr/>
        </p:nvSpPr>
        <p:spPr bwMode="auto">
          <a:xfrm>
            <a:off x="7086600" y="2544117"/>
            <a:ext cx="4996881" cy="461665"/>
          </a:xfrm>
          <a:prstGeom prst="rect">
            <a:avLst/>
          </a:prstGeom>
          <a:solidFill>
            <a:srgbClr val="ECFFD9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值是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节点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的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最佳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极大值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009900"/>
              </a:solidFill>
              <a:latin typeface="Symbol" pitchFamily="18" charset="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08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9137" y="-11491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sp>
        <p:nvSpPr>
          <p:cNvPr id="33795" name="Text Box 1033"/>
          <p:cNvSpPr txBox="1">
            <a:spLocks noChangeArrowheads="1"/>
          </p:cNvSpPr>
          <p:nvPr/>
        </p:nvSpPr>
        <p:spPr bwMode="auto">
          <a:xfrm>
            <a:off x="7162801" y="1839913"/>
            <a:ext cx="84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  <a:latin typeface="Symbol" pitchFamily="18" charset="2"/>
              </a:rPr>
              <a:t>a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</a:rPr>
              <a:t> = 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grpSp>
        <p:nvGrpSpPr>
          <p:cNvPr id="33796" name="Group 1137"/>
          <p:cNvGrpSpPr>
            <a:grpSpLocks/>
          </p:cNvGrpSpPr>
          <p:nvPr/>
        </p:nvGrpSpPr>
        <p:grpSpPr bwMode="auto">
          <a:xfrm>
            <a:off x="2438400" y="1524000"/>
            <a:ext cx="4908550" cy="4432300"/>
            <a:chOff x="576" y="960"/>
            <a:chExt cx="3092" cy="2792"/>
          </a:xfrm>
        </p:grpSpPr>
        <p:grpSp>
          <p:nvGrpSpPr>
            <p:cNvPr id="33829" name="Group 1138"/>
            <p:cNvGrpSpPr>
              <a:grpSpLocks/>
            </p:cNvGrpSpPr>
            <p:nvPr/>
          </p:nvGrpSpPr>
          <p:grpSpPr bwMode="auto">
            <a:xfrm>
              <a:off x="2976" y="960"/>
              <a:ext cx="692" cy="576"/>
              <a:chOff x="2976" y="960"/>
              <a:chExt cx="692" cy="576"/>
            </a:xfrm>
          </p:grpSpPr>
          <p:grpSp>
            <p:nvGrpSpPr>
              <p:cNvPr id="33871" name="Group 1139"/>
              <p:cNvGrpSpPr>
                <a:grpSpLocks/>
              </p:cNvGrpSpPr>
              <p:nvPr/>
            </p:nvGrpSpPr>
            <p:grpSpPr bwMode="auto">
              <a:xfrm>
                <a:off x="2976" y="960"/>
                <a:ext cx="576" cy="576"/>
                <a:chOff x="2112" y="1152"/>
                <a:chExt cx="576" cy="576"/>
              </a:xfrm>
            </p:grpSpPr>
            <p:sp>
              <p:nvSpPr>
                <p:cNvPr id="33873" name="Rectangle 1140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874" name="Line 1141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875" name="Line 1142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876" name="Line 1143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3877" name="Line 1144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3872" name="Text Box 1145"/>
              <p:cNvSpPr txBox="1">
                <a:spLocks noChangeArrowheads="1"/>
              </p:cNvSpPr>
              <p:nvPr/>
            </p:nvSpPr>
            <p:spPr bwMode="auto">
              <a:xfrm>
                <a:off x="3552" y="1062"/>
                <a:ext cx="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36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3830" name="Group 1146"/>
            <p:cNvGrpSpPr>
              <a:grpSpLocks/>
            </p:cNvGrpSpPr>
            <p:nvPr/>
          </p:nvGrpSpPr>
          <p:grpSpPr bwMode="auto">
            <a:xfrm>
              <a:off x="1824" y="2496"/>
              <a:ext cx="1344" cy="1256"/>
              <a:chOff x="1824" y="2496"/>
              <a:chExt cx="1344" cy="1256"/>
            </a:xfrm>
          </p:grpSpPr>
          <p:grpSp>
            <p:nvGrpSpPr>
              <p:cNvPr id="33858" name="Group 1147"/>
              <p:cNvGrpSpPr>
                <a:grpSpLocks/>
              </p:cNvGrpSpPr>
              <p:nvPr/>
            </p:nvGrpSpPr>
            <p:grpSpPr bwMode="auto">
              <a:xfrm>
                <a:off x="2592" y="2880"/>
                <a:ext cx="576" cy="576"/>
                <a:chOff x="2592" y="2880"/>
                <a:chExt cx="576" cy="576"/>
              </a:xfrm>
            </p:grpSpPr>
            <p:grpSp>
              <p:nvGrpSpPr>
                <p:cNvPr id="33861" name="Group 1148"/>
                <p:cNvGrpSpPr>
                  <a:grpSpLocks/>
                </p:cNvGrpSpPr>
                <p:nvPr/>
              </p:nvGrpSpPr>
              <p:grpSpPr bwMode="auto">
                <a:xfrm>
                  <a:off x="2592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3866" name="Rectangle 114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67" name="Line 115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68" name="Line 115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69" name="Line 1152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70" name="Line 115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62" name="Group 1154"/>
                <p:cNvGrpSpPr>
                  <a:grpSpLocks/>
                </p:cNvGrpSpPr>
                <p:nvPr/>
              </p:nvGrpSpPr>
              <p:grpSpPr bwMode="auto">
                <a:xfrm>
                  <a:off x="2784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3864" name="Line 115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65" name="Line 1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63" name="Oval 1157"/>
                <p:cNvSpPr>
                  <a:spLocks noChangeArrowheads="1"/>
                </p:cNvSpPr>
                <p:nvPr/>
              </p:nvSpPr>
              <p:spPr bwMode="auto">
                <a:xfrm>
                  <a:off x="2592" y="288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59" name="Line 1158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60" name="Text Box 1159"/>
              <p:cNvSpPr txBox="1">
                <a:spLocks noChangeArrowheads="1"/>
              </p:cNvSpPr>
              <p:nvPr/>
            </p:nvSpPr>
            <p:spPr bwMode="auto">
              <a:xfrm>
                <a:off x="2784" y="346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3831" name="Text Box 1160"/>
            <p:cNvSpPr txBox="1">
              <a:spLocks noChangeArrowheads="1"/>
            </p:cNvSpPr>
            <p:nvPr/>
          </p:nvSpPr>
          <p:spPr bwMode="auto">
            <a:xfrm>
              <a:off x="2160" y="2119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1</a:t>
              </a:r>
              <a:endParaRPr lang="en-US" altLang="zh-CN" sz="36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3832" name="Group 1161"/>
            <p:cNvGrpSpPr>
              <a:grpSpLocks/>
            </p:cNvGrpSpPr>
            <p:nvPr/>
          </p:nvGrpSpPr>
          <p:grpSpPr bwMode="auto">
            <a:xfrm>
              <a:off x="576" y="2496"/>
              <a:ext cx="1248" cy="1256"/>
              <a:chOff x="576" y="2496"/>
              <a:chExt cx="1248" cy="1256"/>
            </a:xfrm>
          </p:grpSpPr>
          <p:grpSp>
            <p:nvGrpSpPr>
              <p:cNvPr id="33845" name="Group 1162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576" y="2880"/>
                <a:chExt cx="576" cy="576"/>
              </a:xfrm>
            </p:grpSpPr>
            <p:grpSp>
              <p:nvGrpSpPr>
                <p:cNvPr id="33848" name="Group 1163"/>
                <p:cNvGrpSpPr>
                  <a:grpSpLocks/>
                </p:cNvGrpSpPr>
                <p:nvPr/>
              </p:nvGrpSpPr>
              <p:grpSpPr bwMode="auto">
                <a:xfrm>
                  <a:off x="576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3853" name="Rectangle 116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4" name="Line 1165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5" name="Line 116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6" name="Line 1167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7" name="Line 116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49" name="Group 1169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3851" name="Line 117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52" name="Line 1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50" name="Oval 1172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3846" name="Line 1173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7" name="Text Box 1174"/>
              <p:cNvSpPr txBox="1">
                <a:spLocks noChangeArrowheads="1"/>
              </p:cNvSpPr>
              <p:nvPr/>
            </p:nvSpPr>
            <p:spPr bwMode="auto">
              <a:xfrm>
                <a:off x="768" y="34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33833" name="Group 1175"/>
            <p:cNvGrpSpPr>
              <a:grpSpLocks/>
            </p:cNvGrpSpPr>
            <p:nvPr/>
          </p:nvGrpSpPr>
          <p:grpSpPr bwMode="auto">
            <a:xfrm>
              <a:off x="1536" y="1536"/>
              <a:ext cx="1728" cy="960"/>
              <a:chOff x="1536" y="1536"/>
              <a:chExt cx="1728" cy="960"/>
            </a:xfrm>
          </p:grpSpPr>
          <p:sp>
            <p:nvSpPr>
              <p:cNvPr id="33834" name="Line 1176"/>
              <p:cNvSpPr>
                <a:spLocks noChangeShapeType="1"/>
              </p:cNvSpPr>
              <p:nvPr/>
            </p:nvSpPr>
            <p:spPr bwMode="auto">
              <a:xfrm flipH="1">
                <a:off x="1824" y="1536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3835" name="Group 1177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1536" y="1920"/>
                <a:chExt cx="576" cy="576"/>
              </a:xfrm>
            </p:grpSpPr>
            <p:grpSp>
              <p:nvGrpSpPr>
                <p:cNvPr id="33836" name="Group 1178"/>
                <p:cNvGrpSpPr>
                  <a:grpSpLocks/>
                </p:cNvGrpSpPr>
                <p:nvPr/>
              </p:nvGrpSpPr>
              <p:grpSpPr bwMode="auto">
                <a:xfrm>
                  <a:off x="1536" y="1920"/>
                  <a:ext cx="576" cy="576"/>
                  <a:chOff x="2112" y="1152"/>
                  <a:chExt cx="576" cy="576"/>
                </a:xfrm>
              </p:grpSpPr>
              <p:sp>
                <p:nvSpPr>
                  <p:cNvPr id="33840" name="Rectangle 1179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F0E09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1" name="Line 118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2" name="Line 118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3" name="Line 1182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44" name="Line 118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837" name="Group 1184"/>
                <p:cNvGrpSpPr>
                  <a:grpSpLocks/>
                </p:cNvGrpSpPr>
                <p:nvPr/>
              </p:nvGrpSpPr>
              <p:grpSpPr bwMode="auto">
                <a:xfrm>
                  <a:off x="1728" y="2112"/>
                  <a:ext cx="192" cy="192"/>
                  <a:chOff x="576" y="2112"/>
                  <a:chExt cx="192" cy="192"/>
                </a:xfrm>
              </p:grpSpPr>
              <p:sp>
                <p:nvSpPr>
                  <p:cNvPr id="33838" name="Line 118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39" name="Line 118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3797" name="Group 1204"/>
          <p:cNvGrpSpPr>
            <a:grpSpLocks/>
          </p:cNvGrpSpPr>
          <p:nvPr/>
        </p:nvGrpSpPr>
        <p:grpSpPr bwMode="auto">
          <a:xfrm>
            <a:off x="6705600" y="2438400"/>
            <a:ext cx="3479800" cy="3517900"/>
            <a:chOff x="3264" y="1536"/>
            <a:chExt cx="2192" cy="2216"/>
          </a:xfrm>
        </p:grpSpPr>
        <p:grpSp>
          <p:nvGrpSpPr>
            <p:cNvPr id="33798" name="Group 1203"/>
            <p:cNvGrpSpPr>
              <a:grpSpLocks/>
            </p:cNvGrpSpPr>
            <p:nvPr/>
          </p:nvGrpSpPr>
          <p:grpSpPr bwMode="auto">
            <a:xfrm>
              <a:off x="3264" y="1536"/>
              <a:ext cx="1652" cy="2216"/>
              <a:chOff x="3264" y="1536"/>
              <a:chExt cx="1652" cy="2216"/>
            </a:xfrm>
          </p:grpSpPr>
          <p:grpSp>
            <p:nvGrpSpPr>
              <p:cNvPr id="33800" name="Group 1123"/>
              <p:cNvGrpSpPr>
                <a:grpSpLocks/>
              </p:cNvGrpSpPr>
              <p:nvPr/>
            </p:nvGrpSpPr>
            <p:grpSpPr bwMode="auto">
              <a:xfrm>
                <a:off x="3264" y="1536"/>
                <a:ext cx="1652" cy="960"/>
                <a:chOff x="3264" y="1536"/>
                <a:chExt cx="1652" cy="960"/>
              </a:xfrm>
            </p:grpSpPr>
            <p:grpSp>
              <p:nvGrpSpPr>
                <p:cNvPr id="33816" name="Group 1124"/>
                <p:cNvGrpSpPr>
                  <a:grpSpLocks/>
                </p:cNvGrpSpPr>
                <p:nvPr/>
              </p:nvGrpSpPr>
              <p:grpSpPr bwMode="auto">
                <a:xfrm>
                  <a:off x="3264" y="1536"/>
                  <a:ext cx="1536" cy="960"/>
                  <a:chOff x="3264" y="1536"/>
                  <a:chExt cx="1536" cy="960"/>
                </a:xfrm>
              </p:grpSpPr>
              <p:grpSp>
                <p:nvGrpSpPr>
                  <p:cNvPr id="33818" name="Group 1125"/>
                  <p:cNvGrpSpPr>
                    <a:grpSpLocks/>
                  </p:cNvGrpSpPr>
                  <p:nvPr/>
                </p:nvGrpSpPr>
                <p:grpSpPr bwMode="auto">
                  <a:xfrm>
                    <a:off x="4224" y="1920"/>
                    <a:ext cx="576" cy="576"/>
                    <a:chOff x="4224" y="1920"/>
                    <a:chExt cx="576" cy="576"/>
                  </a:xfrm>
                </p:grpSpPr>
                <p:grpSp>
                  <p:nvGrpSpPr>
                    <p:cNvPr id="33820" name="Group 11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192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3824" name="Rectangle 11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F0E09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5" name="Line 11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6" name="Line 112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7" name="Line 11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8" name="Line 113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3821" name="Group 11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11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3822" name="Line 11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23" name="Line 11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3819" name="Line 1135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536"/>
                    <a:ext cx="1248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17" name="Text Box 1136"/>
                <p:cNvSpPr txBox="1">
                  <a:spLocks noChangeArrowheads="1"/>
                </p:cNvSpPr>
                <p:nvPr/>
              </p:nvSpPr>
              <p:spPr bwMode="auto">
                <a:xfrm>
                  <a:off x="4800" y="2071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sz="24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3801" name="Group 1187"/>
              <p:cNvGrpSpPr>
                <a:grpSpLocks/>
              </p:cNvGrpSpPr>
              <p:nvPr/>
            </p:nvGrpSpPr>
            <p:grpSpPr bwMode="auto">
              <a:xfrm>
                <a:off x="4224" y="2496"/>
                <a:ext cx="576" cy="1256"/>
                <a:chOff x="4224" y="2496"/>
                <a:chExt cx="576" cy="1256"/>
              </a:xfrm>
            </p:grpSpPr>
            <p:grpSp>
              <p:nvGrpSpPr>
                <p:cNvPr id="33802" name="Group 1188"/>
                <p:cNvGrpSpPr>
                  <a:grpSpLocks/>
                </p:cNvGrpSpPr>
                <p:nvPr/>
              </p:nvGrpSpPr>
              <p:grpSpPr bwMode="auto">
                <a:xfrm>
                  <a:off x="4224" y="2496"/>
                  <a:ext cx="576" cy="960"/>
                  <a:chOff x="4224" y="2496"/>
                  <a:chExt cx="576" cy="960"/>
                </a:xfrm>
              </p:grpSpPr>
              <p:grpSp>
                <p:nvGrpSpPr>
                  <p:cNvPr id="33804" name="Group 1189"/>
                  <p:cNvGrpSpPr>
                    <a:grpSpLocks/>
                  </p:cNvGrpSpPr>
                  <p:nvPr/>
                </p:nvGrpSpPr>
                <p:grpSpPr bwMode="auto">
                  <a:xfrm>
                    <a:off x="4224" y="2880"/>
                    <a:ext cx="576" cy="576"/>
                    <a:chOff x="4224" y="2880"/>
                    <a:chExt cx="576" cy="576"/>
                  </a:xfrm>
                </p:grpSpPr>
                <p:grpSp>
                  <p:nvGrpSpPr>
                    <p:cNvPr id="33806" name="Group 11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88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3811" name="Rectangle 11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DCFFB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2" name="Line 119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3" name="Line 11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4" name="Line 11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5" name="Line 11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3807" name="Group 11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307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3809" name="Line 11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3810" name="Line 119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3808" name="Oval 11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880"/>
                      <a:ext cx="192" cy="1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99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3805" name="Line 1200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496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803" name="Text Box 1201"/>
                <p:cNvSpPr txBox="1">
                  <a:spLocks noChangeArrowheads="1"/>
                </p:cNvSpPr>
                <p:nvPr/>
              </p:nvSpPr>
              <p:spPr bwMode="auto">
                <a:xfrm>
                  <a:off x="4416" y="3464"/>
                  <a:ext cx="28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CC0066"/>
                      </a:solidFill>
                      <a:latin typeface="Comic Sans MS" pitchFamily="66" charset="0"/>
                    </a:rPr>
                    <a:t>-1</a:t>
                  </a:r>
                </a:p>
              </p:txBody>
            </p:sp>
          </p:grpSp>
        </p:grpSp>
        <p:sp>
          <p:nvSpPr>
            <p:cNvPr id="33799" name="Text Box 1202"/>
            <p:cNvSpPr txBox="1">
              <a:spLocks noChangeArrowheads="1"/>
            </p:cNvSpPr>
            <p:nvPr/>
          </p:nvSpPr>
          <p:spPr bwMode="auto">
            <a:xfrm>
              <a:off x="4800" y="2071"/>
              <a:ext cx="6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-1</a:t>
              </a:r>
              <a:r>
                <a:rPr lang="en-US" altLang="zh-CN" sz="2400">
                  <a:latin typeface="Comic Sans MS" pitchFamily="66" charset="0"/>
                </a:rPr>
                <a:t> </a:t>
              </a: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7373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989137" y="-31888"/>
            <a:ext cx="8229600" cy="1143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eaLnBrk="0" hangingPunct="0"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α-β</a:t>
            </a:r>
            <a:r>
              <a:rPr lang="zh-CN" altLang="en-US" dirty="0"/>
              <a:t>剪枝</a:t>
            </a:r>
            <a:endParaRPr lang="en-US" altLang="zh-CN" dirty="0"/>
          </a:p>
        </p:txBody>
      </p:sp>
      <p:sp>
        <p:nvSpPr>
          <p:cNvPr id="34819" name="Text Box 1027"/>
          <p:cNvSpPr txBox="1">
            <a:spLocks noChangeArrowheads="1"/>
          </p:cNvSpPr>
          <p:nvPr/>
        </p:nvSpPr>
        <p:spPr bwMode="auto">
          <a:xfrm>
            <a:off x="7162801" y="1839913"/>
            <a:ext cx="849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9900"/>
                </a:solidFill>
                <a:latin typeface="Symbol" pitchFamily="18" charset="2"/>
              </a:rPr>
              <a:t>a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</a:rPr>
              <a:t> = </a:t>
            </a:r>
            <a:r>
              <a:rPr lang="en-US" altLang="zh-CN" sz="2400">
                <a:solidFill>
                  <a:srgbClr val="0099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</a:p>
        </p:txBody>
      </p:sp>
      <p:grpSp>
        <p:nvGrpSpPr>
          <p:cNvPr id="34820" name="Group 1028"/>
          <p:cNvGrpSpPr>
            <a:grpSpLocks/>
          </p:cNvGrpSpPr>
          <p:nvPr/>
        </p:nvGrpSpPr>
        <p:grpSpPr bwMode="auto">
          <a:xfrm>
            <a:off x="2438400" y="1524000"/>
            <a:ext cx="4908550" cy="4432300"/>
            <a:chOff x="576" y="960"/>
            <a:chExt cx="3092" cy="2792"/>
          </a:xfrm>
        </p:grpSpPr>
        <p:grpSp>
          <p:nvGrpSpPr>
            <p:cNvPr id="34856" name="Group 1029"/>
            <p:cNvGrpSpPr>
              <a:grpSpLocks/>
            </p:cNvGrpSpPr>
            <p:nvPr/>
          </p:nvGrpSpPr>
          <p:grpSpPr bwMode="auto">
            <a:xfrm>
              <a:off x="2976" y="960"/>
              <a:ext cx="692" cy="576"/>
              <a:chOff x="2976" y="960"/>
              <a:chExt cx="692" cy="576"/>
            </a:xfrm>
          </p:grpSpPr>
          <p:grpSp>
            <p:nvGrpSpPr>
              <p:cNvPr id="34898" name="Group 1030"/>
              <p:cNvGrpSpPr>
                <a:grpSpLocks/>
              </p:cNvGrpSpPr>
              <p:nvPr/>
            </p:nvGrpSpPr>
            <p:grpSpPr bwMode="auto">
              <a:xfrm>
                <a:off x="2976" y="960"/>
                <a:ext cx="576" cy="576"/>
                <a:chOff x="2112" y="1152"/>
                <a:chExt cx="576" cy="576"/>
              </a:xfrm>
            </p:grpSpPr>
            <p:sp>
              <p:nvSpPr>
                <p:cNvPr id="34900" name="Rectangle 1031"/>
                <p:cNvSpPr>
                  <a:spLocks noChangeArrowheads="1"/>
                </p:cNvSpPr>
                <p:nvPr/>
              </p:nvSpPr>
              <p:spPr bwMode="auto">
                <a:xfrm>
                  <a:off x="2112" y="1152"/>
                  <a:ext cx="576" cy="576"/>
                </a:xfrm>
                <a:prstGeom prst="rect">
                  <a:avLst/>
                </a:prstGeom>
                <a:solidFill>
                  <a:srgbClr val="DCFFB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901" name="Line 1032"/>
                <p:cNvSpPr>
                  <a:spLocks noChangeShapeType="1"/>
                </p:cNvSpPr>
                <p:nvPr/>
              </p:nvSpPr>
              <p:spPr bwMode="auto">
                <a:xfrm>
                  <a:off x="2304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02" name="Line 1033"/>
                <p:cNvSpPr>
                  <a:spLocks noChangeShapeType="1"/>
                </p:cNvSpPr>
                <p:nvPr/>
              </p:nvSpPr>
              <p:spPr bwMode="auto">
                <a:xfrm>
                  <a:off x="2496" y="115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03" name="Line 1034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4904" name="Line 1035"/>
                <p:cNvSpPr>
                  <a:spLocks noChangeShapeType="1"/>
                </p:cNvSpPr>
                <p:nvPr/>
              </p:nvSpPr>
              <p:spPr bwMode="auto">
                <a:xfrm>
                  <a:off x="2112" y="1536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4899" name="Text Box 1036"/>
              <p:cNvSpPr txBox="1">
                <a:spLocks noChangeArrowheads="1"/>
              </p:cNvSpPr>
              <p:nvPr/>
            </p:nvSpPr>
            <p:spPr bwMode="auto">
              <a:xfrm>
                <a:off x="3552" y="1062"/>
                <a:ext cx="11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 sz="3600">
                  <a:solidFill>
                    <a:srgbClr val="0099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p:grpSp>
        <p:grpSp>
          <p:nvGrpSpPr>
            <p:cNvPr id="34857" name="Group 1037"/>
            <p:cNvGrpSpPr>
              <a:grpSpLocks/>
            </p:cNvGrpSpPr>
            <p:nvPr/>
          </p:nvGrpSpPr>
          <p:grpSpPr bwMode="auto">
            <a:xfrm>
              <a:off x="1824" y="2496"/>
              <a:ext cx="1344" cy="1256"/>
              <a:chOff x="1824" y="2496"/>
              <a:chExt cx="1344" cy="1256"/>
            </a:xfrm>
          </p:grpSpPr>
          <p:grpSp>
            <p:nvGrpSpPr>
              <p:cNvPr id="34885" name="Group 1038"/>
              <p:cNvGrpSpPr>
                <a:grpSpLocks/>
              </p:cNvGrpSpPr>
              <p:nvPr/>
            </p:nvGrpSpPr>
            <p:grpSpPr bwMode="auto">
              <a:xfrm>
                <a:off x="2592" y="2880"/>
                <a:ext cx="576" cy="576"/>
                <a:chOff x="2592" y="2880"/>
                <a:chExt cx="576" cy="576"/>
              </a:xfrm>
            </p:grpSpPr>
            <p:grpSp>
              <p:nvGrpSpPr>
                <p:cNvPr id="34888" name="Group 1039"/>
                <p:cNvGrpSpPr>
                  <a:grpSpLocks/>
                </p:cNvGrpSpPr>
                <p:nvPr/>
              </p:nvGrpSpPr>
              <p:grpSpPr bwMode="auto">
                <a:xfrm>
                  <a:off x="2592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4893" name="Rectangle 104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4" name="Line 104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5" name="Line 104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6" name="Line 104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7" name="Line 104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89" name="Group 1045"/>
                <p:cNvGrpSpPr>
                  <a:grpSpLocks/>
                </p:cNvGrpSpPr>
                <p:nvPr/>
              </p:nvGrpSpPr>
              <p:grpSpPr bwMode="auto">
                <a:xfrm>
                  <a:off x="2784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4891" name="Line 104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92" name="Line 10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90" name="Oval 1048"/>
                <p:cNvSpPr>
                  <a:spLocks noChangeArrowheads="1"/>
                </p:cNvSpPr>
                <p:nvPr/>
              </p:nvSpPr>
              <p:spPr bwMode="auto">
                <a:xfrm>
                  <a:off x="2592" y="2880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86" name="Line 1049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105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87" name="Text Box 1050"/>
              <p:cNvSpPr txBox="1">
                <a:spLocks noChangeArrowheads="1"/>
              </p:cNvSpPr>
              <p:nvPr/>
            </p:nvSpPr>
            <p:spPr bwMode="auto">
              <a:xfrm>
                <a:off x="2784" y="3464"/>
                <a:ext cx="2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1</a:t>
                </a:r>
              </a:p>
            </p:txBody>
          </p:sp>
        </p:grpSp>
        <p:sp>
          <p:nvSpPr>
            <p:cNvPr id="34858" name="Text Box 1051"/>
            <p:cNvSpPr txBox="1">
              <a:spLocks noChangeArrowheads="1"/>
            </p:cNvSpPr>
            <p:nvPr/>
          </p:nvSpPr>
          <p:spPr bwMode="auto">
            <a:xfrm>
              <a:off x="2160" y="2119"/>
              <a:ext cx="5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1</a:t>
              </a:r>
              <a:endParaRPr lang="en-US" altLang="zh-CN" sz="3600">
                <a:solidFill>
                  <a:srgbClr val="FF33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34859" name="Group 1052"/>
            <p:cNvGrpSpPr>
              <a:grpSpLocks/>
            </p:cNvGrpSpPr>
            <p:nvPr/>
          </p:nvGrpSpPr>
          <p:grpSpPr bwMode="auto">
            <a:xfrm>
              <a:off x="576" y="2496"/>
              <a:ext cx="1248" cy="1256"/>
              <a:chOff x="576" y="2496"/>
              <a:chExt cx="1248" cy="1256"/>
            </a:xfrm>
          </p:grpSpPr>
          <p:grpSp>
            <p:nvGrpSpPr>
              <p:cNvPr id="34872" name="Group 1053"/>
              <p:cNvGrpSpPr>
                <a:grpSpLocks/>
              </p:cNvGrpSpPr>
              <p:nvPr/>
            </p:nvGrpSpPr>
            <p:grpSpPr bwMode="auto">
              <a:xfrm>
                <a:off x="576" y="2880"/>
                <a:ext cx="576" cy="576"/>
                <a:chOff x="576" y="2880"/>
                <a:chExt cx="576" cy="576"/>
              </a:xfrm>
            </p:grpSpPr>
            <p:grpSp>
              <p:nvGrpSpPr>
                <p:cNvPr id="34875" name="Group 1054"/>
                <p:cNvGrpSpPr>
                  <a:grpSpLocks/>
                </p:cNvGrpSpPr>
                <p:nvPr/>
              </p:nvGrpSpPr>
              <p:grpSpPr bwMode="auto">
                <a:xfrm>
                  <a:off x="576" y="2880"/>
                  <a:ext cx="576" cy="576"/>
                  <a:chOff x="2112" y="1152"/>
                  <a:chExt cx="576" cy="576"/>
                </a:xfrm>
              </p:grpSpPr>
              <p:sp>
                <p:nvSpPr>
                  <p:cNvPr id="34880" name="Rectangle 1055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DCFFB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1" name="Line 1056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2" name="Line 1057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3" name="Line 1058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84" name="Line 1059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76" name="Group 1060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192" cy="192"/>
                  <a:chOff x="576" y="2112"/>
                  <a:chExt cx="192" cy="192"/>
                </a:xfrm>
              </p:grpSpPr>
              <p:sp>
                <p:nvSpPr>
                  <p:cNvPr id="34878" name="Line 1061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9" name="Line 10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77" name="Oval 1063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192" cy="192"/>
                </a:xfrm>
                <a:prstGeom prst="ellipse">
                  <a:avLst/>
                </a:prstGeom>
                <a:noFill/>
                <a:ln w="28575">
                  <a:solidFill>
                    <a:srgbClr val="99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73" name="Line 1064"/>
              <p:cNvSpPr>
                <a:spLocks noChangeShapeType="1"/>
              </p:cNvSpPr>
              <p:nvPr/>
            </p:nvSpPr>
            <p:spPr bwMode="auto">
              <a:xfrm flipH="1">
                <a:off x="864" y="2496"/>
                <a:ext cx="96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74" name="Text Box 1065"/>
              <p:cNvSpPr txBox="1">
                <a:spLocks noChangeArrowheads="1"/>
              </p:cNvSpPr>
              <p:nvPr/>
            </p:nvSpPr>
            <p:spPr bwMode="auto">
              <a:xfrm>
                <a:off x="768" y="346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CC0066"/>
                    </a:solidFill>
                    <a:latin typeface="Comic Sans MS" pitchFamily="66" charset="0"/>
                  </a:rPr>
                  <a:t>2</a:t>
                </a:r>
              </a:p>
            </p:txBody>
          </p:sp>
        </p:grpSp>
        <p:grpSp>
          <p:nvGrpSpPr>
            <p:cNvPr id="34860" name="Group 1066"/>
            <p:cNvGrpSpPr>
              <a:grpSpLocks/>
            </p:cNvGrpSpPr>
            <p:nvPr/>
          </p:nvGrpSpPr>
          <p:grpSpPr bwMode="auto">
            <a:xfrm>
              <a:off x="1536" y="1536"/>
              <a:ext cx="1728" cy="960"/>
              <a:chOff x="1536" y="1536"/>
              <a:chExt cx="1728" cy="960"/>
            </a:xfrm>
          </p:grpSpPr>
          <p:sp>
            <p:nvSpPr>
              <p:cNvPr id="34861" name="Line 1067"/>
              <p:cNvSpPr>
                <a:spLocks noChangeShapeType="1"/>
              </p:cNvSpPr>
              <p:nvPr/>
            </p:nvSpPr>
            <p:spPr bwMode="auto">
              <a:xfrm flipH="1">
                <a:off x="1824" y="1536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4862" name="Group 1068"/>
              <p:cNvGrpSpPr>
                <a:grpSpLocks/>
              </p:cNvGrpSpPr>
              <p:nvPr/>
            </p:nvGrpSpPr>
            <p:grpSpPr bwMode="auto">
              <a:xfrm>
                <a:off x="1536" y="1920"/>
                <a:ext cx="576" cy="576"/>
                <a:chOff x="1536" y="1920"/>
                <a:chExt cx="576" cy="576"/>
              </a:xfrm>
            </p:grpSpPr>
            <p:grpSp>
              <p:nvGrpSpPr>
                <p:cNvPr id="34863" name="Group 1069"/>
                <p:cNvGrpSpPr>
                  <a:grpSpLocks/>
                </p:cNvGrpSpPr>
                <p:nvPr/>
              </p:nvGrpSpPr>
              <p:grpSpPr bwMode="auto">
                <a:xfrm>
                  <a:off x="1536" y="1920"/>
                  <a:ext cx="576" cy="576"/>
                  <a:chOff x="2112" y="1152"/>
                  <a:chExt cx="576" cy="576"/>
                </a:xfrm>
              </p:grpSpPr>
              <p:sp>
                <p:nvSpPr>
                  <p:cNvPr id="34867" name="Rectangle 1070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52"/>
                    <a:ext cx="576" cy="576"/>
                  </a:xfrm>
                  <a:prstGeom prst="rect">
                    <a:avLst/>
                  </a:prstGeom>
                  <a:solidFill>
                    <a:srgbClr val="F0E09A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8" name="Line 107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9" name="Line 107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152"/>
                    <a:ext cx="0" cy="5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0" name="Line 1073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71" name="Line 1074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536"/>
                    <a:ext cx="57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4864" name="Group 1075"/>
                <p:cNvGrpSpPr>
                  <a:grpSpLocks/>
                </p:cNvGrpSpPr>
                <p:nvPr/>
              </p:nvGrpSpPr>
              <p:grpSpPr bwMode="auto">
                <a:xfrm>
                  <a:off x="1728" y="2112"/>
                  <a:ext cx="192" cy="192"/>
                  <a:chOff x="576" y="2112"/>
                  <a:chExt cx="192" cy="192"/>
                </a:xfrm>
              </p:grpSpPr>
              <p:sp>
                <p:nvSpPr>
                  <p:cNvPr id="34865" name="Line 1076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66" name="Line 10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192" cy="192"/>
                  </a:xfrm>
                  <a:prstGeom prst="line">
                    <a:avLst/>
                  </a:prstGeom>
                  <a:noFill/>
                  <a:ln w="28575">
                    <a:solidFill>
                      <a:srgbClr val="9900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4821" name="Group 1110"/>
          <p:cNvGrpSpPr>
            <a:grpSpLocks/>
          </p:cNvGrpSpPr>
          <p:nvPr/>
        </p:nvGrpSpPr>
        <p:grpSpPr bwMode="auto">
          <a:xfrm>
            <a:off x="6705600" y="2438400"/>
            <a:ext cx="3479800" cy="3517900"/>
            <a:chOff x="3264" y="1536"/>
            <a:chExt cx="2192" cy="2216"/>
          </a:xfrm>
        </p:grpSpPr>
        <p:grpSp>
          <p:nvGrpSpPr>
            <p:cNvPr id="34825" name="Group 1078"/>
            <p:cNvGrpSpPr>
              <a:grpSpLocks/>
            </p:cNvGrpSpPr>
            <p:nvPr/>
          </p:nvGrpSpPr>
          <p:grpSpPr bwMode="auto">
            <a:xfrm>
              <a:off x="3264" y="1536"/>
              <a:ext cx="1652" cy="2216"/>
              <a:chOff x="3264" y="1536"/>
              <a:chExt cx="1652" cy="2216"/>
            </a:xfrm>
          </p:grpSpPr>
          <p:grpSp>
            <p:nvGrpSpPr>
              <p:cNvPr id="34827" name="Group 1079"/>
              <p:cNvGrpSpPr>
                <a:grpSpLocks/>
              </p:cNvGrpSpPr>
              <p:nvPr/>
            </p:nvGrpSpPr>
            <p:grpSpPr bwMode="auto">
              <a:xfrm>
                <a:off x="3264" y="1536"/>
                <a:ext cx="1652" cy="960"/>
                <a:chOff x="3264" y="1536"/>
                <a:chExt cx="1652" cy="960"/>
              </a:xfrm>
            </p:grpSpPr>
            <p:grpSp>
              <p:nvGrpSpPr>
                <p:cNvPr id="34843" name="Group 1080"/>
                <p:cNvGrpSpPr>
                  <a:grpSpLocks/>
                </p:cNvGrpSpPr>
                <p:nvPr/>
              </p:nvGrpSpPr>
              <p:grpSpPr bwMode="auto">
                <a:xfrm>
                  <a:off x="3264" y="1536"/>
                  <a:ext cx="1536" cy="960"/>
                  <a:chOff x="3264" y="1536"/>
                  <a:chExt cx="1536" cy="960"/>
                </a:xfrm>
              </p:grpSpPr>
              <p:grpSp>
                <p:nvGrpSpPr>
                  <p:cNvPr id="34845" name="Group 1081"/>
                  <p:cNvGrpSpPr>
                    <a:grpSpLocks/>
                  </p:cNvGrpSpPr>
                  <p:nvPr/>
                </p:nvGrpSpPr>
                <p:grpSpPr bwMode="auto">
                  <a:xfrm>
                    <a:off x="4224" y="1920"/>
                    <a:ext cx="576" cy="576"/>
                    <a:chOff x="4224" y="1920"/>
                    <a:chExt cx="576" cy="576"/>
                  </a:xfrm>
                </p:grpSpPr>
                <p:grpSp>
                  <p:nvGrpSpPr>
                    <p:cNvPr id="34847" name="Group 10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192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4851" name="Rectangle 10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F0E09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2" name="Line 108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3" name="Line 108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4" name="Line 10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5" name="Line 10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4848" name="Group 10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11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4849" name="Line 10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50" name="Line 109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34846" name="Line 1091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536"/>
                    <a:ext cx="1248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44" name="Text Box 1092"/>
                <p:cNvSpPr txBox="1">
                  <a:spLocks noChangeArrowheads="1"/>
                </p:cNvSpPr>
                <p:nvPr/>
              </p:nvSpPr>
              <p:spPr bwMode="auto">
                <a:xfrm>
                  <a:off x="4800" y="2071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zh-CN" altLang="en-US" sz="240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34828" name="Group 1093"/>
              <p:cNvGrpSpPr>
                <a:grpSpLocks/>
              </p:cNvGrpSpPr>
              <p:nvPr/>
            </p:nvGrpSpPr>
            <p:grpSpPr bwMode="auto">
              <a:xfrm>
                <a:off x="4224" y="2496"/>
                <a:ext cx="576" cy="1256"/>
                <a:chOff x="4224" y="2496"/>
                <a:chExt cx="576" cy="1256"/>
              </a:xfrm>
            </p:grpSpPr>
            <p:grpSp>
              <p:nvGrpSpPr>
                <p:cNvPr id="34829" name="Group 1094"/>
                <p:cNvGrpSpPr>
                  <a:grpSpLocks/>
                </p:cNvGrpSpPr>
                <p:nvPr/>
              </p:nvGrpSpPr>
              <p:grpSpPr bwMode="auto">
                <a:xfrm>
                  <a:off x="4224" y="2496"/>
                  <a:ext cx="576" cy="960"/>
                  <a:chOff x="4224" y="2496"/>
                  <a:chExt cx="576" cy="960"/>
                </a:xfrm>
              </p:grpSpPr>
              <p:grpSp>
                <p:nvGrpSpPr>
                  <p:cNvPr id="34831" name="Group 1095"/>
                  <p:cNvGrpSpPr>
                    <a:grpSpLocks/>
                  </p:cNvGrpSpPr>
                  <p:nvPr/>
                </p:nvGrpSpPr>
                <p:grpSpPr bwMode="auto">
                  <a:xfrm>
                    <a:off x="4224" y="2880"/>
                    <a:ext cx="576" cy="576"/>
                    <a:chOff x="4224" y="2880"/>
                    <a:chExt cx="576" cy="576"/>
                  </a:xfrm>
                </p:grpSpPr>
                <p:grpSp>
                  <p:nvGrpSpPr>
                    <p:cNvPr id="34833" name="Group 10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2880"/>
                      <a:ext cx="576" cy="576"/>
                      <a:chOff x="2112" y="1152"/>
                      <a:chExt cx="576" cy="576"/>
                    </a:xfrm>
                  </p:grpSpPr>
                  <p:sp>
                    <p:nvSpPr>
                      <p:cNvPr id="34838" name="Rectangle 10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152"/>
                        <a:ext cx="576" cy="576"/>
                      </a:xfrm>
                      <a:prstGeom prst="rect">
                        <a:avLst/>
                      </a:prstGeom>
                      <a:solidFill>
                        <a:srgbClr val="DCFFB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39" name="Line 10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304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40" name="Line 10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96" y="1152"/>
                        <a:ext cx="0" cy="57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41" name="Line 110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344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42" name="Line 1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112" y="1536"/>
                        <a:ext cx="576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4834" name="Group 1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24" y="3072"/>
                      <a:ext cx="192" cy="192"/>
                      <a:chOff x="576" y="2112"/>
                      <a:chExt cx="192" cy="192"/>
                    </a:xfrm>
                  </p:grpSpPr>
                  <p:sp>
                    <p:nvSpPr>
                      <p:cNvPr id="34836" name="Line 1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4837" name="Line 110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576" y="2112"/>
                        <a:ext cx="192" cy="1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990000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34835" name="Oval 1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2880"/>
                      <a:ext cx="192" cy="192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rgbClr val="99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4832" name="Line 1106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496"/>
                    <a:ext cx="0" cy="3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4830" name="Text Box 1107"/>
                <p:cNvSpPr txBox="1">
                  <a:spLocks noChangeArrowheads="1"/>
                </p:cNvSpPr>
                <p:nvPr/>
              </p:nvSpPr>
              <p:spPr bwMode="auto">
                <a:xfrm>
                  <a:off x="4416" y="3464"/>
                  <a:ext cx="28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>
                      <a:solidFill>
                        <a:srgbClr val="CC0066"/>
                      </a:solidFill>
                      <a:latin typeface="Comic Sans MS" pitchFamily="66" charset="0"/>
                    </a:rPr>
                    <a:t>-1</a:t>
                  </a:r>
                </a:p>
              </p:txBody>
            </p:sp>
          </p:grpSp>
        </p:grpSp>
        <p:sp>
          <p:nvSpPr>
            <p:cNvPr id="34826" name="Text Box 1108"/>
            <p:cNvSpPr txBox="1">
              <a:spLocks noChangeArrowheads="1"/>
            </p:cNvSpPr>
            <p:nvPr/>
          </p:nvSpPr>
          <p:spPr bwMode="auto">
            <a:xfrm>
              <a:off x="4800" y="2071"/>
              <a:ext cx="6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FF3300"/>
                  </a:solidFill>
                  <a:latin typeface="Symbol" pitchFamily="18" charset="2"/>
                </a:rPr>
                <a:t>b</a:t>
              </a:r>
              <a:r>
                <a:rPr lang="en-US" altLang="zh-CN" sz="2400">
                  <a:solidFill>
                    <a:srgbClr val="FF3300"/>
                  </a:solidFill>
                  <a:latin typeface="Comic Sans MS" pitchFamily="66" charset="0"/>
                </a:rPr>
                <a:t> = -1</a:t>
              </a:r>
              <a:r>
                <a:rPr lang="en-US" altLang="zh-CN" sz="2400">
                  <a:latin typeface="Comic Sans MS" pitchFamily="66" charset="0"/>
                </a:rPr>
                <a:t> </a:t>
              </a:r>
            </a:p>
          </p:txBody>
        </p:sp>
      </p:grpSp>
      <p:grpSp>
        <p:nvGrpSpPr>
          <p:cNvPr id="34822" name="Group 1112"/>
          <p:cNvGrpSpPr>
            <a:grpSpLocks/>
          </p:cNvGrpSpPr>
          <p:nvPr/>
        </p:nvGrpSpPr>
        <p:grpSpPr bwMode="auto">
          <a:xfrm>
            <a:off x="1905000" y="3962400"/>
            <a:ext cx="6705600" cy="1225550"/>
            <a:chOff x="240" y="2496"/>
            <a:chExt cx="4224" cy="772"/>
          </a:xfrm>
        </p:grpSpPr>
        <p:sp>
          <p:nvSpPr>
            <p:cNvPr id="87" name="Text Box 1109"/>
            <p:cNvSpPr txBox="1">
              <a:spLocks noChangeArrowheads="1"/>
            </p:cNvSpPr>
            <p:nvPr/>
          </p:nvSpPr>
          <p:spPr bwMode="auto">
            <a:xfrm>
              <a:off x="240" y="2496"/>
              <a:ext cx="3525" cy="77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6633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如果 </a:t>
              </a:r>
              <a:r>
                <a:rPr lang="en-US" altLang="zh-CN" sz="2400" dirty="0">
                  <a:latin typeface="Comic Sans MS" pitchFamily="66" charset="0"/>
                  <a:ea typeface="隶书" pitchFamily="49" charset="-122"/>
                </a:rPr>
                <a:t>MIN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节点的</a:t>
              </a:r>
              <a:r>
                <a:rPr lang="en-US" altLang="zh-CN" sz="2400" dirty="0">
                  <a:solidFill>
                    <a:srgbClr val="FF3300"/>
                  </a:solidFill>
                  <a:latin typeface="Symbol" pitchFamily="18" charset="2"/>
                  <a:ea typeface="隶书" pitchFamily="49" charset="-122"/>
                </a:rPr>
                <a:t>b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值小于或等于其</a:t>
              </a:r>
              <a:r>
                <a:rPr lang="en-US" altLang="zh-CN" sz="2400" dirty="0">
                  <a:latin typeface="Comic Sans MS" pitchFamily="66" charset="0"/>
                  <a:ea typeface="隶书" pitchFamily="49" charset="-122"/>
                </a:rPr>
                <a:t>MAX</a:t>
              </a:r>
            </a:p>
            <a:p>
              <a:pPr>
                <a:defRPr/>
              </a:pPr>
              <a:r>
                <a:rPr lang="zh-CN" altLang="en-US" sz="2400" dirty="0">
                  <a:solidFill>
                    <a:srgbClr val="FF0000"/>
                  </a:solidFill>
                  <a:latin typeface="Comic Sans MS" pitchFamily="66" charset="0"/>
                  <a:ea typeface="隶书" pitchFamily="49" charset="-122"/>
                </a:rPr>
                <a:t>祖先节点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的</a:t>
              </a:r>
              <a:r>
                <a:rPr lang="en-US" altLang="zh-CN" sz="2400" dirty="0">
                  <a:solidFill>
                    <a:srgbClr val="009900"/>
                  </a:solidFill>
                  <a:latin typeface="Symbol" pitchFamily="18" charset="2"/>
                  <a:ea typeface="隶书" pitchFamily="49" charset="-122"/>
                </a:rPr>
                <a:t>a</a:t>
              </a: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值，那么该处的搜索可以不</a:t>
              </a:r>
            </a:p>
            <a:p>
              <a:pPr>
                <a:defRPr/>
              </a:pPr>
              <a:r>
                <a:rPr lang="zh-CN" altLang="en-US" sz="2400" dirty="0">
                  <a:latin typeface="Comic Sans MS" pitchFamily="66" charset="0"/>
                  <a:ea typeface="隶书" pitchFamily="49" charset="-122"/>
                </a:rPr>
                <a:t>用进行了</a:t>
              </a:r>
              <a:endParaRPr lang="en-US" altLang="zh-CN" sz="2400" dirty="0">
                <a:latin typeface="Comic Sans MS" pitchFamily="66" charset="0"/>
                <a:ea typeface="隶书" pitchFamily="49" charset="-122"/>
              </a:endParaRPr>
            </a:p>
          </p:txBody>
        </p:sp>
        <p:sp>
          <p:nvSpPr>
            <p:cNvPr id="34824" name="Freeform 1111"/>
            <p:cNvSpPr>
              <a:spLocks/>
            </p:cNvSpPr>
            <p:nvPr/>
          </p:nvSpPr>
          <p:spPr bwMode="auto">
            <a:xfrm>
              <a:off x="3600" y="2544"/>
              <a:ext cx="864" cy="432"/>
            </a:xfrm>
            <a:custGeom>
              <a:avLst/>
              <a:gdLst>
                <a:gd name="T0" fmla="*/ 0 w 864"/>
                <a:gd name="T1" fmla="*/ 432 h 432"/>
                <a:gd name="T2" fmla="*/ 432 w 864"/>
                <a:gd name="T3" fmla="*/ 336 h 432"/>
                <a:gd name="T4" fmla="*/ 864 w 864"/>
                <a:gd name="T5" fmla="*/ 0 h 432"/>
                <a:gd name="T6" fmla="*/ 0 60000 65536"/>
                <a:gd name="T7" fmla="*/ 0 60000 65536"/>
                <a:gd name="T8" fmla="*/ 0 60000 65536"/>
                <a:gd name="T9" fmla="*/ 0 w 864"/>
                <a:gd name="T10" fmla="*/ 0 h 432"/>
                <a:gd name="T11" fmla="*/ 864 w 86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432">
                  <a:moveTo>
                    <a:pt x="0" y="432"/>
                  </a:moveTo>
                  <a:cubicBezTo>
                    <a:pt x="144" y="420"/>
                    <a:pt x="288" y="408"/>
                    <a:pt x="432" y="336"/>
                  </a:cubicBezTo>
                  <a:cubicBezTo>
                    <a:pt x="576" y="264"/>
                    <a:pt x="720" y="132"/>
                    <a:pt x="864" y="0"/>
                  </a:cubicBezTo>
                </a:path>
              </a:pathLst>
            </a:custGeom>
            <a:noFill/>
            <a:ln w="38100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609600" y="1447800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1276A4D8-83FE-493C-B7B2-66D1FE3E7959}"/>
              </a:ext>
            </a:extLst>
          </p:cNvPr>
          <p:cNvSpPr/>
          <p:nvPr/>
        </p:nvSpPr>
        <p:spPr>
          <a:xfrm>
            <a:off x="568324" y="29453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Min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8EC1226-8DF9-40B0-9444-0A15292D64EC}"/>
              </a:ext>
            </a:extLst>
          </p:cNvPr>
          <p:cNvSpPr/>
          <p:nvPr/>
        </p:nvSpPr>
        <p:spPr>
          <a:xfrm>
            <a:off x="587125" y="4812268"/>
            <a:ext cx="650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Max</a:t>
            </a:r>
          </a:p>
        </p:txBody>
      </p:sp>
      <p:sp>
        <p:nvSpPr>
          <p:cNvPr id="95" name="Line 1106"/>
          <p:cNvSpPr>
            <a:spLocks noChangeShapeType="1"/>
          </p:cNvSpPr>
          <p:nvPr/>
        </p:nvSpPr>
        <p:spPr bwMode="auto">
          <a:xfrm>
            <a:off x="8982074" y="3962400"/>
            <a:ext cx="183832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36531" y="3919835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α</a:t>
            </a:r>
            <a:r>
              <a:rPr lang="zh-CN" altLang="en-US" sz="2400" dirty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9851886" y="3888938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933700" y="638666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极小极大搜索是深度优先的，所以任何</a:t>
            </a:r>
            <a:r>
              <a:rPr lang="zh-CN" altLang="en-US" dirty="0" smtClean="0"/>
              <a:t>时候</a:t>
            </a:r>
            <a:r>
              <a:rPr lang="zh-CN" altLang="en-US" dirty="0" smtClean="0">
                <a:solidFill>
                  <a:srgbClr val="FF0000"/>
                </a:solidFill>
              </a:rPr>
              <a:t>只需</a:t>
            </a:r>
            <a:r>
              <a:rPr lang="zh-CN" altLang="en-US" dirty="0">
                <a:solidFill>
                  <a:srgbClr val="FF0000"/>
                </a:solidFill>
              </a:rPr>
              <a:t>要考虑树中某条单一路径上的结点</a:t>
            </a:r>
            <a:endParaRPr lang="zh-CN" altLang="en-US" dirty="0"/>
          </a:p>
        </p:txBody>
      </p:sp>
      <p:sp>
        <p:nvSpPr>
          <p:cNvPr id="96" name="Text Box 1063"/>
          <p:cNvSpPr txBox="1">
            <a:spLocks noChangeArrowheads="1"/>
          </p:cNvSpPr>
          <p:nvPr/>
        </p:nvSpPr>
        <p:spPr bwMode="auto">
          <a:xfrm>
            <a:off x="219111" y="2155975"/>
            <a:ext cx="5048177" cy="461665"/>
          </a:xfrm>
          <a:prstGeom prst="rect">
            <a:avLst/>
          </a:prstGeom>
          <a:solidFill>
            <a:srgbClr val="F6EDC6"/>
          </a:solidFill>
          <a:ln w="9525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b"/>
            </a:pPr>
            <a:r>
              <a:rPr lang="zh-CN" altLang="en-US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 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值是</a:t>
            </a:r>
            <a:r>
              <a:rPr lang="en-US" altLang="zh-CN" sz="2400" dirty="0" smtClean="0">
                <a:solidFill>
                  <a:schemeClr val="accent1">
                    <a:lumMod val="25000"/>
                  </a:schemeClr>
                </a:solidFill>
                <a:latin typeface="Comic Sans MS" pitchFamily="66" charset="0"/>
                <a:ea typeface="隶书" pitchFamily="49" charset="-122"/>
              </a:rPr>
              <a:t>MIN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节点的最佳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(</a:t>
            </a:r>
            <a:r>
              <a:rPr lang="zh-CN" altLang="en-US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极小值</a:t>
            </a:r>
            <a:r>
              <a:rPr lang="en-US" altLang="zh-CN" sz="2400" dirty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990000"/>
                </a:solidFill>
                <a:latin typeface="Comic Sans MS" pitchFamily="66" charset="0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990000"/>
              </a:solidFill>
              <a:latin typeface="Comic Sans MS" pitchFamily="66" charset="0"/>
              <a:ea typeface="隶书" pitchFamily="49" charset="-122"/>
            </a:endParaRPr>
          </a:p>
        </p:txBody>
      </p:sp>
      <p:sp>
        <p:nvSpPr>
          <p:cNvPr id="98" name="Text Box 1123"/>
          <p:cNvSpPr txBox="1">
            <a:spLocks noChangeArrowheads="1"/>
          </p:cNvSpPr>
          <p:nvPr/>
        </p:nvSpPr>
        <p:spPr bwMode="auto">
          <a:xfrm>
            <a:off x="7162800" y="904391"/>
            <a:ext cx="4996881" cy="461665"/>
          </a:xfrm>
          <a:prstGeom prst="rect">
            <a:avLst/>
          </a:prstGeom>
          <a:solidFill>
            <a:srgbClr val="ECFFD9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Symbol" pitchFamily="18" charset="2"/>
                <a:ea typeface="隶书" pitchFamily="49" charset="-122"/>
              </a:rPr>
              <a:t>a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值是</a:t>
            </a:r>
            <a:r>
              <a:rPr lang="en-US" altLang="zh-CN" sz="2400" dirty="0">
                <a:solidFill>
                  <a:srgbClr val="FF0000"/>
                </a:solidFill>
                <a:latin typeface="Comic Sans MS" pitchFamily="66" charset="0"/>
              </a:rPr>
              <a:t>MAX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节点</a:t>
            </a:r>
            <a:r>
              <a:rPr lang="zh-CN" altLang="en-US" sz="2400" dirty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的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最佳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极大值</a:t>
            </a:r>
            <a:r>
              <a:rPr lang="en-US" altLang="zh-CN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Symbol" pitchFamily="18" charset="2"/>
                <a:ea typeface="隶书" pitchFamily="49" charset="-122"/>
              </a:rPr>
              <a:t>选择</a:t>
            </a:r>
            <a:endParaRPr lang="en-US" altLang="zh-CN" sz="2400" dirty="0">
              <a:solidFill>
                <a:srgbClr val="009900"/>
              </a:solidFill>
              <a:latin typeface="Symbol" pitchFamily="18" charset="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32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α-β </a:t>
            </a:r>
            <a:r>
              <a:rPr lang="zh-CN" altLang="en-US" dirty="0" smtClean="0"/>
              <a:t>剪枝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6858000" cy="4525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General configuration (MIN version)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We’re computing the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MIN-VALUE at some node </a:t>
            </a:r>
            <a:r>
              <a:rPr lang="en-US" sz="2000" i="1" dirty="0">
                <a:solidFill>
                  <a:srgbClr val="FF0000"/>
                </a:solidFill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We’re looping over </a:t>
            </a:r>
            <a:r>
              <a:rPr lang="en-US" sz="2000" i="1" dirty="0" err="1">
                <a:sym typeface="Symbol" pitchFamily="18" charset="2"/>
              </a:rPr>
              <a:t>n</a:t>
            </a:r>
            <a:r>
              <a:rPr lang="en-US" sz="2000" dirty="0" err="1">
                <a:sym typeface="Symbol" pitchFamily="18" charset="2"/>
              </a:rPr>
              <a:t>’s</a:t>
            </a:r>
            <a:r>
              <a:rPr lang="en-US" sz="2000" dirty="0">
                <a:sym typeface="Symbol" pitchFamily="18" charset="2"/>
              </a:rPr>
              <a:t> children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dirty="0" err="1">
                <a:sym typeface="Symbol" pitchFamily="18" charset="2"/>
              </a:rPr>
              <a:t>n</a:t>
            </a:r>
            <a:r>
              <a:rPr lang="en-US" sz="2000" dirty="0" err="1">
                <a:sym typeface="Symbol" pitchFamily="18" charset="2"/>
              </a:rPr>
              <a:t>’s</a:t>
            </a:r>
            <a:r>
              <a:rPr lang="en-US" sz="2000" dirty="0">
                <a:sym typeface="Symbol" pitchFamily="18" charset="2"/>
              </a:rPr>
              <a:t> estimate of the </a:t>
            </a:r>
            <a:r>
              <a:rPr lang="en-US" sz="2000" dirty="0" err="1">
                <a:sym typeface="Symbol" pitchFamily="18" charset="2"/>
              </a:rPr>
              <a:t>childrens</a:t>
            </a:r>
            <a:r>
              <a:rPr lang="en-US" sz="2000" dirty="0">
                <a:sym typeface="Symbol" pitchFamily="18" charset="2"/>
              </a:rPr>
              <a:t>’ min is dropping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Who cares about </a:t>
            </a:r>
            <a:r>
              <a:rPr lang="en-US" sz="2000" i="1" dirty="0" err="1">
                <a:sym typeface="Symbol" pitchFamily="18" charset="2"/>
              </a:rPr>
              <a:t>n</a:t>
            </a:r>
            <a:r>
              <a:rPr lang="en-US" sz="2000" dirty="0" err="1">
                <a:sym typeface="Symbol" pitchFamily="18" charset="2"/>
              </a:rPr>
              <a:t>’s</a:t>
            </a:r>
            <a:r>
              <a:rPr lang="en-US" sz="2000" dirty="0">
                <a:sym typeface="Symbol" pitchFamily="18" charset="2"/>
              </a:rPr>
              <a:t> value? 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MAX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sym typeface="Symbol" pitchFamily="18" charset="2"/>
              </a:rPr>
              <a:t>Let </a:t>
            </a:r>
            <a:r>
              <a:rPr lang="en-US" sz="20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be the best value </a:t>
            </a:r>
            <a:r>
              <a:rPr lang="en-US" sz="2000" dirty="0"/>
              <a:t>that MAX can get at any choice point along the current path from the root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/>
              <a:t>If </a:t>
            </a:r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dirty="0">
                <a:solidFill>
                  <a:srgbClr val="FF0000"/>
                </a:solidFill>
              </a:rPr>
              <a:t> becomes worse than </a:t>
            </a:r>
            <a:r>
              <a:rPr lang="en-US" sz="2000" i="1" dirty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MAX will avoid it</a:t>
            </a:r>
            <a:r>
              <a:rPr lang="en-US" sz="2000" dirty="0"/>
              <a:t>, so we can stop considering </a:t>
            </a:r>
            <a:r>
              <a:rPr lang="en-US" sz="2000" i="1" dirty="0" err="1"/>
              <a:t>n</a:t>
            </a:r>
            <a:r>
              <a:rPr lang="en-US" sz="2000" dirty="0" err="1"/>
              <a:t>’s</a:t>
            </a:r>
            <a:r>
              <a:rPr lang="en-US" sz="2000" dirty="0"/>
              <a:t> other children (it’s already bad enough that it won’t be played)</a:t>
            </a:r>
          </a:p>
          <a:p>
            <a:pPr lvl="1" eaLnBrk="1" hangingPunct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/>
              <a:t>MAX version is symmetric</a:t>
            </a:r>
            <a:endParaRPr lang="en-US" sz="20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778750" y="19957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778750" y="2819400"/>
            <a:ext cx="608013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778750" y="4205565"/>
            <a:ext cx="63511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MAX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7778750" y="4967288"/>
            <a:ext cx="608013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>
                <a:latin typeface="Calibri" pitchFamily="34" charset="0"/>
              </a:rPr>
              <a:t>MIN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 flipV="1">
            <a:off x="9296400" y="2895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  <a:sym typeface="Symbol" pitchFamily="18" charset="2"/>
              </a:rPr>
              <a:t>a</a:t>
            </a:r>
            <a:endParaRPr lang="en-US" sz="1600" i="1" dirty="0">
              <a:latin typeface="Calibri" pitchFamily="34" charset="0"/>
            </a:endParaRPr>
          </a:p>
        </p:txBody>
      </p:sp>
      <p:cxnSp>
        <p:nvCxnSpPr>
          <p:cNvPr id="23561" name="AutoShape 9"/>
          <p:cNvCxnSpPr>
            <a:cxnSpLocks noChangeShapeType="1"/>
            <a:stCxn id="23564" idx="3"/>
            <a:endCxn id="23560" idx="3"/>
          </p:cNvCxnSpPr>
          <p:nvPr/>
        </p:nvCxnSpPr>
        <p:spPr bwMode="auto">
          <a:xfrm flipH="1">
            <a:off x="9485313" y="2362200"/>
            <a:ext cx="763587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10287000" y="4205288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alibri" pitchFamily="34" charset="0"/>
            </a:endParaRPr>
          </a:p>
        </p:txBody>
      </p:sp>
      <p:cxnSp>
        <p:nvCxnSpPr>
          <p:cNvPr id="23563" name="AutoShape 11"/>
          <p:cNvCxnSpPr>
            <a:cxnSpLocks noChangeShapeType="1"/>
            <a:stCxn id="23560" idx="0"/>
          </p:cNvCxnSpPr>
          <p:nvPr/>
        </p:nvCxnSpPr>
        <p:spPr bwMode="auto">
          <a:xfrm>
            <a:off x="9486900" y="3200400"/>
            <a:ext cx="344488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10058400" y="2057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8153400" y="32766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 flipV="1">
            <a:off x="10668000" y="5029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tIns="91440" anchor="ctr"/>
          <a:lstStyle/>
          <a:p>
            <a:pPr algn="ctr"/>
            <a:r>
              <a:rPr lang="en-US" sz="1600" i="1" dirty="0">
                <a:latin typeface="Calibri" pitchFamily="34" charset="0"/>
              </a:rPr>
              <a:t>n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23567" name="AutoShape 15"/>
          <p:cNvCxnSpPr>
            <a:cxnSpLocks noChangeShapeType="1"/>
            <a:stCxn id="23562" idx="3"/>
            <a:endCxn id="23566" idx="3"/>
          </p:cNvCxnSpPr>
          <p:nvPr/>
        </p:nvCxnSpPr>
        <p:spPr bwMode="auto">
          <a:xfrm rot="16200000" flipH="1">
            <a:off x="10408444" y="4579144"/>
            <a:ext cx="5191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68" name="AutoShape 16"/>
          <p:cNvCxnSpPr>
            <a:cxnSpLocks noChangeShapeType="1"/>
            <a:stCxn id="23560" idx="0"/>
          </p:cNvCxnSpPr>
          <p:nvPr/>
        </p:nvCxnSpPr>
        <p:spPr bwMode="auto">
          <a:xfrm flipH="1">
            <a:off x="9145588" y="3200400"/>
            <a:ext cx="341312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569" name="Freeform 17"/>
          <p:cNvSpPr>
            <a:spLocks/>
          </p:cNvSpPr>
          <p:nvPr/>
        </p:nvSpPr>
        <p:spPr bwMode="auto">
          <a:xfrm>
            <a:off x="10185400" y="2362200"/>
            <a:ext cx="444500" cy="1828800"/>
          </a:xfrm>
          <a:custGeom>
            <a:avLst/>
            <a:gdLst>
              <a:gd name="T0" fmla="*/ 2147483647 w 280"/>
              <a:gd name="T1" fmla="*/ 0 h 1152"/>
              <a:gd name="T2" fmla="*/ 2147483647 w 280"/>
              <a:gd name="T3" fmla="*/ 2147483647 h 1152"/>
              <a:gd name="T4" fmla="*/ 2147483647 w 280"/>
              <a:gd name="T5" fmla="*/ 2147483647 h 1152"/>
              <a:gd name="T6" fmla="*/ 2147483647 w 280"/>
              <a:gd name="T7" fmla="*/ 2147483647 h 1152"/>
              <a:gd name="T8" fmla="*/ 2147483647 w 280"/>
              <a:gd name="T9" fmla="*/ 2147483647 h 1152"/>
              <a:gd name="T10" fmla="*/ 2147483647 w 280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0"/>
              <a:gd name="T19" fmla="*/ 0 h 1152"/>
              <a:gd name="T20" fmla="*/ 280 w 280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0" h="1152">
                <a:moveTo>
                  <a:pt x="40" y="0"/>
                </a:moveTo>
                <a:cubicBezTo>
                  <a:pt x="20" y="112"/>
                  <a:pt x="0" y="224"/>
                  <a:pt x="40" y="288"/>
                </a:cubicBezTo>
                <a:cubicBezTo>
                  <a:pt x="80" y="352"/>
                  <a:pt x="280" y="304"/>
                  <a:pt x="280" y="384"/>
                </a:cubicBezTo>
                <a:cubicBezTo>
                  <a:pt x="280" y="464"/>
                  <a:pt x="48" y="688"/>
                  <a:pt x="40" y="768"/>
                </a:cubicBezTo>
                <a:cubicBezTo>
                  <a:pt x="32" y="848"/>
                  <a:pt x="208" y="800"/>
                  <a:pt x="232" y="864"/>
                </a:cubicBezTo>
                <a:cubicBezTo>
                  <a:pt x="256" y="928"/>
                  <a:pt x="220" y="1040"/>
                  <a:pt x="184" y="1152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cxnSp>
        <p:nvCxnSpPr>
          <p:cNvPr id="23570" name="AutoShape 18"/>
          <p:cNvCxnSpPr>
            <a:cxnSpLocks noChangeShapeType="1"/>
            <a:stCxn id="23562" idx="3"/>
          </p:cNvCxnSpPr>
          <p:nvPr/>
        </p:nvCxnSpPr>
        <p:spPr bwMode="auto">
          <a:xfrm flipH="1">
            <a:off x="10134600" y="4510088"/>
            <a:ext cx="342900" cy="519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1" name="AutoShape 19"/>
          <p:cNvCxnSpPr>
            <a:cxnSpLocks noChangeShapeType="1"/>
            <a:endCxn id="23564" idx="0"/>
          </p:cNvCxnSpPr>
          <p:nvPr/>
        </p:nvCxnSpPr>
        <p:spPr bwMode="auto">
          <a:xfrm flipH="1">
            <a:off x="10248900" y="1600200"/>
            <a:ext cx="4191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3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839450" y="5353050"/>
            <a:ext cx="228600" cy="1905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574" name="AutoShape 18"/>
          <p:cNvCxnSpPr>
            <a:cxnSpLocks noChangeShapeType="1"/>
            <a:stCxn id="23566" idx="0"/>
          </p:cNvCxnSpPr>
          <p:nvPr/>
        </p:nvCxnSpPr>
        <p:spPr bwMode="auto">
          <a:xfrm rot="5400000">
            <a:off x="10447337" y="5441951"/>
            <a:ext cx="519113" cy="303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575" name="AutoShape 15"/>
          <p:cNvCxnSpPr>
            <a:cxnSpLocks noChangeShapeType="1"/>
            <a:stCxn id="23566" idx="0"/>
          </p:cNvCxnSpPr>
          <p:nvPr/>
        </p:nvCxnSpPr>
        <p:spPr bwMode="auto">
          <a:xfrm rot="16200000" flipH="1">
            <a:off x="10648950" y="5543550"/>
            <a:ext cx="457200" cy="38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1588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11900" y="3035300"/>
            <a:ext cx="5880100" cy="3149600"/>
            <a:chOff x="6311900" y="3035300"/>
            <a:chExt cx="5435600" cy="3149600"/>
          </a:xfrm>
        </p:grpSpPr>
        <p:sp>
          <p:nvSpPr>
            <p:cNvPr id="3" name="object 3"/>
            <p:cNvSpPr/>
            <p:nvPr/>
          </p:nvSpPr>
          <p:spPr>
            <a:xfrm>
              <a:off x="6324600" y="3048000"/>
              <a:ext cx="5410200" cy="3124200"/>
            </a:xfrm>
            <a:custGeom>
              <a:avLst/>
              <a:gdLst/>
              <a:ahLst/>
              <a:cxnLst/>
              <a:rect l="l" t="t" r="r" b="b"/>
              <a:pathLst>
                <a:path w="5410200" h="3124200">
                  <a:moveTo>
                    <a:pt x="4889491" y="0"/>
                  </a:moveTo>
                  <a:lnTo>
                    <a:pt x="520707" y="0"/>
                  </a:lnTo>
                  <a:lnTo>
                    <a:pt x="473312" y="2127"/>
                  </a:lnTo>
                  <a:lnTo>
                    <a:pt x="427109" y="8389"/>
                  </a:lnTo>
                  <a:lnTo>
                    <a:pt x="382282" y="18600"/>
                  </a:lnTo>
                  <a:lnTo>
                    <a:pt x="339015" y="32576"/>
                  </a:lnTo>
                  <a:lnTo>
                    <a:pt x="297492" y="50135"/>
                  </a:lnTo>
                  <a:lnTo>
                    <a:pt x="257896" y="71091"/>
                  </a:lnTo>
                  <a:lnTo>
                    <a:pt x="220411" y="95262"/>
                  </a:lnTo>
                  <a:lnTo>
                    <a:pt x="185222" y="122464"/>
                  </a:lnTo>
                  <a:lnTo>
                    <a:pt x="152511" y="152511"/>
                  </a:lnTo>
                  <a:lnTo>
                    <a:pt x="122463" y="185222"/>
                  </a:lnTo>
                  <a:lnTo>
                    <a:pt x="95262" y="220412"/>
                  </a:lnTo>
                  <a:lnTo>
                    <a:pt x="71091" y="257896"/>
                  </a:lnTo>
                  <a:lnTo>
                    <a:pt x="50135" y="297492"/>
                  </a:lnTo>
                  <a:lnTo>
                    <a:pt x="32576" y="339016"/>
                  </a:lnTo>
                  <a:lnTo>
                    <a:pt x="18600" y="382283"/>
                  </a:lnTo>
                  <a:lnTo>
                    <a:pt x="8389" y="427110"/>
                  </a:lnTo>
                  <a:lnTo>
                    <a:pt x="2127" y="473313"/>
                  </a:lnTo>
                  <a:lnTo>
                    <a:pt x="0" y="520708"/>
                  </a:lnTo>
                  <a:lnTo>
                    <a:pt x="0" y="2603490"/>
                  </a:lnTo>
                  <a:lnTo>
                    <a:pt x="2127" y="2650886"/>
                  </a:lnTo>
                  <a:lnTo>
                    <a:pt x="8389" y="2697089"/>
                  </a:lnTo>
                  <a:lnTo>
                    <a:pt x="18600" y="2741916"/>
                  </a:lnTo>
                  <a:lnTo>
                    <a:pt x="32576" y="2785183"/>
                  </a:lnTo>
                  <a:lnTo>
                    <a:pt x="50135" y="2826706"/>
                  </a:lnTo>
                  <a:lnTo>
                    <a:pt x="71091" y="2866302"/>
                  </a:lnTo>
                  <a:lnTo>
                    <a:pt x="95262" y="2903787"/>
                  </a:lnTo>
                  <a:lnTo>
                    <a:pt x="122463" y="2938977"/>
                  </a:lnTo>
                  <a:lnTo>
                    <a:pt x="152511" y="2971687"/>
                  </a:lnTo>
                  <a:lnTo>
                    <a:pt x="185222" y="3001735"/>
                  </a:lnTo>
                  <a:lnTo>
                    <a:pt x="220411" y="3028936"/>
                  </a:lnTo>
                  <a:lnTo>
                    <a:pt x="257896" y="3053107"/>
                  </a:lnTo>
                  <a:lnTo>
                    <a:pt x="297492" y="3074064"/>
                  </a:lnTo>
                  <a:lnTo>
                    <a:pt x="339015" y="3091622"/>
                  </a:lnTo>
                  <a:lnTo>
                    <a:pt x="382282" y="3105599"/>
                  </a:lnTo>
                  <a:lnTo>
                    <a:pt x="427109" y="3115810"/>
                  </a:lnTo>
                  <a:lnTo>
                    <a:pt x="473312" y="3122071"/>
                  </a:lnTo>
                  <a:lnTo>
                    <a:pt x="520707" y="3124199"/>
                  </a:lnTo>
                  <a:lnTo>
                    <a:pt x="4889491" y="3124199"/>
                  </a:lnTo>
                  <a:lnTo>
                    <a:pt x="4936886" y="3122071"/>
                  </a:lnTo>
                  <a:lnTo>
                    <a:pt x="4983089" y="3115810"/>
                  </a:lnTo>
                  <a:lnTo>
                    <a:pt x="5027916" y="3105599"/>
                  </a:lnTo>
                  <a:lnTo>
                    <a:pt x="5071183" y="3091622"/>
                  </a:lnTo>
                  <a:lnTo>
                    <a:pt x="5112707" y="3074064"/>
                  </a:lnTo>
                  <a:lnTo>
                    <a:pt x="5152303" y="3053107"/>
                  </a:lnTo>
                  <a:lnTo>
                    <a:pt x="5189787" y="3028936"/>
                  </a:lnTo>
                  <a:lnTo>
                    <a:pt x="5224977" y="3001735"/>
                  </a:lnTo>
                  <a:lnTo>
                    <a:pt x="5257688" y="2971687"/>
                  </a:lnTo>
                  <a:lnTo>
                    <a:pt x="5287735" y="2938977"/>
                  </a:lnTo>
                  <a:lnTo>
                    <a:pt x="5314937" y="2903787"/>
                  </a:lnTo>
                  <a:lnTo>
                    <a:pt x="5339108" y="2866302"/>
                  </a:lnTo>
                  <a:lnTo>
                    <a:pt x="5360064" y="2826706"/>
                  </a:lnTo>
                  <a:lnTo>
                    <a:pt x="5377623" y="2785183"/>
                  </a:lnTo>
                  <a:lnTo>
                    <a:pt x="5391599" y="2741916"/>
                  </a:lnTo>
                  <a:lnTo>
                    <a:pt x="5401810" y="2697089"/>
                  </a:lnTo>
                  <a:lnTo>
                    <a:pt x="5408072" y="2650886"/>
                  </a:lnTo>
                  <a:lnTo>
                    <a:pt x="5410200" y="2603490"/>
                  </a:lnTo>
                  <a:lnTo>
                    <a:pt x="5410200" y="520708"/>
                  </a:lnTo>
                  <a:lnTo>
                    <a:pt x="5408072" y="473313"/>
                  </a:lnTo>
                  <a:lnTo>
                    <a:pt x="5401810" y="427110"/>
                  </a:lnTo>
                  <a:lnTo>
                    <a:pt x="5391599" y="382283"/>
                  </a:lnTo>
                  <a:lnTo>
                    <a:pt x="5377623" y="339016"/>
                  </a:lnTo>
                  <a:lnTo>
                    <a:pt x="5360064" y="297492"/>
                  </a:lnTo>
                  <a:lnTo>
                    <a:pt x="5339108" y="257896"/>
                  </a:lnTo>
                  <a:lnTo>
                    <a:pt x="5314937" y="220412"/>
                  </a:lnTo>
                  <a:lnTo>
                    <a:pt x="5287735" y="185222"/>
                  </a:lnTo>
                  <a:lnTo>
                    <a:pt x="5257688" y="152511"/>
                  </a:lnTo>
                  <a:lnTo>
                    <a:pt x="5224977" y="122464"/>
                  </a:lnTo>
                  <a:lnTo>
                    <a:pt x="5189787" y="95262"/>
                  </a:lnTo>
                  <a:lnTo>
                    <a:pt x="5152303" y="71091"/>
                  </a:lnTo>
                  <a:lnTo>
                    <a:pt x="5112707" y="50135"/>
                  </a:lnTo>
                  <a:lnTo>
                    <a:pt x="5071183" y="32576"/>
                  </a:lnTo>
                  <a:lnTo>
                    <a:pt x="5027916" y="18600"/>
                  </a:lnTo>
                  <a:lnTo>
                    <a:pt x="4983089" y="8389"/>
                  </a:lnTo>
                  <a:lnTo>
                    <a:pt x="4936886" y="2127"/>
                  </a:lnTo>
                  <a:lnTo>
                    <a:pt x="4889491" y="0"/>
                  </a:lnTo>
                  <a:close/>
                </a:path>
              </a:pathLst>
            </a:custGeom>
            <a:solidFill>
              <a:srgbClr val="C00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24600" y="3048000"/>
              <a:ext cx="5410200" cy="3124200"/>
            </a:xfrm>
            <a:custGeom>
              <a:avLst/>
              <a:gdLst/>
              <a:ahLst/>
              <a:cxnLst/>
              <a:rect l="l" t="t" r="r" b="b"/>
              <a:pathLst>
                <a:path w="5410200" h="3124200">
                  <a:moveTo>
                    <a:pt x="0" y="520708"/>
                  </a:moveTo>
                  <a:lnTo>
                    <a:pt x="2127" y="473313"/>
                  </a:lnTo>
                  <a:lnTo>
                    <a:pt x="8389" y="427110"/>
                  </a:lnTo>
                  <a:lnTo>
                    <a:pt x="18600" y="382283"/>
                  </a:lnTo>
                  <a:lnTo>
                    <a:pt x="32576" y="339016"/>
                  </a:lnTo>
                  <a:lnTo>
                    <a:pt x="50135" y="297493"/>
                  </a:lnTo>
                  <a:lnTo>
                    <a:pt x="71091" y="257897"/>
                  </a:lnTo>
                  <a:lnTo>
                    <a:pt x="95262" y="220412"/>
                  </a:lnTo>
                  <a:lnTo>
                    <a:pt x="122463" y="185222"/>
                  </a:lnTo>
                  <a:lnTo>
                    <a:pt x="152511" y="152512"/>
                  </a:lnTo>
                  <a:lnTo>
                    <a:pt x="185222" y="122464"/>
                  </a:lnTo>
                  <a:lnTo>
                    <a:pt x="220412" y="95262"/>
                  </a:lnTo>
                  <a:lnTo>
                    <a:pt x="257896" y="71092"/>
                  </a:lnTo>
                  <a:lnTo>
                    <a:pt x="297492" y="50135"/>
                  </a:lnTo>
                  <a:lnTo>
                    <a:pt x="339016" y="32576"/>
                  </a:lnTo>
                  <a:lnTo>
                    <a:pt x="382283" y="18600"/>
                  </a:lnTo>
                  <a:lnTo>
                    <a:pt x="427110" y="8389"/>
                  </a:lnTo>
                  <a:lnTo>
                    <a:pt x="473313" y="2127"/>
                  </a:lnTo>
                  <a:lnTo>
                    <a:pt x="520708" y="0"/>
                  </a:lnTo>
                  <a:lnTo>
                    <a:pt x="4889492" y="0"/>
                  </a:lnTo>
                  <a:lnTo>
                    <a:pt x="4936887" y="2127"/>
                  </a:lnTo>
                  <a:lnTo>
                    <a:pt x="4983089" y="8389"/>
                  </a:lnTo>
                  <a:lnTo>
                    <a:pt x="5027916" y="18600"/>
                  </a:lnTo>
                  <a:lnTo>
                    <a:pt x="5071183" y="32576"/>
                  </a:lnTo>
                  <a:lnTo>
                    <a:pt x="5112707" y="50135"/>
                  </a:lnTo>
                  <a:lnTo>
                    <a:pt x="5152303" y="71092"/>
                  </a:lnTo>
                  <a:lnTo>
                    <a:pt x="5189788" y="95262"/>
                  </a:lnTo>
                  <a:lnTo>
                    <a:pt x="5224977" y="122464"/>
                  </a:lnTo>
                  <a:lnTo>
                    <a:pt x="5257688" y="152512"/>
                  </a:lnTo>
                  <a:lnTo>
                    <a:pt x="5287736" y="185222"/>
                  </a:lnTo>
                  <a:lnTo>
                    <a:pt x="5314937" y="220412"/>
                  </a:lnTo>
                  <a:lnTo>
                    <a:pt x="5339108" y="257897"/>
                  </a:lnTo>
                  <a:lnTo>
                    <a:pt x="5360064" y="297493"/>
                  </a:lnTo>
                  <a:lnTo>
                    <a:pt x="5377623" y="339016"/>
                  </a:lnTo>
                  <a:lnTo>
                    <a:pt x="5391599" y="382283"/>
                  </a:lnTo>
                  <a:lnTo>
                    <a:pt x="5401810" y="427110"/>
                  </a:lnTo>
                  <a:lnTo>
                    <a:pt x="5408072" y="473313"/>
                  </a:lnTo>
                  <a:lnTo>
                    <a:pt x="5410200" y="520708"/>
                  </a:lnTo>
                  <a:lnTo>
                    <a:pt x="5410200" y="2603491"/>
                  </a:lnTo>
                  <a:lnTo>
                    <a:pt x="5408072" y="2650886"/>
                  </a:lnTo>
                  <a:lnTo>
                    <a:pt x="5401810" y="2697089"/>
                  </a:lnTo>
                  <a:lnTo>
                    <a:pt x="5391599" y="2741916"/>
                  </a:lnTo>
                  <a:lnTo>
                    <a:pt x="5377623" y="2785183"/>
                  </a:lnTo>
                  <a:lnTo>
                    <a:pt x="5360064" y="2826706"/>
                  </a:lnTo>
                  <a:lnTo>
                    <a:pt x="5339108" y="2866303"/>
                  </a:lnTo>
                  <a:lnTo>
                    <a:pt x="5314937" y="2903787"/>
                  </a:lnTo>
                  <a:lnTo>
                    <a:pt x="5287736" y="2938977"/>
                  </a:lnTo>
                  <a:lnTo>
                    <a:pt x="5257688" y="2971688"/>
                  </a:lnTo>
                  <a:lnTo>
                    <a:pt x="5224977" y="3001735"/>
                  </a:lnTo>
                  <a:lnTo>
                    <a:pt x="5189788" y="3028937"/>
                  </a:lnTo>
                  <a:lnTo>
                    <a:pt x="5152303" y="3053108"/>
                  </a:lnTo>
                  <a:lnTo>
                    <a:pt x="5112707" y="3074064"/>
                  </a:lnTo>
                  <a:lnTo>
                    <a:pt x="5071183" y="3091623"/>
                  </a:lnTo>
                  <a:lnTo>
                    <a:pt x="5027916" y="3105599"/>
                  </a:lnTo>
                  <a:lnTo>
                    <a:pt x="4983089" y="3115810"/>
                  </a:lnTo>
                  <a:lnTo>
                    <a:pt x="4936887" y="3122072"/>
                  </a:lnTo>
                  <a:lnTo>
                    <a:pt x="4889492" y="3124200"/>
                  </a:lnTo>
                  <a:lnTo>
                    <a:pt x="520708" y="3124200"/>
                  </a:lnTo>
                  <a:lnTo>
                    <a:pt x="473313" y="3122072"/>
                  </a:lnTo>
                  <a:lnTo>
                    <a:pt x="427110" y="3115810"/>
                  </a:lnTo>
                  <a:lnTo>
                    <a:pt x="382283" y="3105599"/>
                  </a:lnTo>
                  <a:lnTo>
                    <a:pt x="339016" y="3091623"/>
                  </a:lnTo>
                  <a:lnTo>
                    <a:pt x="297492" y="3074064"/>
                  </a:lnTo>
                  <a:lnTo>
                    <a:pt x="257896" y="3053108"/>
                  </a:lnTo>
                  <a:lnTo>
                    <a:pt x="220412" y="3028937"/>
                  </a:lnTo>
                  <a:lnTo>
                    <a:pt x="185222" y="3001735"/>
                  </a:lnTo>
                  <a:lnTo>
                    <a:pt x="152511" y="2971688"/>
                  </a:lnTo>
                  <a:lnTo>
                    <a:pt x="122463" y="2938977"/>
                  </a:lnTo>
                  <a:lnTo>
                    <a:pt x="95262" y="2903787"/>
                  </a:lnTo>
                  <a:lnTo>
                    <a:pt x="71091" y="2866303"/>
                  </a:lnTo>
                  <a:lnTo>
                    <a:pt x="50135" y="2826706"/>
                  </a:lnTo>
                  <a:lnTo>
                    <a:pt x="32576" y="2785183"/>
                  </a:lnTo>
                  <a:lnTo>
                    <a:pt x="18600" y="2741916"/>
                  </a:lnTo>
                  <a:lnTo>
                    <a:pt x="8389" y="2697089"/>
                  </a:lnTo>
                  <a:lnTo>
                    <a:pt x="2127" y="2650886"/>
                  </a:lnTo>
                  <a:lnTo>
                    <a:pt x="0" y="2603491"/>
                  </a:lnTo>
                  <a:lnTo>
                    <a:pt x="0" y="520708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44499" y="3035300"/>
            <a:ext cx="5676895" cy="3149600"/>
            <a:chOff x="444500" y="3035300"/>
            <a:chExt cx="5435600" cy="3149600"/>
          </a:xfrm>
        </p:grpSpPr>
        <p:sp>
          <p:nvSpPr>
            <p:cNvPr id="6" name="object 6"/>
            <p:cNvSpPr/>
            <p:nvPr/>
          </p:nvSpPr>
          <p:spPr>
            <a:xfrm>
              <a:off x="457200" y="3048000"/>
              <a:ext cx="5410200" cy="3124200"/>
            </a:xfrm>
            <a:custGeom>
              <a:avLst/>
              <a:gdLst/>
              <a:ahLst/>
              <a:cxnLst/>
              <a:rect l="l" t="t" r="r" b="b"/>
              <a:pathLst>
                <a:path w="5410200" h="3124200">
                  <a:moveTo>
                    <a:pt x="4889491" y="0"/>
                  </a:moveTo>
                  <a:lnTo>
                    <a:pt x="520708" y="0"/>
                  </a:lnTo>
                  <a:lnTo>
                    <a:pt x="473312" y="2127"/>
                  </a:lnTo>
                  <a:lnTo>
                    <a:pt x="427110" y="8389"/>
                  </a:lnTo>
                  <a:lnTo>
                    <a:pt x="382283" y="18600"/>
                  </a:lnTo>
                  <a:lnTo>
                    <a:pt x="339016" y="32576"/>
                  </a:lnTo>
                  <a:lnTo>
                    <a:pt x="297492" y="50135"/>
                  </a:lnTo>
                  <a:lnTo>
                    <a:pt x="257896" y="71091"/>
                  </a:lnTo>
                  <a:lnTo>
                    <a:pt x="220412" y="95262"/>
                  </a:lnTo>
                  <a:lnTo>
                    <a:pt x="185222" y="122464"/>
                  </a:lnTo>
                  <a:lnTo>
                    <a:pt x="152511" y="152511"/>
                  </a:lnTo>
                  <a:lnTo>
                    <a:pt x="122464" y="185222"/>
                  </a:lnTo>
                  <a:lnTo>
                    <a:pt x="95262" y="220412"/>
                  </a:lnTo>
                  <a:lnTo>
                    <a:pt x="71091" y="257896"/>
                  </a:lnTo>
                  <a:lnTo>
                    <a:pt x="50135" y="297492"/>
                  </a:lnTo>
                  <a:lnTo>
                    <a:pt x="32576" y="339016"/>
                  </a:lnTo>
                  <a:lnTo>
                    <a:pt x="18600" y="382283"/>
                  </a:lnTo>
                  <a:lnTo>
                    <a:pt x="8389" y="427110"/>
                  </a:lnTo>
                  <a:lnTo>
                    <a:pt x="2127" y="473313"/>
                  </a:lnTo>
                  <a:lnTo>
                    <a:pt x="0" y="520708"/>
                  </a:lnTo>
                  <a:lnTo>
                    <a:pt x="0" y="2603490"/>
                  </a:lnTo>
                  <a:lnTo>
                    <a:pt x="2127" y="2650886"/>
                  </a:lnTo>
                  <a:lnTo>
                    <a:pt x="8389" y="2697089"/>
                  </a:lnTo>
                  <a:lnTo>
                    <a:pt x="18600" y="2741916"/>
                  </a:lnTo>
                  <a:lnTo>
                    <a:pt x="32576" y="2785183"/>
                  </a:lnTo>
                  <a:lnTo>
                    <a:pt x="50135" y="2826706"/>
                  </a:lnTo>
                  <a:lnTo>
                    <a:pt x="71091" y="2866302"/>
                  </a:lnTo>
                  <a:lnTo>
                    <a:pt x="95262" y="2903787"/>
                  </a:lnTo>
                  <a:lnTo>
                    <a:pt x="122464" y="2938977"/>
                  </a:lnTo>
                  <a:lnTo>
                    <a:pt x="152511" y="2971687"/>
                  </a:lnTo>
                  <a:lnTo>
                    <a:pt x="185222" y="3001735"/>
                  </a:lnTo>
                  <a:lnTo>
                    <a:pt x="220412" y="3028936"/>
                  </a:lnTo>
                  <a:lnTo>
                    <a:pt x="257896" y="3053107"/>
                  </a:lnTo>
                  <a:lnTo>
                    <a:pt x="297492" y="3074064"/>
                  </a:lnTo>
                  <a:lnTo>
                    <a:pt x="339016" y="3091622"/>
                  </a:lnTo>
                  <a:lnTo>
                    <a:pt x="382283" y="3105599"/>
                  </a:lnTo>
                  <a:lnTo>
                    <a:pt x="427110" y="3115810"/>
                  </a:lnTo>
                  <a:lnTo>
                    <a:pt x="473312" y="3122071"/>
                  </a:lnTo>
                  <a:lnTo>
                    <a:pt x="520708" y="3124199"/>
                  </a:lnTo>
                  <a:lnTo>
                    <a:pt x="4889491" y="3124199"/>
                  </a:lnTo>
                  <a:lnTo>
                    <a:pt x="4936886" y="3122071"/>
                  </a:lnTo>
                  <a:lnTo>
                    <a:pt x="4983089" y="3115810"/>
                  </a:lnTo>
                  <a:lnTo>
                    <a:pt x="5027916" y="3105599"/>
                  </a:lnTo>
                  <a:lnTo>
                    <a:pt x="5071183" y="3091622"/>
                  </a:lnTo>
                  <a:lnTo>
                    <a:pt x="5112707" y="3074064"/>
                  </a:lnTo>
                  <a:lnTo>
                    <a:pt x="5152303" y="3053107"/>
                  </a:lnTo>
                  <a:lnTo>
                    <a:pt x="5189787" y="3028936"/>
                  </a:lnTo>
                  <a:lnTo>
                    <a:pt x="5224977" y="3001735"/>
                  </a:lnTo>
                  <a:lnTo>
                    <a:pt x="5257688" y="2971687"/>
                  </a:lnTo>
                  <a:lnTo>
                    <a:pt x="5287735" y="2938977"/>
                  </a:lnTo>
                  <a:lnTo>
                    <a:pt x="5314937" y="2903787"/>
                  </a:lnTo>
                  <a:lnTo>
                    <a:pt x="5339108" y="2866302"/>
                  </a:lnTo>
                  <a:lnTo>
                    <a:pt x="5360064" y="2826706"/>
                  </a:lnTo>
                  <a:lnTo>
                    <a:pt x="5377623" y="2785183"/>
                  </a:lnTo>
                  <a:lnTo>
                    <a:pt x="5391599" y="2741916"/>
                  </a:lnTo>
                  <a:lnTo>
                    <a:pt x="5401810" y="2697089"/>
                  </a:lnTo>
                  <a:lnTo>
                    <a:pt x="5408072" y="2650886"/>
                  </a:lnTo>
                  <a:lnTo>
                    <a:pt x="5410200" y="2603490"/>
                  </a:lnTo>
                  <a:lnTo>
                    <a:pt x="5410200" y="520708"/>
                  </a:lnTo>
                  <a:lnTo>
                    <a:pt x="5408072" y="473313"/>
                  </a:lnTo>
                  <a:lnTo>
                    <a:pt x="5401810" y="427110"/>
                  </a:lnTo>
                  <a:lnTo>
                    <a:pt x="5391599" y="382283"/>
                  </a:lnTo>
                  <a:lnTo>
                    <a:pt x="5377623" y="339016"/>
                  </a:lnTo>
                  <a:lnTo>
                    <a:pt x="5360064" y="297492"/>
                  </a:lnTo>
                  <a:lnTo>
                    <a:pt x="5339108" y="257896"/>
                  </a:lnTo>
                  <a:lnTo>
                    <a:pt x="5314937" y="220412"/>
                  </a:lnTo>
                  <a:lnTo>
                    <a:pt x="5287735" y="185222"/>
                  </a:lnTo>
                  <a:lnTo>
                    <a:pt x="5257688" y="152511"/>
                  </a:lnTo>
                  <a:lnTo>
                    <a:pt x="5224977" y="122464"/>
                  </a:lnTo>
                  <a:lnTo>
                    <a:pt x="5189787" y="95262"/>
                  </a:lnTo>
                  <a:lnTo>
                    <a:pt x="5152303" y="71091"/>
                  </a:lnTo>
                  <a:lnTo>
                    <a:pt x="5112707" y="50135"/>
                  </a:lnTo>
                  <a:lnTo>
                    <a:pt x="5071183" y="32576"/>
                  </a:lnTo>
                  <a:lnTo>
                    <a:pt x="5027916" y="18600"/>
                  </a:lnTo>
                  <a:lnTo>
                    <a:pt x="4983089" y="8389"/>
                  </a:lnTo>
                  <a:lnTo>
                    <a:pt x="4936886" y="2127"/>
                  </a:lnTo>
                  <a:lnTo>
                    <a:pt x="4889491" y="0"/>
                  </a:lnTo>
                  <a:close/>
                </a:path>
              </a:pathLst>
            </a:custGeom>
            <a:solidFill>
              <a:srgbClr val="0066CC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048000"/>
              <a:ext cx="5410200" cy="3124200"/>
            </a:xfrm>
            <a:custGeom>
              <a:avLst/>
              <a:gdLst/>
              <a:ahLst/>
              <a:cxnLst/>
              <a:rect l="l" t="t" r="r" b="b"/>
              <a:pathLst>
                <a:path w="5410200" h="3124200">
                  <a:moveTo>
                    <a:pt x="0" y="520708"/>
                  </a:moveTo>
                  <a:lnTo>
                    <a:pt x="2127" y="473313"/>
                  </a:lnTo>
                  <a:lnTo>
                    <a:pt x="8389" y="427110"/>
                  </a:lnTo>
                  <a:lnTo>
                    <a:pt x="18600" y="382283"/>
                  </a:lnTo>
                  <a:lnTo>
                    <a:pt x="32576" y="339016"/>
                  </a:lnTo>
                  <a:lnTo>
                    <a:pt x="50135" y="297493"/>
                  </a:lnTo>
                  <a:lnTo>
                    <a:pt x="71091" y="257897"/>
                  </a:lnTo>
                  <a:lnTo>
                    <a:pt x="95262" y="220412"/>
                  </a:lnTo>
                  <a:lnTo>
                    <a:pt x="122463" y="185222"/>
                  </a:lnTo>
                  <a:lnTo>
                    <a:pt x="152511" y="152512"/>
                  </a:lnTo>
                  <a:lnTo>
                    <a:pt x="185222" y="122464"/>
                  </a:lnTo>
                  <a:lnTo>
                    <a:pt x="220412" y="95262"/>
                  </a:lnTo>
                  <a:lnTo>
                    <a:pt x="257896" y="71092"/>
                  </a:lnTo>
                  <a:lnTo>
                    <a:pt x="297492" y="50135"/>
                  </a:lnTo>
                  <a:lnTo>
                    <a:pt x="339016" y="32576"/>
                  </a:lnTo>
                  <a:lnTo>
                    <a:pt x="382283" y="18600"/>
                  </a:lnTo>
                  <a:lnTo>
                    <a:pt x="427110" y="8389"/>
                  </a:lnTo>
                  <a:lnTo>
                    <a:pt x="473313" y="2127"/>
                  </a:lnTo>
                  <a:lnTo>
                    <a:pt x="520708" y="0"/>
                  </a:lnTo>
                  <a:lnTo>
                    <a:pt x="4889492" y="0"/>
                  </a:lnTo>
                  <a:lnTo>
                    <a:pt x="4936887" y="2127"/>
                  </a:lnTo>
                  <a:lnTo>
                    <a:pt x="4983089" y="8389"/>
                  </a:lnTo>
                  <a:lnTo>
                    <a:pt x="5027916" y="18600"/>
                  </a:lnTo>
                  <a:lnTo>
                    <a:pt x="5071183" y="32576"/>
                  </a:lnTo>
                  <a:lnTo>
                    <a:pt x="5112707" y="50135"/>
                  </a:lnTo>
                  <a:lnTo>
                    <a:pt x="5152303" y="71092"/>
                  </a:lnTo>
                  <a:lnTo>
                    <a:pt x="5189788" y="95262"/>
                  </a:lnTo>
                  <a:lnTo>
                    <a:pt x="5224977" y="122464"/>
                  </a:lnTo>
                  <a:lnTo>
                    <a:pt x="5257688" y="152512"/>
                  </a:lnTo>
                  <a:lnTo>
                    <a:pt x="5287736" y="185222"/>
                  </a:lnTo>
                  <a:lnTo>
                    <a:pt x="5314937" y="220412"/>
                  </a:lnTo>
                  <a:lnTo>
                    <a:pt x="5339108" y="257897"/>
                  </a:lnTo>
                  <a:lnTo>
                    <a:pt x="5360064" y="297493"/>
                  </a:lnTo>
                  <a:lnTo>
                    <a:pt x="5377623" y="339016"/>
                  </a:lnTo>
                  <a:lnTo>
                    <a:pt x="5391599" y="382283"/>
                  </a:lnTo>
                  <a:lnTo>
                    <a:pt x="5401810" y="427110"/>
                  </a:lnTo>
                  <a:lnTo>
                    <a:pt x="5408072" y="473313"/>
                  </a:lnTo>
                  <a:lnTo>
                    <a:pt x="5410200" y="520708"/>
                  </a:lnTo>
                  <a:lnTo>
                    <a:pt x="5410200" y="2603491"/>
                  </a:lnTo>
                  <a:lnTo>
                    <a:pt x="5408072" y="2650886"/>
                  </a:lnTo>
                  <a:lnTo>
                    <a:pt x="5401810" y="2697089"/>
                  </a:lnTo>
                  <a:lnTo>
                    <a:pt x="5391599" y="2741916"/>
                  </a:lnTo>
                  <a:lnTo>
                    <a:pt x="5377623" y="2785183"/>
                  </a:lnTo>
                  <a:lnTo>
                    <a:pt x="5360064" y="2826706"/>
                  </a:lnTo>
                  <a:lnTo>
                    <a:pt x="5339108" y="2866303"/>
                  </a:lnTo>
                  <a:lnTo>
                    <a:pt x="5314937" y="2903787"/>
                  </a:lnTo>
                  <a:lnTo>
                    <a:pt x="5287736" y="2938977"/>
                  </a:lnTo>
                  <a:lnTo>
                    <a:pt x="5257688" y="2971688"/>
                  </a:lnTo>
                  <a:lnTo>
                    <a:pt x="5224977" y="3001735"/>
                  </a:lnTo>
                  <a:lnTo>
                    <a:pt x="5189788" y="3028937"/>
                  </a:lnTo>
                  <a:lnTo>
                    <a:pt x="5152303" y="3053108"/>
                  </a:lnTo>
                  <a:lnTo>
                    <a:pt x="5112707" y="3074064"/>
                  </a:lnTo>
                  <a:lnTo>
                    <a:pt x="5071183" y="3091623"/>
                  </a:lnTo>
                  <a:lnTo>
                    <a:pt x="5027916" y="3105599"/>
                  </a:lnTo>
                  <a:lnTo>
                    <a:pt x="4983089" y="3115810"/>
                  </a:lnTo>
                  <a:lnTo>
                    <a:pt x="4936887" y="3122072"/>
                  </a:lnTo>
                  <a:lnTo>
                    <a:pt x="4889492" y="3124200"/>
                  </a:lnTo>
                  <a:lnTo>
                    <a:pt x="520708" y="3124200"/>
                  </a:lnTo>
                  <a:lnTo>
                    <a:pt x="473313" y="3122072"/>
                  </a:lnTo>
                  <a:lnTo>
                    <a:pt x="427110" y="3115810"/>
                  </a:lnTo>
                  <a:lnTo>
                    <a:pt x="382283" y="3105599"/>
                  </a:lnTo>
                  <a:lnTo>
                    <a:pt x="339016" y="3091623"/>
                  </a:lnTo>
                  <a:lnTo>
                    <a:pt x="297492" y="3074064"/>
                  </a:lnTo>
                  <a:lnTo>
                    <a:pt x="257896" y="3053108"/>
                  </a:lnTo>
                  <a:lnTo>
                    <a:pt x="220412" y="3028937"/>
                  </a:lnTo>
                  <a:lnTo>
                    <a:pt x="185222" y="3001735"/>
                  </a:lnTo>
                  <a:lnTo>
                    <a:pt x="152511" y="2971688"/>
                  </a:lnTo>
                  <a:lnTo>
                    <a:pt x="122463" y="2938977"/>
                  </a:lnTo>
                  <a:lnTo>
                    <a:pt x="95262" y="2903787"/>
                  </a:lnTo>
                  <a:lnTo>
                    <a:pt x="71091" y="2866303"/>
                  </a:lnTo>
                  <a:lnTo>
                    <a:pt x="50135" y="2826706"/>
                  </a:lnTo>
                  <a:lnTo>
                    <a:pt x="32576" y="2785183"/>
                  </a:lnTo>
                  <a:lnTo>
                    <a:pt x="18600" y="2741916"/>
                  </a:lnTo>
                  <a:lnTo>
                    <a:pt x="8389" y="2697089"/>
                  </a:lnTo>
                  <a:lnTo>
                    <a:pt x="2127" y="2650886"/>
                  </a:lnTo>
                  <a:lnTo>
                    <a:pt x="0" y="2603491"/>
                  </a:lnTo>
                  <a:lnTo>
                    <a:pt x="0" y="520708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1445">
              <a:lnSpc>
                <a:spcPct val="100000"/>
              </a:lnSpc>
              <a:spcBef>
                <a:spcPts val="100"/>
              </a:spcBef>
            </a:pPr>
            <a:r>
              <a:rPr dirty="0"/>
              <a:t>Alpha-Beta</a:t>
            </a:r>
            <a:r>
              <a:rPr spc="-10" dirty="0"/>
              <a:t> Implementation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55736" y="3297428"/>
            <a:ext cx="5636264" cy="258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1668145" indent="-45720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def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min-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value(state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, α,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β</a:t>
            </a:r>
            <a:r>
              <a:rPr sz="2400" spc="-25" dirty="0" smtClean="0">
                <a:solidFill>
                  <a:srgbClr val="C00000"/>
                </a:solidFill>
                <a:latin typeface="Calibri"/>
                <a:cs typeface="Calibri"/>
              </a:rPr>
              <a:t>)</a:t>
            </a:r>
            <a:r>
              <a:rPr lang="en-US" sz="2400" spc="-2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initialize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+∞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 dirty="0">
              <a:latin typeface="Calibri"/>
              <a:cs typeface="Calibri"/>
            </a:endParaRPr>
          </a:p>
          <a:p>
            <a:pPr marL="927100" marR="5080">
              <a:lnSpc>
                <a:spcPts val="2810"/>
              </a:lnSpc>
              <a:spcBef>
                <a:spcPts val="175"/>
              </a:spcBef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min(v,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Calibri"/>
                <a:cs typeface="Calibri"/>
              </a:rPr>
              <a:t>max-</a:t>
            </a:r>
            <a:r>
              <a:rPr sz="2400" dirty="0" smtClean="0">
                <a:solidFill>
                  <a:srgbClr val="7030A0"/>
                </a:solidFill>
                <a:latin typeface="Calibri"/>
                <a:cs typeface="Calibri"/>
              </a:rPr>
              <a:t>value(successor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α,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β)</a:t>
            </a:r>
            <a:r>
              <a:rPr sz="2400" spc="-25" dirty="0">
                <a:latin typeface="Calibri"/>
                <a:cs typeface="Calibri"/>
              </a:rPr>
              <a:t>)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 v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≤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α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 marR="2487295" indent="457200">
              <a:lnSpc>
                <a:spcPts val="2900"/>
              </a:lnSpc>
              <a:spcBef>
                <a:spcPts val="2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β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min(β,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v)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430" y="3228340"/>
            <a:ext cx="567296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736725" indent="-4572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6CC"/>
                </a:solidFill>
                <a:latin typeface="Calibri"/>
                <a:cs typeface="Calibri"/>
              </a:rPr>
              <a:t>def </a:t>
            </a:r>
            <a:r>
              <a:rPr sz="2400" spc="-10" dirty="0">
                <a:solidFill>
                  <a:srgbClr val="0066CC"/>
                </a:solidFill>
                <a:latin typeface="Calibri"/>
                <a:cs typeface="Calibri"/>
              </a:rPr>
              <a:t>max-</a:t>
            </a:r>
            <a:r>
              <a:rPr sz="2400" dirty="0">
                <a:solidFill>
                  <a:srgbClr val="0066CC"/>
                </a:solidFill>
                <a:latin typeface="Calibri"/>
                <a:cs typeface="Calibri"/>
              </a:rPr>
              <a:t>value(state, α,</a:t>
            </a:r>
            <a:r>
              <a:rPr sz="2400" spc="5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0066CC"/>
                </a:solidFill>
                <a:latin typeface="Calibri"/>
                <a:cs typeface="Calibri"/>
              </a:rPr>
              <a:t>β)</a:t>
            </a:r>
            <a:r>
              <a:rPr lang="en-US" sz="2400" spc="-25" dirty="0" smtClean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latin typeface="Calibri"/>
                <a:cs typeface="Calibri"/>
              </a:rPr>
              <a:t>initialize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0" dirty="0">
                <a:latin typeface="Times New Roman"/>
                <a:cs typeface="Times New Roman"/>
              </a:rPr>
              <a:t>∞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state:</a:t>
            </a:r>
            <a:endParaRPr sz="2400" dirty="0">
              <a:latin typeface="Calibri"/>
              <a:cs typeface="Calibri"/>
            </a:endParaRPr>
          </a:p>
          <a:p>
            <a:pPr marL="927100" marR="5080">
              <a:lnSpc>
                <a:spcPct val="100800"/>
              </a:lnSpc>
            </a:pPr>
            <a:r>
              <a:rPr sz="240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max(v,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alibri"/>
                <a:cs typeface="Calibri"/>
              </a:rPr>
              <a:t>min-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value(successor,</a:t>
            </a:r>
            <a:r>
              <a:rPr sz="24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α,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β)</a:t>
            </a:r>
            <a:r>
              <a:rPr sz="2400" spc="-25" dirty="0">
                <a:latin typeface="Calibri"/>
                <a:cs typeface="Calibri"/>
              </a:rPr>
              <a:t>)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≥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β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return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469900" marR="2466340" indent="4572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α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max(α,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v)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v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92500" y="1511300"/>
            <a:ext cx="5130800" cy="1092200"/>
            <a:chOff x="3492500" y="1511300"/>
            <a:chExt cx="5130800" cy="1092200"/>
          </a:xfrm>
        </p:grpSpPr>
        <p:sp>
          <p:nvSpPr>
            <p:cNvPr id="12" name="object 12"/>
            <p:cNvSpPr/>
            <p:nvPr/>
          </p:nvSpPr>
          <p:spPr>
            <a:xfrm>
              <a:off x="3505200" y="1524000"/>
              <a:ext cx="5105400" cy="1066800"/>
            </a:xfrm>
            <a:custGeom>
              <a:avLst/>
              <a:gdLst/>
              <a:ahLst/>
              <a:cxnLst/>
              <a:rect l="l" t="t" r="r" b="b"/>
              <a:pathLst>
                <a:path w="5105400" h="1066800">
                  <a:moveTo>
                    <a:pt x="4927598" y="0"/>
                  </a:moveTo>
                  <a:lnTo>
                    <a:pt x="177801" y="0"/>
                  </a:lnTo>
                  <a:lnTo>
                    <a:pt x="130534" y="6351"/>
                  </a:lnTo>
                  <a:lnTo>
                    <a:pt x="88061" y="24275"/>
                  </a:lnTo>
                  <a:lnTo>
                    <a:pt x="52076" y="52076"/>
                  </a:lnTo>
                  <a:lnTo>
                    <a:pt x="24275" y="88061"/>
                  </a:lnTo>
                  <a:lnTo>
                    <a:pt x="6351" y="130534"/>
                  </a:lnTo>
                  <a:lnTo>
                    <a:pt x="0" y="177801"/>
                  </a:lnTo>
                  <a:lnTo>
                    <a:pt x="0" y="888997"/>
                  </a:lnTo>
                  <a:lnTo>
                    <a:pt x="6351" y="936264"/>
                  </a:lnTo>
                  <a:lnTo>
                    <a:pt x="24275" y="978737"/>
                  </a:lnTo>
                  <a:lnTo>
                    <a:pt x="52076" y="1014722"/>
                  </a:lnTo>
                  <a:lnTo>
                    <a:pt x="88061" y="1042524"/>
                  </a:lnTo>
                  <a:lnTo>
                    <a:pt x="130534" y="1060448"/>
                  </a:lnTo>
                  <a:lnTo>
                    <a:pt x="177801" y="1066800"/>
                  </a:lnTo>
                  <a:lnTo>
                    <a:pt x="4927598" y="1066800"/>
                  </a:lnTo>
                  <a:lnTo>
                    <a:pt x="4974865" y="1060448"/>
                  </a:lnTo>
                  <a:lnTo>
                    <a:pt x="5017338" y="1042524"/>
                  </a:lnTo>
                  <a:lnTo>
                    <a:pt x="5053323" y="1014722"/>
                  </a:lnTo>
                  <a:lnTo>
                    <a:pt x="5081124" y="978737"/>
                  </a:lnTo>
                  <a:lnTo>
                    <a:pt x="5099048" y="936264"/>
                  </a:lnTo>
                  <a:lnTo>
                    <a:pt x="5105400" y="888997"/>
                  </a:lnTo>
                  <a:lnTo>
                    <a:pt x="5105400" y="177801"/>
                  </a:lnTo>
                  <a:lnTo>
                    <a:pt x="5099048" y="130534"/>
                  </a:lnTo>
                  <a:lnTo>
                    <a:pt x="5081124" y="88061"/>
                  </a:lnTo>
                  <a:lnTo>
                    <a:pt x="5053323" y="52076"/>
                  </a:lnTo>
                  <a:lnTo>
                    <a:pt x="5017338" y="24275"/>
                  </a:lnTo>
                  <a:lnTo>
                    <a:pt x="4974865" y="6351"/>
                  </a:lnTo>
                  <a:lnTo>
                    <a:pt x="4927598" y="0"/>
                  </a:lnTo>
                  <a:close/>
                </a:path>
              </a:pathLst>
            </a:custGeom>
            <a:solidFill>
              <a:srgbClr val="7030A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200" y="1524000"/>
              <a:ext cx="5105400" cy="1066800"/>
            </a:xfrm>
            <a:custGeom>
              <a:avLst/>
              <a:gdLst/>
              <a:ahLst/>
              <a:cxnLst/>
              <a:rect l="l" t="t" r="r" b="b"/>
              <a:pathLst>
                <a:path w="5105400" h="1066800">
                  <a:moveTo>
                    <a:pt x="0" y="177801"/>
                  </a:moveTo>
                  <a:lnTo>
                    <a:pt x="6351" y="130535"/>
                  </a:lnTo>
                  <a:lnTo>
                    <a:pt x="24275" y="88061"/>
                  </a:lnTo>
                  <a:lnTo>
                    <a:pt x="52076" y="52076"/>
                  </a:lnTo>
                  <a:lnTo>
                    <a:pt x="88061" y="24275"/>
                  </a:lnTo>
                  <a:lnTo>
                    <a:pt x="130534" y="6351"/>
                  </a:lnTo>
                  <a:lnTo>
                    <a:pt x="177801" y="0"/>
                  </a:lnTo>
                  <a:lnTo>
                    <a:pt x="4927599" y="0"/>
                  </a:lnTo>
                  <a:lnTo>
                    <a:pt x="4974865" y="6351"/>
                  </a:lnTo>
                  <a:lnTo>
                    <a:pt x="5017338" y="24275"/>
                  </a:lnTo>
                  <a:lnTo>
                    <a:pt x="5053323" y="52076"/>
                  </a:lnTo>
                  <a:lnTo>
                    <a:pt x="5081125" y="88061"/>
                  </a:lnTo>
                  <a:lnTo>
                    <a:pt x="5099048" y="130535"/>
                  </a:lnTo>
                  <a:lnTo>
                    <a:pt x="5105400" y="177801"/>
                  </a:lnTo>
                  <a:lnTo>
                    <a:pt x="5105400" y="888998"/>
                  </a:lnTo>
                  <a:lnTo>
                    <a:pt x="5099048" y="936264"/>
                  </a:lnTo>
                  <a:lnTo>
                    <a:pt x="5081125" y="978738"/>
                  </a:lnTo>
                  <a:lnTo>
                    <a:pt x="5053323" y="1014723"/>
                  </a:lnTo>
                  <a:lnTo>
                    <a:pt x="5017338" y="1042524"/>
                  </a:lnTo>
                  <a:lnTo>
                    <a:pt x="4974865" y="1060448"/>
                  </a:lnTo>
                  <a:lnTo>
                    <a:pt x="4927599" y="1066800"/>
                  </a:lnTo>
                  <a:lnTo>
                    <a:pt x="177801" y="1066800"/>
                  </a:lnTo>
                  <a:lnTo>
                    <a:pt x="130534" y="1060448"/>
                  </a:lnTo>
                  <a:lnTo>
                    <a:pt x="88061" y="1042524"/>
                  </a:lnTo>
                  <a:lnTo>
                    <a:pt x="52076" y="1014723"/>
                  </a:lnTo>
                  <a:lnTo>
                    <a:pt x="24275" y="978738"/>
                  </a:lnTo>
                  <a:lnTo>
                    <a:pt x="6351" y="936264"/>
                  </a:lnTo>
                  <a:lnTo>
                    <a:pt x="0" y="888998"/>
                  </a:lnTo>
                  <a:lnTo>
                    <a:pt x="0" y="177801"/>
                  </a:lnTo>
                  <a:close/>
                </a:path>
              </a:pathLst>
            </a:custGeom>
            <a:ln w="254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09206" y="1621028"/>
            <a:ext cx="457454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8895" marR="5080" indent="-3683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0066CC"/>
                </a:solidFill>
                <a:latin typeface="Calibri"/>
                <a:cs typeface="Calibri"/>
              </a:rPr>
              <a:t>α:</a:t>
            </a:r>
            <a:r>
              <a:rPr sz="2400" spc="-30" dirty="0">
                <a:solidFill>
                  <a:srgbClr val="0066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MAX’s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best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option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path</a:t>
            </a:r>
            <a:r>
              <a:rPr sz="2400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root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β: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MIN’s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best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option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path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root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06000" y="5336764"/>
            <a:ext cx="978153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α</a:t>
            </a:r>
            <a:r>
              <a:rPr lang="zh-CN" altLang="en-US" sz="2400" dirty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480391" y="5646520"/>
            <a:ext cx="976549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β</a:t>
            </a:r>
            <a:r>
              <a:rPr lang="zh-CN" altLang="en-US" sz="2400" dirty="0" smtClean="0">
                <a:solidFill>
                  <a:srgbClr val="FF0000"/>
                </a:solidFill>
              </a:rPr>
              <a:t>剪枝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3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9A3A-70FC-4F63-B52D-DAAB0BEF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猜拳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0DFA-ECE0-4ED0-A421-38051078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5003800" cy="47291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800" dirty="0" smtClean="0"/>
              <a:t>两</a:t>
            </a:r>
            <a:r>
              <a:rPr lang="zh-CN" altLang="en-US" sz="2800" dirty="0"/>
              <a:t>人猜拳，规定</a:t>
            </a:r>
            <a:r>
              <a:rPr lang="zh-CN" altLang="en-US" sz="2800" dirty="0">
                <a:solidFill>
                  <a:srgbClr val="FF0000"/>
                </a:solidFill>
              </a:rPr>
              <a:t>连续两局不能出的一样</a:t>
            </a:r>
            <a:r>
              <a:rPr lang="zh-CN" altLang="en-US" sz="2800" dirty="0"/>
              <a:t>，在</a:t>
            </a:r>
            <a:r>
              <a:rPr lang="zh-CN" altLang="en-US" sz="2800" b="1" dirty="0"/>
              <a:t>十分理智</a:t>
            </a:r>
            <a:r>
              <a:rPr lang="zh-CN" altLang="en-US" sz="2800" dirty="0"/>
              <a:t>的情况下，</a:t>
            </a:r>
            <a:r>
              <a:rPr lang="zh-CN" altLang="en-US" sz="2800" dirty="0">
                <a:solidFill>
                  <a:srgbClr val="FF0000"/>
                </a:solidFill>
              </a:rPr>
              <a:t>第一把是</a:t>
            </a:r>
            <a:r>
              <a:rPr lang="zh-CN" altLang="en-US" sz="2800" b="1" dirty="0">
                <a:solidFill>
                  <a:srgbClr val="FF0000"/>
                </a:solidFill>
              </a:rPr>
              <a:t>剪刀</a:t>
            </a:r>
            <a:r>
              <a:rPr lang="zh-CN" altLang="en-US" sz="2800" dirty="0">
                <a:solidFill>
                  <a:srgbClr val="FF0000"/>
                </a:solidFill>
              </a:rPr>
              <a:t>平局</a:t>
            </a:r>
            <a:r>
              <a:rPr lang="zh-CN" altLang="en-US" sz="2800" dirty="0"/>
              <a:t>，最后会如何？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DCFE00-95E8-4E4D-AFAA-870F7C1B6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362200"/>
            <a:ext cx="6324600" cy="23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28800" y="41882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eaLnBrk="0" hangingPunct="0">
              <a:defRPr/>
            </a:pPr>
            <a:r>
              <a:rPr lang="zh-CN" altLang="en-US" sz="4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博弈</a:t>
            </a:r>
            <a:endParaRPr lang="en-US" sz="40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62000" y="1600200"/>
            <a:ext cx="11049000" cy="2209800"/>
          </a:xfrm>
          <a:prstGeom prst="rect">
            <a:avLst/>
          </a:prstGeom>
        </p:spPr>
        <p:txBody>
          <a:bodyPr anchor="ctr"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博弈和人类智慧如影随行</a:t>
            </a:r>
            <a:endParaRPr lang="en-US" altLang="zh-CN" sz="24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博弈也是对真实环境中竞争行为很好的表示模型（</a:t>
            </a:r>
            <a:r>
              <a:rPr lang="zh-CN" altLang="en-US" sz="2400" dirty="0"/>
              <a:t>军事对抗，谈判，竞买等</a:t>
            </a:r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 2" panose="05020102010507070707" pitchFamily="18" charset="2"/>
              <a:buChar char="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博弈</a:t>
            </a:r>
            <a:r>
              <a:rPr lang="zh-CN" altLang="en-US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游戏易于</a:t>
            </a:r>
            <a:r>
              <a:rPr lang="zh-CN" altLang="en-US" sz="2400" b="1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形式化</a:t>
            </a:r>
            <a:r>
              <a:rPr lang="zh-CN" altLang="en-US" sz="2400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，可以形式化表述为</a:t>
            </a:r>
            <a:r>
              <a:rPr lang="zh-CN" altLang="en-US" sz="2400" b="1" dirty="0" smtClean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搜索问题</a:t>
            </a:r>
            <a:endParaRPr lang="en-US" altLang="zh-CN" sz="2400" b="1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	</a:t>
            </a:r>
            <a:endParaRPr lang="en-US" sz="2400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662101"/>
            <a:ext cx="3048000" cy="25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6200" y="3658788"/>
            <a:ext cx="3048000" cy="25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59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D9F9E1-58DA-254B-B82F-2EA950785398}"/>
              </a:ext>
            </a:extLst>
          </p:cNvPr>
          <p:cNvGrpSpPr/>
          <p:nvPr/>
        </p:nvGrpSpPr>
        <p:grpSpPr>
          <a:xfrm>
            <a:off x="5943600" y="1360100"/>
            <a:ext cx="6248400" cy="4887716"/>
            <a:chOff x="5943600" y="1360100"/>
            <a:chExt cx="6248400" cy="4887716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AF6B2724-FDA3-8B4F-AF7F-E6574A5B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943600" y="1360100"/>
              <a:ext cx="6248400" cy="4887716"/>
            </a:xfrm>
            <a:prstGeom prst="rect">
              <a:avLst/>
            </a:prstGeom>
            <a:noFill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82977F-9EAA-BE4D-BA63-228D095B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2199" y="2667000"/>
              <a:ext cx="580465" cy="533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5C63B3E-2C7D-1B47-AA7E-B745D53BC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2359" y="3200400"/>
              <a:ext cx="383241" cy="685800"/>
            </a:xfrm>
            <a:prstGeom prst="rect">
              <a:avLst/>
            </a:prstGeom>
          </p:spPr>
        </p:pic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brief history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76400"/>
            <a:ext cx="5867400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b="1" dirty="0"/>
              <a:t>Checkers: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1950: First computer player. 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1959: Samuel’s self-taught program.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1994: First computer world champion: Chinook defeats Tinsley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2007: </a:t>
            </a:r>
            <a:r>
              <a:rPr lang="en-US" sz="1500" dirty="0">
                <a:solidFill>
                  <a:srgbClr val="FF0000"/>
                </a:solidFill>
              </a:rPr>
              <a:t>Checkers solved</a:t>
            </a:r>
            <a:r>
              <a:rPr lang="en-US" sz="1500" dirty="0"/>
              <a:t>! Endgame database of 39 trillion states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/>
              <a:t>Chess: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1945-1960: </a:t>
            </a:r>
            <a:r>
              <a:rPr lang="en-US" sz="1500" dirty="0" err="1"/>
              <a:t>Zuse</a:t>
            </a:r>
            <a:r>
              <a:rPr lang="en-US" sz="1500" dirty="0"/>
              <a:t>, Wiener, Shannon, Turing, Newell &amp; Simon, McCarthy.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1960s onward: gradual improvement under “standard model”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1997: </a:t>
            </a:r>
            <a:r>
              <a:rPr lang="en-US" sz="1500" dirty="0">
                <a:solidFill>
                  <a:srgbClr val="FF0000"/>
                </a:solidFill>
              </a:rPr>
              <a:t>Deep Blue </a:t>
            </a:r>
            <a:r>
              <a:rPr lang="en-US" sz="1500" dirty="0"/>
              <a:t>defeats human champion Garry Kasparov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2022: Stockfish rating 3541 (vs 2882 for Magnus Carlsen 2015).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900" b="1" dirty="0"/>
              <a:t>Go:</a:t>
            </a:r>
            <a:r>
              <a:rPr 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1968: Zobrist’s program plays legal Go, barely (b&gt;300!)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1968-2005: various </a:t>
            </a:r>
            <a:r>
              <a:rPr lang="en-US" sz="1500" dirty="0">
                <a:solidFill>
                  <a:srgbClr val="FF0000"/>
                </a:solidFill>
              </a:rPr>
              <a:t>ad hoc approaches </a:t>
            </a:r>
            <a:r>
              <a:rPr lang="en-US" sz="1500" dirty="0"/>
              <a:t>tried, novice level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2005-2014: Monte Carlo tree search -&gt; strong amateur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2016-2017: </a:t>
            </a:r>
            <a:r>
              <a:rPr lang="en-US" sz="1500" dirty="0">
                <a:solidFill>
                  <a:srgbClr val="FF0000"/>
                </a:solidFill>
              </a:rPr>
              <a:t>AlphaGo</a:t>
            </a:r>
            <a:r>
              <a:rPr lang="en-US" sz="1500" dirty="0"/>
              <a:t> defeats human world champions</a:t>
            </a:r>
          </a:p>
          <a:p>
            <a:pPr eaLnBrk="1" hangingPunct="1">
              <a:lnSpc>
                <a:spcPct val="80000"/>
              </a:lnSpc>
            </a:pPr>
            <a:endParaRPr lang="en-US" sz="1600" b="1" dirty="0"/>
          </a:p>
          <a:p>
            <a:pPr eaLnBrk="1" hangingPunct="1">
              <a:lnSpc>
                <a:spcPct val="80000"/>
              </a:lnSpc>
            </a:pPr>
            <a:endParaRPr lang="en-US" sz="1900" dirty="0"/>
          </a:p>
        </p:txBody>
      </p:sp>
      <p:sp>
        <p:nvSpPr>
          <p:cNvPr id="8" name="Rectangle 7"/>
          <p:cNvSpPr/>
          <p:nvPr/>
        </p:nvSpPr>
        <p:spPr>
          <a:xfrm>
            <a:off x="70104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296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46606" y="1371600"/>
            <a:ext cx="1445394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72600" y="1371600"/>
            <a:ext cx="1676400" cy="451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0746606" y="1360100"/>
            <a:ext cx="1445394" cy="5299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7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CB76E-624F-4C80-8679-90BB0717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纳什均衡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A9EEB8-F60C-424B-A933-C5FAF4EAB540}"/>
              </a:ext>
            </a:extLst>
          </p:cNvPr>
          <p:cNvSpPr/>
          <p:nvPr/>
        </p:nvSpPr>
        <p:spPr>
          <a:xfrm>
            <a:off x="762000" y="1295278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Helvetica Neue"/>
              </a:rPr>
              <a:t>纳什均衡</a:t>
            </a:r>
            <a:r>
              <a:rPr lang="zh-CN" altLang="en-US" sz="2600" dirty="0">
                <a:solidFill>
                  <a:srgbClr val="333333"/>
                </a:solidFill>
                <a:latin typeface="Helvetica Neue"/>
              </a:rPr>
              <a:t>（</a:t>
            </a:r>
            <a:r>
              <a:rPr lang="en-US" altLang="zh-CN" sz="2600" dirty="0">
                <a:solidFill>
                  <a:srgbClr val="333333"/>
                </a:solidFill>
                <a:latin typeface="Helvetica Neue"/>
              </a:rPr>
              <a:t>Nash equilibrium</a:t>
            </a:r>
            <a:r>
              <a:rPr lang="zh-CN" altLang="en-US" sz="2600" dirty="0">
                <a:solidFill>
                  <a:srgbClr val="333333"/>
                </a:solidFill>
                <a:latin typeface="Helvetica Neue"/>
              </a:rPr>
              <a:t>）由美国数学家纳什</a:t>
            </a:r>
            <a:r>
              <a:rPr lang="zh-CN" altLang="en-US" sz="2600" dirty="0" smtClean="0">
                <a:solidFill>
                  <a:srgbClr val="333333"/>
                </a:solidFill>
                <a:latin typeface="Helvetica Neue"/>
              </a:rPr>
              <a:t>提出。在</a:t>
            </a:r>
            <a:r>
              <a:rPr lang="zh-CN" altLang="en-US" sz="2600" dirty="0">
                <a:solidFill>
                  <a:srgbClr val="333333"/>
                </a:solidFill>
                <a:latin typeface="Helvetica Neue"/>
              </a:rPr>
              <a:t>多人博弈的时候，如果其他人不改变策略，不论我怎么改变也不能增加收益，所有人都是这样，也就达到了纳什均衡</a:t>
            </a:r>
            <a:r>
              <a:rPr lang="zh-CN" altLang="en-US" sz="26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sz="2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56C565-E924-4680-8A65-3618E063D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81906"/>
            <a:ext cx="4220308" cy="2286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EF7890-5B41-4040-BAD1-B549077298AA}"/>
              </a:ext>
            </a:extLst>
          </p:cNvPr>
          <p:cNvSpPr/>
          <p:nvPr/>
        </p:nvSpPr>
        <p:spPr>
          <a:xfrm>
            <a:off x="7398327" y="4419600"/>
            <a:ext cx="44550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约翰纳什（</a:t>
            </a:r>
            <a:r>
              <a:rPr lang="en-US" altLang="zh-CN" dirty="0">
                <a:solidFill>
                  <a:srgbClr val="666666"/>
                </a:solidFill>
                <a:latin typeface="Helvetica Neue"/>
              </a:rPr>
              <a:t>John Nash</a:t>
            </a: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），著名经济学家，</a:t>
            </a:r>
            <a:endParaRPr lang="en-US" altLang="zh-CN" dirty="0">
              <a:solidFill>
                <a:srgbClr val="666666"/>
              </a:solidFill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666666"/>
                </a:solidFill>
                <a:latin typeface="Helvetica Neue"/>
              </a:rPr>
              <a:t>博弈论</a:t>
            </a:r>
            <a:r>
              <a:rPr lang="zh-CN" altLang="en-US" dirty="0" smtClean="0">
                <a:solidFill>
                  <a:srgbClr val="666666"/>
                </a:solidFill>
                <a:latin typeface="Helvetica Neue"/>
              </a:rPr>
              <a:t>创始人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2000" y="5094459"/>
            <a:ext cx="104630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Arial" pitchFamily="34" charset="0"/>
              </a:rPr>
              <a:t> </a:t>
            </a:r>
            <a:endParaRPr lang="en-US" altLang="zh-CN" sz="2400" dirty="0" smtClean="0">
              <a:latin typeface="Arial" pitchFamily="34" charset="0"/>
            </a:endParaRPr>
          </a:p>
          <a:p>
            <a:endParaRPr lang="en-US" altLang="zh-CN" sz="2400" dirty="0">
              <a:latin typeface="Arial" pitchFamily="34" charset="0"/>
            </a:endParaRPr>
          </a:p>
          <a:p>
            <a:r>
              <a:rPr lang="zh-CN" altLang="en-US" sz="2400" b="1" dirty="0">
                <a:latin typeface="Arial" pitchFamily="34" charset="0"/>
              </a:rPr>
              <a:t>纳什均衡可以认为是博弈论实现人工智能的一个基本基石</a:t>
            </a:r>
            <a:r>
              <a:rPr lang="zh-CN" altLang="en-US" sz="2400" dirty="0">
                <a:latin typeface="Arial" pitchFamily="34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95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F884C-30F3-4DA7-9EA6-9B495332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博弈论中经典问题：囚徒窘境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B9C667-C7B6-46D5-98FC-BAC22CC8E3CF}"/>
              </a:ext>
            </a:extLst>
          </p:cNvPr>
          <p:cNvSpPr/>
          <p:nvPr/>
        </p:nvSpPr>
        <p:spPr>
          <a:xfrm>
            <a:off x="762000" y="1444122"/>
            <a:ext cx="10439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警察抓了两个嫌疑犯，</a:t>
            </a:r>
            <a:r>
              <a:rPr lang="zh-CN" altLang="en-US" sz="2400" u="sng" dirty="0">
                <a:solidFill>
                  <a:srgbClr val="333333"/>
                </a:solidFill>
                <a:latin typeface="Helvetica Neue"/>
              </a:rPr>
              <a:t>在他们没有事先串口供的情况下，</a:t>
            </a:r>
            <a:r>
              <a:rPr lang="zh-CN" altLang="en-US" sz="2400" b="1" u="sng" dirty="0">
                <a:solidFill>
                  <a:srgbClr val="333333"/>
                </a:solidFill>
                <a:latin typeface="Helvetica Neue"/>
              </a:rPr>
              <a:t>分开审问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。如果两个罪犯都沉默，各判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年；互相揭发，各判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8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年；如果一个揭发一个沉默，那么揭发的那个释放，沉默的那个判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10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年。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AB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怎么选择才对自己最有利？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8BEE0E-396B-40F9-B0ED-99933B35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23316"/>
            <a:ext cx="10759955" cy="14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children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90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x_{s' \in \mathrm{successors}(s)} V(s'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8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) = \mathrm{known}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417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V(s') = \min_{s \in \mathrm{successors}(s')} V(s)&#10;\]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21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45136</TotalTime>
  <Words>3019</Words>
  <Application>Microsoft Office PowerPoint</Application>
  <PresentationFormat>宽屏</PresentationFormat>
  <Paragraphs>439</Paragraphs>
  <Slides>44</Slides>
  <Notes>19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-apple-system</vt:lpstr>
      <vt:lpstr>Helvetica Neue</vt:lpstr>
      <vt:lpstr>等线 Light</vt:lpstr>
      <vt:lpstr>隶书</vt:lpstr>
      <vt:lpstr>宋体</vt:lpstr>
      <vt:lpstr>arial</vt:lpstr>
      <vt:lpstr>arial</vt:lpstr>
      <vt:lpstr>Calibri</vt:lpstr>
      <vt:lpstr>Comic Sans MS</vt:lpstr>
      <vt:lpstr>Symbol</vt:lpstr>
      <vt:lpstr>Times New Roman</vt:lpstr>
      <vt:lpstr>Wingdings</vt:lpstr>
      <vt:lpstr>Wingdings 2</vt:lpstr>
      <vt:lpstr>dan-berkeley-nlp-v1</vt:lpstr>
      <vt:lpstr>PowerPoint 演示文稿</vt:lpstr>
      <vt:lpstr>Multi-Agent Pacman</vt:lpstr>
      <vt:lpstr>主要内容</vt:lpstr>
      <vt:lpstr>博弈论（Game Theory）</vt:lpstr>
      <vt:lpstr>猜拳</vt:lpstr>
      <vt:lpstr>PowerPoint 演示文稿</vt:lpstr>
      <vt:lpstr>A brief history</vt:lpstr>
      <vt:lpstr>纳什均衡</vt:lpstr>
      <vt:lpstr>博弈论中经典问题：囚徒窘境</vt:lpstr>
      <vt:lpstr>囚徒窘境</vt:lpstr>
      <vt:lpstr>囚徒窘境</vt:lpstr>
      <vt:lpstr>Types of Games</vt:lpstr>
      <vt:lpstr>零和博弈</vt:lpstr>
      <vt:lpstr>Deterministic Games</vt:lpstr>
      <vt:lpstr>Tic-Tac-Toe Game Tree</vt:lpstr>
      <vt:lpstr>主要内容</vt:lpstr>
      <vt:lpstr>极小极大原理</vt:lpstr>
      <vt:lpstr>博弈论中经典问题：分蛋糕</vt:lpstr>
      <vt:lpstr>博弈论中经典问题：分蛋糕</vt:lpstr>
      <vt:lpstr>主要内容</vt:lpstr>
      <vt:lpstr>单Agent的搜索树</vt:lpstr>
      <vt:lpstr>单Agent的搜索树</vt:lpstr>
      <vt:lpstr>对抗博弈树</vt:lpstr>
      <vt:lpstr>Minimax Values</vt:lpstr>
      <vt:lpstr>对抗搜索(Minimax)</vt:lpstr>
      <vt:lpstr>Minimax Implementation</vt:lpstr>
      <vt:lpstr>Minimax Example</vt:lpstr>
      <vt:lpstr>Minimax 课堂练习</vt:lpstr>
      <vt:lpstr>Minimax Properties</vt:lpstr>
      <vt:lpstr>Generalized minimax</vt:lpstr>
      <vt:lpstr>PowerPoint 演示文稿</vt:lpstr>
      <vt:lpstr>博弈树剪枝Pruning</vt:lpstr>
      <vt:lpstr>第六周作业：5.9abcd 井字棋</vt:lpstr>
      <vt:lpstr>PowerPoint 演示文稿</vt:lpstr>
      <vt:lpstr>主要内容</vt:lpstr>
      <vt:lpstr>Minimax Pruning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α-β 剪枝</vt:lpstr>
      <vt:lpstr>Alpha-Beta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WJL</cp:lastModifiedBy>
  <cp:revision>2270</cp:revision>
  <cp:lastPrinted>2016-02-04T17:52:29Z</cp:lastPrinted>
  <dcterms:created xsi:type="dcterms:W3CDTF">2004-08-27T04:16:05Z</dcterms:created>
  <dcterms:modified xsi:type="dcterms:W3CDTF">2024-04-14T00:38:59Z</dcterms:modified>
</cp:coreProperties>
</file>