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65"/>
  </p:notesMasterIdLst>
  <p:handoutMasterIdLst>
    <p:handoutMasterId r:id="rId66"/>
  </p:handoutMasterIdLst>
  <p:sldIdLst>
    <p:sldId id="632" r:id="rId2"/>
    <p:sldId id="783" r:id="rId3"/>
    <p:sldId id="884" r:id="rId4"/>
    <p:sldId id="784" r:id="rId5"/>
    <p:sldId id="919" r:id="rId6"/>
    <p:sldId id="920" r:id="rId7"/>
    <p:sldId id="882" r:id="rId8"/>
    <p:sldId id="788" r:id="rId9"/>
    <p:sldId id="881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  <p:sldId id="802" r:id="rId23"/>
    <p:sldId id="803" r:id="rId24"/>
    <p:sldId id="804" r:id="rId25"/>
    <p:sldId id="805" r:id="rId26"/>
    <p:sldId id="806" r:id="rId27"/>
    <p:sldId id="808" r:id="rId28"/>
    <p:sldId id="810" r:id="rId29"/>
    <p:sldId id="811" r:id="rId30"/>
    <p:sldId id="812" r:id="rId31"/>
    <p:sldId id="813" r:id="rId32"/>
    <p:sldId id="814" r:id="rId33"/>
    <p:sldId id="815" r:id="rId34"/>
    <p:sldId id="816" r:id="rId35"/>
    <p:sldId id="817" r:id="rId36"/>
    <p:sldId id="818" r:id="rId37"/>
    <p:sldId id="819" r:id="rId38"/>
    <p:sldId id="921" r:id="rId39"/>
    <p:sldId id="890" r:id="rId40"/>
    <p:sldId id="821" r:id="rId41"/>
    <p:sldId id="822" r:id="rId42"/>
    <p:sldId id="823" r:id="rId43"/>
    <p:sldId id="891" r:id="rId44"/>
    <p:sldId id="892" r:id="rId45"/>
    <p:sldId id="825" r:id="rId46"/>
    <p:sldId id="894" r:id="rId47"/>
    <p:sldId id="895" r:id="rId48"/>
    <p:sldId id="899" r:id="rId49"/>
    <p:sldId id="900" r:id="rId50"/>
    <p:sldId id="901" r:id="rId51"/>
    <p:sldId id="902" r:id="rId52"/>
    <p:sldId id="903" r:id="rId53"/>
    <p:sldId id="840" r:id="rId54"/>
    <p:sldId id="841" r:id="rId55"/>
    <p:sldId id="842" r:id="rId56"/>
    <p:sldId id="904" r:id="rId57"/>
    <p:sldId id="905" r:id="rId58"/>
    <p:sldId id="907" r:id="rId59"/>
    <p:sldId id="844" r:id="rId60"/>
    <p:sldId id="845" r:id="rId61"/>
    <p:sldId id="843" r:id="rId62"/>
    <p:sldId id="847" r:id="rId63"/>
    <p:sldId id="879" r:id="rId64"/>
  </p:sldIdLst>
  <p:sldSz cx="12192000" cy="6858000"/>
  <p:notesSz cx="7315200" cy="96012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3299"/>
    <a:srgbClr val="CE00BB"/>
    <a:srgbClr val="30F336"/>
    <a:srgbClr val="BFEFBF"/>
    <a:srgbClr val="CC6600"/>
    <a:srgbClr val="996600"/>
    <a:srgbClr val="663300"/>
    <a:srgbClr val="2D2D8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15" autoAdjust="0"/>
  </p:normalViewPr>
  <p:slideViewPr>
    <p:cSldViewPr snapToGrid="0">
      <p:cViewPr varScale="1">
        <p:scale>
          <a:sx n="76" d="100"/>
          <a:sy n="76" d="100"/>
        </p:scale>
        <p:origin x="74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27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x+5&gt;3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不是命题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疑问句、感叹句、祈使句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它们都不是命题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说谎者悖论</a:t>
            </a:r>
            <a:r>
              <a:rPr lang="en-US" altLang="zh-CN" dirty="0"/>
              <a:t>: </a:t>
            </a:r>
            <a:r>
              <a:rPr lang="zh-CN" altLang="en-US" dirty="0"/>
              <a:t>最古老的语义悖论</a:t>
            </a:r>
            <a:r>
              <a:rPr lang="en-US" altLang="zh-CN" dirty="0"/>
              <a:t>. </a:t>
            </a:r>
            <a:r>
              <a:rPr lang="zh-CN" altLang="en-US" dirty="0"/>
              <a:t>公元前</a:t>
            </a:r>
            <a:r>
              <a:rPr lang="en-US" altLang="zh-CN" dirty="0"/>
              <a:t>6</a:t>
            </a:r>
            <a:r>
              <a:rPr lang="zh-CN" altLang="en-US" dirty="0"/>
              <a:t>世纪古希腊哲学家伊壁孟德所创的四个悖论之一</a:t>
            </a:r>
            <a:r>
              <a:rPr lang="en-US" altLang="zh-CN" dirty="0"/>
              <a:t>.</a:t>
            </a:r>
            <a:r>
              <a:rPr lang="zh-CN" altLang="en-US" dirty="0"/>
              <a:t>是关于“我正在撒谎”的悖论</a:t>
            </a:r>
            <a:r>
              <a:rPr lang="en-US" altLang="zh-CN" dirty="0"/>
              <a:t>.</a:t>
            </a:r>
            <a:r>
              <a:rPr lang="zh-CN" altLang="en-US" dirty="0"/>
              <a:t>具体为：如果他的确正在撒谎</a:t>
            </a:r>
            <a:r>
              <a:rPr lang="en-US" altLang="zh-CN" dirty="0"/>
              <a:t>,</a:t>
            </a:r>
            <a:r>
              <a:rPr lang="zh-CN" altLang="en-US" dirty="0"/>
              <a:t>那么这句话是真的</a:t>
            </a:r>
            <a:r>
              <a:rPr lang="en-US" altLang="zh-CN" dirty="0"/>
              <a:t>,</a:t>
            </a:r>
            <a:r>
              <a:rPr lang="zh-CN" altLang="en-US" dirty="0"/>
              <a:t>所以伊壁孟德不在撤谎</a:t>
            </a:r>
            <a:r>
              <a:rPr lang="en-US" altLang="zh-CN" dirty="0"/>
              <a:t>,</a:t>
            </a:r>
            <a:r>
              <a:rPr lang="zh-CN" altLang="en-US" dirty="0"/>
              <a:t>如果他不在撒谎</a:t>
            </a:r>
            <a:r>
              <a:rPr lang="en-US" altLang="zh-CN" dirty="0"/>
              <a:t>,</a:t>
            </a:r>
            <a:r>
              <a:rPr lang="zh-CN" altLang="en-US" dirty="0"/>
              <a:t>那么这句话是假的</a:t>
            </a:r>
            <a:r>
              <a:rPr lang="en-US" altLang="zh-CN" dirty="0"/>
              <a:t>,</a:t>
            </a:r>
            <a:r>
              <a:rPr lang="zh-CN" altLang="en-US" dirty="0"/>
              <a:t>因而伊壁孟德正在撒谎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5ABE6E-8C62-4F25-A621-C996F65992E0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3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D501F92-F93B-4019-9563-FC645EFD484A}" type="slidenum">
              <a:rPr lang="en-US" altLang="zh-CN" sz="1200"/>
              <a:pPr algn="r" eaLnBrk="1" hangingPunct="1"/>
              <a:t>33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9687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原子语句由单个命题词组成，代表一个为真或者为假的命题。</a:t>
            </a:r>
            <a:endParaRPr lang="en-US" altLang="zh-CN" dirty="0"/>
          </a:p>
          <a:p>
            <a:r>
              <a:rPr lang="zh-CN" altLang="en-US" dirty="0"/>
              <a:t>复合语句由原子语句用括号和逻辑连接词构造而成。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Unless </a:t>
            </a:r>
            <a:r>
              <a:rPr lang="zh-CN" altLang="en-US" dirty="0"/>
              <a:t>除了这种情况之外，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深度优先枚举出了真值表中所有的情况，在叶子结点，</a:t>
            </a:r>
            <a:r>
              <a:rPr lang="en-US" altLang="zh-CN" dirty="0"/>
              <a:t>if</a:t>
            </a:r>
            <a:r>
              <a:rPr lang="zh-CN" altLang="en-US" dirty="0"/>
              <a:t>语句判断这种情况下</a:t>
            </a:r>
            <a:r>
              <a:rPr lang="en-US" altLang="zh-CN" dirty="0"/>
              <a:t>KB</a:t>
            </a:r>
            <a:r>
              <a:rPr lang="zh-CN" altLang="en-US" dirty="0"/>
              <a:t>为真的时候，</a:t>
            </a:r>
            <a:r>
              <a:rPr lang="en-US" altLang="zh-CN" dirty="0"/>
              <a:t>α</a:t>
            </a:r>
            <a:r>
              <a:rPr lang="zh-CN" altLang="en-US" dirty="0"/>
              <a:t>是否为真。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// </a:t>
            </a:r>
            <a:r>
              <a:rPr lang="zh-CN" altLang="en-US" sz="1200" dirty="0"/>
              <a:t>当</a:t>
            </a:r>
            <a:r>
              <a:rPr lang="en-US" altLang="zh-CN" sz="1200" dirty="0"/>
              <a:t>KB</a:t>
            </a:r>
            <a:r>
              <a:rPr lang="zh-CN" altLang="en-US" sz="1200" dirty="0"/>
              <a:t>为假的时候，总是返回</a:t>
            </a:r>
            <a:r>
              <a:rPr lang="en-US" altLang="zh-CN" sz="1200" dirty="0"/>
              <a:t>true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3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搜索证明，在很多实际情况中，寻找某个证明过程更高效，因为无论存在多少命题，它都可以忽略不相干命题。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如果可用的推理规则不充分，那么目标将不可达，即只用那些推理规则找不到证明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5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假言推理</a:t>
            </a:r>
            <a:r>
              <a:rPr lang="en-US" altLang="zh-CN" dirty="0"/>
              <a:t>,</a:t>
            </a:r>
            <a:r>
              <a:rPr lang="zh-CN" altLang="en-US" dirty="0"/>
              <a:t>消去蕴含式：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归结原理是一种推理规则。从谓词公式转化为子句集的过程中看出，在子句集中子句之间是合取关系，其中只要有一个子句不可满足，则子句集就不可满足。若一个子句集中包含空子句，则这个子句集一定是不可满足的。归结原理就是基于这一认识提出来的。 他的原理就是：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P-&gt;Q,Q-&gt;R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P-&gt;R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由于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P-&gt;Q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就是 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P∨Q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Q-&gt;R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就是 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Q∨R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所以，他相当于将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Q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 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合并。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73131"/>
                </a:solidFill>
                <a:latin typeface="Arial" panose="020B0604020202020204" pitchFamily="34" charset="0"/>
              </a:rPr>
              <a:t>空子句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不包含任何文字的子句，是永假的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72EF50-E8EA-42D8-8FF8-7CABBDED3B38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27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1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zh-CN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等价于 </a:t>
            </a:r>
            <a:r>
              <a:rPr lang="en-US" altLang="zh-CN" sz="12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(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i-1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i+1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200" b="1" dirty="0">
                <a:sym typeface="Symbol" pitchFamily="18" charset="2"/>
              </a:rPr>
              <a:t> 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</a:t>
            </a:r>
            <a:endParaRPr lang="en-US" altLang="zh-CN" sz="1200" b="1" dirty="0"/>
          </a:p>
          <a:p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zh-CN" altLang="en-US" sz="1200" i="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等价于 </a:t>
            </a:r>
            <a:r>
              <a:rPr lang="en-US" altLang="zh-CN" sz="12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</a:t>
            </a:r>
            <a:r>
              <a:rPr lang="en-US" altLang="zh-CN" sz="1200" b="1" dirty="0">
                <a:sym typeface="Symbol" pitchFamily="18" charset="2"/>
              </a:rPr>
              <a:t>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j-1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j+1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...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所以，</a:t>
            </a:r>
            <a:r>
              <a:rPr lang="en-US" altLang="zh-CN" sz="12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(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i-1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i+1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200" b="1" dirty="0">
                <a:sym typeface="Symbol" pitchFamily="18" charset="2"/>
              </a:rPr>
              <a:t> 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j-1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j+1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...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zh-CN" altLang="en-US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，即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i-1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i+1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1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12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j-1 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1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j+1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... 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12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12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12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altLang="zh-CN" sz="1200" i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 altLang="zh-CN" sz="1000" i="1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沿着复杂度和表达能力增长的轴线有三种表示：原子表示、要素化表示、结构化表示。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前两个人的“</a:t>
            </a:r>
            <a:r>
              <a:rPr lang="en-US" altLang="zh-CN" dirty="0"/>
              <a:t>I don’t know</a:t>
            </a:r>
            <a:r>
              <a:rPr lang="zh-CN" altLang="en-US" dirty="0"/>
              <a:t>”表明：说话的人是想要的。第三个人：能感知到前两个人回答中的信息，最后回答</a:t>
            </a:r>
            <a:r>
              <a:rPr lang="en-US" altLang="zh-CN" dirty="0"/>
              <a:t>Yes</a:t>
            </a:r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BFE42-232B-4491-935D-7500FE9B632F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88328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BFE42-232B-4491-935D-7500FE9B632F}" type="slidenum">
              <a:rPr lang="en-US" altLang="zh-CN" sz="1200"/>
              <a:pPr algn="r" eaLnBrk="1" hangingPunct="1"/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08524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u="sng" dirty="0">
                <a:solidFill>
                  <a:srgbClr val="CC0099"/>
                </a:solidFill>
              </a:rPr>
              <a:t>Episodic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片段式的</a:t>
            </a:r>
            <a:r>
              <a:rPr lang="en-US" altLang="zh-CN" sz="2800" b="1" dirty="0"/>
              <a:t>)No – sequential at the level of actions</a:t>
            </a:r>
          </a:p>
          <a:p>
            <a:r>
              <a:rPr lang="zh-CN" altLang="en-US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</a:t>
            </a:r>
            <a:r>
              <a:rPr lang="en-US" altLang="zh-CN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sequential</a:t>
            </a:r>
            <a:r>
              <a:rPr lang="zh-CN" altLang="en-US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中</a:t>
            </a:r>
            <a:r>
              <a:rPr lang="en-US" altLang="zh-CN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当前动作会对未来产生深远影响</a:t>
            </a:r>
            <a:r>
              <a:rPr lang="en-US" altLang="zh-CN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比如国际象棋和自动驾驶。</a:t>
            </a:r>
            <a:r>
              <a:rPr lang="en-US" altLang="zh-CN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episodic</a:t>
            </a:r>
            <a:r>
              <a:rPr lang="zh-CN" altLang="en-US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要比</a:t>
            </a:r>
            <a:r>
              <a:rPr lang="en-US" altLang="zh-CN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sequential</a:t>
            </a:r>
            <a:r>
              <a:rPr lang="zh-CN" altLang="en-US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简单的多</a:t>
            </a:r>
            <a:r>
              <a:rPr lang="en-US" altLang="zh-CN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28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因为它不需要提前考虑什么 </a:t>
            </a: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一位阿拉伯哲学家、伊斯兰神学家阿维洛依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(Averroes)</a:t>
            </a:r>
            <a:endParaRPr lang="en-US" altLang="zh-CN" dirty="0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65188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2371D3A-F11E-4FE1-B971-B4A33F4D9FC2}" type="slidenum">
              <a:rPr lang="en-US" altLang="zh-CN" sz="1200"/>
              <a:pPr algn="r" eaLnBrk="1" hangingPunct="1"/>
              <a:t>20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1950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思考题： 语句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 err="1">
                <a:solidFill>
                  <a:srgbClr val="FF0000"/>
                </a:solidFill>
              </a:rPr>
              <a:t>xy</a:t>
            </a:r>
            <a:r>
              <a:rPr lang="en-US" altLang="zh-CN" dirty="0">
                <a:solidFill>
                  <a:srgbClr val="FF0000"/>
                </a:solidFill>
              </a:rPr>
              <a:t> = 0 </a:t>
            </a:r>
            <a:r>
              <a:rPr lang="zh-CN" altLang="en-US" dirty="0">
                <a:solidFill>
                  <a:srgbClr val="FF0000"/>
                </a:solidFill>
              </a:rPr>
              <a:t>；语句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x=0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50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947056-E33A-4ECF-A7C8-967E9A1448D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6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okan.baidu.com/v?pd=wisenatural&amp;vid=449249332778374835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baidu.com/link?url=AshH51aNMMWMglTNy60f54ieZOqsZsHBwGvHxpf8HJcxU5ku-eo-ndjZA2AG_qxaRST4JibmfvqyRQKQDYJ1Di0mkZceGBMQAi-hu6diRc3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48343" y="1172052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-348343" y="2982686"/>
            <a:ext cx="12192000" cy="865909"/>
          </a:xfrm>
        </p:spPr>
        <p:txBody>
          <a:bodyPr/>
          <a:lstStyle/>
          <a:p>
            <a:pPr eaLnBrk="1" hangingPunct="1"/>
            <a:r>
              <a:rPr lang="en-US" altLang="zh-CN" sz="4200" dirty="0"/>
              <a:t>Section 7</a:t>
            </a:r>
            <a:r>
              <a:rPr lang="zh-CN" altLang="en-US" sz="4200" dirty="0"/>
              <a:t>： </a:t>
            </a:r>
            <a:r>
              <a:rPr lang="en-US" sz="4200" b="1" dirty="0"/>
              <a:t>Logic </a:t>
            </a:r>
            <a:r>
              <a:rPr lang="en-US" altLang="zh-CN" sz="4200" b="1" dirty="0"/>
              <a:t>Agent</a:t>
            </a:r>
            <a:endParaRPr lang="en-US" sz="4200" b="1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1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057401" y="1196975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命题逻辑定理证明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模型检验、逻辑规则、归结原理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27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Wumpus</a:t>
            </a:r>
            <a:r>
              <a:rPr lang="en-US" altLang="zh-CN" dirty="0"/>
              <a:t> World</a:t>
            </a:r>
          </a:p>
        </p:txBody>
      </p:sp>
      <p:pic>
        <p:nvPicPr>
          <p:cNvPr id="18435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3" y="1316180"/>
            <a:ext cx="5454272" cy="534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400800" y="1676400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latin typeface="+mn-ea"/>
              </a:rPr>
              <a:t>Wumpus</a:t>
            </a:r>
            <a:r>
              <a:rPr lang="zh-CN" altLang="en-US" sz="1600" b="1" dirty="0">
                <a:latin typeface="+mn-ea"/>
              </a:rPr>
              <a:t>世界环境：</a:t>
            </a:r>
            <a:endParaRPr lang="en-US" altLang="zh-CN" sz="1600" b="1" dirty="0">
              <a:latin typeface="+mn-ea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</a:rPr>
              <a:t>由多个房间组成并连接起来的</a:t>
            </a:r>
            <a:r>
              <a:rPr lang="zh-CN" altLang="en-US" sz="1600" b="1" dirty="0">
                <a:latin typeface="+mn-ea"/>
              </a:rPr>
              <a:t>山洞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</a:rPr>
              <a:t>在洞穴某处隐藏着一只</a:t>
            </a:r>
            <a:r>
              <a:rPr lang="en-US" altLang="zh-CN" sz="1600" b="1" dirty="0" err="1">
                <a:latin typeface="+mn-ea"/>
              </a:rPr>
              <a:t>Wumpus</a:t>
            </a:r>
            <a:r>
              <a:rPr lang="zh-CN" altLang="en-US" sz="1600" dirty="0">
                <a:latin typeface="+mn-ea"/>
              </a:rPr>
              <a:t>，会吃掉进入它房间的任何人。</a:t>
            </a:r>
            <a:r>
              <a:rPr lang="en-US" altLang="zh-CN" sz="1600" dirty="0" err="1">
                <a:latin typeface="+mn-ea"/>
              </a:rPr>
              <a:t>Wumpus</a:t>
            </a:r>
            <a:r>
              <a:rPr lang="zh-CN" altLang="en-US" sz="1600" dirty="0">
                <a:latin typeface="+mn-ea"/>
              </a:rPr>
              <a:t>周围有臭气</a:t>
            </a:r>
            <a:r>
              <a:rPr lang="en-US" altLang="zh-CN" sz="1600" b="1" dirty="0">
                <a:latin typeface="+mn-ea"/>
              </a:rPr>
              <a:t>Stench</a:t>
            </a:r>
            <a:endParaRPr lang="en-US" altLang="zh-CN" sz="1600" dirty="0">
              <a:latin typeface="+mn-ea"/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</a:rPr>
              <a:t>某些房间是</a:t>
            </a:r>
            <a:r>
              <a:rPr lang="zh-CN" altLang="en-US" sz="1600" b="1" dirty="0">
                <a:latin typeface="+mn-ea"/>
              </a:rPr>
              <a:t>无底洞</a:t>
            </a:r>
            <a:r>
              <a:rPr lang="en-US" altLang="zh-CN" sz="1600" b="1" dirty="0">
                <a:latin typeface="+mn-ea"/>
              </a:rPr>
              <a:t>PIT</a:t>
            </a:r>
            <a:r>
              <a:rPr lang="zh-CN" altLang="en-US" sz="1600" dirty="0">
                <a:latin typeface="+mn-ea"/>
              </a:rPr>
              <a:t>，任何人漫游到这些房间都会被无底洞吞噬。无底洞周围有微风</a:t>
            </a:r>
            <a:r>
              <a:rPr lang="en-US" altLang="zh-CN" sz="1600" b="1" dirty="0">
                <a:latin typeface="+mn-ea"/>
              </a:rPr>
              <a:t>Breeze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</a:rPr>
              <a:t>生活在该环境的唯一希望是存在</a:t>
            </a:r>
            <a:r>
              <a:rPr lang="zh-CN" altLang="en-US" sz="1600" b="1" dirty="0">
                <a:latin typeface="+mn-ea"/>
              </a:rPr>
              <a:t>发现一堆金子</a:t>
            </a:r>
            <a:r>
              <a:rPr lang="zh-CN" altLang="en-US" sz="1600" dirty="0">
                <a:latin typeface="+mn-ea"/>
              </a:rPr>
              <a:t>的可能性。</a:t>
            </a:r>
            <a:endParaRPr lang="en-US" altLang="zh-CN" sz="1600" dirty="0">
              <a:latin typeface="+mn-ea"/>
            </a:endParaRPr>
          </a:p>
          <a:p>
            <a:pPr lvl="1" algn="just">
              <a:lnSpc>
                <a:spcPct val="150000"/>
              </a:lnSpc>
              <a:defRPr/>
            </a:pPr>
            <a:endParaRPr lang="en-US" altLang="zh-CN" sz="1600" dirty="0">
              <a:latin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b="1" dirty="0">
                <a:latin typeface="+mn-ea"/>
              </a:rPr>
              <a:t>Agent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zh-CN" altLang="en-US" sz="1600" dirty="0">
                <a:latin typeface="+mn-ea"/>
              </a:rPr>
              <a:t>可以移动到相邻房间，可以射杀</a:t>
            </a:r>
            <a:r>
              <a:rPr lang="en-US" altLang="zh-CN" sz="1600" dirty="0" err="1">
                <a:latin typeface="+mn-ea"/>
              </a:rPr>
              <a:t>Wumpus</a:t>
            </a:r>
            <a:r>
              <a:rPr lang="zh-CN" altLang="en-US" sz="1600" dirty="0">
                <a:latin typeface="+mn-ea"/>
              </a:rPr>
              <a:t>，但是只有一支箭。</a:t>
            </a:r>
          </a:p>
        </p:txBody>
      </p:sp>
    </p:spTree>
    <p:extLst>
      <p:ext uri="{BB962C8B-B14F-4D97-AF65-F5344CB8AC3E}">
        <p14:creationId xmlns:p14="http://schemas.microsoft.com/office/powerpoint/2010/main" val="193100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Wumpus World PEAS description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4406"/>
          <a:stretch/>
        </p:blipFill>
        <p:spPr>
          <a:xfrm>
            <a:off x="190121" y="1443525"/>
            <a:ext cx="8752701" cy="50025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192585" y="5620783"/>
            <a:ext cx="3565143" cy="584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/>
              <a:t>a percept </a:t>
            </a:r>
          </a:p>
          <a:p>
            <a:r>
              <a:rPr lang="zh-CN" altLang="en-US" sz="1600" dirty="0">
                <a:latin typeface="Arial" panose="020B0604020202020204" pitchFamily="34" charset="0"/>
              </a:rPr>
              <a:t> [Stench, Breeze, Glitter, </a:t>
            </a:r>
            <a:r>
              <a:rPr lang="en-US" altLang="zh-CN" sz="1600" dirty="0">
                <a:latin typeface="Arial" panose="020B0604020202020204" pitchFamily="34" charset="0"/>
              </a:rPr>
              <a:t>Crash</a:t>
            </a:r>
            <a:r>
              <a:rPr lang="zh-CN" altLang="en-US" sz="1600" dirty="0">
                <a:latin typeface="Arial" panose="020B0604020202020204" pitchFamily="34" charset="0"/>
              </a:rPr>
              <a:t>, </a:t>
            </a:r>
            <a:r>
              <a:rPr lang="en-US" altLang="zh-CN" sz="1600" dirty="0">
                <a:latin typeface="Arial" panose="020B0604020202020204" pitchFamily="34" charset="0"/>
              </a:rPr>
              <a:t>Yell</a:t>
            </a:r>
            <a:r>
              <a:rPr lang="zh-CN" altLang="en-US" sz="1600" dirty="0">
                <a:latin typeface="Arial" panose="020B0604020202020204" pitchFamily="34" charset="0"/>
              </a:rPr>
              <a:t>]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655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characterization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47851" y="1700214"/>
            <a:ext cx="9331778" cy="4243387"/>
          </a:xfrm>
        </p:spPr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rgbClr val="CC0099"/>
                </a:solidFill>
              </a:rPr>
              <a:t>Fully</a:t>
            </a:r>
            <a:r>
              <a:rPr lang="en-US" altLang="zh-CN" sz="2800" u="sng" dirty="0"/>
              <a:t> </a:t>
            </a:r>
            <a:r>
              <a:rPr lang="en-US" altLang="zh-CN" sz="2800" u="sng" dirty="0">
                <a:solidFill>
                  <a:srgbClr val="CC0099"/>
                </a:solidFill>
              </a:rPr>
              <a:t>Observable</a:t>
            </a:r>
            <a:r>
              <a:rPr lang="en-US" altLang="zh-CN" sz="2800" dirty="0"/>
              <a:t> No – only local perception
</a:t>
            </a:r>
            <a:r>
              <a:rPr lang="en-US" altLang="zh-CN" sz="2800" u="sng" dirty="0">
                <a:solidFill>
                  <a:srgbClr val="CC0099"/>
                </a:solidFill>
              </a:rPr>
              <a:t>Deterministic</a:t>
            </a:r>
            <a:r>
              <a:rPr lang="en-US" altLang="zh-CN" sz="2800" dirty="0"/>
              <a:t> Yes – outcomes exactly specified
</a:t>
            </a:r>
            <a:r>
              <a:rPr lang="en-US" altLang="zh-CN" sz="2800" u="sng" dirty="0">
                <a:solidFill>
                  <a:srgbClr val="CC0099"/>
                </a:solidFill>
              </a:rPr>
              <a:t>Episodic</a:t>
            </a:r>
            <a:r>
              <a:rPr lang="en-US" altLang="zh-CN" sz="2800" dirty="0"/>
              <a:t> No – sequential at the level of actions
</a:t>
            </a:r>
            <a:r>
              <a:rPr lang="en-US" altLang="zh-CN" sz="2800" u="sng" dirty="0">
                <a:solidFill>
                  <a:srgbClr val="CC0099"/>
                </a:solidFill>
              </a:rPr>
              <a:t>Static</a:t>
            </a:r>
            <a:r>
              <a:rPr lang="en-US" altLang="zh-CN" sz="2800" dirty="0"/>
              <a:t>  Yes – </a:t>
            </a:r>
            <a:r>
              <a:rPr lang="en-US" altLang="zh-CN" sz="2800" dirty="0" err="1"/>
              <a:t>Wumpus</a:t>
            </a:r>
            <a:r>
              <a:rPr lang="en-US" altLang="zh-CN" sz="2800" dirty="0"/>
              <a:t> and Pits do not move
</a:t>
            </a:r>
            <a:r>
              <a:rPr lang="en-US" altLang="zh-CN" sz="2800" u="sng" dirty="0">
                <a:solidFill>
                  <a:srgbClr val="CC0099"/>
                </a:solidFill>
              </a:rPr>
              <a:t>Discrete</a:t>
            </a:r>
            <a:r>
              <a:rPr lang="en-US" altLang="zh-CN" sz="2800" dirty="0"/>
              <a:t> Yes</a:t>
            </a:r>
          </a:p>
          <a:p>
            <a:pPr eaLnBrk="1" hangingPunct="1"/>
            <a:r>
              <a:rPr lang="en-US" altLang="zh-CN" sz="2800" u="sng" dirty="0">
                <a:solidFill>
                  <a:srgbClr val="CC0099"/>
                </a:solidFill>
              </a:rPr>
              <a:t>Single-agent</a:t>
            </a:r>
            <a:r>
              <a:rPr lang="en-US" altLang="zh-CN" sz="2800" dirty="0"/>
              <a:t> Yes – </a:t>
            </a:r>
            <a:r>
              <a:rPr lang="en-US" altLang="zh-CN" sz="2800" dirty="0" err="1"/>
              <a:t>Wumpus</a:t>
            </a:r>
            <a:r>
              <a:rPr lang="en-US" altLang="zh-CN" sz="2800" dirty="0"/>
              <a:t> is essentially a natural feature</a:t>
            </a:r>
          </a:p>
        </p:txBody>
      </p:sp>
    </p:spTree>
    <p:extLst>
      <p:ext uri="{BB962C8B-B14F-4D97-AF65-F5344CB8AC3E}">
        <p14:creationId xmlns:p14="http://schemas.microsoft.com/office/powerpoint/2010/main" val="150589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Exploring a wumpus world</a:t>
            </a:r>
          </a:p>
        </p:txBody>
      </p:sp>
      <p:pic>
        <p:nvPicPr>
          <p:cNvPr id="2150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1777207"/>
            <a:ext cx="61087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wumpus-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24" y="3494315"/>
            <a:ext cx="28956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矩形 2"/>
          <p:cNvSpPr>
            <a:spLocks noChangeArrowheads="1"/>
          </p:cNvSpPr>
          <p:nvPr/>
        </p:nvSpPr>
        <p:spPr bwMode="auto">
          <a:xfrm>
            <a:off x="727075" y="6098382"/>
            <a:ext cx="67611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The ﬁrst percept </a:t>
            </a:r>
            <a:r>
              <a:rPr lang="zh-CN" altLang="en-US" sz="1400" dirty="0">
                <a:latin typeface="Arial" panose="020B0604020202020204" pitchFamily="34" charset="0"/>
              </a:rPr>
              <a:t>is [None,None,None,None,None</a:t>
            </a:r>
            <a:r>
              <a:rPr lang="en-US" altLang="zh-CN" sz="1400" dirty="0">
                <a:latin typeface="Arial" panose="020B0604020202020204" pitchFamily="34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 u="sng" dirty="0">
                <a:latin typeface="Arial" panose="020B0604020202020204" pitchFamily="34" charset="0"/>
              </a:rPr>
              <a:t>conclude [1,2] and [2,1] are OK</a:t>
            </a:r>
          </a:p>
        </p:txBody>
      </p:sp>
      <p:sp>
        <p:nvSpPr>
          <p:cNvPr id="2" name="矩形 1"/>
          <p:cNvSpPr/>
          <p:nvPr/>
        </p:nvSpPr>
        <p:spPr>
          <a:xfrm>
            <a:off x="307345" y="1195388"/>
            <a:ext cx="690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首先，定义感知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状态描述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： [Stench, Breeze, Glitter, </a:t>
            </a:r>
            <a:r>
              <a:rPr lang="en-US" altLang="zh-CN" dirty="0">
                <a:latin typeface="Arial" panose="020B0604020202020204" pitchFamily="34" charset="0"/>
              </a:rPr>
              <a:t>Crash</a:t>
            </a:r>
            <a:r>
              <a:rPr lang="zh-CN" altLang="en-US" dirty="0">
                <a:latin typeface="Arial" panose="020B0604020202020204" pitchFamily="34" charset="0"/>
              </a:rPr>
              <a:t>, </a:t>
            </a:r>
            <a:r>
              <a:rPr lang="en-US" altLang="zh-CN" dirty="0">
                <a:latin typeface="Arial" panose="020B0604020202020204" pitchFamily="34" charset="0"/>
              </a:rPr>
              <a:t>Yell</a:t>
            </a:r>
            <a:r>
              <a:rPr lang="zh-CN" altLang="en-US" dirty="0">
                <a:latin typeface="Arial" panose="020B0604020202020204" pitchFamily="34" charset="0"/>
              </a:rPr>
              <a:t>]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06143" y="6329590"/>
            <a:ext cx="1882095" cy="430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[2,1]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77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Exploring a </a:t>
            </a:r>
            <a:r>
              <a:rPr lang="en-US" altLang="zh-CN" dirty="0" err="1"/>
              <a:t>wumpus</a:t>
            </a:r>
            <a:r>
              <a:rPr lang="en-US" altLang="zh-CN" dirty="0"/>
              <a:t> world</a:t>
            </a:r>
          </a:p>
        </p:txBody>
      </p:sp>
      <p:pic>
        <p:nvPicPr>
          <p:cNvPr id="22531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27432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1371600"/>
            <a:ext cx="430053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6705600" y="5727701"/>
            <a:ext cx="601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there must be a pit in [2,2] or [3,1] or both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2534" name="矩形 3"/>
          <p:cNvSpPr>
            <a:spLocks noChangeArrowheads="1"/>
          </p:cNvSpPr>
          <p:nvPr/>
        </p:nvSpPr>
        <p:spPr bwMode="auto">
          <a:xfrm>
            <a:off x="1981201" y="5835651"/>
            <a:ext cx="409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percept</a:t>
            </a:r>
            <a:r>
              <a:rPr lang="en-US" altLang="zh-CN" sz="1400" dirty="0">
                <a:latin typeface="Arial" panose="020B0604020202020204" pitchFamily="34" charset="0"/>
              </a:rPr>
              <a:t>  </a:t>
            </a:r>
            <a:r>
              <a:rPr lang="zh-CN" altLang="en-US" sz="1400" dirty="0">
                <a:latin typeface="Arial" panose="020B0604020202020204" pitchFamily="34" charset="0"/>
              </a:rPr>
              <a:t>[None,Breeze,None,None,None] in [2,1]</a:t>
            </a:r>
          </a:p>
        </p:txBody>
      </p:sp>
      <p:sp>
        <p:nvSpPr>
          <p:cNvPr id="7" name="矩形 6"/>
          <p:cNvSpPr/>
          <p:nvPr/>
        </p:nvSpPr>
        <p:spPr>
          <a:xfrm>
            <a:off x="4280581" y="6288089"/>
            <a:ext cx="1882095" cy="430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[1,2]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Exploring a wumpus world</a:t>
            </a:r>
          </a:p>
        </p:txBody>
      </p:sp>
      <p:pic>
        <p:nvPicPr>
          <p:cNvPr id="23555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752600"/>
            <a:ext cx="2667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4" y="1295400"/>
            <a:ext cx="423068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矩形 2"/>
          <p:cNvSpPr>
            <a:spLocks noChangeArrowheads="1"/>
          </p:cNvSpPr>
          <p:nvPr/>
        </p:nvSpPr>
        <p:spPr bwMode="auto">
          <a:xfrm>
            <a:off x="6477000" y="4792663"/>
            <a:ext cx="434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err="1">
                <a:latin typeface="Arial" panose="020B0604020202020204" pitchFamily="34" charset="0"/>
              </a:rPr>
              <a:t>wumpus</a:t>
            </a:r>
            <a:r>
              <a:rPr lang="en-US" altLang="zh-CN" sz="1400" dirty="0">
                <a:latin typeface="Arial" panose="020B0604020202020204" pitchFamily="34" charset="0"/>
              </a:rPr>
              <a:t> is in [1,3].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the lack of a breeze in [1,2] implies no pit in [2,2]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 neither a pit nor a </a:t>
            </a:r>
            <a:r>
              <a:rPr lang="en-US" altLang="zh-CN" sz="1400" dirty="0" err="1">
                <a:latin typeface="Arial" panose="020B0604020202020204" pitchFamily="34" charset="0"/>
              </a:rPr>
              <a:t>wumpus</a:t>
            </a:r>
            <a:r>
              <a:rPr lang="en-US" altLang="zh-CN" sz="1400" dirty="0">
                <a:latin typeface="Arial" panose="020B0604020202020204" pitchFamily="34" charset="0"/>
              </a:rPr>
              <a:t> in [2,2], so it is OK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panose="020B0604020202020204" pitchFamily="34" charset="0"/>
              </a:rPr>
              <a:t>pit in [3,1]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3558" name="矩形 3"/>
          <p:cNvSpPr>
            <a:spLocks noChangeArrowheads="1"/>
          </p:cNvSpPr>
          <p:nvPr/>
        </p:nvSpPr>
        <p:spPr bwMode="auto">
          <a:xfrm>
            <a:off x="1809750" y="5827714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percept</a:t>
            </a:r>
            <a:r>
              <a:rPr lang="zh-CN" altLang="en-US" sz="1400" dirty="0">
                <a:latin typeface="Arial" panose="020B0604020202020204" pitchFamily="34" charset="0"/>
              </a:rPr>
              <a:t> [Stench,None,None,None,None] in [1,2] </a:t>
            </a:r>
          </a:p>
        </p:txBody>
      </p:sp>
      <p:sp>
        <p:nvSpPr>
          <p:cNvPr id="7" name="矩形 6"/>
          <p:cNvSpPr/>
          <p:nvPr/>
        </p:nvSpPr>
        <p:spPr>
          <a:xfrm>
            <a:off x="2862943" y="6348415"/>
            <a:ext cx="1882095" cy="430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[2,2]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3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Exploring a wumpus world</a:t>
            </a:r>
          </a:p>
        </p:txBody>
      </p:sp>
      <p:pic>
        <p:nvPicPr>
          <p:cNvPr id="24579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752600"/>
            <a:ext cx="2667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2"/>
          <p:cNvSpPr>
            <a:spLocks noChangeArrowheads="1"/>
          </p:cNvSpPr>
          <p:nvPr/>
        </p:nvSpPr>
        <p:spPr bwMode="auto">
          <a:xfrm>
            <a:off x="6629400" y="5457826"/>
            <a:ext cx="4343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[2,3] is OK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[3,2] is OK </a:t>
            </a:r>
          </a:p>
        </p:txBody>
      </p:sp>
      <p:sp>
        <p:nvSpPr>
          <p:cNvPr id="24581" name="矩形 3"/>
          <p:cNvSpPr>
            <a:spLocks noChangeArrowheads="1"/>
          </p:cNvSpPr>
          <p:nvPr/>
        </p:nvSpPr>
        <p:spPr bwMode="auto">
          <a:xfrm>
            <a:off x="1809750" y="5827714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percept</a:t>
            </a:r>
            <a:r>
              <a:rPr lang="zh-CN" altLang="en-US" sz="1400" dirty="0">
                <a:latin typeface="Arial" panose="020B0604020202020204" pitchFamily="34" charset="0"/>
              </a:rPr>
              <a:t> [None,None,None,None,None] in [</a:t>
            </a:r>
            <a:r>
              <a:rPr lang="en-US" altLang="zh-CN" sz="1400" dirty="0">
                <a:latin typeface="Arial" panose="020B0604020202020204" pitchFamily="34" charset="0"/>
              </a:rPr>
              <a:t>2</a:t>
            </a:r>
            <a:r>
              <a:rPr lang="zh-CN" altLang="en-US" sz="1400" dirty="0">
                <a:latin typeface="Arial" panose="020B0604020202020204" pitchFamily="34" charset="0"/>
              </a:rPr>
              <a:t>,2] </a:t>
            </a:r>
          </a:p>
        </p:txBody>
      </p:sp>
      <p:pic>
        <p:nvPicPr>
          <p:cNvPr id="245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1319214"/>
            <a:ext cx="42195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058885" y="6427561"/>
            <a:ext cx="1882095" cy="430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[2,3]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Exploring a </a:t>
            </a:r>
            <a:r>
              <a:rPr lang="en-US" altLang="zh-CN" dirty="0" err="1"/>
              <a:t>wumpus</a:t>
            </a:r>
            <a:r>
              <a:rPr lang="en-US" altLang="zh-CN" dirty="0"/>
              <a:t> world</a:t>
            </a:r>
          </a:p>
        </p:txBody>
      </p:sp>
      <p:pic>
        <p:nvPicPr>
          <p:cNvPr id="25603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2489200"/>
            <a:ext cx="24384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9" y="1319214"/>
            <a:ext cx="430053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矩形 2"/>
          <p:cNvSpPr>
            <a:spLocks noChangeArrowheads="1"/>
          </p:cNvSpPr>
          <p:nvPr/>
        </p:nvSpPr>
        <p:spPr bwMode="auto">
          <a:xfrm>
            <a:off x="4495800" y="6127751"/>
            <a:ext cx="7772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Arial" panose="020B0604020202020204" pitchFamily="34" charset="0"/>
              </a:rPr>
              <a:t>the agent detects a glitter, so it should grab the gold and then return home.</a:t>
            </a:r>
          </a:p>
        </p:txBody>
      </p:sp>
      <p:sp>
        <p:nvSpPr>
          <p:cNvPr id="25606" name="矩形 3"/>
          <p:cNvSpPr>
            <a:spLocks noChangeArrowheads="1"/>
          </p:cNvSpPr>
          <p:nvPr/>
        </p:nvSpPr>
        <p:spPr bwMode="auto">
          <a:xfrm>
            <a:off x="1931988" y="5737226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percept</a:t>
            </a:r>
            <a:r>
              <a:rPr lang="zh-CN" altLang="en-US" sz="1400" dirty="0">
                <a:latin typeface="Arial" panose="020B0604020202020204" pitchFamily="34" charset="0"/>
              </a:rPr>
              <a:t> [Stench,Breeze,Glitter,None,None] In [2,3]</a:t>
            </a:r>
          </a:p>
        </p:txBody>
      </p:sp>
      <p:pic>
        <p:nvPicPr>
          <p:cNvPr id="2560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910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16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057401" y="1196975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命题逻辑定理证明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模型检验、逻辑规则、归结原理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4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638E6-3172-C641-8CD9-D0136ED99B48}"/>
              </a:ext>
            </a:extLst>
          </p:cNvPr>
          <p:cNvCxnSpPr>
            <a:cxnSpLocks/>
          </p:cNvCxnSpPr>
          <p:nvPr/>
        </p:nvCxnSpPr>
        <p:spPr>
          <a:xfrm flipH="1">
            <a:off x="4916211" y="4299415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FF0FC0-2EB1-E948-8F07-86631848E863}"/>
              </a:ext>
            </a:extLst>
          </p:cNvPr>
          <p:cNvCxnSpPr>
            <a:cxnSpLocks/>
          </p:cNvCxnSpPr>
          <p:nvPr/>
        </p:nvCxnSpPr>
        <p:spPr>
          <a:xfrm flipH="1">
            <a:off x="3854567" y="5214887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78F7C0-045A-9641-82CE-4E49DCFE0E9D}"/>
              </a:ext>
            </a:extLst>
          </p:cNvPr>
          <p:cNvGrpSpPr/>
          <p:nvPr/>
        </p:nvGrpSpPr>
        <p:grpSpPr>
          <a:xfrm>
            <a:off x="1059544" y="3880324"/>
            <a:ext cx="4267940" cy="2302135"/>
            <a:chOff x="1016000" y="3962399"/>
            <a:chExt cx="4267939" cy="2302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2DFCCC5-616D-0147-87F7-918DEF330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739" y="3962400"/>
              <a:ext cx="2743200" cy="2209800"/>
            </a:xfrm>
            <a:prstGeom prst="straightConnector1">
              <a:avLst/>
            </a:prstGeom>
            <a:ln w="571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B289B8-E22B-AA40-A78F-832CC990B7B3}"/>
                </a:ext>
              </a:extLst>
            </p:cNvPr>
            <p:cNvSpPr txBox="1"/>
            <p:nvPr/>
          </p:nvSpPr>
          <p:spPr>
            <a:xfrm>
              <a:off x="3729359" y="3962399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3CC"/>
                  </a:solidFill>
                </a:rPr>
                <a:t>atomic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D16F88-4369-0946-B64C-85B7D7FD498E}"/>
                </a:ext>
              </a:extLst>
            </p:cNvPr>
            <p:cNvSpPr txBox="1"/>
            <p:nvPr/>
          </p:nvSpPr>
          <p:spPr>
            <a:xfrm>
              <a:off x="2634932" y="4697968"/>
              <a:ext cx="1282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3CC"/>
                  </a:solidFill>
                </a:rPr>
                <a:t>factored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823FD5-ACF1-7240-A708-96E280EBF619}"/>
                </a:ext>
              </a:extLst>
            </p:cNvPr>
            <p:cNvSpPr txBox="1"/>
            <p:nvPr/>
          </p:nvSpPr>
          <p:spPr>
            <a:xfrm>
              <a:off x="1016000" y="5802868"/>
              <a:ext cx="1527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33CC"/>
                  </a:solidFill>
                </a:rPr>
                <a:t>structured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E3BAA-0E66-E142-816B-806902FEF00C}"/>
              </a:ext>
            </a:extLst>
          </p:cNvPr>
          <p:cNvGrpSpPr/>
          <p:nvPr/>
        </p:nvGrpSpPr>
        <p:grpSpPr>
          <a:xfrm>
            <a:off x="5327482" y="3448518"/>
            <a:ext cx="4343400" cy="492561"/>
            <a:chOff x="5283939" y="3530595"/>
            <a:chExt cx="4343400" cy="49256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9C13C0-38D9-D944-A743-3373B49F9A3C}"/>
                </a:ext>
              </a:extLst>
            </p:cNvPr>
            <p:cNvCxnSpPr>
              <a:cxnSpLocks/>
            </p:cNvCxnSpPr>
            <p:nvPr/>
          </p:nvCxnSpPr>
          <p:spPr>
            <a:xfrm>
              <a:off x="5283939" y="3962400"/>
              <a:ext cx="4343400" cy="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25202-044E-1941-B54E-F59E0848AC95}"/>
                </a:ext>
              </a:extLst>
            </p:cNvPr>
            <p:cNvSpPr txBox="1"/>
            <p:nvPr/>
          </p:nvSpPr>
          <p:spPr>
            <a:xfrm>
              <a:off x="5619650" y="3561491"/>
              <a:ext cx="1879041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</a:rPr>
                <a:t>deterministic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9EAD96-7650-F44D-B183-FB41C39B06D7}"/>
                </a:ext>
              </a:extLst>
            </p:cNvPr>
            <p:cNvSpPr txBox="1"/>
            <p:nvPr/>
          </p:nvSpPr>
          <p:spPr>
            <a:xfrm>
              <a:off x="7965990" y="3530595"/>
              <a:ext cx="147829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</a:rPr>
                <a:t>stochastic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0BB633-EDE3-9140-88C0-521D0CD1C98E}"/>
              </a:ext>
            </a:extLst>
          </p:cNvPr>
          <p:cNvGrpSpPr/>
          <p:nvPr/>
        </p:nvGrpSpPr>
        <p:grpSpPr>
          <a:xfrm>
            <a:off x="4165544" y="1365723"/>
            <a:ext cx="1161933" cy="2514600"/>
            <a:chOff x="4122005" y="1447800"/>
            <a:chExt cx="1161934" cy="25146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2912EDC-BB09-0542-94BA-135D8C8BEB0A}"/>
                </a:ext>
              </a:extLst>
            </p:cNvPr>
            <p:cNvCxnSpPr/>
            <p:nvPr/>
          </p:nvCxnSpPr>
          <p:spPr>
            <a:xfrm flipV="1">
              <a:off x="5283939" y="1447800"/>
              <a:ext cx="0" cy="2514600"/>
            </a:xfrm>
            <a:prstGeom prst="straightConnector1">
              <a:avLst/>
            </a:prstGeom>
            <a:ln w="571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AA3EC3-3B4E-C445-9CFE-3000E06B7A6D}"/>
                </a:ext>
              </a:extLst>
            </p:cNvPr>
            <p:cNvSpPr txBox="1"/>
            <p:nvPr/>
          </p:nvSpPr>
          <p:spPr>
            <a:xfrm>
              <a:off x="4122005" y="3452344"/>
              <a:ext cx="10759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3300"/>
                  </a:solidFill>
                </a:rPr>
                <a:t>closed</a:t>
              </a:r>
              <a:endParaRPr lang="en-US" sz="2400" dirty="0">
                <a:solidFill>
                  <a:srgbClr val="FF33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6AA1D8-8EB5-3D40-853B-71F99DB41141}"/>
                </a:ext>
              </a:extLst>
            </p:cNvPr>
            <p:cNvSpPr txBox="1"/>
            <p:nvPr/>
          </p:nvSpPr>
          <p:spPr>
            <a:xfrm>
              <a:off x="4327190" y="1690167"/>
              <a:ext cx="870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3300"/>
                  </a:solidFill>
                </a:rPr>
                <a:t>open</a:t>
              </a:r>
              <a:endParaRPr lang="en-US" sz="2400" dirty="0">
                <a:solidFill>
                  <a:srgbClr val="FF3300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47947D0-1270-4A48-8562-E9E73BDDD0C0}"/>
              </a:ext>
            </a:extLst>
          </p:cNvPr>
          <p:cNvSpPr/>
          <p:nvPr/>
        </p:nvSpPr>
        <p:spPr>
          <a:xfrm>
            <a:off x="7102439" y="2289731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C00CC"/>
                </a:solidFill>
              </a:rPr>
              <a:t>M</a:t>
            </a:r>
            <a:r>
              <a:rPr lang="en-US" sz="2400" dirty="0">
                <a:solidFill>
                  <a:srgbClr val="CC00CC"/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254016-7831-3C4F-8F79-9E11CC219C01}"/>
              </a:ext>
            </a:extLst>
          </p:cNvPr>
          <p:cNvSpPr/>
          <p:nvPr/>
        </p:nvSpPr>
        <p:spPr>
          <a:xfrm>
            <a:off x="6674687" y="4679563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13"/>
              </a:lnSpc>
            </a:pPr>
            <a:r>
              <a:rPr lang="en-US" sz="2400" dirty="0">
                <a:solidFill>
                  <a:srgbClr val="CC00CC"/>
                </a:solidFill>
              </a:rPr>
              <a:t>Bayes nets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00F323-0AB4-994F-B07D-2F617F90FF35}"/>
              </a:ext>
            </a:extLst>
          </p:cNvPr>
          <p:cNvSpPr/>
          <p:nvPr/>
        </p:nvSpPr>
        <p:spPr>
          <a:xfrm>
            <a:off x="3147671" y="5697841"/>
            <a:ext cx="2145083" cy="609600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</a:pPr>
            <a:r>
              <a:rPr lang="en-US" sz="2133" dirty="0">
                <a:solidFill>
                  <a:srgbClr val="92D050"/>
                </a:solidFill>
              </a:rPr>
              <a:t>First-order logic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B464EA-5B9A-EA40-9340-A68D562BD91E}"/>
              </a:ext>
            </a:extLst>
          </p:cNvPr>
          <p:cNvSpPr/>
          <p:nvPr/>
        </p:nvSpPr>
        <p:spPr>
          <a:xfrm>
            <a:off x="3989569" y="4678878"/>
            <a:ext cx="1676397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CC"/>
                </a:solidFill>
              </a:rPr>
              <a:t>Logic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CDBF51-0B81-8443-9058-A7E69CE317C2}"/>
              </a:ext>
            </a:extLst>
          </p:cNvPr>
          <p:cNvSpPr/>
          <p:nvPr/>
        </p:nvSpPr>
        <p:spPr>
          <a:xfrm>
            <a:off x="4998289" y="3878262"/>
            <a:ext cx="175416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CC"/>
                </a:solidFill>
              </a:rPr>
              <a:t>Search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DE47BB-EC11-3F4D-A115-355BF5BEF417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7512887" y="2899331"/>
            <a:ext cx="427753" cy="1780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64CE65-043C-E64E-821A-AF13C776E0FF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 flipV="1">
            <a:off x="5665967" y="4983678"/>
            <a:ext cx="1008721" cy="68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2CDB4212-F640-9C46-B3E1-7288277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34" y="46000"/>
            <a:ext cx="12192000" cy="1143000"/>
          </a:xfrm>
        </p:spPr>
        <p:txBody>
          <a:bodyPr/>
          <a:lstStyle/>
          <a:p>
            <a:r>
              <a:rPr lang="en-US" dirty="0"/>
              <a:t>Outline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9539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5" y="1"/>
            <a:ext cx="8642350" cy="792163"/>
          </a:xfrm>
        </p:spPr>
        <p:txBody>
          <a:bodyPr/>
          <a:lstStyle/>
          <a:p>
            <a:br>
              <a:rPr lang="zh-CN" altLang="en-US"/>
            </a:br>
            <a:r>
              <a:rPr lang="zh-CN" altLang="en-US"/>
              <a:t>什么是逻辑</a:t>
            </a:r>
            <a:r>
              <a:rPr lang="en-US" altLang="zh-CN"/>
              <a:t>? 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624630" y="1580673"/>
            <a:ext cx="724988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逻辑</a:t>
            </a:r>
            <a:r>
              <a:rPr lang="en-US" altLang="zh-CN" sz="2400" b="1" dirty="0"/>
              <a:t>: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 处理事实的形式化系统，目的得到正确结论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用来区分真和假的工具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– Averroes (12</a:t>
            </a:r>
            <a:r>
              <a:rPr lang="zh-CN" altLang="en-US" sz="2400" dirty="0"/>
              <a:t>世纪</a:t>
            </a:r>
            <a:r>
              <a:rPr lang="en-US" altLang="zh-CN" sz="2400" i="1" dirty="0"/>
              <a:t>)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语法</a:t>
            </a:r>
            <a:r>
              <a:rPr lang="en-US" altLang="zh-CN" sz="2400" b="1" dirty="0"/>
              <a:t>: </a:t>
            </a:r>
            <a:r>
              <a:rPr lang="zh-CN" altLang="en-US" sz="2400" dirty="0"/>
              <a:t>构造知识库有效句子的规则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例如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C0099"/>
                </a:solidFill>
              </a:rPr>
              <a:t>x + 2 </a:t>
            </a:r>
            <a:r>
              <a:rPr lang="en-US" altLang="zh-CN" sz="2400" dirty="0">
                <a:solidFill>
                  <a:srgbClr val="CC0099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00" dirty="0">
                <a:solidFill>
                  <a:srgbClr val="CC0099"/>
                </a:solidFill>
              </a:rPr>
              <a:t>y </a:t>
            </a:r>
            <a:r>
              <a:rPr lang="zh-CN" altLang="en-US" sz="2400" dirty="0"/>
              <a:t>是有效的算术语句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C0099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00" dirty="0">
                <a:solidFill>
                  <a:srgbClr val="CC0099"/>
                </a:solidFill>
              </a:rPr>
              <a:t>x2y + </a:t>
            </a:r>
            <a:r>
              <a:rPr lang="zh-CN" altLang="en-US" sz="2400" dirty="0"/>
              <a:t>就不是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语义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r>
              <a:rPr lang="zh-CN" altLang="en-US" sz="2400" dirty="0"/>
              <a:t>句子的“含义”</a:t>
            </a:r>
            <a:r>
              <a:rPr lang="en-US" altLang="zh-CN" sz="2400" dirty="0"/>
              <a:t>,  </a:t>
            </a:r>
            <a:r>
              <a:rPr lang="zh-CN" altLang="en-US" sz="2400" dirty="0"/>
              <a:t>逻辑语句和真实世界之间关系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具体而言</a:t>
            </a:r>
            <a:r>
              <a:rPr lang="en-US" altLang="zh-CN" sz="2400" dirty="0"/>
              <a:t>,</a:t>
            </a:r>
            <a:r>
              <a:rPr lang="zh-CN" altLang="en-US" sz="2400" dirty="0"/>
              <a:t>语义决定了句子的真假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例如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CC0099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4010" y="1288285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2875" y="2031798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2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8810" y="2206089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3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2751" y="301783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C00CC"/>
                </a:solidFill>
                <a:latin typeface="Apple Chancery"/>
                <a:cs typeface="Apple Chancery"/>
              </a:rPr>
              <a:t>Syntax land</a:t>
            </a:r>
          </a:p>
        </p:txBody>
      </p:sp>
      <p:sp>
        <p:nvSpPr>
          <p:cNvPr id="8" name="Oval 22"/>
          <p:cNvSpPr/>
          <p:nvPr/>
        </p:nvSpPr>
        <p:spPr>
          <a:xfrm>
            <a:off x="9816415" y="1310178"/>
            <a:ext cx="722651" cy="7226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7"/>
          <p:cNvSpPr/>
          <p:nvPr/>
        </p:nvSpPr>
        <p:spPr>
          <a:xfrm>
            <a:off x="9027521" y="2075166"/>
            <a:ext cx="722651" cy="72265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6"/>
          <p:cNvSpPr/>
          <p:nvPr/>
        </p:nvSpPr>
        <p:spPr>
          <a:xfrm>
            <a:off x="10136145" y="2227566"/>
            <a:ext cx="722651" cy="722651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8408142" y="63347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pple Chancery"/>
                <a:cs typeface="Apple Chancery"/>
              </a:rPr>
              <a:t>Semantics land</a:t>
            </a:r>
          </a:p>
        </p:txBody>
      </p:sp>
      <p:sp>
        <p:nvSpPr>
          <p:cNvPr id="12" name="Rectangle 8"/>
          <p:cNvSpPr/>
          <p:nvPr/>
        </p:nvSpPr>
        <p:spPr>
          <a:xfrm>
            <a:off x="8136965" y="3678034"/>
            <a:ext cx="3819626" cy="251770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484" y="5564972"/>
            <a:ext cx="676031" cy="630962"/>
          </a:xfrm>
          <a:prstGeom prst="rect">
            <a:avLst/>
          </a:prstGeom>
        </p:spPr>
      </p:pic>
      <p:pic>
        <p:nvPicPr>
          <p:cNvPr id="1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652" y="4775970"/>
            <a:ext cx="676031" cy="630962"/>
          </a:xfrm>
          <a:prstGeom prst="rect">
            <a:avLst/>
          </a:prstGeom>
        </p:spPr>
      </p:pic>
      <p:pic>
        <p:nvPicPr>
          <p:cNvPr id="1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010" y="4402937"/>
            <a:ext cx="676031" cy="630962"/>
          </a:xfrm>
          <a:prstGeom prst="rect">
            <a:avLst/>
          </a:prstGeom>
        </p:spPr>
      </p:pic>
      <p:pic>
        <p:nvPicPr>
          <p:cNvPr id="16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71" y="4796161"/>
            <a:ext cx="676031" cy="630962"/>
          </a:xfrm>
          <a:prstGeom prst="rect">
            <a:avLst/>
          </a:prstGeom>
        </p:spPr>
      </p:pic>
      <p:pic>
        <p:nvPicPr>
          <p:cNvPr id="17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188" y="3875801"/>
            <a:ext cx="676031" cy="630962"/>
          </a:xfrm>
          <a:prstGeom prst="rect">
            <a:avLst/>
          </a:prstGeom>
        </p:spPr>
      </p:pic>
      <p:pic>
        <p:nvPicPr>
          <p:cNvPr id="18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993" y="3918736"/>
            <a:ext cx="676031" cy="630962"/>
          </a:xfrm>
          <a:prstGeom prst="rect">
            <a:avLst/>
          </a:prstGeom>
        </p:spPr>
      </p:pic>
      <p:pic>
        <p:nvPicPr>
          <p:cNvPr id="19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841" y="4990644"/>
            <a:ext cx="676031" cy="630962"/>
          </a:xfrm>
          <a:prstGeom prst="rect">
            <a:avLst/>
          </a:prstGeom>
        </p:spPr>
      </p:pic>
      <p:pic>
        <p:nvPicPr>
          <p:cNvPr id="20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763" y="4114070"/>
            <a:ext cx="676031" cy="630962"/>
          </a:xfrm>
          <a:prstGeom prst="rect">
            <a:avLst/>
          </a:prstGeom>
        </p:spPr>
      </p:pic>
      <p:pic>
        <p:nvPicPr>
          <p:cNvPr id="22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635" y="4112367"/>
            <a:ext cx="676031" cy="630962"/>
          </a:xfrm>
          <a:prstGeom prst="rect">
            <a:avLst/>
          </a:prstGeom>
        </p:spPr>
      </p:pic>
      <p:sp>
        <p:nvSpPr>
          <p:cNvPr id="26" name="Oval 23"/>
          <p:cNvSpPr/>
          <p:nvPr/>
        </p:nvSpPr>
        <p:spPr>
          <a:xfrm>
            <a:off x="8313206" y="478602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4"/>
          <p:cNvSpPr/>
          <p:nvPr/>
        </p:nvSpPr>
        <p:spPr>
          <a:xfrm>
            <a:off x="9108077" y="5536075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5"/>
          <p:cNvSpPr/>
          <p:nvPr/>
        </p:nvSpPr>
        <p:spPr>
          <a:xfrm>
            <a:off x="9066241" y="438859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6"/>
          <p:cNvSpPr/>
          <p:nvPr/>
        </p:nvSpPr>
        <p:spPr>
          <a:xfrm>
            <a:off x="8187701" y="3868639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1"/>
          <p:cNvSpPr/>
          <p:nvPr/>
        </p:nvSpPr>
        <p:spPr>
          <a:xfrm>
            <a:off x="10709771" y="4986239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2"/>
          <p:cNvSpPr/>
          <p:nvPr/>
        </p:nvSpPr>
        <p:spPr>
          <a:xfrm>
            <a:off x="9748586" y="4758931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3"/>
          <p:cNvSpPr/>
          <p:nvPr/>
        </p:nvSpPr>
        <p:spPr>
          <a:xfrm>
            <a:off x="11238689" y="4095745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4"/>
          <p:cNvSpPr/>
          <p:nvPr/>
        </p:nvSpPr>
        <p:spPr>
          <a:xfrm>
            <a:off x="10524501" y="409873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5"/>
          <p:cNvSpPr/>
          <p:nvPr/>
        </p:nvSpPr>
        <p:spPr>
          <a:xfrm>
            <a:off x="9780431" y="3907486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115432" y="6011069"/>
            <a:ext cx="642804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altLang="zh-CN" dirty="0"/>
              <a:t>Sentence: x &gt; y</a:t>
            </a:r>
            <a:r>
              <a:rPr lang="zh-CN" altLang="en-US" dirty="0"/>
              <a:t>为真 </a:t>
            </a:r>
            <a:r>
              <a:rPr lang="es-ES" altLang="zh-CN" dirty="0"/>
              <a:t> World1: x = 5; y = 2 World2: x = 2; y =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1475" y="-228600"/>
            <a:ext cx="8642350" cy="792163"/>
          </a:xfrm>
        </p:spPr>
        <p:txBody>
          <a:bodyPr/>
          <a:lstStyle/>
          <a:p>
            <a:pPr>
              <a:defRPr/>
            </a:pPr>
            <a:br>
              <a:rPr lang="zh-CN" altLang="en-US" dirty="0"/>
            </a:br>
            <a:r>
              <a:rPr lang="zh-CN" altLang="en-US" dirty="0"/>
              <a:t>逻辑推理 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44287" y="1090614"/>
            <a:ext cx="8142513" cy="492918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600" b="1" dirty="0">
                <a:solidFill>
                  <a:srgbClr val="0000FF"/>
                </a:solidFill>
              </a:rPr>
              <a:t>蕴含：</a:t>
            </a:r>
            <a:r>
              <a:rPr lang="zh-CN" altLang="en-US" sz="2600" dirty="0"/>
              <a:t>意味着一样东西是从另一样东西中</a:t>
            </a:r>
            <a:r>
              <a:rPr lang="zh-CN" altLang="en-US" sz="2600" dirty="0">
                <a:solidFill>
                  <a:srgbClr val="FF0000"/>
                </a:solidFill>
              </a:rPr>
              <a:t>派生</a:t>
            </a:r>
            <a:r>
              <a:rPr lang="zh-CN" altLang="en-US" sz="2600" dirty="0"/>
              <a:t>出来的</a:t>
            </a:r>
            <a:endParaRPr lang="en-US" altLang="zh-CN" sz="2600" dirty="0"/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solidFill>
                  <a:srgbClr val="0000FF"/>
                </a:solidFill>
              </a:rPr>
              <a:t>KB</a:t>
            </a:r>
            <a:r>
              <a:rPr lang="zh-CN" altLang="en-US" sz="2600" dirty="0">
                <a:solidFill>
                  <a:srgbClr val="0000FF"/>
                </a:solidFill>
              </a:rPr>
              <a:t>蕴含句子</a:t>
            </a:r>
            <a:r>
              <a:rPr lang="en-US" altLang="zh-CN" sz="2600" dirty="0">
                <a:solidFill>
                  <a:srgbClr val="0000FF"/>
                </a:solidFill>
              </a:rPr>
              <a:t>α </a:t>
            </a:r>
            <a:r>
              <a:rPr lang="zh-CN" altLang="en-US" sz="2600" dirty="0">
                <a:solidFill>
                  <a:srgbClr val="0000FF"/>
                </a:solidFill>
              </a:rPr>
              <a:t>当且仅当</a:t>
            </a:r>
            <a:r>
              <a:rPr lang="en-US" altLang="zh-CN" sz="2600" dirty="0">
                <a:solidFill>
                  <a:srgbClr val="0000FF"/>
                </a:solidFill>
              </a:rPr>
              <a:t>α </a:t>
            </a:r>
            <a:r>
              <a:rPr lang="zh-CN" altLang="en-US" sz="2600" dirty="0">
                <a:solidFill>
                  <a:srgbClr val="0000FF"/>
                </a:solidFill>
              </a:rPr>
              <a:t>在所有</a:t>
            </a:r>
            <a:r>
              <a:rPr lang="en-US" altLang="zh-CN" sz="2600" dirty="0">
                <a:solidFill>
                  <a:srgbClr val="0000FF"/>
                </a:solidFill>
              </a:rPr>
              <a:t>KB</a:t>
            </a:r>
            <a:r>
              <a:rPr lang="zh-CN" altLang="en-US" sz="2600" dirty="0">
                <a:solidFill>
                  <a:srgbClr val="0000FF"/>
                </a:solidFill>
              </a:rPr>
              <a:t>为真的世界里为真 </a:t>
            </a:r>
            <a:endParaRPr lang="en-US" altLang="zh-CN" sz="2600" dirty="0">
              <a:solidFill>
                <a:srgbClr val="0000FF"/>
              </a:solidFill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zh-CN" sz="3000" dirty="0">
                <a:solidFill>
                  <a:srgbClr val="FF0000"/>
                </a:solidFill>
              </a:rPr>
              <a:t>KB </a:t>
            </a:r>
            <a:r>
              <a:rPr lang="en-US" altLang="zh-CN" sz="3000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sz="3000" dirty="0">
                <a:solidFill>
                  <a:srgbClr val="FF0000"/>
                </a:solidFill>
              </a:rPr>
              <a:t> </a:t>
            </a:r>
            <a:r>
              <a:rPr lang="el-GR" altLang="zh-CN" sz="3000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sz="30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CC00CC"/>
                </a:solidFill>
                <a:sym typeface="Symbol"/>
              </a:rPr>
              <a:t>例如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, </a:t>
            </a:r>
            <a:r>
              <a:rPr lang="en-US" altLang="zh-CN" sz="2800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altLang="zh-CN" sz="2800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= </a:t>
            </a:r>
            <a:r>
              <a:rPr lang="en-US" altLang="zh-CN" sz="2800" baseline="-25000" dirty="0">
                <a:solidFill>
                  <a:srgbClr val="CC00CC"/>
                </a:solidFill>
              </a:rPr>
              <a:t>1</a:t>
            </a:r>
            <a:r>
              <a:rPr lang="en-US" altLang="zh-CN" sz="2800" dirty="0"/>
              <a:t>  (Say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altLang="zh-CN" sz="2800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altLang="zh-CN" sz="2800" dirty="0"/>
              <a:t> is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Q</a:t>
            </a:r>
            <a:r>
              <a:rPr lang="en-US" altLang="zh-CN" sz="2800" dirty="0">
                <a:solidFill>
                  <a:srgbClr val="CC00CC"/>
                </a:solidFill>
              </a:rPr>
              <a:t>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altLang="zh-CN" sz="2800" dirty="0">
                <a:solidFill>
                  <a:srgbClr val="CC00CC"/>
                </a:solidFill>
              </a:rPr>
              <a:t> R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altLang="zh-CN" sz="2800" dirty="0">
                <a:solidFill>
                  <a:srgbClr val="CC00CC"/>
                </a:solidFill>
              </a:rPr>
              <a:t> S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altLang="zh-CN" sz="2800" dirty="0">
                <a:solidFill>
                  <a:srgbClr val="CC00CC"/>
                </a:solidFill>
              </a:rPr>
              <a:t> W</a:t>
            </a:r>
            <a:r>
              <a:rPr lang="en-US" altLang="zh-CN" sz="2800" dirty="0"/>
              <a:t> ;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altLang="zh-CN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altLang="zh-CN" sz="2800" dirty="0"/>
              <a:t>  is </a:t>
            </a:r>
            <a:r>
              <a:rPr lang="en-US" altLang="zh-CN" sz="2800" dirty="0">
                <a:solidFill>
                  <a:srgbClr val="CC00CC"/>
                </a:solidFill>
                <a:sym typeface="Symbol"/>
              </a:rPr>
              <a:t>Q</a:t>
            </a:r>
            <a:r>
              <a:rPr lang="en-US" altLang="zh-CN" sz="2800" dirty="0">
                <a:solidFill>
                  <a:srgbClr val="CC00CC"/>
                </a:solidFill>
              </a:rPr>
              <a:t> </a:t>
            </a:r>
            <a:r>
              <a:rPr lang="en-US" altLang="zh-CN" sz="2800" dirty="0"/>
              <a:t>)</a:t>
            </a:r>
            <a:endParaRPr lang="zh-CN" alt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2910948" y="4162254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9813" y="4905767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2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6" name="Oval 22"/>
          <p:cNvSpPr/>
          <p:nvPr/>
        </p:nvSpPr>
        <p:spPr>
          <a:xfrm>
            <a:off x="2823353" y="4184147"/>
            <a:ext cx="722651" cy="7226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7"/>
          <p:cNvSpPr/>
          <p:nvPr/>
        </p:nvSpPr>
        <p:spPr>
          <a:xfrm>
            <a:off x="2034459" y="4949135"/>
            <a:ext cx="722651" cy="72265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5667809" y="4157777"/>
            <a:ext cx="6262976" cy="251770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30" y="5931520"/>
            <a:ext cx="676031" cy="63096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98" y="5142518"/>
            <a:ext cx="676031" cy="6309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56" y="4769485"/>
            <a:ext cx="676031" cy="6309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17" y="5162709"/>
            <a:ext cx="676031" cy="63096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34" y="4242349"/>
            <a:ext cx="676031" cy="63096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39" y="4285284"/>
            <a:ext cx="676031" cy="63096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87" y="5357192"/>
            <a:ext cx="676031" cy="630962"/>
          </a:xfrm>
          <a:prstGeom prst="rect">
            <a:avLst/>
          </a:prstGeom>
        </p:spPr>
      </p:pic>
      <p:pic>
        <p:nvPicPr>
          <p:cNvPr id="16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946" y="5355489"/>
            <a:ext cx="676031" cy="630962"/>
          </a:xfrm>
          <a:prstGeom prst="rect">
            <a:avLst/>
          </a:prstGeom>
        </p:spPr>
      </p:pic>
      <p:pic>
        <p:nvPicPr>
          <p:cNvPr id="17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681" y="4478915"/>
            <a:ext cx="676031" cy="630962"/>
          </a:xfrm>
          <a:prstGeom prst="rect">
            <a:avLst/>
          </a:prstGeom>
        </p:spPr>
      </p:pic>
      <p:pic>
        <p:nvPicPr>
          <p:cNvPr id="18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195" y="4981604"/>
            <a:ext cx="676031" cy="630962"/>
          </a:xfrm>
          <a:prstGeom prst="rect">
            <a:avLst/>
          </a:prstGeom>
        </p:spPr>
      </p:pic>
      <p:pic>
        <p:nvPicPr>
          <p:cNvPr id="19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01" y="5922154"/>
            <a:ext cx="676031" cy="630962"/>
          </a:xfrm>
          <a:prstGeom prst="rect">
            <a:avLst/>
          </a:prstGeom>
        </p:spPr>
      </p:pic>
      <p:pic>
        <p:nvPicPr>
          <p:cNvPr id="20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878" y="4301217"/>
            <a:ext cx="676031" cy="630962"/>
          </a:xfrm>
          <a:prstGeom prst="rect">
            <a:avLst/>
          </a:prstGeom>
        </p:spPr>
      </p:pic>
      <p:sp>
        <p:nvSpPr>
          <p:cNvPr id="21" name="Oval 23"/>
          <p:cNvSpPr/>
          <p:nvPr/>
        </p:nvSpPr>
        <p:spPr>
          <a:xfrm>
            <a:off x="5999252" y="5152576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4"/>
          <p:cNvSpPr/>
          <p:nvPr/>
        </p:nvSpPr>
        <p:spPr>
          <a:xfrm>
            <a:off x="6794123" y="590262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5"/>
          <p:cNvSpPr/>
          <p:nvPr/>
        </p:nvSpPr>
        <p:spPr>
          <a:xfrm>
            <a:off x="6752287" y="4755141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6"/>
          <p:cNvSpPr/>
          <p:nvPr/>
        </p:nvSpPr>
        <p:spPr>
          <a:xfrm>
            <a:off x="5873747" y="423518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8"/>
          <p:cNvSpPr/>
          <p:nvPr/>
        </p:nvSpPr>
        <p:spPr>
          <a:xfrm>
            <a:off x="10418853" y="591158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9"/>
          <p:cNvSpPr/>
          <p:nvPr/>
        </p:nvSpPr>
        <p:spPr>
          <a:xfrm>
            <a:off x="10325786" y="496279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30"/>
          <p:cNvSpPr/>
          <p:nvPr/>
        </p:nvSpPr>
        <p:spPr>
          <a:xfrm>
            <a:off x="9274359" y="5349799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1"/>
          <p:cNvSpPr/>
          <p:nvPr/>
        </p:nvSpPr>
        <p:spPr>
          <a:xfrm>
            <a:off x="8395817" y="535278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2"/>
          <p:cNvSpPr/>
          <p:nvPr/>
        </p:nvSpPr>
        <p:spPr>
          <a:xfrm>
            <a:off x="7442570" y="513165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3"/>
          <p:cNvSpPr/>
          <p:nvPr/>
        </p:nvSpPr>
        <p:spPr>
          <a:xfrm>
            <a:off x="8924735" y="446229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5"/>
          <p:cNvSpPr/>
          <p:nvPr/>
        </p:nvSpPr>
        <p:spPr>
          <a:xfrm>
            <a:off x="7466477" y="427403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9"/>
          <p:cNvSpPr/>
          <p:nvPr/>
        </p:nvSpPr>
        <p:spPr>
          <a:xfrm>
            <a:off x="10793578" y="4228332"/>
            <a:ext cx="896422" cy="836991"/>
          </a:xfrm>
          <a:custGeom>
            <a:avLst/>
            <a:gdLst>
              <a:gd name="connsiteX0" fmla="*/ 771407 w 896422"/>
              <a:gd name="connsiteY0" fmla="*/ 119611 h 836991"/>
              <a:gd name="connsiteX1" fmla="*/ 502466 w 896422"/>
              <a:gd name="connsiteY1" fmla="*/ 81 h 836991"/>
              <a:gd name="connsiteX2" fmla="*/ 128936 w 896422"/>
              <a:gd name="connsiteY2" fmla="*/ 104669 h 836991"/>
              <a:gd name="connsiteX3" fmla="*/ 24348 w 896422"/>
              <a:gd name="connsiteY3" fmla="*/ 313846 h 836991"/>
              <a:gd name="connsiteX4" fmla="*/ 9407 w 896422"/>
              <a:gd name="connsiteY4" fmla="*/ 567846 h 836991"/>
              <a:gd name="connsiteX5" fmla="*/ 143877 w 896422"/>
              <a:gd name="connsiteY5" fmla="*/ 747140 h 836991"/>
              <a:gd name="connsiteX6" fmla="*/ 442701 w 896422"/>
              <a:gd name="connsiteY6" fmla="*/ 836787 h 836991"/>
              <a:gd name="connsiteX7" fmla="*/ 726583 w 896422"/>
              <a:gd name="connsiteY7" fmla="*/ 762081 h 836991"/>
              <a:gd name="connsiteX8" fmla="*/ 861054 w 896422"/>
              <a:gd name="connsiteY8" fmla="*/ 493140 h 836991"/>
              <a:gd name="connsiteX9" fmla="*/ 890936 w 896422"/>
              <a:gd name="connsiteY9" fmla="*/ 298905 h 836991"/>
              <a:gd name="connsiteX10" fmla="*/ 771407 w 896422"/>
              <a:gd name="connsiteY10" fmla="*/ 119611 h 83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6422" h="836991">
                <a:moveTo>
                  <a:pt x="771407" y="119611"/>
                </a:moveTo>
                <a:cubicBezTo>
                  <a:pt x="706662" y="69807"/>
                  <a:pt x="609544" y="2571"/>
                  <a:pt x="502466" y="81"/>
                </a:cubicBezTo>
                <a:cubicBezTo>
                  <a:pt x="395387" y="-2409"/>
                  <a:pt x="208622" y="52375"/>
                  <a:pt x="128936" y="104669"/>
                </a:cubicBezTo>
                <a:cubicBezTo>
                  <a:pt x="49250" y="156963"/>
                  <a:pt x="44269" y="236650"/>
                  <a:pt x="24348" y="313846"/>
                </a:cubicBezTo>
                <a:cubicBezTo>
                  <a:pt x="4427" y="391042"/>
                  <a:pt x="-10514" y="495630"/>
                  <a:pt x="9407" y="567846"/>
                </a:cubicBezTo>
                <a:cubicBezTo>
                  <a:pt x="29328" y="640062"/>
                  <a:pt x="71661" y="702317"/>
                  <a:pt x="143877" y="747140"/>
                </a:cubicBezTo>
                <a:cubicBezTo>
                  <a:pt x="216093" y="791963"/>
                  <a:pt x="345583" y="834297"/>
                  <a:pt x="442701" y="836787"/>
                </a:cubicBezTo>
                <a:cubicBezTo>
                  <a:pt x="539819" y="839277"/>
                  <a:pt x="656857" y="819356"/>
                  <a:pt x="726583" y="762081"/>
                </a:cubicBezTo>
                <a:cubicBezTo>
                  <a:pt x="796309" y="704806"/>
                  <a:pt x="833662" y="570336"/>
                  <a:pt x="861054" y="493140"/>
                </a:cubicBezTo>
                <a:cubicBezTo>
                  <a:pt x="888446" y="415944"/>
                  <a:pt x="905877" y="363650"/>
                  <a:pt x="890936" y="298905"/>
                </a:cubicBezTo>
                <a:cubicBezTo>
                  <a:pt x="875995" y="234160"/>
                  <a:pt x="836152" y="169415"/>
                  <a:pt x="771407" y="119611"/>
                </a:cubicBezTo>
                <a:close/>
              </a:path>
            </a:pathLst>
          </a:cu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0"/>
          <p:cNvSpPr/>
          <p:nvPr/>
        </p:nvSpPr>
        <p:spPr>
          <a:xfrm>
            <a:off x="7336615" y="4110449"/>
            <a:ext cx="4502398" cy="2547948"/>
          </a:xfrm>
          <a:custGeom>
            <a:avLst/>
            <a:gdLst>
              <a:gd name="connsiteX0" fmla="*/ 4351461 w 4502398"/>
              <a:gd name="connsiteY0" fmla="*/ 194235 h 2547948"/>
              <a:gd name="connsiteX1" fmla="*/ 4112403 w 4502398"/>
              <a:gd name="connsiteY1" fmla="*/ 44823 h 2547948"/>
              <a:gd name="connsiteX2" fmla="*/ 3753814 w 4502398"/>
              <a:gd name="connsiteY2" fmla="*/ 0 h 2547948"/>
              <a:gd name="connsiteX3" fmla="*/ 2946991 w 4502398"/>
              <a:gd name="connsiteY3" fmla="*/ 14941 h 2547948"/>
              <a:gd name="connsiteX4" fmla="*/ 2020638 w 4502398"/>
              <a:gd name="connsiteY4" fmla="*/ 14941 h 2547948"/>
              <a:gd name="connsiteX5" fmla="*/ 1243697 w 4502398"/>
              <a:gd name="connsiteY5" fmla="*/ 44823 h 2547948"/>
              <a:gd name="connsiteX6" fmla="*/ 362167 w 4502398"/>
              <a:gd name="connsiteY6" fmla="*/ 74706 h 2547948"/>
              <a:gd name="connsiteX7" fmla="*/ 123108 w 4502398"/>
              <a:gd name="connsiteY7" fmla="*/ 209176 h 2547948"/>
              <a:gd name="connsiteX8" fmla="*/ 48403 w 4502398"/>
              <a:gd name="connsiteY8" fmla="*/ 627529 h 2547948"/>
              <a:gd name="connsiteX9" fmla="*/ 197814 w 4502398"/>
              <a:gd name="connsiteY9" fmla="*/ 911412 h 2547948"/>
              <a:gd name="connsiteX10" fmla="*/ 123108 w 4502398"/>
              <a:gd name="connsiteY10" fmla="*/ 1135529 h 2547948"/>
              <a:gd name="connsiteX11" fmla="*/ 3579 w 4502398"/>
              <a:gd name="connsiteY11" fmla="*/ 1524000 h 2547948"/>
              <a:gd name="connsiteX12" fmla="*/ 272520 w 4502398"/>
              <a:gd name="connsiteY12" fmla="*/ 1852706 h 2547948"/>
              <a:gd name="connsiteX13" fmla="*/ 1139108 w 4502398"/>
              <a:gd name="connsiteY13" fmla="*/ 2091765 h 2547948"/>
              <a:gd name="connsiteX14" fmla="*/ 2558520 w 4502398"/>
              <a:gd name="connsiteY14" fmla="*/ 2360706 h 2547948"/>
              <a:gd name="connsiteX15" fmla="*/ 3230873 w 4502398"/>
              <a:gd name="connsiteY15" fmla="*/ 2465294 h 2547948"/>
              <a:gd name="connsiteX16" fmla="*/ 3559579 w 4502398"/>
              <a:gd name="connsiteY16" fmla="*/ 2525059 h 2547948"/>
              <a:gd name="connsiteX17" fmla="*/ 4142285 w 4502398"/>
              <a:gd name="connsiteY17" fmla="*/ 2061882 h 2547948"/>
              <a:gd name="connsiteX18" fmla="*/ 4411226 w 4502398"/>
              <a:gd name="connsiteY18" fmla="*/ 1240118 h 2547948"/>
              <a:gd name="connsiteX19" fmla="*/ 4500873 w 4502398"/>
              <a:gd name="connsiteY19" fmla="*/ 552823 h 2547948"/>
              <a:gd name="connsiteX20" fmla="*/ 4351461 w 4502398"/>
              <a:gd name="connsiteY20" fmla="*/ 194235 h 25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2398" h="2547948">
                <a:moveTo>
                  <a:pt x="4351461" y="194235"/>
                </a:moveTo>
                <a:cubicBezTo>
                  <a:pt x="4286716" y="109568"/>
                  <a:pt x="4212011" y="77195"/>
                  <a:pt x="4112403" y="44823"/>
                </a:cubicBezTo>
                <a:cubicBezTo>
                  <a:pt x="4012795" y="12450"/>
                  <a:pt x="3753814" y="0"/>
                  <a:pt x="3753814" y="0"/>
                </a:cubicBezTo>
                <a:lnTo>
                  <a:pt x="2946991" y="14941"/>
                </a:lnTo>
                <a:lnTo>
                  <a:pt x="2020638" y="14941"/>
                </a:lnTo>
                <a:cubicBezTo>
                  <a:pt x="1736756" y="19921"/>
                  <a:pt x="1243697" y="44823"/>
                  <a:pt x="1243697" y="44823"/>
                </a:cubicBezTo>
                <a:cubicBezTo>
                  <a:pt x="967285" y="54784"/>
                  <a:pt x="548932" y="47314"/>
                  <a:pt x="362167" y="74706"/>
                </a:cubicBezTo>
                <a:cubicBezTo>
                  <a:pt x="175402" y="102098"/>
                  <a:pt x="175402" y="117039"/>
                  <a:pt x="123108" y="209176"/>
                </a:cubicBezTo>
                <a:cubicBezTo>
                  <a:pt x="70814" y="301313"/>
                  <a:pt x="35952" y="510490"/>
                  <a:pt x="48403" y="627529"/>
                </a:cubicBezTo>
                <a:cubicBezTo>
                  <a:pt x="60854" y="744568"/>
                  <a:pt x="185363" y="826745"/>
                  <a:pt x="197814" y="911412"/>
                </a:cubicBezTo>
                <a:cubicBezTo>
                  <a:pt x="210265" y="996079"/>
                  <a:pt x="155480" y="1033431"/>
                  <a:pt x="123108" y="1135529"/>
                </a:cubicBezTo>
                <a:cubicBezTo>
                  <a:pt x="90736" y="1237627"/>
                  <a:pt x="-21323" y="1404471"/>
                  <a:pt x="3579" y="1524000"/>
                </a:cubicBezTo>
                <a:cubicBezTo>
                  <a:pt x="28481" y="1643530"/>
                  <a:pt x="83265" y="1758079"/>
                  <a:pt x="272520" y="1852706"/>
                </a:cubicBezTo>
                <a:cubicBezTo>
                  <a:pt x="461775" y="1947333"/>
                  <a:pt x="758108" y="2007098"/>
                  <a:pt x="1139108" y="2091765"/>
                </a:cubicBezTo>
                <a:cubicBezTo>
                  <a:pt x="1520108" y="2176432"/>
                  <a:pt x="2209893" y="2298451"/>
                  <a:pt x="2558520" y="2360706"/>
                </a:cubicBezTo>
                <a:cubicBezTo>
                  <a:pt x="2907147" y="2422961"/>
                  <a:pt x="3064030" y="2437902"/>
                  <a:pt x="3230873" y="2465294"/>
                </a:cubicBezTo>
                <a:cubicBezTo>
                  <a:pt x="3397716" y="2492686"/>
                  <a:pt x="3407677" y="2592294"/>
                  <a:pt x="3559579" y="2525059"/>
                </a:cubicBezTo>
                <a:cubicBezTo>
                  <a:pt x="3711481" y="2457824"/>
                  <a:pt x="4000344" y="2276039"/>
                  <a:pt x="4142285" y="2061882"/>
                </a:cubicBezTo>
                <a:cubicBezTo>
                  <a:pt x="4284226" y="1847725"/>
                  <a:pt x="4351461" y="1491628"/>
                  <a:pt x="4411226" y="1240118"/>
                </a:cubicBezTo>
                <a:cubicBezTo>
                  <a:pt x="4470991" y="988608"/>
                  <a:pt x="4510834" y="727137"/>
                  <a:pt x="4500873" y="552823"/>
                </a:cubicBezTo>
                <a:cubicBezTo>
                  <a:pt x="4490912" y="378509"/>
                  <a:pt x="4416206" y="278902"/>
                  <a:pt x="4351461" y="194235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498461" y="6247033"/>
            <a:ext cx="37112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蕴含是基于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  <a:r>
              <a:rPr lang="zh-CN" altLang="en-US" dirty="0"/>
              <a:t>的句子之间的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5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animBg="1"/>
      <p:bldP spid="7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model-inclu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253" y="4009427"/>
            <a:ext cx="269557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模型 </a:t>
            </a:r>
            <a:endParaRPr lang="en-US" altLang="zh-CN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639024" y="1286346"/>
            <a:ext cx="8435975" cy="4929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逻辑学家通常根据</a:t>
            </a:r>
            <a:r>
              <a:rPr lang="zh-CN" altLang="en-US" sz="2800" dirty="0">
                <a:solidFill>
                  <a:srgbClr val="0070C0"/>
                </a:solidFill>
              </a:rPr>
              <a:t>模型</a:t>
            </a:r>
            <a:r>
              <a:rPr lang="zh-CN" altLang="en-US" sz="2800" dirty="0"/>
              <a:t>来思考，这些模型是可以评估真假的形式化的结构世界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如果</a:t>
            </a:r>
            <a:r>
              <a:rPr lang="en-US" altLang="zh-CN" sz="2800" i="1" dirty="0">
                <a:solidFill>
                  <a:srgbClr val="FF0000"/>
                </a:solidFill>
              </a:rPr>
              <a:t>α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在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zh-CN" altLang="en-US" sz="2800" dirty="0">
                <a:solidFill>
                  <a:srgbClr val="FF0000"/>
                </a:solidFill>
              </a:rPr>
              <a:t>中为真</a:t>
            </a:r>
            <a:r>
              <a:rPr lang="zh-CN" altLang="en-US" sz="2800" dirty="0"/>
              <a:t>，我们说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zh-CN" altLang="en-US" sz="2800" dirty="0">
                <a:solidFill>
                  <a:srgbClr val="FF0000"/>
                </a:solidFill>
              </a:rPr>
              <a:t>是句子</a:t>
            </a:r>
            <a:r>
              <a:rPr lang="en-US" altLang="zh-CN" sz="2800" i="1" dirty="0">
                <a:solidFill>
                  <a:srgbClr val="FF0000"/>
                </a:solidFill>
              </a:rPr>
              <a:t>α </a:t>
            </a:r>
            <a:r>
              <a:rPr lang="zh-CN" altLang="en-US" sz="2800" dirty="0">
                <a:solidFill>
                  <a:srgbClr val="FF0000"/>
                </a:solidFill>
              </a:rPr>
              <a:t>的模型 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i="1" dirty="0"/>
              <a:t>M(</a:t>
            </a:r>
            <a:r>
              <a:rPr lang="el-GR" altLang="zh-CN" sz="2800" i="1" dirty="0"/>
              <a:t>α) </a:t>
            </a:r>
            <a:r>
              <a:rPr lang="zh-CN" altLang="en-US" sz="2800" dirty="0"/>
              <a:t>是所有</a:t>
            </a:r>
            <a:r>
              <a:rPr lang="el-GR" altLang="zh-CN" sz="2800" dirty="0"/>
              <a:t>α</a:t>
            </a:r>
            <a:r>
              <a:rPr lang="zh-CN" altLang="en-US" sz="2800" dirty="0"/>
              <a:t>的模型的集合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那么 </a:t>
            </a:r>
            <a:r>
              <a:rPr lang="en-US" altLang="zh-CN" sz="2800" dirty="0">
                <a:solidFill>
                  <a:srgbClr val="FF0000"/>
                </a:solidFill>
              </a:rPr>
              <a:t>KB ╞ </a:t>
            </a:r>
            <a:r>
              <a:rPr lang="el-GR" altLang="zh-CN" sz="2800" dirty="0">
                <a:solidFill>
                  <a:srgbClr val="FF0000"/>
                </a:solidFill>
              </a:rPr>
              <a:t>α </a:t>
            </a:r>
            <a:r>
              <a:rPr lang="en-US" altLang="zh-CN" sz="2800" dirty="0" err="1">
                <a:solidFill>
                  <a:srgbClr val="FF0000"/>
                </a:solidFill>
              </a:rPr>
              <a:t>iff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M(KB)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olidFill>
                  <a:srgbClr val="FF0000"/>
                </a:solidFill>
              </a:rPr>
              <a:t>M(</a:t>
            </a:r>
            <a:r>
              <a:rPr lang="el-GR" altLang="zh-CN" sz="2800" dirty="0">
                <a:solidFill>
                  <a:srgbClr val="FF0000"/>
                </a:solidFill>
              </a:rPr>
              <a:t>α) </a:t>
            </a:r>
          </a:p>
        </p:txBody>
      </p:sp>
    </p:spTree>
    <p:extLst>
      <p:ext uri="{BB962C8B-B14F-4D97-AF65-F5344CB8AC3E}">
        <p14:creationId xmlns:p14="http://schemas.microsoft.com/office/powerpoint/2010/main" val="196825129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在怪兽世界中的蕴含规则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43075" y="1600201"/>
            <a:ext cx="5638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检测到</a:t>
            </a:r>
            <a:r>
              <a:rPr lang="en-US" altLang="zh-CN" dirty="0"/>
              <a:t>[1,1]</a:t>
            </a:r>
            <a:r>
              <a:rPr lang="zh-CN" altLang="en-US" dirty="0"/>
              <a:t>中没有东西</a:t>
            </a:r>
            <a:r>
              <a:rPr lang="en-US" altLang="zh-CN" dirty="0"/>
              <a:t>, </a:t>
            </a:r>
            <a:r>
              <a:rPr lang="zh-CN" altLang="en-US" dirty="0"/>
              <a:t>向右移动</a:t>
            </a:r>
            <a:r>
              <a:rPr lang="en-US" altLang="zh-CN" dirty="0"/>
              <a:t>, [2,1]</a:t>
            </a:r>
            <a:r>
              <a:rPr lang="zh-CN" altLang="en-US" dirty="0"/>
              <a:t>中有</a:t>
            </a:r>
            <a:r>
              <a:rPr lang="zh-CN" altLang="en-US" dirty="0">
                <a:solidFill>
                  <a:srgbClr val="FF0000"/>
                </a:solidFill>
              </a:rPr>
              <a:t>微风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问题：是否有</a:t>
            </a:r>
            <a:r>
              <a:rPr lang="zh-CN" altLang="en-US" u="sng" dirty="0"/>
              <a:t>无底洞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知识库</a:t>
            </a:r>
            <a:r>
              <a:rPr lang="en-US" altLang="zh-CN" dirty="0"/>
              <a:t>KB</a:t>
            </a:r>
            <a:r>
              <a:rPr lang="zh-CN" altLang="en-US" dirty="0"/>
              <a:t> ：</a:t>
            </a:r>
            <a:r>
              <a:rPr lang="en-US" altLang="zh-CN" dirty="0">
                <a:solidFill>
                  <a:srgbClr val="FF0000"/>
                </a:solidFill>
              </a:rPr>
              <a:t>8 </a:t>
            </a:r>
            <a:r>
              <a:rPr lang="zh-CN" altLang="en-US" dirty="0">
                <a:solidFill>
                  <a:srgbClr val="FF0000"/>
                </a:solidFill>
              </a:rPr>
              <a:t>个可能的情况</a:t>
            </a:r>
            <a:r>
              <a:rPr lang="zh-CN" altLang="en-US" dirty="0"/>
              <a:t>（布尔选择）</a:t>
            </a:r>
          </a:p>
        </p:txBody>
      </p:sp>
      <p:pic>
        <p:nvPicPr>
          <p:cNvPr id="31748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09801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82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Wumpus models</a:t>
            </a:r>
          </a:p>
        </p:txBody>
      </p:sp>
      <p:pic>
        <p:nvPicPr>
          <p:cNvPr id="32771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64770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 descr="wumpus-seq1c-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5" y="381000"/>
            <a:ext cx="14414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07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Wumpus models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013857" y="5880781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zh-CN" i="1"/>
              <a:t>KB </a:t>
            </a:r>
            <a:r>
              <a:rPr lang="en-US" altLang="zh-CN"/>
              <a:t>= wumpus-world rules + observations</a:t>
            </a:r>
          </a:p>
        </p:txBody>
      </p:sp>
      <p:pic>
        <p:nvPicPr>
          <p:cNvPr id="33796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8" y="1269093"/>
            <a:ext cx="5940425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20404" y="4839893"/>
            <a:ext cx="24715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Observations</a:t>
            </a:r>
            <a:r>
              <a:rPr lang="zh-CN" altLang="en-US" dirty="0"/>
              <a:t>：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[1,1]</a:t>
            </a:r>
            <a:r>
              <a:rPr lang="zh-CN" altLang="en-US" dirty="0"/>
              <a:t>中没有东西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[2,1]</a:t>
            </a:r>
            <a:r>
              <a:rPr lang="zh-CN" altLang="en-US" dirty="0"/>
              <a:t>中有微风 </a:t>
            </a:r>
          </a:p>
        </p:txBody>
      </p:sp>
    </p:spTree>
    <p:extLst>
      <p:ext uri="{BB962C8B-B14F-4D97-AF65-F5344CB8AC3E}">
        <p14:creationId xmlns:p14="http://schemas.microsoft.com/office/powerpoint/2010/main" val="45572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4" y="1354819"/>
            <a:ext cx="55911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Wumpus models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1958975" y="5301344"/>
            <a:ext cx="8458200" cy="99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KB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wumpus</a:t>
            </a:r>
            <a:r>
              <a:rPr lang="en-US" altLang="zh-CN" sz="2400" dirty="0"/>
              <a:t>-world rules + observations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α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= "[1,2] is safe"</a:t>
            </a:r>
            <a:r>
              <a:rPr lang="en-US" altLang="zh-CN" sz="2400" dirty="0"/>
              <a:t>, </a:t>
            </a:r>
            <a:r>
              <a:rPr lang="zh-CN" altLang="en-US" sz="2600" dirty="0"/>
              <a:t>模型验证证明 </a:t>
            </a:r>
            <a:r>
              <a:rPr lang="en-US" altLang="zh-CN" sz="2800" b="1" i="1" dirty="0"/>
              <a:t>KB</a:t>
            </a:r>
            <a:r>
              <a:rPr lang="en-US" altLang="zh-CN" sz="2800" b="1" dirty="0"/>
              <a:t> ╞ α</a:t>
            </a:r>
            <a:r>
              <a:rPr lang="en-US" altLang="zh-CN" sz="2800" b="1" baseline="-25000" dirty="0"/>
              <a:t>1</a:t>
            </a:r>
            <a:endParaRPr lang="zh-CN" altLang="en-US" sz="26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972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Wumpus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953000"/>
            <a:ext cx="8229600" cy="16002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sz="2000" i="1"/>
              <a:t>KB </a:t>
            </a:r>
            <a:r>
              <a:rPr lang="en-US" altLang="zh-CN" sz="2000"/>
              <a:t>= wumpus-world rules + observations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α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  <a:r>
              <a:rPr lang="en-US" altLang="zh-CN" sz="2000">
                <a:solidFill>
                  <a:srgbClr val="FF0000"/>
                </a:solidFill>
              </a:rPr>
              <a:t> = “[2,2] is safe”, </a:t>
            </a:r>
            <a:r>
              <a:rPr lang="en-US" altLang="zh-CN" sz="2000" i="1">
                <a:solidFill>
                  <a:srgbClr val="FF0000"/>
                </a:solidFill>
              </a:rPr>
              <a:t>KB </a:t>
            </a:r>
            <a:r>
              <a:rPr lang="en-US" altLang="zh-CN" sz="2000">
                <a:solidFill>
                  <a:srgbClr val="FF0000"/>
                </a:solidFill>
              </a:rPr>
              <a:t>╞ α</a:t>
            </a:r>
            <a:r>
              <a:rPr lang="en-US" altLang="zh-CN" sz="2000" baseline="-25000">
                <a:solidFill>
                  <a:srgbClr val="FF0000"/>
                </a:solidFill>
              </a:rPr>
              <a:t>2 </a:t>
            </a:r>
            <a:r>
              <a:rPr lang="zh-CN" altLang="en-US" sz="2000"/>
              <a:t>是否成立？</a:t>
            </a:r>
            <a:endParaRPr lang="en-US" altLang="zh-CN" sz="2000"/>
          </a:p>
          <a:p>
            <a:pPr eaLnBrk="1" hangingPunct="1">
              <a:lnSpc>
                <a:spcPct val="170000"/>
              </a:lnSpc>
            </a:pPr>
            <a:r>
              <a:rPr lang="en-US" altLang="zh-CN" sz="2000" b="1" i="1">
                <a:solidFill>
                  <a:srgbClr val="FF0000"/>
                </a:solidFill>
              </a:rPr>
              <a:t> KB </a:t>
            </a:r>
            <a:r>
              <a:rPr lang="en-US" altLang="zh-CN" sz="2000" b="1">
                <a:solidFill>
                  <a:srgbClr val="FF0000"/>
                </a:solidFill>
              </a:rPr>
              <a:t>╞ α</a:t>
            </a:r>
            <a:r>
              <a:rPr lang="en-US" altLang="zh-CN" sz="2000" b="1" baseline="-25000">
                <a:solidFill>
                  <a:srgbClr val="FF0000"/>
                </a:solidFill>
              </a:rPr>
              <a:t>2 </a:t>
            </a:r>
            <a:r>
              <a:rPr lang="zh-CN" altLang="en-US" sz="2000" baseline="-25000"/>
              <a:t>： </a:t>
            </a:r>
            <a:r>
              <a:rPr lang="en-US" altLang="zh-CN" sz="2000"/>
              <a:t>Agent</a:t>
            </a:r>
            <a:r>
              <a:rPr lang="zh-CN" altLang="en-US" sz="2000"/>
              <a:t>无法得出</a:t>
            </a:r>
            <a:r>
              <a:rPr lang="en-US" altLang="zh-CN" sz="2000"/>
              <a:t>[2,2]</a:t>
            </a:r>
            <a:r>
              <a:rPr lang="zh-CN" altLang="en-US" sz="2000"/>
              <a:t>中没有无底洞</a:t>
            </a:r>
            <a:endParaRPr lang="en-US" altLang="zh-CN" sz="2000"/>
          </a:p>
        </p:txBody>
      </p:sp>
      <p:pic>
        <p:nvPicPr>
          <p:cNvPr id="36868" name="Picture 7" descr="wumpus-model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46188"/>
            <a:ext cx="54102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 flipH="1">
            <a:off x="2852054" y="6346372"/>
            <a:ext cx="152400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057401" y="1196975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命题逻辑定理证明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模型检验、逻辑规则、归结原理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271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命题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命题</a:t>
            </a:r>
            <a:r>
              <a:rPr lang="en-US" altLang="zh-CN" sz="2600" b="1" dirty="0"/>
              <a:t>: </a:t>
            </a:r>
            <a:r>
              <a:rPr lang="zh-CN" altLang="en-US" sz="2600" dirty="0"/>
              <a:t>能判断真假的陈述句。是具有唯一真值的陈述句或判断结果唯一的陈述句 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命题的真值</a:t>
            </a:r>
            <a:r>
              <a:rPr lang="en-US" altLang="zh-CN" sz="2600" b="1" dirty="0"/>
              <a:t>: </a:t>
            </a:r>
            <a:r>
              <a:rPr lang="zh-CN" altLang="en-US" sz="2600" dirty="0"/>
              <a:t>判断的结果，真值的取值真与假二者取一 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真命题</a:t>
            </a:r>
            <a:r>
              <a:rPr lang="en-US" altLang="zh-CN" sz="2600" b="1" dirty="0">
                <a:solidFill>
                  <a:srgbClr val="0000FF"/>
                </a:solidFill>
              </a:rPr>
              <a:t>: </a:t>
            </a:r>
            <a:r>
              <a:rPr lang="zh-CN" altLang="en-US" sz="2600" dirty="0"/>
              <a:t>真值为真的命题 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假命题</a:t>
            </a:r>
            <a:r>
              <a:rPr lang="en-US" altLang="zh-CN" sz="2600" b="1" dirty="0"/>
              <a:t>: </a:t>
            </a:r>
            <a:r>
              <a:rPr lang="zh-CN" altLang="en-US" sz="2600" dirty="0"/>
              <a:t>真值为假的命题 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注意</a:t>
            </a:r>
            <a:r>
              <a:rPr lang="en-US" altLang="zh-CN" sz="2200" b="1" dirty="0"/>
              <a:t>: </a:t>
            </a:r>
            <a:r>
              <a:rPr lang="zh-CN" altLang="en-US" sz="2200" dirty="0"/>
              <a:t>感叹句、祈使句、疑问句都不是命题 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陈述句中的悖论以及判断结果不唯一确定的也不是命题 </a:t>
            </a:r>
          </a:p>
        </p:txBody>
      </p:sp>
    </p:spTree>
    <p:extLst>
      <p:ext uri="{BB962C8B-B14F-4D97-AF65-F5344CB8AC3E}">
        <p14:creationId xmlns:p14="http://schemas.microsoft.com/office/powerpoint/2010/main" val="68225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representations</a:t>
            </a:r>
          </a:p>
        </p:txBody>
      </p:sp>
      <p:pic>
        <p:nvPicPr>
          <p:cNvPr id="4" name="Picture 3" descr="atomic-factored-structure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7" y="1304244"/>
            <a:ext cx="8860972" cy="3313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235" y="5638800"/>
            <a:ext cx="3113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Search, </a:t>
            </a:r>
          </a:p>
          <a:p>
            <a:r>
              <a:rPr lang="en-US" sz="2400" b="1" dirty="0"/>
              <a:t>5. </a:t>
            </a:r>
            <a:r>
              <a:rPr lang="en-US" altLang="zh-CN" sz="2400" b="1" dirty="0"/>
              <a:t>G</a:t>
            </a:r>
            <a:r>
              <a:rPr lang="en-US" sz="2400" b="1" dirty="0"/>
              <a:t>ame-playing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6583" y="5657672"/>
            <a:ext cx="3616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7. </a:t>
            </a:r>
            <a:r>
              <a:rPr lang="en-US" altLang="zh-CN" sz="2400" b="1" u="sng" dirty="0"/>
              <a:t>P</a:t>
            </a:r>
            <a:r>
              <a:rPr lang="en-US" sz="2400" b="1" u="sng" dirty="0"/>
              <a:t>ropositional logic, </a:t>
            </a:r>
          </a:p>
          <a:p>
            <a:r>
              <a:rPr lang="en-US" sz="2400" b="1" dirty="0"/>
              <a:t>12-13. Bayes nets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85993" y="5771984"/>
            <a:ext cx="347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8-9. First-order logic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55" y="4618103"/>
            <a:ext cx="94773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9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198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1" y="1196976"/>
            <a:ext cx="841057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743201" y="1905000"/>
            <a:ext cx="398463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16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命题的分类 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878014" y="981075"/>
            <a:ext cx="8435975" cy="49291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简单命题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原子命题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zh-CN" altLang="en-US" b="1" dirty="0">
                <a:solidFill>
                  <a:srgbClr val="0000FF"/>
                </a:solidFill>
              </a:rPr>
              <a:t>： </a:t>
            </a:r>
          </a:p>
          <a:p>
            <a:pPr lvl="1">
              <a:lnSpc>
                <a:spcPct val="200000"/>
              </a:lnSpc>
            </a:pPr>
            <a:r>
              <a:rPr lang="zh-CN" altLang="en-US" sz="3200" dirty="0"/>
              <a:t>简单陈述句构成的命题 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复合命题： </a:t>
            </a:r>
          </a:p>
          <a:p>
            <a:pPr lvl="2">
              <a:lnSpc>
                <a:spcPct val="200000"/>
              </a:lnSpc>
            </a:pPr>
            <a:r>
              <a:rPr lang="zh-CN" altLang="en-US" sz="3200" dirty="0"/>
              <a:t>由简单命题用联结词联结而成的命题</a:t>
            </a:r>
            <a:endParaRPr lang="en-US" altLang="zh-CN" sz="3200" dirty="0"/>
          </a:p>
          <a:p>
            <a:pPr lvl="2">
              <a:lnSpc>
                <a:spcPct val="200000"/>
              </a:lnSpc>
            </a:pPr>
            <a:r>
              <a:rPr lang="zh-CN" altLang="en-US" sz="3200" dirty="0">
                <a:sym typeface="Symbol" panose="05050102010706020507" pitchFamily="18" charset="2"/>
              </a:rPr>
              <a:t>逻辑</a:t>
            </a:r>
            <a:r>
              <a:rPr lang="zh-CN" altLang="en-US" sz="3200" dirty="0"/>
              <a:t>联结词：</a:t>
            </a:r>
            <a:r>
              <a:rPr lang="en-US" altLang="zh-CN" sz="3200" b="1" dirty="0">
                <a:solidFill>
                  <a:srgbClr val="CC0099"/>
                </a:solidFill>
                <a:sym typeface="Symbol" panose="05050102010706020507" pitchFamily="18" charset="2"/>
              </a:rPr>
              <a:t>, , , , </a:t>
            </a:r>
            <a:endParaRPr lang="en-US" altLang="zh-CN" sz="3200" i="1" dirty="0"/>
          </a:p>
          <a:p>
            <a:pPr lvl="2">
              <a:lnSpc>
                <a:spcPct val="20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0113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简单命题符号化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8014" y="1066800"/>
            <a:ext cx="8435975" cy="49291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简单命题：</a:t>
            </a:r>
            <a:r>
              <a:rPr lang="zh-CN" altLang="en-US" dirty="0"/>
              <a:t>用大写英文字母 </a:t>
            </a:r>
            <a:r>
              <a:rPr lang="en-US" altLang="zh-CN" b="1" i="1" dirty="0"/>
              <a:t>P, Q, R, </a:t>
            </a:r>
            <a:r>
              <a:rPr lang="en-US" altLang="zh-CN" b="1" dirty="0"/>
              <a:t>… </a:t>
            </a:r>
            <a:r>
              <a:rPr lang="zh-CN" altLang="en-US" dirty="0"/>
              <a:t>表示命题的符号，放在该命题的前面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用“</a:t>
            </a:r>
            <a:r>
              <a:rPr lang="en-US" altLang="zh-CN" b="1" dirty="0"/>
              <a:t>1”</a:t>
            </a:r>
            <a:r>
              <a:rPr lang="zh-CN" altLang="en-US" dirty="0"/>
              <a:t>表示真，用“</a:t>
            </a:r>
            <a:r>
              <a:rPr lang="en-US" altLang="zh-CN" b="1" dirty="0"/>
              <a:t>0”</a:t>
            </a:r>
            <a:r>
              <a:rPr lang="zh-CN" altLang="en-US" dirty="0"/>
              <a:t>表示假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例如，令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i="1" dirty="0"/>
              <a:t>: </a:t>
            </a:r>
            <a:r>
              <a:rPr lang="en-US" altLang="zh-CN" b="1" i="1" u="sng" dirty="0"/>
              <a:t>π</a:t>
            </a:r>
            <a:r>
              <a:rPr lang="zh-CN" altLang="en-US" u="sng" dirty="0"/>
              <a:t>是有理数</a:t>
            </a:r>
            <a:r>
              <a:rPr lang="zh-CN" altLang="en-US" dirty="0"/>
              <a:t>，则 </a:t>
            </a:r>
            <a:r>
              <a:rPr lang="en-US" altLang="zh-CN" b="1" i="1" dirty="0"/>
              <a:t>P </a:t>
            </a:r>
            <a:r>
              <a:rPr lang="zh-CN" altLang="en-US" dirty="0"/>
              <a:t>的真值为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b="1" i="1" dirty="0">
                <a:solidFill>
                  <a:srgbClr val="FF0000"/>
                </a:solidFill>
              </a:rPr>
              <a:t>Q</a:t>
            </a:r>
            <a:r>
              <a:rPr lang="zh-CN" altLang="en-US" dirty="0"/>
              <a:t>：</a:t>
            </a:r>
            <a:r>
              <a:rPr lang="en-US" altLang="zh-CN" b="1" u="sng" dirty="0"/>
              <a:t>2 + 5 = 7</a:t>
            </a:r>
            <a:r>
              <a:rPr lang="zh-CN" altLang="en-US" dirty="0"/>
              <a:t>，则 </a:t>
            </a:r>
            <a:r>
              <a:rPr lang="en-US" altLang="zh-CN" b="1" i="1" dirty="0"/>
              <a:t>Q </a:t>
            </a:r>
            <a:r>
              <a:rPr lang="zh-CN" altLang="en-US" dirty="0"/>
              <a:t>的真值为 </a:t>
            </a:r>
            <a:r>
              <a:rPr lang="en-US" altLang="zh-CN" b="1" dirty="0"/>
              <a:t>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03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命题逻辑</a:t>
            </a:r>
            <a:r>
              <a:rPr lang="en-US" altLang="zh-CN"/>
              <a:t>:</a:t>
            </a:r>
            <a:r>
              <a:rPr lang="zh-CN" altLang="en-US"/>
              <a:t>语法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143001"/>
            <a:ext cx="8153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复合命题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CC0099"/>
                </a:solidFill>
                <a:sym typeface="Symbol" panose="05050102010706020507" pitchFamily="18" charset="2"/>
              </a:rPr>
              <a:t>, , , ,  </a:t>
            </a:r>
            <a:r>
              <a:rPr lang="en-US" altLang="zh-CN" sz="2000" dirty="0">
                <a:sym typeface="Symbol" panose="05050102010706020507" pitchFamily="18" charset="2"/>
              </a:rPr>
              <a:t>are called </a:t>
            </a:r>
            <a:r>
              <a:rPr lang="en-US" altLang="zh-CN" sz="2000" i="1" dirty="0">
                <a:sym typeface="Symbol" panose="05050102010706020507" pitchFamily="18" charset="2"/>
              </a:rPr>
              <a:t>logical connectives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i="1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000" i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取非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如果 </a:t>
            </a:r>
            <a:r>
              <a:rPr lang="en-US" altLang="zh-CN" sz="2000" b="1" dirty="0">
                <a:solidFill>
                  <a:srgbClr val="CC0099"/>
                </a:solidFill>
                <a:sym typeface="Symbol" panose="05050102010706020507" pitchFamily="18" charset="2"/>
              </a:rPr>
              <a:t>P</a:t>
            </a:r>
            <a:r>
              <a:rPr lang="en-US" altLang="zh-CN" sz="2000" b="1" dirty="0"/>
              <a:t> </a:t>
            </a:r>
            <a:r>
              <a:rPr lang="zh-CN" altLang="en-US" sz="2000" dirty="0"/>
              <a:t>是一个语句</a:t>
            </a:r>
            <a:r>
              <a:rPr lang="en-US" altLang="zh-CN" sz="2000" b="1" dirty="0"/>
              <a:t>,</a:t>
            </a:r>
            <a:r>
              <a:rPr lang="zh-CN" altLang="en-US" sz="2000" dirty="0"/>
              <a:t>那么 </a:t>
            </a:r>
            <a:r>
              <a:rPr lang="en-US" altLang="zh-CN" sz="2000" b="1" dirty="0">
                <a:solidFill>
                  <a:srgbClr val="CC0099"/>
                </a:solidFill>
                <a:sym typeface="Symbol" panose="05050102010706020507" pitchFamily="18" charset="2"/>
              </a:rPr>
              <a:t>P</a:t>
            </a:r>
            <a:r>
              <a:rPr lang="en-US" altLang="zh-CN" sz="2000" b="1" dirty="0"/>
              <a:t> </a:t>
            </a:r>
            <a:r>
              <a:rPr lang="zh-CN" altLang="en-US" sz="2000" dirty="0"/>
              <a:t>也是一个语句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合取</a:t>
            </a:r>
            <a:r>
              <a:rPr lang="en-US" altLang="zh-CN" sz="2400" b="1" dirty="0">
                <a:solidFill>
                  <a:srgbClr val="0000FF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如果 </a:t>
            </a:r>
            <a:r>
              <a:rPr lang="en-US" altLang="zh-CN" sz="2000" b="1" dirty="0">
                <a:solidFill>
                  <a:srgbClr val="CC0099"/>
                </a:solidFill>
              </a:rPr>
              <a:t>P </a:t>
            </a:r>
            <a:r>
              <a:rPr lang="zh-CN" altLang="en-US" sz="2000" b="1" dirty="0">
                <a:solidFill>
                  <a:srgbClr val="CC0099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solidFill>
                  <a:srgbClr val="CC0099"/>
                </a:solidFill>
              </a:rPr>
              <a:t> Q</a:t>
            </a:r>
            <a:r>
              <a:rPr lang="en-US" altLang="zh-CN" sz="2000" b="1" dirty="0"/>
              <a:t> </a:t>
            </a:r>
            <a:r>
              <a:rPr lang="zh-CN" altLang="en-US" sz="2000" dirty="0"/>
              <a:t>都是语句</a:t>
            </a:r>
            <a:r>
              <a:rPr lang="en-US" altLang="zh-CN" sz="2000" b="1" dirty="0"/>
              <a:t>,</a:t>
            </a:r>
            <a:r>
              <a:rPr lang="zh-CN" altLang="en-US" sz="2000" dirty="0"/>
              <a:t>那么 </a:t>
            </a:r>
            <a:r>
              <a:rPr lang="en-US" altLang="zh-CN" sz="2000" b="1" dirty="0">
                <a:solidFill>
                  <a:srgbClr val="CC0099"/>
                </a:solidFill>
              </a:rPr>
              <a:t>P </a:t>
            </a:r>
            <a:r>
              <a:rPr lang="en-US" altLang="zh-CN" sz="2000" b="1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b="1" dirty="0">
                <a:solidFill>
                  <a:srgbClr val="CC0099"/>
                </a:solidFill>
              </a:rPr>
              <a:t> Q</a:t>
            </a:r>
            <a:r>
              <a:rPr lang="zh-CN" altLang="en-US" sz="2000" dirty="0"/>
              <a:t>也是语句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析取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如果 </a:t>
            </a:r>
            <a:r>
              <a:rPr lang="en-US" altLang="zh-CN" sz="2000" b="1" dirty="0">
                <a:solidFill>
                  <a:srgbClr val="CC0099"/>
                </a:solidFill>
              </a:rPr>
              <a:t>P </a:t>
            </a:r>
            <a:r>
              <a:rPr lang="zh-CN" altLang="en-US" sz="2000" b="1" dirty="0">
                <a:solidFill>
                  <a:srgbClr val="CC0099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solidFill>
                  <a:srgbClr val="CC0099"/>
                </a:solidFill>
              </a:rPr>
              <a:t> Q</a:t>
            </a:r>
            <a:r>
              <a:rPr lang="en-US" altLang="zh-CN" sz="2000" b="1" dirty="0"/>
              <a:t> </a:t>
            </a:r>
            <a:r>
              <a:rPr lang="zh-CN" altLang="en-US" sz="2000" dirty="0"/>
              <a:t>都是语句</a:t>
            </a:r>
            <a:r>
              <a:rPr lang="en-US" altLang="zh-CN" sz="2000" b="1" dirty="0"/>
              <a:t>,</a:t>
            </a:r>
            <a:r>
              <a:rPr lang="zh-CN" altLang="en-US" sz="2000" dirty="0"/>
              <a:t>那么 </a:t>
            </a:r>
            <a:r>
              <a:rPr lang="en-US" altLang="zh-CN" sz="2000" b="1" dirty="0">
                <a:solidFill>
                  <a:srgbClr val="CC0099"/>
                </a:solidFill>
              </a:rPr>
              <a:t>P </a:t>
            </a:r>
            <a:r>
              <a:rPr lang="en-US" altLang="zh-CN" sz="20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000" b="1" dirty="0">
                <a:solidFill>
                  <a:srgbClr val="CC0099"/>
                </a:solidFill>
              </a:rPr>
              <a:t> Q </a:t>
            </a:r>
            <a:r>
              <a:rPr lang="zh-CN" altLang="en-US" sz="2000" dirty="0"/>
              <a:t>也是语句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蕴含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如果 </a:t>
            </a:r>
            <a:r>
              <a:rPr lang="en-US" altLang="zh-CN" sz="2000" b="1" dirty="0">
                <a:solidFill>
                  <a:srgbClr val="CC0099"/>
                </a:solidFill>
              </a:rPr>
              <a:t>P </a:t>
            </a:r>
            <a:r>
              <a:rPr lang="zh-CN" altLang="en-US" sz="2000" b="1" dirty="0">
                <a:solidFill>
                  <a:srgbClr val="CC0099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solidFill>
                  <a:srgbClr val="CC0099"/>
                </a:solidFill>
              </a:rPr>
              <a:t> Q</a:t>
            </a:r>
            <a:r>
              <a:rPr lang="zh-CN" altLang="en-US" sz="2000" dirty="0"/>
              <a:t>都是语句</a:t>
            </a:r>
            <a:r>
              <a:rPr lang="en-US" altLang="zh-CN" sz="2000" b="1" dirty="0"/>
              <a:t>,</a:t>
            </a:r>
            <a:r>
              <a:rPr lang="zh-CN" altLang="en-US" sz="2000" dirty="0"/>
              <a:t>那么</a:t>
            </a:r>
            <a:r>
              <a:rPr lang="en-US" altLang="zh-CN" sz="2000" b="1" dirty="0">
                <a:solidFill>
                  <a:srgbClr val="CC0099"/>
                </a:solidFill>
              </a:rPr>
              <a:t>P </a:t>
            </a:r>
            <a:r>
              <a:rPr lang="en-US" altLang="zh-CN" sz="2000" b="1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000" b="1" dirty="0">
                <a:solidFill>
                  <a:srgbClr val="CC0099"/>
                </a:solidFill>
              </a:rPr>
              <a:t> Q</a:t>
            </a:r>
            <a:r>
              <a:rPr lang="zh-CN" altLang="en-US" sz="2000" dirty="0"/>
              <a:t>也是语句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双向蕴含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/>
              <a:t>–</a:t>
            </a:r>
            <a:r>
              <a:rPr lang="zh-CN" altLang="en-US" sz="2000" dirty="0"/>
              <a:t>如果 </a:t>
            </a:r>
            <a:r>
              <a:rPr lang="en-US" altLang="zh-CN" sz="2000" b="1" dirty="0">
                <a:solidFill>
                  <a:srgbClr val="CC0099"/>
                </a:solidFill>
              </a:rPr>
              <a:t>P </a:t>
            </a:r>
            <a:r>
              <a:rPr lang="zh-CN" altLang="en-US" sz="2000" b="1" dirty="0">
                <a:solidFill>
                  <a:srgbClr val="CC0099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solidFill>
                  <a:srgbClr val="CC0099"/>
                </a:solidFill>
              </a:rPr>
              <a:t> Q</a:t>
            </a:r>
            <a:r>
              <a:rPr lang="en-US" altLang="zh-CN" sz="2000" b="1" dirty="0"/>
              <a:t> </a:t>
            </a:r>
            <a:r>
              <a:rPr lang="zh-CN" altLang="en-US" sz="2000" dirty="0"/>
              <a:t>都是语句</a:t>
            </a:r>
            <a:r>
              <a:rPr lang="en-US" altLang="zh-CN" sz="2000" b="1" dirty="0"/>
              <a:t>,</a:t>
            </a:r>
            <a:r>
              <a:rPr lang="zh-CN" altLang="en-US" sz="2000" dirty="0"/>
              <a:t>那么</a:t>
            </a:r>
            <a:r>
              <a:rPr lang="en-US" altLang="zh-CN" sz="2000" b="1" dirty="0">
                <a:solidFill>
                  <a:srgbClr val="CC0099"/>
                </a:solidFill>
              </a:rPr>
              <a:t>P </a:t>
            </a:r>
            <a:r>
              <a:rPr lang="en-US" altLang="zh-CN" sz="2000" b="1" dirty="0">
                <a:solidFill>
                  <a:srgbClr val="CC0099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000" b="1" dirty="0">
                <a:solidFill>
                  <a:srgbClr val="CC0099"/>
                </a:solidFill>
              </a:rPr>
              <a:t> Q</a:t>
            </a:r>
            <a:r>
              <a:rPr lang="zh-CN" altLang="en-US" sz="2000" dirty="0"/>
              <a:t>也是语句 </a:t>
            </a:r>
          </a:p>
        </p:txBody>
      </p:sp>
    </p:spTree>
    <p:extLst>
      <p:ext uri="{BB962C8B-B14F-4D97-AF65-F5344CB8AC3E}">
        <p14:creationId xmlns:p14="http://schemas.microsoft.com/office/powerpoint/2010/main" val="1153415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命题逻辑</a:t>
            </a:r>
            <a:r>
              <a:rPr lang="en-US" altLang="zh-CN" dirty="0"/>
              <a:t>:</a:t>
            </a:r>
            <a:r>
              <a:rPr lang="zh-CN" altLang="en-US" dirty="0"/>
              <a:t>语法</a:t>
            </a:r>
            <a:endParaRPr lang="en-US" altLang="zh-CN" dirty="0"/>
          </a:p>
        </p:txBody>
      </p:sp>
      <p:sp>
        <p:nvSpPr>
          <p:cNvPr id="48131" name="矩形 5"/>
          <p:cNvSpPr>
            <a:spLocks noChangeArrowheads="1"/>
          </p:cNvSpPr>
          <p:nvPr/>
        </p:nvSpPr>
        <p:spPr bwMode="auto">
          <a:xfrm>
            <a:off x="5103586" y="6269037"/>
            <a:ext cx="4432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逻辑连接词优先级从高到低</a:t>
            </a:r>
          </a:p>
        </p:txBody>
      </p:sp>
      <p:sp>
        <p:nvSpPr>
          <p:cNvPr id="48132" name="Rectangle 8"/>
          <p:cNvSpPr>
            <a:spLocks noChangeArrowheads="1"/>
          </p:cNvSpPr>
          <p:nvPr/>
        </p:nvSpPr>
        <p:spPr bwMode="auto">
          <a:xfrm>
            <a:off x="2454729" y="6146799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, , , , </a:t>
            </a:r>
            <a:endParaRPr lang="zh-CN" altLang="en-US" sz="2800">
              <a:solidFill>
                <a:srgbClr val="CC00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481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17600"/>
            <a:ext cx="9144000" cy="515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057348" y="25803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取非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43147" y="28524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合取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43147" y="32217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析取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82634" y="35907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蕴含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82634" y="39623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双向蕴含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14145" y="123983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原子命题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63339" y="12222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复合命题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0608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命题逻辑：语义</a:t>
            </a:r>
            <a:endParaRPr lang="en-US" altLang="zh-CN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371600"/>
            <a:ext cx="8435975" cy="39624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语义</a:t>
            </a:r>
            <a:r>
              <a:rPr lang="zh-CN" altLang="en-US" sz="2400" dirty="0"/>
              <a:t>定义了用于判定特定模型中语句真值的规则。</a:t>
            </a:r>
            <a:r>
              <a:rPr lang="en-US" altLang="zh-CN" sz="2400" dirty="0"/>
              <a:t>
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原子命题</a:t>
            </a:r>
            <a:r>
              <a:rPr lang="zh-CN" altLang="en-US" sz="2400" dirty="0"/>
              <a:t>容易计算</a:t>
            </a:r>
            <a:r>
              <a:rPr lang="en-US" altLang="zh-CN" sz="24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每个模型中：</a:t>
            </a:r>
            <a:r>
              <a:rPr lang="en-US" altLang="zh-CN" sz="2400" i="1" dirty="0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is true </a:t>
            </a:r>
            <a:r>
              <a:rPr lang="en-US" altLang="zh-CN" sz="2400" dirty="0"/>
              <a:t>and </a:t>
            </a:r>
            <a:r>
              <a:rPr lang="en-US" altLang="zh-CN" sz="2400" i="1" dirty="0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is false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每个命题的真值</a:t>
            </a:r>
            <a:r>
              <a:rPr lang="zh-CN" altLang="en-US" sz="2400" dirty="0"/>
              <a:t>必须在模型中</a:t>
            </a:r>
            <a:r>
              <a:rPr lang="zh-CN" altLang="en-US" sz="2400" dirty="0">
                <a:solidFill>
                  <a:srgbClr val="FF0000"/>
                </a:solidFill>
              </a:rPr>
              <a:t>直接指定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 E.g. 	P</a:t>
            </a:r>
            <a:r>
              <a:rPr lang="zh-CN" altLang="en-US" sz="2400" dirty="0"/>
              <a:t>：</a:t>
            </a:r>
            <a:r>
              <a:rPr lang="en-US" altLang="zh-CN" sz="2400" dirty="0"/>
              <a:t>4=4  </a:t>
            </a:r>
            <a:r>
              <a:rPr lang="zh-CN" altLang="en-US" sz="2400" dirty="0"/>
              <a:t>；</a:t>
            </a:r>
            <a:r>
              <a:rPr lang="en-US" altLang="zh-CN" sz="2400" dirty="0"/>
              <a:t>  P=True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in </a:t>
            </a:r>
            <a:r>
              <a:rPr lang="en-US" altLang="zh-CN" sz="2400" dirty="0" err="1"/>
              <a:t>wumpus</a:t>
            </a:r>
            <a:r>
              <a:rPr lang="en-US" altLang="zh-CN" sz="2400" dirty="0"/>
              <a:t>-world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                Q</a:t>
            </a:r>
            <a:r>
              <a:rPr lang="zh-CN" altLang="en-US" sz="2400" dirty="0"/>
              <a:t>：</a:t>
            </a:r>
            <a:r>
              <a:rPr lang="en-US" altLang="zh-CN" sz="2400" dirty="0"/>
              <a:t>[1</a:t>
            </a:r>
            <a:r>
              <a:rPr lang="zh-CN" altLang="en-US" sz="2400" dirty="0"/>
              <a:t>，</a:t>
            </a:r>
            <a:r>
              <a:rPr lang="en-US" altLang="zh-CN" sz="2400" dirty="0"/>
              <a:t>1]is safe;   Q=True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690176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命题逻辑：语义</a:t>
            </a:r>
            <a:endParaRPr lang="en-US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219200"/>
            <a:ext cx="8435975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300" b="1" dirty="0">
                <a:solidFill>
                  <a:srgbClr val="0000FF"/>
                </a:solidFill>
              </a:rPr>
              <a:t>复合命题</a:t>
            </a:r>
            <a:r>
              <a:rPr lang="en-US" altLang="zh-CN" sz="2300" dirty="0"/>
              <a:t> </a:t>
            </a:r>
            <a:r>
              <a:rPr lang="zh-CN" altLang="en-US" sz="2300" dirty="0"/>
              <a:t>有</a:t>
            </a:r>
            <a:r>
              <a:rPr lang="en-US" altLang="zh-CN" sz="2300" dirty="0"/>
              <a:t>5</a:t>
            </a:r>
            <a:r>
              <a:rPr lang="zh-CN" altLang="en-US" sz="2300" dirty="0"/>
              <a:t>条规则：</a:t>
            </a:r>
            <a:r>
              <a:rPr lang="en-US" altLang="zh-CN" sz="2300" dirty="0"/>
              <a:t>(P and Q </a:t>
            </a:r>
            <a:r>
              <a:rPr lang="zh-CN" altLang="en-US" sz="2300" dirty="0"/>
              <a:t>是模型</a:t>
            </a:r>
            <a:r>
              <a:rPr lang="en-US" altLang="zh-CN" sz="2300" dirty="0"/>
              <a:t> </a:t>
            </a:r>
            <a:r>
              <a:rPr lang="en-US" altLang="zh-CN" sz="2300" i="1" dirty="0"/>
              <a:t>m</a:t>
            </a:r>
            <a:r>
              <a:rPr lang="zh-CN" altLang="en-US" sz="2300" dirty="0"/>
              <a:t>中的任意子句</a:t>
            </a:r>
            <a:r>
              <a:rPr lang="en-US" altLang="zh-CN" sz="2300" dirty="0"/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
</a:t>
            </a:r>
            <a:r>
              <a:rPr lang="en-US" altLang="zh-CN" sz="2300" dirty="0">
                <a:sym typeface="Symbol" panose="05050102010706020507" pitchFamily="18" charset="2"/>
              </a:rPr>
              <a:t>	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2300" dirty="0"/>
              <a:t>P      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 	P is false 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	P 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300" dirty="0"/>
              <a:t> Q  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 	both P is </a:t>
            </a:r>
            <a:r>
              <a:rPr lang="en-US" altLang="zh-CN" sz="2300" b="1" dirty="0">
                <a:solidFill>
                  <a:srgbClr val="00B0F0"/>
                </a:solidFill>
              </a:rPr>
              <a:t>and</a:t>
            </a:r>
            <a:r>
              <a:rPr lang="en-US" altLang="zh-CN" sz="2300" dirty="0"/>
              <a:t> Q are true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</a:t>
            </a:r>
            <a:endParaRPr lang="en-US" altLang="zh-CN" sz="2300" u="sng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	P 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2300" dirty="0"/>
              <a:t> Q  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 	either P </a:t>
            </a:r>
            <a:r>
              <a:rPr lang="en-US" altLang="zh-CN" sz="2300" b="1" dirty="0">
                <a:solidFill>
                  <a:srgbClr val="00B0F0"/>
                </a:solidFill>
              </a:rPr>
              <a:t>or</a:t>
            </a:r>
            <a:r>
              <a:rPr lang="en-US" altLang="zh-CN" sz="2300" dirty="0"/>
              <a:t> Q is true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</a:t>
            </a:r>
            <a:endParaRPr lang="en-US" altLang="zh-CN" sz="2300" u="sng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	P 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300" dirty="0"/>
              <a:t> Q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	</a:t>
            </a:r>
            <a:r>
              <a:rPr lang="en-US" altLang="zh-CN" sz="2300" b="1" dirty="0">
                <a:solidFill>
                  <a:srgbClr val="FF0000"/>
                </a:solidFill>
              </a:rPr>
              <a:t>unless</a:t>
            </a:r>
            <a:r>
              <a:rPr lang="en-US" altLang="zh-CN" sz="2300" dirty="0"/>
              <a:t> P is true and Q</a:t>
            </a:r>
            <a:r>
              <a:rPr lang="en-US" altLang="zh-CN" sz="2300" baseline="-25000" dirty="0"/>
              <a:t> </a:t>
            </a:r>
            <a:r>
              <a:rPr lang="en-US" altLang="zh-CN" sz="2300" dirty="0"/>
              <a:t>is false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</a:t>
            </a:r>
            <a:endParaRPr lang="en-US" altLang="zh-CN" sz="2300" u="sng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300" dirty="0"/>
              <a:t>	P </a:t>
            </a:r>
            <a:r>
              <a:rPr lang="en-US" altLang="zh-CN" sz="2300" b="1" kern="1200" dirty="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sz="2300" dirty="0"/>
              <a:t> Q is true   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	P and Q are </a:t>
            </a:r>
            <a:r>
              <a:rPr lang="en-US" altLang="zh-CN" sz="2300" dirty="0">
                <a:solidFill>
                  <a:srgbClr val="0070C0"/>
                </a:solidFill>
              </a:rPr>
              <a:t>both</a:t>
            </a:r>
            <a:r>
              <a:rPr lang="en-US" altLang="zh-CN" sz="2300" dirty="0"/>
              <a:t> true or </a:t>
            </a:r>
            <a:r>
              <a:rPr lang="en-US" altLang="zh-CN" sz="2300" dirty="0">
                <a:solidFill>
                  <a:srgbClr val="0070C0"/>
                </a:solidFill>
              </a:rPr>
              <a:t>both</a:t>
            </a:r>
            <a:r>
              <a:rPr lang="en-US" altLang="zh-CN" sz="2300" dirty="0"/>
              <a:t> false </a:t>
            </a:r>
            <a:r>
              <a:rPr lang="en-US" altLang="zh-CN" sz="2300" u="sng" dirty="0"/>
              <a:t>in </a:t>
            </a:r>
            <a:r>
              <a:rPr lang="en-US" altLang="zh-CN" sz="2300" i="1" u="sng" dirty="0"/>
              <a:t>m </a:t>
            </a:r>
            <a:endParaRPr lang="en-US" altLang="zh-CN" sz="2300" u="sng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3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300" dirty="0"/>
              <a:t>
</a:t>
            </a:r>
          </a:p>
        </p:txBody>
      </p:sp>
      <p:sp>
        <p:nvSpPr>
          <p:cNvPr id="2" name="矩形 1"/>
          <p:cNvSpPr/>
          <p:nvPr/>
        </p:nvSpPr>
        <p:spPr>
          <a:xfrm>
            <a:off x="5582897" y="6248791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语义</a:t>
            </a:r>
            <a:r>
              <a:rPr lang="zh-CN" altLang="en-US" dirty="0"/>
              <a:t>定义了用于判定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  <a:r>
              <a:rPr lang="zh-CN" altLang="en-US" dirty="0"/>
              <a:t>（可能世界）中语句真值的规则</a:t>
            </a:r>
          </a:p>
        </p:txBody>
      </p:sp>
    </p:spTree>
    <p:extLst>
      <p:ext uri="{BB962C8B-B14F-4D97-AF65-F5344CB8AC3E}">
        <p14:creationId xmlns:p14="http://schemas.microsoft.com/office/powerpoint/2010/main" val="20431864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Truth tables for connectives</a:t>
            </a:r>
          </a:p>
        </p:txBody>
      </p:sp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1981200" y="1905001"/>
            <a:ext cx="79248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8588"/>
            <a:ext cx="9144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44663" y="4648200"/>
            <a:ext cx="838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0" dirty="0">
                <a:latin typeface="+mj-lt"/>
              </a:rPr>
              <a:t>⇒ 的真值可能不太符合直觉： P 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implies</a:t>
            </a:r>
            <a:r>
              <a:rPr lang="zh-CN" altLang="en-US" b="0" dirty="0">
                <a:latin typeface="+mj-lt"/>
              </a:rPr>
              <a:t> Q 或者 if P then Q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0" y="5562600"/>
            <a:ext cx="4674637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0" dirty="0">
                <a:latin typeface="+mj-lt"/>
              </a:rPr>
              <a:t>例如, </a:t>
            </a:r>
            <a:r>
              <a:rPr lang="en-US" altLang="zh-CN" b="0" dirty="0">
                <a:latin typeface="+mj-lt"/>
              </a:rPr>
              <a:t>5</a:t>
            </a:r>
            <a:r>
              <a:rPr lang="zh-CN" altLang="en-US" b="0" dirty="0">
                <a:latin typeface="+mj-lt"/>
              </a:rPr>
              <a:t>是偶数 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zh-CN" altLang="en-US" b="0" dirty="0">
                <a:latin typeface="+mj-lt"/>
              </a:rPr>
              <a:t> Sam很聪明 is </a:t>
            </a:r>
            <a:r>
              <a:rPr lang="en-US" altLang="zh-CN" b="0" dirty="0">
                <a:latin typeface="+mj-lt"/>
              </a:rPr>
              <a:t>true or false</a:t>
            </a:r>
            <a:r>
              <a:rPr lang="zh-CN" altLang="en-US" b="0" dirty="0">
                <a:latin typeface="+mj-lt"/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7696200" y="1524000"/>
            <a:ext cx="14478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77000" y="5932488"/>
            <a:ext cx="838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0" dirty="0">
                <a:latin typeface="+mj-lt"/>
              </a:rPr>
              <a:t>⇒ 为假的唯一条件：</a:t>
            </a:r>
            <a:r>
              <a:rPr lang="en-US" altLang="zh-CN" b="0" dirty="0">
                <a:latin typeface="+mj-lt"/>
              </a:rPr>
              <a:t>P</a:t>
            </a:r>
            <a:r>
              <a:rPr lang="zh-CN" altLang="en-US" b="0" dirty="0">
                <a:latin typeface="+mj-lt"/>
              </a:rPr>
              <a:t>为真而</a:t>
            </a:r>
            <a:r>
              <a:rPr lang="en-US" altLang="zh-CN" b="0" dirty="0">
                <a:latin typeface="+mj-lt"/>
              </a:rPr>
              <a:t>Q</a:t>
            </a:r>
            <a:r>
              <a:rPr lang="zh-CN" altLang="en-US" b="0" dirty="0">
                <a:latin typeface="+mj-lt"/>
              </a:rPr>
              <a:t>为假</a:t>
            </a:r>
          </a:p>
        </p:txBody>
      </p:sp>
    </p:spTree>
    <p:extLst>
      <p:ext uri="{BB962C8B-B14F-4D97-AF65-F5344CB8AC3E}">
        <p14:creationId xmlns:p14="http://schemas.microsoft.com/office/powerpoint/2010/main" val="32204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057401" y="1196975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命题逻辑定理证明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模型检验、逻辑规则、归结原理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605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</a:t>
            </a:r>
            <a:r>
              <a:rPr lang="en-US" dirty="0"/>
              <a:t>: </a:t>
            </a:r>
            <a:r>
              <a:rPr lang="zh-CN" altLang="en-US" dirty="0"/>
              <a:t>判断逻辑蕴涵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1407888"/>
            <a:ext cx="10461171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u="sng" dirty="0"/>
              <a:t>Method 1: </a:t>
            </a:r>
            <a:r>
              <a:rPr lang="en-US" b="1" i="1" u="sng" dirty="0">
                <a:solidFill>
                  <a:srgbClr val="FF0000"/>
                </a:solidFill>
              </a:rPr>
              <a:t>model-checking</a:t>
            </a:r>
            <a:r>
              <a:rPr lang="zh-CN" altLang="en-US" b="1" u="sng" dirty="0">
                <a:solidFill>
                  <a:srgbClr val="FF0000"/>
                </a:solidFill>
              </a:rPr>
              <a:t>（模型检验）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一种简单的枚举推理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u="sng" dirty="0"/>
              <a:t>枚举所有的模型</a:t>
            </a:r>
            <a:r>
              <a:rPr lang="en-US" altLang="zh-CN" u="sng" dirty="0"/>
              <a:t>(</a:t>
            </a:r>
            <a:r>
              <a:rPr lang="zh-CN" altLang="en-US" u="sng" dirty="0"/>
              <a:t>可能世界</a:t>
            </a:r>
            <a:r>
              <a:rPr lang="en-US" altLang="zh-CN" u="sng" dirty="0"/>
              <a:t>)</a:t>
            </a:r>
            <a:r>
              <a:rPr lang="en-US" dirty="0"/>
              <a:t>, </a:t>
            </a:r>
            <a:r>
              <a:rPr lang="zh-CN" altLang="en-US" dirty="0"/>
              <a:t>并验证语句在所有模型中为真</a:t>
            </a:r>
            <a:endParaRPr lang="en-US" dirty="0">
              <a:sym typeface="Symbol"/>
            </a:endParaRPr>
          </a:p>
          <a:p>
            <a:endParaRPr lang="en-US" altLang="zh-CN" dirty="0">
              <a:sym typeface="Symbol"/>
            </a:endParaRPr>
          </a:p>
          <a:p>
            <a:r>
              <a:rPr lang="en-US" altLang="zh-CN" dirty="0">
                <a:sym typeface="Symbol"/>
              </a:rPr>
              <a:t>Method 2: </a:t>
            </a:r>
            <a:r>
              <a:rPr lang="en-US" altLang="zh-CN" dirty="0"/>
              <a:t>Application of inference rules</a:t>
            </a:r>
            <a:r>
              <a:rPr lang="zh-CN" altLang="en-US" b="1" dirty="0">
                <a:solidFill>
                  <a:srgbClr val="FF0000"/>
                </a:solidFill>
              </a:rPr>
              <a:t>（逻辑规则）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dirty="0">
                <a:sym typeface="Symbol"/>
              </a:rPr>
              <a:t>Method 3: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theorem-proving</a:t>
            </a:r>
            <a:r>
              <a:rPr lang="zh-CN" altLang="en-US" b="1" dirty="0">
                <a:solidFill>
                  <a:srgbClr val="FF0000"/>
                </a:solidFill>
              </a:rPr>
              <a:t>（定理证明）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155373" y="1741261"/>
            <a:ext cx="8226425" cy="49291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基于知识的智能体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 Wumpus world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知识的逻辑表示和推理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命题逻辑：一种简单的逻辑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命题逻辑定理证明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模型检验、逻辑规则、归结原理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499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 dirty="0"/>
              <a:t>Let  </a:t>
            </a:r>
            <a:r>
              <a:rPr lang="en-US" altLang="zh-CN" sz="2300" i="1" dirty="0" err="1"/>
              <a:t>P</a:t>
            </a:r>
            <a:r>
              <a:rPr lang="en-US" altLang="zh-CN" sz="2300" i="1" baseline="-25000" dirty="0" err="1"/>
              <a:t>i,j</a:t>
            </a:r>
            <a:r>
              <a:rPr lang="en-US" altLang="zh-CN" sz="2300" dirty="0"/>
              <a:t> be true if there is a pit in [</a:t>
            </a:r>
            <a:r>
              <a:rPr lang="en-US" altLang="zh-CN" sz="2300" dirty="0" err="1"/>
              <a:t>i</a:t>
            </a:r>
            <a:r>
              <a:rPr lang="en-US" altLang="zh-CN" sz="2300" dirty="0"/>
              <a:t>, j].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 dirty="0"/>
              <a:t>Let  </a:t>
            </a:r>
            <a:r>
              <a:rPr lang="en-US" altLang="zh-CN" sz="2300" i="1" dirty="0" err="1"/>
              <a:t>B</a:t>
            </a:r>
            <a:r>
              <a:rPr lang="en-US" altLang="zh-CN" sz="2300" i="1" baseline="-25000" dirty="0" err="1"/>
              <a:t>i,j</a:t>
            </a:r>
            <a:r>
              <a:rPr lang="en-US" altLang="zh-CN" sz="2300" i="1" dirty="0"/>
              <a:t> </a:t>
            </a:r>
            <a:r>
              <a:rPr lang="en-US" altLang="zh-CN" sz="2300" dirty="0"/>
              <a:t>be true if there is a breeze in [</a:t>
            </a:r>
            <a:r>
              <a:rPr lang="en-US" altLang="zh-CN" sz="2300" dirty="0" err="1"/>
              <a:t>i</a:t>
            </a:r>
            <a:r>
              <a:rPr lang="en-US" altLang="zh-CN" sz="2300" dirty="0"/>
              <a:t>, j].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>
                <a:solidFill>
                  <a:srgbClr val="FF0000"/>
                </a:solidFill>
              </a:rPr>
              <a:t>B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olidFill>
                  <a:srgbClr val="FF0000"/>
                </a:solidFill>
              </a:rPr>
              <a:t>B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2,1</a:t>
            </a:r>
            <a:r>
              <a:rPr lang="en-US" altLang="zh-CN" sz="2300" i="1" dirty="0"/>
              <a:t>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300" dirty="0"/>
              <a:t>"Pits cause breezes in adjacent squares"</a:t>
            </a:r>
          </a:p>
          <a:p>
            <a:pPr eaLnBrk="1" hangingPunct="1">
              <a:lnSpc>
                <a:spcPct val="90000"/>
              </a:lnSpc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</a:t>
            </a:r>
            <a:r>
              <a:rPr lang="en-US" altLang="zh-CN" sz="2300" i="1" baseline="-25000" dirty="0"/>
              <a:t>  </a:t>
            </a:r>
            <a:r>
              <a:rPr lang="en-US" altLang="zh-CN" sz="2300" i="1" dirty="0"/>
              <a:t>(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2,1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 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2,2</a:t>
            </a:r>
            <a:r>
              <a:rPr lang="en-US" altLang="zh-CN" sz="2300" i="1" baseline="-25000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olidFill>
                  <a:srgbClr val="FF0000"/>
                </a:solidFill>
              </a:rPr>
              <a:t>P</a:t>
            </a:r>
            <a:r>
              <a:rPr lang="en-US" altLang="zh-CN" sz="2300" i="1" baseline="-25000" dirty="0">
                <a:solidFill>
                  <a:srgbClr val="FF0000"/>
                </a:solidFill>
              </a:rPr>
              <a:t>3,1</a:t>
            </a:r>
            <a:r>
              <a:rPr lang="en-US" altLang="zh-CN" sz="2300" i="1" dirty="0"/>
              <a:t>)</a:t>
            </a:r>
          </a:p>
        </p:txBody>
      </p:sp>
      <p:pic>
        <p:nvPicPr>
          <p:cNvPr id="54276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1001713"/>
            <a:ext cx="2819400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4" descr="wumpus-seq1c-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3902075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286000" y="5562601"/>
            <a:ext cx="4040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此时的知识库</a:t>
            </a:r>
            <a:r>
              <a:rPr lang="en-US" altLang="zh-CN" sz="1800">
                <a:latin typeface="Arial" panose="020B0604020202020204" pitchFamily="34" charset="0"/>
              </a:rPr>
              <a:t>KB</a:t>
            </a:r>
            <a:r>
              <a:rPr lang="zh-CN" altLang="en-US" sz="1800">
                <a:latin typeface="Arial" panose="020B0604020202020204" pitchFamily="34" charset="0"/>
              </a:rPr>
              <a:t>由以上五条语句组成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KB=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1800" i="1">
                <a:latin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en-US" altLang="zh-CN" sz="1800" i="1" baseline="-250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zh-CN" sz="1800">
                <a:solidFill>
                  <a:srgbClr val="CC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Truth tables for inference</a:t>
            </a:r>
          </a:p>
        </p:txBody>
      </p:sp>
      <p:pic>
        <p:nvPicPr>
          <p:cNvPr id="5529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82296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057400" y="2819400"/>
            <a:ext cx="8001000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57400" y="6019801"/>
            <a:ext cx="79248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>
                <a:latin typeface="+mj-lt"/>
              </a:rPr>
              <a:t>With seven symbols, there are </a:t>
            </a:r>
            <a:r>
              <a:rPr lang="zh-CN" altLang="en-US" b="0" dirty="0">
                <a:solidFill>
                  <a:srgbClr val="FF0000"/>
                </a:solidFill>
                <a:latin typeface="+mj-lt"/>
              </a:rPr>
              <a:t>2</a:t>
            </a:r>
            <a:r>
              <a:rPr lang="zh-CN" altLang="en-US" b="0" baseline="30000" dirty="0">
                <a:solidFill>
                  <a:srgbClr val="FF0000"/>
                </a:solidFill>
                <a:latin typeface="+mj-lt"/>
              </a:rPr>
              <a:t>7</a:t>
            </a:r>
            <a:r>
              <a:rPr lang="zh-CN" altLang="en-US" b="0" dirty="0">
                <a:solidFill>
                  <a:srgbClr val="FF0000"/>
                </a:solidFill>
                <a:latin typeface="+mj-lt"/>
              </a:rPr>
              <a:t> =128 possible models</a:t>
            </a:r>
            <a:r>
              <a:rPr lang="zh-CN" altLang="en-US" b="0" dirty="0">
                <a:latin typeface="+mj-lt"/>
              </a:rPr>
              <a:t>; </a:t>
            </a:r>
            <a:r>
              <a:rPr lang="zh-CN" altLang="en-US" b="0" u="sng" dirty="0">
                <a:latin typeface="+mj-lt"/>
              </a:rPr>
              <a:t>in three of these, KB is tru</a:t>
            </a:r>
            <a:r>
              <a:rPr lang="en-US" altLang="zh-CN" b="0" u="sng" dirty="0">
                <a:latin typeface="+mj-lt"/>
              </a:rPr>
              <a:t>e</a:t>
            </a:r>
          </a:p>
          <a:p>
            <a:pPr>
              <a:defRPr/>
            </a:pPr>
            <a:endParaRPr lang="zh-CN" altLang="en-US" b="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4600" y="1295400"/>
            <a:ext cx="31242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64428" y="2868614"/>
            <a:ext cx="2383971" cy="8715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158343" y="5519057"/>
            <a:ext cx="4038600" cy="1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05743" y="5737678"/>
            <a:ext cx="3407228" cy="1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515600" y="3569335"/>
            <a:ext cx="13276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6</a:t>
            </a:r>
            <a:r>
              <a:rPr lang="zh-CN" altLang="en-US" i="1" dirty="0">
                <a:sym typeface="Symbol" panose="05050102010706020507" pitchFamily="18" charset="2"/>
              </a:rPr>
              <a:t>： </a:t>
            </a:r>
            <a:r>
              <a:rPr lang="en-US" altLang="zh-CN" i="1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i="1" baseline="-25000" dirty="0">
                <a:solidFill>
                  <a:srgbClr val="FF0000"/>
                </a:solidFill>
              </a:rPr>
              <a:t>1,2</a:t>
            </a:r>
          </a:p>
        </p:txBody>
      </p:sp>
      <p:sp>
        <p:nvSpPr>
          <p:cNvPr id="15" name="矩形 14"/>
          <p:cNvSpPr/>
          <p:nvPr/>
        </p:nvSpPr>
        <p:spPr>
          <a:xfrm>
            <a:off x="10515599" y="2847847"/>
            <a:ext cx="138050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i="1" baseline="-25000" dirty="0">
                <a:solidFill>
                  <a:srgbClr val="FF0000"/>
                </a:solidFill>
              </a:rPr>
              <a:t>1,2</a:t>
            </a:r>
          </a:p>
        </p:txBody>
      </p:sp>
    </p:spTree>
    <p:extLst>
      <p:ext uri="{BB962C8B-B14F-4D97-AF65-F5344CB8AC3E}">
        <p14:creationId xmlns:p14="http://schemas.microsoft.com/office/powerpoint/2010/main" val="12338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通过枚举推理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53143" y="1210297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用于判断蕴涵               的真值表枚举推理算法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对所有模型来说，</a:t>
            </a:r>
            <a:r>
              <a:rPr lang="zh-CN" altLang="en-US" sz="2400" dirty="0">
                <a:solidFill>
                  <a:srgbClr val="FF0000"/>
                </a:solidFill>
              </a:rPr>
              <a:t>深度优先</a:t>
            </a:r>
            <a:r>
              <a:rPr lang="zh-CN" altLang="en-US" sz="2400" dirty="0"/>
              <a:t>的枚举（</a:t>
            </a:r>
            <a:r>
              <a:rPr lang="zh-CN" altLang="en-US" sz="2400" dirty="0">
                <a:solidFill>
                  <a:srgbClr val="FF0000"/>
                </a:solidFill>
              </a:rPr>
              <a:t>递归枚举</a:t>
            </a:r>
            <a:r>
              <a:rPr lang="zh-CN" altLang="en-US" sz="2400" dirty="0"/>
              <a:t>）是完备的 </a:t>
            </a:r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对于</a:t>
            </a:r>
            <a:r>
              <a:rPr lang="en-US" altLang="zh-CN" sz="2400" dirty="0"/>
              <a:t>n</a:t>
            </a:r>
            <a:r>
              <a:rPr lang="zh-CN" altLang="en-US" sz="2400" dirty="0"/>
              <a:t>个符号</a:t>
            </a:r>
            <a:r>
              <a:rPr lang="en-US" altLang="zh-CN" sz="2400" dirty="0"/>
              <a:t>, </a:t>
            </a:r>
            <a:r>
              <a:rPr lang="zh-CN" altLang="en-US" sz="2400" dirty="0"/>
              <a:t>时间复杂度为</a:t>
            </a:r>
            <a:r>
              <a:rPr lang="en-US" altLang="zh-CN" sz="2400" i="1" dirty="0"/>
              <a:t>O(2</a:t>
            </a:r>
            <a:r>
              <a:rPr lang="en-US" altLang="zh-CN" sz="2400" i="1" baseline="30000" dirty="0"/>
              <a:t>n</a:t>
            </a:r>
            <a:r>
              <a:rPr lang="en-US" altLang="zh-CN" sz="2400" i="1" dirty="0"/>
              <a:t>)</a:t>
            </a:r>
            <a:r>
              <a:rPr lang="en-US" altLang="zh-CN" sz="2400" dirty="0"/>
              <a:t>, </a:t>
            </a:r>
            <a:r>
              <a:rPr lang="zh-CN" altLang="en-US" sz="2400" dirty="0"/>
              <a:t>空间复杂度为</a:t>
            </a:r>
            <a:r>
              <a:rPr lang="en-US" altLang="zh-CN" sz="2400" i="1" dirty="0"/>
              <a:t>O(n)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1453243" y="1803231"/>
            <a:ext cx="6629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057466" y="1172393"/>
            <a:ext cx="9172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182586" y="3712027"/>
            <a:ext cx="482781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610599" y="2979866"/>
            <a:ext cx="3222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如果</a:t>
            </a:r>
            <a:r>
              <a:rPr lang="en-US" altLang="zh-CN" dirty="0"/>
              <a:t>KB</a:t>
            </a:r>
            <a:r>
              <a:rPr lang="zh-CN" altLang="en-US" dirty="0"/>
              <a:t>在模型</a:t>
            </a:r>
            <a:r>
              <a:rPr lang="en-US" altLang="zh-CN" dirty="0"/>
              <a:t>model</a:t>
            </a:r>
            <a:r>
              <a:rPr lang="zh-CN" altLang="en-US" dirty="0"/>
              <a:t>中为真，</a:t>
            </a:r>
            <a:r>
              <a:rPr lang="en-US" altLang="zh-CN" dirty="0"/>
              <a:t>PL-</a:t>
            </a:r>
            <a:r>
              <a:rPr lang="en-US" altLang="zh-CN" dirty="0" err="1"/>
              <a:t>Ture</a:t>
            </a:r>
            <a:r>
              <a:rPr lang="en-US" altLang="zh-CN" dirty="0"/>
              <a:t>?(KB, model)</a:t>
            </a:r>
            <a:r>
              <a:rPr lang="zh-CN" altLang="en-US" dirty="0"/>
              <a:t>返回真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8218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</a:t>
            </a:r>
            <a:r>
              <a:rPr lang="en-US" dirty="0"/>
              <a:t>: </a:t>
            </a:r>
            <a:r>
              <a:rPr lang="zh-CN" altLang="en-US" dirty="0"/>
              <a:t>判断逻辑蕴涵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1407888"/>
            <a:ext cx="10461171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Method 1: </a:t>
            </a:r>
            <a:r>
              <a:rPr lang="en-US" b="1" i="1" dirty="0">
                <a:solidFill>
                  <a:srgbClr val="FF0000"/>
                </a:solidFill>
              </a:rPr>
              <a:t>model-checking</a:t>
            </a:r>
            <a:r>
              <a:rPr lang="zh-CN" altLang="en-US" b="1" dirty="0">
                <a:solidFill>
                  <a:srgbClr val="FF0000"/>
                </a:solidFill>
              </a:rPr>
              <a:t>（模型检验）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枚举所有的模型</a:t>
            </a:r>
            <a:r>
              <a:rPr lang="en-US" altLang="zh-CN" sz="2400" dirty="0"/>
              <a:t>(</a:t>
            </a:r>
            <a:r>
              <a:rPr lang="zh-CN" altLang="en-US" sz="2400" dirty="0"/>
              <a:t>可能世界</a:t>
            </a:r>
            <a:r>
              <a:rPr lang="en-US" altLang="zh-CN" sz="2400" dirty="0"/>
              <a:t>)</a:t>
            </a:r>
            <a:r>
              <a:rPr lang="en-US" sz="2400" dirty="0"/>
              <a:t>, </a:t>
            </a:r>
            <a:r>
              <a:rPr lang="zh-CN" altLang="en-US" sz="2400" dirty="0"/>
              <a:t>并验证语句在所有模型中为真</a:t>
            </a:r>
            <a:endParaRPr lang="en-US" sz="2400" dirty="0">
              <a:sym typeface="Symbol"/>
            </a:endParaRPr>
          </a:p>
          <a:p>
            <a:endParaRPr lang="en-US" altLang="zh-CN" dirty="0">
              <a:sym typeface="Symbol"/>
            </a:endParaRPr>
          </a:p>
          <a:p>
            <a:r>
              <a:rPr lang="en-US" altLang="zh-CN" u="sng" dirty="0">
                <a:sym typeface="Symbol"/>
              </a:rPr>
              <a:t>Method 2: </a:t>
            </a:r>
            <a:r>
              <a:rPr lang="en-US" altLang="zh-CN" u="sng" dirty="0"/>
              <a:t>Application of inference rules</a:t>
            </a:r>
            <a:r>
              <a:rPr lang="zh-CN" altLang="en-US" b="1" u="sng" dirty="0">
                <a:solidFill>
                  <a:srgbClr val="FF0000"/>
                </a:solidFill>
              </a:rPr>
              <a:t>（推理规则）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在知识库的</a:t>
            </a:r>
            <a:r>
              <a:rPr lang="zh-CN" altLang="en-US" sz="2400" dirty="0"/>
              <a:t>语句</a:t>
            </a:r>
            <a:r>
              <a:rPr lang="zh-CN" altLang="en-US" sz="2400" dirty="0">
                <a:solidFill>
                  <a:schemeClr val="tx1"/>
                </a:solidFill>
              </a:rPr>
              <a:t>上，直接应用推理规则，构建目标语句的证明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dirty="0">
                <a:sym typeface="Symbol"/>
              </a:rPr>
              <a:t>Method 3: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theorem-proving</a:t>
            </a:r>
            <a:r>
              <a:rPr lang="zh-CN" altLang="en-US" b="1" dirty="0">
                <a:solidFill>
                  <a:srgbClr val="FF0000"/>
                </a:solidFill>
              </a:rPr>
              <a:t>（定理证明）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7.5.1 </a:t>
            </a:r>
            <a:r>
              <a:rPr lang="zh-CN" altLang="en-US" dirty="0"/>
              <a:t>推理规则</a:t>
            </a:r>
          </a:p>
        </p:txBody>
      </p:sp>
      <p:sp>
        <p:nvSpPr>
          <p:cNvPr id="665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Modus Ponens:</a:t>
            </a:r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And-Elimination:</a:t>
            </a:r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Other rules:</a:t>
            </a:r>
          </a:p>
          <a:p>
            <a:pPr eaLnBrk="1" hangingPunct="1"/>
            <a:endParaRPr lang="en-US" altLang="zh-CN" sz="2400" b="1" dirty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371600"/>
            <a:ext cx="2359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94000"/>
            <a:ext cx="10668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78" y="4933952"/>
            <a:ext cx="7258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235200" y="1828800"/>
            <a:ext cx="1570038" cy="369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假言推理规则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66975" y="3135313"/>
            <a:ext cx="1338263" cy="369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消去合取词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73314" y="4286250"/>
            <a:ext cx="1106487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逻辑等价</a:t>
            </a:r>
          </a:p>
        </p:txBody>
      </p:sp>
      <p:sp>
        <p:nvSpPr>
          <p:cNvPr id="2" name="矩形 1"/>
          <p:cNvSpPr/>
          <p:nvPr/>
        </p:nvSpPr>
        <p:spPr>
          <a:xfrm>
            <a:off x="1321159" y="52509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例如：双向蕴涵</a:t>
            </a:r>
          </a:p>
        </p:txBody>
      </p:sp>
    </p:spTree>
    <p:extLst>
      <p:ext uri="{BB962C8B-B14F-4D97-AF65-F5344CB8AC3E}">
        <p14:creationId xmlns:p14="http://schemas.microsoft.com/office/powerpoint/2010/main" val="2265229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逻辑等价性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196975"/>
            <a:ext cx="9048750" cy="4929188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任意两个语句是逻辑等价的  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  </a:t>
            </a:r>
            <a:r>
              <a:rPr lang="zh-CN" altLang="en-US" sz="2400" dirty="0"/>
              <a:t>它们在相同模型中互相蕴涵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</a:p>
          <a:p>
            <a:pPr marL="0" indent="0" algn="ctr"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α </a:t>
            </a:r>
            <a:r>
              <a:rPr lang="en-U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≡ </a:t>
            </a:r>
            <a:r>
              <a:rPr lang="en-US" altLang="zh-CN" sz="2400" dirty="0">
                <a:solidFill>
                  <a:srgbClr val="FF0000"/>
                </a:solidFill>
              </a:rPr>
              <a:t>ß </a:t>
            </a:r>
            <a:r>
              <a:rPr lang="en-US" altLang="zh-CN" sz="2400" dirty="0" err="1">
                <a:solidFill>
                  <a:srgbClr val="FF0000"/>
                </a:solidFill>
              </a:rPr>
              <a:t>iff</a:t>
            </a:r>
            <a:r>
              <a:rPr lang="en-US" altLang="zh-CN" sz="2400" dirty="0">
                <a:solidFill>
                  <a:srgbClr val="FF0000"/>
                </a:solidFill>
              </a:rPr>
              <a:t> α╞ </a:t>
            </a:r>
            <a:r>
              <a:rPr lang="el-GR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en-US" altLang="zh-CN" sz="2400" dirty="0">
                <a:solidFill>
                  <a:srgbClr val="FF0000"/>
                </a:solidFill>
              </a:rPr>
              <a:t> and </a:t>
            </a:r>
            <a:r>
              <a:rPr lang="el-GR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en-US" altLang="zh-CN" sz="2400" dirty="0">
                <a:solidFill>
                  <a:srgbClr val="FF0000"/>
                </a:solidFill>
              </a:rPr>
              <a:t>╞ α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2587625" y="2138363"/>
            <a:ext cx="77724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124200" y="4191000"/>
            <a:ext cx="510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76600" y="4495800"/>
            <a:ext cx="510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40726" y="3790950"/>
            <a:ext cx="1108075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假言易位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20138" y="4202114"/>
            <a:ext cx="1338262" cy="369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消去蕴含词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41488" y="2286000"/>
            <a:ext cx="876300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交换律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41488" y="3048000"/>
            <a:ext cx="876300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结合律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63700" y="5640389"/>
            <a:ext cx="877888" cy="369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分配律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6501" y="4967289"/>
            <a:ext cx="178766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0" dirty="0"/>
              <a:t>De Morgan</a:t>
            </a:r>
            <a:r>
              <a:rPr lang="zh-CN" altLang="en-US" b="0" dirty="0"/>
              <a:t>定律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65174" y="3769065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逆否命题的逻辑等价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4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8612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2657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7664" y="2452914"/>
            <a:ext cx="4267200" cy="8302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5</a:t>
            </a: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9929" y="4103915"/>
            <a:ext cx="22007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消去双向蕴涵</a:t>
            </a:r>
            <a:r>
              <a:rPr lang="zh-CN" altLang="en-US" dirty="0"/>
              <a:t>to </a:t>
            </a:r>
            <a:r>
              <a:rPr lang="zh-CN" altLang="en-US" i="1" dirty="0"/>
              <a:t>R</a:t>
            </a:r>
            <a:r>
              <a:rPr lang="en-US" altLang="zh-CN" i="1" baseline="-25000" dirty="0"/>
              <a:t>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41447" y="4062365"/>
            <a:ext cx="717618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:( B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⇒ (P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∨ 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∧ ((P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∨ 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⇒ B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</p:txBody>
      </p:sp>
      <p:sp>
        <p:nvSpPr>
          <p:cNvPr id="9" name="矩形 8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证明：</a:t>
            </a: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6</a:t>
            </a:r>
            <a:r>
              <a:rPr lang="en-US" altLang="zh-CN" sz="2300" i="1" dirty="0"/>
              <a:t> :(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)) ∧ ((P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9636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9918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8571" y="2460174"/>
            <a:ext cx="4267200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5 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7792" y="4582886"/>
            <a:ext cx="19752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消去合取词 </a:t>
            </a:r>
            <a:r>
              <a:rPr lang="zh-CN" altLang="en-US" dirty="0">
                <a:solidFill>
                  <a:schemeClr val="tx1"/>
                </a:solidFill>
              </a:rPr>
              <a:t>to </a:t>
            </a:r>
            <a:r>
              <a:rPr lang="zh-CN" altLang="en-US" i="1" dirty="0">
                <a:solidFill>
                  <a:schemeClr val="tx1"/>
                </a:solidFill>
              </a:rPr>
              <a:t>R</a:t>
            </a:r>
            <a:r>
              <a:rPr lang="zh-CN" altLang="en-US" i="1" baseline="-25000" dirty="0">
                <a:solidFill>
                  <a:schemeClr val="tx1"/>
                </a:solidFill>
              </a:rPr>
              <a:t>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10235" y="4582886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( P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∨ P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 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⇒ B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证明：</a:t>
            </a: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6</a:t>
            </a:r>
            <a:r>
              <a:rPr lang="en-US" altLang="zh-CN" sz="2300" i="1" dirty="0"/>
              <a:t> :(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)) ∧ ((P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)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7</a:t>
            </a:r>
            <a:r>
              <a:rPr lang="en-US" altLang="zh-CN" sz="2300" i="1" dirty="0"/>
              <a:t> : ( 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9636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9918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8571" y="2460174"/>
            <a:ext cx="4267200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5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772" y="5078413"/>
            <a:ext cx="31568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逆否命题的逻辑等价 </a:t>
            </a:r>
            <a:r>
              <a:rPr lang="en-US" altLang="zh-CN" dirty="0"/>
              <a:t>of 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7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94940" y="5057638"/>
            <a:ext cx="428514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¬B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⇒ ¬ (P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∨ 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</p:txBody>
      </p:sp>
      <p:sp>
        <p:nvSpPr>
          <p:cNvPr id="10" name="矩形 9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证明：</a:t>
            </a: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6</a:t>
            </a:r>
            <a:r>
              <a:rPr lang="en-US" altLang="zh-CN" sz="2300" i="1" dirty="0"/>
              <a:t> :(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)) ∧ ((P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)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7</a:t>
            </a:r>
            <a:r>
              <a:rPr lang="en-US" altLang="zh-CN" sz="2300" i="1" dirty="0"/>
              <a:t> : ( 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8 </a:t>
            </a:r>
            <a:r>
              <a:rPr lang="en-US" altLang="zh-CN" sz="2300" i="1" dirty="0"/>
              <a:t>:   ¬B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¬ 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9636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9918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8570" y="2460174"/>
            <a:ext cx="4408715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5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8828" y="5508171"/>
            <a:ext cx="39297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假言推理 </a:t>
            </a:r>
            <a:r>
              <a:rPr lang="zh-CN" altLang="en-US" dirty="0"/>
              <a:t>with </a:t>
            </a:r>
            <a:r>
              <a:rPr lang="zh-CN" altLang="en-US" i="1" dirty="0"/>
              <a:t>R</a:t>
            </a:r>
            <a:r>
              <a:rPr lang="zh-CN" altLang="en-US" i="1" baseline="-25000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zh-CN" altLang="en-US" i="1" dirty="0"/>
              <a:t>R</a:t>
            </a:r>
            <a:r>
              <a:rPr lang="en-US" altLang="zh-CN" i="1" baseline="-25000" dirty="0"/>
              <a:t>2</a:t>
            </a:r>
            <a:r>
              <a:rPr lang="zh-CN" altLang="en-US" dirty="0"/>
              <a:t> (i.e., ¬</a:t>
            </a:r>
            <a:r>
              <a:rPr lang="zh-CN" altLang="en-US" i="1" dirty="0"/>
              <a:t>B</a:t>
            </a:r>
            <a:r>
              <a:rPr lang="zh-CN" altLang="en-US" baseline="-25000" dirty="0"/>
              <a:t>1,1</a:t>
            </a:r>
            <a:r>
              <a:rPr lang="zh-CN" altLang="en-US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4898570" y="5466621"/>
            <a:ext cx="286007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¬(P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 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∨ 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证明：</a:t>
            </a: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基于知识的智能体</a:t>
            </a:r>
            <a:endParaRPr lang="en-US" altLang="zh-CN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96976"/>
            <a:ext cx="63246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945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/>
              <a:t>Wumpus world sentences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	 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>
                <a:sym typeface="Symbol" panose="05050102010706020507" pitchFamily="18" charset="2"/>
              </a:rPr>
              <a:t>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3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</a:t>
            </a: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 </a:t>
            </a:r>
            <a:r>
              <a:rPr lang="en-US" altLang="zh-CN" sz="2300" i="1" dirty="0">
                <a:sym typeface="Symbol" panose="05050102010706020507" pitchFamily="18" charset="2"/>
              </a:rPr>
              <a:t>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6</a:t>
            </a:r>
            <a:r>
              <a:rPr lang="en-US" altLang="zh-CN" sz="2300" i="1" dirty="0"/>
              <a:t> :(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)) ∧ ((P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)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7</a:t>
            </a:r>
            <a:r>
              <a:rPr lang="en-US" altLang="zh-CN" sz="2300" i="1" dirty="0"/>
              <a:t> : ( 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⇒ B</a:t>
            </a:r>
            <a:r>
              <a:rPr lang="en-US" altLang="zh-CN" sz="2300" i="1" baseline="-25000" dirty="0"/>
              <a:t>1,1</a:t>
            </a: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8 </a:t>
            </a:r>
            <a:r>
              <a:rPr lang="en-US" altLang="zh-CN" sz="2300" i="1" dirty="0"/>
              <a:t>:   ¬B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⇒ ¬ 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300" i="1" dirty="0"/>
              <a:t>R</a:t>
            </a:r>
            <a:r>
              <a:rPr lang="en-US" altLang="zh-CN" sz="2300" i="1" baseline="-25000" dirty="0"/>
              <a:t>9 </a:t>
            </a:r>
            <a:r>
              <a:rPr lang="en-US" altLang="zh-CN" sz="2300" i="1" dirty="0"/>
              <a:t>: ¬(P</a:t>
            </a:r>
            <a:r>
              <a:rPr lang="en-US" altLang="zh-CN" sz="2300" i="1" baseline="-25000" dirty="0"/>
              <a:t>1,2 </a:t>
            </a:r>
            <a:r>
              <a:rPr lang="en-US" altLang="zh-CN" sz="2300" i="1" dirty="0"/>
              <a:t>∨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/>
          </a:p>
          <a:p>
            <a:pPr lvl="1">
              <a:lnSpc>
                <a:spcPct val="90000"/>
              </a:lnSpc>
              <a:buNone/>
              <a:defRPr/>
            </a:pPr>
            <a:endParaRPr lang="en-US" altLang="zh-CN" sz="2300" i="1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300" i="1" dirty="0"/>
          </a:p>
        </p:txBody>
      </p:sp>
      <p:pic>
        <p:nvPicPr>
          <p:cNvPr id="69636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1309918"/>
            <a:ext cx="237966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8571" y="2460174"/>
            <a:ext cx="4267200" cy="11079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/>
              <a:t>KB</a:t>
            </a:r>
            <a:r>
              <a:rPr lang="zh-CN" altLang="en-US" b="0" dirty="0"/>
              <a:t>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R</a:t>
            </a:r>
            <a:r>
              <a:rPr lang="en-US" altLang="zh-CN" i="1" baseline="-25000" dirty="0">
                <a:sym typeface="Symbol" panose="05050102010706020507" pitchFamily="18" charset="2"/>
              </a:rPr>
              <a:t>5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 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8</a:t>
            </a:r>
            <a:r>
              <a:rPr lang="en-US" altLang="zh-CN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9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dirty="0"/>
              <a:t>α : 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05939" y="2471057"/>
            <a:ext cx="57308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8200" y="5780314"/>
            <a:ext cx="25677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De Morgan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定律 </a:t>
            </a:r>
            <a:r>
              <a:rPr lang="en-US" altLang="zh-CN" dirty="0">
                <a:solidFill>
                  <a:schemeClr val="tx1"/>
                </a:solidFill>
              </a:rPr>
              <a:t>to </a:t>
            </a: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i="1" baseline="-25000" dirty="0">
                <a:solidFill>
                  <a:schemeClr val="tx1"/>
                </a:solidFill>
              </a:rPr>
              <a:t>9</a:t>
            </a:r>
            <a:endParaRPr lang="zh-CN" alt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4411" y="5802368"/>
            <a:ext cx="299953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¬P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∧¬P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860992" y="6405568"/>
            <a:ext cx="206017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/>
              <a:t>消去合取词 </a:t>
            </a:r>
            <a:r>
              <a:rPr lang="en-US" altLang="zh-CN" b="0" dirty="0"/>
              <a:t>to </a:t>
            </a:r>
            <a:r>
              <a:rPr lang="en-US" altLang="zh-CN" i="1" dirty="0">
                <a:solidFill>
                  <a:schemeClr val="tx1"/>
                </a:solidFill>
              </a:rPr>
              <a:t>R</a:t>
            </a:r>
            <a:r>
              <a:rPr lang="en-US" altLang="zh-CN" i="1" baseline="-25000" dirty="0">
                <a:solidFill>
                  <a:schemeClr val="tx1"/>
                </a:solidFill>
              </a:rPr>
              <a:t>10</a:t>
            </a:r>
            <a:r>
              <a:rPr lang="en-US" altLang="zh-CN" b="0" dirty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44410" y="6384793"/>
            <a:ext cx="196541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sz="23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altLang="zh-CN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¬P</a:t>
            </a:r>
            <a:r>
              <a:rPr lang="en-US" altLang="zh-CN" sz="23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1,2</a:t>
            </a:r>
            <a:endParaRPr lang="en-US" altLang="zh-CN" sz="2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97664" y="1388957"/>
            <a:ext cx="16097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证明：</a:t>
            </a: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50685" y="5895730"/>
            <a:ext cx="16738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 </a:t>
            </a:r>
            <a:r>
              <a:rPr lang="en-US" altLang="zh-CN" dirty="0">
                <a:solidFill>
                  <a:srgbClr val="FF0000"/>
                </a:solidFill>
              </a:rPr>
              <a:t>KB 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l-GR" altLang="zh-CN" dirty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27989" y="4835908"/>
            <a:ext cx="1806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上述过程是手工给出的，如何利用搜索算法来找出证明序列？</a:t>
            </a:r>
          </a:p>
        </p:txBody>
      </p:sp>
    </p:spTree>
    <p:extLst>
      <p:ext uri="{BB962C8B-B14F-4D97-AF65-F5344CB8AC3E}">
        <p14:creationId xmlns:p14="http://schemas.microsoft.com/office/powerpoint/2010/main" val="315393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1" grpId="0" animBg="1"/>
      <p:bldP spid="5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</a:t>
            </a:r>
            <a:r>
              <a:rPr lang="en-US" dirty="0"/>
              <a:t>: </a:t>
            </a:r>
            <a:r>
              <a:rPr lang="zh-CN" altLang="en-US" dirty="0"/>
              <a:t>判断逻辑蕴涵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1407888"/>
            <a:ext cx="10461171" cy="4729164"/>
          </a:xfrm>
        </p:spPr>
        <p:txBody>
          <a:bodyPr/>
          <a:lstStyle/>
          <a:p>
            <a:r>
              <a:rPr lang="en-US" altLang="zh-CN" dirty="0">
                <a:sym typeface="Symbol"/>
              </a:rPr>
              <a:t>Method 2: </a:t>
            </a:r>
            <a:r>
              <a:rPr lang="en-US" altLang="zh-CN" dirty="0"/>
              <a:t>Application of inference rules</a:t>
            </a:r>
            <a:r>
              <a:rPr lang="zh-CN" altLang="en-US" b="1" dirty="0">
                <a:solidFill>
                  <a:srgbClr val="FF0000"/>
                </a:solidFill>
              </a:rPr>
              <a:t>（推理规则）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在知识库的</a:t>
            </a:r>
            <a:r>
              <a:rPr lang="zh-CN" altLang="en-US" sz="2400" dirty="0"/>
              <a:t>语句</a:t>
            </a:r>
            <a:r>
              <a:rPr lang="zh-CN" altLang="en-US" sz="2400" dirty="0">
                <a:solidFill>
                  <a:schemeClr val="tx1"/>
                </a:solidFill>
              </a:rPr>
              <a:t>上，直接应用推理规则，构建目标语句的证明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找出证明序列的搜索算法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问题描述：</a:t>
            </a:r>
            <a:endParaRPr lang="en-US" altLang="zh-CN" sz="2000" dirty="0"/>
          </a:p>
          <a:p>
            <a:pPr lvl="3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初始状态</a:t>
            </a:r>
            <a:r>
              <a:rPr lang="zh-CN" altLang="en-US" sz="1600" dirty="0">
                <a:solidFill>
                  <a:schemeClr val="tx1"/>
                </a:solidFill>
              </a:rPr>
              <a:t>：初始</a:t>
            </a:r>
            <a:r>
              <a:rPr lang="zh-CN" altLang="en-US" sz="1600" dirty="0">
                <a:solidFill>
                  <a:srgbClr val="FF0000"/>
                </a:solidFill>
              </a:rPr>
              <a:t>知识库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行动</a:t>
            </a:r>
            <a:r>
              <a:rPr lang="zh-CN" altLang="en-US" sz="1600" dirty="0"/>
              <a:t>：行动集合由</a:t>
            </a:r>
            <a:r>
              <a:rPr lang="zh-CN" altLang="en-US" sz="1600" dirty="0">
                <a:solidFill>
                  <a:srgbClr val="FF0000"/>
                </a:solidFill>
              </a:rPr>
              <a:t>应用</a:t>
            </a:r>
            <a:r>
              <a:rPr lang="zh-CN" altLang="en-US" sz="1600" dirty="0"/>
              <a:t>于语句的所有推理</a:t>
            </a:r>
            <a:r>
              <a:rPr lang="zh-CN" altLang="en-US" sz="1600" dirty="0">
                <a:solidFill>
                  <a:srgbClr val="FF0000"/>
                </a:solidFill>
              </a:rPr>
              <a:t>规则</a:t>
            </a:r>
            <a:r>
              <a:rPr lang="zh-CN" altLang="en-US" sz="1600" dirty="0"/>
              <a:t>组成，要</a:t>
            </a:r>
            <a:r>
              <a:rPr lang="zh-CN" altLang="en-US" sz="1600" dirty="0">
                <a:solidFill>
                  <a:srgbClr val="FF0000"/>
                </a:solidFill>
              </a:rPr>
              <a:t>匹配推理规则的上半部分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结果</a:t>
            </a:r>
            <a:r>
              <a:rPr lang="zh-CN" altLang="en-US" sz="1600" dirty="0">
                <a:solidFill>
                  <a:schemeClr val="tx1"/>
                </a:solidFill>
              </a:rPr>
              <a:t>：行动的结果是将推理规则的下半部分的</a:t>
            </a:r>
            <a:r>
              <a:rPr lang="zh-CN" altLang="en-US" sz="1600" dirty="0">
                <a:solidFill>
                  <a:srgbClr val="FF0000"/>
                </a:solidFill>
              </a:rPr>
              <a:t>语句实例加入知识库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目标</a:t>
            </a:r>
            <a:r>
              <a:rPr lang="zh-CN" altLang="en-US" sz="1600" dirty="0"/>
              <a:t>：包含</a:t>
            </a:r>
            <a:r>
              <a:rPr lang="zh-CN" altLang="en-US" sz="1600" dirty="0">
                <a:solidFill>
                  <a:srgbClr val="FF0000"/>
                </a:solidFill>
              </a:rPr>
              <a:t>要证明的语句</a:t>
            </a:r>
            <a:r>
              <a:rPr lang="zh-CN" altLang="en-US" sz="1600" dirty="0"/>
              <a:t>的状态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解序列：找出一条证明序列（动作序列），每个动作是在*语句上应用*规则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2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</a:t>
            </a:r>
            <a:r>
              <a:rPr lang="en-US" dirty="0"/>
              <a:t>: </a:t>
            </a:r>
            <a:r>
              <a:rPr lang="zh-CN" altLang="en-US" dirty="0"/>
              <a:t>判断逻辑蕴涵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1407888"/>
            <a:ext cx="10461171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Method 1: </a:t>
            </a:r>
            <a:r>
              <a:rPr lang="en-US" b="1" i="1" dirty="0">
                <a:solidFill>
                  <a:srgbClr val="FF0000"/>
                </a:solidFill>
              </a:rPr>
              <a:t>model-checking</a:t>
            </a:r>
            <a:r>
              <a:rPr lang="zh-CN" altLang="en-US" b="1" dirty="0">
                <a:solidFill>
                  <a:srgbClr val="FF0000"/>
                </a:solidFill>
              </a:rPr>
              <a:t>（模型检验）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枚举所有的模型</a:t>
            </a:r>
            <a:r>
              <a:rPr lang="en-US" altLang="zh-CN" sz="2400" dirty="0"/>
              <a:t>(</a:t>
            </a:r>
            <a:r>
              <a:rPr lang="zh-CN" altLang="en-US" sz="2400" dirty="0"/>
              <a:t>可能世界</a:t>
            </a:r>
            <a:r>
              <a:rPr lang="en-US" altLang="zh-CN" sz="2400" dirty="0"/>
              <a:t>)</a:t>
            </a:r>
            <a:r>
              <a:rPr lang="en-US" sz="2400" dirty="0"/>
              <a:t>, </a:t>
            </a:r>
            <a:r>
              <a:rPr lang="zh-CN" altLang="en-US" sz="2400" dirty="0"/>
              <a:t>并验证语句在所有模型中为真</a:t>
            </a:r>
            <a:endParaRPr lang="en-US" sz="2400" dirty="0">
              <a:sym typeface="Symbol"/>
            </a:endParaRPr>
          </a:p>
          <a:p>
            <a:endParaRPr lang="en-US" altLang="zh-CN" dirty="0">
              <a:sym typeface="Symbol"/>
            </a:endParaRPr>
          </a:p>
          <a:p>
            <a:r>
              <a:rPr lang="en-US" altLang="zh-CN" dirty="0">
                <a:sym typeface="Symbol"/>
              </a:rPr>
              <a:t>Method 2: </a:t>
            </a:r>
            <a:r>
              <a:rPr lang="en-US" altLang="zh-CN" dirty="0"/>
              <a:t>Application of inference rules</a:t>
            </a:r>
            <a:r>
              <a:rPr lang="zh-CN" altLang="en-US" b="1" dirty="0">
                <a:solidFill>
                  <a:srgbClr val="FF0000"/>
                </a:solidFill>
              </a:rPr>
              <a:t>（推理规则）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在知识库的</a:t>
            </a:r>
            <a:r>
              <a:rPr lang="zh-CN" altLang="en-US" sz="2400" dirty="0"/>
              <a:t>语句</a:t>
            </a:r>
            <a:r>
              <a:rPr lang="zh-CN" altLang="en-US" sz="2400" dirty="0">
                <a:solidFill>
                  <a:schemeClr val="tx1"/>
                </a:solidFill>
              </a:rPr>
              <a:t>上，直接应用推理规则，构建目标语句的证明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u="sng" dirty="0">
                <a:sym typeface="Symbol"/>
              </a:rPr>
              <a:t>Method 3: </a:t>
            </a:r>
            <a:r>
              <a:rPr lang="en-US" b="1" i="1" u="sng" dirty="0">
                <a:solidFill>
                  <a:srgbClr val="FF0000"/>
                </a:solidFill>
                <a:sym typeface="Symbol"/>
              </a:rPr>
              <a:t>theorem-proving</a:t>
            </a:r>
            <a:r>
              <a:rPr lang="zh-CN" altLang="en-US" b="1" u="sng" dirty="0">
                <a:solidFill>
                  <a:srgbClr val="FF0000"/>
                </a:solidFill>
              </a:rPr>
              <a:t>（定理证明）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归结证明</a:t>
            </a:r>
            <a:endParaRPr lang="en-US" altLang="zh-CN" sz="2400" dirty="0"/>
          </a:p>
          <a:p>
            <a:pPr lvl="1"/>
            <a:r>
              <a:rPr lang="zh-CN" altLang="en-US" sz="2400" dirty="0"/>
              <a:t>当它和任何一个完备的搜索算法相结合时，可以得到完备的推理算法</a:t>
            </a:r>
            <a:endParaRPr lang="en-US" altLang="zh-CN" sz="2400" dirty="0"/>
          </a:p>
          <a:p>
            <a:endParaRPr lang="en-US" b="1" i="1" dirty="0">
              <a:solidFill>
                <a:srgbClr val="FF0000"/>
              </a:solidFill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45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7.5.2 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归结证明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412875"/>
            <a:ext cx="1051560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归结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推理规则</a:t>
            </a:r>
            <a:r>
              <a:rPr lang="en-US" altLang="zh-CN" sz="2400" b="1" dirty="0"/>
              <a:t> </a:t>
            </a:r>
            <a:endParaRPr lang="en-US" altLang="zh-CN" sz="240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b="1" u="sng" dirty="0">
                <a:solidFill>
                  <a:srgbClr val="3333FF"/>
                </a:solidFill>
              </a:rPr>
              <a:t>单元归结</a:t>
            </a:r>
            <a:r>
              <a:rPr lang="zh-CN" altLang="en-US" sz="2000" dirty="0"/>
              <a:t>规则：选取一个</a:t>
            </a:r>
            <a:r>
              <a:rPr lang="zh-CN" altLang="en-US" sz="2000" dirty="0">
                <a:solidFill>
                  <a:srgbClr val="3333FF"/>
                </a:solidFill>
              </a:rPr>
              <a:t>子句</a:t>
            </a:r>
            <a:r>
              <a:rPr lang="zh-CN" altLang="en-US" sz="2000" dirty="0"/>
              <a:t>（</a:t>
            </a:r>
            <a:r>
              <a:rPr lang="zh-CN" altLang="en-US" sz="2000" u="sng" dirty="0">
                <a:solidFill>
                  <a:srgbClr val="FF0000"/>
                </a:solidFill>
              </a:rPr>
              <a:t>文字的析取式</a:t>
            </a:r>
            <a:r>
              <a:rPr lang="zh-CN" altLang="en-US" sz="2000" dirty="0"/>
              <a:t>）和一个</a:t>
            </a:r>
            <a:r>
              <a:rPr lang="zh-CN" altLang="en-US" sz="2000" dirty="0">
                <a:solidFill>
                  <a:srgbClr val="3333FF"/>
                </a:solidFill>
              </a:rPr>
              <a:t>文字</a:t>
            </a:r>
            <a:r>
              <a:rPr lang="zh-CN" altLang="en-US" sz="2000" dirty="0"/>
              <a:t>，生成一个</a:t>
            </a:r>
            <a:r>
              <a:rPr lang="zh-CN" altLang="en-US" sz="2000" dirty="0">
                <a:solidFill>
                  <a:srgbClr val="3333FF"/>
                </a:solidFill>
              </a:rPr>
              <a:t>新的子句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dirty="0">
              <a:latin typeface="Monotype Corsiva" pitchFamily="66" charset="0"/>
            </a:endParaRPr>
          </a:p>
          <a:p>
            <a:pPr algn="ctr"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, 		 m</a:t>
            </a:r>
          </a:p>
          <a:p>
            <a:pPr algn="ctr"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i-1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i+1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其中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都是一个文字，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</a:t>
            </a:r>
            <a:r>
              <a:rPr lang="en-US" altLang="zh-CN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是互补文字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一个是另一个的否定式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400" dirty="0"/>
              <a:t>	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400" dirty="0"/>
              <a:t>E.g</a:t>
            </a:r>
            <a:r>
              <a:rPr lang="en-US" altLang="zh-CN" sz="2800" dirty="0">
                <a:cs typeface="Times New Roman" pitchFamily="18" charset="0"/>
              </a:rPr>
              <a:t>.,   </a:t>
            </a:r>
            <a:r>
              <a:rPr lang="en-US" altLang="zh-CN" sz="2800" i="1" dirty="0">
                <a:cs typeface="Times New Roman" pitchFamily="18" charset="0"/>
              </a:rPr>
              <a:t>P</a:t>
            </a:r>
            <a:r>
              <a:rPr lang="en-US" altLang="zh-CN" sz="2800" baseline="-25000" dirty="0">
                <a:cs typeface="Times New Roman" pitchFamily="18" charset="0"/>
              </a:rPr>
              <a:t>1,1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i="1" dirty="0">
                <a:cs typeface="Times New Roman" pitchFamily="18" charset="0"/>
              </a:rPr>
              <a:t>P</a:t>
            </a:r>
            <a:r>
              <a:rPr lang="en-US" altLang="zh-CN" sz="2800" baseline="-25000" dirty="0">
                <a:cs typeface="Times New Roman" pitchFamily="18" charset="0"/>
              </a:rPr>
              <a:t>3,1</a:t>
            </a:r>
            <a:r>
              <a:rPr lang="en-US" altLang="zh-CN" sz="2800" dirty="0">
                <a:cs typeface="Times New Roman" pitchFamily="18" charset="0"/>
              </a:rPr>
              <a:t>,    </a:t>
            </a: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>
                <a:cs typeface="Times New Roman" pitchFamily="18" charset="0"/>
              </a:rPr>
              <a:t>P</a:t>
            </a:r>
            <a:r>
              <a:rPr lang="en-US" altLang="zh-CN" sz="2800" baseline="-25000" dirty="0">
                <a:cs typeface="Times New Roman" pitchFamily="18" charset="0"/>
              </a:rPr>
              <a:t>1,1</a:t>
            </a:r>
            <a:r>
              <a:rPr lang="en-US" altLang="zh-CN" sz="2800" dirty="0">
                <a:cs typeface="Times New Roman" pitchFamily="18" charset="0"/>
              </a:rPr>
              <a:t>
      	   	 </a:t>
            </a:r>
            <a:r>
              <a:rPr lang="en-US" altLang="zh-CN" sz="2800" i="1" dirty="0">
                <a:cs typeface="Times New Roman" pitchFamily="18" charset="0"/>
              </a:rPr>
              <a:t>P</a:t>
            </a:r>
            <a:r>
              <a:rPr lang="en-US" altLang="zh-CN" sz="2800" baseline="-25000" dirty="0">
                <a:cs typeface="Times New Roman" pitchFamily="18" charset="0"/>
              </a:rPr>
              <a:t>3,1</a:t>
            </a:r>
            <a:endParaRPr lang="en-US" altLang="zh-CN" sz="2400" dirty="0"/>
          </a:p>
        </p:txBody>
      </p:sp>
      <p:sp>
        <p:nvSpPr>
          <p:cNvPr id="73732" name="Line 5"/>
          <p:cNvSpPr>
            <a:spLocks noChangeShapeType="1"/>
          </p:cNvSpPr>
          <p:nvPr/>
        </p:nvSpPr>
        <p:spPr bwMode="auto">
          <a:xfrm>
            <a:off x="4000500" y="336459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700893" y="6074229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矩形 1"/>
          <p:cNvSpPr>
            <a:spLocks noChangeArrowheads="1"/>
          </p:cNvSpPr>
          <p:nvPr/>
        </p:nvSpPr>
        <p:spPr bwMode="auto">
          <a:xfrm>
            <a:off x="6183313" y="5972175"/>
            <a:ext cx="4565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83313" y="6452672"/>
            <a:ext cx="586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/>
              <a:t>文字是指原子语句</a:t>
            </a:r>
            <a:r>
              <a:rPr lang="en-US" altLang="zh-CN" u="sng" dirty="0"/>
              <a:t>(</a:t>
            </a:r>
            <a:r>
              <a:rPr lang="zh-CN" altLang="en-US" u="sng" dirty="0"/>
              <a:t>正文字</a:t>
            </a:r>
            <a:r>
              <a:rPr lang="en-US" altLang="zh-CN" u="sng" dirty="0"/>
              <a:t>)</a:t>
            </a:r>
            <a:r>
              <a:rPr lang="zh-CN" altLang="en-US" u="sng" dirty="0"/>
              <a:t>或原子语句的否定式 </a:t>
            </a:r>
            <a:r>
              <a:rPr lang="en-US" altLang="zh-CN" u="sng" dirty="0"/>
              <a:t>(</a:t>
            </a:r>
            <a:r>
              <a:rPr lang="zh-CN" altLang="en-US" u="sng" dirty="0"/>
              <a:t>负文字</a:t>
            </a:r>
            <a:r>
              <a:rPr lang="en-US" altLang="zh-CN" u="sng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7.5.2 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归结</a:t>
            </a: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Resolution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196975"/>
            <a:ext cx="882015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b="1" dirty="0"/>
              <a:t>归结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推理规则</a:t>
            </a:r>
            <a:endParaRPr lang="en-US" altLang="zh-CN" sz="2400" b="1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3333FF"/>
                </a:solidFill>
              </a:rPr>
              <a:t>全归结</a:t>
            </a:r>
            <a:r>
              <a:rPr lang="en-US" altLang="zh-CN" sz="2000" dirty="0"/>
              <a:t>: </a:t>
            </a:r>
            <a:r>
              <a:rPr lang="zh-CN" altLang="en-US" sz="2000" dirty="0"/>
              <a:t>选取两个</a:t>
            </a:r>
            <a:r>
              <a:rPr lang="zh-CN" altLang="en-US" sz="2000" dirty="0">
                <a:solidFill>
                  <a:srgbClr val="3333FF"/>
                </a:solidFill>
              </a:rPr>
              <a:t>子句</a:t>
            </a:r>
            <a:r>
              <a:rPr lang="zh-CN" altLang="en-US" sz="2000" dirty="0"/>
              <a:t>（</a:t>
            </a:r>
            <a:r>
              <a:rPr lang="zh-CN" altLang="en-US" sz="2000" u="sng" dirty="0">
                <a:solidFill>
                  <a:srgbClr val="FF0000"/>
                </a:solidFill>
              </a:rPr>
              <a:t>文字的析取式</a:t>
            </a:r>
            <a:r>
              <a:rPr lang="zh-CN" altLang="en-US" sz="2000" dirty="0"/>
              <a:t>），生成一个</a:t>
            </a:r>
            <a:r>
              <a:rPr lang="zh-CN" altLang="en-US" sz="2000" dirty="0">
                <a:solidFill>
                  <a:srgbClr val="3333FF"/>
                </a:solidFill>
              </a:rPr>
              <a:t>新的子句（</a:t>
            </a:r>
            <a:r>
              <a:rPr lang="zh-CN" altLang="en-US" sz="2000" dirty="0"/>
              <a:t>包含除了两个互补文字之外的原始子句中的所有文字）</a:t>
            </a:r>
            <a:endParaRPr lang="en-US" altLang="zh-CN" sz="2000" dirty="0"/>
          </a:p>
          <a:p>
            <a:pPr lvl="1">
              <a:lnSpc>
                <a:spcPct val="80000"/>
              </a:lnSpc>
              <a:defRPr/>
            </a:pPr>
            <a:endParaRPr lang="en-US" altLang="zh-CN" sz="2000" dirty="0">
              <a:latin typeface="Monotype Corsiva" pitchFamily="66" charset="0"/>
            </a:endParaRPr>
          </a:p>
          <a:p>
            <a:pPr algn="ctr"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, 		 m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 </a:t>
            </a:r>
          </a:p>
          <a:p>
            <a:pPr algn="ctr"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i-1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i+1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28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j-1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j+1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...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28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en-US" altLang="zh-CN" sz="1800" i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其中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</a:t>
            </a:r>
            <a:r>
              <a:rPr lang="en-US" altLang="zh-CN" sz="24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是互补文字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一个是另一个的否定式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dirty="0"/>
              <a:t>注意：结果子句中每个文字只出现一次，多余副本将被归并。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2400" dirty="0"/>
              <a:t>	 </a:t>
            </a:r>
            <a:r>
              <a:rPr lang="zh-CN" altLang="en-US" sz="2200" dirty="0">
                <a:solidFill>
                  <a:schemeClr val="tx1"/>
                </a:solidFill>
              </a:rPr>
              <a:t>如，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A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B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与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2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 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归结</a:t>
            </a:r>
            <a:r>
              <a:rPr lang="zh-CN" altLang="en-US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得到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</a:t>
            </a:r>
            <a:r>
              <a:rPr lang="en-US" altLang="zh-CN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，简化为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A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75780" name="Line 5"/>
          <p:cNvSpPr>
            <a:spLocks noChangeShapeType="1"/>
          </p:cNvSpPr>
          <p:nvPr/>
        </p:nvSpPr>
        <p:spPr bwMode="auto">
          <a:xfrm>
            <a:off x="1763486" y="3766457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95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7.5.2 Resolution 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归结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196975"/>
            <a:ext cx="882015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71684" name="矩形 1"/>
          <p:cNvSpPr>
            <a:spLocks noChangeArrowheads="1"/>
          </p:cNvSpPr>
          <p:nvPr/>
        </p:nvSpPr>
        <p:spPr bwMode="auto">
          <a:xfrm>
            <a:off x="1981200" y="1447801"/>
            <a:ext cx="8534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rPr>
              <a:t>Resolution</a:t>
            </a:r>
            <a:r>
              <a:rPr lang="en-US" altLang="zh-CN" sz="2400" dirty="0">
                <a:latin typeface="Arial" panose="020B0604020202020204" pitchFamily="34" charset="0"/>
              </a:rPr>
              <a:t> inference rule </a:t>
            </a:r>
            <a:r>
              <a:rPr lang="zh-CN" altLang="en-US" sz="2400" dirty="0">
                <a:latin typeface="Arial" panose="020B0604020202020204" pitchFamily="34" charset="0"/>
              </a:rPr>
              <a:t>只应用于</a:t>
            </a:r>
            <a:r>
              <a:rPr lang="zh-CN" altLang="en-US" sz="2400" dirty="0">
                <a:solidFill>
                  <a:srgbClr val="3333FF"/>
                </a:solidFill>
              </a:rPr>
              <a:t>子句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文字的析取式</a:t>
            </a:r>
            <a:r>
              <a:rPr lang="zh-CN" altLang="en-US" sz="2400" dirty="0">
                <a:latin typeface="Arial" panose="020B0604020202020204" pitchFamily="34" charset="0"/>
              </a:rPr>
              <a:t>），那么对于所有的命题逻辑，如何实现完备推理呢？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）语句转换为合取范式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）归结算法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171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合取范式</a:t>
            </a:r>
            <a:r>
              <a:rPr lang="en-US" altLang="zh-CN" dirty="0"/>
              <a:t>CNF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81199" y="1219200"/>
            <a:ext cx="9394371" cy="52578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/>
              <a:t>以子句的合取式表达的语句被称为</a:t>
            </a:r>
            <a:r>
              <a:rPr lang="zh-CN" altLang="en-US" sz="2400" b="1" dirty="0"/>
              <a:t>合取范式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/>
              <a:t>Conjunctive Normal Form (CNF)</a:t>
            </a: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conjunction</a:t>
            </a:r>
            <a:r>
              <a:rPr lang="en-US" altLang="zh-CN" sz="2000" dirty="0"/>
              <a:t> of </a:t>
            </a:r>
            <a:r>
              <a:rPr lang="en-US" altLang="zh-CN" sz="2000" dirty="0">
                <a:solidFill>
                  <a:srgbClr val="FF0000"/>
                </a:solidFill>
              </a:rPr>
              <a:t>disjunctions</a:t>
            </a:r>
            <a:r>
              <a:rPr lang="en-US" altLang="zh-CN" sz="2000" dirty="0"/>
              <a:t> of </a:t>
            </a:r>
            <a:r>
              <a:rPr lang="en-US" altLang="zh-CN" sz="2000" dirty="0">
                <a:solidFill>
                  <a:srgbClr val="FF0000"/>
                </a:solidFill>
              </a:rPr>
              <a:t>literals clauses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E.g</a:t>
            </a:r>
            <a:r>
              <a:rPr lang="en-US" altLang="zh-CN" sz="2000" b="1" dirty="0">
                <a:solidFill>
                  <a:srgbClr val="FF0000"/>
                </a:solidFill>
              </a:rPr>
              <a:t>., (A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B)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zh-CN" sz="2000" b="1" dirty="0">
                <a:solidFill>
                  <a:srgbClr val="FF0000"/>
                </a:solidFill>
              </a:rPr>
              <a:t> (B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C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b="1" u="sng" dirty="0">
                <a:solidFill>
                  <a:srgbClr val="FF0000"/>
                </a:solidFill>
              </a:rPr>
              <a:t>定理：命题逻辑的每个语句逻辑上都等价于某个子句的合取式</a:t>
            </a:r>
            <a:endParaRPr lang="en-US" altLang="zh-CN" sz="2400" b="1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/>
              <a:t>语句转换成</a:t>
            </a:r>
            <a:r>
              <a:rPr lang="en-US" altLang="zh-CN" sz="2400" b="1" dirty="0"/>
              <a:t>CNF</a:t>
            </a:r>
            <a:r>
              <a:rPr lang="zh-CN" altLang="en-US" sz="2400" b="1" dirty="0"/>
              <a:t>的过程：</a:t>
            </a:r>
            <a:endParaRPr lang="en-US" altLang="zh-CN" sz="2400" b="1" dirty="0"/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/>
              <a:t>消去等价词</a:t>
            </a:r>
            <a:r>
              <a:rPr lang="en-US" altLang="zh-CN" sz="2000" b="1" dirty="0">
                <a:sym typeface="Symbol" pitchFamily="18" charset="2"/>
              </a:rPr>
              <a:t></a:t>
            </a:r>
            <a:endParaRPr lang="en-US" altLang="zh-CN" sz="2000" b="1" dirty="0"/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/>
              <a:t>消去蕴含词</a:t>
            </a:r>
            <a:r>
              <a:rPr lang="en-US" altLang="zh-CN" sz="2000" b="1" dirty="0">
                <a:sym typeface="Symbol" pitchFamily="18" charset="2"/>
              </a:rPr>
              <a:t></a:t>
            </a:r>
            <a:endParaRPr lang="en-US" altLang="zh-CN" sz="2000" b="1" dirty="0"/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/>
              <a:t>否定词</a:t>
            </a:r>
            <a:r>
              <a:rPr lang="en-US" altLang="zh-CN" sz="2000" b="1" dirty="0">
                <a:sym typeface="Symbol" pitchFamily="18" charset="2"/>
              </a:rPr>
              <a:t></a:t>
            </a:r>
            <a:r>
              <a:rPr lang="zh-CN" altLang="en-US" sz="2000" b="1" dirty="0"/>
              <a:t>内移</a:t>
            </a:r>
            <a:endParaRPr lang="en-US" altLang="zh-CN" sz="2000" b="1" dirty="0"/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2000" b="1" dirty="0"/>
              <a:t>使用分配率，将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zh-CN" altLang="en-US" sz="2000" b="1" dirty="0"/>
              <a:t>对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</a:t>
            </a:r>
            <a:r>
              <a:rPr lang="zh-CN" altLang="en-US" sz="2000" b="1" dirty="0">
                <a:sym typeface="Symbol" pitchFamily="18" charset="2"/>
              </a:rPr>
              <a:t>进行分配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74185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转换成</a:t>
            </a:r>
            <a:r>
              <a:rPr lang="en-US" altLang="zh-CN" dirty="0"/>
              <a:t>CNF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/>
              <a:t>Conjunctive Normal Form (CNF)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conjunction</a:t>
            </a:r>
            <a:r>
              <a:rPr lang="en-US" altLang="zh-CN" sz="2000" dirty="0"/>
              <a:t> of </a:t>
            </a:r>
            <a:r>
              <a:rPr lang="en-US" altLang="zh-CN" sz="2000" dirty="0">
                <a:solidFill>
                  <a:srgbClr val="FF0000"/>
                </a:solidFill>
              </a:rPr>
              <a:t>disjunctions</a:t>
            </a:r>
            <a:r>
              <a:rPr lang="en-US" altLang="zh-CN" sz="2000" dirty="0"/>
              <a:t> of </a:t>
            </a:r>
            <a:r>
              <a:rPr lang="en-US" altLang="zh-CN" sz="2000" dirty="0">
                <a:solidFill>
                  <a:srgbClr val="FF0000"/>
                </a:solidFill>
              </a:rPr>
              <a:t>literals clauses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ym typeface="Symbol" pitchFamily="18" charset="2"/>
              </a:rPr>
              <a:t></a:t>
            </a:r>
            <a:r>
              <a:rPr lang="en-US" altLang="zh-CN" sz="2000" b="1" dirty="0"/>
              <a:t> (P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</a:t>
            </a:r>
            <a:r>
              <a:rPr lang="en-US" altLang="zh-CN" sz="2000" dirty="0"/>
              <a:t>
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/>
              <a:t>1. </a:t>
            </a:r>
            <a:r>
              <a:rPr lang="zh-CN" altLang="en-US" sz="2000" dirty="0"/>
              <a:t>消除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itchFamily="18" charset="2"/>
              </a:rPr>
              <a:t>,</a:t>
            </a:r>
            <a:r>
              <a:rPr lang="en-US" altLang="zh-CN" sz="2000" dirty="0"/>
              <a:t> </a:t>
            </a:r>
            <a:r>
              <a:rPr lang="zh-CN" altLang="en-US" sz="2000" dirty="0"/>
              <a:t>用</a:t>
            </a:r>
            <a:r>
              <a:rPr lang="en-US" altLang="zh-CN" sz="2000" dirty="0"/>
              <a:t> (α </a:t>
            </a:r>
            <a:r>
              <a:rPr lang="en-US" altLang="zh-CN" sz="2000" dirty="0">
                <a:sym typeface="Symbol" pitchFamily="18" charset="2"/>
              </a:rPr>
              <a:t></a:t>
            </a:r>
            <a:r>
              <a:rPr lang="en-US" altLang="zh-CN" sz="2000" dirty="0"/>
              <a:t> β)</a:t>
            </a:r>
            <a:r>
              <a:rPr lang="en-US" altLang="zh-CN" sz="2000" dirty="0">
                <a:sym typeface="Symbol" pitchFamily="18" charset="2"/>
              </a:rPr>
              <a:t></a:t>
            </a:r>
            <a:r>
              <a:rPr lang="en-US" altLang="zh-CN" sz="2000" dirty="0"/>
              <a:t>(β </a:t>
            </a:r>
            <a:r>
              <a:rPr lang="en-US" altLang="zh-CN" sz="2000" dirty="0">
                <a:sym typeface="Symbol" pitchFamily="18" charset="2"/>
              </a:rPr>
              <a:t></a:t>
            </a:r>
            <a:r>
              <a:rPr lang="en-US" altLang="zh-CN" sz="2000" dirty="0"/>
              <a:t> α)</a:t>
            </a:r>
            <a:r>
              <a:rPr lang="zh-CN" altLang="en-US" sz="2000" dirty="0"/>
              <a:t>代替</a:t>
            </a:r>
            <a:r>
              <a:rPr lang="en-US" altLang="zh-CN" sz="2000" dirty="0"/>
              <a:t>α </a:t>
            </a:r>
            <a:r>
              <a:rPr lang="en-US" altLang="zh-CN" sz="2000" dirty="0">
                <a:sym typeface="Symbol" pitchFamily="18" charset="2"/>
              </a:rPr>
              <a:t></a:t>
            </a:r>
            <a:r>
              <a:rPr lang="en-US" altLang="zh-CN" sz="2000" dirty="0"/>
              <a:t> β:</a:t>
            </a:r>
          </a:p>
          <a:p>
            <a:pPr marL="838200" lvl="1" indent="-381000">
              <a:lnSpc>
                <a:spcPct val="80000"/>
              </a:lnSpc>
              <a:buNone/>
              <a:defRPr/>
            </a:pPr>
            <a:r>
              <a:rPr lang="en-US" altLang="zh-CN" sz="2000" b="1" dirty="0"/>
              <a:t>(B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</a:t>
            </a:r>
            <a:r>
              <a:rPr lang="en-US" altLang="zh-CN" sz="2000" b="1" dirty="0"/>
              <a:t> (P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)) </a:t>
            </a:r>
            <a:r>
              <a:rPr lang="en-US" altLang="zh-CN" sz="2000" b="1" dirty="0">
                <a:sym typeface="Symbol" pitchFamily="18" charset="2"/>
              </a:rPr>
              <a:t></a:t>
            </a:r>
            <a:r>
              <a:rPr lang="en-US" altLang="zh-CN" sz="2000" b="1" dirty="0"/>
              <a:t> ((P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itchFamily="18" charset="2"/>
              </a:rPr>
              <a:t></a:t>
            </a:r>
            <a:r>
              <a:rPr lang="en-US" altLang="zh-CN" sz="2000" b="1" dirty="0"/>
              <a:t> 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)</a:t>
            </a:r>
          </a:p>
          <a:p>
            <a:pPr marL="2133600" lvl="4" indent="-304800">
              <a:lnSpc>
                <a:spcPct val="80000"/>
              </a:lnSpc>
              <a:buNone/>
              <a:defRPr/>
            </a:pPr>
            <a:endParaRPr lang="en-US" altLang="zh-CN" dirty="0"/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altLang="zh-CN" sz="2000" dirty="0"/>
              <a:t>2. </a:t>
            </a:r>
            <a:r>
              <a:rPr lang="zh-CN" altLang="en-US" sz="2000" dirty="0"/>
              <a:t>消除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itchFamily="18" charset="2"/>
              </a:rPr>
              <a:t>, </a:t>
            </a:r>
            <a:r>
              <a:rPr lang="zh-CN" altLang="en-US" sz="2000" dirty="0"/>
              <a:t>用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itchFamily="18" charset="2"/>
              </a:rPr>
              <a:t></a:t>
            </a:r>
            <a:r>
              <a:rPr lang="en-US" altLang="zh-CN" sz="2000" dirty="0"/>
              <a:t>α</a:t>
            </a:r>
            <a:r>
              <a:rPr lang="en-US" altLang="zh-CN" sz="2000" dirty="0">
                <a:sym typeface="Symbol" pitchFamily="18" charset="2"/>
              </a:rPr>
              <a:t></a:t>
            </a:r>
            <a:r>
              <a:rPr lang="en-US" altLang="zh-CN" sz="2000" dirty="0"/>
              <a:t> β</a:t>
            </a:r>
            <a:r>
              <a:rPr lang="zh-CN" altLang="en-US" sz="2000" dirty="0"/>
              <a:t>代替</a:t>
            </a:r>
            <a:r>
              <a:rPr lang="en-US" altLang="zh-CN" sz="2000" dirty="0"/>
              <a:t>α </a:t>
            </a:r>
            <a:r>
              <a:rPr lang="en-US" altLang="zh-CN" sz="2000" dirty="0">
                <a:sym typeface="Symbol" pitchFamily="18" charset="2"/>
              </a:rPr>
              <a:t></a:t>
            </a:r>
            <a:r>
              <a:rPr lang="en-US" altLang="zh-CN" sz="2000" dirty="0"/>
              <a:t> β:</a:t>
            </a:r>
          </a:p>
          <a:p>
            <a:pPr marL="838200" lvl="1" indent="-381000">
              <a:lnSpc>
                <a:spcPct val="80000"/>
              </a:lnSpc>
              <a:buNone/>
              <a:defRPr/>
            </a:pP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itchFamily="18" charset="2"/>
              </a:rPr>
              <a:t></a:t>
            </a:r>
            <a:r>
              <a:rPr lang="en-US" altLang="zh-CN" sz="2000" b="1" dirty="0"/>
              <a:t>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itchFamily="18" charset="2"/>
              </a:rPr>
              <a:t></a:t>
            </a:r>
            <a:r>
              <a:rPr lang="en-US" altLang="zh-CN" sz="2000" b="1" dirty="0"/>
              <a:t> (</a:t>
            </a:r>
            <a:r>
              <a:rPr lang="en-US" altLang="zh-CN" sz="2000" b="1" dirty="0">
                <a:sym typeface="Symbol" pitchFamily="18" charset="2"/>
              </a:rPr>
              <a:t></a:t>
            </a:r>
            <a:r>
              <a:rPr lang="en-US" altLang="zh-CN" sz="2000" b="1" dirty="0"/>
              <a:t>(P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 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en-US" altLang="zh-CN" sz="2000" b="1" dirty="0"/>
              <a:t> 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)</a:t>
            </a:r>
          </a:p>
          <a:p>
            <a:pPr marL="2133600" lvl="4" indent="-304800">
              <a:lnSpc>
                <a:spcPct val="80000"/>
              </a:lnSpc>
              <a:buNone/>
              <a:defRPr/>
            </a:pPr>
            <a:endParaRPr lang="en-US" altLang="zh-CN" dirty="0"/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altLang="zh-CN" sz="2000" dirty="0"/>
              <a:t>3. </a:t>
            </a:r>
            <a:r>
              <a:rPr lang="zh-CN" altLang="en-US" sz="2000" dirty="0"/>
              <a:t>将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itchFamily="18" charset="2"/>
              </a:rPr>
              <a:t></a:t>
            </a:r>
            <a:r>
              <a:rPr lang="en-US" altLang="zh-CN" sz="2000" dirty="0"/>
              <a:t> </a:t>
            </a:r>
            <a:r>
              <a:rPr lang="zh-CN" altLang="en-US" sz="2000" dirty="0"/>
              <a:t>移进去，利用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de Morgan‘s </a:t>
            </a:r>
            <a:r>
              <a:rPr lang="zh-CN" altLang="en-US" sz="2000" dirty="0">
                <a:solidFill>
                  <a:srgbClr val="FF0000"/>
                </a:solidFill>
              </a:rPr>
              <a:t>规则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and </a:t>
            </a:r>
            <a:r>
              <a:rPr lang="zh-CN" altLang="en-US" sz="2000" dirty="0">
                <a:solidFill>
                  <a:srgbClr val="FF0000"/>
                </a:solidFill>
              </a:rPr>
              <a:t>双重否定</a:t>
            </a:r>
            <a:r>
              <a:rPr lang="en-US" altLang="zh-CN" sz="2000" dirty="0"/>
              <a:t>:</a:t>
            </a:r>
          </a:p>
          <a:p>
            <a:pPr marL="838200" lvl="1" indent="-381000">
              <a:lnSpc>
                <a:spcPct val="80000"/>
              </a:lnSpc>
              <a:buNone/>
              <a:defRPr/>
            </a:pP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itchFamily="18" charset="2"/>
              </a:rPr>
              <a:t></a:t>
            </a:r>
            <a:r>
              <a:rPr lang="en-US" altLang="zh-CN" sz="2000" b="1" dirty="0"/>
              <a:t>B</a:t>
            </a:r>
            <a:r>
              <a:rPr lang="en-US" altLang="zh-CN" sz="2000" b="1" baseline="-25000" dirty="0"/>
              <a:t>1,1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1,2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en-US" altLang="zh-CN" sz="2000" b="1" dirty="0"/>
              <a:t> 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itchFamily="18" charset="2"/>
              </a:rPr>
              <a:t></a:t>
            </a:r>
            <a:r>
              <a:rPr lang="en-US" altLang="zh-CN" sz="2000" b="1" dirty="0"/>
              <a:t> ((</a:t>
            </a:r>
            <a:r>
              <a:rPr lang="en-US" altLang="zh-CN" sz="2000" b="1" dirty="0">
                <a:sym typeface="Symbol" pitchFamily="18" charset="2"/>
              </a:rPr>
              <a:t>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1,2 </a:t>
            </a:r>
            <a:r>
              <a:rPr lang="en-US" altLang="zh-CN" sz="2000" b="1" dirty="0">
                <a:sym typeface="Symbol" pitchFamily="18" charset="2"/>
              </a:rPr>
              <a:t>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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2,1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sym typeface="Symbol" pitchFamily="18" charset="2"/>
              </a:rPr>
              <a:t></a:t>
            </a:r>
            <a:r>
              <a:rPr lang="en-US" altLang="zh-CN" sz="2000" b="1" dirty="0"/>
              <a:t> B</a:t>
            </a:r>
            <a:r>
              <a:rPr lang="en-US" altLang="zh-CN" sz="2000" b="1" baseline="-25000" dirty="0"/>
              <a:t>1,1</a:t>
            </a:r>
            <a:r>
              <a:rPr lang="en-US" altLang="zh-CN" sz="2000" b="1" dirty="0"/>
              <a:t>)</a:t>
            </a:r>
          </a:p>
          <a:p>
            <a:pPr marL="838200" lvl="1" indent="-381000">
              <a:lnSpc>
                <a:spcPct val="80000"/>
              </a:lnSpc>
              <a:buNone/>
              <a:defRPr/>
            </a:pPr>
            <a:endParaRPr lang="en-US" altLang="zh-CN" sz="2000" dirty="0"/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altLang="zh-CN" sz="2000" dirty="0"/>
              <a:t>4. </a:t>
            </a:r>
            <a:r>
              <a:rPr lang="zh-CN" altLang="en-US" sz="2000" dirty="0"/>
              <a:t>使用分配率 </a:t>
            </a:r>
            <a:r>
              <a:rPr lang="en-US" altLang="zh-CN" sz="2000" dirty="0"/>
              <a:t>(</a:t>
            </a:r>
            <a:r>
              <a:rPr lang="en-US" altLang="zh-CN" sz="2000" dirty="0">
                <a:sym typeface="Symbol" pitchFamily="18" charset="2"/>
              </a:rPr>
              <a:t></a:t>
            </a:r>
            <a:r>
              <a:rPr lang="en-US" altLang="zh-CN" sz="2000" dirty="0"/>
              <a:t> over </a:t>
            </a:r>
            <a:r>
              <a:rPr lang="en-US" altLang="zh-CN" sz="2000" dirty="0">
                <a:sym typeface="Symbol" pitchFamily="18" charset="2"/>
              </a:rPr>
              <a:t></a:t>
            </a:r>
            <a:r>
              <a:rPr lang="en-US" altLang="zh-CN" sz="2000" dirty="0"/>
              <a:t>) </a:t>
            </a:r>
            <a:r>
              <a:rPr lang="zh-CN" altLang="en-US" sz="2000" dirty="0"/>
              <a:t>和结合律</a:t>
            </a:r>
            <a:r>
              <a:rPr lang="en-US" altLang="zh-CN" sz="2000" dirty="0"/>
              <a:t>:</a:t>
            </a:r>
          </a:p>
          <a:p>
            <a:pPr marL="838200" lvl="1" indent="-381000">
              <a:lnSpc>
                <a:spcPct val="80000"/>
              </a:lnSpc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1,1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P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1,2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P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2,1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zh-CN" sz="2000" b="1" dirty="0">
                <a:solidFill>
                  <a:srgbClr val="FF0000"/>
                </a:solidFill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1,2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1,1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zh-CN" sz="2000" b="1" dirty="0">
                <a:solidFill>
                  <a:srgbClr val="FF0000"/>
                </a:solidFill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2,1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zh-CN" sz="2000" b="1" dirty="0">
                <a:solidFill>
                  <a:srgbClr val="FF0000"/>
                </a:solidFill>
              </a:rPr>
              <a:t> B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1,1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73717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451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828675"/>
            <a:ext cx="93345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93353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归结算法 </a:t>
            </a:r>
            <a:r>
              <a:rPr lang="en-US" altLang="zh-CN" dirty="0"/>
              <a:t>Resolution algorithm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314337" y="1591922"/>
            <a:ext cx="10109426" cy="4929188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证明</a:t>
            </a:r>
            <a:r>
              <a:rPr lang="en-US" altLang="zh-CN" sz="2400" dirty="0">
                <a:solidFill>
                  <a:srgbClr val="FF0000"/>
                </a:solidFill>
              </a:rPr>
              <a:t>KB |= α  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归结证明步骤：</a:t>
            </a:r>
            <a:endParaRPr lang="en-US" altLang="zh-CN" sz="2400" dirty="0"/>
          </a:p>
          <a:p>
            <a:pPr marL="457165" lvl="1" indent="0">
              <a:lnSpc>
                <a:spcPct val="15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反证法</a:t>
            </a:r>
            <a:r>
              <a:rPr lang="zh-CN" altLang="en-US" sz="2000" dirty="0"/>
              <a:t>，为了证明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KB |= α</a:t>
            </a:r>
            <a:r>
              <a:rPr lang="zh-CN" altLang="en-US" sz="2000" dirty="0"/>
              <a:t>，需要证明</a:t>
            </a:r>
            <a:r>
              <a:rPr lang="en-US" altLang="zh-CN" sz="2000" dirty="0">
                <a:solidFill>
                  <a:srgbClr val="FF0000"/>
                </a:solidFill>
              </a:rPr>
              <a:t>KB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 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000" dirty="0">
                <a:solidFill>
                  <a:srgbClr val="FF0000"/>
                </a:solidFill>
              </a:rPr>
              <a:t>α </a:t>
            </a:r>
            <a:r>
              <a:rPr lang="zh-CN" altLang="en-US" sz="2000" dirty="0">
                <a:solidFill>
                  <a:srgbClr val="FF0000"/>
                </a:solidFill>
              </a:rPr>
              <a:t>是不可满足的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457165" lvl="1" indent="0">
              <a:lnSpc>
                <a:spcPct val="15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i="1" dirty="0"/>
              <a:t>KB</a:t>
            </a:r>
            <a:r>
              <a:rPr lang="en-US" altLang="zh-CN" sz="2000" dirty="0">
                <a:sym typeface="Symbol" panose="05050102010706020507" pitchFamily="18" charset="2"/>
              </a:rPr>
              <a:t></a:t>
            </a:r>
            <a:r>
              <a:rPr lang="en-US" altLang="zh-CN" sz="2000" dirty="0"/>
              <a:t>α</a:t>
            </a:r>
            <a:r>
              <a:rPr lang="zh-CN" altLang="en-US" sz="2000" dirty="0"/>
              <a:t>转化为合取范式</a:t>
            </a:r>
            <a:endParaRPr lang="en-US" altLang="zh-CN" sz="2000" dirty="0"/>
          </a:p>
          <a:p>
            <a:pPr marL="457165" lvl="1" indent="0" eaLnBrk="1" hangingPunct="1">
              <a:lnSpc>
                <a:spcPct val="15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）利用归结规则证明</a:t>
            </a:r>
            <a:r>
              <a:rPr lang="en-US" altLang="zh-CN" sz="2000" i="1" dirty="0"/>
              <a:t>KB</a:t>
            </a:r>
            <a:r>
              <a:rPr lang="en-US" altLang="zh-CN" sz="2000" dirty="0">
                <a:sym typeface="Symbol" panose="05050102010706020507" pitchFamily="18" charset="2"/>
              </a:rPr>
              <a:t></a:t>
            </a:r>
            <a:r>
              <a:rPr lang="en-US" altLang="zh-CN" sz="2000" dirty="0"/>
              <a:t>α</a:t>
            </a:r>
            <a:r>
              <a:rPr lang="zh-CN" altLang="en-US" sz="2000" dirty="0"/>
              <a:t>不可满足</a:t>
            </a:r>
            <a:endParaRPr lang="en-US" altLang="zh-CN" sz="20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9178" y="4767943"/>
            <a:ext cx="84359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400" kern="0" dirty="0"/>
              <a:t>For example:</a:t>
            </a:r>
            <a:r>
              <a:rPr lang="en-US" altLang="zh-CN" sz="2400" dirty="0">
                <a:solidFill>
                  <a:srgbClr val="FF0000"/>
                </a:solidFill>
              </a:rPr>
              <a:t> KB |= α </a:t>
            </a:r>
            <a:endParaRPr lang="en-US" altLang="zh-CN" sz="2400" kern="0" dirty="0"/>
          </a:p>
          <a:p>
            <a:pPr eaLnBrk="1" hangingPunct="1">
              <a:defRPr/>
            </a:pPr>
            <a:endParaRPr lang="en-US" altLang="zh-CN" sz="2400" i="1" kern="0" dirty="0"/>
          </a:p>
          <a:p>
            <a:pPr marL="0" indent="0" eaLnBrk="1" hangingPunct="1">
              <a:buNone/>
              <a:defRPr/>
            </a:pPr>
            <a:r>
              <a:rPr lang="en-US" altLang="zh-CN" sz="2400" i="1" kern="0" dirty="0"/>
              <a:t>KB</a:t>
            </a:r>
            <a:r>
              <a:rPr lang="en-US" altLang="zh-CN" sz="2400" kern="0" dirty="0"/>
              <a:t> = (B</a:t>
            </a:r>
            <a:r>
              <a:rPr lang="en-US" altLang="zh-CN" sz="2400" kern="0" baseline="-25000" dirty="0"/>
              <a:t>1,1</a:t>
            </a:r>
            <a:r>
              <a:rPr lang="en-US" altLang="zh-CN" sz="2400" kern="0" dirty="0"/>
              <a:t> </a:t>
            </a:r>
            <a:r>
              <a:rPr lang="en-US" altLang="zh-CN" sz="2400" kern="0" dirty="0">
                <a:sym typeface="Symbol" panose="05050102010706020507" pitchFamily="18" charset="2"/>
              </a:rPr>
              <a:t></a:t>
            </a:r>
            <a:r>
              <a:rPr lang="en-US" altLang="zh-CN" sz="2400" kern="0" dirty="0"/>
              <a:t> (P</a:t>
            </a:r>
            <a:r>
              <a:rPr lang="en-US" altLang="zh-CN" sz="2400" kern="0" baseline="-25000" dirty="0"/>
              <a:t>1,2</a:t>
            </a:r>
            <a:r>
              <a:rPr lang="en-US" altLang="zh-CN" sz="2400" kern="0" dirty="0">
                <a:sym typeface="Symbol" panose="05050102010706020507" pitchFamily="18" charset="2"/>
              </a:rPr>
              <a:t></a:t>
            </a:r>
            <a:r>
              <a:rPr lang="en-US" altLang="zh-CN" sz="2400" kern="0" dirty="0"/>
              <a:t> P</a:t>
            </a:r>
            <a:r>
              <a:rPr lang="en-US" altLang="zh-CN" sz="2400" kern="0" baseline="-25000" dirty="0"/>
              <a:t>2,1</a:t>
            </a:r>
            <a:r>
              <a:rPr lang="en-US" altLang="zh-CN" sz="2400" kern="0" dirty="0"/>
              <a:t>)) </a:t>
            </a:r>
            <a:r>
              <a:rPr lang="en-US" altLang="zh-CN" sz="2400" kern="0" dirty="0">
                <a:sym typeface="Symbol" panose="05050102010706020507" pitchFamily="18" charset="2"/>
              </a:rPr>
              <a:t></a:t>
            </a:r>
            <a:r>
              <a:rPr lang="en-US" altLang="zh-CN" sz="2400" kern="0" dirty="0"/>
              <a:t> B</a:t>
            </a:r>
            <a:r>
              <a:rPr lang="en-US" altLang="zh-CN" sz="2400" kern="0" baseline="-25000" dirty="0"/>
              <a:t>1,1 </a:t>
            </a:r>
          </a:p>
          <a:p>
            <a:pPr marL="0" indent="0" eaLnBrk="1" hangingPunct="1">
              <a:buNone/>
              <a:defRPr/>
            </a:pPr>
            <a:r>
              <a:rPr lang="en-US" altLang="zh-CN" sz="2400" kern="0" dirty="0"/>
              <a:t>α = </a:t>
            </a:r>
            <a:r>
              <a:rPr lang="en-US" altLang="zh-CN" sz="2400" kern="0" dirty="0">
                <a:sym typeface="Symbol" panose="05050102010706020507" pitchFamily="18" charset="2"/>
              </a:rPr>
              <a:t></a:t>
            </a:r>
            <a:r>
              <a:rPr lang="en-US" altLang="zh-CN" sz="2400" kern="0" dirty="0"/>
              <a:t>P</a:t>
            </a:r>
            <a:r>
              <a:rPr lang="en-US" altLang="zh-CN" sz="2400" kern="0" baseline="-25000" dirty="0"/>
              <a:t>1,2</a:t>
            </a:r>
          </a:p>
        </p:txBody>
      </p:sp>
      <p:sp>
        <p:nvSpPr>
          <p:cNvPr id="2" name="矩形 1"/>
          <p:cNvSpPr/>
          <p:nvPr/>
        </p:nvSpPr>
        <p:spPr>
          <a:xfrm>
            <a:off x="7083709" y="5334391"/>
            <a:ext cx="47083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）反证法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KB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α  </a:t>
            </a:r>
            <a:r>
              <a:rPr lang="zh-CN" altLang="en-US" dirty="0">
                <a:latin typeface="Script MT Bold" panose="03040602040607080904" pitchFamily="66" charset="0"/>
                <a:sym typeface="Symbol" panose="05050102010706020507" pitchFamily="18" charset="2"/>
              </a:rPr>
              <a:t>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(B</a:t>
            </a:r>
            <a:r>
              <a:rPr lang="en-US" altLang="zh-CN" baseline="-25000" dirty="0">
                <a:solidFill>
                  <a:srgbClr val="FF0000"/>
                </a:solidFill>
              </a:rPr>
              <a:t>1,1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</a:rPr>
              <a:t> (P</a:t>
            </a:r>
            <a:r>
              <a:rPr lang="en-US" altLang="zh-CN" baseline="-25000" dirty="0">
                <a:solidFill>
                  <a:srgbClr val="FF0000"/>
                </a:solidFill>
              </a:rPr>
              <a:t>1,2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FF0000"/>
                </a:solidFill>
              </a:rPr>
              <a:t> P</a:t>
            </a:r>
            <a:r>
              <a:rPr lang="en-US" altLang="zh-CN" baseline="-25000" dirty="0">
                <a:solidFill>
                  <a:srgbClr val="FF0000"/>
                </a:solidFill>
              </a:rPr>
              <a:t>2,1</a:t>
            </a:r>
            <a:r>
              <a:rPr lang="en-US" altLang="zh-CN" dirty="0">
                <a:solidFill>
                  <a:srgbClr val="FF0000"/>
                </a:solidFill>
              </a:rPr>
              <a:t>))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dirty="0">
                <a:solidFill>
                  <a:srgbClr val="FF0000"/>
                </a:solidFill>
              </a:rPr>
              <a:t> B</a:t>
            </a:r>
            <a:r>
              <a:rPr lang="en-US" altLang="zh-CN" baseline="-25000" dirty="0">
                <a:solidFill>
                  <a:srgbClr val="FF0000"/>
                </a:solidFill>
              </a:rPr>
              <a:t>1,1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P</a:t>
            </a:r>
            <a:r>
              <a:rPr lang="en-US" altLang="zh-CN" baseline="-25000" dirty="0"/>
              <a:t>1,2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2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基于知识的智能体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5447169" y="60391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3"/>
              </a:rPr>
              <a:t>https://haokan.baidu.com/v?pd=wisenatural&amp;vid=4492493327783748355</a:t>
            </a:r>
            <a:r>
              <a:rPr lang="zh-CN" altLang="en-US" dirty="0"/>
              <a:t>     </a:t>
            </a:r>
            <a:r>
              <a:rPr lang="en-US" altLang="zh-CN" dirty="0"/>
              <a:t>03:30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879" y="1701580"/>
            <a:ext cx="6673680" cy="34951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7883" y="2411415"/>
            <a:ext cx="266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315EFB"/>
                </a:solidFill>
                <a:latin typeface="Arial" panose="020B0604020202020204" pitchFamily="34" charset="0"/>
                <a:hlinkClick r:id="rId5"/>
              </a:rPr>
              <a:t>世界模型</a:t>
            </a:r>
            <a:r>
              <a:rPr lang="en-US" altLang="zh-CN" u="sng" dirty="0">
                <a:solidFill>
                  <a:srgbClr val="315EFB"/>
                </a:solidFill>
                <a:latin typeface="Arial" panose="020B0604020202020204" pitchFamily="34" charset="0"/>
                <a:hlinkClick r:id="rId5"/>
              </a:rPr>
              <a:t>(</a:t>
            </a:r>
            <a:r>
              <a:rPr lang="en-US" altLang="zh-CN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World</a:t>
            </a:r>
            <a:r>
              <a:rPr lang="en-US" altLang="zh-CN" u="sng" dirty="0">
                <a:solidFill>
                  <a:srgbClr val="315EFB"/>
                </a:solidFill>
                <a:latin typeface="Arial" panose="020B0604020202020204" pitchFamily="34" charset="0"/>
                <a:hlinkClick r:id="rId5"/>
              </a:rPr>
              <a:t> </a:t>
            </a:r>
            <a:r>
              <a:rPr lang="en-US" altLang="zh-CN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Models</a:t>
            </a:r>
            <a:r>
              <a:rPr lang="en-US" altLang="zh-CN" u="sng" dirty="0">
                <a:solidFill>
                  <a:srgbClr val="315EFB"/>
                </a:solidFill>
                <a:latin typeface="Arial" panose="020B0604020202020204" pitchFamily="34" charset="0"/>
                <a:hlinkClick r:id="rId5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64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Resolution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28043"/>
            <a:ext cx="11379200" cy="47291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i="1" dirty="0"/>
              <a:t>KB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dirty="0"/>
              <a:t>α  </a:t>
            </a:r>
            <a:r>
              <a:rPr lang="zh-CN" altLang="en-US" sz="2400" dirty="0">
                <a:latin typeface="Script MT Bold" panose="03040602040607080904" pitchFamily="66" charset="0"/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 (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1,1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FF0000"/>
                </a:solidFill>
              </a:rPr>
              <a:t> (P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1,2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solidFill>
                  <a:srgbClr val="FF0000"/>
                </a:solidFill>
              </a:rPr>
              <a:t> 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2,1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dirty="0"/>
              <a:t> B</a:t>
            </a:r>
            <a:r>
              <a:rPr lang="en-US" altLang="zh-CN" sz="2400" baseline="-25000" dirty="0"/>
              <a:t>1,1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1,2</a:t>
            </a:r>
          </a:p>
          <a:p>
            <a:pPr marL="0" indent="0">
              <a:buNone/>
            </a:pPr>
            <a:endParaRPr lang="en-US" altLang="zh-CN" baseline="-25000" dirty="0"/>
          </a:p>
          <a:p>
            <a:pPr marL="0" indent="0" eaLnBrk="1" hangingPunct="1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）转为合取范式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）两子句运用</a:t>
            </a:r>
            <a:r>
              <a:rPr lang="zh-CN" altLang="en-US" sz="2400" dirty="0">
                <a:solidFill>
                  <a:srgbClr val="FF0000"/>
                </a:solidFill>
              </a:rPr>
              <a:t>归结规则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429000" y="2313897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B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P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1,2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P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1,2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B</a:t>
            </a:r>
            <a:r>
              <a:rPr lang="en-US" altLang="zh-CN" sz="1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1,1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zh-CN" sz="1800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1800" dirty="0">
                <a:latin typeface="Arial" panose="020B0604020202020204" pitchFamily="34" charset="0"/>
              </a:rPr>
              <a:t> B</a:t>
            </a:r>
            <a:r>
              <a:rPr lang="en-US" altLang="zh-CN" sz="1800" baseline="-25000" dirty="0">
                <a:latin typeface="Arial" panose="020B0604020202020204" pitchFamily="34" charset="0"/>
              </a:rPr>
              <a:t>1,1 </a:t>
            </a:r>
            <a:r>
              <a:rPr lang="en-US" altLang="zh-CN" sz="1800" dirty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1800" dirty="0">
                <a:latin typeface="Arial" panose="020B0604020202020204" pitchFamily="34" charset="0"/>
              </a:rPr>
              <a:t>P</a:t>
            </a:r>
            <a:r>
              <a:rPr lang="en-US" altLang="zh-CN" sz="1800" baseline="-25000" dirty="0">
                <a:latin typeface="Arial" panose="020B0604020202020204" pitchFamily="34" charset="0"/>
              </a:rPr>
              <a:t>1,2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6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39" y="3592625"/>
            <a:ext cx="9041925" cy="197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5836045"/>
            <a:ext cx="7981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982982" y="3482182"/>
            <a:ext cx="1686680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 u="sng" dirty="0">
                <a:latin typeface="Arial" panose="020B0604020202020204" pitchFamily="34" charset="0"/>
              </a:rPr>
              <a:t>KB</a:t>
            </a:r>
            <a:r>
              <a:rPr lang="en-US" altLang="zh-CN" sz="1800" u="sng" dirty="0">
                <a:latin typeface="Arial" panose="020B0604020202020204" pitchFamily="34" charset="0"/>
                <a:sym typeface="Symbol" panose="05050102010706020507" pitchFamily="18" charset="2"/>
              </a:rPr>
              <a:t></a:t>
            </a:r>
            <a:r>
              <a:rPr lang="en-US" altLang="zh-CN" sz="1800" u="sng" dirty="0">
                <a:latin typeface="Arial" panose="020B0604020202020204" pitchFamily="34" charset="0"/>
              </a:rPr>
              <a:t>α</a:t>
            </a:r>
            <a:r>
              <a:rPr lang="zh-CN" altLang="en-US" sz="1800" u="sng" dirty="0">
                <a:latin typeface="Arial" panose="020B0604020202020204" pitchFamily="34" charset="0"/>
              </a:rPr>
              <a:t>的子句</a:t>
            </a:r>
            <a:r>
              <a:rPr lang="en-US" altLang="zh-CN" sz="1800" u="sng" dirty="0">
                <a:latin typeface="Arial" panose="020B0604020202020204" pitchFamily="34" charset="0"/>
              </a:rPr>
              <a:t> </a:t>
            </a:r>
            <a:endParaRPr lang="zh-CN" altLang="en-US" sz="1800" u="sng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29346" y="6496715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73131"/>
                </a:solidFill>
                <a:latin typeface="Arial" panose="020B0604020202020204" pitchFamily="34" charset="0"/>
              </a:rPr>
              <a:t>空子句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不包含任何文字的子句，是永假的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归结算法</a:t>
            </a:r>
            <a:endParaRPr lang="en-US" altLang="zh-CN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967594" y="1338943"/>
            <a:ext cx="8435975" cy="4929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用反证法证明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为了证明</a:t>
            </a:r>
            <a:r>
              <a:rPr lang="en-US" altLang="zh-CN" sz="2400" dirty="0"/>
              <a:t> KB |= α</a:t>
            </a:r>
            <a:r>
              <a:rPr lang="zh-CN" altLang="en-US" sz="2400" dirty="0"/>
              <a:t>，需要证明</a:t>
            </a:r>
            <a:r>
              <a:rPr lang="en-US" altLang="zh-CN" sz="2400" dirty="0"/>
              <a:t>KB</a:t>
            </a:r>
            <a:r>
              <a:rPr lang="en-US" altLang="zh-CN" sz="2400" dirty="0">
                <a:sym typeface="Symbol" panose="05050102010706020507" pitchFamily="18" charset="2"/>
              </a:rPr>
              <a:t>  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dirty="0"/>
              <a:t>α </a:t>
            </a:r>
            <a:r>
              <a:rPr lang="zh-CN" altLang="en-US" sz="2400" dirty="0"/>
              <a:t>是不可满足的 </a:t>
            </a: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marL="0" indent="0" algn="r">
              <a:buNone/>
              <a:defRPr/>
            </a:pPr>
            <a:endParaRPr lang="en-US" altLang="zh-CN" sz="1800" dirty="0"/>
          </a:p>
          <a:p>
            <a:pPr marL="0" indent="0" algn="r">
              <a:buNone/>
              <a:defRPr/>
            </a:pPr>
            <a:r>
              <a:rPr lang="zh-CN" altLang="en-US" sz="1800" dirty="0"/>
              <a:t>函数</a:t>
            </a:r>
            <a:r>
              <a:rPr lang="en-US" altLang="zh-CN" sz="1800" dirty="0"/>
              <a:t>PL-RESOLVE</a:t>
            </a:r>
            <a:r>
              <a:rPr lang="zh-CN" altLang="en-US" sz="1800" dirty="0"/>
              <a:t>返回对两个输入子句进行归结得到的所有结果子句的集合</a:t>
            </a:r>
            <a:endParaRPr lang="en-US" altLang="zh-CN" sz="1800" dirty="0"/>
          </a:p>
          <a:p>
            <a:pPr eaLnBrk="1" hangingPunct="1">
              <a:defRPr/>
            </a:pPr>
            <a:endParaRPr lang="en-US" altLang="zh-CN" sz="2400" dirty="0"/>
          </a:p>
        </p:txBody>
      </p:sp>
      <p:pic>
        <p:nvPicPr>
          <p:cNvPr id="778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69" y="2588306"/>
            <a:ext cx="90582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425544" y="3767518"/>
            <a:ext cx="160020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0" dirty="0"/>
              <a:t>转化为</a:t>
            </a:r>
            <a:r>
              <a:rPr lang="en-US" altLang="zh-CN" b="0" dirty="0"/>
              <a:t>CNF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41207" y="4615543"/>
            <a:ext cx="3284537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任意两个子句，运用归结规则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44543" y="5056869"/>
            <a:ext cx="1568450" cy="3794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归结出空子句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4743" y="5612494"/>
            <a:ext cx="1568450" cy="3794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没有新的语句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751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练习题：合取范式与归结证明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、将语句转换为</a:t>
            </a:r>
            <a:r>
              <a:rPr lang="zh-CN" altLang="en-US">
                <a:solidFill>
                  <a:srgbClr val="FF0000"/>
                </a:solidFill>
              </a:rPr>
              <a:t>合取范式</a:t>
            </a:r>
            <a:r>
              <a:rPr lang="zh-CN" altLang="en-US"/>
              <a:t>（</a:t>
            </a:r>
            <a:r>
              <a:rPr lang="en-US" altLang="zh-CN"/>
              <a:t>CNF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归结</a:t>
            </a:r>
            <a:r>
              <a:rPr lang="zh-CN" altLang="en-US"/>
              <a:t>证明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192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97" y="1948543"/>
            <a:ext cx="603091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05400"/>
            <a:ext cx="76200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544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objec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953" y="165894"/>
            <a:ext cx="167957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06040" y="233367"/>
            <a:ext cx="1041400" cy="635000"/>
          </a:xfrm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5" dirty="0"/>
              <a:t>总结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080191" y="1232702"/>
            <a:ext cx="8293100" cy="5162550"/>
          </a:xfrm>
          <a:prstGeom prst="rect">
            <a:avLst/>
          </a:prstGeom>
        </p:spPr>
        <p:txBody>
          <a:bodyPr lIns="0" tIns="114300" rIns="0" bIns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00"/>
              </a:spcBef>
              <a:buFontTx/>
              <a:buChar char="•"/>
              <a:tabLst>
                <a:tab pos="355600" algn="l"/>
              </a:tabLst>
              <a:defRPr/>
            </a:pPr>
            <a:r>
              <a:rPr sz="2400" dirty="0">
                <a:latin typeface="宋体"/>
                <a:cs typeface="宋体"/>
              </a:rPr>
              <a:t>逻辑智能体在</a:t>
            </a:r>
            <a:r>
              <a:rPr sz="2400" dirty="0">
                <a:solidFill>
                  <a:srgbClr val="252573"/>
                </a:solidFill>
                <a:latin typeface="宋体"/>
                <a:cs typeface="宋体"/>
              </a:rPr>
              <a:t>知识库</a:t>
            </a:r>
            <a:r>
              <a:rPr sz="2400" dirty="0">
                <a:latin typeface="宋体"/>
                <a:cs typeface="宋体"/>
              </a:rPr>
              <a:t>中应用</a:t>
            </a:r>
            <a:r>
              <a:rPr sz="2400" dirty="0">
                <a:solidFill>
                  <a:srgbClr val="252573"/>
                </a:solidFill>
                <a:latin typeface="宋体"/>
                <a:cs typeface="宋体"/>
              </a:rPr>
              <a:t>推理</a:t>
            </a:r>
            <a:r>
              <a:rPr sz="2400" dirty="0">
                <a:latin typeface="宋体"/>
                <a:cs typeface="宋体"/>
              </a:rPr>
              <a:t>来得到新的信息并做决</a:t>
            </a:r>
            <a:r>
              <a:rPr sz="2400" spc="5" dirty="0">
                <a:latin typeface="宋体"/>
                <a:cs typeface="宋体"/>
              </a:rPr>
              <a:t>策</a:t>
            </a:r>
            <a:r>
              <a:rPr sz="2400" dirty="0">
                <a:latin typeface="宋体"/>
                <a:cs typeface="宋体"/>
              </a:rPr>
              <a:t> </a:t>
            </a:r>
          </a:p>
          <a:p>
            <a:pPr marL="355600" indent="-342900">
              <a:lnSpc>
                <a:spcPct val="150000"/>
              </a:lnSpc>
              <a:spcBef>
                <a:spcPts val="805"/>
              </a:spcBef>
              <a:buFontTx/>
              <a:buChar char="•"/>
              <a:tabLst>
                <a:tab pos="355600" algn="l"/>
              </a:tabLst>
              <a:defRPr/>
            </a:pPr>
            <a:r>
              <a:rPr sz="2400" dirty="0">
                <a:latin typeface="宋体"/>
                <a:cs typeface="宋体"/>
              </a:rPr>
              <a:t>逻辑的基本概念: </a:t>
            </a:r>
          </a:p>
          <a:p>
            <a:pPr marL="469900">
              <a:lnSpc>
                <a:spcPct val="150000"/>
              </a:lnSpc>
              <a:spcBef>
                <a:spcPts val="805"/>
              </a:spcBef>
              <a:defRPr/>
            </a:pPr>
            <a:r>
              <a:rPr sz="2400" dirty="0">
                <a:solidFill>
                  <a:srgbClr val="333399"/>
                </a:solidFill>
                <a:latin typeface="宋体"/>
                <a:cs typeface="宋体"/>
              </a:rPr>
              <a:t>–语</a:t>
            </a:r>
            <a:r>
              <a:rPr sz="2400" spc="-5" dirty="0">
                <a:solidFill>
                  <a:srgbClr val="333399"/>
                </a:solidFill>
                <a:latin typeface="宋体"/>
                <a:cs typeface="宋体"/>
              </a:rPr>
              <a:t>法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100" dirty="0">
                <a:latin typeface="宋体"/>
                <a:cs typeface="宋体"/>
              </a:rPr>
              <a:t> </a:t>
            </a:r>
            <a:r>
              <a:rPr sz="2400" dirty="0">
                <a:solidFill>
                  <a:srgbClr val="333399"/>
                </a:solidFill>
                <a:latin typeface="宋体"/>
                <a:cs typeface="宋体"/>
              </a:rPr>
              <a:t>语句</a:t>
            </a:r>
            <a:r>
              <a:rPr sz="2400" dirty="0">
                <a:latin typeface="宋体"/>
                <a:cs typeface="宋体"/>
              </a:rPr>
              <a:t>的形式化结构 </a:t>
            </a:r>
            <a:r>
              <a:rPr sz="2400" dirty="0">
                <a:solidFill>
                  <a:srgbClr val="333399"/>
                </a:solidFill>
                <a:latin typeface="宋体"/>
                <a:cs typeface="宋体"/>
              </a:rPr>
              <a:t> </a:t>
            </a:r>
            <a:endParaRPr sz="2400" dirty="0">
              <a:latin typeface="宋体"/>
              <a:cs typeface="宋体"/>
            </a:endParaRPr>
          </a:p>
          <a:p>
            <a:pPr marL="469900">
              <a:lnSpc>
                <a:spcPct val="150000"/>
              </a:lnSpc>
              <a:spcBef>
                <a:spcPts val="795"/>
              </a:spcBef>
              <a:defRPr/>
            </a:pPr>
            <a:r>
              <a:rPr sz="2400" dirty="0">
                <a:solidFill>
                  <a:srgbClr val="333399"/>
                </a:solidFill>
                <a:latin typeface="宋体"/>
                <a:cs typeface="宋体"/>
              </a:rPr>
              <a:t>–</a:t>
            </a:r>
            <a:r>
              <a:rPr sz="2400" spc="-5" dirty="0">
                <a:solidFill>
                  <a:srgbClr val="333399"/>
                </a:solidFill>
                <a:latin typeface="宋体"/>
                <a:cs typeface="宋体"/>
              </a:rPr>
              <a:t>语义</a:t>
            </a:r>
            <a:r>
              <a:rPr sz="2400" spc="-5" dirty="0">
                <a:latin typeface="宋体"/>
                <a:cs typeface="宋体"/>
              </a:rPr>
              <a:t>:</a:t>
            </a:r>
            <a:r>
              <a:rPr sz="2400" spc="-80" dirty="0">
                <a:latin typeface="宋体"/>
                <a:cs typeface="宋体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宋体"/>
                <a:cs typeface="宋体"/>
              </a:rPr>
              <a:t>模型</a:t>
            </a:r>
            <a:r>
              <a:rPr sz="2400" spc="-5" dirty="0">
                <a:latin typeface="宋体"/>
                <a:cs typeface="宋体"/>
              </a:rPr>
              <a:t>中为真</a:t>
            </a:r>
            <a:r>
              <a:rPr sz="2400" dirty="0">
                <a:latin typeface="宋体"/>
                <a:cs typeface="宋体"/>
              </a:rPr>
              <a:t>的</a:t>
            </a:r>
            <a:r>
              <a:rPr sz="2400" spc="-5" dirty="0">
                <a:solidFill>
                  <a:srgbClr val="333399"/>
                </a:solidFill>
                <a:latin typeface="宋体"/>
                <a:cs typeface="宋体"/>
              </a:rPr>
              <a:t>语句</a:t>
            </a:r>
            <a:r>
              <a:rPr sz="2400" dirty="0">
                <a:latin typeface="宋体"/>
                <a:cs typeface="宋体"/>
              </a:rPr>
              <a:t> </a:t>
            </a:r>
          </a:p>
          <a:p>
            <a:pPr marL="469900">
              <a:lnSpc>
                <a:spcPct val="150000"/>
              </a:lnSpc>
              <a:spcBef>
                <a:spcPts val="805"/>
              </a:spcBef>
              <a:defRPr/>
            </a:pPr>
            <a:r>
              <a:rPr sz="2400" dirty="0">
                <a:solidFill>
                  <a:srgbClr val="333399"/>
                </a:solidFill>
                <a:latin typeface="宋体"/>
                <a:cs typeface="宋体"/>
              </a:rPr>
              <a:t>–蕴</a:t>
            </a:r>
            <a:r>
              <a:rPr sz="2400" spc="-5" dirty="0">
                <a:solidFill>
                  <a:srgbClr val="333399"/>
                </a:solidFill>
                <a:latin typeface="宋体"/>
                <a:cs typeface="宋体"/>
              </a:rPr>
              <a:t>含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3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给定一个语句的真假时另一个语句必然的真</a:t>
            </a:r>
            <a:r>
              <a:rPr sz="2400" spc="5" dirty="0">
                <a:latin typeface="宋体"/>
                <a:cs typeface="宋体"/>
              </a:rPr>
              <a:t>假</a:t>
            </a:r>
            <a:r>
              <a:rPr sz="2400" dirty="0">
                <a:latin typeface="宋体"/>
                <a:cs typeface="宋体"/>
              </a:rPr>
              <a:t> </a:t>
            </a:r>
          </a:p>
          <a:p>
            <a:pPr marL="469900">
              <a:lnSpc>
                <a:spcPct val="150000"/>
              </a:lnSpc>
              <a:spcBef>
                <a:spcPts val="805"/>
              </a:spcBef>
              <a:defRPr/>
            </a:pPr>
            <a:r>
              <a:rPr sz="2400" dirty="0">
                <a:solidFill>
                  <a:srgbClr val="333399"/>
                </a:solidFill>
                <a:latin typeface="宋体"/>
                <a:cs typeface="宋体"/>
              </a:rPr>
              <a:t>–推</a:t>
            </a:r>
            <a:r>
              <a:rPr sz="2400" spc="-5" dirty="0">
                <a:solidFill>
                  <a:srgbClr val="333399"/>
                </a:solidFill>
                <a:latin typeface="宋体"/>
                <a:cs typeface="宋体"/>
              </a:rPr>
              <a:t>理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35" dirty="0">
                <a:latin typeface="宋体"/>
                <a:cs typeface="宋体"/>
              </a:rPr>
              <a:t> </a:t>
            </a:r>
            <a:r>
              <a:rPr sz="2400" dirty="0" err="1">
                <a:latin typeface="宋体"/>
                <a:cs typeface="宋体"/>
              </a:rPr>
              <a:t>从其他语句中推</a:t>
            </a:r>
            <a:r>
              <a:rPr lang="zh-CN" altLang="en-US" sz="2400" dirty="0">
                <a:latin typeface="宋体"/>
                <a:cs typeface="宋体"/>
              </a:rPr>
              <a:t>导</a:t>
            </a:r>
            <a:r>
              <a:rPr sz="2400" dirty="0" err="1">
                <a:latin typeface="宋体"/>
                <a:cs typeface="宋体"/>
              </a:rPr>
              <a:t>出的语</a:t>
            </a:r>
            <a:r>
              <a:rPr sz="2400" spc="5" dirty="0" err="1">
                <a:latin typeface="宋体"/>
                <a:cs typeface="宋体"/>
              </a:rPr>
              <a:t>句</a:t>
            </a:r>
            <a:r>
              <a:rPr sz="2400" dirty="0">
                <a:latin typeface="宋体"/>
                <a:cs typeface="宋体"/>
              </a:rPr>
              <a:t> </a:t>
            </a:r>
          </a:p>
          <a:p>
            <a:pPr marL="355600" indent="-342900">
              <a:lnSpc>
                <a:spcPct val="150000"/>
              </a:lnSpc>
              <a:spcBef>
                <a:spcPts val="795"/>
              </a:spcBef>
              <a:buFontTx/>
              <a:buChar char="•"/>
              <a:tabLst>
                <a:tab pos="355600" algn="l"/>
              </a:tabLst>
              <a:defRPr/>
            </a:pPr>
            <a:r>
              <a:rPr sz="2400" spc="-5" dirty="0" err="1">
                <a:latin typeface="宋体"/>
                <a:cs typeface="宋体"/>
              </a:rPr>
              <a:t>归结对于命题逻辑是完备</a:t>
            </a:r>
            <a:r>
              <a:rPr sz="2400" dirty="0" err="1">
                <a:latin typeface="宋体"/>
                <a:cs typeface="宋体"/>
              </a:rPr>
              <a:t>的</a:t>
            </a:r>
            <a:r>
              <a:rPr sz="2400" dirty="0">
                <a:latin typeface="宋体"/>
                <a:cs typeface="宋体"/>
              </a:rPr>
              <a:t> </a:t>
            </a:r>
          </a:p>
          <a:p>
            <a:pPr marL="355600">
              <a:lnSpc>
                <a:spcPct val="150000"/>
              </a:lnSpc>
              <a:defRPr/>
            </a:pPr>
            <a:r>
              <a:rPr sz="2400" dirty="0" err="1">
                <a:latin typeface="宋体"/>
                <a:cs typeface="宋体"/>
              </a:rPr>
              <a:t>对于Horn</a:t>
            </a:r>
            <a:r>
              <a:rPr lang="zh-CN" altLang="en-US" sz="2400" dirty="0">
                <a:latin typeface="宋体"/>
                <a:cs typeface="宋体"/>
              </a:rPr>
              <a:t>子句，</a:t>
            </a:r>
            <a:r>
              <a:rPr sz="2400" dirty="0" err="1">
                <a:latin typeface="宋体"/>
                <a:cs typeface="宋体"/>
              </a:rPr>
              <a:t>前向链接</a:t>
            </a:r>
            <a:r>
              <a:rPr lang="zh-CN" altLang="en-US" sz="2400" dirty="0">
                <a:latin typeface="宋体"/>
                <a:cs typeface="宋体"/>
              </a:rPr>
              <a:t>和</a:t>
            </a:r>
            <a:r>
              <a:rPr sz="2400" dirty="0" err="1">
                <a:latin typeface="宋体"/>
                <a:cs typeface="宋体"/>
              </a:rPr>
              <a:t>后向链接是线性的</a:t>
            </a:r>
            <a:r>
              <a:rPr sz="2400" dirty="0">
                <a:latin typeface="宋体"/>
                <a:cs typeface="宋体"/>
              </a:rPr>
              <a:t>,</a:t>
            </a:r>
            <a:r>
              <a:rPr sz="2400" spc="-5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完备的 </a:t>
            </a:r>
          </a:p>
        </p:txBody>
      </p:sp>
    </p:spTree>
    <p:extLst>
      <p:ext uri="{BB962C8B-B14F-4D97-AF65-F5344CB8AC3E}">
        <p14:creationId xmlns:p14="http://schemas.microsoft.com/office/powerpoint/2010/main" val="126934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76B6-566B-7E4D-B47F-E5EECE6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基于知识的智能体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07D7-55A6-3B4A-92B1-46DFFD54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Agents</a:t>
            </a:r>
            <a:r>
              <a:rPr lang="zh-CN" altLang="en-US" dirty="0"/>
              <a:t>通过</a:t>
            </a:r>
            <a:r>
              <a:rPr lang="zh-CN" altLang="en-US" u="sng" dirty="0"/>
              <a:t>感知</a:t>
            </a:r>
            <a:r>
              <a:rPr lang="zh-CN" altLang="en-US" dirty="0"/>
              <a:t>、</a:t>
            </a:r>
            <a:r>
              <a:rPr lang="zh-CN" altLang="en-US" u="sng" dirty="0"/>
              <a:t>学习</a:t>
            </a:r>
            <a:r>
              <a:rPr lang="zh-CN" altLang="en-US" dirty="0"/>
              <a:t>和</a:t>
            </a:r>
            <a:r>
              <a:rPr lang="zh-CN" altLang="en-US" u="sng" dirty="0"/>
              <a:t>语言</a:t>
            </a:r>
            <a:r>
              <a:rPr lang="zh-CN" altLang="en-US" dirty="0"/>
              <a:t>来获取知识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行动的影响（“转移模型”）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世界如何影响传感器（“传感器模型”）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世界当前状态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可以追踪一个部分可见的世界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能够制定实现目标的计划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1568" y="4719297"/>
            <a:ext cx="2839840" cy="52322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Knowledge 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9618" y="5262877"/>
            <a:ext cx="2859827" cy="52322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u="sng" dirty="0"/>
              <a:t>Inference engine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70018" y="4795497"/>
            <a:ext cx="262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Domain-specific facts</a:t>
            </a:r>
          </a:p>
        </p:txBody>
      </p:sp>
    </p:spTree>
    <p:extLst>
      <p:ext uri="{BB962C8B-B14F-4D97-AF65-F5344CB8AC3E}">
        <p14:creationId xmlns:p14="http://schemas.microsoft.com/office/powerpoint/2010/main" val="69023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62"/>
            <a:ext cx="121920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基于知识的智能体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36914"/>
            <a:ext cx="96012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知识库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KB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  set of sentences </a:t>
            </a:r>
            <a:r>
              <a:rPr lang="en-US" altLang="zh-CN" sz="2400" u="sng" dirty="0">
                <a:latin typeface="Arial" panose="020B0604020202020204" pitchFamily="34" charset="0"/>
                <a:cs typeface="Arial" panose="020B0604020202020204" pitchFamily="34" charset="0"/>
              </a:rPr>
              <a:t>in a formal language</a:t>
            </a:r>
          </a:p>
          <a:p>
            <a:pPr>
              <a:lnSpc>
                <a:spcPct val="80000"/>
              </a:lnSpc>
              <a:spcBef>
                <a:spcPts val="2400"/>
              </a:spcBef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构建智能体的声明性方法：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ts val="24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告诉</a:t>
            </a:r>
            <a:r>
              <a:rPr lang="zh-CN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知识库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需要知道的一切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ts val="24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询问</a:t>
            </a:r>
            <a:r>
              <a:rPr lang="zh-CN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知识库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要执行什么动作？（回答应该是基于知识库的）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ts val="2400"/>
              </a:spcBef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这两个过程都可能涉及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推理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，即从原有语句中推导出新的语句。还可以使得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具有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学习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能力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knowledge-based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55487"/>
            <a:ext cx="11379200" cy="47291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C00CC"/>
                </a:solidFill>
              </a:rPr>
              <a:t>F</a:t>
            </a:r>
            <a:r>
              <a:rPr lang="en-US" b="1" dirty="0">
                <a:solidFill>
                  <a:srgbClr val="CC00CC"/>
                </a:solidFill>
              </a:rPr>
              <a:t>unction</a:t>
            </a:r>
            <a:r>
              <a:rPr lang="en-US" b="1" dirty="0"/>
              <a:t> </a:t>
            </a:r>
            <a:r>
              <a:rPr lang="en-US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KB-AGENT</a:t>
            </a:r>
            <a:r>
              <a:rPr lang="en-US" dirty="0"/>
              <a:t>(</a:t>
            </a:r>
            <a:r>
              <a:rPr lang="en-US" u="sng" dirty="0">
                <a:solidFill>
                  <a:srgbClr val="0000FF"/>
                </a:solidFill>
              </a:rPr>
              <a:t>percept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an </a:t>
            </a:r>
            <a:r>
              <a:rPr lang="en-US" u="sng" dirty="0"/>
              <a:t>action</a:t>
            </a:r>
            <a:r>
              <a:rPr lang="en-US" dirty="0"/>
              <a:t>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b="1" dirty="0">
                <a:solidFill>
                  <a:srgbClr val="CC00CC"/>
                </a:solidFill>
              </a:rPr>
              <a:t>persistent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KB</a:t>
            </a:r>
            <a:r>
              <a:rPr lang="en-US" dirty="0"/>
              <a:t>, a knowledge base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                    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, an integer, initially 0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u="sng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MAKE-PERCEPT-SENTENCE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← </a:t>
            </a:r>
            <a:r>
              <a:rPr lang="en-US" u="sng" dirty="0">
                <a:solidFill>
                  <a:srgbClr val="008000"/>
                </a:solidFill>
              </a:rPr>
              <a:t>ASK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MAKE-ACTION-QUERY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u="sng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 t</a:t>
            </a:r>
            <a:r>
              <a:rPr lang="en-US" dirty="0"/>
              <a:t>←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+1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94914" y="4474028"/>
            <a:ext cx="8077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zh-CN" altLang="en-US" sz="2000" kern="0"/>
              <a:t>智能体应该能够</a:t>
            </a:r>
            <a:r>
              <a:rPr lang="en-US" altLang="zh-CN" sz="2000" kern="0"/>
              <a:t>: 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/>
              <a:t> </a:t>
            </a:r>
            <a:r>
              <a:rPr lang="zh-CN" altLang="en-US" sz="1600" kern="0"/>
              <a:t>表示状态、行为等等 </a:t>
            </a:r>
            <a:endParaRPr lang="en-US" altLang="zh-CN" sz="1600" kern="0"/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/>
              <a:t> </a:t>
            </a:r>
            <a:r>
              <a:rPr lang="zh-CN" altLang="en-US" sz="1600" kern="0"/>
              <a:t>融入新的感知</a:t>
            </a:r>
            <a:endParaRPr lang="en-US" altLang="zh-CN" sz="1600" kern="0"/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/>
              <a:t> </a:t>
            </a:r>
            <a:r>
              <a:rPr lang="zh-CN" altLang="en-US" sz="1600" kern="0"/>
              <a:t>更新对周围世界的内部表示 </a:t>
            </a:r>
            <a:endParaRPr lang="en-US" altLang="zh-CN" sz="1600" kern="0"/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/>
              <a:t> </a:t>
            </a:r>
            <a:r>
              <a:rPr lang="zh-CN" altLang="en-US" sz="1600" kern="0"/>
              <a:t>推断周围世界的隐藏属性 </a:t>
            </a:r>
            <a:endParaRPr lang="en-US" altLang="zh-CN" sz="1600" kern="0"/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en-US" altLang="zh-CN" sz="1600" kern="0"/>
              <a:t> </a:t>
            </a:r>
            <a:r>
              <a:rPr lang="zh-CN" altLang="en-US" sz="1600" kern="0"/>
              <a:t>推断出正确的行为</a:t>
            </a:r>
            <a:endParaRPr lang="en-US" altLang="zh-CN" sz="1600" kern="0" dirty="0"/>
          </a:p>
        </p:txBody>
      </p:sp>
    </p:spTree>
    <p:extLst>
      <p:ext uri="{BB962C8B-B14F-4D97-AF65-F5344CB8AC3E}">
        <p14:creationId xmlns:p14="http://schemas.microsoft.com/office/powerpoint/2010/main" val="164104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55930</TotalTime>
  <Words>4445</Words>
  <Application>Microsoft Office PowerPoint</Application>
  <PresentationFormat>宽屏</PresentationFormat>
  <Paragraphs>592</Paragraphs>
  <Slides>63</Slides>
  <Notes>17</Notes>
  <HiddenSlides>5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Apple Chancery</vt:lpstr>
      <vt:lpstr>宋体</vt:lpstr>
      <vt:lpstr>Arial</vt:lpstr>
      <vt:lpstr>Calibri</vt:lpstr>
      <vt:lpstr>Monotype Corsiva</vt:lpstr>
      <vt:lpstr>Script MT Bold</vt:lpstr>
      <vt:lpstr>Symbol</vt:lpstr>
      <vt:lpstr>Times New Roman</vt:lpstr>
      <vt:lpstr>Wingdings</vt:lpstr>
      <vt:lpstr>dan-berkeley-nlp-v1</vt:lpstr>
      <vt:lpstr>Artificial Intelligence </vt:lpstr>
      <vt:lpstr>Outline of the course</vt:lpstr>
      <vt:lpstr>Spectrum of representations</vt:lpstr>
      <vt:lpstr>Outline</vt:lpstr>
      <vt:lpstr>基于知识的智能体</vt:lpstr>
      <vt:lpstr>基于知识的智能体</vt:lpstr>
      <vt:lpstr>基于知识的智能体</vt:lpstr>
      <vt:lpstr>基于知识的智能体</vt:lpstr>
      <vt:lpstr>A knowledge-based agent</vt:lpstr>
      <vt:lpstr>Outline</vt:lpstr>
      <vt:lpstr>Wumpus World</vt:lpstr>
      <vt:lpstr>Wumpus World PEAS description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Outline</vt:lpstr>
      <vt:lpstr> 什么是逻辑? </vt:lpstr>
      <vt:lpstr> 逻辑推理 </vt:lpstr>
      <vt:lpstr>模型 </vt:lpstr>
      <vt:lpstr>在怪兽世界中的蕴含规则</vt:lpstr>
      <vt:lpstr>Wumpus models</vt:lpstr>
      <vt:lpstr>Wumpus models</vt:lpstr>
      <vt:lpstr>Wumpus models</vt:lpstr>
      <vt:lpstr>Wumpus models</vt:lpstr>
      <vt:lpstr>Outline</vt:lpstr>
      <vt:lpstr>命题</vt:lpstr>
      <vt:lpstr>PowerPoint 演示文稿</vt:lpstr>
      <vt:lpstr>命题的分类 </vt:lpstr>
      <vt:lpstr>简单命题符号化 </vt:lpstr>
      <vt:lpstr>命题逻辑:语法</vt:lpstr>
      <vt:lpstr>命题逻辑:语法</vt:lpstr>
      <vt:lpstr>命题逻辑：语义</vt:lpstr>
      <vt:lpstr>命题逻辑：语义</vt:lpstr>
      <vt:lpstr>Truth tables for connectives</vt:lpstr>
      <vt:lpstr>Outline</vt:lpstr>
      <vt:lpstr>推理: 判断逻辑蕴涵</vt:lpstr>
      <vt:lpstr>Wumpus world sentences</vt:lpstr>
      <vt:lpstr>Truth tables for inference</vt:lpstr>
      <vt:lpstr>通过枚举推理</vt:lpstr>
      <vt:lpstr>推理: 判断逻辑蕴涵</vt:lpstr>
      <vt:lpstr>7.5.1 推理规则</vt:lpstr>
      <vt:lpstr>逻辑等价性</vt:lpstr>
      <vt:lpstr>Wumpus world sentences</vt:lpstr>
      <vt:lpstr>Wumpus world sentences</vt:lpstr>
      <vt:lpstr>Wumpus world sentences</vt:lpstr>
      <vt:lpstr>Wumpus world sentences</vt:lpstr>
      <vt:lpstr>Wumpus world sentences</vt:lpstr>
      <vt:lpstr>推理: 判断逻辑蕴涵</vt:lpstr>
      <vt:lpstr>推理: 判断逻辑蕴涵</vt:lpstr>
      <vt:lpstr>7.5.2 归结证明</vt:lpstr>
      <vt:lpstr>7.5.2 归结Resolution</vt:lpstr>
      <vt:lpstr>7.5.2 Resolution 归结</vt:lpstr>
      <vt:lpstr>合取范式CNF</vt:lpstr>
      <vt:lpstr>转换成CNF</vt:lpstr>
      <vt:lpstr>PowerPoint 演示文稿</vt:lpstr>
      <vt:lpstr>归结算法 Resolution algorithm</vt:lpstr>
      <vt:lpstr>Resolution example</vt:lpstr>
      <vt:lpstr>归结算法</vt:lpstr>
      <vt:lpstr>练习题：合取范式与归结证明 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hyacinth.529@qq.com</cp:lastModifiedBy>
  <cp:revision>2388</cp:revision>
  <cp:lastPrinted>2014-01-30T19:57:00Z</cp:lastPrinted>
  <dcterms:created xsi:type="dcterms:W3CDTF">2004-08-27T04:16:05Z</dcterms:created>
  <dcterms:modified xsi:type="dcterms:W3CDTF">2024-06-18T07:11:12Z</dcterms:modified>
</cp:coreProperties>
</file>