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33"/>
  </p:notesMasterIdLst>
  <p:handoutMasterIdLst>
    <p:handoutMasterId r:id="rId34"/>
  </p:handoutMasterIdLst>
  <p:sldIdLst>
    <p:sldId id="748" r:id="rId2"/>
    <p:sldId id="725" r:id="rId3"/>
    <p:sldId id="650" r:id="rId4"/>
    <p:sldId id="665" r:id="rId5"/>
    <p:sldId id="674" r:id="rId6"/>
    <p:sldId id="675" r:id="rId7"/>
    <p:sldId id="678" r:id="rId8"/>
    <p:sldId id="738" r:id="rId9"/>
    <p:sldId id="682" r:id="rId10"/>
    <p:sldId id="683" r:id="rId11"/>
    <p:sldId id="689" r:id="rId12"/>
    <p:sldId id="745" r:id="rId13"/>
    <p:sldId id="691" r:id="rId14"/>
    <p:sldId id="750" r:id="rId15"/>
    <p:sldId id="741" r:id="rId16"/>
    <p:sldId id="742" r:id="rId17"/>
    <p:sldId id="696" r:id="rId18"/>
    <p:sldId id="697" r:id="rId19"/>
    <p:sldId id="699" r:id="rId20"/>
    <p:sldId id="704" r:id="rId21"/>
    <p:sldId id="743" r:id="rId22"/>
    <p:sldId id="751" r:id="rId23"/>
    <p:sldId id="711" r:id="rId24"/>
    <p:sldId id="712" r:id="rId25"/>
    <p:sldId id="713" r:id="rId26"/>
    <p:sldId id="717" r:id="rId27"/>
    <p:sldId id="719" r:id="rId28"/>
    <p:sldId id="720" r:id="rId29"/>
    <p:sldId id="721" r:id="rId30"/>
    <p:sldId id="722" r:id="rId31"/>
    <p:sldId id="723" r:id="rId32"/>
  </p:sldIdLst>
  <p:sldSz cx="12192000" cy="6858000"/>
  <p:notesSz cx="7315200" cy="9601200"/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7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5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7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886" algn="l" defTabSz="91435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062" algn="l" defTabSz="91435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240" algn="l" defTabSz="91435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418" algn="l" defTabSz="91435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F3300"/>
    <a:srgbClr val="3333FF"/>
    <a:srgbClr val="CC00CC"/>
    <a:srgbClr val="BFEFBF"/>
    <a:srgbClr val="CC6600"/>
    <a:srgbClr val="996600"/>
    <a:srgbClr val="663300"/>
    <a:srgbClr val="2D2D8A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6" autoAdjust="0"/>
    <p:restoredTop sz="96379" autoAdjust="0"/>
  </p:normalViewPr>
  <p:slideViewPr>
    <p:cSldViewPr snapToGrid="0">
      <p:cViewPr varScale="1">
        <p:scale>
          <a:sx n="110" d="100"/>
          <a:sy n="110" d="100"/>
        </p:scale>
        <p:origin x="40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39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636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F20C6108-B344-48B3-B893-0983A3B53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8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61576"/>
            <a:ext cx="5852814" cy="431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8DD6487-14A9-49B8-972D-88A1CCAF3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250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7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53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7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 and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87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5600" marR="5080" indent="-342900" algn="just">
              <a:lnSpc>
                <a:spcPct val="122600"/>
              </a:lnSpc>
              <a:spcBef>
                <a:spcPts val="265"/>
              </a:spcBef>
            </a:pPr>
            <a:r>
              <a:rPr lang="zh-CN" altLang="en-US" sz="1200" spc="55" dirty="0" smtClean="0">
                <a:latin typeface="宋体"/>
                <a:cs typeface="宋体"/>
              </a:rPr>
              <a:t>如</a:t>
            </a:r>
            <a:r>
              <a:rPr lang="zh-CN" altLang="en-US" sz="1200" spc="40" dirty="0" smtClean="0">
                <a:latin typeface="宋体"/>
                <a:cs typeface="宋体"/>
              </a:rPr>
              <a:t>果</a:t>
            </a:r>
            <a:r>
              <a:rPr lang="zh-CN" altLang="en-US" sz="1200" spc="40" dirty="0" smtClean="0">
                <a:solidFill>
                  <a:srgbClr val="0070C0"/>
                </a:solidFill>
                <a:latin typeface="宋体"/>
                <a:cs typeface="宋体"/>
              </a:rPr>
              <a:t>存</a:t>
            </a:r>
            <a:r>
              <a:rPr lang="zh-CN" altLang="en-US" sz="1200" spc="55" dirty="0" smtClean="0">
                <a:solidFill>
                  <a:srgbClr val="0070C0"/>
                </a:solidFill>
                <a:latin typeface="宋体"/>
                <a:cs typeface="宋体"/>
              </a:rPr>
              <a:t>在</a:t>
            </a:r>
            <a:r>
              <a:rPr lang="zh-CN" altLang="en-US" sz="1200" spc="40" dirty="0" smtClean="0">
                <a:solidFill>
                  <a:srgbClr val="0070C0"/>
                </a:solidFill>
                <a:latin typeface="宋体"/>
                <a:cs typeface="宋体"/>
              </a:rPr>
              <a:t>量词不</a:t>
            </a:r>
            <a:r>
              <a:rPr lang="zh-CN" altLang="en-US" sz="1200" spc="55" dirty="0" smtClean="0">
                <a:solidFill>
                  <a:srgbClr val="0070C0"/>
                </a:solidFill>
                <a:latin typeface="宋体"/>
                <a:cs typeface="宋体"/>
              </a:rPr>
              <a:t>在</a:t>
            </a:r>
            <a:r>
              <a:rPr lang="zh-CN" altLang="en-US" sz="1200" spc="40" dirty="0" smtClean="0">
                <a:solidFill>
                  <a:srgbClr val="0070C0"/>
                </a:solidFill>
                <a:latin typeface="宋体"/>
                <a:cs typeface="宋体"/>
              </a:rPr>
              <a:t>任何一</a:t>
            </a:r>
            <a:r>
              <a:rPr lang="zh-CN" altLang="en-US" sz="1200" spc="55" dirty="0" smtClean="0">
                <a:solidFill>
                  <a:srgbClr val="0070C0"/>
                </a:solidFill>
                <a:latin typeface="宋体"/>
                <a:cs typeface="宋体"/>
              </a:rPr>
              <a:t>个</a:t>
            </a:r>
            <a:r>
              <a:rPr lang="zh-CN" altLang="en-US" sz="1200" spc="40" dirty="0" smtClean="0">
                <a:solidFill>
                  <a:srgbClr val="0070C0"/>
                </a:solidFill>
                <a:latin typeface="宋体"/>
                <a:cs typeface="宋体"/>
              </a:rPr>
              <a:t>全称量</a:t>
            </a:r>
            <a:r>
              <a:rPr lang="zh-CN" altLang="en-US" sz="1200" spc="55" dirty="0" smtClean="0">
                <a:solidFill>
                  <a:srgbClr val="0070C0"/>
                </a:solidFill>
                <a:latin typeface="宋体"/>
                <a:cs typeface="宋体"/>
              </a:rPr>
              <a:t>词</a:t>
            </a:r>
            <a:r>
              <a:rPr lang="zh-CN" altLang="en-US" sz="1200" spc="40" dirty="0" smtClean="0">
                <a:solidFill>
                  <a:srgbClr val="0070C0"/>
                </a:solidFill>
                <a:latin typeface="宋体"/>
                <a:cs typeface="宋体"/>
              </a:rPr>
              <a:t>的辖域</a:t>
            </a:r>
            <a:r>
              <a:rPr lang="zh-CN" altLang="en-US" sz="1200" spc="130" dirty="0" smtClean="0">
                <a:solidFill>
                  <a:srgbClr val="0070C0"/>
                </a:solidFill>
                <a:latin typeface="宋体"/>
                <a:cs typeface="宋体"/>
              </a:rPr>
              <a:t>内</a:t>
            </a:r>
            <a:r>
              <a:rPr lang="zh-CN" altLang="en-US" sz="1200" spc="60" dirty="0" smtClean="0">
                <a:latin typeface="宋体"/>
                <a:cs typeface="宋体"/>
              </a:rPr>
              <a:t>，</a:t>
            </a:r>
            <a:r>
              <a:rPr lang="zh-CN" altLang="en-US" sz="1200" dirty="0" smtClean="0">
                <a:latin typeface="宋体"/>
                <a:cs typeface="宋体"/>
              </a:rPr>
              <a:t>则 </a:t>
            </a:r>
            <a:r>
              <a:rPr lang="zh-CN" altLang="en-US" sz="1200" spc="105" dirty="0" smtClean="0">
                <a:latin typeface="宋体"/>
                <a:cs typeface="宋体"/>
              </a:rPr>
              <a:t>该存在量词不依赖于任何其它的变</a:t>
            </a:r>
            <a:r>
              <a:rPr lang="zh-CN" altLang="en-US" sz="1200" spc="110" dirty="0" smtClean="0">
                <a:latin typeface="宋体"/>
                <a:cs typeface="宋体"/>
              </a:rPr>
              <a:t>量</a:t>
            </a:r>
            <a:r>
              <a:rPr lang="zh-CN" altLang="en-US" sz="1200" spc="105" dirty="0" smtClean="0">
                <a:latin typeface="宋体"/>
                <a:cs typeface="宋体"/>
              </a:rPr>
              <a:t>，因此可用一个 </a:t>
            </a:r>
            <a:r>
              <a:rPr lang="zh-CN" altLang="en-US" sz="1200" dirty="0" smtClean="0">
                <a:latin typeface="宋体"/>
                <a:cs typeface="宋体"/>
              </a:rPr>
              <a:t>新的</a:t>
            </a:r>
            <a:r>
              <a:rPr lang="zh-CN" altLang="en-US" sz="1200" dirty="0" smtClean="0">
                <a:solidFill>
                  <a:srgbClr val="0070C0"/>
                </a:solidFill>
                <a:latin typeface="宋体"/>
                <a:cs typeface="宋体"/>
              </a:rPr>
              <a:t>个体常量</a:t>
            </a:r>
            <a:r>
              <a:rPr lang="zh-CN" altLang="en-US" sz="1200" dirty="0" smtClean="0">
                <a:latin typeface="宋体"/>
                <a:cs typeface="宋体"/>
              </a:rPr>
              <a:t>代替</a:t>
            </a:r>
            <a:r>
              <a:rPr lang="zh-CN" altLang="en-US" sz="1200" spc="1270" dirty="0" smtClean="0">
                <a:latin typeface="宋体"/>
                <a:cs typeface="宋体"/>
              </a:rPr>
              <a:t> </a:t>
            </a:r>
            <a:r>
              <a:rPr lang="zh-CN" altLang="en-US" sz="1200" spc="-150" dirty="0" smtClean="0">
                <a:latin typeface="宋体"/>
                <a:cs typeface="宋体"/>
              </a:rPr>
              <a:t>如 </a:t>
            </a:r>
            <a:r>
              <a:rPr lang="en-US" altLang="zh-CN" sz="1200" i="1" spc="-95" dirty="0" smtClean="0">
                <a:solidFill>
                  <a:srgbClr val="FF0000"/>
                </a:solidFill>
                <a:latin typeface="宋体"/>
                <a:cs typeface="宋体"/>
              </a:rPr>
              <a:t>(</a:t>
            </a:r>
            <a:r>
              <a:rPr lang="zh-CN" altLang="en-US" sz="1200" i="1" spc="-95" dirty="0" smtClean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lang="en-US" altLang="zh-CN" sz="1200" i="1" spc="-95" dirty="0" smtClean="0">
                <a:solidFill>
                  <a:srgbClr val="FF0000"/>
                </a:solidFill>
                <a:latin typeface="宋体"/>
                <a:cs typeface="宋体"/>
              </a:rPr>
              <a:t>x)P</a:t>
            </a:r>
            <a:r>
              <a:rPr lang="zh-CN" altLang="en-US" sz="1200" i="1" spc="-95" dirty="0" smtClean="0">
                <a:solidFill>
                  <a:srgbClr val="FF0000"/>
                </a:solidFill>
                <a:latin typeface="宋体"/>
                <a:cs typeface="宋体"/>
              </a:rPr>
              <a:t>（</a:t>
            </a:r>
            <a:r>
              <a:rPr lang="en-US" altLang="zh-CN" sz="1200" i="1" spc="-95" dirty="0" smtClean="0">
                <a:solidFill>
                  <a:srgbClr val="FF0000"/>
                </a:solidFill>
                <a:latin typeface="宋体"/>
                <a:cs typeface="宋体"/>
              </a:rPr>
              <a:t>x</a:t>
            </a:r>
            <a:r>
              <a:rPr lang="zh-CN" altLang="en-US" sz="1200" i="1" spc="-95" dirty="0" smtClean="0">
                <a:solidFill>
                  <a:srgbClr val="FF0000"/>
                </a:solidFill>
                <a:latin typeface="宋体"/>
                <a:cs typeface="宋体"/>
              </a:rPr>
              <a:t>）</a:t>
            </a:r>
            <a:r>
              <a:rPr lang="zh-CN" altLang="en-US" sz="1200" spc="-150" dirty="0" smtClean="0">
                <a:solidFill>
                  <a:srgbClr val="FF0000"/>
                </a:solidFill>
                <a:latin typeface="宋体"/>
                <a:cs typeface="宋体"/>
              </a:rPr>
              <a:t>化</a:t>
            </a:r>
            <a:r>
              <a:rPr lang="zh-CN" altLang="en-US" sz="1200" spc="-160" dirty="0" smtClean="0">
                <a:solidFill>
                  <a:srgbClr val="FF0000"/>
                </a:solidFill>
                <a:latin typeface="宋体"/>
                <a:cs typeface="宋体"/>
              </a:rPr>
              <a:t>为</a:t>
            </a:r>
            <a:r>
              <a:rPr lang="en-US" altLang="zh-CN" sz="1200" i="1" spc="-75" dirty="0" smtClean="0">
                <a:solidFill>
                  <a:srgbClr val="FF0000"/>
                </a:solidFill>
                <a:latin typeface="宋体"/>
                <a:cs typeface="宋体"/>
              </a:rPr>
              <a:t>P(A) </a:t>
            </a:r>
            <a:endParaRPr lang="zh-CN" altLang="en-US" sz="1200" i="1" spc="-75" dirty="0" smtClean="0">
              <a:solidFill>
                <a:srgbClr val="FF0000"/>
              </a:solidFill>
              <a:latin typeface="宋体"/>
              <a:cs typeface="宋体"/>
            </a:endParaRPr>
          </a:p>
          <a:p>
            <a:pPr marL="355600" marR="5080" indent="-342900" algn="just">
              <a:lnSpc>
                <a:spcPct val="122600"/>
              </a:lnSpc>
              <a:spcBef>
                <a:spcPts val="265"/>
              </a:spcBef>
            </a:pPr>
            <a:endParaRPr lang="zh-CN" altLang="en-US" sz="1200" dirty="0" smtClean="0">
              <a:latin typeface="宋体"/>
              <a:cs typeface="宋体"/>
            </a:endParaRPr>
          </a:p>
          <a:p>
            <a:pPr marL="355600" marR="16510" indent="-342900" algn="just">
              <a:lnSpc>
                <a:spcPct val="118200"/>
              </a:lnSpc>
              <a:spcBef>
                <a:spcPts val="5"/>
              </a:spcBef>
            </a:pPr>
            <a:r>
              <a:rPr lang="zh-CN" altLang="en-US" sz="1200" dirty="0" smtClean="0">
                <a:latin typeface="宋体"/>
                <a:cs typeface="宋体"/>
              </a:rPr>
              <a:t>    </a:t>
            </a:r>
            <a:r>
              <a:rPr lang="zh-CN" altLang="en-US" sz="1200" spc="250" dirty="0" smtClean="0">
                <a:latin typeface="宋体"/>
                <a:cs typeface="宋体"/>
              </a:rPr>
              <a:t>如果</a:t>
            </a:r>
            <a:r>
              <a:rPr lang="zh-CN" altLang="en-US" sz="1200" spc="250" dirty="0" smtClean="0">
                <a:solidFill>
                  <a:srgbClr val="0070C0"/>
                </a:solidFill>
                <a:latin typeface="宋体"/>
                <a:cs typeface="宋体"/>
              </a:rPr>
              <a:t>存</a:t>
            </a:r>
            <a:r>
              <a:rPr lang="zh-CN" altLang="en-US" sz="1200" spc="260" dirty="0" smtClean="0">
                <a:solidFill>
                  <a:srgbClr val="0070C0"/>
                </a:solidFill>
                <a:latin typeface="宋体"/>
                <a:cs typeface="宋体"/>
              </a:rPr>
              <a:t>在</a:t>
            </a:r>
            <a:r>
              <a:rPr lang="zh-CN" altLang="en-US" sz="1200" spc="250" dirty="0" smtClean="0">
                <a:solidFill>
                  <a:srgbClr val="0070C0"/>
                </a:solidFill>
                <a:latin typeface="宋体"/>
                <a:cs typeface="宋体"/>
              </a:rPr>
              <a:t>量词是</a:t>
            </a:r>
            <a:r>
              <a:rPr lang="zh-CN" altLang="en-US" sz="1200" spc="260" dirty="0" smtClean="0">
                <a:solidFill>
                  <a:srgbClr val="0070C0"/>
                </a:solidFill>
                <a:latin typeface="宋体"/>
                <a:cs typeface="宋体"/>
              </a:rPr>
              <a:t>在</a:t>
            </a:r>
            <a:r>
              <a:rPr lang="zh-CN" altLang="en-US" sz="1200" spc="250" dirty="0" smtClean="0">
                <a:solidFill>
                  <a:srgbClr val="0070C0"/>
                </a:solidFill>
                <a:latin typeface="宋体"/>
                <a:cs typeface="宋体"/>
              </a:rPr>
              <a:t>全称量</a:t>
            </a:r>
            <a:r>
              <a:rPr lang="zh-CN" altLang="en-US" sz="1200" spc="260" dirty="0" smtClean="0">
                <a:solidFill>
                  <a:srgbClr val="0070C0"/>
                </a:solidFill>
                <a:latin typeface="宋体"/>
                <a:cs typeface="宋体"/>
              </a:rPr>
              <a:t>词</a:t>
            </a:r>
            <a:r>
              <a:rPr lang="zh-CN" altLang="en-US" sz="1200" spc="250" dirty="0" smtClean="0">
                <a:solidFill>
                  <a:srgbClr val="0070C0"/>
                </a:solidFill>
                <a:latin typeface="宋体"/>
                <a:cs typeface="宋体"/>
              </a:rPr>
              <a:t>的辖域</a:t>
            </a:r>
            <a:r>
              <a:rPr lang="zh-CN" altLang="en-US" sz="1200" spc="305" dirty="0" smtClean="0">
                <a:latin typeface="宋体"/>
                <a:cs typeface="宋体"/>
              </a:rPr>
              <a:t>内</a:t>
            </a:r>
          </a:p>
          <a:p>
            <a:pPr marL="355600" marR="16510" indent="-342900" algn="just">
              <a:lnSpc>
                <a:spcPct val="118200"/>
              </a:lnSpc>
              <a:spcBef>
                <a:spcPts val="5"/>
              </a:spcBef>
            </a:pPr>
            <a:r>
              <a:rPr lang="zh-CN" altLang="en-US" sz="1200" spc="305" dirty="0" smtClean="0">
                <a:latin typeface="宋体"/>
                <a:cs typeface="宋体"/>
              </a:rPr>
              <a:t>   如：</a:t>
            </a:r>
            <a:r>
              <a:rPr lang="zh-CN" altLang="en-US" sz="1200" spc="-70" dirty="0" smtClean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lang="en-US" altLang="zh-CN" sz="1200" spc="-70" dirty="0" smtClean="0">
                <a:solidFill>
                  <a:srgbClr val="FF0000"/>
                </a:solidFill>
                <a:latin typeface="宋体"/>
                <a:cs typeface="宋体"/>
              </a:rPr>
              <a:t>y(</a:t>
            </a:r>
            <a:r>
              <a:rPr lang="zh-CN" altLang="en-US" sz="1200" spc="-70" dirty="0" smtClean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lang="en-US" altLang="zh-CN" sz="1200" spc="-70" dirty="0" smtClean="0">
                <a:solidFill>
                  <a:srgbClr val="FF0000"/>
                </a:solidFill>
                <a:latin typeface="宋体"/>
                <a:cs typeface="宋体"/>
              </a:rPr>
              <a:t>x</a:t>
            </a:r>
            <a:r>
              <a:rPr lang="zh-CN" altLang="en-US" sz="1200" spc="-70" dirty="0" smtClean="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lang="en-US" altLang="zh-CN" sz="1200" spc="-70" dirty="0" smtClean="0">
                <a:solidFill>
                  <a:srgbClr val="FF0000"/>
                </a:solidFill>
                <a:latin typeface="宋体"/>
                <a:cs typeface="宋体"/>
              </a:rPr>
              <a:t>P</a:t>
            </a:r>
            <a:r>
              <a:rPr lang="zh-CN" altLang="en-US" sz="1200" spc="-70" dirty="0" smtClean="0">
                <a:solidFill>
                  <a:srgbClr val="FF0000"/>
                </a:solidFill>
                <a:latin typeface="宋体"/>
                <a:cs typeface="宋体"/>
              </a:rPr>
              <a:t>（</a:t>
            </a:r>
            <a:r>
              <a:rPr lang="en-US" altLang="zh-CN" sz="1200" spc="-70" dirty="0" smtClean="0">
                <a:solidFill>
                  <a:srgbClr val="FF0000"/>
                </a:solidFill>
                <a:latin typeface="宋体"/>
                <a:cs typeface="宋体"/>
              </a:rPr>
              <a:t>x</a:t>
            </a:r>
            <a:r>
              <a:rPr lang="zh-CN" altLang="en-US" sz="1200" spc="-70" dirty="0" smtClean="0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lang="en-US" altLang="zh-CN" sz="1200" spc="-70" dirty="0" smtClean="0">
                <a:solidFill>
                  <a:srgbClr val="FF0000"/>
                </a:solidFill>
                <a:latin typeface="宋体"/>
                <a:cs typeface="宋体"/>
              </a:rPr>
              <a:t>y))</a:t>
            </a:r>
            <a:r>
              <a:rPr lang="zh-CN" altLang="en-US" sz="1200" spc="-114" dirty="0" smtClean="0">
                <a:latin typeface="宋体"/>
                <a:cs typeface="宋体"/>
              </a:rPr>
              <a:t>，</a:t>
            </a:r>
            <a:r>
              <a:rPr lang="en-US" altLang="zh-CN" sz="1200" spc="-35" dirty="0" smtClean="0">
                <a:latin typeface="宋体"/>
                <a:cs typeface="宋体"/>
              </a:rPr>
              <a:t>x</a:t>
            </a:r>
            <a:r>
              <a:rPr lang="zh-CN" altLang="en-US" sz="1200" spc="-110" dirty="0" smtClean="0">
                <a:latin typeface="宋体"/>
                <a:cs typeface="宋体"/>
              </a:rPr>
              <a:t>的</a:t>
            </a:r>
            <a:r>
              <a:rPr lang="zh-CN" altLang="en-US" sz="1200" spc="-120" dirty="0" smtClean="0">
                <a:latin typeface="宋体"/>
                <a:cs typeface="宋体"/>
              </a:rPr>
              <a:t>取</a:t>
            </a:r>
            <a:r>
              <a:rPr lang="zh-CN" altLang="en-US" sz="1200" spc="-110" dirty="0" smtClean="0">
                <a:latin typeface="宋体"/>
                <a:cs typeface="宋体"/>
              </a:rPr>
              <a:t>值</a:t>
            </a:r>
            <a:r>
              <a:rPr lang="zh-CN" altLang="en-US" sz="1200" spc="-120" dirty="0" smtClean="0">
                <a:latin typeface="宋体"/>
                <a:cs typeface="宋体"/>
              </a:rPr>
              <a:t>依赖于</a:t>
            </a:r>
            <a:r>
              <a:rPr lang="en-US" altLang="zh-CN" sz="1200" spc="-70" dirty="0" smtClean="0">
                <a:latin typeface="宋体"/>
                <a:cs typeface="宋体"/>
              </a:rPr>
              <a:t>y</a:t>
            </a:r>
            <a:r>
              <a:rPr lang="zh-CN" altLang="en-US" sz="1200" spc="-150" dirty="0" smtClean="0">
                <a:latin typeface="宋体"/>
                <a:cs typeface="宋体"/>
              </a:rPr>
              <a:t>的取</a:t>
            </a:r>
            <a:r>
              <a:rPr lang="zh-CN" altLang="en-US" sz="1200" spc="-155" dirty="0" smtClean="0">
                <a:latin typeface="宋体"/>
                <a:cs typeface="宋体"/>
              </a:rPr>
              <a:t>值</a:t>
            </a:r>
            <a:endParaRPr lang="zh-CN" altLang="en-US" sz="1200" dirty="0" smtClean="0">
              <a:latin typeface="宋体"/>
              <a:cs typeface="宋体"/>
            </a:endParaRPr>
          </a:p>
          <a:p>
            <a:pPr marL="355600" marR="17145" indent="-342900" algn="just">
              <a:lnSpc>
                <a:spcPts val="3900"/>
              </a:lnSpc>
              <a:spcBef>
                <a:spcPts val="70"/>
              </a:spcBef>
            </a:pPr>
            <a:r>
              <a:rPr lang="zh-CN" altLang="en-US" sz="1200" i="1" spc="-75" dirty="0" smtClean="0">
                <a:latin typeface="宋体"/>
                <a:cs typeface="宋体"/>
              </a:rPr>
              <a:t> </a:t>
            </a:r>
            <a:r>
              <a:rPr lang="zh-CN" altLang="en-US" sz="1200" i="1" spc="20" dirty="0" smtClean="0">
                <a:latin typeface="宋体"/>
                <a:cs typeface="宋体"/>
              </a:rPr>
              <a:t> </a:t>
            </a:r>
            <a:r>
              <a:rPr lang="zh-CN" altLang="en-US" sz="1200" i="1" spc="-75" dirty="0" smtClean="0">
                <a:latin typeface="宋体"/>
                <a:cs typeface="宋体"/>
              </a:rPr>
              <a:t>  </a:t>
            </a:r>
            <a:r>
              <a:rPr lang="zh-CN" altLang="en-US" sz="1200" i="1" spc="-70" dirty="0" smtClean="0">
                <a:latin typeface="宋体"/>
                <a:cs typeface="宋体"/>
              </a:rPr>
              <a:t> </a:t>
            </a:r>
            <a:r>
              <a:rPr lang="zh-CN" altLang="en-US" sz="1200" spc="-15" dirty="0" smtClean="0">
                <a:latin typeface="宋体"/>
                <a:cs typeface="宋体"/>
              </a:rPr>
              <a:t>由</a:t>
            </a:r>
            <a:r>
              <a:rPr lang="en-US" altLang="zh-CN" sz="1200" b="1" spc="5" dirty="0" err="1" smtClean="0">
                <a:solidFill>
                  <a:srgbClr val="FF0000"/>
                </a:solidFill>
                <a:latin typeface="宋体"/>
                <a:cs typeface="宋体"/>
              </a:rPr>
              <a:t>Skolem</a:t>
            </a:r>
            <a:r>
              <a:rPr lang="zh-CN" altLang="en-US" sz="1200" b="1" dirty="0" smtClean="0">
                <a:solidFill>
                  <a:srgbClr val="FF0000"/>
                </a:solidFill>
                <a:latin typeface="宋体"/>
                <a:cs typeface="宋体"/>
              </a:rPr>
              <a:t>函数</a:t>
            </a:r>
            <a:r>
              <a:rPr lang="en-US" altLang="zh-CN" sz="1100" b="1" dirty="0" smtClean="0">
                <a:latin typeface="宋体"/>
                <a:cs typeface="宋体"/>
              </a:rPr>
              <a:t>f(y)</a:t>
            </a:r>
            <a:r>
              <a:rPr lang="zh-CN" altLang="en-US" sz="1200" dirty="0" smtClean="0">
                <a:latin typeface="宋体"/>
                <a:cs typeface="宋体"/>
              </a:rPr>
              <a:t>表</a:t>
            </a:r>
            <a:r>
              <a:rPr lang="zh-CN" altLang="en-US" sz="1200" spc="10" dirty="0" smtClean="0">
                <a:latin typeface="宋体"/>
                <a:cs typeface="宋体"/>
              </a:rPr>
              <a:t>示</a:t>
            </a:r>
            <a:r>
              <a:rPr lang="zh-CN" altLang="en-US" sz="1200" dirty="0" smtClean="0">
                <a:latin typeface="宋体"/>
                <a:cs typeface="宋体"/>
              </a:rPr>
              <a:t>依赖关系</a:t>
            </a:r>
          </a:p>
          <a:p>
            <a:pPr marL="355600" marR="17145" indent="-342900" algn="just">
              <a:lnSpc>
                <a:spcPts val="3900"/>
              </a:lnSpc>
              <a:spcBef>
                <a:spcPts val="70"/>
              </a:spcBef>
            </a:pPr>
            <a:r>
              <a:rPr lang="zh-CN" altLang="en-US" sz="1200" spc="-25" dirty="0" smtClean="0">
                <a:latin typeface="宋体"/>
                <a:cs typeface="宋体"/>
              </a:rPr>
              <a:t>      化为</a:t>
            </a:r>
            <a:r>
              <a:rPr lang="zh-CN" altLang="en-US" sz="1100" spc="-70" dirty="0" smtClean="0">
                <a:latin typeface="Symbol"/>
                <a:cs typeface="Symbol"/>
              </a:rPr>
              <a:t> </a:t>
            </a:r>
            <a:r>
              <a:rPr lang="en-US" altLang="zh-CN" sz="1100" spc="-70" dirty="0" smtClean="0">
                <a:latin typeface="宋体"/>
                <a:cs typeface="宋体"/>
              </a:rPr>
              <a:t>y(P</a:t>
            </a:r>
            <a:r>
              <a:rPr lang="zh-CN" altLang="en-US" sz="1100" spc="-70" dirty="0" smtClean="0">
                <a:latin typeface="宋体"/>
                <a:cs typeface="宋体"/>
              </a:rPr>
              <a:t>（</a:t>
            </a:r>
            <a:r>
              <a:rPr lang="en-US" altLang="zh-CN" sz="1100" spc="-70" dirty="0" smtClean="0">
                <a:solidFill>
                  <a:srgbClr val="FF0000"/>
                </a:solidFill>
                <a:latin typeface="宋体"/>
                <a:cs typeface="宋体"/>
              </a:rPr>
              <a:t>f(y)</a:t>
            </a:r>
            <a:r>
              <a:rPr lang="zh-CN" altLang="en-US" sz="1100" spc="-70" dirty="0" smtClean="0">
                <a:latin typeface="宋体"/>
                <a:cs typeface="宋体"/>
              </a:rPr>
              <a:t>，</a:t>
            </a:r>
            <a:r>
              <a:rPr lang="en-US" altLang="zh-CN" sz="1100" spc="-70" dirty="0" smtClean="0">
                <a:latin typeface="宋体"/>
                <a:cs typeface="宋体"/>
              </a:rPr>
              <a:t>y))</a:t>
            </a:r>
            <a:endParaRPr lang="zh-CN" altLang="en-US" sz="1200" dirty="0" smtClean="0">
              <a:latin typeface="宋体"/>
              <a:cs typeface="宋体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52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pc="60" dirty="0" smtClean="0">
                <a:latin typeface="宋体"/>
                <a:cs typeface="宋体"/>
              </a:rPr>
              <a:t>把</a:t>
            </a:r>
            <a:r>
              <a:rPr lang="zh-CN" altLang="en-US" sz="1200" spc="70" dirty="0" smtClean="0">
                <a:latin typeface="宋体"/>
                <a:cs typeface="宋体"/>
              </a:rPr>
              <a:t>所</a:t>
            </a:r>
            <a:r>
              <a:rPr lang="zh-CN" altLang="en-US" sz="1200" spc="60" dirty="0" smtClean="0">
                <a:latin typeface="宋体"/>
                <a:cs typeface="宋体"/>
              </a:rPr>
              <a:t>有</a:t>
            </a:r>
            <a:r>
              <a:rPr lang="zh-CN" altLang="en-US" sz="1200" spc="55" dirty="0" smtClean="0">
                <a:latin typeface="宋体"/>
                <a:cs typeface="宋体"/>
              </a:rPr>
              <a:t>全</a:t>
            </a:r>
            <a:r>
              <a:rPr lang="zh-CN" altLang="en-US" sz="1200" spc="65" dirty="0" smtClean="0">
                <a:latin typeface="宋体"/>
                <a:cs typeface="宋体"/>
              </a:rPr>
              <a:t>称量</a:t>
            </a:r>
            <a:r>
              <a:rPr lang="zh-CN" altLang="en-US" sz="1200" spc="55" dirty="0" smtClean="0">
                <a:latin typeface="宋体"/>
                <a:cs typeface="宋体"/>
              </a:rPr>
              <a:t>词</a:t>
            </a:r>
            <a:r>
              <a:rPr lang="zh-CN" altLang="en-US" sz="1200" spc="70" dirty="0" smtClean="0">
                <a:latin typeface="宋体"/>
                <a:cs typeface="宋体"/>
              </a:rPr>
              <a:t>移</a:t>
            </a:r>
            <a:r>
              <a:rPr lang="zh-CN" altLang="en-US" sz="1200" spc="65" dirty="0" smtClean="0">
                <a:latin typeface="宋体"/>
                <a:cs typeface="宋体"/>
              </a:rPr>
              <a:t>到公</a:t>
            </a:r>
            <a:r>
              <a:rPr lang="zh-CN" altLang="en-US" sz="1200" spc="55" dirty="0" smtClean="0">
                <a:latin typeface="宋体"/>
                <a:cs typeface="宋体"/>
              </a:rPr>
              <a:t>式的</a:t>
            </a:r>
            <a:r>
              <a:rPr lang="zh-CN" altLang="en-US" sz="1200" spc="65" dirty="0" smtClean="0">
                <a:latin typeface="宋体"/>
                <a:cs typeface="宋体"/>
              </a:rPr>
              <a:t>左</a:t>
            </a:r>
            <a:r>
              <a:rPr lang="zh-CN" altLang="en-US" sz="1200" spc="85" dirty="0" smtClean="0">
                <a:latin typeface="宋体"/>
                <a:cs typeface="宋体"/>
              </a:rPr>
              <a:t>边</a:t>
            </a:r>
            <a:r>
              <a:rPr lang="zh-CN" altLang="en-US" sz="1200" spc="60" dirty="0" smtClean="0">
                <a:latin typeface="宋体"/>
                <a:cs typeface="宋体"/>
              </a:rPr>
              <a:t>，并使</a:t>
            </a:r>
            <a:r>
              <a:rPr lang="zh-CN" altLang="en-US" sz="1200" spc="20" dirty="0" smtClean="0">
                <a:latin typeface="宋体"/>
                <a:cs typeface="宋体"/>
              </a:rPr>
              <a:t>每个量词的辖域包含这个量词后面的整个部</a:t>
            </a:r>
            <a:r>
              <a:rPr lang="zh-CN" altLang="en-US" sz="1200" spc="30" dirty="0" smtClean="0">
                <a:latin typeface="宋体"/>
                <a:cs typeface="宋体"/>
              </a:rPr>
              <a:t>分</a:t>
            </a:r>
            <a:r>
              <a:rPr lang="zh-CN" altLang="en-US" sz="1200" spc="25" dirty="0" smtClean="0">
                <a:latin typeface="宋体"/>
                <a:cs typeface="宋体"/>
              </a:rPr>
              <a:t>，</a:t>
            </a:r>
            <a:r>
              <a:rPr lang="zh-CN" altLang="en-US" sz="1200" spc="20" dirty="0" smtClean="0">
                <a:latin typeface="宋体"/>
                <a:cs typeface="宋体"/>
              </a:rPr>
              <a:t>所得的公</a:t>
            </a:r>
            <a:r>
              <a:rPr lang="zh-CN" altLang="en-US" sz="1200" spc="30" dirty="0" smtClean="0">
                <a:latin typeface="宋体"/>
                <a:cs typeface="宋体"/>
              </a:rPr>
              <a:t>式</a:t>
            </a:r>
            <a:r>
              <a:rPr lang="zh-CN" altLang="en-US" sz="1200" dirty="0" smtClean="0">
                <a:latin typeface="宋体"/>
                <a:cs typeface="宋体"/>
              </a:rPr>
              <a:t>称为</a:t>
            </a:r>
            <a:r>
              <a:rPr lang="zh-CN" altLang="en-US" sz="1200" dirty="0" smtClean="0">
                <a:solidFill>
                  <a:srgbClr val="FF0000"/>
                </a:solidFill>
                <a:latin typeface="宋体"/>
                <a:cs typeface="宋体"/>
              </a:rPr>
              <a:t>前束形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75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0" marR="337185">
              <a:lnSpc>
                <a:spcPct val="150000"/>
              </a:lnSpc>
              <a:spcBef>
                <a:spcPts val="620"/>
              </a:spcBef>
            </a:pPr>
            <a:r>
              <a:rPr lang="zh-CN" altLang="en-US" sz="1200" dirty="0" smtClean="0">
                <a:solidFill>
                  <a:srgbClr val="FF0000"/>
                </a:solidFill>
                <a:latin typeface="宋体"/>
                <a:cs typeface="宋体"/>
              </a:rPr>
              <a:t>注意</a:t>
            </a:r>
            <a:r>
              <a:rPr lang="en-US" altLang="zh-CN" sz="1200" dirty="0" smtClean="0">
                <a:latin typeface="宋体"/>
                <a:cs typeface="宋体"/>
              </a:rPr>
              <a:t>:</a:t>
            </a:r>
            <a:r>
              <a:rPr lang="zh-CN" altLang="en-US" sz="1200" dirty="0" smtClean="0">
                <a:latin typeface="宋体"/>
                <a:cs typeface="宋体"/>
              </a:rPr>
              <a:t>一个变量不能用</a:t>
            </a:r>
            <a:r>
              <a:rPr lang="zh-CN" altLang="en-US" sz="1200" spc="-15" dirty="0" smtClean="0">
                <a:latin typeface="宋体"/>
                <a:cs typeface="宋体"/>
              </a:rPr>
              <a:t>含</a:t>
            </a:r>
            <a:r>
              <a:rPr lang="zh-CN" altLang="en-US" sz="1200" dirty="0" smtClean="0">
                <a:latin typeface="宋体"/>
                <a:cs typeface="宋体"/>
              </a:rPr>
              <a:t>有同</a:t>
            </a:r>
            <a:r>
              <a:rPr lang="zh-CN" altLang="en-US" sz="1200" spc="-15" dirty="0" smtClean="0">
                <a:latin typeface="宋体"/>
                <a:cs typeface="宋体"/>
              </a:rPr>
              <a:t>一</a:t>
            </a:r>
            <a:r>
              <a:rPr lang="zh-CN" altLang="en-US" sz="1200" dirty="0" smtClean="0">
                <a:latin typeface="宋体"/>
                <a:cs typeface="宋体"/>
              </a:rPr>
              <a:t>变量</a:t>
            </a:r>
            <a:r>
              <a:rPr lang="zh-CN" altLang="en-US" sz="1200" spc="-15" dirty="0" smtClean="0">
                <a:latin typeface="宋体"/>
                <a:cs typeface="宋体"/>
              </a:rPr>
              <a:t>的</a:t>
            </a:r>
            <a:r>
              <a:rPr lang="zh-CN" altLang="en-US" sz="1200" dirty="0" smtClean="0">
                <a:latin typeface="宋体"/>
                <a:cs typeface="宋体"/>
              </a:rPr>
              <a:t>项来</a:t>
            </a:r>
            <a:r>
              <a:rPr lang="zh-CN" altLang="en-US" sz="1200" spc="-15" dirty="0" smtClean="0">
                <a:latin typeface="宋体"/>
                <a:cs typeface="宋体"/>
              </a:rPr>
              <a:t>代</a:t>
            </a:r>
            <a:r>
              <a:rPr lang="zh-CN" altLang="en-US" sz="1200" dirty="0" smtClean="0">
                <a:latin typeface="宋体"/>
                <a:cs typeface="宋体"/>
              </a:rPr>
              <a:t>替</a:t>
            </a:r>
          </a:p>
          <a:p>
            <a:pPr marL="381000" marR="337185">
              <a:lnSpc>
                <a:spcPct val="150000"/>
              </a:lnSpc>
              <a:spcBef>
                <a:spcPts val="620"/>
              </a:spcBef>
            </a:pPr>
            <a:r>
              <a:rPr lang="zh-CN" altLang="en-US" sz="1200" dirty="0" smtClean="0">
                <a:latin typeface="宋体"/>
                <a:cs typeface="宋体"/>
              </a:rPr>
              <a:t>如表达式</a:t>
            </a:r>
            <a:r>
              <a:rPr lang="en-US" altLang="zh-CN" sz="1200" dirty="0" smtClean="0">
                <a:solidFill>
                  <a:srgbClr val="FF0000"/>
                </a:solidFill>
                <a:latin typeface="宋体"/>
                <a:cs typeface="宋体"/>
              </a:rPr>
              <a:t>P</a:t>
            </a:r>
            <a:r>
              <a:rPr lang="zh-CN" altLang="en-US" sz="1200" dirty="0" smtClean="0">
                <a:solidFill>
                  <a:srgbClr val="FF0000"/>
                </a:solidFill>
                <a:latin typeface="宋体"/>
                <a:cs typeface="宋体"/>
              </a:rPr>
              <a:t>（</a:t>
            </a:r>
            <a:r>
              <a:rPr lang="en-US" altLang="zh-CN" sz="1200" dirty="0" err="1" smtClean="0">
                <a:solidFill>
                  <a:srgbClr val="FF0000"/>
                </a:solidFill>
                <a:latin typeface="宋体"/>
                <a:cs typeface="宋体"/>
              </a:rPr>
              <a:t>x,g</a:t>
            </a:r>
            <a:r>
              <a:rPr lang="en-US" altLang="zh-CN" sz="1200" dirty="0" smtClean="0">
                <a:solidFill>
                  <a:srgbClr val="FF0000"/>
                </a:solidFill>
                <a:latin typeface="宋体"/>
                <a:cs typeface="宋体"/>
              </a:rPr>
              <a:t>(x),b</a:t>
            </a:r>
            <a:r>
              <a:rPr lang="zh-CN" altLang="en-US" sz="1200" dirty="0" smtClean="0">
                <a:solidFill>
                  <a:srgbClr val="FF0000"/>
                </a:solidFill>
                <a:latin typeface="宋体"/>
                <a:cs typeface="宋体"/>
              </a:rPr>
              <a:t>）</a:t>
            </a:r>
            <a:r>
              <a:rPr lang="zh-CN" altLang="en-US" sz="1200" dirty="0" smtClean="0">
                <a:latin typeface="宋体"/>
                <a:cs typeface="宋体"/>
              </a:rPr>
              <a:t>中的</a:t>
            </a:r>
            <a:r>
              <a:rPr lang="en-US" altLang="zh-CN" sz="1200" dirty="0" smtClean="0">
                <a:latin typeface="宋体"/>
                <a:cs typeface="宋体"/>
              </a:rPr>
              <a:t>x</a:t>
            </a:r>
            <a:r>
              <a:rPr lang="zh-CN" altLang="en-US" sz="1200" dirty="0" smtClean="0">
                <a:latin typeface="宋体"/>
                <a:cs typeface="宋体"/>
              </a:rPr>
              <a:t>不能用含有</a:t>
            </a:r>
            <a:r>
              <a:rPr lang="en-US" altLang="zh-CN" sz="1200" dirty="0" smtClean="0">
                <a:latin typeface="宋体"/>
                <a:cs typeface="宋体"/>
              </a:rPr>
              <a:t>x</a:t>
            </a:r>
            <a:r>
              <a:rPr lang="zh-CN" altLang="en-US" sz="1200" dirty="0" smtClean="0">
                <a:latin typeface="宋体"/>
                <a:cs typeface="宋体"/>
              </a:rPr>
              <a:t>的</a:t>
            </a:r>
            <a:r>
              <a:rPr lang="en-US" altLang="zh-CN" sz="1200" dirty="0" smtClean="0">
                <a:latin typeface="宋体"/>
                <a:cs typeface="宋体"/>
              </a:rPr>
              <a:t>f(x)</a:t>
            </a:r>
            <a:r>
              <a:rPr lang="zh-CN" altLang="en-US" sz="1200" dirty="0" smtClean="0">
                <a:latin typeface="宋体"/>
                <a:cs typeface="宋体"/>
              </a:rPr>
              <a:t>来置换，</a:t>
            </a:r>
          </a:p>
          <a:p>
            <a:pPr marL="381000" marR="337185">
              <a:lnSpc>
                <a:spcPct val="150000"/>
              </a:lnSpc>
              <a:spcBef>
                <a:spcPts val="620"/>
              </a:spcBef>
            </a:pPr>
            <a:r>
              <a:rPr lang="zh-CN" altLang="en-US" sz="1200" dirty="0" smtClean="0">
                <a:latin typeface="宋体"/>
                <a:cs typeface="宋体"/>
              </a:rPr>
              <a:t>      即</a:t>
            </a:r>
            <a:r>
              <a:rPr lang="en-US" altLang="zh-CN" sz="1200" dirty="0" smtClean="0">
                <a:solidFill>
                  <a:srgbClr val="FF0000"/>
                </a:solidFill>
                <a:latin typeface="宋体"/>
                <a:cs typeface="宋体"/>
              </a:rPr>
              <a:t>P</a:t>
            </a:r>
            <a:r>
              <a:rPr lang="zh-CN" altLang="en-US" sz="1200" dirty="0" smtClean="0">
                <a:solidFill>
                  <a:srgbClr val="FF0000"/>
                </a:solidFill>
                <a:latin typeface="宋体"/>
                <a:cs typeface="宋体"/>
              </a:rPr>
              <a:t>（</a:t>
            </a:r>
            <a:r>
              <a:rPr lang="en-US" altLang="zh-CN" sz="1200" dirty="0" smtClean="0">
                <a:solidFill>
                  <a:srgbClr val="FF0000"/>
                </a:solidFill>
                <a:latin typeface="宋体"/>
                <a:cs typeface="宋体"/>
              </a:rPr>
              <a:t>f(x),g(f(x)),b</a:t>
            </a:r>
            <a:r>
              <a:rPr lang="zh-CN" altLang="en-US" sz="1200" dirty="0" smtClean="0">
                <a:solidFill>
                  <a:srgbClr val="FF0000"/>
                </a:solidFill>
                <a:latin typeface="宋体"/>
                <a:cs typeface="宋体"/>
              </a:rPr>
              <a:t>）</a:t>
            </a:r>
            <a:r>
              <a:rPr lang="zh-CN" altLang="en-US" sz="1200" dirty="0" smtClean="0">
                <a:latin typeface="宋体"/>
                <a:cs typeface="宋体"/>
              </a:rPr>
              <a:t>是错误的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6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2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039D5-275B-4A42-9DA6-D22E6DB5F3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886EB-61D6-4887-8014-0AD8743EA1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84AB-0E1D-492A-AE0D-24B7131CB0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8B0A2-D928-43B3-898A-E5B176FEDE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7" indent="0">
              <a:buNone/>
              <a:defRPr sz="1900"/>
            </a:lvl2pPr>
            <a:lvl3pPr marL="914332" indent="0">
              <a:buNone/>
              <a:defRPr sz="1600"/>
            </a:lvl3pPr>
            <a:lvl4pPr marL="1371498" indent="0">
              <a:buNone/>
              <a:defRPr sz="1500"/>
            </a:lvl4pPr>
            <a:lvl5pPr marL="1828664" indent="0">
              <a:buNone/>
              <a:defRPr sz="1500"/>
            </a:lvl5pPr>
            <a:lvl6pPr marL="2285830" indent="0">
              <a:buNone/>
              <a:defRPr sz="1500"/>
            </a:lvl6pPr>
            <a:lvl7pPr marL="2742994" indent="0">
              <a:buNone/>
              <a:defRPr sz="1500"/>
            </a:lvl7pPr>
            <a:lvl8pPr marL="3200160" indent="0">
              <a:buNone/>
              <a:defRPr sz="1500"/>
            </a:lvl8pPr>
            <a:lvl9pPr marL="365732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1AF2F-4CEE-4004-B96A-AF75E50B2E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54D69-0A2A-4D82-92F5-6566037E01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9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9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F3699-33B4-4046-A8C0-1E5BF91EE4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65258-A7B0-4F44-AD94-A478DFDD65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0972F-AC02-4B9F-93B0-511030A361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4" y="273056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67" indent="0">
              <a:buNone/>
              <a:defRPr sz="1200"/>
            </a:lvl2pPr>
            <a:lvl3pPr marL="914332" indent="0">
              <a:buNone/>
              <a:defRPr sz="11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5C1DF-81AF-4DF4-BCE2-0F605F1BC4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67" indent="0">
              <a:buNone/>
              <a:defRPr sz="1200"/>
            </a:lvl2pPr>
            <a:lvl3pPr marL="914332" indent="0">
              <a:buNone/>
              <a:defRPr sz="11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57F8EA-D214-4032-BF2B-062C28AE1B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2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7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7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7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6F9CEA6C-9676-4610-9E76-A9EBD51544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5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4" tIns="45718" rIns="91434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6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9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66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74" indent="-34287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95" indent="-28573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14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80" indent="-22858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47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12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578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744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910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66885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Artificial </a:t>
            </a:r>
            <a:r>
              <a:rPr lang="en-US" dirty="0"/>
              <a:t>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866623"/>
            <a:ext cx="12192000" cy="1524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第</a:t>
            </a:r>
            <a:r>
              <a:rPr lang="en-US" altLang="zh-CN" dirty="0" smtClean="0"/>
              <a:t>8/9</a:t>
            </a:r>
            <a:r>
              <a:rPr lang="zh-CN" altLang="en-US" dirty="0" smtClean="0"/>
              <a:t>章 一阶逻辑推理</a:t>
            </a:r>
            <a:endParaRPr lang="en-US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2" tIns="45718" rIns="9140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011" y="2628623"/>
            <a:ext cx="7009978" cy="40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4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0226" y="189993"/>
            <a:ext cx="4512310" cy="696595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一阶逻辑化为子句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2922" y="1091475"/>
            <a:ext cx="8588858" cy="1334211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spcBef>
                <a:spcPts val="1780"/>
              </a:spcBef>
            </a:pPr>
            <a:r>
              <a:rPr sz="2800" spc="-5" dirty="0">
                <a:latin typeface="宋体"/>
                <a:cs typeface="宋体"/>
              </a:rPr>
              <a:t>将一阶逻辑公式化为子句集的</a:t>
            </a:r>
            <a:r>
              <a:rPr sz="2800" spc="-5" dirty="0">
                <a:solidFill>
                  <a:srgbClr val="FF0000"/>
                </a:solidFill>
                <a:latin typeface="宋体"/>
                <a:cs typeface="宋体"/>
              </a:rPr>
              <a:t>步骤</a:t>
            </a:r>
            <a:r>
              <a:rPr sz="2800" spc="-5" dirty="0">
                <a:latin typeface="宋体"/>
                <a:cs typeface="宋体"/>
              </a:rPr>
              <a:t>： </a:t>
            </a:r>
            <a:endParaRPr sz="2800" dirty="0">
              <a:latin typeface="宋体"/>
              <a:cs typeface="宋体"/>
            </a:endParaRPr>
          </a:p>
          <a:p>
            <a:pPr marL="355600" marR="5080" indent="-342900" algn="just">
              <a:lnSpc>
                <a:spcPct val="114999"/>
              </a:lnSpc>
              <a:spcBef>
                <a:spcPts val="1410"/>
              </a:spcBef>
            </a:pPr>
            <a:r>
              <a:rPr sz="2800" spc="-5" dirty="0">
                <a:latin typeface="宋体"/>
                <a:cs typeface="宋体"/>
              </a:rPr>
              <a:t> </a:t>
            </a:r>
            <a:r>
              <a:rPr sz="2800" spc="-100" dirty="0">
                <a:latin typeface="宋体"/>
                <a:cs typeface="宋体"/>
              </a:rPr>
              <a:t> </a:t>
            </a:r>
            <a:endParaRPr sz="2600" dirty="0">
              <a:latin typeface="宋体"/>
              <a:cs typeface="宋体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85168" y="1949088"/>
            <a:ext cx="4423327" cy="408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31165" marR="2199640" indent="-342900">
              <a:lnSpc>
                <a:spcPct val="114199"/>
              </a:lnSpc>
              <a:spcBef>
                <a:spcPts val="575"/>
              </a:spcBef>
            </a:pPr>
            <a:r>
              <a:rPr lang="en-US" altLang="zh-CN" b="1" dirty="0">
                <a:latin typeface="宋体"/>
                <a:cs typeface="宋体"/>
              </a:rPr>
              <a:t>(1)</a:t>
            </a:r>
            <a:r>
              <a:rPr lang="zh-CN" altLang="en-US" b="1" u="sng" spc="240" dirty="0">
                <a:latin typeface="宋体"/>
                <a:cs typeface="宋体"/>
              </a:rPr>
              <a:t>消</a:t>
            </a:r>
            <a:r>
              <a:rPr lang="zh-CN" altLang="en-US" b="1" u="sng" spc="225" dirty="0">
                <a:latin typeface="宋体"/>
                <a:cs typeface="宋体"/>
              </a:rPr>
              <a:t>蕴</a:t>
            </a:r>
            <a:r>
              <a:rPr lang="zh-CN" altLang="en-US" b="1" u="sng" spc="240" dirty="0">
                <a:latin typeface="宋体"/>
                <a:cs typeface="宋体"/>
              </a:rPr>
              <a:t>含和等价</a:t>
            </a:r>
            <a:endParaRPr lang="zh-CN" altLang="en-US" b="1" dirty="0">
              <a:latin typeface="宋体"/>
              <a:cs typeface="宋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53739" y="2422107"/>
            <a:ext cx="1489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5" dirty="0">
                <a:latin typeface="宋体"/>
                <a:cs typeface="宋体"/>
              </a:rPr>
              <a:t>(2)</a:t>
            </a:r>
            <a:r>
              <a:rPr lang="zh-CN" altLang="en-US" b="1" u="sng" spc="50" dirty="0">
                <a:latin typeface="宋体"/>
                <a:cs typeface="宋体"/>
              </a:rPr>
              <a:t>否定内移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53739" y="2894215"/>
            <a:ext cx="1740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宋体"/>
                <a:cs typeface="宋体"/>
              </a:rPr>
              <a:t>(3)</a:t>
            </a:r>
            <a:r>
              <a:rPr lang="zh-CN" altLang="en-US" b="1" u="sng" spc="60" dirty="0">
                <a:solidFill>
                  <a:srgbClr val="FF0000"/>
                </a:solidFill>
                <a:latin typeface="宋体"/>
                <a:cs typeface="宋体"/>
              </a:rPr>
              <a:t>变</a:t>
            </a:r>
            <a:r>
              <a:rPr lang="zh-CN" altLang="en-US" b="1" u="sng" spc="70" dirty="0">
                <a:solidFill>
                  <a:srgbClr val="FF0000"/>
                </a:solidFill>
                <a:latin typeface="宋体"/>
                <a:cs typeface="宋体"/>
              </a:rPr>
              <a:t>量标</a:t>
            </a:r>
            <a:r>
              <a:rPr lang="zh-CN" altLang="en-US" b="1" u="sng" spc="60" dirty="0">
                <a:solidFill>
                  <a:srgbClr val="FF0000"/>
                </a:solidFill>
                <a:latin typeface="宋体"/>
                <a:cs typeface="宋体"/>
              </a:rPr>
              <a:t>准</a:t>
            </a:r>
            <a:r>
              <a:rPr lang="zh-CN" altLang="en-US" b="1" u="sng" spc="70" dirty="0">
                <a:solidFill>
                  <a:srgbClr val="FF0000"/>
                </a:solidFill>
                <a:latin typeface="宋体"/>
                <a:cs typeface="宋体"/>
              </a:rPr>
              <a:t>化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53740" y="3366323"/>
            <a:ext cx="2055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宋体"/>
                <a:cs typeface="宋体"/>
              </a:rPr>
              <a:t>(4</a:t>
            </a:r>
            <a:r>
              <a:rPr lang="en-US" altLang="zh-CN" dirty="0">
                <a:solidFill>
                  <a:srgbClr val="FF0000"/>
                </a:solidFill>
                <a:latin typeface="宋体"/>
                <a:cs typeface="宋体"/>
              </a:rPr>
              <a:t>)</a:t>
            </a:r>
            <a:r>
              <a:rPr lang="zh-CN" altLang="en-US" b="1" u="sng" dirty="0">
                <a:solidFill>
                  <a:srgbClr val="FF0000"/>
                </a:solidFill>
                <a:latin typeface="宋体"/>
                <a:cs typeface="宋体"/>
              </a:rPr>
              <a:t>消去存在量词</a:t>
            </a:r>
            <a:r>
              <a:rPr lang="zh-CN" altLang="en-US" b="1" u="sng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19198" y="3803806"/>
            <a:ext cx="531095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2451735" indent="-342900">
              <a:lnSpc>
                <a:spcPct val="125000"/>
              </a:lnSpc>
              <a:spcBef>
                <a:spcPts val="100"/>
              </a:spcBef>
            </a:pPr>
            <a:r>
              <a:rPr lang="en-US" altLang="zh-CN" b="1" spc="5" dirty="0">
                <a:solidFill>
                  <a:srgbClr val="FF0000"/>
                </a:solidFill>
                <a:latin typeface="宋体"/>
                <a:cs typeface="宋体"/>
              </a:rPr>
              <a:t>(5)</a:t>
            </a:r>
            <a:r>
              <a:rPr lang="zh-CN" altLang="en-US" b="1" u="sng" spc="55" dirty="0">
                <a:solidFill>
                  <a:srgbClr val="FF0000"/>
                </a:solidFill>
                <a:latin typeface="宋体"/>
                <a:cs typeface="宋体"/>
              </a:rPr>
              <a:t>将公式化</a:t>
            </a:r>
            <a:r>
              <a:rPr lang="zh-CN" altLang="en-US" b="1" u="sng" spc="70" dirty="0">
                <a:solidFill>
                  <a:srgbClr val="FF0000"/>
                </a:solidFill>
                <a:latin typeface="宋体"/>
                <a:cs typeface="宋体"/>
              </a:rPr>
              <a:t>为</a:t>
            </a:r>
            <a:r>
              <a:rPr lang="zh-CN" altLang="en-US" b="1" u="sng" spc="55" dirty="0">
                <a:solidFill>
                  <a:srgbClr val="FF0000"/>
                </a:solidFill>
                <a:latin typeface="宋体"/>
                <a:cs typeface="宋体"/>
              </a:rPr>
              <a:t>前</a:t>
            </a:r>
            <a:r>
              <a:rPr lang="zh-CN" altLang="en-US" b="1" u="sng" spc="90" dirty="0">
                <a:solidFill>
                  <a:srgbClr val="FF0000"/>
                </a:solidFill>
                <a:latin typeface="宋体"/>
                <a:cs typeface="宋体"/>
              </a:rPr>
              <a:t>束</a:t>
            </a:r>
            <a:r>
              <a:rPr lang="zh-CN" altLang="en-US" b="1" u="sng" spc="65" dirty="0">
                <a:solidFill>
                  <a:srgbClr val="FF0000"/>
                </a:solidFill>
                <a:latin typeface="宋体"/>
                <a:cs typeface="宋体"/>
              </a:rPr>
              <a:t>形</a:t>
            </a:r>
            <a:endParaRPr lang="zh-CN" altLang="en-US" b="1" spc="5" dirty="0">
              <a:solidFill>
                <a:srgbClr val="FF0000"/>
              </a:solidFill>
              <a:latin typeface="宋体"/>
              <a:cs typeface="宋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53740" y="4379789"/>
            <a:ext cx="1930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5" dirty="0">
                <a:latin typeface="宋体"/>
                <a:cs typeface="宋体"/>
              </a:rPr>
              <a:t>(6</a:t>
            </a:r>
            <a:r>
              <a:rPr lang="en-US" altLang="zh-CN" spc="5" dirty="0">
                <a:latin typeface="宋体"/>
                <a:cs typeface="宋体"/>
              </a:rPr>
              <a:t>)</a:t>
            </a:r>
            <a:r>
              <a:rPr lang="zh-CN" altLang="en-US" b="1" u="sng" dirty="0">
                <a:latin typeface="宋体"/>
                <a:cs typeface="宋体"/>
              </a:rPr>
              <a:t>化为合取范式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53740" y="4851897"/>
            <a:ext cx="1930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宋体"/>
                <a:cs typeface="宋体"/>
              </a:rPr>
              <a:t>(7)</a:t>
            </a:r>
            <a:r>
              <a:rPr lang="zh-CN" altLang="en-US" b="1" u="sng" dirty="0">
                <a:solidFill>
                  <a:srgbClr val="FF0000"/>
                </a:solidFill>
                <a:latin typeface="宋体"/>
                <a:cs typeface="宋体"/>
              </a:rPr>
              <a:t>略去全称量词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53739" y="5324005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宋体"/>
                <a:cs typeface="宋体"/>
              </a:rPr>
              <a:t>(8)</a:t>
            </a:r>
            <a:r>
              <a:rPr lang="zh-CN" altLang="en-US" b="1" u="sng" dirty="0">
                <a:solidFill>
                  <a:srgbClr val="FF0000"/>
                </a:solidFill>
                <a:latin typeface="宋体"/>
                <a:cs typeface="宋体"/>
              </a:rPr>
              <a:t>消去合取符号∧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53739" y="5796114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宋体"/>
                <a:cs typeface="宋体"/>
              </a:rPr>
              <a:t>(9</a:t>
            </a:r>
            <a:r>
              <a:rPr lang="en-US" altLang="zh-CN" b="1" dirty="0" smtClean="0">
                <a:solidFill>
                  <a:srgbClr val="FF0000"/>
                </a:solidFill>
                <a:latin typeface="宋体"/>
                <a:cs typeface="宋体"/>
              </a:rPr>
              <a:t>)</a:t>
            </a:r>
            <a:r>
              <a:rPr lang="zh-CN" altLang="en-US" b="1" u="sng" dirty="0" smtClean="0">
                <a:solidFill>
                  <a:srgbClr val="FF0000"/>
                </a:solidFill>
                <a:latin typeface="宋体"/>
                <a:cs typeface="宋体"/>
              </a:rPr>
              <a:t>子句</a:t>
            </a:r>
            <a:r>
              <a:rPr lang="zh-CN" altLang="en-US" b="1" u="sng" dirty="0">
                <a:solidFill>
                  <a:srgbClr val="FF0000"/>
                </a:solidFill>
                <a:latin typeface="宋体"/>
                <a:cs typeface="宋体"/>
              </a:rPr>
              <a:t>变量标准化</a:t>
            </a:r>
            <a:endParaRPr lang="zh-CN" altLang="en-US" u="sng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44836" y="2768578"/>
            <a:ext cx="6612045" cy="26081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55600" marR="5080" indent="-342900" algn="just">
              <a:lnSpc>
                <a:spcPct val="122600"/>
              </a:lnSpc>
              <a:spcBef>
                <a:spcPts val="265"/>
              </a:spcBef>
            </a:pPr>
            <a:r>
              <a:rPr lang="zh-CN" altLang="en-US" spc="55" dirty="0">
                <a:latin typeface="宋体"/>
                <a:cs typeface="宋体"/>
              </a:rPr>
              <a:t>如</a:t>
            </a:r>
            <a:r>
              <a:rPr lang="zh-CN" altLang="en-US" spc="40" dirty="0">
                <a:latin typeface="宋体"/>
                <a:cs typeface="宋体"/>
              </a:rPr>
              <a:t>果</a:t>
            </a:r>
            <a:r>
              <a:rPr lang="zh-CN" altLang="en-US" spc="40" dirty="0">
                <a:solidFill>
                  <a:srgbClr val="0070C0"/>
                </a:solidFill>
                <a:latin typeface="宋体"/>
                <a:cs typeface="宋体"/>
              </a:rPr>
              <a:t>存</a:t>
            </a:r>
            <a:r>
              <a:rPr lang="zh-CN" altLang="en-US" spc="55" dirty="0">
                <a:solidFill>
                  <a:srgbClr val="0070C0"/>
                </a:solidFill>
                <a:latin typeface="宋体"/>
                <a:cs typeface="宋体"/>
              </a:rPr>
              <a:t>在</a:t>
            </a:r>
            <a:r>
              <a:rPr lang="zh-CN" altLang="en-US" spc="40" dirty="0">
                <a:solidFill>
                  <a:srgbClr val="0070C0"/>
                </a:solidFill>
                <a:latin typeface="宋体"/>
                <a:cs typeface="宋体"/>
              </a:rPr>
              <a:t>量词不</a:t>
            </a:r>
            <a:r>
              <a:rPr lang="zh-CN" altLang="en-US" spc="55" dirty="0">
                <a:solidFill>
                  <a:srgbClr val="0070C0"/>
                </a:solidFill>
                <a:latin typeface="宋体"/>
                <a:cs typeface="宋体"/>
              </a:rPr>
              <a:t>在</a:t>
            </a:r>
            <a:r>
              <a:rPr lang="zh-CN" altLang="en-US" spc="40" dirty="0">
                <a:solidFill>
                  <a:srgbClr val="0070C0"/>
                </a:solidFill>
                <a:latin typeface="宋体"/>
                <a:cs typeface="宋体"/>
              </a:rPr>
              <a:t>任何一</a:t>
            </a:r>
            <a:r>
              <a:rPr lang="zh-CN" altLang="en-US" spc="55" dirty="0">
                <a:solidFill>
                  <a:srgbClr val="0070C0"/>
                </a:solidFill>
                <a:latin typeface="宋体"/>
                <a:cs typeface="宋体"/>
              </a:rPr>
              <a:t>个</a:t>
            </a:r>
            <a:r>
              <a:rPr lang="zh-CN" altLang="en-US" spc="40" dirty="0">
                <a:solidFill>
                  <a:srgbClr val="0070C0"/>
                </a:solidFill>
                <a:latin typeface="宋体"/>
                <a:cs typeface="宋体"/>
              </a:rPr>
              <a:t>全称量</a:t>
            </a:r>
            <a:r>
              <a:rPr lang="zh-CN" altLang="en-US" spc="55" dirty="0">
                <a:solidFill>
                  <a:srgbClr val="0070C0"/>
                </a:solidFill>
                <a:latin typeface="宋体"/>
                <a:cs typeface="宋体"/>
              </a:rPr>
              <a:t>词</a:t>
            </a:r>
            <a:r>
              <a:rPr lang="zh-CN" altLang="en-US" spc="40" dirty="0">
                <a:solidFill>
                  <a:srgbClr val="0070C0"/>
                </a:solidFill>
                <a:latin typeface="宋体"/>
                <a:cs typeface="宋体"/>
              </a:rPr>
              <a:t>的辖域</a:t>
            </a:r>
            <a:r>
              <a:rPr lang="zh-CN" altLang="en-US" spc="130" dirty="0">
                <a:solidFill>
                  <a:srgbClr val="0070C0"/>
                </a:solidFill>
                <a:latin typeface="宋体"/>
                <a:cs typeface="宋体"/>
              </a:rPr>
              <a:t>内</a:t>
            </a:r>
            <a:r>
              <a:rPr lang="zh-CN" altLang="en-US" spc="60" dirty="0">
                <a:latin typeface="宋体"/>
                <a:cs typeface="宋体"/>
              </a:rPr>
              <a:t>，</a:t>
            </a:r>
            <a:r>
              <a:rPr lang="zh-CN" altLang="en-US" dirty="0" smtClean="0">
                <a:latin typeface="宋体"/>
                <a:cs typeface="宋体"/>
              </a:rPr>
              <a:t>则</a:t>
            </a:r>
            <a:r>
              <a:rPr lang="zh-CN" altLang="en-US" spc="105" dirty="0" smtClean="0">
                <a:latin typeface="宋体"/>
                <a:cs typeface="宋体"/>
              </a:rPr>
              <a:t>该</a:t>
            </a:r>
            <a:r>
              <a:rPr lang="zh-CN" altLang="en-US" spc="105" dirty="0">
                <a:latin typeface="宋体"/>
                <a:cs typeface="宋体"/>
              </a:rPr>
              <a:t>存在量词不依赖于任何其它的变</a:t>
            </a:r>
            <a:r>
              <a:rPr lang="zh-CN" altLang="en-US" spc="110" dirty="0">
                <a:latin typeface="宋体"/>
                <a:cs typeface="宋体"/>
              </a:rPr>
              <a:t>量</a:t>
            </a:r>
            <a:r>
              <a:rPr lang="zh-CN" altLang="en-US" spc="105" dirty="0">
                <a:latin typeface="宋体"/>
                <a:cs typeface="宋体"/>
              </a:rPr>
              <a:t>，因此可用一</a:t>
            </a:r>
            <a:r>
              <a:rPr lang="zh-CN" altLang="en-US" spc="105" dirty="0" smtClean="0">
                <a:latin typeface="宋体"/>
                <a:cs typeface="宋体"/>
              </a:rPr>
              <a:t>个</a:t>
            </a:r>
            <a:r>
              <a:rPr lang="zh-CN" altLang="en-US" dirty="0" smtClean="0">
                <a:latin typeface="宋体"/>
                <a:cs typeface="宋体"/>
              </a:rPr>
              <a:t>新</a:t>
            </a:r>
            <a:r>
              <a:rPr lang="zh-CN" altLang="en-US" dirty="0">
                <a:latin typeface="宋体"/>
                <a:cs typeface="宋体"/>
              </a:rPr>
              <a:t>的</a:t>
            </a:r>
            <a:r>
              <a:rPr lang="zh-CN" altLang="en-US" dirty="0">
                <a:solidFill>
                  <a:srgbClr val="0070C0"/>
                </a:solidFill>
                <a:latin typeface="宋体"/>
                <a:cs typeface="宋体"/>
              </a:rPr>
              <a:t>个体常量</a:t>
            </a:r>
            <a:r>
              <a:rPr lang="zh-CN" altLang="en-US" dirty="0">
                <a:latin typeface="宋体"/>
                <a:cs typeface="宋体"/>
              </a:rPr>
              <a:t>代替</a:t>
            </a:r>
            <a:r>
              <a:rPr lang="zh-CN" altLang="en-US" spc="1270" dirty="0">
                <a:latin typeface="宋体"/>
                <a:cs typeface="宋体"/>
              </a:rPr>
              <a:t> </a:t>
            </a:r>
            <a:r>
              <a:rPr lang="zh-CN" altLang="en-US" spc="-150" dirty="0">
                <a:latin typeface="宋体"/>
                <a:cs typeface="宋体"/>
              </a:rPr>
              <a:t>如 </a:t>
            </a:r>
            <a:r>
              <a:rPr lang="zh-CN" altLang="en-US" spc="-95" dirty="0" smtClean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lang="en-US" altLang="zh-CN" i="1" spc="-95" dirty="0" smtClean="0">
                <a:solidFill>
                  <a:srgbClr val="FF0000"/>
                </a:solidFill>
                <a:latin typeface="宋体"/>
                <a:cs typeface="宋体"/>
              </a:rPr>
              <a:t>x</a:t>
            </a:r>
            <a:r>
              <a:rPr lang="en-US" altLang="zh-CN" spc="-95" dirty="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lang="en-US" altLang="zh-CN" i="1" spc="-95" dirty="0" smtClean="0">
                <a:solidFill>
                  <a:srgbClr val="FF0000"/>
                </a:solidFill>
                <a:latin typeface="宋体"/>
                <a:cs typeface="宋体"/>
              </a:rPr>
              <a:t>P</a:t>
            </a:r>
            <a:r>
              <a:rPr lang="en-US" altLang="zh-CN" spc="-95" dirty="0" smtClean="0">
                <a:solidFill>
                  <a:srgbClr val="FF0000"/>
                </a:solidFill>
                <a:latin typeface="宋体"/>
                <a:cs typeface="宋体"/>
              </a:rPr>
              <a:t>(</a:t>
            </a:r>
            <a:r>
              <a:rPr lang="en-US" altLang="zh-CN" i="1" spc="-95" dirty="0" smtClean="0">
                <a:solidFill>
                  <a:srgbClr val="FF0000"/>
                </a:solidFill>
                <a:latin typeface="宋体"/>
                <a:cs typeface="宋体"/>
              </a:rPr>
              <a:t>x</a:t>
            </a:r>
            <a:r>
              <a:rPr lang="en-US" altLang="zh-CN" spc="-95" dirty="0" smtClean="0">
                <a:solidFill>
                  <a:srgbClr val="FF0000"/>
                </a:solidFill>
                <a:latin typeface="宋体"/>
                <a:cs typeface="宋体"/>
              </a:rPr>
              <a:t>)</a:t>
            </a:r>
            <a:r>
              <a:rPr lang="zh-CN" altLang="en-US" spc="-150" dirty="0" smtClean="0">
                <a:solidFill>
                  <a:srgbClr val="FF0000"/>
                </a:solidFill>
                <a:latin typeface="宋体"/>
                <a:cs typeface="宋体"/>
              </a:rPr>
              <a:t>化</a:t>
            </a:r>
            <a:r>
              <a:rPr lang="zh-CN" altLang="en-US" spc="-160" dirty="0" smtClean="0">
                <a:solidFill>
                  <a:srgbClr val="FF0000"/>
                </a:solidFill>
                <a:latin typeface="宋体"/>
                <a:cs typeface="宋体"/>
              </a:rPr>
              <a:t>为</a:t>
            </a:r>
            <a:r>
              <a:rPr lang="en-US" altLang="zh-CN" i="1" spc="-75" dirty="0">
                <a:solidFill>
                  <a:srgbClr val="FF0000"/>
                </a:solidFill>
                <a:latin typeface="宋体"/>
                <a:cs typeface="宋体"/>
              </a:rPr>
              <a:t>P</a:t>
            </a:r>
            <a:r>
              <a:rPr lang="en-US" altLang="zh-CN" spc="-75" dirty="0">
                <a:solidFill>
                  <a:srgbClr val="FF0000"/>
                </a:solidFill>
                <a:latin typeface="宋体"/>
                <a:cs typeface="宋体"/>
              </a:rPr>
              <a:t>(</a:t>
            </a:r>
            <a:r>
              <a:rPr lang="en-US" altLang="zh-CN" i="1" spc="-75" dirty="0">
                <a:solidFill>
                  <a:srgbClr val="FF0000"/>
                </a:solidFill>
                <a:latin typeface="宋体"/>
                <a:cs typeface="宋体"/>
              </a:rPr>
              <a:t>A</a:t>
            </a:r>
            <a:r>
              <a:rPr lang="en-US" altLang="zh-CN" spc="-75" dirty="0">
                <a:solidFill>
                  <a:srgbClr val="FF0000"/>
                </a:solidFill>
                <a:latin typeface="宋体"/>
                <a:cs typeface="宋体"/>
              </a:rPr>
              <a:t>) </a:t>
            </a:r>
            <a:endParaRPr lang="zh-CN" altLang="en-US" spc="-75" dirty="0">
              <a:solidFill>
                <a:srgbClr val="FF0000"/>
              </a:solidFill>
              <a:latin typeface="宋体"/>
              <a:cs typeface="宋体"/>
            </a:endParaRPr>
          </a:p>
          <a:p>
            <a:pPr marL="355600" marR="16510" indent="-342900" algn="just">
              <a:lnSpc>
                <a:spcPct val="118200"/>
              </a:lnSpc>
              <a:spcBef>
                <a:spcPts val="5"/>
              </a:spcBef>
            </a:pPr>
            <a:endParaRPr lang="en-US" altLang="zh-CN" spc="250" dirty="0" smtClean="0">
              <a:latin typeface="宋体"/>
              <a:cs typeface="宋体"/>
            </a:endParaRPr>
          </a:p>
          <a:p>
            <a:pPr marL="355600" marR="16510" indent="-342900" algn="just">
              <a:lnSpc>
                <a:spcPct val="118200"/>
              </a:lnSpc>
              <a:spcBef>
                <a:spcPts val="5"/>
              </a:spcBef>
            </a:pPr>
            <a:r>
              <a:rPr lang="zh-CN" altLang="en-US" spc="250" dirty="0" smtClean="0">
                <a:latin typeface="宋体"/>
                <a:cs typeface="宋体"/>
              </a:rPr>
              <a:t>如果</a:t>
            </a:r>
            <a:r>
              <a:rPr lang="zh-CN" altLang="en-US" spc="250" dirty="0">
                <a:solidFill>
                  <a:srgbClr val="0070C0"/>
                </a:solidFill>
                <a:latin typeface="宋体"/>
                <a:cs typeface="宋体"/>
              </a:rPr>
              <a:t>存</a:t>
            </a:r>
            <a:r>
              <a:rPr lang="zh-CN" altLang="en-US" spc="260" dirty="0">
                <a:solidFill>
                  <a:srgbClr val="0070C0"/>
                </a:solidFill>
                <a:latin typeface="宋体"/>
                <a:cs typeface="宋体"/>
              </a:rPr>
              <a:t>在</a:t>
            </a:r>
            <a:r>
              <a:rPr lang="zh-CN" altLang="en-US" spc="250" dirty="0">
                <a:solidFill>
                  <a:srgbClr val="0070C0"/>
                </a:solidFill>
                <a:latin typeface="宋体"/>
                <a:cs typeface="宋体"/>
              </a:rPr>
              <a:t>量词是</a:t>
            </a:r>
            <a:r>
              <a:rPr lang="zh-CN" altLang="en-US" spc="260" dirty="0">
                <a:solidFill>
                  <a:srgbClr val="0070C0"/>
                </a:solidFill>
                <a:latin typeface="宋体"/>
                <a:cs typeface="宋体"/>
              </a:rPr>
              <a:t>在</a:t>
            </a:r>
            <a:r>
              <a:rPr lang="zh-CN" altLang="en-US" spc="250" dirty="0">
                <a:solidFill>
                  <a:srgbClr val="0070C0"/>
                </a:solidFill>
                <a:latin typeface="宋体"/>
                <a:cs typeface="宋体"/>
              </a:rPr>
              <a:t>全称量</a:t>
            </a:r>
            <a:r>
              <a:rPr lang="zh-CN" altLang="en-US" spc="260" dirty="0">
                <a:solidFill>
                  <a:srgbClr val="0070C0"/>
                </a:solidFill>
                <a:latin typeface="宋体"/>
                <a:cs typeface="宋体"/>
              </a:rPr>
              <a:t>词</a:t>
            </a:r>
            <a:r>
              <a:rPr lang="zh-CN" altLang="en-US" spc="250" dirty="0">
                <a:solidFill>
                  <a:srgbClr val="0070C0"/>
                </a:solidFill>
                <a:latin typeface="宋体"/>
                <a:cs typeface="宋体"/>
              </a:rPr>
              <a:t>的辖域</a:t>
            </a:r>
            <a:r>
              <a:rPr lang="zh-CN" altLang="en-US" spc="305" dirty="0">
                <a:latin typeface="宋体"/>
                <a:cs typeface="宋体"/>
              </a:rPr>
              <a:t>内</a:t>
            </a:r>
          </a:p>
          <a:p>
            <a:pPr marL="355600" marR="16510" indent="-342900" algn="just">
              <a:lnSpc>
                <a:spcPct val="118200"/>
              </a:lnSpc>
              <a:spcBef>
                <a:spcPts val="5"/>
              </a:spcBef>
            </a:pPr>
            <a:r>
              <a:rPr lang="zh-CN" altLang="en-US" spc="305" dirty="0">
                <a:latin typeface="宋体"/>
                <a:cs typeface="宋体"/>
              </a:rPr>
              <a:t>   如：</a:t>
            </a:r>
            <a:r>
              <a:rPr lang="zh-CN" altLang="en-US" spc="-70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lang="en-US" altLang="zh-CN" spc="-70" dirty="0">
                <a:solidFill>
                  <a:srgbClr val="FF0000"/>
                </a:solidFill>
                <a:latin typeface="宋体"/>
                <a:cs typeface="宋体"/>
              </a:rPr>
              <a:t>y(</a:t>
            </a:r>
            <a:r>
              <a:rPr lang="zh-CN" altLang="en-US" spc="-70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lang="en-US" altLang="zh-CN" spc="-70" dirty="0">
                <a:solidFill>
                  <a:srgbClr val="FF0000"/>
                </a:solidFill>
                <a:latin typeface="宋体"/>
                <a:cs typeface="宋体"/>
              </a:rPr>
              <a:t>x</a:t>
            </a:r>
            <a:r>
              <a:rPr lang="zh-CN" altLang="en-US" spc="-70" dirty="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lang="en-US" altLang="zh-CN" spc="-70" dirty="0">
                <a:solidFill>
                  <a:srgbClr val="FF0000"/>
                </a:solidFill>
                <a:latin typeface="宋体"/>
                <a:cs typeface="宋体"/>
              </a:rPr>
              <a:t>P</a:t>
            </a:r>
            <a:r>
              <a:rPr lang="zh-CN" altLang="en-US" spc="-70" dirty="0">
                <a:solidFill>
                  <a:srgbClr val="FF0000"/>
                </a:solidFill>
                <a:latin typeface="宋体"/>
                <a:cs typeface="宋体"/>
              </a:rPr>
              <a:t>（</a:t>
            </a:r>
            <a:r>
              <a:rPr lang="en-US" altLang="zh-CN" spc="-70" dirty="0" err="1" smtClean="0">
                <a:solidFill>
                  <a:srgbClr val="FF0000"/>
                </a:solidFill>
                <a:latin typeface="宋体"/>
                <a:cs typeface="宋体"/>
              </a:rPr>
              <a:t>x,y</a:t>
            </a:r>
            <a:r>
              <a:rPr lang="en-US" altLang="zh-CN" spc="-70" dirty="0">
                <a:solidFill>
                  <a:srgbClr val="FF0000"/>
                </a:solidFill>
                <a:latin typeface="宋体"/>
                <a:cs typeface="宋体"/>
              </a:rPr>
              <a:t>))</a:t>
            </a:r>
            <a:r>
              <a:rPr lang="zh-CN" altLang="en-US" spc="-114" dirty="0">
                <a:latin typeface="宋体"/>
                <a:cs typeface="宋体"/>
              </a:rPr>
              <a:t>，</a:t>
            </a:r>
            <a:r>
              <a:rPr lang="en-US" altLang="zh-CN" spc="-35" dirty="0">
                <a:latin typeface="宋体"/>
                <a:cs typeface="宋体"/>
              </a:rPr>
              <a:t>x</a:t>
            </a:r>
            <a:r>
              <a:rPr lang="zh-CN" altLang="en-US" spc="-110" dirty="0">
                <a:latin typeface="宋体"/>
                <a:cs typeface="宋体"/>
              </a:rPr>
              <a:t>的</a:t>
            </a:r>
            <a:r>
              <a:rPr lang="zh-CN" altLang="en-US" spc="-120" dirty="0">
                <a:latin typeface="宋体"/>
                <a:cs typeface="宋体"/>
              </a:rPr>
              <a:t>取</a:t>
            </a:r>
            <a:r>
              <a:rPr lang="zh-CN" altLang="en-US" spc="-110" dirty="0">
                <a:latin typeface="宋体"/>
                <a:cs typeface="宋体"/>
              </a:rPr>
              <a:t>值</a:t>
            </a:r>
            <a:r>
              <a:rPr lang="zh-CN" altLang="en-US" spc="-120" dirty="0">
                <a:latin typeface="宋体"/>
                <a:cs typeface="宋体"/>
              </a:rPr>
              <a:t>依赖于</a:t>
            </a:r>
            <a:r>
              <a:rPr lang="en-US" altLang="zh-CN" spc="-70" dirty="0">
                <a:latin typeface="宋体"/>
                <a:cs typeface="宋体"/>
              </a:rPr>
              <a:t>y</a:t>
            </a:r>
            <a:r>
              <a:rPr lang="zh-CN" altLang="en-US" spc="-150" dirty="0">
                <a:latin typeface="宋体"/>
                <a:cs typeface="宋体"/>
              </a:rPr>
              <a:t>的取</a:t>
            </a:r>
            <a:r>
              <a:rPr lang="zh-CN" altLang="en-US" spc="-155" dirty="0">
                <a:latin typeface="宋体"/>
                <a:cs typeface="宋体"/>
              </a:rPr>
              <a:t>值</a:t>
            </a:r>
            <a:endParaRPr lang="zh-CN" altLang="en-US" dirty="0">
              <a:latin typeface="宋体"/>
              <a:cs typeface="宋体"/>
            </a:endParaRPr>
          </a:p>
          <a:p>
            <a:pPr marL="355600" marR="17145" indent="-342900" algn="just">
              <a:lnSpc>
                <a:spcPts val="3900"/>
              </a:lnSpc>
              <a:spcBef>
                <a:spcPts val="70"/>
              </a:spcBef>
            </a:pPr>
            <a:r>
              <a:rPr lang="zh-CN" altLang="en-US" i="1" spc="-75" dirty="0">
                <a:latin typeface="宋体"/>
                <a:cs typeface="宋体"/>
              </a:rPr>
              <a:t> </a:t>
            </a:r>
            <a:r>
              <a:rPr lang="zh-CN" altLang="en-US" i="1" spc="20" dirty="0">
                <a:latin typeface="宋体"/>
                <a:cs typeface="宋体"/>
              </a:rPr>
              <a:t> </a:t>
            </a:r>
            <a:r>
              <a:rPr lang="zh-CN" altLang="en-US" i="1" spc="-75" dirty="0">
                <a:latin typeface="宋体"/>
                <a:cs typeface="宋体"/>
              </a:rPr>
              <a:t>  </a:t>
            </a:r>
            <a:r>
              <a:rPr lang="zh-CN" altLang="en-US" i="1" spc="-70" dirty="0">
                <a:latin typeface="宋体"/>
                <a:cs typeface="宋体"/>
              </a:rPr>
              <a:t> </a:t>
            </a:r>
            <a:r>
              <a:rPr lang="zh-CN" altLang="en-US" spc="-15" dirty="0">
                <a:latin typeface="宋体"/>
                <a:cs typeface="宋体"/>
              </a:rPr>
              <a:t>由</a:t>
            </a:r>
            <a:r>
              <a:rPr lang="en-US" altLang="zh-CN" b="1" spc="5" dirty="0" err="1" smtClean="0">
                <a:solidFill>
                  <a:srgbClr val="FF0000"/>
                </a:solidFill>
                <a:latin typeface="宋体"/>
                <a:cs typeface="宋体"/>
              </a:rPr>
              <a:t>Skolem</a:t>
            </a:r>
            <a:r>
              <a:rPr lang="zh-CN" altLang="en-US" b="1" spc="5" dirty="0">
                <a:solidFill>
                  <a:srgbClr val="FF0000"/>
                </a:solidFill>
                <a:latin typeface="宋体"/>
                <a:cs typeface="宋体"/>
              </a:rPr>
              <a:t>斯克林</a:t>
            </a:r>
            <a:r>
              <a:rPr lang="zh-CN" altLang="en-US" b="1" dirty="0" smtClean="0">
                <a:solidFill>
                  <a:srgbClr val="FF0000"/>
                </a:solidFill>
                <a:latin typeface="宋体"/>
                <a:cs typeface="宋体"/>
              </a:rPr>
              <a:t>函数</a:t>
            </a:r>
            <a:r>
              <a:rPr lang="en-US" altLang="zh-CN" sz="1600" b="1" dirty="0">
                <a:latin typeface="宋体"/>
                <a:cs typeface="宋体"/>
              </a:rPr>
              <a:t>f(y)</a:t>
            </a:r>
            <a:r>
              <a:rPr lang="zh-CN" altLang="en-US" dirty="0">
                <a:latin typeface="宋体"/>
                <a:cs typeface="宋体"/>
              </a:rPr>
              <a:t>表</a:t>
            </a:r>
            <a:r>
              <a:rPr lang="zh-CN" altLang="en-US" spc="10" dirty="0">
                <a:latin typeface="宋体"/>
                <a:cs typeface="宋体"/>
              </a:rPr>
              <a:t>示</a:t>
            </a:r>
            <a:r>
              <a:rPr lang="zh-CN" altLang="en-US" dirty="0">
                <a:latin typeface="宋体"/>
                <a:cs typeface="宋体"/>
              </a:rPr>
              <a:t>依赖</a:t>
            </a:r>
            <a:r>
              <a:rPr lang="zh-CN" altLang="en-US" dirty="0" smtClean="0">
                <a:latin typeface="宋体"/>
                <a:cs typeface="宋体"/>
              </a:rPr>
              <a:t>关系</a:t>
            </a:r>
            <a:r>
              <a:rPr lang="zh-CN" altLang="en-US" spc="-25" dirty="0" smtClean="0">
                <a:latin typeface="宋体"/>
                <a:cs typeface="宋体"/>
              </a:rPr>
              <a:t>化为</a:t>
            </a:r>
            <a:r>
              <a:rPr lang="zh-CN" altLang="en-US" sz="1600" spc="-70" dirty="0" smtClean="0">
                <a:latin typeface="Symbol"/>
                <a:cs typeface="Symbol"/>
              </a:rPr>
              <a:t> </a:t>
            </a:r>
            <a:r>
              <a:rPr lang="zh-CN" altLang="en-US" sz="1600" spc="-70" dirty="0">
                <a:latin typeface="Symbol"/>
                <a:cs typeface="Symbol"/>
              </a:rPr>
              <a:t></a:t>
            </a:r>
            <a:r>
              <a:rPr lang="en-US" altLang="zh-CN" sz="1600" spc="-70" dirty="0">
                <a:latin typeface="宋体"/>
                <a:cs typeface="宋体"/>
              </a:rPr>
              <a:t>y(P</a:t>
            </a:r>
            <a:r>
              <a:rPr lang="zh-CN" altLang="en-US" sz="1600" spc="-70" dirty="0">
                <a:latin typeface="宋体"/>
                <a:cs typeface="宋体"/>
              </a:rPr>
              <a:t>（</a:t>
            </a:r>
            <a:r>
              <a:rPr lang="en-US" altLang="zh-CN" sz="1600" spc="-70" dirty="0">
                <a:solidFill>
                  <a:srgbClr val="FF0000"/>
                </a:solidFill>
                <a:latin typeface="宋体"/>
                <a:cs typeface="宋体"/>
              </a:rPr>
              <a:t>f(y</a:t>
            </a:r>
            <a:r>
              <a:rPr lang="en-US" altLang="zh-CN" sz="1600" spc="-70" dirty="0" smtClean="0">
                <a:solidFill>
                  <a:srgbClr val="FF0000"/>
                </a:solidFill>
                <a:latin typeface="宋体"/>
                <a:cs typeface="宋体"/>
              </a:rPr>
              <a:t>)</a:t>
            </a:r>
            <a:r>
              <a:rPr lang="en-US" altLang="zh-CN" sz="1600" spc="-70" dirty="0" smtClean="0">
                <a:latin typeface="宋体"/>
                <a:cs typeface="宋体"/>
              </a:rPr>
              <a:t>, y</a:t>
            </a:r>
            <a:r>
              <a:rPr lang="en-US" altLang="zh-CN" sz="1600" spc="-70" dirty="0">
                <a:latin typeface="宋体"/>
                <a:cs typeface="宋体"/>
              </a:rPr>
              <a:t>))</a:t>
            </a:r>
            <a:endParaRPr lang="zh-CN" altLang="en-US" dirty="0"/>
          </a:p>
        </p:txBody>
      </p:sp>
      <p:cxnSp>
        <p:nvCxnSpPr>
          <p:cNvPr id="15" name="直接连接符 14"/>
          <p:cNvCxnSpPr>
            <a:stCxn id="8" idx="3"/>
          </p:cNvCxnSpPr>
          <p:nvPr/>
        </p:nvCxnSpPr>
        <p:spPr>
          <a:xfrm flipV="1">
            <a:off x="3909111" y="2791439"/>
            <a:ext cx="1535725" cy="75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50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0226" y="189993"/>
            <a:ext cx="4512310" cy="696595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一阶逻辑化为子句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2416" y="1694689"/>
            <a:ext cx="13139928" cy="354892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431165" marR="774700" indent="-342900">
              <a:lnSpc>
                <a:spcPct val="114199"/>
              </a:lnSpc>
              <a:spcBef>
                <a:spcPts val="545"/>
              </a:spcBef>
            </a:pPr>
            <a:r>
              <a:rPr sz="2400" dirty="0">
                <a:solidFill>
                  <a:srgbClr val="FF0000"/>
                </a:solidFill>
                <a:latin typeface="宋体"/>
                <a:cs typeface="宋体"/>
              </a:rPr>
              <a:t>【例】</a:t>
            </a:r>
            <a:r>
              <a:rPr lang="zh-CN" altLang="en-US" sz="2400" dirty="0">
                <a:latin typeface="宋体"/>
                <a:cs typeface="宋体"/>
              </a:rPr>
              <a:t>化成子句集</a:t>
            </a:r>
            <a:endParaRPr lang="en-US" sz="2400" dirty="0">
              <a:latin typeface="宋体"/>
              <a:cs typeface="宋体"/>
            </a:endParaRPr>
          </a:p>
          <a:p>
            <a:pPr marL="431165" marR="774700" indent="-342900">
              <a:lnSpc>
                <a:spcPct val="114199"/>
              </a:lnSpc>
              <a:spcBef>
                <a:spcPts val="545"/>
              </a:spcBef>
            </a:pPr>
            <a:r>
              <a:rPr sz="2400" dirty="0">
                <a:latin typeface="宋体"/>
                <a:cs typeface="宋体"/>
              </a:rPr>
              <a:t>(</a:t>
            </a:r>
            <a:r>
              <a:rPr sz="2400" dirty="0">
                <a:latin typeface="Symbol"/>
                <a:cs typeface="Symbol"/>
              </a:rPr>
              <a:t></a:t>
            </a:r>
            <a:r>
              <a:rPr sz="2400" dirty="0">
                <a:latin typeface="宋体"/>
                <a:cs typeface="宋体"/>
              </a:rPr>
              <a:t>x){</a:t>
            </a:r>
            <a:r>
              <a:rPr sz="2400" u="sng" dirty="0">
                <a:latin typeface="宋体"/>
                <a:cs typeface="宋体"/>
              </a:rPr>
              <a:t>[</a:t>
            </a:r>
            <a:r>
              <a:rPr sz="2400" u="sng" dirty="0">
                <a:latin typeface="Symbol"/>
                <a:cs typeface="Symbol"/>
              </a:rPr>
              <a:t></a:t>
            </a:r>
            <a:r>
              <a:rPr sz="2400" u="sng" dirty="0">
                <a:latin typeface="宋体"/>
                <a:cs typeface="宋体"/>
              </a:rPr>
              <a:t>P(x)∨</a:t>
            </a:r>
            <a:r>
              <a:rPr sz="2400" u="sng" dirty="0">
                <a:latin typeface="Symbol"/>
                <a:cs typeface="Symbol"/>
              </a:rPr>
              <a:t></a:t>
            </a:r>
            <a:r>
              <a:rPr sz="2400" u="sng" dirty="0">
                <a:latin typeface="宋体"/>
                <a:cs typeface="宋体"/>
              </a:rPr>
              <a:t>Q(x</a:t>
            </a:r>
            <a:r>
              <a:rPr sz="2400" u="sng" dirty="0" smtClean="0">
                <a:latin typeface="宋体"/>
                <a:cs typeface="宋体"/>
              </a:rPr>
              <a:t>)]</a:t>
            </a:r>
            <a:r>
              <a:rPr lang="zh-CN" altLang="en-US" sz="2400" u="sng" dirty="0">
                <a:latin typeface="Symbol"/>
                <a:cs typeface="Symbol"/>
              </a:rPr>
              <a:t> </a:t>
            </a:r>
            <a:r>
              <a:rPr lang="zh-CN" altLang="en-US" sz="2400" u="sng" dirty="0">
                <a:solidFill>
                  <a:srgbClr val="FF0000"/>
                </a:solidFill>
                <a:latin typeface="Symbol"/>
                <a:cs typeface="Symbol"/>
              </a:rPr>
              <a:t></a:t>
            </a:r>
            <a:r>
              <a:rPr sz="2400" u="sng" dirty="0" smtClean="0">
                <a:latin typeface="宋体"/>
                <a:cs typeface="宋体"/>
              </a:rPr>
              <a:t>(</a:t>
            </a:r>
            <a:r>
              <a:rPr sz="2400" u="sng" dirty="0">
                <a:latin typeface="Symbol"/>
                <a:cs typeface="Symbol"/>
              </a:rPr>
              <a:t></a:t>
            </a:r>
            <a:r>
              <a:rPr sz="2400" u="sng" dirty="0">
                <a:latin typeface="宋体"/>
                <a:cs typeface="宋体"/>
              </a:rPr>
              <a:t>y)[S(x,y)∧Q(x</a:t>
            </a:r>
            <a:r>
              <a:rPr sz="2400" u="sng" dirty="0" smtClean="0">
                <a:latin typeface="宋体"/>
                <a:cs typeface="宋体"/>
              </a:rPr>
              <a:t>)]</a:t>
            </a:r>
            <a:r>
              <a:rPr lang="en-US" altLang="zh-CN" sz="2400" dirty="0" smtClean="0">
                <a:latin typeface="宋体"/>
                <a:cs typeface="宋体"/>
              </a:rPr>
              <a:t>}</a:t>
            </a:r>
            <a:r>
              <a:rPr sz="2400" dirty="0" smtClean="0">
                <a:latin typeface="宋体"/>
                <a:cs typeface="宋体"/>
              </a:rPr>
              <a:t>∧</a:t>
            </a:r>
            <a:r>
              <a:rPr sz="2400" dirty="0">
                <a:latin typeface="宋体"/>
                <a:cs typeface="宋体"/>
              </a:rPr>
              <a:t>(</a:t>
            </a:r>
            <a:r>
              <a:rPr sz="2400" dirty="0">
                <a:latin typeface="Symbol"/>
                <a:cs typeface="Symbol"/>
              </a:rPr>
              <a:t></a:t>
            </a:r>
            <a:r>
              <a:rPr sz="2400" dirty="0">
                <a:latin typeface="宋体"/>
                <a:cs typeface="宋体"/>
              </a:rPr>
              <a:t>x)[P(x)∨B(x</a:t>
            </a:r>
            <a:r>
              <a:rPr sz="2400" dirty="0" smtClean="0">
                <a:latin typeface="宋体"/>
                <a:cs typeface="宋体"/>
              </a:rPr>
              <a:t>)] </a:t>
            </a:r>
            <a:endParaRPr sz="2400" dirty="0">
              <a:latin typeface="宋体"/>
              <a:cs typeface="宋体"/>
            </a:endParaRPr>
          </a:p>
          <a:p>
            <a:pPr marL="88265">
              <a:spcBef>
                <a:spcPts val="975"/>
              </a:spcBef>
            </a:pPr>
            <a:endParaRPr lang="en-US" sz="2400" dirty="0">
              <a:latin typeface="宋体"/>
              <a:cs typeface="宋体"/>
            </a:endParaRPr>
          </a:p>
          <a:p>
            <a:pPr marL="88265">
              <a:spcBef>
                <a:spcPts val="975"/>
              </a:spcBef>
            </a:pPr>
            <a:r>
              <a:rPr lang="en-US" sz="2400" dirty="0">
                <a:latin typeface="宋体"/>
                <a:cs typeface="宋体"/>
              </a:rPr>
              <a:t>  </a:t>
            </a:r>
            <a:r>
              <a:rPr sz="2400" dirty="0">
                <a:latin typeface="宋体"/>
                <a:cs typeface="宋体"/>
              </a:rPr>
              <a:t>转换过程遵照上述9个步骤： </a:t>
            </a:r>
            <a:endParaRPr lang="en-US" sz="2400" dirty="0" smtClean="0">
              <a:latin typeface="宋体"/>
              <a:cs typeface="宋体"/>
            </a:endParaRPr>
          </a:p>
          <a:p>
            <a:pPr marL="88265">
              <a:spcBef>
                <a:spcPts val="975"/>
              </a:spcBef>
            </a:pPr>
            <a:endParaRPr sz="2400" dirty="0">
              <a:latin typeface="宋体"/>
              <a:cs typeface="宋体"/>
            </a:endParaRPr>
          </a:p>
          <a:p>
            <a:pPr marL="431165" marR="2199640" indent="-342900">
              <a:lnSpc>
                <a:spcPct val="114199"/>
              </a:lnSpc>
              <a:spcBef>
                <a:spcPts val="575"/>
              </a:spcBef>
            </a:pPr>
            <a:r>
              <a:rPr sz="2400" dirty="0">
                <a:latin typeface="宋体"/>
                <a:cs typeface="宋体"/>
              </a:rPr>
              <a:t> </a:t>
            </a:r>
            <a:r>
              <a:rPr sz="2400" b="1" dirty="0" smtClean="0">
                <a:latin typeface="宋体"/>
                <a:cs typeface="宋体"/>
              </a:rPr>
              <a:t>(1)</a:t>
            </a:r>
            <a:r>
              <a:rPr lang="zh-CN" altLang="en-US" sz="2400" b="1" spc="240" dirty="0" smtClean="0">
                <a:latin typeface="宋体"/>
                <a:cs typeface="宋体"/>
              </a:rPr>
              <a:t>消</a:t>
            </a:r>
            <a:r>
              <a:rPr lang="zh-CN" altLang="en-US" sz="2400" b="1" spc="225" dirty="0" smtClean="0">
                <a:latin typeface="宋体"/>
                <a:cs typeface="宋体"/>
              </a:rPr>
              <a:t>蕴</a:t>
            </a:r>
            <a:r>
              <a:rPr lang="zh-CN" altLang="en-US" sz="2400" b="1" spc="240" dirty="0" smtClean="0">
                <a:latin typeface="宋体"/>
                <a:cs typeface="宋体"/>
              </a:rPr>
              <a:t>含</a:t>
            </a:r>
            <a:r>
              <a:rPr lang="zh-CN" altLang="en-US" sz="2400" spc="60" dirty="0" smtClean="0">
                <a:latin typeface="宋体"/>
                <a:cs typeface="宋体"/>
              </a:rPr>
              <a:t>“</a:t>
            </a:r>
            <a:r>
              <a:rPr lang="zh-CN" altLang="en-US" sz="2400" dirty="0" smtClean="0">
                <a:latin typeface="Symbol"/>
                <a:cs typeface="Symbol"/>
              </a:rPr>
              <a:t></a:t>
            </a:r>
            <a:r>
              <a:rPr lang="zh-CN" altLang="en-US" sz="2400" spc="60" dirty="0" smtClean="0">
                <a:latin typeface="宋体"/>
                <a:cs typeface="宋体"/>
              </a:rPr>
              <a:t>”</a:t>
            </a:r>
            <a:endParaRPr sz="2400" dirty="0" smtClean="0">
              <a:latin typeface="宋体"/>
              <a:cs typeface="宋体"/>
            </a:endParaRPr>
          </a:p>
          <a:p>
            <a:pPr marL="88265">
              <a:spcBef>
                <a:spcPts val="969"/>
              </a:spcBef>
            </a:pPr>
            <a:r>
              <a:rPr sz="2400" spc="-5" dirty="0" smtClean="0">
                <a:latin typeface="宋体"/>
                <a:cs typeface="宋体"/>
              </a:rPr>
              <a:t> </a:t>
            </a:r>
            <a:r>
              <a:rPr sz="2400" dirty="0" smtClean="0">
                <a:latin typeface="宋体"/>
                <a:cs typeface="宋体"/>
              </a:rPr>
              <a:t> </a:t>
            </a:r>
            <a:endParaRPr sz="24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8329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0226" y="189993"/>
            <a:ext cx="4512310" cy="696595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一阶逻辑化为子句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8148" y="1100801"/>
            <a:ext cx="13139928" cy="5475089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431165" marR="2199640" indent="-342900">
              <a:lnSpc>
                <a:spcPct val="114199"/>
              </a:lnSpc>
              <a:spcBef>
                <a:spcPts val="575"/>
              </a:spcBef>
            </a:pPr>
            <a:r>
              <a:rPr lang="en-US" altLang="zh-CN" sz="2400" b="1" dirty="0" smtClean="0">
                <a:latin typeface="宋体"/>
                <a:cs typeface="宋体"/>
              </a:rPr>
              <a:t> (</a:t>
            </a:r>
            <a:r>
              <a:rPr lang="en-US" altLang="zh-CN" sz="2400" b="1" dirty="0">
                <a:latin typeface="宋体"/>
                <a:cs typeface="宋体"/>
              </a:rPr>
              <a:t>1)</a:t>
            </a:r>
            <a:r>
              <a:rPr lang="zh-CN" altLang="en-US" sz="2400" b="1" u="sng" spc="240" dirty="0">
                <a:latin typeface="宋体"/>
                <a:cs typeface="宋体"/>
              </a:rPr>
              <a:t>消</a:t>
            </a:r>
            <a:r>
              <a:rPr lang="zh-CN" altLang="en-US" sz="2400" b="1" u="sng" spc="225" dirty="0">
                <a:latin typeface="宋体"/>
                <a:cs typeface="宋体"/>
              </a:rPr>
              <a:t>蕴</a:t>
            </a:r>
            <a:r>
              <a:rPr lang="zh-CN" altLang="en-US" sz="2400" b="1" u="sng" spc="240" dirty="0">
                <a:latin typeface="宋体"/>
                <a:cs typeface="宋体"/>
              </a:rPr>
              <a:t>含</a:t>
            </a:r>
            <a:r>
              <a:rPr lang="zh-CN" altLang="en-US" sz="2400" u="sng" spc="60" dirty="0">
                <a:latin typeface="宋体"/>
                <a:cs typeface="宋体"/>
              </a:rPr>
              <a:t>“</a:t>
            </a:r>
            <a:r>
              <a:rPr lang="zh-CN" altLang="en-US" sz="2400" u="sng" dirty="0">
                <a:latin typeface="Symbol"/>
                <a:cs typeface="Symbol"/>
              </a:rPr>
              <a:t></a:t>
            </a:r>
            <a:r>
              <a:rPr lang="zh-CN" altLang="en-US" sz="2400" u="sng" spc="60" dirty="0">
                <a:latin typeface="宋体"/>
                <a:cs typeface="宋体"/>
              </a:rPr>
              <a:t>”</a:t>
            </a:r>
            <a:r>
              <a:rPr lang="zh-CN" altLang="en-US" sz="2400" dirty="0">
                <a:latin typeface="宋体"/>
                <a:cs typeface="宋体"/>
              </a:rPr>
              <a:t>： </a:t>
            </a:r>
            <a:r>
              <a:rPr lang="en-US" altLang="zh-CN" sz="2400" dirty="0">
                <a:latin typeface="宋体"/>
                <a:cs typeface="宋体"/>
              </a:rPr>
              <a:t>(</a:t>
            </a:r>
            <a:r>
              <a:rPr lang="zh-CN" altLang="en-US" sz="2400" dirty="0">
                <a:latin typeface="Symbol"/>
                <a:cs typeface="Symbol"/>
              </a:rPr>
              <a:t></a:t>
            </a:r>
            <a:r>
              <a:rPr lang="en-US" altLang="zh-CN" sz="2400" dirty="0">
                <a:latin typeface="宋体"/>
                <a:cs typeface="宋体"/>
              </a:rPr>
              <a:t>x){</a:t>
            </a:r>
            <a:r>
              <a:rPr lang="en-US" altLang="zh-CN" sz="2400" u="sng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lang="en-US" altLang="zh-CN" sz="2400" u="sng" dirty="0">
                <a:latin typeface="宋体"/>
                <a:cs typeface="宋体"/>
              </a:rPr>
              <a:t>[</a:t>
            </a:r>
            <a:r>
              <a:rPr lang="en-US" altLang="zh-CN" sz="2400" u="sng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lang="en-US" altLang="zh-CN" sz="2400" u="sng" dirty="0">
                <a:latin typeface="宋体"/>
                <a:cs typeface="宋体"/>
              </a:rPr>
              <a:t>P(x)</a:t>
            </a:r>
            <a:r>
              <a:rPr lang="en-US" altLang="zh-CN" sz="2400" u="sng" dirty="0">
                <a:solidFill>
                  <a:srgbClr val="FF0000"/>
                </a:solidFill>
                <a:latin typeface="宋体"/>
                <a:cs typeface="宋体"/>
              </a:rPr>
              <a:t>∨</a:t>
            </a:r>
            <a:r>
              <a:rPr lang="en-US" altLang="zh-CN" sz="2400" u="sng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lang="en-US" altLang="zh-CN" sz="2400" u="sng" dirty="0">
                <a:latin typeface="宋体"/>
                <a:cs typeface="宋体"/>
              </a:rPr>
              <a:t>Q(x)]∨(</a:t>
            </a:r>
            <a:r>
              <a:rPr lang="en-US" altLang="zh-CN" sz="2400" u="sng" dirty="0">
                <a:latin typeface="Symbol"/>
                <a:cs typeface="Symbol"/>
              </a:rPr>
              <a:t></a:t>
            </a:r>
            <a:r>
              <a:rPr lang="en-US" altLang="zh-CN" sz="2400" u="sng" dirty="0">
                <a:latin typeface="宋体"/>
                <a:cs typeface="宋体"/>
              </a:rPr>
              <a:t>y)[S(</a:t>
            </a:r>
            <a:r>
              <a:rPr lang="en-US" altLang="zh-CN" sz="2400" u="sng" dirty="0" err="1">
                <a:latin typeface="宋体"/>
                <a:cs typeface="宋体"/>
              </a:rPr>
              <a:t>x,y</a:t>
            </a:r>
            <a:r>
              <a:rPr lang="en-US" altLang="zh-CN" sz="2400" u="sng" dirty="0">
                <a:latin typeface="宋体"/>
                <a:cs typeface="宋体"/>
              </a:rPr>
              <a:t>)∧Q(x)]</a:t>
            </a:r>
            <a:r>
              <a:rPr lang="en-US" altLang="zh-CN" sz="2400" dirty="0">
                <a:latin typeface="宋体"/>
                <a:cs typeface="宋体"/>
              </a:rPr>
              <a:t>}∧(</a:t>
            </a:r>
            <a:r>
              <a:rPr lang="en-US" altLang="zh-CN" sz="2400" dirty="0">
                <a:latin typeface="Symbol"/>
                <a:cs typeface="Symbol"/>
              </a:rPr>
              <a:t></a:t>
            </a:r>
            <a:r>
              <a:rPr lang="en-US" altLang="zh-CN" sz="2400" dirty="0">
                <a:latin typeface="宋体"/>
                <a:cs typeface="宋体"/>
              </a:rPr>
              <a:t>x)[P(x)∨B(x)]</a:t>
            </a:r>
          </a:p>
          <a:p>
            <a:pPr marL="431165" marR="2199640" indent="-342900">
              <a:lnSpc>
                <a:spcPct val="114199"/>
              </a:lnSpc>
              <a:spcBef>
                <a:spcPts val="575"/>
              </a:spcBef>
            </a:pPr>
            <a:endParaRPr lang="en-US" altLang="zh-CN" sz="2400" dirty="0">
              <a:latin typeface="宋体"/>
              <a:cs typeface="宋体"/>
            </a:endParaRPr>
          </a:p>
          <a:p>
            <a:pPr marL="88265">
              <a:spcBef>
                <a:spcPts val="969"/>
              </a:spcBef>
            </a:pPr>
            <a:r>
              <a:rPr lang="en-US" altLang="zh-CN" sz="2400" spc="-5" dirty="0">
                <a:latin typeface="宋体"/>
                <a:cs typeface="宋体"/>
              </a:rPr>
              <a:t> </a:t>
            </a:r>
            <a:r>
              <a:rPr lang="en-US" altLang="zh-CN" sz="2400" b="1" spc="-5" dirty="0">
                <a:latin typeface="宋体"/>
                <a:cs typeface="宋体"/>
              </a:rPr>
              <a:t>(2)</a:t>
            </a:r>
            <a:r>
              <a:rPr lang="zh-CN" altLang="en-US" sz="2400" b="1" u="sng" spc="50" dirty="0">
                <a:latin typeface="宋体"/>
                <a:cs typeface="宋体"/>
              </a:rPr>
              <a:t>否定内移</a:t>
            </a:r>
            <a:r>
              <a:rPr lang="zh-CN" altLang="en-US" sz="2400" spc="60" dirty="0">
                <a:latin typeface="宋体"/>
                <a:cs typeface="宋体"/>
              </a:rPr>
              <a:t>：</a:t>
            </a:r>
            <a:endParaRPr lang="zh-CN" altLang="en-US" sz="2400" b="1" spc="-5" dirty="0">
              <a:latin typeface="宋体"/>
              <a:cs typeface="宋体"/>
            </a:endParaRPr>
          </a:p>
          <a:p>
            <a:pPr marL="88265">
              <a:spcBef>
                <a:spcPts val="969"/>
              </a:spcBef>
            </a:pPr>
            <a:r>
              <a:rPr lang="zh-CN" altLang="en-US" sz="2400" spc="-5" dirty="0">
                <a:latin typeface="宋体"/>
                <a:cs typeface="宋体"/>
              </a:rPr>
              <a:t> </a:t>
            </a:r>
            <a:r>
              <a:rPr lang="en-US" altLang="zh-CN" sz="2400" spc="-5" dirty="0">
                <a:latin typeface="宋体"/>
                <a:cs typeface="宋体"/>
              </a:rPr>
              <a:t>(</a:t>
            </a:r>
            <a:r>
              <a:rPr lang="zh-CN" altLang="en-US" sz="2400" spc="-5" dirty="0">
                <a:latin typeface="Symbol"/>
                <a:cs typeface="Symbol"/>
              </a:rPr>
              <a:t></a:t>
            </a:r>
            <a:r>
              <a:rPr lang="en-US" altLang="zh-CN" sz="2400" spc="-5" dirty="0">
                <a:latin typeface="宋体"/>
                <a:cs typeface="宋体"/>
              </a:rPr>
              <a:t>x){[</a:t>
            </a:r>
            <a:r>
              <a:rPr lang="en-US" altLang="zh-CN" sz="2400" u="sng" spc="-5" dirty="0">
                <a:latin typeface="宋体"/>
                <a:cs typeface="宋体"/>
              </a:rPr>
              <a:t>P(x)∧Q(x)</a:t>
            </a:r>
            <a:r>
              <a:rPr lang="en-US" altLang="zh-CN" sz="2400" spc="-5" dirty="0">
                <a:latin typeface="宋体"/>
                <a:cs typeface="宋体"/>
              </a:rPr>
              <a:t>]∨(</a:t>
            </a:r>
            <a:r>
              <a:rPr lang="en-US" altLang="zh-CN" sz="2400" spc="-5" dirty="0">
                <a:latin typeface="Symbol"/>
                <a:cs typeface="Symbol"/>
              </a:rPr>
              <a:t></a:t>
            </a:r>
            <a:r>
              <a:rPr lang="en-US" altLang="zh-CN" sz="2400" spc="10" dirty="0">
                <a:latin typeface="Times New Roman"/>
                <a:cs typeface="Times New Roman"/>
              </a:rPr>
              <a:t> </a:t>
            </a:r>
            <a:r>
              <a:rPr lang="en-US" altLang="zh-CN" sz="2400" spc="-5" dirty="0">
                <a:latin typeface="宋体"/>
                <a:cs typeface="宋体"/>
              </a:rPr>
              <a:t>y)[S(</a:t>
            </a:r>
            <a:r>
              <a:rPr lang="en-US" altLang="zh-CN" sz="2400" spc="-5" dirty="0" err="1">
                <a:latin typeface="宋体"/>
                <a:cs typeface="宋体"/>
              </a:rPr>
              <a:t>x</a:t>
            </a:r>
            <a:r>
              <a:rPr lang="en-US" altLang="zh-CN" sz="2400" dirty="0" err="1">
                <a:latin typeface="宋体"/>
                <a:cs typeface="宋体"/>
              </a:rPr>
              <a:t>,</a:t>
            </a:r>
            <a:r>
              <a:rPr lang="en-US" altLang="zh-CN" sz="2400" spc="-5" dirty="0" err="1">
                <a:latin typeface="宋体"/>
                <a:cs typeface="宋体"/>
              </a:rPr>
              <a:t>y</a:t>
            </a:r>
            <a:r>
              <a:rPr lang="en-US" altLang="zh-CN" sz="2400" spc="-5" dirty="0">
                <a:latin typeface="宋体"/>
                <a:cs typeface="宋体"/>
              </a:rPr>
              <a:t>)∧Q(x)]}∧(</a:t>
            </a:r>
            <a:r>
              <a:rPr lang="en-US" altLang="zh-CN" sz="2400" spc="-5" dirty="0">
                <a:latin typeface="Symbol"/>
                <a:cs typeface="Symbol"/>
              </a:rPr>
              <a:t></a:t>
            </a:r>
            <a:r>
              <a:rPr lang="en-US" altLang="zh-CN" sz="2400" spc="-5" dirty="0">
                <a:solidFill>
                  <a:srgbClr val="FF0000"/>
                </a:solidFill>
                <a:latin typeface="宋体"/>
                <a:cs typeface="宋体"/>
              </a:rPr>
              <a:t>x</a:t>
            </a:r>
            <a:r>
              <a:rPr lang="en-US" altLang="zh-CN" sz="2400" spc="-5" dirty="0">
                <a:latin typeface="宋体"/>
                <a:cs typeface="宋体"/>
              </a:rPr>
              <a:t>)[P</a:t>
            </a:r>
            <a:r>
              <a:rPr lang="en-US" altLang="zh-CN" sz="2400" dirty="0">
                <a:latin typeface="宋体"/>
                <a:cs typeface="宋体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宋体"/>
                <a:cs typeface="宋体"/>
              </a:rPr>
              <a:t>x</a:t>
            </a:r>
            <a:r>
              <a:rPr lang="en-US" altLang="zh-CN" sz="2400" dirty="0">
                <a:latin typeface="宋体"/>
                <a:cs typeface="宋体"/>
              </a:rPr>
              <a:t>)∨B(</a:t>
            </a:r>
            <a:r>
              <a:rPr lang="en-US" altLang="zh-CN" sz="2400" dirty="0">
                <a:solidFill>
                  <a:srgbClr val="FF0000"/>
                </a:solidFill>
                <a:latin typeface="宋体"/>
                <a:cs typeface="宋体"/>
              </a:rPr>
              <a:t>x</a:t>
            </a:r>
            <a:r>
              <a:rPr lang="en-US" altLang="zh-CN" sz="2400" dirty="0">
                <a:latin typeface="宋体"/>
                <a:cs typeface="宋体"/>
              </a:rPr>
              <a:t>)] </a:t>
            </a:r>
          </a:p>
          <a:p>
            <a:pPr marL="88265">
              <a:spcBef>
                <a:spcPts val="975"/>
              </a:spcBef>
            </a:pPr>
            <a:endParaRPr sz="2400" dirty="0">
              <a:latin typeface="宋体"/>
              <a:cs typeface="宋体"/>
            </a:endParaRPr>
          </a:p>
          <a:p>
            <a:pPr marL="88265">
              <a:spcBef>
                <a:spcPts val="969"/>
              </a:spcBef>
            </a:pPr>
            <a:r>
              <a:rPr sz="2400" dirty="0">
                <a:latin typeface="宋体"/>
                <a:cs typeface="宋体"/>
              </a:rPr>
              <a:t> </a:t>
            </a:r>
            <a:r>
              <a:rPr lang="en-US" altLang="zh-CN" sz="2400" b="1" dirty="0">
                <a:latin typeface="宋体"/>
                <a:cs typeface="宋体"/>
              </a:rPr>
              <a:t>(3)</a:t>
            </a:r>
            <a:r>
              <a:rPr lang="zh-CN" altLang="en-US" sz="2400" b="1" u="sng" spc="60" dirty="0">
                <a:latin typeface="宋体"/>
                <a:cs typeface="宋体"/>
              </a:rPr>
              <a:t>变</a:t>
            </a:r>
            <a:r>
              <a:rPr lang="zh-CN" altLang="en-US" sz="2400" b="1" u="sng" spc="70" dirty="0">
                <a:latin typeface="宋体"/>
                <a:cs typeface="宋体"/>
              </a:rPr>
              <a:t>量标</a:t>
            </a:r>
            <a:r>
              <a:rPr lang="zh-CN" altLang="en-US" sz="2400" b="1" u="sng" spc="60" dirty="0">
                <a:latin typeface="宋体"/>
                <a:cs typeface="宋体"/>
              </a:rPr>
              <a:t>准</a:t>
            </a:r>
            <a:r>
              <a:rPr lang="zh-CN" altLang="en-US" sz="2400" b="1" u="sng" spc="70" dirty="0">
                <a:latin typeface="宋体"/>
                <a:cs typeface="宋体"/>
              </a:rPr>
              <a:t>化</a:t>
            </a:r>
            <a:r>
              <a:rPr lang="zh-CN" altLang="en-US" sz="2400" dirty="0">
                <a:latin typeface="宋体"/>
                <a:cs typeface="宋体"/>
              </a:rPr>
              <a:t>：</a:t>
            </a:r>
            <a:endParaRPr lang="zh-CN" altLang="en-US" sz="2400" b="1" dirty="0">
              <a:latin typeface="宋体"/>
              <a:cs typeface="宋体"/>
            </a:endParaRPr>
          </a:p>
          <a:p>
            <a:pPr marL="88265">
              <a:spcBef>
                <a:spcPts val="969"/>
              </a:spcBef>
            </a:pPr>
            <a:r>
              <a:rPr lang="en-US" altLang="zh-CN" sz="2400" dirty="0">
                <a:latin typeface="宋体"/>
                <a:cs typeface="宋体"/>
              </a:rPr>
              <a:t>(</a:t>
            </a:r>
            <a:r>
              <a:rPr lang="zh-CN" altLang="en-US" sz="2400" dirty="0">
                <a:latin typeface="Symbol"/>
                <a:cs typeface="Symbol"/>
              </a:rPr>
              <a:t></a:t>
            </a:r>
            <a:r>
              <a:rPr lang="en-US" altLang="zh-CN" sz="2400" dirty="0">
                <a:latin typeface="宋体"/>
                <a:cs typeface="宋体"/>
              </a:rPr>
              <a:t>x){[P</a:t>
            </a:r>
            <a:r>
              <a:rPr lang="zh-CN" altLang="en-US" sz="2400" dirty="0">
                <a:latin typeface="宋体"/>
                <a:cs typeface="宋体"/>
              </a:rPr>
              <a:t>（</a:t>
            </a:r>
            <a:r>
              <a:rPr lang="en-US" altLang="zh-CN" sz="2400" dirty="0">
                <a:latin typeface="宋体"/>
                <a:cs typeface="宋体"/>
              </a:rPr>
              <a:t>x</a:t>
            </a:r>
            <a:r>
              <a:rPr lang="zh-CN" altLang="en-US" sz="2400" dirty="0">
                <a:latin typeface="宋体"/>
                <a:cs typeface="宋体"/>
              </a:rPr>
              <a:t>）∧</a:t>
            </a:r>
            <a:r>
              <a:rPr lang="en-US" altLang="zh-CN" sz="2400" dirty="0">
                <a:latin typeface="宋体"/>
                <a:cs typeface="宋体"/>
              </a:rPr>
              <a:t>Q(x)]∨</a:t>
            </a:r>
            <a:r>
              <a:rPr lang="en-US" altLang="zh-CN" sz="2400" dirty="0">
                <a:solidFill>
                  <a:srgbClr val="FF0000"/>
                </a:solidFill>
                <a:latin typeface="宋体"/>
                <a:cs typeface="宋体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lang="en-US" altLang="zh-CN" sz="24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宋体"/>
                <a:cs typeface="宋体"/>
              </a:rPr>
              <a:t>y)</a:t>
            </a:r>
            <a:r>
              <a:rPr lang="en-US" altLang="zh-CN" sz="2400" dirty="0">
                <a:latin typeface="宋体"/>
                <a:cs typeface="宋体"/>
              </a:rPr>
              <a:t>[</a:t>
            </a:r>
            <a:r>
              <a:rPr lang="en-US" altLang="zh-CN" sz="2400" dirty="0" smtClean="0">
                <a:latin typeface="宋体"/>
                <a:cs typeface="宋体"/>
              </a:rPr>
              <a:t>S(</a:t>
            </a:r>
            <a:r>
              <a:rPr lang="en-US" altLang="zh-CN" sz="2400" dirty="0" err="1" smtClean="0">
                <a:latin typeface="宋体"/>
                <a:cs typeface="宋体"/>
              </a:rPr>
              <a:t>x</a:t>
            </a:r>
            <a:r>
              <a:rPr lang="en-US" altLang="zh-CN" sz="2400" dirty="0" err="1">
                <a:latin typeface="宋体"/>
                <a:cs typeface="宋体"/>
              </a:rPr>
              <a:t>,</a:t>
            </a:r>
            <a:r>
              <a:rPr lang="en-US" altLang="zh-CN" sz="2400" dirty="0" err="1" smtClean="0">
                <a:latin typeface="宋体"/>
                <a:cs typeface="宋体"/>
              </a:rPr>
              <a:t>y</a:t>
            </a:r>
            <a:r>
              <a:rPr lang="en-US" altLang="zh-CN" sz="2400" dirty="0">
                <a:latin typeface="宋体"/>
                <a:cs typeface="宋体"/>
              </a:rPr>
              <a:t>)∧Q(x)]}∧</a:t>
            </a:r>
            <a:r>
              <a:rPr lang="en-US" altLang="zh-CN" sz="2400" u="sng" dirty="0">
                <a:latin typeface="宋体"/>
                <a:cs typeface="宋体"/>
              </a:rPr>
              <a:t>(</a:t>
            </a:r>
            <a:r>
              <a:rPr lang="en-US" altLang="zh-CN" sz="2400" u="sng" dirty="0">
                <a:latin typeface="Symbol"/>
                <a:cs typeface="Symbol"/>
              </a:rPr>
              <a:t></a:t>
            </a:r>
            <a:r>
              <a:rPr lang="en-US" altLang="zh-CN" sz="2400" u="sng" dirty="0">
                <a:latin typeface="宋体"/>
                <a:cs typeface="宋体"/>
              </a:rPr>
              <a:t>w)[</a:t>
            </a:r>
            <a:r>
              <a:rPr lang="en-US" altLang="zh-CN" sz="2400" u="sng" dirty="0" smtClean="0">
                <a:latin typeface="宋体"/>
                <a:cs typeface="宋体"/>
              </a:rPr>
              <a:t>P</a:t>
            </a:r>
            <a:r>
              <a:rPr lang="en-US" altLang="zh-CN" sz="2400" u="sng" spc="-5" dirty="0" smtClean="0">
                <a:latin typeface="宋体"/>
                <a:cs typeface="宋体"/>
              </a:rPr>
              <a:t>(w)</a:t>
            </a:r>
            <a:r>
              <a:rPr lang="zh-CN" altLang="en-US" sz="2400" u="sng" spc="-5" dirty="0" smtClean="0">
                <a:latin typeface="宋体"/>
                <a:cs typeface="宋体"/>
              </a:rPr>
              <a:t>∨</a:t>
            </a:r>
            <a:r>
              <a:rPr lang="en-US" altLang="zh-CN" sz="2400" u="sng" spc="-5" dirty="0" smtClean="0">
                <a:latin typeface="宋体"/>
                <a:cs typeface="宋体"/>
              </a:rPr>
              <a:t>B(w)] </a:t>
            </a:r>
            <a:endParaRPr lang="en-US" altLang="zh-CN" sz="2400" u="sng" dirty="0">
              <a:latin typeface="宋体"/>
              <a:cs typeface="宋体"/>
            </a:endParaRPr>
          </a:p>
          <a:p>
            <a:pPr marL="88265">
              <a:spcBef>
                <a:spcPts val="969"/>
              </a:spcBef>
            </a:pPr>
            <a:r>
              <a:rPr lang="en-US" altLang="zh-CN" sz="2400" dirty="0">
                <a:latin typeface="宋体"/>
                <a:cs typeface="宋体"/>
              </a:rPr>
              <a:t> </a:t>
            </a:r>
          </a:p>
          <a:p>
            <a:pPr marL="88265">
              <a:spcBef>
                <a:spcPts val="969"/>
              </a:spcBef>
            </a:pPr>
            <a:r>
              <a:rPr lang="en-US" altLang="zh-CN" sz="2400" b="1" dirty="0">
                <a:latin typeface="宋体"/>
                <a:cs typeface="宋体"/>
              </a:rPr>
              <a:t>(4</a:t>
            </a:r>
            <a:r>
              <a:rPr lang="en-US" altLang="zh-CN" sz="2400" dirty="0">
                <a:latin typeface="宋体"/>
                <a:cs typeface="宋体"/>
              </a:rPr>
              <a:t>)</a:t>
            </a:r>
            <a:r>
              <a:rPr lang="zh-CN" altLang="en-US" sz="2400" b="1" u="sng" dirty="0">
                <a:latin typeface="宋体"/>
                <a:cs typeface="宋体"/>
              </a:rPr>
              <a:t>消去存在量词</a:t>
            </a:r>
            <a:r>
              <a:rPr lang="zh-CN" altLang="en-US" sz="2400" b="1" u="sng" dirty="0">
                <a:latin typeface="Symbol"/>
                <a:cs typeface="Symbol"/>
              </a:rPr>
              <a:t></a:t>
            </a:r>
            <a:r>
              <a:rPr lang="zh-CN" altLang="en-US" sz="2400" b="1" dirty="0">
                <a:latin typeface="宋体"/>
                <a:cs typeface="宋体"/>
              </a:rPr>
              <a:t>：</a:t>
            </a:r>
          </a:p>
          <a:p>
            <a:pPr marL="88265">
              <a:spcBef>
                <a:spcPts val="969"/>
              </a:spcBef>
            </a:pPr>
            <a:r>
              <a:rPr lang="en-US" altLang="zh-CN" sz="2400" dirty="0">
                <a:latin typeface="宋体"/>
                <a:cs typeface="宋体"/>
              </a:rPr>
              <a:t>(</a:t>
            </a:r>
            <a:r>
              <a:rPr lang="zh-CN" altLang="en-US" sz="2400" dirty="0">
                <a:latin typeface="Symbol"/>
                <a:cs typeface="Symbol"/>
              </a:rPr>
              <a:t></a:t>
            </a:r>
            <a:r>
              <a:rPr lang="en-US" altLang="zh-CN" sz="2400" dirty="0">
                <a:latin typeface="宋体"/>
                <a:cs typeface="宋体"/>
              </a:rPr>
              <a:t>x){[P</a:t>
            </a:r>
            <a:r>
              <a:rPr lang="zh-CN" altLang="en-US" sz="2400" dirty="0">
                <a:latin typeface="宋体"/>
                <a:cs typeface="宋体"/>
              </a:rPr>
              <a:t>（</a:t>
            </a:r>
            <a:r>
              <a:rPr lang="en-US" altLang="zh-CN" sz="2400" dirty="0">
                <a:latin typeface="宋体"/>
                <a:cs typeface="宋体"/>
              </a:rPr>
              <a:t>x</a:t>
            </a:r>
            <a:r>
              <a:rPr lang="zh-CN" altLang="en-US" sz="2400" dirty="0">
                <a:latin typeface="宋体"/>
                <a:cs typeface="宋体"/>
              </a:rPr>
              <a:t>）∧</a:t>
            </a:r>
            <a:r>
              <a:rPr lang="en-US" altLang="zh-CN" sz="2400" dirty="0">
                <a:latin typeface="宋体"/>
                <a:cs typeface="宋体"/>
              </a:rPr>
              <a:t>Q(x)]∨</a:t>
            </a:r>
            <a:r>
              <a:rPr lang="en-US" altLang="zh-CN" sz="2400" u="sng" dirty="0">
                <a:latin typeface="宋体"/>
                <a:cs typeface="宋体"/>
              </a:rPr>
              <a:t>[</a:t>
            </a:r>
            <a:r>
              <a:rPr lang="en-US" altLang="zh-CN" sz="2400" u="sng" dirty="0" smtClean="0">
                <a:latin typeface="宋体"/>
                <a:cs typeface="宋体"/>
              </a:rPr>
              <a:t>S(</a:t>
            </a:r>
            <a:r>
              <a:rPr lang="en-US" altLang="zh-CN" sz="2400" u="sng" dirty="0" err="1" smtClean="0">
                <a:latin typeface="宋体"/>
                <a:cs typeface="宋体"/>
              </a:rPr>
              <a:t>x,</a:t>
            </a:r>
            <a:r>
              <a:rPr lang="en-US" altLang="zh-CN" sz="2400" b="1" u="sng" dirty="0" err="1" smtClean="0">
                <a:latin typeface="宋体"/>
                <a:cs typeface="宋体"/>
              </a:rPr>
              <a:t>f</a:t>
            </a:r>
            <a:r>
              <a:rPr lang="en-US" altLang="zh-CN" sz="2400" b="1" u="sng" dirty="0" smtClean="0">
                <a:latin typeface="宋体"/>
                <a:cs typeface="宋体"/>
              </a:rPr>
              <a:t>(x</a:t>
            </a:r>
            <a:r>
              <a:rPr lang="en-US" altLang="zh-CN" sz="2400" b="1" u="sng" dirty="0">
                <a:latin typeface="宋体"/>
                <a:cs typeface="宋体"/>
              </a:rPr>
              <a:t>)</a:t>
            </a:r>
            <a:r>
              <a:rPr lang="en-US" altLang="zh-CN" sz="2400" u="sng" dirty="0">
                <a:latin typeface="宋体"/>
                <a:cs typeface="宋体"/>
              </a:rPr>
              <a:t>)</a:t>
            </a:r>
            <a:r>
              <a:rPr lang="en-US" altLang="zh-CN" sz="2400" u="sng" spc="-10" dirty="0">
                <a:latin typeface="宋体"/>
                <a:cs typeface="宋体"/>
              </a:rPr>
              <a:t> </a:t>
            </a:r>
            <a:r>
              <a:rPr lang="en-US" altLang="zh-CN" sz="2400" u="sng" dirty="0">
                <a:latin typeface="宋体"/>
                <a:cs typeface="宋体"/>
              </a:rPr>
              <a:t>∧Q(x)]</a:t>
            </a:r>
            <a:r>
              <a:rPr lang="en-US" altLang="zh-CN" sz="2400" dirty="0">
                <a:latin typeface="宋体"/>
                <a:cs typeface="宋体"/>
              </a:rPr>
              <a:t>}∧</a:t>
            </a:r>
            <a:r>
              <a:rPr lang="en-US" altLang="zh-CN" sz="2400" dirty="0">
                <a:solidFill>
                  <a:srgbClr val="FF0000"/>
                </a:solidFill>
                <a:latin typeface="宋体"/>
                <a:cs typeface="宋体"/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lang="en-US" altLang="zh-CN" sz="2400" dirty="0" smtClean="0">
                <a:solidFill>
                  <a:srgbClr val="FF0000"/>
                </a:solidFill>
                <a:latin typeface="宋体"/>
                <a:cs typeface="宋体"/>
              </a:rPr>
              <a:t>w)</a:t>
            </a:r>
            <a:r>
              <a:rPr lang="en-US" altLang="zh-CN" sz="2400" dirty="0" smtClean="0">
                <a:latin typeface="宋体"/>
                <a:cs typeface="宋体"/>
              </a:rPr>
              <a:t>[</a:t>
            </a:r>
            <a:r>
              <a:rPr lang="en-US" altLang="zh-CN" sz="2400" dirty="0">
                <a:latin typeface="宋体"/>
                <a:cs typeface="宋体"/>
              </a:rPr>
              <a:t>P</a:t>
            </a:r>
            <a:r>
              <a:rPr lang="en-US" altLang="zh-CN" sz="2400" spc="-5" dirty="0">
                <a:latin typeface="宋体"/>
                <a:cs typeface="宋体"/>
              </a:rPr>
              <a:t>(w)</a:t>
            </a:r>
            <a:r>
              <a:rPr lang="zh-CN" altLang="en-US" sz="2400" spc="-5" dirty="0">
                <a:latin typeface="宋体"/>
                <a:cs typeface="宋体"/>
              </a:rPr>
              <a:t>∨</a:t>
            </a:r>
            <a:r>
              <a:rPr lang="en-US" altLang="zh-CN" sz="2400" spc="-5" dirty="0">
                <a:latin typeface="宋体"/>
                <a:cs typeface="宋体"/>
              </a:rPr>
              <a:t>B(w)</a:t>
            </a:r>
            <a:r>
              <a:rPr lang="en-US" altLang="zh-CN" sz="2400" dirty="0" smtClean="0">
                <a:latin typeface="宋体"/>
                <a:cs typeface="宋体"/>
              </a:rPr>
              <a:t>] </a:t>
            </a:r>
            <a:r>
              <a:rPr sz="2400" dirty="0" smtClean="0">
                <a:latin typeface="宋体"/>
                <a:cs typeface="宋体"/>
              </a:rPr>
              <a:t> </a:t>
            </a:r>
            <a:endParaRPr sz="24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8711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0226" y="226263"/>
            <a:ext cx="4512310" cy="697230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0" dirty="0"/>
              <a:t>一阶逻辑化为子句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977671" y="1295620"/>
            <a:ext cx="12285841" cy="3693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451735" indent="-342900">
              <a:lnSpc>
                <a:spcPct val="125000"/>
              </a:lnSpc>
              <a:spcBef>
                <a:spcPts val="100"/>
              </a:spcBef>
            </a:pPr>
            <a:r>
              <a:rPr sz="2400" b="1" spc="5" dirty="0">
                <a:latin typeface="宋体"/>
                <a:cs typeface="宋体"/>
              </a:rPr>
              <a:t>(5)</a:t>
            </a:r>
            <a:r>
              <a:rPr lang="zh-CN" altLang="en-US" sz="2400" b="1" u="sng" spc="55" dirty="0">
                <a:latin typeface="宋体"/>
                <a:cs typeface="宋体"/>
              </a:rPr>
              <a:t>将公式化</a:t>
            </a:r>
            <a:r>
              <a:rPr lang="zh-CN" altLang="en-US" sz="2400" b="1" u="sng" spc="70" dirty="0">
                <a:latin typeface="宋体"/>
                <a:cs typeface="宋体"/>
              </a:rPr>
              <a:t>为</a:t>
            </a:r>
            <a:r>
              <a:rPr lang="zh-CN" altLang="en-US" sz="2400" b="1" u="sng" spc="55" dirty="0">
                <a:latin typeface="宋体"/>
                <a:cs typeface="宋体"/>
              </a:rPr>
              <a:t>前</a:t>
            </a:r>
            <a:r>
              <a:rPr lang="zh-CN" altLang="en-US" sz="2400" b="1" u="sng" spc="90" dirty="0">
                <a:latin typeface="宋体"/>
                <a:cs typeface="宋体"/>
              </a:rPr>
              <a:t>束</a:t>
            </a:r>
            <a:r>
              <a:rPr lang="zh-CN" altLang="en-US" sz="2400" b="1" u="sng" spc="65" dirty="0">
                <a:latin typeface="宋体"/>
                <a:cs typeface="宋体"/>
              </a:rPr>
              <a:t>形</a:t>
            </a:r>
            <a:endParaRPr lang="en-US" sz="2400" b="1" spc="5" dirty="0">
              <a:latin typeface="宋体"/>
              <a:cs typeface="宋体"/>
            </a:endParaRPr>
          </a:p>
          <a:p>
            <a:pPr marL="355600" marR="2451735" indent="-342900">
              <a:lnSpc>
                <a:spcPct val="125000"/>
              </a:lnSpc>
              <a:spcBef>
                <a:spcPts val="100"/>
              </a:spcBef>
            </a:pPr>
            <a:r>
              <a:rPr lang="en-US" sz="2400" spc="5" dirty="0" smtClean="0">
                <a:latin typeface="宋体"/>
                <a:cs typeface="宋体"/>
              </a:rPr>
              <a:t>  </a:t>
            </a:r>
            <a:r>
              <a:rPr sz="2400" spc="5" dirty="0" smtClean="0">
                <a:latin typeface="宋体"/>
                <a:cs typeface="宋体"/>
              </a:rPr>
              <a:t>(</a:t>
            </a:r>
            <a:r>
              <a:rPr sz="2400" dirty="0">
                <a:latin typeface="Symbol"/>
                <a:cs typeface="Symbol"/>
              </a:rPr>
              <a:t></a:t>
            </a:r>
            <a:r>
              <a:rPr sz="2400" spc="-10" dirty="0">
                <a:latin typeface="宋体"/>
                <a:cs typeface="宋体"/>
              </a:rPr>
              <a:t>x)</a:t>
            </a:r>
            <a:r>
              <a:rPr sz="2400" u="sng" spc="5" dirty="0">
                <a:latin typeface="宋体"/>
                <a:cs typeface="宋体"/>
              </a:rPr>
              <a:t>(</a:t>
            </a:r>
            <a:r>
              <a:rPr sz="2400" u="sng" spc="-10" dirty="0">
                <a:latin typeface="Symbol"/>
                <a:cs typeface="Symbol"/>
              </a:rPr>
              <a:t></a:t>
            </a:r>
            <a:r>
              <a:rPr sz="2400" u="sng" dirty="0">
                <a:latin typeface="宋体"/>
                <a:cs typeface="宋体"/>
              </a:rPr>
              <a:t>w</a:t>
            </a:r>
            <a:r>
              <a:rPr sz="2400" u="sng" spc="-15" dirty="0" smtClean="0">
                <a:latin typeface="宋体"/>
                <a:cs typeface="宋体"/>
              </a:rPr>
              <a:t>)</a:t>
            </a:r>
            <a:r>
              <a:rPr sz="2400" dirty="0" smtClean="0">
                <a:latin typeface="宋体"/>
                <a:cs typeface="宋体"/>
              </a:rPr>
              <a:t>{[</a:t>
            </a:r>
            <a:r>
              <a:rPr sz="2400" spc="-5" dirty="0">
                <a:latin typeface="宋体"/>
                <a:cs typeface="宋体"/>
              </a:rPr>
              <a:t>P</a:t>
            </a:r>
            <a:r>
              <a:rPr lang="en-US" altLang="zh-CN" sz="2400" dirty="0">
                <a:latin typeface="宋体"/>
                <a:cs typeface="宋体"/>
              </a:rPr>
              <a:t>(</a:t>
            </a:r>
            <a:r>
              <a:rPr sz="2400" spc="-10" dirty="0">
                <a:latin typeface="宋体"/>
                <a:cs typeface="宋体"/>
              </a:rPr>
              <a:t>x</a:t>
            </a:r>
            <a:r>
              <a:rPr lang="en-US" sz="2400" dirty="0">
                <a:latin typeface="宋体"/>
                <a:cs typeface="宋体"/>
              </a:rPr>
              <a:t>)</a:t>
            </a:r>
            <a:r>
              <a:rPr sz="2400" dirty="0">
                <a:latin typeface="宋体"/>
                <a:cs typeface="宋体"/>
              </a:rPr>
              <a:t>∧</a:t>
            </a:r>
            <a:r>
              <a:rPr sz="2400" dirty="0">
                <a:solidFill>
                  <a:srgbClr val="FF0000"/>
                </a:solidFill>
                <a:latin typeface="宋体"/>
                <a:cs typeface="宋体"/>
              </a:rPr>
              <a:t>Q</a:t>
            </a:r>
            <a:r>
              <a:rPr sz="2400" spc="-15" dirty="0">
                <a:solidFill>
                  <a:srgbClr val="FF0000"/>
                </a:solidFill>
                <a:latin typeface="宋体"/>
                <a:cs typeface="宋体"/>
              </a:rPr>
              <a:t>(</a:t>
            </a:r>
            <a:r>
              <a:rPr sz="2400" dirty="0">
                <a:solidFill>
                  <a:srgbClr val="FF0000"/>
                </a:solidFill>
                <a:latin typeface="宋体"/>
                <a:cs typeface="宋体"/>
              </a:rPr>
              <a:t>x)</a:t>
            </a:r>
            <a:r>
              <a:rPr sz="2400" spc="-5" dirty="0">
                <a:latin typeface="宋体"/>
                <a:cs typeface="宋体"/>
              </a:rPr>
              <a:t>]</a:t>
            </a:r>
            <a:r>
              <a:rPr sz="2400" dirty="0">
                <a:solidFill>
                  <a:srgbClr val="FF0000"/>
                </a:solidFill>
                <a:latin typeface="宋体"/>
                <a:cs typeface="宋体"/>
              </a:rPr>
              <a:t>∨</a:t>
            </a:r>
            <a:r>
              <a:rPr sz="2400" dirty="0">
                <a:latin typeface="宋体"/>
                <a:cs typeface="宋体"/>
              </a:rPr>
              <a:t>[S(</a:t>
            </a:r>
            <a:r>
              <a:rPr sz="2400" spc="-15" dirty="0" err="1">
                <a:latin typeface="宋体"/>
                <a:cs typeface="宋体"/>
              </a:rPr>
              <a:t>x</a:t>
            </a:r>
            <a:r>
              <a:rPr lang="en-US" sz="2400" spc="-15" dirty="0" err="1">
                <a:latin typeface="宋体"/>
                <a:cs typeface="宋体"/>
              </a:rPr>
              <a:t>,</a:t>
            </a:r>
            <a:r>
              <a:rPr lang="en-US" sz="2400" dirty="0" err="1">
                <a:latin typeface="宋体"/>
                <a:cs typeface="宋体"/>
              </a:rPr>
              <a:t>f</a:t>
            </a:r>
            <a:r>
              <a:rPr sz="2400" dirty="0">
                <a:latin typeface="宋体"/>
                <a:cs typeface="宋体"/>
              </a:rPr>
              <a:t>(x))∧</a:t>
            </a:r>
            <a:r>
              <a:rPr sz="2400" dirty="0">
                <a:solidFill>
                  <a:srgbClr val="FF0000"/>
                </a:solidFill>
                <a:latin typeface="宋体"/>
                <a:cs typeface="宋体"/>
              </a:rPr>
              <a:t>Q(x)</a:t>
            </a:r>
            <a:r>
              <a:rPr sz="2400" dirty="0">
                <a:latin typeface="宋体"/>
                <a:cs typeface="宋体"/>
              </a:rPr>
              <a:t>]}∧[P</a:t>
            </a:r>
            <a:r>
              <a:rPr lang="en-US" sz="2400" dirty="0">
                <a:latin typeface="宋体"/>
                <a:cs typeface="宋体"/>
              </a:rPr>
              <a:t>(</a:t>
            </a:r>
            <a:r>
              <a:rPr sz="2400" dirty="0">
                <a:latin typeface="宋体"/>
                <a:cs typeface="宋体"/>
              </a:rPr>
              <a:t>w</a:t>
            </a:r>
            <a:r>
              <a:rPr lang="en-US" sz="2400" dirty="0">
                <a:latin typeface="宋体"/>
                <a:cs typeface="宋体"/>
              </a:rPr>
              <a:t>)</a:t>
            </a:r>
            <a:r>
              <a:rPr sz="2400" dirty="0">
                <a:latin typeface="宋体"/>
                <a:cs typeface="宋体"/>
              </a:rPr>
              <a:t>∨B</a:t>
            </a:r>
            <a:r>
              <a:rPr lang="en-US" sz="2400" dirty="0">
                <a:latin typeface="宋体"/>
                <a:cs typeface="宋体"/>
              </a:rPr>
              <a:t>(</a:t>
            </a:r>
            <a:r>
              <a:rPr sz="2400" dirty="0">
                <a:latin typeface="宋体"/>
                <a:cs typeface="宋体"/>
              </a:rPr>
              <a:t>w</a:t>
            </a:r>
            <a:r>
              <a:rPr lang="en-US" sz="2400" dirty="0">
                <a:latin typeface="宋体"/>
                <a:cs typeface="宋体"/>
              </a:rPr>
              <a:t>)</a:t>
            </a:r>
            <a:r>
              <a:rPr sz="2400" dirty="0">
                <a:latin typeface="宋体"/>
                <a:cs typeface="宋体"/>
              </a:rPr>
              <a:t>] </a:t>
            </a:r>
          </a:p>
          <a:p>
            <a:pPr marL="12700">
              <a:spcBef>
                <a:spcPts val="1405"/>
              </a:spcBef>
            </a:pPr>
            <a:r>
              <a:rPr sz="2400" b="1" spc="5" dirty="0">
                <a:latin typeface="宋体"/>
                <a:cs typeface="宋体"/>
              </a:rPr>
              <a:t>(6</a:t>
            </a:r>
            <a:r>
              <a:rPr sz="2400" spc="5" dirty="0">
                <a:latin typeface="宋体"/>
                <a:cs typeface="宋体"/>
              </a:rPr>
              <a:t>)</a:t>
            </a:r>
            <a:r>
              <a:rPr lang="zh-CN" altLang="en-US" sz="2400" b="1" u="sng" dirty="0">
                <a:latin typeface="宋体"/>
                <a:cs typeface="宋体"/>
              </a:rPr>
              <a:t>化为合取范式</a:t>
            </a:r>
            <a:r>
              <a:rPr lang="en-US" altLang="zh-CN" sz="2400" dirty="0">
                <a:latin typeface="宋体"/>
                <a:cs typeface="宋体"/>
              </a:rPr>
              <a:t>:</a:t>
            </a:r>
            <a:endParaRPr lang="en-US" sz="2400" spc="5" dirty="0">
              <a:latin typeface="宋体"/>
              <a:cs typeface="宋体"/>
            </a:endParaRPr>
          </a:p>
          <a:p>
            <a:pPr marL="12700">
              <a:spcBef>
                <a:spcPts val="1405"/>
              </a:spcBef>
            </a:pPr>
            <a:r>
              <a:rPr sz="2400" spc="85" dirty="0">
                <a:latin typeface="宋体"/>
                <a:cs typeface="宋体"/>
              </a:rPr>
              <a:t> </a:t>
            </a:r>
            <a:r>
              <a:rPr lang="en-US" sz="2400" spc="85" dirty="0" smtClean="0">
                <a:latin typeface="宋体"/>
                <a:cs typeface="宋体"/>
              </a:rPr>
              <a:t> </a:t>
            </a:r>
            <a:r>
              <a:rPr sz="2400" spc="-5" dirty="0" smtClean="0">
                <a:solidFill>
                  <a:srgbClr val="FF0000"/>
                </a:solidFill>
                <a:latin typeface="宋体"/>
                <a:cs typeface="宋体"/>
              </a:rPr>
              <a:t>(</a:t>
            </a:r>
            <a:r>
              <a:rPr sz="2400" spc="-5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400" spc="-5" dirty="0">
                <a:solidFill>
                  <a:srgbClr val="FF0000"/>
                </a:solidFill>
                <a:latin typeface="宋体"/>
                <a:cs typeface="宋体"/>
              </a:rPr>
              <a:t>x)(</a:t>
            </a:r>
            <a:r>
              <a:rPr sz="2400" spc="-5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400" spc="-5" dirty="0">
                <a:solidFill>
                  <a:srgbClr val="FF0000"/>
                </a:solidFill>
                <a:latin typeface="宋体"/>
                <a:cs typeface="宋体"/>
              </a:rPr>
              <a:t>w)</a:t>
            </a:r>
            <a:r>
              <a:rPr sz="2400" spc="-5" dirty="0">
                <a:latin typeface="宋体"/>
                <a:cs typeface="宋体"/>
              </a:rPr>
              <a:t>{</a:t>
            </a:r>
            <a:r>
              <a:rPr sz="2400" u="sng" spc="-5" dirty="0">
                <a:latin typeface="宋体"/>
                <a:cs typeface="宋体"/>
              </a:rPr>
              <a:t>[P</a:t>
            </a:r>
            <a:r>
              <a:rPr lang="en-US" sz="2400" u="sng" spc="-5" dirty="0">
                <a:latin typeface="宋体"/>
                <a:cs typeface="宋体"/>
              </a:rPr>
              <a:t>(</a:t>
            </a:r>
            <a:r>
              <a:rPr sz="2400" u="sng" spc="-5" dirty="0">
                <a:latin typeface="宋体"/>
                <a:cs typeface="宋体"/>
              </a:rPr>
              <a:t>x</a:t>
            </a:r>
            <a:r>
              <a:rPr lang="en-US" sz="2400" u="sng" spc="-5" dirty="0">
                <a:latin typeface="宋体"/>
                <a:cs typeface="宋体"/>
              </a:rPr>
              <a:t>)</a:t>
            </a:r>
            <a:r>
              <a:rPr sz="2400" u="sng" spc="-5" dirty="0">
                <a:latin typeface="宋体"/>
                <a:cs typeface="宋体"/>
              </a:rPr>
              <a:t>∨S(x，f(x))]∧Q(x)</a:t>
            </a:r>
            <a:r>
              <a:rPr sz="2400" spc="-5" dirty="0">
                <a:latin typeface="宋体"/>
                <a:cs typeface="宋体"/>
              </a:rPr>
              <a:t>∧[P</a:t>
            </a:r>
            <a:r>
              <a:rPr lang="en-US" altLang="zh-CN" sz="2400" spc="-5" dirty="0">
                <a:latin typeface="宋体"/>
                <a:cs typeface="宋体"/>
              </a:rPr>
              <a:t>(</a:t>
            </a:r>
            <a:r>
              <a:rPr sz="2400" spc="-5" dirty="0">
                <a:latin typeface="宋体"/>
                <a:cs typeface="宋体"/>
              </a:rPr>
              <a:t>w</a:t>
            </a:r>
            <a:r>
              <a:rPr lang="en-US" sz="2400" spc="-5" dirty="0">
                <a:latin typeface="宋体"/>
                <a:cs typeface="宋体"/>
              </a:rPr>
              <a:t>)</a:t>
            </a:r>
            <a:r>
              <a:rPr sz="2400" dirty="0">
                <a:latin typeface="宋体"/>
                <a:cs typeface="宋体"/>
              </a:rPr>
              <a:t>∨B</a:t>
            </a:r>
            <a:r>
              <a:rPr lang="en-US" sz="2400" dirty="0">
                <a:latin typeface="宋体"/>
                <a:cs typeface="宋体"/>
              </a:rPr>
              <a:t>(</a:t>
            </a:r>
            <a:r>
              <a:rPr sz="2400" dirty="0">
                <a:latin typeface="宋体"/>
                <a:cs typeface="宋体"/>
              </a:rPr>
              <a:t>w</a:t>
            </a:r>
            <a:r>
              <a:rPr lang="en-US" sz="2400" dirty="0">
                <a:latin typeface="宋体"/>
                <a:cs typeface="宋体"/>
              </a:rPr>
              <a:t>)</a:t>
            </a:r>
            <a:r>
              <a:rPr sz="2400" dirty="0">
                <a:latin typeface="宋体"/>
                <a:cs typeface="宋体"/>
              </a:rPr>
              <a:t>]} </a:t>
            </a:r>
          </a:p>
          <a:p>
            <a:pPr marL="12700">
              <a:spcBef>
                <a:spcPts val="1405"/>
              </a:spcBef>
            </a:pPr>
            <a:r>
              <a:rPr sz="2400" b="1" dirty="0">
                <a:latin typeface="宋体"/>
                <a:cs typeface="宋体"/>
              </a:rPr>
              <a:t>(7)</a:t>
            </a:r>
            <a:r>
              <a:rPr lang="zh-CN" altLang="en-US" sz="2400" b="1" u="sng" dirty="0">
                <a:latin typeface="宋体"/>
                <a:cs typeface="宋体"/>
              </a:rPr>
              <a:t>略去全称量词</a:t>
            </a:r>
            <a:r>
              <a:rPr lang="zh-CN" altLang="en-US" sz="2400" dirty="0">
                <a:latin typeface="宋体"/>
                <a:cs typeface="宋体"/>
              </a:rPr>
              <a:t>：</a:t>
            </a:r>
            <a:endParaRPr lang="en-US" altLang="zh-CN" sz="2400" dirty="0">
              <a:latin typeface="宋体"/>
              <a:cs typeface="宋体"/>
            </a:endParaRPr>
          </a:p>
          <a:p>
            <a:pPr marL="12700">
              <a:spcBef>
                <a:spcPts val="1405"/>
              </a:spcBef>
            </a:pPr>
            <a:r>
              <a:rPr lang="en-US" sz="2400" spc="-5" dirty="0" smtClean="0">
                <a:latin typeface="宋体"/>
                <a:cs typeface="宋体"/>
              </a:rPr>
              <a:t>  </a:t>
            </a:r>
            <a:r>
              <a:rPr sz="2400" spc="-5" dirty="0" smtClean="0">
                <a:latin typeface="宋体"/>
                <a:cs typeface="宋体"/>
              </a:rPr>
              <a:t>[P</a:t>
            </a:r>
            <a:r>
              <a:rPr lang="en-US" sz="2400" spc="-5" dirty="0" smtClean="0">
                <a:latin typeface="宋体"/>
                <a:cs typeface="宋体"/>
              </a:rPr>
              <a:t>(</a:t>
            </a:r>
            <a:r>
              <a:rPr sz="2400" spc="-5" dirty="0" smtClean="0">
                <a:latin typeface="宋体"/>
                <a:cs typeface="宋体"/>
              </a:rPr>
              <a:t>x</a:t>
            </a:r>
            <a:r>
              <a:rPr lang="en-US" sz="2400" spc="-5" dirty="0" smtClean="0">
                <a:latin typeface="宋体"/>
                <a:cs typeface="宋体"/>
              </a:rPr>
              <a:t>)</a:t>
            </a:r>
            <a:r>
              <a:rPr sz="2400" spc="-5" dirty="0" smtClean="0">
                <a:latin typeface="宋体"/>
                <a:cs typeface="宋体"/>
              </a:rPr>
              <a:t>∨</a:t>
            </a:r>
            <a:r>
              <a:rPr sz="2400" spc="-5" dirty="0">
                <a:latin typeface="宋体"/>
                <a:cs typeface="宋体"/>
              </a:rPr>
              <a:t>S(x，f(x))]</a:t>
            </a:r>
            <a:r>
              <a:rPr sz="2400" spc="-5" dirty="0">
                <a:solidFill>
                  <a:srgbClr val="FF0000"/>
                </a:solidFill>
                <a:latin typeface="宋体"/>
                <a:cs typeface="宋体"/>
              </a:rPr>
              <a:t>∧</a:t>
            </a:r>
            <a:r>
              <a:rPr sz="2400" spc="-5" dirty="0">
                <a:latin typeface="宋体"/>
                <a:cs typeface="宋体"/>
              </a:rPr>
              <a:t>Q(x)</a:t>
            </a:r>
            <a:r>
              <a:rPr sz="2400" spc="-5" dirty="0">
                <a:solidFill>
                  <a:srgbClr val="FF0000"/>
                </a:solidFill>
                <a:latin typeface="宋体"/>
                <a:cs typeface="宋体"/>
              </a:rPr>
              <a:t>∧</a:t>
            </a:r>
            <a:r>
              <a:rPr sz="2400" spc="-5" dirty="0">
                <a:latin typeface="宋体"/>
                <a:cs typeface="宋体"/>
              </a:rPr>
              <a:t>[</a:t>
            </a:r>
            <a:r>
              <a:rPr sz="2400" spc="-5" dirty="0" smtClean="0">
                <a:latin typeface="宋体"/>
                <a:cs typeface="宋体"/>
              </a:rPr>
              <a:t>P</a:t>
            </a:r>
            <a:r>
              <a:rPr lang="en-US" sz="2400" spc="-5" dirty="0" smtClean="0">
                <a:latin typeface="宋体"/>
                <a:cs typeface="宋体"/>
              </a:rPr>
              <a:t>(</a:t>
            </a:r>
            <a:r>
              <a:rPr sz="2400" spc="-5" dirty="0" smtClean="0">
                <a:latin typeface="宋体"/>
                <a:cs typeface="宋体"/>
              </a:rPr>
              <a:t>w</a:t>
            </a:r>
            <a:r>
              <a:rPr lang="en-US" sz="2400" spc="-5" dirty="0" smtClean="0">
                <a:latin typeface="宋体"/>
                <a:cs typeface="宋体"/>
              </a:rPr>
              <a:t>)</a:t>
            </a:r>
            <a:r>
              <a:rPr sz="2400" spc="-5" dirty="0" smtClean="0">
                <a:latin typeface="宋体"/>
                <a:cs typeface="宋体"/>
              </a:rPr>
              <a:t>∨B</a:t>
            </a:r>
            <a:r>
              <a:rPr lang="en-US" sz="2400" spc="-5" dirty="0" smtClean="0">
                <a:latin typeface="宋体"/>
                <a:cs typeface="宋体"/>
              </a:rPr>
              <a:t>(</a:t>
            </a:r>
            <a:r>
              <a:rPr sz="2400" spc="-5" dirty="0" smtClean="0">
                <a:latin typeface="宋体"/>
                <a:cs typeface="宋体"/>
              </a:rPr>
              <a:t>w</a:t>
            </a:r>
            <a:r>
              <a:rPr lang="en-US" sz="2400" spc="-5" dirty="0" smtClean="0">
                <a:latin typeface="宋体"/>
                <a:cs typeface="宋体"/>
              </a:rPr>
              <a:t>)</a:t>
            </a:r>
            <a:r>
              <a:rPr sz="2400" spc="-5" dirty="0" smtClean="0">
                <a:latin typeface="宋体"/>
                <a:cs typeface="宋体"/>
              </a:rPr>
              <a:t>]</a:t>
            </a:r>
            <a:r>
              <a:rPr sz="2400" dirty="0" smtClean="0">
                <a:latin typeface="宋体"/>
                <a:cs typeface="宋体"/>
              </a:rPr>
              <a:t> </a:t>
            </a:r>
            <a:endParaRPr sz="2400" dirty="0">
              <a:latin typeface="宋体"/>
              <a:cs typeface="宋体"/>
            </a:endParaRPr>
          </a:p>
          <a:p>
            <a:pPr marL="12700">
              <a:spcBef>
                <a:spcPts val="1405"/>
              </a:spcBef>
            </a:pPr>
            <a:endParaRPr sz="2400" dirty="0">
              <a:latin typeface="宋体"/>
              <a:cs typeface="宋体"/>
            </a:endParaRPr>
          </a:p>
        </p:txBody>
      </p:sp>
      <p:sp>
        <p:nvSpPr>
          <p:cNvPr id="4" name="object 28"/>
          <p:cNvSpPr txBox="1"/>
          <p:nvPr/>
        </p:nvSpPr>
        <p:spPr>
          <a:xfrm>
            <a:off x="889479" y="4564730"/>
            <a:ext cx="11302521" cy="1985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451735" indent="-342900">
              <a:lnSpc>
                <a:spcPct val="125000"/>
              </a:lnSpc>
              <a:spcBef>
                <a:spcPts val="100"/>
              </a:spcBef>
            </a:pPr>
            <a:r>
              <a:rPr sz="2400" b="1" dirty="0">
                <a:latin typeface="宋体"/>
                <a:cs typeface="宋体"/>
              </a:rPr>
              <a:t>(8)</a:t>
            </a:r>
            <a:r>
              <a:rPr lang="zh-CN" altLang="en-US" sz="2400" b="1" u="sng" dirty="0">
                <a:latin typeface="宋体"/>
                <a:cs typeface="宋体"/>
              </a:rPr>
              <a:t>消去合取符号∧</a:t>
            </a:r>
            <a:r>
              <a:rPr lang="en-US" altLang="zh-CN" sz="2400" b="1" u="sng" dirty="0">
                <a:latin typeface="宋体"/>
                <a:cs typeface="宋体"/>
              </a:rPr>
              <a:t>:</a:t>
            </a:r>
          </a:p>
          <a:p>
            <a:pPr marL="355600" marR="2451735" indent="-342900">
              <a:lnSpc>
                <a:spcPct val="125000"/>
              </a:lnSpc>
              <a:spcBef>
                <a:spcPts val="100"/>
              </a:spcBef>
            </a:pPr>
            <a:r>
              <a:rPr lang="en-US" sz="2400" dirty="0" smtClean="0">
                <a:latin typeface="宋体"/>
                <a:cs typeface="宋体"/>
              </a:rPr>
              <a:t>  </a:t>
            </a:r>
            <a:r>
              <a:rPr sz="2400" dirty="0" err="1" smtClean="0">
                <a:latin typeface="宋体"/>
                <a:cs typeface="宋体"/>
              </a:rPr>
              <a:t>子句集为：</a:t>
            </a:r>
            <a:r>
              <a:rPr lang="en-US" altLang="zh-CN" sz="2400" u="sng" spc="-5" dirty="0" err="1">
                <a:latin typeface="宋体"/>
                <a:cs typeface="宋体"/>
              </a:rPr>
              <a:t>P</a:t>
            </a:r>
            <a:r>
              <a:rPr lang="en-US" altLang="zh-CN" sz="2400" u="sng" spc="-5" dirty="0">
                <a:latin typeface="宋体"/>
                <a:cs typeface="宋体"/>
              </a:rPr>
              <a:t>(x)∨S(x</a:t>
            </a:r>
            <a:r>
              <a:rPr lang="zh-CN" altLang="en-US" sz="2400" u="sng" spc="-5" dirty="0">
                <a:latin typeface="宋体"/>
                <a:cs typeface="宋体"/>
              </a:rPr>
              <a:t>，</a:t>
            </a:r>
            <a:r>
              <a:rPr lang="en-US" altLang="zh-CN" sz="2400" u="sng" spc="-5" dirty="0">
                <a:latin typeface="宋体"/>
                <a:cs typeface="宋体"/>
              </a:rPr>
              <a:t>f(x))</a:t>
            </a:r>
            <a:r>
              <a:rPr sz="2400" dirty="0" smtClean="0">
                <a:latin typeface="宋体"/>
                <a:cs typeface="宋体"/>
              </a:rPr>
              <a:t>；</a:t>
            </a:r>
            <a:r>
              <a:rPr sz="2400" u="sng" dirty="0">
                <a:latin typeface="宋体"/>
                <a:cs typeface="宋体"/>
              </a:rPr>
              <a:t>Q(</a:t>
            </a:r>
            <a:r>
              <a:rPr sz="2400" u="sng" dirty="0">
                <a:solidFill>
                  <a:srgbClr val="FF0000"/>
                </a:solidFill>
                <a:latin typeface="宋体"/>
                <a:cs typeface="宋体"/>
              </a:rPr>
              <a:t>x</a:t>
            </a:r>
            <a:r>
              <a:rPr sz="2400" u="sng" dirty="0" smtClean="0">
                <a:latin typeface="宋体"/>
                <a:cs typeface="宋体"/>
              </a:rPr>
              <a:t>)</a:t>
            </a:r>
            <a:r>
              <a:rPr sz="2400" dirty="0" smtClean="0">
                <a:latin typeface="宋体"/>
                <a:cs typeface="宋体"/>
              </a:rPr>
              <a:t>；</a:t>
            </a:r>
            <a:r>
              <a:rPr lang="en-US" altLang="zh-CN" sz="2400" u="sng" spc="-5" dirty="0" smtClean="0">
                <a:latin typeface="宋体"/>
                <a:cs typeface="宋体"/>
              </a:rPr>
              <a:t>P(w</a:t>
            </a:r>
            <a:r>
              <a:rPr lang="en-US" altLang="zh-CN" sz="2400" u="sng" spc="-5" dirty="0">
                <a:latin typeface="宋体"/>
                <a:cs typeface="宋体"/>
              </a:rPr>
              <a:t>)∨B(w)</a:t>
            </a:r>
            <a:endParaRPr lang="en-US" sz="2400" b="1" u="sng" dirty="0">
              <a:latin typeface="宋体"/>
              <a:cs typeface="宋体"/>
            </a:endParaRPr>
          </a:p>
          <a:p>
            <a:pPr marL="12700">
              <a:spcBef>
                <a:spcPts val="1485"/>
              </a:spcBef>
            </a:pPr>
            <a:r>
              <a:rPr sz="2400" b="1" dirty="0">
                <a:latin typeface="宋体"/>
                <a:cs typeface="宋体"/>
              </a:rPr>
              <a:t>(9)</a:t>
            </a:r>
            <a:r>
              <a:rPr sz="2400" b="1" spc="45" dirty="0">
                <a:latin typeface="宋体"/>
                <a:cs typeface="宋体"/>
              </a:rPr>
              <a:t> </a:t>
            </a:r>
            <a:r>
              <a:rPr sz="2400" b="1" dirty="0" err="1">
                <a:latin typeface="宋体"/>
                <a:cs typeface="宋体"/>
              </a:rPr>
              <a:t>子句变量标准化</a:t>
            </a:r>
            <a:r>
              <a:rPr lang="en-US" sz="2400" b="1" dirty="0">
                <a:latin typeface="宋体"/>
                <a:cs typeface="宋体"/>
              </a:rPr>
              <a:t>:</a:t>
            </a:r>
          </a:p>
          <a:p>
            <a:pPr marL="355600" marR="2451735" indent="-342900">
              <a:lnSpc>
                <a:spcPct val="125000"/>
              </a:lnSpc>
              <a:spcBef>
                <a:spcPts val="100"/>
              </a:spcBef>
            </a:pPr>
            <a:r>
              <a:rPr lang="en-US" sz="2400" spc="-15" dirty="0" smtClean="0">
                <a:latin typeface="宋体"/>
                <a:cs typeface="宋体"/>
              </a:rPr>
              <a:t>  </a:t>
            </a:r>
            <a:r>
              <a:rPr sz="2400" spc="-15" dirty="0" err="1" smtClean="0">
                <a:latin typeface="宋体"/>
                <a:cs typeface="宋体"/>
              </a:rPr>
              <a:t>最</a:t>
            </a:r>
            <a:r>
              <a:rPr sz="2400" dirty="0" err="1" smtClean="0">
                <a:latin typeface="宋体"/>
                <a:cs typeface="宋体"/>
              </a:rPr>
              <a:t>终的</a:t>
            </a:r>
            <a:r>
              <a:rPr sz="2400" spc="-15" dirty="0" err="1" smtClean="0">
                <a:latin typeface="宋体"/>
                <a:cs typeface="宋体"/>
              </a:rPr>
              <a:t>子</a:t>
            </a:r>
            <a:r>
              <a:rPr sz="2400" spc="5" dirty="0" err="1" smtClean="0">
                <a:latin typeface="宋体"/>
                <a:cs typeface="宋体"/>
              </a:rPr>
              <a:t>句</a:t>
            </a:r>
            <a:r>
              <a:rPr sz="2400" spc="-5" dirty="0" err="1" smtClean="0">
                <a:latin typeface="宋体"/>
                <a:cs typeface="宋体"/>
              </a:rPr>
              <a:t>集为</a:t>
            </a:r>
            <a:r>
              <a:rPr sz="2400" spc="-5" dirty="0" smtClean="0">
                <a:latin typeface="宋体"/>
                <a:cs typeface="宋体"/>
              </a:rPr>
              <a:t>：</a:t>
            </a:r>
            <a:r>
              <a:rPr lang="pl-PL" altLang="zh-CN" sz="2400" spc="-5" dirty="0">
                <a:latin typeface="宋体"/>
                <a:cs typeface="宋体"/>
              </a:rPr>
              <a:t>P(x)∨S(x</a:t>
            </a:r>
            <a:r>
              <a:rPr lang="zh-CN" altLang="pl-PL" sz="2400" spc="-5" dirty="0">
                <a:latin typeface="宋体"/>
                <a:cs typeface="宋体"/>
              </a:rPr>
              <a:t>，</a:t>
            </a:r>
            <a:r>
              <a:rPr lang="pl-PL" altLang="zh-CN" sz="2400" spc="-5" dirty="0">
                <a:latin typeface="宋体"/>
                <a:cs typeface="宋体"/>
              </a:rPr>
              <a:t>f(x))</a:t>
            </a:r>
            <a:r>
              <a:rPr lang="zh-CN" altLang="pl-PL" sz="2400" dirty="0">
                <a:latin typeface="宋体"/>
                <a:cs typeface="宋体"/>
              </a:rPr>
              <a:t>；</a:t>
            </a:r>
            <a:r>
              <a:rPr lang="pl-PL" altLang="zh-CN" sz="2400" u="sng" dirty="0" smtClean="0">
                <a:latin typeface="宋体"/>
                <a:cs typeface="宋体"/>
              </a:rPr>
              <a:t>Q(</a:t>
            </a:r>
            <a:r>
              <a:rPr lang="en-US" altLang="zh-CN" sz="2400" u="sng" dirty="0" smtClean="0">
                <a:latin typeface="宋体"/>
                <a:cs typeface="宋体"/>
              </a:rPr>
              <a:t>y</a:t>
            </a:r>
            <a:r>
              <a:rPr lang="pl-PL" altLang="zh-CN" sz="2400" u="sng" dirty="0" smtClean="0">
                <a:latin typeface="宋体"/>
                <a:cs typeface="宋体"/>
              </a:rPr>
              <a:t>)</a:t>
            </a:r>
            <a:r>
              <a:rPr lang="zh-CN" altLang="pl-PL" sz="2400" dirty="0" smtClean="0">
                <a:latin typeface="宋体"/>
                <a:cs typeface="宋体"/>
              </a:rPr>
              <a:t>；</a:t>
            </a:r>
            <a:r>
              <a:rPr lang="pl-PL" altLang="zh-CN" sz="2400" spc="-5" dirty="0" smtClean="0">
                <a:latin typeface="宋体"/>
                <a:cs typeface="宋体"/>
              </a:rPr>
              <a:t>P(w</a:t>
            </a:r>
            <a:r>
              <a:rPr lang="pl-PL" altLang="zh-CN" sz="2400" spc="-5" dirty="0">
                <a:latin typeface="宋体"/>
                <a:cs typeface="宋体"/>
              </a:rPr>
              <a:t>)∨B(w)</a:t>
            </a:r>
            <a:endParaRPr lang="pl-PL" altLang="zh-CN" sz="2400" b="1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6411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9220" y="44196"/>
            <a:ext cx="1850136" cy="123139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523104" y="226263"/>
            <a:ext cx="11474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b="1" spc="-10" dirty="0">
                <a:latin typeface="宋体"/>
                <a:cs typeface="宋体"/>
              </a:rPr>
              <a:t>提纲</a:t>
            </a:r>
            <a:endParaRPr sz="4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4754" y="1617592"/>
            <a:ext cx="6139815" cy="4469813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12065">
              <a:spcBef>
                <a:spcPts val="1735"/>
              </a:spcBef>
              <a:tabLst>
                <a:tab pos="528320" algn="l"/>
              </a:tabLst>
            </a:pPr>
            <a:r>
              <a:rPr sz="2800" b="1" spc="-15" dirty="0" err="1" smtClean="0">
                <a:latin typeface="宋体"/>
                <a:cs typeface="宋体"/>
              </a:rPr>
              <a:t>一阶逻辑</a:t>
            </a:r>
            <a:r>
              <a:rPr lang="zh-CN" altLang="en-US" sz="2800" b="1" spc="-15" dirty="0" smtClean="0">
                <a:latin typeface="宋体"/>
                <a:cs typeface="宋体"/>
              </a:rPr>
              <a:t>基本概念</a:t>
            </a:r>
            <a:endParaRPr sz="2800" dirty="0">
              <a:latin typeface="宋体"/>
              <a:cs typeface="宋体"/>
            </a:endParaRPr>
          </a:p>
          <a:p>
            <a:pPr marL="12065">
              <a:spcBef>
                <a:spcPts val="1635"/>
              </a:spcBef>
              <a:tabLst>
                <a:tab pos="528320" algn="l"/>
              </a:tabLst>
            </a:pPr>
            <a:endParaRPr lang="en-US" sz="2800" b="1" spc="-15" dirty="0" smtClean="0">
              <a:latin typeface="宋体"/>
              <a:cs typeface="宋体"/>
            </a:endParaRPr>
          </a:p>
          <a:p>
            <a:pPr marL="12065">
              <a:spcBef>
                <a:spcPts val="1635"/>
              </a:spcBef>
              <a:tabLst>
                <a:tab pos="528320" algn="l"/>
              </a:tabLst>
            </a:pPr>
            <a:r>
              <a:rPr sz="2800" b="1" spc="-15" dirty="0" err="1" smtClean="0">
                <a:latin typeface="宋体"/>
                <a:cs typeface="宋体"/>
              </a:rPr>
              <a:t>一阶逻辑化为子句</a:t>
            </a:r>
            <a:endParaRPr sz="2800" dirty="0">
              <a:latin typeface="宋体"/>
              <a:cs typeface="宋体"/>
            </a:endParaRPr>
          </a:p>
          <a:p>
            <a:pPr marL="12065">
              <a:spcBef>
                <a:spcPts val="1630"/>
              </a:spcBef>
              <a:tabLst>
                <a:tab pos="528320" algn="l"/>
              </a:tabLst>
            </a:pPr>
            <a:endParaRPr lang="en-US" sz="2800" b="1" spc="-10" dirty="0" smtClean="0">
              <a:latin typeface="宋体"/>
              <a:cs typeface="宋体"/>
            </a:endParaRPr>
          </a:p>
          <a:p>
            <a:pPr marL="12065">
              <a:spcBef>
                <a:spcPts val="1630"/>
              </a:spcBef>
              <a:tabLst>
                <a:tab pos="528320" algn="l"/>
              </a:tabLst>
            </a:pPr>
            <a:r>
              <a:rPr lang="zh-CN" altLang="en-US" sz="2800" b="1" spc="-10" dirty="0" smtClean="0">
                <a:solidFill>
                  <a:srgbClr val="FF0000"/>
                </a:solidFill>
                <a:latin typeface="宋体"/>
                <a:cs typeface="宋体"/>
              </a:rPr>
              <a:t>基于</a:t>
            </a:r>
            <a:r>
              <a:rPr sz="2800" b="1" spc="-10" dirty="0" err="1" smtClean="0">
                <a:solidFill>
                  <a:srgbClr val="FF0000"/>
                </a:solidFill>
                <a:latin typeface="宋体"/>
                <a:cs typeface="宋体"/>
              </a:rPr>
              <a:t>归结原理</a:t>
            </a:r>
            <a:r>
              <a:rPr lang="zh-CN" altLang="en-US" sz="2800" b="1" spc="-10" dirty="0" smtClean="0">
                <a:solidFill>
                  <a:srgbClr val="FF0000"/>
                </a:solidFill>
                <a:latin typeface="宋体"/>
                <a:cs typeface="宋体"/>
              </a:rPr>
              <a:t>的推理算法</a:t>
            </a:r>
            <a:endParaRPr lang="en-US" altLang="zh-CN" sz="2800" b="1" spc="-10" dirty="0" smtClean="0">
              <a:solidFill>
                <a:srgbClr val="FF0000"/>
              </a:solidFill>
              <a:latin typeface="宋体"/>
              <a:cs typeface="宋体"/>
            </a:endParaRPr>
          </a:p>
          <a:p>
            <a:pPr marL="12065">
              <a:spcBef>
                <a:spcPts val="1630"/>
              </a:spcBef>
              <a:tabLst>
                <a:tab pos="528320" algn="l"/>
              </a:tabLst>
            </a:pPr>
            <a:endParaRPr lang="en-US" sz="2800" b="1" spc="-10" dirty="0">
              <a:solidFill>
                <a:srgbClr val="FF0000"/>
              </a:solidFill>
              <a:latin typeface="宋体"/>
              <a:cs typeface="宋体"/>
            </a:endParaRPr>
          </a:p>
          <a:p>
            <a:pPr marL="12065">
              <a:spcBef>
                <a:spcPts val="1630"/>
              </a:spcBef>
              <a:tabLst>
                <a:tab pos="528320" algn="l"/>
              </a:tabLst>
            </a:pPr>
            <a:r>
              <a:rPr lang="zh-CN" altLang="en-US" sz="2800" b="1" spc="-15" dirty="0">
                <a:latin typeface="宋体"/>
                <a:cs typeface="宋体"/>
              </a:rPr>
              <a:t>归结原理的应用</a:t>
            </a:r>
            <a:endParaRPr sz="2800" b="1" spc="-15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923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8388" y="44196"/>
            <a:ext cx="2971800" cy="12313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82148"/>
            <a:ext cx="12192000" cy="690574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970">
              <a:spcBef>
                <a:spcPts val="105"/>
              </a:spcBef>
            </a:pPr>
            <a:r>
              <a:rPr spc="-10" dirty="0"/>
              <a:t>归结原理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68226" y="1414634"/>
            <a:ext cx="1420752" cy="36188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31340" y="1221384"/>
            <a:ext cx="8223884" cy="1738296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spcBef>
                <a:spcPts val="1035"/>
              </a:spcBef>
            </a:pPr>
            <a:r>
              <a:rPr sz="2800" b="1" spc="5" dirty="0">
                <a:solidFill>
                  <a:srgbClr val="FF0000"/>
                </a:solidFill>
                <a:latin typeface="新宋体"/>
                <a:cs typeface="新宋体"/>
              </a:rPr>
              <a:t>归</a:t>
            </a:r>
            <a:r>
              <a:rPr sz="2800" b="1" spc="-10" dirty="0">
                <a:solidFill>
                  <a:srgbClr val="FF0000"/>
                </a:solidFill>
                <a:latin typeface="新宋体"/>
                <a:cs typeface="新宋体"/>
              </a:rPr>
              <a:t>结原</a:t>
            </a:r>
            <a:r>
              <a:rPr sz="2800" b="1" spc="5" dirty="0">
                <a:solidFill>
                  <a:srgbClr val="FF0000"/>
                </a:solidFill>
                <a:latin typeface="新宋体"/>
                <a:cs typeface="新宋体"/>
              </a:rPr>
              <a:t>理</a:t>
            </a:r>
            <a:r>
              <a:rPr sz="2800" b="1" spc="-15" dirty="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endParaRPr sz="2800" dirty="0">
              <a:latin typeface="宋体"/>
              <a:cs typeface="宋体"/>
            </a:endParaRPr>
          </a:p>
          <a:p>
            <a:pPr marL="12700">
              <a:spcBef>
                <a:spcPts val="935"/>
              </a:spcBef>
              <a:tabLst>
                <a:tab pos="927100" algn="l"/>
              </a:tabLst>
            </a:pPr>
            <a:r>
              <a:rPr sz="2800" spc="-5" dirty="0">
                <a:latin typeface="宋体"/>
                <a:cs typeface="宋体"/>
              </a:rPr>
              <a:t> </a:t>
            </a:r>
            <a:r>
              <a:rPr sz="2800" spc="-100" dirty="0">
                <a:latin typeface="宋体"/>
                <a:cs typeface="宋体"/>
              </a:rPr>
              <a:t> </a:t>
            </a:r>
            <a:r>
              <a:rPr sz="2800" spc="-5" dirty="0">
                <a:latin typeface="宋体"/>
                <a:cs typeface="宋体"/>
              </a:rPr>
              <a:t> </a:t>
            </a:r>
            <a:r>
              <a:rPr sz="2800" dirty="0">
                <a:latin typeface="宋体"/>
                <a:cs typeface="宋体"/>
              </a:rPr>
              <a:t>	</a:t>
            </a:r>
            <a:r>
              <a:rPr sz="2800" spc="-5" dirty="0">
                <a:latin typeface="宋体"/>
                <a:cs typeface="宋体"/>
              </a:rPr>
              <a:t>归结原理又称为</a:t>
            </a:r>
            <a:r>
              <a:rPr sz="2800" spc="-5" dirty="0">
                <a:solidFill>
                  <a:srgbClr val="0070C0"/>
                </a:solidFill>
                <a:latin typeface="宋体"/>
                <a:cs typeface="宋体"/>
              </a:rPr>
              <a:t>消解原理</a:t>
            </a:r>
            <a:r>
              <a:rPr sz="2800" spc="-5" dirty="0">
                <a:latin typeface="宋体"/>
                <a:cs typeface="宋体"/>
              </a:rPr>
              <a:t>，它</a:t>
            </a:r>
            <a:r>
              <a:rPr sz="2800" u="sng" spc="-5" dirty="0">
                <a:latin typeface="宋体"/>
                <a:cs typeface="宋体"/>
              </a:rPr>
              <a:t>是定</a:t>
            </a:r>
            <a:r>
              <a:rPr sz="2800" u="sng" dirty="0">
                <a:latin typeface="宋体"/>
                <a:cs typeface="宋体"/>
              </a:rPr>
              <a:t>理</a:t>
            </a:r>
            <a:r>
              <a:rPr sz="2800" u="sng" spc="-5" dirty="0">
                <a:latin typeface="宋体"/>
                <a:cs typeface="宋体"/>
              </a:rPr>
              <a:t>证明</a:t>
            </a:r>
            <a:r>
              <a:rPr sz="2800" u="sng" dirty="0">
                <a:latin typeface="宋体"/>
                <a:cs typeface="宋体"/>
              </a:rPr>
              <a:t>基</a:t>
            </a:r>
            <a:r>
              <a:rPr sz="2800" u="sng" spc="5" dirty="0">
                <a:latin typeface="宋体"/>
                <a:cs typeface="宋体"/>
              </a:rPr>
              <a:t>础</a:t>
            </a:r>
            <a:r>
              <a:rPr sz="2800" dirty="0">
                <a:latin typeface="宋体"/>
                <a:cs typeface="宋体"/>
              </a:rPr>
              <a:t> </a:t>
            </a:r>
          </a:p>
          <a:p>
            <a:pPr marL="355600" marR="45085" indent="-342900">
              <a:lnSpc>
                <a:spcPct val="125000"/>
              </a:lnSpc>
              <a:spcBef>
                <a:spcPts val="675"/>
              </a:spcBef>
              <a:tabLst>
                <a:tab pos="927100" algn="l"/>
              </a:tabLst>
            </a:pPr>
            <a:endParaRPr lang="en-US" altLang="zh-CN" sz="2800" spc="-5" dirty="0">
              <a:latin typeface="宋体"/>
              <a:cs typeface="宋体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69706" y="3734541"/>
            <a:ext cx="84487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ts val="1800"/>
              </a:spcBef>
              <a:defRPr/>
            </a:pP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</a:t>
            </a:r>
            <a:r>
              <a:rPr lang="en-US" altLang="zh-CN" sz="24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1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… 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</a:t>
            </a:r>
            <a:r>
              <a:rPr lang="en-US" altLang="zh-CN" sz="24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k</a:t>
            </a:r>
            <a:r>
              <a:rPr lang="en-US" altLang="zh-CN" sz="24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  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, 		 m</a:t>
            </a:r>
            <a:r>
              <a:rPr lang="en-US" altLang="zh-CN" sz="24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1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… 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m</a:t>
            </a:r>
            <a:r>
              <a:rPr lang="en-US" altLang="zh-CN" sz="24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n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        </a:t>
            </a:r>
          </a:p>
          <a:p>
            <a:pPr algn="ctr">
              <a:lnSpc>
                <a:spcPct val="80000"/>
              </a:lnSpc>
              <a:spcBef>
                <a:spcPts val="1800"/>
              </a:spcBef>
              <a:defRPr/>
            </a:pP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</a:t>
            </a:r>
            <a:r>
              <a:rPr lang="en-US" altLang="zh-CN" sz="24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1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… 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</a:t>
            </a:r>
            <a:r>
              <a:rPr lang="en-US" altLang="zh-CN" sz="24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i-1 </a:t>
            </a:r>
            <a:r>
              <a:rPr lang="en-US" altLang="zh-CN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</a:t>
            </a:r>
            <a:r>
              <a:rPr lang="en-US" altLang="zh-CN" sz="24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i+1 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… 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</a:t>
            </a:r>
            <a:r>
              <a:rPr lang="en-US" altLang="zh-CN" sz="24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k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m</a:t>
            </a:r>
            <a:r>
              <a:rPr lang="en-US" altLang="zh-CN" sz="2400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1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… 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m</a:t>
            </a:r>
            <a:r>
              <a:rPr lang="en-US" altLang="zh-CN" sz="24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j-1 </a:t>
            </a:r>
            <a:r>
              <a:rPr lang="en-US" altLang="zh-CN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m</a:t>
            </a:r>
            <a:r>
              <a:rPr lang="en-US" altLang="zh-CN" sz="24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j+1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... 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m</a:t>
            </a:r>
            <a:r>
              <a:rPr lang="en-US" altLang="zh-CN" sz="24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n</a:t>
            </a:r>
            <a:endParaRPr lang="en-US" altLang="zh-CN" sz="2400" i="1" baseline="-25000" dirty="0"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 algn="ctr">
              <a:lnSpc>
                <a:spcPct val="80000"/>
              </a:lnSpc>
              <a:spcBef>
                <a:spcPts val="1800"/>
              </a:spcBef>
              <a:defRPr/>
            </a:pP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>
              <a:lnSpc>
                <a:spcPct val="80000"/>
              </a:lnSpc>
              <a:defRPr/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其中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l</a:t>
            </a:r>
            <a:r>
              <a:rPr lang="en-US" altLang="zh-CN" sz="24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m</a:t>
            </a:r>
            <a:r>
              <a:rPr lang="en-US" altLang="zh-CN" sz="2400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是互补文字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一个是另一个的否定式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784058" y="4160185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902383" y="3024337"/>
            <a:ext cx="1581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pc="5" dirty="0">
                <a:solidFill>
                  <a:srgbClr val="0070C0"/>
                </a:solidFill>
                <a:latin typeface="新宋体"/>
                <a:cs typeface="新宋体"/>
              </a:rPr>
              <a:t>命题逻辑归</a:t>
            </a:r>
            <a:r>
              <a:rPr lang="zh-CN" altLang="en-US" b="1" spc="-10" dirty="0">
                <a:solidFill>
                  <a:srgbClr val="0070C0"/>
                </a:solidFill>
                <a:latin typeface="新宋体"/>
                <a:cs typeface="新宋体"/>
              </a:rPr>
              <a:t>结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42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8388" y="44196"/>
            <a:ext cx="2971800" cy="12313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28" y="263804"/>
            <a:ext cx="12192000" cy="690574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970">
              <a:spcBef>
                <a:spcPts val="105"/>
              </a:spcBef>
            </a:pPr>
            <a:r>
              <a:rPr spc="-10" dirty="0"/>
              <a:t>归结原理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0240" y="1570409"/>
            <a:ext cx="11135360" cy="4164217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55600" indent="-342900">
              <a:spcBef>
                <a:spcPts val="103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solidFill>
                  <a:srgbClr val="FF0000"/>
                </a:solidFill>
                <a:latin typeface="宋体"/>
                <a:cs typeface="宋体"/>
              </a:rPr>
              <a:t>一阶逻辑归结</a:t>
            </a:r>
            <a:endParaRPr sz="3200" dirty="0">
              <a:latin typeface="宋体"/>
              <a:cs typeface="宋体"/>
            </a:endParaRPr>
          </a:p>
          <a:p>
            <a:pPr marL="457200">
              <a:spcBef>
                <a:spcPts val="810"/>
              </a:spcBef>
            </a:pPr>
            <a:r>
              <a:rPr sz="2800" spc="-5" dirty="0" err="1">
                <a:latin typeface="宋体"/>
                <a:cs typeface="宋体"/>
              </a:rPr>
              <a:t>在一</a:t>
            </a:r>
            <a:r>
              <a:rPr sz="2800" spc="-10" dirty="0" err="1">
                <a:latin typeface="宋体"/>
                <a:cs typeface="宋体"/>
              </a:rPr>
              <a:t>阶</a:t>
            </a:r>
            <a:r>
              <a:rPr sz="2800" spc="-5" dirty="0" err="1">
                <a:latin typeface="宋体"/>
                <a:cs typeface="宋体"/>
              </a:rPr>
              <a:t>逻辑中，</a:t>
            </a:r>
            <a:r>
              <a:rPr sz="2800" spc="-5" dirty="0" err="1" smtClean="0">
                <a:solidFill>
                  <a:srgbClr val="0070C0"/>
                </a:solidFill>
                <a:latin typeface="宋体"/>
                <a:cs typeface="宋体"/>
              </a:rPr>
              <a:t>子句中含有变量</a:t>
            </a:r>
            <a:r>
              <a:rPr lang="zh-CN" altLang="en-US" sz="2800" spc="-5" dirty="0" smtClean="0">
                <a:solidFill>
                  <a:srgbClr val="0070C0"/>
                </a:solidFill>
                <a:latin typeface="宋体"/>
                <a:cs typeface="宋体"/>
              </a:rPr>
              <a:t>，</a:t>
            </a:r>
            <a:r>
              <a:rPr sz="2800" spc="90" dirty="0" err="1" smtClean="0">
                <a:latin typeface="宋体"/>
                <a:cs typeface="宋体"/>
              </a:rPr>
              <a:t>为将归结原理应用于含有变量的子</a:t>
            </a:r>
            <a:r>
              <a:rPr sz="2800" spc="95" dirty="0" err="1" smtClean="0">
                <a:latin typeface="宋体"/>
                <a:cs typeface="宋体"/>
              </a:rPr>
              <a:t>句</a:t>
            </a:r>
            <a:r>
              <a:rPr sz="2800" spc="90" dirty="0" err="1">
                <a:latin typeface="宋体"/>
                <a:cs typeface="宋体"/>
              </a:rPr>
              <a:t>，</a:t>
            </a:r>
            <a:r>
              <a:rPr sz="2800" spc="85" dirty="0" err="1" smtClean="0">
                <a:latin typeface="宋体"/>
                <a:cs typeface="宋体"/>
              </a:rPr>
              <a:t>应</a:t>
            </a:r>
            <a:r>
              <a:rPr sz="2800" spc="100" dirty="0" err="1" smtClean="0">
                <a:latin typeface="宋体"/>
                <a:cs typeface="宋体"/>
              </a:rPr>
              <a:t>找</a:t>
            </a:r>
            <a:r>
              <a:rPr sz="2800" spc="-5" dirty="0" err="1" smtClean="0">
                <a:latin typeface="宋体"/>
                <a:cs typeface="宋体"/>
              </a:rPr>
              <a:t>出</a:t>
            </a:r>
            <a:r>
              <a:rPr sz="2800" spc="30" dirty="0" err="1" smtClean="0">
                <a:latin typeface="宋体"/>
                <a:cs typeface="宋体"/>
              </a:rPr>
              <a:t>一个</a:t>
            </a:r>
            <a:r>
              <a:rPr sz="2800" spc="30" dirty="0" err="1" smtClean="0">
                <a:solidFill>
                  <a:srgbClr val="FF0000"/>
                </a:solidFill>
                <a:latin typeface="宋体"/>
                <a:cs typeface="宋体"/>
              </a:rPr>
              <a:t>置换</a:t>
            </a:r>
            <a:r>
              <a:rPr sz="2800" spc="30" dirty="0" err="1">
                <a:latin typeface="宋体"/>
                <a:cs typeface="宋体"/>
              </a:rPr>
              <a:t>，作用于给定的两个子</a:t>
            </a:r>
            <a:r>
              <a:rPr sz="2800" spc="35" dirty="0" err="1">
                <a:latin typeface="宋体"/>
                <a:cs typeface="宋体"/>
              </a:rPr>
              <a:t>句</a:t>
            </a:r>
            <a:r>
              <a:rPr sz="2800" spc="30" dirty="0" err="1">
                <a:latin typeface="宋体"/>
                <a:cs typeface="宋体"/>
              </a:rPr>
              <a:t>，</a:t>
            </a:r>
            <a:r>
              <a:rPr sz="2800" spc="30" dirty="0" err="1" smtClean="0">
                <a:latin typeface="宋体"/>
                <a:cs typeface="宋体"/>
              </a:rPr>
              <a:t>使它们包括互</a:t>
            </a:r>
            <a:r>
              <a:rPr sz="2800" spc="-5" dirty="0" err="1" smtClean="0">
                <a:latin typeface="宋体"/>
                <a:cs typeface="宋体"/>
              </a:rPr>
              <a:t>补的文字</a:t>
            </a:r>
            <a:r>
              <a:rPr sz="2800" spc="-5" dirty="0" err="1">
                <a:latin typeface="宋体"/>
                <a:cs typeface="宋体"/>
              </a:rPr>
              <a:t>，</a:t>
            </a:r>
            <a:r>
              <a:rPr sz="2800" spc="-5" dirty="0" err="1" smtClean="0">
                <a:latin typeface="宋体"/>
                <a:cs typeface="宋体"/>
              </a:rPr>
              <a:t>然后才能进行归结</a:t>
            </a:r>
            <a:endParaRPr lang="en-US" sz="2800" spc="-5" dirty="0" smtClean="0">
              <a:latin typeface="宋体"/>
              <a:cs typeface="宋体"/>
            </a:endParaRPr>
          </a:p>
          <a:p>
            <a:pPr marL="355600" marR="20955" indent="570865" algn="just">
              <a:lnSpc>
                <a:spcPct val="113900"/>
              </a:lnSpc>
              <a:spcBef>
                <a:spcPts val="690"/>
              </a:spcBef>
            </a:pPr>
            <a:endParaRPr sz="2800" dirty="0">
              <a:latin typeface="宋体"/>
              <a:cs typeface="宋体"/>
            </a:endParaRPr>
          </a:p>
          <a:p>
            <a:pPr marL="355600" marR="5080" indent="-166370" algn="just">
              <a:lnSpc>
                <a:spcPct val="114100"/>
              </a:lnSpc>
              <a:spcBef>
                <a:spcPts val="665"/>
              </a:spcBef>
            </a:pPr>
            <a:r>
              <a:rPr sz="2800" spc="160" dirty="0">
                <a:solidFill>
                  <a:srgbClr val="FF0000"/>
                </a:solidFill>
                <a:latin typeface="宋体"/>
                <a:cs typeface="宋体"/>
              </a:rPr>
              <a:t>例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800" spc="165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lang="en-US" sz="2800" spc="1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170" dirty="0" err="1">
                <a:latin typeface="宋体"/>
                <a:cs typeface="宋体"/>
              </a:rPr>
              <a:t>子</a:t>
            </a:r>
            <a:r>
              <a:rPr sz="2800" spc="160" dirty="0" err="1">
                <a:latin typeface="宋体"/>
                <a:cs typeface="宋体"/>
              </a:rPr>
              <a:t>句</a:t>
            </a:r>
            <a:r>
              <a:rPr sz="2800" spc="170" dirty="0" err="1">
                <a:latin typeface="宋体"/>
                <a:cs typeface="宋体"/>
              </a:rPr>
              <a:t>集</a:t>
            </a:r>
            <a:r>
              <a:rPr sz="2800" spc="-5" dirty="0" err="1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=</a:t>
            </a:r>
            <a:r>
              <a:rPr sz="2800" spc="-5" dirty="0">
                <a:latin typeface="Times New Roman"/>
                <a:cs typeface="Times New Roman"/>
              </a:rPr>
              <a:t>{</a:t>
            </a:r>
            <a:r>
              <a:rPr sz="2800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FF0000"/>
                </a:solidFill>
                <a:latin typeface="宋体"/>
                <a:cs typeface="宋体"/>
              </a:rPr>
              <a:t>∨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Q(x</a:t>
            </a:r>
            <a:r>
              <a:rPr sz="2800" spc="19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800" spc="160" dirty="0">
                <a:latin typeface="宋体"/>
                <a:cs typeface="宋体"/>
              </a:rPr>
              <a:t>，</a:t>
            </a:r>
            <a:r>
              <a:rPr sz="2800" spc="16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800" spc="1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spc="1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FF0000"/>
                </a:solidFill>
                <a:latin typeface="宋体"/>
                <a:cs typeface="宋体"/>
              </a:rPr>
              <a:t>∨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R(y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800" spc="175" dirty="0">
                <a:latin typeface="Times New Roman"/>
                <a:cs typeface="Times New Roman"/>
              </a:rPr>
              <a:t>}</a:t>
            </a:r>
            <a:r>
              <a:rPr sz="2800" spc="160" dirty="0">
                <a:latin typeface="宋体"/>
                <a:cs typeface="宋体"/>
              </a:rPr>
              <a:t>，</a:t>
            </a:r>
            <a:r>
              <a:rPr sz="2800" spc="30" dirty="0" err="1">
                <a:latin typeface="宋体"/>
                <a:cs typeface="宋体"/>
              </a:rPr>
              <a:t>两个子句不能直接归</a:t>
            </a:r>
            <a:r>
              <a:rPr sz="2800" spc="35" dirty="0" err="1">
                <a:latin typeface="宋体"/>
                <a:cs typeface="宋体"/>
              </a:rPr>
              <a:t>结</a:t>
            </a:r>
            <a:r>
              <a:rPr sz="2800" spc="30" dirty="0" err="1">
                <a:latin typeface="宋体"/>
                <a:cs typeface="宋体"/>
              </a:rPr>
              <a:t>，但若对子句集</a:t>
            </a:r>
            <a:r>
              <a:rPr sz="2800" spc="375" dirty="0" err="1">
                <a:solidFill>
                  <a:srgbClr val="00B0F0"/>
                </a:solidFill>
                <a:latin typeface="宋体"/>
                <a:cs typeface="宋体"/>
              </a:rPr>
              <a:t>置换</a:t>
            </a:r>
            <a:r>
              <a:rPr sz="28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={A/x}</a:t>
            </a:r>
            <a:r>
              <a:rPr sz="2800" spc="-3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spc="-1019" dirty="0">
                <a:latin typeface="宋体"/>
                <a:cs typeface="宋体"/>
              </a:rPr>
              <a:t> </a:t>
            </a:r>
            <a:r>
              <a:rPr sz="2800" spc="375" dirty="0">
                <a:latin typeface="宋体"/>
                <a:cs typeface="宋体"/>
              </a:rPr>
              <a:t>则两个子句分别</a:t>
            </a:r>
            <a:r>
              <a:rPr sz="2800" spc="380" dirty="0">
                <a:latin typeface="宋体"/>
                <a:cs typeface="宋体"/>
              </a:rPr>
              <a:t>为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spc="1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FF0000"/>
                </a:solidFill>
                <a:latin typeface="宋体"/>
                <a:cs typeface="宋体"/>
              </a:rPr>
              <a:t>∨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A)</a:t>
            </a:r>
            <a:r>
              <a:rPr sz="2800" spc="-3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和</a:t>
            </a:r>
            <a:r>
              <a:rPr lang="en-US" sz="2800" spc="-5" dirty="0">
                <a:latin typeface="宋体"/>
                <a:cs typeface="宋体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800" spc="-1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(A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800" spc="10" dirty="0">
                <a:solidFill>
                  <a:srgbClr val="FF0000"/>
                </a:solidFill>
                <a:latin typeface="宋体"/>
                <a:cs typeface="宋体"/>
              </a:rPr>
              <a:t>∨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R(y)</a:t>
            </a:r>
            <a:r>
              <a:rPr sz="2800" spc="-1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spc="-885" dirty="0">
                <a:latin typeface="宋体"/>
                <a:cs typeface="宋体"/>
              </a:rPr>
              <a:t> </a:t>
            </a:r>
            <a:r>
              <a:rPr sz="2800" spc="509" dirty="0" err="1">
                <a:latin typeface="宋体"/>
                <a:cs typeface="宋体"/>
              </a:rPr>
              <a:t>归结</a:t>
            </a:r>
            <a:r>
              <a:rPr sz="2800" spc="-5" dirty="0" err="1">
                <a:latin typeface="宋体"/>
                <a:cs typeface="宋体"/>
              </a:rPr>
              <a:t>为</a:t>
            </a:r>
            <a:r>
              <a:rPr lang="zh-CN" altLang="en-US" sz="2800" spc="-5" dirty="0">
                <a:latin typeface="宋体"/>
                <a:cs typeface="宋体"/>
              </a:rPr>
              <a:t>：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Q(A)</a:t>
            </a:r>
            <a:r>
              <a:rPr sz="2800" spc="-5" dirty="0">
                <a:solidFill>
                  <a:srgbClr val="FF0000"/>
                </a:solidFill>
                <a:latin typeface="宋体"/>
                <a:cs typeface="宋体"/>
              </a:rPr>
              <a:t>∨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R(y)</a:t>
            </a:r>
            <a:endParaRPr sz="28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749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95800" y="246884"/>
            <a:ext cx="2819400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970">
              <a:spcBef>
                <a:spcPts val="100"/>
              </a:spcBef>
            </a:pPr>
            <a:r>
              <a:rPr lang="zh-CN" altLang="en-US" spc="-5" dirty="0"/>
              <a:t>置换和合一</a:t>
            </a:r>
            <a:endParaRPr spc="-5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8123" y="2641273"/>
            <a:ext cx="5967877" cy="3429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64160" y="740514"/>
            <a:ext cx="11094719" cy="5619423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78130">
              <a:spcBef>
                <a:spcPts val="1190"/>
              </a:spcBef>
            </a:pPr>
            <a:r>
              <a:rPr lang="en-US" sz="2800" b="1" spc="5" dirty="0">
                <a:solidFill>
                  <a:srgbClr val="FF0000"/>
                </a:solidFill>
                <a:latin typeface="新宋体"/>
                <a:cs typeface="新宋体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endParaRPr sz="2800" dirty="0" smtClean="0">
              <a:latin typeface="宋体"/>
              <a:cs typeface="宋体"/>
            </a:endParaRPr>
          </a:p>
          <a:p>
            <a:pPr marL="189865" marR="17780">
              <a:lnSpc>
                <a:spcPct val="127400"/>
              </a:lnSpc>
              <a:spcBef>
                <a:spcPts val="439"/>
              </a:spcBef>
              <a:tabLst>
                <a:tab pos="811530" algn="l"/>
              </a:tabLst>
            </a:pPr>
            <a:r>
              <a:rPr sz="2800" spc="-5" dirty="0" smtClean="0">
                <a:latin typeface="宋体"/>
                <a:cs typeface="宋体"/>
              </a:rPr>
              <a:t> 	</a:t>
            </a:r>
            <a:r>
              <a:rPr sz="2600" dirty="0" err="1" smtClean="0">
                <a:latin typeface="宋体"/>
                <a:cs typeface="宋体"/>
              </a:rPr>
              <a:t>为</a:t>
            </a:r>
            <a:r>
              <a:rPr sz="2600" spc="-5" dirty="0" err="1" smtClean="0">
                <a:latin typeface="宋体"/>
                <a:cs typeface="宋体"/>
              </a:rPr>
              <a:t>了</a:t>
            </a:r>
            <a:r>
              <a:rPr sz="2600" dirty="0" err="1" smtClean="0">
                <a:latin typeface="宋体"/>
                <a:cs typeface="宋体"/>
              </a:rPr>
              <a:t>使用推理规则，如</a:t>
            </a:r>
            <a:r>
              <a:rPr sz="2600" spc="-15" dirty="0" err="1" smtClean="0">
                <a:latin typeface="宋体"/>
                <a:cs typeface="宋体"/>
              </a:rPr>
              <a:t>假</a:t>
            </a:r>
            <a:r>
              <a:rPr sz="2600" dirty="0" err="1" smtClean="0">
                <a:latin typeface="宋体"/>
                <a:cs typeface="宋体"/>
              </a:rPr>
              <a:t>言推</a:t>
            </a:r>
            <a:r>
              <a:rPr sz="2600" spc="-15" dirty="0" err="1" smtClean="0">
                <a:latin typeface="宋体"/>
                <a:cs typeface="宋体"/>
              </a:rPr>
              <a:t>理</a:t>
            </a:r>
            <a:r>
              <a:rPr sz="2600" dirty="0" err="1" smtClean="0">
                <a:latin typeface="宋体"/>
                <a:cs typeface="宋体"/>
              </a:rPr>
              <a:t>、假</a:t>
            </a:r>
            <a:r>
              <a:rPr sz="2600" spc="-15" dirty="0" err="1" smtClean="0">
                <a:latin typeface="宋体"/>
                <a:cs typeface="宋体"/>
              </a:rPr>
              <a:t>言</a:t>
            </a:r>
            <a:r>
              <a:rPr sz="2600" dirty="0" err="1" smtClean="0">
                <a:latin typeface="宋体"/>
                <a:cs typeface="宋体"/>
              </a:rPr>
              <a:t>三段</a:t>
            </a:r>
            <a:r>
              <a:rPr sz="2600" spc="-15" dirty="0" err="1" smtClean="0">
                <a:latin typeface="宋体"/>
                <a:cs typeface="宋体"/>
              </a:rPr>
              <a:t>论</a:t>
            </a:r>
            <a:r>
              <a:rPr sz="2600" dirty="0" err="1" smtClean="0">
                <a:latin typeface="宋体"/>
                <a:cs typeface="宋体"/>
              </a:rPr>
              <a:t>等，一个推理系统必须决定两</a:t>
            </a:r>
            <a:r>
              <a:rPr sz="2600" spc="-15" dirty="0" err="1" smtClean="0">
                <a:latin typeface="宋体"/>
                <a:cs typeface="宋体"/>
              </a:rPr>
              <a:t>个</a:t>
            </a:r>
            <a:r>
              <a:rPr sz="2600" dirty="0" err="1" smtClean="0">
                <a:latin typeface="宋体"/>
                <a:cs typeface="宋体"/>
              </a:rPr>
              <a:t>表达</a:t>
            </a:r>
            <a:r>
              <a:rPr sz="2600" spc="-15" dirty="0" err="1" smtClean="0">
                <a:latin typeface="宋体"/>
                <a:cs typeface="宋体"/>
              </a:rPr>
              <a:t>式</a:t>
            </a:r>
            <a:r>
              <a:rPr sz="2600" dirty="0" err="1" smtClean="0">
                <a:latin typeface="宋体"/>
                <a:cs typeface="宋体"/>
              </a:rPr>
              <a:t>是否</a:t>
            </a:r>
            <a:r>
              <a:rPr sz="2600" spc="-10" dirty="0" err="1" smtClean="0">
                <a:solidFill>
                  <a:srgbClr val="FF0000"/>
                </a:solidFill>
                <a:latin typeface="宋体"/>
                <a:cs typeface="宋体"/>
              </a:rPr>
              <a:t>相同</a:t>
            </a:r>
            <a:r>
              <a:rPr sz="2600" spc="10" dirty="0" err="1" smtClean="0">
                <a:latin typeface="宋体"/>
                <a:cs typeface="宋体"/>
              </a:rPr>
              <a:t>或</a:t>
            </a:r>
            <a:r>
              <a:rPr sz="2600" spc="-10" dirty="0" err="1" smtClean="0">
                <a:solidFill>
                  <a:srgbClr val="FF0000"/>
                </a:solidFill>
                <a:latin typeface="宋体"/>
                <a:cs typeface="宋体"/>
              </a:rPr>
              <a:t>匹</a:t>
            </a:r>
            <a:r>
              <a:rPr sz="2600" dirty="0" err="1" smtClean="0">
                <a:solidFill>
                  <a:srgbClr val="FF0000"/>
                </a:solidFill>
                <a:latin typeface="宋体"/>
                <a:cs typeface="宋体"/>
              </a:rPr>
              <a:t>配</a:t>
            </a:r>
            <a:r>
              <a:rPr sz="2600" spc="5" dirty="0" smtClean="0">
                <a:latin typeface="宋体"/>
                <a:cs typeface="宋体"/>
              </a:rPr>
              <a:t>：</a:t>
            </a:r>
            <a:endParaRPr sz="2600" dirty="0" smtClean="0">
              <a:latin typeface="宋体"/>
              <a:cs typeface="宋体"/>
            </a:endParaRPr>
          </a:p>
          <a:p>
            <a:pPr marL="1104265">
              <a:spcBef>
                <a:spcPts val="1400"/>
              </a:spcBef>
            </a:pPr>
            <a:r>
              <a:rPr sz="2600" b="1" u="sng" dirty="0" err="1" smtClean="0">
                <a:solidFill>
                  <a:srgbClr val="FF0000"/>
                </a:solidFill>
                <a:latin typeface="宋体"/>
                <a:cs typeface="宋体"/>
              </a:rPr>
              <a:t>两个表达式匹配当且仅当其</a:t>
            </a:r>
            <a:r>
              <a:rPr sz="2600" b="1" u="sng" spc="-15" dirty="0" err="1" smtClean="0">
                <a:solidFill>
                  <a:srgbClr val="FF0000"/>
                </a:solidFill>
                <a:latin typeface="宋体"/>
                <a:cs typeface="宋体"/>
              </a:rPr>
              <a:t>语</a:t>
            </a:r>
            <a:r>
              <a:rPr sz="2600" b="1" u="sng" dirty="0" err="1" smtClean="0">
                <a:solidFill>
                  <a:srgbClr val="FF0000"/>
                </a:solidFill>
                <a:latin typeface="宋体"/>
                <a:cs typeface="宋体"/>
              </a:rPr>
              <a:t>法是</a:t>
            </a:r>
            <a:r>
              <a:rPr sz="2600" b="1" u="sng" spc="-15" dirty="0" err="1" smtClean="0">
                <a:solidFill>
                  <a:srgbClr val="FF0000"/>
                </a:solidFill>
                <a:latin typeface="宋体"/>
                <a:cs typeface="宋体"/>
              </a:rPr>
              <a:t>等</a:t>
            </a:r>
            <a:r>
              <a:rPr sz="2600" b="1" u="sng" dirty="0" err="1" smtClean="0">
                <a:solidFill>
                  <a:srgbClr val="FF0000"/>
                </a:solidFill>
                <a:latin typeface="宋体"/>
                <a:cs typeface="宋体"/>
              </a:rPr>
              <a:t>价的</a:t>
            </a:r>
            <a:endParaRPr lang="en-US" sz="2600" b="1" u="sng" dirty="0" smtClean="0">
              <a:solidFill>
                <a:srgbClr val="FF0000"/>
              </a:solidFill>
              <a:latin typeface="宋体"/>
              <a:cs typeface="宋体"/>
            </a:endParaRPr>
          </a:p>
          <a:p>
            <a:pPr marL="1104265">
              <a:spcBef>
                <a:spcPts val="1400"/>
              </a:spcBef>
            </a:pPr>
            <a:endParaRPr sz="2600" u="sng" dirty="0">
              <a:latin typeface="宋体"/>
              <a:cs typeface="宋体"/>
            </a:endParaRPr>
          </a:p>
          <a:p>
            <a:pPr marL="274955" marR="220345" indent="638175" algn="just">
              <a:lnSpc>
                <a:spcPct val="125000"/>
              </a:lnSpc>
              <a:spcBef>
                <a:spcPts val="625"/>
              </a:spcBef>
            </a:pPr>
            <a:r>
              <a:rPr sz="2600" dirty="0" err="1">
                <a:latin typeface="宋体"/>
                <a:cs typeface="宋体"/>
              </a:rPr>
              <a:t>一个表达式的项可以是</a:t>
            </a:r>
            <a:r>
              <a:rPr sz="2600" spc="-15" dirty="0" err="1">
                <a:latin typeface="宋体"/>
                <a:cs typeface="宋体"/>
              </a:rPr>
              <a:t>常</a:t>
            </a:r>
            <a:r>
              <a:rPr sz="2600" dirty="0" err="1">
                <a:latin typeface="宋体"/>
                <a:cs typeface="宋体"/>
              </a:rPr>
              <a:t>量、</a:t>
            </a:r>
            <a:r>
              <a:rPr sz="2600" spc="-15" dirty="0" err="1">
                <a:latin typeface="宋体"/>
                <a:cs typeface="宋体"/>
              </a:rPr>
              <a:t>变</a:t>
            </a:r>
            <a:r>
              <a:rPr sz="2600" dirty="0" err="1">
                <a:latin typeface="宋体"/>
                <a:cs typeface="宋体"/>
              </a:rPr>
              <a:t>量或</a:t>
            </a:r>
            <a:r>
              <a:rPr sz="2600" spc="-15" dirty="0" err="1">
                <a:latin typeface="宋体"/>
                <a:cs typeface="宋体"/>
              </a:rPr>
              <a:t>函</a:t>
            </a:r>
            <a:r>
              <a:rPr sz="2600" dirty="0" err="1">
                <a:latin typeface="宋体"/>
                <a:cs typeface="宋体"/>
              </a:rPr>
              <a:t>数</a:t>
            </a:r>
            <a:r>
              <a:rPr sz="2600" spc="5" dirty="0" err="1">
                <a:latin typeface="宋体"/>
                <a:cs typeface="宋体"/>
              </a:rPr>
              <a:t>，</a:t>
            </a:r>
            <a:r>
              <a:rPr sz="2600" b="1" u="sng" spc="-10" dirty="0" err="1" smtClean="0">
                <a:solidFill>
                  <a:srgbClr val="FF0000"/>
                </a:solidFill>
                <a:latin typeface="宋体"/>
                <a:cs typeface="宋体"/>
              </a:rPr>
              <a:t>合</a:t>
            </a:r>
            <a:r>
              <a:rPr sz="2600" b="1" u="sng" dirty="0" err="1" smtClean="0">
                <a:solidFill>
                  <a:srgbClr val="FF0000"/>
                </a:solidFill>
                <a:latin typeface="宋体"/>
                <a:cs typeface="宋体"/>
              </a:rPr>
              <a:t>一</a:t>
            </a:r>
            <a:r>
              <a:rPr sz="2600" u="sng" dirty="0" err="1" smtClean="0">
                <a:latin typeface="宋体"/>
                <a:cs typeface="宋体"/>
              </a:rPr>
              <a:t>就是寻找项对变量</a:t>
            </a:r>
            <a:r>
              <a:rPr sz="2600" u="sng" spc="5" dirty="0" err="1" smtClean="0">
                <a:latin typeface="宋体"/>
                <a:cs typeface="宋体"/>
              </a:rPr>
              <a:t>的</a:t>
            </a:r>
            <a:r>
              <a:rPr sz="2600" b="1" u="sng" dirty="0" err="1" smtClean="0">
                <a:solidFill>
                  <a:srgbClr val="FF0000"/>
                </a:solidFill>
                <a:latin typeface="宋体"/>
                <a:cs typeface="宋体"/>
              </a:rPr>
              <a:t>置换</a:t>
            </a:r>
            <a:r>
              <a:rPr sz="2600" u="sng" spc="-15" dirty="0" err="1" smtClean="0">
                <a:latin typeface="宋体"/>
                <a:cs typeface="宋体"/>
              </a:rPr>
              <a:t>而</a:t>
            </a:r>
            <a:r>
              <a:rPr sz="2600" u="sng" spc="5" dirty="0" err="1" smtClean="0">
                <a:latin typeface="宋体"/>
                <a:cs typeface="宋体"/>
              </a:rPr>
              <a:t>使表</a:t>
            </a:r>
            <a:r>
              <a:rPr sz="2600" u="sng" spc="-15" dirty="0" err="1" smtClean="0">
                <a:latin typeface="宋体"/>
                <a:cs typeface="宋体"/>
              </a:rPr>
              <a:t>达</a:t>
            </a:r>
            <a:r>
              <a:rPr sz="2600" u="sng" spc="5" dirty="0" err="1" smtClean="0">
                <a:latin typeface="宋体"/>
                <a:cs typeface="宋体"/>
              </a:rPr>
              <a:t>式一</a:t>
            </a:r>
            <a:r>
              <a:rPr sz="2600" u="sng" spc="-15" dirty="0" err="1" smtClean="0">
                <a:latin typeface="宋体"/>
                <a:cs typeface="宋体"/>
              </a:rPr>
              <a:t>致</a:t>
            </a:r>
            <a:r>
              <a:rPr sz="2600" u="sng" spc="5" dirty="0" err="1" smtClean="0">
                <a:latin typeface="宋体"/>
                <a:cs typeface="宋体"/>
              </a:rPr>
              <a:t>的过</a:t>
            </a:r>
            <a:r>
              <a:rPr sz="2600" u="sng" spc="-15" dirty="0" err="1" smtClean="0">
                <a:latin typeface="宋体"/>
                <a:cs typeface="宋体"/>
              </a:rPr>
              <a:t>程</a:t>
            </a:r>
            <a:r>
              <a:rPr sz="2600" spc="5" dirty="0" err="1">
                <a:latin typeface="宋体"/>
                <a:cs typeface="宋体"/>
              </a:rPr>
              <a:t>，</a:t>
            </a:r>
            <a:r>
              <a:rPr sz="2600" b="1" spc="5" dirty="0" err="1" smtClean="0">
                <a:solidFill>
                  <a:srgbClr val="FF0000"/>
                </a:solidFill>
                <a:latin typeface="宋体"/>
                <a:cs typeface="宋体"/>
              </a:rPr>
              <a:t>合</a:t>
            </a:r>
            <a:r>
              <a:rPr sz="2600" b="1" spc="-15" dirty="0" err="1" smtClean="0">
                <a:solidFill>
                  <a:srgbClr val="FF0000"/>
                </a:solidFill>
                <a:latin typeface="宋体"/>
                <a:cs typeface="宋体"/>
              </a:rPr>
              <a:t>一</a:t>
            </a:r>
            <a:r>
              <a:rPr sz="2600" b="1" dirty="0" err="1" smtClean="0">
                <a:solidFill>
                  <a:srgbClr val="FF0000"/>
                </a:solidFill>
                <a:latin typeface="宋体"/>
                <a:cs typeface="宋体"/>
              </a:rPr>
              <a:t>是</a:t>
            </a:r>
            <a:r>
              <a:rPr lang="zh-CN" altLang="en-US" sz="2600" b="1" dirty="0" smtClean="0">
                <a:solidFill>
                  <a:srgbClr val="FF0000"/>
                </a:solidFill>
                <a:latin typeface="宋体"/>
                <a:cs typeface="宋体"/>
              </a:rPr>
              <a:t>一</a:t>
            </a:r>
            <a:r>
              <a:rPr lang="zh-CN" altLang="en-US" sz="2600" b="1" dirty="0">
                <a:solidFill>
                  <a:srgbClr val="FF0000"/>
                </a:solidFill>
                <a:latin typeface="宋体"/>
                <a:cs typeface="宋体"/>
              </a:rPr>
              <a:t>阶推理算法的关键</a:t>
            </a:r>
            <a:endParaRPr sz="2600" b="1" dirty="0">
              <a:solidFill>
                <a:srgbClr val="FF0000"/>
              </a:solidFill>
              <a:latin typeface="宋体"/>
              <a:cs typeface="宋体"/>
            </a:endParaRPr>
          </a:p>
          <a:p>
            <a:pPr marL="274955" marR="87630" indent="659765">
              <a:lnSpc>
                <a:spcPct val="125000"/>
              </a:lnSpc>
              <a:spcBef>
                <a:spcPts val="625"/>
              </a:spcBef>
            </a:pPr>
            <a:endParaRPr lang="en-US" altLang="zh-CN" sz="2600" dirty="0" smtClean="0">
              <a:latin typeface="宋体"/>
              <a:cs typeface="宋体"/>
            </a:endParaRPr>
          </a:p>
          <a:p>
            <a:pPr marL="274955" marR="87630" indent="659765">
              <a:lnSpc>
                <a:spcPct val="125000"/>
              </a:lnSpc>
              <a:spcBef>
                <a:spcPts val="625"/>
              </a:spcBef>
            </a:pPr>
            <a:r>
              <a:rPr lang="zh-CN" altLang="en-US" sz="2600" dirty="0" smtClean="0">
                <a:latin typeface="宋体"/>
                <a:cs typeface="宋体"/>
              </a:rPr>
              <a:t>例</a:t>
            </a:r>
            <a:r>
              <a:rPr lang="zh-CN" altLang="en-US" sz="2600" dirty="0">
                <a:latin typeface="宋体"/>
                <a:cs typeface="宋体"/>
              </a:rPr>
              <a:t>：</a:t>
            </a:r>
            <a:r>
              <a:rPr sz="2600" dirty="0" err="1">
                <a:latin typeface="宋体"/>
                <a:cs typeface="宋体"/>
              </a:rPr>
              <a:t>公式</a:t>
            </a:r>
            <a:r>
              <a:rPr sz="26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(x,f(y),B)</a:t>
            </a:r>
            <a:r>
              <a:rPr sz="2600" dirty="0">
                <a:latin typeface="宋体"/>
                <a:cs typeface="宋体"/>
              </a:rPr>
              <a:t>与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P(x,f(B),B</a:t>
            </a:r>
            <a:r>
              <a:rPr lang="en-US" sz="2600" dirty="0">
                <a:solidFill>
                  <a:srgbClr val="FF0000"/>
                </a:solidFill>
                <a:latin typeface="宋体"/>
                <a:cs typeface="宋体"/>
              </a:rPr>
              <a:t>)</a:t>
            </a:r>
            <a:r>
              <a:rPr sz="2600" dirty="0">
                <a:latin typeface="宋体"/>
                <a:cs typeface="宋体"/>
              </a:rPr>
              <a:t>，</a:t>
            </a:r>
            <a:r>
              <a:rPr sz="2600" dirty="0" err="1">
                <a:latin typeface="宋体"/>
                <a:cs typeface="宋体"/>
              </a:rPr>
              <a:t>用常量</a:t>
            </a:r>
            <a:r>
              <a:rPr sz="2600" dirty="0" err="1">
                <a:latin typeface="Times New Roman"/>
                <a:cs typeface="Times New Roman"/>
              </a:rPr>
              <a:t>B</a:t>
            </a:r>
            <a:r>
              <a:rPr sz="2600" dirty="0" err="1">
                <a:latin typeface="宋体"/>
                <a:cs typeface="宋体"/>
              </a:rPr>
              <a:t>代替变</a:t>
            </a:r>
            <a:r>
              <a:rPr sz="2600" spc="5" dirty="0" err="1">
                <a:latin typeface="宋体"/>
                <a:cs typeface="宋体"/>
              </a:rPr>
              <a:t>量</a:t>
            </a:r>
            <a:r>
              <a:rPr sz="2600" spc="-10" dirty="0" err="1">
                <a:latin typeface="Times New Roman"/>
                <a:cs typeface="Times New Roman"/>
              </a:rPr>
              <a:t>y</a:t>
            </a:r>
            <a:r>
              <a:rPr sz="2600" dirty="0" err="1">
                <a:latin typeface="宋体"/>
                <a:cs typeface="宋体"/>
              </a:rPr>
              <a:t>，</a:t>
            </a:r>
            <a:r>
              <a:rPr sz="2600" spc="5" dirty="0" err="1">
                <a:latin typeface="宋体"/>
                <a:cs typeface="宋体"/>
              </a:rPr>
              <a:t>从</a:t>
            </a:r>
            <a:r>
              <a:rPr sz="2600" spc="-15" dirty="0" err="1">
                <a:latin typeface="宋体"/>
                <a:cs typeface="宋体"/>
              </a:rPr>
              <a:t>而</a:t>
            </a:r>
            <a:r>
              <a:rPr sz="2600" spc="5" dirty="0" err="1">
                <a:latin typeface="宋体"/>
                <a:cs typeface="宋体"/>
              </a:rPr>
              <a:t>使两</a:t>
            </a:r>
            <a:r>
              <a:rPr sz="2600" spc="-15" dirty="0" err="1">
                <a:latin typeface="宋体"/>
                <a:cs typeface="宋体"/>
              </a:rPr>
              <a:t>个</a:t>
            </a:r>
            <a:r>
              <a:rPr sz="2600" spc="5" dirty="0" err="1">
                <a:latin typeface="宋体"/>
                <a:cs typeface="宋体"/>
              </a:rPr>
              <a:t>公式</a:t>
            </a:r>
            <a:r>
              <a:rPr sz="2600" spc="-15" dirty="0" err="1">
                <a:latin typeface="宋体"/>
                <a:cs typeface="宋体"/>
              </a:rPr>
              <a:t>一</a:t>
            </a:r>
            <a:r>
              <a:rPr sz="2600" spc="5" dirty="0" err="1">
                <a:latin typeface="宋体"/>
                <a:cs typeface="宋体"/>
              </a:rPr>
              <a:t>致</a:t>
            </a:r>
            <a:r>
              <a:rPr sz="2600" spc="5" dirty="0">
                <a:latin typeface="宋体"/>
                <a:cs typeface="宋体"/>
              </a:rPr>
              <a:t>。</a:t>
            </a:r>
            <a:r>
              <a:rPr sz="2600" spc="-695" dirty="0">
                <a:latin typeface="宋体"/>
                <a:cs typeface="宋体"/>
              </a:rPr>
              <a:t> </a:t>
            </a:r>
            <a:r>
              <a:rPr sz="2600" dirty="0" err="1" smtClean="0">
                <a:latin typeface="宋体"/>
                <a:cs typeface="宋体"/>
              </a:rPr>
              <a:t>称为</a:t>
            </a:r>
            <a:r>
              <a:rPr lang="zh-CN" altLang="en-US" sz="2600" dirty="0">
                <a:latin typeface="宋体"/>
                <a:cs typeface="宋体"/>
              </a:rPr>
              <a:t>：</a:t>
            </a:r>
            <a:r>
              <a:rPr sz="2600" dirty="0">
                <a:latin typeface="宋体"/>
                <a:cs typeface="宋体"/>
              </a:rPr>
              <a:t>通</a:t>
            </a:r>
            <a:r>
              <a:rPr lang="zh-CN" altLang="en-US" sz="2600" dirty="0">
                <a:latin typeface="宋体"/>
                <a:cs typeface="宋体"/>
              </a:rPr>
              <a:t>过</a:t>
            </a:r>
            <a:r>
              <a:rPr sz="2600" dirty="0" err="1">
                <a:solidFill>
                  <a:srgbClr val="FF0000"/>
                </a:solidFill>
                <a:latin typeface="宋体"/>
                <a:cs typeface="宋体"/>
              </a:rPr>
              <a:t>置换</a:t>
            </a:r>
            <a:r>
              <a:rPr sz="2600" dirty="0">
                <a:latin typeface="Times New Roman"/>
                <a:cs typeface="Times New Roman"/>
              </a:rPr>
              <a:t>{B/y}</a:t>
            </a:r>
            <a:r>
              <a:rPr sz="2600" dirty="0" err="1" smtClean="0">
                <a:latin typeface="宋体"/>
                <a:cs typeface="宋体"/>
              </a:rPr>
              <a:t>就可使上述公式</a:t>
            </a:r>
            <a:r>
              <a:rPr sz="2600" spc="5" dirty="0" err="1" smtClean="0">
                <a:latin typeface="宋体"/>
                <a:cs typeface="宋体"/>
              </a:rPr>
              <a:t>集</a:t>
            </a:r>
            <a:r>
              <a:rPr sz="2600" spc="-15" dirty="0" err="1" smtClean="0">
                <a:solidFill>
                  <a:srgbClr val="FF0000"/>
                </a:solidFill>
                <a:latin typeface="宋体"/>
                <a:cs typeface="宋体"/>
              </a:rPr>
              <a:t>合一</a:t>
            </a:r>
            <a:r>
              <a:rPr sz="2800" dirty="0" smtClean="0">
                <a:latin typeface="宋体"/>
                <a:cs typeface="宋体"/>
              </a:rPr>
              <a:t> </a:t>
            </a:r>
            <a:r>
              <a:rPr sz="2800" spc="-5" dirty="0" smtClean="0">
                <a:latin typeface="宋体"/>
                <a:cs typeface="宋体"/>
              </a:rPr>
              <a:t> </a:t>
            </a:r>
            <a:endParaRPr sz="28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946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88316" y="591850"/>
            <a:ext cx="10322560" cy="2114681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38100">
              <a:spcBef>
                <a:spcPts val="1610"/>
              </a:spcBef>
            </a:pPr>
            <a:r>
              <a:rPr sz="2800" b="1" spc="-35" dirty="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endParaRPr sz="2800" dirty="0">
              <a:latin typeface="宋体"/>
              <a:cs typeface="宋体"/>
            </a:endParaRPr>
          </a:p>
          <a:p>
            <a:pPr marL="381000" marR="309880" indent="-342900" algn="just">
              <a:lnSpc>
                <a:spcPct val="150000"/>
              </a:lnSpc>
              <a:spcBef>
                <a:spcPts val="894"/>
              </a:spcBef>
            </a:pPr>
            <a:r>
              <a:rPr sz="2800" spc="-5" dirty="0">
                <a:latin typeface="宋体"/>
                <a:cs typeface="宋体"/>
              </a:rPr>
              <a:t> </a:t>
            </a:r>
            <a:r>
              <a:rPr sz="2800" spc="-100" dirty="0">
                <a:latin typeface="宋体"/>
                <a:cs typeface="宋体"/>
              </a:rPr>
              <a:t> </a:t>
            </a:r>
            <a:r>
              <a:rPr sz="2600" dirty="0" err="1">
                <a:solidFill>
                  <a:srgbClr val="FF0000"/>
                </a:solidFill>
                <a:latin typeface="宋体"/>
                <a:cs typeface="宋体"/>
              </a:rPr>
              <a:t>置换</a:t>
            </a:r>
            <a:r>
              <a:rPr sz="2600" dirty="0" err="1">
                <a:latin typeface="宋体"/>
                <a:cs typeface="宋体"/>
              </a:rPr>
              <a:t>用有序对的集合</a:t>
            </a:r>
            <a:r>
              <a:rPr sz="2600" dirty="0" err="1"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={t</a:t>
            </a:r>
            <a:r>
              <a:rPr sz="2550" baseline="-24509" dirty="0">
                <a:latin typeface="Times New Roman"/>
                <a:cs typeface="Times New Roman"/>
              </a:rPr>
              <a:t>1</a:t>
            </a:r>
            <a:r>
              <a:rPr sz="2600" dirty="0">
                <a:latin typeface="Times New Roman"/>
                <a:cs typeface="Times New Roman"/>
              </a:rPr>
              <a:t>/v</a:t>
            </a:r>
            <a:r>
              <a:rPr sz="2550" baseline="-24509" dirty="0">
                <a:latin typeface="Times New Roman"/>
                <a:cs typeface="Times New Roman"/>
              </a:rPr>
              <a:t>1</a:t>
            </a:r>
            <a:r>
              <a:rPr sz="2600" dirty="0">
                <a:latin typeface="宋体"/>
                <a:cs typeface="宋体"/>
              </a:rPr>
              <a:t>，</a:t>
            </a:r>
            <a:r>
              <a:rPr sz="2600" dirty="0">
                <a:latin typeface="Times New Roman"/>
                <a:cs typeface="Times New Roman"/>
              </a:rPr>
              <a:t>t</a:t>
            </a:r>
            <a:r>
              <a:rPr sz="2550" baseline="-24509" dirty="0">
                <a:latin typeface="Times New Roman"/>
                <a:cs typeface="Times New Roman"/>
              </a:rPr>
              <a:t>2</a:t>
            </a:r>
            <a:r>
              <a:rPr sz="2600" dirty="0">
                <a:latin typeface="Times New Roman"/>
                <a:cs typeface="Times New Roman"/>
              </a:rPr>
              <a:t>/v</a:t>
            </a:r>
            <a:r>
              <a:rPr sz="2550" baseline="-24509" dirty="0">
                <a:latin typeface="Times New Roman"/>
                <a:cs typeface="Times New Roman"/>
              </a:rPr>
              <a:t>2</a:t>
            </a:r>
            <a:r>
              <a:rPr sz="2600" dirty="0">
                <a:latin typeface="宋体"/>
                <a:cs typeface="宋体"/>
              </a:rPr>
              <a:t>，</a:t>
            </a:r>
            <a:r>
              <a:rPr sz="2600" dirty="0">
                <a:latin typeface="Times New Roman"/>
                <a:cs typeface="Times New Roman"/>
              </a:rPr>
              <a:t>…</a:t>
            </a:r>
            <a:r>
              <a:rPr sz="2600" dirty="0">
                <a:latin typeface="宋体"/>
                <a:cs typeface="宋体"/>
              </a:rPr>
              <a:t>，</a:t>
            </a:r>
            <a:r>
              <a:rPr sz="2600" dirty="0">
                <a:latin typeface="Times New Roman"/>
                <a:cs typeface="Times New Roman"/>
              </a:rPr>
              <a:t>t</a:t>
            </a:r>
            <a:r>
              <a:rPr sz="2550" baseline="-24509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/v</a:t>
            </a:r>
            <a:r>
              <a:rPr sz="2550" baseline="-24509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}</a:t>
            </a:r>
            <a:r>
              <a:rPr sz="2600" spc="-15" dirty="0" err="1" smtClean="0">
                <a:latin typeface="宋体"/>
                <a:cs typeface="宋体"/>
              </a:rPr>
              <a:t>表</a:t>
            </a:r>
            <a:r>
              <a:rPr sz="2600" dirty="0" err="1" smtClean="0">
                <a:latin typeface="宋体"/>
                <a:cs typeface="宋体"/>
              </a:rPr>
              <a:t>示</a:t>
            </a:r>
            <a:r>
              <a:rPr lang="zh-CN" altLang="en-US" sz="2600" dirty="0" smtClean="0">
                <a:latin typeface="宋体"/>
                <a:cs typeface="宋体"/>
              </a:rPr>
              <a:t>。</a:t>
            </a:r>
            <a:endParaRPr lang="en-US" altLang="zh-CN" sz="2600" dirty="0" smtClean="0">
              <a:latin typeface="宋体"/>
              <a:cs typeface="宋体"/>
            </a:endParaRPr>
          </a:p>
          <a:p>
            <a:pPr marL="381000" marR="309880" indent="-342900" algn="just">
              <a:lnSpc>
                <a:spcPct val="150000"/>
              </a:lnSpc>
              <a:spcBef>
                <a:spcPts val="894"/>
              </a:spcBef>
            </a:pPr>
            <a:r>
              <a:rPr lang="en-US" sz="2600" dirty="0">
                <a:latin typeface="宋体"/>
                <a:cs typeface="宋体"/>
              </a:rPr>
              <a:t> </a:t>
            </a:r>
            <a:r>
              <a:rPr lang="en-US" sz="2600" dirty="0" smtClean="0">
                <a:latin typeface="宋体"/>
                <a:cs typeface="宋体"/>
              </a:rPr>
              <a:t> </a:t>
            </a:r>
            <a:r>
              <a:rPr sz="2600" dirty="0" err="1" smtClean="0">
                <a:latin typeface="宋体"/>
                <a:cs typeface="宋体"/>
              </a:rPr>
              <a:t>其中</a:t>
            </a:r>
            <a:r>
              <a:rPr sz="2600" dirty="0" err="1">
                <a:latin typeface="Times New Roman"/>
                <a:cs typeface="Times New Roman"/>
              </a:rPr>
              <a:t>t</a:t>
            </a:r>
            <a:r>
              <a:rPr sz="2550" baseline="-24509" dirty="0" err="1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/</a:t>
            </a:r>
            <a:r>
              <a:rPr sz="2600" dirty="0" err="1">
                <a:latin typeface="Times New Roman"/>
                <a:cs typeface="Times New Roman"/>
              </a:rPr>
              <a:t>v</a:t>
            </a:r>
            <a:r>
              <a:rPr sz="2550" baseline="-24509" dirty="0" err="1">
                <a:latin typeface="Times New Roman"/>
                <a:cs typeface="Times New Roman"/>
              </a:rPr>
              <a:t>i</a:t>
            </a:r>
            <a:r>
              <a:rPr sz="2600" dirty="0" err="1" smtClean="0">
                <a:latin typeface="宋体"/>
                <a:cs typeface="宋体"/>
              </a:rPr>
              <a:t>表示</a:t>
            </a:r>
            <a:r>
              <a:rPr lang="zh-CN" altLang="en-US" sz="2600" dirty="0" smtClean="0">
                <a:latin typeface="宋体"/>
                <a:cs typeface="宋体"/>
              </a:rPr>
              <a:t>用项</a:t>
            </a:r>
            <a:r>
              <a:rPr lang="en-US" altLang="zh-CN" sz="2600" spc="-5" dirty="0" err="1" smtClean="0">
                <a:latin typeface="Times New Roman"/>
                <a:cs typeface="Times New Roman"/>
              </a:rPr>
              <a:t>t</a:t>
            </a:r>
            <a:r>
              <a:rPr lang="en-US" altLang="zh-CN" sz="2550" spc="-7" baseline="-24509" dirty="0" err="1" smtClean="0">
                <a:latin typeface="Times New Roman"/>
                <a:cs typeface="Times New Roman"/>
              </a:rPr>
              <a:t>i</a:t>
            </a:r>
            <a:r>
              <a:rPr lang="zh-CN" altLang="en-US" sz="2600" dirty="0" smtClean="0">
                <a:latin typeface="宋体"/>
                <a:cs typeface="宋体"/>
              </a:rPr>
              <a:t>置换</a:t>
            </a:r>
            <a:r>
              <a:rPr sz="2600" dirty="0" err="1" smtClean="0">
                <a:solidFill>
                  <a:srgbClr val="FF0000"/>
                </a:solidFill>
                <a:latin typeface="宋体"/>
                <a:cs typeface="宋体"/>
              </a:rPr>
              <a:t>变</a:t>
            </a:r>
            <a:r>
              <a:rPr sz="2600" spc="5" dirty="0" err="1" smtClean="0">
                <a:solidFill>
                  <a:srgbClr val="FF0000"/>
                </a:solidFill>
                <a:latin typeface="宋体"/>
                <a:cs typeface="宋体"/>
              </a:rPr>
              <a:t>量</a:t>
            </a:r>
            <a:r>
              <a:rPr sz="2600" spc="-5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550" spc="-7" baseline="-24509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dirty="0" err="1" smtClean="0">
                <a:latin typeface="宋体"/>
                <a:cs typeface="宋体"/>
              </a:rPr>
              <a:t>，</a:t>
            </a:r>
            <a:r>
              <a:rPr sz="26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550" baseline="-24509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dirty="0" err="1" smtClean="0">
                <a:solidFill>
                  <a:srgbClr val="FF0000"/>
                </a:solidFill>
                <a:latin typeface="宋体"/>
                <a:cs typeface="宋体"/>
              </a:rPr>
              <a:t>可以是变量</a:t>
            </a:r>
            <a:r>
              <a:rPr sz="2600" dirty="0" err="1">
                <a:solidFill>
                  <a:srgbClr val="FF0000"/>
                </a:solidFill>
                <a:latin typeface="宋体"/>
                <a:cs typeface="宋体"/>
              </a:rPr>
              <a:t>、</a:t>
            </a:r>
            <a:r>
              <a:rPr sz="2600" dirty="0" err="1" smtClean="0">
                <a:solidFill>
                  <a:srgbClr val="FF0000"/>
                </a:solidFill>
                <a:latin typeface="宋体"/>
                <a:cs typeface="宋体"/>
              </a:rPr>
              <a:t>常量或函数</a:t>
            </a:r>
            <a:endParaRPr lang="en-US" sz="2600" dirty="0" smtClean="0">
              <a:solidFill>
                <a:srgbClr val="FF0000"/>
              </a:solidFill>
              <a:latin typeface="宋体"/>
              <a:cs typeface="宋体"/>
            </a:endParaRPr>
          </a:p>
        </p:txBody>
      </p:sp>
      <p:sp>
        <p:nvSpPr>
          <p:cNvPr id="8" name="object 3"/>
          <p:cNvSpPr txBox="1">
            <a:spLocks/>
          </p:cNvSpPr>
          <p:nvPr/>
        </p:nvSpPr>
        <p:spPr>
          <a:xfrm>
            <a:off x="4495800" y="246884"/>
            <a:ext cx="2819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宋体"/>
                <a:ea typeface="+mj-ea"/>
                <a:cs typeface="宋体"/>
              </a:defRPr>
            </a:lvl1pPr>
          </a:lstStyle>
          <a:p>
            <a:pPr marL="13970">
              <a:spcBef>
                <a:spcPts val="100"/>
              </a:spcBef>
            </a:pPr>
            <a:r>
              <a:rPr lang="zh-CN" altLang="en-US" kern="0" spc="-5" dirty="0"/>
              <a:t>置换和合一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0835" y="3153571"/>
            <a:ext cx="11658600" cy="2975815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89865">
              <a:lnSpc>
                <a:spcPct val="150000"/>
              </a:lnSpc>
              <a:spcBef>
                <a:spcPts val="1325"/>
              </a:spcBef>
            </a:pPr>
            <a:r>
              <a:rPr sz="2800" b="1" spc="-35" dirty="0">
                <a:latin typeface="宋体"/>
                <a:cs typeface="宋体"/>
              </a:rPr>
              <a:t> </a:t>
            </a:r>
            <a:r>
              <a:rPr sz="2800" b="1" spc="-15" dirty="0">
                <a:latin typeface="宋体"/>
                <a:cs typeface="宋体"/>
              </a:rPr>
              <a:t> </a:t>
            </a:r>
            <a:r>
              <a:rPr sz="2600" dirty="0" err="1" smtClean="0">
                <a:latin typeface="宋体"/>
                <a:cs typeface="宋体"/>
              </a:rPr>
              <a:t>例</a:t>
            </a:r>
            <a:r>
              <a:rPr sz="2600" spc="-5" dirty="0" err="1">
                <a:latin typeface="宋体"/>
                <a:cs typeface="宋体"/>
              </a:rPr>
              <a:t>：</a:t>
            </a:r>
            <a:r>
              <a:rPr sz="2600" dirty="0" err="1">
                <a:latin typeface="宋体"/>
                <a:cs typeface="宋体"/>
              </a:rPr>
              <a:t>表达式</a:t>
            </a:r>
            <a:r>
              <a:rPr sz="2600" spc="-5" dirty="0" err="1">
                <a:latin typeface="宋体"/>
                <a:cs typeface="宋体"/>
              </a:rPr>
              <a:t>P</a:t>
            </a:r>
            <a:r>
              <a:rPr lang="en-US" altLang="zh-CN" sz="2600" spc="-5" dirty="0">
                <a:latin typeface="宋体"/>
                <a:cs typeface="宋体"/>
              </a:rPr>
              <a:t>(</a:t>
            </a:r>
            <a:r>
              <a:rPr sz="2600" spc="-5" dirty="0" err="1" smtClean="0">
                <a:latin typeface="宋体"/>
                <a:cs typeface="宋体"/>
              </a:rPr>
              <a:t>x</a:t>
            </a:r>
            <a:r>
              <a:rPr lang="en-US" sz="2600" spc="-5" dirty="0" err="1" smtClean="0">
                <a:latin typeface="宋体"/>
                <a:cs typeface="宋体"/>
              </a:rPr>
              <a:t>,</a:t>
            </a:r>
            <a:r>
              <a:rPr sz="2600" spc="-5" dirty="0" err="1" smtClean="0">
                <a:latin typeface="宋体"/>
                <a:cs typeface="宋体"/>
              </a:rPr>
              <a:t>f</a:t>
            </a:r>
            <a:r>
              <a:rPr lang="en-US" sz="2600" spc="-5" dirty="0">
                <a:latin typeface="宋体"/>
                <a:cs typeface="宋体"/>
              </a:rPr>
              <a:t>(</a:t>
            </a:r>
            <a:r>
              <a:rPr sz="2600" spc="-5" dirty="0">
                <a:latin typeface="宋体"/>
                <a:cs typeface="宋体"/>
              </a:rPr>
              <a:t>y</a:t>
            </a:r>
            <a:r>
              <a:rPr lang="en-US" sz="2600" spc="-5" dirty="0" smtClean="0">
                <a:latin typeface="宋体"/>
                <a:cs typeface="宋体"/>
              </a:rPr>
              <a:t>),</a:t>
            </a:r>
            <a:r>
              <a:rPr sz="2600" spc="-5" dirty="0" smtClean="0">
                <a:latin typeface="宋体"/>
                <a:cs typeface="宋体"/>
              </a:rPr>
              <a:t>A</a:t>
            </a:r>
            <a:r>
              <a:rPr lang="en-US" sz="2600" spc="-5" dirty="0" smtClean="0">
                <a:latin typeface="宋体"/>
                <a:cs typeface="宋体"/>
              </a:rPr>
              <a:t>)</a:t>
            </a:r>
            <a:r>
              <a:rPr sz="2600" dirty="0" err="1" smtClean="0">
                <a:latin typeface="宋体"/>
                <a:cs typeface="宋体"/>
              </a:rPr>
              <a:t>通</a:t>
            </a:r>
            <a:r>
              <a:rPr sz="2600" spc="-15" dirty="0" err="1" smtClean="0">
                <a:latin typeface="宋体"/>
                <a:cs typeface="宋体"/>
              </a:rPr>
              <a:t>过</a:t>
            </a:r>
            <a:r>
              <a:rPr sz="2600" dirty="0" err="1" smtClean="0">
                <a:latin typeface="宋体"/>
                <a:cs typeface="宋体"/>
              </a:rPr>
              <a:t>不同</a:t>
            </a:r>
            <a:r>
              <a:rPr sz="2600" spc="-15" dirty="0" err="1" smtClean="0">
                <a:latin typeface="宋体"/>
                <a:cs typeface="宋体"/>
              </a:rPr>
              <a:t>的</a:t>
            </a:r>
            <a:r>
              <a:rPr sz="2600" dirty="0" err="1" smtClean="0">
                <a:latin typeface="宋体"/>
                <a:cs typeface="宋体"/>
              </a:rPr>
              <a:t>置换</a:t>
            </a:r>
            <a:endParaRPr lang="en-US" sz="2600" dirty="0">
              <a:latin typeface="宋体"/>
              <a:cs typeface="宋体"/>
            </a:endParaRPr>
          </a:p>
          <a:p>
            <a:pPr marL="1104243" lvl="1" indent="-457200">
              <a:lnSpc>
                <a:spcPct val="150000"/>
              </a:lnSpc>
              <a:spcBef>
                <a:spcPts val="615"/>
              </a:spcBef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FF0000"/>
                </a:solidFill>
                <a:latin typeface="宋体"/>
                <a:cs typeface="宋体"/>
              </a:rPr>
              <a:t>变量</a:t>
            </a:r>
            <a:r>
              <a:rPr lang="en-US" altLang="zh-CN" sz="2600" dirty="0" smtClean="0">
                <a:solidFill>
                  <a:srgbClr val="FF0000"/>
                </a:solidFill>
                <a:latin typeface="宋体"/>
                <a:cs typeface="宋体"/>
              </a:rPr>
              <a:t>/</a:t>
            </a:r>
            <a:r>
              <a:rPr lang="zh-CN" altLang="en-US" sz="2600" dirty="0" smtClean="0">
                <a:solidFill>
                  <a:srgbClr val="FF0000"/>
                </a:solidFill>
                <a:latin typeface="宋体"/>
                <a:cs typeface="宋体"/>
              </a:rPr>
              <a:t>变量</a:t>
            </a:r>
            <a:r>
              <a:rPr lang="zh-CN" altLang="en-US" sz="2600" dirty="0" smtClean="0">
                <a:latin typeface="宋体"/>
                <a:cs typeface="宋体"/>
              </a:rPr>
              <a:t>：</a:t>
            </a:r>
            <a:r>
              <a:rPr sz="2600" dirty="0" err="1" smtClean="0">
                <a:latin typeface="宋体"/>
                <a:cs typeface="宋体"/>
              </a:rPr>
              <a:t>置换为</a:t>
            </a:r>
            <a:r>
              <a:rPr sz="2600" spc="-40" dirty="0" smtClean="0">
                <a:latin typeface="宋体"/>
                <a:cs typeface="宋体"/>
              </a:rPr>
              <a:t> </a:t>
            </a:r>
            <a:r>
              <a:rPr sz="2600" spc="10" dirty="0">
                <a:latin typeface="宋体"/>
                <a:cs typeface="宋体"/>
              </a:rPr>
              <a:t>s</a:t>
            </a:r>
            <a:r>
              <a:rPr sz="2550" spc="15" baseline="-24509" dirty="0">
                <a:latin typeface="宋体"/>
                <a:cs typeface="宋体"/>
              </a:rPr>
              <a:t>1</a:t>
            </a:r>
            <a:r>
              <a:rPr sz="2550" spc="-7" baseline="-24509" dirty="0">
                <a:latin typeface="宋体"/>
                <a:cs typeface="宋体"/>
              </a:rPr>
              <a:t> </a:t>
            </a:r>
            <a:r>
              <a:rPr sz="2600" spc="5" dirty="0" smtClean="0">
                <a:latin typeface="宋体"/>
                <a:cs typeface="宋体"/>
              </a:rPr>
              <a:t>={z/</a:t>
            </a:r>
            <a:r>
              <a:rPr sz="2600" spc="5" dirty="0" err="1" smtClean="0">
                <a:latin typeface="宋体"/>
                <a:cs typeface="宋体"/>
              </a:rPr>
              <a:t>x，w</a:t>
            </a:r>
            <a:r>
              <a:rPr sz="2600" spc="5" dirty="0" smtClean="0">
                <a:latin typeface="宋体"/>
                <a:cs typeface="宋体"/>
              </a:rPr>
              <a:t>/y}</a:t>
            </a:r>
            <a:r>
              <a:rPr lang="en-US" altLang="zh-CN" sz="2600" dirty="0" smtClean="0">
                <a:latin typeface="宋体"/>
                <a:cs typeface="宋体"/>
              </a:rPr>
              <a:t>     </a:t>
            </a:r>
            <a:r>
              <a:rPr lang="en-US" altLang="zh-CN" sz="2600" dirty="0" smtClean="0">
                <a:solidFill>
                  <a:srgbClr val="FF0000"/>
                </a:solidFill>
                <a:latin typeface="宋体"/>
                <a:cs typeface="宋体"/>
              </a:rPr>
              <a:t>P(</a:t>
            </a:r>
            <a:r>
              <a:rPr lang="en-US" altLang="zh-CN" sz="2600" u="sng" dirty="0" err="1" smtClean="0">
                <a:solidFill>
                  <a:srgbClr val="FF0000"/>
                </a:solidFill>
                <a:latin typeface="宋体"/>
                <a:cs typeface="宋体"/>
              </a:rPr>
              <a:t>z</a:t>
            </a:r>
            <a:r>
              <a:rPr lang="en-US" altLang="zh-CN" sz="2600" dirty="0" err="1" smtClean="0">
                <a:solidFill>
                  <a:srgbClr val="FF0000"/>
                </a:solidFill>
                <a:latin typeface="宋体"/>
                <a:cs typeface="宋体"/>
              </a:rPr>
              <a:t>,f</a:t>
            </a:r>
            <a:r>
              <a:rPr lang="en-US" altLang="zh-CN" sz="2600" dirty="0" smtClean="0">
                <a:solidFill>
                  <a:srgbClr val="FF0000"/>
                </a:solidFill>
                <a:latin typeface="宋体"/>
                <a:cs typeface="宋体"/>
              </a:rPr>
              <a:t>(</a:t>
            </a:r>
            <a:r>
              <a:rPr lang="en-US" altLang="zh-CN" sz="2600" u="sng" dirty="0" smtClean="0">
                <a:solidFill>
                  <a:srgbClr val="FF0000"/>
                </a:solidFill>
                <a:latin typeface="宋体"/>
                <a:cs typeface="宋体"/>
              </a:rPr>
              <a:t>w</a:t>
            </a:r>
            <a:r>
              <a:rPr lang="en-US" altLang="zh-CN" sz="2600" dirty="0" smtClean="0">
                <a:solidFill>
                  <a:srgbClr val="FF0000"/>
                </a:solidFill>
                <a:latin typeface="宋体"/>
                <a:cs typeface="宋体"/>
              </a:rPr>
              <a:t>),A) </a:t>
            </a:r>
            <a:r>
              <a:rPr sz="2600" dirty="0" smtClean="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endParaRPr sz="2600" dirty="0">
              <a:solidFill>
                <a:srgbClr val="FF0000"/>
              </a:solidFill>
              <a:latin typeface="宋体"/>
              <a:cs typeface="宋体"/>
            </a:endParaRPr>
          </a:p>
          <a:p>
            <a:pPr marL="1104243" lvl="1" indent="-457200">
              <a:lnSpc>
                <a:spcPct val="1500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FF0000"/>
                </a:solidFill>
                <a:latin typeface="宋体"/>
                <a:cs typeface="宋体"/>
              </a:rPr>
              <a:t>常量</a:t>
            </a:r>
            <a:r>
              <a:rPr lang="en-US" altLang="zh-CN" sz="2600" dirty="0" smtClean="0">
                <a:solidFill>
                  <a:srgbClr val="FF0000"/>
                </a:solidFill>
                <a:latin typeface="宋体"/>
                <a:cs typeface="宋体"/>
              </a:rPr>
              <a:t>/</a:t>
            </a:r>
            <a:r>
              <a:rPr lang="zh-CN" altLang="en-US" sz="2600" dirty="0" smtClean="0">
                <a:solidFill>
                  <a:srgbClr val="FF0000"/>
                </a:solidFill>
                <a:latin typeface="宋体"/>
                <a:cs typeface="宋体"/>
              </a:rPr>
              <a:t>变量</a:t>
            </a:r>
            <a:r>
              <a:rPr lang="zh-CN" altLang="en-US" sz="2600" dirty="0" smtClean="0">
                <a:latin typeface="宋体"/>
                <a:cs typeface="宋体"/>
              </a:rPr>
              <a:t>：</a:t>
            </a:r>
            <a:r>
              <a:rPr sz="2600" dirty="0" err="1" smtClean="0">
                <a:latin typeface="宋体"/>
                <a:cs typeface="宋体"/>
              </a:rPr>
              <a:t>置换为</a:t>
            </a:r>
            <a:r>
              <a:rPr sz="2600" spc="-40" dirty="0" smtClean="0">
                <a:latin typeface="宋体"/>
                <a:cs typeface="宋体"/>
              </a:rPr>
              <a:t> </a:t>
            </a:r>
            <a:r>
              <a:rPr sz="2600" spc="5" dirty="0">
                <a:latin typeface="宋体"/>
                <a:cs typeface="宋体"/>
              </a:rPr>
              <a:t>s</a:t>
            </a:r>
            <a:r>
              <a:rPr sz="2550" spc="7" baseline="-24509" dirty="0">
                <a:latin typeface="宋体"/>
                <a:cs typeface="宋体"/>
              </a:rPr>
              <a:t>2</a:t>
            </a:r>
            <a:r>
              <a:rPr sz="2550" spc="-7" baseline="-24509" dirty="0">
                <a:latin typeface="宋体"/>
                <a:cs typeface="宋体"/>
              </a:rPr>
              <a:t> </a:t>
            </a:r>
            <a:r>
              <a:rPr sz="2600" dirty="0" smtClean="0">
                <a:latin typeface="宋体"/>
                <a:cs typeface="宋体"/>
              </a:rPr>
              <a:t>={B/y}</a:t>
            </a:r>
            <a:r>
              <a:rPr lang="en-US" altLang="zh-CN" sz="2600" dirty="0" smtClean="0">
                <a:latin typeface="宋体"/>
                <a:cs typeface="宋体"/>
              </a:rPr>
              <a:t>  </a:t>
            </a:r>
            <a:r>
              <a:rPr lang="en-US" sz="2600" dirty="0" smtClean="0">
                <a:latin typeface="宋体"/>
                <a:cs typeface="宋体"/>
              </a:rPr>
              <a:t>        </a:t>
            </a:r>
            <a:r>
              <a:rPr lang="en-US" altLang="zh-CN" sz="2600" dirty="0" smtClean="0">
                <a:solidFill>
                  <a:srgbClr val="FF0000"/>
                </a:solidFill>
                <a:latin typeface="宋体"/>
                <a:cs typeface="宋体"/>
              </a:rPr>
              <a:t>P(</a:t>
            </a:r>
            <a:r>
              <a:rPr lang="en-US" altLang="zh-CN" sz="2600" dirty="0" err="1" smtClean="0">
                <a:solidFill>
                  <a:srgbClr val="FF0000"/>
                </a:solidFill>
                <a:latin typeface="宋体"/>
                <a:cs typeface="宋体"/>
              </a:rPr>
              <a:t>x,f</a:t>
            </a:r>
            <a:r>
              <a:rPr lang="en-US" altLang="zh-CN" sz="2600" dirty="0" smtClean="0">
                <a:solidFill>
                  <a:srgbClr val="FF0000"/>
                </a:solidFill>
                <a:latin typeface="宋体"/>
                <a:cs typeface="宋体"/>
              </a:rPr>
              <a:t>(</a:t>
            </a:r>
            <a:r>
              <a:rPr lang="en-US" altLang="zh-CN" sz="2600" u="sng" dirty="0" smtClean="0">
                <a:solidFill>
                  <a:srgbClr val="FF0000"/>
                </a:solidFill>
                <a:latin typeface="宋体"/>
                <a:cs typeface="宋体"/>
              </a:rPr>
              <a:t>B</a:t>
            </a:r>
            <a:r>
              <a:rPr lang="en-US" altLang="zh-CN" sz="2600" dirty="0" smtClean="0">
                <a:solidFill>
                  <a:srgbClr val="FF0000"/>
                </a:solidFill>
                <a:latin typeface="宋体"/>
                <a:cs typeface="宋体"/>
              </a:rPr>
              <a:t>),A</a:t>
            </a:r>
            <a:r>
              <a:rPr lang="en-US" altLang="zh-CN" sz="2600" dirty="0" smtClean="0">
                <a:latin typeface="宋体"/>
                <a:cs typeface="宋体"/>
              </a:rPr>
              <a:t>) </a:t>
            </a:r>
            <a:endParaRPr sz="2600" dirty="0">
              <a:latin typeface="宋体"/>
              <a:cs typeface="宋体"/>
            </a:endParaRPr>
          </a:p>
          <a:p>
            <a:pPr marL="1104243" lvl="1" indent="-457200">
              <a:lnSpc>
                <a:spcPct val="150000"/>
              </a:lnSpc>
              <a:spcBef>
                <a:spcPts val="1065"/>
              </a:spcBef>
              <a:buFont typeface="Arial" panose="020B0604020202020204" pitchFamily="34" charset="0"/>
              <a:buChar char="•"/>
              <a:tabLst>
                <a:tab pos="4762500" algn="l"/>
              </a:tabLst>
            </a:pPr>
            <a:r>
              <a:rPr lang="zh-CN" altLang="en-US" sz="2600" dirty="0" smtClean="0">
                <a:solidFill>
                  <a:srgbClr val="FF0000"/>
                </a:solidFill>
                <a:latin typeface="宋体"/>
                <a:cs typeface="宋体"/>
              </a:rPr>
              <a:t>函数</a:t>
            </a:r>
            <a:r>
              <a:rPr lang="en-US" altLang="zh-CN" sz="2600" dirty="0" smtClean="0">
                <a:solidFill>
                  <a:srgbClr val="FF0000"/>
                </a:solidFill>
                <a:latin typeface="宋体"/>
                <a:cs typeface="宋体"/>
              </a:rPr>
              <a:t>/</a:t>
            </a:r>
            <a:r>
              <a:rPr lang="zh-CN" altLang="en-US" sz="2600" dirty="0" smtClean="0">
                <a:solidFill>
                  <a:srgbClr val="FF0000"/>
                </a:solidFill>
                <a:latin typeface="宋体"/>
                <a:cs typeface="宋体"/>
              </a:rPr>
              <a:t>变量</a:t>
            </a:r>
            <a:r>
              <a:rPr lang="zh-CN" altLang="en-US" sz="2600" dirty="0">
                <a:latin typeface="宋体"/>
                <a:cs typeface="宋体"/>
              </a:rPr>
              <a:t>：置换为</a:t>
            </a:r>
            <a:r>
              <a:rPr lang="zh-CN" altLang="en-US" sz="2600" spc="-40" dirty="0">
                <a:latin typeface="宋体"/>
                <a:cs typeface="宋体"/>
              </a:rPr>
              <a:t> </a:t>
            </a:r>
            <a:r>
              <a:rPr lang="en-US" altLang="zh-CN" sz="2600" spc="10" dirty="0">
                <a:latin typeface="宋体"/>
                <a:cs typeface="宋体"/>
              </a:rPr>
              <a:t>s</a:t>
            </a:r>
            <a:r>
              <a:rPr lang="en-US" altLang="zh-CN" sz="2550" spc="15" baseline="-24509" dirty="0">
                <a:latin typeface="宋体"/>
                <a:cs typeface="宋体"/>
              </a:rPr>
              <a:t>3</a:t>
            </a:r>
            <a:r>
              <a:rPr lang="en-US" altLang="zh-CN" sz="2550" spc="-7" baseline="-24509" dirty="0">
                <a:latin typeface="宋体"/>
                <a:cs typeface="宋体"/>
              </a:rPr>
              <a:t> </a:t>
            </a:r>
            <a:r>
              <a:rPr lang="en-US" altLang="zh-CN" sz="2600" spc="5" dirty="0" smtClean="0">
                <a:latin typeface="宋体"/>
                <a:cs typeface="宋体"/>
              </a:rPr>
              <a:t>={g(z</a:t>
            </a:r>
            <a:r>
              <a:rPr lang="en-US" altLang="zh-CN" sz="2600" spc="5" dirty="0">
                <a:latin typeface="宋体"/>
                <a:cs typeface="宋体"/>
              </a:rPr>
              <a:t>)/</a:t>
            </a:r>
            <a:r>
              <a:rPr lang="en-US" altLang="zh-CN" sz="2600" spc="5" dirty="0" smtClean="0">
                <a:latin typeface="宋体"/>
                <a:cs typeface="宋体"/>
              </a:rPr>
              <a:t>x}</a:t>
            </a:r>
            <a:r>
              <a:rPr lang="en-US" altLang="zh-CN" sz="2600" dirty="0" smtClean="0">
                <a:latin typeface="宋体"/>
                <a:cs typeface="宋体"/>
              </a:rPr>
              <a:t>       </a:t>
            </a:r>
            <a:r>
              <a:rPr sz="2600" dirty="0" smtClean="0">
                <a:solidFill>
                  <a:srgbClr val="FF0000"/>
                </a:solidFill>
                <a:latin typeface="宋体"/>
                <a:cs typeface="宋体"/>
              </a:rPr>
              <a:t>P</a:t>
            </a:r>
            <a:r>
              <a:rPr lang="en-US" altLang="zh-CN" sz="2600" dirty="0" smtClean="0">
                <a:solidFill>
                  <a:srgbClr val="FF0000"/>
                </a:solidFill>
                <a:latin typeface="宋体"/>
                <a:cs typeface="宋体"/>
              </a:rPr>
              <a:t>(</a:t>
            </a:r>
            <a:r>
              <a:rPr sz="2600" u="sng" dirty="0" smtClean="0">
                <a:solidFill>
                  <a:srgbClr val="FF0000"/>
                </a:solidFill>
                <a:latin typeface="宋体"/>
                <a:cs typeface="宋体"/>
              </a:rPr>
              <a:t>g(z)</a:t>
            </a:r>
            <a:r>
              <a:rPr lang="en-US" sz="2600" dirty="0" smtClean="0">
                <a:solidFill>
                  <a:srgbClr val="FF0000"/>
                </a:solidFill>
                <a:latin typeface="宋体"/>
                <a:cs typeface="宋体"/>
              </a:rPr>
              <a:t>,</a:t>
            </a:r>
            <a:r>
              <a:rPr sz="2600" dirty="0" smtClean="0">
                <a:solidFill>
                  <a:srgbClr val="FF0000"/>
                </a:solidFill>
                <a:latin typeface="宋体"/>
                <a:cs typeface="宋体"/>
              </a:rPr>
              <a:t>f</a:t>
            </a:r>
            <a:r>
              <a:rPr lang="en-US" sz="2600" dirty="0" smtClean="0">
                <a:solidFill>
                  <a:srgbClr val="FF0000"/>
                </a:solidFill>
                <a:latin typeface="宋体"/>
                <a:cs typeface="宋体"/>
              </a:rPr>
              <a:t>(y),</a:t>
            </a:r>
            <a:r>
              <a:rPr sz="2600" dirty="0" smtClean="0">
                <a:solidFill>
                  <a:srgbClr val="FF0000"/>
                </a:solidFill>
                <a:latin typeface="宋体"/>
                <a:cs typeface="宋体"/>
              </a:rPr>
              <a:t>A</a:t>
            </a:r>
            <a:r>
              <a:rPr lang="en-US" sz="2600" dirty="0" smtClean="0">
                <a:latin typeface="宋体"/>
                <a:cs typeface="宋体"/>
              </a:rPr>
              <a:t>)</a:t>
            </a:r>
            <a:endParaRPr sz="26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9696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4495800" y="246884"/>
            <a:ext cx="2819400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970">
              <a:spcBef>
                <a:spcPts val="100"/>
              </a:spcBef>
            </a:pPr>
            <a:r>
              <a:rPr lang="zh-CN" altLang="en-US" spc="-5" dirty="0"/>
              <a:t>置换和合一</a:t>
            </a:r>
            <a:endParaRPr spc="-5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5" y="1109536"/>
            <a:ext cx="9121120" cy="585514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519161" y="1559561"/>
            <a:ext cx="344931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宋体"/>
                <a:cs typeface="宋体"/>
              </a:rPr>
              <a:t>合一算法</a:t>
            </a:r>
            <a:r>
              <a:rPr lang="en-US" altLang="zh-CN" dirty="0" smtClean="0">
                <a:latin typeface="宋体"/>
                <a:cs typeface="宋体"/>
              </a:rPr>
              <a:t>UNIFY</a:t>
            </a:r>
            <a:r>
              <a:rPr lang="zh-CN" altLang="en-US" dirty="0" smtClean="0">
                <a:latin typeface="宋体"/>
                <a:cs typeface="宋体"/>
              </a:rPr>
              <a:t>以两条语句</a:t>
            </a:r>
            <a:r>
              <a:rPr lang="en-US" altLang="zh-CN" dirty="0" smtClean="0">
                <a:latin typeface="宋体"/>
                <a:cs typeface="宋体"/>
              </a:rPr>
              <a:t>x</a:t>
            </a:r>
            <a:r>
              <a:rPr lang="zh-CN" altLang="en-US" dirty="0" smtClean="0">
                <a:latin typeface="宋体"/>
                <a:cs typeface="宋体"/>
              </a:rPr>
              <a:t>，</a:t>
            </a:r>
            <a:r>
              <a:rPr lang="en-US" altLang="zh-CN" dirty="0" smtClean="0">
                <a:latin typeface="宋体"/>
                <a:cs typeface="宋体"/>
              </a:rPr>
              <a:t>y</a:t>
            </a:r>
            <a:r>
              <a:rPr lang="zh-CN" altLang="en-US" dirty="0">
                <a:latin typeface="宋体"/>
                <a:cs typeface="宋体"/>
              </a:rPr>
              <a:t>为输入，</a:t>
            </a:r>
            <a:r>
              <a:rPr lang="zh-CN" altLang="en-US" dirty="0" smtClean="0">
                <a:latin typeface="宋体"/>
                <a:cs typeface="宋体"/>
              </a:rPr>
              <a:t>如果合一置换存在，则返回它们的合一置换</a:t>
            </a:r>
            <a:r>
              <a:rPr lang="en-US" altLang="zh-CN" dirty="0" smtClean="0">
                <a:latin typeface="宋体"/>
                <a:cs typeface="宋体"/>
              </a:rPr>
              <a:t>θ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205555" y="3667776"/>
            <a:ext cx="202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-5" dirty="0" smtClean="0">
                <a:solidFill>
                  <a:srgbClr val="FF0000"/>
                </a:solidFill>
                <a:latin typeface="宋体"/>
                <a:cs typeface="宋体"/>
              </a:rPr>
              <a:t>x: P(u</a:t>
            </a:r>
            <a:r>
              <a:rPr lang="zh-CN" altLang="en-US" spc="-5" dirty="0" smtClean="0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lang="en-US" altLang="zh-CN" spc="-5" dirty="0" smtClean="0">
                <a:solidFill>
                  <a:srgbClr val="FF0000"/>
                </a:solidFill>
                <a:latin typeface="宋体"/>
                <a:cs typeface="宋体"/>
              </a:rPr>
              <a:t>f(v)</a:t>
            </a:r>
            <a:r>
              <a:rPr lang="zh-CN" altLang="en-US" spc="-5" dirty="0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lang="en-US" altLang="zh-CN" spc="-5" dirty="0">
                <a:solidFill>
                  <a:srgbClr val="FF0000"/>
                </a:solidFill>
                <a:latin typeface="宋体"/>
                <a:cs typeface="宋体"/>
              </a:rPr>
              <a:t>A)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205555" y="4377537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宋体"/>
                <a:cs typeface="宋体"/>
              </a:rPr>
              <a:t>y: P</a:t>
            </a:r>
            <a:r>
              <a:rPr lang="en-US" altLang="zh-CN" spc="-5" dirty="0" smtClean="0">
                <a:solidFill>
                  <a:srgbClr val="FF0000"/>
                </a:solidFill>
                <a:latin typeface="宋体"/>
                <a:cs typeface="宋体"/>
              </a:rPr>
              <a:t>(</a:t>
            </a:r>
            <a:r>
              <a:rPr lang="en-US" altLang="zh-CN" spc="-5" dirty="0">
                <a:solidFill>
                  <a:srgbClr val="FF0000"/>
                </a:solidFill>
                <a:latin typeface="宋体"/>
                <a:cs typeface="宋体"/>
              </a:rPr>
              <a:t>z</a:t>
            </a:r>
            <a:r>
              <a:rPr lang="zh-CN" altLang="en-US" spc="-5" dirty="0" smtClean="0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lang="en-US" altLang="zh-CN" spc="-5" dirty="0" smtClean="0">
                <a:solidFill>
                  <a:srgbClr val="FF0000"/>
                </a:solidFill>
                <a:latin typeface="宋体"/>
                <a:cs typeface="宋体"/>
              </a:rPr>
              <a:t>f(w)</a:t>
            </a:r>
            <a:r>
              <a:rPr lang="zh-CN" altLang="en-US" spc="-5" dirty="0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lang="en-US" altLang="zh-CN" spc="-5" dirty="0">
                <a:solidFill>
                  <a:srgbClr val="FF0000"/>
                </a:solidFill>
                <a:latin typeface="宋体"/>
                <a:cs typeface="宋体"/>
              </a:rPr>
              <a:t>A)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582334" y="271372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宋体"/>
              </a:rPr>
              <a:t>变量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09054" y="313664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宋体"/>
              </a:rPr>
              <a:t>复合语句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334174" y="359054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宋体"/>
              </a:rPr>
              <a:t>列表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82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表示能力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959" y="1117600"/>
            <a:ext cx="11379200" cy="5386183"/>
          </a:xfrm>
        </p:spPr>
        <p:txBody>
          <a:bodyPr/>
          <a:lstStyle/>
          <a:p>
            <a:pPr marL="355600" marR="17145" indent="-342900">
              <a:lnSpc>
                <a:spcPct val="150000"/>
              </a:lnSpc>
              <a:spcBef>
                <a:spcPts val="95"/>
              </a:spcBef>
            </a:pPr>
            <a:r>
              <a:rPr lang="zh-CN" altLang="en-US" sz="2600" spc="25" dirty="0">
                <a:solidFill>
                  <a:srgbClr val="C00000"/>
                </a:solidFill>
                <a:latin typeface="宋体"/>
                <a:cs typeface="宋体"/>
              </a:rPr>
              <a:t>命</a:t>
            </a:r>
            <a:r>
              <a:rPr lang="zh-CN" altLang="en-US" sz="2600" spc="15" dirty="0">
                <a:solidFill>
                  <a:srgbClr val="C00000"/>
                </a:solidFill>
                <a:latin typeface="宋体"/>
                <a:cs typeface="宋体"/>
              </a:rPr>
              <a:t>题</a:t>
            </a:r>
            <a:r>
              <a:rPr lang="zh-CN" altLang="en-US" sz="2600" spc="25" dirty="0">
                <a:solidFill>
                  <a:srgbClr val="C00000"/>
                </a:solidFill>
                <a:latin typeface="宋体"/>
                <a:cs typeface="宋体"/>
              </a:rPr>
              <a:t>逻</a:t>
            </a:r>
            <a:r>
              <a:rPr lang="zh-CN" altLang="en-US" sz="2600" spc="15" dirty="0">
                <a:solidFill>
                  <a:srgbClr val="C00000"/>
                </a:solidFill>
                <a:latin typeface="宋体"/>
                <a:cs typeface="宋体"/>
              </a:rPr>
              <a:t>辑</a:t>
            </a:r>
            <a:r>
              <a:rPr lang="zh-CN" altLang="en-US" sz="2600" spc="25" dirty="0">
                <a:solidFill>
                  <a:schemeClr val="tx1"/>
                </a:solidFill>
                <a:latin typeface="宋体"/>
                <a:cs typeface="宋体"/>
              </a:rPr>
              <a:t>不</a:t>
            </a:r>
            <a:r>
              <a:rPr lang="zh-CN" altLang="en-US" sz="2600" spc="15" dirty="0">
                <a:solidFill>
                  <a:schemeClr val="tx1"/>
                </a:solidFill>
                <a:latin typeface="宋体"/>
                <a:cs typeface="宋体"/>
              </a:rPr>
              <a:t>考虑</a:t>
            </a:r>
            <a:r>
              <a:rPr lang="zh-CN" altLang="en-US" sz="2600" spc="25" dirty="0">
                <a:solidFill>
                  <a:schemeClr val="tx1"/>
                </a:solidFill>
                <a:latin typeface="宋体"/>
                <a:cs typeface="宋体"/>
              </a:rPr>
              <a:t>命题</a:t>
            </a:r>
            <a:r>
              <a:rPr lang="zh-CN" altLang="en-US" sz="2600" spc="15" dirty="0">
                <a:solidFill>
                  <a:schemeClr val="tx1"/>
                </a:solidFill>
                <a:latin typeface="宋体"/>
                <a:cs typeface="宋体"/>
              </a:rPr>
              <a:t>之间</a:t>
            </a:r>
            <a:r>
              <a:rPr lang="zh-CN" altLang="en-US" sz="2600" spc="25" dirty="0">
                <a:solidFill>
                  <a:schemeClr val="tx1"/>
                </a:solidFill>
                <a:latin typeface="宋体"/>
                <a:cs typeface="宋体"/>
              </a:rPr>
              <a:t>的内</a:t>
            </a:r>
            <a:r>
              <a:rPr lang="zh-CN" altLang="en-US" sz="2600" spc="15" dirty="0">
                <a:solidFill>
                  <a:schemeClr val="tx1"/>
                </a:solidFill>
                <a:latin typeface="宋体"/>
                <a:cs typeface="宋体"/>
              </a:rPr>
              <a:t>在联</a:t>
            </a:r>
            <a:r>
              <a:rPr lang="zh-CN" altLang="en-US" sz="2600" spc="25" dirty="0">
                <a:solidFill>
                  <a:schemeClr val="tx1"/>
                </a:solidFill>
                <a:latin typeface="宋体"/>
                <a:cs typeface="宋体"/>
              </a:rPr>
              <a:t>系和</a:t>
            </a:r>
            <a:r>
              <a:rPr lang="zh-CN" altLang="en-US" sz="2600" spc="15" dirty="0">
                <a:solidFill>
                  <a:schemeClr val="tx1"/>
                </a:solidFill>
                <a:latin typeface="宋体"/>
                <a:cs typeface="宋体"/>
              </a:rPr>
              <a:t>数量</a:t>
            </a:r>
            <a:r>
              <a:rPr lang="zh-CN" altLang="en-US" sz="2600" spc="-5" dirty="0" smtClean="0">
                <a:solidFill>
                  <a:schemeClr val="tx1"/>
                </a:solidFill>
                <a:latin typeface="宋体"/>
                <a:cs typeface="宋体"/>
              </a:rPr>
              <a:t>关系</a:t>
            </a:r>
            <a:r>
              <a:rPr lang="en-US" altLang="zh-CN" sz="2600" spc="-5" dirty="0" smtClean="0">
                <a:solidFill>
                  <a:schemeClr val="tx1"/>
                </a:solidFill>
                <a:latin typeface="宋体"/>
                <a:cs typeface="宋体"/>
              </a:rPr>
              <a:t>,</a:t>
            </a:r>
            <a:r>
              <a:rPr lang="zh-CN" altLang="en-US" sz="2600" spc="-5" dirty="0" smtClean="0">
                <a:solidFill>
                  <a:schemeClr val="tx1"/>
                </a:solidFill>
                <a:latin typeface="宋体"/>
                <a:cs typeface="宋体"/>
              </a:rPr>
              <a:t>缺乏</a:t>
            </a:r>
            <a:r>
              <a:rPr lang="zh-CN" altLang="en-US" sz="2600" spc="-5" dirty="0">
                <a:solidFill>
                  <a:schemeClr val="tx1"/>
                </a:solidFill>
                <a:latin typeface="宋体"/>
                <a:cs typeface="宋体"/>
              </a:rPr>
              <a:t>简洁</a:t>
            </a:r>
            <a:r>
              <a:rPr lang="zh-CN" altLang="en-US" sz="2600" spc="-5" dirty="0" smtClean="0">
                <a:solidFill>
                  <a:schemeClr val="tx1"/>
                </a:solidFill>
                <a:latin typeface="宋体"/>
                <a:cs typeface="宋体"/>
              </a:rPr>
              <a:t>描述具有多个对象的环境的表达能力。</a:t>
            </a:r>
            <a:r>
              <a:rPr lang="zh-CN" altLang="en-US" sz="2600" spc="-5" dirty="0" smtClean="0">
                <a:solidFill>
                  <a:srgbClr val="C00000"/>
                </a:solidFill>
                <a:latin typeface="宋体"/>
                <a:cs typeface="宋体"/>
              </a:rPr>
              <a:t> </a:t>
            </a:r>
            <a:endParaRPr lang="en-US" altLang="zh-CN" sz="2600" spc="-5" dirty="0" smtClean="0">
              <a:solidFill>
                <a:srgbClr val="C00000"/>
              </a:solidFill>
              <a:latin typeface="宋体"/>
              <a:cs typeface="宋体"/>
            </a:endParaRPr>
          </a:p>
          <a:p>
            <a:pPr marL="355600" marR="17145" indent="-342900">
              <a:lnSpc>
                <a:spcPct val="150000"/>
              </a:lnSpc>
              <a:spcBef>
                <a:spcPts val="95"/>
              </a:spcBef>
            </a:pPr>
            <a:r>
              <a:rPr lang="zh-CN" altLang="en-US" sz="2600" spc="-5" dirty="0">
                <a:solidFill>
                  <a:srgbClr val="FF0000"/>
                </a:solidFill>
                <a:latin typeface="宋体"/>
                <a:cs typeface="宋体"/>
              </a:rPr>
              <a:t>一阶</a:t>
            </a:r>
            <a:r>
              <a:rPr lang="en-US" altLang="zh-CN" sz="2600" dirty="0">
                <a:solidFill>
                  <a:srgbClr val="FF0000"/>
                </a:solidFill>
                <a:latin typeface="宋体"/>
                <a:cs typeface="宋体"/>
              </a:rPr>
              <a:t>(</a:t>
            </a:r>
            <a:r>
              <a:rPr lang="zh-CN" altLang="en-US" sz="2600" spc="-5" dirty="0">
                <a:solidFill>
                  <a:srgbClr val="FF0000"/>
                </a:solidFill>
                <a:latin typeface="宋体"/>
                <a:cs typeface="宋体"/>
              </a:rPr>
              <a:t>谓词</a:t>
            </a:r>
            <a:r>
              <a:rPr lang="en-US" altLang="zh-CN" sz="2600" dirty="0">
                <a:solidFill>
                  <a:srgbClr val="FF0000"/>
                </a:solidFill>
                <a:latin typeface="宋体"/>
                <a:cs typeface="宋体"/>
              </a:rPr>
              <a:t>)</a:t>
            </a:r>
            <a:r>
              <a:rPr lang="zh-CN" altLang="en-US" sz="2600" spc="-5" dirty="0" smtClean="0">
                <a:solidFill>
                  <a:srgbClr val="FF0000"/>
                </a:solidFill>
                <a:latin typeface="宋体"/>
                <a:cs typeface="宋体"/>
              </a:rPr>
              <a:t>逻辑</a:t>
            </a:r>
            <a:r>
              <a:rPr lang="zh-CN" altLang="en-US" sz="2600" spc="30" dirty="0" smtClean="0">
                <a:latin typeface="宋体"/>
                <a:cs typeface="宋体"/>
              </a:rPr>
              <a:t>可通过</a:t>
            </a:r>
            <a:r>
              <a:rPr lang="zh-CN" altLang="en-US" sz="2600" spc="30" dirty="0" smtClean="0">
                <a:solidFill>
                  <a:srgbClr val="FF0000"/>
                </a:solidFill>
                <a:latin typeface="宋体"/>
                <a:cs typeface="宋体"/>
              </a:rPr>
              <a:t>个</a:t>
            </a:r>
            <a:r>
              <a:rPr lang="zh-CN" altLang="en-US" sz="2600" spc="30" dirty="0">
                <a:solidFill>
                  <a:srgbClr val="FF0000"/>
                </a:solidFill>
                <a:latin typeface="宋体"/>
                <a:cs typeface="宋体"/>
              </a:rPr>
              <a:t>体词</a:t>
            </a:r>
            <a:r>
              <a:rPr lang="zh-CN" altLang="en-US" sz="2600" spc="30" dirty="0">
                <a:latin typeface="宋体"/>
                <a:cs typeface="宋体"/>
              </a:rPr>
              <a:t>、</a:t>
            </a:r>
            <a:r>
              <a:rPr lang="zh-CN" altLang="en-US" sz="2600" spc="30" dirty="0">
                <a:solidFill>
                  <a:srgbClr val="FF0000"/>
                </a:solidFill>
                <a:latin typeface="宋体"/>
                <a:cs typeface="宋体"/>
              </a:rPr>
              <a:t>谓词</a:t>
            </a:r>
            <a:r>
              <a:rPr lang="zh-CN" altLang="en-US" sz="2600" spc="30" dirty="0">
                <a:latin typeface="宋体"/>
                <a:cs typeface="宋体"/>
              </a:rPr>
              <a:t>和</a:t>
            </a:r>
            <a:r>
              <a:rPr lang="zh-CN" altLang="en-US" sz="2600" spc="30" dirty="0" smtClean="0">
                <a:solidFill>
                  <a:srgbClr val="FF0000"/>
                </a:solidFill>
                <a:latin typeface="宋体"/>
                <a:cs typeface="宋体"/>
              </a:rPr>
              <a:t>量词</a:t>
            </a:r>
            <a:r>
              <a:rPr lang="zh-CN" altLang="en-US" sz="2600" spc="30" dirty="0" smtClean="0">
                <a:latin typeface="宋体"/>
                <a:cs typeface="宋体"/>
              </a:rPr>
              <a:t>、以及它们之间</a:t>
            </a:r>
            <a:r>
              <a:rPr lang="zh-CN" altLang="en-US" sz="2600" spc="30" dirty="0">
                <a:latin typeface="宋体"/>
                <a:cs typeface="宋体"/>
              </a:rPr>
              <a:t>的</a:t>
            </a:r>
            <a:r>
              <a:rPr lang="zh-CN" altLang="en-US" sz="2600" spc="30" dirty="0">
                <a:solidFill>
                  <a:srgbClr val="FF0000"/>
                </a:solidFill>
                <a:latin typeface="宋体"/>
                <a:cs typeface="宋体"/>
              </a:rPr>
              <a:t>逻辑</a:t>
            </a:r>
            <a:r>
              <a:rPr lang="zh-CN" altLang="en-US" sz="2600" spc="30" dirty="0" smtClean="0">
                <a:solidFill>
                  <a:srgbClr val="FF0000"/>
                </a:solidFill>
                <a:latin typeface="宋体"/>
                <a:cs typeface="宋体"/>
              </a:rPr>
              <a:t>关系</a:t>
            </a:r>
            <a:r>
              <a:rPr lang="en-US" altLang="zh-CN" sz="2600" spc="-5" dirty="0" smtClean="0">
                <a:latin typeface="宋体"/>
                <a:cs typeface="宋体"/>
              </a:rPr>
              <a:t>,</a:t>
            </a:r>
            <a:r>
              <a:rPr lang="zh-CN" altLang="en-US" sz="2600" spc="15" dirty="0" smtClean="0">
                <a:latin typeface="宋体"/>
                <a:cs typeface="宋体"/>
              </a:rPr>
              <a:t>反映</a:t>
            </a:r>
            <a:r>
              <a:rPr lang="zh-CN" altLang="en-US" sz="2600" spc="25" dirty="0" smtClean="0">
                <a:latin typeface="宋体"/>
                <a:cs typeface="宋体"/>
              </a:rPr>
              <a:t>内</a:t>
            </a:r>
            <a:r>
              <a:rPr lang="zh-CN" altLang="en-US" sz="2600" spc="15" dirty="0" smtClean="0">
                <a:latin typeface="宋体"/>
                <a:cs typeface="宋体"/>
              </a:rPr>
              <a:t>在</a:t>
            </a:r>
            <a:r>
              <a:rPr lang="zh-CN" altLang="en-US" sz="2600" spc="25" dirty="0" smtClean="0">
                <a:latin typeface="宋体"/>
                <a:cs typeface="宋体"/>
              </a:rPr>
              <a:t>联</a:t>
            </a:r>
            <a:r>
              <a:rPr lang="zh-CN" altLang="en-US" sz="2600" spc="35" dirty="0" smtClean="0">
                <a:latin typeface="宋体"/>
                <a:cs typeface="宋体"/>
              </a:rPr>
              <a:t>系</a:t>
            </a:r>
            <a:r>
              <a:rPr lang="zh-CN" altLang="en-US" sz="2600" spc="30" dirty="0" smtClean="0">
                <a:latin typeface="宋体"/>
                <a:cs typeface="宋体"/>
              </a:rPr>
              <a:t>。</a:t>
            </a:r>
            <a:endParaRPr lang="en-US" sz="26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例如，</a:t>
            </a:r>
            <a:r>
              <a:rPr lang="en-US" altLang="zh-CN" sz="2400" dirty="0"/>
              <a:t>Rules of </a:t>
            </a:r>
            <a:r>
              <a:rPr lang="en-US" altLang="zh-CN" sz="2400" dirty="0" err="1"/>
              <a:t>Wumpus</a:t>
            </a:r>
            <a:r>
              <a:rPr lang="en-US" altLang="zh-CN" sz="2400" dirty="0"/>
              <a:t> World:</a:t>
            </a:r>
          </a:p>
          <a:p>
            <a:pPr marL="1327121" lvl="1">
              <a:lnSpc>
                <a:spcPct val="150000"/>
              </a:lnSpc>
              <a:spcBef>
                <a:spcPts val="1400"/>
              </a:spcBef>
            </a:pPr>
            <a:r>
              <a:rPr lang="pt-BR" altLang="zh-CN" sz="2400" dirty="0" smtClean="0">
                <a:latin typeface="Symbol"/>
                <a:cs typeface="Symbol"/>
              </a:rPr>
              <a:t></a:t>
            </a:r>
            <a:r>
              <a:rPr lang="pt-BR" altLang="zh-CN" sz="2400" dirty="0" smtClean="0">
                <a:latin typeface="Times New Roman"/>
                <a:cs typeface="Times New Roman"/>
              </a:rPr>
              <a:t>s</a:t>
            </a:r>
            <a:r>
              <a:rPr lang="pt-BR" altLang="zh-CN" sz="2400" spc="-20" dirty="0" smtClean="0">
                <a:latin typeface="Times New Roman"/>
                <a:cs typeface="Times New Roman"/>
              </a:rPr>
              <a:t> </a:t>
            </a:r>
            <a:r>
              <a:rPr lang="pt-BR" altLang="zh-CN" sz="2400" i="1" spc="-5" dirty="0">
                <a:latin typeface="Times New Roman"/>
                <a:cs typeface="Times New Roman"/>
              </a:rPr>
              <a:t>Breezy</a:t>
            </a:r>
            <a:r>
              <a:rPr lang="pt-BR" altLang="zh-CN" sz="2400" spc="-5" dirty="0">
                <a:latin typeface="Times New Roman"/>
                <a:cs typeface="Times New Roman"/>
              </a:rPr>
              <a:t>(s</a:t>
            </a:r>
            <a:r>
              <a:rPr lang="pt-BR" altLang="zh-CN" sz="2400" spc="-5" dirty="0" smtClean="0">
                <a:latin typeface="Times New Roman"/>
                <a:cs typeface="Times New Roman"/>
              </a:rPr>
              <a:t>) </a:t>
            </a:r>
            <a:r>
              <a:rPr lang="pt-BR" altLang="zh-CN" sz="2400" dirty="0" smtClean="0">
                <a:latin typeface="Symbol"/>
                <a:cs typeface="Symbol"/>
              </a:rPr>
              <a:t></a:t>
            </a:r>
            <a:r>
              <a:rPr lang="pt-BR" altLang="zh-CN" sz="2400" spc="-10" dirty="0" smtClean="0">
                <a:latin typeface="Times New Roman"/>
                <a:cs typeface="Times New Roman"/>
              </a:rPr>
              <a:t> </a:t>
            </a:r>
            <a:r>
              <a:rPr lang="pt-BR" altLang="zh-CN" sz="2400" dirty="0" smtClean="0">
                <a:latin typeface="Times New Roman"/>
                <a:cs typeface="Times New Roman"/>
              </a:rPr>
              <a:t>[</a:t>
            </a:r>
            <a:r>
              <a:rPr lang="zh-CN" altLang="en-US" sz="2400" spc="-5" dirty="0">
                <a:latin typeface="Symbol"/>
                <a:cs typeface="Symbol"/>
              </a:rPr>
              <a:t> </a:t>
            </a:r>
            <a:r>
              <a:rPr lang="pt-BR" altLang="zh-CN" sz="2400" dirty="0" smtClean="0">
                <a:latin typeface="Times New Roman"/>
                <a:cs typeface="Times New Roman"/>
              </a:rPr>
              <a:t>r</a:t>
            </a:r>
            <a:r>
              <a:rPr lang="pt-BR" altLang="zh-CN" sz="2400" spc="-10" dirty="0" smtClean="0">
                <a:latin typeface="Times New Roman"/>
                <a:cs typeface="Times New Roman"/>
              </a:rPr>
              <a:t> </a:t>
            </a:r>
            <a:r>
              <a:rPr lang="pt-BR" altLang="zh-CN" sz="2400" i="1" spc="-5" dirty="0">
                <a:latin typeface="Times New Roman"/>
                <a:cs typeface="Times New Roman"/>
              </a:rPr>
              <a:t>Adjacent</a:t>
            </a:r>
            <a:r>
              <a:rPr lang="pt-BR" altLang="zh-CN" sz="2400" spc="-5" dirty="0">
                <a:latin typeface="Times New Roman"/>
                <a:cs typeface="Times New Roman"/>
              </a:rPr>
              <a:t>(r,s)</a:t>
            </a:r>
            <a:r>
              <a:rPr lang="pt-BR" altLang="zh-CN" sz="2400" spc="-15" dirty="0">
                <a:latin typeface="Times New Roman"/>
                <a:cs typeface="Times New Roman"/>
              </a:rPr>
              <a:t> </a:t>
            </a:r>
            <a:r>
              <a:rPr lang="zh-CN" altLang="en-US" sz="2400" dirty="0">
                <a:latin typeface="Symbol"/>
                <a:cs typeface="Symbol"/>
              </a:rPr>
              <a:t> </a:t>
            </a:r>
            <a:r>
              <a:rPr lang="pt-BR" altLang="zh-CN" sz="2400" i="1" spc="-5" dirty="0" smtClean="0">
                <a:latin typeface="Times New Roman"/>
                <a:cs typeface="Times New Roman"/>
              </a:rPr>
              <a:t>Pit</a:t>
            </a:r>
            <a:r>
              <a:rPr lang="pt-BR" altLang="zh-CN" sz="2400" spc="-5" dirty="0" smtClean="0">
                <a:latin typeface="Times New Roman"/>
                <a:cs typeface="Times New Roman"/>
              </a:rPr>
              <a:t>(r</a:t>
            </a:r>
            <a:r>
              <a:rPr lang="pt-BR" altLang="zh-CN" sz="2400" spc="-5" dirty="0">
                <a:latin typeface="Times New Roman"/>
                <a:cs typeface="Times New Roman"/>
              </a:rPr>
              <a:t>)</a:t>
            </a:r>
            <a:r>
              <a:rPr lang="pt-BR" altLang="zh-CN" sz="2400" spc="10" dirty="0">
                <a:latin typeface="Times New Roman"/>
                <a:cs typeface="Times New Roman"/>
              </a:rPr>
              <a:t> </a:t>
            </a:r>
            <a:r>
              <a:rPr lang="pt-BR" altLang="zh-CN" sz="2400" dirty="0" smtClean="0">
                <a:latin typeface="Times New Roman"/>
                <a:cs typeface="Times New Roman"/>
              </a:rPr>
              <a:t>]</a:t>
            </a:r>
            <a:endParaRPr lang="pt-BR" altLang="zh-CN" sz="2400" dirty="0">
              <a:latin typeface="Times New Roman"/>
              <a:cs typeface="Times New Roman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Rules of chess</a:t>
            </a:r>
            <a:r>
              <a:rPr lang="en-US" dirty="0" smtClean="0"/>
              <a:t>: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en-US" dirty="0"/>
              <a:t>100,000 pages in propositional logic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1 page in first-order </a:t>
            </a:r>
            <a:r>
              <a:rPr lang="en-US" dirty="0" smtClean="0"/>
              <a:t>logic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431578" y="3728154"/>
            <a:ext cx="476042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4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/>
              <a:t>B</a:t>
            </a:r>
            <a:r>
              <a:rPr lang="en-US" altLang="zh-CN" sz="2300" i="1" baseline="-25000" dirty="0"/>
              <a:t>1,1 </a:t>
            </a:r>
            <a:r>
              <a:rPr lang="pt-BR" altLang="zh-CN" sz="2400" dirty="0">
                <a:latin typeface="Symbol"/>
                <a:cs typeface="Symbol"/>
              </a:rPr>
              <a:t></a:t>
            </a:r>
            <a:r>
              <a:rPr lang="en-US" altLang="zh-CN" sz="2300" i="1" dirty="0" smtClean="0">
                <a:sym typeface="Symbol" panose="05050102010706020507" pitchFamily="18" charset="2"/>
              </a:rPr>
              <a:t> </a:t>
            </a:r>
            <a:r>
              <a:rPr lang="en-US" altLang="zh-CN" sz="2300" i="1" dirty="0"/>
              <a:t>(P</a:t>
            </a:r>
            <a:r>
              <a:rPr lang="en-US" altLang="zh-CN" sz="2300" i="1" baseline="-25000" dirty="0"/>
              <a:t>1,2</a:t>
            </a:r>
            <a:r>
              <a:rPr lang="en-US" altLang="zh-CN" sz="2300" i="1" dirty="0"/>
              <a:t> </a:t>
            </a:r>
            <a:r>
              <a:rPr lang="en-US" altLang="zh-CN" sz="2300" i="1" dirty="0">
                <a:sym typeface="Symbol" panose="05050102010706020507" pitchFamily="18" charset="2"/>
              </a:rPr>
              <a:t></a:t>
            </a:r>
            <a:r>
              <a:rPr lang="en-US" altLang="zh-CN" sz="2300" i="1" dirty="0"/>
              <a:t> P</a:t>
            </a:r>
            <a:r>
              <a:rPr lang="en-US" altLang="zh-CN" sz="2300" i="1" baseline="-25000" dirty="0"/>
              <a:t>2,1</a:t>
            </a:r>
            <a:r>
              <a:rPr lang="en-US" altLang="zh-CN" sz="2300" i="1" dirty="0"/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300" i="1" dirty="0">
                <a:sym typeface="Symbol" panose="05050102010706020507" pitchFamily="18" charset="2"/>
              </a:rPr>
              <a:t>R</a:t>
            </a:r>
            <a:r>
              <a:rPr lang="en-US" altLang="zh-CN" sz="2300" i="1" baseline="-25000" dirty="0">
                <a:sym typeface="Symbol" panose="05050102010706020507" pitchFamily="18" charset="2"/>
              </a:rPr>
              <a:t>5</a:t>
            </a:r>
            <a:r>
              <a:rPr lang="zh-CN" altLang="en-US" sz="2300" i="1" dirty="0">
                <a:sym typeface="Symbol" panose="05050102010706020507" pitchFamily="18" charset="2"/>
              </a:rPr>
              <a:t>： </a:t>
            </a:r>
            <a:r>
              <a:rPr lang="en-US" altLang="zh-CN" sz="2300" i="1" dirty="0"/>
              <a:t>B</a:t>
            </a:r>
            <a:r>
              <a:rPr lang="en-US" altLang="zh-CN" sz="2300" i="1" baseline="-25000" dirty="0"/>
              <a:t>2,1 </a:t>
            </a:r>
            <a:r>
              <a:rPr lang="pt-BR" altLang="zh-CN" sz="2400" dirty="0">
                <a:latin typeface="Symbol"/>
                <a:cs typeface="Symbol"/>
              </a:rPr>
              <a:t></a:t>
            </a:r>
            <a:r>
              <a:rPr lang="en-US" altLang="zh-CN" sz="2300" i="1" dirty="0" smtClean="0">
                <a:sym typeface="Symbol" panose="05050102010706020507" pitchFamily="18" charset="2"/>
              </a:rPr>
              <a:t> </a:t>
            </a:r>
            <a:r>
              <a:rPr lang="en-US" altLang="zh-CN" sz="2300" i="1" dirty="0"/>
              <a:t>(P</a:t>
            </a:r>
            <a:r>
              <a:rPr lang="en-US" altLang="zh-CN" sz="2300" i="1" baseline="-25000" dirty="0"/>
              <a:t>1,1</a:t>
            </a:r>
            <a:r>
              <a:rPr lang="en-US" altLang="zh-CN" sz="2300" i="1" dirty="0"/>
              <a:t> </a:t>
            </a:r>
            <a:r>
              <a:rPr lang="en-US" altLang="zh-CN" sz="2300" i="1" dirty="0">
                <a:sym typeface="Symbol" panose="05050102010706020507" pitchFamily="18" charset="2"/>
              </a:rPr>
              <a:t></a:t>
            </a:r>
            <a:r>
              <a:rPr lang="en-US" altLang="zh-CN" sz="2300" i="1" dirty="0"/>
              <a:t> P</a:t>
            </a:r>
            <a:r>
              <a:rPr lang="en-US" altLang="zh-CN" sz="2300" i="1" baseline="-25000" dirty="0"/>
              <a:t>2,2 </a:t>
            </a:r>
            <a:r>
              <a:rPr lang="en-US" altLang="zh-CN" sz="2300" i="1" dirty="0">
                <a:sym typeface="Symbol" panose="05050102010706020507" pitchFamily="18" charset="2"/>
              </a:rPr>
              <a:t></a:t>
            </a:r>
            <a:r>
              <a:rPr lang="en-US" altLang="zh-CN" sz="2300" i="1" dirty="0"/>
              <a:t> P</a:t>
            </a:r>
            <a:r>
              <a:rPr lang="en-US" altLang="zh-CN" sz="2300" i="1" baseline="-25000" dirty="0"/>
              <a:t>3,1</a:t>
            </a:r>
            <a:r>
              <a:rPr lang="en-US" altLang="zh-CN" sz="23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423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8388" y="44196"/>
            <a:ext cx="2971800" cy="12313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86404"/>
            <a:ext cx="12192000" cy="690574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970">
              <a:spcBef>
                <a:spcPts val="105"/>
              </a:spcBef>
            </a:pPr>
            <a:r>
              <a:rPr spc="-10" dirty="0"/>
              <a:t>归结原理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8648" y="1275587"/>
            <a:ext cx="11511280" cy="5575437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368300" marR="17780" indent="-342900">
              <a:lnSpc>
                <a:spcPct val="124200"/>
              </a:lnSpc>
              <a:spcBef>
                <a:spcPts val="150"/>
              </a:spcBef>
              <a:tabLst>
                <a:tab pos="890905" algn="l"/>
              </a:tabLst>
            </a:pPr>
            <a:r>
              <a:rPr sz="2800" b="1" spc="125" dirty="0" smtClean="0">
                <a:solidFill>
                  <a:srgbClr val="FF0000"/>
                </a:solidFill>
                <a:latin typeface="宋体"/>
                <a:cs typeface="宋体"/>
              </a:rPr>
              <a:t>例</a:t>
            </a:r>
            <a:r>
              <a:rPr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spc="140" dirty="0">
                <a:latin typeface="宋体"/>
                <a:cs typeface="宋体"/>
              </a:rPr>
              <a:t>设</a:t>
            </a:r>
            <a:r>
              <a:rPr sz="2600" spc="130" dirty="0">
                <a:latin typeface="宋体"/>
                <a:cs typeface="宋体"/>
              </a:rPr>
              <a:t>有两个</a:t>
            </a:r>
            <a:r>
              <a:rPr sz="2600" spc="114" dirty="0">
                <a:latin typeface="宋体"/>
                <a:cs typeface="宋体"/>
              </a:rPr>
              <a:t>子</a:t>
            </a:r>
            <a:r>
              <a:rPr sz="2600" spc="145" dirty="0">
                <a:latin typeface="宋体"/>
                <a:cs typeface="宋体"/>
              </a:rPr>
              <a:t>句</a:t>
            </a:r>
            <a:r>
              <a:rPr sz="2600" spc="5" dirty="0">
                <a:latin typeface="Times New Roman"/>
                <a:cs typeface="Times New Roman"/>
              </a:rPr>
              <a:t>P(A)</a:t>
            </a:r>
            <a:r>
              <a:rPr sz="2600" spc="5" dirty="0">
                <a:latin typeface="宋体"/>
                <a:cs typeface="宋体"/>
              </a:rPr>
              <a:t>∨</a:t>
            </a:r>
            <a:r>
              <a:rPr sz="2600" spc="5" dirty="0">
                <a:latin typeface="Symbol"/>
                <a:cs typeface="Symbol"/>
              </a:rPr>
              <a:t></a:t>
            </a:r>
            <a:r>
              <a:rPr sz="2600" spc="5" dirty="0">
                <a:latin typeface="Times New Roman"/>
                <a:cs typeface="Times New Roman"/>
              </a:rPr>
              <a:t>Q(x)</a:t>
            </a:r>
            <a:r>
              <a:rPr sz="2600" spc="5" dirty="0">
                <a:latin typeface="宋体"/>
                <a:cs typeface="宋体"/>
              </a:rPr>
              <a:t>∨</a:t>
            </a:r>
            <a:r>
              <a:rPr sz="2600" spc="5" dirty="0">
                <a:latin typeface="Times New Roman"/>
                <a:cs typeface="Times New Roman"/>
              </a:rPr>
              <a:t>R(x)</a:t>
            </a:r>
            <a:r>
              <a:rPr sz="2600" spc="130" dirty="0">
                <a:latin typeface="宋体"/>
                <a:cs typeface="宋体"/>
              </a:rPr>
              <a:t>和</a:t>
            </a:r>
            <a:r>
              <a:rPr sz="2600" spc="20" dirty="0">
                <a:latin typeface="Symbol"/>
                <a:cs typeface="Symbol"/>
              </a:rPr>
              <a:t></a:t>
            </a:r>
            <a:r>
              <a:rPr sz="2600" spc="20" dirty="0">
                <a:latin typeface="Times New Roman"/>
                <a:cs typeface="Times New Roman"/>
              </a:rPr>
              <a:t>P(y)</a:t>
            </a:r>
            <a:r>
              <a:rPr sz="2600" spc="20" dirty="0">
                <a:latin typeface="宋体"/>
                <a:cs typeface="宋体"/>
              </a:rPr>
              <a:t>∨</a:t>
            </a:r>
            <a:r>
              <a:rPr sz="2600" spc="20" dirty="0">
                <a:latin typeface="Times New Roman"/>
                <a:cs typeface="Times New Roman"/>
              </a:rPr>
              <a:t>Q(B)</a:t>
            </a:r>
            <a:r>
              <a:rPr sz="2600" spc="20" dirty="0">
                <a:latin typeface="宋体"/>
                <a:cs typeface="宋体"/>
              </a:rPr>
              <a:t>， </a:t>
            </a:r>
            <a:r>
              <a:rPr sz="2600" spc="-1285" dirty="0">
                <a:latin typeface="宋体"/>
                <a:cs typeface="宋体"/>
              </a:rPr>
              <a:t> </a:t>
            </a:r>
            <a:r>
              <a:rPr sz="2600" dirty="0">
                <a:latin typeface="宋体"/>
                <a:cs typeface="宋体"/>
              </a:rPr>
              <a:t>则</a:t>
            </a:r>
            <a:r>
              <a:rPr lang="zh-CN" altLang="en-US" sz="2600" dirty="0">
                <a:latin typeface="宋体"/>
                <a:cs typeface="宋体"/>
              </a:rPr>
              <a:t>有</a:t>
            </a:r>
            <a:r>
              <a:rPr sz="2600" dirty="0" err="1">
                <a:latin typeface="宋体"/>
                <a:cs typeface="宋体"/>
              </a:rPr>
              <a:t>两种归结方法</a:t>
            </a:r>
            <a:r>
              <a:rPr sz="2600" dirty="0">
                <a:latin typeface="宋体"/>
                <a:cs typeface="宋体"/>
              </a:rPr>
              <a:t>：</a:t>
            </a:r>
          </a:p>
          <a:p>
            <a:pPr marL="368300" marR="19685" indent="-342900">
              <a:lnSpc>
                <a:spcPct val="125000"/>
              </a:lnSpc>
              <a:spcBef>
                <a:spcPts val="625"/>
              </a:spcBef>
            </a:pPr>
            <a:r>
              <a:rPr sz="2600" spc="5" dirty="0">
                <a:latin typeface="宋体"/>
                <a:cs typeface="宋体"/>
              </a:rPr>
              <a:t>①</a:t>
            </a:r>
            <a:r>
              <a:rPr sz="2600" spc="229" dirty="0">
                <a:latin typeface="宋体"/>
                <a:cs typeface="宋体"/>
              </a:rPr>
              <a:t> </a:t>
            </a:r>
            <a:r>
              <a:rPr sz="2600" spc="130" dirty="0" smtClean="0">
                <a:latin typeface="宋体"/>
                <a:cs typeface="宋体"/>
              </a:rPr>
              <a:t>取</a:t>
            </a:r>
            <a:r>
              <a:rPr lang="zh-CN" altLang="en-US" sz="2600" spc="5" dirty="0" smtClean="0">
                <a:latin typeface="宋体"/>
                <a:cs typeface="宋体"/>
              </a:rPr>
              <a:t>置换</a:t>
            </a:r>
            <a:r>
              <a:rPr sz="2600" spc="-5" dirty="0" err="1">
                <a:latin typeface="宋体"/>
                <a:cs typeface="宋体"/>
              </a:rPr>
              <a:t>为</a:t>
            </a:r>
            <a:r>
              <a:rPr sz="2600" dirty="0" err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={A/y</a:t>
            </a:r>
            <a:r>
              <a:rPr sz="2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r>
              <a:rPr sz="2600" dirty="0" smtClean="0">
                <a:latin typeface="宋体"/>
                <a:cs typeface="宋体"/>
              </a:rPr>
              <a:t>，</a:t>
            </a:r>
            <a:r>
              <a:rPr sz="2600" dirty="0" err="1" smtClean="0">
                <a:latin typeface="宋体"/>
                <a:cs typeface="宋体"/>
              </a:rPr>
              <a:t>归结为</a:t>
            </a:r>
            <a:r>
              <a:rPr sz="2600" spc="-5" dirty="0" err="1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(x)</a:t>
            </a:r>
            <a:r>
              <a:rPr sz="2600" spc="-5" dirty="0">
                <a:solidFill>
                  <a:srgbClr val="FF0000"/>
                </a:solidFill>
                <a:latin typeface="宋体"/>
                <a:cs typeface="宋体"/>
              </a:rPr>
              <a:t>∨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R(x)</a:t>
            </a:r>
            <a:r>
              <a:rPr sz="2600" spc="-5" dirty="0">
                <a:solidFill>
                  <a:srgbClr val="FF0000"/>
                </a:solidFill>
                <a:latin typeface="宋体"/>
                <a:cs typeface="宋体"/>
              </a:rPr>
              <a:t>∨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Q(B)</a:t>
            </a:r>
            <a:endParaRPr sz="2600" dirty="0">
              <a:latin typeface="Times New Roman"/>
              <a:cs typeface="Times New Roman"/>
            </a:endParaRPr>
          </a:p>
          <a:p>
            <a:pPr marL="368300" marR="17780" indent="-342900">
              <a:lnSpc>
                <a:spcPct val="125099"/>
              </a:lnSpc>
              <a:spcBef>
                <a:spcPts val="625"/>
              </a:spcBef>
              <a:tabLst>
                <a:tab pos="643890" algn="l"/>
              </a:tabLst>
            </a:pPr>
            <a:r>
              <a:rPr sz="2600" dirty="0">
                <a:latin typeface="宋体"/>
                <a:cs typeface="宋体"/>
              </a:rPr>
              <a:t>②		</a:t>
            </a:r>
            <a:r>
              <a:rPr sz="2600" spc="-5" dirty="0" smtClean="0">
                <a:latin typeface="宋体"/>
                <a:cs typeface="宋体"/>
              </a:rPr>
              <a:t>取</a:t>
            </a:r>
            <a:r>
              <a:rPr lang="zh-CN" altLang="en-US" sz="2600" dirty="0" smtClean="0">
                <a:latin typeface="宋体"/>
                <a:cs typeface="宋体"/>
              </a:rPr>
              <a:t>置换</a:t>
            </a:r>
            <a:r>
              <a:rPr sz="2600" dirty="0" err="1">
                <a:latin typeface="宋体"/>
                <a:cs typeface="宋体"/>
              </a:rPr>
              <a:t>为</a:t>
            </a:r>
            <a:r>
              <a:rPr sz="2600" dirty="0" err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={B/x</a:t>
            </a:r>
            <a:r>
              <a:rPr sz="2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r>
              <a:rPr sz="2600" dirty="0" smtClean="0">
                <a:latin typeface="宋体"/>
                <a:cs typeface="宋体"/>
              </a:rPr>
              <a:t>，</a:t>
            </a:r>
            <a:r>
              <a:rPr sz="2600" dirty="0" err="1" smtClean="0">
                <a:latin typeface="宋体"/>
                <a:cs typeface="宋体"/>
              </a:rPr>
              <a:t>归结</a:t>
            </a:r>
            <a:r>
              <a:rPr sz="2600" spc="-10" dirty="0" err="1" smtClean="0">
                <a:latin typeface="宋体"/>
                <a:cs typeface="宋体"/>
              </a:rPr>
              <a:t>为</a:t>
            </a:r>
            <a:r>
              <a:rPr sz="26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r>
              <a:rPr sz="2600" spc="-5" dirty="0">
                <a:solidFill>
                  <a:srgbClr val="FF0000"/>
                </a:solidFill>
                <a:latin typeface="宋体"/>
                <a:cs typeface="宋体"/>
              </a:rPr>
              <a:t>∨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R(B)</a:t>
            </a:r>
            <a:r>
              <a:rPr sz="2600" spc="-5" dirty="0">
                <a:solidFill>
                  <a:srgbClr val="FF0000"/>
                </a:solidFill>
                <a:latin typeface="宋体"/>
                <a:cs typeface="宋体"/>
              </a:rPr>
              <a:t>∨</a:t>
            </a:r>
            <a:r>
              <a:rPr sz="2600" spc="-5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P(y)</a:t>
            </a:r>
            <a:endParaRPr lang="en-US" sz="2600" spc="-5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368300" marR="17780" indent="-342900">
              <a:lnSpc>
                <a:spcPct val="125099"/>
              </a:lnSpc>
              <a:spcBef>
                <a:spcPts val="625"/>
              </a:spcBef>
              <a:tabLst>
                <a:tab pos="643890" algn="l"/>
              </a:tabLst>
            </a:pPr>
            <a:endParaRPr lang="en-US" sz="2600" dirty="0" smtClean="0">
              <a:latin typeface="Times New Roman"/>
              <a:cs typeface="Times New Roman"/>
            </a:endParaRPr>
          </a:p>
          <a:p>
            <a:pPr marL="368300" marR="17780" indent="-342900">
              <a:lnSpc>
                <a:spcPct val="125099"/>
              </a:lnSpc>
              <a:spcBef>
                <a:spcPts val="625"/>
              </a:spcBef>
              <a:tabLst>
                <a:tab pos="643890" algn="l"/>
              </a:tabLst>
            </a:pPr>
            <a:endParaRPr lang="en-US" sz="2600" dirty="0">
              <a:latin typeface="Times New Roman"/>
              <a:cs typeface="Times New Roman"/>
            </a:endParaRPr>
          </a:p>
          <a:p>
            <a:pPr marL="368300" marR="17780" indent="-342900">
              <a:lnSpc>
                <a:spcPct val="125099"/>
              </a:lnSpc>
              <a:spcBef>
                <a:spcPts val="625"/>
              </a:spcBef>
              <a:tabLst>
                <a:tab pos="643890" algn="l"/>
              </a:tabLst>
            </a:pPr>
            <a:endParaRPr lang="en-US" sz="2600" dirty="0" smtClean="0">
              <a:latin typeface="Times New Roman"/>
              <a:cs typeface="Times New Roman"/>
            </a:endParaRPr>
          </a:p>
          <a:p>
            <a:pPr marL="368300" marR="17780" indent="-342900">
              <a:lnSpc>
                <a:spcPct val="125099"/>
              </a:lnSpc>
              <a:spcBef>
                <a:spcPts val="625"/>
              </a:spcBef>
              <a:tabLst>
                <a:tab pos="643890" algn="l"/>
              </a:tabLst>
            </a:pPr>
            <a:endParaRPr sz="2600" dirty="0">
              <a:latin typeface="Times New Roman"/>
              <a:cs typeface="Times New Roman"/>
            </a:endParaRPr>
          </a:p>
          <a:p>
            <a:pPr marL="368300" indent="-342900">
              <a:spcBef>
                <a:spcPts val="1400"/>
              </a:spcBef>
              <a:buFont typeface="Times New Roman"/>
              <a:buChar char="•"/>
              <a:tabLst>
                <a:tab pos="367665" algn="l"/>
                <a:tab pos="368300" algn="l"/>
              </a:tabLst>
            </a:pPr>
            <a:endParaRPr lang="en-US" sz="2600" b="1" dirty="0" smtClean="0">
              <a:solidFill>
                <a:srgbClr val="FF0000"/>
              </a:solidFill>
              <a:latin typeface="宋体"/>
              <a:cs typeface="宋体"/>
            </a:endParaRPr>
          </a:p>
          <a:p>
            <a:pPr marL="368300" indent="-342900">
              <a:spcBef>
                <a:spcPts val="1400"/>
              </a:spcBef>
              <a:buFont typeface="Times New Roman"/>
              <a:buChar char="•"/>
              <a:tabLst>
                <a:tab pos="367665" algn="l"/>
                <a:tab pos="368300" algn="l"/>
              </a:tabLst>
            </a:pPr>
            <a:r>
              <a:rPr sz="2600" b="1" dirty="0" err="1" smtClean="0">
                <a:solidFill>
                  <a:srgbClr val="FF0000"/>
                </a:solidFill>
                <a:latin typeface="宋体"/>
                <a:cs typeface="宋体"/>
              </a:rPr>
              <a:t>注意</a:t>
            </a:r>
            <a:r>
              <a:rPr sz="2600" b="1" dirty="0" err="1">
                <a:solidFill>
                  <a:srgbClr val="FF0000"/>
                </a:solidFill>
                <a:latin typeface="宋体"/>
                <a:cs typeface="宋体"/>
              </a:rPr>
              <a:t>：</a:t>
            </a:r>
            <a:r>
              <a:rPr sz="2600" dirty="0" err="1">
                <a:latin typeface="宋体"/>
                <a:cs typeface="宋体"/>
              </a:rPr>
              <a:t>在求归结式时</a:t>
            </a:r>
            <a:r>
              <a:rPr sz="2600" spc="5" dirty="0" err="1">
                <a:latin typeface="宋体"/>
                <a:cs typeface="宋体"/>
              </a:rPr>
              <a:t>，</a:t>
            </a:r>
            <a:r>
              <a:rPr sz="2600" b="1" dirty="0" err="1" smtClean="0">
                <a:solidFill>
                  <a:srgbClr val="FF0000"/>
                </a:solidFill>
                <a:latin typeface="宋体"/>
                <a:cs typeface="宋体"/>
              </a:rPr>
              <a:t>不</a:t>
            </a:r>
            <a:r>
              <a:rPr sz="2600" b="1" spc="-10" dirty="0" err="1" smtClean="0">
                <a:solidFill>
                  <a:srgbClr val="FF0000"/>
                </a:solidFill>
                <a:latin typeface="宋体"/>
                <a:cs typeface="宋体"/>
              </a:rPr>
              <a:t>能</a:t>
            </a:r>
            <a:r>
              <a:rPr sz="2600" b="1" dirty="0" err="1" smtClean="0">
                <a:solidFill>
                  <a:srgbClr val="FF0000"/>
                </a:solidFill>
                <a:latin typeface="宋体"/>
                <a:cs typeface="宋体"/>
              </a:rPr>
              <a:t>同时</a:t>
            </a:r>
            <a:r>
              <a:rPr sz="2600" b="1" spc="-10" dirty="0" err="1" smtClean="0">
                <a:solidFill>
                  <a:srgbClr val="FF0000"/>
                </a:solidFill>
                <a:latin typeface="宋体"/>
                <a:cs typeface="宋体"/>
              </a:rPr>
              <a:t>消</a:t>
            </a:r>
            <a:r>
              <a:rPr sz="2600" b="1" dirty="0" err="1" smtClean="0">
                <a:solidFill>
                  <a:srgbClr val="FF0000"/>
                </a:solidFill>
                <a:latin typeface="宋体"/>
                <a:cs typeface="宋体"/>
              </a:rPr>
              <a:t>去两</a:t>
            </a:r>
            <a:r>
              <a:rPr sz="2600" b="1" spc="-10" dirty="0" err="1" smtClean="0">
                <a:solidFill>
                  <a:srgbClr val="FF0000"/>
                </a:solidFill>
                <a:latin typeface="宋体"/>
                <a:cs typeface="宋体"/>
              </a:rPr>
              <a:t>个</a:t>
            </a:r>
            <a:r>
              <a:rPr sz="2600" b="1" dirty="0" err="1" smtClean="0">
                <a:solidFill>
                  <a:srgbClr val="FF0000"/>
                </a:solidFill>
                <a:latin typeface="宋体"/>
                <a:cs typeface="宋体"/>
              </a:rPr>
              <a:t>互补文字对</a:t>
            </a:r>
            <a:r>
              <a:rPr sz="2600" dirty="0" err="1" smtClean="0">
                <a:latin typeface="宋体"/>
                <a:cs typeface="宋体"/>
              </a:rPr>
              <a:t>，消去两个互补文字对</a:t>
            </a:r>
            <a:r>
              <a:rPr sz="2600" spc="-15" dirty="0" err="1" smtClean="0">
                <a:latin typeface="宋体"/>
                <a:cs typeface="宋体"/>
              </a:rPr>
              <a:t>所</a:t>
            </a:r>
            <a:r>
              <a:rPr sz="2600" dirty="0" err="1" smtClean="0">
                <a:latin typeface="宋体"/>
                <a:cs typeface="宋体"/>
              </a:rPr>
              <a:t>得的</a:t>
            </a:r>
            <a:r>
              <a:rPr sz="2600" spc="-15" dirty="0" err="1" smtClean="0">
                <a:latin typeface="宋体"/>
                <a:cs typeface="宋体"/>
              </a:rPr>
              <a:t>结</a:t>
            </a:r>
            <a:r>
              <a:rPr sz="2600" dirty="0" err="1" smtClean="0">
                <a:latin typeface="宋体"/>
                <a:cs typeface="宋体"/>
              </a:rPr>
              <a:t>果不</a:t>
            </a:r>
            <a:r>
              <a:rPr sz="2600" spc="-15" dirty="0" err="1" smtClean="0">
                <a:latin typeface="宋体"/>
                <a:cs typeface="宋体"/>
              </a:rPr>
              <a:t>是</a:t>
            </a:r>
            <a:r>
              <a:rPr sz="2600" dirty="0" err="1" smtClean="0">
                <a:latin typeface="宋体"/>
                <a:cs typeface="宋体"/>
              </a:rPr>
              <a:t>两个</a:t>
            </a:r>
            <a:r>
              <a:rPr lang="zh-CN" altLang="en-US" sz="2600" dirty="0">
                <a:latin typeface="宋体"/>
                <a:cs typeface="宋体"/>
              </a:rPr>
              <a:t>已有</a:t>
            </a:r>
            <a:r>
              <a:rPr sz="2600" dirty="0" err="1" smtClean="0">
                <a:latin typeface="宋体"/>
                <a:cs typeface="宋体"/>
              </a:rPr>
              <a:t>子句的逻辑推论</a:t>
            </a:r>
            <a:r>
              <a:rPr sz="2600" dirty="0">
                <a:latin typeface="宋体"/>
                <a:cs typeface="宋体"/>
              </a:rPr>
              <a:t>。</a:t>
            </a:r>
          </a:p>
        </p:txBody>
      </p:sp>
      <p:sp>
        <p:nvSpPr>
          <p:cNvPr id="6" name="object 5"/>
          <p:cNvSpPr txBox="1"/>
          <p:nvPr/>
        </p:nvSpPr>
        <p:spPr>
          <a:xfrm>
            <a:off x="838550" y="3357880"/>
            <a:ext cx="2209800" cy="28789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03200">
              <a:spcBef>
                <a:spcPts val="325"/>
              </a:spcBef>
            </a:pPr>
            <a:r>
              <a:rPr sz="1600" spc="-5" dirty="0">
                <a:latin typeface="Times New Roman"/>
                <a:cs typeface="Times New Roman"/>
              </a:rPr>
              <a:t>P(A)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宋体"/>
                <a:cs typeface="宋体"/>
              </a:rPr>
              <a:t>∨</a:t>
            </a:r>
            <a:r>
              <a:rPr sz="1600" spc="-5" dirty="0">
                <a:latin typeface="Symbol"/>
                <a:cs typeface="Symbol"/>
              </a:rPr>
              <a:t>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Q(x)</a:t>
            </a:r>
            <a:r>
              <a:rPr sz="1600" spc="-5" dirty="0">
                <a:latin typeface="宋体"/>
                <a:cs typeface="宋体"/>
              </a:rPr>
              <a:t>∨</a:t>
            </a:r>
            <a:r>
              <a:rPr sz="1600" spc="-5" dirty="0">
                <a:latin typeface="Times New Roman"/>
                <a:cs typeface="Times New Roman"/>
              </a:rPr>
              <a:t>R(x)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3416650" y="3357880"/>
            <a:ext cx="1473200" cy="28789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28905">
              <a:spcBef>
                <a:spcPts val="325"/>
              </a:spcBef>
            </a:pPr>
            <a:r>
              <a:rPr sz="1600" spc="-5" dirty="0">
                <a:latin typeface="Symbol"/>
                <a:cs typeface="Symbol"/>
              </a:rPr>
              <a:t>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P(y)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宋体"/>
                <a:cs typeface="宋体"/>
              </a:rPr>
              <a:t>∨</a:t>
            </a:r>
            <a:r>
              <a:rPr sz="1600" spc="-5" dirty="0">
                <a:latin typeface="Times New Roman"/>
                <a:cs typeface="Times New Roman"/>
              </a:rPr>
              <a:t>Q(B)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7183628" y="3357880"/>
            <a:ext cx="2209800" cy="28789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03835">
              <a:spcBef>
                <a:spcPts val="325"/>
              </a:spcBef>
            </a:pPr>
            <a:r>
              <a:rPr sz="1600" spc="-5" dirty="0">
                <a:latin typeface="Times New Roman"/>
                <a:cs typeface="Times New Roman"/>
              </a:rPr>
              <a:t>P(A) </a:t>
            </a:r>
            <a:r>
              <a:rPr sz="1600" spc="-5" dirty="0">
                <a:latin typeface="宋体"/>
                <a:cs typeface="宋体"/>
              </a:rPr>
              <a:t>∨</a:t>
            </a:r>
            <a:r>
              <a:rPr sz="1600" spc="-5" dirty="0">
                <a:latin typeface="Symbol"/>
                <a:cs typeface="Symbol"/>
              </a:rPr>
              <a:t>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Q(x)</a:t>
            </a:r>
            <a:r>
              <a:rPr sz="1600" spc="-5" dirty="0">
                <a:latin typeface="宋体"/>
                <a:cs typeface="宋体"/>
              </a:rPr>
              <a:t>∨</a:t>
            </a:r>
            <a:r>
              <a:rPr sz="1600" spc="-5" dirty="0">
                <a:latin typeface="Times New Roman"/>
                <a:cs typeface="Times New Roman"/>
              </a:rPr>
              <a:t>R(x)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9761728" y="3357880"/>
            <a:ext cx="1473200" cy="28789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29539">
              <a:spcBef>
                <a:spcPts val="325"/>
              </a:spcBef>
            </a:pPr>
            <a:r>
              <a:rPr sz="1600" spc="-5" dirty="0">
                <a:latin typeface="Symbol"/>
                <a:cs typeface="Symbol"/>
              </a:rPr>
              <a:t>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P(y)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宋体"/>
                <a:cs typeface="宋体"/>
              </a:rPr>
              <a:t>∨</a:t>
            </a:r>
            <a:r>
              <a:rPr sz="1600" spc="-5" dirty="0">
                <a:latin typeface="Times New Roman"/>
                <a:cs typeface="Times New Roman"/>
              </a:rPr>
              <a:t>Q(B)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9"/>
          <p:cNvSpPr txBox="1"/>
          <p:nvPr/>
        </p:nvSpPr>
        <p:spPr>
          <a:xfrm>
            <a:off x="1943450" y="5408295"/>
            <a:ext cx="2025650" cy="258403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212725">
              <a:spcBef>
                <a:spcPts val="334"/>
              </a:spcBef>
            </a:pPr>
            <a:r>
              <a:rPr sz="1400" dirty="0">
                <a:latin typeface="Symbol"/>
                <a:cs typeface="Symbol"/>
              </a:rPr>
              <a:t>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Q(x)</a:t>
            </a:r>
            <a:r>
              <a:rPr sz="1400" dirty="0">
                <a:latin typeface="宋体"/>
                <a:cs typeface="宋体"/>
              </a:rPr>
              <a:t>∨</a:t>
            </a:r>
            <a:r>
              <a:rPr sz="1400" dirty="0">
                <a:latin typeface="Times New Roman"/>
                <a:cs typeface="Times New Roman"/>
              </a:rPr>
              <a:t>R(x)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宋体"/>
                <a:cs typeface="宋体"/>
              </a:rPr>
              <a:t>∨</a:t>
            </a:r>
            <a:r>
              <a:rPr sz="1400" dirty="0">
                <a:latin typeface="Times New Roman"/>
                <a:cs typeface="Times New Roman"/>
              </a:rPr>
              <a:t>Q(B)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8656828" y="5408295"/>
            <a:ext cx="2209800" cy="28789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53670">
              <a:spcBef>
                <a:spcPts val="325"/>
              </a:spcBef>
            </a:pPr>
            <a:r>
              <a:rPr sz="1600" spc="-5" dirty="0">
                <a:latin typeface="Times New Roman"/>
                <a:cs typeface="Times New Roman"/>
              </a:rPr>
              <a:t>P(A)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宋体"/>
                <a:cs typeface="宋体"/>
              </a:rPr>
              <a:t>∨</a:t>
            </a:r>
            <a:r>
              <a:rPr sz="1600" spc="-5" dirty="0">
                <a:latin typeface="Times New Roman"/>
                <a:cs typeface="Times New Roman"/>
              </a:rPr>
              <a:t>R(B)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 smtClean="0">
                <a:latin typeface="宋体"/>
                <a:cs typeface="宋体"/>
              </a:rPr>
              <a:t>∨</a:t>
            </a:r>
            <a:r>
              <a:rPr sz="1600" spc="-5" dirty="0" smtClean="0">
                <a:latin typeface="Symbol"/>
                <a:cs typeface="Symbol"/>
              </a:rPr>
              <a:t></a:t>
            </a:r>
            <a:r>
              <a:rPr sz="1600" spc="-5" dirty="0" smtClean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P(</a:t>
            </a:r>
            <a:r>
              <a:rPr sz="1600" spc="-15" dirty="0">
                <a:latin typeface="Times New Roman"/>
                <a:cs typeface="Times New Roman"/>
              </a:rPr>
              <a:t>y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endParaRPr sz="1600" dirty="0">
              <a:latin typeface="Times New Roman"/>
              <a:cs typeface="Times New Roman"/>
            </a:endParaRPr>
          </a:p>
        </p:txBody>
      </p:sp>
      <p:grpSp>
        <p:nvGrpSpPr>
          <p:cNvPr id="12" name="object 11"/>
          <p:cNvGrpSpPr/>
          <p:nvPr/>
        </p:nvGrpSpPr>
        <p:grpSpPr>
          <a:xfrm>
            <a:off x="1938687" y="4122039"/>
            <a:ext cx="3135630" cy="1290955"/>
            <a:chOff x="1328737" y="2974022"/>
            <a:chExt cx="3135630" cy="1290955"/>
          </a:xfrm>
        </p:grpSpPr>
        <p:sp>
          <p:nvSpPr>
            <p:cNvPr id="13" name="object 12"/>
            <p:cNvSpPr/>
            <p:nvPr/>
          </p:nvSpPr>
          <p:spPr>
            <a:xfrm>
              <a:off x="1333500" y="2978785"/>
              <a:ext cx="2025650" cy="1281430"/>
            </a:xfrm>
            <a:custGeom>
              <a:avLst/>
              <a:gdLst/>
              <a:ahLst/>
              <a:cxnLst/>
              <a:rect l="l" t="t" r="r" b="b"/>
              <a:pathLst>
                <a:path w="2025650" h="1281429">
                  <a:moveTo>
                    <a:pt x="0" y="0"/>
                  </a:moveTo>
                  <a:lnTo>
                    <a:pt x="736600" y="1281429"/>
                  </a:lnTo>
                </a:path>
                <a:path w="2025650" h="1281429">
                  <a:moveTo>
                    <a:pt x="736600" y="1281429"/>
                  </a:moveTo>
                  <a:lnTo>
                    <a:pt x="202565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/>
            <p:cNvSpPr/>
            <p:nvPr/>
          </p:nvSpPr>
          <p:spPr>
            <a:xfrm>
              <a:off x="3175000" y="3235007"/>
              <a:ext cx="1289050" cy="768985"/>
            </a:xfrm>
            <a:custGeom>
              <a:avLst/>
              <a:gdLst/>
              <a:ahLst/>
              <a:cxnLst/>
              <a:rect l="l" t="t" r="r" b="b"/>
              <a:pathLst>
                <a:path w="1289050" h="768985">
                  <a:moveTo>
                    <a:pt x="1289050" y="0"/>
                  </a:moveTo>
                  <a:lnTo>
                    <a:pt x="0" y="0"/>
                  </a:lnTo>
                  <a:lnTo>
                    <a:pt x="0" y="768921"/>
                  </a:lnTo>
                  <a:lnTo>
                    <a:pt x="1289050" y="768921"/>
                  </a:lnTo>
                  <a:lnTo>
                    <a:pt x="12890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4"/>
          <p:cNvSpPr/>
          <p:nvPr/>
        </p:nvSpPr>
        <p:spPr>
          <a:xfrm>
            <a:off x="8104378" y="4126801"/>
            <a:ext cx="2209800" cy="1281430"/>
          </a:xfrm>
          <a:custGeom>
            <a:avLst/>
            <a:gdLst/>
            <a:ahLst/>
            <a:cxnLst/>
            <a:rect l="l" t="t" r="r" b="b"/>
            <a:pathLst>
              <a:path w="2209800" h="1281429">
                <a:moveTo>
                  <a:pt x="0" y="0"/>
                </a:moveTo>
                <a:lnTo>
                  <a:pt x="1473200" y="1281429"/>
                </a:lnTo>
              </a:path>
              <a:path w="2209800" h="1281429">
                <a:moveTo>
                  <a:pt x="1473200" y="1281429"/>
                </a:moveTo>
                <a:lnTo>
                  <a:pt x="2209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/>
          <p:cNvSpPr txBox="1"/>
          <p:nvPr/>
        </p:nvSpPr>
        <p:spPr>
          <a:xfrm>
            <a:off x="3892583" y="4236882"/>
            <a:ext cx="8197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s={A/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y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}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7" name="object 16"/>
          <p:cNvSpPr txBox="1"/>
          <p:nvPr/>
        </p:nvSpPr>
        <p:spPr>
          <a:xfrm>
            <a:off x="7657020" y="4383024"/>
            <a:ext cx="80899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s={B/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x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}</a:t>
            </a:r>
            <a:endParaRPr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5316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/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归结算法</a:t>
            </a:r>
            <a:endParaRPr lang="en-US" altLang="zh-CN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1847851" y="1193800"/>
            <a:ext cx="8435975" cy="49291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/>
              <a:t>用反证法证明</a:t>
            </a:r>
            <a:endParaRPr lang="en-US" altLang="zh-CN" sz="2400" dirty="0"/>
          </a:p>
          <a:p>
            <a:pPr eaLnBrk="1" hangingPunct="1">
              <a:defRPr/>
            </a:pPr>
            <a:r>
              <a:rPr lang="zh-CN" altLang="en-US" sz="2400" dirty="0"/>
              <a:t>为了证明</a:t>
            </a:r>
            <a:r>
              <a:rPr lang="en-US" altLang="zh-CN" sz="2400" dirty="0"/>
              <a:t> KB |= α</a:t>
            </a:r>
            <a:r>
              <a:rPr lang="zh-CN" altLang="en-US" sz="2400" dirty="0"/>
              <a:t>，需要证明</a:t>
            </a:r>
            <a:r>
              <a:rPr lang="en-US" altLang="zh-CN" sz="2400" dirty="0"/>
              <a:t>KB</a:t>
            </a:r>
            <a:r>
              <a:rPr lang="en-US" altLang="zh-CN" sz="2400" dirty="0">
                <a:sym typeface="Symbol" panose="05050102010706020507" pitchFamily="18" charset="2"/>
              </a:rPr>
              <a:t>  </a:t>
            </a:r>
            <a:r>
              <a:rPr lang="zh-CN" altLang="en-US" sz="2400" dirty="0">
                <a:sym typeface="Symbol" panose="05050102010706020507" pitchFamily="18" charset="2"/>
              </a:rPr>
              <a:t> </a:t>
            </a:r>
            <a:r>
              <a:rPr lang="en-US" altLang="zh-CN" sz="2400" dirty="0"/>
              <a:t>α </a:t>
            </a:r>
            <a:r>
              <a:rPr lang="zh-CN" altLang="en-US" sz="2400" dirty="0"/>
              <a:t>是不可满足的 </a:t>
            </a: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  <a:p>
            <a:pPr marL="0" indent="0" algn="r">
              <a:buNone/>
              <a:defRPr/>
            </a:pPr>
            <a:endParaRPr lang="en-US" altLang="zh-CN" sz="1800" dirty="0"/>
          </a:p>
          <a:p>
            <a:pPr marL="0" indent="0" algn="r">
              <a:buNone/>
              <a:defRPr/>
            </a:pPr>
            <a:r>
              <a:rPr lang="zh-CN" altLang="en-US" sz="1800" dirty="0"/>
              <a:t>函数</a:t>
            </a:r>
            <a:r>
              <a:rPr lang="en-US" altLang="zh-CN" sz="1800" dirty="0"/>
              <a:t>PL-RESOLVE</a:t>
            </a:r>
            <a:r>
              <a:rPr lang="zh-CN" altLang="en-US" sz="1800" dirty="0"/>
              <a:t>返回对两个输入子句进行归结得到的所有结果子句的集合</a:t>
            </a:r>
            <a:endParaRPr lang="en-US" altLang="zh-CN" sz="1800" dirty="0"/>
          </a:p>
          <a:p>
            <a:pPr eaLnBrk="1" hangingPunct="1">
              <a:defRPr/>
            </a:pPr>
            <a:endParaRPr lang="en-US" altLang="zh-CN" sz="2400" dirty="0"/>
          </a:p>
        </p:txBody>
      </p:sp>
      <p:pic>
        <p:nvPicPr>
          <p:cNvPr id="7782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6" y="2443163"/>
            <a:ext cx="905827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/>
          </p:cNvPr>
          <p:cNvSpPr/>
          <p:nvPr/>
        </p:nvSpPr>
        <p:spPr>
          <a:xfrm>
            <a:off x="8305801" y="3473450"/>
            <a:ext cx="1600200" cy="36933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0" dirty="0"/>
              <a:t>转化为</a:t>
            </a:r>
            <a:r>
              <a:rPr lang="en-US" altLang="zh-CN" b="0" dirty="0"/>
              <a:t>CNF</a:t>
            </a:r>
            <a:endParaRPr lang="zh-CN" altLang="en-US" dirty="0"/>
          </a:p>
        </p:txBody>
      </p:sp>
      <p:sp>
        <p:nvSpPr>
          <p:cNvPr id="6" name="矩形 5">
            <a:extLst/>
          </p:cNvPr>
          <p:cNvSpPr/>
          <p:nvPr/>
        </p:nvSpPr>
        <p:spPr>
          <a:xfrm>
            <a:off x="6621464" y="4470400"/>
            <a:ext cx="3284537" cy="36988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b="0" dirty="0"/>
              <a:t>任意两个子句，运用归结规则</a:t>
            </a:r>
            <a:endParaRPr lang="zh-CN" altLang="en-US" dirty="0"/>
          </a:p>
        </p:txBody>
      </p:sp>
      <p:sp>
        <p:nvSpPr>
          <p:cNvPr id="7" name="矩形 6">
            <a:extLst/>
          </p:cNvPr>
          <p:cNvSpPr/>
          <p:nvPr/>
        </p:nvSpPr>
        <p:spPr>
          <a:xfrm>
            <a:off x="7924800" y="4911726"/>
            <a:ext cx="1568450" cy="37941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b="0" dirty="0"/>
              <a:t>归结出空子句</a:t>
            </a:r>
            <a:endParaRPr lang="zh-CN" altLang="en-US" dirty="0"/>
          </a:p>
        </p:txBody>
      </p:sp>
      <p:sp>
        <p:nvSpPr>
          <p:cNvPr id="8" name="矩形 7">
            <a:extLst/>
          </p:cNvPr>
          <p:cNvSpPr/>
          <p:nvPr/>
        </p:nvSpPr>
        <p:spPr>
          <a:xfrm>
            <a:off x="5715000" y="5467351"/>
            <a:ext cx="1568450" cy="37941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b="0" dirty="0"/>
              <a:t>没有新的语句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47850" y="2040278"/>
            <a:ext cx="1581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pc="5" dirty="0">
                <a:solidFill>
                  <a:srgbClr val="0070C0"/>
                </a:solidFill>
                <a:latin typeface="新宋体"/>
                <a:cs typeface="新宋体"/>
              </a:rPr>
              <a:t>命题逻辑归</a:t>
            </a:r>
            <a:r>
              <a:rPr lang="zh-CN" altLang="en-US" b="1" spc="-10" dirty="0">
                <a:solidFill>
                  <a:srgbClr val="0070C0"/>
                </a:solidFill>
                <a:latin typeface="新宋体"/>
                <a:cs typeface="新宋体"/>
              </a:rPr>
              <a:t>结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矩形 9">
            <a:extLst/>
          </p:cNvPr>
          <p:cNvSpPr/>
          <p:nvPr/>
        </p:nvSpPr>
        <p:spPr>
          <a:xfrm>
            <a:off x="6400801" y="3894137"/>
            <a:ext cx="1219200" cy="3698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b="0" dirty="0" smtClean="0"/>
              <a:t>置换合一</a:t>
            </a:r>
            <a:endParaRPr lang="zh-CN" altLang="en-US" dirty="0"/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3352800" y="4251903"/>
            <a:ext cx="3048000" cy="4391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43510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9220" y="44196"/>
            <a:ext cx="1850136" cy="123139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523104" y="226263"/>
            <a:ext cx="11474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b="1" spc="-10" dirty="0">
                <a:latin typeface="宋体"/>
                <a:cs typeface="宋体"/>
              </a:rPr>
              <a:t>提纲</a:t>
            </a:r>
            <a:endParaRPr sz="4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4754" y="1617592"/>
            <a:ext cx="6855737" cy="4469813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12065">
              <a:spcBef>
                <a:spcPts val="1735"/>
              </a:spcBef>
              <a:tabLst>
                <a:tab pos="528320" algn="l"/>
              </a:tabLst>
            </a:pPr>
            <a:r>
              <a:rPr sz="2800" b="1" spc="-15" dirty="0" err="1" smtClean="0">
                <a:latin typeface="宋体"/>
                <a:cs typeface="宋体"/>
              </a:rPr>
              <a:t>一阶逻辑</a:t>
            </a:r>
            <a:r>
              <a:rPr lang="zh-CN" altLang="en-US" sz="2800" b="1" spc="-15" dirty="0" smtClean="0">
                <a:latin typeface="宋体"/>
                <a:cs typeface="宋体"/>
              </a:rPr>
              <a:t>基本概念</a:t>
            </a:r>
            <a:endParaRPr sz="2800" dirty="0">
              <a:latin typeface="宋体"/>
              <a:cs typeface="宋体"/>
            </a:endParaRPr>
          </a:p>
          <a:p>
            <a:pPr marL="12065">
              <a:spcBef>
                <a:spcPts val="1635"/>
              </a:spcBef>
              <a:tabLst>
                <a:tab pos="528320" algn="l"/>
              </a:tabLst>
            </a:pPr>
            <a:endParaRPr lang="en-US" sz="2800" b="1" spc="-15" dirty="0" smtClean="0">
              <a:latin typeface="宋体"/>
              <a:cs typeface="宋体"/>
            </a:endParaRPr>
          </a:p>
          <a:p>
            <a:pPr marL="12065">
              <a:spcBef>
                <a:spcPts val="1635"/>
              </a:spcBef>
              <a:tabLst>
                <a:tab pos="528320" algn="l"/>
              </a:tabLst>
            </a:pPr>
            <a:r>
              <a:rPr sz="2800" b="1" spc="-15" dirty="0" err="1" smtClean="0">
                <a:latin typeface="宋体"/>
                <a:cs typeface="宋体"/>
              </a:rPr>
              <a:t>一阶逻辑化为子句</a:t>
            </a:r>
            <a:endParaRPr sz="2800" dirty="0">
              <a:latin typeface="宋体"/>
              <a:cs typeface="宋体"/>
            </a:endParaRPr>
          </a:p>
          <a:p>
            <a:pPr marL="12065">
              <a:spcBef>
                <a:spcPts val="1630"/>
              </a:spcBef>
              <a:tabLst>
                <a:tab pos="528320" algn="l"/>
              </a:tabLst>
            </a:pPr>
            <a:endParaRPr lang="en-US" sz="2800" b="1" spc="-10" dirty="0" smtClean="0">
              <a:latin typeface="宋体"/>
              <a:cs typeface="宋体"/>
            </a:endParaRPr>
          </a:p>
          <a:p>
            <a:pPr marL="12065">
              <a:spcBef>
                <a:spcPts val="1630"/>
              </a:spcBef>
              <a:tabLst>
                <a:tab pos="528320" algn="l"/>
              </a:tabLst>
            </a:pPr>
            <a:r>
              <a:rPr lang="zh-CN" altLang="en-US" sz="2800" b="1" spc="-15" dirty="0">
                <a:latin typeface="宋体"/>
                <a:cs typeface="宋体"/>
              </a:rPr>
              <a:t>基于</a:t>
            </a:r>
            <a:r>
              <a:rPr sz="2800" b="1" spc="-15" dirty="0" err="1">
                <a:latin typeface="宋体"/>
                <a:cs typeface="宋体"/>
              </a:rPr>
              <a:t>归结原理</a:t>
            </a:r>
            <a:r>
              <a:rPr lang="zh-CN" altLang="en-US" sz="2800" b="1" spc="-15" dirty="0">
                <a:latin typeface="宋体"/>
                <a:cs typeface="宋体"/>
              </a:rPr>
              <a:t>的推理算法</a:t>
            </a:r>
            <a:endParaRPr lang="en-US" altLang="zh-CN" sz="2800" b="1" spc="-15" dirty="0">
              <a:latin typeface="宋体"/>
              <a:cs typeface="宋体"/>
            </a:endParaRPr>
          </a:p>
          <a:p>
            <a:pPr marL="12065">
              <a:spcBef>
                <a:spcPts val="1630"/>
              </a:spcBef>
              <a:tabLst>
                <a:tab pos="528320" algn="l"/>
              </a:tabLst>
            </a:pPr>
            <a:endParaRPr lang="en-US" sz="2800" b="1" spc="-10" dirty="0">
              <a:solidFill>
                <a:srgbClr val="FF0000"/>
              </a:solidFill>
              <a:latin typeface="宋体"/>
              <a:cs typeface="宋体"/>
            </a:endParaRPr>
          </a:p>
          <a:p>
            <a:pPr marL="12065">
              <a:spcBef>
                <a:spcPts val="1630"/>
              </a:spcBef>
              <a:tabLst>
                <a:tab pos="528320" algn="l"/>
              </a:tabLst>
            </a:pPr>
            <a:r>
              <a:rPr lang="zh-CN" altLang="en-US" sz="2800" b="1" spc="-10" dirty="0">
                <a:solidFill>
                  <a:srgbClr val="FF0000"/>
                </a:solidFill>
                <a:latin typeface="宋体"/>
                <a:cs typeface="宋体"/>
              </a:rPr>
              <a:t>归结原理的</a:t>
            </a:r>
            <a:r>
              <a:rPr lang="zh-CN" altLang="en-US" sz="2800" b="1" spc="-10" dirty="0" smtClean="0">
                <a:solidFill>
                  <a:srgbClr val="FF0000"/>
                </a:solidFill>
                <a:latin typeface="宋体"/>
                <a:cs typeface="宋体"/>
              </a:rPr>
              <a:t>应用：</a:t>
            </a:r>
            <a:r>
              <a:rPr lang="zh-CN" altLang="en-US" sz="2800" u="sng" dirty="0" smtClean="0">
                <a:solidFill>
                  <a:srgbClr val="FF0000"/>
                </a:solidFill>
                <a:latin typeface="宋体"/>
                <a:cs typeface="宋体"/>
              </a:rPr>
              <a:t>定理</a:t>
            </a:r>
            <a:r>
              <a:rPr lang="zh-CN" altLang="en-US" sz="2800" u="sng" spc="-15" dirty="0" smtClean="0">
                <a:solidFill>
                  <a:srgbClr val="FF0000"/>
                </a:solidFill>
                <a:latin typeface="宋体"/>
                <a:cs typeface="宋体"/>
              </a:rPr>
              <a:t>证</a:t>
            </a:r>
            <a:r>
              <a:rPr lang="zh-CN" altLang="en-US" sz="2800" u="sng" dirty="0" smtClean="0">
                <a:solidFill>
                  <a:srgbClr val="FF0000"/>
                </a:solidFill>
                <a:latin typeface="宋体"/>
                <a:cs typeface="宋体"/>
              </a:rPr>
              <a:t>明；求问题</a:t>
            </a:r>
            <a:r>
              <a:rPr lang="zh-CN" altLang="en-US" sz="2800" u="sng" spc="-15" dirty="0">
                <a:solidFill>
                  <a:srgbClr val="FF0000"/>
                </a:solidFill>
                <a:latin typeface="宋体"/>
                <a:cs typeface="宋体"/>
              </a:rPr>
              <a:t>答</a:t>
            </a:r>
            <a:r>
              <a:rPr lang="zh-CN" altLang="en-US" sz="2800" u="sng" dirty="0">
                <a:solidFill>
                  <a:srgbClr val="FF0000"/>
                </a:solidFill>
                <a:latin typeface="宋体"/>
                <a:cs typeface="宋体"/>
              </a:rPr>
              <a:t>案</a:t>
            </a:r>
            <a:endParaRPr sz="2800" b="1" spc="-10" dirty="0">
              <a:solidFill>
                <a:srgbClr val="FF0000"/>
              </a:solidFill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3022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64"/>
            <a:ext cx="9144000" cy="1275715"/>
            <a:chOff x="0" y="63"/>
            <a:chExt cx="9144000" cy="1275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3139" y="44195"/>
              <a:ext cx="2971800" cy="123139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6467" y="44195"/>
              <a:ext cx="2410967" cy="123139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20643" y="269808"/>
            <a:ext cx="3952875" cy="697230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 dirty="0"/>
              <a:t>归结原</a:t>
            </a:r>
            <a:r>
              <a:rPr spc="-10" dirty="0"/>
              <a:t>理</a:t>
            </a:r>
            <a:r>
              <a:rPr spc="-5" dirty="0"/>
              <a:t>的应用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14043" y="1081219"/>
            <a:ext cx="8308975" cy="3460563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68300" indent="-342900">
              <a:spcBef>
                <a:spcPts val="1205"/>
              </a:spcBef>
              <a:buFont typeface="Times New Roman"/>
              <a:buChar char="•"/>
              <a:tabLst>
                <a:tab pos="367665" algn="l"/>
                <a:tab pos="368300" algn="l"/>
              </a:tabLst>
            </a:pPr>
            <a:r>
              <a:rPr sz="3200" dirty="0">
                <a:solidFill>
                  <a:srgbClr val="FF0000"/>
                </a:solidFill>
                <a:latin typeface="宋体"/>
                <a:cs typeface="宋体"/>
              </a:rPr>
              <a:t>应用归结原理进行</a:t>
            </a:r>
            <a:r>
              <a:rPr sz="3200" u="sng" dirty="0">
                <a:solidFill>
                  <a:srgbClr val="FF0000"/>
                </a:solidFill>
                <a:latin typeface="宋体"/>
                <a:cs typeface="宋体"/>
              </a:rPr>
              <a:t>定理</a:t>
            </a:r>
            <a:r>
              <a:rPr sz="3200" u="sng" spc="-15" dirty="0">
                <a:solidFill>
                  <a:srgbClr val="FF0000"/>
                </a:solidFill>
                <a:latin typeface="宋体"/>
                <a:cs typeface="宋体"/>
              </a:rPr>
              <a:t>证</a:t>
            </a:r>
            <a:r>
              <a:rPr sz="3200" u="sng" dirty="0">
                <a:solidFill>
                  <a:srgbClr val="FF0000"/>
                </a:solidFill>
                <a:latin typeface="宋体"/>
                <a:cs typeface="宋体"/>
              </a:rPr>
              <a:t>明</a:t>
            </a:r>
            <a:endParaRPr sz="3200" u="sng" dirty="0">
              <a:latin typeface="宋体"/>
              <a:cs typeface="宋体"/>
            </a:endParaRPr>
          </a:p>
          <a:p>
            <a:pPr marL="25400">
              <a:spcBef>
                <a:spcPts val="900"/>
              </a:spcBef>
            </a:pPr>
            <a:endParaRPr sz="2600" dirty="0">
              <a:latin typeface="宋体"/>
              <a:cs typeface="宋体"/>
            </a:endParaRPr>
          </a:p>
          <a:p>
            <a:pPr marL="1270" algn="ctr">
              <a:spcBef>
                <a:spcPts val="1250"/>
              </a:spcBef>
            </a:pPr>
            <a:r>
              <a:rPr sz="2600" dirty="0">
                <a:latin typeface="宋体"/>
                <a:cs typeface="宋体"/>
              </a:rPr>
              <a:t>设要被证明的定理可</a:t>
            </a:r>
            <a:r>
              <a:rPr sz="2600" spc="-15" dirty="0">
                <a:latin typeface="宋体"/>
                <a:cs typeface="宋体"/>
              </a:rPr>
              <a:t>用</a:t>
            </a:r>
            <a:r>
              <a:rPr sz="2600" dirty="0">
                <a:latin typeface="宋体"/>
                <a:cs typeface="宋体"/>
              </a:rPr>
              <a:t>谓词</a:t>
            </a:r>
            <a:r>
              <a:rPr sz="2600" spc="-15" dirty="0">
                <a:latin typeface="宋体"/>
                <a:cs typeface="宋体"/>
              </a:rPr>
              <a:t>公</a:t>
            </a:r>
            <a:r>
              <a:rPr sz="2600" dirty="0">
                <a:latin typeface="宋体"/>
                <a:cs typeface="宋体"/>
              </a:rPr>
              <a:t>式表</a:t>
            </a:r>
            <a:r>
              <a:rPr sz="2600" spc="-15" dirty="0">
                <a:latin typeface="宋体"/>
                <a:cs typeface="宋体"/>
              </a:rPr>
              <a:t>示</a:t>
            </a:r>
            <a:r>
              <a:rPr sz="2600" dirty="0">
                <a:latin typeface="宋体"/>
                <a:cs typeface="宋体"/>
              </a:rPr>
              <a:t>为如</a:t>
            </a:r>
            <a:r>
              <a:rPr sz="2600" spc="-15" dirty="0">
                <a:latin typeface="宋体"/>
                <a:cs typeface="宋体"/>
              </a:rPr>
              <a:t>下</a:t>
            </a:r>
            <a:r>
              <a:rPr sz="2600" dirty="0">
                <a:latin typeface="宋体"/>
                <a:cs typeface="宋体"/>
              </a:rPr>
              <a:t>的形</a:t>
            </a:r>
            <a:r>
              <a:rPr sz="2600" spc="-15" dirty="0">
                <a:latin typeface="宋体"/>
                <a:cs typeface="宋体"/>
              </a:rPr>
              <a:t>式</a:t>
            </a:r>
            <a:r>
              <a:rPr sz="2600" dirty="0">
                <a:latin typeface="宋体"/>
                <a:cs typeface="宋体"/>
              </a:rPr>
              <a:t>：</a:t>
            </a:r>
          </a:p>
          <a:p>
            <a:pPr marL="685165">
              <a:spcBef>
                <a:spcPts val="1250"/>
              </a:spcBef>
            </a:pPr>
            <a:r>
              <a:rPr sz="2600" dirty="0" smtClean="0">
                <a:latin typeface="Times New Roman"/>
                <a:cs typeface="Times New Roman"/>
              </a:rPr>
              <a:t>A</a:t>
            </a:r>
            <a:r>
              <a:rPr sz="2550" baseline="-24509" dirty="0" smtClean="0">
                <a:latin typeface="Times New Roman"/>
                <a:cs typeface="Times New Roman"/>
              </a:rPr>
              <a:t>1</a:t>
            </a:r>
            <a:r>
              <a:rPr sz="2600" dirty="0" smtClean="0">
                <a:latin typeface="宋体"/>
                <a:cs typeface="宋体"/>
              </a:rPr>
              <a:t>∧</a:t>
            </a:r>
            <a:r>
              <a:rPr sz="2600" dirty="0" smtClean="0">
                <a:latin typeface="Times New Roman"/>
                <a:cs typeface="Times New Roman"/>
              </a:rPr>
              <a:t>A</a:t>
            </a:r>
            <a:r>
              <a:rPr sz="2550" baseline="-24509" dirty="0" smtClean="0">
                <a:latin typeface="Times New Roman"/>
                <a:cs typeface="Times New Roman"/>
              </a:rPr>
              <a:t>2</a:t>
            </a:r>
            <a:r>
              <a:rPr sz="2600" dirty="0" smtClean="0">
                <a:latin typeface="宋体"/>
                <a:cs typeface="宋体"/>
              </a:rPr>
              <a:t>∧</a:t>
            </a:r>
            <a:r>
              <a:rPr sz="2600" dirty="0" smtClean="0">
                <a:latin typeface="Times New Roman"/>
                <a:cs typeface="Times New Roman"/>
              </a:rPr>
              <a:t>…</a:t>
            </a:r>
            <a:r>
              <a:rPr sz="2600" dirty="0" smtClean="0">
                <a:latin typeface="宋体"/>
                <a:cs typeface="宋体"/>
              </a:rPr>
              <a:t>∧</a:t>
            </a:r>
            <a:r>
              <a:rPr sz="2600" dirty="0" smtClean="0">
                <a:latin typeface="Times New Roman"/>
                <a:cs typeface="Times New Roman"/>
              </a:rPr>
              <a:t>A</a:t>
            </a:r>
            <a:r>
              <a:rPr sz="2550" baseline="-24509" dirty="0" smtClean="0">
                <a:latin typeface="Times New Roman"/>
                <a:cs typeface="Times New Roman"/>
              </a:rPr>
              <a:t>n</a:t>
            </a:r>
            <a:r>
              <a:rPr lang="zh-CN" altLang="en-US" sz="2800" dirty="0">
                <a:latin typeface="Symbol"/>
                <a:cs typeface="Symbol"/>
              </a:rPr>
              <a:t></a:t>
            </a:r>
            <a:r>
              <a:rPr sz="2600" dirty="0" smtClean="0">
                <a:latin typeface="Times New Roman"/>
                <a:cs typeface="Times New Roman"/>
              </a:rPr>
              <a:t>B</a:t>
            </a:r>
          </a:p>
          <a:p>
            <a:pPr>
              <a:spcBef>
                <a:spcPts val="1250"/>
              </a:spcBef>
            </a:pPr>
            <a:r>
              <a:rPr sz="2600" spc="10" dirty="0" smtClean="0">
                <a:latin typeface="Times New Roman"/>
                <a:cs typeface="Times New Roman"/>
              </a:rPr>
              <a:t>(</a:t>
            </a:r>
            <a:r>
              <a:rPr sz="2600" spc="10" dirty="0">
                <a:latin typeface="Times New Roman"/>
                <a:cs typeface="Times New Roman"/>
              </a:rPr>
              <a:t>1)</a:t>
            </a:r>
            <a:r>
              <a:rPr sz="2600" spc="45" dirty="0">
                <a:latin typeface="宋体"/>
                <a:cs typeface="宋体"/>
              </a:rPr>
              <a:t> </a:t>
            </a:r>
            <a:r>
              <a:rPr sz="2600" spc="45" dirty="0" err="1">
                <a:latin typeface="宋体"/>
                <a:cs typeface="宋体"/>
              </a:rPr>
              <a:t>否定结</a:t>
            </a:r>
            <a:r>
              <a:rPr sz="2600" spc="50" dirty="0" err="1">
                <a:latin typeface="宋体"/>
                <a:cs typeface="宋体"/>
              </a:rPr>
              <a:t>论</a:t>
            </a:r>
            <a:r>
              <a:rPr sz="2600" spc="55" dirty="0" err="1">
                <a:latin typeface="Times New Roman"/>
                <a:cs typeface="Times New Roman"/>
              </a:rPr>
              <a:t>B</a:t>
            </a:r>
            <a:r>
              <a:rPr sz="2600" spc="55" dirty="0" err="1">
                <a:latin typeface="宋体"/>
                <a:cs typeface="宋体"/>
              </a:rPr>
              <a:t>，</a:t>
            </a:r>
            <a:r>
              <a:rPr sz="2600" spc="45" dirty="0" err="1">
                <a:latin typeface="宋体"/>
                <a:cs typeface="宋体"/>
              </a:rPr>
              <a:t>并将</a:t>
            </a:r>
            <a:r>
              <a:rPr lang="zh-CN" altLang="en-US" sz="2800" spc="-5" dirty="0">
                <a:solidFill>
                  <a:srgbClr val="FF0000"/>
                </a:solidFill>
                <a:latin typeface="Symbol"/>
                <a:cs typeface="Symbol"/>
              </a:rPr>
              <a:t> </a:t>
            </a:r>
            <a:r>
              <a:rPr sz="2600" spc="50" dirty="0" err="1">
                <a:latin typeface="Times New Roman"/>
                <a:cs typeface="Times New Roman"/>
              </a:rPr>
              <a:t>B</a:t>
            </a:r>
            <a:r>
              <a:rPr sz="2600" spc="45" dirty="0" err="1">
                <a:latin typeface="宋体"/>
                <a:cs typeface="宋体"/>
              </a:rPr>
              <a:t>与前提公式集</a:t>
            </a:r>
            <a:r>
              <a:rPr lang="zh-CN" altLang="en-US" sz="2600" dirty="0">
                <a:latin typeface="宋体"/>
                <a:cs typeface="宋体"/>
              </a:rPr>
              <a:t>组成</a:t>
            </a:r>
            <a:r>
              <a:rPr lang="zh-CN" altLang="en-US" sz="2600" spc="-15" dirty="0">
                <a:latin typeface="宋体"/>
                <a:cs typeface="宋体"/>
              </a:rPr>
              <a:t>谓</a:t>
            </a:r>
            <a:r>
              <a:rPr lang="zh-CN" altLang="en-US" sz="2600" dirty="0">
                <a:latin typeface="宋体"/>
                <a:cs typeface="宋体"/>
              </a:rPr>
              <a:t>词公式：</a:t>
            </a:r>
          </a:p>
          <a:p>
            <a:pPr>
              <a:spcBef>
                <a:spcPts val="1250"/>
              </a:spcBef>
            </a:pPr>
            <a:endParaRPr sz="2600" dirty="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2384" y="4356997"/>
            <a:ext cx="4333875" cy="1059264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>
              <a:spcBef>
                <a:spcPts val="720"/>
              </a:spcBef>
            </a:pPr>
            <a:endParaRPr sz="2600" dirty="0">
              <a:latin typeface="宋体"/>
              <a:cs typeface="宋体"/>
            </a:endParaRPr>
          </a:p>
          <a:p>
            <a:pPr marL="12700">
              <a:spcBef>
                <a:spcPts val="1250"/>
              </a:spcBef>
              <a:tabLst>
                <a:tab pos="560705" algn="l"/>
              </a:tabLst>
            </a:pPr>
            <a:r>
              <a:rPr sz="2600" dirty="0">
                <a:latin typeface="Times New Roman"/>
                <a:cs typeface="Times New Roman"/>
              </a:rPr>
              <a:t>(2)	</a:t>
            </a:r>
            <a:r>
              <a:rPr sz="2600" dirty="0" err="1">
                <a:latin typeface="宋体"/>
                <a:cs typeface="宋体"/>
              </a:rPr>
              <a:t>求谓词公式</a:t>
            </a:r>
            <a:r>
              <a:rPr sz="2600" dirty="0" err="1">
                <a:latin typeface="Times New Roman"/>
                <a:cs typeface="Times New Roman"/>
              </a:rPr>
              <a:t>G</a:t>
            </a:r>
            <a:r>
              <a:rPr sz="2600" dirty="0" err="1">
                <a:latin typeface="宋体"/>
                <a:cs typeface="宋体"/>
              </a:rPr>
              <a:t>的</a:t>
            </a:r>
            <a:r>
              <a:rPr sz="2600" dirty="0" err="1">
                <a:solidFill>
                  <a:srgbClr val="FF0000"/>
                </a:solidFill>
                <a:latin typeface="宋体"/>
                <a:cs typeface="宋体"/>
              </a:rPr>
              <a:t>子句集</a:t>
            </a:r>
            <a:r>
              <a:rPr sz="2600" dirty="0" err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2600" dirty="0">
              <a:solidFill>
                <a:srgbClr val="FF0000"/>
              </a:solidFill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23215" y="4177648"/>
            <a:ext cx="4224210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600" dirty="0">
                <a:latin typeface="Times New Roman"/>
                <a:cs typeface="Times New Roman"/>
              </a:rPr>
              <a:t>G=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550" baseline="-24509" dirty="0">
                <a:latin typeface="Times New Roman"/>
                <a:cs typeface="Times New Roman"/>
              </a:rPr>
              <a:t>1</a:t>
            </a:r>
            <a:r>
              <a:rPr sz="2600" dirty="0">
                <a:latin typeface="宋体"/>
                <a:cs typeface="宋体"/>
              </a:rPr>
              <a:t>∧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550" baseline="-24509" dirty="0">
                <a:latin typeface="Times New Roman"/>
                <a:cs typeface="Times New Roman"/>
              </a:rPr>
              <a:t>2</a:t>
            </a:r>
            <a:r>
              <a:rPr sz="2600" dirty="0">
                <a:latin typeface="宋体"/>
                <a:cs typeface="宋体"/>
              </a:rPr>
              <a:t>∧</a:t>
            </a:r>
            <a:r>
              <a:rPr sz="2600" dirty="0">
                <a:latin typeface="Times New Roman"/>
                <a:cs typeface="Times New Roman"/>
              </a:rPr>
              <a:t>…</a:t>
            </a:r>
            <a:r>
              <a:rPr sz="2600" dirty="0">
                <a:latin typeface="宋体"/>
                <a:cs typeface="宋体"/>
              </a:rPr>
              <a:t>∧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550" baseline="-24509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宋体"/>
                <a:cs typeface="宋体"/>
              </a:rPr>
              <a:t>∧</a:t>
            </a:r>
            <a:r>
              <a:rPr lang="zh-CN" altLang="en-US" sz="2800" spc="-5" dirty="0">
                <a:solidFill>
                  <a:srgbClr val="FF0000"/>
                </a:solidFill>
                <a:latin typeface="Symbol"/>
                <a:cs typeface="Symbol"/>
              </a:rPr>
              <a:t> </a:t>
            </a:r>
            <a:r>
              <a:rPr lang="en-US" altLang="zh-CN" sz="2600" dirty="0">
                <a:latin typeface="Times New Roman"/>
                <a:cs typeface="Times New Roman"/>
              </a:rPr>
              <a:t>B</a:t>
            </a:r>
          </a:p>
          <a:p>
            <a:pPr marL="38100">
              <a:spcBef>
                <a:spcPts val="100"/>
              </a:spcBef>
            </a:pPr>
            <a:endParaRPr sz="2600" dirty="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26742" y="5548681"/>
            <a:ext cx="703834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60705" algn="l"/>
              </a:tabLst>
            </a:pPr>
            <a:r>
              <a:rPr sz="2600" dirty="0">
                <a:latin typeface="Times New Roman"/>
                <a:cs typeface="Times New Roman"/>
              </a:rPr>
              <a:t>(3)	</a:t>
            </a:r>
            <a:r>
              <a:rPr sz="2600" dirty="0" err="1">
                <a:latin typeface="宋体"/>
                <a:cs typeface="宋体"/>
              </a:rPr>
              <a:t>应用归结原理，</a:t>
            </a:r>
            <a:r>
              <a:rPr sz="2600" dirty="0" err="1">
                <a:solidFill>
                  <a:srgbClr val="FF0000"/>
                </a:solidFill>
                <a:latin typeface="宋体"/>
                <a:cs typeface="宋体"/>
              </a:rPr>
              <a:t>证明子句</a:t>
            </a:r>
            <a:r>
              <a:rPr sz="2600" spc="-10" dirty="0" err="1">
                <a:solidFill>
                  <a:srgbClr val="FF0000"/>
                </a:solidFill>
                <a:latin typeface="宋体"/>
                <a:cs typeface="宋体"/>
              </a:rPr>
              <a:t>集</a:t>
            </a:r>
            <a:r>
              <a:rPr sz="2600" dirty="0" err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600" dirty="0" err="1">
                <a:solidFill>
                  <a:srgbClr val="FF0000"/>
                </a:solidFill>
                <a:latin typeface="宋体"/>
                <a:cs typeface="宋体"/>
              </a:rPr>
              <a:t>的不</a:t>
            </a:r>
            <a:r>
              <a:rPr sz="2600" spc="-15" dirty="0" err="1">
                <a:solidFill>
                  <a:srgbClr val="FF0000"/>
                </a:solidFill>
                <a:latin typeface="宋体"/>
                <a:cs typeface="宋体"/>
              </a:rPr>
              <a:t>可</a:t>
            </a:r>
            <a:r>
              <a:rPr sz="2600" dirty="0" err="1">
                <a:solidFill>
                  <a:srgbClr val="FF0000"/>
                </a:solidFill>
                <a:latin typeface="宋体"/>
                <a:cs typeface="宋体"/>
              </a:rPr>
              <a:t>满足</a:t>
            </a:r>
            <a:r>
              <a:rPr sz="2600" spc="-10" dirty="0" err="1">
                <a:solidFill>
                  <a:srgbClr val="FF0000"/>
                </a:solidFill>
                <a:latin typeface="宋体"/>
                <a:cs typeface="宋体"/>
              </a:rPr>
              <a:t>性</a:t>
            </a:r>
            <a:endParaRPr sz="2600" dirty="0">
              <a:solidFill>
                <a:srgbClr val="FF0000"/>
              </a:solidFill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7621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8798" y="189993"/>
            <a:ext cx="3953510" cy="696595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归结原理的应用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174" y="1411834"/>
            <a:ext cx="11281258" cy="430508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spcBef>
                <a:spcPts val="725"/>
              </a:spcBef>
            </a:pPr>
            <a:r>
              <a:rPr lang="zh-CN" altLang="en-US" sz="2400" b="1" spc="125" dirty="0" smtClean="0">
                <a:solidFill>
                  <a:srgbClr val="FF0000"/>
                </a:solidFill>
                <a:latin typeface="宋体"/>
                <a:cs typeface="宋体"/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: </a:t>
            </a:r>
            <a:r>
              <a:rPr sz="2600" dirty="0" err="1" smtClean="0">
                <a:latin typeface="宋体"/>
                <a:cs typeface="宋体"/>
              </a:rPr>
              <a:t>已知</a:t>
            </a:r>
            <a:r>
              <a:rPr sz="2600" dirty="0" err="1" smtClean="0">
                <a:solidFill>
                  <a:srgbClr val="FF0000"/>
                </a:solidFill>
                <a:latin typeface="宋体"/>
                <a:cs typeface="宋体"/>
              </a:rPr>
              <a:t>前提为</a:t>
            </a:r>
            <a:r>
              <a:rPr sz="2600" dirty="0" smtClean="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sz="2600" dirty="0">
                <a:solidFill>
                  <a:srgbClr val="FF0000"/>
                </a:solidFill>
                <a:latin typeface="宋体"/>
                <a:cs typeface="宋体"/>
              </a:rPr>
              <a:t>F</a:t>
            </a:r>
            <a:r>
              <a:rPr sz="2600" dirty="0">
                <a:latin typeface="宋体"/>
                <a:cs typeface="宋体"/>
              </a:rPr>
              <a:t>:(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600" dirty="0">
                <a:latin typeface="宋体"/>
                <a:cs typeface="宋体"/>
              </a:rPr>
              <a:t>x</a:t>
            </a:r>
            <a:r>
              <a:rPr sz="2600" dirty="0" smtClean="0">
                <a:latin typeface="宋体"/>
                <a:cs typeface="宋体"/>
              </a:rPr>
              <a:t>){</a:t>
            </a:r>
            <a:r>
              <a:rPr lang="en-US" altLang="zh-CN" sz="2600" dirty="0">
                <a:latin typeface="宋体"/>
                <a:cs typeface="宋体"/>
              </a:rPr>
              <a:t>(</a:t>
            </a:r>
            <a:r>
              <a:rPr lang="en-US" altLang="zh-CN" sz="2600" dirty="0">
                <a:latin typeface="Symbol"/>
                <a:cs typeface="Symbol"/>
              </a:rPr>
              <a:t> </a:t>
            </a:r>
            <a:r>
              <a:rPr lang="en-US" altLang="zh-CN" sz="2600" dirty="0">
                <a:latin typeface="宋体"/>
                <a:cs typeface="宋体"/>
              </a:rPr>
              <a:t>y)</a:t>
            </a:r>
            <a:r>
              <a:rPr sz="2600" dirty="0">
                <a:latin typeface="宋体"/>
                <a:cs typeface="宋体"/>
              </a:rPr>
              <a:t>[P(x,y)∧Q(y)]→</a:t>
            </a:r>
            <a:r>
              <a:rPr lang="en-US" altLang="zh-CN" sz="2600" dirty="0">
                <a:latin typeface="宋体"/>
                <a:cs typeface="宋体"/>
              </a:rPr>
              <a:t>(</a:t>
            </a:r>
            <a:r>
              <a:rPr lang="en-US" altLang="zh-CN" sz="2600" dirty="0">
                <a:latin typeface="Symbol"/>
                <a:cs typeface="Symbol"/>
              </a:rPr>
              <a:t></a:t>
            </a:r>
            <a:r>
              <a:rPr lang="en-US" altLang="zh-CN" sz="2600" dirty="0">
                <a:latin typeface="宋体"/>
                <a:cs typeface="宋体"/>
              </a:rPr>
              <a:t>u) </a:t>
            </a:r>
            <a:r>
              <a:rPr sz="2600" dirty="0">
                <a:latin typeface="宋体"/>
                <a:cs typeface="宋体"/>
              </a:rPr>
              <a:t>[R(</a:t>
            </a:r>
            <a:r>
              <a:rPr lang="en-US" altLang="zh-CN" sz="2600" dirty="0">
                <a:latin typeface="宋体"/>
                <a:cs typeface="宋体"/>
              </a:rPr>
              <a:t>u</a:t>
            </a:r>
            <a:r>
              <a:rPr sz="2600" dirty="0">
                <a:latin typeface="宋体"/>
                <a:cs typeface="宋体"/>
              </a:rPr>
              <a:t>)∧S(</a:t>
            </a:r>
            <a:r>
              <a:rPr sz="2600" dirty="0" err="1">
                <a:latin typeface="宋体"/>
                <a:cs typeface="宋体"/>
              </a:rPr>
              <a:t>x,</a:t>
            </a:r>
            <a:r>
              <a:rPr lang="en-US" altLang="zh-CN" sz="2600" dirty="0" err="1">
                <a:latin typeface="宋体"/>
                <a:cs typeface="宋体"/>
              </a:rPr>
              <a:t>u</a:t>
            </a:r>
            <a:r>
              <a:rPr sz="2600" dirty="0">
                <a:latin typeface="宋体"/>
                <a:cs typeface="宋体"/>
              </a:rPr>
              <a:t>)]} </a:t>
            </a:r>
          </a:p>
          <a:p>
            <a:pPr marL="12700" marR="307340">
              <a:lnSpc>
                <a:spcPct val="103099"/>
              </a:lnSpc>
              <a:spcBef>
                <a:spcPts val="450"/>
              </a:spcBef>
              <a:tabLst>
                <a:tab pos="355600" algn="l"/>
              </a:tabLst>
            </a:pPr>
            <a:r>
              <a:rPr lang="en-US" sz="2600" dirty="0" smtClean="0">
                <a:latin typeface="宋体"/>
                <a:cs typeface="宋体"/>
              </a:rPr>
              <a:t>  </a:t>
            </a:r>
            <a:r>
              <a:rPr sz="2600" dirty="0" err="1" smtClean="0">
                <a:solidFill>
                  <a:srgbClr val="FF0000"/>
                </a:solidFill>
                <a:latin typeface="宋体"/>
                <a:cs typeface="宋体"/>
              </a:rPr>
              <a:t>求证结论</a:t>
            </a:r>
            <a:r>
              <a:rPr lang="en-US" sz="2600" dirty="0" smtClean="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sz="2600" spc="-5" dirty="0" smtClean="0">
                <a:solidFill>
                  <a:srgbClr val="FF0000"/>
                </a:solidFill>
                <a:latin typeface="宋体"/>
                <a:cs typeface="宋体"/>
              </a:rPr>
              <a:t>G</a:t>
            </a:r>
            <a:r>
              <a:rPr sz="2600" spc="-5" dirty="0">
                <a:latin typeface="宋体"/>
                <a:cs typeface="宋体"/>
              </a:rPr>
              <a:t>:</a:t>
            </a:r>
            <a:r>
              <a:rPr sz="2600" spc="-5" dirty="0">
                <a:latin typeface="Symbol"/>
                <a:cs typeface="Symbol"/>
              </a:rPr>
              <a:t></a:t>
            </a:r>
            <a:r>
              <a:rPr sz="2600" spc="-5" dirty="0">
                <a:latin typeface="宋体"/>
                <a:cs typeface="宋体"/>
              </a:rPr>
              <a:t>(</a:t>
            </a:r>
            <a:r>
              <a:rPr lang="zh-CN" altLang="en-US" sz="2600" dirty="0">
                <a:latin typeface="Symbol"/>
                <a:cs typeface="Symbol"/>
              </a:rPr>
              <a:t> </a:t>
            </a:r>
            <a:r>
              <a:rPr sz="2600" spc="-5" dirty="0">
                <a:latin typeface="宋体"/>
                <a:cs typeface="宋体"/>
              </a:rPr>
              <a:t>x)R(x)→(</a:t>
            </a:r>
            <a:r>
              <a:rPr sz="2600" spc="-5" dirty="0">
                <a:latin typeface="Symbol"/>
                <a:cs typeface="Symbol"/>
              </a:rPr>
              <a:t></a:t>
            </a:r>
            <a:r>
              <a:rPr sz="2600" spc="-5" dirty="0">
                <a:latin typeface="宋体"/>
                <a:cs typeface="宋体"/>
              </a:rPr>
              <a:t>x)(</a:t>
            </a:r>
            <a:r>
              <a:rPr sz="2600" spc="-5" dirty="0">
                <a:latin typeface="Symbol"/>
                <a:cs typeface="Symbol"/>
              </a:rPr>
              <a:t></a:t>
            </a:r>
            <a:r>
              <a:rPr sz="2600" spc="-5" dirty="0">
                <a:latin typeface="宋体"/>
                <a:cs typeface="宋体"/>
              </a:rPr>
              <a:t>y)[P(x,y)→</a:t>
            </a:r>
            <a:r>
              <a:rPr sz="2600" spc="-5" dirty="0">
                <a:latin typeface="Symbol"/>
                <a:cs typeface="Symbol"/>
              </a:rPr>
              <a:t></a:t>
            </a:r>
            <a:r>
              <a:rPr sz="2600" spc="-5" dirty="0">
                <a:latin typeface="宋体"/>
                <a:cs typeface="宋体"/>
              </a:rPr>
              <a:t>Q(y</a:t>
            </a:r>
            <a:r>
              <a:rPr sz="2600" spc="-5" dirty="0" smtClean="0">
                <a:latin typeface="宋体"/>
                <a:cs typeface="宋体"/>
              </a:rPr>
              <a:t>)]</a:t>
            </a:r>
            <a:r>
              <a:rPr sz="2600" dirty="0" smtClean="0">
                <a:latin typeface="宋体"/>
                <a:cs typeface="宋体"/>
              </a:rPr>
              <a:t> </a:t>
            </a:r>
            <a:endParaRPr sz="2600" dirty="0">
              <a:latin typeface="宋体"/>
              <a:cs typeface="宋体"/>
            </a:endParaRPr>
          </a:p>
          <a:p>
            <a:pPr marL="355600" indent="-342900">
              <a:spcBef>
                <a:spcPts val="625"/>
              </a:spcBef>
              <a:buChar char="•"/>
              <a:tabLst>
                <a:tab pos="355600" algn="l"/>
              </a:tabLst>
            </a:pPr>
            <a:endParaRPr lang="en-US" sz="2600" spc="110" dirty="0" smtClean="0">
              <a:latin typeface="宋体"/>
              <a:cs typeface="宋体"/>
            </a:endParaRPr>
          </a:p>
          <a:p>
            <a:pPr marL="355600" indent="-342900">
              <a:spcBef>
                <a:spcPts val="625"/>
              </a:spcBef>
              <a:buChar char="•"/>
              <a:tabLst>
                <a:tab pos="355600" algn="l"/>
              </a:tabLst>
            </a:pPr>
            <a:r>
              <a:rPr sz="2600" spc="110" dirty="0" smtClean="0">
                <a:latin typeface="宋体"/>
                <a:cs typeface="宋体"/>
              </a:rPr>
              <a:t>证明：</a:t>
            </a:r>
            <a:r>
              <a:rPr lang="en-US" sz="2600" spc="110" dirty="0" smtClean="0">
                <a:latin typeface="宋体"/>
                <a:cs typeface="宋体"/>
              </a:rPr>
              <a:t>1</a:t>
            </a:r>
            <a:r>
              <a:rPr lang="zh-CN" altLang="en-US" sz="2600" spc="110" dirty="0" smtClean="0">
                <a:latin typeface="宋体"/>
                <a:cs typeface="宋体"/>
              </a:rPr>
              <a:t>）</a:t>
            </a:r>
            <a:r>
              <a:rPr sz="2600" spc="110" dirty="0" err="1" smtClean="0">
                <a:latin typeface="宋体"/>
                <a:cs typeface="宋体"/>
              </a:rPr>
              <a:t>前提和结论化为子句集</a:t>
            </a:r>
            <a:endParaRPr lang="en-US" sz="2600" dirty="0">
              <a:latin typeface="宋体"/>
              <a:cs typeface="宋体"/>
            </a:endParaRPr>
          </a:p>
          <a:p>
            <a:pPr marL="12700">
              <a:spcBef>
                <a:spcPts val="625"/>
              </a:spcBef>
              <a:tabLst>
                <a:tab pos="355600" algn="l"/>
              </a:tabLst>
            </a:pPr>
            <a:r>
              <a:rPr sz="2600" dirty="0">
                <a:latin typeface="宋体"/>
                <a:cs typeface="宋体"/>
              </a:rPr>
              <a:t> </a:t>
            </a:r>
          </a:p>
          <a:p>
            <a:pPr marL="1384232" lvl="3">
              <a:spcBef>
                <a:spcPts val="525"/>
              </a:spcBef>
            </a:pPr>
            <a:r>
              <a:rPr sz="2600" dirty="0">
                <a:solidFill>
                  <a:srgbClr val="FF0000"/>
                </a:solidFill>
                <a:latin typeface="宋体"/>
                <a:cs typeface="宋体"/>
              </a:rPr>
              <a:t>前提</a:t>
            </a:r>
            <a:r>
              <a:rPr sz="2600" spc="5" dirty="0">
                <a:solidFill>
                  <a:srgbClr val="FF0000"/>
                </a:solidFill>
                <a:latin typeface="宋体"/>
                <a:cs typeface="宋体"/>
              </a:rPr>
              <a:t>F</a:t>
            </a:r>
            <a:r>
              <a:rPr sz="2600" dirty="0">
                <a:latin typeface="宋体"/>
                <a:cs typeface="宋体"/>
              </a:rPr>
              <a:t>所对应的</a:t>
            </a:r>
            <a:r>
              <a:rPr sz="2600" dirty="0">
                <a:solidFill>
                  <a:srgbClr val="FF0000"/>
                </a:solidFill>
                <a:latin typeface="宋体"/>
                <a:cs typeface="宋体"/>
              </a:rPr>
              <a:t>子句</a:t>
            </a:r>
            <a:r>
              <a:rPr sz="2600" spc="-15" dirty="0">
                <a:solidFill>
                  <a:srgbClr val="FF0000"/>
                </a:solidFill>
                <a:latin typeface="宋体"/>
                <a:cs typeface="宋体"/>
              </a:rPr>
              <a:t>集</a:t>
            </a:r>
            <a:r>
              <a:rPr sz="2600" dirty="0">
                <a:latin typeface="宋体"/>
                <a:cs typeface="宋体"/>
              </a:rPr>
              <a:t>为</a:t>
            </a:r>
            <a:r>
              <a:rPr sz="2600" spc="-5" dirty="0">
                <a:latin typeface="宋体"/>
                <a:cs typeface="宋体"/>
              </a:rPr>
              <a:t>：</a:t>
            </a:r>
            <a:r>
              <a:rPr sz="2600" u="sng" spc="-5" dirty="0">
                <a:latin typeface="Symbol"/>
                <a:cs typeface="Symbol"/>
              </a:rPr>
              <a:t></a:t>
            </a:r>
            <a:r>
              <a:rPr sz="2600" u="sng" spc="-5" dirty="0">
                <a:latin typeface="宋体"/>
                <a:cs typeface="宋体"/>
              </a:rPr>
              <a:t>P(x,y)∨</a:t>
            </a:r>
            <a:r>
              <a:rPr sz="2600" u="sng" spc="-5" dirty="0">
                <a:latin typeface="Symbol"/>
                <a:cs typeface="Symbol"/>
              </a:rPr>
              <a:t></a:t>
            </a:r>
            <a:r>
              <a:rPr sz="2600" u="sng" spc="-5" dirty="0">
                <a:latin typeface="宋体"/>
                <a:cs typeface="宋体"/>
              </a:rPr>
              <a:t>Q(y)∨R(f(x)) </a:t>
            </a:r>
            <a:endParaRPr sz="2600" u="sng" dirty="0">
              <a:latin typeface="宋体"/>
              <a:cs typeface="宋体"/>
            </a:endParaRPr>
          </a:p>
          <a:p>
            <a:pPr marL="1384232" marR="104775" lvl="3">
              <a:lnSpc>
                <a:spcPct val="120000"/>
              </a:lnSpc>
              <a:spcBef>
                <a:spcPts val="5"/>
              </a:spcBef>
            </a:pPr>
            <a:r>
              <a:rPr lang="en-US" sz="2600" dirty="0">
                <a:latin typeface="宋体"/>
                <a:cs typeface="宋体"/>
              </a:rPr>
              <a:t>                     </a:t>
            </a:r>
            <a:r>
              <a:rPr sz="2600" dirty="0">
                <a:latin typeface="宋体"/>
                <a:cs typeface="宋体"/>
              </a:rPr>
              <a:t> </a:t>
            </a:r>
            <a:r>
              <a:rPr lang="zh-CN" altLang="en-US" sz="2600" spc="-5" dirty="0">
                <a:latin typeface="Symbol"/>
                <a:cs typeface="Symbol"/>
              </a:rPr>
              <a:t> </a:t>
            </a:r>
            <a:r>
              <a:rPr sz="2600" dirty="0">
                <a:latin typeface="宋体"/>
                <a:cs typeface="宋体"/>
              </a:rPr>
              <a:t>P(</a:t>
            </a:r>
            <a:r>
              <a:rPr sz="2600" dirty="0" err="1">
                <a:latin typeface="宋体"/>
                <a:cs typeface="宋体"/>
              </a:rPr>
              <a:t>x,y</a:t>
            </a:r>
            <a:r>
              <a:rPr sz="2600" dirty="0">
                <a:latin typeface="宋体"/>
                <a:cs typeface="宋体"/>
              </a:rPr>
              <a:t>)∨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宋体"/>
                <a:cs typeface="宋体"/>
              </a:rPr>
              <a:t>Q(y)∨S(x, </a:t>
            </a:r>
            <a:r>
              <a:rPr sz="2600" spc="5" dirty="0">
                <a:latin typeface="宋体"/>
                <a:cs typeface="宋体"/>
              </a:rPr>
              <a:t>f(x)) </a:t>
            </a:r>
            <a:endParaRPr lang="en-US" sz="2600" spc="5" dirty="0">
              <a:latin typeface="宋体"/>
              <a:cs typeface="宋体"/>
            </a:endParaRPr>
          </a:p>
          <a:p>
            <a:pPr marL="1384232" marR="104775" lvl="3">
              <a:lnSpc>
                <a:spcPct val="120000"/>
              </a:lnSpc>
              <a:spcBef>
                <a:spcPts val="5"/>
              </a:spcBef>
            </a:pPr>
            <a:r>
              <a:rPr sz="2600" spc="-1285" dirty="0">
                <a:latin typeface="宋体"/>
                <a:cs typeface="宋体"/>
              </a:rPr>
              <a:t> </a:t>
            </a:r>
            <a:endParaRPr lang="en-US" sz="2600" spc="-1285" dirty="0" smtClean="0">
              <a:latin typeface="宋体"/>
              <a:cs typeface="宋体"/>
            </a:endParaRPr>
          </a:p>
          <a:p>
            <a:pPr marL="1384232" marR="104775" lvl="3">
              <a:lnSpc>
                <a:spcPct val="120000"/>
              </a:lnSpc>
              <a:spcBef>
                <a:spcPts val="5"/>
              </a:spcBef>
            </a:pPr>
            <a:r>
              <a:rPr sz="2600" dirty="0" err="1" smtClean="0">
                <a:solidFill>
                  <a:srgbClr val="FF0000"/>
                </a:solidFill>
                <a:latin typeface="宋体"/>
                <a:cs typeface="宋体"/>
              </a:rPr>
              <a:t>结论</a:t>
            </a:r>
            <a:r>
              <a:rPr sz="2600" spc="5" dirty="0" err="1" smtClean="0">
                <a:solidFill>
                  <a:srgbClr val="FF0000"/>
                </a:solidFill>
                <a:latin typeface="宋体"/>
                <a:cs typeface="宋体"/>
              </a:rPr>
              <a:t>G</a:t>
            </a:r>
            <a:r>
              <a:rPr lang="zh-CN" altLang="en-US" sz="2600" spc="5" dirty="0">
                <a:solidFill>
                  <a:srgbClr val="FF0000"/>
                </a:solidFill>
                <a:latin typeface="宋体"/>
                <a:cs typeface="宋体"/>
              </a:rPr>
              <a:t>的</a:t>
            </a:r>
            <a:r>
              <a:rPr sz="2600" b="1" dirty="0" err="1" smtClean="0">
                <a:solidFill>
                  <a:srgbClr val="FF0000"/>
                </a:solidFill>
                <a:latin typeface="宋体"/>
                <a:cs typeface="宋体"/>
              </a:rPr>
              <a:t>否定</a:t>
            </a:r>
            <a:r>
              <a:rPr sz="2600" dirty="0" err="1" smtClean="0">
                <a:latin typeface="宋体"/>
                <a:cs typeface="宋体"/>
              </a:rPr>
              <a:t>对应</a:t>
            </a:r>
            <a:r>
              <a:rPr sz="2600" dirty="0" err="1" smtClean="0">
                <a:solidFill>
                  <a:srgbClr val="FF0000"/>
                </a:solidFill>
                <a:latin typeface="宋体"/>
                <a:cs typeface="宋体"/>
              </a:rPr>
              <a:t>子句</a:t>
            </a:r>
            <a:r>
              <a:rPr sz="2600" spc="-15" dirty="0" err="1" smtClean="0">
                <a:solidFill>
                  <a:srgbClr val="FF0000"/>
                </a:solidFill>
                <a:latin typeface="宋体"/>
                <a:cs typeface="宋体"/>
              </a:rPr>
              <a:t>集</a:t>
            </a:r>
            <a:r>
              <a:rPr sz="2600" dirty="0" err="1" smtClean="0">
                <a:latin typeface="宋体"/>
                <a:cs typeface="宋体"/>
              </a:rPr>
              <a:t>为</a:t>
            </a:r>
            <a:r>
              <a:rPr sz="2600" spc="-5" dirty="0">
                <a:latin typeface="宋体"/>
                <a:cs typeface="宋体"/>
              </a:rPr>
              <a:t>：</a:t>
            </a:r>
            <a:r>
              <a:rPr sz="2600" u="sng" spc="-5" dirty="0">
                <a:latin typeface="Symbol"/>
                <a:cs typeface="Symbol"/>
              </a:rPr>
              <a:t></a:t>
            </a:r>
            <a:r>
              <a:rPr sz="2600" u="sng" spc="-5" dirty="0">
                <a:latin typeface="宋体"/>
                <a:cs typeface="宋体"/>
              </a:rPr>
              <a:t>R(</a:t>
            </a:r>
            <a:r>
              <a:rPr lang="en-US" altLang="zh-CN" sz="2600" u="sng" spc="-5" dirty="0">
                <a:latin typeface="宋体"/>
                <a:cs typeface="宋体"/>
              </a:rPr>
              <a:t>z</a:t>
            </a:r>
            <a:r>
              <a:rPr sz="2600" u="sng" spc="-5" dirty="0">
                <a:latin typeface="宋体"/>
                <a:cs typeface="宋体"/>
              </a:rPr>
              <a:t>)</a:t>
            </a:r>
            <a:r>
              <a:rPr sz="2600" spc="-5" dirty="0">
                <a:latin typeface="宋体"/>
                <a:cs typeface="宋体"/>
              </a:rPr>
              <a:t>；</a:t>
            </a:r>
            <a:r>
              <a:rPr sz="2600" u="sng" dirty="0">
                <a:latin typeface="宋体"/>
                <a:cs typeface="宋体"/>
              </a:rPr>
              <a:t>P(A,B)</a:t>
            </a:r>
            <a:r>
              <a:rPr sz="2600" dirty="0">
                <a:latin typeface="宋体"/>
                <a:cs typeface="宋体"/>
              </a:rPr>
              <a:t>；</a:t>
            </a:r>
            <a:r>
              <a:rPr sz="2600" u="sng" dirty="0">
                <a:latin typeface="宋体"/>
                <a:cs typeface="宋体"/>
              </a:rPr>
              <a:t>Q(B</a:t>
            </a:r>
            <a:r>
              <a:rPr sz="2600" b="1" u="sng" dirty="0">
                <a:latin typeface="宋体"/>
                <a:cs typeface="宋体"/>
              </a:rPr>
              <a:t>)</a:t>
            </a:r>
            <a:r>
              <a:rPr sz="2600" b="1" spc="-20" dirty="0">
                <a:latin typeface="宋体"/>
                <a:cs typeface="宋体"/>
              </a:rPr>
              <a:t> </a:t>
            </a:r>
            <a:r>
              <a:rPr sz="2600" b="1" dirty="0">
                <a:latin typeface="宋体"/>
                <a:cs typeface="宋体"/>
              </a:rPr>
              <a:t> </a:t>
            </a:r>
            <a:endParaRPr sz="26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982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0642" y="226263"/>
            <a:ext cx="3953510" cy="697230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 dirty="0"/>
              <a:t>归结原理的应用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3223" y="1291068"/>
            <a:ext cx="2854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spcBef>
                <a:spcPts val="9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spc="-5" dirty="0" err="1" smtClean="0">
                <a:latin typeface="宋体"/>
                <a:cs typeface="宋体"/>
              </a:rPr>
              <a:t>归结过程如下</a:t>
            </a:r>
            <a:endParaRPr sz="2800" dirty="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1800" y="1962150"/>
            <a:ext cx="3390900" cy="28725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514350">
              <a:spcBef>
                <a:spcPts val="320"/>
              </a:spcBef>
            </a:pPr>
            <a:r>
              <a:rPr sz="1600" spc="-5" dirty="0">
                <a:latin typeface="Symbol"/>
                <a:cs typeface="Symbol"/>
              </a:rPr>
              <a:t>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P(x,y)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宋体"/>
                <a:cs typeface="宋体"/>
              </a:rPr>
              <a:t>∨</a:t>
            </a:r>
            <a:r>
              <a:rPr sz="1600" spc="-5" dirty="0">
                <a:latin typeface="Symbol"/>
                <a:cs typeface="Symbol"/>
              </a:rPr>
              <a:t>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Q(y)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宋体"/>
                <a:cs typeface="宋体"/>
              </a:rPr>
              <a:t>∨</a:t>
            </a:r>
            <a:r>
              <a:rPr sz="1600" spc="-5" dirty="0">
                <a:latin typeface="Times New Roman"/>
                <a:cs typeface="Times New Roman"/>
              </a:rPr>
              <a:t>R(f(x))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47078" y="1962150"/>
            <a:ext cx="1211580" cy="28597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328295">
              <a:spcBef>
                <a:spcPts val="310"/>
              </a:spcBef>
            </a:pPr>
            <a:r>
              <a:rPr sz="1600" spc="-5" dirty="0">
                <a:latin typeface="Symbol"/>
                <a:cs typeface="Symbol"/>
              </a:rPr>
              <a:t>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R(z)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9440" y="3108326"/>
            <a:ext cx="2422525" cy="28789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47040">
              <a:spcBef>
                <a:spcPts val="325"/>
              </a:spcBef>
            </a:pPr>
            <a:r>
              <a:rPr sz="1600" spc="-5" dirty="0">
                <a:latin typeface="Symbol"/>
                <a:cs typeface="Symbol"/>
              </a:rPr>
              <a:t>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P(x,y)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宋体"/>
                <a:cs typeface="宋体"/>
              </a:rPr>
              <a:t>∨</a:t>
            </a:r>
            <a:r>
              <a:rPr sz="1600" spc="-5" dirty="0">
                <a:latin typeface="Symbol"/>
                <a:cs typeface="Symbol"/>
              </a:rPr>
              <a:t>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Q(y)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146866" y="2290763"/>
            <a:ext cx="3154045" cy="822325"/>
            <a:chOff x="3622865" y="2205037"/>
            <a:chExt cx="3154045" cy="822325"/>
          </a:xfrm>
        </p:grpSpPr>
        <p:sp>
          <p:nvSpPr>
            <p:cNvPr id="8" name="object 8"/>
            <p:cNvSpPr/>
            <p:nvPr/>
          </p:nvSpPr>
          <p:spPr>
            <a:xfrm>
              <a:off x="3627628" y="2209800"/>
              <a:ext cx="1938020" cy="812800"/>
            </a:xfrm>
            <a:custGeom>
              <a:avLst/>
              <a:gdLst/>
              <a:ahLst/>
              <a:cxnLst/>
              <a:rect l="l" t="t" r="r" b="b"/>
              <a:pathLst>
                <a:path w="1938020" h="812800">
                  <a:moveTo>
                    <a:pt x="0" y="0"/>
                  </a:moveTo>
                  <a:lnTo>
                    <a:pt x="726694" y="812800"/>
                  </a:lnTo>
                </a:path>
                <a:path w="1938020" h="812800">
                  <a:moveTo>
                    <a:pt x="726694" y="812800"/>
                  </a:moveTo>
                  <a:lnTo>
                    <a:pt x="1937639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23078" y="2413000"/>
              <a:ext cx="1453515" cy="609600"/>
            </a:xfrm>
            <a:custGeom>
              <a:avLst/>
              <a:gdLst/>
              <a:ahLst/>
              <a:cxnLst/>
              <a:rect l="l" t="t" r="r" b="b"/>
              <a:pathLst>
                <a:path w="1453515" h="609600">
                  <a:moveTo>
                    <a:pt x="145326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453260" y="609600"/>
                  </a:lnTo>
                  <a:lnTo>
                    <a:pt x="1453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926708" y="2526029"/>
            <a:ext cx="72326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{f(x)/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z}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15960" y="3108326"/>
            <a:ext cx="1211580" cy="28661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16230">
              <a:spcBef>
                <a:spcPts val="315"/>
              </a:spcBef>
            </a:pPr>
            <a:r>
              <a:rPr sz="1600" spc="-5" dirty="0">
                <a:latin typeface="Times New Roman"/>
                <a:cs typeface="Times New Roman"/>
              </a:rPr>
              <a:t>P(A,B)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62701" y="4467226"/>
            <a:ext cx="1453515" cy="28661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421005">
              <a:spcBef>
                <a:spcPts val="315"/>
              </a:spcBef>
            </a:pPr>
            <a:r>
              <a:rPr sz="1600" spc="-5" dirty="0">
                <a:latin typeface="Symbol"/>
                <a:cs typeface="Symbol"/>
              </a:rPr>
              <a:t>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Q(B)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115749" y="3446463"/>
            <a:ext cx="3154045" cy="1025525"/>
            <a:chOff x="4591748" y="3627437"/>
            <a:chExt cx="3154045" cy="1025525"/>
          </a:xfrm>
        </p:grpSpPr>
        <p:sp>
          <p:nvSpPr>
            <p:cNvPr id="14" name="object 14"/>
            <p:cNvSpPr/>
            <p:nvPr/>
          </p:nvSpPr>
          <p:spPr>
            <a:xfrm>
              <a:off x="4596510" y="3632200"/>
              <a:ext cx="2179955" cy="1016000"/>
            </a:xfrm>
            <a:custGeom>
              <a:avLst/>
              <a:gdLst/>
              <a:ahLst/>
              <a:cxnLst/>
              <a:rect l="l" t="t" r="r" b="b"/>
              <a:pathLst>
                <a:path w="2179954" h="1016000">
                  <a:moveTo>
                    <a:pt x="0" y="0"/>
                  </a:moveTo>
                  <a:lnTo>
                    <a:pt x="726566" y="1016000"/>
                  </a:lnTo>
                </a:path>
                <a:path w="2179954" h="1016000">
                  <a:moveTo>
                    <a:pt x="726566" y="1016000"/>
                  </a:moveTo>
                  <a:lnTo>
                    <a:pt x="2179828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91960" y="4038600"/>
              <a:ext cx="1453515" cy="609600"/>
            </a:xfrm>
            <a:custGeom>
              <a:avLst/>
              <a:gdLst/>
              <a:ahLst/>
              <a:cxnLst/>
              <a:rect l="l" t="t" r="r" b="b"/>
              <a:pathLst>
                <a:path w="1453515" h="609600">
                  <a:moveTo>
                    <a:pt x="1453261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453261" y="609600"/>
                  </a:lnTo>
                  <a:lnTo>
                    <a:pt x="14532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895590" y="3885438"/>
            <a:ext cx="86804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{A/</a:t>
            </a:r>
            <a:r>
              <a:rPr sz="1600" dirty="0">
                <a:latin typeface="Times New Roman"/>
                <a:cs typeface="Times New Roman"/>
              </a:rPr>
              <a:t>x</a:t>
            </a:r>
            <a:r>
              <a:rPr sz="1600" spc="-5" dirty="0">
                <a:latin typeface="Times New Roman"/>
                <a:cs typeface="Times New Roman"/>
              </a:rPr>
              <a:t>,B/</a:t>
            </a:r>
            <a:r>
              <a:rPr sz="1600" spc="-10" dirty="0">
                <a:latin typeface="Times New Roman"/>
                <a:cs typeface="Times New Roman"/>
              </a:rPr>
              <a:t>y</a:t>
            </a:r>
            <a:r>
              <a:rPr sz="1600" spc="-5" dirty="0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42528" y="4467226"/>
            <a:ext cx="1211580" cy="28661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423545">
              <a:spcBef>
                <a:spcPts val="315"/>
              </a:spcBef>
            </a:pPr>
            <a:r>
              <a:rPr sz="1600" spc="-5" dirty="0">
                <a:latin typeface="Times New Roman"/>
                <a:cs typeface="Times New Roman"/>
              </a:rPr>
              <a:t>Q(B)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95845" y="5426964"/>
            <a:ext cx="635507" cy="45720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7575041" y="5448301"/>
            <a:ext cx="1210310" cy="28661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449580">
              <a:spcBef>
                <a:spcPts val="315"/>
              </a:spcBef>
            </a:pP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NIL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089266" y="4838700"/>
            <a:ext cx="1938020" cy="609600"/>
          </a:xfrm>
          <a:custGeom>
            <a:avLst/>
            <a:gdLst/>
            <a:ahLst/>
            <a:cxnLst/>
            <a:rect l="l" t="t" r="r" b="b"/>
            <a:pathLst>
              <a:path w="1938020" h="609600">
                <a:moveTo>
                  <a:pt x="0" y="0"/>
                </a:moveTo>
                <a:lnTo>
                  <a:pt x="968883" y="609600"/>
                </a:lnTo>
              </a:path>
              <a:path w="1938020" h="609600">
                <a:moveTo>
                  <a:pt x="968883" y="609600"/>
                </a:moveTo>
                <a:lnTo>
                  <a:pt x="193776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930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0642" y="226263"/>
            <a:ext cx="3953510" cy="697230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 dirty="0"/>
              <a:t>归结原理的应用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538" y="1324611"/>
            <a:ext cx="11022762" cy="486992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0" indent="-342900">
              <a:spcBef>
                <a:spcPts val="105"/>
              </a:spcBef>
              <a:buFont typeface="Times New Roman"/>
              <a:buChar char="•"/>
              <a:tabLst>
                <a:tab pos="367665" algn="l"/>
                <a:tab pos="368300" algn="l"/>
              </a:tabLst>
            </a:pPr>
            <a:r>
              <a:rPr sz="3200" dirty="0">
                <a:solidFill>
                  <a:srgbClr val="FF0000"/>
                </a:solidFill>
                <a:latin typeface="宋体"/>
                <a:cs typeface="宋体"/>
              </a:rPr>
              <a:t>利用归结原理</a:t>
            </a:r>
            <a:r>
              <a:rPr sz="3200" u="sng" dirty="0">
                <a:solidFill>
                  <a:srgbClr val="FF0000"/>
                </a:solidFill>
                <a:latin typeface="宋体"/>
                <a:cs typeface="宋体"/>
              </a:rPr>
              <a:t>求取问题</a:t>
            </a:r>
            <a:r>
              <a:rPr sz="3200" u="sng" spc="-15" dirty="0">
                <a:solidFill>
                  <a:srgbClr val="FF0000"/>
                </a:solidFill>
                <a:latin typeface="宋体"/>
                <a:cs typeface="宋体"/>
              </a:rPr>
              <a:t>答</a:t>
            </a:r>
            <a:r>
              <a:rPr sz="3200" u="sng" dirty="0">
                <a:solidFill>
                  <a:srgbClr val="FF0000"/>
                </a:solidFill>
                <a:latin typeface="宋体"/>
                <a:cs typeface="宋体"/>
              </a:rPr>
              <a:t>案</a:t>
            </a:r>
            <a:endParaRPr sz="3200" u="sng" dirty="0">
              <a:latin typeface="宋体"/>
              <a:cs typeface="宋体"/>
            </a:endParaRPr>
          </a:p>
          <a:p>
            <a:pPr marL="234315">
              <a:spcBef>
                <a:spcPts val="1925"/>
              </a:spcBef>
            </a:pPr>
            <a:r>
              <a:rPr sz="2400" b="1" dirty="0">
                <a:latin typeface="宋体"/>
                <a:cs typeface="宋体"/>
              </a:rPr>
              <a:t>步骤</a:t>
            </a:r>
            <a:r>
              <a:rPr sz="2400" dirty="0">
                <a:latin typeface="宋体"/>
                <a:cs typeface="宋体"/>
              </a:rPr>
              <a:t>：</a:t>
            </a:r>
          </a:p>
          <a:p>
            <a:pPr marL="691515" marR="31750" lvl="1" indent="-457200">
              <a:lnSpc>
                <a:spcPct val="125200"/>
              </a:lnSpc>
              <a:spcBef>
                <a:spcPts val="575"/>
              </a:spcBef>
              <a:buFont typeface="+mj-lt"/>
              <a:buAutoNum type="arabicPeriod"/>
              <a:tabLst>
                <a:tab pos="1070610" algn="l"/>
              </a:tabLst>
            </a:pPr>
            <a:r>
              <a:rPr sz="2500" spc="105" dirty="0" smtClean="0">
                <a:latin typeface="宋体"/>
                <a:cs typeface="宋体"/>
              </a:rPr>
              <a:t>已</a:t>
            </a:r>
            <a:r>
              <a:rPr sz="2500" spc="95" dirty="0" smtClean="0">
                <a:latin typeface="宋体"/>
                <a:cs typeface="宋体"/>
              </a:rPr>
              <a:t>知前</a:t>
            </a:r>
            <a:r>
              <a:rPr sz="2500" spc="105" dirty="0" smtClean="0">
                <a:latin typeface="宋体"/>
                <a:cs typeface="宋体"/>
              </a:rPr>
              <a:t>提条</a:t>
            </a:r>
            <a:r>
              <a:rPr sz="2500" spc="95" dirty="0" smtClean="0">
                <a:latin typeface="宋体"/>
                <a:cs typeface="宋体"/>
              </a:rPr>
              <a:t>件用</a:t>
            </a:r>
            <a:r>
              <a:rPr sz="2500" spc="105" dirty="0" smtClean="0">
                <a:latin typeface="宋体"/>
                <a:cs typeface="宋体"/>
              </a:rPr>
              <a:t>谓词</a:t>
            </a:r>
            <a:r>
              <a:rPr sz="2500" spc="95" dirty="0" smtClean="0">
                <a:latin typeface="宋体"/>
                <a:cs typeface="宋体"/>
              </a:rPr>
              <a:t>公式</a:t>
            </a:r>
            <a:r>
              <a:rPr sz="2500" spc="105" dirty="0" smtClean="0">
                <a:latin typeface="宋体"/>
                <a:cs typeface="宋体"/>
              </a:rPr>
              <a:t>表示</a:t>
            </a:r>
            <a:r>
              <a:rPr sz="2500" spc="114" dirty="0" smtClean="0">
                <a:latin typeface="宋体"/>
                <a:cs typeface="宋体"/>
              </a:rPr>
              <a:t>，</a:t>
            </a:r>
            <a:r>
              <a:rPr sz="2500" spc="105" dirty="0" smtClean="0">
                <a:latin typeface="宋体"/>
                <a:cs typeface="宋体"/>
              </a:rPr>
              <a:t>并</a:t>
            </a:r>
            <a:r>
              <a:rPr sz="2500" spc="95" dirty="0" smtClean="0">
                <a:latin typeface="宋体"/>
                <a:cs typeface="宋体"/>
              </a:rPr>
              <a:t>化</a:t>
            </a:r>
            <a:r>
              <a:rPr sz="2500" spc="-5" dirty="0" smtClean="0">
                <a:latin typeface="宋体"/>
                <a:cs typeface="宋体"/>
              </a:rPr>
              <a:t>成相应的子句集</a:t>
            </a:r>
            <a:r>
              <a:rPr sz="2500" spc="5" dirty="0" smtClean="0">
                <a:latin typeface="Times New Roman"/>
                <a:cs typeface="Times New Roman"/>
              </a:rPr>
              <a:t>S</a:t>
            </a:r>
            <a:r>
              <a:rPr sz="2475" spc="7" baseline="-25252" dirty="0" smtClean="0">
                <a:latin typeface="Times New Roman"/>
                <a:cs typeface="Times New Roman"/>
              </a:rPr>
              <a:t>1</a:t>
            </a:r>
            <a:r>
              <a:rPr sz="2500" spc="-5" dirty="0">
                <a:latin typeface="宋体"/>
                <a:cs typeface="宋体"/>
              </a:rPr>
              <a:t>。</a:t>
            </a:r>
            <a:endParaRPr sz="2500" dirty="0">
              <a:latin typeface="宋体"/>
              <a:cs typeface="宋体"/>
            </a:endParaRPr>
          </a:p>
          <a:p>
            <a:pPr marL="577215" marR="17780" lvl="1" indent="-342900" algn="just">
              <a:lnSpc>
                <a:spcPct val="125099"/>
              </a:lnSpc>
              <a:spcBef>
                <a:spcPts val="590"/>
              </a:spcBef>
              <a:buAutoNum type="arabicPeriod"/>
              <a:tabLst>
                <a:tab pos="1070610" algn="l"/>
              </a:tabLst>
            </a:pPr>
            <a:r>
              <a:rPr sz="2500" spc="110" dirty="0" err="1" smtClean="0">
                <a:latin typeface="宋体"/>
                <a:cs typeface="宋体"/>
              </a:rPr>
              <a:t>待</a:t>
            </a:r>
            <a:r>
              <a:rPr sz="2500" spc="95" dirty="0" err="1" smtClean="0">
                <a:solidFill>
                  <a:srgbClr val="FF0000"/>
                </a:solidFill>
                <a:latin typeface="宋体"/>
                <a:cs typeface="宋体"/>
              </a:rPr>
              <a:t>求解</a:t>
            </a:r>
            <a:r>
              <a:rPr sz="2500" spc="110" dirty="0" err="1" smtClean="0">
                <a:solidFill>
                  <a:srgbClr val="FF0000"/>
                </a:solidFill>
                <a:latin typeface="宋体"/>
                <a:cs typeface="宋体"/>
              </a:rPr>
              <a:t>问</a:t>
            </a:r>
            <a:r>
              <a:rPr sz="2500" spc="95" dirty="0" err="1" smtClean="0">
                <a:solidFill>
                  <a:srgbClr val="FF0000"/>
                </a:solidFill>
                <a:latin typeface="宋体"/>
                <a:cs typeface="宋体"/>
              </a:rPr>
              <a:t>题</a:t>
            </a:r>
            <a:r>
              <a:rPr sz="2500" spc="95" dirty="0" err="1" smtClean="0">
                <a:latin typeface="宋体"/>
                <a:cs typeface="宋体"/>
              </a:rPr>
              <a:t>也</a:t>
            </a:r>
            <a:r>
              <a:rPr sz="2500" spc="110" dirty="0" err="1" smtClean="0">
                <a:latin typeface="宋体"/>
                <a:cs typeface="宋体"/>
              </a:rPr>
              <a:t>用谓</a:t>
            </a:r>
            <a:r>
              <a:rPr sz="2500" spc="95" dirty="0" err="1" smtClean="0">
                <a:latin typeface="宋体"/>
                <a:cs typeface="宋体"/>
              </a:rPr>
              <a:t>词公</a:t>
            </a:r>
            <a:r>
              <a:rPr sz="2500" spc="110" dirty="0" err="1" smtClean="0">
                <a:latin typeface="宋体"/>
                <a:cs typeface="宋体"/>
              </a:rPr>
              <a:t>式表</a:t>
            </a:r>
            <a:r>
              <a:rPr sz="2500" spc="95" dirty="0" err="1" smtClean="0">
                <a:latin typeface="宋体"/>
                <a:cs typeface="宋体"/>
              </a:rPr>
              <a:t>示</a:t>
            </a:r>
            <a:r>
              <a:rPr sz="2500" spc="114" dirty="0" err="1" smtClean="0">
                <a:latin typeface="宋体"/>
                <a:cs typeface="宋体"/>
              </a:rPr>
              <a:t>，</a:t>
            </a:r>
            <a:r>
              <a:rPr sz="2500" spc="100" dirty="0" err="1">
                <a:latin typeface="宋体"/>
                <a:cs typeface="宋体"/>
              </a:rPr>
              <a:t>然后</a:t>
            </a:r>
            <a:r>
              <a:rPr sz="2500" spc="15" dirty="0" err="1">
                <a:latin typeface="宋体"/>
                <a:cs typeface="宋体"/>
              </a:rPr>
              <a:t>将其</a:t>
            </a:r>
            <a:r>
              <a:rPr sz="2500" spc="15" dirty="0" err="1">
                <a:solidFill>
                  <a:srgbClr val="FF0000"/>
                </a:solidFill>
                <a:latin typeface="宋体"/>
                <a:cs typeface="宋体"/>
              </a:rPr>
              <a:t>否</a:t>
            </a:r>
            <a:r>
              <a:rPr sz="2500" spc="30" dirty="0" err="1">
                <a:solidFill>
                  <a:srgbClr val="FF0000"/>
                </a:solidFill>
                <a:latin typeface="宋体"/>
                <a:cs typeface="宋体"/>
              </a:rPr>
              <a:t>定</a:t>
            </a:r>
            <a:r>
              <a:rPr sz="2500" spc="15" dirty="0" err="1">
                <a:latin typeface="宋体"/>
                <a:cs typeface="宋体"/>
              </a:rPr>
              <a:t>，并与</a:t>
            </a:r>
            <a:r>
              <a:rPr sz="2500" spc="15" dirty="0" err="1">
                <a:solidFill>
                  <a:srgbClr val="FF0000"/>
                </a:solidFill>
                <a:latin typeface="宋体"/>
                <a:cs typeface="宋体"/>
              </a:rPr>
              <a:t>谓</a:t>
            </a:r>
            <a:r>
              <a:rPr sz="2500" spc="30" dirty="0" err="1">
                <a:solidFill>
                  <a:srgbClr val="FF0000"/>
                </a:solidFill>
                <a:latin typeface="宋体"/>
                <a:cs typeface="宋体"/>
              </a:rPr>
              <a:t>词</a:t>
            </a:r>
            <a:r>
              <a:rPr sz="2500" dirty="0" err="1">
                <a:solidFill>
                  <a:srgbClr val="FF0000"/>
                </a:solidFill>
                <a:latin typeface="Times New Roman"/>
                <a:cs typeface="Times New Roman"/>
              </a:rPr>
              <a:t>ANSWER</a:t>
            </a:r>
            <a:r>
              <a:rPr sz="2500" spc="15" dirty="0" err="1">
                <a:solidFill>
                  <a:srgbClr val="FF0000"/>
                </a:solidFill>
                <a:latin typeface="宋体"/>
                <a:cs typeface="宋体"/>
              </a:rPr>
              <a:t>构</a:t>
            </a:r>
            <a:r>
              <a:rPr sz="2500" spc="25" dirty="0" err="1">
                <a:solidFill>
                  <a:srgbClr val="FF0000"/>
                </a:solidFill>
                <a:latin typeface="宋体"/>
                <a:cs typeface="宋体"/>
              </a:rPr>
              <a:t>成</a:t>
            </a:r>
            <a:r>
              <a:rPr sz="2500" spc="15" dirty="0" err="1">
                <a:solidFill>
                  <a:srgbClr val="FF0000"/>
                </a:solidFill>
                <a:latin typeface="宋体"/>
                <a:cs typeface="宋体"/>
              </a:rPr>
              <a:t>析取</a:t>
            </a:r>
            <a:r>
              <a:rPr sz="2500" spc="30" dirty="0" err="1">
                <a:solidFill>
                  <a:srgbClr val="FF0000"/>
                </a:solidFill>
                <a:latin typeface="宋体"/>
                <a:cs typeface="宋体"/>
              </a:rPr>
              <a:t>式</a:t>
            </a:r>
            <a:r>
              <a:rPr sz="2500" spc="30" dirty="0" err="1">
                <a:latin typeface="宋体"/>
                <a:cs typeface="宋体"/>
              </a:rPr>
              <a:t>。</a:t>
            </a:r>
            <a:r>
              <a:rPr sz="2500" spc="15" dirty="0" err="1" smtClean="0">
                <a:latin typeface="宋体"/>
                <a:cs typeface="宋体"/>
              </a:rPr>
              <a:t>谓词</a:t>
            </a:r>
            <a:r>
              <a:rPr sz="2500" dirty="0" err="1" smtClean="0">
                <a:latin typeface="Times New Roman"/>
                <a:cs typeface="Times New Roman"/>
              </a:rPr>
              <a:t>ANSWER</a:t>
            </a:r>
            <a:r>
              <a:rPr sz="2500" spc="15" dirty="0" err="1" smtClean="0">
                <a:latin typeface="宋体"/>
                <a:cs typeface="宋体"/>
              </a:rPr>
              <a:t>是一个</a:t>
            </a:r>
            <a:r>
              <a:rPr sz="2500" spc="25" dirty="0" err="1" smtClean="0">
                <a:latin typeface="宋体"/>
                <a:cs typeface="宋体"/>
              </a:rPr>
              <a:t>专</a:t>
            </a:r>
            <a:r>
              <a:rPr sz="2500" spc="15" dirty="0" err="1" smtClean="0">
                <a:latin typeface="宋体"/>
                <a:cs typeface="宋体"/>
              </a:rPr>
              <a:t>为求解</a:t>
            </a:r>
            <a:r>
              <a:rPr sz="2500" spc="25" dirty="0" err="1" smtClean="0">
                <a:latin typeface="宋体"/>
                <a:cs typeface="宋体"/>
              </a:rPr>
              <a:t>问</a:t>
            </a:r>
            <a:r>
              <a:rPr sz="2500" spc="15" dirty="0" err="1" smtClean="0">
                <a:latin typeface="宋体"/>
                <a:cs typeface="宋体"/>
              </a:rPr>
              <a:t>题而设</a:t>
            </a:r>
            <a:r>
              <a:rPr sz="2500" spc="25" dirty="0" err="1" smtClean="0">
                <a:latin typeface="宋体"/>
                <a:cs typeface="宋体"/>
              </a:rPr>
              <a:t>置</a:t>
            </a:r>
            <a:r>
              <a:rPr sz="2500" spc="15" dirty="0" err="1" smtClean="0">
                <a:latin typeface="宋体"/>
                <a:cs typeface="宋体"/>
              </a:rPr>
              <a:t>的谓</a:t>
            </a:r>
            <a:r>
              <a:rPr sz="2500" spc="50" dirty="0" err="1" smtClean="0">
                <a:latin typeface="宋体"/>
                <a:cs typeface="宋体"/>
              </a:rPr>
              <a:t>词</a:t>
            </a:r>
            <a:endParaRPr sz="2500" dirty="0">
              <a:latin typeface="宋体"/>
              <a:cs typeface="宋体"/>
            </a:endParaRPr>
          </a:p>
          <a:p>
            <a:pPr marL="577215" marR="33020" lvl="1" indent="-342900">
              <a:lnSpc>
                <a:spcPct val="125200"/>
              </a:lnSpc>
              <a:spcBef>
                <a:spcPts val="590"/>
              </a:spcBef>
              <a:buAutoNum type="arabicPeriod"/>
              <a:tabLst>
                <a:tab pos="1047750" algn="l"/>
              </a:tabLst>
            </a:pPr>
            <a:r>
              <a:rPr sz="2500" spc="50" dirty="0" smtClean="0">
                <a:latin typeface="宋体"/>
                <a:cs typeface="宋体"/>
              </a:rPr>
              <a:t>把</a:t>
            </a:r>
            <a:r>
              <a:rPr lang="en-US" sz="2500" spc="50" dirty="0">
                <a:latin typeface="宋体"/>
                <a:cs typeface="宋体"/>
              </a:rPr>
              <a:t>2</a:t>
            </a:r>
            <a:r>
              <a:rPr sz="2500" spc="35" dirty="0" smtClean="0">
                <a:latin typeface="宋体"/>
                <a:cs typeface="宋体"/>
              </a:rPr>
              <a:t>中</a:t>
            </a:r>
            <a:r>
              <a:rPr sz="2500" spc="50" dirty="0" smtClean="0">
                <a:latin typeface="宋体"/>
                <a:cs typeface="宋体"/>
              </a:rPr>
              <a:t>的析</a:t>
            </a:r>
            <a:r>
              <a:rPr sz="2500" spc="35" dirty="0" smtClean="0">
                <a:latin typeface="宋体"/>
                <a:cs typeface="宋体"/>
              </a:rPr>
              <a:t>取</a:t>
            </a:r>
            <a:r>
              <a:rPr sz="2500" spc="50" dirty="0" smtClean="0">
                <a:latin typeface="宋体"/>
                <a:cs typeface="宋体"/>
              </a:rPr>
              <a:t>式</a:t>
            </a:r>
            <a:r>
              <a:rPr sz="2500" spc="35" dirty="0" smtClean="0">
                <a:latin typeface="宋体"/>
                <a:cs typeface="宋体"/>
              </a:rPr>
              <a:t>化</a:t>
            </a:r>
            <a:r>
              <a:rPr sz="2500" spc="50" dirty="0" smtClean="0">
                <a:latin typeface="宋体"/>
                <a:cs typeface="宋体"/>
              </a:rPr>
              <a:t>为</a:t>
            </a:r>
            <a:r>
              <a:rPr sz="2500" spc="35" dirty="0" smtClean="0">
                <a:latin typeface="宋体"/>
                <a:cs typeface="宋体"/>
              </a:rPr>
              <a:t>子</a:t>
            </a:r>
            <a:r>
              <a:rPr sz="2500" spc="50" dirty="0" smtClean="0">
                <a:latin typeface="宋体"/>
                <a:cs typeface="宋体"/>
              </a:rPr>
              <a:t>句</a:t>
            </a:r>
            <a:r>
              <a:rPr sz="2500" spc="70" dirty="0" smtClean="0">
                <a:latin typeface="宋体"/>
                <a:cs typeface="宋体"/>
              </a:rPr>
              <a:t>集</a:t>
            </a:r>
            <a:r>
              <a:rPr sz="2500" spc="50" dirty="0">
                <a:latin typeface="宋体"/>
                <a:cs typeface="宋体"/>
              </a:rPr>
              <a:t>，</a:t>
            </a:r>
            <a:r>
              <a:rPr sz="2500" spc="35" dirty="0">
                <a:latin typeface="宋体"/>
                <a:cs typeface="宋体"/>
              </a:rPr>
              <a:t>并</a:t>
            </a:r>
            <a:r>
              <a:rPr sz="2500" spc="50" dirty="0">
                <a:latin typeface="宋体"/>
                <a:cs typeface="宋体"/>
              </a:rPr>
              <a:t>把</a:t>
            </a:r>
            <a:r>
              <a:rPr sz="2500" spc="35" dirty="0">
                <a:latin typeface="宋体"/>
                <a:cs typeface="宋体"/>
              </a:rPr>
              <a:t>该</a:t>
            </a:r>
            <a:r>
              <a:rPr sz="2500" spc="50" dirty="0">
                <a:latin typeface="宋体"/>
                <a:cs typeface="宋体"/>
              </a:rPr>
              <a:t>子</a:t>
            </a:r>
            <a:r>
              <a:rPr sz="2500" spc="35" dirty="0">
                <a:latin typeface="宋体"/>
                <a:cs typeface="宋体"/>
              </a:rPr>
              <a:t>句</a:t>
            </a:r>
            <a:r>
              <a:rPr sz="2500" spc="-5" dirty="0">
                <a:latin typeface="宋体"/>
                <a:cs typeface="宋体"/>
              </a:rPr>
              <a:t>集与</a:t>
            </a:r>
            <a:r>
              <a:rPr sz="2500" spc="5" dirty="0">
                <a:latin typeface="Times New Roman"/>
                <a:cs typeface="Times New Roman"/>
              </a:rPr>
              <a:t>S</a:t>
            </a:r>
            <a:r>
              <a:rPr sz="2475" spc="7" baseline="-25252" dirty="0">
                <a:latin typeface="Times New Roman"/>
                <a:cs typeface="Times New Roman"/>
              </a:rPr>
              <a:t>1</a:t>
            </a:r>
            <a:r>
              <a:rPr sz="2500" spc="-5" dirty="0">
                <a:latin typeface="宋体"/>
                <a:cs typeface="宋体"/>
              </a:rPr>
              <a:t>合并</a:t>
            </a:r>
            <a:r>
              <a:rPr sz="2500" spc="-5" dirty="0">
                <a:solidFill>
                  <a:srgbClr val="FF3300"/>
                </a:solidFill>
                <a:latin typeface="宋体"/>
                <a:cs typeface="宋体"/>
              </a:rPr>
              <a:t>构成子句集</a:t>
            </a:r>
            <a:r>
              <a:rPr sz="2500" spc="-5" dirty="0" smtClean="0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endParaRPr lang="en-US" sz="2500" spc="-5" dirty="0" smtClean="0">
              <a:solidFill>
                <a:srgbClr val="FF3300"/>
              </a:solidFill>
              <a:latin typeface="Times New Roman"/>
              <a:cs typeface="Times New Roman"/>
            </a:endParaRPr>
          </a:p>
          <a:p>
            <a:pPr marL="577215" marR="33020" lvl="1" indent="-342900">
              <a:lnSpc>
                <a:spcPct val="125200"/>
              </a:lnSpc>
              <a:spcBef>
                <a:spcPts val="590"/>
              </a:spcBef>
              <a:buAutoNum type="arabicPeriod"/>
              <a:tabLst>
                <a:tab pos="1047750" algn="l"/>
              </a:tabLst>
            </a:pPr>
            <a:r>
              <a:rPr lang="zh-CN" altLang="en-US" sz="2500" spc="50" dirty="0" smtClean="0">
                <a:latin typeface="宋体"/>
                <a:cs typeface="宋体"/>
              </a:rPr>
              <a:t>对</a:t>
            </a:r>
            <a:r>
              <a:rPr lang="zh-CN" altLang="en-US" sz="2500" spc="50" dirty="0">
                <a:solidFill>
                  <a:srgbClr val="FF3300"/>
                </a:solidFill>
                <a:latin typeface="宋体"/>
                <a:cs typeface="宋体"/>
              </a:rPr>
              <a:t>子句集</a:t>
            </a:r>
            <a:r>
              <a:rPr lang="en-US" altLang="zh-CN" sz="2500" spc="50" dirty="0">
                <a:solidFill>
                  <a:srgbClr val="FF3300"/>
                </a:solidFill>
                <a:latin typeface="宋体"/>
                <a:cs typeface="宋体"/>
              </a:rPr>
              <a:t>S</a:t>
            </a:r>
            <a:r>
              <a:rPr lang="zh-CN" altLang="en-US" sz="2500" spc="50" dirty="0">
                <a:solidFill>
                  <a:srgbClr val="FF3300"/>
                </a:solidFill>
                <a:latin typeface="宋体"/>
                <a:cs typeface="宋体"/>
              </a:rPr>
              <a:t>应用归结原理进行归结</a:t>
            </a:r>
            <a:r>
              <a:rPr lang="zh-CN" altLang="en-US" sz="2500" spc="50" dirty="0">
                <a:latin typeface="宋体"/>
                <a:cs typeface="宋体"/>
              </a:rPr>
              <a:t>，在归结的过程中，通过合一，改变</a:t>
            </a:r>
            <a:r>
              <a:rPr lang="en-US" altLang="zh-CN" sz="2500" spc="50" dirty="0">
                <a:latin typeface="宋体"/>
                <a:cs typeface="宋体"/>
              </a:rPr>
              <a:t>ANSWER</a:t>
            </a:r>
            <a:r>
              <a:rPr lang="zh-CN" altLang="en-US" sz="2500" spc="50" dirty="0">
                <a:latin typeface="宋体"/>
                <a:cs typeface="宋体"/>
              </a:rPr>
              <a:t>中的变元</a:t>
            </a:r>
            <a:r>
              <a:rPr lang="zh-CN" altLang="en-US" sz="2500" spc="50" dirty="0" smtClean="0">
                <a:latin typeface="宋体"/>
                <a:cs typeface="宋体"/>
              </a:rPr>
              <a:t>。</a:t>
            </a:r>
            <a:endParaRPr lang="en-US" altLang="zh-CN" sz="2500" spc="50" dirty="0" smtClean="0">
              <a:latin typeface="宋体"/>
              <a:cs typeface="宋体"/>
            </a:endParaRPr>
          </a:p>
          <a:p>
            <a:pPr marL="577215" marR="33020" lvl="1" indent="-342900">
              <a:lnSpc>
                <a:spcPct val="125200"/>
              </a:lnSpc>
              <a:spcBef>
                <a:spcPts val="590"/>
              </a:spcBef>
              <a:buAutoNum type="arabicPeriod"/>
              <a:tabLst>
                <a:tab pos="1047750" algn="l"/>
              </a:tabLst>
            </a:pPr>
            <a:r>
              <a:rPr lang="zh-CN" altLang="en-US" sz="2500" spc="50" dirty="0" smtClean="0">
                <a:latin typeface="宋体"/>
                <a:cs typeface="宋体"/>
              </a:rPr>
              <a:t>如果</a:t>
            </a:r>
            <a:r>
              <a:rPr lang="zh-CN" altLang="en-US" sz="2500" spc="50" dirty="0">
                <a:latin typeface="宋体"/>
                <a:cs typeface="宋体"/>
              </a:rPr>
              <a:t>得到归结式</a:t>
            </a:r>
            <a:r>
              <a:rPr lang="en-US" altLang="zh-CN" sz="2500" spc="50" dirty="0">
                <a:latin typeface="宋体"/>
                <a:cs typeface="宋体"/>
              </a:rPr>
              <a:t>ANSWER</a:t>
            </a:r>
            <a:r>
              <a:rPr lang="zh-CN" altLang="en-US" sz="2500" spc="50" dirty="0">
                <a:latin typeface="宋体"/>
                <a:cs typeface="宋体"/>
              </a:rPr>
              <a:t>，则问题的</a:t>
            </a:r>
            <a:r>
              <a:rPr lang="zh-CN" altLang="en-US" sz="2500" spc="50" dirty="0">
                <a:solidFill>
                  <a:srgbClr val="FF3300"/>
                </a:solidFill>
                <a:latin typeface="宋体"/>
                <a:cs typeface="宋体"/>
              </a:rPr>
              <a:t>答案即</a:t>
            </a:r>
            <a:r>
              <a:rPr lang="zh-CN" altLang="en-US" sz="2500" spc="50" dirty="0" smtClean="0">
                <a:solidFill>
                  <a:srgbClr val="FF3300"/>
                </a:solidFill>
                <a:latin typeface="宋体"/>
                <a:cs typeface="宋体"/>
              </a:rPr>
              <a:t>在</a:t>
            </a:r>
            <a:r>
              <a:rPr lang="en-US" altLang="zh-CN" sz="2500" spc="50" dirty="0" smtClean="0">
                <a:solidFill>
                  <a:srgbClr val="FF3300"/>
                </a:solidFill>
                <a:latin typeface="宋体"/>
                <a:cs typeface="宋体"/>
              </a:rPr>
              <a:t>ANSWER</a:t>
            </a:r>
            <a:r>
              <a:rPr lang="zh-CN" altLang="en-US" sz="2500" spc="50" dirty="0">
                <a:solidFill>
                  <a:srgbClr val="FF3300"/>
                </a:solidFill>
                <a:latin typeface="宋体"/>
                <a:cs typeface="宋体"/>
              </a:rPr>
              <a:t>谓词</a:t>
            </a:r>
            <a:r>
              <a:rPr lang="zh-CN" altLang="en-US" sz="2500" spc="50" dirty="0">
                <a:latin typeface="宋体"/>
                <a:cs typeface="宋体"/>
              </a:rPr>
              <a:t>中</a:t>
            </a:r>
            <a:r>
              <a:rPr lang="zh-CN" altLang="en-US" sz="2500" spc="50" dirty="0" smtClean="0">
                <a:latin typeface="宋体"/>
                <a:cs typeface="宋体"/>
              </a:rPr>
              <a:t>。</a:t>
            </a:r>
            <a:endParaRPr sz="2500" spc="5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4245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0642" y="226263"/>
            <a:ext cx="3953510" cy="697230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 dirty="0"/>
              <a:t>归结原理的应用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5782" y="1484148"/>
            <a:ext cx="11596218" cy="4093557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12700">
              <a:spcBef>
                <a:spcPts val="1445"/>
              </a:spcBef>
            </a:pPr>
            <a:r>
              <a:rPr sz="2800" spc="-5" dirty="0" smtClean="0">
                <a:solidFill>
                  <a:srgbClr val="FF3300"/>
                </a:solidFill>
                <a:latin typeface="宋体"/>
                <a:cs typeface="宋体"/>
              </a:rPr>
              <a:t>例</a:t>
            </a:r>
            <a:r>
              <a:rPr lang="en-US" sz="2800" spc="-5" dirty="0" smtClean="0">
                <a:solidFill>
                  <a:srgbClr val="FF3300"/>
                </a:solidFill>
                <a:latin typeface="Times New Roman"/>
                <a:cs typeface="Times New Roman"/>
              </a:rPr>
              <a:t>:</a:t>
            </a:r>
            <a:r>
              <a:rPr sz="2800" spc="-15" dirty="0" smtClean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800" spc="-5" dirty="0" err="1" smtClean="0">
                <a:latin typeface="宋体"/>
                <a:cs typeface="宋体"/>
              </a:rPr>
              <a:t>任何兄弟都有同一个父</a:t>
            </a:r>
            <a:r>
              <a:rPr sz="2800" dirty="0" err="1" smtClean="0">
                <a:latin typeface="宋体"/>
                <a:cs typeface="宋体"/>
              </a:rPr>
              <a:t>亲</a:t>
            </a:r>
            <a:endParaRPr sz="2800" dirty="0">
              <a:latin typeface="宋体"/>
              <a:cs typeface="宋体"/>
            </a:endParaRPr>
          </a:p>
          <a:p>
            <a:pPr marL="367665" marR="967740" indent="89535">
              <a:lnSpc>
                <a:spcPts val="4710"/>
              </a:lnSpc>
              <a:spcBef>
                <a:spcPts val="375"/>
              </a:spcBef>
            </a:pPr>
            <a:r>
              <a:rPr sz="2800" spc="-5" dirty="0" err="1">
                <a:latin typeface="Times New Roman"/>
                <a:cs typeface="Times New Roman"/>
              </a:rPr>
              <a:t>J</a:t>
            </a:r>
            <a:r>
              <a:rPr sz="2800" dirty="0" err="1">
                <a:latin typeface="Times New Roman"/>
                <a:cs typeface="Times New Roman"/>
              </a:rPr>
              <a:t>o</a:t>
            </a:r>
            <a:r>
              <a:rPr sz="2800" spc="-5" dirty="0" err="1">
                <a:latin typeface="Times New Roman"/>
                <a:cs typeface="Times New Roman"/>
              </a:rPr>
              <a:t>h</a:t>
            </a:r>
            <a:r>
              <a:rPr sz="2800" spc="5" dirty="0" err="1">
                <a:latin typeface="Times New Roman"/>
                <a:cs typeface="Times New Roman"/>
              </a:rPr>
              <a:t>n</a:t>
            </a:r>
            <a:r>
              <a:rPr sz="2800" spc="-5" dirty="0" err="1">
                <a:latin typeface="宋体"/>
                <a:cs typeface="宋体"/>
              </a:rPr>
              <a:t>和</a:t>
            </a:r>
            <a:r>
              <a:rPr sz="2800" spc="-5" dirty="0" err="1">
                <a:latin typeface="Times New Roman"/>
                <a:cs typeface="Times New Roman"/>
              </a:rPr>
              <a:t>Pete</a:t>
            </a:r>
            <a:r>
              <a:rPr sz="2800" dirty="0" err="1">
                <a:latin typeface="Times New Roman"/>
                <a:cs typeface="Times New Roman"/>
              </a:rPr>
              <a:t>r</a:t>
            </a:r>
            <a:r>
              <a:rPr sz="2800" spc="-5" dirty="0" err="1">
                <a:latin typeface="宋体"/>
                <a:cs typeface="宋体"/>
              </a:rPr>
              <a:t>是兄弟，且</a:t>
            </a:r>
            <a:r>
              <a:rPr sz="2800" spc="-5" dirty="0" err="1">
                <a:latin typeface="Times New Roman"/>
                <a:cs typeface="Times New Roman"/>
              </a:rPr>
              <a:t>J</a:t>
            </a:r>
            <a:r>
              <a:rPr sz="2800" dirty="0" err="1">
                <a:latin typeface="Times New Roman"/>
                <a:cs typeface="Times New Roman"/>
              </a:rPr>
              <a:t>o</a:t>
            </a:r>
            <a:r>
              <a:rPr sz="2800" spc="-5" dirty="0" err="1">
                <a:latin typeface="Times New Roman"/>
                <a:cs typeface="Times New Roman"/>
              </a:rPr>
              <a:t>h</a:t>
            </a:r>
            <a:r>
              <a:rPr sz="2800" spc="5" dirty="0" err="1">
                <a:latin typeface="Times New Roman"/>
                <a:cs typeface="Times New Roman"/>
              </a:rPr>
              <a:t>n</a:t>
            </a:r>
            <a:r>
              <a:rPr sz="2800" spc="-5" dirty="0" err="1">
                <a:latin typeface="宋体"/>
                <a:cs typeface="宋体"/>
              </a:rPr>
              <a:t>的父亲是</a:t>
            </a:r>
            <a:r>
              <a:rPr sz="2800" spc="-5" dirty="0" err="1">
                <a:latin typeface="Times New Roman"/>
                <a:cs typeface="Times New Roman"/>
              </a:rPr>
              <a:t>Davi</a:t>
            </a:r>
            <a:r>
              <a:rPr sz="2800" dirty="0" err="1">
                <a:latin typeface="Times New Roman"/>
                <a:cs typeface="Times New Roman"/>
              </a:rPr>
              <a:t>d</a:t>
            </a:r>
            <a:r>
              <a:rPr sz="2800" spc="-5" dirty="0" err="1" smtClean="0">
                <a:latin typeface="宋体"/>
                <a:cs typeface="宋体"/>
              </a:rPr>
              <a:t>，问</a:t>
            </a:r>
            <a:r>
              <a:rPr sz="2800" spc="-5" dirty="0" err="1" smtClean="0">
                <a:latin typeface="Times New Roman"/>
                <a:cs typeface="Times New Roman"/>
              </a:rPr>
              <a:t>:Peter</a:t>
            </a:r>
            <a:r>
              <a:rPr sz="2800" spc="-5" dirty="0" err="1">
                <a:latin typeface="宋体"/>
                <a:cs typeface="宋体"/>
              </a:rPr>
              <a:t>的父亲是谁</a:t>
            </a:r>
            <a:r>
              <a:rPr sz="2800" spc="-5" dirty="0">
                <a:latin typeface="宋体"/>
                <a:cs typeface="宋体"/>
              </a:rPr>
              <a:t>？</a:t>
            </a:r>
            <a:endParaRPr sz="2800" dirty="0">
              <a:latin typeface="宋体"/>
              <a:cs typeface="宋体"/>
            </a:endParaRPr>
          </a:p>
          <a:p>
            <a:pPr marL="355600" marR="5080" indent="-342900">
              <a:lnSpc>
                <a:spcPct val="120100"/>
              </a:lnSpc>
              <a:spcBef>
                <a:spcPts val="284"/>
              </a:spcBef>
            </a:pPr>
            <a:endParaRPr lang="en-US" sz="2800" b="1" spc="85" dirty="0">
              <a:latin typeface="宋体"/>
              <a:cs typeface="宋体"/>
            </a:endParaRPr>
          </a:p>
          <a:p>
            <a:pPr marL="355600" marR="5080" indent="-342900">
              <a:lnSpc>
                <a:spcPct val="120100"/>
              </a:lnSpc>
              <a:spcBef>
                <a:spcPts val="284"/>
              </a:spcBef>
            </a:pPr>
            <a:r>
              <a:rPr sz="2800" b="1" spc="85" dirty="0" err="1">
                <a:latin typeface="宋体"/>
                <a:cs typeface="宋体"/>
              </a:rPr>
              <a:t>第一步</a:t>
            </a:r>
            <a:r>
              <a:rPr sz="2800" spc="75" dirty="0" err="1">
                <a:latin typeface="宋体"/>
                <a:cs typeface="宋体"/>
              </a:rPr>
              <a:t>：</a:t>
            </a:r>
            <a:r>
              <a:rPr sz="2800" spc="85" dirty="0" err="1">
                <a:latin typeface="宋体"/>
                <a:cs typeface="宋体"/>
              </a:rPr>
              <a:t>将已知</a:t>
            </a:r>
            <a:r>
              <a:rPr sz="2800" spc="75" dirty="0" err="1">
                <a:latin typeface="宋体"/>
                <a:cs typeface="宋体"/>
              </a:rPr>
              <a:t>条</a:t>
            </a:r>
            <a:r>
              <a:rPr sz="2800" spc="85" dirty="0" err="1">
                <a:latin typeface="宋体"/>
                <a:cs typeface="宋体"/>
              </a:rPr>
              <a:t>件用谓</a:t>
            </a:r>
            <a:r>
              <a:rPr sz="2800" spc="75" dirty="0" err="1">
                <a:latin typeface="宋体"/>
                <a:cs typeface="宋体"/>
              </a:rPr>
              <a:t>词</a:t>
            </a:r>
            <a:r>
              <a:rPr sz="2800" spc="85" dirty="0" err="1">
                <a:latin typeface="宋体"/>
                <a:cs typeface="宋体"/>
              </a:rPr>
              <a:t>公式表</a:t>
            </a:r>
            <a:r>
              <a:rPr sz="2800" spc="75" dirty="0" err="1">
                <a:latin typeface="宋体"/>
                <a:cs typeface="宋体"/>
              </a:rPr>
              <a:t>示</a:t>
            </a:r>
            <a:r>
              <a:rPr sz="2800" spc="85" dirty="0" err="1">
                <a:latin typeface="宋体"/>
                <a:cs typeface="宋体"/>
              </a:rPr>
              <a:t>出</a:t>
            </a:r>
            <a:r>
              <a:rPr sz="2800" spc="155" dirty="0" err="1">
                <a:latin typeface="宋体"/>
                <a:cs typeface="宋体"/>
              </a:rPr>
              <a:t>来</a:t>
            </a:r>
            <a:r>
              <a:rPr sz="2800" spc="90" dirty="0" err="1">
                <a:latin typeface="宋体"/>
                <a:cs typeface="宋体"/>
              </a:rPr>
              <a:t>，</a:t>
            </a:r>
            <a:r>
              <a:rPr sz="2800" spc="75" dirty="0" err="1">
                <a:latin typeface="宋体"/>
                <a:cs typeface="宋体"/>
              </a:rPr>
              <a:t>并化</a:t>
            </a:r>
            <a:r>
              <a:rPr sz="2800" spc="-10" dirty="0" err="1">
                <a:latin typeface="宋体"/>
                <a:cs typeface="宋体"/>
              </a:rPr>
              <a:t>成子句</a:t>
            </a:r>
            <a:r>
              <a:rPr sz="2800" spc="-5" dirty="0" err="1">
                <a:latin typeface="宋体"/>
                <a:cs typeface="宋体"/>
              </a:rPr>
              <a:t>集</a:t>
            </a:r>
            <a:r>
              <a:rPr sz="2800" spc="-10" dirty="0" err="1">
                <a:latin typeface="宋体"/>
                <a:cs typeface="宋体"/>
              </a:rPr>
              <a:t>，那么要先定义谓词</a:t>
            </a:r>
            <a:r>
              <a:rPr sz="2800" spc="-5" dirty="0">
                <a:latin typeface="宋体"/>
                <a:cs typeface="宋体"/>
              </a:rPr>
              <a:t>。</a:t>
            </a:r>
            <a:endParaRPr sz="2800" dirty="0">
              <a:latin typeface="宋体"/>
              <a:cs typeface="宋体"/>
            </a:endParaRPr>
          </a:p>
          <a:p>
            <a:pPr marL="12700">
              <a:spcBef>
                <a:spcPts val="1340"/>
              </a:spcBef>
            </a:pPr>
            <a:r>
              <a:rPr sz="2800" spc="-5" dirty="0">
                <a:latin typeface="宋体"/>
                <a:cs typeface="宋体"/>
              </a:rPr>
              <a:t>（</a:t>
            </a: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宋体"/>
                <a:cs typeface="宋体"/>
              </a:rPr>
              <a:t>）</a:t>
            </a:r>
            <a:r>
              <a:rPr sz="2800" spc="-695" dirty="0">
                <a:latin typeface="宋体"/>
                <a:cs typeface="宋体"/>
              </a:rPr>
              <a:t> </a:t>
            </a:r>
            <a:r>
              <a:rPr sz="2800" spc="-5" dirty="0">
                <a:latin typeface="宋体"/>
                <a:cs typeface="宋体"/>
              </a:rPr>
              <a:t>定义谓词：</a:t>
            </a:r>
            <a:endParaRPr sz="2800" dirty="0">
              <a:latin typeface="宋体"/>
              <a:cs typeface="宋体"/>
            </a:endParaRPr>
          </a:p>
          <a:p>
            <a:pPr marL="12700">
              <a:spcBef>
                <a:spcPts val="1345"/>
              </a:spcBef>
            </a:pPr>
            <a:r>
              <a:rPr lang="en-US" sz="2800" spc="-5" dirty="0" smtClean="0">
                <a:latin typeface="宋体"/>
                <a:cs typeface="宋体"/>
              </a:rPr>
              <a:t>    </a:t>
            </a:r>
            <a:r>
              <a:rPr sz="2800" spc="-5" dirty="0" err="1" smtClean="0">
                <a:latin typeface="宋体"/>
                <a:cs typeface="宋体"/>
              </a:rPr>
              <a:t>设</a:t>
            </a:r>
            <a:r>
              <a:rPr sz="2800" dirty="0" err="1">
                <a:latin typeface="Times New Roman"/>
                <a:cs typeface="Times New Roman"/>
              </a:rPr>
              <a:t>Father</a:t>
            </a:r>
            <a:r>
              <a:rPr sz="2800" dirty="0">
                <a:latin typeface="Times New Roman"/>
                <a:cs typeface="Times New Roman"/>
              </a:rPr>
              <a:t>(x,y)</a:t>
            </a:r>
            <a:r>
              <a:rPr sz="2800" spc="-5" dirty="0" err="1">
                <a:latin typeface="宋体"/>
                <a:cs typeface="宋体"/>
              </a:rPr>
              <a:t>表示</a:t>
            </a:r>
            <a:r>
              <a:rPr sz="2800" dirty="0" err="1">
                <a:latin typeface="Times New Roman"/>
                <a:cs typeface="Times New Roman"/>
              </a:rPr>
              <a:t>x</a:t>
            </a:r>
            <a:r>
              <a:rPr sz="2800" spc="-5" dirty="0" err="1">
                <a:latin typeface="宋体"/>
                <a:cs typeface="宋体"/>
              </a:rPr>
              <a:t>是</a:t>
            </a:r>
            <a:r>
              <a:rPr sz="2800" dirty="0" err="1">
                <a:latin typeface="Times New Roman"/>
                <a:cs typeface="Times New Roman"/>
              </a:rPr>
              <a:t>y</a:t>
            </a:r>
            <a:r>
              <a:rPr sz="2800" spc="-5" dirty="0" err="1">
                <a:latin typeface="宋体"/>
                <a:cs typeface="宋体"/>
              </a:rPr>
              <a:t>的父亲</a:t>
            </a:r>
            <a:r>
              <a:rPr sz="2800" spc="-5" dirty="0" err="1" smtClean="0">
                <a:latin typeface="宋体"/>
                <a:cs typeface="宋体"/>
              </a:rPr>
              <a:t>。</a:t>
            </a:r>
            <a:r>
              <a:rPr sz="2800" dirty="0" err="1" smtClean="0">
                <a:latin typeface="Times New Roman"/>
                <a:cs typeface="Times New Roman"/>
              </a:rPr>
              <a:t>Brother</a:t>
            </a:r>
            <a:r>
              <a:rPr sz="2800" dirty="0" smtClean="0">
                <a:latin typeface="Times New Roman"/>
                <a:cs typeface="Times New Roman"/>
              </a:rPr>
              <a:t>(</a:t>
            </a:r>
            <a:r>
              <a:rPr sz="2800" dirty="0" err="1" smtClean="0">
                <a:latin typeface="Times New Roman"/>
                <a:cs typeface="Times New Roman"/>
              </a:rPr>
              <a:t>x,y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800" spc="-10" dirty="0">
                <a:latin typeface="宋体"/>
                <a:cs typeface="宋体"/>
              </a:rPr>
              <a:t>表示</a:t>
            </a:r>
            <a:r>
              <a:rPr sz="2800" spc="-5" dirty="0">
                <a:latin typeface="Times New Roman"/>
                <a:cs typeface="Times New Roman"/>
              </a:rPr>
              <a:t>x</a:t>
            </a:r>
            <a:r>
              <a:rPr sz="2800" spc="-10" dirty="0">
                <a:latin typeface="宋体"/>
                <a:cs typeface="宋体"/>
              </a:rPr>
              <a:t>和</a:t>
            </a:r>
            <a:r>
              <a:rPr sz="2800" spc="-5" dirty="0">
                <a:latin typeface="Times New Roman"/>
                <a:cs typeface="Times New Roman"/>
              </a:rPr>
              <a:t>y</a:t>
            </a:r>
            <a:r>
              <a:rPr sz="2800" spc="-10" dirty="0">
                <a:latin typeface="宋体"/>
                <a:cs typeface="宋体"/>
              </a:rPr>
              <a:t>是兄弟</a:t>
            </a:r>
            <a:r>
              <a:rPr sz="2800" spc="-5" dirty="0">
                <a:latin typeface="宋体"/>
                <a:cs typeface="宋体"/>
              </a:rPr>
              <a:t>。</a:t>
            </a:r>
            <a:endParaRPr sz="28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3495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0642" y="312166"/>
            <a:ext cx="3953510" cy="696595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归结原理的应用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0720" y="1363727"/>
            <a:ext cx="11247120" cy="453457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37465">
              <a:spcBef>
                <a:spcPts val="1080"/>
              </a:spcBef>
              <a:tabLst>
                <a:tab pos="876935" algn="l"/>
              </a:tabLst>
            </a:pPr>
            <a:r>
              <a:rPr lang="zh-CN" altLang="en-US" sz="2400" dirty="0" smtClean="0">
                <a:latin typeface="宋体"/>
                <a:cs typeface="宋体"/>
              </a:rPr>
              <a:t>（</a:t>
            </a:r>
            <a:r>
              <a:rPr lang="en-US" altLang="zh-CN" sz="2400" dirty="0" smtClean="0">
                <a:latin typeface="宋体"/>
                <a:cs typeface="宋体"/>
              </a:rPr>
              <a:t>2</a:t>
            </a:r>
            <a:r>
              <a:rPr lang="zh-CN" altLang="en-US" sz="2400" dirty="0" smtClean="0">
                <a:latin typeface="宋体"/>
                <a:cs typeface="宋体"/>
              </a:rPr>
              <a:t>）</a:t>
            </a:r>
            <a:r>
              <a:rPr sz="2400" dirty="0" err="1" smtClean="0">
                <a:latin typeface="宋体"/>
                <a:cs typeface="宋体"/>
              </a:rPr>
              <a:t>将已知事实用谓词公式表示出</a:t>
            </a:r>
            <a:r>
              <a:rPr sz="2400" spc="-30" dirty="0" err="1" smtClean="0">
                <a:latin typeface="宋体"/>
                <a:cs typeface="宋体"/>
              </a:rPr>
              <a:t>来</a:t>
            </a:r>
            <a:r>
              <a:rPr sz="2400" dirty="0">
                <a:latin typeface="宋体"/>
                <a:cs typeface="宋体"/>
              </a:rPr>
              <a:t>。</a:t>
            </a:r>
          </a:p>
          <a:p>
            <a:pPr marL="800100">
              <a:spcBef>
                <a:spcPts val="985"/>
              </a:spcBef>
            </a:pPr>
            <a:r>
              <a:rPr lang="en-US" sz="24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   </a:t>
            </a:r>
            <a:r>
              <a:rPr sz="24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spc="-7" baseline="-24305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400" spc="-22" baseline="-2430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宋体"/>
                <a:cs typeface="宋体"/>
              </a:rPr>
              <a:t>：任何兄弟都有同一个父</a:t>
            </a:r>
            <a:r>
              <a:rPr sz="2400" spc="-25" dirty="0">
                <a:latin typeface="宋体"/>
                <a:cs typeface="宋体"/>
              </a:rPr>
              <a:t>亲</a:t>
            </a:r>
            <a:r>
              <a:rPr sz="2400" dirty="0">
                <a:latin typeface="宋体"/>
                <a:cs typeface="宋体"/>
              </a:rPr>
              <a:t>。</a:t>
            </a:r>
          </a:p>
          <a:p>
            <a:pPr marL="800100" marR="30480" indent="304800">
              <a:lnSpc>
                <a:spcPts val="3860"/>
              </a:lnSpc>
              <a:spcBef>
                <a:spcPts val="290"/>
              </a:spcBef>
            </a:pPr>
            <a:r>
              <a:rPr sz="2400" dirty="0">
                <a:latin typeface="Symbol"/>
                <a:cs typeface="Symbol"/>
              </a:rPr>
              <a:t>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Symbol"/>
                <a:cs typeface="Symbol"/>
              </a:rPr>
              <a:t>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Symbol"/>
                <a:cs typeface="Symbol"/>
              </a:rPr>
              <a:t></a:t>
            </a:r>
            <a:r>
              <a:rPr sz="2400" dirty="0">
                <a:latin typeface="Times New Roman"/>
                <a:cs typeface="Times New Roman"/>
              </a:rPr>
              <a:t>z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(Brother(x,y)</a:t>
            </a:r>
            <a:r>
              <a:rPr sz="2400" spc="-5" dirty="0">
                <a:latin typeface="宋体"/>
                <a:cs typeface="宋体"/>
              </a:rPr>
              <a:t>∧</a:t>
            </a:r>
            <a:r>
              <a:rPr sz="2400" spc="-5" dirty="0">
                <a:latin typeface="Times New Roman"/>
                <a:cs typeface="Times New Roman"/>
              </a:rPr>
              <a:t>Father(z,x)→Father(z,y))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endParaRPr lang="en-US" sz="2400" spc="-585" dirty="0">
              <a:latin typeface="Times New Roman"/>
              <a:cs typeface="Times New Roman"/>
            </a:endParaRPr>
          </a:p>
          <a:p>
            <a:pPr marL="800100" marR="30480" indent="304800">
              <a:lnSpc>
                <a:spcPts val="3860"/>
              </a:lnSpc>
              <a:spcBef>
                <a:spcPts val="290"/>
              </a:spcBef>
            </a:pPr>
            <a:r>
              <a:rPr sz="24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spc="-7" baseline="-24305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400" spc="-5" dirty="0" smtClean="0">
                <a:latin typeface="宋体"/>
                <a:cs typeface="宋体"/>
              </a:rPr>
              <a:t>：</a:t>
            </a:r>
            <a:r>
              <a:rPr sz="2400" spc="-5" dirty="0" smtClean="0">
                <a:latin typeface="Times New Roman"/>
                <a:cs typeface="Times New Roman"/>
              </a:rPr>
              <a:t>John</a:t>
            </a:r>
            <a:r>
              <a:rPr sz="2400" dirty="0">
                <a:latin typeface="宋体"/>
                <a:cs typeface="宋体"/>
              </a:rPr>
              <a:t>和</a:t>
            </a:r>
            <a:r>
              <a:rPr sz="2400" dirty="0">
                <a:latin typeface="Times New Roman"/>
                <a:cs typeface="Times New Roman"/>
              </a:rPr>
              <a:t>Peter</a:t>
            </a:r>
            <a:r>
              <a:rPr sz="2400" dirty="0">
                <a:latin typeface="宋体"/>
                <a:cs typeface="宋体"/>
              </a:rPr>
              <a:t>是兄</a:t>
            </a:r>
            <a:r>
              <a:rPr sz="2400" spc="-5" dirty="0">
                <a:latin typeface="宋体"/>
                <a:cs typeface="宋体"/>
              </a:rPr>
              <a:t>弟</a:t>
            </a:r>
            <a:r>
              <a:rPr sz="2400" dirty="0">
                <a:latin typeface="宋体"/>
                <a:cs typeface="宋体"/>
              </a:rPr>
              <a:t>。</a:t>
            </a:r>
          </a:p>
          <a:p>
            <a:pPr marL="1104900">
              <a:spcBef>
                <a:spcPts val="695"/>
              </a:spcBef>
            </a:pPr>
            <a:r>
              <a:rPr sz="2400" dirty="0">
                <a:latin typeface="Times New Roman"/>
                <a:cs typeface="Times New Roman"/>
              </a:rPr>
              <a:t>Brother(John,Peter)</a:t>
            </a:r>
          </a:p>
          <a:p>
            <a:pPr marL="1104900" marR="3028315" indent="-304800">
              <a:lnSpc>
                <a:spcPts val="3860"/>
              </a:lnSpc>
              <a:spcBef>
                <a:spcPts val="285"/>
              </a:spcBef>
            </a:pPr>
            <a:r>
              <a:rPr lang="en-US" sz="2400" spc="-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   </a:t>
            </a:r>
            <a:r>
              <a:rPr sz="2400" spc="-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baseline="-24305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sz="2400" dirty="0">
                <a:latin typeface="宋体"/>
                <a:cs typeface="宋体"/>
              </a:rPr>
              <a:t>：</a:t>
            </a:r>
            <a:r>
              <a:rPr sz="2400" spc="-600" dirty="0">
                <a:latin typeface="宋体"/>
                <a:cs typeface="宋体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John</a:t>
            </a:r>
            <a:r>
              <a:rPr sz="2400" dirty="0">
                <a:latin typeface="宋体"/>
                <a:cs typeface="宋体"/>
              </a:rPr>
              <a:t>的父亲</a:t>
            </a:r>
            <a:r>
              <a:rPr sz="2400" spc="-5" dirty="0">
                <a:latin typeface="宋体"/>
                <a:cs typeface="宋体"/>
              </a:rPr>
              <a:t>是</a:t>
            </a:r>
            <a:r>
              <a:rPr sz="2400" dirty="0">
                <a:latin typeface="Times New Roman"/>
                <a:cs typeface="Times New Roman"/>
              </a:rPr>
              <a:t>David</a:t>
            </a:r>
            <a:r>
              <a:rPr sz="2400" dirty="0">
                <a:latin typeface="宋体"/>
                <a:cs typeface="宋体"/>
              </a:rPr>
              <a:t>。  </a:t>
            </a:r>
            <a:r>
              <a:rPr sz="2400" dirty="0">
                <a:latin typeface="Times New Roman"/>
                <a:cs typeface="Times New Roman"/>
              </a:rPr>
              <a:t>Father(David,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John</a:t>
            </a:r>
            <a:r>
              <a:rPr sz="2400" dirty="0">
                <a:latin typeface="Times New Roman"/>
                <a:cs typeface="Times New Roman"/>
              </a:rPr>
              <a:t>)</a:t>
            </a:r>
          </a:p>
          <a:p>
            <a:pPr marL="37465">
              <a:spcBef>
                <a:spcPts val="685"/>
              </a:spcBef>
              <a:tabLst>
                <a:tab pos="876935" algn="l"/>
              </a:tabLst>
            </a:pPr>
            <a:r>
              <a:rPr lang="zh-CN" altLang="en-US" sz="2400" dirty="0" smtClean="0">
                <a:latin typeface="宋体"/>
                <a:cs typeface="宋体"/>
              </a:rPr>
              <a:t>（</a:t>
            </a:r>
            <a:r>
              <a:rPr lang="en-US" altLang="zh-CN" sz="2400" dirty="0" smtClean="0">
                <a:latin typeface="宋体"/>
                <a:cs typeface="宋体"/>
              </a:rPr>
              <a:t>3</a:t>
            </a:r>
            <a:r>
              <a:rPr lang="zh-CN" altLang="en-US" sz="2400" dirty="0" smtClean="0">
                <a:latin typeface="宋体"/>
                <a:cs typeface="宋体"/>
              </a:rPr>
              <a:t>）</a:t>
            </a:r>
            <a:r>
              <a:rPr sz="2400" dirty="0" err="1" smtClean="0">
                <a:latin typeface="宋体"/>
                <a:cs typeface="宋体"/>
              </a:rPr>
              <a:t>将它们化成子句集得</a:t>
            </a:r>
            <a:r>
              <a:rPr sz="2400" dirty="0">
                <a:latin typeface="宋体"/>
                <a:cs typeface="宋体"/>
              </a:rPr>
              <a:t>：</a:t>
            </a:r>
          </a:p>
          <a:p>
            <a:pPr marL="800100">
              <a:spcBef>
                <a:spcPts val="985"/>
              </a:spcBef>
            </a:pP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7" baseline="-24305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Times New Roman"/>
                <a:cs typeface="Times New Roman"/>
              </a:rPr>
              <a:t>={</a:t>
            </a:r>
            <a:r>
              <a:rPr lang="zh-CN" altLang="en-US" sz="2400" spc="-5" dirty="0">
                <a:solidFill>
                  <a:srgbClr val="FF0000"/>
                </a:solidFill>
                <a:latin typeface="Symbol"/>
                <a:cs typeface="Symbol"/>
              </a:rPr>
              <a:t>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Brother(</a:t>
            </a:r>
            <a:r>
              <a:rPr sz="24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x,y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宋体"/>
                <a:cs typeface="宋体"/>
              </a:rPr>
              <a:t>∨</a:t>
            </a:r>
            <a:r>
              <a:rPr lang="zh-CN" altLang="en-US" sz="2400" spc="-5" dirty="0">
                <a:solidFill>
                  <a:srgbClr val="FF0000"/>
                </a:solidFill>
                <a:latin typeface="Symbol"/>
                <a:cs typeface="Symbol"/>
              </a:rPr>
              <a:t> 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Father(</a:t>
            </a:r>
            <a:r>
              <a:rPr sz="24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z,x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宋体"/>
                <a:cs typeface="宋体"/>
              </a:rPr>
              <a:t>∨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Father(</a:t>
            </a:r>
            <a:r>
              <a:rPr sz="24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z,y</a:t>
            </a:r>
            <a:r>
              <a:rPr sz="24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400" spc="-5" dirty="0" smtClean="0">
                <a:latin typeface="Times New Roman"/>
                <a:cs typeface="Times New Roman"/>
              </a:rPr>
              <a:t>,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Brother(</a:t>
            </a:r>
            <a:r>
              <a:rPr sz="24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John,Peter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Father(David,John)</a:t>
            </a:r>
            <a:r>
              <a:rPr sz="2400" dirty="0">
                <a:latin typeface="Times New Roman"/>
                <a:cs typeface="Times New Roman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693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0642" y="226263"/>
            <a:ext cx="3953510" cy="697230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 dirty="0"/>
              <a:t>归结原理的应用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77317" y="1133992"/>
            <a:ext cx="11440160" cy="2911695"/>
          </a:xfrm>
          <a:prstGeom prst="rect">
            <a:avLst/>
          </a:prstGeom>
        </p:spPr>
        <p:txBody>
          <a:bodyPr vert="horz" wrap="square" lIns="0" tIns="170815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9370">
              <a:spcBef>
                <a:spcPts val="1345"/>
              </a:spcBef>
            </a:pPr>
            <a:r>
              <a:rPr sz="2400" b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第二步</a:t>
            </a:r>
            <a:r>
              <a:rPr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sz="2400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把问题用谓词</a:t>
            </a:r>
            <a:r>
              <a:rPr sz="2400" spc="-15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公</a:t>
            </a:r>
            <a:r>
              <a:rPr sz="2400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式表</a:t>
            </a:r>
            <a:r>
              <a:rPr sz="2400" spc="-15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示</a:t>
            </a:r>
            <a:r>
              <a:rPr sz="2400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出</a:t>
            </a:r>
            <a:r>
              <a:rPr sz="2400" spc="5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</a:t>
            </a:r>
            <a:endParaRPr sz="2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2120" marR="1578610" indent="989965">
              <a:lnSpc>
                <a:spcPts val="4370"/>
              </a:lnSpc>
              <a:spcBef>
                <a:spcPts val="355"/>
              </a:spcBef>
            </a:pPr>
            <a:r>
              <a:rPr sz="2400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sz="2400" spc="-5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Peter</a:t>
            </a:r>
            <a:r>
              <a:rPr sz="2400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的父亲是</a:t>
            </a:r>
            <a:r>
              <a:rPr sz="2400" spc="5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u</a:t>
            </a:r>
            <a:r>
              <a:rPr sz="2400" spc="5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sz="2400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r>
              <a:rPr sz="2400" spc="-15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sz="2400" spc="-5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sz="2400" spc="-5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Father</a:t>
            </a:r>
            <a:r>
              <a:rPr sz="2400" spc="-5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(</a:t>
            </a:r>
            <a:r>
              <a:rPr sz="2400" spc="-5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u,Peter</a:t>
            </a:r>
            <a:r>
              <a:rPr sz="2400" spc="-5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)</a:t>
            </a:r>
            <a:endParaRPr lang="en-US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2120" marR="1578610" indent="989965">
              <a:lnSpc>
                <a:spcPts val="4370"/>
              </a:lnSpc>
              <a:spcBef>
                <a:spcPts val="355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将其否定与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A</a:t>
            </a:r>
            <a:r>
              <a:rPr lang="en-US" altLang="zh-CN" sz="2400" spc="5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SW</a:t>
            </a:r>
            <a:r>
              <a:rPr lang="en-US" altLang="zh-CN" sz="2400" spc="-15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E</a:t>
            </a:r>
            <a:r>
              <a:rPr lang="en-US" altLang="zh-CN" sz="2400" spc="5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R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作析</a:t>
            </a:r>
            <a:r>
              <a:rPr lang="zh-CN" altLang="en-US" sz="2400" spc="-1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，得：</a:t>
            </a:r>
          </a:p>
          <a:p>
            <a:pPr marL="452120" marR="1578610" indent="0">
              <a:lnSpc>
                <a:spcPts val="4370"/>
              </a:lnSpc>
              <a:spcBef>
                <a:spcPts val="355"/>
              </a:spcBef>
              <a:buNone/>
            </a:pPr>
            <a:r>
              <a:rPr lang="en-US" sz="2400" spc="-5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           </a:t>
            </a:r>
            <a:r>
              <a:rPr sz="2400" spc="-5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G</a:t>
            </a:r>
            <a:r>
              <a:rPr sz="2400" spc="-5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spc="-5" dirty="0">
                <a:solidFill>
                  <a:srgbClr val="FF0000"/>
                </a:solidFill>
                <a:latin typeface="Symbol"/>
                <a:cs typeface="Symbol"/>
              </a:rPr>
              <a:t>  </a:t>
            </a:r>
            <a:r>
              <a:rPr sz="2400" spc="-5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Father(</a:t>
            </a:r>
            <a:r>
              <a:rPr sz="2400" spc="-5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u,Peter</a:t>
            </a:r>
            <a:r>
              <a:rPr sz="2400" spc="-5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)</a:t>
            </a:r>
            <a:r>
              <a:rPr sz="2400" spc="-5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sz="2400" spc="-5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ANSWER(u)</a:t>
            </a:r>
          </a:p>
          <a:p>
            <a:pPr marL="39370">
              <a:spcBef>
                <a:spcPts val="1245"/>
              </a:spcBef>
            </a:pPr>
            <a:r>
              <a:rPr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第三步</a:t>
            </a:r>
            <a:r>
              <a:rPr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：将上述公式</a:t>
            </a:r>
            <a:r>
              <a:rPr sz="2400" spc="-1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G</a:t>
            </a:r>
            <a:r>
              <a:rPr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化为</a:t>
            </a:r>
            <a:r>
              <a:rPr sz="2400" spc="-15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子</a:t>
            </a:r>
            <a:r>
              <a:rPr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句集</a:t>
            </a:r>
            <a:r>
              <a:rPr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S</a:t>
            </a:r>
            <a:r>
              <a:rPr sz="2400" baseline="-24509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2</a:t>
            </a:r>
            <a:r>
              <a:rPr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,</a:t>
            </a:r>
            <a:r>
              <a:rPr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并将</a:t>
            </a:r>
            <a:r>
              <a:rPr sz="2400" spc="5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S</a:t>
            </a:r>
            <a:r>
              <a:rPr sz="2400" spc="7" baseline="-24509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1</a:t>
            </a:r>
            <a:r>
              <a:rPr sz="2400" spc="-15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sz="2400" spc="5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S</a:t>
            </a:r>
            <a:r>
              <a:rPr sz="2400" spc="7" baseline="-24509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2</a:t>
            </a:r>
            <a:r>
              <a:rPr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合</a:t>
            </a:r>
            <a:r>
              <a:rPr sz="2400" spc="-15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</a:t>
            </a:r>
            <a:r>
              <a:rPr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S</a:t>
            </a:r>
            <a:r>
              <a:rPr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87476" y="4418111"/>
            <a:ext cx="7566024" cy="17081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800100">
              <a:spcBef>
                <a:spcPts val="985"/>
              </a:spcBef>
            </a:pPr>
            <a:r>
              <a:rPr lang="en-US" altLang="zh-CN" sz="2000" spc="-5" dirty="0">
                <a:solidFill>
                  <a:srgbClr val="FF0000"/>
                </a:solidFill>
                <a:latin typeface="Symbol"/>
                <a:cs typeface="Symbol"/>
              </a:rPr>
              <a:t>(1</a:t>
            </a:r>
            <a:r>
              <a:rPr lang="en-US" altLang="zh-CN" sz="2000" spc="-5" dirty="0" smtClean="0">
                <a:solidFill>
                  <a:srgbClr val="FF0000"/>
                </a:solidFill>
                <a:latin typeface="Symbol"/>
                <a:cs typeface="Symbol"/>
              </a:rPr>
              <a:t>)   </a:t>
            </a:r>
            <a:r>
              <a:rPr lang="en-US" altLang="zh-CN"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Brother(</a:t>
            </a:r>
            <a:r>
              <a:rPr lang="en-US" altLang="zh-CN" sz="20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x,y</a:t>
            </a:r>
            <a:r>
              <a:rPr lang="en-US" altLang="zh-CN"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lang="en-US" altLang="zh-CN" sz="2000" spc="-5" dirty="0" smtClean="0">
                <a:solidFill>
                  <a:srgbClr val="FF0000"/>
                </a:solidFill>
                <a:latin typeface="宋体"/>
                <a:cs typeface="宋体"/>
              </a:rPr>
              <a:t>∨</a:t>
            </a:r>
            <a:r>
              <a:rPr lang="en-US" altLang="zh-CN" sz="2000" spc="-5" dirty="0" smtClean="0">
                <a:solidFill>
                  <a:srgbClr val="FF0000"/>
                </a:solidFill>
                <a:latin typeface="Symbol"/>
                <a:cs typeface="Symbol"/>
              </a:rPr>
              <a:t> </a:t>
            </a:r>
            <a:r>
              <a:rPr lang="en-US" altLang="zh-CN"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Father(</a:t>
            </a:r>
            <a:r>
              <a:rPr lang="en-US" altLang="zh-CN" sz="20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z,x</a:t>
            </a:r>
            <a:r>
              <a:rPr lang="en-US" altLang="zh-CN"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lang="en-US" altLang="zh-CN" sz="2000" spc="-5" dirty="0">
                <a:solidFill>
                  <a:srgbClr val="FF0000"/>
                </a:solidFill>
                <a:latin typeface="宋体"/>
                <a:cs typeface="宋体"/>
              </a:rPr>
              <a:t>∨</a:t>
            </a:r>
            <a:r>
              <a:rPr lang="en-US" altLang="zh-CN"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Father(</a:t>
            </a:r>
            <a:r>
              <a:rPr lang="en-US" altLang="zh-CN" sz="20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z,y</a:t>
            </a:r>
            <a:r>
              <a:rPr lang="en-US" altLang="zh-CN"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</a:p>
          <a:p>
            <a:pPr marL="800100">
              <a:spcBef>
                <a:spcPts val="985"/>
              </a:spcBef>
            </a:pPr>
            <a:r>
              <a:rPr lang="en-US" altLang="zh-CN"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(2) </a:t>
            </a:r>
            <a:r>
              <a:rPr lang="en-US" altLang="zh-CN" sz="20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Brother(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John,Peter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</a:p>
          <a:p>
            <a:pPr marL="800100">
              <a:spcBef>
                <a:spcPts val="985"/>
              </a:spcBef>
            </a:pPr>
            <a:r>
              <a:rPr lang="en-US" altLang="zh-CN" sz="2000" spc="-55" dirty="0">
                <a:solidFill>
                  <a:srgbClr val="FF0000"/>
                </a:solidFill>
                <a:latin typeface="Times New Roman"/>
                <a:cs typeface="Times New Roman"/>
              </a:rPr>
              <a:t> (3) </a:t>
            </a:r>
            <a:r>
              <a:rPr lang="en-US" altLang="zh-CN" sz="2000" spc="-5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Father(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David,John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</a:p>
          <a:p>
            <a:pPr marL="800100">
              <a:spcBef>
                <a:spcPts val="985"/>
              </a:spcBef>
            </a:pPr>
            <a:r>
              <a:rPr lang="en-US" altLang="zh-CN" sz="2000" spc="-5" dirty="0">
                <a:solidFill>
                  <a:srgbClr val="FF0000"/>
                </a:solidFill>
                <a:latin typeface="Symbol"/>
                <a:cs typeface="Symbol"/>
              </a:rPr>
              <a:t>(4) </a:t>
            </a:r>
            <a:r>
              <a:rPr lang="en-US" altLang="zh-CN" sz="2000" spc="-5" dirty="0" smtClean="0">
                <a:solidFill>
                  <a:srgbClr val="FF0000"/>
                </a:solidFill>
                <a:latin typeface="Symbol"/>
                <a:cs typeface="Symbol"/>
              </a:rPr>
              <a:t>   </a:t>
            </a:r>
            <a:r>
              <a:rPr lang="en-US" altLang="zh-CN"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Father(</a:t>
            </a:r>
            <a:r>
              <a:rPr lang="en-US" altLang="zh-CN" sz="20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u,Peter</a:t>
            </a:r>
            <a:r>
              <a:rPr lang="en-US" altLang="zh-CN"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lang="en-US" altLang="zh-CN" sz="2000" spc="-5" dirty="0">
                <a:solidFill>
                  <a:srgbClr val="FF0000"/>
                </a:solidFill>
              </a:rPr>
              <a:t>∨</a:t>
            </a:r>
            <a:r>
              <a:rPr lang="en-US" altLang="zh-CN" sz="20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ANSWER(u)</a:t>
            </a:r>
            <a:endParaRPr lang="en-US" altLang="zh-CN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918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9220" y="44196"/>
            <a:ext cx="1850136" cy="123139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523104" y="226263"/>
            <a:ext cx="11474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b="1" spc="-10" dirty="0">
                <a:latin typeface="宋体"/>
                <a:cs typeface="宋体"/>
              </a:rPr>
              <a:t>提纲</a:t>
            </a:r>
            <a:endParaRPr sz="4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3463" y="1457654"/>
            <a:ext cx="6139815" cy="5105885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12065">
              <a:spcBef>
                <a:spcPts val="1735"/>
              </a:spcBef>
              <a:tabLst>
                <a:tab pos="528320" algn="l"/>
              </a:tabLst>
            </a:pPr>
            <a:r>
              <a:rPr sz="2800" b="1" spc="-15" dirty="0" err="1" smtClean="0">
                <a:solidFill>
                  <a:srgbClr val="FF0000"/>
                </a:solidFill>
                <a:latin typeface="宋体"/>
                <a:cs typeface="宋体"/>
              </a:rPr>
              <a:t>一阶逻辑</a:t>
            </a:r>
            <a:r>
              <a:rPr lang="zh-CN" altLang="en-US" sz="2800" b="1" spc="-15" dirty="0" smtClean="0">
                <a:solidFill>
                  <a:srgbClr val="FF0000"/>
                </a:solidFill>
                <a:latin typeface="宋体"/>
                <a:cs typeface="宋体"/>
              </a:rPr>
              <a:t>基本概念</a:t>
            </a:r>
            <a:endParaRPr sz="2800" dirty="0">
              <a:solidFill>
                <a:srgbClr val="FF0000"/>
              </a:solidFill>
              <a:latin typeface="宋体"/>
              <a:cs typeface="宋体"/>
            </a:endParaRPr>
          </a:p>
          <a:p>
            <a:pPr marL="12065">
              <a:spcBef>
                <a:spcPts val="1635"/>
              </a:spcBef>
              <a:tabLst>
                <a:tab pos="528320" algn="l"/>
              </a:tabLst>
            </a:pPr>
            <a:endParaRPr lang="en-US" sz="2800" b="1" spc="-15" dirty="0" smtClean="0">
              <a:latin typeface="宋体"/>
              <a:cs typeface="宋体"/>
            </a:endParaRPr>
          </a:p>
          <a:p>
            <a:pPr marL="12065">
              <a:spcBef>
                <a:spcPts val="1635"/>
              </a:spcBef>
              <a:tabLst>
                <a:tab pos="528320" algn="l"/>
              </a:tabLst>
            </a:pPr>
            <a:r>
              <a:rPr sz="2800" b="1" spc="-15" dirty="0" err="1" smtClean="0">
                <a:latin typeface="宋体"/>
                <a:cs typeface="宋体"/>
              </a:rPr>
              <a:t>一阶逻辑化为子句</a:t>
            </a:r>
            <a:endParaRPr sz="2800" dirty="0">
              <a:latin typeface="宋体"/>
              <a:cs typeface="宋体"/>
            </a:endParaRPr>
          </a:p>
          <a:p>
            <a:pPr marL="12065">
              <a:spcBef>
                <a:spcPts val="1630"/>
              </a:spcBef>
              <a:tabLst>
                <a:tab pos="528320" algn="l"/>
              </a:tabLst>
            </a:pPr>
            <a:endParaRPr lang="en-US" sz="2800" b="1" spc="-10" dirty="0" smtClean="0">
              <a:latin typeface="宋体"/>
              <a:cs typeface="宋体"/>
            </a:endParaRPr>
          </a:p>
          <a:p>
            <a:pPr marL="12065">
              <a:spcBef>
                <a:spcPts val="1630"/>
              </a:spcBef>
              <a:tabLst>
                <a:tab pos="528320" algn="l"/>
              </a:tabLst>
            </a:pPr>
            <a:r>
              <a:rPr lang="zh-CN" altLang="en-US" sz="2800" b="1" spc="-10" dirty="0" smtClean="0">
                <a:latin typeface="宋体"/>
                <a:cs typeface="宋体"/>
              </a:rPr>
              <a:t>基于</a:t>
            </a:r>
            <a:r>
              <a:rPr sz="2800" b="1" spc="-10" dirty="0" err="1" smtClean="0">
                <a:latin typeface="宋体"/>
                <a:cs typeface="宋体"/>
              </a:rPr>
              <a:t>归结原理</a:t>
            </a:r>
            <a:r>
              <a:rPr lang="zh-CN" altLang="en-US" sz="2800" b="1" spc="-10" dirty="0" smtClean="0">
                <a:latin typeface="宋体"/>
                <a:cs typeface="宋体"/>
              </a:rPr>
              <a:t>的推理算法</a:t>
            </a:r>
            <a:endParaRPr lang="en-US" altLang="zh-CN" sz="2800" b="1" spc="-10" dirty="0" smtClean="0">
              <a:latin typeface="宋体"/>
              <a:cs typeface="宋体"/>
            </a:endParaRPr>
          </a:p>
          <a:p>
            <a:pPr marL="12065">
              <a:spcBef>
                <a:spcPts val="1630"/>
              </a:spcBef>
              <a:tabLst>
                <a:tab pos="528320" algn="l"/>
              </a:tabLst>
            </a:pPr>
            <a:endParaRPr lang="en-US" sz="2800" b="1" spc="-10" dirty="0">
              <a:latin typeface="宋体"/>
              <a:cs typeface="宋体"/>
            </a:endParaRPr>
          </a:p>
          <a:p>
            <a:pPr marL="12065">
              <a:spcBef>
                <a:spcPts val="1630"/>
              </a:spcBef>
              <a:tabLst>
                <a:tab pos="528320" algn="l"/>
              </a:tabLst>
            </a:pPr>
            <a:r>
              <a:rPr lang="zh-CN" altLang="en-US" sz="2800" b="1" spc="-15" dirty="0">
                <a:latin typeface="宋体"/>
                <a:cs typeface="宋体"/>
              </a:rPr>
              <a:t>归结原理的应用</a:t>
            </a:r>
          </a:p>
          <a:p>
            <a:pPr marL="12065">
              <a:spcBef>
                <a:spcPts val="1630"/>
              </a:spcBef>
              <a:tabLst>
                <a:tab pos="528320" algn="l"/>
              </a:tabLst>
            </a:pPr>
            <a:endParaRPr sz="28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7871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8562" y="185623"/>
            <a:ext cx="3953510" cy="697230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 dirty="0"/>
              <a:t>归结原理的应用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2480" y="1474666"/>
            <a:ext cx="10617199" cy="4788042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spcBef>
                <a:spcPts val="1395"/>
              </a:spcBef>
            </a:pPr>
            <a:r>
              <a:rPr sz="2400" b="1" dirty="0">
                <a:latin typeface="宋体"/>
                <a:cs typeface="宋体"/>
              </a:rPr>
              <a:t>第四步</a:t>
            </a:r>
            <a:r>
              <a:rPr sz="2400" dirty="0">
                <a:latin typeface="宋体"/>
                <a:cs typeface="宋体"/>
              </a:rPr>
              <a:t>：应用归结原理进行归结</a:t>
            </a:r>
          </a:p>
          <a:p>
            <a:pPr marL="1383596" lvl="3">
              <a:spcBef>
                <a:spcPts val="1295"/>
              </a:spcBef>
              <a:buSzPct val="96296"/>
              <a:tabLst>
                <a:tab pos="871855" algn="l"/>
              </a:tabLst>
            </a:pPr>
            <a:r>
              <a:rPr lang="en-US" altLang="zh-CN" sz="2400" spc="-5" dirty="0" smtClean="0">
                <a:latin typeface="Symbol"/>
                <a:cs typeface="Symbol"/>
              </a:rPr>
              <a:t>(5) </a:t>
            </a:r>
            <a:r>
              <a:rPr lang="zh-CN" altLang="en-US" sz="2400" spc="-5" dirty="0" smtClean="0">
                <a:latin typeface="Symbol"/>
                <a:cs typeface="Symbol"/>
              </a:rPr>
              <a:t> </a:t>
            </a:r>
            <a:r>
              <a:rPr sz="2400" dirty="0">
                <a:latin typeface="Times New Roman"/>
                <a:cs typeface="Times New Roman"/>
              </a:rPr>
              <a:t>Brother(</a:t>
            </a:r>
            <a:r>
              <a:rPr sz="2400" dirty="0" err="1">
                <a:latin typeface="Times New Roman"/>
                <a:cs typeface="Times New Roman"/>
              </a:rPr>
              <a:t>John,y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宋体"/>
                <a:cs typeface="宋体"/>
              </a:rPr>
              <a:t>∨</a:t>
            </a:r>
            <a:r>
              <a:rPr sz="2400" dirty="0">
                <a:latin typeface="Times New Roman"/>
                <a:cs typeface="Times New Roman"/>
              </a:rPr>
              <a:t>Father(David,y)</a:t>
            </a:r>
          </a:p>
          <a:p>
            <a:pPr marL="3356542" lvl="3">
              <a:spcBef>
                <a:spcPts val="1295"/>
              </a:spcBef>
            </a:pPr>
            <a:r>
              <a:rPr sz="2400" dirty="0">
                <a:latin typeface="宋体"/>
                <a:cs typeface="宋体"/>
              </a:rPr>
              <a:t>（</a:t>
            </a:r>
            <a:r>
              <a:rPr sz="2400" spc="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宋体"/>
                <a:cs typeface="宋体"/>
              </a:rPr>
              <a:t>）与（</a:t>
            </a:r>
            <a:r>
              <a:rPr sz="2400" spc="5" dirty="0">
                <a:latin typeface="Times New Roman"/>
                <a:cs typeface="Times New Roman"/>
              </a:rPr>
              <a:t>3</a:t>
            </a:r>
            <a:r>
              <a:rPr sz="2400" dirty="0">
                <a:latin typeface="宋体"/>
                <a:cs typeface="宋体"/>
              </a:rPr>
              <a:t>）归结</a:t>
            </a:r>
            <a:r>
              <a:rPr sz="2400" spc="-690" dirty="0">
                <a:latin typeface="宋体"/>
                <a:cs typeface="宋体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σ={Davi</a:t>
            </a:r>
            <a:r>
              <a:rPr sz="2400" spc="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/z,</a:t>
            </a:r>
            <a:r>
              <a:rPr sz="2400" spc="5" dirty="0">
                <a:latin typeface="Times New Roman"/>
                <a:cs typeface="Times New Roman"/>
              </a:rPr>
              <a:t>J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5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5" dirty="0">
                <a:latin typeface="Times New Roman"/>
                <a:cs typeface="Times New Roman"/>
              </a:rPr>
              <a:t>/</a:t>
            </a:r>
            <a:r>
              <a:rPr sz="2400" dirty="0">
                <a:latin typeface="Times New Roman"/>
                <a:cs typeface="Times New Roman"/>
              </a:rPr>
              <a:t>x}</a:t>
            </a:r>
          </a:p>
          <a:p>
            <a:pPr marL="1383596" lvl="3">
              <a:spcBef>
                <a:spcPts val="1300"/>
              </a:spcBef>
              <a:buSzPct val="96296"/>
              <a:tabLst>
                <a:tab pos="871855" algn="l"/>
              </a:tabLst>
            </a:pPr>
            <a:r>
              <a:rPr lang="en-US" altLang="zh-CN" sz="2400" spc="-5" dirty="0" smtClean="0">
                <a:latin typeface="Symbol"/>
                <a:cs typeface="Symbol"/>
              </a:rPr>
              <a:t>(6) </a:t>
            </a:r>
            <a:r>
              <a:rPr lang="zh-CN" altLang="en-US" sz="2400" spc="-5" dirty="0" smtClean="0">
                <a:latin typeface="Symbol"/>
                <a:cs typeface="Symbol"/>
              </a:rPr>
              <a:t> </a:t>
            </a:r>
            <a:r>
              <a:rPr sz="2400" dirty="0">
                <a:latin typeface="Times New Roman"/>
                <a:cs typeface="Times New Roman"/>
              </a:rPr>
              <a:t>Brother(</a:t>
            </a:r>
            <a:r>
              <a:rPr sz="2400" dirty="0" err="1">
                <a:latin typeface="Times New Roman"/>
                <a:cs typeface="Times New Roman"/>
              </a:rPr>
              <a:t>John,Peter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宋体"/>
                <a:cs typeface="宋体"/>
              </a:rPr>
              <a:t>∨</a:t>
            </a:r>
            <a:r>
              <a:rPr sz="2400" dirty="0">
                <a:latin typeface="Times New Roman"/>
                <a:cs typeface="Times New Roman"/>
              </a:rPr>
              <a:t>ANSWER(David)</a:t>
            </a:r>
          </a:p>
          <a:p>
            <a:pPr marL="3526722" lvl="3">
              <a:spcBef>
                <a:spcPts val="1295"/>
              </a:spcBef>
            </a:pPr>
            <a:r>
              <a:rPr sz="2400" dirty="0">
                <a:latin typeface="宋体"/>
                <a:cs typeface="宋体"/>
              </a:rPr>
              <a:t>（</a:t>
            </a:r>
            <a:r>
              <a:rPr sz="2400" dirty="0">
                <a:latin typeface="Times New Roman"/>
                <a:cs typeface="Times New Roman"/>
              </a:rPr>
              <a:t>4</a:t>
            </a:r>
            <a:r>
              <a:rPr sz="2400" dirty="0">
                <a:latin typeface="宋体"/>
                <a:cs typeface="宋体"/>
              </a:rPr>
              <a:t>）与（</a:t>
            </a:r>
            <a:r>
              <a:rPr sz="2400" dirty="0">
                <a:latin typeface="Times New Roman"/>
                <a:cs typeface="Times New Roman"/>
              </a:rPr>
              <a:t>5</a:t>
            </a:r>
            <a:r>
              <a:rPr sz="2400" dirty="0">
                <a:latin typeface="宋体"/>
                <a:cs typeface="宋体"/>
              </a:rPr>
              <a:t>）归结</a:t>
            </a:r>
            <a:r>
              <a:rPr sz="2400" spc="-5" dirty="0">
                <a:latin typeface="Times New Roman"/>
                <a:cs typeface="Times New Roman"/>
              </a:rPr>
              <a:t>σ={David/u,Peter/y}</a:t>
            </a:r>
            <a:endParaRPr sz="2400" dirty="0">
              <a:latin typeface="Times New Roman"/>
              <a:cs typeface="Times New Roman"/>
            </a:endParaRPr>
          </a:p>
          <a:p>
            <a:pPr marL="1383596" lvl="3">
              <a:spcBef>
                <a:spcPts val="1295"/>
              </a:spcBef>
              <a:buSzPct val="96296"/>
              <a:tabLst>
                <a:tab pos="871855" algn="l"/>
                <a:tab pos="4327525" algn="l"/>
              </a:tabLst>
            </a:pPr>
            <a:r>
              <a:rPr lang="en-US" sz="2400" spc="-5" dirty="0" smtClean="0">
                <a:latin typeface="Times New Roman"/>
                <a:cs typeface="Times New Roman"/>
              </a:rPr>
              <a:t>(7) </a:t>
            </a:r>
            <a:r>
              <a:rPr sz="2400" spc="-5" dirty="0" smtClean="0">
                <a:latin typeface="Times New Roman"/>
                <a:cs typeface="Times New Roman"/>
              </a:rPr>
              <a:t>ANSWER(David</a:t>
            </a:r>
            <a:r>
              <a:rPr sz="2400" spc="-5" dirty="0">
                <a:latin typeface="Times New Roman"/>
                <a:cs typeface="Times New Roman"/>
              </a:rPr>
              <a:t>)	</a:t>
            </a:r>
            <a:r>
              <a:rPr sz="2400" dirty="0">
                <a:latin typeface="宋体"/>
                <a:cs typeface="宋体"/>
              </a:rPr>
              <a:t>（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宋体"/>
                <a:cs typeface="宋体"/>
              </a:rPr>
              <a:t>）</a:t>
            </a:r>
            <a:r>
              <a:rPr sz="2400" spc="-5" dirty="0">
                <a:latin typeface="宋体"/>
                <a:cs typeface="宋体"/>
              </a:rPr>
              <a:t>与</a:t>
            </a:r>
            <a:r>
              <a:rPr sz="2400" dirty="0">
                <a:latin typeface="宋体"/>
                <a:cs typeface="宋体"/>
              </a:rPr>
              <a:t>（</a:t>
            </a:r>
            <a:r>
              <a:rPr sz="2400" dirty="0">
                <a:latin typeface="Times New Roman"/>
                <a:cs typeface="Times New Roman"/>
              </a:rPr>
              <a:t>6</a:t>
            </a:r>
            <a:r>
              <a:rPr sz="2400" dirty="0">
                <a:latin typeface="宋体"/>
                <a:cs typeface="宋体"/>
              </a:rPr>
              <a:t>）</a:t>
            </a:r>
            <a:r>
              <a:rPr sz="2400" spc="-5" dirty="0">
                <a:latin typeface="宋体"/>
                <a:cs typeface="宋体"/>
              </a:rPr>
              <a:t>归结</a:t>
            </a:r>
            <a:endParaRPr lang="en-US" sz="2400" spc="-5" dirty="0">
              <a:latin typeface="宋体"/>
              <a:cs typeface="宋体"/>
            </a:endParaRPr>
          </a:p>
          <a:p>
            <a:pPr marL="871219" indent="-859155">
              <a:spcBef>
                <a:spcPts val="1295"/>
              </a:spcBef>
              <a:buSzPct val="96296"/>
              <a:buFont typeface=""/>
              <a:buAutoNum type="arabicPlain" startAt="7"/>
              <a:tabLst>
                <a:tab pos="871855" algn="l"/>
                <a:tab pos="4327525" algn="l"/>
              </a:tabLst>
            </a:pPr>
            <a:endParaRPr sz="2400" dirty="0">
              <a:latin typeface="宋体"/>
              <a:cs typeface="宋体"/>
            </a:endParaRPr>
          </a:p>
          <a:p>
            <a:pPr marL="355600" marR="5080" indent="-342900">
              <a:lnSpc>
                <a:spcPct val="120000"/>
              </a:lnSpc>
              <a:spcBef>
                <a:spcPts val="655"/>
              </a:spcBef>
            </a:pPr>
            <a:r>
              <a:rPr sz="2400" b="1" spc="114" dirty="0" err="1">
                <a:latin typeface="宋体"/>
                <a:cs typeface="宋体"/>
              </a:rPr>
              <a:t>第五步</a:t>
            </a:r>
            <a:r>
              <a:rPr sz="2400" spc="125" dirty="0" err="1">
                <a:latin typeface="宋体"/>
                <a:cs typeface="宋体"/>
              </a:rPr>
              <a:t>：</a:t>
            </a:r>
            <a:r>
              <a:rPr sz="2400" spc="114" dirty="0" err="1">
                <a:latin typeface="宋体"/>
                <a:cs typeface="宋体"/>
              </a:rPr>
              <a:t>得到了</a:t>
            </a:r>
            <a:r>
              <a:rPr sz="2400" spc="125" dirty="0" err="1">
                <a:latin typeface="宋体"/>
                <a:cs typeface="宋体"/>
              </a:rPr>
              <a:t>归</a:t>
            </a:r>
            <a:r>
              <a:rPr sz="2400" spc="114" dirty="0" err="1">
                <a:latin typeface="宋体"/>
                <a:cs typeface="宋体"/>
              </a:rPr>
              <a:t>结</a:t>
            </a:r>
            <a:r>
              <a:rPr sz="2400" spc="150" dirty="0" err="1">
                <a:latin typeface="宋体"/>
                <a:cs typeface="宋体"/>
              </a:rPr>
              <a:t>式</a:t>
            </a:r>
            <a:r>
              <a:rPr sz="2400" spc="-5" dirty="0" err="1">
                <a:latin typeface="Times New Roman"/>
                <a:cs typeface="Times New Roman"/>
              </a:rPr>
              <a:t>AN</a:t>
            </a:r>
            <a:r>
              <a:rPr sz="2400" dirty="0" err="1">
                <a:latin typeface="Times New Roman"/>
                <a:cs typeface="Times New Roman"/>
              </a:rPr>
              <a:t>SW</a:t>
            </a:r>
            <a:r>
              <a:rPr sz="2400" spc="-15" dirty="0" err="1">
                <a:latin typeface="Times New Roman"/>
                <a:cs typeface="Times New Roman"/>
              </a:rPr>
              <a:t>E</a:t>
            </a:r>
            <a:r>
              <a:rPr sz="2400" dirty="0" err="1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(Davi</a:t>
            </a:r>
            <a:r>
              <a:rPr sz="2400" spc="10" dirty="0">
                <a:latin typeface="Times New Roman"/>
                <a:cs typeface="Times New Roman"/>
              </a:rPr>
              <a:t>d</a:t>
            </a:r>
            <a:r>
              <a:rPr sz="2400" spc="130" dirty="0" smtClean="0">
                <a:latin typeface="Times New Roman"/>
                <a:cs typeface="Times New Roman"/>
              </a:rPr>
              <a:t>)</a:t>
            </a:r>
            <a:endParaRPr lang="en-US" sz="2400" spc="120" dirty="0">
              <a:latin typeface="宋体"/>
              <a:cs typeface="宋体"/>
            </a:endParaRPr>
          </a:p>
          <a:p>
            <a:pPr marL="355600" marR="5080" indent="-342900">
              <a:lnSpc>
                <a:spcPct val="120000"/>
              </a:lnSpc>
              <a:spcBef>
                <a:spcPts val="655"/>
              </a:spcBef>
            </a:pPr>
            <a:r>
              <a:rPr lang="en-US" sz="2400" spc="114" dirty="0" smtClean="0">
                <a:latin typeface="宋体"/>
                <a:cs typeface="宋体"/>
              </a:rPr>
              <a:t>      </a:t>
            </a:r>
            <a:r>
              <a:rPr sz="2400" spc="114" dirty="0" err="1" smtClean="0">
                <a:latin typeface="宋体"/>
                <a:cs typeface="宋体"/>
              </a:rPr>
              <a:t>答</a:t>
            </a:r>
            <a:r>
              <a:rPr sz="2400" spc="125" dirty="0" err="1" smtClean="0">
                <a:latin typeface="宋体"/>
                <a:cs typeface="宋体"/>
              </a:rPr>
              <a:t>案</a:t>
            </a:r>
            <a:r>
              <a:rPr sz="2400" spc="114" dirty="0" err="1" smtClean="0">
                <a:latin typeface="宋体"/>
                <a:cs typeface="宋体"/>
              </a:rPr>
              <a:t>即在</a:t>
            </a:r>
            <a:r>
              <a:rPr sz="2400" dirty="0" err="1" smtClean="0">
                <a:latin typeface="宋体"/>
                <a:cs typeface="宋体"/>
              </a:rPr>
              <a:t>其中</a:t>
            </a:r>
            <a:r>
              <a:rPr sz="2400" spc="-5" dirty="0" err="1">
                <a:latin typeface="宋体"/>
                <a:cs typeface="宋体"/>
              </a:rPr>
              <a:t>，</a:t>
            </a:r>
            <a:r>
              <a:rPr sz="2400" dirty="0" err="1">
                <a:latin typeface="宋体"/>
                <a:cs typeface="宋体"/>
              </a:rPr>
              <a:t>所以</a:t>
            </a:r>
            <a:r>
              <a:rPr sz="2400" dirty="0" err="1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dirty="0" err="1">
                <a:latin typeface="Times New Roman"/>
                <a:cs typeface="Times New Roman"/>
              </a:rPr>
              <a:t>David</a:t>
            </a:r>
            <a:r>
              <a:rPr sz="2400" dirty="0" err="1">
                <a:latin typeface="宋体"/>
                <a:cs typeface="宋体"/>
              </a:rPr>
              <a:t>。即</a:t>
            </a:r>
            <a:r>
              <a:rPr sz="2400" dirty="0" err="1">
                <a:latin typeface="Times New Roman"/>
                <a:cs typeface="Times New Roman"/>
              </a:rPr>
              <a:t>Peter</a:t>
            </a:r>
            <a:r>
              <a:rPr sz="2400" dirty="0" err="1">
                <a:latin typeface="宋体"/>
                <a:cs typeface="宋体"/>
              </a:rPr>
              <a:t>的父亲是</a:t>
            </a:r>
            <a:r>
              <a:rPr sz="2400" dirty="0" err="1">
                <a:latin typeface="Times New Roman"/>
                <a:cs typeface="Times New Roman"/>
              </a:rPr>
              <a:t>David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20511" y="9138"/>
            <a:ext cx="5571489" cy="15850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800100">
              <a:spcBef>
                <a:spcPts val="985"/>
              </a:spcBef>
            </a:pPr>
            <a:r>
              <a:rPr lang="en-US" altLang="zh-CN" spc="-5" dirty="0">
                <a:solidFill>
                  <a:srgbClr val="FF0000"/>
                </a:solidFill>
                <a:latin typeface="Symbol"/>
                <a:cs typeface="Symbol"/>
              </a:rPr>
              <a:t>(1) </a:t>
            </a:r>
            <a:r>
              <a:rPr lang="en-US" altLang="zh-CN" spc="-5" dirty="0">
                <a:solidFill>
                  <a:srgbClr val="FF0000"/>
                </a:solidFill>
                <a:latin typeface="Times New Roman"/>
                <a:cs typeface="Times New Roman"/>
              </a:rPr>
              <a:t>Brother(</a:t>
            </a:r>
            <a:r>
              <a:rPr lang="en-US" altLang="zh-CN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x,y</a:t>
            </a:r>
            <a:r>
              <a:rPr lang="en-US" altLang="zh-CN" spc="-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lang="en-US" altLang="zh-CN" spc="-5" dirty="0">
                <a:solidFill>
                  <a:srgbClr val="FF0000"/>
                </a:solidFill>
                <a:latin typeface="宋体"/>
                <a:cs typeface="宋体"/>
              </a:rPr>
              <a:t>∨</a:t>
            </a:r>
            <a:r>
              <a:rPr lang="en-US" altLang="zh-CN" spc="-5" dirty="0">
                <a:solidFill>
                  <a:srgbClr val="FF0000"/>
                </a:solidFill>
                <a:latin typeface="Symbol"/>
                <a:cs typeface="Symbol"/>
              </a:rPr>
              <a:t>  </a:t>
            </a:r>
            <a:r>
              <a:rPr lang="en-US" altLang="zh-CN" spc="-5" dirty="0">
                <a:solidFill>
                  <a:srgbClr val="FF0000"/>
                </a:solidFill>
                <a:latin typeface="Times New Roman"/>
                <a:cs typeface="Times New Roman"/>
              </a:rPr>
              <a:t>Father(</a:t>
            </a:r>
            <a:r>
              <a:rPr lang="en-US" altLang="zh-CN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z,x</a:t>
            </a:r>
            <a:r>
              <a:rPr lang="en-US" altLang="zh-CN" spc="-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lang="en-US" altLang="zh-CN" spc="-5" dirty="0">
                <a:solidFill>
                  <a:srgbClr val="FF0000"/>
                </a:solidFill>
                <a:latin typeface="宋体"/>
                <a:cs typeface="宋体"/>
              </a:rPr>
              <a:t>∨</a:t>
            </a:r>
            <a:r>
              <a:rPr lang="en-US" altLang="zh-CN" spc="-5" dirty="0">
                <a:solidFill>
                  <a:srgbClr val="FF0000"/>
                </a:solidFill>
                <a:latin typeface="Times New Roman"/>
                <a:cs typeface="Times New Roman"/>
              </a:rPr>
              <a:t>Father(</a:t>
            </a:r>
            <a:r>
              <a:rPr lang="en-US" altLang="zh-CN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z,y</a:t>
            </a:r>
            <a:r>
              <a:rPr lang="en-US" altLang="zh-CN" spc="-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</a:p>
          <a:p>
            <a:pPr marL="800100">
              <a:spcBef>
                <a:spcPts val="985"/>
              </a:spcBef>
            </a:pPr>
            <a:r>
              <a:rPr lang="en-US" altLang="zh-CN" spc="-5" dirty="0">
                <a:solidFill>
                  <a:srgbClr val="FF0000"/>
                </a:solidFill>
                <a:latin typeface="Times New Roman"/>
                <a:cs typeface="Times New Roman"/>
              </a:rPr>
              <a:t>(2) </a:t>
            </a:r>
            <a:r>
              <a:rPr lang="en-US" altLang="zh-CN" dirty="0" smtClean="0">
                <a:solidFill>
                  <a:srgbClr val="FF0000"/>
                </a:solidFill>
                <a:latin typeface="Times New Roman"/>
                <a:cs typeface="Times New Roman"/>
              </a:rPr>
              <a:t>Brother(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John,Peter</a:t>
            </a:r>
            <a:r>
              <a:rPr lang="en-US" altLang="zh-CN" dirty="0" smtClean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</a:p>
          <a:p>
            <a:pPr marL="800100">
              <a:spcBef>
                <a:spcPts val="985"/>
              </a:spcBef>
            </a:pPr>
            <a:r>
              <a:rPr lang="en-US" altLang="zh-CN" spc="-55" dirty="0">
                <a:solidFill>
                  <a:srgbClr val="FF0000"/>
                </a:solidFill>
                <a:latin typeface="Times New Roman"/>
                <a:cs typeface="Times New Roman"/>
              </a:rPr>
              <a:t> (3) </a:t>
            </a:r>
            <a:r>
              <a:rPr lang="en-US" altLang="zh-CN" dirty="0" smtClean="0">
                <a:solidFill>
                  <a:srgbClr val="FF0000"/>
                </a:solidFill>
                <a:latin typeface="Times New Roman"/>
                <a:cs typeface="Times New Roman"/>
              </a:rPr>
              <a:t>Father(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David,John</a:t>
            </a:r>
            <a:r>
              <a:rPr lang="en-US" altLang="zh-CN" dirty="0" smtClean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</a:p>
          <a:p>
            <a:pPr marL="800100">
              <a:spcBef>
                <a:spcPts val="985"/>
              </a:spcBef>
            </a:pPr>
            <a:r>
              <a:rPr lang="en-US" altLang="zh-CN" sz="1600" spc="-5" dirty="0">
                <a:solidFill>
                  <a:srgbClr val="FF0000"/>
                </a:solidFill>
                <a:latin typeface="Symbol"/>
                <a:cs typeface="Symbol"/>
              </a:rPr>
              <a:t>(4)  </a:t>
            </a:r>
            <a:r>
              <a:rPr lang="en-US" altLang="zh-CN" spc="-5" dirty="0">
                <a:solidFill>
                  <a:srgbClr val="FF0000"/>
                </a:solidFill>
                <a:latin typeface="Times New Roman"/>
                <a:cs typeface="Times New Roman"/>
              </a:rPr>
              <a:t>Father(</a:t>
            </a:r>
            <a:r>
              <a:rPr lang="en-US" altLang="zh-CN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u,Peter</a:t>
            </a:r>
            <a:r>
              <a:rPr lang="en-US" altLang="zh-CN" spc="-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lang="en-US" altLang="zh-CN" spc="-5" dirty="0">
                <a:solidFill>
                  <a:srgbClr val="FF0000"/>
                </a:solidFill>
              </a:rPr>
              <a:t>∨</a:t>
            </a:r>
            <a:r>
              <a:rPr lang="en-US" altLang="zh-CN" spc="-5" dirty="0">
                <a:solidFill>
                  <a:srgbClr val="FF0000"/>
                </a:solidFill>
                <a:latin typeface="Times New Roman"/>
                <a:cs typeface="Times New Roman"/>
              </a:rPr>
              <a:t>ANSWER(u)</a:t>
            </a:r>
            <a:endParaRPr lang="en-US" altLang="zh-CN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907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2686" y="226263"/>
            <a:ext cx="1709420" cy="697230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 dirty="0">
                <a:solidFill>
                  <a:srgbClr val="FF0000"/>
                </a:solidFill>
              </a:rPr>
              <a:t>思考题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5917" y="1185798"/>
            <a:ext cx="8255000" cy="518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宋体"/>
                <a:cs typeface="宋体"/>
              </a:rPr>
              <a:t>破案问题</a:t>
            </a:r>
            <a:r>
              <a:rPr sz="2400" spc="-5" dirty="0">
                <a:solidFill>
                  <a:srgbClr val="FF0000"/>
                </a:solidFill>
                <a:latin typeface="宋体"/>
                <a:cs typeface="宋体"/>
              </a:rPr>
              <a:t>：</a:t>
            </a:r>
            <a:r>
              <a:rPr sz="2400" dirty="0">
                <a:latin typeface="宋体"/>
                <a:cs typeface="宋体"/>
              </a:rPr>
              <a:t>在一栋房子里发生了一件神秘的谋杀案，现在可以 肯定以下几点事实：</a:t>
            </a:r>
          </a:p>
          <a:p>
            <a:pPr marL="12700" marR="3442335">
              <a:lnSpc>
                <a:spcPct val="145000"/>
              </a:lnSpc>
            </a:pPr>
            <a:r>
              <a:rPr sz="2400" dirty="0">
                <a:latin typeface="Times New Roman"/>
                <a:cs typeface="Times New Roman"/>
              </a:rPr>
              <a:t>(1</a:t>
            </a:r>
            <a:r>
              <a:rPr sz="2400" spc="5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宋体"/>
                <a:cs typeface="宋体"/>
              </a:rPr>
              <a:t>在这栋房子里仅住有</a:t>
            </a:r>
            <a:r>
              <a:rPr sz="2400" dirty="0">
                <a:latin typeface="Times New Roman"/>
                <a:cs typeface="Times New Roman"/>
              </a:rPr>
              <a:t>A,</a:t>
            </a:r>
            <a:r>
              <a:rPr sz="2400" spc="-10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宋体"/>
                <a:cs typeface="宋体"/>
              </a:rPr>
              <a:t>三人；  </a:t>
            </a:r>
            <a:r>
              <a:rPr sz="2400" dirty="0">
                <a:latin typeface="Times New Roman"/>
                <a:cs typeface="Times New Roman"/>
              </a:rPr>
              <a:t>(2)</a:t>
            </a:r>
            <a:r>
              <a:rPr sz="2400" dirty="0">
                <a:latin typeface="宋体"/>
                <a:cs typeface="宋体"/>
              </a:rPr>
              <a:t>是住在这栋房子里的人杀了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宋体"/>
                <a:cs typeface="宋体"/>
              </a:rPr>
              <a:t>；</a:t>
            </a:r>
            <a:endParaRPr sz="2400" dirty="0">
              <a:latin typeface="宋体"/>
              <a:cs typeface="宋体"/>
            </a:endParaRPr>
          </a:p>
          <a:p>
            <a:pPr marL="12700" marR="165735" algn="just">
              <a:lnSpc>
                <a:spcPct val="145000"/>
              </a:lnSpc>
            </a:pPr>
            <a:r>
              <a:rPr sz="2400" dirty="0">
                <a:latin typeface="Times New Roman"/>
                <a:cs typeface="Times New Roman"/>
              </a:rPr>
              <a:t>(3)</a:t>
            </a:r>
            <a:r>
              <a:rPr sz="2400" dirty="0">
                <a:latin typeface="宋体"/>
                <a:cs typeface="宋体"/>
              </a:rPr>
              <a:t>谋杀者非常恨受害者；  </a:t>
            </a:r>
            <a:r>
              <a:rPr sz="2400" spc="520" dirty="0">
                <a:latin typeface="宋体"/>
                <a:cs typeface="宋体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(4)A</a:t>
            </a:r>
            <a:r>
              <a:rPr sz="2400" dirty="0">
                <a:latin typeface="宋体"/>
                <a:cs typeface="宋体"/>
              </a:rPr>
              <a:t>所恨的人</a:t>
            </a:r>
            <a:r>
              <a:rPr sz="2400" spc="-5" dirty="0">
                <a:latin typeface="宋体"/>
                <a:cs typeface="宋体"/>
              </a:rPr>
              <a:t>，</a:t>
            </a: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宋体"/>
                <a:cs typeface="宋体"/>
              </a:rPr>
              <a:t>一定不恨； </a:t>
            </a:r>
            <a:r>
              <a:rPr sz="2400" spc="-1190" dirty="0">
                <a:latin typeface="宋体"/>
                <a:cs typeface="宋体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(5</a:t>
            </a:r>
            <a:r>
              <a:rPr sz="2400" spc="5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宋体"/>
                <a:cs typeface="宋体"/>
              </a:rPr>
              <a:t>除</a:t>
            </a:r>
            <a:r>
              <a:rPr sz="2400" spc="-5" dirty="0">
                <a:latin typeface="宋体"/>
                <a:cs typeface="宋体"/>
              </a:rPr>
              <a:t>了</a:t>
            </a:r>
            <a:r>
              <a:rPr sz="2400" spc="-5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宋体"/>
                <a:cs typeface="宋体"/>
              </a:rPr>
              <a:t>以外，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宋体"/>
                <a:cs typeface="宋体"/>
              </a:rPr>
              <a:t>恨所有的人；</a:t>
            </a:r>
            <a:r>
              <a:rPr sz="2400" spc="-600" dirty="0">
                <a:latin typeface="宋体"/>
                <a:cs typeface="宋体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(6</a:t>
            </a:r>
            <a:r>
              <a:rPr sz="2400" spc="5" dirty="0">
                <a:latin typeface="Times New Roman"/>
                <a:cs typeface="Times New Roman"/>
              </a:rPr>
              <a:t>)</a:t>
            </a:r>
            <a:r>
              <a:rPr sz="2400" spc="-5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宋体"/>
                <a:cs typeface="宋体"/>
              </a:rPr>
              <a:t>恨所有不比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宋体"/>
                <a:cs typeface="宋体"/>
              </a:rPr>
              <a:t>富有的人；  </a:t>
            </a:r>
            <a:r>
              <a:rPr sz="2400" spc="-5" dirty="0">
                <a:latin typeface="Times New Roman"/>
                <a:cs typeface="Times New Roman"/>
              </a:rPr>
              <a:t>(7)A</a:t>
            </a:r>
            <a:r>
              <a:rPr sz="2400" dirty="0">
                <a:latin typeface="宋体"/>
                <a:cs typeface="宋体"/>
              </a:rPr>
              <a:t>所恨的人</a:t>
            </a:r>
            <a:r>
              <a:rPr sz="2400" spc="-5" dirty="0">
                <a:latin typeface="宋体"/>
                <a:cs typeface="宋体"/>
              </a:rPr>
              <a:t>，</a:t>
            </a:r>
            <a:r>
              <a:rPr sz="2400" spc="-5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宋体"/>
                <a:cs typeface="宋体"/>
              </a:rPr>
              <a:t>也恨；    </a:t>
            </a:r>
            <a:r>
              <a:rPr sz="2400" spc="1135" dirty="0">
                <a:latin typeface="宋体"/>
                <a:cs typeface="宋体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(8)</a:t>
            </a:r>
            <a:r>
              <a:rPr sz="2400" dirty="0">
                <a:latin typeface="宋体"/>
                <a:cs typeface="宋体"/>
              </a:rPr>
              <a:t>没有一个人恨所有的人； </a:t>
            </a:r>
            <a:r>
              <a:rPr sz="2400" spc="-1190" dirty="0">
                <a:latin typeface="宋体"/>
                <a:cs typeface="宋体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(9)</a:t>
            </a:r>
            <a:r>
              <a:rPr sz="2400" dirty="0">
                <a:latin typeface="宋体"/>
                <a:cs typeface="宋体"/>
              </a:rPr>
              <a:t>杀人嫌疑犯一定不会比受害者富有。</a:t>
            </a:r>
          </a:p>
          <a:p>
            <a:pPr marL="12700">
              <a:spcBef>
                <a:spcPts val="1300"/>
              </a:spcBef>
            </a:pPr>
            <a:r>
              <a:rPr sz="2400" spc="-5" dirty="0">
                <a:latin typeface="宋体"/>
                <a:cs typeface="宋体"/>
              </a:rPr>
              <a:t>为了推理需要，增加如下常识</a:t>
            </a:r>
            <a:r>
              <a:rPr sz="2400" dirty="0">
                <a:latin typeface="宋体"/>
                <a:cs typeface="宋体"/>
              </a:rPr>
              <a:t>：</a:t>
            </a:r>
            <a:r>
              <a:rPr sz="2400" dirty="0">
                <a:latin typeface="Times New Roman"/>
                <a:cs typeface="Times New Roman"/>
              </a:rPr>
              <a:t>(10)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宋体"/>
                <a:cs typeface="宋体"/>
              </a:rPr>
              <a:t>不等于</a:t>
            </a:r>
            <a:r>
              <a:rPr sz="2400" spc="-10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宋体"/>
                <a:cs typeface="宋体"/>
              </a:rPr>
              <a:t>。</a:t>
            </a:r>
          </a:p>
          <a:p>
            <a:pPr marL="12700">
              <a:spcBef>
                <a:spcPts val="1295"/>
              </a:spcBef>
            </a:pPr>
            <a:r>
              <a:rPr sz="2400" dirty="0">
                <a:latin typeface="宋体"/>
                <a:cs typeface="宋体"/>
              </a:rPr>
              <a:t>问：谋杀者是谁？</a:t>
            </a:r>
          </a:p>
        </p:txBody>
      </p:sp>
    </p:spTree>
    <p:extLst>
      <p:ext uri="{BB962C8B-B14F-4D97-AF65-F5344CB8AC3E}">
        <p14:creationId xmlns:p14="http://schemas.microsoft.com/office/powerpoint/2010/main" val="284729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8566" y="0"/>
            <a:ext cx="9038209" cy="1269109"/>
            <a:chOff x="-1305434" y="0"/>
            <a:chExt cx="9038209" cy="12691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0555" y="0"/>
              <a:ext cx="2971799" cy="106222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40835" y="0"/>
              <a:ext cx="2971800" cy="10622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81115" y="0"/>
              <a:ext cx="1851660" cy="10622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305434" y="366901"/>
              <a:ext cx="1350264" cy="9022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491617" y="344042"/>
              <a:ext cx="1761744" cy="90220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59073" y="9855"/>
            <a:ext cx="5628640" cy="697230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5" dirty="0">
                <a:latin typeface="黑体"/>
                <a:cs typeface="黑体"/>
              </a:rPr>
              <a:t>一阶</a:t>
            </a:r>
            <a:r>
              <a:rPr spc="-5" dirty="0">
                <a:latin typeface="黑体"/>
                <a:cs typeface="黑体"/>
              </a:rPr>
              <a:t>逻</a:t>
            </a:r>
            <a:r>
              <a:rPr spc="-15" dirty="0">
                <a:latin typeface="黑体"/>
                <a:cs typeface="黑体"/>
              </a:rPr>
              <a:t>辑中的</a:t>
            </a:r>
            <a:r>
              <a:rPr spc="-5" dirty="0">
                <a:latin typeface="黑体"/>
                <a:cs typeface="黑体"/>
              </a:rPr>
              <a:t>基</a:t>
            </a:r>
            <a:r>
              <a:rPr spc="-15" dirty="0">
                <a:latin typeface="黑体"/>
                <a:cs typeface="黑体"/>
              </a:rPr>
              <a:t>本</a:t>
            </a:r>
            <a:r>
              <a:rPr spc="-10" dirty="0">
                <a:latin typeface="黑体"/>
                <a:cs typeface="黑体"/>
              </a:rPr>
              <a:t>概念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91490" y="503757"/>
            <a:ext cx="20650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dirty="0">
                <a:solidFill>
                  <a:srgbClr val="C00000"/>
                </a:solidFill>
                <a:latin typeface="Arial"/>
                <a:cs typeface="Arial"/>
              </a:rPr>
              <a:t>FOL</a:t>
            </a:r>
            <a:r>
              <a:rPr sz="3200" b="1" dirty="0">
                <a:solidFill>
                  <a:srgbClr val="C00000"/>
                </a:solidFill>
                <a:latin typeface="宋体"/>
                <a:cs typeface="宋体"/>
              </a:rPr>
              <a:t>的语法</a:t>
            </a:r>
            <a:endParaRPr sz="3200" dirty="0">
              <a:latin typeface="宋体"/>
              <a:cs typeface="宋体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37750" y="1416726"/>
            <a:ext cx="5664200" cy="5306949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672720" y="4558591"/>
            <a:ext cx="2420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altLang="zh-CN" b="1" dirty="0">
                <a:solidFill>
                  <a:srgbClr val="C00000"/>
                </a:solidFill>
                <a:latin typeface="Times New Roman"/>
                <a:cs typeface="Times New Roman"/>
              </a:rPr>
              <a:t>FOL</a:t>
            </a:r>
            <a:r>
              <a:rPr lang="zh-CN" altLang="en-US" b="1" dirty="0">
                <a:solidFill>
                  <a:srgbClr val="C00000"/>
                </a:solidFill>
                <a:latin typeface="宋体"/>
                <a:cs typeface="宋体"/>
              </a:rPr>
              <a:t>的语法</a:t>
            </a:r>
            <a:r>
              <a:rPr lang="en-US" altLang="zh-CN" b="1" dirty="0">
                <a:solidFill>
                  <a:srgbClr val="C00000"/>
                </a:solidFill>
                <a:latin typeface="Times New Roman"/>
                <a:cs typeface="Times New Roman"/>
              </a:rPr>
              <a:t>:</a:t>
            </a:r>
            <a:r>
              <a:rPr lang="zh-CN" altLang="en-US" b="1" spc="-10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/>
                <a:cs typeface="宋体"/>
              </a:rPr>
              <a:t>基本元素</a:t>
            </a:r>
            <a:endParaRPr lang="zh-CN" altLang="en-US" dirty="0">
              <a:latin typeface="宋体"/>
              <a:cs typeface="宋体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98847" y="2945375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宋体"/>
                <a:cs typeface="宋体"/>
              </a:rPr>
              <a:t>原子语句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864159" y="1331732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宋体"/>
                <a:cs typeface="宋体"/>
              </a:rPr>
              <a:t>语句</a:t>
            </a:r>
            <a:endParaRPr lang="zh-CN" altLang="en-US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521786"/>
              </p:ext>
            </p:extLst>
          </p:nvPr>
        </p:nvGraphicFramePr>
        <p:xfrm>
          <a:off x="1971410" y="4851658"/>
          <a:ext cx="666176" cy="1894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176">
                  <a:extLst>
                    <a:ext uri="{9D8B030D-6E8A-4147-A177-3AD203B41FA5}">
                      <a16:colId xmlns:a16="http://schemas.microsoft.com/office/drawing/2014/main" val="1859075229"/>
                    </a:ext>
                  </a:extLst>
                </a:gridCol>
              </a:tblGrid>
              <a:tr h="518221">
                <a:tc>
                  <a:txBody>
                    <a:bodyPr/>
                    <a:lstStyle/>
                    <a:p>
                      <a:pPr marL="99695" marR="0" lvl="0" indent="0" algn="l" defTabSz="914332" rtl="0" eaLnBrk="1" fontAlgn="auto" latinLnBrk="0" hangingPunct="1">
                        <a:lnSpc>
                          <a:spcPts val="25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宋体"/>
                          <a:cs typeface="宋体"/>
                        </a:rPr>
                        <a:t>连接符</a:t>
                      </a:r>
                      <a:endParaRPr lang="en-US" altLang="zh-CN" sz="1200" dirty="0" smtClean="0">
                        <a:latin typeface="宋体"/>
                        <a:cs typeface="宋体"/>
                      </a:endParaRPr>
                    </a:p>
                    <a:p>
                      <a:pPr marL="99695" marR="0" lvl="0" indent="0" algn="l" defTabSz="914332" rtl="0" eaLnBrk="1" fontAlgn="auto" latinLnBrk="0" hangingPunct="1">
                        <a:lnSpc>
                          <a:spcPts val="25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宋体"/>
                          <a:cs typeface="宋体"/>
                        </a:rPr>
                        <a:t>量词</a:t>
                      </a:r>
                    </a:p>
                    <a:p>
                      <a:pPr marL="99695">
                        <a:lnSpc>
                          <a:spcPts val="2540"/>
                        </a:lnSpc>
                      </a:pPr>
                      <a:r>
                        <a:rPr sz="1200" spc="-5" dirty="0" err="1" smtClean="0">
                          <a:latin typeface="宋体"/>
                          <a:cs typeface="宋体"/>
                        </a:rPr>
                        <a:t>常量</a:t>
                      </a:r>
                      <a:endParaRPr lang="en-US" sz="1200" spc="-5" dirty="0" smtClean="0">
                        <a:latin typeface="宋体"/>
                        <a:cs typeface="宋体"/>
                      </a:endParaRPr>
                    </a:p>
                    <a:p>
                      <a:pPr marL="99695" marR="0" lvl="0" indent="0" algn="l" defTabSz="914332" rtl="0" eaLnBrk="1" fontAlgn="auto" latinLnBrk="0" hangingPunct="1">
                        <a:lnSpc>
                          <a:spcPts val="25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spc="-5" dirty="0" smtClean="0">
                          <a:latin typeface="宋体"/>
                          <a:cs typeface="宋体"/>
                        </a:rPr>
                        <a:t>变量</a:t>
                      </a:r>
                      <a:endParaRPr sz="1200" dirty="0">
                        <a:latin typeface="宋体"/>
                        <a:cs typeface="宋体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46639341"/>
                  </a:ext>
                </a:extLst>
              </a:tr>
              <a:tr h="240919">
                <a:tc>
                  <a:txBody>
                    <a:bodyPr/>
                    <a:lstStyle/>
                    <a:p>
                      <a:pPr marL="99695">
                        <a:lnSpc>
                          <a:spcPts val="254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latin typeface="宋体"/>
                          <a:cs typeface="宋体"/>
                        </a:rPr>
                        <a:t>谓词</a:t>
                      </a:r>
                    </a:p>
                  </a:txBody>
                  <a:tcPr marL="0" marR="0" marT="23495" marB="0"/>
                </a:tc>
                <a:extLst>
                  <a:ext uri="{0D108BD9-81ED-4DB2-BD59-A6C34878D82A}">
                    <a16:rowId xmlns:a16="http://schemas.microsoft.com/office/drawing/2014/main" val="2668171789"/>
                  </a:ext>
                </a:extLst>
              </a:tr>
              <a:tr h="390773">
                <a:tc>
                  <a:txBody>
                    <a:bodyPr/>
                    <a:lstStyle/>
                    <a:p>
                      <a:pPr marL="99695">
                        <a:lnSpc>
                          <a:spcPts val="254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latin typeface="宋体"/>
                          <a:cs typeface="宋体"/>
                        </a:rPr>
                        <a:t>函数</a:t>
                      </a:r>
                    </a:p>
                  </a:txBody>
                  <a:tcPr marL="0" marR="0" marT="23495" marB="0"/>
                </a:tc>
                <a:extLst>
                  <a:ext uri="{0D108BD9-81ED-4DB2-BD59-A6C34878D82A}">
                    <a16:rowId xmlns:a16="http://schemas.microsoft.com/office/drawing/2014/main" val="251986079"/>
                  </a:ext>
                </a:extLst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2449168" y="3540247"/>
            <a:ext cx="643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pc="-10" dirty="0">
                <a:solidFill>
                  <a:srgbClr val="333399"/>
                </a:solidFill>
                <a:latin typeface="宋体"/>
                <a:cs typeface="宋体"/>
              </a:rPr>
              <a:t>对象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549893" y="5540791"/>
            <a:ext cx="6096000" cy="14055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61698" lvl="1">
              <a:spcBef>
                <a:spcPts val="770"/>
              </a:spcBef>
            </a:pPr>
            <a:r>
              <a:rPr lang="zh-CN" altLang="en-US" sz="2400" dirty="0" smtClean="0">
                <a:latin typeface="Times New Roman"/>
                <a:cs typeface="Times New Roman"/>
              </a:rPr>
              <a:t>谓词：</a:t>
            </a:r>
            <a:r>
              <a:rPr lang="en-US" altLang="zh-CN" sz="2400" i="1" dirty="0" err="1" smtClean="0">
                <a:latin typeface="Times New Roman"/>
                <a:cs typeface="Times New Roman"/>
              </a:rPr>
              <a:t>HasFather</a:t>
            </a:r>
            <a:r>
              <a:rPr lang="en-US" altLang="zh-CN" sz="2400" dirty="0" smtClean="0">
                <a:latin typeface="Times New Roman"/>
                <a:cs typeface="Times New Roman"/>
              </a:rPr>
              <a:t>(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x,y</a:t>
            </a:r>
            <a:r>
              <a:rPr lang="en-US" altLang="zh-CN" sz="2400" dirty="0" smtClean="0">
                <a:latin typeface="Times New Roman"/>
                <a:cs typeface="Times New Roman"/>
              </a:rPr>
              <a:t>)</a:t>
            </a:r>
          </a:p>
          <a:p>
            <a:pPr marL="1061698" lvl="1">
              <a:spcBef>
                <a:spcPts val="770"/>
              </a:spcBef>
            </a:pPr>
            <a:r>
              <a:rPr lang="zh-CN" altLang="en-US" sz="2400" dirty="0" smtClean="0">
                <a:latin typeface="Times New Roman"/>
                <a:cs typeface="Times New Roman"/>
              </a:rPr>
              <a:t>函数：</a:t>
            </a:r>
            <a:r>
              <a:rPr lang="en-US" altLang="zh-CN" sz="2400" i="1" dirty="0" smtClean="0">
                <a:latin typeface="Times New Roman"/>
                <a:cs typeface="Times New Roman"/>
              </a:rPr>
              <a:t>Father</a:t>
            </a:r>
            <a:r>
              <a:rPr lang="en-US" altLang="zh-CN" sz="2400" dirty="0" smtClean="0">
                <a:latin typeface="Times New Roman"/>
                <a:cs typeface="Times New Roman"/>
              </a:rPr>
              <a:t>(x)</a:t>
            </a:r>
            <a:endParaRPr lang="en-US" altLang="zh-CN" sz="2400" dirty="0">
              <a:latin typeface="Times New Roman"/>
              <a:cs typeface="Times New Roman"/>
            </a:endParaRPr>
          </a:p>
          <a:p>
            <a:pPr marL="1061698" lvl="1">
              <a:spcBef>
                <a:spcPts val="770"/>
              </a:spcBef>
            </a:pPr>
            <a:endParaRPr lang="en-US" altLang="zh-CN" sz="2400" dirty="0">
              <a:latin typeface="Times New Roman"/>
              <a:cs typeface="Times New Roman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182352" y="500098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/>
                <a:cs typeface="Times New Roman"/>
              </a:rPr>
              <a:t>谓词和函数的区别：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8714" y="1377853"/>
            <a:ext cx="10343286" cy="44654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spc="-10" dirty="0">
                <a:solidFill>
                  <a:srgbClr val="C00000"/>
                </a:solidFill>
                <a:latin typeface="宋体"/>
                <a:cs typeface="宋体"/>
              </a:rPr>
              <a:t>例</a:t>
            </a:r>
            <a:r>
              <a:rPr sz="3200" b="1" spc="-715" dirty="0">
                <a:solidFill>
                  <a:srgbClr val="C00000"/>
                </a:solidFill>
                <a:latin typeface="宋体"/>
                <a:cs typeface="宋体"/>
              </a:rPr>
              <a:t> </a:t>
            </a:r>
            <a:r>
              <a:rPr sz="3200" b="1" spc="5" dirty="0">
                <a:solidFill>
                  <a:srgbClr val="C00000"/>
                </a:solidFill>
                <a:latin typeface="Arial"/>
                <a:cs typeface="Arial"/>
              </a:rPr>
              <a:t>“</a:t>
            </a:r>
            <a:r>
              <a:rPr sz="3200" b="1" dirty="0">
                <a:solidFill>
                  <a:srgbClr val="C00000"/>
                </a:solidFill>
                <a:latin typeface="宋体"/>
                <a:cs typeface="宋体"/>
              </a:rPr>
              <a:t>每个人都有一个父</a:t>
            </a:r>
            <a:r>
              <a:rPr sz="3200" b="1" spc="-10" dirty="0">
                <a:solidFill>
                  <a:srgbClr val="C00000"/>
                </a:solidFill>
                <a:latin typeface="宋体"/>
                <a:cs typeface="宋体"/>
              </a:rPr>
              <a:t>亲”</a:t>
            </a:r>
            <a:endParaRPr sz="3200" dirty="0">
              <a:latin typeface="宋体"/>
              <a:cs typeface="宋体"/>
            </a:endParaRPr>
          </a:p>
          <a:p>
            <a:pPr marL="604520" marR="2861945">
              <a:lnSpc>
                <a:spcPct val="120000"/>
              </a:lnSpc>
              <a:spcBef>
                <a:spcPts val="1560"/>
              </a:spcBef>
              <a:buFont typeface="Times New Roman"/>
              <a:buChar char="•"/>
              <a:tabLst>
                <a:tab pos="947419" algn="l"/>
                <a:tab pos="948690" algn="l"/>
              </a:tabLst>
            </a:pPr>
            <a:r>
              <a:rPr sz="3200" dirty="0">
                <a:latin typeface="宋体"/>
                <a:cs typeface="宋体"/>
              </a:rPr>
              <a:t>定义谓</a:t>
            </a:r>
            <a:r>
              <a:rPr sz="3200" spc="-10" dirty="0">
                <a:latin typeface="宋体"/>
                <a:cs typeface="宋体"/>
              </a:rPr>
              <a:t>词</a:t>
            </a:r>
            <a:r>
              <a:rPr sz="3200" dirty="0">
                <a:latin typeface="Times New Roman"/>
                <a:cs typeface="Times New Roman"/>
              </a:rPr>
              <a:t>: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endParaRPr lang="en-US" sz="3200" spc="5" dirty="0" smtClean="0">
              <a:latin typeface="Times New Roman"/>
              <a:cs typeface="Times New Roman"/>
            </a:endParaRPr>
          </a:p>
          <a:p>
            <a:pPr marL="1518898" marR="2861945" lvl="1" indent="-457200">
              <a:lnSpc>
                <a:spcPct val="120000"/>
              </a:lnSpc>
              <a:spcBef>
                <a:spcPts val="1560"/>
              </a:spcBef>
              <a:buFont typeface="Arial" panose="020B0604020202020204" pitchFamily="34" charset="0"/>
              <a:buChar char="•"/>
              <a:tabLst>
                <a:tab pos="947419" algn="l"/>
                <a:tab pos="948690" algn="l"/>
              </a:tabLst>
            </a:pPr>
            <a:r>
              <a:rPr sz="3200" i="1" dirty="0" smtClean="0">
                <a:latin typeface="Times New Roman"/>
                <a:cs typeface="Times New Roman"/>
              </a:rPr>
              <a:t>Per</a:t>
            </a:r>
            <a:r>
              <a:rPr sz="3200" i="1" spc="5" dirty="0" smtClean="0">
                <a:latin typeface="Times New Roman"/>
                <a:cs typeface="Times New Roman"/>
              </a:rPr>
              <a:t>s</a:t>
            </a:r>
            <a:r>
              <a:rPr sz="3200" i="1" dirty="0" smtClean="0">
                <a:latin typeface="Times New Roman"/>
                <a:cs typeface="Times New Roman"/>
              </a:rPr>
              <a:t>o</a:t>
            </a:r>
            <a:r>
              <a:rPr sz="3200" i="1" spc="10" dirty="0" smtClean="0">
                <a:latin typeface="Times New Roman"/>
                <a:cs typeface="Times New Roman"/>
              </a:rPr>
              <a:t>n</a:t>
            </a:r>
            <a:r>
              <a:rPr sz="3200" dirty="0" smtClean="0">
                <a:latin typeface="Times New Roman"/>
                <a:cs typeface="Times New Roman"/>
              </a:rPr>
              <a:t>(</a:t>
            </a:r>
            <a:r>
              <a:rPr sz="3200" spc="5" dirty="0" smtClean="0">
                <a:latin typeface="Times New Roman"/>
                <a:cs typeface="Times New Roman"/>
              </a:rPr>
              <a:t>x</a:t>
            </a:r>
            <a:r>
              <a:rPr sz="3200" spc="-20" dirty="0" smtClean="0">
                <a:latin typeface="Times New Roman"/>
                <a:cs typeface="Times New Roman"/>
              </a:rPr>
              <a:t>)</a:t>
            </a:r>
            <a:r>
              <a:rPr lang="en-US" sz="3200" spc="-20" dirty="0" smtClean="0">
                <a:latin typeface="Times New Roman"/>
                <a:cs typeface="Times New Roman"/>
              </a:rPr>
              <a:t> </a:t>
            </a:r>
            <a:r>
              <a:rPr sz="3200" dirty="0" smtClean="0">
                <a:latin typeface="宋体"/>
                <a:cs typeface="宋体"/>
              </a:rPr>
              <a:t>：</a:t>
            </a:r>
            <a:r>
              <a:rPr sz="3200" dirty="0" err="1" smtClean="0">
                <a:latin typeface="宋体"/>
                <a:cs typeface="宋体"/>
              </a:rPr>
              <a:t>表</a:t>
            </a:r>
            <a:r>
              <a:rPr sz="3200" spc="-15" dirty="0" err="1" smtClean="0">
                <a:latin typeface="宋体"/>
                <a:cs typeface="宋体"/>
              </a:rPr>
              <a:t>示</a:t>
            </a:r>
            <a:r>
              <a:rPr sz="3200" spc="5" dirty="0" err="1">
                <a:latin typeface="Times New Roman"/>
                <a:cs typeface="Times New Roman"/>
              </a:rPr>
              <a:t>x</a:t>
            </a:r>
            <a:r>
              <a:rPr sz="3200" spc="-10" dirty="0" err="1">
                <a:latin typeface="宋体"/>
                <a:cs typeface="宋体"/>
              </a:rPr>
              <a:t>是人</a:t>
            </a:r>
            <a:endParaRPr sz="3200" dirty="0">
              <a:latin typeface="宋体"/>
              <a:cs typeface="宋体"/>
            </a:endParaRPr>
          </a:p>
          <a:p>
            <a:pPr marL="1518898" lvl="1" indent="-457200">
              <a:spcBef>
                <a:spcPts val="770"/>
              </a:spcBef>
              <a:buFont typeface="Arial" panose="020B0604020202020204" pitchFamily="34" charset="0"/>
              <a:buChar char="•"/>
            </a:pPr>
            <a:r>
              <a:rPr sz="3200" i="1" dirty="0">
                <a:latin typeface="Times New Roman"/>
                <a:cs typeface="Times New Roman"/>
              </a:rPr>
              <a:t>HasFather</a:t>
            </a:r>
            <a:r>
              <a:rPr sz="3200" dirty="0">
                <a:latin typeface="Times New Roman"/>
                <a:cs typeface="Times New Roman"/>
              </a:rPr>
              <a:t>(x,y)</a:t>
            </a:r>
            <a:r>
              <a:rPr sz="3200" dirty="0">
                <a:latin typeface="宋体"/>
                <a:cs typeface="宋体"/>
              </a:rPr>
              <a:t>：</a:t>
            </a:r>
            <a:r>
              <a:rPr sz="3200" spc="5" dirty="0" err="1">
                <a:latin typeface="宋体"/>
                <a:cs typeface="宋体"/>
              </a:rPr>
              <a:t>表</a:t>
            </a:r>
            <a:r>
              <a:rPr sz="3200" spc="-15" dirty="0" err="1">
                <a:latin typeface="宋体"/>
                <a:cs typeface="宋体"/>
              </a:rPr>
              <a:t>示</a:t>
            </a:r>
            <a:r>
              <a:rPr sz="3200" dirty="0" err="1">
                <a:latin typeface="Times New Roman"/>
                <a:cs typeface="Times New Roman"/>
              </a:rPr>
              <a:t>x</a:t>
            </a:r>
            <a:r>
              <a:rPr sz="3200" spc="-10" dirty="0" err="1">
                <a:latin typeface="宋体"/>
                <a:cs typeface="宋体"/>
              </a:rPr>
              <a:t>有</a:t>
            </a:r>
            <a:r>
              <a:rPr sz="3200" spc="5" dirty="0" err="1">
                <a:latin typeface="宋体"/>
                <a:cs typeface="宋体"/>
              </a:rPr>
              <a:t>父</a:t>
            </a:r>
            <a:r>
              <a:rPr sz="3200" dirty="0" err="1">
                <a:latin typeface="宋体"/>
                <a:cs typeface="宋体"/>
              </a:rPr>
              <a:t>亲</a:t>
            </a:r>
            <a:r>
              <a:rPr sz="3200" dirty="0" err="1" smtClean="0">
                <a:latin typeface="Times New Roman"/>
                <a:cs typeface="Times New Roman"/>
              </a:rPr>
              <a:t>y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marL="1518898" lvl="1" indent="-457200">
              <a:spcBef>
                <a:spcPts val="770"/>
              </a:spcBef>
              <a:buFont typeface="Arial" panose="020B0604020202020204" pitchFamily="34" charset="0"/>
              <a:buChar char="•"/>
            </a:pPr>
            <a:endParaRPr sz="3200" dirty="0">
              <a:latin typeface="Times New Roman"/>
              <a:cs typeface="Times New Roman"/>
            </a:endParaRPr>
          </a:p>
          <a:p>
            <a:pPr marL="948055" indent="-344170">
              <a:spcBef>
                <a:spcPts val="770"/>
              </a:spcBef>
              <a:buFont typeface="Times New Roman"/>
              <a:buChar char="•"/>
              <a:tabLst>
                <a:tab pos="947419" algn="l"/>
                <a:tab pos="948690" algn="l"/>
              </a:tabLst>
            </a:pPr>
            <a:r>
              <a:rPr sz="3200" dirty="0">
                <a:latin typeface="宋体"/>
                <a:cs typeface="宋体"/>
              </a:rPr>
              <a:t>谓词公式</a:t>
            </a:r>
          </a:p>
          <a:p>
            <a:pPr marL="604520">
              <a:spcBef>
                <a:spcPts val="740"/>
              </a:spcBef>
            </a:pPr>
            <a:r>
              <a:rPr sz="3200" dirty="0">
                <a:latin typeface="Times New Roman"/>
                <a:cs typeface="Times New Roman"/>
              </a:rPr>
              <a:t>(</a:t>
            </a:r>
            <a:r>
              <a:rPr sz="3200" dirty="0">
                <a:latin typeface="Symbol"/>
                <a:cs typeface="Symbol"/>
              </a:rPr>
              <a:t></a:t>
            </a:r>
            <a:r>
              <a:rPr sz="3200" dirty="0">
                <a:latin typeface="Times New Roman"/>
                <a:cs typeface="Times New Roman"/>
              </a:rPr>
              <a:t>x)(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</a:t>
            </a:r>
            <a:r>
              <a:rPr sz="3200" dirty="0">
                <a:latin typeface="Times New Roman"/>
                <a:cs typeface="Times New Roman"/>
              </a:rPr>
              <a:t>y)(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Person</a:t>
            </a:r>
            <a:r>
              <a:rPr sz="3200" dirty="0">
                <a:latin typeface="Times New Roman"/>
                <a:cs typeface="Times New Roman"/>
              </a:rPr>
              <a:t>(x)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→ </a:t>
            </a:r>
            <a:r>
              <a:rPr sz="3200" i="1" dirty="0">
                <a:latin typeface="Times New Roman"/>
                <a:cs typeface="Times New Roman"/>
              </a:rPr>
              <a:t>HasFather</a:t>
            </a:r>
            <a:r>
              <a:rPr sz="3200" dirty="0">
                <a:latin typeface="Times New Roman"/>
                <a:cs typeface="Times New Roman"/>
              </a:rPr>
              <a:t>(x,y)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87448" y="6564399"/>
            <a:ext cx="22987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28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7561" y="230581"/>
            <a:ext cx="6195060" cy="697230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0" dirty="0"/>
              <a:t>知识的一阶逻辑表达方法</a:t>
            </a:r>
          </a:p>
        </p:txBody>
      </p:sp>
    </p:spTree>
    <p:extLst>
      <p:ext uri="{BB962C8B-B14F-4D97-AF65-F5344CB8AC3E}">
        <p14:creationId xmlns:p14="http://schemas.microsoft.com/office/powerpoint/2010/main" val="416441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8361" y="327101"/>
            <a:ext cx="6195060" cy="697230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0" dirty="0"/>
              <a:t>知识的一阶逻辑表达方法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87448" y="6564399"/>
            <a:ext cx="22987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28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0580" y="1299502"/>
            <a:ext cx="6046470" cy="19037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spcBef>
                <a:spcPts val="434"/>
              </a:spcBef>
            </a:pPr>
            <a:r>
              <a:rPr sz="2800" b="1" spc="-5" dirty="0">
                <a:solidFill>
                  <a:srgbClr val="FF0000"/>
                </a:solidFill>
                <a:latin typeface="宋体"/>
                <a:cs typeface="宋体"/>
              </a:rPr>
              <a:t>表达下列知识：</a:t>
            </a:r>
            <a:endParaRPr sz="2800" dirty="0">
              <a:latin typeface="宋体"/>
              <a:cs typeface="宋体"/>
            </a:endParaRPr>
          </a:p>
          <a:p>
            <a:pPr marL="756285" indent="-287020">
              <a:spcBef>
                <a:spcPts val="335"/>
              </a:spcBef>
              <a:buFont typeface="Times New Roman"/>
              <a:buChar char="–"/>
              <a:tabLst>
                <a:tab pos="756920" algn="l"/>
              </a:tabLst>
            </a:pPr>
            <a:r>
              <a:rPr sz="2800" spc="-5" dirty="0">
                <a:latin typeface="宋体"/>
                <a:cs typeface="宋体"/>
              </a:rPr>
              <a:t>每个有理数是实</a:t>
            </a:r>
            <a:r>
              <a:rPr sz="2800" spc="-20" dirty="0">
                <a:latin typeface="宋体"/>
                <a:cs typeface="宋体"/>
              </a:rPr>
              <a:t>数</a:t>
            </a:r>
            <a:r>
              <a:rPr sz="2800" spc="-5" dirty="0">
                <a:latin typeface="Times New Roman"/>
                <a:cs typeface="Times New Roman"/>
              </a:rPr>
              <a:t>;</a:t>
            </a:r>
            <a:endParaRPr sz="2800" dirty="0">
              <a:latin typeface="Times New Roman"/>
              <a:cs typeface="Times New Roman"/>
            </a:endParaRPr>
          </a:p>
          <a:p>
            <a:pPr marL="756285" indent="-287020">
              <a:spcBef>
                <a:spcPts val="340"/>
              </a:spcBef>
              <a:buFont typeface="Times New Roman"/>
              <a:buChar char="–"/>
              <a:tabLst>
                <a:tab pos="756920" algn="l"/>
              </a:tabLst>
            </a:pPr>
            <a:r>
              <a:rPr sz="2800" spc="-5" dirty="0">
                <a:latin typeface="宋体"/>
                <a:cs typeface="宋体"/>
              </a:rPr>
              <a:t>存在一个</a:t>
            </a:r>
            <a:r>
              <a:rPr sz="2800" spc="-15" dirty="0">
                <a:latin typeface="宋体"/>
                <a:cs typeface="宋体"/>
              </a:rPr>
              <a:t>数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它是素</a:t>
            </a:r>
            <a:r>
              <a:rPr sz="2800" spc="-15" dirty="0">
                <a:latin typeface="宋体"/>
                <a:cs typeface="宋体"/>
              </a:rPr>
              <a:t>数</a:t>
            </a:r>
            <a:r>
              <a:rPr sz="2800" spc="-5" dirty="0">
                <a:latin typeface="Times New Roman"/>
                <a:cs typeface="Times New Roman"/>
              </a:rPr>
              <a:t>;</a:t>
            </a:r>
            <a:endParaRPr sz="2800" dirty="0">
              <a:latin typeface="Times New Roman"/>
              <a:cs typeface="Times New Roman"/>
            </a:endParaRPr>
          </a:p>
          <a:p>
            <a:pPr marL="756285" indent="-287020">
              <a:spcBef>
                <a:spcPts val="335"/>
              </a:spcBef>
              <a:buFont typeface="Times New Roman"/>
              <a:buChar char="–"/>
              <a:tabLst>
                <a:tab pos="756920" algn="l"/>
              </a:tabLst>
            </a:pPr>
            <a:r>
              <a:rPr sz="2800" spc="-5" dirty="0">
                <a:latin typeface="宋体"/>
                <a:cs typeface="宋体"/>
              </a:rPr>
              <a:t>对每个</a:t>
            </a:r>
            <a:r>
              <a:rPr sz="2800" spc="-15" dirty="0">
                <a:latin typeface="宋体"/>
                <a:cs typeface="宋体"/>
              </a:rPr>
              <a:t>数</a:t>
            </a:r>
            <a:r>
              <a:rPr sz="2800" spc="-5" dirty="0">
                <a:latin typeface="Times New Roman"/>
                <a:cs typeface="Times New Roman"/>
              </a:rPr>
              <a:t>x,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宋体"/>
                <a:cs typeface="宋体"/>
              </a:rPr>
              <a:t>存在一个</a:t>
            </a:r>
            <a:r>
              <a:rPr sz="2800" spc="-15" dirty="0">
                <a:latin typeface="宋体"/>
                <a:cs typeface="宋体"/>
              </a:rPr>
              <a:t>数</a:t>
            </a:r>
            <a:r>
              <a:rPr sz="2800" spc="-5" dirty="0">
                <a:latin typeface="Times New Roman"/>
                <a:cs typeface="Times New Roman"/>
              </a:rPr>
              <a:t>y,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 err="1">
                <a:latin typeface="宋体"/>
                <a:cs typeface="宋体"/>
              </a:rPr>
              <a:t>使</a:t>
            </a:r>
            <a:r>
              <a:rPr sz="2800" spc="-10" dirty="0" err="1">
                <a:latin typeface="宋体"/>
                <a:cs typeface="宋体"/>
              </a:rPr>
              <a:t>得</a:t>
            </a:r>
            <a:r>
              <a:rPr sz="2800" spc="-5" dirty="0" err="1" smtClean="0">
                <a:latin typeface="Times New Roman"/>
                <a:cs typeface="Times New Roman"/>
              </a:rPr>
              <a:t>x</a:t>
            </a:r>
            <a:r>
              <a:rPr sz="2800" spc="-5" dirty="0" smtClean="0">
                <a:latin typeface="Times New Roman"/>
                <a:cs typeface="Times New Roman"/>
              </a:rPr>
              <a:t>&lt;y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6980" y="3478403"/>
            <a:ext cx="3534410" cy="195886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3535">
              <a:spcBef>
                <a:spcPts val="434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宋体"/>
                <a:cs typeface="宋体"/>
              </a:rPr>
              <a:t>令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spcBef>
                <a:spcPts val="340"/>
              </a:spcBef>
              <a:buChar char="–"/>
              <a:tabLst>
                <a:tab pos="75692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Q</a:t>
            </a:r>
            <a:r>
              <a:rPr sz="2800" spc="-5" dirty="0">
                <a:latin typeface="Times New Roman"/>
                <a:cs typeface="Times New Roman"/>
              </a:rPr>
              <a:t>(x):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宋体"/>
                <a:cs typeface="宋体"/>
              </a:rPr>
              <a:t>是有理数</a:t>
            </a:r>
            <a:r>
              <a:rPr sz="2800" spc="-5" dirty="0">
                <a:latin typeface="Times New Roman"/>
                <a:cs typeface="Times New Roman"/>
              </a:rPr>
              <a:t>;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spcBef>
                <a:spcPts val="335"/>
              </a:spcBef>
              <a:buChar char="–"/>
              <a:tabLst>
                <a:tab pos="75692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(x):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宋体"/>
                <a:cs typeface="宋体"/>
              </a:rPr>
              <a:t>是实</a:t>
            </a:r>
            <a:r>
              <a:rPr sz="2800" spc="-10" dirty="0">
                <a:latin typeface="宋体"/>
                <a:cs typeface="宋体"/>
              </a:rPr>
              <a:t>数</a:t>
            </a:r>
            <a:r>
              <a:rPr sz="2800" spc="-5" dirty="0">
                <a:latin typeface="Times New Roman"/>
                <a:cs typeface="Times New Roman"/>
              </a:rPr>
              <a:t>;</a:t>
            </a:r>
            <a:endParaRPr sz="2800" dirty="0">
              <a:latin typeface="Times New Roman"/>
              <a:cs typeface="Times New Roman"/>
            </a:endParaRPr>
          </a:p>
          <a:p>
            <a:pPr marL="469900">
              <a:spcBef>
                <a:spcPts val="840"/>
              </a:spcBef>
            </a:pP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25826" y="3948303"/>
            <a:ext cx="2472690" cy="9645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2555">
              <a:spcBef>
                <a:spcPts val="434"/>
              </a:spcBef>
            </a:pPr>
            <a:r>
              <a:rPr sz="2800" i="1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(x):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宋体"/>
                <a:cs typeface="宋体"/>
              </a:rPr>
              <a:t>是素</a:t>
            </a:r>
            <a:r>
              <a:rPr sz="2800" spc="-10" dirty="0">
                <a:latin typeface="宋体"/>
                <a:cs typeface="宋体"/>
              </a:rPr>
              <a:t>数</a:t>
            </a:r>
            <a:r>
              <a:rPr sz="2800" spc="-5" dirty="0">
                <a:latin typeface="Times New Roman"/>
                <a:cs typeface="Times New Roman"/>
              </a:rPr>
              <a:t>;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spcBef>
                <a:spcPts val="335"/>
              </a:spcBef>
            </a:pPr>
            <a:r>
              <a:rPr sz="2800" i="1" spc="-5" dirty="0">
                <a:latin typeface="Times New Roman"/>
                <a:cs typeface="Times New Roman"/>
              </a:rPr>
              <a:t>LESS</a:t>
            </a:r>
            <a:r>
              <a:rPr sz="2800" spc="-5" dirty="0">
                <a:latin typeface="Times New Roman"/>
                <a:cs typeface="Times New Roman"/>
              </a:rPr>
              <a:t>(x,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y):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x&lt;y;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36441" y="6112279"/>
            <a:ext cx="31946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x)(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y)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LESS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(x,</a:t>
            </a:r>
            <a:r>
              <a:rPr sz="28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y)</a:t>
            </a:r>
            <a:endParaRPr sz="28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02748" y="5145664"/>
            <a:ext cx="4572000" cy="9925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69900">
              <a:spcBef>
                <a:spcPts val="840"/>
              </a:spcBef>
            </a:pPr>
            <a:r>
              <a:rPr lang="en-US" altLang="zh-CN"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en-US" altLang="zh-CN" sz="2800" spc="-5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lang="en-US" altLang="zh-CN"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x)(</a:t>
            </a:r>
            <a:r>
              <a:rPr lang="en-US" altLang="zh-CN"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lang="en-US" altLang="zh-CN"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(x)</a:t>
            </a:r>
            <a:r>
              <a:rPr lang="en-US" altLang="zh-CN"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→</a:t>
            </a:r>
            <a:r>
              <a:rPr lang="en-US" altLang="zh-CN"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lang="en-US" altLang="zh-CN"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(x))</a:t>
            </a:r>
            <a:endParaRPr lang="en-US" altLang="zh-CN" sz="28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69900">
              <a:spcBef>
                <a:spcPts val="335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lang="en-US" altLang="zh-CN" sz="2800" dirty="0">
                <a:solidFill>
                  <a:srgbClr val="FF0000"/>
                </a:solidFill>
                <a:latin typeface="Times New Roman"/>
                <a:cs typeface="Times New Roman"/>
              </a:rPr>
              <a:t>x)</a:t>
            </a:r>
            <a:r>
              <a:rPr lang="en-US" altLang="zh-CN"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lang="en-US" altLang="zh-CN" sz="2800" dirty="0">
                <a:solidFill>
                  <a:srgbClr val="FF0000"/>
                </a:solidFill>
                <a:latin typeface="Times New Roman"/>
                <a:cs typeface="Times New Roman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350546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6960" y="1649935"/>
            <a:ext cx="11765280" cy="4399921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spcBef>
                <a:spcPts val="409"/>
              </a:spcBef>
            </a:pPr>
            <a:r>
              <a:rPr sz="2800" b="1" spc="-5" dirty="0">
                <a:solidFill>
                  <a:srgbClr val="C00000"/>
                </a:solidFill>
                <a:latin typeface="宋体"/>
                <a:cs typeface="宋体"/>
              </a:rPr>
              <a:t>怪兽世界的知识库</a:t>
            </a:r>
            <a:endParaRPr sz="2800" dirty="0">
              <a:latin typeface="宋体"/>
              <a:cs typeface="宋体"/>
            </a:endParaRPr>
          </a:p>
          <a:p>
            <a:pPr marL="12700">
              <a:spcBef>
                <a:spcPts val="295"/>
              </a:spcBef>
            </a:pPr>
            <a:r>
              <a:rPr sz="2600" dirty="0">
                <a:latin typeface="Symbol"/>
                <a:cs typeface="Symbol"/>
              </a:rPr>
              <a:t></a:t>
            </a:r>
            <a:r>
              <a:rPr sz="2600" dirty="0">
                <a:latin typeface="Times New Roman"/>
                <a:cs typeface="Times New Roman"/>
              </a:rPr>
              <a:t>x,y,a,b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Adjacent</a:t>
            </a:r>
            <a:r>
              <a:rPr sz="2600" spc="-5" dirty="0">
                <a:latin typeface="Times New Roman"/>
                <a:cs typeface="Times New Roman"/>
              </a:rPr>
              <a:t>([x,y],[a,b])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 smtClean="0">
                <a:latin typeface="Symbol"/>
                <a:cs typeface="Symbol"/>
              </a:rPr>
              <a:t></a:t>
            </a:r>
            <a:r>
              <a:rPr lang="en-US" sz="2600" dirty="0" smtClean="0">
                <a:latin typeface="Symbol"/>
                <a:cs typeface="Symbol"/>
              </a:rPr>
              <a:t> 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elong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600" dirty="0" smtClean="0">
                <a:latin typeface="Times New Roman"/>
                <a:cs typeface="Times New Roman"/>
              </a:rPr>
              <a:t>[</a:t>
            </a:r>
            <a:r>
              <a:rPr sz="2600" dirty="0" err="1" smtClean="0">
                <a:latin typeface="Times New Roman"/>
                <a:cs typeface="Times New Roman"/>
              </a:rPr>
              <a:t>a,b</a:t>
            </a:r>
            <a:r>
              <a:rPr sz="2600" dirty="0">
                <a:latin typeface="Times New Roman"/>
                <a:cs typeface="Times New Roman"/>
              </a:rPr>
              <a:t>]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latin typeface="Symbol"/>
                <a:cs typeface="Symbol"/>
              </a:rPr>
              <a:t>,</a:t>
            </a:r>
            <a:r>
              <a:rPr sz="2600" dirty="0" smtClean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{[x+1,y],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[x-1,y],[x,y+1],[x,y-1</a:t>
            </a:r>
            <a:r>
              <a:rPr sz="2600" spc="-5" dirty="0" smtClean="0">
                <a:latin typeface="Times New Roman"/>
                <a:cs typeface="Times New Roman"/>
              </a:rPr>
              <a:t>]}</a:t>
            </a:r>
            <a:r>
              <a:rPr lang="en-US" sz="2600" spc="-5" dirty="0" smtClean="0">
                <a:latin typeface="Times New Roman"/>
                <a:cs typeface="Times New Roman"/>
              </a:rPr>
              <a:t>)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spcBef>
                <a:spcPts val="1405"/>
              </a:spcBef>
            </a:pPr>
            <a:endParaRPr lang="en-US" sz="2600" dirty="0">
              <a:latin typeface="宋体"/>
              <a:cs typeface="宋体"/>
            </a:endParaRPr>
          </a:p>
          <a:p>
            <a:pPr marL="12700">
              <a:spcBef>
                <a:spcPts val="1405"/>
              </a:spcBef>
            </a:pPr>
            <a:r>
              <a:rPr sz="2600" dirty="0" err="1">
                <a:latin typeface="宋体"/>
                <a:cs typeface="宋体"/>
              </a:rPr>
              <a:t>在无底黑洞</a:t>
            </a:r>
            <a:r>
              <a:rPr sz="2600" spc="5" dirty="0" err="1">
                <a:latin typeface="宋体"/>
                <a:cs typeface="宋体"/>
              </a:rPr>
              <a:t>旁边的</a:t>
            </a:r>
            <a:r>
              <a:rPr sz="2600" spc="-10" dirty="0" err="1">
                <a:latin typeface="宋体"/>
                <a:cs typeface="宋体"/>
              </a:rPr>
              <a:t>方</a:t>
            </a:r>
            <a:r>
              <a:rPr sz="2600" spc="5" dirty="0" err="1">
                <a:latin typeface="宋体"/>
                <a:cs typeface="宋体"/>
              </a:rPr>
              <a:t>块</a:t>
            </a:r>
            <a:r>
              <a:rPr sz="2600" spc="-15" dirty="0" err="1">
                <a:latin typeface="宋体"/>
                <a:cs typeface="宋体"/>
              </a:rPr>
              <a:t>有</a:t>
            </a:r>
            <a:r>
              <a:rPr sz="2600" spc="5" dirty="0" err="1">
                <a:latin typeface="宋体"/>
                <a:cs typeface="宋体"/>
              </a:rPr>
              <a:t>风</a:t>
            </a:r>
            <a:r>
              <a:rPr sz="2600" dirty="0">
                <a:latin typeface="Times New Roman"/>
                <a:cs typeface="Times New Roman"/>
              </a:rPr>
              <a:t>:</a:t>
            </a:r>
          </a:p>
          <a:p>
            <a:pPr marL="756285" lvl="1" indent="-287020">
              <a:spcBef>
                <a:spcPts val="1405"/>
              </a:spcBef>
              <a:buChar char="–"/>
              <a:tabLst>
                <a:tab pos="756920" algn="l"/>
              </a:tabLst>
            </a:pPr>
            <a:r>
              <a:rPr sz="2600" dirty="0">
                <a:solidFill>
                  <a:srgbClr val="333399"/>
                </a:solidFill>
                <a:latin typeface="Times New Roman"/>
                <a:cs typeface="Times New Roman"/>
              </a:rPr>
              <a:t>Diagnostic</a:t>
            </a:r>
            <a:r>
              <a:rPr sz="2600" spc="-3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宋体"/>
                <a:cs typeface="宋体"/>
              </a:rPr>
              <a:t>规则</a:t>
            </a:r>
            <a:r>
              <a:rPr sz="2600" dirty="0">
                <a:latin typeface="Times New Roman"/>
                <a:cs typeface="Times New Roman"/>
              </a:rPr>
              <a:t>—</a:t>
            </a:r>
            <a:r>
              <a:rPr sz="2600" dirty="0">
                <a:latin typeface="宋体"/>
                <a:cs typeface="宋体"/>
              </a:rPr>
              <a:t>由现象推测原因</a:t>
            </a:r>
          </a:p>
          <a:p>
            <a:pPr marL="927100">
              <a:spcBef>
                <a:spcPts val="1400"/>
              </a:spcBef>
            </a:pPr>
            <a:r>
              <a:rPr sz="2600" dirty="0">
                <a:latin typeface="Symbol"/>
                <a:cs typeface="Symbol"/>
              </a:rPr>
              <a:t></a:t>
            </a:r>
            <a:r>
              <a:rPr sz="2600" dirty="0">
                <a:latin typeface="Times New Roman"/>
                <a:cs typeface="Times New Roman"/>
              </a:rPr>
              <a:t>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Breezy</a:t>
            </a:r>
            <a:r>
              <a:rPr sz="2600" dirty="0">
                <a:latin typeface="Times New Roman"/>
                <a:cs typeface="Times New Roman"/>
              </a:rPr>
              <a:t>(s)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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lang="zh-CN" altLang="en-US" sz="2400" spc="-5" dirty="0">
                <a:latin typeface="Symbol"/>
                <a:cs typeface="Symbol"/>
              </a:rPr>
              <a:t> </a:t>
            </a:r>
            <a:r>
              <a:rPr sz="2600" dirty="0">
                <a:latin typeface="Times New Roman"/>
                <a:cs typeface="Times New Roman"/>
              </a:rPr>
              <a:t>r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Adjacent</a:t>
            </a:r>
            <a:r>
              <a:rPr sz="2600" spc="-5" dirty="0">
                <a:latin typeface="Times New Roman"/>
                <a:cs typeface="Times New Roman"/>
              </a:rPr>
              <a:t>(r,s)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Pit</a:t>
            </a:r>
            <a:r>
              <a:rPr sz="2600" spc="-5" dirty="0">
                <a:latin typeface="Times New Roman"/>
                <a:cs typeface="Times New Roman"/>
              </a:rPr>
              <a:t>(r)</a:t>
            </a:r>
            <a:endParaRPr lang="en-US" sz="2600" spc="-5" dirty="0">
              <a:latin typeface="Times New Roman"/>
              <a:cs typeface="Times New Roman"/>
            </a:endParaRPr>
          </a:p>
          <a:p>
            <a:pPr marL="927100">
              <a:spcBef>
                <a:spcPts val="1400"/>
              </a:spcBef>
            </a:pP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33399"/>
                </a:solidFill>
                <a:latin typeface="Times New Roman"/>
                <a:cs typeface="Times New Roman"/>
              </a:rPr>
              <a:t>Causal</a:t>
            </a:r>
            <a:r>
              <a:rPr sz="2600" spc="-2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宋体"/>
                <a:cs typeface="宋体"/>
              </a:rPr>
              <a:t>规则</a:t>
            </a:r>
            <a:r>
              <a:rPr sz="2600" spc="5" dirty="0">
                <a:latin typeface="Times New Roman"/>
                <a:cs typeface="Times New Roman"/>
              </a:rPr>
              <a:t>—</a:t>
            </a:r>
            <a:r>
              <a:rPr sz="2600" dirty="0">
                <a:latin typeface="宋体"/>
                <a:cs typeface="宋体"/>
              </a:rPr>
              <a:t>由原因推测现象</a:t>
            </a:r>
          </a:p>
          <a:p>
            <a:pPr marL="927100">
              <a:spcBef>
                <a:spcPts val="1400"/>
              </a:spcBef>
            </a:pPr>
            <a:r>
              <a:rPr sz="2600" dirty="0">
                <a:latin typeface="Symbol"/>
                <a:cs typeface="Symbol"/>
              </a:rPr>
              <a:t></a:t>
            </a:r>
            <a:r>
              <a:rPr sz="2600" dirty="0">
                <a:latin typeface="Times New Roman"/>
                <a:cs typeface="Times New Roman"/>
              </a:rPr>
              <a:t>r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Pit</a:t>
            </a:r>
            <a:r>
              <a:rPr sz="2600" spc="-5" dirty="0">
                <a:latin typeface="Times New Roman"/>
                <a:cs typeface="Times New Roman"/>
              </a:rPr>
              <a:t>(r)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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[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600" dirty="0">
                <a:latin typeface="Times New Roman"/>
                <a:cs typeface="Times New Roman"/>
              </a:rPr>
              <a:t>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Adjacent</a:t>
            </a:r>
            <a:r>
              <a:rPr sz="2600" spc="-5" dirty="0">
                <a:latin typeface="Times New Roman"/>
                <a:cs typeface="Times New Roman"/>
              </a:rPr>
              <a:t>(r,s)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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Breezy</a:t>
            </a:r>
            <a:r>
              <a:rPr sz="2600" spc="-5" dirty="0">
                <a:latin typeface="Times New Roman"/>
                <a:cs typeface="Times New Roman"/>
              </a:rPr>
              <a:t>(s)</a:t>
            </a:r>
            <a:r>
              <a:rPr sz="2600" dirty="0">
                <a:latin typeface="Times New Roman"/>
                <a:cs typeface="Times New Roman"/>
              </a:rPr>
              <a:t>]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65476" y="59435"/>
            <a:ext cx="6898005" cy="1231900"/>
            <a:chOff x="1141475" y="59435"/>
            <a:chExt cx="6898005" cy="12319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475" y="59435"/>
              <a:ext cx="1850136" cy="12313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3139" y="59435"/>
              <a:ext cx="3532632" cy="12313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67299" y="59435"/>
              <a:ext cx="2971800" cy="123139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98978" y="241554"/>
            <a:ext cx="6196965" cy="696595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知</a:t>
            </a:r>
            <a:r>
              <a:rPr spc="-10" dirty="0"/>
              <a:t>识</a:t>
            </a:r>
            <a:r>
              <a:rPr spc="-5" dirty="0"/>
              <a:t>的一阶逻</a:t>
            </a:r>
            <a:r>
              <a:rPr spc="-10" dirty="0"/>
              <a:t>辑</a:t>
            </a:r>
            <a:r>
              <a:rPr spc="-5" dirty="0"/>
              <a:t>表达方法</a:t>
            </a:r>
          </a:p>
        </p:txBody>
      </p:sp>
    </p:spTree>
    <p:extLst>
      <p:ext uri="{BB962C8B-B14F-4D97-AF65-F5344CB8AC3E}">
        <p14:creationId xmlns:p14="http://schemas.microsoft.com/office/powerpoint/2010/main" val="49387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9220" y="44196"/>
            <a:ext cx="1850136" cy="123139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523104" y="226263"/>
            <a:ext cx="11474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b="1" spc="-10" dirty="0">
                <a:latin typeface="宋体"/>
                <a:cs typeface="宋体"/>
              </a:rPr>
              <a:t>提纲</a:t>
            </a:r>
            <a:endParaRPr sz="4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9589" y="1565340"/>
            <a:ext cx="6139815" cy="5105885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12065">
              <a:spcBef>
                <a:spcPts val="1735"/>
              </a:spcBef>
              <a:tabLst>
                <a:tab pos="528320" algn="l"/>
              </a:tabLst>
            </a:pPr>
            <a:r>
              <a:rPr sz="2800" b="1" spc="-15" dirty="0" err="1" smtClean="0">
                <a:latin typeface="宋体"/>
                <a:cs typeface="宋体"/>
              </a:rPr>
              <a:t>一阶逻辑</a:t>
            </a:r>
            <a:r>
              <a:rPr lang="zh-CN" altLang="en-US" sz="2800" b="1" spc="-15" dirty="0" smtClean="0">
                <a:latin typeface="宋体"/>
                <a:cs typeface="宋体"/>
              </a:rPr>
              <a:t>基本概念</a:t>
            </a:r>
            <a:endParaRPr sz="2800" dirty="0">
              <a:latin typeface="宋体"/>
              <a:cs typeface="宋体"/>
            </a:endParaRPr>
          </a:p>
          <a:p>
            <a:pPr marL="12065">
              <a:spcBef>
                <a:spcPts val="1635"/>
              </a:spcBef>
              <a:tabLst>
                <a:tab pos="528320" algn="l"/>
              </a:tabLst>
            </a:pPr>
            <a:endParaRPr lang="en-US" sz="2800" b="1" spc="-15" dirty="0" smtClean="0">
              <a:latin typeface="宋体"/>
              <a:cs typeface="宋体"/>
            </a:endParaRPr>
          </a:p>
          <a:p>
            <a:pPr marL="12065">
              <a:spcBef>
                <a:spcPts val="1635"/>
              </a:spcBef>
              <a:tabLst>
                <a:tab pos="528320" algn="l"/>
              </a:tabLst>
            </a:pPr>
            <a:r>
              <a:rPr sz="2800" b="1" spc="-15" dirty="0" err="1" smtClean="0">
                <a:solidFill>
                  <a:srgbClr val="FF0000"/>
                </a:solidFill>
                <a:latin typeface="宋体"/>
                <a:cs typeface="宋体"/>
              </a:rPr>
              <a:t>一阶逻辑化为子句</a:t>
            </a:r>
            <a:endParaRPr sz="2800" dirty="0">
              <a:solidFill>
                <a:srgbClr val="FF0000"/>
              </a:solidFill>
              <a:latin typeface="宋体"/>
              <a:cs typeface="宋体"/>
            </a:endParaRPr>
          </a:p>
          <a:p>
            <a:pPr marL="12065">
              <a:spcBef>
                <a:spcPts val="1630"/>
              </a:spcBef>
              <a:tabLst>
                <a:tab pos="528320" algn="l"/>
              </a:tabLst>
            </a:pPr>
            <a:endParaRPr lang="en-US" sz="2800" b="1" spc="-10" dirty="0" smtClean="0">
              <a:latin typeface="宋体"/>
              <a:cs typeface="宋体"/>
            </a:endParaRPr>
          </a:p>
          <a:p>
            <a:pPr marL="12065">
              <a:spcBef>
                <a:spcPts val="1630"/>
              </a:spcBef>
              <a:tabLst>
                <a:tab pos="528320" algn="l"/>
              </a:tabLst>
            </a:pPr>
            <a:r>
              <a:rPr lang="zh-CN" altLang="en-US" sz="2800" b="1" spc="-10" dirty="0" smtClean="0">
                <a:latin typeface="宋体"/>
                <a:cs typeface="宋体"/>
              </a:rPr>
              <a:t>基于</a:t>
            </a:r>
            <a:r>
              <a:rPr sz="2800" b="1" spc="-10" dirty="0" err="1" smtClean="0">
                <a:latin typeface="宋体"/>
                <a:cs typeface="宋体"/>
              </a:rPr>
              <a:t>归结原理</a:t>
            </a:r>
            <a:r>
              <a:rPr lang="zh-CN" altLang="en-US" sz="2800" b="1" spc="-10" dirty="0" smtClean="0">
                <a:latin typeface="宋体"/>
                <a:cs typeface="宋体"/>
              </a:rPr>
              <a:t>的推理算法</a:t>
            </a:r>
            <a:endParaRPr lang="en-US" altLang="zh-CN" sz="2800" b="1" spc="-10" dirty="0" smtClean="0">
              <a:latin typeface="宋体"/>
              <a:cs typeface="宋体"/>
            </a:endParaRPr>
          </a:p>
          <a:p>
            <a:pPr marL="12065">
              <a:spcBef>
                <a:spcPts val="1630"/>
              </a:spcBef>
              <a:tabLst>
                <a:tab pos="528320" algn="l"/>
              </a:tabLst>
            </a:pPr>
            <a:endParaRPr lang="en-US" sz="2800" b="1" spc="-10" dirty="0">
              <a:latin typeface="宋体"/>
              <a:cs typeface="宋体"/>
            </a:endParaRPr>
          </a:p>
          <a:p>
            <a:pPr marL="12065">
              <a:spcBef>
                <a:spcPts val="1630"/>
              </a:spcBef>
              <a:tabLst>
                <a:tab pos="528320" algn="l"/>
              </a:tabLst>
            </a:pPr>
            <a:r>
              <a:rPr lang="zh-CN" altLang="en-US" sz="2800" b="1" spc="-15" dirty="0">
                <a:latin typeface="宋体"/>
                <a:cs typeface="宋体"/>
              </a:rPr>
              <a:t>归结原理的应用</a:t>
            </a:r>
          </a:p>
          <a:p>
            <a:pPr marL="12065">
              <a:spcBef>
                <a:spcPts val="1630"/>
              </a:spcBef>
              <a:tabLst>
                <a:tab pos="528320" algn="l"/>
              </a:tabLst>
            </a:pPr>
            <a:endParaRPr sz="28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4087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0226" y="226263"/>
            <a:ext cx="4512310" cy="697230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0" dirty="0"/>
              <a:t>一阶逻辑化为子句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3440" y="1602511"/>
            <a:ext cx="10267950" cy="4389663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64465">
              <a:spcBef>
                <a:spcPts val="430"/>
              </a:spcBef>
              <a:tabLst>
                <a:tab pos="514350" algn="l"/>
              </a:tabLst>
            </a:pPr>
            <a:r>
              <a:rPr sz="4200" spc="-2025" baseline="8928" dirty="0">
                <a:latin typeface="宋体"/>
                <a:cs typeface="宋体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•	</a:t>
            </a:r>
            <a:r>
              <a:rPr sz="3000" b="1" spc="-5" dirty="0" err="1">
                <a:solidFill>
                  <a:srgbClr val="FF0000"/>
                </a:solidFill>
                <a:latin typeface="宋体"/>
                <a:cs typeface="宋体"/>
              </a:rPr>
              <a:t>子句</a:t>
            </a:r>
            <a:endParaRPr sz="3000" dirty="0">
              <a:latin typeface="宋体"/>
              <a:cs typeface="宋体"/>
            </a:endParaRPr>
          </a:p>
          <a:p>
            <a:pPr marL="876278" lvl="1" indent="-342900">
              <a:lnSpc>
                <a:spcPct val="150000"/>
              </a:lnSpc>
              <a:spcBef>
                <a:spcPts val="290"/>
              </a:spcBef>
              <a:buFont typeface="Arial" panose="020B0604020202020204" pitchFamily="34" charset="0"/>
              <a:buChar char="•"/>
            </a:pPr>
            <a:r>
              <a:rPr sz="2600" dirty="0" err="1">
                <a:latin typeface="宋体"/>
                <a:cs typeface="宋体"/>
              </a:rPr>
              <a:t>谓词逻辑中，</a:t>
            </a:r>
            <a:r>
              <a:rPr sz="2600" dirty="0" err="1" smtClean="0">
                <a:latin typeface="宋体"/>
                <a:cs typeface="宋体"/>
              </a:rPr>
              <a:t>把原子</a:t>
            </a:r>
            <a:r>
              <a:rPr lang="zh-CN" altLang="en-US" sz="2600" dirty="0" smtClean="0">
                <a:latin typeface="宋体"/>
                <a:cs typeface="宋体"/>
              </a:rPr>
              <a:t>语句</a:t>
            </a:r>
            <a:r>
              <a:rPr sz="2600" dirty="0" err="1" smtClean="0">
                <a:latin typeface="宋体"/>
                <a:cs typeface="宋体"/>
              </a:rPr>
              <a:t>及原</a:t>
            </a:r>
            <a:r>
              <a:rPr sz="2600" spc="-15" dirty="0" err="1" smtClean="0">
                <a:latin typeface="宋体"/>
                <a:cs typeface="宋体"/>
              </a:rPr>
              <a:t>子</a:t>
            </a:r>
            <a:r>
              <a:rPr lang="zh-CN" altLang="en-US" sz="2600" dirty="0" smtClean="0">
                <a:latin typeface="宋体"/>
                <a:cs typeface="宋体"/>
              </a:rPr>
              <a:t>语句</a:t>
            </a:r>
            <a:r>
              <a:rPr sz="2600" spc="-15" dirty="0" err="1" smtClean="0">
                <a:latin typeface="宋体"/>
                <a:cs typeface="宋体"/>
              </a:rPr>
              <a:t>的</a:t>
            </a:r>
            <a:r>
              <a:rPr sz="2600" dirty="0" err="1" smtClean="0">
                <a:latin typeface="宋体"/>
                <a:cs typeface="宋体"/>
              </a:rPr>
              <a:t>否定</a:t>
            </a:r>
            <a:r>
              <a:rPr sz="2600" spc="-15" dirty="0" err="1" smtClean="0">
                <a:latin typeface="宋体"/>
                <a:cs typeface="宋体"/>
              </a:rPr>
              <a:t>统</a:t>
            </a:r>
            <a:r>
              <a:rPr sz="2600" dirty="0" err="1" smtClean="0">
                <a:latin typeface="宋体"/>
                <a:cs typeface="宋体"/>
              </a:rPr>
              <a:t>称</a:t>
            </a:r>
            <a:r>
              <a:rPr sz="2600" spc="10" dirty="0" err="1" smtClean="0">
                <a:latin typeface="宋体"/>
                <a:cs typeface="宋体"/>
              </a:rPr>
              <a:t>为</a:t>
            </a:r>
            <a:r>
              <a:rPr sz="2600" spc="-15" dirty="0" err="1" smtClean="0">
                <a:solidFill>
                  <a:srgbClr val="FF0000"/>
                </a:solidFill>
                <a:latin typeface="宋体"/>
                <a:cs typeface="宋体"/>
              </a:rPr>
              <a:t>文</a:t>
            </a:r>
            <a:r>
              <a:rPr sz="2600" dirty="0" err="1" smtClean="0">
                <a:solidFill>
                  <a:srgbClr val="FF0000"/>
                </a:solidFill>
                <a:latin typeface="宋体"/>
                <a:cs typeface="宋体"/>
              </a:rPr>
              <a:t>字</a:t>
            </a:r>
            <a:r>
              <a:rPr sz="2600" dirty="0" smtClean="0">
                <a:latin typeface="宋体"/>
                <a:cs typeface="宋体"/>
              </a:rPr>
              <a:t> </a:t>
            </a:r>
            <a:endParaRPr sz="2600" dirty="0">
              <a:latin typeface="宋体"/>
              <a:cs typeface="宋体"/>
            </a:endParaRPr>
          </a:p>
          <a:p>
            <a:pPr marL="990578" lvl="1" indent="-457200">
              <a:lnSpc>
                <a:spcPct val="150000"/>
              </a:lnSpc>
              <a:spcBef>
                <a:spcPts val="630"/>
              </a:spcBef>
              <a:buFont typeface="Arial" panose="020B0604020202020204" pitchFamily="34" charset="0"/>
              <a:buChar char="•"/>
            </a:pPr>
            <a:r>
              <a:rPr sz="2600" spc="5" dirty="0" err="1" smtClean="0">
                <a:latin typeface="宋体"/>
                <a:cs typeface="宋体"/>
              </a:rPr>
              <a:t>任</a:t>
            </a:r>
            <a:r>
              <a:rPr sz="2600" spc="-15" dirty="0" err="1" smtClean="0">
                <a:latin typeface="宋体"/>
                <a:cs typeface="宋体"/>
              </a:rPr>
              <a:t>何</a:t>
            </a:r>
            <a:r>
              <a:rPr lang="zh-CN" altLang="en-US" sz="2600" spc="5" dirty="0">
                <a:solidFill>
                  <a:srgbClr val="FF0000"/>
                </a:solidFill>
                <a:latin typeface="宋体"/>
                <a:cs typeface="宋体"/>
              </a:rPr>
              <a:t>文字</a:t>
            </a:r>
            <a:r>
              <a:rPr sz="2600" dirty="0" err="1" smtClean="0">
                <a:latin typeface="宋体"/>
                <a:cs typeface="宋体"/>
              </a:rPr>
              <a:t>的</a:t>
            </a:r>
            <a:r>
              <a:rPr sz="2600" spc="5" dirty="0" err="1" smtClean="0">
                <a:solidFill>
                  <a:srgbClr val="FF0000"/>
                </a:solidFill>
                <a:latin typeface="宋体"/>
                <a:cs typeface="宋体"/>
              </a:rPr>
              <a:t>析</a:t>
            </a:r>
            <a:r>
              <a:rPr sz="2600" spc="-15" dirty="0" err="1" smtClean="0">
                <a:solidFill>
                  <a:srgbClr val="FF0000"/>
                </a:solidFill>
                <a:latin typeface="宋体"/>
                <a:cs typeface="宋体"/>
              </a:rPr>
              <a:t>取</a:t>
            </a:r>
            <a:r>
              <a:rPr sz="2600" dirty="0" err="1" smtClean="0">
                <a:solidFill>
                  <a:srgbClr val="FF0000"/>
                </a:solidFill>
                <a:latin typeface="宋体"/>
                <a:cs typeface="宋体"/>
              </a:rPr>
              <a:t>式</a:t>
            </a:r>
            <a:r>
              <a:rPr sz="2600" spc="5" dirty="0" err="1" smtClean="0">
                <a:latin typeface="宋体"/>
                <a:cs typeface="宋体"/>
              </a:rPr>
              <a:t>称</a:t>
            </a:r>
            <a:r>
              <a:rPr sz="2600" spc="-15" dirty="0" err="1" smtClean="0">
                <a:latin typeface="宋体"/>
                <a:cs typeface="宋体"/>
              </a:rPr>
              <a:t>为</a:t>
            </a:r>
            <a:r>
              <a:rPr sz="2600" spc="5" dirty="0" err="1" smtClean="0">
                <a:latin typeface="宋体"/>
                <a:cs typeface="宋体"/>
              </a:rPr>
              <a:t>子</a:t>
            </a:r>
            <a:r>
              <a:rPr sz="2600" dirty="0" err="1" smtClean="0">
                <a:latin typeface="宋体"/>
                <a:cs typeface="宋体"/>
              </a:rPr>
              <a:t>句</a:t>
            </a:r>
            <a:r>
              <a:rPr sz="2600" dirty="0" smtClean="0">
                <a:latin typeface="宋体"/>
                <a:cs typeface="宋体"/>
              </a:rPr>
              <a:t> </a:t>
            </a:r>
            <a:endParaRPr sz="2600" dirty="0">
              <a:latin typeface="宋体"/>
              <a:cs typeface="宋体"/>
            </a:endParaRPr>
          </a:p>
          <a:p>
            <a:pPr marL="1447776" marR="146685" lvl="2" indent="-457200">
              <a:lnSpc>
                <a:spcPct val="15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990600" algn="l"/>
              </a:tabLst>
            </a:pPr>
            <a:r>
              <a:rPr sz="2400" i="1" spc="-85" dirty="0" smtClean="0">
                <a:latin typeface="宋体"/>
                <a:cs typeface="宋体"/>
              </a:rPr>
              <a:t>P</a:t>
            </a:r>
            <a:r>
              <a:rPr sz="2400" i="1" spc="-85" dirty="0">
                <a:latin typeface="宋体"/>
                <a:cs typeface="宋体"/>
              </a:rPr>
              <a:t>∨Q</a:t>
            </a:r>
            <a:r>
              <a:rPr sz="2400" i="1" spc="-105" dirty="0" smtClean="0">
                <a:latin typeface="宋体"/>
                <a:cs typeface="宋体"/>
              </a:rPr>
              <a:t>、</a:t>
            </a:r>
            <a:r>
              <a:rPr lang="en-US" sz="2400" i="1" spc="-105" dirty="0" smtClean="0">
                <a:latin typeface="宋体"/>
                <a:cs typeface="宋体"/>
              </a:rPr>
              <a:t>  </a:t>
            </a:r>
            <a:r>
              <a:rPr sz="2400" i="1" spc="-75" dirty="0" smtClean="0">
                <a:latin typeface="Symbol"/>
                <a:cs typeface="Symbol"/>
              </a:rPr>
              <a:t></a:t>
            </a:r>
            <a:r>
              <a:rPr sz="2400" i="1" spc="-75" dirty="0" smtClean="0">
                <a:latin typeface="宋体"/>
                <a:cs typeface="宋体"/>
              </a:rPr>
              <a:t>P</a:t>
            </a:r>
            <a:r>
              <a:rPr lang="en-US" sz="2400" spc="-75" dirty="0" smtClean="0">
                <a:latin typeface="宋体"/>
                <a:cs typeface="宋体"/>
              </a:rPr>
              <a:t>(</a:t>
            </a:r>
            <a:r>
              <a:rPr sz="2400" spc="-75" dirty="0" err="1" smtClean="0">
                <a:latin typeface="宋体"/>
                <a:cs typeface="宋体"/>
              </a:rPr>
              <a:t>x</a:t>
            </a:r>
            <a:r>
              <a:rPr lang="en-US" sz="2400" spc="-75" dirty="0" err="1">
                <a:latin typeface="宋体"/>
                <a:cs typeface="宋体"/>
              </a:rPr>
              <a:t>,</a:t>
            </a:r>
            <a:r>
              <a:rPr sz="2400" spc="-75" dirty="0" err="1" smtClean="0">
                <a:latin typeface="宋体"/>
                <a:cs typeface="宋体"/>
              </a:rPr>
              <a:t>f</a:t>
            </a:r>
            <a:r>
              <a:rPr sz="2400" spc="-75" dirty="0" smtClean="0">
                <a:latin typeface="宋体"/>
                <a:cs typeface="宋体"/>
              </a:rPr>
              <a:t>(x)</a:t>
            </a:r>
            <a:r>
              <a:rPr lang="en-US" sz="2400" spc="-75" dirty="0" smtClean="0">
                <a:latin typeface="宋体"/>
                <a:cs typeface="宋体"/>
              </a:rPr>
              <a:t>,</a:t>
            </a:r>
            <a:r>
              <a:rPr sz="2400" spc="-75" dirty="0" smtClean="0">
                <a:latin typeface="宋体"/>
                <a:cs typeface="宋体"/>
              </a:rPr>
              <a:t>y</a:t>
            </a:r>
            <a:r>
              <a:rPr lang="en-US" sz="2400" spc="-75" dirty="0" smtClean="0">
                <a:latin typeface="宋体"/>
                <a:cs typeface="宋体"/>
              </a:rPr>
              <a:t>)</a:t>
            </a:r>
            <a:r>
              <a:rPr sz="2400" spc="-75" dirty="0" smtClean="0">
                <a:latin typeface="宋体"/>
                <a:cs typeface="宋体"/>
              </a:rPr>
              <a:t>∨</a:t>
            </a:r>
            <a:r>
              <a:rPr sz="2400" i="1" spc="-75" dirty="0">
                <a:latin typeface="宋体"/>
                <a:cs typeface="宋体"/>
              </a:rPr>
              <a:t>Q</a:t>
            </a:r>
            <a:r>
              <a:rPr sz="2400" spc="-75" dirty="0">
                <a:latin typeface="宋体"/>
                <a:cs typeface="宋体"/>
              </a:rPr>
              <a:t>(y)∨</a:t>
            </a:r>
            <a:r>
              <a:rPr sz="2400" i="1" spc="-75" dirty="0">
                <a:latin typeface="宋体"/>
                <a:cs typeface="宋体"/>
              </a:rPr>
              <a:t>R</a:t>
            </a:r>
            <a:r>
              <a:rPr sz="2400" spc="-75" dirty="0">
                <a:latin typeface="宋体"/>
                <a:cs typeface="宋体"/>
              </a:rPr>
              <a:t>(f(x))</a:t>
            </a:r>
            <a:r>
              <a:rPr sz="2400" i="1" spc="-30" dirty="0">
                <a:latin typeface="宋体"/>
                <a:cs typeface="宋体"/>
              </a:rPr>
              <a:t> </a:t>
            </a:r>
            <a:r>
              <a:rPr sz="2400" spc="-150" dirty="0" err="1">
                <a:latin typeface="宋体"/>
                <a:cs typeface="宋体"/>
              </a:rPr>
              <a:t>都是子句</a:t>
            </a:r>
            <a:r>
              <a:rPr sz="2400" spc="-150" dirty="0">
                <a:latin typeface="宋体"/>
                <a:cs typeface="宋体"/>
              </a:rPr>
              <a:t> </a:t>
            </a:r>
            <a:endParaRPr lang="en-US" sz="2400" spc="-150" dirty="0">
              <a:latin typeface="宋体"/>
              <a:cs typeface="宋体"/>
            </a:endParaRPr>
          </a:p>
          <a:p>
            <a:pPr marL="990578" marR="149225" lvl="1" indent="-457200">
              <a:lnSpc>
                <a:spcPct val="150000"/>
              </a:lnSpc>
              <a:spcBef>
                <a:spcPts val="495"/>
              </a:spcBef>
              <a:buFont typeface="Arial" panose="020B0604020202020204" pitchFamily="34" charset="0"/>
              <a:buChar char="•"/>
            </a:pPr>
            <a:r>
              <a:rPr sz="2600" spc="20" dirty="0" err="1" smtClean="0">
                <a:latin typeface="宋体"/>
                <a:cs typeface="宋体"/>
              </a:rPr>
              <a:t>不</a:t>
            </a:r>
            <a:r>
              <a:rPr sz="2600" spc="30" dirty="0" err="1" smtClean="0">
                <a:latin typeface="宋体"/>
                <a:cs typeface="宋体"/>
              </a:rPr>
              <a:t>包</a:t>
            </a:r>
            <a:r>
              <a:rPr sz="2600" spc="20" dirty="0" err="1" smtClean="0">
                <a:latin typeface="宋体"/>
                <a:cs typeface="宋体"/>
              </a:rPr>
              <a:t>含</a:t>
            </a:r>
            <a:r>
              <a:rPr sz="2600" spc="30" dirty="0" err="1" smtClean="0">
                <a:latin typeface="宋体"/>
                <a:cs typeface="宋体"/>
              </a:rPr>
              <a:t>任</a:t>
            </a:r>
            <a:r>
              <a:rPr sz="2600" spc="20" dirty="0" err="1" smtClean="0">
                <a:latin typeface="宋体"/>
                <a:cs typeface="宋体"/>
              </a:rPr>
              <a:t>何文字</a:t>
            </a:r>
            <a:r>
              <a:rPr sz="2600" spc="30" dirty="0" err="1" smtClean="0">
                <a:latin typeface="宋体"/>
                <a:cs typeface="宋体"/>
              </a:rPr>
              <a:t>的</a:t>
            </a:r>
            <a:r>
              <a:rPr sz="2600" spc="20" dirty="0" err="1" smtClean="0">
                <a:latin typeface="宋体"/>
                <a:cs typeface="宋体"/>
              </a:rPr>
              <a:t>子句称</a:t>
            </a:r>
            <a:r>
              <a:rPr sz="2600" spc="70" dirty="0" err="1" smtClean="0">
                <a:latin typeface="宋体"/>
                <a:cs typeface="宋体"/>
              </a:rPr>
              <a:t>为</a:t>
            </a:r>
            <a:r>
              <a:rPr sz="2600" spc="20" dirty="0" err="1" smtClean="0">
                <a:solidFill>
                  <a:srgbClr val="FF0000"/>
                </a:solidFill>
                <a:latin typeface="宋体"/>
                <a:cs typeface="宋体"/>
              </a:rPr>
              <a:t>空子</a:t>
            </a:r>
            <a:r>
              <a:rPr sz="2600" spc="25" dirty="0" err="1" smtClean="0">
                <a:solidFill>
                  <a:srgbClr val="FF0000"/>
                </a:solidFill>
                <a:latin typeface="宋体"/>
                <a:cs typeface="宋体"/>
              </a:rPr>
              <a:t>句</a:t>
            </a:r>
            <a:endParaRPr sz="2600" dirty="0">
              <a:latin typeface="宋体"/>
              <a:cs typeface="宋体"/>
            </a:endParaRPr>
          </a:p>
          <a:p>
            <a:pPr marL="1447776" lvl="2" indent="-457200">
              <a:lnSpc>
                <a:spcPct val="150000"/>
              </a:lnSpc>
              <a:spcBef>
                <a:spcPts val="630"/>
              </a:spcBef>
              <a:buFont typeface="Arial" panose="020B0604020202020204" pitchFamily="34" charset="0"/>
              <a:buChar char="•"/>
              <a:tabLst>
                <a:tab pos="990600" algn="l"/>
              </a:tabLst>
            </a:pPr>
            <a:r>
              <a:rPr sz="2400" spc="55" dirty="0" err="1">
                <a:latin typeface="宋体"/>
                <a:cs typeface="宋体"/>
              </a:rPr>
              <a:t>空子句</a:t>
            </a:r>
            <a:r>
              <a:rPr sz="2400" spc="70" dirty="0" err="1">
                <a:latin typeface="宋体"/>
                <a:cs typeface="宋体"/>
              </a:rPr>
              <a:t>不</a:t>
            </a:r>
            <a:r>
              <a:rPr sz="2400" spc="55" dirty="0" err="1">
                <a:latin typeface="宋体"/>
                <a:cs typeface="宋体"/>
              </a:rPr>
              <a:t>能被任</a:t>
            </a:r>
            <a:r>
              <a:rPr sz="2400" spc="70" dirty="0" err="1">
                <a:latin typeface="宋体"/>
                <a:cs typeface="宋体"/>
              </a:rPr>
              <a:t>何</a:t>
            </a:r>
            <a:r>
              <a:rPr sz="2400" spc="55" dirty="0" err="1">
                <a:latin typeface="宋体"/>
                <a:cs typeface="宋体"/>
              </a:rPr>
              <a:t>解释</a:t>
            </a:r>
            <a:r>
              <a:rPr sz="2400" spc="70" dirty="0" err="1">
                <a:latin typeface="宋体"/>
                <a:cs typeface="宋体"/>
              </a:rPr>
              <a:t>满</a:t>
            </a:r>
            <a:r>
              <a:rPr sz="2400" dirty="0" err="1">
                <a:latin typeface="宋体"/>
                <a:cs typeface="宋体"/>
              </a:rPr>
              <a:t>足，所</a:t>
            </a:r>
            <a:r>
              <a:rPr sz="2400" spc="-5" dirty="0" err="1">
                <a:latin typeface="宋体"/>
                <a:cs typeface="宋体"/>
              </a:rPr>
              <a:t>以</a:t>
            </a:r>
            <a:r>
              <a:rPr sz="2400" dirty="0" err="1">
                <a:solidFill>
                  <a:srgbClr val="FF0000"/>
                </a:solidFill>
                <a:latin typeface="宋体"/>
                <a:cs typeface="宋体"/>
              </a:rPr>
              <a:t>空子句是永假的</a:t>
            </a:r>
            <a:r>
              <a:rPr sz="2400" spc="-15" dirty="0" err="1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sz="2400" dirty="0" err="1">
                <a:solidFill>
                  <a:srgbClr val="FF0000"/>
                </a:solidFill>
                <a:latin typeface="宋体"/>
                <a:cs typeface="宋体"/>
              </a:rPr>
              <a:t>不可</a:t>
            </a:r>
            <a:r>
              <a:rPr sz="2400" spc="-15" dirty="0" err="1">
                <a:solidFill>
                  <a:srgbClr val="FF0000"/>
                </a:solidFill>
                <a:latin typeface="宋体"/>
                <a:cs typeface="宋体"/>
              </a:rPr>
              <a:t>满</a:t>
            </a:r>
            <a:r>
              <a:rPr sz="2400" dirty="0" err="1">
                <a:solidFill>
                  <a:srgbClr val="FF0000"/>
                </a:solidFill>
                <a:latin typeface="宋体"/>
                <a:cs typeface="宋体"/>
              </a:rPr>
              <a:t>足的</a:t>
            </a:r>
            <a:r>
              <a:rPr sz="2400" dirty="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endParaRPr sz="2400" dirty="0">
              <a:latin typeface="宋体"/>
              <a:cs typeface="宋体"/>
            </a:endParaRPr>
          </a:p>
          <a:p>
            <a:pPr marL="876278" lvl="1" indent="-342900">
              <a:lnSpc>
                <a:spcPct val="150000"/>
              </a:lnSpc>
              <a:spcBef>
                <a:spcPts val="625"/>
              </a:spcBef>
              <a:buFont typeface="Arial" panose="020B0604020202020204" pitchFamily="34" charset="0"/>
              <a:buChar char="•"/>
              <a:tabLst>
                <a:tab pos="990600" algn="l"/>
              </a:tabLst>
            </a:pPr>
            <a:r>
              <a:rPr sz="2400" b="1" u="sng" dirty="0" err="1" smtClean="0">
                <a:latin typeface="宋体"/>
                <a:cs typeface="宋体"/>
              </a:rPr>
              <a:t>一阶</a:t>
            </a:r>
            <a:r>
              <a:rPr lang="zh-CN" altLang="en-US" sz="2400" b="1" u="sng" dirty="0" smtClean="0">
                <a:latin typeface="宋体"/>
                <a:cs typeface="宋体"/>
              </a:rPr>
              <a:t>谓词</a:t>
            </a:r>
            <a:r>
              <a:rPr sz="2400" b="1" u="sng" dirty="0" err="1" smtClean="0">
                <a:latin typeface="宋体"/>
                <a:cs typeface="宋体"/>
              </a:rPr>
              <a:t>逻辑中</a:t>
            </a:r>
            <a:r>
              <a:rPr sz="2400" b="1" u="sng" dirty="0" err="1">
                <a:latin typeface="宋体"/>
                <a:cs typeface="宋体"/>
              </a:rPr>
              <a:t>，</a:t>
            </a:r>
            <a:r>
              <a:rPr sz="2400" b="1" u="sng" dirty="0" err="1" smtClean="0">
                <a:latin typeface="宋体"/>
                <a:cs typeface="宋体"/>
              </a:rPr>
              <a:t>任何一</a:t>
            </a:r>
            <a:r>
              <a:rPr sz="2400" b="1" u="sng" spc="5" dirty="0" err="1" smtClean="0">
                <a:latin typeface="宋体"/>
                <a:cs typeface="宋体"/>
              </a:rPr>
              <a:t>个</a:t>
            </a:r>
            <a:r>
              <a:rPr sz="2400" b="1" u="sng" dirty="0" err="1" smtClean="0">
                <a:latin typeface="宋体"/>
                <a:cs typeface="宋体"/>
              </a:rPr>
              <a:t>一阶逻辑</a:t>
            </a:r>
            <a:r>
              <a:rPr lang="zh-CN" altLang="en-US" sz="2400" b="1" u="sng" dirty="0" smtClean="0">
                <a:latin typeface="宋体"/>
                <a:cs typeface="宋体"/>
              </a:rPr>
              <a:t>语句</a:t>
            </a:r>
            <a:r>
              <a:rPr sz="2400" b="1" u="sng" dirty="0" err="1" smtClean="0">
                <a:latin typeface="宋体"/>
                <a:cs typeface="宋体"/>
              </a:rPr>
              <a:t>都可以化成一个子句</a:t>
            </a:r>
            <a:r>
              <a:rPr sz="2400" b="1" u="sng" spc="5" dirty="0" err="1" smtClean="0">
                <a:latin typeface="宋体"/>
                <a:cs typeface="宋体"/>
              </a:rPr>
              <a:t>集</a:t>
            </a:r>
            <a:r>
              <a:rPr sz="2400" b="1" u="sng" spc="-10" dirty="0" smtClean="0">
                <a:latin typeface="宋体"/>
                <a:cs typeface="宋体"/>
              </a:rPr>
              <a:t> </a:t>
            </a:r>
            <a:endParaRPr sz="2400" u="sng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9410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 - print</Template>
  <TotalTime>72562</TotalTime>
  <Words>2271</Words>
  <Application>Microsoft Office PowerPoint</Application>
  <PresentationFormat>宽屏</PresentationFormat>
  <Paragraphs>321</Paragraphs>
  <Slides>31</Slides>
  <Notes>4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黑体</vt:lpstr>
      <vt:lpstr>宋体</vt:lpstr>
      <vt:lpstr>新宋体</vt:lpstr>
      <vt:lpstr>Arial</vt:lpstr>
      <vt:lpstr>Calibri</vt:lpstr>
      <vt:lpstr>Monotype Corsiva</vt:lpstr>
      <vt:lpstr>Symbol</vt:lpstr>
      <vt:lpstr>Times New Roman</vt:lpstr>
      <vt:lpstr>Wingdings</vt:lpstr>
      <vt:lpstr>dan-berkeley-nlp-v1</vt:lpstr>
      <vt:lpstr>Artificial Intelligence </vt:lpstr>
      <vt:lpstr>表示能力</vt:lpstr>
      <vt:lpstr>PowerPoint 演示文稿</vt:lpstr>
      <vt:lpstr>一阶逻辑中的基本概念</vt:lpstr>
      <vt:lpstr>知识的一阶逻辑表达方法</vt:lpstr>
      <vt:lpstr>知识的一阶逻辑表达方法</vt:lpstr>
      <vt:lpstr>知识的一阶逻辑表达方法</vt:lpstr>
      <vt:lpstr>PowerPoint 演示文稿</vt:lpstr>
      <vt:lpstr>一阶逻辑化为子句</vt:lpstr>
      <vt:lpstr>一阶逻辑化为子句</vt:lpstr>
      <vt:lpstr>一阶逻辑化为子句</vt:lpstr>
      <vt:lpstr>一阶逻辑化为子句</vt:lpstr>
      <vt:lpstr>一阶逻辑化为子句</vt:lpstr>
      <vt:lpstr>PowerPoint 演示文稿</vt:lpstr>
      <vt:lpstr>归结原理</vt:lpstr>
      <vt:lpstr>归结原理</vt:lpstr>
      <vt:lpstr>置换和合一</vt:lpstr>
      <vt:lpstr>PowerPoint 演示文稿</vt:lpstr>
      <vt:lpstr>置换和合一</vt:lpstr>
      <vt:lpstr>归结原理</vt:lpstr>
      <vt:lpstr>归结算法</vt:lpstr>
      <vt:lpstr>PowerPoint 演示文稿</vt:lpstr>
      <vt:lpstr>归结原理的应用</vt:lpstr>
      <vt:lpstr>归结原理的应用</vt:lpstr>
      <vt:lpstr>归结原理的应用</vt:lpstr>
      <vt:lpstr>归结原理的应用</vt:lpstr>
      <vt:lpstr>归结原理的应用</vt:lpstr>
      <vt:lpstr>归结原理的应用</vt:lpstr>
      <vt:lpstr>归结原理的应用</vt:lpstr>
      <vt:lpstr>归结原理的应用</vt:lpstr>
      <vt:lpstr>思考题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WJL</cp:lastModifiedBy>
  <cp:revision>2403</cp:revision>
  <cp:lastPrinted>2014-01-30T19:57:00Z</cp:lastPrinted>
  <dcterms:created xsi:type="dcterms:W3CDTF">2004-08-27T04:16:05Z</dcterms:created>
  <dcterms:modified xsi:type="dcterms:W3CDTF">2024-05-09T23:42:11Z</dcterms:modified>
</cp:coreProperties>
</file>