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45" r:id="rId1"/>
  </p:sldMasterIdLst>
  <p:notesMasterIdLst>
    <p:notesMasterId r:id="rId40"/>
  </p:notesMasterIdLst>
  <p:handoutMasterIdLst>
    <p:handoutMasterId r:id="rId41"/>
  </p:handoutMasterIdLst>
  <p:sldIdLst>
    <p:sldId id="319" r:id="rId2"/>
    <p:sldId id="1299" r:id="rId3"/>
    <p:sldId id="1233" r:id="rId4"/>
    <p:sldId id="347" r:id="rId5"/>
    <p:sldId id="350" r:id="rId6"/>
    <p:sldId id="352" r:id="rId7"/>
    <p:sldId id="353" r:id="rId8"/>
    <p:sldId id="1310" r:id="rId9"/>
    <p:sldId id="257" r:id="rId10"/>
    <p:sldId id="299" r:id="rId11"/>
    <p:sldId id="1283" r:id="rId12"/>
    <p:sldId id="266" r:id="rId13"/>
    <p:sldId id="267" r:id="rId14"/>
    <p:sldId id="1309" r:id="rId15"/>
    <p:sldId id="259" r:id="rId16"/>
    <p:sldId id="281" r:id="rId17"/>
    <p:sldId id="1238" r:id="rId18"/>
    <p:sldId id="283" r:id="rId19"/>
    <p:sldId id="314" r:id="rId20"/>
    <p:sldId id="274" r:id="rId21"/>
    <p:sldId id="1239" r:id="rId22"/>
    <p:sldId id="1311" r:id="rId23"/>
    <p:sldId id="269" r:id="rId24"/>
    <p:sldId id="1230" r:id="rId25"/>
    <p:sldId id="355" r:id="rId26"/>
    <p:sldId id="1231" r:id="rId27"/>
    <p:sldId id="1322" r:id="rId28"/>
    <p:sldId id="1334" r:id="rId29"/>
    <p:sldId id="1335" r:id="rId30"/>
    <p:sldId id="1327" r:id="rId31"/>
    <p:sldId id="1328" r:id="rId32"/>
    <p:sldId id="1329" r:id="rId33"/>
    <p:sldId id="1331" r:id="rId34"/>
    <p:sldId id="1332" r:id="rId35"/>
    <p:sldId id="1333" r:id="rId36"/>
    <p:sldId id="1323" r:id="rId37"/>
    <p:sldId id="1278" r:id="rId38"/>
    <p:sldId id="1308" r:id="rId39"/>
  </p:sldIdLst>
  <p:sldSz cx="12192000" cy="6858000"/>
  <p:notesSz cx="7099300" cy="10234613"/>
  <p:custDataLst>
    <p:tags r:id="rId42"/>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000F"/>
    <a:srgbClr val="FFFF00"/>
    <a:srgbClr val="DE68FF"/>
    <a:srgbClr val="CC00CC"/>
    <a:srgbClr val="E57071"/>
    <a:srgbClr val="FF9786"/>
    <a:srgbClr val="3333FF"/>
    <a:srgbClr val="FF3300"/>
    <a:srgbClr val="FFCC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6379" autoAdjust="0"/>
  </p:normalViewPr>
  <p:slideViewPr>
    <p:cSldViewPr snapToGrid="0">
      <p:cViewPr varScale="1">
        <p:scale>
          <a:sx n="96" d="100"/>
          <a:sy n="96" d="100"/>
        </p:scale>
        <p:origin x="6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7254"/>
    </p:cViewPr>
  </p:sorterViewPr>
  <p:notesViewPr>
    <p:cSldViewPr snapToGrid="0">
      <p:cViewPr varScale="1">
        <p:scale>
          <a:sx n="78" d="100"/>
          <a:sy n="78" d="100"/>
        </p:scale>
        <p:origin x="3984"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5EC49A0E-63A9-4A0D-AD2C-B7E2E2E8BB5B}" type="slidenum">
              <a:rPr lang="en-US"/>
              <a:pPr>
                <a:defRPr/>
              </a:pPr>
              <a:t>‹#›</a:t>
            </a:fld>
            <a:endParaRPr lang="en-US"/>
          </a:p>
        </p:txBody>
      </p:sp>
    </p:spTree>
    <p:extLst>
      <p:ext uri="{BB962C8B-B14F-4D97-AF65-F5344CB8AC3E}">
        <p14:creationId xmlns:p14="http://schemas.microsoft.com/office/powerpoint/2010/main" val="18027095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4B81D889-D7E9-4039-B45C-464273848925}" type="slidenum">
              <a:rPr lang="en-US"/>
              <a:pPr>
                <a:defRPr/>
              </a:pPr>
              <a:t>‹#›</a:t>
            </a:fld>
            <a:endParaRPr lang="en-US"/>
          </a:p>
        </p:txBody>
      </p:sp>
    </p:spTree>
    <p:extLst>
      <p:ext uri="{BB962C8B-B14F-4D97-AF65-F5344CB8AC3E}">
        <p14:creationId xmlns:p14="http://schemas.microsoft.com/office/powerpoint/2010/main" val="1810943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1</a:t>
            </a:fld>
            <a:endParaRPr lang="en-US"/>
          </a:p>
        </p:txBody>
      </p:sp>
    </p:spTree>
    <p:extLst>
      <p:ext uri="{BB962C8B-B14F-4D97-AF65-F5344CB8AC3E}">
        <p14:creationId xmlns:p14="http://schemas.microsoft.com/office/powerpoint/2010/main" val="3631399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10</a:t>
            </a:fld>
            <a:endParaRPr lang="en-US"/>
          </a:p>
        </p:txBody>
      </p:sp>
    </p:spTree>
    <p:extLst>
      <p:ext uri="{BB962C8B-B14F-4D97-AF65-F5344CB8AC3E}">
        <p14:creationId xmlns:p14="http://schemas.microsoft.com/office/powerpoint/2010/main" val="2387613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11</a:t>
            </a:fld>
            <a:endParaRPr lang="en-US"/>
          </a:p>
        </p:txBody>
      </p:sp>
    </p:spTree>
    <p:extLst>
      <p:ext uri="{BB962C8B-B14F-4D97-AF65-F5344CB8AC3E}">
        <p14:creationId xmlns:p14="http://schemas.microsoft.com/office/powerpoint/2010/main" val="278132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12</a:t>
            </a:fld>
            <a:endParaRPr lang="en-US"/>
          </a:p>
        </p:txBody>
      </p:sp>
    </p:spTree>
    <p:extLst>
      <p:ext uri="{BB962C8B-B14F-4D97-AF65-F5344CB8AC3E}">
        <p14:creationId xmlns:p14="http://schemas.microsoft.com/office/powerpoint/2010/main" val="4232902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13</a:t>
            </a:fld>
            <a:endParaRPr lang="en-US"/>
          </a:p>
        </p:txBody>
      </p:sp>
    </p:spTree>
    <p:extLst>
      <p:ext uri="{BB962C8B-B14F-4D97-AF65-F5344CB8AC3E}">
        <p14:creationId xmlns:p14="http://schemas.microsoft.com/office/powerpoint/2010/main" val="164991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14</a:t>
            </a:fld>
            <a:endParaRPr lang="en-US"/>
          </a:p>
        </p:txBody>
      </p:sp>
    </p:spTree>
    <p:extLst>
      <p:ext uri="{BB962C8B-B14F-4D97-AF65-F5344CB8AC3E}">
        <p14:creationId xmlns:p14="http://schemas.microsoft.com/office/powerpoint/2010/main" val="3777140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15</a:t>
            </a:fld>
            <a:endParaRPr lang="en-US"/>
          </a:p>
        </p:txBody>
      </p:sp>
    </p:spTree>
    <p:extLst>
      <p:ext uri="{BB962C8B-B14F-4D97-AF65-F5344CB8AC3E}">
        <p14:creationId xmlns:p14="http://schemas.microsoft.com/office/powerpoint/2010/main" val="2078261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16</a:t>
            </a:fld>
            <a:endParaRPr lang="en-US"/>
          </a:p>
        </p:txBody>
      </p:sp>
    </p:spTree>
    <p:extLst>
      <p:ext uri="{BB962C8B-B14F-4D97-AF65-F5344CB8AC3E}">
        <p14:creationId xmlns:p14="http://schemas.microsoft.com/office/powerpoint/2010/main" val="2962162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r>
              <a:rPr lang="en-US" altLang="zh-CN" dirty="0"/>
              <a:t>Z</a:t>
            </a:r>
            <a:r>
              <a:rPr lang="zh-CN" altLang="en-US" dirty="0"/>
              <a:t>是变量集，</a:t>
            </a:r>
            <a:r>
              <a:rPr lang="en-US" altLang="zh-CN" dirty="0"/>
              <a:t>z</a:t>
            </a:r>
            <a:r>
              <a:rPr lang="zh-CN" altLang="en-US" dirty="0"/>
              <a:t>是</a:t>
            </a:r>
            <a:r>
              <a:rPr lang="en-US" altLang="zh-CN" dirty="0"/>
              <a:t>Z</a:t>
            </a:r>
            <a:r>
              <a:rPr lang="zh-CN" altLang="en-US" dirty="0"/>
              <a:t>中的任意一个</a:t>
            </a:r>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17</a:t>
            </a:fld>
            <a:endParaRPr lang="en-US"/>
          </a:p>
        </p:txBody>
      </p:sp>
    </p:spTree>
    <p:extLst>
      <p:ext uri="{BB962C8B-B14F-4D97-AF65-F5344CB8AC3E}">
        <p14:creationId xmlns:p14="http://schemas.microsoft.com/office/powerpoint/2010/main" val="3765466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18</a:t>
            </a:fld>
            <a:endParaRPr lang="en-US"/>
          </a:p>
        </p:txBody>
      </p:sp>
    </p:spTree>
    <p:extLst>
      <p:ext uri="{BB962C8B-B14F-4D97-AF65-F5344CB8AC3E}">
        <p14:creationId xmlns:p14="http://schemas.microsoft.com/office/powerpoint/2010/main" val="1145260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19</a:t>
            </a:fld>
            <a:endParaRPr lang="en-US"/>
          </a:p>
        </p:txBody>
      </p:sp>
    </p:spTree>
    <p:extLst>
      <p:ext uri="{BB962C8B-B14F-4D97-AF65-F5344CB8AC3E}">
        <p14:creationId xmlns:p14="http://schemas.microsoft.com/office/powerpoint/2010/main" val="191036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a:t>
            </a:fld>
            <a:endParaRPr lang="en-US"/>
          </a:p>
        </p:txBody>
      </p:sp>
    </p:spTree>
    <p:extLst>
      <p:ext uri="{BB962C8B-B14F-4D97-AF65-F5344CB8AC3E}">
        <p14:creationId xmlns:p14="http://schemas.microsoft.com/office/powerpoint/2010/main" val="3978918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20</a:t>
            </a:fld>
            <a:endParaRPr lang="en-US"/>
          </a:p>
        </p:txBody>
      </p:sp>
    </p:spTree>
    <p:extLst>
      <p:ext uri="{BB962C8B-B14F-4D97-AF65-F5344CB8AC3E}">
        <p14:creationId xmlns:p14="http://schemas.microsoft.com/office/powerpoint/2010/main" val="4057229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21</a:t>
            </a:fld>
            <a:endParaRPr lang="en-US"/>
          </a:p>
        </p:txBody>
      </p:sp>
    </p:spTree>
    <p:extLst>
      <p:ext uri="{BB962C8B-B14F-4D97-AF65-F5344CB8AC3E}">
        <p14:creationId xmlns:p14="http://schemas.microsoft.com/office/powerpoint/2010/main" val="1055088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22</a:t>
            </a:fld>
            <a:endParaRPr lang="en-US"/>
          </a:p>
        </p:txBody>
      </p:sp>
    </p:spTree>
    <p:extLst>
      <p:ext uri="{BB962C8B-B14F-4D97-AF65-F5344CB8AC3E}">
        <p14:creationId xmlns:p14="http://schemas.microsoft.com/office/powerpoint/2010/main" val="178863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mn-ea"/>
                <a:cs typeface="+mn-cs"/>
              </a:rPr>
              <a:t>贝叶斯定理由英国数学家贝叶斯发展，用来描述两个条件概率之间的关系，</a:t>
            </a:r>
            <a:endParaRPr lang="en-US" altLang="zh-CN" sz="1200" b="0" i="0" kern="1200" dirty="0">
              <a:solidFill>
                <a:schemeClr val="tx1"/>
              </a:solidFill>
              <a:effectLst/>
              <a:latin typeface="Arial" charset="0"/>
              <a:ea typeface="+mn-ea"/>
              <a:cs typeface="+mn-cs"/>
            </a:endParaRPr>
          </a:p>
          <a:p>
            <a:r>
              <a:rPr lang="zh-CN" altLang="en-US" sz="1200" b="0" i="0" kern="1200" dirty="0">
                <a:solidFill>
                  <a:schemeClr val="tx1"/>
                </a:solidFill>
                <a:effectLst/>
                <a:latin typeface="Arial" charset="0"/>
                <a:ea typeface="+mn-ea"/>
                <a:cs typeface="+mn-cs"/>
              </a:rPr>
              <a:t>当不能准确知悉一个事物的本质时， 可以依靠与事物特定本质相关的事件出现的多少去判断其本质属性的概率。用数学语言表达就是：支持某项属性的事件发生得愈多，则该属性成立的可能性就愈大。</a:t>
            </a: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23</a:t>
            </a:fld>
            <a:endParaRPr lang="en-US"/>
          </a:p>
        </p:txBody>
      </p:sp>
    </p:spTree>
    <p:extLst>
      <p:ext uri="{BB962C8B-B14F-4D97-AF65-F5344CB8AC3E}">
        <p14:creationId xmlns:p14="http://schemas.microsoft.com/office/powerpoint/2010/main" val="175835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24</a:t>
            </a:fld>
            <a:endParaRPr lang="en-US"/>
          </a:p>
        </p:txBody>
      </p:sp>
    </p:spTree>
    <p:extLst>
      <p:ext uri="{BB962C8B-B14F-4D97-AF65-F5344CB8AC3E}">
        <p14:creationId xmlns:p14="http://schemas.microsoft.com/office/powerpoint/2010/main" val="190451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28402E-6160-4EE7-B7A0-027405DF9D34}" type="slidenum">
              <a:rPr lang="en-US" altLang="zh-CN">
                <a:latin typeface="Arial" panose="020B0604020202020204" pitchFamily="34" charset="0"/>
              </a:rPr>
              <a:pPr>
                <a:spcBef>
                  <a:spcPct val="0"/>
                </a:spcBef>
              </a:pPr>
              <a:t>25</a:t>
            </a:fld>
            <a:endParaRPr lang="en-US" altLang="zh-CN">
              <a:latin typeface="Arial" panose="020B0604020202020204" pitchFamily="34" charset="0"/>
            </a:endParaRPr>
          </a:p>
        </p:txBody>
      </p:sp>
    </p:spTree>
    <p:extLst>
      <p:ext uri="{BB962C8B-B14F-4D97-AF65-F5344CB8AC3E}">
        <p14:creationId xmlns:p14="http://schemas.microsoft.com/office/powerpoint/2010/main" val="1072469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028402E-6160-4EE7-B7A0-027405DF9D34}" type="slidenum">
              <a:rPr lang="en-US" altLang="zh-CN">
                <a:latin typeface="Arial" panose="020B0604020202020204" pitchFamily="34" charset="0"/>
              </a:rPr>
              <a:pPr>
                <a:spcBef>
                  <a:spcPct val="0"/>
                </a:spcBef>
              </a:pPr>
              <a:t>26</a:t>
            </a:fld>
            <a:endParaRPr lang="en-US" altLang="zh-CN">
              <a:latin typeface="Arial" panose="020B0604020202020204" pitchFamily="34" charset="0"/>
            </a:endParaRPr>
          </a:p>
        </p:txBody>
      </p:sp>
    </p:spTree>
    <p:extLst>
      <p:ext uri="{BB962C8B-B14F-4D97-AF65-F5344CB8AC3E}">
        <p14:creationId xmlns:p14="http://schemas.microsoft.com/office/powerpoint/2010/main" val="3458946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27</a:t>
            </a:fld>
            <a:endParaRPr lang="en-US"/>
          </a:p>
        </p:txBody>
      </p:sp>
    </p:spTree>
    <p:extLst>
      <p:ext uri="{BB962C8B-B14F-4D97-AF65-F5344CB8AC3E}">
        <p14:creationId xmlns:p14="http://schemas.microsoft.com/office/powerpoint/2010/main" val="3733272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28</a:t>
            </a:fld>
            <a:endParaRPr lang="en-US"/>
          </a:p>
        </p:txBody>
      </p:sp>
    </p:spTree>
    <p:extLst>
      <p:ext uri="{BB962C8B-B14F-4D97-AF65-F5344CB8AC3E}">
        <p14:creationId xmlns:p14="http://schemas.microsoft.com/office/powerpoint/2010/main" val="1477848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5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29</a:t>
            </a:fld>
            <a:endParaRPr lang="en-US"/>
          </a:p>
        </p:txBody>
      </p:sp>
    </p:spTree>
    <p:extLst>
      <p:ext uri="{BB962C8B-B14F-4D97-AF65-F5344CB8AC3E}">
        <p14:creationId xmlns:p14="http://schemas.microsoft.com/office/powerpoint/2010/main" val="226459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pPr>
              <a:defRPr/>
            </a:pPr>
            <a:fld id="{4B81D889-D7E9-4039-B45C-464273848925}" type="slidenum">
              <a:rPr lang="en-US" smtClean="0"/>
              <a:pPr>
                <a:defRPr/>
              </a:pPr>
              <a:t>3</a:t>
            </a:fld>
            <a:endParaRPr lang="en-US"/>
          </a:p>
        </p:txBody>
      </p:sp>
    </p:spTree>
    <p:extLst>
      <p:ext uri="{BB962C8B-B14F-4D97-AF65-F5344CB8AC3E}">
        <p14:creationId xmlns:p14="http://schemas.microsoft.com/office/powerpoint/2010/main" val="18280344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9F0A45-8D19-4870-9D38-2AEAB41DAA8C}" type="slidenum">
              <a:rPr lang="en-US" altLang="zh-CN">
                <a:latin typeface="Arial" panose="020B0604020202020204" pitchFamily="34" charset="0"/>
              </a:rPr>
              <a:pPr>
                <a:spcBef>
                  <a:spcPct val="0"/>
                </a:spcBef>
              </a:pPr>
              <a:t>30</a:t>
            </a:fld>
            <a:endParaRPr lang="en-US" altLang="zh-CN">
              <a:latin typeface="Arial" panose="020B0604020202020204" pitchFamily="34" charset="0"/>
            </a:endParaRPr>
          </a:p>
        </p:txBody>
      </p:sp>
    </p:spTree>
    <p:extLst>
      <p:ext uri="{BB962C8B-B14F-4D97-AF65-F5344CB8AC3E}">
        <p14:creationId xmlns:p14="http://schemas.microsoft.com/office/powerpoint/2010/main" val="17657284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19F0A45-8D19-4870-9D38-2AEAB41DAA8C}" type="slidenum">
              <a:rPr lang="en-US" altLang="zh-CN">
                <a:latin typeface="Arial" panose="020B0604020202020204" pitchFamily="34" charset="0"/>
              </a:rPr>
              <a:pPr>
                <a:spcBef>
                  <a:spcPct val="0"/>
                </a:spcBef>
              </a:pPr>
              <a:t>32</a:t>
            </a:fld>
            <a:endParaRPr lang="en-US" altLang="zh-CN">
              <a:latin typeface="Arial" panose="020B0604020202020204" pitchFamily="34" charset="0"/>
            </a:endParaRPr>
          </a:p>
        </p:txBody>
      </p:sp>
    </p:spTree>
    <p:extLst>
      <p:ext uri="{BB962C8B-B14F-4D97-AF65-F5344CB8AC3E}">
        <p14:creationId xmlns:p14="http://schemas.microsoft.com/office/powerpoint/2010/main" val="2256411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35</a:t>
            </a:fld>
            <a:endParaRPr lang="en-US"/>
          </a:p>
        </p:txBody>
      </p:sp>
    </p:spTree>
    <p:extLst>
      <p:ext uri="{BB962C8B-B14F-4D97-AF65-F5344CB8AC3E}">
        <p14:creationId xmlns:p14="http://schemas.microsoft.com/office/powerpoint/2010/main" val="3236287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4B81D889-D7E9-4039-B45C-464273848925}" type="slidenum">
              <a:rPr lang="en-US" smtClean="0"/>
              <a:pPr>
                <a:defRPr/>
              </a:pPr>
              <a:t>36</a:t>
            </a:fld>
            <a:endParaRPr lang="en-US"/>
          </a:p>
        </p:txBody>
      </p:sp>
    </p:spTree>
    <p:extLst>
      <p:ext uri="{BB962C8B-B14F-4D97-AF65-F5344CB8AC3E}">
        <p14:creationId xmlns:p14="http://schemas.microsoft.com/office/powerpoint/2010/main" val="8533122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37</a:t>
            </a:fld>
            <a:endParaRPr lang="en-US"/>
          </a:p>
        </p:txBody>
      </p:sp>
    </p:spTree>
    <p:extLst>
      <p:ext uri="{BB962C8B-B14F-4D97-AF65-F5344CB8AC3E}">
        <p14:creationId xmlns:p14="http://schemas.microsoft.com/office/powerpoint/2010/main" val="852071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38</a:t>
            </a:fld>
            <a:endParaRPr lang="en-US"/>
          </a:p>
        </p:txBody>
      </p:sp>
    </p:spTree>
    <p:extLst>
      <p:ext uri="{BB962C8B-B14F-4D97-AF65-F5344CB8AC3E}">
        <p14:creationId xmlns:p14="http://schemas.microsoft.com/office/powerpoint/2010/main" val="2347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4</a:t>
            </a:fld>
            <a:endParaRPr lang="en-US"/>
          </a:p>
        </p:txBody>
      </p:sp>
    </p:spTree>
    <p:extLst>
      <p:ext uri="{BB962C8B-B14F-4D97-AF65-F5344CB8AC3E}">
        <p14:creationId xmlns:p14="http://schemas.microsoft.com/office/powerpoint/2010/main" val="466613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5</a:t>
            </a:fld>
            <a:endParaRPr lang="en-US"/>
          </a:p>
        </p:txBody>
      </p:sp>
    </p:spTree>
    <p:extLst>
      <p:ext uri="{BB962C8B-B14F-4D97-AF65-F5344CB8AC3E}">
        <p14:creationId xmlns:p14="http://schemas.microsoft.com/office/powerpoint/2010/main" val="4288250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6</a:t>
            </a:fld>
            <a:endParaRPr lang="en-US"/>
          </a:p>
        </p:txBody>
      </p:sp>
    </p:spTree>
    <p:extLst>
      <p:ext uri="{BB962C8B-B14F-4D97-AF65-F5344CB8AC3E}">
        <p14:creationId xmlns:p14="http://schemas.microsoft.com/office/powerpoint/2010/main" val="420799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a:xfrm>
            <a:off x="709612" y="4862513"/>
            <a:ext cx="5680075" cy="4603750"/>
          </a:xfrm>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7</a:t>
            </a:fld>
            <a:endParaRPr lang="en-US"/>
          </a:p>
        </p:txBody>
      </p:sp>
    </p:spTree>
    <p:extLst>
      <p:ext uri="{BB962C8B-B14F-4D97-AF65-F5344CB8AC3E}">
        <p14:creationId xmlns:p14="http://schemas.microsoft.com/office/powerpoint/2010/main" val="2519908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8113" y="768350"/>
            <a:ext cx="6823075" cy="3838575"/>
          </a:xfrm>
        </p:spPr>
      </p:sp>
      <p:sp>
        <p:nvSpPr>
          <p:cNvPr id="3" name="备注占位符 2"/>
          <p:cNvSpPr>
            <a:spLocks noGrp="1"/>
          </p:cNvSpPr>
          <p:nvPr>
            <p:ph type="body" idx="1"/>
          </p:nvPr>
        </p:nvSpPr>
        <p:spPr/>
        <p:txBody>
          <a:bodyPr/>
          <a:lstStyle/>
          <a:p>
            <a:pPr eaLnBrk="1" hangingPunct="1">
              <a:lnSpc>
                <a:spcPct val="150000"/>
              </a:lnSpc>
            </a:pPr>
            <a:endParaRPr lang="zh-CN" altLang="en-US" dirty="0"/>
          </a:p>
        </p:txBody>
      </p:sp>
      <p:sp>
        <p:nvSpPr>
          <p:cNvPr id="4" name="灯片编号占位符 3"/>
          <p:cNvSpPr>
            <a:spLocks noGrp="1"/>
          </p:cNvSpPr>
          <p:nvPr>
            <p:ph type="sldNum" sz="quarter" idx="5"/>
          </p:nvPr>
        </p:nvSpPr>
        <p:spPr/>
        <p:txBody>
          <a:bodyPr/>
          <a:lstStyle/>
          <a:p>
            <a:pPr>
              <a:defRPr/>
            </a:pPr>
            <a:fld id="{4B81D889-D7E9-4039-B45C-464273848925}" type="slidenum">
              <a:rPr lang="en-US" smtClean="0"/>
              <a:pPr>
                <a:defRPr/>
              </a:pPr>
              <a:t>8</a:t>
            </a:fld>
            <a:endParaRPr lang="en-US"/>
          </a:p>
        </p:txBody>
      </p:sp>
    </p:spTree>
    <p:extLst>
      <p:ext uri="{BB962C8B-B14F-4D97-AF65-F5344CB8AC3E}">
        <p14:creationId xmlns:p14="http://schemas.microsoft.com/office/powerpoint/2010/main" val="3414252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B81D889-D7E9-4039-B45C-464273848925}" type="slidenum">
              <a:rPr lang="en-US" smtClean="0"/>
              <a:pPr>
                <a:defRPr/>
              </a:pPr>
              <a:t>9</a:t>
            </a:fld>
            <a:endParaRPr lang="en-US"/>
          </a:p>
        </p:txBody>
      </p:sp>
    </p:spTree>
    <p:extLst>
      <p:ext uri="{BB962C8B-B14F-4D97-AF65-F5344CB8AC3E}">
        <p14:creationId xmlns:p14="http://schemas.microsoft.com/office/powerpoint/2010/main" val="1916367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5ADABA8-4680-42FF-B10E-AE1FC3D1E355}"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210310-2E6D-4EA4-A70B-C328C85CE24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CB455C-2F30-403D-8294-12A3DB8E9C4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8BB908-676B-418D-A0F9-ADA2F5DFB005}"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5BDCFCB-D7C5-4C75-A1E1-65873653C07F}"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DC6CEC-5ACE-4C3E-B007-68E11368228C}"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49AE46-61FD-4518-BCFE-BA431E71537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DCFAF4E-C055-4FE6-A9E8-15AB39EB0F9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8F14710-EB38-4062-9830-60CCA75232E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1E0DB1-D860-4CA1-A6A1-6DFDDFDEC212}"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B9DFEB-451B-4D89-A1CD-CEA9DA588C4E}"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4E5CA303-B04A-41A5-A1FA-65C0783B1EAF}"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dt="0"/>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Image:Thomasbayes.jp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0.png"/><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5.xml"/><Relationship Id="rId7" Type="http://schemas.openxmlformats.org/officeDocument/2006/relationships/image" Target="../media/image1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9.xml"/><Relationship Id="rId7" Type="http://schemas.openxmlformats.org/officeDocument/2006/relationships/image" Target="../media/image1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11" Type="http://schemas.openxmlformats.org/officeDocument/2006/relationships/image" Target="../media/image23.png"/><Relationship Id="rId5" Type="http://schemas.openxmlformats.org/officeDocument/2006/relationships/tags" Target="../tags/tag11.xml"/><Relationship Id="rId10" Type="http://schemas.openxmlformats.org/officeDocument/2006/relationships/image" Target="../media/image22.png"/><Relationship Id="rId4" Type="http://schemas.openxmlformats.org/officeDocument/2006/relationships/tags" Target="../tags/tag10.xml"/><Relationship Id="rId9"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6"/>
          <p:cNvSpPr>
            <a:spLocks noGrp="1" noChangeArrowheads="1"/>
          </p:cNvSpPr>
          <p:nvPr>
            <p:ph type="subTitle" idx="1"/>
          </p:nvPr>
        </p:nvSpPr>
        <p:spPr>
          <a:xfrm>
            <a:off x="0" y="1124053"/>
            <a:ext cx="12192000" cy="1524000"/>
          </a:xfrm>
        </p:spPr>
        <p:txBody>
          <a:bodyPr/>
          <a:lstStyle/>
          <a:p>
            <a:r>
              <a:rPr lang="zh-CN" altLang="en-US" sz="4400" b="1" dirty="0">
                <a:effectLst>
                  <a:outerShdw blurRad="38100" dist="38100" dir="2700000" algn="tl">
                    <a:srgbClr val="000000">
                      <a:alpha val="43137"/>
                    </a:srgbClr>
                  </a:outerShdw>
                </a:effectLst>
              </a:rPr>
              <a:t>不确定性知识的表示与推理</a:t>
            </a:r>
            <a:endParaRPr lang="en-US" altLang="zh-CN" sz="4400" b="1" dirty="0">
              <a:effectLst>
                <a:outerShdw blurRad="38100" dist="38100" dir="2700000" algn="tl">
                  <a:srgbClr val="000000">
                    <a:alpha val="43137"/>
                  </a:srgbClr>
                </a:outerShdw>
              </a:effectLst>
            </a:endParaRPr>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4" name="Rectangle 3">
            <a:extLst>
              <a:ext uri="{FF2B5EF4-FFF2-40B4-BE49-F238E27FC236}">
                <a16:creationId xmlns:a16="http://schemas.microsoft.com/office/drawing/2014/main" id="{679D7EBC-1E14-4027-A5AD-7692DC86EF07}"/>
              </a:ext>
            </a:extLst>
          </p:cNvPr>
          <p:cNvSpPr txBox="1">
            <a:spLocks noChangeArrowheads="1"/>
          </p:cNvSpPr>
          <p:nvPr/>
        </p:nvSpPr>
        <p:spPr bwMode="auto">
          <a:xfrm>
            <a:off x="-512655" y="3624222"/>
            <a:ext cx="7997825" cy="3171451"/>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0" indent="0" algn="ctr" rtl="0" eaLnBrk="1" fontAlgn="base" hangingPunct="1">
              <a:spcBef>
                <a:spcPct val="20000"/>
              </a:spcBef>
              <a:spcAft>
                <a:spcPct val="0"/>
              </a:spcAft>
              <a:buClr>
                <a:schemeClr val="accent2"/>
              </a:buClr>
              <a:buFont typeface="Wingdings" pitchFamily="2" charset="2"/>
              <a:buNone/>
              <a:defRPr sz="3200">
                <a:solidFill>
                  <a:schemeClr val="tx1"/>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150000"/>
              </a:lnSpc>
            </a:pPr>
            <a:r>
              <a:rPr lang="zh-CN" altLang="en-US" b="1" kern="0" dirty="0"/>
              <a:t>第十二章 不确定</a:t>
            </a:r>
            <a:r>
              <a:rPr lang="zh-CN" altLang="en-US" b="1" dirty="0"/>
              <a:t>性</a:t>
            </a:r>
            <a:r>
              <a:rPr lang="zh-CN" altLang="en-US" b="1" kern="0" dirty="0"/>
              <a:t>的量化</a:t>
            </a:r>
            <a:endParaRPr lang="en-US" altLang="zh-CN" b="1" kern="0" dirty="0"/>
          </a:p>
          <a:p>
            <a:pPr>
              <a:lnSpc>
                <a:spcPct val="150000"/>
              </a:lnSpc>
            </a:pPr>
            <a:endParaRPr lang="en-US" altLang="zh-CN" kern="0" dirty="0"/>
          </a:p>
        </p:txBody>
      </p:sp>
      <p:pic>
        <p:nvPicPr>
          <p:cNvPr id="5" name="Picture 1">
            <a:extLst>
              <a:ext uri="{FF2B5EF4-FFF2-40B4-BE49-F238E27FC236}">
                <a16:creationId xmlns:a16="http://schemas.microsoft.com/office/drawing/2014/main" id="{ED0C4BD1-8E91-4A8D-9E5A-E8502B6C0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9159" y="2456659"/>
            <a:ext cx="5381661" cy="3791744"/>
          </a:xfrm>
          <a:prstGeom prst="rect">
            <a:avLst/>
          </a:prstGeom>
        </p:spPr>
      </p:pic>
      <p:sp>
        <p:nvSpPr>
          <p:cNvPr id="2" name="矩形 1">
            <a:extLst>
              <a:ext uri="{FF2B5EF4-FFF2-40B4-BE49-F238E27FC236}">
                <a16:creationId xmlns:a16="http://schemas.microsoft.com/office/drawing/2014/main" id="{42D3F38D-F7A8-496A-A8AD-3B403B7846EB}"/>
              </a:ext>
            </a:extLst>
          </p:cNvPr>
          <p:cNvSpPr/>
          <p:nvPr/>
        </p:nvSpPr>
        <p:spPr>
          <a:xfrm>
            <a:off x="7431722" y="6393287"/>
            <a:ext cx="4760278" cy="369332"/>
          </a:xfrm>
          <a:prstGeom prst="rect">
            <a:avLst/>
          </a:prstGeom>
        </p:spPr>
        <p:txBody>
          <a:bodyPr wrap="none">
            <a:spAutoFit/>
          </a:bodyPr>
          <a:lstStyle/>
          <a:p>
            <a:r>
              <a:rPr lang="en-US" altLang="zh-CN" dirty="0">
                <a:latin typeface="Calibri"/>
                <a:cs typeface="Calibri"/>
              </a:rPr>
              <a:t>Materials are available at http://ai.berkeley.edu.</a:t>
            </a:r>
            <a:endParaRPr lang="zh-CN" altLang="en-US" dirty="0"/>
          </a:p>
        </p:txBody>
      </p:sp>
    </p:spTree>
    <p:extLst>
      <p:ext uri="{BB962C8B-B14F-4D97-AF65-F5344CB8AC3E}">
        <p14:creationId xmlns:p14="http://schemas.microsoft.com/office/powerpoint/2010/main" val="109416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dirty="0"/>
              <a:t>概率逻辑</a:t>
            </a:r>
            <a:endParaRPr lang="en-US" dirty="0"/>
          </a:p>
        </p:txBody>
      </p:sp>
      <p:sp>
        <p:nvSpPr>
          <p:cNvPr id="7171" name="Rectangle 3"/>
          <p:cNvSpPr>
            <a:spLocks noGrp="1" noChangeArrowheads="1"/>
          </p:cNvSpPr>
          <p:nvPr>
            <p:ph idx="1"/>
          </p:nvPr>
        </p:nvSpPr>
        <p:spPr>
          <a:xfrm>
            <a:off x="498013" y="1421905"/>
            <a:ext cx="11485440" cy="4729164"/>
          </a:xfrm>
        </p:spPr>
        <p:txBody>
          <a:bodyPr/>
          <a:lstStyle/>
          <a:p>
            <a:pPr>
              <a:lnSpc>
                <a:spcPct val="150000"/>
              </a:lnSpc>
            </a:pPr>
            <a:r>
              <a:rPr lang="zh-CN" altLang="en-US" sz="2400" dirty="0">
                <a:solidFill>
                  <a:schemeClr val="tx1"/>
                </a:solidFill>
              </a:rPr>
              <a:t>基本要素：</a:t>
            </a:r>
            <a:r>
              <a:rPr lang="zh-CN" altLang="en-US" sz="2400" dirty="0">
                <a:solidFill>
                  <a:srgbClr val="FF0000"/>
                </a:solidFill>
              </a:rPr>
              <a:t>随机变量， </a:t>
            </a:r>
            <a:r>
              <a:rPr lang="zh-CN" altLang="en-US" sz="2400" dirty="0"/>
              <a:t>表示可能世界中的不确定性，</a:t>
            </a:r>
            <a:r>
              <a:rPr lang="zh-CN" altLang="en-US" sz="1600" dirty="0"/>
              <a:t>可能世界是由对随机变量的赋值进行定义</a:t>
            </a:r>
            <a:endParaRPr lang="en-US" sz="1600" dirty="0"/>
          </a:p>
          <a:p>
            <a:pPr>
              <a:lnSpc>
                <a:spcPct val="150000"/>
              </a:lnSpc>
              <a:defRPr/>
            </a:pPr>
            <a:r>
              <a:rPr lang="zh-CN" altLang="en-US" sz="2400" dirty="0">
                <a:solidFill>
                  <a:srgbClr val="FF0000"/>
                </a:solidFill>
              </a:rPr>
              <a:t>布尔</a:t>
            </a:r>
            <a:r>
              <a:rPr lang="zh-CN" altLang="en-US" sz="2400" dirty="0"/>
              <a:t>随机变量</a:t>
            </a:r>
            <a:endParaRPr lang="en-US" altLang="zh-CN" sz="2400" dirty="0"/>
          </a:p>
          <a:p>
            <a:pPr lvl="1">
              <a:lnSpc>
                <a:spcPct val="150000"/>
              </a:lnSpc>
              <a:buNone/>
              <a:defRPr/>
            </a:pPr>
            <a:r>
              <a:rPr lang="en-US" altLang="zh-CN" sz="2000" dirty="0"/>
              <a:t>e.g., R: Is it raining?     </a:t>
            </a:r>
            <a:r>
              <a:rPr lang="zh-CN" altLang="en-US" sz="2000" dirty="0"/>
              <a:t>定义域：</a:t>
            </a:r>
            <a:r>
              <a:rPr lang="en-US" altLang="zh-CN" sz="2000" dirty="0"/>
              <a:t>&lt;</a:t>
            </a:r>
            <a:r>
              <a:rPr lang="en-US" altLang="zh-CN" sz="2000" i="1" dirty="0">
                <a:solidFill>
                  <a:srgbClr val="C00000"/>
                </a:solidFill>
              </a:rPr>
              <a:t>true</a:t>
            </a:r>
            <a:r>
              <a:rPr lang="zh-CN" altLang="en-US" sz="2000" i="1" dirty="0">
                <a:solidFill>
                  <a:srgbClr val="C00000"/>
                </a:solidFill>
              </a:rPr>
              <a:t>，</a:t>
            </a:r>
            <a:r>
              <a:rPr lang="en-US" altLang="zh-CN" sz="2000" i="1" dirty="0">
                <a:solidFill>
                  <a:srgbClr val="C00000"/>
                </a:solidFill>
              </a:rPr>
              <a:t>false</a:t>
            </a:r>
            <a:r>
              <a:rPr lang="en-US" altLang="zh-CN" sz="2000" dirty="0"/>
              <a:t>&gt;</a:t>
            </a:r>
            <a:endParaRPr lang="en-US" altLang="zh-CN" sz="1600" dirty="0"/>
          </a:p>
          <a:p>
            <a:pPr>
              <a:lnSpc>
                <a:spcPct val="150000"/>
              </a:lnSpc>
              <a:defRPr/>
            </a:pPr>
            <a:r>
              <a:rPr lang="zh-CN" altLang="en-US" sz="2400" dirty="0">
                <a:solidFill>
                  <a:srgbClr val="FF0000"/>
                </a:solidFill>
              </a:rPr>
              <a:t>离散</a:t>
            </a:r>
            <a:r>
              <a:rPr lang="zh-CN" altLang="en-US" sz="2400" dirty="0"/>
              <a:t>随机变量</a:t>
            </a:r>
            <a:endParaRPr lang="en-US" altLang="zh-CN" sz="2400" dirty="0"/>
          </a:p>
          <a:p>
            <a:pPr lvl="1">
              <a:lnSpc>
                <a:spcPct val="150000"/>
              </a:lnSpc>
              <a:buNone/>
              <a:defRPr/>
            </a:pPr>
            <a:r>
              <a:rPr lang="en-US" altLang="zh-CN" sz="2000" dirty="0"/>
              <a:t>e.g., </a:t>
            </a:r>
            <a:r>
              <a:rPr lang="en-US" altLang="zh-CN" sz="2000" i="1" dirty="0"/>
              <a:t>Weather</a:t>
            </a:r>
            <a:r>
              <a:rPr lang="en-US" altLang="zh-CN" sz="2000" dirty="0"/>
              <a:t> is one of &lt;</a:t>
            </a:r>
            <a:r>
              <a:rPr lang="en-US" altLang="zh-CN" sz="2000" i="1" dirty="0">
                <a:solidFill>
                  <a:srgbClr val="C00000"/>
                </a:solidFill>
              </a:rPr>
              <a:t>sunny, rainy, cloudy, snow</a:t>
            </a:r>
            <a:r>
              <a:rPr lang="en-US" altLang="zh-CN" sz="2000" dirty="0"/>
              <a:t>&gt;</a:t>
            </a:r>
          </a:p>
          <a:p>
            <a:pPr>
              <a:lnSpc>
                <a:spcPct val="80000"/>
              </a:lnSpc>
              <a:defRPr/>
            </a:pPr>
            <a:endParaRPr lang="en-US" altLang="zh-CN" sz="2400" dirty="0">
              <a:solidFill>
                <a:srgbClr val="00B0F0"/>
              </a:solidFill>
            </a:endParaRPr>
          </a:p>
          <a:p>
            <a:pPr>
              <a:lnSpc>
                <a:spcPct val="80000"/>
              </a:lnSpc>
              <a:defRPr/>
            </a:pPr>
            <a:r>
              <a:rPr lang="zh-CN" altLang="en-US" sz="2400" dirty="0">
                <a:solidFill>
                  <a:srgbClr val="00B0F0"/>
                </a:solidFill>
              </a:rPr>
              <a:t>基本命题</a:t>
            </a:r>
            <a:r>
              <a:rPr lang="zh-CN" altLang="en-US" sz="2400" dirty="0"/>
              <a:t>通过单个随机变量的赋值进行构造 </a:t>
            </a:r>
            <a:r>
              <a:rPr lang="en-US" altLang="zh-CN" sz="2400" dirty="0"/>
              <a:t>: </a:t>
            </a:r>
          </a:p>
          <a:p>
            <a:pPr lvl="1">
              <a:lnSpc>
                <a:spcPct val="150000"/>
              </a:lnSpc>
              <a:defRPr/>
            </a:pPr>
            <a:r>
              <a:rPr lang="en-US" altLang="zh-CN" sz="2000" i="1" dirty="0">
                <a:solidFill>
                  <a:srgbClr val="C00000"/>
                </a:solidFill>
              </a:rPr>
              <a:t>Weather =</a:t>
            </a:r>
            <a:r>
              <a:rPr lang="en-US" altLang="zh-CN" sz="2000" dirty="0">
                <a:solidFill>
                  <a:srgbClr val="C00000"/>
                </a:solidFill>
              </a:rPr>
              <a:t> </a:t>
            </a:r>
            <a:r>
              <a:rPr lang="en-US" altLang="zh-CN" sz="2000" i="1" dirty="0">
                <a:solidFill>
                  <a:srgbClr val="C00000"/>
                </a:solidFill>
              </a:rPr>
              <a:t>sunny   </a:t>
            </a:r>
            <a:r>
              <a:rPr lang="en-US" altLang="zh-CN" sz="2000" dirty="0"/>
              <a:t>(abbreviated as </a:t>
            </a:r>
            <a:r>
              <a:rPr lang="en-US" altLang="zh-CN" sz="2000" i="1" dirty="0">
                <a:solidFill>
                  <a:srgbClr val="C00000"/>
                </a:solidFill>
              </a:rPr>
              <a:t>sunny</a:t>
            </a:r>
            <a:r>
              <a:rPr lang="en-US" altLang="zh-CN" sz="2000" dirty="0"/>
              <a:t>)</a:t>
            </a:r>
          </a:p>
          <a:p>
            <a:pPr lvl="4">
              <a:lnSpc>
                <a:spcPct val="80000"/>
              </a:lnSpc>
              <a:buNone/>
              <a:defRPr/>
            </a:pPr>
            <a:endParaRPr lang="en-US" altLang="zh-CN" sz="1600" dirty="0"/>
          </a:p>
          <a:p>
            <a:pPr>
              <a:lnSpc>
                <a:spcPct val="80000"/>
              </a:lnSpc>
              <a:defRPr/>
            </a:pPr>
            <a:r>
              <a:rPr lang="zh-CN" altLang="en-US" sz="2400" dirty="0">
                <a:solidFill>
                  <a:srgbClr val="00B0F0"/>
                </a:solidFill>
              </a:rPr>
              <a:t>复合命题</a:t>
            </a:r>
            <a:r>
              <a:rPr lang="zh-CN" altLang="en-US" sz="2400" dirty="0"/>
              <a:t>由基本命题的逻辑连接构造</a:t>
            </a:r>
            <a:endParaRPr lang="en-US" altLang="zh-CN" sz="2400" dirty="0"/>
          </a:p>
          <a:p>
            <a:pPr lvl="1">
              <a:lnSpc>
                <a:spcPct val="150000"/>
              </a:lnSpc>
              <a:defRPr/>
            </a:pPr>
            <a:r>
              <a:rPr lang="en-US" altLang="zh-CN" sz="2000" dirty="0"/>
              <a:t>e.g., </a:t>
            </a:r>
            <a:r>
              <a:rPr lang="en-US" altLang="zh-CN" sz="2000" i="1" dirty="0">
                <a:solidFill>
                  <a:srgbClr val="C00000"/>
                </a:solidFill>
              </a:rPr>
              <a:t>Weather = sunny </a:t>
            </a:r>
            <a:r>
              <a:rPr lang="en-US" altLang="zh-CN" sz="2000" dirty="0">
                <a:sym typeface="Symbol" panose="05050102010706020507" pitchFamily="18" charset="2"/>
              </a:rPr>
              <a:t></a:t>
            </a:r>
            <a:r>
              <a:rPr lang="en-US" altLang="zh-CN" sz="2000" dirty="0">
                <a:solidFill>
                  <a:srgbClr val="C00000"/>
                </a:solidFill>
                <a:sym typeface="Symbol" panose="05050102010706020507" pitchFamily="18" charset="2"/>
              </a:rPr>
              <a:t> </a:t>
            </a:r>
            <a:r>
              <a:rPr lang="en-US" altLang="zh-CN" sz="2000" i="1" dirty="0">
                <a:solidFill>
                  <a:srgbClr val="C00000"/>
                </a:solidFill>
              </a:rPr>
              <a:t>R </a:t>
            </a:r>
            <a:r>
              <a:rPr lang="en-US" altLang="zh-CN" sz="2000" dirty="0">
                <a:solidFill>
                  <a:srgbClr val="C00000"/>
                </a:solidFill>
              </a:rPr>
              <a:t>= </a:t>
            </a:r>
            <a:r>
              <a:rPr lang="en-US" altLang="zh-CN" sz="2000" i="1" dirty="0">
                <a:solidFill>
                  <a:srgbClr val="C00000"/>
                </a:solidFill>
              </a:rPr>
              <a:t>false</a:t>
            </a:r>
            <a:endParaRPr lang="en-US" altLang="zh-CN" sz="2000" dirty="0">
              <a:solidFill>
                <a:srgbClr val="C00000"/>
              </a:solidFill>
            </a:endParaRPr>
          </a:p>
          <a:p>
            <a:pPr lvl="1">
              <a:lnSpc>
                <a:spcPct val="150000"/>
              </a:lnSpc>
              <a:buNone/>
              <a:defRPr/>
            </a:pPr>
            <a:endParaRPr lang="en-US" sz="1600" dirty="0"/>
          </a:p>
        </p:txBody>
      </p:sp>
      <p:sp>
        <p:nvSpPr>
          <p:cNvPr id="2" name="文本框 1">
            <a:extLst>
              <a:ext uri="{FF2B5EF4-FFF2-40B4-BE49-F238E27FC236}">
                <a16:creationId xmlns:a16="http://schemas.microsoft.com/office/drawing/2014/main" id="{F97F5AA8-94F5-41D9-AAC5-D8E15A70ADE8}"/>
              </a:ext>
            </a:extLst>
          </p:cNvPr>
          <p:cNvSpPr txBox="1"/>
          <p:nvPr/>
        </p:nvSpPr>
        <p:spPr>
          <a:xfrm>
            <a:off x="7306177" y="6086042"/>
            <a:ext cx="4545530" cy="369332"/>
          </a:xfrm>
          <a:prstGeom prst="rect">
            <a:avLst/>
          </a:prstGeom>
          <a:noFill/>
          <a:ln>
            <a:solidFill>
              <a:srgbClr val="FF0000"/>
            </a:solidFill>
          </a:ln>
        </p:spPr>
        <p:txBody>
          <a:bodyPr wrap="square" rtlCol="0">
            <a:spAutoFit/>
          </a:bodyPr>
          <a:lstStyle/>
          <a:p>
            <a:r>
              <a:rPr lang="zh-CN" altLang="en-US" dirty="0">
                <a:solidFill>
                  <a:srgbClr val="FF0000"/>
                </a:solidFill>
              </a:rPr>
              <a:t>随机变量以大写字母开头，变量的值用小写</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435DD3A-AB5B-4A83-B7E8-3E897208D00C}"/>
              </a:ext>
            </a:extLst>
          </p:cNvPr>
          <p:cNvSpPr>
            <a:spLocks noGrp="1" noChangeArrowheads="1"/>
          </p:cNvSpPr>
          <p:nvPr>
            <p:ph type="title"/>
          </p:nvPr>
        </p:nvSpPr>
        <p:spPr/>
        <p:txBody>
          <a:bodyPr/>
          <a:lstStyle/>
          <a:p>
            <a:pPr>
              <a:defRPr/>
            </a:pPr>
            <a:r>
              <a:rPr lang="zh-CN" altLang="en-US" sz="4000" dirty="0"/>
              <a:t>概率逻辑</a:t>
            </a:r>
            <a:endParaRPr lang="en-US" altLang="zh-CN" sz="4000" dirty="0"/>
          </a:p>
        </p:txBody>
      </p:sp>
      <p:sp>
        <p:nvSpPr>
          <p:cNvPr id="11267" name="Rectangle 3">
            <a:extLst>
              <a:ext uri="{FF2B5EF4-FFF2-40B4-BE49-F238E27FC236}">
                <a16:creationId xmlns:a16="http://schemas.microsoft.com/office/drawing/2014/main" id="{C5D88771-4ED6-4B27-A0A3-D4B1DBCD0B5F}"/>
              </a:ext>
            </a:extLst>
          </p:cNvPr>
          <p:cNvSpPr>
            <a:spLocks noGrp="1" noChangeArrowheads="1"/>
          </p:cNvSpPr>
          <p:nvPr>
            <p:ph idx="1"/>
          </p:nvPr>
        </p:nvSpPr>
        <p:spPr>
          <a:xfrm>
            <a:off x="346089" y="1355337"/>
            <a:ext cx="11673458" cy="4469330"/>
          </a:xfrm>
        </p:spPr>
        <p:txBody>
          <a:bodyPr/>
          <a:lstStyle/>
          <a:p>
            <a:pPr marL="457200" lvl="1" indent="0">
              <a:lnSpc>
                <a:spcPct val="150000"/>
              </a:lnSpc>
              <a:buNone/>
              <a:defRPr/>
            </a:pPr>
            <a:r>
              <a:rPr lang="zh-CN" altLang="en-US" sz="2400" dirty="0"/>
              <a:t>考虑随机变量</a:t>
            </a:r>
            <a:r>
              <a:rPr lang="en-US" altLang="zh-CN" sz="2400" i="1" dirty="0"/>
              <a:t>Weather</a:t>
            </a:r>
            <a:r>
              <a:rPr lang="zh-CN" altLang="en-US" sz="2400" dirty="0"/>
              <a:t>，其定义域为 </a:t>
            </a:r>
            <a:r>
              <a:rPr lang="en-US" altLang="zh-CN" sz="2400" dirty="0"/>
              <a:t>&lt;</a:t>
            </a:r>
            <a:r>
              <a:rPr lang="en-US" altLang="zh-CN" sz="2400" i="1" dirty="0">
                <a:solidFill>
                  <a:srgbClr val="C00000"/>
                </a:solidFill>
              </a:rPr>
              <a:t>sunny, rainy, cloudy, snow</a:t>
            </a:r>
            <a:r>
              <a:rPr lang="en-US" altLang="zh-CN" sz="2400" dirty="0"/>
              <a:t>&gt;</a:t>
            </a:r>
          </a:p>
          <a:p>
            <a:pPr marL="457200" lvl="1" indent="0">
              <a:lnSpc>
                <a:spcPct val="150000"/>
              </a:lnSpc>
              <a:buNone/>
              <a:defRPr/>
            </a:pPr>
            <a:endParaRPr lang="en-US" altLang="zh-CN" sz="2400" dirty="0"/>
          </a:p>
          <a:p>
            <a:pPr marL="457200" lvl="1" indent="0">
              <a:lnSpc>
                <a:spcPct val="150000"/>
              </a:lnSpc>
              <a:buNone/>
              <a:defRPr/>
            </a:pPr>
            <a:endParaRPr lang="en-US" altLang="zh-CN" sz="2400" dirty="0"/>
          </a:p>
          <a:p>
            <a:pPr marL="457200" lvl="1" indent="0">
              <a:lnSpc>
                <a:spcPct val="150000"/>
              </a:lnSpc>
              <a:buNone/>
              <a:defRPr/>
            </a:pPr>
            <a:r>
              <a:rPr lang="zh-CN" altLang="en-US" sz="2400" dirty="0"/>
              <a:t>每个可能取值的概率，可以写成：</a:t>
            </a:r>
            <a:endParaRPr lang="en-US" altLang="zh-CN" sz="2400" dirty="0"/>
          </a:p>
          <a:p>
            <a:pPr marL="457200" lvl="1" indent="0">
              <a:lnSpc>
                <a:spcPct val="150000"/>
              </a:lnSpc>
              <a:buNone/>
              <a:defRPr/>
            </a:pPr>
            <a:endParaRPr lang="en-US" altLang="zh-CN" sz="2000" dirty="0"/>
          </a:p>
          <a:p>
            <a:pPr marL="457200" lvl="1" indent="0">
              <a:lnSpc>
                <a:spcPct val="150000"/>
              </a:lnSpc>
              <a:buNone/>
              <a:defRPr/>
            </a:pPr>
            <a:r>
              <a:rPr lang="en-US" altLang="zh-CN" sz="2000" i="1" dirty="0"/>
              <a:t>P</a:t>
            </a:r>
            <a:r>
              <a:rPr lang="en-US" altLang="zh-CN" sz="2000" dirty="0"/>
              <a:t>(</a:t>
            </a:r>
            <a:r>
              <a:rPr lang="en-US" altLang="zh-CN" sz="2000" i="1" dirty="0"/>
              <a:t>Weather</a:t>
            </a:r>
            <a:r>
              <a:rPr lang="en-US" altLang="zh-CN" sz="2000" dirty="0"/>
              <a:t> = </a:t>
            </a:r>
            <a:r>
              <a:rPr lang="en-US" altLang="zh-CN" sz="2000" i="1" dirty="0"/>
              <a:t>sunny</a:t>
            </a:r>
            <a:r>
              <a:rPr lang="en-US" altLang="zh-CN" sz="2000" dirty="0"/>
              <a:t>)  =  0.6</a:t>
            </a:r>
          </a:p>
          <a:p>
            <a:pPr marL="457200" lvl="1" indent="0">
              <a:lnSpc>
                <a:spcPct val="150000"/>
              </a:lnSpc>
              <a:buNone/>
              <a:defRPr/>
            </a:pPr>
            <a:r>
              <a:rPr lang="en-US" altLang="zh-CN" sz="2000" i="1" dirty="0"/>
              <a:t>P</a:t>
            </a:r>
            <a:r>
              <a:rPr lang="en-US" altLang="zh-CN" sz="2000" dirty="0"/>
              <a:t>(</a:t>
            </a:r>
            <a:r>
              <a:rPr lang="en-US" altLang="zh-CN" sz="2000" i="1" dirty="0"/>
              <a:t>Weather</a:t>
            </a:r>
            <a:r>
              <a:rPr lang="en-US" altLang="zh-CN" sz="2000" dirty="0"/>
              <a:t> = </a:t>
            </a:r>
            <a:r>
              <a:rPr lang="en-US" altLang="zh-CN" sz="2000" i="1" dirty="0"/>
              <a:t>rainy</a:t>
            </a:r>
            <a:r>
              <a:rPr lang="en-US" altLang="zh-CN" sz="2000" dirty="0"/>
              <a:t>)    =  0.1</a:t>
            </a:r>
          </a:p>
          <a:p>
            <a:pPr marL="457200" lvl="1" indent="0">
              <a:lnSpc>
                <a:spcPct val="150000"/>
              </a:lnSpc>
              <a:buNone/>
              <a:defRPr/>
            </a:pPr>
            <a:r>
              <a:rPr lang="en-US" altLang="zh-CN" sz="2000" i="1" dirty="0"/>
              <a:t>P</a:t>
            </a:r>
            <a:r>
              <a:rPr lang="en-US" altLang="zh-CN" sz="2000" dirty="0"/>
              <a:t>(</a:t>
            </a:r>
            <a:r>
              <a:rPr lang="en-US" altLang="zh-CN" sz="2000" i="1" dirty="0"/>
              <a:t>Weather</a:t>
            </a:r>
            <a:r>
              <a:rPr lang="en-US" altLang="zh-CN" sz="2000" dirty="0"/>
              <a:t> = </a:t>
            </a:r>
            <a:r>
              <a:rPr lang="en-US" altLang="zh-CN" sz="2000" i="1" dirty="0"/>
              <a:t>cloudy</a:t>
            </a:r>
            <a:r>
              <a:rPr lang="en-US" altLang="zh-CN" sz="2000" dirty="0"/>
              <a:t>)  =  0.2</a:t>
            </a:r>
          </a:p>
          <a:p>
            <a:pPr marL="457200" lvl="1" indent="0">
              <a:lnSpc>
                <a:spcPct val="150000"/>
              </a:lnSpc>
              <a:buNone/>
              <a:defRPr/>
            </a:pPr>
            <a:r>
              <a:rPr lang="en-US" altLang="zh-CN" sz="2000" i="1" dirty="0"/>
              <a:t>P</a:t>
            </a:r>
            <a:r>
              <a:rPr lang="en-US" altLang="zh-CN" sz="2000" dirty="0"/>
              <a:t>(</a:t>
            </a:r>
            <a:r>
              <a:rPr lang="en-US" altLang="zh-CN" sz="2000" i="1" dirty="0"/>
              <a:t>Weather</a:t>
            </a:r>
            <a:r>
              <a:rPr lang="en-US" altLang="zh-CN" sz="2000" dirty="0"/>
              <a:t> = </a:t>
            </a:r>
            <a:r>
              <a:rPr lang="en-US" altLang="zh-CN" sz="2000" i="1" dirty="0"/>
              <a:t>snow</a:t>
            </a:r>
            <a:r>
              <a:rPr lang="en-US" altLang="zh-CN" sz="2000" dirty="0"/>
              <a:t>)    =  0.1</a:t>
            </a:r>
          </a:p>
        </p:txBody>
      </p:sp>
      <p:sp>
        <p:nvSpPr>
          <p:cNvPr id="2" name="矩形 1">
            <a:extLst>
              <a:ext uri="{FF2B5EF4-FFF2-40B4-BE49-F238E27FC236}">
                <a16:creationId xmlns:a16="http://schemas.microsoft.com/office/drawing/2014/main" id="{7C20858F-8F40-4339-8625-9048CA3E22C4}"/>
              </a:ext>
            </a:extLst>
          </p:cNvPr>
          <p:cNvSpPr/>
          <p:nvPr/>
        </p:nvSpPr>
        <p:spPr>
          <a:xfrm>
            <a:off x="5051215" y="5000575"/>
            <a:ext cx="5939446" cy="2123658"/>
          </a:xfrm>
          <a:prstGeom prst="rect">
            <a:avLst/>
          </a:prstGeom>
        </p:spPr>
        <p:txBody>
          <a:bodyPr wrap="none">
            <a:spAutoFit/>
          </a:bodyPr>
          <a:lstStyle/>
          <a:p>
            <a:pPr lvl="1">
              <a:lnSpc>
                <a:spcPct val="150000"/>
              </a:lnSpc>
              <a:defRPr/>
            </a:pPr>
            <a:r>
              <a:rPr lang="zh-CN" altLang="en-US" sz="2200" dirty="0"/>
              <a:t>也可以简写为：</a:t>
            </a:r>
            <a:endParaRPr lang="en-US" altLang="zh-CN" sz="2200" dirty="0"/>
          </a:p>
          <a:p>
            <a:pPr lvl="1">
              <a:lnSpc>
                <a:spcPct val="150000"/>
              </a:lnSpc>
              <a:defRPr/>
            </a:pPr>
            <a:r>
              <a:rPr lang="en-US" altLang="zh-CN" sz="2200" b="1" dirty="0"/>
              <a:t>P</a:t>
            </a:r>
            <a:r>
              <a:rPr lang="en-US" altLang="zh-CN" sz="2200" dirty="0"/>
              <a:t>(</a:t>
            </a:r>
            <a:r>
              <a:rPr lang="en-US" altLang="zh-CN" sz="2200" i="1" dirty="0"/>
              <a:t>Weather</a:t>
            </a:r>
            <a:r>
              <a:rPr lang="en-US" altLang="zh-CN" sz="2200" dirty="0"/>
              <a:t>)  =&lt;0.6, 0.1, 0.2, 0.1&gt;</a:t>
            </a:r>
          </a:p>
          <a:p>
            <a:pPr lvl="1">
              <a:lnSpc>
                <a:spcPct val="150000"/>
              </a:lnSpc>
              <a:defRPr/>
            </a:pPr>
            <a:r>
              <a:rPr lang="en-US" altLang="zh-CN" sz="2200" dirty="0"/>
              <a:t>                       (normalized, i.e., sums to 1)</a:t>
            </a:r>
          </a:p>
          <a:p>
            <a:pPr lvl="1">
              <a:lnSpc>
                <a:spcPct val="150000"/>
              </a:lnSpc>
              <a:defRPr/>
            </a:pPr>
            <a:endParaRPr lang="en-US" altLang="zh-CN" sz="2200" dirty="0"/>
          </a:p>
        </p:txBody>
      </p:sp>
      <p:sp>
        <p:nvSpPr>
          <p:cNvPr id="3" name="矩形 2">
            <a:extLst>
              <a:ext uri="{FF2B5EF4-FFF2-40B4-BE49-F238E27FC236}">
                <a16:creationId xmlns:a16="http://schemas.microsoft.com/office/drawing/2014/main" id="{A82FF0EA-6BFE-4879-B002-306C58DF1F0C}"/>
              </a:ext>
            </a:extLst>
          </p:cNvPr>
          <p:cNvSpPr/>
          <p:nvPr/>
        </p:nvSpPr>
        <p:spPr>
          <a:xfrm>
            <a:off x="346089" y="2170077"/>
            <a:ext cx="5372176" cy="499111"/>
          </a:xfrm>
          <a:prstGeom prst="rect">
            <a:avLst/>
          </a:prstGeom>
        </p:spPr>
        <p:txBody>
          <a:bodyPr wrap="none">
            <a:spAutoFit/>
          </a:bodyPr>
          <a:lstStyle/>
          <a:p>
            <a:pPr lvl="1">
              <a:lnSpc>
                <a:spcPct val="150000"/>
              </a:lnSpc>
              <a:defRPr/>
            </a:pPr>
            <a:r>
              <a:rPr lang="en-US" altLang="zh-CN" sz="2000" b="1" u="sng" dirty="0"/>
              <a:t>P</a:t>
            </a:r>
            <a:r>
              <a:rPr lang="zh-CN" altLang="en-US" sz="2000" u="sng" dirty="0"/>
              <a:t>定义了随机变量</a:t>
            </a:r>
            <a:r>
              <a:rPr lang="en-US" altLang="zh-CN" sz="2000" i="1" u="sng" dirty="0"/>
              <a:t>Weather</a:t>
            </a:r>
            <a:r>
              <a:rPr lang="zh-CN" altLang="en-US" sz="2000" u="sng" dirty="0"/>
              <a:t>的一个</a:t>
            </a:r>
            <a:r>
              <a:rPr lang="zh-CN" altLang="en-US" sz="2000" u="sng" dirty="0">
                <a:solidFill>
                  <a:srgbClr val="FF0000"/>
                </a:solidFill>
              </a:rPr>
              <a:t>概率分布</a:t>
            </a:r>
            <a:endParaRPr lang="en-US" altLang="zh-CN" sz="2000" u="sng" dirty="0">
              <a:solidFill>
                <a:srgbClr val="FF0000"/>
              </a:solidFill>
            </a:endParaRPr>
          </a:p>
        </p:txBody>
      </p:sp>
      <p:graphicFrame>
        <p:nvGraphicFramePr>
          <p:cNvPr id="6" name="Group 70">
            <a:extLst>
              <a:ext uri="{FF2B5EF4-FFF2-40B4-BE49-F238E27FC236}">
                <a16:creationId xmlns:a16="http://schemas.microsoft.com/office/drawing/2014/main" id="{D105DCFC-02F7-4849-9C2E-2B063FC13092}"/>
              </a:ext>
            </a:extLst>
          </p:cNvPr>
          <p:cNvGraphicFramePr>
            <a:graphicFrameLocks noGrp="1"/>
          </p:cNvGraphicFramePr>
          <p:nvPr>
            <p:extLst>
              <p:ext uri="{D42A27DB-BD31-4B8C-83A1-F6EECF244321}">
                <p14:modId xmlns:p14="http://schemas.microsoft.com/office/powerpoint/2010/main" val="3587992719"/>
              </p:ext>
            </p:extLst>
          </p:nvPr>
        </p:nvGraphicFramePr>
        <p:xfrm>
          <a:off x="8588036" y="2882965"/>
          <a:ext cx="1922463" cy="1857375"/>
        </p:xfrm>
        <a:graphic>
          <a:graphicData uri="http://schemas.openxmlformats.org/drawingml/2006/table">
            <a:tbl>
              <a:tblPr/>
              <a:tblGrid>
                <a:gridCol w="1153478">
                  <a:extLst>
                    <a:ext uri="{9D8B030D-6E8A-4147-A177-3AD203B41FA5}">
                      <a16:colId xmlns:a16="http://schemas.microsoft.com/office/drawing/2014/main" val="20000"/>
                    </a:ext>
                  </a:extLst>
                </a:gridCol>
                <a:gridCol w="768985">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ltLang="zh-CN" sz="1800" i="1" dirty="0"/>
                        <a:t>Weather</a:t>
                      </a: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1" u="none" strike="noStrike" cap="none" normalizeH="0" baseline="0" dirty="0">
                          <a:ln>
                            <a:noFill/>
                          </a:ln>
                          <a:solidFill>
                            <a:schemeClr val="tx1"/>
                          </a:solidFill>
                          <a:effectLst/>
                          <a:latin typeface="Calibri" pitchFamily="34" charset="0"/>
                          <a:cs typeface="Calibri" pitchFamily="34" charset="0"/>
                        </a:rPr>
                        <a:t>P</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sunny</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0.6</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rainy</a:t>
                      </a: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a:ln>
                            <a:noFill/>
                          </a:ln>
                          <a:solidFill>
                            <a:schemeClr val="accent2"/>
                          </a:solidFill>
                          <a:effectLst/>
                          <a:latin typeface="Calibri" pitchFamily="34" charset="0"/>
                          <a:cs typeface="Calibri" pitchFamily="34" charset="0"/>
                        </a:rPr>
                        <a:t>cloudy</a:t>
                      </a: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1800" b="0" i="0" u="none" strike="noStrike" cap="none" normalizeH="0" baseline="0" dirty="0">
                          <a:ln>
                            <a:noFill/>
                          </a:ln>
                          <a:solidFill>
                            <a:schemeClr val="accent2"/>
                          </a:solidFill>
                          <a:effectLst/>
                          <a:latin typeface="Calibri" pitchFamily="34" charset="0"/>
                          <a:cs typeface="Calibri" pitchFamily="34" charset="0"/>
                        </a:rPr>
                        <a:t>snow</a:t>
                      </a:r>
                      <a:endParaRPr kumimoji="0" lang="en-US" sz="1800" b="0" i="0" u="none" strike="noStrike" cap="none" normalizeH="0" baseline="0" dirty="0">
                        <a:ln>
                          <a:noFill/>
                        </a:ln>
                        <a:solidFill>
                          <a:schemeClr val="accent2"/>
                        </a:solidFill>
                        <a:effectLst/>
                        <a:latin typeface="Calibri" pitchFamily="34" charset="0"/>
                        <a:cs typeface="Calibri" pitchFamily="34" charset="0"/>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0.1</a:t>
                      </a: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矩形 3"/>
          <p:cNvSpPr/>
          <p:nvPr/>
        </p:nvSpPr>
        <p:spPr>
          <a:xfrm>
            <a:off x="8886593" y="2353000"/>
            <a:ext cx="1623906" cy="430887"/>
          </a:xfrm>
          <a:prstGeom prst="rect">
            <a:avLst/>
          </a:prstGeom>
        </p:spPr>
        <p:txBody>
          <a:bodyPr wrap="none">
            <a:spAutoFit/>
          </a:bodyPr>
          <a:lstStyle/>
          <a:p>
            <a:r>
              <a:rPr lang="en-US" altLang="zh-CN" sz="2200" b="1" dirty="0"/>
              <a:t>P</a:t>
            </a:r>
            <a:r>
              <a:rPr lang="en-US" altLang="zh-CN" sz="2200" dirty="0"/>
              <a:t>(</a:t>
            </a:r>
            <a:r>
              <a:rPr lang="en-US" altLang="zh-CN" sz="2200" i="1" dirty="0"/>
              <a:t>Weather</a:t>
            </a:r>
            <a:r>
              <a:rPr lang="en-US" altLang="zh-CN" sz="2200" dirty="0"/>
              <a:t>)</a:t>
            </a:r>
            <a:endParaRPr lang="zh-CN" altLang="en-US" sz="2200" dirty="0"/>
          </a:p>
        </p:txBody>
      </p:sp>
    </p:spTree>
    <p:extLst>
      <p:ext uri="{BB962C8B-B14F-4D97-AF65-F5344CB8AC3E}">
        <p14:creationId xmlns:p14="http://schemas.microsoft.com/office/powerpoint/2010/main" val="352121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D5E2BB5-8A73-4F15-8AF7-F1F6AF6BB1F6}"/>
              </a:ext>
            </a:extLst>
          </p:cNvPr>
          <p:cNvSpPr>
            <a:spLocks noGrp="1" noChangeArrowheads="1"/>
          </p:cNvSpPr>
          <p:nvPr>
            <p:ph type="title"/>
          </p:nvPr>
        </p:nvSpPr>
        <p:spPr>
          <a:xfrm>
            <a:off x="1774825" y="76201"/>
            <a:ext cx="8642350" cy="792163"/>
          </a:xfrm>
        </p:spPr>
        <p:txBody>
          <a:bodyPr/>
          <a:lstStyle/>
          <a:p>
            <a:pPr eaLnBrk="1" hangingPunct="1">
              <a:defRPr/>
            </a:pPr>
            <a:r>
              <a:rPr lang="zh-CN" altLang="en-US" dirty="0"/>
              <a:t>先验概率与联合概率分布</a:t>
            </a:r>
            <a:endParaRPr lang="en-US" altLang="zh-CN" dirty="0"/>
          </a:p>
        </p:txBody>
      </p:sp>
      <p:sp>
        <p:nvSpPr>
          <p:cNvPr id="21507" name="Rectangle 3">
            <a:extLst>
              <a:ext uri="{FF2B5EF4-FFF2-40B4-BE49-F238E27FC236}">
                <a16:creationId xmlns:a16="http://schemas.microsoft.com/office/drawing/2014/main" id="{98C6C203-6796-40C0-A082-3002D5993DCD}"/>
              </a:ext>
            </a:extLst>
          </p:cNvPr>
          <p:cNvSpPr>
            <a:spLocks noGrp="1" noChangeArrowheads="1"/>
          </p:cNvSpPr>
          <p:nvPr>
            <p:ph idx="1"/>
          </p:nvPr>
        </p:nvSpPr>
        <p:spPr>
          <a:xfrm>
            <a:off x="1154339" y="1328056"/>
            <a:ext cx="10648640" cy="5334000"/>
          </a:xfrm>
        </p:spPr>
        <p:txBody>
          <a:bodyPr/>
          <a:lstStyle/>
          <a:p>
            <a:pPr eaLnBrk="1" hangingPunct="1">
              <a:lnSpc>
                <a:spcPct val="80000"/>
              </a:lnSpc>
            </a:pPr>
            <a:r>
              <a:rPr lang="zh-CN" altLang="en-US" sz="2400" dirty="0">
                <a:solidFill>
                  <a:srgbClr val="FF0000"/>
                </a:solidFill>
              </a:rPr>
              <a:t>先验概率</a:t>
            </a:r>
            <a:r>
              <a:rPr lang="zh-CN" altLang="en-US" sz="2400" dirty="0"/>
              <a:t> 或 无条件概率</a:t>
            </a:r>
            <a:endParaRPr lang="en-US" altLang="zh-CN" sz="2400" dirty="0"/>
          </a:p>
          <a:p>
            <a:pPr lvl="1" eaLnBrk="1" hangingPunct="1">
              <a:lnSpc>
                <a:spcPct val="80000"/>
              </a:lnSpc>
              <a:buFontTx/>
              <a:buNone/>
            </a:pPr>
            <a:r>
              <a:rPr lang="en-US" altLang="zh-CN" sz="2000" dirty="0"/>
              <a:t>e.g., </a:t>
            </a:r>
            <a:r>
              <a:rPr lang="en-US" altLang="zh-CN" sz="2000" i="1" dirty="0"/>
              <a:t>P</a:t>
            </a:r>
            <a:r>
              <a:rPr lang="en-US" altLang="zh-CN" sz="2000" dirty="0"/>
              <a:t>(</a:t>
            </a:r>
            <a:r>
              <a:rPr lang="en-US" altLang="zh-CN" sz="2000" i="1" dirty="0"/>
              <a:t>Cavity</a:t>
            </a:r>
            <a:r>
              <a:rPr lang="en-US" altLang="zh-CN" sz="2000" dirty="0"/>
              <a:t> = true) = 0.164 </a:t>
            </a:r>
            <a:r>
              <a:rPr lang="zh-CN" altLang="en-US" sz="2000" dirty="0"/>
              <a:t>； </a:t>
            </a:r>
            <a:r>
              <a:rPr lang="en-US" altLang="zh-CN" sz="2000" i="1" dirty="0"/>
              <a:t>P</a:t>
            </a:r>
            <a:r>
              <a:rPr lang="en-US" altLang="zh-CN" sz="2000" dirty="0"/>
              <a:t>(</a:t>
            </a:r>
            <a:r>
              <a:rPr lang="en-US" altLang="zh-CN" sz="2000" i="1" dirty="0"/>
              <a:t>Weather</a:t>
            </a:r>
            <a:r>
              <a:rPr lang="en-US" altLang="zh-CN" sz="2000" dirty="0"/>
              <a:t> = sunny) = 0.72</a:t>
            </a:r>
            <a:endParaRPr lang="en-US" altLang="zh-CN" sz="1600" dirty="0"/>
          </a:p>
          <a:p>
            <a:pPr lvl="4" eaLnBrk="1" hangingPunct="1">
              <a:lnSpc>
                <a:spcPct val="80000"/>
              </a:lnSpc>
              <a:buFontTx/>
              <a:buNone/>
            </a:pPr>
            <a:r>
              <a:rPr lang="en-US" altLang="zh-CN" sz="1600" dirty="0"/>
              <a:t>			</a:t>
            </a:r>
          </a:p>
          <a:p>
            <a:pPr eaLnBrk="1" hangingPunct="1">
              <a:lnSpc>
                <a:spcPct val="80000"/>
              </a:lnSpc>
            </a:pPr>
            <a:r>
              <a:rPr lang="zh-CN" altLang="en-US" sz="2400" dirty="0">
                <a:solidFill>
                  <a:srgbClr val="FF0000"/>
                </a:solidFill>
              </a:rPr>
              <a:t>联合概率分布</a:t>
            </a:r>
            <a:r>
              <a:rPr lang="zh-CN" altLang="en-US" sz="2400" dirty="0"/>
              <a:t>：多个变量取值的所有组合的概率</a:t>
            </a:r>
            <a:endParaRPr lang="en-US" altLang="zh-CN" sz="2400" dirty="0"/>
          </a:p>
          <a:p>
            <a:pPr lvl="1" eaLnBrk="1" hangingPunct="1">
              <a:lnSpc>
                <a:spcPct val="80000"/>
              </a:lnSpc>
              <a:buFontTx/>
              <a:buNone/>
            </a:pPr>
            <a:r>
              <a:rPr lang="en-US" altLang="zh-CN" sz="2000" b="1" dirty="0"/>
              <a:t>P</a:t>
            </a:r>
            <a:r>
              <a:rPr lang="en-US" altLang="zh-CN" sz="2000" dirty="0"/>
              <a:t>(</a:t>
            </a:r>
            <a:r>
              <a:rPr lang="en-US" altLang="zh-CN" sz="2000" i="1" dirty="0"/>
              <a:t>Weather, Cavity</a:t>
            </a:r>
            <a:r>
              <a:rPr lang="en-US" altLang="zh-CN" sz="2000" dirty="0"/>
              <a:t>) </a:t>
            </a:r>
            <a:r>
              <a:rPr lang="zh-CN" altLang="en-US" sz="2000" dirty="0"/>
              <a:t>是一个</a:t>
            </a:r>
            <a:r>
              <a:rPr lang="en-US" altLang="zh-CN" sz="2000" dirty="0"/>
              <a:t>4</a:t>
            </a:r>
            <a:r>
              <a:rPr lang="zh-CN" altLang="en-US" sz="2000" dirty="0"/>
              <a:t>*</a:t>
            </a:r>
            <a:r>
              <a:rPr lang="en-US" altLang="zh-CN" sz="2000" dirty="0"/>
              <a:t>2</a:t>
            </a:r>
            <a:r>
              <a:rPr lang="zh-CN" altLang="en-US" sz="2000" dirty="0"/>
              <a:t>的概率表</a:t>
            </a:r>
            <a:r>
              <a:rPr lang="en-US" altLang="zh-CN" sz="2000" dirty="0"/>
              <a:t>:</a:t>
            </a:r>
          </a:p>
          <a:p>
            <a:pPr lvl="4" eaLnBrk="1" hangingPunct="1">
              <a:lnSpc>
                <a:spcPct val="80000"/>
              </a:lnSpc>
              <a:buFontTx/>
              <a:buNone/>
            </a:pPr>
            <a:endParaRPr lang="en-US" altLang="zh-CN" sz="1600" dirty="0"/>
          </a:p>
          <a:p>
            <a:pPr>
              <a:lnSpc>
                <a:spcPct val="80000"/>
              </a:lnSpc>
              <a:buNone/>
            </a:pPr>
            <a:r>
              <a:rPr lang="en-US" altLang="zh-CN" sz="2400" dirty="0"/>
              <a:t>                                                     	</a:t>
            </a:r>
            <a:r>
              <a:rPr lang="en-US" altLang="zh-CN" sz="1800" i="1" dirty="0"/>
              <a:t>Weather</a:t>
            </a:r>
            <a:r>
              <a:rPr lang="en-US" altLang="zh-CN" sz="1800" dirty="0"/>
              <a:t> =	</a:t>
            </a:r>
          </a:p>
          <a:p>
            <a:pPr eaLnBrk="1" hangingPunct="1">
              <a:lnSpc>
                <a:spcPct val="80000"/>
              </a:lnSpc>
              <a:buFontTx/>
              <a:buNone/>
            </a:pPr>
            <a:r>
              <a:rPr lang="en-US" altLang="zh-CN" sz="1800" dirty="0"/>
              <a:t>                                    	sunny	rainy	cloudy	snow </a:t>
            </a:r>
          </a:p>
          <a:p>
            <a:pPr eaLnBrk="1" hangingPunct="1">
              <a:lnSpc>
                <a:spcPct val="80000"/>
              </a:lnSpc>
              <a:buFontTx/>
              <a:buNone/>
            </a:pPr>
            <a:r>
              <a:rPr lang="en-US" altLang="zh-CN" sz="1800" dirty="0"/>
              <a:t>	</a:t>
            </a:r>
            <a:r>
              <a:rPr lang="en-US" altLang="zh-CN" sz="1800" i="1" dirty="0"/>
              <a:t>Cavity</a:t>
            </a:r>
            <a:r>
              <a:rPr lang="en-US" altLang="zh-CN" sz="1800" dirty="0"/>
              <a:t> = true 		0.144	0.02 	0.016 	0.02</a:t>
            </a:r>
          </a:p>
          <a:p>
            <a:pPr eaLnBrk="1" hangingPunct="1">
              <a:lnSpc>
                <a:spcPct val="80000"/>
              </a:lnSpc>
              <a:buFontTx/>
              <a:buNone/>
            </a:pPr>
            <a:r>
              <a:rPr lang="en-US" altLang="zh-CN" sz="1800" dirty="0"/>
              <a:t>	</a:t>
            </a:r>
            <a:r>
              <a:rPr lang="en-US" altLang="zh-CN" sz="1800" i="1" dirty="0"/>
              <a:t>Cavity</a:t>
            </a:r>
            <a:r>
              <a:rPr lang="en-US" altLang="zh-CN" sz="1800" dirty="0"/>
              <a:t> = false		0.576	0.08 	0.064 	0.08</a:t>
            </a:r>
            <a:r>
              <a:rPr lang="en-US" altLang="zh-CN" sz="2400" dirty="0"/>
              <a:t>
</a:t>
            </a:r>
            <a:endParaRPr lang="en-US" altLang="zh-CN" sz="1600" dirty="0"/>
          </a:p>
          <a:p>
            <a:pPr lvl="1">
              <a:lnSpc>
                <a:spcPct val="80000"/>
              </a:lnSpc>
            </a:pPr>
            <a:r>
              <a:rPr lang="en-US" altLang="zh-CN" sz="2000" dirty="0"/>
              <a:t>e.g., </a:t>
            </a:r>
            <a:r>
              <a:rPr lang="en-US" altLang="zh-CN" sz="2000" i="1" dirty="0"/>
              <a:t>P</a:t>
            </a:r>
            <a:r>
              <a:rPr lang="en-US" altLang="zh-CN" sz="2000" dirty="0"/>
              <a:t>(</a:t>
            </a:r>
            <a:r>
              <a:rPr lang="en-US" altLang="zh-CN" sz="2000" i="1" dirty="0"/>
              <a:t>sunny, cavity</a:t>
            </a:r>
            <a:r>
              <a:rPr lang="en-US" altLang="zh-CN" sz="2000" dirty="0"/>
              <a:t>)</a:t>
            </a:r>
            <a:r>
              <a:rPr lang="zh-CN" altLang="en-US" sz="2000" dirty="0"/>
              <a:t>也可以记作</a:t>
            </a:r>
            <a:r>
              <a:rPr lang="en-US" altLang="zh-CN" sz="2000" i="1" dirty="0"/>
              <a:t>P</a:t>
            </a:r>
            <a:r>
              <a:rPr lang="en-US" altLang="zh-CN" sz="2000" dirty="0"/>
              <a:t>(</a:t>
            </a:r>
            <a:r>
              <a:rPr lang="en-US" altLang="zh-CN" sz="2000" i="1" dirty="0"/>
              <a:t>sunny</a:t>
            </a:r>
            <a:r>
              <a:rPr lang="en-US" altLang="zh-CN" sz="2000" dirty="0">
                <a:sym typeface="Symbol" panose="05050102010706020507" pitchFamily="18" charset="2"/>
              </a:rPr>
              <a:t>  </a:t>
            </a:r>
            <a:r>
              <a:rPr lang="en-US" altLang="zh-CN" sz="2000" i="1" dirty="0"/>
              <a:t>cavity</a:t>
            </a:r>
            <a:r>
              <a:rPr lang="en-US" altLang="zh-CN" sz="2000" dirty="0"/>
              <a:t>)</a:t>
            </a:r>
          </a:p>
          <a:p>
            <a:pPr lvl="1">
              <a:lnSpc>
                <a:spcPct val="80000"/>
              </a:lnSpc>
            </a:pPr>
            <a:endParaRPr lang="en-US" altLang="zh-CN" sz="2000" dirty="0">
              <a:solidFill>
                <a:srgbClr val="FF0000"/>
              </a:solidFill>
            </a:endParaRPr>
          </a:p>
          <a:p>
            <a:pPr>
              <a:lnSpc>
                <a:spcPct val="80000"/>
              </a:lnSpc>
            </a:pPr>
            <a:r>
              <a:rPr lang="zh-CN" altLang="en-US" sz="2400" dirty="0">
                <a:solidFill>
                  <a:srgbClr val="FF0000"/>
                </a:solidFill>
              </a:rPr>
              <a:t>完全联合概率分布：</a:t>
            </a:r>
            <a:r>
              <a:rPr lang="zh-CN" altLang="en-US" sz="2400" dirty="0"/>
              <a:t>可能世界中</a:t>
            </a:r>
            <a:r>
              <a:rPr lang="zh-CN" altLang="en-US" sz="2400" dirty="0">
                <a:solidFill>
                  <a:srgbClr val="FF0000"/>
                </a:solidFill>
              </a:rPr>
              <a:t>所有随机变量</a:t>
            </a:r>
            <a:r>
              <a:rPr lang="zh-CN" altLang="en-US" sz="2400" dirty="0"/>
              <a:t>的联合分布</a:t>
            </a:r>
            <a:endParaRPr lang="en-US" altLang="zh-CN" sz="2400" dirty="0">
              <a:solidFill>
                <a:srgbClr val="FF0000"/>
              </a:solidFill>
            </a:endParaRPr>
          </a:p>
          <a:p>
            <a:pPr lvl="1">
              <a:lnSpc>
                <a:spcPct val="80000"/>
              </a:lnSpc>
            </a:pPr>
            <a:r>
              <a:rPr lang="en-US" altLang="zh-CN" sz="2000" dirty="0"/>
              <a:t>e.g.,</a:t>
            </a:r>
            <a:r>
              <a:rPr lang="en-US" altLang="zh-CN" sz="2000" b="1" dirty="0"/>
              <a:t> P</a:t>
            </a:r>
            <a:r>
              <a:rPr lang="en-US" altLang="zh-CN" sz="2000" dirty="0"/>
              <a:t>(</a:t>
            </a:r>
            <a:r>
              <a:rPr lang="en-US" altLang="zh-CN" sz="2000" i="1" dirty="0"/>
              <a:t>Toothache</a:t>
            </a:r>
            <a:r>
              <a:rPr lang="en-US" altLang="zh-CN" sz="2000" dirty="0"/>
              <a:t>, </a:t>
            </a:r>
            <a:r>
              <a:rPr lang="en-US" altLang="zh-CN" sz="2000" i="1" dirty="0"/>
              <a:t>Weather, Cavity)</a:t>
            </a:r>
          </a:p>
          <a:p>
            <a:pPr lvl="1">
              <a:lnSpc>
                <a:spcPct val="80000"/>
              </a:lnSpc>
            </a:pPr>
            <a:r>
              <a:rPr lang="zh-CN" altLang="en-US" sz="2000" u="sng" dirty="0"/>
              <a:t>一个完全联合分布基本满足计算任何命题的概率的需求</a:t>
            </a:r>
            <a:endParaRPr lang="en-US" altLang="zh-CN" sz="2000" u="sng" dirty="0">
              <a:solidFill>
                <a:srgbClr val="FF0000"/>
              </a:solidFill>
            </a:endParaRPr>
          </a:p>
        </p:txBody>
      </p:sp>
      <p:sp>
        <p:nvSpPr>
          <p:cNvPr id="21508" name="Line 4">
            <a:extLst>
              <a:ext uri="{FF2B5EF4-FFF2-40B4-BE49-F238E27FC236}">
                <a16:creationId xmlns:a16="http://schemas.microsoft.com/office/drawing/2014/main" id="{5FCA9DBE-4F57-4B43-800C-39838CDC4E4F}"/>
              </a:ext>
            </a:extLst>
          </p:cNvPr>
          <p:cNvSpPr>
            <a:spLocks noChangeShapeType="1"/>
          </p:cNvSpPr>
          <p:nvPr/>
        </p:nvSpPr>
        <p:spPr bwMode="auto">
          <a:xfrm flipV="1">
            <a:off x="1578428" y="4044900"/>
            <a:ext cx="7086600" cy="46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09" name="Line 5">
            <a:extLst>
              <a:ext uri="{FF2B5EF4-FFF2-40B4-BE49-F238E27FC236}">
                <a16:creationId xmlns:a16="http://schemas.microsoft.com/office/drawing/2014/main" id="{FA139308-4E67-4E36-AD36-59A3BFF1B9CD}"/>
              </a:ext>
            </a:extLst>
          </p:cNvPr>
          <p:cNvSpPr>
            <a:spLocks noChangeShapeType="1"/>
          </p:cNvSpPr>
          <p:nvPr/>
        </p:nvSpPr>
        <p:spPr bwMode="auto">
          <a:xfrm>
            <a:off x="3407228" y="3730171"/>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10365FF-AEF4-4695-AB1A-AD337A917A96}"/>
              </a:ext>
            </a:extLst>
          </p:cNvPr>
          <p:cNvSpPr>
            <a:spLocks noGrp="1" noChangeArrowheads="1"/>
          </p:cNvSpPr>
          <p:nvPr>
            <p:ph type="title"/>
          </p:nvPr>
        </p:nvSpPr>
        <p:spPr/>
        <p:txBody>
          <a:bodyPr/>
          <a:lstStyle/>
          <a:p>
            <a:pPr eaLnBrk="1" hangingPunct="1">
              <a:defRPr/>
            </a:pPr>
            <a:r>
              <a:rPr lang="zh-CN" altLang="en-US" dirty="0"/>
              <a:t>条件概率</a:t>
            </a:r>
            <a:endParaRPr lang="en-US" altLang="zh-CN" dirty="0"/>
          </a:p>
        </p:txBody>
      </p:sp>
      <p:sp>
        <p:nvSpPr>
          <p:cNvPr id="22531" name="Rectangle 3">
            <a:extLst>
              <a:ext uri="{FF2B5EF4-FFF2-40B4-BE49-F238E27FC236}">
                <a16:creationId xmlns:a16="http://schemas.microsoft.com/office/drawing/2014/main" id="{ACEF2D6A-99ED-4CA3-B893-889B6C29C861}"/>
              </a:ext>
            </a:extLst>
          </p:cNvPr>
          <p:cNvSpPr>
            <a:spLocks noGrp="1" noChangeArrowheads="1"/>
          </p:cNvSpPr>
          <p:nvPr>
            <p:ph idx="1"/>
          </p:nvPr>
        </p:nvSpPr>
        <p:spPr>
          <a:xfrm>
            <a:off x="497840" y="1478386"/>
            <a:ext cx="11379200" cy="4729164"/>
          </a:xfrm>
        </p:spPr>
        <p:txBody>
          <a:bodyPr/>
          <a:lstStyle/>
          <a:p>
            <a:pPr eaLnBrk="1" hangingPunct="1">
              <a:lnSpc>
                <a:spcPct val="80000"/>
              </a:lnSpc>
            </a:pPr>
            <a:r>
              <a:rPr lang="zh-CN" altLang="en-US" sz="2400" dirty="0">
                <a:solidFill>
                  <a:srgbClr val="FF0000"/>
                </a:solidFill>
              </a:rPr>
              <a:t>条件概率</a:t>
            </a:r>
            <a:r>
              <a:rPr lang="zh-CN" altLang="en-US" sz="2400" dirty="0"/>
              <a:t> 或 后验概率</a:t>
            </a:r>
            <a:endParaRPr lang="en-US" altLang="zh-CN" sz="2400" dirty="0"/>
          </a:p>
          <a:p>
            <a:pPr lvl="1"/>
            <a:r>
              <a:rPr lang="en-US" altLang="zh-CN" sz="2400" dirty="0"/>
              <a:t>e.g., </a:t>
            </a:r>
            <a:r>
              <a:rPr lang="en-US" altLang="zh-CN" sz="2400" i="1" dirty="0"/>
              <a:t>P</a:t>
            </a:r>
            <a:r>
              <a:rPr lang="en-US" altLang="zh-CN" sz="2400" dirty="0"/>
              <a:t>(A</a:t>
            </a:r>
            <a:r>
              <a:rPr lang="en-US" altLang="zh-CN" sz="2400" baseline="-25000" dirty="0">
                <a:solidFill>
                  <a:srgbClr val="FF0000"/>
                </a:solidFill>
              </a:rPr>
              <a:t>100</a:t>
            </a:r>
            <a:r>
              <a:rPr lang="en-US" altLang="zh-CN" sz="2400" dirty="0"/>
              <a:t> on time | no reported accidents) = 0.90</a:t>
            </a:r>
          </a:p>
          <a:p>
            <a:pPr lvl="1" eaLnBrk="1" hangingPunct="1">
              <a:lnSpc>
                <a:spcPct val="80000"/>
              </a:lnSpc>
              <a:buFontTx/>
              <a:buNone/>
            </a:pPr>
            <a:endParaRPr lang="en-US" altLang="zh-CN" sz="2400" dirty="0"/>
          </a:p>
          <a:p>
            <a:pPr>
              <a:lnSpc>
                <a:spcPct val="80000"/>
              </a:lnSpc>
            </a:pPr>
            <a:r>
              <a:rPr lang="zh-CN" altLang="en-US" sz="2400" dirty="0"/>
              <a:t>额外条件很重要，观察新的证据，更新信念度</a:t>
            </a:r>
            <a:endParaRPr lang="en-US" altLang="zh-CN" sz="2400" i="1" dirty="0"/>
          </a:p>
          <a:p>
            <a:pPr eaLnBrk="1" hangingPunct="1">
              <a:lnSpc>
                <a:spcPct val="80000"/>
              </a:lnSpc>
            </a:pPr>
            <a:endParaRPr lang="en-US" altLang="zh-CN" sz="2400" dirty="0"/>
          </a:p>
          <a:p>
            <a:pPr lvl="1"/>
            <a:r>
              <a:rPr lang="en-US" altLang="zh-CN" sz="2400" i="1" dirty="0"/>
              <a:t>P</a:t>
            </a:r>
            <a:r>
              <a:rPr lang="en-US" altLang="zh-CN" sz="2400" dirty="0"/>
              <a:t>(A</a:t>
            </a:r>
            <a:r>
              <a:rPr lang="en-US" altLang="zh-CN" sz="2400" baseline="-25000" dirty="0">
                <a:solidFill>
                  <a:srgbClr val="FF0000"/>
                </a:solidFill>
              </a:rPr>
              <a:t>100 </a:t>
            </a:r>
            <a:r>
              <a:rPr lang="en-US" altLang="zh-CN" sz="2400" dirty="0"/>
              <a:t>on time | no accidents, </a:t>
            </a:r>
            <a:r>
              <a:rPr lang="en-US" altLang="zh-CN" sz="2400" dirty="0">
                <a:solidFill>
                  <a:srgbClr val="FF0000"/>
                </a:solidFill>
              </a:rPr>
              <a:t>5 a.m.</a:t>
            </a:r>
            <a:r>
              <a:rPr lang="en-US" altLang="zh-CN" sz="2400" dirty="0"/>
              <a:t>) = 0.95</a:t>
            </a:r>
          </a:p>
          <a:p>
            <a:pPr lvl="1"/>
            <a:r>
              <a:rPr lang="en-US" altLang="zh-CN" sz="2400" i="1" dirty="0"/>
              <a:t>P</a:t>
            </a:r>
            <a:r>
              <a:rPr lang="en-US" altLang="zh-CN" sz="2400" dirty="0"/>
              <a:t>(A</a:t>
            </a:r>
            <a:r>
              <a:rPr lang="en-US" altLang="zh-CN" sz="2400" baseline="-25000" dirty="0">
                <a:solidFill>
                  <a:srgbClr val="FF0000"/>
                </a:solidFill>
              </a:rPr>
              <a:t>100  </a:t>
            </a:r>
            <a:r>
              <a:rPr lang="en-US" altLang="zh-CN" sz="2400" dirty="0"/>
              <a:t>on time | no accidents, 5 a.m., </a:t>
            </a:r>
            <a:r>
              <a:rPr lang="en-US" altLang="zh-CN" sz="2400" dirty="0">
                <a:solidFill>
                  <a:srgbClr val="FF0000"/>
                </a:solidFill>
              </a:rPr>
              <a:t>raining</a:t>
            </a:r>
            <a:r>
              <a:rPr lang="en-US" altLang="zh-CN" sz="2400" dirty="0"/>
              <a:t>) = 0.80 </a:t>
            </a:r>
          </a:p>
          <a:p>
            <a:pPr lvl="1"/>
            <a:endParaRPr lang="en-US" altLang="zh-CN" sz="2400" dirty="0"/>
          </a:p>
          <a:p>
            <a:pPr eaLnBrk="1" hangingPunct="1">
              <a:lnSpc>
                <a:spcPct val="80000"/>
              </a:lnSpc>
            </a:pPr>
            <a:r>
              <a:rPr lang="zh-CN" altLang="en-US" sz="2400" dirty="0"/>
              <a:t>条件概率是由无条件概率定义的：</a:t>
            </a:r>
            <a:endParaRPr lang="en-US" altLang="zh-CN" sz="2400" dirty="0"/>
          </a:p>
          <a:p>
            <a:pPr marL="457176" lvl="1" indent="0">
              <a:lnSpc>
                <a:spcPct val="80000"/>
              </a:lnSpc>
              <a:buNone/>
            </a:pPr>
            <a:r>
              <a:rPr lang="en-US" altLang="zh-CN" sz="2000" dirty="0"/>
              <a:t>                                                                                       </a:t>
            </a:r>
          </a:p>
          <a:p>
            <a:pPr marL="457176" lvl="1" indent="0">
              <a:lnSpc>
                <a:spcPct val="80000"/>
              </a:lnSpc>
              <a:buNone/>
            </a:pPr>
            <a:endParaRPr lang="en-US" altLang="zh-CN" sz="2000" dirty="0"/>
          </a:p>
          <a:p>
            <a:pPr marL="457176" lvl="1" indent="0">
              <a:lnSpc>
                <a:spcPct val="80000"/>
              </a:lnSpc>
              <a:buNone/>
            </a:pPr>
            <a:endParaRPr lang="en-US" altLang="zh-CN" sz="2000" dirty="0"/>
          </a:p>
          <a:p>
            <a:pPr marL="457176" lvl="1" indent="0">
              <a:lnSpc>
                <a:spcPct val="80000"/>
              </a:lnSpc>
              <a:buNone/>
            </a:pPr>
            <a:r>
              <a:rPr lang="en-US" altLang="zh-CN" sz="2000" dirty="0"/>
              <a:t>                                                                                                   </a:t>
            </a:r>
            <a:r>
              <a:rPr lang="zh-CN" altLang="en-US" sz="2000" dirty="0"/>
              <a:t>要求：</a:t>
            </a:r>
            <a:r>
              <a:rPr lang="en-US" altLang="zh-CN" sz="2000" i="1" dirty="0"/>
              <a:t>P</a:t>
            </a:r>
            <a:r>
              <a:rPr lang="en-US" altLang="zh-CN" sz="2000" dirty="0"/>
              <a:t>(</a:t>
            </a:r>
            <a:r>
              <a:rPr lang="en-US" altLang="zh-CN" sz="2000" i="1" dirty="0"/>
              <a:t>b</a:t>
            </a:r>
            <a:r>
              <a:rPr lang="en-US" altLang="zh-CN" sz="2000" dirty="0"/>
              <a:t>)&gt;0</a:t>
            </a:r>
          </a:p>
        </p:txBody>
      </p:sp>
      <p:pic>
        <p:nvPicPr>
          <p:cNvPr id="4" name="Picture 6" descr="txp_fig">
            <a:extLst>
              <a:ext uri="{FF2B5EF4-FFF2-40B4-BE49-F238E27FC236}">
                <a16:creationId xmlns:a16="http://schemas.microsoft.com/office/drawing/2014/main" id="{CD3AE7EE-21A6-440D-AEE5-08903F3F47DE}"/>
              </a:ext>
            </a:extLst>
          </p:cNvPr>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052066" y="5258701"/>
            <a:ext cx="2373312"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B2BDE26-A8D2-47C3-8286-BA3B42E9ED8F}"/>
              </a:ext>
            </a:extLst>
          </p:cNvPr>
          <p:cNvSpPr>
            <a:spLocks noGrp="1" noChangeArrowheads="1"/>
          </p:cNvSpPr>
          <p:nvPr>
            <p:ph type="title"/>
          </p:nvPr>
        </p:nvSpPr>
        <p:spPr/>
        <p:txBody>
          <a:bodyPr/>
          <a:lstStyle/>
          <a:p>
            <a:pPr eaLnBrk="1" hangingPunct="1">
              <a:defRPr/>
            </a:pPr>
            <a:r>
              <a:rPr lang="zh-CN" altLang="en-US" dirty="0"/>
              <a:t>乘法法则和链式法则</a:t>
            </a:r>
            <a:endParaRPr lang="en-US" altLang="zh-CN" dirty="0"/>
          </a:p>
        </p:txBody>
      </p:sp>
      <p:sp>
        <p:nvSpPr>
          <p:cNvPr id="23555" name="Rectangle 3">
            <a:extLst>
              <a:ext uri="{FF2B5EF4-FFF2-40B4-BE49-F238E27FC236}">
                <a16:creationId xmlns:a16="http://schemas.microsoft.com/office/drawing/2014/main" id="{41E1C54B-8B57-42C2-ABB4-A315B329045F}"/>
              </a:ext>
            </a:extLst>
          </p:cNvPr>
          <p:cNvSpPr>
            <a:spLocks noGrp="1" noChangeArrowheads="1"/>
          </p:cNvSpPr>
          <p:nvPr>
            <p:ph idx="1"/>
          </p:nvPr>
        </p:nvSpPr>
        <p:spPr>
          <a:xfrm>
            <a:off x="1847851" y="1196976"/>
            <a:ext cx="9995806" cy="5280025"/>
          </a:xfrm>
        </p:spPr>
        <p:txBody>
          <a:bodyPr/>
          <a:lstStyle/>
          <a:p>
            <a:pPr eaLnBrk="1" hangingPunct="1">
              <a:lnSpc>
                <a:spcPct val="80000"/>
              </a:lnSpc>
            </a:pPr>
            <a:r>
              <a:rPr lang="zh-CN" altLang="en-US" sz="2400" dirty="0">
                <a:solidFill>
                  <a:srgbClr val="FF0000"/>
                </a:solidFill>
              </a:rPr>
              <a:t>乘法法则</a:t>
            </a:r>
            <a:r>
              <a:rPr lang="en-US" altLang="zh-CN" sz="2400" dirty="0"/>
              <a:t>:</a:t>
            </a:r>
          </a:p>
          <a:p>
            <a:pPr lvl="1" algn="ctr" eaLnBrk="1" hangingPunct="1">
              <a:lnSpc>
                <a:spcPct val="80000"/>
              </a:lnSpc>
              <a:buFontTx/>
              <a:buNone/>
            </a:pPr>
            <a:r>
              <a:rPr lang="en-US" altLang="zh-CN" sz="2400" dirty="0"/>
              <a:t>P(</a:t>
            </a:r>
            <a:r>
              <a:rPr lang="en-US" altLang="zh-CN" sz="2400" i="1" dirty="0"/>
              <a:t>a</a:t>
            </a:r>
            <a:r>
              <a:rPr lang="en-US" altLang="zh-CN" sz="2400" i="1" dirty="0">
                <a:sym typeface="Symbol" panose="05050102010706020507" pitchFamily="18" charset="2"/>
              </a:rPr>
              <a:t>, </a:t>
            </a:r>
            <a:r>
              <a:rPr lang="en-US" altLang="zh-CN" sz="2400" i="1" dirty="0"/>
              <a:t>b</a:t>
            </a:r>
            <a:r>
              <a:rPr lang="en-US" altLang="zh-CN" sz="2400" dirty="0"/>
              <a:t>) = P(</a:t>
            </a:r>
            <a:r>
              <a:rPr lang="en-US" altLang="zh-CN" sz="2400" i="1" dirty="0"/>
              <a:t>a </a:t>
            </a:r>
            <a:r>
              <a:rPr lang="en-US" altLang="zh-CN" sz="2400" dirty="0"/>
              <a:t>| </a:t>
            </a:r>
            <a:r>
              <a:rPr lang="en-US" altLang="zh-CN" sz="2400" i="1" dirty="0"/>
              <a:t>b</a:t>
            </a:r>
            <a:r>
              <a:rPr lang="en-US" altLang="zh-CN" sz="2400" dirty="0"/>
              <a:t>) P(</a:t>
            </a:r>
            <a:r>
              <a:rPr lang="en-US" altLang="zh-CN" sz="2400" i="1" dirty="0"/>
              <a:t>b</a:t>
            </a:r>
            <a:r>
              <a:rPr lang="en-US" altLang="zh-CN" sz="2400" dirty="0"/>
              <a:t>) = P(</a:t>
            </a:r>
            <a:r>
              <a:rPr lang="en-US" altLang="zh-CN" sz="2400" i="1" dirty="0"/>
              <a:t>b</a:t>
            </a:r>
            <a:r>
              <a:rPr lang="en-US" altLang="zh-CN" sz="2400" dirty="0"/>
              <a:t> | </a:t>
            </a:r>
            <a:r>
              <a:rPr lang="en-US" altLang="zh-CN" sz="2400" i="1" dirty="0"/>
              <a:t>a</a:t>
            </a:r>
            <a:r>
              <a:rPr lang="en-US" altLang="zh-CN" sz="2400" dirty="0"/>
              <a:t>) P(</a:t>
            </a:r>
            <a:r>
              <a:rPr lang="en-US" altLang="zh-CN" sz="2400" i="1" dirty="0"/>
              <a:t>a</a:t>
            </a:r>
            <a:r>
              <a:rPr lang="en-US" altLang="zh-CN" sz="2400" dirty="0"/>
              <a:t>)</a:t>
            </a:r>
          </a:p>
          <a:p>
            <a:pPr lvl="4" eaLnBrk="1" hangingPunct="1">
              <a:lnSpc>
                <a:spcPct val="80000"/>
              </a:lnSpc>
              <a:buFontTx/>
              <a:buNone/>
            </a:pPr>
            <a:endParaRPr lang="en-US" altLang="zh-CN" sz="1600" dirty="0"/>
          </a:p>
          <a:p>
            <a:pPr lvl="1">
              <a:lnSpc>
                <a:spcPct val="80000"/>
              </a:lnSpc>
            </a:pPr>
            <a:r>
              <a:rPr lang="en-US" altLang="zh-CN" sz="2000" dirty="0"/>
              <a:t>e.g., </a:t>
            </a:r>
            <a:r>
              <a:rPr lang="en-US" altLang="zh-CN" sz="2000" b="1" dirty="0"/>
              <a:t>P</a:t>
            </a:r>
            <a:r>
              <a:rPr lang="en-US" altLang="zh-CN" sz="2000" dirty="0"/>
              <a:t>(</a:t>
            </a:r>
            <a:r>
              <a:rPr lang="en-US" altLang="zh-CN" sz="2000" i="1" dirty="0"/>
              <a:t>Weather, Cavity</a:t>
            </a:r>
            <a:r>
              <a:rPr lang="en-US" altLang="zh-CN" sz="2000" dirty="0"/>
              <a:t>) = </a:t>
            </a:r>
            <a:r>
              <a:rPr lang="en-US" altLang="zh-CN" sz="2000" b="1" dirty="0"/>
              <a:t>P</a:t>
            </a:r>
            <a:r>
              <a:rPr lang="en-US" altLang="zh-CN" sz="2000" dirty="0"/>
              <a:t>(</a:t>
            </a:r>
            <a:r>
              <a:rPr lang="en-US" altLang="zh-CN" sz="2000" i="1" dirty="0"/>
              <a:t>Weather </a:t>
            </a:r>
            <a:r>
              <a:rPr lang="en-US" altLang="zh-CN" sz="2000" dirty="0"/>
              <a:t>| </a:t>
            </a:r>
            <a:r>
              <a:rPr lang="en-US" altLang="zh-CN" sz="2000" i="1" dirty="0"/>
              <a:t>Cavity</a:t>
            </a:r>
            <a:r>
              <a:rPr lang="en-US" altLang="zh-CN" sz="2000" dirty="0"/>
              <a:t>) </a:t>
            </a:r>
            <a:r>
              <a:rPr lang="en-US" altLang="zh-CN" sz="2000" b="1" dirty="0"/>
              <a:t>P</a:t>
            </a:r>
            <a:r>
              <a:rPr lang="en-US" altLang="zh-CN" sz="2000" dirty="0"/>
              <a:t>(</a:t>
            </a:r>
            <a:r>
              <a:rPr lang="en-US" altLang="zh-CN" sz="2000" i="1" dirty="0"/>
              <a:t>Cavity</a:t>
            </a:r>
            <a:r>
              <a:rPr lang="en-US" altLang="zh-CN" sz="2000" dirty="0"/>
              <a:t>)</a:t>
            </a:r>
          </a:p>
          <a:p>
            <a:pPr lvl="4" eaLnBrk="1" hangingPunct="1">
              <a:lnSpc>
                <a:spcPct val="80000"/>
              </a:lnSpc>
            </a:pPr>
            <a:endParaRPr lang="en-US" altLang="zh-CN" sz="1600" dirty="0">
              <a:solidFill>
                <a:schemeClr val="accent2"/>
              </a:solidFill>
            </a:endParaRPr>
          </a:p>
          <a:p>
            <a:pPr lvl="4" eaLnBrk="1" hangingPunct="1">
              <a:lnSpc>
                <a:spcPct val="80000"/>
              </a:lnSpc>
            </a:pPr>
            <a:endParaRPr lang="en-US" altLang="zh-CN" sz="1600" dirty="0">
              <a:solidFill>
                <a:schemeClr val="accent2"/>
              </a:solidFill>
            </a:endParaRPr>
          </a:p>
          <a:p>
            <a:pPr>
              <a:lnSpc>
                <a:spcPct val="80000"/>
              </a:lnSpc>
            </a:pPr>
            <a:r>
              <a:rPr lang="zh-CN" altLang="en-US" sz="2400" dirty="0"/>
              <a:t>考虑有</a:t>
            </a:r>
            <a:r>
              <a:rPr lang="en-US" altLang="zh-CN" sz="2400" dirty="0"/>
              <a:t>n</a:t>
            </a:r>
            <a:r>
              <a:rPr lang="zh-CN" altLang="en-US" sz="2400" dirty="0"/>
              <a:t>个变量的联合分布：</a:t>
            </a:r>
            <a:endParaRPr lang="en-US" altLang="zh-CN" sz="2400" dirty="0">
              <a:solidFill>
                <a:schemeClr val="accent2"/>
              </a:solidFill>
            </a:endParaRPr>
          </a:p>
          <a:p>
            <a:pPr lvl="1">
              <a:spcBef>
                <a:spcPts val="600"/>
              </a:spcBef>
              <a:buNone/>
            </a:pPr>
            <a:r>
              <a:rPr lang="en-US" altLang="zh-CN" sz="2000" b="1" dirty="0"/>
              <a:t>P</a:t>
            </a:r>
            <a:r>
              <a:rPr lang="en-US" altLang="zh-CN" sz="2000" dirty="0"/>
              <a:t>(</a:t>
            </a:r>
            <a:r>
              <a:rPr lang="en-US" altLang="zh-CN" sz="2000" i="1" dirty="0"/>
              <a:t>X</a:t>
            </a:r>
            <a:r>
              <a:rPr lang="en-US" altLang="zh-CN" sz="2000" i="1" baseline="-25000" dirty="0"/>
              <a:t>1</a:t>
            </a:r>
            <a:r>
              <a:rPr lang="en-US" altLang="zh-CN" sz="2000" i="1" dirty="0"/>
              <a:t>, …,</a:t>
            </a:r>
            <a:r>
              <a:rPr lang="en-US" altLang="zh-CN" sz="2000" i="1" dirty="0" err="1"/>
              <a:t>X</a:t>
            </a:r>
            <a:r>
              <a:rPr lang="en-US" altLang="zh-CN" sz="2000" i="1" baseline="-25000" dirty="0" err="1"/>
              <a:t>n</a:t>
            </a:r>
            <a:r>
              <a:rPr lang="en-US" altLang="zh-CN" sz="2000" dirty="0"/>
              <a:t>) 	= </a:t>
            </a:r>
            <a:r>
              <a:rPr lang="en-US" altLang="zh-CN" sz="2000" b="1" dirty="0"/>
              <a:t>P</a:t>
            </a:r>
            <a:r>
              <a:rPr lang="en-US" altLang="zh-CN" sz="2000" dirty="0"/>
              <a:t>(</a:t>
            </a:r>
            <a:r>
              <a:rPr lang="en-US" altLang="zh-CN" sz="2000" i="1" dirty="0"/>
              <a:t>X</a:t>
            </a:r>
            <a:r>
              <a:rPr lang="en-US" altLang="zh-CN" sz="2000" i="1" baseline="-25000" dirty="0"/>
              <a:t>1</a:t>
            </a:r>
            <a:r>
              <a:rPr lang="en-US" altLang="zh-CN" sz="2000" i="1" dirty="0"/>
              <a:t>,...,X</a:t>
            </a:r>
            <a:r>
              <a:rPr lang="en-US" altLang="zh-CN" sz="2000" i="1" baseline="-25000" dirty="0"/>
              <a:t>n-1</a:t>
            </a:r>
            <a:r>
              <a:rPr lang="en-US" altLang="zh-CN" sz="2000" dirty="0"/>
              <a:t>) </a:t>
            </a:r>
            <a:r>
              <a:rPr lang="en-US" altLang="zh-CN" sz="2000" b="1" dirty="0"/>
              <a:t>P</a:t>
            </a:r>
            <a:r>
              <a:rPr lang="en-US" altLang="zh-CN" sz="2000" dirty="0"/>
              <a:t>(</a:t>
            </a:r>
            <a:r>
              <a:rPr lang="en-US" altLang="zh-CN" sz="2000" i="1" dirty="0" err="1"/>
              <a:t>X</a:t>
            </a:r>
            <a:r>
              <a:rPr lang="en-US" altLang="zh-CN" sz="2000" i="1" baseline="-25000" dirty="0" err="1"/>
              <a:t>n</a:t>
            </a:r>
            <a:r>
              <a:rPr lang="en-US" altLang="zh-CN" sz="2000" i="1" dirty="0"/>
              <a:t> </a:t>
            </a:r>
            <a:r>
              <a:rPr lang="en-US" altLang="zh-CN" sz="2000" dirty="0"/>
              <a:t>| </a:t>
            </a:r>
            <a:r>
              <a:rPr lang="en-US" altLang="zh-CN" sz="2000" i="1" dirty="0"/>
              <a:t>X</a:t>
            </a:r>
            <a:r>
              <a:rPr lang="en-US" altLang="zh-CN" sz="2000" i="1" baseline="-25000" dirty="0"/>
              <a:t>1</a:t>
            </a:r>
            <a:r>
              <a:rPr lang="en-US" altLang="zh-CN" sz="2000" i="1" dirty="0"/>
              <a:t>,...,X</a:t>
            </a:r>
            <a:r>
              <a:rPr lang="en-US" altLang="zh-CN" sz="2000" i="1" baseline="-25000" dirty="0"/>
              <a:t>n-1</a:t>
            </a:r>
            <a:r>
              <a:rPr lang="en-US" altLang="zh-CN" sz="2000" dirty="0"/>
              <a:t>)                                           (</a:t>
            </a:r>
            <a:r>
              <a:rPr lang="zh-CN" altLang="en-US" sz="2000" dirty="0"/>
              <a:t>乘法法则</a:t>
            </a:r>
            <a:r>
              <a:rPr lang="en-US" altLang="zh-CN" sz="2000" dirty="0"/>
              <a:t>)</a:t>
            </a:r>
          </a:p>
          <a:p>
            <a:pPr lvl="1">
              <a:spcBef>
                <a:spcPts val="600"/>
              </a:spcBef>
              <a:buNone/>
            </a:pPr>
            <a:r>
              <a:rPr lang="en-US" altLang="zh-CN" sz="2000" dirty="0"/>
              <a:t>                 	= </a:t>
            </a:r>
            <a:r>
              <a:rPr lang="en-US" altLang="zh-CN" sz="2000" b="1" dirty="0"/>
              <a:t>P</a:t>
            </a:r>
            <a:r>
              <a:rPr lang="en-US" altLang="zh-CN" sz="2000" dirty="0"/>
              <a:t>(</a:t>
            </a:r>
            <a:r>
              <a:rPr lang="en-US" altLang="zh-CN" sz="2000" i="1" dirty="0"/>
              <a:t>X</a:t>
            </a:r>
            <a:r>
              <a:rPr lang="en-US" altLang="zh-CN" sz="2000" i="1" baseline="-25000" dirty="0"/>
              <a:t>1</a:t>
            </a:r>
            <a:r>
              <a:rPr lang="en-US" altLang="zh-CN" sz="2000" i="1" dirty="0"/>
              <a:t>,...,X</a:t>
            </a:r>
            <a:r>
              <a:rPr lang="en-US" altLang="zh-CN" sz="2000" i="1" baseline="-25000" dirty="0"/>
              <a:t>n-2</a:t>
            </a:r>
            <a:r>
              <a:rPr lang="en-US" altLang="zh-CN" sz="2000" dirty="0"/>
              <a:t>) </a:t>
            </a:r>
            <a:r>
              <a:rPr lang="en-US" altLang="zh-CN" sz="2000" b="1" dirty="0"/>
              <a:t>P</a:t>
            </a:r>
            <a:r>
              <a:rPr lang="en-US" altLang="zh-CN" sz="2000" dirty="0"/>
              <a:t>(</a:t>
            </a:r>
            <a:r>
              <a:rPr lang="en-US" altLang="zh-CN" sz="2000" i="1" dirty="0"/>
              <a:t>X</a:t>
            </a:r>
            <a:r>
              <a:rPr lang="en-US" altLang="zh-CN" sz="2000" i="1" baseline="-25000" dirty="0"/>
              <a:t>n-1</a:t>
            </a:r>
            <a:r>
              <a:rPr lang="en-US" altLang="zh-CN" sz="2000" dirty="0"/>
              <a:t> | </a:t>
            </a:r>
            <a:r>
              <a:rPr lang="en-US" altLang="zh-CN" sz="2000" i="1" dirty="0"/>
              <a:t>X</a:t>
            </a:r>
            <a:r>
              <a:rPr lang="en-US" altLang="zh-CN" sz="2000" i="1" baseline="-25000" dirty="0"/>
              <a:t>1</a:t>
            </a:r>
            <a:r>
              <a:rPr lang="en-US" altLang="zh-CN" sz="2000" i="1" dirty="0"/>
              <a:t>,...,X</a:t>
            </a:r>
            <a:r>
              <a:rPr lang="en-US" altLang="zh-CN" sz="2000" i="1" baseline="-25000" dirty="0"/>
              <a:t>n-2</a:t>
            </a:r>
            <a:r>
              <a:rPr lang="en-US" altLang="zh-CN" sz="2000" dirty="0"/>
              <a:t>) </a:t>
            </a:r>
            <a:r>
              <a:rPr lang="en-US" altLang="zh-CN" sz="2000" b="1" dirty="0"/>
              <a:t>P</a:t>
            </a:r>
            <a:r>
              <a:rPr lang="en-US" altLang="zh-CN" sz="2000" dirty="0"/>
              <a:t>(</a:t>
            </a:r>
            <a:r>
              <a:rPr lang="en-US" altLang="zh-CN" sz="2000" i="1" dirty="0" err="1"/>
              <a:t>X</a:t>
            </a:r>
            <a:r>
              <a:rPr lang="en-US" altLang="zh-CN" sz="2000" i="1" baseline="-25000" dirty="0" err="1"/>
              <a:t>n</a:t>
            </a:r>
            <a:r>
              <a:rPr lang="en-US" altLang="zh-CN" sz="2000" dirty="0"/>
              <a:t> | </a:t>
            </a:r>
            <a:r>
              <a:rPr lang="en-US" altLang="zh-CN" sz="2000" i="1" dirty="0"/>
              <a:t>X</a:t>
            </a:r>
            <a:r>
              <a:rPr lang="en-US" altLang="zh-CN" sz="2000" i="1" baseline="-25000" dirty="0"/>
              <a:t>1</a:t>
            </a:r>
            <a:r>
              <a:rPr lang="en-US" altLang="zh-CN" sz="2000" i="1" dirty="0"/>
              <a:t>,...,X</a:t>
            </a:r>
            <a:r>
              <a:rPr lang="en-US" altLang="zh-CN" sz="2000" i="1" baseline="-25000" dirty="0"/>
              <a:t>n-1</a:t>
            </a:r>
            <a:r>
              <a:rPr lang="en-US" altLang="zh-CN" sz="2000" dirty="0"/>
              <a:t>)            (</a:t>
            </a:r>
            <a:r>
              <a:rPr lang="zh-CN" altLang="en-US" sz="2000" dirty="0"/>
              <a:t>乘法法则</a:t>
            </a:r>
            <a:r>
              <a:rPr lang="en-US" altLang="zh-CN" sz="2000" dirty="0"/>
              <a:t>)</a:t>
            </a:r>
          </a:p>
          <a:p>
            <a:pPr lvl="1">
              <a:spcBef>
                <a:spcPts val="600"/>
              </a:spcBef>
              <a:buNone/>
            </a:pPr>
            <a:r>
              <a:rPr lang="en-US" altLang="zh-CN" sz="2000" dirty="0"/>
              <a:t>                  	= …                                                                                                   …</a:t>
            </a:r>
          </a:p>
          <a:p>
            <a:pPr lvl="1">
              <a:spcBef>
                <a:spcPts val="600"/>
              </a:spcBef>
              <a:buNone/>
            </a:pPr>
            <a:r>
              <a:rPr lang="en-US" altLang="zh-CN" sz="2000" dirty="0"/>
              <a:t>                  	= </a:t>
            </a:r>
            <a:r>
              <a:rPr lang="az-Cyrl-AZ" altLang="zh-CN" dirty="0">
                <a:cs typeface="Arial" panose="020B0604020202020204" pitchFamily="34" charset="0"/>
              </a:rPr>
              <a:t>П</a:t>
            </a:r>
            <a:r>
              <a:rPr lang="en-US" altLang="zh-CN" sz="2000" baseline="-25000" dirty="0" err="1"/>
              <a:t>i</a:t>
            </a:r>
            <a:r>
              <a:rPr lang="en-US" altLang="zh-CN" sz="2000" baseline="-25000" dirty="0"/>
              <a:t>= 1~n </a:t>
            </a:r>
            <a:r>
              <a:rPr lang="en-US" altLang="zh-CN" sz="2000" b="1" dirty="0"/>
              <a:t>P</a:t>
            </a:r>
            <a:r>
              <a:rPr lang="en-US" altLang="zh-CN" sz="2000" dirty="0"/>
              <a:t>(</a:t>
            </a:r>
            <a:r>
              <a:rPr lang="en-US" altLang="zh-CN" sz="2000" i="1" dirty="0"/>
              <a:t>X</a:t>
            </a:r>
            <a:r>
              <a:rPr lang="en-US" altLang="zh-CN" sz="2000" i="1" baseline="-25000" dirty="0"/>
              <a:t>i</a:t>
            </a:r>
            <a:r>
              <a:rPr lang="en-US" altLang="zh-CN" sz="2000" dirty="0"/>
              <a:t> | </a:t>
            </a:r>
            <a:r>
              <a:rPr lang="en-US" altLang="zh-CN" sz="2000" i="1" dirty="0"/>
              <a:t>X</a:t>
            </a:r>
            <a:r>
              <a:rPr lang="en-US" altLang="zh-CN" sz="2000" i="1" baseline="-25000" dirty="0"/>
              <a:t>1</a:t>
            </a:r>
            <a:r>
              <a:rPr lang="en-US" altLang="zh-CN" sz="2000" i="1" dirty="0"/>
              <a:t>, … ,X</a:t>
            </a:r>
            <a:r>
              <a:rPr lang="en-US" altLang="zh-CN" sz="2000" i="1" baseline="-25000" dirty="0"/>
              <a:t>i-1</a:t>
            </a:r>
            <a:r>
              <a:rPr lang="en-US" altLang="zh-CN" sz="2000" dirty="0"/>
              <a:t>)                                                     (</a:t>
            </a:r>
            <a:r>
              <a:rPr lang="zh-CN" altLang="en-US" sz="2000" dirty="0"/>
              <a:t>乘法法则</a:t>
            </a:r>
            <a:r>
              <a:rPr lang="en-US" altLang="zh-CN" sz="2000" dirty="0"/>
              <a:t>)</a:t>
            </a:r>
          </a:p>
          <a:p>
            <a:pPr lvl="1">
              <a:spcBef>
                <a:spcPts val="600"/>
              </a:spcBef>
              <a:buNone/>
            </a:pPr>
            <a:endParaRPr lang="en-US" altLang="zh-CN" sz="2000" dirty="0"/>
          </a:p>
          <a:p>
            <a:pPr>
              <a:spcBef>
                <a:spcPts val="600"/>
              </a:spcBef>
            </a:pPr>
            <a:r>
              <a:rPr lang="zh-CN" altLang="en-US" sz="2400" dirty="0">
                <a:solidFill>
                  <a:srgbClr val="FF0000"/>
                </a:solidFill>
                <a:ea typeface="+mn-ea"/>
                <a:cs typeface="+mn-cs"/>
              </a:rPr>
              <a:t>链式法则</a:t>
            </a:r>
            <a:r>
              <a:rPr lang="zh-CN" altLang="en-US" sz="2400" dirty="0">
                <a:solidFill>
                  <a:schemeClr val="accent2"/>
                </a:solidFill>
                <a:ea typeface="+mn-ea"/>
                <a:cs typeface="+mn-cs"/>
              </a:rPr>
              <a:t>：</a:t>
            </a:r>
            <a:r>
              <a:rPr lang="en-US" altLang="zh-CN" sz="2400" b="1" dirty="0"/>
              <a:t> P</a:t>
            </a:r>
            <a:r>
              <a:rPr lang="en-US" altLang="zh-CN" sz="2400" dirty="0"/>
              <a:t>(</a:t>
            </a:r>
            <a:r>
              <a:rPr lang="en-US" altLang="zh-CN" sz="2400" i="1" dirty="0"/>
              <a:t>X</a:t>
            </a:r>
            <a:r>
              <a:rPr lang="en-US" altLang="zh-CN" sz="2400" i="1" baseline="-25000" dirty="0"/>
              <a:t>1</a:t>
            </a:r>
            <a:r>
              <a:rPr lang="en-US" altLang="zh-CN" sz="2400" i="1" dirty="0"/>
              <a:t>, …,</a:t>
            </a:r>
            <a:r>
              <a:rPr lang="en-US" altLang="zh-CN" sz="2400" i="1" dirty="0" err="1"/>
              <a:t>X</a:t>
            </a:r>
            <a:r>
              <a:rPr lang="en-US" altLang="zh-CN" sz="2400" i="1" baseline="-25000" dirty="0" err="1"/>
              <a:t>n</a:t>
            </a:r>
            <a:r>
              <a:rPr lang="en-US" altLang="zh-CN" sz="2400" dirty="0"/>
              <a:t>) 	= </a:t>
            </a:r>
            <a:r>
              <a:rPr lang="az-Cyrl-AZ" altLang="zh-CN" sz="2400" dirty="0">
                <a:cs typeface="Arial" panose="020B0604020202020204" pitchFamily="34" charset="0"/>
              </a:rPr>
              <a:t>П</a:t>
            </a:r>
            <a:r>
              <a:rPr lang="en-US" altLang="zh-CN" sz="2400" baseline="-25000" dirty="0" err="1"/>
              <a:t>i</a:t>
            </a:r>
            <a:r>
              <a:rPr lang="en-US" altLang="zh-CN" sz="2400" baseline="-25000" dirty="0"/>
              <a:t>= 1 ~n </a:t>
            </a:r>
            <a:r>
              <a:rPr lang="en-US" altLang="zh-CN" sz="2400" b="1" dirty="0"/>
              <a:t>P</a:t>
            </a:r>
            <a:r>
              <a:rPr lang="en-US" altLang="zh-CN" sz="2400" dirty="0"/>
              <a:t>(</a:t>
            </a:r>
            <a:r>
              <a:rPr lang="en-US" altLang="zh-CN" sz="2400" i="1" dirty="0"/>
              <a:t>X</a:t>
            </a:r>
            <a:r>
              <a:rPr lang="en-US" altLang="zh-CN" sz="2400" i="1" baseline="-25000" dirty="0"/>
              <a:t>i</a:t>
            </a:r>
            <a:r>
              <a:rPr lang="en-US" altLang="zh-CN" sz="2400" i="1" dirty="0"/>
              <a:t> </a:t>
            </a:r>
            <a:r>
              <a:rPr lang="en-US" altLang="zh-CN" sz="2400" dirty="0"/>
              <a:t>| </a:t>
            </a:r>
            <a:r>
              <a:rPr lang="en-US" altLang="zh-CN" sz="2400" i="1" dirty="0"/>
              <a:t>X</a:t>
            </a:r>
            <a:r>
              <a:rPr lang="en-US" altLang="zh-CN" sz="2400" i="1" baseline="-25000" dirty="0"/>
              <a:t>1</a:t>
            </a:r>
            <a:r>
              <a:rPr lang="en-US" altLang="zh-CN" sz="2400" i="1" dirty="0"/>
              <a:t>, … ,X</a:t>
            </a:r>
            <a:r>
              <a:rPr lang="en-US" altLang="zh-CN" sz="2400" i="1" baseline="-25000" dirty="0"/>
              <a:t>i-1</a:t>
            </a:r>
            <a:r>
              <a:rPr lang="en-US" altLang="zh-CN" sz="2400" dirty="0"/>
              <a:t>)</a:t>
            </a:r>
            <a:endParaRPr lang="en-US" altLang="zh-CN" sz="2400" dirty="0">
              <a:solidFill>
                <a:schemeClr val="accent2"/>
              </a:solidFill>
              <a:ea typeface="+mn-ea"/>
              <a:cs typeface="+mn-cs"/>
            </a:endParaRPr>
          </a:p>
          <a:p>
            <a:pPr lvl="1">
              <a:spcBef>
                <a:spcPts val="600"/>
              </a:spcBef>
              <a:buNone/>
            </a:pPr>
            <a:endParaRPr lang="en-US" altLang="zh-C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概率推理</a:t>
            </a:r>
            <a:endParaRPr lang="en-US" dirty="0"/>
          </a:p>
        </p:txBody>
      </p:sp>
      <p:sp>
        <p:nvSpPr>
          <p:cNvPr id="16387" name="Rectangle 3"/>
          <p:cNvSpPr>
            <a:spLocks noGrp="1" noChangeArrowheads="1"/>
          </p:cNvSpPr>
          <p:nvPr>
            <p:ph idx="1"/>
          </p:nvPr>
        </p:nvSpPr>
        <p:spPr>
          <a:xfrm>
            <a:off x="379413" y="1407089"/>
            <a:ext cx="10776267" cy="4773049"/>
          </a:xfrm>
        </p:spPr>
        <p:txBody>
          <a:bodyPr/>
          <a:lstStyle/>
          <a:p>
            <a:pPr eaLnBrk="1" hangingPunct="1">
              <a:lnSpc>
                <a:spcPct val="150000"/>
              </a:lnSpc>
            </a:pPr>
            <a:r>
              <a:rPr lang="zh-CN" altLang="en-US" sz="2400" dirty="0"/>
              <a:t>使用</a:t>
            </a:r>
            <a:r>
              <a:rPr lang="zh-CN" altLang="en-US" sz="2400" dirty="0">
                <a:solidFill>
                  <a:srgbClr val="FF0000"/>
                </a:solidFill>
              </a:rPr>
              <a:t>完全联合概率分布</a:t>
            </a:r>
            <a:r>
              <a:rPr lang="zh-CN" altLang="en-US" sz="2400" dirty="0"/>
              <a:t>作为“知识库”，从中可以导出所有问题的答案。</a:t>
            </a:r>
            <a:endParaRPr lang="en-US" altLang="zh-CN" sz="2400" dirty="0"/>
          </a:p>
          <a:p>
            <a:pPr>
              <a:lnSpc>
                <a:spcPct val="150000"/>
              </a:lnSpc>
            </a:pPr>
            <a:r>
              <a:rPr lang="zh-CN" altLang="en-US" sz="2400" dirty="0">
                <a:solidFill>
                  <a:srgbClr val="FF0000"/>
                </a:solidFill>
              </a:rPr>
              <a:t>概率推理</a:t>
            </a:r>
            <a:r>
              <a:rPr lang="en-US" altLang="zh-CN" sz="2400" dirty="0"/>
              <a:t>: </a:t>
            </a:r>
            <a:r>
              <a:rPr lang="zh-CN" altLang="en-US" sz="2400" dirty="0"/>
              <a:t>根据已观察到的证据，计算查询命题的先验概率和后验概率 。</a:t>
            </a:r>
            <a:endParaRPr lang="en-US" altLang="zh-CN" sz="2400" dirty="0"/>
          </a:p>
          <a:p>
            <a:pPr eaLnBrk="1" hangingPunct="1"/>
            <a:endParaRPr lang="en-US" sz="2400" dirty="0"/>
          </a:p>
        </p:txBody>
      </p:sp>
      <p:sp>
        <p:nvSpPr>
          <p:cNvPr id="4" name="Rectangle 3">
            <a:extLst>
              <a:ext uri="{FF2B5EF4-FFF2-40B4-BE49-F238E27FC236}">
                <a16:creationId xmlns:a16="http://schemas.microsoft.com/office/drawing/2014/main" id="{9738BD55-50F3-4138-89DD-EB68E6881656}"/>
              </a:ext>
            </a:extLst>
          </p:cNvPr>
          <p:cNvSpPr txBox="1">
            <a:spLocks noChangeArrowheads="1"/>
          </p:cNvSpPr>
          <p:nvPr/>
        </p:nvSpPr>
        <p:spPr bwMode="auto">
          <a:xfrm>
            <a:off x="379412" y="2974341"/>
            <a:ext cx="11690667"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90000"/>
              </a:lnSpc>
            </a:pPr>
            <a:r>
              <a:rPr lang="zh-CN" altLang="en-US" sz="2400" kern="0" dirty="0"/>
              <a:t>一个简单的例子</a:t>
            </a:r>
            <a:r>
              <a:rPr lang="en-US" altLang="zh-CN" sz="2400" kern="0" dirty="0"/>
              <a:t>: </a:t>
            </a:r>
            <a:r>
              <a:rPr lang="zh-CN" altLang="en-US" sz="2400" kern="0" dirty="0">
                <a:solidFill>
                  <a:srgbClr val="FF0000"/>
                </a:solidFill>
              </a:rPr>
              <a:t>诊断牙病患者的牙痛</a:t>
            </a:r>
            <a:endParaRPr lang="en-US" altLang="zh-CN" sz="2400" kern="0" dirty="0">
              <a:solidFill>
                <a:srgbClr val="FF0000"/>
              </a:solidFill>
            </a:endParaRPr>
          </a:p>
          <a:p>
            <a:pPr lvl="5">
              <a:lnSpc>
                <a:spcPct val="90000"/>
              </a:lnSpc>
            </a:pPr>
            <a:endParaRPr lang="en-US" altLang="zh-CN" sz="1200" kern="0" dirty="0"/>
          </a:p>
          <a:p>
            <a:pPr lvl="1">
              <a:lnSpc>
                <a:spcPct val="150000"/>
              </a:lnSpc>
            </a:pPr>
            <a:r>
              <a:rPr lang="zh-CN" altLang="en-US" sz="2000" kern="0" dirty="0"/>
              <a:t>问题域：由三个布尔变量</a:t>
            </a:r>
            <a:r>
              <a:rPr lang="en-US" altLang="zh-CN" sz="2000" i="1" kern="0" dirty="0"/>
              <a:t>Toothache</a:t>
            </a:r>
            <a:r>
              <a:rPr lang="zh-CN" altLang="en-US" sz="2000" kern="0" dirty="0"/>
              <a:t>，</a:t>
            </a:r>
            <a:r>
              <a:rPr lang="en-US" altLang="zh-CN" sz="2000" i="1" kern="0" dirty="0"/>
              <a:t>Cavity</a:t>
            </a:r>
            <a:r>
              <a:rPr lang="zh-CN" altLang="en-US" sz="2000" kern="0" dirty="0"/>
              <a:t>和</a:t>
            </a:r>
            <a:r>
              <a:rPr lang="en-US" altLang="zh-CN" sz="2000" i="1" kern="0" dirty="0"/>
              <a:t>Catch</a:t>
            </a:r>
            <a:r>
              <a:rPr lang="zh-CN" altLang="en-US" sz="2000" kern="0" dirty="0"/>
              <a:t>组成，</a:t>
            </a:r>
            <a:r>
              <a:rPr lang="en-US" altLang="zh-CN" sz="2000" i="1" kern="0" dirty="0"/>
              <a:t>Catch</a:t>
            </a:r>
            <a:r>
              <a:rPr lang="zh-CN" altLang="en-US" sz="2000" kern="0" dirty="0"/>
              <a:t>表示探针不洁而导致的牙龈感染</a:t>
            </a:r>
            <a:endParaRPr lang="en-US" altLang="zh-CN" sz="2000" kern="0" dirty="0"/>
          </a:p>
          <a:p>
            <a:pPr lvl="1">
              <a:lnSpc>
                <a:spcPct val="150000"/>
              </a:lnSpc>
            </a:pPr>
            <a:r>
              <a:rPr lang="zh-CN" altLang="en-US" sz="2000" kern="0" dirty="0"/>
              <a:t>给定</a:t>
            </a:r>
            <a:r>
              <a:rPr lang="zh-CN" altLang="en-US" sz="2000" kern="0" dirty="0">
                <a:solidFill>
                  <a:srgbClr val="FF0000"/>
                </a:solidFill>
              </a:rPr>
              <a:t>完全联合分布</a:t>
            </a:r>
            <a:r>
              <a:rPr lang="zh-CN" altLang="en-US" sz="2000" kern="0" dirty="0"/>
              <a:t>，一个</a:t>
            </a:r>
            <a:r>
              <a:rPr lang="en-US" altLang="zh-CN" sz="2000" kern="0" dirty="0"/>
              <a:t>2</a:t>
            </a:r>
            <a:r>
              <a:rPr lang="zh-CN" altLang="en-US" sz="2000" kern="0" dirty="0"/>
              <a:t>*</a:t>
            </a:r>
            <a:r>
              <a:rPr lang="en-US" altLang="zh-CN" sz="2000" kern="0" dirty="0"/>
              <a:t>2</a:t>
            </a:r>
            <a:r>
              <a:rPr lang="zh-CN" altLang="en-US" sz="2000" kern="0" dirty="0"/>
              <a:t>*</a:t>
            </a:r>
            <a:r>
              <a:rPr lang="en-US" altLang="zh-CN" sz="2000" kern="0" dirty="0"/>
              <a:t>2</a:t>
            </a:r>
            <a:r>
              <a:rPr lang="zh-CN" altLang="en-US" sz="2000" kern="0" dirty="0"/>
              <a:t>的表格</a:t>
            </a:r>
            <a:endParaRPr lang="en-US" altLang="zh-CN" sz="2000" kern="0" dirty="0"/>
          </a:p>
          <a:p>
            <a:pPr>
              <a:lnSpc>
                <a:spcPct val="90000"/>
              </a:lnSpc>
            </a:pPr>
            <a:endParaRPr lang="en-US" altLang="zh-CN" sz="2400" kern="0" dirty="0"/>
          </a:p>
          <a:p>
            <a:pPr>
              <a:lnSpc>
                <a:spcPct val="90000"/>
              </a:lnSpc>
            </a:pPr>
            <a:endParaRPr lang="en-US" altLang="zh-CN" sz="2400" kern="0" dirty="0"/>
          </a:p>
          <a:p>
            <a:pPr>
              <a:lnSpc>
                <a:spcPct val="90000"/>
              </a:lnSpc>
            </a:pPr>
            <a:endParaRPr lang="en-US" altLang="zh-CN" sz="2400" kern="0" dirty="0"/>
          </a:p>
          <a:p>
            <a:pPr>
              <a:lnSpc>
                <a:spcPct val="90000"/>
              </a:lnSpc>
              <a:buFontTx/>
              <a:buNone/>
            </a:pPr>
            <a:r>
              <a:rPr lang="en-US" altLang="zh-CN" sz="2400" kern="0" dirty="0"/>
              <a:t>
</a:t>
            </a:r>
          </a:p>
          <a:p>
            <a:pPr>
              <a:lnSpc>
                <a:spcPct val="90000"/>
              </a:lnSpc>
            </a:pPr>
            <a:endParaRPr lang="en-US" altLang="zh-CN" sz="2200" kern="0" dirty="0"/>
          </a:p>
        </p:txBody>
      </p:sp>
      <p:pic>
        <p:nvPicPr>
          <p:cNvPr id="5" name="图片 1">
            <a:extLst>
              <a:ext uri="{FF2B5EF4-FFF2-40B4-BE49-F238E27FC236}">
                <a16:creationId xmlns:a16="http://schemas.microsoft.com/office/drawing/2014/main" id="{62159858-98D3-4D9A-883D-5C4EE3DEB1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587995"/>
            <a:ext cx="8275288" cy="2048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8709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F1F8B50-7EEF-452F-8BDF-6558DCE117C8}"/>
              </a:ext>
            </a:extLst>
          </p:cNvPr>
          <p:cNvSpPr>
            <a:spLocks noGrp="1" noChangeArrowheads="1"/>
          </p:cNvSpPr>
          <p:nvPr>
            <p:ph type="title"/>
          </p:nvPr>
        </p:nvSpPr>
        <p:spPr/>
        <p:txBody>
          <a:bodyPr/>
          <a:lstStyle/>
          <a:p>
            <a:pPr>
              <a:defRPr/>
            </a:pPr>
            <a:r>
              <a:rPr lang="zh-CN" altLang="en-US" dirty="0"/>
              <a:t>枚举推理</a:t>
            </a:r>
            <a:endParaRPr lang="en-US" altLang="zh-CN" dirty="0"/>
          </a:p>
        </p:txBody>
      </p:sp>
      <p:sp>
        <p:nvSpPr>
          <p:cNvPr id="30723" name="Rectangle 3">
            <a:extLst>
              <a:ext uri="{FF2B5EF4-FFF2-40B4-BE49-F238E27FC236}">
                <a16:creationId xmlns:a16="http://schemas.microsoft.com/office/drawing/2014/main" id="{5D0A93D3-1147-44C7-A285-BD6A8BD443DC}"/>
              </a:ext>
            </a:extLst>
          </p:cNvPr>
          <p:cNvSpPr>
            <a:spLocks noGrp="1" noChangeArrowheads="1"/>
          </p:cNvSpPr>
          <p:nvPr>
            <p:ph idx="1"/>
          </p:nvPr>
        </p:nvSpPr>
        <p:spPr/>
        <p:txBody>
          <a:bodyPr/>
          <a:lstStyle/>
          <a:p>
            <a:pPr>
              <a:lnSpc>
                <a:spcPct val="90000"/>
              </a:lnSpc>
            </a:pPr>
            <a:r>
              <a:rPr lang="zh-CN" altLang="en-US" sz="2400" dirty="0"/>
              <a:t>给定完全联合分布</a:t>
            </a:r>
            <a:r>
              <a:rPr lang="en-US" altLang="zh-CN" sz="2400" dirty="0"/>
              <a:t>:</a:t>
            </a:r>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lvl="2">
              <a:lnSpc>
                <a:spcPct val="90000"/>
              </a:lnSpc>
            </a:pPr>
            <a:endParaRPr lang="en-US" altLang="zh-CN" sz="1600" dirty="0"/>
          </a:p>
          <a:p>
            <a:pPr>
              <a:lnSpc>
                <a:spcPct val="90000"/>
              </a:lnSpc>
            </a:pPr>
            <a:r>
              <a:rPr lang="zh-CN" altLang="en-US" sz="2200" dirty="0">
                <a:solidFill>
                  <a:srgbClr val="FF0000"/>
                </a:solidFill>
              </a:rPr>
              <a:t>对于任意命题</a:t>
            </a:r>
            <a:r>
              <a:rPr lang="el-GR" altLang="zh-CN" sz="2200" dirty="0">
                <a:solidFill>
                  <a:srgbClr val="FF0000"/>
                </a:solidFill>
                <a:cs typeface="Arial" panose="020B0604020202020204" pitchFamily="34" charset="0"/>
              </a:rPr>
              <a:t>φ</a:t>
            </a:r>
            <a:r>
              <a:rPr lang="en-US" altLang="zh-CN" sz="2200" dirty="0">
                <a:solidFill>
                  <a:srgbClr val="FF0000"/>
                </a:solidFill>
              </a:rPr>
              <a:t>, </a:t>
            </a:r>
            <a:r>
              <a:rPr lang="zh-CN" altLang="en-US" sz="2200" dirty="0">
                <a:solidFill>
                  <a:srgbClr val="FF0000"/>
                </a:solidFill>
              </a:rPr>
              <a:t>其概率是使得该命题成立的可能世界的概率之和：</a:t>
            </a:r>
            <a:r>
              <a:rPr lang="en-US" altLang="zh-CN" sz="2200" dirty="0">
                <a:solidFill>
                  <a:srgbClr val="FF0000"/>
                </a:solidFill>
              </a:rPr>
              <a:t>P(</a:t>
            </a:r>
            <a:r>
              <a:rPr lang="el-GR" altLang="zh-CN" sz="2200" dirty="0">
                <a:solidFill>
                  <a:srgbClr val="FF0000"/>
                </a:solidFill>
                <a:cs typeface="Arial" panose="020B0604020202020204" pitchFamily="34" charset="0"/>
              </a:rPr>
              <a:t>φ</a:t>
            </a:r>
            <a:r>
              <a:rPr lang="en-US" altLang="zh-CN" sz="2200" dirty="0">
                <a:solidFill>
                  <a:srgbClr val="FF0000"/>
                </a:solidFill>
              </a:rPr>
              <a:t>) = </a:t>
            </a:r>
            <a:r>
              <a:rPr lang="el-GR" altLang="zh-CN" sz="2200" dirty="0">
                <a:solidFill>
                  <a:srgbClr val="FF0000"/>
                </a:solidFill>
                <a:cs typeface="Arial" panose="020B0604020202020204" pitchFamily="34" charset="0"/>
              </a:rPr>
              <a:t>Σ</a:t>
            </a:r>
            <a:r>
              <a:rPr lang="el-GR" altLang="zh-CN" sz="2200" baseline="-25000" dirty="0">
                <a:solidFill>
                  <a:srgbClr val="FF0000"/>
                </a:solidFill>
                <a:cs typeface="Arial" panose="020B0604020202020204" pitchFamily="34" charset="0"/>
              </a:rPr>
              <a:t>ω</a:t>
            </a:r>
            <a:r>
              <a:rPr lang="en-US" altLang="zh-CN" sz="2200" baseline="-25000" dirty="0">
                <a:solidFill>
                  <a:srgbClr val="FF0000"/>
                </a:solidFill>
              </a:rPr>
              <a:t>:</a:t>
            </a:r>
            <a:r>
              <a:rPr lang="el-GR" altLang="zh-CN" sz="2200" baseline="-25000" dirty="0">
                <a:solidFill>
                  <a:srgbClr val="FF0000"/>
                </a:solidFill>
                <a:cs typeface="Arial" panose="020B0604020202020204" pitchFamily="34" charset="0"/>
              </a:rPr>
              <a:t>ω╞φ</a:t>
            </a:r>
            <a:r>
              <a:rPr lang="en-US" altLang="zh-CN" sz="2200" dirty="0">
                <a:solidFill>
                  <a:srgbClr val="FF0000"/>
                </a:solidFill>
              </a:rPr>
              <a:t> P(</a:t>
            </a:r>
            <a:r>
              <a:rPr lang="el-GR" altLang="zh-CN" sz="2200" dirty="0">
                <a:solidFill>
                  <a:srgbClr val="FF0000"/>
                </a:solidFill>
                <a:cs typeface="Arial" panose="020B0604020202020204" pitchFamily="34" charset="0"/>
              </a:rPr>
              <a:t>ω</a:t>
            </a:r>
            <a:r>
              <a:rPr lang="en-US" altLang="zh-CN" sz="2200" dirty="0">
                <a:solidFill>
                  <a:srgbClr val="FF0000"/>
                </a:solidFill>
              </a:rPr>
              <a:t>)</a:t>
            </a:r>
          </a:p>
          <a:p>
            <a:pPr lvl="2">
              <a:lnSpc>
                <a:spcPct val="150000"/>
              </a:lnSpc>
            </a:pPr>
            <a:endParaRPr lang="en-US" altLang="zh-CN" sz="1400" dirty="0">
              <a:solidFill>
                <a:srgbClr val="FF0000"/>
              </a:solidFill>
            </a:endParaRPr>
          </a:p>
          <a:p>
            <a:pPr>
              <a:lnSpc>
                <a:spcPct val="150000"/>
              </a:lnSpc>
            </a:pPr>
            <a:r>
              <a:rPr lang="zh-CN" altLang="en-US" sz="2200" dirty="0"/>
              <a:t>一种计算任何命题概率的方法：</a:t>
            </a:r>
            <a:endParaRPr lang="en-US" altLang="zh-CN" sz="2200" dirty="0"/>
          </a:p>
          <a:p>
            <a:pPr lvl="1">
              <a:lnSpc>
                <a:spcPct val="150000"/>
              </a:lnSpc>
            </a:pPr>
            <a:r>
              <a:rPr lang="zh-CN" altLang="en-US" sz="1800" dirty="0"/>
              <a:t>识别命题为真的可能世界，然后把它们的概率加起来</a:t>
            </a:r>
            <a:endParaRPr lang="en-US" altLang="zh-CN" sz="1800" dirty="0">
              <a:solidFill>
                <a:srgbClr val="FF0000"/>
              </a:solidFill>
            </a:endParaRPr>
          </a:p>
          <a:p>
            <a:pPr lvl="1">
              <a:lnSpc>
                <a:spcPct val="150000"/>
              </a:lnSpc>
            </a:pPr>
            <a:r>
              <a:rPr lang="zh-CN" altLang="en-US" sz="2200" dirty="0">
                <a:solidFill>
                  <a:srgbClr val="FF0000"/>
                </a:solidFill>
              </a:rPr>
              <a:t>例如：</a:t>
            </a:r>
            <a:r>
              <a:rPr lang="en-US" altLang="zh-CN" sz="2200" dirty="0">
                <a:solidFill>
                  <a:srgbClr val="FF0000"/>
                </a:solidFill>
              </a:rPr>
              <a:t>P(</a:t>
            </a:r>
            <a:r>
              <a:rPr lang="en-US" altLang="zh-CN" sz="2200" i="1" dirty="0">
                <a:solidFill>
                  <a:srgbClr val="FF0000"/>
                </a:solidFill>
              </a:rPr>
              <a:t>cavity </a:t>
            </a:r>
            <a:r>
              <a:rPr lang="en-US" altLang="zh-CN" sz="2200" dirty="0">
                <a:solidFill>
                  <a:srgbClr val="FF0000"/>
                </a:solidFill>
                <a:sym typeface="Symbol" panose="05050102010706020507" pitchFamily="18" charset="2"/>
              </a:rPr>
              <a:t> </a:t>
            </a:r>
            <a:r>
              <a:rPr lang="en-US" altLang="zh-CN" sz="2200" i="1" dirty="0">
                <a:solidFill>
                  <a:srgbClr val="FF0000"/>
                </a:solidFill>
              </a:rPr>
              <a:t>toothache</a:t>
            </a:r>
            <a:r>
              <a:rPr lang="en-US" altLang="zh-CN" sz="2200" dirty="0">
                <a:solidFill>
                  <a:srgbClr val="FF0000"/>
                </a:solidFill>
              </a:rPr>
              <a:t>) = 0.108 + 0.012 + 0.072 + 0.008+ 0.016 + 0.064 = 0.28</a:t>
            </a:r>
          </a:p>
          <a:p>
            <a:pPr eaLnBrk="1" hangingPunct="1">
              <a:lnSpc>
                <a:spcPct val="90000"/>
              </a:lnSpc>
            </a:pPr>
            <a:endParaRPr lang="en-US" altLang="zh-CN" sz="1800" dirty="0"/>
          </a:p>
        </p:txBody>
      </p:sp>
      <p:pic>
        <p:nvPicPr>
          <p:cNvPr id="30724" name="图片 5">
            <a:extLst>
              <a:ext uri="{FF2B5EF4-FFF2-40B4-BE49-F238E27FC236}">
                <a16:creationId xmlns:a16="http://schemas.microsoft.com/office/drawing/2014/main" id="{3C8FE08F-C723-47F0-A136-FA4780F2C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1828801"/>
            <a:ext cx="8047038"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1B6CC7AB-67C3-45D4-8437-1B12649F39B8}"/>
              </a:ext>
            </a:extLst>
          </p:cNvPr>
          <p:cNvSpPr/>
          <p:nvPr/>
        </p:nvSpPr>
        <p:spPr>
          <a:xfrm>
            <a:off x="3581400" y="2667000"/>
            <a:ext cx="3124200" cy="685800"/>
          </a:xfrm>
          <a:prstGeom prst="rect">
            <a:avLst/>
          </a:prstGeom>
          <a:solidFill>
            <a:srgbClr val="FFFF00">
              <a:alpha val="21961"/>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6" name="矩形 5">
            <a:extLst>
              <a:ext uri="{FF2B5EF4-FFF2-40B4-BE49-F238E27FC236}">
                <a16:creationId xmlns:a16="http://schemas.microsoft.com/office/drawing/2014/main" id="{F8A72FD9-BAEC-4D87-94C5-CDFB3F894F91}"/>
              </a:ext>
            </a:extLst>
          </p:cNvPr>
          <p:cNvSpPr/>
          <p:nvPr/>
        </p:nvSpPr>
        <p:spPr>
          <a:xfrm>
            <a:off x="6726148" y="2656726"/>
            <a:ext cx="3124200" cy="363876"/>
          </a:xfrm>
          <a:prstGeom prst="rect">
            <a:avLst/>
          </a:prstGeom>
          <a:solidFill>
            <a:srgbClr val="FFFF00">
              <a:alpha val="21961"/>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1749992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F1F8B50-7EEF-452F-8BDF-6558DCE117C8}"/>
              </a:ext>
            </a:extLst>
          </p:cNvPr>
          <p:cNvSpPr>
            <a:spLocks noGrp="1" noChangeArrowheads="1"/>
          </p:cNvSpPr>
          <p:nvPr>
            <p:ph type="title"/>
          </p:nvPr>
        </p:nvSpPr>
        <p:spPr/>
        <p:txBody>
          <a:bodyPr/>
          <a:lstStyle/>
          <a:p>
            <a:pPr>
              <a:defRPr/>
            </a:pPr>
            <a:r>
              <a:rPr lang="zh-CN" altLang="en-US" dirty="0"/>
              <a:t>枚举推理</a:t>
            </a:r>
            <a:endParaRPr lang="en-US" altLang="zh-CN" dirty="0"/>
          </a:p>
        </p:txBody>
      </p:sp>
      <p:sp>
        <p:nvSpPr>
          <p:cNvPr id="30723" name="Rectangle 3">
            <a:extLst>
              <a:ext uri="{FF2B5EF4-FFF2-40B4-BE49-F238E27FC236}">
                <a16:creationId xmlns:a16="http://schemas.microsoft.com/office/drawing/2014/main" id="{5D0A93D3-1147-44C7-A285-BD6A8BD443DC}"/>
              </a:ext>
            </a:extLst>
          </p:cNvPr>
          <p:cNvSpPr>
            <a:spLocks noGrp="1" noChangeArrowheads="1"/>
          </p:cNvSpPr>
          <p:nvPr>
            <p:ph idx="1"/>
          </p:nvPr>
        </p:nvSpPr>
        <p:spPr/>
        <p:txBody>
          <a:bodyPr/>
          <a:lstStyle/>
          <a:p>
            <a:pPr>
              <a:lnSpc>
                <a:spcPct val="90000"/>
              </a:lnSpc>
            </a:pPr>
            <a:r>
              <a:rPr lang="zh-CN" altLang="en-US" sz="2400" dirty="0"/>
              <a:t>给定完全联合分布</a:t>
            </a:r>
            <a:r>
              <a:rPr lang="en-US" altLang="zh-CN" sz="2400" dirty="0"/>
              <a:t>:</a:t>
            </a:r>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endParaRPr lang="en-US" altLang="zh-CN" sz="2400" dirty="0"/>
          </a:p>
          <a:p>
            <a:pPr eaLnBrk="1" hangingPunct="1">
              <a:lnSpc>
                <a:spcPct val="90000"/>
              </a:lnSpc>
            </a:pPr>
            <a:r>
              <a:rPr lang="zh-CN" altLang="en-US" sz="2200" dirty="0"/>
              <a:t>一个特别常见的任务：提取某个变量的概率分布（无条件概率</a:t>
            </a:r>
            <a:r>
              <a:rPr lang="en-US" altLang="zh-CN" sz="2200" dirty="0"/>
              <a:t>/</a:t>
            </a:r>
            <a:r>
              <a:rPr lang="zh-CN" altLang="en-US" sz="2200" dirty="0"/>
              <a:t>边缘概率）</a:t>
            </a:r>
            <a:endParaRPr lang="en-US" altLang="zh-CN" sz="2200" dirty="0"/>
          </a:p>
          <a:p>
            <a:pPr eaLnBrk="1" hangingPunct="1">
              <a:lnSpc>
                <a:spcPct val="90000"/>
              </a:lnSpc>
            </a:pPr>
            <a:endParaRPr lang="en-US" altLang="zh-CN" sz="2400" dirty="0">
              <a:solidFill>
                <a:srgbClr val="FF0000"/>
              </a:solidFill>
            </a:endParaRPr>
          </a:p>
          <a:p>
            <a:pPr>
              <a:lnSpc>
                <a:spcPct val="90000"/>
              </a:lnSpc>
            </a:pPr>
            <a:r>
              <a:rPr lang="zh-CN" altLang="en-US" sz="2200" dirty="0">
                <a:solidFill>
                  <a:srgbClr val="FF0000"/>
                </a:solidFill>
              </a:rPr>
              <a:t>边缘化规则，</a:t>
            </a:r>
            <a:r>
              <a:rPr lang="zh-CN" altLang="en-US" sz="2200" dirty="0"/>
              <a:t>或者称为</a:t>
            </a:r>
            <a:r>
              <a:rPr lang="zh-CN" altLang="en-US" sz="2200" dirty="0">
                <a:solidFill>
                  <a:srgbClr val="FF0000"/>
                </a:solidFill>
              </a:rPr>
              <a:t>求和消元： </a:t>
            </a:r>
            <a:r>
              <a:rPr lang="en-US" altLang="zh-CN" sz="2200" b="1" dirty="0">
                <a:solidFill>
                  <a:srgbClr val="FF0000"/>
                </a:solidFill>
              </a:rPr>
              <a:t>P</a:t>
            </a:r>
            <a:r>
              <a:rPr lang="en-US" altLang="zh-CN" sz="2200" dirty="0">
                <a:solidFill>
                  <a:srgbClr val="FF0000"/>
                </a:solidFill>
              </a:rPr>
              <a:t>(</a:t>
            </a:r>
            <a:r>
              <a:rPr lang="en-US" altLang="zh-CN" sz="2200" dirty="0">
                <a:solidFill>
                  <a:srgbClr val="FF0000"/>
                </a:solidFill>
                <a:cs typeface="Arial" panose="020B0604020202020204" pitchFamily="34" charset="0"/>
              </a:rPr>
              <a:t>Y</a:t>
            </a:r>
            <a:r>
              <a:rPr lang="en-US" altLang="zh-CN" sz="2200" dirty="0">
                <a:solidFill>
                  <a:srgbClr val="FF0000"/>
                </a:solidFill>
              </a:rPr>
              <a:t>) = </a:t>
            </a:r>
            <a:r>
              <a:rPr lang="el-GR" altLang="zh-CN" sz="2200" dirty="0">
                <a:solidFill>
                  <a:srgbClr val="FF0000"/>
                </a:solidFill>
                <a:cs typeface="Arial" panose="020B0604020202020204" pitchFamily="34" charset="0"/>
              </a:rPr>
              <a:t>Σ</a:t>
            </a:r>
            <a:r>
              <a:rPr lang="en-US" altLang="zh-CN" sz="2200" baseline="-25000" dirty="0">
                <a:solidFill>
                  <a:srgbClr val="FF0000"/>
                </a:solidFill>
                <a:cs typeface="Arial" panose="020B0604020202020204" pitchFamily="34" charset="0"/>
              </a:rPr>
              <a:t>z</a:t>
            </a:r>
            <a:r>
              <a:rPr lang="en-US" altLang="zh-CN" sz="2200" dirty="0">
                <a:solidFill>
                  <a:srgbClr val="FF0000"/>
                </a:solidFill>
              </a:rPr>
              <a:t> </a:t>
            </a:r>
            <a:r>
              <a:rPr lang="en-US" altLang="zh-CN" sz="2200" b="1" dirty="0">
                <a:solidFill>
                  <a:srgbClr val="FF0000"/>
                </a:solidFill>
              </a:rPr>
              <a:t>P</a:t>
            </a:r>
            <a:r>
              <a:rPr lang="en-US" altLang="zh-CN" sz="2200" dirty="0">
                <a:solidFill>
                  <a:srgbClr val="FF0000"/>
                </a:solidFill>
              </a:rPr>
              <a:t>(</a:t>
            </a:r>
            <a:r>
              <a:rPr lang="en-US" altLang="zh-CN" sz="2200" dirty="0">
                <a:solidFill>
                  <a:srgbClr val="FF0000"/>
                </a:solidFill>
                <a:cs typeface="Arial" panose="020B0604020202020204" pitchFamily="34" charset="0"/>
              </a:rPr>
              <a:t>Y, z</a:t>
            </a:r>
            <a:r>
              <a:rPr lang="en-US" altLang="zh-CN" sz="2200" dirty="0">
                <a:solidFill>
                  <a:srgbClr val="FF0000"/>
                </a:solidFill>
              </a:rPr>
              <a:t>)</a:t>
            </a:r>
          </a:p>
          <a:p>
            <a:pPr eaLnBrk="1" hangingPunct="1">
              <a:lnSpc>
                <a:spcPct val="90000"/>
              </a:lnSpc>
            </a:pPr>
            <a:endParaRPr lang="en-US" altLang="zh-CN" sz="2200" dirty="0">
              <a:solidFill>
                <a:srgbClr val="FF0000"/>
              </a:solidFill>
            </a:endParaRPr>
          </a:p>
          <a:p>
            <a:pPr lvl="1">
              <a:lnSpc>
                <a:spcPct val="90000"/>
              </a:lnSpc>
            </a:pPr>
            <a:r>
              <a:rPr lang="en-US" altLang="zh-CN" sz="2000" dirty="0">
                <a:solidFill>
                  <a:srgbClr val="FF0000"/>
                </a:solidFill>
              </a:rPr>
              <a:t>P(</a:t>
            </a:r>
            <a:r>
              <a:rPr lang="en-US" altLang="zh-CN" sz="2000" i="1" dirty="0">
                <a:solidFill>
                  <a:srgbClr val="FF0000"/>
                </a:solidFill>
              </a:rPr>
              <a:t>toothache</a:t>
            </a:r>
            <a:r>
              <a:rPr lang="en-US" altLang="zh-CN" sz="2000" dirty="0">
                <a:solidFill>
                  <a:srgbClr val="FF0000"/>
                </a:solidFill>
              </a:rPr>
              <a:t>) = 0.108 + 0.012 + 0.016 + 0.064 = 0.2</a:t>
            </a:r>
            <a:endParaRPr lang="en-US" altLang="zh-CN" sz="2000" dirty="0"/>
          </a:p>
          <a:p>
            <a:pPr eaLnBrk="1" hangingPunct="1">
              <a:lnSpc>
                <a:spcPct val="90000"/>
              </a:lnSpc>
            </a:pPr>
            <a:endParaRPr lang="en-US" altLang="zh-CN" sz="1800" dirty="0"/>
          </a:p>
        </p:txBody>
      </p:sp>
      <p:pic>
        <p:nvPicPr>
          <p:cNvPr id="30724" name="图片 5">
            <a:extLst>
              <a:ext uri="{FF2B5EF4-FFF2-40B4-BE49-F238E27FC236}">
                <a16:creationId xmlns:a16="http://schemas.microsoft.com/office/drawing/2014/main" id="{3C8FE08F-C723-47F0-A136-FA4780F2C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1828801"/>
            <a:ext cx="8047038"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1B6CC7AB-67C3-45D4-8437-1B12649F39B8}"/>
              </a:ext>
            </a:extLst>
          </p:cNvPr>
          <p:cNvSpPr/>
          <p:nvPr/>
        </p:nvSpPr>
        <p:spPr>
          <a:xfrm>
            <a:off x="3581400" y="2667000"/>
            <a:ext cx="3124200" cy="685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08644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6" descr="dentist-joint3">
            <a:extLst>
              <a:ext uri="{FF2B5EF4-FFF2-40B4-BE49-F238E27FC236}">
                <a16:creationId xmlns:a16="http://schemas.microsoft.com/office/drawing/2014/main" id="{3A9D89A1-031B-44CA-84B1-C67176C18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52600"/>
            <a:ext cx="4724400"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a:extLst>
              <a:ext uri="{FF2B5EF4-FFF2-40B4-BE49-F238E27FC236}">
                <a16:creationId xmlns:a16="http://schemas.microsoft.com/office/drawing/2014/main" id="{D31AD72C-FC2D-479C-9C9F-E1D6B287B258}"/>
              </a:ext>
            </a:extLst>
          </p:cNvPr>
          <p:cNvSpPr>
            <a:spLocks noGrp="1" noChangeArrowheads="1"/>
          </p:cNvSpPr>
          <p:nvPr>
            <p:ph type="title"/>
          </p:nvPr>
        </p:nvSpPr>
        <p:spPr/>
        <p:txBody>
          <a:bodyPr/>
          <a:lstStyle/>
          <a:p>
            <a:pPr>
              <a:defRPr/>
            </a:pPr>
            <a:r>
              <a:rPr lang="zh-CN" altLang="en-US" dirty="0"/>
              <a:t>枚举推理</a:t>
            </a:r>
            <a:endParaRPr lang="en-US" altLang="zh-CN" dirty="0"/>
          </a:p>
        </p:txBody>
      </p:sp>
      <p:sp>
        <p:nvSpPr>
          <p:cNvPr id="31748" name="Rectangle 3">
            <a:extLst>
              <a:ext uri="{FF2B5EF4-FFF2-40B4-BE49-F238E27FC236}">
                <a16:creationId xmlns:a16="http://schemas.microsoft.com/office/drawing/2014/main" id="{21CACD04-E61A-4AA1-8F4A-32033091FE2B}"/>
              </a:ext>
            </a:extLst>
          </p:cNvPr>
          <p:cNvSpPr>
            <a:spLocks noGrp="1" noChangeArrowheads="1"/>
          </p:cNvSpPr>
          <p:nvPr>
            <p:ph idx="1"/>
          </p:nvPr>
        </p:nvSpPr>
        <p:spPr/>
        <p:txBody>
          <a:bodyPr/>
          <a:lstStyle/>
          <a:p>
            <a:pPr>
              <a:lnSpc>
                <a:spcPct val="90000"/>
              </a:lnSpc>
            </a:pPr>
            <a:r>
              <a:rPr lang="zh-CN" altLang="en-US" sz="2400" dirty="0"/>
              <a:t>给定完全联合分布</a:t>
            </a:r>
            <a:r>
              <a:rPr lang="en-US" altLang="zh-CN" sz="2400" dirty="0"/>
              <a:t>:</a:t>
            </a:r>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pPr>
            <a:endParaRPr lang="en-US" altLang="zh-CN" sz="2400" dirty="0"/>
          </a:p>
          <a:p>
            <a:pPr eaLnBrk="1" hangingPunct="1">
              <a:lnSpc>
                <a:spcPct val="90000"/>
              </a:lnSpc>
              <a:buFontTx/>
              <a:buNone/>
            </a:pPr>
            <a:endParaRPr lang="en-US" altLang="zh-CN" sz="2400" dirty="0"/>
          </a:p>
          <a:p>
            <a:pPr eaLnBrk="1" hangingPunct="1">
              <a:lnSpc>
                <a:spcPct val="90000"/>
              </a:lnSpc>
            </a:pPr>
            <a:endParaRPr lang="en-US" altLang="zh-CN" sz="2400" dirty="0"/>
          </a:p>
          <a:p>
            <a:pPr lvl="1">
              <a:lnSpc>
                <a:spcPct val="90000"/>
              </a:lnSpc>
            </a:pPr>
            <a:endParaRPr lang="en-US" altLang="zh-CN" sz="2000" dirty="0"/>
          </a:p>
          <a:p>
            <a:pPr eaLnBrk="1" hangingPunct="1">
              <a:lnSpc>
                <a:spcPct val="90000"/>
              </a:lnSpc>
            </a:pPr>
            <a:r>
              <a:rPr lang="zh-CN" altLang="en-US" sz="2400" dirty="0"/>
              <a:t>条件概率是由无条件概率定义的，可以计算</a:t>
            </a:r>
            <a:r>
              <a:rPr lang="zh-CN" altLang="en-US" sz="2400" dirty="0">
                <a:solidFill>
                  <a:srgbClr val="FF0000"/>
                </a:solidFill>
              </a:rPr>
              <a:t>条件概率</a:t>
            </a:r>
            <a:r>
              <a:rPr lang="en-US" altLang="zh-CN" sz="2400" dirty="0"/>
              <a:t>:</a:t>
            </a:r>
          </a:p>
          <a:p>
            <a:pPr eaLnBrk="1" hangingPunct="1">
              <a:lnSpc>
                <a:spcPct val="90000"/>
              </a:lnSpc>
              <a:buFontTx/>
              <a:buNone/>
            </a:pPr>
            <a:r>
              <a:rPr lang="en-US" altLang="zh-CN" sz="2400" dirty="0"/>
              <a:t>	</a:t>
            </a:r>
            <a:r>
              <a:rPr lang="en-US" altLang="zh-CN" sz="2400" i="1" dirty="0"/>
              <a:t>P</a:t>
            </a:r>
            <a:r>
              <a:rPr lang="en-US" altLang="zh-CN" sz="2400" dirty="0"/>
              <a:t>(</a:t>
            </a:r>
            <a:r>
              <a:rPr lang="en-US" altLang="zh-CN" sz="2400" dirty="0">
                <a:sym typeface="Symbol" panose="05050102010706020507" pitchFamily="18" charset="2"/>
              </a:rPr>
              <a:t></a:t>
            </a:r>
            <a:r>
              <a:rPr lang="en-US" altLang="zh-CN" sz="2400" i="1" dirty="0"/>
              <a:t>cavity</a:t>
            </a:r>
            <a:r>
              <a:rPr lang="en-US" altLang="zh-CN" sz="2400" dirty="0"/>
              <a:t> | </a:t>
            </a:r>
            <a:r>
              <a:rPr lang="en-US" altLang="zh-CN" sz="2400" i="1" dirty="0"/>
              <a:t>toothache</a:t>
            </a:r>
            <a:r>
              <a:rPr lang="en-US" altLang="zh-CN" sz="2400" dirty="0"/>
              <a:t>) 	=      </a:t>
            </a:r>
            <a:r>
              <a:rPr lang="en-US" altLang="zh-CN" sz="2400" i="1" dirty="0"/>
              <a:t>P</a:t>
            </a:r>
            <a:r>
              <a:rPr lang="en-US" altLang="zh-CN" sz="2400" dirty="0"/>
              <a:t>(</a:t>
            </a:r>
            <a:r>
              <a:rPr lang="en-US" altLang="zh-CN" sz="2400" dirty="0">
                <a:sym typeface="Symbol" panose="05050102010706020507" pitchFamily="18" charset="2"/>
              </a:rPr>
              <a:t></a:t>
            </a:r>
            <a:r>
              <a:rPr lang="en-US" altLang="zh-CN" sz="2400" i="1" dirty="0"/>
              <a:t>cavity</a:t>
            </a:r>
            <a:r>
              <a:rPr lang="en-US" altLang="zh-CN" sz="2400" dirty="0"/>
              <a:t> </a:t>
            </a:r>
            <a:r>
              <a:rPr lang="en-US" altLang="zh-CN" sz="2400" dirty="0">
                <a:sym typeface="Symbol" panose="05050102010706020507" pitchFamily="18" charset="2"/>
              </a:rPr>
              <a:t> </a:t>
            </a:r>
            <a:r>
              <a:rPr lang="en-US" altLang="zh-CN" sz="2400" i="1" dirty="0"/>
              <a:t>toothache</a:t>
            </a:r>
            <a:r>
              <a:rPr lang="en-US" altLang="zh-CN" sz="2400" dirty="0"/>
              <a:t>)</a:t>
            </a:r>
          </a:p>
          <a:p>
            <a:pPr eaLnBrk="1" hangingPunct="1">
              <a:lnSpc>
                <a:spcPct val="90000"/>
              </a:lnSpc>
              <a:buFontTx/>
              <a:buNone/>
            </a:pPr>
            <a:r>
              <a:rPr lang="en-US" altLang="zh-CN" sz="2400" dirty="0"/>
              <a:t>						</a:t>
            </a:r>
            <a:r>
              <a:rPr lang="en-US" altLang="zh-CN" sz="2400" i="1" dirty="0"/>
              <a:t>P</a:t>
            </a:r>
            <a:r>
              <a:rPr lang="en-US" altLang="zh-CN" sz="2400" dirty="0"/>
              <a:t>(</a:t>
            </a:r>
            <a:r>
              <a:rPr lang="en-US" altLang="zh-CN" sz="2400" i="1" dirty="0"/>
              <a:t>toothache</a:t>
            </a:r>
            <a:r>
              <a:rPr lang="en-US" altLang="zh-CN" sz="2400" dirty="0"/>
              <a:t>)</a:t>
            </a:r>
          </a:p>
          <a:p>
            <a:pPr eaLnBrk="1" hangingPunct="1">
              <a:lnSpc>
                <a:spcPct val="90000"/>
              </a:lnSpc>
              <a:buFontTx/>
              <a:buNone/>
            </a:pPr>
            <a:r>
              <a:rPr lang="en-US" altLang="zh-CN" sz="2400" dirty="0"/>
              <a:t>					= 	      0.016+0.064</a:t>
            </a:r>
          </a:p>
          <a:p>
            <a:pPr eaLnBrk="1" hangingPunct="1">
              <a:lnSpc>
                <a:spcPct val="90000"/>
              </a:lnSpc>
              <a:buFontTx/>
              <a:buNone/>
            </a:pPr>
            <a:r>
              <a:rPr lang="en-US" altLang="zh-CN" sz="2400" dirty="0"/>
              <a:t>					            0.108 + 0.012 + 0.016 + 0.064</a:t>
            </a:r>
          </a:p>
          <a:p>
            <a:pPr eaLnBrk="1" hangingPunct="1">
              <a:lnSpc>
                <a:spcPct val="90000"/>
              </a:lnSpc>
              <a:buFontTx/>
              <a:buNone/>
            </a:pPr>
            <a:r>
              <a:rPr lang="en-US" altLang="zh-CN" sz="2400" dirty="0"/>
              <a:t>					=   0.4</a:t>
            </a:r>
            <a:endParaRPr lang="en-US" altLang="zh-CN" sz="1800" dirty="0"/>
          </a:p>
        </p:txBody>
      </p:sp>
      <p:sp>
        <p:nvSpPr>
          <p:cNvPr id="31749" name="Line 7">
            <a:extLst>
              <a:ext uri="{FF2B5EF4-FFF2-40B4-BE49-F238E27FC236}">
                <a16:creationId xmlns:a16="http://schemas.microsoft.com/office/drawing/2014/main" id="{562F2C5A-1EF3-42E8-B41F-44D9C9394CC3}"/>
              </a:ext>
            </a:extLst>
          </p:cNvPr>
          <p:cNvSpPr>
            <a:spLocks noChangeShapeType="1"/>
          </p:cNvSpPr>
          <p:nvPr/>
        </p:nvSpPr>
        <p:spPr bwMode="auto">
          <a:xfrm>
            <a:off x="4686300" y="4958388"/>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0" name="Line 8">
            <a:extLst>
              <a:ext uri="{FF2B5EF4-FFF2-40B4-BE49-F238E27FC236}">
                <a16:creationId xmlns:a16="http://schemas.microsoft.com/office/drawing/2014/main" id="{46740C9A-6F99-4131-B95D-395B8C30C604}"/>
              </a:ext>
            </a:extLst>
          </p:cNvPr>
          <p:cNvSpPr>
            <a:spLocks noChangeShapeType="1"/>
          </p:cNvSpPr>
          <p:nvPr/>
        </p:nvSpPr>
        <p:spPr bwMode="auto">
          <a:xfrm>
            <a:off x="4686300" y="5773554"/>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1751" name="图片 6">
            <a:extLst>
              <a:ext uri="{FF2B5EF4-FFF2-40B4-BE49-F238E27FC236}">
                <a16:creationId xmlns:a16="http://schemas.microsoft.com/office/drawing/2014/main" id="{0DAC3D32-9515-4938-8FE2-50922AE3C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752601"/>
            <a:ext cx="8047038"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3441A7F6-B858-43FA-9E0D-6B47D30AD71B}"/>
              </a:ext>
            </a:extLst>
          </p:cNvPr>
          <p:cNvSpPr/>
          <p:nvPr/>
        </p:nvSpPr>
        <p:spPr>
          <a:xfrm>
            <a:off x="3581400" y="2590800"/>
            <a:ext cx="3124200" cy="685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 name="矩形 8">
            <a:extLst>
              <a:ext uri="{FF2B5EF4-FFF2-40B4-BE49-F238E27FC236}">
                <a16:creationId xmlns:a16="http://schemas.microsoft.com/office/drawing/2014/main" id="{65C5FCA1-165E-4758-9DA4-D96F4A6F666A}"/>
              </a:ext>
            </a:extLst>
          </p:cNvPr>
          <p:cNvSpPr/>
          <p:nvPr/>
        </p:nvSpPr>
        <p:spPr>
          <a:xfrm>
            <a:off x="3581400" y="2895600"/>
            <a:ext cx="3124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矩形 1"/>
          <p:cNvSpPr/>
          <p:nvPr/>
        </p:nvSpPr>
        <p:spPr>
          <a:xfrm>
            <a:off x="8994296" y="4449356"/>
            <a:ext cx="2411238" cy="369332"/>
          </a:xfrm>
          <a:prstGeom prst="rect">
            <a:avLst/>
          </a:prstGeom>
        </p:spPr>
        <p:txBody>
          <a:bodyPr wrap="none">
            <a:spAutoFit/>
          </a:bodyPr>
          <a:lstStyle/>
          <a:p>
            <a:r>
              <a:rPr lang="en-US" altLang="zh-CN" dirty="0"/>
              <a:t> </a:t>
            </a:r>
            <a:r>
              <a:rPr lang="en-US" altLang="zh-CN" dirty="0">
                <a:solidFill>
                  <a:srgbClr val="FF0000"/>
                </a:solidFill>
              </a:rPr>
              <a:t>P(</a:t>
            </a:r>
            <a:r>
              <a:rPr lang="en-US" altLang="zh-CN" i="1" dirty="0">
                <a:solidFill>
                  <a:srgbClr val="FF0000"/>
                </a:solidFill>
              </a:rPr>
              <a:t>cavity</a:t>
            </a:r>
            <a:r>
              <a:rPr lang="en-US" altLang="zh-CN" dirty="0">
                <a:solidFill>
                  <a:srgbClr val="FF0000"/>
                </a:solidFill>
              </a:rPr>
              <a:t> | </a:t>
            </a:r>
            <a:r>
              <a:rPr lang="en-US" altLang="zh-CN" i="1" dirty="0">
                <a:solidFill>
                  <a:srgbClr val="FF0000"/>
                </a:solidFill>
              </a:rPr>
              <a:t>toothache</a:t>
            </a:r>
            <a:r>
              <a:rPr lang="en-US" altLang="zh-CN" dirty="0">
                <a:solidFill>
                  <a:srgbClr val="FF0000"/>
                </a:solidFill>
              </a:rPr>
              <a:t>) </a:t>
            </a:r>
            <a:endParaRPr lang="zh-CN" altLang="en-US" dirty="0"/>
          </a:p>
        </p:txBody>
      </p:sp>
      <p:pic>
        <p:nvPicPr>
          <p:cNvPr id="4" name="图片 3"/>
          <p:cNvPicPr>
            <a:picLocks noChangeAspect="1"/>
          </p:cNvPicPr>
          <p:nvPr/>
        </p:nvPicPr>
        <p:blipFill>
          <a:blip r:embed="rId5"/>
          <a:stretch>
            <a:fillRect/>
          </a:stretch>
        </p:blipFill>
        <p:spPr>
          <a:xfrm>
            <a:off x="9209410" y="4958388"/>
            <a:ext cx="2804790" cy="1348457"/>
          </a:xfrm>
          <a:prstGeom prst="rect">
            <a:avLst/>
          </a:prstGeom>
        </p:spPr>
      </p:pic>
      <p:sp>
        <p:nvSpPr>
          <p:cNvPr id="13" name="矩形 12">
            <a:extLst>
              <a:ext uri="{FF2B5EF4-FFF2-40B4-BE49-F238E27FC236}">
                <a16:creationId xmlns:a16="http://schemas.microsoft.com/office/drawing/2014/main" id="{27869D7F-E631-4788-9345-E6E2F4A5FA17}"/>
              </a:ext>
            </a:extLst>
          </p:cNvPr>
          <p:cNvSpPr/>
          <p:nvPr/>
        </p:nvSpPr>
        <p:spPr>
          <a:xfrm>
            <a:off x="7419540" y="6544103"/>
            <a:ext cx="4772460" cy="307777"/>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wrap="none">
            <a:spAutoFit/>
          </a:bodyPr>
          <a:lstStyle/>
          <a:p>
            <a:r>
              <a:rPr lang="zh-CN" altLang="en-US" sz="1400" dirty="0"/>
              <a:t>这两个计算出来的值相加等于</a:t>
            </a:r>
            <a:r>
              <a:rPr lang="en-US" altLang="zh-CN" sz="1400" dirty="0"/>
              <a:t>1</a:t>
            </a:r>
            <a:r>
              <a:rPr lang="zh-CN" altLang="en-US" sz="1400" dirty="0"/>
              <a:t>。分母是不变的，是常数。</a:t>
            </a:r>
          </a:p>
        </p:txBody>
      </p:sp>
    </p:spTree>
    <p:extLst>
      <p:ext uri="{BB962C8B-B14F-4D97-AF65-F5344CB8AC3E}">
        <p14:creationId xmlns:p14="http://schemas.microsoft.com/office/powerpoint/2010/main" val="2186980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D31AD72C-FC2D-479C-9C9F-E1D6B287B258}"/>
              </a:ext>
            </a:extLst>
          </p:cNvPr>
          <p:cNvSpPr>
            <a:spLocks noGrp="1" noChangeArrowheads="1"/>
          </p:cNvSpPr>
          <p:nvPr>
            <p:ph type="title"/>
          </p:nvPr>
        </p:nvSpPr>
        <p:spPr/>
        <p:txBody>
          <a:bodyPr/>
          <a:lstStyle/>
          <a:p>
            <a:pPr>
              <a:defRPr/>
            </a:pPr>
            <a:r>
              <a:rPr lang="zh-CN" altLang="en-US" dirty="0"/>
              <a:t>枚举推理</a:t>
            </a:r>
            <a:endParaRPr lang="en-US" altLang="zh-CN" dirty="0"/>
          </a:p>
        </p:txBody>
      </p:sp>
      <p:sp>
        <p:nvSpPr>
          <p:cNvPr id="32771" name="Rectangle 3">
            <a:extLst>
              <a:ext uri="{FF2B5EF4-FFF2-40B4-BE49-F238E27FC236}">
                <a16:creationId xmlns:a16="http://schemas.microsoft.com/office/drawing/2014/main" id="{9A97F87D-27C9-4C21-975D-7F4BF6B0B2A2}"/>
              </a:ext>
            </a:extLst>
          </p:cNvPr>
          <p:cNvSpPr>
            <a:spLocks noGrp="1" noChangeArrowheads="1"/>
          </p:cNvSpPr>
          <p:nvPr>
            <p:ph idx="1"/>
          </p:nvPr>
        </p:nvSpPr>
        <p:spPr>
          <a:xfrm>
            <a:off x="425117" y="1467853"/>
            <a:ext cx="8435975" cy="4929188"/>
          </a:xfrm>
        </p:spPr>
        <p:txBody>
          <a:bodyPr/>
          <a:lstStyle/>
          <a:p>
            <a:pPr eaLnBrk="1" hangingPunct="1">
              <a:lnSpc>
                <a:spcPct val="90000"/>
              </a:lnSpc>
              <a:buFontTx/>
              <a:buNone/>
            </a:pPr>
            <a:r>
              <a:rPr lang="en-US" altLang="zh-CN" sz="2400" dirty="0"/>
              <a:t>	P(</a:t>
            </a:r>
            <a:r>
              <a:rPr lang="en-US" altLang="zh-CN" sz="2400" dirty="0">
                <a:sym typeface="Symbol" panose="05050102010706020507" pitchFamily="18" charset="2"/>
              </a:rPr>
              <a:t></a:t>
            </a:r>
            <a:r>
              <a:rPr lang="en-US" altLang="zh-CN" sz="2400" i="1" dirty="0"/>
              <a:t>cavity</a:t>
            </a:r>
            <a:r>
              <a:rPr lang="en-US" altLang="zh-CN" sz="2400" dirty="0"/>
              <a:t> | </a:t>
            </a:r>
            <a:r>
              <a:rPr lang="en-US" altLang="zh-CN" sz="2400" i="1" dirty="0"/>
              <a:t>toothache</a:t>
            </a:r>
            <a:r>
              <a:rPr lang="en-US" altLang="zh-CN" sz="2400" dirty="0"/>
              <a:t>) 	=      P(</a:t>
            </a:r>
            <a:r>
              <a:rPr lang="en-US" altLang="zh-CN" sz="2400" dirty="0">
                <a:sym typeface="Symbol" panose="05050102010706020507" pitchFamily="18" charset="2"/>
              </a:rPr>
              <a:t></a:t>
            </a:r>
            <a:r>
              <a:rPr lang="en-US" altLang="zh-CN" sz="2400" i="1" dirty="0"/>
              <a:t>cavity</a:t>
            </a:r>
            <a:r>
              <a:rPr lang="en-US" altLang="zh-CN" sz="2400" dirty="0"/>
              <a:t> </a:t>
            </a:r>
            <a:r>
              <a:rPr lang="en-US" altLang="zh-CN" sz="2400" dirty="0">
                <a:sym typeface="Symbol" panose="05050102010706020507" pitchFamily="18" charset="2"/>
              </a:rPr>
              <a:t> </a:t>
            </a:r>
            <a:r>
              <a:rPr lang="en-US" altLang="zh-CN" sz="2400" i="1" dirty="0"/>
              <a:t>toothache</a:t>
            </a:r>
            <a:r>
              <a:rPr lang="en-US" altLang="zh-CN" sz="2400" dirty="0"/>
              <a:t>)</a:t>
            </a:r>
          </a:p>
          <a:p>
            <a:pPr eaLnBrk="1" hangingPunct="1">
              <a:lnSpc>
                <a:spcPct val="90000"/>
              </a:lnSpc>
              <a:buFontTx/>
              <a:buNone/>
            </a:pPr>
            <a:r>
              <a:rPr lang="en-US" altLang="zh-CN" sz="2400" dirty="0"/>
              <a:t>						P(</a:t>
            </a:r>
            <a:r>
              <a:rPr lang="en-US" altLang="zh-CN" sz="2400" i="1" dirty="0"/>
              <a:t>toothache</a:t>
            </a:r>
            <a:r>
              <a:rPr lang="en-US" altLang="zh-CN" sz="2400" dirty="0"/>
              <a:t>)</a:t>
            </a:r>
          </a:p>
          <a:p>
            <a:pPr eaLnBrk="1" hangingPunct="1">
              <a:lnSpc>
                <a:spcPct val="90000"/>
              </a:lnSpc>
              <a:buFontTx/>
              <a:buNone/>
            </a:pPr>
            <a:r>
              <a:rPr lang="en-US" altLang="zh-CN" sz="2400" dirty="0"/>
              <a:t>					= 	      0.016+0.064</a:t>
            </a:r>
          </a:p>
          <a:p>
            <a:pPr eaLnBrk="1" hangingPunct="1">
              <a:lnSpc>
                <a:spcPct val="90000"/>
              </a:lnSpc>
              <a:buFontTx/>
              <a:buNone/>
            </a:pPr>
            <a:r>
              <a:rPr lang="en-US" altLang="zh-CN" sz="2400" dirty="0"/>
              <a:t>					         0.108 + 0.012 + 0.016 + 0.064</a:t>
            </a:r>
          </a:p>
          <a:p>
            <a:pPr eaLnBrk="1" hangingPunct="1">
              <a:lnSpc>
                <a:spcPct val="90000"/>
              </a:lnSpc>
              <a:buFontTx/>
              <a:buNone/>
            </a:pPr>
            <a:r>
              <a:rPr lang="en-US" altLang="zh-CN" sz="2400" dirty="0"/>
              <a:t>					=   0.4
   </a:t>
            </a:r>
          </a:p>
          <a:p>
            <a:pPr eaLnBrk="1" hangingPunct="1">
              <a:lnSpc>
                <a:spcPct val="90000"/>
              </a:lnSpc>
              <a:buFontTx/>
              <a:buNone/>
            </a:pPr>
            <a:r>
              <a:rPr lang="en-US" altLang="zh-CN" sz="2400" dirty="0"/>
              <a:t>   </a:t>
            </a:r>
          </a:p>
          <a:p>
            <a:pPr eaLnBrk="1" hangingPunct="1">
              <a:lnSpc>
                <a:spcPct val="90000"/>
              </a:lnSpc>
              <a:buFontTx/>
              <a:buNone/>
            </a:pPr>
            <a:r>
              <a:rPr lang="en-US" altLang="zh-CN" sz="2400" dirty="0"/>
              <a:t>    </a:t>
            </a:r>
            <a:r>
              <a:rPr lang="en-US" altLang="zh-CN" sz="2400" dirty="0">
                <a:solidFill>
                  <a:srgbClr val="FF0000"/>
                </a:solidFill>
              </a:rPr>
              <a:t>P(</a:t>
            </a:r>
            <a:r>
              <a:rPr lang="en-US" altLang="zh-CN" sz="2400" i="1" dirty="0">
                <a:solidFill>
                  <a:srgbClr val="FF0000"/>
                </a:solidFill>
              </a:rPr>
              <a:t>cavity</a:t>
            </a:r>
            <a:r>
              <a:rPr lang="en-US" altLang="zh-CN" sz="2400" dirty="0">
                <a:solidFill>
                  <a:srgbClr val="FF0000"/>
                </a:solidFill>
              </a:rPr>
              <a:t> | </a:t>
            </a:r>
            <a:r>
              <a:rPr lang="en-US" altLang="zh-CN" sz="2400" i="1" dirty="0">
                <a:solidFill>
                  <a:srgbClr val="FF0000"/>
                </a:solidFill>
              </a:rPr>
              <a:t>toothache</a:t>
            </a:r>
            <a:r>
              <a:rPr lang="en-US" altLang="zh-CN" sz="2400" dirty="0">
                <a:solidFill>
                  <a:srgbClr val="FF0000"/>
                </a:solidFill>
              </a:rPr>
              <a:t>) </a:t>
            </a:r>
            <a:r>
              <a:rPr lang="en-US" altLang="zh-CN" sz="2400" dirty="0"/>
              <a:t>	=    P(</a:t>
            </a:r>
            <a:r>
              <a:rPr lang="en-US" altLang="zh-CN" sz="2400" i="1" dirty="0"/>
              <a:t>cavity</a:t>
            </a:r>
            <a:r>
              <a:rPr lang="en-US" altLang="zh-CN" sz="2400" dirty="0"/>
              <a:t> </a:t>
            </a:r>
            <a:r>
              <a:rPr lang="en-US" altLang="zh-CN" sz="2400" dirty="0">
                <a:sym typeface="Symbol" panose="05050102010706020507" pitchFamily="18" charset="2"/>
              </a:rPr>
              <a:t> </a:t>
            </a:r>
            <a:r>
              <a:rPr lang="en-US" altLang="zh-CN" sz="2400" i="1" dirty="0"/>
              <a:t>toothache</a:t>
            </a:r>
            <a:r>
              <a:rPr lang="en-US" altLang="zh-CN" sz="2400" dirty="0"/>
              <a:t>)</a:t>
            </a:r>
          </a:p>
          <a:p>
            <a:pPr eaLnBrk="1" hangingPunct="1">
              <a:lnSpc>
                <a:spcPct val="90000"/>
              </a:lnSpc>
              <a:buFontTx/>
              <a:buNone/>
            </a:pPr>
            <a:r>
              <a:rPr lang="en-US" altLang="zh-CN" sz="2400" dirty="0"/>
              <a:t>						P(</a:t>
            </a:r>
            <a:r>
              <a:rPr lang="en-US" altLang="zh-CN" sz="2400" i="1" dirty="0"/>
              <a:t>toothache</a:t>
            </a:r>
            <a:r>
              <a:rPr lang="en-US" altLang="zh-CN" sz="2400" dirty="0"/>
              <a:t>)</a:t>
            </a:r>
          </a:p>
          <a:p>
            <a:pPr eaLnBrk="1" hangingPunct="1">
              <a:lnSpc>
                <a:spcPct val="90000"/>
              </a:lnSpc>
              <a:buFontTx/>
              <a:buNone/>
            </a:pPr>
            <a:r>
              <a:rPr lang="en-US" altLang="zh-CN" sz="2400" dirty="0"/>
              <a:t>					= 	 0.108 + 0.012 </a:t>
            </a:r>
          </a:p>
          <a:p>
            <a:pPr eaLnBrk="1" hangingPunct="1">
              <a:lnSpc>
                <a:spcPct val="90000"/>
              </a:lnSpc>
              <a:buFontTx/>
              <a:buNone/>
            </a:pPr>
            <a:r>
              <a:rPr lang="en-US" altLang="zh-CN" sz="2400" dirty="0"/>
              <a:t>					        0.108 + 0.012 + 0.016 + 0.064</a:t>
            </a:r>
          </a:p>
          <a:p>
            <a:pPr eaLnBrk="1" hangingPunct="1">
              <a:lnSpc>
                <a:spcPct val="90000"/>
              </a:lnSpc>
              <a:buFontTx/>
              <a:buNone/>
            </a:pPr>
            <a:r>
              <a:rPr lang="en-US" altLang="zh-CN" sz="2400" dirty="0"/>
              <a:t>					=   0.6</a:t>
            </a:r>
          </a:p>
          <a:p>
            <a:pPr eaLnBrk="1" hangingPunct="1">
              <a:lnSpc>
                <a:spcPct val="90000"/>
              </a:lnSpc>
            </a:pPr>
            <a:endParaRPr lang="en-US" altLang="zh-CN" sz="1800" dirty="0"/>
          </a:p>
        </p:txBody>
      </p:sp>
      <p:sp>
        <p:nvSpPr>
          <p:cNvPr id="32772" name="Line 7">
            <a:extLst>
              <a:ext uri="{FF2B5EF4-FFF2-40B4-BE49-F238E27FC236}">
                <a16:creationId xmlns:a16="http://schemas.microsoft.com/office/drawing/2014/main" id="{BC1C80ED-4EBF-49C0-BA80-7CF0F47454B9}"/>
              </a:ext>
            </a:extLst>
          </p:cNvPr>
          <p:cNvSpPr>
            <a:spLocks noChangeShapeType="1"/>
          </p:cNvSpPr>
          <p:nvPr/>
        </p:nvSpPr>
        <p:spPr bwMode="auto">
          <a:xfrm>
            <a:off x="4638575" y="1877729"/>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3" name="Line 8">
            <a:extLst>
              <a:ext uri="{FF2B5EF4-FFF2-40B4-BE49-F238E27FC236}">
                <a16:creationId xmlns:a16="http://schemas.microsoft.com/office/drawing/2014/main" id="{D907AD6D-BA30-4C1B-909C-E57E647AD7FB}"/>
              </a:ext>
            </a:extLst>
          </p:cNvPr>
          <p:cNvSpPr>
            <a:spLocks noChangeShapeType="1"/>
          </p:cNvSpPr>
          <p:nvPr/>
        </p:nvSpPr>
        <p:spPr bwMode="auto">
          <a:xfrm>
            <a:off x="4638575" y="2610051"/>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4" name="Line 7">
            <a:extLst>
              <a:ext uri="{FF2B5EF4-FFF2-40B4-BE49-F238E27FC236}">
                <a16:creationId xmlns:a16="http://schemas.microsoft.com/office/drawing/2014/main" id="{FB0EC8D9-76F2-44B4-88C6-503C068B05CE}"/>
              </a:ext>
            </a:extLst>
          </p:cNvPr>
          <p:cNvSpPr>
            <a:spLocks noChangeShapeType="1"/>
          </p:cNvSpPr>
          <p:nvPr/>
        </p:nvSpPr>
        <p:spPr bwMode="auto">
          <a:xfrm>
            <a:off x="4570396" y="4706754"/>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5" name="Line 8">
            <a:extLst>
              <a:ext uri="{FF2B5EF4-FFF2-40B4-BE49-F238E27FC236}">
                <a16:creationId xmlns:a16="http://schemas.microsoft.com/office/drawing/2014/main" id="{3C327E5C-5E41-4828-93AF-251FF386E814}"/>
              </a:ext>
            </a:extLst>
          </p:cNvPr>
          <p:cNvSpPr>
            <a:spLocks noChangeShapeType="1"/>
          </p:cNvSpPr>
          <p:nvPr/>
        </p:nvSpPr>
        <p:spPr bwMode="auto">
          <a:xfrm>
            <a:off x="4570396" y="5477577"/>
            <a:ext cx="403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矩形 1">
            <a:extLst>
              <a:ext uri="{FF2B5EF4-FFF2-40B4-BE49-F238E27FC236}">
                <a16:creationId xmlns:a16="http://schemas.microsoft.com/office/drawing/2014/main" id="{27869D7F-E631-4788-9345-E6E2F4A5FA17}"/>
              </a:ext>
            </a:extLst>
          </p:cNvPr>
          <p:cNvSpPr/>
          <p:nvPr/>
        </p:nvSpPr>
        <p:spPr>
          <a:xfrm>
            <a:off x="8677175" y="3580356"/>
            <a:ext cx="3544560" cy="923330"/>
          </a:xfrm>
          <a:prstGeom prst="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wrap="none">
            <a:spAutoFit/>
          </a:bodyPr>
          <a:lstStyle/>
          <a:p>
            <a:r>
              <a:rPr lang="zh-CN" altLang="en-US" dirty="0"/>
              <a:t>这两个计算出来的值相加等于</a:t>
            </a:r>
            <a:r>
              <a:rPr lang="en-US" altLang="zh-CN" dirty="0"/>
              <a:t>1</a:t>
            </a:r>
            <a:r>
              <a:rPr lang="zh-CN" altLang="en-US" dirty="0"/>
              <a:t>。</a:t>
            </a:r>
            <a:endParaRPr lang="en-US" altLang="zh-CN" dirty="0"/>
          </a:p>
          <a:p>
            <a:endParaRPr lang="en-US" altLang="zh-CN" dirty="0"/>
          </a:p>
          <a:p>
            <a:r>
              <a:rPr lang="zh-CN" altLang="en-US" dirty="0"/>
              <a:t>分母是不变的，是常数。</a:t>
            </a:r>
          </a:p>
        </p:txBody>
      </p:sp>
    </p:spTree>
    <p:extLst>
      <p:ext uri="{BB962C8B-B14F-4D97-AF65-F5344CB8AC3E}">
        <p14:creationId xmlns:p14="http://schemas.microsoft.com/office/powerpoint/2010/main" val="1653690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1354589" y="1811632"/>
            <a:ext cx="7997825" cy="4929188"/>
          </a:xfrm>
        </p:spPr>
        <p:txBody>
          <a:bodyPr/>
          <a:lstStyle/>
          <a:p>
            <a:pPr eaLnBrk="1" hangingPunct="1">
              <a:lnSpc>
                <a:spcPct val="200000"/>
              </a:lnSpc>
            </a:pPr>
            <a:r>
              <a:rPr lang="zh-CN" altLang="en-US" sz="2400" b="1" dirty="0"/>
              <a:t>第十二章 不确定性的量化</a:t>
            </a:r>
            <a:endParaRPr lang="en-US" altLang="zh-CN" sz="2400" b="1" dirty="0"/>
          </a:p>
          <a:p>
            <a:pPr lvl="1">
              <a:lnSpc>
                <a:spcPct val="200000"/>
              </a:lnSpc>
            </a:pPr>
            <a:r>
              <a:rPr lang="zh-CN" altLang="en-US" sz="2400" b="1" dirty="0">
                <a:solidFill>
                  <a:srgbClr val="FF0000"/>
                </a:solidFill>
              </a:rPr>
              <a:t>不确定性的概述</a:t>
            </a:r>
            <a:endParaRPr lang="en-US" altLang="zh-CN" sz="2400" b="1" dirty="0">
              <a:solidFill>
                <a:srgbClr val="FF0000"/>
              </a:solidFill>
            </a:endParaRPr>
          </a:p>
          <a:p>
            <a:pPr lvl="1">
              <a:lnSpc>
                <a:spcPct val="200000"/>
              </a:lnSpc>
            </a:pPr>
            <a:r>
              <a:rPr lang="zh-CN" altLang="en-US" sz="2400" dirty="0"/>
              <a:t>基本概率符号</a:t>
            </a:r>
            <a:r>
              <a:rPr lang="en-US" altLang="zh-CN" sz="2400" dirty="0"/>
              <a:t>, </a:t>
            </a:r>
            <a:r>
              <a:rPr lang="zh-CN" altLang="en-US" sz="2400" dirty="0"/>
              <a:t>使用完全联合分布进行推理</a:t>
            </a:r>
            <a:endParaRPr lang="en-US" altLang="zh-CN" sz="2400" dirty="0"/>
          </a:p>
          <a:p>
            <a:pPr lvl="1">
              <a:lnSpc>
                <a:spcPct val="200000"/>
              </a:lnSpc>
            </a:pPr>
            <a:r>
              <a:rPr lang="zh-CN" altLang="en-US" sz="2400" dirty="0"/>
              <a:t>贝叶斯规则及其应用</a:t>
            </a:r>
            <a:endParaRPr lang="en-US" altLang="zh-CN" sz="2400" dirty="0"/>
          </a:p>
          <a:p>
            <a:pPr lvl="1">
              <a:lnSpc>
                <a:spcPct val="200000"/>
              </a:lnSpc>
            </a:pPr>
            <a:r>
              <a:rPr lang="zh-CN" altLang="en-US" sz="2400" dirty="0"/>
              <a:t>独立性与条件独立性</a:t>
            </a:r>
            <a:endParaRPr lang="en-US" altLang="zh-CN" sz="2400" dirty="0"/>
          </a:p>
        </p:txBody>
      </p:sp>
      <p:pic>
        <p:nvPicPr>
          <p:cNvPr id="5" name="Picture 1">
            <a:extLst>
              <a:ext uri="{FF2B5EF4-FFF2-40B4-BE49-F238E27FC236}">
                <a16:creationId xmlns:a16="http://schemas.microsoft.com/office/drawing/2014/main" id="{AC2222C7-C5C4-4A04-B294-B5D9DB472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220" y="2222938"/>
            <a:ext cx="3304538" cy="3331296"/>
          </a:xfrm>
          <a:prstGeom prst="rect">
            <a:avLst/>
          </a:prstGeom>
        </p:spPr>
      </p:pic>
    </p:spTree>
    <p:extLst>
      <p:ext uri="{BB962C8B-B14F-4D97-AF65-F5344CB8AC3E}">
        <p14:creationId xmlns:p14="http://schemas.microsoft.com/office/powerpoint/2010/main" val="2526728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56DFFEE-850A-4E55-B8CE-36C1D6987FFD}"/>
              </a:ext>
            </a:extLst>
          </p:cNvPr>
          <p:cNvSpPr>
            <a:spLocks noGrp="1" noChangeArrowheads="1"/>
          </p:cNvSpPr>
          <p:nvPr>
            <p:ph type="title"/>
          </p:nvPr>
        </p:nvSpPr>
        <p:spPr/>
        <p:txBody>
          <a:bodyPr/>
          <a:lstStyle/>
          <a:p>
            <a:pPr>
              <a:defRPr/>
            </a:pPr>
            <a:r>
              <a:rPr lang="zh-CN" altLang="en-US" dirty="0"/>
              <a:t>归一化推理</a:t>
            </a:r>
            <a:endParaRPr lang="en-US" altLang="zh-CN" dirty="0"/>
          </a:p>
        </p:txBody>
      </p:sp>
      <p:sp>
        <p:nvSpPr>
          <p:cNvPr id="34819" name="Rectangle 3">
            <a:extLst>
              <a:ext uri="{FF2B5EF4-FFF2-40B4-BE49-F238E27FC236}">
                <a16:creationId xmlns:a16="http://schemas.microsoft.com/office/drawing/2014/main" id="{421CDA7C-FAF6-4821-85A1-322D446BE3E0}"/>
              </a:ext>
            </a:extLst>
          </p:cNvPr>
          <p:cNvSpPr>
            <a:spLocks noGrp="1" noChangeArrowheads="1"/>
          </p:cNvSpPr>
          <p:nvPr>
            <p:ph idx="1"/>
          </p:nvPr>
        </p:nvSpPr>
        <p:spPr>
          <a:xfrm>
            <a:off x="882283" y="1524000"/>
            <a:ext cx="10331149" cy="5334000"/>
          </a:xfrm>
        </p:spPr>
        <p:txBody>
          <a:bodyPr/>
          <a:lstStyle/>
          <a:p>
            <a:pPr eaLnBrk="1" hangingPunct="1">
              <a:lnSpc>
                <a:spcPct val="150000"/>
              </a:lnSpc>
              <a:buFontTx/>
              <a:buNone/>
            </a:pPr>
            <a:endParaRPr lang="en-US" altLang="zh-CN" sz="2400" b="1" dirty="0">
              <a:solidFill>
                <a:srgbClr val="FF0000"/>
              </a:solidFill>
            </a:endParaRPr>
          </a:p>
          <a:p>
            <a:pPr eaLnBrk="1" hangingPunct="1">
              <a:lnSpc>
                <a:spcPct val="150000"/>
              </a:lnSpc>
              <a:buFontTx/>
              <a:buNone/>
            </a:pPr>
            <a:endParaRPr lang="en-US" altLang="zh-CN" sz="2400" b="1" dirty="0">
              <a:solidFill>
                <a:srgbClr val="FF0000"/>
              </a:solidFill>
            </a:endParaRPr>
          </a:p>
          <a:p>
            <a:pPr>
              <a:lnSpc>
                <a:spcPct val="150000"/>
              </a:lnSpc>
              <a:buNone/>
            </a:pPr>
            <a:endParaRPr lang="en-US" altLang="zh-CN" sz="2400" dirty="0"/>
          </a:p>
          <a:p>
            <a:pPr>
              <a:lnSpc>
                <a:spcPct val="150000"/>
              </a:lnSpc>
              <a:buNone/>
            </a:pPr>
            <a:r>
              <a:rPr lang="en-US" altLang="zh-CN" sz="2400" dirty="0"/>
              <a:t>	</a:t>
            </a:r>
            <a:r>
              <a:rPr lang="zh-CN" altLang="en-US" sz="2400" dirty="0"/>
              <a:t>假设</a:t>
            </a:r>
            <a:r>
              <a:rPr lang="zh-CN" altLang="en-US" sz="2400" u="sng" dirty="0"/>
              <a:t>查询变量</a:t>
            </a:r>
            <a:r>
              <a:rPr lang="zh-CN" altLang="en-US" sz="2400" dirty="0"/>
              <a:t>为</a:t>
            </a:r>
            <a:r>
              <a:rPr lang="en-US" altLang="zh-CN" sz="2400" b="1" i="1" dirty="0"/>
              <a:t>X</a:t>
            </a:r>
            <a:r>
              <a:rPr lang="en-US" altLang="zh-CN" sz="2400" dirty="0"/>
              <a:t>;  </a:t>
            </a:r>
            <a:r>
              <a:rPr lang="zh-CN" altLang="en-US" sz="2400" u="sng" dirty="0"/>
              <a:t>证据变量</a:t>
            </a:r>
            <a:r>
              <a:rPr lang="zh-CN" altLang="en-US" sz="2400" dirty="0"/>
              <a:t>集合为</a:t>
            </a:r>
            <a:r>
              <a:rPr lang="en-US" altLang="zh-CN" sz="2400" dirty="0"/>
              <a:t> </a:t>
            </a:r>
            <a:r>
              <a:rPr lang="en-US" altLang="zh-CN" sz="2400" b="1" dirty="0"/>
              <a:t>E</a:t>
            </a:r>
            <a:r>
              <a:rPr lang="zh-CN" altLang="en-US" sz="2400" b="1" dirty="0"/>
              <a:t>，</a:t>
            </a:r>
            <a:r>
              <a:rPr lang="en-US" altLang="zh-CN" sz="2400" b="1" dirty="0"/>
              <a:t>e</a:t>
            </a:r>
            <a:r>
              <a:rPr lang="zh-CN" altLang="en-US" sz="2400" dirty="0"/>
              <a:t>表示其观察值；其余未观测变量为</a:t>
            </a:r>
            <a:r>
              <a:rPr lang="zh-CN" altLang="en-US" sz="2400" u="sng" dirty="0"/>
              <a:t>隐藏变量</a:t>
            </a:r>
            <a:r>
              <a:rPr lang="en-US" altLang="zh-CN" sz="2400" b="1" dirty="0"/>
              <a:t>Y</a:t>
            </a:r>
            <a:r>
              <a:rPr lang="zh-CN" altLang="en-US" sz="2400" dirty="0"/>
              <a:t>。</a:t>
            </a:r>
            <a:endParaRPr lang="en-US" altLang="zh-CN" sz="2400" dirty="0"/>
          </a:p>
          <a:p>
            <a:pPr>
              <a:lnSpc>
                <a:spcPct val="150000"/>
              </a:lnSpc>
              <a:buNone/>
            </a:pPr>
            <a:r>
              <a:rPr lang="zh-CN" altLang="en-US" sz="2400" dirty="0"/>
              <a:t>     计算查询变量</a:t>
            </a:r>
            <a:r>
              <a:rPr lang="en-US" altLang="zh-CN" sz="2400" dirty="0"/>
              <a:t>:</a:t>
            </a:r>
          </a:p>
          <a:p>
            <a:pPr>
              <a:lnSpc>
                <a:spcPct val="150000"/>
              </a:lnSpc>
              <a:buNone/>
            </a:pPr>
            <a:r>
              <a:rPr lang="en-US" altLang="zh-CN" sz="2400" b="1" dirty="0">
                <a:solidFill>
                  <a:srgbClr val="FF0000"/>
                </a:solidFill>
              </a:rPr>
              <a:t>                                         P</a:t>
            </a:r>
            <a:r>
              <a:rPr lang="en-US" altLang="zh-CN" sz="2400" dirty="0">
                <a:solidFill>
                  <a:srgbClr val="FF0000"/>
                </a:solidFill>
              </a:rPr>
              <a:t>(</a:t>
            </a:r>
            <a:r>
              <a:rPr lang="en-US" altLang="zh-CN" sz="2400" b="1" i="1" dirty="0">
                <a:solidFill>
                  <a:srgbClr val="FF0000"/>
                </a:solidFill>
              </a:rPr>
              <a:t>X</a:t>
            </a:r>
            <a:r>
              <a:rPr lang="en-US" altLang="zh-CN" sz="2400" i="1" dirty="0">
                <a:solidFill>
                  <a:srgbClr val="FF0000"/>
                </a:solidFill>
              </a:rPr>
              <a:t> </a:t>
            </a:r>
            <a:r>
              <a:rPr lang="en-US" altLang="zh-CN" sz="2400" dirty="0">
                <a:solidFill>
                  <a:srgbClr val="FF0000"/>
                </a:solidFill>
              </a:rPr>
              <a:t>| </a:t>
            </a:r>
            <a:r>
              <a:rPr lang="en-US" altLang="zh-CN" sz="2400" b="1" i="1" dirty="0">
                <a:solidFill>
                  <a:srgbClr val="FF0000"/>
                </a:solidFill>
              </a:rPr>
              <a:t>e</a:t>
            </a:r>
            <a:r>
              <a:rPr lang="en-US" altLang="zh-CN" sz="2400" dirty="0">
                <a:solidFill>
                  <a:srgbClr val="FF0000"/>
                </a:solidFill>
              </a:rPr>
              <a:t>) = α </a:t>
            </a:r>
            <a:r>
              <a:rPr lang="en-US" altLang="zh-CN" sz="2400" b="1" dirty="0">
                <a:solidFill>
                  <a:srgbClr val="FF0000"/>
                </a:solidFill>
              </a:rPr>
              <a:t>P</a:t>
            </a:r>
            <a:r>
              <a:rPr lang="en-US" altLang="zh-CN" sz="2400" dirty="0">
                <a:solidFill>
                  <a:srgbClr val="FF0000"/>
                </a:solidFill>
              </a:rPr>
              <a:t>(</a:t>
            </a:r>
            <a:r>
              <a:rPr lang="en-US" altLang="zh-CN" sz="2400" b="1" i="1" dirty="0">
                <a:solidFill>
                  <a:srgbClr val="FF0000"/>
                </a:solidFill>
              </a:rPr>
              <a:t>X</a:t>
            </a:r>
            <a:r>
              <a:rPr lang="en-US" altLang="zh-CN" sz="2400" dirty="0">
                <a:solidFill>
                  <a:srgbClr val="FF0000"/>
                </a:solidFill>
              </a:rPr>
              <a:t>, </a:t>
            </a:r>
            <a:r>
              <a:rPr lang="en-US" altLang="zh-CN" sz="2400" b="1" i="1" dirty="0">
                <a:solidFill>
                  <a:srgbClr val="FF0000"/>
                </a:solidFill>
              </a:rPr>
              <a:t>e</a:t>
            </a:r>
            <a:r>
              <a:rPr lang="en-US" altLang="zh-CN" sz="2400" dirty="0">
                <a:solidFill>
                  <a:srgbClr val="FF0000"/>
                </a:solidFill>
              </a:rPr>
              <a:t>) = α </a:t>
            </a:r>
            <a:r>
              <a:rPr lang="el-GR" altLang="zh-CN" sz="2400" dirty="0">
                <a:solidFill>
                  <a:srgbClr val="FF0000"/>
                </a:solidFill>
                <a:cs typeface="Arial" panose="020B0604020202020204" pitchFamily="34" charset="0"/>
              </a:rPr>
              <a:t>Σ</a:t>
            </a:r>
            <a:r>
              <a:rPr lang="en-US" altLang="zh-CN" sz="2400" baseline="-25000" dirty="0">
                <a:solidFill>
                  <a:srgbClr val="FF0000"/>
                </a:solidFill>
              </a:rPr>
              <a:t>y </a:t>
            </a:r>
            <a:r>
              <a:rPr lang="en-US" altLang="zh-CN" sz="2400" b="1" dirty="0">
                <a:solidFill>
                  <a:srgbClr val="FF0000"/>
                </a:solidFill>
              </a:rPr>
              <a:t>P</a:t>
            </a:r>
            <a:r>
              <a:rPr lang="en-US" altLang="zh-CN" sz="2400" dirty="0">
                <a:solidFill>
                  <a:srgbClr val="FF0000"/>
                </a:solidFill>
              </a:rPr>
              <a:t>(</a:t>
            </a:r>
            <a:r>
              <a:rPr lang="en-US" altLang="zh-CN" sz="2400" b="1" i="1" dirty="0">
                <a:solidFill>
                  <a:srgbClr val="FF0000"/>
                </a:solidFill>
              </a:rPr>
              <a:t>X</a:t>
            </a:r>
            <a:r>
              <a:rPr lang="en-US" altLang="zh-CN" sz="2400" dirty="0">
                <a:solidFill>
                  <a:srgbClr val="FF0000"/>
                </a:solidFill>
              </a:rPr>
              <a:t>,</a:t>
            </a:r>
            <a:r>
              <a:rPr lang="en-US" altLang="zh-CN" sz="2400" i="1" dirty="0">
                <a:solidFill>
                  <a:srgbClr val="FF0000"/>
                </a:solidFill>
              </a:rPr>
              <a:t> </a:t>
            </a:r>
            <a:r>
              <a:rPr lang="en-US" altLang="zh-CN" sz="2400" b="1" i="1" dirty="0">
                <a:solidFill>
                  <a:srgbClr val="FF0000"/>
                </a:solidFill>
              </a:rPr>
              <a:t>e</a:t>
            </a:r>
            <a:r>
              <a:rPr lang="en-US" altLang="zh-CN" sz="2400" dirty="0">
                <a:solidFill>
                  <a:srgbClr val="FF0000"/>
                </a:solidFill>
              </a:rPr>
              <a:t>, </a:t>
            </a:r>
            <a:r>
              <a:rPr lang="en-US" altLang="zh-CN" sz="2400" b="1" i="1" dirty="0">
                <a:solidFill>
                  <a:srgbClr val="FF0000"/>
                </a:solidFill>
              </a:rPr>
              <a:t>y</a:t>
            </a:r>
            <a:r>
              <a:rPr lang="en-US" altLang="zh-CN" sz="2400" dirty="0">
                <a:solidFill>
                  <a:srgbClr val="FF0000"/>
                </a:solidFill>
              </a:rPr>
              <a:t>)</a:t>
            </a:r>
            <a:endParaRPr lang="en-US" altLang="zh-CN" sz="2000" dirty="0">
              <a:solidFill>
                <a:srgbClr val="FF0000"/>
              </a:solidFill>
            </a:endParaRPr>
          </a:p>
          <a:p>
            <a:pPr>
              <a:lnSpc>
                <a:spcPct val="80000"/>
              </a:lnSpc>
              <a:buNone/>
            </a:pPr>
            <a:r>
              <a:rPr lang="en-US" altLang="zh-CN" sz="2000" dirty="0"/>
              <a:t>	</a:t>
            </a:r>
            <a:r>
              <a:rPr lang="en-US" altLang="zh-CN" sz="2000" dirty="0">
                <a:solidFill>
                  <a:srgbClr val="FF0000"/>
                </a:solidFill>
              </a:rPr>
              <a:t>                     </a:t>
            </a:r>
          </a:p>
          <a:p>
            <a:pPr>
              <a:lnSpc>
                <a:spcPct val="80000"/>
              </a:lnSpc>
              <a:buNone/>
            </a:pPr>
            <a:r>
              <a:rPr lang="en-US" altLang="zh-CN" sz="2000" dirty="0">
                <a:solidFill>
                  <a:srgbClr val="FF0000"/>
                </a:solidFill>
              </a:rPr>
              <a:t>                       </a:t>
            </a:r>
            <a:r>
              <a:rPr lang="zh-CN" altLang="en-US" sz="2000" dirty="0">
                <a:solidFill>
                  <a:srgbClr val="FF0000"/>
                </a:solidFill>
              </a:rPr>
              <a:t>其中，</a:t>
            </a:r>
            <a:r>
              <a:rPr lang="en-US" altLang="zh-CN" sz="2000" dirty="0">
                <a:solidFill>
                  <a:srgbClr val="FF0000"/>
                </a:solidFill>
              </a:rPr>
              <a:t>α</a:t>
            </a:r>
            <a:r>
              <a:rPr lang="zh-CN" altLang="en-US" sz="2000" dirty="0">
                <a:solidFill>
                  <a:srgbClr val="FF0000"/>
                </a:solidFill>
              </a:rPr>
              <a:t>是归一化常数。</a:t>
            </a:r>
            <a:endParaRPr lang="en-US" altLang="zh-CN" sz="2000" dirty="0"/>
          </a:p>
        </p:txBody>
      </p:sp>
      <p:sp>
        <p:nvSpPr>
          <p:cNvPr id="4" name="矩形 3">
            <a:extLst>
              <a:ext uri="{FF2B5EF4-FFF2-40B4-BE49-F238E27FC236}">
                <a16:creationId xmlns:a16="http://schemas.microsoft.com/office/drawing/2014/main" id="{E4D7492A-16B1-4198-B7AE-325809CB5E0E}"/>
              </a:ext>
            </a:extLst>
          </p:cNvPr>
          <p:cNvSpPr/>
          <p:nvPr/>
        </p:nvSpPr>
        <p:spPr>
          <a:xfrm>
            <a:off x="748075" y="1117600"/>
            <a:ext cx="10257034" cy="1754326"/>
          </a:xfrm>
          <a:prstGeom prst="rect">
            <a:avLst/>
          </a:prstGeom>
        </p:spPr>
        <p:txBody>
          <a:bodyPr wrap="square">
            <a:spAutoFit/>
          </a:bodyPr>
          <a:lstStyle/>
          <a:p>
            <a:pPr eaLnBrk="1" hangingPunct="1">
              <a:lnSpc>
                <a:spcPct val="150000"/>
              </a:lnSpc>
            </a:pPr>
            <a:r>
              <a:rPr lang="zh-CN" altLang="en-US" sz="2400" dirty="0">
                <a:solidFill>
                  <a:srgbClr val="FF0000"/>
                </a:solidFill>
              </a:rPr>
              <a:t>归一化方法</a:t>
            </a:r>
            <a:endParaRPr lang="en-US" altLang="zh-CN" sz="2400" dirty="0">
              <a:solidFill>
                <a:srgbClr val="FF0000"/>
              </a:solidFill>
            </a:endParaRPr>
          </a:p>
          <a:p>
            <a:pPr lvl="1">
              <a:lnSpc>
                <a:spcPct val="150000"/>
              </a:lnSpc>
              <a:buNone/>
            </a:pPr>
            <a:r>
              <a:rPr lang="zh-CN" altLang="en-US" sz="2400" dirty="0"/>
              <a:t>基本思想：计算</a:t>
            </a:r>
            <a:r>
              <a:rPr lang="zh-CN" altLang="en-US" sz="2400" dirty="0">
                <a:solidFill>
                  <a:srgbClr val="D3000F"/>
                </a:solidFill>
              </a:rPr>
              <a:t>查询变量</a:t>
            </a:r>
            <a:r>
              <a:rPr lang="zh-CN" altLang="en-US" sz="2400" dirty="0"/>
              <a:t>的概率分布，可以固定</a:t>
            </a:r>
            <a:r>
              <a:rPr lang="zh-CN" altLang="en-US" sz="2400" dirty="0">
                <a:solidFill>
                  <a:srgbClr val="D3000F"/>
                </a:solidFill>
              </a:rPr>
              <a:t>证据变量 </a:t>
            </a:r>
            <a:r>
              <a:rPr lang="en-US" altLang="zh-CN" sz="2400" dirty="0"/>
              <a:t>(evidence variables) </a:t>
            </a:r>
            <a:r>
              <a:rPr lang="zh-CN" altLang="en-US" sz="2400" dirty="0"/>
              <a:t>，然后在</a:t>
            </a:r>
            <a:r>
              <a:rPr lang="zh-CN" altLang="en-US" sz="2400" dirty="0">
                <a:solidFill>
                  <a:srgbClr val="D3000F"/>
                </a:solidFill>
              </a:rPr>
              <a:t>隐变量 </a:t>
            </a:r>
            <a:r>
              <a:rPr lang="en-US" altLang="zh-CN" sz="2400" dirty="0"/>
              <a:t>(hidden variables) </a:t>
            </a:r>
            <a:r>
              <a:rPr lang="zh-CN" altLang="en-US" sz="2400" dirty="0"/>
              <a:t>上求和并归一化</a:t>
            </a:r>
            <a:endParaRPr lang="en-US" altLang="zh-CN" sz="2400" dirty="0"/>
          </a:p>
        </p:txBody>
      </p:sp>
      <p:pic>
        <p:nvPicPr>
          <p:cNvPr id="3" name="图片 2">
            <a:extLst>
              <a:ext uri="{FF2B5EF4-FFF2-40B4-BE49-F238E27FC236}">
                <a16:creationId xmlns:a16="http://schemas.microsoft.com/office/drawing/2014/main" id="{38CBE24C-BF22-E146-FA67-F9C4F9F6AE16}"/>
              </a:ext>
            </a:extLst>
          </p:cNvPr>
          <p:cNvPicPr>
            <a:picLocks noChangeAspect="1"/>
          </p:cNvPicPr>
          <p:nvPr/>
        </p:nvPicPr>
        <p:blipFill>
          <a:blip r:embed="rId3"/>
          <a:stretch>
            <a:fillRect/>
          </a:stretch>
        </p:blipFill>
        <p:spPr>
          <a:xfrm>
            <a:off x="5752833" y="0"/>
            <a:ext cx="6439167" cy="1629044"/>
          </a:xfrm>
          <a:prstGeom prst="rect">
            <a:avLst/>
          </a:prstGeom>
        </p:spPr>
      </p:pic>
    </p:spTree>
    <p:extLst>
      <p:ext uri="{BB962C8B-B14F-4D97-AF65-F5344CB8AC3E}">
        <p14:creationId xmlns:p14="http://schemas.microsoft.com/office/powerpoint/2010/main" val="3361438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988E45A1-DFE1-46D5-BEEB-DDB54DDEFE2D}"/>
              </a:ext>
            </a:extLst>
          </p:cNvPr>
          <p:cNvSpPr>
            <a:spLocks noGrp="1" noChangeArrowheads="1"/>
          </p:cNvSpPr>
          <p:nvPr>
            <p:ph type="title"/>
          </p:nvPr>
        </p:nvSpPr>
        <p:spPr/>
        <p:txBody>
          <a:bodyPr/>
          <a:lstStyle/>
          <a:p>
            <a:pPr>
              <a:defRPr/>
            </a:pPr>
            <a:r>
              <a:rPr lang="zh-CN" altLang="en-US" dirty="0"/>
              <a:t>归一化推理</a:t>
            </a:r>
            <a:endParaRPr lang="en-US" altLang="zh-CN" dirty="0"/>
          </a:p>
        </p:txBody>
      </p:sp>
      <p:sp>
        <p:nvSpPr>
          <p:cNvPr id="33795" name="Rectangle 3">
            <a:extLst>
              <a:ext uri="{FF2B5EF4-FFF2-40B4-BE49-F238E27FC236}">
                <a16:creationId xmlns:a16="http://schemas.microsoft.com/office/drawing/2014/main" id="{AEA285FB-0067-4C17-804F-B2F04EE64110}"/>
              </a:ext>
            </a:extLst>
          </p:cNvPr>
          <p:cNvSpPr>
            <a:spLocks noGrp="1" noChangeArrowheads="1"/>
          </p:cNvSpPr>
          <p:nvPr>
            <p:ph idx="1"/>
          </p:nvPr>
        </p:nvSpPr>
        <p:spPr>
          <a:xfrm>
            <a:off x="672164" y="1393257"/>
            <a:ext cx="10993654" cy="5334000"/>
          </a:xfrm>
        </p:spPr>
        <p:txBody>
          <a:bodyPr/>
          <a:lstStyle/>
          <a:p>
            <a:pPr>
              <a:lnSpc>
                <a:spcPct val="150000"/>
              </a:lnSpc>
            </a:pPr>
            <a:r>
              <a:rPr lang="zh-CN" altLang="en-US" sz="2400" dirty="0"/>
              <a:t>例如：</a:t>
            </a:r>
            <a:r>
              <a:rPr lang="en-US" altLang="zh-CN" sz="2400" b="1" dirty="0"/>
              <a:t>P</a:t>
            </a:r>
            <a:r>
              <a:rPr lang="en-US" altLang="zh-CN" sz="2400" dirty="0"/>
              <a:t>(</a:t>
            </a:r>
            <a:r>
              <a:rPr lang="en-US" altLang="zh-CN" sz="2400" i="1" dirty="0"/>
              <a:t>Cavity </a:t>
            </a:r>
            <a:r>
              <a:rPr lang="en-US" altLang="zh-CN" sz="2400" dirty="0"/>
              <a:t>| </a:t>
            </a:r>
            <a:r>
              <a:rPr lang="en-US" altLang="zh-CN" sz="2400" i="1" dirty="0"/>
              <a:t>toothache</a:t>
            </a:r>
            <a:r>
              <a:rPr lang="en-US" altLang="zh-CN" sz="2400" dirty="0"/>
              <a:t>) </a:t>
            </a:r>
          </a:p>
          <a:p>
            <a:pPr marL="0" indent="0" eaLnBrk="1" hangingPunct="1">
              <a:lnSpc>
                <a:spcPct val="150000"/>
              </a:lnSpc>
              <a:buNone/>
            </a:pPr>
            <a:r>
              <a:rPr lang="en-US" altLang="zh-CN" sz="2400" dirty="0"/>
              <a:t>      = α  </a:t>
            </a:r>
            <a:r>
              <a:rPr lang="en-US" altLang="zh-CN" sz="2400" b="1" dirty="0"/>
              <a:t>P</a:t>
            </a:r>
            <a:r>
              <a:rPr lang="en-US" altLang="zh-CN" sz="2400" dirty="0"/>
              <a:t>(</a:t>
            </a:r>
            <a:r>
              <a:rPr lang="en-US" altLang="zh-CN" sz="2400" i="1" dirty="0"/>
              <a:t>Cavity, toothache</a:t>
            </a:r>
            <a:r>
              <a:rPr lang="en-US" altLang="zh-CN" sz="2400" dirty="0"/>
              <a:t>) </a:t>
            </a:r>
          </a:p>
          <a:p>
            <a:pPr lvl="1" eaLnBrk="1" hangingPunct="1">
              <a:lnSpc>
                <a:spcPct val="150000"/>
              </a:lnSpc>
              <a:buFontTx/>
              <a:buNone/>
            </a:pPr>
            <a:r>
              <a:rPr lang="en-US" altLang="zh-CN" sz="2000" dirty="0"/>
              <a:t>= α  [</a:t>
            </a:r>
            <a:r>
              <a:rPr lang="en-US" altLang="zh-CN" sz="2000" b="1" dirty="0"/>
              <a:t>P</a:t>
            </a:r>
            <a:r>
              <a:rPr lang="en-US" altLang="zh-CN" sz="2000" dirty="0"/>
              <a:t>(</a:t>
            </a:r>
            <a:r>
              <a:rPr lang="en-US" altLang="zh-CN" sz="2000" i="1" dirty="0"/>
              <a:t>Cavity, toothache, catch</a:t>
            </a:r>
            <a:r>
              <a:rPr lang="en-US" altLang="zh-CN" sz="2000" dirty="0"/>
              <a:t>) + </a:t>
            </a:r>
            <a:r>
              <a:rPr lang="en-US" altLang="zh-CN" sz="2000" b="1" dirty="0"/>
              <a:t>P</a:t>
            </a:r>
            <a:r>
              <a:rPr lang="en-US" altLang="zh-CN" sz="2000" dirty="0"/>
              <a:t>(</a:t>
            </a:r>
            <a:r>
              <a:rPr lang="en-US" altLang="zh-CN" sz="2000" i="1" dirty="0"/>
              <a:t>Cavity, toothache</a:t>
            </a:r>
            <a:r>
              <a:rPr lang="en-US" altLang="zh-CN" sz="2000" dirty="0"/>
              <a:t>,</a:t>
            </a:r>
            <a:r>
              <a:rPr lang="en-US" altLang="zh-CN" sz="2000" dirty="0">
                <a:sym typeface="Symbol" panose="05050102010706020507" pitchFamily="18" charset="2"/>
              </a:rPr>
              <a:t></a:t>
            </a:r>
            <a:r>
              <a:rPr lang="en-US" altLang="zh-CN" sz="2000" dirty="0"/>
              <a:t> </a:t>
            </a:r>
            <a:r>
              <a:rPr lang="en-US" altLang="zh-CN" sz="2000" i="1" dirty="0"/>
              <a:t>catch</a:t>
            </a:r>
            <a:r>
              <a:rPr lang="en-US" altLang="zh-CN" sz="2000" dirty="0"/>
              <a:t>)]</a:t>
            </a:r>
          </a:p>
          <a:p>
            <a:pPr lvl="1" eaLnBrk="1" hangingPunct="1">
              <a:lnSpc>
                <a:spcPct val="150000"/>
              </a:lnSpc>
              <a:buFontTx/>
              <a:buNone/>
            </a:pPr>
            <a:r>
              <a:rPr lang="en-US" altLang="zh-CN" sz="2000" dirty="0"/>
              <a:t>= </a:t>
            </a:r>
            <a:r>
              <a:rPr lang="el-GR" altLang="zh-CN" sz="2000" dirty="0">
                <a:cs typeface="Arial" panose="020B0604020202020204" pitchFamily="34" charset="0"/>
              </a:rPr>
              <a:t>α</a:t>
            </a:r>
            <a:r>
              <a:rPr lang="en-US" altLang="zh-CN" sz="2000" dirty="0">
                <a:cs typeface="Arial" panose="020B0604020202020204" pitchFamily="34" charset="0"/>
              </a:rPr>
              <a:t> </a:t>
            </a:r>
            <a:r>
              <a:rPr lang="en-US" altLang="zh-CN" sz="2000" dirty="0"/>
              <a:t> [&lt;0.108,0.016&gt; + &lt;0.012,0.064&gt;] </a:t>
            </a:r>
          </a:p>
          <a:p>
            <a:pPr lvl="1" eaLnBrk="1" hangingPunct="1">
              <a:lnSpc>
                <a:spcPct val="150000"/>
              </a:lnSpc>
              <a:buFontTx/>
              <a:buNone/>
            </a:pPr>
            <a:r>
              <a:rPr lang="en-US" altLang="zh-CN" sz="2000" dirty="0"/>
              <a:t>= α  &lt;0.12,0.08&gt;</a:t>
            </a:r>
          </a:p>
          <a:p>
            <a:pPr lvl="1" eaLnBrk="1" hangingPunct="1">
              <a:lnSpc>
                <a:spcPct val="150000"/>
              </a:lnSpc>
              <a:buFontTx/>
              <a:buNone/>
            </a:pPr>
            <a:r>
              <a:rPr lang="en-US" altLang="zh-CN" sz="2000" dirty="0"/>
              <a:t>= &lt;0.6,0.4&gt;</a:t>
            </a:r>
            <a:endParaRPr lang="en-US" altLang="zh-CN" sz="1400" dirty="0"/>
          </a:p>
        </p:txBody>
      </p:sp>
      <p:sp>
        <p:nvSpPr>
          <p:cNvPr id="3" name="矩形 2"/>
          <p:cNvSpPr/>
          <p:nvPr/>
        </p:nvSpPr>
        <p:spPr>
          <a:xfrm>
            <a:off x="521369" y="5177739"/>
            <a:ext cx="10619874" cy="1061829"/>
          </a:xfrm>
          <a:prstGeom prst="rect">
            <a:avLst/>
          </a:prstGeom>
        </p:spPr>
        <p:txBody>
          <a:bodyPr wrap="square">
            <a:spAutoFit/>
          </a:bodyPr>
          <a:lstStyle/>
          <a:p>
            <a:pPr eaLnBrk="1" hangingPunct="1">
              <a:lnSpc>
                <a:spcPct val="150000"/>
              </a:lnSpc>
            </a:pPr>
            <a:r>
              <a:rPr lang="zh-CN" altLang="en-US" sz="2400" b="1" dirty="0"/>
              <a:t>问题：</a:t>
            </a:r>
            <a:r>
              <a:rPr lang="zh-CN" altLang="en-US" sz="2200" dirty="0"/>
              <a:t>规模扩展性不好 </a:t>
            </a:r>
            <a:endParaRPr lang="en-US" altLang="zh-CN" sz="2200" dirty="0"/>
          </a:p>
          <a:p>
            <a:pPr lvl="1">
              <a:lnSpc>
                <a:spcPct val="150000"/>
              </a:lnSpc>
            </a:pPr>
            <a:r>
              <a:rPr lang="zh-CN" altLang="en-US" dirty="0"/>
              <a:t>对于一个由</a:t>
            </a:r>
            <a:r>
              <a:rPr lang="en-US" altLang="zh-CN" dirty="0">
                <a:solidFill>
                  <a:srgbClr val="FF0000"/>
                </a:solidFill>
              </a:rPr>
              <a:t>n</a:t>
            </a:r>
            <a:r>
              <a:rPr lang="zh-CN" altLang="en-US" dirty="0">
                <a:solidFill>
                  <a:srgbClr val="FF0000"/>
                </a:solidFill>
              </a:rPr>
              <a:t>个布尔变量</a:t>
            </a:r>
            <a:r>
              <a:rPr lang="zh-CN" altLang="en-US" dirty="0"/>
              <a:t>所描述的问题域，最坏情况下的时间复杂性</a:t>
            </a:r>
            <a:r>
              <a:rPr lang="en-US" altLang="zh-CN" i="1" dirty="0"/>
              <a:t>O(2</a:t>
            </a:r>
            <a:r>
              <a:rPr lang="en-US" altLang="zh-CN" i="1" baseline="30000" dirty="0"/>
              <a:t>n</a:t>
            </a:r>
            <a:r>
              <a:rPr lang="en-US" altLang="zh-CN" i="1" dirty="0"/>
              <a:t>)</a:t>
            </a:r>
            <a:r>
              <a:rPr lang="zh-CN" altLang="en-US" i="1" dirty="0"/>
              <a:t>，</a:t>
            </a:r>
            <a:r>
              <a:rPr lang="zh-CN" altLang="en-US" dirty="0"/>
              <a:t>空间复杂性</a:t>
            </a:r>
            <a:r>
              <a:rPr lang="en-US" altLang="zh-CN" dirty="0"/>
              <a:t> </a:t>
            </a:r>
            <a:r>
              <a:rPr lang="en-US" altLang="zh-CN" i="1" dirty="0"/>
              <a:t>O(2</a:t>
            </a:r>
            <a:r>
              <a:rPr lang="en-US" altLang="zh-CN" i="1" baseline="30000" dirty="0"/>
              <a:t>n</a:t>
            </a:r>
            <a:r>
              <a:rPr lang="en-US" altLang="zh-CN" i="1" dirty="0"/>
              <a:t>)</a:t>
            </a:r>
            <a:endParaRPr lang="en-US" altLang="zh-CN" dirty="0"/>
          </a:p>
        </p:txBody>
      </p:sp>
      <p:sp>
        <p:nvSpPr>
          <p:cNvPr id="2" name="矩形 1"/>
          <p:cNvSpPr/>
          <p:nvPr/>
        </p:nvSpPr>
        <p:spPr>
          <a:xfrm>
            <a:off x="8123357" y="3624240"/>
            <a:ext cx="3837910" cy="872034"/>
          </a:xfrm>
          <a:prstGeom prst="rect">
            <a:avLst/>
          </a:prstGeom>
        </p:spPr>
        <p:txBody>
          <a:bodyPr wrap="none">
            <a:spAutoFit/>
          </a:bodyPr>
          <a:lstStyle/>
          <a:p>
            <a:pPr>
              <a:lnSpc>
                <a:spcPct val="150000"/>
              </a:lnSpc>
              <a:buNone/>
            </a:pPr>
            <a:r>
              <a:rPr lang="zh-CN" altLang="en-US" b="1" dirty="0">
                <a:solidFill>
                  <a:srgbClr val="FF0000"/>
                </a:solidFill>
              </a:rPr>
              <a:t>归一化方法：</a:t>
            </a:r>
            <a:endParaRPr lang="en-US" altLang="zh-CN" b="1" dirty="0">
              <a:solidFill>
                <a:srgbClr val="FF0000"/>
              </a:solidFill>
            </a:endParaRPr>
          </a:p>
          <a:p>
            <a:pPr>
              <a:lnSpc>
                <a:spcPct val="150000"/>
              </a:lnSpc>
              <a:buNone/>
            </a:pPr>
            <a:r>
              <a:rPr lang="en-US" altLang="zh-CN" b="1" dirty="0">
                <a:solidFill>
                  <a:srgbClr val="FF0000"/>
                </a:solidFill>
              </a:rPr>
              <a:t>P</a:t>
            </a:r>
            <a:r>
              <a:rPr lang="en-US" altLang="zh-CN" dirty="0">
                <a:solidFill>
                  <a:srgbClr val="FF0000"/>
                </a:solidFill>
              </a:rPr>
              <a:t>(</a:t>
            </a:r>
            <a:r>
              <a:rPr lang="en-US" altLang="zh-CN" b="1" i="1" dirty="0">
                <a:solidFill>
                  <a:srgbClr val="FF0000"/>
                </a:solidFill>
              </a:rPr>
              <a:t>X</a:t>
            </a:r>
            <a:r>
              <a:rPr lang="en-US" altLang="zh-CN" i="1" dirty="0">
                <a:solidFill>
                  <a:srgbClr val="FF0000"/>
                </a:solidFill>
              </a:rPr>
              <a:t> </a:t>
            </a:r>
            <a:r>
              <a:rPr lang="en-US" altLang="zh-CN" dirty="0">
                <a:solidFill>
                  <a:srgbClr val="FF0000"/>
                </a:solidFill>
              </a:rPr>
              <a:t>| </a:t>
            </a:r>
            <a:r>
              <a:rPr lang="en-US" altLang="zh-CN" b="1" i="1" dirty="0">
                <a:solidFill>
                  <a:srgbClr val="FF0000"/>
                </a:solidFill>
              </a:rPr>
              <a:t>e</a:t>
            </a:r>
            <a:r>
              <a:rPr lang="en-US" altLang="zh-CN" dirty="0">
                <a:solidFill>
                  <a:srgbClr val="FF0000"/>
                </a:solidFill>
              </a:rPr>
              <a:t>) = α </a:t>
            </a:r>
            <a:r>
              <a:rPr lang="en-US" altLang="zh-CN" b="1" dirty="0">
                <a:solidFill>
                  <a:srgbClr val="FF0000"/>
                </a:solidFill>
              </a:rPr>
              <a:t>P</a:t>
            </a:r>
            <a:r>
              <a:rPr lang="en-US" altLang="zh-CN" dirty="0">
                <a:solidFill>
                  <a:srgbClr val="FF0000"/>
                </a:solidFill>
              </a:rPr>
              <a:t>(</a:t>
            </a:r>
            <a:r>
              <a:rPr lang="en-US" altLang="zh-CN" b="1" i="1" dirty="0">
                <a:solidFill>
                  <a:srgbClr val="FF0000"/>
                </a:solidFill>
              </a:rPr>
              <a:t>X</a:t>
            </a:r>
            <a:r>
              <a:rPr lang="en-US" altLang="zh-CN" dirty="0">
                <a:solidFill>
                  <a:srgbClr val="FF0000"/>
                </a:solidFill>
              </a:rPr>
              <a:t>, </a:t>
            </a:r>
            <a:r>
              <a:rPr lang="en-US" altLang="zh-CN" b="1" i="1" dirty="0">
                <a:solidFill>
                  <a:srgbClr val="FF0000"/>
                </a:solidFill>
              </a:rPr>
              <a:t>e</a:t>
            </a:r>
            <a:r>
              <a:rPr lang="en-US" altLang="zh-CN" dirty="0">
                <a:solidFill>
                  <a:srgbClr val="FF0000"/>
                </a:solidFill>
              </a:rPr>
              <a:t>) = α </a:t>
            </a:r>
            <a:r>
              <a:rPr lang="el-GR" altLang="zh-CN" dirty="0">
                <a:solidFill>
                  <a:srgbClr val="FF0000"/>
                </a:solidFill>
                <a:cs typeface="Arial" panose="020B0604020202020204" pitchFamily="34" charset="0"/>
              </a:rPr>
              <a:t>Σ</a:t>
            </a:r>
            <a:r>
              <a:rPr lang="en-US" altLang="zh-CN" baseline="-25000" dirty="0">
                <a:solidFill>
                  <a:srgbClr val="FF0000"/>
                </a:solidFill>
              </a:rPr>
              <a:t>y </a:t>
            </a:r>
            <a:r>
              <a:rPr lang="en-US" altLang="zh-CN" b="1" dirty="0">
                <a:solidFill>
                  <a:srgbClr val="FF0000"/>
                </a:solidFill>
              </a:rPr>
              <a:t>P</a:t>
            </a:r>
            <a:r>
              <a:rPr lang="en-US" altLang="zh-CN" dirty="0">
                <a:solidFill>
                  <a:srgbClr val="FF0000"/>
                </a:solidFill>
              </a:rPr>
              <a:t>(</a:t>
            </a:r>
            <a:r>
              <a:rPr lang="en-US" altLang="zh-CN" b="1" i="1" dirty="0">
                <a:solidFill>
                  <a:srgbClr val="FF0000"/>
                </a:solidFill>
              </a:rPr>
              <a:t>X</a:t>
            </a:r>
            <a:r>
              <a:rPr lang="en-US" altLang="zh-CN" dirty="0">
                <a:solidFill>
                  <a:srgbClr val="FF0000"/>
                </a:solidFill>
              </a:rPr>
              <a:t>,</a:t>
            </a:r>
            <a:r>
              <a:rPr lang="en-US" altLang="zh-CN" i="1" dirty="0">
                <a:solidFill>
                  <a:srgbClr val="FF0000"/>
                </a:solidFill>
              </a:rPr>
              <a:t> </a:t>
            </a:r>
            <a:r>
              <a:rPr lang="en-US" altLang="zh-CN" b="1" i="1" dirty="0">
                <a:solidFill>
                  <a:srgbClr val="FF0000"/>
                </a:solidFill>
              </a:rPr>
              <a:t>e</a:t>
            </a:r>
            <a:r>
              <a:rPr lang="en-US" altLang="zh-CN" dirty="0">
                <a:solidFill>
                  <a:srgbClr val="FF0000"/>
                </a:solidFill>
              </a:rPr>
              <a:t>, </a:t>
            </a:r>
            <a:r>
              <a:rPr lang="en-US" altLang="zh-CN" b="1" i="1" dirty="0">
                <a:solidFill>
                  <a:srgbClr val="FF0000"/>
                </a:solidFill>
              </a:rPr>
              <a:t>y</a:t>
            </a:r>
            <a:r>
              <a:rPr lang="en-US" altLang="zh-CN" dirty="0">
                <a:solidFill>
                  <a:srgbClr val="FF0000"/>
                </a:solidFill>
              </a:rPr>
              <a:t>)</a:t>
            </a:r>
            <a:endParaRPr lang="en-US" altLang="zh-CN" sz="1600" dirty="0">
              <a:solidFill>
                <a:srgbClr val="FF0000"/>
              </a:solidFill>
            </a:endParaRPr>
          </a:p>
        </p:txBody>
      </p:sp>
      <p:sp>
        <p:nvSpPr>
          <p:cNvPr id="4" name="矩形 3"/>
          <p:cNvSpPr/>
          <p:nvPr/>
        </p:nvSpPr>
        <p:spPr>
          <a:xfrm>
            <a:off x="8418806" y="1393257"/>
            <a:ext cx="3247012" cy="1200329"/>
          </a:xfrm>
          <a:prstGeom prst="rect">
            <a:avLst/>
          </a:prstGeom>
        </p:spPr>
        <p:txBody>
          <a:bodyPr wrap="square">
            <a:spAutoFit/>
          </a:bodyPr>
          <a:lstStyle/>
          <a:p>
            <a:pPr>
              <a:lnSpc>
                <a:spcPct val="150000"/>
              </a:lnSpc>
            </a:pPr>
            <a:r>
              <a:rPr lang="zh-CN" altLang="en-US" sz="1600" u="sng" dirty="0"/>
              <a:t>查询变量</a:t>
            </a:r>
            <a:r>
              <a:rPr lang="en-US" altLang="zh-CN" sz="1600" i="1" dirty="0"/>
              <a:t>Cavity</a:t>
            </a:r>
            <a:r>
              <a:rPr lang="en-US" altLang="zh-CN" sz="1600" dirty="0"/>
              <a:t>; </a:t>
            </a:r>
          </a:p>
          <a:p>
            <a:pPr>
              <a:lnSpc>
                <a:spcPct val="150000"/>
              </a:lnSpc>
            </a:pPr>
            <a:r>
              <a:rPr lang="zh-CN" altLang="en-US" sz="1600" u="sng" dirty="0"/>
              <a:t>证据变量</a:t>
            </a:r>
            <a:r>
              <a:rPr lang="en-US" altLang="zh-CN" sz="1600" i="1" dirty="0"/>
              <a:t>Toothache</a:t>
            </a:r>
            <a:r>
              <a:rPr lang="zh-CN" altLang="en-US" sz="1600" dirty="0"/>
              <a:t>，</a:t>
            </a:r>
            <a:r>
              <a:rPr lang="en-US" altLang="zh-CN" sz="1600" dirty="0"/>
              <a:t> </a:t>
            </a:r>
            <a:r>
              <a:rPr lang="zh-CN" altLang="en-US" sz="1600" dirty="0"/>
              <a:t>取值为</a:t>
            </a:r>
            <a:r>
              <a:rPr lang="en-US" altLang="zh-CN" sz="1600" i="1" dirty="0"/>
              <a:t>true</a:t>
            </a:r>
            <a:r>
              <a:rPr lang="zh-CN" altLang="en-US" sz="1600" dirty="0"/>
              <a:t>；</a:t>
            </a:r>
            <a:endParaRPr lang="en-US" altLang="zh-CN" sz="1600" dirty="0"/>
          </a:p>
          <a:p>
            <a:pPr>
              <a:lnSpc>
                <a:spcPct val="150000"/>
              </a:lnSpc>
            </a:pPr>
            <a:r>
              <a:rPr lang="zh-CN" altLang="en-US" sz="1600" u="sng" dirty="0"/>
              <a:t>隐藏变量</a:t>
            </a:r>
            <a:r>
              <a:rPr lang="en-US" altLang="zh-CN" sz="1600" i="1" dirty="0"/>
              <a:t>Catch</a:t>
            </a:r>
            <a:endParaRPr lang="zh-CN" altLang="en-US" sz="1600" i="1" dirty="0"/>
          </a:p>
        </p:txBody>
      </p:sp>
      <p:pic>
        <p:nvPicPr>
          <p:cNvPr id="6" name="图片 5">
            <a:extLst>
              <a:ext uri="{FF2B5EF4-FFF2-40B4-BE49-F238E27FC236}">
                <a16:creationId xmlns:a16="http://schemas.microsoft.com/office/drawing/2014/main" id="{61ECEFD2-FC7A-2B22-D60C-3838713EE72F}"/>
              </a:ext>
            </a:extLst>
          </p:cNvPr>
          <p:cNvPicPr>
            <a:picLocks noChangeAspect="1"/>
          </p:cNvPicPr>
          <p:nvPr/>
        </p:nvPicPr>
        <p:blipFill>
          <a:blip r:embed="rId3"/>
          <a:stretch>
            <a:fillRect/>
          </a:stretch>
        </p:blipFill>
        <p:spPr>
          <a:xfrm>
            <a:off x="5673320" y="47246"/>
            <a:ext cx="6518680" cy="1649160"/>
          </a:xfrm>
          <a:prstGeom prst="rect">
            <a:avLst/>
          </a:prstGeom>
        </p:spPr>
      </p:pic>
    </p:spTree>
    <p:extLst>
      <p:ext uri="{BB962C8B-B14F-4D97-AF65-F5344CB8AC3E}">
        <p14:creationId xmlns:p14="http://schemas.microsoft.com/office/powerpoint/2010/main" val="432695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1354589" y="1811632"/>
            <a:ext cx="7997825" cy="4929188"/>
          </a:xfrm>
        </p:spPr>
        <p:txBody>
          <a:bodyPr/>
          <a:lstStyle/>
          <a:p>
            <a:pPr eaLnBrk="1" hangingPunct="1">
              <a:lnSpc>
                <a:spcPct val="200000"/>
              </a:lnSpc>
            </a:pPr>
            <a:r>
              <a:rPr lang="zh-CN" altLang="en-US" sz="2400" b="1" dirty="0"/>
              <a:t>第十二章 不确定性的量化</a:t>
            </a:r>
            <a:endParaRPr lang="en-US" altLang="zh-CN" sz="2400" b="1" dirty="0"/>
          </a:p>
          <a:p>
            <a:pPr lvl="1">
              <a:lnSpc>
                <a:spcPct val="200000"/>
              </a:lnSpc>
            </a:pPr>
            <a:r>
              <a:rPr lang="zh-CN" altLang="en-US" sz="2400" dirty="0"/>
              <a:t>不确定性的概述</a:t>
            </a:r>
            <a:endParaRPr lang="en-US" altLang="zh-CN" sz="2400" dirty="0"/>
          </a:p>
          <a:p>
            <a:pPr lvl="1">
              <a:lnSpc>
                <a:spcPct val="200000"/>
              </a:lnSpc>
            </a:pPr>
            <a:r>
              <a:rPr lang="zh-CN" altLang="en-US" sz="2400" dirty="0"/>
              <a:t>基本概率符号</a:t>
            </a:r>
            <a:r>
              <a:rPr lang="en-US" altLang="zh-CN" sz="2400" dirty="0"/>
              <a:t>, </a:t>
            </a:r>
            <a:r>
              <a:rPr lang="zh-CN" altLang="en-US" sz="2400" dirty="0"/>
              <a:t>使用完全联合分布进行推理</a:t>
            </a:r>
            <a:endParaRPr lang="en-US" altLang="zh-CN" sz="2400" dirty="0"/>
          </a:p>
          <a:p>
            <a:pPr lvl="1">
              <a:lnSpc>
                <a:spcPct val="200000"/>
              </a:lnSpc>
            </a:pPr>
            <a:r>
              <a:rPr lang="zh-CN" altLang="en-US" sz="2400" b="1" dirty="0">
                <a:solidFill>
                  <a:srgbClr val="D3000F"/>
                </a:solidFill>
              </a:rPr>
              <a:t>贝叶斯规则及其应用</a:t>
            </a:r>
            <a:endParaRPr lang="en-US" altLang="zh-CN" sz="2400" b="1" dirty="0">
              <a:solidFill>
                <a:srgbClr val="D3000F"/>
              </a:solidFill>
            </a:endParaRPr>
          </a:p>
          <a:p>
            <a:pPr lvl="1">
              <a:lnSpc>
                <a:spcPct val="200000"/>
              </a:lnSpc>
            </a:pPr>
            <a:r>
              <a:rPr lang="zh-CN" altLang="en-US" sz="2400" dirty="0"/>
              <a:t>独立性与条件独立性</a:t>
            </a:r>
            <a:endParaRPr lang="en-US" altLang="zh-CN" sz="2400" dirty="0"/>
          </a:p>
        </p:txBody>
      </p:sp>
      <p:pic>
        <p:nvPicPr>
          <p:cNvPr id="5" name="Picture 1">
            <a:extLst>
              <a:ext uri="{FF2B5EF4-FFF2-40B4-BE49-F238E27FC236}">
                <a16:creationId xmlns:a16="http://schemas.microsoft.com/office/drawing/2014/main" id="{AC2222C7-C5C4-4A04-B294-B5D9DB472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220" y="2222938"/>
            <a:ext cx="3304538" cy="3331296"/>
          </a:xfrm>
          <a:prstGeom prst="rect">
            <a:avLst/>
          </a:prstGeom>
        </p:spPr>
      </p:pic>
    </p:spTree>
    <p:extLst>
      <p:ext uri="{BB962C8B-B14F-4D97-AF65-F5344CB8AC3E}">
        <p14:creationId xmlns:p14="http://schemas.microsoft.com/office/powerpoint/2010/main" val="2164183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a:t>贝叶斯规则</a:t>
            </a:r>
            <a:endParaRPr lang="en-US" dirty="0"/>
          </a:p>
        </p:txBody>
      </p:sp>
      <p:sp>
        <p:nvSpPr>
          <p:cNvPr id="1017859" name="Rectangle 3"/>
          <p:cNvSpPr>
            <a:spLocks noGrp="1" noChangeArrowheads="1"/>
          </p:cNvSpPr>
          <p:nvPr>
            <p:ph idx="1"/>
          </p:nvPr>
        </p:nvSpPr>
        <p:spPr>
          <a:xfrm>
            <a:off x="636809" y="1378819"/>
            <a:ext cx="7992240" cy="5105400"/>
          </a:xfrm>
        </p:spPr>
        <p:txBody>
          <a:bodyPr/>
          <a:lstStyle/>
          <a:p>
            <a:pPr eaLnBrk="1" hangingPunct="1">
              <a:lnSpc>
                <a:spcPct val="80000"/>
              </a:lnSpc>
            </a:pPr>
            <a:r>
              <a:rPr lang="zh-CN" altLang="en-US" sz="2400" dirty="0"/>
              <a:t>根据乘法法则，联合分布可以表示为</a:t>
            </a:r>
            <a:r>
              <a:rPr lang="en-US" sz="2400" dirty="0"/>
              <a:t>:</a:t>
            </a:r>
          </a:p>
          <a:p>
            <a:pPr lvl="1" eaLnBrk="1" hangingPunct="1">
              <a:lnSpc>
                <a:spcPct val="80000"/>
              </a:lnSpc>
            </a:pPr>
            <a:endParaRPr lang="en-US" sz="2000" dirty="0"/>
          </a:p>
          <a:p>
            <a:pPr eaLnBrk="1" hangingPunct="1">
              <a:lnSpc>
                <a:spcPct val="80000"/>
              </a:lnSpc>
            </a:pPr>
            <a:endParaRPr lang="en-US" sz="2400" dirty="0"/>
          </a:p>
          <a:p>
            <a:pPr eaLnBrk="1" hangingPunct="1">
              <a:lnSpc>
                <a:spcPct val="80000"/>
              </a:lnSpc>
            </a:pPr>
            <a:endParaRPr lang="en-US" sz="2400" dirty="0"/>
          </a:p>
          <a:p>
            <a:pPr>
              <a:lnSpc>
                <a:spcPct val="80000"/>
              </a:lnSpc>
            </a:pPr>
            <a:r>
              <a:rPr lang="zh-CN" altLang="en-US" sz="2400" dirty="0"/>
              <a:t>同时除以</a:t>
            </a:r>
            <a:r>
              <a:rPr lang="en-US" altLang="zh-CN" sz="2400" dirty="0"/>
              <a:t>P(</a:t>
            </a:r>
            <a:r>
              <a:rPr lang="en-US" altLang="zh-CN" sz="2400" i="1" dirty="0"/>
              <a:t>a</a:t>
            </a:r>
            <a:r>
              <a:rPr lang="en-US" altLang="zh-CN" sz="2400" dirty="0"/>
              <a:t>)</a:t>
            </a:r>
            <a:r>
              <a:rPr lang="zh-CN" altLang="en-US" sz="2400" dirty="0"/>
              <a:t>，得到</a:t>
            </a:r>
            <a:r>
              <a:rPr lang="zh-CN" altLang="en-US" sz="2400" dirty="0">
                <a:solidFill>
                  <a:srgbClr val="FF0000"/>
                </a:solidFill>
              </a:rPr>
              <a:t>贝叶斯规则</a:t>
            </a:r>
            <a:r>
              <a:rPr lang="en-US" sz="2400" dirty="0"/>
              <a:t>:</a:t>
            </a:r>
          </a:p>
          <a:p>
            <a:pPr lvl="1" eaLnBrk="1" hangingPunct="1">
              <a:lnSpc>
                <a:spcPct val="80000"/>
              </a:lnSpc>
            </a:pPr>
            <a:endParaRPr lang="en-US" sz="20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endParaRPr lang="en-US" sz="2400" dirty="0"/>
          </a:p>
          <a:p>
            <a:pPr eaLnBrk="1" hangingPunct="1">
              <a:lnSpc>
                <a:spcPct val="80000"/>
              </a:lnSpc>
            </a:pPr>
            <a:r>
              <a:rPr lang="zh-CN" altLang="en-US" sz="2000" dirty="0"/>
              <a:t>是大多数进行概率推理的人工智能系统的基础</a:t>
            </a:r>
            <a:endParaRPr lang="en-US" altLang="zh-CN" sz="2000" dirty="0"/>
          </a:p>
          <a:p>
            <a:pPr eaLnBrk="1" hangingPunct="1">
              <a:lnSpc>
                <a:spcPct val="80000"/>
              </a:lnSpc>
            </a:pPr>
            <a:endParaRPr lang="en-US" altLang="zh-CN" sz="2000" dirty="0"/>
          </a:p>
          <a:p>
            <a:pPr>
              <a:lnSpc>
                <a:spcPct val="150000"/>
              </a:lnSpc>
            </a:pPr>
            <a:r>
              <a:rPr lang="zh-CN" altLang="en-US" sz="2000" dirty="0"/>
              <a:t>贝叶斯规则在实践中很有用：</a:t>
            </a:r>
            <a:endParaRPr lang="en-US" altLang="zh-CN" sz="1200" dirty="0"/>
          </a:p>
          <a:p>
            <a:pPr lvl="1">
              <a:lnSpc>
                <a:spcPct val="150000"/>
              </a:lnSpc>
            </a:pPr>
            <a:r>
              <a:rPr lang="zh-CN" altLang="en-US" sz="2000" dirty="0"/>
              <a:t>很多情况下，前三项有很好的估计，而需要计算第</a:t>
            </a:r>
            <a:r>
              <a:rPr lang="en-US" altLang="zh-CN" sz="2000" dirty="0"/>
              <a:t>4</a:t>
            </a:r>
            <a:r>
              <a:rPr lang="zh-CN" altLang="en-US" sz="2000" dirty="0"/>
              <a:t>项</a:t>
            </a:r>
            <a:endParaRPr lang="en-US" sz="2000" dirty="0"/>
          </a:p>
        </p:txBody>
      </p:sp>
      <p:pic>
        <p:nvPicPr>
          <p:cNvPr id="1017869" name="Picture 13" descr="Thomas Bayes">
            <a:hlinkClick r:id="rId3" tooltip="Thomas Bayes"/>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0828" y="2735058"/>
            <a:ext cx="2927072" cy="313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7870" name="AutoShape 14"/>
          <p:cNvSpPr>
            <a:spLocks noChangeArrowheads="1"/>
          </p:cNvSpPr>
          <p:nvPr/>
        </p:nvSpPr>
        <p:spPr bwMode="auto">
          <a:xfrm>
            <a:off x="8051851" y="2041140"/>
            <a:ext cx="1905000" cy="457200"/>
          </a:xfrm>
          <a:prstGeom prst="wedgeRoundRectCallout">
            <a:avLst>
              <a:gd name="adj1" fmla="val -6000"/>
              <a:gd name="adj2" fmla="val 163889"/>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r>
              <a:rPr lang="en-US" dirty="0">
                <a:latin typeface="Calibri" pitchFamily="34" charset="0"/>
                <a:cs typeface="Calibri" pitchFamily="34" charset="0"/>
              </a:rPr>
              <a:t>That’s my rule!</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EF358314-B6C3-4EB3-93C0-FAC7F05AFF4E}"/>
                  </a:ext>
                </a:extLst>
              </p:cNvPr>
              <p:cNvSpPr/>
              <p:nvPr/>
            </p:nvSpPr>
            <p:spPr>
              <a:xfrm>
                <a:off x="1353193" y="1919525"/>
                <a:ext cx="7651158" cy="430887"/>
              </a:xfrm>
              <a:prstGeom prst="rect">
                <a:avLst/>
              </a:prstGeom>
            </p:spPr>
            <p:txBody>
              <a:bodyPr wrap="square">
                <a:spAutoFit/>
              </a:bodyPr>
              <a:lstStyle/>
              <a:p>
                <a:pPr marL="0" indent="0">
                  <a:buNone/>
                </a:pPr>
                <a14:m>
                  <m:oMath xmlns:m="http://schemas.openxmlformats.org/officeDocument/2006/math">
                    <m:r>
                      <a:rPr lang="en-US" altLang="zh-CN" sz="2200" i="1" smtClean="0">
                        <a:latin typeface="Cambria Math" charset="0"/>
                        <a:sym typeface="Symbol"/>
                      </a:rPr>
                      <m:t>𝑃</m:t>
                    </m:r>
                    <m:r>
                      <a:rPr lang="en-US" altLang="zh-CN" sz="2200" i="1">
                        <a:latin typeface="Cambria Math" panose="02040503050406030204" pitchFamily="18" charset="0"/>
                        <a:sym typeface="Symbol"/>
                      </a:rPr>
                      <m:t>(</m:t>
                    </m:r>
                    <m:r>
                      <a:rPr lang="en-US" altLang="zh-CN" sz="2200" i="1">
                        <a:latin typeface="Cambria Math" panose="02040503050406030204" pitchFamily="18" charset="0"/>
                        <a:sym typeface="Symbol"/>
                      </a:rPr>
                      <m:t>𝑎</m:t>
                    </m:r>
                    <m:r>
                      <a:rPr lang="en-US" altLang="zh-CN" sz="2200" i="1">
                        <a:latin typeface="Cambria Math" panose="02040503050406030204" pitchFamily="18" charset="0"/>
                        <a:sym typeface="Symbol"/>
                      </a:rPr>
                      <m:t>, </m:t>
                    </m:r>
                    <m:r>
                      <a:rPr lang="en-US" altLang="zh-CN" sz="2200" i="1">
                        <a:latin typeface="Cambria Math" panose="02040503050406030204" pitchFamily="18" charset="0"/>
                        <a:sym typeface="Symbol"/>
                      </a:rPr>
                      <m:t>𝑏</m:t>
                    </m:r>
                    <m:r>
                      <a:rPr lang="en-US" altLang="zh-CN" sz="2200" i="1">
                        <a:latin typeface="Cambria Math" panose="02040503050406030204" pitchFamily="18" charset="0"/>
                        <a:sym typeface="Symbol"/>
                      </a:rPr>
                      <m:t>)</m:t>
                    </m:r>
                  </m:oMath>
                </a14:m>
                <a:r>
                  <a:rPr lang="en-US" altLang="zh-CN" sz="2200" dirty="0">
                    <a:solidFill>
                      <a:schemeClr val="tx1"/>
                    </a:solidFill>
                  </a:rPr>
                  <a:t> </a:t>
                </a:r>
                <a14:m>
                  <m:oMath xmlns:m="http://schemas.openxmlformats.org/officeDocument/2006/math">
                    <m:r>
                      <a:rPr lang="en-US" altLang="zh-CN" sz="2200" i="1">
                        <a:solidFill>
                          <a:schemeClr val="tx1"/>
                        </a:solidFill>
                        <a:latin typeface="Cambria Math" panose="02040503050406030204" pitchFamily="18" charset="0"/>
                        <a:sym typeface="Symbol"/>
                      </a:rPr>
                      <m:t>=</m:t>
                    </m:r>
                    <m:r>
                      <a:rPr lang="en-US" altLang="zh-CN" sz="2200" i="1">
                        <a:solidFill>
                          <a:schemeClr val="tx1"/>
                        </a:solidFill>
                        <a:latin typeface="Cambria Math" charset="0"/>
                        <a:sym typeface="Symbol"/>
                      </a:rPr>
                      <m:t>𝑃</m:t>
                    </m:r>
                    <m:r>
                      <a:rPr lang="en-US" altLang="zh-CN" sz="2200" i="1">
                        <a:solidFill>
                          <a:schemeClr val="tx1"/>
                        </a:solidFill>
                        <a:latin typeface="Cambria Math" panose="02040503050406030204" pitchFamily="18" charset="0"/>
                        <a:sym typeface="Symbol"/>
                      </a:rPr>
                      <m:t>(</m:t>
                    </m:r>
                    <m:r>
                      <a:rPr lang="en-US" altLang="zh-CN" sz="2200" i="1">
                        <a:solidFill>
                          <a:schemeClr val="tx1"/>
                        </a:solidFill>
                        <a:latin typeface="Cambria Math" panose="02040503050406030204" pitchFamily="18" charset="0"/>
                        <a:sym typeface="Symbol"/>
                      </a:rPr>
                      <m:t>𝑏</m:t>
                    </m:r>
                    <m:r>
                      <a:rPr lang="en-US" altLang="zh-CN" sz="2200" i="1">
                        <a:solidFill>
                          <a:schemeClr val="tx1"/>
                        </a:solidFill>
                        <a:latin typeface="Cambria Math" panose="02040503050406030204" pitchFamily="18" charset="0"/>
                        <a:sym typeface="Symbol"/>
                      </a:rPr>
                      <m:t>|</m:t>
                    </m:r>
                    <m:r>
                      <a:rPr lang="en-US" altLang="zh-CN" sz="2200" i="1">
                        <a:solidFill>
                          <a:schemeClr val="tx1"/>
                        </a:solidFill>
                        <a:latin typeface="Cambria Math" panose="02040503050406030204" pitchFamily="18" charset="0"/>
                        <a:sym typeface="Symbol"/>
                      </a:rPr>
                      <m:t>𝑎</m:t>
                    </m:r>
                    <m:r>
                      <a:rPr lang="en-US" altLang="zh-CN" sz="2200" i="1">
                        <a:solidFill>
                          <a:schemeClr val="tx1"/>
                        </a:solidFill>
                        <a:latin typeface="Cambria Math" panose="02040503050406030204" pitchFamily="18" charset="0"/>
                        <a:sym typeface="Symbol"/>
                      </a:rPr>
                      <m:t>)</m:t>
                    </m:r>
                    <m:r>
                      <a:rPr lang="en-US" altLang="zh-CN" sz="2200" i="1">
                        <a:solidFill>
                          <a:schemeClr val="tx1"/>
                        </a:solidFill>
                        <a:latin typeface="Cambria Math" charset="0"/>
                        <a:sym typeface="Symbol"/>
                      </a:rPr>
                      <m:t>𝑃</m:t>
                    </m:r>
                    <m:r>
                      <a:rPr lang="en-US" altLang="zh-CN" sz="2200" i="1">
                        <a:solidFill>
                          <a:schemeClr val="tx1"/>
                        </a:solidFill>
                        <a:latin typeface="Cambria Math" panose="02040503050406030204" pitchFamily="18" charset="0"/>
                        <a:sym typeface="Symbol"/>
                      </a:rPr>
                      <m:t>(</m:t>
                    </m:r>
                    <m:r>
                      <a:rPr lang="en-US" altLang="zh-CN" sz="2200" i="1">
                        <a:solidFill>
                          <a:schemeClr val="tx1"/>
                        </a:solidFill>
                        <a:latin typeface="Cambria Math" panose="02040503050406030204" pitchFamily="18" charset="0"/>
                        <a:sym typeface="Symbol"/>
                      </a:rPr>
                      <m:t>𝑎</m:t>
                    </m:r>
                    <m:r>
                      <a:rPr lang="en-US" altLang="zh-CN" sz="2200" i="1">
                        <a:solidFill>
                          <a:schemeClr val="tx1"/>
                        </a:solidFill>
                        <a:latin typeface="Cambria Math" panose="02040503050406030204" pitchFamily="18" charset="0"/>
                        <a:sym typeface="Symbol"/>
                      </a:rPr>
                      <m:t>)</m:t>
                    </m:r>
                  </m:oMath>
                </a14:m>
                <a:r>
                  <a:rPr lang="en-US" altLang="zh-CN" sz="2200" dirty="0">
                    <a:sym typeface="Symbol"/>
                  </a:rPr>
                  <a:t> </a:t>
                </a:r>
                <a14:m>
                  <m:oMath xmlns:m="http://schemas.openxmlformats.org/officeDocument/2006/math">
                    <m:r>
                      <a:rPr lang="en-US" altLang="zh-CN" sz="2200" i="1">
                        <a:latin typeface="Cambria Math" panose="02040503050406030204" pitchFamily="18" charset="0"/>
                        <a:sym typeface="Symbol"/>
                      </a:rPr>
                      <m:t>=</m:t>
                    </m:r>
                    <m:r>
                      <a:rPr lang="en-US" altLang="zh-CN" sz="2200" i="1">
                        <a:latin typeface="Cambria Math" charset="0"/>
                        <a:sym typeface="Symbol"/>
                      </a:rPr>
                      <m:t>𝑃</m:t>
                    </m:r>
                    <m:r>
                      <a:rPr lang="en-US" altLang="zh-CN" sz="2200" i="1">
                        <a:latin typeface="Cambria Math" panose="02040503050406030204" pitchFamily="18" charset="0"/>
                        <a:sym typeface="Symbol"/>
                      </a:rPr>
                      <m:t>(</m:t>
                    </m:r>
                    <m:r>
                      <a:rPr lang="en-US" altLang="zh-CN" sz="2200" i="1">
                        <a:latin typeface="Cambria Math" panose="02040503050406030204" pitchFamily="18" charset="0"/>
                        <a:sym typeface="Symbol"/>
                      </a:rPr>
                      <m:t>𝑎</m:t>
                    </m:r>
                    <m:r>
                      <a:rPr lang="en-US" altLang="zh-CN" sz="2200" i="1">
                        <a:latin typeface="Cambria Math" panose="02040503050406030204" pitchFamily="18" charset="0"/>
                        <a:sym typeface="Symbol"/>
                      </a:rPr>
                      <m:t>|</m:t>
                    </m:r>
                    <m:r>
                      <a:rPr lang="en-US" altLang="zh-CN" sz="2200" i="1">
                        <a:latin typeface="Cambria Math" panose="02040503050406030204" pitchFamily="18" charset="0"/>
                        <a:sym typeface="Symbol"/>
                      </a:rPr>
                      <m:t>𝑏</m:t>
                    </m:r>
                    <m:r>
                      <a:rPr lang="en-US" altLang="zh-CN" sz="2200" i="1">
                        <a:latin typeface="Cambria Math" panose="02040503050406030204" pitchFamily="18" charset="0"/>
                        <a:sym typeface="Symbol"/>
                      </a:rPr>
                      <m:t>)</m:t>
                    </m:r>
                    <m:r>
                      <a:rPr lang="en-US" altLang="zh-CN" sz="2200" i="1">
                        <a:latin typeface="Cambria Math" charset="0"/>
                        <a:sym typeface="Symbol"/>
                      </a:rPr>
                      <m:t>𝑃</m:t>
                    </m:r>
                    <m:r>
                      <a:rPr lang="en-US" altLang="zh-CN" sz="2200" i="1">
                        <a:latin typeface="Cambria Math" panose="02040503050406030204" pitchFamily="18" charset="0"/>
                        <a:sym typeface="Symbol"/>
                      </a:rPr>
                      <m:t>(</m:t>
                    </m:r>
                    <m:r>
                      <a:rPr lang="en-US" altLang="zh-CN" sz="2200" i="1">
                        <a:latin typeface="Cambria Math" panose="02040503050406030204" pitchFamily="18" charset="0"/>
                        <a:sym typeface="Symbol"/>
                      </a:rPr>
                      <m:t>𝑏</m:t>
                    </m:r>
                    <m:r>
                      <a:rPr lang="en-US" altLang="zh-CN" sz="2200" i="1">
                        <a:latin typeface="Cambria Math" panose="02040503050406030204" pitchFamily="18" charset="0"/>
                        <a:sym typeface="Symbol"/>
                      </a:rPr>
                      <m:t>)</m:t>
                    </m:r>
                  </m:oMath>
                </a14:m>
                <a:endParaRPr lang="en-US" altLang="zh-CN" sz="2200" dirty="0">
                  <a:solidFill>
                    <a:srgbClr val="333399"/>
                  </a:solidFill>
                </a:endParaRPr>
              </a:p>
            </p:txBody>
          </p:sp>
        </mc:Choice>
        <mc:Fallback xmlns="">
          <p:sp>
            <p:nvSpPr>
              <p:cNvPr id="2" name="矩形 1">
                <a:extLst>
                  <a:ext uri="{FF2B5EF4-FFF2-40B4-BE49-F238E27FC236}">
                    <a16:creationId xmlns:a16="http://schemas.microsoft.com/office/drawing/2014/main" id="{EF358314-B6C3-4EB3-93C0-FAC7F05AFF4E}"/>
                  </a:ext>
                </a:extLst>
              </p:cNvPr>
              <p:cNvSpPr>
                <a:spLocks noRot="1" noChangeAspect="1" noMove="1" noResize="1" noEditPoints="1" noAdjustHandles="1" noChangeArrowheads="1" noChangeShapeType="1" noTextEdit="1"/>
              </p:cNvSpPr>
              <p:nvPr/>
            </p:nvSpPr>
            <p:spPr>
              <a:xfrm>
                <a:off x="1353193" y="1919525"/>
                <a:ext cx="7651158" cy="430887"/>
              </a:xfrm>
              <a:prstGeom prst="rect">
                <a:avLst/>
              </a:prstGeom>
              <a:blipFill>
                <a:blip r:embed="rId5"/>
                <a:stretch>
                  <a:fillRect l="-80"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8EAD8D6C-8A8C-4917-8EFF-F1A1D0AD8D6C}"/>
                  </a:ext>
                </a:extLst>
              </p:cNvPr>
              <p:cNvSpPr/>
              <p:nvPr/>
            </p:nvSpPr>
            <p:spPr>
              <a:xfrm>
                <a:off x="2134967" y="3244065"/>
                <a:ext cx="4454489" cy="9340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4000" i="1">
                          <a:latin typeface="Cambria Math" charset="0"/>
                          <a:sym typeface="Symbol"/>
                        </a:rPr>
                        <m:t>𝑃</m:t>
                      </m:r>
                      <m:r>
                        <a:rPr lang="en-US" altLang="zh-CN" sz="4000" i="1">
                          <a:latin typeface="Cambria Math" panose="02040503050406030204" pitchFamily="18" charset="0"/>
                          <a:sym typeface="Symbol"/>
                        </a:rPr>
                        <m:t>(</m:t>
                      </m:r>
                      <m:r>
                        <a:rPr lang="en-US" altLang="zh-CN" sz="4000" i="1">
                          <a:latin typeface="Cambria Math" panose="02040503050406030204" pitchFamily="18" charset="0"/>
                          <a:sym typeface="Symbol"/>
                        </a:rPr>
                        <m:t>𝑏</m:t>
                      </m:r>
                      <m:r>
                        <a:rPr lang="en-US" altLang="zh-CN" sz="4000" i="1">
                          <a:latin typeface="Cambria Math" panose="02040503050406030204" pitchFamily="18" charset="0"/>
                          <a:sym typeface="Symbol"/>
                        </a:rPr>
                        <m:t>|</m:t>
                      </m:r>
                      <m:r>
                        <a:rPr lang="en-US" altLang="zh-CN" sz="4000" i="1">
                          <a:latin typeface="Cambria Math" panose="02040503050406030204" pitchFamily="18" charset="0"/>
                          <a:sym typeface="Symbol"/>
                        </a:rPr>
                        <m:t>𝑎</m:t>
                      </m:r>
                      <m:r>
                        <a:rPr lang="en-US" altLang="zh-CN" sz="4000" i="1">
                          <a:latin typeface="Cambria Math" panose="02040503050406030204" pitchFamily="18" charset="0"/>
                          <a:sym typeface="Symbol"/>
                        </a:rPr>
                        <m:t>)=</m:t>
                      </m:r>
                      <m:box>
                        <m:boxPr>
                          <m:ctrlPr>
                            <a:rPr lang="en-US" altLang="zh-CN" sz="4000" i="1" smtClean="0">
                              <a:latin typeface="Cambria Math" panose="02040503050406030204" pitchFamily="18" charset="0"/>
                              <a:sym typeface="Symbol"/>
                            </a:rPr>
                          </m:ctrlPr>
                        </m:boxPr>
                        <m:e>
                          <m:argPr>
                            <m:argSz m:val="-1"/>
                          </m:argPr>
                          <m:f>
                            <m:fPr>
                              <m:ctrlPr>
                                <a:rPr lang="en-US" altLang="zh-CN" sz="4000" i="1" smtClean="0">
                                  <a:latin typeface="Cambria Math" panose="02040503050406030204" pitchFamily="18" charset="0"/>
                                  <a:sym typeface="Symbol"/>
                                </a:rPr>
                              </m:ctrlPr>
                            </m:fPr>
                            <m:num>
                              <m:r>
                                <a:rPr lang="en-US" altLang="zh-CN" sz="4000" i="1">
                                  <a:latin typeface="Cambria Math" charset="0"/>
                                  <a:sym typeface="Symbol"/>
                                </a:rPr>
                                <m:t>𝑃</m:t>
                              </m:r>
                              <m:r>
                                <a:rPr lang="en-US" altLang="zh-CN" sz="4000" i="1">
                                  <a:latin typeface="Cambria Math" panose="02040503050406030204" pitchFamily="18" charset="0"/>
                                  <a:sym typeface="Symbol"/>
                                </a:rPr>
                                <m:t>(</m:t>
                              </m:r>
                              <m:r>
                                <a:rPr lang="en-US" altLang="zh-CN" sz="4000" i="1">
                                  <a:latin typeface="Cambria Math" panose="02040503050406030204" pitchFamily="18" charset="0"/>
                                  <a:sym typeface="Symbol"/>
                                </a:rPr>
                                <m:t>𝑎</m:t>
                              </m:r>
                              <m:r>
                                <a:rPr lang="en-US" altLang="zh-CN" sz="4000" i="1">
                                  <a:latin typeface="Cambria Math" panose="02040503050406030204" pitchFamily="18" charset="0"/>
                                  <a:sym typeface="Symbol"/>
                                </a:rPr>
                                <m:t>|</m:t>
                              </m:r>
                              <m:r>
                                <a:rPr lang="en-US" altLang="zh-CN" sz="4000" i="1">
                                  <a:latin typeface="Cambria Math" panose="02040503050406030204" pitchFamily="18" charset="0"/>
                                  <a:sym typeface="Symbol"/>
                                </a:rPr>
                                <m:t>𝑏</m:t>
                              </m:r>
                              <m:r>
                                <a:rPr lang="en-US" altLang="zh-CN" sz="4000" i="1">
                                  <a:latin typeface="Cambria Math" panose="02040503050406030204" pitchFamily="18" charset="0"/>
                                  <a:sym typeface="Symbol"/>
                                </a:rPr>
                                <m:t>)</m:t>
                              </m:r>
                              <m:r>
                                <a:rPr lang="en-US" altLang="zh-CN" sz="4000" i="1">
                                  <a:latin typeface="Cambria Math" charset="0"/>
                                  <a:sym typeface="Symbol"/>
                                </a:rPr>
                                <m:t>𝑃</m:t>
                              </m:r>
                              <m:r>
                                <a:rPr lang="en-US" altLang="zh-CN" sz="4000" i="1">
                                  <a:latin typeface="Cambria Math" panose="02040503050406030204" pitchFamily="18" charset="0"/>
                                  <a:sym typeface="Symbol"/>
                                </a:rPr>
                                <m:t>(</m:t>
                              </m:r>
                              <m:r>
                                <a:rPr lang="en-US" altLang="zh-CN" sz="4000" i="1">
                                  <a:latin typeface="Cambria Math" panose="02040503050406030204" pitchFamily="18" charset="0"/>
                                  <a:sym typeface="Symbol"/>
                                </a:rPr>
                                <m:t>𝑏</m:t>
                              </m:r>
                              <m:r>
                                <a:rPr lang="en-US" altLang="zh-CN" sz="4000" i="1">
                                  <a:latin typeface="Cambria Math" panose="02040503050406030204" pitchFamily="18" charset="0"/>
                                  <a:sym typeface="Symbol"/>
                                </a:rPr>
                                <m:t>)</m:t>
                              </m:r>
                            </m:num>
                            <m:den>
                              <m:r>
                                <a:rPr lang="en-US" altLang="zh-CN" sz="4000" i="1">
                                  <a:latin typeface="Cambria Math" charset="0"/>
                                  <a:sym typeface="Symbol"/>
                                </a:rPr>
                                <m:t>𝑃</m:t>
                              </m:r>
                              <m:r>
                                <a:rPr lang="en-US" altLang="zh-CN" sz="4000" i="1">
                                  <a:latin typeface="Cambria Math" panose="02040503050406030204" pitchFamily="18" charset="0"/>
                                  <a:sym typeface="Symbol"/>
                                </a:rPr>
                                <m:t>(</m:t>
                              </m:r>
                              <m:r>
                                <a:rPr lang="en-US" altLang="zh-CN" sz="4000" i="1">
                                  <a:latin typeface="Cambria Math" panose="02040503050406030204" pitchFamily="18" charset="0"/>
                                  <a:sym typeface="Symbol"/>
                                </a:rPr>
                                <m:t>𝑎</m:t>
                              </m:r>
                              <m:r>
                                <a:rPr lang="en-US" altLang="zh-CN" sz="4000" i="1">
                                  <a:latin typeface="Cambria Math" panose="02040503050406030204" pitchFamily="18" charset="0"/>
                                  <a:sym typeface="Symbol"/>
                                </a:rPr>
                                <m:t>)</m:t>
                              </m:r>
                            </m:den>
                          </m:f>
                        </m:e>
                      </m:box>
                    </m:oMath>
                  </m:oMathPara>
                </a14:m>
                <a:endParaRPr lang="zh-CN" altLang="en-US" sz="4000" dirty="0"/>
              </a:p>
            </p:txBody>
          </p:sp>
        </mc:Choice>
        <mc:Fallback xmlns="">
          <p:sp>
            <p:nvSpPr>
              <p:cNvPr id="4" name="矩形 3">
                <a:extLst>
                  <a:ext uri="{FF2B5EF4-FFF2-40B4-BE49-F238E27FC236}">
                    <a16:creationId xmlns:a16="http://schemas.microsoft.com/office/drawing/2014/main" id="{8EAD8D6C-8A8C-4917-8EFF-F1A1D0AD8D6C}"/>
                  </a:ext>
                </a:extLst>
              </p:cNvPr>
              <p:cNvSpPr>
                <a:spLocks noRot="1" noChangeAspect="1" noMove="1" noResize="1" noEditPoints="1" noAdjustHandles="1" noChangeArrowheads="1" noChangeShapeType="1" noTextEdit="1"/>
              </p:cNvSpPr>
              <p:nvPr/>
            </p:nvSpPr>
            <p:spPr>
              <a:xfrm>
                <a:off x="2134967" y="3244065"/>
                <a:ext cx="4454489" cy="934038"/>
              </a:xfrm>
              <a:prstGeom prst="rect">
                <a:avLst/>
              </a:prstGeom>
              <a:blipFill>
                <a:blip r:embed="rId6"/>
                <a:stretch>
                  <a:fillRect/>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t>应用贝叶斯规则</a:t>
            </a:r>
            <a:endParaRPr lang="en-US" dirty="0"/>
          </a:p>
        </p:txBody>
      </p:sp>
      <p:sp>
        <p:nvSpPr>
          <p:cNvPr id="1020931" name="Rectangle 3"/>
          <p:cNvSpPr>
            <a:spLocks noGrp="1" noChangeArrowheads="1"/>
          </p:cNvSpPr>
          <p:nvPr>
            <p:ph idx="1"/>
          </p:nvPr>
        </p:nvSpPr>
        <p:spPr/>
        <p:txBody>
          <a:bodyPr/>
          <a:lstStyle/>
          <a:p>
            <a:pPr eaLnBrk="1" hangingPunct="1"/>
            <a:r>
              <a:rPr lang="zh-CN" altLang="en-US" sz="2400" dirty="0">
                <a:solidFill>
                  <a:srgbClr val="FF0000"/>
                </a:solidFill>
              </a:rPr>
              <a:t>医疗诊断：</a:t>
            </a:r>
            <a:endParaRPr lang="en-US" altLang="zh-CN" sz="2400" dirty="0">
              <a:solidFill>
                <a:srgbClr val="FF0000"/>
              </a:solidFill>
            </a:endParaRPr>
          </a:p>
          <a:p>
            <a:pPr eaLnBrk="1" hangingPunct="1"/>
            <a:endParaRPr lang="en-US" altLang="zh-CN" sz="2400" dirty="0">
              <a:solidFill>
                <a:srgbClr val="FF0000"/>
              </a:solidFill>
            </a:endParaRPr>
          </a:p>
          <a:p>
            <a:pPr eaLnBrk="1" hangingPunct="1"/>
            <a:r>
              <a:rPr lang="zh-CN" altLang="en-US" sz="2400" dirty="0"/>
              <a:t>结果</a:t>
            </a:r>
            <a:r>
              <a:rPr lang="en-US" altLang="zh-CN" sz="2400" i="1" dirty="0"/>
              <a:t>effect</a:t>
            </a:r>
            <a:r>
              <a:rPr lang="zh-CN" altLang="en-US" sz="2400" dirty="0"/>
              <a:t>看作是证据，确定造成这一结果的未知因素</a:t>
            </a:r>
            <a:r>
              <a:rPr lang="en-US" altLang="zh-CN" sz="2400" i="1" dirty="0"/>
              <a:t>cause</a:t>
            </a:r>
            <a:r>
              <a:rPr lang="en-US" altLang="zh-CN" sz="2400" dirty="0"/>
              <a:t> </a:t>
            </a:r>
            <a:r>
              <a:rPr lang="zh-CN" altLang="en-US" sz="2400" dirty="0"/>
              <a:t>，贝叶斯规则</a:t>
            </a:r>
            <a:r>
              <a:rPr lang="en-US" sz="2400" dirty="0"/>
              <a:t>:</a:t>
            </a:r>
          </a:p>
          <a:p>
            <a:pPr eaLnBrk="1" hangingPunct="1"/>
            <a:endParaRPr lang="en-US" sz="2400" dirty="0"/>
          </a:p>
          <a:p>
            <a:pPr eaLnBrk="1" hangingPunct="1"/>
            <a:endParaRPr lang="en-US" sz="2400" dirty="0"/>
          </a:p>
          <a:p>
            <a:pPr lvl="1" eaLnBrk="1" hangingPunct="1"/>
            <a:endParaRPr lang="en-US" sz="2000" dirty="0"/>
          </a:p>
          <a:p>
            <a:pPr lvl="1"/>
            <a:r>
              <a:rPr lang="zh-CN" altLang="en-US" sz="2000" dirty="0"/>
              <a:t>条件概率</a:t>
            </a:r>
            <a:r>
              <a:rPr lang="en-US" altLang="zh-CN" sz="2000" i="1" dirty="0"/>
              <a:t>P</a:t>
            </a:r>
            <a:r>
              <a:rPr lang="en-US" altLang="zh-CN" sz="2000" dirty="0"/>
              <a:t>(</a:t>
            </a:r>
            <a:r>
              <a:rPr lang="en-US" altLang="zh-CN" sz="2000" i="1" dirty="0" err="1"/>
              <a:t>cause</a:t>
            </a:r>
            <a:r>
              <a:rPr lang="en-US" altLang="zh-CN" sz="2000" dirty="0" err="1"/>
              <a:t>|</a:t>
            </a:r>
            <a:r>
              <a:rPr lang="en-US" altLang="zh-CN" sz="2000" i="1" dirty="0" err="1"/>
              <a:t>effect</a:t>
            </a:r>
            <a:r>
              <a:rPr lang="en-US" altLang="zh-CN" sz="2000" dirty="0"/>
              <a:t>) </a:t>
            </a:r>
            <a:r>
              <a:rPr lang="zh-CN" altLang="en-US" sz="2000" dirty="0"/>
              <a:t>描述诊断方向上的关系</a:t>
            </a:r>
            <a:endParaRPr lang="en-US" altLang="zh-CN" sz="2000" dirty="0"/>
          </a:p>
          <a:p>
            <a:pPr lvl="1"/>
            <a:endParaRPr lang="en-US" altLang="zh-CN" sz="2000" dirty="0"/>
          </a:p>
          <a:p>
            <a:pPr lvl="1" eaLnBrk="1" hangingPunct="1"/>
            <a:r>
              <a:rPr lang="zh-CN" altLang="en-US" sz="2000" dirty="0"/>
              <a:t>条件概率</a:t>
            </a:r>
            <a:r>
              <a:rPr lang="en-US" altLang="zh-CN" sz="2000" i="1" dirty="0"/>
              <a:t>P</a:t>
            </a:r>
            <a:r>
              <a:rPr lang="en-US" altLang="zh-CN" sz="2000" dirty="0"/>
              <a:t>(</a:t>
            </a:r>
            <a:r>
              <a:rPr lang="en-US" altLang="zh-CN" sz="2000" i="1" dirty="0" err="1"/>
              <a:t>effect</a:t>
            </a:r>
            <a:r>
              <a:rPr lang="en-US" altLang="zh-CN" sz="2000" dirty="0" err="1"/>
              <a:t>|</a:t>
            </a:r>
            <a:r>
              <a:rPr lang="en-US" altLang="zh-CN" sz="2000" i="1" dirty="0" err="1"/>
              <a:t>cause</a:t>
            </a:r>
            <a:r>
              <a:rPr lang="en-US" altLang="zh-CN" sz="2000" dirty="0"/>
              <a:t>) </a:t>
            </a:r>
            <a:r>
              <a:rPr lang="zh-CN" altLang="en-US" sz="2000" dirty="0"/>
              <a:t>量化了因果方向上的关系</a:t>
            </a:r>
            <a:endParaRPr lang="en-US" altLang="zh-CN" sz="2000" dirty="0"/>
          </a:p>
          <a:p>
            <a:pPr lvl="1"/>
            <a:endParaRPr lang="en-US" sz="2000" dirty="0"/>
          </a:p>
          <a:p>
            <a:pPr lvl="1"/>
            <a:r>
              <a:rPr lang="zh-CN" altLang="en-US" sz="2000" dirty="0"/>
              <a:t>实际中，经常有因果关系的条件概率，而想得出诊断关系。</a:t>
            </a:r>
            <a:endParaRPr lang="en-US" sz="2000" dirty="0"/>
          </a:p>
        </p:txBody>
      </p:sp>
      <p:pic>
        <p:nvPicPr>
          <p:cNvPr id="11" name="Picture 10"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727" y="3048723"/>
            <a:ext cx="5445919" cy="712860"/>
          </a:xfrm>
          <a:prstGeom prst="rect">
            <a:avLst/>
          </a:prstGeom>
        </p:spPr>
      </p:pic>
    </p:spTree>
    <p:extLst>
      <p:ext uri="{BB962C8B-B14F-4D97-AF65-F5344CB8AC3E}">
        <p14:creationId xmlns:p14="http://schemas.microsoft.com/office/powerpoint/2010/main" val="587825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885B-53F2-4ADA-9D1D-E83F300D2C02}"/>
              </a:ext>
            </a:extLst>
          </p:cNvPr>
          <p:cNvSpPr>
            <a:spLocks noGrp="1"/>
          </p:cNvSpPr>
          <p:nvPr>
            <p:ph type="title"/>
          </p:nvPr>
        </p:nvSpPr>
        <p:spPr>
          <a:xfrm>
            <a:off x="1981200" y="0"/>
            <a:ext cx="8229600" cy="990600"/>
          </a:xfrm>
        </p:spPr>
        <p:txBody>
          <a:bodyPr/>
          <a:lstStyle/>
          <a:p>
            <a:pPr>
              <a:defRPr/>
            </a:pPr>
            <a:r>
              <a:rPr lang="zh-CN" altLang="en-US" dirty="0"/>
              <a:t>应用贝叶斯规则</a:t>
            </a:r>
            <a:endParaRPr lang="en-US" dirty="0"/>
          </a:p>
        </p:txBody>
      </p:sp>
      <mc:AlternateContent xmlns:mc="http://schemas.openxmlformats.org/markup-compatibility/2006" xmlns:a14="http://schemas.microsoft.com/office/drawing/2010/main">
        <mc:Choice Requires="a14">
          <p:sp>
            <p:nvSpPr>
              <p:cNvPr id="44035" name="Content Placeholder 2"/>
              <p:cNvSpPr>
                <a:spLocks noGrp="1" noChangeArrowheads="1"/>
              </p:cNvSpPr>
              <p:nvPr>
                <p:ph idx="1"/>
              </p:nvPr>
            </p:nvSpPr>
            <p:spPr>
              <a:xfrm>
                <a:off x="664143" y="1356361"/>
                <a:ext cx="10443411" cy="4906963"/>
              </a:xfrm>
            </p:spPr>
            <p:txBody>
              <a:bodyPr/>
              <a:lstStyle/>
              <a:p>
                <a:pPr algn="just">
                  <a:lnSpc>
                    <a:spcPct val="150000"/>
                  </a:lnSpc>
                </a:pPr>
                <a:r>
                  <a:rPr lang="zh-CN" altLang="en-US" sz="2400" dirty="0"/>
                  <a:t>示例</a:t>
                </a:r>
                <a:r>
                  <a:rPr lang="en-US" altLang="zh-CN" sz="2400" dirty="0"/>
                  <a:t>:  </a:t>
                </a:r>
                <a:r>
                  <a:rPr lang="zh-CN" altLang="zh-CN" sz="2200" dirty="0"/>
                  <a:t>明天要举行户外</a:t>
                </a:r>
                <a:r>
                  <a:rPr lang="zh-CN" altLang="en-US" sz="2200" dirty="0"/>
                  <a:t>运动会</a:t>
                </a:r>
                <a:r>
                  <a:rPr lang="zh-CN" altLang="zh-CN" sz="2200" dirty="0"/>
                  <a:t>。近年来，每年</a:t>
                </a:r>
                <a:r>
                  <a:rPr lang="zh-CN" altLang="zh-CN" sz="2200" dirty="0">
                    <a:solidFill>
                      <a:srgbClr val="FF0000"/>
                    </a:solidFill>
                  </a:rPr>
                  <a:t>仅下雨</a:t>
                </a:r>
                <a:r>
                  <a:rPr lang="en-US" altLang="zh-CN" sz="2200" dirty="0">
                    <a:solidFill>
                      <a:srgbClr val="FF0000"/>
                    </a:solidFill>
                  </a:rPr>
                  <a:t>5</a:t>
                </a:r>
                <a:r>
                  <a:rPr lang="zh-CN" altLang="zh-CN" sz="2200" dirty="0">
                    <a:solidFill>
                      <a:srgbClr val="FF0000"/>
                    </a:solidFill>
                  </a:rPr>
                  <a:t>天</a:t>
                </a:r>
                <a:r>
                  <a:rPr lang="zh-CN" altLang="zh-CN" sz="2200" dirty="0"/>
                  <a:t>（</a:t>
                </a:r>
                <a:r>
                  <a:rPr lang="en-US" altLang="zh-CN" sz="2200" dirty="0"/>
                  <a:t>5/365=0.014</a:t>
                </a:r>
                <a:r>
                  <a:rPr lang="zh-CN" altLang="zh-CN" sz="2200" dirty="0"/>
                  <a:t>）。不幸的是，</a:t>
                </a:r>
                <a:r>
                  <a:rPr lang="zh-CN" altLang="zh-CN" sz="2200" u="sng" dirty="0"/>
                  <a:t>天气预报员预测明天会下雨</a:t>
                </a:r>
                <a:r>
                  <a:rPr lang="zh-CN" altLang="zh-CN" sz="2200" dirty="0"/>
                  <a:t>。</a:t>
                </a:r>
                <a:r>
                  <a:rPr lang="zh-CN" altLang="zh-CN" sz="2200" dirty="0">
                    <a:solidFill>
                      <a:srgbClr val="FF0000"/>
                    </a:solidFill>
                  </a:rPr>
                  <a:t>当真的下雨时，天气预报员准确地预测了</a:t>
                </a:r>
                <a:r>
                  <a:rPr lang="en-US" altLang="zh-CN" sz="2200" dirty="0">
                    <a:solidFill>
                      <a:srgbClr val="FF0000"/>
                    </a:solidFill>
                  </a:rPr>
                  <a:t>90%</a:t>
                </a:r>
                <a:r>
                  <a:rPr lang="zh-CN" altLang="zh-CN" sz="2200" dirty="0">
                    <a:solidFill>
                      <a:srgbClr val="FF0000"/>
                    </a:solidFill>
                  </a:rPr>
                  <a:t>的降雨</a:t>
                </a:r>
                <a:r>
                  <a:rPr lang="zh-CN" altLang="zh-CN" sz="2200" dirty="0"/>
                  <a:t>。</a:t>
                </a:r>
                <a:r>
                  <a:rPr lang="zh-CN" altLang="zh-CN" sz="2200" dirty="0">
                    <a:solidFill>
                      <a:srgbClr val="FF0000"/>
                    </a:solidFill>
                  </a:rPr>
                  <a:t>当不下雨时，他错误地预测了</a:t>
                </a:r>
                <a:r>
                  <a:rPr lang="en-US" altLang="zh-CN" sz="2200" dirty="0">
                    <a:solidFill>
                      <a:srgbClr val="FF0000"/>
                    </a:solidFill>
                  </a:rPr>
                  <a:t>10%</a:t>
                </a:r>
                <a:r>
                  <a:rPr lang="zh-CN" altLang="zh-CN" sz="2200" dirty="0">
                    <a:solidFill>
                      <a:srgbClr val="FF0000"/>
                    </a:solidFill>
                  </a:rPr>
                  <a:t>的降雨</a:t>
                </a:r>
                <a:r>
                  <a:rPr lang="zh-CN" altLang="zh-CN" sz="2200" dirty="0"/>
                  <a:t>。</a:t>
                </a:r>
                <a:r>
                  <a:rPr lang="zh-CN" altLang="en-US" sz="2200" u="sng" dirty="0"/>
                  <a:t>明天</a:t>
                </a:r>
                <a:r>
                  <a:rPr lang="zh-CN" altLang="zh-CN" sz="2200" u="sng" dirty="0"/>
                  <a:t>下雨</a:t>
                </a:r>
                <a:r>
                  <a:rPr lang="zh-CN" altLang="en-US" sz="2200" u="sng" dirty="0"/>
                  <a:t>和不下雨</a:t>
                </a:r>
                <a:r>
                  <a:rPr lang="zh-CN" altLang="zh-CN" sz="2200" u="sng" dirty="0"/>
                  <a:t>的可能性</a:t>
                </a:r>
                <a:r>
                  <a:rPr lang="zh-CN" altLang="en-US" sz="2200" u="sng" dirty="0"/>
                  <a:t>分别</a:t>
                </a:r>
                <a:r>
                  <a:rPr lang="zh-CN" altLang="zh-CN" sz="2200" u="sng" dirty="0"/>
                  <a:t>有多大</a:t>
                </a:r>
                <a:r>
                  <a:rPr lang="zh-CN" altLang="zh-CN" sz="2200" dirty="0"/>
                  <a:t>？</a:t>
                </a:r>
                <a:endParaRPr lang="en-US" altLang="zh-CN" sz="2200" dirty="0"/>
              </a:p>
              <a:p>
                <a:pPr algn="just">
                  <a:lnSpc>
                    <a:spcPct val="150000"/>
                  </a:lnSpc>
                </a:pPr>
                <a:endParaRPr lang="en-US" altLang="zh-CN" sz="2200" dirty="0">
                  <a:solidFill>
                    <a:schemeClr val="tx1"/>
                  </a:solidFill>
                </a:endParaRPr>
              </a:p>
              <a:p>
                <a:pPr algn="just">
                  <a:lnSpc>
                    <a:spcPct val="150000"/>
                  </a:lnSpc>
                </a:pPr>
                <a:r>
                  <a:rPr lang="zh-CN" altLang="en-US" sz="2200" dirty="0">
                    <a:solidFill>
                      <a:schemeClr val="tx1"/>
                    </a:solidFill>
                  </a:rPr>
                  <a:t>令</a:t>
                </a:r>
                <a:r>
                  <a:rPr lang="en-US" altLang="zh-CN" sz="2200" dirty="0">
                    <a:solidFill>
                      <a:schemeClr val="tx1"/>
                    </a:solidFill>
                  </a:rPr>
                  <a:t>rain</a:t>
                </a:r>
                <a:r>
                  <a:rPr lang="zh-CN" altLang="en-US" sz="2200" dirty="0">
                    <a:solidFill>
                      <a:schemeClr val="tx1"/>
                    </a:solidFill>
                  </a:rPr>
                  <a:t>表示明天下雨 ，</a:t>
                </a:r>
                <a:r>
                  <a:rPr lang="en-US" altLang="zh-CN" sz="2200" dirty="0">
                    <a:solidFill>
                      <a:schemeClr val="tx1"/>
                    </a:solidFill>
                  </a:rPr>
                  <a:t>predict</a:t>
                </a:r>
                <a:r>
                  <a:rPr lang="zh-CN" altLang="en-US" sz="2200" dirty="0">
                    <a:solidFill>
                      <a:schemeClr val="tx1"/>
                    </a:solidFill>
                  </a:rPr>
                  <a:t>表示预测明天下雨</a:t>
                </a:r>
                <a:r>
                  <a:rPr lang="en-US" altLang="zh-CN" sz="2200" dirty="0">
                    <a:solidFill>
                      <a:schemeClr val="tx1"/>
                    </a:solidFill>
                  </a:rPr>
                  <a:t> </a:t>
                </a:r>
              </a:p>
              <a:p>
                <a:pPr algn="just">
                  <a:lnSpc>
                    <a:spcPct val="150000"/>
                  </a:lnSpc>
                </a:pPr>
                <a14:m>
                  <m:oMath xmlns:m="http://schemas.openxmlformats.org/officeDocument/2006/math">
                    <m:r>
                      <m:rPr>
                        <m:nor/>
                      </m:rPr>
                      <a:rPr lang="zh-CN" altLang="en-US" sz="2400" dirty="0">
                        <a:solidFill>
                          <a:schemeClr val="tx1"/>
                        </a:solidFill>
                        <a:latin typeface="Cambria Math" panose="02040503050406030204" pitchFamily="18" charset="0"/>
                      </a:rPr>
                      <m:t>则有</m:t>
                    </m:r>
                    <m:r>
                      <a:rPr lang="zh-CN" altLang="en-US" sz="2400" i="1" dirty="0" smtClean="0">
                        <a:solidFill>
                          <a:schemeClr val="tx1"/>
                        </a:solidFill>
                        <a:latin typeface="Cambria Math" panose="02040503050406030204" pitchFamily="18" charset="0"/>
                      </a:rPr>
                      <m:t>：</m:t>
                    </m:r>
                  </m:oMath>
                </a14:m>
                <a:endParaRPr lang="en-US" altLang="zh-CN" sz="2400" i="1" dirty="0">
                  <a:solidFill>
                    <a:schemeClr val="tx1"/>
                  </a:solidFill>
                  <a:latin typeface="Cambria Math" panose="02040503050406030204" pitchFamily="18" charset="0"/>
                </a:endParaRPr>
              </a:p>
              <a:p>
                <a:pPr lvl="1" algn="just">
                  <a:lnSpc>
                    <a:spcPct val="150000"/>
                  </a:lnSpc>
                </a:pPr>
                <a14:m>
                  <m:oMath xmlns:m="http://schemas.openxmlformats.org/officeDocument/2006/math">
                    <m:r>
                      <m:rPr>
                        <m:nor/>
                      </m:rPr>
                      <a:rPr lang="en-US" altLang="zh-CN" sz="2200" i="1" dirty="0">
                        <a:solidFill>
                          <a:schemeClr val="tx1"/>
                        </a:solidFill>
                      </a:rPr>
                      <m:t>P</m:t>
                    </m:r>
                    <m:r>
                      <m:rPr>
                        <m:nor/>
                      </m:rPr>
                      <a:rPr lang="en-US" altLang="zh-CN" sz="2200" dirty="0">
                        <a:solidFill>
                          <a:schemeClr val="tx1"/>
                        </a:solidFill>
                      </a:rPr>
                      <m:t>(</m:t>
                    </m:r>
                    <m:r>
                      <m:rPr>
                        <m:nor/>
                      </m:rPr>
                      <a:rPr lang="en-US" altLang="zh-CN" sz="2200" i="1" dirty="0">
                        <a:solidFill>
                          <a:schemeClr val="tx1"/>
                        </a:solidFill>
                      </a:rPr>
                      <m:t>rain</m:t>
                    </m:r>
                    <m:r>
                      <m:rPr>
                        <m:nor/>
                      </m:rPr>
                      <a:rPr lang="en-US" altLang="zh-CN" sz="2200" dirty="0">
                        <a:solidFill>
                          <a:schemeClr val="tx1"/>
                        </a:solidFill>
                      </a:rPr>
                      <m:t>)</m:t>
                    </m:r>
                    <m:r>
                      <a:rPr lang="en-US" altLang="zh-CN" sz="2200" i="1" dirty="0">
                        <a:solidFill>
                          <a:schemeClr val="tx1"/>
                        </a:solidFill>
                        <a:latin typeface="Cambria Math" panose="02040503050406030204" pitchFamily="18" charset="0"/>
                      </a:rPr>
                      <m:t>=</m:t>
                    </m:r>
                    <m:r>
                      <m:rPr>
                        <m:nor/>
                      </m:rPr>
                      <a:rPr lang="en-US" altLang="zh-CN" sz="2200" dirty="0">
                        <a:solidFill>
                          <a:schemeClr val="tx1"/>
                        </a:solidFill>
                      </a:rPr>
                      <m:t>0.014</m:t>
                    </m:r>
                  </m:oMath>
                </a14:m>
                <a:r>
                  <a:rPr lang="zh-CN" altLang="en-US" sz="2200" dirty="0"/>
                  <a:t>；</a:t>
                </a:r>
                <a14:m>
                  <m:oMath xmlns:m="http://schemas.openxmlformats.org/officeDocument/2006/math">
                    <m:r>
                      <m:rPr>
                        <m:nor/>
                      </m:rPr>
                      <a:rPr lang="en-US" altLang="zh-CN" sz="2200" i="1" dirty="0">
                        <a:solidFill>
                          <a:schemeClr val="tx1"/>
                        </a:solidFill>
                      </a:rPr>
                      <m:t>P</m:t>
                    </m:r>
                    <m:r>
                      <m:rPr>
                        <m:nor/>
                      </m:rPr>
                      <a:rPr lang="en-US" altLang="zh-CN" sz="2200" dirty="0">
                        <a:solidFill>
                          <a:schemeClr val="tx1"/>
                        </a:solidFill>
                      </a:rPr>
                      <m:t>(</m:t>
                    </m:r>
                    <m:r>
                      <a:rPr lang="en-US" altLang="zh-CN" sz="2200" i="1" dirty="0">
                        <a:solidFill>
                          <a:schemeClr val="tx1"/>
                        </a:solidFill>
                        <a:latin typeface="Cambria Math" panose="02040503050406030204" pitchFamily="18" charset="0"/>
                        <a:sym typeface="Symbol" panose="05050102010706020507" pitchFamily="18" charset="2"/>
                      </a:rPr>
                      <m:t></m:t>
                    </m:r>
                    <m:r>
                      <m:rPr>
                        <m:nor/>
                      </m:rPr>
                      <a:rPr lang="en-US" altLang="zh-CN" sz="2200" i="1" dirty="0">
                        <a:solidFill>
                          <a:schemeClr val="tx1"/>
                        </a:solidFill>
                      </a:rPr>
                      <m:t>rain</m:t>
                    </m:r>
                    <m:r>
                      <m:rPr>
                        <m:nor/>
                      </m:rPr>
                      <a:rPr lang="en-US" altLang="zh-CN" sz="2200" dirty="0">
                        <a:solidFill>
                          <a:schemeClr val="tx1"/>
                        </a:solidFill>
                      </a:rPr>
                      <m:t>)</m:t>
                    </m:r>
                    <m:r>
                      <a:rPr lang="en-US" altLang="zh-CN" sz="2200" i="1" dirty="0">
                        <a:solidFill>
                          <a:schemeClr val="tx1"/>
                        </a:solidFill>
                        <a:latin typeface="Cambria Math" panose="02040503050406030204" pitchFamily="18" charset="0"/>
                      </a:rPr>
                      <m:t>=</m:t>
                    </m:r>
                    <m:r>
                      <m:rPr>
                        <m:nor/>
                      </m:rPr>
                      <a:rPr lang="en-US" altLang="zh-CN" sz="2200" dirty="0">
                        <a:solidFill>
                          <a:schemeClr val="tx1"/>
                        </a:solidFill>
                      </a:rPr>
                      <m:t>0.</m:t>
                    </m:r>
                    <m:r>
                      <m:rPr>
                        <m:nor/>
                      </m:rPr>
                      <a:rPr lang="en-US" altLang="zh-CN" sz="2200" b="0" i="0" dirty="0" smtClean="0">
                        <a:solidFill>
                          <a:schemeClr val="tx1"/>
                        </a:solidFill>
                      </a:rPr>
                      <m:t>986  </m:t>
                    </m:r>
                    <m:r>
                      <a:rPr lang="zh-CN" altLang="en-US" sz="2200" i="1" dirty="0">
                        <a:solidFill>
                          <a:schemeClr val="tx1"/>
                        </a:solidFill>
                        <a:latin typeface="Cambria Math" panose="02040503050406030204" pitchFamily="18" charset="0"/>
                      </a:rPr>
                      <m:t>；</m:t>
                    </m:r>
                    <m:r>
                      <m:rPr>
                        <m:nor/>
                      </m:rPr>
                      <a:rPr lang="en-US" altLang="zh-CN" sz="2200" i="1" dirty="0">
                        <a:solidFill>
                          <a:schemeClr val="tx1"/>
                        </a:solidFill>
                      </a:rPr>
                      <m:t>P</m:t>
                    </m:r>
                    <m:r>
                      <m:rPr>
                        <m:nor/>
                      </m:rPr>
                      <a:rPr lang="en-US" altLang="zh-CN" sz="2200" dirty="0">
                        <a:solidFill>
                          <a:schemeClr val="tx1"/>
                        </a:solidFill>
                      </a:rPr>
                      <m:t>(</m:t>
                    </m:r>
                    <m:r>
                      <m:rPr>
                        <m:nor/>
                      </m:rPr>
                      <a:rPr lang="en-US" altLang="zh-CN" sz="2200" i="1" dirty="0">
                        <a:solidFill>
                          <a:schemeClr val="tx1"/>
                        </a:solidFill>
                      </a:rPr>
                      <m:t>predict</m:t>
                    </m:r>
                    <m:r>
                      <m:rPr>
                        <m:nor/>
                      </m:rPr>
                      <a:rPr lang="en-US" altLang="zh-CN" sz="2200" dirty="0">
                        <a:solidFill>
                          <a:schemeClr val="tx1"/>
                        </a:solidFill>
                      </a:rPr>
                      <m:t>|</m:t>
                    </m:r>
                    <m:r>
                      <m:rPr>
                        <m:nor/>
                      </m:rPr>
                      <a:rPr lang="en-US" altLang="zh-CN" sz="2200" i="1" dirty="0">
                        <a:solidFill>
                          <a:schemeClr val="tx1"/>
                        </a:solidFill>
                      </a:rPr>
                      <m:t>rain</m:t>
                    </m:r>
                    <m:r>
                      <m:rPr>
                        <m:nor/>
                      </m:rPr>
                      <a:rPr lang="en-US" altLang="zh-CN" sz="2200" dirty="0">
                        <a:solidFill>
                          <a:schemeClr val="tx1"/>
                        </a:solidFill>
                      </a:rPr>
                      <m:t>)</m:t>
                    </m:r>
                  </m:oMath>
                </a14:m>
                <a:r>
                  <a:rPr lang="en-US" altLang="zh-CN" sz="2200" dirty="0"/>
                  <a:t>=</a:t>
                </a:r>
                <a:r>
                  <a:rPr lang="en-US" altLang="zh-CN" sz="2200" dirty="0">
                    <a:solidFill>
                      <a:schemeClr val="tx1"/>
                    </a:solidFill>
                  </a:rPr>
                  <a:t> </a:t>
                </a:r>
                <a14:m>
                  <m:oMath xmlns:m="http://schemas.openxmlformats.org/officeDocument/2006/math">
                    <m:r>
                      <m:rPr>
                        <m:nor/>
                      </m:rPr>
                      <a:rPr lang="en-US" altLang="zh-CN" sz="2200" dirty="0">
                        <a:solidFill>
                          <a:schemeClr val="tx1"/>
                        </a:solidFill>
                      </a:rPr>
                      <m:t>0.</m:t>
                    </m:r>
                    <m:r>
                      <a:rPr lang="zh-CN" altLang="en-US" sz="2200" i="1" dirty="0">
                        <a:solidFill>
                          <a:schemeClr val="tx1"/>
                        </a:solidFill>
                        <a:latin typeface="Cambria Math" panose="02040503050406030204" pitchFamily="18" charset="0"/>
                      </a:rPr>
                      <m:t> </m:t>
                    </m:r>
                    <m:r>
                      <m:rPr>
                        <m:nor/>
                      </m:rPr>
                      <a:rPr lang="en-US" altLang="zh-CN" sz="2200" dirty="0">
                        <a:solidFill>
                          <a:schemeClr val="tx1"/>
                        </a:solidFill>
                      </a:rPr>
                      <m:t>9</m:t>
                    </m:r>
                  </m:oMath>
                </a14:m>
                <a:r>
                  <a:rPr lang="zh-CN" altLang="en-US" sz="2200" dirty="0">
                    <a:solidFill>
                      <a:schemeClr val="tx1"/>
                    </a:solidFill>
                  </a:rPr>
                  <a:t>；</a:t>
                </a:r>
                <a14:m>
                  <m:oMath xmlns:m="http://schemas.openxmlformats.org/officeDocument/2006/math">
                    <m:r>
                      <m:rPr>
                        <m:nor/>
                      </m:rPr>
                      <a:rPr lang="en-US" altLang="zh-CN" sz="2200" i="1" dirty="0" smtClean="0">
                        <a:solidFill>
                          <a:schemeClr val="tx1"/>
                        </a:solidFill>
                      </a:rPr>
                      <m:t>P</m:t>
                    </m:r>
                    <m:r>
                      <m:rPr>
                        <m:nor/>
                      </m:rPr>
                      <a:rPr lang="en-US" altLang="zh-CN" sz="2200" dirty="0">
                        <a:solidFill>
                          <a:schemeClr val="tx1"/>
                        </a:solidFill>
                      </a:rPr>
                      <m:t>(</m:t>
                    </m:r>
                    <m:r>
                      <m:rPr>
                        <m:nor/>
                      </m:rPr>
                      <a:rPr lang="en-US" altLang="zh-CN" sz="2200" i="1" dirty="0">
                        <a:solidFill>
                          <a:schemeClr val="tx1"/>
                        </a:solidFill>
                      </a:rPr>
                      <m:t>predict</m:t>
                    </m:r>
                    <m:r>
                      <m:rPr>
                        <m:nor/>
                      </m:rPr>
                      <a:rPr lang="en-US" altLang="zh-CN" sz="2200" dirty="0">
                        <a:solidFill>
                          <a:schemeClr val="tx1"/>
                        </a:solidFill>
                      </a:rPr>
                      <m:t>|</m:t>
                    </m:r>
                    <m:r>
                      <a:rPr lang="en-US" altLang="zh-CN" sz="2200" i="1" dirty="0">
                        <a:solidFill>
                          <a:schemeClr val="tx1"/>
                        </a:solidFill>
                        <a:latin typeface="Cambria Math" panose="02040503050406030204" pitchFamily="18" charset="0"/>
                        <a:sym typeface="Symbol" panose="05050102010706020507" pitchFamily="18" charset="2"/>
                      </a:rPr>
                      <m:t></m:t>
                    </m:r>
                    <m:r>
                      <m:rPr>
                        <m:nor/>
                      </m:rPr>
                      <a:rPr lang="en-US" altLang="zh-CN" sz="2200" i="1" dirty="0">
                        <a:solidFill>
                          <a:schemeClr val="tx1"/>
                        </a:solidFill>
                      </a:rPr>
                      <m:t>rain</m:t>
                    </m:r>
                    <m:r>
                      <m:rPr>
                        <m:nor/>
                      </m:rPr>
                      <a:rPr lang="en-US" altLang="zh-CN" sz="2200" dirty="0">
                        <a:solidFill>
                          <a:schemeClr val="tx1"/>
                        </a:solidFill>
                      </a:rPr>
                      <m:t>) </m:t>
                    </m:r>
                  </m:oMath>
                </a14:m>
                <a:r>
                  <a:rPr lang="en-US" altLang="zh-CN" sz="2200" dirty="0">
                    <a:solidFill>
                      <a:schemeClr val="tx1"/>
                    </a:solidFill>
                  </a:rPr>
                  <a:t>=0.1</a:t>
                </a:r>
              </a:p>
              <a:p>
                <a:pPr algn="just">
                  <a:lnSpc>
                    <a:spcPct val="150000"/>
                  </a:lnSpc>
                </a:pPr>
                <a:r>
                  <a:rPr lang="zh-CN" altLang="en-US" sz="2400" dirty="0">
                    <a:solidFill>
                      <a:schemeClr val="tx1"/>
                    </a:solidFill>
                    <a:latin typeface="Cambria Math" panose="02040503050406030204" pitchFamily="18" charset="0"/>
                  </a:rPr>
                  <a:t>问题：计算</a:t>
                </a:r>
                <a:r>
                  <a:rPr lang="en-US" altLang="zh-CN" sz="2400" b="1" i="1" dirty="0">
                    <a:solidFill>
                      <a:schemeClr val="tx1"/>
                    </a:solidFill>
                  </a:rPr>
                  <a:t>P</a:t>
                </a:r>
                <a:r>
                  <a:rPr lang="en-US" altLang="zh-CN" sz="2400" dirty="0">
                    <a:solidFill>
                      <a:schemeClr val="tx1"/>
                    </a:solidFill>
                  </a:rPr>
                  <a:t>(</a:t>
                </a:r>
                <a:r>
                  <a:rPr lang="en-US" altLang="zh-CN" sz="2400" i="1" dirty="0" err="1">
                    <a:solidFill>
                      <a:schemeClr val="tx1"/>
                    </a:solidFill>
                  </a:rPr>
                  <a:t>Rain</a:t>
                </a:r>
                <a:r>
                  <a:rPr lang="en-US" altLang="zh-CN" sz="2400" dirty="0" err="1">
                    <a:solidFill>
                      <a:schemeClr val="tx1"/>
                    </a:solidFill>
                  </a:rPr>
                  <a:t>|</a:t>
                </a:r>
                <a:r>
                  <a:rPr lang="en-US" altLang="zh-CN" sz="2400" i="1" dirty="0" err="1">
                    <a:solidFill>
                      <a:schemeClr val="tx1"/>
                    </a:solidFill>
                  </a:rPr>
                  <a:t>predict</a:t>
                </a:r>
                <a:r>
                  <a:rPr lang="en-US" altLang="zh-CN" sz="2400" dirty="0">
                    <a:solidFill>
                      <a:schemeClr val="tx1"/>
                    </a:solidFill>
                  </a:rPr>
                  <a:t>)</a:t>
                </a:r>
                <a:r>
                  <a:rPr lang="zh-CN" altLang="en-US" sz="2400" dirty="0">
                    <a:solidFill>
                      <a:schemeClr val="tx1"/>
                    </a:solidFill>
                  </a:rPr>
                  <a:t>？</a:t>
                </a:r>
                <a:endParaRPr lang="en-US" altLang="zh-CN" sz="2400" dirty="0">
                  <a:solidFill>
                    <a:schemeClr val="tx1"/>
                  </a:solidFill>
                  <a:latin typeface="Cambria Math" panose="02040503050406030204" pitchFamily="18" charset="0"/>
                </a:endParaRPr>
              </a:p>
            </p:txBody>
          </p:sp>
        </mc:Choice>
        <mc:Fallback xmlns="">
          <p:sp>
            <p:nvSpPr>
              <p:cNvPr id="44035" name="Content Placeholder 2"/>
              <p:cNvSpPr>
                <a:spLocks noGrp="1" noRot="1" noChangeAspect="1" noMove="1" noResize="1" noEditPoints="1" noAdjustHandles="1" noChangeArrowheads="1" noChangeShapeType="1" noTextEdit="1"/>
              </p:cNvSpPr>
              <p:nvPr>
                <p:ph idx="1"/>
              </p:nvPr>
            </p:nvSpPr>
            <p:spPr>
              <a:xfrm>
                <a:off x="664143" y="1356361"/>
                <a:ext cx="10443411" cy="4906963"/>
              </a:xfrm>
              <a:blipFill>
                <a:blip r:embed="rId3"/>
                <a:stretch>
                  <a:fillRect l="-817" r="-759" b="-57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1299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885B-53F2-4ADA-9D1D-E83F300D2C02}"/>
              </a:ext>
            </a:extLst>
          </p:cNvPr>
          <p:cNvSpPr>
            <a:spLocks noGrp="1"/>
          </p:cNvSpPr>
          <p:nvPr>
            <p:ph type="title"/>
          </p:nvPr>
        </p:nvSpPr>
        <p:spPr>
          <a:xfrm>
            <a:off x="1981200" y="0"/>
            <a:ext cx="8229600" cy="990600"/>
          </a:xfrm>
        </p:spPr>
        <p:txBody>
          <a:bodyPr/>
          <a:lstStyle/>
          <a:p>
            <a:pPr>
              <a:defRPr/>
            </a:pPr>
            <a:r>
              <a:rPr lang="zh-CN" altLang="en-US" dirty="0"/>
              <a:t>应用贝叶斯规则</a:t>
            </a:r>
            <a:endParaRPr lang="en-US" dirty="0"/>
          </a:p>
        </p:txBody>
      </p:sp>
      <mc:AlternateContent xmlns:mc="http://schemas.openxmlformats.org/markup-compatibility/2006" xmlns:a14="http://schemas.microsoft.com/office/drawing/2010/main">
        <mc:Choice Requires="a14">
          <p:sp>
            <p:nvSpPr>
              <p:cNvPr id="44035" name="Content Placeholder 2"/>
              <p:cNvSpPr>
                <a:spLocks noGrp="1" noChangeArrowheads="1"/>
              </p:cNvSpPr>
              <p:nvPr>
                <p:ph idx="1"/>
              </p:nvPr>
            </p:nvSpPr>
            <p:spPr>
              <a:xfrm>
                <a:off x="699967" y="1178501"/>
                <a:ext cx="10421673" cy="4906963"/>
              </a:xfrm>
            </p:spPr>
            <p:txBody>
              <a:bodyPr/>
              <a:lstStyle/>
              <a:p>
                <a:pPr algn="just">
                  <a:lnSpc>
                    <a:spcPct val="150000"/>
                  </a:lnSpc>
                </a:pPr>
                <a:r>
                  <a:rPr lang="zh-CN" altLang="en-US" sz="2200" dirty="0"/>
                  <a:t>示例</a:t>
                </a:r>
                <a:r>
                  <a:rPr lang="en-US" altLang="zh-CN" sz="2200" dirty="0"/>
                  <a:t>: </a:t>
                </a:r>
                <a:r>
                  <a:rPr lang="zh-CN" altLang="zh-CN" sz="2200" dirty="0"/>
                  <a:t>明天要举行户外</a:t>
                </a:r>
                <a:r>
                  <a:rPr lang="zh-CN" altLang="en-US" sz="2200" dirty="0"/>
                  <a:t>运动会</a:t>
                </a:r>
                <a:r>
                  <a:rPr lang="zh-CN" altLang="zh-CN" sz="2200" dirty="0"/>
                  <a:t>。近年来，每年</a:t>
                </a:r>
                <a:r>
                  <a:rPr lang="zh-CN" altLang="zh-CN" sz="2200" dirty="0">
                    <a:solidFill>
                      <a:srgbClr val="FF0000"/>
                    </a:solidFill>
                  </a:rPr>
                  <a:t>仅下雨</a:t>
                </a:r>
                <a:r>
                  <a:rPr lang="en-US" altLang="zh-CN" sz="2200" dirty="0">
                    <a:solidFill>
                      <a:srgbClr val="FF0000"/>
                    </a:solidFill>
                  </a:rPr>
                  <a:t>5</a:t>
                </a:r>
                <a:r>
                  <a:rPr lang="zh-CN" altLang="zh-CN" sz="2200" dirty="0">
                    <a:solidFill>
                      <a:srgbClr val="FF0000"/>
                    </a:solidFill>
                  </a:rPr>
                  <a:t>天</a:t>
                </a:r>
                <a:r>
                  <a:rPr lang="zh-CN" altLang="zh-CN" sz="2200" dirty="0"/>
                  <a:t>（</a:t>
                </a:r>
                <a:r>
                  <a:rPr lang="en-US" altLang="zh-CN" sz="2200" dirty="0"/>
                  <a:t>5/365=0.014</a:t>
                </a:r>
                <a:r>
                  <a:rPr lang="zh-CN" altLang="zh-CN" sz="2200" dirty="0"/>
                  <a:t>）。不幸的是，天气预报员预测明天会下雨。</a:t>
                </a:r>
                <a:r>
                  <a:rPr lang="zh-CN" altLang="zh-CN" sz="2200" dirty="0">
                    <a:solidFill>
                      <a:srgbClr val="FF0000"/>
                    </a:solidFill>
                  </a:rPr>
                  <a:t>当真的下雨时，天气预报员准确地预测了</a:t>
                </a:r>
                <a:r>
                  <a:rPr lang="en-US" altLang="zh-CN" sz="2200" dirty="0">
                    <a:solidFill>
                      <a:srgbClr val="FF0000"/>
                    </a:solidFill>
                  </a:rPr>
                  <a:t>90%</a:t>
                </a:r>
                <a:r>
                  <a:rPr lang="zh-CN" altLang="zh-CN" sz="2200" dirty="0">
                    <a:solidFill>
                      <a:srgbClr val="FF0000"/>
                    </a:solidFill>
                  </a:rPr>
                  <a:t>的降雨</a:t>
                </a:r>
                <a:r>
                  <a:rPr lang="zh-CN" altLang="zh-CN" sz="2200" dirty="0"/>
                  <a:t>。</a:t>
                </a:r>
                <a:r>
                  <a:rPr lang="zh-CN" altLang="zh-CN" sz="2200" dirty="0">
                    <a:solidFill>
                      <a:srgbClr val="FF0000"/>
                    </a:solidFill>
                  </a:rPr>
                  <a:t>当不下雨时，他错误地预测了</a:t>
                </a:r>
                <a:r>
                  <a:rPr lang="en-US" altLang="zh-CN" sz="2200" dirty="0">
                    <a:solidFill>
                      <a:srgbClr val="FF0000"/>
                    </a:solidFill>
                  </a:rPr>
                  <a:t>10%</a:t>
                </a:r>
                <a:r>
                  <a:rPr lang="zh-CN" altLang="zh-CN" sz="2200" dirty="0">
                    <a:solidFill>
                      <a:srgbClr val="FF0000"/>
                    </a:solidFill>
                  </a:rPr>
                  <a:t>的降雨</a:t>
                </a:r>
                <a:r>
                  <a:rPr lang="zh-CN" altLang="zh-CN" sz="2200" dirty="0"/>
                  <a:t>。</a:t>
                </a:r>
                <a:r>
                  <a:rPr lang="zh-CN" altLang="en-US" sz="2200" dirty="0"/>
                  <a:t>明天</a:t>
                </a:r>
                <a:r>
                  <a:rPr lang="zh-CN" altLang="zh-CN" sz="2200" dirty="0"/>
                  <a:t>下雨</a:t>
                </a:r>
                <a:r>
                  <a:rPr lang="zh-CN" altLang="en-US" sz="2200" dirty="0"/>
                  <a:t>和不下雨</a:t>
                </a:r>
                <a:r>
                  <a:rPr lang="zh-CN" altLang="zh-CN" sz="2200" dirty="0"/>
                  <a:t>的可能性</a:t>
                </a:r>
                <a:r>
                  <a:rPr lang="zh-CN" altLang="en-US" sz="2200" dirty="0"/>
                  <a:t>分别</a:t>
                </a:r>
                <a:r>
                  <a:rPr lang="zh-CN" altLang="zh-CN" sz="2200" dirty="0"/>
                  <a:t>有多大？</a:t>
                </a:r>
                <a:endParaRPr lang="en-US" altLang="zh-CN" sz="2200" dirty="0"/>
              </a:p>
              <a:p>
                <a:pPr lvl="8" algn="just">
                  <a:lnSpc>
                    <a:spcPct val="150000"/>
                  </a:lnSpc>
                </a:pPr>
                <a:endParaRPr lang="en-US" altLang="zh-CN" sz="1600" dirty="0"/>
              </a:p>
              <a:p>
                <a:pPr marL="0" indent="0" algn="just">
                  <a:lnSpc>
                    <a:spcPct val="150000"/>
                  </a:lnSpc>
                  <a:buNone/>
                </a:pPr>
                <a:endParaRPr lang="en-US" altLang="zh-CN" sz="2400" b="1" dirty="0">
                  <a:solidFill>
                    <a:schemeClr val="tx1"/>
                  </a:solidFill>
                </a:endParaRPr>
              </a:p>
              <a:p>
                <a:pPr marL="0" indent="0" algn="just">
                  <a:lnSpc>
                    <a:spcPct val="150000"/>
                  </a:lnSpc>
                  <a:buNone/>
                </a:pPr>
                <a:r>
                  <a:rPr lang="en-US" altLang="zh-CN" sz="2400" b="1" dirty="0">
                    <a:solidFill>
                      <a:schemeClr val="tx1"/>
                    </a:solidFill>
                  </a:rPr>
                  <a:t>P</a:t>
                </a:r>
                <a:r>
                  <a:rPr lang="en-US" altLang="zh-CN" sz="2400" dirty="0">
                    <a:solidFill>
                      <a:schemeClr val="tx1"/>
                    </a:solidFill>
                  </a:rPr>
                  <a:t>(</a:t>
                </a:r>
                <a:r>
                  <a:rPr lang="en-US" altLang="zh-CN" sz="2400" i="1" dirty="0" err="1">
                    <a:solidFill>
                      <a:schemeClr val="tx1"/>
                    </a:solidFill>
                  </a:rPr>
                  <a:t>Rain</a:t>
                </a:r>
                <a:r>
                  <a:rPr lang="en-US" altLang="zh-CN" sz="2400" dirty="0" err="1">
                    <a:solidFill>
                      <a:schemeClr val="tx1"/>
                    </a:solidFill>
                  </a:rPr>
                  <a:t>|</a:t>
                </a:r>
                <a:r>
                  <a:rPr lang="en-US" altLang="zh-CN" sz="2400" i="1" dirty="0" err="1">
                    <a:solidFill>
                      <a:schemeClr val="tx1"/>
                    </a:solidFill>
                  </a:rPr>
                  <a:t>predict</a:t>
                </a:r>
                <a:r>
                  <a:rPr lang="en-US" altLang="zh-CN" sz="2400" dirty="0">
                    <a:solidFill>
                      <a:schemeClr val="tx1"/>
                    </a:solidFill>
                  </a:rPr>
                  <a:t>) =</a:t>
                </a:r>
                <a14:m>
                  <m:oMath xmlns:m="http://schemas.openxmlformats.org/officeDocument/2006/math">
                    <m:r>
                      <a:rPr lang="en-US" altLang="zh-CN" sz="2400" b="0" i="0" smtClean="0">
                        <a:solidFill>
                          <a:schemeClr val="tx1"/>
                        </a:solidFill>
                        <a:latin typeface="Cambria Math" panose="02040503050406030204" pitchFamily="18" charset="0"/>
                      </a:rPr>
                      <m:t> </m:t>
                    </m:r>
                    <m:r>
                      <a:rPr lang="en-US" altLang="zh-CN" sz="2400">
                        <a:solidFill>
                          <a:schemeClr val="tx1"/>
                        </a:solidFill>
                        <a:latin typeface="Cambria Math" panose="02040503050406030204" pitchFamily="18" charset="0"/>
                      </a:rPr>
                      <m:t>&lt;</m:t>
                    </m:r>
                    <m:r>
                      <m:rPr>
                        <m:nor/>
                      </m:rPr>
                      <a:rPr lang="en-US" altLang="zh-CN" sz="2400" i="1" dirty="0">
                        <a:solidFill>
                          <a:schemeClr val="tx1"/>
                        </a:solidFill>
                      </a:rPr>
                      <m:t>P</m:t>
                    </m:r>
                    <m:r>
                      <m:rPr>
                        <m:nor/>
                      </m:rPr>
                      <a:rPr lang="en-US" altLang="zh-CN" sz="2400" dirty="0">
                        <a:solidFill>
                          <a:schemeClr val="tx1"/>
                        </a:solidFill>
                      </a:rPr>
                      <m:t>(</m:t>
                    </m:r>
                    <m:r>
                      <m:rPr>
                        <m:nor/>
                      </m:rPr>
                      <a:rPr lang="en-US" altLang="zh-CN" sz="2400" i="1" dirty="0">
                        <a:solidFill>
                          <a:schemeClr val="tx1"/>
                        </a:solidFill>
                      </a:rPr>
                      <m:t>rain</m:t>
                    </m:r>
                    <m:r>
                      <m:rPr>
                        <m:nor/>
                      </m:rPr>
                      <a:rPr lang="en-US" altLang="zh-CN" sz="2400" dirty="0">
                        <a:solidFill>
                          <a:schemeClr val="tx1"/>
                        </a:solidFill>
                      </a:rPr>
                      <m:t>|</m:t>
                    </m:r>
                    <m:r>
                      <m:rPr>
                        <m:nor/>
                      </m:rPr>
                      <a:rPr lang="en-US" altLang="zh-CN" sz="2400" i="1" dirty="0">
                        <a:solidFill>
                          <a:schemeClr val="tx1"/>
                        </a:solidFill>
                      </a:rPr>
                      <m:t>predict</m:t>
                    </m:r>
                    <m:r>
                      <m:rPr>
                        <m:nor/>
                      </m:rPr>
                      <a:rPr lang="en-US" altLang="zh-CN" sz="2400" dirty="0">
                        <a:solidFill>
                          <a:schemeClr val="tx1"/>
                        </a:solidFill>
                      </a:rPr>
                      <m:t>)</m:t>
                    </m:r>
                    <m:r>
                      <a:rPr lang="en-US" altLang="zh-CN" sz="2400" dirty="0">
                        <a:solidFill>
                          <a:schemeClr val="tx1"/>
                        </a:solidFill>
                        <a:latin typeface="Cambria Math" panose="02040503050406030204" pitchFamily="18" charset="0"/>
                      </a:rPr>
                      <m:t>,</m:t>
                    </m:r>
                    <m:r>
                      <a:rPr lang="en-US" altLang="zh-CN" sz="2400" i="1" dirty="0" smtClean="0">
                        <a:solidFill>
                          <a:schemeClr val="tx1"/>
                        </a:solidFill>
                        <a:latin typeface="Cambria Math" panose="02040503050406030204" pitchFamily="18" charset="0"/>
                      </a:rPr>
                      <m:t> </m:t>
                    </m:r>
                    <m:r>
                      <m:rPr>
                        <m:nor/>
                      </m:rPr>
                      <a:rPr lang="en-US" altLang="zh-CN" sz="2400" i="1" dirty="0">
                        <a:solidFill>
                          <a:schemeClr val="tx1"/>
                        </a:solidFill>
                      </a:rPr>
                      <m:t>P</m:t>
                    </m:r>
                    <m:r>
                      <m:rPr>
                        <m:nor/>
                      </m:rPr>
                      <a:rPr lang="en-US" altLang="zh-CN" sz="2400" dirty="0">
                        <a:solidFill>
                          <a:schemeClr val="tx1"/>
                        </a:solidFill>
                      </a:rPr>
                      <m:t>(</m:t>
                    </m:r>
                    <m:r>
                      <a:rPr lang="en-US" altLang="zh-CN" sz="2400" i="1" dirty="0">
                        <a:solidFill>
                          <a:schemeClr val="tx1"/>
                        </a:solidFill>
                        <a:latin typeface="Cambria Math" panose="02040503050406030204" pitchFamily="18" charset="0"/>
                        <a:ea typeface="Cambria Math" panose="02040503050406030204" pitchFamily="18" charset="0"/>
                      </a:rPr>
                      <m:t>¬</m:t>
                    </m:r>
                    <m:r>
                      <m:rPr>
                        <m:nor/>
                      </m:rPr>
                      <a:rPr lang="en-US" altLang="zh-CN" sz="2400" i="1" dirty="0">
                        <a:solidFill>
                          <a:schemeClr val="tx1"/>
                        </a:solidFill>
                      </a:rPr>
                      <m:t>rain</m:t>
                    </m:r>
                    <m:r>
                      <m:rPr>
                        <m:nor/>
                      </m:rPr>
                      <a:rPr lang="en-US" altLang="zh-CN" sz="2400" dirty="0">
                        <a:solidFill>
                          <a:schemeClr val="tx1"/>
                        </a:solidFill>
                      </a:rPr>
                      <m:t>|</m:t>
                    </m:r>
                    <m:r>
                      <m:rPr>
                        <m:nor/>
                      </m:rPr>
                      <a:rPr lang="en-US" altLang="zh-CN" sz="2400" i="1" dirty="0">
                        <a:solidFill>
                          <a:schemeClr val="tx1"/>
                        </a:solidFill>
                      </a:rPr>
                      <m:t>predict</m:t>
                    </m:r>
                    <m:r>
                      <m:rPr>
                        <m:nor/>
                      </m:rPr>
                      <a:rPr lang="en-US" altLang="zh-CN" sz="2400" dirty="0">
                        <a:solidFill>
                          <a:schemeClr val="tx1"/>
                        </a:solidFill>
                      </a:rPr>
                      <m:t>)</m:t>
                    </m:r>
                    <m:r>
                      <a:rPr lang="en-US" altLang="zh-CN" sz="2400">
                        <a:solidFill>
                          <a:schemeClr val="tx1"/>
                        </a:solidFill>
                        <a:latin typeface="Cambria Math" panose="02040503050406030204" pitchFamily="18" charset="0"/>
                      </a:rPr>
                      <m:t>&gt;</m:t>
                    </m:r>
                  </m:oMath>
                </a14:m>
                <a:endParaRPr lang="en-US" altLang="zh-CN" sz="2400" dirty="0">
                  <a:solidFill>
                    <a:schemeClr val="tx1"/>
                  </a:solidFill>
                </a:endParaRPr>
              </a:p>
              <a:p>
                <a:pPr marL="0" indent="0" algn="just">
                  <a:lnSpc>
                    <a:spcPct val="150000"/>
                  </a:lnSpc>
                  <a:buNone/>
                </a:pPr>
                <a:r>
                  <a:rPr lang="en-US" altLang="zh-CN" sz="2400" dirty="0">
                    <a:solidFill>
                      <a:schemeClr val="tx1"/>
                    </a:solidFill>
                  </a:rPr>
                  <a:t>                           = </a:t>
                </a:r>
                <a:r>
                  <a:rPr lang="en-US" altLang="zh-CN" sz="2400" dirty="0">
                    <a:solidFill>
                      <a:srgbClr val="FF0000"/>
                    </a:solidFill>
                  </a:rPr>
                  <a:t>α </a:t>
                </a:r>
                <a14:m>
                  <m:oMath xmlns:m="http://schemas.openxmlformats.org/officeDocument/2006/math">
                    <m:r>
                      <a:rPr lang="en-US" altLang="zh-CN" sz="2400" b="0" i="0" smtClean="0">
                        <a:solidFill>
                          <a:schemeClr val="tx1"/>
                        </a:solidFill>
                        <a:latin typeface="Cambria Math" panose="02040503050406030204" pitchFamily="18" charset="0"/>
                      </a:rPr>
                      <m:t>&lt;</m:t>
                    </m:r>
                    <m:r>
                      <m:rPr>
                        <m:nor/>
                      </m:rPr>
                      <a:rPr lang="en-US" altLang="zh-CN" sz="2400" i="1" dirty="0">
                        <a:solidFill>
                          <a:schemeClr val="tx1"/>
                        </a:solidFill>
                      </a:rPr>
                      <m:t>P</m:t>
                    </m:r>
                    <m:r>
                      <m:rPr>
                        <m:nor/>
                      </m:rPr>
                      <a:rPr lang="en-US" altLang="zh-CN" sz="2400" dirty="0">
                        <a:solidFill>
                          <a:schemeClr val="tx1"/>
                        </a:solidFill>
                      </a:rPr>
                      <m:t>(</m:t>
                    </m:r>
                    <m:r>
                      <m:rPr>
                        <m:nor/>
                      </m:rPr>
                      <a:rPr lang="en-US" altLang="zh-CN" sz="2400" i="1" dirty="0">
                        <a:solidFill>
                          <a:schemeClr val="tx1"/>
                        </a:solidFill>
                      </a:rPr>
                      <m:t>predict</m:t>
                    </m:r>
                    <m:r>
                      <m:rPr>
                        <m:nor/>
                      </m:rPr>
                      <a:rPr lang="en-US" altLang="zh-CN" sz="2400" dirty="0">
                        <a:solidFill>
                          <a:schemeClr val="tx1"/>
                        </a:solidFill>
                      </a:rPr>
                      <m:t>|</m:t>
                    </m:r>
                    <m:r>
                      <m:rPr>
                        <m:nor/>
                      </m:rPr>
                      <a:rPr lang="en-US" altLang="zh-CN" sz="2400" i="1" dirty="0">
                        <a:solidFill>
                          <a:schemeClr val="tx1"/>
                        </a:solidFill>
                      </a:rPr>
                      <m:t>rain</m:t>
                    </m:r>
                    <m:r>
                      <m:rPr>
                        <m:nor/>
                      </m:rPr>
                      <a:rPr lang="en-US" altLang="zh-CN" sz="2400" dirty="0">
                        <a:solidFill>
                          <a:schemeClr val="tx1"/>
                        </a:solidFill>
                      </a:rPr>
                      <m:t>) ∗ </m:t>
                    </m:r>
                    <m:r>
                      <m:rPr>
                        <m:nor/>
                      </m:rPr>
                      <a:rPr lang="en-US" altLang="zh-CN" sz="2400" i="1" dirty="0">
                        <a:solidFill>
                          <a:schemeClr val="tx1"/>
                        </a:solidFill>
                      </a:rPr>
                      <m:t>P</m:t>
                    </m:r>
                    <m:r>
                      <m:rPr>
                        <m:nor/>
                      </m:rPr>
                      <a:rPr lang="en-US" altLang="zh-CN" sz="2400" dirty="0">
                        <a:solidFill>
                          <a:schemeClr val="tx1"/>
                        </a:solidFill>
                      </a:rPr>
                      <m:t>(</m:t>
                    </m:r>
                    <m:r>
                      <m:rPr>
                        <m:nor/>
                      </m:rPr>
                      <a:rPr lang="en-US" altLang="zh-CN" sz="2400" i="1" dirty="0">
                        <a:solidFill>
                          <a:schemeClr val="tx1"/>
                        </a:solidFill>
                      </a:rPr>
                      <m:t>rain</m:t>
                    </m:r>
                    <m:r>
                      <m:rPr>
                        <m:nor/>
                      </m:rPr>
                      <a:rPr lang="en-US" altLang="zh-CN" sz="2400" dirty="0">
                        <a:solidFill>
                          <a:schemeClr val="tx1"/>
                        </a:solidFill>
                      </a:rPr>
                      <m:t>)</m:t>
                    </m:r>
                    <m:r>
                      <a:rPr lang="en-US" altLang="zh-CN" sz="2400" b="0" i="0" dirty="0" smtClean="0">
                        <a:solidFill>
                          <a:schemeClr val="tx1"/>
                        </a:solidFill>
                        <a:latin typeface="Cambria Math" panose="02040503050406030204" pitchFamily="18" charset="0"/>
                      </a:rPr>
                      <m:t>,</m:t>
                    </m:r>
                    <m:r>
                      <m:rPr>
                        <m:nor/>
                      </m:rPr>
                      <a:rPr lang="en-US" altLang="zh-CN" sz="2400" b="0" i="1" dirty="0" smtClean="0">
                        <a:solidFill>
                          <a:schemeClr val="tx1"/>
                        </a:solidFill>
                        <a:latin typeface="Cambria Math" panose="02040503050406030204" pitchFamily="18" charset="0"/>
                      </a:rPr>
                      <m:t>  </m:t>
                    </m:r>
                    <m:r>
                      <m:rPr>
                        <m:nor/>
                      </m:rPr>
                      <a:rPr lang="en-US" altLang="zh-CN" sz="2400" i="1" dirty="0">
                        <a:solidFill>
                          <a:schemeClr val="tx1"/>
                        </a:solidFill>
                      </a:rPr>
                      <m:t>P</m:t>
                    </m:r>
                    <m:r>
                      <m:rPr>
                        <m:nor/>
                      </m:rPr>
                      <a:rPr lang="en-US" altLang="zh-CN" sz="2400" dirty="0">
                        <a:solidFill>
                          <a:schemeClr val="tx1"/>
                        </a:solidFill>
                      </a:rPr>
                      <m:t>(</m:t>
                    </m:r>
                    <m:r>
                      <m:rPr>
                        <m:nor/>
                      </m:rPr>
                      <a:rPr lang="en-US" altLang="zh-CN" sz="2400" i="1" dirty="0">
                        <a:solidFill>
                          <a:schemeClr val="tx1"/>
                        </a:solidFill>
                      </a:rPr>
                      <m:t>predict</m:t>
                    </m:r>
                    <m:r>
                      <m:rPr>
                        <m:nor/>
                      </m:rPr>
                      <a:rPr lang="en-US" altLang="zh-CN" sz="2400" dirty="0">
                        <a:solidFill>
                          <a:schemeClr val="tx1"/>
                        </a:solidFill>
                      </a:rPr>
                      <m:t>|</m:t>
                    </m:r>
                    <m:r>
                      <a:rPr lang="en-US" altLang="zh-CN" sz="2400" i="1" dirty="0" smtClean="0">
                        <a:solidFill>
                          <a:schemeClr val="tx1"/>
                        </a:solidFill>
                        <a:latin typeface="Cambria Math" panose="02040503050406030204" pitchFamily="18" charset="0"/>
                        <a:ea typeface="Cambria Math" panose="02040503050406030204" pitchFamily="18" charset="0"/>
                      </a:rPr>
                      <m:t>¬</m:t>
                    </m:r>
                    <m:r>
                      <m:rPr>
                        <m:nor/>
                      </m:rPr>
                      <a:rPr lang="en-US" altLang="zh-CN" sz="2400" i="1" dirty="0">
                        <a:solidFill>
                          <a:schemeClr val="tx1"/>
                        </a:solidFill>
                      </a:rPr>
                      <m:t>rain</m:t>
                    </m:r>
                    <m:r>
                      <m:rPr>
                        <m:nor/>
                      </m:rPr>
                      <a:rPr lang="en-US" altLang="zh-CN" sz="2400" dirty="0">
                        <a:solidFill>
                          <a:schemeClr val="tx1"/>
                        </a:solidFill>
                      </a:rPr>
                      <m:t>) ∗ </m:t>
                    </m:r>
                    <m:r>
                      <m:rPr>
                        <m:nor/>
                      </m:rPr>
                      <a:rPr lang="en-US" altLang="zh-CN" sz="2400" i="1" dirty="0">
                        <a:solidFill>
                          <a:schemeClr val="tx1"/>
                        </a:solidFill>
                      </a:rPr>
                      <m:t>P</m:t>
                    </m:r>
                    <m:r>
                      <m:rPr>
                        <m:nor/>
                      </m:rPr>
                      <a:rPr lang="en-US" altLang="zh-CN" sz="2400" dirty="0">
                        <a:solidFill>
                          <a:schemeClr val="tx1"/>
                        </a:solidFill>
                      </a:rPr>
                      <m:t>(</m:t>
                    </m:r>
                    <m:r>
                      <a:rPr lang="en-US" altLang="zh-CN" sz="2400" i="1" dirty="0">
                        <a:solidFill>
                          <a:schemeClr val="tx1"/>
                        </a:solidFill>
                        <a:latin typeface="Cambria Math" panose="02040503050406030204" pitchFamily="18" charset="0"/>
                        <a:ea typeface="Cambria Math" panose="02040503050406030204" pitchFamily="18" charset="0"/>
                      </a:rPr>
                      <m:t>¬</m:t>
                    </m:r>
                    <m:r>
                      <m:rPr>
                        <m:nor/>
                      </m:rPr>
                      <a:rPr lang="en-US" altLang="zh-CN" sz="2400" i="1" dirty="0">
                        <a:solidFill>
                          <a:schemeClr val="tx1"/>
                        </a:solidFill>
                      </a:rPr>
                      <m:t>rain</m:t>
                    </m:r>
                    <m:r>
                      <m:rPr>
                        <m:nor/>
                      </m:rPr>
                      <a:rPr lang="en-US" altLang="zh-CN" sz="2400" dirty="0">
                        <a:solidFill>
                          <a:schemeClr val="tx1"/>
                        </a:solidFill>
                      </a:rPr>
                      <m:t>)</m:t>
                    </m:r>
                    <m:r>
                      <a:rPr lang="en-US" altLang="zh-CN" sz="2400" b="0" i="0" smtClean="0">
                        <a:solidFill>
                          <a:schemeClr val="tx1"/>
                        </a:solidFill>
                        <a:latin typeface="Cambria Math" panose="02040503050406030204" pitchFamily="18" charset="0"/>
                      </a:rPr>
                      <m:t>&gt;</m:t>
                    </m:r>
                  </m:oMath>
                </a14:m>
                <a:endParaRPr lang="en-US" altLang="zh-CN" sz="2400" dirty="0">
                  <a:solidFill>
                    <a:schemeClr val="tx1"/>
                  </a:solidFill>
                </a:endParaRPr>
              </a:p>
              <a:p>
                <a:pPr marL="0" indent="0" algn="just">
                  <a:lnSpc>
                    <a:spcPct val="150000"/>
                  </a:lnSpc>
                  <a:buNone/>
                </a:pPr>
                <a:r>
                  <a:rPr lang="en-US" altLang="zh-CN" sz="2400" dirty="0">
                    <a:solidFill>
                      <a:schemeClr val="tx1"/>
                    </a:solidFill>
                  </a:rPr>
                  <a:t>                           = </a:t>
                </a:r>
                <a:r>
                  <a:rPr lang="en-US" altLang="zh-CN" sz="2400" dirty="0">
                    <a:solidFill>
                      <a:srgbClr val="FF0000"/>
                    </a:solidFill>
                  </a:rPr>
                  <a:t>α </a:t>
                </a:r>
                <a14:m>
                  <m:oMath xmlns:m="http://schemas.openxmlformats.org/officeDocument/2006/math">
                    <m:r>
                      <a:rPr lang="en-US" altLang="zh-CN" sz="2400">
                        <a:solidFill>
                          <a:schemeClr val="tx1"/>
                        </a:solidFill>
                        <a:latin typeface="Cambria Math" panose="02040503050406030204" pitchFamily="18" charset="0"/>
                      </a:rPr>
                      <m:t>&lt;</m:t>
                    </m:r>
                  </m:oMath>
                </a14:m>
                <a:r>
                  <a:rPr lang="en-US" altLang="zh-CN" sz="2400" dirty="0">
                    <a:solidFill>
                      <a:schemeClr val="tx1"/>
                    </a:solidFill>
                  </a:rPr>
                  <a:t> </a:t>
                </a:r>
                <a14:m>
                  <m:oMath xmlns:m="http://schemas.openxmlformats.org/officeDocument/2006/math">
                    <m:r>
                      <m:rPr>
                        <m:nor/>
                      </m:rPr>
                      <a:rPr lang="en-US" altLang="zh-CN" sz="2400" dirty="0">
                        <a:solidFill>
                          <a:schemeClr val="tx1"/>
                        </a:solidFill>
                      </a:rPr>
                      <m:t>0.</m:t>
                    </m:r>
                    <m:r>
                      <a:rPr lang="zh-CN" altLang="en-US" sz="2400" i="1" dirty="0">
                        <a:solidFill>
                          <a:schemeClr val="tx1"/>
                        </a:solidFill>
                        <a:latin typeface="Cambria Math" panose="02040503050406030204" pitchFamily="18" charset="0"/>
                      </a:rPr>
                      <m:t> </m:t>
                    </m:r>
                    <m:r>
                      <m:rPr>
                        <m:nor/>
                      </m:rPr>
                      <a:rPr lang="en-US" altLang="zh-CN" sz="2400" dirty="0">
                        <a:solidFill>
                          <a:schemeClr val="tx1"/>
                        </a:solidFill>
                      </a:rPr>
                      <m:t>9</m:t>
                    </m:r>
                    <m:r>
                      <a:rPr lang="zh-CN" altLang="en-US" sz="2400" i="1" dirty="0">
                        <a:solidFill>
                          <a:schemeClr val="tx1"/>
                        </a:solidFill>
                        <a:latin typeface="Cambria Math" panose="02040503050406030204" pitchFamily="18" charset="0"/>
                      </a:rPr>
                      <m:t>∗</m:t>
                    </m:r>
                    <m:r>
                      <m:rPr>
                        <m:nor/>
                      </m:rPr>
                      <a:rPr lang="en-US" altLang="zh-CN" sz="2400" dirty="0">
                        <a:solidFill>
                          <a:schemeClr val="tx1"/>
                        </a:solidFill>
                      </a:rPr>
                      <m:t>0.014</m:t>
                    </m:r>
                    <m:r>
                      <a:rPr lang="en-US" altLang="zh-CN" sz="2400" b="0" i="1" dirty="0" smtClean="0">
                        <a:solidFill>
                          <a:schemeClr val="tx1"/>
                        </a:solidFill>
                        <a:latin typeface="Cambria Math" panose="02040503050406030204" pitchFamily="18" charset="0"/>
                      </a:rPr>
                      <m:t>, </m:t>
                    </m:r>
                    <m:r>
                      <m:rPr>
                        <m:nor/>
                      </m:rPr>
                      <a:rPr lang="en-US" altLang="zh-CN" sz="2400" b="0" i="0" dirty="0" smtClean="0">
                        <a:solidFill>
                          <a:schemeClr val="tx1"/>
                        </a:solidFill>
                        <a:latin typeface="Cambria Math" panose="02040503050406030204" pitchFamily="18" charset="0"/>
                      </a:rPr>
                      <m:t>  </m:t>
                    </m:r>
                    <m:r>
                      <m:rPr>
                        <m:nor/>
                      </m:rPr>
                      <a:rPr lang="en-US" altLang="zh-CN" sz="2400" dirty="0">
                        <a:solidFill>
                          <a:schemeClr val="tx1"/>
                        </a:solidFill>
                        <a:latin typeface="Cambria Math" panose="02040503050406030204" pitchFamily="18" charset="0"/>
                      </a:rPr>
                      <m:t>0.1</m:t>
                    </m:r>
                    <m:r>
                      <a:rPr lang="zh-CN" altLang="en-US" sz="2400" i="1" dirty="0">
                        <a:solidFill>
                          <a:schemeClr val="tx1"/>
                        </a:solidFill>
                        <a:latin typeface="Cambria Math" panose="02040503050406030204" pitchFamily="18" charset="0"/>
                      </a:rPr>
                      <m:t>∗</m:t>
                    </m:r>
                    <m:r>
                      <m:rPr>
                        <m:nor/>
                      </m:rPr>
                      <a:rPr lang="en-US" altLang="zh-CN" sz="2400" dirty="0">
                        <a:solidFill>
                          <a:schemeClr val="tx1"/>
                        </a:solidFill>
                        <a:latin typeface="Cambria Math" panose="02040503050406030204" pitchFamily="18" charset="0"/>
                      </a:rPr>
                      <m:t>0.986</m:t>
                    </m:r>
                  </m:oMath>
                </a14:m>
                <a:r>
                  <a:rPr lang="en-US" altLang="zh-CN" sz="2400" dirty="0">
                    <a:solidFill>
                      <a:schemeClr val="tx1"/>
                    </a:solidFill>
                  </a:rPr>
                  <a:t> </a:t>
                </a:r>
                <a14:m>
                  <m:oMath xmlns:m="http://schemas.openxmlformats.org/officeDocument/2006/math">
                    <m:r>
                      <a:rPr lang="en-US" altLang="zh-CN" sz="2400">
                        <a:solidFill>
                          <a:schemeClr val="tx1"/>
                        </a:solidFill>
                        <a:latin typeface="Cambria Math" panose="02040503050406030204" pitchFamily="18" charset="0"/>
                      </a:rPr>
                      <m:t>&gt;</m:t>
                    </m:r>
                  </m:oMath>
                </a14:m>
                <a:r>
                  <a:rPr lang="en-US" altLang="zh-CN" sz="2400" dirty="0">
                    <a:solidFill>
                      <a:schemeClr val="tx1"/>
                    </a:solidFill>
                  </a:rPr>
                  <a:t>              </a:t>
                </a:r>
              </a:p>
              <a:p>
                <a:pPr marL="0" indent="0" algn="just">
                  <a:lnSpc>
                    <a:spcPct val="150000"/>
                  </a:lnSpc>
                  <a:buNone/>
                </a:pPr>
                <a:r>
                  <a:rPr lang="en-US" altLang="zh-CN" sz="2400" dirty="0">
                    <a:solidFill>
                      <a:schemeClr val="tx1"/>
                    </a:solidFill>
                  </a:rPr>
                  <a:t>                           </a:t>
                </a:r>
                <a14:m>
                  <m:oMath xmlns:m="http://schemas.openxmlformats.org/officeDocument/2006/math">
                    <m:r>
                      <a:rPr lang="en-US" altLang="zh-CN" sz="2400" i="1" dirty="0">
                        <a:solidFill>
                          <a:schemeClr val="tx1"/>
                        </a:solidFill>
                        <a:latin typeface="Cambria Math" panose="02040503050406030204" pitchFamily="18" charset="0"/>
                      </a:rPr>
                      <m:t>=</m:t>
                    </m:r>
                  </m:oMath>
                </a14:m>
                <a:r>
                  <a:rPr lang="en-US" altLang="zh-CN" sz="2400" dirty="0">
                    <a:solidFill>
                      <a:schemeClr val="tx1"/>
                    </a:solidFill>
                  </a:rPr>
                  <a:t> </a:t>
                </a:r>
                <a14:m>
                  <m:oMath xmlns:m="http://schemas.openxmlformats.org/officeDocument/2006/math">
                    <m:r>
                      <a:rPr lang="en-US" altLang="zh-CN" sz="2400">
                        <a:solidFill>
                          <a:schemeClr val="tx1"/>
                        </a:solidFill>
                        <a:latin typeface="Cambria Math" panose="02040503050406030204" pitchFamily="18" charset="0"/>
                      </a:rPr>
                      <m:t>&lt;</m:t>
                    </m:r>
                    <m:r>
                      <a:rPr lang="en-US" altLang="zh-CN" sz="2400" i="1">
                        <a:solidFill>
                          <a:schemeClr val="tx1"/>
                        </a:solidFill>
                        <a:latin typeface="Cambria Math" panose="02040503050406030204" pitchFamily="18" charset="0"/>
                      </a:rPr>
                      <m:t> </m:t>
                    </m:r>
                  </m:oMath>
                </a14:m>
                <a:r>
                  <a:rPr lang="en-US" altLang="zh-CN" sz="2400" dirty="0">
                    <a:solidFill>
                      <a:schemeClr val="tx1"/>
                    </a:solidFill>
                  </a:rPr>
                  <a:t>0.111</a:t>
                </a:r>
                <a:r>
                  <a:rPr lang="zh-CN" altLang="en-US" sz="2400" dirty="0">
                    <a:solidFill>
                      <a:schemeClr val="tx1"/>
                    </a:solidFill>
                  </a:rPr>
                  <a:t>，</a:t>
                </a:r>
                <a:r>
                  <a:rPr lang="en-US" altLang="zh-CN" sz="2400" dirty="0">
                    <a:solidFill>
                      <a:schemeClr val="tx1"/>
                    </a:solidFill>
                  </a:rPr>
                  <a:t>0.889&gt;</a:t>
                </a:r>
              </a:p>
              <a:p>
                <a:pPr marL="0" indent="0" algn="just">
                  <a:lnSpc>
                    <a:spcPct val="150000"/>
                  </a:lnSpc>
                  <a:buNone/>
                </a:pPr>
                <a:r>
                  <a:rPr lang="en-US" altLang="zh-CN" sz="2400" dirty="0"/>
                  <a:t>                           </a:t>
                </a:r>
              </a:p>
            </p:txBody>
          </p:sp>
        </mc:Choice>
        <mc:Fallback xmlns="">
          <p:sp>
            <p:nvSpPr>
              <p:cNvPr id="44035" name="Content Placeholder 2"/>
              <p:cNvSpPr>
                <a:spLocks noGrp="1" noRot="1" noChangeAspect="1" noMove="1" noResize="1" noEditPoints="1" noAdjustHandles="1" noChangeArrowheads="1" noChangeShapeType="1" noTextEdit="1"/>
              </p:cNvSpPr>
              <p:nvPr>
                <p:ph idx="1"/>
              </p:nvPr>
            </p:nvSpPr>
            <p:spPr>
              <a:xfrm>
                <a:off x="699967" y="1178501"/>
                <a:ext cx="10421673" cy="4906963"/>
              </a:xfrm>
              <a:blipFill>
                <a:blip r:embed="rId3"/>
                <a:stretch>
                  <a:fillRect l="-936" r="-761" b="-163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461211" y="3402754"/>
                <a:ext cx="10559716" cy="507831"/>
              </a:xfrm>
              <a:prstGeom prst="rect">
                <a:avLst/>
              </a:prstGeom>
            </p:spPr>
            <p:txBody>
              <a:bodyPr wrap="square">
                <a:spAutoFit/>
              </a:bodyPr>
              <a:lstStyle/>
              <a:p>
                <a:pPr lvl="1" algn="just">
                  <a:lnSpc>
                    <a:spcPct val="150000"/>
                  </a:lnSpc>
                </a:pPr>
                <a:r>
                  <a:rPr lang="zh-CN" altLang="en-US" dirty="0"/>
                  <a:t>已知</a:t>
                </a:r>
                <a14:m>
                  <m:oMath xmlns:m="http://schemas.openxmlformats.org/officeDocument/2006/math">
                    <m:r>
                      <m:rPr>
                        <m:nor/>
                      </m:rPr>
                      <a:rPr lang="en-US" altLang="zh-CN" i="1" dirty="0"/>
                      <m:t>P</m:t>
                    </m:r>
                    <m:r>
                      <m:rPr>
                        <m:nor/>
                      </m:rPr>
                      <a:rPr lang="en-US" altLang="zh-CN" dirty="0"/>
                      <m:t>(</m:t>
                    </m:r>
                    <m:r>
                      <m:rPr>
                        <m:nor/>
                      </m:rPr>
                      <a:rPr lang="en-US" altLang="zh-CN" i="1" dirty="0"/>
                      <m:t>rain</m:t>
                    </m:r>
                    <m:r>
                      <m:rPr>
                        <m:nor/>
                      </m:rPr>
                      <a:rPr lang="en-US" altLang="zh-CN" dirty="0"/>
                      <m:t>)</m:t>
                    </m:r>
                    <m:r>
                      <a:rPr lang="en-US" altLang="zh-CN" i="1" dirty="0">
                        <a:latin typeface="Cambria Math" panose="02040503050406030204" pitchFamily="18" charset="0"/>
                      </a:rPr>
                      <m:t>=</m:t>
                    </m:r>
                    <m:r>
                      <m:rPr>
                        <m:nor/>
                      </m:rPr>
                      <a:rPr lang="en-US" altLang="zh-CN" dirty="0"/>
                      <m:t>0.014</m:t>
                    </m:r>
                  </m:oMath>
                </a14:m>
                <a:r>
                  <a:rPr lang="zh-CN" altLang="en-US" dirty="0"/>
                  <a:t>；</a:t>
                </a:r>
                <a14:m>
                  <m:oMath xmlns:m="http://schemas.openxmlformats.org/officeDocument/2006/math">
                    <m:r>
                      <m:rPr>
                        <m:nor/>
                      </m:rPr>
                      <a:rPr lang="en-US" altLang="zh-CN" i="1" dirty="0"/>
                      <m:t>P</m:t>
                    </m:r>
                    <m:r>
                      <m:rPr>
                        <m:nor/>
                      </m:rPr>
                      <a:rPr lang="en-US" altLang="zh-CN" dirty="0"/>
                      <m:t>(</m:t>
                    </m:r>
                    <m:r>
                      <a:rPr lang="en-US" altLang="zh-CN" i="1" dirty="0">
                        <a:latin typeface="Cambria Math" panose="02040503050406030204" pitchFamily="18" charset="0"/>
                        <a:sym typeface="Symbol" panose="05050102010706020507" pitchFamily="18" charset="2"/>
                      </a:rPr>
                      <m:t></m:t>
                    </m:r>
                    <m:r>
                      <m:rPr>
                        <m:nor/>
                      </m:rPr>
                      <a:rPr lang="en-US" altLang="zh-CN" i="1" dirty="0"/>
                      <m:t>rain</m:t>
                    </m:r>
                    <m:r>
                      <m:rPr>
                        <m:nor/>
                      </m:rPr>
                      <a:rPr lang="en-US" altLang="zh-CN" dirty="0"/>
                      <m:t>)</m:t>
                    </m:r>
                    <m:r>
                      <a:rPr lang="en-US" altLang="zh-CN" i="1" dirty="0">
                        <a:latin typeface="Cambria Math" panose="02040503050406030204" pitchFamily="18" charset="0"/>
                      </a:rPr>
                      <m:t>=</m:t>
                    </m:r>
                    <m:r>
                      <m:rPr>
                        <m:nor/>
                      </m:rPr>
                      <a:rPr lang="en-US" altLang="zh-CN" dirty="0"/>
                      <m:t>0.986  </m:t>
                    </m:r>
                    <m:r>
                      <a:rPr lang="zh-CN" altLang="en-US" i="1" dirty="0">
                        <a:latin typeface="Cambria Math" panose="02040503050406030204" pitchFamily="18" charset="0"/>
                      </a:rPr>
                      <m:t>；</m:t>
                    </m:r>
                    <m:r>
                      <m:rPr>
                        <m:nor/>
                      </m:rPr>
                      <a:rPr lang="en-US" altLang="zh-CN" i="1" dirty="0"/>
                      <m:t>P</m:t>
                    </m:r>
                    <m:r>
                      <m:rPr>
                        <m:nor/>
                      </m:rPr>
                      <a:rPr lang="en-US" altLang="zh-CN" dirty="0"/>
                      <m:t>(</m:t>
                    </m:r>
                    <m:r>
                      <m:rPr>
                        <m:nor/>
                      </m:rPr>
                      <a:rPr lang="en-US" altLang="zh-CN" i="1" dirty="0"/>
                      <m:t>predict</m:t>
                    </m:r>
                    <m:r>
                      <m:rPr>
                        <m:nor/>
                      </m:rPr>
                      <a:rPr lang="en-US" altLang="zh-CN" dirty="0"/>
                      <m:t>|</m:t>
                    </m:r>
                    <m:r>
                      <m:rPr>
                        <m:nor/>
                      </m:rPr>
                      <a:rPr lang="en-US" altLang="zh-CN" i="1" dirty="0"/>
                      <m:t>rain</m:t>
                    </m:r>
                    <m:r>
                      <m:rPr>
                        <m:nor/>
                      </m:rPr>
                      <a:rPr lang="en-US" altLang="zh-CN" dirty="0"/>
                      <m:t>)</m:t>
                    </m:r>
                  </m:oMath>
                </a14:m>
                <a:r>
                  <a:rPr lang="en-US" altLang="zh-CN" dirty="0"/>
                  <a:t>= </a:t>
                </a:r>
                <a14:m>
                  <m:oMath xmlns:m="http://schemas.openxmlformats.org/officeDocument/2006/math">
                    <m:r>
                      <m:rPr>
                        <m:nor/>
                      </m:rPr>
                      <a:rPr lang="en-US" altLang="zh-CN" dirty="0"/>
                      <m:t>0.</m:t>
                    </m:r>
                    <m:r>
                      <a:rPr lang="zh-CN" altLang="en-US" i="1" dirty="0">
                        <a:latin typeface="Cambria Math" panose="02040503050406030204" pitchFamily="18" charset="0"/>
                      </a:rPr>
                      <m:t> </m:t>
                    </m:r>
                    <m:r>
                      <m:rPr>
                        <m:nor/>
                      </m:rPr>
                      <a:rPr lang="en-US" altLang="zh-CN" dirty="0"/>
                      <m:t>9</m:t>
                    </m:r>
                  </m:oMath>
                </a14:m>
                <a:r>
                  <a:rPr lang="zh-CN" altLang="en-US" dirty="0"/>
                  <a:t>；</a:t>
                </a:r>
                <a14:m>
                  <m:oMath xmlns:m="http://schemas.openxmlformats.org/officeDocument/2006/math">
                    <m:r>
                      <m:rPr>
                        <m:nor/>
                      </m:rPr>
                      <a:rPr lang="en-US" altLang="zh-CN" i="1" dirty="0"/>
                      <m:t>P</m:t>
                    </m:r>
                    <m:r>
                      <m:rPr>
                        <m:nor/>
                      </m:rPr>
                      <a:rPr lang="en-US" altLang="zh-CN" dirty="0"/>
                      <m:t>(</m:t>
                    </m:r>
                    <m:r>
                      <m:rPr>
                        <m:nor/>
                      </m:rPr>
                      <a:rPr lang="en-US" altLang="zh-CN" i="1" dirty="0"/>
                      <m:t>predict</m:t>
                    </m:r>
                    <m:r>
                      <m:rPr>
                        <m:nor/>
                      </m:rPr>
                      <a:rPr lang="en-US" altLang="zh-CN" dirty="0"/>
                      <m:t>|</m:t>
                    </m:r>
                    <m:r>
                      <a:rPr lang="en-US" altLang="zh-CN" i="1" dirty="0">
                        <a:latin typeface="Cambria Math" panose="02040503050406030204" pitchFamily="18" charset="0"/>
                        <a:sym typeface="Symbol" panose="05050102010706020507" pitchFamily="18" charset="2"/>
                      </a:rPr>
                      <m:t></m:t>
                    </m:r>
                    <m:r>
                      <m:rPr>
                        <m:nor/>
                      </m:rPr>
                      <a:rPr lang="en-US" altLang="zh-CN" i="1" dirty="0"/>
                      <m:t>rain</m:t>
                    </m:r>
                    <m:r>
                      <m:rPr>
                        <m:nor/>
                      </m:rPr>
                      <a:rPr lang="en-US" altLang="zh-CN" dirty="0"/>
                      <m:t>) </m:t>
                    </m:r>
                  </m:oMath>
                </a14:m>
                <a:r>
                  <a:rPr lang="en-US" altLang="zh-CN" dirty="0"/>
                  <a:t>=0.1</a:t>
                </a:r>
              </a:p>
            </p:txBody>
          </p:sp>
        </mc:Choice>
        <mc:Fallback xmlns="">
          <p:sp>
            <p:nvSpPr>
              <p:cNvPr id="3" name="矩形 2"/>
              <p:cNvSpPr>
                <a:spLocks noRot="1" noChangeAspect="1" noMove="1" noResize="1" noEditPoints="1" noAdjustHandles="1" noChangeArrowheads="1" noChangeShapeType="1" noTextEdit="1"/>
              </p:cNvSpPr>
              <p:nvPr/>
            </p:nvSpPr>
            <p:spPr>
              <a:xfrm>
                <a:off x="461211" y="3402754"/>
                <a:ext cx="10559716" cy="507831"/>
              </a:xfrm>
              <a:prstGeom prst="rect">
                <a:avLst/>
              </a:prstGeom>
              <a:blipFill>
                <a:blip r:embed="rId4"/>
                <a:stretch>
                  <a:fillRect b="-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3208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1354589" y="1811632"/>
            <a:ext cx="7997825" cy="4929188"/>
          </a:xfrm>
        </p:spPr>
        <p:txBody>
          <a:bodyPr/>
          <a:lstStyle/>
          <a:p>
            <a:pPr eaLnBrk="1" hangingPunct="1">
              <a:lnSpc>
                <a:spcPct val="200000"/>
              </a:lnSpc>
            </a:pPr>
            <a:r>
              <a:rPr lang="zh-CN" altLang="en-US" sz="2400" b="1" dirty="0"/>
              <a:t>第十二章 不确定性的量化</a:t>
            </a:r>
            <a:endParaRPr lang="en-US" altLang="zh-CN" sz="2400" b="1" dirty="0"/>
          </a:p>
          <a:p>
            <a:pPr lvl="1">
              <a:lnSpc>
                <a:spcPct val="200000"/>
              </a:lnSpc>
            </a:pPr>
            <a:r>
              <a:rPr lang="zh-CN" altLang="en-US" sz="2400" dirty="0"/>
              <a:t>不确定性的概述</a:t>
            </a:r>
            <a:endParaRPr lang="en-US" altLang="zh-CN" sz="2400" dirty="0"/>
          </a:p>
          <a:p>
            <a:pPr lvl="1">
              <a:lnSpc>
                <a:spcPct val="200000"/>
              </a:lnSpc>
            </a:pPr>
            <a:r>
              <a:rPr lang="zh-CN" altLang="en-US" sz="2400" dirty="0"/>
              <a:t>基本概率符号</a:t>
            </a:r>
            <a:r>
              <a:rPr lang="en-US" altLang="zh-CN" sz="2400" dirty="0"/>
              <a:t>, </a:t>
            </a:r>
            <a:r>
              <a:rPr lang="zh-CN" altLang="en-US" sz="2400" dirty="0"/>
              <a:t>使用完全联合分布进行推理</a:t>
            </a:r>
            <a:endParaRPr lang="en-US" altLang="zh-CN" sz="2400" dirty="0"/>
          </a:p>
          <a:p>
            <a:pPr lvl="1">
              <a:lnSpc>
                <a:spcPct val="200000"/>
              </a:lnSpc>
            </a:pPr>
            <a:r>
              <a:rPr lang="zh-CN" altLang="en-US" sz="2400" dirty="0"/>
              <a:t>贝叶斯规则及其应用</a:t>
            </a:r>
            <a:endParaRPr lang="en-US" altLang="zh-CN" sz="2400" dirty="0"/>
          </a:p>
          <a:p>
            <a:pPr lvl="1">
              <a:lnSpc>
                <a:spcPct val="200000"/>
              </a:lnSpc>
            </a:pPr>
            <a:r>
              <a:rPr lang="zh-CN" altLang="en-US" sz="2400" b="1" dirty="0">
                <a:solidFill>
                  <a:srgbClr val="FF0000"/>
                </a:solidFill>
              </a:rPr>
              <a:t>独立性与条件独立性</a:t>
            </a:r>
            <a:endParaRPr lang="en-US" altLang="zh-CN" sz="2400" b="1" dirty="0">
              <a:solidFill>
                <a:srgbClr val="FF0000"/>
              </a:solidFill>
            </a:endParaRPr>
          </a:p>
        </p:txBody>
      </p:sp>
      <p:pic>
        <p:nvPicPr>
          <p:cNvPr id="5" name="Picture 1">
            <a:extLst>
              <a:ext uri="{FF2B5EF4-FFF2-40B4-BE49-F238E27FC236}">
                <a16:creationId xmlns:a16="http://schemas.microsoft.com/office/drawing/2014/main" id="{AC2222C7-C5C4-4A04-B294-B5D9DB472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220" y="2222938"/>
            <a:ext cx="3304538" cy="3331296"/>
          </a:xfrm>
          <a:prstGeom prst="rect">
            <a:avLst/>
          </a:prstGeom>
        </p:spPr>
      </p:pic>
    </p:spTree>
    <p:extLst>
      <p:ext uri="{BB962C8B-B14F-4D97-AF65-F5344CB8AC3E}">
        <p14:creationId xmlns:p14="http://schemas.microsoft.com/office/powerpoint/2010/main" val="702117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t>独立性</a:t>
            </a:r>
            <a:endParaRPr lang="en-US" dirty="0"/>
          </a:p>
        </p:txBody>
      </p:sp>
      <p:sp>
        <p:nvSpPr>
          <p:cNvPr id="4" name="Rectangle 3">
            <a:extLst>
              <a:ext uri="{FF2B5EF4-FFF2-40B4-BE49-F238E27FC236}">
                <a16:creationId xmlns:a16="http://schemas.microsoft.com/office/drawing/2014/main" id="{FCB42EE2-D68D-4BCC-99AB-AD3A76AEEF5F}"/>
              </a:ext>
            </a:extLst>
          </p:cNvPr>
          <p:cNvSpPr txBox="1">
            <a:spLocks noChangeArrowheads="1"/>
          </p:cNvSpPr>
          <p:nvPr/>
        </p:nvSpPr>
        <p:spPr bwMode="auto">
          <a:xfrm>
            <a:off x="538426" y="1379273"/>
            <a:ext cx="11379200" cy="3413325"/>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a:lnSpc>
                <a:spcPct val="150000"/>
              </a:lnSpc>
            </a:pPr>
            <a:r>
              <a:rPr lang="zh-CN" altLang="en-US" sz="2400" dirty="0"/>
              <a:t>一个简单的例子</a:t>
            </a:r>
            <a:r>
              <a:rPr lang="en-US" altLang="zh-CN" sz="2400" dirty="0"/>
              <a:t>: </a:t>
            </a:r>
            <a:r>
              <a:rPr lang="zh-CN" altLang="en-US" sz="2400" dirty="0">
                <a:solidFill>
                  <a:srgbClr val="FF0000"/>
                </a:solidFill>
              </a:rPr>
              <a:t>诊断牙病患者的牙痛</a:t>
            </a:r>
            <a:endParaRPr lang="en-US" altLang="zh-CN" sz="2400" dirty="0">
              <a:solidFill>
                <a:srgbClr val="FF0000"/>
              </a:solidFill>
            </a:endParaRPr>
          </a:p>
          <a:p>
            <a:pPr>
              <a:lnSpc>
                <a:spcPct val="150000"/>
              </a:lnSpc>
            </a:pPr>
            <a:r>
              <a:rPr lang="zh-CN" altLang="en-US" sz="2400" dirty="0"/>
              <a:t>问题域：由三个布尔变量</a:t>
            </a:r>
            <a:r>
              <a:rPr lang="en-US" altLang="zh-CN" sz="2400" i="1" dirty="0"/>
              <a:t>Toothache</a:t>
            </a:r>
            <a:r>
              <a:rPr lang="zh-CN" altLang="en-US" sz="2400" dirty="0"/>
              <a:t>，</a:t>
            </a:r>
            <a:r>
              <a:rPr lang="en-US" altLang="zh-CN" sz="2400" i="1" dirty="0"/>
              <a:t>Cavity</a:t>
            </a:r>
            <a:r>
              <a:rPr lang="zh-CN" altLang="en-US" sz="2400" dirty="0"/>
              <a:t>和</a:t>
            </a:r>
            <a:r>
              <a:rPr lang="en-US" altLang="zh-CN" sz="2400" i="1" dirty="0"/>
              <a:t>Catch</a:t>
            </a:r>
            <a:r>
              <a:rPr lang="zh-CN" altLang="en-US" sz="2400" dirty="0"/>
              <a:t>组成</a:t>
            </a:r>
            <a:endParaRPr lang="en-US" altLang="zh-CN" sz="2400" dirty="0"/>
          </a:p>
          <a:p>
            <a:pPr>
              <a:lnSpc>
                <a:spcPct val="90000"/>
              </a:lnSpc>
            </a:pPr>
            <a:endParaRPr lang="en-US" altLang="zh-CN" sz="2400" kern="0" dirty="0"/>
          </a:p>
          <a:p>
            <a:pPr>
              <a:lnSpc>
                <a:spcPct val="90000"/>
              </a:lnSpc>
            </a:pPr>
            <a:endParaRPr lang="en-US" altLang="zh-CN" sz="2400" kern="0" dirty="0"/>
          </a:p>
          <a:p>
            <a:pPr>
              <a:lnSpc>
                <a:spcPct val="90000"/>
              </a:lnSpc>
            </a:pPr>
            <a:endParaRPr lang="en-US" altLang="zh-CN" sz="2400" kern="0" dirty="0"/>
          </a:p>
          <a:p>
            <a:pPr>
              <a:lnSpc>
                <a:spcPct val="90000"/>
              </a:lnSpc>
            </a:pPr>
            <a:endParaRPr lang="en-US" altLang="zh-CN" sz="2400" kern="0" dirty="0"/>
          </a:p>
          <a:p>
            <a:pPr>
              <a:lnSpc>
                <a:spcPct val="90000"/>
              </a:lnSpc>
            </a:pPr>
            <a:endParaRPr lang="en-US" altLang="zh-CN" sz="2400" kern="0" dirty="0"/>
          </a:p>
          <a:p>
            <a:pPr lvl="2">
              <a:lnSpc>
                <a:spcPct val="90000"/>
              </a:lnSpc>
            </a:pPr>
            <a:endParaRPr lang="en-US" altLang="zh-CN" sz="1600" kern="0" dirty="0"/>
          </a:p>
        </p:txBody>
      </p:sp>
      <p:pic>
        <p:nvPicPr>
          <p:cNvPr id="5" name="图片 5">
            <a:extLst>
              <a:ext uri="{FF2B5EF4-FFF2-40B4-BE49-F238E27FC236}">
                <a16:creationId xmlns:a16="http://schemas.microsoft.com/office/drawing/2014/main" id="{697077F2-68B3-4800-93CC-1306D4C4E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040" y="2647052"/>
            <a:ext cx="8047038"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62788" y="5313493"/>
            <a:ext cx="9500937" cy="580415"/>
          </a:xfrm>
          <a:prstGeom prst="rect">
            <a:avLst/>
          </a:prstGeom>
        </p:spPr>
        <p:txBody>
          <a:bodyPr wrap="square">
            <a:spAutoFit/>
          </a:bodyPr>
          <a:lstStyle/>
          <a:p>
            <a:pPr>
              <a:lnSpc>
                <a:spcPct val="150000"/>
              </a:lnSpc>
            </a:pPr>
            <a:r>
              <a:rPr lang="zh-CN" altLang="en-US" sz="2400" dirty="0">
                <a:solidFill>
                  <a:srgbClr val="C00000"/>
                </a:solidFill>
              </a:rPr>
              <a:t>引入第四个变量</a:t>
            </a:r>
            <a:r>
              <a:rPr lang="en-US" altLang="zh-CN" sz="2400" dirty="0">
                <a:solidFill>
                  <a:srgbClr val="C00000"/>
                </a:solidFill>
              </a:rPr>
              <a:t> </a:t>
            </a:r>
            <a:r>
              <a:rPr lang="en-US" altLang="zh-CN" sz="2400" i="1" dirty="0">
                <a:solidFill>
                  <a:srgbClr val="C00000"/>
                </a:solidFill>
              </a:rPr>
              <a:t>Weather</a:t>
            </a:r>
            <a:r>
              <a:rPr lang="zh-CN" altLang="en-US" sz="2400" dirty="0"/>
              <a:t>，有四个取值</a:t>
            </a:r>
            <a:r>
              <a:rPr lang="en-US" altLang="zh-CN" sz="2400" dirty="0"/>
              <a:t>&lt;</a:t>
            </a:r>
            <a:r>
              <a:rPr lang="en-US" altLang="zh-CN" sz="2400" i="1" dirty="0">
                <a:solidFill>
                  <a:srgbClr val="C00000"/>
                </a:solidFill>
              </a:rPr>
              <a:t>sunny, rainy, cloudy, snow</a:t>
            </a:r>
            <a:r>
              <a:rPr lang="en-US" altLang="zh-CN" sz="2400" dirty="0"/>
              <a:t>&gt;</a:t>
            </a:r>
          </a:p>
        </p:txBody>
      </p:sp>
      <p:sp>
        <p:nvSpPr>
          <p:cNvPr id="3" name="矩形 2"/>
          <p:cNvSpPr/>
          <p:nvPr/>
        </p:nvSpPr>
        <p:spPr>
          <a:xfrm>
            <a:off x="978567" y="6160887"/>
            <a:ext cx="9897979" cy="507831"/>
          </a:xfrm>
          <a:prstGeom prst="rect">
            <a:avLst/>
          </a:prstGeom>
        </p:spPr>
        <p:txBody>
          <a:bodyPr wrap="square">
            <a:spAutoFit/>
          </a:bodyPr>
          <a:lstStyle/>
          <a:p>
            <a:pPr>
              <a:lnSpc>
                <a:spcPct val="150000"/>
              </a:lnSpc>
            </a:pPr>
            <a:r>
              <a:rPr lang="zh-CN" altLang="en-US" dirty="0"/>
              <a:t>完全联合分布</a:t>
            </a:r>
            <a:r>
              <a:rPr lang="en-US" altLang="zh-CN" dirty="0"/>
              <a:t>: </a:t>
            </a:r>
            <a:r>
              <a:rPr lang="en-US" altLang="zh-CN" b="1" dirty="0"/>
              <a:t>P</a:t>
            </a:r>
            <a:r>
              <a:rPr lang="en-US" altLang="zh-CN" dirty="0"/>
              <a:t>(</a:t>
            </a:r>
            <a:r>
              <a:rPr lang="en-US" altLang="zh-CN" i="1" dirty="0"/>
              <a:t>Toothache</a:t>
            </a:r>
            <a:r>
              <a:rPr lang="en-US" altLang="zh-CN" dirty="0"/>
              <a:t>, </a:t>
            </a:r>
            <a:r>
              <a:rPr lang="en-US" altLang="zh-CN" i="1" dirty="0"/>
              <a:t>Catch</a:t>
            </a:r>
            <a:r>
              <a:rPr lang="en-US" altLang="zh-CN" dirty="0"/>
              <a:t>, </a:t>
            </a:r>
            <a:r>
              <a:rPr lang="en-US" altLang="zh-CN" i="1" dirty="0"/>
              <a:t>Cavity</a:t>
            </a:r>
            <a:r>
              <a:rPr lang="en-US" altLang="zh-CN" dirty="0"/>
              <a:t>, </a:t>
            </a:r>
            <a:r>
              <a:rPr lang="en-US" altLang="zh-CN" i="1" dirty="0"/>
              <a:t>Weather</a:t>
            </a:r>
            <a:r>
              <a:rPr lang="en-US" altLang="zh-CN" dirty="0"/>
              <a:t>)</a:t>
            </a:r>
            <a:r>
              <a:rPr lang="zh-CN" altLang="en-US" dirty="0"/>
              <a:t>， 有</a:t>
            </a:r>
            <a:r>
              <a:rPr lang="en-US" altLang="zh-CN" dirty="0"/>
              <a:t>2 × 2 × 2 × 4 = 32</a:t>
            </a:r>
            <a:r>
              <a:rPr lang="zh-CN" altLang="en-US" dirty="0"/>
              <a:t>个条目</a:t>
            </a:r>
            <a:r>
              <a:rPr lang="en-US" altLang="zh-CN" dirty="0"/>
              <a:t>.</a:t>
            </a:r>
          </a:p>
        </p:txBody>
      </p:sp>
    </p:spTree>
    <p:extLst>
      <p:ext uri="{BB962C8B-B14F-4D97-AF65-F5344CB8AC3E}">
        <p14:creationId xmlns:p14="http://schemas.microsoft.com/office/powerpoint/2010/main" val="3300689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9616037-A728-4FEA-87F2-490DB36A47F7}"/>
              </a:ext>
            </a:extLst>
          </p:cNvPr>
          <p:cNvPicPr>
            <a:picLocks noChangeAspect="1"/>
          </p:cNvPicPr>
          <p:nvPr/>
        </p:nvPicPr>
        <p:blipFill>
          <a:blip r:embed="rId3"/>
          <a:stretch>
            <a:fillRect/>
          </a:stretch>
        </p:blipFill>
        <p:spPr>
          <a:xfrm>
            <a:off x="7821274" y="1459469"/>
            <a:ext cx="3964326" cy="32779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3554" name="Rectangle 2">
            <a:extLst>
              <a:ext uri="{FF2B5EF4-FFF2-40B4-BE49-F238E27FC236}">
                <a16:creationId xmlns:a16="http://schemas.microsoft.com/office/drawing/2014/main" id="{8EAE8198-C7E3-4B4D-A2F0-6C26F0FF8783}"/>
              </a:ext>
            </a:extLst>
          </p:cNvPr>
          <p:cNvSpPr>
            <a:spLocks noGrp="1" noChangeArrowheads="1"/>
          </p:cNvSpPr>
          <p:nvPr>
            <p:ph type="title"/>
          </p:nvPr>
        </p:nvSpPr>
        <p:spPr/>
        <p:txBody>
          <a:bodyPr/>
          <a:lstStyle/>
          <a:p>
            <a:pPr eaLnBrk="1" hangingPunct="1">
              <a:defRPr/>
            </a:pPr>
            <a:r>
              <a:rPr lang="zh-CN" altLang="en-US" dirty="0"/>
              <a:t>独立性</a:t>
            </a:r>
            <a:endParaRPr lang="en-US" altLang="zh-CN" dirty="0"/>
          </a:p>
        </p:txBody>
      </p:sp>
      <p:sp>
        <p:nvSpPr>
          <p:cNvPr id="36867" name="Rectangle 3">
            <a:extLst>
              <a:ext uri="{FF2B5EF4-FFF2-40B4-BE49-F238E27FC236}">
                <a16:creationId xmlns:a16="http://schemas.microsoft.com/office/drawing/2014/main" id="{A9ACB1EE-7C02-47BD-BC1F-1862E0A79716}"/>
              </a:ext>
            </a:extLst>
          </p:cNvPr>
          <p:cNvSpPr>
            <a:spLocks noGrp="1" noChangeArrowheads="1"/>
          </p:cNvSpPr>
          <p:nvPr>
            <p:ph idx="1"/>
          </p:nvPr>
        </p:nvSpPr>
        <p:spPr>
          <a:xfrm>
            <a:off x="406400" y="1117600"/>
            <a:ext cx="11379200" cy="4729164"/>
          </a:xfrm>
        </p:spPr>
        <p:txBody>
          <a:bodyPr/>
          <a:lstStyle/>
          <a:p>
            <a:pPr>
              <a:lnSpc>
                <a:spcPct val="150000"/>
              </a:lnSpc>
            </a:pPr>
            <a:endParaRPr lang="en-US" altLang="zh-CN" sz="2200" dirty="0"/>
          </a:p>
          <a:p>
            <a:pPr eaLnBrk="1" hangingPunct="1">
              <a:lnSpc>
                <a:spcPct val="150000"/>
              </a:lnSpc>
            </a:pPr>
            <a:r>
              <a:rPr lang="zh-CN" altLang="en-US" sz="2200" dirty="0"/>
              <a:t>完全联合分布</a:t>
            </a:r>
            <a:r>
              <a:rPr lang="en-US" altLang="zh-CN" sz="2200" dirty="0"/>
              <a:t>:</a:t>
            </a:r>
          </a:p>
          <a:p>
            <a:pPr marL="0" indent="0" eaLnBrk="1" hangingPunct="1">
              <a:lnSpc>
                <a:spcPct val="150000"/>
              </a:lnSpc>
              <a:buNone/>
            </a:pPr>
            <a:r>
              <a:rPr lang="en-US" altLang="zh-CN" sz="2200" dirty="0"/>
              <a:t>     </a:t>
            </a:r>
            <a:r>
              <a:rPr lang="en-US" altLang="zh-CN" sz="2200" b="1" dirty="0"/>
              <a:t>P</a:t>
            </a:r>
            <a:r>
              <a:rPr lang="en-US" altLang="zh-CN" sz="2200" dirty="0"/>
              <a:t>(</a:t>
            </a:r>
            <a:r>
              <a:rPr lang="en-US" altLang="zh-CN" sz="2200" i="1" dirty="0"/>
              <a:t>Toothache</a:t>
            </a:r>
            <a:r>
              <a:rPr lang="en-US" altLang="zh-CN" sz="2200" dirty="0"/>
              <a:t>,</a:t>
            </a:r>
            <a:r>
              <a:rPr lang="en-US" altLang="zh-CN" sz="2200" i="1" dirty="0"/>
              <a:t> Catch</a:t>
            </a:r>
            <a:r>
              <a:rPr lang="en-US" altLang="zh-CN" sz="2200" dirty="0"/>
              <a:t>, </a:t>
            </a:r>
            <a:r>
              <a:rPr lang="en-US" altLang="zh-CN" sz="2200" i="1" dirty="0"/>
              <a:t>Cavity</a:t>
            </a:r>
            <a:r>
              <a:rPr lang="en-US" altLang="zh-CN" sz="2200" dirty="0"/>
              <a:t>, </a:t>
            </a:r>
            <a:r>
              <a:rPr lang="en-US" altLang="zh-CN" sz="2200" i="1" dirty="0"/>
              <a:t>Weather</a:t>
            </a:r>
            <a:r>
              <a:rPr lang="en-US" altLang="zh-CN" sz="2200" dirty="0"/>
              <a:t>) </a:t>
            </a:r>
          </a:p>
          <a:p>
            <a:pPr marL="0" indent="0">
              <a:lnSpc>
                <a:spcPct val="150000"/>
              </a:lnSpc>
              <a:buNone/>
            </a:pPr>
            <a:r>
              <a:rPr lang="en-US" altLang="zh-CN" sz="2200" dirty="0"/>
              <a:t>= </a:t>
            </a:r>
            <a:r>
              <a:rPr lang="en-US" altLang="zh-CN" sz="2200" b="1" dirty="0"/>
              <a:t>P</a:t>
            </a:r>
            <a:r>
              <a:rPr lang="en-US" altLang="zh-CN" sz="2200" dirty="0"/>
              <a:t>(</a:t>
            </a:r>
            <a:r>
              <a:rPr lang="en-US" altLang="zh-CN" sz="2200" i="1" dirty="0"/>
              <a:t>Weather </a:t>
            </a:r>
            <a:r>
              <a:rPr lang="en-US" altLang="zh-CN" sz="2200" dirty="0"/>
              <a:t>| </a:t>
            </a:r>
            <a:r>
              <a:rPr lang="en-US" altLang="zh-CN" sz="2200" i="1" dirty="0"/>
              <a:t>Toothache</a:t>
            </a:r>
            <a:r>
              <a:rPr lang="en-US" altLang="zh-CN" sz="2200" dirty="0"/>
              <a:t>, </a:t>
            </a:r>
            <a:r>
              <a:rPr lang="en-US" altLang="zh-CN" sz="2200" i="1" dirty="0"/>
              <a:t>Catch</a:t>
            </a:r>
            <a:r>
              <a:rPr lang="en-US" altLang="zh-CN" sz="2200" dirty="0"/>
              <a:t>, </a:t>
            </a:r>
            <a:r>
              <a:rPr lang="en-US" altLang="zh-CN" sz="2200" i="1" dirty="0"/>
              <a:t>Cavity</a:t>
            </a:r>
            <a:r>
              <a:rPr lang="en-US" altLang="zh-CN" sz="2200" dirty="0"/>
              <a:t>) </a:t>
            </a:r>
            <a:r>
              <a:rPr lang="en-US" altLang="zh-CN" sz="2200" b="1" dirty="0"/>
              <a:t>P</a:t>
            </a:r>
            <a:r>
              <a:rPr lang="en-US" altLang="zh-CN" sz="2200" dirty="0"/>
              <a:t>(</a:t>
            </a:r>
            <a:r>
              <a:rPr lang="en-US" altLang="zh-CN" sz="2200" i="1" dirty="0"/>
              <a:t>Toothache</a:t>
            </a:r>
            <a:r>
              <a:rPr lang="en-US" altLang="zh-CN" sz="2200" dirty="0"/>
              <a:t>, </a:t>
            </a:r>
            <a:r>
              <a:rPr lang="en-US" altLang="zh-CN" sz="2200" i="1" dirty="0"/>
              <a:t>Catch</a:t>
            </a:r>
            <a:r>
              <a:rPr lang="en-US" altLang="zh-CN" sz="2200" dirty="0"/>
              <a:t>, </a:t>
            </a:r>
            <a:r>
              <a:rPr lang="en-US" altLang="zh-CN" sz="2200" i="1" dirty="0"/>
              <a:t>Cavity</a:t>
            </a:r>
            <a:r>
              <a:rPr lang="en-US" altLang="zh-CN" sz="2200" dirty="0"/>
              <a:t>) </a:t>
            </a:r>
          </a:p>
          <a:p>
            <a:pPr marL="0" indent="0">
              <a:lnSpc>
                <a:spcPct val="150000"/>
              </a:lnSpc>
              <a:buNone/>
            </a:pPr>
            <a:r>
              <a:rPr lang="en-US" altLang="zh-CN" sz="2200" dirty="0"/>
              <a:t>=  </a:t>
            </a:r>
            <a:r>
              <a:rPr lang="en-US" altLang="zh-CN" sz="2200" b="1" dirty="0">
                <a:solidFill>
                  <a:srgbClr val="FF0000"/>
                </a:solidFill>
              </a:rPr>
              <a:t>P</a:t>
            </a:r>
            <a:r>
              <a:rPr lang="en-US" altLang="zh-CN" sz="2200" dirty="0">
                <a:solidFill>
                  <a:srgbClr val="FF0000"/>
                </a:solidFill>
              </a:rPr>
              <a:t>(</a:t>
            </a:r>
            <a:r>
              <a:rPr lang="en-US" altLang="zh-CN" sz="2200" i="1" dirty="0">
                <a:solidFill>
                  <a:srgbClr val="FF0000"/>
                </a:solidFill>
              </a:rPr>
              <a:t>Weather</a:t>
            </a:r>
            <a:r>
              <a:rPr lang="en-US" altLang="zh-CN" sz="2200" dirty="0">
                <a:solidFill>
                  <a:srgbClr val="FF0000"/>
                </a:solidFill>
              </a:rPr>
              <a:t>)</a:t>
            </a:r>
            <a:r>
              <a:rPr lang="en-US" altLang="zh-CN" sz="2200" dirty="0"/>
              <a:t> </a:t>
            </a:r>
            <a:r>
              <a:rPr lang="en-US" altLang="zh-CN" sz="2200" b="1" dirty="0"/>
              <a:t>P</a:t>
            </a:r>
            <a:r>
              <a:rPr lang="en-US" altLang="zh-CN" sz="2200" dirty="0"/>
              <a:t>(</a:t>
            </a:r>
            <a:r>
              <a:rPr lang="en-US" altLang="zh-CN" sz="2200" i="1" dirty="0"/>
              <a:t>Toothache</a:t>
            </a:r>
            <a:r>
              <a:rPr lang="en-US" altLang="zh-CN" sz="2200" dirty="0"/>
              <a:t>, </a:t>
            </a:r>
            <a:r>
              <a:rPr lang="en-US" altLang="zh-CN" sz="2200" i="1" dirty="0"/>
              <a:t>Catch</a:t>
            </a:r>
            <a:r>
              <a:rPr lang="en-US" altLang="zh-CN" sz="2200" dirty="0"/>
              <a:t>, </a:t>
            </a:r>
            <a:r>
              <a:rPr lang="en-US" altLang="zh-CN" sz="2200" i="1" dirty="0"/>
              <a:t>Cavity</a:t>
            </a:r>
            <a:r>
              <a:rPr lang="en-US" altLang="zh-CN" sz="2200" dirty="0"/>
              <a:t>) </a:t>
            </a:r>
          </a:p>
          <a:p>
            <a:pPr marL="0" indent="0">
              <a:lnSpc>
                <a:spcPct val="150000"/>
              </a:lnSpc>
              <a:buNone/>
            </a:pPr>
            <a:endParaRPr lang="en-US" altLang="zh-CN" sz="2200" dirty="0"/>
          </a:p>
          <a:p>
            <a:pPr>
              <a:lnSpc>
                <a:spcPct val="80000"/>
              </a:lnSpc>
            </a:pPr>
            <a:r>
              <a:rPr lang="en-US" altLang="zh-CN" sz="2400" i="1" dirty="0"/>
              <a:t>Weather</a:t>
            </a:r>
            <a:r>
              <a:rPr lang="zh-CN" altLang="en-US" sz="2400" dirty="0"/>
              <a:t>与其它三个变量之间相互独立</a:t>
            </a:r>
            <a:endParaRPr lang="en-US" altLang="zh-CN" sz="2400" dirty="0"/>
          </a:p>
          <a:p>
            <a:pPr>
              <a:lnSpc>
                <a:spcPct val="80000"/>
              </a:lnSpc>
            </a:pPr>
            <a:endParaRPr lang="en-US" altLang="zh-CN" sz="2400" dirty="0"/>
          </a:p>
          <a:p>
            <a:pPr>
              <a:lnSpc>
                <a:spcPct val="80000"/>
              </a:lnSpc>
            </a:pPr>
            <a:endParaRPr lang="en-US" altLang="zh-CN" sz="2400" dirty="0"/>
          </a:p>
          <a:p>
            <a:pPr>
              <a:lnSpc>
                <a:spcPct val="80000"/>
              </a:lnSpc>
            </a:pPr>
            <a:r>
              <a:rPr lang="zh-CN" altLang="en-US" sz="2400" dirty="0"/>
              <a:t>完全联合分布表中的</a:t>
            </a:r>
            <a:r>
              <a:rPr lang="en-US" altLang="zh-CN" sz="2400" dirty="0"/>
              <a:t>32 (8ⅹ4) </a:t>
            </a:r>
            <a:r>
              <a:rPr lang="zh-CN" altLang="en-US" sz="2400" dirty="0"/>
              <a:t>个条目可以降低为</a:t>
            </a:r>
            <a:r>
              <a:rPr lang="en-US" altLang="zh-CN" sz="2400" dirty="0"/>
              <a:t>12(8+4)</a:t>
            </a:r>
            <a:r>
              <a:rPr lang="zh-CN" altLang="en-US" sz="2400" dirty="0"/>
              <a:t>个</a:t>
            </a:r>
            <a:endParaRPr lang="en-US" altLang="zh-CN" sz="2200" dirty="0"/>
          </a:p>
        </p:txBody>
      </p:sp>
    </p:spTree>
    <p:extLst>
      <p:ext uri="{BB962C8B-B14F-4D97-AF65-F5344CB8AC3E}">
        <p14:creationId xmlns:p14="http://schemas.microsoft.com/office/powerpoint/2010/main" val="275464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431E657-05E6-44D9-A03E-D3F53157B391}"/>
              </a:ext>
            </a:extLst>
          </p:cNvPr>
          <p:cNvSpPr>
            <a:spLocks noGrp="1" noChangeArrowheads="1"/>
          </p:cNvSpPr>
          <p:nvPr>
            <p:ph type="title"/>
          </p:nvPr>
        </p:nvSpPr>
        <p:spPr/>
        <p:txBody>
          <a:bodyPr/>
          <a:lstStyle/>
          <a:p>
            <a:pPr>
              <a:defRPr/>
            </a:pPr>
            <a:r>
              <a:rPr lang="zh-CN" altLang="en-US" dirty="0"/>
              <a:t>不确定性</a:t>
            </a:r>
            <a:endParaRPr lang="en-US" altLang="zh-CN" dirty="0"/>
          </a:p>
        </p:txBody>
      </p:sp>
      <p:sp>
        <p:nvSpPr>
          <p:cNvPr id="6147" name="Rectangle 3"/>
          <p:cNvSpPr>
            <a:spLocks noGrp="1" noChangeArrowheads="1"/>
          </p:cNvSpPr>
          <p:nvPr>
            <p:ph idx="1"/>
          </p:nvPr>
        </p:nvSpPr>
        <p:spPr>
          <a:xfrm>
            <a:off x="559353" y="1283715"/>
            <a:ext cx="9989935" cy="5280025"/>
          </a:xfrm>
        </p:spPr>
        <p:txBody>
          <a:bodyPr/>
          <a:lstStyle/>
          <a:p>
            <a:pPr marL="609600" indent="-609600">
              <a:lnSpc>
                <a:spcPct val="200000"/>
              </a:lnSpc>
              <a:buNone/>
            </a:pPr>
            <a:r>
              <a:rPr lang="zh-CN" altLang="en-US" sz="2400" dirty="0"/>
              <a:t>一个不确定性的例子：</a:t>
            </a:r>
            <a:r>
              <a:rPr lang="zh-CN" altLang="en-US" sz="2400" dirty="0">
                <a:solidFill>
                  <a:srgbClr val="FF0000"/>
                </a:solidFill>
              </a:rPr>
              <a:t>自动驾驶出租车智能体</a:t>
            </a:r>
            <a:endParaRPr lang="en-US" altLang="zh-CN" sz="2400" dirty="0">
              <a:solidFill>
                <a:srgbClr val="FF0000"/>
              </a:solidFill>
            </a:endParaRPr>
          </a:p>
          <a:p>
            <a:pPr marL="609600" indent="-609600">
              <a:lnSpc>
                <a:spcPct val="200000"/>
              </a:lnSpc>
              <a:buNone/>
            </a:pPr>
            <a:r>
              <a:rPr lang="zh-CN" altLang="en-US" sz="2400" b="1" dirty="0"/>
              <a:t>目标</a:t>
            </a:r>
            <a:r>
              <a:rPr lang="zh-CN" altLang="en-US" sz="2400" dirty="0"/>
              <a:t>：将乘客按时送到机场</a:t>
            </a:r>
            <a:endParaRPr lang="en-US" altLang="zh-CN" sz="2400" dirty="0"/>
          </a:p>
          <a:p>
            <a:pPr marL="609600" indent="-609600">
              <a:lnSpc>
                <a:spcPct val="200000"/>
              </a:lnSpc>
              <a:buNone/>
            </a:pPr>
            <a:r>
              <a:rPr lang="zh-CN" altLang="en-US" sz="2400" b="1" dirty="0"/>
              <a:t>规划：</a:t>
            </a:r>
            <a:r>
              <a:rPr lang="en-US" altLang="zh-CN" sz="2400" i="1" dirty="0"/>
              <a:t>A</a:t>
            </a:r>
            <a:r>
              <a:rPr lang="en-US" altLang="zh-CN" sz="2400" i="1" baseline="-25000" dirty="0"/>
              <a:t>t</a:t>
            </a:r>
            <a:r>
              <a:rPr lang="en-US" altLang="zh-CN" sz="2400" dirty="0"/>
              <a:t> = </a:t>
            </a:r>
            <a:r>
              <a:rPr lang="zh-CN" altLang="en-US" sz="2400" dirty="0"/>
              <a:t>提前</a:t>
            </a:r>
            <a:r>
              <a:rPr lang="en-US" altLang="zh-CN" sz="2400" dirty="0"/>
              <a:t>t</a:t>
            </a:r>
            <a:r>
              <a:rPr lang="zh-CN" altLang="en-US" sz="2400" dirty="0"/>
              <a:t>分钟出发，并以合理的速度驶向机场。</a:t>
            </a:r>
            <a:endParaRPr lang="en-US" altLang="zh-CN" sz="2400" dirty="0"/>
          </a:p>
          <a:p>
            <a:pPr marL="609600" indent="-609600">
              <a:lnSpc>
                <a:spcPct val="200000"/>
              </a:lnSpc>
              <a:buNone/>
            </a:pPr>
            <a:r>
              <a:rPr lang="zh-CN" altLang="en-US" sz="2400" b="1" dirty="0"/>
              <a:t>问题：</a:t>
            </a:r>
            <a:r>
              <a:rPr lang="en-US" altLang="zh-CN" sz="2400" b="1" i="1" dirty="0"/>
              <a:t>A</a:t>
            </a:r>
            <a:r>
              <a:rPr lang="en-US" altLang="zh-CN" sz="2400" b="1" i="1" baseline="-25000" dirty="0"/>
              <a:t>t</a:t>
            </a:r>
            <a:r>
              <a:rPr lang="en-US" altLang="zh-CN" sz="2400" b="1" dirty="0"/>
              <a:t> </a:t>
            </a:r>
            <a:r>
              <a:rPr lang="zh-CN" altLang="en-US" sz="2400" b="1" dirty="0"/>
              <a:t>规划能使乘客准时到达机场吗</a:t>
            </a:r>
            <a:r>
              <a:rPr lang="en-US" altLang="zh-CN" sz="2400" b="1" dirty="0"/>
              <a:t>?</a:t>
            </a:r>
          </a:p>
          <a:p>
            <a:pPr marL="609600" indent="-609600">
              <a:lnSpc>
                <a:spcPct val="150000"/>
              </a:lnSpc>
              <a:buNone/>
            </a:pPr>
            <a:r>
              <a:rPr lang="zh-CN" altLang="en-US" sz="2400" dirty="0"/>
              <a:t>环境</a:t>
            </a:r>
            <a:r>
              <a:rPr lang="en-US" altLang="zh-CN" sz="2400" dirty="0"/>
              <a:t>:</a:t>
            </a:r>
          </a:p>
          <a:p>
            <a:pPr marL="990600" lvl="1" indent="-533400">
              <a:lnSpc>
                <a:spcPct val="150000"/>
              </a:lnSpc>
              <a:buFontTx/>
              <a:buAutoNum type="arabicPeriod"/>
            </a:pPr>
            <a:r>
              <a:rPr lang="zh-CN" altLang="en-US" sz="2200" dirty="0">
                <a:solidFill>
                  <a:srgbClr val="FF0000"/>
                </a:solidFill>
              </a:rPr>
              <a:t>部分可观测的</a:t>
            </a:r>
            <a:r>
              <a:rPr lang="en-US" altLang="zh-CN" sz="2200" dirty="0"/>
              <a:t> (</a:t>
            </a:r>
            <a:r>
              <a:rPr lang="zh-CN" altLang="en-US" sz="2200" dirty="0"/>
              <a:t>路况</a:t>
            </a:r>
            <a:r>
              <a:rPr lang="en-US" altLang="zh-CN" sz="2200" dirty="0"/>
              <a:t>, </a:t>
            </a:r>
            <a:r>
              <a:rPr lang="zh-CN" altLang="en-US" sz="2200" dirty="0"/>
              <a:t>其它驾驶员规划</a:t>
            </a:r>
            <a:r>
              <a:rPr lang="en-US" altLang="zh-CN" sz="2200" dirty="0"/>
              <a:t>, etc.)</a:t>
            </a:r>
          </a:p>
          <a:p>
            <a:pPr marL="990600" lvl="1" indent="-533400">
              <a:lnSpc>
                <a:spcPct val="150000"/>
              </a:lnSpc>
              <a:buFontTx/>
              <a:buAutoNum type="arabicPeriod"/>
            </a:pPr>
            <a:r>
              <a:rPr lang="zh-CN" altLang="en-US" sz="2200" dirty="0">
                <a:solidFill>
                  <a:srgbClr val="FF0000"/>
                </a:solidFill>
              </a:rPr>
              <a:t>不确定性</a:t>
            </a:r>
            <a:r>
              <a:rPr lang="en-US" altLang="zh-CN" sz="2200" dirty="0"/>
              <a:t>(</a:t>
            </a:r>
            <a:r>
              <a:rPr lang="zh-CN" altLang="en-US" sz="2200" dirty="0"/>
              <a:t>车辆爆胎</a:t>
            </a:r>
            <a:r>
              <a:rPr lang="en-US" altLang="zh-CN" sz="2200" dirty="0"/>
              <a:t>, </a:t>
            </a:r>
            <a:r>
              <a:rPr lang="zh-CN" altLang="en-US" sz="2200" dirty="0"/>
              <a:t>引擎失灵</a:t>
            </a:r>
            <a:r>
              <a:rPr lang="en-US" altLang="zh-CN" sz="2200" dirty="0"/>
              <a:t>, etc.)</a:t>
            </a:r>
          </a:p>
          <a:p>
            <a:pPr marL="609600" indent="-609600">
              <a:lnSpc>
                <a:spcPct val="80000"/>
              </a:lnSpc>
              <a:buNone/>
            </a:pPr>
            <a:endParaRPr lang="en-US" altLang="zh-CN" sz="2400" dirty="0"/>
          </a:p>
        </p:txBody>
      </p:sp>
      <p:pic>
        <p:nvPicPr>
          <p:cNvPr id="5" name="Picture 1">
            <a:extLst>
              <a:ext uri="{FF2B5EF4-FFF2-40B4-BE49-F238E27FC236}">
                <a16:creationId xmlns:a16="http://schemas.microsoft.com/office/drawing/2014/main" id="{E0984063-EC86-4EE2-89CB-BAF71ECCD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999" y="3001471"/>
            <a:ext cx="5592576" cy="3728384"/>
          </a:xfrm>
          <a:prstGeom prst="rect">
            <a:avLst/>
          </a:prstGeom>
        </p:spPr>
      </p:pic>
    </p:spTree>
    <p:extLst>
      <p:ext uri="{BB962C8B-B14F-4D97-AF65-F5344CB8AC3E}">
        <p14:creationId xmlns:p14="http://schemas.microsoft.com/office/powerpoint/2010/main" val="268409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2313-EED9-4A1E-9607-DEE02EBB4E58}"/>
              </a:ext>
            </a:extLst>
          </p:cNvPr>
          <p:cNvSpPr>
            <a:spLocks noGrp="1"/>
          </p:cNvSpPr>
          <p:nvPr>
            <p:ph type="title"/>
          </p:nvPr>
        </p:nvSpPr>
        <p:spPr>
          <a:xfrm>
            <a:off x="1981200" y="76201"/>
            <a:ext cx="8229600" cy="944563"/>
          </a:xfrm>
        </p:spPr>
        <p:txBody>
          <a:bodyPr/>
          <a:lstStyle/>
          <a:p>
            <a:pPr>
              <a:defRPr/>
            </a:pPr>
            <a:r>
              <a:rPr lang="zh-CN" altLang="en-US" dirty="0"/>
              <a:t>独立性</a:t>
            </a:r>
            <a:endParaRPr lang="en-US" dirty="0"/>
          </a:p>
        </p:txBody>
      </p:sp>
      <p:sp>
        <p:nvSpPr>
          <p:cNvPr id="3" name="Content Placeholder 2"/>
          <p:cNvSpPr>
            <a:spLocks noGrp="1" noChangeArrowheads="1"/>
          </p:cNvSpPr>
          <p:nvPr>
            <p:ph idx="1"/>
          </p:nvPr>
        </p:nvSpPr>
        <p:spPr>
          <a:xfrm>
            <a:off x="729915" y="1747150"/>
            <a:ext cx="10732169" cy="5202939"/>
          </a:xfrm>
        </p:spPr>
        <p:txBody>
          <a:bodyPr/>
          <a:lstStyle/>
          <a:p>
            <a:pPr>
              <a:lnSpc>
                <a:spcPct val="150000"/>
              </a:lnSpc>
            </a:pPr>
            <a:r>
              <a:rPr lang="zh-CN" altLang="en-US" sz="2400" dirty="0"/>
              <a:t>两个随机变量</a:t>
            </a:r>
            <a:r>
              <a:rPr lang="en-US" altLang="zh-CN" sz="2400" dirty="0"/>
              <a:t> </a:t>
            </a:r>
            <a:r>
              <a:rPr lang="en-US" altLang="zh-CN" sz="2400" i="1" dirty="0"/>
              <a:t>A </a:t>
            </a:r>
            <a:r>
              <a:rPr lang="zh-CN" altLang="en-US" sz="2400" dirty="0"/>
              <a:t>和</a:t>
            </a:r>
            <a:r>
              <a:rPr lang="en-US" altLang="zh-CN" sz="2400" i="1" dirty="0"/>
              <a:t>B</a:t>
            </a:r>
            <a:r>
              <a:rPr lang="zh-CN" altLang="en-US" sz="2400" dirty="0"/>
              <a:t>之间</a:t>
            </a:r>
            <a:r>
              <a:rPr lang="zh-CN" altLang="en-US" sz="2400" dirty="0">
                <a:solidFill>
                  <a:srgbClr val="FF0000"/>
                </a:solidFill>
              </a:rPr>
              <a:t>独立</a:t>
            </a:r>
            <a:r>
              <a:rPr lang="zh-CN" altLang="en-US" sz="2400" dirty="0"/>
              <a:t>，当且仅当：</a:t>
            </a:r>
            <a:br>
              <a:rPr lang="en-US" altLang="zh-CN" sz="2400" dirty="0"/>
            </a:br>
            <a:r>
              <a:rPr lang="en-US" altLang="zh-CN" sz="2400" dirty="0"/>
              <a:t>        </a:t>
            </a:r>
            <a:r>
              <a:rPr lang="en-US" altLang="zh-CN" sz="2400" b="1" dirty="0">
                <a:solidFill>
                  <a:srgbClr val="0066FF"/>
                </a:solidFill>
              </a:rPr>
              <a:t>P</a:t>
            </a:r>
            <a:r>
              <a:rPr lang="en-US" altLang="zh-CN" sz="2400" dirty="0">
                <a:solidFill>
                  <a:srgbClr val="0066FF"/>
                </a:solidFill>
              </a:rPr>
              <a:t>(</a:t>
            </a:r>
            <a:r>
              <a:rPr lang="en-US" altLang="zh-CN" sz="2400" i="1" dirty="0">
                <a:solidFill>
                  <a:srgbClr val="0066FF"/>
                </a:solidFill>
              </a:rPr>
              <a:t>A</a:t>
            </a:r>
            <a:r>
              <a:rPr lang="en-US" altLang="zh-CN" sz="2400" dirty="0">
                <a:solidFill>
                  <a:srgbClr val="0066FF"/>
                </a:solidFill>
              </a:rPr>
              <a:t>,</a:t>
            </a:r>
            <a:r>
              <a:rPr lang="en-US" altLang="zh-CN" sz="2400" i="1" dirty="0">
                <a:solidFill>
                  <a:srgbClr val="0066FF"/>
                </a:solidFill>
              </a:rPr>
              <a:t> </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P(</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P(</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a:t>
            </a:r>
            <a:r>
              <a:rPr lang="zh-CN" altLang="en-US" sz="2400" dirty="0">
                <a:sym typeface="Symbol" panose="05050102010706020507" pitchFamily="18" charset="2"/>
              </a:rPr>
              <a:t>或</a:t>
            </a:r>
            <a:r>
              <a:rPr lang="en-US" altLang="zh-CN" sz="2400"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a:t>
            </a:r>
            <a:r>
              <a:rPr lang="zh-CN" altLang="en-US" sz="2400" dirty="0">
                <a:sym typeface="Symbol" panose="05050102010706020507" pitchFamily="18" charset="2"/>
              </a:rPr>
              <a:t>或</a:t>
            </a:r>
            <a:r>
              <a:rPr lang="en-US" altLang="zh-CN" sz="2400"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a:t>
            </a:r>
          </a:p>
          <a:p>
            <a:pPr>
              <a:lnSpc>
                <a:spcPct val="150000"/>
              </a:lnSpc>
            </a:pPr>
            <a:endParaRPr lang="en-US" altLang="zh-CN" sz="2400" dirty="0">
              <a:solidFill>
                <a:srgbClr val="0066FF"/>
              </a:solidFill>
              <a:sym typeface="Symbol" panose="05050102010706020507" pitchFamily="18" charset="2"/>
            </a:endParaRPr>
          </a:p>
          <a:p>
            <a:pPr lvl="1">
              <a:lnSpc>
                <a:spcPct val="150000"/>
              </a:lnSpc>
            </a:pPr>
            <a:r>
              <a:rPr lang="zh-CN" altLang="en-US" sz="2200" dirty="0">
                <a:sym typeface="Symbol" panose="05050102010706020507" pitchFamily="18" charset="2"/>
              </a:rPr>
              <a:t>独立性断言有助于减小问题域表示，并降低推理复杂度</a:t>
            </a:r>
            <a:r>
              <a:rPr lang="en-US" altLang="zh-CN" sz="2200" dirty="0">
                <a:sym typeface="Symbol" panose="05050102010706020507" pitchFamily="18" charset="2"/>
              </a:rPr>
              <a:t> </a:t>
            </a:r>
          </a:p>
          <a:p>
            <a:pPr lvl="1">
              <a:lnSpc>
                <a:spcPct val="150000"/>
              </a:lnSpc>
            </a:pPr>
            <a:r>
              <a:rPr lang="en-US" altLang="zh-CN" sz="2200" dirty="0">
                <a:sym typeface="Symbol" panose="05050102010706020507" pitchFamily="18" charset="2"/>
              </a:rPr>
              <a:t>e.g., </a:t>
            </a:r>
            <a:r>
              <a:rPr lang="zh-CN" altLang="en-US" sz="2200" dirty="0">
                <a:sym typeface="Symbol" panose="05050102010706020507" pitchFamily="18" charset="2"/>
              </a:rPr>
              <a:t>可以假定</a:t>
            </a:r>
            <a:r>
              <a:rPr lang="en-US" altLang="zh-CN" sz="2200" dirty="0">
                <a:sym typeface="Symbol" panose="05050102010706020507" pitchFamily="18" charset="2"/>
              </a:rPr>
              <a:t> </a:t>
            </a:r>
            <a:r>
              <a:rPr lang="en-US" altLang="zh-CN" sz="2200" i="1" dirty="0">
                <a:sym typeface="Symbol" panose="05050102010706020507" pitchFamily="18" charset="2"/>
              </a:rPr>
              <a:t>Toothache</a:t>
            </a:r>
            <a:r>
              <a:rPr lang="en-US" altLang="zh-CN" sz="2200" dirty="0">
                <a:sym typeface="Symbol" panose="05050102010706020507" pitchFamily="18" charset="2"/>
              </a:rPr>
              <a:t> </a:t>
            </a:r>
            <a:r>
              <a:rPr lang="zh-CN" altLang="en-US" sz="2200" dirty="0">
                <a:sym typeface="Symbol" panose="05050102010706020507" pitchFamily="18" charset="2"/>
              </a:rPr>
              <a:t>和</a:t>
            </a:r>
            <a:r>
              <a:rPr lang="en-US" altLang="zh-CN" sz="2200" dirty="0">
                <a:sym typeface="Symbol" panose="05050102010706020507" pitchFamily="18" charset="2"/>
              </a:rPr>
              <a:t> </a:t>
            </a:r>
            <a:r>
              <a:rPr lang="en-US" altLang="zh-CN" sz="2200" i="1" dirty="0">
                <a:sym typeface="Symbol" panose="05050102010706020507" pitchFamily="18" charset="2"/>
              </a:rPr>
              <a:t>Weather</a:t>
            </a:r>
            <a:r>
              <a:rPr lang="zh-CN" altLang="en-US" sz="2200" dirty="0">
                <a:sym typeface="Symbol" panose="05050102010706020507" pitchFamily="18" charset="2"/>
              </a:rPr>
              <a:t>之间相互独立</a:t>
            </a:r>
            <a:endParaRPr lang="en-US" altLang="zh-CN" sz="2200" dirty="0">
              <a:sym typeface="Symbol" panose="05050102010706020507" pitchFamily="18" charset="2"/>
            </a:endParaRPr>
          </a:p>
          <a:p>
            <a:pPr>
              <a:lnSpc>
                <a:spcPct val="150000"/>
              </a:lnSpc>
            </a:pPr>
            <a:endParaRPr lang="en-US" altLang="zh-CN" sz="1000" dirty="0">
              <a:sym typeface="Symbol" panose="05050102010706020507" pitchFamily="18" charset="2"/>
            </a:endParaRPr>
          </a:p>
        </p:txBody>
      </p:sp>
    </p:spTree>
    <p:extLst>
      <p:ext uri="{BB962C8B-B14F-4D97-AF65-F5344CB8AC3E}">
        <p14:creationId xmlns:p14="http://schemas.microsoft.com/office/powerpoint/2010/main" val="1390838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Example: Independence?</a:t>
            </a:r>
          </a:p>
        </p:txBody>
      </p:sp>
      <p:graphicFrame>
        <p:nvGraphicFramePr>
          <p:cNvPr id="1041412" name="Group 4"/>
          <p:cNvGraphicFramePr>
            <a:graphicFrameLocks noGrp="1"/>
          </p:cNvGraphicFramePr>
          <p:nvPr/>
        </p:nvGraphicFramePr>
        <p:xfrm>
          <a:off x="1408164" y="2988632"/>
          <a:ext cx="2209800" cy="1854201"/>
        </p:xfrm>
        <a:graphic>
          <a:graphicData uri="http://schemas.openxmlformats.org/drawingml/2006/table">
            <a:tbl>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41438" name="Group 30"/>
          <p:cNvGraphicFramePr>
            <a:graphicFrameLocks noGrp="1"/>
          </p:cNvGraphicFramePr>
          <p:nvPr/>
        </p:nvGraphicFramePr>
        <p:xfrm>
          <a:off x="8850447" y="2988632"/>
          <a:ext cx="2209800" cy="1854201"/>
        </p:xfrm>
        <a:graphic>
          <a:graphicData uri="http://schemas.openxmlformats.org/drawingml/2006/table">
            <a:tbl>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041464" name="Group 56"/>
          <p:cNvGraphicFramePr>
            <a:graphicFrameLocks noGrp="1"/>
          </p:cNvGraphicFramePr>
          <p:nvPr/>
        </p:nvGraphicFramePr>
        <p:xfrm>
          <a:off x="5135614" y="2108990"/>
          <a:ext cx="1428750" cy="1114425"/>
        </p:xfrm>
        <a:graphic>
          <a:graphicData uri="http://schemas.openxmlformats.org/drawingml/2006/table">
            <a:tbl>
              <a:tblPr/>
              <a:tblGrid>
                <a:gridCol w="8572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cold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41478" name="Group 70"/>
          <p:cNvGraphicFramePr>
            <a:graphicFrameLocks noGrp="1"/>
          </p:cNvGraphicFramePr>
          <p:nvPr/>
        </p:nvGraphicFramePr>
        <p:xfrm>
          <a:off x="5140376" y="5076027"/>
          <a:ext cx="1428750" cy="1114425"/>
        </p:xfrm>
        <a:graphic>
          <a:graphicData uri="http://schemas.openxmlformats.org/drawingml/2006/table">
            <a:tbl>
              <a:tblPr/>
              <a:tblGrid>
                <a:gridCol w="857250">
                  <a:extLst>
                    <a:ext uri="{9D8B030D-6E8A-4147-A177-3AD203B41FA5}">
                      <a16:colId xmlns:a16="http://schemas.microsoft.com/office/drawing/2014/main" val="20000"/>
                    </a:ext>
                  </a:extLst>
                </a:gridCol>
                <a:gridCol w="571500">
                  <a:extLst>
                    <a:ext uri="{9D8B030D-6E8A-4147-A177-3AD203B41FA5}">
                      <a16:colId xmlns:a16="http://schemas.microsoft.com/office/drawing/2014/main" val="20001"/>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28575" cap="flat" cmpd="sng" algn="ctr">
                      <a:solidFill>
                        <a:scrgbClr r="0" g="0" b="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rgbClr r="0" g="0" b="0"/>
                      </a:solidFill>
                      <a:prstDash val="solid"/>
                      <a:round/>
                      <a:headEnd type="none" w="med" len="med"/>
                      <a:tailEnd type="none" w="med" len="med"/>
                    </a:lnR>
                    <a:lnT w="28575" cap="flat" cmpd="sng" algn="ctr">
                      <a:solidFill>
                        <a:scrgbClr r="0" g="0" b="0"/>
                      </a:solidFill>
                      <a:prstDash val="solid"/>
                      <a:round/>
                      <a:headEnd type="none" w="med" len="med"/>
                      <a:tailEnd type="none" w="med" len="med"/>
                    </a:lnT>
                    <a:lnB w="28575"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rgbClr r="0" g="0" b="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 name="Picture 1" descr="txp_fig.png"/>
          <p:cNvPicPr>
            <a:picLocks noChangeAspect="1"/>
          </p:cNvPicPr>
          <p:nvPr>
            <p:custDataLst>
              <p:tags r:id="rId1"/>
            </p:custDataLst>
          </p:nvPr>
        </p:nvPicPr>
        <p:blipFill>
          <a:blip r:embed="rId6" cstate="email">
            <a:extLst>
              <a:ext uri="{28A0092B-C50C-407E-A947-70E740481C1C}">
                <a14:useLocalDpi xmlns:a14="http://schemas.microsoft.com/office/drawing/2010/main" val="0"/>
              </a:ext>
            </a:extLst>
          </a:blip>
          <a:stretch>
            <a:fillRect/>
          </a:stretch>
        </p:blipFill>
        <p:spPr bwMode="auto">
          <a:xfrm>
            <a:off x="1852664" y="2560007"/>
            <a:ext cx="1296987" cy="298158"/>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4" name="Picture 3" descr="txp_fig.png"/>
          <p:cNvPicPr>
            <a:picLocks noChangeAspect="1"/>
          </p:cNvPicPr>
          <p:nvPr>
            <p:custDataLst>
              <p:tags r:id="rId2"/>
            </p:custDataLst>
          </p:nvPr>
        </p:nvPicPr>
        <p:blipFill>
          <a:blip r:embed="rId7" cstate="email">
            <a:extLst>
              <a:ext uri="{28A0092B-C50C-407E-A947-70E740481C1C}">
                <a14:useLocalDpi xmlns:a14="http://schemas.microsoft.com/office/drawing/2010/main" val="0"/>
              </a:ext>
            </a:extLst>
          </a:blip>
          <a:stretch>
            <a:fillRect/>
          </a:stretch>
        </p:blipFill>
        <p:spPr bwMode="auto">
          <a:xfrm>
            <a:off x="5519789" y="1731165"/>
            <a:ext cx="731837" cy="298709"/>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5" name="Picture 4" descr="txp_fig.png"/>
          <p:cNvPicPr>
            <a:picLocks noChangeAspect="1"/>
          </p:cNvPicPr>
          <p:nvPr>
            <p:custDataLst>
              <p:tags r:id="rId3"/>
            </p:custDataLst>
          </p:nvPr>
        </p:nvPicPr>
        <p:blipFill>
          <a:blip r:embed="rId8" cstate="email">
            <a:extLst>
              <a:ext uri="{28A0092B-C50C-407E-A947-70E740481C1C}">
                <a14:useLocalDpi xmlns:a14="http://schemas.microsoft.com/office/drawing/2010/main" val="0"/>
              </a:ext>
            </a:extLst>
          </a:blip>
          <a:stretch>
            <a:fillRect/>
          </a:stretch>
        </p:blipFill>
        <p:spPr bwMode="auto">
          <a:xfrm>
            <a:off x="5457876" y="4704552"/>
            <a:ext cx="850900" cy="298561"/>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3" name="Picture 2" descr="txp_fig.png"/>
          <p:cNvPicPr>
            <a:picLocks noChangeAspect="1"/>
          </p:cNvPicPr>
          <p:nvPr>
            <p:custDataLst>
              <p:tags r:id="rId4"/>
            </p:custDataLst>
          </p:nvPr>
        </p:nvPicPr>
        <p:blipFill>
          <a:blip r:embed="rId9" cstate="email">
            <a:extLst>
              <a:ext uri="{28A0092B-C50C-407E-A947-70E740481C1C}">
                <a14:useLocalDpi xmlns:a14="http://schemas.microsoft.com/office/drawing/2010/main" val="0"/>
              </a:ext>
            </a:extLst>
          </a:blip>
          <a:stretch>
            <a:fillRect/>
          </a:stretch>
        </p:blipFill>
        <p:spPr bwMode="auto">
          <a:xfrm>
            <a:off x="9312410" y="2556832"/>
            <a:ext cx="1298575" cy="29852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561114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14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414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414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42313-EED9-4A1E-9607-DEE02EBB4E58}"/>
              </a:ext>
            </a:extLst>
          </p:cNvPr>
          <p:cNvSpPr>
            <a:spLocks noGrp="1"/>
          </p:cNvSpPr>
          <p:nvPr>
            <p:ph type="title"/>
          </p:nvPr>
        </p:nvSpPr>
        <p:spPr>
          <a:xfrm>
            <a:off x="1981200" y="76201"/>
            <a:ext cx="8229600" cy="944563"/>
          </a:xfrm>
        </p:spPr>
        <p:txBody>
          <a:bodyPr/>
          <a:lstStyle/>
          <a:p>
            <a:pPr>
              <a:defRPr/>
            </a:pPr>
            <a:r>
              <a:rPr lang="zh-CN" altLang="en-US" dirty="0"/>
              <a:t>条件独立性</a:t>
            </a:r>
            <a:endParaRPr lang="en-US" dirty="0"/>
          </a:p>
        </p:txBody>
      </p:sp>
      <p:sp>
        <p:nvSpPr>
          <p:cNvPr id="3" name="Content Placeholder 2"/>
          <p:cNvSpPr>
            <a:spLocks noGrp="1" noChangeArrowheads="1"/>
          </p:cNvSpPr>
          <p:nvPr>
            <p:ph idx="1"/>
          </p:nvPr>
        </p:nvSpPr>
        <p:spPr>
          <a:xfrm>
            <a:off x="712269" y="1265237"/>
            <a:ext cx="10732169" cy="5202939"/>
          </a:xfrm>
        </p:spPr>
        <p:txBody>
          <a:bodyPr/>
          <a:lstStyle/>
          <a:p>
            <a:pPr marL="457176" lvl="1" indent="0">
              <a:lnSpc>
                <a:spcPct val="150000"/>
              </a:lnSpc>
              <a:buNone/>
            </a:pPr>
            <a:r>
              <a:rPr lang="zh-CN" altLang="en-US" sz="2200" dirty="0">
                <a:sym typeface="Symbol" panose="05050102010706020507" pitchFamily="18" charset="2"/>
              </a:rPr>
              <a:t>绝对独立性是强大的，但现实应用中很少 。领域知识通常具有成百个变量，它们之间并不完全独立</a:t>
            </a:r>
            <a:endParaRPr lang="en-US" altLang="zh-CN" sz="1000" dirty="0">
              <a:sym typeface="Symbol" panose="05050102010706020507" pitchFamily="18" charset="2"/>
            </a:endParaRPr>
          </a:p>
          <a:p>
            <a:pPr>
              <a:lnSpc>
                <a:spcPct val="150000"/>
              </a:lnSpc>
            </a:pPr>
            <a:endParaRPr lang="en-US" altLang="zh-CN" sz="2400" b="1" dirty="0">
              <a:solidFill>
                <a:srgbClr val="FF0000"/>
              </a:solidFill>
              <a:sym typeface="Symbol" panose="05050102010706020507" pitchFamily="18" charset="2"/>
            </a:endParaRPr>
          </a:p>
          <a:p>
            <a:pPr>
              <a:lnSpc>
                <a:spcPct val="150000"/>
              </a:lnSpc>
            </a:pPr>
            <a:r>
              <a:rPr lang="zh-CN" altLang="en-US" sz="2400" b="1" dirty="0">
                <a:solidFill>
                  <a:srgbClr val="FF0000"/>
                </a:solidFill>
                <a:sym typeface="Symbol" panose="05050102010706020507" pitchFamily="18" charset="2"/>
              </a:rPr>
              <a:t>条件独立性</a:t>
            </a:r>
            <a:r>
              <a:rPr lang="en-US" altLang="zh-CN" sz="2400" dirty="0">
                <a:sym typeface="Symbol" panose="05050102010706020507" pitchFamily="18" charset="2"/>
              </a:rPr>
              <a:t>: </a:t>
            </a:r>
          </a:p>
          <a:p>
            <a:pPr lvl="1">
              <a:lnSpc>
                <a:spcPct val="150000"/>
              </a:lnSpc>
            </a:pPr>
            <a:r>
              <a:rPr lang="zh-CN" altLang="en-US" sz="2400" dirty="0">
                <a:sym typeface="Symbol" panose="05050102010706020507" pitchFamily="18" charset="2"/>
              </a:rPr>
              <a:t>给定</a:t>
            </a:r>
            <a:r>
              <a:rPr lang="zh-CN" altLang="en-US" sz="2400" dirty="0"/>
              <a:t>随机变量</a:t>
            </a:r>
            <a:r>
              <a:rPr lang="en-US" altLang="zh-CN" sz="2400" i="1" dirty="0">
                <a:sym typeface="Symbol" panose="05050102010706020507" pitchFamily="18" charset="2"/>
              </a:rPr>
              <a:t>C</a:t>
            </a:r>
            <a:r>
              <a:rPr lang="zh-CN" altLang="en-US" sz="2400" dirty="0">
                <a:sym typeface="Symbol" panose="05050102010706020507" pitchFamily="18" charset="2"/>
              </a:rPr>
              <a:t>，两个随机变量</a:t>
            </a:r>
            <a:r>
              <a:rPr lang="en-US" altLang="zh-CN" sz="2400" i="1" dirty="0">
                <a:sym typeface="Symbol" panose="05050102010706020507" pitchFamily="18" charset="2"/>
              </a:rPr>
              <a:t>A </a:t>
            </a:r>
            <a:r>
              <a:rPr lang="zh-CN" altLang="en-US" sz="2400" dirty="0">
                <a:sym typeface="Symbol" panose="05050102010706020507" pitchFamily="18" charset="2"/>
              </a:rPr>
              <a:t>和</a:t>
            </a:r>
            <a:r>
              <a:rPr lang="en-US" altLang="zh-CN" sz="2400" i="1" dirty="0">
                <a:sym typeface="Symbol" panose="05050102010706020507" pitchFamily="18" charset="2"/>
              </a:rPr>
              <a:t>B</a:t>
            </a:r>
            <a:r>
              <a:rPr lang="zh-CN" altLang="en-US" sz="2400" dirty="0">
                <a:sym typeface="Symbol" panose="05050102010706020507" pitchFamily="18" charset="2"/>
              </a:rPr>
              <a:t>是条件独立的，当且仅当</a:t>
            </a:r>
            <a:r>
              <a:rPr lang="en-US" altLang="zh-CN" sz="2400" dirty="0">
                <a:sym typeface="Symbol" panose="05050102010706020507" pitchFamily="18" charset="2"/>
              </a:rPr>
              <a:t>:</a:t>
            </a:r>
          </a:p>
          <a:p>
            <a:pPr marL="457176" lvl="1" indent="0">
              <a:lnSpc>
                <a:spcPct val="150000"/>
              </a:lnSpc>
              <a:buNone/>
            </a:pPr>
            <a:r>
              <a:rPr lang="en-US" altLang="zh-CN" sz="2400"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a:t>
            </a:r>
            <a:r>
              <a:rPr lang="en-US" altLang="zh-CN" sz="2400" i="1" dirty="0">
                <a:solidFill>
                  <a:srgbClr val="0066FF"/>
                </a:solidFill>
                <a:sym typeface="Symbol" panose="05050102010706020507" pitchFamily="18" charset="2"/>
              </a:rPr>
              <a:t> C</a:t>
            </a:r>
            <a:r>
              <a:rPr lang="en-US" altLang="zh-CN" sz="2400" dirty="0">
                <a:solidFill>
                  <a:srgbClr val="0066FF"/>
                </a:solidFill>
                <a:sym typeface="Symbol" panose="05050102010706020507" pitchFamily="18" charset="2"/>
              </a:rPr>
              <a:t>) P(</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a:t>
            </a:r>
            <a:r>
              <a:rPr lang="en-US" altLang="zh-CN" sz="2400" i="1" dirty="0">
                <a:solidFill>
                  <a:srgbClr val="0066FF"/>
                </a:solidFill>
                <a:sym typeface="Symbol" panose="05050102010706020507" pitchFamily="18" charset="2"/>
              </a:rPr>
              <a:t> C</a:t>
            </a:r>
            <a:r>
              <a:rPr lang="en-US" altLang="zh-CN" sz="2400" dirty="0">
                <a:solidFill>
                  <a:srgbClr val="0066FF"/>
                </a:solidFill>
                <a:sym typeface="Symbol" panose="05050102010706020507" pitchFamily="18" charset="2"/>
              </a:rPr>
              <a:t>)   </a:t>
            </a:r>
          </a:p>
          <a:p>
            <a:pPr marL="457176" lvl="1" indent="0">
              <a:lnSpc>
                <a:spcPct val="150000"/>
              </a:lnSpc>
              <a:buNone/>
            </a:pPr>
            <a:r>
              <a:rPr lang="zh-CN" altLang="en-US" sz="2400" dirty="0">
                <a:sym typeface="Symbol" panose="05050102010706020507" pitchFamily="18" charset="2"/>
              </a:rPr>
              <a:t>或</a:t>
            </a:r>
            <a:r>
              <a:rPr lang="en-US" altLang="zh-CN" sz="2400"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a:t>
            </a:r>
          </a:p>
          <a:p>
            <a:pPr marL="457176" lvl="1" indent="0">
              <a:lnSpc>
                <a:spcPct val="150000"/>
              </a:lnSpc>
              <a:buNone/>
            </a:pPr>
            <a:r>
              <a:rPr lang="zh-CN" altLang="en-US" sz="2400" dirty="0">
                <a:sym typeface="Symbol" panose="05050102010706020507" pitchFamily="18" charset="2"/>
              </a:rPr>
              <a:t>或</a:t>
            </a:r>
            <a:r>
              <a:rPr lang="en-US" altLang="zh-CN" sz="2400" dirty="0">
                <a:sym typeface="Symbol" panose="05050102010706020507" pitchFamily="18" charset="2"/>
              </a:rPr>
              <a:t>  </a:t>
            </a:r>
            <a:r>
              <a:rPr lang="en-US" altLang="zh-CN" sz="2400" b="1" dirty="0">
                <a:sym typeface="Symbol" panose="05050102010706020507" pitchFamily="18" charset="2"/>
              </a:rPr>
              <a:t>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 | </a:t>
            </a:r>
            <a:r>
              <a:rPr lang="en-US" altLang="zh-CN" sz="2400" i="1" dirty="0">
                <a:solidFill>
                  <a:srgbClr val="0066FF"/>
                </a:solidFill>
                <a:sym typeface="Symbol" panose="05050102010706020507" pitchFamily="18" charset="2"/>
              </a:rPr>
              <a:t>A</a:t>
            </a:r>
            <a:r>
              <a:rPr lang="en-US" altLang="zh-CN" sz="2400" dirty="0">
                <a:solidFill>
                  <a:srgbClr val="0066FF"/>
                </a:solidFill>
                <a:sym typeface="Symbol" panose="05050102010706020507" pitchFamily="18" charset="2"/>
              </a:rPr>
              <a:t> ,</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 = </a:t>
            </a:r>
            <a:r>
              <a:rPr lang="en-US" altLang="zh-CN" sz="2400" b="1" dirty="0">
                <a:solidFill>
                  <a:srgbClr val="0066FF"/>
                </a:solidFill>
                <a:sym typeface="Symbol" panose="05050102010706020507" pitchFamily="18" charset="2"/>
              </a:rPr>
              <a:t>P</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B</a:t>
            </a:r>
            <a:r>
              <a:rPr lang="en-US" altLang="zh-CN" sz="2400" dirty="0">
                <a:solidFill>
                  <a:srgbClr val="0066FF"/>
                </a:solidFill>
                <a:sym typeface="Symbol" panose="05050102010706020507" pitchFamily="18" charset="2"/>
              </a:rPr>
              <a:t>|</a:t>
            </a:r>
            <a:r>
              <a:rPr lang="en-US" altLang="zh-CN" sz="2400" i="1" dirty="0">
                <a:solidFill>
                  <a:srgbClr val="0066FF"/>
                </a:solidFill>
                <a:sym typeface="Symbol" panose="05050102010706020507" pitchFamily="18" charset="2"/>
              </a:rPr>
              <a:t>C</a:t>
            </a:r>
            <a:r>
              <a:rPr lang="en-US" altLang="zh-CN" sz="2400" dirty="0">
                <a:solidFill>
                  <a:srgbClr val="0066FF"/>
                </a:solidFill>
                <a:sym typeface="Symbol" panose="05050102010706020507" pitchFamily="18" charset="2"/>
              </a:rPr>
              <a:t>)</a:t>
            </a:r>
          </a:p>
          <a:p>
            <a:pPr marL="457176" lvl="1" indent="0">
              <a:lnSpc>
                <a:spcPct val="150000"/>
              </a:lnSpc>
              <a:buNone/>
            </a:pPr>
            <a:endParaRPr lang="en-US" altLang="zh-CN" sz="2400" dirty="0">
              <a:solidFill>
                <a:srgbClr val="0066FF"/>
              </a:solidFill>
              <a:sym typeface="Symbol" panose="05050102010706020507" pitchFamily="18" charset="2"/>
            </a:endParaRPr>
          </a:p>
          <a:p>
            <a:pPr lvl="1">
              <a:lnSpc>
                <a:spcPct val="150000"/>
              </a:lnSpc>
            </a:pPr>
            <a:endParaRPr lang="en-US" altLang="zh-CN" sz="2400" dirty="0">
              <a:solidFill>
                <a:srgbClr val="0066FF"/>
              </a:solidFill>
              <a:sym typeface="Symbol" panose="05050102010706020507" pitchFamily="18" charset="2"/>
            </a:endParaRPr>
          </a:p>
          <a:p>
            <a:pPr>
              <a:lnSpc>
                <a:spcPct val="150000"/>
              </a:lnSpc>
            </a:pPr>
            <a:endParaRPr lang="en-US" altLang="zh-CN" sz="1000" dirty="0">
              <a:sym typeface="Symbol" panose="05050102010706020507" pitchFamily="18" charset="2"/>
            </a:endParaRPr>
          </a:p>
        </p:txBody>
      </p:sp>
    </p:spTree>
    <p:extLst>
      <p:ext uri="{BB962C8B-B14F-4D97-AF65-F5344CB8AC3E}">
        <p14:creationId xmlns:p14="http://schemas.microsoft.com/office/powerpoint/2010/main" val="2603140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ea typeface="ＭＳ Ｐゴシック" pitchFamily="34" charset="-128"/>
              </a:rPr>
              <a:t>Probability Recap</a:t>
            </a:r>
          </a:p>
        </p:txBody>
      </p:sp>
      <p:sp>
        <p:nvSpPr>
          <p:cNvPr id="30722" name="Content Placeholder 2"/>
          <p:cNvSpPr>
            <a:spLocks noGrp="1"/>
          </p:cNvSpPr>
          <p:nvPr>
            <p:ph idx="1"/>
          </p:nvPr>
        </p:nvSpPr>
        <p:spPr>
          <a:xfrm>
            <a:off x="304799" y="1600200"/>
            <a:ext cx="11201401" cy="4525963"/>
          </a:xfrm>
        </p:spPr>
        <p:txBody>
          <a:bodyPr/>
          <a:lstStyle/>
          <a:p>
            <a:pPr>
              <a:buFont typeface="Wingdings" charset="0"/>
              <a:buChar char="§"/>
              <a:defRPr/>
            </a:pPr>
            <a:r>
              <a:rPr lang="en-US" sz="2800" dirty="0"/>
              <a:t>Conditional probability</a:t>
            </a:r>
          </a:p>
          <a:p>
            <a:pPr lvl="2">
              <a:buFont typeface="Wingdings" charset="0"/>
              <a:buChar char="§"/>
              <a:defRPr/>
            </a:pPr>
            <a:endParaRPr lang="en-US" sz="2000" dirty="0"/>
          </a:p>
          <a:p>
            <a:pPr>
              <a:buFont typeface="Wingdings" charset="0"/>
              <a:buChar char="§"/>
              <a:defRPr/>
            </a:pPr>
            <a:r>
              <a:rPr lang="en-US" sz="2800" dirty="0"/>
              <a:t>Product rule</a:t>
            </a:r>
          </a:p>
          <a:p>
            <a:pPr lvl="2">
              <a:buFont typeface="Wingdings" charset="0"/>
              <a:buChar char="§"/>
              <a:defRPr/>
            </a:pPr>
            <a:endParaRPr lang="en-US" sz="2000" dirty="0"/>
          </a:p>
          <a:p>
            <a:pPr>
              <a:buFont typeface="Wingdings" charset="0"/>
              <a:buChar char="§"/>
              <a:defRPr/>
            </a:pPr>
            <a:r>
              <a:rPr lang="en-US" sz="2800" dirty="0"/>
              <a:t>Chain rule </a:t>
            </a:r>
            <a:endParaRPr lang="en-US" sz="2400" dirty="0"/>
          </a:p>
          <a:p>
            <a:pPr marL="0" indent="0">
              <a:buFont typeface="Wingdings" charset="0"/>
              <a:buNone/>
              <a:defRPr/>
            </a:pPr>
            <a:endParaRPr lang="en-US" sz="1600" dirty="0"/>
          </a:p>
          <a:p>
            <a:pPr marL="0" indent="0">
              <a:buFont typeface="Wingdings" charset="0"/>
              <a:buNone/>
              <a:defRPr/>
            </a:pPr>
            <a:endParaRPr lang="en-US" sz="1600" dirty="0"/>
          </a:p>
          <a:p>
            <a:pPr marL="0" indent="0">
              <a:buFont typeface="Wingdings" charset="0"/>
              <a:buNone/>
              <a:defRPr/>
            </a:pPr>
            <a:endParaRPr lang="en-US" sz="1600" dirty="0"/>
          </a:p>
          <a:p>
            <a:pPr>
              <a:buFont typeface="Wingdings" charset="0"/>
              <a:buChar char="§"/>
              <a:defRPr/>
            </a:pPr>
            <a:r>
              <a:rPr lang="en-US" sz="2800" dirty="0"/>
              <a:t>X, Y independent if and only if:</a:t>
            </a:r>
          </a:p>
          <a:p>
            <a:pPr lvl="4">
              <a:buFont typeface="Wingdings" charset="0"/>
              <a:buChar char="§"/>
              <a:defRPr/>
            </a:pPr>
            <a:endParaRPr lang="en-US" sz="1600" dirty="0"/>
          </a:p>
          <a:p>
            <a:pPr>
              <a:buFont typeface="Wingdings" charset="0"/>
              <a:buChar char="§"/>
              <a:defRPr/>
            </a:pPr>
            <a:r>
              <a:rPr lang="en-US" sz="2800" dirty="0"/>
              <a:t>X and Y are conditionally independent given Z if and only if:</a:t>
            </a:r>
            <a:endParaRPr lang="en-US" dirty="0"/>
          </a:p>
          <a:p>
            <a:pPr>
              <a:buFont typeface="Wingdings" charset="0"/>
              <a:buChar char="§"/>
              <a:defRPr/>
            </a:pPr>
            <a:endParaRPr lang="en-US" dirty="0"/>
          </a:p>
        </p:txBody>
      </p:sp>
      <p:pic>
        <p:nvPicPr>
          <p:cNvPr id="17412" name="Picture 8" descr="txp_fi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5105400" y="1524000"/>
            <a:ext cx="24479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3" name="Picture 10" descr="txp_fi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5049836" y="2570706"/>
            <a:ext cx="3103563"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4" name="Picture 4" descr="txp_fig"/>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5562600" y="4867520"/>
            <a:ext cx="3795713" cy="298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415" name="Picture 7" descr="txp_fig"/>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759325" y="6316662"/>
            <a:ext cx="4841875" cy="31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txp_fig.png"/>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bwMode="auto">
          <a:xfrm>
            <a:off x="3106737" y="3505200"/>
            <a:ext cx="6646512" cy="970563"/>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spTree>
    <p:extLst>
      <p:ext uri="{BB962C8B-B14F-4D97-AF65-F5344CB8AC3E}">
        <p14:creationId xmlns:p14="http://schemas.microsoft.com/office/powerpoint/2010/main" val="333190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dirty="0"/>
              <a:t>条件独立性</a:t>
            </a:r>
            <a:endParaRPr lang="en-US" dirty="0">
              <a:latin typeface="Calibri"/>
              <a:cs typeface="Calibri"/>
            </a:endParaRPr>
          </a:p>
        </p:txBody>
      </p:sp>
      <p:sp>
        <p:nvSpPr>
          <p:cNvPr id="1015811" name="Rectangle 3"/>
          <p:cNvSpPr>
            <a:spLocks noGrp="1" noChangeArrowheads="1"/>
          </p:cNvSpPr>
          <p:nvPr>
            <p:ph idx="1"/>
          </p:nvPr>
        </p:nvSpPr>
        <p:spPr>
          <a:xfrm>
            <a:off x="2286000" y="1447800"/>
            <a:ext cx="8229600" cy="5105400"/>
          </a:xfrm>
        </p:spPr>
        <p:txBody>
          <a:bodyPr/>
          <a:lstStyle/>
          <a:p>
            <a:pPr eaLnBrk="1" hangingPunct="1">
              <a:lnSpc>
                <a:spcPct val="80000"/>
              </a:lnSpc>
            </a:pPr>
            <a:r>
              <a:rPr lang="zh-CN" altLang="en-US" sz="2400" dirty="0">
                <a:latin typeface="Calibri"/>
                <a:cs typeface="Calibri"/>
              </a:rPr>
              <a:t>问题域</a:t>
            </a:r>
            <a:r>
              <a:rPr lang="en-US" sz="2400" dirty="0">
                <a:latin typeface="Calibri"/>
                <a:cs typeface="Calibri"/>
              </a:rPr>
              <a:t>:</a:t>
            </a:r>
          </a:p>
          <a:p>
            <a:pPr lvl="5">
              <a:lnSpc>
                <a:spcPct val="80000"/>
              </a:lnSpc>
            </a:pPr>
            <a:endParaRPr lang="en-US" sz="1200" dirty="0">
              <a:latin typeface="Calibri"/>
              <a:cs typeface="Calibri"/>
            </a:endParaRPr>
          </a:p>
          <a:p>
            <a:pPr lvl="1" eaLnBrk="1" hangingPunct="1">
              <a:lnSpc>
                <a:spcPct val="80000"/>
              </a:lnSpc>
            </a:pPr>
            <a:r>
              <a:rPr lang="en-US" sz="2000" dirty="0">
                <a:latin typeface="Calibri"/>
                <a:cs typeface="Calibri"/>
              </a:rPr>
              <a:t>Traffic</a:t>
            </a:r>
          </a:p>
          <a:p>
            <a:pPr lvl="1" eaLnBrk="1" hangingPunct="1">
              <a:lnSpc>
                <a:spcPct val="80000"/>
              </a:lnSpc>
            </a:pPr>
            <a:r>
              <a:rPr lang="en-US" sz="2000" dirty="0">
                <a:latin typeface="Calibri"/>
                <a:cs typeface="Calibri"/>
              </a:rPr>
              <a:t>Umbrella</a:t>
            </a:r>
          </a:p>
          <a:p>
            <a:pPr lvl="1" eaLnBrk="1" hangingPunct="1">
              <a:lnSpc>
                <a:spcPct val="80000"/>
              </a:lnSpc>
            </a:pPr>
            <a:r>
              <a:rPr lang="en-US" sz="2000" dirty="0">
                <a:latin typeface="Calibri"/>
                <a:cs typeface="Calibri"/>
              </a:rPr>
              <a:t>Raining</a:t>
            </a:r>
          </a:p>
          <a:p>
            <a:pPr lvl="1" eaLnBrk="1" hangingPunct="1">
              <a:lnSpc>
                <a:spcPct val="80000"/>
              </a:lnSpc>
            </a:pPr>
            <a:endParaRPr lang="en-US" sz="2000" dirty="0">
              <a:latin typeface="Calibri"/>
              <a:cs typeface="Calibri"/>
            </a:endParaRPr>
          </a:p>
          <a:p>
            <a:pPr lvl="1" eaLnBrk="1" hangingPunct="1">
              <a:lnSpc>
                <a:spcPct val="80000"/>
              </a:lnSpc>
            </a:pPr>
            <a:endParaRPr lang="en-US" sz="2000" dirty="0">
              <a:latin typeface="Calibri"/>
              <a:cs typeface="Calibri"/>
            </a:endParaRPr>
          </a:p>
        </p:txBody>
      </p:sp>
      <p:pic>
        <p:nvPicPr>
          <p:cNvPr id="5" name="Pictur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352800" y="3733800"/>
            <a:ext cx="5714999" cy="2963141"/>
          </a:xfrm>
          <a:prstGeom prst="rect">
            <a:avLst/>
          </a:prstGeom>
        </p:spPr>
      </p:pic>
    </p:spTree>
    <p:extLst>
      <p:ext uri="{BB962C8B-B14F-4D97-AF65-F5344CB8AC3E}">
        <p14:creationId xmlns:p14="http://schemas.microsoft.com/office/powerpoint/2010/main" val="3306816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条件独立性</a:t>
            </a:r>
            <a:endParaRPr lang="en-US" dirty="0">
              <a:latin typeface="Calibri"/>
              <a:cs typeface="Calibri"/>
            </a:endParaRPr>
          </a:p>
        </p:txBody>
      </p:sp>
      <p:sp>
        <p:nvSpPr>
          <p:cNvPr id="1039363" name="Rectangle 3"/>
          <p:cNvSpPr>
            <a:spLocks noGrp="1" noChangeArrowheads="1"/>
          </p:cNvSpPr>
          <p:nvPr>
            <p:ph idx="1"/>
          </p:nvPr>
        </p:nvSpPr>
        <p:spPr>
          <a:xfrm>
            <a:off x="341313" y="1524000"/>
            <a:ext cx="11469687" cy="5029200"/>
          </a:xfrm>
        </p:spPr>
        <p:txBody>
          <a:bodyPr/>
          <a:lstStyle/>
          <a:p>
            <a:pPr eaLnBrk="1" hangingPunct="1">
              <a:lnSpc>
                <a:spcPct val="80000"/>
              </a:lnSpc>
            </a:pPr>
            <a:r>
              <a:rPr lang="zh-CN" altLang="en-US" sz="2400" dirty="0">
                <a:latin typeface="Calibri"/>
                <a:cs typeface="Calibri"/>
              </a:rPr>
              <a:t>链式法则</a:t>
            </a:r>
            <a:r>
              <a:rPr lang="en-US" sz="2400" dirty="0">
                <a:latin typeface="Calibri"/>
                <a:cs typeface="Calibri"/>
              </a:rPr>
              <a:t>: </a:t>
            </a:r>
          </a:p>
          <a:p>
            <a:pPr eaLnBrk="1" hangingPunct="1">
              <a:lnSpc>
                <a:spcPct val="80000"/>
              </a:lnSpc>
            </a:pPr>
            <a:endParaRPr lang="en-US" sz="2400" dirty="0">
              <a:latin typeface="Calibri"/>
              <a:cs typeface="Calibri"/>
            </a:endParaRPr>
          </a:p>
          <a:p>
            <a:pPr lvl="6">
              <a:lnSpc>
                <a:spcPct val="80000"/>
              </a:lnSpc>
            </a:pPr>
            <a:endParaRPr lang="en-US" sz="1200" dirty="0">
              <a:latin typeface="Calibri"/>
              <a:cs typeface="Calibri"/>
            </a:endParaRPr>
          </a:p>
          <a:p>
            <a:pPr>
              <a:lnSpc>
                <a:spcPct val="80000"/>
              </a:lnSpc>
            </a:pPr>
            <a:r>
              <a:rPr lang="zh-CN" altLang="en-US" sz="2400" dirty="0">
                <a:latin typeface="Calibri"/>
                <a:cs typeface="Calibri"/>
              </a:rPr>
              <a:t>计算完全联合概率分布 </a:t>
            </a:r>
            <a:endParaRPr lang="en-US" altLang="zh-CN" sz="2400" dirty="0">
              <a:latin typeface="Calibri"/>
              <a:cs typeface="Calibri"/>
            </a:endParaRPr>
          </a:p>
          <a:p>
            <a:pPr lvl="3">
              <a:lnSpc>
                <a:spcPct val="80000"/>
              </a:lnSpc>
            </a:pPr>
            <a:endParaRPr lang="en-US" sz="1200" dirty="0">
              <a:latin typeface="Calibri"/>
              <a:cs typeface="Calibri"/>
            </a:endParaRPr>
          </a:p>
          <a:p>
            <a:pPr marL="457176" lvl="1" indent="0">
              <a:lnSpc>
                <a:spcPct val="150000"/>
              </a:lnSpc>
              <a:buNone/>
            </a:pPr>
            <a:r>
              <a:rPr lang="en-US" sz="2000" i="1" dirty="0">
                <a:solidFill>
                  <a:srgbClr val="0066FF"/>
                </a:solidFill>
              </a:rPr>
              <a:t> </a:t>
            </a:r>
            <a:r>
              <a:rPr lang="en-US" sz="2000" b="1" dirty="0">
                <a:solidFill>
                  <a:srgbClr val="0066FF"/>
                </a:solidFill>
              </a:rPr>
              <a:t>P</a:t>
            </a:r>
            <a:r>
              <a:rPr lang="en-US" sz="2000" i="1" dirty="0">
                <a:solidFill>
                  <a:srgbClr val="0066FF"/>
                </a:solidFill>
              </a:rPr>
              <a:t>(</a:t>
            </a:r>
            <a:r>
              <a:rPr lang="en-US" altLang="zh-CN" sz="2000" i="1" dirty="0">
                <a:solidFill>
                  <a:srgbClr val="0066FF"/>
                </a:solidFill>
              </a:rPr>
              <a:t>Rain, </a:t>
            </a:r>
            <a:r>
              <a:rPr lang="en-US" sz="2000" i="1" dirty="0">
                <a:solidFill>
                  <a:srgbClr val="0066FF"/>
                </a:solidFill>
              </a:rPr>
              <a:t>T</a:t>
            </a:r>
            <a:r>
              <a:rPr lang="en-US" altLang="zh-CN" sz="2000" i="1" dirty="0">
                <a:solidFill>
                  <a:srgbClr val="0066FF"/>
                </a:solidFill>
              </a:rPr>
              <a:t>raffic</a:t>
            </a:r>
            <a:r>
              <a:rPr lang="en-US" sz="2000" i="1" dirty="0">
                <a:solidFill>
                  <a:srgbClr val="0066FF"/>
                </a:solidFill>
              </a:rPr>
              <a:t>, </a:t>
            </a:r>
            <a:r>
              <a:rPr lang="en-US" altLang="zh-CN" sz="2000" i="1" dirty="0">
                <a:solidFill>
                  <a:srgbClr val="0066FF"/>
                </a:solidFill>
              </a:rPr>
              <a:t>Umbrella</a:t>
            </a:r>
            <a:r>
              <a:rPr lang="en-US" sz="2000" i="1" dirty="0">
                <a:solidFill>
                  <a:srgbClr val="0066FF"/>
                </a:solidFill>
              </a:rPr>
              <a:t>) </a:t>
            </a:r>
          </a:p>
          <a:p>
            <a:pPr marL="457176" lvl="1" indent="0">
              <a:lnSpc>
                <a:spcPct val="150000"/>
              </a:lnSpc>
              <a:buNone/>
            </a:pPr>
            <a:r>
              <a:rPr lang="en-US" sz="2000" i="1" dirty="0">
                <a:solidFill>
                  <a:srgbClr val="0066FF"/>
                </a:solidFill>
              </a:rPr>
              <a:t>= </a:t>
            </a:r>
            <a:r>
              <a:rPr lang="en-US" sz="2000" b="1" dirty="0">
                <a:solidFill>
                  <a:srgbClr val="0066FF"/>
                </a:solidFill>
              </a:rPr>
              <a:t>P</a:t>
            </a:r>
            <a:r>
              <a:rPr lang="en-US" sz="2000" i="1" dirty="0">
                <a:solidFill>
                  <a:srgbClr val="0066FF"/>
                </a:solidFill>
              </a:rPr>
              <a:t>(</a:t>
            </a:r>
            <a:r>
              <a:rPr lang="en-US" altLang="zh-CN" sz="2000" i="1" dirty="0">
                <a:solidFill>
                  <a:srgbClr val="0066FF"/>
                </a:solidFill>
              </a:rPr>
              <a:t>Rain</a:t>
            </a:r>
            <a:r>
              <a:rPr lang="en-US" sz="2000" i="1" dirty="0">
                <a:solidFill>
                  <a:srgbClr val="0066FF"/>
                </a:solidFill>
              </a:rPr>
              <a:t>) </a:t>
            </a:r>
            <a:r>
              <a:rPr lang="en-US" sz="2000" b="1" dirty="0">
                <a:solidFill>
                  <a:srgbClr val="0066FF"/>
                </a:solidFill>
              </a:rPr>
              <a:t>P</a:t>
            </a:r>
            <a:r>
              <a:rPr lang="en-US" sz="2000" i="1" dirty="0">
                <a:solidFill>
                  <a:srgbClr val="0066FF"/>
                </a:solidFill>
              </a:rPr>
              <a:t>(</a:t>
            </a:r>
            <a:r>
              <a:rPr lang="en-US" altLang="zh-CN" sz="2000" i="1" dirty="0">
                <a:solidFill>
                  <a:srgbClr val="0066FF"/>
                </a:solidFill>
              </a:rPr>
              <a:t>Traffic</a:t>
            </a:r>
            <a:r>
              <a:rPr lang="en-US" sz="2000" i="1" dirty="0">
                <a:solidFill>
                  <a:srgbClr val="0066FF"/>
                </a:solidFill>
              </a:rPr>
              <a:t> </a:t>
            </a:r>
            <a:r>
              <a:rPr lang="en-US" sz="2000" dirty="0">
                <a:solidFill>
                  <a:srgbClr val="0066FF"/>
                </a:solidFill>
              </a:rPr>
              <a:t>| </a:t>
            </a:r>
            <a:r>
              <a:rPr lang="en-US" altLang="zh-CN" sz="2000" i="1" dirty="0">
                <a:solidFill>
                  <a:srgbClr val="0066FF"/>
                </a:solidFill>
              </a:rPr>
              <a:t>Rain</a:t>
            </a:r>
            <a:r>
              <a:rPr lang="en-US" sz="2000" i="1" dirty="0">
                <a:solidFill>
                  <a:srgbClr val="0066FF"/>
                </a:solidFill>
              </a:rPr>
              <a:t>) </a:t>
            </a:r>
            <a:r>
              <a:rPr lang="en-US" sz="2000" b="1" u="sng" dirty="0">
                <a:solidFill>
                  <a:srgbClr val="0066FF"/>
                </a:solidFill>
              </a:rPr>
              <a:t>P</a:t>
            </a:r>
            <a:r>
              <a:rPr lang="en-US" sz="2000" i="1" u="sng" dirty="0">
                <a:solidFill>
                  <a:srgbClr val="0066FF"/>
                </a:solidFill>
              </a:rPr>
              <a:t>(</a:t>
            </a:r>
            <a:r>
              <a:rPr lang="en-US" altLang="zh-CN" sz="2000" i="1" u="sng" dirty="0">
                <a:solidFill>
                  <a:srgbClr val="0066FF"/>
                </a:solidFill>
              </a:rPr>
              <a:t>Umbrella</a:t>
            </a:r>
            <a:r>
              <a:rPr lang="en-US" altLang="zh-CN" sz="2000" u="sng" dirty="0">
                <a:solidFill>
                  <a:srgbClr val="0066FF"/>
                </a:solidFill>
              </a:rPr>
              <a:t>| </a:t>
            </a:r>
            <a:r>
              <a:rPr lang="en-US" altLang="zh-CN" sz="2000" i="1" u="sng" dirty="0">
                <a:solidFill>
                  <a:srgbClr val="0066FF"/>
                </a:solidFill>
              </a:rPr>
              <a:t>Rain, Traffic </a:t>
            </a:r>
            <a:r>
              <a:rPr lang="en-US" sz="2000" i="1" u="sng" dirty="0">
                <a:solidFill>
                  <a:srgbClr val="0066FF"/>
                </a:solidFill>
              </a:rPr>
              <a:t>) </a:t>
            </a:r>
            <a:r>
              <a:rPr lang="en-US" sz="2000" i="1" dirty="0">
                <a:solidFill>
                  <a:srgbClr val="0066FF"/>
                </a:solidFill>
              </a:rPr>
              <a:t> </a:t>
            </a:r>
            <a:r>
              <a:rPr lang="zh-CN" altLang="en-US" sz="2000" dirty="0">
                <a:latin typeface="Calibri"/>
                <a:cs typeface="Calibri"/>
              </a:rPr>
              <a:t>   （链式法则）</a:t>
            </a:r>
            <a:endParaRPr lang="en-US" sz="2000" i="1" dirty="0">
              <a:solidFill>
                <a:srgbClr val="0066FF"/>
              </a:solidFill>
            </a:endParaRPr>
          </a:p>
          <a:p>
            <a:pPr marL="457176" lvl="1" indent="0">
              <a:lnSpc>
                <a:spcPct val="150000"/>
              </a:lnSpc>
              <a:buNone/>
            </a:pPr>
            <a:r>
              <a:rPr lang="en-US" sz="2000" i="1" dirty="0">
                <a:solidFill>
                  <a:srgbClr val="0066FF"/>
                </a:solidFill>
              </a:rPr>
              <a:t>= </a:t>
            </a:r>
            <a:r>
              <a:rPr lang="en-US" altLang="zh-CN" sz="2000" b="1" dirty="0">
                <a:solidFill>
                  <a:srgbClr val="0066FF"/>
                </a:solidFill>
              </a:rPr>
              <a:t>P</a:t>
            </a:r>
            <a:r>
              <a:rPr lang="en-US" altLang="zh-CN" sz="2000" i="1" dirty="0">
                <a:solidFill>
                  <a:srgbClr val="0066FF"/>
                </a:solidFill>
              </a:rPr>
              <a:t>(Rain) </a:t>
            </a:r>
            <a:r>
              <a:rPr lang="en-US" altLang="zh-CN" sz="2000" b="1" dirty="0">
                <a:solidFill>
                  <a:srgbClr val="0066FF"/>
                </a:solidFill>
              </a:rPr>
              <a:t>P</a:t>
            </a:r>
            <a:r>
              <a:rPr lang="en-US" altLang="zh-CN" sz="2000" i="1" dirty="0">
                <a:solidFill>
                  <a:srgbClr val="0066FF"/>
                </a:solidFill>
              </a:rPr>
              <a:t>(Traffic </a:t>
            </a:r>
            <a:r>
              <a:rPr lang="en-US" altLang="zh-CN" sz="2000" dirty="0">
                <a:solidFill>
                  <a:srgbClr val="0066FF"/>
                </a:solidFill>
              </a:rPr>
              <a:t>| </a:t>
            </a:r>
            <a:r>
              <a:rPr lang="en-US" altLang="zh-CN" sz="2000" i="1" dirty="0">
                <a:solidFill>
                  <a:srgbClr val="0066FF"/>
                </a:solidFill>
              </a:rPr>
              <a:t>Rain) </a:t>
            </a:r>
            <a:r>
              <a:rPr lang="en-US" altLang="zh-CN" sz="2000" b="1" dirty="0">
                <a:solidFill>
                  <a:srgbClr val="0066FF"/>
                </a:solidFill>
              </a:rPr>
              <a:t>P</a:t>
            </a:r>
            <a:r>
              <a:rPr lang="en-US" altLang="zh-CN" sz="2000" i="1" dirty="0">
                <a:solidFill>
                  <a:srgbClr val="0066FF"/>
                </a:solidFill>
              </a:rPr>
              <a:t>(Umbrella</a:t>
            </a:r>
            <a:r>
              <a:rPr lang="en-US" altLang="zh-CN" sz="2000" dirty="0">
                <a:solidFill>
                  <a:srgbClr val="0066FF"/>
                </a:solidFill>
              </a:rPr>
              <a:t>| </a:t>
            </a:r>
            <a:r>
              <a:rPr lang="en-US" altLang="zh-CN" sz="2000" i="1" dirty="0">
                <a:solidFill>
                  <a:srgbClr val="0066FF"/>
                </a:solidFill>
              </a:rPr>
              <a:t>Rain)       </a:t>
            </a:r>
            <a:r>
              <a:rPr lang="zh-CN" altLang="en-US" sz="2000" dirty="0">
                <a:latin typeface="Calibri"/>
                <a:cs typeface="Calibri"/>
              </a:rPr>
              <a:t>（条件独立的假设）</a:t>
            </a:r>
            <a:endParaRPr lang="en-US" sz="2000" dirty="0">
              <a:latin typeface="Calibri"/>
              <a:cs typeface="Calibri"/>
            </a:endParaRPr>
          </a:p>
          <a:p>
            <a:pPr lvl="5">
              <a:lnSpc>
                <a:spcPct val="80000"/>
              </a:lnSpc>
            </a:pPr>
            <a:endParaRPr lang="en-US" sz="12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endParaRPr lang="en-US" sz="2400" dirty="0">
              <a:latin typeface="Calibri"/>
              <a:cs typeface="Calibri"/>
            </a:endParaRPr>
          </a:p>
          <a:p>
            <a:pPr eaLnBrk="1" hangingPunct="1">
              <a:lnSpc>
                <a:spcPct val="80000"/>
              </a:lnSpc>
            </a:pPr>
            <a:r>
              <a:rPr lang="zh-CN" altLang="en-US" sz="2400" dirty="0">
                <a:latin typeface="Calibri"/>
                <a:cs typeface="Calibri"/>
              </a:rPr>
              <a:t>条件独立假设表示的方法：贝叶斯网络</a:t>
            </a:r>
            <a:r>
              <a:rPr lang="en-US" sz="2400" dirty="0">
                <a:latin typeface="Calibri"/>
                <a:cs typeface="Calibri"/>
              </a:rPr>
              <a:t> </a:t>
            </a:r>
          </a:p>
          <a:p>
            <a:pPr marL="0" indent="0" eaLnBrk="1" hangingPunct="1">
              <a:lnSpc>
                <a:spcPct val="80000"/>
              </a:lnSpc>
              <a:buNone/>
            </a:pPr>
            <a:endParaRPr lang="en-US" sz="2400" dirty="0">
              <a:latin typeface="Calibri"/>
              <a:cs typeface="Calibri"/>
            </a:endParaRPr>
          </a:p>
        </p:txBody>
      </p:sp>
      <p:pic>
        <p:nvPicPr>
          <p:cNvPr id="8" name="Picture 7" descr="txp_fig.png"/>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bwMode="auto">
          <a:xfrm>
            <a:off x="2362200" y="1524000"/>
            <a:ext cx="7162800" cy="302460"/>
          </a:xfrm>
          <a:prstGeom prst="rect">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blurRad="63500" dist="37357" dir="2700000" rotWithShape="0">
                    <a:scrgbClr r="0" g="0" b="0"/>
                  </a:outerShdw>
                </a:effectLst>
              </a14:hiddenEffects>
            </a:ext>
            <a:ext uri="{31F19639-BCED-4a60-ADC4-E9642A236FB7}">
              <a14:hiddenScene3d xmlns:a14="http://schemas.microsoft.com/office/drawing/2010/main" xmlns="">
                <a:camera prst="orthographicFront">
                  <a:rot lat="0" lon="0" rev="0"/>
                </a:camera>
                <a:lightRig rig="threePt" dir="t">
                  <a:rot lat="0" lon="0" rev="0"/>
                </a:lightRig>
              </a14:hiddenScene3d>
            </a:ext>
            <a:ext uri="{E45631CC-5BF2-4c18-A39C-3461C7D3F71A}">
              <a14:hiddenSp3d xmlns:a14="http://schemas.microsoft.com/office/drawing/2010/main" xmlns="" extrusionH="457200">
                <a:contourClr>
                  <a:srgbClr val="000000"/>
                </a:contourClr>
              </a14:hiddenSp3d>
            </a:ext>
            <a:ext uri="{53640926-AAD7-44d8-BBD7-CCE9431645EC}">
              <a14:shadowObscured xmlns:a14="http://schemas.microsoft.com/office/drawing/2010/main" xmlns=""/>
            </a:ext>
          </a:extLst>
        </p:spPr>
      </p:pic>
      <p:pic>
        <p:nvPicPr>
          <p:cNvPr id="7" name="Picture 6"/>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057147" y="4038600"/>
            <a:ext cx="3918800" cy="2031839"/>
          </a:xfrm>
          <a:prstGeom prst="rect">
            <a:avLst/>
          </a:prstGeom>
        </p:spPr>
      </p:pic>
    </p:spTree>
    <p:extLst>
      <p:ext uri="{BB962C8B-B14F-4D97-AF65-F5344CB8AC3E}">
        <p14:creationId xmlns:p14="http://schemas.microsoft.com/office/powerpoint/2010/main" val="125665004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思考题</a:t>
            </a:r>
            <a:endParaRPr lang="en-US" dirty="0"/>
          </a:p>
        </p:txBody>
      </p:sp>
      <p:sp>
        <p:nvSpPr>
          <p:cNvPr id="17411" name="Rectangle 3"/>
          <p:cNvSpPr>
            <a:spLocks noGrp="1" noChangeArrowheads="1"/>
          </p:cNvSpPr>
          <p:nvPr>
            <p:ph idx="1"/>
          </p:nvPr>
        </p:nvSpPr>
        <p:spPr>
          <a:xfrm>
            <a:off x="457200" y="1600200"/>
            <a:ext cx="4038600" cy="4525963"/>
          </a:xfrm>
        </p:spPr>
        <p:txBody>
          <a:bodyPr/>
          <a:lstStyle/>
          <a:p>
            <a:pPr eaLnBrk="1" hangingPunct="1"/>
            <a:r>
              <a:rPr lang="en-US" sz="2400" b="1" dirty="0"/>
              <a:t>P</a:t>
            </a:r>
            <a:r>
              <a:rPr lang="en-US" sz="2400" dirty="0"/>
              <a:t>(W)?</a:t>
            </a:r>
          </a:p>
          <a:p>
            <a:pPr eaLnBrk="1" hangingPunct="1"/>
            <a:endParaRPr lang="en-US" sz="2400" dirty="0"/>
          </a:p>
          <a:p>
            <a:pPr eaLnBrk="1" hangingPunct="1"/>
            <a:endParaRPr lang="en-US" sz="2400" dirty="0"/>
          </a:p>
          <a:p>
            <a:pPr eaLnBrk="1" hangingPunct="1"/>
            <a:r>
              <a:rPr lang="en-US" sz="2400" b="1" dirty="0"/>
              <a:t>P</a:t>
            </a:r>
            <a:r>
              <a:rPr lang="en-US" sz="2400" dirty="0"/>
              <a:t>(W | winter)?</a:t>
            </a:r>
          </a:p>
          <a:p>
            <a:pPr eaLnBrk="1" hangingPunct="1"/>
            <a:endParaRPr lang="en-US" sz="2400" dirty="0"/>
          </a:p>
          <a:p>
            <a:pPr eaLnBrk="1" hangingPunct="1"/>
            <a:endParaRPr lang="en-US" sz="2400" dirty="0"/>
          </a:p>
          <a:p>
            <a:pPr eaLnBrk="1" hangingPunct="1"/>
            <a:endParaRPr lang="en-US" sz="2400" dirty="0"/>
          </a:p>
          <a:p>
            <a:pPr eaLnBrk="1" hangingPunct="1"/>
            <a:r>
              <a:rPr lang="en-US" sz="2400" b="1" dirty="0"/>
              <a:t>P</a:t>
            </a:r>
            <a:r>
              <a:rPr lang="en-US" sz="2400" dirty="0"/>
              <a:t>(W | winter, hot)?</a:t>
            </a:r>
          </a:p>
        </p:txBody>
      </p:sp>
      <p:graphicFrame>
        <p:nvGraphicFramePr>
          <p:cNvPr id="1037467" name="Group 155"/>
          <p:cNvGraphicFramePr>
            <a:graphicFrameLocks noGrp="1"/>
          </p:cNvGraphicFramePr>
          <p:nvPr/>
        </p:nvGraphicFramePr>
        <p:xfrm>
          <a:off x="7881427" y="2792410"/>
          <a:ext cx="3484335" cy="3333753"/>
        </p:xfrm>
        <a:graphic>
          <a:graphicData uri="http://schemas.openxmlformats.org/drawingml/2006/table">
            <a:tbl>
              <a:tblPr/>
              <a:tblGrid>
                <a:gridCol w="1036410">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790575">
                  <a:extLst>
                    <a:ext uri="{9D8B030D-6E8A-4147-A177-3AD203B41FA5}">
                      <a16:colId xmlns:a16="http://schemas.microsoft.com/office/drawing/2014/main" val="20003"/>
                    </a:ext>
                  </a:extLst>
                </a:gridCol>
              </a:tblGrid>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0.30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summer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sun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a:ln>
                            <a:noFill/>
                          </a:ln>
                          <a:solidFill>
                            <a:schemeClr val="accent2"/>
                          </a:solidFill>
                          <a:effectLst/>
                          <a:latin typeface="Calibri" pitchFamily="34" charset="0"/>
                          <a:cs typeface="Calibri" pitchFamily="34" charset="0"/>
                        </a:rPr>
                        <a:t>winter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cold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rain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1800" b="0" i="0" u="none" strike="noStrike" cap="none" normalizeH="0" baseline="0" dirty="0">
                          <a:ln>
                            <a:noFill/>
                          </a:ln>
                          <a:solidFill>
                            <a:schemeClr val="accent2"/>
                          </a:solidFill>
                          <a:effectLst/>
                          <a:latin typeface="Calibri" pitchFamily="34" charset="0"/>
                          <a:cs typeface="Calibri" pitchFamily="34" charset="0"/>
                        </a:rPr>
                        <a:t>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文本框 1">
            <a:extLst>
              <a:ext uri="{FF2B5EF4-FFF2-40B4-BE49-F238E27FC236}">
                <a16:creationId xmlns:a16="http://schemas.microsoft.com/office/drawing/2014/main" id="{F6577CD8-E5E8-47FE-9C38-79BF161AFEFA}"/>
              </a:ext>
            </a:extLst>
          </p:cNvPr>
          <p:cNvSpPr txBox="1"/>
          <p:nvPr/>
        </p:nvSpPr>
        <p:spPr>
          <a:xfrm>
            <a:off x="9007528" y="2098308"/>
            <a:ext cx="1232132" cy="369332"/>
          </a:xfrm>
          <a:prstGeom prst="rect">
            <a:avLst/>
          </a:prstGeom>
          <a:noFill/>
        </p:spPr>
        <p:txBody>
          <a:bodyPr wrap="none" rtlCol="0">
            <a:spAutoFit/>
          </a:bodyPr>
          <a:lstStyle/>
          <a:p>
            <a:r>
              <a:rPr lang="en-US" altLang="zh-CN" b="1" dirty="0"/>
              <a:t>P</a:t>
            </a:r>
            <a:r>
              <a:rPr lang="en-US" altLang="zh-CN" dirty="0"/>
              <a:t>(S, T, W)</a:t>
            </a:r>
            <a:endParaRPr lang="zh-CN" altLang="en-US" dirty="0"/>
          </a:p>
        </p:txBody>
      </p:sp>
    </p:spTree>
    <p:extLst>
      <p:ext uri="{BB962C8B-B14F-4D97-AF65-F5344CB8AC3E}">
        <p14:creationId xmlns:p14="http://schemas.microsoft.com/office/powerpoint/2010/main" val="9139129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E03D58-F974-464B-94C5-F718075FB9C2}"/>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D5826A22-6D5B-4B9A-81AD-18D6C06A54BB}"/>
              </a:ext>
            </a:extLst>
          </p:cNvPr>
          <p:cNvSpPr>
            <a:spLocks noGrp="1"/>
          </p:cNvSpPr>
          <p:nvPr>
            <p:ph idx="1"/>
          </p:nvPr>
        </p:nvSpPr>
        <p:spPr>
          <a:xfrm>
            <a:off x="591594" y="2263493"/>
            <a:ext cx="11379200" cy="4729164"/>
          </a:xfrm>
        </p:spPr>
        <p:txBody>
          <a:bodyPr/>
          <a:lstStyle/>
          <a:p>
            <a:pPr>
              <a:lnSpc>
                <a:spcPct val="200000"/>
              </a:lnSpc>
            </a:pPr>
            <a:r>
              <a:rPr lang="zh-CN" altLang="en-US" sz="2000" dirty="0"/>
              <a:t>由于环境可能是部分可观察的或不确定的，智能体需要处理</a:t>
            </a:r>
            <a:r>
              <a:rPr lang="zh-CN" altLang="en-US" sz="2000" dirty="0">
                <a:solidFill>
                  <a:srgbClr val="CC0000"/>
                </a:solidFill>
                <a:latin typeface="Calibri"/>
                <a:cs typeface="Calibri"/>
              </a:rPr>
              <a:t>不确定性</a:t>
            </a:r>
            <a:r>
              <a:rPr lang="zh-CN" altLang="en-US" sz="2000" dirty="0"/>
              <a:t>。</a:t>
            </a:r>
            <a:endParaRPr lang="en-US" altLang="zh-CN" sz="2000" dirty="0"/>
          </a:p>
          <a:p>
            <a:pPr>
              <a:lnSpc>
                <a:spcPct val="200000"/>
              </a:lnSpc>
            </a:pPr>
            <a:r>
              <a:rPr lang="zh-CN" altLang="en-US" sz="2000" dirty="0">
                <a:solidFill>
                  <a:srgbClr val="CC0000"/>
                </a:solidFill>
                <a:latin typeface="Calibri"/>
                <a:cs typeface="Calibri"/>
              </a:rPr>
              <a:t>概率</a:t>
            </a:r>
            <a:r>
              <a:rPr lang="zh-CN" altLang="en-US" sz="2000" dirty="0"/>
              <a:t>是描述不确定知识的一种严格形式。通过</a:t>
            </a:r>
            <a:r>
              <a:rPr lang="zh-CN" altLang="en-US" sz="2000" dirty="0">
                <a:solidFill>
                  <a:srgbClr val="CC0000"/>
                </a:solidFill>
                <a:latin typeface="Calibri"/>
                <a:cs typeface="Calibri"/>
              </a:rPr>
              <a:t>条件概率</a:t>
            </a:r>
            <a:r>
              <a:rPr lang="zh-CN" altLang="en-US" sz="2000" dirty="0"/>
              <a:t>，将命题与智能体自身的知识联系起来</a:t>
            </a:r>
          </a:p>
          <a:p>
            <a:pPr>
              <a:lnSpc>
                <a:spcPct val="200000"/>
              </a:lnSpc>
            </a:pPr>
            <a:r>
              <a:rPr lang="zh-CN" altLang="en-US" sz="2000" dirty="0"/>
              <a:t>给定一个</a:t>
            </a:r>
            <a:r>
              <a:rPr lang="zh-CN" altLang="en-US" sz="2000" dirty="0">
                <a:solidFill>
                  <a:srgbClr val="CC0000"/>
                </a:solidFill>
                <a:latin typeface="Calibri"/>
                <a:cs typeface="Calibri"/>
              </a:rPr>
              <a:t>完全联合分布</a:t>
            </a:r>
            <a:r>
              <a:rPr lang="zh-CN" altLang="en-US" sz="2000" dirty="0"/>
              <a:t>可以计算该问题域中任何命题的概率，但对复杂领域，需要找到一种方法来降低联合概率的数目</a:t>
            </a:r>
            <a:endParaRPr lang="en-US" altLang="zh-CN" sz="2000" dirty="0"/>
          </a:p>
          <a:p>
            <a:pPr>
              <a:lnSpc>
                <a:spcPct val="200000"/>
              </a:lnSpc>
            </a:pPr>
            <a:r>
              <a:rPr lang="zh-CN" altLang="en-US" sz="2000" dirty="0"/>
              <a:t> </a:t>
            </a:r>
            <a:r>
              <a:rPr lang="zh-CN" altLang="en-US" sz="2000" dirty="0">
                <a:solidFill>
                  <a:srgbClr val="CC0000"/>
                </a:solidFill>
                <a:latin typeface="Calibri"/>
                <a:cs typeface="Calibri"/>
              </a:rPr>
              <a:t>独立性和条件独立性</a:t>
            </a:r>
            <a:r>
              <a:rPr lang="zh-CN" altLang="en-US" sz="2000" dirty="0"/>
              <a:t>提供了重要工具</a:t>
            </a:r>
            <a:endParaRPr lang="en-US" altLang="zh-CN" sz="2000" dirty="0"/>
          </a:p>
          <a:p>
            <a:pPr>
              <a:lnSpc>
                <a:spcPct val="200000"/>
              </a:lnSpc>
            </a:pPr>
            <a:endParaRPr lang="zh-CN" altLang="en-US" sz="2000" dirty="0"/>
          </a:p>
        </p:txBody>
      </p:sp>
    </p:spTree>
    <p:extLst>
      <p:ext uri="{BB962C8B-B14F-4D97-AF65-F5344CB8AC3E}">
        <p14:creationId xmlns:p14="http://schemas.microsoft.com/office/powerpoint/2010/main" val="2275746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809EEA3-7929-441E-B7A0-87B83B8A6F09}"/>
              </a:ext>
            </a:extLst>
          </p:cNvPr>
          <p:cNvSpPr>
            <a:spLocks noGrp="1"/>
          </p:cNvSpPr>
          <p:nvPr>
            <p:ph type="title"/>
          </p:nvPr>
        </p:nvSpPr>
        <p:spPr/>
        <p:txBody>
          <a:bodyPr/>
          <a:lstStyle/>
          <a:p>
            <a:endParaRPr lang="zh-CN" altLang="en-US"/>
          </a:p>
        </p:txBody>
      </p:sp>
      <p:sp>
        <p:nvSpPr>
          <p:cNvPr id="6" name="文本占位符 5">
            <a:extLst>
              <a:ext uri="{FF2B5EF4-FFF2-40B4-BE49-F238E27FC236}">
                <a16:creationId xmlns:a16="http://schemas.microsoft.com/office/drawing/2014/main" id="{033434A2-42C0-40BB-8119-761EFF0C43FE}"/>
              </a:ext>
            </a:extLst>
          </p:cNvPr>
          <p:cNvSpPr>
            <a:spLocks noGrp="1"/>
          </p:cNvSpPr>
          <p:nvPr>
            <p:ph type="body" idx="1"/>
          </p:nvPr>
        </p:nvSpPr>
        <p:spPr>
          <a:xfrm>
            <a:off x="4608513" y="2451099"/>
            <a:ext cx="5206081" cy="1500187"/>
          </a:xfrm>
        </p:spPr>
        <p:txBody>
          <a:bodyPr/>
          <a:lstStyle/>
          <a:p>
            <a:r>
              <a:rPr lang="zh-CN" altLang="en-US" sz="5000" dirty="0"/>
              <a:t>谢谢！</a:t>
            </a:r>
          </a:p>
        </p:txBody>
      </p:sp>
    </p:spTree>
    <p:extLst>
      <p:ext uri="{BB962C8B-B14F-4D97-AF65-F5344CB8AC3E}">
        <p14:creationId xmlns:p14="http://schemas.microsoft.com/office/powerpoint/2010/main" val="3040576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431E657-05E6-44D9-A03E-D3F53157B391}"/>
              </a:ext>
            </a:extLst>
          </p:cNvPr>
          <p:cNvSpPr>
            <a:spLocks noGrp="1" noChangeArrowheads="1"/>
          </p:cNvSpPr>
          <p:nvPr>
            <p:ph type="title"/>
          </p:nvPr>
        </p:nvSpPr>
        <p:spPr/>
        <p:txBody>
          <a:bodyPr/>
          <a:lstStyle/>
          <a:p>
            <a:pPr eaLnBrk="1" hangingPunct="1">
              <a:defRPr/>
            </a:pPr>
            <a:r>
              <a:rPr lang="zh-CN" altLang="en-US" dirty="0"/>
              <a:t>不确定性</a:t>
            </a:r>
            <a:endParaRPr lang="en-US" altLang="zh-CN" dirty="0"/>
          </a:p>
        </p:txBody>
      </p:sp>
      <p:sp>
        <p:nvSpPr>
          <p:cNvPr id="7171" name="Rectangle 3"/>
          <p:cNvSpPr>
            <a:spLocks noGrp="1" noChangeArrowheads="1"/>
          </p:cNvSpPr>
          <p:nvPr>
            <p:ph idx="1"/>
          </p:nvPr>
        </p:nvSpPr>
        <p:spPr>
          <a:xfrm>
            <a:off x="943076" y="1206601"/>
            <a:ext cx="9981598" cy="5280025"/>
          </a:xfrm>
        </p:spPr>
        <p:txBody>
          <a:bodyPr/>
          <a:lstStyle/>
          <a:p>
            <a:pPr marL="609600" indent="-609600">
              <a:lnSpc>
                <a:spcPct val="80000"/>
              </a:lnSpc>
              <a:buNone/>
            </a:pPr>
            <a:endParaRPr lang="en-US" altLang="zh-CN" sz="2400" dirty="0"/>
          </a:p>
          <a:p>
            <a:pPr marL="609600" indent="-609600">
              <a:lnSpc>
                <a:spcPct val="150000"/>
              </a:lnSpc>
              <a:buNone/>
            </a:pPr>
            <a:r>
              <a:rPr lang="zh-CN" altLang="en-US" sz="2400" dirty="0"/>
              <a:t>一个逻辑智能体可能给出的结论：</a:t>
            </a:r>
            <a:endParaRPr lang="en-US" altLang="zh-CN" sz="2400" dirty="0"/>
          </a:p>
          <a:p>
            <a:pPr marL="990600" lvl="1" indent="-533400">
              <a:lnSpc>
                <a:spcPct val="150000"/>
              </a:lnSpc>
              <a:buFontTx/>
              <a:buAutoNum type="arabicPeriod"/>
            </a:pPr>
            <a:r>
              <a:rPr lang="zh-CN" altLang="en-US" sz="2200" dirty="0"/>
              <a:t>有风险的断言</a:t>
            </a:r>
            <a:r>
              <a:rPr lang="en-US" altLang="zh-CN" sz="2200" dirty="0"/>
              <a:t>: “</a:t>
            </a:r>
            <a:r>
              <a:rPr lang="zh-CN" altLang="en-US" sz="2200" dirty="0">
                <a:solidFill>
                  <a:srgbClr val="FF0000"/>
                </a:solidFill>
              </a:rPr>
              <a:t>规划</a:t>
            </a:r>
            <a:r>
              <a:rPr lang="en-US" altLang="zh-CN" sz="2200" dirty="0">
                <a:solidFill>
                  <a:srgbClr val="FF0000"/>
                </a:solidFill>
              </a:rPr>
              <a:t>A</a:t>
            </a:r>
            <a:r>
              <a:rPr lang="en-US" altLang="zh-CN" sz="2200" baseline="-25000" dirty="0">
                <a:solidFill>
                  <a:srgbClr val="FF0000"/>
                </a:solidFill>
              </a:rPr>
              <a:t>90</a:t>
            </a:r>
            <a:r>
              <a:rPr lang="en-US" altLang="zh-CN" sz="2200" dirty="0">
                <a:solidFill>
                  <a:srgbClr val="FF0000"/>
                </a:solidFill>
              </a:rPr>
              <a:t> </a:t>
            </a:r>
            <a:r>
              <a:rPr lang="zh-CN" altLang="en-US" sz="2200" dirty="0">
                <a:solidFill>
                  <a:srgbClr val="FF0000"/>
                </a:solidFill>
              </a:rPr>
              <a:t>将使我们及时到达机场</a:t>
            </a:r>
            <a:r>
              <a:rPr lang="en-US" altLang="zh-CN" sz="2200" dirty="0"/>
              <a:t>”</a:t>
            </a:r>
          </a:p>
          <a:p>
            <a:pPr marL="990600" lvl="1" indent="-533400">
              <a:lnSpc>
                <a:spcPct val="150000"/>
              </a:lnSpc>
              <a:buFontTx/>
              <a:buAutoNum type="arabicPeriod"/>
            </a:pPr>
            <a:endParaRPr lang="en-US" altLang="zh-CN" sz="2200" dirty="0"/>
          </a:p>
          <a:p>
            <a:pPr marL="990600" lvl="1" indent="-533400">
              <a:lnSpc>
                <a:spcPct val="150000"/>
              </a:lnSpc>
              <a:buFontTx/>
              <a:buAutoNum type="arabicPeriod"/>
            </a:pPr>
            <a:r>
              <a:rPr lang="zh-CN" altLang="en-US" sz="2200" dirty="0"/>
              <a:t>得出如下的弱一些的结论</a:t>
            </a:r>
            <a:r>
              <a:rPr lang="en-US" altLang="zh-CN" sz="2200" dirty="0"/>
              <a:t>:</a:t>
            </a:r>
          </a:p>
          <a:p>
            <a:pPr marL="400031" lvl="1" indent="0">
              <a:lnSpc>
                <a:spcPct val="200000"/>
              </a:lnSpc>
              <a:buNone/>
            </a:pPr>
            <a:r>
              <a:rPr lang="en-US" altLang="zh-CN" sz="1800" dirty="0"/>
              <a:t>“</a:t>
            </a:r>
            <a:r>
              <a:rPr lang="zh-CN" altLang="en-US" sz="1800" dirty="0">
                <a:solidFill>
                  <a:srgbClr val="FF0000"/>
                </a:solidFill>
              </a:rPr>
              <a:t>规划</a:t>
            </a:r>
            <a:r>
              <a:rPr lang="en-US" altLang="zh-CN" sz="1800" i="1" dirty="0">
                <a:solidFill>
                  <a:srgbClr val="FF0000"/>
                </a:solidFill>
              </a:rPr>
              <a:t>A</a:t>
            </a:r>
            <a:r>
              <a:rPr lang="en-US" altLang="zh-CN" sz="1800" i="1" baseline="-25000" dirty="0">
                <a:solidFill>
                  <a:srgbClr val="FF0000"/>
                </a:solidFill>
              </a:rPr>
              <a:t>90</a:t>
            </a:r>
            <a:r>
              <a:rPr lang="en-US" altLang="zh-CN" sz="1800" dirty="0">
                <a:solidFill>
                  <a:srgbClr val="FF0000"/>
                </a:solidFill>
              </a:rPr>
              <a:t> </a:t>
            </a:r>
            <a:r>
              <a:rPr lang="zh-CN" altLang="en-US" sz="1800" dirty="0">
                <a:solidFill>
                  <a:srgbClr val="FF0000"/>
                </a:solidFill>
              </a:rPr>
              <a:t>将使我们及时到达机场</a:t>
            </a:r>
            <a:r>
              <a:rPr lang="zh-CN" altLang="en-US" sz="1800" dirty="0"/>
              <a:t>，只要车不抛锚，汽油不耗尽，不遇到任何交通事故，桥上也没有交通事故，飞机不会提前起飞，</a:t>
            </a:r>
            <a:r>
              <a:rPr lang="en-US" altLang="zh-CN" sz="1800" dirty="0"/>
              <a:t>……”</a:t>
            </a:r>
            <a:r>
              <a:rPr lang="en-US" altLang="zh-CN" sz="2000" dirty="0"/>
              <a:t>
</a:t>
            </a:r>
          </a:p>
        </p:txBody>
      </p:sp>
      <p:sp>
        <p:nvSpPr>
          <p:cNvPr id="2" name="矩形 1"/>
          <p:cNvSpPr/>
          <p:nvPr/>
        </p:nvSpPr>
        <p:spPr>
          <a:xfrm>
            <a:off x="886080" y="5562522"/>
            <a:ext cx="9855583" cy="430887"/>
          </a:xfrm>
          <a:prstGeom prst="rect">
            <a:avLst/>
          </a:prstGeom>
        </p:spPr>
        <p:txBody>
          <a:bodyPr wrap="none">
            <a:spAutoFit/>
          </a:bodyPr>
          <a:lstStyle/>
          <a:p>
            <a:r>
              <a:rPr lang="zh-CN" altLang="en-US" sz="2200" dirty="0"/>
              <a:t>试图使用逻辑描述不确定性会失败的原因： 无法列举出前提和结论的完整集合</a:t>
            </a:r>
          </a:p>
        </p:txBody>
      </p:sp>
    </p:spTree>
    <p:extLst>
      <p:ext uri="{BB962C8B-B14F-4D97-AF65-F5344CB8AC3E}">
        <p14:creationId xmlns:p14="http://schemas.microsoft.com/office/powerpoint/2010/main" val="141563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C0E962E-02F9-4D35-B3BB-EBA59986D327}"/>
              </a:ext>
            </a:extLst>
          </p:cNvPr>
          <p:cNvSpPr>
            <a:spLocks noGrp="1" noChangeArrowheads="1"/>
          </p:cNvSpPr>
          <p:nvPr>
            <p:ph type="title"/>
          </p:nvPr>
        </p:nvSpPr>
        <p:spPr/>
        <p:txBody>
          <a:bodyPr/>
          <a:lstStyle/>
          <a:p>
            <a:pPr eaLnBrk="1" hangingPunct="1">
              <a:defRPr/>
            </a:pPr>
            <a:r>
              <a:rPr lang="zh-CN" altLang="en-US" sz="4000" dirty="0"/>
              <a:t>处理不确定性的方法</a:t>
            </a:r>
            <a:endParaRPr lang="en-US" altLang="zh-CN" sz="4000" dirty="0"/>
          </a:p>
        </p:txBody>
      </p:sp>
      <p:sp>
        <p:nvSpPr>
          <p:cNvPr id="10243" name="Rectangle 3"/>
          <p:cNvSpPr>
            <a:spLocks noGrp="1" noChangeArrowheads="1"/>
          </p:cNvSpPr>
          <p:nvPr>
            <p:ph idx="1"/>
          </p:nvPr>
        </p:nvSpPr>
        <p:spPr>
          <a:xfrm>
            <a:off x="736333" y="1117600"/>
            <a:ext cx="10136204" cy="4929187"/>
          </a:xfrm>
        </p:spPr>
        <p:txBody>
          <a:bodyPr/>
          <a:lstStyle/>
          <a:p>
            <a:pPr eaLnBrk="1" hangingPunct="1">
              <a:lnSpc>
                <a:spcPct val="200000"/>
              </a:lnSpc>
            </a:pPr>
            <a:r>
              <a:rPr lang="zh-CN" altLang="en-US" sz="2400" dirty="0"/>
              <a:t>不确定环境下，智能体的知识提供相关语句的</a:t>
            </a:r>
            <a:r>
              <a:rPr lang="zh-CN" altLang="en-US" sz="2400" dirty="0">
                <a:solidFill>
                  <a:srgbClr val="FF0000"/>
                </a:solidFill>
              </a:rPr>
              <a:t>信念度</a:t>
            </a:r>
            <a:r>
              <a:rPr lang="en-US" altLang="zh-CN" sz="2400" dirty="0"/>
              <a:t>(</a:t>
            </a:r>
            <a:r>
              <a:rPr lang="en-US" altLang="zh-CN" sz="2400" dirty="0">
                <a:solidFill>
                  <a:srgbClr val="FF0000"/>
                </a:solidFill>
              </a:rPr>
              <a:t>degree of belief</a:t>
            </a:r>
            <a:r>
              <a:rPr lang="en-US" altLang="zh-CN" sz="2400" dirty="0"/>
              <a:t>)</a:t>
            </a:r>
            <a:r>
              <a:rPr lang="zh-CN" altLang="en-US" sz="2400" dirty="0"/>
              <a:t>，处理信念度的主要工具是</a:t>
            </a:r>
            <a:r>
              <a:rPr lang="zh-CN" altLang="en-US" sz="2400" dirty="0">
                <a:solidFill>
                  <a:srgbClr val="FF0000"/>
                </a:solidFill>
              </a:rPr>
              <a:t>概率理论</a:t>
            </a:r>
            <a:r>
              <a:rPr lang="en-US" altLang="zh-CN" sz="2400" dirty="0"/>
              <a:t>(</a:t>
            </a:r>
            <a:r>
              <a:rPr lang="en-US" altLang="zh-CN" sz="2400" dirty="0">
                <a:solidFill>
                  <a:srgbClr val="FF0000"/>
                </a:solidFill>
              </a:rPr>
              <a:t>probability theory </a:t>
            </a:r>
            <a:r>
              <a:rPr lang="en-US" altLang="zh-CN" sz="2400" dirty="0"/>
              <a:t>)</a:t>
            </a:r>
          </a:p>
          <a:p>
            <a:pPr lvl="1" eaLnBrk="1" hangingPunct="1">
              <a:lnSpc>
                <a:spcPct val="200000"/>
              </a:lnSpc>
            </a:pPr>
            <a:endParaRPr lang="en-US" altLang="zh-CN" sz="2000" i="1" dirty="0"/>
          </a:p>
          <a:p>
            <a:r>
              <a:rPr lang="zh-CN" altLang="en-US" sz="2400" dirty="0"/>
              <a:t>概率提供了一种方法以概括现实中的不确定性</a:t>
            </a:r>
            <a:endParaRPr lang="en-US" altLang="zh-CN" sz="2400" dirty="0"/>
          </a:p>
          <a:p>
            <a:pPr lvl="1">
              <a:lnSpc>
                <a:spcPct val="200000"/>
              </a:lnSpc>
            </a:pPr>
            <a:r>
              <a:rPr lang="zh-CN" altLang="en-US" sz="2000" dirty="0">
                <a:solidFill>
                  <a:srgbClr val="FF0000"/>
                </a:solidFill>
              </a:rPr>
              <a:t>没有</a:t>
            </a:r>
            <a:r>
              <a:rPr lang="zh-CN" altLang="en-US" sz="2000" dirty="0"/>
              <a:t>关于世界的断言，</a:t>
            </a:r>
            <a:r>
              <a:rPr lang="zh-CN" altLang="en-US" sz="2200" dirty="0"/>
              <a:t>概率将命题与智能体自身的知识状态联系起来</a:t>
            </a:r>
            <a:r>
              <a:rPr lang="en-US" altLang="zh-CN" sz="2200" dirty="0"/>
              <a:t>:</a:t>
            </a:r>
          </a:p>
          <a:p>
            <a:pPr>
              <a:lnSpc>
                <a:spcPct val="150000"/>
              </a:lnSpc>
              <a:buNone/>
            </a:pPr>
            <a:r>
              <a:rPr lang="zh-CN" altLang="en-US" sz="2000" dirty="0">
                <a:solidFill>
                  <a:srgbClr val="FF0000"/>
                </a:solidFill>
              </a:rPr>
              <a:t>                 规划</a:t>
            </a:r>
            <a:r>
              <a:rPr lang="en-US" altLang="zh-CN" sz="2000" i="1" dirty="0">
                <a:solidFill>
                  <a:srgbClr val="FF0000"/>
                </a:solidFill>
              </a:rPr>
              <a:t>A</a:t>
            </a:r>
            <a:r>
              <a:rPr lang="en-US" altLang="zh-CN" sz="2000" i="1" baseline="-25000" dirty="0">
                <a:solidFill>
                  <a:srgbClr val="FF0000"/>
                </a:solidFill>
              </a:rPr>
              <a:t>25</a:t>
            </a:r>
            <a:r>
              <a:rPr lang="en-US" altLang="zh-CN" sz="2000" dirty="0">
                <a:solidFill>
                  <a:srgbClr val="FF0000"/>
                </a:solidFill>
              </a:rPr>
              <a:t> </a:t>
            </a:r>
            <a:r>
              <a:rPr lang="zh-CN" altLang="en-US" sz="2000" dirty="0">
                <a:solidFill>
                  <a:srgbClr val="FF0000"/>
                </a:solidFill>
              </a:rPr>
              <a:t>将使我们及时到达机场</a:t>
            </a:r>
            <a:r>
              <a:rPr lang="zh-CN" altLang="en-US" sz="2000" dirty="0"/>
              <a:t>的概率</a:t>
            </a:r>
            <a:r>
              <a:rPr lang="en-US" altLang="zh-CN" sz="2000" dirty="0"/>
              <a:t>(</a:t>
            </a:r>
            <a:r>
              <a:rPr lang="zh-CN" altLang="en-US" sz="2000" dirty="0"/>
              <a:t>可能性</a:t>
            </a:r>
            <a:r>
              <a:rPr lang="en-US" altLang="zh-CN" sz="2000" dirty="0"/>
              <a:t>)</a:t>
            </a:r>
            <a:r>
              <a:rPr lang="en-US" altLang="zh-CN" sz="2200" dirty="0">
                <a:solidFill>
                  <a:srgbClr val="FF0000"/>
                </a:solidFill>
              </a:rPr>
              <a:t> P(A</a:t>
            </a:r>
            <a:r>
              <a:rPr lang="en-US" altLang="zh-CN" sz="2200" baseline="-25000" dirty="0">
                <a:solidFill>
                  <a:srgbClr val="FF0000"/>
                </a:solidFill>
              </a:rPr>
              <a:t>25</a:t>
            </a:r>
            <a:r>
              <a:rPr lang="en-US" altLang="zh-CN" sz="2200" dirty="0">
                <a:solidFill>
                  <a:srgbClr val="FF0000"/>
                </a:solidFill>
              </a:rPr>
              <a:t>) = 0.04</a:t>
            </a:r>
            <a:endParaRPr lang="en-US" altLang="zh-CN" sz="2200" dirty="0"/>
          </a:p>
          <a:p>
            <a:pPr>
              <a:lnSpc>
                <a:spcPct val="150000"/>
              </a:lnSpc>
              <a:buNone/>
            </a:pPr>
            <a:r>
              <a:rPr lang="en-US" altLang="zh-CN" sz="2200" dirty="0"/>
              <a:t>		</a:t>
            </a:r>
            <a:r>
              <a:rPr lang="en-US" altLang="zh-CN" sz="2200" dirty="0">
                <a:solidFill>
                  <a:srgbClr val="FF0000"/>
                </a:solidFill>
              </a:rPr>
              <a:t> P(A</a:t>
            </a:r>
            <a:r>
              <a:rPr lang="en-US" altLang="zh-CN" sz="2200" baseline="-25000" dirty="0">
                <a:solidFill>
                  <a:srgbClr val="FF0000"/>
                </a:solidFill>
              </a:rPr>
              <a:t>25</a:t>
            </a:r>
            <a:r>
              <a:rPr lang="en-US" altLang="zh-CN" sz="2200" dirty="0">
                <a:solidFill>
                  <a:srgbClr val="FF0000"/>
                </a:solidFill>
              </a:rPr>
              <a:t> | </a:t>
            </a:r>
            <a:r>
              <a:rPr lang="en-US" altLang="zh-CN" sz="2200" dirty="0">
                <a:solidFill>
                  <a:srgbClr val="1E4649"/>
                </a:solidFill>
              </a:rPr>
              <a:t>no reported accidents</a:t>
            </a:r>
            <a:r>
              <a:rPr lang="en-US" altLang="zh-CN" sz="2200" dirty="0">
                <a:solidFill>
                  <a:srgbClr val="FF0000"/>
                </a:solidFill>
              </a:rPr>
              <a:t>) = 0.06</a:t>
            </a:r>
            <a:endParaRPr lang="en-US" altLang="zh-CN" sz="2200" dirty="0"/>
          </a:p>
          <a:p>
            <a:pPr>
              <a:lnSpc>
                <a:spcPct val="150000"/>
              </a:lnSpc>
              <a:buNone/>
            </a:pPr>
            <a:r>
              <a:rPr lang="en-US" altLang="zh-CN" sz="2200" dirty="0"/>
              <a:t>		</a:t>
            </a:r>
            <a:r>
              <a:rPr lang="en-US" altLang="zh-CN" sz="2200" dirty="0">
                <a:solidFill>
                  <a:srgbClr val="FF0000"/>
                </a:solidFill>
              </a:rPr>
              <a:t>P(A</a:t>
            </a:r>
            <a:r>
              <a:rPr lang="en-US" altLang="zh-CN" sz="2200" baseline="-25000" dirty="0">
                <a:solidFill>
                  <a:srgbClr val="FF0000"/>
                </a:solidFill>
              </a:rPr>
              <a:t>25</a:t>
            </a:r>
            <a:r>
              <a:rPr lang="en-US" altLang="zh-CN" sz="2200" dirty="0">
                <a:solidFill>
                  <a:srgbClr val="FF0000"/>
                </a:solidFill>
              </a:rPr>
              <a:t> | </a:t>
            </a:r>
            <a:r>
              <a:rPr lang="en-US" altLang="zh-CN" sz="2200" dirty="0">
                <a:solidFill>
                  <a:srgbClr val="1E4649"/>
                </a:solidFill>
              </a:rPr>
              <a:t>no reported accidents</a:t>
            </a:r>
            <a:r>
              <a:rPr lang="en-US" altLang="zh-CN" sz="2200" dirty="0">
                <a:solidFill>
                  <a:srgbClr val="FF0000"/>
                </a:solidFill>
              </a:rPr>
              <a:t>, 5 a.m.) = 0.15</a:t>
            </a:r>
            <a:endParaRPr lang="en-US" altLang="zh-CN" sz="2200" dirty="0"/>
          </a:p>
          <a:p>
            <a:pPr lvl="1">
              <a:lnSpc>
                <a:spcPct val="200000"/>
              </a:lnSpc>
            </a:pPr>
            <a:endParaRPr lang="en-US" altLang="zh-CN" sz="2000" dirty="0"/>
          </a:p>
        </p:txBody>
      </p:sp>
      <p:sp>
        <p:nvSpPr>
          <p:cNvPr id="2" name="矩形 1"/>
          <p:cNvSpPr/>
          <p:nvPr/>
        </p:nvSpPr>
        <p:spPr>
          <a:xfrm>
            <a:off x="7000557" y="6046787"/>
            <a:ext cx="4031873" cy="666721"/>
          </a:xfrm>
          <a:prstGeom prst="rect">
            <a:avLst/>
          </a:prstGeom>
        </p:spPr>
        <p:txBody>
          <a:bodyPr wrap="none">
            <a:spAutoFit/>
          </a:bodyPr>
          <a:lstStyle/>
          <a:p>
            <a:pPr lvl="1">
              <a:lnSpc>
                <a:spcPct val="200000"/>
              </a:lnSpc>
            </a:pPr>
            <a:r>
              <a:rPr lang="zh-CN" altLang="en-US" sz="2200" dirty="0"/>
              <a:t>命题的概率随新证据而变化</a:t>
            </a:r>
            <a:endParaRPr lang="en-US" altLang="zh-CN" sz="2200" dirty="0"/>
          </a:p>
        </p:txBody>
      </p:sp>
    </p:spTree>
    <p:extLst>
      <p:ext uri="{BB962C8B-B14F-4D97-AF65-F5344CB8AC3E}">
        <p14:creationId xmlns:p14="http://schemas.microsoft.com/office/powerpoint/2010/main" val="37372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4C1A2F1-7842-4DCD-BA53-DA4860D9E03E}"/>
              </a:ext>
            </a:extLst>
          </p:cNvPr>
          <p:cNvSpPr>
            <a:spLocks noGrp="1" noChangeArrowheads="1"/>
          </p:cNvSpPr>
          <p:nvPr>
            <p:ph type="title"/>
          </p:nvPr>
        </p:nvSpPr>
        <p:spPr/>
        <p:txBody>
          <a:bodyPr/>
          <a:lstStyle/>
          <a:p>
            <a:pPr eaLnBrk="1" hangingPunct="1">
              <a:defRPr/>
            </a:pPr>
            <a:r>
              <a:rPr lang="zh-CN" altLang="en-US" sz="3600" dirty="0"/>
              <a:t>不确定性与理性决策</a:t>
            </a:r>
            <a:endParaRPr lang="en-US" altLang="zh-CN" sz="3600" dirty="0"/>
          </a:p>
        </p:txBody>
      </p:sp>
      <p:sp>
        <p:nvSpPr>
          <p:cNvPr id="12291" name="Rectangle 3"/>
          <p:cNvSpPr>
            <a:spLocks noGrp="1" noChangeArrowheads="1"/>
          </p:cNvSpPr>
          <p:nvPr>
            <p:ph idx="1"/>
          </p:nvPr>
        </p:nvSpPr>
        <p:spPr>
          <a:xfrm>
            <a:off x="720290" y="1313848"/>
            <a:ext cx="10751419" cy="4929188"/>
          </a:xfrm>
        </p:spPr>
        <p:txBody>
          <a:bodyPr/>
          <a:lstStyle/>
          <a:p>
            <a:pPr>
              <a:lnSpc>
                <a:spcPct val="150000"/>
              </a:lnSpc>
            </a:pPr>
            <a:r>
              <a:rPr lang="zh-CN" altLang="en-US" sz="2400" dirty="0"/>
              <a:t>再次考虑去机场的规划 </a:t>
            </a:r>
            <a:r>
              <a:rPr lang="en-US" altLang="zh-CN" sz="2400" dirty="0">
                <a:solidFill>
                  <a:srgbClr val="FF0000"/>
                </a:solidFill>
              </a:rPr>
              <a:t>A</a:t>
            </a:r>
            <a:r>
              <a:rPr lang="en-US" altLang="zh-CN" sz="2400" baseline="-25000" dirty="0">
                <a:solidFill>
                  <a:srgbClr val="FF0000"/>
                </a:solidFill>
              </a:rPr>
              <a:t>t</a:t>
            </a:r>
            <a:endParaRPr lang="en-US" altLang="zh-CN" sz="2400" dirty="0"/>
          </a:p>
          <a:p>
            <a:pPr lvl="1" eaLnBrk="1" hangingPunct="1">
              <a:buFontTx/>
              <a:buNone/>
            </a:pPr>
            <a:r>
              <a:rPr lang="en-US" altLang="zh-CN" sz="2000" dirty="0"/>
              <a:t>P(A</a:t>
            </a:r>
            <a:r>
              <a:rPr lang="en-US" altLang="zh-CN" sz="2000" baseline="-25000" dirty="0">
                <a:solidFill>
                  <a:srgbClr val="FF0000"/>
                </a:solidFill>
              </a:rPr>
              <a:t>25</a:t>
            </a:r>
            <a:r>
              <a:rPr lang="en-US" altLang="zh-CN" sz="2000" dirty="0"/>
              <a:t> gets me there on time | …)      = 0.04 </a:t>
            </a:r>
          </a:p>
          <a:p>
            <a:pPr lvl="1" eaLnBrk="1" hangingPunct="1">
              <a:buFontTx/>
              <a:buNone/>
            </a:pPr>
            <a:r>
              <a:rPr lang="en-US" altLang="zh-CN" sz="2000" dirty="0"/>
              <a:t>P(A</a:t>
            </a:r>
            <a:r>
              <a:rPr lang="en-US" altLang="zh-CN" sz="2000" baseline="-25000" dirty="0">
                <a:solidFill>
                  <a:srgbClr val="FF0000"/>
                </a:solidFill>
              </a:rPr>
              <a:t>90</a:t>
            </a:r>
            <a:r>
              <a:rPr lang="en-US" altLang="zh-CN" sz="2000" dirty="0"/>
              <a:t> gets me there on time | …)      = 0.70 </a:t>
            </a:r>
          </a:p>
          <a:p>
            <a:pPr lvl="1" eaLnBrk="1" hangingPunct="1">
              <a:buFontTx/>
              <a:buNone/>
            </a:pPr>
            <a:r>
              <a:rPr lang="en-US" altLang="zh-CN" sz="2000" dirty="0"/>
              <a:t>P(A</a:t>
            </a:r>
            <a:r>
              <a:rPr lang="en-US" altLang="zh-CN" sz="2000" baseline="-25000" dirty="0">
                <a:solidFill>
                  <a:srgbClr val="FF0000"/>
                </a:solidFill>
              </a:rPr>
              <a:t>120</a:t>
            </a:r>
            <a:r>
              <a:rPr lang="en-US" altLang="zh-CN" sz="2000" baseline="-25000" dirty="0"/>
              <a:t> </a:t>
            </a:r>
            <a:r>
              <a:rPr lang="en-US" altLang="zh-CN" sz="2000" dirty="0"/>
              <a:t>gets me there on time | …)      = 0.95 </a:t>
            </a:r>
          </a:p>
          <a:p>
            <a:pPr lvl="1" eaLnBrk="1" hangingPunct="1">
              <a:buFontTx/>
              <a:buNone/>
            </a:pPr>
            <a:r>
              <a:rPr lang="en-US" altLang="zh-CN" sz="2000" dirty="0"/>
              <a:t>P(A</a:t>
            </a:r>
            <a:r>
              <a:rPr lang="en-US" altLang="zh-CN" sz="2000" baseline="-25000" dirty="0">
                <a:solidFill>
                  <a:srgbClr val="FF0000"/>
                </a:solidFill>
              </a:rPr>
              <a:t>1440</a:t>
            </a:r>
            <a:r>
              <a:rPr lang="en-US" altLang="zh-CN" sz="2000" dirty="0"/>
              <a:t> gets me there on time | …)    = </a:t>
            </a:r>
            <a:r>
              <a:rPr lang="en-US" altLang="zh-CN" sz="2000" u="sng" dirty="0"/>
              <a:t>0.9999</a:t>
            </a:r>
            <a:r>
              <a:rPr lang="en-US" altLang="zh-CN" sz="2000" dirty="0"/>
              <a:t> </a:t>
            </a:r>
          </a:p>
          <a:p>
            <a:pPr lvl="1" eaLnBrk="1" hangingPunct="1">
              <a:buFontTx/>
              <a:buNone/>
            </a:pPr>
            <a:endParaRPr lang="en-US" altLang="zh-CN" sz="2400" dirty="0"/>
          </a:p>
          <a:p>
            <a:pPr>
              <a:lnSpc>
                <a:spcPct val="150000"/>
              </a:lnSpc>
            </a:pPr>
            <a:r>
              <a:rPr lang="zh-CN" altLang="en-US" sz="2400" dirty="0"/>
              <a:t>效用理论</a:t>
            </a:r>
            <a:r>
              <a:rPr lang="en-US" altLang="zh-CN" sz="2400" dirty="0"/>
              <a:t>(</a:t>
            </a:r>
            <a:r>
              <a:rPr lang="en-US" altLang="zh-CN" sz="2400" dirty="0">
                <a:solidFill>
                  <a:schemeClr val="accent2"/>
                </a:solidFill>
              </a:rPr>
              <a:t>Utility theory)</a:t>
            </a:r>
            <a:r>
              <a:rPr lang="en-US" altLang="zh-CN" sz="2400" dirty="0"/>
              <a:t> </a:t>
            </a:r>
            <a:r>
              <a:rPr lang="zh-CN" altLang="en-US" sz="2400" dirty="0"/>
              <a:t>对</a:t>
            </a:r>
            <a:r>
              <a:rPr lang="zh-CN" altLang="en-US" sz="2400" dirty="0">
                <a:solidFill>
                  <a:srgbClr val="C00000"/>
                </a:solidFill>
              </a:rPr>
              <a:t>偏好进行表示和推理，每个状态具有“效用”度量值</a:t>
            </a:r>
            <a:endParaRPr lang="en-US" altLang="zh-CN" sz="2400" dirty="0"/>
          </a:p>
          <a:p>
            <a:pPr lvl="1">
              <a:lnSpc>
                <a:spcPct val="150000"/>
              </a:lnSpc>
            </a:pPr>
            <a:r>
              <a:rPr lang="zh-CN" altLang="en-US" sz="2000" dirty="0"/>
              <a:t>偏好</a:t>
            </a:r>
            <a:r>
              <a:rPr lang="en-US" altLang="zh-CN" sz="2000" dirty="0"/>
              <a:t>: </a:t>
            </a:r>
            <a:r>
              <a:rPr lang="zh-CN" altLang="en-US" sz="2000" dirty="0"/>
              <a:t>及时到达机场、避免在机场长时间等待、避免路上超速罚单等</a:t>
            </a:r>
            <a:endParaRPr lang="en-US" altLang="zh-CN" sz="2000" dirty="0"/>
          </a:p>
          <a:p>
            <a:pPr>
              <a:lnSpc>
                <a:spcPct val="150000"/>
              </a:lnSpc>
            </a:pPr>
            <a:r>
              <a:rPr lang="zh-CN" altLang="en-US" sz="2800" dirty="0"/>
              <a:t>决策理论</a:t>
            </a:r>
            <a:r>
              <a:rPr lang="en-US" altLang="zh-CN" sz="2800" dirty="0"/>
              <a:t> = </a:t>
            </a:r>
            <a:r>
              <a:rPr lang="zh-CN" altLang="en-US" sz="2800" dirty="0">
                <a:solidFill>
                  <a:srgbClr val="FF0000"/>
                </a:solidFill>
              </a:rPr>
              <a:t>概率理论</a:t>
            </a:r>
            <a:r>
              <a:rPr lang="en-US" altLang="zh-CN" sz="2800" dirty="0">
                <a:solidFill>
                  <a:srgbClr val="FF0000"/>
                </a:solidFill>
              </a:rPr>
              <a:t> </a:t>
            </a:r>
            <a:r>
              <a:rPr lang="en-US" altLang="zh-CN" sz="2800" dirty="0"/>
              <a:t>+ </a:t>
            </a:r>
            <a:r>
              <a:rPr lang="zh-CN" altLang="en-US" sz="2800" dirty="0"/>
              <a:t>效用理论</a:t>
            </a:r>
            <a:endParaRPr lang="en-US" altLang="zh-CN" sz="2800" dirty="0"/>
          </a:p>
          <a:p>
            <a:pPr lvl="1">
              <a:lnSpc>
                <a:spcPct val="200000"/>
              </a:lnSpc>
            </a:pPr>
            <a:r>
              <a:rPr lang="zh-CN" altLang="en-US" sz="2000" dirty="0"/>
              <a:t>基本思想：一个智能体是理性的，当且仅当它选择能产生</a:t>
            </a:r>
            <a:r>
              <a:rPr lang="zh-CN" altLang="en-US" sz="2000" dirty="0">
                <a:solidFill>
                  <a:srgbClr val="FF0000"/>
                </a:solidFill>
              </a:rPr>
              <a:t>最高期望效用</a:t>
            </a:r>
            <a:r>
              <a:rPr lang="zh-CN" altLang="en-US" sz="2000" dirty="0"/>
              <a:t>的行动</a:t>
            </a:r>
            <a:endParaRPr lang="en-US" altLang="zh-CN" sz="2000" dirty="0"/>
          </a:p>
          <a:p>
            <a:pPr lvl="1">
              <a:lnSpc>
                <a:spcPct val="150000"/>
              </a:lnSpc>
            </a:pPr>
            <a:endParaRPr lang="en-US" altLang="zh-CN" sz="2000" dirty="0"/>
          </a:p>
          <a:p>
            <a:pPr lvl="1">
              <a:lnSpc>
                <a:spcPct val="150000"/>
              </a:lnSpc>
            </a:pPr>
            <a:endParaRPr lang="en-US" altLang="zh-CN" sz="2000" dirty="0"/>
          </a:p>
          <a:p>
            <a:pPr>
              <a:lnSpc>
                <a:spcPct val="150000"/>
              </a:lnSpc>
            </a:pPr>
            <a:endParaRPr lang="en-US" altLang="zh-CN" sz="2800" dirty="0">
              <a:solidFill>
                <a:schemeClr val="accent2"/>
              </a:solidFill>
            </a:endParaRPr>
          </a:p>
        </p:txBody>
      </p:sp>
      <p:sp>
        <p:nvSpPr>
          <p:cNvPr id="2" name="矩形 1">
            <a:extLst>
              <a:ext uri="{FF2B5EF4-FFF2-40B4-BE49-F238E27FC236}">
                <a16:creationId xmlns:a16="http://schemas.microsoft.com/office/drawing/2014/main" id="{CC28CDC0-79C5-456A-A7C4-07A342FFDAAE}"/>
              </a:ext>
            </a:extLst>
          </p:cNvPr>
          <p:cNvSpPr/>
          <p:nvPr/>
        </p:nvSpPr>
        <p:spPr>
          <a:xfrm>
            <a:off x="7424944" y="2477858"/>
            <a:ext cx="2818400" cy="58041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eaLnBrk="1" hangingPunct="1">
              <a:lnSpc>
                <a:spcPct val="150000"/>
              </a:lnSpc>
            </a:pPr>
            <a:r>
              <a:rPr lang="zh-CN" altLang="en-US" sz="2400" dirty="0"/>
              <a:t>我们该如何做选择</a:t>
            </a:r>
            <a:r>
              <a:rPr lang="en-US" altLang="zh-CN" sz="2400" dirty="0"/>
              <a:t>?</a:t>
            </a:r>
          </a:p>
        </p:txBody>
      </p:sp>
    </p:spTree>
    <p:extLst>
      <p:ext uri="{BB962C8B-B14F-4D97-AF65-F5344CB8AC3E}">
        <p14:creationId xmlns:p14="http://schemas.microsoft.com/office/powerpoint/2010/main" val="50092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1A822AD-6B31-4812-AEA4-CA1D015EAE00}"/>
              </a:ext>
            </a:extLst>
          </p:cNvPr>
          <p:cNvSpPr>
            <a:spLocks noGrp="1" noChangeArrowheads="1"/>
          </p:cNvSpPr>
          <p:nvPr>
            <p:ph type="title"/>
          </p:nvPr>
        </p:nvSpPr>
        <p:spPr/>
        <p:txBody>
          <a:bodyPr/>
          <a:lstStyle/>
          <a:p>
            <a:pPr>
              <a:defRPr/>
            </a:pPr>
            <a:r>
              <a:rPr lang="zh-CN" altLang="en-US" sz="3600" dirty="0"/>
              <a:t>不确定性与理性决策</a:t>
            </a:r>
            <a:endParaRPr lang="en-US" altLang="zh-CN" sz="3600" dirty="0"/>
          </a:p>
        </p:txBody>
      </p:sp>
      <p:pic>
        <p:nvPicPr>
          <p:cNvPr id="1331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84" y="1532502"/>
            <a:ext cx="11665068" cy="472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843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D46601A-9EB3-4BEA-AF1D-5BA5564AF59C}"/>
              </a:ext>
            </a:extLst>
          </p:cNvPr>
          <p:cNvSpPr>
            <a:spLocks noGrp="1" noChangeArrowheads="1"/>
          </p:cNvSpPr>
          <p:nvPr>
            <p:ph type="title"/>
          </p:nvPr>
        </p:nvSpPr>
        <p:spPr/>
        <p:txBody>
          <a:bodyPr/>
          <a:lstStyle/>
          <a:p>
            <a:pPr eaLnBrk="1" hangingPunct="1">
              <a:defRPr/>
            </a:pPr>
            <a:r>
              <a:rPr lang="zh-CN" altLang="en-US" dirty="0"/>
              <a:t>提纲</a:t>
            </a:r>
            <a:endParaRPr lang="en-US" altLang="zh-CN" dirty="0"/>
          </a:p>
        </p:txBody>
      </p:sp>
      <p:sp>
        <p:nvSpPr>
          <p:cNvPr id="5123" name="Rectangle 3">
            <a:extLst>
              <a:ext uri="{FF2B5EF4-FFF2-40B4-BE49-F238E27FC236}">
                <a16:creationId xmlns:a16="http://schemas.microsoft.com/office/drawing/2014/main" id="{7A0A33B5-7B40-4F72-BF27-B7F16B6F6B16}"/>
              </a:ext>
            </a:extLst>
          </p:cNvPr>
          <p:cNvSpPr>
            <a:spLocks noGrp="1" noChangeArrowheads="1"/>
          </p:cNvSpPr>
          <p:nvPr>
            <p:ph idx="1"/>
          </p:nvPr>
        </p:nvSpPr>
        <p:spPr>
          <a:xfrm>
            <a:off x="1354589" y="1811632"/>
            <a:ext cx="7997825" cy="4929188"/>
          </a:xfrm>
        </p:spPr>
        <p:txBody>
          <a:bodyPr/>
          <a:lstStyle/>
          <a:p>
            <a:pPr eaLnBrk="1" hangingPunct="1">
              <a:lnSpc>
                <a:spcPct val="200000"/>
              </a:lnSpc>
            </a:pPr>
            <a:r>
              <a:rPr lang="zh-CN" altLang="en-US" sz="2400" b="1" dirty="0"/>
              <a:t>第十二章 不确定性的量化</a:t>
            </a:r>
            <a:endParaRPr lang="en-US" altLang="zh-CN" sz="2400" b="1" dirty="0"/>
          </a:p>
          <a:p>
            <a:pPr lvl="1">
              <a:lnSpc>
                <a:spcPct val="200000"/>
              </a:lnSpc>
            </a:pPr>
            <a:r>
              <a:rPr lang="zh-CN" altLang="en-US" sz="2400" dirty="0"/>
              <a:t>不确定性的概述</a:t>
            </a:r>
            <a:endParaRPr lang="en-US" altLang="zh-CN" sz="2400" dirty="0"/>
          </a:p>
          <a:p>
            <a:pPr lvl="1">
              <a:lnSpc>
                <a:spcPct val="200000"/>
              </a:lnSpc>
            </a:pPr>
            <a:r>
              <a:rPr lang="zh-CN" altLang="en-US" sz="2400" dirty="0">
                <a:solidFill>
                  <a:srgbClr val="FF0000"/>
                </a:solidFill>
              </a:rPr>
              <a:t>基本概率符号</a:t>
            </a:r>
            <a:r>
              <a:rPr lang="en-US" altLang="zh-CN" sz="2400" dirty="0">
                <a:solidFill>
                  <a:srgbClr val="FF0000"/>
                </a:solidFill>
              </a:rPr>
              <a:t>, </a:t>
            </a:r>
            <a:r>
              <a:rPr lang="zh-CN" altLang="en-US" sz="2400" dirty="0">
                <a:solidFill>
                  <a:srgbClr val="FF0000"/>
                </a:solidFill>
              </a:rPr>
              <a:t>使用完全联合分布进行推理</a:t>
            </a:r>
            <a:endParaRPr lang="en-US" altLang="zh-CN" sz="2400" dirty="0">
              <a:solidFill>
                <a:srgbClr val="FF0000"/>
              </a:solidFill>
            </a:endParaRPr>
          </a:p>
          <a:p>
            <a:pPr lvl="1">
              <a:lnSpc>
                <a:spcPct val="200000"/>
              </a:lnSpc>
            </a:pPr>
            <a:r>
              <a:rPr lang="zh-CN" altLang="en-US" sz="2400" dirty="0"/>
              <a:t>贝叶斯规则及其应用</a:t>
            </a:r>
            <a:endParaRPr lang="en-US" altLang="zh-CN" sz="2400" dirty="0"/>
          </a:p>
          <a:p>
            <a:pPr lvl="1">
              <a:lnSpc>
                <a:spcPct val="200000"/>
              </a:lnSpc>
            </a:pPr>
            <a:r>
              <a:rPr lang="zh-CN" altLang="en-US" sz="2400" dirty="0"/>
              <a:t>独立性与条件独立性</a:t>
            </a:r>
            <a:endParaRPr lang="en-US" altLang="zh-CN" sz="2400" dirty="0"/>
          </a:p>
        </p:txBody>
      </p:sp>
      <p:pic>
        <p:nvPicPr>
          <p:cNvPr id="5" name="Picture 1">
            <a:extLst>
              <a:ext uri="{FF2B5EF4-FFF2-40B4-BE49-F238E27FC236}">
                <a16:creationId xmlns:a16="http://schemas.microsoft.com/office/drawing/2014/main" id="{AC2222C7-C5C4-4A04-B294-B5D9DB472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6220" y="2222938"/>
            <a:ext cx="3304538" cy="3331296"/>
          </a:xfrm>
          <a:prstGeom prst="rect">
            <a:avLst/>
          </a:prstGeom>
        </p:spPr>
      </p:pic>
    </p:spTree>
    <p:extLst>
      <p:ext uri="{BB962C8B-B14F-4D97-AF65-F5344CB8AC3E}">
        <p14:creationId xmlns:p14="http://schemas.microsoft.com/office/powerpoint/2010/main" val="342643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dirty="0"/>
              <a:t>基本概率符号</a:t>
            </a:r>
            <a:endParaRPr lang="en-US" dirty="0"/>
          </a:p>
        </p:txBody>
      </p:sp>
      <p:sp>
        <p:nvSpPr>
          <p:cNvPr id="5123" name="Rectangle 3"/>
          <p:cNvSpPr>
            <a:spLocks noGrp="1" noChangeArrowheads="1"/>
          </p:cNvSpPr>
          <p:nvPr>
            <p:ph idx="1"/>
          </p:nvPr>
        </p:nvSpPr>
        <p:spPr>
          <a:xfrm>
            <a:off x="630487" y="1327880"/>
            <a:ext cx="8908149" cy="4742956"/>
          </a:xfrm>
        </p:spPr>
        <p:txBody>
          <a:bodyPr/>
          <a:lstStyle/>
          <a:p>
            <a:pPr eaLnBrk="1" hangingPunct="1"/>
            <a:r>
              <a:rPr lang="zh-CN" altLang="en-US" sz="2800" dirty="0"/>
              <a:t>概率理论</a:t>
            </a:r>
            <a:endParaRPr lang="en-US" altLang="zh-CN" sz="2800" dirty="0"/>
          </a:p>
          <a:p>
            <a:pPr lvl="3"/>
            <a:endParaRPr lang="en-US" sz="1600" dirty="0"/>
          </a:p>
          <a:p>
            <a:pPr eaLnBrk="1" hangingPunct="1"/>
            <a:endParaRPr lang="en-US" sz="300" dirty="0"/>
          </a:p>
          <a:p>
            <a:pPr lvl="1" eaLnBrk="1" hangingPunct="1">
              <a:lnSpc>
                <a:spcPct val="150000"/>
              </a:lnSpc>
            </a:pPr>
            <a:r>
              <a:rPr lang="zh-CN" altLang="en-US" sz="2400" dirty="0"/>
              <a:t>随机变量</a:t>
            </a:r>
            <a:endParaRPr lang="en-US" altLang="zh-CN" sz="2400" dirty="0"/>
          </a:p>
          <a:p>
            <a:pPr lvl="1" eaLnBrk="1" hangingPunct="1">
              <a:lnSpc>
                <a:spcPct val="150000"/>
              </a:lnSpc>
            </a:pPr>
            <a:r>
              <a:rPr lang="zh-CN" altLang="en-US" sz="2400" dirty="0"/>
              <a:t>无条件概率（先验概率）、条件概率（后验概率）</a:t>
            </a:r>
            <a:endParaRPr lang="en-US" altLang="zh-CN" sz="2400" dirty="0"/>
          </a:p>
          <a:p>
            <a:pPr lvl="1">
              <a:lnSpc>
                <a:spcPct val="150000"/>
              </a:lnSpc>
            </a:pPr>
            <a:r>
              <a:rPr lang="zh-CN" altLang="en-US" sz="2400" dirty="0"/>
              <a:t>完全联合概率分布</a:t>
            </a:r>
            <a:endParaRPr lang="en-US" altLang="zh-CN" sz="2400" dirty="0"/>
          </a:p>
          <a:p>
            <a:pPr lvl="1">
              <a:lnSpc>
                <a:spcPct val="150000"/>
              </a:lnSpc>
            </a:pPr>
            <a:r>
              <a:rPr lang="zh-CN" altLang="en-US" sz="2400" dirty="0"/>
              <a:t>乘法法则、链式法则</a:t>
            </a:r>
            <a:endParaRPr lang="en-US" altLang="zh-CN" sz="2400" dirty="0"/>
          </a:p>
          <a:p>
            <a:pPr lvl="1">
              <a:lnSpc>
                <a:spcPct val="150000"/>
              </a:lnSpc>
            </a:pPr>
            <a:r>
              <a:rPr lang="zh-CN" altLang="en-US" sz="2400" dirty="0"/>
              <a:t>使用完全联合分布进行枚举推理</a:t>
            </a:r>
            <a:endParaRPr lang="en-US" altLang="zh-CN" sz="2400" dirty="0"/>
          </a:p>
          <a:p>
            <a:pPr lvl="2">
              <a:lnSpc>
                <a:spcPct val="150000"/>
              </a:lnSpc>
            </a:pPr>
            <a:r>
              <a:rPr lang="zh-CN" altLang="en-US" sz="2000" dirty="0"/>
              <a:t>归一化方法</a:t>
            </a:r>
            <a:endParaRPr lang="en-US" altLang="zh-CN" sz="2000" dirty="0"/>
          </a:p>
          <a:p>
            <a:pPr lvl="2">
              <a:lnSpc>
                <a:spcPct val="150000"/>
              </a:lnSpc>
            </a:pPr>
            <a:endParaRPr lang="en-US" altLang="zh-CN" sz="2000" dirty="0">
              <a:solidFill>
                <a:srgbClr val="FF0000"/>
              </a:solidFill>
            </a:endParaRPr>
          </a:p>
          <a:p>
            <a:pPr lvl="1">
              <a:lnSpc>
                <a:spcPct val="150000"/>
              </a:lnSpc>
            </a:pPr>
            <a:endParaRPr lang="en-US" altLang="zh-CN" sz="24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z : P(x, y | z) = P(x | z) P(y | z)&#10;\]&#10;\end{document}&#10;"/>
  <p:tag name="FILENAME" val="txp_fig"/>
  <p:tag name="FORMAT" val="pngmono"/>
  <p:tag name="RES" val="1200"/>
  <p:tag name="BLEND" val="0"/>
  <p:tag name="TRANSPARENT" val="0"/>
  <p:tag name="TBUG" val="0"/>
  <p:tag name="ALLOWFS" val="0"/>
  <p:tag name="ORIGWIDTH" val="324"/>
  <p:tag name="PICTUREFILESIZE" val="17943"/>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begin{eqnarray*}&#10;P(X_1, X_2, \ldots X_n) &amp; = &amp; P(X_1) P(X_2 | X_1) P(X_3|X_1,X_2) \ldots \\&#10;&amp; = &amp; \prod_{i=1}^n P(X_i | X_1, \ldots, X_{i-1})&#10;\end{eqnarray*}&#10;\end{document}&#10;"/>
  <p:tag name="FILENAME" val="txp_fig"/>
  <p:tag name="FORMAT" val="pngmono"/>
  <p:tag name="RES" val="1200"/>
  <p:tag name="BLEND" val="0"/>
  <p:tag name="TRANSPARENT" val="0"/>
  <p:tag name="TBUG" val="0"/>
  <p:tag name="ALLOWFS" val="0"/>
  <p:tag name="ORIGWIDTH" val="541"/>
  <p:tag name="PICTUREFILESIZE" val="41291"/>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P(X_1, X_2, \ldots X_n) = P(X_1) P(X_2 | X_1) P(X_3|X_1,X_2) \ldots$&#10;\end{document}&#10;"/>
  <p:tag name="FILENAME" val="txp_fig"/>
  <p:tag name="FORMAT" val="pngmono"/>
  <p:tag name="RES" val="1200"/>
  <p:tag name="BLEND" val="0"/>
  <p:tag name="TRANSPARENT" val="0"/>
  <p:tag name="TBUG" val="0"/>
  <p:tag name="ALLOWFS" val="0"/>
  <p:tag name="ORIGWIDTH" val="521"/>
  <p:tag name="PICTUREFILESIZE" val="25893"/>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a | b) = \frac{P(a, b)}{P(b)}&#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59"/>
  <p:tag name="PICTUREFILESIZE" val="12487"/>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1(T,W)&#10;\]&#10;\end{document}&#10;"/>
  <p:tag name="FILENAME" val="txp_fig"/>
  <p:tag name="FORMAT" val="pngmono"/>
  <p:tag name="RES" val="1200"/>
  <p:tag name="BLEND" val="0"/>
  <p:tag name="TRANSPARENT" val="0"/>
  <p:tag name="TBUG" val="0"/>
  <p:tag name="ALLOWFS" val="0"/>
  <p:tag name="ORIGWIDTH" val="87"/>
  <p:tag name="PICTUREFILESIZE" val="4836"/>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T)&#10;\]&#10;\end{document}&#10;"/>
  <p:tag name="FILENAME" val="txp_fig"/>
  <p:tag name="FORMAT" val="pngmono"/>
  <p:tag name="RES" val="1200"/>
  <p:tag name="BLEND" val="0"/>
  <p:tag name="TRANSPARENT" val="0"/>
  <p:tag name="TBUG" val="0"/>
  <p:tag name="ALLOWFS" val="0"/>
  <p:tag name="ORIGWIDTH" val="49"/>
  <p:tag name="PICTUREFILESIZE" val="2727"/>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W)&#10;\]&#10;\end{document}&#10;"/>
  <p:tag name="FILENAME" val="txp_fig"/>
  <p:tag name="FORMAT" val="pngmono"/>
  <p:tag name="RES" val="1200"/>
  <p:tag name="BLEND" val="0"/>
  <p:tag name="TRANSPARENT" val="0"/>
  <p:tag name="TBUG" val="0"/>
  <p:tag name="ALLOWFS" val="0"/>
  <p:tag name="ORIGWIDTH" val="57"/>
  <p:tag name="PICTUREFILESIZE" val="3489"/>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P_2(T,W)&#10;\]&#10;\end{document}&#10;"/>
  <p:tag name="FILENAME" val="txp_fig"/>
  <p:tag name="FORMAT" val="pngmono"/>
  <p:tag name="RES" val="1200"/>
  <p:tag name="BLEND" val="0"/>
  <p:tag name="TRANSPARENT" val="0"/>
  <p:tag name="TBUG" val="0"/>
  <p:tag name="ALLOWFS" val="0"/>
  <p:tag name="ORIGWIDTH" val="87"/>
  <p:tag name="PICTUREFILESIZE" val="5269"/>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 y) = \frac{P(x, y)}{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164"/>
  <p:tag name="PICTUREFILESIZE" val="13149"/>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P(x, y) = P(x | y) P(y)&#10;\]&#10;\end{document}&#10;"/>
  <p:tag name="EXTERNALNAME" val="txp_fig"/>
  <p:tag name="BLEND" val="False"/>
  <p:tag name="TRANSPARENT" val="False"/>
  <p:tag name="KEEPFILES" val="False"/>
  <p:tag name="DEBUGPAUSE" val="False"/>
  <p:tag name="RESOLUTION" val="1200"/>
  <p:tag name="TIMEOUT" val="(none)"/>
  <p:tag name="BOXWIDTH" val="385"/>
  <p:tag name="BOXHEIGHT" val="283"/>
  <p:tag name="BOXFONT" val="10"/>
  <p:tag name="BOXWRAP" val="False"/>
  <p:tag name="WORKAROUNDTRANSPARENCYBUG" val="False"/>
  <p:tag name="ALLOWFONTSUBSTITUTION" val="False"/>
  <p:tag name="BITMAPFORMAT" val="pngmono"/>
  <p:tag name="ORIGWIDTH" val="208"/>
  <p:tag name="PICTUREFILESIZE" val="10456"/>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begin{document}&#10;\[&#10;\forall x,y: P(x, y) = P(x) P(y)&#10;\]&#10;\end{document}&#10;"/>
  <p:tag name="FILENAME" val="txp_fig"/>
  <p:tag name="FORMAT" val="pngmono"/>
  <p:tag name="RES" val="1200"/>
  <p:tag name="BLEND" val="0"/>
  <p:tag name="TRANSPARENT" val="0"/>
  <p:tag name="TBUG" val="0"/>
  <p:tag name="ALLOWFS" val="0"/>
  <p:tag name="ORIGWIDTH" val="254"/>
  <p:tag name="PICTUREFILESIZE" val="12424"/>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3 -- a-star search</Template>
  <TotalTime>0</TotalTime>
  <Words>3139</Words>
  <Application>Microsoft Office PowerPoint</Application>
  <PresentationFormat>宽屏</PresentationFormat>
  <Paragraphs>495</Paragraphs>
  <Slides>38</Slides>
  <Notes>35</Notes>
  <HiddenSlides>4</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38</vt:i4>
      </vt:variant>
    </vt:vector>
  </HeadingPairs>
  <TitlesOfParts>
    <vt:vector size="45" baseType="lpstr">
      <vt:lpstr>ＭＳ Ｐゴシック</vt:lpstr>
      <vt:lpstr>Arial</vt:lpstr>
      <vt:lpstr>Calibri</vt:lpstr>
      <vt:lpstr>Cambria Math</vt:lpstr>
      <vt:lpstr>Symbol</vt:lpstr>
      <vt:lpstr>Wingdings</vt:lpstr>
      <vt:lpstr>dan-berkeley-nlp-v1</vt:lpstr>
      <vt:lpstr>PowerPoint 演示文稿</vt:lpstr>
      <vt:lpstr>提纲</vt:lpstr>
      <vt:lpstr>不确定性</vt:lpstr>
      <vt:lpstr>不确定性</vt:lpstr>
      <vt:lpstr>处理不确定性的方法</vt:lpstr>
      <vt:lpstr>不确定性与理性决策</vt:lpstr>
      <vt:lpstr>不确定性与理性决策</vt:lpstr>
      <vt:lpstr>提纲</vt:lpstr>
      <vt:lpstr>基本概率符号</vt:lpstr>
      <vt:lpstr>概率逻辑</vt:lpstr>
      <vt:lpstr>概率逻辑</vt:lpstr>
      <vt:lpstr>先验概率与联合概率分布</vt:lpstr>
      <vt:lpstr>条件概率</vt:lpstr>
      <vt:lpstr>乘法法则和链式法则</vt:lpstr>
      <vt:lpstr>概率推理</vt:lpstr>
      <vt:lpstr>枚举推理</vt:lpstr>
      <vt:lpstr>枚举推理</vt:lpstr>
      <vt:lpstr>枚举推理</vt:lpstr>
      <vt:lpstr>枚举推理</vt:lpstr>
      <vt:lpstr>归一化推理</vt:lpstr>
      <vt:lpstr>归一化推理</vt:lpstr>
      <vt:lpstr>提纲</vt:lpstr>
      <vt:lpstr>贝叶斯规则</vt:lpstr>
      <vt:lpstr>应用贝叶斯规则</vt:lpstr>
      <vt:lpstr>应用贝叶斯规则</vt:lpstr>
      <vt:lpstr>应用贝叶斯规则</vt:lpstr>
      <vt:lpstr>提纲</vt:lpstr>
      <vt:lpstr>独立性</vt:lpstr>
      <vt:lpstr>独立性</vt:lpstr>
      <vt:lpstr>独立性</vt:lpstr>
      <vt:lpstr>Example: Independence?</vt:lpstr>
      <vt:lpstr>条件独立性</vt:lpstr>
      <vt:lpstr>Probability Recap</vt:lpstr>
      <vt:lpstr>条件独立性</vt:lpstr>
      <vt:lpstr>条件独立性</vt:lpstr>
      <vt:lpstr>思考题</vt:lpstr>
      <vt:lpstr>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2020-03-01T07:51:44Z</dcterms:created>
  <dcterms:modified xsi:type="dcterms:W3CDTF">2024-06-18T12:52:16Z</dcterms:modified>
</cp:coreProperties>
</file>