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98"/>
  </p:notesMasterIdLst>
  <p:handoutMasterIdLst>
    <p:handoutMasterId r:id="rId99"/>
  </p:handoutMasterIdLst>
  <p:sldIdLst>
    <p:sldId id="698" r:id="rId3"/>
    <p:sldId id="816" r:id="rId4"/>
    <p:sldId id="818" r:id="rId5"/>
    <p:sldId id="820" r:id="rId6"/>
    <p:sldId id="819" r:id="rId7"/>
    <p:sldId id="817" r:id="rId8"/>
    <p:sldId id="821" r:id="rId9"/>
    <p:sldId id="822" r:id="rId10"/>
    <p:sldId id="701" r:id="rId11"/>
    <p:sldId id="702" r:id="rId12"/>
    <p:sldId id="823" r:id="rId13"/>
    <p:sldId id="704" r:id="rId14"/>
    <p:sldId id="705" r:id="rId15"/>
    <p:sldId id="812" r:id="rId16"/>
    <p:sldId id="707" r:id="rId17"/>
    <p:sldId id="708" r:id="rId18"/>
    <p:sldId id="709" r:id="rId19"/>
    <p:sldId id="710" r:id="rId20"/>
    <p:sldId id="712" r:id="rId21"/>
    <p:sldId id="714" r:id="rId22"/>
    <p:sldId id="715" r:id="rId23"/>
    <p:sldId id="716" r:id="rId24"/>
    <p:sldId id="717" r:id="rId25"/>
    <p:sldId id="719" r:id="rId26"/>
    <p:sldId id="720" r:id="rId27"/>
    <p:sldId id="721" r:id="rId28"/>
    <p:sldId id="722" r:id="rId29"/>
    <p:sldId id="723" r:id="rId30"/>
    <p:sldId id="724" r:id="rId31"/>
    <p:sldId id="725" r:id="rId32"/>
    <p:sldId id="726" r:id="rId33"/>
    <p:sldId id="727" r:id="rId34"/>
    <p:sldId id="728" r:id="rId35"/>
    <p:sldId id="729" r:id="rId36"/>
    <p:sldId id="730" r:id="rId37"/>
    <p:sldId id="732" r:id="rId38"/>
    <p:sldId id="825" r:id="rId39"/>
    <p:sldId id="733" r:id="rId40"/>
    <p:sldId id="734" r:id="rId41"/>
    <p:sldId id="735" r:id="rId42"/>
    <p:sldId id="736" r:id="rId43"/>
    <p:sldId id="737" r:id="rId44"/>
    <p:sldId id="738" r:id="rId45"/>
    <p:sldId id="742" r:id="rId46"/>
    <p:sldId id="813" r:id="rId47"/>
    <p:sldId id="814" r:id="rId48"/>
    <p:sldId id="746" r:id="rId49"/>
    <p:sldId id="747" r:id="rId50"/>
    <p:sldId id="748" r:id="rId51"/>
    <p:sldId id="749" r:id="rId52"/>
    <p:sldId id="750" r:id="rId53"/>
    <p:sldId id="751" r:id="rId54"/>
    <p:sldId id="752" r:id="rId55"/>
    <p:sldId id="753" r:id="rId56"/>
    <p:sldId id="754" r:id="rId57"/>
    <p:sldId id="755" r:id="rId58"/>
    <p:sldId id="756" r:id="rId59"/>
    <p:sldId id="766" r:id="rId60"/>
    <p:sldId id="767" r:id="rId61"/>
    <p:sldId id="768" r:id="rId62"/>
    <p:sldId id="769" r:id="rId63"/>
    <p:sldId id="770" r:id="rId64"/>
    <p:sldId id="771" r:id="rId65"/>
    <p:sldId id="772" r:id="rId66"/>
    <p:sldId id="773" r:id="rId67"/>
    <p:sldId id="774" r:id="rId68"/>
    <p:sldId id="775" r:id="rId69"/>
    <p:sldId id="776" r:id="rId70"/>
    <p:sldId id="777" r:id="rId71"/>
    <p:sldId id="778" r:id="rId72"/>
    <p:sldId id="779" r:id="rId73"/>
    <p:sldId id="780" r:id="rId74"/>
    <p:sldId id="781" r:id="rId75"/>
    <p:sldId id="782" r:id="rId76"/>
    <p:sldId id="783" r:id="rId77"/>
    <p:sldId id="784" r:id="rId78"/>
    <p:sldId id="785" r:id="rId79"/>
    <p:sldId id="786" r:id="rId80"/>
    <p:sldId id="787" r:id="rId81"/>
    <p:sldId id="788" r:id="rId82"/>
    <p:sldId id="789" r:id="rId83"/>
    <p:sldId id="790" r:id="rId84"/>
    <p:sldId id="791" r:id="rId85"/>
    <p:sldId id="792" r:id="rId86"/>
    <p:sldId id="824" r:id="rId87"/>
    <p:sldId id="793" r:id="rId88"/>
    <p:sldId id="796" r:id="rId89"/>
    <p:sldId id="797" r:id="rId90"/>
    <p:sldId id="798" r:id="rId91"/>
    <p:sldId id="799" r:id="rId92"/>
    <p:sldId id="800" r:id="rId93"/>
    <p:sldId id="801" r:id="rId94"/>
    <p:sldId id="802" r:id="rId95"/>
    <p:sldId id="806" r:id="rId96"/>
    <p:sldId id="809" r:id="rId97"/>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99FF99"/>
    <a:srgbClr val="CCFFFF"/>
    <a:srgbClr val="8597E3"/>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1314" y="90"/>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50F36413-B10A-479C-98EB-4A827347B4F8}" type="datetimeFigureOut">
              <a:rPr lang="zh-CN" altLang="en-US"/>
              <a:pPr>
                <a:defRPr/>
              </a:pPr>
              <a:t>2024/9/25</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39A43989-D3D9-432C-A872-F52F41E006FF}" type="slidenum">
              <a:rPr lang="zh-CN" altLang="en-US"/>
              <a:pPr>
                <a:defRPr/>
              </a:pPr>
              <a:t>‹#›</a:t>
            </a:fld>
            <a:endParaRPr lang="zh-CN" altLang="en-US"/>
          </a:p>
        </p:txBody>
      </p:sp>
    </p:spTree>
    <p:extLst>
      <p:ext uri="{BB962C8B-B14F-4D97-AF65-F5344CB8AC3E}">
        <p14:creationId xmlns:p14="http://schemas.microsoft.com/office/powerpoint/2010/main" val="60398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72AEE6B3-5054-4B75-A433-DFCA7D9E052D}" type="datetimeFigureOut">
              <a:rPr lang="zh-CN" altLang="en-US"/>
              <a:pPr>
                <a:defRPr/>
              </a:pPr>
              <a:t>2024/9/25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FC89CF55-439E-4B2C-9C8F-20D19AD0D409}" type="slidenum">
              <a:rPr lang="zh-CN" altLang="en-US"/>
              <a:pPr>
                <a:defRPr/>
              </a:pPr>
              <a:t>‹#›</a:t>
            </a:fld>
            <a:endParaRPr lang="zh-CN" altLang="en-US"/>
          </a:p>
        </p:txBody>
      </p:sp>
    </p:spTree>
    <p:extLst>
      <p:ext uri="{BB962C8B-B14F-4D97-AF65-F5344CB8AC3E}">
        <p14:creationId xmlns:p14="http://schemas.microsoft.com/office/powerpoint/2010/main" val="2146967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C89CF55-439E-4B2C-9C8F-20D19AD0D409}" type="slidenum">
              <a:rPr lang="zh-CN" altLang="en-US" smtClean="0"/>
              <a:pPr>
                <a:defRPr/>
              </a:pPr>
              <a:t>2</a:t>
            </a:fld>
            <a:endParaRPr lang="zh-CN" altLang="en-US"/>
          </a:p>
        </p:txBody>
      </p:sp>
    </p:spTree>
    <p:extLst>
      <p:ext uri="{BB962C8B-B14F-4D97-AF65-F5344CB8AC3E}">
        <p14:creationId xmlns:p14="http://schemas.microsoft.com/office/powerpoint/2010/main" val="229408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C89CF55-439E-4B2C-9C8F-20D19AD0D409}" type="slidenum">
              <a:rPr lang="zh-CN" altLang="en-US" smtClean="0"/>
              <a:pPr>
                <a:defRPr/>
              </a:pPr>
              <a:t>11</a:t>
            </a:fld>
            <a:endParaRPr lang="zh-CN" altLang="en-US"/>
          </a:p>
        </p:txBody>
      </p:sp>
    </p:spTree>
    <p:extLst>
      <p:ext uri="{BB962C8B-B14F-4D97-AF65-F5344CB8AC3E}">
        <p14:creationId xmlns:p14="http://schemas.microsoft.com/office/powerpoint/2010/main" val="118624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C89CF55-439E-4B2C-9C8F-20D19AD0D409}" type="slidenum">
              <a:rPr lang="zh-CN" altLang="en-US" smtClean="0"/>
              <a:pPr>
                <a:defRPr/>
              </a:pPr>
              <a:t>21</a:t>
            </a:fld>
            <a:endParaRPr lang="zh-CN" altLang="en-US"/>
          </a:p>
        </p:txBody>
      </p:sp>
    </p:spTree>
    <p:extLst>
      <p:ext uri="{BB962C8B-B14F-4D97-AF65-F5344CB8AC3E}">
        <p14:creationId xmlns:p14="http://schemas.microsoft.com/office/powerpoint/2010/main" val="6881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26201832"/>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896648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447918"/>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0569122"/>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9FA8B620-40E1-443B-A401-EE4027D66EF6}" type="slidenum">
              <a:rPr lang="zh-CN" altLang="en-US"/>
              <a:pPr>
                <a:defRPr/>
              </a:pPr>
              <a:t>‹#›</a:t>
            </a:fld>
            <a:endParaRPr lang="en-US" altLang="zh-CN"/>
          </a:p>
        </p:txBody>
      </p:sp>
    </p:spTree>
    <p:extLst>
      <p:ext uri="{BB962C8B-B14F-4D97-AF65-F5344CB8AC3E}">
        <p14:creationId xmlns:p14="http://schemas.microsoft.com/office/powerpoint/2010/main" val="99820134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82A76DCB-9CBC-492D-A3BF-C157BDCEADE0}" type="slidenum">
              <a:rPr lang="zh-CN" altLang="en-US"/>
              <a:pPr>
                <a:defRPr/>
              </a:pPr>
              <a:t>‹#›</a:t>
            </a:fld>
            <a:endParaRPr lang="en-US" altLang="zh-CN"/>
          </a:p>
        </p:txBody>
      </p:sp>
    </p:spTree>
    <p:extLst>
      <p:ext uri="{BB962C8B-B14F-4D97-AF65-F5344CB8AC3E}">
        <p14:creationId xmlns:p14="http://schemas.microsoft.com/office/powerpoint/2010/main" val="2253720843"/>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2837F9A0-7392-45F5-8E7A-219532C30D48}" type="slidenum">
              <a:rPr lang="zh-CN" altLang="en-US"/>
              <a:pPr>
                <a:defRPr/>
              </a:pPr>
              <a:t>‹#›</a:t>
            </a:fld>
            <a:endParaRPr lang="en-US" altLang="zh-CN"/>
          </a:p>
        </p:txBody>
      </p:sp>
    </p:spTree>
    <p:extLst>
      <p:ext uri="{BB962C8B-B14F-4D97-AF65-F5344CB8AC3E}">
        <p14:creationId xmlns:p14="http://schemas.microsoft.com/office/powerpoint/2010/main" val="2643686078"/>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2A60F0B2-E111-4CC6-BFA0-56D653E4B3DE}" type="slidenum">
              <a:rPr lang="zh-CN" altLang="en-US"/>
              <a:pPr>
                <a:defRPr/>
              </a:pPr>
              <a:t>‹#›</a:t>
            </a:fld>
            <a:endParaRPr lang="en-US" altLang="zh-CN"/>
          </a:p>
        </p:txBody>
      </p:sp>
    </p:spTree>
    <p:extLst>
      <p:ext uri="{BB962C8B-B14F-4D97-AF65-F5344CB8AC3E}">
        <p14:creationId xmlns:p14="http://schemas.microsoft.com/office/powerpoint/2010/main" val="196914314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A0F65001-C3D8-47DA-8D8C-CDB6A6DC662A}" type="slidenum">
              <a:rPr lang="zh-CN" altLang="en-US"/>
              <a:pPr>
                <a:defRPr/>
              </a:pPr>
              <a:t>‹#›</a:t>
            </a:fld>
            <a:endParaRPr lang="en-US" altLang="zh-CN"/>
          </a:p>
        </p:txBody>
      </p:sp>
    </p:spTree>
    <p:extLst>
      <p:ext uri="{BB962C8B-B14F-4D97-AF65-F5344CB8AC3E}">
        <p14:creationId xmlns:p14="http://schemas.microsoft.com/office/powerpoint/2010/main" val="1064954436"/>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A796137F-7D1E-4C00-8B73-E0104EC5013F}" type="slidenum">
              <a:rPr lang="zh-CN" altLang="en-US"/>
              <a:pPr>
                <a:defRPr/>
              </a:pPr>
              <a:t>‹#›</a:t>
            </a:fld>
            <a:endParaRPr lang="en-US" altLang="zh-CN"/>
          </a:p>
        </p:txBody>
      </p:sp>
    </p:spTree>
    <p:extLst>
      <p:ext uri="{BB962C8B-B14F-4D97-AF65-F5344CB8AC3E}">
        <p14:creationId xmlns:p14="http://schemas.microsoft.com/office/powerpoint/2010/main" val="677823089"/>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C8E682A2-CDE7-41B9-BF48-CDE4B5DC5136}" type="slidenum">
              <a:rPr lang="zh-CN" altLang="en-US"/>
              <a:pPr>
                <a:defRPr/>
              </a:pPr>
              <a:t>‹#›</a:t>
            </a:fld>
            <a:endParaRPr lang="en-US" altLang="zh-CN"/>
          </a:p>
        </p:txBody>
      </p:sp>
    </p:spTree>
    <p:extLst>
      <p:ext uri="{BB962C8B-B14F-4D97-AF65-F5344CB8AC3E}">
        <p14:creationId xmlns:p14="http://schemas.microsoft.com/office/powerpoint/2010/main" val="2036726063"/>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4430369"/>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A3D62CC9-5350-4645-A110-1C791C7FBCFD}" type="slidenum">
              <a:rPr lang="zh-CN" altLang="en-US"/>
              <a:pPr>
                <a:defRPr/>
              </a:pPr>
              <a:t>‹#›</a:t>
            </a:fld>
            <a:endParaRPr lang="en-US" altLang="zh-CN"/>
          </a:p>
        </p:txBody>
      </p:sp>
    </p:spTree>
    <p:extLst>
      <p:ext uri="{BB962C8B-B14F-4D97-AF65-F5344CB8AC3E}">
        <p14:creationId xmlns:p14="http://schemas.microsoft.com/office/powerpoint/2010/main" val="11168689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620D0ED0-08AE-484E-ACAE-62663D03FFAF}" type="slidenum">
              <a:rPr lang="zh-CN" altLang="en-US"/>
              <a:pPr>
                <a:defRPr/>
              </a:pPr>
              <a:t>‹#›</a:t>
            </a:fld>
            <a:endParaRPr lang="en-US" altLang="zh-CN"/>
          </a:p>
        </p:txBody>
      </p:sp>
    </p:spTree>
    <p:extLst>
      <p:ext uri="{BB962C8B-B14F-4D97-AF65-F5344CB8AC3E}">
        <p14:creationId xmlns:p14="http://schemas.microsoft.com/office/powerpoint/2010/main" val="3889026257"/>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A078343-D7A9-45EA-912C-B7DA2006A2BD}" type="slidenum">
              <a:rPr lang="zh-CN" altLang="en-US"/>
              <a:pPr>
                <a:defRPr/>
              </a:pPr>
              <a:t>‹#›</a:t>
            </a:fld>
            <a:endParaRPr lang="en-US" altLang="zh-CN"/>
          </a:p>
        </p:txBody>
      </p:sp>
    </p:spTree>
    <p:extLst>
      <p:ext uri="{BB962C8B-B14F-4D97-AF65-F5344CB8AC3E}">
        <p14:creationId xmlns:p14="http://schemas.microsoft.com/office/powerpoint/2010/main" val="3931497449"/>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E2E7AE8F-7C37-49F1-A48B-99762F0B02D1}" type="slidenum">
              <a:rPr lang="zh-CN" altLang="en-US"/>
              <a:pPr>
                <a:defRPr/>
              </a:pPr>
              <a:t>‹#›</a:t>
            </a:fld>
            <a:endParaRPr lang="en-US" altLang="zh-CN"/>
          </a:p>
        </p:txBody>
      </p:sp>
    </p:spTree>
    <p:extLst>
      <p:ext uri="{BB962C8B-B14F-4D97-AF65-F5344CB8AC3E}">
        <p14:creationId xmlns:p14="http://schemas.microsoft.com/office/powerpoint/2010/main" val="2154397222"/>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FDDD6835-2E86-4DA1-BAD3-4ABBBE207515}" type="slidenum">
              <a:rPr lang="zh-CN" altLang="en-US"/>
              <a:pPr>
                <a:defRPr/>
              </a:pPr>
              <a:t>‹#›</a:t>
            </a:fld>
            <a:endParaRPr lang="en-US" altLang="zh-CN"/>
          </a:p>
        </p:txBody>
      </p:sp>
    </p:spTree>
    <p:extLst>
      <p:ext uri="{BB962C8B-B14F-4D97-AF65-F5344CB8AC3E}">
        <p14:creationId xmlns:p14="http://schemas.microsoft.com/office/powerpoint/2010/main" val="1084831901"/>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C3CBC6DB-370D-4E53-822C-AFE014649743}" type="slidenum">
              <a:rPr lang="zh-CN" altLang="en-US"/>
              <a:pPr>
                <a:defRPr/>
              </a:pPr>
              <a:t>‹#›</a:t>
            </a:fld>
            <a:endParaRPr lang="en-US" altLang="zh-CN"/>
          </a:p>
        </p:txBody>
      </p:sp>
    </p:spTree>
    <p:extLst>
      <p:ext uri="{BB962C8B-B14F-4D97-AF65-F5344CB8AC3E}">
        <p14:creationId xmlns:p14="http://schemas.microsoft.com/office/powerpoint/2010/main" val="3981186144"/>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FA91C019-7AAB-49C4-8C82-B6EEF0785FF7}" type="slidenum">
              <a:rPr lang="zh-CN" altLang="en-US"/>
              <a:pPr>
                <a:defRPr/>
              </a:pPr>
              <a:t>‹#›</a:t>
            </a:fld>
            <a:endParaRPr lang="en-US" altLang="zh-CN"/>
          </a:p>
        </p:txBody>
      </p:sp>
    </p:spTree>
    <p:extLst>
      <p:ext uri="{BB962C8B-B14F-4D97-AF65-F5344CB8AC3E}">
        <p14:creationId xmlns:p14="http://schemas.microsoft.com/office/powerpoint/2010/main" val="2758820972"/>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237036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2282151"/>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5935106"/>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00054891"/>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193706"/>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2933475"/>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7842304"/>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9B0651B7-B12E-4852-8DBC-42E15A4E99B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79388" y="0"/>
            <a:ext cx="8964612"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dirty="0">
              <a:solidFill>
                <a:schemeClr val="tx1"/>
              </a:solidFill>
            </a:endParaRPr>
          </a:p>
          <a:p>
            <a:pPr eaLnBrk="1" hangingPunct="1">
              <a:spcBef>
                <a:spcPct val="50000"/>
              </a:spcBef>
            </a:pPr>
            <a:r>
              <a:rPr lang="en-US" altLang="zh-CN" sz="4400" dirty="0">
                <a:latin typeface="Arial" charset="0"/>
                <a:cs typeface="Times New Roman" pitchFamily="18" charset="0"/>
              </a:rPr>
              <a:t>CHAPTER 3</a:t>
            </a:r>
          </a:p>
          <a:p>
            <a:pPr eaLnBrk="1" hangingPunct="1">
              <a:spcBef>
                <a:spcPct val="50000"/>
              </a:spcBef>
            </a:pPr>
            <a:endParaRPr lang="en-US" altLang="zh-CN" sz="4400" dirty="0">
              <a:solidFill>
                <a:schemeClr val="tx2"/>
              </a:solidFill>
              <a:latin typeface="Arial" charset="0"/>
              <a:cs typeface="Times New Roman" pitchFamily="18" charset="0"/>
            </a:endParaRPr>
          </a:p>
          <a:p>
            <a:pPr eaLnBrk="1" hangingPunct="1">
              <a:lnSpc>
                <a:spcPct val="70000"/>
              </a:lnSpc>
              <a:spcBef>
                <a:spcPct val="50000"/>
              </a:spcBef>
            </a:pPr>
            <a:r>
              <a:rPr lang="en-US" altLang="zh-CN" sz="4400" dirty="0">
                <a:solidFill>
                  <a:srgbClr val="0000FF"/>
                </a:solidFill>
                <a:latin typeface="Arial" charset="0"/>
                <a:cs typeface="Times New Roman" pitchFamily="18" charset="0"/>
              </a:rPr>
              <a:t>Software</a:t>
            </a:r>
          </a:p>
          <a:p>
            <a:pPr eaLnBrk="1" hangingPunct="1">
              <a:lnSpc>
                <a:spcPct val="40000"/>
              </a:lnSpc>
              <a:spcBef>
                <a:spcPct val="50000"/>
              </a:spcBef>
            </a:pPr>
            <a:r>
              <a:rPr lang="en-US" altLang="zh-CN" sz="4400" dirty="0">
                <a:solidFill>
                  <a:srgbClr val="0000FF"/>
                </a:solidFill>
                <a:latin typeface="Arial" charset="0"/>
                <a:cs typeface="Times New Roman" pitchFamily="18" charset="0"/>
              </a:rPr>
              <a:t>Requirement  Analysis</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66555" y="413665"/>
            <a:ext cx="716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Computer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模拟现实世界</a:t>
            </a:r>
          </a:p>
        </p:txBody>
      </p:sp>
      <p:sp>
        <p:nvSpPr>
          <p:cNvPr id="353283" name="Rectangle 3"/>
          <p:cNvSpPr>
            <a:spLocks noChangeArrowheads="1"/>
          </p:cNvSpPr>
          <p:nvPr/>
        </p:nvSpPr>
        <p:spPr bwMode="auto">
          <a:xfrm>
            <a:off x="611560" y="1718810"/>
            <a:ext cx="7416800" cy="1302601"/>
          </a:xfrm>
          <a:prstGeom prst="rect">
            <a:avLst/>
          </a:prstGeom>
          <a:noFill/>
          <a:ln w="25400">
            <a:noFill/>
            <a:miter lim="800000"/>
            <a:headEnd/>
            <a:tailEnd/>
          </a:ln>
          <a:effectLst/>
        </p:spPr>
        <p:txBody>
          <a:bodyPr lIns="90487" tIns="44450" rIns="90487" bIns="44450">
            <a:spAutoFit/>
          </a:bodyPr>
          <a:lstStyle/>
          <a:p>
            <a:pPr algn="l">
              <a:lnSpc>
                <a:spcPct val="150000"/>
              </a:lnSpc>
              <a:defRPr/>
            </a:pPr>
            <a:r>
              <a:rPr lang="en-US" altLang="zh-TW" sz="2800" dirty="0">
                <a:solidFill>
                  <a:schemeClr val="tx1"/>
                </a:solidFill>
                <a:effectLst>
                  <a:outerShdw blurRad="38100" dist="38100" dir="2700000" algn="tl">
                    <a:srgbClr val="C0C0C0"/>
                  </a:outerShdw>
                </a:effectLst>
                <a:latin typeface="Arial" charset="0"/>
              </a:rPr>
              <a:t>Every computer-based system is an </a:t>
            </a:r>
          </a:p>
          <a:p>
            <a:pPr algn="l">
              <a:lnSpc>
                <a:spcPct val="150000"/>
              </a:lnSpc>
              <a:defRPr/>
            </a:pPr>
            <a:r>
              <a:rPr lang="en-US" altLang="zh-TW" sz="2800" dirty="0">
                <a:solidFill>
                  <a:schemeClr val="tx1"/>
                </a:solidFill>
                <a:effectLst>
                  <a:outerShdw blurRad="38100" dist="38100" dir="2700000" algn="tl">
                    <a:srgbClr val="C0C0C0"/>
                  </a:outerShdw>
                </a:effectLst>
                <a:latin typeface="Arial" charset="0"/>
              </a:rPr>
              <a:t>information transform ......</a:t>
            </a:r>
          </a:p>
        </p:txBody>
      </p:sp>
      <p:sp>
        <p:nvSpPr>
          <p:cNvPr id="11268" name="AutoShape 4"/>
          <p:cNvSpPr>
            <a:spLocks noChangeArrowheads="1"/>
          </p:cNvSpPr>
          <p:nvPr/>
        </p:nvSpPr>
        <p:spPr bwMode="auto">
          <a:xfrm>
            <a:off x="3568700" y="3135313"/>
            <a:ext cx="2235200" cy="2003425"/>
          </a:xfrm>
          <a:prstGeom prst="star16">
            <a:avLst>
              <a:gd name="adj" fmla="val 37500"/>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1269" name="AutoShape 5"/>
          <p:cNvSpPr>
            <a:spLocks noChangeArrowheads="1"/>
          </p:cNvSpPr>
          <p:nvPr/>
        </p:nvSpPr>
        <p:spPr bwMode="auto">
          <a:xfrm>
            <a:off x="2095500" y="3833813"/>
            <a:ext cx="1282700" cy="619125"/>
          </a:xfrm>
          <a:prstGeom prst="rightArrow">
            <a:avLst>
              <a:gd name="adj1" fmla="val 50000"/>
              <a:gd name="adj2" fmla="val 103599"/>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1270" name="AutoShape 6"/>
          <p:cNvSpPr>
            <a:spLocks noChangeArrowheads="1"/>
          </p:cNvSpPr>
          <p:nvPr/>
        </p:nvSpPr>
        <p:spPr bwMode="auto">
          <a:xfrm>
            <a:off x="6159500" y="3871913"/>
            <a:ext cx="1282700" cy="619125"/>
          </a:xfrm>
          <a:prstGeom prst="rightArrow">
            <a:avLst>
              <a:gd name="adj1" fmla="val 50000"/>
              <a:gd name="adj2" fmla="val 103599"/>
            </a:avLst>
          </a:prstGeom>
          <a:solidFill>
            <a:srgbClr val="FF66CC"/>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53287" name="Rectangle 7"/>
          <p:cNvSpPr>
            <a:spLocks noChangeArrowheads="1"/>
          </p:cNvSpPr>
          <p:nvPr/>
        </p:nvSpPr>
        <p:spPr bwMode="auto">
          <a:xfrm>
            <a:off x="3730625" y="3703638"/>
            <a:ext cx="2030413" cy="1184275"/>
          </a:xfrm>
          <a:prstGeom prst="rect">
            <a:avLst/>
          </a:prstGeom>
          <a:noFill/>
          <a:ln w="25400">
            <a:noFill/>
            <a:miter lim="800000"/>
            <a:headEnd/>
            <a:tailEnd/>
          </a:ln>
          <a:effectLst/>
        </p:spPr>
        <p:txBody>
          <a:bodyPr wrap="none" lIns="90487" tIns="44450" rIns="90487" bIns="44450">
            <a:spAutoFit/>
          </a:bodyPr>
          <a:lstStyle/>
          <a:p>
            <a:pPr>
              <a:lnSpc>
                <a:spcPct val="75000"/>
              </a:lnSpc>
              <a:defRPr/>
            </a:pPr>
            <a:r>
              <a:rPr lang="en-US" altLang="zh-TW" sz="3200" dirty="0">
                <a:solidFill>
                  <a:schemeClr val="tx1"/>
                </a:solidFill>
                <a:effectLst>
                  <a:outerShdw blurRad="38100" dist="38100" dir="2700000" algn="tl">
                    <a:srgbClr val="C0C0C0"/>
                  </a:outerShdw>
                </a:effectLst>
                <a:latin typeface="Arial" charset="0"/>
              </a:rPr>
              <a:t>computer</a:t>
            </a:r>
          </a:p>
          <a:p>
            <a:pPr>
              <a:lnSpc>
                <a:spcPct val="75000"/>
              </a:lnSpc>
              <a:defRPr/>
            </a:pPr>
            <a:r>
              <a:rPr lang="en-US" altLang="zh-TW" sz="3200" dirty="0">
                <a:solidFill>
                  <a:schemeClr val="tx1"/>
                </a:solidFill>
                <a:effectLst>
                  <a:outerShdw blurRad="38100" dist="38100" dir="2700000" algn="tl">
                    <a:srgbClr val="C0C0C0"/>
                  </a:outerShdw>
                </a:effectLst>
                <a:latin typeface="Arial" charset="0"/>
              </a:rPr>
              <a:t>based</a:t>
            </a:r>
          </a:p>
          <a:p>
            <a:pPr>
              <a:lnSpc>
                <a:spcPct val="75000"/>
              </a:lnSpc>
              <a:defRPr/>
            </a:pPr>
            <a:r>
              <a:rPr lang="en-US" altLang="zh-TW" sz="3200" dirty="0">
                <a:solidFill>
                  <a:schemeClr val="tx1"/>
                </a:solidFill>
                <a:effectLst>
                  <a:outerShdw blurRad="38100" dist="38100" dir="2700000" algn="tl">
                    <a:srgbClr val="C0C0C0"/>
                  </a:outerShdw>
                </a:effectLst>
                <a:latin typeface="Arial" charset="0"/>
              </a:rPr>
              <a:t>system</a:t>
            </a:r>
          </a:p>
        </p:txBody>
      </p:sp>
      <p:sp>
        <p:nvSpPr>
          <p:cNvPr id="353288" name="Rectangle 8"/>
          <p:cNvSpPr>
            <a:spLocks noChangeArrowheads="1"/>
          </p:cNvSpPr>
          <p:nvPr/>
        </p:nvSpPr>
        <p:spPr bwMode="auto">
          <a:xfrm>
            <a:off x="1619250" y="3994150"/>
            <a:ext cx="1171575" cy="576263"/>
          </a:xfrm>
          <a:prstGeom prst="rect">
            <a:avLst/>
          </a:prstGeom>
          <a:noFill/>
          <a:ln w="25400">
            <a:noFill/>
            <a:miter lim="800000"/>
            <a:headEnd/>
            <a:tailEnd/>
          </a:ln>
          <a:effectLst/>
        </p:spPr>
        <p:txBody>
          <a:bodyPr wrap="none" lIns="90487" tIns="44450" rIns="90487" bIns="44450">
            <a:spAutoFit/>
          </a:bodyPr>
          <a:lstStyle/>
          <a:p>
            <a:pPr algn="l">
              <a:defRPr/>
            </a:pPr>
            <a:r>
              <a:rPr lang="en-US" altLang="zh-TW" sz="3200">
                <a:solidFill>
                  <a:schemeClr val="tx1"/>
                </a:solidFill>
                <a:effectLst>
                  <a:outerShdw blurRad="38100" dist="38100" dir="2700000" algn="tl">
                    <a:srgbClr val="C0C0C0"/>
                  </a:outerShdw>
                </a:effectLst>
                <a:latin typeface="Arial" charset="0"/>
              </a:rPr>
              <a:t>input</a:t>
            </a:r>
          </a:p>
        </p:txBody>
      </p:sp>
      <p:sp>
        <p:nvSpPr>
          <p:cNvPr id="353289" name="Rectangle 9"/>
          <p:cNvSpPr>
            <a:spLocks noChangeArrowheads="1"/>
          </p:cNvSpPr>
          <p:nvPr/>
        </p:nvSpPr>
        <p:spPr bwMode="auto">
          <a:xfrm>
            <a:off x="6227763" y="4065588"/>
            <a:ext cx="1441450" cy="576262"/>
          </a:xfrm>
          <a:prstGeom prst="rect">
            <a:avLst/>
          </a:prstGeom>
          <a:noFill/>
          <a:ln w="25400">
            <a:noFill/>
            <a:miter lim="800000"/>
            <a:headEnd/>
            <a:tailEnd/>
          </a:ln>
          <a:effectLst/>
        </p:spPr>
        <p:txBody>
          <a:bodyPr wrap="none" lIns="90487" tIns="44450" rIns="90487" bIns="44450">
            <a:spAutoFit/>
          </a:bodyPr>
          <a:lstStyle/>
          <a:p>
            <a:pPr algn="l">
              <a:defRPr/>
            </a:pPr>
            <a:r>
              <a:rPr lang="en-US" altLang="zh-TW" sz="3200">
                <a:solidFill>
                  <a:schemeClr val="tx1"/>
                </a:solidFill>
                <a:effectLst>
                  <a:outerShdw blurRad="38100" dist="38100" dir="2700000" algn="tl">
                    <a:srgbClr val="C0C0C0"/>
                  </a:outerShdw>
                </a:effectLst>
                <a:latin typeface="Arial" charset="0"/>
              </a:rPr>
              <a:t>output</a:t>
            </a:r>
          </a:p>
        </p:txBody>
      </p:sp>
      <p:sp>
        <p:nvSpPr>
          <p:cNvPr id="353290" name="Rectangle 10"/>
          <p:cNvSpPr>
            <a:spLocks noChangeArrowheads="1"/>
          </p:cNvSpPr>
          <p:nvPr/>
        </p:nvSpPr>
        <p:spPr bwMode="auto">
          <a:xfrm>
            <a:off x="3143249" y="5028930"/>
            <a:ext cx="3205163" cy="695325"/>
          </a:xfrm>
          <a:prstGeom prst="rect">
            <a:avLst/>
          </a:prstGeom>
          <a:noFill/>
          <a:ln w="12700">
            <a:noFill/>
            <a:miter lim="800000"/>
            <a:headEnd type="none" w="sm" len="sm"/>
            <a:tailEnd/>
          </a:ln>
          <a:effectLst/>
        </p:spPr>
        <p:txBody>
          <a:bodyPr anchor="ctr">
            <a:spAutoFit/>
          </a:bodyPr>
          <a:lstStyle/>
          <a:p>
            <a:pPr eaLnBrk="0" hangingPunct="0">
              <a:lnSpc>
                <a:spcPct val="90000"/>
              </a:lnSpc>
              <a:spcBef>
                <a:spcPct val="20000"/>
              </a:spcBef>
              <a:defRPr/>
            </a:pPr>
            <a:r>
              <a:rPr lang="en-US" altLang="zh-TW" sz="4400" i="1" dirty="0">
                <a:effectLst>
                  <a:outerShdw blurRad="38100" dist="38100" dir="2700000" algn="tl">
                    <a:srgbClr val="C0C0C0"/>
                  </a:outerShdw>
                </a:effectLst>
                <a:latin typeface="Arial" charset="0"/>
              </a:rPr>
              <a:t>Y = f(x)</a:t>
            </a:r>
            <a:endParaRPr lang="en-US" altLang="zh-CN" sz="4400" i="1" dirty="0">
              <a:effectLst>
                <a:outerShdw blurRad="38100" dist="38100" dir="2700000" algn="tl">
                  <a:srgbClr val="C0C0C0"/>
                </a:outerShdw>
              </a:effectLst>
              <a:latin typeface="Arial" charset="0"/>
            </a:endParaRPr>
          </a:p>
        </p:txBody>
      </p:sp>
      <p:sp>
        <p:nvSpPr>
          <p:cNvPr id="3" name="文本框 2"/>
          <p:cNvSpPr txBox="1"/>
          <p:nvPr/>
        </p:nvSpPr>
        <p:spPr>
          <a:xfrm>
            <a:off x="3589015" y="5796999"/>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F1</a:t>
            </a:r>
          </a:p>
          <a:p>
            <a:endParaRPr lang="en-US" altLang="zh-CN" sz="1200" dirty="0"/>
          </a:p>
          <a:p>
            <a:endParaRPr lang="zh-CN" altLang="en-US" sz="1200" dirty="0"/>
          </a:p>
        </p:txBody>
      </p:sp>
      <p:sp>
        <p:nvSpPr>
          <p:cNvPr id="13" name="文本框 12"/>
          <p:cNvSpPr txBox="1"/>
          <p:nvPr/>
        </p:nvSpPr>
        <p:spPr>
          <a:xfrm>
            <a:off x="3928740" y="5791035"/>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F2</a:t>
            </a:r>
          </a:p>
          <a:p>
            <a:endParaRPr lang="en-US" altLang="zh-CN" sz="1200" dirty="0"/>
          </a:p>
          <a:p>
            <a:endParaRPr lang="zh-CN" altLang="en-US" sz="1200" dirty="0"/>
          </a:p>
        </p:txBody>
      </p:sp>
      <p:sp>
        <p:nvSpPr>
          <p:cNvPr id="14" name="文本框 13"/>
          <p:cNvSpPr txBox="1"/>
          <p:nvPr/>
        </p:nvSpPr>
        <p:spPr>
          <a:xfrm>
            <a:off x="4276840" y="5794017"/>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F3</a:t>
            </a:r>
          </a:p>
          <a:p>
            <a:endParaRPr lang="en-US" altLang="zh-CN" sz="1200" dirty="0"/>
          </a:p>
          <a:p>
            <a:endParaRPr lang="zh-CN" altLang="en-US" sz="1200" dirty="0"/>
          </a:p>
        </p:txBody>
      </p:sp>
      <p:sp>
        <p:nvSpPr>
          <p:cNvPr id="15" name="文本框 14"/>
          <p:cNvSpPr txBox="1"/>
          <p:nvPr/>
        </p:nvSpPr>
        <p:spPr>
          <a:xfrm>
            <a:off x="4624940" y="5791035"/>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F4</a:t>
            </a:r>
          </a:p>
          <a:p>
            <a:endParaRPr lang="en-US" altLang="zh-CN" sz="1200" dirty="0"/>
          </a:p>
          <a:p>
            <a:endParaRPr lang="zh-CN" altLang="en-US" sz="1200" dirty="0"/>
          </a:p>
        </p:txBody>
      </p:sp>
      <p:sp>
        <p:nvSpPr>
          <p:cNvPr id="16" name="文本框 15"/>
          <p:cNvSpPr txBox="1"/>
          <p:nvPr/>
        </p:nvSpPr>
        <p:spPr>
          <a:xfrm>
            <a:off x="4997451" y="5790874"/>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a:t>
            </a:r>
          </a:p>
          <a:p>
            <a:endParaRPr lang="en-US" altLang="zh-CN" sz="1200" dirty="0"/>
          </a:p>
          <a:p>
            <a:endParaRPr lang="zh-CN" altLang="en-US" sz="1200" dirty="0"/>
          </a:p>
        </p:txBody>
      </p:sp>
      <p:sp>
        <p:nvSpPr>
          <p:cNvPr id="17" name="文本框 16"/>
          <p:cNvSpPr txBox="1"/>
          <p:nvPr/>
        </p:nvSpPr>
        <p:spPr>
          <a:xfrm>
            <a:off x="5358112" y="5790874"/>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err="1"/>
              <a:t>Fn</a:t>
            </a:r>
            <a:endParaRPr lang="en-US" altLang="zh-CN" sz="1200" dirty="0"/>
          </a:p>
          <a:p>
            <a:endParaRPr lang="en-US" altLang="zh-CN" sz="1200" dirty="0"/>
          </a:p>
          <a:p>
            <a:endParaRPr lang="zh-CN" altLang="en-US" sz="1200" dirty="0"/>
          </a:p>
        </p:txBody>
      </p:sp>
      <p:sp>
        <p:nvSpPr>
          <p:cNvPr id="4" name="矩形 3"/>
          <p:cNvSpPr/>
          <p:nvPr/>
        </p:nvSpPr>
        <p:spPr>
          <a:xfrm>
            <a:off x="3472972" y="5749374"/>
            <a:ext cx="2314163" cy="96483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11188" y="458670"/>
            <a:ext cx="7966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(1) 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8"/>
          <p:cNvSpPr>
            <a:spLocks noChangeArrowheads="1"/>
          </p:cNvSpPr>
          <p:nvPr/>
        </p:nvSpPr>
        <p:spPr bwMode="auto">
          <a:xfrm>
            <a:off x="431645" y="1628800"/>
            <a:ext cx="3870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342900" indent="-342900" algn="l">
              <a:lnSpc>
                <a:spcPct val="130000"/>
              </a:lnSpc>
              <a:spcAft>
                <a:spcPct val="50000"/>
              </a:spcAft>
              <a:buClr>
                <a:schemeClr val="accent2"/>
              </a:buClr>
              <a:buFont typeface="Wingdings" panose="05000000000000000000" pitchFamily="2" charset="2"/>
              <a:buChar char="ü"/>
            </a:pPr>
            <a:r>
              <a:rPr lang="zh-CN" altLang="en-US" sz="2400" dirty="0">
                <a:solidFill>
                  <a:schemeClr val="tx1"/>
                </a:solidFill>
                <a:latin typeface="+mn-ea"/>
                <a:ea typeface="+mn-ea"/>
              </a:rPr>
              <a:t>描述系统的逻辑模型，图中没有任何具体的物理元素，只是描绘</a:t>
            </a:r>
            <a:r>
              <a:rPr lang="zh-CN" altLang="en-US" sz="2400" dirty="0">
                <a:latin typeface="+mn-ea"/>
                <a:ea typeface="+mn-ea"/>
              </a:rPr>
              <a:t>信息</a:t>
            </a:r>
            <a:r>
              <a:rPr lang="zh-CN" altLang="en-US" sz="2400" dirty="0">
                <a:solidFill>
                  <a:schemeClr val="tx1"/>
                </a:solidFill>
                <a:latin typeface="+mn-ea"/>
                <a:ea typeface="+mn-ea"/>
              </a:rPr>
              <a:t>在系统中的流动和处理情况</a:t>
            </a:r>
            <a:r>
              <a:rPr lang="zh-CN" altLang="en-US" sz="2400" dirty="0">
                <a:solidFill>
                  <a:schemeClr val="tx1"/>
                </a:solidFill>
                <a:latin typeface="楷体_GB2312" pitchFamily="49" charset="-122"/>
                <a:ea typeface="楷体_GB2312" pitchFamily="49" charset="-122"/>
              </a:rPr>
              <a:t>。</a:t>
            </a:r>
            <a:endParaRPr lang="zh-CN" altLang="en-US" sz="4700" dirty="0">
              <a:solidFill>
                <a:schemeClr val="tx1"/>
              </a:solidFill>
              <a:latin typeface="楷体_GB2312" pitchFamily="49" charset="-122"/>
              <a:ea typeface="楷体_GB2312" pitchFamily="49" charset="-122"/>
            </a:endParaRPr>
          </a:p>
        </p:txBody>
      </p:sp>
      <p:sp>
        <p:nvSpPr>
          <p:cNvPr id="5" name="Rectangle 8"/>
          <p:cNvSpPr>
            <a:spLocks noChangeArrowheads="1"/>
          </p:cNvSpPr>
          <p:nvPr/>
        </p:nvSpPr>
        <p:spPr bwMode="auto">
          <a:xfrm>
            <a:off x="521550" y="4284094"/>
            <a:ext cx="3870325" cy="24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342900" indent="-342900" algn="l">
              <a:lnSpc>
                <a:spcPct val="130000"/>
              </a:lnSpc>
              <a:spcAft>
                <a:spcPct val="50000"/>
              </a:spcAft>
              <a:buClr>
                <a:schemeClr val="accent2"/>
              </a:buClr>
              <a:buFont typeface="Wingdings" panose="05000000000000000000" pitchFamily="2" charset="2"/>
              <a:buChar char="ü"/>
            </a:pPr>
            <a:r>
              <a:rPr lang="zh-CN" altLang="en-US" sz="2400" dirty="0">
                <a:solidFill>
                  <a:schemeClr val="tx1"/>
                </a:solidFill>
                <a:latin typeface="+mn-ea"/>
                <a:ea typeface="+mn-ea"/>
              </a:rPr>
              <a:t>就图本身而言，并不是只有程序员，或计算机专业技术人员能够读懂，特别是需求方（客户，用户）也能读懂。</a:t>
            </a:r>
          </a:p>
        </p:txBody>
      </p:sp>
      <p:pic>
        <p:nvPicPr>
          <p:cNvPr id="115714" name="Picture 2" descr="https://wkretype.bdimg.com/retype/zoom/0d798a0bba1aa8114431d9b1?pn=2&amp;o=jpg_6&amp;md5sum=7f43036f983d8a1645b7ebfdc8171286&amp;sign=13c9038a17&amp;png=243-32813&amp;jpg=208752-2923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4224" y="2348880"/>
            <a:ext cx="4275293" cy="3206470"/>
          </a:xfrm>
          <a:prstGeom prst="rect">
            <a:avLst/>
          </a:prstGeom>
          <a:noFill/>
          <a:extLst>
            <a:ext uri="{909E8E84-426E-40DD-AFC4-6F175D3DCCD1}">
              <a14:hiddenFill xmlns:a14="http://schemas.microsoft.com/office/drawing/2010/main">
                <a:solidFill>
                  <a:srgbClr val="FFFFFF"/>
                </a:solidFill>
              </a14:hiddenFill>
            </a:ext>
          </a:extLst>
        </p:spPr>
      </p:pic>
      <p:pic>
        <p:nvPicPr>
          <p:cNvPr id="115716" name="Picture 4" descr="https://wkretype.bdimg.com/retype/zoom/280ccc3a31126edb6f1a1009?pn=3&amp;o=jpg_6&amp;md5sum=2b1e3c8970474bed65ffaadafe75e03d&amp;sign=a81e61a257&amp;png=180309-267812&amp;jpg=358904-481305"/>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4000"/>
                    </a14:imgEffect>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33891" y="2258869"/>
            <a:ext cx="4593604" cy="3150351"/>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25704790-4C45-491F-AC67-D664E1FFFFE4}"/>
              </a:ext>
            </a:extLst>
          </p:cNvPr>
          <p:cNvSpPr txBox="1"/>
          <p:nvPr/>
        </p:nvSpPr>
        <p:spPr>
          <a:xfrm>
            <a:off x="4887035" y="6230053"/>
            <a:ext cx="4140460" cy="400110"/>
          </a:xfrm>
          <a:prstGeom prst="rect">
            <a:avLst/>
          </a:prstGeom>
          <a:noFill/>
        </p:spPr>
        <p:txBody>
          <a:bodyPr wrap="square">
            <a:spAutoFit/>
          </a:bodyPr>
          <a:lstStyle/>
          <a:p>
            <a:r>
              <a:rPr lang="zh-CN" altLang="en-US" sz="2000" kern="0" dirty="0">
                <a:solidFill>
                  <a:srgbClr val="0000FF"/>
                </a:solidFill>
                <a:latin typeface="黑体" panose="02010609060101010101" pitchFamily="49" charset="-122"/>
                <a:ea typeface="黑体" panose="02010609060101010101" pitchFamily="49" charset="-122"/>
                <a:cs typeface="Times New Roman" pitchFamily="18" charset="0"/>
              </a:rPr>
              <a:t>画图， 体现工程的思想</a:t>
            </a:r>
            <a:endParaRPr lang="zh-CN" altLang="en-US" sz="2000" dirty="0"/>
          </a:p>
        </p:txBody>
      </p:sp>
    </p:spTree>
    <p:extLst>
      <p:ext uri="{BB962C8B-B14F-4D97-AF65-F5344CB8AC3E}">
        <p14:creationId xmlns:p14="http://schemas.microsoft.com/office/powerpoint/2010/main" val="3039493671"/>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1188" y="503675"/>
            <a:ext cx="7966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(1)Data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cxnSp>
        <p:nvCxnSpPr>
          <p:cNvPr id="12291" name="AutoShape 3"/>
          <p:cNvCxnSpPr>
            <a:cxnSpLocks noChangeShapeType="1"/>
          </p:cNvCxnSpPr>
          <p:nvPr/>
        </p:nvCxnSpPr>
        <p:spPr bwMode="auto">
          <a:xfrm flipH="1">
            <a:off x="4587875" y="3381375"/>
            <a:ext cx="2365375" cy="19399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2" name="Text Box 4"/>
          <p:cNvSpPr txBox="1">
            <a:spLocks noChangeArrowheads="1"/>
          </p:cNvSpPr>
          <p:nvPr/>
        </p:nvSpPr>
        <p:spPr bwMode="auto">
          <a:xfrm>
            <a:off x="5921375" y="4373563"/>
            <a:ext cx="2757488" cy="328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40000"/>
              </a:lnSpc>
              <a:spcBef>
                <a:spcPct val="50000"/>
              </a:spcBef>
            </a:pPr>
            <a:r>
              <a:rPr lang="en-US" altLang="zh-CN" sz="2400" i="1">
                <a:solidFill>
                  <a:schemeClr val="tx1"/>
                </a:solidFill>
              </a:rPr>
              <a:t>Data transmitted</a:t>
            </a:r>
            <a:endParaRPr lang="en-US" altLang="zh-CN" sz="1800" i="1">
              <a:solidFill>
                <a:schemeClr val="tx1"/>
              </a:solidFill>
            </a:endParaRPr>
          </a:p>
        </p:txBody>
      </p:sp>
      <p:sp>
        <p:nvSpPr>
          <p:cNvPr id="12293" name="Oval 5"/>
          <p:cNvSpPr>
            <a:spLocks noChangeArrowheads="1"/>
          </p:cNvSpPr>
          <p:nvPr/>
        </p:nvSpPr>
        <p:spPr bwMode="auto">
          <a:xfrm>
            <a:off x="6642100" y="1943100"/>
            <a:ext cx="1828800" cy="1676400"/>
          </a:xfrm>
          <a:prstGeom prst="ellipse">
            <a:avLst/>
          </a:prstGeom>
          <a:solidFill>
            <a:schemeClr val="bg1"/>
          </a:solidFill>
          <a:ln w="9525">
            <a:solidFill>
              <a:schemeClr val="tx1"/>
            </a:solidFill>
            <a:round/>
            <a:headEnd/>
            <a:tailEnd/>
          </a:ln>
        </p:spPr>
        <p:txBody>
          <a:bodyPr wrap="none" tIns="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solidFill>
                  <a:schemeClr val="tx1"/>
                </a:solidFill>
                <a:latin typeface="Arial" charset="0"/>
              </a:rPr>
              <a:t>Processing </a:t>
            </a:r>
          </a:p>
          <a:p>
            <a:r>
              <a:rPr lang="en-US" altLang="zh-CN" sz="2400">
                <a:solidFill>
                  <a:schemeClr val="tx1"/>
                </a:solidFill>
                <a:latin typeface="Arial" charset="0"/>
              </a:rPr>
              <a:t>element 1</a:t>
            </a:r>
            <a:endParaRPr lang="en-US" altLang="zh-CN" sz="2000">
              <a:solidFill>
                <a:schemeClr val="tx1"/>
              </a:solidFill>
              <a:latin typeface="Arial" charset="0"/>
            </a:endParaRPr>
          </a:p>
        </p:txBody>
      </p:sp>
      <p:sp>
        <p:nvSpPr>
          <p:cNvPr id="12294" name="Oval 6"/>
          <p:cNvSpPr>
            <a:spLocks noChangeArrowheads="1"/>
          </p:cNvSpPr>
          <p:nvPr/>
        </p:nvSpPr>
        <p:spPr bwMode="auto">
          <a:xfrm>
            <a:off x="3000375" y="5083175"/>
            <a:ext cx="1828800" cy="1676400"/>
          </a:xfrm>
          <a:prstGeom prst="ellipse">
            <a:avLst/>
          </a:prstGeom>
          <a:solidFill>
            <a:schemeClr val="bg1"/>
          </a:solidFill>
          <a:ln w="9525">
            <a:solidFill>
              <a:schemeClr val="tx1"/>
            </a:solidFill>
            <a:round/>
            <a:headEnd/>
            <a:tailEnd/>
          </a:ln>
        </p:spPr>
        <p:txBody>
          <a:bodyPr wrap="none" tIns="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latin typeface="Arial" charset="0"/>
              </a:rPr>
              <a:t>Processing </a:t>
            </a:r>
          </a:p>
          <a:p>
            <a:pPr eaLnBrk="1" hangingPunct="1"/>
            <a:r>
              <a:rPr lang="en-US" altLang="zh-CN" sz="2400">
                <a:solidFill>
                  <a:schemeClr val="tx1"/>
                </a:solidFill>
                <a:latin typeface="Arial" charset="0"/>
              </a:rPr>
              <a:t>element 2</a:t>
            </a:r>
          </a:p>
        </p:txBody>
      </p:sp>
      <p:sp>
        <p:nvSpPr>
          <p:cNvPr id="12295" name="Text Box 7"/>
          <p:cNvSpPr txBox="1">
            <a:spLocks noChangeArrowheads="1"/>
          </p:cNvSpPr>
          <p:nvPr/>
        </p:nvSpPr>
        <p:spPr bwMode="auto">
          <a:xfrm>
            <a:off x="4463393" y="3563938"/>
            <a:ext cx="17287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30000"/>
              </a:lnSpc>
              <a:spcBef>
                <a:spcPct val="50000"/>
              </a:spcBef>
            </a:pPr>
            <a:r>
              <a:rPr lang="en-US" altLang="zh-CN" sz="2400" dirty="0">
                <a:solidFill>
                  <a:srgbClr val="CC0000"/>
                </a:solidFill>
                <a:latin typeface="Arial Narrow" pitchFamily="34" charset="0"/>
              </a:rPr>
              <a:t>Direction</a:t>
            </a:r>
          </a:p>
          <a:p>
            <a:pPr algn="l">
              <a:lnSpc>
                <a:spcPct val="30000"/>
              </a:lnSpc>
              <a:spcBef>
                <a:spcPct val="50000"/>
              </a:spcBef>
            </a:pPr>
            <a:r>
              <a:rPr lang="en-US" altLang="zh-CN" sz="2400" dirty="0">
                <a:solidFill>
                  <a:srgbClr val="CC0000"/>
                </a:solidFill>
                <a:latin typeface="Arial Narrow" pitchFamily="34" charset="0"/>
              </a:rPr>
              <a:t>of data flow</a:t>
            </a:r>
          </a:p>
        </p:txBody>
      </p:sp>
      <p:sp>
        <p:nvSpPr>
          <p:cNvPr id="12296" name="Rectangle 8"/>
          <p:cNvSpPr>
            <a:spLocks noChangeArrowheads="1"/>
          </p:cNvSpPr>
          <p:nvPr/>
        </p:nvSpPr>
        <p:spPr bwMode="auto">
          <a:xfrm>
            <a:off x="611303" y="2097398"/>
            <a:ext cx="3870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0" indent="0" algn="l">
              <a:lnSpc>
                <a:spcPct val="150000"/>
              </a:lnSpc>
              <a:spcAft>
                <a:spcPct val="50000"/>
              </a:spcAft>
              <a:buClr>
                <a:schemeClr val="accent2"/>
              </a:buClr>
              <a:buFont typeface="Wingdings" pitchFamily="2" charset="2"/>
              <a:buNone/>
            </a:pPr>
            <a:r>
              <a:rPr lang="zh-CN" altLang="en-US" sz="2400" dirty="0">
                <a:solidFill>
                  <a:schemeClr val="tx1"/>
                </a:solidFill>
                <a:latin typeface="楷体_GB2312" pitchFamily="49" charset="-122"/>
                <a:ea typeface="楷体_GB2312" pitchFamily="49" charset="-122"/>
              </a:rPr>
              <a:t> 描述逻辑模型的图形工具，表示数据在系统内的流动和变化。</a:t>
            </a:r>
            <a:endParaRPr lang="zh-CN" altLang="en-US" sz="4700" dirty="0">
              <a:solidFill>
                <a:schemeClr val="tx1"/>
              </a:solidFill>
              <a:latin typeface="楷体_GB2312" pitchFamily="49" charset="-122"/>
              <a:ea typeface="楷体_GB2312" pitchFamily="49" charset="-122"/>
            </a:endParaRP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96863" y="1719263"/>
            <a:ext cx="8847137"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30000"/>
              </a:spcBef>
              <a:buClr>
                <a:srgbClr val="FF0000"/>
              </a:buClr>
              <a:buSzPct val="100000"/>
              <a:buFont typeface="Wingdings" pitchFamily="2" charset="2"/>
              <a:buChar char="l"/>
            </a:pPr>
            <a:r>
              <a:rPr lang="zh-CN" altLang="en-US" sz="2400" b="0" dirty="0">
                <a:solidFill>
                  <a:schemeClr val="tx1"/>
                </a:solidFill>
              </a:rPr>
              <a:t>   </a:t>
            </a:r>
            <a:r>
              <a:rPr lang="en-US" altLang="zh-CN" sz="2400" dirty="0">
                <a:solidFill>
                  <a:schemeClr val="tx1"/>
                </a:solidFill>
              </a:rPr>
              <a:t>Data flow diagram is an intuitive way of showing how data is processing by a system.</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The DFD is a pictorial representation of all aspects of the logical data flow.</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DFD is used to show how data flows through a sequence of processing steps.</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logic model which does not depend on system hardware, software, and so on. It has no physical meaning.</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behavioral model. </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functional model.</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a:t>
            </a:r>
            <a:r>
              <a:rPr lang="en-US" altLang="zh-CN" sz="2400" dirty="0"/>
              <a:t>It is not a program flow diagram</a:t>
            </a:r>
          </a:p>
        </p:txBody>
      </p:sp>
      <p:sp>
        <p:nvSpPr>
          <p:cNvPr id="13315" name="Rectangle 3"/>
          <p:cNvSpPr>
            <a:spLocks noChangeArrowheads="1"/>
          </p:cNvSpPr>
          <p:nvPr/>
        </p:nvSpPr>
        <p:spPr bwMode="auto">
          <a:xfrm>
            <a:off x="521550" y="458670"/>
            <a:ext cx="37866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数据流图的详解</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21550" y="36866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en-US" sz="4000" dirty="0">
                <a:solidFill>
                  <a:srgbClr val="0000FF"/>
                </a:solidFill>
                <a:cs typeface="Times New Roman" pitchFamily="18" charset="0"/>
              </a:rPr>
              <a:t> </a:t>
            </a:r>
            <a:r>
              <a:rPr lang="en-US" altLang="zh-CN" sz="4000" dirty="0">
                <a:solidFill>
                  <a:srgbClr val="0000FF"/>
                </a:solidFill>
                <a:cs typeface="Times New Roman" pitchFamily="18" charset="0"/>
              </a:rPr>
              <a:t>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技术</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4339" name="Rectangle 5" descr="Rectangle: Click to edit Master text styles&#10;Second level&#10;Third level&#10;Fourth level&#10;Fifth level"/>
          <p:cNvSpPr>
            <a:spLocks noChangeArrowheads="1"/>
          </p:cNvSpPr>
          <p:nvPr/>
        </p:nvSpPr>
        <p:spPr bwMode="auto">
          <a:xfrm>
            <a:off x="521550" y="189883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anose="05000000000000000000" pitchFamily="2" charset="2"/>
              <a:buChar char="Ø"/>
            </a:pPr>
            <a:r>
              <a:rPr lang="en-US" altLang="zh-CN" sz="3000" dirty="0">
                <a:solidFill>
                  <a:schemeClr val="tx1"/>
                </a:solidFill>
                <a:cs typeface="Times New Roman" panose="02020603050405020304" pitchFamily="18" charset="0"/>
              </a:rPr>
              <a:t>Data flow diagrams (DFD)</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Symbols</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Rules for creating</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Decomposition</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Balancing ( level )</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66555" y="413665"/>
            <a:ext cx="77930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DFD Symbols</a:t>
            </a:r>
            <a:r>
              <a:rPr lang="zh-CN" altLang="en-US" sz="4000" dirty="0">
                <a:solidFill>
                  <a:srgbClr val="0000FF"/>
                </a:solidFill>
                <a:cs typeface="Times New Roman" pitchFamily="18" charset="0"/>
              </a:rPr>
              <a:t>（符号，术语）</a:t>
            </a:r>
            <a:endParaRPr lang="en-US" altLang="zh-CN" sz="4000" dirty="0">
              <a:solidFill>
                <a:srgbClr val="0000FF"/>
              </a:solidFill>
              <a:cs typeface="Times New Roman" pitchFamily="18" charset="0"/>
            </a:endParaRPr>
          </a:p>
        </p:txBody>
      </p:sp>
      <p:sp>
        <p:nvSpPr>
          <p:cNvPr id="15363" name="Rectangle 3"/>
          <p:cNvSpPr>
            <a:spLocks noChangeArrowheads="1"/>
          </p:cNvSpPr>
          <p:nvPr/>
        </p:nvSpPr>
        <p:spPr bwMode="auto">
          <a:xfrm>
            <a:off x="1219200" y="2057400"/>
            <a:ext cx="838200" cy="838200"/>
          </a:xfrm>
          <a:prstGeom prst="rec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4" name="Rectangle 4"/>
          <p:cNvSpPr>
            <a:spLocks noChangeArrowheads="1"/>
          </p:cNvSpPr>
          <p:nvPr/>
        </p:nvSpPr>
        <p:spPr bwMode="auto">
          <a:xfrm>
            <a:off x="1241425" y="2079625"/>
            <a:ext cx="838200" cy="838200"/>
          </a:xfrm>
          <a:prstGeom prst="rect">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5" name="Line 5"/>
          <p:cNvSpPr>
            <a:spLocks noChangeShapeType="1"/>
          </p:cNvSpPr>
          <p:nvPr/>
        </p:nvSpPr>
        <p:spPr bwMode="auto">
          <a:xfrm>
            <a:off x="1066800" y="3429000"/>
            <a:ext cx="121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366" name="AutoShape 6"/>
          <p:cNvSpPr>
            <a:spLocks noChangeArrowheads="1"/>
          </p:cNvSpPr>
          <p:nvPr/>
        </p:nvSpPr>
        <p:spPr bwMode="auto">
          <a:xfrm>
            <a:off x="1295400" y="3810000"/>
            <a:ext cx="838200" cy="1219200"/>
          </a:xfrm>
          <a:prstGeom prst="flowChartAlternateProcess">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7" name="Line 7"/>
          <p:cNvSpPr>
            <a:spLocks noChangeShapeType="1"/>
          </p:cNvSpPr>
          <p:nvPr/>
        </p:nvSpPr>
        <p:spPr bwMode="auto">
          <a:xfrm>
            <a:off x="12954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Rectangle 8"/>
          <p:cNvSpPr>
            <a:spLocks noChangeArrowheads="1"/>
          </p:cNvSpPr>
          <p:nvPr/>
        </p:nvSpPr>
        <p:spPr bwMode="auto">
          <a:xfrm>
            <a:off x="1143000" y="5334000"/>
            <a:ext cx="1447800" cy="4572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9" name="Rectangle 9"/>
          <p:cNvSpPr>
            <a:spLocks noChangeArrowheads="1"/>
          </p:cNvSpPr>
          <p:nvPr/>
        </p:nvSpPr>
        <p:spPr bwMode="auto">
          <a:xfrm>
            <a:off x="2514600" y="5257800"/>
            <a:ext cx="152400" cy="685800"/>
          </a:xfrm>
          <a:prstGeom prst="rect">
            <a:avLst/>
          </a:prstGeom>
          <a:solidFill>
            <a:schemeClr val="bg1"/>
          </a:solidFill>
          <a:ln w="9525">
            <a:solidFill>
              <a:schemeClr val="bg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0" name="Text Box 10"/>
          <p:cNvSpPr txBox="1">
            <a:spLocks noChangeArrowheads="1"/>
          </p:cNvSpPr>
          <p:nvPr/>
        </p:nvSpPr>
        <p:spPr bwMode="auto">
          <a:xfrm>
            <a:off x="2438400" y="1981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External Entity</a:t>
            </a:r>
            <a:endParaRPr lang="en-US" altLang="zh-CN" sz="1200">
              <a:solidFill>
                <a:schemeClr val="tx1"/>
              </a:solidFill>
              <a:latin typeface="Verdana" pitchFamily="34" charset="0"/>
            </a:endParaRPr>
          </a:p>
        </p:txBody>
      </p:sp>
      <p:sp>
        <p:nvSpPr>
          <p:cNvPr id="15371" name="Text Box 11"/>
          <p:cNvSpPr txBox="1">
            <a:spLocks noChangeArrowheads="1"/>
          </p:cNvSpPr>
          <p:nvPr/>
        </p:nvSpPr>
        <p:spPr bwMode="auto">
          <a:xfrm>
            <a:off x="2743200" y="3124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Flow of Data</a:t>
            </a:r>
            <a:endParaRPr lang="en-US" altLang="zh-CN" sz="1200">
              <a:solidFill>
                <a:schemeClr val="tx1"/>
              </a:solidFill>
              <a:latin typeface="Verdana" pitchFamily="34" charset="0"/>
            </a:endParaRPr>
          </a:p>
        </p:txBody>
      </p:sp>
      <p:sp>
        <p:nvSpPr>
          <p:cNvPr id="15372" name="Text Box 12"/>
          <p:cNvSpPr txBox="1">
            <a:spLocks noChangeArrowheads="1"/>
          </p:cNvSpPr>
          <p:nvPr/>
        </p:nvSpPr>
        <p:spPr bwMode="auto">
          <a:xfrm>
            <a:off x="2951163" y="41941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Processing</a:t>
            </a:r>
            <a:endParaRPr lang="en-US" altLang="zh-CN" sz="1200">
              <a:solidFill>
                <a:schemeClr val="tx1"/>
              </a:solidFill>
              <a:latin typeface="Verdana" pitchFamily="34" charset="0"/>
            </a:endParaRPr>
          </a:p>
        </p:txBody>
      </p:sp>
      <p:sp>
        <p:nvSpPr>
          <p:cNvPr id="15373" name="Text Box 13"/>
          <p:cNvSpPr txBox="1">
            <a:spLocks noChangeArrowheads="1"/>
          </p:cNvSpPr>
          <p:nvPr/>
        </p:nvSpPr>
        <p:spPr bwMode="auto">
          <a:xfrm>
            <a:off x="3124200" y="5410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Data Store</a:t>
            </a:r>
            <a:endParaRPr lang="en-US" altLang="zh-CN" sz="1200">
              <a:solidFill>
                <a:schemeClr val="tx1"/>
              </a:solidFill>
              <a:latin typeface="Verdana" pitchFamily="34" charset="0"/>
            </a:endParaRPr>
          </a:p>
        </p:txBody>
      </p:sp>
      <p:sp>
        <p:nvSpPr>
          <p:cNvPr id="15374" name="Rectangle 14"/>
          <p:cNvSpPr>
            <a:spLocks noChangeArrowheads="1"/>
          </p:cNvSpPr>
          <p:nvPr/>
        </p:nvSpPr>
        <p:spPr bwMode="auto">
          <a:xfrm>
            <a:off x="6172200" y="2057400"/>
            <a:ext cx="838200" cy="838200"/>
          </a:xfrm>
          <a:prstGeom prst="rect">
            <a:avLst/>
          </a:prstGeom>
          <a:solidFill>
            <a:schemeClr val="tx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5" name="Rectangle 15"/>
          <p:cNvSpPr>
            <a:spLocks noChangeArrowheads="1"/>
          </p:cNvSpPr>
          <p:nvPr/>
        </p:nvSpPr>
        <p:spPr bwMode="auto">
          <a:xfrm>
            <a:off x="6248400" y="2133600"/>
            <a:ext cx="838200" cy="838200"/>
          </a:xfrm>
          <a:prstGeom prst="rec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6" name="Line 16"/>
          <p:cNvSpPr>
            <a:spLocks noChangeShapeType="1"/>
          </p:cNvSpPr>
          <p:nvPr/>
        </p:nvSpPr>
        <p:spPr bwMode="auto">
          <a:xfrm>
            <a:off x="6096000" y="3429000"/>
            <a:ext cx="121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AutoShape 17"/>
          <p:cNvSpPr>
            <a:spLocks noChangeArrowheads="1"/>
          </p:cNvSpPr>
          <p:nvPr/>
        </p:nvSpPr>
        <p:spPr bwMode="auto">
          <a:xfrm>
            <a:off x="6172200" y="3886200"/>
            <a:ext cx="838200" cy="1219200"/>
          </a:xfrm>
          <a:prstGeom prst="flowChartAlternateProcess">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8" name="Line 18"/>
          <p:cNvSpPr>
            <a:spLocks noChangeShapeType="1"/>
          </p:cNvSpPr>
          <p:nvPr/>
        </p:nvSpPr>
        <p:spPr bwMode="auto">
          <a:xfrm>
            <a:off x="6172200" y="4191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Rectangle 19"/>
          <p:cNvSpPr>
            <a:spLocks noChangeArrowheads="1"/>
          </p:cNvSpPr>
          <p:nvPr/>
        </p:nvSpPr>
        <p:spPr bwMode="auto">
          <a:xfrm>
            <a:off x="5867400" y="5334000"/>
            <a:ext cx="1447800" cy="457200"/>
          </a:xfrm>
          <a:prstGeom prst="rect">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80" name="Text Box 20"/>
          <p:cNvSpPr txBox="1">
            <a:spLocks noChangeArrowheads="1"/>
          </p:cNvSpPr>
          <p:nvPr/>
        </p:nvSpPr>
        <p:spPr bwMode="auto">
          <a:xfrm>
            <a:off x="5715000" y="24384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2000">
                <a:solidFill>
                  <a:schemeClr val="tx1"/>
                </a:solidFill>
                <a:latin typeface="Verdana" pitchFamily="34" charset="0"/>
              </a:rPr>
              <a:t>Student</a:t>
            </a:r>
            <a:endParaRPr lang="en-US" altLang="zh-CN" sz="900">
              <a:solidFill>
                <a:schemeClr val="tx1"/>
              </a:solidFill>
              <a:latin typeface="Verdana" pitchFamily="34" charset="0"/>
            </a:endParaRPr>
          </a:p>
        </p:txBody>
      </p:sp>
      <p:sp>
        <p:nvSpPr>
          <p:cNvPr id="15381" name="Text Box 21"/>
          <p:cNvSpPr txBox="1">
            <a:spLocks noChangeArrowheads="1"/>
          </p:cNvSpPr>
          <p:nvPr/>
        </p:nvSpPr>
        <p:spPr bwMode="auto">
          <a:xfrm>
            <a:off x="5715000" y="3124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Student Informatio</a:t>
            </a:r>
          </a:p>
        </p:txBody>
      </p:sp>
      <p:sp>
        <p:nvSpPr>
          <p:cNvPr id="15382" name="Text Box 22"/>
          <p:cNvSpPr txBox="1">
            <a:spLocks noChangeArrowheads="1"/>
          </p:cNvSpPr>
          <p:nvPr/>
        </p:nvSpPr>
        <p:spPr bwMode="auto">
          <a:xfrm>
            <a:off x="5715000" y="38862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2.1</a:t>
            </a:r>
          </a:p>
        </p:txBody>
      </p:sp>
      <p:sp>
        <p:nvSpPr>
          <p:cNvPr id="15383" name="Text Box 23"/>
          <p:cNvSpPr txBox="1">
            <a:spLocks noChangeArrowheads="1"/>
          </p:cNvSpPr>
          <p:nvPr/>
        </p:nvSpPr>
        <p:spPr bwMode="auto">
          <a:xfrm>
            <a:off x="6019800" y="426720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Create Student Record</a:t>
            </a:r>
          </a:p>
        </p:txBody>
      </p:sp>
      <p:sp>
        <p:nvSpPr>
          <p:cNvPr id="15384" name="Text Box 24"/>
          <p:cNvSpPr txBox="1">
            <a:spLocks noChangeArrowheads="1"/>
          </p:cNvSpPr>
          <p:nvPr/>
        </p:nvSpPr>
        <p:spPr bwMode="auto">
          <a:xfrm>
            <a:off x="6248400" y="5334000"/>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Student Master</a:t>
            </a:r>
          </a:p>
        </p:txBody>
      </p:sp>
      <p:sp>
        <p:nvSpPr>
          <p:cNvPr id="15385" name="Rectangle 25"/>
          <p:cNvSpPr>
            <a:spLocks noChangeArrowheads="1"/>
          </p:cNvSpPr>
          <p:nvPr/>
        </p:nvSpPr>
        <p:spPr bwMode="auto">
          <a:xfrm>
            <a:off x="7239000" y="5181600"/>
            <a:ext cx="152400" cy="685800"/>
          </a:xfrm>
          <a:prstGeom prst="rect">
            <a:avLst/>
          </a:prstGeom>
          <a:solidFill>
            <a:schemeClr val="bg1"/>
          </a:solidFill>
          <a:ln w="9525">
            <a:solidFill>
              <a:schemeClr val="bg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86" name="Rectangle 26"/>
          <p:cNvSpPr>
            <a:spLocks noChangeArrowheads="1"/>
          </p:cNvSpPr>
          <p:nvPr/>
        </p:nvSpPr>
        <p:spPr bwMode="auto">
          <a:xfrm>
            <a:off x="3048000" y="6248400"/>
            <a:ext cx="30464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400">
                <a:solidFill>
                  <a:schemeClr val="tx1"/>
                </a:solidFill>
                <a:latin typeface="Verdana" pitchFamily="34" charset="0"/>
              </a:rPr>
              <a:t>Describing letter</a:t>
            </a:r>
          </a:p>
        </p:txBody>
      </p:sp>
      <p:sp>
        <p:nvSpPr>
          <p:cNvPr id="15387" name="Rectangle 27"/>
          <p:cNvSpPr>
            <a:spLocks noChangeArrowheads="1"/>
          </p:cNvSpPr>
          <p:nvPr/>
        </p:nvSpPr>
        <p:spPr bwMode="auto">
          <a:xfrm>
            <a:off x="1252538" y="6248400"/>
            <a:ext cx="7794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400">
                <a:solidFill>
                  <a:schemeClr val="tx1"/>
                </a:solidFill>
                <a:latin typeface="Verdana" pitchFamily="34" charset="0"/>
              </a:rPr>
              <a:t>abc</a:t>
            </a:r>
          </a:p>
        </p:txBody>
      </p:sp>
      <p:sp>
        <p:nvSpPr>
          <p:cNvPr id="15388" name="Oval 28"/>
          <p:cNvSpPr>
            <a:spLocks noChangeArrowheads="1"/>
          </p:cNvSpPr>
          <p:nvPr/>
        </p:nvSpPr>
        <p:spPr bwMode="auto">
          <a:xfrm>
            <a:off x="7848600" y="3733800"/>
            <a:ext cx="1066800" cy="1066800"/>
          </a:xfrm>
          <a:prstGeom prst="ellipse">
            <a:avLst/>
          </a:prstGeom>
          <a:solidFill>
            <a:schemeClr val="accent1"/>
          </a:solidFill>
          <a:ln w="19050">
            <a:solidFill>
              <a:schemeClr val="tx1"/>
            </a:solidFill>
            <a:round/>
            <a:headEnd type="none" w="sm" len="sm"/>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6613" y="1943100"/>
            <a:ext cx="990600" cy="927100"/>
          </a:xfrm>
          <a:prstGeom prst="rect">
            <a:avLst/>
          </a:prstGeom>
          <a:solidFill>
            <a:schemeClr val="bg1"/>
          </a:solidFill>
          <a:ln w="25400">
            <a:solidFill>
              <a:schemeClr val="tx2"/>
            </a:solidFill>
            <a:miter lim="800000"/>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2400">
              <a:cs typeface="Times New Roman" panose="02020603050405020304" pitchFamily="18" charset="0"/>
            </a:endParaRPr>
          </a:p>
        </p:txBody>
      </p:sp>
      <p:sp>
        <p:nvSpPr>
          <p:cNvPr id="16387" name="Rectangle 3"/>
          <p:cNvSpPr>
            <a:spLocks noChangeArrowheads="1"/>
          </p:cNvSpPr>
          <p:nvPr/>
        </p:nvSpPr>
        <p:spPr bwMode="auto">
          <a:xfrm>
            <a:off x="611560" y="413665"/>
            <a:ext cx="6477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External Entity</a:t>
            </a:r>
            <a:r>
              <a:rPr lang="en-US" altLang="zh-CN" sz="4000" dirty="0">
                <a:solidFill>
                  <a:srgbClr val="0000FF"/>
                </a:solidFill>
                <a:cs typeface="Times New Roman" pitchFamily="18" charset="0"/>
              </a:rPr>
              <a:t>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外部实体</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6388" name="Rectangle 4"/>
          <p:cNvSpPr>
            <a:spLocks noChangeArrowheads="1"/>
          </p:cNvSpPr>
          <p:nvPr/>
        </p:nvSpPr>
        <p:spPr bwMode="auto">
          <a:xfrm>
            <a:off x="2411413" y="1989138"/>
            <a:ext cx="437536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cs typeface="Times New Roman" panose="02020603050405020304" pitchFamily="18" charset="0"/>
              </a:rPr>
              <a:t>A producer or consumer of data</a:t>
            </a:r>
          </a:p>
        </p:txBody>
      </p:sp>
      <p:sp>
        <p:nvSpPr>
          <p:cNvPr id="16389" name="Rectangle 5"/>
          <p:cNvSpPr>
            <a:spLocks noChangeArrowheads="1"/>
          </p:cNvSpPr>
          <p:nvPr/>
        </p:nvSpPr>
        <p:spPr bwMode="auto">
          <a:xfrm>
            <a:off x="2362200" y="2743200"/>
            <a:ext cx="519212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cs typeface="Times New Roman" panose="02020603050405020304" pitchFamily="18" charset="0"/>
              </a:rPr>
              <a:t>Examples: a person, a device, a sensor</a:t>
            </a:r>
          </a:p>
        </p:txBody>
      </p:sp>
      <p:sp>
        <p:nvSpPr>
          <p:cNvPr id="16390" name="Rectangle 6"/>
          <p:cNvSpPr>
            <a:spLocks noChangeArrowheads="1"/>
          </p:cNvSpPr>
          <p:nvPr/>
        </p:nvSpPr>
        <p:spPr bwMode="auto">
          <a:xfrm>
            <a:off x="2366963" y="3563938"/>
            <a:ext cx="653097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cs typeface="Times New Roman" panose="02020603050405020304" pitchFamily="18" charset="0"/>
              </a:rPr>
              <a:t>Another example: computer-based</a:t>
            </a:r>
            <a:r>
              <a:rPr lang="en-US" altLang="zh-CN" sz="2400">
                <a:solidFill>
                  <a:schemeClr val="tx1"/>
                </a:solidFill>
                <a:cs typeface="Times New Roman" panose="02020603050405020304" pitchFamily="18" charset="0"/>
              </a:rPr>
              <a:t> </a:t>
            </a:r>
            <a:r>
              <a:rPr lang="en-US" altLang="zh-TW" sz="2400">
                <a:solidFill>
                  <a:schemeClr val="tx1"/>
                </a:solidFill>
                <a:cs typeface="Times New Roman" panose="02020603050405020304" pitchFamily="18" charset="0"/>
              </a:rPr>
              <a:t>system</a:t>
            </a:r>
          </a:p>
        </p:txBody>
      </p:sp>
      <p:sp>
        <p:nvSpPr>
          <p:cNvPr id="16391" name="Rectangle 7"/>
          <p:cNvSpPr>
            <a:spLocks noChangeArrowheads="1"/>
          </p:cNvSpPr>
          <p:nvPr/>
        </p:nvSpPr>
        <p:spPr bwMode="auto">
          <a:xfrm>
            <a:off x="2438400" y="4572000"/>
            <a:ext cx="5351657"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rgbClr val="0000FF"/>
                </a:solidFill>
                <a:cs typeface="Times New Roman" panose="02020603050405020304" pitchFamily="18" charset="0"/>
              </a:rPr>
              <a:t>Data must always originate somewhere</a:t>
            </a:r>
          </a:p>
          <a:p>
            <a:pPr algn="l" eaLnBrk="1" hangingPunct="1"/>
            <a:r>
              <a:rPr lang="en-US" altLang="zh-TW" sz="2400" dirty="0">
                <a:solidFill>
                  <a:srgbClr val="0000FF"/>
                </a:solidFill>
                <a:cs typeface="Times New Roman" panose="02020603050405020304" pitchFamily="18" charset="0"/>
              </a:rPr>
              <a:t>and must always be sent  to </a:t>
            </a:r>
            <a:r>
              <a:rPr lang="en-US" altLang="zh-CN" sz="2400" dirty="0" err="1">
                <a:solidFill>
                  <a:srgbClr val="0000FF"/>
                </a:solidFill>
                <a:cs typeface="Times New Roman" panose="02020603050405020304" pitchFamily="18" charset="0"/>
              </a:rPr>
              <a:t>otherwhere</a:t>
            </a:r>
            <a:endParaRPr lang="en-US" altLang="zh-CN" sz="2400" b="0" i="1" dirty="0">
              <a:solidFill>
                <a:srgbClr val="0000FF"/>
              </a:solidFill>
              <a:cs typeface="Times New Roman" panose="02020603050405020304" pitchFamily="18" charset="0"/>
            </a:endParaRP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Rectangle: Click to edit Master text styles&#10;Second level&#10;Third level&#10;Fourth level&#10;Fifth level"/>
          <p:cNvSpPr>
            <a:spLocks noChangeArrowheads="1"/>
          </p:cNvSpPr>
          <p:nvPr/>
        </p:nvSpPr>
        <p:spPr bwMode="auto">
          <a:xfrm>
            <a:off x="385763" y="1853825"/>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l">
              <a:spcBef>
                <a:spcPct val="20000"/>
              </a:spcBef>
              <a:buClr>
                <a:schemeClr val="accent2"/>
              </a:buClr>
              <a:buFont typeface="Wingdings" panose="05000000000000000000" pitchFamily="2" charset="2"/>
              <a:buChar char="Ø"/>
            </a:pPr>
            <a:r>
              <a:rPr lang="en-US" altLang="zh-CN" sz="3000" dirty="0">
                <a:cs typeface="Times New Roman" panose="02020603050405020304" pitchFamily="18" charset="0"/>
              </a:rPr>
              <a:t>Source/Sink</a:t>
            </a:r>
            <a:r>
              <a:rPr lang="en-US" altLang="zh-CN" sz="3000" dirty="0">
                <a:solidFill>
                  <a:schemeClr val="tx1"/>
                </a:solidFill>
                <a:cs typeface="Times New Roman" panose="02020603050405020304" pitchFamily="18" charset="0"/>
              </a:rPr>
              <a:t> </a:t>
            </a:r>
            <a:r>
              <a:rPr lang="zh-CN" altLang="en-US" sz="3000" dirty="0">
                <a:solidFill>
                  <a:schemeClr val="tx1"/>
                </a:solidFill>
                <a:cs typeface="Times New Roman" panose="02020603050405020304" pitchFamily="18" charset="0"/>
              </a:rPr>
              <a:t>（源</a:t>
            </a:r>
            <a:r>
              <a:rPr lang="en-US" altLang="zh-CN" sz="3000" dirty="0">
                <a:solidFill>
                  <a:schemeClr val="tx1"/>
                </a:solidFill>
                <a:cs typeface="Times New Roman" panose="02020603050405020304" pitchFamily="18" charset="0"/>
              </a:rPr>
              <a:t>/</a:t>
            </a:r>
            <a:r>
              <a:rPr lang="zh-CN" altLang="en-US" sz="3000" dirty="0">
                <a:solidFill>
                  <a:schemeClr val="tx1"/>
                </a:solidFill>
                <a:cs typeface="Times New Roman" panose="02020603050405020304" pitchFamily="18" charset="0"/>
              </a:rPr>
              <a:t>宿，始</a:t>
            </a:r>
            <a:r>
              <a:rPr lang="en-US" altLang="zh-CN" sz="3000" dirty="0">
                <a:solidFill>
                  <a:schemeClr val="tx1"/>
                </a:solidFill>
                <a:cs typeface="Times New Roman" panose="02020603050405020304" pitchFamily="18" charset="0"/>
              </a:rPr>
              <a:t>/</a:t>
            </a:r>
            <a:r>
              <a:rPr lang="zh-CN" altLang="en-US" sz="3000" dirty="0">
                <a:solidFill>
                  <a:schemeClr val="tx1"/>
                </a:solidFill>
                <a:cs typeface="Times New Roman" panose="02020603050405020304" pitchFamily="18" charset="0"/>
              </a:rPr>
              <a:t>终）</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Depicts the origin and/or destination of the data</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Sometimes referred to as an external entity</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Drawn as a square symbol</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Name states what the external agent is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Because they are external, many characteristics are not of interest to us</a:t>
            </a:r>
            <a:endParaRPr lang="en-US" altLang="en-US" sz="2600" dirty="0">
              <a:solidFill>
                <a:schemeClr val="tx1"/>
              </a:solidFill>
              <a:cs typeface="Times New Roman" panose="02020603050405020304" pitchFamily="18" charset="0"/>
            </a:endParaRPr>
          </a:p>
        </p:txBody>
      </p:sp>
      <p:sp>
        <p:nvSpPr>
          <p:cNvPr id="17411" name="Rectangle 3"/>
          <p:cNvSpPr>
            <a:spLocks noChangeArrowheads="1"/>
          </p:cNvSpPr>
          <p:nvPr/>
        </p:nvSpPr>
        <p:spPr bwMode="auto">
          <a:xfrm>
            <a:off x="521550" y="458670"/>
            <a:ext cx="6477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External Entity</a:t>
            </a:r>
            <a:r>
              <a:rPr lang="en-US" altLang="zh-CN" sz="4000" dirty="0">
                <a:solidFill>
                  <a:srgbClr val="0000FF"/>
                </a:solidFill>
                <a:cs typeface="Times New Roman" pitchFamily="18" charset="0"/>
              </a:rPr>
              <a:t>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外部实体</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66555" y="467950"/>
            <a:ext cx="7162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Process</a:t>
            </a:r>
            <a:r>
              <a:rPr lang="en-US" altLang="zh-CN" sz="4000" dirty="0">
                <a:solidFill>
                  <a:srgbClr val="0000FF"/>
                </a:solidFill>
                <a:cs typeface="Times New Roman" pitchFamily="18" charset="0"/>
              </a:rPr>
              <a:t>ing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处理</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8435" name="Oval 3"/>
          <p:cNvSpPr>
            <a:spLocks noChangeArrowheads="1"/>
          </p:cNvSpPr>
          <p:nvPr/>
        </p:nvSpPr>
        <p:spPr bwMode="auto">
          <a:xfrm>
            <a:off x="296863" y="1808163"/>
            <a:ext cx="1130300" cy="1130300"/>
          </a:xfrm>
          <a:prstGeom prst="ellipse">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36" name="Rectangle 4"/>
          <p:cNvSpPr>
            <a:spLocks noChangeArrowheads="1"/>
          </p:cNvSpPr>
          <p:nvPr/>
        </p:nvSpPr>
        <p:spPr bwMode="auto">
          <a:xfrm>
            <a:off x="2168525" y="2300288"/>
            <a:ext cx="1841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37" name="Rectangle 5"/>
          <p:cNvSpPr>
            <a:spLocks noChangeArrowheads="1"/>
          </p:cNvSpPr>
          <p:nvPr/>
        </p:nvSpPr>
        <p:spPr bwMode="auto">
          <a:xfrm>
            <a:off x="1962150" y="2349500"/>
            <a:ext cx="6567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85000"/>
              </a:lnSpc>
            </a:pPr>
            <a:r>
              <a:rPr lang="en-US" altLang="zh-TW" sz="2400" dirty="0">
                <a:latin typeface="Arial Narrow" pitchFamily="34" charset="0"/>
              </a:rPr>
              <a:t>A data transformer (changes input to output)</a:t>
            </a:r>
          </a:p>
        </p:txBody>
      </p:sp>
      <p:sp>
        <p:nvSpPr>
          <p:cNvPr id="18438" name="Rectangle 6"/>
          <p:cNvSpPr>
            <a:spLocks noChangeArrowheads="1"/>
          </p:cNvSpPr>
          <p:nvPr/>
        </p:nvSpPr>
        <p:spPr bwMode="auto">
          <a:xfrm>
            <a:off x="1962150" y="3113965"/>
            <a:ext cx="69865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latin typeface="Arial Narrow" pitchFamily="34" charset="0"/>
              </a:rPr>
              <a:t>Data must always be processed in some way to achieve system function</a:t>
            </a:r>
          </a:p>
        </p:txBody>
      </p:sp>
      <p:grpSp>
        <p:nvGrpSpPr>
          <p:cNvPr id="18439" name="Group 9"/>
          <p:cNvGrpSpPr>
            <a:grpSpLocks/>
          </p:cNvGrpSpPr>
          <p:nvPr/>
        </p:nvGrpSpPr>
        <p:grpSpPr bwMode="auto">
          <a:xfrm>
            <a:off x="431800" y="3249613"/>
            <a:ext cx="838200" cy="1219200"/>
            <a:chOff x="240" y="1680"/>
            <a:chExt cx="528" cy="768"/>
          </a:xfrm>
        </p:grpSpPr>
        <p:sp>
          <p:nvSpPr>
            <p:cNvPr id="18441" name="AutoShape 7"/>
            <p:cNvSpPr>
              <a:spLocks noChangeArrowheads="1"/>
            </p:cNvSpPr>
            <p:nvPr/>
          </p:nvSpPr>
          <p:spPr bwMode="auto">
            <a:xfrm>
              <a:off x="240" y="1680"/>
              <a:ext cx="528" cy="768"/>
            </a:xfrm>
            <a:prstGeom prst="flowChartAlternateProcess">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42" name="Line 8"/>
            <p:cNvSpPr>
              <a:spLocks noChangeShapeType="1"/>
            </p:cNvSpPr>
            <p:nvPr/>
          </p:nvSpPr>
          <p:spPr bwMode="auto">
            <a:xfrm>
              <a:off x="240" y="187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1482" name="Rectangle 10"/>
          <p:cNvSpPr>
            <a:spLocks noChangeArrowheads="1"/>
          </p:cNvSpPr>
          <p:nvPr/>
        </p:nvSpPr>
        <p:spPr bwMode="auto">
          <a:xfrm>
            <a:off x="1024387" y="5172580"/>
            <a:ext cx="7917552" cy="461665"/>
          </a:xfrm>
          <a:prstGeom prst="rect">
            <a:avLst/>
          </a:prstGeom>
          <a:noFill/>
          <a:ln w="9525" algn="ctr">
            <a:noFill/>
            <a:miter lim="800000"/>
            <a:headEnd/>
            <a:tailEnd/>
          </a:ln>
          <a:effectLst/>
        </p:spPr>
        <p:txBody>
          <a:bodyPr wrap="none">
            <a:spAutoFit/>
          </a:bodyPr>
          <a:lstStyle/>
          <a:p>
            <a:pPr>
              <a:defRPr/>
            </a:pPr>
            <a:r>
              <a:rPr lang="zh-CN" altLang="en-US" sz="2400" dirty="0">
                <a:solidFill>
                  <a:schemeClr val="tx1"/>
                </a:solidFill>
                <a:effectLst>
                  <a:outerShdw blurRad="38100" dist="38100" dir="2700000" algn="tl">
                    <a:srgbClr val="C0C0C0"/>
                  </a:outerShdw>
                </a:effectLst>
              </a:rPr>
              <a:t>过程，步骤，行动，处理，加工，操作，变换，计算，</a:t>
            </a:r>
            <a:r>
              <a:rPr lang="en-US" altLang="zh-CN" sz="2400" dirty="0">
                <a:solidFill>
                  <a:schemeClr val="tx1"/>
                </a:solidFill>
                <a:effectLst>
                  <a:outerShdw blurRad="38100" dist="38100" dir="2700000" algn="tl">
                    <a:srgbClr val="C0C0C0"/>
                  </a:outerShdw>
                </a:effectLst>
              </a:rPr>
              <a:t>…</a:t>
            </a:r>
          </a:p>
        </p:txBody>
      </p:sp>
      <p:sp>
        <p:nvSpPr>
          <p:cNvPr id="11" name="Rectangle 6"/>
          <p:cNvSpPr>
            <a:spLocks noChangeArrowheads="1"/>
          </p:cNvSpPr>
          <p:nvPr/>
        </p:nvSpPr>
        <p:spPr bwMode="auto">
          <a:xfrm>
            <a:off x="2040907" y="4185035"/>
            <a:ext cx="698658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dirty="0">
                <a:latin typeface="Arial Narrow" pitchFamily="34" charset="0"/>
              </a:rPr>
              <a:t>至少有一个输入和一个输出</a:t>
            </a:r>
            <a:endParaRPr lang="en-US" altLang="zh-TW" sz="2400" dirty="0">
              <a:latin typeface="Arial Narrow" pitchFamily="34" charset="0"/>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01675" y="503675"/>
            <a:ext cx="63944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Data Flow</a:t>
            </a:r>
          </a:p>
        </p:txBody>
      </p:sp>
      <p:sp>
        <p:nvSpPr>
          <p:cNvPr id="19459" name="Rectangle 4"/>
          <p:cNvSpPr>
            <a:spLocks noChangeArrowheads="1"/>
          </p:cNvSpPr>
          <p:nvPr/>
        </p:nvSpPr>
        <p:spPr bwMode="auto">
          <a:xfrm>
            <a:off x="611560" y="1898830"/>
            <a:ext cx="8077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latin typeface="Arial Narrow" pitchFamily="34" charset="0"/>
              </a:rPr>
              <a:t>Data flows through a system, beginning as input and be transformed into output.</a:t>
            </a:r>
            <a:endParaRPr lang="en-US" altLang="zh-TW" sz="2000" b="0" dirty="0">
              <a:solidFill>
                <a:schemeClr val="tx1"/>
              </a:solidFill>
              <a:latin typeface="Arial Narrow" pitchFamily="34" charset="0"/>
            </a:endParaRPr>
          </a:p>
        </p:txBody>
      </p:sp>
      <p:sp>
        <p:nvSpPr>
          <p:cNvPr id="19460" name="Oval 5"/>
          <p:cNvSpPr>
            <a:spLocks noChangeArrowheads="1"/>
          </p:cNvSpPr>
          <p:nvPr/>
        </p:nvSpPr>
        <p:spPr bwMode="auto">
          <a:xfrm>
            <a:off x="3810000" y="3352800"/>
            <a:ext cx="1574800" cy="1473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9461" name="Rectangle 6"/>
          <p:cNvSpPr>
            <a:spLocks noChangeArrowheads="1"/>
          </p:cNvSpPr>
          <p:nvPr/>
        </p:nvSpPr>
        <p:spPr bwMode="auto">
          <a:xfrm>
            <a:off x="3851275" y="3563938"/>
            <a:ext cx="1620838"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TW" sz="2400">
                <a:solidFill>
                  <a:schemeClr val="tx1"/>
                </a:solidFill>
                <a:latin typeface="Arial" charset="0"/>
              </a:rPr>
              <a:t>compute</a:t>
            </a:r>
          </a:p>
          <a:p>
            <a:pPr eaLnBrk="1" hangingPunct="1"/>
            <a:r>
              <a:rPr lang="en-US" altLang="zh-TW" sz="2400">
                <a:solidFill>
                  <a:schemeClr val="tx1"/>
                </a:solidFill>
                <a:latin typeface="Arial" charset="0"/>
              </a:rPr>
              <a:t>triangle </a:t>
            </a:r>
          </a:p>
          <a:p>
            <a:pPr eaLnBrk="1" hangingPunct="1"/>
            <a:r>
              <a:rPr lang="en-US" altLang="zh-TW" sz="2400">
                <a:solidFill>
                  <a:schemeClr val="tx1"/>
                </a:solidFill>
                <a:latin typeface="Arial" charset="0"/>
              </a:rPr>
              <a:t>area</a:t>
            </a:r>
          </a:p>
          <a:p>
            <a:pPr eaLnBrk="1" hangingPunct="1"/>
            <a:endParaRPr lang="zh-TW" altLang="en-US" sz="2400">
              <a:solidFill>
                <a:schemeClr val="tx1"/>
              </a:solidFill>
              <a:latin typeface="Arial" charset="0"/>
            </a:endParaRPr>
          </a:p>
        </p:txBody>
      </p:sp>
      <p:sp>
        <p:nvSpPr>
          <p:cNvPr id="19462" name="Line 7"/>
          <p:cNvSpPr>
            <a:spLocks noChangeShapeType="1"/>
          </p:cNvSpPr>
          <p:nvPr/>
        </p:nvSpPr>
        <p:spPr bwMode="auto">
          <a:xfrm>
            <a:off x="2097088" y="3294063"/>
            <a:ext cx="1738312" cy="57626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8"/>
          <p:cNvSpPr>
            <a:spLocks noChangeShapeType="1"/>
          </p:cNvSpPr>
          <p:nvPr/>
        </p:nvSpPr>
        <p:spPr bwMode="auto">
          <a:xfrm flipV="1">
            <a:off x="2051050" y="4470400"/>
            <a:ext cx="1809750" cy="4445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9"/>
          <p:cNvSpPr>
            <a:spLocks noChangeShapeType="1"/>
          </p:cNvSpPr>
          <p:nvPr/>
        </p:nvSpPr>
        <p:spPr bwMode="auto">
          <a:xfrm>
            <a:off x="5486400" y="4179888"/>
            <a:ext cx="1651000" cy="1428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Rectangle 10"/>
          <p:cNvSpPr>
            <a:spLocks noChangeArrowheads="1"/>
          </p:cNvSpPr>
          <p:nvPr/>
        </p:nvSpPr>
        <p:spPr bwMode="auto">
          <a:xfrm>
            <a:off x="2767013" y="3224213"/>
            <a:ext cx="752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base</a:t>
            </a:r>
            <a:endParaRPr lang="en-US" altLang="zh-TW" sz="1800" b="0">
              <a:solidFill>
                <a:schemeClr val="tx1"/>
              </a:solidFill>
              <a:latin typeface="Arial Narrow" pitchFamily="34" charset="0"/>
            </a:endParaRPr>
          </a:p>
        </p:txBody>
      </p:sp>
      <p:sp>
        <p:nvSpPr>
          <p:cNvPr id="19466" name="Rectangle 11"/>
          <p:cNvSpPr>
            <a:spLocks noChangeArrowheads="1"/>
          </p:cNvSpPr>
          <p:nvPr/>
        </p:nvSpPr>
        <p:spPr bwMode="auto">
          <a:xfrm>
            <a:off x="2546350" y="4194175"/>
            <a:ext cx="93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height</a:t>
            </a:r>
            <a:endParaRPr lang="en-US" altLang="zh-TW" sz="1800" b="0">
              <a:solidFill>
                <a:schemeClr val="tx1"/>
              </a:solidFill>
              <a:latin typeface="Arial Narrow" pitchFamily="34" charset="0"/>
            </a:endParaRPr>
          </a:p>
        </p:txBody>
      </p:sp>
      <p:sp>
        <p:nvSpPr>
          <p:cNvPr id="19467" name="Rectangle 12"/>
          <p:cNvSpPr>
            <a:spLocks noChangeArrowheads="1"/>
          </p:cNvSpPr>
          <p:nvPr/>
        </p:nvSpPr>
        <p:spPr bwMode="auto">
          <a:xfrm>
            <a:off x="5675313" y="3783013"/>
            <a:ext cx="6969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area</a:t>
            </a:r>
            <a:endParaRPr lang="en-US" altLang="zh-TW" sz="1800" b="0">
              <a:solidFill>
                <a:schemeClr val="tx1"/>
              </a:solidFill>
              <a:latin typeface="Arial Narrow" pitchFamily="34" charset="0"/>
            </a:endParaRPr>
          </a:p>
        </p:txBody>
      </p:sp>
      <p:sp>
        <p:nvSpPr>
          <p:cNvPr id="19468" name="Rectangle 13"/>
          <p:cNvSpPr>
            <a:spLocks noChangeArrowheads="1"/>
          </p:cNvSpPr>
          <p:nvPr/>
        </p:nvSpPr>
        <p:spPr bwMode="auto">
          <a:xfrm>
            <a:off x="2997200" y="5364163"/>
            <a:ext cx="3389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Area = base × height / 2</a:t>
            </a:r>
            <a:endParaRPr lang="zh-CN" altLang="en-US" sz="2400">
              <a:solidFill>
                <a:schemeClr val="tx1"/>
              </a:solidFill>
            </a:endParaRPr>
          </a:p>
        </p:txBody>
      </p:sp>
      <p:sp>
        <p:nvSpPr>
          <p:cNvPr id="19469" name="Line 14"/>
          <p:cNvSpPr>
            <a:spLocks noChangeShapeType="1"/>
          </p:cNvSpPr>
          <p:nvPr/>
        </p:nvSpPr>
        <p:spPr bwMode="auto">
          <a:xfrm>
            <a:off x="4527550" y="863715"/>
            <a:ext cx="20701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C265DCD-F779-48CF-B8B4-0099373994D0}" type="slidenum">
              <a:rPr lang="zh-CN" altLang="en-US" smtClean="0"/>
              <a:pPr>
                <a:defRPr/>
              </a:pPr>
              <a:t>2</a:t>
            </a:fld>
            <a:endParaRPr lang="en-US" altLang="zh-CN"/>
          </a:p>
        </p:txBody>
      </p:sp>
      <p:sp>
        <p:nvSpPr>
          <p:cNvPr id="3075" name="AutoShape 4"/>
          <p:cNvSpPr>
            <a:spLocks noChangeArrowheads="1"/>
          </p:cNvSpPr>
          <p:nvPr/>
        </p:nvSpPr>
        <p:spPr bwMode="auto">
          <a:xfrm>
            <a:off x="3086100" y="2979738"/>
            <a:ext cx="3332163" cy="88900"/>
          </a:xfrm>
          <a:prstGeom prst="rightArrow">
            <a:avLst>
              <a:gd name="adj1" fmla="val 50000"/>
              <a:gd name="adj2" fmla="val 9370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76" name="AutoShape 6"/>
          <p:cNvSpPr>
            <a:spLocks noChangeArrowheads="1"/>
          </p:cNvSpPr>
          <p:nvPr/>
        </p:nvSpPr>
        <p:spPr bwMode="auto">
          <a:xfrm>
            <a:off x="4751388" y="2619375"/>
            <a:ext cx="287337" cy="360363"/>
          </a:xfrm>
          <a:prstGeom prst="upArrow">
            <a:avLst>
              <a:gd name="adj1" fmla="val 50000"/>
              <a:gd name="adj2" fmla="val 313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77" name="Rectangle 7"/>
          <p:cNvSpPr>
            <a:spLocks noChangeArrowheads="1"/>
          </p:cNvSpPr>
          <p:nvPr/>
        </p:nvSpPr>
        <p:spPr bwMode="auto">
          <a:xfrm>
            <a:off x="642938" y="3960813"/>
            <a:ext cx="2954337"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面向结构的分析方法</a:t>
            </a:r>
          </a:p>
        </p:txBody>
      </p:sp>
      <p:sp>
        <p:nvSpPr>
          <p:cNvPr id="3078" name="Rectangle 8"/>
          <p:cNvSpPr>
            <a:spLocks noChangeArrowheads="1"/>
          </p:cNvSpPr>
          <p:nvPr/>
        </p:nvSpPr>
        <p:spPr bwMode="auto">
          <a:xfrm>
            <a:off x="5394325" y="4033838"/>
            <a:ext cx="2954338"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面向对象的分析方法</a:t>
            </a:r>
          </a:p>
        </p:txBody>
      </p:sp>
      <p:sp>
        <p:nvSpPr>
          <p:cNvPr id="3079" name="AutoShape 9"/>
          <p:cNvSpPr>
            <a:spLocks noChangeArrowheads="1"/>
          </p:cNvSpPr>
          <p:nvPr/>
        </p:nvSpPr>
        <p:spPr bwMode="auto">
          <a:xfrm rot="3721139">
            <a:off x="3863975" y="2643188"/>
            <a:ext cx="179387" cy="1620838"/>
          </a:xfrm>
          <a:prstGeom prst="upArrow">
            <a:avLst>
              <a:gd name="adj1" fmla="val 50000"/>
              <a:gd name="adj2" fmla="val 225886"/>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0" name="AutoShape 10"/>
          <p:cNvSpPr>
            <a:spLocks noChangeArrowheads="1"/>
          </p:cNvSpPr>
          <p:nvPr/>
        </p:nvSpPr>
        <p:spPr bwMode="auto">
          <a:xfrm rot="-3130026">
            <a:off x="5639594" y="2721769"/>
            <a:ext cx="204788" cy="1619250"/>
          </a:xfrm>
          <a:prstGeom prst="upArrow">
            <a:avLst>
              <a:gd name="adj1" fmla="val 50000"/>
              <a:gd name="adj2" fmla="val 19767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1" name="Text Box 11"/>
          <p:cNvSpPr txBox="1">
            <a:spLocks noChangeArrowheads="1"/>
          </p:cNvSpPr>
          <p:nvPr/>
        </p:nvSpPr>
        <p:spPr bwMode="auto">
          <a:xfrm>
            <a:off x="746125" y="4824413"/>
            <a:ext cx="525463" cy="16652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数据流模型</a:t>
            </a:r>
          </a:p>
        </p:txBody>
      </p:sp>
      <p:sp>
        <p:nvSpPr>
          <p:cNvPr id="3082" name="Text Box 12"/>
          <p:cNvSpPr txBox="1">
            <a:spLocks noChangeArrowheads="1"/>
          </p:cNvSpPr>
          <p:nvPr/>
        </p:nvSpPr>
        <p:spPr bwMode="auto">
          <a:xfrm>
            <a:off x="1736725" y="4824413"/>
            <a:ext cx="525463" cy="1808162"/>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数据字典</a:t>
            </a:r>
          </a:p>
        </p:txBody>
      </p:sp>
      <p:sp>
        <p:nvSpPr>
          <p:cNvPr id="3083" name="Text Box 13"/>
          <p:cNvSpPr txBox="1">
            <a:spLocks noChangeArrowheads="1"/>
          </p:cNvSpPr>
          <p:nvPr/>
        </p:nvSpPr>
        <p:spPr bwMode="auto">
          <a:xfrm>
            <a:off x="2767013" y="4816475"/>
            <a:ext cx="525462" cy="1987550"/>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实体关系模型</a:t>
            </a:r>
          </a:p>
        </p:txBody>
      </p:sp>
      <p:sp>
        <p:nvSpPr>
          <p:cNvPr id="3084" name="Text Box 14"/>
          <p:cNvSpPr txBox="1">
            <a:spLocks noChangeArrowheads="1"/>
          </p:cNvSpPr>
          <p:nvPr/>
        </p:nvSpPr>
        <p:spPr bwMode="auto">
          <a:xfrm>
            <a:off x="5359400" y="4816475"/>
            <a:ext cx="525463"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对象模型</a:t>
            </a:r>
          </a:p>
        </p:txBody>
      </p:sp>
      <p:sp>
        <p:nvSpPr>
          <p:cNvPr id="3085" name="AutoShape 15"/>
          <p:cNvSpPr>
            <a:spLocks/>
          </p:cNvSpPr>
          <p:nvPr/>
        </p:nvSpPr>
        <p:spPr bwMode="auto">
          <a:xfrm rot="-5400000">
            <a:off x="1978819" y="3596482"/>
            <a:ext cx="241300" cy="2087562"/>
          </a:xfrm>
          <a:prstGeom prst="rightBrace">
            <a:avLst>
              <a:gd name="adj1" fmla="val 71694"/>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6" name="AutoShape 16"/>
          <p:cNvSpPr>
            <a:spLocks/>
          </p:cNvSpPr>
          <p:nvPr/>
        </p:nvSpPr>
        <p:spPr bwMode="auto">
          <a:xfrm rot="-5400000">
            <a:off x="6731000" y="3508375"/>
            <a:ext cx="241300" cy="2374900"/>
          </a:xfrm>
          <a:prstGeom prst="rightBrace">
            <a:avLst>
              <a:gd name="adj1" fmla="val 82018"/>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7" name="Text Box 17"/>
          <p:cNvSpPr txBox="1">
            <a:spLocks noChangeArrowheads="1"/>
          </p:cNvSpPr>
          <p:nvPr/>
        </p:nvSpPr>
        <p:spPr bwMode="auto">
          <a:xfrm>
            <a:off x="6656388" y="4816475"/>
            <a:ext cx="525462"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功能模型</a:t>
            </a:r>
          </a:p>
        </p:txBody>
      </p:sp>
      <p:sp>
        <p:nvSpPr>
          <p:cNvPr id="3088" name="Text Box 18"/>
          <p:cNvSpPr txBox="1">
            <a:spLocks noChangeArrowheads="1"/>
          </p:cNvSpPr>
          <p:nvPr/>
        </p:nvSpPr>
        <p:spPr bwMode="auto">
          <a:xfrm>
            <a:off x="7807325" y="4816475"/>
            <a:ext cx="525463" cy="180816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动态模型</a:t>
            </a:r>
          </a:p>
        </p:txBody>
      </p:sp>
      <p:grpSp>
        <p:nvGrpSpPr>
          <p:cNvPr id="3" name="组合 2"/>
          <p:cNvGrpSpPr/>
          <p:nvPr/>
        </p:nvGrpSpPr>
        <p:grpSpPr>
          <a:xfrm>
            <a:off x="1331640" y="2663915"/>
            <a:ext cx="1644914" cy="954643"/>
            <a:chOff x="1331640" y="2663915"/>
            <a:chExt cx="1644914" cy="954643"/>
          </a:xfrm>
        </p:grpSpPr>
        <p:sp>
          <p:nvSpPr>
            <p:cNvPr id="18" name="Rectangle 2"/>
            <p:cNvSpPr>
              <a:spLocks noChangeArrowheads="1"/>
            </p:cNvSpPr>
            <p:nvPr/>
          </p:nvSpPr>
          <p:spPr bwMode="auto">
            <a:xfrm>
              <a:off x="1471721" y="2754313"/>
              <a:ext cx="1422184" cy="830997"/>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用户需求</a:t>
              </a:r>
              <a:endParaRPr lang="en-US" altLang="zh-CN" sz="2400"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原始需求</a:t>
              </a:r>
            </a:p>
          </p:txBody>
        </p:sp>
        <p:sp>
          <p:nvSpPr>
            <p:cNvPr id="3100" name="Oval 19"/>
            <p:cNvSpPr>
              <a:spLocks noChangeArrowheads="1"/>
            </p:cNvSpPr>
            <p:nvPr/>
          </p:nvSpPr>
          <p:spPr bwMode="auto">
            <a:xfrm>
              <a:off x="1331640" y="2663915"/>
              <a:ext cx="1644914" cy="954643"/>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3090" name="Rectangle 22"/>
          <p:cNvSpPr>
            <a:spLocks noChangeArrowheads="1"/>
          </p:cNvSpPr>
          <p:nvPr/>
        </p:nvSpPr>
        <p:spPr bwMode="auto">
          <a:xfrm>
            <a:off x="657225" y="503238"/>
            <a:ext cx="1822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20000"/>
              </a:lnSpc>
              <a:spcBef>
                <a:spcPct val="50000"/>
              </a:spcBef>
            </a:pPr>
            <a:r>
              <a:rPr lang="en-US" altLang="zh-CN" sz="4000">
                <a:solidFill>
                  <a:srgbClr val="0000FF"/>
                </a:solidFill>
                <a:cs typeface="Times New Roman" pitchFamily="18" charset="0"/>
              </a:rPr>
              <a:t>Outline</a:t>
            </a:r>
          </a:p>
        </p:txBody>
      </p:sp>
      <p:pic>
        <p:nvPicPr>
          <p:cNvPr id="309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898650"/>
            <a:ext cx="63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AutoShape 24"/>
          <p:cNvSpPr>
            <a:spLocks noChangeArrowheads="1"/>
          </p:cNvSpPr>
          <p:nvPr/>
        </p:nvSpPr>
        <p:spPr bwMode="auto">
          <a:xfrm>
            <a:off x="3806825" y="1765300"/>
            <a:ext cx="2609850" cy="854075"/>
          </a:xfrm>
          <a:prstGeom prst="flowChartMultidocumen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93" name="Rectangle 25"/>
          <p:cNvSpPr>
            <a:spLocks noChangeArrowheads="1"/>
          </p:cNvSpPr>
          <p:nvPr/>
        </p:nvSpPr>
        <p:spPr bwMode="auto">
          <a:xfrm>
            <a:off x="3806825" y="18986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b="0">
                <a:ea typeface="楷体_GB2312" pitchFamily="49" charset="-122"/>
              </a:rPr>
              <a:t>需求规格化文档</a:t>
            </a:r>
          </a:p>
        </p:txBody>
      </p:sp>
      <p:grpSp>
        <p:nvGrpSpPr>
          <p:cNvPr id="3094" name="Group 32"/>
          <p:cNvGrpSpPr>
            <a:grpSpLocks/>
          </p:cNvGrpSpPr>
          <p:nvPr/>
        </p:nvGrpSpPr>
        <p:grpSpPr bwMode="auto">
          <a:xfrm>
            <a:off x="6732588" y="2573338"/>
            <a:ext cx="1530350" cy="1011972"/>
            <a:chOff x="4241" y="1536"/>
            <a:chExt cx="964" cy="511"/>
          </a:xfrm>
        </p:grpSpPr>
        <p:sp>
          <p:nvSpPr>
            <p:cNvPr id="25" name="Rectangle 28"/>
            <p:cNvSpPr>
              <a:spLocks noChangeArrowheads="1"/>
            </p:cNvSpPr>
            <p:nvPr/>
          </p:nvSpPr>
          <p:spPr bwMode="auto">
            <a:xfrm>
              <a:off x="4275" y="1679"/>
              <a:ext cx="888" cy="265"/>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a:solidFill>
                    <a:schemeClr val="tx1"/>
                  </a:solidFill>
                  <a:effectLst>
                    <a:outerShdw blurRad="38100" dist="38100" dir="2700000" algn="tl">
                      <a:srgbClr val="C0C0C0"/>
                    </a:outerShdw>
                  </a:effectLst>
                  <a:latin typeface="楷体_GB2312" pitchFamily="49" charset="-122"/>
                  <a:ea typeface="楷体_GB2312" pitchFamily="49" charset="-122"/>
                </a:rPr>
                <a:t>软件需求</a:t>
              </a:r>
            </a:p>
          </p:txBody>
        </p:sp>
        <p:sp>
          <p:nvSpPr>
            <p:cNvPr id="3098" name="Oval 29"/>
            <p:cNvSpPr>
              <a:spLocks noChangeArrowheads="1"/>
            </p:cNvSpPr>
            <p:nvPr/>
          </p:nvSpPr>
          <p:spPr bwMode="auto">
            <a:xfrm>
              <a:off x="4241" y="1536"/>
              <a:ext cx="964" cy="511"/>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27" name="Rectangle 30"/>
          <p:cNvSpPr>
            <a:spLocks noChangeArrowheads="1"/>
          </p:cNvSpPr>
          <p:nvPr/>
        </p:nvSpPr>
        <p:spPr bwMode="auto">
          <a:xfrm>
            <a:off x="3846513" y="3421063"/>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分析</a:t>
            </a:r>
          </a:p>
        </p:txBody>
      </p:sp>
      <p:sp>
        <p:nvSpPr>
          <p:cNvPr id="28" name="Rectangle 31"/>
          <p:cNvSpPr>
            <a:spLocks noChangeArrowheads="1"/>
          </p:cNvSpPr>
          <p:nvPr/>
        </p:nvSpPr>
        <p:spPr bwMode="auto">
          <a:xfrm>
            <a:off x="4835525" y="3467100"/>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建模</a:t>
            </a: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66555" y="503675"/>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Data Stores</a:t>
            </a:r>
          </a:p>
        </p:txBody>
      </p:sp>
      <p:sp>
        <p:nvSpPr>
          <p:cNvPr id="20483" name="Rectangle 5"/>
          <p:cNvSpPr>
            <a:spLocks noChangeArrowheads="1"/>
          </p:cNvSpPr>
          <p:nvPr/>
        </p:nvSpPr>
        <p:spPr bwMode="auto">
          <a:xfrm>
            <a:off x="2906713" y="1854200"/>
            <a:ext cx="534441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3200" dirty="0">
                <a:latin typeface="Arial Narrow" pitchFamily="34" charset="0"/>
              </a:rPr>
              <a:t>Data is often stored for later use</a:t>
            </a:r>
            <a:endParaRPr lang="en-US" altLang="zh-TW" sz="3200" dirty="0">
              <a:solidFill>
                <a:schemeClr val="tx1"/>
              </a:solidFill>
              <a:latin typeface="Arial Narrow" pitchFamily="34" charset="0"/>
            </a:endParaRPr>
          </a:p>
        </p:txBody>
      </p:sp>
      <p:sp>
        <p:nvSpPr>
          <p:cNvPr id="20484" name="Oval 6"/>
          <p:cNvSpPr>
            <a:spLocks noChangeArrowheads="1"/>
          </p:cNvSpPr>
          <p:nvPr/>
        </p:nvSpPr>
        <p:spPr bwMode="auto">
          <a:xfrm>
            <a:off x="3851275" y="2889250"/>
            <a:ext cx="1574800" cy="1473200"/>
          </a:xfrm>
          <a:prstGeom prst="ellipse">
            <a:avLst/>
          </a:prstGeom>
          <a:noFill/>
          <a:ln w="381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0485" name="Rectangle 7"/>
          <p:cNvSpPr>
            <a:spLocks noChangeArrowheads="1"/>
          </p:cNvSpPr>
          <p:nvPr/>
        </p:nvSpPr>
        <p:spPr bwMode="auto">
          <a:xfrm>
            <a:off x="4179888" y="3114675"/>
            <a:ext cx="1003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TW" sz="2400" b="0">
                <a:solidFill>
                  <a:schemeClr val="tx1"/>
                </a:solidFill>
                <a:latin typeface="Arial Narrow" pitchFamily="34" charset="0"/>
              </a:rPr>
              <a:t>look-up</a:t>
            </a:r>
          </a:p>
          <a:p>
            <a:pPr eaLnBrk="1" hangingPunct="1"/>
            <a:r>
              <a:rPr lang="en-US" altLang="zh-TW" sz="2400" b="0">
                <a:solidFill>
                  <a:schemeClr val="tx1"/>
                </a:solidFill>
                <a:latin typeface="Arial Narrow" pitchFamily="34" charset="0"/>
              </a:rPr>
              <a:t>sensor</a:t>
            </a:r>
          </a:p>
          <a:p>
            <a:pPr eaLnBrk="1" hangingPunct="1"/>
            <a:r>
              <a:rPr lang="en-US" altLang="zh-TW" sz="2400" b="0">
                <a:solidFill>
                  <a:schemeClr val="tx1"/>
                </a:solidFill>
                <a:latin typeface="Arial Narrow" pitchFamily="34" charset="0"/>
              </a:rPr>
              <a:t>data</a:t>
            </a:r>
          </a:p>
          <a:p>
            <a:pPr eaLnBrk="1" hangingPunct="1"/>
            <a:endParaRPr lang="zh-TW" altLang="en-US" sz="2400" b="0">
              <a:solidFill>
                <a:schemeClr val="tx1"/>
              </a:solidFill>
              <a:latin typeface="Arial Narrow" pitchFamily="34" charset="0"/>
            </a:endParaRPr>
          </a:p>
        </p:txBody>
      </p:sp>
      <p:sp>
        <p:nvSpPr>
          <p:cNvPr id="20486" name="Line 8"/>
          <p:cNvSpPr>
            <a:spLocks noChangeShapeType="1"/>
          </p:cNvSpPr>
          <p:nvPr/>
        </p:nvSpPr>
        <p:spPr bwMode="auto">
          <a:xfrm>
            <a:off x="2692400" y="2994025"/>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7" name="Line 9"/>
          <p:cNvSpPr>
            <a:spLocks noChangeShapeType="1"/>
          </p:cNvSpPr>
          <p:nvPr/>
        </p:nvSpPr>
        <p:spPr bwMode="auto">
          <a:xfrm flipV="1">
            <a:off x="2679700" y="3943350"/>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10"/>
          <p:cNvSpPr>
            <a:spLocks noChangeShapeType="1"/>
          </p:cNvSpPr>
          <p:nvPr/>
        </p:nvSpPr>
        <p:spPr bwMode="auto">
          <a:xfrm>
            <a:off x="5511800" y="3651250"/>
            <a:ext cx="11557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Rectangle 11"/>
          <p:cNvSpPr>
            <a:spLocks noChangeArrowheads="1"/>
          </p:cNvSpPr>
          <p:nvPr/>
        </p:nvSpPr>
        <p:spPr bwMode="auto">
          <a:xfrm>
            <a:off x="2944813" y="2722563"/>
            <a:ext cx="1143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a:t>
            </a:r>
          </a:p>
        </p:txBody>
      </p:sp>
      <p:sp>
        <p:nvSpPr>
          <p:cNvPr id="20490" name="Rectangle 12"/>
          <p:cNvSpPr>
            <a:spLocks noChangeArrowheads="1"/>
          </p:cNvSpPr>
          <p:nvPr/>
        </p:nvSpPr>
        <p:spPr bwMode="auto">
          <a:xfrm>
            <a:off x="1776413" y="3673475"/>
            <a:ext cx="18240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report required</a:t>
            </a:r>
          </a:p>
        </p:txBody>
      </p:sp>
      <p:sp>
        <p:nvSpPr>
          <p:cNvPr id="20491" name="Rectangle 13"/>
          <p:cNvSpPr>
            <a:spLocks noChangeArrowheads="1"/>
          </p:cNvSpPr>
          <p:nvPr/>
        </p:nvSpPr>
        <p:spPr bwMode="auto">
          <a:xfrm>
            <a:off x="5484813" y="2898775"/>
            <a:ext cx="18970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 type, </a:t>
            </a:r>
          </a:p>
          <a:p>
            <a:pPr algn="l" eaLnBrk="1" hangingPunct="1"/>
            <a:r>
              <a:rPr lang="en-US" altLang="zh-TW" sz="2400" b="0">
                <a:solidFill>
                  <a:schemeClr val="tx1"/>
                </a:solidFill>
                <a:latin typeface="Arial Narrow" pitchFamily="34" charset="0"/>
              </a:rPr>
              <a:t>location, age</a:t>
            </a:r>
          </a:p>
        </p:txBody>
      </p:sp>
      <p:sp>
        <p:nvSpPr>
          <p:cNvPr id="20492" name="Line 16"/>
          <p:cNvSpPr>
            <a:spLocks noChangeShapeType="1"/>
          </p:cNvSpPr>
          <p:nvPr/>
        </p:nvSpPr>
        <p:spPr bwMode="auto">
          <a:xfrm>
            <a:off x="5156200" y="4276725"/>
            <a:ext cx="622300" cy="6413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Rectangle 17"/>
          <p:cNvSpPr>
            <a:spLocks noChangeArrowheads="1"/>
          </p:cNvSpPr>
          <p:nvPr/>
        </p:nvSpPr>
        <p:spPr bwMode="auto">
          <a:xfrm>
            <a:off x="5292725" y="5094288"/>
            <a:ext cx="14922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data</a:t>
            </a:r>
          </a:p>
        </p:txBody>
      </p:sp>
      <p:sp>
        <p:nvSpPr>
          <p:cNvPr id="20494" name="Rectangle 18"/>
          <p:cNvSpPr>
            <a:spLocks noChangeArrowheads="1"/>
          </p:cNvSpPr>
          <p:nvPr/>
        </p:nvSpPr>
        <p:spPr bwMode="auto">
          <a:xfrm>
            <a:off x="3529013" y="4498975"/>
            <a:ext cx="1852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number</a:t>
            </a:r>
          </a:p>
        </p:txBody>
      </p:sp>
      <p:sp>
        <p:nvSpPr>
          <p:cNvPr id="20495" name="Line 19"/>
          <p:cNvSpPr>
            <a:spLocks noChangeShapeType="1"/>
          </p:cNvSpPr>
          <p:nvPr/>
        </p:nvSpPr>
        <p:spPr bwMode="auto">
          <a:xfrm>
            <a:off x="5321300" y="4124325"/>
            <a:ext cx="812800" cy="81915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Rectangle 20"/>
          <p:cNvSpPr>
            <a:spLocks noChangeArrowheads="1"/>
          </p:cNvSpPr>
          <p:nvPr/>
        </p:nvSpPr>
        <p:spPr bwMode="auto">
          <a:xfrm>
            <a:off x="5815013" y="4068763"/>
            <a:ext cx="16049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type, </a:t>
            </a:r>
          </a:p>
          <a:p>
            <a:pPr algn="l" eaLnBrk="1" hangingPunct="1"/>
            <a:r>
              <a:rPr lang="en-US" altLang="zh-TW" sz="2400" b="0">
                <a:solidFill>
                  <a:schemeClr val="tx1"/>
                </a:solidFill>
                <a:latin typeface="Arial Narrow" pitchFamily="34" charset="0"/>
              </a:rPr>
              <a:t>location, age</a:t>
            </a:r>
          </a:p>
        </p:txBody>
      </p:sp>
      <p:grpSp>
        <p:nvGrpSpPr>
          <p:cNvPr id="20497" name="Group 26"/>
          <p:cNvGrpSpPr>
            <a:grpSpLocks/>
          </p:cNvGrpSpPr>
          <p:nvPr/>
        </p:nvGrpSpPr>
        <p:grpSpPr bwMode="auto">
          <a:xfrm>
            <a:off x="657225" y="1763713"/>
            <a:ext cx="1844675" cy="584200"/>
            <a:chOff x="3078" y="431"/>
            <a:chExt cx="1162" cy="368"/>
          </a:xfrm>
        </p:grpSpPr>
        <p:sp>
          <p:nvSpPr>
            <p:cNvPr id="20502" name="Line 23"/>
            <p:cNvSpPr>
              <a:spLocks noChangeShapeType="1"/>
            </p:cNvSpPr>
            <p:nvPr/>
          </p:nvSpPr>
          <p:spPr bwMode="auto">
            <a:xfrm>
              <a:off x="3078" y="45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24"/>
            <p:cNvSpPr>
              <a:spLocks noChangeShapeType="1"/>
            </p:cNvSpPr>
            <p:nvPr/>
          </p:nvSpPr>
          <p:spPr bwMode="auto">
            <a:xfrm>
              <a:off x="3078" y="79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5"/>
            <p:cNvSpPr>
              <a:spLocks noChangeShapeType="1"/>
            </p:cNvSpPr>
            <p:nvPr/>
          </p:nvSpPr>
          <p:spPr bwMode="auto">
            <a:xfrm flipH="1" flipV="1">
              <a:off x="3106" y="431"/>
              <a:ext cx="0" cy="367"/>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8" name="Group 27"/>
          <p:cNvGrpSpPr>
            <a:grpSpLocks/>
          </p:cNvGrpSpPr>
          <p:nvPr/>
        </p:nvGrpSpPr>
        <p:grpSpPr bwMode="auto">
          <a:xfrm>
            <a:off x="5111750" y="5003800"/>
            <a:ext cx="1844675" cy="628650"/>
            <a:chOff x="3078" y="431"/>
            <a:chExt cx="1162" cy="396"/>
          </a:xfrm>
        </p:grpSpPr>
        <p:sp>
          <p:nvSpPr>
            <p:cNvPr id="20499" name="Line 28"/>
            <p:cNvSpPr>
              <a:spLocks noChangeShapeType="1"/>
            </p:cNvSpPr>
            <p:nvPr/>
          </p:nvSpPr>
          <p:spPr bwMode="auto">
            <a:xfrm>
              <a:off x="3078" y="45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29"/>
            <p:cNvSpPr>
              <a:spLocks noChangeShapeType="1"/>
            </p:cNvSpPr>
            <p:nvPr/>
          </p:nvSpPr>
          <p:spPr bwMode="auto">
            <a:xfrm>
              <a:off x="3078" y="79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30"/>
            <p:cNvSpPr>
              <a:spLocks noChangeShapeType="1"/>
            </p:cNvSpPr>
            <p:nvPr/>
          </p:nvSpPr>
          <p:spPr bwMode="auto">
            <a:xfrm flipV="1">
              <a:off x="3078" y="431"/>
              <a:ext cx="0" cy="396"/>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Rectangle: Click to edit Master text styles&#10;Second level&#10;Third level&#10;Fourth level&#10;Fifth level"/>
          <p:cNvSpPr>
            <a:spLocks noChangeArrowheads="1"/>
          </p:cNvSpPr>
          <p:nvPr/>
        </p:nvSpPr>
        <p:spPr bwMode="auto">
          <a:xfrm>
            <a:off x="521550" y="1763815"/>
            <a:ext cx="805815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304925" indent="-395288"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3000" b="0" dirty="0">
                <a:latin typeface="Verdana" pitchFamily="34" charset="0"/>
              </a:rPr>
              <a:t>Data Store</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Depicts data at rest</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May represent data in</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File folder</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Computer-based file</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Notebook</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The name of the store as well as the number are recorded in between lines</a:t>
            </a:r>
          </a:p>
          <a:p>
            <a:pPr algn="l">
              <a:spcBef>
                <a:spcPct val="20000"/>
              </a:spcBef>
              <a:buClr>
                <a:schemeClr val="accent2"/>
              </a:buClr>
              <a:buFont typeface="Wingdings" pitchFamily="2" charset="2"/>
              <a:buNone/>
            </a:pPr>
            <a:endParaRPr lang="en-US" altLang="en-US" sz="2100" dirty="0">
              <a:solidFill>
                <a:schemeClr val="tx1"/>
              </a:solidFill>
              <a:latin typeface="Arial Narrow" pitchFamily="34" charset="0"/>
            </a:endParaRPr>
          </a:p>
        </p:txBody>
      </p:sp>
      <p:sp>
        <p:nvSpPr>
          <p:cNvPr id="21507" name="Rectangle 3"/>
          <p:cNvSpPr>
            <a:spLocks noChangeArrowheads="1"/>
          </p:cNvSpPr>
          <p:nvPr/>
        </p:nvSpPr>
        <p:spPr bwMode="auto">
          <a:xfrm>
            <a:off x="566555" y="593685"/>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数据存储</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1550" y="503675"/>
            <a:ext cx="381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4000" dirty="0">
                <a:solidFill>
                  <a:srgbClr val="0000FF"/>
                </a:solidFill>
                <a:cs typeface="Times New Roman" pitchFamily="18" charset="0"/>
              </a:rPr>
              <a:t>Describing letter</a:t>
            </a:r>
          </a:p>
        </p:txBody>
      </p:sp>
      <p:sp>
        <p:nvSpPr>
          <p:cNvPr id="22531" name="Rectangle 3"/>
          <p:cNvSpPr>
            <a:spLocks noChangeArrowheads="1"/>
          </p:cNvSpPr>
          <p:nvPr/>
        </p:nvSpPr>
        <p:spPr bwMode="auto">
          <a:xfrm>
            <a:off x="927100" y="2168525"/>
            <a:ext cx="2293938"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3200" dirty="0">
                <a:solidFill>
                  <a:schemeClr val="tx1"/>
                </a:solidFill>
                <a:latin typeface="Arial Narrow" pitchFamily="34" charset="0"/>
              </a:rPr>
              <a:t>Noun</a:t>
            </a:r>
          </a:p>
          <a:p>
            <a:pPr algn="l">
              <a:lnSpc>
                <a:spcPct val="90000"/>
              </a:lnSpc>
              <a:spcBef>
                <a:spcPct val="20000"/>
              </a:spcBef>
            </a:pPr>
            <a:endParaRPr lang="en-US" altLang="zh-CN" sz="3200" dirty="0">
              <a:solidFill>
                <a:schemeClr val="tx1"/>
              </a:solidFill>
              <a:latin typeface="Arial Narrow" pitchFamily="34" charset="0"/>
            </a:endParaRPr>
          </a:p>
          <a:p>
            <a:pPr algn="l">
              <a:lnSpc>
                <a:spcPct val="90000"/>
              </a:lnSpc>
              <a:spcBef>
                <a:spcPct val="20000"/>
              </a:spcBef>
            </a:pPr>
            <a:r>
              <a:rPr lang="en-US" altLang="zh-CN" sz="3200" dirty="0">
                <a:solidFill>
                  <a:schemeClr val="tx1"/>
                </a:solidFill>
                <a:latin typeface="Arial Narrow" pitchFamily="34" charset="0"/>
              </a:rPr>
              <a:t>verb, gerund </a:t>
            </a:r>
          </a:p>
          <a:p>
            <a:pPr algn="l">
              <a:lnSpc>
                <a:spcPct val="90000"/>
              </a:lnSpc>
              <a:spcBef>
                <a:spcPct val="20000"/>
              </a:spcBef>
            </a:pPr>
            <a:endParaRPr lang="zh-CN" altLang="en-US" sz="3200" dirty="0">
              <a:solidFill>
                <a:schemeClr val="tx1"/>
              </a:solidFill>
              <a:latin typeface="Arial Narrow" pitchFamily="34" charset="0"/>
            </a:endParaRP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ChangeArrowheads="1"/>
          </p:cNvSpPr>
          <p:nvPr/>
        </p:nvSpPr>
        <p:spPr bwMode="auto">
          <a:xfrm>
            <a:off x="566738" y="503675"/>
            <a:ext cx="6294437" cy="641350"/>
          </a:xfrm>
          <a:prstGeom prst="rect">
            <a:avLst/>
          </a:prstGeom>
          <a:noFill/>
          <a:ln w="12700">
            <a:noFill/>
            <a:miter lim="800000"/>
            <a:headEnd type="none" w="sm" len="sm"/>
            <a:tailEnd/>
          </a:ln>
          <a:effectLst/>
        </p:spPr>
        <p:txBody>
          <a:bodyPr wrap="none" anchor="ctr">
            <a:spAutoFit/>
          </a:bodyPr>
          <a:lstStyle/>
          <a:p>
            <a:pPr algn="l" eaLnBrk="0" hangingPunct="0">
              <a:lnSpc>
                <a:spcPct val="90000"/>
              </a:lnSpc>
              <a:spcBef>
                <a:spcPct val="20000"/>
              </a:spcBef>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r>
              <a:rPr lang="en-US" altLang="zh-CN" sz="4000" dirty="0">
                <a:solidFill>
                  <a:srgbClr val="0000FF"/>
                </a:solidFill>
                <a:cs typeface="Times New Roman" pitchFamily="18" charset="0"/>
              </a:rPr>
              <a:t>1</a:t>
            </a:r>
            <a:r>
              <a:rPr lang="zh-CN" altLang="en-US" sz="4000" dirty="0">
                <a:solidFill>
                  <a:srgbClr val="0000FF"/>
                </a:solidFill>
                <a:cs typeface="Times New Roman" pitchFamily="18" charset="0"/>
              </a:rPr>
              <a:t>： </a:t>
            </a:r>
            <a:r>
              <a:rPr lang="en-US" altLang="zh-CN" sz="2800" dirty="0">
                <a:solidFill>
                  <a:srgbClr val="000099"/>
                </a:solidFill>
                <a:effectLst>
                  <a:outerShdw blurRad="38100" dist="38100" dir="2700000" algn="tl">
                    <a:srgbClr val="C0C0C0"/>
                  </a:outerShdw>
                </a:effectLst>
              </a:rPr>
              <a:t>plane ticket booking system</a:t>
            </a:r>
            <a:endParaRPr lang="zh-CN" altLang="en-US" sz="2800" dirty="0">
              <a:solidFill>
                <a:srgbClr val="000099"/>
              </a:solidFill>
              <a:effectLst>
                <a:outerShdw blurRad="38100" dist="38100" dir="2700000" algn="tl">
                  <a:srgbClr val="C0C0C0"/>
                </a:outerShdw>
              </a:effectLst>
            </a:endParaRPr>
          </a:p>
        </p:txBody>
      </p:sp>
      <p:sp>
        <p:nvSpPr>
          <p:cNvPr id="23555" name="Rectangle 4"/>
          <p:cNvSpPr>
            <a:spLocks noChangeArrowheads="1"/>
          </p:cNvSpPr>
          <p:nvPr/>
        </p:nvSpPr>
        <p:spPr bwMode="auto">
          <a:xfrm>
            <a:off x="657225" y="2135188"/>
            <a:ext cx="792162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旅客到旅行社预定机票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旅行社登记受理</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根据目的地和航班情况制定机票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打印机票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计算帐单</a:t>
            </a:r>
          </a:p>
          <a:p>
            <a:pPr algn="l">
              <a:lnSpc>
                <a:spcPct val="115000"/>
              </a:lnSpc>
              <a:spcBef>
                <a:spcPct val="20000"/>
              </a:spcBef>
              <a:buClr>
                <a:srgbClr val="FF0000"/>
              </a:buClr>
              <a:buSzPct val="80000"/>
              <a:buFont typeface="Wingdings" pitchFamily="2" charset="2"/>
              <a:buChar char="ü"/>
            </a:pPr>
            <a:r>
              <a:rPr lang="en-US" altLang="zh-CN" sz="2800" dirty="0">
                <a:solidFill>
                  <a:schemeClr val="tx1"/>
                </a:solidFill>
                <a:latin typeface="Arial Narrow" pitchFamily="34" charset="0"/>
                <a:ea typeface="楷体_GB2312" pitchFamily="49" charset="-122"/>
              </a:rPr>
              <a:t>…</a:t>
            </a:r>
            <a:endParaRPr lang="zh-CN" altLang="en-US" sz="2800" dirty="0">
              <a:solidFill>
                <a:schemeClr val="tx1"/>
              </a:solidFill>
              <a:latin typeface="Arial Narrow" pitchFamily="34" charset="0"/>
              <a:ea typeface="楷体_GB2312" pitchFamily="49" charset="-122"/>
            </a:endParaRP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79"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0"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1" name="Rectangle 5"/>
          <p:cNvSpPr>
            <a:spLocks noChangeArrowheads="1"/>
          </p:cNvSpPr>
          <p:nvPr/>
        </p:nvSpPr>
        <p:spPr bwMode="auto">
          <a:xfrm>
            <a:off x="3505200" y="5634038"/>
            <a:ext cx="1336675" cy="919162"/>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2"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3"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4"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4585"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4586"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4587"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8"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9"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90"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4598" name="Rectangle 22"/>
          <p:cNvSpPr>
            <a:spLocks noChangeArrowheads="1"/>
          </p:cNvSpPr>
          <p:nvPr/>
        </p:nvSpPr>
        <p:spPr bwMode="auto">
          <a:xfrm>
            <a:off x="3733800" y="22098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book</a:t>
            </a:r>
          </a:p>
        </p:txBody>
      </p:sp>
      <p:sp>
        <p:nvSpPr>
          <p:cNvPr id="24599"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4600"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4601"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4602"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4603"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4604"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4605"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4606"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4607"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3"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4"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5" name="Rectangle 5"/>
          <p:cNvSpPr>
            <a:spLocks noChangeArrowheads="1"/>
          </p:cNvSpPr>
          <p:nvPr/>
        </p:nvSpPr>
        <p:spPr bwMode="auto">
          <a:xfrm>
            <a:off x="3505200" y="56388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6"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7"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8"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5609"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5610"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5611"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2"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3"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4"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5622" name="Rectangle 22"/>
          <p:cNvSpPr>
            <a:spLocks noChangeArrowheads="1"/>
          </p:cNvSpPr>
          <p:nvPr/>
        </p:nvSpPr>
        <p:spPr bwMode="auto">
          <a:xfrm>
            <a:off x="3733800" y="22098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book</a:t>
            </a:r>
          </a:p>
        </p:txBody>
      </p:sp>
      <p:sp>
        <p:nvSpPr>
          <p:cNvPr id="25623"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5624"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5625"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5626"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5627"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5628"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5629"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5630"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5631"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
        <p:nvSpPr>
          <p:cNvPr id="25632" name="Freeform 32"/>
          <p:cNvSpPr>
            <a:spLocks/>
          </p:cNvSpPr>
          <p:nvPr/>
        </p:nvSpPr>
        <p:spPr bwMode="auto">
          <a:xfrm>
            <a:off x="203200" y="1143000"/>
            <a:ext cx="8826500" cy="5689600"/>
          </a:xfrm>
          <a:custGeom>
            <a:avLst/>
            <a:gdLst>
              <a:gd name="T0" fmla="*/ 2147483647 w 5560"/>
              <a:gd name="T1" fmla="*/ 2147483647 h 3584"/>
              <a:gd name="T2" fmla="*/ 2147483647 w 5560"/>
              <a:gd name="T3" fmla="*/ 2147483647 h 3584"/>
              <a:gd name="T4" fmla="*/ 2147483647 w 5560"/>
              <a:gd name="T5" fmla="*/ 2147483647 h 3584"/>
              <a:gd name="T6" fmla="*/ 2147483647 w 5560"/>
              <a:gd name="T7" fmla="*/ 2147483647 h 3584"/>
              <a:gd name="T8" fmla="*/ 2147483647 w 5560"/>
              <a:gd name="T9" fmla="*/ 2147483647 h 3584"/>
              <a:gd name="T10" fmla="*/ 2147483647 w 5560"/>
              <a:gd name="T11" fmla="*/ 2147483647 h 3584"/>
              <a:gd name="T12" fmla="*/ 2147483647 w 5560"/>
              <a:gd name="T13" fmla="*/ 2147483647 h 3584"/>
              <a:gd name="T14" fmla="*/ 2147483647 w 5560"/>
              <a:gd name="T15" fmla="*/ 2147483647 h 3584"/>
              <a:gd name="T16" fmla="*/ 2147483647 w 5560"/>
              <a:gd name="T17" fmla="*/ 2147483647 h 3584"/>
              <a:gd name="T18" fmla="*/ 2147483647 w 5560"/>
              <a:gd name="T19" fmla="*/ 2147483647 h 3584"/>
              <a:gd name="T20" fmla="*/ 2147483647 w 5560"/>
              <a:gd name="T21" fmla="*/ 2147483647 h 3584"/>
              <a:gd name="T22" fmla="*/ 2147483647 w 5560"/>
              <a:gd name="T23" fmla="*/ 2147483647 h 35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60"/>
              <a:gd name="T37" fmla="*/ 0 h 3584"/>
              <a:gd name="T38" fmla="*/ 5560 w 5560"/>
              <a:gd name="T39" fmla="*/ 3584 h 35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60" h="3584">
                <a:moveTo>
                  <a:pt x="1744" y="432"/>
                </a:moveTo>
                <a:cubicBezTo>
                  <a:pt x="1488" y="656"/>
                  <a:pt x="1296" y="1192"/>
                  <a:pt x="1024" y="1392"/>
                </a:cubicBezTo>
                <a:cubicBezTo>
                  <a:pt x="752" y="1592"/>
                  <a:pt x="224" y="1400"/>
                  <a:pt x="112" y="1632"/>
                </a:cubicBezTo>
                <a:cubicBezTo>
                  <a:pt x="0" y="1864"/>
                  <a:pt x="8" y="2472"/>
                  <a:pt x="352" y="2784"/>
                </a:cubicBezTo>
                <a:cubicBezTo>
                  <a:pt x="696" y="3096"/>
                  <a:pt x="1632" y="3424"/>
                  <a:pt x="2176" y="3504"/>
                </a:cubicBezTo>
                <a:cubicBezTo>
                  <a:pt x="2720" y="3584"/>
                  <a:pt x="3288" y="3568"/>
                  <a:pt x="3616" y="3264"/>
                </a:cubicBezTo>
                <a:cubicBezTo>
                  <a:pt x="3944" y="2960"/>
                  <a:pt x="3880" y="2024"/>
                  <a:pt x="4144" y="1680"/>
                </a:cubicBezTo>
                <a:cubicBezTo>
                  <a:pt x="4408" y="1336"/>
                  <a:pt x="5000" y="1416"/>
                  <a:pt x="5200" y="1200"/>
                </a:cubicBezTo>
                <a:cubicBezTo>
                  <a:pt x="5400" y="984"/>
                  <a:pt x="5560" y="560"/>
                  <a:pt x="5344" y="384"/>
                </a:cubicBezTo>
                <a:cubicBezTo>
                  <a:pt x="5128" y="208"/>
                  <a:pt x="4368" y="200"/>
                  <a:pt x="3904" y="144"/>
                </a:cubicBezTo>
                <a:cubicBezTo>
                  <a:pt x="3440" y="88"/>
                  <a:pt x="2920" y="0"/>
                  <a:pt x="2560" y="48"/>
                </a:cubicBezTo>
                <a:cubicBezTo>
                  <a:pt x="2200" y="96"/>
                  <a:pt x="2000" y="208"/>
                  <a:pt x="1744" y="43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7"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8"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9" name="Rectangle 5"/>
          <p:cNvSpPr>
            <a:spLocks noChangeArrowheads="1"/>
          </p:cNvSpPr>
          <p:nvPr/>
        </p:nvSpPr>
        <p:spPr bwMode="auto">
          <a:xfrm>
            <a:off x="3505200" y="56388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0"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1"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2"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6633"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6634"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6635"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6"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7"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8"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6646" name="Rectangle 22"/>
          <p:cNvSpPr>
            <a:spLocks noChangeArrowheads="1"/>
          </p:cNvSpPr>
          <p:nvPr/>
        </p:nvSpPr>
        <p:spPr bwMode="auto">
          <a:xfrm>
            <a:off x="3733800" y="2209800"/>
            <a:ext cx="1245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dirty="0">
                <a:solidFill>
                  <a:schemeClr val="tx1"/>
                </a:solidFill>
              </a:rPr>
              <a:t>booking</a:t>
            </a:r>
          </a:p>
        </p:txBody>
      </p:sp>
      <p:sp>
        <p:nvSpPr>
          <p:cNvPr id="26647"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6648"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6649"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6650"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6651"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6652"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6653"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6654"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6655"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
        <p:nvSpPr>
          <p:cNvPr id="26656" name="Freeform 32"/>
          <p:cNvSpPr>
            <a:spLocks/>
          </p:cNvSpPr>
          <p:nvPr/>
        </p:nvSpPr>
        <p:spPr bwMode="auto">
          <a:xfrm>
            <a:off x="203200" y="1143000"/>
            <a:ext cx="8826500" cy="5689600"/>
          </a:xfrm>
          <a:custGeom>
            <a:avLst/>
            <a:gdLst>
              <a:gd name="T0" fmla="*/ 2147483647 w 5560"/>
              <a:gd name="T1" fmla="*/ 2147483647 h 3584"/>
              <a:gd name="T2" fmla="*/ 2147483647 w 5560"/>
              <a:gd name="T3" fmla="*/ 2147483647 h 3584"/>
              <a:gd name="T4" fmla="*/ 2147483647 w 5560"/>
              <a:gd name="T5" fmla="*/ 2147483647 h 3584"/>
              <a:gd name="T6" fmla="*/ 2147483647 w 5560"/>
              <a:gd name="T7" fmla="*/ 2147483647 h 3584"/>
              <a:gd name="T8" fmla="*/ 2147483647 w 5560"/>
              <a:gd name="T9" fmla="*/ 2147483647 h 3584"/>
              <a:gd name="T10" fmla="*/ 2147483647 w 5560"/>
              <a:gd name="T11" fmla="*/ 2147483647 h 3584"/>
              <a:gd name="T12" fmla="*/ 2147483647 w 5560"/>
              <a:gd name="T13" fmla="*/ 2147483647 h 3584"/>
              <a:gd name="T14" fmla="*/ 2147483647 w 5560"/>
              <a:gd name="T15" fmla="*/ 2147483647 h 3584"/>
              <a:gd name="T16" fmla="*/ 2147483647 w 5560"/>
              <a:gd name="T17" fmla="*/ 2147483647 h 3584"/>
              <a:gd name="T18" fmla="*/ 2147483647 w 5560"/>
              <a:gd name="T19" fmla="*/ 2147483647 h 3584"/>
              <a:gd name="T20" fmla="*/ 2147483647 w 5560"/>
              <a:gd name="T21" fmla="*/ 2147483647 h 3584"/>
              <a:gd name="T22" fmla="*/ 2147483647 w 5560"/>
              <a:gd name="T23" fmla="*/ 2147483647 h 35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60"/>
              <a:gd name="T37" fmla="*/ 0 h 3584"/>
              <a:gd name="T38" fmla="*/ 5560 w 5560"/>
              <a:gd name="T39" fmla="*/ 3584 h 35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60" h="3584">
                <a:moveTo>
                  <a:pt x="1744" y="432"/>
                </a:moveTo>
                <a:cubicBezTo>
                  <a:pt x="1488" y="656"/>
                  <a:pt x="1296" y="1192"/>
                  <a:pt x="1024" y="1392"/>
                </a:cubicBezTo>
                <a:cubicBezTo>
                  <a:pt x="752" y="1592"/>
                  <a:pt x="224" y="1400"/>
                  <a:pt x="112" y="1632"/>
                </a:cubicBezTo>
                <a:cubicBezTo>
                  <a:pt x="0" y="1864"/>
                  <a:pt x="8" y="2472"/>
                  <a:pt x="352" y="2784"/>
                </a:cubicBezTo>
                <a:cubicBezTo>
                  <a:pt x="696" y="3096"/>
                  <a:pt x="1632" y="3424"/>
                  <a:pt x="2176" y="3504"/>
                </a:cubicBezTo>
                <a:cubicBezTo>
                  <a:pt x="2720" y="3584"/>
                  <a:pt x="3288" y="3568"/>
                  <a:pt x="3616" y="3264"/>
                </a:cubicBezTo>
                <a:cubicBezTo>
                  <a:pt x="3944" y="2960"/>
                  <a:pt x="3880" y="2024"/>
                  <a:pt x="4144" y="1680"/>
                </a:cubicBezTo>
                <a:cubicBezTo>
                  <a:pt x="4408" y="1336"/>
                  <a:pt x="5000" y="1416"/>
                  <a:pt x="5200" y="1200"/>
                </a:cubicBezTo>
                <a:cubicBezTo>
                  <a:pt x="5400" y="984"/>
                  <a:pt x="5560" y="560"/>
                  <a:pt x="5344" y="384"/>
                </a:cubicBezTo>
                <a:cubicBezTo>
                  <a:pt x="5128" y="208"/>
                  <a:pt x="4368" y="200"/>
                  <a:pt x="3904" y="144"/>
                </a:cubicBezTo>
                <a:cubicBezTo>
                  <a:pt x="3440" y="88"/>
                  <a:pt x="2920" y="0"/>
                  <a:pt x="2560" y="48"/>
                </a:cubicBezTo>
                <a:cubicBezTo>
                  <a:pt x="2200" y="96"/>
                  <a:pt x="2000" y="208"/>
                  <a:pt x="1744" y="43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Rectangle 33"/>
          <p:cNvSpPr>
            <a:spLocks noChangeArrowheads="1"/>
          </p:cNvSpPr>
          <p:nvPr/>
        </p:nvSpPr>
        <p:spPr bwMode="auto">
          <a:xfrm>
            <a:off x="539750" y="115888"/>
            <a:ext cx="1371600" cy="914400"/>
          </a:xfrm>
          <a:prstGeom prst="rect">
            <a:avLst/>
          </a:prstGeom>
          <a:solidFill>
            <a:srgbClr val="FFFF00"/>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58" name="Text Box 34"/>
          <p:cNvSpPr txBox="1">
            <a:spLocks noChangeArrowheads="1"/>
          </p:cNvSpPr>
          <p:nvPr/>
        </p:nvSpPr>
        <p:spPr bwMode="auto">
          <a:xfrm>
            <a:off x="539750" y="40481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rgbClr val="FF9933"/>
                </a:solidFill>
              </a:rPr>
              <a:t>traveler</a:t>
            </a:r>
            <a:endParaRPr lang="en-US" altLang="zh-CN" sz="2400" b="0">
              <a:solidFill>
                <a:srgbClr val="FF9933"/>
              </a:solidFill>
            </a:endParaRPr>
          </a:p>
        </p:txBody>
      </p:sp>
      <p:sp>
        <p:nvSpPr>
          <p:cNvPr id="26659" name="Line 35"/>
          <p:cNvSpPr>
            <a:spLocks noChangeShapeType="1"/>
          </p:cNvSpPr>
          <p:nvPr/>
        </p:nvSpPr>
        <p:spPr bwMode="auto">
          <a:xfrm>
            <a:off x="1258888" y="981075"/>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Rectangle 36"/>
          <p:cNvSpPr>
            <a:spLocks noChangeArrowheads="1"/>
          </p:cNvSpPr>
          <p:nvPr/>
        </p:nvSpPr>
        <p:spPr bwMode="auto">
          <a:xfrm>
            <a:off x="1403350" y="1125538"/>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form</a:t>
            </a:r>
          </a:p>
        </p:txBody>
      </p:sp>
      <p:sp>
        <p:nvSpPr>
          <p:cNvPr id="26661" name="Freeform 37"/>
          <p:cNvSpPr>
            <a:spLocks/>
          </p:cNvSpPr>
          <p:nvPr/>
        </p:nvSpPr>
        <p:spPr bwMode="auto">
          <a:xfrm>
            <a:off x="63500" y="-133350"/>
            <a:ext cx="2538413" cy="2065338"/>
          </a:xfrm>
          <a:custGeom>
            <a:avLst/>
            <a:gdLst>
              <a:gd name="T0" fmla="*/ 2147483647 w 1599"/>
              <a:gd name="T1" fmla="*/ 2147483647 h 1301"/>
              <a:gd name="T2" fmla="*/ 2147483647 w 1599"/>
              <a:gd name="T3" fmla="*/ 2147483647 h 1301"/>
              <a:gd name="T4" fmla="*/ 2147483647 w 1599"/>
              <a:gd name="T5" fmla="*/ 2147483647 h 1301"/>
              <a:gd name="T6" fmla="*/ 2147483647 w 1599"/>
              <a:gd name="T7" fmla="*/ 2147483647 h 1301"/>
              <a:gd name="T8" fmla="*/ 2147483647 w 1599"/>
              <a:gd name="T9" fmla="*/ 2147483647 h 1301"/>
              <a:gd name="T10" fmla="*/ 2147483647 w 1599"/>
              <a:gd name="T11" fmla="*/ 2147483647 h 1301"/>
              <a:gd name="T12" fmla="*/ 2147483647 w 1599"/>
              <a:gd name="T13" fmla="*/ 2147483647 h 1301"/>
              <a:gd name="T14" fmla="*/ 2147483647 w 1599"/>
              <a:gd name="T15" fmla="*/ 2147483647 h 1301"/>
              <a:gd name="T16" fmla="*/ 2147483647 w 1599"/>
              <a:gd name="T17" fmla="*/ 2147483647 h 1301"/>
              <a:gd name="T18" fmla="*/ 2147483647 w 1599"/>
              <a:gd name="T19" fmla="*/ 2147483647 h 1301"/>
              <a:gd name="T20" fmla="*/ 2147483647 w 1599"/>
              <a:gd name="T21" fmla="*/ 2147483647 h 1301"/>
              <a:gd name="T22" fmla="*/ 2147483647 w 1599"/>
              <a:gd name="T23" fmla="*/ 2147483647 h 1301"/>
              <a:gd name="T24" fmla="*/ 2147483647 w 1599"/>
              <a:gd name="T25" fmla="*/ 2147483647 h 1301"/>
              <a:gd name="T26" fmla="*/ 2147483647 w 1599"/>
              <a:gd name="T27" fmla="*/ 2147483647 h 1301"/>
              <a:gd name="T28" fmla="*/ 2147483647 w 1599"/>
              <a:gd name="T29" fmla="*/ 2147483647 h 1301"/>
              <a:gd name="T30" fmla="*/ 2147483647 w 1599"/>
              <a:gd name="T31" fmla="*/ 2147483647 h 1301"/>
              <a:gd name="T32" fmla="*/ 2147483647 w 1599"/>
              <a:gd name="T33" fmla="*/ 2147483647 h 1301"/>
              <a:gd name="T34" fmla="*/ 2147483647 w 1599"/>
              <a:gd name="T35" fmla="*/ 2147483647 h 1301"/>
              <a:gd name="T36" fmla="*/ 2147483647 w 1599"/>
              <a:gd name="T37" fmla="*/ 2147483647 h 1301"/>
              <a:gd name="T38" fmla="*/ 2147483647 w 1599"/>
              <a:gd name="T39" fmla="*/ 2147483647 h 1301"/>
              <a:gd name="T40" fmla="*/ 2147483647 w 1599"/>
              <a:gd name="T41" fmla="*/ 2147483647 h 1301"/>
              <a:gd name="T42" fmla="*/ 2147483647 w 1599"/>
              <a:gd name="T43" fmla="*/ 2147483647 h 1301"/>
              <a:gd name="T44" fmla="*/ 2147483647 w 1599"/>
              <a:gd name="T45" fmla="*/ 2147483647 h 1301"/>
              <a:gd name="T46" fmla="*/ 2147483647 w 1599"/>
              <a:gd name="T47" fmla="*/ 2147483647 h 1301"/>
              <a:gd name="T48" fmla="*/ 2147483647 w 1599"/>
              <a:gd name="T49" fmla="*/ 2147483647 h 1301"/>
              <a:gd name="T50" fmla="*/ 2147483647 w 1599"/>
              <a:gd name="T51" fmla="*/ 2147483647 h 1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9"/>
              <a:gd name="T79" fmla="*/ 0 h 1301"/>
              <a:gd name="T80" fmla="*/ 1599 w 1599"/>
              <a:gd name="T81" fmla="*/ 1301 h 1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9" h="1301">
                <a:moveTo>
                  <a:pt x="79" y="134"/>
                </a:moveTo>
                <a:cubicBezTo>
                  <a:pt x="0" y="362"/>
                  <a:pt x="64" y="653"/>
                  <a:pt x="268" y="789"/>
                </a:cubicBezTo>
                <a:cubicBezTo>
                  <a:pt x="310" y="853"/>
                  <a:pt x="360" y="908"/>
                  <a:pt x="407" y="968"/>
                </a:cubicBezTo>
                <a:cubicBezTo>
                  <a:pt x="443" y="1013"/>
                  <a:pt x="451" y="1047"/>
                  <a:pt x="496" y="1077"/>
                </a:cubicBezTo>
                <a:cubicBezTo>
                  <a:pt x="503" y="1087"/>
                  <a:pt x="508" y="1099"/>
                  <a:pt x="516" y="1107"/>
                </a:cubicBezTo>
                <a:cubicBezTo>
                  <a:pt x="524" y="1115"/>
                  <a:pt x="538" y="1118"/>
                  <a:pt x="546" y="1127"/>
                </a:cubicBezTo>
                <a:cubicBezTo>
                  <a:pt x="562" y="1145"/>
                  <a:pt x="566" y="1173"/>
                  <a:pt x="586" y="1186"/>
                </a:cubicBezTo>
                <a:cubicBezTo>
                  <a:pt x="619" y="1209"/>
                  <a:pt x="645" y="1216"/>
                  <a:pt x="685" y="1226"/>
                </a:cubicBezTo>
                <a:cubicBezTo>
                  <a:pt x="797" y="1301"/>
                  <a:pt x="721" y="1267"/>
                  <a:pt x="933" y="1256"/>
                </a:cubicBezTo>
                <a:cubicBezTo>
                  <a:pt x="1093" y="1216"/>
                  <a:pt x="986" y="1237"/>
                  <a:pt x="1261" y="1226"/>
                </a:cubicBezTo>
                <a:cubicBezTo>
                  <a:pt x="1318" y="1212"/>
                  <a:pt x="1342" y="1177"/>
                  <a:pt x="1390" y="1147"/>
                </a:cubicBezTo>
                <a:cubicBezTo>
                  <a:pt x="1413" y="1078"/>
                  <a:pt x="1379" y="1160"/>
                  <a:pt x="1440" y="1087"/>
                </a:cubicBezTo>
                <a:cubicBezTo>
                  <a:pt x="1447" y="1079"/>
                  <a:pt x="1446" y="1067"/>
                  <a:pt x="1450" y="1057"/>
                </a:cubicBezTo>
                <a:cubicBezTo>
                  <a:pt x="1476" y="997"/>
                  <a:pt x="1494" y="923"/>
                  <a:pt x="1539" y="878"/>
                </a:cubicBezTo>
                <a:cubicBezTo>
                  <a:pt x="1550" y="834"/>
                  <a:pt x="1565" y="792"/>
                  <a:pt x="1579" y="749"/>
                </a:cubicBezTo>
                <a:cubicBezTo>
                  <a:pt x="1582" y="739"/>
                  <a:pt x="1586" y="730"/>
                  <a:pt x="1589" y="720"/>
                </a:cubicBezTo>
                <a:cubicBezTo>
                  <a:pt x="1592" y="710"/>
                  <a:pt x="1599" y="690"/>
                  <a:pt x="1599" y="690"/>
                </a:cubicBezTo>
                <a:cubicBezTo>
                  <a:pt x="1591" y="629"/>
                  <a:pt x="1579" y="572"/>
                  <a:pt x="1569" y="511"/>
                </a:cubicBezTo>
                <a:cubicBezTo>
                  <a:pt x="1566" y="458"/>
                  <a:pt x="1566" y="405"/>
                  <a:pt x="1559" y="352"/>
                </a:cubicBezTo>
                <a:cubicBezTo>
                  <a:pt x="1550" y="288"/>
                  <a:pt x="1523" y="280"/>
                  <a:pt x="1479" y="243"/>
                </a:cubicBezTo>
                <a:cubicBezTo>
                  <a:pt x="1447" y="216"/>
                  <a:pt x="1435" y="186"/>
                  <a:pt x="1400" y="163"/>
                </a:cubicBezTo>
                <a:cubicBezTo>
                  <a:pt x="1353" y="95"/>
                  <a:pt x="1245" y="100"/>
                  <a:pt x="1172" y="94"/>
                </a:cubicBezTo>
                <a:cubicBezTo>
                  <a:pt x="794" y="0"/>
                  <a:pt x="1208" y="73"/>
                  <a:pt x="149" y="84"/>
                </a:cubicBezTo>
                <a:cubicBezTo>
                  <a:pt x="119" y="104"/>
                  <a:pt x="114" y="105"/>
                  <a:pt x="89" y="134"/>
                </a:cubicBezTo>
                <a:cubicBezTo>
                  <a:pt x="81" y="143"/>
                  <a:pt x="81" y="163"/>
                  <a:pt x="69" y="163"/>
                </a:cubicBezTo>
                <a:cubicBezTo>
                  <a:pt x="59" y="163"/>
                  <a:pt x="76" y="144"/>
                  <a:pt x="79" y="134"/>
                </a:cubicBezTo>
                <a:close/>
              </a:path>
            </a:pathLst>
          </a:custGeom>
          <a:noFill/>
          <a:ln w="34925" cap="flat" cmpd="sng">
            <a:solidFill>
              <a:srgbClr val="FF0000"/>
            </a:solidFill>
            <a:prstDash val="sysDot"/>
            <a:round/>
            <a:headEnd type="none" w="sm" len="sm"/>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96525" y="189865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b="0" dirty="0">
                <a:solidFill>
                  <a:schemeClr val="tx1"/>
                </a:solidFill>
                <a:latin typeface="楷体_GB2312" pitchFamily="49" charset="-122"/>
                <a:ea typeface="楷体_GB2312" pitchFamily="49" charset="-122"/>
              </a:rPr>
              <a:t>   </a:t>
            </a:r>
            <a:r>
              <a:rPr lang="zh-CN" altLang="en-US" sz="2800" dirty="0">
                <a:solidFill>
                  <a:schemeClr val="tx1"/>
                </a:solidFill>
                <a:latin typeface="楷体_GB2312" pitchFamily="49" charset="-122"/>
                <a:ea typeface="楷体_GB2312" pitchFamily="49" charset="-122"/>
              </a:rPr>
              <a:t>储户把存折和取款单一并交给银行出纳员检验。出纳员核对账目，一旦发现存折有效性问题、取款单填写问题，或存折、帐卡与取款单不符等问题时，均应报告储户。在检查通过后，出纳员将取款信息登记在存折和帐卡上，并通知付款。根据付款同志给储户付款，从而完成这一简单的数据处理活动。</a:t>
            </a:r>
          </a:p>
        </p:txBody>
      </p:sp>
      <p:sp>
        <p:nvSpPr>
          <p:cNvPr id="27651" name="Rectangle 3"/>
          <p:cNvSpPr>
            <a:spLocks noChangeArrowheads="1"/>
          </p:cNvSpPr>
          <p:nvPr/>
        </p:nvSpPr>
        <p:spPr bwMode="auto">
          <a:xfrm>
            <a:off x="611560" y="458670"/>
            <a:ext cx="61029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：去银行取款问题描述</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66555" y="23364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去银行取款数据流图</a:t>
            </a:r>
          </a:p>
        </p:txBody>
      </p:sp>
      <p:pic>
        <p:nvPicPr>
          <p:cNvPr id="286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943100"/>
            <a:ext cx="7110412"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11560" y="503675"/>
            <a:ext cx="35301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3</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：售书系统</a:t>
            </a:r>
          </a:p>
        </p:txBody>
      </p:sp>
      <p:grpSp>
        <p:nvGrpSpPr>
          <p:cNvPr id="29699" name="Group 3"/>
          <p:cNvGrpSpPr>
            <a:grpSpLocks/>
          </p:cNvGrpSpPr>
          <p:nvPr/>
        </p:nvGrpSpPr>
        <p:grpSpPr bwMode="auto">
          <a:xfrm>
            <a:off x="1116013" y="1916113"/>
            <a:ext cx="6553200" cy="2590800"/>
            <a:chOff x="5939" y="12792"/>
            <a:chExt cx="4500" cy="1560"/>
          </a:xfrm>
        </p:grpSpPr>
        <p:sp>
          <p:nvSpPr>
            <p:cNvPr id="29700" name="Rectangle 4"/>
            <p:cNvSpPr>
              <a:spLocks noChangeArrowheads="1"/>
            </p:cNvSpPr>
            <p:nvPr/>
          </p:nvSpPr>
          <p:spPr bwMode="auto">
            <a:xfrm>
              <a:off x="5939" y="13104"/>
              <a:ext cx="72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学</a:t>
              </a:r>
            </a:p>
            <a:p>
              <a:pPr algn="just"/>
              <a:endParaRPr lang="zh-CN" altLang="en-US" sz="2800">
                <a:solidFill>
                  <a:schemeClr val="tx1"/>
                </a:solidFill>
              </a:endParaRPr>
            </a:p>
            <a:p>
              <a:pPr algn="just"/>
              <a:r>
                <a:rPr lang="zh-CN" altLang="en-US" sz="2800">
                  <a:solidFill>
                    <a:schemeClr val="tx1"/>
                  </a:solidFill>
                </a:rPr>
                <a:t>生</a:t>
              </a:r>
            </a:p>
          </p:txBody>
        </p:sp>
        <p:sp>
          <p:nvSpPr>
            <p:cNvPr id="29701" name="Line 5"/>
            <p:cNvSpPr>
              <a:spLocks noChangeShapeType="1"/>
            </p:cNvSpPr>
            <p:nvPr/>
          </p:nvSpPr>
          <p:spPr bwMode="auto">
            <a:xfrm>
              <a:off x="6659" y="13416"/>
              <a:ext cx="9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2" name="Oval 6"/>
            <p:cNvSpPr>
              <a:spLocks noChangeArrowheads="1"/>
            </p:cNvSpPr>
            <p:nvPr/>
          </p:nvSpPr>
          <p:spPr bwMode="auto">
            <a:xfrm>
              <a:off x="7559" y="12792"/>
              <a:ext cx="1080" cy="1560"/>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教材</a:t>
              </a:r>
            </a:p>
            <a:p>
              <a:pPr algn="just"/>
              <a:r>
                <a:rPr lang="zh-CN" altLang="en-US" sz="2800">
                  <a:solidFill>
                    <a:schemeClr val="tx1"/>
                  </a:solidFill>
                </a:rPr>
                <a:t>购销</a:t>
              </a:r>
            </a:p>
            <a:p>
              <a:pPr algn="just"/>
              <a:r>
                <a:rPr lang="zh-CN" altLang="en-US" sz="2800">
                  <a:solidFill>
                    <a:schemeClr val="tx1"/>
                  </a:solidFill>
                </a:rPr>
                <a:t>系统</a:t>
              </a:r>
            </a:p>
          </p:txBody>
        </p:sp>
        <p:sp>
          <p:nvSpPr>
            <p:cNvPr id="29703" name="Line 7"/>
            <p:cNvSpPr>
              <a:spLocks noChangeShapeType="1"/>
            </p:cNvSpPr>
            <p:nvPr/>
          </p:nvSpPr>
          <p:spPr bwMode="auto">
            <a:xfrm>
              <a:off x="8639" y="13416"/>
              <a:ext cx="10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4" name="Rectangle 8"/>
            <p:cNvSpPr>
              <a:spLocks noChangeArrowheads="1"/>
            </p:cNvSpPr>
            <p:nvPr/>
          </p:nvSpPr>
          <p:spPr bwMode="auto">
            <a:xfrm>
              <a:off x="9719" y="13104"/>
              <a:ext cx="72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书库保管员</a:t>
              </a:r>
            </a:p>
          </p:txBody>
        </p:sp>
        <p:sp>
          <p:nvSpPr>
            <p:cNvPr id="29705" name="Line 9"/>
            <p:cNvSpPr>
              <a:spLocks noChangeShapeType="1"/>
            </p:cNvSpPr>
            <p:nvPr/>
          </p:nvSpPr>
          <p:spPr bwMode="auto">
            <a:xfrm flipH="1">
              <a:off x="8639" y="14040"/>
              <a:ext cx="10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Line 10"/>
            <p:cNvSpPr>
              <a:spLocks noChangeShapeType="1"/>
            </p:cNvSpPr>
            <p:nvPr/>
          </p:nvSpPr>
          <p:spPr bwMode="auto">
            <a:xfrm flipH="1">
              <a:off x="6659" y="14040"/>
              <a:ext cx="9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86535" y="323655"/>
            <a:ext cx="7643813" cy="933450"/>
          </a:xfrm>
          <a:prstGeom prst="rect">
            <a:avLst/>
          </a:prstGeom>
          <a:noFill/>
          <a:ln/>
        </p:spPr>
        <p:txBody>
          <a:bodyPr lIns="92075" tIns="46038" rIns="92075" bIns="46038" anchor="ctr"/>
          <a:lstStyle/>
          <a:p>
            <a:pPr algn="l" eaLnBrk="0" hangingPunct="0">
              <a:defRPr/>
            </a:pPr>
            <a:r>
              <a:rPr lang="en-US" altLang="zh-CN" sz="4000" kern="0" dirty="0">
                <a:solidFill>
                  <a:srgbClr val="0000FF"/>
                </a:solidFill>
                <a:ea typeface="+mj-ea"/>
                <a:cs typeface="Times New Roman" pitchFamily="18" charset="0"/>
              </a:rPr>
              <a:t>§3.6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软件需求分析建模方法</a:t>
            </a:r>
          </a:p>
        </p:txBody>
      </p:sp>
      <p:sp>
        <p:nvSpPr>
          <p:cNvPr id="5" name="Text Box 2"/>
          <p:cNvSpPr txBox="1">
            <a:spLocks noChangeArrowheads="1"/>
          </p:cNvSpPr>
          <p:nvPr/>
        </p:nvSpPr>
        <p:spPr bwMode="auto">
          <a:xfrm>
            <a:off x="6361113" y="3108325"/>
            <a:ext cx="2486025" cy="860425"/>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rgbClr val="FF33CC"/>
                </a:solidFill>
                <a:effectLst>
                  <a:outerShdw blurRad="38100" dist="38100" dir="2700000" algn="tl">
                    <a:srgbClr val="C0C0C0"/>
                  </a:outerShdw>
                </a:effectLst>
                <a:latin typeface="Book Antiqua" pitchFamily="18" charset="0"/>
              </a:rPr>
              <a:t>计算机世界</a:t>
            </a:r>
            <a:endParaRPr lang="zh-CN" altLang="en-US" sz="1800" dirty="0">
              <a:solidFill>
                <a:srgbClr val="FF33CC"/>
              </a:solidFill>
              <a:effectLst>
                <a:outerShdw blurRad="38100" dist="38100" dir="2700000" algn="tl">
                  <a:srgbClr val="C0C0C0"/>
                </a:outerShdw>
              </a:effectLst>
              <a:latin typeface="Book Antiqua" pitchFamily="18" charset="0"/>
            </a:endParaRPr>
          </a:p>
        </p:txBody>
      </p:sp>
      <p:sp>
        <p:nvSpPr>
          <p:cNvPr id="6" name="Text Box 3"/>
          <p:cNvSpPr txBox="1">
            <a:spLocks noChangeArrowheads="1"/>
          </p:cNvSpPr>
          <p:nvPr/>
        </p:nvSpPr>
        <p:spPr bwMode="auto">
          <a:xfrm>
            <a:off x="694381" y="2753925"/>
            <a:ext cx="1627369" cy="1384995"/>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chemeClr val="tx2"/>
                </a:solidFill>
                <a:effectLst>
                  <a:outerShdw blurRad="38100" dist="38100" dir="2700000" algn="tl">
                    <a:srgbClr val="C0C0C0"/>
                  </a:outerShdw>
                </a:effectLst>
                <a:latin typeface="Book Antiqua" pitchFamily="18" charset="0"/>
              </a:rPr>
              <a:t>现实世界</a:t>
            </a:r>
            <a:endParaRPr lang="en-US" altLang="zh-CN" sz="2800" dirty="0">
              <a:solidFill>
                <a:schemeClr val="tx2"/>
              </a:solidFill>
              <a:effectLst>
                <a:outerShdw blurRad="38100" dist="38100" dir="2700000" algn="tl">
                  <a:srgbClr val="C0C0C0"/>
                </a:outerShdw>
              </a:effectLst>
              <a:latin typeface="Book Antiqua" pitchFamily="18" charset="0"/>
            </a:endParaRPr>
          </a:p>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chemeClr val="tx2"/>
                </a:solidFill>
                <a:effectLst>
                  <a:outerShdw blurRad="38100" dist="38100" dir="2700000" algn="tl">
                    <a:srgbClr val="C0C0C0"/>
                  </a:outerShdw>
                </a:effectLst>
                <a:latin typeface="Book Antiqua" pitchFamily="18" charset="0"/>
              </a:rPr>
              <a:t>用户世界</a:t>
            </a:r>
            <a:endParaRPr lang="zh-CN" altLang="en-US" sz="1800" dirty="0">
              <a:solidFill>
                <a:schemeClr val="tx2"/>
              </a:solidFill>
              <a:effectLst>
                <a:outerShdw blurRad="38100" dist="38100" dir="2700000" algn="tl">
                  <a:srgbClr val="C0C0C0"/>
                </a:outerShdw>
              </a:effectLst>
              <a:latin typeface="Book Antiqua" pitchFamily="18" charset="0"/>
            </a:endParaRPr>
          </a:p>
        </p:txBody>
      </p:sp>
      <p:sp>
        <p:nvSpPr>
          <p:cNvPr id="4102" name="Oval 4"/>
          <p:cNvSpPr>
            <a:spLocks noChangeArrowheads="1"/>
          </p:cNvSpPr>
          <p:nvPr/>
        </p:nvSpPr>
        <p:spPr bwMode="auto">
          <a:xfrm>
            <a:off x="425450" y="2427288"/>
            <a:ext cx="2133600" cy="2017712"/>
          </a:xfrm>
          <a:prstGeom prst="ellipse">
            <a:avLst/>
          </a:prstGeom>
          <a:noFill/>
          <a:ln w="38100">
            <a:solidFill>
              <a:schemeClr val="tx2"/>
            </a:solidFill>
            <a:round/>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 name="Oval 5"/>
          <p:cNvSpPr>
            <a:spLocks noChangeArrowheads="1"/>
          </p:cNvSpPr>
          <p:nvPr/>
        </p:nvSpPr>
        <p:spPr bwMode="auto">
          <a:xfrm>
            <a:off x="6408738" y="2312988"/>
            <a:ext cx="2389187" cy="2286000"/>
          </a:xfrm>
          <a:prstGeom prst="ellipse">
            <a:avLst/>
          </a:prstGeom>
          <a:noFill/>
          <a:ln w="38100">
            <a:solidFill>
              <a:srgbClr val="FF99CC"/>
            </a:solidFill>
            <a:round/>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 name="Text Box 6"/>
          <p:cNvSpPr txBox="1">
            <a:spLocks noChangeArrowheads="1"/>
          </p:cNvSpPr>
          <p:nvPr/>
        </p:nvSpPr>
        <p:spPr bwMode="auto">
          <a:xfrm>
            <a:off x="3897313" y="2393950"/>
            <a:ext cx="904875" cy="635000"/>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effectLst>
                  <a:outerShdw blurRad="38100" dist="38100" dir="2700000" algn="tl">
                    <a:srgbClr val="C0C0C0"/>
                  </a:outerShdw>
                </a:effectLst>
                <a:latin typeface="Book Antiqua" pitchFamily="18" charset="0"/>
              </a:rPr>
              <a:t>影射</a:t>
            </a:r>
            <a:endParaRPr lang="zh-CN" altLang="en-US" sz="2800" b="0" dirty="0">
              <a:effectLst>
                <a:outerShdw blurRad="38100" dist="38100" dir="2700000" algn="tl">
                  <a:srgbClr val="C0C0C0"/>
                </a:outerShdw>
              </a:effectLst>
              <a:latin typeface="Book Antiqua" pitchFamily="18" charset="0"/>
            </a:endParaRPr>
          </a:p>
        </p:txBody>
      </p:sp>
      <p:sp>
        <p:nvSpPr>
          <p:cNvPr id="10" name="AutoShape 7"/>
          <p:cNvSpPr>
            <a:spLocks noChangeArrowheads="1"/>
          </p:cNvSpPr>
          <p:nvPr/>
        </p:nvSpPr>
        <p:spPr bwMode="auto">
          <a:xfrm>
            <a:off x="3360738" y="3028950"/>
            <a:ext cx="2514600" cy="704850"/>
          </a:xfrm>
          <a:prstGeom prst="rightArrow">
            <a:avLst>
              <a:gd name="adj1" fmla="val 50000"/>
              <a:gd name="adj2" fmla="val 89189"/>
            </a:avLst>
          </a:prstGeom>
          <a:solidFill>
            <a:srgbClr val="CCECFF">
              <a:alpha val="50000"/>
            </a:srgbClr>
          </a:soli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lnSpc>
                <a:spcPct val="140000"/>
              </a:lnSpc>
              <a:spcBef>
                <a:spcPct val="20000"/>
              </a:spcBef>
              <a:buClr>
                <a:schemeClr val="accent2"/>
              </a:buClr>
              <a:buSzPct val="75000"/>
              <a:buFont typeface="Monotype Sorts" pitchFamily="2" charset="2"/>
              <a:buNone/>
              <a:defRPr/>
            </a:pPr>
            <a:endParaRPr lang="zh-CN" altLang="en-US" sz="2400">
              <a:solidFill>
                <a:schemeClr val="bg2"/>
              </a:solidFill>
              <a:effectLst>
                <a:outerShdw blurRad="38100" dist="38100" dir="2700000" algn="tl">
                  <a:srgbClr val="000000"/>
                </a:outerShdw>
              </a:effectLst>
              <a:latin typeface="Book Antiqua" pitchFamily="18" charset="0"/>
            </a:endParaRPr>
          </a:p>
        </p:txBody>
      </p:sp>
      <p:sp>
        <p:nvSpPr>
          <p:cNvPr id="11" name="Text Box 6"/>
          <p:cNvSpPr txBox="1">
            <a:spLocks noChangeArrowheads="1"/>
          </p:cNvSpPr>
          <p:nvPr/>
        </p:nvSpPr>
        <p:spPr bwMode="auto">
          <a:xfrm>
            <a:off x="3548063" y="3789363"/>
            <a:ext cx="1979612" cy="635000"/>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b="0" dirty="0">
                <a:effectLst>
                  <a:outerShdw blurRad="38100" dist="38100" dir="2700000" algn="tl">
                    <a:srgbClr val="C0C0C0"/>
                  </a:outerShdw>
                </a:effectLst>
                <a:latin typeface="Book Antiqua" pitchFamily="18" charset="0"/>
              </a:rPr>
              <a:t>抽象，提炼</a:t>
            </a:r>
          </a:p>
        </p:txBody>
      </p:sp>
      <p:sp>
        <p:nvSpPr>
          <p:cNvPr id="12" name="Text Box 6"/>
          <p:cNvSpPr txBox="1">
            <a:spLocks noChangeArrowheads="1"/>
          </p:cNvSpPr>
          <p:nvPr/>
        </p:nvSpPr>
        <p:spPr bwMode="auto">
          <a:xfrm>
            <a:off x="3983747" y="4914165"/>
            <a:ext cx="903288" cy="633412"/>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rgbClr val="0000FF"/>
                </a:solidFill>
                <a:effectLst>
                  <a:outerShdw blurRad="38100" dist="38100" dir="2700000" algn="tl">
                    <a:srgbClr val="C0C0C0"/>
                  </a:outerShdw>
                </a:effectLst>
                <a:latin typeface="Book Antiqua" pitchFamily="18" charset="0"/>
              </a:rPr>
              <a:t>建模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left)">
                                      <p:cBhvr>
                                        <p:cTn id="27" dur="500"/>
                                        <p:tgtEl>
                                          <p:spTgt spid="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animBg="1"/>
      <p:bldP spid="9" grpId="0" build="p" autoUpdateAnimBg="0"/>
      <p:bldP spid="10" grpId="0" animBg="1" autoUpdateAnimBg="0"/>
      <p:bldP spid="11" grpId="0" build="p" autoUpdateAnimBg="0"/>
      <p:bldP spid="1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498725" y="4224338"/>
            <a:ext cx="5044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000">
                <a:solidFill>
                  <a:schemeClr val="tx1"/>
                </a:solidFill>
              </a:rPr>
              <a:t>领书单　　　　          　　　　　进书通知</a:t>
            </a:r>
            <a:r>
              <a:rPr kumimoji="1" lang="zh-CN" altLang="en-US" sz="2400">
                <a:solidFill>
                  <a:schemeClr val="tx1"/>
                </a:solidFill>
                <a:latin typeface="Tahoma" pitchFamily="34" charset="0"/>
              </a:rPr>
              <a:t> </a:t>
            </a:r>
          </a:p>
        </p:txBody>
      </p:sp>
      <p:sp>
        <p:nvSpPr>
          <p:cNvPr id="30723" name="Text Box 3"/>
          <p:cNvSpPr txBox="1">
            <a:spLocks noChangeArrowheads="1"/>
          </p:cNvSpPr>
          <p:nvPr/>
        </p:nvSpPr>
        <p:spPr bwMode="auto">
          <a:xfrm>
            <a:off x="4251325" y="3754438"/>
            <a:ext cx="153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000">
                <a:solidFill>
                  <a:schemeClr val="tx1"/>
                </a:solidFill>
              </a:rPr>
              <a:t>进书通知</a:t>
            </a:r>
            <a:r>
              <a:rPr kumimoji="1" lang="zh-CN" altLang="en-US" sz="2400">
                <a:solidFill>
                  <a:schemeClr val="tx1"/>
                </a:solidFill>
              </a:rPr>
              <a:t>　</a:t>
            </a:r>
            <a:r>
              <a:rPr kumimoji="1" lang="zh-CN" altLang="en-US" sz="2400">
                <a:solidFill>
                  <a:schemeClr val="tx1"/>
                </a:solidFill>
                <a:latin typeface="Tahoma" pitchFamily="34" charset="0"/>
              </a:rPr>
              <a:t> </a:t>
            </a:r>
          </a:p>
        </p:txBody>
      </p:sp>
      <p:sp>
        <p:nvSpPr>
          <p:cNvPr id="30724" name="Text Box 4"/>
          <p:cNvSpPr txBox="1">
            <a:spLocks noChangeArrowheads="1"/>
          </p:cNvSpPr>
          <p:nvPr/>
        </p:nvSpPr>
        <p:spPr bwMode="auto">
          <a:xfrm>
            <a:off x="2057400" y="3276600"/>
            <a:ext cx="5472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　</a:t>
            </a:r>
            <a:r>
              <a:rPr kumimoji="1" lang="zh-CN" altLang="en-US" sz="2000">
                <a:solidFill>
                  <a:schemeClr val="tx1"/>
                </a:solidFill>
              </a:rPr>
              <a:t>购书单　　　　　　　　　　　　　缺书单</a:t>
            </a:r>
            <a:r>
              <a:rPr kumimoji="1" lang="zh-CN" altLang="en-US" sz="2000">
                <a:solidFill>
                  <a:schemeClr val="tx1"/>
                </a:solidFill>
                <a:latin typeface="Tahoma" pitchFamily="34" charset="0"/>
              </a:rPr>
              <a:t> </a:t>
            </a:r>
          </a:p>
        </p:txBody>
      </p:sp>
      <p:sp>
        <p:nvSpPr>
          <p:cNvPr id="30725" name="Arc 5"/>
          <p:cNvSpPr>
            <a:spLocks/>
          </p:cNvSpPr>
          <p:nvPr/>
        </p:nvSpPr>
        <p:spPr bwMode="auto">
          <a:xfrm>
            <a:off x="4175125" y="4824413"/>
            <a:ext cx="819150" cy="1381125"/>
          </a:xfrm>
          <a:custGeom>
            <a:avLst/>
            <a:gdLst>
              <a:gd name="T0" fmla="*/ 0 w 22877"/>
              <a:gd name="T1" fmla="*/ 2147483647 h 21600"/>
              <a:gd name="T2" fmla="*/ 2147483647 w 22877"/>
              <a:gd name="T3" fmla="*/ 2147483647 h 21600"/>
              <a:gd name="T4" fmla="*/ 2147483647 w 22877"/>
              <a:gd name="T5" fmla="*/ 2147483647 h 21600"/>
              <a:gd name="T6" fmla="*/ 0 60000 65536"/>
              <a:gd name="T7" fmla="*/ 0 60000 65536"/>
              <a:gd name="T8" fmla="*/ 0 60000 65536"/>
              <a:gd name="T9" fmla="*/ 0 w 22877"/>
              <a:gd name="T10" fmla="*/ 0 h 21600"/>
              <a:gd name="T11" fmla="*/ 22877 w 22877"/>
              <a:gd name="T12" fmla="*/ 21600 h 21600"/>
            </a:gdLst>
            <a:ahLst/>
            <a:cxnLst>
              <a:cxn ang="T6">
                <a:pos x="T0" y="T1"/>
              </a:cxn>
              <a:cxn ang="T7">
                <a:pos x="T2" y="T3"/>
              </a:cxn>
              <a:cxn ang="T8">
                <a:pos x="T4" y="T5"/>
              </a:cxn>
            </a:cxnLst>
            <a:rect l="T9" t="T10" r="T11" b="T12"/>
            <a:pathLst>
              <a:path w="22877" h="21600" fill="none" extrusionOk="0">
                <a:moveTo>
                  <a:pt x="-1" y="73"/>
                </a:moveTo>
                <a:cubicBezTo>
                  <a:pt x="592" y="24"/>
                  <a:pt x="1186" y="-1"/>
                  <a:pt x="1781" y="0"/>
                </a:cubicBezTo>
                <a:cubicBezTo>
                  <a:pt x="11922" y="0"/>
                  <a:pt x="20697" y="7054"/>
                  <a:pt x="22876" y="16959"/>
                </a:cubicBezTo>
              </a:path>
              <a:path w="22877" h="21600" stroke="0" extrusionOk="0">
                <a:moveTo>
                  <a:pt x="-1" y="73"/>
                </a:moveTo>
                <a:cubicBezTo>
                  <a:pt x="592" y="24"/>
                  <a:pt x="1186" y="-1"/>
                  <a:pt x="1781" y="0"/>
                </a:cubicBezTo>
                <a:cubicBezTo>
                  <a:pt x="11922" y="0"/>
                  <a:pt x="20697" y="7054"/>
                  <a:pt x="22876" y="16959"/>
                </a:cubicBezTo>
                <a:lnTo>
                  <a:pt x="1781" y="21600"/>
                </a:lnTo>
                <a:lnTo>
                  <a:pt x="-1" y="73"/>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6" name="Arc 6"/>
          <p:cNvSpPr>
            <a:spLocks/>
          </p:cNvSpPr>
          <p:nvPr/>
        </p:nvSpPr>
        <p:spPr bwMode="auto">
          <a:xfrm flipH="1" flipV="1">
            <a:off x="5170488" y="2609850"/>
            <a:ext cx="331787" cy="1104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7" name="Arc 7"/>
          <p:cNvSpPr>
            <a:spLocks/>
          </p:cNvSpPr>
          <p:nvPr/>
        </p:nvSpPr>
        <p:spPr bwMode="auto">
          <a:xfrm flipV="1">
            <a:off x="4341813" y="2609850"/>
            <a:ext cx="661987" cy="1104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28" name="Group 8"/>
          <p:cNvGrpSpPr>
            <a:grpSpLocks/>
          </p:cNvGrpSpPr>
          <p:nvPr/>
        </p:nvGrpSpPr>
        <p:grpSpPr bwMode="auto">
          <a:xfrm>
            <a:off x="1524000" y="2057400"/>
            <a:ext cx="6629400" cy="4419600"/>
            <a:chOff x="2880" y="8928"/>
            <a:chExt cx="7200" cy="2496"/>
          </a:xfrm>
        </p:grpSpPr>
        <p:sp>
          <p:nvSpPr>
            <p:cNvPr id="30735" name="Arc 9"/>
            <p:cNvSpPr>
              <a:spLocks/>
            </p:cNvSpPr>
            <p:nvPr/>
          </p:nvSpPr>
          <p:spPr bwMode="auto">
            <a:xfrm flipH="1">
              <a:off x="6840" y="10515"/>
              <a:ext cx="900" cy="597"/>
            </a:xfrm>
            <a:custGeom>
              <a:avLst/>
              <a:gdLst>
                <a:gd name="T0" fmla="*/ 0 w 21600"/>
                <a:gd name="T1" fmla="*/ 0 h 20641"/>
                <a:gd name="T2" fmla="*/ 0 w 21600"/>
                <a:gd name="T3" fmla="*/ 0 h 20641"/>
                <a:gd name="T4" fmla="*/ 0 w 21600"/>
                <a:gd name="T5" fmla="*/ 0 h 20641"/>
                <a:gd name="T6" fmla="*/ 0 60000 65536"/>
                <a:gd name="T7" fmla="*/ 0 60000 65536"/>
                <a:gd name="T8" fmla="*/ 0 60000 65536"/>
                <a:gd name="T9" fmla="*/ 0 w 21600"/>
                <a:gd name="T10" fmla="*/ 0 h 20641"/>
                <a:gd name="T11" fmla="*/ 21600 w 21600"/>
                <a:gd name="T12" fmla="*/ 20641 h 20641"/>
              </a:gdLst>
              <a:ahLst/>
              <a:cxnLst>
                <a:cxn ang="T6">
                  <a:pos x="T0" y="T1"/>
                </a:cxn>
                <a:cxn ang="T7">
                  <a:pos x="T2" y="T3"/>
                </a:cxn>
                <a:cxn ang="T8">
                  <a:pos x="T4" y="T5"/>
                </a:cxn>
              </a:cxnLst>
              <a:rect l="T9" t="T10" r="T11" b="T12"/>
              <a:pathLst>
                <a:path w="21600" h="20641" fill="none" extrusionOk="0">
                  <a:moveTo>
                    <a:pt x="6364" y="-1"/>
                  </a:moveTo>
                  <a:cubicBezTo>
                    <a:pt x="15421" y="2792"/>
                    <a:pt x="21600" y="11163"/>
                    <a:pt x="21600" y="20641"/>
                  </a:cubicBezTo>
                </a:path>
                <a:path w="21600" h="20641" stroke="0" extrusionOk="0">
                  <a:moveTo>
                    <a:pt x="6364" y="-1"/>
                  </a:moveTo>
                  <a:cubicBezTo>
                    <a:pt x="15421" y="2792"/>
                    <a:pt x="21600" y="11163"/>
                    <a:pt x="21600" y="20641"/>
                  </a:cubicBezTo>
                  <a:lnTo>
                    <a:pt x="0" y="20641"/>
                  </a:lnTo>
                  <a:lnTo>
                    <a:pt x="6364" y="-1"/>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6" name="Group 10"/>
            <p:cNvGrpSpPr>
              <a:grpSpLocks/>
            </p:cNvGrpSpPr>
            <p:nvPr/>
          </p:nvGrpSpPr>
          <p:grpSpPr bwMode="auto">
            <a:xfrm>
              <a:off x="2880" y="8928"/>
              <a:ext cx="7200" cy="2496"/>
              <a:chOff x="2159" y="312"/>
              <a:chExt cx="7200" cy="2496"/>
            </a:xfrm>
          </p:grpSpPr>
          <p:sp>
            <p:nvSpPr>
              <p:cNvPr id="30737" name="Line 11"/>
              <p:cNvSpPr>
                <a:spLocks noChangeShapeType="1"/>
              </p:cNvSpPr>
              <p:nvPr/>
            </p:nvSpPr>
            <p:spPr bwMode="auto">
              <a:xfrm>
                <a:off x="5039" y="312"/>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12"/>
              <p:cNvSpPr>
                <a:spLocks noChangeShapeType="1"/>
              </p:cNvSpPr>
              <p:nvPr/>
            </p:nvSpPr>
            <p:spPr bwMode="auto">
              <a:xfrm>
                <a:off x="5039" y="6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Oval 13"/>
              <p:cNvSpPr>
                <a:spLocks noChangeArrowheads="1"/>
              </p:cNvSpPr>
              <p:nvPr/>
            </p:nvSpPr>
            <p:spPr bwMode="auto">
              <a:xfrm>
                <a:off x="4139" y="936"/>
                <a:ext cx="900" cy="936"/>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en-US" altLang="zh-CN" sz="2400">
                    <a:solidFill>
                      <a:schemeClr val="tx1"/>
                    </a:solidFill>
                  </a:rPr>
                  <a:t>1</a:t>
                </a:r>
              </a:p>
              <a:p>
                <a:pPr algn="just"/>
                <a:r>
                  <a:rPr lang="zh-CN" altLang="en-US" sz="2400">
                    <a:solidFill>
                      <a:schemeClr val="tx1"/>
                    </a:solidFill>
                  </a:rPr>
                  <a:t>销售</a:t>
                </a:r>
              </a:p>
            </p:txBody>
          </p:sp>
          <p:sp>
            <p:nvSpPr>
              <p:cNvPr id="30740" name="Oval 14"/>
              <p:cNvSpPr>
                <a:spLocks noChangeArrowheads="1"/>
              </p:cNvSpPr>
              <p:nvPr/>
            </p:nvSpPr>
            <p:spPr bwMode="auto">
              <a:xfrm>
                <a:off x="6479" y="936"/>
                <a:ext cx="900" cy="936"/>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en-US" altLang="zh-CN" sz="2400">
                    <a:solidFill>
                      <a:schemeClr val="tx1"/>
                    </a:solidFill>
                  </a:rPr>
                  <a:t>2</a:t>
                </a:r>
              </a:p>
              <a:p>
                <a:pPr algn="just"/>
                <a:r>
                  <a:rPr lang="zh-CN" altLang="en-US" sz="2400">
                    <a:solidFill>
                      <a:schemeClr val="tx1"/>
                    </a:solidFill>
                  </a:rPr>
                  <a:t>采购</a:t>
                </a:r>
              </a:p>
            </p:txBody>
          </p:sp>
          <p:sp>
            <p:nvSpPr>
              <p:cNvPr id="30741" name="Rectangle 15"/>
              <p:cNvSpPr>
                <a:spLocks noChangeArrowheads="1"/>
              </p:cNvSpPr>
              <p:nvPr/>
            </p:nvSpPr>
            <p:spPr bwMode="auto">
              <a:xfrm>
                <a:off x="8459" y="936"/>
                <a:ext cx="90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tx1"/>
                    </a:solidFill>
                  </a:rPr>
                  <a:t>书库</a:t>
                </a:r>
              </a:p>
              <a:p>
                <a:pPr algn="just"/>
                <a:r>
                  <a:rPr lang="zh-CN" altLang="en-US" sz="2400">
                    <a:solidFill>
                      <a:schemeClr val="tx1"/>
                    </a:solidFill>
                  </a:rPr>
                  <a:t>保管员</a:t>
                </a:r>
              </a:p>
            </p:txBody>
          </p:sp>
          <p:sp>
            <p:nvSpPr>
              <p:cNvPr id="30742" name="Rectangle 16"/>
              <p:cNvSpPr>
                <a:spLocks noChangeArrowheads="1"/>
              </p:cNvSpPr>
              <p:nvPr/>
            </p:nvSpPr>
            <p:spPr bwMode="auto">
              <a:xfrm>
                <a:off x="2159" y="936"/>
                <a:ext cx="90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zh-CN" altLang="en-US" sz="2400">
                    <a:solidFill>
                      <a:schemeClr val="tx1"/>
                    </a:solidFill>
                  </a:rPr>
                  <a:t>学</a:t>
                </a:r>
              </a:p>
              <a:p>
                <a:pPr algn="just"/>
                <a:endParaRPr lang="zh-CN" altLang="en-US" sz="2400">
                  <a:solidFill>
                    <a:schemeClr val="tx1"/>
                  </a:solidFill>
                </a:endParaRPr>
              </a:p>
              <a:p>
                <a:pPr algn="just"/>
                <a:r>
                  <a:rPr lang="zh-CN" altLang="en-US" sz="2400">
                    <a:solidFill>
                      <a:schemeClr val="tx1"/>
                    </a:solidFill>
                  </a:rPr>
                  <a:t>　生</a:t>
                </a:r>
              </a:p>
            </p:txBody>
          </p:sp>
          <p:sp>
            <p:nvSpPr>
              <p:cNvPr id="30743" name="Line 17"/>
              <p:cNvSpPr>
                <a:spLocks noChangeShapeType="1"/>
              </p:cNvSpPr>
              <p:nvPr/>
            </p:nvSpPr>
            <p:spPr bwMode="auto">
              <a:xfrm>
                <a:off x="7379" y="1248"/>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18"/>
              <p:cNvSpPr>
                <a:spLocks noChangeShapeType="1"/>
              </p:cNvSpPr>
              <p:nvPr/>
            </p:nvSpPr>
            <p:spPr bwMode="auto">
              <a:xfrm>
                <a:off x="3059" y="1248"/>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5" name="Line 19"/>
              <p:cNvSpPr>
                <a:spLocks noChangeShapeType="1"/>
              </p:cNvSpPr>
              <p:nvPr/>
            </p:nvSpPr>
            <p:spPr bwMode="auto">
              <a:xfrm flipH="1">
                <a:off x="7379" y="1560"/>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Line 20"/>
              <p:cNvSpPr>
                <a:spLocks noChangeShapeType="1"/>
              </p:cNvSpPr>
              <p:nvPr/>
            </p:nvSpPr>
            <p:spPr bwMode="auto">
              <a:xfrm flipH="1">
                <a:off x="5039" y="1560"/>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Line 21"/>
              <p:cNvSpPr>
                <a:spLocks noChangeShapeType="1"/>
              </p:cNvSpPr>
              <p:nvPr/>
            </p:nvSpPr>
            <p:spPr bwMode="auto">
              <a:xfrm>
                <a:off x="5039" y="2496"/>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22"/>
              <p:cNvSpPr>
                <a:spLocks noChangeShapeType="1"/>
              </p:cNvSpPr>
              <p:nvPr/>
            </p:nvSpPr>
            <p:spPr bwMode="auto">
              <a:xfrm>
                <a:off x="5039" y="2808"/>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0729" name="Text Box 23"/>
          <p:cNvSpPr txBox="1">
            <a:spLocks noChangeArrowheads="1"/>
          </p:cNvSpPr>
          <p:nvPr/>
        </p:nvSpPr>
        <p:spPr bwMode="auto">
          <a:xfrm>
            <a:off x="4392613" y="2071688"/>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2000">
                <a:solidFill>
                  <a:schemeClr val="tx1"/>
                </a:solidFill>
                <a:latin typeface="Tahoma" pitchFamily="34" charset="0"/>
              </a:rPr>
              <a:t>F1</a:t>
            </a:r>
            <a:r>
              <a:rPr kumimoji="1" lang="zh-CN" altLang="en-US" sz="2000">
                <a:solidFill>
                  <a:schemeClr val="tx1"/>
                </a:solidFill>
              </a:rPr>
              <a:t>教材存量表</a:t>
            </a:r>
            <a:r>
              <a:rPr kumimoji="1" lang="zh-CN" altLang="en-US" sz="2400">
                <a:solidFill>
                  <a:schemeClr val="tx1"/>
                </a:solidFill>
                <a:latin typeface="Tahoma" pitchFamily="34" charset="0"/>
              </a:rPr>
              <a:t> </a:t>
            </a:r>
          </a:p>
        </p:txBody>
      </p:sp>
      <p:sp>
        <p:nvSpPr>
          <p:cNvPr id="30730" name="Text Box 24"/>
          <p:cNvSpPr txBox="1">
            <a:spLocks noChangeArrowheads="1"/>
          </p:cNvSpPr>
          <p:nvPr/>
        </p:nvSpPr>
        <p:spPr bwMode="auto">
          <a:xfrm>
            <a:off x="4192588" y="5976938"/>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2000">
                <a:solidFill>
                  <a:schemeClr val="tx1"/>
                </a:solidFill>
                <a:latin typeface="Tahoma" pitchFamily="34" charset="0"/>
              </a:rPr>
              <a:t>F2</a:t>
            </a:r>
            <a:r>
              <a:rPr kumimoji="1" lang="zh-CN" altLang="en-US" sz="2000">
                <a:solidFill>
                  <a:schemeClr val="tx1"/>
                </a:solidFill>
              </a:rPr>
              <a:t>缺书登记表</a:t>
            </a:r>
            <a:r>
              <a:rPr kumimoji="1" lang="zh-CN" altLang="en-US" sz="2400">
                <a:solidFill>
                  <a:schemeClr val="tx1"/>
                </a:solidFill>
                <a:latin typeface="Tahoma" pitchFamily="34" charset="0"/>
              </a:rPr>
              <a:t> </a:t>
            </a:r>
          </a:p>
        </p:txBody>
      </p:sp>
      <p:sp>
        <p:nvSpPr>
          <p:cNvPr id="30731" name="Line 25"/>
          <p:cNvSpPr>
            <a:spLocks noChangeShapeType="1"/>
          </p:cNvSpPr>
          <p:nvPr/>
        </p:nvSpPr>
        <p:spPr bwMode="auto">
          <a:xfrm flipH="1">
            <a:off x="2438400" y="4267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Rectangle 26"/>
          <p:cNvSpPr>
            <a:spLocks noChangeArrowheads="1"/>
          </p:cNvSpPr>
          <p:nvPr/>
        </p:nvSpPr>
        <p:spPr bwMode="auto">
          <a:xfrm>
            <a:off x="521550" y="503675"/>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售书系统</a:t>
            </a:r>
          </a:p>
        </p:txBody>
      </p:sp>
      <p:cxnSp>
        <p:nvCxnSpPr>
          <p:cNvPr id="28" name="直接连接符 27"/>
          <p:cNvCxnSpPr>
            <a:stCxn id="30737" idx="0"/>
          </p:cNvCxnSpPr>
          <p:nvPr/>
        </p:nvCxnSpPr>
        <p:spPr>
          <a:xfrm flipH="1">
            <a:off x="4167188" y="2057400"/>
            <a:ext cx="7937" cy="56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167188" y="5949950"/>
            <a:ext cx="7937" cy="5603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3200" dirty="0">
                <a:solidFill>
                  <a:schemeClr val="tx1"/>
                </a:solidFill>
              </a:rPr>
              <a:t>*</a:t>
            </a:r>
            <a:r>
              <a:rPr lang="en-US" altLang="zh-CN" sz="3200" dirty="0">
                <a:solidFill>
                  <a:schemeClr val="tx1"/>
                </a:solidFill>
              </a:rPr>
              <a:t>a example: DFD of a CASE toolset</a:t>
            </a:r>
          </a:p>
          <a:p>
            <a:pPr algn="l" eaLnBrk="1" hangingPunct="1"/>
            <a:r>
              <a:rPr lang="en-US" altLang="zh-CN" sz="3200" dirty="0" err="1">
                <a:solidFill>
                  <a:schemeClr val="tx1"/>
                </a:solidFill>
              </a:rPr>
              <a:t>CASE:computer</a:t>
            </a:r>
            <a:r>
              <a:rPr lang="en-US" altLang="zh-CN" sz="3200" dirty="0">
                <a:solidFill>
                  <a:schemeClr val="tx1"/>
                </a:solidFill>
              </a:rPr>
              <a:t> aid software engineering, ROSE.</a:t>
            </a:r>
          </a:p>
        </p:txBody>
      </p:sp>
      <p:sp>
        <p:nvSpPr>
          <p:cNvPr id="31747" name="Rectangle 3"/>
          <p:cNvSpPr>
            <a:spLocks noChangeArrowheads="1"/>
          </p:cNvSpPr>
          <p:nvPr/>
        </p:nvSpPr>
        <p:spPr bwMode="auto">
          <a:xfrm>
            <a:off x="685800" y="43434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48" name="Rectangle 4"/>
          <p:cNvSpPr>
            <a:spLocks noChangeArrowheads="1"/>
          </p:cNvSpPr>
          <p:nvPr/>
        </p:nvSpPr>
        <p:spPr bwMode="auto">
          <a:xfrm>
            <a:off x="1905000" y="43434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49" name="Rectangle 5"/>
          <p:cNvSpPr>
            <a:spLocks noChangeArrowheads="1"/>
          </p:cNvSpPr>
          <p:nvPr/>
        </p:nvSpPr>
        <p:spPr bwMode="auto">
          <a:xfrm>
            <a:off x="6705600" y="44196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0" name="Rectangle 6"/>
          <p:cNvSpPr>
            <a:spLocks noChangeArrowheads="1"/>
          </p:cNvSpPr>
          <p:nvPr/>
        </p:nvSpPr>
        <p:spPr bwMode="auto">
          <a:xfrm>
            <a:off x="8001000" y="44196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1" name="Text Box 7"/>
          <p:cNvSpPr txBox="1">
            <a:spLocks noChangeArrowheads="1"/>
          </p:cNvSpPr>
          <p:nvPr/>
        </p:nvSpPr>
        <p:spPr bwMode="auto">
          <a:xfrm>
            <a:off x="685800" y="44196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design database</a:t>
            </a:r>
            <a:endParaRPr lang="en-US" altLang="zh-CN" sz="2400" b="0">
              <a:solidFill>
                <a:schemeClr val="tx1"/>
              </a:solidFill>
            </a:endParaRPr>
          </a:p>
        </p:txBody>
      </p:sp>
      <p:sp>
        <p:nvSpPr>
          <p:cNvPr id="31752" name="Line 8"/>
          <p:cNvSpPr>
            <a:spLocks noChangeShapeType="1"/>
          </p:cNvSpPr>
          <p:nvPr/>
        </p:nvSpPr>
        <p:spPr bwMode="auto">
          <a:xfrm flipV="1">
            <a:off x="0" y="24384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9"/>
          <p:cNvSpPr>
            <a:spLocks noChangeShapeType="1"/>
          </p:cNvSpPr>
          <p:nvPr/>
        </p:nvSpPr>
        <p:spPr bwMode="auto">
          <a:xfrm flipV="1">
            <a:off x="1905000" y="3124200"/>
            <a:ext cx="10668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Rectangle 10"/>
          <p:cNvSpPr>
            <a:spLocks noChangeArrowheads="1"/>
          </p:cNvSpPr>
          <p:nvPr/>
        </p:nvSpPr>
        <p:spPr bwMode="auto">
          <a:xfrm>
            <a:off x="6781800" y="4572000"/>
            <a:ext cx="1471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source</a:t>
            </a:r>
          </a:p>
          <a:p>
            <a:pPr algn="l" eaLnBrk="1" hangingPunct="1"/>
            <a:r>
              <a:rPr lang="en-US" altLang="zh-CN" sz="2400">
                <a:solidFill>
                  <a:schemeClr val="tx1"/>
                </a:solidFill>
              </a:rPr>
              <a:t>document</a:t>
            </a:r>
          </a:p>
        </p:txBody>
      </p:sp>
      <p:sp>
        <p:nvSpPr>
          <p:cNvPr id="31755" name="AutoShape 11"/>
          <p:cNvSpPr>
            <a:spLocks noChangeArrowheads="1"/>
          </p:cNvSpPr>
          <p:nvPr/>
        </p:nvSpPr>
        <p:spPr bwMode="auto">
          <a:xfrm>
            <a:off x="762000" y="19050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6" name="AutoShape 12"/>
          <p:cNvSpPr>
            <a:spLocks noChangeArrowheads="1"/>
          </p:cNvSpPr>
          <p:nvPr/>
        </p:nvSpPr>
        <p:spPr bwMode="auto">
          <a:xfrm>
            <a:off x="2895600" y="19050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7" name="AutoShape 13"/>
          <p:cNvSpPr>
            <a:spLocks noChangeArrowheads="1"/>
          </p:cNvSpPr>
          <p:nvPr/>
        </p:nvSpPr>
        <p:spPr bwMode="auto">
          <a:xfrm>
            <a:off x="5029200" y="1981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8" name="AutoShape 14"/>
          <p:cNvSpPr>
            <a:spLocks noChangeArrowheads="1"/>
          </p:cNvSpPr>
          <p:nvPr/>
        </p:nvSpPr>
        <p:spPr bwMode="auto">
          <a:xfrm>
            <a:off x="7162800" y="1981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9" name="Line 15"/>
          <p:cNvSpPr>
            <a:spLocks noChangeShapeType="1"/>
          </p:cNvSpPr>
          <p:nvPr/>
        </p:nvSpPr>
        <p:spPr bwMode="auto">
          <a:xfrm flipV="1">
            <a:off x="2209800" y="25146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6"/>
          <p:cNvSpPr>
            <a:spLocks noChangeShapeType="1"/>
          </p:cNvSpPr>
          <p:nvPr/>
        </p:nvSpPr>
        <p:spPr bwMode="auto">
          <a:xfrm flipV="1">
            <a:off x="4343400" y="25908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17"/>
          <p:cNvSpPr>
            <a:spLocks noChangeShapeType="1"/>
          </p:cNvSpPr>
          <p:nvPr/>
        </p:nvSpPr>
        <p:spPr bwMode="auto">
          <a:xfrm flipV="1">
            <a:off x="6477000" y="25908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18"/>
          <p:cNvSpPr>
            <a:spLocks noChangeShapeType="1"/>
          </p:cNvSpPr>
          <p:nvPr/>
        </p:nvSpPr>
        <p:spPr bwMode="auto">
          <a:xfrm flipV="1">
            <a:off x="8610600" y="25908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AutoShape 19"/>
          <p:cNvSpPr>
            <a:spLocks noChangeArrowheads="1"/>
          </p:cNvSpPr>
          <p:nvPr/>
        </p:nvSpPr>
        <p:spPr bwMode="auto">
          <a:xfrm>
            <a:off x="4038600" y="4267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64" name="Rectangle 20"/>
          <p:cNvSpPr>
            <a:spLocks noChangeArrowheads="1"/>
          </p:cNvSpPr>
          <p:nvPr/>
        </p:nvSpPr>
        <p:spPr bwMode="auto">
          <a:xfrm>
            <a:off x="0" y="1219200"/>
            <a:ext cx="1090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design </a:t>
            </a:r>
          </a:p>
          <a:p>
            <a:pPr algn="l" eaLnBrk="1" hangingPunct="1"/>
            <a:r>
              <a:rPr lang="en-US" altLang="zh-CN" sz="2400">
                <a:solidFill>
                  <a:schemeClr val="tx1"/>
                </a:solidFill>
              </a:rPr>
              <a:t>script</a:t>
            </a:r>
          </a:p>
        </p:txBody>
      </p:sp>
      <p:sp>
        <p:nvSpPr>
          <p:cNvPr id="31765" name="Rectangle 21"/>
          <p:cNvSpPr>
            <a:spLocks noChangeArrowheads="1"/>
          </p:cNvSpPr>
          <p:nvPr/>
        </p:nvSpPr>
        <p:spPr bwMode="auto">
          <a:xfrm>
            <a:off x="838200" y="2209800"/>
            <a:ext cx="1370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(1)design</a:t>
            </a:r>
          </a:p>
          <a:p>
            <a:pPr algn="l" eaLnBrk="1" hangingPunct="1"/>
            <a:r>
              <a:rPr lang="en-US" altLang="zh-CN" sz="2400">
                <a:solidFill>
                  <a:schemeClr val="tx1"/>
                </a:solidFill>
              </a:rPr>
              <a:t>editor</a:t>
            </a:r>
          </a:p>
        </p:txBody>
      </p:sp>
      <p:sp>
        <p:nvSpPr>
          <p:cNvPr id="31766" name="Rectangle 22"/>
          <p:cNvSpPr>
            <a:spLocks noChangeArrowheads="1"/>
          </p:cNvSpPr>
          <p:nvPr/>
        </p:nvSpPr>
        <p:spPr bwMode="auto">
          <a:xfrm>
            <a:off x="2840038" y="2301875"/>
            <a:ext cx="1960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(2)design</a:t>
            </a:r>
          </a:p>
          <a:p>
            <a:pPr algn="l" eaLnBrk="1" hangingPunct="1"/>
            <a:r>
              <a:rPr lang="en-US" altLang="zh-CN" sz="2400">
                <a:solidFill>
                  <a:schemeClr val="tx1"/>
                </a:solidFill>
              </a:rPr>
              <a:t>cross-checker</a:t>
            </a:r>
          </a:p>
        </p:txBody>
      </p:sp>
      <p:sp>
        <p:nvSpPr>
          <p:cNvPr id="31767" name="Rectangle 23"/>
          <p:cNvSpPr>
            <a:spLocks noChangeArrowheads="1"/>
          </p:cNvSpPr>
          <p:nvPr/>
        </p:nvSpPr>
        <p:spPr bwMode="auto">
          <a:xfrm>
            <a:off x="5029200" y="2362200"/>
            <a:ext cx="1370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(3)design</a:t>
            </a:r>
          </a:p>
          <a:p>
            <a:pPr algn="l" eaLnBrk="1" hangingPunct="1"/>
            <a:r>
              <a:rPr lang="en-US" altLang="zh-CN" sz="2400">
                <a:solidFill>
                  <a:schemeClr val="tx1"/>
                </a:solidFill>
              </a:rPr>
              <a:t>analyser</a:t>
            </a:r>
          </a:p>
        </p:txBody>
      </p:sp>
      <p:sp>
        <p:nvSpPr>
          <p:cNvPr id="31768" name="Rectangle 24"/>
          <p:cNvSpPr>
            <a:spLocks noChangeArrowheads="1"/>
          </p:cNvSpPr>
          <p:nvPr/>
        </p:nvSpPr>
        <p:spPr bwMode="auto">
          <a:xfrm>
            <a:off x="7162800" y="2362200"/>
            <a:ext cx="1452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(4)report</a:t>
            </a:r>
          </a:p>
          <a:p>
            <a:pPr algn="l" eaLnBrk="1" hangingPunct="1"/>
            <a:r>
              <a:rPr lang="en-US" altLang="zh-CN" sz="2400">
                <a:solidFill>
                  <a:schemeClr val="tx1"/>
                </a:solidFill>
              </a:rPr>
              <a:t>generator</a:t>
            </a:r>
          </a:p>
        </p:txBody>
      </p:sp>
      <p:sp>
        <p:nvSpPr>
          <p:cNvPr id="31769" name="Rectangle 25"/>
          <p:cNvSpPr>
            <a:spLocks noChangeArrowheads="1"/>
          </p:cNvSpPr>
          <p:nvPr/>
        </p:nvSpPr>
        <p:spPr bwMode="auto">
          <a:xfrm>
            <a:off x="4033838" y="4724400"/>
            <a:ext cx="2595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(5)code</a:t>
            </a:r>
          </a:p>
          <a:p>
            <a:pPr algn="l" eaLnBrk="1" hangingPunct="1"/>
            <a:r>
              <a:rPr lang="en-US" altLang="zh-CN" sz="2400">
                <a:solidFill>
                  <a:schemeClr val="tx1"/>
                </a:solidFill>
              </a:rPr>
              <a:t>skeleton generator</a:t>
            </a:r>
          </a:p>
        </p:txBody>
      </p:sp>
      <p:sp>
        <p:nvSpPr>
          <p:cNvPr id="31770" name="Line 26"/>
          <p:cNvSpPr>
            <a:spLocks noChangeShapeType="1"/>
          </p:cNvSpPr>
          <p:nvPr/>
        </p:nvSpPr>
        <p:spPr bwMode="auto">
          <a:xfrm>
            <a:off x="4267200" y="3124200"/>
            <a:ext cx="533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27"/>
          <p:cNvSpPr>
            <a:spLocks noChangeShapeType="1"/>
          </p:cNvSpPr>
          <p:nvPr/>
        </p:nvSpPr>
        <p:spPr bwMode="auto">
          <a:xfrm flipV="1">
            <a:off x="5486400" y="4953000"/>
            <a:ext cx="1219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Rectangle 28"/>
          <p:cNvSpPr>
            <a:spLocks noChangeArrowheads="1"/>
          </p:cNvSpPr>
          <p:nvPr/>
        </p:nvSpPr>
        <p:spPr bwMode="auto">
          <a:xfrm>
            <a:off x="2057400" y="1295400"/>
            <a:ext cx="1090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valid </a:t>
            </a:r>
          </a:p>
          <a:p>
            <a:pPr algn="l" eaLnBrk="1" hangingPunct="1"/>
            <a:r>
              <a:rPr lang="en-US" altLang="zh-CN" sz="2400">
                <a:solidFill>
                  <a:schemeClr val="tx1"/>
                </a:solidFill>
              </a:rPr>
              <a:t>design </a:t>
            </a:r>
          </a:p>
        </p:txBody>
      </p:sp>
      <p:sp>
        <p:nvSpPr>
          <p:cNvPr id="31773" name="Rectangle 29"/>
          <p:cNvSpPr>
            <a:spLocks noChangeArrowheads="1"/>
          </p:cNvSpPr>
          <p:nvPr/>
        </p:nvSpPr>
        <p:spPr bwMode="auto">
          <a:xfrm>
            <a:off x="4252913" y="1371600"/>
            <a:ext cx="1233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checked</a:t>
            </a:r>
          </a:p>
          <a:p>
            <a:pPr algn="l" eaLnBrk="1" hangingPunct="1"/>
            <a:r>
              <a:rPr lang="en-US" altLang="zh-CN" sz="2400">
                <a:solidFill>
                  <a:schemeClr val="tx1"/>
                </a:solidFill>
              </a:rPr>
              <a:t>design </a:t>
            </a:r>
          </a:p>
        </p:txBody>
      </p:sp>
      <p:sp>
        <p:nvSpPr>
          <p:cNvPr id="31774" name="Rectangle 30"/>
          <p:cNvSpPr>
            <a:spLocks noChangeArrowheads="1"/>
          </p:cNvSpPr>
          <p:nvPr/>
        </p:nvSpPr>
        <p:spPr bwMode="auto">
          <a:xfrm>
            <a:off x="6326188" y="1371600"/>
            <a:ext cx="1217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design </a:t>
            </a:r>
          </a:p>
          <a:p>
            <a:pPr algn="l" eaLnBrk="1" hangingPunct="1"/>
            <a:r>
              <a:rPr lang="en-US" altLang="zh-CN" sz="2400">
                <a:solidFill>
                  <a:schemeClr val="tx1"/>
                </a:solidFill>
              </a:rPr>
              <a:t>analysis</a:t>
            </a:r>
          </a:p>
        </p:txBody>
      </p:sp>
      <p:sp>
        <p:nvSpPr>
          <p:cNvPr id="31775" name="Rectangle 31"/>
          <p:cNvSpPr>
            <a:spLocks noChangeArrowheads="1"/>
          </p:cNvSpPr>
          <p:nvPr/>
        </p:nvSpPr>
        <p:spPr bwMode="auto">
          <a:xfrm>
            <a:off x="8207375" y="1447800"/>
            <a:ext cx="1012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user </a:t>
            </a:r>
          </a:p>
          <a:p>
            <a:pPr algn="l" eaLnBrk="1" hangingPunct="1"/>
            <a:r>
              <a:rPr lang="en-US" altLang="zh-CN" sz="2400">
                <a:solidFill>
                  <a:schemeClr val="tx1"/>
                </a:solidFill>
              </a:rPr>
              <a:t>report</a:t>
            </a:r>
          </a:p>
        </p:txBody>
      </p:sp>
      <p:sp>
        <p:nvSpPr>
          <p:cNvPr id="31776" name="Rectangle 32"/>
          <p:cNvSpPr>
            <a:spLocks noChangeArrowheads="1"/>
          </p:cNvSpPr>
          <p:nvPr/>
        </p:nvSpPr>
        <p:spPr bwMode="auto">
          <a:xfrm>
            <a:off x="1066800" y="3505200"/>
            <a:ext cx="157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referenced</a:t>
            </a:r>
          </a:p>
          <a:p>
            <a:pPr algn="l" eaLnBrk="1" hangingPunct="1"/>
            <a:r>
              <a:rPr lang="en-US" altLang="zh-CN" sz="2400">
                <a:solidFill>
                  <a:schemeClr val="tx1"/>
                </a:solidFill>
              </a:rPr>
              <a:t>design </a:t>
            </a:r>
          </a:p>
        </p:txBody>
      </p:sp>
      <p:sp>
        <p:nvSpPr>
          <p:cNvPr id="31777" name="Rectangle 33"/>
          <p:cNvSpPr>
            <a:spLocks noChangeArrowheads="1"/>
          </p:cNvSpPr>
          <p:nvPr/>
        </p:nvSpPr>
        <p:spPr bwMode="auto">
          <a:xfrm>
            <a:off x="3429000" y="3505200"/>
            <a:ext cx="1233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checked</a:t>
            </a:r>
          </a:p>
          <a:p>
            <a:pPr algn="l" eaLnBrk="1" hangingPunct="1"/>
            <a:r>
              <a:rPr lang="en-US" altLang="zh-CN" sz="2400">
                <a:solidFill>
                  <a:schemeClr val="tx1"/>
                </a:solidFill>
              </a:rPr>
              <a:t>design </a:t>
            </a:r>
          </a:p>
        </p:txBody>
      </p:sp>
      <p:sp>
        <p:nvSpPr>
          <p:cNvPr id="31778" name="Rectangle 34"/>
          <p:cNvSpPr>
            <a:spLocks noChangeArrowheads="1"/>
          </p:cNvSpPr>
          <p:nvPr/>
        </p:nvSpPr>
        <p:spPr bwMode="auto">
          <a:xfrm>
            <a:off x="381000" y="59436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rPr>
              <a:t> </a:t>
            </a:r>
            <a:r>
              <a:rPr lang="en-US" altLang="zh-CN" sz="2400">
                <a:solidFill>
                  <a:schemeClr val="tx1"/>
                </a:solidFill>
              </a:rPr>
              <a:t>(1) the DFD of design editor …...</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21550" y="368660"/>
            <a:ext cx="7772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4000" dirty="0">
                <a:solidFill>
                  <a:srgbClr val="0000FF"/>
                </a:solidFill>
                <a:cs typeface="Times New Roman" pitchFamily="18" charset="0"/>
              </a:rPr>
              <a:t>Data Flow Diagramming Rules</a:t>
            </a:r>
          </a:p>
        </p:txBody>
      </p:sp>
      <p:sp>
        <p:nvSpPr>
          <p:cNvPr id="32771" name="Rectangle 3" descr="Rectangle: Click to edit Master text styles&#10;Second level&#10;Third level&#10;Fourth level&#10;Fifth level"/>
          <p:cNvSpPr>
            <a:spLocks noChangeArrowheads="1"/>
          </p:cNvSpPr>
          <p:nvPr/>
        </p:nvSpPr>
        <p:spPr bwMode="auto">
          <a:xfrm>
            <a:off x="611560" y="1808820"/>
            <a:ext cx="819091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304925" indent="-395288"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50000"/>
              </a:lnSpc>
              <a:spcBef>
                <a:spcPct val="20000"/>
              </a:spcBef>
              <a:buClr>
                <a:srgbClr val="FF0000"/>
              </a:buClr>
              <a:buFont typeface="Wingdings" panose="05000000000000000000" pitchFamily="2" charset="2"/>
              <a:buChar char="Ø"/>
            </a:pPr>
            <a:r>
              <a:rPr lang="en-US" altLang="zh-CN" sz="3000" dirty="0">
                <a:solidFill>
                  <a:srgbClr val="CC0066"/>
                </a:solidFill>
                <a:cs typeface="Times New Roman" panose="02020603050405020304" pitchFamily="18" charset="0"/>
              </a:rPr>
              <a:t>Basic rules</a:t>
            </a:r>
            <a:r>
              <a:rPr lang="en-US" altLang="zh-CN" sz="3000" dirty="0">
                <a:solidFill>
                  <a:schemeClr val="tx1"/>
                </a:solidFill>
                <a:cs typeface="Times New Roman" panose="02020603050405020304" pitchFamily="18" charset="0"/>
              </a:rPr>
              <a:t> that apply to all DFDs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Inputs to a process are always different than outputs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Objects always have a unique name</a:t>
            </a:r>
          </a:p>
          <a:p>
            <a:pPr lvl="2" algn="l">
              <a:lnSpc>
                <a:spcPct val="150000"/>
              </a:lnSpc>
              <a:spcBef>
                <a:spcPct val="20000"/>
              </a:spcBef>
              <a:buClr>
                <a:schemeClr val="accent2"/>
              </a:buClr>
              <a:buFont typeface="Wingdings" pitchFamily="2" charset="2"/>
              <a:buChar char="ü"/>
            </a:pPr>
            <a:r>
              <a:rPr lang="en-US" altLang="zh-CN" sz="2400" dirty="0">
                <a:solidFill>
                  <a:schemeClr val="tx1"/>
                </a:solidFill>
                <a:cs typeface="Times New Roman" panose="02020603050405020304" pitchFamily="18" charset="0"/>
              </a:rPr>
              <a:t>In order to keep the diagram uncluttered, you can repeat data stores and sources/sinks on a diagram</a:t>
            </a:r>
          </a:p>
        </p:txBody>
      </p:sp>
      <p:sp>
        <p:nvSpPr>
          <p:cNvPr id="32772" name="Text Box 4"/>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815B0B42-335E-4E2A-812F-D704D649D0E2}" type="slidenum">
              <a:rPr lang="en-US" altLang="en-US" sz="1200" b="0">
                <a:solidFill>
                  <a:schemeClr val="tx1"/>
                </a:solidFill>
                <a:latin typeface="Arial" charset="0"/>
              </a:rPr>
              <a:pPr/>
              <a:t>32</a:t>
            </a:fld>
            <a:endParaRPr lang="en-US" altLang="en-US" sz="1200" b="0">
              <a:solidFill>
                <a:schemeClr val="tx1"/>
              </a:solidFill>
              <a:latin typeface="Arial" charset="0"/>
            </a:endParaRP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21550" y="458670"/>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Data Flow Diagramming Rules</a:t>
            </a:r>
          </a:p>
        </p:txBody>
      </p:sp>
      <p:sp>
        <p:nvSpPr>
          <p:cNvPr id="33795" name="Rectangle 3" descr="Rectangle: Click to edit Master text styles&#10;Second level&#10;Third level&#10;Fourth level&#10;Fifth level"/>
          <p:cNvSpPr>
            <a:spLocks noChangeArrowheads="1"/>
          </p:cNvSpPr>
          <p:nvPr/>
        </p:nvSpPr>
        <p:spPr bwMode="auto">
          <a:xfrm>
            <a:off x="656565" y="1853825"/>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dirty="0">
                <a:cs typeface="Times New Roman" panose="02020603050405020304" pitchFamily="18" charset="0"/>
              </a:rPr>
              <a:t>Process</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No process can have only outputs (a miracle)</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No process can have only inputs (black hole)</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A process has a verb phrase label</a:t>
            </a:r>
          </a:p>
        </p:txBody>
      </p:sp>
      <p:sp>
        <p:nvSpPr>
          <p:cNvPr id="33796" name="Rectangle 4" descr="Rectangle: Click to edit Master text styles&#10;Second level&#10;Third level&#10;Fourth level&#10;Fifth level"/>
          <p:cNvSpPr>
            <a:spLocks noChangeArrowheads="1"/>
          </p:cNvSpPr>
          <p:nvPr/>
        </p:nvSpPr>
        <p:spPr bwMode="auto">
          <a:xfrm>
            <a:off x="4752020" y="1808820"/>
            <a:ext cx="434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dirty="0">
                <a:cs typeface="Times New Roman" panose="02020603050405020304" pitchFamily="18" charset="0"/>
              </a:rPr>
              <a:t>Data Store</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be moved directly from one store to another</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move directly from an outside source to a data store</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move directly from a data store to a data sink</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store has a noun phrase label</a:t>
            </a:r>
          </a:p>
        </p:txBody>
      </p:sp>
      <p:sp>
        <p:nvSpPr>
          <p:cNvPr id="33797" name="Text Box 5"/>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2CF654D9-63DD-4801-9DEA-9472BBB8B397}" type="slidenum">
              <a:rPr lang="en-US" altLang="en-US" sz="1200" b="0">
                <a:solidFill>
                  <a:schemeClr val="tx1"/>
                </a:solidFill>
                <a:latin typeface="Arial" charset="0"/>
              </a:rPr>
              <a:pPr/>
              <a:t>33</a:t>
            </a:fld>
            <a:endParaRPr lang="en-US" altLang="en-US" sz="1200" b="0">
              <a:solidFill>
                <a:schemeClr val="tx1"/>
              </a:solidFill>
              <a:latin typeface="Arial" charset="0"/>
            </a:endParaRP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09600" y="9863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800" b="0" dirty="0">
                <a:solidFill>
                  <a:schemeClr val="tx2"/>
                </a:solidFill>
                <a:latin typeface="Verdana" pitchFamily="34" charset="0"/>
              </a:rPr>
              <a:t>Data Flow Diagramming Rules</a:t>
            </a:r>
          </a:p>
        </p:txBody>
      </p:sp>
      <p:sp>
        <p:nvSpPr>
          <p:cNvPr id="34819" name="Rectangle 3" descr="Rectangle: Click to edit Master text styles&#10;Second level&#10;Third level&#10;Fourth level&#10;Fifth level"/>
          <p:cNvSpPr>
            <a:spLocks noChangeArrowheads="1"/>
          </p:cNvSpPr>
          <p:nvPr/>
        </p:nvSpPr>
        <p:spPr bwMode="auto">
          <a:xfrm>
            <a:off x="838200" y="19050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b="0" dirty="0">
                <a:latin typeface="Verdana" pitchFamily="34" charset="0"/>
              </a:rPr>
              <a:t>Source/Sink</a:t>
            </a:r>
          </a:p>
          <a:p>
            <a:pPr lvl="1" algn="l">
              <a:spcBef>
                <a:spcPct val="20000"/>
              </a:spcBef>
              <a:buClr>
                <a:schemeClr val="accent2"/>
              </a:buClr>
              <a:buFont typeface="Wingdings" pitchFamily="2" charset="2"/>
              <a:buChar char="n"/>
            </a:pPr>
            <a:r>
              <a:rPr lang="en-US" altLang="zh-CN" sz="2200" b="0" dirty="0">
                <a:solidFill>
                  <a:schemeClr val="tx1"/>
                </a:solidFill>
                <a:latin typeface="Verdana" pitchFamily="34" charset="0"/>
              </a:rPr>
              <a:t>Data cannot move directly from a source to a sink</a:t>
            </a:r>
          </a:p>
          <a:p>
            <a:pPr lvl="1" algn="l">
              <a:spcBef>
                <a:spcPct val="20000"/>
              </a:spcBef>
              <a:buClr>
                <a:schemeClr val="accent2"/>
              </a:buClr>
              <a:buFont typeface="Wingdings" pitchFamily="2" charset="2"/>
              <a:buChar char="n"/>
            </a:pPr>
            <a:r>
              <a:rPr lang="en-US" altLang="zh-CN" sz="2200" b="0" dirty="0">
                <a:solidFill>
                  <a:schemeClr val="tx1"/>
                </a:solidFill>
                <a:latin typeface="Verdana" pitchFamily="34" charset="0"/>
              </a:rPr>
              <a:t>A source/sink has a noun phrase label</a:t>
            </a:r>
          </a:p>
        </p:txBody>
      </p:sp>
      <p:sp>
        <p:nvSpPr>
          <p:cNvPr id="34820" name="Rectangle 4" descr="Rectangle: Click to edit Master text styles&#10;Second level&#10;Third level&#10;Fourth level&#10;Fifth level"/>
          <p:cNvSpPr>
            <a:spLocks noChangeArrowheads="1"/>
          </p:cNvSpPr>
          <p:nvPr/>
        </p:nvSpPr>
        <p:spPr bwMode="auto">
          <a:xfrm>
            <a:off x="4800600" y="19050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b="0" dirty="0">
                <a:latin typeface="Verdana" pitchFamily="34" charset="0"/>
              </a:rPr>
              <a:t>Data Flow</a:t>
            </a:r>
          </a:p>
          <a:p>
            <a:pPr lvl="1" algn="l">
              <a:spcBef>
                <a:spcPct val="20000"/>
              </a:spcBef>
              <a:buClr>
                <a:schemeClr val="accent2"/>
              </a:buClr>
              <a:buFont typeface="Wingdings" pitchFamily="2" charset="2"/>
              <a:buChar char="n"/>
            </a:pPr>
            <a:r>
              <a:rPr lang="en-US" altLang="zh-CN" sz="2000" b="0" dirty="0">
                <a:solidFill>
                  <a:schemeClr val="tx1"/>
                </a:solidFill>
                <a:latin typeface="Verdana" pitchFamily="34" charset="0"/>
              </a:rPr>
              <a:t>A data flow has only one direction of flow between symbols</a:t>
            </a:r>
          </a:p>
          <a:p>
            <a:pPr lvl="1" algn="l">
              <a:spcBef>
                <a:spcPct val="20000"/>
              </a:spcBef>
              <a:buClr>
                <a:schemeClr val="accent2"/>
              </a:buClr>
              <a:buFont typeface="Wingdings" pitchFamily="2" charset="2"/>
              <a:buChar char="n"/>
            </a:pPr>
            <a:r>
              <a:rPr lang="en-US" altLang="zh-CN" sz="2000" b="0" dirty="0">
                <a:solidFill>
                  <a:schemeClr val="tx1"/>
                </a:solidFill>
                <a:latin typeface="Verdana" pitchFamily="34" charset="0"/>
              </a:rPr>
              <a:t>A fork means that exactly the same data goes from a common location to two or more processes, data stores or sources/sinks</a:t>
            </a:r>
          </a:p>
        </p:txBody>
      </p:sp>
      <p:sp>
        <p:nvSpPr>
          <p:cNvPr id="34821" name="Text Box 5"/>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E3F639EE-7171-41B5-B3CD-C91703AB1D34}" type="slidenum">
              <a:rPr lang="en-US" altLang="en-US" sz="1200" b="0">
                <a:solidFill>
                  <a:schemeClr val="tx1"/>
                </a:solidFill>
                <a:latin typeface="Arial" charset="0"/>
              </a:rPr>
              <a:pPr/>
              <a:t>34</a:t>
            </a:fld>
            <a:endParaRPr lang="en-US" altLang="en-US" sz="1200" b="0">
              <a:solidFill>
                <a:schemeClr val="tx1"/>
              </a:solidFill>
              <a:latin typeface="Arial" charset="0"/>
            </a:endParaRP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66738" y="503675"/>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800" b="0" dirty="0">
                <a:solidFill>
                  <a:schemeClr val="tx2"/>
                </a:solidFill>
                <a:latin typeface="Verdana" pitchFamily="34" charset="0"/>
              </a:rPr>
              <a:t>Data Flow Diagramming Rules</a:t>
            </a:r>
          </a:p>
        </p:txBody>
      </p:sp>
      <p:sp>
        <p:nvSpPr>
          <p:cNvPr id="35843"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1600" b="1">
                <a:solidFill>
                  <a:srgbClr val="FF0000"/>
                </a:solidFill>
                <a:latin typeface="Times New Roman" pitchFamily="18" charset="0"/>
                <a:ea typeface="宋体" pitchFamily="2" charset="-122"/>
              </a:defRPr>
            </a:lvl1pPr>
            <a:lvl2pPr marL="914400" indent="-45720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itchFamily="2" charset="2"/>
              <a:buChar char="o"/>
            </a:pPr>
            <a:r>
              <a:rPr lang="en-US" altLang="zh-CN" sz="2800" b="0" dirty="0">
                <a:latin typeface="Verdana" pitchFamily="34" charset="0"/>
              </a:rPr>
              <a:t>Data Flow</a:t>
            </a:r>
            <a:r>
              <a:rPr lang="en-US" altLang="zh-CN" sz="2600" b="0" dirty="0">
                <a:solidFill>
                  <a:schemeClr val="tx1"/>
                </a:solidFill>
                <a:latin typeface="Verdana" pitchFamily="34" charset="0"/>
              </a:rPr>
              <a:t> (Continued)</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join means that exactly the same data comes from any two or more different processes, data stores or sources/sinks to a common location</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cannot go directly back to the same process it leaves</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to a data store means update</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from a data store means retrieve or use</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has a noun phrase label</a:t>
            </a:r>
          </a:p>
        </p:txBody>
      </p:sp>
      <p:sp>
        <p:nvSpPr>
          <p:cNvPr id="35844" name="Text Box 4"/>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C98F007F-BF13-4C93-B53A-AF01E1D963B7}" type="slidenum">
              <a:rPr lang="en-US" altLang="en-US" sz="1200" b="0">
                <a:solidFill>
                  <a:schemeClr val="tx1"/>
                </a:solidFill>
                <a:latin typeface="Arial" charset="0"/>
              </a:rPr>
              <a:pPr/>
              <a:t>35</a:t>
            </a:fld>
            <a:endParaRPr lang="en-US" altLang="en-US" sz="1200" b="0">
              <a:solidFill>
                <a:schemeClr val="tx1"/>
              </a:solidFill>
              <a:latin typeface="Arial" charset="0"/>
            </a:endParaRP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323850" y="1853825"/>
            <a:ext cx="88201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dirty="0">
                <a:solidFill>
                  <a:schemeClr val="tx2"/>
                </a:solidFill>
                <a:latin typeface="楷体_GB2312" pitchFamily="49" charset="-122"/>
                <a:ea typeface="楷体_GB2312" pitchFamily="49" charset="-122"/>
              </a:rPr>
              <a:t>一般遵循</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由外向里</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的原则，即先确定系统的边界或范围，再考虑系统的内部，先画加工的输入和输出，再画加工的内部。即：</a:t>
            </a:r>
            <a:r>
              <a:rPr lang="zh-CN" altLang="en-US" sz="2800" dirty="0">
                <a:solidFill>
                  <a:schemeClr val="tx2"/>
                </a:solidFill>
                <a:latin typeface="宋体" pitchFamily="2" charset="-122"/>
              </a:rPr>
              <a:t> </a:t>
            </a:r>
          </a:p>
        </p:txBody>
      </p:sp>
      <p:sp>
        <p:nvSpPr>
          <p:cNvPr id="36867" name="Rectangle 4"/>
          <p:cNvSpPr>
            <a:spLocks noChangeArrowheads="1"/>
          </p:cNvSpPr>
          <p:nvPr/>
        </p:nvSpPr>
        <p:spPr bwMode="auto">
          <a:xfrm>
            <a:off x="0" y="2959100"/>
            <a:ext cx="91440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ct val="20000"/>
              </a:spcBef>
            </a:pPr>
            <a:r>
              <a:rPr lang="zh-CN" altLang="en-US" sz="2400" dirty="0">
                <a:solidFill>
                  <a:schemeClr val="tx2"/>
                </a:solidFill>
                <a:latin typeface="楷体_GB2312" pitchFamily="49" charset="-122"/>
                <a:ea typeface="楷体_GB2312" pitchFamily="49" charset="-122"/>
              </a:rPr>
              <a:t> </a:t>
            </a:r>
            <a:r>
              <a:rPr lang="en-US" altLang="zh-CN" sz="2400" dirty="0">
                <a:solidFill>
                  <a:schemeClr val="tx2"/>
                </a:solidFill>
                <a:latin typeface="楷体_GB2312" pitchFamily="49" charset="-122"/>
                <a:ea typeface="楷体_GB2312" pitchFamily="49" charset="-122"/>
              </a:rPr>
              <a:t>(1)</a:t>
            </a:r>
            <a:r>
              <a:rPr lang="zh-CN" altLang="en-US" sz="2400" dirty="0">
                <a:solidFill>
                  <a:schemeClr val="tx2"/>
                </a:solidFill>
                <a:latin typeface="楷体_GB2312" pitchFamily="49" charset="-122"/>
                <a:ea typeface="楷体_GB2312" pitchFamily="49" charset="-122"/>
              </a:rPr>
              <a:t>识别系统的输入和输出。 </a:t>
            </a:r>
          </a:p>
          <a:p>
            <a:pPr algn="l">
              <a:lnSpc>
                <a:spcPct val="120000"/>
              </a:lnSpc>
              <a:spcBef>
                <a:spcPct val="20000"/>
              </a:spcBef>
            </a:pPr>
            <a:r>
              <a:rPr lang="zh-CN" altLang="en-US" sz="2400" dirty="0">
                <a:solidFill>
                  <a:schemeClr val="tx2"/>
                </a:solidFill>
                <a:latin typeface="楷体_GB2312" pitchFamily="49" charset="-122"/>
                <a:ea typeface="楷体_GB2312" pitchFamily="49" charset="-122"/>
              </a:rPr>
              <a:t> </a:t>
            </a:r>
            <a:r>
              <a:rPr lang="en-US" altLang="zh-CN" sz="2400" dirty="0">
                <a:solidFill>
                  <a:schemeClr val="tx2"/>
                </a:solidFill>
                <a:latin typeface="楷体_GB2312" pitchFamily="49" charset="-122"/>
                <a:ea typeface="楷体_GB2312" pitchFamily="49" charset="-122"/>
              </a:rPr>
              <a:t>(2)</a:t>
            </a:r>
            <a:r>
              <a:rPr lang="zh-CN" altLang="en-US" sz="2400" dirty="0">
                <a:solidFill>
                  <a:schemeClr val="tx2"/>
                </a:solidFill>
                <a:latin typeface="楷体_GB2312" pitchFamily="49" charset="-122"/>
                <a:ea typeface="楷体_GB2312" pitchFamily="49" charset="-122"/>
              </a:rPr>
              <a:t>从输入端至输出端画数据流和加工，并同时加上文件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(3)</a:t>
            </a:r>
            <a:r>
              <a:rPr lang="zh-CN" altLang="en-US" sz="2400" dirty="0">
                <a:solidFill>
                  <a:schemeClr val="tx2"/>
                </a:solidFill>
                <a:latin typeface="楷体_GB2312" pitchFamily="49" charset="-122"/>
                <a:ea typeface="楷体_GB2312" pitchFamily="49" charset="-122"/>
              </a:rPr>
              <a:t>加工的分解</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由外向里</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进行分解。</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(4)</a:t>
            </a:r>
            <a:r>
              <a:rPr lang="zh-CN" altLang="en-US" sz="2400" dirty="0">
                <a:solidFill>
                  <a:schemeClr val="tx2"/>
                </a:solidFill>
                <a:latin typeface="楷体_GB2312" pitchFamily="49" charset="-122"/>
                <a:ea typeface="楷体_GB2312" pitchFamily="49" charset="-122"/>
              </a:rPr>
              <a:t>数据流的命名，名字要确切，能反映相应的含义。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(5)</a:t>
            </a:r>
            <a:r>
              <a:rPr lang="zh-CN" altLang="en-US" sz="2400" dirty="0">
                <a:solidFill>
                  <a:schemeClr val="tx2"/>
                </a:solidFill>
                <a:latin typeface="楷体_GB2312" pitchFamily="49" charset="-122"/>
                <a:ea typeface="楷体_GB2312" pitchFamily="49" charset="-122"/>
              </a:rPr>
              <a:t>各种符号布置要合理，分布均匀，尽量避免交叉线。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(6)</a:t>
            </a:r>
            <a:r>
              <a:rPr lang="zh-CN" altLang="en-US" sz="2400" dirty="0">
                <a:solidFill>
                  <a:schemeClr val="tx2"/>
                </a:solidFill>
                <a:latin typeface="楷体_GB2312" pitchFamily="49" charset="-122"/>
                <a:ea typeface="楷体_GB2312" pitchFamily="49" charset="-122"/>
              </a:rPr>
              <a:t>先考虑稳定态，后考虑瞬间态。如系统启动后在正常工作状态，稍后再考虑系统的启动和终止状态。</a:t>
            </a:r>
            <a:r>
              <a:rPr lang="zh-CN" altLang="en-US" sz="2800" dirty="0">
                <a:solidFill>
                  <a:schemeClr val="tx2"/>
                </a:solidFill>
                <a:latin typeface="宋体" pitchFamily="2" charset="-122"/>
              </a:rPr>
              <a:t> </a:t>
            </a:r>
          </a:p>
        </p:txBody>
      </p:sp>
      <p:sp>
        <p:nvSpPr>
          <p:cNvPr id="36868" name="Rectangle 5"/>
          <p:cNvSpPr>
            <a:spLocks noChangeArrowheads="1"/>
          </p:cNvSpPr>
          <p:nvPr/>
        </p:nvSpPr>
        <p:spPr bwMode="auto">
          <a:xfrm>
            <a:off x="341530" y="413665"/>
            <a:ext cx="584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 </a:t>
            </a:r>
            <a:r>
              <a:rPr lang="en-US" altLang="zh-TW"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宏观</a:t>
            </a:r>
            <a:r>
              <a:rPr lang="en-US" altLang="zh-CN" sz="4000" dirty="0">
                <a:solidFill>
                  <a:srgbClr val="0000FF"/>
                </a:solidFill>
                <a:cs typeface="Times New Roman" pitchFamily="18" charset="0"/>
              </a:rPr>
              <a:t>)</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2A76DCB-9CBC-492D-A3BF-C157BDCEADE0}" type="slidenum">
              <a:rPr lang="zh-CN" altLang="en-US" smtClean="0"/>
              <a:pPr>
                <a:defRPr/>
              </a:pPr>
              <a:t>37</a:t>
            </a:fld>
            <a:endParaRPr lang="en-US" altLang="zh-CN"/>
          </a:p>
        </p:txBody>
      </p:sp>
      <p:sp>
        <p:nvSpPr>
          <p:cNvPr id="5" name="Rectangle 5"/>
          <p:cNvSpPr>
            <a:spLocks noChangeArrowheads="1"/>
          </p:cNvSpPr>
          <p:nvPr/>
        </p:nvSpPr>
        <p:spPr bwMode="auto">
          <a:xfrm>
            <a:off x="296525" y="413665"/>
            <a:ext cx="5897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 </a:t>
            </a:r>
            <a:r>
              <a:rPr lang="en-US" altLang="zh-TW"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细则</a:t>
            </a:r>
            <a:r>
              <a:rPr lang="en-US" altLang="zh-CN" sz="4000" dirty="0">
                <a:solidFill>
                  <a:srgbClr val="0000FF"/>
                </a:solidFill>
                <a:cs typeface="Times New Roman" pitchFamily="18" charset="0"/>
              </a:rPr>
              <a:t>)</a:t>
            </a:r>
          </a:p>
        </p:txBody>
      </p:sp>
      <p:sp>
        <p:nvSpPr>
          <p:cNvPr id="6" name="TextBox 5"/>
          <p:cNvSpPr txBox="1"/>
          <p:nvPr/>
        </p:nvSpPr>
        <p:spPr>
          <a:xfrm>
            <a:off x="611560" y="2168860"/>
            <a:ext cx="6705745" cy="1384995"/>
          </a:xfrm>
          <a:prstGeom prst="rect">
            <a:avLst/>
          </a:prstGeom>
          <a:noFill/>
        </p:spPr>
        <p:txBody>
          <a:bodyPr wrap="square" rtlCol="0">
            <a:spAutoFit/>
          </a:bodyPr>
          <a:lstStyle/>
          <a:p>
            <a:pPr>
              <a:lnSpc>
                <a:spcPct val="150000"/>
              </a:lnSpc>
            </a:pPr>
            <a:r>
              <a:rPr lang="en-US" altLang="zh-CN" sz="2800" dirty="0">
                <a:solidFill>
                  <a:srgbClr val="0000FF"/>
                </a:solidFill>
              </a:rPr>
              <a:t>See</a:t>
            </a:r>
            <a:r>
              <a:rPr lang="zh-CN" altLang="en-US" sz="2800" dirty="0">
                <a:solidFill>
                  <a:srgbClr val="0000FF"/>
                </a:solidFill>
              </a:rPr>
              <a:t>：</a:t>
            </a:r>
            <a:r>
              <a:rPr lang="en-US" altLang="zh-CN" sz="2800" u="sng" dirty="0">
                <a:solidFill>
                  <a:srgbClr val="0000FF"/>
                </a:solidFill>
              </a:rPr>
              <a:t>ch3--Requirement analysis DFD model--</a:t>
            </a:r>
            <a:r>
              <a:rPr lang="zh-CN" altLang="en-US" sz="2800" u="sng" dirty="0">
                <a:solidFill>
                  <a:srgbClr val="0000FF"/>
                </a:solidFill>
              </a:rPr>
              <a:t>数据流图画法实践</a:t>
            </a:r>
            <a:r>
              <a:rPr lang="en-US" altLang="zh-CN" sz="2800" u="sng" dirty="0">
                <a:solidFill>
                  <a:srgbClr val="0000FF"/>
                </a:solidFill>
              </a:rPr>
              <a:t>.</a:t>
            </a:r>
            <a:r>
              <a:rPr lang="en-US" altLang="zh-CN" sz="2800" u="sng" dirty="0" err="1">
                <a:solidFill>
                  <a:srgbClr val="0000FF"/>
                </a:solidFill>
              </a:rPr>
              <a:t>docx</a:t>
            </a:r>
            <a:endParaRPr lang="zh-CN" altLang="en-US" sz="2800" u="sng" dirty="0">
              <a:solidFill>
                <a:srgbClr val="0000FF"/>
              </a:solidFill>
            </a:endParaRPr>
          </a:p>
        </p:txBody>
      </p:sp>
      <p:sp>
        <p:nvSpPr>
          <p:cNvPr id="7" name="TextBox 6"/>
          <p:cNvSpPr txBox="1"/>
          <p:nvPr/>
        </p:nvSpPr>
        <p:spPr>
          <a:xfrm>
            <a:off x="1061610" y="3924055"/>
            <a:ext cx="5490610" cy="523220"/>
          </a:xfrm>
          <a:prstGeom prst="rect">
            <a:avLst/>
          </a:prstGeom>
          <a:noFill/>
        </p:spPr>
        <p:txBody>
          <a:bodyPr wrap="square" rtlCol="0">
            <a:spAutoFit/>
          </a:bodyPr>
          <a:lstStyle/>
          <a:p>
            <a:pPr algn="l"/>
            <a:r>
              <a:rPr lang="en-US" altLang="zh-CN" sz="2800" dirty="0">
                <a:solidFill>
                  <a:schemeClr val="tx1"/>
                </a:solidFill>
              </a:rPr>
              <a:t>Do some homework!</a:t>
            </a:r>
            <a:endParaRPr lang="zh-CN" altLang="en-US" sz="2800" dirty="0">
              <a:solidFill>
                <a:schemeClr val="tx1"/>
              </a:solidFill>
            </a:endParaRPr>
          </a:p>
        </p:txBody>
      </p:sp>
    </p:spTree>
    <p:extLst>
      <p:ext uri="{BB962C8B-B14F-4D97-AF65-F5344CB8AC3E}">
        <p14:creationId xmlns:p14="http://schemas.microsoft.com/office/powerpoint/2010/main" val="2450719706"/>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96863" y="1896080"/>
            <a:ext cx="9144000" cy="468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35000"/>
              </a:lnSpc>
              <a:buClr>
                <a:srgbClr val="FF0000"/>
              </a:buClr>
              <a:buSzPct val="80000"/>
              <a:buFont typeface="Wingdings" pitchFamily="2" charset="2"/>
              <a:buChar char="ü"/>
            </a:pPr>
            <a:r>
              <a:rPr lang="zh-CN" altLang="en-US" sz="2800" b="0" dirty="0">
                <a:solidFill>
                  <a:schemeClr val="tx1"/>
                </a:solidFill>
              </a:rPr>
              <a:t>   </a:t>
            </a:r>
            <a:r>
              <a:rPr lang="en-US" altLang="zh-CN" sz="2800" dirty="0"/>
              <a:t>find data flow</a:t>
            </a:r>
            <a:r>
              <a:rPr lang="en-US" altLang="zh-CN" sz="2800" dirty="0">
                <a:solidFill>
                  <a:schemeClr val="tx1"/>
                </a:solidFill>
              </a:rPr>
              <a:t>: data, inf. message, number, value, quantity, metric, list, table, input, output…</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find processing</a:t>
            </a:r>
            <a:r>
              <a:rPr lang="en-US" altLang="zh-CN" sz="2800" dirty="0">
                <a:solidFill>
                  <a:schemeClr val="tx1"/>
                </a:solidFill>
              </a:rPr>
              <a:t>: predicate sentence.</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store of data</a:t>
            </a:r>
            <a:r>
              <a:rPr lang="en-US" altLang="zh-CN" sz="2800" dirty="0">
                <a:solidFill>
                  <a:schemeClr val="tx1"/>
                </a:solidFill>
              </a:rPr>
              <a:t>: file, directory, database </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source and destination</a:t>
            </a:r>
            <a:r>
              <a:rPr lang="en-US" altLang="zh-CN" sz="2800" dirty="0">
                <a:solidFill>
                  <a:schemeClr val="tx1"/>
                </a:solidFill>
              </a:rPr>
              <a:t>: interface, boundary</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do not interrupt data flow as possible.</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solidFill>
                  <a:schemeClr val="tx1"/>
                </a:solidFill>
                <a:sym typeface="Symbol" pitchFamily="18" charset="2"/>
              </a:rPr>
              <a:t> sometimes, sequence No.</a:t>
            </a:r>
            <a:r>
              <a:rPr lang="en-US" altLang="zh-CN" sz="2800" dirty="0">
                <a:solidFill>
                  <a:schemeClr val="tx1"/>
                </a:solidFill>
              </a:rPr>
              <a:t> </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contain 7</a:t>
            </a:r>
            <a:r>
              <a:rPr lang="en-US" altLang="zh-CN" sz="2800" dirty="0">
                <a:solidFill>
                  <a:schemeClr val="tx1"/>
                </a:solidFill>
                <a:sym typeface="Symbol" pitchFamily="18" charset="2"/>
              </a:rPr>
              <a:t>2 blocks ----&gt; hierarchy----&gt;top-down</a:t>
            </a:r>
          </a:p>
        </p:txBody>
      </p:sp>
      <p:sp>
        <p:nvSpPr>
          <p:cNvPr id="37891" name="Rectangle 3"/>
          <p:cNvSpPr>
            <a:spLocks noChangeArrowheads="1"/>
          </p:cNvSpPr>
          <p:nvPr/>
        </p:nvSpPr>
        <p:spPr bwMode="auto">
          <a:xfrm>
            <a:off x="341530" y="458670"/>
            <a:ext cx="435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935" y="413665"/>
            <a:ext cx="8541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人事工资管理系统的顶层</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DFD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范例</a:t>
            </a:r>
          </a:p>
        </p:txBody>
      </p:sp>
      <p:sp>
        <p:nvSpPr>
          <p:cNvPr id="38915" name="Rectangle 3"/>
          <p:cNvSpPr>
            <a:spLocks noChangeArrowheads="1"/>
          </p:cNvSpPr>
          <p:nvPr/>
        </p:nvSpPr>
        <p:spPr bwMode="auto">
          <a:xfrm>
            <a:off x="152400" y="2797175"/>
            <a:ext cx="685800" cy="25146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Arial" charset="0"/>
              </a:rPr>
              <a:t>人</a:t>
            </a:r>
          </a:p>
          <a:p>
            <a:r>
              <a:rPr lang="zh-CN" altLang="en-US" sz="2800">
                <a:solidFill>
                  <a:schemeClr val="tx1"/>
                </a:solidFill>
                <a:latin typeface="Arial" charset="0"/>
              </a:rPr>
              <a:t>事</a:t>
            </a:r>
          </a:p>
          <a:p>
            <a:r>
              <a:rPr lang="zh-CN" altLang="en-US" sz="2800">
                <a:solidFill>
                  <a:schemeClr val="tx1"/>
                </a:solidFill>
                <a:latin typeface="Arial" charset="0"/>
              </a:rPr>
              <a:t>部</a:t>
            </a:r>
          </a:p>
          <a:p>
            <a:r>
              <a:rPr lang="zh-CN" altLang="en-US" sz="2800">
                <a:solidFill>
                  <a:schemeClr val="tx1"/>
                </a:solidFill>
                <a:latin typeface="Arial" charset="0"/>
              </a:rPr>
              <a:t>门</a:t>
            </a:r>
          </a:p>
        </p:txBody>
      </p:sp>
      <p:sp>
        <p:nvSpPr>
          <p:cNvPr id="38916" name="Oval 4"/>
          <p:cNvSpPr>
            <a:spLocks noChangeArrowheads="1"/>
          </p:cNvSpPr>
          <p:nvPr/>
        </p:nvSpPr>
        <p:spPr bwMode="auto">
          <a:xfrm>
            <a:off x="3581400" y="2949575"/>
            <a:ext cx="2209800" cy="2057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Arial" charset="0"/>
              </a:rPr>
              <a:t>人事工资</a:t>
            </a:r>
          </a:p>
          <a:p>
            <a:r>
              <a:rPr lang="zh-CN" altLang="en-US" sz="2800">
                <a:solidFill>
                  <a:schemeClr val="tx1"/>
                </a:solidFill>
                <a:latin typeface="Arial" charset="0"/>
              </a:rPr>
              <a:t>管理系统</a:t>
            </a:r>
          </a:p>
        </p:txBody>
      </p:sp>
      <p:sp>
        <p:nvSpPr>
          <p:cNvPr id="38917" name="Rectangle 5"/>
          <p:cNvSpPr>
            <a:spLocks noChangeArrowheads="1"/>
          </p:cNvSpPr>
          <p:nvPr/>
        </p:nvSpPr>
        <p:spPr bwMode="auto">
          <a:xfrm>
            <a:off x="8318500" y="1666875"/>
            <a:ext cx="749300" cy="25019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宋体" pitchFamily="2" charset="-122"/>
              </a:rPr>
              <a:t>会</a:t>
            </a:r>
          </a:p>
          <a:p>
            <a:r>
              <a:rPr lang="zh-CN" altLang="en-US" sz="2800">
                <a:solidFill>
                  <a:schemeClr val="tx1"/>
                </a:solidFill>
                <a:latin typeface="宋体" pitchFamily="2" charset="-122"/>
              </a:rPr>
              <a:t>计</a:t>
            </a:r>
          </a:p>
          <a:p>
            <a:r>
              <a:rPr lang="zh-CN" altLang="en-US" sz="2800">
                <a:solidFill>
                  <a:schemeClr val="tx1"/>
                </a:solidFill>
                <a:latin typeface="宋体" pitchFamily="2" charset="-122"/>
              </a:rPr>
              <a:t>部</a:t>
            </a:r>
          </a:p>
          <a:p>
            <a:r>
              <a:rPr lang="zh-CN" altLang="en-US" sz="2800">
                <a:solidFill>
                  <a:schemeClr val="tx1"/>
                </a:solidFill>
                <a:latin typeface="宋体" pitchFamily="2" charset="-122"/>
              </a:rPr>
              <a:t>门</a:t>
            </a:r>
          </a:p>
        </p:txBody>
      </p:sp>
      <p:sp>
        <p:nvSpPr>
          <p:cNvPr id="38918" name="Line 6"/>
          <p:cNvSpPr>
            <a:spLocks noChangeShapeType="1"/>
          </p:cNvSpPr>
          <p:nvPr/>
        </p:nvSpPr>
        <p:spPr bwMode="auto">
          <a:xfrm flipH="1" flipV="1">
            <a:off x="838200" y="3101975"/>
            <a:ext cx="274320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Line 7"/>
          <p:cNvSpPr>
            <a:spLocks noChangeShapeType="1"/>
          </p:cNvSpPr>
          <p:nvPr/>
        </p:nvSpPr>
        <p:spPr bwMode="auto">
          <a:xfrm flipH="1">
            <a:off x="838200" y="4321175"/>
            <a:ext cx="2819400" cy="4572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Rectangle 8"/>
          <p:cNvSpPr>
            <a:spLocks noChangeArrowheads="1"/>
          </p:cNvSpPr>
          <p:nvPr/>
        </p:nvSpPr>
        <p:spPr bwMode="auto">
          <a:xfrm rot="895388">
            <a:off x="862013" y="2936875"/>
            <a:ext cx="2811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职工出缺勤报表</a:t>
            </a:r>
          </a:p>
          <a:p>
            <a:pPr algn="l"/>
            <a:endParaRPr lang="zh-CN" altLang="en-US" sz="2400">
              <a:solidFill>
                <a:srgbClr val="FF9933"/>
              </a:solidFill>
              <a:latin typeface="宋体" pitchFamily="2" charset="-122"/>
            </a:endParaRPr>
          </a:p>
        </p:txBody>
      </p:sp>
      <p:sp>
        <p:nvSpPr>
          <p:cNvPr id="38921" name="Rectangle 9"/>
          <p:cNvSpPr>
            <a:spLocks noChangeArrowheads="1"/>
          </p:cNvSpPr>
          <p:nvPr/>
        </p:nvSpPr>
        <p:spPr bwMode="auto">
          <a:xfrm rot="-460132">
            <a:off x="909638" y="454977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职工出缺勤信息</a:t>
            </a:r>
          </a:p>
        </p:txBody>
      </p:sp>
      <p:sp>
        <p:nvSpPr>
          <p:cNvPr id="38922" name="Line 10"/>
          <p:cNvSpPr>
            <a:spLocks noChangeShapeType="1"/>
          </p:cNvSpPr>
          <p:nvPr/>
        </p:nvSpPr>
        <p:spPr bwMode="auto">
          <a:xfrm rot="21290296" flipH="1">
            <a:off x="5710238" y="3100388"/>
            <a:ext cx="259873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Rectangle 11"/>
          <p:cNvSpPr>
            <a:spLocks noChangeArrowheads="1"/>
          </p:cNvSpPr>
          <p:nvPr/>
        </p:nvSpPr>
        <p:spPr bwMode="auto">
          <a:xfrm rot="-1078934">
            <a:off x="5772150" y="3333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职工工资信息</a:t>
            </a:r>
          </a:p>
        </p:txBody>
      </p:sp>
      <p:sp>
        <p:nvSpPr>
          <p:cNvPr id="38924" name="Line 12"/>
          <p:cNvSpPr>
            <a:spLocks noChangeShapeType="1"/>
          </p:cNvSpPr>
          <p:nvPr/>
        </p:nvSpPr>
        <p:spPr bwMode="auto">
          <a:xfrm flipV="1">
            <a:off x="5562600" y="2339975"/>
            <a:ext cx="2743200" cy="990600"/>
          </a:xfrm>
          <a:prstGeom prst="line">
            <a:avLst/>
          </a:prstGeom>
          <a:noFill/>
          <a:ln w="12700">
            <a:solidFill>
              <a:schemeClr val="tx1"/>
            </a:solidFill>
            <a:round/>
            <a:headEnd type="none" w="sm" len="sm"/>
            <a:tailEnd type="triangle" w="med" len="lg"/>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8925" name="Rectangle 13"/>
          <p:cNvSpPr>
            <a:spLocks noChangeArrowheads="1"/>
          </p:cNvSpPr>
          <p:nvPr/>
        </p:nvSpPr>
        <p:spPr bwMode="auto">
          <a:xfrm rot="-1182158">
            <a:off x="5465763" y="21145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职工工资报表</a:t>
            </a:r>
          </a:p>
        </p:txBody>
      </p:sp>
      <p:sp>
        <p:nvSpPr>
          <p:cNvPr id="38926" name="Rectangle 14"/>
          <p:cNvSpPr>
            <a:spLocks noChangeArrowheads="1"/>
          </p:cNvSpPr>
          <p:nvPr/>
        </p:nvSpPr>
        <p:spPr bwMode="auto">
          <a:xfrm>
            <a:off x="8242300" y="4854575"/>
            <a:ext cx="749300" cy="1905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宋体" pitchFamily="2" charset="-122"/>
              </a:rPr>
              <a:t>职</a:t>
            </a:r>
          </a:p>
          <a:p>
            <a:r>
              <a:rPr lang="zh-CN" altLang="en-US" sz="2800">
                <a:solidFill>
                  <a:schemeClr val="tx1"/>
                </a:solidFill>
                <a:latin typeface="宋体" pitchFamily="2" charset="-122"/>
              </a:rPr>
              <a:t>工</a:t>
            </a:r>
          </a:p>
        </p:txBody>
      </p:sp>
      <p:sp>
        <p:nvSpPr>
          <p:cNvPr id="38927" name="Line 15"/>
          <p:cNvSpPr>
            <a:spLocks noChangeShapeType="1"/>
          </p:cNvSpPr>
          <p:nvPr/>
        </p:nvSpPr>
        <p:spPr bwMode="auto">
          <a:xfrm flipH="1" flipV="1">
            <a:off x="5486400" y="4625975"/>
            <a:ext cx="2667000" cy="9286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6"/>
          <p:cNvSpPr>
            <a:spLocks noChangeShapeType="1"/>
          </p:cNvSpPr>
          <p:nvPr/>
        </p:nvSpPr>
        <p:spPr bwMode="auto">
          <a:xfrm flipH="1" flipV="1">
            <a:off x="5105400" y="4930775"/>
            <a:ext cx="3124200" cy="11430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Rectangle 17"/>
          <p:cNvSpPr>
            <a:spLocks noChangeArrowheads="1"/>
          </p:cNvSpPr>
          <p:nvPr/>
        </p:nvSpPr>
        <p:spPr bwMode="auto">
          <a:xfrm rot="1186616">
            <a:off x="5754688" y="4691063"/>
            <a:ext cx="2735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工基本信职息</a:t>
            </a:r>
          </a:p>
          <a:p>
            <a:pPr algn="l"/>
            <a:endParaRPr lang="zh-CN" altLang="en-US" sz="2400">
              <a:solidFill>
                <a:schemeClr val="tx1"/>
              </a:solidFill>
              <a:latin typeface="宋体" pitchFamily="2" charset="-122"/>
            </a:endParaRPr>
          </a:p>
        </p:txBody>
      </p:sp>
      <p:sp>
        <p:nvSpPr>
          <p:cNvPr id="38930" name="Rectangle 18"/>
          <p:cNvSpPr>
            <a:spLocks noChangeArrowheads="1"/>
          </p:cNvSpPr>
          <p:nvPr/>
        </p:nvSpPr>
        <p:spPr bwMode="auto">
          <a:xfrm rot="1139041">
            <a:off x="5465763" y="5632450"/>
            <a:ext cx="3001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职工工资单</a:t>
            </a:r>
          </a:p>
        </p:txBody>
      </p:sp>
      <p:sp>
        <p:nvSpPr>
          <p:cNvPr id="38931" name="Rectangle 19"/>
          <p:cNvSpPr>
            <a:spLocks noChangeArrowheads="1"/>
          </p:cNvSpPr>
          <p:nvPr/>
        </p:nvSpPr>
        <p:spPr bwMode="auto">
          <a:xfrm>
            <a:off x="3356865" y="5861050"/>
            <a:ext cx="193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t>问题？</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507395" y="278650"/>
            <a:ext cx="7620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模型的作用</a:t>
            </a:r>
          </a:p>
        </p:txBody>
      </p:sp>
      <p:sp>
        <p:nvSpPr>
          <p:cNvPr id="5124" name="Rectangle 5"/>
          <p:cNvSpPr>
            <a:spLocks noChangeArrowheads="1"/>
          </p:cNvSpPr>
          <p:nvPr/>
        </p:nvSpPr>
        <p:spPr bwMode="auto">
          <a:xfrm>
            <a:off x="566555" y="1943835"/>
            <a:ext cx="6705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50000"/>
              </a:spcBef>
              <a:buClr>
                <a:srgbClr val="FF3300"/>
              </a:buClr>
              <a:buFont typeface="Wingdings" pitchFamily="2" charset="2"/>
              <a:buChar char="ü"/>
            </a:pPr>
            <a:r>
              <a:rPr lang="zh-CN" altLang="en-US" sz="2800" dirty="0">
                <a:solidFill>
                  <a:schemeClr val="tx1"/>
                </a:solidFill>
                <a:latin typeface="+mn-ea"/>
                <a:ea typeface="+mn-ea"/>
              </a:rPr>
              <a:t>在建模过程中了解系统</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通过抽象降低复杂性</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有助于回忆所有的细节</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有助于开发小组间的交流</a:t>
            </a:r>
          </a:p>
          <a:p>
            <a:pPr algn="l">
              <a:spcBef>
                <a:spcPct val="50000"/>
              </a:spcBef>
              <a:buClr>
                <a:srgbClr val="FF3300"/>
              </a:buClr>
              <a:buFont typeface="Wingdings" pitchFamily="2" charset="2"/>
              <a:buChar char="ü"/>
            </a:pPr>
            <a:r>
              <a:rPr lang="zh-CN" altLang="en-US" sz="2800" dirty="0">
                <a:latin typeface="+mn-ea"/>
                <a:ea typeface="+mn-ea"/>
              </a:rPr>
              <a:t>有助于与用户的交流（画图方法</a:t>
            </a:r>
            <a:r>
              <a:rPr lang="zh-CN" altLang="en-US" sz="2800" dirty="0" smtClean="0">
                <a:latin typeface="+mn-ea"/>
                <a:ea typeface="+mn-ea"/>
              </a:rPr>
              <a:t>）</a:t>
            </a:r>
            <a:endParaRPr lang="en-US" altLang="zh-CN" sz="2800" dirty="0" smtClean="0">
              <a:latin typeface="+mn-ea"/>
              <a:ea typeface="+mn-ea"/>
            </a:endParaRPr>
          </a:p>
          <a:p>
            <a:pPr algn="l">
              <a:spcBef>
                <a:spcPct val="50000"/>
              </a:spcBef>
              <a:buClr>
                <a:srgbClr val="FF3300"/>
              </a:buClr>
              <a:buFont typeface="Wingdings" pitchFamily="2" charset="2"/>
              <a:buChar char="ü"/>
            </a:pPr>
            <a:r>
              <a:rPr lang="zh-CN" altLang="en-US" sz="2800" dirty="0" smtClean="0">
                <a:solidFill>
                  <a:schemeClr val="tx1"/>
                </a:solidFill>
                <a:latin typeface="+mn-ea"/>
                <a:ea typeface="+mn-ea"/>
              </a:rPr>
              <a:t>引导目标软件系统设计</a:t>
            </a:r>
            <a:endParaRPr lang="zh-CN" altLang="en-US" sz="2800" dirty="0">
              <a:solidFill>
                <a:schemeClr val="tx1"/>
              </a:solidFill>
              <a:latin typeface="+mn-ea"/>
              <a:ea typeface="+mn-ea"/>
            </a:endParaRP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为系统的维护提供文档</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66555" y="593685"/>
            <a:ext cx="561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TW" sz="4000" dirty="0">
                <a:solidFill>
                  <a:srgbClr val="0000FF"/>
                </a:solidFill>
                <a:cs typeface="Times New Roman" pitchFamily="18" charset="0"/>
              </a:rPr>
              <a:t>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分层</a:t>
            </a:r>
          </a:p>
        </p:txBody>
      </p:sp>
      <p:sp>
        <p:nvSpPr>
          <p:cNvPr id="39939" name="Rectangle 3"/>
          <p:cNvSpPr>
            <a:spLocks noChangeArrowheads="1"/>
          </p:cNvSpPr>
          <p:nvPr/>
        </p:nvSpPr>
        <p:spPr bwMode="auto">
          <a:xfrm>
            <a:off x="1916113" y="2438400"/>
            <a:ext cx="43211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数据流图大小、粒度</a:t>
            </a:r>
          </a:p>
        </p:txBody>
      </p:sp>
      <p:sp>
        <p:nvSpPr>
          <p:cNvPr id="39940" name="Rectangle 4"/>
          <p:cNvSpPr>
            <a:spLocks noChangeArrowheads="1"/>
          </p:cNvSpPr>
          <p:nvPr/>
        </p:nvSpPr>
        <p:spPr bwMode="auto">
          <a:xfrm>
            <a:off x="2232025" y="3473450"/>
            <a:ext cx="582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3200">
                <a:solidFill>
                  <a:schemeClr val="tx2"/>
                </a:solidFill>
                <a:latin typeface="宋体" pitchFamily="2" charset="-122"/>
              </a:rPr>
              <a:t>数据流图详细－简单度</a:t>
            </a:r>
          </a:p>
        </p:txBody>
      </p:sp>
      <p:sp>
        <p:nvSpPr>
          <p:cNvPr id="39941" name="Rectangle 5"/>
          <p:cNvSpPr>
            <a:spLocks noChangeArrowheads="1"/>
          </p:cNvSpPr>
          <p:nvPr/>
        </p:nvSpPr>
        <p:spPr bwMode="auto">
          <a:xfrm>
            <a:off x="3736975" y="4581525"/>
            <a:ext cx="11223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最粗     </a:t>
            </a:r>
          </a:p>
        </p:txBody>
      </p:sp>
      <p:sp>
        <p:nvSpPr>
          <p:cNvPr id="39942" name="Rectangle 6"/>
          <p:cNvSpPr>
            <a:spLocks noChangeArrowheads="1"/>
          </p:cNvSpPr>
          <p:nvPr/>
        </p:nvSpPr>
        <p:spPr bwMode="auto">
          <a:xfrm>
            <a:off x="2116138" y="4533900"/>
            <a:ext cx="12049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极端</a:t>
            </a:r>
            <a:r>
              <a:rPr lang="en-US" altLang="zh-CN" sz="3200">
                <a:solidFill>
                  <a:schemeClr val="tx2"/>
                </a:solidFill>
                <a:latin typeface="宋体" pitchFamily="2" charset="-122"/>
              </a:rPr>
              <a:t>:</a:t>
            </a:r>
          </a:p>
        </p:txBody>
      </p:sp>
      <p:sp>
        <p:nvSpPr>
          <p:cNvPr id="39943" name="Rectangle 7"/>
          <p:cNvSpPr>
            <a:spLocks noChangeArrowheads="1"/>
          </p:cNvSpPr>
          <p:nvPr/>
        </p:nvSpPr>
        <p:spPr bwMode="auto">
          <a:xfrm>
            <a:off x="3627438" y="5364163"/>
            <a:ext cx="13319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最细</a:t>
            </a:r>
          </a:p>
        </p:txBody>
      </p:sp>
      <p:sp>
        <p:nvSpPr>
          <p:cNvPr id="39944" name="Rectangle 8"/>
          <p:cNvSpPr>
            <a:spLocks noChangeArrowheads="1"/>
          </p:cNvSpPr>
          <p:nvPr/>
        </p:nvSpPr>
        <p:spPr bwMode="auto">
          <a:xfrm>
            <a:off x="6543675" y="4868863"/>
            <a:ext cx="15843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平衡</a:t>
            </a:r>
          </a:p>
        </p:txBody>
      </p:sp>
      <p:sp>
        <p:nvSpPr>
          <p:cNvPr id="39945" name="AutoShape 9"/>
          <p:cNvSpPr>
            <a:spLocks noChangeArrowheads="1"/>
          </p:cNvSpPr>
          <p:nvPr/>
        </p:nvSpPr>
        <p:spPr bwMode="auto">
          <a:xfrm>
            <a:off x="5508625" y="5084763"/>
            <a:ext cx="647700" cy="215900"/>
          </a:xfrm>
          <a:prstGeom prst="rightArrow">
            <a:avLst>
              <a:gd name="adj1" fmla="val 50000"/>
              <a:gd name="adj2" fmla="val 75000"/>
            </a:avLst>
          </a:prstGeom>
          <a:solidFill>
            <a:schemeClr val="accent1"/>
          </a:solidFill>
          <a:ln w="12700" algn="ctr">
            <a:solidFill>
              <a:schemeClr val="tx1"/>
            </a:solidFill>
            <a:miter lim="800000"/>
            <a:headEnd type="none" w="sm" len="sm"/>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2603500" y="317500"/>
            <a:ext cx="3937000" cy="1041400"/>
          </a:xfrm>
          <a:prstGeom prst="parallelogram">
            <a:avLst>
              <a:gd name="adj" fmla="val 94495"/>
            </a:avLst>
          </a:prstGeom>
          <a:noFill/>
          <a:ln w="254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63" name="Oval 3"/>
          <p:cNvSpPr>
            <a:spLocks noChangeArrowheads="1"/>
          </p:cNvSpPr>
          <p:nvPr/>
        </p:nvSpPr>
        <p:spPr bwMode="auto">
          <a:xfrm>
            <a:off x="4051300" y="469900"/>
            <a:ext cx="965200" cy="736600"/>
          </a:xfrm>
          <a:prstGeom prst="ellipse">
            <a:avLst/>
          </a:prstGeom>
          <a:noFill/>
          <a:ln w="25400">
            <a:solidFill>
              <a:schemeClr val="tx2"/>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76" name="Rectangle 4"/>
          <p:cNvSpPr>
            <a:spLocks noChangeArrowheads="1"/>
          </p:cNvSpPr>
          <p:nvPr/>
        </p:nvSpPr>
        <p:spPr bwMode="auto">
          <a:xfrm>
            <a:off x="4251325" y="441325"/>
            <a:ext cx="463550" cy="76200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600">
                <a:solidFill>
                  <a:schemeClr val="tx1"/>
                </a:solidFill>
                <a:effectLst>
                  <a:outerShdw blurRad="38100" dist="38100" dir="2700000" algn="tl">
                    <a:srgbClr val="C0C0C0"/>
                  </a:outerShdw>
                </a:effectLst>
                <a:latin typeface="黑体" pitchFamily="49" charset="-122"/>
                <a:ea typeface="黑体" pitchFamily="49" charset="-122"/>
              </a:rPr>
              <a:t>S</a:t>
            </a:r>
          </a:p>
        </p:txBody>
      </p:sp>
      <p:sp>
        <p:nvSpPr>
          <p:cNvPr id="40965" name="Line 5"/>
          <p:cNvSpPr>
            <a:spLocks noChangeShapeType="1"/>
          </p:cNvSpPr>
          <p:nvPr/>
        </p:nvSpPr>
        <p:spPr bwMode="auto">
          <a:xfrm>
            <a:off x="3505200" y="762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6" name="Line 6"/>
          <p:cNvSpPr>
            <a:spLocks noChangeShapeType="1"/>
          </p:cNvSpPr>
          <p:nvPr/>
        </p:nvSpPr>
        <p:spPr bwMode="auto">
          <a:xfrm>
            <a:off x="5029200" y="762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AutoShape 7"/>
          <p:cNvSpPr>
            <a:spLocks noChangeArrowheads="1"/>
          </p:cNvSpPr>
          <p:nvPr/>
        </p:nvSpPr>
        <p:spPr bwMode="auto">
          <a:xfrm>
            <a:off x="1384300" y="2222500"/>
            <a:ext cx="6146800" cy="1803400"/>
          </a:xfrm>
          <a:prstGeom prst="parallelogram">
            <a:avLst>
              <a:gd name="adj" fmla="val 85195"/>
            </a:avLst>
          </a:prstGeom>
          <a:noFill/>
          <a:ln w="25400">
            <a:solidFill>
              <a:schemeClr val="tx2"/>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68" name="Oval 8"/>
          <p:cNvSpPr>
            <a:spLocks noChangeArrowheads="1"/>
          </p:cNvSpPr>
          <p:nvPr/>
        </p:nvSpPr>
        <p:spPr bwMode="auto">
          <a:xfrm>
            <a:off x="4356100" y="2298700"/>
            <a:ext cx="965200" cy="736600"/>
          </a:xfrm>
          <a:prstGeom prst="ellipse">
            <a:avLst/>
          </a:prstGeom>
          <a:noFill/>
          <a:ln w="25400">
            <a:solidFill>
              <a:srgbClr val="FDA4B5"/>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1" name="Rectangle 9"/>
          <p:cNvSpPr>
            <a:spLocks noChangeArrowheads="1"/>
          </p:cNvSpPr>
          <p:nvPr/>
        </p:nvSpPr>
        <p:spPr bwMode="auto">
          <a:xfrm>
            <a:off x="4632325" y="23606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2</a:t>
            </a:r>
          </a:p>
        </p:txBody>
      </p:sp>
      <p:sp>
        <p:nvSpPr>
          <p:cNvPr id="40970" name="Line 10"/>
          <p:cNvSpPr>
            <a:spLocks noChangeShapeType="1"/>
          </p:cNvSpPr>
          <p:nvPr/>
        </p:nvSpPr>
        <p:spPr bwMode="auto">
          <a:xfrm flipV="1">
            <a:off x="2209800" y="3200400"/>
            <a:ext cx="60960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1"/>
          <p:cNvSpPr>
            <a:spLocks noChangeShapeType="1"/>
          </p:cNvSpPr>
          <p:nvPr/>
        </p:nvSpPr>
        <p:spPr bwMode="auto">
          <a:xfrm>
            <a:off x="3581400" y="3200400"/>
            <a:ext cx="1066800" cy="152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Oval 12"/>
          <p:cNvSpPr>
            <a:spLocks noChangeArrowheads="1"/>
          </p:cNvSpPr>
          <p:nvPr/>
        </p:nvSpPr>
        <p:spPr bwMode="auto">
          <a:xfrm>
            <a:off x="2755900" y="2603500"/>
            <a:ext cx="965200" cy="7366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5" name="Rectangle 13"/>
          <p:cNvSpPr>
            <a:spLocks noChangeArrowheads="1"/>
          </p:cNvSpPr>
          <p:nvPr/>
        </p:nvSpPr>
        <p:spPr bwMode="auto">
          <a:xfrm>
            <a:off x="3032125" y="26654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1</a:t>
            </a:r>
          </a:p>
        </p:txBody>
      </p:sp>
      <p:sp>
        <p:nvSpPr>
          <p:cNvPr id="40974" name="Oval 14"/>
          <p:cNvSpPr>
            <a:spLocks noChangeArrowheads="1"/>
          </p:cNvSpPr>
          <p:nvPr/>
        </p:nvSpPr>
        <p:spPr bwMode="auto">
          <a:xfrm>
            <a:off x="4660900" y="3136900"/>
            <a:ext cx="965200" cy="736600"/>
          </a:xfrm>
          <a:prstGeom prst="ellipse">
            <a:avLst/>
          </a:prstGeom>
          <a:noFill/>
          <a:ln w="25400">
            <a:solidFill>
              <a:srgbClr val="A2FFA3"/>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7" name="Rectangle 15"/>
          <p:cNvSpPr>
            <a:spLocks noChangeArrowheads="1"/>
          </p:cNvSpPr>
          <p:nvPr/>
        </p:nvSpPr>
        <p:spPr bwMode="auto">
          <a:xfrm>
            <a:off x="4937125" y="31988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3</a:t>
            </a:r>
          </a:p>
        </p:txBody>
      </p:sp>
      <p:sp>
        <p:nvSpPr>
          <p:cNvPr id="40976" name="Line 16"/>
          <p:cNvSpPr>
            <a:spLocks noChangeShapeType="1"/>
          </p:cNvSpPr>
          <p:nvPr/>
        </p:nvSpPr>
        <p:spPr bwMode="auto">
          <a:xfrm flipV="1">
            <a:off x="3733800" y="2667000"/>
            <a:ext cx="609600" cy="76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7"/>
          <p:cNvSpPr>
            <a:spLocks noChangeShapeType="1"/>
          </p:cNvSpPr>
          <p:nvPr/>
        </p:nvSpPr>
        <p:spPr bwMode="auto">
          <a:xfrm>
            <a:off x="5638800" y="33528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8"/>
          <p:cNvSpPr>
            <a:spLocks noChangeShapeType="1"/>
          </p:cNvSpPr>
          <p:nvPr/>
        </p:nvSpPr>
        <p:spPr bwMode="auto">
          <a:xfrm flipH="1">
            <a:off x="2971800" y="762000"/>
            <a:ext cx="1066800" cy="1447800"/>
          </a:xfrm>
          <a:prstGeom prst="line">
            <a:avLst/>
          </a:prstGeom>
          <a:noFill/>
          <a:ln w="25400">
            <a:solidFill>
              <a:schemeClr val="tx2"/>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9"/>
          <p:cNvSpPr>
            <a:spLocks noChangeShapeType="1"/>
          </p:cNvSpPr>
          <p:nvPr/>
        </p:nvSpPr>
        <p:spPr bwMode="auto">
          <a:xfrm>
            <a:off x="5029200" y="762000"/>
            <a:ext cx="2514600" cy="1447800"/>
          </a:xfrm>
          <a:prstGeom prst="line">
            <a:avLst/>
          </a:prstGeom>
          <a:noFill/>
          <a:ln w="25400">
            <a:solidFill>
              <a:schemeClr val="tx2"/>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AutoShape 20"/>
          <p:cNvSpPr>
            <a:spLocks noChangeArrowheads="1"/>
          </p:cNvSpPr>
          <p:nvPr/>
        </p:nvSpPr>
        <p:spPr bwMode="auto">
          <a:xfrm>
            <a:off x="88900" y="4660900"/>
            <a:ext cx="4622800" cy="1879600"/>
          </a:xfrm>
          <a:prstGeom prst="parallelogram">
            <a:avLst>
              <a:gd name="adj" fmla="val 51717"/>
            </a:avLst>
          </a:prstGeom>
          <a:noFill/>
          <a:ln w="25400">
            <a:solidFill>
              <a:srgbClr val="FDA4B5"/>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81" name="Oval 21"/>
          <p:cNvSpPr>
            <a:spLocks noChangeArrowheads="1"/>
          </p:cNvSpPr>
          <p:nvPr/>
        </p:nvSpPr>
        <p:spPr bwMode="auto">
          <a:xfrm>
            <a:off x="2603500" y="4660900"/>
            <a:ext cx="1041400" cy="8128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94" name="Rectangle 22"/>
          <p:cNvSpPr>
            <a:spLocks noChangeArrowheads="1"/>
          </p:cNvSpPr>
          <p:nvPr/>
        </p:nvSpPr>
        <p:spPr bwMode="auto">
          <a:xfrm>
            <a:off x="2803525" y="48466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2.2</a:t>
            </a:r>
          </a:p>
        </p:txBody>
      </p:sp>
      <p:sp>
        <p:nvSpPr>
          <p:cNvPr id="40983" name="Line 23"/>
          <p:cNvSpPr>
            <a:spLocks noChangeShapeType="1"/>
          </p:cNvSpPr>
          <p:nvPr/>
        </p:nvSpPr>
        <p:spPr bwMode="auto">
          <a:xfrm flipV="1">
            <a:off x="609600" y="5715000"/>
            <a:ext cx="53340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4"/>
          <p:cNvSpPr>
            <a:spLocks noChangeShapeType="1"/>
          </p:cNvSpPr>
          <p:nvPr/>
        </p:nvSpPr>
        <p:spPr bwMode="auto">
          <a:xfrm>
            <a:off x="1981200" y="5715000"/>
            <a:ext cx="457200" cy="152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Oval 25"/>
          <p:cNvSpPr>
            <a:spLocks noChangeArrowheads="1"/>
          </p:cNvSpPr>
          <p:nvPr/>
        </p:nvSpPr>
        <p:spPr bwMode="auto">
          <a:xfrm>
            <a:off x="1003300" y="4965700"/>
            <a:ext cx="1041400" cy="8890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98" name="Rectangle 26"/>
          <p:cNvSpPr>
            <a:spLocks noChangeArrowheads="1"/>
          </p:cNvSpPr>
          <p:nvPr/>
        </p:nvSpPr>
        <p:spPr bwMode="auto">
          <a:xfrm>
            <a:off x="1050925" y="51514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2.1</a:t>
            </a:r>
          </a:p>
        </p:txBody>
      </p:sp>
      <p:sp>
        <p:nvSpPr>
          <p:cNvPr id="40987" name="Oval 27"/>
          <p:cNvSpPr>
            <a:spLocks noChangeArrowheads="1"/>
          </p:cNvSpPr>
          <p:nvPr/>
        </p:nvSpPr>
        <p:spPr bwMode="auto">
          <a:xfrm>
            <a:off x="2298700" y="5651500"/>
            <a:ext cx="1041400" cy="7366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00" name="Rectangle 28"/>
          <p:cNvSpPr>
            <a:spLocks noChangeArrowheads="1"/>
          </p:cNvSpPr>
          <p:nvPr/>
        </p:nvSpPr>
        <p:spPr bwMode="auto">
          <a:xfrm>
            <a:off x="2422525" y="57610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2.3</a:t>
            </a:r>
          </a:p>
        </p:txBody>
      </p:sp>
      <p:sp>
        <p:nvSpPr>
          <p:cNvPr id="40989" name="Line 29"/>
          <p:cNvSpPr>
            <a:spLocks noChangeShapeType="1"/>
          </p:cNvSpPr>
          <p:nvPr/>
        </p:nvSpPr>
        <p:spPr bwMode="auto">
          <a:xfrm flipV="1">
            <a:off x="1981200" y="5105400"/>
            <a:ext cx="609600" cy="76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30"/>
          <p:cNvSpPr>
            <a:spLocks noChangeShapeType="1"/>
          </p:cNvSpPr>
          <p:nvPr/>
        </p:nvSpPr>
        <p:spPr bwMode="auto">
          <a:xfrm>
            <a:off x="3352800" y="6096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31"/>
          <p:cNvSpPr>
            <a:spLocks noChangeShapeType="1"/>
          </p:cNvSpPr>
          <p:nvPr/>
        </p:nvSpPr>
        <p:spPr bwMode="auto">
          <a:xfrm>
            <a:off x="3657600" y="50292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2"/>
          <p:cNvSpPr>
            <a:spLocks noChangeShapeType="1"/>
          </p:cNvSpPr>
          <p:nvPr/>
        </p:nvSpPr>
        <p:spPr bwMode="auto">
          <a:xfrm flipH="1">
            <a:off x="1066800" y="2590800"/>
            <a:ext cx="3276600" cy="2057400"/>
          </a:xfrm>
          <a:prstGeom prst="line">
            <a:avLst/>
          </a:prstGeom>
          <a:noFill/>
          <a:ln w="25400">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33"/>
          <p:cNvSpPr>
            <a:spLocks noChangeShapeType="1"/>
          </p:cNvSpPr>
          <p:nvPr/>
        </p:nvSpPr>
        <p:spPr bwMode="auto">
          <a:xfrm>
            <a:off x="5638800" y="3352800"/>
            <a:ext cx="3429000" cy="1371600"/>
          </a:xfrm>
          <a:prstGeom prst="line">
            <a:avLst/>
          </a:prstGeom>
          <a:noFill/>
          <a:ln w="25400">
            <a:solidFill>
              <a:srgbClr val="A2FFA3"/>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AutoShape 34"/>
          <p:cNvSpPr>
            <a:spLocks noChangeArrowheads="1"/>
          </p:cNvSpPr>
          <p:nvPr/>
        </p:nvSpPr>
        <p:spPr bwMode="auto">
          <a:xfrm>
            <a:off x="4432300" y="4660900"/>
            <a:ext cx="4622800" cy="1879600"/>
          </a:xfrm>
          <a:prstGeom prst="parallelogram">
            <a:avLst>
              <a:gd name="adj" fmla="val 51717"/>
            </a:avLst>
          </a:prstGeom>
          <a:noFill/>
          <a:ln w="25400">
            <a:solidFill>
              <a:srgbClr val="A2FFA3"/>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95" name="Line 35"/>
          <p:cNvSpPr>
            <a:spLocks noChangeShapeType="1"/>
          </p:cNvSpPr>
          <p:nvPr/>
        </p:nvSpPr>
        <p:spPr bwMode="auto">
          <a:xfrm>
            <a:off x="5029200" y="54102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36"/>
          <p:cNvSpPr>
            <a:spLocks noChangeShapeType="1"/>
          </p:cNvSpPr>
          <p:nvPr/>
        </p:nvSpPr>
        <p:spPr bwMode="auto">
          <a:xfrm>
            <a:off x="6629400" y="54864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Oval 37"/>
          <p:cNvSpPr>
            <a:spLocks noChangeArrowheads="1"/>
          </p:cNvSpPr>
          <p:nvPr/>
        </p:nvSpPr>
        <p:spPr bwMode="auto">
          <a:xfrm>
            <a:off x="5499100" y="4889500"/>
            <a:ext cx="1117600" cy="965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10" name="Rectangle 38"/>
          <p:cNvSpPr>
            <a:spLocks noChangeArrowheads="1"/>
          </p:cNvSpPr>
          <p:nvPr/>
        </p:nvSpPr>
        <p:spPr bwMode="auto">
          <a:xfrm>
            <a:off x="5699125" y="51514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3.1</a:t>
            </a:r>
          </a:p>
        </p:txBody>
      </p:sp>
      <p:sp>
        <p:nvSpPr>
          <p:cNvPr id="40999" name="Oval 39"/>
          <p:cNvSpPr>
            <a:spLocks noChangeArrowheads="1"/>
          </p:cNvSpPr>
          <p:nvPr/>
        </p:nvSpPr>
        <p:spPr bwMode="auto">
          <a:xfrm>
            <a:off x="7099300" y="4965700"/>
            <a:ext cx="1117600" cy="965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12" name="Rectangle 40"/>
          <p:cNvSpPr>
            <a:spLocks noChangeArrowheads="1"/>
          </p:cNvSpPr>
          <p:nvPr/>
        </p:nvSpPr>
        <p:spPr bwMode="auto">
          <a:xfrm>
            <a:off x="7299325" y="52276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3.2</a:t>
            </a:r>
          </a:p>
        </p:txBody>
      </p:sp>
      <p:sp>
        <p:nvSpPr>
          <p:cNvPr id="41001" name="Line 41"/>
          <p:cNvSpPr>
            <a:spLocks noChangeShapeType="1"/>
          </p:cNvSpPr>
          <p:nvPr/>
        </p:nvSpPr>
        <p:spPr bwMode="auto">
          <a:xfrm>
            <a:off x="8229600" y="54864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42"/>
          <p:cNvSpPr>
            <a:spLocks noChangeShapeType="1"/>
          </p:cNvSpPr>
          <p:nvPr/>
        </p:nvSpPr>
        <p:spPr bwMode="auto">
          <a:xfrm>
            <a:off x="4724400" y="3733800"/>
            <a:ext cx="685800" cy="914400"/>
          </a:xfrm>
          <a:prstGeom prst="line">
            <a:avLst/>
          </a:prstGeom>
          <a:noFill/>
          <a:ln w="25400">
            <a:solidFill>
              <a:srgbClr val="A2FFA3"/>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Arc 43"/>
          <p:cNvSpPr>
            <a:spLocks/>
          </p:cNvSpPr>
          <p:nvPr/>
        </p:nvSpPr>
        <p:spPr bwMode="auto">
          <a:xfrm>
            <a:off x="4268788" y="3049588"/>
            <a:ext cx="762000" cy="990600"/>
          </a:xfrm>
          <a:custGeom>
            <a:avLst/>
            <a:gdLst>
              <a:gd name="T0" fmla="*/ 0 w 21600"/>
              <a:gd name="T1" fmla="*/ 990600 h 21600"/>
              <a:gd name="T2" fmla="*/ 760413 w 21600"/>
              <a:gd name="T3" fmla="*/ 0 h 21600"/>
              <a:gd name="T4" fmla="*/ 762000 w 21600"/>
              <a:gd name="T5" fmla="*/ 990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lnTo>
                  <a:pt x="0" y="21600"/>
                </a:lnTo>
                <a:close/>
              </a:path>
            </a:pathLst>
          </a:custGeom>
          <a:noFill/>
          <a:ln w="25400" cap="rnd">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04" name="Arc 44"/>
          <p:cNvSpPr>
            <a:spLocks/>
          </p:cNvSpPr>
          <p:nvPr/>
        </p:nvSpPr>
        <p:spPr bwMode="auto">
          <a:xfrm>
            <a:off x="4306888" y="4000500"/>
            <a:ext cx="381000" cy="609600"/>
          </a:xfrm>
          <a:custGeom>
            <a:avLst/>
            <a:gdLst>
              <a:gd name="T0" fmla="*/ 381000 w 21600"/>
              <a:gd name="T1" fmla="*/ 609600 h 21600"/>
              <a:gd name="T2" fmla="*/ 0 w 21600"/>
              <a:gd name="T3" fmla="*/ 0 h 21600"/>
              <a:gd name="T4" fmla="*/ 3810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7117" name="Rectangle 45"/>
          <p:cNvSpPr>
            <a:spLocks noChangeArrowheads="1"/>
          </p:cNvSpPr>
          <p:nvPr/>
        </p:nvSpPr>
        <p:spPr bwMode="auto">
          <a:xfrm>
            <a:off x="60325" y="30163"/>
            <a:ext cx="2454275" cy="944562"/>
          </a:xfrm>
          <a:prstGeom prst="rect">
            <a:avLst/>
          </a:prstGeom>
          <a:noFill/>
          <a:ln w="9525">
            <a:noFill/>
            <a:miter lim="800000"/>
            <a:headEnd/>
            <a:tailEnd/>
          </a:ln>
          <a:effectLst/>
        </p:spPr>
        <p:txBody>
          <a:bodyPr lIns="92075" tIns="46038" rIns="92075" bIns="46038">
            <a:spAutoFit/>
          </a:bodyPr>
          <a:lstStyle/>
          <a:p>
            <a:pPr algn="l" eaLnBrk="0" hangingPunct="0">
              <a:defRPr/>
            </a:pPr>
            <a:r>
              <a:rPr lang="zh-CN" altLang="en-US" sz="3200">
                <a:solidFill>
                  <a:schemeClr val="tx1"/>
                </a:solidFill>
                <a:effectLst>
                  <a:outerShdw blurRad="38100" dist="38100" dir="2700000" algn="tl">
                    <a:srgbClr val="C0C0C0"/>
                  </a:outerShdw>
                </a:effectLst>
                <a:latin typeface="黑体" pitchFamily="2" charset="-122"/>
                <a:ea typeface="黑体" pitchFamily="2" charset="-122"/>
              </a:rPr>
              <a:t>  顶层</a:t>
            </a:r>
          </a:p>
          <a:p>
            <a:pPr algn="l" eaLnBrk="0" hangingPunct="0">
              <a:defRPr/>
            </a:pPr>
            <a:r>
              <a:rPr lang="zh-CN" altLang="en-US" sz="2400">
                <a:solidFill>
                  <a:schemeClr val="tx1"/>
                </a:solidFill>
                <a:effectLst>
                  <a:outerShdw blurRad="38100" dist="38100" dir="2700000" algn="tl">
                    <a:srgbClr val="C0C0C0"/>
                  </a:outerShdw>
                </a:effectLst>
                <a:latin typeface="黑体" pitchFamily="2" charset="-122"/>
                <a:ea typeface="黑体" pitchFamily="2" charset="-122"/>
              </a:rPr>
              <a:t>（</a:t>
            </a:r>
            <a:r>
              <a:rPr lang="en-US" altLang="zh-CN" sz="2400">
                <a:solidFill>
                  <a:schemeClr val="tx1"/>
                </a:solidFill>
                <a:effectLst>
                  <a:outerShdw blurRad="38100" dist="38100" dir="2700000" algn="tl">
                    <a:srgbClr val="C0C0C0"/>
                  </a:outerShdw>
                </a:effectLst>
                <a:latin typeface="黑体" pitchFamily="2" charset="-122"/>
                <a:ea typeface="黑体" pitchFamily="2" charset="-122"/>
              </a:rPr>
              <a:t>0 </a:t>
            </a:r>
            <a:r>
              <a:rPr lang="zh-CN" altLang="en-US" sz="2400">
                <a:solidFill>
                  <a:schemeClr val="tx1"/>
                </a:solidFill>
                <a:effectLst>
                  <a:outerShdw blurRad="38100" dist="38100" dir="2700000" algn="tl">
                    <a:srgbClr val="C0C0C0"/>
                  </a:outerShdw>
                </a:effectLst>
                <a:latin typeface="黑体" pitchFamily="2" charset="-122"/>
                <a:ea typeface="黑体" pitchFamily="2" charset="-122"/>
              </a:rPr>
              <a:t>层）</a:t>
            </a:r>
          </a:p>
        </p:txBody>
      </p:sp>
      <p:sp>
        <p:nvSpPr>
          <p:cNvPr id="41006" name="Line 46"/>
          <p:cNvSpPr>
            <a:spLocks noChangeShapeType="1"/>
          </p:cNvSpPr>
          <p:nvPr/>
        </p:nvSpPr>
        <p:spPr bwMode="auto">
          <a:xfrm>
            <a:off x="76200" y="1600200"/>
            <a:ext cx="8839200" cy="0"/>
          </a:xfrm>
          <a:prstGeom prst="line">
            <a:avLst/>
          </a:prstGeom>
          <a:noFill/>
          <a:ln w="25400">
            <a:solidFill>
              <a:schemeClr val="tx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47"/>
          <p:cNvSpPr>
            <a:spLocks noChangeShapeType="1"/>
          </p:cNvSpPr>
          <p:nvPr/>
        </p:nvSpPr>
        <p:spPr bwMode="auto">
          <a:xfrm>
            <a:off x="76200" y="4267200"/>
            <a:ext cx="8839200" cy="0"/>
          </a:xfrm>
          <a:prstGeom prst="line">
            <a:avLst/>
          </a:prstGeom>
          <a:noFill/>
          <a:ln w="25400">
            <a:solidFill>
              <a:schemeClr val="tx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87120" name="Rectangle 48"/>
          <p:cNvSpPr>
            <a:spLocks noChangeArrowheads="1"/>
          </p:cNvSpPr>
          <p:nvPr/>
        </p:nvSpPr>
        <p:spPr bwMode="auto">
          <a:xfrm>
            <a:off x="288925" y="1782763"/>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200">
                <a:solidFill>
                  <a:schemeClr val="tx1"/>
                </a:solidFill>
                <a:effectLst>
                  <a:outerShdw blurRad="38100" dist="38100" dir="2700000" algn="tl">
                    <a:srgbClr val="C0C0C0"/>
                  </a:outerShdw>
                </a:effectLst>
                <a:latin typeface="黑体" pitchFamily="2" charset="-122"/>
                <a:ea typeface="黑体" pitchFamily="2" charset="-122"/>
              </a:rPr>
              <a:t>1</a:t>
            </a:r>
            <a:r>
              <a:rPr lang="zh-CN" altLang="en-US" sz="3200">
                <a:solidFill>
                  <a:schemeClr val="tx1"/>
                </a:solidFill>
                <a:effectLst>
                  <a:outerShdw blurRad="38100" dist="38100" dir="2700000" algn="tl">
                    <a:srgbClr val="C0C0C0"/>
                  </a:outerShdw>
                </a:effectLst>
                <a:latin typeface="黑体" pitchFamily="2" charset="-122"/>
                <a:ea typeface="黑体" pitchFamily="2" charset="-122"/>
              </a:rPr>
              <a:t>层</a:t>
            </a:r>
          </a:p>
        </p:txBody>
      </p:sp>
      <p:sp>
        <p:nvSpPr>
          <p:cNvPr id="387121" name="Rectangle 49"/>
          <p:cNvSpPr>
            <a:spLocks noChangeArrowheads="1"/>
          </p:cNvSpPr>
          <p:nvPr/>
        </p:nvSpPr>
        <p:spPr bwMode="auto">
          <a:xfrm>
            <a:off x="60325" y="4373563"/>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200">
                <a:solidFill>
                  <a:schemeClr val="tx1"/>
                </a:solidFill>
                <a:effectLst>
                  <a:outerShdw blurRad="38100" dist="38100" dir="2700000" algn="tl">
                    <a:srgbClr val="C0C0C0"/>
                  </a:outerShdw>
                </a:effectLst>
                <a:latin typeface="黑体" pitchFamily="2" charset="-122"/>
                <a:ea typeface="黑体" pitchFamily="2" charset="-122"/>
              </a:rPr>
              <a:t>2</a:t>
            </a:r>
            <a:r>
              <a:rPr lang="zh-CN" altLang="en-US" sz="3200">
                <a:solidFill>
                  <a:schemeClr val="tx1"/>
                </a:solidFill>
                <a:effectLst>
                  <a:outerShdw blurRad="38100" dist="38100" dir="2700000" algn="tl">
                    <a:srgbClr val="C0C0C0"/>
                  </a:outerShdw>
                </a:effectLst>
                <a:latin typeface="黑体" pitchFamily="2" charset="-122"/>
                <a:ea typeface="黑体" pitchFamily="2" charset="-122"/>
              </a:rPr>
              <a:t>层</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6513" y="4178300"/>
            <a:ext cx="9144001"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indent="314325"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从系统输入端到输出端</a:t>
            </a:r>
            <a:r>
              <a:rPr lang="en-US" altLang="zh-CN" sz="2400" b="0">
                <a:solidFill>
                  <a:schemeClr val="tx2"/>
                </a:solidFill>
                <a:latin typeface="宋体" pitchFamily="2" charset="-122"/>
              </a:rPr>
              <a:t>(</a:t>
            </a:r>
            <a:r>
              <a:rPr lang="zh-CN" altLang="en-US" sz="2400" b="0">
                <a:solidFill>
                  <a:schemeClr val="tx2"/>
                </a:solidFill>
                <a:latin typeface="宋体" pitchFamily="2" charset="-122"/>
              </a:rPr>
              <a:t>也可反之</a:t>
            </a:r>
            <a:r>
              <a:rPr lang="en-US" altLang="zh-CN" sz="2400" b="0">
                <a:solidFill>
                  <a:schemeClr val="tx2"/>
                </a:solidFill>
                <a:latin typeface="宋体" pitchFamily="2" charset="-122"/>
              </a:rPr>
              <a:t>)</a:t>
            </a:r>
            <a:r>
              <a:rPr lang="zh-CN" altLang="en-US" sz="2400" b="0">
                <a:solidFill>
                  <a:schemeClr val="tx2"/>
                </a:solidFill>
                <a:latin typeface="宋体" pitchFamily="2" charset="-122"/>
              </a:rPr>
              <a:t>，逐步用数据流和加工连接起来，当数据流的组成或值发生变化时，就在该处画一个</a:t>
            </a:r>
            <a:r>
              <a:rPr lang="zh-CN" altLang="en-US" sz="2400" b="0">
                <a:solidFill>
                  <a:schemeClr val="tx2"/>
                </a:solidFill>
                <a:latin typeface="Arial" charset="0"/>
              </a:rPr>
              <a:t>“</a:t>
            </a:r>
            <a:r>
              <a:rPr lang="zh-CN" altLang="en-US" sz="2400" b="0">
                <a:solidFill>
                  <a:schemeClr val="tx2"/>
                </a:solidFill>
                <a:latin typeface="宋体" pitchFamily="2" charset="-122"/>
              </a:rPr>
              <a:t>加工</a:t>
            </a:r>
            <a:r>
              <a:rPr lang="zh-CN" altLang="en-US" sz="2400" b="0">
                <a:solidFill>
                  <a:schemeClr val="tx2"/>
                </a:solidFill>
                <a:latin typeface="Arial" charset="0"/>
              </a:rPr>
              <a:t>”</a:t>
            </a:r>
            <a:r>
              <a:rPr lang="zh-CN" altLang="en-US" sz="2400" b="0">
                <a:solidFill>
                  <a:schemeClr val="tx2"/>
                </a:solidFill>
                <a:latin typeface="宋体" pitchFamily="2" charset="-122"/>
              </a:rPr>
              <a:t>符号。</a:t>
            </a:r>
          </a:p>
          <a:p>
            <a:pPr algn="l">
              <a:lnSpc>
                <a:spcPct val="90000"/>
              </a:lnSpc>
              <a:spcBef>
                <a:spcPct val="20000"/>
              </a:spcBef>
            </a:pPr>
            <a:r>
              <a:rPr lang="zh-CN" altLang="en-US" sz="2400" b="0">
                <a:solidFill>
                  <a:schemeClr val="tx2"/>
                </a:solidFill>
                <a:latin typeface="宋体" pitchFamily="2" charset="-122"/>
              </a:rPr>
              <a:t> 画数据流图时还应同时画上文件，以反映各种数据的存贮处，并表明数据流是流入还是流出文件。最后，再回过头来检查系统的边界，补上遗漏但有用的输入输出数据流，删去那些没被系统使用的数据流。</a:t>
            </a:r>
          </a:p>
        </p:txBody>
      </p:sp>
      <p:sp>
        <p:nvSpPr>
          <p:cNvPr id="41987" name="Rectangle 3"/>
          <p:cNvSpPr>
            <a:spLocks noChangeArrowheads="1"/>
          </p:cNvSpPr>
          <p:nvPr/>
        </p:nvSpPr>
        <p:spPr bwMode="auto">
          <a:xfrm>
            <a:off x="0" y="233363"/>
            <a:ext cx="79168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800">
                <a:latin typeface="宋体" pitchFamily="2" charset="-122"/>
              </a:rPr>
              <a:t>（</a:t>
            </a:r>
            <a:r>
              <a:rPr lang="en-US" altLang="zh-CN" sz="2800">
                <a:latin typeface="宋体" pitchFamily="2" charset="-122"/>
              </a:rPr>
              <a:t>1</a:t>
            </a:r>
            <a:r>
              <a:rPr lang="zh-CN" altLang="en-US" sz="2800">
                <a:latin typeface="宋体" pitchFamily="2" charset="-122"/>
              </a:rPr>
              <a:t>）识别系统的输入和输出，画出顶层图</a:t>
            </a:r>
            <a:r>
              <a:rPr lang="en-US" altLang="zh-CN" sz="2800">
                <a:latin typeface="宋体" pitchFamily="2" charset="-122"/>
              </a:rPr>
              <a:t>(0</a:t>
            </a:r>
            <a:r>
              <a:rPr lang="zh-CN" altLang="en-US" sz="2800">
                <a:latin typeface="宋体" pitchFamily="2" charset="-122"/>
              </a:rPr>
              <a:t>级</a:t>
            </a:r>
            <a:r>
              <a:rPr lang="zh-CN" altLang="en-US" sz="3200">
                <a:latin typeface="宋体" pitchFamily="2" charset="-122"/>
              </a:rPr>
              <a:t>）</a:t>
            </a:r>
          </a:p>
        </p:txBody>
      </p:sp>
      <p:sp>
        <p:nvSpPr>
          <p:cNvPr id="41988" name="Rectangle 4"/>
          <p:cNvSpPr>
            <a:spLocks noChangeArrowheads="1"/>
          </p:cNvSpPr>
          <p:nvPr/>
        </p:nvSpPr>
        <p:spPr bwMode="auto">
          <a:xfrm>
            <a:off x="0" y="908050"/>
            <a:ext cx="92170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即确定系统的边界。在系统分析初期，系统的功能需求等还不很明确，为了防止遗漏，不妨先将范围定得大一些。系统边界确定后，那么越过边界的数据流就是系统的输入或输出，将输入与输出用加工符号连接起来</a:t>
            </a:r>
            <a:r>
              <a:rPr lang="en-US" altLang="zh-CN" sz="2400" b="0">
                <a:solidFill>
                  <a:schemeClr val="tx2"/>
                </a:solidFill>
                <a:latin typeface="宋体" pitchFamily="2" charset="-122"/>
              </a:rPr>
              <a:t>,</a:t>
            </a:r>
            <a:r>
              <a:rPr lang="zh-CN" altLang="en-US" sz="2400" b="0">
                <a:solidFill>
                  <a:schemeClr val="tx2"/>
                </a:solidFill>
                <a:latin typeface="宋体" pitchFamily="2" charset="-122"/>
              </a:rPr>
              <a:t>并加上输入数据来源和输出数据去向就形成了顶层图。</a:t>
            </a:r>
          </a:p>
        </p:txBody>
      </p:sp>
      <p:sp>
        <p:nvSpPr>
          <p:cNvPr id="41989" name="Rectangle 5"/>
          <p:cNvSpPr>
            <a:spLocks noChangeArrowheads="1"/>
          </p:cNvSpPr>
          <p:nvPr/>
        </p:nvSpPr>
        <p:spPr bwMode="auto">
          <a:xfrm>
            <a:off x="69850" y="3338513"/>
            <a:ext cx="907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2800">
                <a:latin typeface="宋体" pitchFamily="2" charset="-122"/>
              </a:rPr>
              <a:t>(2)</a:t>
            </a:r>
            <a:r>
              <a:rPr lang="zh-CN" altLang="en-US" sz="2800">
                <a:latin typeface="宋体" pitchFamily="2" charset="-122"/>
              </a:rPr>
              <a:t>画系统内部的数据流、加工与文件</a:t>
            </a:r>
            <a:r>
              <a:rPr lang="en-US" altLang="zh-CN" sz="2800">
                <a:latin typeface="宋体" pitchFamily="2" charset="-122"/>
              </a:rPr>
              <a:t>,</a:t>
            </a:r>
            <a:r>
              <a:rPr lang="zh-CN" altLang="en-US" sz="2800">
                <a:latin typeface="宋体" pitchFamily="2" charset="-122"/>
              </a:rPr>
              <a:t>画出一级细化图</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1438" y="3698875"/>
            <a:ext cx="9072562"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0000"/>
              </a:lnSpc>
              <a:spcBef>
                <a:spcPct val="20000"/>
              </a:spcBef>
            </a:pPr>
            <a:r>
              <a:rPr lang="zh-CN" altLang="en-US" sz="2400" b="0" dirty="0">
                <a:solidFill>
                  <a:schemeClr val="tx2"/>
                </a:solidFill>
                <a:latin typeface="宋体" pitchFamily="2" charset="-122"/>
              </a:rPr>
              <a:t>  一般应先给数据流命名，再根据输入</a:t>
            </a:r>
            <a:r>
              <a:rPr lang="en-US" altLang="zh-CN" sz="2400" b="0" dirty="0">
                <a:solidFill>
                  <a:schemeClr val="tx2"/>
                </a:solidFill>
                <a:latin typeface="宋体" pitchFamily="2" charset="-122"/>
              </a:rPr>
              <a:t>/</a:t>
            </a:r>
            <a:r>
              <a:rPr lang="zh-CN" altLang="en-US" sz="2400" b="0" dirty="0">
                <a:solidFill>
                  <a:schemeClr val="tx2"/>
                </a:solidFill>
                <a:latin typeface="宋体" pitchFamily="2" charset="-122"/>
              </a:rPr>
              <a:t>输出数据流名的含义为加工命名。名字含义要确切，要能反映相应的整体。若碰到难以命名的情况，则很可能是分解不恰当造成的。应考虑重新分解。</a:t>
            </a:r>
          </a:p>
          <a:p>
            <a:pPr algn="l">
              <a:lnSpc>
                <a:spcPct val="110000"/>
              </a:lnSpc>
              <a:spcBef>
                <a:spcPct val="20000"/>
              </a:spcBef>
            </a:pPr>
            <a:r>
              <a:rPr lang="zh-CN" altLang="en-US" sz="2400" b="0" dirty="0">
                <a:solidFill>
                  <a:schemeClr val="tx2"/>
                </a:solidFill>
                <a:latin typeface="宋体" pitchFamily="2" charset="-122"/>
              </a:rPr>
              <a:t>  从左至右画数据流图。通常左侧、右侧分别是数据源和终点，中间是一系列加工和文件。正式的数据流图应尽量避免线条交叉，必要时可用重复的数据源、终点和文件符号。此外，数据流图中各种符号布置要合理，分布应均匀。</a:t>
            </a:r>
          </a:p>
        </p:txBody>
      </p:sp>
      <p:sp>
        <p:nvSpPr>
          <p:cNvPr id="43011" name="Rectangle 3"/>
          <p:cNvSpPr>
            <a:spLocks noChangeArrowheads="1"/>
          </p:cNvSpPr>
          <p:nvPr/>
        </p:nvSpPr>
        <p:spPr bwMode="auto">
          <a:xfrm>
            <a:off x="0" y="279400"/>
            <a:ext cx="64373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800">
                <a:latin typeface="宋体" pitchFamily="2" charset="-122"/>
              </a:rPr>
              <a:t>(3)</a:t>
            </a:r>
            <a:r>
              <a:rPr lang="zh-CN" altLang="en-US" sz="2800">
                <a:latin typeface="宋体" pitchFamily="2" charset="-122"/>
              </a:rPr>
              <a:t>加工的进一步分解，画出二级细化图</a:t>
            </a:r>
          </a:p>
        </p:txBody>
      </p:sp>
      <p:sp>
        <p:nvSpPr>
          <p:cNvPr id="43012" name="Rectangle 4"/>
          <p:cNvSpPr>
            <a:spLocks noChangeArrowheads="1"/>
          </p:cNvSpPr>
          <p:nvPr/>
        </p:nvSpPr>
        <p:spPr bwMode="auto">
          <a:xfrm>
            <a:off x="0" y="998538"/>
            <a:ext cx="914558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同样运用</a:t>
            </a:r>
            <a:r>
              <a:rPr lang="zh-CN" altLang="en-US" sz="2400" b="0">
                <a:solidFill>
                  <a:schemeClr val="tx2"/>
                </a:solidFill>
                <a:latin typeface="Arial" charset="0"/>
              </a:rPr>
              <a:t>“</a:t>
            </a:r>
            <a:r>
              <a:rPr lang="zh-CN" altLang="en-US" sz="2400" b="0">
                <a:solidFill>
                  <a:schemeClr val="tx2"/>
                </a:solidFill>
                <a:latin typeface="宋体" pitchFamily="2" charset="-122"/>
              </a:rPr>
              <a:t>由外向里</a:t>
            </a:r>
            <a:r>
              <a:rPr lang="zh-CN" altLang="en-US" sz="2400" b="0">
                <a:solidFill>
                  <a:schemeClr val="tx2"/>
                </a:solidFill>
                <a:latin typeface="Arial" charset="0"/>
              </a:rPr>
              <a:t>”</a:t>
            </a:r>
            <a:r>
              <a:rPr lang="zh-CN" altLang="en-US" sz="2400" b="0">
                <a:solidFill>
                  <a:schemeClr val="tx2"/>
                </a:solidFill>
                <a:latin typeface="宋体" pitchFamily="2" charset="-122"/>
              </a:rPr>
              <a:t>方式对每个加工进行分析，如果在该加工内部还有数据流，则可将该加工分成若干个子加工，并用一些数据流把子加工连接起来，即可画出二级细化图。二级细化图可在一级细化图的基础上画出，也可单独画出该加工的二级细化图，二级细化图也称为该加工的子图</a:t>
            </a:r>
          </a:p>
        </p:txBody>
      </p:sp>
      <p:sp>
        <p:nvSpPr>
          <p:cNvPr id="43013" name="Rectangle 5"/>
          <p:cNvSpPr>
            <a:spLocks noChangeArrowheads="1"/>
          </p:cNvSpPr>
          <p:nvPr/>
        </p:nvSpPr>
        <p:spPr bwMode="auto">
          <a:xfrm>
            <a:off x="0" y="3024188"/>
            <a:ext cx="2865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800">
                <a:latin typeface="宋体" pitchFamily="2" charset="-122"/>
              </a:rPr>
              <a:t>(4)</a:t>
            </a:r>
            <a:r>
              <a:rPr lang="zh-CN" altLang="en-US" sz="2800">
                <a:latin typeface="宋体" pitchFamily="2" charset="-122"/>
              </a:rPr>
              <a:t>其它注意事项</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66555" y="413665"/>
            <a:ext cx="6983413" cy="682625"/>
          </a:xfrm>
          <a:noFill/>
        </p:spPr>
        <p:txBody>
          <a:bodyPr lIns="90487" tIns="44450" rIns="90487" bIns="44450" anchor="ctr"/>
          <a:lstStyle/>
          <a:p>
            <a:r>
              <a:rPr lang="en-US" altLang="zh-TW" sz="4000" b="1" dirty="0">
                <a:solidFill>
                  <a:srgbClr val="0000FF"/>
                </a:solidFill>
                <a:latin typeface="Times New Roman" pitchFamily="18" charset="0"/>
                <a:cs typeface="Times New Roman" pitchFamily="18" charset="0"/>
              </a:rPr>
              <a:t>The Data Flow Hierarchy</a:t>
            </a:r>
          </a:p>
        </p:txBody>
      </p:sp>
      <p:sp>
        <p:nvSpPr>
          <p:cNvPr id="44035" name="Oval 3"/>
          <p:cNvSpPr>
            <a:spLocks noChangeArrowheads="1"/>
          </p:cNvSpPr>
          <p:nvPr/>
        </p:nvSpPr>
        <p:spPr bwMode="auto">
          <a:xfrm>
            <a:off x="3708400" y="1739900"/>
            <a:ext cx="1041400" cy="10255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36" name="Line 4"/>
          <p:cNvSpPr>
            <a:spLocks noChangeShapeType="1"/>
          </p:cNvSpPr>
          <p:nvPr/>
        </p:nvSpPr>
        <p:spPr bwMode="auto">
          <a:xfrm>
            <a:off x="2895600" y="2271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Line 5"/>
          <p:cNvSpPr>
            <a:spLocks noChangeShapeType="1"/>
          </p:cNvSpPr>
          <p:nvPr/>
        </p:nvSpPr>
        <p:spPr bwMode="auto">
          <a:xfrm>
            <a:off x="4800600" y="2271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8" name="Rectangle 6"/>
          <p:cNvSpPr>
            <a:spLocks noChangeArrowheads="1"/>
          </p:cNvSpPr>
          <p:nvPr/>
        </p:nvSpPr>
        <p:spPr bwMode="auto">
          <a:xfrm>
            <a:off x="2273300" y="1917700"/>
            <a:ext cx="660400" cy="695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39" name="Rectangle 7"/>
          <p:cNvSpPr>
            <a:spLocks noChangeArrowheads="1"/>
          </p:cNvSpPr>
          <p:nvPr/>
        </p:nvSpPr>
        <p:spPr bwMode="auto">
          <a:xfrm>
            <a:off x="5588000" y="1955800"/>
            <a:ext cx="660400" cy="695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93224" name="Rectangle 8"/>
          <p:cNvSpPr>
            <a:spLocks noChangeArrowheads="1"/>
          </p:cNvSpPr>
          <p:nvPr/>
        </p:nvSpPr>
        <p:spPr bwMode="auto">
          <a:xfrm>
            <a:off x="4100513" y="1989138"/>
            <a:ext cx="3333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effectLst>
                  <a:outerShdw blurRad="38100" dist="38100" dir="2700000" algn="tl">
                    <a:srgbClr val="C0C0C0"/>
                  </a:outerShdw>
                </a:effectLst>
                <a:latin typeface="Arial" pitchFamily="34" charset="0"/>
              </a:rPr>
              <a:t>P</a:t>
            </a:r>
          </a:p>
        </p:txBody>
      </p:sp>
      <p:sp>
        <p:nvSpPr>
          <p:cNvPr id="393225" name="Rectangle 9"/>
          <p:cNvSpPr>
            <a:spLocks noChangeArrowheads="1"/>
          </p:cNvSpPr>
          <p:nvPr/>
        </p:nvSpPr>
        <p:spPr bwMode="auto">
          <a:xfrm>
            <a:off x="3135313" y="17986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a</a:t>
            </a:r>
          </a:p>
        </p:txBody>
      </p:sp>
      <p:sp>
        <p:nvSpPr>
          <p:cNvPr id="393226" name="Rectangle 10"/>
          <p:cNvSpPr>
            <a:spLocks noChangeArrowheads="1"/>
          </p:cNvSpPr>
          <p:nvPr/>
        </p:nvSpPr>
        <p:spPr bwMode="auto">
          <a:xfrm>
            <a:off x="4926013" y="18113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b</a:t>
            </a:r>
          </a:p>
        </p:txBody>
      </p:sp>
      <p:sp>
        <p:nvSpPr>
          <p:cNvPr id="393227" name="Rectangle 11"/>
          <p:cNvSpPr>
            <a:spLocks noChangeArrowheads="1"/>
          </p:cNvSpPr>
          <p:nvPr/>
        </p:nvSpPr>
        <p:spPr bwMode="auto">
          <a:xfrm>
            <a:off x="2436813" y="20145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x</a:t>
            </a:r>
          </a:p>
        </p:txBody>
      </p:sp>
      <p:sp>
        <p:nvSpPr>
          <p:cNvPr id="393228" name="Rectangle 12"/>
          <p:cNvSpPr>
            <a:spLocks noChangeArrowheads="1"/>
          </p:cNvSpPr>
          <p:nvPr/>
        </p:nvSpPr>
        <p:spPr bwMode="auto">
          <a:xfrm>
            <a:off x="5751513" y="20145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y</a:t>
            </a:r>
          </a:p>
        </p:txBody>
      </p:sp>
      <p:sp>
        <p:nvSpPr>
          <p:cNvPr id="44045" name="Oval 13"/>
          <p:cNvSpPr>
            <a:spLocks noChangeArrowheads="1"/>
          </p:cNvSpPr>
          <p:nvPr/>
        </p:nvSpPr>
        <p:spPr bwMode="auto">
          <a:xfrm>
            <a:off x="2311400" y="34671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6" name="Oval 14"/>
          <p:cNvSpPr>
            <a:spLocks noChangeArrowheads="1"/>
          </p:cNvSpPr>
          <p:nvPr/>
        </p:nvSpPr>
        <p:spPr bwMode="auto">
          <a:xfrm>
            <a:off x="3721100" y="30988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7" name="Oval 15"/>
          <p:cNvSpPr>
            <a:spLocks noChangeArrowheads="1"/>
          </p:cNvSpPr>
          <p:nvPr/>
        </p:nvSpPr>
        <p:spPr bwMode="auto">
          <a:xfrm>
            <a:off x="3441700" y="4294188"/>
            <a:ext cx="800100" cy="808037"/>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8" name="Oval 16"/>
          <p:cNvSpPr>
            <a:spLocks noChangeArrowheads="1"/>
          </p:cNvSpPr>
          <p:nvPr/>
        </p:nvSpPr>
        <p:spPr bwMode="auto">
          <a:xfrm>
            <a:off x="4724400" y="39624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9" name="Oval 17"/>
          <p:cNvSpPr>
            <a:spLocks noChangeArrowheads="1"/>
          </p:cNvSpPr>
          <p:nvPr/>
        </p:nvSpPr>
        <p:spPr bwMode="auto">
          <a:xfrm>
            <a:off x="5956300" y="40767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50" name="Line 18"/>
          <p:cNvSpPr>
            <a:spLocks noChangeShapeType="1"/>
          </p:cNvSpPr>
          <p:nvPr/>
        </p:nvSpPr>
        <p:spPr bwMode="auto">
          <a:xfrm>
            <a:off x="1511300" y="3795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9"/>
          <p:cNvSpPr>
            <a:spLocks noChangeShapeType="1"/>
          </p:cNvSpPr>
          <p:nvPr/>
        </p:nvSpPr>
        <p:spPr bwMode="auto">
          <a:xfrm>
            <a:off x="6832600" y="45323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0"/>
          <p:cNvSpPr>
            <a:spLocks noChangeShapeType="1"/>
          </p:cNvSpPr>
          <p:nvPr/>
        </p:nvSpPr>
        <p:spPr bwMode="auto">
          <a:xfrm flipV="1">
            <a:off x="3124200" y="3643313"/>
            <a:ext cx="546100" cy="190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1"/>
          <p:cNvSpPr>
            <a:spLocks noChangeShapeType="1"/>
          </p:cNvSpPr>
          <p:nvPr/>
        </p:nvSpPr>
        <p:spPr bwMode="auto">
          <a:xfrm>
            <a:off x="3060700" y="4152900"/>
            <a:ext cx="419100" cy="250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2"/>
          <p:cNvSpPr>
            <a:spLocks noChangeShapeType="1"/>
          </p:cNvSpPr>
          <p:nvPr/>
        </p:nvSpPr>
        <p:spPr bwMode="auto">
          <a:xfrm flipV="1">
            <a:off x="4267200" y="4519613"/>
            <a:ext cx="419100" cy="1031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3"/>
          <p:cNvSpPr>
            <a:spLocks noChangeShapeType="1"/>
          </p:cNvSpPr>
          <p:nvPr/>
        </p:nvSpPr>
        <p:spPr bwMode="auto">
          <a:xfrm>
            <a:off x="4495800" y="3759200"/>
            <a:ext cx="330200" cy="288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4"/>
          <p:cNvSpPr>
            <a:spLocks noChangeShapeType="1"/>
          </p:cNvSpPr>
          <p:nvPr/>
        </p:nvSpPr>
        <p:spPr bwMode="auto">
          <a:xfrm>
            <a:off x="5549900" y="4445000"/>
            <a:ext cx="368300" cy="22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41" name="Rectangle 25"/>
          <p:cNvSpPr>
            <a:spLocks noChangeArrowheads="1"/>
          </p:cNvSpPr>
          <p:nvPr/>
        </p:nvSpPr>
        <p:spPr bwMode="auto">
          <a:xfrm>
            <a:off x="2525713" y="36401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p1</a:t>
            </a:r>
          </a:p>
        </p:txBody>
      </p:sp>
      <p:sp>
        <p:nvSpPr>
          <p:cNvPr id="393242" name="Rectangle 26"/>
          <p:cNvSpPr>
            <a:spLocks noChangeArrowheads="1"/>
          </p:cNvSpPr>
          <p:nvPr/>
        </p:nvSpPr>
        <p:spPr bwMode="auto">
          <a:xfrm>
            <a:off x="3910013" y="32972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p2</a:t>
            </a:r>
          </a:p>
        </p:txBody>
      </p:sp>
      <p:sp>
        <p:nvSpPr>
          <p:cNvPr id="393243" name="Rectangle 27"/>
          <p:cNvSpPr>
            <a:spLocks noChangeArrowheads="1"/>
          </p:cNvSpPr>
          <p:nvPr/>
        </p:nvSpPr>
        <p:spPr bwMode="auto">
          <a:xfrm>
            <a:off x="3630613" y="45164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p3</a:t>
            </a:r>
          </a:p>
        </p:txBody>
      </p:sp>
      <p:sp>
        <p:nvSpPr>
          <p:cNvPr id="393244" name="Rectangle 28"/>
          <p:cNvSpPr>
            <a:spLocks noChangeArrowheads="1"/>
          </p:cNvSpPr>
          <p:nvPr/>
        </p:nvSpPr>
        <p:spPr bwMode="auto">
          <a:xfrm>
            <a:off x="4913313" y="41735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p4</a:t>
            </a:r>
          </a:p>
        </p:txBody>
      </p:sp>
      <p:sp>
        <p:nvSpPr>
          <p:cNvPr id="393245" name="Rectangle 29"/>
          <p:cNvSpPr>
            <a:spLocks noChangeArrowheads="1"/>
          </p:cNvSpPr>
          <p:nvPr/>
        </p:nvSpPr>
        <p:spPr bwMode="auto">
          <a:xfrm>
            <a:off x="6157913" y="4275138"/>
            <a:ext cx="307975" cy="363537"/>
          </a:xfrm>
          <a:prstGeom prst="rect">
            <a:avLst/>
          </a:prstGeom>
          <a:noFill/>
          <a:ln w="25400">
            <a:noFill/>
            <a:miter lim="800000"/>
            <a:headEnd/>
            <a:tailEnd/>
          </a:ln>
          <a:effectLst/>
        </p:spPr>
        <p:txBody>
          <a:bodyPr wrap="none" lIns="90487" tIns="44450" rIns="90487" bIns="44450">
            <a:spAutoFit/>
          </a:bodyPr>
          <a:lstStyle/>
          <a:p>
            <a:pPr algn="l">
              <a:defRPr/>
            </a:pPr>
            <a:r>
              <a:rPr lang="zh-TW" altLang="en-US" sz="1400">
                <a:solidFill>
                  <a:schemeClr val="tx1"/>
                </a:solidFill>
                <a:effectLst>
                  <a:outerShdw blurRad="38100" dist="38100" dir="2700000" algn="tl">
                    <a:srgbClr val="C0C0C0"/>
                  </a:outerShdw>
                </a:effectLst>
                <a:latin typeface="Arial" pitchFamily="34" charset="0"/>
              </a:rPr>
              <a:t>5</a:t>
            </a:r>
          </a:p>
        </p:txBody>
      </p:sp>
      <p:sp>
        <p:nvSpPr>
          <p:cNvPr id="393246" name="Rectangle 30"/>
          <p:cNvSpPr>
            <a:spLocks noChangeArrowheads="1"/>
          </p:cNvSpPr>
          <p:nvPr/>
        </p:nvSpPr>
        <p:spPr bwMode="auto">
          <a:xfrm>
            <a:off x="1674813" y="33607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a</a:t>
            </a:r>
          </a:p>
        </p:txBody>
      </p:sp>
      <p:sp>
        <p:nvSpPr>
          <p:cNvPr id="393247" name="Rectangle 31"/>
          <p:cNvSpPr>
            <a:spLocks noChangeArrowheads="1"/>
          </p:cNvSpPr>
          <p:nvPr/>
        </p:nvSpPr>
        <p:spPr bwMode="auto">
          <a:xfrm>
            <a:off x="6983413" y="40846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b</a:t>
            </a:r>
          </a:p>
        </p:txBody>
      </p:sp>
      <p:sp>
        <p:nvSpPr>
          <p:cNvPr id="44064" name="Freeform 32"/>
          <p:cNvSpPr>
            <a:spLocks/>
          </p:cNvSpPr>
          <p:nvPr/>
        </p:nvSpPr>
        <p:spPr bwMode="auto">
          <a:xfrm>
            <a:off x="2044700" y="2297113"/>
            <a:ext cx="1614488" cy="2300287"/>
          </a:xfrm>
          <a:custGeom>
            <a:avLst/>
            <a:gdLst>
              <a:gd name="T0" fmla="*/ 2147483647 w 1017"/>
              <a:gd name="T1" fmla="*/ 0 h 1288"/>
              <a:gd name="T2" fmla="*/ 2147483647 w 1017"/>
              <a:gd name="T3" fmla="*/ 2147483647 h 1288"/>
              <a:gd name="T4" fmla="*/ 2147483647 w 1017"/>
              <a:gd name="T5" fmla="*/ 2147483647 h 1288"/>
              <a:gd name="T6" fmla="*/ 0 w 1017"/>
              <a:gd name="T7" fmla="*/ 2147483647 h 1288"/>
              <a:gd name="T8" fmla="*/ 0 60000 65536"/>
              <a:gd name="T9" fmla="*/ 0 60000 65536"/>
              <a:gd name="T10" fmla="*/ 0 60000 65536"/>
              <a:gd name="T11" fmla="*/ 0 60000 65536"/>
              <a:gd name="T12" fmla="*/ 0 w 1017"/>
              <a:gd name="T13" fmla="*/ 0 h 1288"/>
              <a:gd name="T14" fmla="*/ 1017 w 1017"/>
              <a:gd name="T15" fmla="*/ 1288 h 1288"/>
            </a:gdLst>
            <a:ahLst/>
            <a:cxnLst>
              <a:cxn ang="T8">
                <a:pos x="T0" y="T1"/>
              </a:cxn>
              <a:cxn ang="T9">
                <a:pos x="T2" y="T3"/>
              </a:cxn>
              <a:cxn ang="T10">
                <a:pos x="T4" y="T5"/>
              </a:cxn>
              <a:cxn ang="T11">
                <a:pos x="T6" y="T7"/>
              </a:cxn>
            </a:cxnLst>
            <a:rect l="T12" t="T13" r="T14" b="T15"/>
            <a:pathLst>
              <a:path w="1017" h="1288">
                <a:moveTo>
                  <a:pt x="1016" y="0"/>
                </a:moveTo>
                <a:lnTo>
                  <a:pt x="752" y="299"/>
                </a:lnTo>
                <a:lnTo>
                  <a:pt x="288" y="469"/>
                </a:lnTo>
                <a:lnTo>
                  <a:pt x="0" y="1287"/>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5" name="Freeform 33"/>
          <p:cNvSpPr>
            <a:spLocks/>
          </p:cNvSpPr>
          <p:nvPr/>
        </p:nvSpPr>
        <p:spPr bwMode="auto">
          <a:xfrm>
            <a:off x="4787900" y="2284413"/>
            <a:ext cx="2135188" cy="2797175"/>
          </a:xfrm>
          <a:custGeom>
            <a:avLst/>
            <a:gdLst>
              <a:gd name="T0" fmla="*/ 0 w 1345"/>
              <a:gd name="T1" fmla="*/ 0 h 1566"/>
              <a:gd name="T2" fmla="*/ 2147483647 w 1345"/>
              <a:gd name="T3" fmla="*/ 2147483647 h 1566"/>
              <a:gd name="T4" fmla="*/ 2147483647 w 1345"/>
              <a:gd name="T5" fmla="*/ 2147483647 h 1566"/>
              <a:gd name="T6" fmla="*/ 2147483647 w 1345"/>
              <a:gd name="T7" fmla="*/ 2147483647 h 1566"/>
              <a:gd name="T8" fmla="*/ 0 60000 65536"/>
              <a:gd name="T9" fmla="*/ 0 60000 65536"/>
              <a:gd name="T10" fmla="*/ 0 60000 65536"/>
              <a:gd name="T11" fmla="*/ 0 60000 65536"/>
              <a:gd name="T12" fmla="*/ 0 w 1345"/>
              <a:gd name="T13" fmla="*/ 0 h 1566"/>
              <a:gd name="T14" fmla="*/ 1345 w 1345"/>
              <a:gd name="T15" fmla="*/ 1566 h 1566"/>
            </a:gdLst>
            <a:ahLst/>
            <a:cxnLst>
              <a:cxn ang="T8">
                <a:pos x="T0" y="T1"/>
              </a:cxn>
              <a:cxn ang="T9">
                <a:pos x="T2" y="T3"/>
              </a:cxn>
              <a:cxn ang="T10">
                <a:pos x="T4" y="T5"/>
              </a:cxn>
              <a:cxn ang="T11">
                <a:pos x="T6" y="T7"/>
              </a:cxn>
            </a:cxnLst>
            <a:rect l="T12" t="T13" r="T14" b="T15"/>
            <a:pathLst>
              <a:path w="1345" h="1566">
                <a:moveTo>
                  <a:pt x="0" y="0"/>
                </a:moveTo>
                <a:lnTo>
                  <a:pt x="392" y="455"/>
                </a:lnTo>
                <a:lnTo>
                  <a:pt x="1160" y="740"/>
                </a:lnTo>
                <a:lnTo>
                  <a:pt x="1344" y="1565"/>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3250" name="Rectangle 34"/>
          <p:cNvSpPr>
            <a:spLocks noChangeArrowheads="1"/>
          </p:cNvSpPr>
          <p:nvPr/>
        </p:nvSpPr>
        <p:spPr bwMode="auto">
          <a:xfrm>
            <a:off x="3160713" y="32464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c</a:t>
            </a:r>
          </a:p>
        </p:txBody>
      </p:sp>
      <p:sp>
        <p:nvSpPr>
          <p:cNvPr id="393251" name="Rectangle 35"/>
          <p:cNvSpPr>
            <a:spLocks noChangeArrowheads="1"/>
          </p:cNvSpPr>
          <p:nvPr/>
        </p:nvSpPr>
        <p:spPr bwMode="auto">
          <a:xfrm>
            <a:off x="2970213" y="4248150"/>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d</a:t>
            </a:r>
          </a:p>
        </p:txBody>
      </p:sp>
      <p:sp>
        <p:nvSpPr>
          <p:cNvPr id="393252" name="Rectangle 36"/>
          <p:cNvSpPr>
            <a:spLocks noChangeArrowheads="1"/>
          </p:cNvSpPr>
          <p:nvPr/>
        </p:nvSpPr>
        <p:spPr bwMode="auto">
          <a:xfrm>
            <a:off x="4341813" y="45418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e</a:t>
            </a:r>
          </a:p>
        </p:txBody>
      </p:sp>
      <p:sp>
        <p:nvSpPr>
          <p:cNvPr id="393253" name="Rectangle 37"/>
          <p:cNvSpPr>
            <a:spLocks noChangeArrowheads="1"/>
          </p:cNvSpPr>
          <p:nvPr/>
        </p:nvSpPr>
        <p:spPr bwMode="auto">
          <a:xfrm>
            <a:off x="4646613" y="3424238"/>
            <a:ext cx="28257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f</a:t>
            </a:r>
          </a:p>
        </p:txBody>
      </p:sp>
      <p:sp>
        <p:nvSpPr>
          <p:cNvPr id="393254" name="Rectangle 38"/>
          <p:cNvSpPr>
            <a:spLocks noChangeArrowheads="1"/>
          </p:cNvSpPr>
          <p:nvPr/>
        </p:nvSpPr>
        <p:spPr bwMode="auto">
          <a:xfrm>
            <a:off x="5535613" y="44402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g</a:t>
            </a:r>
          </a:p>
        </p:txBody>
      </p:sp>
      <p:sp>
        <p:nvSpPr>
          <p:cNvPr id="393255" name="Rectangle 39"/>
          <p:cNvSpPr>
            <a:spLocks noChangeArrowheads="1"/>
          </p:cNvSpPr>
          <p:nvPr/>
        </p:nvSpPr>
        <p:spPr bwMode="auto">
          <a:xfrm>
            <a:off x="6513513" y="2052638"/>
            <a:ext cx="1524000" cy="454025"/>
          </a:xfrm>
          <a:prstGeom prst="rect">
            <a:avLst/>
          </a:prstGeom>
          <a:noFill/>
          <a:ln w="25400">
            <a:noFill/>
            <a:miter lim="800000"/>
            <a:headEnd/>
            <a:tailEnd/>
          </a:ln>
          <a:effectLst/>
        </p:spPr>
        <p:txBody>
          <a:bodyPr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0</a:t>
            </a:r>
          </a:p>
        </p:txBody>
      </p:sp>
      <p:sp>
        <p:nvSpPr>
          <p:cNvPr id="393256" name="Rectangle 40"/>
          <p:cNvSpPr>
            <a:spLocks noChangeArrowheads="1"/>
          </p:cNvSpPr>
          <p:nvPr/>
        </p:nvSpPr>
        <p:spPr bwMode="auto">
          <a:xfrm>
            <a:off x="1285875" y="4824413"/>
            <a:ext cx="1112838"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1</a:t>
            </a:r>
          </a:p>
        </p:txBody>
      </p:sp>
      <p:sp>
        <p:nvSpPr>
          <p:cNvPr id="393257" name="Rectangle 41"/>
          <p:cNvSpPr>
            <a:spLocks noChangeArrowheads="1"/>
          </p:cNvSpPr>
          <p:nvPr/>
        </p:nvSpPr>
        <p:spPr bwMode="auto">
          <a:xfrm>
            <a:off x="5697538" y="6173788"/>
            <a:ext cx="1128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a:t>
            </a:r>
            <a:r>
              <a:rPr lang="en-US" altLang="zh-CN" sz="2400">
                <a:effectLst>
                  <a:outerShdw blurRad="38100" dist="38100" dir="2700000" algn="tl">
                    <a:srgbClr val="C0C0C0"/>
                  </a:outerShdw>
                </a:effectLst>
                <a:latin typeface="Arial" charset="0"/>
              </a:rPr>
              <a:t>n</a:t>
            </a:r>
          </a:p>
        </p:txBody>
      </p:sp>
      <p:sp>
        <p:nvSpPr>
          <p:cNvPr id="44074" name="Line 42"/>
          <p:cNvSpPr>
            <a:spLocks noChangeShapeType="1"/>
          </p:cNvSpPr>
          <p:nvPr/>
        </p:nvSpPr>
        <p:spPr bwMode="auto">
          <a:xfrm>
            <a:off x="4886325" y="5364163"/>
            <a:ext cx="811213" cy="630237"/>
          </a:xfrm>
          <a:prstGeom prst="line">
            <a:avLst/>
          </a:prstGeom>
          <a:noFill/>
          <a:ln w="22225">
            <a:solidFill>
              <a:schemeClr val="tx1"/>
            </a:solidFill>
            <a:prstDash val="lg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482615" y="413665"/>
            <a:ext cx="87249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rgbClr val="0000FF"/>
                </a:solidFill>
                <a:cs typeface="Times New Roman" pitchFamily="18" charset="0"/>
              </a:rPr>
              <a:t>Level 0 DFD Example</a:t>
            </a:r>
          </a:p>
        </p:txBody>
      </p:sp>
      <p:sp>
        <p:nvSpPr>
          <p:cNvPr id="45059" name="Oval 5"/>
          <p:cNvSpPr>
            <a:spLocks noChangeArrowheads="1"/>
          </p:cNvSpPr>
          <p:nvPr/>
        </p:nvSpPr>
        <p:spPr bwMode="auto">
          <a:xfrm>
            <a:off x="3759200" y="2554288"/>
            <a:ext cx="1574800" cy="1473200"/>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0" name="Line 6"/>
          <p:cNvSpPr>
            <a:spLocks noChangeShapeType="1"/>
          </p:cNvSpPr>
          <p:nvPr/>
        </p:nvSpPr>
        <p:spPr bwMode="auto">
          <a:xfrm>
            <a:off x="2590800" y="2659063"/>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1" name="Line 7"/>
          <p:cNvSpPr>
            <a:spLocks noChangeShapeType="1"/>
          </p:cNvSpPr>
          <p:nvPr/>
        </p:nvSpPr>
        <p:spPr bwMode="auto">
          <a:xfrm flipV="1">
            <a:off x="2590800" y="3733800"/>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Line 8"/>
          <p:cNvSpPr>
            <a:spLocks noChangeShapeType="1"/>
          </p:cNvSpPr>
          <p:nvPr/>
        </p:nvSpPr>
        <p:spPr bwMode="auto">
          <a:xfrm>
            <a:off x="5410200" y="3316288"/>
            <a:ext cx="1155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a:tailEnd type="triangle" w="med" len="med"/>
              </a14:hiddenLine>
            </a:ext>
          </a:extLst>
        </p:spPr>
        <p:txBody>
          <a:bodyPr wrap="none" anchor="ctr"/>
          <a:lstStyle/>
          <a:p>
            <a:endParaRPr lang="zh-CN" altLang="en-US"/>
          </a:p>
        </p:txBody>
      </p:sp>
      <p:sp>
        <p:nvSpPr>
          <p:cNvPr id="45063" name="Rectangle 9"/>
          <p:cNvSpPr>
            <a:spLocks noChangeArrowheads="1"/>
          </p:cNvSpPr>
          <p:nvPr/>
        </p:nvSpPr>
        <p:spPr bwMode="auto">
          <a:xfrm>
            <a:off x="1752600" y="2057400"/>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4" name="Rectangle 10"/>
          <p:cNvSpPr>
            <a:spLocks noChangeArrowheads="1"/>
          </p:cNvSpPr>
          <p:nvPr/>
        </p:nvSpPr>
        <p:spPr bwMode="auto">
          <a:xfrm>
            <a:off x="1828800" y="3733800"/>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5" name="Rectangle 11"/>
          <p:cNvSpPr>
            <a:spLocks noChangeArrowheads="1"/>
          </p:cNvSpPr>
          <p:nvPr/>
        </p:nvSpPr>
        <p:spPr bwMode="auto">
          <a:xfrm>
            <a:off x="6591300" y="2911475"/>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6" name="Rectangle 12"/>
          <p:cNvSpPr>
            <a:spLocks noChangeArrowheads="1"/>
          </p:cNvSpPr>
          <p:nvPr/>
        </p:nvSpPr>
        <p:spPr bwMode="auto">
          <a:xfrm>
            <a:off x="1905000" y="228600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1800">
                <a:solidFill>
                  <a:schemeClr val="tx1"/>
                </a:solidFill>
                <a:latin typeface="Arial" charset="0"/>
              </a:rPr>
              <a:t>user</a:t>
            </a:r>
          </a:p>
        </p:txBody>
      </p:sp>
      <p:sp>
        <p:nvSpPr>
          <p:cNvPr id="45067" name="Rectangle 13"/>
          <p:cNvSpPr>
            <a:spLocks noChangeArrowheads="1"/>
          </p:cNvSpPr>
          <p:nvPr/>
        </p:nvSpPr>
        <p:spPr bwMode="auto">
          <a:xfrm>
            <a:off x="2828925" y="2303463"/>
            <a:ext cx="146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processing </a:t>
            </a:r>
          </a:p>
          <a:p>
            <a:pPr eaLnBrk="1" hangingPunct="1">
              <a:lnSpc>
                <a:spcPct val="75000"/>
              </a:lnSpc>
            </a:pPr>
            <a:r>
              <a:rPr lang="en-US" altLang="zh-TW" sz="1800">
                <a:solidFill>
                  <a:schemeClr val="tx1"/>
                </a:solidFill>
                <a:latin typeface="Arial" charset="0"/>
              </a:rPr>
              <a:t>request</a:t>
            </a:r>
          </a:p>
        </p:txBody>
      </p:sp>
      <p:sp>
        <p:nvSpPr>
          <p:cNvPr id="45068" name="Rectangle 14"/>
          <p:cNvSpPr>
            <a:spLocks noChangeArrowheads="1"/>
          </p:cNvSpPr>
          <p:nvPr/>
        </p:nvSpPr>
        <p:spPr bwMode="auto">
          <a:xfrm>
            <a:off x="1800225" y="3627438"/>
            <a:ext cx="9302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80000"/>
              </a:lnSpc>
            </a:pPr>
            <a:r>
              <a:rPr lang="en-US" altLang="zh-TW" sz="1800">
                <a:solidFill>
                  <a:schemeClr val="tx1"/>
                </a:solidFill>
                <a:latin typeface="Arial" charset="0"/>
              </a:rPr>
              <a:t>video</a:t>
            </a:r>
          </a:p>
          <a:p>
            <a:pPr eaLnBrk="1" hangingPunct="1">
              <a:lnSpc>
                <a:spcPct val="80000"/>
              </a:lnSpc>
            </a:pPr>
            <a:r>
              <a:rPr lang="en-US" altLang="zh-TW" sz="1800">
                <a:solidFill>
                  <a:schemeClr val="tx1"/>
                </a:solidFill>
                <a:latin typeface="Arial" charset="0"/>
              </a:rPr>
              <a:t>source</a:t>
            </a:r>
          </a:p>
        </p:txBody>
      </p:sp>
      <p:sp>
        <p:nvSpPr>
          <p:cNvPr id="45069" name="Rectangle 15"/>
          <p:cNvSpPr>
            <a:spLocks noChangeArrowheads="1"/>
          </p:cNvSpPr>
          <p:nvPr/>
        </p:nvSpPr>
        <p:spPr bwMode="auto">
          <a:xfrm>
            <a:off x="2743200" y="4038600"/>
            <a:ext cx="15017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NTSC</a:t>
            </a:r>
          </a:p>
          <a:p>
            <a:pPr eaLnBrk="1" hangingPunct="1">
              <a:lnSpc>
                <a:spcPct val="75000"/>
              </a:lnSpc>
            </a:pPr>
            <a:r>
              <a:rPr lang="en-US" altLang="zh-TW" sz="1800">
                <a:solidFill>
                  <a:schemeClr val="tx1"/>
                </a:solidFill>
                <a:latin typeface="Arial" charset="0"/>
              </a:rPr>
              <a:t>video signal</a:t>
            </a:r>
          </a:p>
        </p:txBody>
      </p:sp>
      <p:sp>
        <p:nvSpPr>
          <p:cNvPr id="45070" name="Rectangle 16"/>
          <p:cNvSpPr>
            <a:spLocks noChangeArrowheads="1"/>
          </p:cNvSpPr>
          <p:nvPr/>
        </p:nvSpPr>
        <p:spPr bwMode="auto">
          <a:xfrm>
            <a:off x="3886200" y="2887663"/>
            <a:ext cx="14097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2000">
                <a:latin typeface="Arial" charset="0"/>
              </a:rPr>
              <a:t>digital</a:t>
            </a:r>
          </a:p>
          <a:p>
            <a:pPr eaLnBrk="1" hangingPunct="1">
              <a:lnSpc>
                <a:spcPct val="75000"/>
              </a:lnSpc>
            </a:pPr>
            <a:r>
              <a:rPr lang="en-US" altLang="zh-TW" sz="2000">
                <a:latin typeface="Arial" charset="0"/>
              </a:rPr>
              <a:t>video</a:t>
            </a:r>
          </a:p>
          <a:p>
            <a:pPr eaLnBrk="1" hangingPunct="1">
              <a:lnSpc>
                <a:spcPct val="75000"/>
              </a:lnSpc>
            </a:pPr>
            <a:r>
              <a:rPr lang="en-US" altLang="zh-TW" sz="2000">
                <a:latin typeface="Arial" charset="0"/>
              </a:rPr>
              <a:t>processor</a:t>
            </a:r>
          </a:p>
        </p:txBody>
      </p:sp>
      <p:sp>
        <p:nvSpPr>
          <p:cNvPr id="45071" name="Rectangle 17"/>
          <p:cNvSpPr>
            <a:spLocks noChangeArrowheads="1"/>
          </p:cNvSpPr>
          <p:nvPr/>
        </p:nvSpPr>
        <p:spPr bwMode="auto">
          <a:xfrm>
            <a:off x="5249863" y="2544763"/>
            <a:ext cx="1273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requested</a:t>
            </a:r>
          </a:p>
          <a:p>
            <a:pPr eaLnBrk="1" hangingPunct="1">
              <a:lnSpc>
                <a:spcPct val="75000"/>
              </a:lnSpc>
            </a:pPr>
            <a:r>
              <a:rPr lang="en-US" altLang="zh-TW" sz="1800">
                <a:solidFill>
                  <a:schemeClr val="tx1"/>
                </a:solidFill>
                <a:latin typeface="Arial" charset="0"/>
              </a:rPr>
              <a:t>video</a:t>
            </a:r>
          </a:p>
          <a:p>
            <a:pPr eaLnBrk="1" hangingPunct="1">
              <a:lnSpc>
                <a:spcPct val="75000"/>
              </a:lnSpc>
            </a:pPr>
            <a:r>
              <a:rPr lang="en-US" altLang="zh-TW" sz="1800">
                <a:solidFill>
                  <a:schemeClr val="tx1"/>
                </a:solidFill>
                <a:latin typeface="Arial" charset="0"/>
              </a:rPr>
              <a:t>signal</a:t>
            </a:r>
          </a:p>
        </p:txBody>
      </p:sp>
      <p:sp>
        <p:nvSpPr>
          <p:cNvPr id="45072" name="Rectangle 18"/>
          <p:cNvSpPr>
            <a:spLocks noChangeArrowheads="1"/>
          </p:cNvSpPr>
          <p:nvPr/>
        </p:nvSpPr>
        <p:spPr bwMode="auto">
          <a:xfrm>
            <a:off x="6526213" y="3084513"/>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1800">
                <a:solidFill>
                  <a:schemeClr val="tx1"/>
                </a:solidFill>
                <a:latin typeface="Arial" charset="0"/>
              </a:rPr>
              <a:t>monitor</a:t>
            </a:r>
          </a:p>
        </p:txBody>
      </p:sp>
      <p:sp>
        <p:nvSpPr>
          <p:cNvPr id="45073" name="Line 19"/>
          <p:cNvSpPr>
            <a:spLocks noChangeShapeType="1"/>
          </p:cNvSpPr>
          <p:nvPr/>
        </p:nvSpPr>
        <p:spPr bwMode="auto">
          <a:xfrm>
            <a:off x="5334000" y="3429000"/>
            <a:ext cx="124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566555" y="458670"/>
            <a:ext cx="713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分级、扩展、细化</a:t>
            </a:r>
            <a:r>
              <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rPr>
              <a:t> </a:t>
            </a:r>
          </a:p>
        </p:txBody>
      </p:sp>
      <p:sp>
        <p:nvSpPr>
          <p:cNvPr id="46083" name="Rectangle 5"/>
          <p:cNvSpPr>
            <a:spLocks noChangeArrowheads="1"/>
          </p:cNvSpPr>
          <p:nvPr/>
        </p:nvSpPr>
        <p:spPr bwMode="auto">
          <a:xfrm>
            <a:off x="566554" y="1718810"/>
            <a:ext cx="8577445"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write a narrative describing the transform</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parse to determine next level transforms</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“balance” the flow to maintain data flow continuity</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use a 1:5 (approx.) expansion ratio</a:t>
            </a:r>
            <a:r>
              <a:rPr lang="en-US" altLang="zh-CN" sz="2800" dirty="0">
                <a:solidFill>
                  <a:schemeClr val="tx1"/>
                </a:solidFill>
                <a:ea typeface="华文隶书" panose="02010800040101010101" pitchFamily="2" charset="-122"/>
                <a:cs typeface="Times New Roman" panose="02020603050405020304" pitchFamily="18" charset="0"/>
              </a:rPr>
              <a:t> ( 3 or 7)</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each bubble is refined until it does just one thing</a:t>
            </a:r>
            <a:endParaRPr lang="en-US" altLang="zh-CN" sz="2800" dirty="0">
              <a:solidFill>
                <a:schemeClr val="tx1"/>
              </a:solidFill>
              <a:ea typeface="华文隶书" panose="02010800040101010101" pitchFamily="2" charset="-122"/>
              <a:cs typeface="Times New Roman" panose="02020603050405020304" pitchFamily="18" charset="0"/>
            </a:endParaRPr>
          </a:p>
          <a:p>
            <a:pPr algn="l">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most systems require between </a:t>
            </a:r>
            <a:r>
              <a:rPr lang="en-US" altLang="zh-TW" sz="2800" dirty="0">
                <a:ea typeface="华文隶书" panose="02010800040101010101" pitchFamily="2" charset="-122"/>
                <a:cs typeface="Times New Roman" panose="02020603050405020304" pitchFamily="18" charset="0"/>
              </a:rPr>
              <a:t>3 </a:t>
            </a:r>
            <a:r>
              <a:rPr lang="en-US" altLang="zh-TW" sz="2800" dirty="0">
                <a:solidFill>
                  <a:schemeClr val="tx1"/>
                </a:solidFill>
                <a:ea typeface="华文隶书" panose="02010800040101010101" pitchFamily="2" charset="-122"/>
                <a:cs typeface="Times New Roman" panose="02020603050405020304" pitchFamily="18" charset="0"/>
              </a:rPr>
              <a:t>and</a:t>
            </a:r>
            <a:r>
              <a:rPr lang="en-US" altLang="zh-TW" sz="2800" dirty="0">
                <a:ea typeface="华文隶书" panose="02010800040101010101" pitchFamily="2" charset="-122"/>
                <a:cs typeface="Times New Roman" panose="02020603050405020304" pitchFamily="18" charset="0"/>
              </a:rPr>
              <a:t> 7 levels</a:t>
            </a:r>
            <a:r>
              <a:rPr lang="en-US" altLang="zh-TW" sz="2800" dirty="0">
                <a:solidFill>
                  <a:schemeClr val="tx1"/>
                </a:solidFill>
                <a:ea typeface="华文隶书" panose="02010800040101010101" pitchFamily="2" charset="-122"/>
                <a:cs typeface="Times New Roman" panose="02020603050405020304" pitchFamily="18" charset="0"/>
              </a:rPr>
              <a:t> for an adequate</a:t>
            </a:r>
            <a:r>
              <a:rPr lang="en-US" altLang="zh-CN" sz="2800" dirty="0">
                <a:solidFill>
                  <a:schemeClr val="tx1"/>
                </a:solidFill>
                <a:ea typeface="华文隶书" panose="02010800040101010101" pitchFamily="2" charset="-122"/>
                <a:cs typeface="Times New Roman" panose="02020603050405020304" pitchFamily="18" charset="0"/>
              </a:rPr>
              <a:t> data</a:t>
            </a:r>
            <a:r>
              <a:rPr lang="en-US" altLang="zh-TW" sz="2800" dirty="0">
                <a:solidFill>
                  <a:schemeClr val="tx1"/>
                </a:solidFill>
                <a:ea typeface="华文隶书" panose="02010800040101010101" pitchFamily="2" charset="-122"/>
                <a:cs typeface="Times New Roman" panose="02020603050405020304" pitchFamily="18" charset="0"/>
              </a:rPr>
              <a:t> flow model</a:t>
            </a:r>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1763713"/>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分层</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DFD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6200" y="1808163"/>
            <a:ext cx="90678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(1)</a:t>
            </a:r>
            <a:r>
              <a:rPr lang="zh-CN" altLang="en-US" sz="2400" dirty="0">
                <a:solidFill>
                  <a:schemeClr val="tx1"/>
                </a:solidFill>
                <a:latin typeface="楷体_GB2312" pitchFamily="49" charset="-122"/>
                <a:ea typeface="楷体_GB2312" pitchFamily="49" charset="-122"/>
              </a:rPr>
              <a:t>对考生送来的报名单进行检查</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(2)</a:t>
            </a:r>
            <a:r>
              <a:rPr lang="zh-CN" altLang="en-US" sz="2400" dirty="0">
                <a:solidFill>
                  <a:schemeClr val="tx1"/>
                </a:solidFill>
                <a:latin typeface="楷体_GB2312" pitchFamily="49" charset="-122"/>
                <a:ea typeface="楷体_GB2312" pitchFamily="49" charset="-122"/>
              </a:rPr>
              <a:t>对合格的报名单编好准考证号后将准考证送给考生，并将汇总后的考生名单送给阅卷站</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(3)</a:t>
            </a:r>
            <a:r>
              <a:rPr lang="zh-CN" altLang="en-US" sz="2400" dirty="0">
                <a:solidFill>
                  <a:schemeClr val="tx1"/>
                </a:solidFill>
                <a:latin typeface="楷体_GB2312" pitchFamily="49" charset="-122"/>
                <a:ea typeface="楷体_GB2312" pitchFamily="49" charset="-122"/>
              </a:rPr>
              <a:t>对阅卷站送来的成绩单进行检查，并根据考试中心制定的合格标准审定合格者</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(4)</a:t>
            </a:r>
            <a:r>
              <a:rPr lang="zh-CN" altLang="en-US" sz="2400" dirty="0">
                <a:solidFill>
                  <a:schemeClr val="tx1"/>
                </a:solidFill>
                <a:latin typeface="楷体_GB2312" pitchFamily="49" charset="-122"/>
                <a:ea typeface="楷体_GB2312" pitchFamily="49" charset="-122"/>
              </a:rPr>
              <a:t>制作考生通知单</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含成绩及合格</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不合格标志</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送给考生</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(5)</a:t>
            </a:r>
            <a:r>
              <a:rPr lang="zh-CN" altLang="en-US" sz="2400" dirty="0">
                <a:solidFill>
                  <a:schemeClr val="tx1"/>
                </a:solidFill>
                <a:latin typeface="楷体_GB2312" pitchFamily="49" charset="-122"/>
                <a:ea typeface="楷体_GB2312" pitchFamily="49" charset="-122"/>
              </a:rPr>
              <a:t>按地区进行成绩分类统计和试题难度分析，产生统计分析表。</a:t>
            </a:r>
          </a:p>
        </p:txBody>
      </p:sp>
      <p:sp>
        <p:nvSpPr>
          <p:cNvPr id="48131" name="Rectangle 3"/>
          <p:cNvSpPr>
            <a:spLocks noChangeArrowheads="1"/>
          </p:cNvSpPr>
          <p:nvPr/>
        </p:nvSpPr>
        <p:spPr bwMode="auto">
          <a:xfrm>
            <a:off x="429758" y="503675"/>
            <a:ext cx="6617517" cy="707886"/>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：考务处理系统功能描述</a:t>
            </a: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76545" y="458670"/>
            <a:ext cx="48768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顶层数据流图</a:t>
            </a:r>
          </a:p>
        </p:txBody>
      </p:sp>
      <p:sp>
        <p:nvSpPr>
          <p:cNvPr id="49155" name="Rectangle 3"/>
          <p:cNvSpPr>
            <a:spLocks noChangeArrowheads="1"/>
          </p:cNvSpPr>
          <p:nvPr/>
        </p:nvSpPr>
        <p:spPr bwMode="auto">
          <a:xfrm>
            <a:off x="250825" y="2012950"/>
            <a:ext cx="977900" cy="29718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6" name="Rectangle 4"/>
          <p:cNvSpPr>
            <a:spLocks noChangeArrowheads="1"/>
          </p:cNvSpPr>
          <p:nvPr/>
        </p:nvSpPr>
        <p:spPr bwMode="auto">
          <a:xfrm>
            <a:off x="296863" y="2843213"/>
            <a:ext cx="854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a:solidFill>
                  <a:schemeClr val="tx1"/>
                </a:solidFill>
                <a:latin typeface="宋体" pitchFamily="2" charset="-122"/>
              </a:rPr>
              <a:t>考</a:t>
            </a:r>
          </a:p>
          <a:p>
            <a:pPr algn="l"/>
            <a:r>
              <a:rPr lang="zh-CN" altLang="en-US" sz="3200">
                <a:solidFill>
                  <a:schemeClr val="tx1"/>
                </a:solidFill>
                <a:latin typeface="宋体" pitchFamily="2" charset="-122"/>
              </a:rPr>
              <a:t>生</a:t>
            </a:r>
          </a:p>
        </p:txBody>
      </p:sp>
      <p:sp>
        <p:nvSpPr>
          <p:cNvPr id="49157" name="Oval 5"/>
          <p:cNvSpPr>
            <a:spLocks noChangeArrowheads="1"/>
          </p:cNvSpPr>
          <p:nvPr/>
        </p:nvSpPr>
        <p:spPr bwMode="auto">
          <a:xfrm>
            <a:off x="3986213" y="2438400"/>
            <a:ext cx="2349500" cy="2209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8" name="Rectangle 6"/>
          <p:cNvSpPr>
            <a:spLocks noChangeArrowheads="1"/>
          </p:cNvSpPr>
          <p:nvPr/>
        </p:nvSpPr>
        <p:spPr bwMode="auto">
          <a:xfrm>
            <a:off x="8172450" y="1673225"/>
            <a:ext cx="749300" cy="2654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9" name="Rectangle 7"/>
          <p:cNvSpPr>
            <a:spLocks noChangeArrowheads="1"/>
          </p:cNvSpPr>
          <p:nvPr/>
        </p:nvSpPr>
        <p:spPr bwMode="auto">
          <a:xfrm>
            <a:off x="4038600" y="2944813"/>
            <a:ext cx="228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3200">
                <a:solidFill>
                  <a:schemeClr val="tx1"/>
                </a:solidFill>
                <a:latin typeface="宋体" pitchFamily="2" charset="-122"/>
              </a:rPr>
              <a:t>考务</a:t>
            </a:r>
          </a:p>
          <a:p>
            <a:r>
              <a:rPr lang="zh-CN" altLang="en-US" sz="3200">
                <a:solidFill>
                  <a:schemeClr val="tx1"/>
                </a:solidFill>
                <a:latin typeface="宋体" pitchFamily="2" charset="-122"/>
              </a:rPr>
              <a:t>处理系统</a:t>
            </a:r>
          </a:p>
        </p:txBody>
      </p:sp>
      <p:sp>
        <p:nvSpPr>
          <p:cNvPr id="49160" name="Rectangle 8"/>
          <p:cNvSpPr>
            <a:spLocks noChangeArrowheads="1"/>
          </p:cNvSpPr>
          <p:nvPr/>
        </p:nvSpPr>
        <p:spPr bwMode="auto">
          <a:xfrm>
            <a:off x="8305800" y="1763713"/>
            <a:ext cx="838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a:solidFill>
                  <a:schemeClr val="tx1"/>
                </a:solidFill>
                <a:latin typeface="宋体" pitchFamily="2" charset="-122"/>
              </a:rPr>
              <a:t>考</a:t>
            </a:r>
          </a:p>
          <a:p>
            <a:pPr algn="l"/>
            <a:r>
              <a:rPr lang="zh-CN" altLang="en-US" sz="3200">
                <a:solidFill>
                  <a:schemeClr val="tx1"/>
                </a:solidFill>
                <a:latin typeface="宋体" pitchFamily="2" charset="-122"/>
              </a:rPr>
              <a:t>试</a:t>
            </a:r>
          </a:p>
          <a:p>
            <a:pPr algn="l"/>
            <a:r>
              <a:rPr lang="zh-CN" altLang="en-US" sz="3200">
                <a:solidFill>
                  <a:schemeClr val="tx1"/>
                </a:solidFill>
                <a:latin typeface="宋体" pitchFamily="2" charset="-122"/>
              </a:rPr>
              <a:t>中</a:t>
            </a:r>
          </a:p>
          <a:p>
            <a:pPr algn="l"/>
            <a:r>
              <a:rPr lang="zh-CN" altLang="en-US" sz="3200">
                <a:solidFill>
                  <a:schemeClr val="tx1"/>
                </a:solidFill>
                <a:latin typeface="宋体" pitchFamily="2" charset="-122"/>
              </a:rPr>
              <a:t>心</a:t>
            </a:r>
          </a:p>
        </p:txBody>
      </p:sp>
      <p:sp>
        <p:nvSpPr>
          <p:cNvPr id="49161" name="Rectangle 9"/>
          <p:cNvSpPr>
            <a:spLocks noChangeArrowheads="1"/>
          </p:cNvSpPr>
          <p:nvPr/>
        </p:nvSpPr>
        <p:spPr bwMode="auto">
          <a:xfrm>
            <a:off x="3851275" y="5949950"/>
            <a:ext cx="2590800" cy="6858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62" name="Rectangle 10"/>
          <p:cNvSpPr>
            <a:spLocks noChangeArrowheads="1"/>
          </p:cNvSpPr>
          <p:nvPr/>
        </p:nvSpPr>
        <p:spPr bwMode="auto">
          <a:xfrm>
            <a:off x="4302125" y="603885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宋体" pitchFamily="2" charset="-122"/>
              </a:rPr>
              <a:t>阅卷站</a:t>
            </a:r>
          </a:p>
        </p:txBody>
      </p:sp>
      <p:sp>
        <p:nvSpPr>
          <p:cNvPr id="49163" name="Line 11"/>
          <p:cNvSpPr>
            <a:spLocks noChangeShapeType="1"/>
          </p:cNvSpPr>
          <p:nvPr/>
        </p:nvSpPr>
        <p:spPr bwMode="auto">
          <a:xfrm>
            <a:off x="1241425" y="2124075"/>
            <a:ext cx="3025775" cy="820738"/>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2"/>
          <p:cNvSpPr>
            <a:spLocks noChangeShapeType="1"/>
          </p:cNvSpPr>
          <p:nvPr/>
        </p:nvSpPr>
        <p:spPr bwMode="auto">
          <a:xfrm>
            <a:off x="1196975" y="3114675"/>
            <a:ext cx="2819400" cy="304800"/>
          </a:xfrm>
          <a:prstGeom prst="line">
            <a:avLst/>
          </a:prstGeom>
          <a:noFill/>
          <a:ln w="254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3"/>
          <p:cNvSpPr>
            <a:spLocks noChangeShapeType="1"/>
          </p:cNvSpPr>
          <p:nvPr/>
        </p:nvSpPr>
        <p:spPr bwMode="auto">
          <a:xfrm flipH="1" flipV="1">
            <a:off x="1241425" y="3924300"/>
            <a:ext cx="2706688" cy="11113"/>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4"/>
          <p:cNvSpPr>
            <a:spLocks noChangeShapeType="1"/>
          </p:cNvSpPr>
          <p:nvPr/>
        </p:nvSpPr>
        <p:spPr bwMode="auto">
          <a:xfrm flipH="1">
            <a:off x="4257675" y="4554538"/>
            <a:ext cx="381000" cy="13954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5"/>
          <p:cNvSpPr>
            <a:spLocks noChangeShapeType="1"/>
          </p:cNvSpPr>
          <p:nvPr/>
        </p:nvSpPr>
        <p:spPr bwMode="auto">
          <a:xfrm flipH="1">
            <a:off x="1241425" y="4284663"/>
            <a:ext cx="2949575" cy="431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Rectangle 16"/>
          <p:cNvSpPr>
            <a:spLocks noChangeArrowheads="1"/>
          </p:cNvSpPr>
          <p:nvPr/>
        </p:nvSpPr>
        <p:spPr bwMode="auto">
          <a:xfrm>
            <a:off x="1828800" y="17557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不合格报名单</a:t>
            </a:r>
          </a:p>
        </p:txBody>
      </p:sp>
      <p:sp>
        <p:nvSpPr>
          <p:cNvPr id="49169" name="Rectangle 17"/>
          <p:cNvSpPr>
            <a:spLocks noChangeArrowheads="1"/>
          </p:cNvSpPr>
          <p:nvPr/>
        </p:nvSpPr>
        <p:spPr bwMode="auto">
          <a:xfrm>
            <a:off x="1601788" y="266382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49170" name="Rectangle 18"/>
          <p:cNvSpPr>
            <a:spLocks noChangeArrowheads="1"/>
          </p:cNvSpPr>
          <p:nvPr/>
        </p:nvSpPr>
        <p:spPr bwMode="auto">
          <a:xfrm>
            <a:off x="1736725" y="333851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49171" name="Rectangle 19"/>
          <p:cNvSpPr>
            <a:spLocks noChangeArrowheads="1"/>
          </p:cNvSpPr>
          <p:nvPr/>
        </p:nvSpPr>
        <p:spPr bwMode="auto">
          <a:xfrm>
            <a:off x="1331913" y="468947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考生通知单</a:t>
            </a:r>
          </a:p>
        </p:txBody>
      </p:sp>
      <p:sp>
        <p:nvSpPr>
          <p:cNvPr id="49172" name="Line 20"/>
          <p:cNvSpPr>
            <a:spLocks noChangeShapeType="1"/>
          </p:cNvSpPr>
          <p:nvPr/>
        </p:nvSpPr>
        <p:spPr bwMode="auto">
          <a:xfrm flipH="1">
            <a:off x="6324600" y="3024188"/>
            <a:ext cx="1803400" cy="45402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21"/>
          <p:cNvSpPr>
            <a:spLocks noChangeShapeType="1"/>
          </p:cNvSpPr>
          <p:nvPr/>
        </p:nvSpPr>
        <p:spPr bwMode="auto">
          <a:xfrm flipH="1">
            <a:off x="5021263" y="4689475"/>
            <a:ext cx="90487" cy="126047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Rectangle 22"/>
          <p:cNvSpPr>
            <a:spLocks noChangeArrowheads="1"/>
          </p:cNvSpPr>
          <p:nvPr/>
        </p:nvSpPr>
        <p:spPr bwMode="auto">
          <a:xfrm>
            <a:off x="5111750" y="4508500"/>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a:p>
            <a:pPr algn="l"/>
            <a:r>
              <a:rPr lang="zh-CN" altLang="en-US" sz="2400">
                <a:solidFill>
                  <a:schemeClr val="tx1"/>
                </a:solidFill>
                <a:latin typeface="宋体" pitchFamily="2" charset="-122"/>
              </a:rPr>
              <a:t>绩</a:t>
            </a:r>
          </a:p>
          <a:p>
            <a:pPr algn="l"/>
            <a:r>
              <a:rPr lang="zh-CN" altLang="en-US" sz="2400">
                <a:solidFill>
                  <a:schemeClr val="tx1"/>
                </a:solidFill>
                <a:latin typeface="宋体" pitchFamily="2" charset="-122"/>
              </a:rPr>
              <a:t>清</a:t>
            </a:r>
          </a:p>
          <a:p>
            <a:pPr algn="l"/>
            <a:r>
              <a:rPr lang="zh-CN" altLang="en-US" sz="2400">
                <a:solidFill>
                  <a:schemeClr val="tx1"/>
                </a:solidFill>
                <a:latin typeface="宋体" pitchFamily="2" charset="-122"/>
              </a:rPr>
              <a:t>单</a:t>
            </a:r>
          </a:p>
        </p:txBody>
      </p:sp>
      <p:sp>
        <p:nvSpPr>
          <p:cNvPr id="49175" name="Rectangle 23"/>
          <p:cNvSpPr>
            <a:spLocks noChangeArrowheads="1"/>
          </p:cNvSpPr>
          <p:nvPr/>
        </p:nvSpPr>
        <p:spPr bwMode="auto">
          <a:xfrm>
            <a:off x="6553200" y="332581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合格标准</a:t>
            </a:r>
          </a:p>
        </p:txBody>
      </p:sp>
      <p:sp>
        <p:nvSpPr>
          <p:cNvPr id="49176" name="Line 24"/>
          <p:cNvSpPr>
            <a:spLocks noChangeShapeType="1"/>
          </p:cNvSpPr>
          <p:nvPr/>
        </p:nvSpPr>
        <p:spPr bwMode="auto">
          <a:xfrm>
            <a:off x="5741988" y="4508500"/>
            <a:ext cx="360362" cy="1395413"/>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Rectangle 25"/>
          <p:cNvSpPr>
            <a:spLocks noChangeArrowheads="1"/>
          </p:cNvSpPr>
          <p:nvPr/>
        </p:nvSpPr>
        <p:spPr bwMode="auto">
          <a:xfrm>
            <a:off x="6192838" y="4554538"/>
            <a:ext cx="9890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错误成绩</a:t>
            </a:r>
          </a:p>
          <a:p>
            <a:pPr algn="l"/>
            <a:r>
              <a:rPr lang="zh-CN" altLang="en-US" sz="2400">
                <a:solidFill>
                  <a:schemeClr val="tx1"/>
                </a:solidFill>
                <a:latin typeface="宋体" pitchFamily="2" charset="-122"/>
              </a:rPr>
              <a:t>清单</a:t>
            </a:r>
          </a:p>
        </p:txBody>
      </p:sp>
      <p:sp>
        <p:nvSpPr>
          <p:cNvPr id="49178" name="Rectangle 26"/>
          <p:cNvSpPr>
            <a:spLocks noChangeArrowheads="1"/>
          </p:cNvSpPr>
          <p:nvPr/>
        </p:nvSpPr>
        <p:spPr bwMode="auto">
          <a:xfrm>
            <a:off x="3806825" y="4464050"/>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a:t>
            </a:r>
          </a:p>
          <a:p>
            <a:pPr algn="l"/>
            <a:r>
              <a:rPr lang="zh-CN" altLang="en-US" sz="2400">
                <a:solidFill>
                  <a:schemeClr val="tx1"/>
                </a:solidFill>
                <a:latin typeface="宋体" pitchFamily="2" charset="-122"/>
              </a:rPr>
              <a:t>单</a:t>
            </a:r>
          </a:p>
        </p:txBody>
      </p:sp>
      <p:sp>
        <p:nvSpPr>
          <p:cNvPr id="49179" name="Line 27"/>
          <p:cNvSpPr>
            <a:spLocks noChangeShapeType="1"/>
          </p:cNvSpPr>
          <p:nvPr/>
        </p:nvSpPr>
        <p:spPr bwMode="auto">
          <a:xfrm flipV="1">
            <a:off x="5967413" y="2033588"/>
            <a:ext cx="2160587" cy="674687"/>
          </a:xfrm>
          <a:prstGeom prst="line">
            <a:avLst/>
          </a:prstGeom>
          <a:noFill/>
          <a:ln w="12700">
            <a:solidFill>
              <a:schemeClr val="tx1"/>
            </a:solidFill>
            <a:round/>
            <a:headEnd type="none" w="sm" len="sm"/>
            <a:tailEnd type="triangle" w="med" len="lg"/>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9180" name="Rectangle 28"/>
          <p:cNvSpPr>
            <a:spLocks noChangeArrowheads="1"/>
          </p:cNvSpPr>
          <p:nvPr/>
        </p:nvSpPr>
        <p:spPr bwMode="auto">
          <a:xfrm>
            <a:off x="5715000" y="157321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统计分析表</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28587" y="323655"/>
            <a:ext cx="7643813" cy="933450"/>
          </a:xfrm>
          <a:prstGeom prst="rect">
            <a:avLst/>
          </a:prstGeom>
          <a:noFill/>
          <a:ln/>
        </p:spPr>
        <p:txBody>
          <a:bodyPr lIns="92075" tIns="46038" rIns="92075" bIns="46038" anchor="ctr"/>
          <a:lstStyle/>
          <a:p>
            <a:pPr algn="l" eaLnBrk="0" hangingPunct="0">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软件需求分析建模方法</a:t>
            </a:r>
          </a:p>
        </p:txBody>
      </p:sp>
      <p:sp>
        <p:nvSpPr>
          <p:cNvPr id="5" name="Rectangle 3"/>
          <p:cNvSpPr txBox="1">
            <a:spLocks noChangeArrowheads="1"/>
          </p:cNvSpPr>
          <p:nvPr/>
        </p:nvSpPr>
        <p:spPr>
          <a:xfrm>
            <a:off x="971550" y="2133600"/>
            <a:ext cx="7516813" cy="2239963"/>
          </a:xfrm>
          <a:prstGeom prst="rect">
            <a:avLst/>
          </a:prstGeom>
          <a:noFill/>
          <a:ln/>
        </p:spPr>
        <p:txBody>
          <a:bodyPr lIns="92075" tIns="46038" rIns="92075" bIns="46038"/>
          <a:lstStyle/>
          <a:p>
            <a:pPr marL="469900" indent="-469900" algn="l" eaLnBrk="0" hangingPunct="0">
              <a:spcBef>
                <a:spcPct val="55000"/>
              </a:spcBef>
              <a:buClr>
                <a:srgbClr val="FC0128"/>
              </a:buClr>
              <a:buFont typeface="Wingdings" pitchFamily="2" charset="2"/>
              <a:buChar char="o"/>
              <a:defRPr/>
            </a:pPr>
            <a:r>
              <a:rPr lang="zh-CN" altLang="en-US" sz="2800" kern="0" dirty="0">
                <a:solidFill>
                  <a:schemeClr val="tx1"/>
                </a:solidFill>
                <a:latin typeface="+mn-lt"/>
                <a:ea typeface="+mn-ea"/>
              </a:rPr>
              <a:t>结构化分析</a:t>
            </a:r>
            <a:r>
              <a:rPr lang="en-US" altLang="zh-CN" sz="2800" kern="0" dirty="0">
                <a:solidFill>
                  <a:schemeClr val="tx1"/>
                </a:solidFill>
                <a:latin typeface="+mn-lt"/>
                <a:ea typeface="+mn-ea"/>
              </a:rPr>
              <a:t>(</a:t>
            </a:r>
            <a:r>
              <a:rPr lang="zh-CN" altLang="en-US" sz="2800" kern="0" dirty="0">
                <a:solidFill>
                  <a:schemeClr val="tx1"/>
                </a:solidFill>
                <a:latin typeface="+mn-lt"/>
                <a:ea typeface="+mn-ea"/>
              </a:rPr>
              <a:t>传统建模方法</a:t>
            </a:r>
            <a:r>
              <a:rPr lang="en-US" altLang="zh-CN" sz="2800" kern="0" dirty="0">
                <a:solidFill>
                  <a:schemeClr val="tx1"/>
                </a:solidFill>
                <a:latin typeface="+mn-lt"/>
                <a:ea typeface="+mn-ea"/>
              </a:rPr>
              <a:t>)</a:t>
            </a:r>
          </a:p>
          <a:p>
            <a:pPr marL="469900" indent="-469900" algn="l" eaLnBrk="0" hangingPunct="0">
              <a:spcBef>
                <a:spcPct val="55000"/>
              </a:spcBef>
              <a:buClr>
                <a:srgbClr val="FC0128"/>
              </a:buClr>
              <a:buFont typeface="Wingdings" pitchFamily="2" charset="2"/>
              <a:buNone/>
              <a:defRPr/>
            </a:pPr>
            <a:endParaRPr lang="en-US" altLang="zh-CN" sz="2800" kern="0" dirty="0">
              <a:solidFill>
                <a:schemeClr val="tx1"/>
              </a:solidFill>
              <a:latin typeface="+mn-lt"/>
              <a:ea typeface="+mn-ea"/>
            </a:endParaRPr>
          </a:p>
          <a:p>
            <a:pPr marL="469900" indent="-469900" algn="l" eaLnBrk="0" hangingPunct="0">
              <a:spcBef>
                <a:spcPct val="60000"/>
              </a:spcBef>
              <a:buClr>
                <a:srgbClr val="FC0128"/>
              </a:buClr>
              <a:buFont typeface="Wingdings" pitchFamily="2" charset="2"/>
              <a:buChar char="o"/>
              <a:defRPr/>
            </a:pPr>
            <a:r>
              <a:rPr lang="zh-CN" altLang="en-US" sz="2800" kern="0" dirty="0">
                <a:solidFill>
                  <a:schemeClr val="tx1"/>
                </a:solidFill>
                <a:latin typeface="+mn-lt"/>
                <a:ea typeface="+mn-ea"/>
              </a:rPr>
              <a:t>面向对象分析</a:t>
            </a:r>
          </a:p>
        </p:txBody>
      </p:sp>
      <p:sp>
        <p:nvSpPr>
          <p:cNvPr id="6" name="Text Box 7"/>
          <p:cNvSpPr txBox="1">
            <a:spLocks noChangeArrowheads="1"/>
          </p:cNvSpPr>
          <p:nvPr/>
        </p:nvSpPr>
        <p:spPr bwMode="auto">
          <a:xfrm>
            <a:off x="701570" y="4869160"/>
            <a:ext cx="7920880" cy="46166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lnSpc>
                <a:spcPct val="110000"/>
              </a:lnSpc>
              <a:spcBef>
                <a:spcPct val="20000"/>
              </a:spcBef>
              <a:buClr>
                <a:schemeClr val="tx1"/>
              </a:buClr>
              <a:buSzPct val="70000"/>
              <a:buFont typeface="Wingdings" panose="05000000000000000000" pitchFamily="2" charset="2"/>
              <a:buChar char="l"/>
              <a:defRPr kumimoji="1" sz="3200" b="1">
                <a:solidFill>
                  <a:schemeClr val="tx1"/>
                </a:solidFill>
                <a:latin typeface="Times New Roman" panose="02020603050405020304" pitchFamily="18" charset="0"/>
                <a:ea typeface="幼圆" panose="02010509060101010101" pitchFamily="49" charset="-122"/>
              </a:defRPr>
            </a:lvl1pPr>
            <a:lvl2pPr marL="742950" indent="-285750" eaLnBrk="0" hangingPunct="0">
              <a:lnSpc>
                <a:spcPct val="110000"/>
              </a:lnSpc>
              <a:spcBef>
                <a:spcPct val="20000"/>
              </a:spcBef>
              <a:buClr>
                <a:schemeClr val="tx1"/>
              </a:buClr>
              <a:buSzPct val="70000"/>
              <a:buFont typeface="Wingdings" panose="05000000000000000000" pitchFamily="2" charset="2"/>
              <a:buChar char="Ø"/>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lnSpc>
                <a:spcPct val="110000"/>
              </a:lnSpc>
              <a:spcBef>
                <a:spcPct val="20000"/>
              </a:spcBef>
              <a:buClr>
                <a:schemeClr val="tx1"/>
              </a:buClr>
              <a:buChar char="•"/>
              <a:defRPr kumimoji="1" sz="2400" b="1">
                <a:solidFill>
                  <a:schemeClr val="tx1"/>
                </a:solidFill>
                <a:latin typeface="Times New Roman" panose="02020603050405020304" pitchFamily="18" charset="0"/>
                <a:ea typeface="幼圆" panose="02010509060101010101" pitchFamily="49" charset="-122"/>
              </a:defRPr>
            </a:lvl3pPr>
            <a:lvl4pPr marL="1600200" indent="-228600" eaLnBrk="0" hangingPunct="0">
              <a:lnSpc>
                <a:spcPct val="110000"/>
              </a:lnSpc>
              <a:spcBef>
                <a:spcPct val="20000"/>
              </a:spcBef>
              <a:buClr>
                <a:schemeClr val="tx1"/>
              </a:buClr>
              <a:buSzPct val="70000"/>
              <a:buFont typeface="Wingdings" panose="05000000000000000000" pitchFamily="2" charset="2"/>
              <a:buChar char="p"/>
              <a:defRPr kumimoji="1" sz="2000" b="1">
                <a:solidFill>
                  <a:schemeClr val="tx1"/>
                </a:solidFill>
                <a:latin typeface="Times New Roman" panose="02020603050405020304" pitchFamily="18" charset="0"/>
                <a:ea typeface="幼圆" panose="02010509060101010101" pitchFamily="49" charset="-122"/>
              </a:defRPr>
            </a:lvl4pPr>
            <a:lvl5pPr marL="2057400" indent="-228600" eaLnBrk="0" hangingPunct="0">
              <a:lnSpc>
                <a:spcPct val="110000"/>
              </a:lnSpc>
              <a:spcBef>
                <a:spcPct val="20000"/>
              </a:spcBef>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9pPr>
          </a:lstStyle>
          <a:p>
            <a:pPr>
              <a:lnSpc>
                <a:spcPct val="100000"/>
              </a:lnSpc>
              <a:spcBef>
                <a:spcPct val="50000"/>
              </a:spcBef>
              <a:buClrTx/>
              <a:buSzTx/>
              <a:buFontTx/>
              <a:buNone/>
            </a:pPr>
            <a:r>
              <a:rPr lang="en-US" altLang="zh-CN" sz="2400" dirty="0">
                <a:ea typeface="楷体_GB2312"/>
                <a:cs typeface="楷体_GB2312"/>
              </a:rPr>
              <a:t> </a:t>
            </a:r>
            <a:r>
              <a:rPr lang="zh-CN" altLang="en-US" sz="2400" dirty="0">
                <a:ea typeface="楷体_GB2312"/>
                <a:cs typeface="楷体_GB2312"/>
              </a:rPr>
              <a:t>掌握并能正确</a:t>
            </a:r>
            <a:r>
              <a:rPr lang="zh-CN" altLang="en-US" sz="2400" dirty="0" smtClean="0">
                <a:ea typeface="楷体_GB2312"/>
                <a:cs typeface="楷体_GB2312"/>
              </a:rPr>
              <a:t>运用分析和开发</a:t>
            </a:r>
            <a:r>
              <a:rPr lang="zh-CN" altLang="en-US" sz="2400" dirty="0">
                <a:ea typeface="楷体_GB2312"/>
                <a:cs typeface="楷体_GB2312"/>
              </a:rPr>
              <a:t>方法，具有事半功倍的</a:t>
            </a:r>
            <a:r>
              <a:rPr lang="zh-CN" altLang="en-US" sz="2400" dirty="0" smtClean="0">
                <a:ea typeface="楷体_GB2312"/>
                <a:cs typeface="楷体_GB2312"/>
              </a:rPr>
              <a:t>作用</a:t>
            </a:r>
            <a:endParaRPr lang="en-US" altLang="zh-CN" sz="2400" dirty="0">
              <a:solidFill>
                <a:schemeClr val="accent2"/>
              </a:solidFill>
              <a:ea typeface="楷体_GB2312"/>
              <a:cs typeface="楷体_GB2312"/>
            </a:endParaRP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rrowheads="1"/>
          </p:cNvSpPr>
          <p:nvPr/>
        </p:nvSpPr>
        <p:spPr bwMode="auto">
          <a:xfrm>
            <a:off x="1600200" y="2295525"/>
            <a:ext cx="2044700" cy="19812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0179" name="Rectangle 3"/>
          <p:cNvSpPr>
            <a:spLocks noChangeArrowheads="1"/>
          </p:cNvSpPr>
          <p:nvPr/>
        </p:nvSpPr>
        <p:spPr bwMode="auto">
          <a:xfrm>
            <a:off x="1646238" y="2708275"/>
            <a:ext cx="2057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800">
                <a:solidFill>
                  <a:schemeClr val="tx1"/>
                </a:solidFill>
                <a:latin typeface="宋体" pitchFamily="2" charset="-122"/>
              </a:rPr>
              <a:t>1 </a:t>
            </a:r>
            <a:r>
              <a:rPr lang="zh-CN" altLang="en-US" sz="2800">
                <a:solidFill>
                  <a:schemeClr val="tx1"/>
                </a:solidFill>
                <a:latin typeface="宋体" pitchFamily="2" charset="-122"/>
              </a:rPr>
              <a:t>登记</a:t>
            </a:r>
          </a:p>
          <a:p>
            <a:r>
              <a:rPr lang="zh-CN" altLang="en-US" sz="2800">
                <a:solidFill>
                  <a:schemeClr val="tx1"/>
                </a:solidFill>
                <a:latin typeface="宋体" pitchFamily="2" charset="-122"/>
              </a:rPr>
              <a:t>报名单</a:t>
            </a:r>
          </a:p>
        </p:txBody>
      </p:sp>
      <p:sp>
        <p:nvSpPr>
          <p:cNvPr id="50180" name="Line 4"/>
          <p:cNvSpPr>
            <a:spLocks noChangeShapeType="1"/>
          </p:cNvSpPr>
          <p:nvPr/>
        </p:nvSpPr>
        <p:spPr bwMode="auto">
          <a:xfrm>
            <a:off x="161925" y="1854200"/>
            <a:ext cx="1709738" cy="76517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1" name="Line 5"/>
          <p:cNvSpPr>
            <a:spLocks noChangeShapeType="1"/>
          </p:cNvSpPr>
          <p:nvPr/>
        </p:nvSpPr>
        <p:spPr bwMode="auto">
          <a:xfrm flipV="1">
            <a:off x="228600" y="4124325"/>
            <a:ext cx="1828800" cy="121920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Rectangle 6"/>
          <p:cNvSpPr>
            <a:spLocks noChangeArrowheads="1"/>
          </p:cNvSpPr>
          <p:nvPr/>
        </p:nvSpPr>
        <p:spPr bwMode="auto">
          <a:xfrm>
            <a:off x="701675" y="171926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50183" name="Rectangle 7"/>
          <p:cNvSpPr>
            <a:spLocks noChangeArrowheads="1"/>
          </p:cNvSpPr>
          <p:nvPr/>
        </p:nvSpPr>
        <p:spPr bwMode="auto">
          <a:xfrm>
            <a:off x="250825" y="40592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50184" name="Line 8"/>
          <p:cNvSpPr>
            <a:spLocks noChangeShapeType="1"/>
          </p:cNvSpPr>
          <p:nvPr/>
        </p:nvSpPr>
        <p:spPr bwMode="auto">
          <a:xfrm>
            <a:off x="2362200" y="4276725"/>
            <a:ext cx="0" cy="1752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Oval 10"/>
          <p:cNvSpPr>
            <a:spLocks noChangeArrowheads="1"/>
          </p:cNvSpPr>
          <p:nvPr/>
        </p:nvSpPr>
        <p:spPr bwMode="auto">
          <a:xfrm>
            <a:off x="4876800" y="2219325"/>
            <a:ext cx="2184400" cy="2030413"/>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0186" name="Rectangle 11"/>
          <p:cNvSpPr>
            <a:spLocks noChangeArrowheads="1"/>
          </p:cNvSpPr>
          <p:nvPr/>
        </p:nvSpPr>
        <p:spPr bwMode="auto">
          <a:xfrm>
            <a:off x="5410200" y="2752725"/>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200">
                <a:solidFill>
                  <a:schemeClr val="tx1"/>
                </a:solidFill>
                <a:latin typeface="宋体" pitchFamily="2" charset="-122"/>
              </a:rPr>
              <a:t>2 </a:t>
            </a:r>
            <a:r>
              <a:rPr lang="zh-CN" altLang="en-US" sz="2800">
                <a:solidFill>
                  <a:schemeClr val="tx1"/>
                </a:solidFill>
                <a:latin typeface="宋体" pitchFamily="2" charset="-122"/>
              </a:rPr>
              <a:t>统计成绩</a:t>
            </a:r>
          </a:p>
        </p:txBody>
      </p:sp>
      <p:sp>
        <p:nvSpPr>
          <p:cNvPr id="50187" name="Line 13"/>
          <p:cNvSpPr>
            <a:spLocks noChangeShapeType="1"/>
          </p:cNvSpPr>
          <p:nvPr/>
        </p:nvSpPr>
        <p:spPr bwMode="auto">
          <a:xfrm>
            <a:off x="3352800" y="4048125"/>
            <a:ext cx="787400" cy="1995488"/>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Line 14"/>
          <p:cNvSpPr>
            <a:spLocks noChangeShapeType="1"/>
          </p:cNvSpPr>
          <p:nvPr/>
        </p:nvSpPr>
        <p:spPr bwMode="auto">
          <a:xfrm flipV="1">
            <a:off x="4419600" y="3971925"/>
            <a:ext cx="762000" cy="2133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Rectangle 15"/>
          <p:cNvSpPr>
            <a:spLocks noChangeArrowheads="1"/>
          </p:cNvSpPr>
          <p:nvPr/>
        </p:nvSpPr>
        <p:spPr bwMode="auto">
          <a:xfrm>
            <a:off x="206375" y="24384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a:t>
            </a:r>
          </a:p>
          <a:p>
            <a:pPr algn="l"/>
            <a:r>
              <a:rPr lang="zh-CN" altLang="en-US" sz="2400">
                <a:solidFill>
                  <a:schemeClr val="tx1"/>
                </a:solidFill>
                <a:latin typeface="宋体" pitchFamily="2" charset="-122"/>
              </a:rPr>
              <a:t>报名单</a:t>
            </a:r>
          </a:p>
        </p:txBody>
      </p:sp>
      <p:sp>
        <p:nvSpPr>
          <p:cNvPr id="50190" name="Line 16"/>
          <p:cNvSpPr>
            <a:spLocks noChangeShapeType="1"/>
          </p:cNvSpPr>
          <p:nvPr/>
        </p:nvSpPr>
        <p:spPr bwMode="auto">
          <a:xfrm flipV="1">
            <a:off x="6705600" y="1898650"/>
            <a:ext cx="2006600" cy="54927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1" name="Rectangle 17"/>
          <p:cNvSpPr>
            <a:spLocks noChangeArrowheads="1"/>
          </p:cNvSpPr>
          <p:nvPr/>
        </p:nvSpPr>
        <p:spPr bwMode="auto">
          <a:xfrm>
            <a:off x="6372225" y="1719263"/>
            <a:ext cx="220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考生通知单</a:t>
            </a:r>
          </a:p>
        </p:txBody>
      </p:sp>
      <p:sp>
        <p:nvSpPr>
          <p:cNvPr id="50192" name="Line 18"/>
          <p:cNvSpPr>
            <a:spLocks noChangeShapeType="1"/>
          </p:cNvSpPr>
          <p:nvPr/>
        </p:nvSpPr>
        <p:spPr bwMode="auto">
          <a:xfrm flipH="1" flipV="1">
            <a:off x="6019800" y="4276725"/>
            <a:ext cx="0" cy="1981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19"/>
          <p:cNvSpPr>
            <a:spLocks noChangeShapeType="1"/>
          </p:cNvSpPr>
          <p:nvPr/>
        </p:nvSpPr>
        <p:spPr bwMode="auto">
          <a:xfrm>
            <a:off x="6858000" y="3819525"/>
            <a:ext cx="2178050" cy="251142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Line 20"/>
          <p:cNvSpPr>
            <a:spLocks noChangeShapeType="1"/>
          </p:cNvSpPr>
          <p:nvPr/>
        </p:nvSpPr>
        <p:spPr bwMode="auto">
          <a:xfrm flipV="1">
            <a:off x="7010400" y="3379788"/>
            <a:ext cx="2025650"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5" name="Rectangle 21"/>
          <p:cNvSpPr>
            <a:spLocks noChangeArrowheads="1"/>
          </p:cNvSpPr>
          <p:nvPr/>
        </p:nvSpPr>
        <p:spPr bwMode="auto">
          <a:xfrm>
            <a:off x="6629400" y="40481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p:txBody>
      </p:sp>
      <p:sp>
        <p:nvSpPr>
          <p:cNvPr id="50196" name="Rectangle 22"/>
          <p:cNvSpPr>
            <a:spLocks noChangeArrowheads="1"/>
          </p:cNvSpPr>
          <p:nvPr/>
        </p:nvSpPr>
        <p:spPr bwMode="auto">
          <a:xfrm>
            <a:off x="7253288" y="2708275"/>
            <a:ext cx="1890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统计分析表</a:t>
            </a:r>
          </a:p>
        </p:txBody>
      </p:sp>
      <p:sp>
        <p:nvSpPr>
          <p:cNvPr id="50197" name="Rectangle 23"/>
          <p:cNvSpPr>
            <a:spLocks noChangeArrowheads="1"/>
          </p:cNvSpPr>
          <p:nvPr/>
        </p:nvSpPr>
        <p:spPr bwMode="auto">
          <a:xfrm>
            <a:off x="476250" y="458670"/>
            <a:ext cx="44196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p>
        </p:txBody>
      </p:sp>
      <p:sp>
        <p:nvSpPr>
          <p:cNvPr id="50198" name="Line 24"/>
          <p:cNvSpPr>
            <a:spLocks noChangeShapeType="1"/>
          </p:cNvSpPr>
          <p:nvPr/>
        </p:nvSpPr>
        <p:spPr bwMode="auto">
          <a:xfrm flipH="1" flipV="1">
            <a:off x="6516688" y="4098925"/>
            <a:ext cx="1295400" cy="24384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9" name="Rectangle 25"/>
          <p:cNvSpPr>
            <a:spLocks noChangeArrowheads="1"/>
          </p:cNvSpPr>
          <p:nvPr/>
        </p:nvSpPr>
        <p:spPr bwMode="auto">
          <a:xfrm>
            <a:off x="6934200" y="45053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绩</a:t>
            </a:r>
          </a:p>
        </p:txBody>
      </p:sp>
      <p:sp>
        <p:nvSpPr>
          <p:cNvPr id="50200" name="Rectangle 26"/>
          <p:cNvSpPr>
            <a:spLocks noChangeArrowheads="1"/>
          </p:cNvSpPr>
          <p:nvPr/>
        </p:nvSpPr>
        <p:spPr bwMode="auto">
          <a:xfrm>
            <a:off x="7239000" y="49625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清</a:t>
            </a:r>
          </a:p>
        </p:txBody>
      </p:sp>
      <p:sp>
        <p:nvSpPr>
          <p:cNvPr id="50201" name="Rectangle 27"/>
          <p:cNvSpPr>
            <a:spLocks noChangeArrowheads="1"/>
          </p:cNvSpPr>
          <p:nvPr/>
        </p:nvSpPr>
        <p:spPr bwMode="auto">
          <a:xfrm>
            <a:off x="7543800" y="5495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单</a:t>
            </a:r>
          </a:p>
        </p:txBody>
      </p:sp>
      <p:sp>
        <p:nvSpPr>
          <p:cNvPr id="50202" name="Rectangle 28"/>
          <p:cNvSpPr>
            <a:spLocks noChangeArrowheads="1"/>
          </p:cNvSpPr>
          <p:nvPr/>
        </p:nvSpPr>
        <p:spPr bwMode="auto">
          <a:xfrm>
            <a:off x="6019800" y="4429125"/>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a:t>
            </a:r>
          </a:p>
          <a:p>
            <a:pPr algn="l"/>
            <a:r>
              <a:rPr lang="zh-CN" altLang="en-US" sz="2400">
                <a:solidFill>
                  <a:schemeClr val="tx1"/>
                </a:solidFill>
                <a:latin typeface="宋体" pitchFamily="2" charset="-122"/>
              </a:rPr>
              <a:t>格</a:t>
            </a:r>
          </a:p>
          <a:p>
            <a:pPr algn="l"/>
            <a:r>
              <a:rPr lang="zh-CN" altLang="en-US" sz="2400">
                <a:solidFill>
                  <a:schemeClr val="tx1"/>
                </a:solidFill>
                <a:latin typeface="宋体" pitchFamily="2" charset="-122"/>
              </a:rPr>
              <a:t>标</a:t>
            </a:r>
          </a:p>
          <a:p>
            <a:pPr algn="l"/>
            <a:r>
              <a:rPr lang="zh-CN" altLang="en-US" sz="2400">
                <a:solidFill>
                  <a:schemeClr val="tx1"/>
                </a:solidFill>
                <a:latin typeface="宋体" pitchFamily="2" charset="-122"/>
              </a:rPr>
              <a:t>准</a:t>
            </a:r>
          </a:p>
        </p:txBody>
      </p:sp>
      <p:sp>
        <p:nvSpPr>
          <p:cNvPr id="50203" name="Rectangle 29"/>
          <p:cNvSpPr>
            <a:spLocks noChangeArrowheads="1"/>
          </p:cNvSpPr>
          <p:nvPr/>
        </p:nvSpPr>
        <p:spPr bwMode="auto">
          <a:xfrm>
            <a:off x="2362200" y="4200525"/>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a:t>
            </a:r>
          </a:p>
          <a:p>
            <a:pPr algn="l"/>
            <a:r>
              <a:rPr lang="zh-CN" altLang="en-US" sz="2400">
                <a:solidFill>
                  <a:schemeClr val="tx1"/>
                </a:solidFill>
                <a:latin typeface="宋体" pitchFamily="2" charset="-122"/>
              </a:rPr>
              <a:t>单</a:t>
            </a:r>
          </a:p>
        </p:txBody>
      </p:sp>
      <p:sp>
        <p:nvSpPr>
          <p:cNvPr id="50204" name="Line 30"/>
          <p:cNvSpPr>
            <a:spLocks noChangeShapeType="1"/>
          </p:cNvSpPr>
          <p:nvPr/>
        </p:nvSpPr>
        <p:spPr bwMode="auto">
          <a:xfrm flipV="1">
            <a:off x="76200" y="3514725"/>
            <a:ext cx="16002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Rectangle 31"/>
          <p:cNvSpPr>
            <a:spLocks noChangeArrowheads="1"/>
          </p:cNvSpPr>
          <p:nvPr/>
        </p:nvSpPr>
        <p:spPr bwMode="auto">
          <a:xfrm>
            <a:off x="7620000" y="42449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p:txBody>
      </p:sp>
      <p:sp>
        <p:nvSpPr>
          <p:cNvPr id="50206" name="Rectangle 32"/>
          <p:cNvSpPr>
            <a:spLocks noChangeArrowheads="1"/>
          </p:cNvSpPr>
          <p:nvPr/>
        </p:nvSpPr>
        <p:spPr bwMode="auto">
          <a:xfrm>
            <a:off x="8077200" y="4733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绩</a:t>
            </a:r>
          </a:p>
        </p:txBody>
      </p:sp>
      <p:sp>
        <p:nvSpPr>
          <p:cNvPr id="50207" name="Rectangle 33"/>
          <p:cNvSpPr>
            <a:spLocks noChangeArrowheads="1"/>
          </p:cNvSpPr>
          <p:nvPr/>
        </p:nvSpPr>
        <p:spPr bwMode="auto">
          <a:xfrm>
            <a:off x="8382000" y="5114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清</a:t>
            </a:r>
          </a:p>
        </p:txBody>
      </p:sp>
      <p:sp>
        <p:nvSpPr>
          <p:cNvPr id="50208" name="Rectangle 34"/>
          <p:cNvSpPr>
            <a:spLocks noChangeArrowheads="1"/>
          </p:cNvSpPr>
          <p:nvPr/>
        </p:nvSpPr>
        <p:spPr bwMode="auto">
          <a:xfrm>
            <a:off x="8686800" y="5334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单</a:t>
            </a:r>
          </a:p>
        </p:txBody>
      </p:sp>
      <p:sp>
        <p:nvSpPr>
          <p:cNvPr id="50209" name="Rectangle 35"/>
          <p:cNvSpPr>
            <a:spLocks noChangeArrowheads="1"/>
          </p:cNvSpPr>
          <p:nvPr/>
        </p:nvSpPr>
        <p:spPr bwMode="auto">
          <a:xfrm>
            <a:off x="7010400" y="34385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错</a:t>
            </a:r>
          </a:p>
        </p:txBody>
      </p:sp>
      <p:sp>
        <p:nvSpPr>
          <p:cNvPr id="50210" name="Rectangle 36"/>
          <p:cNvSpPr>
            <a:spLocks noChangeArrowheads="1"/>
          </p:cNvSpPr>
          <p:nvPr/>
        </p:nvSpPr>
        <p:spPr bwMode="auto">
          <a:xfrm>
            <a:off x="7239000" y="38639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误</a:t>
            </a:r>
          </a:p>
        </p:txBody>
      </p:sp>
      <p:grpSp>
        <p:nvGrpSpPr>
          <p:cNvPr id="50211" name="Group 37"/>
          <p:cNvGrpSpPr>
            <a:grpSpLocks/>
          </p:cNvGrpSpPr>
          <p:nvPr/>
        </p:nvGrpSpPr>
        <p:grpSpPr bwMode="auto">
          <a:xfrm>
            <a:off x="3276600" y="6105525"/>
            <a:ext cx="1981200" cy="609600"/>
            <a:chOff x="2064" y="3696"/>
            <a:chExt cx="1248" cy="384"/>
          </a:xfrm>
        </p:grpSpPr>
        <p:sp>
          <p:nvSpPr>
            <p:cNvPr id="50214" name="Rectangle 38"/>
            <p:cNvSpPr>
              <a:spLocks noChangeArrowheads="1"/>
            </p:cNvSpPr>
            <p:nvPr/>
          </p:nvSpPr>
          <p:spPr bwMode="auto">
            <a:xfrm>
              <a:off x="2160" y="369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0215" name="Line 39"/>
            <p:cNvSpPr>
              <a:spLocks noChangeShapeType="1"/>
            </p:cNvSpPr>
            <p:nvPr/>
          </p:nvSpPr>
          <p:spPr bwMode="auto">
            <a:xfrm>
              <a:off x="2064" y="3696"/>
              <a:ext cx="1248" cy="0"/>
            </a:xfrm>
            <a:prstGeom prst="line">
              <a:avLst/>
            </a:prstGeom>
            <a:noFill/>
            <a:ln w="28575">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216" name="Line 40"/>
            <p:cNvSpPr>
              <a:spLocks noChangeShapeType="1"/>
            </p:cNvSpPr>
            <p:nvPr/>
          </p:nvSpPr>
          <p:spPr bwMode="auto">
            <a:xfrm>
              <a:off x="2064" y="4080"/>
              <a:ext cx="1200" cy="0"/>
            </a:xfrm>
            <a:prstGeom prst="line">
              <a:avLst/>
            </a:prstGeom>
            <a:noFill/>
            <a:ln w="28575">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217" name="Line 41"/>
            <p:cNvSpPr>
              <a:spLocks noChangeShapeType="1"/>
            </p:cNvSpPr>
            <p:nvPr/>
          </p:nvSpPr>
          <p:spPr bwMode="auto">
            <a:xfrm>
              <a:off x="2064" y="3696"/>
              <a:ext cx="0" cy="384"/>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12" name="Line 4"/>
          <p:cNvSpPr>
            <a:spLocks noChangeShapeType="1"/>
          </p:cNvSpPr>
          <p:nvPr/>
        </p:nvSpPr>
        <p:spPr bwMode="auto">
          <a:xfrm>
            <a:off x="3627438" y="3114675"/>
            <a:ext cx="1304925"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3" name="Rectangle 15"/>
          <p:cNvSpPr>
            <a:spLocks noChangeArrowheads="1"/>
          </p:cNvSpPr>
          <p:nvPr/>
        </p:nvSpPr>
        <p:spPr bwMode="auto">
          <a:xfrm>
            <a:off x="3581400" y="2471738"/>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成绩数据</a:t>
            </a:r>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66738" y="413665"/>
            <a:ext cx="5867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 </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a:t>
            </a:r>
          </a:p>
        </p:txBody>
      </p:sp>
      <p:sp>
        <p:nvSpPr>
          <p:cNvPr id="51203" name="Oval 3"/>
          <p:cNvSpPr>
            <a:spLocks noChangeArrowheads="1"/>
          </p:cNvSpPr>
          <p:nvPr/>
        </p:nvSpPr>
        <p:spPr bwMode="auto">
          <a:xfrm>
            <a:off x="1600200" y="2905125"/>
            <a:ext cx="19812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04" name="Rectangle 4"/>
          <p:cNvSpPr>
            <a:spLocks noChangeArrowheads="1"/>
          </p:cNvSpPr>
          <p:nvPr/>
        </p:nvSpPr>
        <p:spPr bwMode="auto">
          <a:xfrm>
            <a:off x="1676400" y="3362325"/>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检查</a:t>
            </a:r>
          </a:p>
          <a:p>
            <a:r>
              <a:rPr lang="zh-CN" altLang="en-US" sz="2400">
                <a:solidFill>
                  <a:schemeClr val="tx1"/>
                </a:solidFill>
                <a:latin typeface="宋体" pitchFamily="2" charset="-122"/>
              </a:rPr>
              <a:t>报名单</a:t>
            </a:r>
          </a:p>
        </p:txBody>
      </p:sp>
      <p:sp>
        <p:nvSpPr>
          <p:cNvPr id="51205" name="Line 5"/>
          <p:cNvSpPr>
            <a:spLocks noChangeShapeType="1"/>
          </p:cNvSpPr>
          <p:nvPr/>
        </p:nvSpPr>
        <p:spPr bwMode="auto">
          <a:xfrm>
            <a:off x="161925" y="2079625"/>
            <a:ext cx="1905000" cy="990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Rectangle 7"/>
          <p:cNvSpPr>
            <a:spLocks noChangeArrowheads="1"/>
          </p:cNvSpPr>
          <p:nvPr/>
        </p:nvSpPr>
        <p:spPr bwMode="auto">
          <a:xfrm>
            <a:off x="341313" y="257333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51207" name="Rectangle 8"/>
          <p:cNvSpPr>
            <a:spLocks noChangeArrowheads="1"/>
          </p:cNvSpPr>
          <p:nvPr/>
        </p:nvSpPr>
        <p:spPr bwMode="auto">
          <a:xfrm>
            <a:off x="7467600" y="310197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51208" name="Line 9"/>
          <p:cNvSpPr>
            <a:spLocks noChangeShapeType="1"/>
          </p:cNvSpPr>
          <p:nvPr/>
        </p:nvSpPr>
        <p:spPr bwMode="auto">
          <a:xfrm flipV="1">
            <a:off x="7315200" y="5634038"/>
            <a:ext cx="1531938" cy="4762"/>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Rectangle 10"/>
          <p:cNvSpPr>
            <a:spLocks noChangeArrowheads="1"/>
          </p:cNvSpPr>
          <p:nvPr/>
        </p:nvSpPr>
        <p:spPr bwMode="auto">
          <a:xfrm>
            <a:off x="2141538" y="2979738"/>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1.1</a:t>
            </a:r>
          </a:p>
        </p:txBody>
      </p:sp>
      <p:sp>
        <p:nvSpPr>
          <p:cNvPr id="51210" name="Oval 11"/>
          <p:cNvSpPr>
            <a:spLocks noChangeArrowheads="1"/>
          </p:cNvSpPr>
          <p:nvPr/>
        </p:nvSpPr>
        <p:spPr bwMode="auto">
          <a:xfrm>
            <a:off x="5334000" y="2752725"/>
            <a:ext cx="19558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11" name="Rectangle 12"/>
          <p:cNvSpPr>
            <a:spLocks noChangeArrowheads="1"/>
          </p:cNvSpPr>
          <p:nvPr/>
        </p:nvSpPr>
        <p:spPr bwMode="auto">
          <a:xfrm>
            <a:off x="5613400" y="3362325"/>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编准考证号</a:t>
            </a:r>
          </a:p>
        </p:txBody>
      </p:sp>
      <p:sp>
        <p:nvSpPr>
          <p:cNvPr id="51212" name="Rectangle 13"/>
          <p:cNvSpPr>
            <a:spLocks noChangeArrowheads="1"/>
          </p:cNvSpPr>
          <p:nvPr/>
        </p:nvSpPr>
        <p:spPr bwMode="auto">
          <a:xfrm>
            <a:off x="6011863" y="2843213"/>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1.2</a:t>
            </a:r>
          </a:p>
        </p:txBody>
      </p:sp>
      <p:sp>
        <p:nvSpPr>
          <p:cNvPr id="51213" name="Line 14"/>
          <p:cNvSpPr>
            <a:spLocks noChangeShapeType="1"/>
          </p:cNvSpPr>
          <p:nvPr/>
        </p:nvSpPr>
        <p:spPr bwMode="auto">
          <a:xfrm flipH="1">
            <a:off x="2906713" y="5562600"/>
            <a:ext cx="2427287" cy="522288"/>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5"/>
          <p:cNvSpPr>
            <a:spLocks noChangeShapeType="1"/>
          </p:cNvSpPr>
          <p:nvPr/>
        </p:nvSpPr>
        <p:spPr bwMode="auto">
          <a:xfrm flipH="1" flipV="1">
            <a:off x="6237288" y="4554538"/>
            <a:ext cx="11112" cy="246062"/>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Rectangle 16"/>
          <p:cNvSpPr>
            <a:spLocks noChangeArrowheads="1"/>
          </p:cNvSpPr>
          <p:nvPr/>
        </p:nvSpPr>
        <p:spPr bwMode="auto">
          <a:xfrm>
            <a:off x="341313" y="3743325"/>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a:t>
            </a:r>
          </a:p>
          <a:p>
            <a:pPr algn="l"/>
            <a:r>
              <a:rPr lang="zh-CN" altLang="en-US" sz="2400">
                <a:solidFill>
                  <a:schemeClr val="tx1"/>
                </a:solidFill>
                <a:latin typeface="宋体" pitchFamily="2" charset="-122"/>
              </a:rPr>
              <a:t>报名单</a:t>
            </a:r>
          </a:p>
        </p:txBody>
      </p:sp>
      <p:sp>
        <p:nvSpPr>
          <p:cNvPr id="51216" name="Rectangle 17"/>
          <p:cNvSpPr>
            <a:spLocks noChangeArrowheads="1"/>
          </p:cNvSpPr>
          <p:nvPr/>
        </p:nvSpPr>
        <p:spPr bwMode="auto">
          <a:xfrm>
            <a:off x="1676400" y="61293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1217" name="Line 18"/>
          <p:cNvSpPr>
            <a:spLocks noChangeShapeType="1"/>
          </p:cNvSpPr>
          <p:nvPr/>
        </p:nvSpPr>
        <p:spPr bwMode="auto">
          <a:xfrm>
            <a:off x="1524000" y="6129338"/>
            <a:ext cx="19812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1218" name="Line 19"/>
          <p:cNvSpPr>
            <a:spLocks noChangeShapeType="1"/>
          </p:cNvSpPr>
          <p:nvPr/>
        </p:nvSpPr>
        <p:spPr bwMode="auto">
          <a:xfrm>
            <a:off x="1524000" y="6781800"/>
            <a:ext cx="1905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1219" name="Rectangle 20"/>
          <p:cNvSpPr>
            <a:spLocks noChangeArrowheads="1"/>
          </p:cNvSpPr>
          <p:nvPr/>
        </p:nvSpPr>
        <p:spPr bwMode="auto">
          <a:xfrm>
            <a:off x="7239000" y="5029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考生名单</a:t>
            </a:r>
          </a:p>
        </p:txBody>
      </p:sp>
      <p:sp>
        <p:nvSpPr>
          <p:cNvPr id="51220" name="Rectangle 22"/>
          <p:cNvSpPr>
            <a:spLocks noChangeArrowheads="1"/>
          </p:cNvSpPr>
          <p:nvPr/>
        </p:nvSpPr>
        <p:spPr bwMode="auto">
          <a:xfrm>
            <a:off x="3581400" y="288925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合格</a:t>
            </a:r>
          </a:p>
          <a:p>
            <a:r>
              <a:rPr lang="zh-CN" altLang="en-US" sz="2400">
                <a:solidFill>
                  <a:schemeClr val="tx1"/>
                </a:solidFill>
                <a:latin typeface="宋体" pitchFamily="2" charset="-122"/>
              </a:rPr>
              <a:t>报名单</a:t>
            </a:r>
          </a:p>
        </p:txBody>
      </p:sp>
      <p:sp>
        <p:nvSpPr>
          <p:cNvPr id="51221" name="Line 23"/>
          <p:cNvSpPr>
            <a:spLocks noChangeShapeType="1"/>
          </p:cNvSpPr>
          <p:nvPr/>
        </p:nvSpPr>
        <p:spPr bwMode="auto">
          <a:xfrm flipH="1" flipV="1">
            <a:off x="7239000" y="3819525"/>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Oval 24"/>
          <p:cNvSpPr>
            <a:spLocks noChangeArrowheads="1"/>
          </p:cNvSpPr>
          <p:nvPr/>
        </p:nvSpPr>
        <p:spPr bwMode="auto">
          <a:xfrm>
            <a:off x="5334000" y="4800600"/>
            <a:ext cx="19558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23" name="Rectangle 25"/>
          <p:cNvSpPr>
            <a:spLocks noChangeArrowheads="1"/>
          </p:cNvSpPr>
          <p:nvPr/>
        </p:nvSpPr>
        <p:spPr bwMode="auto">
          <a:xfrm>
            <a:off x="5562600" y="53340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登记</a:t>
            </a:r>
          </a:p>
          <a:p>
            <a:r>
              <a:rPr lang="zh-CN" altLang="en-US" sz="2400">
                <a:solidFill>
                  <a:schemeClr val="tx1"/>
                </a:solidFill>
                <a:latin typeface="宋体" pitchFamily="2" charset="-122"/>
              </a:rPr>
              <a:t>考生</a:t>
            </a:r>
          </a:p>
        </p:txBody>
      </p:sp>
      <p:sp>
        <p:nvSpPr>
          <p:cNvPr id="51224" name="Rectangle 26"/>
          <p:cNvSpPr>
            <a:spLocks noChangeArrowheads="1"/>
          </p:cNvSpPr>
          <p:nvPr/>
        </p:nvSpPr>
        <p:spPr bwMode="auto">
          <a:xfrm>
            <a:off x="5889625" y="47244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宋体" pitchFamily="2" charset="-122"/>
              </a:rPr>
              <a:t>1.3</a:t>
            </a:r>
          </a:p>
        </p:txBody>
      </p:sp>
      <p:sp>
        <p:nvSpPr>
          <p:cNvPr id="51225" name="Line 27"/>
          <p:cNvSpPr>
            <a:spLocks noChangeShapeType="1"/>
          </p:cNvSpPr>
          <p:nvPr/>
        </p:nvSpPr>
        <p:spPr bwMode="auto">
          <a:xfrm>
            <a:off x="1524000" y="6084888"/>
            <a:ext cx="0" cy="685800"/>
          </a:xfrm>
          <a:prstGeom prst="line">
            <a:avLst/>
          </a:prstGeom>
          <a:noFill/>
          <a:ln w="254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23"/>
          <p:cNvSpPr>
            <a:spLocks noChangeShapeType="1"/>
          </p:cNvSpPr>
          <p:nvPr/>
        </p:nvSpPr>
        <p:spPr bwMode="auto">
          <a:xfrm flipH="1" flipV="1">
            <a:off x="3581400" y="3833813"/>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14"/>
          <p:cNvSpPr>
            <a:spLocks noChangeShapeType="1"/>
          </p:cNvSpPr>
          <p:nvPr/>
        </p:nvSpPr>
        <p:spPr bwMode="auto">
          <a:xfrm flipH="1" flipV="1">
            <a:off x="26988" y="3698875"/>
            <a:ext cx="1574800" cy="1905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22288" y="413665"/>
            <a:ext cx="5486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 </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(b)</a:t>
            </a:r>
          </a:p>
        </p:txBody>
      </p:sp>
      <p:sp>
        <p:nvSpPr>
          <p:cNvPr id="52227" name="Oval 3"/>
          <p:cNvSpPr>
            <a:spLocks noChangeArrowheads="1"/>
          </p:cNvSpPr>
          <p:nvPr/>
        </p:nvSpPr>
        <p:spPr bwMode="auto">
          <a:xfrm>
            <a:off x="2209800" y="1766888"/>
            <a:ext cx="1981200" cy="17526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28" name="Rectangle 4"/>
          <p:cNvSpPr>
            <a:spLocks noChangeArrowheads="1"/>
          </p:cNvSpPr>
          <p:nvPr/>
        </p:nvSpPr>
        <p:spPr bwMode="auto">
          <a:xfrm>
            <a:off x="2286000" y="2147888"/>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检查</a:t>
            </a:r>
          </a:p>
          <a:p>
            <a:r>
              <a:rPr lang="zh-CN" altLang="en-US" sz="2400">
                <a:solidFill>
                  <a:schemeClr val="tx1"/>
                </a:solidFill>
                <a:latin typeface="宋体" pitchFamily="2" charset="-122"/>
              </a:rPr>
              <a:t>成绩清单</a:t>
            </a:r>
          </a:p>
        </p:txBody>
      </p:sp>
      <p:sp>
        <p:nvSpPr>
          <p:cNvPr id="52229" name="Line 5"/>
          <p:cNvSpPr>
            <a:spLocks noChangeShapeType="1"/>
          </p:cNvSpPr>
          <p:nvPr/>
        </p:nvSpPr>
        <p:spPr bwMode="auto">
          <a:xfrm flipH="1" flipV="1">
            <a:off x="4211638" y="2528888"/>
            <a:ext cx="1800225" cy="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Rectangle 6"/>
          <p:cNvSpPr>
            <a:spLocks noChangeArrowheads="1"/>
          </p:cNvSpPr>
          <p:nvPr/>
        </p:nvSpPr>
        <p:spPr bwMode="auto">
          <a:xfrm>
            <a:off x="2768600" y="1690688"/>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2.1</a:t>
            </a:r>
          </a:p>
        </p:txBody>
      </p:sp>
      <p:sp>
        <p:nvSpPr>
          <p:cNvPr id="52231" name="Oval 7"/>
          <p:cNvSpPr>
            <a:spLocks noChangeArrowheads="1"/>
          </p:cNvSpPr>
          <p:nvPr/>
        </p:nvSpPr>
        <p:spPr bwMode="auto">
          <a:xfrm>
            <a:off x="6046788" y="1690688"/>
            <a:ext cx="18796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32" name="Rectangle 8"/>
          <p:cNvSpPr>
            <a:spLocks noChangeArrowheads="1"/>
          </p:cNvSpPr>
          <p:nvPr/>
        </p:nvSpPr>
        <p:spPr bwMode="auto">
          <a:xfrm>
            <a:off x="6173788" y="2071688"/>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审定</a:t>
            </a:r>
          </a:p>
          <a:p>
            <a:r>
              <a:rPr lang="zh-CN" altLang="en-US" sz="2400">
                <a:solidFill>
                  <a:schemeClr val="tx1"/>
                </a:solidFill>
                <a:latin typeface="宋体" pitchFamily="2" charset="-122"/>
              </a:rPr>
              <a:t>合格者</a:t>
            </a:r>
          </a:p>
        </p:txBody>
      </p:sp>
      <p:sp>
        <p:nvSpPr>
          <p:cNvPr id="52233" name="Rectangle 9"/>
          <p:cNvSpPr>
            <a:spLocks noChangeArrowheads="1"/>
          </p:cNvSpPr>
          <p:nvPr/>
        </p:nvSpPr>
        <p:spPr bwMode="auto">
          <a:xfrm>
            <a:off x="6602413" y="1614488"/>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2.2</a:t>
            </a:r>
          </a:p>
        </p:txBody>
      </p:sp>
      <p:sp>
        <p:nvSpPr>
          <p:cNvPr id="52234" name="Line 10"/>
          <p:cNvSpPr>
            <a:spLocks noChangeShapeType="1"/>
          </p:cNvSpPr>
          <p:nvPr/>
        </p:nvSpPr>
        <p:spPr bwMode="auto">
          <a:xfrm flipH="1">
            <a:off x="1601788" y="3743325"/>
            <a:ext cx="2565400" cy="4953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Line 11"/>
          <p:cNvSpPr>
            <a:spLocks noChangeShapeType="1"/>
          </p:cNvSpPr>
          <p:nvPr/>
        </p:nvSpPr>
        <p:spPr bwMode="auto">
          <a:xfrm flipH="1" flipV="1">
            <a:off x="6958013" y="3384550"/>
            <a:ext cx="0" cy="103505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Rectangle 12"/>
          <p:cNvSpPr>
            <a:spLocks noChangeArrowheads="1"/>
          </p:cNvSpPr>
          <p:nvPr/>
        </p:nvSpPr>
        <p:spPr bwMode="auto">
          <a:xfrm>
            <a:off x="4114800" y="6172200"/>
            <a:ext cx="1814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2237" name="Line 13"/>
          <p:cNvSpPr>
            <a:spLocks noChangeShapeType="1"/>
          </p:cNvSpPr>
          <p:nvPr/>
        </p:nvSpPr>
        <p:spPr bwMode="auto">
          <a:xfrm>
            <a:off x="3962400" y="6172200"/>
            <a:ext cx="19812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38" name="Line 14"/>
          <p:cNvSpPr>
            <a:spLocks noChangeShapeType="1"/>
          </p:cNvSpPr>
          <p:nvPr/>
        </p:nvSpPr>
        <p:spPr bwMode="auto">
          <a:xfrm>
            <a:off x="3962400" y="6781800"/>
            <a:ext cx="19050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39" name="Rectangle 15"/>
          <p:cNvSpPr>
            <a:spLocks noChangeArrowheads="1"/>
          </p:cNvSpPr>
          <p:nvPr/>
        </p:nvSpPr>
        <p:spPr bwMode="auto">
          <a:xfrm>
            <a:off x="4032250" y="1584325"/>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正确</a:t>
            </a:r>
          </a:p>
          <a:p>
            <a:r>
              <a:rPr lang="zh-CN" altLang="en-US" sz="2400">
                <a:solidFill>
                  <a:schemeClr val="tx1"/>
                </a:solidFill>
                <a:latin typeface="宋体" pitchFamily="2" charset="-122"/>
              </a:rPr>
              <a:t>成绩清单</a:t>
            </a:r>
          </a:p>
        </p:txBody>
      </p:sp>
      <p:sp>
        <p:nvSpPr>
          <p:cNvPr id="52240" name="Oval 16"/>
          <p:cNvSpPr>
            <a:spLocks noChangeArrowheads="1"/>
          </p:cNvSpPr>
          <p:nvPr/>
        </p:nvSpPr>
        <p:spPr bwMode="auto">
          <a:xfrm>
            <a:off x="6096000" y="4408488"/>
            <a:ext cx="16764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1" name="Rectangle 17"/>
          <p:cNvSpPr>
            <a:spLocks noChangeArrowheads="1"/>
          </p:cNvSpPr>
          <p:nvPr/>
        </p:nvSpPr>
        <p:spPr bwMode="auto">
          <a:xfrm>
            <a:off x="6197600" y="4789488"/>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制作</a:t>
            </a:r>
          </a:p>
          <a:p>
            <a:r>
              <a:rPr lang="zh-CN" altLang="en-US" sz="2400">
                <a:solidFill>
                  <a:schemeClr val="tx1"/>
                </a:solidFill>
                <a:latin typeface="宋体" pitchFamily="2" charset="-122"/>
              </a:rPr>
              <a:t>通知单</a:t>
            </a:r>
          </a:p>
        </p:txBody>
      </p:sp>
      <p:sp>
        <p:nvSpPr>
          <p:cNvPr id="52242" name="Rectangle 18"/>
          <p:cNvSpPr>
            <a:spLocks noChangeArrowheads="1"/>
          </p:cNvSpPr>
          <p:nvPr/>
        </p:nvSpPr>
        <p:spPr bwMode="auto">
          <a:xfrm>
            <a:off x="6553200" y="4438650"/>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2.3</a:t>
            </a:r>
          </a:p>
        </p:txBody>
      </p:sp>
      <p:sp>
        <p:nvSpPr>
          <p:cNvPr id="52243" name="Oval 19"/>
          <p:cNvSpPr>
            <a:spLocks noChangeArrowheads="1"/>
          </p:cNvSpPr>
          <p:nvPr/>
        </p:nvSpPr>
        <p:spPr bwMode="auto">
          <a:xfrm>
            <a:off x="2276475" y="4103688"/>
            <a:ext cx="19812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4" name="Rectangle 20"/>
          <p:cNvSpPr>
            <a:spLocks noChangeArrowheads="1"/>
          </p:cNvSpPr>
          <p:nvPr/>
        </p:nvSpPr>
        <p:spPr bwMode="auto">
          <a:xfrm>
            <a:off x="2366963" y="4554538"/>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分析</a:t>
            </a:r>
          </a:p>
          <a:p>
            <a:r>
              <a:rPr lang="zh-CN" altLang="en-US" sz="2400">
                <a:solidFill>
                  <a:schemeClr val="tx1"/>
                </a:solidFill>
                <a:latin typeface="宋体" pitchFamily="2" charset="-122"/>
              </a:rPr>
              <a:t>统计成绩</a:t>
            </a:r>
          </a:p>
        </p:txBody>
      </p:sp>
      <p:sp>
        <p:nvSpPr>
          <p:cNvPr id="52245" name="Rectangle 21"/>
          <p:cNvSpPr>
            <a:spLocks noChangeArrowheads="1"/>
          </p:cNvSpPr>
          <p:nvPr/>
        </p:nvSpPr>
        <p:spPr bwMode="auto">
          <a:xfrm>
            <a:off x="2906713" y="4149725"/>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2.4</a:t>
            </a:r>
          </a:p>
        </p:txBody>
      </p:sp>
      <p:sp>
        <p:nvSpPr>
          <p:cNvPr id="52246" name="Oval 22"/>
          <p:cNvSpPr>
            <a:spLocks noChangeArrowheads="1"/>
          </p:cNvSpPr>
          <p:nvPr/>
        </p:nvSpPr>
        <p:spPr bwMode="auto">
          <a:xfrm>
            <a:off x="69850" y="4092575"/>
            <a:ext cx="19812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7" name="Rectangle 23"/>
          <p:cNvSpPr>
            <a:spLocks noChangeArrowheads="1"/>
          </p:cNvSpPr>
          <p:nvPr/>
        </p:nvSpPr>
        <p:spPr bwMode="auto">
          <a:xfrm>
            <a:off x="76200" y="44069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分析</a:t>
            </a:r>
          </a:p>
          <a:p>
            <a:r>
              <a:rPr lang="zh-CN" altLang="en-US" sz="2400">
                <a:solidFill>
                  <a:schemeClr val="tx1"/>
                </a:solidFill>
                <a:latin typeface="宋体" pitchFamily="2" charset="-122"/>
              </a:rPr>
              <a:t>试题难度</a:t>
            </a:r>
          </a:p>
        </p:txBody>
      </p:sp>
      <p:sp>
        <p:nvSpPr>
          <p:cNvPr id="52248" name="Rectangle 24"/>
          <p:cNvSpPr>
            <a:spLocks noChangeArrowheads="1"/>
          </p:cNvSpPr>
          <p:nvPr/>
        </p:nvSpPr>
        <p:spPr bwMode="auto">
          <a:xfrm>
            <a:off x="577850" y="3979863"/>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2.5</a:t>
            </a:r>
          </a:p>
        </p:txBody>
      </p:sp>
      <p:sp>
        <p:nvSpPr>
          <p:cNvPr id="52249" name="Rectangle 25"/>
          <p:cNvSpPr>
            <a:spLocks noChangeArrowheads="1"/>
          </p:cNvSpPr>
          <p:nvPr/>
        </p:nvSpPr>
        <p:spPr bwMode="auto">
          <a:xfrm>
            <a:off x="4257675" y="3519488"/>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 试题得分清单</a:t>
            </a:r>
          </a:p>
        </p:txBody>
      </p:sp>
      <p:sp>
        <p:nvSpPr>
          <p:cNvPr id="52250" name="Line 26"/>
          <p:cNvSpPr>
            <a:spLocks noChangeShapeType="1"/>
          </p:cNvSpPr>
          <p:nvPr/>
        </p:nvSpPr>
        <p:spPr bwMode="auto">
          <a:xfrm>
            <a:off x="4221163" y="3475038"/>
            <a:ext cx="2286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51" name="Line 27"/>
          <p:cNvSpPr>
            <a:spLocks noChangeShapeType="1"/>
          </p:cNvSpPr>
          <p:nvPr/>
        </p:nvSpPr>
        <p:spPr bwMode="auto">
          <a:xfrm>
            <a:off x="4197350" y="4059238"/>
            <a:ext cx="2286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52" name="Line 28"/>
          <p:cNvSpPr>
            <a:spLocks noChangeShapeType="1"/>
          </p:cNvSpPr>
          <p:nvPr/>
        </p:nvSpPr>
        <p:spPr bwMode="auto">
          <a:xfrm flipH="1" flipV="1">
            <a:off x="7951788" y="2605088"/>
            <a:ext cx="941387" cy="1428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9"/>
          <p:cNvSpPr>
            <a:spLocks noChangeShapeType="1"/>
          </p:cNvSpPr>
          <p:nvPr/>
        </p:nvSpPr>
        <p:spPr bwMode="auto">
          <a:xfrm flipH="1" flipV="1">
            <a:off x="7772400" y="5181600"/>
            <a:ext cx="1209675" cy="3175"/>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30"/>
          <p:cNvSpPr>
            <a:spLocks noChangeShapeType="1"/>
          </p:cNvSpPr>
          <p:nvPr/>
        </p:nvSpPr>
        <p:spPr bwMode="auto">
          <a:xfrm flipH="1">
            <a:off x="4257675" y="4059238"/>
            <a:ext cx="1035050" cy="584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Rectangle 31"/>
          <p:cNvSpPr>
            <a:spLocks noChangeArrowheads="1"/>
          </p:cNvSpPr>
          <p:nvPr/>
        </p:nvSpPr>
        <p:spPr bwMode="auto">
          <a:xfrm>
            <a:off x="7620000" y="527367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考生</a:t>
            </a:r>
          </a:p>
          <a:p>
            <a:r>
              <a:rPr lang="zh-CN" altLang="en-US" sz="2400">
                <a:solidFill>
                  <a:schemeClr val="tx1"/>
                </a:solidFill>
                <a:latin typeface="宋体" pitchFamily="2" charset="-122"/>
              </a:rPr>
              <a:t>通知单</a:t>
            </a:r>
          </a:p>
        </p:txBody>
      </p:sp>
      <p:sp>
        <p:nvSpPr>
          <p:cNvPr id="52256" name="Rectangle 32"/>
          <p:cNvSpPr>
            <a:spLocks noChangeArrowheads="1"/>
          </p:cNvSpPr>
          <p:nvPr/>
        </p:nvSpPr>
        <p:spPr bwMode="auto">
          <a:xfrm>
            <a:off x="152400" y="57912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难度</a:t>
            </a:r>
          </a:p>
          <a:p>
            <a:r>
              <a:rPr lang="zh-CN" altLang="en-US" sz="2400">
                <a:solidFill>
                  <a:schemeClr val="tx1"/>
                </a:solidFill>
                <a:latin typeface="宋体" pitchFamily="2" charset="-122"/>
              </a:rPr>
              <a:t>分析表</a:t>
            </a:r>
          </a:p>
        </p:txBody>
      </p:sp>
      <p:sp>
        <p:nvSpPr>
          <p:cNvPr id="52257" name="Rectangle 33"/>
          <p:cNvSpPr>
            <a:spLocks noChangeArrowheads="1"/>
          </p:cNvSpPr>
          <p:nvPr/>
        </p:nvSpPr>
        <p:spPr bwMode="auto">
          <a:xfrm>
            <a:off x="7993063" y="1673225"/>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合格</a:t>
            </a:r>
          </a:p>
          <a:p>
            <a:pPr algn="l"/>
            <a:r>
              <a:rPr lang="zh-CN" altLang="en-US" sz="2400">
                <a:solidFill>
                  <a:schemeClr val="tx1"/>
                </a:solidFill>
                <a:latin typeface="宋体" pitchFamily="2" charset="-122"/>
              </a:rPr>
              <a:t>标准</a:t>
            </a:r>
          </a:p>
        </p:txBody>
      </p:sp>
      <p:sp>
        <p:nvSpPr>
          <p:cNvPr id="52258" name="Line 34"/>
          <p:cNvSpPr>
            <a:spLocks noChangeShapeType="1"/>
          </p:cNvSpPr>
          <p:nvPr/>
        </p:nvSpPr>
        <p:spPr bwMode="auto">
          <a:xfrm flipH="1">
            <a:off x="161925" y="5634038"/>
            <a:ext cx="404813" cy="990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flipH="1">
            <a:off x="2141538" y="5678488"/>
            <a:ext cx="674687" cy="1036637"/>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Rectangle 36"/>
          <p:cNvSpPr>
            <a:spLocks noChangeArrowheads="1"/>
          </p:cNvSpPr>
          <p:nvPr/>
        </p:nvSpPr>
        <p:spPr bwMode="auto">
          <a:xfrm>
            <a:off x="2362200" y="57150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分类</a:t>
            </a:r>
          </a:p>
          <a:p>
            <a:r>
              <a:rPr lang="zh-CN" altLang="en-US" sz="2400">
                <a:solidFill>
                  <a:schemeClr val="tx1"/>
                </a:solidFill>
                <a:latin typeface="宋体" pitchFamily="2" charset="-122"/>
              </a:rPr>
              <a:t>统计表</a:t>
            </a:r>
          </a:p>
        </p:txBody>
      </p:sp>
      <p:sp>
        <p:nvSpPr>
          <p:cNvPr id="52261" name="Line 37"/>
          <p:cNvSpPr>
            <a:spLocks noChangeShapeType="1"/>
          </p:cNvSpPr>
          <p:nvPr/>
        </p:nvSpPr>
        <p:spPr bwMode="auto">
          <a:xfrm flipH="1">
            <a:off x="5334000" y="5181600"/>
            <a:ext cx="762000" cy="99060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38"/>
          <p:cNvSpPr>
            <a:spLocks noChangeShapeType="1"/>
          </p:cNvSpPr>
          <p:nvPr/>
        </p:nvSpPr>
        <p:spPr bwMode="auto">
          <a:xfrm>
            <a:off x="4267200" y="5181600"/>
            <a:ext cx="609600" cy="9906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39"/>
          <p:cNvSpPr>
            <a:spLocks noChangeShapeType="1"/>
          </p:cNvSpPr>
          <p:nvPr/>
        </p:nvSpPr>
        <p:spPr bwMode="auto">
          <a:xfrm flipH="1" flipV="1">
            <a:off x="341313" y="2438400"/>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Rectangle 40"/>
          <p:cNvSpPr>
            <a:spLocks noChangeArrowheads="1"/>
          </p:cNvSpPr>
          <p:nvPr/>
        </p:nvSpPr>
        <p:spPr bwMode="auto">
          <a:xfrm>
            <a:off x="250825" y="1808163"/>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成绩清单</a:t>
            </a:r>
          </a:p>
        </p:txBody>
      </p:sp>
      <p:sp>
        <p:nvSpPr>
          <p:cNvPr id="52265" name="Line 41"/>
          <p:cNvSpPr>
            <a:spLocks noChangeShapeType="1"/>
          </p:cNvSpPr>
          <p:nvPr/>
        </p:nvSpPr>
        <p:spPr bwMode="auto">
          <a:xfrm flipH="1">
            <a:off x="657225" y="2528888"/>
            <a:ext cx="1484313" cy="157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Rectangle 42"/>
          <p:cNvSpPr>
            <a:spLocks noChangeArrowheads="1"/>
          </p:cNvSpPr>
          <p:nvPr/>
        </p:nvSpPr>
        <p:spPr bwMode="auto">
          <a:xfrm>
            <a:off x="881063" y="3024188"/>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错误</a:t>
            </a:r>
          </a:p>
          <a:p>
            <a:r>
              <a:rPr lang="zh-CN" altLang="en-US" sz="2400">
                <a:solidFill>
                  <a:schemeClr val="tx1"/>
                </a:solidFill>
                <a:latin typeface="宋体" pitchFamily="2" charset="-122"/>
              </a:rPr>
              <a:t>成绩清单</a:t>
            </a:r>
          </a:p>
        </p:txBody>
      </p:sp>
      <p:sp>
        <p:nvSpPr>
          <p:cNvPr id="52267" name="Line 43"/>
          <p:cNvSpPr>
            <a:spLocks noChangeShapeType="1"/>
          </p:cNvSpPr>
          <p:nvPr/>
        </p:nvSpPr>
        <p:spPr bwMode="auto">
          <a:xfrm>
            <a:off x="4346575" y="2979738"/>
            <a:ext cx="495300" cy="4937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Rectangle 44"/>
          <p:cNvSpPr>
            <a:spLocks noChangeArrowheads="1"/>
          </p:cNvSpPr>
          <p:nvPr/>
        </p:nvSpPr>
        <p:spPr bwMode="auto">
          <a:xfrm>
            <a:off x="6911975" y="3473450"/>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经审定的</a:t>
            </a:r>
          </a:p>
          <a:p>
            <a:r>
              <a:rPr lang="zh-CN" altLang="en-US" sz="2400">
                <a:solidFill>
                  <a:schemeClr val="tx1"/>
                </a:solidFill>
                <a:latin typeface="宋体" pitchFamily="2" charset="-122"/>
              </a:rPr>
              <a:t>成绩清单</a:t>
            </a:r>
          </a:p>
        </p:txBody>
      </p:sp>
      <p:sp>
        <p:nvSpPr>
          <p:cNvPr id="52269" name="Line 45"/>
          <p:cNvSpPr>
            <a:spLocks noChangeShapeType="1"/>
          </p:cNvSpPr>
          <p:nvPr/>
        </p:nvSpPr>
        <p:spPr bwMode="auto">
          <a:xfrm>
            <a:off x="3962400" y="6172200"/>
            <a:ext cx="0" cy="685800"/>
          </a:xfrm>
          <a:prstGeom prst="line">
            <a:avLst/>
          </a:prstGeom>
          <a:noFill/>
          <a:ln w="254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46"/>
          <p:cNvSpPr>
            <a:spLocks noChangeShapeType="1"/>
          </p:cNvSpPr>
          <p:nvPr/>
        </p:nvSpPr>
        <p:spPr bwMode="auto">
          <a:xfrm>
            <a:off x="4211638" y="3449638"/>
            <a:ext cx="0" cy="60960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22288" y="233645"/>
            <a:ext cx="81899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：商店业务处理系统问题描述</a:t>
            </a:r>
          </a:p>
        </p:txBody>
      </p:sp>
      <p:sp>
        <p:nvSpPr>
          <p:cNvPr id="53251" name="Rectangle 3"/>
          <p:cNvSpPr>
            <a:spLocks noChangeArrowheads="1"/>
          </p:cNvSpPr>
          <p:nvPr/>
        </p:nvSpPr>
        <p:spPr bwMode="auto">
          <a:xfrm>
            <a:off x="431800" y="2124075"/>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Char char="o"/>
            </a:pPr>
            <a:r>
              <a:rPr lang="zh-CN" altLang="en-US" sz="2800" b="0">
                <a:solidFill>
                  <a:schemeClr val="tx1"/>
                </a:solidFill>
                <a:latin typeface="Arial Narrow" pitchFamily="34" charset="0"/>
                <a:ea typeface="楷体_GB2312" pitchFamily="49" charset="-122"/>
              </a:rPr>
              <a:t>商店业务处理的主要功能应当有销售、采购、会计三大项。主要数据流输入的源点和输出终点是顾客和供应商。</a:t>
            </a:r>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27865" y="18864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0</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层（顶层）数据流图  </a:t>
            </a:r>
          </a:p>
        </p:txBody>
      </p:sp>
      <p:pic>
        <p:nvPicPr>
          <p:cNvPr id="542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989138"/>
            <a:ext cx="643572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82860" y="14363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854200"/>
            <a:ext cx="8370888"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销售细化 </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7848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采购细化 </a:t>
            </a:r>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2089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rc 2"/>
          <p:cNvSpPr>
            <a:spLocks/>
          </p:cNvSpPr>
          <p:nvPr/>
        </p:nvSpPr>
        <p:spPr bwMode="auto">
          <a:xfrm>
            <a:off x="5092700" y="2730500"/>
            <a:ext cx="825500" cy="1671638"/>
          </a:xfrm>
          <a:custGeom>
            <a:avLst/>
            <a:gdLst>
              <a:gd name="T0" fmla="*/ 0 w 21600"/>
              <a:gd name="T1" fmla="*/ 0 h 21600"/>
              <a:gd name="T2" fmla="*/ 825500 w 21600"/>
              <a:gd name="T3" fmla="*/ 1671638 h 21600"/>
              <a:gd name="T4" fmla="*/ 0 w 21600"/>
              <a:gd name="T5" fmla="*/ 16716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cap="rnd">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6771" name="Rectangle 3"/>
          <p:cNvSpPr>
            <a:spLocks noChangeArrowheads="1"/>
          </p:cNvSpPr>
          <p:nvPr/>
        </p:nvSpPr>
        <p:spPr bwMode="auto">
          <a:xfrm>
            <a:off x="4532313" y="3160713"/>
            <a:ext cx="2551112" cy="698500"/>
          </a:xfrm>
          <a:prstGeom prst="rect">
            <a:avLst/>
          </a:prstGeom>
          <a:noFill/>
          <a:ln w="25400">
            <a:noFill/>
            <a:miter lim="800000"/>
            <a:headEnd/>
            <a:tailEnd/>
          </a:ln>
          <a:effectLst/>
        </p:spPr>
        <p:txBody>
          <a:bodyPr wrap="none" lIns="90487" tIns="44450" rIns="90487" bIns="44450">
            <a:spAutoFit/>
          </a:bodyPr>
          <a:lstStyle/>
          <a:p>
            <a:pPr algn="l">
              <a:defRPr/>
            </a:pPr>
            <a:r>
              <a:rPr lang="en-US" altLang="zh-TW" sz="4000" i="1">
                <a:effectLst>
                  <a:outerShdw blurRad="38100" dist="38100" dir="2700000" algn="tl">
                    <a:srgbClr val="C0C0C0"/>
                  </a:outerShdw>
                </a:effectLst>
                <a:latin typeface="Arial" charset="0"/>
              </a:rPr>
              <a:t>Maps into</a:t>
            </a:r>
          </a:p>
        </p:txBody>
      </p:sp>
      <p:sp>
        <p:nvSpPr>
          <p:cNvPr id="58372" name="Rectangle 4"/>
          <p:cNvSpPr>
            <a:spLocks noChangeArrowheads="1"/>
          </p:cNvSpPr>
          <p:nvPr/>
        </p:nvSpPr>
        <p:spPr bwMode="auto">
          <a:xfrm>
            <a:off x="449833" y="368660"/>
            <a:ext cx="8802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DFDs: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对编程的指导作用</a:t>
            </a:r>
          </a:p>
        </p:txBody>
      </p:sp>
      <p:sp>
        <p:nvSpPr>
          <p:cNvPr id="58373" name="Oval 5"/>
          <p:cNvSpPr>
            <a:spLocks noChangeArrowheads="1"/>
          </p:cNvSpPr>
          <p:nvPr/>
        </p:nvSpPr>
        <p:spPr bwMode="auto">
          <a:xfrm>
            <a:off x="2032000" y="23701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4" name="Oval 6"/>
          <p:cNvSpPr>
            <a:spLocks noChangeArrowheads="1"/>
          </p:cNvSpPr>
          <p:nvPr/>
        </p:nvSpPr>
        <p:spPr bwMode="auto">
          <a:xfrm>
            <a:off x="2794000" y="21161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5" name="Oval 7"/>
          <p:cNvSpPr>
            <a:spLocks noChangeArrowheads="1"/>
          </p:cNvSpPr>
          <p:nvPr/>
        </p:nvSpPr>
        <p:spPr bwMode="auto">
          <a:xfrm>
            <a:off x="3581400" y="19383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6" name="Oval 8"/>
          <p:cNvSpPr>
            <a:spLocks noChangeArrowheads="1"/>
          </p:cNvSpPr>
          <p:nvPr/>
        </p:nvSpPr>
        <p:spPr bwMode="auto">
          <a:xfrm>
            <a:off x="3365500" y="26114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7" name="Oval 9"/>
          <p:cNvSpPr>
            <a:spLocks noChangeArrowheads="1"/>
          </p:cNvSpPr>
          <p:nvPr/>
        </p:nvSpPr>
        <p:spPr bwMode="auto">
          <a:xfrm>
            <a:off x="3924300" y="32210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8" name="Oval 10"/>
          <p:cNvSpPr>
            <a:spLocks noChangeArrowheads="1"/>
          </p:cNvSpPr>
          <p:nvPr/>
        </p:nvSpPr>
        <p:spPr bwMode="auto">
          <a:xfrm>
            <a:off x="4394200" y="19764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9" name="Line 11"/>
          <p:cNvSpPr>
            <a:spLocks noChangeShapeType="1"/>
          </p:cNvSpPr>
          <p:nvPr/>
        </p:nvSpPr>
        <p:spPr bwMode="auto">
          <a:xfrm flipV="1">
            <a:off x="1727200" y="2698750"/>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12"/>
          <p:cNvSpPr>
            <a:spLocks noChangeShapeType="1"/>
          </p:cNvSpPr>
          <p:nvPr/>
        </p:nvSpPr>
        <p:spPr bwMode="auto">
          <a:xfrm flipV="1">
            <a:off x="2476500" y="2368550"/>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3"/>
          <p:cNvSpPr>
            <a:spLocks noChangeShapeType="1"/>
          </p:cNvSpPr>
          <p:nvPr/>
        </p:nvSpPr>
        <p:spPr bwMode="auto">
          <a:xfrm flipV="1">
            <a:off x="3238500" y="2166938"/>
            <a:ext cx="317500" cy="873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4"/>
          <p:cNvSpPr>
            <a:spLocks noChangeShapeType="1"/>
          </p:cNvSpPr>
          <p:nvPr/>
        </p:nvSpPr>
        <p:spPr bwMode="auto">
          <a:xfrm>
            <a:off x="4038600" y="2166938"/>
            <a:ext cx="330200" cy="11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15"/>
          <p:cNvSpPr>
            <a:spLocks noChangeShapeType="1"/>
          </p:cNvSpPr>
          <p:nvPr/>
        </p:nvSpPr>
        <p:spPr bwMode="auto">
          <a:xfrm>
            <a:off x="4851400" y="2241550"/>
            <a:ext cx="3302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16"/>
          <p:cNvSpPr>
            <a:spLocks noChangeShapeType="1"/>
          </p:cNvSpPr>
          <p:nvPr/>
        </p:nvSpPr>
        <p:spPr bwMode="auto">
          <a:xfrm>
            <a:off x="3136900" y="2560638"/>
            <a:ext cx="228600" cy="149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Oval 17"/>
          <p:cNvSpPr>
            <a:spLocks noChangeArrowheads="1"/>
          </p:cNvSpPr>
          <p:nvPr/>
        </p:nvSpPr>
        <p:spPr bwMode="auto">
          <a:xfrm>
            <a:off x="4292600" y="26876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86" name="Line 18"/>
          <p:cNvSpPr>
            <a:spLocks noChangeShapeType="1"/>
          </p:cNvSpPr>
          <p:nvPr/>
        </p:nvSpPr>
        <p:spPr bwMode="auto">
          <a:xfrm>
            <a:off x="3733800" y="3005138"/>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19"/>
          <p:cNvSpPr>
            <a:spLocks noChangeShapeType="1"/>
          </p:cNvSpPr>
          <p:nvPr/>
        </p:nvSpPr>
        <p:spPr bwMode="auto">
          <a:xfrm>
            <a:off x="4330700" y="3614738"/>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20"/>
          <p:cNvSpPr>
            <a:spLocks noChangeShapeType="1"/>
          </p:cNvSpPr>
          <p:nvPr/>
        </p:nvSpPr>
        <p:spPr bwMode="auto">
          <a:xfrm flipV="1">
            <a:off x="4762500" y="2914650"/>
            <a:ext cx="3048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Line 21"/>
          <p:cNvSpPr>
            <a:spLocks noChangeShapeType="1"/>
          </p:cNvSpPr>
          <p:nvPr/>
        </p:nvSpPr>
        <p:spPr bwMode="auto">
          <a:xfrm>
            <a:off x="3822700" y="2867025"/>
            <a:ext cx="431800" cy="206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Rectangle 22"/>
          <p:cNvSpPr>
            <a:spLocks noChangeArrowheads="1"/>
          </p:cNvSpPr>
          <p:nvPr/>
        </p:nvSpPr>
        <p:spPr bwMode="auto">
          <a:xfrm>
            <a:off x="5664200" y="44529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1" name="Rectangle 23"/>
          <p:cNvSpPr>
            <a:spLocks noChangeArrowheads="1"/>
          </p:cNvSpPr>
          <p:nvPr/>
        </p:nvSpPr>
        <p:spPr bwMode="auto">
          <a:xfrm>
            <a:off x="50292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2" name="Rectangle 24"/>
          <p:cNvSpPr>
            <a:spLocks noChangeArrowheads="1"/>
          </p:cNvSpPr>
          <p:nvPr/>
        </p:nvSpPr>
        <p:spPr bwMode="auto">
          <a:xfrm>
            <a:off x="56896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3" name="Rectangle 25"/>
          <p:cNvSpPr>
            <a:spLocks noChangeArrowheads="1"/>
          </p:cNvSpPr>
          <p:nvPr/>
        </p:nvSpPr>
        <p:spPr bwMode="auto">
          <a:xfrm>
            <a:off x="63246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4" name="Rectangle 26"/>
          <p:cNvSpPr>
            <a:spLocks noChangeArrowheads="1"/>
          </p:cNvSpPr>
          <p:nvPr/>
        </p:nvSpPr>
        <p:spPr bwMode="auto">
          <a:xfrm>
            <a:off x="43053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5" name="Rectangle 27"/>
          <p:cNvSpPr>
            <a:spLocks noChangeArrowheads="1"/>
          </p:cNvSpPr>
          <p:nvPr/>
        </p:nvSpPr>
        <p:spPr bwMode="auto">
          <a:xfrm>
            <a:off x="48641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6" name="Rectangle 28"/>
          <p:cNvSpPr>
            <a:spLocks noChangeArrowheads="1"/>
          </p:cNvSpPr>
          <p:nvPr/>
        </p:nvSpPr>
        <p:spPr bwMode="auto">
          <a:xfrm>
            <a:off x="54229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7" name="Rectangle 29"/>
          <p:cNvSpPr>
            <a:spLocks noChangeArrowheads="1"/>
          </p:cNvSpPr>
          <p:nvPr/>
        </p:nvSpPr>
        <p:spPr bwMode="auto">
          <a:xfrm>
            <a:off x="59817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8" name="Rectangle 30"/>
          <p:cNvSpPr>
            <a:spLocks noChangeArrowheads="1"/>
          </p:cNvSpPr>
          <p:nvPr/>
        </p:nvSpPr>
        <p:spPr bwMode="auto">
          <a:xfrm>
            <a:off x="65405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9" name="Rectangle 31"/>
          <p:cNvSpPr>
            <a:spLocks noChangeArrowheads="1"/>
          </p:cNvSpPr>
          <p:nvPr/>
        </p:nvSpPr>
        <p:spPr bwMode="auto">
          <a:xfrm>
            <a:off x="70993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16800" name="Rectangle 32"/>
          <p:cNvSpPr>
            <a:spLocks noChangeArrowheads="1"/>
          </p:cNvSpPr>
          <p:nvPr/>
        </p:nvSpPr>
        <p:spPr bwMode="auto">
          <a:xfrm>
            <a:off x="1077913" y="3057525"/>
            <a:ext cx="23606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solidFill>
                  <a:schemeClr val="tx1"/>
                </a:solidFill>
                <a:effectLst>
                  <a:outerShdw blurRad="38100" dist="38100" dir="2700000" algn="tl">
                    <a:srgbClr val="C0C0C0"/>
                  </a:outerShdw>
                </a:effectLst>
                <a:latin typeface="Helvetica" pitchFamily="34" charset="0"/>
              </a:rPr>
              <a:t>analysis model</a:t>
            </a:r>
            <a:endParaRPr lang="en-US" altLang="zh-TW" sz="1800">
              <a:solidFill>
                <a:schemeClr val="tx1"/>
              </a:solidFill>
              <a:effectLst>
                <a:outerShdw blurRad="38100" dist="38100" dir="2700000" algn="tl">
                  <a:srgbClr val="C0C0C0"/>
                </a:outerShdw>
              </a:effectLst>
              <a:latin typeface="Helvetica" pitchFamily="34" charset="0"/>
            </a:endParaRPr>
          </a:p>
        </p:txBody>
      </p:sp>
      <p:sp>
        <p:nvSpPr>
          <p:cNvPr id="416801" name="Rectangle 33"/>
          <p:cNvSpPr>
            <a:spLocks noChangeArrowheads="1"/>
          </p:cNvSpPr>
          <p:nvPr/>
        </p:nvSpPr>
        <p:spPr bwMode="auto">
          <a:xfrm>
            <a:off x="2995613" y="4429125"/>
            <a:ext cx="21431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solidFill>
                  <a:schemeClr val="tx1"/>
                </a:solidFill>
                <a:effectLst>
                  <a:outerShdw blurRad="38100" dist="38100" dir="2700000" algn="tl">
                    <a:srgbClr val="C0C0C0"/>
                  </a:outerShdw>
                </a:effectLst>
                <a:latin typeface="Helvetica" pitchFamily="34" charset="0"/>
              </a:rPr>
              <a:t>design model</a:t>
            </a:r>
            <a:endParaRPr lang="en-US" altLang="zh-TW" sz="1800">
              <a:solidFill>
                <a:schemeClr val="tx1"/>
              </a:solidFill>
              <a:effectLst>
                <a:outerShdw blurRad="38100" dist="38100" dir="2700000" algn="tl">
                  <a:srgbClr val="C0C0C0"/>
                </a:outerShdw>
              </a:effectLst>
              <a:latin typeface="Helvetica" pitchFamily="34" charset="0"/>
            </a:endParaRPr>
          </a:p>
        </p:txBody>
      </p:sp>
    </p:spTree>
  </p:cSld>
  <p:clrMapOvr>
    <a:masterClrMapping/>
  </p:clrMapOvr>
  <p:transition>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06375" y="1852464"/>
            <a:ext cx="907415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buClr>
                <a:srgbClr val="FF0000"/>
              </a:buClr>
              <a:buSzPct val="100000"/>
              <a:buFont typeface="Wingdings" pitchFamily="2" charset="2"/>
              <a:buChar char="ü"/>
            </a:pPr>
            <a:r>
              <a:rPr lang="en-US" altLang="zh-CN" sz="2800" dirty="0"/>
              <a:t>Cannot give a precise and detailed definition.</a:t>
            </a:r>
          </a:p>
          <a:p>
            <a:pPr algn="l" eaLnBrk="1" hangingPunct="1">
              <a:lnSpc>
                <a:spcPct val="200000"/>
              </a:lnSpc>
              <a:buClr>
                <a:srgbClr val="FF0000"/>
              </a:buClr>
              <a:buSzPct val="100000"/>
              <a:buFont typeface="Wingdings" pitchFamily="2" charset="2"/>
              <a:buChar char="ü"/>
            </a:pPr>
            <a:r>
              <a:rPr lang="en-US" altLang="zh-CN" sz="2800" dirty="0">
                <a:solidFill>
                  <a:schemeClr val="tx1"/>
                </a:solidFill>
              </a:rPr>
              <a:t>Cannot simulate the system with DFDs.</a:t>
            </a:r>
          </a:p>
          <a:p>
            <a:pPr algn="l" eaLnBrk="1" hangingPunct="1">
              <a:lnSpc>
                <a:spcPct val="200000"/>
              </a:lnSpc>
              <a:buClr>
                <a:srgbClr val="FF0000"/>
              </a:buClr>
              <a:buSzPct val="100000"/>
              <a:buFont typeface="Wingdings" pitchFamily="2" charset="2"/>
              <a:buChar char="ü"/>
            </a:pPr>
            <a:r>
              <a:rPr lang="en-US" altLang="zh-CN" sz="2800" dirty="0">
                <a:solidFill>
                  <a:schemeClr val="tx1"/>
                </a:solidFill>
              </a:rPr>
              <a:t>Extensions:</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Integrate with different description, i.e., STD</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Augment DFD with control flow, </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Revise DFD, to make it fully formal.</a:t>
            </a:r>
          </a:p>
        </p:txBody>
      </p:sp>
      <p:sp>
        <p:nvSpPr>
          <p:cNvPr id="417795" name="Rectangle 3"/>
          <p:cNvSpPr>
            <a:spLocks noChangeArrowheads="1"/>
          </p:cNvSpPr>
          <p:nvPr/>
        </p:nvSpPr>
        <p:spPr bwMode="auto">
          <a:xfrm>
            <a:off x="402685" y="458670"/>
            <a:ext cx="8759825" cy="701675"/>
          </a:xfrm>
          <a:prstGeom prst="rect">
            <a:avLst/>
          </a:prstGeom>
          <a:noFill/>
          <a:ln w="12700">
            <a:noFill/>
            <a:miter lim="800000"/>
            <a:headEnd type="none" w="sm" len="sm"/>
            <a:tailEnd/>
          </a:ln>
          <a:effectLst/>
        </p:spPr>
        <p:txBody>
          <a:bodyPr anchor="ctr">
            <a:spAutoFit/>
          </a:bodyPr>
          <a:lstStyle/>
          <a:p>
            <a:pPr algn="l">
              <a:defRPr/>
            </a:pPr>
            <a:r>
              <a:rPr lang="en-US" altLang="zh-CN" sz="4000" dirty="0">
                <a:solidFill>
                  <a:srgbClr val="0000FF"/>
                </a:solidFill>
                <a:cs typeface="Times New Roman" pitchFamily="18" charset="0"/>
              </a:rPr>
              <a:t>Drawback: Data Flow Diagram</a:t>
            </a:r>
            <a:r>
              <a:rPr lang="zh-CN" altLang="en-US"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缺点</a:t>
            </a:r>
            <a:r>
              <a:rPr lang="zh-CN" altLang="en-US" sz="4000" dirty="0">
                <a:solidFill>
                  <a:srgbClr val="0000FF"/>
                </a:solidFill>
                <a:cs typeface="Times New Roman" pitchFamily="18" charset="0"/>
              </a:rPr>
              <a:t>）</a:t>
            </a:r>
            <a:r>
              <a:rPr lang="en-US" altLang="zh-CN" sz="4000" dirty="0">
                <a:solidFill>
                  <a:schemeClr val="tx2"/>
                </a:solidFill>
                <a:effectLst>
                  <a:outerShdw blurRad="38100" dist="38100" dir="2700000" algn="tl">
                    <a:srgbClr val="C0C0C0"/>
                  </a:outerShdw>
                </a:effectLst>
                <a:latin typeface="Arial" charset="0"/>
              </a:rPr>
              <a:t> </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96813" y="233645"/>
            <a:ext cx="8675687" cy="1143000"/>
          </a:xfrm>
          <a:prstGeom prst="rect">
            <a:avLst/>
          </a:prstGeom>
          <a:noFill/>
          <a:ln w="9525">
            <a:noFill/>
            <a:miter lim="800000"/>
            <a:headEnd/>
            <a:tailEnd/>
          </a:ln>
          <a:effectLst/>
        </p:spPr>
        <p:txBody>
          <a:bodyPr anchor="ctr"/>
          <a:lstStyle/>
          <a:p>
            <a:pPr algn="l" eaLnBrk="0" hangingPunct="0">
              <a:defRPr/>
            </a:pPr>
            <a:r>
              <a:rPr lang="en-US" altLang="zh-CN" sz="4000" kern="0" dirty="0">
                <a:solidFill>
                  <a:srgbClr val="0000FF"/>
                </a:solidFill>
                <a:cs typeface="Times New Roman" pitchFamily="18" charset="0"/>
              </a:rPr>
              <a:t>§ </a:t>
            </a:r>
            <a:r>
              <a:rPr lang="en-US" altLang="zh-CN" sz="4000" dirty="0">
                <a:solidFill>
                  <a:srgbClr val="0000FF"/>
                </a:solidFill>
                <a:cs typeface="Times New Roman" pitchFamily="18" charset="0"/>
              </a:rPr>
              <a:t>3.6.1 Structured Analysis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主要内容</a:t>
            </a:r>
          </a:p>
        </p:txBody>
      </p:sp>
      <p:sp>
        <p:nvSpPr>
          <p:cNvPr id="7172" name="Rectangle 3"/>
          <p:cNvSpPr>
            <a:spLocks noChangeArrowheads="1"/>
          </p:cNvSpPr>
          <p:nvPr/>
        </p:nvSpPr>
        <p:spPr bwMode="auto">
          <a:xfrm>
            <a:off x="701675" y="2124075"/>
            <a:ext cx="7772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50000"/>
              </a:spcBef>
              <a:buClr>
                <a:schemeClr val="accent2"/>
              </a:buClr>
              <a:buFont typeface="Wingdings" pitchFamily="2" charset="2"/>
              <a:buChar char="o"/>
            </a:pPr>
            <a:r>
              <a:rPr lang="en-US" altLang="zh-CN" sz="2800">
                <a:cs typeface="Times New Roman" pitchFamily="18" charset="0"/>
              </a:rPr>
              <a:t>Data Flow Diagrams</a:t>
            </a:r>
          </a:p>
          <a:p>
            <a:pPr algn="l">
              <a:spcBef>
                <a:spcPct val="50000"/>
              </a:spcBef>
              <a:buClr>
                <a:schemeClr val="accent2"/>
              </a:buClr>
              <a:buFont typeface="Wingdings" pitchFamily="2" charset="2"/>
              <a:buChar char="o"/>
            </a:pPr>
            <a:r>
              <a:rPr lang="en-US" altLang="zh-CN" sz="2800">
                <a:cs typeface="Times New Roman" pitchFamily="18" charset="0"/>
              </a:rPr>
              <a:t>Data Dictionary</a:t>
            </a:r>
          </a:p>
          <a:p>
            <a:pPr algn="l">
              <a:spcBef>
                <a:spcPct val="50000"/>
              </a:spcBef>
              <a:buClr>
                <a:schemeClr val="accent2"/>
              </a:buClr>
              <a:buFont typeface="Wingdings" pitchFamily="2" charset="2"/>
              <a:buChar char="o"/>
            </a:pPr>
            <a:r>
              <a:rPr lang="en-US" altLang="zh-CN" sz="2800">
                <a:cs typeface="Times New Roman" pitchFamily="18" charset="0"/>
              </a:rPr>
              <a:t>Entity Relationship Diagrams</a:t>
            </a:r>
          </a:p>
          <a:p>
            <a:pPr algn="l">
              <a:spcBef>
                <a:spcPct val="50000"/>
              </a:spcBef>
              <a:buClr>
                <a:schemeClr val="accent2"/>
              </a:buClr>
              <a:buFont typeface="Wingdings" pitchFamily="2" charset="2"/>
              <a:buChar char="o"/>
            </a:pPr>
            <a:r>
              <a:rPr lang="en-US" altLang="zh-CN" sz="2800">
                <a:solidFill>
                  <a:schemeClr val="tx1"/>
                </a:solidFill>
                <a:cs typeface="Times New Roman" pitchFamily="18" charset="0"/>
              </a:rPr>
              <a:t>State-Transition Diagrams</a:t>
            </a:r>
          </a:p>
          <a:p>
            <a:pPr algn="l">
              <a:spcBef>
                <a:spcPct val="20000"/>
              </a:spcBef>
              <a:buClr>
                <a:schemeClr val="accent2"/>
              </a:buClr>
              <a:buFont typeface="Wingdings" pitchFamily="2" charset="2"/>
              <a:buNone/>
            </a:pPr>
            <a:endParaRPr lang="en-US" altLang="th-TH" sz="2800" b="0">
              <a:solidFill>
                <a:schemeClr val="tx1"/>
              </a:solidFill>
              <a:latin typeface="Verdana" pitchFamily="34" charset="0"/>
            </a:endParaRPr>
          </a:p>
        </p:txBody>
      </p:sp>
      <p:sp>
        <p:nvSpPr>
          <p:cNvPr id="2" name="矩形 1"/>
          <p:cNvSpPr/>
          <p:nvPr/>
        </p:nvSpPr>
        <p:spPr>
          <a:xfrm>
            <a:off x="521550" y="4959170"/>
            <a:ext cx="8595955" cy="1754326"/>
          </a:xfrm>
          <a:prstGeom prst="rect">
            <a:avLst/>
          </a:prstGeom>
        </p:spPr>
        <p:txBody>
          <a:bodyPr wrap="square">
            <a:spAutoFit/>
          </a:bodyPr>
          <a:lstStyle/>
          <a:p>
            <a:pPr algn="l">
              <a:spcBef>
                <a:spcPct val="50000"/>
              </a:spcBef>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latin typeface="楷体_GB2312"/>
                <a:ea typeface="楷体_GB2312"/>
                <a:cs typeface="楷体_GB2312"/>
              </a:rPr>
              <a:t> </a:t>
            </a:r>
            <a:r>
              <a:rPr lang="zh-CN" altLang="en-US" sz="2400" dirty="0">
                <a:solidFill>
                  <a:schemeClr val="tx1"/>
                </a:solidFill>
                <a:latin typeface="楷体_GB2312"/>
                <a:ea typeface="楷体_GB2312"/>
                <a:cs typeface="楷体_GB2312"/>
              </a:rPr>
              <a:t>提供一组术语</a:t>
            </a:r>
            <a:r>
              <a:rPr lang="en-US" altLang="zh-CN" sz="2400" dirty="0">
                <a:solidFill>
                  <a:schemeClr val="tx1"/>
                </a:solidFill>
                <a:latin typeface="楷体_GB2312"/>
                <a:ea typeface="楷体_GB2312"/>
                <a:cs typeface="楷体_GB2312"/>
              </a:rPr>
              <a:t>(</a:t>
            </a:r>
            <a:r>
              <a:rPr lang="zh-CN" altLang="en-US" sz="2400" dirty="0">
                <a:solidFill>
                  <a:schemeClr val="tx1"/>
                </a:solidFill>
                <a:latin typeface="楷体_GB2312"/>
                <a:ea typeface="楷体_GB2312"/>
                <a:cs typeface="楷体_GB2312"/>
              </a:rPr>
              <a:t>符号</a:t>
            </a:r>
            <a:r>
              <a:rPr lang="en-US" altLang="zh-CN" sz="2400" dirty="0">
                <a:solidFill>
                  <a:schemeClr val="tx1"/>
                </a:solidFill>
                <a:latin typeface="楷体_GB2312"/>
                <a:ea typeface="楷体_GB2312"/>
                <a:cs typeface="楷体_GB2312"/>
              </a:rPr>
              <a:t>)</a:t>
            </a:r>
            <a:r>
              <a:rPr lang="zh-CN" altLang="en-US" sz="2400" dirty="0">
                <a:solidFill>
                  <a:schemeClr val="tx1"/>
                </a:solidFill>
                <a:latin typeface="楷体_GB2312"/>
                <a:ea typeface="楷体_GB2312"/>
                <a:cs typeface="楷体_GB2312"/>
              </a:rPr>
              <a:t>，指导需求抽象中需要关注的主要方面，并用于表达分析中有用的信息。</a:t>
            </a:r>
            <a:endParaRPr lang="en-US" altLang="zh-CN" sz="2400" dirty="0">
              <a:solidFill>
                <a:schemeClr val="tx1"/>
              </a:solidFill>
              <a:latin typeface="楷体_GB2312"/>
              <a:ea typeface="楷体_GB2312"/>
              <a:cs typeface="楷体_GB2312"/>
            </a:endParaRPr>
          </a:p>
          <a:p>
            <a:pPr algn="l">
              <a:spcBef>
                <a:spcPct val="50000"/>
              </a:spcBef>
            </a:pPr>
            <a:r>
              <a:rPr lang="zh-CN" altLang="en-US" sz="2400" dirty="0">
                <a:solidFill>
                  <a:schemeClr val="tx1"/>
                </a:solidFill>
                <a:latin typeface="楷体_GB2312"/>
                <a:ea typeface="楷体_GB2312"/>
                <a:cs typeface="楷体_GB2312"/>
              </a:rPr>
              <a:t>（</a:t>
            </a:r>
            <a:r>
              <a:rPr lang="en-US" altLang="zh-CN" sz="2400" dirty="0">
                <a:solidFill>
                  <a:schemeClr val="tx1"/>
                </a:solidFill>
                <a:latin typeface="楷体_GB2312"/>
                <a:ea typeface="楷体_GB2312"/>
                <a:cs typeface="楷体_GB2312"/>
              </a:rPr>
              <a:t>2</a:t>
            </a:r>
            <a:r>
              <a:rPr lang="zh-CN" altLang="en-US" sz="2400" dirty="0">
                <a:solidFill>
                  <a:schemeClr val="tx1"/>
                </a:solidFill>
                <a:latin typeface="楷体_GB2312"/>
                <a:ea typeface="楷体_GB2312"/>
                <a:cs typeface="楷体_GB2312"/>
              </a:rPr>
              <a:t>）给出设计、开发指导</a:t>
            </a:r>
            <a:r>
              <a:rPr lang="en-US" altLang="zh-CN" sz="2400" dirty="0">
                <a:solidFill>
                  <a:schemeClr val="tx1"/>
                </a:solidFill>
                <a:latin typeface="楷体_GB2312"/>
                <a:ea typeface="楷体_GB2312"/>
                <a:cs typeface="楷体_GB2312"/>
              </a:rPr>
              <a:t>, </a:t>
            </a:r>
            <a:r>
              <a:rPr lang="zh-CN" altLang="en-US" sz="2400" dirty="0">
                <a:solidFill>
                  <a:schemeClr val="tx1"/>
                </a:solidFill>
                <a:latin typeface="楷体_GB2312"/>
                <a:ea typeface="楷体_GB2312"/>
                <a:cs typeface="楷体_GB2312"/>
              </a:rPr>
              <a:t>以支持系统化地使用相关信息建造系统模型。</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66555" y="458670"/>
            <a:ext cx="5307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rgbClr val="0000FF"/>
                </a:solidFill>
                <a:cs typeface="Times New Roman" pitchFamily="18" charset="0"/>
              </a:rPr>
              <a:t>(2) The Data Dictionary</a:t>
            </a:r>
          </a:p>
        </p:txBody>
      </p:sp>
      <p:sp>
        <p:nvSpPr>
          <p:cNvPr id="60419" name="Text Box 3"/>
          <p:cNvSpPr txBox="1">
            <a:spLocks noChangeArrowheads="1"/>
          </p:cNvSpPr>
          <p:nvPr/>
        </p:nvSpPr>
        <p:spPr bwMode="auto">
          <a:xfrm>
            <a:off x="522288" y="1854200"/>
            <a:ext cx="8621712"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l" eaLnBrk="1" hangingPunct="1">
              <a:lnSpc>
                <a:spcPct val="120000"/>
              </a:lnSpc>
              <a:buClr>
                <a:srgbClr val="FF0000"/>
              </a:buClr>
              <a:buSzPct val="100000"/>
              <a:buFont typeface="Wingdings" pitchFamily="2" charset="2"/>
              <a:buChar char="¨"/>
            </a:pPr>
            <a:r>
              <a:rPr lang="zh-TW" altLang="en-US" sz="2800" b="0" dirty="0">
                <a:solidFill>
                  <a:schemeClr val="tx1"/>
                </a:solidFill>
                <a:cs typeface="Times New Roman" pitchFamily="18" charset="0"/>
              </a:rPr>
              <a:t> </a:t>
            </a:r>
            <a:r>
              <a:rPr lang="en-US" altLang="zh-TW" sz="2800" b="0" dirty="0">
                <a:solidFill>
                  <a:schemeClr val="tx1"/>
                </a:solidFill>
                <a:cs typeface="Times New Roman" pitchFamily="18" charset="0"/>
              </a:rPr>
              <a:t>a quasi-formal grammar for describing the content</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of data that the software will process and create</a:t>
            </a:r>
            <a:r>
              <a:rPr lang="en-US" altLang="zh-CN" sz="2800" b="0" dirty="0">
                <a:solidFill>
                  <a:schemeClr val="tx1"/>
                </a:solidFill>
                <a:cs typeface="Times New Roman" pitchFamily="18" charset="0"/>
              </a:rPr>
              <a:t>.</a:t>
            </a:r>
            <a:endParaRPr lang="zh-TW" altLang="en-US" sz="2800" b="0" dirty="0">
              <a:solidFill>
                <a:schemeClr val="tx1"/>
              </a:solidFill>
              <a:cs typeface="Times New Roman" pitchFamily="18" charset="0"/>
            </a:endParaRP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notation for describing control data and the</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values that control data can take, e.g., “on” or “off”</a:t>
            </a: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repository that also contains “where-used” “how used” information</a:t>
            </a: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notation that can be represented manually, but</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is best developed using CASE tools</a:t>
            </a:r>
          </a:p>
        </p:txBody>
      </p:sp>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22288" y="458670"/>
            <a:ext cx="8785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数据字典</a:t>
            </a:r>
            <a:r>
              <a:rPr lang="en-US" altLang="zh-CN" sz="4000" dirty="0">
                <a:solidFill>
                  <a:srgbClr val="0000FF"/>
                </a:solidFill>
                <a:cs typeface="Times New Roman" pitchFamily="18" charset="0"/>
              </a:rPr>
              <a:t>(DD</a:t>
            </a:r>
            <a:r>
              <a:rPr lang="zh-CN" altLang="en-US" sz="4000" dirty="0">
                <a:solidFill>
                  <a:srgbClr val="0000FF"/>
                </a:solidFill>
                <a:cs typeface="Times New Roman" pitchFamily="18" charset="0"/>
              </a:rPr>
              <a:t>，</a:t>
            </a:r>
            <a:r>
              <a:rPr lang="en-US" altLang="zh-CN" sz="4000" dirty="0">
                <a:solidFill>
                  <a:srgbClr val="0000FF"/>
                </a:solidFill>
                <a:cs typeface="Times New Roman" pitchFamily="18" charset="0"/>
              </a:rPr>
              <a:t>Data Dictionary)</a:t>
            </a:r>
          </a:p>
        </p:txBody>
      </p:sp>
      <p:sp>
        <p:nvSpPr>
          <p:cNvPr id="61443" name="Rectangle 3"/>
          <p:cNvSpPr>
            <a:spLocks noChangeArrowheads="1"/>
          </p:cNvSpPr>
          <p:nvPr/>
        </p:nvSpPr>
        <p:spPr bwMode="auto">
          <a:xfrm>
            <a:off x="419733" y="1943835"/>
            <a:ext cx="8562757" cy="45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5000"/>
              </a:lnSpc>
              <a:spcBef>
                <a:spcPct val="20000"/>
              </a:spcBef>
              <a:buClr>
                <a:srgbClr val="FF0000"/>
              </a:buClr>
              <a:buFont typeface="Wingdings" pitchFamily="2" charset="2"/>
              <a:buChar char="¨"/>
            </a:pPr>
            <a:r>
              <a:rPr lang="en-US" altLang="zh-CN" sz="2800" dirty="0">
                <a:solidFill>
                  <a:schemeClr val="tx1"/>
                </a:solidFill>
                <a:latin typeface="+mn-ea"/>
                <a:ea typeface="+mn-ea"/>
              </a:rPr>
              <a:t>DD</a:t>
            </a:r>
            <a:r>
              <a:rPr lang="zh-CN" altLang="en-US" sz="2800" dirty="0">
                <a:solidFill>
                  <a:schemeClr val="tx1"/>
                </a:solidFill>
                <a:latin typeface="+mn-ea"/>
                <a:ea typeface="+mn-ea"/>
              </a:rPr>
              <a:t>是对所有与系统相关的</a:t>
            </a:r>
            <a:r>
              <a:rPr lang="zh-CN" altLang="en-US" sz="2800" dirty="0">
                <a:latin typeface="+mn-ea"/>
                <a:ea typeface="+mn-ea"/>
              </a:rPr>
              <a:t>数据</a:t>
            </a:r>
            <a:r>
              <a:rPr lang="zh-CN" altLang="en-US" sz="2800" dirty="0">
                <a:solidFill>
                  <a:schemeClr val="tx1"/>
                </a:solidFill>
                <a:latin typeface="+mn-ea"/>
                <a:ea typeface="+mn-ea"/>
              </a:rPr>
              <a:t>元素的一个有组织的列表</a:t>
            </a:r>
            <a:r>
              <a:rPr lang="en-US" altLang="zh-CN" sz="2800" dirty="0">
                <a:solidFill>
                  <a:schemeClr val="tx1"/>
                </a:solidFill>
                <a:latin typeface="+mn-ea"/>
                <a:ea typeface="+mn-ea"/>
              </a:rPr>
              <a:t>,</a:t>
            </a:r>
            <a:r>
              <a:rPr lang="zh-CN" altLang="en-US" sz="2800" dirty="0">
                <a:solidFill>
                  <a:schemeClr val="tx1"/>
                </a:solidFill>
                <a:latin typeface="+mn-ea"/>
                <a:ea typeface="+mn-ea"/>
              </a:rPr>
              <a:t>以及</a:t>
            </a:r>
            <a:r>
              <a:rPr lang="zh-CN" altLang="en-US" sz="2800" dirty="0">
                <a:latin typeface="+mn-ea"/>
                <a:ea typeface="+mn-ea"/>
              </a:rPr>
              <a:t>精确的、严格的定义</a:t>
            </a:r>
            <a:r>
              <a:rPr lang="zh-CN" altLang="en-US" sz="2800" dirty="0">
                <a:solidFill>
                  <a:schemeClr val="tx1"/>
                </a:solidFill>
                <a:latin typeface="+mn-ea"/>
                <a:ea typeface="+mn-ea"/>
              </a:rPr>
              <a:t>，使得用户和系统分析员对于输入、输出、存储成分和中间计算结果等有共同的理解。</a:t>
            </a:r>
            <a:endParaRPr lang="en-US" altLang="zh-CN" sz="2800" dirty="0">
              <a:solidFill>
                <a:schemeClr val="tx1"/>
              </a:solidFill>
              <a:latin typeface="+mn-ea"/>
              <a:ea typeface="+mn-ea"/>
            </a:endParaRPr>
          </a:p>
          <a:p>
            <a:pPr marL="0" indent="0" algn="l">
              <a:lnSpc>
                <a:spcPct val="135000"/>
              </a:lnSpc>
              <a:spcBef>
                <a:spcPct val="20000"/>
              </a:spcBef>
              <a:buClr>
                <a:srgbClr val="FF0000"/>
              </a:buClr>
            </a:pPr>
            <a:endParaRPr lang="en-US" altLang="zh-CN" sz="2800" dirty="0">
              <a:solidFill>
                <a:schemeClr val="tx1"/>
              </a:solidFill>
              <a:latin typeface="+mn-ea"/>
              <a:ea typeface="+mn-ea"/>
            </a:endParaRPr>
          </a:p>
          <a:p>
            <a:pPr algn="l">
              <a:lnSpc>
                <a:spcPct val="135000"/>
              </a:lnSpc>
              <a:spcBef>
                <a:spcPct val="20000"/>
              </a:spcBef>
              <a:buClr>
                <a:srgbClr val="FF0000"/>
              </a:buClr>
              <a:buFont typeface="Wingdings" pitchFamily="2" charset="2"/>
              <a:buChar char="¨"/>
            </a:pPr>
            <a:r>
              <a:rPr lang="zh-CN" altLang="en-US" sz="2800">
                <a:solidFill>
                  <a:schemeClr val="tx1"/>
                </a:solidFill>
                <a:latin typeface="+mn-ea"/>
                <a:ea typeface="+mn-ea"/>
              </a:rPr>
              <a:t>数据</a:t>
            </a:r>
            <a:r>
              <a:rPr lang="zh-CN" altLang="en-US" sz="2800" dirty="0">
                <a:solidFill>
                  <a:schemeClr val="tx1"/>
                </a:solidFill>
                <a:latin typeface="+mn-ea"/>
                <a:ea typeface="+mn-ea"/>
              </a:rPr>
              <a:t>，信息，知识  </a:t>
            </a:r>
            <a:r>
              <a:rPr lang="en-US" altLang="zh-CN" sz="2800" dirty="0">
                <a:solidFill>
                  <a:schemeClr val="tx1"/>
                </a:solidFill>
                <a:latin typeface="+mn-ea"/>
                <a:ea typeface="+mn-ea"/>
              </a:rPr>
              <a:t>----&gt; </a:t>
            </a:r>
            <a:r>
              <a:rPr lang="zh-CN" altLang="en-US" sz="2800" dirty="0">
                <a:solidFill>
                  <a:schemeClr val="tx1"/>
                </a:solidFill>
                <a:latin typeface="+mn-ea"/>
                <a:ea typeface="+mn-ea"/>
              </a:rPr>
              <a:t>近义词</a:t>
            </a:r>
            <a:endParaRPr lang="en-US" altLang="zh-CN" sz="2800" dirty="0">
              <a:solidFill>
                <a:schemeClr val="tx1"/>
              </a:solidFill>
              <a:latin typeface="+mn-ea"/>
              <a:ea typeface="+mn-ea"/>
            </a:endParaRPr>
          </a:p>
          <a:p>
            <a:pPr marL="0" indent="0" algn="l">
              <a:lnSpc>
                <a:spcPct val="135000"/>
              </a:lnSpc>
              <a:spcBef>
                <a:spcPct val="20000"/>
              </a:spcBef>
              <a:buClr>
                <a:srgbClr val="FF0000"/>
              </a:buClr>
            </a:pPr>
            <a:r>
              <a:rPr lang="zh-CN" altLang="en-US" sz="2800" dirty="0">
                <a:solidFill>
                  <a:schemeClr val="tx1"/>
                </a:solidFill>
                <a:latin typeface="+mn-ea"/>
                <a:ea typeface="+mn-ea"/>
              </a:rPr>
              <a:t>   概念，名称，术语 </a:t>
            </a:r>
            <a:r>
              <a:rPr lang="en-US" altLang="zh-CN" sz="2800" dirty="0">
                <a:solidFill>
                  <a:schemeClr val="tx1"/>
                </a:solidFill>
                <a:latin typeface="+mn-ea"/>
                <a:ea typeface="+mn-ea"/>
              </a:rPr>
              <a:t> ----&gt; </a:t>
            </a:r>
            <a:r>
              <a:rPr lang="zh-CN" altLang="en-US" sz="2800" dirty="0">
                <a:solidFill>
                  <a:schemeClr val="tx1"/>
                </a:solidFill>
                <a:latin typeface="+mn-ea"/>
                <a:ea typeface="+mn-ea"/>
              </a:rPr>
              <a:t>广义上理解</a:t>
            </a:r>
          </a:p>
        </p:txBody>
      </p:sp>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50825" y="1628800"/>
            <a:ext cx="8893175" cy="52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ts val="600"/>
              </a:spcBef>
              <a:buClr>
                <a:srgbClr val="FF0000"/>
              </a:buClr>
              <a:buFont typeface="Wingdings" pitchFamily="2" charset="2"/>
              <a:buChar char="¨"/>
            </a:pPr>
            <a:r>
              <a:rPr lang="en-US" altLang="zh-CN" sz="2800" dirty="0">
                <a:solidFill>
                  <a:schemeClr val="tx1"/>
                </a:solidFill>
                <a:latin typeface="+mn-ea"/>
                <a:ea typeface="+mn-ea"/>
              </a:rPr>
              <a:t>DD</a:t>
            </a:r>
            <a:r>
              <a:rPr lang="zh-CN" altLang="en-US" sz="2800" dirty="0">
                <a:solidFill>
                  <a:schemeClr val="tx1"/>
                </a:solidFill>
                <a:latin typeface="+mn-ea"/>
                <a:ea typeface="+mn-ea"/>
              </a:rPr>
              <a:t>是数据信息的</a:t>
            </a:r>
            <a:r>
              <a:rPr lang="zh-CN" altLang="en-US" sz="2800" dirty="0">
                <a:latin typeface="+mn-ea"/>
                <a:ea typeface="+mn-ea"/>
              </a:rPr>
              <a:t>集合</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是对</a:t>
            </a:r>
            <a:r>
              <a:rPr lang="zh-CN" altLang="en-US" sz="2800" dirty="0">
                <a:latin typeface="+mn-ea"/>
                <a:ea typeface="+mn-ea"/>
              </a:rPr>
              <a:t>数据流图</a:t>
            </a:r>
            <a:r>
              <a:rPr lang="zh-CN" altLang="en-US" sz="2800" dirty="0">
                <a:solidFill>
                  <a:schemeClr val="tx1"/>
                </a:solidFill>
                <a:latin typeface="+mn-ea"/>
                <a:ea typeface="+mn-ea"/>
              </a:rPr>
              <a:t>中包含的所有所有元素的定义的集合。即它是数据流条目、数据存储条目、数据项条目、基本加工条目的汇集。</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用来定义数据流图中各成分的具体含义，它以一种准确的、无二义性的说明方式为系统分析、设计、维护提供了有关元素的一致的定义和详细的描述。</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它和数据流图共同构成系统的逻辑模型，是“需求说明书”的主要组成部分。</a:t>
            </a:r>
          </a:p>
        </p:txBody>
      </p:sp>
      <p:sp>
        <p:nvSpPr>
          <p:cNvPr id="62467" name="Rectangle 3"/>
          <p:cNvSpPr>
            <a:spLocks noChangeArrowheads="1"/>
          </p:cNvSpPr>
          <p:nvPr/>
        </p:nvSpPr>
        <p:spPr bwMode="auto">
          <a:xfrm>
            <a:off x="566555" y="458670"/>
            <a:ext cx="363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数据字典</a:t>
            </a:r>
            <a:r>
              <a:rPr lang="en-US" altLang="zh-CN" sz="4000" dirty="0">
                <a:solidFill>
                  <a:srgbClr val="0000FF"/>
                </a:solidFill>
                <a:cs typeface="Times New Roman" pitchFamily="18" charset="0"/>
              </a:rPr>
              <a:t>(DD</a:t>
            </a:r>
            <a:r>
              <a:rPr lang="zh-CN" altLang="en-US" sz="4000" dirty="0">
                <a:solidFill>
                  <a:srgbClr val="0000FF"/>
                </a:solidFill>
                <a:cs typeface="Times New Roman" pitchFamily="18" charset="0"/>
              </a:rPr>
              <a:t>）</a:t>
            </a:r>
          </a:p>
        </p:txBody>
      </p:sp>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66555" y="368660"/>
            <a:ext cx="6553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“数据流”词条描述的要素</a:t>
            </a:r>
          </a:p>
        </p:txBody>
      </p:sp>
      <p:sp>
        <p:nvSpPr>
          <p:cNvPr id="63491" name="Rectangle 3"/>
          <p:cNvSpPr>
            <a:spLocks noChangeArrowheads="1"/>
          </p:cNvSpPr>
          <p:nvPr/>
        </p:nvSpPr>
        <p:spPr bwMode="auto">
          <a:xfrm>
            <a:off x="521550" y="1806370"/>
            <a:ext cx="83502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说明：简要介绍作用即它产生的原因和结果</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数据流来源：来自何方</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数据流去向：去向何处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数据流组成：数据结构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数据量流通量：数据量，流通量</a:t>
            </a: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56565" y="458670"/>
            <a:ext cx="662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“数据元素”词条描述</a:t>
            </a:r>
          </a:p>
        </p:txBody>
      </p:sp>
      <p:sp>
        <p:nvSpPr>
          <p:cNvPr id="64515" name="Rectangle 3"/>
          <p:cNvSpPr>
            <a:spLocks noChangeArrowheads="1"/>
          </p:cNvSpPr>
          <p:nvPr/>
        </p:nvSpPr>
        <p:spPr bwMode="auto">
          <a:xfrm>
            <a:off x="755650" y="1773238"/>
            <a:ext cx="7778750"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数据元素名：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类型：数字（离散值，连续值），文字（编码类型）</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长度：</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取值范围：</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相关的数据元素及数据结构</a:t>
            </a:r>
            <a:r>
              <a:rPr lang="zh-CN" altLang="en-US" sz="2800" b="0" dirty="0">
                <a:solidFill>
                  <a:schemeClr val="tx1"/>
                </a:solidFill>
                <a:latin typeface="楷体_GB2312" pitchFamily="49" charset="-122"/>
                <a:ea typeface="楷体_GB2312" pitchFamily="49" charset="-122"/>
              </a:rPr>
              <a:t>：</a:t>
            </a:r>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11560" y="503675"/>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“数据文件”词条描述</a:t>
            </a:r>
          </a:p>
        </p:txBody>
      </p:sp>
      <p:sp>
        <p:nvSpPr>
          <p:cNvPr id="65539" name="Rectangle 3"/>
          <p:cNvSpPr>
            <a:spLocks noChangeArrowheads="1"/>
          </p:cNvSpPr>
          <p:nvPr/>
        </p:nvSpPr>
        <p:spPr bwMode="auto">
          <a:xfrm>
            <a:off x="685800" y="1763713"/>
            <a:ext cx="7924800"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数据文件名：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简述：存放的是什么数据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输入数据：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输出数据：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数据文件组成：数据结构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存储方式：顺序，直接，关键码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存取频率：</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66555" y="458670"/>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“加工逻辑”词条描述</a:t>
            </a:r>
          </a:p>
        </p:txBody>
      </p:sp>
      <p:sp>
        <p:nvSpPr>
          <p:cNvPr id="66563" name="Rectangle 3"/>
          <p:cNvSpPr>
            <a:spLocks noChangeArrowheads="1"/>
          </p:cNvSpPr>
          <p:nvPr/>
        </p:nvSpPr>
        <p:spPr bwMode="auto">
          <a:xfrm>
            <a:off x="701675" y="1673225"/>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加工编号：反映该加工的层次</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简要描述：加工逻辑及功能简述</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输入数据流：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输出数据流：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加工逻辑：简述加工程序，加工顺序</a:t>
            </a: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68313" y="1673225"/>
            <a:ext cx="80772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对数据流图的每一个基本加工，必须有一个基本加工逻辑说明</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基本加工逻辑说明必须描述基本加工如何把输入数据流变换为输出数据流的加工规则</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加工逻辑说明必须描述实现加工的策略而不是实现加工的细节</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加工逻辑说明中包含的信息应是充足的，完备的，有用的，没有重复的多余信息</a:t>
            </a:r>
          </a:p>
        </p:txBody>
      </p:sp>
      <p:sp>
        <p:nvSpPr>
          <p:cNvPr id="67587" name="Rectangle 3"/>
          <p:cNvSpPr>
            <a:spLocks noChangeArrowheads="1"/>
          </p:cNvSpPr>
          <p:nvPr/>
        </p:nvSpPr>
        <p:spPr bwMode="auto">
          <a:xfrm>
            <a:off x="566555" y="413665"/>
            <a:ext cx="426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基本加工逻辑说明</a:t>
            </a:r>
          </a:p>
        </p:txBody>
      </p:sp>
    </p:spTree>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66555" y="278650"/>
            <a:ext cx="7253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用于写加工逻辑说明的工具</a:t>
            </a:r>
          </a:p>
        </p:txBody>
      </p:sp>
      <p:sp>
        <p:nvSpPr>
          <p:cNvPr id="68611" name="Rectangle 3"/>
          <p:cNvSpPr>
            <a:spLocks noChangeArrowheads="1"/>
          </p:cNvSpPr>
          <p:nvPr/>
        </p:nvSpPr>
        <p:spPr bwMode="auto">
          <a:xfrm>
            <a:off x="782638" y="2133600"/>
            <a:ext cx="688498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结构化英语（伪代码</a:t>
            </a:r>
            <a:r>
              <a:rPr lang="en-US" altLang="zh-CN" sz="2800" dirty="0">
                <a:solidFill>
                  <a:schemeClr val="tx1"/>
                </a:solidFill>
                <a:latin typeface="宋体" pitchFamily="2" charset="-122"/>
              </a:rPr>
              <a:t>PDL)</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判定表</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判定树</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其他</a:t>
            </a:r>
          </a:p>
        </p:txBody>
      </p:sp>
    </p:spTree>
  </p:cSld>
  <p:clrMapOvr>
    <a:masterClrMapping/>
  </p:clrMapOvr>
  <p:transition>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09600" y="36866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源点及汇</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终</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点词条描述</a:t>
            </a:r>
          </a:p>
        </p:txBody>
      </p:sp>
      <p:sp>
        <p:nvSpPr>
          <p:cNvPr id="69635" name="Rectangle 3"/>
          <p:cNvSpPr>
            <a:spLocks noChangeArrowheads="1"/>
          </p:cNvSpPr>
          <p:nvPr/>
        </p:nvSpPr>
        <p:spPr bwMode="auto">
          <a:xfrm>
            <a:off x="685800" y="1776155"/>
            <a:ext cx="792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名称：外部实体名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简要描述：什么外部实体</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有关数据流：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数目：</a:t>
            </a:r>
          </a:p>
          <a:p>
            <a:pPr algn="l">
              <a:spcBef>
                <a:spcPct val="20000"/>
              </a:spcBef>
              <a:buClr>
                <a:srgbClr val="990033"/>
              </a:buClr>
              <a:buFont typeface="Wingdings" pitchFamily="2" charset="2"/>
              <a:buNone/>
            </a:pPr>
            <a:endParaRPr lang="zh-CN" altLang="en-US" sz="3000" dirty="0">
              <a:solidFill>
                <a:schemeClr val="tx1"/>
              </a:solidFill>
              <a:latin typeface="宋体" pitchFamily="2" charset="-122"/>
            </a:endParaRP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707886"/>
          </a:xfrm>
          <a:prstGeom prst="rect">
            <a:avLst/>
          </a:prstGeom>
          <a:noFill/>
          <a:ln w="12700">
            <a:noFill/>
            <a:miter lim="800000"/>
            <a:headEnd type="none" w="sm" len="sm"/>
            <a:tailEnd type="none" w="sm" len="sm"/>
          </a:ln>
          <a:effectLst/>
        </p:spPr>
        <p:txBody>
          <a:bodyPr>
            <a:spAutoFit/>
          </a:bodyPr>
          <a:lstStyle/>
          <a:p>
            <a:pPr>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结构化分析模型的组成结构</a:t>
            </a:r>
          </a:p>
        </p:txBody>
      </p:sp>
      <p:sp>
        <p:nvSpPr>
          <p:cNvPr id="8195" name="Oval 5"/>
          <p:cNvSpPr>
            <a:spLocks noChangeArrowheads="1"/>
          </p:cNvSpPr>
          <p:nvPr/>
        </p:nvSpPr>
        <p:spPr bwMode="auto">
          <a:xfrm>
            <a:off x="836613" y="773113"/>
            <a:ext cx="7086600" cy="6019800"/>
          </a:xfrm>
          <a:prstGeom prst="ellipse">
            <a:avLst/>
          </a:prstGeom>
          <a:solidFill>
            <a:schemeClr val="folHlink"/>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196" name="Oval 6"/>
          <p:cNvSpPr>
            <a:spLocks noChangeArrowheads="1"/>
          </p:cNvSpPr>
          <p:nvPr/>
        </p:nvSpPr>
        <p:spPr bwMode="auto">
          <a:xfrm>
            <a:off x="1600200" y="1371600"/>
            <a:ext cx="5562600" cy="4800600"/>
          </a:xfrm>
          <a:prstGeom prst="ellipse">
            <a:avLst/>
          </a:prstGeom>
          <a:solidFill>
            <a:srgbClr val="FFFFCC"/>
          </a:solidFill>
          <a:ln w="12700">
            <a:solidFill>
              <a:schemeClr val="tx1"/>
            </a:solidFill>
            <a:round/>
            <a:headEnd type="none" w="sm" len="sm"/>
            <a:tailEnd type="none" w="sm" len="sm"/>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197" name="Line 7"/>
          <p:cNvSpPr>
            <a:spLocks noChangeShapeType="1"/>
          </p:cNvSpPr>
          <p:nvPr/>
        </p:nvSpPr>
        <p:spPr bwMode="auto">
          <a:xfrm>
            <a:off x="4419600" y="762000"/>
            <a:ext cx="0" cy="2133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Line 8"/>
          <p:cNvSpPr>
            <a:spLocks noChangeShapeType="1"/>
          </p:cNvSpPr>
          <p:nvPr/>
        </p:nvSpPr>
        <p:spPr bwMode="auto">
          <a:xfrm>
            <a:off x="5181600" y="4267200"/>
            <a:ext cx="2209800" cy="1371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9"/>
          <p:cNvSpPr>
            <a:spLocks noChangeShapeType="1"/>
          </p:cNvSpPr>
          <p:nvPr/>
        </p:nvSpPr>
        <p:spPr bwMode="auto">
          <a:xfrm flipH="1">
            <a:off x="1676400" y="4267200"/>
            <a:ext cx="1981200" cy="15240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
          <p:cNvSpPr txBox="1">
            <a:spLocks noChangeArrowheads="1"/>
          </p:cNvSpPr>
          <p:nvPr/>
        </p:nvSpPr>
        <p:spPr bwMode="auto">
          <a:xfrm>
            <a:off x="4648200" y="2178050"/>
            <a:ext cx="2362200" cy="94615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effectLst>
                  <a:outerShdw blurRad="38100" dist="38100" dir="2700000" algn="tl">
                    <a:srgbClr val="C0C0C0"/>
                  </a:outerShdw>
                </a:effectLst>
                <a:latin typeface="宋体" pitchFamily="2" charset="-122"/>
              </a:rPr>
              <a:t>数据流图</a:t>
            </a:r>
          </a:p>
          <a:p>
            <a:pPr algn="l" eaLnBrk="0" hangingPunct="0">
              <a:defRPr/>
            </a:pPr>
            <a:r>
              <a:rPr lang="zh-CN" altLang="en-US"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宋体" pitchFamily="2" charset="-122"/>
              </a:rPr>
              <a:t>(</a:t>
            </a:r>
            <a:r>
              <a:rPr lang="en-US" altLang="zh-CN" sz="2800">
                <a:effectLst>
                  <a:outerShdw blurRad="38100" dist="38100" dir="2700000" algn="tl">
                    <a:srgbClr val="C0C0C0"/>
                  </a:outerShdw>
                </a:effectLst>
                <a:latin typeface="Arial" charset="0"/>
              </a:rPr>
              <a:t>DFD</a:t>
            </a:r>
            <a:r>
              <a:rPr lang="en-US" altLang="zh-CN" sz="2800">
                <a:effectLst>
                  <a:outerShdw blurRad="38100" dist="38100" dir="2700000" algn="tl">
                    <a:srgbClr val="C0C0C0"/>
                  </a:outerShdw>
                </a:effectLst>
                <a:latin typeface="宋体" pitchFamily="2" charset="-122"/>
              </a:rPr>
              <a:t>)</a:t>
            </a:r>
            <a:endParaRPr lang="en-US" altLang="zh-CN" sz="3200" b="0">
              <a:effectLst>
                <a:outerShdw blurRad="38100" dist="38100" dir="2700000" algn="tl">
                  <a:srgbClr val="C0C0C0"/>
                </a:outerShdw>
              </a:effectLst>
              <a:latin typeface="黑体" pitchFamily="2" charset="-122"/>
              <a:ea typeface="黑体" pitchFamily="2" charset="-122"/>
            </a:endParaRPr>
          </a:p>
        </p:txBody>
      </p:sp>
      <p:sp>
        <p:nvSpPr>
          <p:cNvPr id="10" name="Text Box 11"/>
          <p:cNvSpPr txBox="1">
            <a:spLocks noChangeArrowheads="1"/>
          </p:cNvSpPr>
          <p:nvPr/>
        </p:nvSpPr>
        <p:spPr bwMode="auto">
          <a:xfrm>
            <a:off x="2362200" y="2270125"/>
            <a:ext cx="1524000" cy="519113"/>
          </a:xfrm>
          <a:prstGeom prst="rect">
            <a:avLst/>
          </a:prstGeom>
          <a:noFill/>
          <a:ln w="12700">
            <a:noFill/>
            <a:miter lim="800000"/>
            <a:headEnd type="none" w="sm" len="sm"/>
            <a:tailEnd type="none" w="sm" len="sm"/>
          </a:ln>
          <a:effectLst/>
        </p:spPr>
        <p:txBody>
          <a:bodyPr>
            <a:spAutoFit/>
          </a:bodyPr>
          <a:lstStyle/>
          <a:p>
            <a:pPr algn="l" eaLnBrk="0" hangingPunct="0">
              <a:defRPr/>
            </a:pPr>
            <a:r>
              <a:rPr lang="en-US" altLang="zh-CN" sz="2800" b="0">
                <a:effectLst>
                  <a:outerShdw blurRad="38100" dist="38100" dir="2700000" algn="tl">
                    <a:srgbClr val="C0C0C0"/>
                  </a:outerShdw>
                </a:effectLst>
                <a:latin typeface="Arial" charset="0"/>
              </a:rPr>
              <a:t>E-R</a:t>
            </a:r>
            <a:r>
              <a:rPr lang="zh-CN" altLang="en-US" sz="2800" b="0">
                <a:effectLst>
                  <a:outerShdw blurRad="38100" dist="38100" dir="2700000" algn="tl">
                    <a:srgbClr val="C0C0C0"/>
                  </a:outerShdw>
                </a:effectLst>
                <a:latin typeface="宋体" pitchFamily="2" charset="-122"/>
              </a:rPr>
              <a:t>图</a:t>
            </a:r>
            <a:endParaRPr lang="zh-CN" altLang="en-US" sz="3200" b="0">
              <a:effectLst>
                <a:outerShdw blurRad="38100" dist="38100" dir="2700000" algn="tl">
                  <a:srgbClr val="C0C0C0"/>
                </a:outerShdw>
              </a:effectLst>
              <a:latin typeface="黑体" pitchFamily="2" charset="-122"/>
              <a:ea typeface="黑体" pitchFamily="2" charset="-122"/>
            </a:endParaRPr>
          </a:p>
        </p:txBody>
      </p:sp>
      <p:sp>
        <p:nvSpPr>
          <p:cNvPr id="11" name="Text Box 12"/>
          <p:cNvSpPr txBox="1">
            <a:spLocks noChangeArrowheads="1"/>
          </p:cNvSpPr>
          <p:nvPr/>
        </p:nvSpPr>
        <p:spPr bwMode="auto">
          <a:xfrm>
            <a:off x="3276600" y="4724400"/>
            <a:ext cx="2743200" cy="1006475"/>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effectLst>
                  <a:outerShdw blurRad="38100" dist="38100" dir="2700000" algn="tl">
                    <a:srgbClr val="C0C0C0"/>
                  </a:outerShdw>
                </a:effectLst>
                <a:latin typeface="宋体" pitchFamily="2" charset="-122"/>
              </a:rPr>
              <a:t>状态</a:t>
            </a:r>
            <a:r>
              <a:rPr lang="zh-CN" altLang="en-US" sz="3200">
                <a:effectLst>
                  <a:outerShdw blurRad="38100" dist="38100" dir="2700000" algn="tl">
                    <a:srgbClr val="C0C0C0"/>
                  </a:outerShdw>
                </a:effectLst>
                <a:latin typeface="宋体" pitchFamily="2" charset="-122"/>
              </a:rPr>
              <a:t>变</a:t>
            </a:r>
            <a:r>
              <a:rPr lang="zh-CN" altLang="en-US" sz="2800">
                <a:effectLst>
                  <a:outerShdw blurRad="38100" dist="38100" dir="2700000" algn="tl">
                    <a:srgbClr val="C0C0C0"/>
                  </a:outerShdw>
                </a:effectLst>
                <a:latin typeface="宋体" pitchFamily="2" charset="-122"/>
              </a:rPr>
              <a:t>迁图</a:t>
            </a:r>
          </a:p>
          <a:p>
            <a:pPr eaLnBrk="0" hangingPunct="0">
              <a:defRPr/>
            </a:pPr>
            <a:r>
              <a:rPr lang="en-US" altLang="zh-CN" sz="2800">
                <a:effectLst>
                  <a:outerShdw blurRad="38100" dist="38100" dir="2700000" algn="tl">
                    <a:srgbClr val="C0C0C0"/>
                  </a:outerShdw>
                </a:effectLst>
                <a:latin typeface="宋体" pitchFamily="2" charset="-122"/>
              </a:rPr>
              <a:t>(</a:t>
            </a:r>
            <a:r>
              <a:rPr lang="en-US" altLang="zh-CN" sz="2800">
                <a:effectLst>
                  <a:outerShdw blurRad="38100" dist="38100" dir="2700000" algn="tl">
                    <a:srgbClr val="C0C0C0"/>
                  </a:outerShdw>
                </a:effectLst>
                <a:latin typeface="Arial" charset="0"/>
              </a:rPr>
              <a:t>STD</a:t>
            </a:r>
            <a:r>
              <a:rPr lang="zh-CN" altLang="en-US" sz="2800">
                <a:effectLst>
                  <a:outerShdw blurRad="38100" dist="38100" dir="2700000" algn="tl">
                    <a:srgbClr val="C0C0C0"/>
                  </a:outerShdw>
                </a:effectLst>
                <a:latin typeface="宋体" pitchFamily="2" charset="-122"/>
              </a:rPr>
              <a:t>图</a:t>
            </a:r>
            <a:r>
              <a:rPr lang="en-US" altLang="zh-CN" sz="2800">
                <a:effectLst>
                  <a:outerShdw blurRad="38100" dist="38100" dir="2700000" algn="tl">
                    <a:srgbClr val="C0C0C0"/>
                  </a:outerShdw>
                </a:effectLst>
                <a:latin typeface="宋体" pitchFamily="2" charset="-122"/>
              </a:rPr>
              <a:t>)</a:t>
            </a:r>
            <a:endParaRPr lang="en-US" altLang="zh-CN" sz="2800" b="0">
              <a:effectLst>
                <a:outerShdw blurRad="38100" dist="38100" dir="2700000" algn="tl">
                  <a:srgbClr val="C0C0C0"/>
                </a:outerShdw>
              </a:effectLst>
              <a:latin typeface="黑体" pitchFamily="2" charset="-122"/>
              <a:ea typeface="黑体" pitchFamily="2" charset="-122"/>
            </a:endParaRPr>
          </a:p>
        </p:txBody>
      </p:sp>
      <p:sp>
        <p:nvSpPr>
          <p:cNvPr id="12" name="Text Box 13"/>
          <p:cNvSpPr txBox="1">
            <a:spLocks noChangeArrowheads="1"/>
          </p:cNvSpPr>
          <p:nvPr/>
        </p:nvSpPr>
        <p:spPr bwMode="auto">
          <a:xfrm>
            <a:off x="6248400" y="15001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dirty="0">
                <a:solidFill>
                  <a:schemeClr val="tx1"/>
                </a:solidFill>
                <a:effectLst>
                  <a:outerShdw blurRad="38100" dist="38100" dir="2700000" algn="tl">
                    <a:srgbClr val="C0C0C0"/>
                  </a:outerShdw>
                </a:effectLst>
                <a:latin typeface="宋体" pitchFamily="2" charset="-122"/>
              </a:rPr>
              <a:t>加</a:t>
            </a:r>
            <a:endParaRPr lang="zh-CN" altLang="en-US" sz="2800" b="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3" name="Text Box 14"/>
          <p:cNvSpPr txBox="1">
            <a:spLocks noChangeArrowheads="1"/>
          </p:cNvSpPr>
          <p:nvPr/>
        </p:nvSpPr>
        <p:spPr bwMode="auto">
          <a:xfrm>
            <a:off x="6705600" y="20335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工</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4" name="Text Box 15"/>
          <p:cNvSpPr txBox="1">
            <a:spLocks noChangeArrowheads="1"/>
          </p:cNvSpPr>
          <p:nvPr/>
        </p:nvSpPr>
        <p:spPr bwMode="auto">
          <a:xfrm>
            <a:off x="6999288" y="2566988"/>
            <a:ext cx="642937"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说</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5" name="Text Box 16"/>
          <p:cNvSpPr txBox="1">
            <a:spLocks noChangeArrowheads="1"/>
          </p:cNvSpPr>
          <p:nvPr/>
        </p:nvSpPr>
        <p:spPr bwMode="auto">
          <a:xfrm>
            <a:off x="7177088" y="3276600"/>
            <a:ext cx="671512" cy="64135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6" name="Text Box 17"/>
          <p:cNvSpPr txBox="1">
            <a:spLocks noChangeArrowheads="1"/>
          </p:cNvSpPr>
          <p:nvPr/>
        </p:nvSpPr>
        <p:spPr bwMode="auto">
          <a:xfrm>
            <a:off x="3352800" y="6132513"/>
            <a:ext cx="2019300"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控制说明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7" name="Text Box 18"/>
          <p:cNvSpPr txBox="1">
            <a:spLocks noChangeArrowheads="1"/>
          </p:cNvSpPr>
          <p:nvPr/>
        </p:nvSpPr>
        <p:spPr bwMode="auto">
          <a:xfrm>
            <a:off x="1600200" y="16525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数</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8" name="Text Box 19"/>
          <p:cNvSpPr txBox="1">
            <a:spLocks noChangeArrowheads="1"/>
          </p:cNvSpPr>
          <p:nvPr/>
        </p:nvSpPr>
        <p:spPr bwMode="auto">
          <a:xfrm>
            <a:off x="1219200" y="2170113"/>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据</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9" name="Text Box 20"/>
          <p:cNvSpPr txBox="1">
            <a:spLocks noChangeArrowheads="1"/>
          </p:cNvSpPr>
          <p:nvPr/>
        </p:nvSpPr>
        <p:spPr bwMode="auto">
          <a:xfrm>
            <a:off x="914400" y="2795588"/>
            <a:ext cx="644525" cy="1190625"/>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对</a:t>
            </a:r>
          </a:p>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象</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0" name="Text Box 21"/>
          <p:cNvSpPr txBox="1">
            <a:spLocks noChangeArrowheads="1"/>
          </p:cNvSpPr>
          <p:nvPr/>
        </p:nvSpPr>
        <p:spPr bwMode="auto">
          <a:xfrm>
            <a:off x="990600" y="4090988"/>
            <a:ext cx="873125" cy="1190625"/>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说</a:t>
            </a:r>
          </a:p>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 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1" name="Oval 22"/>
          <p:cNvSpPr>
            <a:spLocks noChangeArrowheads="1"/>
          </p:cNvSpPr>
          <p:nvPr/>
        </p:nvSpPr>
        <p:spPr bwMode="auto">
          <a:xfrm>
            <a:off x="3429000" y="2743200"/>
            <a:ext cx="2057400" cy="1905000"/>
          </a:xfrm>
          <a:prstGeom prst="ellipse">
            <a:avLst/>
          </a:prstGeom>
          <a:solidFill>
            <a:srgbClr val="E00025"/>
          </a:solidFill>
          <a:ln w="12700">
            <a:solidFill>
              <a:schemeClr val="tx1"/>
            </a:solidFill>
            <a:round/>
            <a:headEnd type="none" w="sm" len="sm"/>
            <a:tailEnd type="none" w="sm" len="sm"/>
          </a:ln>
          <a:effectLst/>
        </p:spPr>
        <p:txBody>
          <a:bodyPr wrap="none" anchor="ctr"/>
          <a:lstStyle/>
          <a:p>
            <a:pPr eaLnBrk="0" hangingPunct="0">
              <a:spcBef>
                <a:spcPct val="50000"/>
              </a:spcBef>
              <a:defRPr/>
            </a:pPr>
            <a:r>
              <a:rPr lang="zh-CN" altLang="en-US" sz="2800">
                <a:solidFill>
                  <a:schemeClr val="tx1"/>
                </a:solidFill>
                <a:effectLst>
                  <a:outerShdw blurRad="38100" dist="38100" dir="2700000" algn="tl">
                    <a:srgbClr val="FFFFFF"/>
                  </a:outerShdw>
                </a:effectLst>
                <a:latin typeface="宋体" pitchFamily="2" charset="-122"/>
              </a:rPr>
              <a:t>数据字典</a:t>
            </a:r>
          </a:p>
          <a:p>
            <a:pPr eaLnBrk="0" hangingPunct="0">
              <a:defRPr/>
            </a:pPr>
            <a:r>
              <a:rPr lang="zh-CN" altLang="en-US" sz="2800">
                <a:solidFill>
                  <a:schemeClr val="tx1"/>
                </a:solidFill>
                <a:effectLst>
                  <a:outerShdw blurRad="38100" dist="38100" dir="2700000" algn="tl">
                    <a:srgbClr val="FFFFFF"/>
                  </a:outerShdw>
                </a:effectLst>
                <a:latin typeface="宋体" pitchFamily="2" charset="-122"/>
              </a:rPr>
              <a:t>（</a:t>
            </a:r>
            <a:r>
              <a:rPr lang="en-US" altLang="zh-CN" sz="2800">
                <a:solidFill>
                  <a:schemeClr val="tx1"/>
                </a:solidFill>
                <a:effectLst>
                  <a:outerShdw blurRad="38100" dist="38100" dir="2700000" algn="tl">
                    <a:srgbClr val="FFFFFF"/>
                  </a:outerShdw>
                </a:effectLst>
                <a:latin typeface="Arial" charset="0"/>
              </a:rPr>
              <a:t>DD</a:t>
            </a:r>
            <a:r>
              <a:rPr lang="zh-CN" altLang="en-US" sz="2800">
                <a:solidFill>
                  <a:schemeClr val="tx1"/>
                </a:solidFill>
                <a:effectLst>
                  <a:outerShdw blurRad="38100" dist="38100" dir="2700000" algn="tl">
                    <a:srgbClr val="FFFFFF"/>
                  </a:outerShdw>
                </a:effectLst>
                <a:latin typeface="宋体" pitchFamily="2" charset="-122"/>
              </a:rPr>
              <a:t>）</a:t>
            </a:r>
            <a:endParaRPr lang="zh-CN" altLang="en-US" b="0">
              <a:solidFill>
                <a:schemeClr val="tx1"/>
              </a:solidFill>
              <a:effectLst>
                <a:outerShdw blurRad="38100" dist="38100" dir="2700000" algn="tl">
                  <a:srgbClr val="FFFFFF"/>
                </a:outerShdw>
              </a:effectLst>
              <a:latin typeface="黑体" pitchFamily="2" charset="-122"/>
              <a:ea typeface="黑体" pitchFamily="2" charset="-122"/>
            </a:endParaRPr>
          </a:p>
        </p:txBody>
      </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79285" y="413665"/>
            <a:ext cx="8458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定义式中使用的符号</a:t>
            </a:r>
          </a:p>
        </p:txBody>
      </p:sp>
      <p:sp>
        <p:nvSpPr>
          <p:cNvPr id="70659" name="Rectangle 3"/>
          <p:cNvSpPr>
            <a:spLocks noChangeArrowheads="1"/>
          </p:cNvSpPr>
          <p:nvPr/>
        </p:nvSpPr>
        <p:spPr bwMode="auto">
          <a:xfrm>
            <a:off x="0" y="1808163"/>
            <a:ext cx="9067800"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itchFamily="2" charset="2"/>
              <a:buNone/>
            </a:pPr>
            <a:r>
              <a:rPr lang="zh-CN" altLang="en-US" sz="3900" dirty="0">
                <a:solidFill>
                  <a:srgbClr val="EF9100"/>
                </a:solidFill>
                <a:latin typeface="Verdana" pitchFamily="34" charset="0"/>
              </a:rPr>
              <a:t>   </a:t>
            </a:r>
            <a:r>
              <a:rPr lang="zh-CN" altLang="en-US" sz="2800" dirty="0">
                <a:latin typeface="Verdana" pitchFamily="34" charset="0"/>
              </a:rPr>
              <a:t>操作符   </a:t>
            </a:r>
            <a:r>
              <a:rPr lang="zh-CN" altLang="en-US" sz="2800" dirty="0">
                <a:solidFill>
                  <a:srgbClr val="EF9100"/>
                </a:solidFill>
                <a:latin typeface="Verdana" pitchFamily="34" charset="0"/>
              </a:rPr>
              <a:t>          </a:t>
            </a:r>
            <a:r>
              <a:rPr lang="zh-CN" altLang="en-US" sz="2800" dirty="0">
                <a:latin typeface="Verdana" pitchFamily="34" charset="0"/>
              </a:rPr>
              <a:t>含义描述</a:t>
            </a:r>
          </a:p>
          <a:p>
            <a:pPr algn="l">
              <a:lnSpc>
                <a:spcPct val="115000"/>
              </a:lnSpc>
              <a:spcBef>
                <a:spcPct val="20000"/>
              </a:spcBef>
              <a:buClr>
                <a:schemeClr val="accent2"/>
              </a:buClr>
              <a:buFont typeface="Wingdings" pitchFamily="2" charset="2"/>
              <a:buNone/>
            </a:pPr>
            <a:r>
              <a:rPr lang="zh-CN" altLang="en-US" sz="3400" dirty="0">
                <a:solidFill>
                  <a:schemeClr val="tx1"/>
                </a:solidFill>
                <a:latin typeface="Verdana" pitchFamily="34" charset="0"/>
              </a:rPr>
              <a:t>     </a:t>
            </a:r>
            <a:r>
              <a:rPr lang="zh-CN" altLang="en-US" sz="2400" dirty="0">
                <a:solidFill>
                  <a:schemeClr val="tx1"/>
                </a:solidFill>
                <a:latin typeface="宋体" pitchFamily="2" charset="-122"/>
              </a:rPr>
              <a:t>＝             定义为     </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             与</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顺序结构</a:t>
            </a:r>
            <a:r>
              <a:rPr lang="en-US" altLang="zh-CN" sz="2400" dirty="0">
                <a:solidFill>
                  <a:schemeClr val="tx1"/>
                </a:solidFill>
                <a:latin typeface="宋体" pitchFamily="2" charset="-122"/>
              </a:rPr>
              <a:t>)</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          重复</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循环结构</a:t>
            </a:r>
            <a:r>
              <a:rPr lang="en-US" altLang="zh-CN" sz="2400" dirty="0">
                <a:solidFill>
                  <a:schemeClr val="tx1"/>
                </a:solidFill>
                <a:latin typeface="宋体" pitchFamily="2" charset="-122"/>
              </a:rPr>
              <a:t>)</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或</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选择结构</a:t>
            </a:r>
            <a:r>
              <a:rPr lang="en-US" altLang="zh-CN" sz="2400" dirty="0">
                <a:solidFill>
                  <a:schemeClr val="tx1"/>
                </a:solidFill>
                <a:latin typeface="宋体" pitchFamily="2" charset="-122"/>
              </a:rPr>
              <a:t>) </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 , .. 〕</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 ... )         </a:t>
            </a:r>
            <a:r>
              <a:rPr lang="zh-CN" altLang="en-US" sz="2400" dirty="0">
                <a:solidFill>
                  <a:schemeClr val="tx1"/>
                </a:solidFill>
                <a:latin typeface="宋体" pitchFamily="2" charset="-122"/>
              </a:rPr>
              <a:t>任选</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a:t>
            </a:r>
            <a:r>
              <a:rPr lang="en-US" altLang="zh-CN" sz="2400" dirty="0" err="1">
                <a:solidFill>
                  <a:schemeClr val="tx1"/>
                </a:solidFill>
                <a:latin typeface="宋体" pitchFamily="2" charset="-122"/>
              </a:rPr>
              <a:t>m..n</a:t>
            </a: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界域</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        注释符</a:t>
            </a:r>
            <a:endParaRPr lang="zh-CN" altLang="en-US" sz="3400" dirty="0">
              <a:solidFill>
                <a:schemeClr val="tx1"/>
              </a:solidFill>
              <a:latin typeface="Verdana" pitchFamily="34" charset="0"/>
            </a:endParaRPr>
          </a:p>
        </p:txBody>
      </p:sp>
    </p:spTree>
  </p:cSld>
  <p:clrMapOvr>
    <a:masterClrMapping/>
  </p:clrMapOvr>
  <p:transition>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22288" y="503675"/>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数据结构的描述</a:t>
            </a:r>
          </a:p>
        </p:txBody>
      </p:sp>
      <p:sp>
        <p:nvSpPr>
          <p:cNvPr id="71683" name="Rectangle 3"/>
          <p:cNvSpPr>
            <a:spLocks noChangeArrowheads="1"/>
          </p:cNvSpPr>
          <p:nvPr/>
        </p:nvSpPr>
        <p:spPr bwMode="auto">
          <a:xfrm>
            <a:off x="288540" y="1719263"/>
            <a:ext cx="885546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tx1"/>
              </a:buClr>
              <a:buFont typeface="Wingdings" pitchFamily="2" charset="2"/>
              <a:buNone/>
            </a:pPr>
            <a:r>
              <a:rPr lang="zh-CN" altLang="en-US" sz="2600" b="0" dirty="0">
                <a:solidFill>
                  <a:schemeClr val="tx1"/>
                </a:solidFill>
                <a:latin typeface="黑体" pitchFamily="49" charset="-122"/>
                <a:ea typeface="黑体" pitchFamily="49" charset="-122"/>
              </a:rPr>
              <a:t>   </a:t>
            </a:r>
            <a:r>
              <a:rPr lang="zh-CN" altLang="en-US" sz="2800" dirty="0">
                <a:latin typeface="黑体" pitchFamily="49" charset="-122"/>
                <a:ea typeface="黑体" pitchFamily="49" charset="-122"/>
              </a:rPr>
              <a:t>符 号	      含 义        举     例</a:t>
            </a:r>
            <a:endParaRPr lang="zh-CN" altLang="en-US" sz="2800" b="0" dirty="0">
              <a:latin typeface="黑体" pitchFamily="49" charset="-122"/>
              <a:ea typeface="黑体" pitchFamily="49" charset="-122"/>
            </a:endParaRPr>
          </a:p>
          <a:p>
            <a:pPr algn="l">
              <a:spcBef>
                <a:spcPct val="20000"/>
              </a:spcBef>
              <a:buClr>
                <a:schemeClr val="tx1"/>
              </a:buClr>
              <a:buFont typeface="Wingdings" pitchFamily="2" charset="2"/>
              <a:buNone/>
            </a:pPr>
            <a:r>
              <a:rPr lang="zh-CN" altLang="en-US" sz="2400" dirty="0">
                <a:solidFill>
                  <a:schemeClr val="tx1"/>
                </a:solidFill>
                <a:latin typeface="宋体" pitchFamily="2" charset="-122"/>
              </a:rPr>
              <a:t>＝ </a:t>
            </a:r>
            <a:r>
              <a:rPr lang="zh-CN" altLang="en-US"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被定义为</a:t>
            </a:r>
            <a:endParaRPr lang="zh-CN" altLang="en-US" sz="2400" dirty="0">
              <a:solidFill>
                <a:schemeClr val="tx1"/>
              </a:solidFill>
              <a:latin typeface="Verdana" pitchFamily="34" charset="0"/>
            </a:endParaRPr>
          </a:p>
          <a:p>
            <a:pPr algn="l">
              <a:spcBef>
                <a:spcPct val="20000"/>
              </a:spcBef>
              <a:buClr>
                <a:schemeClr val="tx1"/>
              </a:buClr>
              <a:buFont typeface="Wingdings" pitchFamily="2" charset="2"/>
              <a:buNone/>
            </a:pPr>
            <a:r>
              <a:rPr lang="zh-CN" altLang="en-US" sz="2400" dirty="0">
                <a:solidFill>
                  <a:schemeClr val="tx1"/>
                </a:solidFill>
                <a:latin typeface="宋体" pitchFamily="2" charset="-122"/>
              </a:rPr>
              <a:t>＋</a:t>
            </a:r>
            <a:r>
              <a:rPr lang="zh-CN" altLang="en-US"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与 </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a</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b</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或</a:t>
            </a:r>
            <a:r>
              <a:rPr lang="zh-CN" altLang="en-US" sz="2400" dirty="0">
                <a:solidFill>
                  <a:srgbClr val="000099"/>
                </a:solidFill>
                <a:latin typeface="Verdana" pitchFamily="34" charset="0"/>
              </a:rPr>
              <a:t>          </a:t>
            </a:r>
            <a:r>
              <a:rPr lang="en-US" altLang="zh-CN" sz="2400" dirty="0">
                <a:solidFill>
                  <a:schemeClr val="tx1"/>
                </a:solidFill>
                <a:latin typeface="Verdana" pitchFamily="34" charset="0"/>
              </a:rPr>
              <a:t>x =</a:t>
            </a:r>
            <a:r>
              <a:rPr lang="en-US" altLang="zh-CN" sz="2400" dirty="0">
                <a:solidFill>
                  <a:srgbClr val="000099"/>
                </a:solidFill>
                <a:latin typeface="Verdana" pitchFamily="34" charset="0"/>
              </a:rPr>
              <a:t> </a:t>
            </a:r>
            <a:r>
              <a:rPr lang="en-US" altLang="zh-CN" sz="2400" dirty="0">
                <a:solidFill>
                  <a:schemeClr val="tx1"/>
                </a:solidFill>
                <a:latin typeface="宋体" pitchFamily="2" charset="-122"/>
              </a:rPr>
              <a:t>[</a:t>
            </a:r>
            <a:r>
              <a:rPr lang="en-US" altLang="zh-CN" sz="2400" dirty="0" err="1">
                <a:solidFill>
                  <a:schemeClr val="tx1"/>
                </a:solidFill>
                <a:latin typeface="宋体" pitchFamily="2" charset="-122"/>
              </a:rPr>
              <a:t>a,b</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x = [</a:t>
            </a:r>
            <a:r>
              <a:rPr lang="en-US" altLang="zh-CN" sz="2400" dirty="0" err="1">
                <a:solidFill>
                  <a:schemeClr val="tx1"/>
                </a:solidFill>
                <a:latin typeface="宋体" pitchFamily="2" charset="-122"/>
              </a:rPr>
              <a:t>a|b</a:t>
            </a:r>
            <a:r>
              <a:rPr lang="en-US" altLang="zh-CN" sz="2400" dirty="0">
                <a:solidFill>
                  <a:schemeClr val="tx1"/>
                </a:solidFill>
                <a:latin typeface="宋体" pitchFamily="2" charset="-122"/>
              </a:rPr>
              <a:t>]</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 ... }</a:t>
            </a:r>
            <a:r>
              <a:rPr lang="zh-CN" altLang="en-US" sz="2400" dirty="0">
                <a:solidFill>
                  <a:schemeClr val="tx1"/>
                </a:solidFill>
                <a:latin typeface="宋体" pitchFamily="2" charset="-122"/>
              </a:rPr>
              <a:t>或 </a:t>
            </a:r>
            <a:r>
              <a:rPr lang="en-US" altLang="zh-CN" sz="2400" dirty="0">
                <a:solidFill>
                  <a:schemeClr val="tx1"/>
                </a:solidFill>
                <a:latin typeface="宋体" pitchFamily="2" charset="-122"/>
              </a:rPr>
              <a:t>m{...}n</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重复</a:t>
            </a:r>
            <a:r>
              <a:rPr lang="zh-CN" altLang="en-US" sz="2400" dirty="0">
                <a:solidFill>
                  <a:srgbClr val="000099"/>
                </a:solidFill>
                <a:latin typeface="Verdana" pitchFamily="34" charset="0"/>
              </a:rPr>
              <a:t>       </a:t>
            </a:r>
            <a:r>
              <a:rPr lang="en-US" altLang="zh-CN" sz="2400" dirty="0">
                <a:solidFill>
                  <a:schemeClr val="tx1"/>
                </a:solidFill>
                <a:latin typeface="Verdana" pitchFamily="34" charset="0"/>
              </a:rPr>
              <a:t>x = {a}</a:t>
            </a:r>
            <a:r>
              <a:rPr lang="zh-CN" altLang="en-US" sz="2400" dirty="0">
                <a:solidFill>
                  <a:schemeClr val="tx1"/>
                </a:solidFill>
                <a:latin typeface="Verdana" pitchFamily="34" charset="0"/>
              </a:rPr>
              <a:t>，  </a:t>
            </a:r>
            <a:r>
              <a:rPr lang="en-US" altLang="zh-CN" sz="2400" dirty="0">
                <a:solidFill>
                  <a:schemeClr val="tx1"/>
                </a:solidFill>
                <a:latin typeface="Verdana" pitchFamily="34" charset="0"/>
              </a:rPr>
              <a:t>x = 3{a}8</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可选</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(a)</a:t>
            </a:r>
          </a:p>
          <a:p>
            <a:pPr algn="l">
              <a:spcBef>
                <a:spcPct val="20000"/>
              </a:spcBef>
              <a:buClr>
                <a:schemeClr val="tx1"/>
              </a:buClr>
              <a:buFont typeface="Wingdings" pitchFamily="2" charset="2"/>
              <a:buNone/>
            </a:pPr>
            <a:r>
              <a:rPr lang="en-US" altLang="zh-CN" sz="2400" dirty="0">
                <a:solidFill>
                  <a:schemeClr val="tx1"/>
                </a:solidFill>
                <a:latin typeface="Verdana" pitchFamily="34" charset="0"/>
              </a:rPr>
              <a:t>“</a:t>
            </a:r>
            <a:r>
              <a:rPr lang="en-US" altLang="zh-CN" sz="2400" dirty="0">
                <a:solidFill>
                  <a:schemeClr val="tx1"/>
                </a:solidFill>
                <a:latin typeface="宋体" pitchFamily="2" charset="-122"/>
              </a:rPr>
              <a:t>...</a:t>
            </a:r>
            <a:r>
              <a:rPr lang="en-US" altLang="zh-CN" sz="2400" dirty="0">
                <a:solidFill>
                  <a:schemeClr val="tx1"/>
                </a:solidFill>
                <a:latin typeface="Verdana" pitchFamily="34" charset="0"/>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基本数据元素</a:t>
            </a:r>
            <a:r>
              <a:rPr lang="zh-CN" altLang="en-US" sz="2400" dirty="0">
                <a:solidFill>
                  <a:srgbClr val="000099"/>
                </a:solidFill>
                <a:latin typeface="Verdana" pitchFamily="34" charset="0"/>
                <a:ea typeface="黑体" pitchFamily="49" charset="-122"/>
              </a:rPr>
              <a:t>       </a:t>
            </a:r>
            <a:r>
              <a:rPr lang="zh-CN" altLang="en-US" sz="2400" i="1" dirty="0">
                <a:solidFill>
                  <a:srgbClr val="000099"/>
                </a:solidFill>
                <a:latin typeface="Verdana" pitchFamily="34" charset="0"/>
                <a:ea typeface="黑体" pitchFamily="49" charset="-122"/>
              </a:rPr>
              <a:t> </a:t>
            </a:r>
            <a:r>
              <a:rPr lang="en-US" altLang="zh-CN" sz="2400" dirty="0">
                <a:solidFill>
                  <a:schemeClr val="tx1"/>
                </a:solidFill>
                <a:latin typeface="宋体" pitchFamily="2" charset="-122"/>
              </a:rPr>
              <a:t>x = </a:t>
            </a:r>
            <a:r>
              <a:rPr lang="en-US" altLang="zh-CN" sz="2400" dirty="0">
                <a:solidFill>
                  <a:schemeClr val="tx1"/>
                </a:solidFill>
                <a:latin typeface="Verdana" pitchFamily="34" charset="0"/>
              </a:rPr>
              <a:t>“</a:t>
            </a:r>
            <a:r>
              <a:rPr lang="en-US" altLang="zh-CN" sz="2400" dirty="0">
                <a:solidFill>
                  <a:schemeClr val="tx1"/>
                </a:solidFill>
                <a:latin typeface="宋体" pitchFamily="2" charset="-122"/>
              </a:rPr>
              <a:t>a</a:t>
            </a:r>
            <a:r>
              <a:rPr lang="en-US" altLang="zh-CN" sz="2400" dirty="0">
                <a:solidFill>
                  <a:schemeClr val="tx1"/>
                </a:solidFill>
                <a:latin typeface="Verdana" pitchFamily="34" charset="0"/>
              </a:rPr>
              <a:t>”</a:t>
            </a:r>
            <a:endParaRPr lang="en-US" altLang="zh-CN" sz="2400" dirty="0">
              <a:solidFill>
                <a:schemeClr val="tx1"/>
              </a:solidFill>
              <a:latin typeface="宋体" pitchFamily="2" charset="-122"/>
            </a:endParaRPr>
          </a:p>
          <a:p>
            <a:pPr algn="l">
              <a:spcBef>
                <a:spcPct val="20000"/>
              </a:spcBef>
              <a:buClr>
                <a:schemeClr val="tx1"/>
              </a:buClr>
              <a:buFont typeface="Wingdings" pitchFamily="2" charset="2"/>
              <a:buNone/>
            </a:pPr>
            <a:r>
              <a:rPr lang="en-US" altLang="zh-CN" sz="2400" dirty="0">
                <a:solidFill>
                  <a:srgbClr val="000099"/>
                </a:solidFill>
                <a:latin typeface="Verdana" pitchFamily="34" charset="0"/>
              </a:rPr>
              <a:t>  </a:t>
            </a: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连结符</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1..9</a:t>
            </a:r>
          </a:p>
        </p:txBody>
      </p:sp>
    </p:spTree>
  </p:cSld>
  <p:clrMapOvr>
    <a:masterClrMapping/>
  </p:clrMapOvr>
  <p:transition>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395288" y="908050"/>
            <a:ext cx="8208962" cy="5753100"/>
            <a:chOff x="723" y="409"/>
            <a:chExt cx="4542" cy="3059"/>
          </a:xfrm>
        </p:grpSpPr>
        <p:sp>
          <p:nvSpPr>
            <p:cNvPr id="72709"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2710"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2707" name="Rectangle 5"/>
          <p:cNvSpPr>
            <a:spLocks noChangeArrowheads="1"/>
          </p:cNvSpPr>
          <p:nvPr/>
        </p:nvSpPr>
        <p:spPr bwMode="auto">
          <a:xfrm>
            <a:off x="1255713" y="71438"/>
            <a:ext cx="59848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Building a Data Dictionary</a:t>
            </a:r>
          </a:p>
        </p:txBody>
      </p:sp>
      <p:pic>
        <p:nvPicPr>
          <p:cNvPr id="7270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7561262"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684213" y="692150"/>
            <a:ext cx="7454900" cy="5761038"/>
            <a:chOff x="723" y="409"/>
            <a:chExt cx="4542" cy="3059"/>
          </a:xfrm>
        </p:grpSpPr>
        <p:sp>
          <p:nvSpPr>
            <p:cNvPr id="73733"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3734"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3731" name="Rectangle 5"/>
          <p:cNvSpPr>
            <a:spLocks noChangeArrowheads="1"/>
          </p:cNvSpPr>
          <p:nvPr/>
        </p:nvSpPr>
        <p:spPr bwMode="auto">
          <a:xfrm>
            <a:off x="1260475" y="0"/>
            <a:ext cx="56324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Data Dictionary Notation</a:t>
            </a:r>
          </a:p>
        </p:txBody>
      </p:sp>
      <p:pic>
        <p:nvPicPr>
          <p:cNvPr id="7373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196975"/>
            <a:ext cx="5181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1143000" y="838200"/>
            <a:ext cx="7210425" cy="5561013"/>
            <a:chOff x="723" y="409"/>
            <a:chExt cx="4542" cy="3059"/>
          </a:xfrm>
        </p:grpSpPr>
        <p:sp>
          <p:nvSpPr>
            <p:cNvPr id="74757"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4758"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4755" name="Rectangle 5"/>
          <p:cNvSpPr>
            <a:spLocks noChangeArrowheads="1"/>
          </p:cNvSpPr>
          <p:nvPr/>
        </p:nvSpPr>
        <p:spPr bwMode="auto">
          <a:xfrm>
            <a:off x="1306513" y="0"/>
            <a:ext cx="565943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Data Dictionary Example</a:t>
            </a:r>
          </a:p>
        </p:txBody>
      </p:sp>
      <p:pic>
        <p:nvPicPr>
          <p:cNvPr id="7475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1438"/>
            <a:ext cx="540861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584325" y="1751013"/>
            <a:ext cx="541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黑体" pitchFamily="49" charset="-122"/>
                <a:ea typeface="黑体" pitchFamily="49" charset="-122"/>
              </a:rPr>
              <a:t>购</a:t>
            </a:r>
          </a:p>
          <a:p>
            <a:pPr algn="l"/>
            <a:r>
              <a:rPr lang="zh-CN" altLang="en-US" sz="2800">
                <a:solidFill>
                  <a:schemeClr val="tx1"/>
                </a:solidFill>
                <a:latin typeface="黑体" pitchFamily="49" charset="-122"/>
                <a:ea typeface="黑体" pitchFamily="49" charset="-122"/>
              </a:rPr>
              <a:t>书</a:t>
            </a:r>
          </a:p>
          <a:p>
            <a:pPr algn="l"/>
            <a:r>
              <a:rPr lang="zh-CN" altLang="en-US" sz="2800">
                <a:solidFill>
                  <a:schemeClr val="tx1"/>
                </a:solidFill>
                <a:latin typeface="黑体" pitchFamily="49" charset="-122"/>
                <a:ea typeface="黑体" pitchFamily="49" charset="-122"/>
              </a:rPr>
              <a:t>单</a:t>
            </a:r>
          </a:p>
        </p:txBody>
      </p:sp>
      <p:sp>
        <p:nvSpPr>
          <p:cNvPr id="75779" name="Rectangle 3"/>
          <p:cNvSpPr>
            <a:spLocks noChangeArrowheads="1"/>
          </p:cNvSpPr>
          <p:nvPr/>
        </p:nvSpPr>
        <p:spPr bwMode="auto">
          <a:xfrm>
            <a:off x="4032250" y="2708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latin typeface="黑体" pitchFamily="49" charset="-122"/>
                <a:ea typeface="黑体" pitchFamily="49" charset="-122"/>
              </a:rPr>
              <a:t>发票</a:t>
            </a:r>
          </a:p>
        </p:txBody>
      </p:sp>
      <p:sp>
        <p:nvSpPr>
          <p:cNvPr id="75780" name="Rectangle 4"/>
          <p:cNvSpPr>
            <a:spLocks noChangeArrowheads="1"/>
          </p:cNvSpPr>
          <p:nvPr/>
        </p:nvSpPr>
        <p:spPr bwMode="auto">
          <a:xfrm>
            <a:off x="6400800" y="268128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latin typeface="黑体" pitchFamily="49" charset="-122"/>
                <a:ea typeface="黑体" pitchFamily="49" charset="-122"/>
              </a:rPr>
              <a:t>领书单</a:t>
            </a:r>
          </a:p>
        </p:txBody>
      </p:sp>
      <p:sp>
        <p:nvSpPr>
          <p:cNvPr id="75781" name="Rectangle 5"/>
          <p:cNvSpPr>
            <a:spLocks noChangeArrowheads="1"/>
          </p:cNvSpPr>
          <p:nvPr/>
        </p:nvSpPr>
        <p:spPr bwMode="auto">
          <a:xfrm>
            <a:off x="2574925" y="3200400"/>
            <a:ext cx="1539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审查并</a:t>
            </a:r>
          </a:p>
          <a:p>
            <a:pPr algn="l"/>
            <a:r>
              <a:rPr lang="zh-CN" altLang="en-US" sz="2400">
                <a:solidFill>
                  <a:schemeClr val="tx1"/>
                </a:solidFill>
                <a:latin typeface="黑体" pitchFamily="49" charset="-122"/>
                <a:ea typeface="黑体" pitchFamily="49" charset="-122"/>
              </a:rPr>
              <a:t>开发票</a:t>
            </a:r>
          </a:p>
        </p:txBody>
      </p:sp>
      <p:sp>
        <p:nvSpPr>
          <p:cNvPr id="75782" name="Rectangle 6"/>
          <p:cNvSpPr>
            <a:spLocks noChangeArrowheads="1"/>
          </p:cNvSpPr>
          <p:nvPr/>
        </p:nvSpPr>
        <p:spPr bwMode="auto">
          <a:xfrm>
            <a:off x="5257800" y="3138488"/>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开领</a:t>
            </a:r>
          </a:p>
          <a:p>
            <a:pPr algn="l"/>
            <a:r>
              <a:rPr lang="zh-CN" altLang="en-US" sz="2400">
                <a:solidFill>
                  <a:schemeClr val="tx1"/>
                </a:solidFill>
                <a:latin typeface="黑体" pitchFamily="49" charset="-122"/>
                <a:ea typeface="黑体" pitchFamily="49" charset="-122"/>
              </a:rPr>
              <a:t>书单</a:t>
            </a:r>
          </a:p>
        </p:txBody>
      </p:sp>
      <p:sp>
        <p:nvSpPr>
          <p:cNvPr id="75783" name="Line 7"/>
          <p:cNvSpPr>
            <a:spLocks noChangeShapeType="1"/>
          </p:cNvSpPr>
          <p:nvPr/>
        </p:nvSpPr>
        <p:spPr bwMode="auto">
          <a:xfrm>
            <a:off x="1143000" y="3429000"/>
            <a:ext cx="14478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Line 8"/>
          <p:cNvSpPr>
            <a:spLocks noChangeShapeType="1"/>
          </p:cNvSpPr>
          <p:nvPr/>
        </p:nvSpPr>
        <p:spPr bwMode="auto">
          <a:xfrm>
            <a:off x="3962400" y="3429000"/>
            <a:ext cx="10668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Line 9"/>
          <p:cNvSpPr>
            <a:spLocks noChangeShapeType="1"/>
          </p:cNvSpPr>
          <p:nvPr/>
        </p:nvSpPr>
        <p:spPr bwMode="auto">
          <a:xfrm>
            <a:off x="6400800" y="3429000"/>
            <a:ext cx="11430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10"/>
          <p:cNvSpPr>
            <a:spLocks noChangeShapeType="1"/>
          </p:cNvSpPr>
          <p:nvPr/>
        </p:nvSpPr>
        <p:spPr bwMode="auto">
          <a:xfrm flipV="1">
            <a:off x="3581400" y="1989138"/>
            <a:ext cx="720725" cy="60166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Rectangle 11"/>
          <p:cNvSpPr>
            <a:spLocks noChangeArrowheads="1"/>
          </p:cNvSpPr>
          <p:nvPr/>
        </p:nvSpPr>
        <p:spPr bwMode="auto">
          <a:xfrm>
            <a:off x="2592388" y="16287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黑体" pitchFamily="49" charset="-122"/>
                <a:ea typeface="黑体" pitchFamily="49" charset="-122"/>
              </a:rPr>
              <a:t>无效书单</a:t>
            </a:r>
          </a:p>
        </p:txBody>
      </p:sp>
      <p:sp useBgFill="1">
        <p:nvSpPr>
          <p:cNvPr id="75788" name="Rectangle 12"/>
          <p:cNvSpPr>
            <a:spLocks noChangeArrowheads="1"/>
          </p:cNvSpPr>
          <p:nvPr/>
        </p:nvSpPr>
        <p:spPr bwMode="auto">
          <a:xfrm>
            <a:off x="7708900" y="2755900"/>
            <a:ext cx="1270000" cy="965200"/>
          </a:xfrm>
          <a:prstGeom prst="rect">
            <a:avLst/>
          </a:prstGeom>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789" name="Rectangle 13"/>
          <p:cNvSpPr>
            <a:spLocks noChangeArrowheads="1"/>
          </p:cNvSpPr>
          <p:nvPr/>
        </p:nvSpPr>
        <p:spPr bwMode="auto">
          <a:xfrm>
            <a:off x="7696200" y="28956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600">
                <a:solidFill>
                  <a:schemeClr val="tx1"/>
                </a:solidFill>
                <a:latin typeface="黑体" pitchFamily="49" charset="-122"/>
                <a:ea typeface="黑体" pitchFamily="49" charset="-122"/>
              </a:rPr>
              <a:t>学生</a:t>
            </a:r>
          </a:p>
        </p:txBody>
      </p:sp>
      <p:sp>
        <p:nvSpPr>
          <p:cNvPr id="75790" name="Rectangle 14"/>
          <p:cNvSpPr>
            <a:spLocks noChangeArrowheads="1"/>
          </p:cNvSpPr>
          <p:nvPr/>
        </p:nvSpPr>
        <p:spPr bwMode="auto">
          <a:xfrm>
            <a:off x="2971800" y="2528888"/>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黑体" pitchFamily="49" charset="-122"/>
                <a:ea typeface="黑体" pitchFamily="49" charset="-122"/>
              </a:rPr>
              <a:t>1</a:t>
            </a:r>
          </a:p>
        </p:txBody>
      </p:sp>
      <p:sp>
        <p:nvSpPr>
          <p:cNvPr id="75791" name="Rectangle 15"/>
          <p:cNvSpPr>
            <a:spLocks noChangeArrowheads="1"/>
          </p:cNvSpPr>
          <p:nvPr/>
        </p:nvSpPr>
        <p:spPr bwMode="auto">
          <a:xfrm>
            <a:off x="5486400" y="2528888"/>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黑体" pitchFamily="49" charset="-122"/>
                <a:ea typeface="黑体" pitchFamily="49" charset="-122"/>
              </a:rPr>
              <a:t>2</a:t>
            </a:r>
          </a:p>
        </p:txBody>
      </p:sp>
      <p:sp>
        <p:nvSpPr>
          <p:cNvPr id="75792" name="Line 16"/>
          <p:cNvSpPr>
            <a:spLocks noChangeShapeType="1"/>
          </p:cNvSpPr>
          <p:nvPr/>
        </p:nvSpPr>
        <p:spPr bwMode="auto">
          <a:xfrm>
            <a:off x="304800" y="5105400"/>
            <a:ext cx="2438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7"/>
          <p:cNvSpPr>
            <a:spLocks noChangeShapeType="1"/>
          </p:cNvSpPr>
          <p:nvPr/>
        </p:nvSpPr>
        <p:spPr bwMode="auto">
          <a:xfrm>
            <a:off x="304800" y="6248400"/>
            <a:ext cx="2438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18"/>
          <p:cNvSpPr>
            <a:spLocks noChangeShapeType="1"/>
          </p:cNvSpPr>
          <p:nvPr/>
        </p:nvSpPr>
        <p:spPr bwMode="auto">
          <a:xfrm flipH="1">
            <a:off x="1905000" y="4191000"/>
            <a:ext cx="685800" cy="914400"/>
          </a:xfrm>
          <a:prstGeom prst="line">
            <a:avLst/>
          </a:prstGeom>
          <a:noFill/>
          <a:ln w="381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9"/>
          <p:cNvSpPr>
            <a:spLocks noChangeShapeType="1"/>
          </p:cNvSpPr>
          <p:nvPr/>
        </p:nvSpPr>
        <p:spPr bwMode="auto">
          <a:xfrm>
            <a:off x="3886200" y="4224338"/>
            <a:ext cx="685800" cy="914400"/>
          </a:xfrm>
          <a:prstGeom prst="line">
            <a:avLst/>
          </a:prstGeom>
          <a:noFill/>
          <a:ln w="381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Rectangle 20"/>
          <p:cNvSpPr>
            <a:spLocks noChangeArrowheads="1"/>
          </p:cNvSpPr>
          <p:nvPr/>
        </p:nvSpPr>
        <p:spPr bwMode="auto">
          <a:xfrm>
            <a:off x="822325" y="5151438"/>
            <a:ext cx="18097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各班学生</a:t>
            </a:r>
            <a:endParaRPr lang="zh-CN" altLang="en-US" sz="2800">
              <a:solidFill>
                <a:schemeClr val="tx1"/>
              </a:solidFill>
              <a:latin typeface="黑体" pitchFamily="49" charset="-122"/>
              <a:ea typeface="黑体" pitchFamily="49" charset="-122"/>
            </a:endParaRPr>
          </a:p>
          <a:p>
            <a:pPr algn="l"/>
            <a:r>
              <a:rPr lang="zh-CN" altLang="en-US" sz="2400">
                <a:solidFill>
                  <a:schemeClr val="tx1"/>
                </a:solidFill>
                <a:latin typeface="黑体" pitchFamily="49" charset="-122"/>
                <a:ea typeface="黑体" pitchFamily="49" charset="-122"/>
              </a:rPr>
              <a:t>用 书 表</a:t>
            </a:r>
          </a:p>
        </p:txBody>
      </p:sp>
      <p:sp>
        <p:nvSpPr>
          <p:cNvPr id="75797" name="Rectangle 21"/>
          <p:cNvSpPr>
            <a:spLocks noChangeArrowheads="1"/>
          </p:cNvSpPr>
          <p:nvPr/>
        </p:nvSpPr>
        <p:spPr bwMode="auto">
          <a:xfrm>
            <a:off x="522288" y="233645"/>
            <a:ext cx="2438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p>
        </p:txBody>
      </p:sp>
      <p:sp>
        <p:nvSpPr>
          <p:cNvPr id="75798" name="AutoShape 22"/>
          <p:cNvSpPr>
            <a:spLocks noChangeArrowheads="1"/>
          </p:cNvSpPr>
          <p:nvPr/>
        </p:nvSpPr>
        <p:spPr bwMode="auto">
          <a:xfrm>
            <a:off x="2603500" y="2603500"/>
            <a:ext cx="1346200" cy="1574800"/>
          </a:xfrm>
          <a:prstGeom prst="roundRect">
            <a:avLst>
              <a:gd name="adj" fmla="val 12495"/>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799" name="Line 23"/>
          <p:cNvSpPr>
            <a:spLocks noChangeShapeType="1"/>
          </p:cNvSpPr>
          <p:nvPr/>
        </p:nvSpPr>
        <p:spPr bwMode="auto">
          <a:xfrm>
            <a:off x="2590800" y="3124200"/>
            <a:ext cx="13716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AutoShape 24"/>
          <p:cNvSpPr>
            <a:spLocks noChangeArrowheads="1"/>
          </p:cNvSpPr>
          <p:nvPr/>
        </p:nvSpPr>
        <p:spPr bwMode="auto">
          <a:xfrm>
            <a:off x="5041900" y="2603500"/>
            <a:ext cx="1346200" cy="1574800"/>
          </a:xfrm>
          <a:prstGeom prst="roundRect">
            <a:avLst>
              <a:gd name="adj" fmla="val 12495"/>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801" name="Line 25"/>
          <p:cNvSpPr>
            <a:spLocks noChangeShapeType="1"/>
          </p:cNvSpPr>
          <p:nvPr/>
        </p:nvSpPr>
        <p:spPr bwMode="auto">
          <a:xfrm>
            <a:off x="5029200" y="3124200"/>
            <a:ext cx="13716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75802" name="Rectangle 28"/>
          <p:cNvSpPr>
            <a:spLocks noChangeArrowheads="1"/>
          </p:cNvSpPr>
          <p:nvPr/>
        </p:nvSpPr>
        <p:spPr bwMode="auto">
          <a:xfrm>
            <a:off x="88900" y="2755900"/>
            <a:ext cx="1270000" cy="965200"/>
          </a:xfrm>
          <a:prstGeom prst="rect">
            <a:avLst/>
          </a:prstGeom>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803" name="Rectangle 29"/>
          <p:cNvSpPr>
            <a:spLocks noChangeArrowheads="1"/>
          </p:cNvSpPr>
          <p:nvPr/>
        </p:nvSpPr>
        <p:spPr bwMode="auto">
          <a:xfrm>
            <a:off x="76200" y="28956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600">
                <a:solidFill>
                  <a:schemeClr val="tx1"/>
                </a:solidFill>
                <a:latin typeface="黑体" pitchFamily="49" charset="-122"/>
                <a:ea typeface="黑体" pitchFamily="49" charset="-122"/>
              </a:rPr>
              <a:t>学生</a:t>
            </a:r>
          </a:p>
        </p:txBody>
      </p:sp>
      <p:sp>
        <p:nvSpPr>
          <p:cNvPr id="75804" name="Line 32"/>
          <p:cNvSpPr>
            <a:spLocks noChangeShapeType="1"/>
          </p:cNvSpPr>
          <p:nvPr/>
        </p:nvSpPr>
        <p:spPr bwMode="auto">
          <a:xfrm>
            <a:off x="304800" y="5105400"/>
            <a:ext cx="0" cy="114300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Line 34"/>
          <p:cNvSpPr>
            <a:spLocks noChangeShapeType="1"/>
          </p:cNvSpPr>
          <p:nvPr/>
        </p:nvSpPr>
        <p:spPr bwMode="auto">
          <a:xfrm>
            <a:off x="3581400" y="5181600"/>
            <a:ext cx="259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6" name="Line 35"/>
          <p:cNvSpPr>
            <a:spLocks noChangeShapeType="1"/>
          </p:cNvSpPr>
          <p:nvPr/>
        </p:nvSpPr>
        <p:spPr bwMode="auto">
          <a:xfrm>
            <a:off x="3581400" y="6324600"/>
            <a:ext cx="259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Line 36"/>
          <p:cNvSpPr>
            <a:spLocks noChangeShapeType="1"/>
          </p:cNvSpPr>
          <p:nvPr/>
        </p:nvSpPr>
        <p:spPr bwMode="auto">
          <a:xfrm>
            <a:off x="3581400" y="5181600"/>
            <a:ext cx="0" cy="114300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8" name="Rectangle 38"/>
          <p:cNvSpPr>
            <a:spLocks noChangeArrowheads="1"/>
          </p:cNvSpPr>
          <p:nvPr/>
        </p:nvSpPr>
        <p:spPr bwMode="auto">
          <a:xfrm>
            <a:off x="4098925" y="5456238"/>
            <a:ext cx="1733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rgbClr val="0000FF"/>
                </a:solidFill>
                <a:latin typeface="黑体" pitchFamily="49" charset="-122"/>
                <a:ea typeface="黑体" pitchFamily="49" charset="-122"/>
              </a:rPr>
              <a:t>教材存量表</a:t>
            </a:r>
          </a:p>
        </p:txBody>
      </p:sp>
    </p:spTree>
  </p:cSld>
  <p:clrMapOvr>
    <a:masterClrMapping/>
  </p:clrMapOvr>
  <p:transition>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51665"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6803" name="Rectangle 3"/>
          <p:cNvSpPr>
            <a:spLocks noChangeArrowheads="1"/>
          </p:cNvSpPr>
          <p:nvPr/>
        </p:nvSpPr>
        <p:spPr bwMode="auto">
          <a:xfrm>
            <a:off x="304800" y="1719263"/>
            <a:ext cx="8534400" cy="509428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数据流名</a:t>
            </a:r>
            <a:r>
              <a:rPr lang="en-US" altLang="zh-CN" sz="2800">
                <a:solidFill>
                  <a:schemeClr val="tx2"/>
                </a:solidFill>
                <a:latin typeface="宋体" pitchFamily="2" charset="-122"/>
              </a:rPr>
              <a:t>:</a:t>
            </a:r>
            <a:r>
              <a:rPr lang="zh-CN" altLang="en-US" sz="2800" i="1">
                <a:latin typeface="宋体" pitchFamily="2" charset="-122"/>
              </a:rPr>
              <a:t>发票</a:t>
            </a:r>
            <a:endParaRPr lang="zh-CN" altLang="en-US" sz="2800">
              <a:latin typeface="宋体" pitchFamily="2" charset="-122"/>
            </a:endParaRP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学生购书时填写的项目</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去向</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加工</a:t>
            </a:r>
            <a:r>
              <a:rPr lang="en-US" altLang="zh-CN" sz="2800" i="1">
                <a:solidFill>
                  <a:schemeClr val="tx1"/>
                </a:solidFill>
                <a:latin typeface="宋体" pitchFamily="2" charset="-122"/>
              </a:rPr>
              <a:t>1“</a:t>
            </a:r>
            <a:r>
              <a:rPr lang="zh-CN" altLang="en-US" sz="2800" i="1">
                <a:solidFill>
                  <a:schemeClr val="tx1"/>
                </a:solidFill>
                <a:latin typeface="宋体" pitchFamily="2" charset="-122"/>
              </a:rPr>
              <a:t>审查并开发票”</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r>
              <a:rPr lang="en-US" altLang="zh-CN" sz="2800">
                <a:solidFill>
                  <a:schemeClr val="tx2"/>
                </a:solidFill>
                <a:latin typeface="宋体" pitchFamily="2" charset="-122"/>
              </a:rPr>
              <a:t> </a:t>
            </a:r>
            <a:r>
              <a:rPr lang="en-US" altLang="zh-CN" sz="2800">
                <a:solidFill>
                  <a:schemeClr val="tx1"/>
                </a:solidFill>
                <a:latin typeface="宋体" pitchFamily="2" charset="-122"/>
              </a:rPr>
              <a:t>(</a:t>
            </a:r>
            <a:r>
              <a:rPr lang="zh-CN" altLang="en-US" sz="2800" i="1">
                <a:solidFill>
                  <a:schemeClr val="tx1"/>
                </a:solidFill>
                <a:latin typeface="宋体" pitchFamily="2" charset="-122"/>
              </a:rPr>
              <a:t>学号</a:t>
            </a:r>
            <a:r>
              <a:rPr lang="en-US" altLang="zh-CN" sz="2800" i="1">
                <a:solidFill>
                  <a:schemeClr val="tx1"/>
                </a:solidFill>
                <a:latin typeface="宋体" pitchFamily="2" charset="-122"/>
              </a:rPr>
              <a:t>)</a:t>
            </a:r>
            <a:r>
              <a:rPr lang="zh-CN" altLang="en-US" sz="2800" i="1">
                <a:solidFill>
                  <a:schemeClr val="tx1"/>
                </a:solidFill>
                <a:latin typeface="宋体" pitchFamily="2" charset="-122"/>
              </a:rPr>
              <a:t>＋姓名＋｛书号＋数量｝</a:t>
            </a:r>
            <a:endParaRPr lang="zh-CN" altLang="en-US" sz="2800">
              <a:solidFill>
                <a:schemeClr val="tx1"/>
              </a:solidFill>
              <a:latin typeface="宋体" pitchFamily="2" charset="-122"/>
            </a:endParaRP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数据流量</a:t>
            </a:r>
            <a:r>
              <a:rPr lang="en-US" altLang="zh-CN" sz="2800">
                <a:solidFill>
                  <a:schemeClr val="tx1"/>
                </a:solidFill>
                <a:latin typeface="宋体" pitchFamily="2" charset="-122"/>
              </a:rPr>
              <a:t>:</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周</a:t>
            </a:r>
            <a:r>
              <a:rPr lang="zh-CN" altLang="en-US" sz="2800">
                <a:solidFill>
                  <a:schemeClr val="tx2"/>
                </a:solidFill>
                <a:latin typeface="Verdana" pitchFamily="34" charset="0"/>
              </a:rPr>
              <a:t> </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高峰值：开学期间</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天</a:t>
            </a:r>
            <a:r>
              <a:rPr lang="zh-CN" altLang="en-US" sz="2800">
                <a:solidFill>
                  <a:schemeClr val="tx2"/>
                </a:solidFill>
                <a:latin typeface="Verdana" pitchFamily="34" charset="0"/>
              </a:rPr>
              <a:t> </a:t>
            </a:r>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96863" y="233645"/>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7827" name="Rectangle 3"/>
          <p:cNvSpPr>
            <a:spLocks noChangeArrowheads="1"/>
          </p:cNvSpPr>
          <p:nvPr/>
        </p:nvSpPr>
        <p:spPr bwMode="auto">
          <a:xfrm>
            <a:off x="385763" y="1808163"/>
            <a:ext cx="8458200" cy="48609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数据流名</a:t>
            </a:r>
            <a:r>
              <a:rPr lang="en-US" altLang="zh-CN" sz="2800">
                <a:solidFill>
                  <a:schemeClr val="tx2"/>
                </a:solidFill>
                <a:latin typeface="宋体" pitchFamily="2" charset="-122"/>
              </a:rPr>
              <a:t>:</a:t>
            </a:r>
            <a:r>
              <a:rPr lang="zh-CN" altLang="en-US" sz="2800" i="1">
                <a:latin typeface="宋体" pitchFamily="2" charset="-122"/>
              </a:rPr>
              <a:t>领书单</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学生购书时依据和凭条</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开领书单处</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去向</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r>
              <a:rPr lang="en-US" altLang="zh-CN" sz="2800">
                <a:solidFill>
                  <a:schemeClr val="tx2"/>
                </a:solidFill>
                <a:latin typeface="宋体" pitchFamily="2" charset="-122"/>
              </a:rPr>
              <a:t> </a:t>
            </a:r>
            <a:r>
              <a:rPr lang="en-US" altLang="zh-CN" sz="2800">
                <a:solidFill>
                  <a:schemeClr val="tx1"/>
                </a:solidFill>
                <a:latin typeface="宋体" pitchFamily="2" charset="-122"/>
              </a:rPr>
              <a:t>(</a:t>
            </a:r>
            <a:r>
              <a:rPr lang="zh-CN" altLang="en-US" sz="2800" i="1">
                <a:solidFill>
                  <a:schemeClr val="tx1"/>
                </a:solidFill>
                <a:latin typeface="宋体" pitchFamily="2" charset="-122"/>
              </a:rPr>
              <a:t>学号</a:t>
            </a:r>
            <a:r>
              <a:rPr lang="en-US" altLang="zh-CN" sz="2800" i="1">
                <a:solidFill>
                  <a:schemeClr val="tx1"/>
                </a:solidFill>
                <a:latin typeface="宋体" pitchFamily="2" charset="-122"/>
              </a:rPr>
              <a:t>)</a:t>
            </a:r>
            <a:r>
              <a:rPr lang="zh-CN" altLang="en-US" sz="2800" i="1">
                <a:solidFill>
                  <a:schemeClr val="tx1"/>
                </a:solidFill>
                <a:latin typeface="宋体" pitchFamily="2" charset="-122"/>
              </a:rPr>
              <a:t>＋姓名＋｛书号＋数量｝</a:t>
            </a:r>
            <a:endParaRPr lang="zh-CN" altLang="en-US" sz="2800">
              <a:solidFill>
                <a:schemeClr val="tx1"/>
              </a:solidFill>
              <a:latin typeface="宋体" pitchFamily="2" charset="-122"/>
            </a:endParaRP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数据流量</a:t>
            </a:r>
            <a:r>
              <a:rPr lang="en-US" altLang="zh-CN" sz="2800">
                <a:solidFill>
                  <a:schemeClr val="tx2"/>
                </a:solidFill>
                <a:latin typeface="宋体" pitchFamily="2" charset="-122"/>
              </a:rPr>
              <a:t>:</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周</a:t>
            </a:r>
            <a:r>
              <a:rPr lang="zh-CN" altLang="en-US" sz="2800">
                <a:solidFill>
                  <a:schemeClr val="tx2"/>
                </a:solidFill>
                <a:latin typeface="Verdana" pitchFamily="34" charset="0"/>
              </a:rPr>
              <a:t> </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高峰值</a:t>
            </a:r>
            <a:r>
              <a:rPr lang="zh-CN" altLang="en-US" sz="2800">
                <a:solidFill>
                  <a:schemeClr val="tx2"/>
                </a:solidFill>
                <a:latin typeface="宋体" pitchFamily="2" charset="-122"/>
              </a:rPr>
              <a:t>：</a:t>
            </a:r>
            <a:r>
              <a:rPr lang="zh-CN" altLang="en-US" sz="2800">
                <a:solidFill>
                  <a:schemeClr val="tx1"/>
                </a:solidFill>
                <a:latin typeface="宋体" pitchFamily="2" charset="-122"/>
              </a:rPr>
              <a:t>开学期间</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天</a:t>
            </a:r>
            <a:r>
              <a:rPr lang="zh-CN" altLang="en-US" sz="2800">
                <a:solidFill>
                  <a:schemeClr val="tx2"/>
                </a:solidFill>
                <a:latin typeface="Verdana" pitchFamily="34" charset="0"/>
              </a:rPr>
              <a:t> </a:t>
            </a:r>
          </a:p>
        </p:txBody>
      </p:sp>
    </p:spTree>
  </p:cSld>
  <p:clrMapOvr>
    <a:masterClrMapping/>
  </p:clrMapOvr>
  <p:transition>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31800"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8851" name="Rectangle 3"/>
          <p:cNvSpPr>
            <a:spLocks noChangeArrowheads="1"/>
          </p:cNvSpPr>
          <p:nvPr/>
        </p:nvSpPr>
        <p:spPr bwMode="auto">
          <a:xfrm>
            <a:off x="381000" y="1898650"/>
            <a:ext cx="8458200" cy="46545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存储文档名</a:t>
            </a:r>
            <a:r>
              <a:rPr lang="en-US" altLang="zh-CN" sz="2800">
                <a:solidFill>
                  <a:schemeClr val="tx2"/>
                </a:solidFill>
                <a:latin typeface="宋体" pitchFamily="2" charset="-122"/>
              </a:rPr>
              <a:t>:</a:t>
            </a:r>
            <a:r>
              <a:rPr lang="zh-CN" altLang="en-US" sz="2800" i="1">
                <a:latin typeface="宋体" pitchFamily="2" charset="-122"/>
              </a:rPr>
              <a:t>教材存量表</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2"/>
                </a:solidFill>
                <a:latin typeface="宋体" pitchFamily="2" charset="-122"/>
              </a:rPr>
              <a:t>:</a:t>
            </a:r>
            <a:endParaRPr lang="en-US" altLang="zh-CN" sz="2800" i="1">
              <a:solidFill>
                <a:schemeClr val="tx1"/>
              </a:solidFill>
              <a:latin typeface="宋体" pitchFamily="2" charset="-122"/>
            </a:endParaRP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p>
          <a:p>
            <a:pPr algn="l">
              <a:lnSpc>
                <a:spcPct val="130000"/>
              </a:lnSpc>
              <a:spcBef>
                <a:spcPct val="20000"/>
              </a:spcBef>
              <a:buClr>
                <a:srgbClr val="990033"/>
              </a:buClr>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存储方式：</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  存取频率：</a:t>
            </a:r>
            <a:r>
              <a:rPr lang="zh-CN" altLang="en-US" sz="2800">
                <a:solidFill>
                  <a:schemeClr val="tx2"/>
                </a:solidFill>
                <a:latin typeface="Verdana" pitchFamily="34" charset="0"/>
              </a:rPr>
              <a:t> </a:t>
            </a:r>
          </a:p>
        </p:txBody>
      </p:sp>
    </p:spTree>
  </p:cSld>
  <p:clrMapOvr>
    <a:masterClrMapping/>
  </p:clrMapOvr>
  <p:transition>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522288" y="233645"/>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9875" name="Rectangle 3"/>
          <p:cNvSpPr>
            <a:spLocks noChangeArrowheads="1"/>
          </p:cNvSpPr>
          <p:nvPr/>
        </p:nvSpPr>
        <p:spPr bwMode="auto">
          <a:xfrm>
            <a:off x="381000" y="1808163"/>
            <a:ext cx="8458200" cy="474503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加工名：</a:t>
            </a:r>
            <a:r>
              <a:rPr lang="zh-CN" altLang="en-US" sz="2800" i="1">
                <a:latin typeface="宋体" pitchFamily="2" charset="-122"/>
              </a:rPr>
              <a:t>开领书单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加工编号：</a:t>
            </a:r>
            <a:r>
              <a:rPr lang="en-US" altLang="zh-CN" sz="2800">
                <a:solidFill>
                  <a:schemeClr val="tx1"/>
                </a:solidFill>
                <a:latin typeface="宋体" pitchFamily="2" charset="-122"/>
              </a:rPr>
              <a:t>2</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简要描述：根据发票的内容，开出书库认可的领书单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输入数据流：发票</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输出数据流：领书单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加工逻辑：</a:t>
            </a:r>
            <a:r>
              <a:rPr lang="en-US" altLang="zh-CN" sz="2800">
                <a:solidFill>
                  <a:schemeClr val="tx1"/>
                </a:solidFill>
                <a:latin typeface="Verdana" pitchFamily="34" charset="0"/>
              </a:rPr>
              <a:t>…</a:t>
            </a:r>
            <a:endParaRPr lang="en-US" altLang="zh-CN" sz="2800">
              <a:solidFill>
                <a:schemeClr val="tx1"/>
              </a:solidFill>
              <a:latin typeface="宋体" pitchFamily="2" charset="-122"/>
            </a:endParaRPr>
          </a:p>
          <a:p>
            <a:pPr lvl="1" algn="l">
              <a:lnSpc>
                <a:spcPct val="90000"/>
              </a:lnSpc>
              <a:spcBef>
                <a:spcPct val="10000"/>
              </a:spcBef>
              <a:buClr>
                <a:schemeClr val="accent2"/>
              </a:buClr>
              <a:buFont typeface="Wingdings" pitchFamily="2" charset="2"/>
              <a:buNone/>
            </a:pPr>
            <a:r>
              <a:rPr lang="en-US" altLang="zh-CN" sz="2800">
                <a:solidFill>
                  <a:schemeClr val="tx2"/>
                </a:solidFill>
                <a:latin typeface="Verdana" pitchFamily="34" charset="0"/>
              </a:rPr>
              <a:t> </a:t>
            </a: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7902575" cy="707886"/>
          </a:xfrm>
          <a:prstGeom prst="rect">
            <a:avLst/>
          </a:prstGeom>
          <a:noFill/>
          <a:ln w="12700">
            <a:noFill/>
            <a:miter lim="800000"/>
            <a:headEnd type="none" w="sm" len="sm"/>
            <a:tailEnd type="none" w="sm" len="sm"/>
          </a:ln>
          <a:effectLst>
            <a:outerShdw dist="107763" dir="2700000" algn="ctr" rotWithShape="0">
              <a:schemeClr val="bg2"/>
            </a:outerShdw>
          </a:effectLst>
        </p:spPr>
        <p:txBody>
          <a:bodyPr>
            <a:spAutoFit/>
          </a:bodyPr>
          <a:lstStyle/>
          <a:p>
            <a:pPr algn="l">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将分析模型转换为软件设计</a:t>
            </a:r>
          </a:p>
        </p:txBody>
      </p:sp>
      <p:sp>
        <p:nvSpPr>
          <p:cNvPr id="9219" name="Oval 5"/>
          <p:cNvSpPr>
            <a:spLocks noChangeArrowheads="1"/>
          </p:cNvSpPr>
          <p:nvPr/>
        </p:nvSpPr>
        <p:spPr bwMode="auto">
          <a:xfrm>
            <a:off x="152400" y="1447800"/>
            <a:ext cx="4724400" cy="4267200"/>
          </a:xfrm>
          <a:prstGeom prst="ellipse">
            <a:avLst/>
          </a:prstGeom>
          <a:solidFill>
            <a:srgbClr val="477BFD"/>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20" name="Oval 6"/>
          <p:cNvSpPr>
            <a:spLocks noChangeArrowheads="1"/>
          </p:cNvSpPr>
          <p:nvPr/>
        </p:nvSpPr>
        <p:spPr bwMode="auto">
          <a:xfrm>
            <a:off x="685800" y="1981200"/>
            <a:ext cx="3581400" cy="3276600"/>
          </a:xfrm>
          <a:prstGeom prst="ellipse">
            <a:avLst/>
          </a:prstGeom>
          <a:solidFill>
            <a:srgbClr val="FFFFCC"/>
          </a:solidFill>
          <a:ln w="12700">
            <a:solidFill>
              <a:schemeClr val="tx1"/>
            </a:solidFill>
            <a:round/>
            <a:headEnd type="none" w="sm" len="sm"/>
            <a:tailEnd type="none" w="sm" len="sm"/>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 name="Oval 7"/>
          <p:cNvSpPr>
            <a:spLocks noChangeArrowheads="1"/>
          </p:cNvSpPr>
          <p:nvPr/>
        </p:nvSpPr>
        <p:spPr bwMode="auto">
          <a:xfrm>
            <a:off x="1676400" y="3048000"/>
            <a:ext cx="1447800" cy="1295400"/>
          </a:xfrm>
          <a:prstGeom prst="ellipse">
            <a:avLst/>
          </a:prstGeom>
          <a:solidFill>
            <a:srgbClr val="F75194"/>
          </a:solidFill>
          <a:ln w="12700">
            <a:solidFill>
              <a:schemeClr val="tx1"/>
            </a:solidFill>
            <a:round/>
            <a:headEnd type="none" w="sm" len="sm"/>
            <a:tailEnd type="none" w="sm" len="sm"/>
          </a:ln>
          <a:effectLst/>
        </p:spPr>
        <p:txBody>
          <a:bodyPr wrap="none" anchor="ctr"/>
          <a:lstStyle/>
          <a:p>
            <a:pPr eaLnBrk="0" hangingPunct="0">
              <a:defRPr/>
            </a:pPr>
            <a:r>
              <a:rPr lang="zh-CN" altLang="en-US" sz="2800">
                <a:solidFill>
                  <a:schemeClr val="tx1"/>
                </a:solidFill>
                <a:effectLst>
                  <a:outerShdw blurRad="38100" dist="38100" dir="2700000" algn="tl">
                    <a:srgbClr val="FFFFFF"/>
                  </a:outerShdw>
                </a:effectLst>
                <a:latin typeface="宋体" pitchFamily="2" charset="-122"/>
              </a:rPr>
              <a:t>数据</a:t>
            </a:r>
          </a:p>
          <a:p>
            <a:pPr eaLnBrk="0" hangingPunct="0">
              <a:defRPr/>
            </a:pPr>
            <a:r>
              <a:rPr lang="zh-CN" altLang="en-US" sz="2800">
                <a:solidFill>
                  <a:schemeClr val="tx1"/>
                </a:solidFill>
                <a:effectLst>
                  <a:outerShdw blurRad="38100" dist="38100" dir="2700000" algn="tl">
                    <a:srgbClr val="FFFFFF"/>
                  </a:outerShdw>
                </a:effectLst>
                <a:latin typeface="宋体" pitchFamily="2" charset="-122"/>
              </a:rPr>
              <a:t>字典</a:t>
            </a:r>
            <a:endParaRPr lang="zh-CN" altLang="en-US" sz="2800" b="0">
              <a:solidFill>
                <a:schemeClr val="tx1"/>
              </a:solidFill>
              <a:effectLst>
                <a:outerShdw blurRad="38100" dist="38100" dir="2700000" algn="tl">
                  <a:srgbClr val="FFFFFF"/>
                </a:outerShdw>
              </a:effectLst>
              <a:latin typeface="黑体" pitchFamily="2" charset="-122"/>
              <a:ea typeface="黑体" pitchFamily="2" charset="-122"/>
            </a:endParaRPr>
          </a:p>
        </p:txBody>
      </p:sp>
      <p:sp>
        <p:nvSpPr>
          <p:cNvPr id="9222" name="Line 8"/>
          <p:cNvSpPr>
            <a:spLocks noChangeShapeType="1"/>
          </p:cNvSpPr>
          <p:nvPr/>
        </p:nvSpPr>
        <p:spPr bwMode="auto">
          <a:xfrm>
            <a:off x="2514600" y="1447800"/>
            <a:ext cx="0" cy="1600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Line 9"/>
          <p:cNvSpPr>
            <a:spLocks noChangeShapeType="1"/>
          </p:cNvSpPr>
          <p:nvPr/>
        </p:nvSpPr>
        <p:spPr bwMode="auto">
          <a:xfrm>
            <a:off x="2971800" y="4038600"/>
            <a:ext cx="1828800" cy="1219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Line 10"/>
          <p:cNvSpPr>
            <a:spLocks noChangeShapeType="1"/>
          </p:cNvSpPr>
          <p:nvPr/>
        </p:nvSpPr>
        <p:spPr bwMode="auto">
          <a:xfrm flipH="1">
            <a:off x="533400" y="4038600"/>
            <a:ext cx="1295400" cy="10668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1"/>
          <p:cNvSpPr txBox="1">
            <a:spLocks noChangeArrowheads="1"/>
          </p:cNvSpPr>
          <p:nvPr/>
        </p:nvSpPr>
        <p:spPr bwMode="auto">
          <a:xfrm>
            <a:off x="2971800" y="2514600"/>
            <a:ext cx="1123950" cy="822325"/>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400">
                <a:effectLst>
                  <a:outerShdw blurRad="38100" dist="38100" dir="2700000" algn="tl">
                    <a:srgbClr val="C0C0C0"/>
                  </a:outerShdw>
                </a:effectLst>
                <a:latin typeface="宋体" pitchFamily="2" charset="-122"/>
              </a:rPr>
              <a:t>数据</a:t>
            </a:r>
          </a:p>
          <a:p>
            <a:pPr algn="l" eaLnBrk="0" hangingPunct="0">
              <a:defRPr/>
            </a:pPr>
            <a:r>
              <a:rPr lang="zh-CN" altLang="en-US" sz="2400">
                <a:effectLst>
                  <a:outerShdw blurRad="38100" dist="38100" dir="2700000" algn="tl">
                    <a:srgbClr val="C0C0C0"/>
                  </a:outerShdw>
                </a:effectLst>
                <a:latin typeface="宋体" pitchFamily="2" charset="-122"/>
              </a:rPr>
              <a:t>流图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0" name="Text Box 12"/>
          <p:cNvSpPr txBox="1">
            <a:spLocks noChangeArrowheads="1"/>
          </p:cNvSpPr>
          <p:nvPr/>
        </p:nvSpPr>
        <p:spPr bwMode="auto">
          <a:xfrm>
            <a:off x="1066800" y="2438400"/>
            <a:ext cx="1524000" cy="457200"/>
          </a:xfrm>
          <a:prstGeom prst="rect">
            <a:avLst/>
          </a:prstGeom>
          <a:noFill/>
          <a:ln w="12700">
            <a:noFill/>
            <a:miter lim="800000"/>
            <a:headEnd type="none" w="sm" len="sm"/>
            <a:tailEnd type="none" w="sm" len="sm"/>
          </a:ln>
          <a:effectLst/>
        </p:spPr>
        <p:txBody>
          <a:bodyPr>
            <a:spAutoFit/>
          </a:bodyPr>
          <a:lstStyle/>
          <a:p>
            <a:pPr algn="l" eaLnBrk="0" hangingPunct="0">
              <a:defRPr/>
            </a:pPr>
            <a:r>
              <a:rPr lang="en-US" altLang="zh-CN" sz="2400">
                <a:effectLst>
                  <a:outerShdw blurRad="38100" dist="38100" dir="2700000" algn="tl">
                    <a:srgbClr val="C0C0C0"/>
                  </a:outerShdw>
                </a:effectLst>
                <a:latin typeface="宋体" pitchFamily="2" charset="-122"/>
              </a:rPr>
              <a:t>E-R</a:t>
            </a:r>
            <a:r>
              <a:rPr lang="zh-CN" altLang="en-US" sz="2400">
                <a:effectLst>
                  <a:outerShdw blurRad="38100" dist="38100" dir="2700000" algn="tl">
                    <a:srgbClr val="C0C0C0"/>
                  </a:outerShdw>
                </a:effectLst>
                <a:latin typeface="宋体" pitchFamily="2" charset="-122"/>
              </a:rPr>
              <a:t>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1" name="Text Box 13"/>
          <p:cNvSpPr txBox="1">
            <a:spLocks noChangeArrowheads="1"/>
          </p:cNvSpPr>
          <p:nvPr/>
        </p:nvSpPr>
        <p:spPr bwMode="auto">
          <a:xfrm>
            <a:off x="1447800" y="4495800"/>
            <a:ext cx="2438400" cy="45720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400">
                <a:effectLst>
                  <a:outerShdw blurRad="38100" dist="38100" dir="2700000" algn="tl">
                    <a:srgbClr val="C0C0C0"/>
                  </a:outerShdw>
                </a:effectLst>
                <a:latin typeface="宋体" pitchFamily="2" charset="-122"/>
              </a:rPr>
              <a:t>状态变迁图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2" name="Text Box 14"/>
          <p:cNvSpPr txBox="1">
            <a:spLocks noChangeArrowheads="1"/>
          </p:cNvSpPr>
          <p:nvPr/>
        </p:nvSpPr>
        <p:spPr bwMode="auto">
          <a:xfrm>
            <a:off x="3429000" y="1690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加</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3" name="Text Box 15"/>
          <p:cNvSpPr txBox="1">
            <a:spLocks noChangeArrowheads="1"/>
          </p:cNvSpPr>
          <p:nvPr/>
        </p:nvSpPr>
        <p:spPr bwMode="auto">
          <a:xfrm>
            <a:off x="3810000" y="2071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工</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4" name="Text Box 16"/>
          <p:cNvSpPr txBox="1">
            <a:spLocks noChangeArrowheads="1"/>
          </p:cNvSpPr>
          <p:nvPr/>
        </p:nvSpPr>
        <p:spPr bwMode="auto">
          <a:xfrm>
            <a:off x="4191000" y="2514600"/>
            <a:ext cx="542925"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规</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5" name="Text Box 17"/>
          <p:cNvSpPr txBox="1">
            <a:spLocks noChangeArrowheads="1"/>
          </p:cNvSpPr>
          <p:nvPr/>
        </p:nvSpPr>
        <p:spPr bwMode="auto">
          <a:xfrm>
            <a:off x="4343400" y="3062288"/>
            <a:ext cx="671513" cy="519112"/>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约</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6" name="Text Box 18"/>
          <p:cNvSpPr txBox="1">
            <a:spLocks noChangeArrowheads="1"/>
          </p:cNvSpPr>
          <p:nvPr/>
        </p:nvSpPr>
        <p:spPr bwMode="auto">
          <a:xfrm>
            <a:off x="1657350" y="5181600"/>
            <a:ext cx="1619250"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控制规约</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7" name="Text Box 19"/>
          <p:cNvSpPr txBox="1">
            <a:spLocks noChangeArrowheads="1"/>
          </p:cNvSpPr>
          <p:nvPr/>
        </p:nvSpPr>
        <p:spPr bwMode="auto">
          <a:xfrm>
            <a:off x="1006475" y="1706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数</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8" name="Text Box 20"/>
          <p:cNvSpPr txBox="1">
            <a:spLocks noChangeArrowheads="1"/>
          </p:cNvSpPr>
          <p:nvPr/>
        </p:nvSpPr>
        <p:spPr bwMode="auto">
          <a:xfrm>
            <a:off x="549275" y="2087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据</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9" name="Text Box 21"/>
          <p:cNvSpPr txBox="1">
            <a:spLocks noChangeArrowheads="1"/>
          </p:cNvSpPr>
          <p:nvPr/>
        </p:nvSpPr>
        <p:spPr bwMode="auto">
          <a:xfrm>
            <a:off x="244475" y="2590800"/>
            <a:ext cx="593725" cy="579438"/>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对</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0" name="Text Box 22"/>
          <p:cNvSpPr txBox="1">
            <a:spLocks noChangeArrowheads="1"/>
          </p:cNvSpPr>
          <p:nvPr/>
        </p:nvSpPr>
        <p:spPr bwMode="auto">
          <a:xfrm>
            <a:off x="114300" y="3657600"/>
            <a:ext cx="800100" cy="106680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描</a:t>
            </a:r>
          </a:p>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 述</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1" name="Text Box 23"/>
          <p:cNvSpPr txBox="1">
            <a:spLocks noChangeArrowheads="1"/>
          </p:cNvSpPr>
          <p:nvPr/>
        </p:nvSpPr>
        <p:spPr bwMode="auto">
          <a:xfrm>
            <a:off x="92075" y="30781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象</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9238" name="AutoShape 24"/>
          <p:cNvSpPr>
            <a:spLocks noChangeArrowheads="1"/>
          </p:cNvSpPr>
          <p:nvPr/>
        </p:nvSpPr>
        <p:spPr bwMode="auto">
          <a:xfrm>
            <a:off x="6400800" y="228600"/>
            <a:ext cx="990600" cy="1371600"/>
          </a:xfrm>
          <a:prstGeom prst="triangle">
            <a:avLst>
              <a:gd name="adj" fmla="val 50000"/>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endParaRPr lang="zh-CN" altLang="en-US" sz="3600" b="0">
              <a:solidFill>
                <a:schemeClr val="accent2"/>
              </a:solidFill>
              <a:latin typeface="黑体" pitchFamily="49" charset="-122"/>
              <a:ea typeface="黑体" pitchFamily="49" charset="-122"/>
            </a:endParaRPr>
          </a:p>
        </p:txBody>
      </p:sp>
      <p:sp>
        <p:nvSpPr>
          <p:cNvPr id="9239" name="AutoShape 25"/>
          <p:cNvSpPr>
            <a:spLocks noChangeArrowheads="1"/>
          </p:cNvSpPr>
          <p:nvPr/>
        </p:nvSpPr>
        <p:spPr bwMode="auto">
          <a:xfrm flipV="1">
            <a:off x="6019800" y="1676400"/>
            <a:ext cx="1828800" cy="1219200"/>
          </a:xfrm>
          <a:custGeom>
            <a:avLst/>
            <a:gdLst>
              <a:gd name="T0" fmla="*/ 1660567 w 21600"/>
              <a:gd name="T1" fmla="*/ 609600 h 21600"/>
              <a:gd name="T2" fmla="*/ 914400 w 21600"/>
              <a:gd name="T3" fmla="*/ 1219200 h 21600"/>
              <a:gd name="T4" fmla="*/ 168233 w 21600"/>
              <a:gd name="T5" fmla="*/ 609600 h 21600"/>
              <a:gd name="T6" fmla="*/ 914400 w 21600"/>
              <a:gd name="T7" fmla="*/ 0 h 21600"/>
              <a:gd name="T8" fmla="*/ 0 60000 65536"/>
              <a:gd name="T9" fmla="*/ 0 60000 65536"/>
              <a:gd name="T10" fmla="*/ 0 60000 65536"/>
              <a:gd name="T11" fmla="*/ 0 60000 65536"/>
              <a:gd name="T12" fmla="*/ 3787 w 21600"/>
              <a:gd name="T13" fmla="*/ 3787 h 21600"/>
              <a:gd name="T14" fmla="*/ 17813 w 21600"/>
              <a:gd name="T15" fmla="*/ 17813 h 21600"/>
            </a:gdLst>
            <a:ahLst/>
            <a:cxnLst>
              <a:cxn ang="T8">
                <a:pos x="T0" y="T1"/>
              </a:cxn>
              <a:cxn ang="T9">
                <a:pos x="T2" y="T3"/>
              </a:cxn>
              <a:cxn ang="T10">
                <a:pos x="T4" y="T5"/>
              </a:cxn>
              <a:cxn ang="T11">
                <a:pos x="T6" y="T7"/>
              </a:cxn>
            </a:cxnLst>
            <a:rect l="T12" t="T13" r="T14" b="T15"/>
            <a:pathLst>
              <a:path w="21600" h="21600">
                <a:moveTo>
                  <a:pt x="0" y="0"/>
                </a:moveTo>
                <a:lnTo>
                  <a:pt x="3974" y="21600"/>
                </a:lnTo>
                <a:lnTo>
                  <a:pt x="17626" y="21600"/>
                </a:lnTo>
                <a:lnTo>
                  <a:pt x="21600" y="0"/>
                </a:lnTo>
                <a:lnTo>
                  <a:pt x="0" y="0"/>
                </a:lnTo>
                <a:close/>
              </a:path>
            </a:pathLst>
          </a:custGeom>
          <a:solidFill>
            <a:srgbClr val="D60093"/>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0" name="AutoShape 26"/>
          <p:cNvSpPr>
            <a:spLocks noChangeArrowheads="1"/>
          </p:cNvSpPr>
          <p:nvPr/>
        </p:nvSpPr>
        <p:spPr bwMode="auto">
          <a:xfrm flipV="1">
            <a:off x="5562600" y="2971800"/>
            <a:ext cx="2667000" cy="914400"/>
          </a:xfrm>
          <a:custGeom>
            <a:avLst/>
            <a:gdLst>
              <a:gd name="T0" fmla="*/ 2495497 w 21600"/>
              <a:gd name="T1" fmla="*/ 457200 h 21600"/>
              <a:gd name="T2" fmla="*/ 1333500 w 21600"/>
              <a:gd name="T3" fmla="*/ 914400 h 21600"/>
              <a:gd name="T4" fmla="*/ 171503 w 21600"/>
              <a:gd name="T5" fmla="*/ 457200 h 21600"/>
              <a:gd name="T6" fmla="*/ 1333500 w 21600"/>
              <a:gd name="T7" fmla="*/ 0 h 21600"/>
              <a:gd name="T8" fmla="*/ 0 60000 65536"/>
              <a:gd name="T9" fmla="*/ 0 60000 65536"/>
              <a:gd name="T10" fmla="*/ 0 60000 65536"/>
              <a:gd name="T11" fmla="*/ 0 60000 65536"/>
              <a:gd name="T12" fmla="*/ 3189 w 21600"/>
              <a:gd name="T13" fmla="*/ 3189 h 21600"/>
              <a:gd name="T14" fmla="*/ 18411 w 21600"/>
              <a:gd name="T15" fmla="*/ 18411 h 21600"/>
            </a:gdLst>
            <a:ahLst/>
            <a:cxnLst>
              <a:cxn ang="T8">
                <a:pos x="T0" y="T1"/>
              </a:cxn>
              <a:cxn ang="T9">
                <a:pos x="T2" y="T3"/>
              </a:cxn>
              <a:cxn ang="T10">
                <a:pos x="T4" y="T5"/>
              </a:cxn>
              <a:cxn ang="T11">
                <a:pos x="T6" y="T7"/>
              </a:cxn>
            </a:cxnLst>
            <a:rect l="T12" t="T13" r="T14" b="T15"/>
            <a:pathLst>
              <a:path w="21600" h="21600">
                <a:moveTo>
                  <a:pt x="0" y="0"/>
                </a:moveTo>
                <a:lnTo>
                  <a:pt x="2777" y="21600"/>
                </a:lnTo>
                <a:lnTo>
                  <a:pt x="18823" y="21600"/>
                </a:lnTo>
                <a:lnTo>
                  <a:pt x="21600" y="0"/>
                </a:lnTo>
                <a:lnTo>
                  <a:pt x="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1" name="AutoShape 27"/>
          <p:cNvSpPr>
            <a:spLocks noChangeArrowheads="1"/>
          </p:cNvSpPr>
          <p:nvPr/>
        </p:nvSpPr>
        <p:spPr bwMode="auto">
          <a:xfrm flipV="1">
            <a:off x="4724400" y="5029200"/>
            <a:ext cx="4343400" cy="1066800"/>
          </a:xfrm>
          <a:custGeom>
            <a:avLst/>
            <a:gdLst>
              <a:gd name="T0" fmla="*/ 4199424 w 21600"/>
              <a:gd name="T1" fmla="*/ 533400 h 21600"/>
              <a:gd name="T2" fmla="*/ 2171700 w 21600"/>
              <a:gd name="T3" fmla="*/ 1066800 h 21600"/>
              <a:gd name="T4" fmla="*/ 143976 w 21600"/>
              <a:gd name="T5" fmla="*/ 533400 h 21600"/>
              <a:gd name="T6" fmla="*/ 2171700 w 21600"/>
              <a:gd name="T7" fmla="*/ 0 h 21600"/>
              <a:gd name="T8" fmla="*/ 0 60000 65536"/>
              <a:gd name="T9" fmla="*/ 0 60000 65536"/>
              <a:gd name="T10" fmla="*/ 0 60000 65536"/>
              <a:gd name="T11" fmla="*/ 0 60000 65536"/>
              <a:gd name="T12" fmla="*/ 2516 w 21600"/>
              <a:gd name="T13" fmla="*/ 2516 h 21600"/>
              <a:gd name="T14" fmla="*/ 19084 w 21600"/>
              <a:gd name="T15" fmla="*/ 19084 h 21600"/>
            </a:gdLst>
            <a:ahLst/>
            <a:cxnLst>
              <a:cxn ang="T8">
                <a:pos x="T0" y="T1"/>
              </a:cxn>
              <a:cxn ang="T9">
                <a:pos x="T2" y="T3"/>
              </a:cxn>
              <a:cxn ang="T10">
                <a:pos x="T4" y="T5"/>
              </a:cxn>
              <a:cxn ang="T11">
                <a:pos x="T6" y="T7"/>
              </a:cxn>
            </a:cxnLst>
            <a:rect l="T12" t="T13" r="T14" b="T15"/>
            <a:pathLst>
              <a:path w="21600" h="21600">
                <a:moveTo>
                  <a:pt x="0" y="0"/>
                </a:moveTo>
                <a:lnTo>
                  <a:pt x="1432" y="21600"/>
                </a:lnTo>
                <a:lnTo>
                  <a:pt x="20168" y="21600"/>
                </a:lnTo>
                <a:lnTo>
                  <a:pt x="21600" y="0"/>
                </a:lnTo>
                <a:lnTo>
                  <a:pt x="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zh-CN" altLang="en-US"/>
          </a:p>
        </p:txBody>
      </p:sp>
      <p:sp>
        <p:nvSpPr>
          <p:cNvPr id="9242" name="AutoShape 28"/>
          <p:cNvSpPr>
            <a:spLocks noChangeArrowheads="1"/>
          </p:cNvSpPr>
          <p:nvPr/>
        </p:nvSpPr>
        <p:spPr bwMode="auto">
          <a:xfrm flipV="1">
            <a:off x="5105400" y="3962400"/>
            <a:ext cx="3581400" cy="990600"/>
          </a:xfrm>
          <a:custGeom>
            <a:avLst/>
            <a:gdLst>
              <a:gd name="T0" fmla="*/ 3407636 w 21600"/>
              <a:gd name="T1" fmla="*/ 495300 h 21600"/>
              <a:gd name="T2" fmla="*/ 1790700 w 21600"/>
              <a:gd name="T3" fmla="*/ 990600 h 21600"/>
              <a:gd name="T4" fmla="*/ 173764 w 21600"/>
              <a:gd name="T5" fmla="*/ 495300 h 21600"/>
              <a:gd name="T6" fmla="*/ 1790700 w 21600"/>
              <a:gd name="T7" fmla="*/ 0 h 21600"/>
              <a:gd name="T8" fmla="*/ 0 60000 65536"/>
              <a:gd name="T9" fmla="*/ 0 60000 65536"/>
              <a:gd name="T10" fmla="*/ 0 60000 65536"/>
              <a:gd name="T11" fmla="*/ 0 60000 65536"/>
              <a:gd name="T12" fmla="*/ 2848 w 21600"/>
              <a:gd name="T13" fmla="*/ 2848 h 21600"/>
              <a:gd name="T14" fmla="*/ 18752 w 21600"/>
              <a:gd name="T15" fmla="*/ 18752 h 21600"/>
            </a:gdLst>
            <a:ahLst/>
            <a:cxnLst>
              <a:cxn ang="T8">
                <a:pos x="T0" y="T1"/>
              </a:cxn>
              <a:cxn ang="T9">
                <a:pos x="T2" y="T3"/>
              </a:cxn>
              <a:cxn ang="T10">
                <a:pos x="T4" y="T5"/>
              </a:cxn>
              <a:cxn ang="T11">
                <a:pos x="T6" y="T7"/>
              </a:cxn>
            </a:cxnLst>
            <a:rect l="T12" t="T13" r="T14" b="T15"/>
            <a:pathLst>
              <a:path w="21600" h="21600">
                <a:moveTo>
                  <a:pt x="0" y="0"/>
                </a:moveTo>
                <a:lnTo>
                  <a:pt x="2096" y="21600"/>
                </a:lnTo>
                <a:lnTo>
                  <a:pt x="19504" y="21600"/>
                </a:lnTo>
                <a:lnTo>
                  <a:pt x="21600" y="0"/>
                </a:lnTo>
                <a:lnTo>
                  <a:pt x="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3" name="Text Box 29"/>
          <p:cNvSpPr txBox="1">
            <a:spLocks noChangeArrowheads="1"/>
          </p:cNvSpPr>
          <p:nvPr/>
        </p:nvSpPr>
        <p:spPr bwMode="auto">
          <a:xfrm>
            <a:off x="5410200" y="5226050"/>
            <a:ext cx="3367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数 据 设 计</a:t>
            </a:r>
          </a:p>
        </p:txBody>
      </p:sp>
      <p:sp>
        <p:nvSpPr>
          <p:cNvPr id="9244" name="Text Box 30"/>
          <p:cNvSpPr txBox="1">
            <a:spLocks noChangeArrowheads="1"/>
          </p:cNvSpPr>
          <p:nvPr/>
        </p:nvSpPr>
        <p:spPr bwMode="auto">
          <a:xfrm>
            <a:off x="5410200" y="408305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体系结构设计</a:t>
            </a:r>
          </a:p>
        </p:txBody>
      </p:sp>
      <p:sp>
        <p:nvSpPr>
          <p:cNvPr id="9245" name="Text Box 31"/>
          <p:cNvSpPr txBox="1">
            <a:spLocks noChangeArrowheads="1"/>
          </p:cNvSpPr>
          <p:nvPr/>
        </p:nvSpPr>
        <p:spPr bwMode="auto">
          <a:xfrm>
            <a:off x="5943600" y="309245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接口设计</a:t>
            </a:r>
          </a:p>
        </p:txBody>
      </p:sp>
      <p:sp>
        <p:nvSpPr>
          <p:cNvPr id="9246" name="Text Box 32"/>
          <p:cNvSpPr txBox="1">
            <a:spLocks noChangeArrowheads="1"/>
          </p:cNvSpPr>
          <p:nvPr/>
        </p:nvSpPr>
        <p:spPr bwMode="auto">
          <a:xfrm>
            <a:off x="6026150" y="2163763"/>
            <a:ext cx="182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rgbClr val="000000"/>
                </a:solidFill>
                <a:latin typeface="宋体" pitchFamily="2" charset="-122"/>
              </a:rPr>
              <a:t>过程设计</a:t>
            </a:r>
          </a:p>
        </p:txBody>
      </p:sp>
      <p:sp>
        <p:nvSpPr>
          <p:cNvPr id="9247" name="Line 33"/>
          <p:cNvSpPr>
            <a:spLocks noChangeShapeType="1"/>
          </p:cNvSpPr>
          <p:nvPr/>
        </p:nvSpPr>
        <p:spPr bwMode="auto">
          <a:xfrm flipV="1">
            <a:off x="4343400" y="2133600"/>
            <a:ext cx="20574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8" name="Line 34"/>
          <p:cNvSpPr>
            <a:spLocks noChangeShapeType="1"/>
          </p:cNvSpPr>
          <p:nvPr/>
        </p:nvSpPr>
        <p:spPr bwMode="auto">
          <a:xfrm flipV="1">
            <a:off x="3886200" y="3429000"/>
            <a:ext cx="205740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Line 35"/>
          <p:cNvSpPr>
            <a:spLocks noChangeShapeType="1"/>
          </p:cNvSpPr>
          <p:nvPr/>
        </p:nvSpPr>
        <p:spPr bwMode="auto">
          <a:xfrm>
            <a:off x="3733800" y="4038600"/>
            <a:ext cx="1828800" cy="4572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0" name="Oval 36"/>
          <p:cNvSpPr>
            <a:spLocks noChangeArrowheads="1"/>
          </p:cNvSpPr>
          <p:nvPr/>
        </p:nvSpPr>
        <p:spPr bwMode="auto">
          <a:xfrm>
            <a:off x="3733800" y="36576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1" name="Oval 37"/>
          <p:cNvSpPr>
            <a:spLocks noChangeArrowheads="1"/>
          </p:cNvSpPr>
          <p:nvPr/>
        </p:nvSpPr>
        <p:spPr bwMode="auto">
          <a:xfrm>
            <a:off x="3657600" y="38862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2" name="Line 38"/>
          <p:cNvSpPr>
            <a:spLocks noChangeShapeType="1"/>
          </p:cNvSpPr>
          <p:nvPr/>
        </p:nvSpPr>
        <p:spPr bwMode="auto">
          <a:xfrm>
            <a:off x="2971800" y="3886200"/>
            <a:ext cx="2362200" cy="1371600"/>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Oval 39"/>
          <p:cNvSpPr>
            <a:spLocks noChangeArrowheads="1"/>
          </p:cNvSpPr>
          <p:nvPr/>
        </p:nvSpPr>
        <p:spPr bwMode="auto">
          <a:xfrm>
            <a:off x="2819400" y="3733800"/>
            <a:ext cx="228600" cy="228600"/>
          </a:xfrm>
          <a:prstGeom prst="ellipse">
            <a:avLst/>
          </a:prstGeom>
          <a:solidFill>
            <a:srgbClr val="D60093"/>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4" name="Oval 40"/>
          <p:cNvSpPr>
            <a:spLocks noChangeArrowheads="1"/>
          </p:cNvSpPr>
          <p:nvPr/>
        </p:nvSpPr>
        <p:spPr bwMode="auto">
          <a:xfrm>
            <a:off x="1066800" y="38862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5" name="Freeform 41"/>
          <p:cNvSpPr>
            <a:spLocks/>
          </p:cNvSpPr>
          <p:nvPr/>
        </p:nvSpPr>
        <p:spPr bwMode="auto">
          <a:xfrm>
            <a:off x="533400" y="685800"/>
            <a:ext cx="6057900" cy="3784600"/>
          </a:xfrm>
          <a:custGeom>
            <a:avLst/>
            <a:gdLst>
              <a:gd name="T0" fmla="*/ 2147483647 w 3816"/>
              <a:gd name="T1" fmla="*/ 2147483647 h 2384"/>
              <a:gd name="T2" fmla="*/ 2147483647 w 3816"/>
              <a:gd name="T3" fmla="*/ 2147483647 h 2384"/>
              <a:gd name="T4" fmla="*/ 2147483647 w 3816"/>
              <a:gd name="T5" fmla="*/ 2147483647 h 2384"/>
              <a:gd name="T6" fmla="*/ 2147483647 w 3816"/>
              <a:gd name="T7" fmla="*/ 2147483647 h 2384"/>
              <a:gd name="T8" fmla="*/ 2147483647 w 3816"/>
              <a:gd name="T9" fmla="*/ 2147483647 h 2384"/>
              <a:gd name="T10" fmla="*/ 2147483647 w 3816"/>
              <a:gd name="T11" fmla="*/ 2147483647 h 2384"/>
              <a:gd name="T12" fmla="*/ 2147483647 w 3816"/>
              <a:gd name="T13" fmla="*/ 2147483647 h 2384"/>
              <a:gd name="T14" fmla="*/ 2147483647 w 3816"/>
              <a:gd name="T15" fmla="*/ 2147483647 h 2384"/>
              <a:gd name="T16" fmla="*/ 2147483647 w 3816"/>
              <a:gd name="T17" fmla="*/ 2147483647 h 2384"/>
              <a:gd name="T18" fmla="*/ 2147483647 w 3816"/>
              <a:gd name="T19" fmla="*/ 2147483647 h 2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16"/>
              <a:gd name="T31" fmla="*/ 0 h 2384"/>
              <a:gd name="T32" fmla="*/ 3816 w 3816"/>
              <a:gd name="T33" fmla="*/ 2384 h 23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16" h="2384">
                <a:moveTo>
                  <a:pt x="600" y="2384"/>
                </a:moveTo>
                <a:cubicBezTo>
                  <a:pt x="456" y="2308"/>
                  <a:pt x="312" y="2232"/>
                  <a:pt x="216" y="2096"/>
                </a:cubicBezTo>
                <a:cubicBezTo>
                  <a:pt x="120" y="1960"/>
                  <a:pt x="48" y="1784"/>
                  <a:pt x="24" y="1568"/>
                </a:cubicBezTo>
                <a:cubicBezTo>
                  <a:pt x="0" y="1352"/>
                  <a:pt x="8" y="1024"/>
                  <a:pt x="72" y="800"/>
                </a:cubicBezTo>
                <a:cubicBezTo>
                  <a:pt x="136" y="576"/>
                  <a:pt x="256" y="352"/>
                  <a:pt x="408" y="224"/>
                </a:cubicBezTo>
                <a:cubicBezTo>
                  <a:pt x="560" y="96"/>
                  <a:pt x="776" y="64"/>
                  <a:pt x="984" y="32"/>
                </a:cubicBezTo>
                <a:cubicBezTo>
                  <a:pt x="1192" y="0"/>
                  <a:pt x="1424" y="8"/>
                  <a:pt x="1656" y="32"/>
                </a:cubicBezTo>
                <a:cubicBezTo>
                  <a:pt x="1888" y="56"/>
                  <a:pt x="2168" y="104"/>
                  <a:pt x="2376" y="176"/>
                </a:cubicBezTo>
                <a:cubicBezTo>
                  <a:pt x="2584" y="248"/>
                  <a:pt x="2664" y="352"/>
                  <a:pt x="2904" y="464"/>
                </a:cubicBezTo>
                <a:cubicBezTo>
                  <a:pt x="3144" y="576"/>
                  <a:pt x="3664" y="784"/>
                  <a:pt x="3816" y="848"/>
                </a:cubicBezTo>
              </a:path>
            </a:pathLst>
          </a:custGeom>
          <a:noFill/>
          <a:ln w="38100" cap="flat" cmpd="sng">
            <a:solidFill>
              <a:srgbClr val="FC012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6" name="Freeform 42"/>
          <p:cNvSpPr>
            <a:spLocks/>
          </p:cNvSpPr>
          <p:nvPr/>
        </p:nvSpPr>
        <p:spPr bwMode="auto">
          <a:xfrm>
            <a:off x="533400" y="2971800"/>
            <a:ext cx="609600" cy="2057400"/>
          </a:xfrm>
          <a:custGeom>
            <a:avLst/>
            <a:gdLst>
              <a:gd name="T0" fmla="*/ 2147483647 w 384"/>
              <a:gd name="T1" fmla="*/ 2147483647 h 1008"/>
              <a:gd name="T2" fmla="*/ 2147483647 w 384"/>
              <a:gd name="T3" fmla="*/ 2147483647 h 1008"/>
              <a:gd name="T4" fmla="*/ 2147483647 w 384"/>
              <a:gd name="T5" fmla="*/ 2147483647 h 1008"/>
              <a:gd name="T6" fmla="*/ 0 w 384"/>
              <a:gd name="T7" fmla="*/ 0 h 1008"/>
              <a:gd name="T8" fmla="*/ 0 60000 65536"/>
              <a:gd name="T9" fmla="*/ 0 60000 65536"/>
              <a:gd name="T10" fmla="*/ 0 60000 65536"/>
              <a:gd name="T11" fmla="*/ 0 60000 65536"/>
              <a:gd name="T12" fmla="*/ 0 w 384"/>
              <a:gd name="T13" fmla="*/ 0 h 1008"/>
              <a:gd name="T14" fmla="*/ 384 w 384"/>
              <a:gd name="T15" fmla="*/ 1008 h 1008"/>
            </a:gdLst>
            <a:ahLst/>
            <a:cxnLst>
              <a:cxn ang="T8">
                <a:pos x="T0" y="T1"/>
              </a:cxn>
              <a:cxn ang="T9">
                <a:pos x="T2" y="T3"/>
              </a:cxn>
              <a:cxn ang="T10">
                <a:pos x="T4" y="T5"/>
              </a:cxn>
              <a:cxn ang="T11">
                <a:pos x="T6" y="T7"/>
              </a:cxn>
            </a:cxnLst>
            <a:rect l="T12" t="T13" r="T14" b="T15"/>
            <a:pathLst>
              <a:path w="384" h="1008">
                <a:moveTo>
                  <a:pt x="384" y="1008"/>
                </a:moveTo>
                <a:cubicBezTo>
                  <a:pt x="312" y="912"/>
                  <a:pt x="240" y="816"/>
                  <a:pt x="192" y="720"/>
                </a:cubicBezTo>
                <a:cubicBezTo>
                  <a:pt x="144" y="624"/>
                  <a:pt x="128" y="552"/>
                  <a:pt x="96" y="432"/>
                </a:cubicBezTo>
                <a:cubicBezTo>
                  <a:pt x="64" y="312"/>
                  <a:pt x="16" y="72"/>
                  <a:pt x="0" y="0"/>
                </a:cubicBezTo>
              </a:path>
            </a:pathLst>
          </a:custGeom>
          <a:noFill/>
          <a:ln w="38100" cap="flat" cmpd="sng">
            <a:solidFill>
              <a:srgbClr val="FC0128"/>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Oval 43"/>
          <p:cNvSpPr>
            <a:spLocks noChangeArrowheads="1"/>
          </p:cNvSpPr>
          <p:nvPr/>
        </p:nvSpPr>
        <p:spPr bwMode="auto">
          <a:xfrm>
            <a:off x="1295400" y="43434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8" name="Oval 44"/>
          <p:cNvSpPr>
            <a:spLocks noChangeArrowheads="1"/>
          </p:cNvSpPr>
          <p:nvPr/>
        </p:nvSpPr>
        <p:spPr bwMode="auto">
          <a:xfrm>
            <a:off x="990600" y="48768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9" name="Line 45"/>
          <p:cNvSpPr>
            <a:spLocks noChangeShapeType="1"/>
          </p:cNvSpPr>
          <p:nvPr/>
        </p:nvSpPr>
        <p:spPr bwMode="auto">
          <a:xfrm>
            <a:off x="1219200" y="4038600"/>
            <a:ext cx="4038600" cy="1600200"/>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0" name="Text Box 46"/>
          <p:cNvSpPr txBox="1">
            <a:spLocks noChangeArrowheads="1"/>
          </p:cNvSpPr>
          <p:nvPr/>
        </p:nvSpPr>
        <p:spPr bwMode="auto">
          <a:xfrm>
            <a:off x="1238250" y="6019800"/>
            <a:ext cx="1825625" cy="5842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b="0">
                <a:solidFill>
                  <a:srgbClr val="0000FF"/>
                </a:solidFill>
                <a:latin typeface="黑体" pitchFamily="49" charset="-122"/>
                <a:ea typeface="黑体" pitchFamily="49" charset="-122"/>
              </a:rPr>
              <a:t>分析模型</a:t>
            </a:r>
          </a:p>
        </p:txBody>
      </p:sp>
      <p:sp>
        <p:nvSpPr>
          <p:cNvPr id="9261" name="Text Box 47"/>
          <p:cNvSpPr txBox="1">
            <a:spLocks noChangeArrowheads="1"/>
          </p:cNvSpPr>
          <p:nvPr/>
        </p:nvSpPr>
        <p:spPr bwMode="auto">
          <a:xfrm>
            <a:off x="5505450" y="6096000"/>
            <a:ext cx="1825625" cy="5842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b="0">
                <a:solidFill>
                  <a:srgbClr val="0000FF"/>
                </a:solidFill>
                <a:latin typeface="黑体" pitchFamily="49" charset="-122"/>
                <a:ea typeface="黑体" pitchFamily="49" charset="-122"/>
              </a:rPr>
              <a:t>设计模型</a:t>
            </a:r>
          </a:p>
        </p:txBody>
      </p:sp>
    </p:spTree>
  </p:cSld>
  <p:clrMapOvr>
    <a:masterClrMapping/>
  </p:clrMapOvr>
  <p:transition>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76250"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80899" name="Rectangle 3"/>
          <p:cNvSpPr>
            <a:spLocks noChangeArrowheads="1"/>
          </p:cNvSpPr>
          <p:nvPr/>
        </p:nvSpPr>
        <p:spPr bwMode="auto">
          <a:xfrm>
            <a:off x="381000" y="1854200"/>
            <a:ext cx="8458200" cy="46990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加工名：</a:t>
            </a:r>
            <a:r>
              <a:rPr lang="en-US" altLang="zh-CN" sz="2800">
                <a:solidFill>
                  <a:schemeClr val="tx1"/>
                </a:solidFill>
                <a:latin typeface="Verdana" pitchFamily="34" charset="0"/>
              </a:rPr>
              <a:t>…</a:t>
            </a:r>
            <a:endParaRPr lang="en-US" altLang="zh-CN" sz="2800">
              <a:solidFill>
                <a:schemeClr val="tx1"/>
              </a:solidFill>
              <a:latin typeface="宋体" pitchFamily="2" charset="-122"/>
            </a:endParaRP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加工编号：</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简要描述：</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输入数据流：</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输出数据流：</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加工逻辑：</a:t>
            </a:r>
          </a:p>
          <a:p>
            <a:pPr lvl="1" algn="l">
              <a:lnSpc>
                <a:spcPct val="90000"/>
              </a:lnSpc>
              <a:spcBef>
                <a:spcPct val="10000"/>
              </a:spcBef>
              <a:buClr>
                <a:schemeClr val="accent2"/>
              </a:buClr>
              <a:buFont typeface="Wingdings" pitchFamily="2" charset="2"/>
              <a:buNone/>
            </a:pPr>
            <a:r>
              <a:rPr lang="zh-CN" altLang="en-US" sz="2800">
                <a:solidFill>
                  <a:schemeClr val="tx2"/>
                </a:solidFill>
                <a:latin typeface="Verdana" pitchFamily="34" charset="0"/>
              </a:rPr>
              <a:t> </a:t>
            </a:r>
          </a:p>
        </p:txBody>
      </p:sp>
    </p:spTree>
  </p:cSld>
  <p:clrMapOvr>
    <a:masterClrMapping/>
  </p:clrMapOvr>
  <p:transition>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22288" y="23364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银行存折  举例</a:t>
            </a:r>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96862" y="773705"/>
            <a:ext cx="8595617"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存折＝户名＋所号＋帐号＋开户日＋性质＋（印密）＋</a:t>
            </a: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存取行</a:t>
            </a:r>
            <a:r>
              <a:rPr lang="en-US" altLang="zh-CN" sz="2800" dirty="0">
                <a:solidFill>
                  <a:schemeClr val="tx1"/>
                </a:solidFill>
                <a:latin typeface="宋体" pitchFamily="2" charset="-122"/>
              </a:rPr>
              <a:t>}50</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户名＝</a:t>
            </a: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字母</a:t>
            </a:r>
            <a:r>
              <a:rPr lang="en-US" altLang="zh-CN" sz="2800" dirty="0">
                <a:solidFill>
                  <a:schemeClr val="tx1"/>
                </a:solidFill>
                <a:latin typeface="宋体" pitchFamily="2" charset="-122"/>
              </a:rPr>
              <a:t>}24</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所号＝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001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999</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帐号＝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00000001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99999999</a:t>
            </a:r>
            <a:r>
              <a:rPr lang="en-US" altLang="zh-CN" sz="2800" dirty="0">
                <a:solidFill>
                  <a:schemeClr val="tx1"/>
                </a:solidFill>
                <a:latin typeface="Verdana" pitchFamily="34" charset="0"/>
              </a:rPr>
              <a:t>”</a:t>
            </a:r>
            <a:endParaRPr lang="en-US" altLang="zh-CN" sz="2800" dirty="0">
              <a:solidFill>
                <a:schemeClr val="tx1"/>
              </a:solidFill>
              <a:latin typeface="宋体" pitchFamily="2" charset="-122"/>
            </a:endParaRP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开户日＝年＋月＋日</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性质＝</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6</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r>
              <a:rPr lang="zh-CN" altLang="en-US" sz="2800" dirty="0">
                <a:solidFill>
                  <a:schemeClr val="tx1"/>
                </a:solidFill>
                <a:latin typeface="宋体" pitchFamily="2" charset="-122"/>
              </a:rPr>
              <a:t>注：</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1</a:t>
            </a:r>
            <a:r>
              <a:rPr lang="en-US" altLang="zh-CN" sz="2800" dirty="0">
                <a:solidFill>
                  <a:schemeClr val="tx1"/>
                </a:solidFill>
                <a:latin typeface="Verdana" pitchFamily="34" charset="0"/>
              </a:rPr>
              <a:t>”</a:t>
            </a:r>
            <a:r>
              <a:rPr lang="zh-CN" altLang="en-US" sz="2800" dirty="0">
                <a:solidFill>
                  <a:schemeClr val="tx1"/>
                </a:solidFill>
                <a:latin typeface="宋体" pitchFamily="2" charset="-122"/>
              </a:rPr>
              <a:t>表示普通户，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5</a:t>
            </a:r>
            <a:r>
              <a:rPr lang="en-US" altLang="zh-CN" sz="2800" dirty="0">
                <a:solidFill>
                  <a:schemeClr val="tx1"/>
                </a:solidFill>
                <a:latin typeface="Verdana" pitchFamily="34" charset="0"/>
              </a:rPr>
              <a:t>”</a:t>
            </a:r>
            <a:r>
              <a:rPr lang="zh-CN" altLang="en-US" sz="2800" dirty="0">
                <a:solidFill>
                  <a:schemeClr val="tx1"/>
                </a:solidFill>
                <a:latin typeface="宋体" pitchFamily="2" charset="-122"/>
              </a:rPr>
              <a:t>表示工资户等</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印密＝</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r>
              <a:rPr lang="zh-CN" altLang="en-US" sz="2800" dirty="0">
                <a:solidFill>
                  <a:schemeClr val="tx1"/>
                </a:solidFill>
                <a:latin typeface="宋体" pitchFamily="2" charset="-122"/>
              </a:rPr>
              <a:t>注：印密在存折上不显示</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存取行＝日期＋（摘要）＋支出＋存入＋余额＋操作＋复核</a:t>
            </a:r>
          </a:p>
        </p:txBody>
      </p:sp>
    </p:spTree>
  </p:cSld>
  <p:clrMapOvr>
    <a:masterClrMapping/>
  </p:clrMapOvr>
  <p:transition>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76200"/>
            <a:ext cx="9067800" cy="678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None/>
            </a:pPr>
            <a:r>
              <a:rPr lang="en-US" altLang="zh-CN" sz="2800">
                <a:solidFill>
                  <a:schemeClr val="tx1"/>
                </a:solidFill>
                <a:latin typeface="宋体" pitchFamily="2" charset="-122"/>
              </a:rPr>
              <a:t>F1:</a:t>
            </a:r>
            <a:r>
              <a:rPr lang="zh-CN" altLang="en-US" sz="2800">
                <a:solidFill>
                  <a:schemeClr val="tx1"/>
                </a:solidFill>
                <a:latin typeface="宋体" pitchFamily="2" charset="-122"/>
              </a:rPr>
              <a:t>航班信息文件</a:t>
            </a:r>
            <a:r>
              <a:rPr lang="zh-CN" altLang="en-US" sz="2800" b="0">
                <a:solidFill>
                  <a:schemeClr val="tx1"/>
                </a:solidFill>
                <a:latin typeface="宋体" pitchFamily="2" charset="-122"/>
              </a:rPr>
              <a:t>＝</a:t>
            </a:r>
            <a:r>
              <a:rPr lang="en-US" altLang="zh-CN" sz="2800" b="0">
                <a:solidFill>
                  <a:schemeClr val="tx1"/>
                </a:solidFill>
                <a:latin typeface="宋体" pitchFamily="2" charset="-122"/>
              </a:rPr>
              <a:t>{</a:t>
            </a:r>
            <a:r>
              <a:rPr lang="zh-CN" altLang="en-US" sz="2800" b="0">
                <a:solidFill>
                  <a:schemeClr val="tx1"/>
                </a:solidFill>
                <a:latin typeface="宋体" pitchFamily="2" charset="-122"/>
              </a:rPr>
              <a:t>航空公司名称＋航班号</a:t>
            </a:r>
          </a:p>
          <a:p>
            <a:pPr lvl="1" algn="l">
              <a:spcBef>
                <a:spcPct val="20000"/>
              </a:spcBef>
              <a:buClr>
                <a:schemeClr val="accent2"/>
              </a:buClr>
              <a:buFont typeface="Wingdings" pitchFamily="2" charset="2"/>
              <a:buNone/>
            </a:pPr>
            <a:r>
              <a:rPr lang="zh-CN" altLang="en-US" sz="2800" b="0">
                <a:solidFill>
                  <a:schemeClr val="tx1"/>
                </a:solidFill>
                <a:latin typeface="宋体" pitchFamily="2" charset="-122"/>
              </a:rPr>
              <a:t>＋起点＋终点＋日期 ＋起飞时间＋降落时间</a:t>
            </a:r>
            <a:r>
              <a:rPr lang="en-US" altLang="zh-CN" sz="2800" b="0">
                <a:solidFill>
                  <a:schemeClr val="tx1"/>
                </a:solidFill>
                <a:latin typeface="宋体" pitchFamily="2" charset="-122"/>
              </a:rPr>
              <a:t>}</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航空公司名称</a:t>
            </a:r>
            <a:r>
              <a:rPr lang="zh-CN" altLang="en-US" sz="2800" b="0">
                <a:solidFill>
                  <a:schemeClr val="tx1"/>
                </a:solidFill>
                <a:latin typeface="宋体" pitchFamily="2" charset="-122"/>
              </a:rPr>
              <a:t>＝</a:t>
            </a:r>
            <a:r>
              <a:rPr lang="en-US" altLang="zh-CN" sz="2800" b="0">
                <a:solidFill>
                  <a:schemeClr val="tx1"/>
                </a:solidFill>
                <a:latin typeface="宋体" pitchFamily="2" charset="-122"/>
              </a:rPr>
              <a:t>2{</a:t>
            </a:r>
            <a:r>
              <a:rPr lang="zh-CN" altLang="en-US" sz="2800" b="0">
                <a:solidFill>
                  <a:schemeClr val="tx1"/>
                </a:solidFill>
                <a:latin typeface="宋体" pitchFamily="2" charset="-122"/>
              </a:rPr>
              <a:t>字母</a:t>
            </a:r>
            <a:r>
              <a:rPr lang="en-US" altLang="zh-CN" sz="2800" b="0">
                <a:solidFill>
                  <a:schemeClr val="tx1"/>
                </a:solidFill>
                <a:latin typeface="宋体" pitchFamily="2" charset="-122"/>
              </a:rPr>
              <a:t>}4</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航班号</a:t>
            </a:r>
            <a:r>
              <a:rPr lang="zh-CN" altLang="en-US" sz="2800" b="0">
                <a:solidFill>
                  <a:schemeClr val="tx1"/>
                </a:solidFill>
                <a:latin typeface="宋体" pitchFamily="2" charset="-122"/>
              </a:rPr>
              <a:t>＝</a:t>
            </a:r>
            <a:r>
              <a:rPr lang="en-US" altLang="zh-CN" sz="2800" b="0">
                <a:solidFill>
                  <a:schemeClr val="tx1"/>
                </a:solidFill>
                <a:latin typeface="宋体" pitchFamily="2" charset="-122"/>
              </a:rPr>
              <a:t>3{</a:t>
            </a:r>
            <a:r>
              <a:rPr lang="zh-CN" altLang="en-US" sz="2800" b="0">
                <a:solidFill>
                  <a:schemeClr val="tx1"/>
                </a:solidFill>
                <a:latin typeface="宋体" pitchFamily="2" charset="-122"/>
              </a:rPr>
              <a:t>十进制数字</a:t>
            </a:r>
            <a:r>
              <a:rPr lang="en-US" altLang="zh-CN" sz="2800" b="0">
                <a:solidFill>
                  <a:schemeClr val="tx1"/>
                </a:solidFill>
                <a:latin typeface="宋体" pitchFamily="2" charset="-122"/>
              </a:rPr>
              <a:t>}3</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字母</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A</a:t>
            </a:r>
            <a:r>
              <a:rPr lang="en-US" altLang="zh-CN" sz="2800" b="0">
                <a:solidFill>
                  <a:schemeClr val="tx1"/>
                </a:solidFill>
                <a:latin typeface="Verdana" pitchFamily="34" charset="0"/>
              </a:rPr>
              <a:t>”…“</a:t>
            </a:r>
            <a:r>
              <a:rPr lang="en-US" altLang="zh-CN" sz="2800" b="0">
                <a:solidFill>
                  <a:schemeClr val="tx1"/>
                </a:solidFill>
                <a:latin typeface="宋体" pitchFamily="2" charset="-122"/>
              </a:rPr>
              <a:t>Z</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十进制数字</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a:t>
            </a:r>
            <a:r>
              <a:rPr lang="en-US" altLang="zh-CN" sz="2800" b="0">
                <a:solidFill>
                  <a:schemeClr val="tx1"/>
                </a:solidFill>
                <a:latin typeface="Verdana" pitchFamily="34" charset="0"/>
              </a:rPr>
              <a:t>”…“</a:t>
            </a:r>
            <a:r>
              <a:rPr lang="en-US" altLang="zh-CN" sz="2800" b="0">
                <a:solidFill>
                  <a:schemeClr val="tx1"/>
                </a:solidFill>
                <a:latin typeface="宋体" pitchFamily="2" charset="-122"/>
              </a:rPr>
              <a:t>9</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起点＝终点</a:t>
            </a:r>
            <a:r>
              <a:rPr lang="zh-CN" altLang="en-US" sz="2800" b="0">
                <a:solidFill>
                  <a:schemeClr val="tx1"/>
                </a:solidFill>
                <a:latin typeface="宋体" pitchFamily="2" charset="-122"/>
              </a:rPr>
              <a:t>＝</a:t>
            </a:r>
            <a:r>
              <a:rPr lang="en-US" altLang="zh-CN" sz="2800" b="0">
                <a:solidFill>
                  <a:schemeClr val="tx1"/>
                </a:solidFill>
                <a:latin typeface="宋体" pitchFamily="2" charset="-122"/>
              </a:rPr>
              <a:t>1{</a:t>
            </a:r>
            <a:r>
              <a:rPr lang="zh-CN" altLang="en-US" sz="2800" b="0">
                <a:solidFill>
                  <a:schemeClr val="tx1"/>
                </a:solidFill>
                <a:latin typeface="宋体" pitchFamily="2" charset="-122"/>
              </a:rPr>
              <a:t>汉字</a:t>
            </a:r>
            <a:r>
              <a:rPr lang="en-US" altLang="zh-CN" sz="2800" b="0">
                <a:solidFill>
                  <a:schemeClr val="tx1"/>
                </a:solidFill>
                <a:latin typeface="宋体" pitchFamily="2" charset="-122"/>
              </a:rPr>
              <a:t>}10</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起飞时间</a:t>
            </a:r>
            <a:r>
              <a:rPr lang="zh-CN" altLang="en-US" sz="2800" b="0">
                <a:solidFill>
                  <a:schemeClr val="tx1"/>
                </a:solidFill>
                <a:latin typeface="宋体" pitchFamily="2" charset="-122"/>
              </a:rPr>
              <a:t>＝降落时间＝时＋分</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时</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23</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分</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59</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日期</a:t>
            </a:r>
            <a:r>
              <a:rPr lang="zh-CN" altLang="en-US" sz="2800" b="0">
                <a:solidFill>
                  <a:schemeClr val="tx1"/>
                </a:solidFill>
                <a:latin typeface="宋体" pitchFamily="2" charset="-122"/>
              </a:rPr>
              <a:t>＝年＋月＋日</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年</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99</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月</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01</a:t>
            </a:r>
            <a:r>
              <a:rPr lang="en-US" altLang="zh-CN" sz="2800" b="0">
                <a:solidFill>
                  <a:schemeClr val="tx1"/>
                </a:solidFill>
                <a:latin typeface="Verdana" pitchFamily="34" charset="0"/>
              </a:rPr>
              <a:t>”…“</a:t>
            </a:r>
            <a:r>
              <a:rPr lang="en-US" altLang="zh-CN" sz="2800" b="0">
                <a:solidFill>
                  <a:schemeClr val="tx1"/>
                </a:solidFill>
                <a:latin typeface="宋体" pitchFamily="2" charset="-122"/>
              </a:rPr>
              <a:t>12</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日</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01</a:t>
            </a:r>
            <a:r>
              <a:rPr lang="en-US" altLang="zh-CN" sz="2800" b="0">
                <a:solidFill>
                  <a:schemeClr val="tx1"/>
                </a:solidFill>
                <a:latin typeface="Verdana" pitchFamily="34" charset="0"/>
              </a:rPr>
              <a:t>”…“</a:t>
            </a:r>
            <a:r>
              <a:rPr lang="en-US" altLang="zh-CN" sz="2800" b="0">
                <a:solidFill>
                  <a:schemeClr val="tx1"/>
                </a:solidFill>
                <a:latin typeface="宋体" pitchFamily="2" charset="-122"/>
              </a:rPr>
              <a:t>31</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p:txBody>
      </p:sp>
    </p:spTree>
  </p:cSld>
  <p:clrMapOvr>
    <a:masterClrMapping/>
  </p:clrMapOvr>
  <p:transition>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66555" y="290305"/>
            <a:ext cx="434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的实现</a:t>
            </a:r>
          </a:p>
        </p:txBody>
      </p:sp>
      <p:sp>
        <p:nvSpPr>
          <p:cNvPr id="84995" name="Rectangle 3"/>
          <p:cNvSpPr>
            <a:spLocks noChangeArrowheads="1"/>
          </p:cNvSpPr>
          <p:nvPr/>
        </p:nvSpPr>
        <p:spPr bwMode="auto">
          <a:xfrm>
            <a:off x="472135" y="1846213"/>
            <a:ext cx="8671865" cy="501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人工方法</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自动方法</a:t>
            </a:r>
            <a:r>
              <a:rPr lang="en-US" altLang="zh-CN" sz="2800" dirty="0">
                <a:solidFill>
                  <a:schemeClr val="tx1"/>
                </a:solidFill>
                <a:latin typeface="宋体" pitchFamily="2" charset="-122"/>
              </a:rPr>
              <a:t>(</a:t>
            </a:r>
            <a:r>
              <a:rPr lang="zh-CN" altLang="en-US" sz="2800" dirty="0">
                <a:solidFill>
                  <a:schemeClr val="tx1"/>
                </a:solidFill>
                <a:latin typeface="宋体" pitchFamily="2" charset="-122"/>
              </a:rPr>
              <a:t>利用字典管理程序</a:t>
            </a:r>
            <a:r>
              <a:rPr lang="en-US" altLang="zh-CN" sz="2800" dirty="0">
                <a:solidFill>
                  <a:schemeClr val="tx1"/>
                </a:solidFill>
                <a:latin typeface="宋体" pitchFamily="2" charset="-122"/>
              </a:rPr>
              <a:t>)</a:t>
            </a:r>
          </a:p>
          <a:p>
            <a:pPr algn="l">
              <a:spcBef>
                <a:spcPct val="20000"/>
              </a:spcBef>
              <a:buClr>
                <a:schemeClr val="accent2"/>
              </a:buClr>
              <a:buFont typeface="Wingdings" pitchFamily="2" charset="2"/>
              <a:buNone/>
            </a:pPr>
            <a:endParaRPr lang="en-US" altLang="zh-CN" sz="2800" dirty="0">
              <a:solidFill>
                <a:schemeClr val="tx1"/>
              </a:solidFill>
              <a:latin typeface="宋体" pitchFamily="2" charset="-122"/>
            </a:endParaRPr>
          </a:p>
          <a:p>
            <a:pPr algn="l">
              <a:spcBef>
                <a:spcPct val="20000"/>
              </a:spcBef>
              <a:buClr>
                <a:schemeClr val="accent2"/>
              </a:buClr>
              <a:buFont typeface="Wingdings" pitchFamily="2" charset="2"/>
              <a:buNone/>
            </a:pPr>
            <a:r>
              <a:rPr lang="en-US" altLang="zh-CN" sz="2800" dirty="0">
                <a:latin typeface="Verdana" pitchFamily="34" charset="0"/>
              </a:rPr>
              <a:t> DD</a:t>
            </a:r>
            <a:r>
              <a:rPr lang="zh-CN" altLang="en-US" sz="2800" dirty="0">
                <a:latin typeface="Verdana" pitchFamily="34" charset="0"/>
              </a:rPr>
              <a:t>应具特点</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通过名字可方便查阅数据定义</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无冗余 </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(3)</a:t>
            </a:r>
            <a:r>
              <a:rPr lang="zh-CN" altLang="en-US" sz="2800" dirty="0">
                <a:solidFill>
                  <a:schemeClr val="tx1"/>
                </a:solidFill>
                <a:latin typeface="宋体" pitchFamily="2" charset="-122"/>
              </a:rPr>
              <a:t>易更新修改</a:t>
            </a:r>
          </a:p>
          <a:p>
            <a:pPr algn="l">
              <a:spcBef>
                <a:spcPct val="20000"/>
              </a:spcBef>
              <a:buClr>
                <a:schemeClr val="accent2"/>
              </a:buClr>
              <a:buFont typeface="Wingdings" pitchFamily="2" charset="2"/>
              <a:buNone/>
            </a:pPr>
            <a:endParaRPr lang="zh-CN" altLang="en-US" sz="2800" dirty="0">
              <a:solidFill>
                <a:schemeClr val="tx1"/>
              </a:solidFill>
              <a:latin typeface="Verdana" pitchFamily="34" charset="0"/>
            </a:endParaRPr>
          </a:p>
        </p:txBody>
      </p:sp>
    </p:spTree>
  </p:cSld>
  <p:clrMapOvr>
    <a:masterClrMapping/>
  </p:clrMapOvr>
  <p:transition>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C8E682A2-CDE7-41B9-BF48-CDE4B5DC5136}" type="slidenum">
              <a:rPr lang="zh-CN" altLang="en-US" smtClean="0"/>
              <a:pPr>
                <a:defRPr/>
              </a:pPr>
              <a:t>85</a:t>
            </a:fld>
            <a:endParaRPr lang="en-US" altLang="zh-CN"/>
          </a:p>
        </p:txBody>
      </p:sp>
      <p:sp>
        <p:nvSpPr>
          <p:cNvPr id="3" name="Rectangle 2"/>
          <p:cNvSpPr>
            <a:spLocks noChangeArrowheads="1"/>
          </p:cNvSpPr>
          <p:nvPr/>
        </p:nvSpPr>
        <p:spPr bwMode="auto">
          <a:xfrm>
            <a:off x="611188" y="323655"/>
            <a:ext cx="434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的实现</a:t>
            </a:r>
          </a:p>
        </p:txBody>
      </p:sp>
      <p:sp>
        <p:nvSpPr>
          <p:cNvPr id="4" name="矩形 3"/>
          <p:cNvSpPr/>
          <p:nvPr/>
        </p:nvSpPr>
        <p:spPr>
          <a:xfrm>
            <a:off x="521550" y="1673805"/>
            <a:ext cx="6066678" cy="1040285"/>
          </a:xfrm>
          <a:prstGeom prst="rect">
            <a:avLst/>
          </a:prstGeom>
        </p:spPr>
        <p:txBody>
          <a:bodyPr wrap="square">
            <a:spAutoFit/>
          </a:bodyPr>
          <a:lstStyle/>
          <a:p>
            <a:pPr marL="285750" indent="-285750" algn="l">
              <a:spcBef>
                <a:spcPct val="20000"/>
              </a:spcBef>
              <a:buClr>
                <a:srgbClr val="FF0000"/>
              </a:buClr>
              <a:buFont typeface="Wingdings" pitchFamily="2" charset="2"/>
              <a:buChar char="Ø"/>
            </a:pPr>
            <a:r>
              <a:rPr lang="en-US" altLang="zh-CN" sz="2800" dirty="0">
                <a:cs typeface="Times New Roman" pitchFamily="18" charset="0"/>
              </a:rPr>
              <a:t>IDE </a:t>
            </a:r>
            <a:r>
              <a:rPr lang="zh-CN" altLang="en-US" sz="2800" dirty="0">
                <a:cs typeface="Times New Roman" pitchFamily="18" charset="0"/>
              </a:rPr>
              <a:t>，软件工具的</a:t>
            </a:r>
            <a:endParaRPr lang="en-US" altLang="zh-CN" sz="2800" dirty="0">
              <a:cs typeface="Times New Roman" pitchFamily="18" charset="0"/>
            </a:endParaRPr>
          </a:p>
          <a:p>
            <a:pPr algn="l">
              <a:spcBef>
                <a:spcPct val="20000"/>
              </a:spcBef>
              <a:buClr>
                <a:srgbClr val="FF0000"/>
              </a:buClr>
            </a:pPr>
            <a:r>
              <a:rPr lang="zh-CN" altLang="en-US" sz="2800" dirty="0">
                <a:cs typeface="Times New Roman" pitchFamily="18" charset="0"/>
              </a:rPr>
              <a:t>在线帮助</a:t>
            </a:r>
            <a:r>
              <a:rPr lang="en-US" altLang="zh-CN" sz="2800" dirty="0">
                <a:cs typeface="Times New Roman" pitchFamily="18" charset="0"/>
              </a:rPr>
              <a:t>,</a:t>
            </a:r>
            <a:r>
              <a:rPr lang="zh-CN" altLang="en-US" sz="2800" dirty="0">
                <a:cs typeface="Times New Roman" pitchFamily="18" charset="0"/>
              </a:rPr>
              <a:t>    </a:t>
            </a:r>
            <a:r>
              <a:rPr lang="en-US" altLang="zh-CN" sz="2800" dirty="0">
                <a:cs typeface="Times New Roman" pitchFamily="18" charset="0"/>
              </a:rPr>
              <a:t>F1</a:t>
            </a:r>
            <a:endParaRPr lang="zh-CN" altLang="en-US" sz="2800" dirty="0">
              <a:cs typeface="Times New Roman" pitchFamily="18" charset="0"/>
            </a:endParaRPr>
          </a:p>
        </p:txBody>
      </p:sp>
      <p:sp>
        <p:nvSpPr>
          <p:cNvPr id="5" name="矩形 4"/>
          <p:cNvSpPr/>
          <p:nvPr/>
        </p:nvSpPr>
        <p:spPr>
          <a:xfrm>
            <a:off x="566555" y="2706707"/>
            <a:ext cx="3060340" cy="4142673"/>
          </a:xfrm>
          <a:prstGeom prst="rect">
            <a:avLst/>
          </a:prstGeom>
        </p:spPr>
        <p:txBody>
          <a:bodyPr wrap="square">
            <a:spAutoFit/>
          </a:bodyPr>
          <a:lstStyle/>
          <a:p>
            <a:pPr marL="285750" indent="-285750" algn="l">
              <a:spcBef>
                <a:spcPct val="20000"/>
              </a:spcBef>
              <a:buClr>
                <a:srgbClr val="FF0000"/>
              </a:buClr>
              <a:buFont typeface="Wingdings" pitchFamily="2" charset="2"/>
              <a:buChar char="Ø"/>
            </a:pPr>
            <a:r>
              <a:rPr lang="zh-CN" altLang="en-US" sz="2800" dirty="0">
                <a:solidFill>
                  <a:schemeClr val="tx1"/>
                </a:solidFill>
                <a:cs typeface="Times New Roman" pitchFamily="18" charset="0"/>
              </a:rPr>
              <a:t>举例：</a:t>
            </a:r>
            <a:r>
              <a:rPr lang="en-US" altLang="zh-CN" sz="2800" dirty="0">
                <a:solidFill>
                  <a:schemeClr val="tx1"/>
                </a:solidFill>
                <a:cs typeface="Times New Roman" pitchFamily="18" charset="0"/>
              </a:rPr>
              <a:t>Excel</a:t>
            </a:r>
          </a:p>
          <a:p>
            <a:pPr algn="l">
              <a:spcBef>
                <a:spcPct val="20000"/>
              </a:spcBef>
              <a:buClr>
                <a:srgbClr val="FF0000"/>
              </a:buClr>
            </a:pPr>
            <a:r>
              <a:rPr lang="en-US" altLang="zh-CN" sz="2400" dirty="0">
                <a:solidFill>
                  <a:schemeClr val="tx1"/>
                </a:solidFill>
                <a:cs typeface="Times New Roman" pitchFamily="18" charset="0"/>
              </a:rPr>
              <a:t>application,  </a:t>
            </a:r>
            <a:r>
              <a:rPr lang="zh-CN" altLang="en-US" sz="2400" dirty="0">
                <a:solidFill>
                  <a:schemeClr val="tx1"/>
                </a:solidFill>
                <a:cs typeface="Times New Roman" pitchFamily="18" charset="0"/>
              </a:rPr>
              <a:t>应用</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workbook</a:t>
            </a:r>
            <a:r>
              <a:rPr lang="zh-CN" altLang="en-US" sz="2400" dirty="0">
                <a:solidFill>
                  <a:schemeClr val="tx1"/>
                </a:solidFill>
                <a:cs typeface="Times New Roman" pitchFamily="18" charset="0"/>
              </a:rPr>
              <a:t>，工作簿</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worksheet</a:t>
            </a:r>
            <a:r>
              <a:rPr lang="zh-CN" altLang="en-US" sz="2400" dirty="0">
                <a:solidFill>
                  <a:schemeClr val="tx1"/>
                </a:solidFill>
                <a:cs typeface="Times New Roman" pitchFamily="18" charset="0"/>
              </a:rPr>
              <a:t>，工作表</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range</a:t>
            </a:r>
            <a:r>
              <a:rPr lang="zh-CN" altLang="en-US" sz="2400" dirty="0">
                <a:solidFill>
                  <a:schemeClr val="tx1"/>
                </a:solidFill>
                <a:cs typeface="Times New Roman" pitchFamily="18" charset="0"/>
              </a:rPr>
              <a:t>，         区域</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row</a:t>
            </a:r>
          </a:p>
          <a:p>
            <a:pPr algn="l">
              <a:spcBef>
                <a:spcPct val="20000"/>
              </a:spcBef>
              <a:buClr>
                <a:srgbClr val="FF0000"/>
              </a:buClr>
            </a:pPr>
            <a:r>
              <a:rPr lang="en-US" altLang="zh-CN" sz="2400" dirty="0">
                <a:solidFill>
                  <a:schemeClr val="tx1"/>
                </a:solidFill>
                <a:cs typeface="Times New Roman" pitchFamily="18" charset="0"/>
              </a:rPr>
              <a:t>column</a:t>
            </a:r>
          </a:p>
          <a:p>
            <a:pPr algn="l">
              <a:spcBef>
                <a:spcPct val="20000"/>
              </a:spcBef>
              <a:buClr>
                <a:srgbClr val="FF0000"/>
              </a:buClr>
            </a:pPr>
            <a:r>
              <a:rPr lang="en-US" altLang="zh-CN" sz="2400" dirty="0">
                <a:solidFill>
                  <a:schemeClr val="tx1"/>
                </a:solidFill>
                <a:cs typeface="Times New Roman" pitchFamily="18" charset="0"/>
              </a:rPr>
              <a:t>cell</a:t>
            </a:r>
          </a:p>
          <a:p>
            <a:pPr algn="l">
              <a:spcBef>
                <a:spcPct val="20000"/>
              </a:spcBef>
              <a:buClr>
                <a:srgbClr val="FF0000"/>
              </a:buClr>
            </a:pPr>
            <a:r>
              <a:rPr lang="en-US" altLang="zh-CN" sz="2800" dirty="0">
                <a:solidFill>
                  <a:schemeClr val="tx1"/>
                </a:solidFill>
                <a:cs typeface="Times New Roman" pitchFamily="18" charset="0"/>
              </a:rPr>
              <a:t>……</a:t>
            </a:r>
            <a:endParaRPr lang="zh-CN" altLang="en-US" sz="2800" dirty="0">
              <a:solidFill>
                <a:schemeClr val="tx1"/>
              </a:solidFill>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910" y="30705"/>
            <a:ext cx="3581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905" y="616664"/>
            <a:ext cx="3657600"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92264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15372" y="8620"/>
            <a:ext cx="8847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(3)  Entity-Relationship (E-R) Modeling</a:t>
            </a:r>
          </a:p>
        </p:txBody>
      </p:sp>
      <p:sp>
        <p:nvSpPr>
          <p:cNvPr id="86019" name="Rectangle 3"/>
          <p:cNvSpPr>
            <a:spLocks noChangeArrowheads="1"/>
          </p:cNvSpPr>
          <p:nvPr/>
        </p:nvSpPr>
        <p:spPr bwMode="auto">
          <a:xfrm>
            <a:off x="177800" y="2213865"/>
            <a:ext cx="8966200" cy="32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50000"/>
              </a:lnSpc>
            </a:pPr>
            <a:r>
              <a:rPr lang="zh-CN" altLang="en-US" sz="2800" dirty="0">
                <a:solidFill>
                  <a:schemeClr val="tx1"/>
                </a:solidFill>
                <a:ea typeface="楷体_GB2312" pitchFamily="49" charset="-122"/>
              </a:rPr>
              <a:t>          实体关系图建模分析</a:t>
            </a:r>
          </a:p>
          <a:p>
            <a:pPr algn="l" eaLnBrk="1" hangingPunct="1">
              <a:lnSpc>
                <a:spcPct val="150000"/>
              </a:lnSpc>
            </a:pPr>
            <a:endParaRPr lang="zh-CN" altLang="en-US" sz="2800" dirty="0">
              <a:solidFill>
                <a:schemeClr val="tx1"/>
              </a:solidFill>
              <a:ea typeface="楷体_GB2312" pitchFamily="49" charset="-122"/>
            </a:endParaRPr>
          </a:p>
          <a:p>
            <a:pPr algn="l" eaLnBrk="1" hangingPunct="1">
              <a:lnSpc>
                <a:spcPct val="150000"/>
              </a:lnSpc>
            </a:pPr>
            <a:r>
              <a:rPr lang="en-US" altLang="zh-CN" sz="2800" dirty="0">
                <a:solidFill>
                  <a:schemeClr val="tx1"/>
                </a:solidFill>
                <a:ea typeface="楷体_GB2312" pitchFamily="49" charset="-122"/>
              </a:rPr>
              <a:t>       ERD is pictorial representation to </a:t>
            </a:r>
            <a:r>
              <a:rPr lang="en-US" altLang="zh-CN" sz="2800" dirty="0">
                <a:ea typeface="楷体_GB2312" pitchFamily="49" charset="-122"/>
              </a:rPr>
              <a:t>entity</a:t>
            </a:r>
            <a:r>
              <a:rPr lang="en-US" altLang="zh-CN" sz="2800" dirty="0">
                <a:solidFill>
                  <a:schemeClr val="tx1"/>
                </a:solidFill>
                <a:ea typeface="楷体_GB2312" pitchFamily="49" charset="-122"/>
              </a:rPr>
              <a:t> and its’ </a:t>
            </a:r>
            <a:r>
              <a:rPr lang="en-US" altLang="zh-CN" sz="2800" dirty="0">
                <a:ea typeface="楷体_GB2312" pitchFamily="49" charset="-122"/>
              </a:rPr>
              <a:t>relationship</a:t>
            </a:r>
            <a:r>
              <a:rPr lang="en-US" altLang="zh-CN" sz="2800" dirty="0">
                <a:solidFill>
                  <a:schemeClr val="tx1"/>
                </a:solidFill>
                <a:ea typeface="楷体_GB2312" pitchFamily="49" charset="-122"/>
              </a:rPr>
              <a:t> in real-life, but does not care how to  implement this entity in system. </a:t>
            </a:r>
          </a:p>
        </p:txBody>
      </p:sp>
    </p:spTree>
  </p:cSld>
  <p:clrMapOvr>
    <a:masterClrMapping/>
  </p:clrMapOvr>
  <p:transition>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21550" y="14363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实体关系图</a:t>
            </a:r>
          </a:p>
        </p:txBody>
      </p:sp>
      <p:sp>
        <p:nvSpPr>
          <p:cNvPr id="87043" name="Rectangle 3"/>
          <p:cNvSpPr>
            <a:spLocks noChangeArrowheads="1"/>
          </p:cNvSpPr>
          <p:nvPr/>
        </p:nvSpPr>
        <p:spPr bwMode="auto">
          <a:xfrm>
            <a:off x="566738" y="1689100"/>
            <a:ext cx="8370887"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en-US" altLang="zh-CN" sz="2800" dirty="0">
                <a:solidFill>
                  <a:schemeClr val="tx1"/>
                </a:solidFill>
                <a:cs typeface="Times New Roman" pitchFamily="18" charset="0"/>
              </a:rPr>
              <a:t>Entity-Relationship Diagram</a:t>
            </a:r>
          </a:p>
          <a:p>
            <a:pPr algn="l">
              <a:lnSpc>
                <a:spcPct val="130000"/>
              </a:lnSpc>
              <a:spcBef>
                <a:spcPct val="20000"/>
              </a:spcBef>
              <a:buClr>
                <a:srgbClr val="FF0000"/>
              </a:buClr>
              <a:buFont typeface="Wingdings" pitchFamily="2" charset="2"/>
              <a:buChar char="o"/>
            </a:pPr>
            <a:r>
              <a:rPr lang="zh-CN" altLang="en-US" sz="2800" dirty="0">
                <a:solidFill>
                  <a:schemeClr val="tx1"/>
                </a:solidFill>
                <a:cs typeface="Times New Roman" pitchFamily="18" charset="0"/>
              </a:rPr>
              <a:t>简称</a:t>
            </a:r>
            <a:r>
              <a:rPr lang="en-US" altLang="zh-CN" sz="2800" dirty="0">
                <a:solidFill>
                  <a:schemeClr val="tx1"/>
                </a:solidFill>
                <a:cs typeface="Times New Roman" pitchFamily="18" charset="0"/>
              </a:rPr>
              <a:t>ER</a:t>
            </a:r>
            <a:r>
              <a:rPr lang="zh-CN" altLang="en-US" sz="2800" dirty="0">
                <a:solidFill>
                  <a:schemeClr val="tx1"/>
                </a:solidFill>
                <a:cs typeface="Times New Roman" pitchFamily="18" charset="0"/>
              </a:rPr>
              <a:t>图</a:t>
            </a:r>
          </a:p>
          <a:p>
            <a:pPr algn="l">
              <a:lnSpc>
                <a:spcPct val="130000"/>
              </a:lnSpc>
              <a:spcBef>
                <a:spcPct val="20000"/>
              </a:spcBef>
              <a:buClr>
                <a:srgbClr val="FF0000"/>
              </a:buClr>
              <a:buFont typeface="Wingdings" pitchFamily="2" charset="2"/>
              <a:buChar char="o"/>
            </a:pPr>
            <a:r>
              <a:rPr lang="zh-CN" altLang="en-US" sz="2800" dirty="0">
                <a:solidFill>
                  <a:schemeClr val="tx1"/>
                </a:solidFill>
                <a:cs typeface="Times New Roman" pitchFamily="18" charset="0"/>
              </a:rPr>
              <a:t>可用于描述数据流图中“</a:t>
            </a:r>
            <a:r>
              <a:rPr lang="zh-CN" altLang="en-US" sz="2800" dirty="0">
                <a:cs typeface="Times New Roman" pitchFamily="18" charset="0"/>
              </a:rPr>
              <a:t>数据存贮”</a:t>
            </a:r>
            <a:r>
              <a:rPr lang="zh-CN" altLang="en-US" sz="2800" dirty="0">
                <a:solidFill>
                  <a:schemeClr val="tx1"/>
                </a:solidFill>
                <a:cs typeface="Times New Roman" pitchFamily="18" charset="0"/>
              </a:rPr>
              <a:t>及其之间的关系，它是数据库概念设计的最常用的工具。</a:t>
            </a:r>
          </a:p>
          <a:p>
            <a:pPr algn="l">
              <a:lnSpc>
                <a:spcPct val="130000"/>
              </a:lnSpc>
              <a:spcBef>
                <a:spcPct val="20000"/>
              </a:spcBef>
              <a:buClr>
                <a:srgbClr val="FF0000"/>
              </a:buClr>
              <a:buFont typeface="Wingdings" pitchFamily="2" charset="2"/>
              <a:buChar char="o"/>
            </a:pPr>
            <a:r>
              <a:rPr lang="en-US" altLang="zh-CN" sz="2800" dirty="0">
                <a:solidFill>
                  <a:schemeClr val="tx1"/>
                </a:solidFill>
                <a:cs typeface="Times New Roman" pitchFamily="18" charset="0"/>
              </a:rPr>
              <a:t>The relational database schemes can be derived from ERD. CASE can do it automatically( </a:t>
            </a:r>
            <a:r>
              <a:rPr lang="en-US" altLang="zh-CN" sz="2800" dirty="0" err="1">
                <a:solidFill>
                  <a:schemeClr val="tx1"/>
                </a:solidFill>
                <a:cs typeface="Times New Roman" pitchFamily="18" charset="0"/>
              </a:rPr>
              <a:t>eg</a:t>
            </a:r>
            <a:r>
              <a:rPr lang="en-US" altLang="zh-CN" sz="2800" dirty="0">
                <a:solidFill>
                  <a:schemeClr val="tx1"/>
                </a:solidFill>
                <a:cs typeface="Times New Roman" pitchFamily="18" charset="0"/>
              </a:rPr>
              <a:t>. Power-Design)</a:t>
            </a:r>
            <a:endParaRPr lang="zh-CN" altLang="en-US" sz="2800" dirty="0">
              <a:solidFill>
                <a:schemeClr val="tx1"/>
              </a:solidFill>
              <a:cs typeface="Times New Roman" pitchFamily="18" charset="0"/>
            </a:endParaRPr>
          </a:p>
        </p:txBody>
      </p:sp>
    </p:spTree>
  </p:cSld>
  <p:clrMapOvr>
    <a:masterClrMapping/>
  </p:clrMapOvr>
  <p:transition>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521550" y="278650"/>
            <a:ext cx="853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Entity-Relationship (E-R)</a:t>
            </a:r>
          </a:p>
        </p:txBody>
      </p:sp>
      <p:sp>
        <p:nvSpPr>
          <p:cNvPr id="88067" name="Rectangle 3" descr="Rectangle: Click to edit Master text styles&#10;Second level&#10;Third level&#10;Fourth level&#10;Fifth level"/>
          <p:cNvSpPr>
            <a:spLocks noChangeArrowheads="1"/>
          </p:cNvSpPr>
          <p:nvPr/>
        </p:nvSpPr>
        <p:spPr bwMode="auto">
          <a:xfrm>
            <a:off x="61156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rgbClr val="FF0000"/>
              </a:buClr>
              <a:buFont typeface="Wingdings" pitchFamily="2" charset="2"/>
              <a:buChar char="¨"/>
            </a:pPr>
            <a:r>
              <a:rPr lang="en-US" altLang="zh-CN" sz="2600" dirty="0">
                <a:cs typeface="Times New Roman" pitchFamily="18" charset="0"/>
              </a:rPr>
              <a:t>Entity (object)</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person, place, object, event or concept in the user environment about which the organization wishes to maintain data</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Represented by a rectangle in E-R diagrams</a:t>
            </a:r>
          </a:p>
          <a:p>
            <a:pPr algn="l">
              <a:spcBef>
                <a:spcPct val="20000"/>
              </a:spcBef>
              <a:buClr>
                <a:srgbClr val="FF0000"/>
              </a:buClr>
              <a:buFont typeface="Wingdings" pitchFamily="2" charset="2"/>
              <a:buChar char="¨"/>
            </a:pPr>
            <a:r>
              <a:rPr lang="en-US" altLang="zh-CN" sz="2600" dirty="0">
                <a:solidFill>
                  <a:schemeClr val="tx1"/>
                </a:solidFill>
                <a:cs typeface="Times New Roman" pitchFamily="18" charset="0"/>
              </a:rPr>
              <a:t>Entity Type</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collection of entities that share common properties or characteristics</a:t>
            </a:r>
          </a:p>
          <a:p>
            <a:pPr algn="l">
              <a:spcBef>
                <a:spcPct val="20000"/>
              </a:spcBef>
              <a:buClr>
                <a:srgbClr val="FF0000"/>
              </a:buClr>
              <a:buFont typeface="Wingdings" pitchFamily="2" charset="2"/>
              <a:buChar char="¨"/>
            </a:pPr>
            <a:r>
              <a:rPr lang="en-US" altLang="zh-CN" sz="2600" dirty="0">
                <a:cs typeface="Times New Roman" pitchFamily="18" charset="0"/>
              </a:rPr>
              <a:t>Attribute</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named property or characteristic of an entity that is of interest to an organization</a:t>
            </a:r>
          </a:p>
        </p:txBody>
      </p:sp>
    </p:spTree>
  </p:cSld>
  <p:clrMapOvr>
    <a:masterClrMapping/>
  </p:clrMapOvr>
  <p:transition>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21550" y="37174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Entity-Relationship (E-R)</a:t>
            </a:r>
            <a:r>
              <a:rPr lang="en-US" altLang="zh-CN" sz="3400" b="0" dirty="0">
                <a:solidFill>
                  <a:schemeClr val="tx2"/>
                </a:solidFill>
                <a:latin typeface="Verdana" pitchFamily="34" charset="0"/>
              </a:rPr>
              <a:t> </a:t>
            </a:r>
            <a:endParaRPr lang="en-US" altLang="zh-CN" sz="2100" b="0" dirty="0">
              <a:solidFill>
                <a:schemeClr val="tx2"/>
              </a:solidFill>
              <a:latin typeface="Verdana" pitchFamily="34" charset="0"/>
            </a:endParaRPr>
          </a:p>
        </p:txBody>
      </p:sp>
      <p:sp>
        <p:nvSpPr>
          <p:cNvPr id="89091" name="Rectangle 3" descr="Rectangle: Click to edit Master text styles&#10;Second level&#10;Third level&#10;Fourth level&#10;Fifth level"/>
          <p:cNvSpPr>
            <a:spLocks noChangeArrowheads="1"/>
          </p:cNvSpPr>
          <p:nvPr/>
        </p:nvSpPr>
        <p:spPr bwMode="auto">
          <a:xfrm>
            <a:off x="611560" y="180882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rgbClr val="FF0000"/>
              </a:buClr>
              <a:buFont typeface="Wingdings" pitchFamily="2" charset="2"/>
              <a:buChar char="o"/>
            </a:pPr>
            <a:r>
              <a:rPr lang="en-US" altLang="zh-CN" sz="3000" b="0" dirty="0">
                <a:latin typeface="Verdana" pitchFamily="34" charset="0"/>
              </a:rPr>
              <a:t>Relationship</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An association between the instances of one or more entity types that is of interest to the organization</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Association indicates that an event has occurred or that there is a natural link between entity types</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Relationships are always labeled with </a:t>
            </a:r>
            <a:r>
              <a:rPr lang="en-US" altLang="zh-CN" sz="2400" b="0" dirty="0">
                <a:latin typeface="Verdana" pitchFamily="34" charset="0"/>
              </a:rPr>
              <a:t>verb phrases</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8590" y="-81390"/>
            <a:ext cx="75438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结构分析主要思想</a:t>
            </a:r>
          </a:p>
        </p:txBody>
      </p:sp>
      <p:sp>
        <p:nvSpPr>
          <p:cNvPr id="10243" name="AutoShape 3"/>
          <p:cNvSpPr>
            <a:spLocks noChangeArrowheads="1"/>
          </p:cNvSpPr>
          <p:nvPr/>
        </p:nvSpPr>
        <p:spPr bwMode="auto">
          <a:xfrm>
            <a:off x="3779838" y="1989138"/>
            <a:ext cx="1828800" cy="1295400"/>
          </a:xfrm>
          <a:prstGeom prst="roundRect">
            <a:avLst>
              <a:gd name="adj" fmla="val 16667"/>
            </a:avLst>
          </a:prstGeom>
          <a:solidFill>
            <a:srgbClr val="00B0F0"/>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latin typeface="Tahoma" pitchFamily="34" charset="0"/>
              </a:rPr>
              <a:t>Processes</a:t>
            </a:r>
            <a:endParaRPr lang="en-US" altLang="zh-CN" sz="1800">
              <a:latin typeface="Tahoma" pitchFamily="34" charset="0"/>
            </a:endParaRPr>
          </a:p>
        </p:txBody>
      </p:sp>
      <p:sp>
        <p:nvSpPr>
          <p:cNvPr id="10244" name="Rectangle 4"/>
          <p:cNvSpPr>
            <a:spLocks noChangeArrowheads="1"/>
          </p:cNvSpPr>
          <p:nvPr/>
        </p:nvSpPr>
        <p:spPr bwMode="auto">
          <a:xfrm>
            <a:off x="900113" y="2636838"/>
            <a:ext cx="1524000" cy="1066800"/>
          </a:xfrm>
          <a:prstGeom prst="rect">
            <a:avLst/>
          </a:prstGeom>
          <a:solidFill>
            <a:schemeClr val="accent5">
              <a:lumMod val="75000"/>
            </a:schemeClr>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solidFill>
                  <a:srgbClr val="FF9966"/>
                </a:solidFill>
                <a:latin typeface="Tahoma" pitchFamily="34" charset="0"/>
              </a:rPr>
              <a:t>Data</a:t>
            </a:r>
            <a:endParaRPr lang="en-US" altLang="zh-CN" sz="1800">
              <a:solidFill>
                <a:srgbClr val="FF9966"/>
              </a:solidFill>
              <a:latin typeface="Tahoma" pitchFamily="34" charset="0"/>
            </a:endParaRPr>
          </a:p>
        </p:txBody>
      </p:sp>
      <p:sp>
        <p:nvSpPr>
          <p:cNvPr id="10245" name="AutoShape 5"/>
          <p:cNvSpPr>
            <a:spLocks noChangeArrowheads="1"/>
          </p:cNvSpPr>
          <p:nvPr/>
        </p:nvSpPr>
        <p:spPr bwMode="auto">
          <a:xfrm>
            <a:off x="6877050" y="2349500"/>
            <a:ext cx="1600200" cy="1524000"/>
          </a:xfrm>
          <a:prstGeom prst="diamond">
            <a:avLst/>
          </a:prstGeom>
          <a:solidFill>
            <a:schemeClr val="accent5">
              <a:lumMod val="90000"/>
            </a:schemeClr>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dirty="0">
                <a:solidFill>
                  <a:schemeClr val="tx1"/>
                </a:solidFill>
                <a:latin typeface="Tahoma" pitchFamily="34" charset="0"/>
              </a:rPr>
              <a:t>DATA</a:t>
            </a:r>
            <a:endParaRPr lang="en-US" altLang="zh-CN" sz="1800" dirty="0">
              <a:solidFill>
                <a:schemeClr val="tx1"/>
              </a:solidFill>
              <a:latin typeface="Tahoma" pitchFamily="34" charset="0"/>
            </a:endParaRPr>
          </a:p>
        </p:txBody>
      </p:sp>
      <p:sp>
        <p:nvSpPr>
          <p:cNvPr id="10246" name="Line 6"/>
          <p:cNvSpPr>
            <a:spLocks noChangeShapeType="1"/>
          </p:cNvSpPr>
          <p:nvPr/>
        </p:nvSpPr>
        <p:spPr bwMode="auto">
          <a:xfrm flipV="1">
            <a:off x="2555875" y="2708275"/>
            <a:ext cx="935038" cy="4619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1"/>
          </p:cNvSpPr>
          <p:nvPr/>
        </p:nvSpPr>
        <p:spPr bwMode="auto">
          <a:xfrm flipH="1" flipV="1">
            <a:off x="5795963" y="2708275"/>
            <a:ext cx="1008062" cy="3603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2264" name="Rectangle 8"/>
          <p:cNvSpPr>
            <a:spLocks noChangeArrowheads="1"/>
          </p:cNvSpPr>
          <p:nvPr/>
        </p:nvSpPr>
        <p:spPr bwMode="auto">
          <a:xfrm>
            <a:off x="701675" y="4351338"/>
            <a:ext cx="4230688" cy="1569660"/>
          </a:xfrm>
          <a:prstGeom prst="rect">
            <a:avLst/>
          </a:prstGeom>
          <a:noFill/>
          <a:ln w="12700" algn="ctr">
            <a:noFill/>
            <a:miter lim="800000"/>
            <a:headEnd type="none" w="sm" len="sm"/>
            <a:tailEnd/>
          </a:ln>
          <a:effectLst/>
        </p:spPr>
        <p:txBody>
          <a:bodyPr>
            <a:spAutoFit/>
          </a:bodyPr>
          <a:lstStyle/>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面向结构</a:t>
            </a:r>
            <a:r>
              <a:rPr lang="zh-CN" altLang="en-US" sz="2400" dirty="0">
                <a:solidFill>
                  <a:schemeClr val="tx1"/>
                </a:solidFill>
                <a:effectLst>
                  <a:outerShdw blurRad="38100" dist="38100" dir="2700000" algn="tl">
                    <a:srgbClr val="C0C0C0"/>
                  </a:outerShdw>
                </a:effectLst>
                <a:latin typeface="Arial" charset="0"/>
              </a:rPr>
              <a:t>的分析方法</a:t>
            </a:r>
            <a:r>
              <a:rPr lang="en-US" altLang="zh-CN" sz="2400" dirty="0">
                <a:solidFill>
                  <a:schemeClr val="tx1"/>
                </a:solidFill>
                <a:effectLst>
                  <a:outerShdw blurRad="38100" dist="38100" dir="2700000" algn="tl">
                    <a:srgbClr val="C0C0C0"/>
                  </a:outerShdw>
                </a:effectLst>
                <a:latin typeface="Arial" charset="0"/>
              </a:rPr>
              <a:t>SA</a:t>
            </a:r>
          </a:p>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面向过程</a:t>
            </a:r>
            <a:r>
              <a:rPr lang="zh-CN" altLang="en-US" sz="2400" dirty="0">
                <a:solidFill>
                  <a:schemeClr val="tx1"/>
                </a:solidFill>
                <a:effectLst>
                  <a:outerShdw blurRad="38100" dist="38100" dir="2700000" algn="tl">
                    <a:srgbClr val="C0C0C0"/>
                  </a:outerShdw>
                </a:effectLst>
                <a:latin typeface="Arial" charset="0"/>
              </a:rPr>
              <a:t>的分析方法</a:t>
            </a:r>
          </a:p>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面向功能</a:t>
            </a:r>
            <a:r>
              <a:rPr lang="zh-CN" altLang="en-US" sz="2400" dirty="0">
                <a:solidFill>
                  <a:schemeClr val="tx1"/>
                </a:solidFill>
                <a:effectLst>
                  <a:outerShdw blurRad="38100" dist="38100" dir="2700000" algn="tl">
                    <a:srgbClr val="C0C0C0"/>
                  </a:outerShdw>
                </a:effectLst>
                <a:latin typeface="Arial" charset="0"/>
              </a:rPr>
              <a:t>的分析方法</a:t>
            </a:r>
          </a:p>
        </p:txBody>
      </p:sp>
      <p:sp>
        <p:nvSpPr>
          <p:cNvPr id="352266" name="Rectangle 10"/>
          <p:cNvSpPr>
            <a:spLocks noChangeArrowheads="1"/>
          </p:cNvSpPr>
          <p:nvPr/>
        </p:nvSpPr>
        <p:spPr bwMode="auto">
          <a:xfrm>
            <a:off x="122238" y="6084888"/>
            <a:ext cx="8907462" cy="425450"/>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en-US" altLang="zh-CN" sz="2400" b="0" dirty="0">
                <a:solidFill>
                  <a:schemeClr val="tx1"/>
                </a:solidFill>
                <a:effectLst>
                  <a:outerShdw blurRad="38100" dist="38100" dir="2700000" algn="tl">
                    <a:srgbClr val="C0C0C0"/>
                  </a:outerShdw>
                </a:effectLst>
                <a:latin typeface="Arial" charset="0"/>
              </a:rPr>
              <a:t>Maps and transform to structured program (</a:t>
            </a:r>
            <a:r>
              <a:rPr lang="zh-CN" altLang="en-US" sz="2400" dirty="0">
                <a:effectLst>
                  <a:outerShdw blurRad="38100" dist="38100" dir="2700000" algn="tl">
                    <a:srgbClr val="C0C0C0"/>
                  </a:outerShdw>
                </a:effectLst>
                <a:latin typeface="Arial" charset="0"/>
              </a:rPr>
              <a:t>顺序</a:t>
            </a:r>
            <a:r>
              <a:rPr lang="zh-CN" altLang="en-US" sz="2400" dirty="0">
                <a:solidFill>
                  <a:schemeClr val="tx1"/>
                </a:solidFill>
                <a:effectLst>
                  <a:outerShdw blurRad="38100" dist="38100" dir="2700000" algn="tl">
                    <a:srgbClr val="C0C0C0"/>
                  </a:outerShdw>
                </a:effectLst>
                <a:latin typeface="Arial" charset="0"/>
              </a:rPr>
              <a:t>，</a:t>
            </a:r>
            <a:r>
              <a:rPr lang="zh-CN" altLang="en-US" sz="2400" dirty="0">
                <a:effectLst>
                  <a:outerShdw blurRad="38100" dist="38100" dir="2700000" algn="tl">
                    <a:srgbClr val="C0C0C0"/>
                  </a:outerShdw>
                </a:effectLst>
                <a:latin typeface="Arial" charset="0"/>
              </a:rPr>
              <a:t>分支</a:t>
            </a:r>
            <a:r>
              <a:rPr lang="zh-CN" altLang="en-US" sz="2400" dirty="0">
                <a:solidFill>
                  <a:schemeClr val="tx1"/>
                </a:solidFill>
                <a:effectLst>
                  <a:outerShdw blurRad="38100" dist="38100" dir="2700000" algn="tl">
                    <a:srgbClr val="C0C0C0"/>
                  </a:outerShdw>
                </a:effectLst>
                <a:latin typeface="Arial" charset="0"/>
              </a:rPr>
              <a:t>，</a:t>
            </a:r>
            <a:r>
              <a:rPr lang="zh-CN" altLang="en-US" sz="2400" dirty="0">
                <a:effectLst>
                  <a:outerShdw blurRad="38100" dist="38100" dir="2700000" algn="tl">
                    <a:srgbClr val="C0C0C0"/>
                  </a:outerShdw>
                </a:effectLst>
                <a:latin typeface="Arial" charset="0"/>
              </a:rPr>
              <a:t>循环</a:t>
            </a:r>
            <a:r>
              <a:rPr lang="zh-CN" altLang="en-US" sz="2400" b="0" dirty="0">
                <a:solidFill>
                  <a:schemeClr val="tx1"/>
                </a:solidFill>
                <a:effectLst>
                  <a:outerShdw blurRad="38100" dist="38100" dir="2700000" algn="tl">
                    <a:srgbClr val="C0C0C0"/>
                  </a:outerShdw>
                </a:effectLst>
                <a:latin typeface="Arial" charset="0"/>
              </a:rPr>
              <a:t>）</a:t>
            </a:r>
          </a:p>
        </p:txBody>
      </p:sp>
      <p:sp>
        <p:nvSpPr>
          <p:cNvPr id="352267" name="Rectangle 11"/>
          <p:cNvSpPr>
            <a:spLocks noChangeArrowheads="1"/>
          </p:cNvSpPr>
          <p:nvPr/>
        </p:nvSpPr>
        <p:spPr bwMode="auto">
          <a:xfrm>
            <a:off x="1573213" y="3776663"/>
            <a:ext cx="6956425" cy="461962"/>
          </a:xfrm>
          <a:prstGeom prst="rect">
            <a:avLst/>
          </a:prstGeom>
          <a:noFill/>
          <a:ln w="9525" algn="ctr">
            <a:noFill/>
            <a:miter lim="800000"/>
            <a:headEnd/>
            <a:tailEnd/>
          </a:ln>
          <a:effectLst/>
        </p:spPr>
        <p:txBody>
          <a:bodyPr wrap="none">
            <a:spAutoFit/>
          </a:bodyPr>
          <a:lstStyle/>
          <a:p>
            <a:pPr>
              <a:defRPr/>
            </a:pPr>
            <a:r>
              <a:rPr lang="zh-CN" altLang="en-US" sz="2400" dirty="0">
                <a:effectLst>
                  <a:outerShdw blurRad="38100" dist="38100" dir="2700000" algn="tl">
                    <a:srgbClr val="C0C0C0"/>
                  </a:outerShdw>
                </a:effectLst>
              </a:rPr>
              <a:t>过程</a:t>
            </a:r>
            <a:r>
              <a:rPr lang="zh-CN" altLang="en-US" sz="2400" dirty="0">
                <a:solidFill>
                  <a:schemeClr val="tx1"/>
                </a:solidFill>
                <a:effectLst>
                  <a:outerShdw blurRad="38100" dist="38100" dir="2700000" algn="tl">
                    <a:srgbClr val="C0C0C0"/>
                  </a:outerShdw>
                </a:effectLst>
              </a:rPr>
              <a:t>，步骤，处理，加工，操作，计算，</a:t>
            </a:r>
            <a:r>
              <a:rPr lang="zh-CN" altLang="en-US" sz="2400" dirty="0">
                <a:effectLst>
                  <a:outerShdw blurRad="38100" dist="38100" dir="2700000" algn="tl">
                    <a:srgbClr val="C0C0C0"/>
                  </a:outerShdw>
                </a:effectLst>
              </a:rPr>
              <a:t>功能，</a:t>
            </a:r>
            <a:r>
              <a:rPr lang="en-US" altLang="zh-CN" sz="2400" dirty="0">
                <a:solidFill>
                  <a:schemeClr val="tx1"/>
                </a:solidFill>
                <a:effectLst>
                  <a:outerShdw blurRad="38100" dist="38100" dir="2700000" algn="tl">
                    <a:srgbClr val="C0C0C0"/>
                  </a:outerShdw>
                </a:effectLst>
              </a:rPr>
              <a:t>…</a:t>
            </a:r>
          </a:p>
        </p:txBody>
      </p:sp>
    </p:spTree>
  </p:cSld>
  <p:clrMapOvr>
    <a:masterClrMapping/>
  </p:clrMapOvr>
  <p:transition>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513565" y="41366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4000" dirty="0">
                <a:solidFill>
                  <a:srgbClr val="0000FF"/>
                </a:solidFill>
                <a:cs typeface="Times New Roman" pitchFamily="18" charset="0"/>
              </a:rPr>
              <a:t>Symbols for ERD</a:t>
            </a:r>
          </a:p>
        </p:txBody>
      </p:sp>
      <p:sp>
        <p:nvSpPr>
          <p:cNvPr id="90115" name="AutoShape 3"/>
          <p:cNvSpPr>
            <a:spLocks noChangeArrowheads="1"/>
          </p:cNvSpPr>
          <p:nvPr/>
        </p:nvSpPr>
        <p:spPr bwMode="auto">
          <a:xfrm>
            <a:off x="1524000" y="5334000"/>
            <a:ext cx="1752600" cy="1143000"/>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0116" name="Text Box 4"/>
          <p:cNvSpPr txBox="1">
            <a:spLocks noChangeArrowheads="1"/>
          </p:cNvSpPr>
          <p:nvPr/>
        </p:nvSpPr>
        <p:spPr bwMode="auto">
          <a:xfrm>
            <a:off x="1600200" y="54102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Rounded rectangle</a:t>
            </a:r>
          </a:p>
        </p:txBody>
      </p:sp>
      <p:sp>
        <p:nvSpPr>
          <p:cNvPr id="90117" name="Rectangle 5"/>
          <p:cNvSpPr>
            <a:spLocks noChangeArrowheads="1"/>
          </p:cNvSpPr>
          <p:nvPr/>
        </p:nvSpPr>
        <p:spPr bwMode="auto">
          <a:xfrm>
            <a:off x="1447800" y="1905000"/>
            <a:ext cx="1752600" cy="9144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0118" name="Text Box 6"/>
          <p:cNvSpPr txBox="1">
            <a:spLocks noChangeArrowheads="1"/>
          </p:cNvSpPr>
          <p:nvPr/>
        </p:nvSpPr>
        <p:spPr bwMode="auto">
          <a:xfrm>
            <a:off x="1524000" y="198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box</a:t>
            </a:r>
            <a:endParaRPr lang="en-US" altLang="zh-CN" sz="2400" b="0">
              <a:solidFill>
                <a:schemeClr val="tx1"/>
              </a:solidFill>
            </a:endParaRPr>
          </a:p>
        </p:txBody>
      </p:sp>
      <p:sp>
        <p:nvSpPr>
          <p:cNvPr id="90119" name="Line 7"/>
          <p:cNvSpPr>
            <a:spLocks noChangeShapeType="1"/>
          </p:cNvSpPr>
          <p:nvPr/>
        </p:nvSpPr>
        <p:spPr bwMode="auto">
          <a:xfrm>
            <a:off x="1524000" y="33528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0" name="Text Box 8"/>
          <p:cNvSpPr txBox="1">
            <a:spLocks noChangeArrowheads="1"/>
          </p:cNvSpPr>
          <p:nvPr/>
        </p:nvSpPr>
        <p:spPr bwMode="auto">
          <a:xfrm>
            <a:off x="1676400" y="2971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predication</a:t>
            </a:r>
            <a:endParaRPr lang="en-US" altLang="zh-CN" sz="2400" b="0">
              <a:solidFill>
                <a:schemeClr val="tx1"/>
              </a:solidFill>
            </a:endParaRPr>
          </a:p>
        </p:txBody>
      </p:sp>
      <p:sp>
        <p:nvSpPr>
          <p:cNvPr id="90121" name="Text Box 9"/>
          <p:cNvSpPr txBox="1">
            <a:spLocks noChangeArrowheads="1"/>
          </p:cNvSpPr>
          <p:nvPr/>
        </p:nvSpPr>
        <p:spPr bwMode="auto">
          <a:xfrm>
            <a:off x="14478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2" name="Text Box 10"/>
          <p:cNvSpPr txBox="1">
            <a:spLocks noChangeArrowheads="1"/>
          </p:cNvSpPr>
          <p:nvPr/>
        </p:nvSpPr>
        <p:spPr bwMode="auto">
          <a:xfrm>
            <a:off x="32766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3" name="Line 11"/>
          <p:cNvSpPr>
            <a:spLocks noChangeShapeType="1"/>
          </p:cNvSpPr>
          <p:nvPr/>
        </p:nvSpPr>
        <p:spPr bwMode="auto">
          <a:xfrm>
            <a:off x="1447800" y="41148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4" name="Text Box 12"/>
          <p:cNvSpPr txBox="1">
            <a:spLocks noChangeArrowheads="1"/>
          </p:cNvSpPr>
          <p:nvPr/>
        </p:nvSpPr>
        <p:spPr bwMode="auto">
          <a:xfrm>
            <a:off x="1600200" y="3733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predication</a:t>
            </a:r>
            <a:endParaRPr lang="en-US" altLang="zh-CN" sz="2400" b="0">
              <a:solidFill>
                <a:schemeClr val="tx1"/>
              </a:solidFill>
            </a:endParaRPr>
          </a:p>
        </p:txBody>
      </p:sp>
      <p:sp>
        <p:nvSpPr>
          <p:cNvPr id="90125" name="Text Box 13"/>
          <p:cNvSpPr txBox="1">
            <a:spLocks noChangeArrowheads="1"/>
          </p:cNvSpPr>
          <p:nvPr/>
        </p:nvSpPr>
        <p:spPr bwMode="auto">
          <a:xfrm>
            <a:off x="137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6" name="Text Box 14"/>
          <p:cNvSpPr txBox="1">
            <a:spLocks noChangeArrowheads="1"/>
          </p:cNvSpPr>
          <p:nvPr/>
        </p:nvSpPr>
        <p:spPr bwMode="auto">
          <a:xfrm>
            <a:off x="32004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0127" name="Line 15"/>
          <p:cNvSpPr>
            <a:spLocks noChangeShapeType="1"/>
          </p:cNvSpPr>
          <p:nvPr/>
        </p:nvSpPr>
        <p:spPr bwMode="auto">
          <a:xfrm>
            <a:off x="1447800" y="47244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Text Box 16"/>
          <p:cNvSpPr txBox="1">
            <a:spLocks noChangeArrowheads="1"/>
          </p:cNvSpPr>
          <p:nvPr/>
        </p:nvSpPr>
        <p:spPr bwMode="auto">
          <a:xfrm>
            <a:off x="1600200" y="4343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2400">
                <a:solidFill>
                  <a:schemeClr val="tx1"/>
                </a:solidFill>
              </a:rPr>
              <a:t>谓语</a:t>
            </a:r>
            <a:r>
              <a:rPr lang="en-US" altLang="zh-CN" sz="2400">
                <a:solidFill>
                  <a:schemeClr val="tx1"/>
                </a:solidFill>
              </a:rPr>
              <a:t>/</a:t>
            </a:r>
            <a:r>
              <a:rPr lang="zh-CN" altLang="en-US" sz="2400">
                <a:solidFill>
                  <a:schemeClr val="tx1"/>
                </a:solidFill>
              </a:rPr>
              <a:t>谓词</a:t>
            </a:r>
            <a:endParaRPr lang="zh-CN" altLang="en-US" sz="2400" b="0">
              <a:solidFill>
                <a:schemeClr val="tx1"/>
              </a:solidFill>
            </a:endParaRPr>
          </a:p>
        </p:txBody>
      </p:sp>
      <p:sp>
        <p:nvSpPr>
          <p:cNvPr id="90129" name="Text Box 17"/>
          <p:cNvSpPr txBox="1">
            <a:spLocks noChangeArrowheads="1"/>
          </p:cNvSpPr>
          <p:nvPr/>
        </p:nvSpPr>
        <p:spPr bwMode="auto">
          <a:xfrm>
            <a:off x="13716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0130" name="Text Box 18"/>
          <p:cNvSpPr txBox="1">
            <a:spLocks noChangeArrowheads="1"/>
          </p:cNvSpPr>
          <p:nvPr/>
        </p:nvSpPr>
        <p:spPr bwMode="auto">
          <a:xfrm>
            <a:off x="32004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m</a:t>
            </a:r>
            <a:endParaRPr lang="en-US" altLang="zh-CN" sz="2400" b="0">
              <a:solidFill>
                <a:schemeClr val="tx1"/>
              </a:solidFill>
            </a:endParaRPr>
          </a:p>
        </p:txBody>
      </p:sp>
      <p:sp>
        <p:nvSpPr>
          <p:cNvPr id="90131" name="Text Box 19"/>
          <p:cNvSpPr txBox="1">
            <a:spLocks noChangeArrowheads="1"/>
          </p:cNvSpPr>
          <p:nvPr/>
        </p:nvSpPr>
        <p:spPr bwMode="auto">
          <a:xfrm>
            <a:off x="4267200" y="2057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entity</a:t>
            </a:r>
            <a:endParaRPr lang="en-US" altLang="zh-CN" sz="2400" b="0">
              <a:solidFill>
                <a:schemeClr val="tx1"/>
              </a:solidFill>
            </a:endParaRPr>
          </a:p>
        </p:txBody>
      </p:sp>
      <p:sp>
        <p:nvSpPr>
          <p:cNvPr id="90132" name="Text Box 20"/>
          <p:cNvSpPr txBox="1">
            <a:spLocks noChangeArrowheads="1"/>
          </p:cNvSpPr>
          <p:nvPr/>
        </p:nvSpPr>
        <p:spPr bwMode="auto">
          <a:xfrm>
            <a:off x="4343400" y="3733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relationship</a:t>
            </a:r>
            <a:endParaRPr lang="en-US" altLang="zh-CN" sz="2400" b="0">
              <a:solidFill>
                <a:schemeClr val="tx1"/>
              </a:solidFill>
            </a:endParaRPr>
          </a:p>
        </p:txBody>
      </p:sp>
      <p:sp>
        <p:nvSpPr>
          <p:cNvPr id="90133" name="Text Box 21"/>
          <p:cNvSpPr txBox="1">
            <a:spLocks noChangeArrowheads="1"/>
          </p:cNvSpPr>
          <p:nvPr/>
        </p:nvSpPr>
        <p:spPr bwMode="auto">
          <a:xfrm>
            <a:off x="4343400" y="5715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attribute</a:t>
            </a:r>
            <a:endParaRPr lang="en-US" altLang="zh-CN" sz="2400" b="0">
              <a:solidFill>
                <a:schemeClr val="tx1"/>
              </a:solidFill>
            </a:endParaRPr>
          </a:p>
        </p:txBody>
      </p:sp>
    </p:spTree>
  </p:cSld>
  <p:clrMapOvr>
    <a:masterClrMapping/>
  </p:clrMapOvr>
  <p:transition>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66555" y="188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实体联系图的基本成分</a:t>
            </a:r>
          </a:p>
        </p:txBody>
      </p:sp>
      <p:sp>
        <p:nvSpPr>
          <p:cNvPr id="91139" name="Rectangle 3"/>
          <p:cNvSpPr>
            <a:spLocks noChangeArrowheads="1"/>
          </p:cNvSpPr>
          <p:nvPr/>
        </p:nvSpPr>
        <p:spPr bwMode="auto">
          <a:xfrm>
            <a:off x="827088" y="1916113"/>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实体用</a:t>
            </a:r>
            <a:r>
              <a:rPr lang="zh-CN" altLang="en-US" sz="2800" dirty="0">
                <a:latin typeface="Verdana" pitchFamily="34" charset="0"/>
              </a:rPr>
              <a:t>长方形</a:t>
            </a:r>
            <a:r>
              <a:rPr lang="zh-CN" altLang="en-US" sz="2800" dirty="0">
                <a:solidFill>
                  <a:schemeClr val="tx1"/>
                </a:solidFill>
                <a:latin typeface="Verdana" pitchFamily="34" charset="0"/>
              </a:rPr>
              <a:t>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实体的属性用</a:t>
            </a:r>
            <a:r>
              <a:rPr lang="zh-CN" altLang="en-US" sz="2800" dirty="0">
                <a:latin typeface="Verdana" pitchFamily="34" charset="0"/>
              </a:rPr>
              <a:t>椭圆</a:t>
            </a:r>
            <a:r>
              <a:rPr lang="zh-CN" altLang="en-US" sz="2800" dirty="0">
                <a:solidFill>
                  <a:schemeClr val="tx1"/>
                </a:solidFill>
                <a:latin typeface="Verdana" pitchFamily="34" charset="0"/>
              </a:rPr>
              <a:t>形表示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联系用</a:t>
            </a:r>
            <a:r>
              <a:rPr lang="zh-CN" altLang="en-US" sz="2800" dirty="0">
                <a:latin typeface="Verdana" pitchFamily="34" charset="0"/>
              </a:rPr>
              <a:t>菱形框</a:t>
            </a:r>
            <a:r>
              <a:rPr lang="zh-CN" altLang="en-US" sz="2800" dirty="0">
                <a:solidFill>
                  <a:schemeClr val="tx1"/>
                </a:solidFill>
                <a:latin typeface="Verdana" pitchFamily="34" charset="0"/>
              </a:rPr>
              <a:t>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用无向边把实体与其属性连接起来</a:t>
            </a:r>
            <a:r>
              <a:rPr lang="zh-CN" altLang="en-US" sz="3000" b="0" dirty="0">
                <a:solidFill>
                  <a:schemeClr val="tx1"/>
                </a:solidFill>
                <a:latin typeface="Verdana" pitchFamily="34" charset="0"/>
              </a:rPr>
              <a:t> </a:t>
            </a:r>
          </a:p>
        </p:txBody>
      </p:sp>
    </p:spTree>
  </p:cSld>
  <p:clrMapOvr>
    <a:masterClrMapping/>
  </p:clrMapOvr>
  <p:transition>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67088" y="458670"/>
            <a:ext cx="7380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4000" dirty="0">
                <a:solidFill>
                  <a:srgbClr val="0000FF"/>
                </a:solidFill>
                <a:cs typeface="Times New Roman" pitchFamily="18" charset="0"/>
              </a:rPr>
              <a:t>A simple example for ERA</a:t>
            </a:r>
            <a:r>
              <a:rPr lang="en-US" altLang="zh-CN" sz="3200" b="0" dirty="0">
                <a:solidFill>
                  <a:schemeClr val="tx1"/>
                </a:solidFill>
              </a:rPr>
              <a:t>     </a:t>
            </a:r>
          </a:p>
        </p:txBody>
      </p:sp>
      <p:sp>
        <p:nvSpPr>
          <p:cNvPr id="92163" name="Rectangle 3"/>
          <p:cNvSpPr>
            <a:spLocks noChangeArrowheads="1"/>
          </p:cNvSpPr>
          <p:nvPr/>
        </p:nvSpPr>
        <p:spPr bwMode="auto">
          <a:xfrm>
            <a:off x="2916238" y="1989138"/>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4" name="Rectangle 4"/>
          <p:cNvSpPr>
            <a:spLocks noChangeArrowheads="1"/>
          </p:cNvSpPr>
          <p:nvPr/>
        </p:nvSpPr>
        <p:spPr bwMode="auto">
          <a:xfrm>
            <a:off x="2916238" y="3789363"/>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5" name="Rectangle 5"/>
          <p:cNvSpPr>
            <a:spLocks noChangeArrowheads="1"/>
          </p:cNvSpPr>
          <p:nvPr/>
        </p:nvSpPr>
        <p:spPr bwMode="auto">
          <a:xfrm>
            <a:off x="2843213" y="5516563"/>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6" name="Text Box 6"/>
          <p:cNvSpPr txBox="1">
            <a:spLocks noChangeArrowheads="1"/>
          </p:cNvSpPr>
          <p:nvPr/>
        </p:nvSpPr>
        <p:spPr bwMode="auto">
          <a:xfrm>
            <a:off x="3203575" y="206057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author</a:t>
            </a:r>
            <a:endParaRPr lang="en-US" altLang="zh-CN" sz="2400" b="0">
              <a:solidFill>
                <a:schemeClr val="tx1"/>
              </a:solidFill>
            </a:endParaRPr>
          </a:p>
        </p:txBody>
      </p:sp>
      <p:sp>
        <p:nvSpPr>
          <p:cNvPr id="92167" name="Text Box 7"/>
          <p:cNvSpPr txBox="1">
            <a:spLocks noChangeArrowheads="1"/>
          </p:cNvSpPr>
          <p:nvPr/>
        </p:nvSpPr>
        <p:spPr bwMode="auto">
          <a:xfrm>
            <a:off x="2987675" y="3933825"/>
            <a:ext cx="254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autobiography</a:t>
            </a:r>
            <a:endParaRPr lang="en-US" altLang="zh-CN" sz="2400" b="0">
              <a:solidFill>
                <a:schemeClr val="tx1"/>
              </a:solidFill>
            </a:endParaRPr>
          </a:p>
        </p:txBody>
      </p:sp>
      <p:sp>
        <p:nvSpPr>
          <p:cNvPr id="92168" name="Text Box 8"/>
          <p:cNvSpPr txBox="1">
            <a:spLocks noChangeArrowheads="1"/>
          </p:cNvSpPr>
          <p:nvPr/>
        </p:nvSpPr>
        <p:spPr bwMode="auto">
          <a:xfrm>
            <a:off x="3059113" y="558958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reader</a:t>
            </a:r>
            <a:endParaRPr lang="en-US" altLang="zh-CN" sz="2400" b="0">
              <a:solidFill>
                <a:schemeClr val="tx1"/>
              </a:solidFill>
            </a:endParaRPr>
          </a:p>
        </p:txBody>
      </p:sp>
      <p:sp>
        <p:nvSpPr>
          <p:cNvPr id="92169" name="Line 9"/>
          <p:cNvSpPr>
            <a:spLocks noChangeShapeType="1"/>
          </p:cNvSpPr>
          <p:nvPr/>
        </p:nvSpPr>
        <p:spPr bwMode="auto">
          <a:xfrm flipH="1">
            <a:off x="4211638" y="2636838"/>
            <a:ext cx="0" cy="1152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0" name="Line 10"/>
          <p:cNvSpPr>
            <a:spLocks noChangeShapeType="1"/>
          </p:cNvSpPr>
          <p:nvPr/>
        </p:nvSpPr>
        <p:spPr bwMode="auto">
          <a:xfrm flipV="1">
            <a:off x="3563938" y="4437063"/>
            <a:ext cx="0" cy="1079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Text Box 11"/>
          <p:cNvSpPr txBox="1">
            <a:spLocks noChangeArrowheads="1"/>
          </p:cNvSpPr>
          <p:nvPr/>
        </p:nvSpPr>
        <p:spPr bwMode="auto">
          <a:xfrm>
            <a:off x="3132138" y="29972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writes</a:t>
            </a:r>
            <a:endParaRPr lang="en-US" altLang="zh-CN" sz="2400" b="0">
              <a:solidFill>
                <a:schemeClr val="tx1"/>
              </a:solidFill>
            </a:endParaRPr>
          </a:p>
        </p:txBody>
      </p:sp>
      <p:sp>
        <p:nvSpPr>
          <p:cNvPr id="92172" name="Text Box 12"/>
          <p:cNvSpPr txBox="1">
            <a:spLocks noChangeArrowheads="1"/>
          </p:cNvSpPr>
          <p:nvPr/>
        </p:nvSpPr>
        <p:spPr bwMode="auto">
          <a:xfrm>
            <a:off x="4284663" y="2565400"/>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3" name="Text Box 13"/>
          <p:cNvSpPr txBox="1">
            <a:spLocks noChangeArrowheads="1"/>
          </p:cNvSpPr>
          <p:nvPr/>
        </p:nvSpPr>
        <p:spPr bwMode="auto">
          <a:xfrm>
            <a:off x="4284663" y="33575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74" name="Text Box 14"/>
          <p:cNvSpPr txBox="1">
            <a:spLocks noChangeArrowheads="1"/>
          </p:cNvSpPr>
          <p:nvPr/>
        </p:nvSpPr>
        <p:spPr bwMode="auto">
          <a:xfrm>
            <a:off x="2700338" y="47244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reads</a:t>
            </a:r>
            <a:endParaRPr lang="en-US" altLang="zh-CN" sz="2400" b="0">
              <a:solidFill>
                <a:schemeClr val="tx1"/>
              </a:solidFill>
            </a:endParaRPr>
          </a:p>
        </p:txBody>
      </p:sp>
      <p:sp>
        <p:nvSpPr>
          <p:cNvPr id="92175" name="Text Box 15"/>
          <p:cNvSpPr txBox="1">
            <a:spLocks noChangeArrowheads="1"/>
          </p:cNvSpPr>
          <p:nvPr/>
        </p:nvSpPr>
        <p:spPr bwMode="auto">
          <a:xfrm>
            <a:off x="5003800" y="47244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owns</a:t>
            </a:r>
            <a:endParaRPr lang="en-US" altLang="zh-CN" sz="2400" b="0">
              <a:solidFill>
                <a:schemeClr val="tx1"/>
              </a:solidFill>
            </a:endParaRPr>
          </a:p>
        </p:txBody>
      </p:sp>
      <p:sp>
        <p:nvSpPr>
          <p:cNvPr id="92176" name="Line 16"/>
          <p:cNvSpPr>
            <a:spLocks noChangeShapeType="1"/>
          </p:cNvSpPr>
          <p:nvPr/>
        </p:nvSpPr>
        <p:spPr bwMode="auto">
          <a:xfrm flipV="1">
            <a:off x="4932363" y="4437063"/>
            <a:ext cx="0" cy="1079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Text Box 17"/>
          <p:cNvSpPr txBox="1">
            <a:spLocks noChangeArrowheads="1"/>
          </p:cNvSpPr>
          <p:nvPr/>
        </p:nvSpPr>
        <p:spPr bwMode="auto">
          <a:xfrm>
            <a:off x="3563938" y="50847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8" name="Text Box 18"/>
          <p:cNvSpPr txBox="1">
            <a:spLocks noChangeArrowheads="1"/>
          </p:cNvSpPr>
          <p:nvPr/>
        </p:nvSpPr>
        <p:spPr bwMode="auto">
          <a:xfrm>
            <a:off x="4572000" y="50847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9" name="Text Box 19"/>
          <p:cNvSpPr txBox="1">
            <a:spLocks noChangeArrowheads="1"/>
          </p:cNvSpPr>
          <p:nvPr/>
        </p:nvSpPr>
        <p:spPr bwMode="auto">
          <a:xfrm>
            <a:off x="3563938" y="436562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80" name="Text Box 20"/>
          <p:cNvSpPr txBox="1">
            <a:spLocks noChangeArrowheads="1"/>
          </p:cNvSpPr>
          <p:nvPr/>
        </p:nvSpPr>
        <p:spPr bwMode="auto">
          <a:xfrm>
            <a:off x="4572000" y="436562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81" name="Rectangle 21"/>
          <p:cNvSpPr>
            <a:spLocks noChangeArrowheads="1"/>
          </p:cNvSpPr>
          <p:nvPr/>
        </p:nvSpPr>
        <p:spPr bwMode="auto">
          <a:xfrm>
            <a:off x="5357813" y="3114675"/>
            <a:ext cx="378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b="0">
                <a:solidFill>
                  <a:schemeClr val="tx1"/>
                </a:solidFill>
              </a:rPr>
              <a:t>author, autobiography, reader</a:t>
            </a:r>
            <a:endParaRPr lang="zh-CN" altLang="en-US" sz="2400" b="0">
              <a:solidFill>
                <a:schemeClr val="tx1"/>
              </a:solidFill>
            </a:endParaRPr>
          </a:p>
        </p:txBody>
      </p:sp>
    </p:spTree>
  </p:cSld>
  <p:clrMapOvr>
    <a:masterClrMapping/>
  </p:clrMapOvr>
  <p:transition>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476250" y="2079625"/>
            <a:ext cx="8010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800">
                <a:solidFill>
                  <a:schemeClr val="tx1"/>
                </a:solidFill>
              </a:rPr>
              <a:t>we wish to build school information system.</a:t>
            </a:r>
            <a:r>
              <a:rPr lang="en-US" altLang="zh-CN" sz="3200">
                <a:solidFill>
                  <a:schemeClr val="tx1"/>
                </a:solidFill>
              </a:rPr>
              <a:t>    </a:t>
            </a:r>
          </a:p>
        </p:txBody>
      </p:sp>
      <p:sp>
        <p:nvSpPr>
          <p:cNvPr id="93187" name="Rectangle 3"/>
          <p:cNvSpPr>
            <a:spLocks noChangeArrowheads="1"/>
          </p:cNvSpPr>
          <p:nvPr/>
        </p:nvSpPr>
        <p:spPr bwMode="auto">
          <a:xfrm>
            <a:off x="521550" y="548680"/>
            <a:ext cx="602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4000" dirty="0">
                <a:solidFill>
                  <a:srgbClr val="0000FF"/>
                </a:solidFill>
                <a:cs typeface="Times New Roman" pitchFamily="18" charset="0"/>
              </a:rPr>
              <a:t>Another  example for ERA</a:t>
            </a:r>
            <a:endParaRPr lang="zh-CN" altLang="en-US" sz="4000" dirty="0">
              <a:solidFill>
                <a:srgbClr val="0000FF"/>
              </a:solidFill>
              <a:cs typeface="Times New Roman" pitchFamily="18" charset="0"/>
            </a:endParaRPr>
          </a:p>
        </p:txBody>
      </p:sp>
      <p:sp>
        <p:nvSpPr>
          <p:cNvPr id="453636" name="Rectangle 4"/>
          <p:cNvSpPr>
            <a:spLocks noChangeArrowheads="1"/>
          </p:cNvSpPr>
          <p:nvPr/>
        </p:nvSpPr>
        <p:spPr bwMode="auto">
          <a:xfrm>
            <a:off x="407392" y="3024188"/>
            <a:ext cx="7083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800">
                <a:solidFill>
                  <a:schemeClr val="tx1"/>
                </a:solidFill>
              </a:rPr>
              <a:t>it concerns teacher, pupil, course, room, ……</a:t>
            </a:r>
          </a:p>
        </p:txBody>
      </p:sp>
      <p:sp>
        <p:nvSpPr>
          <p:cNvPr id="453637" name="Rectangle 5"/>
          <p:cNvSpPr>
            <a:spLocks noChangeArrowheads="1"/>
          </p:cNvSpPr>
          <p:nvPr/>
        </p:nvSpPr>
        <p:spPr bwMode="auto">
          <a:xfrm>
            <a:off x="566738" y="3924300"/>
            <a:ext cx="78332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800">
                <a:solidFill>
                  <a:schemeClr val="tx1"/>
                </a:solidFill>
              </a:rPr>
              <a:t>Teacher: </a:t>
            </a:r>
            <a:r>
              <a:rPr lang="zh-CN" altLang="en-US" sz="2800">
                <a:solidFill>
                  <a:schemeClr val="tx1"/>
                </a:solidFill>
              </a:rPr>
              <a:t>姓名，工号， 性别，职称，职务，</a:t>
            </a:r>
            <a:r>
              <a:rPr lang="en-US" altLang="zh-CN" sz="2800">
                <a:solidFill>
                  <a:schemeClr val="tx1"/>
                </a:solidFill>
              </a:rPr>
              <a:t>……</a:t>
            </a:r>
          </a:p>
          <a:p>
            <a:pPr algn="l" eaLnBrk="1" hangingPunct="1"/>
            <a:r>
              <a:rPr lang="en-US" altLang="zh-CN" sz="2800">
                <a:solidFill>
                  <a:schemeClr val="tx1"/>
                </a:solidFill>
              </a:rPr>
              <a:t>Pupil</a:t>
            </a:r>
            <a:r>
              <a:rPr lang="zh-CN" altLang="en-US" sz="2800">
                <a:solidFill>
                  <a:schemeClr val="tx1"/>
                </a:solidFill>
              </a:rPr>
              <a:t>：</a:t>
            </a:r>
          </a:p>
          <a:p>
            <a:pPr algn="l" eaLnBrk="1" hangingPunct="1"/>
            <a:r>
              <a:rPr lang="en-US" altLang="zh-CN" sz="2800">
                <a:solidFill>
                  <a:schemeClr val="tx1"/>
                </a:solidFill>
              </a:rPr>
              <a:t>Course: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3634"/>
                                        </p:tgtEl>
                                        <p:attrNameLst>
                                          <p:attrName>style.visibility</p:attrName>
                                        </p:attrNameLst>
                                      </p:cBhvr>
                                      <p:to>
                                        <p:strVal val="visible"/>
                                      </p:to>
                                    </p:set>
                                    <p:anim calcmode="lin" valueType="num">
                                      <p:cBhvr additive="base">
                                        <p:cTn id="7" dur="500" fill="hold"/>
                                        <p:tgtEl>
                                          <p:spTgt spid="453634"/>
                                        </p:tgtEl>
                                        <p:attrNameLst>
                                          <p:attrName>ppt_x</p:attrName>
                                        </p:attrNameLst>
                                      </p:cBhvr>
                                      <p:tavLst>
                                        <p:tav tm="0">
                                          <p:val>
                                            <p:strVal val="#ppt_x"/>
                                          </p:val>
                                        </p:tav>
                                        <p:tav tm="100000">
                                          <p:val>
                                            <p:strVal val="#ppt_x"/>
                                          </p:val>
                                        </p:tav>
                                      </p:tavLst>
                                    </p:anim>
                                    <p:anim calcmode="lin" valueType="num">
                                      <p:cBhvr additive="base">
                                        <p:cTn id="8" dur="500" fill="hold"/>
                                        <p:tgtEl>
                                          <p:spTgt spid="4536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3636"/>
                                        </p:tgtEl>
                                        <p:attrNameLst>
                                          <p:attrName>style.visibility</p:attrName>
                                        </p:attrNameLst>
                                      </p:cBhvr>
                                      <p:to>
                                        <p:strVal val="visible"/>
                                      </p:to>
                                    </p:set>
                                    <p:anim calcmode="lin" valueType="num">
                                      <p:cBhvr additive="base">
                                        <p:cTn id="13" dur="500" fill="hold"/>
                                        <p:tgtEl>
                                          <p:spTgt spid="453636"/>
                                        </p:tgtEl>
                                        <p:attrNameLst>
                                          <p:attrName>ppt_x</p:attrName>
                                        </p:attrNameLst>
                                      </p:cBhvr>
                                      <p:tavLst>
                                        <p:tav tm="0">
                                          <p:val>
                                            <p:strVal val="#ppt_x"/>
                                          </p:val>
                                        </p:tav>
                                        <p:tav tm="100000">
                                          <p:val>
                                            <p:strVal val="#ppt_x"/>
                                          </p:val>
                                        </p:tav>
                                      </p:tavLst>
                                    </p:anim>
                                    <p:anim calcmode="lin" valueType="num">
                                      <p:cBhvr additive="base">
                                        <p:cTn id="14" dur="500" fill="hold"/>
                                        <p:tgtEl>
                                          <p:spTgt spid="4536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3637"/>
                                        </p:tgtEl>
                                        <p:attrNameLst>
                                          <p:attrName>style.visibility</p:attrName>
                                        </p:attrNameLst>
                                      </p:cBhvr>
                                      <p:to>
                                        <p:strVal val="visible"/>
                                      </p:to>
                                    </p:set>
                                    <p:anim calcmode="lin" valueType="num">
                                      <p:cBhvr additive="base">
                                        <p:cTn id="19" dur="500" fill="hold"/>
                                        <p:tgtEl>
                                          <p:spTgt spid="453637"/>
                                        </p:tgtEl>
                                        <p:attrNameLst>
                                          <p:attrName>ppt_x</p:attrName>
                                        </p:attrNameLst>
                                      </p:cBhvr>
                                      <p:tavLst>
                                        <p:tav tm="0">
                                          <p:val>
                                            <p:strVal val="#ppt_x"/>
                                          </p:val>
                                        </p:tav>
                                        <p:tav tm="100000">
                                          <p:val>
                                            <p:strVal val="#ppt_x"/>
                                          </p:val>
                                        </p:tav>
                                      </p:tavLst>
                                    </p:anim>
                                    <p:anim calcmode="lin" valueType="num">
                                      <p:cBhvr additive="base">
                                        <p:cTn id="20" dur="500" fill="hold"/>
                                        <p:tgtEl>
                                          <p:spTgt spid="453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p:bldP spid="453636" grpId="0"/>
      <p:bldP spid="45363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522288" y="414338"/>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实体关系图</a:t>
            </a:r>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033588"/>
            <a:ext cx="68675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611188" y="1763815"/>
            <a:ext cx="7227887" cy="3797963"/>
          </a:xfrm>
          <a:prstGeom prst="rect">
            <a:avLst/>
          </a:prstGeom>
          <a:noFill/>
          <a:ln w="12700" algn="ctr">
            <a:noFill/>
            <a:miter lim="800000"/>
            <a:headEnd type="none" w="sm" len="sm"/>
            <a:tailEnd/>
          </a:ln>
        </p:spPr>
        <p:txBody>
          <a:bodyPr>
            <a:spAutoFit/>
          </a:bodyPr>
          <a:lstStyle/>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Page 54</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T1</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T5</a:t>
            </a:r>
            <a:endParaRPr lang="zh-CN" altLang="en-US" sz="2800" dirty="0">
              <a:solidFill>
                <a:schemeClr val="tx2"/>
              </a:solidFill>
              <a:effectLst>
                <a:outerShdw blurRad="38100" dist="38100" dir="2700000" algn="tl">
                  <a:srgbClr val="C0C0C0"/>
                </a:outerShdw>
              </a:effectLst>
              <a:latin typeface="宋体" pitchFamily="2" charset="-122"/>
            </a:endParaRP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Page 73</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T2</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T3</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T5</a:t>
            </a:r>
          </a:p>
          <a:p>
            <a:pPr eaLnBrk="0" hangingPunct="0">
              <a:lnSpc>
                <a:spcPct val="90000"/>
              </a:lnSpc>
              <a:spcBef>
                <a:spcPct val="20000"/>
              </a:spcBef>
              <a:defRPr/>
            </a:pPr>
            <a:r>
              <a:rPr lang="en-US" altLang="zh-CN" sz="2800" dirty="0">
                <a:solidFill>
                  <a:srgbClr val="0000FF"/>
                </a:solidFill>
                <a:effectLst>
                  <a:outerShdw blurRad="38100" dist="38100" dir="2700000" algn="tl">
                    <a:srgbClr val="C0C0C0"/>
                  </a:outerShdw>
                </a:effectLst>
                <a:cs typeface="Times New Roman" pitchFamily="18" charset="0"/>
              </a:rPr>
              <a:t>Send to email:  se2003tj@sina.com</a:t>
            </a:r>
          </a:p>
        </p:txBody>
      </p:sp>
      <p:sp>
        <p:nvSpPr>
          <p:cNvPr id="95235" name="Rectangle 3"/>
          <p:cNvSpPr>
            <a:spLocks noChangeArrowheads="1"/>
          </p:cNvSpPr>
          <p:nvPr/>
        </p:nvSpPr>
        <p:spPr bwMode="auto">
          <a:xfrm>
            <a:off x="566555" y="503675"/>
            <a:ext cx="7162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Homework</a:t>
            </a:r>
            <a:r>
              <a:rPr lang="zh-CN" altLang="en-US" sz="4000" dirty="0">
                <a:solidFill>
                  <a:srgbClr val="0000FF"/>
                </a:solidFill>
                <a:cs typeface="Times New Roman" pitchFamily="18" charset="0"/>
              </a:rPr>
              <a:t>， </a:t>
            </a:r>
            <a:r>
              <a:rPr lang="en-US" altLang="zh-CN" sz="4000" dirty="0" smtClean="0">
                <a:solidFill>
                  <a:srgbClr val="0000FF"/>
                </a:solidFill>
                <a:cs typeface="Times New Roman" pitchFamily="18" charset="0"/>
              </a:rPr>
              <a:t>9</a:t>
            </a:r>
            <a:r>
              <a:rPr lang="zh-CN" altLang="en-US" sz="4000" dirty="0" smtClean="0">
                <a:solidFill>
                  <a:srgbClr val="0000FF"/>
                </a:solidFill>
                <a:cs typeface="Times New Roman" pitchFamily="18" charset="0"/>
              </a:rPr>
              <a:t>月</a:t>
            </a:r>
            <a:r>
              <a:rPr lang="en-US" altLang="zh-CN" sz="4000" dirty="0" smtClean="0">
                <a:solidFill>
                  <a:srgbClr val="0000FF"/>
                </a:solidFill>
                <a:cs typeface="Times New Roman" pitchFamily="18" charset="0"/>
              </a:rPr>
              <a:t>26</a:t>
            </a:r>
            <a:r>
              <a:rPr lang="zh-CN" altLang="en-US" sz="4000" dirty="0" smtClean="0">
                <a:solidFill>
                  <a:srgbClr val="0000FF"/>
                </a:solidFill>
                <a:cs typeface="Times New Roman" pitchFamily="18" charset="0"/>
              </a:rPr>
              <a:t>日</a:t>
            </a:r>
            <a:endParaRPr lang="en-US" altLang="zh-TW" sz="4000" dirty="0">
              <a:solidFill>
                <a:srgbClr val="0000FF"/>
              </a:solidFill>
              <a:cs typeface="Times New Roman" pitchFamily="18" charset="0"/>
            </a:endParaRPr>
          </a:p>
        </p:txBody>
      </p:sp>
    </p:spTree>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7878</TotalTime>
  <Pages>0</Pages>
  <Words>4224</Words>
  <Characters>0</Characters>
  <Application>Microsoft Office PowerPoint</Application>
  <DocSecurity>0</DocSecurity>
  <PresentationFormat>全屏显示(4:3)</PresentationFormat>
  <Lines>0</Lines>
  <Paragraphs>860</Paragraphs>
  <Slides>95</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95</vt:i4>
      </vt:variant>
    </vt:vector>
  </HeadingPairs>
  <TitlesOfParts>
    <vt:vector size="112" baseType="lpstr">
      <vt:lpstr>Monotype Sorts</vt:lpstr>
      <vt:lpstr>黑体</vt:lpstr>
      <vt:lpstr>华文隶书</vt:lpstr>
      <vt:lpstr>楷体_GB2312</vt:lpstr>
      <vt:lpstr>宋体</vt:lpstr>
      <vt:lpstr>Arial</vt:lpstr>
      <vt:lpstr>Arial Narrow</vt:lpstr>
      <vt:lpstr>Book Antiqua</vt:lpstr>
      <vt:lpstr>Calibri</vt:lpstr>
      <vt:lpstr>Helvetica</vt:lpstr>
      <vt:lpstr>Symbol</vt:lpstr>
      <vt:lpstr>Tahoma</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Data Flow Hierarchy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860</cp:revision>
  <cp:lastPrinted>1899-12-30T00:00:00Z</cp:lastPrinted>
  <dcterms:created xsi:type="dcterms:W3CDTF">2008-08-06T12:32:32Z</dcterms:created>
  <dcterms:modified xsi:type="dcterms:W3CDTF">2024-09-25T13:17:47Z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