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66"/>
  </p:notesMasterIdLst>
  <p:handoutMasterIdLst>
    <p:handoutMasterId r:id="rId67"/>
  </p:handoutMasterIdLst>
  <p:sldIdLst>
    <p:sldId id="698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18" r:id="rId23"/>
    <p:sldId id="719" r:id="rId24"/>
    <p:sldId id="721" r:id="rId25"/>
    <p:sldId id="722" r:id="rId26"/>
    <p:sldId id="723" r:id="rId27"/>
    <p:sldId id="725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88" r:id="rId37"/>
    <p:sldId id="735" r:id="rId38"/>
    <p:sldId id="736" r:id="rId39"/>
    <p:sldId id="737" r:id="rId40"/>
    <p:sldId id="738" r:id="rId41"/>
    <p:sldId id="739" r:id="rId42"/>
    <p:sldId id="740" r:id="rId43"/>
    <p:sldId id="743" r:id="rId44"/>
    <p:sldId id="744" r:id="rId45"/>
    <p:sldId id="745" r:id="rId46"/>
    <p:sldId id="746" r:id="rId47"/>
    <p:sldId id="747" r:id="rId48"/>
    <p:sldId id="749" r:id="rId49"/>
    <p:sldId id="750" r:id="rId50"/>
    <p:sldId id="751" r:id="rId51"/>
    <p:sldId id="752" r:id="rId52"/>
    <p:sldId id="753" r:id="rId53"/>
    <p:sldId id="754" r:id="rId54"/>
    <p:sldId id="755" r:id="rId55"/>
    <p:sldId id="756" r:id="rId56"/>
    <p:sldId id="757" r:id="rId57"/>
    <p:sldId id="758" r:id="rId58"/>
    <p:sldId id="791" r:id="rId59"/>
    <p:sldId id="760" r:id="rId60"/>
    <p:sldId id="789" r:id="rId61"/>
    <p:sldId id="762" r:id="rId62"/>
    <p:sldId id="763" r:id="rId63"/>
    <p:sldId id="764" r:id="rId64"/>
    <p:sldId id="792" r:id="rId6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6" d="100"/>
          <a:sy n="96" d="100"/>
        </p:scale>
        <p:origin x="714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D8706DA-18A0-44F5-87A2-ED2CBBFDB1F9}" type="datetimeFigureOut">
              <a:rPr lang="zh-CN" altLang="en-US"/>
              <a:pPr>
                <a:defRPr/>
              </a:pPr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5B5D34-5376-49BD-83BC-1408E61A4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5198A2E-1361-45D8-AD4B-9549C50B7210}" type="datetimeFigureOut">
              <a:rPr lang="zh-CN" altLang="en-US"/>
              <a:pPr>
                <a:defRPr/>
              </a:pPr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10F303E-AB3B-434E-A181-4759DF1A70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95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4195034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880126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756331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05351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958A-A201-4299-BD19-C4AFC69A4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797065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503D7-6F34-4459-B867-373F73CA00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248816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D6279-643A-4120-BF08-28FC645DB5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388072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0C0F-19EE-4FB0-9A3D-E1B786B63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79159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B445-2D3A-46F9-8737-1B8CCC820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34787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4B40-E674-4314-BFC5-7946DFF008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91905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9F9F-0D78-496B-89F8-1B74E8A8E2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57793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1693582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F8961-DDA0-408D-917C-23CADBE5E6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603107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49DB2-12A4-48D5-87A0-4D17FBED0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146978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11C0-1A10-4978-8A8F-CABAACB2B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17427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C9B76-7AFC-4929-8C0B-2CA2FE9BC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38908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C3A9-793C-43F3-A1A6-3BC85A754D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31253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0634B-E71D-4B74-9337-54E1C4BBD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512957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08DC-AF9C-4406-B3CD-9470958936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9819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5186341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5648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677004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75315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834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26909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3388646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9ABD803-7ED2-4574-9AFB-42B239145E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audio" Target="../media/audio2.wav"/><Relationship Id="rId7" Type="http://schemas.openxmlformats.org/officeDocument/2006/relationships/image" Target="../media/image1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10" Type="http://schemas.openxmlformats.org/officeDocument/2006/relationships/slide" Target="slide6.xml"/><Relationship Id="rId4" Type="http://schemas.openxmlformats.org/officeDocument/2006/relationships/audio" Target="../media/audio3.wav"/><Relationship Id="rId9" Type="http://schemas.openxmlformats.org/officeDocument/2006/relationships/image" Target="../media/image13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40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2288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例：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系统的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Actor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91580" y="1808820"/>
            <a:ext cx="20526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储户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银行出纳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银行会计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系统工程师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读卡机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吐钱设备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470080"/>
            <a:ext cx="471328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11188" y="368660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如何提取出用例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6555" y="1853825"/>
            <a:ext cx="8134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发现用户的目标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系统必须做什么（功能需求），而非如何做（设计）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系统描述为具有某种职责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系统外部行为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47940" y="1673805"/>
            <a:ext cx="8460940" cy="52937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 eaLnBrk="0" hangingPunct="0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针对已识别角色：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、某个角色要求系统为其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提供什么功能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？该角色需要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做哪些工作</a:t>
            </a:r>
            <a:r>
              <a:rPr kumimoji="1"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可能有些工作需要系统帮助完成）？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、角色需要阅读、创建、销毁、更新或存储系统中的某些（类）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、系统中的事件一定要告知角色吗？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角色需要告诉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系统一些什么吗？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、由于系统新功能的识别，角色的日常工作被简化或效率提高了吗？（若是，则该用例对于该角色有意义、值得实现）</a:t>
            </a:r>
          </a:p>
          <a:p>
            <a:pPr algn="l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 eaLnBrk="0" hangingPunct="0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针对系统：</a:t>
            </a:r>
          </a:p>
          <a:p>
            <a:pPr algn="l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、系统需要什么样的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输入和输出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？输入来自哪里？输出去往哪里？</a:t>
            </a:r>
          </a:p>
          <a:p>
            <a:pPr algn="l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、该系统的当前状况还存在哪些问题？有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哪些改进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的方向？</a:t>
            </a:r>
            <a:endParaRPr kumimoji="1"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45005" y="41366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如何提取出用例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475323" y="413665"/>
            <a:ext cx="551046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 use case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250" y="1808163"/>
            <a:ext cx="8301038" cy="4955522"/>
            <a:chOff x="144" y="528"/>
            <a:chExt cx="5424" cy="3756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44" y="3168"/>
              <a:ext cx="168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withdraw money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824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68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76" y="21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968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4560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4704" y="7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4512" y="9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4704" y="9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51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704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560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4704" y="27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4512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704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512" y="33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4704" y="33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976" y="1440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3024" y="273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1632" y="57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1584" y="3600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192" y="1488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288" y="273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2256" y="1728"/>
              <a:ext cx="72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2304" y="2448"/>
              <a:ext cx="76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1968" y="10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968" y="2880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V="1">
              <a:off x="3840" y="2976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3744" y="1008"/>
              <a:ext cx="6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1152" y="2400"/>
              <a:ext cx="62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 flipV="1">
              <a:off x="1008" y="1776"/>
              <a:ext cx="76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2221" y="2160"/>
              <a:ext cx="9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customer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4128" y="3709"/>
              <a:ext cx="139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credit system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4272" y="1631"/>
              <a:ext cx="129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bank official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2880" y="1824"/>
              <a:ext cx="129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change PIN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144" y="1920"/>
              <a:ext cx="139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deposit funds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1968" y="959"/>
              <a:ext cx="13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transfer funds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944" y="3934"/>
              <a:ext cx="14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view balance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>
              <a:off x="2661" y="3183"/>
              <a:ext cx="14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authenticating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161510" y="143635"/>
            <a:ext cx="8763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移动电话系统的使用用例图 </a:t>
            </a:r>
          </a:p>
        </p:txBody>
      </p:sp>
      <p:sp>
        <p:nvSpPr>
          <p:cNvPr id="362499" name="Line 3"/>
          <p:cNvSpPr>
            <a:spLocks noChangeShapeType="1"/>
          </p:cNvSpPr>
          <p:nvPr/>
        </p:nvSpPr>
        <p:spPr bwMode="auto">
          <a:xfrm>
            <a:off x="500063" y="3246438"/>
            <a:ext cx="871537" cy="31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0" name="Line 4"/>
          <p:cNvSpPr>
            <a:spLocks noChangeShapeType="1"/>
          </p:cNvSpPr>
          <p:nvPr/>
        </p:nvSpPr>
        <p:spPr bwMode="auto">
          <a:xfrm>
            <a:off x="935038" y="3073400"/>
            <a:ext cx="3175" cy="60642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auto">
          <a:xfrm flipH="1">
            <a:off x="674688" y="3679825"/>
            <a:ext cx="260350" cy="431800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auto">
          <a:xfrm>
            <a:off x="935038" y="3678238"/>
            <a:ext cx="261937" cy="4349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674688" y="2554288"/>
            <a:ext cx="525462" cy="522287"/>
          </a:xfrm>
          <a:prstGeom prst="ellips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2286000" y="1030288"/>
            <a:ext cx="4038600" cy="563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2514600" y="125888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571750" y="147955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Talk to Others</a:t>
            </a:r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V="1">
            <a:off x="1371600" y="1792288"/>
            <a:ext cx="1143000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>
            <a:off x="5715000" y="1944688"/>
            <a:ext cx="1547813" cy="1128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9" name="Oval 13"/>
          <p:cNvSpPr>
            <a:spLocks noChangeArrowheads="1"/>
          </p:cNvSpPr>
          <p:nvPr/>
        </p:nvSpPr>
        <p:spPr bwMode="auto">
          <a:xfrm>
            <a:off x="2530475" y="258603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2571750" y="280670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Download Icons</a:t>
            </a:r>
          </a:p>
        </p:txBody>
      </p:sp>
      <p:sp>
        <p:nvSpPr>
          <p:cNvPr id="362511" name="Oval 15"/>
          <p:cNvSpPr>
            <a:spLocks noChangeArrowheads="1"/>
          </p:cNvSpPr>
          <p:nvPr/>
        </p:nvSpPr>
        <p:spPr bwMode="auto">
          <a:xfrm>
            <a:off x="2514600" y="5253038"/>
            <a:ext cx="3657600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2571750" y="5473700"/>
            <a:ext cx="308289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Manage Phonebook</a:t>
            </a:r>
          </a:p>
        </p:txBody>
      </p:sp>
      <p:sp>
        <p:nvSpPr>
          <p:cNvPr id="362513" name="Oval 17"/>
          <p:cNvSpPr>
            <a:spLocks noChangeArrowheads="1"/>
          </p:cNvSpPr>
          <p:nvPr/>
        </p:nvSpPr>
        <p:spPr bwMode="auto">
          <a:xfrm>
            <a:off x="2514600" y="388143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2571750" y="410210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Download Rings</a:t>
            </a:r>
          </a:p>
        </p:txBody>
      </p:sp>
      <p:sp>
        <p:nvSpPr>
          <p:cNvPr id="362515" name="Line 19"/>
          <p:cNvSpPr>
            <a:spLocks noChangeShapeType="1"/>
          </p:cNvSpPr>
          <p:nvPr/>
        </p:nvSpPr>
        <p:spPr bwMode="auto">
          <a:xfrm>
            <a:off x="7434263" y="3246438"/>
            <a:ext cx="871537" cy="31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6" name="Line 20"/>
          <p:cNvSpPr>
            <a:spLocks noChangeShapeType="1"/>
          </p:cNvSpPr>
          <p:nvPr/>
        </p:nvSpPr>
        <p:spPr bwMode="auto">
          <a:xfrm>
            <a:off x="7869238" y="3073400"/>
            <a:ext cx="3175" cy="60642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7" name="Line 21"/>
          <p:cNvSpPr>
            <a:spLocks noChangeShapeType="1"/>
          </p:cNvSpPr>
          <p:nvPr/>
        </p:nvSpPr>
        <p:spPr bwMode="auto">
          <a:xfrm flipH="1">
            <a:off x="7608888" y="3679825"/>
            <a:ext cx="260350" cy="431800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>
            <a:off x="7869238" y="3678238"/>
            <a:ext cx="261937" cy="4349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9" name="Oval 23"/>
          <p:cNvSpPr>
            <a:spLocks noChangeArrowheads="1"/>
          </p:cNvSpPr>
          <p:nvPr/>
        </p:nvSpPr>
        <p:spPr bwMode="auto">
          <a:xfrm>
            <a:off x="7608888" y="2554288"/>
            <a:ext cx="525462" cy="522287"/>
          </a:xfrm>
          <a:prstGeom prst="ellips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 flipV="1">
            <a:off x="1524000" y="3240088"/>
            <a:ext cx="9906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>
            <a:off x="1371600" y="3621088"/>
            <a:ext cx="1143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2" name="Line 26"/>
          <p:cNvSpPr>
            <a:spLocks noChangeShapeType="1"/>
          </p:cNvSpPr>
          <p:nvPr/>
        </p:nvSpPr>
        <p:spPr bwMode="auto">
          <a:xfrm>
            <a:off x="1295400" y="3773488"/>
            <a:ext cx="12192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-33706" y="3937327"/>
            <a:ext cx="217719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Mobile user</a:t>
            </a:r>
          </a:p>
        </p:txBody>
      </p:sp>
      <p:sp>
        <p:nvSpPr>
          <p:cNvPr id="362524" name="Line 28"/>
          <p:cNvSpPr>
            <a:spLocks noChangeShapeType="1"/>
          </p:cNvSpPr>
          <p:nvPr/>
        </p:nvSpPr>
        <p:spPr bwMode="auto">
          <a:xfrm>
            <a:off x="5791200" y="3233738"/>
            <a:ext cx="1471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5" name="Line 29"/>
          <p:cNvSpPr>
            <a:spLocks noChangeShapeType="1"/>
          </p:cNvSpPr>
          <p:nvPr/>
        </p:nvSpPr>
        <p:spPr bwMode="auto">
          <a:xfrm flipV="1">
            <a:off x="5715000" y="3621088"/>
            <a:ext cx="1547813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6281738" y="396875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Mobile Network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499" grpId="0" animBg="1"/>
      <p:bldP spid="362500" grpId="0" animBg="1"/>
      <p:bldP spid="362501" grpId="0" animBg="1"/>
      <p:bldP spid="362502" grpId="0" animBg="1"/>
      <p:bldP spid="362503" grpId="0" animBg="1"/>
      <p:bldP spid="362505" grpId="0" animBg="1"/>
      <p:bldP spid="362506" grpId="0"/>
      <p:bldP spid="362509" grpId="0" animBg="1"/>
      <p:bldP spid="362510" grpId="0"/>
      <p:bldP spid="362512" grpId="0"/>
      <p:bldP spid="362515" grpId="0" animBg="1"/>
      <p:bldP spid="362516" grpId="0" animBg="1"/>
      <p:bldP spid="362517" grpId="0" animBg="1"/>
      <p:bldP spid="362518" grpId="0" animBg="1"/>
      <p:bldP spid="362519" grpId="0" animBg="1"/>
      <p:bldP spid="362523" grpId="0"/>
      <p:bldP spid="3625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324100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94038" y="265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07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656565" y="413665"/>
            <a:ext cx="463107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电话订票系统用例图</a:t>
            </a:r>
          </a:p>
        </p:txBody>
      </p:sp>
      <p:pic>
        <p:nvPicPr>
          <p:cNvPr id="363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358900"/>
            <a:ext cx="54006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324100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94038" y="265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360738" y="2130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11188" y="503675"/>
            <a:ext cx="2038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家教网站</a:t>
            </a:r>
          </a:p>
        </p:txBody>
      </p:sp>
      <p:pic>
        <p:nvPicPr>
          <p:cNvPr id="364550" name="Picture 6" descr="CSDN_Dev_Image_2004-3-191230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719263"/>
            <a:ext cx="525621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4551" name="Picture 7" descr="CSDN_Dev_Image_2004-3-1912302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962400"/>
            <a:ext cx="3686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296863" y="1884363"/>
            <a:ext cx="27003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zh-CN" altLang="en-US" sz="2800" dirty="0">
                <a:latin typeface="Times" pitchFamily="18" charset="0"/>
              </a:rPr>
              <a:t>前台客户系统的用例图</a:t>
            </a:r>
            <a:r>
              <a:rPr lang="zh-CN" altLang="en-US" sz="3200" dirty="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296863" y="4764088"/>
            <a:ext cx="3289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2800">
                <a:latin typeface="Times" pitchFamily="18" charset="0"/>
              </a:rPr>
              <a:t>后台管理系统用例图</a:t>
            </a:r>
            <a:r>
              <a:rPr lang="zh-CN" altLang="en-US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9" grpId="0"/>
      <p:bldP spid="364552" grpId="0"/>
      <p:bldP spid="364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52513"/>
            <a:ext cx="5038725" cy="544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9284" y="271061"/>
            <a:ext cx="3912646" cy="6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借书（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Lend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返书（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约订保留（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 Reservation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除去保留（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 Reservation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增加书目标题（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Title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更新或删除书目标题（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 or Remove Title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增加书籍（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除去书籍（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增加读者（借用人）（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Borrower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更新或删除读者（借用人）（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 or Remove Borrower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16338" y="139899"/>
            <a:ext cx="54037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图书馆管理系统的用例 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56565" y="458670"/>
            <a:ext cx="28309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用例图层次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43100"/>
            <a:ext cx="573405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71900" y="1673225"/>
            <a:ext cx="10547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800" b="0" dirty="0">
                <a:solidFill>
                  <a:schemeClr val="tx2"/>
                </a:solidFill>
                <a:latin typeface="Times" pitchFamily="18" charset="0"/>
              </a:rPr>
              <a:t>include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81590" y="5094185"/>
            <a:ext cx="7845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Include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由用例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连向用例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，表示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使用了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的功能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use)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671888" y="3519488"/>
            <a:ext cx="946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extend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81590" y="5805488"/>
            <a:ext cx="78851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由用例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连向用例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描述了基本要求，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描述了特殊要求，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是一种扩展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611560" y="413665"/>
            <a:ext cx="488915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交易系统用例图层次 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466850" y="6084295"/>
            <a:ext cx="709328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20000"/>
              </a:spcBef>
              <a:buClr>
                <a:srgbClr val="0000FF"/>
              </a:buClr>
              <a:buSzPct val="80000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对一个十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人年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的项目来说，大约要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80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个左右的用例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  <a:ea typeface="宋体" pitchFamily="2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0" y="1934970"/>
            <a:ext cx="6581775" cy="392430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76545" y="1816775"/>
            <a:ext cx="82544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是一种可视化的图形符号建模语言，利用它可以进行需求分析。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01675" y="503238"/>
            <a:ext cx="3195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UML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小结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566555" y="3677037"/>
            <a:ext cx="2808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个图</a:t>
            </a:r>
            <a:endParaRPr lang="zh-CN" altLang="en-US" sz="2400" dirty="0">
              <a:solidFill>
                <a:schemeClr val="tx2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653253" y="2653630"/>
            <a:ext cx="5329237" cy="3295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1 use </a:t>
            </a:r>
            <a:r>
              <a:rPr lang="en-US" altLang="zh-CN" sz="2400" dirty="0">
                <a:latin typeface="Times" pitchFamily="18" charset="0"/>
                <a:ea typeface="宋体" pitchFamily="2" charset="-122"/>
              </a:rPr>
              <a:t>case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diagram,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用例图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2 class diagram,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类图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3 object diagram,        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对象图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4 sequence diagram,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顺序图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5 state diagram,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状态图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6 activity diagram,      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活动图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7 collaboration diagram,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协作图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8 component diagram,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构件图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9 deployment diagram,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部署图</a:t>
            </a: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566555" y="6242323"/>
            <a:ext cx="4329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主要建立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个图模型</a:t>
            </a:r>
            <a:endParaRPr lang="zh-CN" altLang="en-US" sz="2400" dirty="0">
              <a:solidFill>
                <a:schemeClr val="tx2"/>
              </a:solidFill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6555" y="331980"/>
            <a:ext cx="8305800" cy="666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Use Case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图的建立步骤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小结）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540" y="1877885"/>
            <a:ext cx="8910990" cy="464813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找出系统外部的参与者和外部系统，确定系统的边界和范围；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确定每一个参与者所期望的系统行为；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把这些系统行为命名为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Case；</a:t>
            </a:r>
          </a:p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用泛化、包含、扩展等关系处理系统行为的公共或变更部分；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编制和解释每一个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的脚本；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绘制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图；</a:t>
            </a:r>
          </a:p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区分主事件流和异常情况的事件流，可以把表示异常情况的事件流作为单独的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图，解决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间的重复与冲突问题。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21550" y="413665"/>
            <a:ext cx="5072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静态模型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2546350" y="1768475"/>
            <a:ext cx="426398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ea typeface="宋体" pitchFamily="2" charset="-122"/>
                <a:cs typeface="Times New Roman" panose="02020603050405020304" pitchFamily="18" charset="0"/>
              </a:rPr>
              <a:t>class diagram,     </a:t>
            </a:r>
            <a:r>
              <a:rPr kumimoji="1" lang="zh-CN" altLang="en-US" sz="2800" dirty="0">
                <a:ea typeface="宋体" pitchFamily="2" charset="-122"/>
                <a:cs typeface="Times New Roman" panose="02020603050405020304" pitchFamily="18" charset="0"/>
              </a:rPr>
              <a:t>类图）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31800" y="1782978"/>
            <a:ext cx="2164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zh-CN" altLang="en-US" sz="2800" dirty="0">
                <a:cs typeface="Times New Roman" panose="02020603050405020304" pitchFamily="18" charset="0"/>
              </a:rPr>
              <a:t>类建模方法：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46655" y="2528900"/>
            <a:ext cx="391132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GB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he k</a:t>
            </a:r>
            <a:r>
              <a:rPr lang="en-GB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ey</a:t>
            </a:r>
            <a:r>
              <a:rPr lang="en-GB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 is finding objects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63515" y="3320690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Object Oriented Approaches describe Systems in terms of </a:t>
            </a:r>
            <a:r>
              <a:rPr lang="en-GB" altLang="zh-CN" sz="2800" dirty="0">
                <a:cs typeface="Times New Roman" panose="02020603050405020304" pitchFamily="18" charset="0"/>
              </a:rPr>
              <a:t>Objects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which interact with each other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    by passing messages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	   in order to perform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		the functions required from the system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GB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16505" y="1763815"/>
            <a:ext cx="8964612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77875" lvl="1" indent="-301625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Orientation is </a:t>
            </a:r>
            <a:r>
              <a:rPr lang="en-GB" altLang="zh-CN" sz="2800" b="0" dirty="0">
                <a:latin typeface="Verdana" pitchFamily="34" charset="0"/>
              </a:rPr>
              <a:t>natural</a:t>
            </a:r>
          </a:p>
          <a:p>
            <a:pPr marL="1209675" lvl="2" indent="-317500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 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exist in the </a:t>
            </a:r>
            <a:r>
              <a:rPr lang="en-GB" altLang="zh-CN" sz="2800" b="0" dirty="0">
                <a:latin typeface="Verdana" pitchFamily="34" charset="0"/>
              </a:rPr>
              <a:t>real world</a:t>
            </a:r>
          </a:p>
          <a:p>
            <a:pPr marL="1692275" lvl="3" indent="-241300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interact with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other objects in the real world	</a:t>
            </a:r>
          </a:p>
          <a:p>
            <a:pPr marL="2176463" lvl="4" indent="-241300" algn="l" defTabSz="966788" eaLnBrk="0" hangingPunct="0">
              <a:lnSpc>
                <a:spcPct val="13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use other 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to do things</a:t>
            </a:r>
          </a:p>
          <a:p>
            <a:pPr marL="2176463" lvl="4" indent="-241300" algn="l" defTabSz="966788" eaLnBrk="0" hangingPunct="0">
              <a:lnSpc>
                <a:spcPct val="13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provide services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(i.e. functionality or use) to other objects</a:t>
            </a:r>
            <a:endParaRPr lang="en-GB" altLang="zh-CN" sz="20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31800" y="413665"/>
            <a:ext cx="7543800" cy="79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Thinking about Objects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1560" y="458670"/>
            <a:ext cx="437459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如何提取类或对象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56565" y="1988840"/>
            <a:ext cx="301466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3200" dirty="0">
                <a:latin typeface="Times" pitchFamily="18" charset="0"/>
                <a:ea typeface="宋体" pitchFamily="2" charset="-122"/>
              </a:rPr>
              <a:t>5 layers:</a:t>
            </a:r>
            <a:endParaRPr lang="en-US" altLang="zh-CN" sz="3200" dirty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871700" y="2665413"/>
            <a:ext cx="2600392" cy="33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2"/>
                </a:solidFill>
              </a:rPr>
              <a:t>S</a:t>
            </a:r>
            <a:r>
              <a:rPr lang="en-US" altLang="en-US" sz="2800" dirty="0">
                <a:solidFill>
                  <a:schemeClr val="tx2"/>
                </a:solidFill>
              </a:rPr>
              <a:t>ubject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class &amp; object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Attributes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Services</a:t>
            </a: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Structure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E2449B-8F01-4D0F-8651-75DC8456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025" y="2665413"/>
            <a:ext cx="2028119" cy="33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主题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类</a:t>
            </a:r>
            <a:r>
              <a:rPr lang="en-US" altLang="en-US" sz="2800" dirty="0">
                <a:solidFill>
                  <a:schemeClr val="tx2"/>
                </a:solidFill>
              </a:rPr>
              <a:t> &amp; </a:t>
            </a:r>
            <a:r>
              <a:rPr lang="zh-CN" altLang="en-US" sz="2800" dirty="0">
                <a:solidFill>
                  <a:schemeClr val="tx2"/>
                </a:solidFill>
              </a:rPr>
              <a:t>对象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属性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服务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结构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OOA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的类图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934200" y="0"/>
            <a:ext cx="162544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类的边界</a:t>
            </a:r>
            <a:endParaRPr kumimoji="1" lang="zh-CN" altLang="en-US" sz="3200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728663"/>
            <a:ext cx="31623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Class &amp;object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  <a:latin typeface="Arial" charset="0"/>
              </a:rPr>
              <a:t>类及对象层</a:t>
            </a:r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81400" y="10668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727700" y="17684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797550" y="18383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6200" y="1831975"/>
            <a:ext cx="2462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Attribute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属性层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048000" y="2209800"/>
            <a:ext cx="2514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6200" y="2959100"/>
            <a:ext cx="21415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Service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服务层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6200" y="4270375"/>
            <a:ext cx="25003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Structure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结构层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895600" y="46513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6200" y="5854700"/>
            <a:ext cx="2185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Subject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主题层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819400" y="62357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791200" y="2057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791200" y="2286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8166100" y="17526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8235950" y="18224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8229600" y="20415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8229600" y="22701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715000" y="28352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784850" y="29051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7785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778500" y="3352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8153400" y="28194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8223250" y="28892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8216900" y="3108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8216900" y="33369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715000" y="609600"/>
            <a:ext cx="901700" cy="8223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867400" y="762000"/>
            <a:ext cx="609600" cy="533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6400800" y="304800"/>
            <a:ext cx="6096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534150" y="16764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实例连接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66294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7467600" y="2209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7467600" y="220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6629400" y="3352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74676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74676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553200" y="26670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消息连接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48006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48704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48641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48641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58801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9499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59436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59436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5257800" y="37338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5327650" y="38036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5321300" y="4022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5321300" y="425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0104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70802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70739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70739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80899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81597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81534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81534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7467600" y="37338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7537450" y="38036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7531100" y="4022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7531100" y="425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2819400" y="32766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5292725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>
            <a:off x="6172200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5" name="AutoShape 69"/>
          <p:cNvSpPr>
            <a:spLocks noChangeArrowheads="1"/>
          </p:cNvSpPr>
          <p:nvPr/>
        </p:nvSpPr>
        <p:spPr bwMode="auto">
          <a:xfrm rot="1938272">
            <a:off x="7505700" y="46101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 flipH="1">
            <a:off x="7391400" y="4800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7696200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8" name="AutoShape 72"/>
          <p:cNvSpPr>
            <a:spLocks noChangeArrowheads="1"/>
          </p:cNvSpPr>
          <p:nvPr/>
        </p:nvSpPr>
        <p:spPr bwMode="auto">
          <a:xfrm rot="19661728" flipH="1">
            <a:off x="8115300" y="46101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8305800" y="4800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8153400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4932363" y="6019800"/>
            <a:ext cx="1350962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067300" y="60388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主题</a:t>
            </a:r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4508500" y="27574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服务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>
            <a:off x="5257800" y="3124200"/>
            <a:ext cx="7620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4572000" y="16144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属性</a:t>
            </a:r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5321300" y="1981200"/>
            <a:ext cx="7620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57" name="AutoShape 81"/>
          <p:cNvSpPr>
            <a:spLocks noChangeArrowheads="1"/>
          </p:cNvSpPr>
          <p:nvPr/>
        </p:nvSpPr>
        <p:spPr bwMode="auto">
          <a:xfrm>
            <a:off x="5651500" y="4581525"/>
            <a:ext cx="144463" cy="2159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658" name="Line 82"/>
          <p:cNvSpPr>
            <a:spLocks noChangeShapeType="1"/>
          </p:cNvSpPr>
          <p:nvPr/>
        </p:nvSpPr>
        <p:spPr bwMode="auto">
          <a:xfrm>
            <a:off x="5292725" y="47974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4932363" y="5876925"/>
            <a:ext cx="287337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BEA6C4-B3EF-49E3-8CD6-ADA2C6125AE8}"/>
              </a:ext>
            </a:extLst>
          </p:cNvPr>
          <p:cNvSpPr/>
          <p:nvPr/>
        </p:nvSpPr>
        <p:spPr>
          <a:xfrm>
            <a:off x="4391980" y="3732398"/>
            <a:ext cx="4707012" cy="208186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545" y="1944650"/>
            <a:ext cx="837088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标识类及对象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标识结构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标识主题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(4)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定义属性及实例连接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(5)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定义服务及消息连接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C0128"/>
                </a:solidFill>
                <a:latin typeface="+mn-ea"/>
                <a:ea typeface="+mn-ea"/>
              </a:rPr>
              <a:t>五个步骤常根据需要交叉进行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94659" y="368660"/>
            <a:ext cx="5844870" cy="68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提取阶段由五个活动组成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06375" y="1763713"/>
            <a:ext cx="8937625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发现对象</a:t>
            </a:r>
            <a:endParaRPr lang="en-US" altLang="zh-CN" sz="2800" dirty="0">
              <a:solidFill>
                <a:schemeClr val="tx1"/>
              </a:solidFill>
              <a:latin typeface="宋体" charset="-122"/>
            </a:endParaRP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考虑问题域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人员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物品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事件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表格结构</a:t>
            </a: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考虑系统边界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人员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外系统</a:t>
            </a: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考虑系统责任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1557" y="458670"/>
            <a:ext cx="5073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识别类与对象</a:t>
            </a:r>
            <a:endParaRPr lang="zh-CN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14400" y="257175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400"/>
              </a:spcBef>
              <a:spcAft>
                <a:spcPts val="1450"/>
              </a:spcAft>
            </a:pPr>
            <a:endParaRPr kumimoji="1" lang="zh-CN" altLang="en-US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6738" y="1808163"/>
            <a:ext cx="82169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08050" lvl="1" indent="-4365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定义属性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定义服务</a:t>
            </a:r>
          </a:p>
          <a:p>
            <a:pPr marL="1693863" lvl="3" indent="-3873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词性法</a:t>
            </a:r>
          </a:p>
          <a:p>
            <a:pPr marL="1693863" lvl="3" indent="-3873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对象的状态与状态转换图</a:t>
            </a:r>
          </a:p>
          <a:p>
            <a:pPr marL="1695450" lvl="4" algn="l" eaLnBrk="0" hangingPunct="0">
              <a:lnSpc>
                <a:spcPct val="150000"/>
              </a:lnSpc>
              <a:spcBef>
                <a:spcPct val="25000"/>
              </a:spcBef>
              <a:buClr>
                <a:srgbClr val="FC0128"/>
              </a:buClr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状态图的节点，状态图的边）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0722" y="503675"/>
            <a:ext cx="58464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zh-CN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2：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定义属性与服务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414338"/>
            <a:ext cx="91440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Mapping parts of speech to object model components [Abbot 1983]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46125" y="168910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63600" y="1689100"/>
            <a:ext cx="1793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Part of speech</a:t>
            </a:r>
            <a:endParaRPr lang="en-US" altLang="zh-CN" sz="2400">
              <a:latin typeface="Times" pitchFamily="18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03475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32050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954338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478213" y="1689100"/>
            <a:ext cx="2259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Model component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410200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092825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138988" y="1689100"/>
            <a:ext cx="1116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Example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8097838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46125" y="2200275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63600" y="2200275"/>
            <a:ext cx="1444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chemeClr val="tx1"/>
                </a:solidFill>
                <a:latin typeface="Times" pitchFamily="18" charset="0"/>
              </a:rPr>
              <a:t>Proper noun</a:t>
            </a:r>
            <a:endParaRPr lang="en-US" altLang="zh-CN" sz="18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14153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432050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95433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478213" y="2200275"/>
            <a:ext cx="70371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object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1638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52437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5046663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609282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138988" y="2200275"/>
            <a:ext cx="1177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Jim Smith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821372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46125" y="271145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863600" y="2711450"/>
            <a:ext cx="1754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Improper noun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41776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432050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954338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478213" y="2711450"/>
            <a:ext cx="533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class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98621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000500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524375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04666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092825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7138988" y="2711450"/>
            <a:ext cx="10080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Toy, doll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746125" y="3222625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863600" y="3222625"/>
            <a:ext cx="12668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Doing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20399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2432050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29543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3478213" y="3222625"/>
            <a:ext cx="8672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42624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4524375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046663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6092825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138988" y="3222625"/>
            <a:ext cx="1941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Buy, recommend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7531100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746125" y="373380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863600" y="3733800"/>
            <a:ext cx="1208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being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1966913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2432050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2954338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3478213" y="3733800"/>
            <a:ext cx="13705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inheritance 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4699000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5046663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6092825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7138988" y="3733800"/>
            <a:ext cx="1473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is-a (kind-of)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8518525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746125" y="424338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863600" y="4243388"/>
            <a:ext cx="1355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having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209708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2432050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0" name="Rectangle 64"/>
          <p:cNvSpPr>
            <a:spLocks noChangeArrowheads="1"/>
          </p:cNvSpPr>
          <p:nvPr/>
        </p:nvSpPr>
        <p:spPr bwMode="auto">
          <a:xfrm>
            <a:off x="295433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3478213" y="4243388"/>
            <a:ext cx="1349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aggregation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471328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5046663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6092825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7138988" y="4243388"/>
            <a:ext cx="7318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has an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779303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746125" y="4754563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863600" y="4754563"/>
            <a:ext cx="1296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modal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9" name="Rectangle 73"/>
          <p:cNvSpPr>
            <a:spLocks noChangeArrowheads="1"/>
          </p:cNvSpPr>
          <p:nvPr/>
        </p:nvSpPr>
        <p:spPr bwMode="auto">
          <a:xfrm>
            <a:off x="203993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2432050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1" name="Rectangle 75"/>
          <p:cNvSpPr>
            <a:spLocks noChangeArrowheads="1"/>
          </p:cNvSpPr>
          <p:nvPr/>
        </p:nvSpPr>
        <p:spPr bwMode="auto">
          <a:xfrm>
            <a:off x="295433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3478213" y="4754563"/>
            <a:ext cx="1155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constraint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451008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4524375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5046663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6092825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7138988" y="4754563"/>
            <a:ext cx="895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must be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795178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746125" y="526573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863600" y="5265738"/>
            <a:ext cx="1023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adjective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180657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1909763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24320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2954338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3478213" y="5265738"/>
            <a:ext cx="10179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attribute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43497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452437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5046663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609282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7138988" y="5265738"/>
            <a:ext cx="12303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3 years old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82867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746125" y="5776913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3" name="Rectangle 97"/>
          <p:cNvSpPr>
            <a:spLocks noChangeArrowheads="1"/>
          </p:cNvSpPr>
          <p:nvPr/>
        </p:nvSpPr>
        <p:spPr bwMode="auto">
          <a:xfrm>
            <a:off x="863600" y="5776913"/>
            <a:ext cx="1668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transitive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4" name="Rectangle 98"/>
          <p:cNvSpPr>
            <a:spLocks noChangeArrowheads="1"/>
          </p:cNvSpPr>
          <p:nvPr/>
        </p:nvSpPr>
        <p:spPr bwMode="auto">
          <a:xfrm>
            <a:off x="235902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5" name="Rectangle 99"/>
          <p:cNvSpPr>
            <a:spLocks noChangeArrowheads="1"/>
          </p:cNvSpPr>
          <p:nvPr/>
        </p:nvSpPr>
        <p:spPr bwMode="auto">
          <a:xfrm>
            <a:off x="2432050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6" name="Rectangle 100"/>
          <p:cNvSpPr>
            <a:spLocks noChangeArrowheads="1"/>
          </p:cNvSpPr>
          <p:nvPr/>
        </p:nvSpPr>
        <p:spPr bwMode="auto">
          <a:xfrm>
            <a:off x="2954338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3478213" y="5776913"/>
            <a:ext cx="8672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98" name="Rectangle 102"/>
          <p:cNvSpPr>
            <a:spLocks noChangeArrowheads="1"/>
          </p:cNvSpPr>
          <p:nvPr/>
        </p:nvSpPr>
        <p:spPr bwMode="auto">
          <a:xfrm>
            <a:off x="4262438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9" name="Rectangle 103"/>
          <p:cNvSpPr>
            <a:spLocks noChangeArrowheads="1"/>
          </p:cNvSpPr>
          <p:nvPr/>
        </p:nvSpPr>
        <p:spPr bwMode="auto">
          <a:xfrm>
            <a:off x="452437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0" name="Rectangle 104"/>
          <p:cNvSpPr>
            <a:spLocks noChangeArrowheads="1"/>
          </p:cNvSpPr>
          <p:nvPr/>
        </p:nvSpPr>
        <p:spPr bwMode="auto">
          <a:xfrm>
            <a:off x="5046663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1" name="Rectangle 105"/>
          <p:cNvSpPr>
            <a:spLocks noChangeArrowheads="1"/>
          </p:cNvSpPr>
          <p:nvPr/>
        </p:nvSpPr>
        <p:spPr bwMode="auto">
          <a:xfrm>
            <a:off x="609282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2" name="Rectangle 106"/>
          <p:cNvSpPr>
            <a:spLocks noChangeArrowheads="1"/>
          </p:cNvSpPr>
          <p:nvPr/>
        </p:nvSpPr>
        <p:spPr bwMode="auto">
          <a:xfrm>
            <a:off x="7138988" y="5776913"/>
            <a:ext cx="593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enter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3" name="Rectangle 107"/>
          <p:cNvSpPr>
            <a:spLocks noChangeArrowheads="1"/>
          </p:cNvSpPr>
          <p:nvPr/>
        </p:nvSpPr>
        <p:spPr bwMode="auto">
          <a:xfrm>
            <a:off x="766127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4" name="Rectangle 108"/>
          <p:cNvSpPr>
            <a:spLocks noChangeArrowheads="1"/>
          </p:cNvSpPr>
          <p:nvPr/>
        </p:nvSpPr>
        <p:spPr bwMode="auto">
          <a:xfrm>
            <a:off x="746125" y="628808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5" name="Rectangle 109"/>
          <p:cNvSpPr>
            <a:spLocks noChangeArrowheads="1"/>
          </p:cNvSpPr>
          <p:nvPr/>
        </p:nvSpPr>
        <p:spPr bwMode="auto">
          <a:xfrm>
            <a:off x="863600" y="6288088"/>
            <a:ext cx="18907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intransitive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6" name="Rectangle 110"/>
          <p:cNvSpPr>
            <a:spLocks noChangeArrowheads="1"/>
          </p:cNvSpPr>
          <p:nvPr/>
        </p:nvSpPr>
        <p:spPr bwMode="auto">
          <a:xfrm>
            <a:off x="2562225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7" name="Rectangle 111"/>
          <p:cNvSpPr>
            <a:spLocks noChangeArrowheads="1"/>
          </p:cNvSpPr>
          <p:nvPr/>
        </p:nvSpPr>
        <p:spPr bwMode="auto">
          <a:xfrm>
            <a:off x="2954338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8" name="Rectangle 112"/>
          <p:cNvSpPr>
            <a:spLocks noChangeArrowheads="1"/>
          </p:cNvSpPr>
          <p:nvPr/>
        </p:nvSpPr>
        <p:spPr bwMode="auto">
          <a:xfrm>
            <a:off x="3478213" y="6288088"/>
            <a:ext cx="1711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 (event)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809" name="Rectangle 113"/>
          <p:cNvSpPr>
            <a:spLocks noChangeArrowheads="1"/>
          </p:cNvSpPr>
          <p:nvPr/>
        </p:nvSpPr>
        <p:spPr bwMode="auto">
          <a:xfrm>
            <a:off x="5060950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0" name="Rectangle 114"/>
          <p:cNvSpPr>
            <a:spLocks noChangeArrowheads="1"/>
          </p:cNvSpPr>
          <p:nvPr/>
        </p:nvSpPr>
        <p:spPr bwMode="auto">
          <a:xfrm>
            <a:off x="6092825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1" name="Rectangle 115"/>
          <p:cNvSpPr>
            <a:spLocks noChangeArrowheads="1"/>
          </p:cNvSpPr>
          <p:nvPr/>
        </p:nvSpPr>
        <p:spPr bwMode="auto">
          <a:xfrm>
            <a:off x="7138988" y="6288088"/>
            <a:ext cx="1279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depends on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2" name="Rectangle 116"/>
          <p:cNvSpPr>
            <a:spLocks noChangeArrowheads="1"/>
          </p:cNvSpPr>
          <p:nvPr/>
        </p:nvSpPr>
        <p:spPr bwMode="auto">
          <a:xfrm>
            <a:off x="1255713" y="65754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6200" y="1719263"/>
            <a:ext cx="90678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设置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一个饮料自动售货机可以放置五种不同或部分相同的饮料，可由厂商根据销售状况自动调配，并可随时重新设置售价，但售货机最多仅能放置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罐饮料，其按钮设计在各种饮料样本的下方，若经金额计算器累计金额足够，则选择键灯会亮；若某一种饮料已销售完毕，则售完灯会亮。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销售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顾客将硬币投入售货机，经累加金额足额的饮料选择键灯亮，等顾客按键选择。顾客按键后饮料由取物楼掉出，并自动结算及找钱。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取消交易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顾客可在按下选择键前任何一个时刻，拉动退币杆取消交易收回硬币。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22288" y="503675"/>
            <a:ext cx="6350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实例：饮料自动售货机系统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3713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08050" lvl="1" indent="-436563" algn="l" eaLnBrk="0" hangingPunct="0">
              <a:lnSpc>
                <a:spcPct val="130000"/>
              </a:lnSpc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功能模型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描述处理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数据变换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指明系统应“做什么”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SzPct val="140000"/>
            </a:pP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use case diagram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SzPct val="140000"/>
            </a:pPr>
            <a:endParaRPr lang="en-US" altLang="zh-CN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908050" lvl="1" indent="-436563" algn="l" eaLnBrk="0" hangingPunct="0">
              <a:lnSpc>
                <a:spcPct val="130000"/>
              </a:lnSpc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对象模型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描述静态结构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定义做事情的实体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class &amp; object diagram 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endParaRPr lang="en-US" altLang="zh-CN" sz="28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908050" lvl="1" indent="-436563" algn="l" eaLnBrk="0" hangingPunct="0">
              <a:lnSpc>
                <a:spcPct val="130000"/>
              </a:lnSpc>
              <a:spcBef>
                <a:spcPct val="35000"/>
              </a:spcBef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动态模型</a:t>
            </a:r>
            <a:r>
              <a:rPr lang="en-US" altLang="zh-CN" sz="2800" dirty="0"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描述交互过程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规定什么时候做何事 </a:t>
            </a:r>
          </a:p>
          <a:p>
            <a:pPr marL="469900" indent="-469900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sequence, state, 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collaboration, activity diagram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75863" y="503675"/>
            <a:ext cx="4221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UML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分析模型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6200" y="1673225"/>
            <a:ext cx="9067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设置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一个饮料自动售货机可以放置五种不同或部分相同的饮料，可由厂商根据销售状况自动调配，并可随时重新设置售价，但售货机最多仅能放置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罐饮料，其按钮设计在各种饮料样本的下方，若经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金额计算器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累计金额足够，则选择键灯会亮；若某一种饮料已销售完毕，则售完灯会亮。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销售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顾客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将硬币投入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售货机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，经累加金额足额的饮料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选择键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灯亮，等顾客按键选择。顾客按键后饮料由取物楼掉出，并自动结算及找钱。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取消交易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顾客可在按下选择键前任何一个时刻，拉动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退币杆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取消交易收回硬币。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800" y="413665"/>
            <a:ext cx="782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找出饮料自动售货机系统中的对象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664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63938" y="1004888"/>
            <a:ext cx="1895475" cy="3459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584575" y="2192338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762375" y="100806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贩卖机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3563938" y="1581150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934200" y="993775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934200" y="2517775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911975" y="917575"/>
            <a:ext cx="2584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934200" y="169703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7321550" y="4376738"/>
            <a:ext cx="22796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选择钮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90975" y="4757738"/>
            <a:ext cx="1876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顾客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09575" y="4746625"/>
            <a:ext cx="1876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退币杆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52400" y="1317625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52400" y="228917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152400" y="1298575"/>
            <a:ext cx="2438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58750" y="1868488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42863"/>
            <a:ext cx="6962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48063" y="868363"/>
            <a:ext cx="1895475" cy="3459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3548063" y="214312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65563" y="79216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89363" y="144938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548063" y="145732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789363" y="2090738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897688" y="94456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897688" y="246856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958013" y="1042988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300913" y="163512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354888" y="246856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897688" y="164782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15888" y="126841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15888" y="223996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115888" y="124936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823913" y="180657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877888" y="223996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22238" y="181927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732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584575" y="638175"/>
            <a:ext cx="1895475" cy="3354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3584575" y="20097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902075" y="65881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25875" y="131603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3584575" y="13239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825875" y="1755775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934200" y="81121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934200" y="233521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11975" y="863600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337425" y="150177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7391400" y="233521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934200" y="15144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152400" y="113506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152400" y="210661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152400" y="111601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860425" y="167322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914400" y="210661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158750" y="168592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2105025" y="5384800"/>
            <a:ext cx="1552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562600" y="5334000"/>
            <a:ext cx="1447800" cy="25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2438400" y="1497013"/>
            <a:ext cx="1146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486400" y="1497013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1143000" y="3505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1143000" y="3505200"/>
            <a:ext cx="0" cy="1241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7848600" y="3581400"/>
            <a:ext cx="0" cy="795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486400" y="3581400"/>
            <a:ext cx="2362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4495800" y="3992563"/>
            <a:ext cx="0" cy="765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3276600" y="135877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7" name="AutoShape 51"/>
          <p:cNvSpPr>
            <a:spLocks noChangeArrowheads="1"/>
          </p:cNvSpPr>
          <p:nvPr/>
        </p:nvSpPr>
        <p:spPr bwMode="auto">
          <a:xfrm>
            <a:off x="5480050" y="1382713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8" name="AutoShape 52"/>
          <p:cNvSpPr>
            <a:spLocks noChangeArrowheads="1"/>
          </p:cNvSpPr>
          <p:nvPr/>
        </p:nvSpPr>
        <p:spPr bwMode="auto">
          <a:xfrm>
            <a:off x="3276600" y="338042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9" name="AutoShape 53"/>
          <p:cNvSpPr>
            <a:spLocks noChangeArrowheads="1"/>
          </p:cNvSpPr>
          <p:nvPr/>
        </p:nvSpPr>
        <p:spPr bwMode="auto">
          <a:xfrm>
            <a:off x="5472100" y="347043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708525" y="414908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购买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867400" y="475773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选取</a:t>
            </a: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2315833" y="4814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拉动</a:t>
            </a:r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5610225" y="8556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5610225" y="29098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2568575" y="8683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2667000" y="2895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25717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400"/>
              </a:spcBef>
              <a:spcAft>
                <a:spcPts val="1450"/>
              </a:spcAft>
            </a:pPr>
            <a:endParaRPr kumimoji="1" lang="zh-CN" altLang="en-US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1808163"/>
            <a:ext cx="86106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初步确定关联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对应于描述性动词或动词短语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需求陈述中隐含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根据问题域知识得出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筛选</a:t>
            </a: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完善</a:t>
            </a: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分析标识对象之间的关系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对象之间的分类关系：一般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特殊结构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对象之间的组成关系：整体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部分结构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对象之间的静态联系：实例连接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对象之间的动态关系：消息连接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49068" y="413665"/>
            <a:ext cx="5588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zh-CN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定义结构与连接</a:t>
            </a:r>
            <a:endParaRPr lang="zh-CN" altLang="en-US" sz="4000" noProof="1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0" y="0"/>
            <a:ext cx="732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84575" y="638175"/>
            <a:ext cx="1895475" cy="3354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V="1">
            <a:off x="3584575" y="20097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902075" y="65881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3825875" y="131603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V="1">
            <a:off x="3584575" y="13239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825875" y="1755775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6934200" y="81121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6934200" y="233521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6911975" y="863600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7337425" y="150177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7391400" y="233521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>
            <a:off x="6934200" y="15144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52400" y="113506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152400" y="210661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152400" y="111601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860425" y="167322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914400" y="210661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 flipV="1">
            <a:off x="158750" y="168592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9"/>
          <p:cNvSpPr>
            <a:spLocks noChangeShapeType="1"/>
          </p:cNvSpPr>
          <p:nvPr/>
        </p:nvSpPr>
        <p:spPr bwMode="auto">
          <a:xfrm>
            <a:off x="2105025" y="5384800"/>
            <a:ext cx="1552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5562600" y="5334000"/>
            <a:ext cx="1447800" cy="25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41"/>
          <p:cNvSpPr>
            <a:spLocks noChangeShapeType="1"/>
          </p:cNvSpPr>
          <p:nvPr/>
        </p:nvSpPr>
        <p:spPr bwMode="auto">
          <a:xfrm>
            <a:off x="2438400" y="1497013"/>
            <a:ext cx="1146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486400" y="1497013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>
            <a:off x="1143000" y="3505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1143000" y="3505200"/>
            <a:ext cx="0" cy="1241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7848600" y="3581400"/>
            <a:ext cx="0" cy="795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46"/>
          <p:cNvSpPr>
            <a:spLocks noChangeShapeType="1"/>
          </p:cNvSpPr>
          <p:nvPr/>
        </p:nvSpPr>
        <p:spPr bwMode="auto">
          <a:xfrm>
            <a:off x="5486400" y="3581400"/>
            <a:ext cx="2362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48"/>
          <p:cNvSpPr>
            <a:spLocks noChangeShapeType="1"/>
          </p:cNvSpPr>
          <p:nvPr/>
        </p:nvSpPr>
        <p:spPr bwMode="auto">
          <a:xfrm>
            <a:off x="4495800" y="3992563"/>
            <a:ext cx="0" cy="765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AutoShape 50"/>
          <p:cNvSpPr>
            <a:spLocks noChangeArrowheads="1"/>
          </p:cNvSpPr>
          <p:nvPr/>
        </p:nvSpPr>
        <p:spPr bwMode="auto">
          <a:xfrm>
            <a:off x="3276600" y="135877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5480050" y="1382713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52"/>
          <p:cNvSpPr>
            <a:spLocks noChangeArrowheads="1"/>
          </p:cNvSpPr>
          <p:nvPr/>
        </p:nvSpPr>
        <p:spPr bwMode="auto">
          <a:xfrm>
            <a:off x="3276600" y="338042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AutoShape 53"/>
          <p:cNvSpPr>
            <a:spLocks noChangeArrowheads="1"/>
          </p:cNvSpPr>
          <p:nvPr/>
        </p:nvSpPr>
        <p:spPr bwMode="auto">
          <a:xfrm>
            <a:off x="5472100" y="347043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4708525" y="414908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购买</a:t>
            </a:r>
          </a:p>
        </p:txBody>
      </p:sp>
      <p:sp>
        <p:nvSpPr>
          <p:cNvPr id="112" name="Rectangle 55"/>
          <p:cNvSpPr>
            <a:spLocks noChangeArrowheads="1"/>
          </p:cNvSpPr>
          <p:nvPr/>
        </p:nvSpPr>
        <p:spPr bwMode="auto">
          <a:xfrm>
            <a:off x="5867400" y="475773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选取</a:t>
            </a:r>
          </a:p>
        </p:txBody>
      </p:sp>
      <p:sp>
        <p:nvSpPr>
          <p:cNvPr id="113" name="Rectangle 56"/>
          <p:cNvSpPr>
            <a:spLocks noChangeArrowheads="1"/>
          </p:cNvSpPr>
          <p:nvPr/>
        </p:nvSpPr>
        <p:spPr bwMode="auto">
          <a:xfrm>
            <a:off x="2315833" y="4814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拉动</a:t>
            </a:r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5610225" y="8556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5610225" y="29098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6" name="Rectangle 59"/>
          <p:cNvSpPr>
            <a:spLocks noChangeArrowheads="1"/>
          </p:cNvSpPr>
          <p:nvPr/>
        </p:nvSpPr>
        <p:spPr bwMode="auto">
          <a:xfrm>
            <a:off x="2568575" y="8683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7" name="Rectangle 60"/>
          <p:cNvSpPr>
            <a:spLocks noChangeArrowheads="1"/>
          </p:cNvSpPr>
          <p:nvPr/>
        </p:nvSpPr>
        <p:spPr bwMode="auto">
          <a:xfrm>
            <a:off x="2667000" y="2895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31800" y="5768975"/>
            <a:ext cx="7861296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由一般类发现特殊类实现继承和复用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56300" y="339725"/>
            <a:ext cx="2120900" cy="194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956300" y="7905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956300" y="1905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240463" y="304800"/>
            <a:ext cx="162544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343400" y="3081338"/>
            <a:ext cx="1693863" cy="202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343400" y="3532188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343400" y="4419600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627563" y="3046413"/>
            <a:ext cx="1293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251450" y="2735263"/>
            <a:ext cx="304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245100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8293100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9215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Arc 15"/>
          <p:cNvSpPr>
            <a:spLocks/>
          </p:cNvSpPr>
          <p:nvPr/>
        </p:nvSpPr>
        <p:spPr bwMode="auto">
          <a:xfrm>
            <a:off x="6921500" y="251460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Arc 16"/>
          <p:cNvSpPr>
            <a:spLocks/>
          </p:cNvSpPr>
          <p:nvPr/>
        </p:nvSpPr>
        <p:spPr bwMode="auto">
          <a:xfrm>
            <a:off x="6624638" y="251460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027738" y="835025"/>
            <a:ext cx="17160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648200" y="3462338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7373938" y="3082925"/>
            <a:ext cx="1693862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7373938" y="3533775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373938" y="4421188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7658100" y="3048000"/>
            <a:ext cx="1279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7678738" y="3463925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3886200" y="790575"/>
            <a:ext cx="0" cy="5991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3429000" y="2514600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82638" y="1584325"/>
            <a:ext cx="2120900" cy="3521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82638" y="20351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782638" y="4191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066800" y="1549400"/>
            <a:ext cx="19748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46138" y="2079625"/>
            <a:ext cx="17160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股份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工资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447800" y="4267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7434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76390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6553200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3" name="Arc 35"/>
          <p:cNvSpPr>
            <a:spLocks/>
          </p:cNvSpPr>
          <p:nvPr/>
        </p:nvSpPr>
        <p:spPr bwMode="auto">
          <a:xfrm flipH="1">
            <a:off x="457200" y="3046413"/>
            <a:ext cx="990600" cy="1481137"/>
          </a:xfrm>
          <a:custGeom>
            <a:avLst/>
            <a:gdLst>
              <a:gd name="T0" fmla="*/ 0 w 21600"/>
              <a:gd name="T1" fmla="*/ 0 h 21600"/>
              <a:gd name="T2" fmla="*/ 990600 w 21600"/>
              <a:gd name="T3" fmla="*/ 1481137 h 21600"/>
              <a:gd name="T4" fmla="*/ 0 w 21600"/>
              <a:gd name="T5" fmla="*/ 148113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Arc 36"/>
          <p:cNvSpPr>
            <a:spLocks/>
          </p:cNvSpPr>
          <p:nvPr/>
        </p:nvSpPr>
        <p:spPr bwMode="auto">
          <a:xfrm>
            <a:off x="2286000" y="3352800"/>
            <a:ext cx="1085850" cy="1644650"/>
          </a:xfrm>
          <a:custGeom>
            <a:avLst/>
            <a:gdLst>
              <a:gd name="T0" fmla="*/ 0 w 21600"/>
              <a:gd name="T1" fmla="*/ 0 h 21600"/>
              <a:gd name="T2" fmla="*/ 1085850 w 21600"/>
              <a:gd name="T3" fmla="*/ 1644650 h 21600"/>
              <a:gd name="T4" fmla="*/ 0 w 21600"/>
              <a:gd name="T5" fmla="*/ 1644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28600" y="4421188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latin typeface="Arial" charset="0"/>
              </a:rPr>
              <a:t>？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140075" y="4876800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latin typeface="Arial" charset="0"/>
              </a:rPr>
              <a:t>？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宋体" charset="-122"/>
              </a:rPr>
              <a:t>从特殊类发现一般类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167438" y="339725"/>
            <a:ext cx="2120900" cy="1946275"/>
          </a:xfrm>
          <a:prstGeom prst="rect">
            <a:avLst/>
          </a:prstGeom>
          <a:noFill/>
          <a:ln w="12700">
            <a:solidFill>
              <a:srgbClr val="DA12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167438" y="790575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167438" y="1905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451600" y="304800"/>
            <a:ext cx="1609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FC0128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299075" y="3081338"/>
            <a:ext cx="1693863" cy="202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299075" y="3532188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299075" y="4419600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583238" y="3046413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200775" y="2736850"/>
            <a:ext cx="200818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200775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8135938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7132638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Arc 15"/>
          <p:cNvSpPr>
            <a:spLocks/>
          </p:cNvSpPr>
          <p:nvPr/>
        </p:nvSpPr>
        <p:spPr bwMode="auto">
          <a:xfrm>
            <a:off x="7132638" y="251460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Arc 16"/>
          <p:cNvSpPr>
            <a:spLocks/>
          </p:cNvSpPr>
          <p:nvPr/>
        </p:nvSpPr>
        <p:spPr bwMode="auto">
          <a:xfrm>
            <a:off x="6835775" y="251460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6238875" y="835025"/>
            <a:ext cx="171608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rgbClr val="FC0128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rgbClr val="FC0128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400">
                <a:solidFill>
                  <a:srgbClr val="FC0128"/>
                </a:solidFill>
                <a:latin typeface="Arial" charset="0"/>
              </a:rPr>
              <a:t>……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603875" y="3462338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373938" y="3082925"/>
            <a:ext cx="1693862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373938" y="3533775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7373938" y="4421188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7658100" y="3048000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678738" y="3463925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flipH="1">
            <a:off x="5105400" y="790575"/>
            <a:ext cx="0" cy="5991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auto">
          <a:xfrm>
            <a:off x="4724400" y="2514600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699125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6390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764338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FC0128"/>
                </a:solidFill>
                <a:latin typeface="Arial" charset="0"/>
              </a:rPr>
              <a:t>……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1747838" y="881063"/>
            <a:ext cx="2120900" cy="2241550"/>
          </a:xfrm>
          <a:prstGeom prst="rect">
            <a:avLst/>
          </a:prstGeom>
          <a:noFill/>
          <a:ln w="12700">
            <a:solidFill>
              <a:srgbClr val="DA12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1747838" y="1627188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1747838" y="2741613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533400" y="3917950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533400" y="436880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33400" y="624840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1163638" y="3883025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669925" y="4343400"/>
            <a:ext cx="1704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Arial" charset="0"/>
              </a:rPr>
              <a:t>身分证号码</a:t>
            </a:r>
            <a:endParaRPr kumimoji="1" lang="zh-CN" altLang="en-US" sz="2400" b="0">
              <a:solidFill>
                <a:srgbClr val="FC0128"/>
              </a:solidFill>
              <a:latin typeface="宋体" charset="-122"/>
            </a:endParaRP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 b="0">
                <a:solidFill>
                  <a:schemeClr val="tx1"/>
                </a:solidFill>
              </a:rPr>
              <a:t>……</a:t>
            </a:r>
            <a:endParaRPr kumimoji="1" lang="en-US" altLang="zh-CN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1066800" y="6096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836863" y="3921125"/>
            <a:ext cx="2039937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2836863" y="43719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2836863" y="62515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3467100" y="3886200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2851150" y="4346575"/>
            <a:ext cx="1704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Arial" charset="0"/>
              </a:rPr>
              <a:t>身分证号码</a:t>
            </a:r>
            <a:endParaRPr kumimoji="1" lang="zh-CN" altLang="en-US" sz="2400" b="0">
              <a:solidFill>
                <a:srgbClr val="FC0128"/>
              </a:solidFill>
              <a:latin typeface="宋体" charset="-122"/>
            </a:endParaRP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 b="0">
                <a:solidFill>
                  <a:schemeClr val="tx1"/>
                </a:solidFill>
              </a:rPr>
              <a:t>……</a:t>
            </a:r>
            <a:endParaRPr kumimoji="1" lang="en-US" altLang="zh-CN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370263" y="60991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2590800" y="838200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solidFill>
                  <a:srgbClr val="DA1271"/>
                </a:solidFill>
                <a:latin typeface="Arial" charset="0"/>
              </a:rPr>
              <a:t>？</a:t>
            </a:r>
          </a:p>
        </p:txBody>
      </p:sp>
      <p:sp>
        <p:nvSpPr>
          <p:cNvPr id="38957" name="AutoShape 45"/>
          <p:cNvSpPr>
            <a:spLocks noChangeArrowheads="1"/>
          </p:cNvSpPr>
          <p:nvPr/>
        </p:nvSpPr>
        <p:spPr bwMode="auto">
          <a:xfrm>
            <a:off x="762000" y="1820863"/>
            <a:ext cx="3962400" cy="3436937"/>
          </a:xfrm>
          <a:prstGeom prst="upArrowCallout">
            <a:avLst>
              <a:gd name="adj1" fmla="val 28822"/>
              <a:gd name="adj2" fmla="val 23575"/>
              <a:gd name="adj3" fmla="val 16667"/>
              <a:gd name="adj4" fmla="val 24528"/>
            </a:avLst>
          </a:prstGeom>
          <a:noFill/>
          <a:ln w="57150">
            <a:solidFill>
              <a:srgbClr val="43BF5B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>
                <a:solidFill>
                  <a:schemeClr val="tx2"/>
                </a:solidFill>
                <a:latin typeface="宋体" charset="-122"/>
              </a:rPr>
              <a:t>  </a:t>
            </a:r>
            <a:endParaRPr lang="zh-CN" altLang="en-US" sz="430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6654800" y="4127500"/>
            <a:ext cx="1300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7954963" y="41275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951663" y="3671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rc 6"/>
          <p:cNvSpPr>
            <a:spLocks/>
          </p:cNvSpPr>
          <p:nvPr/>
        </p:nvSpPr>
        <p:spPr bwMode="auto">
          <a:xfrm>
            <a:off x="6951663" y="3900488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rc 7"/>
          <p:cNvSpPr>
            <a:spLocks/>
          </p:cNvSpPr>
          <p:nvPr/>
        </p:nvSpPr>
        <p:spPr bwMode="auto">
          <a:xfrm>
            <a:off x="6654800" y="3900488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4724400" y="3292475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33400" y="4600575"/>
            <a:ext cx="2039938" cy="218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533400" y="505142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533400" y="616902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38200" y="4529138"/>
            <a:ext cx="12525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FC0128"/>
                </a:solidFill>
                <a:latin typeface="宋体" charset="-122"/>
              </a:rPr>
              <a:t>本科生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836863" y="4603750"/>
            <a:ext cx="2039937" cy="217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2836863" y="5054600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36863" y="616902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124200" y="4565650"/>
            <a:ext cx="1493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研究生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130550" y="5029200"/>
            <a:ext cx="1400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研究方向</a:t>
            </a: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指导教师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344863" y="60928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752600" y="949325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752600" y="14001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752600" y="32797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382838" y="914400"/>
            <a:ext cx="12890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学生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246313" y="1374775"/>
            <a:ext cx="129063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学号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班级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286000" y="31273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1828800" y="4275138"/>
            <a:ext cx="193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1828800" y="42799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3763963" y="42799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2760663" y="38242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Arc 29"/>
          <p:cNvSpPr>
            <a:spLocks/>
          </p:cNvSpPr>
          <p:nvPr/>
        </p:nvSpPr>
        <p:spPr bwMode="auto">
          <a:xfrm>
            <a:off x="2760663" y="4052888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6" name="Arc 30"/>
          <p:cNvSpPr>
            <a:spLocks/>
          </p:cNvSpPr>
          <p:nvPr/>
        </p:nvSpPr>
        <p:spPr bwMode="auto">
          <a:xfrm>
            <a:off x="2463800" y="4052888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875463" y="4533900"/>
            <a:ext cx="2039937" cy="217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6875463" y="4984750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875463" y="60991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7162800" y="4495800"/>
            <a:ext cx="1493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研究生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6965950" y="4959350"/>
            <a:ext cx="1400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研究方向</a:t>
            </a: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指导教师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383463" y="60229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943600" y="949325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943600" y="14001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5943600" y="32797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6573838" y="914400"/>
            <a:ext cx="15986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学生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6437313" y="1374775"/>
            <a:ext cx="1600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学号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班级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477000" y="31273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900">
                <a:solidFill>
                  <a:schemeClr val="tx2"/>
                </a:solidFill>
                <a:latin typeface="宋体" charset="-122"/>
              </a:rPr>
              <a:t>   </a:t>
            </a:r>
            <a:r>
              <a:rPr lang="zh-CN" altLang="en-US" sz="2800">
                <a:latin typeface="宋体" charset="-122"/>
              </a:rPr>
              <a:t>通过增加属性简化一般</a:t>
            </a:r>
            <a:r>
              <a:rPr lang="en-US" altLang="zh-CN" sz="2800">
                <a:latin typeface="宋体" charset="-122"/>
              </a:rPr>
              <a:t>-</a:t>
            </a:r>
            <a:r>
              <a:rPr lang="zh-CN" altLang="en-US" sz="2800">
                <a:latin typeface="宋体" charset="-122"/>
              </a:rPr>
              <a:t>特殊结构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133600" y="1447800"/>
            <a:ext cx="2039938" cy="1489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189865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133600" y="23272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714625" y="1412875"/>
            <a:ext cx="895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人员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630488" y="17938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93988" y="21748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609600" y="3311525"/>
            <a:ext cx="53340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609600" y="3316288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871663" y="3316288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141663" y="2936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Arc 13"/>
          <p:cNvSpPr>
            <a:spLocks/>
          </p:cNvSpPr>
          <p:nvPr/>
        </p:nvSpPr>
        <p:spPr bwMode="auto">
          <a:xfrm>
            <a:off x="3184525" y="3089275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Arc 14"/>
          <p:cNvSpPr>
            <a:spLocks/>
          </p:cNvSpPr>
          <p:nvPr/>
        </p:nvSpPr>
        <p:spPr bwMode="auto">
          <a:xfrm>
            <a:off x="2887663" y="3089275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76200" y="3657600"/>
            <a:ext cx="10699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76200" y="4122738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6200" y="4537075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76200" y="3579813"/>
            <a:ext cx="1000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男人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152400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52400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1295400" y="3657600"/>
            <a:ext cx="1066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295400" y="412273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295400" y="45370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1362075" y="3622675"/>
            <a:ext cx="1000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女人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295400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1295400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2479675" y="3657600"/>
            <a:ext cx="12223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79675" y="4122738"/>
            <a:ext cx="118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2479675" y="4537075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2708275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2708275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884613" y="3657600"/>
            <a:ext cx="1227137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3884613" y="41227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3884613" y="4537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3994150" y="3579813"/>
            <a:ext cx="16430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美国人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3884613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884613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291138" y="3657600"/>
            <a:ext cx="112395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5291138" y="4122738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5291138" y="4537075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180013" y="3579813"/>
            <a:ext cx="15255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日本人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519738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5519738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3165475" y="3317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4495800" y="33305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5943600" y="3317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7440613" y="1828800"/>
            <a:ext cx="1582737" cy="194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7440613" y="2279650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>
            <a:off x="7440613" y="3470275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716838" y="1793875"/>
            <a:ext cx="895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人员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7346950" y="2343150"/>
            <a:ext cx="17970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1" lang="zh-CN" altLang="en-US" sz="2400">
                <a:latin typeface="宋体" charset="-122"/>
              </a:rPr>
              <a:t>性别</a:t>
            </a:r>
          </a:p>
          <a:p>
            <a:pPr eaLnBrk="0" hangingPunct="0">
              <a:lnSpc>
                <a:spcPct val="80000"/>
              </a:lnSpc>
            </a:pPr>
            <a:r>
              <a:rPr kumimoji="1" lang="zh-CN" altLang="en-US" sz="2400">
                <a:latin typeface="宋体" charset="-122"/>
              </a:rPr>
              <a:t>国籍</a:t>
            </a:r>
          </a:p>
          <a:p>
            <a:pPr eaLnBrk="0" hangingPunct="0">
              <a:lnSpc>
                <a:spcPct val="60000"/>
              </a:lnSpc>
            </a:pPr>
            <a:r>
              <a:rPr kumimoji="1" lang="en-US" altLang="zh-CN" sz="2400"/>
              <a:t>……</a:t>
            </a:r>
            <a:endParaRPr kumimoji="1" lang="en-US" altLang="zh-CN" sz="2400">
              <a:latin typeface="宋体" charset="-122"/>
            </a:endParaRP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7804150" y="32559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2403475" y="3579813"/>
            <a:ext cx="15573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中国人</a:t>
            </a:r>
          </a:p>
        </p:txBody>
      </p:sp>
      <p:sp>
        <p:nvSpPr>
          <p:cNvPr id="389174" name="AutoShape 54"/>
          <p:cNvSpPr>
            <a:spLocks/>
          </p:cNvSpPr>
          <p:nvPr/>
        </p:nvSpPr>
        <p:spPr bwMode="auto">
          <a:xfrm>
            <a:off x="6491288" y="1617663"/>
            <a:ext cx="519112" cy="2690812"/>
          </a:xfrm>
          <a:prstGeom prst="rightBrace">
            <a:avLst>
              <a:gd name="adj1" fmla="val 43196"/>
              <a:gd name="adj2" fmla="val 51093"/>
            </a:avLst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75" name="AutoShape 55"/>
          <p:cNvSpPr>
            <a:spLocks noChangeArrowheads="1"/>
          </p:cNvSpPr>
          <p:nvPr/>
        </p:nvSpPr>
        <p:spPr bwMode="auto">
          <a:xfrm>
            <a:off x="6781800" y="2755900"/>
            <a:ext cx="4302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22288" y="368660"/>
            <a:ext cx="86217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en-US" sz="4000" dirty="0">
                <a:solidFill>
                  <a:srgbClr val="0000FF"/>
                </a:solidFill>
                <a:cs typeface="Times New Roman" pitchFamily="18" charset="0"/>
              </a:rPr>
              <a:t>Object Oriented Analysis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本质</a:t>
            </a:r>
            <a:endParaRPr lang="en-US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481513" y="1854200"/>
            <a:ext cx="441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latin typeface="Verdana" pitchFamily="34" charset="0"/>
              </a:rPr>
              <a:t>5 </a:t>
            </a:r>
            <a:r>
              <a:rPr lang="zh-CN" altLang="en-US" sz="2800" dirty="0">
                <a:latin typeface="Verdana" pitchFamily="34" charset="0"/>
              </a:rPr>
              <a:t>个层面</a:t>
            </a:r>
            <a:r>
              <a:rPr lang="en-US" altLang="en-US" sz="2800" dirty="0">
                <a:latin typeface="Verdana" pitchFamily="34" charset="0"/>
              </a:rPr>
              <a:t>: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Subject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class &amp; object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structure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attributes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services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55998" y="2336180"/>
            <a:ext cx="357981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800" dirty="0">
                <a:latin typeface="Arial" charset="0"/>
                <a:ea typeface="宋体" pitchFamily="2" charset="-122"/>
              </a:rPr>
              <a:t>3 </a:t>
            </a:r>
            <a:r>
              <a:rPr lang="zh-CN" altLang="en-US" sz="2800" dirty="0">
                <a:latin typeface="Arial" charset="0"/>
                <a:ea typeface="宋体" pitchFamily="2" charset="-122"/>
              </a:rPr>
              <a:t>个模型</a:t>
            </a:r>
            <a:endParaRPr lang="en-US" altLang="en-US" sz="2800" dirty="0">
              <a:latin typeface="Arial" charset="0"/>
              <a:ea typeface="宋体" pitchFamily="2" charset="-122"/>
            </a:endParaRPr>
          </a:p>
          <a:p>
            <a:pPr algn="l" eaLnBrk="0" hangingPunct="0">
              <a:defRPr/>
            </a:pPr>
            <a:endParaRPr lang="en-US" altLang="zh-CN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functional model</a:t>
            </a: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endParaRPr lang="en-US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static model </a:t>
            </a: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dynamical model</a:t>
            </a:r>
          </a:p>
          <a:p>
            <a:pPr algn="l" eaLnBrk="0" hangingPunct="0">
              <a:defRPr/>
            </a:pPr>
            <a:endParaRPr lang="zh-CN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5125" name="AutoShape 5"/>
          <p:cNvSpPr>
            <a:spLocks/>
          </p:cNvSpPr>
          <p:nvPr/>
        </p:nvSpPr>
        <p:spPr bwMode="auto">
          <a:xfrm>
            <a:off x="4032250" y="3249613"/>
            <a:ext cx="431800" cy="2089150"/>
          </a:xfrm>
          <a:prstGeom prst="leftBrace">
            <a:avLst>
              <a:gd name="adj1" fmla="val 40319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两种结构的变通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1447800" y="3048000"/>
            <a:ext cx="74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9906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4478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92138" y="34290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92138" y="38941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92138" y="43084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921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冷藏车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92138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2138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949325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0" y="14144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0" y="18288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汽车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0" y="13747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0" y="18780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481138" y="9144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481138" y="13795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481138" y="17938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447800" y="917575"/>
            <a:ext cx="1668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43BF5B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481138" y="13398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81138" y="1843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V="1">
            <a:off x="228600" y="3048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18796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Arc 26"/>
          <p:cNvSpPr>
            <a:spLocks/>
          </p:cNvSpPr>
          <p:nvPr/>
        </p:nvSpPr>
        <p:spPr bwMode="auto">
          <a:xfrm>
            <a:off x="18970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Arc 27"/>
          <p:cNvSpPr>
            <a:spLocks/>
          </p:cNvSpPr>
          <p:nvPr/>
        </p:nvSpPr>
        <p:spPr bwMode="auto">
          <a:xfrm>
            <a:off x="16002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H="1">
            <a:off x="5080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Arc 29"/>
          <p:cNvSpPr>
            <a:spLocks/>
          </p:cNvSpPr>
          <p:nvPr/>
        </p:nvSpPr>
        <p:spPr bwMode="auto">
          <a:xfrm>
            <a:off x="5254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Arc 30"/>
          <p:cNvSpPr>
            <a:spLocks/>
          </p:cNvSpPr>
          <p:nvPr/>
        </p:nvSpPr>
        <p:spPr bwMode="auto">
          <a:xfrm>
            <a:off x="2286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819400" y="34115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2819400" y="3876675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2819400" y="4291013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819400" y="3352800"/>
            <a:ext cx="13890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DA1271"/>
                </a:solidFill>
                <a:latin typeface="宋体" charset="-122"/>
              </a:rPr>
              <a:t>冷藏车</a:t>
            </a: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2819400" y="3836988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2819400" y="43402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632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3005138" y="949325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3005138" y="1414463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3005138" y="1828800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3005138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DA1271"/>
                </a:solidFill>
                <a:latin typeface="宋体" charset="-122"/>
              </a:rPr>
              <a:t>汽车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3005138" y="13747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3005138" y="18780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V="1">
            <a:off x="2895600" y="3048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31750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Arc 46"/>
          <p:cNvSpPr>
            <a:spLocks/>
          </p:cNvSpPr>
          <p:nvPr/>
        </p:nvSpPr>
        <p:spPr bwMode="auto">
          <a:xfrm>
            <a:off x="31924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1" name="Arc 47"/>
          <p:cNvSpPr>
            <a:spLocks/>
          </p:cNvSpPr>
          <p:nvPr/>
        </p:nvSpPr>
        <p:spPr bwMode="auto">
          <a:xfrm>
            <a:off x="28956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4765675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4765675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4765675" y="4308475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4724400" y="3432175"/>
            <a:ext cx="1668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DA1271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4765675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65675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38" name="AutoShape 54"/>
          <p:cNvSpPr>
            <a:spLocks noChangeArrowheads="1"/>
          </p:cNvSpPr>
          <p:nvPr/>
        </p:nvSpPr>
        <p:spPr bwMode="auto">
          <a:xfrm rot="16200000" flipH="1">
            <a:off x="4302125" y="4020971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>
            <a:off x="4046538" y="4191000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>
            <a:off x="4568825" y="4191000"/>
            <a:ext cx="19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214313" y="5226050"/>
            <a:ext cx="1792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仅用一般</a:t>
            </a:r>
          </a:p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宋体" charset="-122"/>
              </a:rPr>
              <a:t>-</a:t>
            </a:r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特殊结构</a:t>
            </a: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3689350" y="5233988"/>
            <a:ext cx="2278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rgbClr val="DA1271"/>
                </a:solidFill>
                <a:latin typeface="宋体" charset="-122"/>
              </a:rPr>
              <a:t>两种结构</a:t>
            </a:r>
          </a:p>
          <a:p>
            <a:pPr algn="l"/>
            <a:r>
              <a:rPr kumimoji="1" lang="zh-CN" altLang="en-US" sz="2800" dirty="0">
                <a:solidFill>
                  <a:srgbClr val="DA1271"/>
                </a:solidFill>
                <a:latin typeface="宋体" charset="-122"/>
              </a:rPr>
              <a:t>同用</a:t>
            </a:r>
          </a:p>
        </p:txBody>
      </p:sp>
      <p:sp>
        <p:nvSpPr>
          <p:cNvPr id="42043" name="Rectangle 59"/>
          <p:cNvSpPr>
            <a:spLocks noChangeArrowheads="1"/>
          </p:cNvSpPr>
          <p:nvPr/>
        </p:nvSpPr>
        <p:spPr bwMode="auto">
          <a:xfrm>
            <a:off x="6934200" y="8969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6934200" y="1362075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6934200" y="1776413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Rectangle 62"/>
          <p:cNvSpPr>
            <a:spLocks noChangeArrowheads="1"/>
          </p:cNvSpPr>
          <p:nvPr/>
        </p:nvSpPr>
        <p:spPr bwMode="auto">
          <a:xfrm>
            <a:off x="6934200" y="838200"/>
            <a:ext cx="13890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冷藏车</a:t>
            </a:r>
          </a:p>
        </p:txBody>
      </p:sp>
      <p:sp>
        <p:nvSpPr>
          <p:cNvPr id="42047" name="Rectangle 63"/>
          <p:cNvSpPr>
            <a:spLocks noChangeArrowheads="1"/>
          </p:cNvSpPr>
          <p:nvPr/>
        </p:nvSpPr>
        <p:spPr bwMode="auto">
          <a:xfrm>
            <a:off x="6934200" y="1322388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48" name="Text Box 64"/>
          <p:cNvSpPr txBox="1">
            <a:spLocks noChangeArrowheads="1"/>
          </p:cNvSpPr>
          <p:nvPr/>
        </p:nvSpPr>
        <p:spPr bwMode="auto">
          <a:xfrm>
            <a:off x="6934200" y="18256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6324600" y="3463925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>
            <a:off x="6324600" y="39290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>
            <a:off x="63246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6324600" y="33528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汽车</a:t>
            </a:r>
          </a:p>
        </p:txBody>
      </p:sp>
      <p:sp>
        <p:nvSpPr>
          <p:cNvPr id="42053" name="Rectangle 69"/>
          <p:cNvSpPr>
            <a:spLocks noChangeArrowheads="1"/>
          </p:cNvSpPr>
          <p:nvPr/>
        </p:nvSpPr>
        <p:spPr bwMode="auto">
          <a:xfrm>
            <a:off x="6324600" y="38893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6324600" y="43926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7805738" y="34290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7805738" y="38941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7805738" y="43084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7772400" y="3411538"/>
            <a:ext cx="169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2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59" name="Rectangle 75"/>
          <p:cNvSpPr>
            <a:spLocks noChangeArrowheads="1"/>
          </p:cNvSpPr>
          <p:nvPr/>
        </p:nvSpPr>
        <p:spPr bwMode="auto">
          <a:xfrm>
            <a:off x="7805738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7805738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6629400" y="5233988"/>
            <a:ext cx="17922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仅用整体</a:t>
            </a:r>
          </a:p>
          <a:p>
            <a:pPr algn="l"/>
            <a:r>
              <a:rPr kumimoji="1" lang="en-US" altLang="zh-CN" sz="2800">
                <a:solidFill>
                  <a:schemeClr val="tx2"/>
                </a:solidFill>
                <a:latin typeface="宋体" charset="-122"/>
              </a:rPr>
              <a:t>-</a:t>
            </a:r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部分结构</a:t>
            </a:r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68580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8458200" y="30480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6858000" y="3060700"/>
            <a:ext cx="46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 flipV="1">
            <a:off x="7927975" y="3048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6" name="AutoShape 82"/>
          <p:cNvSpPr>
            <a:spLocks noChangeArrowheads="1"/>
          </p:cNvSpPr>
          <p:nvPr/>
        </p:nvSpPr>
        <p:spPr bwMode="auto">
          <a:xfrm flipH="1">
            <a:off x="7133710" y="2743200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7" name="AutoShape 83"/>
          <p:cNvSpPr>
            <a:spLocks noChangeArrowheads="1"/>
          </p:cNvSpPr>
          <p:nvPr/>
        </p:nvSpPr>
        <p:spPr bwMode="auto">
          <a:xfrm flipH="1">
            <a:off x="7812360" y="2743200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7219950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9" name="Line 85"/>
          <p:cNvSpPr>
            <a:spLocks noChangeShapeType="1"/>
          </p:cNvSpPr>
          <p:nvPr/>
        </p:nvSpPr>
        <p:spPr bwMode="auto">
          <a:xfrm>
            <a:off x="7927975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用整体</a:t>
            </a:r>
            <a:r>
              <a:rPr lang="en-US" altLang="zh-CN" sz="2800">
                <a:latin typeface="宋体" charset="-122"/>
              </a:rPr>
              <a:t>-</a:t>
            </a:r>
            <a:r>
              <a:rPr lang="zh-CN" altLang="en-US" sz="2800">
                <a:latin typeface="宋体" charset="-122"/>
              </a:rPr>
              <a:t>部分结构实现复用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6858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52400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52400" y="4308475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873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车床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38138" y="3827463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8138" y="4330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785938" y="949325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785938" y="1414463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785938" y="1828800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785938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机床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901825" y="12954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924050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685800" y="30480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2370138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Arc 18"/>
          <p:cNvSpPr>
            <a:spLocks/>
          </p:cNvSpPr>
          <p:nvPr/>
        </p:nvSpPr>
        <p:spPr bwMode="auto">
          <a:xfrm>
            <a:off x="2387600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Arc 19"/>
          <p:cNvSpPr>
            <a:spLocks/>
          </p:cNvSpPr>
          <p:nvPr/>
        </p:nvSpPr>
        <p:spPr bwMode="auto">
          <a:xfrm>
            <a:off x="2090738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1676400" y="34115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676400" y="38862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16764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811338" y="33528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刨床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1862138" y="38100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862138" y="43132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2362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621338" y="896938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5621338" y="1362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5621338" y="1776413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621338" y="8382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起重机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5768975" y="12192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5768975" y="1722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6324600" y="3463925"/>
            <a:ext cx="1262063" cy="1447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6324600" y="39290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3246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6240463" y="3352800"/>
            <a:ext cx="15319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folHlink"/>
                </a:solidFill>
                <a:latin typeface="宋体" charset="-122"/>
              </a:rPr>
              <a:t>电动机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6477000" y="38100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folHlink"/>
                </a:solidFill>
              </a:rPr>
              <a:t>……</a:t>
            </a:r>
            <a:endParaRPr kumimoji="1" lang="en-US" altLang="zh-CN" sz="320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496050" y="43926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folHlink"/>
                </a:solidFill>
                <a:latin typeface="Arial" charset="0"/>
              </a:rPr>
              <a:t>……</a:t>
            </a: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6553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7924800" y="3048000"/>
            <a:ext cx="3175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 flipV="1">
            <a:off x="7315200" y="3200400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6534150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7927975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39624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3124200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3124200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31242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32591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钻床</a:t>
            </a:r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3309938" y="3827463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3309938" y="4330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7469188" y="896938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469188" y="1362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7469188" y="1776413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7469188" y="8382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送料车</a:t>
            </a:r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7616825" y="12192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7616825" y="1722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 flipH="1">
            <a:off x="7315200" y="3200400"/>
            <a:ext cx="3175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3048000" y="20574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 flipH="1">
            <a:off x="4933950" y="2743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4933950" y="2057400"/>
            <a:ext cx="0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9" name="Line 61"/>
          <p:cNvSpPr>
            <a:spLocks noChangeShapeType="1"/>
          </p:cNvSpPr>
          <p:nvPr/>
        </p:nvSpPr>
        <p:spPr bwMode="auto">
          <a:xfrm>
            <a:off x="4953000" y="4114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787900" y="2420938"/>
            <a:ext cx="287338" cy="360362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6399213" y="2708275"/>
            <a:ext cx="287337" cy="360363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7767638" y="2708275"/>
            <a:ext cx="287337" cy="360363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" y="1403350"/>
            <a:ext cx="90678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4300" dirty="0">
              <a:solidFill>
                <a:srgbClr val="FFFF66"/>
              </a:solidFill>
              <a:latin typeface="Verdana" pitchFamily="34" charset="0"/>
              <a:cs typeface="Times New Roman" pitchFamily="18" charset="0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 dirty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zh-CN" altLang="en-US" sz="3400" dirty="0">
                <a:solidFill>
                  <a:schemeClr val="tx1"/>
                </a:solidFill>
                <a:latin typeface="宋体" charset="-122"/>
              </a:rPr>
              <a:t>分析和认识对象之间在</a:t>
            </a:r>
            <a:r>
              <a:rPr lang="zh-CN" altLang="en-US" sz="3400" dirty="0">
                <a:solidFill>
                  <a:srgbClr val="0000FF"/>
                </a:solidFill>
                <a:latin typeface="宋体" charset="-122"/>
              </a:rPr>
              <a:t>行为上</a:t>
            </a:r>
            <a:r>
              <a:rPr lang="zh-CN" altLang="en-US" sz="3400" dirty="0">
                <a:solidFill>
                  <a:schemeClr val="tx1"/>
                </a:solidFill>
                <a:latin typeface="宋体" charset="-122"/>
              </a:rPr>
              <a:t>的往来关系</a:t>
            </a:r>
            <a:endParaRPr lang="zh-CN" altLang="en-US" sz="43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11188" y="458788"/>
            <a:ext cx="5095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结构连接中的消息传递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顺序系统中的消息传递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43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1066800" y="15240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主动对象</a:t>
            </a:r>
            <a:r>
              <a:rPr kumimoji="1" lang="en-US" altLang="zh-CN" sz="3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828800" y="23320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05000" y="2209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581400" y="19050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581400" y="19050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419600" y="27130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553200" y="5334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553200" y="5334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239000" y="1341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391400" y="12192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6102350" y="3581400"/>
            <a:ext cx="2965450" cy="2667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6629400" y="35814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6553200" y="4389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934200" y="4297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200" b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8001000" y="4389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8305800" y="4318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200" b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57200" y="1524000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57200" y="2103438"/>
            <a:ext cx="18351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2292350" y="21034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457200" y="3733800"/>
            <a:ext cx="18351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2292350" y="3581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57200" y="3733800"/>
            <a:ext cx="0" cy="7159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-19050" y="1004888"/>
            <a:ext cx="2295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运行开始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0" y="4267200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运行结束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2292350" y="2332038"/>
            <a:ext cx="0" cy="1825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2292350" y="2514600"/>
            <a:ext cx="2540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4832350" y="2514600"/>
            <a:ext cx="0" cy="1984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4832350" y="27130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4832350" y="2713038"/>
            <a:ext cx="0" cy="13811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832350" y="2851150"/>
            <a:ext cx="10350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5867400" y="1112838"/>
            <a:ext cx="0" cy="17383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5867400" y="1066800"/>
            <a:ext cx="19113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7778750" y="1066800"/>
            <a:ext cx="0" cy="2746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7772400" y="1341438"/>
            <a:ext cx="0" cy="1249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7772400" y="2590800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934200" y="27130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6934200" y="1341438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6102350" y="1341438"/>
            <a:ext cx="831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6102350" y="1341438"/>
            <a:ext cx="0" cy="18907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4832350" y="323215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4832350" y="3232150"/>
            <a:ext cx="0" cy="34925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4832350" y="3581400"/>
            <a:ext cx="11112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5943600" y="3581400"/>
            <a:ext cx="0" cy="5794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943600" y="4160838"/>
            <a:ext cx="990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>
            <a:off x="6934200" y="4160838"/>
            <a:ext cx="0" cy="228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6934200" y="4389438"/>
            <a:ext cx="0" cy="473075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6934200" y="4862513"/>
            <a:ext cx="8445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52"/>
          <p:cNvSpPr>
            <a:spLocks noChangeShapeType="1"/>
          </p:cNvSpPr>
          <p:nvPr/>
        </p:nvSpPr>
        <p:spPr bwMode="auto">
          <a:xfrm>
            <a:off x="7778750" y="4160838"/>
            <a:ext cx="0" cy="736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7778750" y="4160838"/>
            <a:ext cx="5270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>
            <a:off x="8305800" y="4160838"/>
            <a:ext cx="0" cy="228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8305800" y="4389438"/>
            <a:ext cx="0" cy="1249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83058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3" name="Line 57"/>
          <p:cNvSpPr>
            <a:spLocks noChangeShapeType="1"/>
          </p:cNvSpPr>
          <p:nvPr/>
        </p:nvSpPr>
        <p:spPr bwMode="auto">
          <a:xfrm>
            <a:off x="7778750" y="59436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77724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 flipH="1">
            <a:off x="6934200" y="5181600"/>
            <a:ext cx="844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6934200" y="5181600"/>
            <a:ext cx="0" cy="4572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7" name="Line 61"/>
          <p:cNvSpPr>
            <a:spLocks noChangeShapeType="1"/>
          </p:cNvSpPr>
          <p:nvPr/>
        </p:nvSpPr>
        <p:spPr bwMode="auto">
          <a:xfrm>
            <a:off x="69342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6330950" y="594360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>
            <a:off x="6330950" y="43434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 flipV="1">
            <a:off x="5867400" y="4318000"/>
            <a:ext cx="463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>
            <a:off x="5791200" y="373380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>
            <a:off x="4832350" y="3733800"/>
            <a:ext cx="958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4832350" y="3733800"/>
            <a:ext cx="0" cy="2286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4832350" y="3962400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4038600" y="4160838"/>
            <a:ext cx="793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4038600" y="27130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 flipH="1">
            <a:off x="2292350" y="2713038"/>
            <a:ext cx="1746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8" name="Line 72"/>
          <p:cNvSpPr>
            <a:spLocks noChangeShapeType="1"/>
          </p:cNvSpPr>
          <p:nvPr/>
        </p:nvSpPr>
        <p:spPr bwMode="auto">
          <a:xfrm>
            <a:off x="2292350" y="2713038"/>
            <a:ext cx="0" cy="868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9" name="Line 73"/>
          <p:cNvSpPr>
            <a:spLocks noChangeShapeType="1"/>
          </p:cNvSpPr>
          <p:nvPr/>
        </p:nvSpPr>
        <p:spPr bwMode="auto">
          <a:xfrm>
            <a:off x="228600" y="5181600"/>
            <a:ext cx="1066800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74"/>
          <p:cNvSpPr>
            <a:spLocks noChangeShapeType="1"/>
          </p:cNvSpPr>
          <p:nvPr/>
        </p:nvSpPr>
        <p:spPr bwMode="auto">
          <a:xfrm>
            <a:off x="228600" y="57150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228600" y="6248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2" name="Text Box 76"/>
          <p:cNvSpPr txBox="1">
            <a:spLocks noChangeArrowheads="1"/>
          </p:cNvSpPr>
          <p:nvPr/>
        </p:nvSpPr>
        <p:spPr bwMode="auto">
          <a:xfrm>
            <a:off x="1284288" y="489108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rgbClr val="FC0128"/>
                </a:solidFill>
                <a:latin typeface="Arial" charset="0"/>
              </a:rPr>
              <a:t>服务执行</a:t>
            </a:r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1284288" y="5424488"/>
            <a:ext cx="2297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消息发送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1284288" y="5957888"/>
            <a:ext cx="319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控制点返回示意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6200" y="1538288"/>
            <a:ext cx="90678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3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Coad/Yourdon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方法中主题的概念：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 主题是把一组具有较强联系的类，组织在一起而得到的</a:t>
            </a: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类的集合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。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1949" y="458788"/>
            <a:ext cx="38600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lang="en-US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标识主题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4710" y="1718490"/>
            <a:ext cx="90678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主题层是在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OOA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基本模型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类图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之上，建立一个能帮助人们从不同的认识层次来理解系统的补充模型；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主题是一种比类和对象抽象层次更高、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粒度更大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的概念，用以建立系统的高层抽象视图；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35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主题有助于指导系统设计者或用户等理解一个大的系统模型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有助于组织一个大项目的工作。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21550" y="503238"/>
            <a:ext cx="4076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主题概念及其用途</a:t>
            </a: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6200" y="1854200"/>
            <a:ext cx="9067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是由一组类构成的集合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一个主题内部的对象类应具有某种意义上的内在联系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描述系统中相对独立的组成部分（如一个子系统）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描述系统中某一方面的事物（如人员、设备）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解决系统中某一方面的问题（如输入输出）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主题的划分有一定的灵活性和随意性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6738" y="549275"/>
            <a:ext cx="36019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主题概念的特点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6535" y="1795463"/>
            <a:ext cx="859595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把每个结构作为一个主题；</a:t>
            </a:r>
          </a:p>
          <a:p>
            <a:pPr algn="l" eaLnBrk="0" hangingPunct="0">
              <a:lnSpc>
                <a:spcPct val="95000"/>
              </a:lnSpc>
              <a:buClr>
                <a:srgbClr val="FF0000"/>
              </a:buClr>
              <a:buSzPct val="150000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lang="en-US" altLang="zh-CN" sz="3000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选取结构中最上层的类作为一主题</a:t>
            </a:r>
            <a:r>
              <a:rPr lang="en-US" altLang="zh-CN" sz="3000" dirty="0">
                <a:solidFill>
                  <a:schemeClr val="tx1"/>
                </a:solidFill>
                <a:latin typeface="宋体" charset="-122"/>
              </a:rPr>
              <a:t>)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互相联系的类可划分到一个主题；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把不属于任何结构，也没有实例连接的类作为一个主题。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66738" y="458788"/>
            <a:ext cx="308738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如何划分主题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41313" y="1763713"/>
            <a:ext cx="9067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依赖于模型自身的复杂性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小系统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不需引入主题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中等系统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先标识类及对象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然后引入主题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大系统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先标识主题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对问题域进行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             划分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分给不同的任务组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66738" y="414338"/>
            <a:ext cx="3087384" cy="6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何时引入主题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214563"/>
            <a:ext cx="9067800" cy="18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28687" lvl="1" indent="-457200" algn="l" eaLnBrk="0" hangingPunct="0">
              <a:lnSpc>
                <a:spcPct val="120000"/>
              </a:lnSpc>
              <a:buClr>
                <a:srgbClr val="FF0000"/>
              </a:buClr>
              <a:buSzPct val="14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中小型系统可只设一层主题，最多不超过两层；</a:t>
            </a:r>
          </a:p>
          <a:p>
            <a:pPr marL="471487" lvl="1" algn="l" eaLnBrk="0" hangingPunct="0">
              <a:lnSpc>
                <a:spcPct val="120000"/>
              </a:lnSpc>
              <a:buClr>
                <a:srgbClr val="FF0000"/>
              </a:buClr>
              <a:buSzPct val="140000"/>
            </a:pPr>
            <a:endParaRPr lang="zh-CN" altLang="en-US" sz="2800" dirty="0">
              <a:solidFill>
                <a:schemeClr val="tx1"/>
              </a:solidFill>
              <a:latin typeface="宋体" charset="-122"/>
            </a:endParaRPr>
          </a:p>
          <a:p>
            <a:pPr marL="928687" lvl="1" indent="-457200" algn="l" eaLnBrk="0" hangingPunct="0">
              <a:lnSpc>
                <a:spcPct val="120000"/>
              </a:lnSpc>
              <a:buClr>
                <a:srgbClr val="FF0000"/>
              </a:buClr>
              <a:buSzPct val="14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大型系统可只设两层主题，最多不超过三层。</a:t>
            </a:r>
          </a:p>
          <a:p>
            <a:pPr algn="l" eaLnBrk="0" hangingPunct="0">
              <a:lnSpc>
                <a:spcPct val="120000"/>
              </a:lnSpc>
              <a:buClr>
                <a:srgbClr val="FF0000"/>
              </a:buClr>
            </a:pPr>
            <a:endParaRPr lang="zh-CN" altLang="en-US" sz="30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49062" y="458670"/>
            <a:ext cx="3786614" cy="7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主题层次的控制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66555" y="503675"/>
            <a:ext cx="5072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功能模型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3713163" y="1854200"/>
            <a:ext cx="338931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latin typeface="Times" pitchFamily="18" charset="0"/>
                <a:ea typeface="宋体" pitchFamily="2" charset="-122"/>
              </a:rPr>
              <a:t>（</a:t>
            </a:r>
            <a:r>
              <a:rPr kumimoji="1" lang="en-US" altLang="zh-CN" sz="2800">
                <a:latin typeface="Times" pitchFamily="18" charset="0"/>
                <a:ea typeface="宋体" pitchFamily="2" charset="-122"/>
              </a:rPr>
              <a:t>use case diagram</a:t>
            </a:r>
            <a:r>
              <a:rPr kumimoji="1" lang="zh-CN" altLang="en-US" sz="2800">
                <a:latin typeface="Times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76250" y="1808163"/>
            <a:ext cx="32146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zh-CN" altLang="en-US" sz="2800">
                <a:latin typeface="Times" pitchFamily="18" charset="0"/>
              </a:rPr>
              <a:t>典型用例建模方法：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431800" y="2492375"/>
            <a:ext cx="882072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用例建模，包括四个部分：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系统边界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：包围用例的方框，表示系统的范围，边界内的用例表示系统将来要实现的功能。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参与者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：在系统边界之外，透过系统边界与系统进行有意义的交互的任何人或事物。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用例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：由系统执行的一个</a:t>
            </a:r>
            <a:r>
              <a:rPr lang="zh-CN" altLang="en-US" sz="2400" dirty="0">
                <a:latin typeface="+mn-ea"/>
                <a:ea typeface="+mn-ea"/>
              </a:rPr>
              <a:t>动作序列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，给角色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actor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提供一项有价值的服务。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：角色和用例、角色之间、用例之间有意义的联系。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中央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" y="3810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总行</a:t>
            </a:r>
          </a:p>
        </p:txBody>
      </p:sp>
      <p:cxnSp>
        <p:nvCxnSpPr>
          <p:cNvPr id="52228" name="AutoShape 4"/>
          <p:cNvCxnSpPr>
            <a:cxnSpLocks noChangeShapeType="1"/>
            <a:stCxn id="52226" idx="2"/>
          </p:cNvCxnSpPr>
          <p:nvPr/>
        </p:nvCxnSpPr>
        <p:spPr bwMode="auto">
          <a:xfrm>
            <a:off x="914400" y="3276600"/>
            <a:ext cx="1588" cy="213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200" y="4090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1219200" y="533400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银行代码</a:t>
            </a:r>
            <a:endParaRPr kumimoji="1"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286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360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914400" y="1066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762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8956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</a:t>
            </a:r>
          </a:p>
          <a:p>
            <a:r>
              <a:rPr kumimoji="1" lang="zh-CN" altLang="en-US" sz="2400">
                <a:solidFill>
                  <a:schemeClr val="tx1"/>
                </a:solidFill>
              </a:rPr>
              <a:t>工作站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429000" y="5548313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远程业务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0104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现金卡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3733800" y="457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173788" y="457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帐户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924800" y="457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储户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334000" y="2438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出纳员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5945188" y="42672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出纳业务</a:t>
            </a:r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 rot="-5400000">
            <a:off x="2724175" y="657225"/>
            <a:ext cx="304800" cy="20955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981350" y="754063"/>
            <a:ext cx="75245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4953000" y="762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469188" y="76200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945188" y="4826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7316788" y="457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762000" y="51816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2667000" y="253523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30495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0401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715000" y="4281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5791200" y="2057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6097588" y="39004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6781800" y="390048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51831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51831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3181350" y="55483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83835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83835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16764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3810000" y="1066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6931025" y="1066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7239000" y="8382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V="1">
            <a:off x="6248400" y="3048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 flipH="1">
            <a:off x="4495800" y="4572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4572000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>
            <a:off x="41910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>
            <a:off x="4876800" y="16764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5945188" y="167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5410200" y="60674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5410200" y="5700713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 flipV="1">
            <a:off x="6173788" y="518160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6097588" y="5181600"/>
            <a:ext cx="182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 flipV="1">
            <a:off x="7924800" y="3505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 flipH="1">
            <a:off x="7161213" y="3505200"/>
            <a:ext cx="763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7161213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7469188" y="1219200"/>
            <a:ext cx="0" cy="183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7469188" y="3048000"/>
            <a:ext cx="12938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763000" y="3054350"/>
            <a:ext cx="0" cy="264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8763000" y="57007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8458200" y="57007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8991600" y="1066800"/>
            <a:ext cx="0" cy="500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8610600" y="60674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1676400" y="586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1866900" y="2414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6134100" y="569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授权</a:t>
            </a:r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7696200" y="26241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8267700" y="188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7316788" y="128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5145088" y="35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持有</a:t>
            </a:r>
          </a:p>
        </p:txBody>
      </p: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2971800" y="204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3048000" y="1347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4457700" y="2185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49530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雇佣</a:t>
            </a:r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4800600" y="416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5181600" y="3200400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被进入</a:t>
            </a:r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6096000" y="1423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7124700" y="34432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400" i="1">
                <a:solidFill>
                  <a:schemeClr val="tx1"/>
                </a:solidFill>
              </a:rPr>
              <a:t>修改</a:t>
            </a:r>
            <a:endParaRPr kumimoji="1" lang="zh-CN" altLang="en-US" sz="2000" i="1">
              <a:solidFill>
                <a:schemeClr val="tx1"/>
              </a:solidFill>
            </a:endParaRPr>
          </a:p>
        </p:txBody>
      </p: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2095500" y="54483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685800" y="6248400"/>
            <a:ext cx="859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800" i="1"/>
              <a:t>ATM</a:t>
            </a:r>
            <a:r>
              <a:rPr kumimoji="1" lang="zh-CN" altLang="en-US" sz="2800" i="1"/>
              <a:t>系统的初始对象图</a:t>
            </a: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中央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" y="3810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总行</a:t>
            </a:r>
          </a:p>
        </p:txBody>
      </p:sp>
      <p:cxnSp>
        <p:nvCxnSpPr>
          <p:cNvPr id="53252" name="AutoShape 4"/>
          <p:cNvCxnSpPr>
            <a:cxnSpLocks noChangeShapeType="1"/>
            <a:stCxn id="53250" idx="2"/>
          </p:cNvCxnSpPr>
          <p:nvPr/>
        </p:nvCxnSpPr>
        <p:spPr bwMode="auto">
          <a:xfrm>
            <a:off x="914400" y="3276600"/>
            <a:ext cx="1588" cy="213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" y="4090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1219200" y="533400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银行代码</a:t>
            </a:r>
            <a:endParaRPr kumimoji="1"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86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360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914400" y="1066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762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8956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</a:t>
            </a:r>
          </a:p>
          <a:p>
            <a:r>
              <a:rPr kumimoji="1" lang="zh-CN" altLang="en-US" sz="2400">
                <a:solidFill>
                  <a:schemeClr val="tx1"/>
                </a:solidFill>
              </a:rPr>
              <a:t>工作站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429000" y="5548313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远程业务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70104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现金卡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733800" y="457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173788" y="457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帐户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7924800" y="457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储户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5334000" y="2438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出纳员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945188" y="42672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出纳业务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 rot="-5400000">
            <a:off x="2679170" y="657225"/>
            <a:ext cx="304800" cy="20955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936345" y="762000"/>
            <a:ext cx="7974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4953000" y="762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7469188" y="76200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945188" y="4826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7316788" y="457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762000" y="51816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667000" y="253523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30495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0401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715000" y="4281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5791200" y="2057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6097588" y="39004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6781800" y="390048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51831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51831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3181350" y="55483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83835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83835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6764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810000" y="1066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6931025" y="1066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7239000" y="8382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V="1">
            <a:off x="6248400" y="3048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H="1">
            <a:off x="4495800" y="4572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>
            <a:off x="4572000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41910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4876800" y="16764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>
            <a:off x="5945188" y="167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>
            <a:off x="5410200" y="60674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5410200" y="5700713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V="1">
            <a:off x="6173788" y="518160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6097588" y="5181600"/>
            <a:ext cx="182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 flipV="1">
            <a:off x="7924800" y="3505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 flipH="1">
            <a:off x="7161213" y="3505200"/>
            <a:ext cx="763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7161213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7469188" y="1219200"/>
            <a:ext cx="0" cy="183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>
            <a:off x="7469188" y="3048000"/>
            <a:ext cx="12938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8763000" y="3054350"/>
            <a:ext cx="0" cy="264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8763000" y="57007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8458200" y="57007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8991600" y="1066800"/>
            <a:ext cx="0" cy="500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8610600" y="60674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>
            <a:off x="1676400" y="586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1866900" y="2414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6134100" y="569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授权</a:t>
            </a: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7696200" y="26241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8267700" y="188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316788" y="128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5145088" y="35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持有</a:t>
            </a: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2971800" y="204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3048000" y="1347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4457700" y="2185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49530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雇佣</a:t>
            </a:r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800600" y="416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181600" y="3200400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被进入</a:t>
            </a: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096000" y="1423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7124700" y="34956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2095500" y="54483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685800" y="6248400"/>
            <a:ext cx="859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800" i="1"/>
              <a:t>ATM</a:t>
            </a:r>
            <a:r>
              <a:rPr kumimoji="1" lang="zh-CN" altLang="en-US" sz="2800" i="1"/>
              <a:t>系统的初始对象图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0" y="188913"/>
            <a:ext cx="2681288" cy="4319587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3176588" y="188913"/>
            <a:ext cx="5041900" cy="5084762"/>
          </a:xfrm>
          <a:prstGeom prst="rect">
            <a:avLst/>
          </a:prstGeom>
          <a:noFill/>
          <a:ln w="25400" algn="ctr">
            <a:solidFill>
              <a:srgbClr val="00FF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>
            <a:off x="161925" y="5408613"/>
            <a:ext cx="0" cy="108108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 flipV="1">
            <a:off x="161925" y="5364163"/>
            <a:ext cx="7966075" cy="444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206375" y="6443663"/>
            <a:ext cx="8937625" cy="444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>
            <a:off x="8172450" y="188913"/>
            <a:ext cx="0" cy="517683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 flipH="1">
            <a:off x="9144000" y="188913"/>
            <a:ext cx="0" cy="6208712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8" name="Line 90"/>
          <p:cNvSpPr>
            <a:spLocks noChangeShapeType="1"/>
          </p:cNvSpPr>
          <p:nvPr/>
        </p:nvSpPr>
        <p:spPr bwMode="auto">
          <a:xfrm flipH="1">
            <a:off x="8216900" y="188913"/>
            <a:ext cx="9271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9" name="Text Box 91"/>
          <p:cNvSpPr txBox="1">
            <a:spLocks noChangeArrowheads="1"/>
          </p:cNvSpPr>
          <p:nvPr/>
        </p:nvSpPr>
        <p:spPr bwMode="auto">
          <a:xfrm>
            <a:off x="4032250" y="11795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>
                <a:solidFill>
                  <a:srgbClr val="43BF5B"/>
                </a:solidFill>
              </a:rPr>
              <a:t>2</a:t>
            </a:r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1331913" y="1133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3600">
                <a:solidFill>
                  <a:srgbClr val="FC0128"/>
                </a:solidFill>
              </a:rPr>
              <a:t>1</a:t>
            </a: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8486775" y="14033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rgbClr val="0000FF"/>
                </a:solidFill>
                <a:latin typeface="Times" pitchFamily="18" charset="0"/>
              </a:rPr>
              <a:t>3</a:t>
            </a: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42613" y="549275"/>
            <a:ext cx="5120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动态模型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281253" y="1763815"/>
            <a:ext cx="692626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sequence, state diagram,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顺序和状态图）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22288" y="2663825"/>
            <a:ext cx="8235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l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用来描述系统与时间相关的动态行为即系统的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</a:rPr>
              <a:t>控制逻辑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，表现对象彼此间经过相互作用后，随时间改变的不同运算顺序。</a:t>
            </a:r>
          </a:p>
          <a:p>
            <a:pPr algn="l" eaLnBrk="0" hangingPunct="0">
              <a:lnSpc>
                <a:spcPct val="150000"/>
              </a:lnSpc>
            </a:pPr>
            <a:endParaRPr lang="zh-CN" altLang="en-US" sz="2800" dirty="0">
              <a:solidFill>
                <a:schemeClr val="tx1"/>
              </a:solidFill>
              <a:latin typeface="Times" pitchFamily="18" charset="0"/>
            </a:endParaRPr>
          </a:p>
          <a:p>
            <a:pPr marL="457200" indent="-457200" algn="l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动态模型以“事件”（</a:t>
            </a:r>
            <a:r>
              <a:rPr lang="en-US" altLang="zh-CN" sz="2800" b="0" dirty="0">
                <a:solidFill>
                  <a:schemeClr val="tx1"/>
                </a:solidFill>
                <a:latin typeface="Times" pitchFamily="18" charset="0"/>
              </a:rPr>
              <a:t>Events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）和“状态”（</a:t>
            </a:r>
            <a:r>
              <a:rPr lang="en-US" altLang="zh-CN" sz="2800" b="0" dirty="0">
                <a:solidFill>
                  <a:schemeClr val="tx1"/>
                </a:solidFill>
                <a:latin typeface="Times" pitchFamily="18" charset="0"/>
              </a:rPr>
              <a:t>States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）为其模型的主要概念。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611560" y="1786828"/>
            <a:ext cx="199231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l" eaLnBrk="0" hangingPunct="0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" pitchFamily="18" charset="0"/>
                <a:ea typeface="宋体" pitchFamily="2" charset="-122"/>
              </a:rPr>
              <a:t>动态模型</a:t>
            </a:r>
          </a:p>
        </p:txBody>
      </p:sp>
    </p:spTree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11560" y="503675"/>
            <a:ext cx="2547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事件和状态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502268" y="1853825"/>
            <a:ext cx="8641732" cy="477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状态：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对象所具有的属性值，具有时间性和持续性。状态是对象属性的一种抽象，状态指明了对象对输入事件的响应。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事件：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对象的触发行为，指从一个对象到另一个对象的信息的单向传递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dirty="0">
                <a:latin typeface="+mn-ea"/>
                <a:ea typeface="+mn-ea"/>
              </a:rPr>
              <a:t>消息，调用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脚本：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系统某一执行期间内出现的一系列事件。脚本范围，可包括系统中所有事件，也可以只包括被某些对象触发或产生的事件，脚本可以是执行系统的历史记录，也可以执行系统的模块。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　　在系统中具有属性值、关联的对象，可能相互激发，引起状态的一系列变化。</a:t>
            </a:r>
          </a:p>
        </p:txBody>
      </p:sp>
    </p:spTree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467100" y="257175"/>
            <a:ext cx="515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打电话者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       </a:t>
            </a: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电话线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        </a:t>
            </a: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接电话者</a:t>
            </a:r>
          </a:p>
        </p:txBody>
      </p:sp>
      <p:pic>
        <p:nvPicPr>
          <p:cNvPr id="407557" name="Picture 5" descr="BD15352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6032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533400" y="6324600"/>
            <a:ext cx="241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0">
                <a:solidFill>
                  <a:schemeClr val="tx1"/>
                </a:solidFill>
              </a:rPr>
              <a:t>     </a:t>
            </a:r>
            <a:r>
              <a:rPr kumimoji="1" lang="zh-CN" altLang="en-US" sz="2400"/>
              <a:t>打电话的脚本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342900" y="11430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打电话的场景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61925" y="1697038"/>
            <a:ext cx="3048000" cy="4508500"/>
          </a:xfrm>
          <a:prstGeom prst="rect">
            <a:avLst/>
          </a:prstGeom>
          <a:solidFill>
            <a:schemeClr val="bg2">
              <a:alpha val="50195"/>
            </a:schemeClr>
          </a:solidFill>
          <a:ln w="28575">
            <a:solidFill>
              <a:srgbClr val="2972F5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88925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45000"/>
              </a:lnSpc>
            </a:pPr>
            <a:endParaRPr kumimoji="1" lang="zh-CN" altLang="en-US">
              <a:solidFill>
                <a:schemeClr val="tx1"/>
              </a:solidFill>
              <a:latin typeface="宋体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、拿起电话受话器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、电话忙音开始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3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4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、电话忙音结束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6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7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8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2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  </a:t>
            </a:r>
            <a:r>
              <a:rPr kumimoji="1" lang="en-US" altLang="zh-CN">
                <a:solidFill>
                  <a:schemeClr val="tx1"/>
                </a:solidFill>
              </a:rPr>
              <a:t>……………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..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11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、对方电话开始振铃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12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、打电话者听见振铃声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13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、对方接电话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14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、打电话方停止振铃声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15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、通电话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16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、对方挂电话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17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、电话切断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18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、打电话者挂电话</a:t>
            </a:r>
          </a:p>
          <a:p>
            <a:pPr algn="just" eaLnBrk="1" hangingPunct="1">
              <a:lnSpc>
                <a:spcPct val="50000"/>
              </a:lnSpc>
            </a:pPr>
            <a:endParaRPr kumimoji="1" lang="zh-CN" altLang="en-US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86213" y="646113"/>
            <a:ext cx="4114800" cy="5846762"/>
            <a:chOff x="2544" y="397"/>
            <a:chExt cx="2592" cy="3683"/>
          </a:xfrm>
        </p:grpSpPr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2675" y="397"/>
              <a:ext cx="1038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拿起接收器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拨号音开始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忙音结束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2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3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4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</a:t>
              </a:r>
            </a:p>
            <a:p>
              <a:pPr algn="just" eaLnBrk="1" hangingPunct="1">
                <a:lnSpc>
                  <a:spcPct val="125000"/>
                </a:lnSpc>
              </a:pPr>
              <a:endParaRPr kumimoji="1" lang="zh-CN" altLang="en-US" sz="1400">
                <a:solidFill>
                  <a:schemeClr val="tx1"/>
                </a:solidFill>
                <a:latin typeface="宋体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铃声停止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电话连通</a:t>
              </a:r>
            </a:p>
            <a:p>
              <a:pPr algn="just" eaLnBrk="1" hangingPunct="1">
                <a:spcBef>
                  <a:spcPct val="20000"/>
                </a:spcBef>
              </a:pPr>
              <a:endParaRPr kumimoji="1" lang="zh-CN" altLang="en-US">
                <a:solidFill>
                  <a:schemeClr val="tx1"/>
                </a:solidFill>
                <a:latin typeface="宋体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电话断开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打电话者挂机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2674" y="608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kumimoji="1" lang="zh-CN" altLang="en-US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2549" y="585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kumimoji="1" lang="zh-CN" altLang="en-US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3946" y="2379"/>
              <a:ext cx="965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受话方回答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铃声停止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电话连通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受话方挂机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电话断开</a:t>
              </a:r>
            </a:p>
          </p:txBody>
        </p:sp>
        <p:sp>
          <p:nvSpPr>
            <p:cNvPr id="56362" name="Line 14"/>
            <p:cNvSpPr>
              <a:spLocks noChangeShapeType="1"/>
            </p:cNvSpPr>
            <p:nvPr/>
          </p:nvSpPr>
          <p:spPr bwMode="auto">
            <a:xfrm flipV="1">
              <a:off x="3765" y="2782"/>
              <a:ext cx="1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3" name="Line 15"/>
            <p:cNvSpPr>
              <a:spLocks noChangeShapeType="1"/>
            </p:cNvSpPr>
            <p:nvPr/>
          </p:nvSpPr>
          <p:spPr bwMode="auto">
            <a:xfrm>
              <a:off x="2544" y="3521"/>
              <a:ext cx="2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4" name="Line 16"/>
            <p:cNvSpPr>
              <a:spLocks noChangeShapeType="1"/>
            </p:cNvSpPr>
            <p:nvPr/>
          </p:nvSpPr>
          <p:spPr bwMode="auto">
            <a:xfrm>
              <a:off x="2544" y="412"/>
              <a:ext cx="0" cy="3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5" name="Line 17"/>
            <p:cNvSpPr>
              <a:spLocks noChangeShapeType="1"/>
            </p:cNvSpPr>
            <p:nvPr/>
          </p:nvSpPr>
          <p:spPr bwMode="auto">
            <a:xfrm flipH="1">
              <a:off x="4884" y="501"/>
              <a:ext cx="0" cy="30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6" name="Line 18"/>
            <p:cNvSpPr>
              <a:spLocks noChangeShapeType="1"/>
            </p:cNvSpPr>
            <p:nvPr/>
          </p:nvSpPr>
          <p:spPr bwMode="auto">
            <a:xfrm>
              <a:off x="2557" y="606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7" name="Line 19"/>
            <p:cNvSpPr>
              <a:spLocks noChangeShapeType="1"/>
            </p:cNvSpPr>
            <p:nvPr/>
          </p:nvSpPr>
          <p:spPr bwMode="auto">
            <a:xfrm flipH="1">
              <a:off x="2550" y="762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8" name="Line 20"/>
            <p:cNvSpPr>
              <a:spLocks noChangeShapeType="1"/>
            </p:cNvSpPr>
            <p:nvPr/>
          </p:nvSpPr>
          <p:spPr bwMode="auto">
            <a:xfrm>
              <a:off x="2557" y="957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9" name="Line 21"/>
            <p:cNvSpPr>
              <a:spLocks noChangeShapeType="1"/>
            </p:cNvSpPr>
            <p:nvPr/>
          </p:nvSpPr>
          <p:spPr bwMode="auto">
            <a:xfrm>
              <a:off x="2557" y="1131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0" name="Line 22"/>
            <p:cNvSpPr>
              <a:spLocks noChangeShapeType="1"/>
            </p:cNvSpPr>
            <p:nvPr/>
          </p:nvSpPr>
          <p:spPr bwMode="auto">
            <a:xfrm>
              <a:off x="2557" y="1316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1" name="Line 23"/>
            <p:cNvSpPr>
              <a:spLocks noChangeShapeType="1"/>
            </p:cNvSpPr>
            <p:nvPr/>
          </p:nvSpPr>
          <p:spPr bwMode="auto">
            <a:xfrm>
              <a:off x="2557" y="1490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2" name="Line 24"/>
            <p:cNvSpPr>
              <a:spLocks noChangeShapeType="1"/>
            </p:cNvSpPr>
            <p:nvPr/>
          </p:nvSpPr>
          <p:spPr bwMode="auto">
            <a:xfrm>
              <a:off x="2557" y="1674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3" name="Line 25"/>
            <p:cNvSpPr>
              <a:spLocks noChangeShapeType="1"/>
            </p:cNvSpPr>
            <p:nvPr/>
          </p:nvSpPr>
          <p:spPr bwMode="auto">
            <a:xfrm>
              <a:off x="2565" y="1858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4" name="Line 26"/>
            <p:cNvSpPr>
              <a:spLocks noChangeShapeType="1"/>
            </p:cNvSpPr>
            <p:nvPr/>
          </p:nvSpPr>
          <p:spPr bwMode="auto">
            <a:xfrm>
              <a:off x="2557" y="2055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5" name="Line 27"/>
            <p:cNvSpPr>
              <a:spLocks noChangeShapeType="1"/>
            </p:cNvSpPr>
            <p:nvPr/>
          </p:nvSpPr>
          <p:spPr bwMode="auto">
            <a:xfrm>
              <a:off x="2557" y="2228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6" name="Line 28"/>
            <p:cNvSpPr>
              <a:spLocks noChangeShapeType="1"/>
            </p:cNvSpPr>
            <p:nvPr/>
          </p:nvSpPr>
          <p:spPr bwMode="auto">
            <a:xfrm>
              <a:off x="2557" y="2413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7" name="Line 29"/>
            <p:cNvSpPr>
              <a:spLocks noChangeShapeType="1"/>
            </p:cNvSpPr>
            <p:nvPr/>
          </p:nvSpPr>
          <p:spPr bwMode="auto">
            <a:xfrm>
              <a:off x="2552" y="2575"/>
              <a:ext cx="2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8" name="Line 30"/>
            <p:cNvSpPr>
              <a:spLocks noChangeShapeType="1"/>
            </p:cNvSpPr>
            <p:nvPr/>
          </p:nvSpPr>
          <p:spPr bwMode="auto">
            <a:xfrm>
              <a:off x="2544" y="2956"/>
              <a:ext cx="2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9" name="Line 31"/>
            <p:cNvSpPr>
              <a:spLocks noChangeShapeType="1"/>
            </p:cNvSpPr>
            <p:nvPr/>
          </p:nvSpPr>
          <p:spPr bwMode="auto">
            <a:xfrm>
              <a:off x="2544" y="3140"/>
              <a:ext cx="2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0" name="Line 32"/>
            <p:cNvSpPr>
              <a:spLocks noChangeShapeType="1"/>
            </p:cNvSpPr>
            <p:nvPr/>
          </p:nvSpPr>
          <p:spPr bwMode="auto">
            <a:xfrm flipH="1">
              <a:off x="3772" y="333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1" name="Line 33"/>
            <p:cNvSpPr>
              <a:spLocks noChangeShapeType="1"/>
            </p:cNvSpPr>
            <p:nvPr/>
          </p:nvSpPr>
          <p:spPr bwMode="auto">
            <a:xfrm>
              <a:off x="2544" y="3705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2" name="Line 34"/>
            <p:cNvSpPr>
              <a:spLocks noChangeShapeType="1"/>
            </p:cNvSpPr>
            <p:nvPr/>
          </p:nvSpPr>
          <p:spPr bwMode="auto">
            <a:xfrm>
              <a:off x="3786" y="479"/>
              <a:ext cx="0" cy="33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168" y="3792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tx1"/>
                  </a:solidFill>
                </a:rPr>
                <a:t>   </a:t>
              </a:r>
              <a:r>
                <a:rPr kumimoji="1" lang="zh-CN" altLang="en-US" sz="2400"/>
                <a:t>打电话的事件追踪图</a:t>
              </a:r>
            </a:p>
          </p:txBody>
        </p:sp>
      </p:grpSp>
      <p:pic>
        <p:nvPicPr>
          <p:cNvPr id="407588" name="Picture 36" descr="BD15352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24075"/>
            <a:ext cx="6032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89" name="Line 37"/>
          <p:cNvSpPr>
            <a:spLocks noChangeShapeType="1"/>
          </p:cNvSpPr>
          <p:nvPr/>
        </p:nvSpPr>
        <p:spPr bwMode="auto">
          <a:xfrm>
            <a:off x="4075113" y="96202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0" name="Line 38"/>
          <p:cNvSpPr>
            <a:spLocks noChangeShapeType="1"/>
          </p:cNvSpPr>
          <p:nvPr/>
        </p:nvSpPr>
        <p:spPr bwMode="auto">
          <a:xfrm flipH="1">
            <a:off x="4022725" y="12096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1" name="Line 39"/>
          <p:cNvSpPr>
            <a:spLocks noChangeShapeType="1"/>
          </p:cNvSpPr>
          <p:nvPr/>
        </p:nvSpPr>
        <p:spPr bwMode="auto">
          <a:xfrm>
            <a:off x="4052888" y="1519238"/>
            <a:ext cx="1947862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2" name="Line 40"/>
          <p:cNvSpPr>
            <a:spLocks noChangeShapeType="1"/>
          </p:cNvSpPr>
          <p:nvPr/>
        </p:nvSpPr>
        <p:spPr bwMode="auto">
          <a:xfrm>
            <a:off x="4060825" y="1795463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3" name="Line 41"/>
          <p:cNvSpPr>
            <a:spLocks noChangeShapeType="1"/>
          </p:cNvSpPr>
          <p:nvPr/>
        </p:nvSpPr>
        <p:spPr bwMode="auto">
          <a:xfrm>
            <a:off x="4037013" y="2089150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4" name="Line 42"/>
          <p:cNvSpPr>
            <a:spLocks noChangeShapeType="1"/>
          </p:cNvSpPr>
          <p:nvPr/>
        </p:nvSpPr>
        <p:spPr bwMode="auto">
          <a:xfrm>
            <a:off x="4041775" y="23653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5" name="Line 43"/>
          <p:cNvSpPr>
            <a:spLocks noChangeShapeType="1"/>
          </p:cNvSpPr>
          <p:nvPr/>
        </p:nvSpPr>
        <p:spPr bwMode="auto">
          <a:xfrm>
            <a:off x="4037013" y="26574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6" name="Line 44"/>
          <p:cNvSpPr>
            <a:spLocks noChangeShapeType="1"/>
          </p:cNvSpPr>
          <p:nvPr/>
        </p:nvSpPr>
        <p:spPr bwMode="auto">
          <a:xfrm>
            <a:off x="4032250" y="29495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7" name="Line 45"/>
          <p:cNvSpPr>
            <a:spLocks noChangeShapeType="1"/>
          </p:cNvSpPr>
          <p:nvPr/>
        </p:nvSpPr>
        <p:spPr bwMode="auto">
          <a:xfrm>
            <a:off x="4056063" y="3262313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8" name="Line 46"/>
          <p:cNvSpPr>
            <a:spLocks noChangeShapeType="1"/>
          </p:cNvSpPr>
          <p:nvPr/>
        </p:nvSpPr>
        <p:spPr bwMode="auto">
          <a:xfrm>
            <a:off x="4056063" y="3536950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9" name="Line 47"/>
          <p:cNvSpPr>
            <a:spLocks noChangeShapeType="1"/>
          </p:cNvSpPr>
          <p:nvPr/>
        </p:nvSpPr>
        <p:spPr bwMode="auto">
          <a:xfrm>
            <a:off x="4038600" y="3830638"/>
            <a:ext cx="1947863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0" name="Line 48"/>
          <p:cNvSpPr>
            <a:spLocks noChangeShapeType="1"/>
          </p:cNvSpPr>
          <p:nvPr/>
        </p:nvSpPr>
        <p:spPr bwMode="auto">
          <a:xfrm>
            <a:off x="4038600" y="4081463"/>
            <a:ext cx="3711575" cy="0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1" name="Line 49"/>
          <p:cNvSpPr>
            <a:spLocks noChangeShapeType="1"/>
          </p:cNvSpPr>
          <p:nvPr/>
        </p:nvSpPr>
        <p:spPr bwMode="auto">
          <a:xfrm flipV="1">
            <a:off x="6000750" y="4416425"/>
            <a:ext cx="17748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2" name="Line 50"/>
          <p:cNvSpPr>
            <a:spLocks noChangeShapeType="1"/>
          </p:cNvSpPr>
          <p:nvPr/>
        </p:nvSpPr>
        <p:spPr bwMode="auto">
          <a:xfrm>
            <a:off x="4038600" y="4692650"/>
            <a:ext cx="3713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3" name="Line 51"/>
          <p:cNvSpPr>
            <a:spLocks noChangeShapeType="1"/>
          </p:cNvSpPr>
          <p:nvPr/>
        </p:nvSpPr>
        <p:spPr bwMode="auto">
          <a:xfrm>
            <a:off x="4043363" y="4984750"/>
            <a:ext cx="3711575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4" name="Line 52"/>
          <p:cNvSpPr>
            <a:spLocks noChangeShapeType="1"/>
          </p:cNvSpPr>
          <p:nvPr/>
        </p:nvSpPr>
        <p:spPr bwMode="auto">
          <a:xfrm flipH="1">
            <a:off x="5991225" y="5294313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5" name="Line 53"/>
          <p:cNvSpPr>
            <a:spLocks noChangeShapeType="1"/>
          </p:cNvSpPr>
          <p:nvPr/>
        </p:nvSpPr>
        <p:spPr bwMode="auto">
          <a:xfrm>
            <a:off x="4038600" y="5578475"/>
            <a:ext cx="3713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6" name="Line 54"/>
          <p:cNvSpPr>
            <a:spLocks noChangeShapeType="1"/>
          </p:cNvSpPr>
          <p:nvPr/>
        </p:nvSpPr>
        <p:spPr bwMode="auto">
          <a:xfrm>
            <a:off x="4043363" y="5881688"/>
            <a:ext cx="19478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7" name="Line 55"/>
          <p:cNvSpPr>
            <a:spLocks noChangeShapeType="1"/>
          </p:cNvSpPr>
          <p:nvPr/>
        </p:nvSpPr>
        <p:spPr bwMode="auto">
          <a:xfrm>
            <a:off x="4037013" y="4108450"/>
            <a:ext cx="37211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8" name="Line 56"/>
          <p:cNvSpPr>
            <a:spLocks noChangeShapeType="1"/>
          </p:cNvSpPr>
          <p:nvPr/>
        </p:nvSpPr>
        <p:spPr bwMode="auto">
          <a:xfrm>
            <a:off x="4038600" y="4110038"/>
            <a:ext cx="3733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3335338" y="639763"/>
            <a:ext cx="703262" cy="855662"/>
            <a:chOff x="384" y="288"/>
            <a:chExt cx="480" cy="624"/>
          </a:xfrm>
        </p:grpSpPr>
        <p:pic>
          <p:nvPicPr>
            <p:cNvPr id="56356" name="Picture 58" descr="PH01639J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88"/>
              <a:ext cx="4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7" name="Rectangle 59"/>
            <p:cNvSpPr>
              <a:spLocks noChangeArrowheads="1"/>
            </p:cNvSpPr>
            <p:nvPr/>
          </p:nvSpPr>
          <p:spPr bwMode="auto">
            <a:xfrm>
              <a:off x="384" y="288"/>
              <a:ext cx="480" cy="624"/>
            </a:xfrm>
            <a:prstGeom prst="rect">
              <a:avLst/>
            </a:prstGeom>
            <a:noFill/>
            <a:ln w="19050">
              <a:solidFill>
                <a:srgbClr val="D8A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7762875" y="654050"/>
            <a:ext cx="1381125" cy="881063"/>
            <a:chOff x="4896" y="288"/>
            <a:chExt cx="720" cy="576"/>
          </a:xfrm>
        </p:grpSpPr>
        <p:pic>
          <p:nvPicPr>
            <p:cNvPr id="56354" name="Picture 61" descr="BD19556_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88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5" name="Rectangle 62"/>
            <p:cNvSpPr>
              <a:spLocks noChangeArrowheads="1"/>
            </p:cNvSpPr>
            <p:nvPr/>
          </p:nvSpPr>
          <p:spPr bwMode="auto">
            <a:xfrm>
              <a:off x="4896" y="288"/>
              <a:ext cx="720" cy="576"/>
            </a:xfrm>
            <a:prstGeom prst="rect">
              <a:avLst/>
            </a:prstGeom>
            <a:noFill/>
            <a:ln w="19050">
              <a:solidFill>
                <a:srgbClr val="D8A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51" name="Oval 6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400800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Oval 65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153400" y="6372225"/>
            <a:ext cx="685800" cy="3619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Rectangle 66"/>
          <p:cNvSpPr>
            <a:spLocks noChangeArrowheads="1"/>
          </p:cNvSpPr>
          <p:nvPr/>
        </p:nvSpPr>
        <p:spPr bwMode="auto">
          <a:xfrm>
            <a:off x="0" y="381000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事件追踪图举例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7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7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79" presetID="16" presetClass="entr" presetSubtype="37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07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07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10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8" grpId="0" autoUpdateAnimBg="0"/>
      <p:bldP spid="407559" grpId="0" autoUpdateAnimBg="0"/>
      <p:bldP spid="407560" grpId="0" animBg="1" autoUpdateAnimBg="0"/>
      <p:bldP spid="407589" grpId="0" animBg="1"/>
      <p:bldP spid="407590" grpId="0" animBg="1"/>
      <p:bldP spid="407591" grpId="0" animBg="1"/>
      <p:bldP spid="407592" grpId="0" animBg="1"/>
      <p:bldP spid="407593" grpId="0" animBg="1"/>
      <p:bldP spid="407594" grpId="0" animBg="1"/>
      <p:bldP spid="407595" grpId="0" animBg="1"/>
      <p:bldP spid="407596" grpId="0" animBg="1"/>
      <p:bldP spid="407597" grpId="0" animBg="1"/>
      <p:bldP spid="407598" grpId="0" animBg="1"/>
      <p:bldP spid="407599" grpId="0" animBg="1"/>
      <p:bldP spid="407600" grpId="0" animBg="1"/>
      <p:bldP spid="407601" grpId="0" animBg="1"/>
      <p:bldP spid="407602" grpId="0" animBg="1"/>
      <p:bldP spid="407603" grpId="0" animBg="1"/>
      <p:bldP spid="407604" grpId="0" animBg="1"/>
      <p:bldP spid="407605" grpId="0" animBg="1"/>
      <p:bldP spid="407606" grpId="0" animBg="1"/>
      <p:bldP spid="407607" grpId="0" animBg="1"/>
      <p:bldP spid="4076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spcBef>
                <a:spcPts val="1400"/>
              </a:spcBef>
              <a:spcAft>
                <a:spcPts val="1450"/>
              </a:spcAft>
            </a:pPr>
            <a:r>
              <a:rPr lang="zh-CN" altLang="en-US" sz="3800" b="0" i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8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3048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676400" y="1827213"/>
            <a:ext cx="17954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676400" y="2208213"/>
            <a:ext cx="1828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2590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676400" y="2971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676400" y="3352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04800" y="3733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676400" y="4097338"/>
            <a:ext cx="3810000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04800" y="4495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1676400" y="4876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676400" y="5257800"/>
            <a:ext cx="1828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048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1676400" y="6019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2057400" y="6080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存量为零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" y="525938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找零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727700" y="5621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扣减存量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623175" y="627856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灯亮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200275" y="48609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余额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00075" y="4097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饮料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200275" y="44942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结算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3911600" y="3733800"/>
            <a:ext cx="149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选择键 </a:t>
            </a:r>
            <a:r>
              <a:rPr kumimoji="1" lang="en-US" altLang="zh-CN" sz="20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93700" y="3319463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选择按纽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4181475" y="2954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灯亮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2057400" y="2573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金额总够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393700" y="2192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显示总额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2276475" y="1811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总额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276475" y="1430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累加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393700" y="990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投入硬币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304800" y="1447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2514600" y="504825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金额计算器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6019800" y="504825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存量计算器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-76200" y="50482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顾客</a:t>
            </a: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1143000" y="4714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售货机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4724400" y="4714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选择键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228600" y="-107950"/>
            <a:ext cx="84176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举例：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饮料自动售货机的事件追踪图</a:t>
            </a: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7924800" y="47148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/>
              <a:t>售完灯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16764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35052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54864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V="1">
            <a:off x="1676400" y="64770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7315200" y="1000125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8763000" y="1000125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V="1">
            <a:off x="1676400" y="67818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8520" y="1763713"/>
            <a:ext cx="9144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顺序图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（序列图，时序图）是一种</a:t>
            </a:r>
            <a:r>
              <a:rPr lang="zh-CN" altLang="en-US" sz="2400" dirty="0">
                <a:latin typeface="+mn-ea"/>
                <a:ea typeface="+mn-ea"/>
              </a:rPr>
              <a:t>交互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图（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interaction diagram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），强调的是时间和消息的次序。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序列图显示了一系列的对象和在这些对象之间发送和接收的消息。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对象通常是命名或匿名的类的</a:t>
            </a:r>
            <a:r>
              <a:rPr lang="zh-CN" altLang="en-US" sz="2400" dirty="0">
                <a:latin typeface="+mn-ea"/>
                <a:ea typeface="+mn-ea"/>
              </a:rPr>
              <a:t>实例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，也可以代表其他事物的实例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188" y="458670"/>
            <a:ext cx="399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Sequence diagram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238625"/>
            <a:ext cx="400526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344988"/>
            <a:ext cx="39147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Uml-SequenceD-SimpleWatch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8913"/>
            <a:ext cx="7315200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250825" y="638175"/>
            <a:ext cx="944563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举例：手表</a:t>
            </a:r>
          </a:p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调时</a:t>
            </a:r>
          </a:p>
        </p:txBody>
      </p:sp>
    </p:spTree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</a:rPr>
              <a:t>ATM sequence diagram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817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38" y="0"/>
            <a:ext cx="9144001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106488" y="50800"/>
            <a:ext cx="6115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教务处教师信息查改序列图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71825" y="1757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57225" y="5589588"/>
            <a:ext cx="828026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346200" indent="-13462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用例模型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：从和系统有交互的实体（外部用户）角度出发，描述系统应该具备哪些功能。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黑盒功能建模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41525"/>
            <a:ext cx="2794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857375" y="2401888"/>
            <a:ext cx="1130300" cy="396875"/>
            <a:chOff x="1170" y="1162"/>
            <a:chExt cx="712" cy="250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1170" y="116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角色</a:t>
              </a:r>
            </a:p>
          </p:txBody>
        </p:sp>
        <p:sp>
          <p:nvSpPr>
            <p:cNvPr id="7190" name="Line 7"/>
            <p:cNvSpPr>
              <a:spLocks noChangeShapeType="1"/>
            </p:cNvSpPr>
            <p:nvPr/>
          </p:nvSpPr>
          <p:spPr bwMode="auto">
            <a:xfrm>
              <a:off x="1655" y="1162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8"/>
            <p:cNvSpPr>
              <a:spLocks noChangeShapeType="1"/>
            </p:cNvSpPr>
            <p:nvPr/>
          </p:nvSpPr>
          <p:spPr bwMode="auto">
            <a:xfrm>
              <a:off x="1655" y="1298"/>
              <a:ext cx="22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5651500" y="2041525"/>
            <a:ext cx="2252663" cy="504825"/>
            <a:chOff x="3560" y="935"/>
            <a:chExt cx="1419" cy="318"/>
          </a:xfrm>
        </p:grpSpPr>
        <p:sp>
          <p:nvSpPr>
            <p:cNvPr id="7186" name="Text Box 10"/>
            <p:cNvSpPr txBox="1">
              <a:spLocks noChangeArrowheads="1"/>
            </p:cNvSpPr>
            <p:nvPr/>
          </p:nvSpPr>
          <p:spPr bwMode="auto">
            <a:xfrm>
              <a:off x="3923" y="935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系统边界</a:t>
              </a:r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3878" y="935"/>
              <a:ext cx="0" cy="31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 flipV="1">
              <a:off x="3560" y="1026"/>
              <a:ext cx="318" cy="18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5435600" y="3481388"/>
            <a:ext cx="1419225" cy="433387"/>
            <a:chOff x="3424" y="1842"/>
            <a:chExt cx="894" cy="273"/>
          </a:xfrm>
        </p:grpSpPr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742" y="184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用例</a:t>
              </a:r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3424" y="1842"/>
              <a:ext cx="318" cy="273"/>
              <a:chOff x="3424" y="1842"/>
              <a:chExt cx="318" cy="273"/>
            </a:xfrm>
          </p:grpSpPr>
          <p:sp>
            <p:nvSpPr>
              <p:cNvPr id="7184" name="Line 16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3742" y="184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18"/>
          <p:cNvGrpSpPr>
            <a:grpSpLocks/>
          </p:cNvGrpSpPr>
          <p:nvPr/>
        </p:nvGrpSpPr>
        <p:grpSpPr bwMode="auto">
          <a:xfrm>
            <a:off x="3276600" y="1682750"/>
            <a:ext cx="1008063" cy="863600"/>
            <a:chOff x="2064" y="709"/>
            <a:chExt cx="635" cy="544"/>
          </a:xfrm>
        </p:grpSpPr>
        <p:sp>
          <p:nvSpPr>
            <p:cNvPr id="7178" name="Line 19"/>
            <p:cNvSpPr>
              <a:spLocks noChangeShapeType="1"/>
            </p:cNvSpPr>
            <p:nvPr/>
          </p:nvSpPr>
          <p:spPr bwMode="auto">
            <a:xfrm>
              <a:off x="2154" y="981"/>
              <a:ext cx="2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9" name="Group 20"/>
            <p:cNvGrpSpPr>
              <a:grpSpLocks/>
            </p:cNvGrpSpPr>
            <p:nvPr/>
          </p:nvGrpSpPr>
          <p:grpSpPr bwMode="auto">
            <a:xfrm>
              <a:off x="2064" y="709"/>
              <a:ext cx="635" cy="544"/>
              <a:chOff x="2064" y="709"/>
              <a:chExt cx="635" cy="544"/>
            </a:xfrm>
          </p:grpSpPr>
          <p:sp>
            <p:nvSpPr>
              <p:cNvPr id="7180" name="Line 21"/>
              <p:cNvSpPr>
                <a:spLocks noChangeShapeType="1"/>
              </p:cNvSpPr>
              <p:nvPr/>
            </p:nvSpPr>
            <p:spPr bwMode="auto">
              <a:xfrm>
                <a:off x="2290" y="981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6" name="Text Box 22"/>
              <p:cNvSpPr txBox="1">
                <a:spLocks noChangeArrowheads="1"/>
              </p:cNvSpPr>
              <p:nvPr/>
            </p:nvSpPr>
            <p:spPr bwMode="auto">
              <a:xfrm>
                <a:off x="2064" y="709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zh-CN" altLang="en-US" sz="1800">
                    <a:solidFill>
                      <a:schemeClr val="tx1"/>
                    </a:solidFill>
                    <a:ea typeface="宋体" pitchFamily="2" charset="-122"/>
                  </a:rPr>
                  <a:t>关联</a:t>
                </a:r>
              </a:p>
            </p:txBody>
          </p:sp>
        </p:grpSp>
      </p:grpSp>
      <p:sp>
        <p:nvSpPr>
          <p:cNvPr id="7177" name="Rectangle 23"/>
          <p:cNvSpPr>
            <a:spLocks noChangeArrowheads="1"/>
          </p:cNvSpPr>
          <p:nvPr/>
        </p:nvSpPr>
        <p:spPr bwMode="auto">
          <a:xfrm>
            <a:off x="566555" y="41366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用例建模</a:t>
            </a:r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2033588"/>
            <a:ext cx="9144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       状态图（状态机），由状态、转换、事件和活动组成。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Times" pitchFamily="18" charset="0"/>
              </a:rPr>
              <a:t>        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描述单个对象，系统的活动情况。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       特别是描述</a:t>
            </a:r>
            <a:r>
              <a:rPr lang="zh-CN" altLang="en-US" sz="2800" dirty="0">
                <a:latin typeface="Times" pitchFamily="18" charset="0"/>
              </a:rPr>
              <a:t>单个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对象的生命周期，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</a:rPr>
              <a:t>反映式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系统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27437" y="593725"/>
            <a:ext cx="4719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State diagram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状态图</a:t>
            </a:r>
          </a:p>
        </p:txBody>
      </p:sp>
    </p:spTree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4106863" y="1212850"/>
            <a:ext cx="1298575" cy="366713"/>
            <a:chOff x="4404" y="3096"/>
            <a:chExt cx="1080" cy="286"/>
          </a:xfrm>
        </p:grpSpPr>
        <p:grpSp>
          <p:nvGrpSpPr>
            <p:cNvPr id="63626" name="Group 3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28" name="AutoShape 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9" name="AutoShape 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0" name="Rectangle 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1" name="Rectangle 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2" name="Line 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27" name="Text Box 9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空闲</a:t>
              </a:r>
            </a:p>
          </p:txBody>
        </p:sp>
      </p:grpSp>
      <p:grpSp>
        <p:nvGrpSpPr>
          <p:cNvPr id="63491" name="Group 10"/>
          <p:cNvGrpSpPr>
            <a:grpSpLocks/>
          </p:cNvGrpSpPr>
          <p:nvPr/>
        </p:nvGrpSpPr>
        <p:grpSpPr bwMode="auto">
          <a:xfrm>
            <a:off x="4121150" y="2549525"/>
            <a:ext cx="1300163" cy="366713"/>
            <a:chOff x="4404" y="3096"/>
            <a:chExt cx="1080" cy="287"/>
          </a:xfrm>
        </p:grpSpPr>
        <p:grpSp>
          <p:nvGrpSpPr>
            <p:cNvPr id="63619" name="Group 11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21" name="AutoShape 12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2" name="AutoShape 13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3" name="Rectangle 14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4" name="Rectangle 1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5" name="Line 16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20" name="Text Box 17"/>
            <p:cNvSpPr txBox="1">
              <a:spLocks noChangeArrowheads="1"/>
            </p:cNvSpPr>
            <p:nvPr/>
          </p:nvSpPr>
          <p:spPr bwMode="auto">
            <a:xfrm>
              <a:off x="4512" y="3120"/>
              <a:ext cx="86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拨号</a:t>
              </a:r>
            </a:p>
          </p:txBody>
        </p:sp>
      </p:grpSp>
      <p:grpSp>
        <p:nvGrpSpPr>
          <p:cNvPr id="63492" name="Group 18"/>
          <p:cNvGrpSpPr>
            <a:grpSpLocks/>
          </p:cNvGrpSpPr>
          <p:nvPr/>
        </p:nvGrpSpPr>
        <p:grpSpPr bwMode="auto">
          <a:xfrm>
            <a:off x="3986213" y="3249613"/>
            <a:ext cx="1298575" cy="366712"/>
            <a:chOff x="4404" y="3096"/>
            <a:chExt cx="1080" cy="286"/>
          </a:xfrm>
        </p:grpSpPr>
        <p:grpSp>
          <p:nvGrpSpPr>
            <p:cNvPr id="63612" name="Group 19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14" name="AutoShape 20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5" name="AutoShape 21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6" name="Rectangle 22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7" name="Rectangle 23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8" name="Line 24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13" name="Text Box 25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连接</a:t>
              </a:r>
            </a:p>
          </p:txBody>
        </p:sp>
      </p:grpSp>
      <p:grpSp>
        <p:nvGrpSpPr>
          <p:cNvPr id="63493" name="Group 26"/>
          <p:cNvGrpSpPr>
            <a:grpSpLocks/>
          </p:cNvGrpSpPr>
          <p:nvPr/>
        </p:nvGrpSpPr>
        <p:grpSpPr bwMode="auto">
          <a:xfrm>
            <a:off x="4211638" y="3878263"/>
            <a:ext cx="1298575" cy="366712"/>
            <a:chOff x="4404" y="3096"/>
            <a:chExt cx="1080" cy="286"/>
          </a:xfrm>
        </p:grpSpPr>
        <p:grpSp>
          <p:nvGrpSpPr>
            <p:cNvPr id="63605" name="Group 27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07" name="AutoShape 28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8" name="AutoShape 29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9" name="Rectangle 30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0" name="Rectangle 31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1" name="Line 32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06" name="Text Box 33"/>
            <p:cNvSpPr txBox="1">
              <a:spLocks noChangeArrowheads="1"/>
            </p:cNvSpPr>
            <p:nvPr/>
          </p:nvSpPr>
          <p:spPr bwMode="auto">
            <a:xfrm>
              <a:off x="4514" y="312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铃响</a:t>
              </a:r>
            </a:p>
          </p:txBody>
        </p:sp>
      </p:grpSp>
      <p:grpSp>
        <p:nvGrpSpPr>
          <p:cNvPr id="63494" name="Group 34"/>
          <p:cNvGrpSpPr>
            <a:grpSpLocks/>
          </p:cNvGrpSpPr>
          <p:nvPr/>
        </p:nvGrpSpPr>
        <p:grpSpPr bwMode="auto">
          <a:xfrm>
            <a:off x="4121150" y="4652963"/>
            <a:ext cx="1300163" cy="366712"/>
            <a:chOff x="4404" y="3096"/>
            <a:chExt cx="1080" cy="286"/>
          </a:xfrm>
        </p:grpSpPr>
        <p:grpSp>
          <p:nvGrpSpPr>
            <p:cNvPr id="63598" name="Group 35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00" name="AutoShape 36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1" name="AutoShape 37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Rectangle 38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Rectangle 39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40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99" name="Text Box 41"/>
            <p:cNvSpPr txBox="1">
              <a:spLocks noChangeArrowheads="1"/>
            </p:cNvSpPr>
            <p:nvPr/>
          </p:nvSpPr>
          <p:spPr bwMode="auto">
            <a:xfrm>
              <a:off x="4512" y="3120"/>
              <a:ext cx="8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连接</a:t>
              </a:r>
            </a:p>
          </p:txBody>
        </p:sp>
      </p:grpSp>
      <p:grpSp>
        <p:nvGrpSpPr>
          <p:cNvPr id="63495" name="Group 42"/>
          <p:cNvGrpSpPr>
            <a:grpSpLocks/>
          </p:cNvGrpSpPr>
          <p:nvPr/>
        </p:nvGrpSpPr>
        <p:grpSpPr bwMode="auto">
          <a:xfrm>
            <a:off x="4122738" y="5319713"/>
            <a:ext cx="1298575" cy="366712"/>
            <a:chOff x="4404" y="3096"/>
            <a:chExt cx="1080" cy="286"/>
          </a:xfrm>
        </p:grpSpPr>
        <p:grpSp>
          <p:nvGrpSpPr>
            <p:cNvPr id="63591" name="Group 43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93" name="AutoShape 4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AutoShape 4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Rectangle 4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Rectangle 4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4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92" name="Text Box 49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断连</a:t>
              </a:r>
            </a:p>
          </p:txBody>
        </p:sp>
      </p:grpSp>
      <p:grpSp>
        <p:nvGrpSpPr>
          <p:cNvPr id="63496" name="Group 50"/>
          <p:cNvGrpSpPr>
            <a:grpSpLocks/>
          </p:cNvGrpSpPr>
          <p:nvPr/>
        </p:nvGrpSpPr>
        <p:grpSpPr bwMode="auto">
          <a:xfrm>
            <a:off x="2185988" y="2889250"/>
            <a:ext cx="1298575" cy="366713"/>
            <a:chOff x="4404" y="3096"/>
            <a:chExt cx="1080" cy="287"/>
          </a:xfrm>
        </p:grpSpPr>
        <p:grpSp>
          <p:nvGrpSpPr>
            <p:cNvPr id="63584" name="Group 51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86" name="AutoShape 52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AutoShape 53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Rectangle 54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Rectangle 5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85" name="Text Box 57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忙音</a:t>
              </a:r>
            </a:p>
          </p:txBody>
        </p:sp>
      </p:grpSp>
      <p:grpSp>
        <p:nvGrpSpPr>
          <p:cNvPr id="63497" name="Group 58"/>
          <p:cNvGrpSpPr>
            <a:grpSpLocks/>
          </p:cNvGrpSpPr>
          <p:nvPr/>
        </p:nvGrpSpPr>
        <p:grpSpPr bwMode="auto">
          <a:xfrm>
            <a:off x="2159000" y="3624263"/>
            <a:ext cx="1298575" cy="366712"/>
            <a:chOff x="4404" y="3096"/>
            <a:chExt cx="1080" cy="287"/>
          </a:xfrm>
        </p:grpSpPr>
        <p:grpSp>
          <p:nvGrpSpPr>
            <p:cNvPr id="63577" name="Group 59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79" name="AutoShape 60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AutoShape 61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Rectangle 62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Rectangle 63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Line 64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78" name="Text Box 65"/>
            <p:cNvSpPr txBox="1">
              <a:spLocks noChangeArrowheads="1"/>
            </p:cNvSpPr>
            <p:nvPr/>
          </p:nvSpPr>
          <p:spPr bwMode="auto">
            <a:xfrm>
              <a:off x="4514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快速忙音</a:t>
              </a:r>
            </a:p>
          </p:txBody>
        </p:sp>
      </p:grpSp>
      <p:grpSp>
        <p:nvGrpSpPr>
          <p:cNvPr id="63498" name="Group 66"/>
          <p:cNvGrpSpPr>
            <a:grpSpLocks/>
          </p:cNvGrpSpPr>
          <p:nvPr/>
        </p:nvGrpSpPr>
        <p:grpSpPr bwMode="auto">
          <a:xfrm>
            <a:off x="4106863" y="1889125"/>
            <a:ext cx="1298575" cy="366713"/>
            <a:chOff x="4404" y="3096"/>
            <a:chExt cx="1080" cy="287"/>
          </a:xfrm>
        </p:grpSpPr>
        <p:grpSp>
          <p:nvGrpSpPr>
            <p:cNvPr id="63570" name="Group 67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72" name="AutoShape 68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3" name="AutoShape 69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Rectangle 70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Rectangle 71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72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71" name="Text Box 73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拨号音</a:t>
              </a:r>
            </a:p>
          </p:txBody>
        </p:sp>
      </p:grpSp>
      <p:grpSp>
        <p:nvGrpSpPr>
          <p:cNvPr id="63499" name="Group 74"/>
          <p:cNvGrpSpPr>
            <a:grpSpLocks/>
          </p:cNvGrpSpPr>
          <p:nvPr/>
        </p:nvGrpSpPr>
        <p:grpSpPr bwMode="auto">
          <a:xfrm>
            <a:off x="6272213" y="1903413"/>
            <a:ext cx="1298575" cy="366712"/>
            <a:chOff x="4404" y="3096"/>
            <a:chExt cx="1080" cy="286"/>
          </a:xfrm>
        </p:grpSpPr>
        <p:grpSp>
          <p:nvGrpSpPr>
            <p:cNvPr id="63563" name="Group 75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65" name="AutoShape 76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AutoShape 77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7" name="Rectangle 78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Rectangle 79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80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64" name="Text Box 81"/>
            <p:cNvSpPr txBox="1">
              <a:spLocks noChangeArrowheads="1"/>
            </p:cNvSpPr>
            <p:nvPr/>
          </p:nvSpPr>
          <p:spPr bwMode="auto">
            <a:xfrm>
              <a:off x="4514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超出时间</a:t>
              </a:r>
            </a:p>
          </p:txBody>
        </p:sp>
      </p:grpSp>
      <p:grpSp>
        <p:nvGrpSpPr>
          <p:cNvPr id="63500" name="Group 82"/>
          <p:cNvGrpSpPr>
            <a:grpSpLocks/>
          </p:cNvGrpSpPr>
          <p:nvPr/>
        </p:nvGrpSpPr>
        <p:grpSpPr bwMode="auto">
          <a:xfrm>
            <a:off x="6286500" y="2544763"/>
            <a:ext cx="1571625" cy="403225"/>
            <a:chOff x="4128" y="1344"/>
            <a:chExt cx="1245" cy="315"/>
          </a:xfrm>
        </p:grpSpPr>
        <p:grpSp>
          <p:nvGrpSpPr>
            <p:cNvPr id="63556" name="Group 83"/>
            <p:cNvGrpSpPr>
              <a:grpSpLocks/>
            </p:cNvGrpSpPr>
            <p:nvPr/>
          </p:nvGrpSpPr>
          <p:grpSpPr bwMode="auto">
            <a:xfrm>
              <a:off x="4128" y="1344"/>
              <a:ext cx="1245" cy="315"/>
              <a:chOff x="4404" y="3096"/>
              <a:chExt cx="1080" cy="276"/>
            </a:xfrm>
          </p:grpSpPr>
          <p:sp>
            <p:nvSpPr>
              <p:cNvPr id="63558" name="AutoShape 8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AutoShape 8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Rectangle 8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Rectangle 8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Line 8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57" name="Text Box 89"/>
            <p:cNvSpPr txBox="1">
              <a:spLocks noChangeArrowheads="1"/>
            </p:cNvSpPr>
            <p:nvPr/>
          </p:nvSpPr>
          <p:spPr bwMode="auto">
            <a:xfrm>
              <a:off x="4237" y="1368"/>
              <a:ext cx="9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记录的信息</a:t>
              </a:r>
            </a:p>
          </p:txBody>
        </p:sp>
      </p:grpSp>
      <p:sp>
        <p:nvSpPr>
          <p:cNvPr id="63501" name="Line 90"/>
          <p:cNvSpPr>
            <a:spLocks noChangeShapeType="1"/>
          </p:cNvSpPr>
          <p:nvPr/>
        </p:nvSpPr>
        <p:spPr bwMode="auto">
          <a:xfrm>
            <a:off x="1812925" y="5437188"/>
            <a:ext cx="230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2" name="Line 91"/>
          <p:cNvSpPr>
            <a:spLocks noChangeShapeType="1"/>
          </p:cNvSpPr>
          <p:nvPr/>
        </p:nvSpPr>
        <p:spPr bwMode="auto">
          <a:xfrm>
            <a:off x="5405438" y="1381125"/>
            <a:ext cx="265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Line 92"/>
          <p:cNvSpPr>
            <a:spLocks noChangeShapeType="1"/>
          </p:cNvSpPr>
          <p:nvPr/>
        </p:nvSpPr>
        <p:spPr bwMode="auto">
          <a:xfrm>
            <a:off x="5405438" y="54514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4" name="Line 93"/>
          <p:cNvSpPr>
            <a:spLocks noChangeShapeType="1"/>
          </p:cNvSpPr>
          <p:nvPr/>
        </p:nvSpPr>
        <p:spPr bwMode="auto">
          <a:xfrm>
            <a:off x="1827213" y="13811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5" name="Line 94"/>
          <p:cNvSpPr>
            <a:spLocks noChangeShapeType="1"/>
          </p:cNvSpPr>
          <p:nvPr/>
        </p:nvSpPr>
        <p:spPr bwMode="auto">
          <a:xfrm>
            <a:off x="4770438" y="15811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Line 95"/>
          <p:cNvSpPr>
            <a:spLocks noChangeShapeType="1"/>
          </p:cNvSpPr>
          <p:nvPr/>
        </p:nvSpPr>
        <p:spPr bwMode="auto">
          <a:xfrm>
            <a:off x="4770438" y="22415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Line 96"/>
          <p:cNvSpPr>
            <a:spLocks noChangeShapeType="1"/>
          </p:cNvSpPr>
          <p:nvPr/>
        </p:nvSpPr>
        <p:spPr bwMode="auto">
          <a:xfrm>
            <a:off x="4770438" y="287178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Line 97"/>
          <p:cNvSpPr>
            <a:spLocks noChangeShapeType="1"/>
          </p:cNvSpPr>
          <p:nvPr/>
        </p:nvSpPr>
        <p:spPr bwMode="auto">
          <a:xfrm>
            <a:off x="4770438" y="360838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9" name="Line 98"/>
          <p:cNvSpPr>
            <a:spLocks noChangeShapeType="1"/>
          </p:cNvSpPr>
          <p:nvPr/>
        </p:nvSpPr>
        <p:spPr bwMode="auto">
          <a:xfrm>
            <a:off x="4770438" y="43465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0" name="Line 99"/>
          <p:cNvSpPr>
            <a:spLocks noChangeShapeType="1"/>
          </p:cNvSpPr>
          <p:nvPr/>
        </p:nvSpPr>
        <p:spPr bwMode="auto">
          <a:xfrm>
            <a:off x="4770438" y="5021263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1" name="Line 100"/>
          <p:cNvSpPr>
            <a:spLocks noChangeShapeType="1"/>
          </p:cNvSpPr>
          <p:nvPr/>
        </p:nvSpPr>
        <p:spPr bwMode="auto">
          <a:xfrm>
            <a:off x="5405438" y="2747963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2" name="Line 101"/>
          <p:cNvSpPr>
            <a:spLocks noChangeShapeType="1"/>
          </p:cNvSpPr>
          <p:nvPr/>
        </p:nvSpPr>
        <p:spPr bwMode="auto">
          <a:xfrm>
            <a:off x="5405438" y="2073275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3" name="Line 102"/>
          <p:cNvSpPr>
            <a:spLocks noChangeShapeType="1"/>
          </p:cNvSpPr>
          <p:nvPr/>
        </p:nvSpPr>
        <p:spPr bwMode="auto">
          <a:xfrm flipV="1">
            <a:off x="5405438" y="2133600"/>
            <a:ext cx="866775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4" name="Line 103"/>
          <p:cNvSpPr>
            <a:spLocks noChangeShapeType="1"/>
          </p:cNvSpPr>
          <p:nvPr/>
        </p:nvSpPr>
        <p:spPr bwMode="auto">
          <a:xfrm>
            <a:off x="8061325" y="1381125"/>
            <a:ext cx="0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5" name="Line 104"/>
          <p:cNvSpPr>
            <a:spLocks noChangeShapeType="1"/>
          </p:cNvSpPr>
          <p:nvPr/>
        </p:nvSpPr>
        <p:spPr bwMode="auto">
          <a:xfrm>
            <a:off x="7542213" y="2073275"/>
            <a:ext cx="51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6" name="Line 105"/>
          <p:cNvSpPr>
            <a:spLocks noChangeShapeType="1"/>
          </p:cNvSpPr>
          <p:nvPr/>
        </p:nvSpPr>
        <p:spPr bwMode="auto">
          <a:xfrm>
            <a:off x="7772400" y="27479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7" name="Line 106"/>
          <p:cNvSpPr>
            <a:spLocks noChangeShapeType="1"/>
          </p:cNvSpPr>
          <p:nvPr/>
        </p:nvSpPr>
        <p:spPr bwMode="auto">
          <a:xfrm>
            <a:off x="6964363" y="2933700"/>
            <a:ext cx="0" cy="251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8" name="Line 107"/>
          <p:cNvSpPr>
            <a:spLocks noChangeShapeType="1"/>
          </p:cNvSpPr>
          <p:nvPr/>
        </p:nvSpPr>
        <p:spPr bwMode="auto">
          <a:xfrm flipH="1">
            <a:off x="1812925" y="3440113"/>
            <a:ext cx="230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9" name="Line 108"/>
          <p:cNvSpPr>
            <a:spLocks noChangeShapeType="1"/>
          </p:cNvSpPr>
          <p:nvPr/>
        </p:nvSpPr>
        <p:spPr bwMode="auto">
          <a:xfrm flipH="1">
            <a:off x="1827213" y="2073275"/>
            <a:ext cx="225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0" name="Line 109"/>
          <p:cNvSpPr>
            <a:spLocks noChangeShapeType="1"/>
          </p:cNvSpPr>
          <p:nvPr/>
        </p:nvSpPr>
        <p:spPr bwMode="auto">
          <a:xfrm flipV="1">
            <a:off x="4310063" y="3055938"/>
            <a:ext cx="0" cy="18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1" name="Line 110"/>
          <p:cNvSpPr>
            <a:spLocks noChangeShapeType="1"/>
          </p:cNvSpPr>
          <p:nvPr/>
        </p:nvSpPr>
        <p:spPr bwMode="auto">
          <a:xfrm>
            <a:off x="4310063" y="3608388"/>
            <a:ext cx="0" cy="18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2" name="Line 111"/>
          <p:cNvSpPr>
            <a:spLocks noChangeShapeType="1"/>
          </p:cNvSpPr>
          <p:nvPr/>
        </p:nvSpPr>
        <p:spPr bwMode="auto">
          <a:xfrm flipH="1">
            <a:off x="3443288" y="379253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3" name="Line 112"/>
          <p:cNvSpPr>
            <a:spLocks noChangeShapeType="1"/>
          </p:cNvSpPr>
          <p:nvPr/>
        </p:nvSpPr>
        <p:spPr bwMode="auto">
          <a:xfrm flipH="1">
            <a:off x="3443288" y="305593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4" name="Line 113"/>
          <p:cNvSpPr>
            <a:spLocks noChangeShapeType="1"/>
          </p:cNvSpPr>
          <p:nvPr/>
        </p:nvSpPr>
        <p:spPr bwMode="auto">
          <a:xfrm flipH="1">
            <a:off x="1827213" y="37925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5" name="Line 114"/>
          <p:cNvSpPr>
            <a:spLocks noChangeShapeType="1"/>
          </p:cNvSpPr>
          <p:nvPr/>
        </p:nvSpPr>
        <p:spPr bwMode="auto">
          <a:xfrm flipH="1">
            <a:off x="1827213" y="30559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6" name="Line 115"/>
          <p:cNvSpPr>
            <a:spLocks noChangeShapeType="1"/>
          </p:cNvSpPr>
          <p:nvPr/>
        </p:nvSpPr>
        <p:spPr bwMode="auto">
          <a:xfrm flipH="1">
            <a:off x="1827213" y="48228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7" name="Line 116"/>
          <p:cNvSpPr>
            <a:spLocks noChangeShapeType="1"/>
          </p:cNvSpPr>
          <p:nvPr/>
        </p:nvSpPr>
        <p:spPr bwMode="auto">
          <a:xfrm flipH="1">
            <a:off x="1827213" y="41624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8" name="Text Box 117"/>
          <p:cNvSpPr txBox="1">
            <a:spLocks noChangeArrowheads="1"/>
          </p:cNvSpPr>
          <p:nvPr/>
        </p:nvSpPr>
        <p:spPr bwMode="auto">
          <a:xfrm>
            <a:off x="2578100" y="1458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放下话筒</a:t>
            </a:r>
          </a:p>
        </p:txBody>
      </p:sp>
      <p:sp>
        <p:nvSpPr>
          <p:cNvPr id="63529" name="Text Box 118"/>
          <p:cNvSpPr txBox="1">
            <a:spLocks noChangeArrowheads="1"/>
          </p:cNvSpPr>
          <p:nvPr/>
        </p:nvSpPr>
        <p:spPr bwMode="auto">
          <a:xfrm>
            <a:off x="6040438" y="1397000"/>
            <a:ext cx="1328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放下话筒</a:t>
            </a:r>
          </a:p>
        </p:txBody>
      </p:sp>
      <p:sp>
        <p:nvSpPr>
          <p:cNvPr id="63530" name="Text Box 119"/>
          <p:cNvSpPr txBox="1">
            <a:spLocks noChangeArrowheads="1"/>
          </p:cNvSpPr>
          <p:nvPr/>
        </p:nvSpPr>
        <p:spPr bwMode="auto">
          <a:xfrm>
            <a:off x="4829175" y="1581150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提起话筒</a:t>
            </a:r>
          </a:p>
        </p:txBody>
      </p:sp>
      <p:sp>
        <p:nvSpPr>
          <p:cNvPr id="63531" name="Text Box 120"/>
          <p:cNvSpPr txBox="1">
            <a:spLocks noChangeArrowheads="1"/>
          </p:cNvSpPr>
          <p:nvPr/>
        </p:nvSpPr>
        <p:spPr bwMode="auto">
          <a:xfrm>
            <a:off x="5521325" y="1827213"/>
            <a:ext cx="750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超时</a:t>
            </a:r>
          </a:p>
        </p:txBody>
      </p:sp>
      <p:sp>
        <p:nvSpPr>
          <p:cNvPr id="63532" name="Text Box 121"/>
          <p:cNvSpPr txBox="1">
            <a:spLocks noChangeArrowheads="1"/>
          </p:cNvSpPr>
          <p:nvPr/>
        </p:nvSpPr>
        <p:spPr bwMode="auto">
          <a:xfrm>
            <a:off x="5926138" y="2257425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超时</a:t>
            </a:r>
          </a:p>
        </p:txBody>
      </p:sp>
      <p:sp>
        <p:nvSpPr>
          <p:cNvPr id="63533" name="Text Box 122"/>
          <p:cNvSpPr txBox="1">
            <a:spLocks noChangeArrowheads="1"/>
          </p:cNvSpPr>
          <p:nvPr/>
        </p:nvSpPr>
        <p:spPr bwMode="auto">
          <a:xfrm>
            <a:off x="5549900" y="2747963"/>
            <a:ext cx="98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无效号码</a:t>
            </a:r>
          </a:p>
        </p:txBody>
      </p:sp>
      <p:sp>
        <p:nvSpPr>
          <p:cNvPr id="63534" name="Text Box 123"/>
          <p:cNvSpPr txBox="1">
            <a:spLocks noChangeArrowheads="1"/>
          </p:cNvSpPr>
          <p:nvPr/>
        </p:nvSpPr>
        <p:spPr bwMode="auto">
          <a:xfrm>
            <a:off x="4768850" y="2933700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有效号码</a:t>
            </a:r>
          </a:p>
        </p:txBody>
      </p:sp>
      <p:sp>
        <p:nvSpPr>
          <p:cNvPr id="63535" name="Text Box 124"/>
          <p:cNvSpPr txBox="1">
            <a:spLocks noChangeArrowheads="1"/>
          </p:cNvSpPr>
          <p:nvPr/>
        </p:nvSpPr>
        <p:spPr bwMode="auto">
          <a:xfrm>
            <a:off x="4768850" y="4314825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对方应答</a:t>
            </a:r>
          </a:p>
        </p:txBody>
      </p:sp>
      <p:sp>
        <p:nvSpPr>
          <p:cNvPr id="63536" name="Text Box 125"/>
          <p:cNvSpPr txBox="1">
            <a:spLocks noChangeArrowheads="1"/>
          </p:cNvSpPr>
          <p:nvPr/>
        </p:nvSpPr>
        <p:spPr bwMode="auto">
          <a:xfrm>
            <a:off x="4770438" y="3608388"/>
            <a:ext cx="750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通路</a:t>
            </a:r>
          </a:p>
        </p:txBody>
      </p:sp>
      <p:sp>
        <p:nvSpPr>
          <p:cNvPr id="63537" name="Text Box 126"/>
          <p:cNvSpPr txBox="1">
            <a:spLocks noChangeArrowheads="1"/>
          </p:cNvSpPr>
          <p:nvPr/>
        </p:nvSpPr>
        <p:spPr bwMode="auto">
          <a:xfrm>
            <a:off x="3038475" y="2379663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一位号码</a:t>
            </a:r>
          </a:p>
        </p:txBody>
      </p:sp>
      <p:sp>
        <p:nvSpPr>
          <p:cNvPr id="63538" name="Text Box 127"/>
          <p:cNvSpPr txBox="1">
            <a:spLocks noChangeArrowheads="1"/>
          </p:cNvSpPr>
          <p:nvPr/>
        </p:nvSpPr>
        <p:spPr bwMode="auto">
          <a:xfrm>
            <a:off x="3444875" y="3792538"/>
            <a:ext cx="1209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中断线忙</a:t>
            </a:r>
          </a:p>
        </p:txBody>
      </p:sp>
      <p:sp>
        <p:nvSpPr>
          <p:cNvPr id="63539" name="Text Box 128"/>
          <p:cNvSpPr txBox="1">
            <a:spLocks noChangeArrowheads="1"/>
          </p:cNvSpPr>
          <p:nvPr/>
        </p:nvSpPr>
        <p:spPr bwMode="auto">
          <a:xfrm>
            <a:off x="3471863" y="3055938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号码忙</a:t>
            </a:r>
          </a:p>
        </p:txBody>
      </p:sp>
      <p:sp>
        <p:nvSpPr>
          <p:cNvPr id="63540" name="Line 129"/>
          <p:cNvSpPr>
            <a:spLocks noChangeShapeType="1"/>
          </p:cNvSpPr>
          <p:nvPr/>
        </p:nvSpPr>
        <p:spPr bwMode="auto">
          <a:xfrm flipH="1">
            <a:off x="1827213" y="2747963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1" name="Line 130"/>
          <p:cNvSpPr>
            <a:spLocks noChangeShapeType="1"/>
          </p:cNvSpPr>
          <p:nvPr/>
        </p:nvSpPr>
        <p:spPr bwMode="auto">
          <a:xfrm flipV="1">
            <a:off x="4367213" y="23796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2" name="Line 131"/>
          <p:cNvSpPr>
            <a:spLocks noChangeShapeType="1"/>
          </p:cNvSpPr>
          <p:nvPr/>
        </p:nvSpPr>
        <p:spPr bwMode="auto">
          <a:xfrm flipH="1">
            <a:off x="3905250" y="2379663"/>
            <a:ext cx="46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3" name="Line 132"/>
          <p:cNvSpPr>
            <a:spLocks noChangeShapeType="1"/>
          </p:cNvSpPr>
          <p:nvPr/>
        </p:nvSpPr>
        <p:spPr bwMode="auto">
          <a:xfrm>
            <a:off x="3905250" y="23796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4" name="Line 133"/>
          <p:cNvSpPr>
            <a:spLocks noChangeShapeType="1"/>
          </p:cNvSpPr>
          <p:nvPr/>
        </p:nvSpPr>
        <p:spPr bwMode="auto">
          <a:xfrm>
            <a:off x="3905250" y="262572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5" name="Text Box 134"/>
          <p:cNvSpPr txBox="1">
            <a:spLocks noChangeArrowheads="1"/>
          </p:cNvSpPr>
          <p:nvPr/>
        </p:nvSpPr>
        <p:spPr bwMode="auto">
          <a:xfrm>
            <a:off x="4756150" y="4972050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对方电话挂断</a:t>
            </a:r>
          </a:p>
        </p:txBody>
      </p:sp>
      <p:sp>
        <p:nvSpPr>
          <p:cNvPr id="63546" name="Text Box 135"/>
          <p:cNvSpPr txBox="1">
            <a:spLocks noChangeArrowheads="1"/>
          </p:cNvSpPr>
          <p:nvPr/>
        </p:nvSpPr>
        <p:spPr bwMode="auto">
          <a:xfrm>
            <a:off x="6965950" y="3927475"/>
            <a:ext cx="979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信息送完</a:t>
            </a:r>
          </a:p>
        </p:txBody>
      </p:sp>
      <p:sp>
        <p:nvSpPr>
          <p:cNvPr id="414856" name="Text Box 136"/>
          <p:cNvSpPr txBox="1">
            <a:spLocks noChangeArrowheads="1"/>
          </p:cNvSpPr>
          <p:nvPr/>
        </p:nvSpPr>
        <p:spPr bwMode="auto">
          <a:xfrm>
            <a:off x="0" y="188913"/>
            <a:ext cx="389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打电话的状态图</a:t>
            </a:r>
          </a:p>
        </p:txBody>
      </p:sp>
      <p:sp>
        <p:nvSpPr>
          <p:cNvPr id="63548" name="Text Box 137"/>
          <p:cNvSpPr txBox="1">
            <a:spLocks noChangeArrowheads="1"/>
          </p:cNvSpPr>
          <p:nvPr/>
        </p:nvSpPr>
        <p:spPr bwMode="auto">
          <a:xfrm>
            <a:off x="3670300" y="60420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       电话机的状态图</a:t>
            </a:r>
          </a:p>
        </p:txBody>
      </p:sp>
      <p:sp>
        <p:nvSpPr>
          <p:cNvPr id="63549" name="Line 138"/>
          <p:cNvSpPr>
            <a:spLocks noChangeShapeType="1"/>
          </p:cNvSpPr>
          <p:nvPr/>
        </p:nvSpPr>
        <p:spPr bwMode="auto">
          <a:xfrm>
            <a:off x="1827213" y="1398588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50" name="Oval 13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80188" y="6580188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1" name="Oval 14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418388" y="6580188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2" name="Oval 1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32788" y="6551613"/>
            <a:ext cx="685800" cy="3619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3" name="Rectangle 142"/>
          <p:cNvSpPr>
            <a:spLocks noChangeArrowheads="1"/>
          </p:cNvSpPr>
          <p:nvPr/>
        </p:nvSpPr>
        <p:spPr bwMode="auto">
          <a:xfrm>
            <a:off x="7875588" y="560388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700">
                <a:solidFill>
                  <a:srgbClr val="053087"/>
                </a:solidFill>
                <a:latin typeface="宋体" charset="-122"/>
              </a:rPr>
              <a:t>状态图举例</a:t>
            </a:r>
          </a:p>
        </p:txBody>
      </p:sp>
      <p:sp>
        <p:nvSpPr>
          <p:cNvPr id="63554" name="Oval 143"/>
          <p:cNvSpPr>
            <a:spLocks noChangeArrowheads="1"/>
          </p:cNvSpPr>
          <p:nvPr/>
        </p:nvSpPr>
        <p:spPr bwMode="auto">
          <a:xfrm>
            <a:off x="4616450" y="584200"/>
            <a:ext cx="358775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5" name="Line 144"/>
          <p:cNvSpPr>
            <a:spLocks noChangeShapeType="1"/>
          </p:cNvSpPr>
          <p:nvPr/>
        </p:nvSpPr>
        <p:spPr bwMode="auto">
          <a:xfrm>
            <a:off x="4822825" y="8001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5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719263"/>
            <a:ext cx="729138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27100" y="417513"/>
            <a:ext cx="65039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数据库操作对象</a:t>
            </a:r>
            <a:r>
              <a:rPr lang="en-US" altLang="zh-CN" sz="4000" dirty="0" err="1">
                <a:solidFill>
                  <a:srgbClr val="0000FF"/>
                </a:solidFill>
                <a:cs typeface="Times New Roman" pitchFamily="18" charset="0"/>
              </a:rPr>
              <a:t>SqlOperators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         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生命周期状态图</a:t>
            </a:r>
          </a:p>
        </p:txBody>
      </p:sp>
    </p:spTree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1570" y="1944570"/>
            <a:ext cx="612068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P 256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      用面向对象分析方法，即</a:t>
            </a:r>
            <a:r>
              <a:rPr lang="en-US" altLang="zh-CN" sz="2800" dirty="0">
                <a:solidFill>
                  <a:schemeClr val="tx1"/>
                </a:solidFill>
              </a:rPr>
              <a:t>UML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T1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T2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T3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T4</a:t>
            </a:r>
          </a:p>
          <a:p>
            <a:pPr algn="l"/>
            <a:r>
              <a:rPr lang="en-US" altLang="zh-CN" sz="2800" dirty="0">
                <a:solidFill>
                  <a:schemeClr val="tx2"/>
                </a:solidFill>
                <a:latin typeface="Times" pitchFamily="18" charset="0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1190" y="548680"/>
            <a:ext cx="58510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Homework  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itchFamily="18" charset="0"/>
              </a:rPr>
              <a:t>2024-10-12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8405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566555" y="368660"/>
            <a:ext cx="36718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例子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 电梯</a:t>
            </a:r>
            <a:endParaRPr lang="en-US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62213"/>
            <a:ext cx="5462588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22288" y="18542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cs typeface="Times New Roman" panose="02020603050405020304" pitchFamily="18" charset="0"/>
              </a:rPr>
              <a:t>识别角色必须从系统本身的问题域出发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6555" y="36866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如何识别角色</a:t>
            </a:r>
            <a:r>
              <a:rPr lang="en-US" altLang="zh-CN" sz="4000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(Actor)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6613" y="2528888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谁或什么使用该系统？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交互中，它们扮演什么角色？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谁安装系统？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谁启动和关闭系统？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谁维护系统？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与该系统交互的是其他什么系统？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谁从该系统获取信息，谁提供信息给系统？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有什么事情发生在固定时间？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1886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例：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系统的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Actor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566555" y="1673805"/>
            <a:ext cx="7773987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谁使用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系统的主要功能（提款）？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答：储户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、谁使用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系统的支持以完成日常工作任务？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答：出纳员？还不肯定，先放在这里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、谁来维护、管理并保持系统正常运行？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 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系统工程师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、该系统需要和哪些系统交互？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答：目前还不清楚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系统需要处理哪些设备？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答：读卡机、吐钱设备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、谁对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系统运行的结果感兴趣？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答：银行会计、储户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7437</TotalTime>
  <Pages>0</Pages>
  <Words>3433</Words>
  <Characters>0</Characters>
  <Application>Microsoft Office PowerPoint</Application>
  <DocSecurity>0</DocSecurity>
  <PresentationFormat>全屏显示(4:3)</PresentationFormat>
  <Lines>0</Lines>
  <Paragraphs>847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Monotype Sorts</vt:lpstr>
      <vt:lpstr>黑体</vt:lpstr>
      <vt:lpstr>楷体_GB2312</vt:lpstr>
      <vt:lpstr>宋体</vt:lpstr>
      <vt:lpstr>Arial</vt:lpstr>
      <vt:lpstr>Calibri</vt:lpstr>
      <vt:lpstr>Symbol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828</cp:revision>
  <cp:lastPrinted>1899-12-30T00:00:00Z</cp:lastPrinted>
  <dcterms:created xsi:type="dcterms:W3CDTF">2008-08-06T12:32:32Z</dcterms:created>
  <dcterms:modified xsi:type="dcterms:W3CDTF">2024-10-11T15:24:31Z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