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11" r:id="rId2"/>
  </p:sldMasterIdLst>
  <p:notesMasterIdLst>
    <p:notesMasterId r:id="rId80"/>
  </p:notesMasterIdLst>
  <p:handoutMasterIdLst>
    <p:handoutMasterId r:id="rId81"/>
  </p:handoutMasterIdLst>
  <p:sldIdLst>
    <p:sldId id="698" r:id="rId3"/>
    <p:sldId id="699" r:id="rId4"/>
    <p:sldId id="701" r:id="rId5"/>
    <p:sldId id="702" r:id="rId6"/>
    <p:sldId id="703" r:id="rId7"/>
    <p:sldId id="705" r:id="rId8"/>
    <p:sldId id="706" r:id="rId9"/>
    <p:sldId id="707" r:id="rId10"/>
    <p:sldId id="708" r:id="rId11"/>
    <p:sldId id="709" r:id="rId12"/>
    <p:sldId id="710" r:id="rId13"/>
    <p:sldId id="711" r:id="rId14"/>
    <p:sldId id="712" r:id="rId15"/>
    <p:sldId id="713" r:id="rId16"/>
    <p:sldId id="714" r:id="rId17"/>
    <p:sldId id="715" r:id="rId18"/>
    <p:sldId id="718" r:id="rId19"/>
    <p:sldId id="719" r:id="rId20"/>
    <p:sldId id="720" r:id="rId21"/>
    <p:sldId id="721" r:id="rId22"/>
    <p:sldId id="722" r:id="rId23"/>
    <p:sldId id="723" r:id="rId24"/>
    <p:sldId id="724" r:id="rId25"/>
    <p:sldId id="725" r:id="rId26"/>
    <p:sldId id="726" r:id="rId27"/>
    <p:sldId id="727" r:id="rId28"/>
    <p:sldId id="728" r:id="rId29"/>
    <p:sldId id="729" r:id="rId30"/>
    <p:sldId id="730" r:id="rId31"/>
    <p:sldId id="731" r:id="rId32"/>
    <p:sldId id="732" r:id="rId33"/>
    <p:sldId id="733" r:id="rId34"/>
    <p:sldId id="734" r:id="rId35"/>
    <p:sldId id="735" r:id="rId36"/>
    <p:sldId id="736" r:id="rId37"/>
    <p:sldId id="737" r:id="rId38"/>
    <p:sldId id="738" r:id="rId39"/>
    <p:sldId id="739" r:id="rId40"/>
    <p:sldId id="740" r:id="rId41"/>
    <p:sldId id="741" r:id="rId42"/>
    <p:sldId id="742" r:id="rId43"/>
    <p:sldId id="743" r:id="rId44"/>
    <p:sldId id="744" r:id="rId45"/>
    <p:sldId id="745" r:id="rId46"/>
    <p:sldId id="746" r:id="rId47"/>
    <p:sldId id="747" r:id="rId48"/>
    <p:sldId id="748" r:id="rId49"/>
    <p:sldId id="749" r:id="rId50"/>
    <p:sldId id="750" r:id="rId51"/>
    <p:sldId id="751" r:id="rId52"/>
    <p:sldId id="752" r:id="rId53"/>
    <p:sldId id="753" r:id="rId54"/>
    <p:sldId id="754" r:id="rId55"/>
    <p:sldId id="755" r:id="rId56"/>
    <p:sldId id="756" r:id="rId57"/>
    <p:sldId id="757" r:id="rId58"/>
    <p:sldId id="758" r:id="rId59"/>
    <p:sldId id="759" r:id="rId60"/>
    <p:sldId id="780" r:id="rId61"/>
    <p:sldId id="761" r:id="rId62"/>
    <p:sldId id="762" r:id="rId63"/>
    <p:sldId id="763" r:id="rId64"/>
    <p:sldId id="764" r:id="rId65"/>
    <p:sldId id="765" r:id="rId66"/>
    <p:sldId id="766" r:id="rId67"/>
    <p:sldId id="767" r:id="rId68"/>
    <p:sldId id="769" r:id="rId69"/>
    <p:sldId id="770" r:id="rId70"/>
    <p:sldId id="771" r:id="rId71"/>
    <p:sldId id="772" r:id="rId72"/>
    <p:sldId id="773" r:id="rId73"/>
    <p:sldId id="774" r:id="rId74"/>
    <p:sldId id="775" r:id="rId75"/>
    <p:sldId id="776" r:id="rId76"/>
    <p:sldId id="777" r:id="rId77"/>
    <p:sldId id="778" r:id="rId78"/>
    <p:sldId id="779" r:id="rId79"/>
  </p:sldIdLst>
  <p:sldSz cx="9144000" cy="6858000" type="screen4x3"/>
  <p:notesSz cx="7099300" cy="10234613"/>
  <p:defaultTextStyle>
    <a:defPPr>
      <a:defRPr lang="zh-CN"/>
    </a:defPPr>
    <a:lvl1pPr algn="ctr" rtl="0" fontAlgn="base">
      <a:spcBef>
        <a:spcPct val="0"/>
      </a:spcBef>
      <a:spcAft>
        <a:spcPct val="0"/>
      </a:spcAft>
      <a:defRPr sz="1600" b="1"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5pPr>
    <a:lvl6pPr marL="2286000" algn="l" defTabSz="914400" rtl="0" eaLnBrk="1" latinLnBrk="0" hangingPunct="1">
      <a:defRPr sz="1600" b="1" kern="1200">
        <a:solidFill>
          <a:srgbClr val="FF0000"/>
        </a:solidFill>
        <a:latin typeface="Times New Roman" pitchFamily="18" charset="0"/>
        <a:ea typeface="宋体" pitchFamily="2" charset="-122"/>
        <a:cs typeface="+mn-cs"/>
      </a:defRPr>
    </a:lvl6pPr>
    <a:lvl7pPr marL="2743200" algn="l" defTabSz="914400" rtl="0" eaLnBrk="1" latinLnBrk="0" hangingPunct="1">
      <a:defRPr sz="1600" b="1" kern="1200">
        <a:solidFill>
          <a:srgbClr val="FF0000"/>
        </a:solidFill>
        <a:latin typeface="Times New Roman" pitchFamily="18" charset="0"/>
        <a:ea typeface="宋体" pitchFamily="2" charset="-122"/>
        <a:cs typeface="+mn-cs"/>
      </a:defRPr>
    </a:lvl7pPr>
    <a:lvl8pPr marL="3200400" algn="l" defTabSz="914400" rtl="0" eaLnBrk="1" latinLnBrk="0" hangingPunct="1">
      <a:defRPr sz="1600" b="1" kern="1200">
        <a:solidFill>
          <a:srgbClr val="FF0000"/>
        </a:solidFill>
        <a:latin typeface="Times New Roman" pitchFamily="18" charset="0"/>
        <a:ea typeface="宋体" pitchFamily="2" charset="-122"/>
        <a:cs typeface="+mn-cs"/>
      </a:defRPr>
    </a:lvl8pPr>
    <a:lvl9pPr marL="3657600" algn="l" defTabSz="914400" rtl="0" eaLnBrk="1" latinLnBrk="0" hangingPunct="1">
      <a:defRPr sz="1600" b="1" kern="1200">
        <a:solidFill>
          <a:srgbClr val="FF0000"/>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FF99"/>
    <a:srgbClr val="CCFFFF"/>
    <a:srgbClr val="8597E3"/>
    <a:srgbClr val="CCECFF"/>
    <a:srgbClr val="000099"/>
    <a:srgbClr val="FF0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5821" autoAdjust="0"/>
  </p:normalViewPr>
  <p:slideViewPr>
    <p:cSldViewPr>
      <p:cViewPr varScale="1">
        <p:scale>
          <a:sx n="96" d="100"/>
          <a:sy n="96" d="100"/>
        </p:scale>
        <p:origin x="1314" y="90"/>
      </p:cViewPr>
      <p:guideLst>
        <p:guide orient="horz" pos="2159"/>
        <p:guide pos="2879"/>
      </p:guideLst>
    </p:cSldViewPr>
  </p:slideViewPr>
  <p:notesTextViewPr>
    <p:cViewPr>
      <p:scale>
        <a:sx n="100" d="100"/>
        <a:sy n="100" d="100"/>
      </p:scale>
      <p:origin x="0" y="0"/>
    </p:cViewPr>
  </p:notesTextViewPr>
  <p:sorterViewPr>
    <p:cViewPr>
      <p:scale>
        <a:sx n="100" d="100"/>
        <a:sy n="100" d="100"/>
      </p:scale>
      <p:origin x="0" y="2838"/>
    </p:cViewPr>
  </p:sorterViewPr>
  <p:notesViewPr>
    <p:cSldViewPr>
      <p:cViewPr varScale="1">
        <p:scale>
          <a:sx n="51" d="100"/>
          <a:sy n="51" d="100"/>
        </p:scale>
        <p:origin x="-1920" y="-1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0EEAAD75-652B-4CE3-B9F8-860C0D10CB09}" type="datetimeFigureOut">
              <a:rPr lang="zh-CN" altLang="en-US"/>
              <a:pPr>
                <a:defRPr/>
              </a:pPr>
              <a:t>2024/10/23</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ECC0D01F-911F-4729-9EC2-628CC1B6274C}" type="slidenum">
              <a:rPr lang="zh-CN" altLang="en-US"/>
              <a:pPr>
                <a:defRPr/>
              </a:pPr>
              <a:t>‹#›</a:t>
            </a:fld>
            <a:endParaRPr lang="zh-CN" altLang="en-US"/>
          </a:p>
        </p:txBody>
      </p:sp>
    </p:spTree>
    <p:extLst>
      <p:ext uri="{BB962C8B-B14F-4D97-AF65-F5344CB8AC3E}">
        <p14:creationId xmlns:p14="http://schemas.microsoft.com/office/powerpoint/2010/main" val="1835206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7FFF4F1F-228D-407A-8F7D-B88F04F2548B}" type="datetimeFigureOut">
              <a:rPr lang="zh-CN" altLang="en-US"/>
              <a:pPr>
                <a:defRPr/>
              </a:pPr>
              <a:t>2024/10/23</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E1EFC34E-C3E0-4B47-84B2-41E186F27213}" type="slidenum">
              <a:rPr lang="zh-CN" altLang="en-US"/>
              <a:pPr>
                <a:defRPr/>
              </a:pPr>
              <a:t>‹#›</a:t>
            </a:fld>
            <a:endParaRPr lang="zh-CN" altLang="en-US"/>
          </a:p>
        </p:txBody>
      </p:sp>
    </p:spTree>
    <p:extLst>
      <p:ext uri="{BB962C8B-B14F-4D97-AF65-F5344CB8AC3E}">
        <p14:creationId xmlns:p14="http://schemas.microsoft.com/office/powerpoint/2010/main" val="21143705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795536789"/>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72448372"/>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35895095"/>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8564004"/>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sldNum" sz="quarter" idx="10"/>
          </p:nvPr>
        </p:nvSpPr>
        <p:spPr>
          <a:ln/>
        </p:spPr>
        <p:txBody>
          <a:bodyPr/>
          <a:lstStyle>
            <a:lvl1pPr>
              <a:defRPr/>
            </a:lvl1pPr>
          </a:lstStyle>
          <a:p>
            <a:pPr>
              <a:defRPr/>
            </a:pPr>
            <a:fld id="{762739A1-CD28-42F5-86AE-15233CE72F46}" type="slidenum">
              <a:rPr lang="zh-CN" altLang="en-US"/>
              <a:pPr>
                <a:defRPr/>
              </a:pPr>
              <a:t>‹#›</a:t>
            </a:fld>
            <a:endParaRPr lang="en-US" altLang="zh-CN"/>
          </a:p>
        </p:txBody>
      </p:sp>
    </p:spTree>
    <p:extLst>
      <p:ext uri="{BB962C8B-B14F-4D97-AF65-F5344CB8AC3E}">
        <p14:creationId xmlns:p14="http://schemas.microsoft.com/office/powerpoint/2010/main" val="3554503844"/>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07D442BF-E897-4578-B5B8-F774F82C769E}" type="slidenum">
              <a:rPr lang="zh-CN" altLang="en-US"/>
              <a:pPr>
                <a:defRPr/>
              </a:pPr>
              <a:t>‹#›</a:t>
            </a:fld>
            <a:endParaRPr lang="en-US" altLang="zh-CN"/>
          </a:p>
        </p:txBody>
      </p:sp>
    </p:spTree>
    <p:extLst>
      <p:ext uri="{BB962C8B-B14F-4D97-AF65-F5344CB8AC3E}">
        <p14:creationId xmlns:p14="http://schemas.microsoft.com/office/powerpoint/2010/main" val="1561480477"/>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70EFE30B-DD83-40D2-BCE4-F384D1CA4D60}" type="slidenum">
              <a:rPr lang="zh-CN" altLang="en-US"/>
              <a:pPr>
                <a:defRPr/>
              </a:pPr>
              <a:t>‹#›</a:t>
            </a:fld>
            <a:endParaRPr lang="en-US" altLang="zh-CN"/>
          </a:p>
        </p:txBody>
      </p:sp>
    </p:spTree>
    <p:extLst>
      <p:ext uri="{BB962C8B-B14F-4D97-AF65-F5344CB8AC3E}">
        <p14:creationId xmlns:p14="http://schemas.microsoft.com/office/powerpoint/2010/main" val="392987544"/>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95996348-22C4-40D5-9F4C-99BA02A13ACC}" type="slidenum">
              <a:rPr lang="zh-CN" altLang="en-US"/>
              <a:pPr>
                <a:defRPr/>
              </a:pPr>
              <a:t>‹#›</a:t>
            </a:fld>
            <a:endParaRPr lang="en-US" altLang="zh-CN"/>
          </a:p>
        </p:txBody>
      </p:sp>
    </p:spTree>
    <p:extLst>
      <p:ext uri="{BB962C8B-B14F-4D97-AF65-F5344CB8AC3E}">
        <p14:creationId xmlns:p14="http://schemas.microsoft.com/office/powerpoint/2010/main" val="3864853040"/>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0A837FDD-C6A4-4508-B144-F61245CD86E1}" type="slidenum">
              <a:rPr lang="zh-CN" altLang="en-US"/>
              <a:pPr>
                <a:defRPr/>
              </a:pPr>
              <a:t>‹#›</a:t>
            </a:fld>
            <a:endParaRPr lang="en-US" altLang="zh-CN"/>
          </a:p>
        </p:txBody>
      </p:sp>
    </p:spTree>
    <p:extLst>
      <p:ext uri="{BB962C8B-B14F-4D97-AF65-F5344CB8AC3E}">
        <p14:creationId xmlns:p14="http://schemas.microsoft.com/office/powerpoint/2010/main" val="2316564090"/>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D095D445-9251-4FBE-98C2-977F22A0FC5C}" type="slidenum">
              <a:rPr lang="zh-CN" altLang="en-US"/>
              <a:pPr>
                <a:defRPr/>
              </a:pPr>
              <a:t>‹#›</a:t>
            </a:fld>
            <a:endParaRPr lang="en-US" altLang="zh-CN"/>
          </a:p>
        </p:txBody>
      </p:sp>
    </p:spTree>
    <p:extLst>
      <p:ext uri="{BB962C8B-B14F-4D97-AF65-F5344CB8AC3E}">
        <p14:creationId xmlns:p14="http://schemas.microsoft.com/office/powerpoint/2010/main" val="1416460936"/>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2057E292-00D3-457D-924E-1933C79C2157}" type="slidenum">
              <a:rPr lang="zh-CN" altLang="en-US"/>
              <a:pPr>
                <a:defRPr/>
              </a:pPr>
              <a:t>‹#›</a:t>
            </a:fld>
            <a:endParaRPr lang="en-US" altLang="zh-CN"/>
          </a:p>
        </p:txBody>
      </p:sp>
    </p:spTree>
    <p:extLst>
      <p:ext uri="{BB962C8B-B14F-4D97-AF65-F5344CB8AC3E}">
        <p14:creationId xmlns:p14="http://schemas.microsoft.com/office/powerpoint/2010/main" val="1067573675"/>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3151029"/>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71BF7BEC-4303-4F34-B39D-40ACD0C134DB}" type="slidenum">
              <a:rPr lang="zh-CN" altLang="en-US"/>
              <a:pPr>
                <a:defRPr/>
              </a:pPr>
              <a:t>‹#›</a:t>
            </a:fld>
            <a:endParaRPr lang="en-US" altLang="zh-CN"/>
          </a:p>
        </p:txBody>
      </p:sp>
    </p:spTree>
    <p:extLst>
      <p:ext uri="{BB962C8B-B14F-4D97-AF65-F5344CB8AC3E}">
        <p14:creationId xmlns:p14="http://schemas.microsoft.com/office/powerpoint/2010/main" val="282908003"/>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C16C0D28-13B6-4E27-9262-7AD8A448025D}" type="slidenum">
              <a:rPr lang="zh-CN" altLang="en-US"/>
              <a:pPr>
                <a:defRPr/>
              </a:pPr>
              <a:t>‹#›</a:t>
            </a:fld>
            <a:endParaRPr lang="en-US" altLang="zh-CN"/>
          </a:p>
        </p:txBody>
      </p:sp>
    </p:spTree>
    <p:extLst>
      <p:ext uri="{BB962C8B-B14F-4D97-AF65-F5344CB8AC3E}">
        <p14:creationId xmlns:p14="http://schemas.microsoft.com/office/powerpoint/2010/main" val="1620578628"/>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FAE74388-F358-4D29-A50A-72D4342F3B35}" type="slidenum">
              <a:rPr lang="zh-CN" altLang="en-US"/>
              <a:pPr>
                <a:defRPr/>
              </a:pPr>
              <a:t>‹#›</a:t>
            </a:fld>
            <a:endParaRPr lang="en-US" altLang="zh-CN"/>
          </a:p>
        </p:txBody>
      </p:sp>
    </p:spTree>
    <p:extLst>
      <p:ext uri="{BB962C8B-B14F-4D97-AF65-F5344CB8AC3E}">
        <p14:creationId xmlns:p14="http://schemas.microsoft.com/office/powerpoint/2010/main" val="856931418"/>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160EA0AA-6C8E-47E9-A232-8A2F98F612B4}" type="slidenum">
              <a:rPr lang="zh-CN" altLang="en-US"/>
              <a:pPr>
                <a:defRPr/>
              </a:pPr>
              <a:t>‹#›</a:t>
            </a:fld>
            <a:endParaRPr lang="en-US" altLang="zh-CN"/>
          </a:p>
        </p:txBody>
      </p:sp>
    </p:spTree>
    <p:extLst>
      <p:ext uri="{BB962C8B-B14F-4D97-AF65-F5344CB8AC3E}">
        <p14:creationId xmlns:p14="http://schemas.microsoft.com/office/powerpoint/2010/main" val="1803645195"/>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sldNum" sz="quarter" idx="10"/>
          </p:nvPr>
        </p:nvSpPr>
        <p:spPr>
          <a:ln/>
        </p:spPr>
        <p:txBody>
          <a:bodyPr/>
          <a:lstStyle>
            <a:lvl1pPr>
              <a:defRPr/>
            </a:lvl1pPr>
          </a:lstStyle>
          <a:p>
            <a:pPr>
              <a:defRPr/>
            </a:pPr>
            <a:fld id="{05F5A583-F95F-457E-AC1F-63B446EAF280}" type="slidenum">
              <a:rPr lang="zh-CN" altLang="en-US"/>
              <a:pPr>
                <a:defRPr/>
              </a:pPr>
              <a:t>‹#›</a:t>
            </a:fld>
            <a:endParaRPr lang="en-US" altLang="zh-CN"/>
          </a:p>
        </p:txBody>
      </p:sp>
    </p:spTree>
    <p:extLst>
      <p:ext uri="{BB962C8B-B14F-4D97-AF65-F5344CB8AC3E}">
        <p14:creationId xmlns:p14="http://schemas.microsoft.com/office/powerpoint/2010/main" val="2534383312"/>
      </p:ext>
    </p:extLst>
  </p:cSld>
  <p:clrMapOvr>
    <a:masterClrMapping/>
  </p:clrMapOvr>
  <p:transition>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SmartArt 占位符 2"/>
          <p:cNvSpPr>
            <a:spLocks noGrp="1"/>
          </p:cNvSpPr>
          <p:nvPr>
            <p:ph type="dgm" idx="1"/>
          </p:nvPr>
        </p:nvSpPr>
        <p:spPr>
          <a:xfrm>
            <a:off x="566738" y="1752600"/>
            <a:ext cx="8001000" cy="4267200"/>
          </a:xfrm>
        </p:spPr>
        <p:txBody>
          <a:bodyPr/>
          <a:lstStyle/>
          <a:p>
            <a:pPr lvl="0"/>
            <a:endParaRPr lang="zh-CN" altLang="en-US" noProof="0"/>
          </a:p>
        </p:txBody>
      </p:sp>
      <p:sp>
        <p:nvSpPr>
          <p:cNvPr id="4" name="Rectangle 8"/>
          <p:cNvSpPr>
            <a:spLocks noGrp="1" noChangeArrowheads="1"/>
          </p:cNvSpPr>
          <p:nvPr>
            <p:ph type="sldNum" sz="quarter" idx="10"/>
          </p:nvPr>
        </p:nvSpPr>
        <p:spPr>
          <a:ln/>
        </p:spPr>
        <p:txBody>
          <a:bodyPr/>
          <a:lstStyle>
            <a:lvl1pPr>
              <a:defRPr/>
            </a:lvl1pPr>
          </a:lstStyle>
          <a:p>
            <a:pPr>
              <a:defRPr/>
            </a:pPr>
            <a:fld id="{E1AAF800-5955-45B5-AF2C-D689FA22AB2E}" type="slidenum">
              <a:rPr lang="zh-CN" altLang="en-US"/>
              <a:pPr>
                <a:defRPr/>
              </a:pPr>
              <a:t>‹#›</a:t>
            </a:fld>
            <a:endParaRPr lang="en-US" altLang="zh-CN"/>
          </a:p>
        </p:txBody>
      </p:sp>
    </p:spTree>
    <p:extLst>
      <p:ext uri="{BB962C8B-B14F-4D97-AF65-F5344CB8AC3E}">
        <p14:creationId xmlns:p14="http://schemas.microsoft.com/office/powerpoint/2010/main" val="2735371780"/>
      </p:ext>
    </p:extLst>
  </p:cSld>
  <p:clrMapOvr>
    <a:masterClrMapping/>
  </p:clrMapOvr>
  <p:transition>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7F98AEF5-305D-40D6-AC45-2B90043A5C7D}" type="slidenum">
              <a:rPr lang="zh-CN" altLang="en-US"/>
              <a:pPr>
                <a:defRPr/>
              </a:pPr>
              <a:t>‹#›</a:t>
            </a:fld>
            <a:endParaRPr lang="en-US" altLang="zh-CN"/>
          </a:p>
        </p:txBody>
      </p:sp>
    </p:spTree>
    <p:extLst>
      <p:ext uri="{BB962C8B-B14F-4D97-AF65-F5344CB8AC3E}">
        <p14:creationId xmlns:p14="http://schemas.microsoft.com/office/powerpoint/2010/main" val="3444128510"/>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68253998"/>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71332170"/>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35428494"/>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12891569"/>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274277"/>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83075026"/>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68623454"/>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2708"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zh-CN" altLang="en-US" sz="2400" b="0">
              <a:solidFill>
                <a:schemeClr val="tx1"/>
              </a:solidFill>
            </a:endParaRPr>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mn-lt"/>
              </a:defRPr>
            </a:lvl1pPr>
          </a:lstStyle>
          <a:p>
            <a:pPr>
              <a:defRPr/>
            </a:pPr>
            <a:fld id="{FD779EE4-6A80-4ED0-86EA-38F7AF30650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0" y="279400"/>
            <a:ext cx="896461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3200" b="0">
              <a:solidFill>
                <a:schemeClr val="tx1"/>
              </a:solidFill>
            </a:endParaRPr>
          </a:p>
          <a:p>
            <a:pPr eaLnBrk="1" hangingPunct="1">
              <a:spcBef>
                <a:spcPct val="50000"/>
              </a:spcBef>
            </a:pPr>
            <a:endParaRPr lang="zh-CN" altLang="en-US" sz="4400" dirty="0">
              <a:latin typeface="Arial" charset="0"/>
              <a:cs typeface="Times New Roman" pitchFamily="18" charset="0"/>
            </a:endParaRPr>
          </a:p>
          <a:p>
            <a:pPr eaLnBrk="1" hangingPunct="1">
              <a:spcBef>
                <a:spcPct val="50000"/>
              </a:spcBef>
            </a:pPr>
            <a:r>
              <a:rPr lang="en-US" altLang="zh-CN" sz="4400" dirty="0">
                <a:latin typeface="Arial" charset="0"/>
                <a:cs typeface="Times New Roman" pitchFamily="18" charset="0"/>
              </a:rPr>
              <a:t>CHAPTER 4</a:t>
            </a:r>
          </a:p>
          <a:p>
            <a:pPr eaLnBrk="1" hangingPunct="1">
              <a:spcBef>
                <a:spcPct val="50000"/>
              </a:spcBef>
            </a:pPr>
            <a:r>
              <a:rPr lang="en-US" altLang="zh-CN" sz="4400" dirty="0">
                <a:solidFill>
                  <a:srgbClr val="0000FF"/>
                </a:solidFill>
                <a:latin typeface="Arial" charset="0"/>
                <a:cs typeface="Times New Roman" pitchFamily="18" charset="0"/>
              </a:rPr>
              <a:t>Architecture Design</a:t>
            </a:r>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21550" y="36866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模块化的好处</a:t>
            </a:r>
          </a:p>
        </p:txBody>
      </p:sp>
      <p:sp>
        <p:nvSpPr>
          <p:cNvPr id="11267" name="Rectangle 3"/>
          <p:cNvSpPr>
            <a:spLocks noChangeArrowheads="1"/>
          </p:cNvSpPr>
          <p:nvPr/>
        </p:nvSpPr>
        <p:spPr bwMode="auto">
          <a:xfrm>
            <a:off x="517140" y="1854200"/>
            <a:ext cx="862686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4500" lvl="1" indent="-444500" algn="l" eaLnBrk="0" hangingPunct="0">
              <a:lnSpc>
                <a:spcPct val="115000"/>
              </a:lnSpc>
              <a:spcBef>
                <a:spcPct val="20000"/>
              </a:spcBef>
              <a:buClr>
                <a:srgbClr val="FF0000"/>
              </a:buClr>
              <a:buFont typeface="Wingdings" pitchFamily="2" charset="2"/>
              <a:buChar char="ü"/>
            </a:pPr>
            <a:r>
              <a:rPr lang="en-US" altLang="zh-CN" sz="2800" dirty="0">
                <a:solidFill>
                  <a:schemeClr val="tx1"/>
                </a:solidFill>
              </a:rPr>
              <a:t>Reduces complexity</a:t>
            </a:r>
          </a:p>
          <a:p>
            <a:pPr marL="444500" lvl="1" indent="-444500" algn="l" eaLnBrk="0" hangingPunct="0">
              <a:lnSpc>
                <a:spcPct val="115000"/>
              </a:lnSpc>
              <a:spcBef>
                <a:spcPct val="20000"/>
              </a:spcBef>
              <a:buClr>
                <a:srgbClr val="FF0000"/>
              </a:buClr>
              <a:buFont typeface="Wingdings" pitchFamily="2" charset="2"/>
              <a:buChar char="ü"/>
            </a:pPr>
            <a:r>
              <a:rPr lang="en-US" altLang="zh-CN" sz="2800" dirty="0">
                <a:solidFill>
                  <a:schemeClr val="tx1"/>
                </a:solidFill>
              </a:rPr>
              <a:t>Facilitates change</a:t>
            </a:r>
          </a:p>
          <a:p>
            <a:pPr marL="444500" lvl="1" indent="-444500" algn="l" eaLnBrk="0" hangingPunct="0">
              <a:lnSpc>
                <a:spcPct val="115000"/>
              </a:lnSpc>
              <a:spcBef>
                <a:spcPct val="20000"/>
              </a:spcBef>
              <a:buClr>
                <a:srgbClr val="FF0000"/>
              </a:buClr>
              <a:buFont typeface="Wingdings" pitchFamily="2" charset="2"/>
              <a:buChar char="ü"/>
            </a:pPr>
            <a:r>
              <a:rPr lang="en-US" altLang="zh-CN" sz="2800" dirty="0">
                <a:solidFill>
                  <a:schemeClr val="tx1"/>
                </a:solidFill>
              </a:rPr>
              <a:t>Easily </a:t>
            </a:r>
            <a:r>
              <a:rPr lang="en-US" altLang="ko-KR" sz="2800" dirty="0">
                <a:solidFill>
                  <a:schemeClr val="tx1"/>
                </a:solidFill>
              </a:rPr>
              <a:t>understand as a stand-alone unit </a:t>
            </a:r>
          </a:p>
          <a:p>
            <a:pPr marL="444500" lvl="1" indent="-444500" algn="l" eaLnBrk="0" hangingPunct="0">
              <a:lnSpc>
                <a:spcPct val="115000"/>
              </a:lnSpc>
              <a:spcBef>
                <a:spcPct val="20000"/>
              </a:spcBef>
              <a:buClr>
                <a:srgbClr val="FF0000"/>
              </a:buClr>
              <a:buFont typeface="Wingdings" pitchFamily="2" charset="2"/>
              <a:buChar char="ü"/>
            </a:pPr>
            <a:r>
              <a:rPr lang="en-US" altLang="zh-CN" sz="2800" dirty="0">
                <a:solidFill>
                  <a:schemeClr val="tx1"/>
                </a:solidFill>
              </a:rPr>
              <a:t>R</a:t>
            </a:r>
            <a:r>
              <a:rPr lang="en-US" altLang="ko-KR" sz="2800" dirty="0">
                <a:solidFill>
                  <a:schemeClr val="tx1"/>
                </a:solidFill>
              </a:rPr>
              <a:t>euse of existing modules</a:t>
            </a:r>
          </a:p>
          <a:p>
            <a:pPr marL="444500" lvl="1" indent="-444500" algn="l" eaLnBrk="0" hangingPunct="0">
              <a:lnSpc>
                <a:spcPct val="115000"/>
              </a:lnSpc>
              <a:spcBef>
                <a:spcPct val="20000"/>
              </a:spcBef>
              <a:buClr>
                <a:srgbClr val="FF0000"/>
              </a:buClr>
              <a:buFont typeface="Wingdings" pitchFamily="2" charset="2"/>
              <a:buChar char="ü"/>
            </a:pPr>
            <a:r>
              <a:rPr lang="en-GB" altLang="en-US" sz="2800" dirty="0">
                <a:solidFill>
                  <a:schemeClr val="tx1"/>
                </a:solidFill>
              </a:rPr>
              <a:t>Separate people can work on each part</a:t>
            </a:r>
            <a:endParaRPr lang="en-US" altLang="en-US" sz="2800" dirty="0">
              <a:solidFill>
                <a:schemeClr val="tx1"/>
              </a:solidFill>
            </a:endParaRPr>
          </a:p>
          <a:p>
            <a:pPr marL="444500" lvl="1" indent="-444500" algn="l" eaLnBrk="0" hangingPunct="0">
              <a:lnSpc>
                <a:spcPct val="115000"/>
              </a:lnSpc>
              <a:spcBef>
                <a:spcPct val="20000"/>
              </a:spcBef>
              <a:buClr>
                <a:srgbClr val="FF0000"/>
              </a:buClr>
              <a:buFont typeface="Wingdings" pitchFamily="2" charset="2"/>
              <a:buChar char="ü"/>
            </a:pPr>
            <a:r>
              <a:rPr lang="en-GB" altLang="en-US" sz="2800" dirty="0">
                <a:solidFill>
                  <a:schemeClr val="tx1"/>
                </a:solidFill>
              </a:rPr>
              <a:t>An individual software engineer can specialize.</a:t>
            </a:r>
          </a:p>
          <a:p>
            <a:pPr marL="444500" lvl="1" indent="-444500" algn="l" eaLnBrk="0" hangingPunct="0">
              <a:lnSpc>
                <a:spcPct val="115000"/>
              </a:lnSpc>
              <a:spcBef>
                <a:spcPct val="20000"/>
              </a:spcBef>
              <a:buClr>
                <a:srgbClr val="FF0000"/>
              </a:buClr>
              <a:buFont typeface="Wingdings" pitchFamily="2" charset="2"/>
              <a:buChar char="ü"/>
            </a:pPr>
            <a:r>
              <a:rPr lang="en-US" altLang="ko-KR" sz="2800" dirty="0">
                <a:solidFill>
                  <a:schemeClr val="tx1"/>
                </a:solidFill>
              </a:rPr>
              <a:t> </a:t>
            </a:r>
            <a:r>
              <a:rPr lang="en-US" altLang="zh-CN" sz="2800" dirty="0">
                <a:solidFill>
                  <a:schemeClr val="tx1"/>
                </a:solidFill>
              </a:rPr>
              <a:t>Easier implementation afforded by parallel development</a:t>
            </a:r>
          </a:p>
        </p:txBody>
      </p:sp>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Text Box 2"/>
          <p:cNvSpPr txBox="1">
            <a:spLocks noChangeArrowheads="1"/>
          </p:cNvSpPr>
          <p:nvPr/>
        </p:nvSpPr>
        <p:spPr bwMode="auto">
          <a:xfrm>
            <a:off x="476249" y="1718810"/>
            <a:ext cx="8461235"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715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indent="0" algn="just" eaLnBrk="1" hangingPunct="1">
              <a:lnSpc>
                <a:spcPct val="150000"/>
              </a:lnSpc>
              <a:spcBef>
                <a:spcPct val="50000"/>
              </a:spcBef>
            </a:pPr>
            <a:r>
              <a:rPr kumimoji="1" lang="zh-CN" altLang="en-US" sz="2400" dirty="0">
                <a:solidFill>
                  <a:schemeClr val="tx1"/>
                </a:solidFill>
                <a:latin typeface="+mn-ea"/>
                <a:ea typeface="+mn-ea"/>
              </a:rPr>
              <a:t>  考虑问题时，集中考虑和当前问题有关的主要方面，而忽略和当前问题无关的方面，这就是</a:t>
            </a:r>
            <a:r>
              <a:rPr kumimoji="1" lang="zh-CN" altLang="en-US" sz="2400" dirty="0">
                <a:latin typeface="+mn-ea"/>
                <a:ea typeface="+mn-ea"/>
              </a:rPr>
              <a:t>抽象</a:t>
            </a:r>
            <a:r>
              <a:rPr kumimoji="1" lang="zh-CN" altLang="en-US" sz="2400" dirty="0">
                <a:solidFill>
                  <a:schemeClr val="tx1"/>
                </a:solidFill>
                <a:latin typeface="+mn-ea"/>
                <a:ea typeface="+mn-ea"/>
              </a:rPr>
              <a:t>。或者说</a:t>
            </a:r>
            <a:r>
              <a:rPr kumimoji="1" lang="zh-CN" altLang="en-US" sz="2400" dirty="0">
                <a:latin typeface="+mn-ea"/>
                <a:ea typeface="+mn-ea"/>
              </a:rPr>
              <a:t>抽象</a:t>
            </a:r>
            <a:r>
              <a:rPr kumimoji="1" lang="zh-CN" altLang="en-US" sz="2400" dirty="0">
                <a:solidFill>
                  <a:schemeClr val="tx1"/>
                </a:solidFill>
                <a:latin typeface="+mn-ea"/>
                <a:ea typeface="+mn-ea"/>
              </a:rPr>
              <a:t>就是抽出事物的本质特性，而暂时不考虑它们的细节</a:t>
            </a:r>
            <a:r>
              <a:rPr kumimoji="1" lang="zh-CN" altLang="en-US" sz="2400" b="0" dirty="0">
                <a:solidFill>
                  <a:schemeClr val="tx1"/>
                </a:solidFill>
                <a:ea typeface="楷体_GB2312" pitchFamily="49" charset="-122"/>
              </a:rPr>
              <a:t>。</a:t>
            </a:r>
            <a:r>
              <a:rPr kumimoji="1" lang="zh-CN" altLang="en-US" sz="2800" b="0" dirty="0">
                <a:solidFill>
                  <a:schemeClr val="tx1"/>
                </a:solidFill>
              </a:rPr>
              <a:t> </a:t>
            </a:r>
          </a:p>
        </p:txBody>
      </p:sp>
      <p:sp>
        <p:nvSpPr>
          <p:cNvPr id="360451" name="Text Box 3"/>
          <p:cNvSpPr txBox="1">
            <a:spLocks noChangeArrowheads="1"/>
          </p:cNvSpPr>
          <p:nvPr/>
        </p:nvSpPr>
        <p:spPr bwMode="auto">
          <a:xfrm>
            <a:off x="567294" y="3564015"/>
            <a:ext cx="8415196" cy="332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715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indent="0" algn="just" eaLnBrk="1" hangingPunct="1">
              <a:lnSpc>
                <a:spcPct val="150000"/>
              </a:lnSpc>
              <a:spcBef>
                <a:spcPct val="50000"/>
              </a:spcBef>
            </a:pPr>
            <a:r>
              <a:rPr kumimoji="1" lang="zh-CN" altLang="en-US" sz="2400" dirty="0">
                <a:solidFill>
                  <a:schemeClr val="tx1"/>
                </a:solidFill>
                <a:latin typeface="+mn-ea"/>
                <a:ea typeface="+mn-ea"/>
              </a:rPr>
              <a:t>  软件工程过程的每一步，都是对软件解法的抽象层次的一次细化。在可行性研究阶段，软件被看作是一个完整的系统部分；在需求分析期间，我们使用在问题环境中熟悉的术语来描述软件的解法；当我们由总体设计阶段转入详细设计阶段时，抽象的程度进一步减少；最后，当源程序写出来时，也就达到了抽象的最低层。 </a:t>
            </a:r>
          </a:p>
        </p:txBody>
      </p:sp>
      <p:sp>
        <p:nvSpPr>
          <p:cNvPr id="12292" name="Rectangle 4"/>
          <p:cNvSpPr>
            <a:spLocks noChangeArrowheads="1"/>
          </p:cNvSpPr>
          <p:nvPr/>
        </p:nvSpPr>
        <p:spPr bwMode="auto">
          <a:xfrm>
            <a:off x="535015" y="41366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抽象</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0">
                                            <p:txEl>
                                              <p:pRg st="0" end="0"/>
                                            </p:txEl>
                                          </p:spTgt>
                                        </p:tgtEl>
                                        <p:attrNameLst>
                                          <p:attrName>style.visibility</p:attrName>
                                        </p:attrNameLst>
                                      </p:cBhvr>
                                      <p:to>
                                        <p:strVal val="visible"/>
                                      </p:to>
                                    </p:set>
                                    <p:animEffect transition="in" filter="wipe(left)">
                                      <p:cBhvr>
                                        <p:cTn id="7" dur="500"/>
                                        <p:tgtEl>
                                          <p:spTgt spid="3604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0451">
                                            <p:txEl>
                                              <p:pRg st="0" end="0"/>
                                            </p:txEl>
                                          </p:spTgt>
                                        </p:tgtEl>
                                        <p:attrNameLst>
                                          <p:attrName>style.visibility</p:attrName>
                                        </p:attrNameLst>
                                      </p:cBhvr>
                                      <p:to>
                                        <p:strVal val="visible"/>
                                      </p:to>
                                    </p:set>
                                    <p:animEffect transition="in" filter="wipe(left)">
                                      <p:cBhvr>
                                        <p:cTn id="12" dur="500"/>
                                        <p:tgtEl>
                                          <p:spTgt spid="3604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0" grpId="0" build="p" autoUpdateAnimBg="0"/>
      <p:bldP spid="36045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21550" y="1898650"/>
            <a:ext cx="837088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0850" indent="-436563" algn="l" eaLnBrk="0" hangingPunct="0">
              <a:spcBef>
                <a:spcPct val="20000"/>
              </a:spcBef>
              <a:buClr>
                <a:schemeClr val="accent2"/>
              </a:buClr>
              <a:buFont typeface="Wingdings" pitchFamily="2" charset="2"/>
              <a:buChar char="n"/>
            </a:pPr>
            <a:r>
              <a:rPr lang="en-US" altLang="zh-CN" sz="3000" dirty="0">
                <a:solidFill>
                  <a:schemeClr val="tx1"/>
                </a:solidFill>
              </a:rPr>
              <a:t>Identify important aspects and ignore the details</a:t>
            </a:r>
            <a:endParaRPr lang="en-GB" altLang="zh-CN" sz="3000" dirty="0">
              <a:solidFill>
                <a:schemeClr val="tx1"/>
              </a:solidFill>
            </a:endParaRPr>
          </a:p>
          <a:p>
            <a:pPr marL="450850" indent="-436563" algn="l" eaLnBrk="0" hangingPunct="0">
              <a:spcBef>
                <a:spcPct val="20000"/>
              </a:spcBef>
              <a:buClr>
                <a:schemeClr val="accent2"/>
              </a:buClr>
              <a:buFont typeface="Wingdings" pitchFamily="2" charset="2"/>
              <a:buChar char="n"/>
            </a:pPr>
            <a:r>
              <a:rPr lang="en-GB" altLang="zh-CN" sz="3000" dirty="0">
                <a:solidFill>
                  <a:schemeClr val="tx1"/>
                </a:solidFill>
              </a:rPr>
              <a:t>Abstractions allow you to understand the essence of a subsystem without having to know unnecessary details</a:t>
            </a:r>
          </a:p>
          <a:p>
            <a:pPr marL="450850" indent="-436563" algn="l" eaLnBrk="0" hangingPunct="0">
              <a:spcBef>
                <a:spcPct val="20000"/>
              </a:spcBef>
              <a:buClr>
                <a:schemeClr val="accent2"/>
              </a:buClr>
              <a:buFont typeface="Wingdings" pitchFamily="2" charset="2"/>
              <a:buChar char="n"/>
            </a:pPr>
            <a:r>
              <a:rPr lang="en-US" altLang="zh-CN" sz="3000" dirty="0">
                <a:solidFill>
                  <a:schemeClr val="tx1"/>
                </a:solidFill>
              </a:rPr>
              <a:t> </a:t>
            </a:r>
            <a:r>
              <a:rPr lang="en-GB" altLang="zh-CN" sz="3000" dirty="0">
                <a:solidFill>
                  <a:schemeClr val="tx1"/>
                </a:solidFill>
              </a:rPr>
              <a:t>reducing complexity</a:t>
            </a:r>
            <a:r>
              <a:rPr lang="en-US" altLang="zh-CN" sz="3000" dirty="0">
                <a:solidFill>
                  <a:schemeClr val="tx1"/>
                </a:solidFill>
              </a:rPr>
              <a:t> </a:t>
            </a:r>
          </a:p>
          <a:p>
            <a:pPr marL="450850" indent="-436563" algn="l" eaLnBrk="0" hangingPunct="0">
              <a:spcBef>
                <a:spcPct val="20000"/>
              </a:spcBef>
              <a:buClr>
                <a:schemeClr val="accent2"/>
              </a:buClr>
              <a:buFont typeface="Wingdings" pitchFamily="2" charset="2"/>
              <a:buChar char="n"/>
            </a:pPr>
            <a:r>
              <a:rPr lang="en-GB" altLang="zh-CN" sz="3000" dirty="0">
                <a:solidFill>
                  <a:schemeClr val="tx1"/>
                </a:solidFill>
              </a:rPr>
              <a:t>A good abstraction is said to provide information hiding</a:t>
            </a:r>
            <a:r>
              <a:rPr lang="en-US" altLang="zh-CN" sz="2600" b="0" dirty="0">
                <a:solidFill>
                  <a:schemeClr val="tx1"/>
                </a:solidFill>
                <a:latin typeface="Verdana" pitchFamily="34" charset="0"/>
              </a:rPr>
              <a:t> </a:t>
            </a:r>
            <a:endParaRPr lang="en-GB" altLang="zh-CN" sz="2600" b="0" dirty="0">
              <a:solidFill>
                <a:schemeClr val="tx1"/>
              </a:solidFill>
              <a:latin typeface="Verdana" pitchFamily="34" charset="0"/>
            </a:endParaRPr>
          </a:p>
        </p:txBody>
      </p:sp>
      <p:sp>
        <p:nvSpPr>
          <p:cNvPr id="13315" name="Rectangle 3"/>
          <p:cNvSpPr>
            <a:spLocks noChangeArrowheads="1"/>
          </p:cNvSpPr>
          <p:nvPr/>
        </p:nvSpPr>
        <p:spPr bwMode="auto">
          <a:xfrm>
            <a:off x="701570" y="548680"/>
            <a:ext cx="446757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GB" altLang="zh-CN" sz="4000" dirty="0">
                <a:solidFill>
                  <a:srgbClr val="0000FF"/>
                </a:solidFill>
                <a:cs typeface="Times New Roman" pitchFamily="18" charset="0"/>
              </a:rPr>
              <a:t>Abstractions </a:t>
            </a:r>
            <a:r>
              <a:rPr lang="zh-CN" altLang="en-GB" sz="4000" dirty="0">
                <a:solidFill>
                  <a:srgbClr val="0000FF"/>
                </a:solidFill>
                <a:latin typeface="黑体" pitchFamily="49" charset="-122"/>
                <a:ea typeface="黑体" pitchFamily="49" charset="-122"/>
                <a:cs typeface="Times New Roman" pitchFamily="18" charset="0"/>
              </a:rPr>
              <a:t>再认识</a:t>
            </a:r>
            <a:endParaRPr lang="zh-CN" altLang="en-US" sz="4000" dirty="0">
              <a:solidFill>
                <a:srgbClr val="0000FF"/>
              </a:solidFill>
              <a:latin typeface="黑体" pitchFamily="49" charset="-122"/>
              <a:ea typeface="黑体" pitchFamily="49" charset="-122"/>
              <a:cs typeface="Times New Roman" pitchFamily="18" charset="0"/>
            </a:endParaRPr>
          </a:p>
        </p:txBody>
      </p:sp>
      <p:sp>
        <p:nvSpPr>
          <p:cNvPr id="13316" name="Rectangle 5"/>
          <p:cNvSpPr>
            <a:spLocks noChangeArrowheads="1"/>
          </p:cNvSpPr>
          <p:nvPr/>
        </p:nvSpPr>
        <p:spPr bwMode="auto">
          <a:xfrm>
            <a:off x="6019800" y="5948363"/>
            <a:ext cx="16478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3200"/>
              <a:t>Modeling</a:t>
            </a:r>
          </a:p>
        </p:txBody>
      </p:sp>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66555" y="503675"/>
            <a:ext cx="2186496"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抽象举例</a:t>
            </a:r>
          </a:p>
        </p:txBody>
      </p:sp>
      <p:sp>
        <p:nvSpPr>
          <p:cNvPr id="362499" name="Rectangle 3"/>
          <p:cNvSpPr>
            <a:spLocks noChangeArrowheads="1"/>
          </p:cNvSpPr>
          <p:nvPr/>
        </p:nvSpPr>
        <p:spPr bwMode="auto">
          <a:xfrm>
            <a:off x="701570" y="1824348"/>
            <a:ext cx="1795462" cy="2144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800" dirty="0">
                <a:solidFill>
                  <a:schemeClr val="tx1"/>
                </a:solidFill>
              </a:rPr>
              <a:t>火力发电，</a:t>
            </a:r>
          </a:p>
          <a:p>
            <a:pPr algn="l" eaLnBrk="0" hangingPunct="0"/>
            <a:r>
              <a:rPr lang="zh-CN" altLang="en-US" sz="2800" dirty="0">
                <a:solidFill>
                  <a:schemeClr val="tx1"/>
                </a:solidFill>
              </a:rPr>
              <a:t>水利发电，</a:t>
            </a:r>
          </a:p>
          <a:p>
            <a:pPr algn="l" eaLnBrk="0" hangingPunct="0"/>
            <a:r>
              <a:rPr lang="zh-CN" altLang="en-US" sz="2800" dirty="0">
                <a:solidFill>
                  <a:schemeClr val="tx1"/>
                </a:solidFill>
              </a:rPr>
              <a:t>风力发电，</a:t>
            </a:r>
          </a:p>
          <a:p>
            <a:pPr algn="l" eaLnBrk="0" hangingPunct="0"/>
            <a:r>
              <a:rPr lang="zh-CN" altLang="en-US" sz="2800" dirty="0">
                <a:solidFill>
                  <a:schemeClr val="tx1"/>
                </a:solidFill>
              </a:rPr>
              <a:t>核发电，</a:t>
            </a:r>
          </a:p>
          <a:p>
            <a:pPr algn="l" eaLnBrk="0" hangingPunct="0"/>
            <a:r>
              <a:rPr lang="en-US" altLang="zh-CN" sz="2800" dirty="0">
                <a:solidFill>
                  <a:schemeClr val="tx1"/>
                </a:solidFill>
              </a:rPr>
              <a:t>……</a:t>
            </a:r>
          </a:p>
        </p:txBody>
      </p:sp>
      <p:sp>
        <p:nvSpPr>
          <p:cNvPr id="362500" name="AutoShape 4"/>
          <p:cNvSpPr>
            <a:spLocks noChangeArrowheads="1"/>
          </p:cNvSpPr>
          <p:nvPr/>
        </p:nvSpPr>
        <p:spPr bwMode="auto">
          <a:xfrm>
            <a:off x="3132138" y="2528888"/>
            <a:ext cx="792162" cy="360362"/>
          </a:xfrm>
          <a:prstGeom prst="rightArrow">
            <a:avLst>
              <a:gd name="adj1" fmla="val 50000"/>
              <a:gd name="adj2" fmla="val 54956"/>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362501" name="Rectangle 5"/>
          <p:cNvSpPr>
            <a:spLocks noChangeArrowheads="1"/>
          </p:cNvSpPr>
          <p:nvPr/>
        </p:nvSpPr>
        <p:spPr bwMode="auto">
          <a:xfrm>
            <a:off x="4346575" y="2259013"/>
            <a:ext cx="1684338"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r>
              <a:rPr lang="zh-CN" altLang="en-US" sz="3200"/>
              <a:t>电源</a:t>
            </a:r>
          </a:p>
          <a:p>
            <a:pPr algn="l" eaLnBrk="0" hangingPunct="0"/>
            <a:r>
              <a:rPr lang="zh-CN" altLang="en-US" sz="3200"/>
              <a:t>电流</a:t>
            </a:r>
          </a:p>
        </p:txBody>
      </p:sp>
      <p:sp>
        <p:nvSpPr>
          <p:cNvPr id="362502" name="Rectangle 6"/>
          <p:cNvSpPr>
            <a:spLocks noChangeArrowheads="1"/>
          </p:cNvSpPr>
          <p:nvPr/>
        </p:nvSpPr>
        <p:spPr bwMode="auto">
          <a:xfrm>
            <a:off x="1105647" y="4344628"/>
            <a:ext cx="1081088" cy="2144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800">
                <a:solidFill>
                  <a:schemeClr val="tx1"/>
                </a:solidFill>
              </a:rPr>
              <a:t>河水</a:t>
            </a:r>
          </a:p>
          <a:p>
            <a:pPr algn="l" eaLnBrk="0" hangingPunct="0"/>
            <a:r>
              <a:rPr lang="zh-CN" altLang="en-US" sz="2800">
                <a:solidFill>
                  <a:schemeClr val="tx1"/>
                </a:solidFill>
              </a:rPr>
              <a:t>江水</a:t>
            </a:r>
          </a:p>
          <a:p>
            <a:pPr algn="l" eaLnBrk="0" hangingPunct="0"/>
            <a:r>
              <a:rPr lang="zh-CN" altLang="en-US" sz="2800">
                <a:solidFill>
                  <a:schemeClr val="tx1"/>
                </a:solidFill>
              </a:rPr>
              <a:t>雨水</a:t>
            </a:r>
          </a:p>
          <a:p>
            <a:pPr algn="l" eaLnBrk="0" hangingPunct="0"/>
            <a:r>
              <a:rPr lang="zh-CN" altLang="en-US" sz="2800">
                <a:solidFill>
                  <a:schemeClr val="tx1"/>
                </a:solidFill>
              </a:rPr>
              <a:t>自来水</a:t>
            </a:r>
          </a:p>
          <a:p>
            <a:pPr algn="l" eaLnBrk="0" hangingPunct="0"/>
            <a:r>
              <a:rPr lang="en-US" altLang="zh-CN" sz="2800">
                <a:solidFill>
                  <a:schemeClr val="tx1"/>
                </a:solidFill>
              </a:rPr>
              <a:t>……</a:t>
            </a:r>
          </a:p>
        </p:txBody>
      </p:sp>
      <p:sp>
        <p:nvSpPr>
          <p:cNvPr id="362503" name="AutoShape 7"/>
          <p:cNvSpPr>
            <a:spLocks noChangeArrowheads="1"/>
          </p:cNvSpPr>
          <p:nvPr/>
        </p:nvSpPr>
        <p:spPr bwMode="auto">
          <a:xfrm>
            <a:off x="3357563" y="5364163"/>
            <a:ext cx="792162" cy="360362"/>
          </a:xfrm>
          <a:prstGeom prst="rightArrow">
            <a:avLst>
              <a:gd name="adj1" fmla="val 50000"/>
              <a:gd name="adj2" fmla="val 54956"/>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362504" name="Rectangle 8"/>
          <p:cNvSpPr>
            <a:spLocks noChangeArrowheads="1"/>
          </p:cNvSpPr>
          <p:nvPr/>
        </p:nvSpPr>
        <p:spPr bwMode="auto">
          <a:xfrm>
            <a:off x="4616450" y="5364163"/>
            <a:ext cx="7302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2800">
                <a:latin typeface="Arial" charset="0"/>
              </a:rPr>
              <a:t>H</a:t>
            </a:r>
            <a:r>
              <a:rPr lang="en-US" altLang="zh-CN" sz="1400">
                <a:latin typeface="Arial" charset="0"/>
              </a:rPr>
              <a:t>2</a:t>
            </a:r>
            <a:r>
              <a:rPr lang="en-US" altLang="zh-CN" sz="2800">
                <a:latin typeface="Arial" charset="0"/>
              </a:rPr>
              <a:t>O</a:t>
            </a:r>
            <a:r>
              <a:rPr lang="en-US" altLang="zh-CN" sz="2800" b="0">
                <a:solidFill>
                  <a:schemeClr val="tx1"/>
                </a:solidFill>
                <a:latin typeface="Arial" charset="0"/>
              </a:rPr>
              <a:t>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2499"/>
                                        </p:tgtEl>
                                        <p:attrNameLst>
                                          <p:attrName>style.visibility</p:attrName>
                                        </p:attrNameLst>
                                      </p:cBhvr>
                                      <p:to>
                                        <p:strVal val="visible"/>
                                      </p:to>
                                    </p:set>
                                    <p:anim calcmode="lin" valueType="num">
                                      <p:cBhvr additive="base">
                                        <p:cTn id="7" dur="500" fill="hold"/>
                                        <p:tgtEl>
                                          <p:spTgt spid="362499"/>
                                        </p:tgtEl>
                                        <p:attrNameLst>
                                          <p:attrName>ppt_x</p:attrName>
                                        </p:attrNameLst>
                                      </p:cBhvr>
                                      <p:tavLst>
                                        <p:tav tm="0">
                                          <p:val>
                                            <p:strVal val="#ppt_x"/>
                                          </p:val>
                                        </p:tav>
                                        <p:tav tm="100000">
                                          <p:val>
                                            <p:strVal val="#ppt_x"/>
                                          </p:val>
                                        </p:tav>
                                      </p:tavLst>
                                    </p:anim>
                                    <p:anim calcmode="lin" valueType="num">
                                      <p:cBhvr additive="base">
                                        <p:cTn id="8" dur="500" fill="hold"/>
                                        <p:tgtEl>
                                          <p:spTgt spid="36249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2500"/>
                                        </p:tgtEl>
                                        <p:attrNameLst>
                                          <p:attrName>style.visibility</p:attrName>
                                        </p:attrNameLst>
                                      </p:cBhvr>
                                      <p:to>
                                        <p:strVal val="visible"/>
                                      </p:to>
                                    </p:set>
                                    <p:anim calcmode="lin" valueType="num">
                                      <p:cBhvr additive="base">
                                        <p:cTn id="11" dur="500" fill="hold"/>
                                        <p:tgtEl>
                                          <p:spTgt spid="362500"/>
                                        </p:tgtEl>
                                        <p:attrNameLst>
                                          <p:attrName>ppt_x</p:attrName>
                                        </p:attrNameLst>
                                      </p:cBhvr>
                                      <p:tavLst>
                                        <p:tav tm="0">
                                          <p:val>
                                            <p:strVal val="#ppt_x"/>
                                          </p:val>
                                        </p:tav>
                                        <p:tav tm="100000">
                                          <p:val>
                                            <p:strVal val="#ppt_x"/>
                                          </p:val>
                                        </p:tav>
                                      </p:tavLst>
                                    </p:anim>
                                    <p:anim calcmode="lin" valueType="num">
                                      <p:cBhvr additive="base">
                                        <p:cTn id="12" dur="500" fill="hold"/>
                                        <p:tgtEl>
                                          <p:spTgt spid="36250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2501"/>
                                        </p:tgtEl>
                                        <p:attrNameLst>
                                          <p:attrName>style.visibility</p:attrName>
                                        </p:attrNameLst>
                                      </p:cBhvr>
                                      <p:to>
                                        <p:strVal val="visible"/>
                                      </p:to>
                                    </p:set>
                                    <p:anim calcmode="lin" valueType="num">
                                      <p:cBhvr additive="base">
                                        <p:cTn id="15" dur="500" fill="hold"/>
                                        <p:tgtEl>
                                          <p:spTgt spid="362501"/>
                                        </p:tgtEl>
                                        <p:attrNameLst>
                                          <p:attrName>ppt_x</p:attrName>
                                        </p:attrNameLst>
                                      </p:cBhvr>
                                      <p:tavLst>
                                        <p:tav tm="0">
                                          <p:val>
                                            <p:strVal val="#ppt_x"/>
                                          </p:val>
                                        </p:tav>
                                        <p:tav tm="100000">
                                          <p:val>
                                            <p:strVal val="#ppt_x"/>
                                          </p:val>
                                        </p:tav>
                                      </p:tavLst>
                                    </p:anim>
                                    <p:anim calcmode="lin" valueType="num">
                                      <p:cBhvr additive="base">
                                        <p:cTn id="16" dur="500" fill="hold"/>
                                        <p:tgtEl>
                                          <p:spTgt spid="362501"/>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62502"/>
                                        </p:tgtEl>
                                        <p:attrNameLst>
                                          <p:attrName>style.visibility</p:attrName>
                                        </p:attrNameLst>
                                      </p:cBhvr>
                                      <p:to>
                                        <p:strVal val="visible"/>
                                      </p:to>
                                    </p:set>
                                    <p:anim calcmode="lin" valueType="num">
                                      <p:cBhvr additive="base">
                                        <p:cTn id="21" dur="500" fill="hold"/>
                                        <p:tgtEl>
                                          <p:spTgt spid="362502"/>
                                        </p:tgtEl>
                                        <p:attrNameLst>
                                          <p:attrName>ppt_x</p:attrName>
                                        </p:attrNameLst>
                                      </p:cBhvr>
                                      <p:tavLst>
                                        <p:tav tm="0">
                                          <p:val>
                                            <p:strVal val="#ppt_x"/>
                                          </p:val>
                                        </p:tav>
                                        <p:tav tm="100000">
                                          <p:val>
                                            <p:strVal val="#ppt_x"/>
                                          </p:val>
                                        </p:tav>
                                      </p:tavLst>
                                    </p:anim>
                                    <p:anim calcmode="lin" valueType="num">
                                      <p:cBhvr additive="base">
                                        <p:cTn id="22" dur="500" fill="hold"/>
                                        <p:tgtEl>
                                          <p:spTgt spid="36250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2503"/>
                                        </p:tgtEl>
                                        <p:attrNameLst>
                                          <p:attrName>style.visibility</p:attrName>
                                        </p:attrNameLst>
                                      </p:cBhvr>
                                      <p:to>
                                        <p:strVal val="visible"/>
                                      </p:to>
                                    </p:set>
                                    <p:anim calcmode="lin" valueType="num">
                                      <p:cBhvr additive="base">
                                        <p:cTn id="25" dur="500" fill="hold"/>
                                        <p:tgtEl>
                                          <p:spTgt spid="362503"/>
                                        </p:tgtEl>
                                        <p:attrNameLst>
                                          <p:attrName>ppt_x</p:attrName>
                                        </p:attrNameLst>
                                      </p:cBhvr>
                                      <p:tavLst>
                                        <p:tav tm="0">
                                          <p:val>
                                            <p:strVal val="#ppt_x"/>
                                          </p:val>
                                        </p:tav>
                                        <p:tav tm="100000">
                                          <p:val>
                                            <p:strVal val="#ppt_x"/>
                                          </p:val>
                                        </p:tav>
                                      </p:tavLst>
                                    </p:anim>
                                    <p:anim calcmode="lin" valueType="num">
                                      <p:cBhvr additive="base">
                                        <p:cTn id="26" dur="500" fill="hold"/>
                                        <p:tgtEl>
                                          <p:spTgt spid="36250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2504"/>
                                        </p:tgtEl>
                                        <p:attrNameLst>
                                          <p:attrName>style.visibility</p:attrName>
                                        </p:attrNameLst>
                                      </p:cBhvr>
                                      <p:to>
                                        <p:strVal val="visible"/>
                                      </p:to>
                                    </p:set>
                                    <p:anim calcmode="lin" valueType="num">
                                      <p:cBhvr additive="base">
                                        <p:cTn id="29" dur="500" fill="hold"/>
                                        <p:tgtEl>
                                          <p:spTgt spid="362504"/>
                                        </p:tgtEl>
                                        <p:attrNameLst>
                                          <p:attrName>ppt_x</p:attrName>
                                        </p:attrNameLst>
                                      </p:cBhvr>
                                      <p:tavLst>
                                        <p:tav tm="0">
                                          <p:val>
                                            <p:strVal val="#ppt_x"/>
                                          </p:val>
                                        </p:tav>
                                        <p:tav tm="100000">
                                          <p:val>
                                            <p:strVal val="#ppt_x"/>
                                          </p:val>
                                        </p:tav>
                                      </p:tavLst>
                                    </p:anim>
                                    <p:anim calcmode="lin" valueType="num">
                                      <p:cBhvr additive="base">
                                        <p:cTn id="30" dur="500" fill="hold"/>
                                        <p:tgtEl>
                                          <p:spTgt spid="3625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animBg="1"/>
      <p:bldP spid="362500" grpId="0" animBg="1"/>
      <p:bldP spid="362501" grpId="0"/>
      <p:bldP spid="362502" grpId="0" animBg="1"/>
      <p:bldP spid="362503" grpId="0" animBg="1"/>
      <p:bldP spid="36250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40299" y="413665"/>
            <a:ext cx="2186496"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抽象举例</a:t>
            </a:r>
          </a:p>
        </p:txBody>
      </p:sp>
      <p:sp>
        <p:nvSpPr>
          <p:cNvPr id="363523" name="Rectangle 3"/>
          <p:cNvSpPr>
            <a:spLocks noChangeArrowheads="1"/>
          </p:cNvSpPr>
          <p:nvPr/>
        </p:nvSpPr>
        <p:spPr bwMode="auto">
          <a:xfrm>
            <a:off x="539750" y="19891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buClr>
                <a:schemeClr val="bg1"/>
              </a:buClr>
            </a:pPr>
            <a:r>
              <a:rPr lang="en-US" altLang="zh-CN" sz="3000">
                <a:solidFill>
                  <a:schemeClr val="tx1"/>
                </a:solidFill>
                <a:latin typeface="宋体" pitchFamily="2" charset="-122"/>
              </a:rPr>
              <a:t>Windows NT</a:t>
            </a:r>
            <a:r>
              <a:rPr lang="zh-CN" altLang="en-US" sz="3000">
                <a:solidFill>
                  <a:schemeClr val="tx1"/>
                </a:solidFill>
                <a:latin typeface="宋体" pitchFamily="2" charset="-122"/>
              </a:rPr>
              <a:t>一体化的</a:t>
            </a:r>
            <a:r>
              <a:rPr lang="en-US" altLang="zh-CN" sz="3000">
                <a:solidFill>
                  <a:schemeClr val="tx1"/>
                </a:solidFill>
                <a:latin typeface="宋体" pitchFamily="2" charset="-122"/>
              </a:rPr>
              <a:t>I/O</a:t>
            </a:r>
            <a:r>
              <a:rPr lang="zh-CN" altLang="en-US" sz="3000">
                <a:solidFill>
                  <a:schemeClr val="tx1"/>
                </a:solidFill>
                <a:latin typeface="宋体" pitchFamily="2" charset="-122"/>
              </a:rPr>
              <a:t>系统设计</a:t>
            </a:r>
          </a:p>
          <a:p>
            <a:pPr marL="469900" indent="-469900" algn="l" eaLnBrk="0" hangingPunct="0">
              <a:buClr>
                <a:schemeClr val="bg1"/>
              </a:buClr>
            </a:pPr>
            <a:endParaRPr lang="zh-CN" altLang="en-US" sz="3000">
              <a:solidFill>
                <a:schemeClr val="tx1"/>
              </a:solidFill>
              <a:latin typeface="黑体" pitchFamily="2" charset="-122"/>
              <a:ea typeface="黑体" pitchFamily="2" charset="-122"/>
            </a:endParaRPr>
          </a:p>
          <a:p>
            <a:pPr marL="469900" indent="-469900" algn="l" eaLnBrk="0" hangingPunct="0">
              <a:spcBef>
                <a:spcPct val="20000"/>
              </a:spcBef>
              <a:buClr>
                <a:schemeClr val="accent2"/>
              </a:buClr>
              <a:buFont typeface="Wingdings" pitchFamily="2" charset="2"/>
              <a:buChar char="o"/>
            </a:pPr>
            <a:endParaRPr lang="zh-CN" altLang="en-US" sz="3000" b="0">
              <a:solidFill>
                <a:schemeClr val="tx1"/>
              </a:solidFill>
              <a:latin typeface="Verdana" pitchFamily="34" charset="0"/>
            </a:endParaRPr>
          </a:p>
        </p:txBody>
      </p:sp>
      <p:sp>
        <p:nvSpPr>
          <p:cNvPr id="363524" name="Rectangle 4"/>
          <p:cNvSpPr>
            <a:spLocks noChangeArrowheads="1"/>
          </p:cNvSpPr>
          <p:nvPr/>
        </p:nvSpPr>
        <p:spPr bwMode="auto">
          <a:xfrm>
            <a:off x="1524000" y="3463925"/>
            <a:ext cx="2681288"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kumimoji="1" lang="zh-CN" altLang="en-US" sz="2800">
                <a:solidFill>
                  <a:schemeClr val="tx1"/>
                </a:solidFill>
                <a:latin typeface="宋体" pitchFamily="2" charset="-122"/>
              </a:rPr>
              <a:t>文件管理</a:t>
            </a:r>
          </a:p>
          <a:p>
            <a:pPr algn="l" eaLnBrk="0" hangingPunct="0"/>
            <a:r>
              <a:rPr kumimoji="1" lang="zh-CN" altLang="en-US" sz="2800">
                <a:solidFill>
                  <a:schemeClr val="tx1"/>
                </a:solidFill>
                <a:latin typeface="宋体" pitchFamily="2" charset="-122"/>
              </a:rPr>
              <a:t>网络管理</a:t>
            </a:r>
          </a:p>
          <a:p>
            <a:pPr algn="l" eaLnBrk="0" hangingPunct="0"/>
            <a:r>
              <a:rPr kumimoji="1" lang="zh-CN" altLang="en-US" sz="2800">
                <a:solidFill>
                  <a:schemeClr val="tx1"/>
                </a:solidFill>
                <a:latin typeface="宋体" pitchFamily="2" charset="-122"/>
              </a:rPr>
              <a:t>设备管理</a:t>
            </a:r>
          </a:p>
          <a:p>
            <a:pPr algn="l" eaLnBrk="0" hangingPunct="0"/>
            <a:r>
              <a:rPr kumimoji="1" lang="zh-CN" altLang="en-US" sz="2800">
                <a:solidFill>
                  <a:schemeClr val="tx1"/>
                </a:solidFill>
                <a:latin typeface="宋体" pitchFamily="2" charset="-122"/>
              </a:rPr>
              <a:t>高速缓冲存储器</a:t>
            </a:r>
            <a:endParaRPr kumimoji="1" lang="zh-CN" altLang="en-US" sz="2800">
              <a:solidFill>
                <a:schemeClr val="tx1"/>
              </a:solidFill>
              <a:latin typeface="黑体" pitchFamily="2" charset="-122"/>
              <a:ea typeface="黑体" pitchFamily="2" charset="-122"/>
            </a:endParaRPr>
          </a:p>
        </p:txBody>
      </p:sp>
      <p:sp>
        <p:nvSpPr>
          <p:cNvPr id="363525" name="Rectangle 5"/>
          <p:cNvSpPr>
            <a:spLocks noChangeArrowheads="1"/>
          </p:cNvSpPr>
          <p:nvPr/>
        </p:nvSpPr>
        <p:spPr bwMode="auto">
          <a:xfrm>
            <a:off x="685800" y="4027488"/>
            <a:ext cx="9271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kumimoji="1" lang="zh-CN" altLang="en-US" sz="2800">
                <a:solidFill>
                  <a:schemeClr val="tx2"/>
                </a:solidFill>
                <a:latin typeface="黑体" pitchFamily="2" charset="-122"/>
                <a:ea typeface="黑体" pitchFamily="2" charset="-122"/>
              </a:rPr>
              <a:t>Ｏ</a:t>
            </a:r>
          </a:p>
          <a:p>
            <a:pPr algn="l" eaLnBrk="0" hangingPunct="0"/>
            <a:r>
              <a:rPr kumimoji="1" lang="zh-CN" altLang="en-US" sz="2800">
                <a:solidFill>
                  <a:schemeClr val="tx2"/>
                </a:solidFill>
                <a:latin typeface="黑体" pitchFamily="2" charset="-122"/>
                <a:ea typeface="黑体" pitchFamily="2" charset="-122"/>
              </a:rPr>
              <a:t>Ｓ</a:t>
            </a:r>
          </a:p>
        </p:txBody>
      </p:sp>
      <p:sp>
        <p:nvSpPr>
          <p:cNvPr id="363526" name="AutoShape 6"/>
          <p:cNvSpPr>
            <a:spLocks noChangeArrowheads="1"/>
          </p:cNvSpPr>
          <p:nvPr/>
        </p:nvSpPr>
        <p:spPr bwMode="auto">
          <a:xfrm>
            <a:off x="4579938" y="4627563"/>
            <a:ext cx="1282700" cy="444500"/>
          </a:xfrm>
          <a:prstGeom prst="rightArrow">
            <a:avLst>
              <a:gd name="adj1" fmla="val 50000"/>
              <a:gd name="adj2" fmla="val 144299"/>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63527" name="Line 7"/>
          <p:cNvSpPr>
            <a:spLocks noChangeShapeType="1"/>
          </p:cNvSpPr>
          <p:nvPr/>
        </p:nvSpPr>
        <p:spPr bwMode="auto">
          <a:xfrm>
            <a:off x="4052888" y="3719513"/>
            <a:ext cx="431800" cy="1041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3528" name="Line 8"/>
          <p:cNvSpPr>
            <a:spLocks noChangeShapeType="1"/>
          </p:cNvSpPr>
          <p:nvPr/>
        </p:nvSpPr>
        <p:spPr bwMode="auto">
          <a:xfrm flipV="1">
            <a:off x="4129088" y="4760913"/>
            <a:ext cx="355600" cy="1168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3529" name="Rectangle 9"/>
          <p:cNvSpPr>
            <a:spLocks noChangeArrowheads="1"/>
          </p:cNvSpPr>
          <p:nvPr/>
        </p:nvSpPr>
        <p:spPr bwMode="auto">
          <a:xfrm>
            <a:off x="5870575" y="3311525"/>
            <a:ext cx="257175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kumimoji="1" lang="zh-CN" altLang="en-US" sz="2800">
                <a:solidFill>
                  <a:schemeClr val="tx1"/>
                </a:solidFill>
                <a:latin typeface="宋体" pitchFamily="2" charset="-122"/>
              </a:rPr>
              <a:t>对虚拟文件的字节流</a:t>
            </a:r>
            <a:r>
              <a:rPr kumimoji="1" lang="en-US" altLang="zh-CN" sz="2800">
                <a:solidFill>
                  <a:schemeClr val="tx1"/>
                </a:solidFill>
                <a:latin typeface="宋体" pitchFamily="2" charset="-122"/>
              </a:rPr>
              <a:t>,</a:t>
            </a:r>
          </a:p>
          <a:p>
            <a:pPr algn="l" eaLnBrk="0" hangingPunct="0"/>
            <a:endParaRPr kumimoji="1" lang="en-US" altLang="zh-CN" sz="2800">
              <a:solidFill>
                <a:schemeClr val="tx1"/>
              </a:solidFill>
              <a:latin typeface="宋体" pitchFamily="2" charset="-122"/>
            </a:endParaRPr>
          </a:p>
          <a:p>
            <a:pPr algn="l" eaLnBrk="0" hangingPunct="0"/>
            <a:r>
              <a:rPr kumimoji="1" lang="zh-CN" altLang="en-US" sz="2800">
                <a:solidFill>
                  <a:schemeClr val="tx1"/>
                </a:solidFill>
                <a:latin typeface="宋体" pitchFamily="2" charset="-122"/>
              </a:rPr>
              <a:t>虚拟文件可为任何设备和实体</a:t>
            </a:r>
            <a:endParaRPr kumimoji="1" lang="zh-CN" altLang="en-US" sz="2800">
              <a:solidFill>
                <a:schemeClr val="tx1"/>
              </a:solidFill>
              <a:latin typeface="黑体" pitchFamily="2" charset="-122"/>
              <a:ea typeface="黑体" pitchFamily="2" charset="-122"/>
            </a:endParaRPr>
          </a:p>
        </p:txBody>
      </p:sp>
      <p:sp>
        <p:nvSpPr>
          <p:cNvPr id="15370" name="Rectangle 10"/>
          <p:cNvSpPr>
            <a:spLocks noChangeArrowheads="1"/>
          </p:cNvSpPr>
          <p:nvPr/>
        </p:nvSpPr>
        <p:spPr bwMode="auto">
          <a:xfrm>
            <a:off x="4716463" y="3860800"/>
            <a:ext cx="9271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kumimoji="1" lang="zh-CN" altLang="en-US" sz="2800">
                <a:solidFill>
                  <a:srgbClr val="FC0128"/>
                </a:solidFill>
                <a:latin typeface="黑体" pitchFamily="2" charset="-122"/>
                <a:ea typeface="黑体" pitchFamily="2" charset="-122"/>
              </a:rPr>
              <a:t>抽象</a:t>
            </a:r>
          </a:p>
        </p:txBody>
      </p:sp>
      <p:sp>
        <p:nvSpPr>
          <p:cNvPr id="363531" name="AutoShape 11"/>
          <p:cNvSpPr>
            <a:spLocks/>
          </p:cNvSpPr>
          <p:nvPr/>
        </p:nvSpPr>
        <p:spPr bwMode="auto">
          <a:xfrm>
            <a:off x="1233488" y="3733800"/>
            <a:ext cx="381000" cy="2209800"/>
          </a:xfrm>
          <a:prstGeom prst="leftBrace">
            <a:avLst>
              <a:gd name="adj1" fmla="val 4833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3524"/>
                                        </p:tgtEl>
                                        <p:attrNameLst>
                                          <p:attrName>style.visibility</p:attrName>
                                        </p:attrNameLst>
                                      </p:cBhvr>
                                      <p:to>
                                        <p:strVal val="visible"/>
                                      </p:to>
                                    </p:set>
                                    <p:anim calcmode="lin" valueType="num">
                                      <p:cBhvr additive="base">
                                        <p:cTn id="13" dur="500" fill="hold"/>
                                        <p:tgtEl>
                                          <p:spTgt spid="363524"/>
                                        </p:tgtEl>
                                        <p:attrNameLst>
                                          <p:attrName>ppt_x</p:attrName>
                                        </p:attrNameLst>
                                      </p:cBhvr>
                                      <p:tavLst>
                                        <p:tav tm="0">
                                          <p:val>
                                            <p:strVal val="#ppt_x"/>
                                          </p:val>
                                        </p:tav>
                                        <p:tav tm="100000">
                                          <p:val>
                                            <p:strVal val="#ppt_x"/>
                                          </p:val>
                                        </p:tav>
                                      </p:tavLst>
                                    </p:anim>
                                    <p:anim calcmode="lin" valueType="num">
                                      <p:cBhvr additive="base">
                                        <p:cTn id="14" dur="500" fill="hold"/>
                                        <p:tgtEl>
                                          <p:spTgt spid="36352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63525"/>
                                        </p:tgtEl>
                                        <p:attrNameLst>
                                          <p:attrName>style.visibility</p:attrName>
                                        </p:attrNameLst>
                                      </p:cBhvr>
                                      <p:to>
                                        <p:strVal val="visible"/>
                                      </p:to>
                                    </p:set>
                                    <p:anim calcmode="lin" valueType="num">
                                      <p:cBhvr additive="base">
                                        <p:cTn id="17" dur="500" fill="hold"/>
                                        <p:tgtEl>
                                          <p:spTgt spid="363525"/>
                                        </p:tgtEl>
                                        <p:attrNameLst>
                                          <p:attrName>ppt_x</p:attrName>
                                        </p:attrNameLst>
                                      </p:cBhvr>
                                      <p:tavLst>
                                        <p:tav tm="0">
                                          <p:val>
                                            <p:strVal val="#ppt_x"/>
                                          </p:val>
                                        </p:tav>
                                        <p:tav tm="100000">
                                          <p:val>
                                            <p:strVal val="#ppt_x"/>
                                          </p:val>
                                        </p:tav>
                                      </p:tavLst>
                                    </p:anim>
                                    <p:anim calcmode="lin" valueType="num">
                                      <p:cBhvr additive="base">
                                        <p:cTn id="18" dur="500" fill="hold"/>
                                        <p:tgtEl>
                                          <p:spTgt spid="36352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63527"/>
                                        </p:tgtEl>
                                        <p:attrNameLst>
                                          <p:attrName>style.visibility</p:attrName>
                                        </p:attrNameLst>
                                      </p:cBhvr>
                                      <p:to>
                                        <p:strVal val="visible"/>
                                      </p:to>
                                    </p:set>
                                    <p:anim calcmode="lin" valueType="num">
                                      <p:cBhvr additive="base">
                                        <p:cTn id="21" dur="500" fill="hold"/>
                                        <p:tgtEl>
                                          <p:spTgt spid="363527"/>
                                        </p:tgtEl>
                                        <p:attrNameLst>
                                          <p:attrName>ppt_x</p:attrName>
                                        </p:attrNameLst>
                                      </p:cBhvr>
                                      <p:tavLst>
                                        <p:tav tm="0">
                                          <p:val>
                                            <p:strVal val="#ppt_x"/>
                                          </p:val>
                                        </p:tav>
                                        <p:tav tm="100000">
                                          <p:val>
                                            <p:strVal val="#ppt_x"/>
                                          </p:val>
                                        </p:tav>
                                      </p:tavLst>
                                    </p:anim>
                                    <p:anim calcmode="lin" valueType="num">
                                      <p:cBhvr additive="base">
                                        <p:cTn id="22" dur="500" fill="hold"/>
                                        <p:tgtEl>
                                          <p:spTgt spid="36352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3528"/>
                                        </p:tgtEl>
                                        <p:attrNameLst>
                                          <p:attrName>style.visibility</p:attrName>
                                        </p:attrNameLst>
                                      </p:cBhvr>
                                      <p:to>
                                        <p:strVal val="visible"/>
                                      </p:to>
                                    </p:set>
                                    <p:anim calcmode="lin" valueType="num">
                                      <p:cBhvr additive="base">
                                        <p:cTn id="25" dur="500" fill="hold"/>
                                        <p:tgtEl>
                                          <p:spTgt spid="363528"/>
                                        </p:tgtEl>
                                        <p:attrNameLst>
                                          <p:attrName>ppt_x</p:attrName>
                                        </p:attrNameLst>
                                      </p:cBhvr>
                                      <p:tavLst>
                                        <p:tav tm="0">
                                          <p:val>
                                            <p:strVal val="#ppt_x"/>
                                          </p:val>
                                        </p:tav>
                                        <p:tav tm="100000">
                                          <p:val>
                                            <p:strVal val="#ppt_x"/>
                                          </p:val>
                                        </p:tav>
                                      </p:tavLst>
                                    </p:anim>
                                    <p:anim calcmode="lin" valueType="num">
                                      <p:cBhvr additive="base">
                                        <p:cTn id="26" dur="500" fill="hold"/>
                                        <p:tgtEl>
                                          <p:spTgt spid="36352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3531"/>
                                        </p:tgtEl>
                                        <p:attrNameLst>
                                          <p:attrName>style.visibility</p:attrName>
                                        </p:attrNameLst>
                                      </p:cBhvr>
                                      <p:to>
                                        <p:strVal val="visible"/>
                                      </p:to>
                                    </p:set>
                                    <p:anim calcmode="lin" valueType="num">
                                      <p:cBhvr additive="base">
                                        <p:cTn id="29" dur="500" fill="hold"/>
                                        <p:tgtEl>
                                          <p:spTgt spid="363531"/>
                                        </p:tgtEl>
                                        <p:attrNameLst>
                                          <p:attrName>ppt_x</p:attrName>
                                        </p:attrNameLst>
                                      </p:cBhvr>
                                      <p:tavLst>
                                        <p:tav tm="0">
                                          <p:val>
                                            <p:strVal val="#ppt_x"/>
                                          </p:val>
                                        </p:tav>
                                        <p:tav tm="100000">
                                          <p:val>
                                            <p:strVal val="#ppt_x"/>
                                          </p:val>
                                        </p:tav>
                                      </p:tavLst>
                                    </p:anim>
                                    <p:anim calcmode="lin" valueType="num">
                                      <p:cBhvr additive="base">
                                        <p:cTn id="30" dur="500" fill="hold"/>
                                        <p:tgtEl>
                                          <p:spTgt spid="36353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63529"/>
                                        </p:tgtEl>
                                        <p:attrNameLst>
                                          <p:attrName>style.visibility</p:attrName>
                                        </p:attrNameLst>
                                      </p:cBhvr>
                                      <p:to>
                                        <p:strVal val="visible"/>
                                      </p:to>
                                    </p:set>
                                    <p:anim calcmode="lin" valueType="num">
                                      <p:cBhvr additive="base">
                                        <p:cTn id="35" dur="500" fill="hold"/>
                                        <p:tgtEl>
                                          <p:spTgt spid="363529"/>
                                        </p:tgtEl>
                                        <p:attrNameLst>
                                          <p:attrName>ppt_x</p:attrName>
                                        </p:attrNameLst>
                                      </p:cBhvr>
                                      <p:tavLst>
                                        <p:tav tm="0">
                                          <p:val>
                                            <p:strVal val="#ppt_x"/>
                                          </p:val>
                                        </p:tav>
                                        <p:tav tm="100000">
                                          <p:val>
                                            <p:strVal val="#ppt_x"/>
                                          </p:val>
                                        </p:tav>
                                      </p:tavLst>
                                    </p:anim>
                                    <p:anim calcmode="lin" valueType="num">
                                      <p:cBhvr additive="base">
                                        <p:cTn id="36" dur="500" fill="hold"/>
                                        <p:tgtEl>
                                          <p:spTgt spid="3635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p:bldP spid="363525" grpId="0"/>
      <p:bldP spid="363527" grpId="0" animBg="1"/>
      <p:bldP spid="363528" grpId="0" animBg="1"/>
      <p:bldP spid="363529" grpId="0"/>
      <p:bldP spid="3635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66555" y="503675"/>
            <a:ext cx="2186496"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抽象举例</a:t>
            </a:r>
          </a:p>
        </p:txBody>
      </p:sp>
      <p:sp>
        <p:nvSpPr>
          <p:cNvPr id="364547" name="AutoShape 3"/>
          <p:cNvSpPr>
            <a:spLocks noChangeArrowheads="1"/>
          </p:cNvSpPr>
          <p:nvPr/>
        </p:nvSpPr>
        <p:spPr bwMode="auto">
          <a:xfrm>
            <a:off x="4445000" y="2022475"/>
            <a:ext cx="3263900" cy="3135313"/>
          </a:xfrm>
          <a:prstGeom prst="roundRect">
            <a:avLst>
              <a:gd name="adj" fmla="val 5843"/>
            </a:avLst>
          </a:prstGeom>
          <a:solidFill>
            <a:schemeClr val="bg1"/>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6388" name="Line 4"/>
          <p:cNvSpPr>
            <a:spLocks noChangeShapeType="1"/>
          </p:cNvSpPr>
          <p:nvPr/>
        </p:nvSpPr>
        <p:spPr bwMode="auto">
          <a:xfrm>
            <a:off x="4445000" y="2427288"/>
            <a:ext cx="325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9" name="Rectangle 5"/>
          <p:cNvSpPr>
            <a:spLocks noChangeArrowheads="1"/>
          </p:cNvSpPr>
          <p:nvPr/>
        </p:nvSpPr>
        <p:spPr bwMode="auto">
          <a:xfrm>
            <a:off x="4800600" y="1898650"/>
            <a:ext cx="9921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3200" b="0">
                <a:solidFill>
                  <a:srgbClr val="CC0066"/>
                </a:solidFill>
                <a:latin typeface="Helvetica" pitchFamily="34" charset="0"/>
              </a:rPr>
              <a:t>door</a:t>
            </a:r>
            <a:endParaRPr lang="en-US" altLang="zh-CN" sz="1800" b="0">
              <a:solidFill>
                <a:schemeClr val="tx1"/>
              </a:solidFill>
              <a:latin typeface="Helvetica" pitchFamily="34" charset="0"/>
            </a:endParaRPr>
          </a:p>
        </p:txBody>
      </p:sp>
      <p:sp>
        <p:nvSpPr>
          <p:cNvPr id="16390" name="Line 6"/>
          <p:cNvSpPr>
            <a:spLocks noChangeShapeType="1"/>
          </p:cNvSpPr>
          <p:nvPr/>
        </p:nvSpPr>
        <p:spPr bwMode="auto">
          <a:xfrm flipH="1">
            <a:off x="3911600" y="4025900"/>
            <a:ext cx="825500" cy="1308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1" name="Rectangle 7"/>
          <p:cNvSpPr>
            <a:spLocks noChangeArrowheads="1"/>
          </p:cNvSpPr>
          <p:nvPr/>
        </p:nvSpPr>
        <p:spPr bwMode="auto">
          <a:xfrm>
            <a:off x="3429000" y="5543550"/>
            <a:ext cx="5715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algn="l"/>
            <a:r>
              <a:rPr lang="en-US" altLang="zh-CN" sz="2400" b="0">
                <a:solidFill>
                  <a:schemeClr val="tx1"/>
                </a:solidFill>
                <a:latin typeface="Helvetica" pitchFamily="34" charset="0"/>
              </a:rPr>
              <a:t>implemented as a data structure</a:t>
            </a:r>
          </a:p>
        </p:txBody>
      </p:sp>
      <p:sp>
        <p:nvSpPr>
          <p:cNvPr id="16392" name="Rectangle 8"/>
          <p:cNvSpPr>
            <a:spLocks noChangeArrowheads="1"/>
          </p:cNvSpPr>
          <p:nvPr/>
        </p:nvSpPr>
        <p:spPr bwMode="auto">
          <a:xfrm>
            <a:off x="5043488" y="2632075"/>
            <a:ext cx="12271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manufacturer</a:t>
            </a:r>
          </a:p>
          <a:p>
            <a:pPr algn="l">
              <a:lnSpc>
                <a:spcPct val="90000"/>
              </a:lnSpc>
            </a:pPr>
            <a:endParaRPr lang="zh-CN" altLang="en-US" sz="1400" b="0">
              <a:solidFill>
                <a:schemeClr val="tx1"/>
              </a:solidFill>
              <a:latin typeface="Helvetica" pitchFamily="34" charset="0"/>
            </a:endParaRPr>
          </a:p>
        </p:txBody>
      </p:sp>
      <p:sp>
        <p:nvSpPr>
          <p:cNvPr id="16393" name="Rectangle 9"/>
          <p:cNvSpPr>
            <a:spLocks noChangeArrowheads="1"/>
          </p:cNvSpPr>
          <p:nvPr/>
        </p:nvSpPr>
        <p:spPr bwMode="auto">
          <a:xfrm>
            <a:off x="5043488" y="2847975"/>
            <a:ext cx="13192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model number</a:t>
            </a:r>
          </a:p>
          <a:p>
            <a:pPr algn="l">
              <a:lnSpc>
                <a:spcPct val="90000"/>
              </a:lnSpc>
            </a:pPr>
            <a:endParaRPr lang="zh-CN" altLang="en-US" sz="1400" b="0">
              <a:solidFill>
                <a:schemeClr val="tx1"/>
              </a:solidFill>
              <a:latin typeface="Helvetica" pitchFamily="34" charset="0"/>
            </a:endParaRPr>
          </a:p>
        </p:txBody>
      </p:sp>
      <p:sp>
        <p:nvSpPr>
          <p:cNvPr id="16394" name="Rectangle 10"/>
          <p:cNvSpPr>
            <a:spLocks noChangeArrowheads="1"/>
          </p:cNvSpPr>
          <p:nvPr/>
        </p:nvSpPr>
        <p:spPr bwMode="auto">
          <a:xfrm>
            <a:off x="5043488" y="3062288"/>
            <a:ext cx="5111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type</a:t>
            </a:r>
          </a:p>
          <a:p>
            <a:pPr algn="l">
              <a:lnSpc>
                <a:spcPct val="90000"/>
              </a:lnSpc>
            </a:pPr>
            <a:endParaRPr lang="zh-CN" altLang="en-US" sz="1400" b="0">
              <a:solidFill>
                <a:schemeClr val="tx1"/>
              </a:solidFill>
              <a:latin typeface="Helvetica" pitchFamily="34" charset="0"/>
            </a:endParaRPr>
          </a:p>
        </p:txBody>
      </p:sp>
      <p:sp>
        <p:nvSpPr>
          <p:cNvPr id="16395" name="Rectangle 11"/>
          <p:cNvSpPr>
            <a:spLocks noChangeArrowheads="1"/>
          </p:cNvSpPr>
          <p:nvPr/>
        </p:nvSpPr>
        <p:spPr bwMode="auto">
          <a:xfrm>
            <a:off x="5043488" y="3276600"/>
            <a:ext cx="13541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swing direction</a:t>
            </a:r>
          </a:p>
          <a:p>
            <a:pPr algn="l">
              <a:lnSpc>
                <a:spcPct val="90000"/>
              </a:lnSpc>
            </a:pPr>
            <a:endParaRPr lang="zh-CN" altLang="en-US" sz="1400" b="0">
              <a:solidFill>
                <a:schemeClr val="tx1"/>
              </a:solidFill>
              <a:latin typeface="Helvetica" pitchFamily="34" charset="0"/>
            </a:endParaRPr>
          </a:p>
        </p:txBody>
      </p:sp>
      <p:sp>
        <p:nvSpPr>
          <p:cNvPr id="16396" name="Rectangle 12"/>
          <p:cNvSpPr>
            <a:spLocks noChangeArrowheads="1"/>
          </p:cNvSpPr>
          <p:nvPr/>
        </p:nvSpPr>
        <p:spPr bwMode="auto">
          <a:xfrm>
            <a:off x="5043488" y="3490913"/>
            <a:ext cx="7032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inserts</a:t>
            </a:r>
          </a:p>
          <a:p>
            <a:pPr algn="l">
              <a:lnSpc>
                <a:spcPct val="90000"/>
              </a:lnSpc>
            </a:pPr>
            <a:endParaRPr lang="zh-CN" altLang="en-US" sz="1400" b="0">
              <a:solidFill>
                <a:schemeClr val="tx1"/>
              </a:solidFill>
              <a:latin typeface="Helvetica" pitchFamily="34" charset="0"/>
            </a:endParaRPr>
          </a:p>
        </p:txBody>
      </p:sp>
      <p:sp>
        <p:nvSpPr>
          <p:cNvPr id="16397" name="Rectangle 13"/>
          <p:cNvSpPr>
            <a:spLocks noChangeArrowheads="1"/>
          </p:cNvSpPr>
          <p:nvPr/>
        </p:nvSpPr>
        <p:spPr bwMode="auto">
          <a:xfrm>
            <a:off x="5043488" y="3705225"/>
            <a:ext cx="5953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lights</a:t>
            </a:r>
          </a:p>
          <a:p>
            <a:pPr algn="l">
              <a:lnSpc>
                <a:spcPct val="90000"/>
              </a:lnSpc>
            </a:pPr>
            <a:endParaRPr lang="zh-CN" altLang="en-US" sz="1400" b="0">
              <a:solidFill>
                <a:schemeClr val="tx1"/>
              </a:solidFill>
              <a:latin typeface="Helvetica" pitchFamily="34" charset="0"/>
            </a:endParaRPr>
          </a:p>
        </p:txBody>
      </p:sp>
      <p:sp>
        <p:nvSpPr>
          <p:cNvPr id="16398" name="Rectangle 14"/>
          <p:cNvSpPr>
            <a:spLocks noChangeArrowheads="1"/>
          </p:cNvSpPr>
          <p:nvPr/>
        </p:nvSpPr>
        <p:spPr bwMode="auto">
          <a:xfrm>
            <a:off x="4899025" y="3879850"/>
            <a:ext cx="658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zh-CN" altLang="en-US" sz="1400" b="0">
                <a:solidFill>
                  <a:schemeClr val="tx1"/>
                </a:solidFill>
                <a:latin typeface="Helvetica" pitchFamily="34" charset="0"/>
              </a:rPr>
              <a:t>   </a:t>
            </a:r>
            <a:r>
              <a:rPr lang="en-US" altLang="zh-CN" sz="1400" b="0">
                <a:solidFill>
                  <a:schemeClr val="tx1"/>
                </a:solidFill>
                <a:latin typeface="Helvetica" pitchFamily="34" charset="0"/>
              </a:rPr>
              <a:t>type</a:t>
            </a:r>
          </a:p>
          <a:p>
            <a:pPr algn="l">
              <a:lnSpc>
                <a:spcPct val="90000"/>
              </a:lnSpc>
            </a:pPr>
            <a:endParaRPr lang="zh-CN" altLang="en-US" sz="1400" b="0">
              <a:solidFill>
                <a:schemeClr val="tx1"/>
              </a:solidFill>
              <a:latin typeface="Helvetica" pitchFamily="34" charset="0"/>
            </a:endParaRPr>
          </a:p>
        </p:txBody>
      </p:sp>
      <p:sp>
        <p:nvSpPr>
          <p:cNvPr id="16399" name="Rectangle 15"/>
          <p:cNvSpPr>
            <a:spLocks noChangeArrowheads="1"/>
          </p:cNvSpPr>
          <p:nvPr/>
        </p:nvSpPr>
        <p:spPr bwMode="auto">
          <a:xfrm>
            <a:off x="4953000" y="4133850"/>
            <a:ext cx="9318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zh-CN" altLang="en-US" sz="1400" b="0">
                <a:solidFill>
                  <a:schemeClr val="tx1"/>
                </a:solidFill>
                <a:latin typeface="Helvetica" pitchFamily="34" charset="0"/>
              </a:rPr>
              <a:t>   </a:t>
            </a:r>
            <a:r>
              <a:rPr lang="en-US" altLang="zh-CN" sz="1400" b="0">
                <a:solidFill>
                  <a:schemeClr val="tx1"/>
                </a:solidFill>
                <a:latin typeface="Helvetica" pitchFamily="34" charset="0"/>
              </a:rPr>
              <a:t>number</a:t>
            </a:r>
          </a:p>
          <a:p>
            <a:pPr algn="l">
              <a:lnSpc>
                <a:spcPct val="90000"/>
              </a:lnSpc>
            </a:pPr>
            <a:endParaRPr lang="zh-CN" altLang="en-US" sz="1400" b="0">
              <a:solidFill>
                <a:schemeClr val="tx1"/>
              </a:solidFill>
              <a:latin typeface="Helvetica" pitchFamily="34" charset="0"/>
            </a:endParaRPr>
          </a:p>
        </p:txBody>
      </p:sp>
      <p:sp>
        <p:nvSpPr>
          <p:cNvPr id="16400" name="Rectangle 16"/>
          <p:cNvSpPr>
            <a:spLocks noChangeArrowheads="1"/>
          </p:cNvSpPr>
          <p:nvPr/>
        </p:nvSpPr>
        <p:spPr bwMode="auto">
          <a:xfrm>
            <a:off x="5043488" y="4348163"/>
            <a:ext cx="6937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weight</a:t>
            </a:r>
          </a:p>
          <a:p>
            <a:pPr algn="l">
              <a:lnSpc>
                <a:spcPct val="90000"/>
              </a:lnSpc>
            </a:pPr>
            <a:endParaRPr lang="zh-CN" altLang="en-US" sz="1400" b="0">
              <a:solidFill>
                <a:schemeClr val="tx1"/>
              </a:solidFill>
              <a:latin typeface="Helvetica" pitchFamily="34" charset="0"/>
            </a:endParaRPr>
          </a:p>
        </p:txBody>
      </p:sp>
      <p:sp>
        <p:nvSpPr>
          <p:cNvPr id="16401" name="Rectangle 17"/>
          <p:cNvSpPr>
            <a:spLocks noChangeArrowheads="1"/>
          </p:cNvSpPr>
          <p:nvPr/>
        </p:nvSpPr>
        <p:spPr bwMode="auto">
          <a:xfrm>
            <a:off x="5043488" y="4562475"/>
            <a:ext cx="17732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opening mechanism</a:t>
            </a:r>
          </a:p>
        </p:txBody>
      </p:sp>
      <p:sp>
        <p:nvSpPr>
          <p:cNvPr id="16402" name="Rectangle 18"/>
          <p:cNvSpPr>
            <a:spLocks noChangeArrowheads="1"/>
          </p:cNvSpPr>
          <p:nvPr/>
        </p:nvSpPr>
        <p:spPr bwMode="auto">
          <a:xfrm>
            <a:off x="1511300" y="2168525"/>
            <a:ext cx="1727200" cy="3114675"/>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endParaRPr lang="zh-CN" altLang="en-US"/>
          </a:p>
        </p:txBody>
      </p:sp>
      <p:sp>
        <p:nvSpPr>
          <p:cNvPr id="16403" name="Rectangle 19"/>
          <p:cNvSpPr>
            <a:spLocks noChangeArrowheads="1"/>
          </p:cNvSpPr>
          <p:nvPr/>
        </p:nvSpPr>
        <p:spPr bwMode="auto">
          <a:xfrm>
            <a:off x="1511300" y="2170113"/>
            <a:ext cx="1727200" cy="311308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04" name="Rectangle 20"/>
          <p:cNvSpPr>
            <a:spLocks noChangeArrowheads="1"/>
          </p:cNvSpPr>
          <p:nvPr/>
        </p:nvSpPr>
        <p:spPr bwMode="auto">
          <a:xfrm>
            <a:off x="1625600" y="2270125"/>
            <a:ext cx="1498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16405" name="Rectangle 21"/>
          <p:cNvSpPr>
            <a:spLocks noChangeArrowheads="1"/>
          </p:cNvSpPr>
          <p:nvPr/>
        </p:nvSpPr>
        <p:spPr bwMode="auto">
          <a:xfrm>
            <a:off x="1625600" y="2271713"/>
            <a:ext cx="1498600" cy="3011487"/>
          </a:xfrm>
          <a:prstGeom prst="rect">
            <a:avLst/>
          </a:prstGeom>
          <a:solidFill>
            <a:schemeClr val="bg2"/>
          </a:solidFill>
          <a:ln w="25400">
            <a:solidFill>
              <a:srgbClr val="000000"/>
            </a:solidFill>
            <a:miter lim="800000"/>
            <a:headEnd/>
            <a:tailEnd/>
          </a:ln>
        </p:spPr>
        <p:txBody>
          <a:bodyPr wrap="none" anchor="ctr"/>
          <a:lstStyle/>
          <a:p>
            <a:endParaRPr lang="zh-CN" altLang="en-US"/>
          </a:p>
        </p:txBody>
      </p:sp>
      <p:sp>
        <p:nvSpPr>
          <p:cNvPr id="16406" name="Freeform 22"/>
          <p:cNvSpPr>
            <a:spLocks/>
          </p:cNvSpPr>
          <p:nvPr/>
        </p:nvSpPr>
        <p:spPr bwMode="auto">
          <a:xfrm>
            <a:off x="1638300" y="2281238"/>
            <a:ext cx="1398588" cy="3173412"/>
          </a:xfrm>
          <a:custGeom>
            <a:avLst/>
            <a:gdLst>
              <a:gd name="T0" fmla="*/ 0 w 881"/>
              <a:gd name="T1" fmla="*/ 0 h 1999"/>
              <a:gd name="T2" fmla="*/ 0 w 881"/>
              <a:gd name="T3" fmla="*/ 0 h 1999"/>
              <a:gd name="T4" fmla="*/ 2147483647 w 881"/>
              <a:gd name="T5" fmla="*/ 231854381 h 1999"/>
              <a:gd name="T6" fmla="*/ 2147483647 w 881"/>
              <a:gd name="T7" fmla="*/ 2147483647 h 1999"/>
              <a:gd name="T8" fmla="*/ 0 w 881"/>
              <a:gd name="T9" fmla="*/ 2147483647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7" name="Freeform 23"/>
          <p:cNvSpPr>
            <a:spLocks/>
          </p:cNvSpPr>
          <p:nvPr/>
        </p:nvSpPr>
        <p:spPr bwMode="auto">
          <a:xfrm>
            <a:off x="1625600" y="2270125"/>
            <a:ext cx="1398588" cy="3173413"/>
          </a:xfrm>
          <a:custGeom>
            <a:avLst/>
            <a:gdLst>
              <a:gd name="T0" fmla="*/ 0 w 881"/>
              <a:gd name="T1" fmla="*/ 0 h 1999"/>
              <a:gd name="T2" fmla="*/ 2147483647 w 881"/>
              <a:gd name="T3" fmla="*/ 231854454 h 1999"/>
              <a:gd name="T4" fmla="*/ 2147483647 w 881"/>
              <a:gd name="T5" fmla="*/ 2147483647 h 1999"/>
              <a:gd name="T6" fmla="*/ 0 w 881"/>
              <a:gd name="T7" fmla="*/ 2147483647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p:spPr>
        <p:txBody>
          <a:bodyPr/>
          <a:lstStyle/>
          <a:p>
            <a:endParaRPr lang="zh-CN" altLang="en-US"/>
          </a:p>
        </p:txBody>
      </p:sp>
      <p:sp>
        <p:nvSpPr>
          <p:cNvPr id="16408" name="Oval 24"/>
          <p:cNvSpPr>
            <a:spLocks noChangeArrowheads="1"/>
          </p:cNvSpPr>
          <p:nvPr/>
        </p:nvSpPr>
        <p:spPr bwMode="auto">
          <a:xfrm>
            <a:off x="2743200" y="3794125"/>
            <a:ext cx="127000" cy="112713"/>
          </a:xfrm>
          <a:prstGeom prst="ellipse">
            <a:avLst/>
          </a:prstGeom>
          <a:solidFill>
            <a:srgbClr val="000000"/>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p>
            <a:endParaRPr lang="zh-CN" altLang="en-US"/>
          </a:p>
        </p:txBody>
      </p:sp>
      <p:sp>
        <p:nvSpPr>
          <p:cNvPr id="16409" name="Oval 25"/>
          <p:cNvSpPr>
            <a:spLocks noChangeArrowheads="1"/>
          </p:cNvSpPr>
          <p:nvPr/>
        </p:nvSpPr>
        <p:spPr bwMode="auto">
          <a:xfrm>
            <a:off x="2743200" y="3795713"/>
            <a:ext cx="127000" cy="10953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0" name="Rectangle 26"/>
          <p:cNvSpPr>
            <a:spLocks noChangeArrowheads="1"/>
          </p:cNvSpPr>
          <p:nvPr/>
        </p:nvSpPr>
        <p:spPr bwMode="auto">
          <a:xfrm>
            <a:off x="2794000" y="3895725"/>
            <a:ext cx="12700" cy="269875"/>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endParaRPr lang="zh-CN" altLang="en-US"/>
          </a:p>
        </p:txBody>
      </p:sp>
      <p:sp>
        <p:nvSpPr>
          <p:cNvPr id="16411" name="Rectangle 27"/>
          <p:cNvSpPr>
            <a:spLocks noChangeArrowheads="1"/>
          </p:cNvSpPr>
          <p:nvPr/>
        </p:nvSpPr>
        <p:spPr bwMode="auto">
          <a:xfrm>
            <a:off x="2794000" y="3897313"/>
            <a:ext cx="12700" cy="268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2" name="Line 28"/>
          <p:cNvSpPr>
            <a:spLocks noChangeShapeType="1"/>
          </p:cNvSpPr>
          <p:nvPr/>
        </p:nvSpPr>
        <p:spPr bwMode="auto">
          <a:xfrm>
            <a:off x="3378200" y="3692525"/>
            <a:ext cx="901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11560" y="548680"/>
            <a:ext cx="524986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en-US" altLang="zh-CN" sz="4000" dirty="0">
                <a:solidFill>
                  <a:srgbClr val="0000FF"/>
                </a:solidFill>
                <a:cs typeface="Times New Roman" pitchFamily="18" charset="0"/>
              </a:rPr>
              <a:t>Procedural Abstraction</a:t>
            </a:r>
          </a:p>
        </p:txBody>
      </p:sp>
      <p:sp>
        <p:nvSpPr>
          <p:cNvPr id="17411" name="Line 3"/>
          <p:cNvSpPr>
            <a:spLocks noChangeShapeType="1"/>
          </p:cNvSpPr>
          <p:nvPr/>
        </p:nvSpPr>
        <p:spPr bwMode="auto">
          <a:xfrm flipV="1">
            <a:off x="3416300" y="3775075"/>
            <a:ext cx="952500" cy="79375"/>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2" name="Rectangle 4"/>
          <p:cNvSpPr>
            <a:spLocks noChangeArrowheads="1"/>
          </p:cNvSpPr>
          <p:nvPr/>
        </p:nvSpPr>
        <p:spPr bwMode="auto">
          <a:xfrm>
            <a:off x="1562100" y="2036763"/>
            <a:ext cx="1727200" cy="3114675"/>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endParaRPr lang="zh-CN" altLang="en-US"/>
          </a:p>
        </p:txBody>
      </p:sp>
      <p:sp>
        <p:nvSpPr>
          <p:cNvPr id="17413" name="Rectangle 5"/>
          <p:cNvSpPr>
            <a:spLocks noChangeArrowheads="1"/>
          </p:cNvSpPr>
          <p:nvPr/>
        </p:nvSpPr>
        <p:spPr bwMode="auto">
          <a:xfrm>
            <a:off x="1562100" y="2038350"/>
            <a:ext cx="1727200" cy="31130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14" name="Rectangle 6"/>
          <p:cNvSpPr>
            <a:spLocks noChangeArrowheads="1"/>
          </p:cNvSpPr>
          <p:nvPr/>
        </p:nvSpPr>
        <p:spPr bwMode="auto">
          <a:xfrm>
            <a:off x="1676400" y="2138363"/>
            <a:ext cx="1498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17415" name="Rectangle 7"/>
          <p:cNvSpPr>
            <a:spLocks noChangeArrowheads="1"/>
          </p:cNvSpPr>
          <p:nvPr/>
        </p:nvSpPr>
        <p:spPr bwMode="auto">
          <a:xfrm>
            <a:off x="1676400" y="2139950"/>
            <a:ext cx="1498600" cy="3011488"/>
          </a:xfrm>
          <a:prstGeom prst="rect">
            <a:avLst/>
          </a:prstGeom>
          <a:solidFill>
            <a:schemeClr val="bg2"/>
          </a:solidFill>
          <a:ln w="25400">
            <a:solidFill>
              <a:srgbClr val="000000"/>
            </a:solidFill>
            <a:miter lim="800000"/>
            <a:headEnd/>
            <a:tailEnd/>
          </a:ln>
        </p:spPr>
        <p:txBody>
          <a:bodyPr wrap="none" anchor="ctr"/>
          <a:lstStyle/>
          <a:p>
            <a:endParaRPr lang="zh-CN" altLang="en-US"/>
          </a:p>
        </p:txBody>
      </p:sp>
      <p:sp>
        <p:nvSpPr>
          <p:cNvPr id="17416" name="Freeform 8"/>
          <p:cNvSpPr>
            <a:spLocks/>
          </p:cNvSpPr>
          <p:nvPr/>
        </p:nvSpPr>
        <p:spPr bwMode="auto">
          <a:xfrm>
            <a:off x="1689100" y="2149475"/>
            <a:ext cx="1398588" cy="3173413"/>
          </a:xfrm>
          <a:custGeom>
            <a:avLst/>
            <a:gdLst>
              <a:gd name="T0" fmla="*/ 0 w 881"/>
              <a:gd name="T1" fmla="*/ 0 h 1999"/>
              <a:gd name="T2" fmla="*/ 0 w 881"/>
              <a:gd name="T3" fmla="*/ 0 h 1999"/>
              <a:gd name="T4" fmla="*/ 2147483647 w 881"/>
              <a:gd name="T5" fmla="*/ 231854454 h 1999"/>
              <a:gd name="T6" fmla="*/ 2147483647 w 881"/>
              <a:gd name="T7" fmla="*/ 2147483647 h 1999"/>
              <a:gd name="T8" fmla="*/ 0 w 881"/>
              <a:gd name="T9" fmla="*/ 2147483647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7" name="Freeform 9"/>
          <p:cNvSpPr>
            <a:spLocks/>
          </p:cNvSpPr>
          <p:nvPr/>
        </p:nvSpPr>
        <p:spPr bwMode="auto">
          <a:xfrm>
            <a:off x="1676400" y="2138363"/>
            <a:ext cx="1398588" cy="3173412"/>
          </a:xfrm>
          <a:custGeom>
            <a:avLst/>
            <a:gdLst>
              <a:gd name="T0" fmla="*/ 0 w 881"/>
              <a:gd name="T1" fmla="*/ 0 h 1999"/>
              <a:gd name="T2" fmla="*/ 2147483647 w 881"/>
              <a:gd name="T3" fmla="*/ 231854381 h 1999"/>
              <a:gd name="T4" fmla="*/ 2147483647 w 881"/>
              <a:gd name="T5" fmla="*/ 2147483647 h 1999"/>
              <a:gd name="T6" fmla="*/ 0 w 881"/>
              <a:gd name="T7" fmla="*/ 2147483647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p:spPr>
        <p:txBody>
          <a:bodyPr/>
          <a:lstStyle/>
          <a:p>
            <a:endParaRPr lang="zh-CN" altLang="en-US"/>
          </a:p>
        </p:txBody>
      </p:sp>
      <p:sp>
        <p:nvSpPr>
          <p:cNvPr id="17418" name="Oval 10"/>
          <p:cNvSpPr>
            <a:spLocks noChangeArrowheads="1"/>
          </p:cNvSpPr>
          <p:nvPr/>
        </p:nvSpPr>
        <p:spPr bwMode="auto">
          <a:xfrm>
            <a:off x="2794000" y="3662363"/>
            <a:ext cx="127000" cy="112712"/>
          </a:xfrm>
          <a:prstGeom prst="ellipse">
            <a:avLst/>
          </a:prstGeom>
          <a:solidFill>
            <a:srgbClr val="000000"/>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p>
            <a:endParaRPr lang="zh-CN" altLang="en-US"/>
          </a:p>
        </p:txBody>
      </p:sp>
      <p:sp>
        <p:nvSpPr>
          <p:cNvPr id="17419" name="Oval 11"/>
          <p:cNvSpPr>
            <a:spLocks noChangeArrowheads="1"/>
          </p:cNvSpPr>
          <p:nvPr/>
        </p:nvSpPr>
        <p:spPr bwMode="auto">
          <a:xfrm>
            <a:off x="2794000" y="3663950"/>
            <a:ext cx="127000" cy="10953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0" name="Rectangle 12"/>
          <p:cNvSpPr>
            <a:spLocks noChangeArrowheads="1"/>
          </p:cNvSpPr>
          <p:nvPr/>
        </p:nvSpPr>
        <p:spPr bwMode="auto">
          <a:xfrm>
            <a:off x="2844800" y="3763963"/>
            <a:ext cx="12700" cy="269875"/>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endParaRPr lang="zh-CN" altLang="en-US"/>
          </a:p>
        </p:txBody>
      </p:sp>
      <p:sp>
        <p:nvSpPr>
          <p:cNvPr id="17421" name="Rectangle 13"/>
          <p:cNvSpPr>
            <a:spLocks noChangeArrowheads="1"/>
          </p:cNvSpPr>
          <p:nvPr/>
        </p:nvSpPr>
        <p:spPr bwMode="auto">
          <a:xfrm>
            <a:off x="2844800" y="3765550"/>
            <a:ext cx="12700" cy="268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2" name="Oval 14"/>
          <p:cNvSpPr>
            <a:spLocks noChangeArrowheads="1"/>
          </p:cNvSpPr>
          <p:nvPr/>
        </p:nvSpPr>
        <p:spPr bwMode="auto">
          <a:xfrm>
            <a:off x="2108200" y="2670175"/>
            <a:ext cx="254000" cy="550863"/>
          </a:xfrm>
          <a:prstGeom prst="ellipse">
            <a:avLst/>
          </a:prstGeom>
          <a:solidFill>
            <a:srgbClr val="790015"/>
          </a:solidFill>
          <a:ln w="25400">
            <a:solidFill>
              <a:schemeClr val="tx1"/>
            </a:solidFill>
            <a:round/>
            <a:headEnd/>
            <a:tailEnd/>
          </a:ln>
        </p:spPr>
        <p:txBody>
          <a:bodyPr wrap="none" anchor="ctr"/>
          <a:lstStyle/>
          <a:p>
            <a:endParaRPr lang="zh-CN" altLang="en-US"/>
          </a:p>
        </p:txBody>
      </p:sp>
      <p:sp>
        <p:nvSpPr>
          <p:cNvPr id="17423" name="Freeform 15"/>
          <p:cNvSpPr>
            <a:spLocks/>
          </p:cNvSpPr>
          <p:nvPr/>
        </p:nvSpPr>
        <p:spPr bwMode="auto">
          <a:xfrm>
            <a:off x="1981200" y="3154363"/>
            <a:ext cx="458788" cy="1130300"/>
          </a:xfrm>
          <a:custGeom>
            <a:avLst/>
            <a:gdLst>
              <a:gd name="T0" fmla="*/ 0 w 289"/>
              <a:gd name="T1" fmla="*/ 0 h 712"/>
              <a:gd name="T2" fmla="*/ 725805683 w 289"/>
              <a:gd name="T3" fmla="*/ 287297813 h 712"/>
              <a:gd name="T4" fmla="*/ 564515575 w 289"/>
              <a:gd name="T5" fmla="*/ 1791832067 h 712"/>
              <a:gd name="T6" fmla="*/ 120967630 w 289"/>
              <a:gd name="T7" fmla="*/ 1539816131 h 712"/>
              <a:gd name="T8" fmla="*/ 0 w 289"/>
              <a:gd name="T9" fmla="*/ 0 h 712"/>
              <a:gd name="T10" fmla="*/ 0 60000 65536"/>
              <a:gd name="T11" fmla="*/ 0 60000 65536"/>
              <a:gd name="T12" fmla="*/ 0 60000 65536"/>
              <a:gd name="T13" fmla="*/ 0 60000 65536"/>
              <a:gd name="T14" fmla="*/ 0 60000 65536"/>
              <a:gd name="T15" fmla="*/ 0 w 289"/>
              <a:gd name="T16" fmla="*/ 0 h 712"/>
              <a:gd name="T17" fmla="*/ 289 w 289"/>
              <a:gd name="T18" fmla="*/ 712 h 712"/>
            </a:gdLst>
            <a:ahLst/>
            <a:cxnLst>
              <a:cxn ang="T10">
                <a:pos x="T0" y="T1"/>
              </a:cxn>
              <a:cxn ang="T11">
                <a:pos x="T2" y="T3"/>
              </a:cxn>
              <a:cxn ang="T12">
                <a:pos x="T4" y="T5"/>
              </a:cxn>
              <a:cxn ang="T13">
                <a:pos x="T6" y="T7"/>
              </a:cxn>
              <a:cxn ang="T14">
                <a:pos x="T8" y="T9"/>
              </a:cxn>
            </a:cxnLst>
            <a:rect l="T15" t="T16" r="T17" b="T18"/>
            <a:pathLst>
              <a:path w="289" h="712">
                <a:moveTo>
                  <a:pt x="0" y="0"/>
                </a:moveTo>
                <a:lnTo>
                  <a:pt x="288" y="114"/>
                </a:lnTo>
                <a:lnTo>
                  <a:pt x="224" y="711"/>
                </a:lnTo>
                <a:lnTo>
                  <a:pt x="48" y="611"/>
                </a:lnTo>
                <a:lnTo>
                  <a:pt x="0" y="0"/>
                </a:lnTo>
              </a:path>
            </a:pathLst>
          </a:custGeom>
          <a:solidFill>
            <a:srgbClr val="790015"/>
          </a:solidFill>
          <a:ln w="25400" cap="rnd" cmpd="sng">
            <a:solidFill>
              <a:schemeClr val="tx1"/>
            </a:solidFill>
            <a:prstDash val="solid"/>
            <a:round/>
            <a:headEnd type="none" w="med" len="med"/>
            <a:tailEnd type="none" w="med" len="med"/>
          </a:ln>
        </p:spPr>
        <p:txBody>
          <a:bodyPr/>
          <a:lstStyle/>
          <a:p>
            <a:endParaRPr lang="zh-CN" altLang="en-US"/>
          </a:p>
        </p:txBody>
      </p:sp>
      <p:sp>
        <p:nvSpPr>
          <p:cNvPr id="17424" name="Line 16"/>
          <p:cNvSpPr>
            <a:spLocks noChangeShapeType="1"/>
          </p:cNvSpPr>
          <p:nvPr/>
        </p:nvSpPr>
        <p:spPr bwMode="auto">
          <a:xfrm>
            <a:off x="2438400" y="3359150"/>
            <a:ext cx="114300" cy="730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17"/>
          <p:cNvSpPr>
            <a:spLocks noChangeShapeType="1"/>
          </p:cNvSpPr>
          <p:nvPr/>
        </p:nvSpPr>
        <p:spPr bwMode="auto">
          <a:xfrm flipV="1">
            <a:off x="2578100" y="3956050"/>
            <a:ext cx="254000" cy="146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Line 18"/>
          <p:cNvSpPr>
            <a:spLocks noChangeShapeType="1"/>
          </p:cNvSpPr>
          <p:nvPr/>
        </p:nvSpPr>
        <p:spPr bwMode="auto">
          <a:xfrm flipH="1">
            <a:off x="1790700" y="3178175"/>
            <a:ext cx="177800" cy="482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7" name="Line 19"/>
          <p:cNvSpPr>
            <a:spLocks noChangeShapeType="1"/>
          </p:cNvSpPr>
          <p:nvPr/>
        </p:nvSpPr>
        <p:spPr bwMode="auto">
          <a:xfrm>
            <a:off x="1803400" y="3686175"/>
            <a:ext cx="22860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8" name="Line 20"/>
          <p:cNvSpPr>
            <a:spLocks noChangeShapeType="1"/>
          </p:cNvSpPr>
          <p:nvPr/>
        </p:nvSpPr>
        <p:spPr bwMode="auto">
          <a:xfrm>
            <a:off x="2336800" y="4295775"/>
            <a:ext cx="177800" cy="561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Line 21"/>
          <p:cNvSpPr>
            <a:spLocks noChangeShapeType="1"/>
          </p:cNvSpPr>
          <p:nvPr/>
        </p:nvSpPr>
        <p:spPr bwMode="auto">
          <a:xfrm flipH="1">
            <a:off x="2298700" y="4883150"/>
            <a:ext cx="228600" cy="639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0" name="Line 22"/>
          <p:cNvSpPr>
            <a:spLocks noChangeShapeType="1"/>
          </p:cNvSpPr>
          <p:nvPr/>
        </p:nvSpPr>
        <p:spPr bwMode="auto">
          <a:xfrm flipV="1">
            <a:off x="2298700" y="5491163"/>
            <a:ext cx="63500" cy="444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Line 23"/>
          <p:cNvSpPr>
            <a:spLocks noChangeShapeType="1"/>
          </p:cNvSpPr>
          <p:nvPr/>
        </p:nvSpPr>
        <p:spPr bwMode="auto">
          <a:xfrm>
            <a:off x="2057400" y="4137025"/>
            <a:ext cx="88900" cy="6080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Line 24"/>
          <p:cNvSpPr>
            <a:spLocks noChangeShapeType="1"/>
          </p:cNvSpPr>
          <p:nvPr/>
        </p:nvSpPr>
        <p:spPr bwMode="auto">
          <a:xfrm flipH="1">
            <a:off x="1739900" y="4770438"/>
            <a:ext cx="419100" cy="560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3" name="Line 25"/>
          <p:cNvSpPr>
            <a:spLocks noChangeShapeType="1"/>
          </p:cNvSpPr>
          <p:nvPr/>
        </p:nvSpPr>
        <p:spPr bwMode="auto">
          <a:xfrm flipV="1">
            <a:off x="1752600" y="5321300"/>
            <a:ext cx="76200" cy="222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4" name="AutoShape 26"/>
          <p:cNvSpPr>
            <a:spLocks noChangeArrowheads="1"/>
          </p:cNvSpPr>
          <p:nvPr/>
        </p:nvSpPr>
        <p:spPr bwMode="auto">
          <a:xfrm>
            <a:off x="4546600" y="1957388"/>
            <a:ext cx="2768600" cy="2460625"/>
          </a:xfrm>
          <a:prstGeom prst="roundRect">
            <a:avLst>
              <a:gd name="adj" fmla="val 6616"/>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365595" name="AutoShape 27"/>
          <p:cNvSpPr>
            <a:spLocks noChangeArrowheads="1"/>
          </p:cNvSpPr>
          <p:nvPr/>
        </p:nvSpPr>
        <p:spPr bwMode="auto">
          <a:xfrm>
            <a:off x="4533900" y="1946275"/>
            <a:ext cx="2794000" cy="2482850"/>
          </a:xfrm>
          <a:prstGeom prst="roundRect">
            <a:avLst>
              <a:gd name="adj" fmla="val 7005"/>
            </a:avLst>
          </a:prstGeom>
          <a:solidFill>
            <a:schemeClr val="accent1"/>
          </a:solidFill>
          <a:ln w="25400">
            <a:no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7436" name="Line 28"/>
          <p:cNvSpPr>
            <a:spLocks noChangeShapeType="1"/>
          </p:cNvSpPr>
          <p:nvPr/>
        </p:nvSpPr>
        <p:spPr bwMode="auto">
          <a:xfrm>
            <a:off x="4546600" y="2363788"/>
            <a:ext cx="273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7" name="Rectangle 29"/>
          <p:cNvSpPr>
            <a:spLocks noChangeArrowheads="1"/>
          </p:cNvSpPr>
          <p:nvPr/>
        </p:nvSpPr>
        <p:spPr bwMode="auto">
          <a:xfrm>
            <a:off x="4735513" y="1792288"/>
            <a:ext cx="10826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3200" b="0">
                <a:solidFill>
                  <a:srgbClr val="CC0066"/>
                </a:solidFill>
                <a:latin typeface="Helvetica" pitchFamily="34" charset="0"/>
              </a:rPr>
              <a:t>open</a:t>
            </a:r>
            <a:endParaRPr lang="en-US" altLang="zh-CN" sz="1800" b="0">
              <a:solidFill>
                <a:schemeClr val="tx1"/>
              </a:solidFill>
              <a:latin typeface="Helvetica" pitchFamily="34" charset="0"/>
            </a:endParaRPr>
          </a:p>
        </p:txBody>
      </p:sp>
      <p:sp>
        <p:nvSpPr>
          <p:cNvPr id="17438" name="Line 30"/>
          <p:cNvSpPr>
            <a:spLocks noChangeShapeType="1"/>
          </p:cNvSpPr>
          <p:nvPr/>
        </p:nvSpPr>
        <p:spPr bwMode="auto">
          <a:xfrm flipH="1">
            <a:off x="4470400" y="4070350"/>
            <a:ext cx="939800" cy="8540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9" name="Rectangle 31"/>
          <p:cNvSpPr>
            <a:spLocks noChangeArrowheads="1"/>
          </p:cNvSpPr>
          <p:nvPr/>
        </p:nvSpPr>
        <p:spPr bwMode="auto">
          <a:xfrm>
            <a:off x="3529013" y="4876800"/>
            <a:ext cx="5514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2400" b="0">
                <a:solidFill>
                  <a:schemeClr val="tx1"/>
                </a:solidFill>
                <a:latin typeface="Helvetica" pitchFamily="34" charset="0"/>
              </a:rPr>
              <a:t>implemented with a "knowledge" of the</a:t>
            </a:r>
            <a:r>
              <a:rPr lang="en-US" altLang="zh-CN" sz="1400" b="0">
                <a:solidFill>
                  <a:schemeClr val="tx1"/>
                </a:solidFill>
                <a:latin typeface="Helvetica" pitchFamily="34" charset="0"/>
              </a:rPr>
              <a:t>  </a:t>
            </a:r>
          </a:p>
        </p:txBody>
      </p:sp>
      <p:sp>
        <p:nvSpPr>
          <p:cNvPr id="17440" name="Rectangle 32"/>
          <p:cNvSpPr>
            <a:spLocks noChangeArrowheads="1"/>
          </p:cNvSpPr>
          <p:nvPr/>
        </p:nvSpPr>
        <p:spPr bwMode="auto">
          <a:xfrm>
            <a:off x="3505200" y="5449888"/>
            <a:ext cx="48418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2400" b="0">
                <a:solidFill>
                  <a:schemeClr val="tx1"/>
                </a:solidFill>
                <a:latin typeface="Helvetica" pitchFamily="34" charset="0"/>
              </a:rPr>
              <a:t>object that is associated with enter</a:t>
            </a:r>
            <a:endParaRPr lang="en-US" altLang="zh-CN" sz="1400" b="0">
              <a:solidFill>
                <a:schemeClr val="tx1"/>
              </a:solidFill>
              <a:latin typeface="Helvetica" pitchFamily="34" charset="0"/>
            </a:endParaRPr>
          </a:p>
        </p:txBody>
      </p:sp>
      <p:sp>
        <p:nvSpPr>
          <p:cNvPr id="17441" name="Rectangle 33"/>
          <p:cNvSpPr>
            <a:spLocks noChangeArrowheads="1"/>
          </p:cNvSpPr>
          <p:nvPr/>
        </p:nvSpPr>
        <p:spPr bwMode="auto">
          <a:xfrm>
            <a:off x="5040313" y="2743200"/>
            <a:ext cx="18938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2000" b="0">
                <a:solidFill>
                  <a:schemeClr val="tx1"/>
                </a:solidFill>
                <a:latin typeface="Helvetica" pitchFamily="34" charset="0"/>
              </a:rPr>
              <a:t>details of enter</a:t>
            </a:r>
            <a:r>
              <a:rPr lang="en-US" altLang="zh-CN" sz="1400" b="0">
                <a:solidFill>
                  <a:schemeClr val="tx1"/>
                </a:solidFill>
                <a:latin typeface="Helvetica" pitchFamily="34" charset="0"/>
              </a:rPr>
              <a:t> </a:t>
            </a:r>
          </a:p>
        </p:txBody>
      </p:sp>
      <p:sp>
        <p:nvSpPr>
          <p:cNvPr id="17442" name="Rectangle 34"/>
          <p:cNvSpPr>
            <a:spLocks noChangeArrowheads="1"/>
          </p:cNvSpPr>
          <p:nvPr/>
        </p:nvSpPr>
        <p:spPr bwMode="auto">
          <a:xfrm>
            <a:off x="5021263" y="3024188"/>
            <a:ext cx="1422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algn="l"/>
            <a:r>
              <a:rPr lang="en-US" altLang="zh-CN" sz="2000" b="0">
                <a:solidFill>
                  <a:schemeClr val="tx1"/>
                </a:solidFill>
                <a:latin typeface="Helvetica" pitchFamily="34" charset="0"/>
              </a:rPr>
              <a:t>algorithm</a:t>
            </a: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66555" y="593685"/>
            <a:ext cx="63928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p>
            <a:pPr algn="l" eaLnBrk="0" hangingPunct="0"/>
            <a:r>
              <a:rPr lang="en-US" altLang="zh-CN" sz="4000" dirty="0">
                <a:solidFill>
                  <a:srgbClr val="0000FF"/>
                </a:solidFill>
                <a:cs typeface="Times New Roman" pitchFamily="18" charset="0"/>
              </a:rPr>
              <a:t>Information Hiding</a:t>
            </a:r>
          </a:p>
        </p:txBody>
      </p:sp>
      <p:sp>
        <p:nvSpPr>
          <p:cNvPr id="18435" name="Rectangle 3"/>
          <p:cNvSpPr>
            <a:spLocks noChangeArrowheads="1"/>
          </p:cNvSpPr>
          <p:nvPr/>
        </p:nvSpPr>
        <p:spPr bwMode="auto">
          <a:xfrm>
            <a:off x="3403600" y="2416175"/>
            <a:ext cx="2501900" cy="2868613"/>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68644" name="Rectangle 4"/>
          <p:cNvSpPr>
            <a:spLocks noChangeArrowheads="1"/>
          </p:cNvSpPr>
          <p:nvPr/>
        </p:nvSpPr>
        <p:spPr bwMode="auto">
          <a:xfrm>
            <a:off x="3403600" y="2417763"/>
            <a:ext cx="2501900" cy="2865437"/>
          </a:xfrm>
          <a:prstGeom prst="rect">
            <a:avLst/>
          </a:prstGeom>
          <a:solidFill>
            <a:schemeClr val="hlink"/>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68645" name="Rectangle 5"/>
          <p:cNvSpPr>
            <a:spLocks noChangeArrowheads="1"/>
          </p:cNvSpPr>
          <p:nvPr/>
        </p:nvSpPr>
        <p:spPr bwMode="auto">
          <a:xfrm>
            <a:off x="3300413" y="1971675"/>
            <a:ext cx="1263650"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2400">
                <a:solidFill>
                  <a:schemeClr val="tx1"/>
                </a:solidFill>
                <a:effectLst>
                  <a:outerShdw blurRad="38100" dist="38100" dir="2700000" algn="tl">
                    <a:srgbClr val="C0C0C0"/>
                  </a:outerShdw>
                </a:effectLst>
                <a:latin typeface="Helvetica" pitchFamily="34" charset="0"/>
              </a:rPr>
              <a:t>module</a:t>
            </a:r>
            <a:endParaRPr lang="en-US" altLang="zh-CN" sz="1800">
              <a:solidFill>
                <a:schemeClr val="tx1"/>
              </a:solidFill>
              <a:effectLst>
                <a:outerShdw blurRad="38100" dist="38100" dir="2700000" algn="tl">
                  <a:srgbClr val="C0C0C0"/>
                </a:outerShdw>
              </a:effectLst>
              <a:latin typeface="Helvetica" pitchFamily="34" charset="0"/>
            </a:endParaRPr>
          </a:p>
        </p:txBody>
      </p:sp>
      <p:sp>
        <p:nvSpPr>
          <p:cNvPr id="18438" name="Freeform 6" descr="10%"/>
          <p:cNvSpPr>
            <a:spLocks/>
          </p:cNvSpPr>
          <p:nvPr/>
        </p:nvSpPr>
        <p:spPr bwMode="auto">
          <a:xfrm>
            <a:off x="3759200" y="3467100"/>
            <a:ext cx="1843088" cy="1638300"/>
          </a:xfrm>
          <a:custGeom>
            <a:avLst/>
            <a:gdLst>
              <a:gd name="T0" fmla="*/ 882054953 w 1161"/>
              <a:gd name="T1" fmla="*/ 161289973 h 1032"/>
              <a:gd name="T2" fmla="*/ 640119790 w 1161"/>
              <a:gd name="T3" fmla="*/ 105846562 h 1032"/>
              <a:gd name="T4" fmla="*/ 481350764 w 1161"/>
              <a:gd name="T5" fmla="*/ 105846562 h 1032"/>
              <a:gd name="T6" fmla="*/ 420867023 w 1161"/>
              <a:gd name="T7" fmla="*/ 178930265 h 1032"/>
              <a:gd name="T8" fmla="*/ 380544430 w 1161"/>
              <a:gd name="T9" fmla="*/ 267136535 h 1032"/>
              <a:gd name="T10" fmla="*/ 400705677 w 1161"/>
              <a:gd name="T11" fmla="*/ 390623339 h 1032"/>
              <a:gd name="T12" fmla="*/ 360383183 w 1161"/>
              <a:gd name="T13" fmla="*/ 534273071 h 1032"/>
              <a:gd name="T14" fmla="*/ 219254454 w 1161"/>
              <a:gd name="T15" fmla="*/ 693042046 h 1032"/>
              <a:gd name="T16" fmla="*/ 100806260 w 1161"/>
              <a:gd name="T17" fmla="*/ 836691876 h 1032"/>
              <a:gd name="T18" fmla="*/ 20161253 w 1161"/>
              <a:gd name="T19" fmla="*/ 977820559 h 1032"/>
              <a:gd name="T20" fmla="*/ 20161253 w 1161"/>
              <a:gd name="T21" fmla="*/ 1121468604 h 1032"/>
              <a:gd name="T22" fmla="*/ 80645013 w 1161"/>
              <a:gd name="T23" fmla="*/ 1244956995 h 1032"/>
              <a:gd name="T24" fmla="*/ 60483766 w 1161"/>
              <a:gd name="T25" fmla="*/ 1547375602 h 1032"/>
              <a:gd name="T26" fmla="*/ 40322506 w 1161"/>
              <a:gd name="T27" fmla="*/ 1726306214 h 1032"/>
              <a:gd name="T28" fmla="*/ 120967532 w 1161"/>
              <a:gd name="T29" fmla="*/ 1940520188 h 1032"/>
              <a:gd name="T30" fmla="*/ 259576948 w 1161"/>
              <a:gd name="T31" fmla="*/ 2116931042 h 1032"/>
              <a:gd name="T32" fmla="*/ 441028270 w 1161"/>
              <a:gd name="T33" fmla="*/ 2147483647 h 1032"/>
              <a:gd name="T34" fmla="*/ 700603531 w 1161"/>
              <a:gd name="T35" fmla="*/ 2147483647 h 1032"/>
              <a:gd name="T36" fmla="*/ 960180579 w 1161"/>
              <a:gd name="T37" fmla="*/ 2147483647 h 1032"/>
              <a:gd name="T38" fmla="*/ 1222276789 w 1161"/>
              <a:gd name="T39" fmla="*/ 2147483647 h 1032"/>
              <a:gd name="T40" fmla="*/ 1602819533 w 1161"/>
              <a:gd name="T41" fmla="*/ 2147483647 h 1032"/>
              <a:gd name="T42" fmla="*/ 1902719272 w 1161"/>
              <a:gd name="T43" fmla="*/ 2147483647 h 1032"/>
              <a:gd name="T44" fmla="*/ 2147483647 w 1161"/>
              <a:gd name="T45" fmla="*/ 2147483647 h 1032"/>
              <a:gd name="T46" fmla="*/ 2147483647 w 1161"/>
              <a:gd name="T47" fmla="*/ 2147483647 h 1032"/>
              <a:gd name="T48" fmla="*/ 2147483647 w 1161"/>
              <a:gd name="T49" fmla="*/ 2147483647 h 1032"/>
              <a:gd name="T50" fmla="*/ 2147483647 w 1161"/>
              <a:gd name="T51" fmla="*/ 2147483647 h 1032"/>
              <a:gd name="T52" fmla="*/ 2147483647 w 1161"/>
              <a:gd name="T53" fmla="*/ 2147483647 h 1032"/>
              <a:gd name="T54" fmla="*/ 2147483647 w 1161"/>
              <a:gd name="T55" fmla="*/ 2134571334 h 1032"/>
              <a:gd name="T56" fmla="*/ 2147483647 w 1161"/>
              <a:gd name="T57" fmla="*/ 1958160480 h 1032"/>
              <a:gd name="T58" fmla="*/ 2147483647 w 1161"/>
              <a:gd name="T59" fmla="*/ 1796870556 h 1032"/>
              <a:gd name="T60" fmla="*/ 2147483647 w 1161"/>
              <a:gd name="T61" fmla="*/ 1565015894 h 1032"/>
              <a:gd name="T62" fmla="*/ 2147483647 w 1161"/>
              <a:gd name="T63" fmla="*/ 1406246919 h 1032"/>
              <a:gd name="T64" fmla="*/ 2147483647 w 1161"/>
              <a:gd name="T65" fmla="*/ 1280239166 h 1032"/>
              <a:gd name="T66" fmla="*/ 2147483647 w 1161"/>
              <a:gd name="T67" fmla="*/ 1068546141 h 1032"/>
              <a:gd name="T68" fmla="*/ 2147483647 w 1161"/>
              <a:gd name="T69" fmla="*/ 1015622091 h 1032"/>
              <a:gd name="T70" fmla="*/ 2147483647 w 1161"/>
              <a:gd name="T71" fmla="*/ 871974047 h 1032"/>
              <a:gd name="T72" fmla="*/ 2147483647 w 1161"/>
              <a:gd name="T73" fmla="*/ 640119583 h 1032"/>
              <a:gd name="T74" fmla="*/ 2147483647 w 1161"/>
              <a:gd name="T75" fmla="*/ 463708729 h 1032"/>
              <a:gd name="T76" fmla="*/ 2147483647 w 1161"/>
              <a:gd name="T77" fmla="*/ 284776827 h 1032"/>
              <a:gd name="T78" fmla="*/ 2147483647 w 1161"/>
              <a:gd name="T79" fmla="*/ 214212485 h 1032"/>
              <a:gd name="T80" fmla="*/ 2147483647 w 1161"/>
              <a:gd name="T81" fmla="*/ 214212485 h 1032"/>
              <a:gd name="T82" fmla="*/ 2147483647 w 1161"/>
              <a:gd name="T83" fmla="*/ 178930265 h 1032"/>
              <a:gd name="T84" fmla="*/ 2081649545 w 1161"/>
              <a:gd name="T85" fmla="*/ 70564366 h 1032"/>
              <a:gd name="T86" fmla="*/ 2021165805 w 1161"/>
              <a:gd name="T87" fmla="*/ 17640298 h 1032"/>
              <a:gd name="T88" fmla="*/ 1922880519 w 1161"/>
              <a:gd name="T89" fmla="*/ 0 h 1032"/>
              <a:gd name="T90" fmla="*/ 1761590543 w 1161"/>
              <a:gd name="T91" fmla="*/ 0 h 1032"/>
              <a:gd name="T92" fmla="*/ 1522174545 w 1161"/>
              <a:gd name="T93" fmla="*/ 52922487 h 1032"/>
              <a:gd name="T94" fmla="*/ 1280239581 w 1161"/>
              <a:gd name="T95" fmla="*/ 123486854 h 1032"/>
              <a:gd name="T96" fmla="*/ 1020664320 w 1161"/>
              <a:gd name="T97" fmla="*/ 231854365 h 10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61"/>
              <a:gd name="T148" fmla="*/ 0 h 1032"/>
              <a:gd name="T149" fmla="*/ 1161 w 1161"/>
              <a:gd name="T150" fmla="*/ 1032 h 10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61" h="1032">
                <a:moveTo>
                  <a:pt x="421" y="92"/>
                </a:moveTo>
                <a:lnTo>
                  <a:pt x="397" y="85"/>
                </a:lnTo>
                <a:lnTo>
                  <a:pt x="350" y="64"/>
                </a:lnTo>
                <a:lnTo>
                  <a:pt x="318" y="56"/>
                </a:lnTo>
                <a:lnTo>
                  <a:pt x="278" y="42"/>
                </a:lnTo>
                <a:lnTo>
                  <a:pt x="254" y="42"/>
                </a:lnTo>
                <a:lnTo>
                  <a:pt x="222" y="35"/>
                </a:lnTo>
                <a:lnTo>
                  <a:pt x="199" y="42"/>
                </a:lnTo>
                <a:lnTo>
                  <a:pt x="191" y="42"/>
                </a:lnTo>
                <a:lnTo>
                  <a:pt x="183" y="49"/>
                </a:lnTo>
                <a:lnTo>
                  <a:pt x="175" y="56"/>
                </a:lnTo>
                <a:lnTo>
                  <a:pt x="167" y="71"/>
                </a:lnTo>
                <a:lnTo>
                  <a:pt x="159" y="78"/>
                </a:lnTo>
                <a:lnTo>
                  <a:pt x="151" y="92"/>
                </a:lnTo>
                <a:lnTo>
                  <a:pt x="151" y="106"/>
                </a:lnTo>
                <a:lnTo>
                  <a:pt x="151" y="120"/>
                </a:lnTo>
                <a:lnTo>
                  <a:pt x="159" y="141"/>
                </a:lnTo>
                <a:lnTo>
                  <a:pt x="159" y="155"/>
                </a:lnTo>
                <a:lnTo>
                  <a:pt x="159" y="177"/>
                </a:lnTo>
                <a:lnTo>
                  <a:pt x="151" y="191"/>
                </a:lnTo>
                <a:lnTo>
                  <a:pt x="143" y="212"/>
                </a:lnTo>
                <a:lnTo>
                  <a:pt x="127" y="226"/>
                </a:lnTo>
                <a:lnTo>
                  <a:pt x="103" y="254"/>
                </a:lnTo>
                <a:lnTo>
                  <a:pt x="87" y="275"/>
                </a:lnTo>
                <a:lnTo>
                  <a:pt x="72" y="290"/>
                </a:lnTo>
                <a:lnTo>
                  <a:pt x="64" y="297"/>
                </a:lnTo>
                <a:lnTo>
                  <a:pt x="40" y="332"/>
                </a:lnTo>
                <a:lnTo>
                  <a:pt x="24" y="353"/>
                </a:lnTo>
                <a:lnTo>
                  <a:pt x="16" y="367"/>
                </a:lnTo>
                <a:lnTo>
                  <a:pt x="8" y="388"/>
                </a:lnTo>
                <a:lnTo>
                  <a:pt x="0" y="417"/>
                </a:lnTo>
                <a:lnTo>
                  <a:pt x="8" y="431"/>
                </a:lnTo>
                <a:lnTo>
                  <a:pt x="8" y="445"/>
                </a:lnTo>
                <a:lnTo>
                  <a:pt x="16" y="452"/>
                </a:lnTo>
                <a:lnTo>
                  <a:pt x="24" y="466"/>
                </a:lnTo>
                <a:lnTo>
                  <a:pt x="32" y="494"/>
                </a:lnTo>
                <a:lnTo>
                  <a:pt x="32" y="537"/>
                </a:lnTo>
                <a:lnTo>
                  <a:pt x="32" y="586"/>
                </a:lnTo>
                <a:lnTo>
                  <a:pt x="24" y="614"/>
                </a:lnTo>
                <a:lnTo>
                  <a:pt x="24" y="628"/>
                </a:lnTo>
                <a:lnTo>
                  <a:pt x="16" y="657"/>
                </a:lnTo>
                <a:lnTo>
                  <a:pt x="16" y="685"/>
                </a:lnTo>
                <a:lnTo>
                  <a:pt x="24" y="713"/>
                </a:lnTo>
                <a:lnTo>
                  <a:pt x="32" y="741"/>
                </a:lnTo>
                <a:lnTo>
                  <a:pt x="48" y="770"/>
                </a:lnTo>
                <a:lnTo>
                  <a:pt x="64" y="798"/>
                </a:lnTo>
                <a:lnTo>
                  <a:pt x="87" y="826"/>
                </a:lnTo>
                <a:lnTo>
                  <a:pt x="103" y="840"/>
                </a:lnTo>
                <a:lnTo>
                  <a:pt x="119" y="854"/>
                </a:lnTo>
                <a:lnTo>
                  <a:pt x="143" y="876"/>
                </a:lnTo>
                <a:lnTo>
                  <a:pt x="175" y="897"/>
                </a:lnTo>
                <a:lnTo>
                  <a:pt x="215" y="911"/>
                </a:lnTo>
                <a:lnTo>
                  <a:pt x="246" y="918"/>
                </a:lnTo>
                <a:lnTo>
                  <a:pt x="278" y="918"/>
                </a:lnTo>
                <a:lnTo>
                  <a:pt x="318" y="918"/>
                </a:lnTo>
                <a:lnTo>
                  <a:pt x="358" y="911"/>
                </a:lnTo>
                <a:lnTo>
                  <a:pt x="381" y="904"/>
                </a:lnTo>
                <a:lnTo>
                  <a:pt x="405" y="897"/>
                </a:lnTo>
                <a:lnTo>
                  <a:pt x="453" y="890"/>
                </a:lnTo>
                <a:lnTo>
                  <a:pt x="485" y="890"/>
                </a:lnTo>
                <a:lnTo>
                  <a:pt x="532" y="890"/>
                </a:lnTo>
                <a:lnTo>
                  <a:pt x="580" y="897"/>
                </a:lnTo>
                <a:lnTo>
                  <a:pt x="636" y="911"/>
                </a:lnTo>
                <a:lnTo>
                  <a:pt x="675" y="925"/>
                </a:lnTo>
                <a:lnTo>
                  <a:pt x="723" y="946"/>
                </a:lnTo>
                <a:lnTo>
                  <a:pt x="755" y="960"/>
                </a:lnTo>
                <a:lnTo>
                  <a:pt x="787" y="975"/>
                </a:lnTo>
                <a:lnTo>
                  <a:pt x="826" y="996"/>
                </a:lnTo>
                <a:lnTo>
                  <a:pt x="866" y="1010"/>
                </a:lnTo>
                <a:lnTo>
                  <a:pt x="906" y="1024"/>
                </a:lnTo>
                <a:lnTo>
                  <a:pt x="930" y="1031"/>
                </a:lnTo>
                <a:lnTo>
                  <a:pt x="953" y="1031"/>
                </a:lnTo>
                <a:lnTo>
                  <a:pt x="961" y="1031"/>
                </a:lnTo>
                <a:lnTo>
                  <a:pt x="969" y="1024"/>
                </a:lnTo>
                <a:lnTo>
                  <a:pt x="977" y="1017"/>
                </a:lnTo>
                <a:lnTo>
                  <a:pt x="985" y="1003"/>
                </a:lnTo>
                <a:lnTo>
                  <a:pt x="985" y="975"/>
                </a:lnTo>
                <a:lnTo>
                  <a:pt x="977" y="946"/>
                </a:lnTo>
                <a:lnTo>
                  <a:pt x="969" y="925"/>
                </a:lnTo>
                <a:lnTo>
                  <a:pt x="961" y="911"/>
                </a:lnTo>
                <a:lnTo>
                  <a:pt x="953" y="904"/>
                </a:lnTo>
                <a:lnTo>
                  <a:pt x="953" y="890"/>
                </a:lnTo>
                <a:lnTo>
                  <a:pt x="953" y="869"/>
                </a:lnTo>
                <a:lnTo>
                  <a:pt x="961" y="847"/>
                </a:lnTo>
                <a:lnTo>
                  <a:pt x="969" y="826"/>
                </a:lnTo>
                <a:lnTo>
                  <a:pt x="985" y="805"/>
                </a:lnTo>
                <a:lnTo>
                  <a:pt x="1009" y="777"/>
                </a:lnTo>
                <a:lnTo>
                  <a:pt x="1041" y="741"/>
                </a:lnTo>
                <a:lnTo>
                  <a:pt x="1057" y="727"/>
                </a:lnTo>
                <a:lnTo>
                  <a:pt x="1073" y="713"/>
                </a:lnTo>
                <a:lnTo>
                  <a:pt x="1104" y="678"/>
                </a:lnTo>
                <a:lnTo>
                  <a:pt x="1120" y="657"/>
                </a:lnTo>
                <a:lnTo>
                  <a:pt x="1144" y="621"/>
                </a:lnTo>
                <a:lnTo>
                  <a:pt x="1152" y="593"/>
                </a:lnTo>
                <a:lnTo>
                  <a:pt x="1160" y="572"/>
                </a:lnTo>
                <a:lnTo>
                  <a:pt x="1160" y="558"/>
                </a:lnTo>
                <a:lnTo>
                  <a:pt x="1152" y="537"/>
                </a:lnTo>
                <a:lnTo>
                  <a:pt x="1144" y="523"/>
                </a:lnTo>
                <a:lnTo>
                  <a:pt x="1136" y="508"/>
                </a:lnTo>
                <a:lnTo>
                  <a:pt x="1104" y="466"/>
                </a:lnTo>
                <a:lnTo>
                  <a:pt x="1073" y="445"/>
                </a:lnTo>
                <a:lnTo>
                  <a:pt x="1025" y="424"/>
                </a:lnTo>
                <a:lnTo>
                  <a:pt x="1001" y="417"/>
                </a:lnTo>
                <a:lnTo>
                  <a:pt x="993" y="417"/>
                </a:lnTo>
                <a:lnTo>
                  <a:pt x="969" y="403"/>
                </a:lnTo>
                <a:lnTo>
                  <a:pt x="961" y="388"/>
                </a:lnTo>
                <a:lnTo>
                  <a:pt x="961" y="374"/>
                </a:lnTo>
                <a:lnTo>
                  <a:pt x="961" y="346"/>
                </a:lnTo>
                <a:lnTo>
                  <a:pt x="969" y="325"/>
                </a:lnTo>
                <a:lnTo>
                  <a:pt x="985" y="290"/>
                </a:lnTo>
                <a:lnTo>
                  <a:pt x="1009" y="254"/>
                </a:lnTo>
                <a:lnTo>
                  <a:pt x="1025" y="233"/>
                </a:lnTo>
                <a:lnTo>
                  <a:pt x="1041" y="212"/>
                </a:lnTo>
                <a:lnTo>
                  <a:pt x="1057" y="184"/>
                </a:lnTo>
                <a:lnTo>
                  <a:pt x="1073" y="155"/>
                </a:lnTo>
                <a:lnTo>
                  <a:pt x="1081" y="127"/>
                </a:lnTo>
                <a:lnTo>
                  <a:pt x="1081" y="113"/>
                </a:lnTo>
                <a:lnTo>
                  <a:pt x="1073" y="99"/>
                </a:lnTo>
                <a:lnTo>
                  <a:pt x="1049" y="85"/>
                </a:lnTo>
                <a:lnTo>
                  <a:pt x="1033" y="85"/>
                </a:lnTo>
                <a:lnTo>
                  <a:pt x="1017" y="85"/>
                </a:lnTo>
                <a:lnTo>
                  <a:pt x="1001" y="85"/>
                </a:lnTo>
                <a:lnTo>
                  <a:pt x="969" y="85"/>
                </a:lnTo>
                <a:lnTo>
                  <a:pt x="945" y="85"/>
                </a:lnTo>
                <a:lnTo>
                  <a:pt x="922" y="78"/>
                </a:lnTo>
                <a:lnTo>
                  <a:pt x="898" y="71"/>
                </a:lnTo>
                <a:lnTo>
                  <a:pt x="866" y="56"/>
                </a:lnTo>
                <a:lnTo>
                  <a:pt x="842" y="42"/>
                </a:lnTo>
                <a:lnTo>
                  <a:pt x="826" y="28"/>
                </a:lnTo>
                <a:lnTo>
                  <a:pt x="818" y="21"/>
                </a:lnTo>
                <a:lnTo>
                  <a:pt x="810" y="14"/>
                </a:lnTo>
                <a:lnTo>
                  <a:pt x="802" y="7"/>
                </a:lnTo>
                <a:lnTo>
                  <a:pt x="795" y="7"/>
                </a:lnTo>
                <a:lnTo>
                  <a:pt x="771" y="0"/>
                </a:lnTo>
                <a:lnTo>
                  <a:pt x="763" y="0"/>
                </a:lnTo>
                <a:lnTo>
                  <a:pt x="739" y="0"/>
                </a:lnTo>
                <a:lnTo>
                  <a:pt x="715" y="0"/>
                </a:lnTo>
                <a:lnTo>
                  <a:pt x="699" y="0"/>
                </a:lnTo>
                <a:lnTo>
                  <a:pt x="659" y="7"/>
                </a:lnTo>
                <a:lnTo>
                  <a:pt x="636" y="14"/>
                </a:lnTo>
                <a:lnTo>
                  <a:pt x="604" y="21"/>
                </a:lnTo>
                <a:lnTo>
                  <a:pt x="580" y="28"/>
                </a:lnTo>
                <a:lnTo>
                  <a:pt x="540" y="42"/>
                </a:lnTo>
                <a:lnTo>
                  <a:pt x="508" y="49"/>
                </a:lnTo>
                <a:lnTo>
                  <a:pt x="469" y="64"/>
                </a:lnTo>
                <a:lnTo>
                  <a:pt x="421" y="85"/>
                </a:lnTo>
                <a:lnTo>
                  <a:pt x="405" y="92"/>
                </a:lnTo>
                <a:lnTo>
                  <a:pt x="421" y="92"/>
                </a:lnTo>
              </a:path>
            </a:pathLst>
          </a:custGeom>
          <a:pattFill prst="pct10">
            <a:fgClr>
              <a:srgbClr val="000000"/>
            </a:fgClr>
            <a:bgClr>
              <a:srgbClr val="FFFFFF"/>
            </a:bgClr>
          </a:pattFill>
          <a:ln>
            <a:noFill/>
          </a:ln>
          <a:extLst>
            <a:ext uri="{91240B29-F687-4F45-9708-019B960494DF}">
              <a14:hiddenLine xmlns:a14="http://schemas.microsoft.com/office/drawing/2010/main" w="12700" cap="rnd" cmpd="sng">
                <a:solidFill>
                  <a:srgbClr val="000000"/>
                </a:solidFill>
                <a:prstDash val="solid"/>
                <a:round/>
                <a:headEnd type="none" w="med" len="med"/>
                <a:tailEnd type="triangle" w="med" len="med"/>
              </a14:hiddenLine>
            </a:ext>
          </a:extLst>
        </p:spPr>
        <p:txBody>
          <a:bodyPr/>
          <a:lstStyle/>
          <a:p>
            <a:endParaRPr lang="zh-CN" altLang="en-US"/>
          </a:p>
        </p:txBody>
      </p:sp>
      <p:sp>
        <p:nvSpPr>
          <p:cNvPr id="368647" name="Freeform 7"/>
          <p:cNvSpPr>
            <a:spLocks/>
          </p:cNvSpPr>
          <p:nvPr/>
        </p:nvSpPr>
        <p:spPr bwMode="auto">
          <a:xfrm>
            <a:off x="3759200" y="3467100"/>
            <a:ext cx="1855788" cy="1649413"/>
          </a:xfrm>
          <a:custGeom>
            <a:avLst/>
            <a:gdLst/>
            <a:ahLst/>
            <a:cxnLst>
              <a:cxn ang="0">
                <a:pos x="352" y="64"/>
              </a:cxn>
              <a:cxn ang="0">
                <a:pos x="256" y="43"/>
              </a:cxn>
              <a:cxn ang="0">
                <a:pos x="192" y="43"/>
              </a:cxn>
              <a:cxn ang="0">
                <a:pos x="168" y="71"/>
              </a:cxn>
              <a:cxn ang="0">
                <a:pos x="152" y="107"/>
              </a:cxn>
              <a:cxn ang="0">
                <a:pos x="160" y="156"/>
              </a:cxn>
              <a:cxn ang="0">
                <a:pos x="144" y="213"/>
              </a:cxn>
              <a:cxn ang="0">
                <a:pos x="88" y="277"/>
              </a:cxn>
              <a:cxn ang="0">
                <a:pos x="40" y="334"/>
              </a:cxn>
              <a:cxn ang="0">
                <a:pos x="8" y="391"/>
              </a:cxn>
              <a:cxn ang="0">
                <a:pos x="8" y="448"/>
              </a:cxn>
              <a:cxn ang="0">
                <a:pos x="32" y="498"/>
              </a:cxn>
              <a:cxn ang="0">
                <a:pos x="24" y="619"/>
              </a:cxn>
              <a:cxn ang="0">
                <a:pos x="16" y="690"/>
              </a:cxn>
              <a:cxn ang="0">
                <a:pos x="48" y="775"/>
              </a:cxn>
              <a:cxn ang="0">
                <a:pos x="104" y="846"/>
              </a:cxn>
              <a:cxn ang="0">
                <a:pos x="176" y="903"/>
              </a:cxn>
              <a:cxn ang="0">
                <a:pos x="280" y="924"/>
              </a:cxn>
              <a:cxn ang="0">
                <a:pos x="384" y="910"/>
              </a:cxn>
              <a:cxn ang="0">
                <a:pos x="488" y="896"/>
              </a:cxn>
              <a:cxn ang="0">
                <a:pos x="640" y="917"/>
              </a:cxn>
              <a:cxn ang="0">
                <a:pos x="760" y="967"/>
              </a:cxn>
              <a:cxn ang="0">
                <a:pos x="872" y="1017"/>
              </a:cxn>
              <a:cxn ang="0">
                <a:pos x="960" y="1038"/>
              </a:cxn>
              <a:cxn ang="0">
                <a:pos x="984" y="1024"/>
              </a:cxn>
              <a:cxn ang="0">
                <a:pos x="984" y="953"/>
              </a:cxn>
              <a:cxn ang="0">
                <a:pos x="960" y="910"/>
              </a:cxn>
              <a:cxn ang="0">
                <a:pos x="968" y="853"/>
              </a:cxn>
              <a:cxn ang="0">
                <a:pos x="1016" y="782"/>
              </a:cxn>
              <a:cxn ang="0">
                <a:pos x="1080" y="718"/>
              </a:cxn>
              <a:cxn ang="0">
                <a:pos x="1152" y="626"/>
              </a:cxn>
              <a:cxn ang="0">
                <a:pos x="1168" y="562"/>
              </a:cxn>
              <a:cxn ang="0">
                <a:pos x="1144" y="512"/>
              </a:cxn>
              <a:cxn ang="0">
                <a:pos x="1032" y="427"/>
              </a:cxn>
              <a:cxn ang="0">
                <a:pos x="976" y="405"/>
              </a:cxn>
              <a:cxn ang="0">
                <a:pos x="968" y="348"/>
              </a:cxn>
              <a:cxn ang="0">
                <a:pos x="1016" y="256"/>
              </a:cxn>
              <a:cxn ang="0">
                <a:pos x="1064" y="185"/>
              </a:cxn>
              <a:cxn ang="0">
                <a:pos x="1088" y="114"/>
              </a:cxn>
              <a:cxn ang="0">
                <a:pos x="1040" y="85"/>
              </a:cxn>
              <a:cxn ang="0">
                <a:pos x="976" y="85"/>
              </a:cxn>
              <a:cxn ang="0">
                <a:pos x="904" y="71"/>
              </a:cxn>
              <a:cxn ang="0">
                <a:pos x="832" y="28"/>
              </a:cxn>
              <a:cxn ang="0">
                <a:pos x="808" y="7"/>
              </a:cxn>
              <a:cxn ang="0">
                <a:pos x="768" y="0"/>
              </a:cxn>
              <a:cxn ang="0">
                <a:pos x="704" y="0"/>
              </a:cxn>
              <a:cxn ang="0">
                <a:pos x="608" y="21"/>
              </a:cxn>
              <a:cxn ang="0">
                <a:pos x="512" y="50"/>
              </a:cxn>
              <a:cxn ang="0">
                <a:pos x="408" y="92"/>
              </a:cxn>
            </a:cxnLst>
            <a:rect l="0" t="0" r="r" b="b"/>
            <a:pathLst>
              <a:path w="1169" h="1039">
                <a:moveTo>
                  <a:pt x="424" y="92"/>
                </a:moveTo>
                <a:lnTo>
                  <a:pt x="400" y="85"/>
                </a:lnTo>
                <a:lnTo>
                  <a:pt x="352" y="64"/>
                </a:lnTo>
                <a:lnTo>
                  <a:pt x="320" y="57"/>
                </a:lnTo>
                <a:lnTo>
                  <a:pt x="280" y="43"/>
                </a:lnTo>
                <a:lnTo>
                  <a:pt x="256" y="43"/>
                </a:lnTo>
                <a:lnTo>
                  <a:pt x="224" y="36"/>
                </a:lnTo>
                <a:lnTo>
                  <a:pt x="200" y="43"/>
                </a:lnTo>
                <a:lnTo>
                  <a:pt x="192" y="43"/>
                </a:lnTo>
                <a:lnTo>
                  <a:pt x="184" y="50"/>
                </a:lnTo>
                <a:lnTo>
                  <a:pt x="176" y="57"/>
                </a:lnTo>
                <a:lnTo>
                  <a:pt x="168" y="71"/>
                </a:lnTo>
                <a:lnTo>
                  <a:pt x="160" y="78"/>
                </a:lnTo>
                <a:lnTo>
                  <a:pt x="152" y="92"/>
                </a:lnTo>
                <a:lnTo>
                  <a:pt x="152" y="107"/>
                </a:lnTo>
                <a:lnTo>
                  <a:pt x="152" y="121"/>
                </a:lnTo>
                <a:lnTo>
                  <a:pt x="160" y="142"/>
                </a:lnTo>
                <a:lnTo>
                  <a:pt x="160" y="156"/>
                </a:lnTo>
                <a:lnTo>
                  <a:pt x="160" y="178"/>
                </a:lnTo>
                <a:lnTo>
                  <a:pt x="152" y="192"/>
                </a:lnTo>
                <a:lnTo>
                  <a:pt x="144" y="213"/>
                </a:lnTo>
                <a:lnTo>
                  <a:pt x="128" y="228"/>
                </a:lnTo>
                <a:lnTo>
                  <a:pt x="104" y="256"/>
                </a:lnTo>
                <a:lnTo>
                  <a:pt x="88" y="277"/>
                </a:lnTo>
                <a:lnTo>
                  <a:pt x="72" y="291"/>
                </a:lnTo>
                <a:lnTo>
                  <a:pt x="64" y="299"/>
                </a:lnTo>
                <a:lnTo>
                  <a:pt x="40" y="334"/>
                </a:lnTo>
                <a:lnTo>
                  <a:pt x="24" y="355"/>
                </a:lnTo>
                <a:lnTo>
                  <a:pt x="16" y="370"/>
                </a:lnTo>
                <a:lnTo>
                  <a:pt x="8" y="391"/>
                </a:lnTo>
                <a:lnTo>
                  <a:pt x="0" y="419"/>
                </a:lnTo>
                <a:lnTo>
                  <a:pt x="8" y="434"/>
                </a:lnTo>
                <a:lnTo>
                  <a:pt x="8" y="448"/>
                </a:lnTo>
                <a:lnTo>
                  <a:pt x="16" y="455"/>
                </a:lnTo>
                <a:lnTo>
                  <a:pt x="24" y="469"/>
                </a:lnTo>
                <a:lnTo>
                  <a:pt x="32" y="498"/>
                </a:lnTo>
                <a:lnTo>
                  <a:pt x="32" y="540"/>
                </a:lnTo>
                <a:lnTo>
                  <a:pt x="32" y="590"/>
                </a:lnTo>
                <a:lnTo>
                  <a:pt x="24" y="619"/>
                </a:lnTo>
                <a:lnTo>
                  <a:pt x="24" y="633"/>
                </a:lnTo>
                <a:lnTo>
                  <a:pt x="16" y="661"/>
                </a:lnTo>
                <a:lnTo>
                  <a:pt x="16" y="690"/>
                </a:lnTo>
                <a:lnTo>
                  <a:pt x="24" y="718"/>
                </a:lnTo>
                <a:lnTo>
                  <a:pt x="32" y="747"/>
                </a:lnTo>
                <a:lnTo>
                  <a:pt x="48" y="775"/>
                </a:lnTo>
                <a:lnTo>
                  <a:pt x="64" y="803"/>
                </a:lnTo>
                <a:lnTo>
                  <a:pt x="88" y="832"/>
                </a:lnTo>
                <a:lnTo>
                  <a:pt x="104" y="846"/>
                </a:lnTo>
                <a:lnTo>
                  <a:pt x="120" y="860"/>
                </a:lnTo>
                <a:lnTo>
                  <a:pt x="144" y="882"/>
                </a:lnTo>
                <a:lnTo>
                  <a:pt x="176" y="903"/>
                </a:lnTo>
                <a:lnTo>
                  <a:pt x="216" y="917"/>
                </a:lnTo>
                <a:lnTo>
                  <a:pt x="248" y="924"/>
                </a:lnTo>
                <a:lnTo>
                  <a:pt x="280" y="924"/>
                </a:lnTo>
                <a:lnTo>
                  <a:pt x="320" y="924"/>
                </a:lnTo>
                <a:lnTo>
                  <a:pt x="360" y="917"/>
                </a:lnTo>
                <a:lnTo>
                  <a:pt x="384" y="910"/>
                </a:lnTo>
                <a:lnTo>
                  <a:pt x="408" y="903"/>
                </a:lnTo>
                <a:lnTo>
                  <a:pt x="456" y="896"/>
                </a:lnTo>
                <a:lnTo>
                  <a:pt x="488" y="896"/>
                </a:lnTo>
                <a:lnTo>
                  <a:pt x="536" y="896"/>
                </a:lnTo>
                <a:lnTo>
                  <a:pt x="584" y="903"/>
                </a:lnTo>
                <a:lnTo>
                  <a:pt x="640" y="917"/>
                </a:lnTo>
                <a:lnTo>
                  <a:pt x="680" y="931"/>
                </a:lnTo>
                <a:lnTo>
                  <a:pt x="728" y="953"/>
                </a:lnTo>
                <a:lnTo>
                  <a:pt x="760" y="967"/>
                </a:lnTo>
                <a:lnTo>
                  <a:pt x="792" y="981"/>
                </a:lnTo>
                <a:lnTo>
                  <a:pt x="832" y="1002"/>
                </a:lnTo>
                <a:lnTo>
                  <a:pt x="872" y="1017"/>
                </a:lnTo>
                <a:lnTo>
                  <a:pt x="912" y="1031"/>
                </a:lnTo>
                <a:lnTo>
                  <a:pt x="936" y="1038"/>
                </a:lnTo>
                <a:lnTo>
                  <a:pt x="960" y="1038"/>
                </a:lnTo>
                <a:lnTo>
                  <a:pt x="968" y="1038"/>
                </a:lnTo>
                <a:lnTo>
                  <a:pt x="976" y="1031"/>
                </a:lnTo>
                <a:lnTo>
                  <a:pt x="984" y="1024"/>
                </a:lnTo>
                <a:lnTo>
                  <a:pt x="992" y="1010"/>
                </a:lnTo>
                <a:lnTo>
                  <a:pt x="992" y="981"/>
                </a:lnTo>
                <a:lnTo>
                  <a:pt x="984" y="953"/>
                </a:lnTo>
                <a:lnTo>
                  <a:pt x="976" y="931"/>
                </a:lnTo>
                <a:lnTo>
                  <a:pt x="968" y="917"/>
                </a:lnTo>
                <a:lnTo>
                  <a:pt x="960" y="910"/>
                </a:lnTo>
                <a:lnTo>
                  <a:pt x="960" y="896"/>
                </a:lnTo>
                <a:lnTo>
                  <a:pt x="960" y="874"/>
                </a:lnTo>
                <a:lnTo>
                  <a:pt x="968" y="853"/>
                </a:lnTo>
                <a:lnTo>
                  <a:pt x="976" y="832"/>
                </a:lnTo>
                <a:lnTo>
                  <a:pt x="992" y="810"/>
                </a:lnTo>
                <a:lnTo>
                  <a:pt x="1016" y="782"/>
                </a:lnTo>
                <a:lnTo>
                  <a:pt x="1048" y="747"/>
                </a:lnTo>
                <a:lnTo>
                  <a:pt x="1064" y="732"/>
                </a:lnTo>
                <a:lnTo>
                  <a:pt x="1080" y="718"/>
                </a:lnTo>
                <a:lnTo>
                  <a:pt x="1112" y="683"/>
                </a:lnTo>
                <a:lnTo>
                  <a:pt x="1128" y="661"/>
                </a:lnTo>
                <a:lnTo>
                  <a:pt x="1152" y="626"/>
                </a:lnTo>
                <a:lnTo>
                  <a:pt x="1160" y="597"/>
                </a:lnTo>
                <a:lnTo>
                  <a:pt x="1168" y="576"/>
                </a:lnTo>
                <a:lnTo>
                  <a:pt x="1168" y="562"/>
                </a:lnTo>
                <a:lnTo>
                  <a:pt x="1160" y="540"/>
                </a:lnTo>
                <a:lnTo>
                  <a:pt x="1152" y="526"/>
                </a:lnTo>
                <a:lnTo>
                  <a:pt x="1144" y="512"/>
                </a:lnTo>
                <a:lnTo>
                  <a:pt x="1112" y="469"/>
                </a:lnTo>
                <a:lnTo>
                  <a:pt x="1080" y="448"/>
                </a:lnTo>
                <a:lnTo>
                  <a:pt x="1032" y="427"/>
                </a:lnTo>
                <a:lnTo>
                  <a:pt x="1008" y="419"/>
                </a:lnTo>
                <a:lnTo>
                  <a:pt x="1000" y="419"/>
                </a:lnTo>
                <a:lnTo>
                  <a:pt x="976" y="405"/>
                </a:lnTo>
                <a:lnTo>
                  <a:pt x="968" y="391"/>
                </a:lnTo>
                <a:lnTo>
                  <a:pt x="968" y="377"/>
                </a:lnTo>
                <a:lnTo>
                  <a:pt x="968" y="348"/>
                </a:lnTo>
                <a:lnTo>
                  <a:pt x="976" y="327"/>
                </a:lnTo>
                <a:lnTo>
                  <a:pt x="992" y="291"/>
                </a:lnTo>
                <a:lnTo>
                  <a:pt x="1016" y="256"/>
                </a:lnTo>
                <a:lnTo>
                  <a:pt x="1032" y="235"/>
                </a:lnTo>
                <a:lnTo>
                  <a:pt x="1048" y="213"/>
                </a:lnTo>
                <a:lnTo>
                  <a:pt x="1064" y="185"/>
                </a:lnTo>
                <a:lnTo>
                  <a:pt x="1080" y="156"/>
                </a:lnTo>
                <a:lnTo>
                  <a:pt x="1088" y="128"/>
                </a:lnTo>
                <a:lnTo>
                  <a:pt x="1088" y="114"/>
                </a:lnTo>
                <a:lnTo>
                  <a:pt x="1080" y="100"/>
                </a:lnTo>
                <a:lnTo>
                  <a:pt x="1056" y="85"/>
                </a:lnTo>
                <a:lnTo>
                  <a:pt x="1040" y="85"/>
                </a:lnTo>
                <a:lnTo>
                  <a:pt x="1024" y="85"/>
                </a:lnTo>
                <a:lnTo>
                  <a:pt x="1008" y="85"/>
                </a:lnTo>
                <a:lnTo>
                  <a:pt x="976" y="85"/>
                </a:lnTo>
                <a:lnTo>
                  <a:pt x="952" y="85"/>
                </a:lnTo>
                <a:lnTo>
                  <a:pt x="928" y="78"/>
                </a:lnTo>
                <a:lnTo>
                  <a:pt x="904" y="71"/>
                </a:lnTo>
                <a:lnTo>
                  <a:pt x="872" y="57"/>
                </a:lnTo>
                <a:lnTo>
                  <a:pt x="848" y="43"/>
                </a:lnTo>
                <a:lnTo>
                  <a:pt x="832" y="28"/>
                </a:lnTo>
                <a:lnTo>
                  <a:pt x="824" y="21"/>
                </a:lnTo>
                <a:lnTo>
                  <a:pt x="816" y="14"/>
                </a:lnTo>
                <a:lnTo>
                  <a:pt x="808" y="7"/>
                </a:lnTo>
                <a:lnTo>
                  <a:pt x="800" y="7"/>
                </a:lnTo>
                <a:lnTo>
                  <a:pt x="776" y="0"/>
                </a:lnTo>
                <a:lnTo>
                  <a:pt x="768" y="0"/>
                </a:lnTo>
                <a:lnTo>
                  <a:pt x="744" y="0"/>
                </a:lnTo>
                <a:lnTo>
                  <a:pt x="720" y="0"/>
                </a:lnTo>
                <a:lnTo>
                  <a:pt x="704" y="0"/>
                </a:lnTo>
                <a:lnTo>
                  <a:pt x="664" y="7"/>
                </a:lnTo>
                <a:lnTo>
                  <a:pt x="640" y="14"/>
                </a:lnTo>
                <a:lnTo>
                  <a:pt x="608" y="21"/>
                </a:lnTo>
                <a:lnTo>
                  <a:pt x="584" y="28"/>
                </a:lnTo>
                <a:lnTo>
                  <a:pt x="544" y="43"/>
                </a:lnTo>
                <a:lnTo>
                  <a:pt x="512" y="50"/>
                </a:lnTo>
                <a:lnTo>
                  <a:pt x="472" y="64"/>
                </a:lnTo>
                <a:lnTo>
                  <a:pt x="424" y="85"/>
                </a:lnTo>
                <a:lnTo>
                  <a:pt x="408" y="92"/>
                </a:lnTo>
              </a:path>
            </a:pathLst>
          </a:custGeom>
          <a:solidFill>
            <a:schemeClr val="accent2"/>
          </a:solidFill>
          <a:ln w="25400" cap="rnd" cmpd="sng">
            <a:noFill/>
            <a:prstDash val="solid"/>
            <a:round/>
            <a:headEnd type="none" w="med" len="med"/>
            <a:tailEnd type="triangle" w="med" len="med"/>
          </a:ln>
          <a:effectLst>
            <a:outerShdw dist="107763" dir="2700000" algn="ctr" rotWithShape="0">
              <a:schemeClr val="bg2"/>
            </a:outerShdw>
          </a:effectLst>
        </p:spPr>
        <p:txBody>
          <a:bodyPr/>
          <a:lstStyle/>
          <a:p>
            <a:pPr>
              <a:defRPr/>
            </a:pPr>
            <a:endParaRPr lang="zh-CN" altLang="en-US"/>
          </a:p>
        </p:txBody>
      </p:sp>
      <p:sp>
        <p:nvSpPr>
          <p:cNvPr id="18440" name="Rectangle 8" descr="25%"/>
          <p:cNvSpPr>
            <a:spLocks noChangeArrowheads="1"/>
          </p:cNvSpPr>
          <p:nvPr/>
        </p:nvSpPr>
        <p:spPr bwMode="auto">
          <a:xfrm>
            <a:off x="3403600" y="2416175"/>
            <a:ext cx="2501900" cy="576263"/>
          </a:xfrm>
          <a:prstGeom prst="rect">
            <a:avLst/>
          </a:prstGeom>
          <a:pattFill prst="pct25">
            <a:fgClr>
              <a:srgbClr val="000000"/>
            </a:fgClr>
            <a:bgClr>
              <a:srgbClr val="FFFFFF"/>
            </a:bgClr>
          </a:patt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endParaRPr lang="zh-CN" altLang="en-US"/>
          </a:p>
        </p:txBody>
      </p:sp>
      <p:sp>
        <p:nvSpPr>
          <p:cNvPr id="18441" name="Rectangle 9"/>
          <p:cNvSpPr>
            <a:spLocks noChangeArrowheads="1"/>
          </p:cNvSpPr>
          <p:nvPr/>
        </p:nvSpPr>
        <p:spPr bwMode="auto">
          <a:xfrm>
            <a:off x="3403600" y="2417763"/>
            <a:ext cx="2501900" cy="573087"/>
          </a:xfrm>
          <a:prstGeom prst="rect">
            <a:avLst/>
          </a:prstGeom>
          <a:solidFill>
            <a:schemeClr val="bg1"/>
          </a:solidFill>
          <a:ln w="25400">
            <a:solidFill>
              <a:schemeClr val="tx1"/>
            </a:solidFill>
            <a:miter lim="800000"/>
            <a:headEnd/>
            <a:tailEnd/>
          </a:ln>
        </p:spPr>
        <p:txBody>
          <a:bodyPr wrap="none" anchor="ctr"/>
          <a:lstStyle/>
          <a:p>
            <a:endParaRPr lang="zh-CN" altLang="en-US"/>
          </a:p>
        </p:txBody>
      </p:sp>
      <p:sp>
        <p:nvSpPr>
          <p:cNvPr id="368650" name="Rectangle 10"/>
          <p:cNvSpPr>
            <a:spLocks noChangeArrowheads="1"/>
          </p:cNvSpPr>
          <p:nvPr/>
        </p:nvSpPr>
        <p:spPr bwMode="auto">
          <a:xfrm>
            <a:off x="3490913" y="2379663"/>
            <a:ext cx="1036637" cy="514350"/>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controlled</a:t>
            </a: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368651" name="Rectangle 11"/>
          <p:cNvSpPr>
            <a:spLocks noChangeArrowheads="1"/>
          </p:cNvSpPr>
          <p:nvPr/>
        </p:nvSpPr>
        <p:spPr bwMode="auto">
          <a:xfrm>
            <a:off x="3516313" y="2593975"/>
            <a:ext cx="919162" cy="3016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interface</a:t>
            </a:r>
          </a:p>
        </p:txBody>
      </p:sp>
      <p:sp>
        <p:nvSpPr>
          <p:cNvPr id="368652" name="Rectangle 12"/>
          <p:cNvSpPr>
            <a:spLocks noChangeArrowheads="1"/>
          </p:cNvSpPr>
          <p:nvPr/>
        </p:nvSpPr>
        <p:spPr bwMode="auto">
          <a:xfrm>
            <a:off x="3859213" y="3981450"/>
            <a:ext cx="1762125"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2400">
                <a:solidFill>
                  <a:schemeClr val="tx1"/>
                </a:solidFill>
                <a:effectLst>
                  <a:outerShdw blurRad="38100" dist="38100" dir="2700000" algn="tl">
                    <a:srgbClr val="C0C0C0"/>
                  </a:outerShdw>
                </a:effectLst>
                <a:latin typeface="Helvetica" pitchFamily="34" charset="0"/>
              </a:rPr>
              <a:t>"secret </a:t>
            </a:r>
            <a:r>
              <a:rPr lang="zh-CN" altLang="en-US" sz="2400">
                <a:solidFill>
                  <a:schemeClr val="tx1"/>
                </a:solidFill>
                <a:effectLst>
                  <a:outerShdw blurRad="38100" dist="38100" dir="2700000" algn="tl">
                    <a:srgbClr val="C0C0C0"/>
                  </a:outerShdw>
                </a:effectLst>
                <a:latin typeface="Helvetica" pitchFamily="34" charset="0"/>
              </a:rPr>
              <a:t>！</a:t>
            </a:r>
            <a:r>
              <a:rPr lang="en-US" altLang="zh-CN" sz="2400">
                <a:solidFill>
                  <a:schemeClr val="tx1"/>
                </a:solidFill>
                <a:effectLst>
                  <a:outerShdw blurRad="38100" dist="38100" dir="2700000" algn="tl">
                    <a:srgbClr val="C0C0C0"/>
                  </a:outerShdw>
                </a:effectLst>
                <a:latin typeface="Helvetica" pitchFamily="34" charset="0"/>
              </a:rPr>
              <a:t>"</a:t>
            </a:r>
            <a:endParaRPr lang="en-US" altLang="zh-CN" sz="1400">
              <a:solidFill>
                <a:schemeClr val="tx1"/>
              </a:solidFill>
              <a:effectLst>
                <a:outerShdw blurRad="38100" dist="38100" dir="2700000" algn="tl">
                  <a:srgbClr val="C0C0C0"/>
                </a:outerShdw>
              </a:effectLst>
              <a:latin typeface="Helvetica" pitchFamily="34" charset="0"/>
            </a:endParaRPr>
          </a:p>
        </p:txBody>
      </p:sp>
      <p:sp>
        <p:nvSpPr>
          <p:cNvPr id="368653" name="Rectangle 13"/>
          <p:cNvSpPr>
            <a:spLocks noChangeArrowheads="1"/>
          </p:cNvSpPr>
          <p:nvPr/>
        </p:nvSpPr>
        <p:spPr bwMode="auto">
          <a:xfrm>
            <a:off x="4762500" y="2101850"/>
            <a:ext cx="3441700" cy="17811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68654" name="Rectangle 14"/>
          <p:cNvSpPr>
            <a:spLocks noChangeArrowheads="1"/>
          </p:cNvSpPr>
          <p:nvPr/>
        </p:nvSpPr>
        <p:spPr bwMode="auto">
          <a:xfrm>
            <a:off x="4837113" y="2152650"/>
            <a:ext cx="1149350" cy="514350"/>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  algorithm</a:t>
            </a: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368655" name="Rectangle 15"/>
          <p:cNvSpPr>
            <a:spLocks noChangeArrowheads="1"/>
          </p:cNvSpPr>
          <p:nvPr/>
        </p:nvSpPr>
        <p:spPr bwMode="auto">
          <a:xfrm>
            <a:off x="4837113" y="2355850"/>
            <a:ext cx="180975" cy="514350"/>
          </a:xfrm>
          <a:prstGeom prst="rect">
            <a:avLst/>
          </a:prstGeom>
          <a:noFill/>
          <a:ln w="25400">
            <a:noFill/>
            <a:miter lim="800000"/>
            <a:headEnd/>
            <a:tailEnd/>
          </a:ln>
          <a:effectLst/>
        </p:spPr>
        <p:txBody>
          <a:bodyPr wrap="none" lIns="90487" tIns="44450" rIns="90487" bIns="44450">
            <a:spAutoFit/>
          </a:bodyPr>
          <a:lstStyle/>
          <a:p>
            <a:pPr algn="l">
              <a:defRPr/>
            </a:pPr>
            <a:endParaRPr lang="zh-CN" altLang="en-US" sz="1400">
              <a:solidFill>
                <a:schemeClr val="tx1"/>
              </a:solidFill>
              <a:effectLst>
                <a:outerShdw blurRad="38100" dist="38100" dir="2700000" algn="tl">
                  <a:srgbClr val="C0C0C0"/>
                </a:outerShdw>
              </a:effectLst>
              <a:latin typeface="Helvetica" pitchFamily="34" charset="0"/>
            </a:endParaRP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368656" name="Rectangle 16"/>
          <p:cNvSpPr>
            <a:spLocks noChangeArrowheads="1"/>
          </p:cNvSpPr>
          <p:nvPr/>
        </p:nvSpPr>
        <p:spPr bwMode="auto">
          <a:xfrm>
            <a:off x="4837113" y="2559050"/>
            <a:ext cx="1522412" cy="514350"/>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  data structure</a:t>
            </a: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368657" name="Rectangle 17"/>
          <p:cNvSpPr>
            <a:spLocks noChangeArrowheads="1"/>
          </p:cNvSpPr>
          <p:nvPr/>
        </p:nvSpPr>
        <p:spPr bwMode="auto">
          <a:xfrm>
            <a:off x="4837113" y="2762250"/>
            <a:ext cx="180975" cy="514350"/>
          </a:xfrm>
          <a:prstGeom prst="rect">
            <a:avLst/>
          </a:prstGeom>
          <a:noFill/>
          <a:ln w="25400">
            <a:noFill/>
            <a:miter lim="800000"/>
            <a:headEnd/>
            <a:tailEnd/>
          </a:ln>
          <a:effectLst/>
        </p:spPr>
        <p:txBody>
          <a:bodyPr wrap="none" lIns="90487" tIns="44450" rIns="90487" bIns="44450">
            <a:spAutoFit/>
          </a:bodyPr>
          <a:lstStyle/>
          <a:p>
            <a:pPr algn="l">
              <a:defRPr/>
            </a:pPr>
            <a:endParaRPr lang="zh-CN" altLang="en-US" sz="1400">
              <a:solidFill>
                <a:schemeClr val="tx1"/>
              </a:solidFill>
              <a:effectLst>
                <a:outerShdw blurRad="38100" dist="38100" dir="2700000" algn="tl">
                  <a:srgbClr val="C0C0C0"/>
                </a:outerShdw>
              </a:effectLst>
              <a:latin typeface="Helvetica" pitchFamily="34" charset="0"/>
            </a:endParaRP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368658" name="Rectangle 18"/>
          <p:cNvSpPr>
            <a:spLocks noChangeArrowheads="1"/>
          </p:cNvSpPr>
          <p:nvPr/>
        </p:nvSpPr>
        <p:spPr bwMode="auto">
          <a:xfrm>
            <a:off x="4837113" y="2965450"/>
            <a:ext cx="2633662" cy="514350"/>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  details of external interface</a:t>
            </a: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368659" name="Rectangle 19"/>
          <p:cNvSpPr>
            <a:spLocks noChangeArrowheads="1"/>
          </p:cNvSpPr>
          <p:nvPr/>
        </p:nvSpPr>
        <p:spPr bwMode="auto">
          <a:xfrm>
            <a:off x="4837113" y="3168650"/>
            <a:ext cx="180975" cy="514350"/>
          </a:xfrm>
          <a:prstGeom prst="rect">
            <a:avLst/>
          </a:prstGeom>
          <a:noFill/>
          <a:ln w="25400">
            <a:noFill/>
            <a:miter lim="800000"/>
            <a:headEnd/>
            <a:tailEnd/>
          </a:ln>
          <a:effectLst/>
        </p:spPr>
        <p:txBody>
          <a:bodyPr wrap="none" lIns="90487" tIns="44450" rIns="90487" bIns="44450">
            <a:spAutoFit/>
          </a:bodyPr>
          <a:lstStyle/>
          <a:p>
            <a:pPr algn="l">
              <a:defRPr/>
            </a:pPr>
            <a:endParaRPr lang="zh-CN" altLang="en-US" sz="1400">
              <a:solidFill>
                <a:schemeClr val="tx1"/>
              </a:solidFill>
              <a:effectLst>
                <a:outerShdw blurRad="38100" dist="38100" dir="2700000" algn="tl">
                  <a:srgbClr val="C0C0C0"/>
                </a:outerShdw>
              </a:effectLst>
              <a:latin typeface="Helvetica" pitchFamily="34" charset="0"/>
            </a:endParaRP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368660" name="Rectangle 20"/>
          <p:cNvSpPr>
            <a:spLocks noChangeArrowheads="1"/>
          </p:cNvSpPr>
          <p:nvPr/>
        </p:nvSpPr>
        <p:spPr bwMode="auto">
          <a:xfrm>
            <a:off x="4837113" y="3371850"/>
            <a:ext cx="2524125" cy="3016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  resource allocation policy</a:t>
            </a:r>
          </a:p>
        </p:txBody>
      </p:sp>
      <p:sp>
        <p:nvSpPr>
          <p:cNvPr id="18453" name="Rectangle 21"/>
          <p:cNvSpPr>
            <a:spLocks noChangeArrowheads="1"/>
          </p:cNvSpPr>
          <p:nvPr/>
        </p:nvSpPr>
        <p:spPr bwMode="auto">
          <a:xfrm>
            <a:off x="1524000" y="1987550"/>
            <a:ext cx="838200" cy="700088"/>
          </a:xfrm>
          <a:prstGeom prst="rect">
            <a:avLst/>
          </a:prstGeom>
          <a:solidFill>
            <a:srgbClr val="3C002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endParaRPr lang="zh-CN" altLang="en-US"/>
          </a:p>
        </p:txBody>
      </p:sp>
      <p:sp>
        <p:nvSpPr>
          <p:cNvPr id="18454" name="Rectangle 22"/>
          <p:cNvSpPr>
            <a:spLocks noChangeArrowheads="1"/>
          </p:cNvSpPr>
          <p:nvPr/>
        </p:nvSpPr>
        <p:spPr bwMode="auto">
          <a:xfrm>
            <a:off x="1524000" y="1989138"/>
            <a:ext cx="838200" cy="6969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5" name="Rectangle 23"/>
          <p:cNvSpPr>
            <a:spLocks noChangeArrowheads="1"/>
          </p:cNvSpPr>
          <p:nvPr/>
        </p:nvSpPr>
        <p:spPr bwMode="auto">
          <a:xfrm>
            <a:off x="1803400" y="2247900"/>
            <a:ext cx="850900" cy="700088"/>
          </a:xfrm>
          <a:prstGeom prst="rect">
            <a:avLst/>
          </a:prstGeom>
          <a:solidFill>
            <a:srgbClr val="6E0043"/>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18456" name="Rectangle 24"/>
          <p:cNvSpPr>
            <a:spLocks noChangeArrowheads="1"/>
          </p:cNvSpPr>
          <p:nvPr/>
        </p:nvSpPr>
        <p:spPr bwMode="auto">
          <a:xfrm>
            <a:off x="1803400" y="2249488"/>
            <a:ext cx="850900" cy="6969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7" name="Rectangle 25"/>
          <p:cNvSpPr>
            <a:spLocks noChangeArrowheads="1"/>
          </p:cNvSpPr>
          <p:nvPr/>
        </p:nvSpPr>
        <p:spPr bwMode="auto">
          <a:xfrm>
            <a:off x="1384300" y="2597150"/>
            <a:ext cx="838200" cy="700088"/>
          </a:xfrm>
          <a:prstGeom prst="rect">
            <a:avLst/>
          </a:prstGeom>
          <a:solidFill>
            <a:srgbClr val="B50069"/>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18458" name="Rectangle 26"/>
          <p:cNvSpPr>
            <a:spLocks noChangeArrowheads="1"/>
          </p:cNvSpPr>
          <p:nvPr/>
        </p:nvSpPr>
        <p:spPr bwMode="auto">
          <a:xfrm>
            <a:off x="1384300" y="2598738"/>
            <a:ext cx="838200" cy="6969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9" name="Rectangle 27"/>
          <p:cNvSpPr>
            <a:spLocks noChangeArrowheads="1"/>
          </p:cNvSpPr>
          <p:nvPr/>
        </p:nvSpPr>
        <p:spPr bwMode="auto">
          <a:xfrm>
            <a:off x="1955800" y="3105150"/>
            <a:ext cx="838200" cy="700088"/>
          </a:xfrm>
          <a:prstGeom prst="rect">
            <a:avLst/>
          </a:prstGeom>
          <a:solidFill>
            <a:srgbClr val="D9319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18460" name="Rectangle 28"/>
          <p:cNvSpPr>
            <a:spLocks noChangeArrowheads="1"/>
          </p:cNvSpPr>
          <p:nvPr/>
        </p:nvSpPr>
        <p:spPr bwMode="auto">
          <a:xfrm>
            <a:off x="1955800" y="3106738"/>
            <a:ext cx="838200" cy="6969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669" name="Rectangle 29"/>
          <p:cNvSpPr>
            <a:spLocks noChangeArrowheads="1"/>
          </p:cNvSpPr>
          <p:nvPr/>
        </p:nvSpPr>
        <p:spPr bwMode="auto">
          <a:xfrm>
            <a:off x="1636713" y="3800475"/>
            <a:ext cx="1146175"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2400">
                <a:solidFill>
                  <a:schemeClr val="tx1"/>
                </a:solidFill>
                <a:effectLst>
                  <a:outerShdw blurRad="38100" dist="38100" dir="2700000" algn="tl">
                    <a:srgbClr val="C0C0C0"/>
                  </a:outerShdw>
                </a:effectLst>
                <a:latin typeface="Helvetica" pitchFamily="34" charset="0"/>
              </a:rPr>
              <a:t>clients</a:t>
            </a:r>
            <a:endParaRPr lang="en-US" altLang="zh-CN" sz="1800">
              <a:solidFill>
                <a:schemeClr val="tx1"/>
              </a:solidFill>
              <a:effectLst>
                <a:outerShdw blurRad="38100" dist="38100" dir="2700000" algn="tl">
                  <a:srgbClr val="C0C0C0"/>
                </a:outerShdw>
              </a:effectLst>
              <a:latin typeface="Helvetica" pitchFamily="34" charset="0"/>
            </a:endParaRPr>
          </a:p>
        </p:txBody>
      </p:sp>
      <p:sp>
        <p:nvSpPr>
          <p:cNvPr id="368670" name="Rectangle 30"/>
          <p:cNvSpPr>
            <a:spLocks noChangeArrowheads="1"/>
          </p:cNvSpPr>
          <p:nvPr/>
        </p:nvSpPr>
        <p:spPr bwMode="auto">
          <a:xfrm>
            <a:off x="1524000" y="5405438"/>
            <a:ext cx="3954463"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2400">
                <a:solidFill>
                  <a:schemeClr val="tx1"/>
                </a:solidFill>
                <a:effectLst>
                  <a:outerShdw blurRad="38100" dist="38100" dir="2700000" algn="tl">
                    <a:srgbClr val="C0C0C0"/>
                  </a:outerShdw>
                </a:effectLst>
                <a:latin typeface="Helvetica" pitchFamily="34" charset="0"/>
              </a:rPr>
              <a:t>a specific design decision</a:t>
            </a:r>
            <a:endParaRPr lang="en-US" altLang="zh-CN" sz="1400" i="1">
              <a:solidFill>
                <a:schemeClr val="tx1"/>
              </a:solidFill>
              <a:effectLst>
                <a:outerShdw blurRad="38100" dist="38100" dir="2700000" algn="tl">
                  <a:srgbClr val="C0C0C0"/>
                </a:outerShdw>
              </a:effectLst>
              <a:latin typeface="Helvetica" pitchFamily="34" charset="0"/>
            </a:endParaRPr>
          </a:p>
        </p:txBody>
      </p:sp>
      <p:sp>
        <p:nvSpPr>
          <p:cNvPr id="18463" name="Line 31"/>
          <p:cNvSpPr>
            <a:spLocks noChangeShapeType="1"/>
          </p:cNvSpPr>
          <p:nvPr/>
        </p:nvSpPr>
        <p:spPr bwMode="auto">
          <a:xfrm flipH="1">
            <a:off x="3771900" y="4405313"/>
            <a:ext cx="787400" cy="99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4" name="Line 32"/>
          <p:cNvSpPr>
            <a:spLocks noChangeShapeType="1"/>
          </p:cNvSpPr>
          <p:nvPr/>
        </p:nvSpPr>
        <p:spPr bwMode="auto">
          <a:xfrm>
            <a:off x="2819400" y="2589213"/>
            <a:ext cx="711200" cy="3968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5" name="Line 33"/>
          <p:cNvSpPr>
            <a:spLocks noChangeShapeType="1"/>
          </p:cNvSpPr>
          <p:nvPr/>
        </p:nvSpPr>
        <p:spPr bwMode="auto">
          <a:xfrm>
            <a:off x="2451100" y="2193925"/>
            <a:ext cx="990600" cy="276225"/>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6" name="Line 34"/>
          <p:cNvSpPr>
            <a:spLocks noChangeShapeType="1"/>
          </p:cNvSpPr>
          <p:nvPr/>
        </p:nvSpPr>
        <p:spPr bwMode="auto">
          <a:xfrm flipV="1">
            <a:off x="2336800" y="2789238"/>
            <a:ext cx="1117600" cy="101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7" name="Line 35"/>
          <p:cNvSpPr>
            <a:spLocks noChangeShapeType="1"/>
          </p:cNvSpPr>
          <p:nvPr/>
        </p:nvSpPr>
        <p:spPr bwMode="auto">
          <a:xfrm flipV="1">
            <a:off x="2882900" y="2901950"/>
            <a:ext cx="558800" cy="406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21550" y="368660"/>
            <a:ext cx="495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信息隐藏</a:t>
            </a:r>
          </a:p>
        </p:txBody>
      </p:sp>
      <p:sp>
        <p:nvSpPr>
          <p:cNvPr id="19459" name="Rectangle 3"/>
          <p:cNvSpPr>
            <a:spLocks noChangeArrowheads="1"/>
          </p:cNvSpPr>
          <p:nvPr/>
        </p:nvSpPr>
        <p:spPr bwMode="auto">
          <a:xfrm>
            <a:off x="657225" y="1773238"/>
            <a:ext cx="80835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50000"/>
              </a:lnSpc>
              <a:spcBef>
                <a:spcPct val="20000"/>
              </a:spcBef>
              <a:buClr>
                <a:schemeClr val="accent2"/>
              </a:buClr>
              <a:buFont typeface="Wingdings" pitchFamily="2" charset="2"/>
              <a:buChar char="o"/>
            </a:pPr>
            <a:r>
              <a:rPr lang="zh-CN" altLang="en-US" sz="3000" dirty="0">
                <a:solidFill>
                  <a:schemeClr val="tx1"/>
                </a:solidFill>
                <a:latin typeface="宋体" pitchFamily="2" charset="-122"/>
              </a:rPr>
              <a:t>信息隐蔽是指，每个模块的实现细节对于其它模块来说是隐蔽的。也就是说，模块中所包含的信息（包括数据和过程）不允许其它</a:t>
            </a:r>
            <a:r>
              <a:rPr lang="zh-CN" altLang="en-US" sz="3000" dirty="0">
                <a:latin typeface="宋体" pitchFamily="2" charset="-122"/>
              </a:rPr>
              <a:t>不需要</a:t>
            </a:r>
            <a:r>
              <a:rPr lang="zh-CN" altLang="en-US" sz="3000" dirty="0">
                <a:solidFill>
                  <a:schemeClr val="tx1"/>
                </a:solidFill>
                <a:latin typeface="宋体" pitchFamily="2" charset="-122"/>
              </a:rPr>
              <a:t>这些信息的模块使用。</a:t>
            </a: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1854200"/>
            <a:ext cx="9144000" cy="520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90600" lvl="1" indent="-533400" algn="l" eaLnBrk="0" hangingPunct="0">
              <a:spcBef>
                <a:spcPct val="20000"/>
              </a:spcBef>
              <a:buClr>
                <a:schemeClr val="accent2"/>
              </a:buClr>
              <a:buFont typeface="Wingdings" pitchFamily="2" charset="2"/>
              <a:buNone/>
            </a:pPr>
            <a:endParaRPr lang="zh-CN" altLang="en-US" sz="2600" b="0">
              <a:solidFill>
                <a:schemeClr val="tx1"/>
              </a:solidFill>
              <a:latin typeface="Verdana" pitchFamily="34" charset="0"/>
            </a:endParaRPr>
          </a:p>
          <a:p>
            <a:pPr marL="1371600" lvl="2" indent="-457200" algn="l" eaLnBrk="0" hangingPunct="0">
              <a:spcBef>
                <a:spcPct val="20000"/>
              </a:spcBef>
              <a:buClr>
                <a:srgbClr val="FF0000"/>
              </a:buClr>
              <a:buSzPct val="80000"/>
              <a:buFont typeface="Wingdings" pitchFamily="2" charset="2"/>
              <a:buChar char="Ø"/>
            </a:pPr>
            <a:r>
              <a:rPr lang="en-US" altLang="zh-CN" sz="2800">
                <a:solidFill>
                  <a:schemeClr val="tx1"/>
                </a:solidFill>
              </a:rPr>
              <a:t>Modules should be “characterized by design decisions that each hides from all others”</a:t>
            </a:r>
          </a:p>
          <a:p>
            <a:pPr marL="1371600" lvl="2" indent="-457200" algn="l" eaLnBrk="0" hangingPunct="0">
              <a:spcBef>
                <a:spcPct val="20000"/>
              </a:spcBef>
              <a:buClr>
                <a:srgbClr val="FF0000"/>
              </a:buClr>
              <a:buSzPct val="80000"/>
              <a:buFont typeface="Wingdings" pitchFamily="2" charset="2"/>
              <a:buChar char="Ø"/>
            </a:pPr>
            <a:r>
              <a:rPr lang="en-US" altLang="zh-CN" sz="2800">
                <a:solidFill>
                  <a:schemeClr val="tx1"/>
                </a:solidFill>
              </a:rPr>
              <a:t>Modules are designed so that information within a module is inaccessible to other modules with no need for the information</a:t>
            </a:r>
          </a:p>
          <a:p>
            <a:pPr marL="1371600" lvl="2" indent="-457200" algn="l" eaLnBrk="0" hangingPunct="0">
              <a:spcBef>
                <a:spcPct val="20000"/>
              </a:spcBef>
              <a:buClr>
                <a:srgbClr val="FF0000"/>
              </a:buClr>
              <a:buSzPct val="80000"/>
              <a:buFont typeface="Wingdings" pitchFamily="2" charset="2"/>
              <a:buChar char="Ø"/>
            </a:pPr>
            <a:r>
              <a:rPr lang="en-US" altLang="zh-CN" sz="2800">
                <a:solidFill>
                  <a:schemeClr val="tx1"/>
                </a:solidFill>
              </a:rPr>
              <a:t>Defines and enforces access constraints</a:t>
            </a:r>
          </a:p>
          <a:p>
            <a:pPr marL="1371600" lvl="2" indent="-457200" algn="l" eaLnBrk="0" hangingPunct="0">
              <a:spcBef>
                <a:spcPct val="20000"/>
              </a:spcBef>
              <a:buClr>
                <a:srgbClr val="FF0000"/>
              </a:buClr>
              <a:buSzPct val="80000"/>
              <a:buFont typeface="Wingdings" pitchFamily="2" charset="2"/>
              <a:buChar char="Ø"/>
            </a:pPr>
            <a:r>
              <a:rPr lang="zh-CN" altLang="en-US" sz="2800"/>
              <a:t>设计模块时，应使得一个模块内包含的信息（数据和过程）对于不需要这些信息的模块来说，是不能访问的。</a:t>
            </a:r>
          </a:p>
        </p:txBody>
      </p:sp>
      <p:sp>
        <p:nvSpPr>
          <p:cNvPr id="20483" name="Rectangle 3"/>
          <p:cNvSpPr>
            <a:spLocks noChangeArrowheads="1"/>
          </p:cNvSpPr>
          <p:nvPr/>
        </p:nvSpPr>
        <p:spPr bwMode="auto">
          <a:xfrm>
            <a:off x="657225" y="728663"/>
            <a:ext cx="64690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4000">
                <a:solidFill>
                  <a:schemeClr val="tx1"/>
                </a:solidFill>
                <a:cs typeface="Times New Roman" pitchFamily="18" charset="0"/>
              </a:rPr>
              <a:t>What is Information Hiding ?</a:t>
            </a:r>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ChangeArrowheads="1"/>
          </p:cNvSpPr>
          <p:nvPr/>
        </p:nvSpPr>
        <p:spPr bwMode="auto">
          <a:xfrm>
            <a:off x="656565" y="1864810"/>
            <a:ext cx="7380288" cy="3454400"/>
          </a:xfrm>
          <a:prstGeom prst="rect">
            <a:avLst/>
          </a:prstGeom>
          <a:noFill/>
          <a:ln w="12700">
            <a:noFill/>
            <a:miter lim="800000"/>
            <a:headEnd/>
            <a:tailEnd/>
          </a:ln>
          <a:effectLst/>
        </p:spPr>
        <p:txBody>
          <a:bodyPr lIns="90488" tIns="44450" rIns="90488" bIns="44450" anchor="ctr"/>
          <a:lstStyle/>
          <a:p>
            <a:pPr marL="342900" indent="-342900" algn="l" eaLnBrk="0" hangingPunct="0">
              <a:lnSpc>
                <a:spcPct val="160000"/>
              </a:lnSpc>
              <a:buFontTx/>
              <a:buAutoNum type="arabicParenBoth"/>
              <a:defRPr/>
            </a:pPr>
            <a:r>
              <a:rPr lang="zh-CN" altLang="en-US" sz="3200" dirty="0">
                <a:solidFill>
                  <a:schemeClr val="tx1"/>
                </a:solidFill>
                <a:latin typeface="Arial" charset="0"/>
              </a:rPr>
              <a:t>模块化原理</a:t>
            </a:r>
          </a:p>
          <a:p>
            <a:pPr marL="342900" indent="-342900" algn="l" eaLnBrk="0" hangingPunct="0">
              <a:lnSpc>
                <a:spcPct val="160000"/>
              </a:lnSpc>
              <a:buFontTx/>
              <a:buAutoNum type="arabicParenBoth"/>
              <a:defRPr/>
            </a:pPr>
            <a:r>
              <a:rPr lang="zh-CN" altLang="en-US" sz="3200" dirty="0">
                <a:solidFill>
                  <a:schemeClr val="tx1"/>
                </a:solidFill>
                <a:latin typeface="Arial" charset="0"/>
              </a:rPr>
              <a:t>模块独立性度量</a:t>
            </a:r>
          </a:p>
          <a:p>
            <a:pPr marL="342900" indent="-342900" algn="l" eaLnBrk="0" hangingPunct="0">
              <a:lnSpc>
                <a:spcPct val="160000"/>
              </a:lnSpc>
              <a:buFontTx/>
              <a:buAutoNum type="arabicParenBoth"/>
              <a:defRPr/>
            </a:pPr>
            <a:r>
              <a:rPr lang="zh-CN" altLang="en-US" sz="3200" dirty="0">
                <a:solidFill>
                  <a:schemeClr val="tx1"/>
                </a:solidFill>
                <a:latin typeface="Arial" charset="0"/>
              </a:rPr>
              <a:t>软件设计经验规则</a:t>
            </a:r>
          </a:p>
          <a:p>
            <a:pPr marL="342900" indent="-342900" eaLnBrk="0" hangingPunct="0">
              <a:defRPr/>
            </a:pPr>
            <a:endParaRPr lang="zh-CN" altLang="en-US" sz="4400" b="0" dirty="0">
              <a:solidFill>
                <a:schemeClr val="tx1"/>
              </a:solidFill>
              <a:effectLst>
                <a:outerShdw blurRad="38100" dist="38100" dir="2700000" algn="tl">
                  <a:srgbClr val="C0C0C0"/>
                </a:outerShdw>
              </a:effectLst>
              <a:latin typeface="Arial" charset="0"/>
            </a:endParaRPr>
          </a:p>
        </p:txBody>
      </p:sp>
      <p:sp>
        <p:nvSpPr>
          <p:cNvPr id="350211" name="Rectangle 3"/>
          <p:cNvSpPr>
            <a:spLocks noChangeArrowheads="1"/>
          </p:cNvSpPr>
          <p:nvPr/>
        </p:nvSpPr>
        <p:spPr bwMode="auto">
          <a:xfrm>
            <a:off x="611560" y="593725"/>
            <a:ext cx="6777037" cy="609600"/>
          </a:xfrm>
          <a:prstGeom prst="rect">
            <a:avLst/>
          </a:prstGeom>
          <a:noFill/>
          <a:ln w="12700">
            <a:noFill/>
            <a:miter lim="800000"/>
            <a:headEnd/>
            <a:tailEnd/>
          </a:ln>
          <a:effectLst/>
        </p:spPr>
        <p:txBody>
          <a:bodyPr lIns="90488" tIns="44450" rIns="90488" bIns="44450" anchor="ctr"/>
          <a:lstStyle/>
          <a:p>
            <a:pPr algn="l" eaLnBrk="0" hangingPunct="0">
              <a:defRPr/>
            </a:pPr>
            <a:r>
              <a:rPr lang="en-US" altLang="zh-CN" sz="4000" dirty="0">
                <a:solidFill>
                  <a:srgbClr val="0000FF"/>
                </a:solidFill>
                <a:cs typeface="Times New Roman" pitchFamily="18" charset="0"/>
              </a:rPr>
              <a:t>Outline</a:t>
            </a:r>
            <a:r>
              <a:rPr lang="en-US" altLang="zh-CN" sz="4400" dirty="0">
                <a:solidFill>
                  <a:srgbClr val="FA503E"/>
                </a:solidFill>
                <a:effectLst>
                  <a:outerShdw blurRad="38100" dist="38100" dir="2700000" algn="tl">
                    <a:srgbClr val="C0C0C0"/>
                  </a:outerShdw>
                </a:effectLst>
                <a:latin typeface="Arial" charset="0"/>
                <a:cs typeface="Times New Roman" pitchFamily="18" charset="0"/>
              </a:rPr>
              <a:t> </a:t>
            </a:r>
          </a:p>
        </p:txBody>
      </p:sp>
    </p:spTree>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6177" y="188640"/>
            <a:ext cx="8596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p>
            <a:pPr algn="l" eaLnBrk="0" hangingPunct="0"/>
            <a:r>
              <a:rPr lang="en-US" altLang="zh-CN" sz="4000" dirty="0">
                <a:solidFill>
                  <a:srgbClr val="0000FF"/>
                </a:solidFill>
                <a:cs typeface="Times New Roman" pitchFamily="18" charset="0"/>
              </a:rPr>
              <a:t>Why Information Hiding?</a:t>
            </a:r>
          </a:p>
        </p:txBody>
      </p:sp>
      <p:sp>
        <p:nvSpPr>
          <p:cNvPr id="21507" name="Rectangle 3"/>
          <p:cNvSpPr>
            <a:spLocks noChangeArrowheads="1"/>
          </p:cNvSpPr>
          <p:nvPr/>
        </p:nvSpPr>
        <p:spPr bwMode="auto">
          <a:xfrm>
            <a:off x="206375" y="1854200"/>
            <a:ext cx="91440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469900" indent="-469900" algn="l" eaLnBrk="0" hangingPunct="0">
              <a:spcBef>
                <a:spcPct val="20000"/>
              </a:spcBef>
              <a:buClr>
                <a:srgbClr val="FF0000"/>
              </a:buClr>
              <a:buFont typeface="Wingdings" pitchFamily="2" charset="2"/>
              <a:buChar char="ü"/>
            </a:pPr>
            <a:r>
              <a:rPr lang="en-US" altLang="zh-CN" sz="2400" b="0" dirty="0">
                <a:solidFill>
                  <a:schemeClr val="tx1"/>
                </a:solidFill>
                <a:latin typeface="Verdana" pitchFamily="34" charset="0"/>
              </a:rPr>
              <a:t>reduces the likelihood of “side effects”</a:t>
            </a:r>
          </a:p>
          <a:p>
            <a:pPr marL="469900" indent="-469900" algn="l" eaLnBrk="0" hangingPunct="0">
              <a:spcBef>
                <a:spcPct val="20000"/>
              </a:spcBef>
              <a:buClr>
                <a:srgbClr val="FF0000"/>
              </a:buClr>
              <a:buFont typeface="Wingdings" pitchFamily="2" charset="2"/>
              <a:buChar char="ü"/>
            </a:pPr>
            <a:r>
              <a:rPr lang="en-US" altLang="zh-CN" sz="2400" b="0" dirty="0">
                <a:solidFill>
                  <a:schemeClr val="tx1"/>
                </a:solidFill>
                <a:latin typeface="Verdana" pitchFamily="34" charset="0"/>
              </a:rPr>
              <a:t>limits the global impact of local design decisions</a:t>
            </a:r>
          </a:p>
          <a:p>
            <a:pPr marL="469900" indent="-469900" algn="l" eaLnBrk="0" hangingPunct="0">
              <a:spcBef>
                <a:spcPct val="20000"/>
              </a:spcBef>
              <a:buClr>
                <a:srgbClr val="FF0000"/>
              </a:buClr>
              <a:buFont typeface="Wingdings" pitchFamily="2" charset="2"/>
              <a:buChar char="ü"/>
            </a:pPr>
            <a:r>
              <a:rPr lang="en-US" altLang="zh-CN" sz="2400" b="0" dirty="0">
                <a:solidFill>
                  <a:schemeClr val="tx1"/>
                </a:solidFill>
                <a:latin typeface="Verdana" pitchFamily="34" charset="0"/>
              </a:rPr>
              <a:t>emphasizes communication through controlled interfaces</a:t>
            </a:r>
          </a:p>
          <a:p>
            <a:pPr marL="469900" indent="-469900" algn="l" eaLnBrk="0" hangingPunct="0">
              <a:spcBef>
                <a:spcPct val="20000"/>
              </a:spcBef>
              <a:buClr>
                <a:srgbClr val="FF0000"/>
              </a:buClr>
              <a:buFont typeface="Wingdings" pitchFamily="2" charset="2"/>
              <a:buChar char="ü"/>
            </a:pPr>
            <a:r>
              <a:rPr lang="en-US" altLang="zh-CN" sz="2400" b="0" dirty="0">
                <a:solidFill>
                  <a:schemeClr val="tx1"/>
                </a:solidFill>
                <a:latin typeface="Verdana" pitchFamily="34" charset="0"/>
              </a:rPr>
              <a:t>discourages the use of global data</a:t>
            </a:r>
          </a:p>
          <a:p>
            <a:pPr marL="469900" indent="-469900" algn="l" eaLnBrk="0" hangingPunct="0">
              <a:spcBef>
                <a:spcPct val="20000"/>
              </a:spcBef>
              <a:buClr>
                <a:srgbClr val="FF0000"/>
              </a:buClr>
              <a:buFont typeface="Wingdings" pitchFamily="2" charset="2"/>
              <a:buChar char="ü"/>
            </a:pPr>
            <a:r>
              <a:rPr lang="en-US" altLang="zh-CN" sz="2400" b="0" dirty="0">
                <a:solidFill>
                  <a:schemeClr val="tx1"/>
                </a:solidFill>
                <a:latin typeface="Verdana" pitchFamily="34" charset="0"/>
              </a:rPr>
              <a:t>leads to encapsulation—an attribute of high quality design</a:t>
            </a:r>
          </a:p>
          <a:p>
            <a:pPr marL="469900" indent="-469900" algn="l" eaLnBrk="0" hangingPunct="0">
              <a:spcBef>
                <a:spcPct val="20000"/>
              </a:spcBef>
              <a:buClr>
                <a:srgbClr val="FF0000"/>
              </a:buClr>
              <a:buFont typeface="Wingdings" pitchFamily="2" charset="2"/>
              <a:buChar char="ü"/>
            </a:pPr>
            <a:r>
              <a:rPr lang="en-US" altLang="zh-CN" sz="2400" b="0" dirty="0">
                <a:solidFill>
                  <a:schemeClr val="tx1"/>
                </a:solidFill>
                <a:latin typeface="Verdana" pitchFamily="34" charset="0"/>
              </a:rPr>
              <a:t>results in higher quality software </a:t>
            </a:r>
          </a:p>
          <a:p>
            <a:pPr marL="469900" indent="-469900" algn="l" eaLnBrk="0" hangingPunct="0">
              <a:spcBef>
                <a:spcPct val="20000"/>
              </a:spcBef>
              <a:buClr>
                <a:srgbClr val="FF0000"/>
              </a:buClr>
              <a:buFont typeface="Wingdings" pitchFamily="2" charset="2"/>
              <a:buChar char="ü"/>
            </a:pPr>
            <a:r>
              <a:rPr lang="en-US" altLang="zh-CN" sz="2400" b="0" dirty="0">
                <a:solidFill>
                  <a:schemeClr val="tx1"/>
                </a:solidFill>
                <a:latin typeface="Verdana" pitchFamily="34" charset="0"/>
              </a:rPr>
              <a:t>They can be changed freely if the change does not affect the interface</a:t>
            </a:r>
          </a:p>
        </p:txBody>
      </p:sp>
      <p:sp>
        <p:nvSpPr>
          <p:cNvPr id="21508" name="Rectangle 4"/>
          <p:cNvSpPr>
            <a:spLocks noChangeArrowheads="1"/>
          </p:cNvSpPr>
          <p:nvPr/>
        </p:nvSpPr>
        <p:spPr bwMode="auto">
          <a:xfrm>
            <a:off x="1828800" y="6161088"/>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endParaRPr lang="zh-CN" altLang="en-US" b="0">
              <a:solidFill>
                <a:schemeClr val="tx1"/>
              </a:solidFill>
              <a:latin typeface="Arial" charset="0"/>
            </a:endParaRPr>
          </a:p>
        </p:txBody>
      </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21550" y="413665"/>
            <a:ext cx="495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信息隐藏举例</a:t>
            </a:r>
          </a:p>
        </p:txBody>
      </p:sp>
      <p:sp>
        <p:nvSpPr>
          <p:cNvPr id="372739" name="Rectangle 3"/>
          <p:cNvSpPr>
            <a:spLocks noChangeArrowheads="1"/>
          </p:cNvSpPr>
          <p:nvPr/>
        </p:nvSpPr>
        <p:spPr bwMode="auto">
          <a:xfrm>
            <a:off x="701675" y="1763713"/>
            <a:ext cx="2327275" cy="519112"/>
          </a:xfrm>
          <a:prstGeom prst="rect">
            <a:avLst/>
          </a:prstGeom>
          <a:noFill/>
          <a:ln w="9525" algn="ctr">
            <a:noFill/>
            <a:miter lim="800000"/>
            <a:headEnd/>
            <a:tailEnd/>
          </a:ln>
          <a:effectLst/>
        </p:spPr>
        <p:txBody>
          <a:bodyPr wrap="none">
            <a:spAutoFit/>
          </a:bodyPr>
          <a:lstStyle/>
          <a:p>
            <a:pPr algn="l">
              <a:defRPr/>
            </a:pPr>
            <a:r>
              <a:rPr lang="zh-CN" altLang="en-US" sz="2800">
                <a:effectLst>
                  <a:outerShdw blurRad="38100" dist="38100" dir="2700000" algn="tl">
                    <a:srgbClr val="C0C0C0"/>
                  </a:outerShdw>
                </a:effectLst>
                <a:latin typeface="Arial" charset="0"/>
              </a:rPr>
              <a:t>日常生活中：</a:t>
            </a:r>
          </a:p>
        </p:txBody>
      </p:sp>
      <p:sp>
        <p:nvSpPr>
          <p:cNvPr id="372740" name="Rectangle 4"/>
          <p:cNvSpPr>
            <a:spLocks noChangeArrowheads="1"/>
          </p:cNvSpPr>
          <p:nvPr/>
        </p:nvSpPr>
        <p:spPr bwMode="auto">
          <a:xfrm>
            <a:off x="3671888" y="1719263"/>
            <a:ext cx="1107996" cy="1569660"/>
          </a:xfrm>
          <a:prstGeom prst="rect">
            <a:avLst/>
          </a:prstGeom>
          <a:noFill/>
          <a:ln w="9525" algn="ctr">
            <a:noFill/>
            <a:miter lim="800000"/>
            <a:headEnd/>
            <a:tailEnd/>
          </a:ln>
          <a:effectLst/>
        </p:spPr>
        <p:txBody>
          <a:bodyPr wrap="none">
            <a:spAutoFit/>
          </a:bodyPr>
          <a:lstStyle/>
          <a:p>
            <a:pPr algn="l">
              <a:defRPr/>
            </a:pPr>
            <a:r>
              <a:rPr lang="zh-CN" altLang="en-US" sz="2400" dirty="0">
                <a:solidFill>
                  <a:schemeClr val="tx1"/>
                </a:solidFill>
                <a:latin typeface="+mn-ea"/>
                <a:ea typeface="+mn-ea"/>
              </a:rPr>
              <a:t>电视机</a:t>
            </a:r>
          </a:p>
          <a:p>
            <a:pPr algn="l">
              <a:defRPr/>
            </a:pPr>
            <a:r>
              <a:rPr lang="zh-CN" altLang="en-US" sz="2400" dirty="0">
                <a:solidFill>
                  <a:schemeClr val="tx1"/>
                </a:solidFill>
                <a:latin typeface="+mn-ea"/>
                <a:ea typeface="+mn-ea"/>
              </a:rPr>
              <a:t>手机</a:t>
            </a:r>
          </a:p>
          <a:p>
            <a:pPr algn="l">
              <a:defRPr/>
            </a:pPr>
            <a:r>
              <a:rPr lang="zh-CN" altLang="en-US" sz="2400" dirty="0">
                <a:solidFill>
                  <a:schemeClr val="tx1"/>
                </a:solidFill>
                <a:latin typeface="+mn-ea"/>
                <a:ea typeface="+mn-ea"/>
              </a:rPr>
              <a:t>复读机</a:t>
            </a:r>
          </a:p>
          <a:p>
            <a:pPr algn="l">
              <a:defRPr/>
            </a:pPr>
            <a:r>
              <a:rPr lang="en-US" altLang="zh-CN" sz="2400" dirty="0">
                <a:solidFill>
                  <a:schemeClr val="tx1"/>
                </a:solidFill>
                <a:latin typeface="+mn-ea"/>
                <a:ea typeface="+mn-ea"/>
              </a:rPr>
              <a:t>……</a:t>
            </a:r>
          </a:p>
        </p:txBody>
      </p:sp>
      <p:sp>
        <p:nvSpPr>
          <p:cNvPr id="372741" name="Rectangle 5"/>
          <p:cNvSpPr>
            <a:spLocks noChangeArrowheads="1"/>
          </p:cNvSpPr>
          <p:nvPr/>
        </p:nvSpPr>
        <p:spPr bwMode="auto">
          <a:xfrm>
            <a:off x="755650" y="4057650"/>
            <a:ext cx="2327275" cy="519113"/>
          </a:xfrm>
          <a:prstGeom prst="rect">
            <a:avLst/>
          </a:prstGeom>
          <a:noFill/>
          <a:ln w="9525" algn="ctr">
            <a:noFill/>
            <a:miter lim="800000"/>
            <a:headEnd/>
            <a:tailEnd/>
          </a:ln>
          <a:effectLst/>
        </p:spPr>
        <p:txBody>
          <a:bodyPr wrap="none">
            <a:spAutoFit/>
          </a:bodyPr>
          <a:lstStyle/>
          <a:p>
            <a:pPr algn="l">
              <a:defRPr/>
            </a:pPr>
            <a:r>
              <a:rPr lang="zh-CN" altLang="en-US" sz="2800">
                <a:effectLst>
                  <a:outerShdw blurRad="38100" dist="38100" dir="2700000" algn="tl">
                    <a:srgbClr val="C0C0C0"/>
                  </a:outerShdw>
                </a:effectLst>
                <a:latin typeface="Arial" charset="0"/>
              </a:rPr>
              <a:t>软件产品中：</a:t>
            </a:r>
          </a:p>
        </p:txBody>
      </p:sp>
      <p:sp>
        <p:nvSpPr>
          <p:cNvPr id="372742" name="Rectangle 6"/>
          <p:cNvSpPr>
            <a:spLocks noChangeArrowheads="1"/>
          </p:cNvSpPr>
          <p:nvPr/>
        </p:nvSpPr>
        <p:spPr bwMode="auto">
          <a:xfrm>
            <a:off x="3762375" y="3563938"/>
            <a:ext cx="5041900" cy="3046988"/>
          </a:xfrm>
          <a:prstGeom prst="rect">
            <a:avLst/>
          </a:prstGeom>
          <a:noFill/>
          <a:ln w="9525" algn="ctr">
            <a:noFill/>
            <a:miter lim="800000"/>
            <a:headEnd/>
            <a:tailEnd/>
          </a:ln>
          <a:effectLst/>
        </p:spPr>
        <p:txBody>
          <a:bodyPr>
            <a:spAutoFit/>
          </a:bodyPr>
          <a:lstStyle/>
          <a:p>
            <a:pPr algn="l">
              <a:defRPr/>
            </a:pPr>
            <a:r>
              <a:rPr lang="en-US" altLang="zh-CN" sz="2400" dirty="0">
                <a:solidFill>
                  <a:schemeClr val="tx1"/>
                </a:solidFill>
                <a:latin typeface="+mn-ea"/>
                <a:ea typeface="+mn-ea"/>
              </a:rPr>
              <a:t>MediaPlay.exe</a:t>
            </a:r>
          </a:p>
          <a:p>
            <a:pPr algn="l">
              <a:defRPr/>
            </a:pPr>
            <a:r>
              <a:rPr lang="en-US" altLang="zh-CN" sz="2400" dirty="0">
                <a:solidFill>
                  <a:schemeClr val="tx1"/>
                </a:solidFill>
                <a:latin typeface="+mn-ea"/>
                <a:ea typeface="+mn-ea"/>
              </a:rPr>
              <a:t>WinRAR.exe</a:t>
            </a:r>
          </a:p>
          <a:p>
            <a:pPr algn="l">
              <a:defRPr/>
            </a:pPr>
            <a:r>
              <a:rPr lang="en-US" altLang="zh-CN" sz="2400" dirty="0">
                <a:solidFill>
                  <a:schemeClr val="tx1"/>
                </a:solidFill>
                <a:latin typeface="+mn-ea"/>
                <a:ea typeface="+mn-ea"/>
              </a:rPr>
              <a:t>ArobeReader.exe</a:t>
            </a:r>
          </a:p>
          <a:p>
            <a:pPr algn="l">
              <a:defRPr/>
            </a:pPr>
            <a:r>
              <a:rPr lang="en-US" altLang="zh-CN" sz="2400" dirty="0">
                <a:solidFill>
                  <a:schemeClr val="tx1"/>
                </a:solidFill>
                <a:latin typeface="+mn-ea"/>
                <a:ea typeface="+mn-ea"/>
              </a:rPr>
              <a:t>File, open(), read(), write()……</a:t>
            </a:r>
          </a:p>
          <a:p>
            <a:pPr algn="l">
              <a:defRPr/>
            </a:pPr>
            <a:r>
              <a:rPr lang="en-US" altLang="zh-CN" sz="2400" dirty="0">
                <a:solidFill>
                  <a:schemeClr val="tx1"/>
                </a:solidFill>
                <a:latin typeface="+mn-ea"/>
                <a:ea typeface="+mn-ea"/>
              </a:rPr>
              <a:t>TCP/IP, socket(), accept()…</a:t>
            </a:r>
          </a:p>
          <a:p>
            <a:pPr algn="l">
              <a:defRPr/>
            </a:pPr>
            <a:r>
              <a:rPr lang="en-US" altLang="zh-CN" sz="2400" dirty="0">
                <a:solidFill>
                  <a:schemeClr val="tx1"/>
                </a:solidFill>
                <a:latin typeface="+mn-ea"/>
                <a:ea typeface="+mn-ea"/>
              </a:rPr>
              <a:t>Class { private ……}</a:t>
            </a:r>
          </a:p>
          <a:p>
            <a:pPr algn="l">
              <a:defRPr/>
            </a:pPr>
            <a:r>
              <a:rPr lang="en-US" altLang="zh-CN" sz="2400" dirty="0" err="1">
                <a:solidFill>
                  <a:schemeClr val="tx1"/>
                </a:solidFill>
                <a:latin typeface="+mn-ea"/>
                <a:ea typeface="+mn-ea"/>
              </a:rPr>
              <a:t>Jdbc</a:t>
            </a:r>
            <a:r>
              <a:rPr lang="en-US" altLang="zh-CN" sz="2400" dirty="0">
                <a:solidFill>
                  <a:schemeClr val="tx1"/>
                </a:solidFill>
                <a:latin typeface="+mn-ea"/>
                <a:ea typeface="+mn-ea"/>
              </a:rPr>
              <a:t>/</a:t>
            </a:r>
            <a:r>
              <a:rPr lang="en-US" altLang="zh-CN" sz="2400" dirty="0" err="1">
                <a:solidFill>
                  <a:schemeClr val="tx1"/>
                </a:solidFill>
                <a:latin typeface="+mn-ea"/>
                <a:ea typeface="+mn-ea"/>
              </a:rPr>
              <a:t>odbc</a:t>
            </a:r>
            <a:r>
              <a:rPr lang="zh-CN" altLang="en-US" sz="2400" dirty="0">
                <a:solidFill>
                  <a:schemeClr val="tx1"/>
                </a:solidFill>
                <a:latin typeface="+mn-ea"/>
                <a:ea typeface="+mn-ea"/>
              </a:rPr>
              <a:t>中的数据库操作模块</a:t>
            </a:r>
          </a:p>
        </p:txBody>
      </p:sp>
    </p:spTree>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21550" y="368660"/>
            <a:ext cx="77460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altLang="zh-CN" sz="4000" dirty="0">
                <a:solidFill>
                  <a:srgbClr val="0000FF"/>
                </a:solidFill>
                <a:cs typeface="Times New Roman" pitchFamily="18" charset="0"/>
              </a:rPr>
              <a:t>Module Independence </a:t>
            </a:r>
            <a:r>
              <a:rPr lang="zh-CN" altLang="en-US" sz="4000" dirty="0">
                <a:solidFill>
                  <a:srgbClr val="0000FF"/>
                </a:solidFill>
                <a:latin typeface="黑体" pitchFamily="49" charset="-122"/>
                <a:ea typeface="黑体" pitchFamily="49" charset="-122"/>
                <a:cs typeface="Times New Roman" pitchFamily="18" charset="0"/>
              </a:rPr>
              <a:t>模块独立性</a:t>
            </a:r>
            <a:endParaRPr lang="en-US" altLang="zh-CN" sz="4000" dirty="0">
              <a:solidFill>
                <a:srgbClr val="0000FF"/>
              </a:solidFill>
              <a:latin typeface="黑体" pitchFamily="49" charset="-122"/>
              <a:ea typeface="黑体" pitchFamily="49" charset="-122"/>
              <a:cs typeface="Times New Roman" pitchFamily="18" charset="0"/>
            </a:endParaRPr>
          </a:p>
        </p:txBody>
      </p:sp>
      <p:sp>
        <p:nvSpPr>
          <p:cNvPr id="373763" name="Rectangle 3"/>
          <p:cNvSpPr>
            <a:spLocks noChangeArrowheads="1"/>
          </p:cNvSpPr>
          <p:nvPr/>
        </p:nvSpPr>
        <p:spPr bwMode="auto">
          <a:xfrm>
            <a:off x="431800" y="1763713"/>
            <a:ext cx="8893175" cy="946150"/>
          </a:xfrm>
          <a:prstGeom prst="rect">
            <a:avLst/>
          </a:prstGeom>
          <a:noFill/>
          <a:ln w="9525" algn="ctr">
            <a:noFill/>
            <a:miter lim="800000"/>
            <a:headEnd/>
            <a:tailEnd/>
          </a:ln>
          <a:effectLst/>
        </p:spPr>
        <p:txBody>
          <a:bodyPr>
            <a:spAutoFit/>
          </a:bodyPr>
          <a:lstStyle/>
          <a:p>
            <a:pPr algn="l">
              <a:defRPr/>
            </a:pPr>
            <a:r>
              <a:rPr lang="zh-CN" altLang="en-US" sz="2800" dirty="0">
                <a:solidFill>
                  <a:schemeClr val="tx1"/>
                </a:solidFill>
                <a:latin typeface="Arial" charset="0"/>
              </a:rPr>
              <a:t>模块独立是指开发具有独立功能而且和其它模块之间没有过多的相互作用的模块。</a:t>
            </a:r>
          </a:p>
        </p:txBody>
      </p:sp>
      <p:sp>
        <p:nvSpPr>
          <p:cNvPr id="373764" name="Rectangle 4"/>
          <p:cNvSpPr>
            <a:spLocks noChangeArrowheads="1"/>
          </p:cNvSpPr>
          <p:nvPr/>
        </p:nvSpPr>
        <p:spPr bwMode="auto">
          <a:xfrm>
            <a:off x="0" y="2924175"/>
            <a:ext cx="9144000" cy="1501775"/>
          </a:xfrm>
          <a:prstGeom prst="rect">
            <a:avLst/>
          </a:prstGeom>
          <a:noFill/>
          <a:ln w="9525" algn="ctr">
            <a:noFill/>
            <a:miter lim="800000"/>
            <a:headEnd/>
            <a:tailEnd/>
          </a:ln>
          <a:effectLst/>
        </p:spPr>
        <p:txBody>
          <a:bodyPr>
            <a:spAutoFit/>
          </a:bodyPr>
          <a:lstStyle/>
          <a:p>
            <a:pPr lvl="1" algn="l">
              <a:lnSpc>
                <a:spcPct val="110000"/>
              </a:lnSpc>
              <a:spcBef>
                <a:spcPct val="20000"/>
              </a:spcBef>
              <a:buClr>
                <a:schemeClr val="tx2"/>
              </a:buClr>
              <a:buSzPct val="50000"/>
              <a:buFont typeface="Wingdings" pitchFamily="2" charset="2"/>
              <a:buNone/>
              <a:defRPr/>
            </a:pPr>
            <a:r>
              <a:rPr lang="zh-CN" altLang="en-US" sz="2800" dirty="0">
                <a:solidFill>
                  <a:schemeClr val="tx1"/>
                </a:solidFill>
                <a:latin typeface="Arial" charset="0"/>
              </a:rPr>
              <a:t>模块独立性</a:t>
            </a:r>
            <a:r>
              <a:rPr lang="en-US" altLang="zh-CN" sz="2800" dirty="0">
                <a:solidFill>
                  <a:schemeClr val="tx1"/>
                </a:solidFill>
                <a:latin typeface="Arial" charset="0"/>
              </a:rPr>
              <a:t>, </a:t>
            </a:r>
            <a:r>
              <a:rPr lang="zh-CN" altLang="en-US" sz="2800" dirty="0">
                <a:solidFill>
                  <a:schemeClr val="tx1"/>
                </a:solidFill>
                <a:latin typeface="Arial" charset="0"/>
              </a:rPr>
              <a:t>是指软件系统中每个模块只涉及软件要求的具体的子功能</a:t>
            </a:r>
            <a:r>
              <a:rPr lang="en-US" altLang="zh-CN" sz="2800" dirty="0">
                <a:solidFill>
                  <a:schemeClr val="tx1"/>
                </a:solidFill>
                <a:latin typeface="Arial" charset="0"/>
              </a:rPr>
              <a:t>, </a:t>
            </a:r>
            <a:r>
              <a:rPr lang="zh-CN" altLang="en-US" sz="2800" dirty="0">
                <a:solidFill>
                  <a:schemeClr val="tx1"/>
                </a:solidFill>
                <a:latin typeface="Arial" charset="0"/>
              </a:rPr>
              <a:t>而和软件系统中其它的模块的接口是简单的</a:t>
            </a:r>
          </a:p>
        </p:txBody>
      </p:sp>
      <p:sp>
        <p:nvSpPr>
          <p:cNvPr id="373765" name="Rectangle 5"/>
          <p:cNvSpPr>
            <a:spLocks noChangeArrowheads="1"/>
          </p:cNvSpPr>
          <p:nvPr/>
        </p:nvSpPr>
        <p:spPr bwMode="auto">
          <a:xfrm>
            <a:off x="522288" y="4778375"/>
            <a:ext cx="8802687" cy="946150"/>
          </a:xfrm>
          <a:prstGeom prst="rect">
            <a:avLst/>
          </a:prstGeom>
          <a:noFill/>
          <a:ln w="9525" algn="ctr">
            <a:noFill/>
            <a:miter lim="800000"/>
            <a:headEnd/>
            <a:tailEnd/>
          </a:ln>
          <a:effectLst/>
        </p:spPr>
        <p:txBody>
          <a:bodyPr>
            <a:spAutoFit/>
          </a:bodyPr>
          <a:lstStyle/>
          <a:p>
            <a:pPr algn="l">
              <a:defRPr/>
            </a:pPr>
            <a:r>
              <a:rPr lang="zh-CN" altLang="en-US" sz="2800" dirty="0">
                <a:solidFill>
                  <a:schemeClr val="tx1"/>
                </a:solidFill>
                <a:latin typeface="Arial" charset="0"/>
              </a:rPr>
              <a:t>例如</a:t>
            </a:r>
            <a:r>
              <a:rPr lang="en-US" altLang="zh-CN" sz="2800" dirty="0">
                <a:solidFill>
                  <a:schemeClr val="tx1"/>
                </a:solidFill>
                <a:latin typeface="Arial" charset="0"/>
              </a:rPr>
              <a:t>, </a:t>
            </a:r>
            <a:r>
              <a:rPr lang="zh-CN" altLang="en-US" sz="2800" dirty="0">
                <a:solidFill>
                  <a:schemeClr val="tx1"/>
                </a:solidFill>
                <a:latin typeface="Arial" charset="0"/>
              </a:rPr>
              <a:t>若一个模块只具有</a:t>
            </a:r>
            <a:r>
              <a:rPr lang="zh-CN" altLang="en-US" sz="2800" dirty="0">
                <a:latin typeface="Arial" charset="0"/>
              </a:rPr>
              <a:t>单一</a:t>
            </a:r>
            <a:r>
              <a:rPr lang="zh-CN" altLang="en-US" sz="2800" dirty="0">
                <a:solidFill>
                  <a:schemeClr val="tx1"/>
                </a:solidFill>
                <a:latin typeface="Arial" charset="0"/>
              </a:rPr>
              <a:t>的功能且与其它模块没有太多的联系</a:t>
            </a:r>
            <a:r>
              <a:rPr lang="en-US" altLang="zh-CN" sz="2800" dirty="0">
                <a:solidFill>
                  <a:schemeClr val="tx1"/>
                </a:solidFill>
                <a:latin typeface="Arial" charset="0"/>
              </a:rPr>
              <a:t>, </a:t>
            </a:r>
            <a:r>
              <a:rPr lang="zh-CN" altLang="en-US" sz="2800" dirty="0">
                <a:solidFill>
                  <a:schemeClr val="tx1"/>
                </a:solidFill>
                <a:latin typeface="Arial" charset="0"/>
              </a:rPr>
              <a:t>则称此模块具有模块独立性</a:t>
            </a:r>
          </a:p>
        </p:txBody>
      </p:sp>
      <p:sp>
        <p:nvSpPr>
          <p:cNvPr id="373766" name="Rectangle 6"/>
          <p:cNvSpPr>
            <a:spLocks noChangeArrowheads="1"/>
          </p:cNvSpPr>
          <p:nvPr/>
        </p:nvSpPr>
        <p:spPr bwMode="auto">
          <a:xfrm>
            <a:off x="1763713" y="6021388"/>
            <a:ext cx="5303837" cy="487362"/>
          </a:xfrm>
          <a:prstGeom prst="rect">
            <a:avLst/>
          </a:prstGeom>
          <a:noFill/>
          <a:ln w="9525">
            <a:noFill/>
            <a:miter lim="800000"/>
            <a:headEnd/>
            <a:tailEnd/>
          </a:ln>
          <a:effectLst/>
        </p:spPr>
        <p:txBody>
          <a:bodyPr wrap="none" lIns="0" tIns="0" rIns="0" bIns="0">
            <a:spAutoFit/>
          </a:bodyPr>
          <a:lstStyle/>
          <a:p>
            <a:pPr algn="l" eaLnBrk="0" hangingPunct="0">
              <a:defRPr/>
            </a:pPr>
            <a:r>
              <a:rPr lang="zh-CN" altLang="en-US" sz="3200" dirty="0">
                <a:effectLst>
                  <a:outerShdw blurRad="38100" dist="38100" dir="2700000" algn="tl">
                    <a:srgbClr val="C0C0C0"/>
                  </a:outerShdw>
                </a:effectLst>
                <a:latin typeface="Arial" charset="0"/>
              </a:rPr>
              <a:t>不是“你中有我，我中有你”</a:t>
            </a:r>
          </a:p>
        </p:txBody>
      </p:sp>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521550" y="503675"/>
            <a:ext cx="3751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模块独立性举例</a:t>
            </a:r>
          </a:p>
        </p:txBody>
      </p:sp>
      <p:sp>
        <p:nvSpPr>
          <p:cNvPr id="374787" name="Rectangle 3"/>
          <p:cNvSpPr>
            <a:spLocks noChangeArrowheads="1"/>
          </p:cNvSpPr>
          <p:nvPr/>
        </p:nvSpPr>
        <p:spPr bwMode="auto">
          <a:xfrm>
            <a:off x="656565" y="2009775"/>
            <a:ext cx="2798762" cy="519113"/>
          </a:xfrm>
          <a:prstGeom prst="rect">
            <a:avLst/>
          </a:prstGeom>
          <a:noFill/>
          <a:ln w="9525" algn="ctr">
            <a:noFill/>
            <a:miter lim="800000"/>
            <a:headEnd/>
            <a:tailEnd/>
          </a:ln>
          <a:effectLst/>
        </p:spPr>
        <p:txBody>
          <a:bodyPr>
            <a:spAutoFit/>
          </a:bodyPr>
          <a:lstStyle/>
          <a:p>
            <a:pPr algn="l">
              <a:defRPr/>
            </a:pPr>
            <a:r>
              <a:rPr lang="zh-CN" altLang="en-US" sz="2800" dirty="0">
                <a:solidFill>
                  <a:schemeClr val="tx1"/>
                </a:solidFill>
                <a:latin typeface="Arial" charset="0"/>
              </a:rPr>
              <a:t>数据库操作</a:t>
            </a:r>
          </a:p>
        </p:txBody>
      </p:sp>
      <p:sp>
        <p:nvSpPr>
          <p:cNvPr id="374788" name="Rectangle 4"/>
          <p:cNvSpPr>
            <a:spLocks noChangeArrowheads="1"/>
          </p:cNvSpPr>
          <p:nvPr/>
        </p:nvSpPr>
        <p:spPr bwMode="auto">
          <a:xfrm>
            <a:off x="701570" y="3090863"/>
            <a:ext cx="2798762" cy="519112"/>
          </a:xfrm>
          <a:prstGeom prst="rect">
            <a:avLst/>
          </a:prstGeom>
          <a:noFill/>
          <a:ln w="9525" algn="ctr">
            <a:noFill/>
            <a:miter lim="800000"/>
            <a:headEnd/>
            <a:tailEnd/>
          </a:ln>
          <a:effectLst/>
        </p:spPr>
        <p:txBody>
          <a:bodyPr>
            <a:spAutoFit/>
          </a:bodyPr>
          <a:lstStyle/>
          <a:p>
            <a:pPr algn="l">
              <a:defRPr/>
            </a:pPr>
            <a:r>
              <a:rPr lang="zh-CN" altLang="en-US" sz="2800" dirty="0">
                <a:solidFill>
                  <a:schemeClr val="tx1"/>
                </a:solidFill>
                <a:latin typeface="Arial" charset="0"/>
              </a:rPr>
              <a:t>日志操作</a:t>
            </a:r>
          </a:p>
        </p:txBody>
      </p:sp>
      <p:sp>
        <p:nvSpPr>
          <p:cNvPr id="374789" name="Rectangle 5"/>
          <p:cNvSpPr>
            <a:spLocks noChangeArrowheads="1"/>
          </p:cNvSpPr>
          <p:nvPr/>
        </p:nvSpPr>
        <p:spPr bwMode="auto">
          <a:xfrm>
            <a:off x="729590" y="4170363"/>
            <a:ext cx="3860800" cy="519112"/>
          </a:xfrm>
          <a:prstGeom prst="rect">
            <a:avLst/>
          </a:prstGeom>
          <a:noFill/>
          <a:ln w="9525" algn="ctr">
            <a:noFill/>
            <a:miter lim="800000"/>
            <a:headEnd/>
            <a:tailEnd/>
          </a:ln>
          <a:effectLst/>
        </p:spPr>
        <p:txBody>
          <a:bodyPr>
            <a:spAutoFit/>
          </a:bodyPr>
          <a:lstStyle/>
          <a:p>
            <a:pPr algn="l">
              <a:defRPr/>
            </a:pPr>
            <a:r>
              <a:rPr lang="zh-CN" altLang="en-US" sz="2800">
                <a:solidFill>
                  <a:schemeClr val="tx1"/>
                </a:solidFill>
                <a:latin typeface="Arial" charset="0"/>
              </a:rPr>
              <a:t>硬件通讯操作</a:t>
            </a:r>
          </a:p>
        </p:txBody>
      </p:sp>
      <p:sp>
        <p:nvSpPr>
          <p:cNvPr id="374790" name="Rectangle 6"/>
          <p:cNvSpPr>
            <a:spLocks noChangeArrowheads="1"/>
          </p:cNvSpPr>
          <p:nvPr/>
        </p:nvSpPr>
        <p:spPr bwMode="auto">
          <a:xfrm>
            <a:off x="656565" y="5249863"/>
            <a:ext cx="3754438" cy="519112"/>
          </a:xfrm>
          <a:prstGeom prst="rect">
            <a:avLst/>
          </a:prstGeom>
          <a:noFill/>
          <a:ln w="9525" algn="ctr">
            <a:noFill/>
            <a:miter lim="800000"/>
            <a:headEnd/>
            <a:tailEnd/>
          </a:ln>
          <a:effectLst/>
        </p:spPr>
        <p:txBody>
          <a:bodyPr>
            <a:spAutoFit/>
          </a:bodyPr>
          <a:lstStyle/>
          <a:p>
            <a:pPr algn="l">
              <a:defRPr/>
            </a:pPr>
            <a:r>
              <a:rPr lang="zh-CN" altLang="en-US" sz="2800">
                <a:solidFill>
                  <a:schemeClr val="tx1"/>
                </a:solidFill>
                <a:latin typeface="Arial" charset="0"/>
              </a:rPr>
              <a:t>报表打印操作</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4786"/>
                                        </p:tgtEl>
                                        <p:attrNameLst>
                                          <p:attrName>style.visibility</p:attrName>
                                        </p:attrNameLst>
                                      </p:cBhvr>
                                      <p:to>
                                        <p:strVal val="visible"/>
                                      </p:to>
                                    </p:set>
                                    <p:animEffect transition="in" filter="blinds(horizontal)">
                                      <p:cBhvr>
                                        <p:cTn id="7" dur="500"/>
                                        <p:tgtEl>
                                          <p:spTgt spid="374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4787"/>
                                        </p:tgtEl>
                                        <p:attrNameLst>
                                          <p:attrName>style.visibility</p:attrName>
                                        </p:attrNameLst>
                                      </p:cBhvr>
                                      <p:to>
                                        <p:strVal val="visible"/>
                                      </p:to>
                                    </p:set>
                                    <p:anim calcmode="lin" valueType="num">
                                      <p:cBhvr additive="base">
                                        <p:cTn id="12" dur="500" fill="hold"/>
                                        <p:tgtEl>
                                          <p:spTgt spid="374787"/>
                                        </p:tgtEl>
                                        <p:attrNameLst>
                                          <p:attrName>ppt_x</p:attrName>
                                        </p:attrNameLst>
                                      </p:cBhvr>
                                      <p:tavLst>
                                        <p:tav tm="0">
                                          <p:val>
                                            <p:strVal val="#ppt_x"/>
                                          </p:val>
                                        </p:tav>
                                        <p:tav tm="100000">
                                          <p:val>
                                            <p:strVal val="#ppt_x"/>
                                          </p:val>
                                        </p:tav>
                                      </p:tavLst>
                                    </p:anim>
                                    <p:anim calcmode="lin" valueType="num">
                                      <p:cBhvr additive="base">
                                        <p:cTn id="13" dur="500" fill="hold"/>
                                        <p:tgtEl>
                                          <p:spTgt spid="37478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4788"/>
                                        </p:tgtEl>
                                        <p:attrNameLst>
                                          <p:attrName>style.visibility</p:attrName>
                                        </p:attrNameLst>
                                      </p:cBhvr>
                                      <p:to>
                                        <p:strVal val="visible"/>
                                      </p:to>
                                    </p:set>
                                    <p:anim calcmode="lin" valueType="num">
                                      <p:cBhvr additive="base">
                                        <p:cTn id="18" dur="500" fill="hold"/>
                                        <p:tgtEl>
                                          <p:spTgt spid="374788"/>
                                        </p:tgtEl>
                                        <p:attrNameLst>
                                          <p:attrName>ppt_x</p:attrName>
                                        </p:attrNameLst>
                                      </p:cBhvr>
                                      <p:tavLst>
                                        <p:tav tm="0">
                                          <p:val>
                                            <p:strVal val="#ppt_x"/>
                                          </p:val>
                                        </p:tav>
                                        <p:tav tm="100000">
                                          <p:val>
                                            <p:strVal val="#ppt_x"/>
                                          </p:val>
                                        </p:tav>
                                      </p:tavLst>
                                    </p:anim>
                                    <p:anim calcmode="lin" valueType="num">
                                      <p:cBhvr additive="base">
                                        <p:cTn id="19" dur="500" fill="hold"/>
                                        <p:tgtEl>
                                          <p:spTgt spid="37478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74789"/>
                                        </p:tgtEl>
                                        <p:attrNameLst>
                                          <p:attrName>style.visibility</p:attrName>
                                        </p:attrNameLst>
                                      </p:cBhvr>
                                      <p:to>
                                        <p:strVal val="visible"/>
                                      </p:to>
                                    </p:set>
                                    <p:anim calcmode="lin" valueType="num">
                                      <p:cBhvr additive="base">
                                        <p:cTn id="24" dur="500" fill="hold"/>
                                        <p:tgtEl>
                                          <p:spTgt spid="374789"/>
                                        </p:tgtEl>
                                        <p:attrNameLst>
                                          <p:attrName>ppt_x</p:attrName>
                                        </p:attrNameLst>
                                      </p:cBhvr>
                                      <p:tavLst>
                                        <p:tav tm="0">
                                          <p:val>
                                            <p:strVal val="#ppt_x"/>
                                          </p:val>
                                        </p:tav>
                                        <p:tav tm="100000">
                                          <p:val>
                                            <p:strVal val="#ppt_x"/>
                                          </p:val>
                                        </p:tav>
                                      </p:tavLst>
                                    </p:anim>
                                    <p:anim calcmode="lin" valueType="num">
                                      <p:cBhvr additive="base">
                                        <p:cTn id="25" dur="500" fill="hold"/>
                                        <p:tgtEl>
                                          <p:spTgt spid="374789"/>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74790"/>
                                        </p:tgtEl>
                                        <p:attrNameLst>
                                          <p:attrName>style.visibility</p:attrName>
                                        </p:attrNameLst>
                                      </p:cBhvr>
                                      <p:to>
                                        <p:strVal val="visible"/>
                                      </p:to>
                                    </p:set>
                                    <p:anim calcmode="lin" valueType="num">
                                      <p:cBhvr additive="base">
                                        <p:cTn id="30" dur="500" fill="hold"/>
                                        <p:tgtEl>
                                          <p:spTgt spid="374790"/>
                                        </p:tgtEl>
                                        <p:attrNameLst>
                                          <p:attrName>ppt_x</p:attrName>
                                        </p:attrNameLst>
                                      </p:cBhvr>
                                      <p:tavLst>
                                        <p:tav tm="0">
                                          <p:val>
                                            <p:strVal val="#ppt_x"/>
                                          </p:val>
                                        </p:tav>
                                        <p:tav tm="100000">
                                          <p:val>
                                            <p:strVal val="#ppt_x"/>
                                          </p:val>
                                        </p:tav>
                                      </p:tavLst>
                                    </p:anim>
                                    <p:anim calcmode="lin" valueType="num">
                                      <p:cBhvr additive="base">
                                        <p:cTn id="31" dur="500" fill="hold"/>
                                        <p:tgtEl>
                                          <p:spTgt spid="3747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p:bldP spid="374787" grpId="0"/>
      <p:bldP spid="374788" grpId="0"/>
      <p:bldP spid="374789" grpId="0"/>
      <p:bldP spid="37479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ChangeArrowheads="1"/>
          </p:cNvSpPr>
          <p:nvPr/>
        </p:nvSpPr>
        <p:spPr bwMode="auto">
          <a:xfrm>
            <a:off x="521550" y="458788"/>
            <a:ext cx="3751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模块独立的好处</a:t>
            </a:r>
          </a:p>
        </p:txBody>
      </p:sp>
      <p:sp>
        <p:nvSpPr>
          <p:cNvPr id="375811" name="Rectangle 3"/>
          <p:cNvSpPr>
            <a:spLocks noChangeArrowheads="1"/>
          </p:cNvSpPr>
          <p:nvPr/>
        </p:nvSpPr>
        <p:spPr bwMode="auto">
          <a:xfrm>
            <a:off x="566555" y="1874425"/>
            <a:ext cx="5103813" cy="519113"/>
          </a:xfrm>
          <a:prstGeom prst="rect">
            <a:avLst/>
          </a:prstGeom>
          <a:noFill/>
          <a:ln w="9525" algn="ctr">
            <a:noFill/>
            <a:miter lim="800000"/>
            <a:headEnd/>
            <a:tailEnd/>
          </a:ln>
          <a:effectLst/>
        </p:spPr>
        <p:txBody>
          <a:bodyPr>
            <a:spAutoFit/>
          </a:bodyPr>
          <a:lstStyle/>
          <a:p>
            <a:pPr algn="l">
              <a:buClr>
                <a:srgbClr val="FF0000"/>
              </a:buClr>
              <a:buFont typeface="Wingdings" pitchFamily="2" charset="2"/>
              <a:buChar char="ü"/>
              <a:defRPr/>
            </a:pPr>
            <a:r>
              <a:rPr lang="zh-CN" altLang="en-US" sz="2800" dirty="0">
                <a:solidFill>
                  <a:schemeClr val="tx1"/>
                </a:solidFill>
                <a:latin typeface="Arial" charset="0"/>
              </a:rPr>
              <a:t>功能分割清楚，简化接口</a:t>
            </a:r>
          </a:p>
        </p:txBody>
      </p:sp>
      <p:sp>
        <p:nvSpPr>
          <p:cNvPr id="375812" name="Rectangle 4"/>
          <p:cNvSpPr>
            <a:spLocks noChangeArrowheads="1"/>
          </p:cNvSpPr>
          <p:nvPr/>
        </p:nvSpPr>
        <p:spPr bwMode="auto">
          <a:xfrm>
            <a:off x="637993" y="3242850"/>
            <a:ext cx="7281862" cy="519113"/>
          </a:xfrm>
          <a:prstGeom prst="rect">
            <a:avLst/>
          </a:prstGeom>
          <a:noFill/>
          <a:ln w="9525" algn="ctr">
            <a:noFill/>
            <a:miter lim="800000"/>
            <a:headEnd/>
            <a:tailEnd/>
          </a:ln>
          <a:effectLst/>
        </p:spPr>
        <p:txBody>
          <a:bodyPr>
            <a:spAutoFit/>
          </a:bodyPr>
          <a:lstStyle/>
          <a:p>
            <a:pPr algn="l">
              <a:buClr>
                <a:srgbClr val="FF0000"/>
              </a:buClr>
              <a:buFont typeface="Wingdings" pitchFamily="2" charset="2"/>
              <a:buChar char="ü"/>
              <a:defRPr/>
            </a:pPr>
            <a:r>
              <a:rPr lang="zh-CN" altLang="en-US" sz="2800">
                <a:solidFill>
                  <a:schemeClr val="tx1"/>
                </a:solidFill>
                <a:latin typeface="Arial" charset="0"/>
              </a:rPr>
              <a:t>易于分工，易于多人合作开发同一软件</a:t>
            </a:r>
          </a:p>
        </p:txBody>
      </p:sp>
      <p:sp>
        <p:nvSpPr>
          <p:cNvPr id="375813" name="Rectangle 5"/>
          <p:cNvSpPr>
            <a:spLocks noChangeArrowheads="1"/>
          </p:cNvSpPr>
          <p:nvPr/>
        </p:nvSpPr>
        <p:spPr bwMode="auto">
          <a:xfrm>
            <a:off x="637993" y="2522125"/>
            <a:ext cx="9034462" cy="519113"/>
          </a:xfrm>
          <a:prstGeom prst="rect">
            <a:avLst/>
          </a:prstGeom>
          <a:noFill/>
          <a:ln w="9525" algn="ctr">
            <a:noFill/>
            <a:miter lim="800000"/>
            <a:headEnd/>
            <a:tailEnd/>
          </a:ln>
          <a:effectLst/>
        </p:spPr>
        <p:txBody>
          <a:bodyPr wrap="none">
            <a:spAutoFit/>
          </a:bodyPr>
          <a:lstStyle/>
          <a:p>
            <a:pPr algn="l">
              <a:buClr>
                <a:srgbClr val="FF0000"/>
              </a:buClr>
              <a:buFont typeface="Wingdings" pitchFamily="2" charset="2"/>
              <a:buChar char="ü"/>
              <a:defRPr/>
            </a:pPr>
            <a:r>
              <a:rPr lang="zh-CN" altLang="en-US" sz="2800" dirty="0">
                <a:solidFill>
                  <a:schemeClr val="tx1"/>
                </a:solidFill>
                <a:latin typeface="Arial" charset="0"/>
              </a:rPr>
              <a:t>独立的模块修改不会影响其他模块，易于测试和维护</a:t>
            </a:r>
            <a:r>
              <a:rPr lang="zh-CN" altLang="en-US" sz="2800" b="0" dirty="0">
                <a:solidFill>
                  <a:schemeClr val="tx1"/>
                </a:solidFill>
                <a:latin typeface="Arial" charset="0"/>
              </a:rPr>
              <a:t>。</a:t>
            </a:r>
          </a:p>
        </p:txBody>
      </p:sp>
      <p:sp>
        <p:nvSpPr>
          <p:cNvPr id="375814" name="Rectangle 6"/>
          <p:cNvSpPr>
            <a:spLocks noChangeArrowheads="1"/>
          </p:cNvSpPr>
          <p:nvPr/>
        </p:nvSpPr>
        <p:spPr bwMode="auto">
          <a:xfrm>
            <a:off x="637993" y="4035013"/>
            <a:ext cx="6246812" cy="519112"/>
          </a:xfrm>
          <a:prstGeom prst="rect">
            <a:avLst/>
          </a:prstGeom>
          <a:noFill/>
          <a:ln w="9525" algn="ctr">
            <a:noFill/>
            <a:miter lim="800000"/>
            <a:headEnd/>
            <a:tailEnd/>
          </a:ln>
          <a:effectLst/>
        </p:spPr>
        <p:txBody>
          <a:bodyPr>
            <a:spAutoFit/>
          </a:bodyPr>
          <a:lstStyle/>
          <a:p>
            <a:pPr algn="l">
              <a:spcBef>
                <a:spcPct val="20000"/>
              </a:spcBef>
              <a:buClr>
                <a:srgbClr val="FF0000"/>
              </a:buClr>
              <a:buFont typeface="Wingdings" pitchFamily="2" charset="2"/>
              <a:buChar char="ü"/>
              <a:defRPr/>
            </a:pPr>
            <a:r>
              <a:rPr lang="zh-CN" altLang="en-US" sz="2800">
                <a:solidFill>
                  <a:schemeClr val="tx1"/>
                </a:solidFill>
                <a:latin typeface="Arial" charset="0"/>
              </a:rPr>
              <a:t>符合信息隐蔽和信息局部化原则</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5810"/>
                                        </p:tgtEl>
                                        <p:attrNameLst>
                                          <p:attrName>style.visibility</p:attrName>
                                        </p:attrNameLst>
                                      </p:cBhvr>
                                      <p:to>
                                        <p:strVal val="visible"/>
                                      </p:to>
                                    </p:set>
                                    <p:animEffect transition="in" filter="blinds(horizontal)">
                                      <p:cBhvr>
                                        <p:cTn id="7" dur="500"/>
                                        <p:tgtEl>
                                          <p:spTgt spid="375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5811"/>
                                        </p:tgtEl>
                                        <p:attrNameLst>
                                          <p:attrName>style.visibility</p:attrName>
                                        </p:attrNameLst>
                                      </p:cBhvr>
                                      <p:to>
                                        <p:strVal val="visible"/>
                                      </p:to>
                                    </p:set>
                                    <p:anim calcmode="lin" valueType="num">
                                      <p:cBhvr additive="base">
                                        <p:cTn id="12" dur="500" fill="hold"/>
                                        <p:tgtEl>
                                          <p:spTgt spid="375811"/>
                                        </p:tgtEl>
                                        <p:attrNameLst>
                                          <p:attrName>ppt_x</p:attrName>
                                        </p:attrNameLst>
                                      </p:cBhvr>
                                      <p:tavLst>
                                        <p:tav tm="0">
                                          <p:val>
                                            <p:strVal val="#ppt_x"/>
                                          </p:val>
                                        </p:tav>
                                        <p:tav tm="100000">
                                          <p:val>
                                            <p:strVal val="#ppt_x"/>
                                          </p:val>
                                        </p:tav>
                                      </p:tavLst>
                                    </p:anim>
                                    <p:anim calcmode="lin" valueType="num">
                                      <p:cBhvr additive="base">
                                        <p:cTn id="13" dur="500" fill="hold"/>
                                        <p:tgtEl>
                                          <p:spTgt spid="37581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5813"/>
                                        </p:tgtEl>
                                        <p:attrNameLst>
                                          <p:attrName>style.visibility</p:attrName>
                                        </p:attrNameLst>
                                      </p:cBhvr>
                                      <p:to>
                                        <p:strVal val="visible"/>
                                      </p:to>
                                    </p:set>
                                    <p:anim calcmode="lin" valueType="num">
                                      <p:cBhvr additive="base">
                                        <p:cTn id="18" dur="500" fill="hold"/>
                                        <p:tgtEl>
                                          <p:spTgt spid="375813"/>
                                        </p:tgtEl>
                                        <p:attrNameLst>
                                          <p:attrName>ppt_x</p:attrName>
                                        </p:attrNameLst>
                                      </p:cBhvr>
                                      <p:tavLst>
                                        <p:tav tm="0">
                                          <p:val>
                                            <p:strVal val="#ppt_x"/>
                                          </p:val>
                                        </p:tav>
                                        <p:tav tm="100000">
                                          <p:val>
                                            <p:strVal val="#ppt_x"/>
                                          </p:val>
                                        </p:tav>
                                      </p:tavLst>
                                    </p:anim>
                                    <p:anim calcmode="lin" valueType="num">
                                      <p:cBhvr additive="base">
                                        <p:cTn id="19" dur="500" fill="hold"/>
                                        <p:tgtEl>
                                          <p:spTgt spid="37581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75812"/>
                                        </p:tgtEl>
                                        <p:attrNameLst>
                                          <p:attrName>style.visibility</p:attrName>
                                        </p:attrNameLst>
                                      </p:cBhvr>
                                      <p:to>
                                        <p:strVal val="visible"/>
                                      </p:to>
                                    </p:set>
                                    <p:anim calcmode="lin" valueType="num">
                                      <p:cBhvr additive="base">
                                        <p:cTn id="24" dur="500" fill="hold"/>
                                        <p:tgtEl>
                                          <p:spTgt spid="375812"/>
                                        </p:tgtEl>
                                        <p:attrNameLst>
                                          <p:attrName>ppt_x</p:attrName>
                                        </p:attrNameLst>
                                      </p:cBhvr>
                                      <p:tavLst>
                                        <p:tav tm="0">
                                          <p:val>
                                            <p:strVal val="#ppt_x"/>
                                          </p:val>
                                        </p:tav>
                                        <p:tav tm="100000">
                                          <p:val>
                                            <p:strVal val="#ppt_x"/>
                                          </p:val>
                                        </p:tav>
                                      </p:tavLst>
                                    </p:anim>
                                    <p:anim calcmode="lin" valueType="num">
                                      <p:cBhvr additive="base">
                                        <p:cTn id="25" dur="500" fill="hold"/>
                                        <p:tgtEl>
                                          <p:spTgt spid="37581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75814"/>
                                        </p:tgtEl>
                                        <p:attrNameLst>
                                          <p:attrName>style.visibility</p:attrName>
                                        </p:attrNameLst>
                                      </p:cBhvr>
                                      <p:to>
                                        <p:strVal val="visible"/>
                                      </p:to>
                                    </p:set>
                                    <p:anim calcmode="lin" valueType="num">
                                      <p:cBhvr additive="base">
                                        <p:cTn id="30" dur="500" fill="hold"/>
                                        <p:tgtEl>
                                          <p:spTgt spid="375814"/>
                                        </p:tgtEl>
                                        <p:attrNameLst>
                                          <p:attrName>ppt_x</p:attrName>
                                        </p:attrNameLst>
                                      </p:cBhvr>
                                      <p:tavLst>
                                        <p:tav tm="0">
                                          <p:val>
                                            <p:strVal val="#ppt_x"/>
                                          </p:val>
                                        </p:tav>
                                        <p:tav tm="100000">
                                          <p:val>
                                            <p:strVal val="#ppt_x"/>
                                          </p:val>
                                        </p:tav>
                                      </p:tavLst>
                                    </p:anim>
                                    <p:anim calcmode="lin" valueType="num">
                                      <p:cBhvr additive="base">
                                        <p:cTn id="31" dur="500" fill="hold"/>
                                        <p:tgtEl>
                                          <p:spTgt spid="375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p:bldP spid="375811" grpId="0"/>
      <p:bldP spid="375812" grpId="0"/>
      <p:bldP spid="375813" grpId="0"/>
      <p:bldP spid="3758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21550" y="233645"/>
            <a:ext cx="61309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如何做到“模块独立”</a:t>
            </a:r>
            <a:r>
              <a:rPr lang="zh-CN" altLang="en-US" sz="4000" dirty="0">
                <a:solidFill>
                  <a:srgbClr val="0000FF"/>
                </a:solidFill>
                <a:cs typeface="Times New Roman" pitchFamily="18" charset="0"/>
              </a:rPr>
              <a:t>？</a:t>
            </a:r>
          </a:p>
        </p:txBody>
      </p:sp>
      <p:sp>
        <p:nvSpPr>
          <p:cNvPr id="26627" name="Rectangle 3"/>
          <p:cNvSpPr>
            <a:spLocks noChangeArrowheads="1"/>
          </p:cNvSpPr>
          <p:nvPr/>
        </p:nvSpPr>
        <p:spPr bwMode="auto">
          <a:xfrm>
            <a:off x="4211638" y="3278188"/>
            <a:ext cx="1304925" cy="10795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zh-CN" altLang="en-US" sz="2400">
                <a:solidFill>
                  <a:schemeClr val="tx1"/>
                </a:solidFill>
                <a:latin typeface="Arial" charset="0"/>
              </a:rPr>
              <a:t>模块独立</a:t>
            </a:r>
          </a:p>
        </p:txBody>
      </p:sp>
      <p:sp>
        <p:nvSpPr>
          <p:cNvPr id="26628" name="Rectangle 4"/>
          <p:cNvSpPr>
            <a:spLocks noChangeArrowheads="1"/>
          </p:cNvSpPr>
          <p:nvPr/>
        </p:nvSpPr>
        <p:spPr bwMode="auto">
          <a:xfrm>
            <a:off x="1260475" y="2125663"/>
            <a:ext cx="1196975" cy="6477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zh-CN" altLang="en-US" sz="2400">
                <a:solidFill>
                  <a:schemeClr val="tx1"/>
                </a:solidFill>
                <a:latin typeface="Arial" charset="0"/>
              </a:rPr>
              <a:t>模块化</a:t>
            </a:r>
          </a:p>
        </p:txBody>
      </p:sp>
      <p:sp>
        <p:nvSpPr>
          <p:cNvPr id="26629" name="Rectangle 5"/>
          <p:cNvSpPr>
            <a:spLocks noChangeArrowheads="1"/>
          </p:cNvSpPr>
          <p:nvPr/>
        </p:nvSpPr>
        <p:spPr bwMode="auto">
          <a:xfrm>
            <a:off x="1260475" y="3062288"/>
            <a:ext cx="1150938" cy="6477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zh-CN" altLang="en-US" sz="2400">
                <a:solidFill>
                  <a:schemeClr val="tx1"/>
                </a:solidFill>
                <a:latin typeface="Arial" charset="0"/>
              </a:rPr>
              <a:t>抽象</a:t>
            </a:r>
          </a:p>
        </p:txBody>
      </p:sp>
      <p:sp>
        <p:nvSpPr>
          <p:cNvPr id="26630" name="Rectangle 6"/>
          <p:cNvSpPr>
            <a:spLocks noChangeArrowheads="1"/>
          </p:cNvSpPr>
          <p:nvPr/>
        </p:nvSpPr>
        <p:spPr bwMode="auto">
          <a:xfrm>
            <a:off x="1260475" y="3998913"/>
            <a:ext cx="1241425" cy="611187"/>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zh-CN" altLang="en-US" sz="2400">
                <a:solidFill>
                  <a:schemeClr val="tx1"/>
                </a:solidFill>
                <a:latin typeface="Arial" charset="0"/>
              </a:rPr>
              <a:t>信息隐蔽</a:t>
            </a:r>
          </a:p>
        </p:txBody>
      </p:sp>
      <p:sp>
        <p:nvSpPr>
          <p:cNvPr id="26631" name="Rectangle 7"/>
          <p:cNvSpPr>
            <a:spLocks noChangeArrowheads="1"/>
          </p:cNvSpPr>
          <p:nvPr/>
        </p:nvSpPr>
        <p:spPr bwMode="auto">
          <a:xfrm>
            <a:off x="1260475" y="4933950"/>
            <a:ext cx="1150938" cy="6477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zh-CN" altLang="en-US" sz="2400">
                <a:solidFill>
                  <a:schemeClr val="tx1"/>
                </a:solidFill>
                <a:latin typeface="Arial" charset="0"/>
              </a:rPr>
              <a:t>局部化</a:t>
            </a:r>
          </a:p>
        </p:txBody>
      </p:sp>
      <p:sp>
        <p:nvSpPr>
          <p:cNvPr id="26632" name="Line 8"/>
          <p:cNvSpPr>
            <a:spLocks noChangeShapeType="1"/>
          </p:cNvSpPr>
          <p:nvPr/>
        </p:nvSpPr>
        <p:spPr bwMode="auto">
          <a:xfrm>
            <a:off x="2339975" y="2414588"/>
            <a:ext cx="1871663" cy="1223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Line 9"/>
          <p:cNvSpPr>
            <a:spLocks noChangeShapeType="1"/>
          </p:cNvSpPr>
          <p:nvPr/>
        </p:nvSpPr>
        <p:spPr bwMode="auto">
          <a:xfrm>
            <a:off x="2339975" y="3349625"/>
            <a:ext cx="1871663"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4" name="Line 10"/>
          <p:cNvSpPr>
            <a:spLocks noChangeShapeType="1"/>
          </p:cNvSpPr>
          <p:nvPr/>
        </p:nvSpPr>
        <p:spPr bwMode="auto">
          <a:xfrm flipV="1">
            <a:off x="2339975" y="3783013"/>
            <a:ext cx="1800225"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5" name="Line 11"/>
          <p:cNvSpPr>
            <a:spLocks noChangeShapeType="1"/>
          </p:cNvSpPr>
          <p:nvPr/>
        </p:nvSpPr>
        <p:spPr bwMode="auto">
          <a:xfrm flipV="1">
            <a:off x="2339975" y="3925888"/>
            <a:ext cx="1800225" cy="12969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6" name="AutoShape 12"/>
          <p:cNvSpPr>
            <a:spLocks/>
          </p:cNvSpPr>
          <p:nvPr/>
        </p:nvSpPr>
        <p:spPr bwMode="auto">
          <a:xfrm>
            <a:off x="5940425" y="2846388"/>
            <a:ext cx="504825" cy="2016125"/>
          </a:xfrm>
          <a:prstGeom prst="leftBrace">
            <a:avLst>
              <a:gd name="adj1" fmla="val 3328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37" name="Rectangle 13"/>
          <p:cNvSpPr>
            <a:spLocks noChangeArrowheads="1"/>
          </p:cNvSpPr>
          <p:nvPr/>
        </p:nvSpPr>
        <p:spPr bwMode="auto">
          <a:xfrm>
            <a:off x="6661150" y="2990850"/>
            <a:ext cx="1150938" cy="574675"/>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zh-CN" altLang="en-US" sz="2400">
                <a:solidFill>
                  <a:schemeClr val="tx1"/>
                </a:solidFill>
                <a:latin typeface="Arial" charset="0"/>
              </a:rPr>
              <a:t>内聚</a:t>
            </a:r>
          </a:p>
        </p:txBody>
      </p:sp>
      <p:sp>
        <p:nvSpPr>
          <p:cNvPr id="26638" name="Rectangle 14"/>
          <p:cNvSpPr>
            <a:spLocks noChangeArrowheads="1"/>
          </p:cNvSpPr>
          <p:nvPr/>
        </p:nvSpPr>
        <p:spPr bwMode="auto">
          <a:xfrm>
            <a:off x="6661150" y="4141788"/>
            <a:ext cx="1285875" cy="574675"/>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zh-CN" altLang="en-US" sz="2400">
                <a:solidFill>
                  <a:schemeClr val="tx1"/>
                </a:solidFill>
                <a:latin typeface="Arial" charset="0"/>
              </a:rPr>
              <a:t>耦合</a:t>
            </a:r>
          </a:p>
        </p:txBody>
      </p:sp>
      <p:sp>
        <p:nvSpPr>
          <p:cNvPr id="376847" name="Text Box 15"/>
          <p:cNvSpPr txBox="1">
            <a:spLocks noChangeArrowheads="1"/>
          </p:cNvSpPr>
          <p:nvPr/>
        </p:nvSpPr>
        <p:spPr bwMode="auto">
          <a:xfrm>
            <a:off x="2987675" y="5942013"/>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400">
                <a:latin typeface="Arial" charset="0"/>
              </a:rPr>
              <a:t>追求：高内聚，低耦合</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repeatCount="indefinite" fill="hold" grpId="0" nodeType="clickEffect">
                                  <p:stCondLst>
                                    <p:cond delay="0"/>
                                  </p:stCondLst>
                                  <p:endCondLst>
                                    <p:cond evt="onNext" delay="0">
                                      <p:tgtEl>
                                        <p:sldTgt/>
                                      </p:tgtEl>
                                    </p:cond>
                                  </p:endCondLst>
                                  <p:childTnLst>
                                    <p:animScale>
                                      <p:cBhvr>
                                        <p:cTn id="6" dur="2000" fill="hold"/>
                                        <p:tgtEl>
                                          <p:spTgt spid="37684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66738" y="638175"/>
            <a:ext cx="694531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en-US" altLang="zh-CN" sz="4000">
                <a:solidFill>
                  <a:srgbClr val="0000FF"/>
                </a:solidFill>
                <a:cs typeface="Times New Roman" pitchFamily="18" charset="0"/>
              </a:rPr>
              <a:t>Object oriented remark (again)</a:t>
            </a:r>
          </a:p>
        </p:txBody>
      </p:sp>
      <p:sp>
        <p:nvSpPr>
          <p:cNvPr id="27651" name="Rectangle 3"/>
          <p:cNvSpPr>
            <a:spLocks noChangeArrowheads="1"/>
          </p:cNvSpPr>
          <p:nvPr/>
        </p:nvSpPr>
        <p:spPr bwMode="auto">
          <a:xfrm>
            <a:off x="701675" y="2214563"/>
            <a:ext cx="7696200"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r>
              <a:rPr lang="en-US" altLang="zh-CN" sz="3200">
                <a:solidFill>
                  <a:schemeClr val="tx1"/>
                </a:solidFill>
                <a:latin typeface="Arial" charset="0"/>
              </a:rPr>
              <a:t>Object:</a:t>
            </a:r>
            <a:r>
              <a:rPr lang="en-US" altLang="zh-CN" sz="3200" b="0">
                <a:solidFill>
                  <a:schemeClr val="tx1"/>
                </a:solidFill>
                <a:latin typeface="Arial" charset="0"/>
              </a:rPr>
              <a:t>  </a:t>
            </a:r>
            <a:r>
              <a:rPr lang="en-US" altLang="zh-CN" sz="3200" b="0">
                <a:solidFill>
                  <a:srgbClr val="CC0066"/>
                </a:solidFill>
                <a:latin typeface="Arial" charset="0"/>
              </a:rPr>
              <a:t>module</a:t>
            </a:r>
            <a:r>
              <a:rPr lang="en-US" altLang="zh-CN" sz="3200" b="0">
                <a:solidFill>
                  <a:schemeClr val="tx1"/>
                </a:solidFill>
                <a:latin typeface="Arial" charset="0"/>
              </a:rPr>
              <a:t> in real life, naturally</a:t>
            </a:r>
          </a:p>
          <a:p>
            <a:pPr algn="l" eaLnBrk="0" hangingPunct="0"/>
            <a:r>
              <a:rPr lang="en-US" altLang="zh-CN" sz="3200">
                <a:solidFill>
                  <a:schemeClr val="tx1"/>
                </a:solidFill>
                <a:latin typeface="Arial" charset="0"/>
              </a:rPr>
              <a:t>class:</a:t>
            </a:r>
            <a:r>
              <a:rPr lang="en-US" altLang="zh-CN" sz="3200" b="0">
                <a:solidFill>
                  <a:schemeClr val="tx1"/>
                </a:solidFill>
                <a:latin typeface="Arial" charset="0"/>
              </a:rPr>
              <a:t> </a:t>
            </a:r>
            <a:r>
              <a:rPr lang="en-US" altLang="zh-CN" sz="3200" b="0">
                <a:solidFill>
                  <a:srgbClr val="CC0066"/>
                </a:solidFill>
                <a:latin typeface="Arial" charset="0"/>
              </a:rPr>
              <a:t>abstraction</a:t>
            </a:r>
            <a:r>
              <a:rPr lang="en-US" altLang="zh-CN" sz="3200" b="0">
                <a:solidFill>
                  <a:schemeClr val="tx1"/>
                </a:solidFill>
                <a:latin typeface="Arial" charset="0"/>
              </a:rPr>
              <a:t> to objects</a:t>
            </a:r>
          </a:p>
          <a:p>
            <a:pPr algn="l" eaLnBrk="0" hangingPunct="0"/>
            <a:r>
              <a:rPr lang="en-US" altLang="zh-CN" sz="3200">
                <a:solidFill>
                  <a:schemeClr val="tx1"/>
                </a:solidFill>
                <a:latin typeface="Arial" charset="0"/>
              </a:rPr>
              <a:t>encapsulation</a:t>
            </a:r>
            <a:r>
              <a:rPr lang="en-US" altLang="zh-CN" sz="3200" b="0">
                <a:solidFill>
                  <a:schemeClr val="tx1"/>
                </a:solidFill>
                <a:latin typeface="Arial" charset="0"/>
              </a:rPr>
              <a:t>: private </a:t>
            </a:r>
            <a:r>
              <a:rPr lang="zh-CN" altLang="en-US" sz="3200" b="0">
                <a:solidFill>
                  <a:schemeClr val="tx1"/>
                </a:solidFill>
                <a:latin typeface="Arial" charset="0"/>
              </a:rPr>
              <a:t>（</a:t>
            </a:r>
            <a:r>
              <a:rPr lang="en-US" altLang="zh-CN" sz="3200" b="0">
                <a:solidFill>
                  <a:srgbClr val="CC0066"/>
                </a:solidFill>
                <a:latin typeface="Arial" charset="0"/>
              </a:rPr>
              <a:t>inf. hiding</a:t>
            </a:r>
            <a:r>
              <a:rPr lang="zh-CN" altLang="en-US" sz="3200" b="0">
                <a:solidFill>
                  <a:schemeClr val="tx1"/>
                </a:solidFill>
                <a:latin typeface="Arial" charset="0"/>
              </a:rPr>
              <a:t>）</a:t>
            </a:r>
          </a:p>
          <a:p>
            <a:pPr algn="l" eaLnBrk="0" hangingPunct="0"/>
            <a:r>
              <a:rPr lang="zh-CN" altLang="en-US" sz="3200" b="0">
                <a:solidFill>
                  <a:schemeClr val="tx1"/>
                </a:solidFill>
                <a:latin typeface="Arial" charset="0"/>
              </a:rPr>
              <a:t>                          </a:t>
            </a:r>
            <a:r>
              <a:rPr lang="en-US" altLang="zh-CN" sz="3200" b="0">
                <a:solidFill>
                  <a:schemeClr val="tx1"/>
                </a:solidFill>
                <a:latin typeface="Arial" charset="0"/>
              </a:rPr>
              <a:t>protected</a:t>
            </a:r>
          </a:p>
          <a:p>
            <a:pPr algn="l" eaLnBrk="0" hangingPunct="0"/>
            <a:r>
              <a:rPr lang="en-US" altLang="zh-CN" sz="3200" b="0">
                <a:solidFill>
                  <a:schemeClr val="tx1"/>
                </a:solidFill>
                <a:latin typeface="Arial" charset="0"/>
              </a:rPr>
              <a:t>                          public</a:t>
            </a:r>
          </a:p>
          <a:p>
            <a:pPr algn="l" eaLnBrk="0" hangingPunct="0"/>
            <a:r>
              <a:rPr lang="en-US" altLang="zh-CN" sz="3200">
                <a:solidFill>
                  <a:schemeClr val="tx1"/>
                </a:solidFill>
                <a:latin typeface="Arial" charset="0"/>
              </a:rPr>
              <a:t>inheritance</a:t>
            </a:r>
            <a:r>
              <a:rPr lang="en-US" altLang="zh-CN" sz="3200" b="0">
                <a:solidFill>
                  <a:schemeClr val="tx1"/>
                </a:solidFill>
                <a:latin typeface="Arial" charset="0"/>
              </a:rPr>
              <a:t>:  </a:t>
            </a:r>
            <a:r>
              <a:rPr lang="en-US" altLang="zh-CN" sz="3200" b="0">
                <a:solidFill>
                  <a:srgbClr val="CC0066"/>
                </a:solidFill>
                <a:latin typeface="Arial" charset="0"/>
              </a:rPr>
              <a:t>coupling</a:t>
            </a:r>
          </a:p>
          <a:p>
            <a:pPr algn="l" eaLnBrk="0" hangingPunct="0"/>
            <a:r>
              <a:rPr lang="en-US" altLang="zh-CN" sz="3200">
                <a:solidFill>
                  <a:schemeClr val="tx1"/>
                </a:solidFill>
                <a:latin typeface="Arial" charset="0"/>
              </a:rPr>
              <a:t>reuse:</a:t>
            </a:r>
            <a:r>
              <a:rPr lang="en-US" altLang="zh-CN" sz="3200" b="0">
                <a:solidFill>
                  <a:schemeClr val="tx1"/>
                </a:solidFill>
                <a:latin typeface="Arial" charset="0"/>
              </a:rPr>
              <a:t>  </a:t>
            </a:r>
            <a:r>
              <a:rPr lang="en-US" altLang="zh-CN" sz="3200" b="0">
                <a:solidFill>
                  <a:srgbClr val="CC0066"/>
                </a:solidFill>
                <a:latin typeface="Arial" charset="0"/>
              </a:rPr>
              <a:t>module</a:t>
            </a:r>
            <a:r>
              <a:rPr lang="en-US" altLang="zh-CN" sz="3200" b="0">
                <a:solidFill>
                  <a:schemeClr val="tx1"/>
                </a:solidFill>
                <a:latin typeface="Arial" charset="0"/>
              </a:rPr>
              <a:t>   </a:t>
            </a:r>
            <a:endParaRPr lang="en-US" altLang="zh-CN" sz="1800" b="0">
              <a:solidFill>
                <a:schemeClr val="tx1"/>
              </a:solidFill>
              <a:latin typeface="Arial" charset="0"/>
            </a:endParaRPr>
          </a:p>
        </p:txBody>
      </p:sp>
    </p:spTree>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23555" y="473345"/>
            <a:ext cx="9144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eaLnBrk="0" hangingPunct="0"/>
            <a:r>
              <a:rPr lang="en-US" altLang="zh-CN" sz="4000" dirty="0">
                <a:solidFill>
                  <a:srgbClr val="0000FF"/>
                </a:solidFill>
                <a:cs typeface="Times New Roman" pitchFamily="18" charset="0"/>
              </a:rPr>
              <a:t>Measurement of module independence</a:t>
            </a:r>
          </a:p>
        </p:txBody>
      </p:sp>
      <p:sp>
        <p:nvSpPr>
          <p:cNvPr id="28675" name="Rectangle 3"/>
          <p:cNvSpPr>
            <a:spLocks noChangeArrowheads="1"/>
          </p:cNvSpPr>
          <p:nvPr/>
        </p:nvSpPr>
        <p:spPr bwMode="auto">
          <a:xfrm>
            <a:off x="838200" y="2369892"/>
            <a:ext cx="83058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buClr>
                <a:srgbClr val="FF0000"/>
              </a:buClr>
              <a:buFont typeface="Wingdings" pitchFamily="2" charset="2"/>
              <a:buChar char="ü"/>
            </a:pPr>
            <a:r>
              <a:rPr lang="en-US" altLang="zh-CN" sz="3200" b="0" dirty="0">
                <a:solidFill>
                  <a:schemeClr val="tx1"/>
                </a:solidFill>
              </a:rPr>
              <a:t>The degree of interaction between two modules.</a:t>
            </a:r>
          </a:p>
          <a:p>
            <a:pPr marL="457200" indent="-457200" algn="l">
              <a:buClr>
                <a:srgbClr val="FF0000"/>
              </a:buClr>
              <a:buFont typeface="Wingdings" pitchFamily="2" charset="2"/>
              <a:buChar char="ü"/>
            </a:pPr>
            <a:r>
              <a:rPr lang="en-US" altLang="zh-CN" sz="3200" b="0" dirty="0">
                <a:solidFill>
                  <a:schemeClr val="tx1"/>
                </a:solidFill>
              </a:rPr>
              <a:t>The degree to which a module is “connected” to other modules in the system.</a:t>
            </a:r>
          </a:p>
        </p:txBody>
      </p:sp>
      <p:sp>
        <p:nvSpPr>
          <p:cNvPr id="28676" name="Rectangle 4"/>
          <p:cNvSpPr>
            <a:spLocks noChangeArrowheads="1"/>
          </p:cNvSpPr>
          <p:nvPr/>
        </p:nvSpPr>
        <p:spPr bwMode="auto">
          <a:xfrm>
            <a:off x="533400" y="1726503"/>
            <a:ext cx="327493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457200" indent="-457200" algn="l" eaLnBrk="0" hangingPunct="0">
              <a:buFont typeface="Wingdings" pitchFamily="2" charset="2"/>
              <a:buChar char="Ø"/>
            </a:pPr>
            <a:r>
              <a:rPr lang="en-US" altLang="zh-CN" sz="3200" dirty="0"/>
              <a:t>Coupling </a:t>
            </a:r>
            <a:r>
              <a:rPr lang="en-US" altLang="zh-CN" sz="3200" b="0" dirty="0"/>
              <a:t>(</a:t>
            </a:r>
            <a:r>
              <a:rPr lang="zh-CN" altLang="zh-CN" sz="3200" b="0" dirty="0"/>
              <a:t>耦合</a:t>
            </a:r>
            <a:r>
              <a:rPr lang="en-US" altLang="zh-CN" sz="3200" b="0" dirty="0"/>
              <a:t>)</a:t>
            </a:r>
          </a:p>
        </p:txBody>
      </p:sp>
      <p:sp>
        <p:nvSpPr>
          <p:cNvPr id="28677" name="Rectangle 5"/>
          <p:cNvSpPr>
            <a:spLocks noChangeArrowheads="1"/>
          </p:cNvSpPr>
          <p:nvPr/>
        </p:nvSpPr>
        <p:spPr bwMode="auto">
          <a:xfrm>
            <a:off x="533400" y="4421722"/>
            <a:ext cx="338233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457200" indent="-457200" algn="l" eaLnBrk="0" hangingPunct="0">
              <a:buFont typeface="Wingdings" pitchFamily="2" charset="2"/>
              <a:buChar char="Ø"/>
            </a:pPr>
            <a:r>
              <a:rPr lang="en-US" altLang="zh-CN" sz="3200" dirty="0"/>
              <a:t>Cohesion (</a:t>
            </a:r>
            <a:r>
              <a:rPr lang="zh-CN" altLang="zh-CN" sz="3200" dirty="0"/>
              <a:t>内聚</a:t>
            </a:r>
            <a:r>
              <a:rPr lang="zh-CN" altLang="en-US" sz="3200" dirty="0"/>
              <a:t> </a:t>
            </a:r>
            <a:r>
              <a:rPr lang="en-US" altLang="zh-CN" sz="3200" dirty="0"/>
              <a:t>)</a:t>
            </a:r>
          </a:p>
        </p:txBody>
      </p:sp>
      <p:sp>
        <p:nvSpPr>
          <p:cNvPr id="28678" name="Rectangle 6"/>
          <p:cNvSpPr>
            <a:spLocks noChangeArrowheads="1"/>
          </p:cNvSpPr>
          <p:nvPr/>
        </p:nvSpPr>
        <p:spPr bwMode="auto">
          <a:xfrm>
            <a:off x="838200" y="5102022"/>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457200" indent="-457200" algn="l">
              <a:buClr>
                <a:srgbClr val="FF0000"/>
              </a:buClr>
              <a:buFont typeface="Wingdings" pitchFamily="2" charset="2"/>
              <a:buChar char="ü"/>
            </a:pPr>
            <a:r>
              <a:rPr lang="en-US" altLang="zh-CN" sz="3200" b="0" dirty="0">
                <a:solidFill>
                  <a:schemeClr val="tx1"/>
                </a:solidFill>
              </a:rPr>
              <a:t>the degree of interaction within a module.              </a:t>
            </a:r>
          </a:p>
          <a:p>
            <a:pPr marL="457200" indent="-457200" algn="l">
              <a:buClr>
                <a:srgbClr val="FF0000"/>
              </a:buClr>
              <a:buFont typeface="Wingdings" pitchFamily="2" charset="2"/>
              <a:buChar char="ü"/>
            </a:pPr>
            <a:r>
              <a:rPr lang="en-US" altLang="zh-CN" sz="3200" b="0" dirty="0">
                <a:solidFill>
                  <a:schemeClr val="tx1"/>
                </a:solidFill>
              </a:rPr>
              <a:t>the degree to which a module performs one and only one function.</a:t>
            </a:r>
          </a:p>
        </p:txBody>
      </p:sp>
    </p:spTree>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ChangeArrowheads="1"/>
          </p:cNvSpPr>
          <p:nvPr/>
        </p:nvSpPr>
        <p:spPr bwMode="auto">
          <a:xfrm>
            <a:off x="611188" y="1854200"/>
            <a:ext cx="8191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chemeClr val="accent2"/>
              </a:buClr>
              <a:buFont typeface="Wingdings" pitchFamily="2" charset="2"/>
              <a:buChar char="o"/>
            </a:pPr>
            <a:r>
              <a:rPr lang="zh-CN" altLang="en-US" sz="2800" dirty="0">
                <a:latin typeface="+mn-ea"/>
                <a:ea typeface="+mn-ea"/>
              </a:rPr>
              <a:t>耦合性</a:t>
            </a:r>
            <a:r>
              <a:rPr lang="zh-CN" altLang="en-US" sz="2800" dirty="0">
                <a:solidFill>
                  <a:schemeClr val="tx1"/>
                </a:solidFill>
                <a:latin typeface="+mn-ea"/>
                <a:ea typeface="+mn-ea"/>
              </a:rPr>
              <a:t>：对一个软件结构内不同模块间互连程度的度量。</a:t>
            </a:r>
          </a:p>
          <a:p>
            <a:pPr marL="469900" indent="-469900" algn="l" eaLnBrk="0" hangingPunct="0">
              <a:spcBef>
                <a:spcPct val="20000"/>
              </a:spcBef>
              <a:buClr>
                <a:schemeClr val="accent2"/>
              </a:buClr>
              <a:buFont typeface="Wingdings" pitchFamily="2" charset="2"/>
              <a:buNone/>
            </a:pPr>
            <a:endParaRPr lang="zh-CN" altLang="en-US" sz="2800" dirty="0">
              <a:solidFill>
                <a:schemeClr val="tx1"/>
              </a:solidFill>
              <a:latin typeface="+mn-ea"/>
              <a:ea typeface="+mn-ea"/>
            </a:endParaRPr>
          </a:p>
          <a:p>
            <a:pPr marL="469900" indent="-469900" algn="l" eaLnBrk="0" hangingPunct="0">
              <a:spcBef>
                <a:spcPct val="20000"/>
              </a:spcBef>
              <a:buClr>
                <a:schemeClr val="accent2"/>
              </a:buClr>
              <a:buFont typeface="Wingdings" pitchFamily="2" charset="2"/>
              <a:buChar char="o"/>
            </a:pPr>
            <a:r>
              <a:rPr lang="zh-CN" altLang="en-US" sz="2800" dirty="0">
                <a:latin typeface="+mn-ea"/>
                <a:ea typeface="+mn-ea"/>
              </a:rPr>
              <a:t>内聚性</a:t>
            </a:r>
            <a:r>
              <a:rPr lang="zh-CN" altLang="en-US" sz="2800" dirty="0">
                <a:solidFill>
                  <a:schemeClr val="tx1"/>
                </a:solidFill>
                <a:latin typeface="+mn-ea"/>
                <a:ea typeface="+mn-ea"/>
              </a:rPr>
              <a:t>：标志一个模块内各个处理元素彼此结合的紧密程度，理想的内聚模块只做一件事情。</a:t>
            </a:r>
          </a:p>
        </p:txBody>
      </p:sp>
      <p:sp>
        <p:nvSpPr>
          <p:cNvPr id="29699" name="Rectangle 3"/>
          <p:cNvSpPr>
            <a:spLocks noChangeArrowheads="1"/>
          </p:cNvSpPr>
          <p:nvPr/>
        </p:nvSpPr>
        <p:spPr bwMode="auto">
          <a:xfrm>
            <a:off x="611560" y="458670"/>
            <a:ext cx="584487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模块独立程度的衡量标准</a:t>
            </a:r>
          </a:p>
        </p:txBody>
      </p:sp>
      <p:sp>
        <p:nvSpPr>
          <p:cNvPr id="379908" name="Rectangle 4"/>
          <p:cNvSpPr>
            <a:spLocks noChangeArrowheads="1"/>
          </p:cNvSpPr>
          <p:nvPr/>
        </p:nvSpPr>
        <p:spPr bwMode="auto">
          <a:xfrm>
            <a:off x="110433" y="5319210"/>
            <a:ext cx="9053512" cy="539750"/>
          </a:xfrm>
          <a:prstGeom prst="rect">
            <a:avLst/>
          </a:prstGeom>
          <a:noFill/>
          <a:ln w="9525" algn="ctr">
            <a:noFill/>
            <a:miter lim="800000"/>
            <a:headEnd/>
            <a:tailEnd/>
          </a:ln>
          <a:effectLst/>
        </p:spPr>
        <p:txBody>
          <a:bodyPr wrap="none">
            <a:spAutoFit/>
          </a:bodyPr>
          <a:lstStyle/>
          <a:p>
            <a:pPr lvl="1" algn="l">
              <a:lnSpc>
                <a:spcPct val="105000"/>
              </a:lnSpc>
              <a:spcBef>
                <a:spcPct val="20000"/>
              </a:spcBef>
              <a:buClr>
                <a:schemeClr val="tx2"/>
              </a:buClr>
              <a:buSzPct val="50000"/>
              <a:buFont typeface="Wingdings" pitchFamily="2" charset="2"/>
              <a:buNone/>
              <a:defRPr/>
            </a:pPr>
            <a:r>
              <a:rPr lang="zh-CN" altLang="en-US" sz="2800" dirty="0">
                <a:solidFill>
                  <a:schemeClr val="tx1"/>
                </a:solidFill>
                <a:effectLst>
                  <a:outerShdw blurRad="38100" dist="38100" dir="2700000" algn="tl">
                    <a:srgbClr val="C0C0C0"/>
                  </a:outerShdw>
                </a:effectLst>
                <a:latin typeface="Arial" charset="0"/>
              </a:rPr>
              <a:t>模块独立性比较强的模块应是</a:t>
            </a:r>
            <a:r>
              <a:rPr lang="zh-CN" altLang="en-US" sz="2800" dirty="0">
                <a:solidFill>
                  <a:srgbClr val="FF3300"/>
                </a:solidFill>
                <a:effectLst>
                  <a:outerShdw blurRad="38100" dist="38100" dir="2700000" algn="tl">
                    <a:srgbClr val="C0C0C0"/>
                  </a:outerShdw>
                </a:effectLst>
                <a:latin typeface="Arial" charset="0"/>
              </a:rPr>
              <a:t>高内聚</a:t>
            </a:r>
            <a:r>
              <a:rPr lang="en-US" altLang="zh-CN" sz="2800" dirty="0">
                <a:solidFill>
                  <a:srgbClr val="FF3300"/>
                </a:solidFill>
                <a:effectLst>
                  <a:outerShdw blurRad="38100" dist="38100" dir="2700000" algn="tl">
                    <a:srgbClr val="C0C0C0"/>
                  </a:outerShdw>
                </a:effectLst>
                <a:latin typeface="Arial" charset="0"/>
              </a:rPr>
              <a:t>, </a:t>
            </a:r>
            <a:r>
              <a:rPr lang="zh-CN" altLang="en-US" sz="2800" dirty="0">
                <a:solidFill>
                  <a:srgbClr val="FF3300"/>
                </a:solidFill>
                <a:effectLst>
                  <a:outerShdw blurRad="38100" dist="38100" dir="2700000" algn="tl">
                    <a:srgbClr val="C0C0C0"/>
                  </a:outerShdw>
                </a:effectLst>
                <a:latin typeface="Arial" charset="0"/>
              </a:rPr>
              <a:t>低耦合</a:t>
            </a:r>
            <a:r>
              <a:rPr lang="zh-CN" altLang="en-US" sz="2800" dirty="0">
                <a:solidFill>
                  <a:schemeClr val="tx1"/>
                </a:solidFill>
                <a:effectLst>
                  <a:outerShdw blurRad="38100" dist="38100" dir="2700000" algn="tl">
                    <a:srgbClr val="C0C0C0"/>
                  </a:outerShdw>
                </a:effectLst>
                <a:latin typeface="Arial" charset="0"/>
              </a:rPr>
              <a:t>的模块。</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9906">
                                            <p:txEl>
                                              <p:pRg st="0" end="0"/>
                                            </p:txEl>
                                          </p:spTgt>
                                        </p:tgtEl>
                                        <p:attrNameLst>
                                          <p:attrName>style.visibility</p:attrName>
                                        </p:attrNameLst>
                                      </p:cBhvr>
                                      <p:to>
                                        <p:strVal val="visible"/>
                                      </p:to>
                                    </p:set>
                                    <p:anim calcmode="lin" valueType="num">
                                      <p:cBhvr additive="base">
                                        <p:cTn id="7" dur="500" fill="hold"/>
                                        <p:tgtEl>
                                          <p:spTgt spid="3799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99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9906">
                                            <p:txEl>
                                              <p:pRg st="2" end="2"/>
                                            </p:txEl>
                                          </p:spTgt>
                                        </p:tgtEl>
                                        <p:attrNameLst>
                                          <p:attrName>style.visibility</p:attrName>
                                        </p:attrNameLst>
                                      </p:cBhvr>
                                      <p:to>
                                        <p:strVal val="visible"/>
                                      </p:to>
                                    </p:set>
                                    <p:anim calcmode="lin" valueType="num">
                                      <p:cBhvr additive="base">
                                        <p:cTn id="13" dur="500" fill="hold"/>
                                        <p:tgtEl>
                                          <p:spTgt spid="37990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99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9908"/>
                                        </p:tgtEl>
                                        <p:attrNameLst>
                                          <p:attrName>style.visibility</p:attrName>
                                        </p:attrNameLst>
                                      </p:cBhvr>
                                      <p:to>
                                        <p:strVal val="visible"/>
                                      </p:to>
                                    </p:set>
                                    <p:anim calcmode="lin" valueType="num">
                                      <p:cBhvr additive="base">
                                        <p:cTn id="19" dur="500" fill="hold"/>
                                        <p:tgtEl>
                                          <p:spTgt spid="379908"/>
                                        </p:tgtEl>
                                        <p:attrNameLst>
                                          <p:attrName>ppt_x</p:attrName>
                                        </p:attrNameLst>
                                      </p:cBhvr>
                                      <p:tavLst>
                                        <p:tav tm="0">
                                          <p:val>
                                            <p:strVal val="#ppt_x"/>
                                          </p:val>
                                        </p:tav>
                                        <p:tav tm="100000">
                                          <p:val>
                                            <p:strVal val="#ppt_x"/>
                                          </p:val>
                                        </p:tav>
                                      </p:tavLst>
                                    </p:anim>
                                    <p:anim calcmode="lin" valueType="num">
                                      <p:cBhvr additive="base">
                                        <p:cTn id="20" dur="500" fill="hold"/>
                                        <p:tgtEl>
                                          <p:spTgt spid="379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554038" y="219075"/>
            <a:ext cx="7916862"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a:solidFill>
                  <a:srgbClr val="0000FF"/>
                </a:solidFill>
                <a:cs typeface="Times New Roman" pitchFamily="18" charset="0"/>
              </a:rPr>
              <a:t>Dependency: Coupling</a:t>
            </a:r>
            <a:endParaRPr lang="en-GB" altLang="zh-CN" sz="4000">
              <a:solidFill>
                <a:srgbClr val="0000FF"/>
              </a:solidFill>
              <a:cs typeface="Times New Roman" pitchFamily="18" charset="0"/>
            </a:endParaRPr>
          </a:p>
        </p:txBody>
      </p:sp>
      <p:sp>
        <p:nvSpPr>
          <p:cNvPr id="30723" name="Text Box 3"/>
          <p:cNvSpPr txBox="1">
            <a:spLocks noChangeArrowheads="1"/>
          </p:cNvSpPr>
          <p:nvPr/>
        </p:nvSpPr>
        <p:spPr bwMode="auto">
          <a:xfrm>
            <a:off x="566738" y="1851025"/>
            <a:ext cx="841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b="0">
                <a:solidFill>
                  <a:schemeClr val="tx1"/>
                </a:solidFill>
                <a:latin typeface="Arial" charset="0"/>
              </a:rPr>
              <a:t>Coupling is the degree of interdependence between modules</a:t>
            </a:r>
            <a:endParaRPr lang="en-GB" altLang="zh-CN" sz="2400" b="0">
              <a:solidFill>
                <a:schemeClr val="tx1"/>
              </a:solidFill>
              <a:latin typeface="Arial" charset="0"/>
            </a:endParaRPr>
          </a:p>
        </p:txBody>
      </p:sp>
      <p:grpSp>
        <p:nvGrpSpPr>
          <p:cNvPr id="30724" name="Group 4"/>
          <p:cNvGrpSpPr>
            <a:grpSpLocks/>
          </p:cNvGrpSpPr>
          <p:nvPr/>
        </p:nvGrpSpPr>
        <p:grpSpPr bwMode="auto">
          <a:xfrm>
            <a:off x="1628775" y="3081338"/>
            <a:ext cx="2170113" cy="1968500"/>
            <a:chOff x="1035" y="1666"/>
            <a:chExt cx="1367" cy="1240"/>
          </a:xfrm>
        </p:grpSpPr>
        <p:grpSp>
          <p:nvGrpSpPr>
            <p:cNvPr id="30735" name="Group 5"/>
            <p:cNvGrpSpPr>
              <a:grpSpLocks/>
            </p:cNvGrpSpPr>
            <p:nvPr/>
          </p:nvGrpSpPr>
          <p:grpSpPr bwMode="auto">
            <a:xfrm>
              <a:off x="1035" y="1666"/>
              <a:ext cx="1367" cy="926"/>
              <a:chOff x="1880" y="1525"/>
              <a:chExt cx="1877" cy="1201"/>
            </a:xfrm>
          </p:grpSpPr>
          <p:sp>
            <p:nvSpPr>
              <p:cNvPr id="380934" name="Rectangle 6"/>
              <p:cNvSpPr>
                <a:spLocks noChangeArrowheads="1"/>
              </p:cNvSpPr>
              <p:nvPr/>
            </p:nvSpPr>
            <p:spPr bwMode="auto">
              <a:xfrm>
                <a:off x="2925" y="2293"/>
                <a:ext cx="486" cy="433"/>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80935" name="Rectangle 7"/>
              <p:cNvSpPr>
                <a:spLocks noChangeArrowheads="1"/>
              </p:cNvSpPr>
              <p:nvPr/>
            </p:nvSpPr>
            <p:spPr bwMode="auto">
              <a:xfrm>
                <a:off x="2115" y="2293"/>
                <a:ext cx="486" cy="433"/>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80936" name="Rectangle 8"/>
              <p:cNvSpPr>
                <a:spLocks noChangeArrowheads="1"/>
              </p:cNvSpPr>
              <p:nvPr/>
            </p:nvSpPr>
            <p:spPr bwMode="auto">
              <a:xfrm>
                <a:off x="1880" y="1525"/>
                <a:ext cx="486" cy="433"/>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80937" name="Rectangle 9"/>
              <p:cNvSpPr>
                <a:spLocks noChangeArrowheads="1"/>
              </p:cNvSpPr>
              <p:nvPr/>
            </p:nvSpPr>
            <p:spPr bwMode="auto">
              <a:xfrm>
                <a:off x="3271" y="1525"/>
                <a:ext cx="486" cy="433"/>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0741" name="Line 10"/>
              <p:cNvSpPr>
                <a:spLocks noChangeShapeType="1"/>
              </p:cNvSpPr>
              <p:nvPr/>
            </p:nvSpPr>
            <p:spPr bwMode="auto">
              <a:xfrm flipV="1">
                <a:off x="2222" y="1585"/>
                <a:ext cx="1368" cy="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2" name="Line 11"/>
              <p:cNvSpPr>
                <a:spLocks noChangeShapeType="1"/>
              </p:cNvSpPr>
              <p:nvPr/>
            </p:nvSpPr>
            <p:spPr bwMode="auto">
              <a:xfrm flipV="1">
                <a:off x="2001" y="1672"/>
                <a:ext cx="1345" cy="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3" name="Line 12"/>
              <p:cNvSpPr>
                <a:spLocks noChangeShapeType="1"/>
              </p:cNvSpPr>
              <p:nvPr/>
            </p:nvSpPr>
            <p:spPr bwMode="auto">
              <a:xfrm flipV="1">
                <a:off x="2475" y="1809"/>
                <a:ext cx="900" cy="5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Line 13"/>
              <p:cNvSpPr>
                <a:spLocks noChangeShapeType="1"/>
              </p:cNvSpPr>
              <p:nvPr/>
            </p:nvSpPr>
            <p:spPr bwMode="auto">
              <a:xfrm flipV="1">
                <a:off x="2399" y="2585"/>
                <a:ext cx="731" cy="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5" name="Line 14"/>
              <p:cNvSpPr>
                <a:spLocks noChangeShapeType="1"/>
              </p:cNvSpPr>
              <p:nvPr/>
            </p:nvSpPr>
            <p:spPr bwMode="auto">
              <a:xfrm>
                <a:off x="2019" y="1894"/>
                <a:ext cx="300" cy="4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6" name="Line 15"/>
              <p:cNvSpPr>
                <a:spLocks noChangeShapeType="1"/>
              </p:cNvSpPr>
              <p:nvPr/>
            </p:nvSpPr>
            <p:spPr bwMode="auto">
              <a:xfrm>
                <a:off x="2186" y="1819"/>
                <a:ext cx="976" cy="6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7" name="Line 16"/>
              <p:cNvSpPr>
                <a:spLocks noChangeShapeType="1"/>
              </p:cNvSpPr>
              <p:nvPr/>
            </p:nvSpPr>
            <p:spPr bwMode="auto">
              <a:xfrm flipV="1">
                <a:off x="3243" y="1817"/>
                <a:ext cx="324" cy="6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8" name="Line 17"/>
              <p:cNvSpPr>
                <a:spLocks noChangeShapeType="1"/>
              </p:cNvSpPr>
              <p:nvPr/>
            </p:nvSpPr>
            <p:spPr bwMode="auto">
              <a:xfrm>
                <a:off x="2111" y="1861"/>
                <a:ext cx="291" cy="5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36" name="Rectangle 18"/>
            <p:cNvSpPr>
              <a:spLocks noChangeArrowheads="1"/>
            </p:cNvSpPr>
            <p:nvPr/>
          </p:nvSpPr>
          <p:spPr bwMode="auto">
            <a:xfrm>
              <a:off x="1131" y="2675"/>
              <a:ext cx="9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1800" b="0">
                  <a:solidFill>
                    <a:schemeClr val="tx1"/>
                  </a:solidFill>
                  <a:latin typeface="Arial" charset="0"/>
                </a:rPr>
                <a:t>high coupling</a:t>
              </a:r>
              <a:endParaRPr lang="en-GB" altLang="zh-CN" sz="1800" b="0">
                <a:solidFill>
                  <a:schemeClr val="tx1"/>
                </a:solidFill>
                <a:latin typeface="Arial" charset="0"/>
              </a:endParaRPr>
            </a:p>
          </p:txBody>
        </p:sp>
      </p:grpSp>
      <p:grpSp>
        <p:nvGrpSpPr>
          <p:cNvPr id="30725" name="Group 19"/>
          <p:cNvGrpSpPr>
            <a:grpSpLocks/>
          </p:cNvGrpSpPr>
          <p:nvPr/>
        </p:nvGrpSpPr>
        <p:grpSpPr bwMode="auto">
          <a:xfrm>
            <a:off x="5049838" y="3067050"/>
            <a:ext cx="2170112" cy="1982788"/>
            <a:chOff x="3190" y="1657"/>
            <a:chExt cx="1367" cy="1249"/>
          </a:xfrm>
        </p:grpSpPr>
        <p:grpSp>
          <p:nvGrpSpPr>
            <p:cNvPr id="30726" name="Group 20"/>
            <p:cNvGrpSpPr>
              <a:grpSpLocks/>
            </p:cNvGrpSpPr>
            <p:nvPr/>
          </p:nvGrpSpPr>
          <p:grpSpPr bwMode="auto">
            <a:xfrm>
              <a:off x="3190" y="1657"/>
              <a:ext cx="1367" cy="926"/>
              <a:chOff x="2790" y="1591"/>
              <a:chExt cx="1367" cy="926"/>
            </a:xfrm>
          </p:grpSpPr>
          <p:sp>
            <p:nvSpPr>
              <p:cNvPr id="380949" name="Rectangle 21"/>
              <p:cNvSpPr>
                <a:spLocks noChangeArrowheads="1"/>
              </p:cNvSpPr>
              <p:nvPr/>
            </p:nvSpPr>
            <p:spPr bwMode="auto">
              <a:xfrm>
                <a:off x="3551" y="2183"/>
                <a:ext cx="354" cy="334"/>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80950" name="Rectangle 22"/>
              <p:cNvSpPr>
                <a:spLocks noChangeArrowheads="1"/>
              </p:cNvSpPr>
              <p:nvPr/>
            </p:nvSpPr>
            <p:spPr bwMode="auto">
              <a:xfrm>
                <a:off x="2961" y="2183"/>
                <a:ext cx="354" cy="334"/>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80951" name="Rectangle 23"/>
              <p:cNvSpPr>
                <a:spLocks noChangeArrowheads="1"/>
              </p:cNvSpPr>
              <p:nvPr/>
            </p:nvSpPr>
            <p:spPr bwMode="auto">
              <a:xfrm>
                <a:off x="2790" y="1591"/>
                <a:ext cx="354" cy="334"/>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80952" name="Rectangle 24"/>
              <p:cNvSpPr>
                <a:spLocks noChangeArrowheads="1"/>
              </p:cNvSpPr>
              <p:nvPr/>
            </p:nvSpPr>
            <p:spPr bwMode="auto">
              <a:xfrm>
                <a:off x="3803" y="1591"/>
                <a:ext cx="354" cy="334"/>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0732" name="Line 25"/>
              <p:cNvSpPr>
                <a:spLocks noChangeShapeType="1"/>
              </p:cNvSpPr>
              <p:nvPr/>
            </p:nvSpPr>
            <p:spPr bwMode="auto">
              <a:xfrm flipV="1">
                <a:off x="2947" y="1729"/>
                <a:ext cx="996" cy="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26"/>
              <p:cNvSpPr>
                <a:spLocks noChangeShapeType="1"/>
              </p:cNvSpPr>
              <p:nvPr/>
            </p:nvSpPr>
            <p:spPr bwMode="auto">
              <a:xfrm>
                <a:off x="2891" y="1876"/>
                <a:ext cx="219" cy="3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27"/>
              <p:cNvSpPr>
                <a:spLocks noChangeShapeType="1"/>
              </p:cNvSpPr>
              <p:nvPr/>
            </p:nvSpPr>
            <p:spPr bwMode="auto">
              <a:xfrm flipV="1">
                <a:off x="3783" y="1816"/>
                <a:ext cx="236" cy="4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27" name="Rectangle 28"/>
            <p:cNvSpPr>
              <a:spLocks noChangeArrowheads="1"/>
            </p:cNvSpPr>
            <p:nvPr/>
          </p:nvSpPr>
          <p:spPr bwMode="auto">
            <a:xfrm>
              <a:off x="3312" y="2675"/>
              <a:ext cx="9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1800" b="0">
                  <a:solidFill>
                    <a:schemeClr val="tx1"/>
                  </a:solidFill>
                  <a:latin typeface="Arial" charset="0"/>
                </a:rPr>
                <a:t>low coupling</a:t>
              </a:r>
              <a:endParaRPr lang="en-GB" altLang="zh-CN" sz="1800" b="0">
                <a:solidFill>
                  <a:schemeClr val="tx1"/>
                </a:solidFill>
                <a:latin typeface="Arial" charset="0"/>
              </a:endParaRPr>
            </a:p>
          </p:txBody>
        </p:sp>
      </p:gr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ChangeArrowheads="1"/>
          </p:cNvSpPr>
          <p:nvPr/>
        </p:nvSpPr>
        <p:spPr bwMode="auto">
          <a:xfrm>
            <a:off x="333545" y="503675"/>
            <a:ext cx="9144000" cy="609600"/>
          </a:xfrm>
          <a:prstGeom prst="rect">
            <a:avLst/>
          </a:prstGeom>
          <a:noFill/>
          <a:ln w="12700">
            <a:noFill/>
            <a:miter lim="800000"/>
            <a:headEnd/>
            <a:tailEnd/>
          </a:ln>
          <a:effectLst/>
        </p:spPr>
        <p:txBody>
          <a:bodyPr lIns="90488" tIns="44450" rIns="90488" bIns="44450" anchor="ctr"/>
          <a:lstStyle/>
          <a:p>
            <a:pPr algn="l" eaLnBrk="0" hangingPunct="0">
              <a:defRPr/>
            </a:pPr>
            <a:r>
              <a:rPr lang="zh-CN" altLang="en-US" sz="4400" b="0" dirty="0">
                <a:solidFill>
                  <a:srgbClr val="FFFF66"/>
                </a:solidFill>
                <a:effectLst>
                  <a:outerShdw blurRad="38100" dist="38100" dir="2700000" algn="tl">
                    <a:srgbClr val="C0C0C0"/>
                  </a:outerShdw>
                </a:effectLst>
                <a:latin typeface="Arial" charset="0"/>
              </a:rPr>
              <a:t> </a:t>
            </a:r>
            <a:r>
              <a:rPr lang="zh-CN" altLang="en-US" sz="4000" dirty="0">
                <a:solidFill>
                  <a:srgbClr val="0000FF"/>
                </a:solidFill>
                <a:latin typeface="黑体" pitchFamily="49" charset="-122"/>
                <a:ea typeface="黑体" pitchFamily="49" charset="-122"/>
                <a:cs typeface="Times New Roman" pitchFamily="18" charset="0"/>
              </a:rPr>
              <a:t>模块设计原理 </a:t>
            </a:r>
          </a:p>
        </p:txBody>
      </p:sp>
      <p:sp>
        <p:nvSpPr>
          <p:cNvPr id="4099" name="Rectangle 3"/>
          <p:cNvSpPr>
            <a:spLocks noChangeArrowheads="1"/>
          </p:cNvSpPr>
          <p:nvPr/>
        </p:nvSpPr>
        <p:spPr bwMode="auto">
          <a:xfrm>
            <a:off x="521550" y="1710165"/>
            <a:ext cx="914400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57200" indent="-457200" algn="l" eaLnBrk="0" hangingPunct="0">
              <a:lnSpc>
                <a:spcPct val="115000"/>
              </a:lnSpc>
              <a:buClr>
                <a:srgbClr val="FF0000"/>
              </a:buClr>
              <a:buFont typeface="Wingdings" pitchFamily="2" charset="2"/>
              <a:buChar char="¨"/>
            </a:pPr>
            <a:r>
              <a:rPr lang="zh-CN" altLang="en-US" sz="2800" dirty="0">
                <a:latin typeface="Times" charset="0"/>
              </a:rPr>
              <a:t>模块化</a:t>
            </a:r>
            <a:r>
              <a:rPr lang="zh-CN" altLang="en-US" sz="2800" dirty="0">
                <a:solidFill>
                  <a:schemeClr val="tx2"/>
                </a:solidFill>
                <a:latin typeface="Times" charset="0"/>
              </a:rPr>
              <a:t> </a:t>
            </a:r>
            <a:r>
              <a:rPr lang="en-US" altLang="zh-CN" sz="2800" dirty="0">
                <a:solidFill>
                  <a:schemeClr val="tx2"/>
                </a:solidFill>
                <a:latin typeface="Times" charset="0"/>
              </a:rPr>
              <a:t>(modularization )</a:t>
            </a:r>
            <a:endParaRPr lang="en-US" altLang="zh-CN" sz="2400" dirty="0">
              <a:solidFill>
                <a:schemeClr val="tx1"/>
              </a:solidFill>
              <a:latin typeface="宋体" pitchFamily="2" charset="-122"/>
            </a:endParaRPr>
          </a:p>
          <a:p>
            <a:pPr marL="1257300" lvl="2" indent="-342900" algn="l" eaLnBrk="0" hangingPunct="0">
              <a:lnSpc>
                <a:spcPct val="115000"/>
              </a:lnSpc>
              <a:spcBef>
                <a:spcPct val="20000"/>
              </a:spcBef>
              <a:buClr>
                <a:srgbClr val="FF0000"/>
              </a:buClr>
              <a:buSzPct val="100000"/>
              <a:buFont typeface="Wingdings" pitchFamily="2" charset="2"/>
              <a:buChar char="ü"/>
            </a:pPr>
            <a:r>
              <a:rPr lang="zh-CN" altLang="en-US" sz="2000" dirty="0">
                <a:solidFill>
                  <a:schemeClr val="tx2"/>
                </a:solidFill>
                <a:latin typeface="Times" charset="0"/>
              </a:rPr>
              <a:t>分而治之</a:t>
            </a:r>
            <a:r>
              <a:rPr lang="en-US" altLang="zh-CN" sz="2000" dirty="0">
                <a:solidFill>
                  <a:schemeClr val="tx2"/>
                </a:solidFill>
                <a:latin typeface="Times" charset="0"/>
              </a:rPr>
              <a:t>(Divide-and-conquer</a:t>
            </a:r>
            <a:r>
              <a:rPr lang="en-US" altLang="zh-CN" sz="2000" dirty="0">
                <a:solidFill>
                  <a:schemeClr val="tx1"/>
                </a:solidFill>
                <a:latin typeface="宋体" pitchFamily="2" charset="-122"/>
              </a:rPr>
              <a:t>)</a:t>
            </a:r>
          </a:p>
          <a:p>
            <a:pPr marL="1257300" lvl="2" indent="-342900" algn="l" eaLnBrk="0" hangingPunct="0">
              <a:lnSpc>
                <a:spcPct val="115000"/>
              </a:lnSpc>
              <a:spcBef>
                <a:spcPct val="20000"/>
              </a:spcBef>
              <a:buClr>
                <a:srgbClr val="FF0000"/>
              </a:buClr>
              <a:buSzPct val="100000"/>
              <a:buFont typeface="Wingdings" pitchFamily="2" charset="2"/>
              <a:buChar char="ü"/>
            </a:pPr>
            <a:r>
              <a:rPr lang="zh-CN" altLang="en-US" sz="2000" dirty="0">
                <a:solidFill>
                  <a:schemeClr val="tx2"/>
                </a:solidFill>
                <a:latin typeface="Times" charset="0"/>
              </a:rPr>
              <a:t>逐步求精</a:t>
            </a:r>
            <a:r>
              <a:rPr lang="en-US" altLang="zh-CN" sz="2000" dirty="0">
                <a:solidFill>
                  <a:schemeClr val="tx2"/>
                </a:solidFill>
                <a:latin typeface="Times" charset="0"/>
              </a:rPr>
              <a:t>refinement</a:t>
            </a:r>
          </a:p>
          <a:p>
            <a:pPr marL="1257300" lvl="2" indent="-342900" algn="l" eaLnBrk="0" hangingPunct="0">
              <a:lnSpc>
                <a:spcPct val="115000"/>
              </a:lnSpc>
              <a:spcBef>
                <a:spcPct val="20000"/>
              </a:spcBef>
              <a:buClr>
                <a:srgbClr val="FF0000"/>
              </a:buClr>
              <a:buSzPct val="100000"/>
              <a:buFont typeface="Wingdings" pitchFamily="2" charset="2"/>
              <a:buChar char="ü"/>
            </a:pPr>
            <a:r>
              <a:rPr lang="zh-CN" altLang="en-US" sz="2000" dirty="0">
                <a:solidFill>
                  <a:schemeClr val="tx2"/>
                </a:solidFill>
                <a:latin typeface="Times" charset="0"/>
              </a:rPr>
              <a:t>层次化 </a:t>
            </a:r>
            <a:r>
              <a:rPr lang="en-US" altLang="zh-CN" sz="2000" dirty="0">
                <a:solidFill>
                  <a:schemeClr val="tx2"/>
                </a:solidFill>
                <a:latin typeface="Times" charset="0"/>
              </a:rPr>
              <a:t>(hierarchy</a:t>
            </a:r>
            <a:r>
              <a:rPr lang="en-US" altLang="zh-CN" sz="2400" dirty="0">
                <a:solidFill>
                  <a:schemeClr val="tx1"/>
                </a:solidFill>
                <a:latin typeface="宋体" pitchFamily="2" charset="-122"/>
              </a:rPr>
              <a:t>)</a:t>
            </a:r>
          </a:p>
          <a:p>
            <a:pPr marL="457200" indent="-457200" algn="l" eaLnBrk="0" hangingPunct="0">
              <a:lnSpc>
                <a:spcPct val="115000"/>
              </a:lnSpc>
              <a:spcBef>
                <a:spcPct val="20000"/>
              </a:spcBef>
              <a:buClr>
                <a:srgbClr val="FF0000"/>
              </a:buClr>
              <a:buFont typeface="Wingdings" pitchFamily="2" charset="2"/>
              <a:buChar char="¨"/>
            </a:pPr>
            <a:r>
              <a:rPr lang="zh-CN" altLang="en-US" sz="2800" dirty="0">
                <a:latin typeface="Times" charset="0"/>
              </a:rPr>
              <a:t>抽象</a:t>
            </a:r>
            <a:r>
              <a:rPr lang="zh-CN" altLang="en-US" sz="2800" dirty="0">
                <a:solidFill>
                  <a:schemeClr val="tx2"/>
                </a:solidFill>
                <a:latin typeface="Times" charset="0"/>
              </a:rPr>
              <a:t>（</a:t>
            </a:r>
            <a:r>
              <a:rPr lang="en-US" altLang="zh-CN" sz="2800" dirty="0">
                <a:solidFill>
                  <a:schemeClr val="tx2"/>
                </a:solidFill>
                <a:latin typeface="Times" charset="0"/>
              </a:rPr>
              <a:t>abstraction)</a:t>
            </a:r>
            <a:endParaRPr lang="en-US" altLang="zh-CN" sz="2400" dirty="0">
              <a:solidFill>
                <a:schemeClr val="tx1"/>
              </a:solidFill>
              <a:latin typeface="宋体" pitchFamily="2" charset="-122"/>
            </a:endParaRPr>
          </a:p>
          <a:p>
            <a:pPr marL="1257300" lvl="2" indent="-342900" algn="l" eaLnBrk="0" hangingPunct="0">
              <a:lnSpc>
                <a:spcPct val="115000"/>
              </a:lnSpc>
              <a:buClr>
                <a:srgbClr val="FF0000"/>
              </a:buClr>
              <a:buSzPct val="100000"/>
              <a:buFont typeface="Wingdings" pitchFamily="2" charset="2"/>
              <a:buChar char="ü"/>
            </a:pPr>
            <a:r>
              <a:rPr lang="zh-CN" altLang="en-US" sz="2000" dirty="0">
                <a:solidFill>
                  <a:schemeClr val="tx1"/>
                </a:solidFill>
                <a:latin typeface="宋体" pitchFamily="2" charset="-122"/>
              </a:rPr>
              <a:t>注意点分散</a:t>
            </a:r>
            <a:r>
              <a:rPr lang="en-US" altLang="zh-CN" sz="2000" dirty="0">
                <a:solidFill>
                  <a:schemeClr val="tx1"/>
                </a:solidFill>
                <a:latin typeface="宋体" pitchFamily="2" charset="-122"/>
              </a:rPr>
              <a:t>(Separation of Concerns)</a:t>
            </a:r>
            <a:endParaRPr lang="en-US" altLang="zh-CN" sz="2400" dirty="0">
              <a:solidFill>
                <a:schemeClr val="tx1"/>
              </a:solidFill>
              <a:latin typeface="宋体" pitchFamily="2" charset="-122"/>
            </a:endParaRPr>
          </a:p>
          <a:p>
            <a:pPr marL="457200" indent="-457200" algn="l" eaLnBrk="0" hangingPunct="0">
              <a:lnSpc>
                <a:spcPct val="115000"/>
              </a:lnSpc>
              <a:buClr>
                <a:srgbClr val="FF0000"/>
              </a:buClr>
              <a:buFont typeface="Wingdings" pitchFamily="2" charset="2"/>
              <a:buChar char="¨"/>
            </a:pPr>
            <a:r>
              <a:rPr lang="zh-CN" altLang="en-US" sz="2800" dirty="0">
                <a:latin typeface="Times" charset="0"/>
              </a:rPr>
              <a:t>信息隐蔽</a:t>
            </a:r>
            <a:r>
              <a:rPr lang="en-US" altLang="zh-CN" sz="2800" dirty="0">
                <a:solidFill>
                  <a:schemeClr val="tx2"/>
                </a:solidFill>
                <a:latin typeface="Times" charset="0"/>
              </a:rPr>
              <a:t>(information hiding</a:t>
            </a:r>
            <a:r>
              <a:rPr lang="en-US" altLang="zh-CN" sz="2400" dirty="0">
                <a:solidFill>
                  <a:schemeClr val="tx1"/>
                </a:solidFill>
                <a:latin typeface="宋体" pitchFamily="2" charset="-122"/>
              </a:rPr>
              <a:t>)</a:t>
            </a:r>
          </a:p>
          <a:p>
            <a:pPr marL="1257300" lvl="2" indent="-342900" algn="l" eaLnBrk="0" hangingPunct="0">
              <a:lnSpc>
                <a:spcPct val="115000"/>
              </a:lnSpc>
              <a:buClr>
                <a:srgbClr val="FF0000"/>
              </a:buClr>
              <a:buSzPct val="100000"/>
              <a:buFont typeface="Wingdings" pitchFamily="2" charset="2"/>
              <a:buChar char="ü"/>
            </a:pPr>
            <a:r>
              <a:rPr lang="zh-CN" altLang="en-US" sz="2000" dirty="0">
                <a:solidFill>
                  <a:schemeClr val="tx2"/>
                </a:solidFill>
                <a:latin typeface="Times" charset="0"/>
              </a:rPr>
              <a:t>策略和实现的分离 </a:t>
            </a:r>
            <a:r>
              <a:rPr lang="en-US" altLang="zh-CN" sz="2000" dirty="0">
                <a:solidFill>
                  <a:schemeClr val="tx2"/>
                </a:solidFill>
                <a:latin typeface="Times" charset="0"/>
              </a:rPr>
              <a:t>(separation of police and implementation)</a:t>
            </a:r>
          </a:p>
          <a:p>
            <a:pPr marL="1257300" lvl="2" indent="-342900" algn="l" eaLnBrk="0" hangingPunct="0">
              <a:lnSpc>
                <a:spcPct val="115000"/>
              </a:lnSpc>
              <a:buClr>
                <a:srgbClr val="FF0000"/>
              </a:buClr>
              <a:buSzPct val="100000"/>
              <a:buFont typeface="Wingdings" pitchFamily="2" charset="2"/>
              <a:buChar char="ü"/>
            </a:pPr>
            <a:r>
              <a:rPr lang="zh-CN" altLang="en-US" sz="2000" dirty="0">
                <a:solidFill>
                  <a:schemeClr val="tx2"/>
                </a:solidFill>
                <a:latin typeface="Times" charset="0"/>
              </a:rPr>
              <a:t>接口和实现的分离 </a:t>
            </a:r>
            <a:r>
              <a:rPr lang="en-US" altLang="zh-CN" sz="2000" dirty="0">
                <a:solidFill>
                  <a:schemeClr val="tx2"/>
                </a:solidFill>
                <a:latin typeface="Times" charset="0"/>
              </a:rPr>
              <a:t>(separation of interface and implementation)</a:t>
            </a:r>
          </a:p>
          <a:p>
            <a:pPr marL="457200" indent="-457200" algn="l" eaLnBrk="0" hangingPunct="0">
              <a:lnSpc>
                <a:spcPct val="115000"/>
              </a:lnSpc>
              <a:buClr>
                <a:srgbClr val="FF0000"/>
              </a:buClr>
              <a:buFont typeface="Wingdings" pitchFamily="2" charset="2"/>
              <a:buChar char="¨"/>
            </a:pPr>
            <a:r>
              <a:rPr lang="zh-CN" altLang="en-US" sz="2800" dirty="0">
                <a:latin typeface="Times" charset="0"/>
              </a:rPr>
              <a:t>模块独立</a:t>
            </a:r>
            <a:r>
              <a:rPr lang="zh-CN" altLang="en-US" sz="2800" dirty="0">
                <a:solidFill>
                  <a:schemeClr val="tx2"/>
                </a:solidFill>
                <a:latin typeface="Times" charset="0"/>
              </a:rPr>
              <a:t>（</a:t>
            </a:r>
            <a:r>
              <a:rPr lang="en-US" altLang="en-US" sz="2800" dirty="0">
                <a:solidFill>
                  <a:schemeClr val="tx2"/>
                </a:solidFill>
                <a:latin typeface="Times" charset="0"/>
              </a:rPr>
              <a:t>module independence )</a:t>
            </a:r>
            <a:endParaRPr lang="en-US" altLang="zh-CN" sz="2800" dirty="0">
              <a:solidFill>
                <a:schemeClr val="tx2"/>
              </a:solidFill>
              <a:latin typeface="Times" charset="0"/>
            </a:endParaRPr>
          </a:p>
          <a:p>
            <a:pPr marL="1257300" lvl="2" indent="-342900" algn="l" eaLnBrk="0" hangingPunct="0">
              <a:lnSpc>
                <a:spcPct val="115000"/>
              </a:lnSpc>
              <a:buClr>
                <a:srgbClr val="FF0000"/>
              </a:buClr>
              <a:buSzPct val="100000"/>
              <a:buFont typeface="Wingdings" pitchFamily="2" charset="2"/>
              <a:buChar char="ü"/>
            </a:pPr>
            <a:r>
              <a:rPr lang="zh-CN" altLang="en-US" sz="2000" dirty="0">
                <a:solidFill>
                  <a:schemeClr val="tx2"/>
                </a:solidFill>
                <a:latin typeface="Times" charset="0"/>
              </a:rPr>
              <a:t>耦合 </a:t>
            </a:r>
            <a:r>
              <a:rPr lang="en-US" altLang="zh-CN" sz="2000" dirty="0">
                <a:solidFill>
                  <a:schemeClr val="tx2"/>
                </a:solidFill>
                <a:latin typeface="Times" charset="0"/>
              </a:rPr>
              <a:t>(coupling)</a:t>
            </a:r>
          </a:p>
          <a:p>
            <a:pPr marL="1257300" lvl="2" indent="-342900" algn="l" eaLnBrk="0" hangingPunct="0">
              <a:lnSpc>
                <a:spcPct val="115000"/>
              </a:lnSpc>
              <a:buClr>
                <a:srgbClr val="FF0000"/>
              </a:buClr>
              <a:buSzPct val="100000"/>
              <a:buFont typeface="Wingdings" pitchFamily="2" charset="2"/>
              <a:buChar char="ü"/>
            </a:pPr>
            <a:r>
              <a:rPr lang="zh-CN" altLang="en-US" sz="2000" dirty="0">
                <a:solidFill>
                  <a:schemeClr val="tx2"/>
                </a:solidFill>
                <a:latin typeface="Times" charset="0"/>
              </a:rPr>
              <a:t>和内聚 </a:t>
            </a:r>
            <a:r>
              <a:rPr lang="en-US" altLang="zh-CN" sz="2000" dirty="0">
                <a:solidFill>
                  <a:schemeClr val="tx2"/>
                </a:solidFill>
                <a:latin typeface="Times" charset="0"/>
              </a:rPr>
              <a:t>( cohesion  )</a:t>
            </a:r>
            <a:endParaRPr lang="en-US" altLang="zh-CN" sz="2400" dirty="0">
              <a:solidFill>
                <a:schemeClr val="tx1"/>
              </a:solidFill>
              <a:latin typeface="宋体" pitchFamily="2" charset="-122"/>
            </a:endParaRPr>
          </a:p>
        </p:txBody>
      </p:sp>
    </p:spTree>
  </p:cSld>
  <p:clrMapOvr>
    <a:masterClrMapping/>
  </p:clrMapOvr>
  <p:transition>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66555" y="23364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耦合的概念</a:t>
            </a:r>
          </a:p>
        </p:txBody>
      </p:sp>
      <p:sp>
        <p:nvSpPr>
          <p:cNvPr id="31747" name="Rectangle 3"/>
          <p:cNvSpPr>
            <a:spLocks noChangeArrowheads="1"/>
          </p:cNvSpPr>
          <p:nvPr/>
        </p:nvSpPr>
        <p:spPr bwMode="auto">
          <a:xfrm>
            <a:off x="1476375" y="2481263"/>
            <a:ext cx="1557338" cy="719137"/>
          </a:xfrm>
          <a:prstGeom prst="rect">
            <a:avLst/>
          </a:prstGeom>
          <a:solidFill>
            <a:schemeClr val="accent1"/>
          </a:solidFill>
          <a:ln w="9525">
            <a:solidFill>
              <a:schemeClr val="tx1"/>
            </a:solidFill>
            <a:miter lim="800000"/>
            <a:headEnd/>
            <a:tailEnd/>
          </a:ln>
        </p:spPr>
        <p:txBody>
          <a:bodyPr wrap="none" anchor="ctr"/>
          <a:lstStyle/>
          <a:p>
            <a:r>
              <a:rPr lang="zh-CN" altLang="en-US" sz="2400">
                <a:solidFill>
                  <a:schemeClr val="tx1"/>
                </a:solidFill>
                <a:latin typeface="Arial" charset="0"/>
              </a:rPr>
              <a:t>主程序</a:t>
            </a:r>
          </a:p>
        </p:txBody>
      </p:sp>
      <p:sp>
        <p:nvSpPr>
          <p:cNvPr id="31748" name="Rectangle 4"/>
          <p:cNvSpPr>
            <a:spLocks noChangeArrowheads="1"/>
          </p:cNvSpPr>
          <p:nvPr/>
        </p:nvSpPr>
        <p:spPr bwMode="auto">
          <a:xfrm>
            <a:off x="755650" y="3776663"/>
            <a:ext cx="1444625" cy="647700"/>
          </a:xfrm>
          <a:prstGeom prst="rect">
            <a:avLst/>
          </a:prstGeom>
          <a:solidFill>
            <a:schemeClr val="accent1"/>
          </a:solidFill>
          <a:ln w="9525">
            <a:solidFill>
              <a:schemeClr val="tx1"/>
            </a:solidFill>
            <a:miter lim="800000"/>
            <a:headEnd/>
            <a:tailEnd/>
          </a:ln>
        </p:spPr>
        <p:txBody>
          <a:bodyPr wrap="none" anchor="ctr"/>
          <a:lstStyle/>
          <a:p>
            <a:r>
              <a:rPr lang="zh-CN" altLang="en-US" sz="2400">
                <a:solidFill>
                  <a:schemeClr val="tx1"/>
                </a:solidFill>
                <a:latin typeface="Arial" charset="0"/>
              </a:rPr>
              <a:t>子程序</a:t>
            </a:r>
            <a:r>
              <a:rPr lang="en-US" altLang="zh-CN" sz="2400">
                <a:solidFill>
                  <a:schemeClr val="tx1"/>
                </a:solidFill>
                <a:latin typeface="Arial" charset="0"/>
              </a:rPr>
              <a:t>1</a:t>
            </a:r>
          </a:p>
        </p:txBody>
      </p:sp>
      <p:sp>
        <p:nvSpPr>
          <p:cNvPr id="31749" name="Rectangle 5"/>
          <p:cNvSpPr>
            <a:spLocks noChangeArrowheads="1"/>
          </p:cNvSpPr>
          <p:nvPr/>
        </p:nvSpPr>
        <p:spPr bwMode="auto">
          <a:xfrm>
            <a:off x="2339975" y="3776663"/>
            <a:ext cx="1444625" cy="647700"/>
          </a:xfrm>
          <a:prstGeom prst="rect">
            <a:avLst/>
          </a:prstGeom>
          <a:solidFill>
            <a:schemeClr val="accent1"/>
          </a:solidFill>
          <a:ln w="9525">
            <a:solidFill>
              <a:schemeClr val="tx1"/>
            </a:solidFill>
            <a:miter lim="800000"/>
            <a:headEnd/>
            <a:tailEnd/>
          </a:ln>
        </p:spPr>
        <p:txBody>
          <a:bodyPr wrap="none" anchor="ctr"/>
          <a:lstStyle/>
          <a:p>
            <a:r>
              <a:rPr lang="zh-CN" altLang="en-US" sz="2400">
                <a:solidFill>
                  <a:schemeClr val="tx1"/>
                </a:solidFill>
                <a:latin typeface="Arial" charset="0"/>
              </a:rPr>
              <a:t>子程序</a:t>
            </a:r>
            <a:r>
              <a:rPr lang="en-US" altLang="zh-CN" sz="2400">
                <a:solidFill>
                  <a:schemeClr val="tx1"/>
                </a:solidFill>
                <a:latin typeface="Arial" charset="0"/>
              </a:rPr>
              <a:t>2</a:t>
            </a:r>
          </a:p>
        </p:txBody>
      </p:sp>
      <p:sp>
        <p:nvSpPr>
          <p:cNvPr id="31750" name="Text Box 6"/>
          <p:cNvSpPr txBox="1">
            <a:spLocks noChangeArrowheads="1"/>
          </p:cNvSpPr>
          <p:nvPr/>
        </p:nvSpPr>
        <p:spPr bwMode="auto">
          <a:xfrm>
            <a:off x="492125" y="4719638"/>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400">
                <a:solidFill>
                  <a:schemeClr val="tx1"/>
                </a:solidFill>
                <a:latin typeface="Arial" charset="0"/>
              </a:rPr>
              <a:t>模块之间无连接，则无耦合</a:t>
            </a:r>
          </a:p>
        </p:txBody>
      </p:sp>
      <p:sp>
        <p:nvSpPr>
          <p:cNvPr id="31751" name="Rectangle 7"/>
          <p:cNvSpPr>
            <a:spLocks noChangeArrowheads="1"/>
          </p:cNvSpPr>
          <p:nvPr/>
        </p:nvSpPr>
        <p:spPr bwMode="auto">
          <a:xfrm>
            <a:off x="5940425" y="2336800"/>
            <a:ext cx="1557338" cy="719138"/>
          </a:xfrm>
          <a:prstGeom prst="rect">
            <a:avLst/>
          </a:prstGeom>
          <a:solidFill>
            <a:schemeClr val="accent1"/>
          </a:solidFill>
          <a:ln w="9525">
            <a:solidFill>
              <a:schemeClr val="tx1"/>
            </a:solidFill>
            <a:miter lim="800000"/>
            <a:headEnd/>
            <a:tailEnd/>
          </a:ln>
        </p:spPr>
        <p:txBody>
          <a:bodyPr wrap="none" anchor="ctr"/>
          <a:lstStyle/>
          <a:p>
            <a:r>
              <a:rPr lang="zh-CN" altLang="en-US" sz="2400">
                <a:solidFill>
                  <a:schemeClr val="tx1"/>
                </a:solidFill>
                <a:latin typeface="Arial" charset="0"/>
              </a:rPr>
              <a:t>主程序</a:t>
            </a:r>
          </a:p>
        </p:txBody>
      </p:sp>
      <p:sp>
        <p:nvSpPr>
          <p:cNvPr id="31752" name="Rectangle 8"/>
          <p:cNvSpPr>
            <a:spLocks noChangeArrowheads="1"/>
          </p:cNvSpPr>
          <p:nvPr/>
        </p:nvSpPr>
        <p:spPr bwMode="auto">
          <a:xfrm>
            <a:off x="5219700" y="3632200"/>
            <a:ext cx="1444625" cy="647700"/>
          </a:xfrm>
          <a:prstGeom prst="rect">
            <a:avLst/>
          </a:prstGeom>
          <a:solidFill>
            <a:schemeClr val="accent1"/>
          </a:solidFill>
          <a:ln w="9525">
            <a:solidFill>
              <a:schemeClr val="tx1"/>
            </a:solidFill>
            <a:miter lim="800000"/>
            <a:headEnd/>
            <a:tailEnd/>
          </a:ln>
        </p:spPr>
        <p:txBody>
          <a:bodyPr wrap="none" anchor="ctr"/>
          <a:lstStyle/>
          <a:p>
            <a:r>
              <a:rPr lang="zh-CN" altLang="en-US" sz="2400">
                <a:solidFill>
                  <a:schemeClr val="tx1"/>
                </a:solidFill>
                <a:latin typeface="Arial" charset="0"/>
              </a:rPr>
              <a:t>子程序</a:t>
            </a:r>
            <a:r>
              <a:rPr lang="en-US" altLang="zh-CN" sz="2400">
                <a:solidFill>
                  <a:schemeClr val="tx1"/>
                </a:solidFill>
                <a:latin typeface="Arial" charset="0"/>
              </a:rPr>
              <a:t>1</a:t>
            </a:r>
          </a:p>
        </p:txBody>
      </p:sp>
      <p:sp>
        <p:nvSpPr>
          <p:cNvPr id="31753" name="Rectangle 9"/>
          <p:cNvSpPr>
            <a:spLocks noChangeArrowheads="1"/>
          </p:cNvSpPr>
          <p:nvPr/>
        </p:nvSpPr>
        <p:spPr bwMode="auto">
          <a:xfrm>
            <a:off x="6804025" y="3632200"/>
            <a:ext cx="1444625" cy="647700"/>
          </a:xfrm>
          <a:prstGeom prst="rect">
            <a:avLst/>
          </a:prstGeom>
          <a:solidFill>
            <a:schemeClr val="accent1"/>
          </a:solidFill>
          <a:ln w="9525">
            <a:solidFill>
              <a:schemeClr val="tx1"/>
            </a:solidFill>
            <a:miter lim="800000"/>
            <a:headEnd/>
            <a:tailEnd/>
          </a:ln>
        </p:spPr>
        <p:txBody>
          <a:bodyPr wrap="none" anchor="ctr"/>
          <a:lstStyle/>
          <a:p>
            <a:r>
              <a:rPr lang="zh-CN" altLang="en-US" sz="2400">
                <a:solidFill>
                  <a:schemeClr val="tx1"/>
                </a:solidFill>
                <a:latin typeface="Arial" charset="0"/>
              </a:rPr>
              <a:t>子程序</a:t>
            </a:r>
            <a:r>
              <a:rPr lang="en-US" altLang="zh-CN" sz="2400">
                <a:solidFill>
                  <a:schemeClr val="tx1"/>
                </a:solidFill>
                <a:latin typeface="Arial" charset="0"/>
              </a:rPr>
              <a:t>2</a:t>
            </a:r>
          </a:p>
        </p:txBody>
      </p:sp>
      <p:sp>
        <p:nvSpPr>
          <p:cNvPr id="31754" name="Text Box 10"/>
          <p:cNvSpPr txBox="1">
            <a:spLocks noChangeArrowheads="1"/>
          </p:cNvSpPr>
          <p:nvPr/>
        </p:nvSpPr>
        <p:spPr bwMode="auto">
          <a:xfrm>
            <a:off x="4670425" y="4733925"/>
            <a:ext cx="447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400">
                <a:solidFill>
                  <a:schemeClr val="tx1"/>
                </a:solidFill>
                <a:latin typeface="Arial" charset="0"/>
              </a:rPr>
              <a:t>模块之间存在连接，则存在耦合</a:t>
            </a:r>
          </a:p>
        </p:txBody>
      </p:sp>
      <p:sp>
        <p:nvSpPr>
          <p:cNvPr id="31755" name="Line 11"/>
          <p:cNvSpPr>
            <a:spLocks noChangeShapeType="1"/>
          </p:cNvSpPr>
          <p:nvPr/>
        </p:nvSpPr>
        <p:spPr bwMode="auto">
          <a:xfrm flipH="1">
            <a:off x="5651500" y="3068638"/>
            <a:ext cx="1035050" cy="563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12"/>
          <p:cNvSpPr>
            <a:spLocks noChangeShapeType="1"/>
          </p:cNvSpPr>
          <p:nvPr/>
        </p:nvSpPr>
        <p:spPr bwMode="auto">
          <a:xfrm>
            <a:off x="6686550" y="3068638"/>
            <a:ext cx="979488" cy="563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Text Box 13"/>
          <p:cNvSpPr txBox="1">
            <a:spLocks noChangeArrowheads="1"/>
          </p:cNvSpPr>
          <p:nvPr/>
        </p:nvSpPr>
        <p:spPr bwMode="auto">
          <a:xfrm>
            <a:off x="1781175" y="1694752"/>
            <a:ext cx="5688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800" dirty="0">
                <a:solidFill>
                  <a:schemeClr val="tx1"/>
                </a:solidFill>
                <a:latin typeface="Arial" charset="0"/>
              </a:rPr>
              <a:t>耦合是模块之间的互连程度度量</a:t>
            </a:r>
          </a:p>
        </p:txBody>
      </p:sp>
      <p:sp>
        <p:nvSpPr>
          <p:cNvPr id="31758" name="Text Box 14"/>
          <p:cNvSpPr txBox="1">
            <a:spLocks noChangeArrowheads="1"/>
          </p:cNvSpPr>
          <p:nvPr/>
        </p:nvSpPr>
        <p:spPr bwMode="auto">
          <a:xfrm>
            <a:off x="971550" y="5929313"/>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400">
                <a:latin typeface="Arial" charset="0"/>
              </a:rPr>
              <a:t>模块之间的连接有：调用，返回，进入，跳出</a:t>
            </a:r>
          </a:p>
        </p:txBody>
      </p:sp>
    </p:spTree>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90010" y="18864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Types of Coupling</a:t>
            </a:r>
            <a:endParaRPr lang="en-GB" altLang="zh-CN" sz="4000" dirty="0">
              <a:solidFill>
                <a:srgbClr val="0000FF"/>
              </a:solidFill>
              <a:cs typeface="Times New Roman" pitchFamily="18" charset="0"/>
            </a:endParaRPr>
          </a:p>
        </p:txBody>
      </p:sp>
      <p:sp>
        <p:nvSpPr>
          <p:cNvPr id="32771" name="Text Box 3"/>
          <p:cNvSpPr txBox="1">
            <a:spLocks noChangeArrowheads="1"/>
          </p:cNvSpPr>
          <p:nvPr/>
        </p:nvSpPr>
        <p:spPr bwMode="auto">
          <a:xfrm>
            <a:off x="476265" y="1830660"/>
            <a:ext cx="75755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buClr>
                <a:srgbClr val="FF0000"/>
              </a:buClr>
              <a:buFont typeface="Wingdings" pitchFamily="2" charset="2"/>
              <a:buChar char="p"/>
            </a:pPr>
            <a:r>
              <a:rPr lang="en-US" altLang="zh-CN" sz="2400" dirty="0">
                <a:solidFill>
                  <a:schemeClr val="tx1"/>
                </a:solidFill>
                <a:latin typeface="Arial" charset="0"/>
              </a:rPr>
              <a:t>No coupling</a:t>
            </a:r>
          </a:p>
          <a:p>
            <a:pPr algn="l" eaLnBrk="1" hangingPunct="1"/>
            <a:r>
              <a:rPr lang="en-US" altLang="zh-CN" sz="2400" dirty="0">
                <a:solidFill>
                  <a:schemeClr val="tx1"/>
                </a:solidFill>
                <a:latin typeface="Arial" charset="0"/>
              </a:rPr>
              <a:t> </a:t>
            </a:r>
          </a:p>
          <a:p>
            <a:pPr algn="l" eaLnBrk="1" hangingPunct="1">
              <a:buClr>
                <a:srgbClr val="FF0000"/>
              </a:buClr>
              <a:buFont typeface="Wingdings" pitchFamily="2" charset="2"/>
              <a:buChar char="p"/>
            </a:pPr>
            <a:r>
              <a:rPr lang="en-US" altLang="zh-CN" sz="2400" dirty="0">
                <a:solidFill>
                  <a:schemeClr val="tx1"/>
                </a:solidFill>
                <a:latin typeface="Arial" charset="0"/>
              </a:rPr>
              <a:t>Data coupling</a:t>
            </a:r>
            <a:endParaRPr lang="en-US" altLang="zh-CN" sz="2400" b="0" dirty="0">
              <a:solidFill>
                <a:schemeClr val="tx1"/>
              </a:solidFill>
              <a:latin typeface="Arial" charset="0"/>
            </a:endParaRPr>
          </a:p>
          <a:p>
            <a:pPr lvl="1" algn="l" eaLnBrk="1" hangingPunct="1"/>
            <a:r>
              <a:rPr lang="en-US" altLang="zh-CN" sz="2400" b="0" dirty="0">
                <a:solidFill>
                  <a:schemeClr val="tx1"/>
                </a:solidFill>
                <a:latin typeface="Arial" charset="0"/>
              </a:rPr>
              <a:t> data from one module is used in another</a:t>
            </a:r>
          </a:p>
          <a:p>
            <a:pPr algn="l" eaLnBrk="1" hangingPunct="1">
              <a:buFontTx/>
              <a:buChar char="•"/>
            </a:pPr>
            <a:endParaRPr lang="en-US" altLang="zh-CN" sz="2400" b="0" dirty="0">
              <a:solidFill>
                <a:schemeClr val="tx1"/>
              </a:solidFill>
              <a:latin typeface="Arial" charset="0"/>
            </a:endParaRPr>
          </a:p>
          <a:p>
            <a:pPr algn="l" eaLnBrk="1" hangingPunct="1">
              <a:buClr>
                <a:srgbClr val="FF0000"/>
              </a:buClr>
              <a:buFont typeface="Wingdings" pitchFamily="2" charset="2"/>
              <a:buChar char="p"/>
            </a:pPr>
            <a:r>
              <a:rPr lang="en-US" altLang="zh-CN" sz="2400" b="0" dirty="0">
                <a:solidFill>
                  <a:schemeClr val="tx1"/>
                </a:solidFill>
                <a:latin typeface="Arial" charset="0"/>
              </a:rPr>
              <a:t> </a:t>
            </a:r>
            <a:r>
              <a:rPr lang="en-US" altLang="zh-CN" sz="2400" dirty="0">
                <a:solidFill>
                  <a:schemeClr val="tx1"/>
                </a:solidFill>
                <a:latin typeface="Arial" charset="0"/>
              </a:rPr>
              <a:t>Control coupling</a:t>
            </a:r>
            <a:endParaRPr lang="en-US" altLang="zh-CN" sz="2400" b="0" dirty="0">
              <a:solidFill>
                <a:schemeClr val="tx1"/>
              </a:solidFill>
              <a:latin typeface="Arial" charset="0"/>
            </a:endParaRPr>
          </a:p>
          <a:p>
            <a:pPr lvl="1" algn="l" eaLnBrk="1" hangingPunct="1"/>
            <a:r>
              <a:rPr lang="en-US" altLang="zh-CN" sz="2400" b="0" dirty="0">
                <a:solidFill>
                  <a:schemeClr val="tx1"/>
                </a:solidFill>
                <a:latin typeface="Arial" charset="0"/>
              </a:rPr>
              <a:t> one module may control actions of another module</a:t>
            </a:r>
          </a:p>
          <a:p>
            <a:pPr lvl="1" algn="l" eaLnBrk="1" hangingPunct="1">
              <a:buFontTx/>
              <a:buChar char="•"/>
            </a:pPr>
            <a:endParaRPr lang="en-US" altLang="zh-CN" sz="2400" b="0" dirty="0">
              <a:solidFill>
                <a:schemeClr val="tx1"/>
              </a:solidFill>
              <a:latin typeface="Arial" charset="0"/>
            </a:endParaRPr>
          </a:p>
          <a:p>
            <a:pPr algn="l" eaLnBrk="1" hangingPunct="1">
              <a:buClr>
                <a:srgbClr val="FF0000"/>
              </a:buClr>
              <a:buFont typeface="Wingdings" pitchFamily="2" charset="2"/>
              <a:buChar char="p"/>
            </a:pPr>
            <a:r>
              <a:rPr lang="en-US" altLang="zh-CN" sz="2400" dirty="0">
                <a:solidFill>
                  <a:schemeClr val="tx1"/>
                </a:solidFill>
                <a:latin typeface="Arial" charset="0"/>
              </a:rPr>
              <a:t>Common  coupling</a:t>
            </a:r>
            <a:endParaRPr lang="en-US" altLang="zh-CN" sz="2400" b="0" dirty="0">
              <a:solidFill>
                <a:schemeClr val="tx1"/>
              </a:solidFill>
              <a:latin typeface="Arial" charset="0"/>
            </a:endParaRPr>
          </a:p>
          <a:p>
            <a:pPr lvl="1" algn="l" eaLnBrk="1" hangingPunct="1"/>
            <a:r>
              <a:rPr lang="en-US" altLang="zh-CN" sz="2400" b="0" dirty="0">
                <a:solidFill>
                  <a:schemeClr val="tx1"/>
                </a:solidFill>
                <a:latin typeface="Arial" charset="0"/>
              </a:rPr>
              <a:t> two modules use the same environment variables</a:t>
            </a:r>
          </a:p>
          <a:p>
            <a:pPr algn="l" eaLnBrk="1" hangingPunct="1">
              <a:buFontTx/>
              <a:buChar char="•"/>
            </a:pPr>
            <a:endParaRPr lang="en-US" altLang="zh-CN" sz="2400" b="0" dirty="0">
              <a:solidFill>
                <a:schemeClr val="tx1"/>
              </a:solidFill>
              <a:latin typeface="Arial" charset="0"/>
            </a:endParaRPr>
          </a:p>
          <a:p>
            <a:pPr algn="l" eaLnBrk="1" hangingPunct="1">
              <a:buClr>
                <a:srgbClr val="FF0000"/>
              </a:buClr>
              <a:buFont typeface="Wingdings" pitchFamily="2" charset="2"/>
              <a:buChar char="p"/>
            </a:pPr>
            <a:r>
              <a:rPr lang="en-US" altLang="zh-CN" sz="2400" b="0" dirty="0">
                <a:solidFill>
                  <a:schemeClr val="tx1"/>
                </a:solidFill>
                <a:latin typeface="Arial" charset="0"/>
              </a:rPr>
              <a:t> </a:t>
            </a:r>
            <a:r>
              <a:rPr lang="en-US" altLang="zh-CN" sz="2400" dirty="0">
                <a:solidFill>
                  <a:schemeClr val="tx1"/>
                </a:solidFill>
                <a:latin typeface="Arial" charset="0"/>
              </a:rPr>
              <a:t>Content coupling</a:t>
            </a:r>
            <a:endParaRPr lang="en-US" altLang="zh-CN" sz="2400" b="0" dirty="0">
              <a:solidFill>
                <a:schemeClr val="tx1"/>
              </a:solidFill>
              <a:latin typeface="Arial" charset="0"/>
            </a:endParaRPr>
          </a:p>
          <a:p>
            <a:pPr lvl="1" algn="l" eaLnBrk="1" hangingPunct="1"/>
            <a:r>
              <a:rPr lang="en-US" altLang="zh-CN" sz="2400" b="0" dirty="0">
                <a:solidFill>
                  <a:schemeClr val="tx1"/>
                </a:solidFill>
                <a:latin typeface="Arial" charset="0"/>
              </a:rPr>
              <a:t> a module refers to the internals of another module</a:t>
            </a:r>
            <a:endParaRPr lang="en-GB" altLang="zh-CN" sz="2400" b="0" dirty="0">
              <a:solidFill>
                <a:schemeClr val="tx1"/>
              </a:solidFill>
              <a:latin typeface="Arial" charset="0"/>
            </a:endParaRPr>
          </a:p>
        </p:txBody>
      </p:sp>
      <p:grpSp>
        <p:nvGrpSpPr>
          <p:cNvPr id="2" name="Group 4"/>
          <p:cNvGrpSpPr>
            <a:grpSpLocks/>
          </p:cNvGrpSpPr>
          <p:nvPr/>
        </p:nvGrpSpPr>
        <p:grpSpPr bwMode="auto">
          <a:xfrm>
            <a:off x="8262953" y="1875110"/>
            <a:ext cx="944562" cy="4773613"/>
            <a:chOff x="4711" y="689"/>
            <a:chExt cx="849" cy="3007"/>
          </a:xfrm>
        </p:grpSpPr>
        <p:sp>
          <p:nvSpPr>
            <p:cNvPr id="32773" name="AutoShape 5"/>
            <p:cNvSpPr>
              <a:spLocks noChangeArrowheads="1"/>
            </p:cNvSpPr>
            <p:nvPr/>
          </p:nvSpPr>
          <p:spPr bwMode="auto">
            <a:xfrm rot="5400000">
              <a:off x="3632" y="1768"/>
              <a:ext cx="3007" cy="849"/>
            </a:xfrm>
            <a:prstGeom prst="notchedRightArrow">
              <a:avLst>
                <a:gd name="adj1" fmla="val 50000"/>
                <a:gd name="adj2" fmla="val 88545"/>
              </a:avLst>
            </a:prstGeom>
            <a:gradFill rotWithShape="0">
              <a:gsLst>
                <a:gs pos="0">
                  <a:srgbClr val="FF9900"/>
                </a:gs>
                <a:gs pos="100000">
                  <a:srgbClr val="FF0000"/>
                </a:gs>
              </a:gsLst>
              <a:lin ang="5400000" scaled="1"/>
            </a:gradFill>
            <a:ln w="9525">
              <a:solidFill>
                <a:schemeClr val="tx1"/>
              </a:solidFill>
              <a:miter lim="800000"/>
              <a:headEnd/>
              <a:tailEnd/>
            </a:ln>
          </p:spPr>
          <p:txBody>
            <a:bodyPr wrap="none" anchor="ctr"/>
            <a:lstStyle/>
            <a:p>
              <a:endParaRPr lang="zh-CN" altLang="en-US"/>
            </a:p>
          </p:txBody>
        </p:sp>
        <p:sp>
          <p:nvSpPr>
            <p:cNvPr id="32774" name="Text Box 6"/>
            <p:cNvSpPr txBox="1">
              <a:spLocks noChangeArrowheads="1"/>
            </p:cNvSpPr>
            <p:nvPr/>
          </p:nvSpPr>
          <p:spPr bwMode="auto">
            <a:xfrm rot="5400000">
              <a:off x="4306" y="2071"/>
              <a:ext cx="1623"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b="0">
                  <a:solidFill>
                    <a:schemeClr val="tx1"/>
                  </a:solidFill>
                  <a:latin typeface="Arial" charset="0"/>
                </a:rPr>
                <a:t>considered worse</a:t>
              </a:r>
              <a:endParaRPr lang="en-GB" altLang="zh-CN" sz="1800" b="0">
                <a:solidFill>
                  <a:schemeClr val="tx1"/>
                </a:solidFill>
                <a:latin typeface="Arial" charset="0"/>
              </a:endParaRP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515035" y="413665"/>
            <a:ext cx="61722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无直接耦合</a:t>
            </a:r>
          </a:p>
        </p:txBody>
      </p:sp>
      <p:sp>
        <p:nvSpPr>
          <p:cNvPr id="33795" name="Rectangle 3"/>
          <p:cNvSpPr>
            <a:spLocks noChangeArrowheads="1"/>
          </p:cNvSpPr>
          <p:nvPr/>
        </p:nvSpPr>
        <p:spPr bwMode="auto">
          <a:xfrm>
            <a:off x="0" y="1575783"/>
            <a:ext cx="9067800" cy="540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buClr>
                <a:schemeClr val="accent2"/>
              </a:buClr>
              <a:buFont typeface="Wingdings" pitchFamily="2" charset="2"/>
              <a:buNone/>
            </a:pPr>
            <a:r>
              <a:rPr lang="zh-CN" altLang="en-US" sz="4300" dirty="0">
                <a:solidFill>
                  <a:schemeClr val="tx1"/>
                </a:solidFill>
                <a:latin typeface="宋体" pitchFamily="2" charset="-122"/>
              </a:rPr>
              <a:t>  </a:t>
            </a:r>
            <a:r>
              <a:rPr lang="zh-CN" altLang="en-US" sz="2800" dirty="0">
                <a:solidFill>
                  <a:schemeClr val="tx1"/>
                </a:solidFill>
                <a:latin typeface="宋体" pitchFamily="2" charset="-122"/>
              </a:rPr>
              <a:t>两个模块没有直接关系</a:t>
            </a:r>
            <a:r>
              <a:rPr lang="en-US" altLang="zh-CN" sz="2800" dirty="0">
                <a:solidFill>
                  <a:schemeClr val="tx1"/>
                </a:solidFill>
                <a:latin typeface="宋体" pitchFamily="2" charset="-122"/>
              </a:rPr>
              <a:t>(</a:t>
            </a:r>
            <a:r>
              <a:rPr lang="zh-CN" altLang="en-US" sz="2800" dirty="0">
                <a:solidFill>
                  <a:schemeClr val="tx1"/>
                </a:solidFill>
                <a:latin typeface="宋体" pitchFamily="2" charset="-122"/>
              </a:rPr>
              <a:t>模块</a:t>
            </a:r>
            <a:r>
              <a:rPr lang="en-US" altLang="zh-CN" sz="2800" dirty="0">
                <a:solidFill>
                  <a:schemeClr val="tx1"/>
                </a:solidFill>
                <a:latin typeface="宋体" pitchFamily="2" charset="-122"/>
              </a:rPr>
              <a:t>1</a:t>
            </a:r>
            <a:r>
              <a:rPr lang="zh-CN" altLang="en-US" sz="2800" dirty="0">
                <a:solidFill>
                  <a:schemeClr val="tx1"/>
                </a:solidFill>
                <a:latin typeface="宋体" pitchFamily="2" charset="-122"/>
              </a:rPr>
              <a:t>和模块</a:t>
            </a:r>
            <a:r>
              <a:rPr lang="en-US" altLang="zh-CN" sz="2800" dirty="0">
                <a:solidFill>
                  <a:schemeClr val="tx1"/>
                </a:solidFill>
                <a:latin typeface="宋体" pitchFamily="2" charset="-122"/>
              </a:rPr>
              <a:t>2)</a:t>
            </a:r>
            <a:r>
              <a:rPr lang="zh-CN" altLang="en-US" sz="2800" dirty="0">
                <a:solidFill>
                  <a:schemeClr val="tx1"/>
                </a:solidFill>
                <a:latin typeface="宋体" pitchFamily="2" charset="-122"/>
              </a:rPr>
              <a:t>，模块独立性最强。</a:t>
            </a:r>
          </a:p>
        </p:txBody>
      </p:sp>
      <p:sp useBgFill="1">
        <p:nvSpPr>
          <p:cNvPr id="33796" name="Rectangle 4"/>
          <p:cNvSpPr>
            <a:spLocks noChangeArrowheads="1"/>
          </p:cNvSpPr>
          <p:nvPr/>
        </p:nvSpPr>
        <p:spPr bwMode="auto">
          <a:xfrm>
            <a:off x="1612900" y="3670300"/>
            <a:ext cx="1879600" cy="812800"/>
          </a:xfrm>
          <a:prstGeom prst="rect">
            <a:avLst/>
          </a:prstGeom>
          <a:ln w="25400">
            <a:solidFill>
              <a:schemeClr val="tx1"/>
            </a:solidFill>
            <a:miter lim="800000"/>
            <a:headEnd/>
            <a:tailEnd/>
          </a:ln>
        </p:spPr>
        <p:txBody>
          <a:bodyPr wrap="none" anchor="ctr"/>
          <a:lstStyle/>
          <a:p>
            <a:endParaRPr lang="zh-CN" altLang="en-US"/>
          </a:p>
        </p:txBody>
      </p:sp>
      <p:sp>
        <p:nvSpPr>
          <p:cNvPr id="33797" name="Rectangle 5"/>
          <p:cNvSpPr>
            <a:spLocks noChangeArrowheads="1"/>
          </p:cNvSpPr>
          <p:nvPr/>
        </p:nvSpPr>
        <p:spPr bwMode="auto">
          <a:xfrm>
            <a:off x="1811338" y="3681413"/>
            <a:ext cx="10747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zh-CN" altLang="en-US" sz="2800">
                <a:solidFill>
                  <a:schemeClr val="tx1"/>
                </a:solidFill>
                <a:latin typeface="宋体" pitchFamily="2" charset="-122"/>
              </a:rPr>
              <a:t>模块</a:t>
            </a:r>
            <a:r>
              <a:rPr lang="en-US" altLang="zh-CN" sz="2800">
                <a:solidFill>
                  <a:schemeClr val="tx1"/>
                </a:solidFill>
                <a:latin typeface="宋体" pitchFamily="2" charset="-122"/>
              </a:rPr>
              <a:t>1</a:t>
            </a:r>
          </a:p>
        </p:txBody>
      </p:sp>
      <p:sp>
        <p:nvSpPr>
          <p:cNvPr id="33798" name="Line 6"/>
          <p:cNvSpPr>
            <a:spLocks noChangeShapeType="1"/>
          </p:cNvSpPr>
          <p:nvPr/>
        </p:nvSpPr>
        <p:spPr bwMode="auto">
          <a:xfrm>
            <a:off x="2908300" y="4508500"/>
            <a:ext cx="1193800" cy="134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9" name="Line 7"/>
          <p:cNvSpPr>
            <a:spLocks noChangeShapeType="1"/>
          </p:cNvSpPr>
          <p:nvPr/>
        </p:nvSpPr>
        <p:spPr bwMode="auto">
          <a:xfrm flipH="1">
            <a:off x="1282700" y="4508500"/>
            <a:ext cx="1016000" cy="134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33800" name="Rectangle 8"/>
          <p:cNvSpPr>
            <a:spLocks noChangeArrowheads="1"/>
          </p:cNvSpPr>
          <p:nvPr/>
        </p:nvSpPr>
        <p:spPr bwMode="auto">
          <a:xfrm>
            <a:off x="5181600" y="3657600"/>
            <a:ext cx="1879600" cy="812800"/>
          </a:xfrm>
          <a:prstGeom prst="rect">
            <a:avLst/>
          </a:prstGeom>
          <a:ln w="25400">
            <a:solidFill>
              <a:schemeClr val="tx1"/>
            </a:solidFill>
            <a:miter lim="800000"/>
            <a:headEnd/>
            <a:tailEnd/>
          </a:ln>
        </p:spPr>
        <p:txBody>
          <a:bodyPr wrap="none" anchor="ctr"/>
          <a:lstStyle/>
          <a:p>
            <a:endParaRPr lang="zh-CN" altLang="en-US"/>
          </a:p>
        </p:txBody>
      </p:sp>
      <p:sp>
        <p:nvSpPr>
          <p:cNvPr id="33801" name="Rectangle 9"/>
          <p:cNvSpPr>
            <a:spLocks noChangeArrowheads="1"/>
          </p:cNvSpPr>
          <p:nvPr/>
        </p:nvSpPr>
        <p:spPr bwMode="auto">
          <a:xfrm>
            <a:off x="5392738" y="3681413"/>
            <a:ext cx="1074737" cy="515937"/>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zh-CN" altLang="en-US" sz="2800">
                <a:solidFill>
                  <a:schemeClr val="tx1"/>
                </a:solidFill>
                <a:latin typeface="宋体" pitchFamily="2" charset="-122"/>
              </a:rPr>
              <a:t>模块</a:t>
            </a:r>
            <a:r>
              <a:rPr lang="en-US" altLang="zh-CN" sz="2800">
                <a:solidFill>
                  <a:schemeClr val="tx1"/>
                </a:solidFill>
                <a:latin typeface="宋体" pitchFamily="2" charset="-122"/>
              </a:rPr>
              <a:t>2</a:t>
            </a:r>
          </a:p>
        </p:txBody>
      </p:sp>
      <p:sp useBgFill="1">
        <p:nvSpPr>
          <p:cNvPr id="33802" name="Rectangle 10"/>
          <p:cNvSpPr>
            <a:spLocks noChangeArrowheads="1"/>
          </p:cNvSpPr>
          <p:nvPr/>
        </p:nvSpPr>
        <p:spPr bwMode="auto">
          <a:xfrm>
            <a:off x="469900" y="5880100"/>
            <a:ext cx="1879600" cy="812800"/>
          </a:xfrm>
          <a:prstGeom prst="rect">
            <a:avLst/>
          </a:prstGeom>
          <a:ln w="25400">
            <a:solidFill>
              <a:schemeClr val="tx1"/>
            </a:solidFill>
            <a:miter lim="800000"/>
            <a:headEnd/>
            <a:tailEnd/>
          </a:ln>
        </p:spPr>
        <p:txBody>
          <a:bodyPr wrap="none" anchor="ctr"/>
          <a:lstStyle/>
          <a:p>
            <a:endParaRPr lang="zh-CN" altLang="en-US"/>
          </a:p>
        </p:txBody>
      </p:sp>
      <p:sp>
        <p:nvSpPr>
          <p:cNvPr id="33803" name="Rectangle 11"/>
          <p:cNvSpPr>
            <a:spLocks noChangeArrowheads="1"/>
          </p:cNvSpPr>
          <p:nvPr/>
        </p:nvSpPr>
        <p:spPr bwMode="auto">
          <a:xfrm>
            <a:off x="668338" y="5891213"/>
            <a:ext cx="10747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zh-CN" altLang="en-US" sz="2800">
                <a:solidFill>
                  <a:schemeClr val="tx1"/>
                </a:solidFill>
                <a:latin typeface="宋体" pitchFamily="2" charset="-122"/>
              </a:rPr>
              <a:t>模块</a:t>
            </a:r>
            <a:r>
              <a:rPr lang="en-US" altLang="zh-CN" sz="2800">
                <a:solidFill>
                  <a:schemeClr val="tx1"/>
                </a:solidFill>
                <a:latin typeface="宋体" pitchFamily="2" charset="-122"/>
              </a:rPr>
              <a:t>3</a:t>
            </a:r>
          </a:p>
        </p:txBody>
      </p:sp>
      <p:sp useBgFill="1">
        <p:nvSpPr>
          <p:cNvPr id="33804" name="Rectangle 12"/>
          <p:cNvSpPr>
            <a:spLocks noChangeArrowheads="1"/>
          </p:cNvSpPr>
          <p:nvPr/>
        </p:nvSpPr>
        <p:spPr bwMode="auto">
          <a:xfrm>
            <a:off x="3289300" y="5880100"/>
            <a:ext cx="1879600" cy="812800"/>
          </a:xfrm>
          <a:prstGeom prst="rect">
            <a:avLst/>
          </a:prstGeom>
          <a:ln w="25400">
            <a:solidFill>
              <a:schemeClr val="tx1"/>
            </a:solidFill>
            <a:miter lim="800000"/>
            <a:headEnd/>
            <a:tailEnd/>
          </a:ln>
        </p:spPr>
        <p:txBody>
          <a:bodyPr wrap="none" anchor="ctr"/>
          <a:lstStyle/>
          <a:p>
            <a:endParaRPr lang="zh-CN" altLang="en-US"/>
          </a:p>
        </p:txBody>
      </p:sp>
      <p:sp>
        <p:nvSpPr>
          <p:cNvPr id="33805" name="Rectangle 13"/>
          <p:cNvSpPr>
            <a:spLocks noChangeArrowheads="1"/>
          </p:cNvSpPr>
          <p:nvPr/>
        </p:nvSpPr>
        <p:spPr bwMode="auto">
          <a:xfrm>
            <a:off x="3487738" y="5891213"/>
            <a:ext cx="10747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zh-CN" altLang="en-US" sz="2800">
                <a:solidFill>
                  <a:schemeClr val="tx1"/>
                </a:solidFill>
                <a:latin typeface="宋体" pitchFamily="2" charset="-122"/>
              </a:rPr>
              <a:t>模块</a:t>
            </a:r>
            <a:r>
              <a:rPr lang="en-US" altLang="zh-CN" sz="2800">
                <a:solidFill>
                  <a:schemeClr val="tx1"/>
                </a:solidFill>
                <a:latin typeface="宋体" pitchFamily="2" charset="-122"/>
              </a:rPr>
              <a:t>4</a:t>
            </a:r>
          </a:p>
        </p:txBody>
      </p:sp>
      <p:sp>
        <p:nvSpPr>
          <p:cNvPr id="33806" name="Line 14"/>
          <p:cNvSpPr>
            <a:spLocks noChangeShapeType="1"/>
          </p:cNvSpPr>
          <p:nvPr/>
        </p:nvSpPr>
        <p:spPr bwMode="auto">
          <a:xfrm flipH="1">
            <a:off x="2654300" y="2908300"/>
            <a:ext cx="635000" cy="736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7" name="Line 15"/>
          <p:cNvSpPr>
            <a:spLocks noChangeShapeType="1"/>
          </p:cNvSpPr>
          <p:nvPr/>
        </p:nvSpPr>
        <p:spPr bwMode="auto">
          <a:xfrm>
            <a:off x="5118100" y="2908300"/>
            <a:ext cx="508000" cy="660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1628775"/>
            <a:ext cx="8229600"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908050" lvl="1" indent="-436563" algn="l" eaLnBrk="0" hangingPunct="0">
              <a:lnSpc>
                <a:spcPct val="90000"/>
              </a:lnSpc>
              <a:spcBef>
                <a:spcPct val="20000"/>
              </a:spcBef>
              <a:buClr>
                <a:schemeClr val="hlink"/>
              </a:buClr>
              <a:buFont typeface="Wingdings" pitchFamily="2" charset="2"/>
              <a:buNone/>
            </a:pPr>
            <a:endParaRPr lang="zh-CN" altLang="en-US" sz="4000" dirty="0">
              <a:solidFill>
                <a:srgbClr val="FF3300"/>
              </a:solidFill>
              <a:ea typeface="黑体" pitchFamily="2" charset="-122"/>
            </a:endParaRPr>
          </a:p>
          <a:p>
            <a:pPr marL="908050" lvl="1" indent="-436563" algn="l" eaLnBrk="0" hangingPunct="0">
              <a:lnSpc>
                <a:spcPct val="120000"/>
              </a:lnSpc>
              <a:spcBef>
                <a:spcPct val="20000"/>
              </a:spcBef>
              <a:buClr>
                <a:schemeClr val="accent2"/>
              </a:buClr>
              <a:buFont typeface="Wingdings" pitchFamily="2" charset="2"/>
              <a:buNone/>
            </a:pPr>
            <a:r>
              <a:rPr lang="zh-CN" altLang="en-US" sz="3600" dirty="0">
                <a:solidFill>
                  <a:schemeClr val="tx1"/>
                </a:solidFill>
                <a:latin typeface="黑体" pitchFamily="2" charset="-122"/>
                <a:ea typeface="黑体" pitchFamily="2" charset="-122"/>
              </a:rPr>
              <a:t>  </a:t>
            </a:r>
            <a:r>
              <a:rPr lang="zh-CN" altLang="en-US" sz="2400" dirty="0">
                <a:solidFill>
                  <a:schemeClr val="tx1"/>
                </a:solidFill>
                <a:latin typeface="+mn-ea"/>
                <a:ea typeface="+mn-ea"/>
              </a:rPr>
              <a:t>如果两个模块之间没有直接关系，</a:t>
            </a:r>
          </a:p>
          <a:p>
            <a:pPr marL="908050" lvl="1" indent="-436563" algn="l" eaLnBrk="0" hangingPunct="0">
              <a:lnSpc>
                <a:spcPct val="120000"/>
              </a:lnSpc>
              <a:spcBef>
                <a:spcPct val="20000"/>
              </a:spcBef>
              <a:buClr>
                <a:schemeClr val="accent2"/>
              </a:buClr>
              <a:buFont typeface="Wingdings" pitchFamily="2" charset="2"/>
              <a:buNone/>
            </a:pPr>
            <a:r>
              <a:rPr lang="zh-CN" altLang="en-US" sz="2400" dirty="0">
                <a:solidFill>
                  <a:schemeClr val="tx1"/>
                </a:solidFill>
                <a:latin typeface="+mn-ea"/>
                <a:ea typeface="+mn-ea"/>
              </a:rPr>
              <a:t>它们之间的联系完全是通过主模块</a:t>
            </a:r>
          </a:p>
          <a:p>
            <a:pPr marL="908050" lvl="1" indent="-436563" algn="l" eaLnBrk="0" hangingPunct="0">
              <a:lnSpc>
                <a:spcPct val="120000"/>
              </a:lnSpc>
              <a:spcBef>
                <a:spcPct val="20000"/>
              </a:spcBef>
              <a:buClr>
                <a:schemeClr val="accent2"/>
              </a:buClr>
              <a:buFont typeface="Wingdings" pitchFamily="2" charset="2"/>
              <a:buNone/>
            </a:pPr>
            <a:r>
              <a:rPr lang="zh-CN" altLang="en-US" sz="2400" dirty="0">
                <a:solidFill>
                  <a:schemeClr val="tx1"/>
                </a:solidFill>
                <a:latin typeface="+mn-ea"/>
                <a:ea typeface="+mn-ea"/>
              </a:rPr>
              <a:t>的控制和调用来</a:t>
            </a:r>
          </a:p>
          <a:p>
            <a:pPr marL="908050" lvl="1" indent="-436563" algn="l" eaLnBrk="0" hangingPunct="0">
              <a:lnSpc>
                <a:spcPct val="120000"/>
              </a:lnSpc>
              <a:spcBef>
                <a:spcPct val="20000"/>
              </a:spcBef>
              <a:buClr>
                <a:schemeClr val="accent2"/>
              </a:buClr>
              <a:buFont typeface="Wingdings" pitchFamily="2" charset="2"/>
              <a:buNone/>
            </a:pPr>
            <a:r>
              <a:rPr lang="zh-CN" altLang="en-US" sz="2400" dirty="0">
                <a:solidFill>
                  <a:schemeClr val="tx1"/>
                </a:solidFill>
                <a:latin typeface="+mn-ea"/>
                <a:ea typeface="+mn-ea"/>
              </a:rPr>
              <a:t>实现的，这就是</a:t>
            </a:r>
          </a:p>
          <a:p>
            <a:pPr marL="908050" lvl="1" indent="-436563" algn="l" eaLnBrk="0" hangingPunct="0">
              <a:lnSpc>
                <a:spcPct val="120000"/>
              </a:lnSpc>
              <a:spcBef>
                <a:spcPct val="20000"/>
              </a:spcBef>
              <a:buClr>
                <a:schemeClr val="accent2"/>
              </a:buClr>
              <a:buFont typeface="Wingdings" pitchFamily="2" charset="2"/>
              <a:buNone/>
            </a:pPr>
            <a:r>
              <a:rPr lang="zh-CN" altLang="en-US" sz="2400" dirty="0">
                <a:solidFill>
                  <a:schemeClr val="tx1"/>
                </a:solidFill>
                <a:latin typeface="+mn-ea"/>
                <a:ea typeface="+mn-ea"/>
              </a:rPr>
              <a:t>非直接耦合。这</a:t>
            </a:r>
          </a:p>
          <a:p>
            <a:pPr marL="908050" lvl="1" indent="-436563" algn="l" eaLnBrk="0" hangingPunct="0">
              <a:lnSpc>
                <a:spcPct val="120000"/>
              </a:lnSpc>
              <a:spcBef>
                <a:spcPct val="20000"/>
              </a:spcBef>
              <a:buClr>
                <a:schemeClr val="accent2"/>
              </a:buClr>
              <a:buFont typeface="Wingdings" pitchFamily="2" charset="2"/>
              <a:buNone/>
            </a:pPr>
            <a:r>
              <a:rPr lang="zh-CN" altLang="en-US" sz="2400" dirty="0">
                <a:solidFill>
                  <a:schemeClr val="tx1"/>
                </a:solidFill>
                <a:latin typeface="+mn-ea"/>
                <a:ea typeface="+mn-ea"/>
              </a:rPr>
              <a:t>种耦合的模块独</a:t>
            </a:r>
          </a:p>
          <a:p>
            <a:pPr marL="908050" lvl="1" indent="-436563" algn="l" eaLnBrk="0" hangingPunct="0">
              <a:lnSpc>
                <a:spcPct val="120000"/>
              </a:lnSpc>
              <a:spcBef>
                <a:spcPct val="20000"/>
              </a:spcBef>
              <a:buClr>
                <a:schemeClr val="accent2"/>
              </a:buClr>
              <a:buFont typeface="Wingdings" pitchFamily="2" charset="2"/>
              <a:buNone/>
            </a:pPr>
            <a:r>
              <a:rPr lang="zh-CN" altLang="en-US" sz="2400" dirty="0">
                <a:solidFill>
                  <a:schemeClr val="tx1"/>
                </a:solidFill>
                <a:latin typeface="+mn-ea"/>
                <a:ea typeface="+mn-ea"/>
              </a:rPr>
              <a:t>立性最强。</a:t>
            </a:r>
            <a:endParaRPr lang="zh-CN" altLang="en-US" sz="2400" b="0" dirty="0">
              <a:solidFill>
                <a:schemeClr val="tx1"/>
              </a:solidFill>
              <a:latin typeface="+mn-ea"/>
              <a:ea typeface="+mn-ea"/>
            </a:endParaRPr>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484438"/>
            <a:ext cx="37338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4"/>
          <p:cNvSpPr>
            <a:spLocks noChangeArrowheads="1"/>
          </p:cNvSpPr>
          <p:nvPr/>
        </p:nvSpPr>
        <p:spPr bwMode="auto">
          <a:xfrm>
            <a:off x="566738" y="413665"/>
            <a:ext cx="61722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无直接耦合</a:t>
            </a:r>
          </a:p>
        </p:txBody>
      </p:sp>
    </p:spTree>
  </p:cSld>
  <p:clrMapOvr>
    <a:masterClrMapping/>
  </p:clrMapOvr>
  <p:transition>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11560" y="323655"/>
            <a:ext cx="5715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数据耦合</a:t>
            </a:r>
          </a:p>
        </p:txBody>
      </p:sp>
      <p:sp>
        <p:nvSpPr>
          <p:cNvPr id="35843" name="Rectangle 3"/>
          <p:cNvSpPr>
            <a:spLocks noChangeArrowheads="1"/>
          </p:cNvSpPr>
          <p:nvPr/>
        </p:nvSpPr>
        <p:spPr bwMode="auto">
          <a:xfrm>
            <a:off x="431800" y="2124075"/>
            <a:ext cx="7620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60000"/>
              </a:lnSpc>
              <a:spcBef>
                <a:spcPct val="20000"/>
              </a:spcBef>
              <a:buClr>
                <a:schemeClr val="accent2"/>
              </a:buClr>
              <a:buFont typeface="Wingdings" pitchFamily="2" charset="2"/>
              <a:buNone/>
            </a:pPr>
            <a:r>
              <a:rPr lang="zh-CN" altLang="en-US" sz="2800" b="0" dirty="0">
                <a:solidFill>
                  <a:schemeClr val="tx1"/>
                </a:solidFill>
                <a:latin typeface="楷体_GB2312" pitchFamily="49" charset="-122"/>
                <a:ea typeface="楷体_GB2312" pitchFamily="49" charset="-122"/>
              </a:rPr>
              <a:t>    </a:t>
            </a:r>
            <a:r>
              <a:rPr lang="zh-CN" altLang="en-US" sz="2800" dirty="0">
                <a:solidFill>
                  <a:schemeClr val="tx1"/>
                </a:solidFill>
                <a:latin typeface="+mn-ea"/>
                <a:ea typeface="+mn-ea"/>
              </a:rPr>
              <a:t>一模块调用另一模块时，被调用模块的输入、输出都是简单的数据</a:t>
            </a:r>
            <a:r>
              <a:rPr lang="en-US" altLang="zh-CN" sz="2800" dirty="0">
                <a:solidFill>
                  <a:schemeClr val="tx1"/>
                </a:solidFill>
                <a:latin typeface="+mn-ea"/>
                <a:ea typeface="+mn-ea"/>
              </a:rPr>
              <a:t>(</a:t>
            </a:r>
            <a:r>
              <a:rPr lang="zh-CN" altLang="en-US" sz="2800" dirty="0">
                <a:solidFill>
                  <a:schemeClr val="tx1"/>
                </a:solidFill>
                <a:latin typeface="+mn-ea"/>
                <a:ea typeface="+mn-ea"/>
              </a:rPr>
              <a:t>若干参数</a:t>
            </a:r>
            <a:r>
              <a:rPr lang="en-US" altLang="zh-CN" sz="2800" dirty="0">
                <a:solidFill>
                  <a:schemeClr val="tx1"/>
                </a:solidFill>
                <a:latin typeface="+mn-ea"/>
                <a:ea typeface="+mn-ea"/>
              </a:rPr>
              <a:t>)</a:t>
            </a:r>
            <a:r>
              <a:rPr lang="zh-CN" altLang="en-US" sz="2800" dirty="0">
                <a:solidFill>
                  <a:schemeClr val="tx1"/>
                </a:solidFill>
                <a:latin typeface="+mn-ea"/>
                <a:ea typeface="+mn-ea"/>
              </a:rPr>
              <a:t>。</a:t>
            </a:r>
          </a:p>
          <a:p>
            <a:pPr marL="469900" indent="-469900" algn="l" eaLnBrk="0" hangingPunct="0">
              <a:lnSpc>
                <a:spcPct val="160000"/>
              </a:lnSpc>
              <a:spcBef>
                <a:spcPct val="20000"/>
              </a:spcBef>
              <a:buClr>
                <a:schemeClr val="accent2"/>
              </a:buClr>
              <a:buFont typeface="Wingdings" pitchFamily="2" charset="2"/>
              <a:buNone/>
            </a:pPr>
            <a:r>
              <a:rPr lang="zh-CN" altLang="en-US" sz="2800" dirty="0">
                <a:solidFill>
                  <a:schemeClr val="tx1"/>
                </a:solidFill>
                <a:latin typeface="+mn-ea"/>
                <a:ea typeface="+mn-ea"/>
              </a:rPr>
              <a:t>     属松散耦合。</a:t>
            </a:r>
          </a:p>
        </p:txBody>
      </p:sp>
    </p:spTree>
  </p:cSld>
  <p:clrMapOvr>
    <a:masterClrMapping/>
  </p:clrMapOvr>
  <p:transition>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52890" y="413665"/>
            <a:ext cx="6629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数据耦合举例</a:t>
            </a:r>
          </a:p>
        </p:txBody>
      </p:sp>
      <p:sp useBgFill="1">
        <p:nvSpPr>
          <p:cNvPr id="36867" name="Rectangle 3"/>
          <p:cNvSpPr>
            <a:spLocks noChangeArrowheads="1"/>
          </p:cNvSpPr>
          <p:nvPr/>
        </p:nvSpPr>
        <p:spPr bwMode="auto">
          <a:xfrm>
            <a:off x="2987675" y="1849438"/>
            <a:ext cx="3022600" cy="1150937"/>
          </a:xfrm>
          <a:prstGeom prst="rect">
            <a:avLst/>
          </a:prstGeom>
          <a:ln w="25400">
            <a:solidFill>
              <a:schemeClr val="tx1"/>
            </a:solidFill>
            <a:miter lim="800000"/>
            <a:headEnd/>
            <a:tailEnd/>
          </a:ln>
        </p:spPr>
        <p:txBody>
          <a:bodyPr wrap="none" anchor="ctr"/>
          <a:lstStyle/>
          <a:p>
            <a:endParaRPr lang="zh-CN" altLang="en-US"/>
          </a:p>
        </p:txBody>
      </p:sp>
      <p:sp>
        <p:nvSpPr>
          <p:cNvPr id="36868" name="Line 4"/>
          <p:cNvSpPr>
            <a:spLocks noChangeShapeType="1"/>
          </p:cNvSpPr>
          <p:nvPr/>
        </p:nvSpPr>
        <p:spPr bwMode="auto">
          <a:xfrm flipH="1">
            <a:off x="4500563" y="3000375"/>
            <a:ext cx="0" cy="2536825"/>
          </a:xfrm>
          <a:prstGeom prst="line">
            <a:avLst/>
          </a:prstGeom>
          <a:noFill/>
          <a:ln w="254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 name="Rectangle 5"/>
          <p:cNvSpPr>
            <a:spLocks noChangeArrowheads="1"/>
          </p:cNvSpPr>
          <p:nvPr/>
        </p:nvSpPr>
        <p:spPr bwMode="auto">
          <a:xfrm>
            <a:off x="3413125" y="2011363"/>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zh-CN" altLang="en-US" sz="2800">
                <a:latin typeface="宋体" pitchFamily="2" charset="-122"/>
              </a:rPr>
              <a:t>开发票</a:t>
            </a:r>
          </a:p>
        </p:txBody>
      </p:sp>
      <p:sp useBgFill="1">
        <p:nvSpPr>
          <p:cNvPr id="36870" name="Rectangle 6"/>
          <p:cNvSpPr>
            <a:spLocks noChangeArrowheads="1"/>
          </p:cNvSpPr>
          <p:nvPr/>
        </p:nvSpPr>
        <p:spPr bwMode="auto">
          <a:xfrm>
            <a:off x="2908300" y="5537200"/>
            <a:ext cx="3098800" cy="1041400"/>
          </a:xfrm>
          <a:prstGeom prst="rect">
            <a:avLst/>
          </a:prstGeom>
          <a:ln w="25400">
            <a:solidFill>
              <a:schemeClr val="tx1"/>
            </a:solidFill>
            <a:miter lim="800000"/>
            <a:headEnd/>
            <a:tailEnd/>
          </a:ln>
        </p:spPr>
        <p:txBody>
          <a:bodyPr wrap="none" anchor="ctr"/>
          <a:lstStyle/>
          <a:p>
            <a:endParaRPr lang="zh-CN" altLang="en-US"/>
          </a:p>
        </p:txBody>
      </p:sp>
      <p:sp>
        <p:nvSpPr>
          <p:cNvPr id="36871" name="Rectangle 7"/>
          <p:cNvSpPr>
            <a:spLocks noChangeArrowheads="1"/>
          </p:cNvSpPr>
          <p:nvPr/>
        </p:nvSpPr>
        <p:spPr bwMode="auto">
          <a:xfrm>
            <a:off x="3032125" y="5622925"/>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zh-CN" altLang="en-US" sz="2800">
                <a:latin typeface="宋体" pitchFamily="2" charset="-122"/>
              </a:rPr>
              <a:t>计算水费</a:t>
            </a:r>
          </a:p>
        </p:txBody>
      </p:sp>
      <p:sp>
        <p:nvSpPr>
          <p:cNvPr id="36872" name="Line 8"/>
          <p:cNvSpPr>
            <a:spLocks noChangeShapeType="1"/>
          </p:cNvSpPr>
          <p:nvPr/>
        </p:nvSpPr>
        <p:spPr bwMode="auto">
          <a:xfrm>
            <a:off x="3886200" y="3175000"/>
            <a:ext cx="0" cy="1371600"/>
          </a:xfrm>
          <a:prstGeom prst="line">
            <a:avLst/>
          </a:prstGeom>
          <a:noFill/>
          <a:ln w="254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3" name="Line 9"/>
          <p:cNvSpPr>
            <a:spLocks noChangeShapeType="1"/>
          </p:cNvSpPr>
          <p:nvPr/>
        </p:nvSpPr>
        <p:spPr bwMode="auto">
          <a:xfrm flipV="1">
            <a:off x="5181600" y="3251200"/>
            <a:ext cx="0" cy="1371600"/>
          </a:xfrm>
          <a:prstGeom prst="line">
            <a:avLst/>
          </a:prstGeom>
          <a:noFill/>
          <a:ln w="254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4" name="Rectangle 10"/>
          <p:cNvSpPr>
            <a:spLocks noChangeArrowheads="1"/>
          </p:cNvSpPr>
          <p:nvPr/>
        </p:nvSpPr>
        <p:spPr bwMode="auto">
          <a:xfrm>
            <a:off x="2185988" y="3338513"/>
            <a:ext cx="1752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1"/>
                </a:solidFill>
                <a:latin typeface="宋体" pitchFamily="2" charset="-122"/>
              </a:rPr>
              <a:t>单价</a:t>
            </a:r>
          </a:p>
          <a:p>
            <a:pPr algn="l" eaLnBrk="0" hangingPunct="0"/>
            <a:r>
              <a:rPr lang="zh-CN" altLang="en-US" sz="2800">
                <a:solidFill>
                  <a:schemeClr val="tx1"/>
                </a:solidFill>
                <a:latin typeface="宋体" pitchFamily="2" charset="-122"/>
              </a:rPr>
              <a:t>数量</a:t>
            </a:r>
          </a:p>
        </p:txBody>
      </p:sp>
      <p:sp>
        <p:nvSpPr>
          <p:cNvPr id="36875" name="Rectangle 11"/>
          <p:cNvSpPr>
            <a:spLocks noChangeArrowheads="1"/>
          </p:cNvSpPr>
          <p:nvPr/>
        </p:nvSpPr>
        <p:spPr bwMode="auto">
          <a:xfrm>
            <a:off x="5381625" y="3563938"/>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1"/>
                </a:solidFill>
                <a:latin typeface="宋体" pitchFamily="2" charset="-122"/>
              </a:rPr>
              <a:t>金额</a:t>
            </a:r>
          </a:p>
        </p:txBody>
      </p:sp>
    </p:spTree>
  </p:cSld>
  <p:clrMapOvr>
    <a:masterClrMapping/>
  </p:clrMapOvr>
  <p:transition>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11560" y="278650"/>
            <a:ext cx="77724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控制耦合</a:t>
            </a:r>
          </a:p>
        </p:txBody>
      </p:sp>
      <p:sp>
        <p:nvSpPr>
          <p:cNvPr id="37891" name="Rectangle 3"/>
          <p:cNvSpPr>
            <a:spLocks noChangeArrowheads="1"/>
          </p:cNvSpPr>
          <p:nvPr/>
        </p:nvSpPr>
        <p:spPr bwMode="auto">
          <a:xfrm>
            <a:off x="304800" y="1808163"/>
            <a:ext cx="883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80000"/>
              </a:lnSpc>
              <a:spcBef>
                <a:spcPct val="20000"/>
              </a:spcBef>
              <a:buClr>
                <a:schemeClr val="accent2"/>
              </a:buClr>
              <a:buFont typeface="Wingdings" pitchFamily="2" charset="2"/>
              <a:buNone/>
            </a:pPr>
            <a:r>
              <a:rPr lang="zh-CN" altLang="en-US" sz="2800" dirty="0">
                <a:solidFill>
                  <a:schemeClr val="tx1"/>
                </a:solidFill>
                <a:latin typeface="+mn-ea"/>
                <a:ea typeface="+mn-ea"/>
              </a:rPr>
              <a:t>   一模块向下属模块传递的信息 </a:t>
            </a:r>
            <a:r>
              <a:rPr lang="en-US" altLang="zh-CN" sz="2800" dirty="0">
                <a:solidFill>
                  <a:schemeClr val="tx1"/>
                </a:solidFill>
                <a:latin typeface="+mn-ea"/>
                <a:ea typeface="+mn-ea"/>
              </a:rPr>
              <a:t>(</a:t>
            </a:r>
            <a:r>
              <a:rPr lang="zh-CN" altLang="en-US" sz="2800" dirty="0">
                <a:solidFill>
                  <a:schemeClr val="tx1"/>
                </a:solidFill>
                <a:latin typeface="+mn-ea"/>
                <a:ea typeface="+mn-ea"/>
              </a:rPr>
              <a:t>开关量、标志等控制被调用模块决策的变量</a:t>
            </a:r>
            <a:r>
              <a:rPr lang="en-US" altLang="zh-CN" sz="2800" dirty="0">
                <a:solidFill>
                  <a:schemeClr val="tx1"/>
                </a:solidFill>
                <a:latin typeface="+mn-ea"/>
                <a:ea typeface="+mn-ea"/>
              </a:rPr>
              <a:t>) </a:t>
            </a:r>
            <a:r>
              <a:rPr lang="zh-CN" altLang="en-US" sz="2800" dirty="0">
                <a:solidFill>
                  <a:schemeClr val="tx1"/>
                </a:solidFill>
                <a:latin typeface="+mn-ea"/>
                <a:ea typeface="+mn-ea"/>
              </a:rPr>
              <a:t>控制了被调用模块的内部逻辑。</a:t>
            </a:r>
          </a:p>
        </p:txBody>
      </p:sp>
    </p:spTree>
  </p:cSld>
  <p:clrMapOvr>
    <a:masterClrMapping/>
  </p:clrMapOvr>
  <p:transition>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0"/>
            <a:ext cx="39624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控制耦合举例</a:t>
            </a:r>
          </a:p>
        </p:txBody>
      </p:sp>
      <p:sp useBgFill="1">
        <p:nvSpPr>
          <p:cNvPr id="38915" name="Rectangle 3"/>
          <p:cNvSpPr>
            <a:spLocks noChangeArrowheads="1"/>
          </p:cNvSpPr>
          <p:nvPr/>
        </p:nvSpPr>
        <p:spPr bwMode="auto">
          <a:xfrm>
            <a:off x="611188" y="908050"/>
            <a:ext cx="3455987" cy="1366838"/>
          </a:xfrm>
          <a:prstGeom prst="rect">
            <a:avLst/>
          </a:prstGeom>
          <a:ln w="12700">
            <a:solidFill>
              <a:schemeClr val="tx1"/>
            </a:solidFill>
            <a:miter lim="800000"/>
            <a:headEnd/>
            <a:tailEnd/>
          </a:ln>
        </p:spPr>
        <p:txBody>
          <a:bodyPr wrap="none" anchor="ctr"/>
          <a:lstStyle/>
          <a:p>
            <a:endParaRPr lang="zh-CN" altLang="en-US"/>
          </a:p>
        </p:txBody>
      </p:sp>
      <p:sp>
        <p:nvSpPr>
          <p:cNvPr id="38916" name="Rectangle 4"/>
          <p:cNvSpPr>
            <a:spLocks noChangeArrowheads="1"/>
          </p:cNvSpPr>
          <p:nvPr/>
        </p:nvSpPr>
        <p:spPr bwMode="auto">
          <a:xfrm>
            <a:off x="971550" y="981075"/>
            <a:ext cx="323373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4800">
                <a:solidFill>
                  <a:schemeClr val="tx2"/>
                </a:solidFill>
                <a:latin typeface="黑体" pitchFamily="2" charset="-122"/>
                <a:ea typeface="黑体" pitchFamily="2" charset="-122"/>
              </a:rPr>
              <a:t>A</a:t>
            </a:r>
          </a:p>
          <a:p>
            <a:pPr algn="l" eaLnBrk="0" hangingPunct="0"/>
            <a:r>
              <a:rPr lang="en-US" altLang="zh-CN" sz="2800">
                <a:solidFill>
                  <a:srgbClr val="0000FF"/>
                </a:solidFill>
                <a:latin typeface="黑体" pitchFamily="2" charset="-122"/>
                <a:ea typeface="黑体" pitchFamily="2" charset="-122"/>
              </a:rPr>
              <a:t>Call B(flag,mark)</a:t>
            </a:r>
          </a:p>
        </p:txBody>
      </p:sp>
      <p:sp useBgFill="1">
        <p:nvSpPr>
          <p:cNvPr id="38917" name="Rectangle 5"/>
          <p:cNvSpPr>
            <a:spLocks noChangeArrowheads="1"/>
          </p:cNvSpPr>
          <p:nvPr/>
        </p:nvSpPr>
        <p:spPr bwMode="auto">
          <a:xfrm>
            <a:off x="611188" y="4121150"/>
            <a:ext cx="3384550" cy="1968500"/>
          </a:xfrm>
          <a:prstGeom prst="rect">
            <a:avLst/>
          </a:prstGeom>
          <a:ln w="12700">
            <a:solidFill>
              <a:schemeClr val="tx1"/>
            </a:solidFill>
            <a:miter lim="800000"/>
            <a:headEnd/>
            <a:tailEnd/>
          </a:ln>
        </p:spPr>
        <p:txBody>
          <a:bodyPr wrap="none" anchor="ctr"/>
          <a:lstStyle/>
          <a:p>
            <a:endParaRPr lang="zh-CN" altLang="en-US"/>
          </a:p>
        </p:txBody>
      </p:sp>
      <p:sp>
        <p:nvSpPr>
          <p:cNvPr id="38918" name="Rectangle 6"/>
          <p:cNvSpPr>
            <a:spLocks noChangeArrowheads="1"/>
          </p:cNvSpPr>
          <p:nvPr/>
        </p:nvSpPr>
        <p:spPr bwMode="auto">
          <a:xfrm>
            <a:off x="1143000" y="4953000"/>
            <a:ext cx="2765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400">
                <a:solidFill>
                  <a:schemeClr val="tx1"/>
                </a:solidFill>
                <a:latin typeface="宋体" pitchFamily="2" charset="-122"/>
              </a:rPr>
              <a:t>计算平均分</a:t>
            </a:r>
          </a:p>
          <a:p>
            <a:pPr algn="l" eaLnBrk="0" hangingPunct="0"/>
            <a:r>
              <a:rPr lang="zh-CN" altLang="en-US" sz="2400">
                <a:solidFill>
                  <a:schemeClr val="tx1"/>
                </a:solidFill>
                <a:latin typeface="宋体" pitchFamily="2" charset="-122"/>
              </a:rPr>
              <a:t>或最高分</a:t>
            </a:r>
          </a:p>
        </p:txBody>
      </p:sp>
      <p:sp>
        <p:nvSpPr>
          <p:cNvPr id="38919" name="Line 7"/>
          <p:cNvSpPr>
            <a:spLocks noChangeShapeType="1"/>
          </p:cNvSpPr>
          <p:nvPr/>
        </p:nvSpPr>
        <p:spPr bwMode="auto">
          <a:xfrm>
            <a:off x="2524125" y="2209800"/>
            <a:ext cx="0" cy="1905000"/>
          </a:xfrm>
          <a:prstGeom prst="line">
            <a:avLst/>
          </a:prstGeom>
          <a:noFill/>
          <a:ln w="1905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0" name="Rectangle 8"/>
          <p:cNvSpPr>
            <a:spLocks noChangeArrowheads="1"/>
          </p:cNvSpPr>
          <p:nvPr/>
        </p:nvSpPr>
        <p:spPr bwMode="auto">
          <a:xfrm>
            <a:off x="1425575" y="4068763"/>
            <a:ext cx="127476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4800">
                <a:solidFill>
                  <a:schemeClr val="tx2"/>
                </a:solidFill>
                <a:latin typeface="黑体" pitchFamily="2" charset="-122"/>
                <a:ea typeface="黑体" pitchFamily="2" charset="-122"/>
              </a:rPr>
              <a:t>B</a:t>
            </a:r>
          </a:p>
        </p:txBody>
      </p:sp>
      <p:sp>
        <p:nvSpPr>
          <p:cNvPr id="38921" name="Rectangle 9"/>
          <p:cNvSpPr>
            <a:spLocks noChangeArrowheads="1"/>
          </p:cNvSpPr>
          <p:nvPr/>
        </p:nvSpPr>
        <p:spPr bwMode="auto">
          <a:xfrm>
            <a:off x="76200" y="2438400"/>
            <a:ext cx="16160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400">
                <a:solidFill>
                  <a:schemeClr val="tx2"/>
                </a:solidFill>
                <a:latin typeface="宋体" pitchFamily="2" charset="-122"/>
              </a:rPr>
              <a:t>平均</a:t>
            </a:r>
            <a:r>
              <a:rPr lang="en-US" altLang="zh-CN" sz="2400">
                <a:solidFill>
                  <a:schemeClr val="tx2"/>
                </a:solidFill>
                <a:latin typeface="宋体" pitchFamily="2" charset="-122"/>
              </a:rPr>
              <a:t>/</a:t>
            </a:r>
            <a:r>
              <a:rPr lang="zh-CN" altLang="en-US" sz="2400">
                <a:solidFill>
                  <a:schemeClr val="tx2"/>
                </a:solidFill>
                <a:latin typeface="宋体" pitchFamily="2" charset="-122"/>
              </a:rPr>
              <a:t>最高</a:t>
            </a:r>
          </a:p>
          <a:p>
            <a:pPr algn="l" eaLnBrk="0" hangingPunct="0"/>
            <a:r>
              <a:rPr lang="en-US" altLang="zh-CN" sz="2400">
                <a:latin typeface="宋体" pitchFamily="2" charset="-122"/>
              </a:rPr>
              <a:t>(</a:t>
            </a:r>
            <a:r>
              <a:rPr lang="zh-CN" altLang="en-US" sz="2400">
                <a:latin typeface="宋体" pitchFamily="2" charset="-122"/>
              </a:rPr>
              <a:t>控制信号</a:t>
            </a:r>
          </a:p>
          <a:p>
            <a:pPr algn="l" eaLnBrk="0" hangingPunct="0"/>
            <a:r>
              <a:rPr lang="zh-CN" altLang="en-US" sz="2400">
                <a:latin typeface="宋体" pitchFamily="2" charset="-122"/>
              </a:rPr>
              <a:t> </a:t>
            </a:r>
            <a:r>
              <a:rPr lang="en-US" altLang="zh-CN" sz="2400">
                <a:latin typeface="宋体" pitchFamily="2" charset="-122"/>
              </a:rPr>
              <a:t>flag )</a:t>
            </a:r>
          </a:p>
        </p:txBody>
      </p:sp>
      <p:sp>
        <p:nvSpPr>
          <p:cNvPr id="38922" name="Line 10"/>
          <p:cNvSpPr>
            <a:spLocks noChangeShapeType="1"/>
          </p:cNvSpPr>
          <p:nvPr/>
        </p:nvSpPr>
        <p:spPr bwMode="auto">
          <a:xfrm>
            <a:off x="2279650" y="2590800"/>
            <a:ext cx="0" cy="9906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3" name="Line 11"/>
          <p:cNvSpPr>
            <a:spLocks noChangeShapeType="1"/>
          </p:cNvSpPr>
          <p:nvPr/>
        </p:nvSpPr>
        <p:spPr bwMode="auto">
          <a:xfrm flipV="1">
            <a:off x="2743200" y="2514600"/>
            <a:ext cx="0" cy="9906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4" name="Rectangle 12"/>
          <p:cNvSpPr>
            <a:spLocks noChangeArrowheads="1"/>
          </p:cNvSpPr>
          <p:nvPr/>
        </p:nvSpPr>
        <p:spPr bwMode="auto">
          <a:xfrm>
            <a:off x="2819400" y="2727325"/>
            <a:ext cx="1003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zh-CN" altLang="en-US" sz="2400">
                <a:solidFill>
                  <a:schemeClr val="tx1"/>
                </a:solidFill>
                <a:latin typeface="宋体" pitchFamily="2" charset="-122"/>
              </a:rPr>
              <a:t>成绩</a:t>
            </a:r>
          </a:p>
        </p:txBody>
      </p:sp>
      <p:sp useBgFill="1">
        <p:nvSpPr>
          <p:cNvPr id="38925" name="Rectangle 13"/>
          <p:cNvSpPr>
            <a:spLocks noChangeArrowheads="1"/>
          </p:cNvSpPr>
          <p:nvPr/>
        </p:nvSpPr>
        <p:spPr bwMode="auto">
          <a:xfrm>
            <a:off x="4432300" y="368300"/>
            <a:ext cx="4711700" cy="5245100"/>
          </a:xfrm>
          <a:prstGeom prst="rect">
            <a:avLst/>
          </a:prstGeom>
          <a:ln w="19050">
            <a:solidFill>
              <a:schemeClr val="tx2"/>
            </a:solidFill>
            <a:prstDash val="lgDash"/>
            <a:miter lim="800000"/>
            <a:headEnd/>
            <a:tailEnd/>
          </a:ln>
        </p:spPr>
        <p:txBody>
          <a:bodyPr wrap="none" anchor="ctr"/>
          <a:lstStyle/>
          <a:p>
            <a:endParaRPr lang="zh-CN" altLang="en-US"/>
          </a:p>
        </p:txBody>
      </p:sp>
      <p:sp useBgFill="1">
        <p:nvSpPr>
          <p:cNvPr id="38926" name="Rectangle 14"/>
          <p:cNvSpPr>
            <a:spLocks noChangeArrowheads="1"/>
          </p:cNvSpPr>
          <p:nvPr/>
        </p:nvSpPr>
        <p:spPr bwMode="auto">
          <a:xfrm>
            <a:off x="5718175" y="615950"/>
            <a:ext cx="1898650" cy="749300"/>
          </a:xfrm>
          <a:prstGeom prst="rect">
            <a:avLst/>
          </a:prstGeom>
          <a:ln w="12700">
            <a:solidFill>
              <a:schemeClr val="tx1"/>
            </a:solidFill>
            <a:miter lim="800000"/>
            <a:headEnd/>
            <a:tailEnd/>
          </a:ln>
        </p:spPr>
        <p:txBody>
          <a:bodyPr wrap="none" anchor="ctr"/>
          <a:lstStyle/>
          <a:p>
            <a:endParaRPr lang="zh-CN" altLang="en-US"/>
          </a:p>
        </p:txBody>
      </p:sp>
      <p:sp>
        <p:nvSpPr>
          <p:cNvPr id="38927" name="Line 15"/>
          <p:cNvSpPr>
            <a:spLocks noChangeShapeType="1"/>
          </p:cNvSpPr>
          <p:nvPr/>
        </p:nvSpPr>
        <p:spPr bwMode="auto">
          <a:xfrm>
            <a:off x="6702425" y="0"/>
            <a:ext cx="0" cy="6096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Rectangle 16"/>
          <p:cNvSpPr>
            <a:spLocks noChangeArrowheads="1"/>
          </p:cNvSpPr>
          <p:nvPr/>
        </p:nvSpPr>
        <p:spPr bwMode="auto">
          <a:xfrm>
            <a:off x="5702300" y="669925"/>
            <a:ext cx="197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400">
                <a:solidFill>
                  <a:schemeClr val="tx1"/>
                </a:solidFill>
                <a:latin typeface="宋体" pitchFamily="2" charset="-122"/>
              </a:rPr>
              <a:t>读入分数</a:t>
            </a:r>
          </a:p>
        </p:txBody>
      </p:sp>
      <p:sp useBgFill="1">
        <p:nvSpPr>
          <p:cNvPr id="38929" name="Rectangle 17"/>
          <p:cNvSpPr>
            <a:spLocks noChangeArrowheads="1"/>
          </p:cNvSpPr>
          <p:nvPr/>
        </p:nvSpPr>
        <p:spPr bwMode="auto">
          <a:xfrm>
            <a:off x="5556250" y="4578350"/>
            <a:ext cx="1822450" cy="749300"/>
          </a:xfrm>
          <a:prstGeom prst="rect">
            <a:avLst/>
          </a:prstGeom>
          <a:ln w="12700">
            <a:solidFill>
              <a:schemeClr val="tx1"/>
            </a:solidFill>
            <a:miter lim="800000"/>
            <a:headEnd/>
            <a:tailEnd/>
          </a:ln>
        </p:spPr>
        <p:txBody>
          <a:bodyPr wrap="none" anchor="ctr"/>
          <a:lstStyle/>
          <a:p>
            <a:endParaRPr lang="zh-CN" altLang="en-US"/>
          </a:p>
        </p:txBody>
      </p:sp>
      <p:sp>
        <p:nvSpPr>
          <p:cNvPr id="38930" name="Rectangle 18"/>
          <p:cNvSpPr>
            <a:spLocks noChangeArrowheads="1"/>
          </p:cNvSpPr>
          <p:nvPr/>
        </p:nvSpPr>
        <p:spPr bwMode="auto">
          <a:xfrm>
            <a:off x="5534025" y="4632325"/>
            <a:ext cx="191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400">
                <a:solidFill>
                  <a:schemeClr val="tx1"/>
                </a:solidFill>
                <a:latin typeface="宋体" pitchFamily="2" charset="-122"/>
              </a:rPr>
              <a:t>输出结果</a:t>
            </a:r>
          </a:p>
        </p:txBody>
      </p:sp>
      <p:sp>
        <p:nvSpPr>
          <p:cNvPr id="38931" name="Line 19"/>
          <p:cNvSpPr>
            <a:spLocks noChangeShapeType="1"/>
          </p:cNvSpPr>
          <p:nvPr/>
        </p:nvSpPr>
        <p:spPr bwMode="auto">
          <a:xfrm>
            <a:off x="6616700" y="5334000"/>
            <a:ext cx="0" cy="6096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38932" name="Rectangle 20"/>
          <p:cNvSpPr>
            <a:spLocks noChangeArrowheads="1"/>
          </p:cNvSpPr>
          <p:nvPr/>
        </p:nvSpPr>
        <p:spPr bwMode="auto">
          <a:xfrm>
            <a:off x="4343400" y="3206750"/>
            <a:ext cx="2120900" cy="749300"/>
          </a:xfrm>
          <a:prstGeom prst="rect">
            <a:avLst/>
          </a:prstGeom>
          <a:ln w="12700">
            <a:solidFill>
              <a:schemeClr val="tx1"/>
            </a:solidFill>
            <a:miter lim="800000"/>
            <a:headEnd/>
            <a:tailEnd/>
          </a:ln>
        </p:spPr>
        <p:txBody>
          <a:bodyPr wrap="none" anchor="ctr"/>
          <a:lstStyle/>
          <a:p>
            <a:endParaRPr lang="zh-CN" altLang="en-US"/>
          </a:p>
        </p:txBody>
      </p:sp>
      <p:sp>
        <p:nvSpPr>
          <p:cNvPr id="38933" name="Rectangle 21"/>
          <p:cNvSpPr>
            <a:spLocks noChangeArrowheads="1"/>
          </p:cNvSpPr>
          <p:nvPr/>
        </p:nvSpPr>
        <p:spPr bwMode="auto">
          <a:xfrm>
            <a:off x="4244975" y="3275013"/>
            <a:ext cx="2352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400">
                <a:solidFill>
                  <a:schemeClr val="tx1"/>
                </a:solidFill>
                <a:latin typeface="宋体" pitchFamily="2" charset="-122"/>
              </a:rPr>
              <a:t>计算平均分</a:t>
            </a:r>
          </a:p>
        </p:txBody>
      </p:sp>
      <p:sp useBgFill="1">
        <p:nvSpPr>
          <p:cNvPr id="38934" name="Rectangle 22"/>
          <p:cNvSpPr>
            <a:spLocks noChangeArrowheads="1"/>
          </p:cNvSpPr>
          <p:nvPr/>
        </p:nvSpPr>
        <p:spPr bwMode="auto">
          <a:xfrm>
            <a:off x="6775450" y="3206750"/>
            <a:ext cx="1968500" cy="749300"/>
          </a:xfrm>
          <a:prstGeom prst="rect">
            <a:avLst/>
          </a:prstGeom>
          <a:ln w="12700">
            <a:solidFill>
              <a:schemeClr val="tx1"/>
            </a:solidFill>
            <a:miter lim="800000"/>
            <a:headEnd/>
            <a:tailEnd/>
          </a:ln>
        </p:spPr>
        <p:txBody>
          <a:bodyPr wrap="none" anchor="ctr"/>
          <a:lstStyle/>
          <a:p>
            <a:endParaRPr lang="zh-CN" altLang="en-US"/>
          </a:p>
        </p:txBody>
      </p:sp>
      <p:sp>
        <p:nvSpPr>
          <p:cNvPr id="38935" name="Rectangle 23"/>
          <p:cNvSpPr>
            <a:spLocks noChangeArrowheads="1"/>
          </p:cNvSpPr>
          <p:nvPr/>
        </p:nvSpPr>
        <p:spPr bwMode="auto">
          <a:xfrm>
            <a:off x="6677025" y="3275013"/>
            <a:ext cx="246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400">
                <a:solidFill>
                  <a:schemeClr val="tx1"/>
                </a:solidFill>
                <a:latin typeface="宋体" pitchFamily="2" charset="-122"/>
              </a:rPr>
              <a:t>计算最高分</a:t>
            </a:r>
          </a:p>
        </p:txBody>
      </p:sp>
      <p:sp useBgFill="1">
        <p:nvSpPr>
          <p:cNvPr id="38936" name="AutoShape 24"/>
          <p:cNvSpPr>
            <a:spLocks noChangeArrowheads="1"/>
          </p:cNvSpPr>
          <p:nvPr/>
        </p:nvSpPr>
        <p:spPr bwMode="auto">
          <a:xfrm>
            <a:off x="5181600" y="1682750"/>
            <a:ext cx="3035300" cy="1206500"/>
          </a:xfrm>
          <a:prstGeom prst="diamond">
            <a:avLst/>
          </a:prstGeom>
          <a:ln w="12700">
            <a:solidFill>
              <a:schemeClr val="tx1"/>
            </a:solidFill>
            <a:miter lim="800000"/>
            <a:headEnd/>
            <a:tailEnd/>
          </a:ln>
        </p:spPr>
        <p:txBody>
          <a:bodyPr wrap="none" anchor="ctr"/>
          <a:lstStyle/>
          <a:p>
            <a:endParaRPr lang="zh-CN" altLang="en-US"/>
          </a:p>
        </p:txBody>
      </p:sp>
      <p:sp>
        <p:nvSpPr>
          <p:cNvPr id="38937" name="Rectangle 25"/>
          <p:cNvSpPr>
            <a:spLocks noChangeArrowheads="1"/>
          </p:cNvSpPr>
          <p:nvPr/>
        </p:nvSpPr>
        <p:spPr bwMode="auto">
          <a:xfrm>
            <a:off x="5534025" y="1979613"/>
            <a:ext cx="241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400">
                <a:solidFill>
                  <a:schemeClr val="tx1"/>
                </a:solidFill>
                <a:latin typeface="宋体" pitchFamily="2" charset="-122"/>
              </a:rPr>
              <a:t>平均</a:t>
            </a:r>
            <a:r>
              <a:rPr lang="en-US" altLang="zh-CN" sz="2400">
                <a:solidFill>
                  <a:schemeClr val="tx1"/>
                </a:solidFill>
                <a:latin typeface="宋体" pitchFamily="2" charset="-122"/>
              </a:rPr>
              <a:t>/</a:t>
            </a:r>
            <a:r>
              <a:rPr lang="zh-CN" altLang="en-US" sz="2400">
                <a:solidFill>
                  <a:schemeClr val="tx1"/>
                </a:solidFill>
                <a:latin typeface="宋体" pitchFamily="2" charset="-122"/>
              </a:rPr>
              <a:t>最高</a:t>
            </a:r>
            <a:r>
              <a:rPr lang="en-US" altLang="zh-CN" sz="2400">
                <a:solidFill>
                  <a:schemeClr val="tx1"/>
                </a:solidFill>
                <a:latin typeface="宋体" pitchFamily="2" charset="-122"/>
              </a:rPr>
              <a:t>?</a:t>
            </a:r>
          </a:p>
        </p:txBody>
      </p:sp>
      <p:sp>
        <p:nvSpPr>
          <p:cNvPr id="38938" name="Line 26"/>
          <p:cNvSpPr>
            <a:spLocks noChangeShapeType="1"/>
          </p:cNvSpPr>
          <p:nvPr/>
        </p:nvSpPr>
        <p:spPr bwMode="auto">
          <a:xfrm>
            <a:off x="6702425" y="1371600"/>
            <a:ext cx="0" cy="3810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9" name="Line 27"/>
          <p:cNvSpPr>
            <a:spLocks noChangeShapeType="1"/>
          </p:cNvSpPr>
          <p:nvPr/>
        </p:nvSpPr>
        <p:spPr bwMode="auto">
          <a:xfrm>
            <a:off x="4870450" y="2286000"/>
            <a:ext cx="0" cy="8382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0" name="Line 28"/>
          <p:cNvSpPr>
            <a:spLocks noChangeShapeType="1"/>
          </p:cNvSpPr>
          <p:nvPr/>
        </p:nvSpPr>
        <p:spPr bwMode="auto">
          <a:xfrm>
            <a:off x="8521700" y="2286000"/>
            <a:ext cx="0" cy="9144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1" name="Line 29"/>
          <p:cNvSpPr>
            <a:spLocks noChangeShapeType="1"/>
          </p:cNvSpPr>
          <p:nvPr/>
        </p:nvSpPr>
        <p:spPr bwMode="auto">
          <a:xfrm>
            <a:off x="4870450" y="2286000"/>
            <a:ext cx="3810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2" name="Line 30"/>
          <p:cNvSpPr>
            <a:spLocks noChangeShapeType="1"/>
          </p:cNvSpPr>
          <p:nvPr/>
        </p:nvSpPr>
        <p:spPr bwMode="auto">
          <a:xfrm>
            <a:off x="8140700" y="2286000"/>
            <a:ext cx="3810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3" name="Line 31"/>
          <p:cNvSpPr>
            <a:spLocks noChangeShapeType="1"/>
          </p:cNvSpPr>
          <p:nvPr/>
        </p:nvSpPr>
        <p:spPr bwMode="auto">
          <a:xfrm>
            <a:off x="5245100" y="4191000"/>
            <a:ext cx="2743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4" name="Line 32"/>
          <p:cNvSpPr>
            <a:spLocks noChangeShapeType="1"/>
          </p:cNvSpPr>
          <p:nvPr/>
        </p:nvSpPr>
        <p:spPr bwMode="auto">
          <a:xfrm>
            <a:off x="5245100" y="3962400"/>
            <a:ext cx="0" cy="2286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5" name="Line 33"/>
          <p:cNvSpPr>
            <a:spLocks noChangeShapeType="1"/>
          </p:cNvSpPr>
          <p:nvPr/>
        </p:nvSpPr>
        <p:spPr bwMode="auto">
          <a:xfrm>
            <a:off x="7988300" y="3962400"/>
            <a:ext cx="0" cy="2286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6" name="Line 34"/>
          <p:cNvSpPr>
            <a:spLocks noChangeShapeType="1"/>
          </p:cNvSpPr>
          <p:nvPr/>
        </p:nvSpPr>
        <p:spPr bwMode="auto">
          <a:xfrm>
            <a:off x="6616700" y="4191000"/>
            <a:ext cx="0" cy="3810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7" name="Rectangle 35"/>
          <p:cNvSpPr>
            <a:spLocks noChangeArrowheads="1"/>
          </p:cNvSpPr>
          <p:nvPr/>
        </p:nvSpPr>
        <p:spPr bwMode="auto">
          <a:xfrm>
            <a:off x="4397375" y="334963"/>
            <a:ext cx="565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4800">
                <a:solidFill>
                  <a:schemeClr val="tx2"/>
                </a:solidFill>
                <a:latin typeface="黑体" pitchFamily="2" charset="-122"/>
                <a:ea typeface="黑体" pitchFamily="2" charset="-122"/>
              </a:rPr>
              <a:t>B</a:t>
            </a:r>
          </a:p>
        </p:txBody>
      </p:sp>
    </p:spTree>
  </p:cSld>
  <p:clrMapOvr>
    <a:masterClrMapping/>
  </p:clrMapOvr>
  <p:transition>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228600" y="1808163"/>
            <a:ext cx="89154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eaLnBrk="0" hangingPunct="0">
              <a:lnSpc>
                <a:spcPct val="120000"/>
              </a:lnSpc>
              <a:buClr>
                <a:schemeClr val="accent2"/>
              </a:buClr>
              <a:buFont typeface="Wingdings" pitchFamily="2" charset="2"/>
              <a:buNone/>
            </a:pPr>
            <a:r>
              <a:rPr lang="zh-CN" altLang="en-US" sz="2800">
                <a:solidFill>
                  <a:schemeClr val="tx1"/>
                </a:solidFill>
                <a:latin typeface="宋体" pitchFamily="2" charset="-122"/>
              </a:rPr>
              <a:t>控制耦合增加了理解和编程的复</a:t>
            </a:r>
          </a:p>
          <a:p>
            <a:pPr marL="469900" indent="-469900" eaLnBrk="0" hangingPunct="0">
              <a:lnSpc>
                <a:spcPct val="120000"/>
              </a:lnSpc>
              <a:buClr>
                <a:schemeClr val="accent2"/>
              </a:buClr>
              <a:buFont typeface="Wingdings" pitchFamily="2" charset="2"/>
              <a:buNone/>
            </a:pPr>
            <a:r>
              <a:rPr lang="zh-CN" altLang="en-US" sz="2800">
                <a:solidFill>
                  <a:schemeClr val="tx1"/>
                </a:solidFill>
                <a:latin typeface="宋体" pitchFamily="2" charset="-122"/>
              </a:rPr>
              <a:t>杂性，调用模块必须知道被调模</a:t>
            </a:r>
          </a:p>
          <a:p>
            <a:pPr marL="469900" indent="-469900" eaLnBrk="0" hangingPunct="0">
              <a:lnSpc>
                <a:spcPct val="120000"/>
              </a:lnSpc>
              <a:buClr>
                <a:schemeClr val="accent2"/>
              </a:buClr>
              <a:buFont typeface="Wingdings" pitchFamily="2" charset="2"/>
              <a:buNone/>
            </a:pPr>
            <a:r>
              <a:rPr lang="zh-CN" altLang="en-US" sz="2800">
                <a:solidFill>
                  <a:schemeClr val="tx1"/>
                </a:solidFill>
                <a:latin typeface="宋体" pitchFamily="2" charset="-122"/>
              </a:rPr>
              <a:t>块的内部逻辑，增加了相互依赖</a:t>
            </a:r>
          </a:p>
          <a:p>
            <a:pPr marL="469900" indent="-469900" eaLnBrk="0" hangingPunct="0">
              <a:buClr>
                <a:schemeClr val="accent2"/>
              </a:buClr>
              <a:buFont typeface="Wingdings" pitchFamily="2" charset="2"/>
              <a:buNone/>
            </a:pPr>
            <a:endParaRPr lang="zh-CN" altLang="en-US" sz="2800">
              <a:solidFill>
                <a:schemeClr val="tx1"/>
              </a:solidFill>
              <a:latin typeface="黑体" pitchFamily="2" charset="-122"/>
              <a:ea typeface="黑体" pitchFamily="2" charset="-122"/>
            </a:endParaRPr>
          </a:p>
          <a:p>
            <a:pPr marL="469900" indent="-469900" algn="l" eaLnBrk="0" hangingPunct="0">
              <a:buClr>
                <a:schemeClr val="accent2"/>
              </a:buClr>
              <a:buFont typeface="Wingdings" pitchFamily="2" charset="2"/>
              <a:buNone/>
            </a:pPr>
            <a:r>
              <a:rPr lang="zh-CN" altLang="en-US" sz="2800">
                <a:latin typeface="宋体" pitchFamily="2" charset="-122"/>
              </a:rPr>
              <a:t>去除模块间控制耦合的方法：</a:t>
            </a:r>
          </a:p>
          <a:p>
            <a:pPr marL="469900" indent="-469900" algn="l" eaLnBrk="0" hangingPunct="0">
              <a:lnSpc>
                <a:spcPct val="150000"/>
              </a:lnSpc>
              <a:buClr>
                <a:schemeClr val="accent2"/>
              </a:buClr>
              <a:buFont typeface="Wingdings" pitchFamily="2" charset="2"/>
              <a:buNone/>
            </a:pPr>
            <a:r>
              <a:rPr lang="en-US" altLang="zh-CN" sz="2800">
                <a:solidFill>
                  <a:schemeClr val="tx1"/>
                </a:solidFill>
                <a:latin typeface="宋体" pitchFamily="2" charset="-122"/>
              </a:rPr>
              <a:t>(1)</a:t>
            </a:r>
            <a:r>
              <a:rPr lang="zh-CN" altLang="en-US" sz="2800">
                <a:solidFill>
                  <a:schemeClr val="tx1"/>
                </a:solidFill>
                <a:latin typeface="宋体" pitchFamily="2" charset="-122"/>
              </a:rPr>
              <a:t>将被调用模块内的判定上移到调用模块中进行</a:t>
            </a:r>
          </a:p>
          <a:p>
            <a:pPr marL="469900" indent="-469900" algn="l" eaLnBrk="0" hangingPunct="0">
              <a:lnSpc>
                <a:spcPct val="150000"/>
              </a:lnSpc>
              <a:buClr>
                <a:schemeClr val="accent2"/>
              </a:buClr>
              <a:buFont typeface="Wingdings" pitchFamily="2" charset="2"/>
              <a:buNone/>
            </a:pPr>
            <a:r>
              <a:rPr lang="en-US" altLang="zh-CN" sz="2800">
                <a:solidFill>
                  <a:schemeClr val="tx1"/>
                </a:solidFill>
                <a:latin typeface="宋体" pitchFamily="2" charset="-122"/>
              </a:rPr>
              <a:t>(2)</a:t>
            </a:r>
            <a:r>
              <a:rPr lang="zh-CN" altLang="en-US" sz="2800">
                <a:solidFill>
                  <a:schemeClr val="tx1"/>
                </a:solidFill>
                <a:latin typeface="宋体" pitchFamily="2" charset="-122"/>
              </a:rPr>
              <a:t>被调用模块分解成若干单一功能模块</a:t>
            </a:r>
          </a:p>
        </p:txBody>
      </p:sp>
      <p:sp>
        <p:nvSpPr>
          <p:cNvPr id="39939" name="Rectangle 3"/>
          <p:cNvSpPr>
            <a:spLocks noChangeArrowheads="1"/>
          </p:cNvSpPr>
          <p:nvPr/>
        </p:nvSpPr>
        <p:spPr bwMode="auto">
          <a:xfrm>
            <a:off x="566555" y="143635"/>
            <a:ext cx="77724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控制耦合</a:t>
            </a:r>
          </a:p>
        </p:txBody>
      </p:sp>
    </p:spTree>
  </p:cSld>
  <p:clrMapOvr>
    <a:masterClrMapping/>
  </p:clrMapOvr>
  <p:transition>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522288" y="323655"/>
            <a:ext cx="7772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改控制耦合为数据耦合举例</a:t>
            </a:r>
          </a:p>
        </p:txBody>
      </p:sp>
      <p:sp useBgFill="1">
        <p:nvSpPr>
          <p:cNvPr id="40963" name="Rectangle 3"/>
          <p:cNvSpPr>
            <a:spLocks noChangeArrowheads="1"/>
          </p:cNvSpPr>
          <p:nvPr/>
        </p:nvSpPr>
        <p:spPr bwMode="auto">
          <a:xfrm>
            <a:off x="2832100" y="1808163"/>
            <a:ext cx="3022600" cy="982662"/>
          </a:xfrm>
          <a:prstGeom prst="rect">
            <a:avLst/>
          </a:prstGeom>
          <a:ln w="25400">
            <a:solidFill>
              <a:schemeClr val="tx1"/>
            </a:solidFill>
            <a:miter lim="800000"/>
            <a:headEnd/>
            <a:tailEnd/>
          </a:ln>
        </p:spPr>
        <p:txBody>
          <a:bodyPr wrap="none" anchor="ctr"/>
          <a:lstStyle/>
          <a:p>
            <a:endParaRPr lang="zh-CN" altLang="en-US"/>
          </a:p>
        </p:txBody>
      </p:sp>
      <p:sp>
        <p:nvSpPr>
          <p:cNvPr id="40964" name="Rectangle 4"/>
          <p:cNvSpPr>
            <a:spLocks noChangeArrowheads="1"/>
          </p:cNvSpPr>
          <p:nvPr/>
        </p:nvSpPr>
        <p:spPr bwMode="auto">
          <a:xfrm>
            <a:off x="4098925" y="1719263"/>
            <a:ext cx="53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5400">
                <a:solidFill>
                  <a:schemeClr val="tx1"/>
                </a:solidFill>
                <a:latin typeface="黑体" pitchFamily="2" charset="-122"/>
                <a:ea typeface="黑体" pitchFamily="2" charset="-122"/>
              </a:rPr>
              <a:t>A</a:t>
            </a:r>
          </a:p>
        </p:txBody>
      </p:sp>
      <p:sp useBgFill="1">
        <p:nvSpPr>
          <p:cNvPr id="40965" name="AutoShape 5"/>
          <p:cNvSpPr>
            <a:spLocks noChangeArrowheads="1"/>
          </p:cNvSpPr>
          <p:nvPr/>
        </p:nvSpPr>
        <p:spPr bwMode="auto">
          <a:xfrm>
            <a:off x="3975100" y="2501900"/>
            <a:ext cx="736600" cy="508000"/>
          </a:xfrm>
          <a:prstGeom prst="diamond">
            <a:avLst/>
          </a:prstGeom>
          <a:ln w="25400">
            <a:solidFill>
              <a:schemeClr val="tx1"/>
            </a:solidFill>
            <a:miter lim="800000"/>
            <a:headEnd/>
            <a:tailEnd/>
          </a:ln>
        </p:spPr>
        <p:txBody>
          <a:bodyPr wrap="none" anchor="ctr"/>
          <a:lstStyle/>
          <a:p>
            <a:endParaRPr lang="zh-CN" altLang="en-US"/>
          </a:p>
        </p:txBody>
      </p:sp>
      <p:sp useBgFill="1">
        <p:nvSpPr>
          <p:cNvPr id="40966" name="Rectangle 6"/>
          <p:cNvSpPr>
            <a:spLocks noChangeArrowheads="1"/>
          </p:cNvSpPr>
          <p:nvPr/>
        </p:nvSpPr>
        <p:spPr bwMode="auto">
          <a:xfrm>
            <a:off x="746125" y="4733925"/>
            <a:ext cx="2959100" cy="1816100"/>
          </a:xfrm>
          <a:prstGeom prst="rect">
            <a:avLst/>
          </a:prstGeom>
          <a:ln w="12700">
            <a:solidFill>
              <a:schemeClr val="tx1"/>
            </a:solidFill>
            <a:miter lim="800000"/>
            <a:headEnd/>
            <a:tailEnd/>
          </a:ln>
        </p:spPr>
        <p:txBody>
          <a:bodyPr wrap="none" anchor="ctr"/>
          <a:lstStyle/>
          <a:p>
            <a:endParaRPr lang="zh-CN" altLang="en-US"/>
          </a:p>
        </p:txBody>
      </p:sp>
      <p:sp>
        <p:nvSpPr>
          <p:cNvPr id="40967" name="Rectangle 7"/>
          <p:cNvSpPr>
            <a:spLocks noChangeArrowheads="1"/>
          </p:cNvSpPr>
          <p:nvPr/>
        </p:nvSpPr>
        <p:spPr bwMode="auto">
          <a:xfrm>
            <a:off x="990600" y="5775325"/>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1"/>
                </a:solidFill>
                <a:latin typeface="宋体" pitchFamily="2" charset="-122"/>
              </a:rPr>
              <a:t>计算平均分</a:t>
            </a:r>
          </a:p>
        </p:txBody>
      </p:sp>
      <p:sp>
        <p:nvSpPr>
          <p:cNvPr id="40968" name="Line 8"/>
          <p:cNvSpPr>
            <a:spLocks noChangeShapeType="1"/>
          </p:cNvSpPr>
          <p:nvPr/>
        </p:nvSpPr>
        <p:spPr bwMode="auto">
          <a:xfrm flipH="1">
            <a:off x="2232025" y="2803525"/>
            <a:ext cx="1882775" cy="1974850"/>
          </a:xfrm>
          <a:prstGeom prst="line">
            <a:avLst/>
          </a:prstGeom>
          <a:noFill/>
          <a:ln w="127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9" name="Rectangle 9"/>
          <p:cNvSpPr>
            <a:spLocks noChangeArrowheads="1"/>
          </p:cNvSpPr>
          <p:nvPr/>
        </p:nvSpPr>
        <p:spPr bwMode="auto">
          <a:xfrm>
            <a:off x="1127125" y="4891088"/>
            <a:ext cx="10064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4800">
                <a:solidFill>
                  <a:schemeClr val="tx2"/>
                </a:solidFill>
                <a:latin typeface="黑体" pitchFamily="2" charset="-122"/>
                <a:ea typeface="黑体" pitchFamily="2" charset="-122"/>
              </a:rPr>
              <a:t>B1</a:t>
            </a:r>
          </a:p>
        </p:txBody>
      </p:sp>
      <p:sp>
        <p:nvSpPr>
          <p:cNvPr id="40970" name="Rectangle 10"/>
          <p:cNvSpPr>
            <a:spLocks noChangeArrowheads="1"/>
          </p:cNvSpPr>
          <p:nvPr/>
        </p:nvSpPr>
        <p:spPr bwMode="auto">
          <a:xfrm>
            <a:off x="441325" y="3549650"/>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zh-CN" altLang="en-US" sz="3600" b="0">
                <a:solidFill>
                  <a:schemeClr val="tx1"/>
                </a:solidFill>
                <a:latin typeface="黑体" pitchFamily="2" charset="-122"/>
                <a:ea typeface="黑体" pitchFamily="2" charset="-122"/>
              </a:rPr>
              <a:t>平均成绩</a:t>
            </a:r>
          </a:p>
        </p:txBody>
      </p:sp>
      <p:sp>
        <p:nvSpPr>
          <p:cNvPr id="40971" name="Line 11"/>
          <p:cNvSpPr>
            <a:spLocks noChangeShapeType="1"/>
          </p:cNvSpPr>
          <p:nvPr/>
        </p:nvSpPr>
        <p:spPr bwMode="auto">
          <a:xfrm flipV="1">
            <a:off x="2501770" y="3429000"/>
            <a:ext cx="533400" cy="838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Line 12"/>
          <p:cNvSpPr>
            <a:spLocks noChangeShapeType="1"/>
          </p:cNvSpPr>
          <p:nvPr/>
        </p:nvSpPr>
        <p:spPr bwMode="auto">
          <a:xfrm flipH="1" flipV="1">
            <a:off x="5410200" y="3413125"/>
            <a:ext cx="609600" cy="838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Rectangle 13"/>
          <p:cNvSpPr>
            <a:spLocks noChangeArrowheads="1"/>
          </p:cNvSpPr>
          <p:nvPr/>
        </p:nvSpPr>
        <p:spPr bwMode="auto">
          <a:xfrm>
            <a:off x="6156325" y="3549650"/>
            <a:ext cx="2606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3600" b="0">
                <a:solidFill>
                  <a:schemeClr val="tx1"/>
                </a:solidFill>
                <a:latin typeface="黑体" pitchFamily="2" charset="-122"/>
                <a:ea typeface="黑体" pitchFamily="2" charset="-122"/>
              </a:rPr>
              <a:t>最高成绩</a:t>
            </a:r>
          </a:p>
        </p:txBody>
      </p:sp>
      <p:sp useBgFill="1">
        <p:nvSpPr>
          <p:cNvPr id="40974" name="Rectangle 14"/>
          <p:cNvSpPr>
            <a:spLocks noChangeArrowheads="1"/>
          </p:cNvSpPr>
          <p:nvPr/>
        </p:nvSpPr>
        <p:spPr bwMode="auto">
          <a:xfrm>
            <a:off x="5202238" y="4733925"/>
            <a:ext cx="2959100" cy="1816100"/>
          </a:xfrm>
          <a:prstGeom prst="rect">
            <a:avLst/>
          </a:prstGeom>
          <a:ln w="12700">
            <a:solidFill>
              <a:schemeClr val="tx1"/>
            </a:solidFill>
            <a:miter lim="800000"/>
            <a:headEnd/>
            <a:tailEnd/>
          </a:ln>
        </p:spPr>
        <p:txBody>
          <a:bodyPr wrap="none" anchor="ctr"/>
          <a:lstStyle/>
          <a:p>
            <a:endParaRPr lang="zh-CN" altLang="en-US"/>
          </a:p>
        </p:txBody>
      </p:sp>
      <p:sp>
        <p:nvSpPr>
          <p:cNvPr id="40975" name="Rectangle 15"/>
          <p:cNvSpPr>
            <a:spLocks noChangeArrowheads="1"/>
          </p:cNvSpPr>
          <p:nvPr/>
        </p:nvSpPr>
        <p:spPr bwMode="auto">
          <a:xfrm>
            <a:off x="5486400" y="5775325"/>
            <a:ext cx="268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1"/>
                </a:solidFill>
                <a:latin typeface="宋体" pitchFamily="2" charset="-122"/>
              </a:rPr>
              <a:t>计算最高分</a:t>
            </a:r>
          </a:p>
        </p:txBody>
      </p:sp>
      <p:sp>
        <p:nvSpPr>
          <p:cNvPr id="40976" name="Rectangle 16"/>
          <p:cNvSpPr>
            <a:spLocks noChangeArrowheads="1"/>
          </p:cNvSpPr>
          <p:nvPr/>
        </p:nvSpPr>
        <p:spPr bwMode="auto">
          <a:xfrm>
            <a:off x="5546725" y="4891088"/>
            <a:ext cx="10064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4800">
                <a:solidFill>
                  <a:schemeClr val="tx2"/>
                </a:solidFill>
                <a:latin typeface="黑体" pitchFamily="2" charset="-122"/>
                <a:ea typeface="黑体" pitchFamily="2" charset="-122"/>
              </a:rPr>
              <a:t>B2</a:t>
            </a:r>
          </a:p>
        </p:txBody>
      </p:sp>
      <p:sp>
        <p:nvSpPr>
          <p:cNvPr id="40977" name="Line 17"/>
          <p:cNvSpPr>
            <a:spLocks noChangeShapeType="1"/>
          </p:cNvSpPr>
          <p:nvPr/>
        </p:nvSpPr>
        <p:spPr bwMode="auto">
          <a:xfrm>
            <a:off x="4572000" y="2879725"/>
            <a:ext cx="1620838" cy="1809750"/>
          </a:xfrm>
          <a:prstGeom prst="line">
            <a:avLst/>
          </a:prstGeom>
          <a:noFill/>
          <a:ln w="127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54205" y="548680"/>
            <a:ext cx="33877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4000" dirty="0">
                <a:solidFill>
                  <a:srgbClr val="0000FF"/>
                </a:solidFill>
                <a:cs typeface="Times New Roman" pitchFamily="18" charset="0"/>
              </a:rPr>
              <a:t>Modularization</a:t>
            </a:r>
          </a:p>
        </p:txBody>
      </p:sp>
      <p:sp>
        <p:nvSpPr>
          <p:cNvPr id="5123" name="Rectangle 3"/>
          <p:cNvSpPr>
            <a:spLocks noChangeArrowheads="1"/>
          </p:cNvSpPr>
          <p:nvPr/>
        </p:nvSpPr>
        <p:spPr bwMode="auto">
          <a:xfrm>
            <a:off x="554205" y="1763815"/>
            <a:ext cx="8473290"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spcAft>
                <a:spcPct val="50000"/>
              </a:spcAft>
            </a:pPr>
            <a:r>
              <a:rPr lang="en-US" altLang="zh-CN" sz="2800" dirty="0"/>
              <a:t>What is a module?</a:t>
            </a:r>
          </a:p>
          <a:p>
            <a:pPr algn="l"/>
            <a:r>
              <a:rPr lang="en-US" altLang="zh-CN" sz="2800" b="0" dirty="0">
                <a:solidFill>
                  <a:schemeClr val="tx1"/>
                </a:solidFill>
              </a:rPr>
              <a:t>    1974 Steven:</a:t>
            </a:r>
          </a:p>
          <a:p>
            <a:pPr algn="l"/>
            <a:r>
              <a:rPr lang="en-US" altLang="zh-CN" sz="2800" b="0" dirty="0">
                <a:solidFill>
                  <a:schemeClr val="tx1"/>
                </a:solidFill>
              </a:rPr>
              <a:t>    A set of one or more contiguous program statements having a name by which other parts of the system can invoke it. </a:t>
            </a:r>
          </a:p>
          <a:p>
            <a:pPr algn="l"/>
            <a:r>
              <a:rPr lang="en-US" altLang="zh-CN" sz="2800" b="0" dirty="0">
                <a:solidFill>
                  <a:schemeClr val="tx1"/>
                </a:solidFill>
              </a:rPr>
              <a:t>    1979 Yourdon:</a:t>
            </a:r>
          </a:p>
          <a:p>
            <a:pPr algn="l"/>
            <a:r>
              <a:rPr lang="en-US" altLang="zh-CN" sz="2800" b="0" dirty="0">
                <a:solidFill>
                  <a:schemeClr val="tx1"/>
                </a:solidFill>
              </a:rPr>
              <a:t>    A module is a lexically contiguous sequence of program statements , bounded by boundary elements, having an aggregate identifier.</a:t>
            </a:r>
          </a:p>
          <a:p>
            <a:pPr algn="l"/>
            <a:r>
              <a:rPr lang="en-US" altLang="zh-CN" sz="2800" dirty="0">
                <a:solidFill>
                  <a:schemeClr val="tx1"/>
                </a:solidFill>
              </a:rPr>
              <a:t>    </a:t>
            </a:r>
            <a:r>
              <a:rPr lang="en-US" altLang="zh-CN" sz="2800" b="0" dirty="0"/>
              <a:t>procedures, functions, subroutines, object,…  </a:t>
            </a:r>
          </a:p>
          <a:p>
            <a:pPr algn="l"/>
            <a:r>
              <a:rPr lang="en-US" altLang="zh-CN" sz="2800" b="0" dirty="0"/>
              <a:t>    macro, class,  data structure, …</a:t>
            </a:r>
          </a:p>
        </p:txBody>
      </p:sp>
    </p:spTree>
  </p:cSld>
  <p:clrMapOvr>
    <a:masterClrMapping/>
  </p:clrMapOvr>
  <p:transition>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476250" y="368300"/>
            <a:ext cx="86677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公共耦合</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公共数据区耦合</a:t>
            </a:r>
            <a:r>
              <a:rPr lang="en-US" altLang="zh-CN" sz="4000" dirty="0">
                <a:solidFill>
                  <a:srgbClr val="0000FF"/>
                </a:solidFill>
                <a:latin typeface="黑体" pitchFamily="49" charset="-122"/>
                <a:ea typeface="黑体" pitchFamily="49" charset="-122"/>
                <a:cs typeface="Times New Roman" pitchFamily="18" charset="0"/>
              </a:rPr>
              <a:t>)</a:t>
            </a:r>
          </a:p>
        </p:txBody>
      </p:sp>
      <p:sp>
        <p:nvSpPr>
          <p:cNvPr id="41987" name="Rectangle 3"/>
          <p:cNvSpPr>
            <a:spLocks noChangeArrowheads="1"/>
          </p:cNvSpPr>
          <p:nvPr/>
        </p:nvSpPr>
        <p:spPr bwMode="auto">
          <a:xfrm>
            <a:off x="457200" y="1943100"/>
            <a:ext cx="8686800" cy="444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20000"/>
              </a:lnSpc>
              <a:spcBef>
                <a:spcPct val="20000"/>
              </a:spcBef>
              <a:buClr>
                <a:schemeClr val="accent2"/>
              </a:buClr>
              <a:buFont typeface="Wingdings" pitchFamily="2" charset="2"/>
              <a:buNone/>
            </a:pPr>
            <a:r>
              <a:rPr lang="zh-CN" altLang="en-US" sz="2800" dirty="0">
                <a:solidFill>
                  <a:schemeClr val="tx1"/>
                </a:solidFill>
                <a:latin typeface="+mn-ea"/>
                <a:ea typeface="+mn-ea"/>
              </a:rPr>
              <a:t>一组模块引用同一个公用数据区</a:t>
            </a:r>
          </a:p>
          <a:p>
            <a:pPr marL="469900" indent="-469900" algn="l" eaLnBrk="0" hangingPunct="0">
              <a:lnSpc>
                <a:spcPct val="120000"/>
              </a:lnSpc>
              <a:spcBef>
                <a:spcPct val="20000"/>
              </a:spcBef>
              <a:buClr>
                <a:schemeClr val="accent2"/>
              </a:buClr>
              <a:buFont typeface="Wingdings" pitchFamily="2" charset="2"/>
              <a:buNone/>
            </a:pPr>
            <a:r>
              <a:rPr lang="en-US" altLang="zh-CN" sz="2800" dirty="0">
                <a:solidFill>
                  <a:schemeClr val="tx1"/>
                </a:solidFill>
                <a:latin typeface="+mn-ea"/>
                <a:ea typeface="+mn-ea"/>
              </a:rPr>
              <a:t>(</a:t>
            </a:r>
            <a:r>
              <a:rPr lang="zh-CN" altLang="en-US" sz="2800" dirty="0">
                <a:solidFill>
                  <a:schemeClr val="tx1"/>
                </a:solidFill>
                <a:latin typeface="+mn-ea"/>
                <a:ea typeface="+mn-ea"/>
              </a:rPr>
              <a:t>也称全局数据区、公共数据环境</a:t>
            </a:r>
            <a:r>
              <a:rPr lang="en-US" altLang="zh-CN" sz="2800" dirty="0">
                <a:solidFill>
                  <a:schemeClr val="tx1"/>
                </a:solidFill>
                <a:latin typeface="+mn-ea"/>
                <a:ea typeface="+mn-ea"/>
              </a:rPr>
              <a:t>)</a:t>
            </a:r>
            <a:r>
              <a:rPr lang="zh-CN" altLang="en-US" sz="2800" dirty="0">
                <a:solidFill>
                  <a:schemeClr val="tx1"/>
                </a:solidFill>
                <a:latin typeface="+mn-ea"/>
                <a:ea typeface="+mn-ea"/>
              </a:rPr>
              <a:t>。</a:t>
            </a:r>
          </a:p>
          <a:p>
            <a:pPr marL="469900" indent="-469900" algn="l" eaLnBrk="0" hangingPunct="0">
              <a:lnSpc>
                <a:spcPct val="120000"/>
              </a:lnSpc>
              <a:spcBef>
                <a:spcPct val="20000"/>
              </a:spcBef>
              <a:buClr>
                <a:schemeClr val="accent2"/>
              </a:buClr>
              <a:buFont typeface="Wingdings" pitchFamily="2" charset="2"/>
              <a:buNone/>
            </a:pPr>
            <a:r>
              <a:rPr lang="zh-CN" altLang="en-US" sz="2800" dirty="0">
                <a:latin typeface="+mn-ea"/>
                <a:ea typeface="+mn-ea"/>
              </a:rPr>
              <a:t>公共数据区指：</a:t>
            </a:r>
          </a:p>
          <a:p>
            <a:pPr marL="469900" indent="-469900" algn="l" eaLnBrk="0" hangingPunct="0">
              <a:lnSpc>
                <a:spcPct val="120000"/>
              </a:lnSpc>
              <a:spcBef>
                <a:spcPct val="50000"/>
              </a:spcBef>
              <a:buClr>
                <a:schemeClr val="accent2"/>
              </a:buClr>
              <a:buFont typeface="Wingdings" pitchFamily="2" charset="2"/>
              <a:buChar char="o"/>
            </a:pPr>
            <a:r>
              <a:rPr lang="zh-CN" altLang="en-US" sz="2800" dirty="0">
                <a:solidFill>
                  <a:schemeClr val="tx1"/>
                </a:solidFill>
                <a:latin typeface="+mn-ea"/>
                <a:ea typeface="+mn-ea"/>
              </a:rPr>
              <a:t> 全局数据结构</a:t>
            </a: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mn-ea"/>
                <a:ea typeface="+mn-ea"/>
              </a:rPr>
              <a:t> 共享通讯区</a:t>
            </a: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mn-ea"/>
                <a:ea typeface="+mn-ea"/>
              </a:rPr>
              <a:t> 内存公共覆盖区等</a:t>
            </a:r>
          </a:p>
        </p:txBody>
      </p:sp>
    </p:spTree>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519100" y="323655"/>
            <a:ext cx="4953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公共耦合举例</a:t>
            </a:r>
          </a:p>
        </p:txBody>
      </p:sp>
      <p:sp useBgFill="1">
        <p:nvSpPr>
          <p:cNvPr id="43011" name="Rectangle 3"/>
          <p:cNvSpPr>
            <a:spLocks noChangeArrowheads="1"/>
          </p:cNvSpPr>
          <p:nvPr/>
        </p:nvSpPr>
        <p:spPr bwMode="auto">
          <a:xfrm>
            <a:off x="1524000" y="1916113"/>
            <a:ext cx="1206500" cy="825500"/>
          </a:xfrm>
          <a:prstGeom prst="rect">
            <a:avLst/>
          </a:prstGeom>
          <a:ln w="12700">
            <a:solidFill>
              <a:schemeClr val="tx1"/>
            </a:solidFill>
            <a:miter lim="800000"/>
            <a:headEnd/>
            <a:tailEnd/>
          </a:ln>
        </p:spPr>
        <p:txBody>
          <a:bodyPr wrap="none" anchor="ctr"/>
          <a:lstStyle/>
          <a:p>
            <a:endParaRPr lang="zh-CN" altLang="en-US"/>
          </a:p>
        </p:txBody>
      </p:sp>
      <p:sp>
        <p:nvSpPr>
          <p:cNvPr id="43012" name="Rectangle 4"/>
          <p:cNvSpPr>
            <a:spLocks noChangeArrowheads="1"/>
          </p:cNvSpPr>
          <p:nvPr/>
        </p:nvSpPr>
        <p:spPr bwMode="auto">
          <a:xfrm>
            <a:off x="1654175" y="1855788"/>
            <a:ext cx="7445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zh-CN" altLang="en-US" sz="4400">
                <a:solidFill>
                  <a:schemeClr val="tx1"/>
                </a:solidFill>
                <a:latin typeface="黑体" pitchFamily="2" charset="-122"/>
                <a:ea typeface="黑体" pitchFamily="2" charset="-122"/>
              </a:rPr>
              <a:t>Ａ</a:t>
            </a:r>
          </a:p>
        </p:txBody>
      </p:sp>
      <p:sp useBgFill="1">
        <p:nvSpPr>
          <p:cNvPr id="43013" name="Rectangle 5"/>
          <p:cNvSpPr>
            <a:spLocks noChangeArrowheads="1"/>
          </p:cNvSpPr>
          <p:nvPr/>
        </p:nvSpPr>
        <p:spPr bwMode="auto">
          <a:xfrm>
            <a:off x="2520950" y="3897313"/>
            <a:ext cx="3340100" cy="1511300"/>
          </a:xfrm>
          <a:prstGeom prst="rect">
            <a:avLst/>
          </a:prstGeom>
          <a:ln w="12700">
            <a:solidFill>
              <a:schemeClr val="tx1"/>
            </a:solidFill>
            <a:miter lim="800000"/>
            <a:headEnd/>
            <a:tailEnd/>
          </a:ln>
        </p:spPr>
        <p:txBody>
          <a:bodyPr wrap="none" anchor="ctr"/>
          <a:lstStyle/>
          <a:p>
            <a:endParaRPr lang="zh-CN" altLang="en-US"/>
          </a:p>
        </p:txBody>
      </p:sp>
      <p:sp>
        <p:nvSpPr>
          <p:cNvPr id="43014" name="Rectangle 6"/>
          <p:cNvSpPr>
            <a:spLocks noChangeArrowheads="1"/>
          </p:cNvSpPr>
          <p:nvPr/>
        </p:nvSpPr>
        <p:spPr bwMode="auto">
          <a:xfrm>
            <a:off x="2574925" y="4356100"/>
            <a:ext cx="3444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3600">
                <a:latin typeface="宋体" pitchFamily="2" charset="-122"/>
              </a:rPr>
              <a:t>公共数据区</a:t>
            </a:r>
          </a:p>
        </p:txBody>
      </p:sp>
      <p:sp>
        <p:nvSpPr>
          <p:cNvPr id="43015" name="Line 7"/>
          <p:cNvSpPr>
            <a:spLocks noChangeShapeType="1"/>
          </p:cNvSpPr>
          <p:nvPr/>
        </p:nvSpPr>
        <p:spPr bwMode="auto">
          <a:xfrm>
            <a:off x="1981200" y="2998788"/>
            <a:ext cx="38100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43016" name="Rectangle 8"/>
          <p:cNvSpPr>
            <a:spLocks noChangeArrowheads="1"/>
          </p:cNvSpPr>
          <p:nvPr/>
        </p:nvSpPr>
        <p:spPr bwMode="auto">
          <a:xfrm>
            <a:off x="5346700" y="1916113"/>
            <a:ext cx="1206500" cy="825500"/>
          </a:xfrm>
          <a:prstGeom prst="rect">
            <a:avLst/>
          </a:prstGeom>
          <a:ln w="12700">
            <a:solidFill>
              <a:schemeClr val="tx1"/>
            </a:solidFill>
            <a:miter lim="800000"/>
            <a:headEnd/>
            <a:tailEnd/>
          </a:ln>
        </p:spPr>
        <p:txBody>
          <a:bodyPr wrap="none" anchor="ctr"/>
          <a:lstStyle/>
          <a:p>
            <a:endParaRPr lang="zh-CN" altLang="en-US"/>
          </a:p>
        </p:txBody>
      </p:sp>
      <p:sp>
        <p:nvSpPr>
          <p:cNvPr id="43017" name="Rectangle 9"/>
          <p:cNvSpPr>
            <a:spLocks noChangeArrowheads="1"/>
          </p:cNvSpPr>
          <p:nvPr/>
        </p:nvSpPr>
        <p:spPr bwMode="auto">
          <a:xfrm>
            <a:off x="5716588" y="1779588"/>
            <a:ext cx="4651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4400">
                <a:solidFill>
                  <a:schemeClr val="tx1"/>
                </a:solidFill>
                <a:latin typeface="宋体" pitchFamily="2" charset="-122"/>
              </a:rPr>
              <a:t>C</a:t>
            </a:r>
          </a:p>
        </p:txBody>
      </p:sp>
      <p:sp>
        <p:nvSpPr>
          <p:cNvPr id="43018" name="Line 10"/>
          <p:cNvSpPr>
            <a:spLocks noChangeShapeType="1"/>
          </p:cNvSpPr>
          <p:nvPr/>
        </p:nvSpPr>
        <p:spPr bwMode="auto">
          <a:xfrm flipV="1">
            <a:off x="5791200" y="2998788"/>
            <a:ext cx="304800" cy="685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9" name="Line 11"/>
          <p:cNvSpPr>
            <a:spLocks noChangeShapeType="1"/>
          </p:cNvSpPr>
          <p:nvPr/>
        </p:nvSpPr>
        <p:spPr bwMode="auto">
          <a:xfrm flipH="1">
            <a:off x="5334000" y="2922588"/>
            <a:ext cx="30480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3228" name="Line 12"/>
          <p:cNvSpPr>
            <a:spLocks noChangeShapeType="1"/>
          </p:cNvSpPr>
          <p:nvPr/>
        </p:nvSpPr>
        <p:spPr bwMode="auto">
          <a:xfrm>
            <a:off x="2209800" y="2770188"/>
            <a:ext cx="609600" cy="1066800"/>
          </a:xfrm>
          <a:prstGeom prst="line">
            <a:avLst/>
          </a:prstGeom>
          <a:noFill/>
          <a:ln w="19050">
            <a:solidFill>
              <a:schemeClr val="tx1"/>
            </a:solidFill>
            <a:round/>
            <a:headEnd/>
            <a:tailEnd/>
          </a:ln>
          <a:effectLst>
            <a:outerShdw dist="107763" dir="2700000" algn="ctr" rotWithShape="0">
              <a:schemeClr val="bg2"/>
            </a:outerShdw>
          </a:effectLst>
        </p:spPr>
        <p:txBody>
          <a:bodyPr/>
          <a:lstStyle/>
          <a:p>
            <a:pPr>
              <a:defRPr/>
            </a:pPr>
            <a:endParaRPr lang="zh-CN" altLang="en-US"/>
          </a:p>
        </p:txBody>
      </p:sp>
      <p:sp>
        <p:nvSpPr>
          <p:cNvPr id="393229" name="Line 13"/>
          <p:cNvSpPr>
            <a:spLocks noChangeShapeType="1"/>
          </p:cNvSpPr>
          <p:nvPr/>
        </p:nvSpPr>
        <p:spPr bwMode="auto">
          <a:xfrm flipH="1">
            <a:off x="5410200" y="2770188"/>
            <a:ext cx="533400" cy="1143000"/>
          </a:xfrm>
          <a:prstGeom prst="line">
            <a:avLst/>
          </a:prstGeom>
          <a:noFill/>
          <a:ln w="19050">
            <a:solidFill>
              <a:schemeClr val="tx1"/>
            </a:solidFill>
            <a:round/>
            <a:headEnd/>
            <a:tailEnd/>
          </a:ln>
          <a:effectLst>
            <a:outerShdw dist="107763" dir="2700000" algn="ctr" rotWithShape="0">
              <a:schemeClr val="bg2"/>
            </a:outerShdw>
          </a:effectLst>
        </p:spPr>
        <p:txBody>
          <a:bodyPr/>
          <a:lstStyle/>
          <a:p>
            <a:pPr>
              <a:defRPr/>
            </a:pPr>
            <a:endParaRPr lang="zh-CN" altLang="en-US"/>
          </a:p>
        </p:txBody>
      </p:sp>
      <p:sp useBgFill="1">
        <p:nvSpPr>
          <p:cNvPr id="43022" name="Rectangle 14"/>
          <p:cNvSpPr>
            <a:spLocks noChangeArrowheads="1"/>
          </p:cNvSpPr>
          <p:nvPr/>
        </p:nvSpPr>
        <p:spPr bwMode="auto">
          <a:xfrm>
            <a:off x="3505200" y="1916113"/>
            <a:ext cx="1206500" cy="825500"/>
          </a:xfrm>
          <a:prstGeom prst="rect">
            <a:avLst/>
          </a:prstGeom>
          <a:ln w="12700">
            <a:solidFill>
              <a:schemeClr val="tx1"/>
            </a:solidFill>
            <a:miter lim="800000"/>
            <a:headEnd/>
            <a:tailEnd/>
          </a:ln>
        </p:spPr>
        <p:txBody>
          <a:bodyPr wrap="none" anchor="ctr"/>
          <a:lstStyle/>
          <a:p>
            <a:endParaRPr lang="zh-CN" altLang="en-US"/>
          </a:p>
        </p:txBody>
      </p:sp>
      <p:sp>
        <p:nvSpPr>
          <p:cNvPr id="43023" name="Rectangle 15"/>
          <p:cNvSpPr>
            <a:spLocks noChangeArrowheads="1"/>
          </p:cNvSpPr>
          <p:nvPr/>
        </p:nvSpPr>
        <p:spPr bwMode="auto">
          <a:xfrm>
            <a:off x="3811588" y="1779588"/>
            <a:ext cx="531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4400">
                <a:solidFill>
                  <a:schemeClr val="tx1"/>
                </a:solidFill>
                <a:latin typeface="宋体" pitchFamily="2" charset="-122"/>
              </a:rPr>
              <a:t>B</a:t>
            </a:r>
          </a:p>
        </p:txBody>
      </p:sp>
      <p:sp>
        <p:nvSpPr>
          <p:cNvPr id="393232" name="Line 16"/>
          <p:cNvSpPr>
            <a:spLocks noChangeShapeType="1"/>
          </p:cNvSpPr>
          <p:nvPr/>
        </p:nvSpPr>
        <p:spPr bwMode="auto">
          <a:xfrm>
            <a:off x="4114800" y="2693988"/>
            <a:ext cx="0" cy="1219200"/>
          </a:xfrm>
          <a:prstGeom prst="line">
            <a:avLst/>
          </a:prstGeom>
          <a:noFill/>
          <a:ln w="19050">
            <a:solidFill>
              <a:schemeClr val="tx1"/>
            </a:solidFill>
            <a:round/>
            <a:headEnd/>
            <a:tailEnd/>
          </a:ln>
          <a:effectLst>
            <a:outerShdw dist="107763" dir="2700000" algn="ctr" rotWithShape="0">
              <a:schemeClr val="bg2"/>
            </a:outerShdw>
          </a:effectLst>
        </p:spPr>
        <p:txBody>
          <a:bodyPr/>
          <a:lstStyle/>
          <a:p>
            <a:pPr>
              <a:defRPr/>
            </a:pPr>
            <a:endParaRPr lang="zh-CN" altLang="en-US"/>
          </a:p>
        </p:txBody>
      </p:sp>
      <p:sp>
        <p:nvSpPr>
          <p:cNvPr id="43025" name="Line 17"/>
          <p:cNvSpPr>
            <a:spLocks noChangeShapeType="1"/>
          </p:cNvSpPr>
          <p:nvPr/>
        </p:nvSpPr>
        <p:spPr bwMode="auto">
          <a:xfrm flipV="1">
            <a:off x="4419600" y="2998788"/>
            <a:ext cx="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Line 18"/>
          <p:cNvSpPr>
            <a:spLocks noChangeShapeType="1"/>
          </p:cNvSpPr>
          <p:nvPr/>
        </p:nvSpPr>
        <p:spPr bwMode="auto">
          <a:xfrm>
            <a:off x="3810000" y="2998788"/>
            <a:ext cx="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3235" name="Text Box 19"/>
          <p:cNvSpPr txBox="1">
            <a:spLocks noChangeArrowheads="1"/>
          </p:cNvSpPr>
          <p:nvPr/>
        </p:nvSpPr>
        <p:spPr bwMode="auto">
          <a:xfrm>
            <a:off x="2613025" y="5554663"/>
            <a:ext cx="184150" cy="762000"/>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spcBef>
                <a:spcPct val="50000"/>
              </a:spcBef>
              <a:defRPr/>
            </a:pPr>
            <a:endParaRPr lang="zh-CN" altLang="en-US" sz="3600" b="0">
              <a:solidFill>
                <a:schemeClr val="tx1"/>
              </a:solidFill>
              <a:latin typeface="黑体" pitchFamily="2" charset="-122"/>
              <a:ea typeface="黑体" pitchFamily="2" charset="-122"/>
            </a:endParaRPr>
          </a:p>
        </p:txBody>
      </p:sp>
      <p:sp>
        <p:nvSpPr>
          <p:cNvPr id="393236" name="Text Box 20"/>
          <p:cNvSpPr txBox="1">
            <a:spLocks noChangeArrowheads="1"/>
          </p:cNvSpPr>
          <p:nvPr/>
        </p:nvSpPr>
        <p:spPr bwMode="auto">
          <a:xfrm>
            <a:off x="792163" y="5634038"/>
            <a:ext cx="7740650" cy="519112"/>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defRPr/>
            </a:pPr>
            <a:r>
              <a:rPr lang="zh-CN" altLang="en-US" sz="2800">
                <a:solidFill>
                  <a:schemeClr val="tx1"/>
                </a:solidFill>
                <a:latin typeface="宋体" pitchFamily="2" charset="-122"/>
              </a:rPr>
              <a:t>模块</a:t>
            </a:r>
            <a:r>
              <a:rPr lang="en-US" altLang="zh-CN" sz="2800">
                <a:solidFill>
                  <a:schemeClr val="tx1"/>
                </a:solidFill>
                <a:latin typeface="宋体" pitchFamily="2" charset="-122"/>
              </a:rPr>
              <a:t>A</a:t>
            </a:r>
            <a:r>
              <a:rPr lang="zh-CN" altLang="en-US" sz="2800">
                <a:solidFill>
                  <a:schemeClr val="tx1"/>
                </a:solidFill>
                <a:latin typeface="宋体" pitchFamily="2" charset="-122"/>
              </a:rPr>
              <a:t>、</a:t>
            </a:r>
            <a:r>
              <a:rPr lang="en-US" altLang="zh-CN" sz="2800">
                <a:solidFill>
                  <a:schemeClr val="tx1"/>
                </a:solidFill>
                <a:latin typeface="宋体" pitchFamily="2" charset="-122"/>
              </a:rPr>
              <a:t>B</a:t>
            </a:r>
            <a:r>
              <a:rPr lang="zh-CN" altLang="en-US" sz="2800">
                <a:solidFill>
                  <a:schemeClr val="tx1"/>
                </a:solidFill>
                <a:latin typeface="宋体" pitchFamily="2" charset="-122"/>
              </a:rPr>
              <a:t>、</a:t>
            </a:r>
            <a:r>
              <a:rPr lang="en-US" altLang="zh-CN" sz="2800">
                <a:solidFill>
                  <a:schemeClr val="tx1"/>
                </a:solidFill>
                <a:latin typeface="宋体" pitchFamily="2" charset="-122"/>
              </a:rPr>
              <a:t>C</a:t>
            </a:r>
            <a:r>
              <a:rPr lang="zh-CN" altLang="en-US" sz="2800">
                <a:solidFill>
                  <a:schemeClr val="tx1"/>
                </a:solidFill>
                <a:latin typeface="宋体" pitchFamily="2" charset="-122"/>
              </a:rPr>
              <a:t>间存在错综复杂的联系</a:t>
            </a:r>
          </a:p>
        </p:txBody>
      </p:sp>
    </p:spTree>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1000" y="1718295"/>
            <a:ext cx="87630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5000"/>
              </a:spcBef>
              <a:buClr>
                <a:schemeClr val="accent2"/>
              </a:buClr>
              <a:buFont typeface="Wingdings" pitchFamily="2" charset="2"/>
              <a:buNone/>
            </a:pPr>
            <a:r>
              <a:rPr lang="en-US" altLang="zh-CN" sz="2400" dirty="0">
                <a:solidFill>
                  <a:schemeClr val="tx1"/>
                </a:solidFill>
                <a:latin typeface="+mn-ea"/>
                <a:ea typeface="+mn-ea"/>
              </a:rPr>
              <a:t>(1)</a:t>
            </a:r>
            <a:r>
              <a:rPr lang="zh-CN" altLang="en-US" sz="2400" dirty="0">
                <a:solidFill>
                  <a:schemeClr val="tx1"/>
                </a:solidFill>
                <a:latin typeface="+mn-ea"/>
                <a:ea typeface="+mn-ea"/>
              </a:rPr>
              <a:t>软件可理解性降低</a:t>
            </a:r>
          </a:p>
          <a:p>
            <a:pPr marL="469900" indent="-469900" algn="l" eaLnBrk="0" hangingPunct="0">
              <a:spcBef>
                <a:spcPct val="25000"/>
              </a:spcBef>
              <a:buClr>
                <a:schemeClr val="accent2"/>
              </a:buClr>
              <a:buFont typeface="Wingdings" pitchFamily="2" charset="2"/>
              <a:buNone/>
            </a:pPr>
            <a:r>
              <a:rPr lang="en-US" altLang="zh-CN" sz="2400" dirty="0">
                <a:solidFill>
                  <a:schemeClr val="tx1"/>
                </a:solidFill>
                <a:latin typeface="+mn-ea"/>
                <a:ea typeface="+mn-ea"/>
              </a:rPr>
              <a:t>(2)</a:t>
            </a:r>
            <a:r>
              <a:rPr lang="zh-CN" altLang="en-US" sz="2400" dirty="0">
                <a:solidFill>
                  <a:schemeClr val="tx1"/>
                </a:solidFill>
                <a:latin typeface="+mn-ea"/>
                <a:ea typeface="+mn-ea"/>
              </a:rPr>
              <a:t>诊断错误困难</a:t>
            </a:r>
          </a:p>
          <a:p>
            <a:pPr marL="469900" indent="-469900" algn="l" eaLnBrk="0" hangingPunct="0">
              <a:spcBef>
                <a:spcPct val="25000"/>
              </a:spcBef>
              <a:buClr>
                <a:schemeClr val="accent2"/>
              </a:buClr>
              <a:buFont typeface="Wingdings" pitchFamily="2" charset="2"/>
              <a:buNone/>
            </a:pPr>
            <a:r>
              <a:rPr lang="en-US" altLang="zh-CN" sz="2400" dirty="0">
                <a:solidFill>
                  <a:schemeClr val="tx1"/>
                </a:solidFill>
                <a:latin typeface="+mn-ea"/>
                <a:ea typeface="+mn-ea"/>
              </a:rPr>
              <a:t>(3)</a:t>
            </a:r>
            <a:r>
              <a:rPr lang="zh-CN" altLang="en-US" sz="2400" dirty="0">
                <a:solidFill>
                  <a:schemeClr val="tx1"/>
                </a:solidFill>
                <a:latin typeface="+mn-ea"/>
                <a:ea typeface="+mn-ea"/>
              </a:rPr>
              <a:t>软件可维护性差</a:t>
            </a:r>
          </a:p>
          <a:p>
            <a:pPr marL="469900" indent="-469900" algn="l" eaLnBrk="0" hangingPunct="0">
              <a:spcBef>
                <a:spcPct val="25000"/>
              </a:spcBef>
              <a:buClr>
                <a:schemeClr val="accent2"/>
              </a:buClr>
              <a:buFont typeface="Wingdings" pitchFamily="2" charset="2"/>
              <a:buNone/>
            </a:pPr>
            <a:r>
              <a:rPr lang="en-US" altLang="zh-CN" sz="2400" dirty="0">
                <a:solidFill>
                  <a:schemeClr val="tx1"/>
                </a:solidFill>
                <a:latin typeface="+mn-ea"/>
                <a:ea typeface="+mn-ea"/>
              </a:rPr>
              <a:t>(4)</a:t>
            </a:r>
            <a:r>
              <a:rPr lang="zh-CN" altLang="en-US" sz="2400" dirty="0">
                <a:solidFill>
                  <a:schemeClr val="tx1"/>
                </a:solidFill>
                <a:latin typeface="+mn-ea"/>
                <a:ea typeface="+mn-ea"/>
              </a:rPr>
              <a:t>软件可靠性差</a:t>
            </a:r>
          </a:p>
          <a:p>
            <a:pPr marL="469900" indent="-469900" algn="l" eaLnBrk="0" hangingPunct="0">
              <a:spcBef>
                <a:spcPct val="25000"/>
              </a:spcBef>
              <a:buClr>
                <a:schemeClr val="accent2"/>
              </a:buClr>
              <a:buFont typeface="Wingdings" pitchFamily="2" charset="2"/>
              <a:buNone/>
            </a:pPr>
            <a:r>
              <a:rPr lang="en-US" altLang="zh-CN" sz="2400" dirty="0">
                <a:solidFill>
                  <a:schemeClr val="tx1"/>
                </a:solidFill>
                <a:latin typeface="+mn-ea"/>
                <a:ea typeface="+mn-ea"/>
              </a:rPr>
              <a:t>(</a:t>
            </a:r>
            <a:r>
              <a:rPr lang="zh-CN" altLang="en-US" sz="2400" dirty="0">
                <a:solidFill>
                  <a:schemeClr val="tx1"/>
                </a:solidFill>
                <a:latin typeface="+mn-ea"/>
                <a:ea typeface="+mn-ea"/>
              </a:rPr>
              <a:t>公共数据区及全程变量无保护措施</a:t>
            </a:r>
            <a:r>
              <a:rPr lang="en-US" altLang="zh-CN" sz="2400" dirty="0">
                <a:solidFill>
                  <a:schemeClr val="tx1"/>
                </a:solidFill>
                <a:latin typeface="+mn-ea"/>
                <a:ea typeface="+mn-ea"/>
              </a:rPr>
              <a:t>)</a:t>
            </a:r>
            <a:endParaRPr lang="en-US" altLang="zh-CN" sz="2400" dirty="0">
              <a:solidFill>
                <a:schemeClr val="tx2"/>
              </a:solidFill>
              <a:latin typeface="+mn-ea"/>
              <a:ea typeface="+mn-ea"/>
            </a:endParaRPr>
          </a:p>
          <a:p>
            <a:pPr marL="469900" indent="-469900" algn="l" eaLnBrk="0" hangingPunct="0">
              <a:spcBef>
                <a:spcPct val="25000"/>
              </a:spcBef>
              <a:buClr>
                <a:schemeClr val="accent2"/>
              </a:buClr>
              <a:buFont typeface="Wingdings" pitchFamily="2" charset="2"/>
              <a:buNone/>
            </a:pPr>
            <a:r>
              <a:rPr lang="zh-CN" altLang="en-US" sz="2400" dirty="0">
                <a:solidFill>
                  <a:schemeClr val="tx2"/>
                </a:solidFill>
                <a:latin typeface="+mn-ea"/>
                <a:ea typeface="+mn-ea"/>
              </a:rPr>
              <a:t>慎用公共数据区和全程变量</a:t>
            </a:r>
            <a:r>
              <a:rPr lang="en-US" altLang="zh-CN" sz="2400" dirty="0">
                <a:solidFill>
                  <a:srgbClr val="FC0128"/>
                </a:solidFill>
                <a:latin typeface="+mn-ea"/>
                <a:ea typeface="+mn-ea"/>
              </a:rPr>
              <a:t>!!!</a:t>
            </a:r>
          </a:p>
        </p:txBody>
      </p:sp>
      <p:sp>
        <p:nvSpPr>
          <p:cNvPr id="44035" name="Rectangle 3"/>
          <p:cNvSpPr>
            <a:spLocks noChangeArrowheads="1"/>
          </p:cNvSpPr>
          <p:nvPr/>
        </p:nvSpPr>
        <p:spPr bwMode="auto">
          <a:xfrm>
            <a:off x="476250" y="323655"/>
            <a:ext cx="6477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公共耦合存在的问题</a:t>
            </a:r>
          </a:p>
        </p:txBody>
      </p:sp>
      <p:sp>
        <p:nvSpPr>
          <p:cNvPr id="394244" name="Rectangle 4"/>
          <p:cNvSpPr>
            <a:spLocks noChangeArrowheads="1"/>
          </p:cNvSpPr>
          <p:nvPr/>
        </p:nvSpPr>
        <p:spPr bwMode="auto">
          <a:xfrm>
            <a:off x="755650" y="4579938"/>
            <a:ext cx="1630363" cy="457200"/>
          </a:xfrm>
          <a:prstGeom prst="rect">
            <a:avLst/>
          </a:prstGeom>
          <a:noFill/>
          <a:ln w="9525" algn="ctr">
            <a:noFill/>
            <a:miter lim="800000"/>
            <a:headEnd/>
            <a:tailEnd/>
          </a:ln>
          <a:effectLst/>
        </p:spPr>
        <p:txBody>
          <a:bodyPr wrap="none">
            <a:spAutoFit/>
          </a:bodyPr>
          <a:lstStyle/>
          <a:p>
            <a:pPr algn="l">
              <a:defRPr/>
            </a:pPr>
            <a:r>
              <a:rPr lang="en-US" altLang="zh-CN" sz="2400">
                <a:solidFill>
                  <a:schemeClr val="tx1"/>
                </a:solidFill>
                <a:effectLst>
                  <a:outerShdw blurRad="38100" dist="38100" dir="2700000" algn="tl">
                    <a:srgbClr val="C0C0C0"/>
                  </a:outerShdw>
                </a:effectLst>
                <a:latin typeface="Arial" charset="0"/>
              </a:rPr>
              <a:t>C</a:t>
            </a:r>
            <a:r>
              <a:rPr lang="zh-CN" altLang="en-US" sz="2400">
                <a:solidFill>
                  <a:schemeClr val="tx1"/>
                </a:solidFill>
                <a:effectLst>
                  <a:outerShdw blurRad="38100" dist="38100" dir="2700000" algn="tl">
                    <a:srgbClr val="C0C0C0"/>
                  </a:outerShdw>
                </a:effectLst>
                <a:latin typeface="Arial" charset="0"/>
              </a:rPr>
              <a:t>语言中：</a:t>
            </a:r>
          </a:p>
        </p:txBody>
      </p:sp>
      <p:sp>
        <p:nvSpPr>
          <p:cNvPr id="394245" name="Rectangle 5"/>
          <p:cNvSpPr>
            <a:spLocks noChangeArrowheads="1"/>
          </p:cNvSpPr>
          <p:nvPr/>
        </p:nvSpPr>
        <p:spPr bwMode="auto">
          <a:xfrm>
            <a:off x="827088" y="5229225"/>
            <a:ext cx="1352550" cy="457200"/>
          </a:xfrm>
          <a:prstGeom prst="rect">
            <a:avLst/>
          </a:prstGeom>
          <a:noFill/>
          <a:ln w="9525" algn="ctr">
            <a:noFill/>
            <a:miter lim="800000"/>
            <a:headEnd/>
            <a:tailEnd/>
          </a:ln>
          <a:effectLst/>
        </p:spPr>
        <p:txBody>
          <a:bodyPr wrap="none">
            <a:spAutoFit/>
          </a:bodyPr>
          <a:lstStyle/>
          <a:p>
            <a:pPr algn="l">
              <a:defRPr/>
            </a:pPr>
            <a:r>
              <a:rPr lang="en-US" altLang="zh-CN" sz="2400">
                <a:solidFill>
                  <a:schemeClr val="tx1"/>
                </a:solidFill>
                <a:effectLst>
                  <a:outerShdw blurRad="38100" dist="38100" dir="2700000" algn="tl">
                    <a:srgbClr val="C0C0C0"/>
                  </a:outerShdw>
                </a:effectLst>
                <a:latin typeface="Arial" charset="0"/>
              </a:rPr>
              <a:t>Fortran:</a:t>
            </a:r>
          </a:p>
        </p:txBody>
      </p:sp>
      <p:sp>
        <p:nvSpPr>
          <p:cNvPr id="394246" name="Rectangle 6"/>
          <p:cNvSpPr>
            <a:spLocks noChangeArrowheads="1"/>
          </p:cNvSpPr>
          <p:nvPr/>
        </p:nvSpPr>
        <p:spPr bwMode="auto">
          <a:xfrm>
            <a:off x="827088" y="5856288"/>
            <a:ext cx="1184275" cy="457200"/>
          </a:xfrm>
          <a:prstGeom prst="rect">
            <a:avLst/>
          </a:prstGeom>
          <a:noFill/>
          <a:ln w="9525" algn="ctr">
            <a:noFill/>
            <a:miter lim="800000"/>
            <a:headEnd/>
            <a:tailEnd/>
          </a:ln>
          <a:effectLst/>
        </p:spPr>
        <p:txBody>
          <a:bodyPr wrap="none">
            <a:spAutoFit/>
          </a:bodyPr>
          <a:lstStyle/>
          <a:p>
            <a:pPr algn="l">
              <a:defRPr/>
            </a:pPr>
            <a:r>
              <a:rPr lang="en-US" altLang="zh-CN" sz="2400">
                <a:solidFill>
                  <a:schemeClr val="tx1"/>
                </a:solidFill>
                <a:effectLst>
                  <a:outerShdw blurRad="38100" dist="38100" dir="2700000" algn="tl">
                    <a:srgbClr val="C0C0C0"/>
                  </a:outerShdw>
                </a:effectLst>
                <a:latin typeface="Arial" charset="0"/>
              </a:rPr>
              <a:t>Basic: </a:t>
            </a:r>
          </a:p>
        </p:txBody>
      </p:sp>
      <p:sp>
        <p:nvSpPr>
          <p:cNvPr id="394247" name="Rectangle 7"/>
          <p:cNvSpPr>
            <a:spLocks noChangeArrowheads="1"/>
          </p:cNvSpPr>
          <p:nvPr/>
        </p:nvSpPr>
        <p:spPr bwMode="auto">
          <a:xfrm>
            <a:off x="798513" y="6354763"/>
            <a:ext cx="1409700" cy="457200"/>
          </a:xfrm>
          <a:prstGeom prst="rect">
            <a:avLst/>
          </a:prstGeom>
          <a:noFill/>
          <a:ln w="9525" algn="ctr">
            <a:noFill/>
            <a:miter lim="800000"/>
            <a:headEnd/>
            <a:tailEnd/>
          </a:ln>
          <a:effectLst/>
        </p:spPr>
        <p:txBody>
          <a:bodyPr wrap="none">
            <a:spAutoFit/>
          </a:bodyPr>
          <a:lstStyle/>
          <a:p>
            <a:pPr algn="l">
              <a:defRPr/>
            </a:pPr>
            <a:r>
              <a:rPr lang="zh-CN" altLang="en-US" sz="2400">
                <a:solidFill>
                  <a:schemeClr val="tx1"/>
                </a:solidFill>
                <a:effectLst>
                  <a:outerShdw blurRad="38100" dist="38100" dir="2700000" algn="tl">
                    <a:srgbClr val="C0C0C0"/>
                  </a:outerShdw>
                </a:effectLst>
                <a:latin typeface="Arial" charset="0"/>
              </a:rPr>
              <a:t>数据库：</a:t>
            </a:r>
          </a:p>
        </p:txBody>
      </p:sp>
      <p:sp>
        <p:nvSpPr>
          <p:cNvPr id="394248" name="Rectangle 8"/>
          <p:cNvSpPr>
            <a:spLocks noChangeArrowheads="1"/>
          </p:cNvSpPr>
          <p:nvPr/>
        </p:nvSpPr>
        <p:spPr bwMode="auto">
          <a:xfrm>
            <a:off x="2700338" y="4559300"/>
            <a:ext cx="1100137" cy="457200"/>
          </a:xfrm>
          <a:prstGeom prst="rect">
            <a:avLst/>
          </a:prstGeom>
          <a:noFill/>
          <a:ln w="9525" algn="ctr">
            <a:noFill/>
            <a:miter lim="800000"/>
            <a:headEnd/>
            <a:tailEnd/>
          </a:ln>
          <a:effectLst/>
        </p:spPr>
        <p:txBody>
          <a:bodyPr wrap="none">
            <a:spAutoFit/>
          </a:bodyPr>
          <a:lstStyle/>
          <a:p>
            <a:pPr algn="l">
              <a:defRPr/>
            </a:pPr>
            <a:r>
              <a:rPr lang="en-US" altLang="zh-CN" sz="2400">
                <a:solidFill>
                  <a:schemeClr val="tx1"/>
                </a:solidFill>
                <a:effectLst>
                  <a:outerShdw blurRad="38100" dist="38100" dir="2700000" algn="tl">
                    <a:srgbClr val="C0C0C0"/>
                  </a:outerShdw>
                </a:effectLst>
                <a:latin typeface="Arial" charset="0"/>
              </a:rPr>
              <a:t>extern</a:t>
            </a:r>
          </a:p>
        </p:txBody>
      </p:sp>
      <p:sp>
        <p:nvSpPr>
          <p:cNvPr id="394249" name="Rectangle 9"/>
          <p:cNvSpPr>
            <a:spLocks noChangeArrowheads="1"/>
          </p:cNvSpPr>
          <p:nvPr/>
        </p:nvSpPr>
        <p:spPr bwMode="auto">
          <a:xfrm>
            <a:off x="2700338" y="5192713"/>
            <a:ext cx="1454150" cy="457200"/>
          </a:xfrm>
          <a:prstGeom prst="rect">
            <a:avLst/>
          </a:prstGeom>
          <a:noFill/>
          <a:ln w="9525" algn="ctr">
            <a:noFill/>
            <a:miter lim="800000"/>
            <a:headEnd/>
            <a:tailEnd/>
          </a:ln>
          <a:effectLst/>
        </p:spPr>
        <p:txBody>
          <a:bodyPr wrap="none">
            <a:spAutoFit/>
          </a:bodyPr>
          <a:lstStyle/>
          <a:p>
            <a:pPr algn="l">
              <a:defRPr/>
            </a:pPr>
            <a:r>
              <a:rPr lang="en-US" altLang="zh-CN" sz="2400">
                <a:solidFill>
                  <a:schemeClr val="tx1"/>
                </a:solidFill>
                <a:effectLst>
                  <a:outerShdw blurRad="38100" dist="38100" dir="2700000" algn="tl">
                    <a:srgbClr val="C0C0C0"/>
                  </a:outerShdw>
                </a:effectLst>
                <a:latin typeface="Arial" charset="0"/>
              </a:rPr>
              <a:t>common</a:t>
            </a:r>
          </a:p>
        </p:txBody>
      </p:sp>
      <p:sp>
        <p:nvSpPr>
          <p:cNvPr id="394250" name="Rectangle 10"/>
          <p:cNvSpPr>
            <a:spLocks noChangeArrowheads="1"/>
          </p:cNvSpPr>
          <p:nvPr/>
        </p:nvSpPr>
        <p:spPr bwMode="auto">
          <a:xfrm>
            <a:off x="2843213" y="5856288"/>
            <a:ext cx="811212" cy="457200"/>
          </a:xfrm>
          <a:prstGeom prst="rect">
            <a:avLst/>
          </a:prstGeom>
          <a:noFill/>
          <a:ln w="9525" algn="ctr">
            <a:noFill/>
            <a:miter lim="800000"/>
            <a:headEnd/>
            <a:tailEnd/>
          </a:ln>
          <a:effectLst/>
        </p:spPr>
        <p:txBody>
          <a:bodyPr wrap="none">
            <a:spAutoFit/>
          </a:bodyPr>
          <a:lstStyle/>
          <a:p>
            <a:pPr algn="l">
              <a:defRPr/>
            </a:pPr>
            <a:r>
              <a:rPr lang="en-US" altLang="zh-CN" sz="2400">
                <a:solidFill>
                  <a:schemeClr val="tx1"/>
                </a:solidFill>
                <a:effectLst>
                  <a:outerShdw blurRad="38100" dist="38100" dir="2700000" algn="tl">
                    <a:srgbClr val="C0C0C0"/>
                  </a:outerShdw>
                </a:effectLst>
                <a:latin typeface="Arial" charset="0"/>
              </a:rPr>
              <a:t>data</a:t>
            </a:r>
          </a:p>
        </p:txBody>
      </p:sp>
      <p:sp>
        <p:nvSpPr>
          <p:cNvPr id="394251" name="Rectangle 11"/>
          <p:cNvSpPr>
            <a:spLocks noChangeArrowheads="1"/>
          </p:cNvSpPr>
          <p:nvPr/>
        </p:nvSpPr>
        <p:spPr bwMode="auto">
          <a:xfrm>
            <a:off x="2771775" y="6354763"/>
            <a:ext cx="2022475" cy="457200"/>
          </a:xfrm>
          <a:prstGeom prst="rect">
            <a:avLst/>
          </a:prstGeom>
          <a:noFill/>
          <a:ln w="9525" algn="ctr">
            <a:noFill/>
            <a:miter lim="800000"/>
            <a:headEnd/>
            <a:tailEnd/>
          </a:ln>
          <a:effectLst/>
        </p:spPr>
        <p:txBody>
          <a:bodyPr wrap="none">
            <a:spAutoFit/>
          </a:bodyPr>
          <a:lstStyle/>
          <a:p>
            <a:pPr algn="l">
              <a:defRPr/>
            </a:pPr>
            <a:r>
              <a:rPr lang="zh-CN" altLang="en-US" sz="2400">
                <a:solidFill>
                  <a:schemeClr val="tx1"/>
                </a:solidFill>
                <a:effectLst>
                  <a:outerShdw blurRad="38100" dist="38100" dir="2700000" algn="tl">
                    <a:srgbClr val="C0C0C0"/>
                  </a:outerShdw>
                </a:effectLst>
                <a:latin typeface="Arial" charset="0"/>
              </a:rPr>
              <a:t>频繁使用的表</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4244"/>
                                        </p:tgtEl>
                                        <p:attrNameLst>
                                          <p:attrName>style.visibility</p:attrName>
                                        </p:attrNameLst>
                                      </p:cBhvr>
                                      <p:to>
                                        <p:strVal val="visible"/>
                                      </p:to>
                                    </p:set>
                                    <p:anim calcmode="lin" valueType="num">
                                      <p:cBhvr additive="base">
                                        <p:cTn id="7" dur="500" fill="hold"/>
                                        <p:tgtEl>
                                          <p:spTgt spid="394244"/>
                                        </p:tgtEl>
                                        <p:attrNameLst>
                                          <p:attrName>ppt_x</p:attrName>
                                        </p:attrNameLst>
                                      </p:cBhvr>
                                      <p:tavLst>
                                        <p:tav tm="0">
                                          <p:val>
                                            <p:strVal val="#ppt_x"/>
                                          </p:val>
                                        </p:tav>
                                        <p:tav tm="100000">
                                          <p:val>
                                            <p:strVal val="#ppt_x"/>
                                          </p:val>
                                        </p:tav>
                                      </p:tavLst>
                                    </p:anim>
                                    <p:anim calcmode="lin" valueType="num">
                                      <p:cBhvr additive="base">
                                        <p:cTn id="8" dur="500" fill="hold"/>
                                        <p:tgtEl>
                                          <p:spTgt spid="3942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4245"/>
                                        </p:tgtEl>
                                        <p:attrNameLst>
                                          <p:attrName>style.visibility</p:attrName>
                                        </p:attrNameLst>
                                      </p:cBhvr>
                                      <p:to>
                                        <p:strVal val="visible"/>
                                      </p:to>
                                    </p:set>
                                    <p:anim calcmode="lin" valueType="num">
                                      <p:cBhvr additive="base">
                                        <p:cTn id="11" dur="500" fill="hold"/>
                                        <p:tgtEl>
                                          <p:spTgt spid="394245"/>
                                        </p:tgtEl>
                                        <p:attrNameLst>
                                          <p:attrName>ppt_x</p:attrName>
                                        </p:attrNameLst>
                                      </p:cBhvr>
                                      <p:tavLst>
                                        <p:tav tm="0">
                                          <p:val>
                                            <p:strVal val="#ppt_x"/>
                                          </p:val>
                                        </p:tav>
                                        <p:tav tm="100000">
                                          <p:val>
                                            <p:strVal val="#ppt_x"/>
                                          </p:val>
                                        </p:tav>
                                      </p:tavLst>
                                    </p:anim>
                                    <p:anim calcmode="lin" valueType="num">
                                      <p:cBhvr additive="base">
                                        <p:cTn id="12" dur="500" fill="hold"/>
                                        <p:tgtEl>
                                          <p:spTgt spid="3942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4246"/>
                                        </p:tgtEl>
                                        <p:attrNameLst>
                                          <p:attrName>style.visibility</p:attrName>
                                        </p:attrNameLst>
                                      </p:cBhvr>
                                      <p:to>
                                        <p:strVal val="visible"/>
                                      </p:to>
                                    </p:set>
                                    <p:anim calcmode="lin" valueType="num">
                                      <p:cBhvr additive="base">
                                        <p:cTn id="15" dur="500" fill="hold"/>
                                        <p:tgtEl>
                                          <p:spTgt spid="394246"/>
                                        </p:tgtEl>
                                        <p:attrNameLst>
                                          <p:attrName>ppt_x</p:attrName>
                                        </p:attrNameLst>
                                      </p:cBhvr>
                                      <p:tavLst>
                                        <p:tav tm="0">
                                          <p:val>
                                            <p:strVal val="#ppt_x"/>
                                          </p:val>
                                        </p:tav>
                                        <p:tav tm="100000">
                                          <p:val>
                                            <p:strVal val="#ppt_x"/>
                                          </p:val>
                                        </p:tav>
                                      </p:tavLst>
                                    </p:anim>
                                    <p:anim calcmode="lin" valueType="num">
                                      <p:cBhvr additive="base">
                                        <p:cTn id="16" dur="500" fill="hold"/>
                                        <p:tgtEl>
                                          <p:spTgt spid="3942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4247"/>
                                        </p:tgtEl>
                                        <p:attrNameLst>
                                          <p:attrName>style.visibility</p:attrName>
                                        </p:attrNameLst>
                                      </p:cBhvr>
                                      <p:to>
                                        <p:strVal val="visible"/>
                                      </p:to>
                                    </p:set>
                                    <p:anim calcmode="lin" valueType="num">
                                      <p:cBhvr additive="base">
                                        <p:cTn id="19" dur="500" fill="hold"/>
                                        <p:tgtEl>
                                          <p:spTgt spid="394247"/>
                                        </p:tgtEl>
                                        <p:attrNameLst>
                                          <p:attrName>ppt_x</p:attrName>
                                        </p:attrNameLst>
                                      </p:cBhvr>
                                      <p:tavLst>
                                        <p:tav tm="0">
                                          <p:val>
                                            <p:strVal val="#ppt_x"/>
                                          </p:val>
                                        </p:tav>
                                        <p:tav tm="100000">
                                          <p:val>
                                            <p:strVal val="#ppt_x"/>
                                          </p:val>
                                        </p:tav>
                                      </p:tavLst>
                                    </p:anim>
                                    <p:anim calcmode="lin" valueType="num">
                                      <p:cBhvr additive="base">
                                        <p:cTn id="20" dur="500" fill="hold"/>
                                        <p:tgtEl>
                                          <p:spTgt spid="39424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4248"/>
                                        </p:tgtEl>
                                        <p:attrNameLst>
                                          <p:attrName>style.visibility</p:attrName>
                                        </p:attrNameLst>
                                      </p:cBhvr>
                                      <p:to>
                                        <p:strVal val="visible"/>
                                      </p:to>
                                    </p:set>
                                    <p:anim calcmode="lin" valueType="num">
                                      <p:cBhvr additive="base">
                                        <p:cTn id="25" dur="500" fill="hold"/>
                                        <p:tgtEl>
                                          <p:spTgt spid="394248"/>
                                        </p:tgtEl>
                                        <p:attrNameLst>
                                          <p:attrName>ppt_x</p:attrName>
                                        </p:attrNameLst>
                                      </p:cBhvr>
                                      <p:tavLst>
                                        <p:tav tm="0">
                                          <p:val>
                                            <p:strVal val="#ppt_x"/>
                                          </p:val>
                                        </p:tav>
                                        <p:tav tm="100000">
                                          <p:val>
                                            <p:strVal val="#ppt_x"/>
                                          </p:val>
                                        </p:tav>
                                      </p:tavLst>
                                    </p:anim>
                                    <p:anim calcmode="lin" valueType="num">
                                      <p:cBhvr additive="base">
                                        <p:cTn id="26" dur="500" fill="hold"/>
                                        <p:tgtEl>
                                          <p:spTgt spid="39424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4249"/>
                                        </p:tgtEl>
                                        <p:attrNameLst>
                                          <p:attrName>style.visibility</p:attrName>
                                        </p:attrNameLst>
                                      </p:cBhvr>
                                      <p:to>
                                        <p:strVal val="visible"/>
                                      </p:to>
                                    </p:set>
                                    <p:anim calcmode="lin" valueType="num">
                                      <p:cBhvr additive="base">
                                        <p:cTn id="31" dur="500" fill="hold"/>
                                        <p:tgtEl>
                                          <p:spTgt spid="394249"/>
                                        </p:tgtEl>
                                        <p:attrNameLst>
                                          <p:attrName>ppt_x</p:attrName>
                                        </p:attrNameLst>
                                      </p:cBhvr>
                                      <p:tavLst>
                                        <p:tav tm="0">
                                          <p:val>
                                            <p:strVal val="#ppt_x"/>
                                          </p:val>
                                        </p:tav>
                                        <p:tav tm="100000">
                                          <p:val>
                                            <p:strVal val="#ppt_x"/>
                                          </p:val>
                                        </p:tav>
                                      </p:tavLst>
                                    </p:anim>
                                    <p:anim calcmode="lin" valueType="num">
                                      <p:cBhvr additive="base">
                                        <p:cTn id="32" dur="500" fill="hold"/>
                                        <p:tgtEl>
                                          <p:spTgt spid="39424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4250"/>
                                        </p:tgtEl>
                                        <p:attrNameLst>
                                          <p:attrName>style.visibility</p:attrName>
                                        </p:attrNameLst>
                                      </p:cBhvr>
                                      <p:to>
                                        <p:strVal val="visible"/>
                                      </p:to>
                                    </p:set>
                                    <p:anim calcmode="lin" valueType="num">
                                      <p:cBhvr additive="base">
                                        <p:cTn id="37" dur="500" fill="hold"/>
                                        <p:tgtEl>
                                          <p:spTgt spid="394250"/>
                                        </p:tgtEl>
                                        <p:attrNameLst>
                                          <p:attrName>ppt_x</p:attrName>
                                        </p:attrNameLst>
                                      </p:cBhvr>
                                      <p:tavLst>
                                        <p:tav tm="0">
                                          <p:val>
                                            <p:strVal val="#ppt_x"/>
                                          </p:val>
                                        </p:tav>
                                        <p:tav tm="100000">
                                          <p:val>
                                            <p:strVal val="#ppt_x"/>
                                          </p:val>
                                        </p:tav>
                                      </p:tavLst>
                                    </p:anim>
                                    <p:anim calcmode="lin" valueType="num">
                                      <p:cBhvr additive="base">
                                        <p:cTn id="38" dur="500" fill="hold"/>
                                        <p:tgtEl>
                                          <p:spTgt spid="39425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94251"/>
                                        </p:tgtEl>
                                        <p:attrNameLst>
                                          <p:attrName>style.visibility</p:attrName>
                                        </p:attrNameLst>
                                      </p:cBhvr>
                                      <p:to>
                                        <p:strVal val="visible"/>
                                      </p:to>
                                    </p:set>
                                    <p:anim calcmode="lin" valueType="num">
                                      <p:cBhvr additive="base">
                                        <p:cTn id="43" dur="500" fill="hold"/>
                                        <p:tgtEl>
                                          <p:spTgt spid="394251"/>
                                        </p:tgtEl>
                                        <p:attrNameLst>
                                          <p:attrName>ppt_x</p:attrName>
                                        </p:attrNameLst>
                                      </p:cBhvr>
                                      <p:tavLst>
                                        <p:tav tm="0">
                                          <p:val>
                                            <p:strVal val="#ppt_x"/>
                                          </p:val>
                                        </p:tav>
                                        <p:tav tm="100000">
                                          <p:val>
                                            <p:strVal val="#ppt_x"/>
                                          </p:val>
                                        </p:tav>
                                      </p:tavLst>
                                    </p:anim>
                                    <p:anim calcmode="lin" valueType="num">
                                      <p:cBhvr additive="base">
                                        <p:cTn id="44" dur="500" fill="hold"/>
                                        <p:tgtEl>
                                          <p:spTgt spid="3942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p:bldP spid="394245" grpId="0"/>
      <p:bldP spid="394246" grpId="0"/>
      <p:bldP spid="394247" grpId="0"/>
      <p:bldP spid="394248" grpId="0"/>
      <p:bldP spid="394249" grpId="0"/>
      <p:bldP spid="394250" grpId="0"/>
      <p:bldP spid="39425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28355" y="503675"/>
            <a:ext cx="56388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3800" dirty="0">
                <a:solidFill>
                  <a:srgbClr val="FFFF66"/>
                </a:solidFill>
                <a:latin typeface="Verdana" pitchFamily="34" charset="0"/>
              </a:rPr>
              <a:t> </a:t>
            </a:r>
            <a:r>
              <a:rPr lang="zh-CN" altLang="en-US" sz="4000" dirty="0">
                <a:solidFill>
                  <a:srgbClr val="0000FF"/>
                </a:solidFill>
                <a:latin typeface="黑体" pitchFamily="49" charset="-122"/>
                <a:ea typeface="黑体" pitchFamily="49" charset="-122"/>
                <a:cs typeface="Times New Roman" pitchFamily="18" charset="0"/>
              </a:rPr>
              <a:t>内容耦合</a:t>
            </a:r>
          </a:p>
        </p:txBody>
      </p:sp>
      <p:sp>
        <p:nvSpPr>
          <p:cNvPr id="395267" name="Text Box 3"/>
          <p:cNvSpPr txBox="1">
            <a:spLocks noChangeArrowheads="1"/>
          </p:cNvSpPr>
          <p:nvPr/>
        </p:nvSpPr>
        <p:spPr bwMode="auto">
          <a:xfrm>
            <a:off x="249238" y="3441700"/>
            <a:ext cx="2330450" cy="1517650"/>
          </a:xfrm>
          <a:prstGeom prst="rect">
            <a:avLst/>
          </a:prstGeom>
          <a:noFill/>
          <a:ln w="12700">
            <a:noFill/>
            <a:miter lim="800000"/>
            <a:headEnd/>
            <a:tailEnd/>
          </a:ln>
          <a:effectLst>
            <a:outerShdw dist="107763" dir="2700000" algn="ctr" rotWithShape="0">
              <a:schemeClr val="bg2"/>
            </a:outerShdw>
          </a:effectLst>
        </p:spPr>
        <p:txBody>
          <a:bodyPr wrap="none">
            <a:spAutoFit/>
          </a:bodyPr>
          <a:lstStyle/>
          <a:p>
            <a:pPr algn="l" eaLnBrk="0" hangingPunct="0">
              <a:buClr>
                <a:schemeClr val="tx1"/>
              </a:buClr>
              <a:buSzPct val="75000"/>
              <a:buFont typeface="Monotype Sorts" pitchFamily="2" charset="2"/>
              <a:buNone/>
              <a:defRPr/>
            </a:pPr>
            <a:r>
              <a:rPr lang="zh-CN" altLang="en-US" sz="2400">
                <a:solidFill>
                  <a:schemeClr val="tx1"/>
                </a:solidFill>
                <a:latin typeface="宋体" pitchFamily="2" charset="-122"/>
              </a:rPr>
              <a:t>一模块直接访问</a:t>
            </a:r>
          </a:p>
          <a:p>
            <a:pPr algn="l" eaLnBrk="0" hangingPunct="0">
              <a:buClr>
                <a:schemeClr val="tx1"/>
              </a:buClr>
              <a:buSzPct val="75000"/>
              <a:buFont typeface="Monotype Sorts" pitchFamily="2" charset="2"/>
              <a:buNone/>
              <a:defRPr/>
            </a:pPr>
            <a:r>
              <a:rPr lang="zh-CN" altLang="en-US" sz="2400">
                <a:solidFill>
                  <a:schemeClr val="tx1"/>
                </a:solidFill>
                <a:latin typeface="宋体" pitchFamily="2" charset="-122"/>
              </a:rPr>
              <a:t>另一模块的内部</a:t>
            </a:r>
          </a:p>
          <a:p>
            <a:pPr algn="l" eaLnBrk="0" hangingPunct="0">
              <a:lnSpc>
                <a:spcPct val="95000"/>
              </a:lnSpc>
              <a:buClr>
                <a:schemeClr val="tx1"/>
              </a:buClr>
              <a:buSzPct val="75000"/>
              <a:buFont typeface="Monotype Sorts" pitchFamily="2" charset="2"/>
              <a:buNone/>
              <a:defRPr/>
            </a:pPr>
            <a:r>
              <a:rPr lang="zh-CN" altLang="en-US" sz="2400">
                <a:solidFill>
                  <a:schemeClr val="tx1"/>
                </a:solidFill>
                <a:latin typeface="宋体" pitchFamily="2" charset="-122"/>
              </a:rPr>
              <a:t>信息 </a:t>
            </a:r>
            <a:r>
              <a:rPr lang="en-US" altLang="zh-CN" sz="2400">
                <a:solidFill>
                  <a:schemeClr val="tx1"/>
                </a:solidFill>
                <a:latin typeface="宋体" pitchFamily="2" charset="-122"/>
              </a:rPr>
              <a:t>(</a:t>
            </a:r>
            <a:r>
              <a:rPr lang="zh-CN" altLang="en-US" sz="2400">
                <a:solidFill>
                  <a:schemeClr val="tx1"/>
                </a:solidFill>
                <a:latin typeface="宋体" pitchFamily="2" charset="-122"/>
              </a:rPr>
              <a:t>程序代码</a:t>
            </a:r>
          </a:p>
          <a:p>
            <a:pPr algn="l" eaLnBrk="0" hangingPunct="0">
              <a:lnSpc>
                <a:spcPct val="95000"/>
              </a:lnSpc>
              <a:buClr>
                <a:schemeClr val="tx1"/>
              </a:buClr>
              <a:buSzPct val="75000"/>
              <a:buFont typeface="Monotype Sorts" pitchFamily="2" charset="2"/>
              <a:buNone/>
              <a:defRPr/>
            </a:pPr>
            <a:r>
              <a:rPr lang="zh-CN" altLang="en-US" sz="2400">
                <a:solidFill>
                  <a:schemeClr val="tx1"/>
                </a:solidFill>
                <a:latin typeface="宋体" pitchFamily="2" charset="-122"/>
              </a:rPr>
              <a:t>或数据）</a:t>
            </a:r>
          </a:p>
        </p:txBody>
      </p:sp>
      <p:sp>
        <p:nvSpPr>
          <p:cNvPr id="395268" name="Text Box 4"/>
          <p:cNvSpPr txBox="1">
            <a:spLocks noChangeArrowheads="1"/>
          </p:cNvSpPr>
          <p:nvPr/>
        </p:nvSpPr>
        <p:spPr bwMode="auto">
          <a:xfrm>
            <a:off x="2276475" y="5815013"/>
            <a:ext cx="3759200" cy="476250"/>
          </a:xfrm>
          <a:prstGeom prst="rect">
            <a:avLst/>
          </a:prstGeom>
          <a:noFill/>
          <a:ln w="12700">
            <a:noFill/>
            <a:miter lim="800000"/>
            <a:headEnd/>
            <a:tailEnd/>
          </a:ln>
          <a:effectLst>
            <a:outerShdw dist="107763" dir="2700000" algn="ctr" rotWithShape="0">
              <a:schemeClr val="bg2"/>
            </a:outerShdw>
          </a:effectLst>
        </p:spPr>
        <p:txBody>
          <a:bodyPr wrap="none">
            <a:spAutoFit/>
          </a:bodyPr>
          <a:lstStyle/>
          <a:p>
            <a:pPr algn="l" eaLnBrk="0" hangingPunct="0">
              <a:lnSpc>
                <a:spcPct val="90000"/>
              </a:lnSpc>
              <a:spcBef>
                <a:spcPct val="20000"/>
              </a:spcBef>
              <a:buClr>
                <a:schemeClr val="tx1"/>
              </a:buClr>
              <a:buSzPct val="75000"/>
              <a:buFont typeface="Monotype Sorts" pitchFamily="2" charset="2"/>
              <a:buNone/>
              <a:defRPr/>
            </a:pPr>
            <a:r>
              <a:rPr lang="zh-CN" altLang="en-US" sz="2800">
                <a:solidFill>
                  <a:srgbClr val="FC0128"/>
                </a:solidFill>
                <a:latin typeface="宋体" pitchFamily="2" charset="-122"/>
              </a:rPr>
              <a:t>最不好的耦合形式</a:t>
            </a:r>
            <a:r>
              <a:rPr lang="zh-CN" altLang="en-US" sz="2800">
                <a:solidFill>
                  <a:schemeClr val="tx1"/>
                </a:solidFill>
                <a:latin typeface="宋体" pitchFamily="2" charset="-122"/>
              </a:rPr>
              <a:t> </a:t>
            </a:r>
            <a:r>
              <a:rPr lang="en-US" altLang="zh-CN" sz="2800">
                <a:solidFill>
                  <a:srgbClr val="FC0128"/>
                </a:solidFill>
                <a:latin typeface="宋体" pitchFamily="2" charset="-122"/>
              </a:rPr>
              <a:t>!!!</a:t>
            </a:r>
            <a:endParaRPr lang="en-US" altLang="zh-CN" sz="2800" b="0">
              <a:solidFill>
                <a:schemeClr val="tx1"/>
              </a:solidFill>
              <a:latin typeface="黑体" pitchFamily="2" charset="-122"/>
              <a:ea typeface="黑体" pitchFamily="2" charset="-122"/>
            </a:endParaRPr>
          </a:p>
        </p:txBody>
      </p:sp>
      <p:sp>
        <p:nvSpPr>
          <p:cNvPr id="395269" name="Rectangle 5"/>
          <p:cNvSpPr>
            <a:spLocks noChangeArrowheads="1"/>
          </p:cNvSpPr>
          <p:nvPr/>
        </p:nvSpPr>
        <p:spPr bwMode="auto">
          <a:xfrm>
            <a:off x="173038" y="2146300"/>
            <a:ext cx="1219200" cy="838200"/>
          </a:xfrm>
          <a:prstGeom prst="rect">
            <a:avLst/>
          </a:prstGeom>
          <a:no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95270" name="Rectangle 6"/>
          <p:cNvSpPr>
            <a:spLocks noChangeArrowheads="1"/>
          </p:cNvSpPr>
          <p:nvPr/>
        </p:nvSpPr>
        <p:spPr bwMode="auto">
          <a:xfrm>
            <a:off x="1925638" y="2146300"/>
            <a:ext cx="1219200" cy="838200"/>
          </a:xfrm>
          <a:prstGeom prst="rect">
            <a:avLst/>
          </a:prstGeom>
          <a:no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95271" name="Text Box 7"/>
          <p:cNvSpPr txBox="1">
            <a:spLocks noChangeArrowheads="1"/>
          </p:cNvSpPr>
          <p:nvPr/>
        </p:nvSpPr>
        <p:spPr bwMode="auto">
          <a:xfrm>
            <a:off x="173038" y="2146300"/>
            <a:ext cx="488950" cy="641350"/>
          </a:xfrm>
          <a:prstGeom prst="rect">
            <a:avLst/>
          </a:prstGeom>
          <a:noFill/>
          <a:ln w="12700">
            <a:noFill/>
            <a:miter lim="800000"/>
            <a:headEnd/>
            <a:tailEnd/>
          </a:ln>
          <a:effectLst>
            <a:outerShdw dist="107763" dir="2700000" algn="ctr" rotWithShape="0">
              <a:schemeClr val="bg2"/>
            </a:outerShdw>
          </a:effec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600" b="0">
                <a:solidFill>
                  <a:schemeClr val="tx1"/>
                </a:solidFill>
                <a:latin typeface="Arial" charset="0"/>
                <a:ea typeface="黑体" pitchFamily="2" charset="-122"/>
              </a:rPr>
              <a:t>A</a:t>
            </a:r>
          </a:p>
        </p:txBody>
      </p:sp>
      <p:sp>
        <p:nvSpPr>
          <p:cNvPr id="395272" name="Text Box 8"/>
          <p:cNvSpPr txBox="1">
            <a:spLocks noChangeArrowheads="1"/>
          </p:cNvSpPr>
          <p:nvPr/>
        </p:nvSpPr>
        <p:spPr bwMode="auto">
          <a:xfrm>
            <a:off x="1925638" y="2146300"/>
            <a:ext cx="488950" cy="641350"/>
          </a:xfrm>
          <a:prstGeom prst="rect">
            <a:avLst/>
          </a:prstGeom>
          <a:noFill/>
          <a:ln w="12700">
            <a:noFill/>
            <a:miter lim="800000"/>
            <a:headEnd/>
            <a:tailEnd/>
          </a:ln>
          <a:effectLst>
            <a:outerShdw dist="107763" dir="2700000" algn="ctr" rotWithShape="0">
              <a:schemeClr val="bg2"/>
            </a:outerShdw>
          </a:effec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600" b="0">
                <a:solidFill>
                  <a:schemeClr val="tx1"/>
                </a:solidFill>
                <a:latin typeface="Arial" charset="0"/>
                <a:ea typeface="黑体" pitchFamily="2" charset="-122"/>
              </a:rPr>
              <a:t>B</a:t>
            </a:r>
          </a:p>
        </p:txBody>
      </p:sp>
      <p:sp>
        <p:nvSpPr>
          <p:cNvPr id="395273" name="Line 9"/>
          <p:cNvSpPr>
            <a:spLocks noChangeShapeType="1"/>
          </p:cNvSpPr>
          <p:nvPr/>
        </p:nvSpPr>
        <p:spPr bwMode="auto">
          <a:xfrm flipV="1">
            <a:off x="935038" y="2755900"/>
            <a:ext cx="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95274" name="Line 10"/>
          <p:cNvSpPr>
            <a:spLocks noChangeShapeType="1"/>
          </p:cNvSpPr>
          <p:nvPr/>
        </p:nvSpPr>
        <p:spPr bwMode="auto">
          <a:xfrm flipV="1">
            <a:off x="2687638" y="2755900"/>
            <a:ext cx="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95275" name="Line 11"/>
          <p:cNvSpPr>
            <a:spLocks noChangeShapeType="1"/>
          </p:cNvSpPr>
          <p:nvPr/>
        </p:nvSpPr>
        <p:spPr bwMode="auto">
          <a:xfrm>
            <a:off x="935038" y="3289300"/>
            <a:ext cx="1752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5276" name="Rectangle 12"/>
          <p:cNvSpPr>
            <a:spLocks noChangeArrowheads="1"/>
          </p:cNvSpPr>
          <p:nvPr/>
        </p:nvSpPr>
        <p:spPr bwMode="auto">
          <a:xfrm>
            <a:off x="3754438" y="2146300"/>
            <a:ext cx="1219200" cy="838200"/>
          </a:xfrm>
          <a:prstGeom prst="rect">
            <a:avLst/>
          </a:prstGeom>
          <a:no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95277" name="Rectangle 13"/>
          <p:cNvSpPr>
            <a:spLocks noChangeArrowheads="1"/>
          </p:cNvSpPr>
          <p:nvPr/>
        </p:nvSpPr>
        <p:spPr bwMode="auto">
          <a:xfrm>
            <a:off x="4516438" y="2679700"/>
            <a:ext cx="1219200" cy="838200"/>
          </a:xfrm>
          <a:prstGeom prst="rect">
            <a:avLst/>
          </a:prstGeom>
          <a:no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95278" name="Text Box 14"/>
          <p:cNvSpPr txBox="1">
            <a:spLocks noChangeArrowheads="1"/>
          </p:cNvSpPr>
          <p:nvPr/>
        </p:nvSpPr>
        <p:spPr bwMode="auto">
          <a:xfrm>
            <a:off x="3754438" y="2146300"/>
            <a:ext cx="488950" cy="641350"/>
          </a:xfrm>
          <a:prstGeom prst="rect">
            <a:avLst/>
          </a:prstGeom>
          <a:noFill/>
          <a:ln w="12700">
            <a:noFill/>
            <a:miter lim="800000"/>
            <a:headEnd/>
            <a:tailEnd/>
          </a:ln>
          <a:effectLst>
            <a:outerShdw dist="107763" dir="2700000" algn="ctr" rotWithShape="0">
              <a:schemeClr val="bg2"/>
            </a:outerShdw>
          </a:effec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600" b="0">
                <a:solidFill>
                  <a:schemeClr val="tx1"/>
                </a:solidFill>
                <a:latin typeface="Arial" charset="0"/>
                <a:ea typeface="黑体" pitchFamily="2" charset="-122"/>
              </a:rPr>
              <a:t>A</a:t>
            </a:r>
          </a:p>
        </p:txBody>
      </p:sp>
      <p:sp>
        <p:nvSpPr>
          <p:cNvPr id="395279" name="Text Box 15"/>
          <p:cNvSpPr txBox="1">
            <a:spLocks noChangeArrowheads="1"/>
          </p:cNvSpPr>
          <p:nvPr/>
        </p:nvSpPr>
        <p:spPr bwMode="auto">
          <a:xfrm>
            <a:off x="5254625" y="2832100"/>
            <a:ext cx="488950" cy="641350"/>
          </a:xfrm>
          <a:prstGeom prst="rect">
            <a:avLst/>
          </a:prstGeom>
          <a:noFill/>
          <a:ln w="12700">
            <a:noFill/>
            <a:miter lim="800000"/>
            <a:headEnd/>
            <a:tailEnd/>
          </a:ln>
          <a:effectLst>
            <a:outerShdw dist="107763" dir="2700000" algn="ctr" rotWithShape="0">
              <a:schemeClr val="bg2"/>
            </a:outerShdw>
          </a:effec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600" b="0">
                <a:solidFill>
                  <a:schemeClr val="tx1"/>
                </a:solidFill>
                <a:latin typeface="Arial" charset="0"/>
                <a:ea typeface="黑体" pitchFamily="2" charset="-122"/>
              </a:rPr>
              <a:t>B</a:t>
            </a:r>
          </a:p>
        </p:txBody>
      </p:sp>
      <p:sp>
        <p:nvSpPr>
          <p:cNvPr id="395280" name="Rectangle 16"/>
          <p:cNvSpPr>
            <a:spLocks noChangeArrowheads="1"/>
          </p:cNvSpPr>
          <p:nvPr/>
        </p:nvSpPr>
        <p:spPr bwMode="auto">
          <a:xfrm>
            <a:off x="4516438" y="2679700"/>
            <a:ext cx="457200" cy="3048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95281" name="Line 17"/>
          <p:cNvSpPr>
            <a:spLocks noChangeShapeType="1"/>
          </p:cNvSpPr>
          <p:nvPr/>
        </p:nvSpPr>
        <p:spPr bwMode="auto">
          <a:xfrm flipV="1">
            <a:off x="4745038" y="2832100"/>
            <a:ext cx="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5282" name="Rectangle 18"/>
          <p:cNvSpPr>
            <a:spLocks noChangeArrowheads="1"/>
          </p:cNvSpPr>
          <p:nvPr/>
        </p:nvSpPr>
        <p:spPr bwMode="auto">
          <a:xfrm>
            <a:off x="3602038" y="3760788"/>
            <a:ext cx="2635250" cy="457200"/>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spcBef>
                <a:spcPct val="50000"/>
              </a:spcBef>
              <a:buClr>
                <a:schemeClr val="tx1"/>
              </a:buClr>
              <a:buSzPct val="75000"/>
              <a:buFont typeface="Monotype Sorts" pitchFamily="2" charset="2"/>
              <a:buNone/>
              <a:defRPr/>
            </a:pPr>
            <a:r>
              <a:rPr lang="zh-CN" altLang="en-US" sz="2400">
                <a:solidFill>
                  <a:schemeClr val="tx1"/>
                </a:solidFill>
                <a:latin typeface="宋体" pitchFamily="2" charset="-122"/>
              </a:rPr>
              <a:t>模块代码重叠</a:t>
            </a:r>
          </a:p>
        </p:txBody>
      </p:sp>
      <p:sp>
        <p:nvSpPr>
          <p:cNvPr id="395283" name="Rectangle 19"/>
          <p:cNvSpPr>
            <a:spLocks noChangeArrowheads="1"/>
          </p:cNvSpPr>
          <p:nvPr/>
        </p:nvSpPr>
        <p:spPr bwMode="auto">
          <a:xfrm>
            <a:off x="6905625" y="1630363"/>
            <a:ext cx="1981200" cy="2590800"/>
          </a:xfrm>
          <a:prstGeom prst="rect">
            <a:avLst/>
          </a:prstGeom>
          <a:no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95284" name="Text Box 20"/>
          <p:cNvSpPr txBox="1">
            <a:spLocks noChangeArrowheads="1"/>
          </p:cNvSpPr>
          <p:nvPr/>
        </p:nvSpPr>
        <p:spPr bwMode="auto">
          <a:xfrm>
            <a:off x="6905625" y="1879600"/>
            <a:ext cx="1974850" cy="1800225"/>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defRPr/>
            </a:pPr>
            <a:r>
              <a:rPr lang="en-US" altLang="zh-CN" sz="2800" b="0">
                <a:solidFill>
                  <a:schemeClr val="tx1"/>
                </a:solidFill>
                <a:latin typeface="Arial" charset="0"/>
                <a:ea typeface="黑体" pitchFamily="2" charset="-122"/>
              </a:rPr>
              <a:t>Entry1</a:t>
            </a:r>
          </a:p>
          <a:p>
            <a:pPr algn="l" eaLnBrk="0" hangingPunct="0">
              <a:defRPr/>
            </a:pPr>
            <a:r>
              <a:rPr lang="en-US" altLang="zh-CN" sz="2800" b="0">
                <a:solidFill>
                  <a:schemeClr val="tx1"/>
                </a:solidFill>
                <a:latin typeface="Arial" charset="0"/>
                <a:ea typeface="黑体" pitchFamily="2" charset="-122"/>
              </a:rPr>
              <a:t>      ……</a:t>
            </a:r>
          </a:p>
          <a:p>
            <a:pPr algn="l" eaLnBrk="0" hangingPunct="0">
              <a:defRPr/>
            </a:pPr>
            <a:r>
              <a:rPr lang="en-US" altLang="zh-CN" sz="2800" b="0">
                <a:solidFill>
                  <a:schemeClr val="tx1"/>
                </a:solidFill>
                <a:latin typeface="Arial" charset="0"/>
                <a:ea typeface="黑体" pitchFamily="2" charset="-122"/>
              </a:rPr>
              <a:t>Entry1</a:t>
            </a:r>
          </a:p>
          <a:p>
            <a:pPr algn="l" eaLnBrk="0" hangingPunct="0">
              <a:defRPr/>
            </a:pPr>
            <a:r>
              <a:rPr lang="en-US" altLang="zh-CN" sz="2800" b="0">
                <a:solidFill>
                  <a:schemeClr val="tx1"/>
                </a:solidFill>
                <a:latin typeface="Arial" charset="0"/>
                <a:ea typeface="黑体" pitchFamily="2" charset="-122"/>
              </a:rPr>
              <a:t>      ……</a:t>
            </a:r>
          </a:p>
        </p:txBody>
      </p:sp>
      <p:sp>
        <p:nvSpPr>
          <p:cNvPr id="395285" name="Line 21"/>
          <p:cNvSpPr>
            <a:spLocks noChangeShapeType="1"/>
          </p:cNvSpPr>
          <p:nvPr/>
        </p:nvSpPr>
        <p:spPr bwMode="auto">
          <a:xfrm>
            <a:off x="6372225" y="2239963"/>
            <a:ext cx="457200" cy="0"/>
          </a:xfrm>
          <a:prstGeom prst="line">
            <a:avLst/>
          </a:prstGeom>
          <a:noFill/>
          <a:ln w="19050">
            <a:solidFill>
              <a:schemeClr val="tx1"/>
            </a:solidFill>
            <a:round/>
            <a:headEnd/>
            <a:tailEnd type="triangle" w="lg" len="lg"/>
          </a:ln>
          <a:effectLst>
            <a:outerShdw dist="107763" dir="2700000" algn="ctr" rotWithShape="0">
              <a:schemeClr val="bg2"/>
            </a:outerShdw>
          </a:effectLst>
        </p:spPr>
        <p:txBody>
          <a:bodyPr/>
          <a:lstStyle/>
          <a:p>
            <a:pPr>
              <a:defRPr/>
            </a:pPr>
            <a:endParaRPr lang="zh-CN" altLang="en-US"/>
          </a:p>
        </p:txBody>
      </p:sp>
      <p:sp>
        <p:nvSpPr>
          <p:cNvPr id="395286" name="Line 22"/>
          <p:cNvSpPr>
            <a:spLocks noChangeShapeType="1"/>
          </p:cNvSpPr>
          <p:nvPr/>
        </p:nvSpPr>
        <p:spPr bwMode="auto">
          <a:xfrm>
            <a:off x="6372225" y="3306763"/>
            <a:ext cx="457200" cy="0"/>
          </a:xfrm>
          <a:prstGeom prst="line">
            <a:avLst/>
          </a:prstGeom>
          <a:noFill/>
          <a:ln w="19050">
            <a:solidFill>
              <a:schemeClr val="tx1"/>
            </a:solidFill>
            <a:round/>
            <a:headEnd/>
            <a:tailEnd type="triangle" w="lg" len="lg"/>
          </a:ln>
          <a:effectLst>
            <a:outerShdw dist="107763" dir="2700000" algn="ctr" rotWithShape="0">
              <a:schemeClr val="bg2"/>
            </a:outerShdw>
          </a:effectLst>
        </p:spPr>
        <p:txBody>
          <a:bodyPr/>
          <a:lstStyle/>
          <a:p>
            <a:pPr>
              <a:defRPr/>
            </a:pPr>
            <a:endParaRPr lang="zh-CN" altLang="en-US"/>
          </a:p>
        </p:txBody>
      </p:sp>
      <p:sp>
        <p:nvSpPr>
          <p:cNvPr id="395287" name="Rectangle 23"/>
          <p:cNvSpPr>
            <a:spLocks noChangeArrowheads="1"/>
          </p:cNvSpPr>
          <p:nvPr/>
        </p:nvSpPr>
        <p:spPr bwMode="auto">
          <a:xfrm>
            <a:off x="6985000" y="4321175"/>
            <a:ext cx="1716088" cy="457200"/>
          </a:xfrm>
          <a:prstGeom prst="rect">
            <a:avLst/>
          </a:prstGeom>
          <a:noFill/>
          <a:ln w="12700">
            <a:noFill/>
            <a:miter lim="800000"/>
            <a:headEnd/>
            <a:tailEnd/>
          </a:ln>
          <a:effectLst>
            <a:outerShdw dist="107763" dir="2700000" algn="ctr" rotWithShape="0">
              <a:schemeClr val="bg2"/>
            </a:outerShdw>
          </a:effectLst>
        </p:spPr>
        <p:txBody>
          <a:bodyPr wrap="none">
            <a:spAutoFit/>
          </a:bodyPr>
          <a:lstStyle/>
          <a:p>
            <a:pPr algn="l" eaLnBrk="0" hangingPunct="0">
              <a:spcBef>
                <a:spcPct val="50000"/>
              </a:spcBef>
              <a:buClr>
                <a:schemeClr val="tx1"/>
              </a:buClr>
              <a:buSzPct val="75000"/>
              <a:buFont typeface="Monotype Sorts" pitchFamily="2" charset="2"/>
              <a:buNone/>
              <a:defRPr/>
            </a:pPr>
            <a:r>
              <a:rPr lang="zh-CN" altLang="en-US" sz="2400">
                <a:solidFill>
                  <a:schemeClr val="tx1"/>
                </a:solidFill>
                <a:latin typeface="宋体" pitchFamily="2" charset="-122"/>
              </a:rPr>
              <a:t>多入口模块</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5267"/>
                                        </p:tgtEl>
                                        <p:attrNameLst>
                                          <p:attrName>style.visibility</p:attrName>
                                        </p:attrNameLst>
                                      </p:cBhvr>
                                      <p:to>
                                        <p:strVal val="visible"/>
                                      </p:to>
                                    </p:set>
                                    <p:anim calcmode="lin" valueType="num">
                                      <p:cBhvr additive="base">
                                        <p:cTn id="7" dur="500" fill="hold"/>
                                        <p:tgtEl>
                                          <p:spTgt spid="395267"/>
                                        </p:tgtEl>
                                        <p:attrNameLst>
                                          <p:attrName>ppt_x</p:attrName>
                                        </p:attrNameLst>
                                      </p:cBhvr>
                                      <p:tavLst>
                                        <p:tav tm="0">
                                          <p:val>
                                            <p:strVal val="#ppt_x"/>
                                          </p:val>
                                        </p:tav>
                                        <p:tav tm="100000">
                                          <p:val>
                                            <p:strVal val="#ppt_x"/>
                                          </p:val>
                                        </p:tav>
                                      </p:tavLst>
                                    </p:anim>
                                    <p:anim calcmode="lin" valueType="num">
                                      <p:cBhvr additive="base">
                                        <p:cTn id="8" dur="500" fill="hold"/>
                                        <p:tgtEl>
                                          <p:spTgt spid="39526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5269"/>
                                        </p:tgtEl>
                                        <p:attrNameLst>
                                          <p:attrName>style.visibility</p:attrName>
                                        </p:attrNameLst>
                                      </p:cBhvr>
                                      <p:to>
                                        <p:strVal val="visible"/>
                                      </p:to>
                                    </p:set>
                                    <p:anim calcmode="lin" valueType="num">
                                      <p:cBhvr additive="base">
                                        <p:cTn id="11" dur="500" fill="hold"/>
                                        <p:tgtEl>
                                          <p:spTgt spid="395269"/>
                                        </p:tgtEl>
                                        <p:attrNameLst>
                                          <p:attrName>ppt_x</p:attrName>
                                        </p:attrNameLst>
                                      </p:cBhvr>
                                      <p:tavLst>
                                        <p:tav tm="0">
                                          <p:val>
                                            <p:strVal val="#ppt_x"/>
                                          </p:val>
                                        </p:tav>
                                        <p:tav tm="100000">
                                          <p:val>
                                            <p:strVal val="#ppt_x"/>
                                          </p:val>
                                        </p:tav>
                                      </p:tavLst>
                                    </p:anim>
                                    <p:anim calcmode="lin" valueType="num">
                                      <p:cBhvr additive="base">
                                        <p:cTn id="12" dur="500" fill="hold"/>
                                        <p:tgtEl>
                                          <p:spTgt spid="39526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5270"/>
                                        </p:tgtEl>
                                        <p:attrNameLst>
                                          <p:attrName>style.visibility</p:attrName>
                                        </p:attrNameLst>
                                      </p:cBhvr>
                                      <p:to>
                                        <p:strVal val="visible"/>
                                      </p:to>
                                    </p:set>
                                    <p:anim calcmode="lin" valueType="num">
                                      <p:cBhvr additive="base">
                                        <p:cTn id="15" dur="500" fill="hold"/>
                                        <p:tgtEl>
                                          <p:spTgt spid="395270"/>
                                        </p:tgtEl>
                                        <p:attrNameLst>
                                          <p:attrName>ppt_x</p:attrName>
                                        </p:attrNameLst>
                                      </p:cBhvr>
                                      <p:tavLst>
                                        <p:tav tm="0">
                                          <p:val>
                                            <p:strVal val="#ppt_x"/>
                                          </p:val>
                                        </p:tav>
                                        <p:tav tm="100000">
                                          <p:val>
                                            <p:strVal val="#ppt_x"/>
                                          </p:val>
                                        </p:tav>
                                      </p:tavLst>
                                    </p:anim>
                                    <p:anim calcmode="lin" valueType="num">
                                      <p:cBhvr additive="base">
                                        <p:cTn id="16" dur="500" fill="hold"/>
                                        <p:tgtEl>
                                          <p:spTgt spid="39527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5271"/>
                                        </p:tgtEl>
                                        <p:attrNameLst>
                                          <p:attrName>style.visibility</p:attrName>
                                        </p:attrNameLst>
                                      </p:cBhvr>
                                      <p:to>
                                        <p:strVal val="visible"/>
                                      </p:to>
                                    </p:set>
                                    <p:anim calcmode="lin" valueType="num">
                                      <p:cBhvr additive="base">
                                        <p:cTn id="19" dur="500" fill="hold"/>
                                        <p:tgtEl>
                                          <p:spTgt spid="395271"/>
                                        </p:tgtEl>
                                        <p:attrNameLst>
                                          <p:attrName>ppt_x</p:attrName>
                                        </p:attrNameLst>
                                      </p:cBhvr>
                                      <p:tavLst>
                                        <p:tav tm="0">
                                          <p:val>
                                            <p:strVal val="#ppt_x"/>
                                          </p:val>
                                        </p:tav>
                                        <p:tav tm="100000">
                                          <p:val>
                                            <p:strVal val="#ppt_x"/>
                                          </p:val>
                                        </p:tav>
                                      </p:tavLst>
                                    </p:anim>
                                    <p:anim calcmode="lin" valueType="num">
                                      <p:cBhvr additive="base">
                                        <p:cTn id="20" dur="500" fill="hold"/>
                                        <p:tgtEl>
                                          <p:spTgt spid="39527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5272"/>
                                        </p:tgtEl>
                                        <p:attrNameLst>
                                          <p:attrName>style.visibility</p:attrName>
                                        </p:attrNameLst>
                                      </p:cBhvr>
                                      <p:to>
                                        <p:strVal val="visible"/>
                                      </p:to>
                                    </p:set>
                                    <p:anim calcmode="lin" valueType="num">
                                      <p:cBhvr additive="base">
                                        <p:cTn id="23" dur="500" fill="hold"/>
                                        <p:tgtEl>
                                          <p:spTgt spid="395272"/>
                                        </p:tgtEl>
                                        <p:attrNameLst>
                                          <p:attrName>ppt_x</p:attrName>
                                        </p:attrNameLst>
                                      </p:cBhvr>
                                      <p:tavLst>
                                        <p:tav tm="0">
                                          <p:val>
                                            <p:strVal val="#ppt_x"/>
                                          </p:val>
                                        </p:tav>
                                        <p:tav tm="100000">
                                          <p:val>
                                            <p:strVal val="#ppt_x"/>
                                          </p:val>
                                        </p:tav>
                                      </p:tavLst>
                                    </p:anim>
                                    <p:anim calcmode="lin" valueType="num">
                                      <p:cBhvr additive="base">
                                        <p:cTn id="24" dur="500" fill="hold"/>
                                        <p:tgtEl>
                                          <p:spTgt spid="39527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95273"/>
                                        </p:tgtEl>
                                        <p:attrNameLst>
                                          <p:attrName>style.visibility</p:attrName>
                                        </p:attrNameLst>
                                      </p:cBhvr>
                                      <p:to>
                                        <p:strVal val="visible"/>
                                      </p:to>
                                    </p:set>
                                    <p:anim calcmode="lin" valueType="num">
                                      <p:cBhvr additive="base">
                                        <p:cTn id="27" dur="500" fill="hold"/>
                                        <p:tgtEl>
                                          <p:spTgt spid="395273"/>
                                        </p:tgtEl>
                                        <p:attrNameLst>
                                          <p:attrName>ppt_x</p:attrName>
                                        </p:attrNameLst>
                                      </p:cBhvr>
                                      <p:tavLst>
                                        <p:tav tm="0">
                                          <p:val>
                                            <p:strVal val="#ppt_x"/>
                                          </p:val>
                                        </p:tav>
                                        <p:tav tm="100000">
                                          <p:val>
                                            <p:strVal val="#ppt_x"/>
                                          </p:val>
                                        </p:tav>
                                      </p:tavLst>
                                    </p:anim>
                                    <p:anim calcmode="lin" valueType="num">
                                      <p:cBhvr additive="base">
                                        <p:cTn id="28" dur="500" fill="hold"/>
                                        <p:tgtEl>
                                          <p:spTgt spid="39527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5274"/>
                                        </p:tgtEl>
                                        <p:attrNameLst>
                                          <p:attrName>style.visibility</p:attrName>
                                        </p:attrNameLst>
                                      </p:cBhvr>
                                      <p:to>
                                        <p:strVal val="visible"/>
                                      </p:to>
                                    </p:set>
                                    <p:anim calcmode="lin" valueType="num">
                                      <p:cBhvr additive="base">
                                        <p:cTn id="31" dur="500" fill="hold"/>
                                        <p:tgtEl>
                                          <p:spTgt spid="395274"/>
                                        </p:tgtEl>
                                        <p:attrNameLst>
                                          <p:attrName>ppt_x</p:attrName>
                                        </p:attrNameLst>
                                      </p:cBhvr>
                                      <p:tavLst>
                                        <p:tav tm="0">
                                          <p:val>
                                            <p:strVal val="#ppt_x"/>
                                          </p:val>
                                        </p:tav>
                                        <p:tav tm="100000">
                                          <p:val>
                                            <p:strVal val="#ppt_x"/>
                                          </p:val>
                                        </p:tav>
                                      </p:tavLst>
                                    </p:anim>
                                    <p:anim calcmode="lin" valueType="num">
                                      <p:cBhvr additive="base">
                                        <p:cTn id="32" dur="500" fill="hold"/>
                                        <p:tgtEl>
                                          <p:spTgt spid="39527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5275"/>
                                        </p:tgtEl>
                                        <p:attrNameLst>
                                          <p:attrName>style.visibility</p:attrName>
                                        </p:attrNameLst>
                                      </p:cBhvr>
                                      <p:to>
                                        <p:strVal val="visible"/>
                                      </p:to>
                                    </p:set>
                                    <p:anim calcmode="lin" valueType="num">
                                      <p:cBhvr additive="base">
                                        <p:cTn id="35" dur="500" fill="hold"/>
                                        <p:tgtEl>
                                          <p:spTgt spid="395275"/>
                                        </p:tgtEl>
                                        <p:attrNameLst>
                                          <p:attrName>ppt_x</p:attrName>
                                        </p:attrNameLst>
                                      </p:cBhvr>
                                      <p:tavLst>
                                        <p:tav tm="0">
                                          <p:val>
                                            <p:strVal val="#ppt_x"/>
                                          </p:val>
                                        </p:tav>
                                        <p:tav tm="100000">
                                          <p:val>
                                            <p:strVal val="#ppt_x"/>
                                          </p:val>
                                        </p:tav>
                                      </p:tavLst>
                                    </p:anim>
                                    <p:anim calcmode="lin" valueType="num">
                                      <p:cBhvr additive="base">
                                        <p:cTn id="36" dur="500" fill="hold"/>
                                        <p:tgtEl>
                                          <p:spTgt spid="395275"/>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95276"/>
                                        </p:tgtEl>
                                        <p:attrNameLst>
                                          <p:attrName>style.visibility</p:attrName>
                                        </p:attrNameLst>
                                      </p:cBhvr>
                                      <p:to>
                                        <p:strVal val="visible"/>
                                      </p:to>
                                    </p:set>
                                    <p:anim calcmode="lin" valueType="num">
                                      <p:cBhvr additive="base">
                                        <p:cTn id="41" dur="500" fill="hold"/>
                                        <p:tgtEl>
                                          <p:spTgt spid="395276"/>
                                        </p:tgtEl>
                                        <p:attrNameLst>
                                          <p:attrName>ppt_x</p:attrName>
                                        </p:attrNameLst>
                                      </p:cBhvr>
                                      <p:tavLst>
                                        <p:tav tm="0">
                                          <p:val>
                                            <p:strVal val="#ppt_x"/>
                                          </p:val>
                                        </p:tav>
                                        <p:tav tm="100000">
                                          <p:val>
                                            <p:strVal val="#ppt_x"/>
                                          </p:val>
                                        </p:tav>
                                      </p:tavLst>
                                    </p:anim>
                                    <p:anim calcmode="lin" valueType="num">
                                      <p:cBhvr additive="base">
                                        <p:cTn id="42" dur="500" fill="hold"/>
                                        <p:tgtEl>
                                          <p:spTgt spid="39527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95277"/>
                                        </p:tgtEl>
                                        <p:attrNameLst>
                                          <p:attrName>style.visibility</p:attrName>
                                        </p:attrNameLst>
                                      </p:cBhvr>
                                      <p:to>
                                        <p:strVal val="visible"/>
                                      </p:to>
                                    </p:set>
                                    <p:anim calcmode="lin" valueType="num">
                                      <p:cBhvr additive="base">
                                        <p:cTn id="45" dur="500" fill="hold"/>
                                        <p:tgtEl>
                                          <p:spTgt spid="395277"/>
                                        </p:tgtEl>
                                        <p:attrNameLst>
                                          <p:attrName>ppt_x</p:attrName>
                                        </p:attrNameLst>
                                      </p:cBhvr>
                                      <p:tavLst>
                                        <p:tav tm="0">
                                          <p:val>
                                            <p:strVal val="#ppt_x"/>
                                          </p:val>
                                        </p:tav>
                                        <p:tav tm="100000">
                                          <p:val>
                                            <p:strVal val="#ppt_x"/>
                                          </p:val>
                                        </p:tav>
                                      </p:tavLst>
                                    </p:anim>
                                    <p:anim calcmode="lin" valueType="num">
                                      <p:cBhvr additive="base">
                                        <p:cTn id="46" dur="500" fill="hold"/>
                                        <p:tgtEl>
                                          <p:spTgt spid="39527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95278"/>
                                        </p:tgtEl>
                                        <p:attrNameLst>
                                          <p:attrName>style.visibility</p:attrName>
                                        </p:attrNameLst>
                                      </p:cBhvr>
                                      <p:to>
                                        <p:strVal val="visible"/>
                                      </p:to>
                                    </p:set>
                                    <p:anim calcmode="lin" valueType="num">
                                      <p:cBhvr additive="base">
                                        <p:cTn id="49" dur="500" fill="hold"/>
                                        <p:tgtEl>
                                          <p:spTgt spid="395278"/>
                                        </p:tgtEl>
                                        <p:attrNameLst>
                                          <p:attrName>ppt_x</p:attrName>
                                        </p:attrNameLst>
                                      </p:cBhvr>
                                      <p:tavLst>
                                        <p:tav tm="0">
                                          <p:val>
                                            <p:strVal val="#ppt_x"/>
                                          </p:val>
                                        </p:tav>
                                        <p:tav tm="100000">
                                          <p:val>
                                            <p:strVal val="#ppt_x"/>
                                          </p:val>
                                        </p:tav>
                                      </p:tavLst>
                                    </p:anim>
                                    <p:anim calcmode="lin" valueType="num">
                                      <p:cBhvr additive="base">
                                        <p:cTn id="50" dur="500" fill="hold"/>
                                        <p:tgtEl>
                                          <p:spTgt spid="39527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95279"/>
                                        </p:tgtEl>
                                        <p:attrNameLst>
                                          <p:attrName>style.visibility</p:attrName>
                                        </p:attrNameLst>
                                      </p:cBhvr>
                                      <p:to>
                                        <p:strVal val="visible"/>
                                      </p:to>
                                    </p:set>
                                    <p:anim calcmode="lin" valueType="num">
                                      <p:cBhvr additive="base">
                                        <p:cTn id="53" dur="500" fill="hold"/>
                                        <p:tgtEl>
                                          <p:spTgt spid="395279"/>
                                        </p:tgtEl>
                                        <p:attrNameLst>
                                          <p:attrName>ppt_x</p:attrName>
                                        </p:attrNameLst>
                                      </p:cBhvr>
                                      <p:tavLst>
                                        <p:tav tm="0">
                                          <p:val>
                                            <p:strVal val="#ppt_x"/>
                                          </p:val>
                                        </p:tav>
                                        <p:tav tm="100000">
                                          <p:val>
                                            <p:strVal val="#ppt_x"/>
                                          </p:val>
                                        </p:tav>
                                      </p:tavLst>
                                    </p:anim>
                                    <p:anim calcmode="lin" valueType="num">
                                      <p:cBhvr additive="base">
                                        <p:cTn id="54" dur="500" fill="hold"/>
                                        <p:tgtEl>
                                          <p:spTgt spid="39527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95280"/>
                                        </p:tgtEl>
                                        <p:attrNameLst>
                                          <p:attrName>style.visibility</p:attrName>
                                        </p:attrNameLst>
                                      </p:cBhvr>
                                      <p:to>
                                        <p:strVal val="visible"/>
                                      </p:to>
                                    </p:set>
                                    <p:anim calcmode="lin" valueType="num">
                                      <p:cBhvr additive="base">
                                        <p:cTn id="57" dur="500" fill="hold"/>
                                        <p:tgtEl>
                                          <p:spTgt spid="395280"/>
                                        </p:tgtEl>
                                        <p:attrNameLst>
                                          <p:attrName>ppt_x</p:attrName>
                                        </p:attrNameLst>
                                      </p:cBhvr>
                                      <p:tavLst>
                                        <p:tav tm="0">
                                          <p:val>
                                            <p:strVal val="#ppt_x"/>
                                          </p:val>
                                        </p:tav>
                                        <p:tav tm="100000">
                                          <p:val>
                                            <p:strVal val="#ppt_x"/>
                                          </p:val>
                                        </p:tav>
                                      </p:tavLst>
                                    </p:anim>
                                    <p:anim calcmode="lin" valueType="num">
                                      <p:cBhvr additive="base">
                                        <p:cTn id="58" dur="500" fill="hold"/>
                                        <p:tgtEl>
                                          <p:spTgt spid="39528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95281"/>
                                        </p:tgtEl>
                                        <p:attrNameLst>
                                          <p:attrName>style.visibility</p:attrName>
                                        </p:attrNameLst>
                                      </p:cBhvr>
                                      <p:to>
                                        <p:strVal val="visible"/>
                                      </p:to>
                                    </p:set>
                                    <p:anim calcmode="lin" valueType="num">
                                      <p:cBhvr additive="base">
                                        <p:cTn id="61" dur="500" fill="hold"/>
                                        <p:tgtEl>
                                          <p:spTgt spid="395281"/>
                                        </p:tgtEl>
                                        <p:attrNameLst>
                                          <p:attrName>ppt_x</p:attrName>
                                        </p:attrNameLst>
                                      </p:cBhvr>
                                      <p:tavLst>
                                        <p:tav tm="0">
                                          <p:val>
                                            <p:strVal val="#ppt_x"/>
                                          </p:val>
                                        </p:tav>
                                        <p:tav tm="100000">
                                          <p:val>
                                            <p:strVal val="#ppt_x"/>
                                          </p:val>
                                        </p:tav>
                                      </p:tavLst>
                                    </p:anim>
                                    <p:anim calcmode="lin" valueType="num">
                                      <p:cBhvr additive="base">
                                        <p:cTn id="62" dur="500" fill="hold"/>
                                        <p:tgtEl>
                                          <p:spTgt spid="39528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95282"/>
                                        </p:tgtEl>
                                        <p:attrNameLst>
                                          <p:attrName>style.visibility</p:attrName>
                                        </p:attrNameLst>
                                      </p:cBhvr>
                                      <p:to>
                                        <p:strVal val="visible"/>
                                      </p:to>
                                    </p:set>
                                    <p:anim calcmode="lin" valueType="num">
                                      <p:cBhvr additive="base">
                                        <p:cTn id="65" dur="500" fill="hold"/>
                                        <p:tgtEl>
                                          <p:spTgt spid="395282"/>
                                        </p:tgtEl>
                                        <p:attrNameLst>
                                          <p:attrName>ppt_x</p:attrName>
                                        </p:attrNameLst>
                                      </p:cBhvr>
                                      <p:tavLst>
                                        <p:tav tm="0">
                                          <p:val>
                                            <p:strVal val="#ppt_x"/>
                                          </p:val>
                                        </p:tav>
                                        <p:tav tm="100000">
                                          <p:val>
                                            <p:strVal val="#ppt_x"/>
                                          </p:val>
                                        </p:tav>
                                      </p:tavLst>
                                    </p:anim>
                                    <p:anim calcmode="lin" valueType="num">
                                      <p:cBhvr additive="base">
                                        <p:cTn id="66" dur="500" fill="hold"/>
                                        <p:tgtEl>
                                          <p:spTgt spid="395282"/>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95283"/>
                                        </p:tgtEl>
                                        <p:attrNameLst>
                                          <p:attrName>style.visibility</p:attrName>
                                        </p:attrNameLst>
                                      </p:cBhvr>
                                      <p:to>
                                        <p:strVal val="visible"/>
                                      </p:to>
                                    </p:set>
                                    <p:anim calcmode="lin" valueType="num">
                                      <p:cBhvr additive="base">
                                        <p:cTn id="71" dur="500" fill="hold"/>
                                        <p:tgtEl>
                                          <p:spTgt spid="395283"/>
                                        </p:tgtEl>
                                        <p:attrNameLst>
                                          <p:attrName>ppt_x</p:attrName>
                                        </p:attrNameLst>
                                      </p:cBhvr>
                                      <p:tavLst>
                                        <p:tav tm="0">
                                          <p:val>
                                            <p:strVal val="#ppt_x"/>
                                          </p:val>
                                        </p:tav>
                                        <p:tav tm="100000">
                                          <p:val>
                                            <p:strVal val="#ppt_x"/>
                                          </p:val>
                                        </p:tav>
                                      </p:tavLst>
                                    </p:anim>
                                    <p:anim calcmode="lin" valueType="num">
                                      <p:cBhvr additive="base">
                                        <p:cTn id="72" dur="500" fill="hold"/>
                                        <p:tgtEl>
                                          <p:spTgt spid="39528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95284"/>
                                        </p:tgtEl>
                                        <p:attrNameLst>
                                          <p:attrName>style.visibility</p:attrName>
                                        </p:attrNameLst>
                                      </p:cBhvr>
                                      <p:to>
                                        <p:strVal val="visible"/>
                                      </p:to>
                                    </p:set>
                                    <p:anim calcmode="lin" valueType="num">
                                      <p:cBhvr additive="base">
                                        <p:cTn id="75" dur="500" fill="hold"/>
                                        <p:tgtEl>
                                          <p:spTgt spid="395284"/>
                                        </p:tgtEl>
                                        <p:attrNameLst>
                                          <p:attrName>ppt_x</p:attrName>
                                        </p:attrNameLst>
                                      </p:cBhvr>
                                      <p:tavLst>
                                        <p:tav tm="0">
                                          <p:val>
                                            <p:strVal val="#ppt_x"/>
                                          </p:val>
                                        </p:tav>
                                        <p:tav tm="100000">
                                          <p:val>
                                            <p:strVal val="#ppt_x"/>
                                          </p:val>
                                        </p:tav>
                                      </p:tavLst>
                                    </p:anim>
                                    <p:anim calcmode="lin" valueType="num">
                                      <p:cBhvr additive="base">
                                        <p:cTn id="76" dur="500" fill="hold"/>
                                        <p:tgtEl>
                                          <p:spTgt spid="39528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95285"/>
                                        </p:tgtEl>
                                        <p:attrNameLst>
                                          <p:attrName>style.visibility</p:attrName>
                                        </p:attrNameLst>
                                      </p:cBhvr>
                                      <p:to>
                                        <p:strVal val="visible"/>
                                      </p:to>
                                    </p:set>
                                    <p:anim calcmode="lin" valueType="num">
                                      <p:cBhvr additive="base">
                                        <p:cTn id="79" dur="500" fill="hold"/>
                                        <p:tgtEl>
                                          <p:spTgt spid="395285"/>
                                        </p:tgtEl>
                                        <p:attrNameLst>
                                          <p:attrName>ppt_x</p:attrName>
                                        </p:attrNameLst>
                                      </p:cBhvr>
                                      <p:tavLst>
                                        <p:tav tm="0">
                                          <p:val>
                                            <p:strVal val="#ppt_x"/>
                                          </p:val>
                                        </p:tav>
                                        <p:tav tm="100000">
                                          <p:val>
                                            <p:strVal val="#ppt_x"/>
                                          </p:val>
                                        </p:tav>
                                      </p:tavLst>
                                    </p:anim>
                                    <p:anim calcmode="lin" valueType="num">
                                      <p:cBhvr additive="base">
                                        <p:cTn id="80" dur="500" fill="hold"/>
                                        <p:tgtEl>
                                          <p:spTgt spid="39528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95286"/>
                                        </p:tgtEl>
                                        <p:attrNameLst>
                                          <p:attrName>style.visibility</p:attrName>
                                        </p:attrNameLst>
                                      </p:cBhvr>
                                      <p:to>
                                        <p:strVal val="visible"/>
                                      </p:to>
                                    </p:set>
                                    <p:anim calcmode="lin" valueType="num">
                                      <p:cBhvr additive="base">
                                        <p:cTn id="83" dur="500" fill="hold"/>
                                        <p:tgtEl>
                                          <p:spTgt spid="395286"/>
                                        </p:tgtEl>
                                        <p:attrNameLst>
                                          <p:attrName>ppt_x</p:attrName>
                                        </p:attrNameLst>
                                      </p:cBhvr>
                                      <p:tavLst>
                                        <p:tav tm="0">
                                          <p:val>
                                            <p:strVal val="#ppt_x"/>
                                          </p:val>
                                        </p:tav>
                                        <p:tav tm="100000">
                                          <p:val>
                                            <p:strVal val="#ppt_x"/>
                                          </p:val>
                                        </p:tav>
                                      </p:tavLst>
                                    </p:anim>
                                    <p:anim calcmode="lin" valueType="num">
                                      <p:cBhvr additive="base">
                                        <p:cTn id="84" dur="500" fill="hold"/>
                                        <p:tgtEl>
                                          <p:spTgt spid="39528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95287"/>
                                        </p:tgtEl>
                                        <p:attrNameLst>
                                          <p:attrName>style.visibility</p:attrName>
                                        </p:attrNameLst>
                                      </p:cBhvr>
                                      <p:to>
                                        <p:strVal val="visible"/>
                                      </p:to>
                                    </p:set>
                                    <p:anim calcmode="lin" valueType="num">
                                      <p:cBhvr additive="base">
                                        <p:cTn id="87" dur="500" fill="hold"/>
                                        <p:tgtEl>
                                          <p:spTgt spid="395287"/>
                                        </p:tgtEl>
                                        <p:attrNameLst>
                                          <p:attrName>ppt_x</p:attrName>
                                        </p:attrNameLst>
                                      </p:cBhvr>
                                      <p:tavLst>
                                        <p:tav tm="0">
                                          <p:val>
                                            <p:strVal val="#ppt_x"/>
                                          </p:val>
                                        </p:tav>
                                        <p:tav tm="100000">
                                          <p:val>
                                            <p:strVal val="#ppt_x"/>
                                          </p:val>
                                        </p:tav>
                                      </p:tavLst>
                                    </p:anim>
                                    <p:anim calcmode="lin" valueType="num">
                                      <p:cBhvr additive="base">
                                        <p:cTn id="88" dur="500" fill="hold"/>
                                        <p:tgtEl>
                                          <p:spTgt spid="395287"/>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95268"/>
                                        </p:tgtEl>
                                        <p:attrNameLst>
                                          <p:attrName>style.visibility</p:attrName>
                                        </p:attrNameLst>
                                      </p:cBhvr>
                                      <p:to>
                                        <p:strVal val="visible"/>
                                      </p:to>
                                    </p:set>
                                    <p:anim calcmode="lin" valueType="num">
                                      <p:cBhvr additive="base">
                                        <p:cTn id="93" dur="500" fill="hold"/>
                                        <p:tgtEl>
                                          <p:spTgt spid="395268"/>
                                        </p:tgtEl>
                                        <p:attrNameLst>
                                          <p:attrName>ppt_x</p:attrName>
                                        </p:attrNameLst>
                                      </p:cBhvr>
                                      <p:tavLst>
                                        <p:tav tm="0">
                                          <p:val>
                                            <p:strVal val="#ppt_x"/>
                                          </p:val>
                                        </p:tav>
                                        <p:tav tm="100000">
                                          <p:val>
                                            <p:strVal val="#ppt_x"/>
                                          </p:val>
                                        </p:tav>
                                      </p:tavLst>
                                    </p:anim>
                                    <p:anim calcmode="lin" valueType="num">
                                      <p:cBhvr additive="base">
                                        <p:cTn id="94" dur="500" fill="hold"/>
                                        <p:tgtEl>
                                          <p:spTgt spid="395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p:bldP spid="395268" grpId="0"/>
      <p:bldP spid="395269" grpId="0" animBg="1"/>
      <p:bldP spid="395270" grpId="0" animBg="1"/>
      <p:bldP spid="395271" grpId="0"/>
      <p:bldP spid="395272" grpId="0"/>
      <p:bldP spid="395273" grpId="0" animBg="1"/>
      <p:bldP spid="395274" grpId="0" animBg="1"/>
      <p:bldP spid="395275" grpId="0" animBg="1"/>
      <p:bldP spid="395276" grpId="0" animBg="1"/>
      <p:bldP spid="395277" grpId="0" animBg="1"/>
      <p:bldP spid="395278" grpId="0"/>
      <p:bldP spid="395279" grpId="0"/>
      <p:bldP spid="395280" grpId="0" animBg="1"/>
      <p:bldP spid="395281" grpId="0" animBg="1"/>
      <p:bldP spid="395282" grpId="0"/>
      <p:bldP spid="395283" grpId="0" animBg="1"/>
      <p:bldP spid="395284" grpId="0"/>
      <p:bldP spid="39528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434280" y="246965"/>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模块化设计</a:t>
            </a:r>
            <a:r>
              <a:rPr lang="en-US" altLang="zh-CN" sz="4000" dirty="0">
                <a:solidFill>
                  <a:srgbClr val="0000FF"/>
                </a:solidFill>
                <a:latin typeface="黑体" pitchFamily="49" charset="-122"/>
                <a:ea typeface="黑体" pitchFamily="49" charset="-122"/>
                <a:cs typeface="Times New Roman" pitchFamily="18" charset="0"/>
              </a:rPr>
              <a:t>, </a:t>
            </a:r>
            <a:r>
              <a:rPr lang="zh-CN" altLang="en-US" sz="4000" dirty="0">
                <a:solidFill>
                  <a:srgbClr val="0000FF"/>
                </a:solidFill>
                <a:latin typeface="黑体" pitchFamily="49" charset="-122"/>
                <a:ea typeface="黑体" pitchFamily="49" charset="-122"/>
                <a:cs typeface="Times New Roman" pitchFamily="18" charset="0"/>
              </a:rPr>
              <a:t>耦合的目标</a:t>
            </a:r>
          </a:p>
        </p:txBody>
      </p:sp>
      <p:sp>
        <p:nvSpPr>
          <p:cNvPr id="46083" name="Rectangle 3"/>
          <p:cNvSpPr>
            <a:spLocks noChangeArrowheads="1"/>
          </p:cNvSpPr>
          <p:nvPr/>
        </p:nvSpPr>
        <p:spPr bwMode="auto">
          <a:xfrm>
            <a:off x="468560" y="1898650"/>
            <a:ext cx="9144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chemeClr val="accent2"/>
              </a:buClr>
              <a:buFont typeface="Wingdings" pitchFamily="2" charset="2"/>
              <a:buNone/>
            </a:pPr>
            <a:r>
              <a:rPr lang="zh-CN" altLang="en-US" sz="2800" dirty="0">
                <a:solidFill>
                  <a:schemeClr val="tx2"/>
                </a:solidFill>
                <a:latin typeface="宋体" pitchFamily="2" charset="-122"/>
              </a:rPr>
              <a:t>目标</a:t>
            </a:r>
            <a:r>
              <a:rPr lang="zh-CN" altLang="en-US" sz="2800" dirty="0">
                <a:solidFill>
                  <a:schemeClr val="tx1"/>
                </a:solidFill>
                <a:latin typeface="宋体" pitchFamily="2" charset="-122"/>
              </a:rPr>
              <a:t>：建立模块间耦合度尽可能松散的系统</a:t>
            </a:r>
          </a:p>
        </p:txBody>
      </p:sp>
      <p:sp>
        <p:nvSpPr>
          <p:cNvPr id="46084" name="Rectangle 4"/>
          <p:cNvSpPr>
            <a:spLocks noChangeArrowheads="1"/>
          </p:cNvSpPr>
          <p:nvPr/>
        </p:nvSpPr>
        <p:spPr bwMode="auto">
          <a:xfrm>
            <a:off x="611560" y="2843935"/>
            <a:ext cx="9144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尽量使用数据耦合</a:t>
            </a:r>
          </a:p>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少用控制耦合</a:t>
            </a:r>
          </a:p>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限制公共耦合的范围</a:t>
            </a:r>
          </a:p>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a:t>
            </a:r>
            <a:r>
              <a:rPr lang="zh-CN" altLang="en-US" sz="2800" dirty="0">
                <a:solidFill>
                  <a:srgbClr val="FC0128"/>
                </a:solidFill>
                <a:latin typeface="宋体" pitchFamily="2" charset="-122"/>
              </a:rPr>
              <a:t>坚决避免使用内容耦合</a:t>
            </a:r>
          </a:p>
        </p:txBody>
      </p:sp>
    </p:spTree>
  </p:cSld>
  <p:clrMapOvr>
    <a:masterClrMapping/>
  </p:clrMapOvr>
  <p:transition>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522288" y="548680"/>
            <a:ext cx="79168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Dependency: Cohesion </a:t>
            </a:r>
            <a:r>
              <a:rPr lang="zh-CN" altLang="en-US" sz="4000" dirty="0">
                <a:solidFill>
                  <a:srgbClr val="0000FF"/>
                </a:solidFill>
                <a:latin typeface="黑体" pitchFamily="49" charset="-122"/>
                <a:ea typeface="黑体" pitchFamily="49" charset="-122"/>
                <a:cs typeface="Times New Roman" pitchFamily="18" charset="0"/>
              </a:rPr>
              <a:t>内聚</a:t>
            </a:r>
            <a:endParaRPr lang="zh-CN" altLang="en-GB" sz="4000" dirty="0">
              <a:solidFill>
                <a:srgbClr val="0000FF"/>
              </a:solidFill>
              <a:latin typeface="黑体" pitchFamily="49" charset="-122"/>
              <a:ea typeface="黑体" pitchFamily="49" charset="-122"/>
              <a:cs typeface="Times New Roman" pitchFamily="18" charset="0"/>
            </a:endParaRPr>
          </a:p>
        </p:txBody>
      </p:sp>
      <p:sp>
        <p:nvSpPr>
          <p:cNvPr id="47107" name="Text Box 3"/>
          <p:cNvSpPr txBox="1">
            <a:spLocks noChangeArrowheads="1"/>
          </p:cNvSpPr>
          <p:nvPr/>
        </p:nvSpPr>
        <p:spPr bwMode="auto">
          <a:xfrm>
            <a:off x="538333" y="1897063"/>
            <a:ext cx="86056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3200" b="0" dirty="0">
                <a:solidFill>
                  <a:schemeClr val="tx1"/>
                </a:solidFill>
                <a:latin typeface="Arial" charset="0"/>
              </a:rPr>
              <a:t>Cohesion is concerned with the interactions within a module</a:t>
            </a:r>
            <a:endParaRPr lang="en-US" altLang="zh-CN" sz="2000" b="0" dirty="0">
              <a:solidFill>
                <a:schemeClr val="tx1"/>
              </a:solidFill>
              <a:latin typeface="Arial" charset="0"/>
            </a:endParaRPr>
          </a:p>
        </p:txBody>
      </p:sp>
      <p:grpSp>
        <p:nvGrpSpPr>
          <p:cNvPr id="47108" name="Group 4"/>
          <p:cNvGrpSpPr>
            <a:grpSpLocks/>
          </p:cNvGrpSpPr>
          <p:nvPr/>
        </p:nvGrpSpPr>
        <p:grpSpPr bwMode="auto">
          <a:xfrm>
            <a:off x="4864100" y="3294063"/>
            <a:ext cx="2224088" cy="1404937"/>
            <a:chOff x="3064" y="1708"/>
            <a:chExt cx="1401" cy="885"/>
          </a:xfrm>
        </p:grpSpPr>
        <p:sp>
          <p:nvSpPr>
            <p:cNvPr id="397317" name="Rectangle 5"/>
            <p:cNvSpPr>
              <a:spLocks noChangeArrowheads="1"/>
            </p:cNvSpPr>
            <p:nvPr/>
          </p:nvSpPr>
          <p:spPr bwMode="auto">
            <a:xfrm>
              <a:off x="3064" y="1708"/>
              <a:ext cx="1401" cy="885"/>
            </a:xfrm>
            <a:prstGeom prst="rect">
              <a:avLst/>
            </a:prstGeom>
            <a:solidFill>
              <a:srgbClr val="00FF00"/>
            </a:solidFill>
            <a:ln w="76200">
              <a:solidFill>
                <a:srgbClr val="FF00FF"/>
              </a:solidFill>
              <a:miter lim="800000"/>
              <a:headEnd/>
              <a:tailEnd/>
            </a:ln>
            <a:effectLst>
              <a:outerShdw dist="107763" dir="2700000" algn="ctr" rotWithShape="0">
                <a:schemeClr val="bg2"/>
              </a:outerShdw>
            </a:effectLst>
          </p:spPr>
          <p:txBody>
            <a:bodyPr wrap="none" anchor="ctr"/>
            <a:lstStyle/>
            <a:p>
              <a:pPr>
                <a:defRPr/>
              </a:pPr>
              <a:endParaRPr lang="zh-CN" altLang="en-US"/>
            </a:p>
          </p:txBody>
        </p:sp>
        <p:grpSp>
          <p:nvGrpSpPr>
            <p:cNvPr id="47121" name="Group 6"/>
            <p:cNvGrpSpPr>
              <a:grpSpLocks/>
            </p:cNvGrpSpPr>
            <p:nvPr/>
          </p:nvGrpSpPr>
          <p:grpSpPr bwMode="auto">
            <a:xfrm>
              <a:off x="3657" y="1773"/>
              <a:ext cx="291" cy="694"/>
              <a:chOff x="3815" y="1980"/>
              <a:chExt cx="291" cy="694"/>
            </a:xfrm>
          </p:grpSpPr>
          <p:sp>
            <p:nvSpPr>
              <p:cNvPr id="47125" name="Rectangle 7"/>
              <p:cNvSpPr>
                <a:spLocks noChangeArrowheads="1"/>
              </p:cNvSpPr>
              <p:nvPr/>
            </p:nvSpPr>
            <p:spPr bwMode="auto">
              <a:xfrm>
                <a:off x="3815" y="1980"/>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sp>
            <p:nvSpPr>
              <p:cNvPr id="47126" name="Rectangle 8"/>
              <p:cNvSpPr>
                <a:spLocks noChangeArrowheads="1"/>
              </p:cNvSpPr>
              <p:nvPr/>
            </p:nvSpPr>
            <p:spPr bwMode="auto">
              <a:xfrm>
                <a:off x="3815" y="2415"/>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cxnSp>
            <p:nvCxnSpPr>
              <p:cNvPr id="47127" name="AutoShape 9"/>
              <p:cNvCxnSpPr>
                <a:cxnSpLocks noChangeShapeType="1"/>
                <a:stCxn id="47125" idx="2"/>
                <a:endCxn id="47126" idx="0"/>
              </p:cNvCxnSpPr>
              <p:nvPr/>
            </p:nvCxnSpPr>
            <p:spPr bwMode="auto">
              <a:xfrm>
                <a:off x="3961" y="2248"/>
                <a:ext cx="0" cy="15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7122" name="Rectangle 10"/>
            <p:cNvSpPr>
              <a:spLocks noChangeArrowheads="1"/>
            </p:cNvSpPr>
            <p:nvPr/>
          </p:nvSpPr>
          <p:spPr bwMode="auto">
            <a:xfrm>
              <a:off x="3235" y="1782"/>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sp>
          <p:nvSpPr>
            <p:cNvPr id="47123" name="Rectangle 11"/>
            <p:cNvSpPr>
              <a:spLocks noChangeArrowheads="1"/>
            </p:cNvSpPr>
            <p:nvPr/>
          </p:nvSpPr>
          <p:spPr bwMode="auto">
            <a:xfrm>
              <a:off x="4078" y="1773"/>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sp>
          <p:nvSpPr>
            <p:cNvPr id="47124" name="Rectangle 12"/>
            <p:cNvSpPr>
              <a:spLocks noChangeArrowheads="1"/>
            </p:cNvSpPr>
            <p:nvPr/>
          </p:nvSpPr>
          <p:spPr bwMode="auto">
            <a:xfrm>
              <a:off x="4057" y="2215"/>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grpSp>
      <p:sp>
        <p:nvSpPr>
          <p:cNvPr id="47109" name="Rectangle 13"/>
          <p:cNvSpPr>
            <a:spLocks noChangeArrowheads="1"/>
          </p:cNvSpPr>
          <p:nvPr/>
        </p:nvSpPr>
        <p:spPr bwMode="auto">
          <a:xfrm>
            <a:off x="5076825" y="4875213"/>
            <a:ext cx="2530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200" b="0">
                <a:solidFill>
                  <a:schemeClr val="tx1"/>
                </a:solidFill>
                <a:latin typeface="Arial" charset="0"/>
              </a:rPr>
              <a:t>low cohesion</a:t>
            </a:r>
            <a:endParaRPr lang="en-GB" altLang="zh-CN" sz="1800" b="0">
              <a:solidFill>
                <a:schemeClr val="tx1"/>
              </a:solidFill>
              <a:latin typeface="Arial" charset="0"/>
            </a:endParaRPr>
          </a:p>
        </p:txBody>
      </p:sp>
      <p:grpSp>
        <p:nvGrpSpPr>
          <p:cNvPr id="47110" name="Group 14"/>
          <p:cNvGrpSpPr>
            <a:grpSpLocks/>
          </p:cNvGrpSpPr>
          <p:nvPr/>
        </p:nvGrpSpPr>
        <p:grpSpPr bwMode="auto">
          <a:xfrm>
            <a:off x="971550" y="3363913"/>
            <a:ext cx="2236788" cy="1338262"/>
            <a:chOff x="612" y="1752"/>
            <a:chExt cx="1409" cy="843"/>
          </a:xfrm>
        </p:grpSpPr>
        <p:sp>
          <p:nvSpPr>
            <p:cNvPr id="397327" name="Rectangle 15"/>
            <p:cNvSpPr>
              <a:spLocks noChangeArrowheads="1"/>
            </p:cNvSpPr>
            <p:nvPr/>
          </p:nvSpPr>
          <p:spPr bwMode="auto">
            <a:xfrm>
              <a:off x="612" y="1752"/>
              <a:ext cx="1409" cy="843"/>
            </a:xfrm>
            <a:prstGeom prst="rect">
              <a:avLst/>
            </a:prstGeom>
            <a:solidFill>
              <a:srgbClr val="00FF00"/>
            </a:solidFill>
            <a:ln w="76200">
              <a:solidFill>
                <a:srgbClr val="FF00FF"/>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47113" name="Rectangle 16"/>
            <p:cNvSpPr>
              <a:spLocks noChangeArrowheads="1"/>
            </p:cNvSpPr>
            <p:nvPr/>
          </p:nvSpPr>
          <p:spPr bwMode="auto">
            <a:xfrm>
              <a:off x="706" y="1826"/>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sp>
          <p:nvSpPr>
            <p:cNvPr id="47114" name="Rectangle 17"/>
            <p:cNvSpPr>
              <a:spLocks noChangeArrowheads="1"/>
            </p:cNvSpPr>
            <p:nvPr/>
          </p:nvSpPr>
          <p:spPr bwMode="auto">
            <a:xfrm>
              <a:off x="1175" y="1826"/>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sp>
          <p:nvSpPr>
            <p:cNvPr id="47115" name="Rectangle 18"/>
            <p:cNvSpPr>
              <a:spLocks noChangeArrowheads="1"/>
            </p:cNvSpPr>
            <p:nvPr/>
          </p:nvSpPr>
          <p:spPr bwMode="auto">
            <a:xfrm>
              <a:off x="1653" y="1826"/>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sp>
          <p:nvSpPr>
            <p:cNvPr id="47116" name="Rectangle 19"/>
            <p:cNvSpPr>
              <a:spLocks noChangeArrowheads="1"/>
            </p:cNvSpPr>
            <p:nvPr/>
          </p:nvSpPr>
          <p:spPr bwMode="auto">
            <a:xfrm>
              <a:off x="1176" y="2258"/>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cxnSp>
          <p:nvCxnSpPr>
            <p:cNvPr id="47117" name="AutoShape 20"/>
            <p:cNvCxnSpPr>
              <a:cxnSpLocks noChangeShapeType="1"/>
              <a:stCxn id="47113" idx="3"/>
              <a:endCxn id="47114" idx="1"/>
            </p:cNvCxnSpPr>
            <p:nvPr/>
          </p:nvCxnSpPr>
          <p:spPr bwMode="auto">
            <a:xfrm>
              <a:off x="1006" y="1956"/>
              <a:ext cx="16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18" name="AutoShape 21"/>
            <p:cNvCxnSpPr>
              <a:cxnSpLocks noChangeShapeType="1"/>
              <a:stCxn id="47114" idx="3"/>
              <a:endCxn id="47115" idx="1"/>
            </p:cNvCxnSpPr>
            <p:nvPr/>
          </p:nvCxnSpPr>
          <p:spPr bwMode="auto">
            <a:xfrm>
              <a:off x="1475" y="1956"/>
              <a:ext cx="169" cy="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7119" name="AutoShape 22"/>
            <p:cNvCxnSpPr>
              <a:cxnSpLocks noChangeShapeType="1"/>
              <a:stCxn id="47114" idx="2"/>
              <a:endCxn id="47116" idx="0"/>
            </p:cNvCxnSpPr>
            <p:nvPr/>
          </p:nvCxnSpPr>
          <p:spPr bwMode="auto">
            <a:xfrm>
              <a:off x="1321" y="2094"/>
              <a:ext cx="1" cy="15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7111" name="Rectangle 23"/>
          <p:cNvSpPr>
            <a:spLocks noChangeArrowheads="1"/>
          </p:cNvSpPr>
          <p:nvPr/>
        </p:nvSpPr>
        <p:spPr bwMode="auto">
          <a:xfrm>
            <a:off x="1187450" y="4875213"/>
            <a:ext cx="26876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200" b="0">
                <a:solidFill>
                  <a:schemeClr val="tx1"/>
                </a:solidFill>
                <a:latin typeface="Arial" charset="0"/>
              </a:rPr>
              <a:t>high cohesion</a:t>
            </a:r>
            <a:endParaRPr lang="en-GB" altLang="zh-CN" sz="3200" b="0">
              <a:solidFill>
                <a:schemeClr val="tx1"/>
              </a:solidFill>
              <a:latin typeface="Arial" charset="0"/>
            </a:endParaRPr>
          </a:p>
        </p:txBody>
      </p:sp>
    </p:spTree>
  </p:cSld>
  <p:clrMapOvr>
    <a:masterClrMapping/>
  </p:clrMapOvr>
  <p:transition>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11560" y="1898830"/>
            <a:ext cx="6840900"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14350" indent="-514350" algn="l">
              <a:spcBef>
                <a:spcPct val="40000"/>
              </a:spcBef>
              <a:buClr>
                <a:srgbClr val="FF0000"/>
              </a:buClr>
              <a:buFont typeface="+mj-lt"/>
              <a:buAutoNum type="arabicPeriod"/>
            </a:pPr>
            <a:r>
              <a:rPr lang="en-US" altLang="zh-CN" sz="2800" dirty="0">
                <a:solidFill>
                  <a:schemeClr val="tx1"/>
                </a:solidFill>
              </a:rPr>
              <a:t>coincidental cohesion </a:t>
            </a:r>
          </a:p>
          <a:p>
            <a:pPr marL="514350" indent="-514350" algn="l">
              <a:spcBef>
                <a:spcPct val="40000"/>
              </a:spcBef>
              <a:buClr>
                <a:srgbClr val="FF0000"/>
              </a:buClr>
              <a:buFont typeface="+mj-lt"/>
              <a:buAutoNum type="arabicPeriod"/>
            </a:pPr>
            <a:r>
              <a:rPr lang="en-US" altLang="zh-CN" sz="2800" dirty="0">
                <a:solidFill>
                  <a:schemeClr val="tx1"/>
                </a:solidFill>
              </a:rPr>
              <a:t>logical cohesion</a:t>
            </a:r>
          </a:p>
          <a:p>
            <a:pPr marL="514350" indent="-514350" algn="l">
              <a:spcBef>
                <a:spcPct val="40000"/>
              </a:spcBef>
              <a:buClr>
                <a:srgbClr val="FF0000"/>
              </a:buClr>
              <a:buFont typeface="+mj-lt"/>
              <a:buAutoNum type="arabicPeriod"/>
            </a:pPr>
            <a:r>
              <a:rPr lang="en-US" altLang="zh-CN" sz="2800" dirty="0">
                <a:solidFill>
                  <a:schemeClr val="tx1"/>
                </a:solidFill>
              </a:rPr>
              <a:t>temporal cohesion</a:t>
            </a:r>
          </a:p>
          <a:p>
            <a:pPr marL="514350" indent="-514350" algn="l">
              <a:spcBef>
                <a:spcPct val="40000"/>
              </a:spcBef>
              <a:buClr>
                <a:srgbClr val="FF0000"/>
              </a:buClr>
              <a:buFont typeface="+mj-lt"/>
              <a:buAutoNum type="arabicPeriod"/>
            </a:pPr>
            <a:r>
              <a:rPr lang="en-US" altLang="zh-CN" sz="2800" dirty="0">
                <a:solidFill>
                  <a:schemeClr val="tx1"/>
                </a:solidFill>
              </a:rPr>
              <a:t>procedural cohesion</a:t>
            </a:r>
          </a:p>
          <a:p>
            <a:pPr marL="514350" indent="-514350" algn="l">
              <a:spcBef>
                <a:spcPct val="40000"/>
              </a:spcBef>
              <a:buClr>
                <a:srgbClr val="FF0000"/>
              </a:buClr>
              <a:buFont typeface="+mj-lt"/>
              <a:buAutoNum type="arabicPeriod"/>
            </a:pPr>
            <a:r>
              <a:rPr lang="en-US" altLang="zh-CN" sz="2800" dirty="0">
                <a:solidFill>
                  <a:schemeClr val="tx1"/>
                </a:solidFill>
              </a:rPr>
              <a:t>communicational cohesion</a:t>
            </a:r>
          </a:p>
          <a:p>
            <a:pPr marL="514350" indent="-514350" algn="l">
              <a:spcBef>
                <a:spcPct val="40000"/>
              </a:spcBef>
              <a:buClr>
                <a:srgbClr val="FF0000"/>
              </a:buClr>
              <a:buFont typeface="+mj-lt"/>
              <a:buAutoNum type="arabicPeriod"/>
            </a:pPr>
            <a:r>
              <a:rPr lang="en-US" altLang="zh-CN" sz="2800" dirty="0">
                <a:solidFill>
                  <a:schemeClr val="tx1"/>
                </a:solidFill>
              </a:rPr>
              <a:t>informational cohesion</a:t>
            </a:r>
          </a:p>
          <a:p>
            <a:pPr marL="514350" indent="-514350" algn="l">
              <a:spcBef>
                <a:spcPct val="40000"/>
              </a:spcBef>
              <a:buClr>
                <a:srgbClr val="FF0000"/>
              </a:buClr>
              <a:buFont typeface="+mj-lt"/>
              <a:buAutoNum type="arabicPeriod"/>
            </a:pPr>
            <a:r>
              <a:rPr lang="en-US" altLang="zh-CN" sz="2800" dirty="0">
                <a:solidFill>
                  <a:schemeClr val="tx1"/>
                </a:solidFill>
              </a:rPr>
              <a:t>functional cohesion</a:t>
            </a:r>
          </a:p>
        </p:txBody>
      </p:sp>
      <p:sp>
        <p:nvSpPr>
          <p:cNvPr id="48131" name="Text Box 3"/>
          <p:cNvSpPr txBox="1">
            <a:spLocks noChangeArrowheads="1"/>
          </p:cNvSpPr>
          <p:nvPr/>
        </p:nvSpPr>
        <p:spPr bwMode="auto">
          <a:xfrm>
            <a:off x="6867255" y="2123855"/>
            <a:ext cx="1439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800" b="0">
                <a:latin typeface="Arial" charset="0"/>
              </a:rPr>
              <a:t>bad</a:t>
            </a:r>
          </a:p>
        </p:txBody>
      </p:sp>
      <p:sp>
        <p:nvSpPr>
          <p:cNvPr id="48132" name="Text Box 4"/>
          <p:cNvSpPr txBox="1">
            <a:spLocks noChangeArrowheads="1"/>
          </p:cNvSpPr>
          <p:nvPr/>
        </p:nvSpPr>
        <p:spPr bwMode="auto">
          <a:xfrm>
            <a:off x="6822547" y="5336050"/>
            <a:ext cx="1439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800" b="0" dirty="0">
                <a:latin typeface="Arial" charset="0"/>
              </a:rPr>
              <a:t>good</a:t>
            </a:r>
          </a:p>
        </p:txBody>
      </p:sp>
      <p:sp>
        <p:nvSpPr>
          <p:cNvPr id="48133" name="Rectangle 6"/>
          <p:cNvSpPr>
            <a:spLocks noChangeArrowheads="1"/>
          </p:cNvSpPr>
          <p:nvPr/>
        </p:nvSpPr>
        <p:spPr bwMode="auto">
          <a:xfrm>
            <a:off x="611560" y="503675"/>
            <a:ext cx="3910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4000" dirty="0">
                <a:solidFill>
                  <a:srgbClr val="0000FF"/>
                </a:solidFill>
                <a:cs typeface="Times New Roman" pitchFamily="18" charset="0"/>
              </a:rPr>
              <a:t>Type of  Cohesion</a:t>
            </a:r>
          </a:p>
        </p:txBody>
      </p:sp>
      <p:sp>
        <p:nvSpPr>
          <p:cNvPr id="8" name="Line 5"/>
          <p:cNvSpPr>
            <a:spLocks noChangeShapeType="1"/>
          </p:cNvSpPr>
          <p:nvPr/>
        </p:nvSpPr>
        <p:spPr bwMode="auto">
          <a:xfrm>
            <a:off x="7272300" y="2639551"/>
            <a:ext cx="0" cy="2724664"/>
          </a:xfrm>
          <a:prstGeom prst="line">
            <a:avLst/>
          </a:prstGeom>
          <a:noFill/>
          <a:ln w="50800">
            <a:solidFill>
              <a:srgbClr val="FC0128"/>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54750" y="323655"/>
            <a:ext cx="90678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模块的内聚性类型</a:t>
            </a:r>
          </a:p>
        </p:txBody>
      </p:sp>
      <p:sp>
        <p:nvSpPr>
          <p:cNvPr id="49155" name="Rectangle 3"/>
          <p:cNvSpPr>
            <a:spLocks noChangeArrowheads="1"/>
          </p:cNvSpPr>
          <p:nvPr/>
        </p:nvSpPr>
        <p:spPr bwMode="auto">
          <a:xfrm>
            <a:off x="0" y="1403350"/>
            <a:ext cx="9067800"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40000"/>
              </a:lnSpc>
              <a:spcBef>
                <a:spcPct val="20000"/>
              </a:spcBef>
              <a:buClr>
                <a:schemeClr val="accent2"/>
              </a:buClr>
              <a:buFont typeface="Wingdings" pitchFamily="2" charset="2"/>
              <a:buNone/>
            </a:pPr>
            <a:r>
              <a:rPr lang="zh-CN" altLang="en-US" sz="4300" dirty="0">
                <a:solidFill>
                  <a:schemeClr val="tx1"/>
                </a:solidFill>
                <a:latin typeface="黑体" pitchFamily="2" charset="-122"/>
                <a:ea typeface="黑体" pitchFamily="2" charset="-122"/>
              </a:rPr>
              <a:t>　</a:t>
            </a:r>
            <a:r>
              <a:rPr lang="zh-CN" altLang="en-US" sz="3000" dirty="0">
                <a:solidFill>
                  <a:schemeClr val="tx1"/>
                </a:solidFill>
                <a:latin typeface="宋体" pitchFamily="2" charset="-122"/>
              </a:rPr>
              <a:t>低</a:t>
            </a:r>
            <a:r>
              <a:rPr lang="zh-CN" altLang="en-US" sz="4300" dirty="0">
                <a:solidFill>
                  <a:schemeClr val="tx1"/>
                </a:solidFill>
                <a:latin typeface="宋体" pitchFamily="2" charset="-122"/>
              </a:rPr>
              <a:t>   </a:t>
            </a:r>
            <a:r>
              <a:rPr lang="zh-CN" altLang="en-US" sz="3000" dirty="0">
                <a:solidFill>
                  <a:schemeClr val="tx1"/>
                </a:solidFill>
                <a:latin typeface="宋体" pitchFamily="2" charset="-122"/>
              </a:rPr>
              <a:t>偶然内聚</a:t>
            </a:r>
          </a:p>
          <a:p>
            <a:pPr marL="469900" indent="-469900" algn="l" eaLnBrk="0" hangingPunct="0">
              <a:lnSpc>
                <a:spcPct val="140000"/>
              </a:lnSpc>
              <a:spcBef>
                <a:spcPct val="20000"/>
              </a:spcBef>
              <a:buClr>
                <a:schemeClr val="accent2"/>
              </a:buClr>
              <a:buFont typeface="Wingdings" pitchFamily="2" charset="2"/>
              <a:buNone/>
            </a:pPr>
            <a:r>
              <a:rPr lang="zh-CN" altLang="en-US" sz="3000" dirty="0">
                <a:solidFill>
                  <a:schemeClr val="tx1"/>
                </a:solidFill>
                <a:latin typeface="宋体" pitchFamily="2" charset="-122"/>
              </a:rPr>
              <a:t>   内    逻辑内聚</a:t>
            </a:r>
          </a:p>
          <a:p>
            <a:pPr marL="469900" indent="-469900" algn="l" eaLnBrk="0" hangingPunct="0">
              <a:lnSpc>
                <a:spcPct val="140000"/>
              </a:lnSpc>
              <a:spcBef>
                <a:spcPct val="20000"/>
              </a:spcBef>
              <a:buClr>
                <a:schemeClr val="accent2"/>
              </a:buClr>
              <a:buFont typeface="Wingdings" pitchFamily="2" charset="2"/>
              <a:buNone/>
            </a:pPr>
            <a:r>
              <a:rPr lang="zh-CN" altLang="en-US" sz="3000" dirty="0">
                <a:solidFill>
                  <a:schemeClr val="tx1"/>
                </a:solidFill>
                <a:latin typeface="宋体" pitchFamily="2" charset="-122"/>
              </a:rPr>
              <a:t>   聚    时间内聚</a:t>
            </a:r>
          </a:p>
          <a:p>
            <a:pPr marL="469900" indent="-469900" algn="l" eaLnBrk="0" hangingPunct="0">
              <a:lnSpc>
                <a:spcPct val="140000"/>
              </a:lnSpc>
              <a:spcBef>
                <a:spcPct val="20000"/>
              </a:spcBef>
              <a:buClr>
                <a:schemeClr val="accent2"/>
              </a:buClr>
              <a:buFont typeface="Wingdings" pitchFamily="2" charset="2"/>
              <a:buNone/>
            </a:pPr>
            <a:r>
              <a:rPr lang="zh-CN" altLang="en-US" sz="3000" dirty="0">
                <a:solidFill>
                  <a:schemeClr val="tx1"/>
                </a:solidFill>
                <a:latin typeface="宋体" pitchFamily="2" charset="-122"/>
              </a:rPr>
              <a:t>   性    过程内聚</a:t>
            </a:r>
          </a:p>
          <a:p>
            <a:pPr marL="469900" indent="-469900" algn="l" eaLnBrk="0" hangingPunct="0">
              <a:lnSpc>
                <a:spcPct val="140000"/>
              </a:lnSpc>
              <a:spcBef>
                <a:spcPct val="20000"/>
              </a:spcBef>
              <a:buClr>
                <a:schemeClr val="accent2"/>
              </a:buClr>
              <a:buFont typeface="Wingdings" pitchFamily="2" charset="2"/>
              <a:buNone/>
            </a:pPr>
            <a:r>
              <a:rPr lang="zh-CN" altLang="en-US" sz="3000" dirty="0">
                <a:solidFill>
                  <a:schemeClr val="tx1"/>
                </a:solidFill>
                <a:latin typeface="宋体" pitchFamily="2" charset="-122"/>
              </a:rPr>
              <a:t>　　　　 通信内聚</a:t>
            </a:r>
          </a:p>
          <a:p>
            <a:pPr marL="469900" indent="-469900" algn="l" eaLnBrk="0" hangingPunct="0">
              <a:lnSpc>
                <a:spcPct val="140000"/>
              </a:lnSpc>
              <a:spcBef>
                <a:spcPct val="20000"/>
              </a:spcBef>
              <a:buClr>
                <a:schemeClr val="accent2"/>
              </a:buClr>
              <a:buFont typeface="Wingdings" pitchFamily="2" charset="2"/>
              <a:buNone/>
            </a:pPr>
            <a:r>
              <a:rPr lang="zh-CN" altLang="en-US" sz="3000" dirty="0">
                <a:solidFill>
                  <a:schemeClr val="tx1"/>
                </a:solidFill>
                <a:latin typeface="宋体" pitchFamily="2" charset="-122"/>
              </a:rPr>
              <a:t>         信息内聚</a:t>
            </a:r>
          </a:p>
          <a:p>
            <a:pPr marL="469900" indent="-469900" algn="l" eaLnBrk="0" hangingPunct="0">
              <a:lnSpc>
                <a:spcPct val="140000"/>
              </a:lnSpc>
              <a:spcBef>
                <a:spcPct val="20000"/>
              </a:spcBef>
              <a:buClr>
                <a:schemeClr val="accent2"/>
              </a:buClr>
              <a:buFont typeface="Wingdings" pitchFamily="2" charset="2"/>
              <a:buNone/>
            </a:pPr>
            <a:r>
              <a:rPr lang="zh-CN" altLang="en-US" sz="3000" dirty="0">
                <a:solidFill>
                  <a:schemeClr val="tx1"/>
                </a:solidFill>
                <a:latin typeface="宋体" pitchFamily="2" charset="-122"/>
              </a:rPr>
              <a:t>    高   功能内聚</a:t>
            </a:r>
          </a:p>
        </p:txBody>
      </p:sp>
      <p:sp>
        <p:nvSpPr>
          <p:cNvPr id="49156" name="Line 4"/>
          <p:cNvSpPr>
            <a:spLocks noChangeShapeType="1"/>
          </p:cNvSpPr>
          <p:nvPr/>
        </p:nvSpPr>
        <p:spPr bwMode="auto">
          <a:xfrm>
            <a:off x="1600200" y="1853825"/>
            <a:ext cx="1588" cy="4005638"/>
          </a:xfrm>
          <a:prstGeom prst="line">
            <a:avLst/>
          </a:prstGeom>
          <a:noFill/>
          <a:ln w="508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7" name="Line 5"/>
          <p:cNvSpPr>
            <a:spLocks noChangeShapeType="1"/>
          </p:cNvSpPr>
          <p:nvPr/>
        </p:nvSpPr>
        <p:spPr bwMode="auto">
          <a:xfrm>
            <a:off x="6327775" y="2348879"/>
            <a:ext cx="0" cy="3370883"/>
          </a:xfrm>
          <a:prstGeom prst="line">
            <a:avLst/>
          </a:prstGeom>
          <a:noFill/>
          <a:ln w="50800">
            <a:solidFill>
              <a:srgbClr val="FC0128"/>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8" name="Rectangle 6"/>
          <p:cNvSpPr>
            <a:spLocks noChangeArrowheads="1"/>
          </p:cNvSpPr>
          <p:nvPr/>
        </p:nvSpPr>
        <p:spPr bwMode="auto">
          <a:xfrm>
            <a:off x="6642100" y="3068638"/>
            <a:ext cx="592138"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zh-CN" altLang="en-US" sz="3200">
                <a:solidFill>
                  <a:srgbClr val="FC0128"/>
                </a:solidFill>
                <a:latin typeface="宋体" pitchFamily="2" charset="-122"/>
              </a:rPr>
              <a:t>模</a:t>
            </a:r>
          </a:p>
          <a:p>
            <a:pPr algn="l" eaLnBrk="0" hangingPunct="0"/>
            <a:r>
              <a:rPr lang="zh-CN" altLang="en-US" sz="3200">
                <a:solidFill>
                  <a:srgbClr val="FC0128"/>
                </a:solidFill>
                <a:latin typeface="宋体" pitchFamily="2" charset="-122"/>
              </a:rPr>
              <a:t>块</a:t>
            </a:r>
          </a:p>
          <a:p>
            <a:pPr algn="l" eaLnBrk="0" hangingPunct="0"/>
            <a:r>
              <a:rPr lang="zh-CN" altLang="en-US" sz="3200">
                <a:solidFill>
                  <a:srgbClr val="FC0128"/>
                </a:solidFill>
                <a:latin typeface="宋体" pitchFamily="2" charset="-122"/>
              </a:rPr>
              <a:t>独</a:t>
            </a:r>
          </a:p>
          <a:p>
            <a:pPr algn="l" eaLnBrk="0" hangingPunct="0"/>
            <a:r>
              <a:rPr lang="zh-CN" altLang="en-US" sz="3200">
                <a:solidFill>
                  <a:srgbClr val="FC0128"/>
                </a:solidFill>
                <a:latin typeface="宋体" pitchFamily="2" charset="-122"/>
              </a:rPr>
              <a:t>立</a:t>
            </a:r>
          </a:p>
          <a:p>
            <a:pPr algn="l" eaLnBrk="0" hangingPunct="0"/>
            <a:r>
              <a:rPr lang="zh-CN" altLang="en-US" sz="3200">
                <a:solidFill>
                  <a:srgbClr val="FC0128"/>
                </a:solidFill>
                <a:latin typeface="宋体" pitchFamily="2" charset="-122"/>
              </a:rPr>
              <a:t>性</a:t>
            </a:r>
          </a:p>
        </p:txBody>
      </p:sp>
      <p:sp>
        <p:nvSpPr>
          <p:cNvPr id="49159" name="Rectangle 7"/>
          <p:cNvSpPr>
            <a:spLocks noChangeArrowheads="1"/>
          </p:cNvSpPr>
          <p:nvPr/>
        </p:nvSpPr>
        <p:spPr bwMode="auto">
          <a:xfrm>
            <a:off x="6019800" y="1719263"/>
            <a:ext cx="3124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3200" dirty="0">
                <a:solidFill>
                  <a:schemeClr val="tx1"/>
                </a:solidFill>
                <a:latin typeface="宋体" pitchFamily="2" charset="-122"/>
              </a:rPr>
              <a:t>弱</a:t>
            </a:r>
            <a:r>
              <a:rPr lang="en-US" altLang="zh-CN" sz="3200" dirty="0">
                <a:solidFill>
                  <a:schemeClr val="tx1"/>
                </a:solidFill>
                <a:latin typeface="宋体" pitchFamily="2" charset="-122"/>
              </a:rPr>
              <a:t>(</a:t>
            </a:r>
            <a:r>
              <a:rPr lang="zh-CN" altLang="en-US" sz="2800" dirty="0">
                <a:solidFill>
                  <a:schemeClr val="tx1"/>
                </a:solidFill>
                <a:latin typeface="宋体" pitchFamily="2" charset="-122"/>
              </a:rPr>
              <a:t>功能分散</a:t>
            </a:r>
            <a:r>
              <a:rPr lang="en-US" altLang="zh-CN" sz="2800" dirty="0">
                <a:solidFill>
                  <a:schemeClr val="tx1"/>
                </a:solidFill>
                <a:latin typeface="宋体" pitchFamily="2" charset="-122"/>
              </a:rPr>
              <a:t>)</a:t>
            </a:r>
          </a:p>
          <a:p>
            <a:pPr algn="l" eaLnBrk="0" hangingPunct="0"/>
            <a:endParaRPr lang="zh-CN" altLang="en-US" sz="2800" dirty="0">
              <a:solidFill>
                <a:schemeClr val="tx1"/>
              </a:solidFill>
              <a:latin typeface="宋体" pitchFamily="2" charset="-122"/>
            </a:endParaRPr>
          </a:p>
        </p:txBody>
      </p:sp>
      <p:sp>
        <p:nvSpPr>
          <p:cNvPr id="49160" name="Rectangle 8"/>
          <p:cNvSpPr>
            <a:spLocks noChangeArrowheads="1"/>
          </p:cNvSpPr>
          <p:nvPr/>
        </p:nvSpPr>
        <p:spPr bwMode="auto">
          <a:xfrm>
            <a:off x="6019800" y="5994400"/>
            <a:ext cx="312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3200">
                <a:solidFill>
                  <a:schemeClr val="tx1"/>
                </a:solidFill>
                <a:latin typeface="宋体" pitchFamily="2" charset="-122"/>
              </a:rPr>
              <a:t>强</a:t>
            </a:r>
            <a:r>
              <a:rPr lang="en-US" altLang="zh-CN" sz="2800">
                <a:solidFill>
                  <a:schemeClr val="tx1"/>
                </a:solidFill>
                <a:latin typeface="宋体" pitchFamily="2" charset="-122"/>
              </a:rPr>
              <a:t>(</a:t>
            </a:r>
            <a:r>
              <a:rPr lang="zh-CN" altLang="en-US" sz="2800">
                <a:solidFill>
                  <a:schemeClr val="tx1"/>
                </a:solidFill>
                <a:latin typeface="宋体" pitchFamily="2" charset="-122"/>
              </a:rPr>
              <a:t>功能单一</a:t>
            </a:r>
            <a:r>
              <a:rPr lang="en-US" altLang="zh-CN" sz="2800">
                <a:solidFill>
                  <a:schemeClr val="tx1"/>
                </a:solidFill>
                <a:latin typeface="宋体" pitchFamily="2" charset="-122"/>
              </a:rPr>
              <a:t>)</a:t>
            </a:r>
          </a:p>
        </p:txBody>
      </p:sp>
    </p:spTree>
  </p:cSld>
  <p:clrMapOvr>
    <a:masterClrMapping/>
  </p:clrMapOvr>
  <p:transition>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139715" y="323655"/>
            <a:ext cx="9067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200" dirty="0">
                <a:solidFill>
                  <a:schemeClr val="tx2"/>
                </a:solidFill>
                <a:latin typeface="宋体" pitchFamily="2" charset="-122"/>
              </a:rPr>
              <a:t> </a:t>
            </a:r>
            <a:r>
              <a:rPr lang="zh-CN" altLang="en-US" sz="4000" dirty="0">
                <a:solidFill>
                  <a:srgbClr val="0000FF"/>
                </a:solidFill>
                <a:latin typeface="黑体" pitchFamily="49" charset="-122"/>
                <a:ea typeface="黑体" pitchFamily="49" charset="-122"/>
                <a:cs typeface="Times New Roman" pitchFamily="18" charset="0"/>
              </a:rPr>
              <a:t>偶然内聚</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巧合内聚</a:t>
            </a:r>
            <a:r>
              <a:rPr lang="en-US" altLang="zh-CN" sz="4000" dirty="0">
                <a:solidFill>
                  <a:srgbClr val="0000FF"/>
                </a:solidFill>
                <a:latin typeface="黑体" pitchFamily="49" charset="-122"/>
                <a:ea typeface="黑体" pitchFamily="49" charset="-122"/>
                <a:cs typeface="Times New Roman" pitchFamily="18" charset="0"/>
              </a:rPr>
              <a:t>)</a:t>
            </a:r>
          </a:p>
        </p:txBody>
      </p:sp>
      <p:sp>
        <p:nvSpPr>
          <p:cNvPr id="50179" name="Rectangle 3"/>
          <p:cNvSpPr>
            <a:spLocks noChangeArrowheads="1"/>
          </p:cNvSpPr>
          <p:nvPr/>
        </p:nvSpPr>
        <p:spPr bwMode="auto">
          <a:xfrm>
            <a:off x="341313" y="1673225"/>
            <a:ext cx="85518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chemeClr val="accent2"/>
              </a:buClr>
              <a:buFont typeface="Wingdings" pitchFamily="2" charset="2"/>
              <a:buNone/>
            </a:pPr>
            <a:r>
              <a:rPr lang="zh-CN" altLang="en-US" sz="3000" dirty="0">
                <a:solidFill>
                  <a:schemeClr val="tx1"/>
                </a:solidFill>
                <a:latin typeface="Verdana" pitchFamily="34" charset="0"/>
              </a:rPr>
              <a:t>例</a:t>
            </a:r>
            <a:r>
              <a:rPr lang="en-US" altLang="zh-CN" sz="3000" dirty="0">
                <a:solidFill>
                  <a:schemeClr val="tx1"/>
                </a:solidFill>
                <a:latin typeface="Verdana" pitchFamily="34" charset="0"/>
              </a:rPr>
              <a:t>: </a:t>
            </a:r>
            <a:r>
              <a:rPr lang="zh-CN" altLang="en-US" sz="2800" dirty="0">
                <a:solidFill>
                  <a:schemeClr val="tx1"/>
                </a:solidFill>
                <a:latin typeface="宋体" pitchFamily="2" charset="-122"/>
              </a:rPr>
              <a:t>模块内各部分间无联系</a:t>
            </a:r>
          </a:p>
        </p:txBody>
      </p:sp>
      <p:sp useBgFill="1">
        <p:nvSpPr>
          <p:cNvPr id="50180" name="Rectangle 4"/>
          <p:cNvSpPr>
            <a:spLocks noChangeArrowheads="1"/>
          </p:cNvSpPr>
          <p:nvPr/>
        </p:nvSpPr>
        <p:spPr bwMode="auto">
          <a:xfrm>
            <a:off x="1377950" y="2487613"/>
            <a:ext cx="1587500" cy="825500"/>
          </a:xfrm>
          <a:prstGeom prst="rect">
            <a:avLst/>
          </a:prstGeom>
          <a:ln w="12700">
            <a:solidFill>
              <a:schemeClr val="tx1"/>
            </a:solidFill>
            <a:miter lim="800000"/>
            <a:headEnd/>
            <a:tailEnd/>
          </a:ln>
        </p:spPr>
        <p:txBody>
          <a:bodyPr wrap="none" anchor="ctr"/>
          <a:lstStyle/>
          <a:p>
            <a:endParaRPr lang="zh-CN" altLang="en-US"/>
          </a:p>
        </p:txBody>
      </p:sp>
      <p:sp>
        <p:nvSpPr>
          <p:cNvPr id="50181" name="Rectangle 5"/>
          <p:cNvSpPr>
            <a:spLocks noChangeArrowheads="1"/>
          </p:cNvSpPr>
          <p:nvPr/>
        </p:nvSpPr>
        <p:spPr bwMode="auto">
          <a:xfrm>
            <a:off x="1905000" y="2365375"/>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3200">
                <a:solidFill>
                  <a:schemeClr val="tx1"/>
                </a:solidFill>
                <a:latin typeface="Arial" charset="0"/>
              </a:rPr>
              <a:t>A</a:t>
            </a:r>
          </a:p>
        </p:txBody>
      </p:sp>
      <p:sp useBgFill="1">
        <p:nvSpPr>
          <p:cNvPr id="50182" name="Rectangle 6"/>
          <p:cNvSpPr>
            <a:spLocks noChangeArrowheads="1"/>
          </p:cNvSpPr>
          <p:nvPr/>
        </p:nvSpPr>
        <p:spPr bwMode="auto">
          <a:xfrm>
            <a:off x="3816350" y="2487613"/>
            <a:ext cx="1587500" cy="825500"/>
          </a:xfrm>
          <a:prstGeom prst="rect">
            <a:avLst/>
          </a:prstGeom>
          <a:ln w="12700">
            <a:solidFill>
              <a:schemeClr val="tx1"/>
            </a:solidFill>
            <a:miter lim="800000"/>
            <a:headEnd/>
            <a:tailEnd/>
          </a:ln>
        </p:spPr>
        <p:txBody>
          <a:bodyPr wrap="none" anchor="ctr"/>
          <a:lstStyle/>
          <a:p>
            <a:endParaRPr lang="zh-CN" altLang="en-US"/>
          </a:p>
        </p:txBody>
      </p:sp>
      <p:sp>
        <p:nvSpPr>
          <p:cNvPr id="50183" name="Rectangle 7"/>
          <p:cNvSpPr>
            <a:spLocks noChangeArrowheads="1"/>
          </p:cNvSpPr>
          <p:nvPr/>
        </p:nvSpPr>
        <p:spPr bwMode="auto">
          <a:xfrm>
            <a:off x="4343400" y="2365375"/>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3200">
                <a:solidFill>
                  <a:schemeClr val="tx1"/>
                </a:solidFill>
                <a:latin typeface="Arial" charset="0"/>
              </a:rPr>
              <a:t>B</a:t>
            </a:r>
          </a:p>
        </p:txBody>
      </p:sp>
      <p:sp useBgFill="1">
        <p:nvSpPr>
          <p:cNvPr id="50184" name="Rectangle 8"/>
          <p:cNvSpPr>
            <a:spLocks noChangeArrowheads="1"/>
          </p:cNvSpPr>
          <p:nvPr/>
        </p:nvSpPr>
        <p:spPr bwMode="auto">
          <a:xfrm>
            <a:off x="6330950" y="2487613"/>
            <a:ext cx="1587500" cy="825500"/>
          </a:xfrm>
          <a:prstGeom prst="rect">
            <a:avLst/>
          </a:prstGeom>
          <a:ln w="12700">
            <a:solidFill>
              <a:schemeClr val="tx1"/>
            </a:solidFill>
            <a:miter lim="800000"/>
            <a:headEnd/>
            <a:tailEnd/>
          </a:ln>
        </p:spPr>
        <p:txBody>
          <a:bodyPr wrap="none" anchor="ctr"/>
          <a:lstStyle/>
          <a:p>
            <a:endParaRPr lang="zh-CN" altLang="en-US"/>
          </a:p>
        </p:txBody>
      </p:sp>
      <p:sp>
        <p:nvSpPr>
          <p:cNvPr id="50185" name="Rectangle 9"/>
          <p:cNvSpPr>
            <a:spLocks noChangeArrowheads="1"/>
          </p:cNvSpPr>
          <p:nvPr/>
        </p:nvSpPr>
        <p:spPr bwMode="auto">
          <a:xfrm>
            <a:off x="6858000" y="2365375"/>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3200">
                <a:solidFill>
                  <a:schemeClr val="tx1"/>
                </a:solidFill>
                <a:latin typeface="Arial" charset="0"/>
              </a:rPr>
              <a:t>C</a:t>
            </a:r>
          </a:p>
        </p:txBody>
      </p:sp>
      <p:sp useBgFill="1">
        <p:nvSpPr>
          <p:cNvPr id="50186" name="Rectangle 10"/>
          <p:cNvSpPr>
            <a:spLocks noChangeArrowheads="1"/>
          </p:cNvSpPr>
          <p:nvPr/>
        </p:nvSpPr>
        <p:spPr bwMode="auto">
          <a:xfrm>
            <a:off x="566738" y="3473450"/>
            <a:ext cx="7607300" cy="1757341"/>
          </a:xfrm>
          <a:prstGeom prst="rect">
            <a:avLst/>
          </a:prstGeom>
          <a:ln w="12700">
            <a:solidFill>
              <a:schemeClr val="tx1"/>
            </a:solidFill>
            <a:miter lim="800000"/>
            <a:headEnd/>
            <a:tailEnd/>
          </a:ln>
        </p:spPr>
        <p:txBody>
          <a:bodyPr wrap="none" anchor="ctr"/>
          <a:lstStyle/>
          <a:p>
            <a:endParaRPr lang="zh-CN" altLang="en-US"/>
          </a:p>
        </p:txBody>
      </p:sp>
      <p:sp>
        <p:nvSpPr>
          <p:cNvPr id="50187" name="Line 11"/>
          <p:cNvSpPr>
            <a:spLocks noChangeShapeType="1"/>
          </p:cNvSpPr>
          <p:nvPr/>
        </p:nvSpPr>
        <p:spPr bwMode="auto">
          <a:xfrm flipH="1">
            <a:off x="4370388" y="3332163"/>
            <a:ext cx="44450" cy="85566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8" name="Line 12"/>
          <p:cNvSpPr>
            <a:spLocks noChangeShapeType="1"/>
          </p:cNvSpPr>
          <p:nvPr/>
        </p:nvSpPr>
        <p:spPr bwMode="auto">
          <a:xfrm flipH="1">
            <a:off x="5291134" y="3332163"/>
            <a:ext cx="1805784" cy="1536996"/>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9" name="Line 13"/>
          <p:cNvSpPr>
            <a:spLocks noChangeShapeType="1"/>
          </p:cNvSpPr>
          <p:nvPr/>
        </p:nvSpPr>
        <p:spPr bwMode="auto">
          <a:xfrm>
            <a:off x="2044700" y="3288506"/>
            <a:ext cx="45720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0" name="Rectangle 14"/>
          <p:cNvSpPr>
            <a:spLocks noChangeArrowheads="1"/>
          </p:cNvSpPr>
          <p:nvPr/>
        </p:nvSpPr>
        <p:spPr bwMode="auto">
          <a:xfrm>
            <a:off x="971550" y="3608388"/>
            <a:ext cx="5222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3200">
                <a:solidFill>
                  <a:schemeClr val="tx2"/>
                </a:solidFill>
                <a:latin typeface="Arial" charset="0"/>
              </a:rPr>
              <a:t>M</a:t>
            </a:r>
          </a:p>
        </p:txBody>
      </p:sp>
      <p:sp>
        <p:nvSpPr>
          <p:cNvPr id="50191" name="Rectangle 15"/>
          <p:cNvSpPr>
            <a:spLocks noChangeArrowheads="1"/>
          </p:cNvSpPr>
          <p:nvPr/>
        </p:nvSpPr>
        <p:spPr bwMode="auto">
          <a:xfrm>
            <a:off x="2501900" y="3519488"/>
            <a:ext cx="5578475" cy="171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lnSpc>
                <a:spcPct val="130000"/>
              </a:lnSpc>
            </a:pPr>
            <a:r>
              <a:rPr lang="en-US" altLang="zh-CN" sz="2800" dirty="0">
                <a:solidFill>
                  <a:schemeClr val="tx1"/>
                </a:solidFill>
                <a:latin typeface="Arial" charset="0"/>
              </a:rPr>
              <a:t>MOVE   J   TO   R</a:t>
            </a:r>
          </a:p>
          <a:p>
            <a:pPr algn="l" eaLnBrk="0" hangingPunct="0">
              <a:lnSpc>
                <a:spcPct val="130000"/>
              </a:lnSpc>
            </a:pPr>
            <a:r>
              <a:rPr lang="en-US" altLang="zh-CN" sz="2800" dirty="0">
                <a:solidFill>
                  <a:schemeClr val="tx1"/>
                </a:solidFill>
                <a:latin typeface="Arial" charset="0"/>
              </a:rPr>
              <a:t>READ    FILE     F</a:t>
            </a:r>
          </a:p>
          <a:p>
            <a:pPr algn="l" eaLnBrk="0" hangingPunct="0">
              <a:lnSpc>
                <a:spcPct val="130000"/>
              </a:lnSpc>
            </a:pPr>
            <a:r>
              <a:rPr lang="en-US" altLang="zh-CN" sz="2800" dirty="0">
                <a:solidFill>
                  <a:schemeClr val="tx1"/>
                </a:solidFill>
                <a:latin typeface="Arial" charset="0"/>
              </a:rPr>
              <a:t>ADD     A, B, C</a:t>
            </a:r>
            <a:endParaRPr lang="en-US" altLang="zh-CN" sz="2800" dirty="0">
              <a:solidFill>
                <a:schemeClr val="tx1"/>
              </a:solidFill>
              <a:latin typeface="黑体" pitchFamily="2" charset="-122"/>
              <a:ea typeface="黑体" pitchFamily="2" charset="-122"/>
            </a:endParaRPr>
          </a:p>
        </p:txBody>
      </p:sp>
      <p:sp>
        <p:nvSpPr>
          <p:cNvPr id="400400" name="Rectangle 16"/>
          <p:cNvSpPr>
            <a:spLocks noChangeArrowheads="1"/>
          </p:cNvSpPr>
          <p:nvPr/>
        </p:nvSpPr>
        <p:spPr bwMode="auto">
          <a:xfrm>
            <a:off x="304800" y="5544235"/>
            <a:ext cx="8839200" cy="128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lnSpc>
                <a:spcPct val="150000"/>
              </a:lnSpc>
            </a:pPr>
            <a:r>
              <a:rPr lang="zh-CN" altLang="en-US" sz="2800" dirty="0">
                <a:solidFill>
                  <a:schemeClr val="tx1"/>
                </a:solidFill>
                <a:latin typeface="宋体" pitchFamily="2" charset="-122"/>
              </a:rPr>
              <a:t>模块</a:t>
            </a:r>
            <a:r>
              <a:rPr lang="en-US" altLang="zh-CN" sz="2800" dirty="0">
                <a:solidFill>
                  <a:schemeClr val="tx2"/>
                </a:solidFill>
                <a:latin typeface="Arial" charset="0"/>
              </a:rPr>
              <a:t>M</a:t>
            </a:r>
            <a:r>
              <a:rPr lang="zh-CN" altLang="en-US" sz="2800" dirty="0">
                <a:solidFill>
                  <a:schemeClr val="tx1"/>
                </a:solidFill>
                <a:latin typeface="宋体" pitchFamily="2" charset="-122"/>
              </a:rPr>
              <a:t>中的三个语句没有任何联系</a:t>
            </a:r>
          </a:p>
          <a:p>
            <a:pPr algn="l" eaLnBrk="0" hangingPunct="0">
              <a:lnSpc>
                <a:spcPct val="150000"/>
              </a:lnSpc>
            </a:pPr>
            <a:r>
              <a:rPr lang="zh-CN" altLang="en-US" sz="2800" dirty="0">
                <a:latin typeface="宋体" pitchFamily="2" charset="-122"/>
              </a:rPr>
              <a:t>缺点：</a:t>
            </a:r>
            <a:r>
              <a:rPr lang="zh-CN" altLang="en-US" sz="2800" dirty="0">
                <a:solidFill>
                  <a:srgbClr val="FDC0E5"/>
                </a:solidFill>
                <a:latin typeface="宋体" pitchFamily="2" charset="-122"/>
              </a:rPr>
              <a:t>：</a:t>
            </a:r>
            <a:r>
              <a:rPr lang="zh-CN" altLang="en-US" sz="2800" dirty="0">
                <a:solidFill>
                  <a:schemeClr val="tx1"/>
                </a:solidFill>
                <a:latin typeface="宋体" pitchFamily="2" charset="-122"/>
              </a:rPr>
              <a:t>可理解性差， 可修改性差</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0400">
                                            <p:txEl>
                                              <p:pRg st="1" end="1"/>
                                            </p:txEl>
                                          </p:spTgt>
                                        </p:tgtEl>
                                        <p:attrNameLst>
                                          <p:attrName>style.visibility</p:attrName>
                                        </p:attrNameLst>
                                      </p:cBhvr>
                                      <p:to>
                                        <p:strVal val="visible"/>
                                      </p:to>
                                    </p:set>
                                    <p:anim calcmode="lin" valueType="num">
                                      <p:cBhvr additive="base">
                                        <p:cTn id="7" dur="500" fill="hold"/>
                                        <p:tgtEl>
                                          <p:spTgt spid="4004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040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66555" y="278650"/>
            <a:ext cx="6400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逻辑内聚</a:t>
            </a:r>
          </a:p>
        </p:txBody>
      </p:sp>
      <p:sp>
        <p:nvSpPr>
          <p:cNvPr id="51203" name="Rectangle 3"/>
          <p:cNvSpPr>
            <a:spLocks noChangeArrowheads="1"/>
          </p:cNvSpPr>
          <p:nvPr/>
        </p:nvSpPr>
        <p:spPr bwMode="auto">
          <a:xfrm>
            <a:off x="576445" y="1758280"/>
            <a:ext cx="8001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lnSpc>
                <a:spcPct val="150000"/>
              </a:lnSpc>
              <a:spcBef>
                <a:spcPct val="20000"/>
              </a:spcBef>
              <a:buClr>
                <a:schemeClr val="accent2"/>
              </a:buClr>
              <a:buFont typeface="Wingdings" pitchFamily="2" charset="2"/>
              <a:buNone/>
            </a:pPr>
            <a:r>
              <a:rPr lang="zh-CN" altLang="en-US" sz="2800" dirty="0">
                <a:solidFill>
                  <a:schemeClr val="tx1"/>
                </a:solidFill>
                <a:latin typeface="宋体" pitchFamily="2" charset="-122"/>
              </a:rPr>
              <a:t>把类似功能的语句（逻辑上相似的功能），组合在一模块内，每次调用由控制模块的参数，确定执行哪种具体功能。</a:t>
            </a:r>
            <a:endParaRPr lang="zh-CN" altLang="en-US" sz="2800" dirty="0">
              <a:solidFill>
                <a:schemeClr val="tx1"/>
              </a:solidFill>
              <a:latin typeface="黑体" pitchFamily="2" charset="-122"/>
              <a:ea typeface="黑体" pitchFamily="2" charset="-122"/>
            </a:endParaRP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11188" y="549275"/>
            <a:ext cx="36004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模块化的定义</a:t>
            </a:r>
          </a:p>
        </p:txBody>
      </p:sp>
      <p:sp>
        <p:nvSpPr>
          <p:cNvPr id="6147" name="Rectangle 3"/>
          <p:cNvSpPr>
            <a:spLocks noChangeArrowheads="1"/>
          </p:cNvSpPr>
          <p:nvPr/>
        </p:nvSpPr>
        <p:spPr bwMode="auto">
          <a:xfrm>
            <a:off x="582860" y="2393885"/>
            <a:ext cx="8624655" cy="138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eaLnBrk="0" hangingPunct="0">
              <a:lnSpc>
                <a:spcPct val="130000"/>
              </a:lnSpc>
            </a:pPr>
            <a:r>
              <a:rPr lang="zh-CN" altLang="en-US" sz="2400" dirty="0">
                <a:solidFill>
                  <a:schemeClr val="tx1"/>
                </a:solidFill>
                <a:latin typeface="+mn-ea"/>
                <a:ea typeface="+mn-ea"/>
              </a:rPr>
              <a:t>把一个大的任务划分成若干个小的子任务，子任务继续划分成多个更小的子子任务，一直进行下去，直到原子任务，乃至整个任务容易完成，这样的一个过程。</a:t>
            </a:r>
          </a:p>
        </p:txBody>
      </p:sp>
      <p:sp>
        <p:nvSpPr>
          <p:cNvPr id="6148" name="Rectangle 4"/>
          <p:cNvSpPr>
            <a:spLocks noChangeArrowheads="1"/>
          </p:cNvSpPr>
          <p:nvPr/>
        </p:nvSpPr>
        <p:spPr bwMode="auto">
          <a:xfrm>
            <a:off x="582860" y="4464050"/>
            <a:ext cx="8561140" cy="2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eaLnBrk="0" hangingPunct="0">
              <a:lnSpc>
                <a:spcPct val="130000"/>
              </a:lnSpc>
            </a:pPr>
            <a:r>
              <a:rPr lang="zh-CN" altLang="en-US" sz="2800" dirty="0">
                <a:solidFill>
                  <a:schemeClr val="tx1"/>
                </a:solidFill>
                <a:latin typeface="+mn-ea"/>
                <a:ea typeface="+mn-ea"/>
              </a:rPr>
              <a:t> </a:t>
            </a:r>
            <a:r>
              <a:rPr lang="zh-CN" altLang="en-US" sz="2400" dirty="0">
                <a:solidFill>
                  <a:schemeClr val="tx1"/>
                </a:solidFill>
                <a:latin typeface="+mn-ea"/>
                <a:ea typeface="+mn-ea"/>
              </a:rPr>
              <a:t>把程序划分成若干个模块，每个模块完成一个子功能，把这些模块的组成一个整体，可以完成整个软件系统指定的功能，从而满足用户的需求，这个过程称模块化。 </a:t>
            </a:r>
          </a:p>
          <a:p>
            <a:pPr algn="l" eaLnBrk="0" hangingPunct="0">
              <a:lnSpc>
                <a:spcPct val="130000"/>
              </a:lnSpc>
            </a:pPr>
            <a:r>
              <a:rPr lang="en-US" altLang="zh-CN" sz="2400" dirty="0">
                <a:solidFill>
                  <a:schemeClr val="tx1"/>
                </a:solidFill>
                <a:latin typeface="+mn-ea"/>
                <a:ea typeface="+mn-ea"/>
              </a:rPr>
              <a:t>    procedures, functions, subroutines, lib, package, class</a:t>
            </a:r>
            <a:r>
              <a:rPr lang="zh-CN" altLang="en-US" sz="2400" dirty="0">
                <a:solidFill>
                  <a:schemeClr val="tx1"/>
                </a:solidFill>
                <a:latin typeface="+mn-ea"/>
                <a:ea typeface="+mn-ea"/>
              </a:rPr>
              <a:t>， </a:t>
            </a:r>
            <a:r>
              <a:rPr lang="en-US" altLang="zh-CN" sz="2400" dirty="0">
                <a:solidFill>
                  <a:schemeClr val="tx1"/>
                </a:solidFill>
                <a:latin typeface="+mn-ea"/>
                <a:ea typeface="+mn-ea"/>
              </a:rPr>
              <a:t>object,  component, macro,  data structure, …</a:t>
            </a:r>
            <a:endParaRPr lang="zh-CN" altLang="en-US" sz="2400" dirty="0">
              <a:solidFill>
                <a:schemeClr val="tx1"/>
              </a:solidFill>
              <a:latin typeface="+mn-ea"/>
              <a:ea typeface="+mn-ea"/>
            </a:endParaRPr>
          </a:p>
        </p:txBody>
      </p:sp>
      <p:sp>
        <p:nvSpPr>
          <p:cNvPr id="6149" name="Rectangle 5"/>
          <p:cNvSpPr>
            <a:spLocks noChangeArrowheads="1"/>
          </p:cNvSpPr>
          <p:nvPr/>
        </p:nvSpPr>
        <p:spPr bwMode="auto">
          <a:xfrm>
            <a:off x="495622" y="1808163"/>
            <a:ext cx="3716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buFont typeface="Wingdings" pitchFamily="2" charset="2"/>
              <a:buChar char="p"/>
            </a:pPr>
            <a:r>
              <a:rPr lang="zh-CN" altLang="en-US" sz="2800" dirty="0">
                <a:latin typeface="+mn-ea"/>
                <a:ea typeface="+mn-ea"/>
              </a:rPr>
              <a:t>一般意义上的模块化</a:t>
            </a:r>
          </a:p>
        </p:txBody>
      </p:sp>
      <p:sp>
        <p:nvSpPr>
          <p:cNvPr id="6150" name="Rectangle 6"/>
          <p:cNvSpPr>
            <a:spLocks noChangeArrowheads="1"/>
          </p:cNvSpPr>
          <p:nvPr/>
        </p:nvSpPr>
        <p:spPr bwMode="auto">
          <a:xfrm>
            <a:off x="521550" y="3854993"/>
            <a:ext cx="4430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buFont typeface="Wingdings" pitchFamily="2" charset="2"/>
              <a:buChar char="p"/>
            </a:pPr>
            <a:r>
              <a:rPr lang="zh-CN" altLang="en-US" sz="2800" dirty="0">
                <a:latin typeface="+mn-ea"/>
                <a:ea typeface="+mn-ea"/>
              </a:rPr>
              <a:t>软件工程意义上的模块化</a:t>
            </a:r>
          </a:p>
        </p:txBody>
      </p:sp>
    </p:spTree>
  </p:cSld>
  <p:clrMapOvr>
    <a:masterClrMapping/>
  </p:clrMapOvr>
  <p:transition>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736850" y="0"/>
            <a:ext cx="4800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逻辑内聚举例</a:t>
            </a:r>
          </a:p>
        </p:txBody>
      </p:sp>
      <p:sp useBgFill="1">
        <p:nvSpPr>
          <p:cNvPr id="52227" name="Rectangle 3"/>
          <p:cNvSpPr>
            <a:spLocks noChangeArrowheads="1"/>
          </p:cNvSpPr>
          <p:nvPr/>
        </p:nvSpPr>
        <p:spPr bwMode="auto">
          <a:xfrm>
            <a:off x="25400" y="996950"/>
            <a:ext cx="901700" cy="603250"/>
          </a:xfrm>
          <a:prstGeom prst="rect">
            <a:avLst/>
          </a:prstGeom>
          <a:ln w="12700">
            <a:solidFill>
              <a:schemeClr val="tx1"/>
            </a:solidFill>
            <a:miter lim="800000"/>
            <a:headEnd/>
            <a:tailEnd/>
          </a:ln>
        </p:spPr>
        <p:txBody>
          <a:bodyPr wrap="none" anchor="ctr"/>
          <a:lstStyle/>
          <a:p>
            <a:endParaRPr lang="zh-CN" altLang="en-US"/>
          </a:p>
        </p:txBody>
      </p:sp>
      <p:sp>
        <p:nvSpPr>
          <p:cNvPr id="52228" name="Rectangle 4"/>
          <p:cNvSpPr>
            <a:spLocks noChangeArrowheads="1"/>
          </p:cNvSpPr>
          <p:nvPr/>
        </p:nvSpPr>
        <p:spPr bwMode="auto">
          <a:xfrm>
            <a:off x="0" y="90805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A</a:t>
            </a:r>
          </a:p>
        </p:txBody>
      </p:sp>
      <p:sp>
        <p:nvSpPr>
          <p:cNvPr id="52229" name="Line 5"/>
          <p:cNvSpPr>
            <a:spLocks noChangeShapeType="1"/>
          </p:cNvSpPr>
          <p:nvPr/>
        </p:nvSpPr>
        <p:spPr bwMode="auto">
          <a:xfrm>
            <a:off x="1822450" y="609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0" name="Line 6"/>
          <p:cNvSpPr>
            <a:spLocks noChangeShapeType="1"/>
          </p:cNvSpPr>
          <p:nvPr/>
        </p:nvSpPr>
        <p:spPr bwMode="auto">
          <a:xfrm flipH="1">
            <a:off x="603250" y="60960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1" name="Line 7"/>
          <p:cNvSpPr>
            <a:spLocks noChangeShapeType="1"/>
          </p:cNvSpPr>
          <p:nvPr/>
        </p:nvSpPr>
        <p:spPr bwMode="auto">
          <a:xfrm>
            <a:off x="2203450" y="609600"/>
            <a:ext cx="762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52232" name="Rectangle 8"/>
          <p:cNvSpPr>
            <a:spLocks noChangeArrowheads="1"/>
          </p:cNvSpPr>
          <p:nvPr/>
        </p:nvSpPr>
        <p:spPr bwMode="auto">
          <a:xfrm>
            <a:off x="1371600" y="219035"/>
            <a:ext cx="901700" cy="374650"/>
          </a:xfrm>
          <a:prstGeom prst="rect">
            <a:avLst/>
          </a:prstGeom>
          <a:ln w="12700">
            <a:solidFill>
              <a:schemeClr val="tx1"/>
            </a:solidFill>
            <a:miter lim="800000"/>
            <a:headEnd/>
            <a:tailEnd/>
          </a:ln>
        </p:spPr>
        <p:txBody>
          <a:bodyPr wrap="none" anchor="ctr"/>
          <a:lstStyle/>
          <a:p>
            <a:endParaRPr lang="zh-CN" altLang="en-US"/>
          </a:p>
        </p:txBody>
      </p:sp>
      <p:sp useBgFill="1">
        <p:nvSpPr>
          <p:cNvPr id="52233" name="Rectangle 9"/>
          <p:cNvSpPr>
            <a:spLocks noChangeArrowheads="1"/>
          </p:cNvSpPr>
          <p:nvPr/>
        </p:nvSpPr>
        <p:spPr bwMode="auto">
          <a:xfrm>
            <a:off x="1371600" y="996950"/>
            <a:ext cx="901700" cy="603250"/>
          </a:xfrm>
          <a:prstGeom prst="rect">
            <a:avLst/>
          </a:prstGeom>
          <a:ln w="12700">
            <a:solidFill>
              <a:schemeClr val="tx1"/>
            </a:solidFill>
            <a:miter lim="800000"/>
            <a:headEnd/>
            <a:tailEnd/>
          </a:ln>
        </p:spPr>
        <p:txBody>
          <a:bodyPr wrap="none" anchor="ctr"/>
          <a:lstStyle/>
          <a:p>
            <a:endParaRPr lang="zh-CN" altLang="en-US"/>
          </a:p>
        </p:txBody>
      </p:sp>
      <p:sp>
        <p:nvSpPr>
          <p:cNvPr id="52234" name="Rectangle 10"/>
          <p:cNvSpPr>
            <a:spLocks noChangeArrowheads="1"/>
          </p:cNvSpPr>
          <p:nvPr/>
        </p:nvSpPr>
        <p:spPr bwMode="auto">
          <a:xfrm>
            <a:off x="1511300" y="90805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B</a:t>
            </a:r>
          </a:p>
        </p:txBody>
      </p:sp>
      <p:sp useBgFill="1">
        <p:nvSpPr>
          <p:cNvPr id="52235" name="Rectangle 11"/>
          <p:cNvSpPr>
            <a:spLocks noChangeArrowheads="1"/>
          </p:cNvSpPr>
          <p:nvPr/>
        </p:nvSpPr>
        <p:spPr bwMode="auto">
          <a:xfrm>
            <a:off x="2667000" y="996950"/>
            <a:ext cx="901700" cy="603250"/>
          </a:xfrm>
          <a:prstGeom prst="rect">
            <a:avLst/>
          </a:prstGeom>
          <a:ln w="12700">
            <a:solidFill>
              <a:schemeClr val="tx1"/>
            </a:solidFill>
            <a:miter lim="800000"/>
            <a:headEnd/>
            <a:tailEnd/>
          </a:ln>
        </p:spPr>
        <p:txBody>
          <a:bodyPr wrap="none" anchor="ctr"/>
          <a:lstStyle/>
          <a:p>
            <a:endParaRPr lang="zh-CN" altLang="en-US"/>
          </a:p>
        </p:txBody>
      </p:sp>
      <p:sp>
        <p:nvSpPr>
          <p:cNvPr id="52236" name="Rectangle 12"/>
          <p:cNvSpPr>
            <a:spLocks noChangeArrowheads="1"/>
          </p:cNvSpPr>
          <p:nvPr/>
        </p:nvSpPr>
        <p:spPr bwMode="auto">
          <a:xfrm>
            <a:off x="2771775" y="95408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C</a:t>
            </a:r>
          </a:p>
        </p:txBody>
      </p:sp>
      <p:sp useBgFill="1">
        <p:nvSpPr>
          <p:cNvPr id="52237" name="Rectangle 13"/>
          <p:cNvSpPr>
            <a:spLocks noChangeArrowheads="1"/>
          </p:cNvSpPr>
          <p:nvPr/>
        </p:nvSpPr>
        <p:spPr bwMode="auto">
          <a:xfrm>
            <a:off x="63500" y="1952625"/>
            <a:ext cx="863600" cy="508000"/>
          </a:xfrm>
          <a:prstGeom prst="rect">
            <a:avLst/>
          </a:prstGeom>
          <a:ln w="28575">
            <a:solidFill>
              <a:schemeClr val="tx2"/>
            </a:solidFill>
            <a:miter lim="800000"/>
            <a:headEnd/>
            <a:tailEnd/>
          </a:ln>
        </p:spPr>
        <p:txBody>
          <a:bodyPr wrap="none" anchor="ctr"/>
          <a:lstStyle/>
          <a:p>
            <a:endParaRPr lang="zh-CN" altLang="en-US"/>
          </a:p>
        </p:txBody>
      </p:sp>
      <p:sp>
        <p:nvSpPr>
          <p:cNvPr id="52238" name="Rectangle 14"/>
          <p:cNvSpPr>
            <a:spLocks noChangeArrowheads="1"/>
          </p:cNvSpPr>
          <p:nvPr/>
        </p:nvSpPr>
        <p:spPr bwMode="auto">
          <a:xfrm>
            <a:off x="130175" y="1873250"/>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E</a:t>
            </a:r>
          </a:p>
        </p:txBody>
      </p:sp>
      <p:sp useBgFill="1">
        <p:nvSpPr>
          <p:cNvPr id="52239" name="Rectangle 15"/>
          <p:cNvSpPr>
            <a:spLocks noChangeArrowheads="1"/>
          </p:cNvSpPr>
          <p:nvPr/>
        </p:nvSpPr>
        <p:spPr bwMode="auto">
          <a:xfrm>
            <a:off x="1390650" y="1952625"/>
            <a:ext cx="863600" cy="508000"/>
          </a:xfrm>
          <a:prstGeom prst="rect">
            <a:avLst/>
          </a:prstGeom>
          <a:ln w="28575">
            <a:solidFill>
              <a:schemeClr val="tx2"/>
            </a:solidFill>
            <a:miter lim="800000"/>
            <a:headEnd/>
            <a:tailEnd/>
          </a:ln>
        </p:spPr>
        <p:txBody>
          <a:bodyPr wrap="none" anchor="ctr"/>
          <a:lstStyle/>
          <a:p>
            <a:endParaRPr lang="zh-CN" altLang="en-US"/>
          </a:p>
        </p:txBody>
      </p:sp>
      <p:sp>
        <p:nvSpPr>
          <p:cNvPr id="52240" name="Rectangle 16"/>
          <p:cNvSpPr>
            <a:spLocks noChangeArrowheads="1"/>
          </p:cNvSpPr>
          <p:nvPr/>
        </p:nvSpPr>
        <p:spPr bwMode="auto">
          <a:xfrm>
            <a:off x="1501775" y="1873250"/>
            <a:ext cx="463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F</a:t>
            </a:r>
          </a:p>
        </p:txBody>
      </p:sp>
      <p:sp useBgFill="1">
        <p:nvSpPr>
          <p:cNvPr id="52241" name="Rectangle 17"/>
          <p:cNvSpPr>
            <a:spLocks noChangeArrowheads="1"/>
          </p:cNvSpPr>
          <p:nvPr/>
        </p:nvSpPr>
        <p:spPr bwMode="auto">
          <a:xfrm>
            <a:off x="2686050" y="1952625"/>
            <a:ext cx="863600" cy="508000"/>
          </a:xfrm>
          <a:prstGeom prst="rect">
            <a:avLst/>
          </a:prstGeom>
          <a:ln w="28575">
            <a:solidFill>
              <a:schemeClr val="tx2"/>
            </a:solidFill>
            <a:miter lim="800000"/>
            <a:headEnd/>
            <a:tailEnd/>
          </a:ln>
        </p:spPr>
        <p:txBody>
          <a:bodyPr wrap="none" anchor="ctr"/>
          <a:lstStyle/>
          <a:p>
            <a:endParaRPr lang="zh-CN" altLang="en-US"/>
          </a:p>
        </p:txBody>
      </p:sp>
      <p:sp>
        <p:nvSpPr>
          <p:cNvPr id="52242" name="Rectangle 18"/>
          <p:cNvSpPr>
            <a:spLocks noChangeArrowheads="1"/>
          </p:cNvSpPr>
          <p:nvPr/>
        </p:nvSpPr>
        <p:spPr bwMode="auto">
          <a:xfrm>
            <a:off x="2797175" y="1873250"/>
            <a:ext cx="539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G</a:t>
            </a:r>
          </a:p>
        </p:txBody>
      </p:sp>
      <p:sp useBgFill="1">
        <p:nvSpPr>
          <p:cNvPr id="52243" name="Rectangle 19"/>
          <p:cNvSpPr>
            <a:spLocks noChangeArrowheads="1"/>
          </p:cNvSpPr>
          <p:nvPr/>
        </p:nvSpPr>
        <p:spPr bwMode="auto">
          <a:xfrm>
            <a:off x="0" y="4114800"/>
            <a:ext cx="901700" cy="533400"/>
          </a:xfrm>
          <a:prstGeom prst="rect">
            <a:avLst/>
          </a:prstGeom>
          <a:ln w="12700">
            <a:solidFill>
              <a:schemeClr val="tx1"/>
            </a:solidFill>
            <a:miter lim="800000"/>
            <a:headEnd/>
            <a:tailEnd/>
          </a:ln>
        </p:spPr>
        <p:txBody>
          <a:bodyPr wrap="none" anchor="ctr"/>
          <a:lstStyle/>
          <a:p>
            <a:endParaRPr lang="zh-CN" altLang="en-US"/>
          </a:p>
        </p:txBody>
      </p:sp>
      <p:sp>
        <p:nvSpPr>
          <p:cNvPr id="52244" name="Rectangle 20"/>
          <p:cNvSpPr>
            <a:spLocks noChangeArrowheads="1"/>
          </p:cNvSpPr>
          <p:nvPr/>
        </p:nvSpPr>
        <p:spPr bwMode="auto">
          <a:xfrm>
            <a:off x="130175" y="3978275"/>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A</a:t>
            </a:r>
          </a:p>
        </p:txBody>
      </p:sp>
      <p:sp useBgFill="1">
        <p:nvSpPr>
          <p:cNvPr id="52245" name="Rectangle 21"/>
          <p:cNvSpPr>
            <a:spLocks noChangeArrowheads="1"/>
          </p:cNvSpPr>
          <p:nvPr/>
        </p:nvSpPr>
        <p:spPr bwMode="auto">
          <a:xfrm>
            <a:off x="1371600" y="3200400"/>
            <a:ext cx="901700" cy="520700"/>
          </a:xfrm>
          <a:prstGeom prst="rect">
            <a:avLst/>
          </a:prstGeom>
          <a:ln w="12700">
            <a:solidFill>
              <a:schemeClr val="tx1"/>
            </a:solidFill>
            <a:miter lim="800000"/>
            <a:headEnd/>
            <a:tailEnd/>
          </a:ln>
        </p:spPr>
        <p:txBody>
          <a:bodyPr wrap="none" anchor="ctr"/>
          <a:lstStyle/>
          <a:p>
            <a:endParaRPr lang="zh-CN" altLang="en-US"/>
          </a:p>
        </p:txBody>
      </p:sp>
      <p:sp useBgFill="1">
        <p:nvSpPr>
          <p:cNvPr id="52246" name="Rectangle 22"/>
          <p:cNvSpPr>
            <a:spLocks noChangeArrowheads="1"/>
          </p:cNvSpPr>
          <p:nvPr/>
        </p:nvSpPr>
        <p:spPr bwMode="auto">
          <a:xfrm>
            <a:off x="1371600" y="4114800"/>
            <a:ext cx="901700" cy="533400"/>
          </a:xfrm>
          <a:prstGeom prst="rect">
            <a:avLst/>
          </a:prstGeom>
          <a:ln w="12700">
            <a:solidFill>
              <a:schemeClr val="tx1"/>
            </a:solidFill>
            <a:miter lim="800000"/>
            <a:headEnd/>
            <a:tailEnd/>
          </a:ln>
        </p:spPr>
        <p:txBody>
          <a:bodyPr wrap="none" anchor="ctr"/>
          <a:lstStyle/>
          <a:p>
            <a:endParaRPr lang="zh-CN" altLang="en-US"/>
          </a:p>
        </p:txBody>
      </p:sp>
      <p:sp>
        <p:nvSpPr>
          <p:cNvPr id="52247" name="Rectangle 23"/>
          <p:cNvSpPr>
            <a:spLocks noChangeArrowheads="1"/>
          </p:cNvSpPr>
          <p:nvPr/>
        </p:nvSpPr>
        <p:spPr bwMode="auto">
          <a:xfrm>
            <a:off x="1501775" y="3978275"/>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B</a:t>
            </a:r>
          </a:p>
        </p:txBody>
      </p:sp>
      <p:sp useBgFill="1">
        <p:nvSpPr>
          <p:cNvPr id="52248" name="Rectangle 24"/>
          <p:cNvSpPr>
            <a:spLocks noChangeArrowheads="1"/>
          </p:cNvSpPr>
          <p:nvPr/>
        </p:nvSpPr>
        <p:spPr bwMode="auto">
          <a:xfrm>
            <a:off x="2667000" y="4114800"/>
            <a:ext cx="901700" cy="533400"/>
          </a:xfrm>
          <a:prstGeom prst="rect">
            <a:avLst/>
          </a:prstGeom>
          <a:ln w="12700">
            <a:solidFill>
              <a:schemeClr val="tx1"/>
            </a:solidFill>
            <a:miter lim="800000"/>
            <a:headEnd/>
            <a:tailEnd/>
          </a:ln>
        </p:spPr>
        <p:txBody>
          <a:bodyPr wrap="none" anchor="ctr"/>
          <a:lstStyle/>
          <a:p>
            <a:endParaRPr lang="zh-CN" altLang="en-US"/>
          </a:p>
        </p:txBody>
      </p:sp>
      <p:sp>
        <p:nvSpPr>
          <p:cNvPr id="52249" name="Rectangle 25"/>
          <p:cNvSpPr>
            <a:spLocks noChangeArrowheads="1"/>
          </p:cNvSpPr>
          <p:nvPr/>
        </p:nvSpPr>
        <p:spPr bwMode="auto">
          <a:xfrm>
            <a:off x="2797175" y="3978275"/>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C</a:t>
            </a:r>
          </a:p>
        </p:txBody>
      </p:sp>
      <p:sp useBgFill="1">
        <p:nvSpPr>
          <p:cNvPr id="52250" name="Rectangle 26"/>
          <p:cNvSpPr>
            <a:spLocks noChangeArrowheads="1"/>
          </p:cNvSpPr>
          <p:nvPr/>
        </p:nvSpPr>
        <p:spPr bwMode="auto">
          <a:xfrm>
            <a:off x="908050" y="4978400"/>
            <a:ext cx="1701800" cy="635000"/>
          </a:xfrm>
          <a:prstGeom prst="rect">
            <a:avLst/>
          </a:prstGeom>
          <a:ln w="28575">
            <a:solidFill>
              <a:schemeClr val="tx2"/>
            </a:solidFill>
            <a:miter lim="800000"/>
            <a:headEnd/>
            <a:tailEnd/>
          </a:ln>
        </p:spPr>
        <p:txBody>
          <a:bodyPr wrap="none" anchor="ctr"/>
          <a:lstStyle/>
          <a:p>
            <a:endParaRPr lang="zh-CN" altLang="en-US"/>
          </a:p>
        </p:txBody>
      </p:sp>
      <p:sp>
        <p:nvSpPr>
          <p:cNvPr id="52251" name="Rectangle 27"/>
          <p:cNvSpPr>
            <a:spLocks noChangeArrowheads="1"/>
          </p:cNvSpPr>
          <p:nvPr/>
        </p:nvSpPr>
        <p:spPr bwMode="auto">
          <a:xfrm>
            <a:off x="1136650" y="4899025"/>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2800">
                <a:solidFill>
                  <a:schemeClr val="tx1"/>
                </a:solidFill>
                <a:latin typeface="Arial" charset="0"/>
                <a:ea typeface="黑体" pitchFamily="2" charset="-122"/>
              </a:rPr>
              <a:t>EFG</a:t>
            </a:r>
          </a:p>
        </p:txBody>
      </p:sp>
      <p:sp>
        <p:nvSpPr>
          <p:cNvPr id="52252" name="Line 28"/>
          <p:cNvSpPr>
            <a:spLocks noChangeShapeType="1"/>
          </p:cNvSpPr>
          <p:nvPr/>
        </p:nvSpPr>
        <p:spPr bwMode="auto">
          <a:xfrm>
            <a:off x="1822450" y="1600200"/>
            <a:ext cx="0"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3" name="Line 29"/>
          <p:cNvSpPr>
            <a:spLocks noChangeShapeType="1"/>
          </p:cNvSpPr>
          <p:nvPr/>
        </p:nvSpPr>
        <p:spPr bwMode="auto">
          <a:xfrm>
            <a:off x="3117850" y="1600200"/>
            <a:ext cx="0"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4" name="Line 30"/>
          <p:cNvSpPr>
            <a:spLocks noChangeShapeType="1"/>
          </p:cNvSpPr>
          <p:nvPr/>
        </p:nvSpPr>
        <p:spPr bwMode="auto">
          <a:xfrm>
            <a:off x="450850" y="1600200"/>
            <a:ext cx="0"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5" name="Line 31"/>
          <p:cNvSpPr>
            <a:spLocks noChangeShapeType="1"/>
          </p:cNvSpPr>
          <p:nvPr/>
        </p:nvSpPr>
        <p:spPr bwMode="auto">
          <a:xfrm>
            <a:off x="1822450" y="372745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6" name="Line 32"/>
          <p:cNvSpPr>
            <a:spLocks noChangeShapeType="1"/>
          </p:cNvSpPr>
          <p:nvPr/>
        </p:nvSpPr>
        <p:spPr bwMode="auto">
          <a:xfrm flipH="1">
            <a:off x="603250" y="372745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7" name="Line 33"/>
          <p:cNvSpPr>
            <a:spLocks noChangeShapeType="1"/>
          </p:cNvSpPr>
          <p:nvPr/>
        </p:nvSpPr>
        <p:spPr bwMode="auto">
          <a:xfrm>
            <a:off x="2203450" y="3727450"/>
            <a:ext cx="762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8" name="Line 34"/>
          <p:cNvSpPr>
            <a:spLocks noChangeShapeType="1"/>
          </p:cNvSpPr>
          <p:nvPr/>
        </p:nvSpPr>
        <p:spPr bwMode="auto">
          <a:xfrm flipV="1">
            <a:off x="1822450" y="4648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9" name="Line 35"/>
          <p:cNvSpPr>
            <a:spLocks noChangeShapeType="1"/>
          </p:cNvSpPr>
          <p:nvPr/>
        </p:nvSpPr>
        <p:spPr bwMode="auto">
          <a:xfrm flipH="1" flipV="1">
            <a:off x="527050" y="4648200"/>
            <a:ext cx="7620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0" name="Line 36"/>
          <p:cNvSpPr>
            <a:spLocks noChangeShapeType="1"/>
          </p:cNvSpPr>
          <p:nvPr/>
        </p:nvSpPr>
        <p:spPr bwMode="auto">
          <a:xfrm flipV="1">
            <a:off x="2279650" y="4648200"/>
            <a:ext cx="685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1" name="AutoShape 37"/>
          <p:cNvSpPr>
            <a:spLocks noChangeArrowheads="1"/>
          </p:cNvSpPr>
          <p:nvPr/>
        </p:nvSpPr>
        <p:spPr bwMode="auto">
          <a:xfrm>
            <a:off x="1746250" y="2590800"/>
            <a:ext cx="298450" cy="603250"/>
          </a:xfrm>
          <a:prstGeom prst="downArrow">
            <a:avLst>
              <a:gd name="adj1" fmla="val 50000"/>
              <a:gd name="adj2" fmla="val 101073"/>
            </a:avLst>
          </a:prstGeom>
          <a:solidFill>
            <a:schemeClr val="tx2"/>
          </a:solidFill>
          <a:ln w="12700">
            <a:solidFill>
              <a:schemeClr val="tx1"/>
            </a:solidFill>
            <a:miter lim="800000"/>
            <a:headEnd/>
            <a:tailEnd/>
          </a:ln>
        </p:spPr>
        <p:txBody>
          <a:bodyPr vert="eaVert" wrap="none" anchor="ctr"/>
          <a:lstStyle/>
          <a:p>
            <a:endParaRPr lang="zh-CN" altLang="en-US"/>
          </a:p>
        </p:txBody>
      </p:sp>
      <p:sp>
        <p:nvSpPr>
          <p:cNvPr id="52262" name="AutoShape 38"/>
          <p:cNvSpPr>
            <a:spLocks noChangeArrowheads="1"/>
          </p:cNvSpPr>
          <p:nvPr/>
        </p:nvSpPr>
        <p:spPr bwMode="auto">
          <a:xfrm rot="-1740000">
            <a:off x="2722827" y="4633555"/>
            <a:ext cx="3079750" cy="223126"/>
          </a:xfrm>
          <a:prstGeom prst="rightArrow">
            <a:avLst>
              <a:gd name="adj1" fmla="val 50000"/>
              <a:gd name="adj2" fmla="val 416347"/>
            </a:avLst>
          </a:prstGeom>
          <a:solidFill>
            <a:schemeClr val="bg1"/>
          </a:solidFill>
          <a:ln w="12700">
            <a:solidFill>
              <a:schemeClr val="tx1"/>
            </a:solidFill>
            <a:miter lim="800000"/>
            <a:headEnd/>
            <a:tailEnd/>
          </a:ln>
        </p:spPr>
        <p:txBody>
          <a:bodyPr wrap="none" anchor="ctr"/>
          <a:lstStyle/>
          <a:p>
            <a:endParaRPr lang="zh-CN" altLang="en-US"/>
          </a:p>
        </p:txBody>
      </p:sp>
      <p:sp useBgFill="1">
        <p:nvSpPr>
          <p:cNvPr id="52263" name="Rectangle 39"/>
          <p:cNvSpPr>
            <a:spLocks noChangeArrowheads="1"/>
          </p:cNvSpPr>
          <p:nvPr/>
        </p:nvSpPr>
        <p:spPr bwMode="auto">
          <a:xfrm>
            <a:off x="5562600" y="2825750"/>
            <a:ext cx="901700" cy="603250"/>
          </a:xfrm>
          <a:prstGeom prst="rect">
            <a:avLst/>
          </a:prstGeom>
          <a:ln w="12700">
            <a:solidFill>
              <a:schemeClr val="tx1"/>
            </a:solidFill>
            <a:miter lim="800000"/>
            <a:headEnd/>
            <a:tailEnd/>
          </a:ln>
        </p:spPr>
        <p:txBody>
          <a:bodyPr wrap="none" anchor="ctr"/>
          <a:lstStyle/>
          <a:p>
            <a:endParaRPr lang="zh-CN" altLang="en-US"/>
          </a:p>
        </p:txBody>
      </p:sp>
      <p:sp>
        <p:nvSpPr>
          <p:cNvPr id="52264" name="Rectangle 40"/>
          <p:cNvSpPr>
            <a:spLocks noChangeArrowheads="1"/>
          </p:cNvSpPr>
          <p:nvPr/>
        </p:nvSpPr>
        <p:spPr bwMode="auto">
          <a:xfrm>
            <a:off x="5575300" y="2711450"/>
            <a:ext cx="74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A1</a:t>
            </a:r>
          </a:p>
        </p:txBody>
      </p:sp>
      <p:sp>
        <p:nvSpPr>
          <p:cNvPr id="52265" name="Line 41"/>
          <p:cNvSpPr>
            <a:spLocks noChangeShapeType="1"/>
          </p:cNvSpPr>
          <p:nvPr/>
        </p:nvSpPr>
        <p:spPr bwMode="auto">
          <a:xfrm>
            <a:off x="7080250" y="2362200"/>
            <a:ext cx="0" cy="457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6" name="Line 42"/>
          <p:cNvSpPr>
            <a:spLocks noChangeShapeType="1"/>
          </p:cNvSpPr>
          <p:nvPr/>
        </p:nvSpPr>
        <p:spPr bwMode="auto">
          <a:xfrm>
            <a:off x="6089650" y="2133600"/>
            <a:ext cx="0" cy="685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7" name="Line 43"/>
          <p:cNvSpPr>
            <a:spLocks noChangeShapeType="1"/>
          </p:cNvSpPr>
          <p:nvPr/>
        </p:nvSpPr>
        <p:spPr bwMode="auto">
          <a:xfrm>
            <a:off x="8147050" y="2133600"/>
            <a:ext cx="0" cy="685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52268" name="Rectangle 44"/>
          <p:cNvSpPr>
            <a:spLocks noChangeArrowheads="1"/>
          </p:cNvSpPr>
          <p:nvPr/>
        </p:nvSpPr>
        <p:spPr bwMode="auto">
          <a:xfrm>
            <a:off x="6705600" y="2825750"/>
            <a:ext cx="901700" cy="603250"/>
          </a:xfrm>
          <a:prstGeom prst="rect">
            <a:avLst/>
          </a:prstGeom>
          <a:ln w="12700">
            <a:solidFill>
              <a:schemeClr val="tx1"/>
            </a:solidFill>
            <a:miter lim="800000"/>
            <a:headEnd/>
            <a:tailEnd/>
          </a:ln>
        </p:spPr>
        <p:txBody>
          <a:bodyPr wrap="none" anchor="ctr"/>
          <a:lstStyle/>
          <a:p>
            <a:endParaRPr lang="zh-CN" altLang="en-US"/>
          </a:p>
        </p:txBody>
      </p:sp>
      <p:sp>
        <p:nvSpPr>
          <p:cNvPr id="52269" name="Rectangle 45"/>
          <p:cNvSpPr>
            <a:spLocks noChangeArrowheads="1"/>
          </p:cNvSpPr>
          <p:nvPr/>
        </p:nvSpPr>
        <p:spPr bwMode="auto">
          <a:xfrm>
            <a:off x="6718300" y="2711450"/>
            <a:ext cx="71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B1</a:t>
            </a:r>
          </a:p>
        </p:txBody>
      </p:sp>
      <p:sp useBgFill="1">
        <p:nvSpPr>
          <p:cNvPr id="52270" name="Rectangle 46"/>
          <p:cNvSpPr>
            <a:spLocks noChangeArrowheads="1"/>
          </p:cNvSpPr>
          <p:nvPr/>
        </p:nvSpPr>
        <p:spPr bwMode="auto">
          <a:xfrm>
            <a:off x="7848600" y="2825750"/>
            <a:ext cx="901700" cy="603250"/>
          </a:xfrm>
          <a:prstGeom prst="rect">
            <a:avLst/>
          </a:prstGeom>
          <a:ln w="12700">
            <a:solidFill>
              <a:schemeClr val="tx1"/>
            </a:solidFill>
            <a:miter lim="800000"/>
            <a:headEnd/>
            <a:tailEnd/>
          </a:ln>
        </p:spPr>
        <p:txBody>
          <a:bodyPr wrap="none" anchor="ctr"/>
          <a:lstStyle/>
          <a:p>
            <a:endParaRPr lang="zh-CN" altLang="en-US"/>
          </a:p>
        </p:txBody>
      </p:sp>
      <p:sp>
        <p:nvSpPr>
          <p:cNvPr id="52271" name="Rectangle 47"/>
          <p:cNvSpPr>
            <a:spLocks noChangeArrowheads="1"/>
          </p:cNvSpPr>
          <p:nvPr/>
        </p:nvSpPr>
        <p:spPr bwMode="auto">
          <a:xfrm>
            <a:off x="7861300" y="2711450"/>
            <a:ext cx="74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C1</a:t>
            </a:r>
          </a:p>
        </p:txBody>
      </p:sp>
      <p:sp>
        <p:nvSpPr>
          <p:cNvPr id="52272" name="Line 48"/>
          <p:cNvSpPr>
            <a:spLocks noChangeShapeType="1"/>
          </p:cNvSpPr>
          <p:nvPr/>
        </p:nvSpPr>
        <p:spPr bwMode="auto">
          <a:xfrm>
            <a:off x="7156450" y="3429000"/>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52273" name="AutoShape 49"/>
          <p:cNvSpPr>
            <a:spLocks noChangeArrowheads="1"/>
          </p:cNvSpPr>
          <p:nvPr/>
        </p:nvSpPr>
        <p:spPr bwMode="auto">
          <a:xfrm>
            <a:off x="6705600" y="1911350"/>
            <a:ext cx="749300" cy="444500"/>
          </a:xfrm>
          <a:prstGeom prst="diamond">
            <a:avLst/>
          </a:prstGeom>
          <a:ln w="12700">
            <a:solidFill>
              <a:schemeClr val="tx1"/>
            </a:solidFill>
            <a:miter lim="800000"/>
            <a:headEnd/>
            <a:tailEnd/>
          </a:ln>
        </p:spPr>
        <p:txBody>
          <a:bodyPr wrap="none" anchor="ctr"/>
          <a:lstStyle/>
          <a:p>
            <a:endParaRPr lang="zh-CN" altLang="en-US"/>
          </a:p>
        </p:txBody>
      </p:sp>
      <p:sp>
        <p:nvSpPr>
          <p:cNvPr id="52274" name="Line 50"/>
          <p:cNvSpPr>
            <a:spLocks noChangeShapeType="1"/>
          </p:cNvSpPr>
          <p:nvPr/>
        </p:nvSpPr>
        <p:spPr bwMode="auto">
          <a:xfrm flipH="1">
            <a:off x="7385050" y="21336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5" name="Line 51"/>
          <p:cNvSpPr>
            <a:spLocks noChangeShapeType="1"/>
          </p:cNvSpPr>
          <p:nvPr/>
        </p:nvSpPr>
        <p:spPr bwMode="auto">
          <a:xfrm flipH="1">
            <a:off x="6089650" y="2133600"/>
            <a:ext cx="609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6" name="Line 52"/>
          <p:cNvSpPr>
            <a:spLocks noChangeShapeType="1"/>
          </p:cNvSpPr>
          <p:nvPr/>
        </p:nvSpPr>
        <p:spPr bwMode="auto">
          <a:xfrm>
            <a:off x="7080250" y="1524000"/>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7" name="Line 53"/>
          <p:cNvSpPr>
            <a:spLocks noChangeShapeType="1"/>
          </p:cNvSpPr>
          <p:nvPr/>
        </p:nvSpPr>
        <p:spPr bwMode="auto">
          <a:xfrm>
            <a:off x="7080250" y="533400"/>
            <a:ext cx="0" cy="457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8" name="Line 54"/>
          <p:cNvSpPr>
            <a:spLocks noChangeShapeType="1"/>
          </p:cNvSpPr>
          <p:nvPr/>
        </p:nvSpPr>
        <p:spPr bwMode="auto">
          <a:xfrm flipH="1">
            <a:off x="6165850" y="3810000"/>
            <a:ext cx="1981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9" name="Line 55"/>
          <p:cNvSpPr>
            <a:spLocks noChangeShapeType="1"/>
          </p:cNvSpPr>
          <p:nvPr/>
        </p:nvSpPr>
        <p:spPr bwMode="auto">
          <a:xfrm>
            <a:off x="6165850" y="3429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0" name="Line 56"/>
          <p:cNvSpPr>
            <a:spLocks noChangeShapeType="1"/>
          </p:cNvSpPr>
          <p:nvPr/>
        </p:nvSpPr>
        <p:spPr bwMode="auto">
          <a:xfrm>
            <a:off x="8147050" y="3429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1" name="Rectangle 57"/>
          <p:cNvSpPr>
            <a:spLocks noChangeArrowheads="1"/>
          </p:cNvSpPr>
          <p:nvPr/>
        </p:nvSpPr>
        <p:spPr bwMode="auto">
          <a:xfrm>
            <a:off x="5327650" y="4724400"/>
            <a:ext cx="381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2800">
                <a:solidFill>
                  <a:schemeClr val="tx2"/>
                </a:solidFill>
                <a:latin typeface="宋体" pitchFamily="2" charset="-122"/>
              </a:rPr>
              <a:t>EFG</a:t>
            </a:r>
            <a:r>
              <a:rPr lang="zh-CN" altLang="en-US" sz="2800">
                <a:solidFill>
                  <a:schemeClr val="tx2"/>
                </a:solidFill>
                <a:latin typeface="宋体" pitchFamily="2" charset="-122"/>
              </a:rPr>
              <a:t>模块内部逻辑</a:t>
            </a:r>
          </a:p>
        </p:txBody>
      </p:sp>
      <p:sp>
        <p:nvSpPr>
          <p:cNvPr id="52282" name="Rectangle 58"/>
          <p:cNvSpPr>
            <a:spLocks noChangeArrowheads="1"/>
          </p:cNvSpPr>
          <p:nvPr/>
        </p:nvSpPr>
        <p:spPr bwMode="auto">
          <a:xfrm>
            <a:off x="2355850" y="2514600"/>
            <a:ext cx="28956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2400">
                <a:solidFill>
                  <a:schemeClr val="tx1"/>
                </a:solidFill>
                <a:latin typeface="宋体" pitchFamily="2" charset="-122"/>
              </a:rPr>
              <a:t>E</a:t>
            </a:r>
            <a:r>
              <a:rPr lang="zh-CN" altLang="en-US" sz="2400">
                <a:solidFill>
                  <a:schemeClr val="tx1"/>
                </a:solidFill>
                <a:latin typeface="宋体" pitchFamily="2" charset="-122"/>
              </a:rPr>
              <a:t>、</a:t>
            </a:r>
            <a:r>
              <a:rPr lang="en-US" altLang="zh-CN" sz="2400">
                <a:solidFill>
                  <a:schemeClr val="tx1"/>
                </a:solidFill>
                <a:latin typeface="宋体" pitchFamily="2" charset="-122"/>
              </a:rPr>
              <a:t>F</a:t>
            </a:r>
            <a:r>
              <a:rPr lang="zh-CN" altLang="en-US" sz="2400">
                <a:solidFill>
                  <a:schemeClr val="tx1"/>
                </a:solidFill>
                <a:latin typeface="宋体" pitchFamily="2" charset="-122"/>
              </a:rPr>
              <a:t>、</a:t>
            </a:r>
            <a:r>
              <a:rPr lang="en-US" altLang="zh-CN" sz="2400">
                <a:solidFill>
                  <a:schemeClr val="tx1"/>
                </a:solidFill>
                <a:latin typeface="宋体" pitchFamily="2" charset="-122"/>
              </a:rPr>
              <a:t>G</a:t>
            </a:r>
            <a:r>
              <a:rPr lang="zh-CN" altLang="en-US" sz="2400">
                <a:solidFill>
                  <a:schemeClr val="tx1"/>
                </a:solidFill>
                <a:latin typeface="宋体" pitchFamily="2" charset="-122"/>
              </a:rPr>
              <a:t>逻辑</a:t>
            </a:r>
          </a:p>
          <a:p>
            <a:pPr algn="l" eaLnBrk="0" hangingPunct="0"/>
            <a:r>
              <a:rPr lang="zh-CN" altLang="en-US" sz="2400">
                <a:solidFill>
                  <a:schemeClr val="tx1"/>
                </a:solidFill>
                <a:latin typeface="宋体" pitchFamily="2" charset="-122"/>
              </a:rPr>
              <a:t>功能相似，组</a:t>
            </a:r>
          </a:p>
          <a:p>
            <a:pPr algn="l" eaLnBrk="0" hangingPunct="0"/>
            <a:r>
              <a:rPr lang="zh-CN" altLang="en-US" sz="2400">
                <a:solidFill>
                  <a:schemeClr val="tx1"/>
                </a:solidFill>
                <a:latin typeface="宋体" pitchFamily="2" charset="-122"/>
              </a:rPr>
              <a:t>成新模块</a:t>
            </a:r>
            <a:r>
              <a:rPr lang="en-US" altLang="zh-CN" sz="2400">
                <a:solidFill>
                  <a:schemeClr val="tx1"/>
                </a:solidFill>
                <a:latin typeface="宋体" pitchFamily="2" charset="-122"/>
              </a:rPr>
              <a:t>EFG</a:t>
            </a:r>
          </a:p>
          <a:p>
            <a:pPr algn="l" eaLnBrk="0" hangingPunct="0"/>
            <a:endParaRPr lang="zh-CN" altLang="en-US" sz="2400">
              <a:solidFill>
                <a:schemeClr val="tx1"/>
              </a:solidFill>
              <a:latin typeface="宋体" pitchFamily="2" charset="-122"/>
            </a:endParaRPr>
          </a:p>
        </p:txBody>
      </p:sp>
      <p:sp>
        <p:nvSpPr>
          <p:cNvPr id="402491" name="Rectangle 59"/>
          <p:cNvSpPr>
            <a:spLocks noChangeArrowheads="1"/>
          </p:cNvSpPr>
          <p:nvPr/>
        </p:nvSpPr>
        <p:spPr bwMode="auto">
          <a:xfrm>
            <a:off x="5022850" y="685800"/>
            <a:ext cx="4114800" cy="4724400"/>
          </a:xfrm>
          <a:prstGeom prst="rect">
            <a:avLst/>
          </a:prstGeom>
          <a:noFill/>
          <a:ln w="12700">
            <a:solidFill>
              <a:schemeClr val="tx2"/>
            </a:solidFill>
            <a:prstDash val="dash"/>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402492" name="Text Box 60"/>
          <p:cNvSpPr txBox="1">
            <a:spLocks noChangeArrowheads="1"/>
          </p:cNvSpPr>
          <p:nvPr/>
        </p:nvSpPr>
        <p:spPr bwMode="auto">
          <a:xfrm>
            <a:off x="3708920" y="5973378"/>
            <a:ext cx="5453590" cy="830997"/>
          </a:xfrm>
          <a:prstGeom prst="rect">
            <a:avLst/>
          </a:prstGeom>
          <a:noFill/>
          <a:ln w="12700">
            <a:noFill/>
            <a:miter lim="800000"/>
            <a:headEnd/>
            <a:tailEnd/>
          </a:ln>
          <a:effectLst>
            <a:outerShdw dist="107763" dir="2700000" algn="ctr" rotWithShape="0">
              <a:schemeClr val="bg2"/>
            </a:outerShdw>
          </a:effectLst>
        </p:spPr>
        <p:txBody>
          <a:bodyPr wrap="square">
            <a:spAutoFit/>
          </a:bodyPr>
          <a:lstStyle/>
          <a:p>
            <a:pPr algn="l" eaLnBrk="0" hangingPunct="0">
              <a:defRPr/>
            </a:pPr>
            <a:r>
              <a:rPr lang="zh-CN" altLang="en-US" sz="2400" dirty="0">
                <a:latin typeface="宋体" pitchFamily="2" charset="-122"/>
              </a:rPr>
              <a:t>缺点</a:t>
            </a:r>
            <a:r>
              <a:rPr lang="zh-CN" altLang="en-US" sz="2400" b="0" dirty="0">
                <a:latin typeface="宋体" pitchFamily="2" charset="-122"/>
              </a:rPr>
              <a:t>：</a:t>
            </a:r>
            <a:r>
              <a:rPr lang="zh-CN" altLang="en-US" sz="2400" dirty="0">
                <a:solidFill>
                  <a:schemeClr val="tx1"/>
                </a:solidFill>
                <a:latin typeface="宋体" pitchFamily="2" charset="-122"/>
              </a:rPr>
              <a:t>增强了耦合程度</a:t>
            </a:r>
            <a:r>
              <a:rPr lang="en-US" altLang="zh-CN" sz="2400" dirty="0">
                <a:solidFill>
                  <a:schemeClr val="tx1"/>
                </a:solidFill>
                <a:latin typeface="宋体" pitchFamily="2" charset="-122"/>
              </a:rPr>
              <a:t>(</a:t>
            </a:r>
            <a:r>
              <a:rPr lang="zh-CN" altLang="en-US" sz="2400" dirty="0">
                <a:solidFill>
                  <a:schemeClr val="tx1"/>
                </a:solidFill>
                <a:latin typeface="宋体" pitchFamily="2" charset="-122"/>
              </a:rPr>
              <a:t>控制耦合</a:t>
            </a:r>
            <a:r>
              <a:rPr lang="en-US" altLang="zh-CN" sz="2400" dirty="0">
                <a:solidFill>
                  <a:schemeClr val="tx1"/>
                </a:solidFill>
                <a:latin typeface="宋体" pitchFamily="2" charset="-122"/>
              </a:rPr>
              <a:t>)</a:t>
            </a:r>
          </a:p>
          <a:p>
            <a:pPr algn="l" eaLnBrk="0" hangingPunct="0">
              <a:defRPr/>
            </a:pPr>
            <a:r>
              <a:rPr lang="en-US" altLang="zh-CN" sz="2400" dirty="0">
                <a:solidFill>
                  <a:schemeClr val="tx1"/>
                </a:solidFill>
                <a:latin typeface="宋体" pitchFamily="2" charset="-122"/>
              </a:rPr>
              <a:t>      </a:t>
            </a:r>
            <a:r>
              <a:rPr lang="zh-CN" altLang="en-US" sz="2400" dirty="0">
                <a:solidFill>
                  <a:schemeClr val="tx1"/>
                </a:solidFill>
                <a:latin typeface="宋体" pitchFamily="2" charset="-122"/>
              </a:rPr>
              <a:t>不易修改，效率低</a:t>
            </a:r>
          </a:p>
        </p:txBody>
      </p:sp>
      <p:sp useBgFill="1">
        <p:nvSpPr>
          <p:cNvPr id="52285" name="Rectangle 61"/>
          <p:cNvSpPr>
            <a:spLocks noChangeArrowheads="1"/>
          </p:cNvSpPr>
          <p:nvPr/>
        </p:nvSpPr>
        <p:spPr bwMode="auto">
          <a:xfrm>
            <a:off x="5861050" y="990600"/>
            <a:ext cx="2362200" cy="609600"/>
          </a:xfrm>
          <a:prstGeom prst="rect">
            <a:avLst/>
          </a:prstGeom>
          <a:ln w="25400">
            <a:solidFill>
              <a:schemeClr val="tx1"/>
            </a:solidFill>
            <a:miter lim="800000"/>
            <a:headEnd/>
            <a:tailEnd/>
          </a:ln>
        </p:spPr>
        <p:txBody>
          <a:bodyPr wrap="none" anchor="ctr"/>
          <a:lstStyle/>
          <a:p>
            <a:endParaRPr lang="zh-CN" altLang="en-US"/>
          </a:p>
        </p:txBody>
      </p:sp>
      <p:sp>
        <p:nvSpPr>
          <p:cNvPr id="52286" name="Rectangle 62"/>
          <p:cNvSpPr>
            <a:spLocks noChangeArrowheads="1"/>
          </p:cNvSpPr>
          <p:nvPr/>
        </p:nvSpPr>
        <p:spPr bwMode="auto">
          <a:xfrm>
            <a:off x="5861050" y="914400"/>
            <a:ext cx="243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sz="2400">
                <a:solidFill>
                  <a:schemeClr val="tx1"/>
                </a:solidFill>
                <a:latin typeface="宋体" pitchFamily="2" charset="-122"/>
              </a:rPr>
              <a:t>公用代码段</a:t>
            </a:r>
          </a:p>
        </p:txBody>
      </p:sp>
      <p:sp useBgFill="1">
        <p:nvSpPr>
          <p:cNvPr id="52287" name="Rectangle 63"/>
          <p:cNvSpPr>
            <a:spLocks noChangeArrowheads="1"/>
          </p:cNvSpPr>
          <p:nvPr/>
        </p:nvSpPr>
        <p:spPr bwMode="auto">
          <a:xfrm>
            <a:off x="6013450" y="4038600"/>
            <a:ext cx="2362200" cy="609600"/>
          </a:xfrm>
          <a:prstGeom prst="rect">
            <a:avLst/>
          </a:prstGeom>
          <a:ln w="25400">
            <a:solidFill>
              <a:schemeClr val="tx1"/>
            </a:solidFill>
            <a:miter lim="800000"/>
            <a:headEnd/>
            <a:tailEnd/>
          </a:ln>
        </p:spPr>
        <p:txBody>
          <a:bodyPr wrap="none" anchor="ctr"/>
          <a:lstStyle/>
          <a:p>
            <a:endParaRPr lang="zh-CN" altLang="en-US"/>
          </a:p>
        </p:txBody>
      </p:sp>
      <p:sp>
        <p:nvSpPr>
          <p:cNvPr id="52288" name="Rectangle 64"/>
          <p:cNvSpPr>
            <a:spLocks noChangeArrowheads="1"/>
          </p:cNvSpPr>
          <p:nvPr/>
        </p:nvSpPr>
        <p:spPr bwMode="auto">
          <a:xfrm>
            <a:off x="6013450" y="3962400"/>
            <a:ext cx="243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sz="2400">
                <a:solidFill>
                  <a:schemeClr val="tx1"/>
                </a:solidFill>
                <a:latin typeface="宋体" pitchFamily="2" charset="-122"/>
              </a:rPr>
              <a:t>公用代码段</a:t>
            </a:r>
          </a:p>
        </p:txBody>
      </p:sp>
      <p:sp>
        <p:nvSpPr>
          <p:cNvPr id="52289" name="Rectangle 65"/>
          <p:cNvSpPr>
            <a:spLocks noChangeArrowheads="1"/>
          </p:cNvSpPr>
          <p:nvPr/>
        </p:nvSpPr>
        <p:spPr bwMode="auto">
          <a:xfrm>
            <a:off x="33398" y="6018383"/>
            <a:ext cx="3278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sz="2400" dirty="0">
                <a:solidFill>
                  <a:schemeClr val="tx1"/>
                </a:solidFill>
              </a:rPr>
              <a:t>例：直线，曲线，图形</a:t>
            </a:r>
            <a:endParaRPr lang="en-US" altLang="zh-CN" sz="2400" dirty="0">
              <a:solidFill>
                <a:schemeClr val="tx1"/>
              </a:solidFill>
            </a:endParaRPr>
          </a:p>
          <a:p>
            <a:pPr algn="l"/>
            <a:r>
              <a:rPr lang="zh-CN" altLang="en-US" sz="2400" dirty="0">
                <a:solidFill>
                  <a:schemeClr val="tx1"/>
                </a:solidFill>
              </a:rPr>
              <a:t>等显示</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2492">
                                            <p:txEl>
                                              <p:pRg st="0" end="0"/>
                                            </p:txEl>
                                          </p:spTgt>
                                        </p:tgtEl>
                                        <p:attrNameLst>
                                          <p:attrName>style.visibility</p:attrName>
                                        </p:attrNameLst>
                                      </p:cBhvr>
                                      <p:to>
                                        <p:strVal val="visible"/>
                                      </p:to>
                                    </p:set>
                                    <p:anim calcmode="lin" valueType="num">
                                      <p:cBhvr additive="base">
                                        <p:cTn id="7" dur="500" fill="hold"/>
                                        <p:tgtEl>
                                          <p:spTgt spid="4024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249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2492">
                                            <p:txEl>
                                              <p:pRg st="1" end="1"/>
                                            </p:txEl>
                                          </p:spTgt>
                                        </p:tgtEl>
                                        <p:attrNameLst>
                                          <p:attrName>style.visibility</p:attrName>
                                        </p:attrNameLst>
                                      </p:cBhvr>
                                      <p:to>
                                        <p:strVal val="visible"/>
                                      </p:to>
                                    </p:set>
                                    <p:anim calcmode="lin" valueType="num">
                                      <p:cBhvr additive="base">
                                        <p:cTn id="11" dur="500" fill="hold"/>
                                        <p:tgtEl>
                                          <p:spTgt spid="40249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249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521550" y="233645"/>
            <a:ext cx="83820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时间内聚</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经典内聚</a:t>
            </a:r>
            <a:r>
              <a:rPr lang="en-US" altLang="zh-CN" sz="4000" dirty="0">
                <a:solidFill>
                  <a:srgbClr val="0000FF"/>
                </a:solidFill>
                <a:latin typeface="黑体" pitchFamily="49" charset="-122"/>
                <a:ea typeface="黑体" pitchFamily="49" charset="-122"/>
                <a:cs typeface="Times New Roman" pitchFamily="18" charset="0"/>
              </a:rPr>
              <a:t>)</a:t>
            </a:r>
          </a:p>
        </p:txBody>
      </p:sp>
      <p:sp>
        <p:nvSpPr>
          <p:cNvPr id="53251" name="Rectangle 3"/>
          <p:cNvSpPr>
            <a:spLocks noChangeArrowheads="1"/>
          </p:cNvSpPr>
          <p:nvPr/>
        </p:nvSpPr>
        <p:spPr bwMode="auto">
          <a:xfrm>
            <a:off x="304800" y="1898650"/>
            <a:ext cx="8763000"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lnSpc>
                <a:spcPct val="150000"/>
              </a:lnSpc>
              <a:spcBef>
                <a:spcPts val="0"/>
              </a:spcBef>
              <a:buClr>
                <a:schemeClr val="accent2"/>
              </a:buClr>
              <a:buFont typeface="Wingdings" pitchFamily="2" charset="2"/>
              <a:buNone/>
            </a:pPr>
            <a:r>
              <a:rPr lang="zh-CN" altLang="en-US" sz="2800" dirty="0">
                <a:solidFill>
                  <a:schemeClr val="tx1"/>
                </a:solidFill>
                <a:latin typeface="+mn-ea"/>
                <a:ea typeface="+mn-ea"/>
              </a:rPr>
              <a:t>模块完成的功能在同一时间内执行，这些功能只因时间因素关联在一起。</a:t>
            </a:r>
            <a:endParaRPr lang="en-US" altLang="zh-CN" sz="2800" dirty="0">
              <a:solidFill>
                <a:schemeClr val="tx1"/>
              </a:solidFill>
              <a:latin typeface="+mn-ea"/>
              <a:ea typeface="+mn-ea"/>
            </a:endParaRPr>
          </a:p>
          <a:p>
            <a:pPr marL="469900" indent="-469900" algn="l" eaLnBrk="0" hangingPunct="0">
              <a:spcBef>
                <a:spcPct val="20000"/>
              </a:spcBef>
              <a:buClr>
                <a:schemeClr val="accent2"/>
              </a:buClr>
              <a:buFont typeface="Wingdings" pitchFamily="2" charset="2"/>
              <a:buNone/>
            </a:pPr>
            <a:endParaRPr lang="zh-CN" altLang="en-US" sz="2800" dirty="0">
              <a:solidFill>
                <a:schemeClr val="tx1"/>
              </a:solidFill>
              <a:latin typeface="+mn-ea"/>
              <a:ea typeface="+mn-ea"/>
            </a:endParaRPr>
          </a:p>
          <a:p>
            <a:pPr marL="469900" indent="-469900" algn="l" eaLnBrk="0" hangingPunct="0">
              <a:lnSpc>
                <a:spcPct val="120000"/>
              </a:lnSpc>
              <a:spcBef>
                <a:spcPct val="20000"/>
              </a:spcBef>
              <a:buClr>
                <a:schemeClr val="accent2"/>
              </a:buClr>
              <a:buFont typeface="Wingdings" pitchFamily="2" charset="2"/>
              <a:buNone/>
            </a:pPr>
            <a:r>
              <a:rPr lang="zh-CN" altLang="en-US" sz="2800" dirty="0">
                <a:latin typeface="+mn-ea"/>
                <a:ea typeface="+mn-ea"/>
              </a:rPr>
              <a:t>例如</a:t>
            </a:r>
            <a:r>
              <a:rPr lang="en-US" altLang="zh-CN" sz="2800" dirty="0">
                <a:latin typeface="+mn-ea"/>
                <a:ea typeface="+mn-ea"/>
              </a:rPr>
              <a:t>:</a:t>
            </a:r>
            <a:r>
              <a:rPr lang="zh-CN" altLang="en-US" sz="2800" dirty="0">
                <a:solidFill>
                  <a:schemeClr val="tx1"/>
                </a:solidFill>
                <a:latin typeface="+mn-ea"/>
                <a:ea typeface="+mn-ea"/>
              </a:rPr>
              <a:t>初始化系统模块，</a:t>
            </a:r>
          </a:p>
          <a:p>
            <a:pPr marL="469900" indent="-469900" algn="l" eaLnBrk="0" hangingPunct="0">
              <a:lnSpc>
                <a:spcPct val="120000"/>
              </a:lnSpc>
              <a:spcBef>
                <a:spcPct val="20000"/>
              </a:spcBef>
              <a:buClr>
                <a:schemeClr val="accent2"/>
              </a:buClr>
              <a:buFont typeface="Wingdings" pitchFamily="2" charset="2"/>
              <a:buNone/>
            </a:pPr>
            <a:r>
              <a:rPr lang="zh-CN" altLang="en-US" sz="2800" dirty="0">
                <a:solidFill>
                  <a:schemeClr val="tx1"/>
                </a:solidFill>
                <a:latin typeface="+mn-ea"/>
                <a:ea typeface="+mn-ea"/>
              </a:rPr>
              <a:t>     系统结束模块，</a:t>
            </a:r>
          </a:p>
          <a:p>
            <a:pPr marL="469900" indent="-469900" algn="l" eaLnBrk="0" hangingPunct="0">
              <a:lnSpc>
                <a:spcPct val="120000"/>
              </a:lnSpc>
              <a:spcBef>
                <a:spcPct val="20000"/>
              </a:spcBef>
              <a:buClr>
                <a:schemeClr val="accent2"/>
              </a:buClr>
              <a:buFont typeface="Wingdings" pitchFamily="2" charset="2"/>
              <a:buNone/>
            </a:pPr>
            <a:r>
              <a:rPr lang="zh-CN" altLang="en-US" sz="2800" dirty="0">
                <a:solidFill>
                  <a:schemeClr val="tx1"/>
                </a:solidFill>
                <a:latin typeface="+mn-ea"/>
                <a:ea typeface="+mn-ea"/>
              </a:rPr>
              <a:t>     中断处理模块，</a:t>
            </a:r>
          </a:p>
          <a:p>
            <a:pPr marL="469900" indent="-469900" algn="l" eaLnBrk="0" hangingPunct="0">
              <a:lnSpc>
                <a:spcPct val="120000"/>
              </a:lnSpc>
              <a:spcBef>
                <a:spcPct val="20000"/>
              </a:spcBef>
              <a:buClr>
                <a:schemeClr val="accent2"/>
              </a:buClr>
              <a:buFont typeface="Wingdings" pitchFamily="2" charset="2"/>
              <a:buNone/>
            </a:pPr>
            <a:r>
              <a:rPr lang="zh-CN" altLang="en-US" sz="2800" dirty="0">
                <a:solidFill>
                  <a:schemeClr val="tx1"/>
                </a:solidFill>
                <a:latin typeface="+mn-ea"/>
                <a:ea typeface="+mn-ea"/>
              </a:rPr>
              <a:t>     紧急故障处理模块等均是时间性聚合模块</a:t>
            </a:r>
            <a:endParaRPr lang="en-US" altLang="zh-CN" sz="2800" dirty="0">
              <a:solidFill>
                <a:schemeClr val="tx1"/>
              </a:solidFill>
              <a:latin typeface="+mn-ea"/>
              <a:ea typeface="+mn-ea"/>
            </a:endParaRPr>
          </a:p>
        </p:txBody>
      </p:sp>
    </p:spTree>
  </p:cSld>
  <p:clrMapOvr>
    <a:masterClrMapping/>
  </p:clrMapOvr>
  <p:transition>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76200" y="27865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过程内聚（顺序性组合）</a:t>
            </a:r>
          </a:p>
        </p:txBody>
      </p:sp>
      <p:sp>
        <p:nvSpPr>
          <p:cNvPr id="54275" name="Rectangle 3"/>
          <p:cNvSpPr>
            <a:spLocks noChangeArrowheads="1"/>
          </p:cNvSpPr>
          <p:nvPr/>
        </p:nvSpPr>
        <p:spPr bwMode="auto">
          <a:xfrm>
            <a:off x="611560" y="1898650"/>
            <a:ext cx="8382000"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lnSpc>
                <a:spcPct val="200000"/>
              </a:lnSpc>
              <a:spcBef>
                <a:spcPct val="20000"/>
              </a:spcBef>
              <a:buClr>
                <a:schemeClr val="accent2"/>
              </a:buClr>
              <a:buFont typeface="Wingdings" pitchFamily="2" charset="2"/>
              <a:buNone/>
            </a:pPr>
            <a:r>
              <a:rPr lang="zh-CN" altLang="en-US" sz="2800" dirty="0">
                <a:solidFill>
                  <a:schemeClr val="tx1"/>
                </a:solidFill>
                <a:latin typeface="+mn-ea"/>
                <a:ea typeface="+mn-ea"/>
              </a:rPr>
              <a:t>模块内各处理成分有数据依赖顺序关系，必须以特定先后次序执行。</a:t>
            </a:r>
            <a:endParaRPr lang="en-US" altLang="zh-CN" sz="2800" dirty="0">
              <a:solidFill>
                <a:schemeClr val="tx1"/>
              </a:solidFill>
              <a:latin typeface="+mn-ea"/>
              <a:ea typeface="+mn-ea"/>
            </a:endParaRPr>
          </a:p>
          <a:p>
            <a:pPr algn="l" eaLnBrk="0" hangingPunct="0">
              <a:lnSpc>
                <a:spcPct val="200000"/>
              </a:lnSpc>
              <a:spcBef>
                <a:spcPct val="20000"/>
              </a:spcBef>
              <a:buClr>
                <a:schemeClr val="accent2"/>
              </a:buClr>
              <a:buFont typeface="Wingdings" pitchFamily="2" charset="2"/>
              <a:buNone/>
            </a:pPr>
            <a:r>
              <a:rPr lang="zh-CN" altLang="en-US" sz="2800" dirty="0">
                <a:solidFill>
                  <a:srgbClr val="0000FF"/>
                </a:solidFill>
                <a:latin typeface="+mn-ea"/>
                <a:ea typeface="+mn-ea"/>
              </a:rPr>
              <a:t>书上将其分成</a:t>
            </a:r>
            <a:r>
              <a:rPr lang="zh-CN" altLang="en-US" sz="2800" dirty="0">
                <a:solidFill>
                  <a:schemeClr val="tx1"/>
                </a:solidFill>
                <a:latin typeface="+mn-ea"/>
                <a:ea typeface="+mn-ea"/>
              </a:rPr>
              <a:t>：过程内聚，顺序内聚</a:t>
            </a:r>
          </a:p>
        </p:txBody>
      </p:sp>
    </p:spTree>
  </p:cSld>
  <p:clrMapOvr>
    <a:masterClrMapping/>
  </p:clrMapOvr>
  <p:transition>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521550" y="458670"/>
            <a:ext cx="563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过程内聚模块举例</a:t>
            </a:r>
          </a:p>
        </p:txBody>
      </p:sp>
      <p:sp useBgFill="1">
        <p:nvSpPr>
          <p:cNvPr id="55299" name="Rectangle 3"/>
          <p:cNvSpPr>
            <a:spLocks noChangeArrowheads="1"/>
          </p:cNvSpPr>
          <p:nvPr/>
        </p:nvSpPr>
        <p:spPr bwMode="auto">
          <a:xfrm>
            <a:off x="115888" y="1881188"/>
            <a:ext cx="1438275" cy="1371600"/>
          </a:xfrm>
          <a:prstGeom prst="rect">
            <a:avLst/>
          </a:prstGeom>
          <a:ln w="25400">
            <a:solidFill>
              <a:schemeClr val="tx1"/>
            </a:solidFill>
            <a:miter lim="800000"/>
            <a:headEnd/>
            <a:tailEnd/>
          </a:ln>
        </p:spPr>
        <p:txBody>
          <a:bodyPr wrap="none" anchor="ctr"/>
          <a:lstStyle/>
          <a:p>
            <a:endParaRPr lang="zh-CN" altLang="en-US"/>
          </a:p>
        </p:txBody>
      </p:sp>
      <p:sp>
        <p:nvSpPr>
          <p:cNvPr id="55300" name="Rectangle 4"/>
          <p:cNvSpPr>
            <a:spLocks noChangeArrowheads="1"/>
          </p:cNvSpPr>
          <p:nvPr/>
        </p:nvSpPr>
        <p:spPr bwMode="auto">
          <a:xfrm>
            <a:off x="217488" y="1881188"/>
            <a:ext cx="12557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zh-CN" altLang="en-US" sz="2800">
                <a:solidFill>
                  <a:schemeClr val="tx1"/>
                </a:solidFill>
                <a:latin typeface="宋体" pitchFamily="2" charset="-122"/>
              </a:rPr>
              <a:t>读入</a:t>
            </a:r>
          </a:p>
          <a:p>
            <a:pPr eaLnBrk="0" hangingPunct="0"/>
            <a:r>
              <a:rPr lang="zh-CN" altLang="en-US" sz="2800">
                <a:solidFill>
                  <a:schemeClr val="tx1"/>
                </a:solidFill>
                <a:latin typeface="宋体" pitchFamily="2" charset="-122"/>
              </a:rPr>
              <a:t>成绩单</a:t>
            </a:r>
          </a:p>
        </p:txBody>
      </p:sp>
      <p:sp useBgFill="1">
        <p:nvSpPr>
          <p:cNvPr id="55301" name="Rectangle 5"/>
          <p:cNvSpPr>
            <a:spLocks noChangeArrowheads="1"/>
          </p:cNvSpPr>
          <p:nvPr/>
        </p:nvSpPr>
        <p:spPr bwMode="auto">
          <a:xfrm>
            <a:off x="1325563" y="4411663"/>
            <a:ext cx="2895600" cy="1447800"/>
          </a:xfrm>
          <a:prstGeom prst="rect">
            <a:avLst/>
          </a:prstGeom>
          <a:ln w="50800">
            <a:solidFill>
              <a:schemeClr val="tx2"/>
            </a:solidFill>
            <a:miter lim="800000"/>
            <a:headEnd/>
            <a:tailEnd/>
          </a:ln>
        </p:spPr>
        <p:txBody>
          <a:bodyPr wrap="none" anchor="ctr"/>
          <a:lstStyle/>
          <a:p>
            <a:endParaRPr lang="zh-CN" altLang="en-US"/>
          </a:p>
        </p:txBody>
      </p:sp>
      <p:sp useBgFill="1">
        <p:nvSpPr>
          <p:cNvPr id="55302" name="Rectangle 6"/>
          <p:cNvSpPr>
            <a:spLocks noChangeArrowheads="1"/>
          </p:cNvSpPr>
          <p:nvPr/>
        </p:nvSpPr>
        <p:spPr bwMode="auto">
          <a:xfrm>
            <a:off x="3078163" y="1893888"/>
            <a:ext cx="1524000" cy="1358900"/>
          </a:xfrm>
          <a:prstGeom prst="rect">
            <a:avLst/>
          </a:prstGeom>
          <a:ln w="25400">
            <a:solidFill>
              <a:schemeClr val="tx1"/>
            </a:solidFill>
            <a:miter lim="800000"/>
            <a:headEnd/>
            <a:tailEnd/>
          </a:ln>
        </p:spPr>
        <p:txBody>
          <a:bodyPr wrap="none" anchor="ctr"/>
          <a:lstStyle/>
          <a:p>
            <a:endParaRPr lang="zh-CN" altLang="en-US"/>
          </a:p>
        </p:txBody>
      </p:sp>
      <p:sp>
        <p:nvSpPr>
          <p:cNvPr id="55303" name="Rectangle 7"/>
          <p:cNvSpPr>
            <a:spLocks noChangeArrowheads="1"/>
          </p:cNvSpPr>
          <p:nvPr/>
        </p:nvSpPr>
        <p:spPr bwMode="auto">
          <a:xfrm>
            <a:off x="3233738" y="1881188"/>
            <a:ext cx="12557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zh-CN" altLang="en-US" sz="2800">
                <a:solidFill>
                  <a:schemeClr val="tx1"/>
                </a:solidFill>
                <a:latin typeface="宋体" pitchFamily="2" charset="-122"/>
              </a:rPr>
              <a:t>审查</a:t>
            </a:r>
          </a:p>
          <a:p>
            <a:pPr eaLnBrk="0" hangingPunct="0"/>
            <a:r>
              <a:rPr lang="zh-CN" altLang="en-US" sz="2800">
                <a:solidFill>
                  <a:schemeClr val="tx1"/>
                </a:solidFill>
                <a:latin typeface="宋体" pitchFamily="2" charset="-122"/>
              </a:rPr>
              <a:t>成绩单</a:t>
            </a:r>
          </a:p>
        </p:txBody>
      </p:sp>
      <p:sp useBgFill="1">
        <p:nvSpPr>
          <p:cNvPr id="55304" name="Rectangle 8"/>
          <p:cNvSpPr>
            <a:spLocks noChangeArrowheads="1"/>
          </p:cNvSpPr>
          <p:nvPr/>
        </p:nvSpPr>
        <p:spPr bwMode="auto">
          <a:xfrm>
            <a:off x="5211763" y="1897063"/>
            <a:ext cx="1295400" cy="1371600"/>
          </a:xfrm>
          <a:prstGeom prst="rect">
            <a:avLst/>
          </a:prstGeom>
          <a:ln w="25400">
            <a:solidFill>
              <a:schemeClr val="tx1"/>
            </a:solidFill>
            <a:miter lim="800000"/>
            <a:headEnd/>
            <a:tailEnd/>
          </a:ln>
        </p:spPr>
        <p:txBody>
          <a:bodyPr wrap="none" anchor="ctr"/>
          <a:lstStyle/>
          <a:p>
            <a:endParaRPr lang="zh-CN" altLang="en-US"/>
          </a:p>
        </p:txBody>
      </p:sp>
      <p:sp>
        <p:nvSpPr>
          <p:cNvPr id="55305" name="Rectangle 9"/>
          <p:cNvSpPr>
            <a:spLocks noChangeArrowheads="1"/>
          </p:cNvSpPr>
          <p:nvPr/>
        </p:nvSpPr>
        <p:spPr bwMode="auto">
          <a:xfrm>
            <a:off x="5349875" y="1897063"/>
            <a:ext cx="898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zh-CN" altLang="en-US" sz="2800">
                <a:solidFill>
                  <a:schemeClr val="tx1"/>
                </a:solidFill>
                <a:latin typeface="宋体" pitchFamily="2" charset="-122"/>
              </a:rPr>
              <a:t>统计</a:t>
            </a:r>
          </a:p>
          <a:p>
            <a:pPr algn="l" eaLnBrk="0" hangingPunct="0"/>
            <a:r>
              <a:rPr lang="zh-CN" altLang="en-US" sz="2800">
                <a:solidFill>
                  <a:schemeClr val="tx1"/>
                </a:solidFill>
                <a:latin typeface="宋体" pitchFamily="2" charset="-122"/>
              </a:rPr>
              <a:t>成绩</a:t>
            </a:r>
          </a:p>
        </p:txBody>
      </p:sp>
      <p:sp>
        <p:nvSpPr>
          <p:cNvPr id="55306" name="AutoShape 10"/>
          <p:cNvSpPr>
            <a:spLocks noChangeArrowheads="1"/>
          </p:cNvSpPr>
          <p:nvPr/>
        </p:nvSpPr>
        <p:spPr bwMode="auto">
          <a:xfrm>
            <a:off x="1935163" y="2430463"/>
            <a:ext cx="838200" cy="228600"/>
          </a:xfrm>
          <a:prstGeom prst="rightArrow">
            <a:avLst>
              <a:gd name="adj1" fmla="val 50000"/>
              <a:gd name="adj2" fmla="val 183350"/>
            </a:avLst>
          </a:prstGeom>
          <a:solidFill>
            <a:schemeClr val="bg1"/>
          </a:solidFill>
          <a:ln w="12700">
            <a:solidFill>
              <a:schemeClr val="tx2"/>
            </a:solidFill>
            <a:miter lim="800000"/>
            <a:headEnd/>
            <a:tailEnd/>
          </a:ln>
        </p:spPr>
        <p:txBody>
          <a:bodyPr wrap="none" anchor="ctr"/>
          <a:lstStyle/>
          <a:p>
            <a:endParaRPr lang="zh-CN" altLang="en-US"/>
          </a:p>
        </p:txBody>
      </p:sp>
      <p:sp useBgFill="1">
        <p:nvSpPr>
          <p:cNvPr id="55307" name="Rectangle 11"/>
          <p:cNvSpPr>
            <a:spLocks noChangeArrowheads="1"/>
          </p:cNvSpPr>
          <p:nvPr/>
        </p:nvSpPr>
        <p:spPr bwMode="auto">
          <a:xfrm>
            <a:off x="7802563" y="1897063"/>
            <a:ext cx="1295400" cy="1371600"/>
          </a:xfrm>
          <a:prstGeom prst="rect">
            <a:avLst/>
          </a:prstGeom>
          <a:ln w="25400">
            <a:solidFill>
              <a:schemeClr val="tx1"/>
            </a:solidFill>
            <a:miter lim="800000"/>
            <a:headEnd/>
            <a:tailEnd/>
          </a:ln>
        </p:spPr>
        <p:txBody>
          <a:bodyPr wrap="none" anchor="ctr"/>
          <a:lstStyle/>
          <a:p>
            <a:endParaRPr lang="zh-CN" altLang="en-US"/>
          </a:p>
        </p:txBody>
      </p:sp>
      <p:sp>
        <p:nvSpPr>
          <p:cNvPr id="55308" name="Rectangle 12"/>
          <p:cNvSpPr>
            <a:spLocks noChangeArrowheads="1"/>
          </p:cNvSpPr>
          <p:nvPr/>
        </p:nvSpPr>
        <p:spPr bwMode="auto">
          <a:xfrm>
            <a:off x="7878763" y="1897063"/>
            <a:ext cx="121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1"/>
                </a:solidFill>
                <a:latin typeface="宋体" pitchFamily="2" charset="-122"/>
              </a:rPr>
              <a:t>打印</a:t>
            </a:r>
          </a:p>
          <a:p>
            <a:pPr algn="l" eaLnBrk="0" hangingPunct="0"/>
            <a:r>
              <a:rPr lang="zh-CN" altLang="en-US" sz="2800">
                <a:solidFill>
                  <a:schemeClr val="tx1"/>
                </a:solidFill>
                <a:latin typeface="宋体" pitchFamily="2" charset="-122"/>
              </a:rPr>
              <a:t>成绩</a:t>
            </a:r>
          </a:p>
        </p:txBody>
      </p:sp>
      <p:sp>
        <p:nvSpPr>
          <p:cNvPr id="55309" name="AutoShape 13"/>
          <p:cNvSpPr>
            <a:spLocks noChangeArrowheads="1"/>
          </p:cNvSpPr>
          <p:nvPr/>
        </p:nvSpPr>
        <p:spPr bwMode="auto">
          <a:xfrm>
            <a:off x="6888163" y="2430463"/>
            <a:ext cx="762000" cy="228600"/>
          </a:xfrm>
          <a:prstGeom prst="rightArrow">
            <a:avLst>
              <a:gd name="adj1" fmla="val 50000"/>
              <a:gd name="adj2" fmla="val 166682"/>
            </a:avLst>
          </a:prstGeom>
          <a:solidFill>
            <a:schemeClr val="bg1"/>
          </a:solidFill>
          <a:ln w="12700">
            <a:solidFill>
              <a:schemeClr val="tx2"/>
            </a:solidFill>
            <a:miter lim="800000"/>
            <a:headEnd/>
            <a:tailEnd/>
          </a:ln>
        </p:spPr>
        <p:txBody>
          <a:bodyPr wrap="none" anchor="ctr"/>
          <a:lstStyle/>
          <a:p>
            <a:endParaRPr lang="zh-CN" altLang="en-US"/>
          </a:p>
        </p:txBody>
      </p:sp>
      <p:sp>
        <p:nvSpPr>
          <p:cNvPr id="405518" name="Rectangle 14"/>
          <p:cNvSpPr>
            <a:spLocks noChangeArrowheads="1"/>
          </p:cNvSpPr>
          <p:nvPr/>
        </p:nvSpPr>
        <p:spPr bwMode="auto">
          <a:xfrm>
            <a:off x="1325563" y="4487863"/>
            <a:ext cx="2895600" cy="1066800"/>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spcBef>
                <a:spcPct val="50000"/>
              </a:spcBef>
              <a:defRPr/>
            </a:pPr>
            <a:r>
              <a:rPr lang="zh-CN" altLang="en-US" sz="3200">
                <a:solidFill>
                  <a:schemeClr val="tx1"/>
                </a:solidFill>
                <a:latin typeface="宋体" pitchFamily="2" charset="-122"/>
              </a:rPr>
              <a:t>读入并审查成绩单</a:t>
            </a:r>
          </a:p>
        </p:txBody>
      </p:sp>
      <p:sp>
        <p:nvSpPr>
          <p:cNvPr id="405519" name="AutoShape 15"/>
          <p:cNvSpPr>
            <a:spLocks/>
          </p:cNvSpPr>
          <p:nvPr/>
        </p:nvSpPr>
        <p:spPr bwMode="auto">
          <a:xfrm rot="-5400000">
            <a:off x="2163763" y="2506663"/>
            <a:ext cx="762000" cy="2590800"/>
          </a:xfrm>
          <a:prstGeom prst="leftBrace">
            <a:avLst>
              <a:gd name="adj1" fmla="val 28333"/>
              <a:gd name="adj2" fmla="val 50611"/>
            </a:avLst>
          </a:prstGeom>
          <a:noFill/>
          <a:ln w="1905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useBgFill="1">
        <p:nvSpPr>
          <p:cNvPr id="55312" name="Rectangle 16"/>
          <p:cNvSpPr>
            <a:spLocks noChangeArrowheads="1"/>
          </p:cNvSpPr>
          <p:nvPr/>
        </p:nvSpPr>
        <p:spPr bwMode="auto">
          <a:xfrm>
            <a:off x="5897563" y="4411663"/>
            <a:ext cx="2895600" cy="1447800"/>
          </a:xfrm>
          <a:prstGeom prst="rect">
            <a:avLst/>
          </a:prstGeom>
          <a:ln w="50800">
            <a:solidFill>
              <a:schemeClr val="tx2"/>
            </a:solidFill>
            <a:miter lim="800000"/>
            <a:headEnd/>
            <a:tailEnd/>
          </a:ln>
        </p:spPr>
        <p:txBody>
          <a:bodyPr wrap="none" anchor="ctr"/>
          <a:lstStyle/>
          <a:p>
            <a:endParaRPr lang="zh-CN" altLang="en-US"/>
          </a:p>
        </p:txBody>
      </p:sp>
      <p:sp>
        <p:nvSpPr>
          <p:cNvPr id="405521" name="Rectangle 17"/>
          <p:cNvSpPr>
            <a:spLocks noChangeArrowheads="1"/>
          </p:cNvSpPr>
          <p:nvPr/>
        </p:nvSpPr>
        <p:spPr bwMode="auto">
          <a:xfrm>
            <a:off x="5897563" y="4487863"/>
            <a:ext cx="2895600" cy="1066800"/>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spcBef>
                <a:spcPct val="50000"/>
              </a:spcBef>
              <a:defRPr/>
            </a:pPr>
            <a:r>
              <a:rPr lang="zh-CN" altLang="en-US" sz="3200">
                <a:solidFill>
                  <a:schemeClr val="tx1"/>
                </a:solidFill>
                <a:latin typeface="宋体" pitchFamily="2" charset="-122"/>
              </a:rPr>
              <a:t>统计并打印成绩单</a:t>
            </a:r>
          </a:p>
        </p:txBody>
      </p:sp>
      <p:sp>
        <p:nvSpPr>
          <p:cNvPr id="405522" name="AutoShape 18"/>
          <p:cNvSpPr>
            <a:spLocks/>
          </p:cNvSpPr>
          <p:nvPr/>
        </p:nvSpPr>
        <p:spPr bwMode="auto">
          <a:xfrm rot="-5400000">
            <a:off x="6735763" y="2506663"/>
            <a:ext cx="762000" cy="2590800"/>
          </a:xfrm>
          <a:prstGeom prst="leftBrace">
            <a:avLst>
              <a:gd name="adj1" fmla="val 28333"/>
              <a:gd name="adj2" fmla="val 50611"/>
            </a:avLst>
          </a:prstGeom>
          <a:noFill/>
          <a:ln w="1905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Tree>
  </p:cSld>
  <p:clrMapOvr>
    <a:masterClrMapping/>
  </p:clrMapOvr>
  <p:transition>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521550" y="278650"/>
            <a:ext cx="61722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通信内聚</a:t>
            </a:r>
          </a:p>
        </p:txBody>
      </p:sp>
      <p:sp>
        <p:nvSpPr>
          <p:cNvPr id="56323" name="Rectangle 3"/>
          <p:cNvSpPr>
            <a:spLocks noChangeArrowheads="1"/>
          </p:cNvSpPr>
          <p:nvPr/>
        </p:nvSpPr>
        <p:spPr bwMode="auto">
          <a:xfrm>
            <a:off x="521550" y="2079625"/>
            <a:ext cx="8622450" cy="188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lnSpc>
                <a:spcPct val="150000"/>
              </a:lnSpc>
              <a:spcBef>
                <a:spcPts val="0"/>
              </a:spcBef>
              <a:buClr>
                <a:schemeClr val="accent2"/>
              </a:buClr>
              <a:buFont typeface="Wingdings" pitchFamily="2" charset="2"/>
              <a:buNone/>
            </a:pPr>
            <a:r>
              <a:rPr lang="zh-CN" altLang="en-US" sz="2800" dirty="0">
                <a:solidFill>
                  <a:schemeClr val="tx1"/>
                </a:solidFill>
                <a:latin typeface="+mn-ea"/>
                <a:ea typeface="+mn-ea"/>
              </a:rPr>
              <a:t>模块内各部分使用相同的输入数据，或产生相同的输出结果。</a:t>
            </a:r>
          </a:p>
        </p:txBody>
      </p:sp>
    </p:spTree>
  </p:cSld>
  <p:clrMapOvr>
    <a:masterClrMapping/>
  </p:clrMapOvr>
  <p:transition>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56565" y="82665"/>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通信内聚模块举例</a:t>
            </a:r>
          </a:p>
        </p:txBody>
      </p:sp>
      <p:sp>
        <p:nvSpPr>
          <p:cNvPr id="57347" name="Rectangle 3"/>
          <p:cNvSpPr>
            <a:spLocks noChangeArrowheads="1"/>
          </p:cNvSpPr>
          <p:nvPr/>
        </p:nvSpPr>
        <p:spPr bwMode="auto">
          <a:xfrm>
            <a:off x="2819400" y="1219200"/>
            <a:ext cx="3124200" cy="4724400"/>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useBgFill="1">
        <p:nvSpPr>
          <p:cNvPr id="57348" name="Oval 4"/>
          <p:cNvSpPr>
            <a:spLocks noChangeArrowheads="1"/>
          </p:cNvSpPr>
          <p:nvPr/>
        </p:nvSpPr>
        <p:spPr bwMode="auto">
          <a:xfrm>
            <a:off x="3587750" y="1606550"/>
            <a:ext cx="2051050" cy="1663700"/>
          </a:xfrm>
          <a:prstGeom prst="ellipse">
            <a:avLst/>
          </a:prstGeom>
          <a:ln w="12700">
            <a:solidFill>
              <a:schemeClr val="tx1"/>
            </a:solidFill>
            <a:round/>
            <a:headEnd/>
            <a:tailEnd/>
          </a:ln>
        </p:spPr>
        <p:txBody>
          <a:bodyPr wrap="none" anchor="ctr"/>
          <a:lstStyle/>
          <a:p>
            <a:endParaRPr lang="zh-CN" altLang="en-US"/>
          </a:p>
        </p:txBody>
      </p:sp>
      <p:sp useBgFill="1">
        <p:nvSpPr>
          <p:cNvPr id="57349" name="Oval 5"/>
          <p:cNvSpPr>
            <a:spLocks noChangeArrowheads="1"/>
          </p:cNvSpPr>
          <p:nvPr/>
        </p:nvSpPr>
        <p:spPr bwMode="auto">
          <a:xfrm>
            <a:off x="3587750" y="3816350"/>
            <a:ext cx="2051050" cy="1822450"/>
          </a:xfrm>
          <a:prstGeom prst="ellipse">
            <a:avLst/>
          </a:prstGeom>
          <a:ln w="12700">
            <a:solidFill>
              <a:schemeClr val="tx1"/>
            </a:solidFill>
            <a:round/>
            <a:headEnd/>
            <a:tailEnd/>
          </a:ln>
        </p:spPr>
        <p:txBody>
          <a:bodyPr wrap="none" anchor="ctr"/>
          <a:lstStyle/>
          <a:p>
            <a:endParaRPr lang="zh-CN" altLang="en-US"/>
          </a:p>
        </p:txBody>
      </p:sp>
      <p:sp>
        <p:nvSpPr>
          <p:cNvPr id="57350" name="Line 6"/>
          <p:cNvSpPr>
            <a:spLocks noChangeShapeType="1"/>
          </p:cNvSpPr>
          <p:nvPr/>
        </p:nvSpPr>
        <p:spPr bwMode="auto">
          <a:xfrm flipH="1">
            <a:off x="2209800" y="2514600"/>
            <a:ext cx="1371600" cy="0"/>
          </a:xfrm>
          <a:prstGeom prst="line">
            <a:avLst/>
          </a:prstGeom>
          <a:ln>
            <a:headEnd type="stealth" w="med" len="lg"/>
            <a:tailEnd type="triangle" w="sm" len="sm"/>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57352" name="Line 8"/>
          <p:cNvSpPr>
            <a:spLocks noChangeShapeType="1"/>
          </p:cNvSpPr>
          <p:nvPr/>
        </p:nvSpPr>
        <p:spPr bwMode="auto">
          <a:xfrm flipH="1">
            <a:off x="138113" y="3429000"/>
            <a:ext cx="2057400" cy="0"/>
          </a:xfrm>
          <a:prstGeom prst="line">
            <a:avLst/>
          </a:prstGeom>
          <a:ln>
            <a:headEnd type="none" w="med" len="lg"/>
            <a:tailEnd type="none" w="sm" len="sm"/>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57353" name="Line 9"/>
          <p:cNvSpPr>
            <a:spLocks noChangeShapeType="1"/>
          </p:cNvSpPr>
          <p:nvPr/>
        </p:nvSpPr>
        <p:spPr bwMode="auto">
          <a:xfrm flipH="1">
            <a:off x="5638800" y="2514600"/>
            <a:ext cx="2362200" cy="0"/>
          </a:xfrm>
          <a:prstGeom prst="line">
            <a:avLst/>
          </a:prstGeom>
          <a:ln>
            <a:headEnd type="stealth" w="med" len="lg"/>
            <a:tailEnd type="none" w="sm" len="sm"/>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57354" name="Rectangle 10"/>
          <p:cNvSpPr>
            <a:spLocks noChangeArrowheads="1"/>
          </p:cNvSpPr>
          <p:nvPr/>
        </p:nvSpPr>
        <p:spPr bwMode="auto">
          <a:xfrm>
            <a:off x="3870325" y="1781175"/>
            <a:ext cx="1844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1"/>
                </a:solidFill>
                <a:latin typeface="宋体" pitchFamily="2" charset="-122"/>
              </a:rPr>
              <a:t>产生工资报表</a:t>
            </a:r>
            <a:endParaRPr lang="zh-CN" altLang="en-US" sz="4000">
              <a:solidFill>
                <a:schemeClr val="tx1"/>
              </a:solidFill>
              <a:latin typeface="宋体" pitchFamily="2" charset="-122"/>
            </a:endParaRPr>
          </a:p>
        </p:txBody>
      </p:sp>
      <p:sp>
        <p:nvSpPr>
          <p:cNvPr id="57355" name="Rectangle 11"/>
          <p:cNvSpPr>
            <a:spLocks noChangeArrowheads="1"/>
          </p:cNvSpPr>
          <p:nvPr/>
        </p:nvSpPr>
        <p:spPr bwMode="auto">
          <a:xfrm>
            <a:off x="3886200" y="4143375"/>
            <a:ext cx="1676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lang="zh-CN" altLang="en-US" sz="2800">
                <a:solidFill>
                  <a:schemeClr val="tx1"/>
                </a:solidFill>
                <a:latin typeface="宋体" pitchFamily="2" charset="-122"/>
              </a:rPr>
              <a:t>计算平均工资</a:t>
            </a:r>
          </a:p>
        </p:txBody>
      </p:sp>
      <p:sp>
        <p:nvSpPr>
          <p:cNvPr id="57356" name="Rectangle 12"/>
          <p:cNvSpPr>
            <a:spLocks noChangeArrowheads="1"/>
          </p:cNvSpPr>
          <p:nvPr/>
        </p:nvSpPr>
        <p:spPr bwMode="auto">
          <a:xfrm>
            <a:off x="-39068" y="2618910"/>
            <a:ext cx="241176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algn="l" eaLnBrk="0" hangingPunct="0"/>
            <a:r>
              <a:rPr lang="zh-CN" altLang="en-US" sz="2800" dirty="0">
                <a:solidFill>
                  <a:schemeClr val="tx1"/>
                </a:solidFill>
                <a:latin typeface="宋体" pitchFamily="2" charset="-122"/>
              </a:rPr>
              <a:t>职工工资记录</a:t>
            </a:r>
          </a:p>
        </p:txBody>
      </p:sp>
      <p:sp>
        <p:nvSpPr>
          <p:cNvPr id="57357" name="Rectangle 13"/>
          <p:cNvSpPr>
            <a:spLocks noChangeArrowheads="1"/>
          </p:cNvSpPr>
          <p:nvPr/>
        </p:nvSpPr>
        <p:spPr bwMode="auto">
          <a:xfrm>
            <a:off x="6019800" y="1464978"/>
            <a:ext cx="233262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algn="l" eaLnBrk="0" hangingPunct="0"/>
            <a:r>
              <a:rPr lang="zh-CN" altLang="en-US" sz="2800" dirty="0">
                <a:solidFill>
                  <a:schemeClr val="tx1"/>
                </a:solidFill>
                <a:latin typeface="宋体" pitchFamily="2" charset="-122"/>
              </a:rPr>
              <a:t>职工工资报表</a:t>
            </a:r>
          </a:p>
        </p:txBody>
      </p:sp>
      <p:sp>
        <p:nvSpPr>
          <p:cNvPr id="407566" name="Rectangle 14"/>
          <p:cNvSpPr>
            <a:spLocks noChangeArrowheads="1"/>
          </p:cNvSpPr>
          <p:nvPr/>
        </p:nvSpPr>
        <p:spPr bwMode="auto">
          <a:xfrm>
            <a:off x="6255041" y="3883818"/>
            <a:ext cx="1862138" cy="519113"/>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defRPr/>
            </a:pPr>
            <a:r>
              <a:rPr lang="zh-CN" altLang="en-US" sz="2800" dirty="0">
                <a:solidFill>
                  <a:schemeClr val="tx1"/>
                </a:solidFill>
                <a:latin typeface="宋体" pitchFamily="2" charset="-122"/>
              </a:rPr>
              <a:t>平均工资</a:t>
            </a:r>
          </a:p>
        </p:txBody>
      </p:sp>
      <p:sp>
        <p:nvSpPr>
          <p:cNvPr id="57359" name="Line 15"/>
          <p:cNvSpPr>
            <a:spLocks noChangeShapeType="1"/>
          </p:cNvSpPr>
          <p:nvPr/>
        </p:nvSpPr>
        <p:spPr bwMode="auto">
          <a:xfrm flipH="1">
            <a:off x="5643990" y="4800600"/>
            <a:ext cx="2438400" cy="0"/>
          </a:xfrm>
          <a:prstGeom prst="line">
            <a:avLst/>
          </a:prstGeom>
          <a:ln>
            <a:headEnd type="stealth" w="med" len="lg"/>
            <a:tailEnd type="none" w="sm" len="sm"/>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407568" name="Rectangle 16"/>
          <p:cNvSpPr>
            <a:spLocks noChangeArrowheads="1"/>
          </p:cNvSpPr>
          <p:nvPr/>
        </p:nvSpPr>
        <p:spPr bwMode="auto">
          <a:xfrm>
            <a:off x="224665" y="6150247"/>
            <a:ext cx="7632700" cy="519113"/>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defRPr/>
            </a:pPr>
            <a:r>
              <a:rPr lang="zh-CN" altLang="en-US" sz="2800" dirty="0">
                <a:latin typeface="宋体" pitchFamily="2" charset="-122"/>
              </a:rPr>
              <a:t>职工工资报表并计算平均工资模块</a:t>
            </a:r>
          </a:p>
        </p:txBody>
      </p:sp>
      <p:sp>
        <p:nvSpPr>
          <p:cNvPr id="407569" name="Line 17"/>
          <p:cNvSpPr>
            <a:spLocks noChangeShapeType="1"/>
          </p:cNvSpPr>
          <p:nvPr/>
        </p:nvSpPr>
        <p:spPr bwMode="auto">
          <a:xfrm>
            <a:off x="2209800" y="2514599"/>
            <a:ext cx="0" cy="2129535"/>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zh-CN" altLang="en-US"/>
          </a:p>
        </p:txBody>
      </p:sp>
      <p:sp>
        <p:nvSpPr>
          <p:cNvPr id="18" name="Line 15"/>
          <p:cNvSpPr>
            <a:spLocks noChangeShapeType="1"/>
          </p:cNvSpPr>
          <p:nvPr/>
        </p:nvSpPr>
        <p:spPr bwMode="auto">
          <a:xfrm flipH="1" flipV="1">
            <a:off x="2195513" y="4631434"/>
            <a:ext cx="1392237" cy="12700"/>
          </a:xfrm>
          <a:prstGeom prst="line">
            <a:avLst/>
          </a:prstGeom>
          <a:ln>
            <a:headEnd type="stealth" w="med" len="lg"/>
            <a:tailEnd type="none" w="sm" len="sm"/>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Tree>
  </p:cSld>
  <p:clrMapOvr>
    <a:masterClrMapping/>
  </p:clrMapOvr>
  <p:transition>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566555" y="323655"/>
            <a:ext cx="5867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通信内聚</a:t>
            </a:r>
          </a:p>
        </p:txBody>
      </p:sp>
      <p:sp>
        <p:nvSpPr>
          <p:cNvPr id="58371" name="Rectangle 3"/>
          <p:cNvSpPr>
            <a:spLocks noChangeArrowheads="1"/>
          </p:cNvSpPr>
          <p:nvPr/>
        </p:nvSpPr>
        <p:spPr bwMode="auto">
          <a:xfrm>
            <a:off x="609600" y="1719263"/>
            <a:ext cx="8534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lnSpc>
                <a:spcPct val="200000"/>
              </a:lnSpc>
              <a:spcBef>
                <a:spcPct val="20000"/>
              </a:spcBef>
              <a:buClr>
                <a:schemeClr val="accent2"/>
              </a:buClr>
              <a:buFont typeface="Wingdings" pitchFamily="2" charset="2"/>
              <a:buNone/>
            </a:pPr>
            <a:r>
              <a:rPr lang="zh-CN" altLang="en-US" sz="2800" dirty="0">
                <a:solidFill>
                  <a:schemeClr val="tx1"/>
                </a:solidFill>
                <a:latin typeface="+mn-ea"/>
                <a:ea typeface="+mn-ea"/>
              </a:rPr>
              <a:t>模块完成多个功能，各个功能都在同一数据结构上操作，每一功能有唯一入口。</a:t>
            </a:r>
          </a:p>
        </p:txBody>
      </p:sp>
    </p:spTree>
  </p:cSld>
  <p:clrMapOvr>
    <a:masterClrMapping/>
  </p:clrMapOvr>
  <p:transition>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566555" y="323655"/>
            <a:ext cx="54102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通信内聚模块举例</a:t>
            </a:r>
          </a:p>
        </p:txBody>
      </p:sp>
      <p:sp>
        <p:nvSpPr>
          <p:cNvPr id="59395" name="Rectangle 3"/>
          <p:cNvSpPr>
            <a:spLocks noChangeArrowheads="1"/>
          </p:cNvSpPr>
          <p:nvPr/>
        </p:nvSpPr>
        <p:spPr bwMode="auto">
          <a:xfrm>
            <a:off x="914400" y="2349500"/>
            <a:ext cx="7010400" cy="36242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396" name="Rectangle 4"/>
          <p:cNvSpPr>
            <a:spLocks noChangeArrowheads="1"/>
          </p:cNvSpPr>
          <p:nvPr/>
        </p:nvSpPr>
        <p:spPr bwMode="auto">
          <a:xfrm>
            <a:off x="2368550" y="4654550"/>
            <a:ext cx="5245100" cy="1130300"/>
          </a:xfrm>
          <a:prstGeom prst="rect">
            <a:avLst/>
          </a:prstGeom>
          <a:noFill/>
          <a:ln w="127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useBgFill="1">
        <p:nvSpPr>
          <p:cNvPr id="59397" name="Rectangle 5"/>
          <p:cNvSpPr>
            <a:spLocks noChangeArrowheads="1"/>
          </p:cNvSpPr>
          <p:nvPr/>
        </p:nvSpPr>
        <p:spPr bwMode="auto">
          <a:xfrm>
            <a:off x="2139950" y="4349750"/>
            <a:ext cx="5245100" cy="1130300"/>
          </a:xfrm>
          <a:prstGeom prst="rect">
            <a:avLst/>
          </a:prstGeom>
          <a:ln w="12700">
            <a:solidFill>
              <a:schemeClr val="tx1"/>
            </a:solidFill>
            <a:prstDash val="lgDash"/>
            <a:miter lim="800000"/>
            <a:headEnd/>
            <a:tailEnd/>
          </a:ln>
        </p:spPr>
        <p:txBody>
          <a:bodyPr wrap="none" anchor="ctr"/>
          <a:lstStyle/>
          <a:p>
            <a:endParaRPr lang="zh-CN" altLang="en-US"/>
          </a:p>
        </p:txBody>
      </p:sp>
      <p:sp useBgFill="1">
        <p:nvSpPr>
          <p:cNvPr id="59398" name="Rectangle 6"/>
          <p:cNvSpPr>
            <a:spLocks noChangeArrowheads="1"/>
          </p:cNvSpPr>
          <p:nvPr/>
        </p:nvSpPr>
        <p:spPr bwMode="auto">
          <a:xfrm>
            <a:off x="1911350" y="4233863"/>
            <a:ext cx="5245100" cy="1130300"/>
          </a:xfrm>
          <a:prstGeom prst="rect">
            <a:avLst/>
          </a:prstGeom>
          <a:ln w="12700">
            <a:solidFill>
              <a:schemeClr val="tx1"/>
            </a:solidFill>
            <a:prstDash val="lgDash"/>
            <a:miter lim="800000"/>
            <a:headEnd/>
            <a:tailEnd/>
          </a:ln>
        </p:spPr>
        <p:txBody>
          <a:bodyPr wrap="none" anchor="ctr"/>
          <a:lstStyle/>
          <a:p>
            <a:endParaRPr lang="zh-CN" altLang="en-US"/>
          </a:p>
        </p:txBody>
      </p:sp>
      <p:sp useBgFill="1">
        <p:nvSpPr>
          <p:cNvPr id="59399" name="Rectangle 7"/>
          <p:cNvSpPr>
            <a:spLocks noChangeArrowheads="1"/>
          </p:cNvSpPr>
          <p:nvPr/>
        </p:nvSpPr>
        <p:spPr bwMode="auto">
          <a:xfrm>
            <a:off x="1682750" y="3929063"/>
            <a:ext cx="5245100" cy="1130300"/>
          </a:xfrm>
          <a:prstGeom prst="rect">
            <a:avLst/>
          </a:prstGeom>
          <a:ln w="12700">
            <a:solidFill>
              <a:schemeClr val="tx1"/>
            </a:solidFill>
            <a:prstDash val="lgDash"/>
            <a:miter lim="800000"/>
            <a:headEnd/>
            <a:tailEnd/>
          </a:ln>
        </p:spPr>
        <p:txBody>
          <a:bodyPr wrap="none" anchor="ctr"/>
          <a:lstStyle/>
          <a:p>
            <a:endParaRPr lang="zh-CN" altLang="en-US"/>
          </a:p>
        </p:txBody>
      </p:sp>
      <p:sp>
        <p:nvSpPr>
          <p:cNvPr id="59400" name="Rectangle 8"/>
          <p:cNvSpPr>
            <a:spLocks noChangeArrowheads="1"/>
          </p:cNvSpPr>
          <p:nvPr/>
        </p:nvSpPr>
        <p:spPr bwMode="auto">
          <a:xfrm>
            <a:off x="2498725" y="4021138"/>
            <a:ext cx="4054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2"/>
                </a:solidFill>
                <a:latin typeface="宋体" pitchFamily="2" charset="-122"/>
              </a:rPr>
              <a:t>符  号</a:t>
            </a:r>
            <a:r>
              <a:rPr lang="zh-CN" altLang="en-US" sz="2800">
                <a:solidFill>
                  <a:schemeClr val="tx2"/>
                </a:solidFill>
                <a:latin typeface="黑体" pitchFamily="2" charset="-122"/>
                <a:ea typeface="黑体" pitchFamily="2" charset="-122"/>
              </a:rPr>
              <a:t>  </a:t>
            </a:r>
            <a:r>
              <a:rPr lang="zh-CN" altLang="en-US" sz="2800">
                <a:solidFill>
                  <a:schemeClr val="tx2"/>
                </a:solidFill>
                <a:latin typeface="宋体" pitchFamily="2" charset="-122"/>
              </a:rPr>
              <a:t>表</a:t>
            </a:r>
            <a:endParaRPr lang="zh-CN" altLang="en-US" sz="2800">
              <a:solidFill>
                <a:schemeClr val="tx2"/>
              </a:solidFill>
              <a:latin typeface="黑体" pitchFamily="2" charset="-122"/>
              <a:ea typeface="黑体" pitchFamily="2" charset="-122"/>
            </a:endParaRPr>
          </a:p>
        </p:txBody>
      </p:sp>
      <p:sp>
        <p:nvSpPr>
          <p:cNvPr id="59401" name="Rectangle 9"/>
          <p:cNvSpPr>
            <a:spLocks noChangeArrowheads="1"/>
          </p:cNvSpPr>
          <p:nvPr/>
        </p:nvSpPr>
        <p:spPr bwMode="auto">
          <a:xfrm>
            <a:off x="1225550" y="2395860"/>
            <a:ext cx="1130300" cy="673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2" name="Rectangle 10"/>
          <p:cNvSpPr>
            <a:spLocks noChangeArrowheads="1"/>
          </p:cNvSpPr>
          <p:nvPr/>
        </p:nvSpPr>
        <p:spPr bwMode="auto">
          <a:xfrm>
            <a:off x="2901950" y="2395860"/>
            <a:ext cx="1130300" cy="673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3" name="Rectangle 11"/>
          <p:cNvSpPr>
            <a:spLocks noChangeArrowheads="1"/>
          </p:cNvSpPr>
          <p:nvPr/>
        </p:nvSpPr>
        <p:spPr bwMode="auto">
          <a:xfrm>
            <a:off x="4578350" y="2395860"/>
            <a:ext cx="1130300" cy="673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4" name="Rectangle 12"/>
          <p:cNvSpPr>
            <a:spLocks noChangeArrowheads="1"/>
          </p:cNvSpPr>
          <p:nvPr/>
        </p:nvSpPr>
        <p:spPr bwMode="auto">
          <a:xfrm>
            <a:off x="6330950" y="2395860"/>
            <a:ext cx="1130300" cy="673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5" name="Rectangle 13"/>
          <p:cNvSpPr>
            <a:spLocks noChangeArrowheads="1"/>
          </p:cNvSpPr>
          <p:nvPr/>
        </p:nvSpPr>
        <p:spPr bwMode="auto">
          <a:xfrm>
            <a:off x="1106488" y="1649747"/>
            <a:ext cx="176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dirty="0">
                <a:solidFill>
                  <a:schemeClr val="tx1"/>
                </a:solidFill>
                <a:latin typeface="宋体" pitchFamily="2" charset="-122"/>
              </a:rPr>
              <a:t>查找</a:t>
            </a:r>
          </a:p>
        </p:txBody>
      </p:sp>
      <p:sp>
        <p:nvSpPr>
          <p:cNvPr id="59406" name="Rectangle 14"/>
          <p:cNvSpPr>
            <a:spLocks noChangeArrowheads="1"/>
          </p:cNvSpPr>
          <p:nvPr/>
        </p:nvSpPr>
        <p:spPr bwMode="auto">
          <a:xfrm>
            <a:off x="2848530" y="1673805"/>
            <a:ext cx="176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dirty="0">
                <a:solidFill>
                  <a:schemeClr val="tx1"/>
                </a:solidFill>
                <a:latin typeface="宋体" pitchFamily="2" charset="-122"/>
              </a:rPr>
              <a:t>登录</a:t>
            </a:r>
          </a:p>
        </p:txBody>
      </p:sp>
      <p:sp>
        <p:nvSpPr>
          <p:cNvPr id="59407" name="Rectangle 15"/>
          <p:cNvSpPr>
            <a:spLocks noChangeArrowheads="1"/>
          </p:cNvSpPr>
          <p:nvPr/>
        </p:nvSpPr>
        <p:spPr bwMode="auto">
          <a:xfrm>
            <a:off x="4603725" y="1673225"/>
            <a:ext cx="176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dirty="0">
                <a:solidFill>
                  <a:schemeClr val="tx1"/>
                </a:solidFill>
                <a:latin typeface="宋体" pitchFamily="2" charset="-122"/>
              </a:rPr>
              <a:t>删除</a:t>
            </a:r>
          </a:p>
        </p:txBody>
      </p:sp>
      <p:sp>
        <p:nvSpPr>
          <p:cNvPr id="59408" name="Rectangle 16"/>
          <p:cNvSpPr>
            <a:spLocks noChangeArrowheads="1"/>
          </p:cNvSpPr>
          <p:nvPr/>
        </p:nvSpPr>
        <p:spPr bwMode="auto">
          <a:xfrm>
            <a:off x="6448930" y="1673225"/>
            <a:ext cx="176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dirty="0">
                <a:solidFill>
                  <a:schemeClr val="tx1"/>
                </a:solidFill>
                <a:latin typeface="宋体" pitchFamily="2" charset="-122"/>
              </a:rPr>
              <a:t>修改</a:t>
            </a:r>
          </a:p>
        </p:txBody>
      </p:sp>
      <p:sp>
        <p:nvSpPr>
          <p:cNvPr id="59409" name="Line 17"/>
          <p:cNvSpPr>
            <a:spLocks noChangeShapeType="1"/>
          </p:cNvSpPr>
          <p:nvPr/>
        </p:nvSpPr>
        <p:spPr bwMode="auto">
          <a:xfrm>
            <a:off x="1828800" y="3068959"/>
            <a:ext cx="1066800" cy="85375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0" name="Line 18"/>
          <p:cNvSpPr>
            <a:spLocks noChangeShapeType="1"/>
          </p:cNvSpPr>
          <p:nvPr/>
        </p:nvSpPr>
        <p:spPr bwMode="auto">
          <a:xfrm flipH="1" flipV="1">
            <a:off x="3467100" y="3068959"/>
            <a:ext cx="266700" cy="85375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1" name="Line 19"/>
          <p:cNvSpPr>
            <a:spLocks noChangeShapeType="1"/>
          </p:cNvSpPr>
          <p:nvPr/>
        </p:nvSpPr>
        <p:spPr bwMode="auto">
          <a:xfrm flipV="1">
            <a:off x="4876800" y="3068959"/>
            <a:ext cx="304800" cy="85375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2" name="Line 20"/>
          <p:cNvSpPr>
            <a:spLocks noChangeShapeType="1"/>
          </p:cNvSpPr>
          <p:nvPr/>
        </p:nvSpPr>
        <p:spPr bwMode="auto">
          <a:xfrm flipV="1">
            <a:off x="5943600" y="3008313"/>
            <a:ext cx="990600" cy="9144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3" name="Rectangle 21"/>
          <p:cNvSpPr>
            <a:spLocks noChangeArrowheads="1"/>
          </p:cNvSpPr>
          <p:nvPr/>
        </p:nvSpPr>
        <p:spPr bwMode="auto">
          <a:xfrm>
            <a:off x="685800" y="603408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2"/>
                </a:solidFill>
                <a:latin typeface="宋体" pitchFamily="2" charset="-122"/>
              </a:rPr>
              <a:t>几个操作同时引用一个共同的数据，</a:t>
            </a:r>
            <a:r>
              <a:rPr lang="en-US" altLang="zh-CN" sz="2800">
                <a:solidFill>
                  <a:schemeClr val="tx2"/>
                </a:solidFill>
                <a:latin typeface="宋体" pitchFamily="2" charset="-122"/>
              </a:rPr>
              <a:t>Database</a:t>
            </a:r>
            <a:endParaRPr lang="zh-CN" altLang="en-US" sz="2800">
              <a:solidFill>
                <a:schemeClr val="tx2"/>
              </a:solidFill>
              <a:latin typeface="宋体" pitchFamily="2" charset="-122"/>
            </a:endParaRPr>
          </a:p>
        </p:txBody>
      </p:sp>
    </p:spTree>
  </p:cSld>
  <p:clrMapOvr>
    <a:masterClrMapping/>
  </p:clrMapOvr>
  <p:transition>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566555" y="368660"/>
            <a:ext cx="6096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功能内聚</a:t>
            </a:r>
          </a:p>
        </p:txBody>
      </p:sp>
      <p:sp>
        <p:nvSpPr>
          <p:cNvPr id="410627" name="Rectangle 3"/>
          <p:cNvSpPr>
            <a:spLocks noChangeArrowheads="1"/>
          </p:cNvSpPr>
          <p:nvPr/>
        </p:nvSpPr>
        <p:spPr bwMode="auto">
          <a:xfrm>
            <a:off x="448090" y="1920425"/>
            <a:ext cx="8534400" cy="31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lnSpc>
                <a:spcPct val="130000"/>
              </a:lnSpc>
              <a:spcBef>
                <a:spcPct val="20000"/>
              </a:spcBef>
              <a:buClr>
                <a:schemeClr val="accent2"/>
              </a:buClr>
              <a:buFont typeface="Wingdings" pitchFamily="2" charset="2"/>
              <a:buNone/>
            </a:pPr>
            <a:r>
              <a:rPr lang="zh-CN" altLang="en-US" sz="2800" dirty="0">
                <a:solidFill>
                  <a:schemeClr val="tx1"/>
                </a:solidFill>
                <a:latin typeface="楷体_GB2312" pitchFamily="49" charset="-122"/>
                <a:ea typeface="楷体_GB2312" pitchFamily="49" charset="-122"/>
              </a:rPr>
              <a:t> </a:t>
            </a:r>
            <a:r>
              <a:rPr lang="zh-CN" altLang="en-US" sz="2800" dirty="0">
                <a:solidFill>
                  <a:schemeClr val="tx1"/>
                </a:solidFill>
                <a:latin typeface="+mn-ea"/>
                <a:ea typeface="+mn-ea"/>
              </a:rPr>
              <a:t>模块仅包括，为完成某个功能所必须的所有成分。</a:t>
            </a:r>
          </a:p>
          <a:p>
            <a:pPr marL="469900" indent="-469900" algn="l" eaLnBrk="0" hangingPunct="0">
              <a:lnSpc>
                <a:spcPct val="130000"/>
              </a:lnSpc>
              <a:spcBef>
                <a:spcPct val="20000"/>
              </a:spcBef>
              <a:buClr>
                <a:schemeClr val="accent2"/>
              </a:buClr>
              <a:buFont typeface="Wingdings" pitchFamily="2" charset="2"/>
              <a:buNone/>
            </a:pPr>
            <a:r>
              <a:rPr lang="zh-CN" altLang="en-US" sz="2800" dirty="0">
                <a:solidFill>
                  <a:schemeClr val="tx1"/>
                </a:solidFill>
                <a:latin typeface="+mn-ea"/>
                <a:ea typeface="+mn-ea"/>
              </a:rPr>
              <a:t> </a:t>
            </a:r>
            <a:r>
              <a:rPr lang="en-US" altLang="zh-CN" sz="2800" dirty="0">
                <a:solidFill>
                  <a:schemeClr val="tx1"/>
                </a:solidFill>
                <a:latin typeface="+mn-ea"/>
                <a:ea typeface="+mn-ea"/>
              </a:rPr>
              <a:t>(</a:t>
            </a:r>
            <a:r>
              <a:rPr lang="zh-CN" altLang="en-US" sz="2800" dirty="0">
                <a:solidFill>
                  <a:schemeClr val="tx1"/>
                </a:solidFill>
                <a:latin typeface="+mn-ea"/>
                <a:ea typeface="+mn-ea"/>
              </a:rPr>
              <a:t>模块所有成分共同完成一个功能，缺一不可 </a:t>
            </a:r>
            <a:r>
              <a:rPr lang="en-US" altLang="zh-CN" sz="2800" dirty="0">
                <a:solidFill>
                  <a:schemeClr val="tx1"/>
                </a:solidFill>
                <a:latin typeface="+mn-ea"/>
                <a:ea typeface="+mn-ea"/>
              </a:rPr>
              <a:t>)</a:t>
            </a:r>
          </a:p>
          <a:p>
            <a:pPr marL="469900" indent="-469900" algn="l" eaLnBrk="0" hangingPunct="0">
              <a:lnSpc>
                <a:spcPct val="130000"/>
              </a:lnSpc>
              <a:spcBef>
                <a:spcPct val="20000"/>
              </a:spcBef>
              <a:buClr>
                <a:schemeClr val="accent2"/>
              </a:buClr>
              <a:buFont typeface="Wingdings" pitchFamily="2" charset="2"/>
              <a:buNone/>
            </a:pPr>
            <a:r>
              <a:rPr lang="zh-CN" altLang="en-US" sz="2800" dirty="0">
                <a:solidFill>
                  <a:schemeClr val="tx1"/>
                </a:solidFill>
                <a:latin typeface="+mn-ea"/>
                <a:ea typeface="+mn-ea"/>
              </a:rPr>
              <a:t>例如：求一元二次方程根模块</a:t>
            </a:r>
          </a:p>
          <a:p>
            <a:pPr marL="469900" indent="-469900" algn="l" eaLnBrk="0" hangingPunct="0">
              <a:lnSpc>
                <a:spcPct val="130000"/>
              </a:lnSpc>
              <a:spcBef>
                <a:spcPct val="20000"/>
              </a:spcBef>
              <a:buClr>
                <a:schemeClr val="accent2"/>
              </a:buClr>
              <a:buFont typeface="Wingdings" pitchFamily="2" charset="2"/>
              <a:buNone/>
            </a:pPr>
            <a:r>
              <a:rPr lang="zh-CN" altLang="en-US" sz="2800" dirty="0">
                <a:latin typeface="+mn-ea"/>
                <a:ea typeface="+mn-ea"/>
              </a:rPr>
              <a:t>  内聚性最强</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0627">
                                            <p:txEl>
                                              <p:pRg st="2" end="2"/>
                                            </p:txEl>
                                          </p:spTgt>
                                        </p:tgtEl>
                                        <p:attrNameLst>
                                          <p:attrName>style.visibility</p:attrName>
                                        </p:attrNameLst>
                                      </p:cBhvr>
                                      <p:to>
                                        <p:strVal val="visible"/>
                                      </p:to>
                                    </p:set>
                                    <p:anim calcmode="lin" valueType="num">
                                      <p:cBhvr additive="base">
                                        <p:cTn id="7" dur="500" fill="hold"/>
                                        <p:tgtEl>
                                          <p:spTgt spid="4106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0627">
                                            <p:txEl>
                                              <p:pRg st="3" end="3"/>
                                            </p:txEl>
                                          </p:spTgt>
                                        </p:tgtEl>
                                        <p:attrNameLst>
                                          <p:attrName>style.visibility</p:attrName>
                                        </p:attrNameLst>
                                      </p:cBhvr>
                                      <p:to>
                                        <p:strVal val="visible"/>
                                      </p:to>
                                    </p:set>
                                    <p:anim calcmode="lin" valueType="num">
                                      <p:cBhvr additive="base">
                                        <p:cTn id="13" dur="500" fill="hold"/>
                                        <p:tgtEl>
                                          <p:spTgt spid="4106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79285" y="323655"/>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模块化设计</a:t>
            </a:r>
            <a:r>
              <a:rPr lang="en-US" altLang="zh-CN" sz="4000" dirty="0">
                <a:solidFill>
                  <a:srgbClr val="0000FF"/>
                </a:solidFill>
                <a:latin typeface="黑体" pitchFamily="49" charset="-122"/>
                <a:ea typeface="黑体" pitchFamily="49" charset="-122"/>
                <a:cs typeface="Times New Roman" pitchFamily="18" charset="0"/>
              </a:rPr>
              <a:t>, </a:t>
            </a:r>
            <a:r>
              <a:rPr lang="zh-CN" altLang="en-US" sz="4000">
                <a:solidFill>
                  <a:srgbClr val="0000FF"/>
                </a:solidFill>
                <a:latin typeface="黑体" pitchFamily="49" charset="-122"/>
                <a:ea typeface="黑体" pitchFamily="49" charset="-122"/>
                <a:cs typeface="Times New Roman" pitchFamily="18" charset="0"/>
              </a:rPr>
              <a:t>内聚的</a:t>
            </a:r>
            <a:r>
              <a:rPr lang="zh-CN" altLang="en-US" sz="4000" dirty="0">
                <a:solidFill>
                  <a:srgbClr val="0000FF"/>
                </a:solidFill>
                <a:latin typeface="黑体" pitchFamily="49" charset="-122"/>
                <a:ea typeface="黑体" pitchFamily="49" charset="-122"/>
                <a:cs typeface="Times New Roman" pitchFamily="18" charset="0"/>
              </a:rPr>
              <a:t>目标</a:t>
            </a:r>
          </a:p>
        </p:txBody>
      </p:sp>
      <p:sp>
        <p:nvSpPr>
          <p:cNvPr id="4" name="Rectangle 3"/>
          <p:cNvSpPr>
            <a:spLocks noChangeArrowheads="1"/>
          </p:cNvSpPr>
          <p:nvPr/>
        </p:nvSpPr>
        <p:spPr bwMode="auto">
          <a:xfrm>
            <a:off x="468560" y="1898650"/>
            <a:ext cx="867544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chemeClr val="accent2"/>
              </a:buClr>
              <a:buFont typeface="Wingdings" pitchFamily="2" charset="2"/>
              <a:buNone/>
            </a:pPr>
            <a:r>
              <a:rPr lang="zh-CN" altLang="en-US" sz="2800" dirty="0">
                <a:latin typeface="宋体" pitchFamily="2" charset="-122"/>
              </a:rPr>
              <a:t>目标：</a:t>
            </a:r>
            <a:r>
              <a:rPr lang="zh-CN" altLang="en-US" sz="2800" dirty="0">
                <a:solidFill>
                  <a:schemeClr val="tx1"/>
                </a:solidFill>
                <a:latin typeface="宋体" pitchFamily="2" charset="-122"/>
              </a:rPr>
              <a:t>建立各个模块完成独立功能的高效和专一系统</a:t>
            </a:r>
          </a:p>
        </p:txBody>
      </p:sp>
      <p:sp>
        <p:nvSpPr>
          <p:cNvPr id="5" name="Rectangle 4"/>
          <p:cNvSpPr>
            <a:spLocks noChangeArrowheads="1"/>
          </p:cNvSpPr>
          <p:nvPr/>
        </p:nvSpPr>
        <p:spPr bwMode="auto">
          <a:xfrm>
            <a:off x="611560" y="2843935"/>
            <a:ext cx="853244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优先使用功能内聚</a:t>
            </a:r>
          </a:p>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尽量满足过程内聚（顺序内聚）</a:t>
            </a:r>
            <a:endParaRPr lang="en-US" altLang="zh-CN" sz="2800" dirty="0">
              <a:solidFill>
                <a:schemeClr val="tx1"/>
              </a:solidFill>
              <a:latin typeface="宋体" pitchFamily="2" charset="-122"/>
            </a:endParaRPr>
          </a:p>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少用逻辑内聚</a:t>
            </a:r>
          </a:p>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a:t>
            </a:r>
            <a:r>
              <a:rPr lang="zh-CN" altLang="en-US" sz="2800" dirty="0">
                <a:solidFill>
                  <a:srgbClr val="FC0128"/>
                </a:solidFill>
                <a:latin typeface="宋体" pitchFamily="2" charset="-122"/>
              </a:rPr>
              <a:t>坚决避免偶然内聚</a:t>
            </a:r>
          </a:p>
        </p:txBody>
      </p:sp>
    </p:spTree>
    <p:extLst>
      <p:ext uri="{BB962C8B-B14F-4D97-AF65-F5344CB8AC3E}">
        <p14:creationId xmlns:p14="http://schemas.microsoft.com/office/powerpoint/2010/main" val="2568666988"/>
      </p:ext>
    </p:extLst>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34342" y="458670"/>
            <a:ext cx="47577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4000" dirty="0">
                <a:solidFill>
                  <a:srgbClr val="0000FF"/>
                </a:solidFill>
                <a:cs typeface="Times New Roman" pitchFamily="18" charset="0"/>
              </a:rPr>
              <a:t>Why modularization?</a:t>
            </a:r>
          </a:p>
        </p:txBody>
      </p:sp>
      <p:sp>
        <p:nvSpPr>
          <p:cNvPr id="7171" name="Rectangle 3"/>
          <p:cNvSpPr>
            <a:spLocks noChangeArrowheads="1"/>
          </p:cNvSpPr>
          <p:nvPr/>
        </p:nvSpPr>
        <p:spPr bwMode="auto">
          <a:xfrm>
            <a:off x="489336" y="1808820"/>
            <a:ext cx="8684481"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20000"/>
              </a:lnSpc>
            </a:pPr>
            <a:r>
              <a:rPr lang="en-US" altLang="zh-CN" sz="2800" dirty="0">
                <a:solidFill>
                  <a:schemeClr val="tx1"/>
                </a:solidFill>
              </a:rPr>
              <a:t>suppose </a:t>
            </a:r>
            <a:r>
              <a:rPr lang="en-US" altLang="zh-CN" sz="2800" dirty="0"/>
              <a:t>P1</a:t>
            </a:r>
            <a:r>
              <a:rPr lang="en-US" altLang="zh-CN" sz="2800" dirty="0">
                <a:solidFill>
                  <a:schemeClr val="tx1"/>
                </a:solidFill>
              </a:rPr>
              <a:t>, </a:t>
            </a:r>
            <a:r>
              <a:rPr lang="en-US" altLang="zh-CN" sz="2800" dirty="0"/>
              <a:t>P2</a:t>
            </a:r>
            <a:r>
              <a:rPr lang="en-US" altLang="zh-CN" sz="2800" dirty="0">
                <a:solidFill>
                  <a:schemeClr val="tx1"/>
                </a:solidFill>
              </a:rPr>
              <a:t> be two problems, </a:t>
            </a:r>
          </a:p>
          <a:p>
            <a:pPr algn="l">
              <a:lnSpc>
                <a:spcPct val="120000"/>
              </a:lnSpc>
            </a:pPr>
            <a:r>
              <a:rPr lang="en-US" altLang="zh-CN" sz="2800" dirty="0">
                <a:solidFill>
                  <a:schemeClr val="tx1"/>
                </a:solidFill>
              </a:rPr>
              <a:t>function </a:t>
            </a:r>
            <a:r>
              <a:rPr lang="en-US" altLang="zh-CN" sz="2800" dirty="0"/>
              <a:t>C(x)</a:t>
            </a:r>
            <a:r>
              <a:rPr lang="en-US" altLang="zh-CN" sz="2800" dirty="0">
                <a:solidFill>
                  <a:schemeClr val="tx1"/>
                </a:solidFill>
              </a:rPr>
              <a:t> stands the complexity of problem x, </a:t>
            </a:r>
          </a:p>
          <a:p>
            <a:pPr algn="l">
              <a:lnSpc>
                <a:spcPct val="120000"/>
              </a:lnSpc>
            </a:pPr>
            <a:r>
              <a:rPr lang="en-US" altLang="zh-CN" sz="2800" dirty="0">
                <a:solidFill>
                  <a:schemeClr val="tx1"/>
                </a:solidFill>
              </a:rPr>
              <a:t>function </a:t>
            </a:r>
            <a:r>
              <a:rPr lang="en-US" altLang="zh-CN" sz="2800" dirty="0"/>
              <a:t>E(x)</a:t>
            </a:r>
            <a:r>
              <a:rPr lang="en-US" altLang="zh-CN" sz="2800" dirty="0">
                <a:solidFill>
                  <a:schemeClr val="tx1"/>
                </a:solidFill>
              </a:rPr>
              <a:t> represents the cost of solving problem x, </a:t>
            </a:r>
          </a:p>
          <a:p>
            <a:pPr>
              <a:lnSpc>
                <a:spcPct val="120000"/>
              </a:lnSpc>
            </a:pPr>
            <a:r>
              <a:rPr lang="en-US" altLang="zh-CN" sz="2800" dirty="0">
                <a:solidFill>
                  <a:schemeClr val="tx1"/>
                </a:solidFill>
              </a:rPr>
              <a:t>    if         </a:t>
            </a:r>
            <a:r>
              <a:rPr lang="en-US" altLang="zh-CN" sz="2800" dirty="0"/>
              <a:t>C(P1) &gt; C(P2)</a:t>
            </a:r>
            <a:r>
              <a:rPr lang="en-US" altLang="zh-CN" sz="2800" dirty="0">
                <a:solidFill>
                  <a:schemeClr val="tx1"/>
                </a:solidFill>
              </a:rPr>
              <a:t> </a:t>
            </a:r>
          </a:p>
          <a:p>
            <a:pPr>
              <a:lnSpc>
                <a:spcPct val="120000"/>
              </a:lnSpc>
            </a:pPr>
            <a:r>
              <a:rPr lang="en-US" altLang="zh-CN" sz="2800" dirty="0">
                <a:solidFill>
                  <a:schemeClr val="tx1"/>
                </a:solidFill>
              </a:rPr>
              <a:t>   Then    </a:t>
            </a:r>
            <a:r>
              <a:rPr lang="en-US" altLang="zh-CN" sz="2800" dirty="0"/>
              <a:t>E(P1) &gt; E(P2)</a:t>
            </a:r>
          </a:p>
          <a:p>
            <a:pPr>
              <a:lnSpc>
                <a:spcPct val="120000"/>
              </a:lnSpc>
            </a:pPr>
            <a:endParaRPr lang="en-US" altLang="zh-CN" sz="2800" dirty="0">
              <a:solidFill>
                <a:schemeClr val="tx1"/>
              </a:solidFill>
            </a:endParaRPr>
          </a:p>
          <a:p>
            <a:pPr algn="l">
              <a:lnSpc>
                <a:spcPct val="120000"/>
              </a:lnSpc>
            </a:pPr>
            <a:r>
              <a:rPr lang="en-US" altLang="zh-CN" sz="2800" dirty="0">
                <a:solidFill>
                  <a:srgbClr val="0000FF"/>
                </a:solidFill>
              </a:rPr>
              <a:t>Experiential rule: </a:t>
            </a:r>
          </a:p>
          <a:p>
            <a:pPr>
              <a:lnSpc>
                <a:spcPct val="120000"/>
              </a:lnSpc>
            </a:pPr>
            <a:r>
              <a:rPr lang="en-US" altLang="zh-CN" sz="2800" dirty="0"/>
              <a:t>C(P1+P2) &gt; C(P1) + C(P2)</a:t>
            </a:r>
          </a:p>
          <a:p>
            <a:pPr>
              <a:lnSpc>
                <a:spcPct val="120000"/>
              </a:lnSpc>
            </a:pPr>
            <a:r>
              <a:rPr lang="en-US" altLang="zh-CN" sz="2800" dirty="0"/>
              <a:t>E(P1+P2) &gt; E(P1) +E(P2)</a:t>
            </a:r>
          </a:p>
        </p:txBody>
      </p:sp>
    </p:spTree>
  </p:cSld>
  <p:clrMapOvr>
    <a:masterClrMapping/>
  </p:clrMapOvr>
  <p:transition>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557213" y="2173288"/>
            <a:ext cx="7845425" cy="1828800"/>
          </a:xfrm>
          <a:prstGeom prst="rect">
            <a:avLst/>
          </a:prstGeom>
          <a:noFill/>
          <a:ln w="9525">
            <a:noFill/>
            <a:miter lim="800000"/>
            <a:headEnd/>
            <a:tailEnd/>
          </a:ln>
          <a:effectLst/>
        </p:spPr>
        <p:txBody>
          <a:bodyPr wrap="none" lIns="0" tIns="0" rIns="0" bIns="0">
            <a:spAutoFit/>
          </a:bodyPr>
          <a:lstStyle/>
          <a:p>
            <a:pPr eaLnBrk="0" hangingPunct="0">
              <a:defRPr/>
            </a:pPr>
            <a:r>
              <a:rPr lang="en-US" altLang="zh-CN" sz="4000">
                <a:solidFill>
                  <a:srgbClr val="0000FF"/>
                </a:solidFill>
                <a:effectLst>
                  <a:outerShdw blurRad="38100" dist="38100" dir="2700000" algn="tl">
                    <a:srgbClr val="C0C0C0"/>
                  </a:outerShdw>
                </a:effectLst>
                <a:latin typeface="Arial" charset="0"/>
                <a:cs typeface="Times New Roman" pitchFamily="18" charset="0"/>
              </a:rPr>
              <a:t>Heuristic rules in module design</a:t>
            </a:r>
          </a:p>
          <a:p>
            <a:pPr eaLnBrk="0" hangingPunct="0">
              <a:defRPr/>
            </a:pPr>
            <a:endParaRPr lang="en-US" altLang="zh-CN" sz="4000">
              <a:solidFill>
                <a:srgbClr val="0000FF"/>
              </a:solidFill>
              <a:effectLst>
                <a:outerShdw blurRad="38100" dist="38100" dir="2700000" algn="tl">
                  <a:srgbClr val="C0C0C0"/>
                </a:outerShdw>
              </a:effectLst>
              <a:latin typeface="Arial" charset="0"/>
              <a:cs typeface="Times New Roman" pitchFamily="18" charset="0"/>
            </a:endParaRPr>
          </a:p>
          <a:p>
            <a:pPr eaLnBrk="0" hangingPunct="0">
              <a:defRPr/>
            </a:pPr>
            <a:r>
              <a:rPr lang="zh-CN" altLang="en-US" sz="4000">
                <a:solidFill>
                  <a:srgbClr val="0000FF"/>
                </a:solidFill>
                <a:effectLst>
                  <a:outerShdw blurRad="38100" dist="38100" dir="2700000" algn="tl">
                    <a:srgbClr val="C0C0C0"/>
                  </a:outerShdw>
                </a:effectLst>
                <a:latin typeface="Arial" charset="0"/>
                <a:cs typeface="Times New Roman" pitchFamily="18" charset="0"/>
              </a:rPr>
              <a:t>模块设计启发式规则</a:t>
            </a:r>
          </a:p>
        </p:txBody>
      </p:sp>
    </p:spTree>
  </p:cSld>
  <p:clrMapOvr>
    <a:masterClrMapping/>
  </p:clrMapOvr>
  <p:transition>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566555" y="548680"/>
            <a:ext cx="65532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eaLnBrk="0" hangingPunct="0"/>
            <a:r>
              <a:rPr lang="en-US" altLang="zh-CN" sz="4000" dirty="0">
                <a:solidFill>
                  <a:srgbClr val="0000FF"/>
                </a:solidFill>
                <a:cs typeface="Times New Roman" pitchFamily="18" charset="0"/>
              </a:rPr>
              <a:t>Modularity: Trade-offs</a:t>
            </a:r>
          </a:p>
        </p:txBody>
      </p:sp>
      <p:sp>
        <p:nvSpPr>
          <p:cNvPr id="413699" name="Rectangle 3"/>
          <p:cNvSpPr>
            <a:spLocks noChangeArrowheads="1"/>
          </p:cNvSpPr>
          <p:nvPr/>
        </p:nvSpPr>
        <p:spPr bwMode="auto">
          <a:xfrm>
            <a:off x="1447800" y="1876425"/>
            <a:ext cx="5827713"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2400" i="1">
                <a:solidFill>
                  <a:schemeClr val="tx1"/>
                </a:solidFill>
                <a:effectLst>
                  <a:outerShdw blurRad="38100" dist="38100" dir="2700000" algn="tl">
                    <a:srgbClr val="C0C0C0"/>
                  </a:outerShdw>
                </a:effectLst>
                <a:latin typeface="Helvetica" pitchFamily="34" charset="0"/>
              </a:rPr>
              <a:t>What is the "right" number of modules</a:t>
            </a:r>
            <a:r>
              <a:rPr lang="en-US" altLang="zh-CN" sz="1800" i="1">
                <a:solidFill>
                  <a:schemeClr val="tx1"/>
                </a:solidFill>
                <a:effectLst>
                  <a:outerShdw blurRad="38100" dist="38100" dir="2700000" algn="tl">
                    <a:srgbClr val="C0C0C0"/>
                  </a:outerShdw>
                </a:effectLst>
                <a:latin typeface="Helvetica" pitchFamily="34" charset="0"/>
              </a:rPr>
              <a:t> </a:t>
            </a:r>
          </a:p>
        </p:txBody>
      </p:sp>
      <p:sp>
        <p:nvSpPr>
          <p:cNvPr id="413700" name="Rectangle 4"/>
          <p:cNvSpPr>
            <a:spLocks noChangeArrowheads="1"/>
          </p:cNvSpPr>
          <p:nvPr/>
        </p:nvSpPr>
        <p:spPr bwMode="auto">
          <a:xfrm>
            <a:off x="1497013" y="2344738"/>
            <a:ext cx="4649787"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2400" i="1">
                <a:solidFill>
                  <a:schemeClr val="tx1"/>
                </a:solidFill>
                <a:effectLst>
                  <a:outerShdw blurRad="38100" dist="38100" dir="2700000" algn="tl">
                    <a:srgbClr val="C0C0C0"/>
                  </a:outerShdw>
                </a:effectLst>
                <a:latin typeface="Helvetica" pitchFamily="34" charset="0"/>
              </a:rPr>
              <a:t>for a specific software design?</a:t>
            </a:r>
            <a:endParaRPr lang="en-US" altLang="zh-CN" sz="1800" i="1">
              <a:solidFill>
                <a:schemeClr val="tx1"/>
              </a:solidFill>
              <a:effectLst>
                <a:outerShdw blurRad="38100" dist="38100" dir="2700000" algn="tl">
                  <a:srgbClr val="C0C0C0"/>
                </a:outerShdw>
              </a:effectLst>
              <a:latin typeface="Helvetica" pitchFamily="34" charset="0"/>
            </a:endParaRPr>
          </a:p>
        </p:txBody>
      </p:sp>
      <p:sp>
        <p:nvSpPr>
          <p:cNvPr id="413701" name="Rectangle 5"/>
          <p:cNvSpPr>
            <a:spLocks noChangeArrowheads="1"/>
          </p:cNvSpPr>
          <p:nvPr/>
        </p:nvSpPr>
        <p:spPr bwMode="auto">
          <a:xfrm>
            <a:off x="1585913" y="5721350"/>
            <a:ext cx="1511300" cy="514350"/>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optimal number</a:t>
            </a: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413702" name="Rectangle 6"/>
          <p:cNvSpPr>
            <a:spLocks noChangeArrowheads="1"/>
          </p:cNvSpPr>
          <p:nvPr/>
        </p:nvSpPr>
        <p:spPr bwMode="auto">
          <a:xfrm>
            <a:off x="1636713" y="5935663"/>
            <a:ext cx="1273175" cy="301625"/>
          </a:xfrm>
          <a:prstGeom prst="rect">
            <a:avLst/>
          </a:prstGeom>
          <a:noFill/>
          <a:ln w="25400">
            <a:noFill/>
            <a:miter lim="800000"/>
            <a:headEnd/>
            <a:tailEnd/>
          </a:ln>
          <a:effectLst/>
        </p:spPr>
        <p:txBody>
          <a:bodyPr wrap="none" lIns="90487" tIns="44450" rIns="90487" bIns="44450">
            <a:spAutoFit/>
          </a:bodyPr>
          <a:lstStyle/>
          <a:p>
            <a:pPr algn="l">
              <a:defRPr/>
            </a:pPr>
            <a:r>
              <a:rPr lang="zh-CN" altLang="en-US" sz="1400">
                <a:solidFill>
                  <a:schemeClr val="tx1"/>
                </a:solidFill>
                <a:effectLst>
                  <a:outerShdw blurRad="38100" dist="38100" dir="2700000" algn="tl">
                    <a:srgbClr val="C0C0C0"/>
                  </a:outerShdw>
                </a:effectLst>
                <a:latin typeface="Helvetica" pitchFamily="34" charset="0"/>
              </a:rPr>
              <a:t>   </a:t>
            </a:r>
            <a:r>
              <a:rPr lang="en-US" altLang="zh-CN" sz="1400">
                <a:solidFill>
                  <a:schemeClr val="tx1"/>
                </a:solidFill>
                <a:effectLst>
                  <a:outerShdw blurRad="38100" dist="38100" dir="2700000" algn="tl">
                    <a:srgbClr val="C0C0C0"/>
                  </a:outerShdw>
                </a:effectLst>
                <a:latin typeface="Helvetica" pitchFamily="34" charset="0"/>
              </a:rPr>
              <a:t>of modules</a:t>
            </a:r>
          </a:p>
        </p:txBody>
      </p:sp>
      <p:sp>
        <p:nvSpPr>
          <p:cNvPr id="62471" name="Rectangle 7"/>
          <p:cNvSpPr>
            <a:spLocks noChangeArrowheads="1"/>
          </p:cNvSpPr>
          <p:nvPr/>
        </p:nvSpPr>
        <p:spPr bwMode="auto">
          <a:xfrm>
            <a:off x="2781300" y="3478213"/>
            <a:ext cx="279400" cy="2097087"/>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472" name="Rectangle 8"/>
          <p:cNvSpPr>
            <a:spLocks noChangeArrowheads="1"/>
          </p:cNvSpPr>
          <p:nvPr/>
        </p:nvSpPr>
        <p:spPr bwMode="auto">
          <a:xfrm>
            <a:off x="2768600" y="3467100"/>
            <a:ext cx="304800" cy="21193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3" name="Rectangle 9"/>
          <p:cNvSpPr>
            <a:spLocks noChangeArrowheads="1"/>
          </p:cNvSpPr>
          <p:nvPr/>
        </p:nvSpPr>
        <p:spPr bwMode="auto">
          <a:xfrm>
            <a:off x="2781300" y="5611813"/>
            <a:ext cx="279400" cy="109537"/>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474" name="Rectangle 10"/>
          <p:cNvSpPr>
            <a:spLocks noChangeArrowheads="1"/>
          </p:cNvSpPr>
          <p:nvPr/>
        </p:nvSpPr>
        <p:spPr bwMode="auto">
          <a:xfrm>
            <a:off x="2768600" y="5600700"/>
            <a:ext cx="304800" cy="1317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5" name="Rectangle 11"/>
          <p:cNvSpPr>
            <a:spLocks noChangeArrowheads="1"/>
          </p:cNvSpPr>
          <p:nvPr/>
        </p:nvSpPr>
        <p:spPr bwMode="auto">
          <a:xfrm>
            <a:off x="3098800" y="5532438"/>
            <a:ext cx="279400" cy="188912"/>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476" name="Rectangle 12"/>
          <p:cNvSpPr>
            <a:spLocks noChangeArrowheads="1"/>
          </p:cNvSpPr>
          <p:nvPr/>
        </p:nvSpPr>
        <p:spPr bwMode="auto">
          <a:xfrm>
            <a:off x="3086100" y="5521325"/>
            <a:ext cx="304800" cy="2111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7" name="Rectangle 13"/>
          <p:cNvSpPr>
            <a:spLocks noChangeArrowheads="1"/>
          </p:cNvSpPr>
          <p:nvPr/>
        </p:nvSpPr>
        <p:spPr bwMode="auto">
          <a:xfrm>
            <a:off x="3098800" y="3681413"/>
            <a:ext cx="279400" cy="1814512"/>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478" name="Rectangle 14"/>
          <p:cNvSpPr>
            <a:spLocks noChangeArrowheads="1"/>
          </p:cNvSpPr>
          <p:nvPr/>
        </p:nvSpPr>
        <p:spPr bwMode="auto">
          <a:xfrm>
            <a:off x="3086100" y="3670300"/>
            <a:ext cx="304800" cy="18367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9" name="Rectangle 15"/>
          <p:cNvSpPr>
            <a:spLocks noChangeArrowheads="1"/>
          </p:cNvSpPr>
          <p:nvPr/>
        </p:nvSpPr>
        <p:spPr bwMode="auto">
          <a:xfrm>
            <a:off x="3416300" y="5430838"/>
            <a:ext cx="279400" cy="290512"/>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480" name="Rectangle 16"/>
          <p:cNvSpPr>
            <a:spLocks noChangeArrowheads="1"/>
          </p:cNvSpPr>
          <p:nvPr/>
        </p:nvSpPr>
        <p:spPr bwMode="auto">
          <a:xfrm>
            <a:off x="3403600" y="5419725"/>
            <a:ext cx="304800" cy="3127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1" name="Rectangle 17"/>
          <p:cNvSpPr>
            <a:spLocks noChangeArrowheads="1"/>
          </p:cNvSpPr>
          <p:nvPr/>
        </p:nvSpPr>
        <p:spPr bwMode="auto">
          <a:xfrm>
            <a:off x="3416300" y="3851275"/>
            <a:ext cx="279400" cy="1543050"/>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482" name="Rectangle 18"/>
          <p:cNvSpPr>
            <a:spLocks noChangeArrowheads="1"/>
          </p:cNvSpPr>
          <p:nvPr/>
        </p:nvSpPr>
        <p:spPr bwMode="auto">
          <a:xfrm>
            <a:off x="3403600" y="3838575"/>
            <a:ext cx="304800" cy="15668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3" name="Rectangle 19"/>
          <p:cNvSpPr>
            <a:spLocks noChangeArrowheads="1"/>
          </p:cNvSpPr>
          <p:nvPr/>
        </p:nvSpPr>
        <p:spPr bwMode="auto">
          <a:xfrm>
            <a:off x="3733800" y="5329238"/>
            <a:ext cx="266700" cy="392112"/>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484" name="Rectangle 20"/>
          <p:cNvSpPr>
            <a:spLocks noChangeArrowheads="1"/>
          </p:cNvSpPr>
          <p:nvPr/>
        </p:nvSpPr>
        <p:spPr bwMode="auto">
          <a:xfrm>
            <a:off x="3721100" y="5318125"/>
            <a:ext cx="292100" cy="4143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5" name="Rectangle 21"/>
          <p:cNvSpPr>
            <a:spLocks noChangeArrowheads="1"/>
          </p:cNvSpPr>
          <p:nvPr/>
        </p:nvSpPr>
        <p:spPr bwMode="auto">
          <a:xfrm>
            <a:off x="3733800" y="4008438"/>
            <a:ext cx="266700" cy="1284287"/>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486" name="Rectangle 22"/>
          <p:cNvSpPr>
            <a:spLocks noChangeArrowheads="1"/>
          </p:cNvSpPr>
          <p:nvPr/>
        </p:nvSpPr>
        <p:spPr bwMode="auto">
          <a:xfrm>
            <a:off x="3721100" y="3997325"/>
            <a:ext cx="292100" cy="13065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7" name="Rectangle 23"/>
          <p:cNvSpPr>
            <a:spLocks noChangeArrowheads="1"/>
          </p:cNvSpPr>
          <p:nvPr/>
        </p:nvSpPr>
        <p:spPr bwMode="auto">
          <a:xfrm>
            <a:off x="4038600" y="5227638"/>
            <a:ext cx="279400" cy="493712"/>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488" name="Rectangle 24"/>
          <p:cNvSpPr>
            <a:spLocks noChangeArrowheads="1"/>
          </p:cNvSpPr>
          <p:nvPr/>
        </p:nvSpPr>
        <p:spPr bwMode="auto">
          <a:xfrm>
            <a:off x="4025900" y="5216525"/>
            <a:ext cx="304800" cy="5159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9" name="Rectangle 25"/>
          <p:cNvSpPr>
            <a:spLocks noChangeArrowheads="1"/>
          </p:cNvSpPr>
          <p:nvPr/>
        </p:nvSpPr>
        <p:spPr bwMode="auto">
          <a:xfrm>
            <a:off x="4038600" y="4132263"/>
            <a:ext cx="279400" cy="1058862"/>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490" name="Rectangle 26"/>
          <p:cNvSpPr>
            <a:spLocks noChangeArrowheads="1"/>
          </p:cNvSpPr>
          <p:nvPr/>
        </p:nvSpPr>
        <p:spPr bwMode="auto">
          <a:xfrm>
            <a:off x="4025900" y="4121150"/>
            <a:ext cx="304800" cy="10810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1" name="Rectangle 27"/>
          <p:cNvSpPr>
            <a:spLocks noChangeArrowheads="1"/>
          </p:cNvSpPr>
          <p:nvPr/>
        </p:nvSpPr>
        <p:spPr bwMode="auto">
          <a:xfrm>
            <a:off x="4356100" y="5103813"/>
            <a:ext cx="279400" cy="617537"/>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492" name="Rectangle 28"/>
          <p:cNvSpPr>
            <a:spLocks noChangeArrowheads="1"/>
          </p:cNvSpPr>
          <p:nvPr/>
        </p:nvSpPr>
        <p:spPr bwMode="auto">
          <a:xfrm>
            <a:off x="4343400" y="5092700"/>
            <a:ext cx="304800" cy="6397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3" name="Rectangle 29"/>
          <p:cNvSpPr>
            <a:spLocks noChangeArrowheads="1"/>
          </p:cNvSpPr>
          <p:nvPr/>
        </p:nvSpPr>
        <p:spPr bwMode="auto">
          <a:xfrm>
            <a:off x="4356100" y="4291013"/>
            <a:ext cx="279400" cy="765175"/>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494" name="Rectangle 30"/>
          <p:cNvSpPr>
            <a:spLocks noChangeArrowheads="1"/>
          </p:cNvSpPr>
          <p:nvPr/>
        </p:nvSpPr>
        <p:spPr bwMode="auto">
          <a:xfrm>
            <a:off x="4343400" y="4279900"/>
            <a:ext cx="304800" cy="7874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5" name="Rectangle 31"/>
          <p:cNvSpPr>
            <a:spLocks noChangeArrowheads="1"/>
          </p:cNvSpPr>
          <p:nvPr/>
        </p:nvSpPr>
        <p:spPr bwMode="auto">
          <a:xfrm>
            <a:off x="4673600" y="5103813"/>
            <a:ext cx="279400" cy="617537"/>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496" name="Rectangle 32"/>
          <p:cNvSpPr>
            <a:spLocks noChangeArrowheads="1"/>
          </p:cNvSpPr>
          <p:nvPr/>
        </p:nvSpPr>
        <p:spPr bwMode="auto">
          <a:xfrm>
            <a:off x="4660900" y="5092700"/>
            <a:ext cx="304800" cy="6397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7" name="Rectangle 33"/>
          <p:cNvSpPr>
            <a:spLocks noChangeArrowheads="1"/>
          </p:cNvSpPr>
          <p:nvPr/>
        </p:nvSpPr>
        <p:spPr bwMode="auto">
          <a:xfrm>
            <a:off x="4673600" y="4291013"/>
            <a:ext cx="279400" cy="765175"/>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498" name="Rectangle 34"/>
          <p:cNvSpPr>
            <a:spLocks noChangeArrowheads="1"/>
          </p:cNvSpPr>
          <p:nvPr/>
        </p:nvSpPr>
        <p:spPr bwMode="auto">
          <a:xfrm>
            <a:off x="4660900" y="4279900"/>
            <a:ext cx="304800" cy="7874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9" name="Rectangle 35"/>
          <p:cNvSpPr>
            <a:spLocks noChangeArrowheads="1"/>
          </p:cNvSpPr>
          <p:nvPr/>
        </p:nvSpPr>
        <p:spPr bwMode="auto">
          <a:xfrm>
            <a:off x="4991100" y="4922838"/>
            <a:ext cx="266700" cy="798512"/>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500" name="Rectangle 36"/>
          <p:cNvSpPr>
            <a:spLocks noChangeArrowheads="1"/>
          </p:cNvSpPr>
          <p:nvPr/>
        </p:nvSpPr>
        <p:spPr bwMode="auto">
          <a:xfrm>
            <a:off x="4978400" y="4911725"/>
            <a:ext cx="292100" cy="8207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1" name="Rectangle 37"/>
          <p:cNvSpPr>
            <a:spLocks noChangeArrowheads="1"/>
          </p:cNvSpPr>
          <p:nvPr/>
        </p:nvSpPr>
        <p:spPr bwMode="auto">
          <a:xfrm>
            <a:off x="4991100" y="4132263"/>
            <a:ext cx="266700" cy="754062"/>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502" name="Rectangle 38"/>
          <p:cNvSpPr>
            <a:spLocks noChangeArrowheads="1"/>
          </p:cNvSpPr>
          <p:nvPr/>
        </p:nvSpPr>
        <p:spPr bwMode="auto">
          <a:xfrm>
            <a:off x="4978400" y="4121150"/>
            <a:ext cx="292100" cy="7762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3" name="Rectangle 39"/>
          <p:cNvSpPr>
            <a:spLocks noChangeArrowheads="1"/>
          </p:cNvSpPr>
          <p:nvPr/>
        </p:nvSpPr>
        <p:spPr bwMode="auto">
          <a:xfrm>
            <a:off x="5295900" y="4741863"/>
            <a:ext cx="279400" cy="979487"/>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504" name="Rectangle 40"/>
          <p:cNvSpPr>
            <a:spLocks noChangeArrowheads="1"/>
          </p:cNvSpPr>
          <p:nvPr/>
        </p:nvSpPr>
        <p:spPr bwMode="auto">
          <a:xfrm>
            <a:off x="5283200" y="4730750"/>
            <a:ext cx="304800" cy="10017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5" name="Rectangle 41"/>
          <p:cNvSpPr>
            <a:spLocks noChangeArrowheads="1"/>
          </p:cNvSpPr>
          <p:nvPr/>
        </p:nvSpPr>
        <p:spPr bwMode="auto">
          <a:xfrm>
            <a:off x="5295900" y="4008438"/>
            <a:ext cx="279400" cy="719137"/>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506" name="Rectangle 42"/>
          <p:cNvSpPr>
            <a:spLocks noChangeArrowheads="1"/>
          </p:cNvSpPr>
          <p:nvPr/>
        </p:nvSpPr>
        <p:spPr bwMode="auto">
          <a:xfrm>
            <a:off x="5283200" y="3997325"/>
            <a:ext cx="304800" cy="7429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7" name="Rectangle 43"/>
          <p:cNvSpPr>
            <a:spLocks noChangeArrowheads="1"/>
          </p:cNvSpPr>
          <p:nvPr/>
        </p:nvSpPr>
        <p:spPr bwMode="auto">
          <a:xfrm>
            <a:off x="5613400" y="4618038"/>
            <a:ext cx="279400" cy="1103312"/>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508" name="Rectangle 44"/>
          <p:cNvSpPr>
            <a:spLocks noChangeArrowheads="1"/>
          </p:cNvSpPr>
          <p:nvPr/>
        </p:nvSpPr>
        <p:spPr bwMode="auto">
          <a:xfrm>
            <a:off x="5600700" y="4606925"/>
            <a:ext cx="304800" cy="11255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9" name="Rectangle 45"/>
          <p:cNvSpPr>
            <a:spLocks noChangeArrowheads="1"/>
          </p:cNvSpPr>
          <p:nvPr/>
        </p:nvSpPr>
        <p:spPr bwMode="auto">
          <a:xfrm>
            <a:off x="5613400" y="3851275"/>
            <a:ext cx="279400" cy="730250"/>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510" name="Rectangle 46"/>
          <p:cNvSpPr>
            <a:spLocks noChangeArrowheads="1"/>
          </p:cNvSpPr>
          <p:nvPr/>
        </p:nvSpPr>
        <p:spPr bwMode="auto">
          <a:xfrm>
            <a:off x="5600700" y="3838575"/>
            <a:ext cx="304800" cy="7540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1" name="Rectangle 47"/>
          <p:cNvSpPr>
            <a:spLocks noChangeArrowheads="1"/>
          </p:cNvSpPr>
          <p:nvPr/>
        </p:nvSpPr>
        <p:spPr bwMode="auto">
          <a:xfrm>
            <a:off x="5930900" y="4414838"/>
            <a:ext cx="279400" cy="1306512"/>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512" name="Rectangle 48"/>
          <p:cNvSpPr>
            <a:spLocks noChangeArrowheads="1"/>
          </p:cNvSpPr>
          <p:nvPr/>
        </p:nvSpPr>
        <p:spPr bwMode="auto">
          <a:xfrm>
            <a:off x="5918200" y="4403725"/>
            <a:ext cx="304800" cy="13287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3" name="Rectangle 49"/>
          <p:cNvSpPr>
            <a:spLocks noChangeArrowheads="1"/>
          </p:cNvSpPr>
          <p:nvPr/>
        </p:nvSpPr>
        <p:spPr bwMode="auto">
          <a:xfrm>
            <a:off x="5930900" y="3681413"/>
            <a:ext cx="279400" cy="696912"/>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514" name="Rectangle 50"/>
          <p:cNvSpPr>
            <a:spLocks noChangeArrowheads="1"/>
          </p:cNvSpPr>
          <p:nvPr/>
        </p:nvSpPr>
        <p:spPr bwMode="auto">
          <a:xfrm>
            <a:off x="5918200" y="3670300"/>
            <a:ext cx="304800" cy="7191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5" name="Rectangle 51"/>
          <p:cNvSpPr>
            <a:spLocks noChangeArrowheads="1"/>
          </p:cNvSpPr>
          <p:nvPr/>
        </p:nvSpPr>
        <p:spPr bwMode="auto">
          <a:xfrm>
            <a:off x="6248400" y="3478213"/>
            <a:ext cx="266700" cy="538162"/>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516" name="Rectangle 52"/>
          <p:cNvSpPr>
            <a:spLocks noChangeArrowheads="1"/>
          </p:cNvSpPr>
          <p:nvPr/>
        </p:nvSpPr>
        <p:spPr bwMode="auto">
          <a:xfrm>
            <a:off x="6235700" y="3467100"/>
            <a:ext cx="292100" cy="5619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7" name="Rectangle 53"/>
          <p:cNvSpPr>
            <a:spLocks noChangeArrowheads="1"/>
          </p:cNvSpPr>
          <p:nvPr/>
        </p:nvSpPr>
        <p:spPr bwMode="auto">
          <a:xfrm>
            <a:off x="6248400" y="4054475"/>
            <a:ext cx="266700" cy="1666875"/>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518" name="Rectangle 54"/>
          <p:cNvSpPr>
            <a:spLocks noChangeArrowheads="1"/>
          </p:cNvSpPr>
          <p:nvPr/>
        </p:nvSpPr>
        <p:spPr bwMode="auto">
          <a:xfrm>
            <a:off x="6235700" y="4041775"/>
            <a:ext cx="292100" cy="16906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751" name="Rectangle 55"/>
          <p:cNvSpPr>
            <a:spLocks noChangeArrowheads="1"/>
          </p:cNvSpPr>
          <p:nvPr/>
        </p:nvSpPr>
        <p:spPr bwMode="auto">
          <a:xfrm>
            <a:off x="1143000" y="3324225"/>
            <a:ext cx="1474788" cy="666750"/>
          </a:xfrm>
          <a:prstGeom prst="rect">
            <a:avLst/>
          </a:prstGeom>
          <a:noFill/>
          <a:ln w="25400">
            <a:noFill/>
            <a:miter lim="800000"/>
            <a:headEnd/>
            <a:tailEnd/>
          </a:ln>
          <a:effectLst/>
        </p:spPr>
        <p:txBody>
          <a:bodyPr wrap="none" lIns="90487" tIns="44450" rIns="90487" bIns="44450">
            <a:spAutoFit/>
          </a:bodyPr>
          <a:lstStyle/>
          <a:p>
            <a:pPr algn="l">
              <a:defRPr/>
            </a:pPr>
            <a:r>
              <a:rPr lang="zh-CN" altLang="en-US" sz="1400">
                <a:solidFill>
                  <a:schemeClr val="tx1"/>
                </a:solidFill>
                <a:effectLst>
                  <a:outerShdw blurRad="38100" dist="38100" dir="2700000" algn="tl">
                    <a:srgbClr val="C0C0C0"/>
                  </a:outerShdw>
                </a:effectLst>
                <a:latin typeface="Helvetica" pitchFamily="34" charset="0"/>
              </a:rPr>
              <a:t>      </a:t>
            </a:r>
            <a:r>
              <a:rPr lang="en-US" altLang="zh-CN" sz="2400" i="1">
                <a:solidFill>
                  <a:schemeClr val="tx1"/>
                </a:solidFill>
                <a:effectLst>
                  <a:outerShdw blurRad="38100" dist="38100" dir="2700000" algn="tl">
                    <a:srgbClr val="C0C0C0"/>
                  </a:outerShdw>
                </a:effectLst>
                <a:latin typeface="Helvetica" pitchFamily="34" charset="0"/>
              </a:rPr>
              <a:t>cost of</a:t>
            </a:r>
            <a:endParaRPr lang="en-US" altLang="zh-CN" sz="1400">
              <a:solidFill>
                <a:schemeClr val="tx1"/>
              </a:solidFill>
              <a:effectLst>
                <a:outerShdw blurRad="38100" dist="38100" dir="2700000" algn="tl">
                  <a:srgbClr val="C0C0C0"/>
                </a:outerShdw>
              </a:effectLst>
              <a:latin typeface="Helvetica" pitchFamily="34" charset="0"/>
            </a:endParaRP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413752" name="Rectangle 56"/>
          <p:cNvSpPr>
            <a:spLocks noChangeArrowheads="1"/>
          </p:cNvSpPr>
          <p:nvPr/>
        </p:nvSpPr>
        <p:spPr bwMode="auto">
          <a:xfrm>
            <a:off x="914400" y="3705225"/>
            <a:ext cx="1771650" cy="666750"/>
          </a:xfrm>
          <a:prstGeom prst="rect">
            <a:avLst/>
          </a:prstGeom>
          <a:noFill/>
          <a:ln w="25400">
            <a:noFill/>
            <a:miter lim="800000"/>
            <a:headEnd/>
            <a:tailEnd/>
          </a:ln>
          <a:effectLst/>
        </p:spPr>
        <p:txBody>
          <a:bodyPr wrap="none" lIns="90487" tIns="44450" rIns="90487" bIns="44450">
            <a:spAutoFit/>
          </a:bodyPr>
          <a:lstStyle/>
          <a:p>
            <a:pPr algn="l">
              <a:defRPr/>
            </a:pPr>
            <a:r>
              <a:rPr lang="zh-CN" altLang="en-US" sz="2400" i="1">
                <a:solidFill>
                  <a:schemeClr val="tx1"/>
                </a:solidFill>
                <a:effectLst>
                  <a:outerShdw blurRad="38100" dist="38100" dir="2700000" algn="tl">
                    <a:srgbClr val="C0C0C0"/>
                  </a:outerShdw>
                </a:effectLst>
                <a:latin typeface="Helvetica" pitchFamily="34" charset="0"/>
              </a:rPr>
              <a:t>    </a:t>
            </a:r>
            <a:r>
              <a:rPr lang="en-US" altLang="zh-CN" sz="2400" i="1">
                <a:solidFill>
                  <a:schemeClr val="tx1"/>
                </a:solidFill>
                <a:effectLst>
                  <a:outerShdw blurRad="38100" dist="38100" dir="2700000" algn="tl">
                    <a:srgbClr val="C0C0C0"/>
                  </a:outerShdw>
                </a:effectLst>
                <a:latin typeface="Helvetica" pitchFamily="34" charset="0"/>
              </a:rPr>
              <a:t>software</a:t>
            </a:r>
            <a:endParaRPr lang="en-US" altLang="zh-CN" sz="1400">
              <a:solidFill>
                <a:schemeClr val="tx1"/>
              </a:solidFill>
              <a:effectLst>
                <a:outerShdw blurRad="38100" dist="38100" dir="2700000" algn="tl">
                  <a:srgbClr val="C0C0C0"/>
                </a:outerShdw>
              </a:effectLst>
              <a:latin typeface="Helvetica" pitchFamily="34" charset="0"/>
            </a:endParaRP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413753" name="Rectangle 57"/>
          <p:cNvSpPr>
            <a:spLocks noChangeArrowheads="1"/>
          </p:cNvSpPr>
          <p:nvPr/>
        </p:nvSpPr>
        <p:spPr bwMode="auto">
          <a:xfrm>
            <a:off x="5510213" y="5810250"/>
            <a:ext cx="3006725"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2400" i="1">
                <a:solidFill>
                  <a:schemeClr val="tx1"/>
                </a:solidFill>
                <a:effectLst>
                  <a:outerShdw blurRad="38100" dist="38100" dir="2700000" algn="tl">
                    <a:srgbClr val="C0C0C0"/>
                  </a:outerShdw>
                </a:effectLst>
                <a:latin typeface="Helvetica" pitchFamily="34" charset="0"/>
              </a:rPr>
              <a:t>number of modules</a:t>
            </a:r>
            <a:endParaRPr lang="en-US" altLang="zh-CN" sz="1400">
              <a:solidFill>
                <a:schemeClr val="tx1"/>
              </a:solidFill>
              <a:effectLst>
                <a:outerShdw blurRad="38100" dist="38100" dir="2700000" algn="tl">
                  <a:srgbClr val="C0C0C0"/>
                </a:outerShdw>
              </a:effectLst>
              <a:latin typeface="Helvetica" pitchFamily="34" charset="0"/>
            </a:endParaRPr>
          </a:p>
        </p:txBody>
      </p:sp>
      <p:grpSp>
        <p:nvGrpSpPr>
          <p:cNvPr id="62522" name="Group 58"/>
          <p:cNvGrpSpPr>
            <a:grpSpLocks/>
          </p:cNvGrpSpPr>
          <p:nvPr/>
        </p:nvGrpSpPr>
        <p:grpSpPr bwMode="auto">
          <a:xfrm>
            <a:off x="2768600" y="5678488"/>
            <a:ext cx="4675188" cy="114300"/>
            <a:chOff x="1744" y="2971"/>
            <a:chExt cx="2945" cy="72"/>
          </a:xfrm>
        </p:grpSpPr>
        <p:sp>
          <p:nvSpPr>
            <p:cNvPr id="62531" name="Freeform 59"/>
            <p:cNvSpPr>
              <a:spLocks/>
            </p:cNvSpPr>
            <p:nvPr/>
          </p:nvSpPr>
          <p:spPr bwMode="auto">
            <a:xfrm>
              <a:off x="4512" y="2971"/>
              <a:ext cx="177" cy="72"/>
            </a:xfrm>
            <a:custGeom>
              <a:avLst/>
              <a:gdLst>
                <a:gd name="T0" fmla="*/ 176 w 177"/>
                <a:gd name="T1" fmla="*/ 39 h 72"/>
                <a:gd name="T2" fmla="*/ 0 w 177"/>
                <a:gd name="T3" fmla="*/ 71 h 72"/>
                <a:gd name="T4" fmla="*/ 0 w 177"/>
                <a:gd name="T5" fmla="*/ 39 h 72"/>
                <a:gd name="T6" fmla="*/ 0 w 177"/>
                <a:gd name="T7" fmla="*/ 0 h 72"/>
                <a:gd name="T8" fmla="*/ 176 w 177"/>
                <a:gd name="T9" fmla="*/ 39 h 72"/>
                <a:gd name="T10" fmla="*/ 0 60000 65536"/>
                <a:gd name="T11" fmla="*/ 0 60000 65536"/>
                <a:gd name="T12" fmla="*/ 0 60000 65536"/>
                <a:gd name="T13" fmla="*/ 0 60000 65536"/>
                <a:gd name="T14" fmla="*/ 0 60000 65536"/>
                <a:gd name="T15" fmla="*/ 0 w 177"/>
                <a:gd name="T16" fmla="*/ 0 h 72"/>
                <a:gd name="T17" fmla="*/ 177 w 177"/>
                <a:gd name="T18" fmla="*/ 72 h 72"/>
              </a:gdLst>
              <a:ahLst/>
              <a:cxnLst>
                <a:cxn ang="T10">
                  <a:pos x="T0" y="T1"/>
                </a:cxn>
                <a:cxn ang="T11">
                  <a:pos x="T2" y="T3"/>
                </a:cxn>
                <a:cxn ang="T12">
                  <a:pos x="T4" y="T5"/>
                </a:cxn>
                <a:cxn ang="T13">
                  <a:pos x="T6" y="T7"/>
                </a:cxn>
                <a:cxn ang="T14">
                  <a:pos x="T8" y="T9"/>
                </a:cxn>
              </a:cxnLst>
              <a:rect l="T15" t="T16" r="T17" b="T18"/>
              <a:pathLst>
                <a:path w="177" h="72">
                  <a:moveTo>
                    <a:pt x="176" y="39"/>
                  </a:moveTo>
                  <a:lnTo>
                    <a:pt x="0" y="71"/>
                  </a:lnTo>
                  <a:lnTo>
                    <a:pt x="0" y="39"/>
                  </a:lnTo>
                  <a:lnTo>
                    <a:pt x="0" y="0"/>
                  </a:lnTo>
                  <a:lnTo>
                    <a:pt x="176" y="39"/>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zh-CN" altLang="en-US"/>
            </a:p>
          </p:txBody>
        </p:sp>
        <p:sp>
          <p:nvSpPr>
            <p:cNvPr id="62532" name="Line 60"/>
            <p:cNvSpPr>
              <a:spLocks noChangeShapeType="1"/>
            </p:cNvSpPr>
            <p:nvPr/>
          </p:nvSpPr>
          <p:spPr bwMode="auto">
            <a:xfrm>
              <a:off x="1744" y="3013"/>
              <a:ext cx="276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2523" name="Group 61"/>
          <p:cNvGrpSpPr>
            <a:grpSpLocks/>
          </p:cNvGrpSpPr>
          <p:nvPr/>
        </p:nvGrpSpPr>
        <p:grpSpPr bwMode="auto">
          <a:xfrm>
            <a:off x="2692400" y="2946400"/>
            <a:ext cx="128588" cy="2787650"/>
            <a:chOff x="1696" y="1250"/>
            <a:chExt cx="81" cy="1756"/>
          </a:xfrm>
        </p:grpSpPr>
        <p:sp>
          <p:nvSpPr>
            <p:cNvPr id="62529" name="Freeform 62"/>
            <p:cNvSpPr>
              <a:spLocks/>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 name="T15" fmla="*/ 0 w 81"/>
                <a:gd name="T16" fmla="*/ 0 h 157"/>
                <a:gd name="T17" fmla="*/ 81 w 81"/>
                <a:gd name="T18" fmla="*/ 157 h 157"/>
              </a:gdLst>
              <a:ahLst/>
              <a:cxnLst>
                <a:cxn ang="T10">
                  <a:pos x="T0" y="T1"/>
                </a:cxn>
                <a:cxn ang="T11">
                  <a:pos x="T2" y="T3"/>
                </a:cxn>
                <a:cxn ang="T12">
                  <a:pos x="T4" y="T5"/>
                </a:cxn>
                <a:cxn ang="T13">
                  <a:pos x="T6" y="T7"/>
                </a:cxn>
                <a:cxn ang="T14">
                  <a:pos x="T8" y="T9"/>
                </a:cxn>
              </a:cxnLst>
              <a:rect l="T15" t="T16" r="T17" b="T18"/>
              <a:pathLst>
                <a:path w="81" h="157">
                  <a:moveTo>
                    <a:pt x="44" y="0"/>
                  </a:moveTo>
                  <a:lnTo>
                    <a:pt x="80" y="156"/>
                  </a:lnTo>
                  <a:lnTo>
                    <a:pt x="44" y="156"/>
                  </a:lnTo>
                  <a:lnTo>
                    <a:pt x="0" y="156"/>
                  </a:lnTo>
                  <a:lnTo>
                    <a:pt x="44" y="0"/>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zh-CN" altLang="en-US"/>
            </a:p>
          </p:txBody>
        </p:sp>
        <p:sp>
          <p:nvSpPr>
            <p:cNvPr id="62530" name="Line 63"/>
            <p:cNvSpPr>
              <a:spLocks noChangeShapeType="1"/>
            </p:cNvSpPr>
            <p:nvPr/>
          </p:nvSpPr>
          <p:spPr bwMode="auto">
            <a:xfrm flipV="1">
              <a:off x="1744" y="1399"/>
              <a:ext cx="0" cy="160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3760" name="Rectangle 64"/>
          <p:cNvSpPr>
            <a:spLocks noChangeArrowheads="1"/>
          </p:cNvSpPr>
          <p:nvPr/>
        </p:nvSpPr>
        <p:spPr bwMode="auto">
          <a:xfrm>
            <a:off x="6684963" y="4044950"/>
            <a:ext cx="1095375" cy="569913"/>
          </a:xfrm>
          <a:prstGeom prst="rect">
            <a:avLst/>
          </a:prstGeom>
          <a:noFill/>
          <a:ln w="25400">
            <a:noFill/>
            <a:miter lim="800000"/>
            <a:headEnd/>
            <a:tailEnd/>
          </a:ln>
          <a:effectLst/>
        </p:spPr>
        <p:txBody>
          <a:bodyPr wrap="none" lIns="90487" tIns="44450" rIns="90487" bIns="44450">
            <a:spAutoFit/>
          </a:bodyPr>
          <a:lstStyle/>
          <a:p>
            <a:pPr>
              <a:lnSpc>
                <a:spcPct val="75000"/>
              </a:lnSpc>
              <a:defRPr/>
            </a:pPr>
            <a:r>
              <a:rPr lang="en-US" altLang="zh-CN" sz="1400">
                <a:solidFill>
                  <a:schemeClr val="tx1"/>
                </a:solidFill>
                <a:effectLst>
                  <a:outerShdw blurRad="38100" dist="38100" dir="2700000" algn="tl">
                    <a:srgbClr val="C0C0C0"/>
                  </a:outerShdw>
                </a:effectLst>
                <a:latin typeface="Helvetica" pitchFamily="34" charset="0"/>
              </a:rPr>
              <a:t>module</a:t>
            </a:r>
          </a:p>
          <a:p>
            <a:pPr>
              <a:lnSpc>
                <a:spcPct val="75000"/>
              </a:lnSpc>
              <a:defRPr/>
            </a:pPr>
            <a:r>
              <a:rPr lang="en-US" altLang="zh-CN" sz="1400">
                <a:solidFill>
                  <a:schemeClr val="tx1"/>
                </a:solidFill>
                <a:effectLst>
                  <a:outerShdw blurRad="38100" dist="38100" dir="2700000" algn="tl">
                    <a:srgbClr val="C0C0C0"/>
                  </a:outerShdw>
                </a:effectLst>
                <a:latin typeface="Helvetica" pitchFamily="34" charset="0"/>
              </a:rPr>
              <a:t>integration</a:t>
            </a:r>
          </a:p>
          <a:p>
            <a:pPr>
              <a:lnSpc>
                <a:spcPct val="75000"/>
              </a:lnSpc>
              <a:defRPr/>
            </a:pPr>
            <a:r>
              <a:rPr lang="en-US" altLang="zh-CN" sz="1400">
                <a:solidFill>
                  <a:schemeClr val="tx1"/>
                </a:solidFill>
                <a:effectLst>
                  <a:outerShdw blurRad="38100" dist="38100" dir="2700000" algn="tl">
                    <a:srgbClr val="C0C0C0"/>
                  </a:outerShdw>
                </a:effectLst>
                <a:latin typeface="Helvetica" pitchFamily="34" charset="0"/>
              </a:rPr>
              <a:t>cost</a:t>
            </a:r>
          </a:p>
        </p:txBody>
      </p:sp>
      <p:sp>
        <p:nvSpPr>
          <p:cNvPr id="413761" name="Rectangle 65"/>
          <p:cNvSpPr>
            <a:spLocks noChangeArrowheads="1"/>
          </p:cNvSpPr>
          <p:nvPr/>
        </p:nvSpPr>
        <p:spPr bwMode="auto">
          <a:xfrm>
            <a:off x="3694113" y="2943225"/>
            <a:ext cx="2411412" cy="514350"/>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module development cost </a:t>
            </a: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62526" name="Line 66"/>
          <p:cNvSpPr>
            <a:spLocks noChangeShapeType="1"/>
          </p:cNvSpPr>
          <p:nvPr/>
        </p:nvSpPr>
        <p:spPr bwMode="auto">
          <a:xfrm>
            <a:off x="5245100" y="3330575"/>
            <a:ext cx="520700" cy="765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763" name="Line 67"/>
          <p:cNvSpPr>
            <a:spLocks noChangeShapeType="1"/>
          </p:cNvSpPr>
          <p:nvPr/>
        </p:nvSpPr>
        <p:spPr bwMode="auto">
          <a:xfrm flipH="1">
            <a:off x="5803900" y="4516438"/>
            <a:ext cx="914400" cy="449262"/>
          </a:xfrm>
          <a:prstGeom prst="line">
            <a:avLst/>
          </a:prstGeom>
          <a:noFill/>
          <a:ln w="254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62528" name="Arc 68"/>
          <p:cNvSpPr>
            <a:spLocks/>
          </p:cNvSpPr>
          <p:nvPr/>
        </p:nvSpPr>
        <p:spPr bwMode="auto">
          <a:xfrm>
            <a:off x="3390900" y="5859463"/>
            <a:ext cx="1193800" cy="327025"/>
          </a:xfrm>
          <a:custGeom>
            <a:avLst/>
            <a:gdLst>
              <a:gd name="T0" fmla="*/ 2147483647 w 21600"/>
              <a:gd name="T1" fmla="*/ 0 h 21705"/>
              <a:gd name="T2" fmla="*/ 0 w 21600"/>
              <a:gd name="T3" fmla="*/ 74237466 h 21705"/>
              <a:gd name="T4" fmla="*/ 0 w 21600"/>
              <a:gd name="T5" fmla="*/ 359132 h 21705"/>
              <a:gd name="T6" fmla="*/ 0 60000 65536"/>
              <a:gd name="T7" fmla="*/ 0 60000 65536"/>
              <a:gd name="T8" fmla="*/ 0 60000 65536"/>
              <a:gd name="T9" fmla="*/ 0 w 21600"/>
              <a:gd name="T10" fmla="*/ 0 h 21705"/>
              <a:gd name="T11" fmla="*/ 21600 w 21600"/>
              <a:gd name="T12" fmla="*/ 21705 h 21705"/>
            </a:gdLst>
            <a:ahLst/>
            <a:cxnLst>
              <a:cxn ang="T6">
                <a:pos x="T0" y="T1"/>
              </a:cxn>
              <a:cxn ang="T7">
                <a:pos x="T2" y="T3"/>
              </a:cxn>
              <a:cxn ang="T8">
                <a:pos x="T4" y="T5"/>
              </a:cxn>
            </a:cxnLst>
            <a:rect l="T9" t="T10" r="T11" b="T12"/>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close/>
              </a:path>
            </a:pathLst>
          </a:custGeom>
          <a:noFill/>
          <a:ln w="254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611560" y="548680"/>
            <a:ext cx="84582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eaLnBrk="0" hangingPunct="0"/>
            <a:r>
              <a:rPr lang="en-US" altLang="zh-CN" sz="4000" dirty="0">
                <a:solidFill>
                  <a:srgbClr val="0000FF"/>
                </a:solidFill>
                <a:cs typeface="Times New Roman" pitchFamily="18" charset="0"/>
              </a:rPr>
              <a:t>Sizing Modules: Two Views</a:t>
            </a:r>
          </a:p>
        </p:txBody>
      </p:sp>
      <p:pic>
        <p:nvPicPr>
          <p:cNvPr id="6349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2263775"/>
            <a:ext cx="66675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521550" y="1798638"/>
            <a:ext cx="8893175" cy="374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ts val="1200"/>
              </a:spcBef>
              <a:buClr>
                <a:srgbClr val="FF0000"/>
              </a:buClr>
              <a:buFont typeface="Wingdings" pitchFamily="2" charset="2"/>
              <a:buChar char="o"/>
            </a:pPr>
            <a:r>
              <a:rPr lang="zh-CN" altLang="en-US" sz="2800" dirty="0">
                <a:latin typeface="Verdana" pitchFamily="34" charset="0"/>
              </a:rPr>
              <a:t>深度</a:t>
            </a:r>
            <a:r>
              <a:rPr lang="zh-CN" altLang="en-US" sz="2800" dirty="0">
                <a:solidFill>
                  <a:schemeClr val="tx1"/>
                </a:solidFill>
                <a:latin typeface="Verdana" pitchFamily="34" charset="0"/>
              </a:rPr>
              <a:t>：表示控制的层数。</a:t>
            </a:r>
          </a:p>
          <a:p>
            <a:pPr marL="469900" indent="-469900" algn="l" eaLnBrk="0" hangingPunct="0">
              <a:spcBef>
                <a:spcPts val="1200"/>
              </a:spcBef>
              <a:buClr>
                <a:srgbClr val="FF0000"/>
              </a:buClr>
              <a:buFont typeface="Wingdings" pitchFamily="2" charset="2"/>
              <a:buChar char="o"/>
            </a:pPr>
            <a:r>
              <a:rPr lang="zh-CN" altLang="en-US" sz="2800" dirty="0">
                <a:latin typeface="Verdana" pitchFamily="34" charset="0"/>
              </a:rPr>
              <a:t>宽度</a:t>
            </a:r>
            <a:r>
              <a:rPr lang="zh-CN" altLang="en-US" sz="2800" dirty="0">
                <a:solidFill>
                  <a:schemeClr val="tx1"/>
                </a:solidFill>
                <a:latin typeface="Verdana" pitchFamily="34" charset="0"/>
              </a:rPr>
              <a:t>：表示控制（同一层次）总跨度。</a:t>
            </a:r>
          </a:p>
          <a:p>
            <a:pPr marL="469900" indent="-469900" algn="l" eaLnBrk="0" hangingPunct="0">
              <a:spcBef>
                <a:spcPts val="1200"/>
              </a:spcBef>
              <a:buClr>
                <a:srgbClr val="FF0000"/>
              </a:buClr>
              <a:buFont typeface="Wingdings" pitchFamily="2" charset="2"/>
              <a:buChar char="o"/>
            </a:pPr>
            <a:r>
              <a:rPr lang="zh-CN" altLang="en-US" sz="2800" dirty="0">
                <a:latin typeface="Verdana" pitchFamily="34" charset="0"/>
              </a:rPr>
              <a:t>扇出数</a:t>
            </a:r>
            <a:r>
              <a:rPr lang="zh-CN" altLang="en-US" sz="2800" dirty="0">
                <a:solidFill>
                  <a:schemeClr val="tx1"/>
                </a:solidFill>
                <a:latin typeface="Verdana" pitchFamily="34" charset="0"/>
              </a:rPr>
              <a:t>：指由一模块直接控制的其他模块的数目。</a:t>
            </a:r>
          </a:p>
          <a:p>
            <a:pPr marL="469900" indent="-469900" algn="l" eaLnBrk="0" hangingPunct="0">
              <a:spcBef>
                <a:spcPts val="1200"/>
              </a:spcBef>
              <a:buClr>
                <a:srgbClr val="FF0000"/>
              </a:buClr>
              <a:buFont typeface="Wingdings" pitchFamily="2" charset="2"/>
              <a:buChar char="o"/>
            </a:pPr>
            <a:r>
              <a:rPr lang="zh-CN" altLang="en-US" sz="2800" dirty="0">
                <a:latin typeface="Verdana" pitchFamily="34" charset="0"/>
              </a:rPr>
              <a:t>扇入数</a:t>
            </a:r>
            <a:r>
              <a:rPr lang="zh-CN" altLang="en-US" sz="2800" dirty="0">
                <a:solidFill>
                  <a:schemeClr val="tx1"/>
                </a:solidFill>
                <a:latin typeface="Verdana" pitchFamily="34" charset="0"/>
              </a:rPr>
              <a:t>：指有多少个模块直接控制一个给定的模块。</a:t>
            </a:r>
          </a:p>
          <a:p>
            <a:pPr marL="469900" indent="-469900" algn="l" eaLnBrk="0" hangingPunct="0">
              <a:spcBef>
                <a:spcPts val="1200"/>
              </a:spcBef>
              <a:buClr>
                <a:srgbClr val="FF0000"/>
              </a:buClr>
              <a:buFont typeface="Wingdings" pitchFamily="2" charset="2"/>
              <a:buChar char="o"/>
            </a:pPr>
            <a:r>
              <a:rPr lang="zh-CN" altLang="en-US" sz="2800" dirty="0">
                <a:latin typeface="Verdana" pitchFamily="34" charset="0"/>
              </a:rPr>
              <a:t>上级模块</a:t>
            </a:r>
          </a:p>
          <a:p>
            <a:pPr marL="469900" indent="-469900" algn="l" eaLnBrk="0" hangingPunct="0">
              <a:spcBef>
                <a:spcPts val="1200"/>
              </a:spcBef>
              <a:buClr>
                <a:srgbClr val="FF0000"/>
              </a:buClr>
              <a:buFont typeface="Wingdings" pitchFamily="2" charset="2"/>
              <a:buChar char="o"/>
            </a:pPr>
            <a:r>
              <a:rPr lang="zh-CN" altLang="en-US" sz="2800" dirty="0">
                <a:latin typeface="Verdana" pitchFamily="34" charset="0"/>
              </a:rPr>
              <a:t>下级模块</a:t>
            </a:r>
          </a:p>
        </p:txBody>
      </p:sp>
      <p:sp>
        <p:nvSpPr>
          <p:cNvPr id="64515" name="Rectangle 3"/>
          <p:cNvSpPr>
            <a:spLocks noChangeArrowheads="1"/>
          </p:cNvSpPr>
          <p:nvPr/>
        </p:nvSpPr>
        <p:spPr bwMode="auto">
          <a:xfrm>
            <a:off x="521550" y="458788"/>
            <a:ext cx="5095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软件结构的度量和术语</a:t>
            </a:r>
          </a:p>
        </p:txBody>
      </p:sp>
    </p:spTree>
  </p:cSld>
  <p:clrMapOvr>
    <a:masterClrMapping/>
  </p:clrMapOvr>
  <p:transition>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90010" y="458670"/>
            <a:ext cx="77724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控制结构图示</a:t>
            </a:r>
          </a:p>
        </p:txBody>
      </p:sp>
      <p:sp>
        <p:nvSpPr>
          <p:cNvPr id="65539" name="Rectangle 3"/>
          <p:cNvSpPr>
            <a:spLocks noChangeArrowheads="1"/>
          </p:cNvSpPr>
          <p:nvPr/>
        </p:nvSpPr>
        <p:spPr bwMode="auto">
          <a:xfrm>
            <a:off x="3530600" y="1898650"/>
            <a:ext cx="12700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0" name="Rectangle 4"/>
          <p:cNvSpPr>
            <a:spLocks noChangeArrowheads="1"/>
          </p:cNvSpPr>
          <p:nvPr/>
        </p:nvSpPr>
        <p:spPr bwMode="auto">
          <a:xfrm>
            <a:off x="1778000" y="30162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1" name="Rectangle 5"/>
          <p:cNvSpPr>
            <a:spLocks noChangeArrowheads="1"/>
          </p:cNvSpPr>
          <p:nvPr/>
        </p:nvSpPr>
        <p:spPr bwMode="auto">
          <a:xfrm>
            <a:off x="6197600" y="30162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2" name="Rectangle 6"/>
          <p:cNvSpPr>
            <a:spLocks noChangeArrowheads="1"/>
          </p:cNvSpPr>
          <p:nvPr/>
        </p:nvSpPr>
        <p:spPr bwMode="auto">
          <a:xfrm>
            <a:off x="3835400" y="30162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3" name="Rectangle 7"/>
          <p:cNvSpPr>
            <a:spLocks noChangeArrowheads="1"/>
          </p:cNvSpPr>
          <p:nvPr/>
        </p:nvSpPr>
        <p:spPr bwMode="auto">
          <a:xfrm>
            <a:off x="1244600" y="42354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4" name="Rectangle 8"/>
          <p:cNvSpPr>
            <a:spLocks noChangeArrowheads="1"/>
          </p:cNvSpPr>
          <p:nvPr/>
        </p:nvSpPr>
        <p:spPr bwMode="auto">
          <a:xfrm>
            <a:off x="2616200" y="42354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5" name="Rectangle 9"/>
          <p:cNvSpPr>
            <a:spLocks noChangeArrowheads="1"/>
          </p:cNvSpPr>
          <p:nvPr/>
        </p:nvSpPr>
        <p:spPr bwMode="auto">
          <a:xfrm>
            <a:off x="4064000" y="42354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6" name="Rectangle 10"/>
          <p:cNvSpPr>
            <a:spLocks noChangeArrowheads="1"/>
          </p:cNvSpPr>
          <p:nvPr/>
        </p:nvSpPr>
        <p:spPr bwMode="auto">
          <a:xfrm>
            <a:off x="7721600" y="42354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7" name="Rectangle 11"/>
          <p:cNvSpPr>
            <a:spLocks noChangeArrowheads="1"/>
          </p:cNvSpPr>
          <p:nvPr/>
        </p:nvSpPr>
        <p:spPr bwMode="auto">
          <a:xfrm>
            <a:off x="6578600" y="42354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8" name="Rectangle 12"/>
          <p:cNvSpPr>
            <a:spLocks noChangeArrowheads="1"/>
          </p:cNvSpPr>
          <p:nvPr/>
        </p:nvSpPr>
        <p:spPr bwMode="auto">
          <a:xfrm>
            <a:off x="5435600" y="42354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9" name="Rectangle 13"/>
          <p:cNvSpPr>
            <a:spLocks noChangeArrowheads="1"/>
          </p:cNvSpPr>
          <p:nvPr/>
        </p:nvSpPr>
        <p:spPr bwMode="auto">
          <a:xfrm>
            <a:off x="1854200" y="53784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50" name="Line 14"/>
          <p:cNvSpPr>
            <a:spLocks noChangeShapeType="1"/>
          </p:cNvSpPr>
          <p:nvPr/>
        </p:nvSpPr>
        <p:spPr bwMode="auto">
          <a:xfrm>
            <a:off x="4724400" y="2559050"/>
            <a:ext cx="17526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1" name="Line 15"/>
          <p:cNvSpPr>
            <a:spLocks noChangeShapeType="1"/>
          </p:cNvSpPr>
          <p:nvPr/>
        </p:nvSpPr>
        <p:spPr bwMode="auto">
          <a:xfrm flipH="1">
            <a:off x="2133600" y="2584450"/>
            <a:ext cx="162560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2" name="Line 16"/>
          <p:cNvSpPr>
            <a:spLocks noChangeShapeType="1"/>
          </p:cNvSpPr>
          <p:nvPr/>
        </p:nvSpPr>
        <p:spPr bwMode="auto">
          <a:xfrm flipH="1">
            <a:off x="1676400" y="3625850"/>
            <a:ext cx="4572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3" name="Line 17"/>
          <p:cNvSpPr>
            <a:spLocks noChangeShapeType="1"/>
          </p:cNvSpPr>
          <p:nvPr/>
        </p:nvSpPr>
        <p:spPr bwMode="auto">
          <a:xfrm>
            <a:off x="2362200" y="3625850"/>
            <a:ext cx="6096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4" name="Line 18"/>
          <p:cNvSpPr>
            <a:spLocks noChangeShapeType="1"/>
          </p:cNvSpPr>
          <p:nvPr/>
        </p:nvSpPr>
        <p:spPr bwMode="auto">
          <a:xfrm flipH="1">
            <a:off x="3124200" y="3625850"/>
            <a:ext cx="9906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5" name="Line 19"/>
          <p:cNvSpPr>
            <a:spLocks noChangeShapeType="1"/>
          </p:cNvSpPr>
          <p:nvPr/>
        </p:nvSpPr>
        <p:spPr bwMode="auto">
          <a:xfrm>
            <a:off x="4191000" y="3625850"/>
            <a:ext cx="304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6" name="Line 20"/>
          <p:cNvSpPr>
            <a:spLocks noChangeShapeType="1"/>
          </p:cNvSpPr>
          <p:nvPr/>
        </p:nvSpPr>
        <p:spPr bwMode="auto">
          <a:xfrm flipH="1">
            <a:off x="2438400" y="4845050"/>
            <a:ext cx="533400" cy="508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7" name="Line 21"/>
          <p:cNvSpPr>
            <a:spLocks noChangeShapeType="1"/>
          </p:cNvSpPr>
          <p:nvPr/>
        </p:nvSpPr>
        <p:spPr bwMode="auto">
          <a:xfrm>
            <a:off x="1676400" y="4845050"/>
            <a:ext cx="457200" cy="508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8" name="Line 22"/>
          <p:cNvSpPr>
            <a:spLocks noChangeShapeType="1"/>
          </p:cNvSpPr>
          <p:nvPr/>
        </p:nvSpPr>
        <p:spPr bwMode="auto">
          <a:xfrm flipH="1">
            <a:off x="5791200" y="3625850"/>
            <a:ext cx="7874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9" name="Line 23"/>
          <p:cNvSpPr>
            <a:spLocks noChangeShapeType="1"/>
          </p:cNvSpPr>
          <p:nvPr/>
        </p:nvSpPr>
        <p:spPr bwMode="auto">
          <a:xfrm>
            <a:off x="6629400" y="3625850"/>
            <a:ext cx="2286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0" name="Line 24"/>
          <p:cNvSpPr>
            <a:spLocks noChangeShapeType="1"/>
          </p:cNvSpPr>
          <p:nvPr/>
        </p:nvSpPr>
        <p:spPr bwMode="auto">
          <a:xfrm>
            <a:off x="6781800" y="3625850"/>
            <a:ext cx="13716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1" name="Line 25"/>
          <p:cNvSpPr>
            <a:spLocks noChangeShapeType="1"/>
          </p:cNvSpPr>
          <p:nvPr/>
        </p:nvSpPr>
        <p:spPr bwMode="auto">
          <a:xfrm>
            <a:off x="4191000" y="255905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685800" y="57150"/>
            <a:ext cx="7772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软件结构度量术语</a:t>
            </a:r>
          </a:p>
        </p:txBody>
      </p:sp>
      <p:sp>
        <p:nvSpPr>
          <p:cNvPr id="66563" name="Rectangle 3"/>
          <p:cNvSpPr>
            <a:spLocks noChangeArrowheads="1"/>
          </p:cNvSpPr>
          <p:nvPr/>
        </p:nvSpPr>
        <p:spPr bwMode="auto">
          <a:xfrm>
            <a:off x="4129088" y="1117600"/>
            <a:ext cx="12700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64" name="Rectangle 4"/>
          <p:cNvSpPr>
            <a:spLocks noChangeArrowheads="1"/>
          </p:cNvSpPr>
          <p:nvPr/>
        </p:nvSpPr>
        <p:spPr bwMode="auto">
          <a:xfrm>
            <a:off x="2376488" y="25400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65" name="Rectangle 5"/>
          <p:cNvSpPr>
            <a:spLocks noChangeArrowheads="1"/>
          </p:cNvSpPr>
          <p:nvPr/>
        </p:nvSpPr>
        <p:spPr bwMode="auto">
          <a:xfrm>
            <a:off x="6796088" y="25400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66" name="Rectangle 6"/>
          <p:cNvSpPr>
            <a:spLocks noChangeArrowheads="1"/>
          </p:cNvSpPr>
          <p:nvPr/>
        </p:nvSpPr>
        <p:spPr bwMode="auto">
          <a:xfrm>
            <a:off x="4433888" y="25400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67" name="Rectangle 7"/>
          <p:cNvSpPr>
            <a:spLocks noChangeArrowheads="1"/>
          </p:cNvSpPr>
          <p:nvPr/>
        </p:nvSpPr>
        <p:spPr bwMode="auto">
          <a:xfrm>
            <a:off x="1855788" y="3619500"/>
            <a:ext cx="787400" cy="635000"/>
          </a:xfrm>
          <a:prstGeom prst="rect">
            <a:avLst/>
          </a:prstGeom>
          <a:solidFill>
            <a:schemeClr val="tx1"/>
          </a:solidFill>
          <a:ln w="50800">
            <a:solidFill>
              <a:schemeClr val="tx1"/>
            </a:solidFill>
            <a:miter lim="800000"/>
            <a:headEnd/>
            <a:tailEnd/>
          </a:ln>
        </p:spPr>
        <p:txBody>
          <a:bodyPr wrap="none" anchor="ctr"/>
          <a:lstStyle/>
          <a:p>
            <a:endParaRPr lang="zh-CN" altLang="en-US"/>
          </a:p>
        </p:txBody>
      </p:sp>
      <p:sp>
        <p:nvSpPr>
          <p:cNvPr id="66568" name="Rectangle 8"/>
          <p:cNvSpPr>
            <a:spLocks noChangeArrowheads="1"/>
          </p:cNvSpPr>
          <p:nvPr/>
        </p:nvSpPr>
        <p:spPr bwMode="auto">
          <a:xfrm>
            <a:off x="3214688" y="36068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69" name="Rectangle 9"/>
          <p:cNvSpPr>
            <a:spLocks noChangeArrowheads="1"/>
          </p:cNvSpPr>
          <p:nvPr/>
        </p:nvSpPr>
        <p:spPr bwMode="auto">
          <a:xfrm>
            <a:off x="4662488" y="36068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70" name="Rectangle 10"/>
          <p:cNvSpPr>
            <a:spLocks noChangeArrowheads="1"/>
          </p:cNvSpPr>
          <p:nvPr/>
        </p:nvSpPr>
        <p:spPr bwMode="auto">
          <a:xfrm>
            <a:off x="8320088" y="35941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71" name="Rectangle 11"/>
          <p:cNvSpPr>
            <a:spLocks noChangeArrowheads="1"/>
          </p:cNvSpPr>
          <p:nvPr/>
        </p:nvSpPr>
        <p:spPr bwMode="auto">
          <a:xfrm>
            <a:off x="7177088" y="36068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72" name="Rectangle 12"/>
          <p:cNvSpPr>
            <a:spLocks noChangeArrowheads="1"/>
          </p:cNvSpPr>
          <p:nvPr/>
        </p:nvSpPr>
        <p:spPr bwMode="auto">
          <a:xfrm>
            <a:off x="6034088" y="36068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73" name="Rectangle 13"/>
          <p:cNvSpPr>
            <a:spLocks noChangeArrowheads="1"/>
          </p:cNvSpPr>
          <p:nvPr/>
        </p:nvSpPr>
        <p:spPr bwMode="auto">
          <a:xfrm>
            <a:off x="2452688" y="50546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74" name="Line 14"/>
          <p:cNvSpPr>
            <a:spLocks noChangeShapeType="1"/>
          </p:cNvSpPr>
          <p:nvPr/>
        </p:nvSpPr>
        <p:spPr bwMode="auto">
          <a:xfrm>
            <a:off x="4802188" y="1701800"/>
            <a:ext cx="0" cy="812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5" name="Line 15"/>
          <p:cNvSpPr>
            <a:spLocks noChangeShapeType="1"/>
          </p:cNvSpPr>
          <p:nvPr/>
        </p:nvSpPr>
        <p:spPr bwMode="auto">
          <a:xfrm>
            <a:off x="5272088" y="1701800"/>
            <a:ext cx="1955800" cy="812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6" name="Line 16"/>
          <p:cNvSpPr>
            <a:spLocks noChangeShapeType="1"/>
          </p:cNvSpPr>
          <p:nvPr/>
        </p:nvSpPr>
        <p:spPr bwMode="auto">
          <a:xfrm flipH="1">
            <a:off x="2808288" y="1701800"/>
            <a:ext cx="1549400" cy="812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7" name="Line 17"/>
          <p:cNvSpPr>
            <a:spLocks noChangeShapeType="1"/>
          </p:cNvSpPr>
          <p:nvPr/>
        </p:nvSpPr>
        <p:spPr bwMode="auto">
          <a:xfrm flipH="1">
            <a:off x="2287588" y="3225800"/>
            <a:ext cx="393700" cy="368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18"/>
          <p:cNvSpPr>
            <a:spLocks noChangeShapeType="1"/>
          </p:cNvSpPr>
          <p:nvPr/>
        </p:nvSpPr>
        <p:spPr bwMode="auto">
          <a:xfrm>
            <a:off x="2986088" y="3225800"/>
            <a:ext cx="520700" cy="368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Line 19"/>
          <p:cNvSpPr>
            <a:spLocks noChangeShapeType="1"/>
          </p:cNvSpPr>
          <p:nvPr/>
        </p:nvSpPr>
        <p:spPr bwMode="auto">
          <a:xfrm flipH="1">
            <a:off x="3659188" y="3225800"/>
            <a:ext cx="1079500" cy="368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Line 20"/>
          <p:cNvSpPr>
            <a:spLocks noChangeShapeType="1"/>
          </p:cNvSpPr>
          <p:nvPr/>
        </p:nvSpPr>
        <p:spPr bwMode="auto">
          <a:xfrm>
            <a:off x="4814888" y="3225800"/>
            <a:ext cx="215900" cy="368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21"/>
          <p:cNvSpPr>
            <a:spLocks noChangeShapeType="1"/>
          </p:cNvSpPr>
          <p:nvPr/>
        </p:nvSpPr>
        <p:spPr bwMode="auto">
          <a:xfrm flipH="1">
            <a:off x="3036888" y="4216400"/>
            <a:ext cx="558800" cy="812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Line 22"/>
          <p:cNvSpPr>
            <a:spLocks noChangeShapeType="1"/>
          </p:cNvSpPr>
          <p:nvPr/>
        </p:nvSpPr>
        <p:spPr bwMode="auto">
          <a:xfrm>
            <a:off x="2300288" y="4216400"/>
            <a:ext cx="431800" cy="812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23"/>
          <p:cNvSpPr>
            <a:spLocks noChangeShapeType="1"/>
          </p:cNvSpPr>
          <p:nvPr/>
        </p:nvSpPr>
        <p:spPr bwMode="auto">
          <a:xfrm flipH="1">
            <a:off x="6402388" y="3213100"/>
            <a:ext cx="6858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Line 24"/>
          <p:cNvSpPr>
            <a:spLocks noChangeShapeType="1"/>
          </p:cNvSpPr>
          <p:nvPr/>
        </p:nvSpPr>
        <p:spPr bwMode="auto">
          <a:xfrm>
            <a:off x="7316788" y="3213100"/>
            <a:ext cx="762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5" name="Line 25"/>
          <p:cNvSpPr>
            <a:spLocks noChangeShapeType="1"/>
          </p:cNvSpPr>
          <p:nvPr/>
        </p:nvSpPr>
        <p:spPr bwMode="auto">
          <a:xfrm>
            <a:off x="7316788" y="3136900"/>
            <a:ext cx="12192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6" name="Line 26"/>
          <p:cNvSpPr>
            <a:spLocks noChangeShapeType="1"/>
          </p:cNvSpPr>
          <p:nvPr/>
        </p:nvSpPr>
        <p:spPr bwMode="auto">
          <a:xfrm>
            <a:off x="1371600" y="1143000"/>
            <a:ext cx="2895600" cy="0"/>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7" name="Line 27"/>
          <p:cNvSpPr>
            <a:spLocks noChangeShapeType="1"/>
          </p:cNvSpPr>
          <p:nvPr/>
        </p:nvSpPr>
        <p:spPr bwMode="auto">
          <a:xfrm>
            <a:off x="1879600" y="5867400"/>
            <a:ext cx="718820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8" name="Line 28"/>
          <p:cNvSpPr>
            <a:spLocks noChangeShapeType="1"/>
          </p:cNvSpPr>
          <p:nvPr/>
        </p:nvSpPr>
        <p:spPr bwMode="auto">
          <a:xfrm>
            <a:off x="1270000" y="5715000"/>
            <a:ext cx="1473200" cy="0"/>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9" name="Line 29"/>
          <p:cNvSpPr>
            <a:spLocks noChangeShapeType="1"/>
          </p:cNvSpPr>
          <p:nvPr/>
        </p:nvSpPr>
        <p:spPr bwMode="auto">
          <a:xfrm flipH="1">
            <a:off x="1828800" y="4343400"/>
            <a:ext cx="0" cy="1905000"/>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0" name="Line 30"/>
          <p:cNvSpPr>
            <a:spLocks noChangeShapeType="1"/>
          </p:cNvSpPr>
          <p:nvPr/>
        </p:nvSpPr>
        <p:spPr bwMode="auto">
          <a:xfrm flipV="1">
            <a:off x="1600200" y="1066800"/>
            <a:ext cx="0" cy="4648200"/>
          </a:xfrm>
          <a:prstGeom prst="line">
            <a:avLst/>
          </a:prstGeom>
          <a:noFill/>
          <a:ln w="28575">
            <a:solidFill>
              <a:srgbClr val="00FF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1" name="Rectangle 31"/>
          <p:cNvSpPr>
            <a:spLocks noChangeArrowheads="1"/>
          </p:cNvSpPr>
          <p:nvPr/>
        </p:nvSpPr>
        <p:spPr bwMode="auto">
          <a:xfrm>
            <a:off x="457200" y="2057400"/>
            <a:ext cx="83820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kumimoji="1" lang="zh-CN" altLang="en-US" sz="3200">
                <a:solidFill>
                  <a:srgbClr val="0000FF"/>
                </a:solidFill>
                <a:latin typeface="宋体" pitchFamily="2" charset="-122"/>
              </a:rPr>
              <a:t>深</a:t>
            </a:r>
          </a:p>
          <a:p>
            <a:pPr algn="l" eaLnBrk="0" hangingPunct="0"/>
            <a:r>
              <a:rPr kumimoji="1" lang="zh-CN" altLang="en-US" sz="3200">
                <a:solidFill>
                  <a:srgbClr val="0000FF"/>
                </a:solidFill>
                <a:latin typeface="宋体" pitchFamily="2" charset="-122"/>
              </a:rPr>
              <a:t>度</a:t>
            </a:r>
          </a:p>
        </p:txBody>
      </p:sp>
      <p:sp>
        <p:nvSpPr>
          <p:cNvPr id="66592" name="Rectangle 32"/>
          <p:cNvSpPr>
            <a:spLocks noChangeArrowheads="1"/>
          </p:cNvSpPr>
          <p:nvPr/>
        </p:nvSpPr>
        <p:spPr bwMode="auto">
          <a:xfrm>
            <a:off x="4267200" y="5791200"/>
            <a:ext cx="16891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kumimoji="1" lang="zh-CN" altLang="en-US" sz="3200">
                <a:latin typeface="宋体" pitchFamily="2" charset="-122"/>
              </a:rPr>
              <a:t>宽度</a:t>
            </a:r>
          </a:p>
        </p:txBody>
      </p:sp>
      <p:sp>
        <p:nvSpPr>
          <p:cNvPr id="66593" name="Arc 33"/>
          <p:cNvSpPr>
            <a:spLocks/>
          </p:cNvSpPr>
          <p:nvPr/>
        </p:nvSpPr>
        <p:spPr bwMode="auto">
          <a:xfrm rot="10800000">
            <a:off x="4816475" y="1855788"/>
            <a:ext cx="901700" cy="368300"/>
          </a:xfrm>
          <a:custGeom>
            <a:avLst/>
            <a:gdLst>
              <a:gd name="T0" fmla="*/ 0 w 21600"/>
              <a:gd name="T1" fmla="*/ 107077355 h 21600"/>
              <a:gd name="T2" fmla="*/ 1568606772 w 21600"/>
              <a:gd name="T3" fmla="*/ 0 h 21600"/>
              <a:gd name="T4" fmla="*/ 1571370648 w 21600"/>
              <a:gd name="T5" fmla="*/ 10707735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5"/>
                  <a:pt x="9647" y="20"/>
                  <a:pt x="21562" y="0"/>
                </a:cubicBezTo>
              </a:path>
              <a:path w="21600" h="21600" stroke="0" extrusionOk="0">
                <a:moveTo>
                  <a:pt x="0" y="21600"/>
                </a:moveTo>
                <a:cubicBezTo>
                  <a:pt x="0" y="9685"/>
                  <a:pt x="9647" y="20"/>
                  <a:pt x="21562" y="0"/>
                </a:cubicBezTo>
                <a:lnTo>
                  <a:pt x="21600" y="2160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94" name="Arc 34"/>
          <p:cNvSpPr>
            <a:spLocks/>
          </p:cNvSpPr>
          <p:nvPr/>
        </p:nvSpPr>
        <p:spPr bwMode="auto">
          <a:xfrm rot="10800000">
            <a:off x="3963988" y="1855788"/>
            <a:ext cx="901700" cy="368300"/>
          </a:xfrm>
          <a:custGeom>
            <a:avLst/>
            <a:gdLst>
              <a:gd name="T0" fmla="*/ 0 w 21600"/>
              <a:gd name="T1" fmla="*/ 0 h 21600"/>
              <a:gd name="T2" fmla="*/ 1571370648 w 21600"/>
              <a:gd name="T3" fmla="*/ 107077355 h 21600"/>
              <a:gd name="T4" fmla="*/ 0 w 21600"/>
              <a:gd name="T5" fmla="*/ 10707735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95" name="Line 35"/>
          <p:cNvSpPr>
            <a:spLocks noChangeShapeType="1"/>
          </p:cNvSpPr>
          <p:nvPr/>
        </p:nvSpPr>
        <p:spPr bwMode="auto">
          <a:xfrm flipV="1">
            <a:off x="5500688" y="1600200"/>
            <a:ext cx="1052512" cy="5588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6" name="Rectangle 36"/>
          <p:cNvSpPr>
            <a:spLocks noChangeArrowheads="1"/>
          </p:cNvSpPr>
          <p:nvPr/>
        </p:nvSpPr>
        <p:spPr bwMode="auto">
          <a:xfrm>
            <a:off x="5867400" y="841375"/>
            <a:ext cx="16891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kumimoji="1" lang="zh-CN" altLang="en-US" sz="3200">
                <a:solidFill>
                  <a:schemeClr val="tx2"/>
                </a:solidFill>
                <a:latin typeface="宋体" pitchFamily="2" charset="-122"/>
              </a:rPr>
              <a:t>扇出</a:t>
            </a:r>
          </a:p>
        </p:txBody>
      </p:sp>
      <p:sp>
        <p:nvSpPr>
          <p:cNvPr id="66597" name="Arc 37"/>
          <p:cNvSpPr>
            <a:spLocks/>
          </p:cNvSpPr>
          <p:nvPr/>
        </p:nvSpPr>
        <p:spPr bwMode="auto">
          <a:xfrm>
            <a:off x="2897188" y="4446588"/>
            <a:ext cx="368300" cy="215900"/>
          </a:xfrm>
          <a:custGeom>
            <a:avLst/>
            <a:gdLst>
              <a:gd name="T0" fmla="*/ 0 w 21600"/>
              <a:gd name="T1" fmla="*/ 0 h 21600"/>
              <a:gd name="T2" fmla="*/ 107077355 w 21600"/>
              <a:gd name="T3" fmla="*/ 21570011 h 21600"/>
              <a:gd name="T4" fmla="*/ 0 w 21600"/>
              <a:gd name="T5" fmla="*/ 215700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98" name="Arc 38"/>
          <p:cNvSpPr>
            <a:spLocks/>
          </p:cNvSpPr>
          <p:nvPr/>
        </p:nvSpPr>
        <p:spPr bwMode="auto">
          <a:xfrm>
            <a:off x="2530475" y="4446588"/>
            <a:ext cx="444500" cy="215900"/>
          </a:xfrm>
          <a:custGeom>
            <a:avLst/>
            <a:gdLst>
              <a:gd name="T0" fmla="*/ 0 w 21600"/>
              <a:gd name="T1" fmla="*/ 21570011 h 21600"/>
              <a:gd name="T2" fmla="*/ 187566997 w 21600"/>
              <a:gd name="T3" fmla="*/ 0 h 21600"/>
              <a:gd name="T4" fmla="*/ 188238191 w 21600"/>
              <a:gd name="T5" fmla="*/ 215700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0"/>
                  <a:pt x="9623" y="42"/>
                  <a:pt x="21523" y="0"/>
                </a:cubicBezTo>
              </a:path>
              <a:path w="21600" h="21600" stroke="0" extrusionOk="0">
                <a:moveTo>
                  <a:pt x="0" y="21600"/>
                </a:moveTo>
                <a:cubicBezTo>
                  <a:pt x="0" y="9700"/>
                  <a:pt x="9623" y="42"/>
                  <a:pt x="21523" y="0"/>
                </a:cubicBezTo>
                <a:lnTo>
                  <a:pt x="21600" y="2160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99" name="Line 39"/>
          <p:cNvSpPr>
            <a:spLocks noChangeShapeType="1"/>
          </p:cNvSpPr>
          <p:nvPr/>
        </p:nvSpPr>
        <p:spPr bwMode="auto">
          <a:xfrm>
            <a:off x="2819400" y="4495800"/>
            <a:ext cx="1371600" cy="6858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0" name="Rectangle 40"/>
          <p:cNvSpPr>
            <a:spLocks noChangeArrowheads="1"/>
          </p:cNvSpPr>
          <p:nvPr/>
        </p:nvSpPr>
        <p:spPr bwMode="auto">
          <a:xfrm>
            <a:off x="4191000" y="4727575"/>
            <a:ext cx="16891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kumimoji="1" lang="zh-CN" altLang="en-US" sz="3200">
                <a:solidFill>
                  <a:schemeClr val="tx2"/>
                </a:solidFill>
                <a:latin typeface="宋体" pitchFamily="2" charset="-122"/>
              </a:rPr>
              <a:t>扇入</a:t>
            </a:r>
            <a:endParaRPr kumimoji="1" lang="zh-CN" altLang="en-US" sz="3200">
              <a:solidFill>
                <a:schemeClr val="tx1"/>
              </a:solidFill>
              <a:latin typeface="宋体" pitchFamily="2" charset="-122"/>
            </a:endParaRPr>
          </a:p>
        </p:txBody>
      </p:sp>
      <p:sp>
        <p:nvSpPr>
          <p:cNvPr id="66601" name="Line 41"/>
          <p:cNvSpPr>
            <a:spLocks noChangeShapeType="1"/>
          </p:cNvSpPr>
          <p:nvPr/>
        </p:nvSpPr>
        <p:spPr bwMode="auto">
          <a:xfrm flipH="1">
            <a:off x="9067800" y="4267200"/>
            <a:ext cx="0" cy="1905000"/>
          </a:xfrm>
          <a:prstGeom prst="line">
            <a:avLst/>
          </a:prstGeom>
          <a:noFill/>
          <a:ln w="508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834" name="Text Box 42"/>
          <p:cNvSpPr txBox="1">
            <a:spLocks noChangeArrowheads="1"/>
          </p:cNvSpPr>
          <p:nvPr/>
        </p:nvSpPr>
        <p:spPr bwMode="auto">
          <a:xfrm>
            <a:off x="5203825" y="4648200"/>
            <a:ext cx="3330575" cy="1066800"/>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a:defRPr/>
            </a:pPr>
            <a:r>
              <a:rPr kumimoji="1" lang="en-US" altLang="zh-CN" sz="3200">
                <a:solidFill>
                  <a:schemeClr val="tx1"/>
                </a:solidFill>
                <a:latin typeface="宋体" pitchFamily="2" charset="-122"/>
              </a:rPr>
              <a:t>(</a:t>
            </a:r>
            <a:r>
              <a:rPr kumimoji="1" lang="zh-CN" altLang="en-US" sz="3200">
                <a:solidFill>
                  <a:schemeClr val="tx1"/>
                </a:solidFill>
                <a:latin typeface="宋体" pitchFamily="2" charset="-122"/>
              </a:rPr>
              <a:t>调用一个给定模 </a:t>
            </a:r>
          </a:p>
          <a:p>
            <a:pPr algn="l">
              <a:defRPr/>
            </a:pPr>
            <a:r>
              <a:rPr kumimoji="1" lang="zh-CN" altLang="en-US" sz="3200">
                <a:solidFill>
                  <a:schemeClr val="tx1"/>
                </a:solidFill>
                <a:latin typeface="宋体" pitchFamily="2" charset="-122"/>
              </a:rPr>
              <a:t> 块的模块个数</a:t>
            </a:r>
            <a:r>
              <a:rPr kumimoji="1" lang="en-US" altLang="zh-CN" sz="3200">
                <a:solidFill>
                  <a:schemeClr val="tx1"/>
                </a:solidFill>
                <a:latin typeface="宋体" pitchFamily="2" charset="-122"/>
              </a:rPr>
              <a:t>)</a:t>
            </a:r>
          </a:p>
        </p:txBody>
      </p:sp>
    </p:spTree>
  </p:cSld>
  <p:clrMapOvr>
    <a:masterClrMapping/>
  </p:clrMapOvr>
  <p:transition>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611560" y="1763815"/>
            <a:ext cx="8235915" cy="488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57200" indent="-457200" algn="l">
              <a:lnSpc>
                <a:spcPct val="130000"/>
              </a:lnSpc>
              <a:spcBef>
                <a:spcPts val="1200"/>
              </a:spcBef>
              <a:buClr>
                <a:srgbClr val="FF0000"/>
              </a:buClr>
              <a:buFont typeface="Wingdings" pitchFamily="2" charset="2"/>
              <a:buChar char="ü"/>
            </a:pPr>
            <a:r>
              <a:rPr kumimoji="1" lang="zh-CN" altLang="en-US" sz="2800" dirty="0">
                <a:solidFill>
                  <a:schemeClr val="tx1"/>
                </a:solidFill>
                <a:latin typeface="+mn-ea"/>
                <a:ea typeface="+mn-ea"/>
              </a:rPr>
              <a:t>设计出软件的初步结构以后，应通过模块分解或合并审查，力求降低耦合提高内聚。模块的划分要符合独立性原则。</a:t>
            </a:r>
          </a:p>
          <a:p>
            <a:pPr marL="457200" indent="-457200" algn="l">
              <a:lnSpc>
                <a:spcPct val="130000"/>
              </a:lnSpc>
              <a:spcBef>
                <a:spcPts val="1200"/>
              </a:spcBef>
              <a:buClr>
                <a:srgbClr val="FF0000"/>
              </a:buClr>
              <a:buFont typeface="Wingdings" pitchFamily="2" charset="2"/>
              <a:buChar char="ü"/>
            </a:pPr>
            <a:r>
              <a:rPr kumimoji="1" lang="zh-CN" altLang="en-US" sz="2800" dirty="0">
                <a:solidFill>
                  <a:schemeClr val="tx1"/>
                </a:solidFill>
                <a:latin typeface="+mn-ea"/>
                <a:ea typeface="+mn-ea"/>
              </a:rPr>
              <a:t>经验表明，一个模块的规模过大，可理解程度迅速下降。要进一步分解，分解后不应该降低模块独立性。</a:t>
            </a:r>
          </a:p>
          <a:p>
            <a:pPr marL="457200" indent="-457200" algn="l">
              <a:lnSpc>
                <a:spcPct val="130000"/>
              </a:lnSpc>
              <a:spcBef>
                <a:spcPts val="1200"/>
              </a:spcBef>
              <a:buClr>
                <a:srgbClr val="FF0000"/>
              </a:buClr>
              <a:buFont typeface="Wingdings" pitchFamily="2" charset="2"/>
              <a:buChar char="ü"/>
            </a:pPr>
            <a:r>
              <a:rPr kumimoji="1" lang="zh-CN" altLang="en-US" sz="2800" dirty="0">
                <a:solidFill>
                  <a:schemeClr val="tx1"/>
                </a:solidFill>
                <a:latin typeface="+mn-ea"/>
                <a:ea typeface="+mn-ea"/>
              </a:rPr>
              <a:t>过小的模块，开销过大；模块数目过多将使系统接口复杂。</a:t>
            </a:r>
          </a:p>
        </p:txBody>
      </p:sp>
      <p:sp>
        <p:nvSpPr>
          <p:cNvPr id="67587" name="Rectangle 3"/>
          <p:cNvSpPr>
            <a:spLocks noChangeArrowheads="1"/>
          </p:cNvSpPr>
          <p:nvPr/>
        </p:nvSpPr>
        <p:spPr bwMode="auto">
          <a:xfrm>
            <a:off x="598527" y="458670"/>
            <a:ext cx="6808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改进软件结构提高模块独立性</a:t>
            </a:r>
          </a:p>
        </p:txBody>
      </p:sp>
    </p:spTree>
  </p:cSld>
  <p:clrMapOvr>
    <a:masterClrMapping/>
  </p:clrMapOvr>
  <p:transition>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587008" y="473076"/>
            <a:ext cx="629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软件结构的特性参数要适当</a:t>
            </a:r>
          </a:p>
        </p:txBody>
      </p:sp>
      <p:sp>
        <p:nvSpPr>
          <p:cNvPr id="420867" name="Text Box 3"/>
          <p:cNvSpPr txBox="1">
            <a:spLocks noChangeArrowheads="1"/>
          </p:cNvSpPr>
          <p:nvPr/>
        </p:nvSpPr>
        <p:spPr bwMode="auto">
          <a:xfrm>
            <a:off x="521550" y="1718810"/>
            <a:ext cx="857744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eaLnBrk="1" hangingPunct="1">
              <a:spcBef>
                <a:spcPct val="50000"/>
              </a:spcBef>
            </a:pPr>
            <a:r>
              <a:rPr kumimoji="1" lang="zh-CN" altLang="en-US" sz="2400" dirty="0">
                <a:latin typeface="+mn-ea"/>
                <a:ea typeface="+mn-ea"/>
              </a:rPr>
              <a:t>深度：</a:t>
            </a:r>
            <a:r>
              <a:rPr kumimoji="1" lang="zh-CN" altLang="en-US" sz="2400" dirty="0">
                <a:solidFill>
                  <a:schemeClr val="tx1"/>
                </a:solidFill>
                <a:latin typeface="+mn-ea"/>
                <a:ea typeface="+mn-ea"/>
              </a:rPr>
              <a:t>表示软件结构中控制的层数，它能粗略表示软件的复杂程度。</a:t>
            </a:r>
            <a:r>
              <a:rPr kumimoji="1" lang="zh-CN" altLang="en-US" sz="2400" dirty="0">
                <a:solidFill>
                  <a:srgbClr val="0000FF"/>
                </a:solidFill>
                <a:latin typeface="+mn-ea"/>
                <a:ea typeface="+mn-ea"/>
              </a:rPr>
              <a:t> </a:t>
            </a:r>
          </a:p>
          <a:p>
            <a:pPr algn="just" eaLnBrk="1" hangingPunct="1">
              <a:spcBef>
                <a:spcPct val="50000"/>
              </a:spcBef>
            </a:pPr>
            <a:r>
              <a:rPr kumimoji="1" lang="zh-CN" altLang="en-US" sz="2400" dirty="0">
                <a:latin typeface="+mn-ea"/>
                <a:ea typeface="+mn-ea"/>
              </a:rPr>
              <a:t>宽度：</a:t>
            </a:r>
            <a:r>
              <a:rPr kumimoji="1" lang="zh-CN" altLang="en-US" sz="2400" dirty="0">
                <a:solidFill>
                  <a:schemeClr val="tx1"/>
                </a:solidFill>
                <a:latin typeface="+mn-ea"/>
                <a:ea typeface="+mn-ea"/>
              </a:rPr>
              <a:t>表示软件结构同一层内的模块总数。</a:t>
            </a:r>
            <a:r>
              <a:rPr kumimoji="1" lang="zh-CN" altLang="en-US" sz="2400" dirty="0">
                <a:solidFill>
                  <a:srgbClr val="0000FF"/>
                </a:solidFill>
                <a:latin typeface="+mn-ea"/>
                <a:ea typeface="+mn-ea"/>
              </a:rPr>
              <a:t>宽度越大系统越复杂</a:t>
            </a:r>
            <a:r>
              <a:rPr kumimoji="1" lang="zh-CN" altLang="en-US" sz="2400" dirty="0">
                <a:solidFill>
                  <a:schemeClr val="tx1"/>
                </a:solidFill>
                <a:latin typeface="+mn-ea"/>
                <a:ea typeface="+mn-ea"/>
              </a:rPr>
              <a:t>，对宽度影响最大因素是模块的扇出。</a:t>
            </a:r>
            <a:r>
              <a:rPr kumimoji="1" lang="zh-CN" altLang="en-US" sz="2400" dirty="0">
                <a:solidFill>
                  <a:srgbClr val="0000FF"/>
                </a:solidFill>
                <a:latin typeface="+mn-ea"/>
                <a:ea typeface="+mn-ea"/>
              </a:rPr>
              <a:t>宽度太大可增加深度来减少。</a:t>
            </a:r>
            <a:r>
              <a:rPr kumimoji="1" lang="zh-CN" altLang="en-US" sz="2400" dirty="0">
                <a:solidFill>
                  <a:srgbClr val="FFCC66"/>
                </a:solidFill>
                <a:latin typeface="+mn-ea"/>
                <a:ea typeface="+mn-ea"/>
              </a:rPr>
              <a:t>       </a:t>
            </a:r>
          </a:p>
          <a:p>
            <a:pPr algn="just" eaLnBrk="1" hangingPunct="1">
              <a:spcBef>
                <a:spcPct val="50000"/>
              </a:spcBef>
            </a:pPr>
            <a:r>
              <a:rPr kumimoji="1" lang="zh-CN" altLang="en-US" sz="2400" dirty="0">
                <a:latin typeface="+mn-ea"/>
                <a:ea typeface="+mn-ea"/>
              </a:rPr>
              <a:t>扇出：</a:t>
            </a:r>
            <a:r>
              <a:rPr kumimoji="1" lang="zh-CN" altLang="en-US" sz="2400" dirty="0">
                <a:solidFill>
                  <a:schemeClr val="tx1"/>
                </a:solidFill>
                <a:latin typeface="+mn-ea"/>
                <a:ea typeface="+mn-ea"/>
              </a:rPr>
              <a:t>是一个模块直接控制（调用）的模块数目（</a:t>
            </a:r>
            <a:r>
              <a:rPr kumimoji="1" lang="en-US" altLang="zh-CN" sz="2400" dirty="0">
                <a:solidFill>
                  <a:schemeClr val="tx1"/>
                </a:solidFill>
                <a:latin typeface="+mn-ea"/>
                <a:ea typeface="+mn-ea"/>
              </a:rPr>
              <a:t>5-9</a:t>
            </a:r>
            <a:r>
              <a:rPr kumimoji="1" lang="zh-CN" altLang="en-US" sz="2400" dirty="0">
                <a:solidFill>
                  <a:schemeClr val="tx1"/>
                </a:solidFill>
                <a:latin typeface="+mn-ea"/>
                <a:ea typeface="+mn-ea"/>
              </a:rPr>
              <a:t>）。扇出越大模块越复杂。</a:t>
            </a:r>
          </a:p>
          <a:p>
            <a:pPr algn="just" eaLnBrk="1" hangingPunct="1">
              <a:spcBef>
                <a:spcPct val="50000"/>
              </a:spcBef>
            </a:pPr>
            <a:r>
              <a:rPr kumimoji="1" lang="zh-CN" altLang="en-US" sz="2400" dirty="0">
                <a:latin typeface="+mn-ea"/>
                <a:ea typeface="+mn-ea"/>
              </a:rPr>
              <a:t>扇入：</a:t>
            </a:r>
            <a:r>
              <a:rPr kumimoji="1" lang="zh-CN" altLang="en-US" sz="2400" dirty="0">
                <a:solidFill>
                  <a:schemeClr val="tx1"/>
                </a:solidFill>
                <a:latin typeface="+mn-ea"/>
                <a:ea typeface="+mn-ea"/>
              </a:rPr>
              <a:t>是直接调用的上级模块数（</a:t>
            </a:r>
            <a:r>
              <a:rPr kumimoji="1" lang="en-US" altLang="zh-CN" sz="2400" dirty="0">
                <a:solidFill>
                  <a:schemeClr val="tx1"/>
                </a:solidFill>
                <a:latin typeface="+mn-ea"/>
                <a:ea typeface="+mn-ea"/>
              </a:rPr>
              <a:t>3-5</a:t>
            </a:r>
            <a:r>
              <a:rPr kumimoji="1" lang="zh-CN" altLang="en-US" sz="2400" dirty="0">
                <a:solidFill>
                  <a:schemeClr val="tx1"/>
                </a:solidFill>
                <a:latin typeface="+mn-ea"/>
                <a:ea typeface="+mn-ea"/>
              </a:rPr>
              <a:t>）。扇入太大会增加模块接口数，违背模块独立性原则。</a:t>
            </a:r>
          </a:p>
          <a:p>
            <a:pPr algn="l" eaLnBrk="1" hangingPunct="1">
              <a:spcBef>
                <a:spcPct val="50000"/>
              </a:spcBef>
            </a:pPr>
            <a:r>
              <a:rPr kumimoji="1" lang="zh-CN" altLang="en-US" sz="2400" dirty="0">
                <a:solidFill>
                  <a:schemeClr val="tx1"/>
                </a:solidFill>
                <a:latin typeface="+mn-ea"/>
                <a:ea typeface="+mn-ea"/>
              </a:rPr>
              <a:t>　　观察大量软件系统后发现，设计得很好的软件结构通常</a:t>
            </a:r>
            <a:r>
              <a:rPr kumimoji="1" lang="zh-CN" altLang="en-US" sz="2400" dirty="0">
                <a:latin typeface="+mn-ea"/>
                <a:ea typeface="+mn-ea"/>
              </a:rPr>
              <a:t>顶层扇出比较多</a:t>
            </a:r>
            <a:r>
              <a:rPr kumimoji="1" lang="zh-CN" altLang="en-US" sz="2400" dirty="0">
                <a:solidFill>
                  <a:schemeClr val="tx1"/>
                </a:solidFill>
                <a:latin typeface="+mn-ea"/>
                <a:ea typeface="+mn-ea"/>
              </a:rPr>
              <a:t>，</a:t>
            </a:r>
            <a:r>
              <a:rPr kumimoji="1" lang="zh-CN" altLang="en-US" sz="2400" dirty="0">
                <a:latin typeface="+mn-ea"/>
                <a:ea typeface="+mn-ea"/>
              </a:rPr>
              <a:t>中层扇出较少</a:t>
            </a:r>
            <a:r>
              <a:rPr kumimoji="1" lang="zh-CN" altLang="en-US" sz="2400" dirty="0">
                <a:solidFill>
                  <a:schemeClr val="tx1"/>
                </a:solidFill>
                <a:latin typeface="+mn-ea"/>
                <a:ea typeface="+mn-ea"/>
              </a:rPr>
              <a:t>，底层扇入到公共的实用模块中去（</a:t>
            </a:r>
            <a:r>
              <a:rPr kumimoji="1" lang="zh-CN" altLang="en-US" sz="2400" dirty="0">
                <a:latin typeface="+mn-ea"/>
                <a:ea typeface="+mn-ea"/>
              </a:rPr>
              <a:t>底层模块有高扇入</a:t>
            </a:r>
            <a:r>
              <a:rPr kumimoji="1" lang="zh-CN" altLang="en-US" sz="2400" dirty="0">
                <a:solidFill>
                  <a:schemeClr val="tx1"/>
                </a:solidFill>
                <a:latin typeface="+mn-ea"/>
                <a:ea typeface="+mn-ea"/>
              </a:rPr>
              <a:t>）。</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0867"/>
                                        </p:tgtEl>
                                        <p:attrNameLst>
                                          <p:attrName>style.visibility</p:attrName>
                                        </p:attrNameLst>
                                      </p:cBhvr>
                                      <p:to>
                                        <p:strVal val="visible"/>
                                      </p:to>
                                    </p:set>
                                    <p:animEffect transition="in" filter="dissolve">
                                      <p:cBhvr>
                                        <p:cTn id="7" dur="500"/>
                                        <p:tgtEl>
                                          <p:spTgt spid="420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p:cNvSpPr>
            <a:spLocks noChangeArrowheads="1"/>
          </p:cNvSpPr>
          <p:nvPr/>
        </p:nvSpPr>
        <p:spPr bwMode="auto">
          <a:xfrm rot="-3128255">
            <a:off x="1117601" y="2058987"/>
            <a:ext cx="2711450" cy="1851025"/>
          </a:xfrm>
          <a:prstGeom prst="parallelogram">
            <a:avLst>
              <a:gd name="adj" fmla="val 36621"/>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9635" name="Freeform 3"/>
          <p:cNvSpPr>
            <a:spLocks/>
          </p:cNvSpPr>
          <p:nvPr/>
        </p:nvSpPr>
        <p:spPr bwMode="auto">
          <a:xfrm>
            <a:off x="7164388" y="765175"/>
            <a:ext cx="1295400" cy="4114800"/>
          </a:xfrm>
          <a:custGeom>
            <a:avLst/>
            <a:gdLst>
              <a:gd name="T0" fmla="*/ 0 w 559"/>
              <a:gd name="T1" fmla="*/ 0 h 2592"/>
              <a:gd name="T2" fmla="*/ 241655794 w 559"/>
              <a:gd name="T3" fmla="*/ 572074658 h 2592"/>
              <a:gd name="T4" fmla="*/ 488680891 w 559"/>
              <a:gd name="T5" fmla="*/ 798890222 h 2592"/>
              <a:gd name="T6" fmla="*/ 971992479 w 559"/>
              <a:gd name="T7" fmla="*/ 1141629954 h 2592"/>
              <a:gd name="T8" fmla="*/ 1702329237 w 559"/>
              <a:gd name="T9" fmla="*/ 1370964880 h 2592"/>
              <a:gd name="T10" fmla="*/ 2147483647 w 559"/>
              <a:gd name="T11" fmla="*/ 1943039737 h 2592"/>
              <a:gd name="T12" fmla="*/ 2147483647 w 559"/>
              <a:gd name="T13" fmla="*/ 2147483647 h 2592"/>
              <a:gd name="T14" fmla="*/ 2147483647 w 559"/>
              <a:gd name="T15" fmla="*/ 2147483647 h 2592"/>
              <a:gd name="T16" fmla="*/ 2147483647 w 559"/>
              <a:gd name="T17" fmla="*/ 2147483647 h 2592"/>
              <a:gd name="T18" fmla="*/ 2147483647 w 559"/>
              <a:gd name="T19" fmla="*/ 2147483647 h 2592"/>
              <a:gd name="T20" fmla="*/ 2147483647 w 559"/>
              <a:gd name="T21" fmla="*/ 2147483647 h 2592"/>
              <a:gd name="T22" fmla="*/ 1219017794 w 559"/>
              <a:gd name="T23" fmla="*/ 2147483647 h 2592"/>
              <a:gd name="T24" fmla="*/ 730336758 w 559"/>
              <a:gd name="T25" fmla="*/ 2147483647 h 2592"/>
              <a:gd name="T26" fmla="*/ 730336758 w 559"/>
              <a:gd name="T27" fmla="*/ 2147483647 h 2592"/>
              <a:gd name="T28" fmla="*/ 730336758 w 559"/>
              <a:gd name="T29" fmla="*/ 2147483647 h 2592"/>
              <a:gd name="T30" fmla="*/ 730336758 w 559"/>
              <a:gd name="T31" fmla="*/ 2147483647 h 2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59"/>
              <a:gd name="T49" fmla="*/ 0 h 2592"/>
              <a:gd name="T50" fmla="*/ 559 w 559"/>
              <a:gd name="T51" fmla="*/ 2592 h 2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59" h="2592">
                <a:moveTo>
                  <a:pt x="0" y="0"/>
                </a:moveTo>
                <a:cubicBezTo>
                  <a:pt x="15" y="87"/>
                  <a:pt x="30" y="174"/>
                  <a:pt x="45" y="227"/>
                </a:cubicBezTo>
                <a:cubicBezTo>
                  <a:pt x="60" y="280"/>
                  <a:pt x="68" y="280"/>
                  <a:pt x="91" y="317"/>
                </a:cubicBezTo>
                <a:cubicBezTo>
                  <a:pt x="114" y="354"/>
                  <a:pt x="143" y="415"/>
                  <a:pt x="181" y="453"/>
                </a:cubicBezTo>
                <a:cubicBezTo>
                  <a:pt x="219" y="491"/>
                  <a:pt x="272" y="491"/>
                  <a:pt x="317" y="544"/>
                </a:cubicBezTo>
                <a:cubicBezTo>
                  <a:pt x="362" y="597"/>
                  <a:pt x="416" y="718"/>
                  <a:pt x="454" y="771"/>
                </a:cubicBezTo>
                <a:cubicBezTo>
                  <a:pt x="492" y="824"/>
                  <a:pt x="529" y="832"/>
                  <a:pt x="544" y="862"/>
                </a:cubicBezTo>
                <a:cubicBezTo>
                  <a:pt x="559" y="892"/>
                  <a:pt x="544" y="861"/>
                  <a:pt x="544" y="952"/>
                </a:cubicBezTo>
                <a:cubicBezTo>
                  <a:pt x="544" y="1043"/>
                  <a:pt x="559" y="1285"/>
                  <a:pt x="544" y="1406"/>
                </a:cubicBezTo>
                <a:cubicBezTo>
                  <a:pt x="529" y="1527"/>
                  <a:pt x="477" y="1603"/>
                  <a:pt x="454" y="1678"/>
                </a:cubicBezTo>
                <a:cubicBezTo>
                  <a:pt x="431" y="1753"/>
                  <a:pt x="446" y="1784"/>
                  <a:pt x="408" y="1859"/>
                </a:cubicBezTo>
                <a:cubicBezTo>
                  <a:pt x="370" y="1934"/>
                  <a:pt x="272" y="2056"/>
                  <a:pt x="227" y="2132"/>
                </a:cubicBezTo>
                <a:cubicBezTo>
                  <a:pt x="182" y="2208"/>
                  <a:pt x="151" y="2260"/>
                  <a:pt x="136" y="2313"/>
                </a:cubicBezTo>
                <a:cubicBezTo>
                  <a:pt x="121" y="2366"/>
                  <a:pt x="136" y="2404"/>
                  <a:pt x="136" y="2449"/>
                </a:cubicBezTo>
                <a:cubicBezTo>
                  <a:pt x="136" y="2494"/>
                  <a:pt x="136" y="2578"/>
                  <a:pt x="136" y="2585"/>
                </a:cubicBezTo>
                <a:cubicBezTo>
                  <a:pt x="136" y="2592"/>
                  <a:pt x="136" y="2543"/>
                  <a:pt x="136" y="2494"/>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36" name="Freeform 4"/>
          <p:cNvSpPr>
            <a:spLocks/>
          </p:cNvSpPr>
          <p:nvPr/>
        </p:nvSpPr>
        <p:spPr bwMode="auto">
          <a:xfrm>
            <a:off x="5148263" y="836613"/>
            <a:ext cx="1439862" cy="4032250"/>
          </a:xfrm>
          <a:custGeom>
            <a:avLst/>
            <a:gdLst>
              <a:gd name="T0" fmla="*/ 2147483647 w 643"/>
              <a:gd name="T1" fmla="*/ 0 h 2495"/>
              <a:gd name="T2" fmla="*/ 2147483647 w 643"/>
              <a:gd name="T3" fmla="*/ 592897485 h 2495"/>
              <a:gd name="T4" fmla="*/ 1404035663 w 643"/>
              <a:gd name="T5" fmla="*/ 1185794970 h 2495"/>
              <a:gd name="T6" fmla="*/ 496425405 w 643"/>
              <a:gd name="T7" fmla="*/ 1541011005 h 2495"/>
              <a:gd name="T8" fmla="*/ 40114602 w 643"/>
              <a:gd name="T9" fmla="*/ 2147483647 h 2495"/>
              <a:gd name="T10" fmla="*/ 265763114 w 643"/>
              <a:gd name="T11" fmla="*/ 2147483647 h 2495"/>
              <a:gd name="T12" fmla="*/ 265763114 w 643"/>
              <a:gd name="T13" fmla="*/ 2147483647 h 2495"/>
              <a:gd name="T14" fmla="*/ 1178387204 w 643"/>
              <a:gd name="T15" fmla="*/ 2147483647 h 2495"/>
              <a:gd name="T16" fmla="*/ 2147483647 w 643"/>
              <a:gd name="T17" fmla="*/ 2147483647 h 2495"/>
              <a:gd name="T18" fmla="*/ 2147483647 w 643"/>
              <a:gd name="T19" fmla="*/ 2147483647 h 2495"/>
              <a:gd name="T20" fmla="*/ 2147483647 w 643"/>
              <a:gd name="T21" fmla="*/ 2147483647 h 2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3"/>
              <a:gd name="T34" fmla="*/ 0 h 2495"/>
              <a:gd name="T35" fmla="*/ 643 w 643"/>
              <a:gd name="T36" fmla="*/ 2495 h 2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3" h="2495">
                <a:moveTo>
                  <a:pt x="507" y="0"/>
                </a:moveTo>
                <a:cubicBezTo>
                  <a:pt x="503" y="76"/>
                  <a:pt x="500" y="152"/>
                  <a:pt x="462" y="227"/>
                </a:cubicBezTo>
                <a:cubicBezTo>
                  <a:pt x="424" y="302"/>
                  <a:pt x="340" y="394"/>
                  <a:pt x="280" y="454"/>
                </a:cubicBezTo>
                <a:cubicBezTo>
                  <a:pt x="220" y="514"/>
                  <a:pt x="144" y="507"/>
                  <a:pt x="99" y="590"/>
                </a:cubicBezTo>
                <a:cubicBezTo>
                  <a:pt x="54" y="673"/>
                  <a:pt x="16" y="847"/>
                  <a:pt x="8" y="953"/>
                </a:cubicBezTo>
                <a:cubicBezTo>
                  <a:pt x="0" y="1059"/>
                  <a:pt x="46" y="1142"/>
                  <a:pt x="53" y="1225"/>
                </a:cubicBezTo>
                <a:cubicBezTo>
                  <a:pt x="60" y="1308"/>
                  <a:pt x="23" y="1361"/>
                  <a:pt x="53" y="1452"/>
                </a:cubicBezTo>
                <a:cubicBezTo>
                  <a:pt x="83" y="1543"/>
                  <a:pt x="167" y="1678"/>
                  <a:pt x="235" y="1769"/>
                </a:cubicBezTo>
                <a:cubicBezTo>
                  <a:pt x="303" y="1860"/>
                  <a:pt x="402" y="1936"/>
                  <a:pt x="462" y="1996"/>
                </a:cubicBezTo>
                <a:cubicBezTo>
                  <a:pt x="522" y="2056"/>
                  <a:pt x="568" y="2049"/>
                  <a:pt x="598" y="2132"/>
                </a:cubicBezTo>
                <a:cubicBezTo>
                  <a:pt x="628" y="2215"/>
                  <a:pt x="635" y="2435"/>
                  <a:pt x="643" y="2495"/>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37" name="Rectangle 5"/>
          <p:cNvSpPr>
            <a:spLocks noChangeArrowheads="1"/>
          </p:cNvSpPr>
          <p:nvPr/>
        </p:nvSpPr>
        <p:spPr bwMode="auto">
          <a:xfrm>
            <a:off x="3419475" y="5084763"/>
            <a:ext cx="2817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r>
              <a:rPr kumimoji="1" lang="zh-CN" altLang="en-US" sz="2800">
                <a:latin typeface="Arial" charset="0"/>
              </a:rPr>
              <a:t>软件结构形态</a:t>
            </a:r>
          </a:p>
        </p:txBody>
      </p:sp>
    </p:spTree>
  </p:cSld>
  <p:clrMapOvr>
    <a:masterClrMapping/>
  </p:clrMapOvr>
  <p:transition>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566555" y="1819508"/>
            <a:ext cx="8378825" cy="248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eaLnBrk="1" hangingPunct="1">
              <a:lnSpc>
                <a:spcPct val="130000"/>
              </a:lnSpc>
              <a:spcBef>
                <a:spcPct val="50000"/>
              </a:spcBef>
            </a:pPr>
            <a:r>
              <a:rPr kumimoji="1" lang="zh-CN" altLang="en-US" sz="2800" dirty="0"/>
              <a:t>模块的作用域：</a:t>
            </a:r>
            <a:r>
              <a:rPr kumimoji="1" lang="zh-CN" altLang="en-US" sz="2800" dirty="0">
                <a:solidFill>
                  <a:schemeClr val="tx1"/>
                </a:solidFill>
              </a:rPr>
              <a:t>是指受该模块判定影响的所有模块数。</a:t>
            </a:r>
          </a:p>
          <a:p>
            <a:pPr algn="just" eaLnBrk="1" hangingPunct="1">
              <a:lnSpc>
                <a:spcPct val="130000"/>
              </a:lnSpc>
              <a:spcBef>
                <a:spcPct val="50000"/>
              </a:spcBef>
            </a:pPr>
            <a:r>
              <a:rPr kumimoji="1" lang="zh-CN" altLang="en-US" sz="2800" dirty="0"/>
              <a:t>模块的控制域：</a:t>
            </a:r>
            <a:r>
              <a:rPr kumimoji="1" lang="zh-CN" altLang="en-US" sz="2800" dirty="0">
                <a:solidFill>
                  <a:schemeClr val="tx1"/>
                </a:solidFill>
              </a:rPr>
              <a:t>是受这个模块直接或间接控制调用的模块数。</a:t>
            </a:r>
            <a:endParaRPr kumimoji="1" lang="zh-CN" altLang="en-US" sz="2800" b="0" dirty="0">
              <a:solidFill>
                <a:schemeClr val="tx1"/>
              </a:solidFill>
            </a:endParaRPr>
          </a:p>
        </p:txBody>
      </p:sp>
      <p:sp>
        <p:nvSpPr>
          <p:cNvPr id="70659" name="Text Box 3"/>
          <p:cNvSpPr txBox="1">
            <a:spLocks noChangeArrowheads="1"/>
          </p:cNvSpPr>
          <p:nvPr/>
        </p:nvSpPr>
        <p:spPr bwMode="auto">
          <a:xfrm>
            <a:off x="611560" y="4698807"/>
            <a:ext cx="76327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kumimoji="1" lang="zh-CN" altLang="en-US" sz="2800" dirty="0">
                <a:solidFill>
                  <a:schemeClr val="tx1"/>
                </a:solidFill>
              </a:rPr>
              <a:t>模块的控制范围：</a:t>
            </a:r>
            <a:r>
              <a:rPr kumimoji="1" lang="zh-CN" altLang="en-US" sz="2800" dirty="0">
                <a:solidFill>
                  <a:srgbClr val="0000FF"/>
                </a:solidFill>
              </a:rPr>
              <a:t>本身及其所有下级</a:t>
            </a:r>
            <a:r>
              <a:rPr kumimoji="1" lang="zh-CN" altLang="en-US" sz="2800" dirty="0">
                <a:solidFill>
                  <a:schemeClr val="tx1"/>
                </a:solidFill>
              </a:rPr>
              <a:t>模块。</a:t>
            </a:r>
          </a:p>
          <a:p>
            <a:pPr algn="l" eaLnBrk="1" hangingPunct="1">
              <a:spcBef>
                <a:spcPct val="50000"/>
              </a:spcBef>
            </a:pPr>
            <a:r>
              <a:rPr kumimoji="1" lang="zh-CN" altLang="en-US" sz="2800" dirty="0">
                <a:solidFill>
                  <a:schemeClr val="tx1"/>
                </a:solidFill>
              </a:rPr>
              <a:t>模块的作用范围： 即</a:t>
            </a:r>
            <a:r>
              <a:rPr kumimoji="1" lang="zh-CN" altLang="en-US" sz="2800" dirty="0">
                <a:solidFill>
                  <a:srgbClr val="0000FF"/>
                </a:solidFill>
              </a:rPr>
              <a:t>直接调用</a:t>
            </a:r>
            <a:r>
              <a:rPr kumimoji="1" lang="zh-CN" altLang="en-US" sz="2800" dirty="0">
                <a:solidFill>
                  <a:schemeClr val="tx1"/>
                </a:solidFill>
              </a:rPr>
              <a:t>的模块 。</a:t>
            </a:r>
          </a:p>
        </p:txBody>
      </p:sp>
      <p:sp>
        <p:nvSpPr>
          <p:cNvPr id="70660" name="Rectangle 4"/>
          <p:cNvSpPr>
            <a:spLocks noChangeArrowheads="1"/>
          </p:cNvSpPr>
          <p:nvPr/>
        </p:nvSpPr>
        <p:spPr bwMode="auto">
          <a:xfrm>
            <a:off x="538990" y="458670"/>
            <a:ext cx="7318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spcBef>
                <a:spcPct val="50000"/>
              </a:spcBef>
            </a:pPr>
            <a:r>
              <a:rPr lang="zh-CN" altLang="en-US" sz="4000" dirty="0">
                <a:solidFill>
                  <a:srgbClr val="0000FF"/>
                </a:solidFill>
                <a:latin typeface="黑体" pitchFamily="49" charset="-122"/>
                <a:ea typeface="黑体" pitchFamily="49" charset="-122"/>
                <a:cs typeface="Times New Roman" pitchFamily="18" charset="0"/>
              </a:rPr>
              <a:t>模块的作用域应该在控制域之内</a:t>
            </a:r>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8128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4000">
                <a:solidFill>
                  <a:srgbClr val="0000FF"/>
                </a:solidFill>
                <a:cs typeface="Times New Roman" pitchFamily="18" charset="0"/>
              </a:rPr>
              <a:t>Example: Design of CPU</a:t>
            </a:r>
          </a:p>
        </p:txBody>
      </p:sp>
      <p:grpSp>
        <p:nvGrpSpPr>
          <p:cNvPr id="8195" name="Group 3"/>
          <p:cNvGrpSpPr>
            <a:grpSpLocks/>
          </p:cNvGrpSpPr>
          <p:nvPr/>
        </p:nvGrpSpPr>
        <p:grpSpPr bwMode="auto">
          <a:xfrm>
            <a:off x="2006600" y="908050"/>
            <a:ext cx="3132138" cy="2411413"/>
            <a:chOff x="1292" y="323"/>
            <a:chExt cx="1973" cy="1519"/>
          </a:xfrm>
        </p:grpSpPr>
        <p:sp>
          <p:nvSpPr>
            <p:cNvPr id="8240" name="Text Box 4"/>
            <p:cNvSpPr txBox="1">
              <a:spLocks noChangeArrowheads="1"/>
            </p:cNvSpPr>
            <p:nvPr/>
          </p:nvSpPr>
          <p:spPr bwMode="auto">
            <a:xfrm>
              <a:off x="1542" y="436"/>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p:txBody>
        </p:sp>
        <p:sp>
          <p:nvSpPr>
            <p:cNvPr id="8241" name="Text Box 5"/>
            <p:cNvSpPr txBox="1">
              <a:spLocks noChangeArrowheads="1"/>
            </p:cNvSpPr>
            <p:nvPr/>
          </p:nvSpPr>
          <p:spPr bwMode="auto">
            <a:xfrm>
              <a:off x="1292" y="323"/>
              <a:ext cx="748" cy="1283"/>
            </a:xfrm>
            <a:prstGeom prst="rect">
              <a:avLst/>
            </a:prstGeom>
            <a:solidFill>
              <a:schemeClr val="accent1"/>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a:p>
              <a:pPr algn="l" eaLnBrk="1" hangingPunct="1">
                <a:spcBef>
                  <a:spcPct val="50000"/>
                </a:spcBef>
              </a:pPr>
              <a:endParaRPr lang="zh-CN" altLang="en-US" sz="1800" b="0">
                <a:solidFill>
                  <a:schemeClr val="tx1"/>
                </a:solidFill>
                <a:latin typeface="Arial" charset="0"/>
              </a:endParaRPr>
            </a:p>
            <a:p>
              <a:pPr algn="l" eaLnBrk="1" hangingPunct="1">
                <a:spcBef>
                  <a:spcPct val="50000"/>
                </a:spcBef>
              </a:pPr>
              <a:r>
                <a:rPr lang="en-US" altLang="zh-CN" sz="1800" b="0">
                  <a:solidFill>
                    <a:schemeClr val="tx1"/>
                  </a:solidFill>
                  <a:latin typeface="Arial" charset="0"/>
                </a:rPr>
                <a:t>Registers</a:t>
              </a:r>
            </a:p>
            <a:p>
              <a:pPr algn="l" eaLnBrk="1" hangingPunct="1">
                <a:spcBef>
                  <a:spcPct val="50000"/>
                </a:spcBef>
              </a:pPr>
              <a:endParaRPr lang="en-US" altLang="zh-CN" sz="1800" b="0">
                <a:solidFill>
                  <a:schemeClr val="tx1"/>
                </a:solidFill>
                <a:latin typeface="Arial" charset="0"/>
              </a:endParaRPr>
            </a:p>
            <a:p>
              <a:pPr algn="l" eaLnBrk="1" hangingPunct="1">
                <a:spcBef>
                  <a:spcPct val="50000"/>
                </a:spcBef>
              </a:pPr>
              <a:endParaRPr lang="zh-CN" altLang="en-US" sz="1800" b="0">
                <a:solidFill>
                  <a:schemeClr val="tx1"/>
                </a:solidFill>
                <a:latin typeface="Arial" charset="0"/>
              </a:endParaRPr>
            </a:p>
          </p:txBody>
        </p:sp>
        <p:sp>
          <p:nvSpPr>
            <p:cNvPr id="8242" name="Text Box 6"/>
            <p:cNvSpPr txBox="1">
              <a:spLocks noChangeArrowheads="1"/>
            </p:cNvSpPr>
            <p:nvPr/>
          </p:nvSpPr>
          <p:spPr bwMode="auto">
            <a:xfrm>
              <a:off x="2517" y="603"/>
              <a:ext cx="748" cy="763"/>
            </a:xfrm>
            <a:prstGeom prst="rect">
              <a:avLst/>
            </a:prstGeom>
            <a:solidFill>
              <a:srgbClr val="00FF00"/>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a:p>
              <a:pPr algn="l" eaLnBrk="1" hangingPunct="1">
                <a:spcBef>
                  <a:spcPct val="50000"/>
                </a:spcBef>
              </a:pPr>
              <a:r>
                <a:rPr lang="zh-CN" altLang="en-US" sz="1800" b="0">
                  <a:solidFill>
                    <a:schemeClr val="tx1"/>
                  </a:solidFill>
                  <a:latin typeface="Arial" charset="0"/>
                </a:rPr>
                <a:t>   </a:t>
              </a:r>
              <a:r>
                <a:rPr lang="en-US" altLang="zh-CN" sz="1800" b="0">
                  <a:solidFill>
                    <a:schemeClr val="tx1"/>
                  </a:solidFill>
                  <a:latin typeface="Arial" charset="0"/>
                </a:rPr>
                <a:t>ALU</a:t>
              </a:r>
            </a:p>
            <a:p>
              <a:pPr algn="l" eaLnBrk="1" hangingPunct="1">
                <a:spcBef>
                  <a:spcPct val="50000"/>
                </a:spcBef>
              </a:pPr>
              <a:endParaRPr lang="zh-CN" altLang="en-US" sz="1800" b="0">
                <a:solidFill>
                  <a:schemeClr val="tx1"/>
                </a:solidFill>
                <a:latin typeface="Arial" charset="0"/>
              </a:endParaRPr>
            </a:p>
          </p:txBody>
        </p:sp>
        <p:sp>
          <p:nvSpPr>
            <p:cNvPr id="8243" name="Text Box 7"/>
            <p:cNvSpPr txBox="1">
              <a:spLocks noChangeArrowheads="1"/>
            </p:cNvSpPr>
            <p:nvPr/>
          </p:nvSpPr>
          <p:spPr bwMode="auto">
            <a:xfrm>
              <a:off x="2494" y="1599"/>
              <a:ext cx="748" cy="243"/>
            </a:xfrm>
            <a:prstGeom prst="rect">
              <a:avLst/>
            </a:prstGeom>
            <a:solidFill>
              <a:srgbClr val="800080"/>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zh-CN" altLang="en-US" sz="1800" b="0">
                  <a:solidFill>
                    <a:schemeClr val="tx1"/>
                  </a:solidFill>
                  <a:latin typeface="Arial" charset="0"/>
                </a:rPr>
                <a:t>  </a:t>
              </a:r>
              <a:r>
                <a:rPr lang="en-US" altLang="zh-CN" sz="1800" b="0">
                  <a:solidFill>
                    <a:schemeClr val="tx1"/>
                  </a:solidFill>
                  <a:latin typeface="Arial" charset="0"/>
                </a:rPr>
                <a:t>Shifter</a:t>
              </a:r>
            </a:p>
          </p:txBody>
        </p:sp>
        <p:sp>
          <p:nvSpPr>
            <p:cNvPr id="8244" name="Line 8"/>
            <p:cNvSpPr>
              <a:spLocks noChangeShapeType="1"/>
            </p:cNvSpPr>
            <p:nvPr/>
          </p:nvSpPr>
          <p:spPr bwMode="auto">
            <a:xfrm>
              <a:off x="2018" y="504"/>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45" name="Line 9"/>
            <p:cNvSpPr>
              <a:spLocks noChangeShapeType="1"/>
            </p:cNvSpPr>
            <p:nvPr/>
          </p:nvSpPr>
          <p:spPr bwMode="auto">
            <a:xfrm>
              <a:off x="2041" y="368"/>
              <a:ext cx="104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46" name="Line 10"/>
            <p:cNvSpPr>
              <a:spLocks noChangeShapeType="1"/>
            </p:cNvSpPr>
            <p:nvPr/>
          </p:nvSpPr>
          <p:spPr bwMode="auto">
            <a:xfrm>
              <a:off x="1655" y="1729"/>
              <a:ext cx="83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47" name="Line 11"/>
            <p:cNvSpPr>
              <a:spLocks noChangeShapeType="1"/>
            </p:cNvSpPr>
            <p:nvPr/>
          </p:nvSpPr>
          <p:spPr bwMode="auto">
            <a:xfrm flipV="1">
              <a:off x="1655" y="1593"/>
              <a:ext cx="0" cy="1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48" name="Line 12"/>
            <p:cNvSpPr>
              <a:spLocks noChangeShapeType="1"/>
            </p:cNvSpPr>
            <p:nvPr/>
          </p:nvSpPr>
          <p:spPr bwMode="auto">
            <a:xfrm>
              <a:off x="2631" y="504"/>
              <a:ext cx="0" cy="11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49" name="Line 13"/>
            <p:cNvSpPr>
              <a:spLocks noChangeShapeType="1"/>
            </p:cNvSpPr>
            <p:nvPr/>
          </p:nvSpPr>
          <p:spPr bwMode="auto">
            <a:xfrm>
              <a:off x="3061" y="368"/>
              <a:ext cx="0" cy="2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50" name="Line 14"/>
            <p:cNvSpPr>
              <a:spLocks noChangeShapeType="1"/>
            </p:cNvSpPr>
            <p:nvPr/>
          </p:nvSpPr>
          <p:spPr bwMode="auto">
            <a:xfrm>
              <a:off x="2857" y="1366"/>
              <a:ext cx="0" cy="2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196" name="Text Box 15"/>
          <p:cNvSpPr txBox="1">
            <a:spLocks noChangeArrowheads="1"/>
          </p:cNvSpPr>
          <p:nvPr/>
        </p:nvSpPr>
        <p:spPr bwMode="auto">
          <a:xfrm>
            <a:off x="6588125" y="5357813"/>
            <a:ext cx="1187450" cy="1347787"/>
          </a:xfrm>
          <a:prstGeom prst="rect">
            <a:avLst/>
          </a:prstGeom>
          <a:solidFill>
            <a:srgbClr val="FF00FF"/>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a:p>
            <a:pPr algn="l" eaLnBrk="1" hangingPunct="1"/>
            <a:r>
              <a:rPr lang="en-US" altLang="zh-CN" sz="1800" b="0">
                <a:solidFill>
                  <a:schemeClr val="tx1"/>
                </a:solidFill>
                <a:latin typeface="Arial" charset="0"/>
              </a:rPr>
              <a:t>NOT </a:t>
            </a:r>
          </a:p>
          <a:p>
            <a:pPr algn="l" eaLnBrk="1" hangingPunct="1"/>
            <a:r>
              <a:rPr lang="en-US" altLang="zh-CN" sz="1800" b="0">
                <a:solidFill>
                  <a:schemeClr val="tx1"/>
                </a:solidFill>
                <a:latin typeface="Arial" charset="0"/>
              </a:rPr>
              <a:t>gate</a:t>
            </a:r>
          </a:p>
          <a:p>
            <a:pPr algn="l" eaLnBrk="1" hangingPunct="1">
              <a:spcBef>
                <a:spcPct val="50000"/>
              </a:spcBef>
            </a:pPr>
            <a:endParaRPr lang="zh-CN" altLang="en-US" sz="1800" b="0">
              <a:solidFill>
                <a:schemeClr val="tx1"/>
              </a:solidFill>
              <a:latin typeface="Arial" charset="0"/>
            </a:endParaRPr>
          </a:p>
        </p:txBody>
      </p:sp>
      <p:grpSp>
        <p:nvGrpSpPr>
          <p:cNvPr id="8197" name="Group 16"/>
          <p:cNvGrpSpPr>
            <a:grpSpLocks/>
          </p:cNvGrpSpPr>
          <p:nvPr/>
        </p:nvGrpSpPr>
        <p:grpSpPr bwMode="auto">
          <a:xfrm>
            <a:off x="341313" y="3503613"/>
            <a:ext cx="3455987" cy="3354387"/>
            <a:chOff x="204" y="1911"/>
            <a:chExt cx="2177" cy="2113"/>
          </a:xfrm>
        </p:grpSpPr>
        <p:sp>
          <p:nvSpPr>
            <p:cNvPr id="8222" name="Text Box 17"/>
            <p:cNvSpPr txBox="1">
              <a:spLocks noChangeArrowheads="1"/>
            </p:cNvSpPr>
            <p:nvPr/>
          </p:nvSpPr>
          <p:spPr bwMode="auto">
            <a:xfrm>
              <a:off x="499" y="2288"/>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p:txBody>
        </p:sp>
        <p:sp>
          <p:nvSpPr>
            <p:cNvPr id="8223" name="Text Box 18"/>
            <p:cNvSpPr txBox="1">
              <a:spLocks noChangeArrowheads="1"/>
            </p:cNvSpPr>
            <p:nvPr/>
          </p:nvSpPr>
          <p:spPr bwMode="auto">
            <a:xfrm>
              <a:off x="249" y="2175"/>
              <a:ext cx="748" cy="1283"/>
            </a:xfrm>
            <a:prstGeom prst="rect">
              <a:avLst/>
            </a:prstGeom>
            <a:solidFill>
              <a:schemeClr val="accent1"/>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a:p>
              <a:pPr algn="l" eaLnBrk="1" hangingPunct="1">
                <a:spcBef>
                  <a:spcPct val="50000"/>
                </a:spcBef>
              </a:pPr>
              <a:endParaRPr lang="zh-CN" altLang="en-US" sz="1800" b="0">
                <a:solidFill>
                  <a:schemeClr val="tx1"/>
                </a:solidFill>
                <a:latin typeface="Arial" charset="0"/>
              </a:endParaRPr>
            </a:p>
            <a:p>
              <a:pPr algn="l" eaLnBrk="1" hangingPunct="1">
                <a:spcBef>
                  <a:spcPct val="50000"/>
                </a:spcBef>
              </a:pPr>
              <a:r>
                <a:rPr lang="en-US" altLang="zh-CN" sz="1800" b="0">
                  <a:solidFill>
                    <a:schemeClr val="tx1"/>
                  </a:solidFill>
                  <a:latin typeface="Arial" charset="0"/>
                </a:rPr>
                <a:t>Registers</a:t>
              </a:r>
            </a:p>
            <a:p>
              <a:pPr algn="l" eaLnBrk="1" hangingPunct="1">
                <a:spcBef>
                  <a:spcPct val="50000"/>
                </a:spcBef>
              </a:pPr>
              <a:endParaRPr lang="en-US" altLang="zh-CN" sz="1800" b="0">
                <a:solidFill>
                  <a:schemeClr val="tx1"/>
                </a:solidFill>
                <a:latin typeface="Arial" charset="0"/>
              </a:endParaRPr>
            </a:p>
            <a:p>
              <a:pPr algn="l" eaLnBrk="1" hangingPunct="1">
                <a:spcBef>
                  <a:spcPct val="50000"/>
                </a:spcBef>
              </a:pPr>
              <a:endParaRPr lang="zh-CN" altLang="en-US" sz="1800" b="0">
                <a:solidFill>
                  <a:schemeClr val="tx1"/>
                </a:solidFill>
                <a:latin typeface="Arial" charset="0"/>
              </a:endParaRPr>
            </a:p>
          </p:txBody>
        </p:sp>
        <p:sp>
          <p:nvSpPr>
            <p:cNvPr id="8224" name="Text Box 19"/>
            <p:cNvSpPr txBox="1">
              <a:spLocks noChangeArrowheads="1"/>
            </p:cNvSpPr>
            <p:nvPr/>
          </p:nvSpPr>
          <p:spPr bwMode="auto">
            <a:xfrm>
              <a:off x="1474" y="2455"/>
              <a:ext cx="748" cy="763"/>
            </a:xfrm>
            <a:prstGeom prst="rect">
              <a:avLst/>
            </a:prstGeom>
            <a:solidFill>
              <a:srgbClr val="00FF00"/>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a:p>
              <a:pPr algn="l" eaLnBrk="1" hangingPunct="1">
                <a:spcBef>
                  <a:spcPct val="50000"/>
                </a:spcBef>
              </a:pPr>
              <a:r>
                <a:rPr lang="zh-CN" altLang="en-US" sz="1800" b="0">
                  <a:solidFill>
                    <a:schemeClr val="tx1"/>
                  </a:solidFill>
                  <a:latin typeface="Arial" charset="0"/>
                </a:rPr>
                <a:t>   </a:t>
              </a:r>
              <a:r>
                <a:rPr lang="en-US" altLang="zh-CN" sz="1800" b="0">
                  <a:solidFill>
                    <a:schemeClr val="tx1"/>
                  </a:solidFill>
                  <a:latin typeface="Arial" charset="0"/>
                </a:rPr>
                <a:t>ALU</a:t>
              </a:r>
            </a:p>
            <a:p>
              <a:pPr algn="l" eaLnBrk="1" hangingPunct="1">
                <a:spcBef>
                  <a:spcPct val="50000"/>
                </a:spcBef>
              </a:pPr>
              <a:endParaRPr lang="zh-CN" altLang="en-US" sz="1800" b="0">
                <a:solidFill>
                  <a:schemeClr val="tx1"/>
                </a:solidFill>
                <a:latin typeface="Arial" charset="0"/>
              </a:endParaRPr>
            </a:p>
          </p:txBody>
        </p:sp>
        <p:sp>
          <p:nvSpPr>
            <p:cNvPr id="8225" name="Text Box 20"/>
            <p:cNvSpPr txBox="1">
              <a:spLocks noChangeArrowheads="1"/>
            </p:cNvSpPr>
            <p:nvPr/>
          </p:nvSpPr>
          <p:spPr bwMode="auto">
            <a:xfrm>
              <a:off x="1451" y="3451"/>
              <a:ext cx="748" cy="243"/>
            </a:xfrm>
            <a:prstGeom prst="rect">
              <a:avLst/>
            </a:prstGeom>
            <a:solidFill>
              <a:srgbClr val="800080"/>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zh-CN" altLang="en-US" sz="1800" b="0">
                  <a:solidFill>
                    <a:schemeClr val="tx1"/>
                  </a:solidFill>
                  <a:latin typeface="Arial" charset="0"/>
                </a:rPr>
                <a:t>  </a:t>
              </a:r>
              <a:r>
                <a:rPr lang="en-US" altLang="zh-CN" sz="1800" b="0">
                  <a:solidFill>
                    <a:schemeClr val="tx1"/>
                  </a:solidFill>
                  <a:latin typeface="Arial" charset="0"/>
                </a:rPr>
                <a:t>Shifter</a:t>
              </a:r>
            </a:p>
          </p:txBody>
        </p:sp>
        <p:sp>
          <p:nvSpPr>
            <p:cNvPr id="8226" name="Line 21"/>
            <p:cNvSpPr>
              <a:spLocks noChangeShapeType="1"/>
            </p:cNvSpPr>
            <p:nvPr/>
          </p:nvSpPr>
          <p:spPr bwMode="auto">
            <a:xfrm>
              <a:off x="975" y="2356"/>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27" name="Line 22"/>
            <p:cNvSpPr>
              <a:spLocks noChangeShapeType="1"/>
            </p:cNvSpPr>
            <p:nvPr/>
          </p:nvSpPr>
          <p:spPr bwMode="auto">
            <a:xfrm>
              <a:off x="998" y="2220"/>
              <a:ext cx="104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28" name="Line 23"/>
            <p:cNvSpPr>
              <a:spLocks noChangeShapeType="1"/>
            </p:cNvSpPr>
            <p:nvPr/>
          </p:nvSpPr>
          <p:spPr bwMode="auto">
            <a:xfrm>
              <a:off x="612" y="3581"/>
              <a:ext cx="83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29" name="Line 24"/>
            <p:cNvSpPr>
              <a:spLocks noChangeShapeType="1"/>
            </p:cNvSpPr>
            <p:nvPr/>
          </p:nvSpPr>
          <p:spPr bwMode="auto">
            <a:xfrm flipV="1">
              <a:off x="612" y="3445"/>
              <a:ext cx="0" cy="1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0" name="Line 25"/>
            <p:cNvSpPr>
              <a:spLocks noChangeShapeType="1"/>
            </p:cNvSpPr>
            <p:nvPr/>
          </p:nvSpPr>
          <p:spPr bwMode="auto">
            <a:xfrm>
              <a:off x="1588" y="2356"/>
              <a:ext cx="0" cy="11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1" name="Line 26"/>
            <p:cNvSpPr>
              <a:spLocks noChangeShapeType="1"/>
            </p:cNvSpPr>
            <p:nvPr/>
          </p:nvSpPr>
          <p:spPr bwMode="auto">
            <a:xfrm>
              <a:off x="2018" y="2220"/>
              <a:ext cx="0" cy="2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2" name="Line 27"/>
            <p:cNvSpPr>
              <a:spLocks noChangeShapeType="1"/>
            </p:cNvSpPr>
            <p:nvPr/>
          </p:nvSpPr>
          <p:spPr bwMode="auto">
            <a:xfrm>
              <a:off x="1814" y="3218"/>
              <a:ext cx="0" cy="2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3" name="Text Box 28"/>
            <p:cNvSpPr txBox="1">
              <a:spLocks noChangeArrowheads="1"/>
            </p:cNvSpPr>
            <p:nvPr/>
          </p:nvSpPr>
          <p:spPr bwMode="auto">
            <a:xfrm>
              <a:off x="204" y="3793"/>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solidFill>
                    <a:schemeClr val="tx1"/>
                  </a:solidFill>
                  <a:latin typeface="Arial" charset="0"/>
                </a:rPr>
                <a:t>CPU fabricated on three chips</a:t>
              </a:r>
            </a:p>
          </p:txBody>
        </p:sp>
        <p:sp>
          <p:nvSpPr>
            <p:cNvPr id="8234" name="Line 29"/>
            <p:cNvSpPr>
              <a:spLocks noChangeShapeType="1"/>
            </p:cNvSpPr>
            <p:nvPr/>
          </p:nvSpPr>
          <p:spPr bwMode="auto">
            <a:xfrm>
              <a:off x="1224" y="2001"/>
              <a:ext cx="0" cy="152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5" name="Line 30"/>
            <p:cNvSpPr>
              <a:spLocks noChangeShapeType="1"/>
            </p:cNvSpPr>
            <p:nvPr/>
          </p:nvSpPr>
          <p:spPr bwMode="auto">
            <a:xfrm>
              <a:off x="1224" y="3317"/>
              <a:ext cx="111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6" name="Line 31"/>
            <p:cNvSpPr>
              <a:spLocks noChangeShapeType="1"/>
            </p:cNvSpPr>
            <p:nvPr/>
          </p:nvSpPr>
          <p:spPr bwMode="auto">
            <a:xfrm>
              <a:off x="249" y="3521"/>
              <a:ext cx="99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7" name="Text Box 32"/>
            <p:cNvSpPr txBox="1">
              <a:spLocks noChangeArrowheads="1"/>
            </p:cNvSpPr>
            <p:nvPr/>
          </p:nvSpPr>
          <p:spPr bwMode="auto">
            <a:xfrm>
              <a:off x="1837" y="3634"/>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latin typeface="Arial" charset="0"/>
                </a:rPr>
                <a:t>Chip 3</a:t>
              </a:r>
            </a:p>
          </p:txBody>
        </p:sp>
        <p:sp>
          <p:nvSpPr>
            <p:cNvPr id="8238" name="Text Box 33"/>
            <p:cNvSpPr txBox="1">
              <a:spLocks noChangeArrowheads="1"/>
            </p:cNvSpPr>
            <p:nvPr/>
          </p:nvSpPr>
          <p:spPr bwMode="auto">
            <a:xfrm>
              <a:off x="295" y="1911"/>
              <a:ext cx="6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latin typeface="Arial" charset="0"/>
                </a:rPr>
                <a:t>Chip 1</a:t>
              </a:r>
            </a:p>
          </p:txBody>
        </p:sp>
        <p:sp>
          <p:nvSpPr>
            <p:cNvPr id="8239" name="Text Box 34"/>
            <p:cNvSpPr txBox="1">
              <a:spLocks noChangeArrowheads="1"/>
            </p:cNvSpPr>
            <p:nvPr/>
          </p:nvSpPr>
          <p:spPr bwMode="auto">
            <a:xfrm>
              <a:off x="1746" y="2024"/>
              <a:ext cx="6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latin typeface="Arial" charset="0"/>
                </a:rPr>
                <a:t>Chip 2</a:t>
              </a:r>
            </a:p>
          </p:txBody>
        </p:sp>
      </p:grpSp>
      <p:grpSp>
        <p:nvGrpSpPr>
          <p:cNvPr id="8198" name="Group 35"/>
          <p:cNvGrpSpPr>
            <a:grpSpLocks/>
          </p:cNvGrpSpPr>
          <p:nvPr/>
        </p:nvGrpSpPr>
        <p:grpSpPr bwMode="auto">
          <a:xfrm>
            <a:off x="5148263" y="3203575"/>
            <a:ext cx="3995737" cy="3490913"/>
            <a:chOff x="3243" y="1911"/>
            <a:chExt cx="2517" cy="2199"/>
          </a:xfrm>
        </p:grpSpPr>
        <p:sp>
          <p:nvSpPr>
            <p:cNvPr id="8199" name="Text Box 36"/>
            <p:cNvSpPr txBox="1">
              <a:spLocks noChangeArrowheads="1"/>
            </p:cNvSpPr>
            <p:nvPr/>
          </p:nvSpPr>
          <p:spPr bwMode="auto">
            <a:xfrm>
              <a:off x="3311" y="2115"/>
              <a:ext cx="6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latin typeface="Arial" charset="0"/>
                </a:rPr>
                <a:t>Chip 1</a:t>
              </a:r>
            </a:p>
          </p:txBody>
        </p:sp>
        <p:sp>
          <p:nvSpPr>
            <p:cNvPr id="8200" name="Text Box 37"/>
            <p:cNvSpPr txBox="1">
              <a:spLocks noChangeArrowheads="1"/>
            </p:cNvSpPr>
            <p:nvPr/>
          </p:nvSpPr>
          <p:spPr bwMode="auto">
            <a:xfrm>
              <a:off x="5035" y="2092"/>
              <a:ext cx="6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latin typeface="Arial" charset="0"/>
                </a:rPr>
                <a:t>Chip 2</a:t>
              </a:r>
            </a:p>
          </p:txBody>
        </p:sp>
        <p:sp>
          <p:nvSpPr>
            <p:cNvPr id="8201" name="Text Box 38"/>
            <p:cNvSpPr txBox="1">
              <a:spLocks noChangeArrowheads="1"/>
            </p:cNvSpPr>
            <p:nvPr/>
          </p:nvSpPr>
          <p:spPr bwMode="auto">
            <a:xfrm>
              <a:off x="4876" y="2296"/>
              <a:ext cx="748" cy="849"/>
            </a:xfrm>
            <a:prstGeom prst="rect">
              <a:avLst/>
            </a:prstGeom>
            <a:solidFill>
              <a:srgbClr val="FF00FF"/>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a:p>
              <a:pPr algn="l" eaLnBrk="1" hangingPunct="1"/>
              <a:r>
                <a:rPr lang="en-US" altLang="zh-CN" sz="1800" b="0">
                  <a:solidFill>
                    <a:schemeClr val="tx1"/>
                  </a:solidFill>
                  <a:latin typeface="Arial" charset="0"/>
                </a:rPr>
                <a:t>OR </a:t>
              </a:r>
            </a:p>
            <a:p>
              <a:pPr algn="l" eaLnBrk="1" hangingPunct="1"/>
              <a:r>
                <a:rPr lang="en-US" altLang="zh-CN" sz="1800" b="0">
                  <a:solidFill>
                    <a:schemeClr val="tx1"/>
                  </a:solidFill>
                  <a:latin typeface="Arial" charset="0"/>
                </a:rPr>
                <a:t>gate</a:t>
              </a:r>
            </a:p>
            <a:p>
              <a:pPr algn="l" eaLnBrk="1" hangingPunct="1">
                <a:spcBef>
                  <a:spcPct val="50000"/>
                </a:spcBef>
              </a:pPr>
              <a:endParaRPr lang="zh-CN" altLang="en-US" sz="1800" b="0">
                <a:solidFill>
                  <a:schemeClr val="tx1"/>
                </a:solidFill>
                <a:latin typeface="Arial" charset="0"/>
              </a:endParaRPr>
            </a:p>
          </p:txBody>
        </p:sp>
        <p:sp>
          <p:nvSpPr>
            <p:cNvPr id="8202" name="Text Box 39"/>
            <p:cNvSpPr txBox="1">
              <a:spLocks noChangeArrowheads="1"/>
            </p:cNvSpPr>
            <p:nvPr/>
          </p:nvSpPr>
          <p:spPr bwMode="auto">
            <a:xfrm>
              <a:off x="3470" y="2319"/>
              <a:ext cx="748" cy="849"/>
            </a:xfrm>
            <a:prstGeom prst="rect">
              <a:avLst/>
            </a:prstGeom>
            <a:solidFill>
              <a:srgbClr val="FF00FF"/>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a:p>
              <a:pPr algn="l" eaLnBrk="1" hangingPunct="1"/>
              <a:r>
                <a:rPr lang="en-US" altLang="zh-CN" sz="1800" b="0">
                  <a:solidFill>
                    <a:schemeClr val="tx1"/>
                  </a:solidFill>
                  <a:latin typeface="Arial" charset="0"/>
                </a:rPr>
                <a:t>AND </a:t>
              </a:r>
            </a:p>
            <a:p>
              <a:pPr algn="l" eaLnBrk="1" hangingPunct="1"/>
              <a:r>
                <a:rPr lang="en-US" altLang="zh-CN" sz="1800" b="0">
                  <a:solidFill>
                    <a:schemeClr val="tx1"/>
                  </a:solidFill>
                  <a:latin typeface="Arial" charset="0"/>
                </a:rPr>
                <a:t>gate</a:t>
              </a:r>
            </a:p>
            <a:p>
              <a:pPr algn="l" eaLnBrk="1" hangingPunct="1">
                <a:spcBef>
                  <a:spcPct val="50000"/>
                </a:spcBef>
              </a:pPr>
              <a:endParaRPr lang="zh-CN" altLang="en-US" sz="1800" b="0">
                <a:solidFill>
                  <a:schemeClr val="tx1"/>
                </a:solidFill>
                <a:latin typeface="Arial" charset="0"/>
              </a:endParaRPr>
            </a:p>
          </p:txBody>
        </p:sp>
        <p:sp>
          <p:nvSpPr>
            <p:cNvPr id="8203" name="Line 40"/>
            <p:cNvSpPr>
              <a:spLocks noChangeShapeType="1"/>
            </p:cNvSpPr>
            <p:nvPr/>
          </p:nvSpPr>
          <p:spPr bwMode="auto">
            <a:xfrm>
              <a:off x="3402" y="3271"/>
              <a:ext cx="231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4" name="Line 41"/>
            <p:cNvSpPr>
              <a:spLocks noChangeShapeType="1"/>
            </p:cNvSpPr>
            <p:nvPr/>
          </p:nvSpPr>
          <p:spPr bwMode="auto">
            <a:xfrm flipV="1">
              <a:off x="4536" y="2183"/>
              <a:ext cx="0" cy="106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5" name="Line 42"/>
            <p:cNvSpPr>
              <a:spLocks noChangeShapeType="1"/>
            </p:cNvSpPr>
            <p:nvPr/>
          </p:nvSpPr>
          <p:spPr bwMode="auto">
            <a:xfrm>
              <a:off x="4218" y="2727"/>
              <a:ext cx="658"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6" name="Line 43"/>
            <p:cNvSpPr>
              <a:spLocks noChangeShapeType="1"/>
            </p:cNvSpPr>
            <p:nvPr/>
          </p:nvSpPr>
          <p:spPr bwMode="auto">
            <a:xfrm flipV="1">
              <a:off x="4195" y="2523"/>
              <a:ext cx="749" cy="34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7" name="Line 44"/>
            <p:cNvSpPr>
              <a:spLocks noChangeShapeType="1"/>
            </p:cNvSpPr>
            <p:nvPr/>
          </p:nvSpPr>
          <p:spPr bwMode="auto">
            <a:xfrm>
              <a:off x="4241" y="2387"/>
              <a:ext cx="657" cy="249"/>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8" name="Line 45"/>
            <p:cNvSpPr>
              <a:spLocks noChangeShapeType="1"/>
            </p:cNvSpPr>
            <p:nvPr/>
          </p:nvSpPr>
          <p:spPr bwMode="auto">
            <a:xfrm>
              <a:off x="4218" y="2999"/>
              <a:ext cx="658"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9" name="Line 46"/>
            <p:cNvSpPr>
              <a:spLocks noChangeShapeType="1"/>
            </p:cNvSpPr>
            <p:nvPr/>
          </p:nvSpPr>
          <p:spPr bwMode="auto">
            <a:xfrm flipH="1" flipV="1">
              <a:off x="4218" y="2455"/>
              <a:ext cx="658" cy="40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0" name="Line 47"/>
            <p:cNvSpPr>
              <a:spLocks noChangeShapeType="1"/>
            </p:cNvSpPr>
            <p:nvPr/>
          </p:nvSpPr>
          <p:spPr bwMode="auto">
            <a:xfrm flipH="1" flipV="1">
              <a:off x="4195" y="2659"/>
              <a:ext cx="658" cy="40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1" name="Line 48"/>
            <p:cNvSpPr>
              <a:spLocks noChangeShapeType="1"/>
            </p:cNvSpPr>
            <p:nvPr/>
          </p:nvSpPr>
          <p:spPr bwMode="auto">
            <a:xfrm flipH="1">
              <a:off x="4218" y="2863"/>
              <a:ext cx="658" cy="227"/>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2" name="Line 49"/>
            <p:cNvSpPr>
              <a:spLocks noChangeShapeType="1"/>
            </p:cNvSpPr>
            <p:nvPr/>
          </p:nvSpPr>
          <p:spPr bwMode="auto">
            <a:xfrm flipV="1">
              <a:off x="4898" y="3113"/>
              <a:ext cx="114" cy="521"/>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3" name="Line 50"/>
            <p:cNvSpPr>
              <a:spLocks noChangeShapeType="1"/>
            </p:cNvSpPr>
            <p:nvPr/>
          </p:nvSpPr>
          <p:spPr bwMode="auto">
            <a:xfrm flipH="1" flipV="1">
              <a:off x="3470" y="3158"/>
              <a:ext cx="726" cy="544"/>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4" name="Line 51"/>
            <p:cNvSpPr>
              <a:spLocks noChangeShapeType="1"/>
            </p:cNvSpPr>
            <p:nvPr/>
          </p:nvSpPr>
          <p:spPr bwMode="auto">
            <a:xfrm flipH="1">
              <a:off x="4898" y="3158"/>
              <a:ext cx="454" cy="93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5" name="Line 52"/>
            <p:cNvSpPr>
              <a:spLocks noChangeShapeType="1"/>
            </p:cNvSpPr>
            <p:nvPr/>
          </p:nvSpPr>
          <p:spPr bwMode="auto">
            <a:xfrm>
              <a:off x="3901" y="3158"/>
              <a:ext cx="272" cy="95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6" name="Line 53"/>
            <p:cNvSpPr>
              <a:spLocks noChangeShapeType="1"/>
            </p:cNvSpPr>
            <p:nvPr/>
          </p:nvSpPr>
          <p:spPr bwMode="auto">
            <a:xfrm flipH="1" flipV="1">
              <a:off x="4037" y="3158"/>
              <a:ext cx="113" cy="38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7" name="Line 54"/>
            <p:cNvSpPr>
              <a:spLocks noChangeShapeType="1"/>
            </p:cNvSpPr>
            <p:nvPr/>
          </p:nvSpPr>
          <p:spPr bwMode="auto">
            <a:xfrm flipV="1">
              <a:off x="4898" y="3135"/>
              <a:ext cx="636" cy="794"/>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8" name="Line 55"/>
            <p:cNvSpPr>
              <a:spLocks noChangeShapeType="1"/>
            </p:cNvSpPr>
            <p:nvPr/>
          </p:nvSpPr>
          <p:spPr bwMode="auto">
            <a:xfrm flipH="1">
              <a:off x="4921" y="3158"/>
              <a:ext cx="250" cy="59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9" name="Line 56"/>
            <p:cNvSpPr>
              <a:spLocks noChangeShapeType="1"/>
            </p:cNvSpPr>
            <p:nvPr/>
          </p:nvSpPr>
          <p:spPr bwMode="auto">
            <a:xfrm>
              <a:off x="3719" y="3181"/>
              <a:ext cx="408" cy="68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20" name="Text Box 57"/>
            <p:cNvSpPr txBox="1">
              <a:spLocks noChangeArrowheads="1"/>
            </p:cNvSpPr>
            <p:nvPr/>
          </p:nvSpPr>
          <p:spPr bwMode="auto">
            <a:xfrm>
              <a:off x="3583" y="3838"/>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latin typeface="Arial" charset="0"/>
                </a:rPr>
                <a:t>Chip 3</a:t>
              </a:r>
            </a:p>
          </p:txBody>
        </p:sp>
        <p:sp>
          <p:nvSpPr>
            <p:cNvPr id="8221" name="Text Box 58"/>
            <p:cNvSpPr txBox="1">
              <a:spLocks noChangeArrowheads="1"/>
            </p:cNvSpPr>
            <p:nvPr/>
          </p:nvSpPr>
          <p:spPr bwMode="auto">
            <a:xfrm>
              <a:off x="3243" y="1911"/>
              <a:ext cx="25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solidFill>
                    <a:schemeClr val="tx1"/>
                  </a:solidFill>
                  <a:latin typeface="Arial" charset="0"/>
                </a:rPr>
                <a:t>CPU fabricated on other three chips</a:t>
              </a:r>
            </a:p>
          </p:txBody>
        </p:sp>
      </p:grpSp>
    </p:spTree>
  </p:cSld>
  <p:clrMapOvr>
    <a:masterClrMapping/>
  </p:clrMapOvr>
  <p:transition>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2"/>
          <p:cNvGrpSpPr>
            <a:grpSpLocks/>
          </p:cNvGrpSpPr>
          <p:nvPr/>
        </p:nvGrpSpPr>
        <p:grpSpPr bwMode="auto">
          <a:xfrm>
            <a:off x="836613" y="863600"/>
            <a:ext cx="3657600" cy="2760663"/>
            <a:chOff x="816" y="288"/>
            <a:chExt cx="2544" cy="2020"/>
          </a:xfrm>
        </p:grpSpPr>
        <p:sp>
          <p:nvSpPr>
            <p:cNvPr id="71686" name="Text Box 3"/>
            <p:cNvSpPr txBox="1">
              <a:spLocks noChangeArrowheads="1"/>
            </p:cNvSpPr>
            <p:nvPr/>
          </p:nvSpPr>
          <p:spPr bwMode="auto">
            <a:xfrm>
              <a:off x="2064" y="288"/>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M</a:t>
              </a:r>
            </a:p>
          </p:txBody>
        </p:sp>
        <p:sp>
          <p:nvSpPr>
            <p:cNvPr id="71687" name="Text Box 4"/>
            <p:cNvSpPr txBox="1">
              <a:spLocks noChangeArrowheads="1"/>
            </p:cNvSpPr>
            <p:nvPr/>
          </p:nvSpPr>
          <p:spPr bwMode="auto">
            <a:xfrm>
              <a:off x="1392" y="817"/>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A</a:t>
              </a:r>
            </a:p>
          </p:txBody>
        </p:sp>
        <p:sp>
          <p:nvSpPr>
            <p:cNvPr id="71688" name="Text Box 5"/>
            <p:cNvSpPr txBox="1">
              <a:spLocks noChangeArrowheads="1"/>
            </p:cNvSpPr>
            <p:nvPr/>
          </p:nvSpPr>
          <p:spPr bwMode="auto">
            <a:xfrm>
              <a:off x="2640" y="817"/>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G</a:t>
              </a:r>
            </a:p>
          </p:txBody>
        </p:sp>
        <p:sp>
          <p:nvSpPr>
            <p:cNvPr id="71689" name="Text Box 6"/>
            <p:cNvSpPr txBox="1">
              <a:spLocks noChangeArrowheads="1"/>
            </p:cNvSpPr>
            <p:nvPr/>
          </p:nvSpPr>
          <p:spPr bwMode="auto">
            <a:xfrm>
              <a:off x="816" y="1392"/>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B</a:t>
              </a:r>
            </a:p>
          </p:txBody>
        </p:sp>
        <p:sp>
          <p:nvSpPr>
            <p:cNvPr id="71690" name="Text Box 7"/>
            <p:cNvSpPr txBox="1">
              <a:spLocks noChangeArrowheads="1"/>
            </p:cNvSpPr>
            <p:nvPr/>
          </p:nvSpPr>
          <p:spPr bwMode="auto">
            <a:xfrm>
              <a:off x="1968" y="1392"/>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C</a:t>
              </a:r>
            </a:p>
          </p:txBody>
        </p:sp>
        <p:sp>
          <p:nvSpPr>
            <p:cNvPr id="71691" name="Text Box 8"/>
            <p:cNvSpPr txBox="1">
              <a:spLocks noChangeArrowheads="1"/>
            </p:cNvSpPr>
            <p:nvPr/>
          </p:nvSpPr>
          <p:spPr bwMode="auto">
            <a:xfrm>
              <a:off x="2736" y="2015"/>
              <a:ext cx="624" cy="29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F</a:t>
              </a:r>
            </a:p>
          </p:txBody>
        </p:sp>
        <p:sp>
          <p:nvSpPr>
            <p:cNvPr id="71692" name="Text Box 9"/>
            <p:cNvSpPr txBox="1">
              <a:spLocks noChangeArrowheads="1"/>
            </p:cNvSpPr>
            <p:nvPr/>
          </p:nvSpPr>
          <p:spPr bwMode="auto">
            <a:xfrm>
              <a:off x="1968" y="2015"/>
              <a:ext cx="624" cy="29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E</a:t>
              </a:r>
            </a:p>
          </p:txBody>
        </p:sp>
        <p:sp>
          <p:nvSpPr>
            <p:cNvPr id="71693" name="Text Box 10"/>
            <p:cNvSpPr txBox="1">
              <a:spLocks noChangeArrowheads="1"/>
            </p:cNvSpPr>
            <p:nvPr/>
          </p:nvSpPr>
          <p:spPr bwMode="auto">
            <a:xfrm>
              <a:off x="1200" y="2017"/>
              <a:ext cx="624" cy="29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D</a:t>
              </a:r>
            </a:p>
          </p:txBody>
        </p:sp>
        <p:grpSp>
          <p:nvGrpSpPr>
            <p:cNvPr id="71694" name="Group 11"/>
            <p:cNvGrpSpPr>
              <a:grpSpLocks/>
            </p:cNvGrpSpPr>
            <p:nvPr/>
          </p:nvGrpSpPr>
          <p:grpSpPr bwMode="auto">
            <a:xfrm>
              <a:off x="1680" y="528"/>
              <a:ext cx="1248" cy="288"/>
              <a:chOff x="1680" y="528"/>
              <a:chExt cx="1248" cy="288"/>
            </a:xfrm>
          </p:grpSpPr>
          <p:sp>
            <p:nvSpPr>
              <p:cNvPr id="71702" name="Line 12"/>
              <p:cNvSpPr>
                <a:spLocks noChangeShapeType="1"/>
              </p:cNvSpPr>
              <p:nvPr/>
            </p:nvSpPr>
            <p:spPr bwMode="auto">
              <a:xfrm>
                <a:off x="2400" y="528"/>
                <a:ext cx="52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03" name="Line 13"/>
              <p:cNvSpPr>
                <a:spLocks noChangeShapeType="1"/>
              </p:cNvSpPr>
              <p:nvPr/>
            </p:nvSpPr>
            <p:spPr bwMode="auto">
              <a:xfrm flipH="1">
                <a:off x="1680" y="528"/>
                <a:ext cx="624"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1695" name="Group 14"/>
            <p:cNvGrpSpPr>
              <a:grpSpLocks/>
            </p:cNvGrpSpPr>
            <p:nvPr/>
          </p:nvGrpSpPr>
          <p:grpSpPr bwMode="auto">
            <a:xfrm>
              <a:off x="1104" y="1056"/>
              <a:ext cx="1152" cy="336"/>
              <a:chOff x="1104" y="1056"/>
              <a:chExt cx="1152" cy="336"/>
            </a:xfrm>
          </p:grpSpPr>
          <p:sp>
            <p:nvSpPr>
              <p:cNvPr id="71700" name="Line 15"/>
              <p:cNvSpPr>
                <a:spLocks noChangeShapeType="1"/>
              </p:cNvSpPr>
              <p:nvPr/>
            </p:nvSpPr>
            <p:spPr bwMode="auto">
              <a:xfrm flipH="1">
                <a:off x="1104" y="1056"/>
                <a:ext cx="52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01" name="Line 16"/>
              <p:cNvSpPr>
                <a:spLocks noChangeShapeType="1"/>
              </p:cNvSpPr>
              <p:nvPr/>
            </p:nvSpPr>
            <p:spPr bwMode="auto">
              <a:xfrm>
                <a:off x="1680" y="1056"/>
                <a:ext cx="576"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1696" name="Group 17"/>
            <p:cNvGrpSpPr>
              <a:grpSpLocks/>
            </p:cNvGrpSpPr>
            <p:nvPr/>
          </p:nvGrpSpPr>
          <p:grpSpPr bwMode="auto">
            <a:xfrm>
              <a:off x="1488" y="1632"/>
              <a:ext cx="1488" cy="384"/>
              <a:chOff x="1488" y="1632"/>
              <a:chExt cx="1488" cy="384"/>
            </a:xfrm>
          </p:grpSpPr>
          <p:sp>
            <p:nvSpPr>
              <p:cNvPr id="71697" name="Line 18"/>
              <p:cNvSpPr>
                <a:spLocks noChangeShapeType="1"/>
              </p:cNvSpPr>
              <p:nvPr/>
            </p:nvSpPr>
            <p:spPr bwMode="auto">
              <a:xfrm>
                <a:off x="2271" y="16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698" name="Line 19"/>
              <p:cNvSpPr>
                <a:spLocks noChangeShapeType="1"/>
              </p:cNvSpPr>
              <p:nvPr/>
            </p:nvSpPr>
            <p:spPr bwMode="auto">
              <a:xfrm flipH="1">
                <a:off x="1488" y="1632"/>
                <a:ext cx="72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699" name="Line 20"/>
              <p:cNvSpPr>
                <a:spLocks noChangeShapeType="1"/>
              </p:cNvSpPr>
              <p:nvPr/>
            </p:nvSpPr>
            <p:spPr bwMode="auto">
              <a:xfrm>
                <a:off x="2304" y="1632"/>
                <a:ext cx="672"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423958" name="Text Box 22"/>
          <p:cNvSpPr txBox="1">
            <a:spLocks noChangeArrowheads="1"/>
          </p:cNvSpPr>
          <p:nvPr/>
        </p:nvSpPr>
        <p:spPr bwMode="auto">
          <a:xfrm>
            <a:off x="596899" y="3987440"/>
            <a:ext cx="7980545"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110000"/>
              </a:lnSpc>
              <a:spcBef>
                <a:spcPct val="50000"/>
              </a:spcBef>
            </a:pPr>
            <a:r>
              <a:rPr kumimoji="1" lang="zh-CN" altLang="en-US" sz="2400" dirty="0">
                <a:solidFill>
                  <a:schemeClr val="tx1"/>
                </a:solidFill>
                <a:latin typeface="+mn-ea"/>
                <a:ea typeface="+mn-ea"/>
              </a:rPr>
              <a:t>图中：</a:t>
            </a:r>
            <a:r>
              <a:rPr kumimoji="1" lang="zh-CN" altLang="en-US" sz="2400" dirty="0">
                <a:latin typeface="+mn-ea"/>
                <a:ea typeface="+mn-ea"/>
              </a:rPr>
              <a:t>假设模块</a:t>
            </a:r>
            <a:r>
              <a:rPr kumimoji="1" lang="en-US" altLang="zh-CN" sz="2400" dirty="0">
                <a:latin typeface="+mn-ea"/>
                <a:ea typeface="+mn-ea"/>
              </a:rPr>
              <a:t>A</a:t>
            </a:r>
            <a:r>
              <a:rPr kumimoji="1" lang="zh-CN" altLang="en-US" sz="2400" dirty="0">
                <a:latin typeface="+mn-ea"/>
                <a:ea typeface="+mn-ea"/>
              </a:rPr>
              <a:t>的作用域为</a:t>
            </a:r>
            <a:r>
              <a:rPr kumimoji="1" lang="en-US" altLang="zh-CN" sz="2400" dirty="0">
                <a:latin typeface="+mn-ea"/>
                <a:ea typeface="+mn-ea"/>
              </a:rPr>
              <a:t>B</a:t>
            </a:r>
            <a:r>
              <a:rPr kumimoji="1" lang="zh-CN" altLang="en-US" sz="2400" dirty="0">
                <a:latin typeface="+mn-ea"/>
                <a:ea typeface="+mn-ea"/>
              </a:rPr>
              <a:t>、</a:t>
            </a:r>
            <a:r>
              <a:rPr kumimoji="1" lang="en-US" altLang="zh-CN" sz="2400" dirty="0">
                <a:latin typeface="+mn-ea"/>
                <a:ea typeface="+mn-ea"/>
              </a:rPr>
              <a:t>C</a:t>
            </a:r>
            <a:r>
              <a:rPr kumimoji="1" lang="zh-CN" altLang="en-US" sz="2400" dirty="0">
                <a:solidFill>
                  <a:schemeClr val="tx1"/>
                </a:solidFill>
                <a:latin typeface="+mn-ea"/>
                <a:ea typeface="+mn-ea"/>
              </a:rPr>
              <a:t>，模块</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的</a:t>
            </a:r>
            <a:r>
              <a:rPr kumimoji="1" lang="zh-CN" altLang="en-US" sz="2400" dirty="0">
                <a:solidFill>
                  <a:srgbClr val="0000FF"/>
                </a:solidFill>
                <a:latin typeface="+mn-ea"/>
                <a:ea typeface="+mn-ea"/>
              </a:rPr>
              <a:t>控制域为</a:t>
            </a:r>
            <a:r>
              <a:rPr kumimoji="1" lang="en-US" altLang="zh-CN" sz="2400" dirty="0">
                <a:solidFill>
                  <a:srgbClr val="0000FF"/>
                </a:solidFill>
                <a:latin typeface="+mn-ea"/>
                <a:ea typeface="+mn-ea"/>
              </a:rPr>
              <a:t>B</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C</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D</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E</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F</a:t>
            </a:r>
            <a:r>
              <a:rPr kumimoji="1" lang="zh-CN" altLang="en-US" sz="2400" dirty="0">
                <a:solidFill>
                  <a:srgbClr val="0000FF"/>
                </a:solidFill>
                <a:latin typeface="+mn-ea"/>
                <a:ea typeface="+mn-ea"/>
              </a:rPr>
              <a:t>，</a:t>
            </a:r>
            <a:r>
              <a:rPr kumimoji="1" lang="zh-CN" altLang="en-US" sz="2400" dirty="0">
                <a:solidFill>
                  <a:schemeClr val="tx1"/>
                </a:solidFill>
                <a:latin typeface="+mn-ea"/>
                <a:ea typeface="+mn-ea"/>
              </a:rPr>
              <a:t>则</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的控制域包括了作用域，软件结构的划分是合理的。</a:t>
            </a:r>
            <a:r>
              <a:rPr kumimoji="1" lang="zh-CN" altLang="en-US" sz="2400" dirty="0">
                <a:latin typeface="+mn-ea"/>
                <a:ea typeface="+mn-ea"/>
              </a:rPr>
              <a:t>如果模块</a:t>
            </a:r>
            <a:r>
              <a:rPr kumimoji="1" lang="en-US" altLang="zh-CN" sz="2400" dirty="0">
                <a:latin typeface="+mn-ea"/>
                <a:ea typeface="+mn-ea"/>
              </a:rPr>
              <a:t>A</a:t>
            </a:r>
            <a:r>
              <a:rPr kumimoji="1" lang="zh-CN" altLang="en-US" sz="2400" dirty="0">
                <a:latin typeface="+mn-ea"/>
                <a:ea typeface="+mn-ea"/>
              </a:rPr>
              <a:t>的作用域为</a:t>
            </a:r>
            <a:r>
              <a:rPr kumimoji="1" lang="en-US" altLang="zh-CN" sz="2400" dirty="0">
                <a:latin typeface="+mn-ea"/>
                <a:ea typeface="+mn-ea"/>
              </a:rPr>
              <a:t>B</a:t>
            </a:r>
            <a:r>
              <a:rPr kumimoji="1" lang="zh-CN" altLang="en-US" sz="2400" dirty="0">
                <a:latin typeface="+mn-ea"/>
                <a:ea typeface="+mn-ea"/>
              </a:rPr>
              <a:t>、</a:t>
            </a:r>
            <a:r>
              <a:rPr kumimoji="1" lang="en-US" altLang="zh-CN" sz="2400" dirty="0">
                <a:latin typeface="+mn-ea"/>
                <a:ea typeface="+mn-ea"/>
              </a:rPr>
              <a:t>C</a:t>
            </a:r>
            <a:r>
              <a:rPr kumimoji="1" lang="zh-CN" altLang="en-US" sz="2400" dirty="0">
                <a:latin typeface="+mn-ea"/>
                <a:ea typeface="+mn-ea"/>
              </a:rPr>
              <a:t>，</a:t>
            </a:r>
            <a:r>
              <a:rPr kumimoji="1" lang="en-US" altLang="zh-CN" sz="2400" dirty="0">
                <a:latin typeface="+mn-ea"/>
                <a:ea typeface="+mn-ea"/>
              </a:rPr>
              <a:t>G</a:t>
            </a:r>
            <a:r>
              <a:rPr kumimoji="1" lang="zh-CN" altLang="en-US" sz="2400" dirty="0">
                <a:solidFill>
                  <a:schemeClr val="tx1"/>
                </a:solidFill>
                <a:latin typeface="+mn-ea"/>
                <a:ea typeface="+mn-ea"/>
              </a:rPr>
              <a:t>，模块</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的</a:t>
            </a:r>
            <a:r>
              <a:rPr kumimoji="1" lang="zh-CN" altLang="en-US" sz="2400" dirty="0">
                <a:solidFill>
                  <a:srgbClr val="0000FF"/>
                </a:solidFill>
                <a:latin typeface="+mn-ea"/>
                <a:ea typeface="+mn-ea"/>
              </a:rPr>
              <a:t>控制域为</a:t>
            </a:r>
            <a:r>
              <a:rPr kumimoji="1" lang="en-US" altLang="zh-CN" sz="2400" dirty="0">
                <a:solidFill>
                  <a:srgbClr val="0000FF"/>
                </a:solidFill>
                <a:latin typeface="+mn-ea"/>
                <a:ea typeface="+mn-ea"/>
              </a:rPr>
              <a:t>B</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C</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D</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E</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F</a:t>
            </a:r>
            <a:r>
              <a:rPr kumimoji="1" lang="zh-CN" altLang="en-US" sz="2400" dirty="0">
                <a:solidFill>
                  <a:srgbClr val="0000FF"/>
                </a:solidFill>
                <a:latin typeface="+mn-ea"/>
                <a:ea typeface="+mn-ea"/>
              </a:rPr>
              <a:t>，</a:t>
            </a:r>
            <a:r>
              <a:rPr kumimoji="1" lang="zh-CN" altLang="en-US" sz="2400" dirty="0">
                <a:solidFill>
                  <a:schemeClr val="tx1"/>
                </a:solidFill>
                <a:latin typeface="+mn-ea"/>
                <a:ea typeface="+mn-ea"/>
              </a:rPr>
              <a:t>则</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的控制域不包括了作用域，软件结构的划分是不合理的，将使模块间出现控制耦合，应要重新划分调整。</a:t>
            </a:r>
          </a:p>
        </p:txBody>
      </p:sp>
      <p:sp>
        <p:nvSpPr>
          <p:cNvPr id="71685" name="Rectangle 23"/>
          <p:cNvSpPr>
            <a:spLocks noChangeArrowheads="1"/>
          </p:cNvSpPr>
          <p:nvPr/>
        </p:nvSpPr>
        <p:spPr bwMode="auto">
          <a:xfrm>
            <a:off x="0" y="0"/>
            <a:ext cx="1203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sz="4000" dirty="0">
                <a:solidFill>
                  <a:srgbClr val="0000FF"/>
                </a:solidFill>
                <a:latin typeface="黑体" pitchFamily="49" charset="-122"/>
                <a:ea typeface="黑体" pitchFamily="49" charset="-122"/>
                <a:cs typeface="Times New Roman" pitchFamily="18" charset="0"/>
              </a:rPr>
              <a:t>举例</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23958"/>
                                        </p:tgtEl>
                                        <p:attrNameLst>
                                          <p:attrName>style.visibility</p:attrName>
                                        </p:attrNameLst>
                                      </p:cBhvr>
                                      <p:to>
                                        <p:strVal val="visible"/>
                                      </p:to>
                                    </p:set>
                                    <p:anim calcmode="lin" valueType="num">
                                      <p:cBhvr>
                                        <p:cTn id="7" dur="1000" fill="hold"/>
                                        <p:tgtEl>
                                          <p:spTgt spid="423958"/>
                                        </p:tgtEl>
                                        <p:attrNameLst>
                                          <p:attrName>ppt_w</p:attrName>
                                        </p:attrNameLst>
                                      </p:cBhvr>
                                      <p:tavLst>
                                        <p:tav tm="0">
                                          <p:val>
                                            <p:fltVal val="0"/>
                                          </p:val>
                                        </p:tav>
                                        <p:tav tm="100000">
                                          <p:val>
                                            <p:strVal val="#ppt_w"/>
                                          </p:val>
                                        </p:tav>
                                      </p:tavLst>
                                    </p:anim>
                                    <p:anim calcmode="lin" valueType="num">
                                      <p:cBhvr>
                                        <p:cTn id="8" dur="1000" fill="hold"/>
                                        <p:tgtEl>
                                          <p:spTgt spid="423958"/>
                                        </p:tgtEl>
                                        <p:attrNameLst>
                                          <p:attrName>ppt_h</p:attrName>
                                        </p:attrNameLst>
                                      </p:cBhvr>
                                      <p:tavLst>
                                        <p:tav tm="0">
                                          <p:val>
                                            <p:fltVal val="0"/>
                                          </p:val>
                                        </p:tav>
                                        <p:tav tm="100000">
                                          <p:val>
                                            <p:strVal val="#ppt_h"/>
                                          </p:val>
                                        </p:tav>
                                      </p:tavLst>
                                    </p:anim>
                                    <p:anim calcmode="lin" valueType="num">
                                      <p:cBhvr>
                                        <p:cTn id="9" dur="1000" fill="hold"/>
                                        <p:tgtEl>
                                          <p:spTgt spid="42395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2395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5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Text Box 2"/>
          <p:cNvSpPr txBox="1">
            <a:spLocks noChangeArrowheads="1"/>
          </p:cNvSpPr>
          <p:nvPr/>
        </p:nvSpPr>
        <p:spPr bwMode="auto">
          <a:xfrm>
            <a:off x="386535" y="413665"/>
            <a:ext cx="8210255"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130000"/>
              </a:lnSpc>
              <a:spcBef>
                <a:spcPts val="0"/>
              </a:spcBef>
            </a:pPr>
            <a:r>
              <a:rPr kumimoji="1" lang="zh-CN" altLang="en-US" sz="2400" dirty="0">
                <a:latin typeface="+mn-ea"/>
                <a:ea typeface="+mn-ea"/>
              </a:rPr>
              <a:t>重新调整的方法：</a:t>
            </a:r>
            <a:r>
              <a:rPr kumimoji="1" lang="zh-CN" altLang="en-US" sz="2400" dirty="0">
                <a:solidFill>
                  <a:schemeClr val="tx1"/>
                </a:solidFill>
                <a:latin typeface="+mn-ea"/>
                <a:ea typeface="+mn-ea"/>
              </a:rPr>
              <a:t>①把做判定的点往上移。上例中，把判定从模块</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中移到模块 </a:t>
            </a:r>
            <a:r>
              <a:rPr kumimoji="1" lang="en-US" altLang="zh-CN" sz="2400" dirty="0">
                <a:solidFill>
                  <a:schemeClr val="tx1"/>
                </a:solidFill>
                <a:latin typeface="+mn-ea"/>
                <a:ea typeface="+mn-ea"/>
              </a:rPr>
              <a:t>M</a:t>
            </a:r>
            <a:r>
              <a:rPr kumimoji="1" lang="zh-CN" altLang="en-US" sz="2400" dirty="0">
                <a:solidFill>
                  <a:schemeClr val="tx1"/>
                </a:solidFill>
                <a:latin typeface="+mn-ea"/>
                <a:ea typeface="+mn-ea"/>
              </a:rPr>
              <a:t>中，见下图</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 。②把那些在作用域内但不在控制域内的模块移到控制域内，成为它的直属下级模块。上例中，把模块</a:t>
            </a:r>
            <a:r>
              <a:rPr kumimoji="1" lang="en-US" altLang="zh-CN" sz="2400" dirty="0">
                <a:solidFill>
                  <a:schemeClr val="tx1"/>
                </a:solidFill>
                <a:latin typeface="+mn-ea"/>
                <a:ea typeface="+mn-ea"/>
              </a:rPr>
              <a:t>G</a:t>
            </a:r>
            <a:r>
              <a:rPr kumimoji="1" lang="zh-CN" altLang="en-US" sz="2400" dirty="0">
                <a:solidFill>
                  <a:schemeClr val="tx1"/>
                </a:solidFill>
                <a:latin typeface="+mn-ea"/>
                <a:ea typeface="+mn-ea"/>
              </a:rPr>
              <a:t>移到模块</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的下面，见下图</a:t>
            </a:r>
            <a:r>
              <a:rPr kumimoji="1" lang="en-US" altLang="zh-CN" sz="2400" dirty="0">
                <a:solidFill>
                  <a:schemeClr val="tx1"/>
                </a:solidFill>
                <a:latin typeface="+mn-ea"/>
                <a:ea typeface="+mn-ea"/>
              </a:rPr>
              <a:t>(b)</a:t>
            </a:r>
            <a:r>
              <a:rPr kumimoji="1" lang="zh-CN" altLang="en-US" sz="2400" dirty="0">
                <a:solidFill>
                  <a:schemeClr val="tx1"/>
                </a:solidFill>
                <a:latin typeface="+mn-ea"/>
                <a:ea typeface="+mn-ea"/>
              </a:rPr>
              <a:t> 。</a:t>
            </a:r>
          </a:p>
        </p:txBody>
      </p:sp>
      <p:grpSp>
        <p:nvGrpSpPr>
          <p:cNvPr id="72707" name="Group 3"/>
          <p:cNvGrpSpPr>
            <a:grpSpLocks/>
          </p:cNvGrpSpPr>
          <p:nvPr/>
        </p:nvGrpSpPr>
        <p:grpSpPr bwMode="auto">
          <a:xfrm>
            <a:off x="304800" y="2971800"/>
            <a:ext cx="3733800" cy="2087563"/>
            <a:chOff x="96" y="1152"/>
            <a:chExt cx="2496" cy="1315"/>
          </a:xfrm>
        </p:grpSpPr>
        <p:grpSp>
          <p:nvGrpSpPr>
            <p:cNvPr id="72728" name="Group 4"/>
            <p:cNvGrpSpPr>
              <a:grpSpLocks/>
            </p:cNvGrpSpPr>
            <p:nvPr/>
          </p:nvGrpSpPr>
          <p:grpSpPr bwMode="auto">
            <a:xfrm>
              <a:off x="192" y="1920"/>
              <a:ext cx="1488" cy="384"/>
              <a:chOff x="1488" y="1632"/>
              <a:chExt cx="1488" cy="384"/>
            </a:xfrm>
          </p:grpSpPr>
          <p:sp>
            <p:nvSpPr>
              <p:cNvPr id="72741" name="Line 5"/>
              <p:cNvSpPr>
                <a:spLocks noChangeShapeType="1"/>
              </p:cNvSpPr>
              <p:nvPr/>
            </p:nvSpPr>
            <p:spPr bwMode="auto">
              <a:xfrm>
                <a:off x="2271" y="16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42" name="Line 6"/>
              <p:cNvSpPr>
                <a:spLocks noChangeShapeType="1"/>
              </p:cNvSpPr>
              <p:nvPr/>
            </p:nvSpPr>
            <p:spPr bwMode="auto">
              <a:xfrm flipH="1">
                <a:off x="1488" y="1632"/>
                <a:ext cx="72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43" name="Line 7"/>
              <p:cNvSpPr>
                <a:spLocks noChangeShapeType="1"/>
              </p:cNvSpPr>
              <p:nvPr/>
            </p:nvSpPr>
            <p:spPr bwMode="auto">
              <a:xfrm>
                <a:off x="2304" y="1632"/>
                <a:ext cx="672"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2729" name="Group 8"/>
            <p:cNvGrpSpPr>
              <a:grpSpLocks/>
            </p:cNvGrpSpPr>
            <p:nvPr/>
          </p:nvGrpSpPr>
          <p:grpSpPr bwMode="auto">
            <a:xfrm>
              <a:off x="96" y="1152"/>
              <a:ext cx="2496" cy="1315"/>
              <a:chOff x="96" y="1152"/>
              <a:chExt cx="2736" cy="1423"/>
            </a:xfrm>
          </p:grpSpPr>
          <p:sp>
            <p:nvSpPr>
              <p:cNvPr id="72730" name="Text Box 9"/>
              <p:cNvSpPr txBox="1">
                <a:spLocks noChangeArrowheads="1"/>
              </p:cNvSpPr>
              <p:nvPr/>
            </p:nvSpPr>
            <p:spPr bwMode="auto">
              <a:xfrm>
                <a:off x="1392" y="1152"/>
                <a:ext cx="624" cy="27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M</a:t>
                </a:r>
              </a:p>
            </p:txBody>
          </p:sp>
          <p:sp>
            <p:nvSpPr>
              <p:cNvPr id="72731" name="Text Box 10"/>
              <p:cNvSpPr txBox="1">
                <a:spLocks noChangeArrowheads="1"/>
              </p:cNvSpPr>
              <p:nvPr/>
            </p:nvSpPr>
            <p:spPr bwMode="auto">
              <a:xfrm>
                <a:off x="2208" y="1680"/>
                <a:ext cx="624" cy="27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G</a:t>
                </a:r>
              </a:p>
            </p:txBody>
          </p:sp>
          <p:sp>
            <p:nvSpPr>
              <p:cNvPr id="72732" name="Text Box 11"/>
              <p:cNvSpPr txBox="1">
                <a:spLocks noChangeArrowheads="1"/>
              </p:cNvSpPr>
              <p:nvPr/>
            </p:nvSpPr>
            <p:spPr bwMode="auto">
              <a:xfrm>
                <a:off x="1440" y="1680"/>
                <a:ext cx="624" cy="27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B</a:t>
                </a:r>
              </a:p>
            </p:txBody>
          </p:sp>
          <p:sp>
            <p:nvSpPr>
              <p:cNvPr id="72733" name="Text Box 12"/>
              <p:cNvSpPr txBox="1">
                <a:spLocks noChangeArrowheads="1"/>
              </p:cNvSpPr>
              <p:nvPr/>
            </p:nvSpPr>
            <p:spPr bwMode="auto">
              <a:xfrm>
                <a:off x="671" y="1680"/>
                <a:ext cx="625" cy="27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C</a:t>
                </a:r>
              </a:p>
            </p:txBody>
          </p:sp>
          <p:sp>
            <p:nvSpPr>
              <p:cNvPr id="72734" name="Text Box 13"/>
              <p:cNvSpPr txBox="1">
                <a:spLocks noChangeArrowheads="1"/>
              </p:cNvSpPr>
              <p:nvPr/>
            </p:nvSpPr>
            <p:spPr bwMode="auto">
              <a:xfrm>
                <a:off x="1536" y="2304"/>
                <a:ext cx="624" cy="27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F</a:t>
                </a:r>
              </a:p>
            </p:txBody>
          </p:sp>
          <p:sp>
            <p:nvSpPr>
              <p:cNvPr id="72735" name="Text Box 14"/>
              <p:cNvSpPr txBox="1">
                <a:spLocks noChangeArrowheads="1"/>
              </p:cNvSpPr>
              <p:nvPr/>
            </p:nvSpPr>
            <p:spPr bwMode="auto">
              <a:xfrm>
                <a:off x="816" y="2304"/>
                <a:ext cx="624" cy="27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E</a:t>
                </a:r>
              </a:p>
            </p:txBody>
          </p:sp>
          <p:sp>
            <p:nvSpPr>
              <p:cNvPr id="72736" name="Text Box 15"/>
              <p:cNvSpPr txBox="1">
                <a:spLocks noChangeArrowheads="1"/>
              </p:cNvSpPr>
              <p:nvPr/>
            </p:nvSpPr>
            <p:spPr bwMode="auto">
              <a:xfrm>
                <a:off x="96" y="2304"/>
                <a:ext cx="624" cy="27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D</a:t>
                </a:r>
              </a:p>
            </p:txBody>
          </p:sp>
          <p:grpSp>
            <p:nvGrpSpPr>
              <p:cNvPr id="72737" name="Group 16"/>
              <p:cNvGrpSpPr>
                <a:grpSpLocks/>
              </p:cNvGrpSpPr>
              <p:nvPr/>
            </p:nvGrpSpPr>
            <p:grpSpPr bwMode="auto">
              <a:xfrm>
                <a:off x="1008" y="1392"/>
                <a:ext cx="1248" cy="288"/>
                <a:chOff x="1680" y="528"/>
                <a:chExt cx="1248" cy="288"/>
              </a:xfrm>
            </p:grpSpPr>
            <p:sp>
              <p:nvSpPr>
                <p:cNvPr id="72739" name="Line 17"/>
                <p:cNvSpPr>
                  <a:spLocks noChangeShapeType="1"/>
                </p:cNvSpPr>
                <p:nvPr/>
              </p:nvSpPr>
              <p:spPr bwMode="auto">
                <a:xfrm>
                  <a:off x="2400" y="528"/>
                  <a:ext cx="52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40" name="Line 18"/>
                <p:cNvSpPr>
                  <a:spLocks noChangeShapeType="1"/>
                </p:cNvSpPr>
                <p:nvPr/>
              </p:nvSpPr>
              <p:spPr bwMode="auto">
                <a:xfrm flipH="1">
                  <a:off x="1680" y="528"/>
                  <a:ext cx="624"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2738" name="Line 19"/>
              <p:cNvSpPr>
                <a:spLocks noChangeShapeType="1"/>
              </p:cNvSpPr>
              <p:nvPr/>
            </p:nvSpPr>
            <p:spPr bwMode="auto">
              <a:xfrm>
                <a:off x="1680" y="139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424980" name="Text Box 20"/>
          <p:cNvSpPr txBox="1">
            <a:spLocks noChangeArrowheads="1"/>
          </p:cNvSpPr>
          <p:nvPr/>
        </p:nvSpPr>
        <p:spPr bwMode="auto">
          <a:xfrm>
            <a:off x="609600" y="57150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kumimoji="1" lang="zh-CN" altLang="en-US" sz="2000" dirty="0">
                <a:solidFill>
                  <a:schemeClr val="tx1"/>
                </a:solidFill>
              </a:rPr>
              <a:t>图</a:t>
            </a:r>
            <a:r>
              <a:rPr kumimoji="1" lang="en-US" altLang="zh-CN" sz="2000" dirty="0">
                <a:solidFill>
                  <a:schemeClr val="tx1"/>
                </a:solidFill>
              </a:rPr>
              <a:t>(a)</a:t>
            </a:r>
            <a:r>
              <a:rPr kumimoji="1" lang="zh-CN" altLang="en-US" sz="2000" dirty="0">
                <a:solidFill>
                  <a:schemeClr val="tx1"/>
                </a:solidFill>
              </a:rPr>
              <a:t>  </a:t>
            </a:r>
            <a:r>
              <a:rPr kumimoji="1" lang="en-US" altLang="zh-CN" sz="2000" dirty="0">
                <a:solidFill>
                  <a:schemeClr val="tx1"/>
                </a:solidFill>
              </a:rPr>
              <a:t>A</a:t>
            </a:r>
            <a:r>
              <a:rPr kumimoji="1" lang="zh-CN" altLang="en-US" sz="2000" dirty="0">
                <a:solidFill>
                  <a:schemeClr val="tx1"/>
                </a:solidFill>
              </a:rPr>
              <a:t>上调到</a:t>
            </a:r>
            <a:r>
              <a:rPr kumimoji="1" lang="en-US" altLang="zh-CN" sz="2000" dirty="0">
                <a:solidFill>
                  <a:schemeClr val="tx1"/>
                </a:solidFill>
              </a:rPr>
              <a:t>M</a:t>
            </a:r>
            <a:r>
              <a:rPr kumimoji="1" lang="zh-CN" altLang="en-US" sz="2000" dirty="0">
                <a:solidFill>
                  <a:schemeClr val="tx1"/>
                </a:solidFill>
              </a:rPr>
              <a:t>中</a:t>
            </a:r>
          </a:p>
        </p:txBody>
      </p:sp>
      <p:grpSp>
        <p:nvGrpSpPr>
          <p:cNvPr id="72709" name="Group 21"/>
          <p:cNvGrpSpPr>
            <a:grpSpLocks/>
          </p:cNvGrpSpPr>
          <p:nvPr/>
        </p:nvGrpSpPr>
        <p:grpSpPr bwMode="auto">
          <a:xfrm>
            <a:off x="4419600" y="2514600"/>
            <a:ext cx="3276600" cy="2892425"/>
            <a:chOff x="2784" y="1296"/>
            <a:chExt cx="2256" cy="2114"/>
          </a:xfrm>
        </p:grpSpPr>
        <p:sp>
          <p:nvSpPr>
            <p:cNvPr id="72711" name="Text Box 22"/>
            <p:cNvSpPr txBox="1">
              <a:spLocks noChangeArrowheads="1"/>
            </p:cNvSpPr>
            <p:nvPr/>
          </p:nvSpPr>
          <p:spPr bwMode="auto">
            <a:xfrm>
              <a:off x="3840" y="1296"/>
              <a:ext cx="625"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M</a:t>
              </a:r>
            </a:p>
          </p:txBody>
        </p:sp>
        <p:sp>
          <p:nvSpPr>
            <p:cNvPr id="72712" name="Text Box 23"/>
            <p:cNvSpPr txBox="1">
              <a:spLocks noChangeArrowheads="1"/>
            </p:cNvSpPr>
            <p:nvPr/>
          </p:nvSpPr>
          <p:spPr bwMode="auto">
            <a:xfrm>
              <a:off x="3456" y="1871"/>
              <a:ext cx="624" cy="29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A</a:t>
              </a:r>
            </a:p>
          </p:txBody>
        </p:sp>
        <p:sp>
          <p:nvSpPr>
            <p:cNvPr id="72713" name="Text Box 24"/>
            <p:cNvSpPr txBox="1">
              <a:spLocks noChangeArrowheads="1"/>
            </p:cNvSpPr>
            <p:nvPr/>
          </p:nvSpPr>
          <p:spPr bwMode="auto">
            <a:xfrm>
              <a:off x="4416" y="2496"/>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G</a:t>
              </a:r>
            </a:p>
          </p:txBody>
        </p:sp>
        <p:sp>
          <p:nvSpPr>
            <p:cNvPr id="72714" name="Text Box 25"/>
            <p:cNvSpPr txBox="1">
              <a:spLocks noChangeArrowheads="1"/>
            </p:cNvSpPr>
            <p:nvPr/>
          </p:nvSpPr>
          <p:spPr bwMode="auto">
            <a:xfrm>
              <a:off x="2784" y="2496"/>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B</a:t>
              </a:r>
            </a:p>
          </p:txBody>
        </p:sp>
        <p:sp>
          <p:nvSpPr>
            <p:cNvPr id="72715" name="Text Box 26"/>
            <p:cNvSpPr txBox="1">
              <a:spLocks noChangeArrowheads="1"/>
            </p:cNvSpPr>
            <p:nvPr/>
          </p:nvSpPr>
          <p:spPr bwMode="auto">
            <a:xfrm>
              <a:off x="3600" y="2496"/>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C</a:t>
              </a:r>
            </a:p>
          </p:txBody>
        </p:sp>
        <p:sp>
          <p:nvSpPr>
            <p:cNvPr id="72716" name="Text Box 27"/>
            <p:cNvSpPr txBox="1">
              <a:spLocks noChangeArrowheads="1"/>
            </p:cNvSpPr>
            <p:nvPr/>
          </p:nvSpPr>
          <p:spPr bwMode="auto">
            <a:xfrm>
              <a:off x="4416" y="3120"/>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F</a:t>
              </a:r>
            </a:p>
          </p:txBody>
        </p:sp>
        <p:sp>
          <p:nvSpPr>
            <p:cNvPr id="72717" name="Text Box 28"/>
            <p:cNvSpPr txBox="1">
              <a:spLocks noChangeArrowheads="1"/>
            </p:cNvSpPr>
            <p:nvPr/>
          </p:nvSpPr>
          <p:spPr bwMode="auto">
            <a:xfrm>
              <a:off x="3600" y="3120"/>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E</a:t>
              </a:r>
            </a:p>
          </p:txBody>
        </p:sp>
        <p:sp>
          <p:nvSpPr>
            <p:cNvPr id="72718" name="Text Box 29"/>
            <p:cNvSpPr txBox="1">
              <a:spLocks noChangeArrowheads="1"/>
            </p:cNvSpPr>
            <p:nvPr/>
          </p:nvSpPr>
          <p:spPr bwMode="auto">
            <a:xfrm>
              <a:off x="2784" y="3120"/>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D</a:t>
              </a:r>
            </a:p>
          </p:txBody>
        </p:sp>
        <p:grpSp>
          <p:nvGrpSpPr>
            <p:cNvPr id="72719" name="Group 30"/>
            <p:cNvGrpSpPr>
              <a:grpSpLocks/>
            </p:cNvGrpSpPr>
            <p:nvPr/>
          </p:nvGrpSpPr>
          <p:grpSpPr bwMode="auto">
            <a:xfrm>
              <a:off x="3120" y="2736"/>
              <a:ext cx="1488" cy="384"/>
              <a:chOff x="1488" y="1632"/>
              <a:chExt cx="1488" cy="384"/>
            </a:xfrm>
          </p:grpSpPr>
          <p:sp>
            <p:nvSpPr>
              <p:cNvPr id="72725" name="Line 31"/>
              <p:cNvSpPr>
                <a:spLocks noChangeShapeType="1"/>
              </p:cNvSpPr>
              <p:nvPr/>
            </p:nvSpPr>
            <p:spPr bwMode="auto">
              <a:xfrm>
                <a:off x="2271" y="16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6" name="Line 32"/>
              <p:cNvSpPr>
                <a:spLocks noChangeShapeType="1"/>
              </p:cNvSpPr>
              <p:nvPr/>
            </p:nvSpPr>
            <p:spPr bwMode="auto">
              <a:xfrm flipH="1">
                <a:off x="1488" y="1632"/>
                <a:ext cx="72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7" name="Line 33"/>
              <p:cNvSpPr>
                <a:spLocks noChangeShapeType="1"/>
              </p:cNvSpPr>
              <p:nvPr/>
            </p:nvSpPr>
            <p:spPr bwMode="auto">
              <a:xfrm>
                <a:off x="2304" y="1632"/>
                <a:ext cx="672"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2720" name="Group 34"/>
            <p:cNvGrpSpPr>
              <a:grpSpLocks/>
            </p:cNvGrpSpPr>
            <p:nvPr/>
          </p:nvGrpSpPr>
          <p:grpSpPr bwMode="auto">
            <a:xfrm>
              <a:off x="3024" y="2112"/>
              <a:ext cx="1632" cy="384"/>
              <a:chOff x="3024" y="2112"/>
              <a:chExt cx="1632" cy="384"/>
            </a:xfrm>
          </p:grpSpPr>
          <p:sp>
            <p:nvSpPr>
              <p:cNvPr id="72722" name="Line 35"/>
              <p:cNvSpPr>
                <a:spLocks noChangeShapeType="1"/>
              </p:cNvSpPr>
              <p:nvPr/>
            </p:nvSpPr>
            <p:spPr bwMode="auto">
              <a:xfrm>
                <a:off x="3840" y="2112"/>
                <a:ext cx="816"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3" name="Line 36"/>
              <p:cNvSpPr>
                <a:spLocks noChangeShapeType="1"/>
              </p:cNvSpPr>
              <p:nvPr/>
            </p:nvSpPr>
            <p:spPr bwMode="auto">
              <a:xfrm>
                <a:off x="3792" y="2112"/>
                <a:ext cx="48"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4" name="Line 37"/>
              <p:cNvSpPr>
                <a:spLocks noChangeShapeType="1"/>
              </p:cNvSpPr>
              <p:nvPr/>
            </p:nvSpPr>
            <p:spPr bwMode="auto">
              <a:xfrm flipH="1">
                <a:off x="3024" y="2112"/>
                <a:ext cx="672"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2721" name="Line 38"/>
            <p:cNvSpPr>
              <a:spLocks noChangeShapeType="1"/>
            </p:cNvSpPr>
            <p:nvPr/>
          </p:nvSpPr>
          <p:spPr bwMode="auto">
            <a:xfrm flipH="1">
              <a:off x="3744" y="1536"/>
              <a:ext cx="336"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24999" name="Text Box 39"/>
          <p:cNvSpPr txBox="1">
            <a:spLocks noChangeArrowheads="1"/>
          </p:cNvSpPr>
          <p:nvPr/>
        </p:nvSpPr>
        <p:spPr bwMode="auto">
          <a:xfrm>
            <a:off x="4724400" y="57150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kumimoji="1" lang="zh-CN" altLang="en-US" sz="2000" dirty="0">
                <a:solidFill>
                  <a:schemeClr val="tx1"/>
                </a:solidFill>
              </a:rPr>
              <a:t>图</a:t>
            </a:r>
            <a:r>
              <a:rPr kumimoji="1" lang="en-US" altLang="zh-CN" sz="2000" dirty="0">
                <a:solidFill>
                  <a:schemeClr val="tx1"/>
                </a:solidFill>
              </a:rPr>
              <a:t>(b)</a:t>
            </a:r>
            <a:r>
              <a:rPr kumimoji="1" lang="zh-CN" altLang="en-US" sz="2000" dirty="0">
                <a:solidFill>
                  <a:schemeClr val="tx1"/>
                </a:solidFill>
              </a:rPr>
              <a:t>    </a:t>
            </a:r>
            <a:r>
              <a:rPr kumimoji="1" lang="en-US" altLang="zh-CN" sz="2000" dirty="0">
                <a:solidFill>
                  <a:schemeClr val="tx1"/>
                </a:solidFill>
              </a:rPr>
              <a:t>G</a:t>
            </a:r>
            <a:r>
              <a:rPr kumimoji="1" lang="zh-CN" altLang="en-US" sz="2000" dirty="0">
                <a:solidFill>
                  <a:schemeClr val="tx1"/>
                </a:solidFill>
              </a:rPr>
              <a:t>下调由</a:t>
            </a:r>
            <a:r>
              <a:rPr kumimoji="1" lang="en-US" altLang="zh-CN" sz="2000" dirty="0">
                <a:solidFill>
                  <a:schemeClr val="tx1"/>
                </a:solidFill>
              </a:rPr>
              <a:t>A</a:t>
            </a:r>
            <a:r>
              <a:rPr kumimoji="1" lang="zh-CN" altLang="en-US" sz="2000" dirty="0">
                <a:solidFill>
                  <a:schemeClr val="tx1"/>
                </a:solidFill>
              </a:rPr>
              <a:t>作用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24962"/>
                                        </p:tgtEl>
                                        <p:attrNameLst>
                                          <p:attrName>style.visibility</p:attrName>
                                        </p:attrNameLst>
                                      </p:cBhvr>
                                      <p:to>
                                        <p:strVal val="visible"/>
                                      </p:to>
                                    </p:set>
                                    <p:animEffect transition="in" filter="box(in)">
                                      <p:cBhvr>
                                        <p:cTn id="7" dur="500"/>
                                        <p:tgtEl>
                                          <p:spTgt spid="424962"/>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24980"/>
                                        </p:tgtEl>
                                        <p:attrNameLst>
                                          <p:attrName>style.visibility</p:attrName>
                                        </p:attrNameLst>
                                      </p:cBhvr>
                                      <p:to>
                                        <p:strVal val="visible"/>
                                      </p:to>
                                    </p:set>
                                    <p:anim calcmode="lin" valueType="num">
                                      <p:cBhvr additive="base">
                                        <p:cTn id="11" dur="500" fill="hold"/>
                                        <p:tgtEl>
                                          <p:spTgt spid="424980"/>
                                        </p:tgtEl>
                                        <p:attrNameLst>
                                          <p:attrName>ppt_x</p:attrName>
                                        </p:attrNameLst>
                                      </p:cBhvr>
                                      <p:tavLst>
                                        <p:tav tm="0">
                                          <p:val>
                                            <p:strVal val="0-#ppt_w/2"/>
                                          </p:val>
                                        </p:tav>
                                        <p:tav tm="100000">
                                          <p:val>
                                            <p:strVal val="#ppt_x"/>
                                          </p:val>
                                        </p:tav>
                                      </p:tavLst>
                                    </p:anim>
                                    <p:anim calcmode="lin" valueType="num">
                                      <p:cBhvr additive="base">
                                        <p:cTn id="12" dur="500" fill="hold"/>
                                        <p:tgtEl>
                                          <p:spTgt spid="42498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424999"/>
                                        </p:tgtEl>
                                        <p:attrNameLst>
                                          <p:attrName>style.visibility</p:attrName>
                                        </p:attrNameLst>
                                      </p:cBhvr>
                                      <p:to>
                                        <p:strVal val="visible"/>
                                      </p:to>
                                    </p:set>
                                    <p:anim calcmode="lin" valueType="num">
                                      <p:cBhvr additive="base">
                                        <p:cTn id="16" dur="500" fill="hold"/>
                                        <p:tgtEl>
                                          <p:spTgt spid="424999"/>
                                        </p:tgtEl>
                                        <p:attrNameLst>
                                          <p:attrName>ppt_x</p:attrName>
                                        </p:attrNameLst>
                                      </p:cBhvr>
                                      <p:tavLst>
                                        <p:tav tm="0">
                                          <p:val>
                                            <p:strVal val="0-#ppt_w/2"/>
                                          </p:val>
                                        </p:tav>
                                        <p:tav tm="100000">
                                          <p:val>
                                            <p:strVal val="#ppt_x"/>
                                          </p:val>
                                        </p:tav>
                                      </p:tavLst>
                                    </p:anim>
                                    <p:anim calcmode="lin" valueType="num">
                                      <p:cBhvr additive="base">
                                        <p:cTn id="17" dur="500" fill="hold"/>
                                        <p:tgtEl>
                                          <p:spTgt spid="4249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autoUpdateAnimBg="0"/>
      <p:bldP spid="424980" grpId="0" autoUpdateAnimBg="0"/>
      <p:bldP spid="424999"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ext Box 2"/>
          <p:cNvSpPr txBox="1">
            <a:spLocks noChangeArrowheads="1"/>
          </p:cNvSpPr>
          <p:nvPr/>
        </p:nvSpPr>
        <p:spPr bwMode="auto">
          <a:xfrm>
            <a:off x="521550" y="1708119"/>
            <a:ext cx="8640960" cy="4745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150000"/>
              </a:lnSpc>
              <a:spcBef>
                <a:spcPts val="1200"/>
              </a:spcBef>
            </a:pPr>
            <a:r>
              <a:rPr kumimoji="1" lang="zh-CN" altLang="en-US" sz="2400" dirty="0">
                <a:solidFill>
                  <a:schemeClr val="tx1"/>
                </a:solidFill>
                <a:latin typeface="+mn-ea"/>
                <a:ea typeface="+mn-ea"/>
              </a:rPr>
              <a:t>模块接口复杂是软件发生错误的一个主要原因，应该仔细设计模块接口，使得信息传递简单并且和模块的功能一致。</a:t>
            </a:r>
          </a:p>
          <a:p>
            <a:pPr algn="l" eaLnBrk="1" hangingPunct="1">
              <a:lnSpc>
                <a:spcPct val="150000"/>
              </a:lnSpc>
              <a:spcBef>
                <a:spcPts val="1200"/>
              </a:spcBef>
            </a:pPr>
            <a:r>
              <a:rPr kumimoji="1" lang="zh-CN" altLang="en-US" sz="2400" dirty="0">
                <a:solidFill>
                  <a:schemeClr val="tx1"/>
                </a:solidFill>
                <a:latin typeface="+mn-ea"/>
                <a:ea typeface="+mn-ea"/>
              </a:rPr>
              <a:t>例如，求一元二次方程的根的模块</a:t>
            </a:r>
            <a:r>
              <a:rPr kumimoji="1" lang="en-US" altLang="zh-CN" sz="2400" dirty="0">
                <a:latin typeface="+mn-ea"/>
                <a:ea typeface="+mn-ea"/>
              </a:rPr>
              <a:t>Q-root(</a:t>
            </a:r>
            <a:r>
              <a:rPr kumimoji="1" lang="en-US" altLang="zh-CN" sz="2400" dirty="0" err="1">
                <a:latin typeface="+mn-ea"/>
                <a:ea typeface="+mn-ea"/>
              </a:rPr>
              <a:t>tbl,x</a:t>
            </a:r>
            <a:r>
              <a:rPr kumimoji="1" lang="en-US" altLang="zh-CN" sz="2400" dirty="0">
                <a:latin typeface="+mn-ea"/>
                <a:ea typeface="+mn-ea"/>
              </a:rPr>
              <a:t>)</a:t>
            </a: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，其中用</a:t>
            </a:r>
            <a:r>
              <a:rPr kumimoji="1" lang="en-US" altLang="zh-CN" sz="2400" dirty="0" err="1">
                <a:solidFill>
                  <a:schemeClr val="tx1"/>
                </a:solidFill>
                <a:latin typeface="+mn-ea"/>
                <a:ea typeface="+mn-ea"/>
              </a:rPr>
              <a:t>tbl</a:t>
            </a:r>
            <a:r>
              <a:rPr kumimoji="1" lang="zh-CN" altLang="en-US" sz="2400" dirty="0">
                <a:solidFill>
                  <a:schemeClr val="tx1"/>
                </a:solidFill>
                <a:latin typeface="+mn-ea"/>
                <a:ea typeface="+mn-ea"/>
              </a:rPr>
              <a:t>传送方程的系数，用数组</a:t>
            </a:r>
            <a:r>
              <a:rPr kumimoji="1" lang="en-US" altLang="zh-CN" sz="2400" dirty="0">
                <a:solidFill>
                  <a:schemeClr val="tx1"/>
                </a:solidFill>
                <a:latin typeface="+mn-ea"/>
                <a:ea typeface="+mn-ea"/>
              </a:rPr>
              <a:t>x</a:t>
            </a:r>
            <a:r>
              <a:rPr kumimoji="1" lang="zh-CN" altLang="en-US" sz="2400" dirty="0">
                <a:solidFill>
                  <a:schemeClr val="tx1"/>
                </a:solidFill>
                <a:latin typeface="+mn-ea"/>
                <a:ea typeface="+mn-ea"/>
              </a:rPr>
              <a:t>回送求得的根。这种传递信息的方法不利于对这个模块的理解，不仅在维护期间容易引起混淆，在开发期间也可能发生错误。下面这种接口可能是比较简单的</a:t>
            </a:r>
            <a:r>
              <a:rPr kumimoji="1" lang="en-US" altLang="zh-CN" sz="2400" dirty="0">
                <a:solidFill>
                  <a:schemeClr val="tx1"/>
                </a:solidFill>
                <a:latin typeface="+mn-ea"/>
                <a:ea typeface="+mn-ea"/>
              </a:rPr>
              <a:t>:  </a:t>
            </a:r>
          </a:p>
          <a:p>
            <a:pPr algn="l" eaLnBrk="1" hangingPunct="1">
              <a:lnSpc>
                <a:spcPct val="150000"/>
              </a:lnSpc>
              <a:spcBef>
                <a:spcPts val="1200"/>
              </a:spcBef>
            </a:pPr>
            <a:r>
              <a:rPr kumimoji="1" lang="en-US" altLang="zh-CN" sz="2400" dirty="0">
                <a:solidFill>
                  <a:schemeClr val="tx1"/>
                </a:solidFill>
                <a:latin typeface="+mn-ea"/>
                <a:ea typeface="+mn-ea"/>
              </a:rPr>
              <a:t>Q-root(A,B,C,root1,root2)</a:t>
            </a:r>
            <a:r>
              <a:rPr kumimoji="1" lang="zh-CN" altLang="en-US" sz="2400" dirty="0">
                <a:solidFill>
                  <a:schemeClr val="tx1"/>
                </a:solidFill>
                <a:latin typeface="+mn-ea"/>
                <a:ea typeface="+mn-ea"/>
              </a:rPr>
              <a:t>其中</a:t>
            </a:r>
            <a:r>
              <a:rPr kumimoji="1" lang="en-US" altLang="zh-CN" sz="2400" dirty="0">
                <a:solidFill>
                  <a:schemeClr val="tx1"/>
                </a:solidFill>
                <a:latin typeface="+mn-ea"/>
                <a:ea typeface="+mn-ea"/>
              </a:rPr>
              <a:t>A,B,C</a:t>
            </a:r>
            <a:r>
              <a:rPr kumimoji="1" lang="zh-CN" altLang="en-US" sz="2400" dirty="0">
                <a:solidFill>
                  <a:schemeClr val="tx1"/>
                </a:solidFill>
                <a:latin typeface="+mn-ea"/>
                <a:ea typeface="+mn-ea"/>
              </a:rPr>
              <a:t>是方程的系数，</a:t>
            </a:r>
            <a:r>
              <a:rPr kumimoji="1" lang="en-US" altLang="zh-CN" sz="2400" dirty="0">
                <a:solidFill>
                  <a:schemeClr val="tx1"/>
                </a:solidFill>
                <a:latin typeface="+mn-ea"/>
                <a:ea typeface="+mn-ea"/>
              </a:rPr>
              <a:t>root1</a:t>
            </a:r>
            <a:r>
              <a:rPr kumimoji="1" lang="zh-CN" altLang="en-US" sz="2400" dirty="0">
                <a:solidFill>
                  <a:schemeClr val="tx1"/>
                </a:solidFill>
                <a:latin typeface="+mn-ea"/>
                <a:ea typeface="+mn-ea"/>
              </a:rPr>
              <a:t>和</a:t>
            </a:r>
            <a:r>
              <a:rPr kumimoji="1" lang="en-US" altLang="zh-CN" sz="2400" dirty="0">
                <a:solidFill>
                  <a:schemeClr val="tx1"/>
                </a:solidFill>
                <a:latin typeface="+mn-ea"/>
                <a:ea typeface="+mn-ea"/>
              </a:rPr>
              <a:t>root2</a:t>
            </a:r>
            <a:r>
              <a:rPr kumimoji="1" lang="zh-CN" altLang="en-US" sz="2400" dirty="0">
                <a:solidFill>
                  <a:schemeClr val="tx1"/>
                </a:solidFill>
                <a:latin typeface="+mn-ea"/>
                <a:ea typeface="+mn-ea"/>
              </a:rPr>
              <a:t>是算出的两个根。</a:t>
            </a:r>
          </a:p>
        </p:txBody>
      </p:sp>
      <p:sp>
        <p:nvSpPr>
          <p:cNvPr id="425987" name="Rectangle 3"/>
          <p:cNvSpPr>
            <a:spLocks noChangeArrowheads="1"/>
          </p:cNvSpPr>
          <p:nvPr/>
        </p:nvSpPr>
        <p:spPr bwMode="auto">
          <a:xfrm>
            <a:off x="386535" y="458670"/>
            <a:ext cx="7132081" cy="707886"/>
          </a:xfrm>
          <a:prstGeom prst="rect">
            <a:avLst/>
          </a:prstGeom>
          <a:noFill/>
          <a:ln w="9525" algn="ctr">
            <a:noFill/>
            <a:miter lim="800000"/>
            <a:headEnd/>
            <a:tailEnd/>
          </a:ln>
          <a:effectLst/>
        </p:spPr>
        <p:txBody>
          <a:bodyPr wrap="none">
            <a:spAutoFit/>
          </a:bodyPr>
          <a:lstStyle/>
          <a:p>
            <a:pPr algn="l">
              <a:spcBef>
                <a:spcPct val="50000"/>
              </a:spcBef>
              <a:defRPr/>
            </a:pPr>
            <a:r>
              <a:rPr lang="zh-CN" altLang="en-US" sz="4000" dirty="0">
                <a:solidFill>
                  <a:srgbClr val="0000FF"/>
                </a:solidFill>
                <a:latin typeface="黑体" pitchFamily="49" charset="-122"/>
                <a:ea typeface="黑体" pitchFamily="49" charset="-122"/>
                <a:cs typeface="Times New Roman" pitchFamily="18" charset="0"/>
              </a:rPr>
              <a:t>力争降低模块接口的复杂程度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25986">
                                            <p:txEl>
                                              <p:pRg st="0" end="0"/>
                                            </p:txEl>
                                          </p:spTgt>
                                        </p:tgtEl>
                                        <p:attrNameLst>
                                          <p:attrName>style.visibility</p:attrName>
                                        </p:attrNameLst>
                                      </p:cBhvr>
                                      <p:to>
                                        <p:strVal val="visible"/>
                                      </p:to>
                                    </p:set>
                                    <p:animEffect transition="in" filter="barn(outHorizontal)">
                                      <p:cBhvr>
                                        <p:cTn id="7" dur="500"/>
                                        <p:tgtEl>
                                          <p:spTgt spid="425986">
                                            <p:txEl>
                                              <p:pRg st="0" end="0"/>
                                            </p:txEl>
                                          </p:spTgt>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425986">
                                            <p:txEl>
                                              <p:pRg st="1" end="1"/>
                                            </p:txEl>
                                          </p:spTgt>
                                        </p:tgtEl>
                                        <p:attrNameLst>
                                          <p:attrName>style.visibility</p:attrName>
                                        </p:attrNameLst>
                                      </p:cBhvr>
                                      <p:to>
                                        <p:strVal val="visible"/>
                                      </p:to>
                                    </p:set>
                                    <p:animEffect transition="in" filter="barn(outHorizontal)">
                                      <p:cBhvr>
                                        <p:cTn id="10" dur="500"/>
                                        <p:tgtEl>
                                          <p:spTgt spid="425986">
                                            <p:txEl>
                                              <p:pRg st="1" end="1"/>
                                            </p:txEl>
                                          </p:spTgt>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425986">
                                            <p:txEl>
                                              <p:pRg st="2" end="2"/>
                                            </p:txEl>
                                          </p:spTgt>
                                        </p:tgtEl>
                                        <p:attrNameLst>
                                          <p:attrName>style.visibility</p:attrName>
                                        </p:attrNameLst>
                                      </p:cBhvr>
                                      <p:to>
                                        <p:strVal val="visible"/>
                                      </p:to>
                                    </p:set>
                                    <p:animEffect transition="in" filter="barn(outHorizontal)">
                                      <p:cBhvr>
                                        <p:cTn id="13" dur="500"/>
                                        <p:tgtEl>
                                          <p:spTgt spid="42598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25986">
                                            <p:txEl>
                                              <p:pRg st="2" end="2"/>
                                            </p:txEl>
                                          </p:spTgt>
                                        </p:tgtEl>
                                        <p:attrNameLst>
                                          <p:attrName>style.visibility</p:attrName>
                                        </p:attrNameLst>
                                      </p:cBhvr>
                                      <p:to>
                                        <p:strVal val="visible"/>
                                      </p:to>
                                    </p:set>
                                    <p:anim calcmode="lin" valueType="num">
                                      <p:cBhvr additive="base">
                                        <p:cTn id="18" dur="500" fill="hold"/>
                                        <p:tgtEl>
                                          <p:spTgt spid="42598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2598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build="allAtOnce"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ChangeArrowheads="1"/>
          </p:cNvSpPr>
          <p:nvPr/>
        </p:nvSpPr>
        <p:spPr bwMode="auto">
          <a:xfrm>
            <a:off x="521550" y="1943835"/>
            <a:ext cx="81915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lgn="l">
              <a:lnSpc>
                <a:spcPct val="150000"/>
              </a:lnSpc>
              <a:buClr>
                <a:srgbClr val="FF0000"/>
              </a:buClr>
              <a:buFont typeface="Wingdings" pitchFamily="2" charset="2"/>
              <a:buChar char="ü"/>
            </a:pPr>
            <a:r>
              <a:rPr kumimoji="1" lang="zh-CN" altLang="en-US" sz="2800" dirty="0">
                <a:solidFill>
                  <a:schemeClr val="tx1"/>
                </a:solidFill>
                <a:latin typeface="+mn-ea"/>
                <a:ea typeface="+mn-ea"/>
              </a:rPr>
              <a:t>该规则是说模块接口尽量要单入口、单出口，这样可避免出现模块的内容耦合，降低接口成本。</a:t>
            </a:r>
          </a:p>
          <a:p>
            <a:pPr marL="457200" indent="-457200" algn="l">
              <a:lnSpc>
                <a:spcPct val="150000"/>
              </a:lnSpc>
              <a:buClr>
                <a:srgbClr val="FF0000"/>
              </a:buClr>
              <a:buFont typeface="Wingdings" pitchFamily="2" charset="2"/>
              <a:buChar char="ü"/>
            </a:pPr>
            <a:endParaRPr kumimoji="1" lang="zh-CN" altLang="en-US" sz="2800" dirty="0">
              <a:solidFill>
                <a:schemeClr val="tx1"/>
              </a:solidFill>
              <a:latin typeface="+mn-ea"/>
              <a:ea typeface="+mn-ea"/>
            </a:endParaRPr>
          </a:p>
          <a:p>
            <a:pPr marL="457200" indent="-457200" algn="l">
              <a:lnSpc>
                <a:spcPct val="150000"/>
              </a:lnSpc>
              <a:buClr>
                <a:srgbClr val="FF0000"/>
              </a:buClr>
              <a:buFont typeface="Wingdings" pitchFamily="2" charset="2"/>
              <a:buChar char="ü"/>
            </a:pPr>
            <a:r>
              <a:rPr kumimoji="1" lang="zh-CN" altLang="en-US" sz="2800" dirty="0">
                <a:solidFill>
                  <a:schemeClr val="tx1"/>
                </a:solidFill>
                <a:latin typeface="+mn-ea"/>
                <a:ea typeface="+mn-ea"/>
              </a:rPr>
              <a:t>当从顶部进入模块并且从底部退出来时，软件是比较容易理解的，因此也是比较容易维护的。</a:t>
            </a:r>
          </a:p>
          <a:p>
            <a:pPr algn="l">
              <a:lnSpc>
                <a:spcPct val="150000"/>
              </a:lnSpc>
            </a:pPr>
            <a:r>
              <a:rPr kumimoji="1" lang="zh-CN" altLang="en-US" sz="2800" dirty="0">
                <a:solidFill>
                  <a:schemeClr val="tx1"/>
                </a:solidFill>
                <a:latin typeface="+mn-ea"/>
                <a:ea typeface="+mn-ea"/>
              </a:rPr>
              <a:t>   </a:t>
            </a:r>
          </a:p>
          <a:p>
            <a:pPr algn="l">
              <a:lnSpc>
                <a:spcPct val="150000"/>
              </a:lnSpc>
            </a:pPr>
            <a:r>
              <a:rPr kumimoji="1" lang="zh-CN" altLang="en-US" sz="2800" dirty="0">
                <a:solidFill>
                  <a:srgbClr val="CC0066"/>
                </a:solidFill>
                <a:latin typeface="+mn-ea"/>
                <a:ea typeface="+mn-ea"/>
              </a:rPr>
              <a:t>    </a:t>
            </a:r>
            <a:r>
              <a:rPr kumimoji="1" lang="zh-CN" altLang="en-US" sz="2800" dirty="0">
                <a:latin typeface="+mn-ea"/>
                <a:ea typeface="+mn-ea"/>
              </a:rPr>
              <a:t>结构化程序设计极力主张。</a:t>
            </a:r>
            <a:r>
              <a:rPr kumimoji="1" lang="zh-CN" altLang="en-US" sz="2800" dirty="0">
                <a:solidFill>
                  <a:schemeClr val="tx1"/>
                </a:solidFill>
                <a:latin typeface="+mn-ea"/>
                <a:ea typeface="+mn-ea"/>
              </a:rPr>
              <a:t> </a:t>
            </a:r>
          </a:p>
        </p:txBody>
      </p:sp>
      <p:sp>
        <p:nvSpPr>
          <p:cNvPr id="74755" name="Rectangle 3"/>
          <p:cNvSpPr>
            <a:spLocks noChangeArrowheads="1"/>
          </p:cNvSpPr>
          <p:nvPr/>
        </p:nvSpPr>
        <p:spPr bwMode="auto">
          <a:xfrm>
            <a:off x="566555" y="503675"/>
            <a:ext cx="5789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设计单入口单出口的模块</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7010">
                                            <p:txEl>
                                              <p:pRg st="4" end="4"/>
                                            </p:txEl>
                                          </p:spTgt>
                                        </p:tgtEl>
                                        <p:attrNameLst>
                                          <p:attrName>style.visibility</p:attrName>
                                        </p:attrNameLst>
                                      </p:cBhvr>
                                      <p:to>
                                        <p:strVal val="visible"/>
                                      </p:to>
                                    </p:set>
                                    <p:anim calcmode="lin" valueType="num">
                                      <p:cBhvr additive="base">
                                        <p:cTn id="7" dur="500" fill="hold"/>
                                        <p:tgtEl>
                                          <p:spTgt spid="42701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70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ext Box 2"/>
          <p:cNvSpPr txBox="1">
            <a:spLocks noChangeArrowheads="1"/>
          </p:cNvSpPr>
          <p:nvPr/>
        </p:nvSpPr>
        <p:spPr bwMode="auto">
          <a:xfrm>
            <a:off x="566555" y="1852613"/>
            <a:ext cx="8486775"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457200" indent="-457200" algn="just" eaLnBrk="1" hangingPunct="1">
              <a:lnSpc>
                <a:spcPct val="130000"/>
              </a:lnSpc>
              <a:spcBef>
                <a:spcPct val="50000"/>
              </a:spcBef>
              <a:buClr>
                <a:srgbClr val="FF0000"/>
              </a:buClr>
              <a:buFont typeface="Wingdings" pitchFamily="2" charset="2"/>
              <a:buChar char="ü"/>
            </a:pPr>
            <a:r>
              <a:rPr kumimoji="1" lang="zh-CN" altLang="en-US" sz="2800" dirty="0">
                <a:solidFill>
                  <a:schemeClr val="tx1"/>
                </a:solidFill>
                <a:latin typeface="宋体" panose="02010600030101010101" pitchFamily="2" charset="-122"/>
              </a:rPr>
              <a:t>模块的功能应该能够预测，但也要防止模块功能过分局限。</a:t>
            </a:r>
          </a:p>
          <a:p>
            <a:pPr marL="457200" indent="-457200" algn="just" eaLnBrk="1" hangingPunct="1">
              <a:lnSpc>
                <a:spcPct val="130000"/>
              </a:lnSpc>
              <a:spcBef>
                <a:spcPct val="50000"/>
              </a:spcBef>
              <a:buClr>
                <a:srgbClr val="FF0000"/>
              </a:buClr>
              <a:buFont typeface="Wingdings" pitchFamily="2" charset="2"/>
              <a:buChar char="ü"/>
            </a:pPr>
            <a:r>
              <a:rPr kumimoji="1" lang="zh-CN" altLang="en-US" sz="2800" dirty="0">
                <a:solidFill>
                  <a:schemeClr val="tx1"/>
                </a:solidFill>
                <a:latin typeface="宋体" panose="02010600030101010101" pitchFamily="2" charset="-122"/>
              </a:rPr>
              <a:t>如果说一个模块可以当做一个黑盒子，也就是说，只要输入的数据相同就产生同样的输出，这个模块的功能就是可能预测的。</a:t>
            </a:r>
          </a:p>
          <a:p>
            <a:pPr algn="just" eaLnBrk="1" hangingPunct="1">
              <a:lnSpc>
                <a:spcPct val="130000"/>
              </a:lnSpc>
              <a:spcBef>
                <a:spcPct val="50000"/>
              </a:spcBef>
            </a:pPr>
            <a:r>
              <a:rPr kumimoji="1" lang="zh-CN" altLang="en-US" sz="2800" dirty="0">
                <a:latin typeface="宋体" panose="02010600030101010101" pitchFamily="2" charset="-122"/>
              </a:rPr>
              <a:t>以上列出的启发式规则多数是经验规律，对改进设计，提高软件质量，往往有重要的参考价值；但是，它们既不是设计的目标也不是设计时应该普遍遵循的原理。</a:t>
            </a:r>
          </a:p>
        </p:txBody>
      </p:sp>
      <p:sp>
        <p:nvSpPr>
          <p:cNvPr id="75779" name="Rectangle 3"/>
          <p:cNvSpPr>
            <a:spLocks noChangeArrowheads="1"/>
          </p:cNvSpPr>
          <p:nvPr/>
        </p:nvSpPr>
        <p:spPr bwMode="auto">
          <a:xfrm>
            <a:off x="521550" y="503675"/>
            <a:ext cx="5330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spcBef>
                <a:spcPct val="50000"/>
              </a:spcBef>
            </a:pPr>
            <a:r>
              <a:rPr lang="zh-CN" altLang="en-US" sz="4000" dirty="0">
                <a:solidFill>
                  <a:srgbClr val="0000FF"/>
                </a:solidFill>
                <a:latin typeface="黑体" pitchFamily="49" charset="-122"/>
                <a:ea typeface="黑体" pitchFamily="49" charset="-122"/>
                <a:cs typeface="Times New Roman" pitchFamily="18" charset="0"/>
              </a:rPr>
              <a:t>模块功能应该可以预测</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8034"/>
                                        </p:tgtEl>
                                        <p:attrNameLst>
                                          <p:attrName>style.visibility</p:attrName>
                                        </p:attrNameLst>
                                      </p:cBhvr>
                                      <p:to>
                                        <p:strVal val="visible"/>
                                      </p:to>
                                    </p:set>
                                    <p:anim calcmode="lin" valueType="num">
                                      <p:cBhvr additive="base">
                                        <p:cTn id="7" dur="500" fill="hold"/>
                                        <p:tgtEl>
                                          <p:spTgt spid="428034"/>
                                        </p:tgtEl>
                                        <p:attrNameLst>
                                          <p:attrName>ppt_x</p:attrName>
                                        </p:attrNameLst>
                                      </p:cBhvr>
                                      <p:tavLst>
                                        <p:tav tm="0">
                                          <p:val>
                                            <p:strVal val="0-#ppt_w/2"/>
                                          </p:val>
                                        </p:tav>
                                        <p:tav tm="100000">
                                          <p:val>
                                            <p:strVal val="#ppt_x"/>
                                          </p:val>
                                        </p:tav>
                                      </p:tavLst>
                                    </p:anim>
                                    <p:anim calcmode="lin" valueType="num">
                                      <p:cBhvr additive="base">
                                        <p:cTn id="8" dur="500" fill="hold"/>
                                        <p:tgtEl>
                                          <p:spTgt spid="428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4"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0" y="1763713"/>
            <a:ext cx="91440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30000"/>
              </a:spcAft>
            </a:pPr>
            <a:r>
              <a:rPr lang="en-US" altLang="zh-CN" sz="2800" dirty="0">
                <a:solidFill>
                  <a:schemeClr val="tx1"/>
                </a:solidFill>
              </a:rPr>
              <a:t>( refers to page 99--102)</a:t>
            </a:r>
          </a:p>
          <a:p>
            <a:pPr algn="l">
              <a:spcAft>
                <a:spcPct val="30000"/>
              </a:spcAft>
              <a:buFontTx/>
              <a:buChar char="•"/>
            </a:pPr>
            <a:r>
              <a:rPr lang="en-US" altLang="zh-CN" sz="2800" dirty="0">
                <a:solidFill>
                  <a:schemeClr val="tx1"/>
                </a:solidFill>
              </a:rPr>
              <a:t> Enhancing module independency</a:t>
            </a:r>
          </a:p>
          <a:p>
            <a:pPr algn="l">
              <a:spcAft>
                <a:spcPct val="30000"/>
              </a:spcAft>
              <a:buFontTx/>
              <a:buChar char="•"/>
            </a:pPr>
            <a:r>
              <a:rPr lang="en-US" altLang="zh-CN" sz="2800" dirty="0">
                <a:solidFill>
                  <a:schemeClr val="tx1"/>
                </a:solidFill>
              </a:rPr>
              <a:t> The size of module should be moderate. (30-60 lines)</a:t>
            </a:r>
          </a:p>
          <a:p>
            <a:pPr algn="l">
              <a:spcAft>
                <a:spcPct val="30000"/>
              </a:spcAft>
              <a:buFontTx/>
              <a:buChar char="•"/>
            </a:pPr>
            <a:r>
              <a:rPr lang="en-US" altLang="zh-CN" sz="2800" dirty="0">
                <a:solidFill>
                  <a:schemeClr val="tx1"/>
                </a:solidFill>
              </a:rPr>
              <a:t> The depth(3-5), width(5-8), fan-in(3-5), fan-out(5-9)  of module are appropriate. </a:t>
            </a:r>
          </a:p>
          <a:p>
            <a:pPr algn="l">
              <a:spcAft>
                <a:spcPct val="30000"/>
              </a:spcAft>
              <a:buFontTx/>
              <a:buChar char="•"/>
            </a:pPr>
            <a:r>
              <a:rPr lang="en-US" altLang="zh-CN" sz="2800" dirty="0">
                <a:solidFill>
                  <a:schemeClr val="tx1"/>
                </a:solidFill>
              </a:rPr>
              <a:t> The action domain of module is within its control domain.</a:t>
            </a:r>
          </a:p>
          <a:p>
            <a:pPr algn="l">
              <a:spcAft>
                <a:spcPct val="30000"/>
              </a:spcAft>
              <a:buFontTx/>
              <a:buChar char="•"/>
            </a:pPr>
            <a:r>
              <a:rPr lang="en-US" altLang="zh-CN" sz="2800" dirty="0">
                <a:solidFill>
                  <a:schemeClr val="tx1"/>
                </a:solidFill>
              </a:rPr>
              <a:t> Reducing the complexity of module interface.</a:t>
            </a:r>
          </a:p>
          <a:p>
            <a:pPr algn="l">
              <a:spcAft>
                <a:spcPct val="30000"/>
              </a:spcAft>
              <a:buFontTx/>
              <a:buChar char="•"/>
            </a:pPr>
            <a:r>
              <a:rPr lang="en-US" altLang="zh-CN" sz="2800" dirty="0">
                <a:solidFill>
                  <a:schemeClr val="tx1"/>
                </a:solidFill>
              </a:rPr>
              <a:t> Module should be design as single entry and single exit.</a:t>
            </a:r>
          </a:p>
          <a:p>
            <a:pPr algn="l">
              <a:spcAft>
                <a:spcPct val="30000"/>
              </a:spcAft>
              <a:buFontTx/>
              <a:buChar char="•"/>
            </a:pPr>
            <a:r>
              <a:rPr lang="en-US" altLang="zh-CN" sz="2800" dirty="0">
                <a:solidFill>
                  <a:schemeClr val="tx1"/>
                </a:solidFill>
              </a:rPr>
              <a:t> The function of module can be predictable.</a:t>
            </a:r>
          </a:p>
        </p:txBody>
      </p:sp>
      <p:sp>
        <p:nvSpPr>
          <p:cNvPr id="76803" name="Rectangle 3"/>
          <p:cNvSpPr>
            <a:spLocks noChangeArrowheads="1"/>
          </p:cNvSpPr>
          <p:nvPr/>
        </p:nvSpPr>
        <p:spPr bwMode="auto">
          <a:xfrm>
            <a:off x="431800" y="458670"/>
            <a:ext cx="648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altLang="zh-CN" sz="4000" dirty="0">
                <a:solidFill>
                  <a:srgbClr val="0000FF"/>
                </a:solidFill>
                <a:cs typeface="Times New Roman" pitchFamily="18" charset="0"/>
              </a:rPr>
              <a:t>Some heuristic rues</a:t>
            </a:r>
            <a:r>
              <a:rPr lang="zh-CN" altLang="en-US" sz="4000" dirty="0">
                <a:solidFill>
                  <a:srgbClr val="0000FF"/>
                </a:solidFill>
                <a:cs typeface="Times New Roman" pitchFamily="18" charset="0"/>
              </a:rPr>
              <a:t>（小结）</a:t>
            </a:r>
          </a:p>
        </p:txBody>
      </p:sp>
    </p:spTree>
  </p:cSld>
  <p:clrMapOvr>
    <a:masterClrMapping/>
  </p:clrMapOvr>
  <p:transition>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auto">
          <a:xfrm>
            <a:off x="1196975" y="2079625"/>
            <a:ext cx="2601913" cy="3816350"/>
          </a:xfrm>
          <a:prstGeom prst="rect">
            <a:avLst/>
          </a:prstGeom>
          <a:noFill/>
          <a:ln w="9525" algn="ctr">
            <a:noFill/>
            <a:miter lim="800000"/>
            <a:headEnd/>
            <a:tailEnd/>
          </a:ln>
          <a:effectLst/>
        </p:spPr>
        <p:txBody>
          <a:bodyPr>
            <a:spAutoFit/>
          </a:bodyPr>
          <a:lstStyle/>
          <a:p>
            <a:pPr algn="l">
              <a:spcBef>
                <a:spcPct val="50000"/>
              </a:spcBef>
              <a:defRPr/>
            </a:pPr>
            <a:r>
              <a:rPr lang="en-US" altLang="zh-CN" sz="4400" dirty="0">
                <a:solidFill>
                  <a:schemeClr val="tx1"/>
                </a:solidFill>
                <a:effectLst>
                  <a:outerShdw blurRad="38100" dist="38100" dir="2700000" algn="tl">
                    <a:srgbClr val="C0C0C0"/>
                  </a:outerShdw>
                </a:effectLst>
                <a:cs typeface="Times New Roman" panose="02020603050405020304" pitchFamily="18" charset="0"/>
              </a:rPr>
              <a:t>Page 114</a:t>
            </a:r>
          </a:p>
          <a:p>
            <a:pPr algn="l">
              <a:spcBef>
                <a:spcPct val="50000"/>
              </a:spcBef>
              <a:defRPr/>
            </a:pPr>
            <a:r>
              <a:rPr lang="en-US" altLang="zh-CN" sz="4400" dirty="0">
                <a:solidFill>
                  <a:schemeClr val="tx1"/>
                </a:solidFill>
                <a:effectLst>
                  <a:outerShdw blurRad="38100" dist="38100" dir="2700000" algn="tl">
                    <a:srgbClr val="C0C0C0"/>
                  </a:outerShdw>
                </a:effectLst>
                <a:cs typeface="Times New Roman" panose="02020603050405020304" pitchFamily="18" charset="0"/>
              </a:rPr>
              <a:t>T1</a:t>
            </a:r>
          </a:p>
          <a:p>
            <a:pPr algn="l">
              <a:spcBef>
                <a:spcPct val="50000"/>
              </a:spcBef>
              <a:defRPr/>
            </a:pPr>
            <a:r>
              <a:rPr lang="en-US" altLang="zh-CN" sz="4400" dirty="0">
                <a:solidFill>
                  <a:schemeClr val="tx1"/>
                </a:solidFill>
                <a:effectLst>
                  <a:outerShdw blurRad="38100" dist="38100" dir="2700000" algn="tl">
                    <a:srgbClr val="C0C0C0"/>
                  </a:outerShdw>
                </a:effectLst>
                <a:cs typeface="Times New Roman" panose="02020603050405020304" pitchFamily="18" charset="0"/>
              </a:rPr>
              <a:t>T2</a:t>
            </a:r>
          </a:p>
          <a:p>
            <a:pPr algn="l">
              <a:spcBef>
                <a:spcPct val="50000"/>
              </a:spcBef>
              <a:defRPr/>
            </a:pPr>
            <a:r>
              <a:rPr lang="en-US" altLang="zh-CN" sz="4400" dirty="0">
                <a:solidFill>
                  <a:schemeClr val="tx1"/>
                </a:solidFill>
                <a:effectLst>
                  <a:outerShdw blurRad="38100" dist="38100" dir="2700000" algn="tl">
                    <a:srgbClr val="C0C0C0"/>
                  </a:outerShdw>
                </a:effectLst>
                <a:cs typeface="Times New Roman" panose="02020603050405020304" pitchFamily="18" charset="0"/>
              </a:rPr>
              <a:t>T3 (1) (2)</a:t>
            </a:r>
          </a:p>
        </p:txBody>
      </p:sp>
      <p:sp>
        <p:nvSpPr>
          <p:cNvPr id="77827" name="Rectangle 3"/>
          <p:cNvSpPr>
            <a:spLocks noChangeArrowheads="1"/>
          </p:cNvSpPr>
          <p:nvPr/>
        </p:nvSpPr>
        <p:spPr bwMode="auto">
          <a:xfrm>
            <a:off x="476545" y="548680"/>
            <a:ext cx="52870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altLang="zh-CN" sz="4000" dirty="0">
                <a:solidFill>
                  <a:srgbClr val="0000FF"/>
                </a:solidFill>
                <a:cs typeface="Times New Roman" pitchFamily="18" charset="0"/>
              </a:rPr>
              <a:t>Homework  </a:t>
            </a:r>
            <a:r>
              <a:rPr lang="en-US" altLang="zh-CN" sz="4000" dirty="0" smtClean="0">
                <a:solidFill>
                  <a:srgbClr val="0000FF"/>
                </a:solidFill>
                <a:cs typeface="Times New Roman" pitchFamily="18" charset="0"/>
              </a:rPr>
              <a:t>2024-10-24</a:t>
            </a:r>
            <a:endParaRPr lang="zh-CN" altLang="en-US" sz="4000" dirty="0">
              <a:solidFill>
                <a:srgbClr val="0000FF"/>
              </a:solidFill>
              <a:cs typeface="Times New Roman" pitchFamily="18" charset="0"/>
            </a:endParaRPr>
          </a:p>
        </p:txBody>
      </p:sp>
    </p:spTree>
  </p:cSld>
  <p:clrMapOvr>
    <a:masterClrMapping/>
  </p:clrMapOvr>
  <p:transition>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58570" y="1898650"/>
            <a:ext cx="858543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spcAft>
                <a:spcPct val="50000"/>
              </a:spcAft>
              <a:buClr>
                <a:srgbClr val="FF0000"/>
              </a:buClr>
              <a:buFont typeface="Wingdings" pitchFamily="2" charset="2"/>
              <a:buChar char="ü"/>
            </a:pPr>
            <a:r>
              <a:rPr lang="zh-CN" altLang="en-US" sz="2800" b="0" dirty="0">
                <a:solidFill>
                  <a:schemeClr val="tx1"/>
                </a:solidFill>
              </a:rPr>
              <a:t>  </a:t>
            </a:r>
            <a:r>
              <a:rPr lang="en-US" altLang="zh-CN" sz="2800" b="0" dirty="0">
                <a:solidFill>
                  <a:schemeClr val="tx1"/>
                </a:solidFill>
              </a:rPr>
              <a:t>The two implementations are functionally equivalent.</a:t>
            </a:r>
          </a:p>
          <a:p>
            <a:pPr algn="l">
              <a:spcAft>
                <a:spcPct val="50000"/>
              </a:spcAft>
              <a:buClr>
                <a:srgbClr val="FF0000"/>
              </a:buClr>
              <a:buFont typeface="Wingdings" pitchFamily="2" charset="2"/>
              <a:buChar char="ü"/>
            </a:pPr>
            <a:r>
              <a:rPr lang="en-US" altLang="zh-CN" sz="2800" b="0" dirty="0">
                <a:solidFill>
                  <a:schemeClr val="tx1"/>
                </a:solidFill>
              </a:rPr>
              <a:t>  The right figure is harder to understand.</a:t>
            </a:r>
          </a:p>
          <a:p>
            <a:pPr algn="l">
              <a:spcAft>
                <a:spcPct val="50000"/>
              </a:spcAft>
              <a:buClr>
                <a:srgbClr val="FF0000"/>
              </a:buClr>
              <a:buFont typeface="Wingdings" pitchFamily="2" charset="2"/>
              <a:buChar char="ü"/>
            </a:pPr>
            <a:r>
              <a:rPr lang="en-US" altLang="zh-CN" sz="2800" b="0" dirty="0">
                <a:solidFill>
                  <a:schemeClr val="tx1"/>
                </a:solidFill>
              </a:rPr>
              <a:t>  Corrective maintenance of the circuits in right figure is difficult.</a:t>
            </a:r>
          </a:p>
          <a:p>
            <a:pPr algn="l">
              <a:spcAft>
                <a:spcPct val="50000"/>
              </a:spcAft>
              <a:buClr>
                <a:srgbClr val="FF0000"/>
              </a:buClr>
              <a:buFont typeface="Wingdings" pitchFamily="2" charset="2"/>
              <a:buChar char="ü"/>
            </a:pPr>
            <a:r>
              <a:rPr lang="en-US" altLang="zh-CN" sz="2800" b="0" dirty="0">
                <a:solidFill>
                  <a:schemeClr val="tx1"/>
                </a:solidFill>
              </a:rPr>
              <a:t>  The right figure is difficult to extend or enhance.</a:t>
            </a:r>
          </a:p>
          <a:p>
            <a:pPr algn="l">
              <a:spcAft>
                <a:spcPct val="50000"/>
              </a:spcAft>
              <a:buClr>
                <a:srgbClr val="FF0000"/>
              </a:buClr>
              <a:buFont typeface="Wingdings" pitchFamily="2" charset="2"/>
              <a:buChar char="ü"/>
            </a:pPr>
            <a:r>
              <a:rPr lang="en-US" altLang="zh-CN" sz="2800" b="0" dirty="0">
                <a:solidFill>
                  <a:schemeClr val="tx1"/>
                </a:solidFill>
              </a:rPr>
              <a:t>  The right figure can not reuse.</a:t>
            </a:r>
          </a:p>
        </p:txBody>
      </p:sp>
      <p:sp>
        <p:nvSpPr>
          <p:cNvPr id="357379" name="Rectangle 3"/>
          <p:cNvSpPr>
            <a:spLocks noChangeArrowheads="1"/>
          </p:cNvSpPr>
          <p:nvPr/>
        </p:nvSpPr>
        <p:spPr bwMode="auto">
          <a:xfrm>
            <a:off x="476545" y="368660"/>
            <a:ext cx="1186222" cy="677108"/>
          </a:xfrm>
          <a:prstGeom prst="rect">
            <a:avLst/>
          </a:prstGeom>
          <a:noFill/>
          <a:ln w="9525">
            <a:noFill/>
            <a:miter lim="800000"/>
            <a:headEnd/>
            <a:tailEnd/>
          </a:ln>
          <a:effectLst/>
        </p:spPr>
        <p:txBody>
          <a:bodyPr wrap="none" lIns="0" tIns="0" rIns="0" bIns="0">
            <a:spAutoFit/>
          </a:bodyPr>
          <a:lstStyle/>
          <a:p>
            <a:pPr algn="l" eaLnBrk="0" hangingPunct="0">
              <a:defRPr/>
            </a:pPr>
            <a:r>
              <a:rPr lang="zh-CN" altLang="en-US" sz="4400" dirty="0">
                <a:solidFill>
                  <a:srgbClr val="FFCC66"/>
                </a:solidFill>
                <a:effectLst>
                  <a:outerShdw blurRad="38100" dist="38100" dir="2700000" algn="tl">
                    <a:srgbClr val="C0C0C0"/>
                  </a:outerShdw>
                </a:effectLst>
                <a:latin typeface="Arial" charset="0"/>
              </a:rPr>
              <a:t> </a:t>
            </a:r>
            <a:r>
              <a:rPr lang="zh-CN" altLang="en-US" sz="4000" dirty="0">
                <a:solidFill>
                  <a:srgbClr val="0000FF"/>
                </a:solidFill>
                <a:latin typeface="黑体" pitchFamily="49" charset="-122"/>
                <a:ea typeface="黑体" pitchFamily="49" charset="-122"/>
                <a:cs typeface="Times New Roman" pitchFamily="18" charset="0"/>
              </a:rPr>
              <a:t>评论</a:t>
            </a:r>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8" y="1898650"/>
            <a:ext cx="6413500"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43" name="Rectangle 3"/>
          <p:cNvSpPr>
            <a:spLocks noChangeArrowheads="1"/>
          </p:cNvSpPr>
          <p:nvPr/>
        </p:nvSpPr>
        <p:spPr bwMode="auto">
          <a:xfrm>
            <a:off x="535015" y="32365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Benefits of Modularization</a:t>
            </a:r>
          </a:p>
        </p:txBody>
      </p:sp>
    </p:spTree>
  </p:cSld>
  <p:clrMapOvr>
    <a:masterClrMapping/>
  </p:clrMapOvr>
  <p:transition>
    <p:pull/>
  </p:transition>
</p:sld>
</file>

<file path=ppt/theme/theme1.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stealth" w="med" len="lg"/>
          <a:tailEnd type="none" w="sm" len="sm"/>
        </a:ln>
      </a:spPr>
      <a:bodyPr wrap="none" anchor="ctr"/>
      <a:lstStyle>
        <a:defPPr>
          <a:defRPr/>
        </a:defPPr>
      </a:lstStyle>
      <a:style>
        <a:lnRef idx="2">
          <a:schemeClr val="dk1"/>
        </a:lnRef>
        <a:fillRef idx="0">
          <a:schemeClr val="dk1"/>
        </a:fillRef>
        <a:effectRef idx="1">
          <a:schemeClr val="dk1"/>
        </a:effectRef>
        <a:fontRef idx="minor">
          <a:schemeClr val="tx1"/>
        </a:fontRef>
      </a:style>
    </a:spDef>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7569</TotalTime>
  <Pages>0</Pages>
  <Words>3548</Words>
  <Characters>0</Characters>
  <Application>Microsoft Office PowerPoint</Application>
  <DocSecurity>0</DocSecurity>
  <PresentationFormat>全屏显示(4:3)</PresentationFormat>
  <Lines>0</Lines>
  <Paragraphs>587</Paragraphs>
  <Slides>77</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77</vt:i4>
      </vt:variant>
    </vt:vector>
  </HeadingPairs>
  <TitlesOfParts>
    <vt:vector size="90" baseType="lpstr">
      <vt:lpstr>Monotype Sorts</vt:lpstr>
      <vt:lpstr>黑体</vt:lpstr>
      <vt:lpstr>楷体_GB2312</vt:lpstr>
      <vt:lpstr>宋体</vt:lpstr>
      <vt:lpstr>Arial</vt:lpstr>
      <vt:lpstr>Calibri</vt:lpstr>
      <vt:lpstr>Helvetica</vt:lpstr>
      <vt:lpstr>Times</vt:lpstr>
      <vt:lpstr>Times New Roman</vt:lpstr>
      <vt:lpstr>Verdana</vt:lpstr>
      <vt:lpstr>Wingdings</vt:lpstr>
      <vt:lpstr>2_Profile</vt:lpstr>
      <vt:lpstr>3_Profile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HP</cp:lastModifiedBy>
  <cp:revision>813</cp:revision>
  <cp:lastPrinted>1899-12-30T00:00:00Z</cp:lastPrinted>
  <dcterms:created xsi:type="dcterms:W3CDTF">2008-08-06T12:32:32Z</dcterms:created>
  <dcterms:modified xsi:type="dcterms:W3CDTF">2024-10-23T13:08:40Z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