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75"/>
  </p:notesMasterIdLst>
  <p:handoutMasterIdLst>
    <p:handoutMasterId r:id="rId76"/>
  </p:handoutMasterIdLst>
  <p:sldIdLst>
    <p:sldId id="698" r:id="rId3"/>
    <p:sldId id="774" r:id="rId4"/>
    <p:sldId id="776" r:id="rId5"/>
    <p:sldId id="775" r:id="rId6"/>
    <p:sldId id="777" r:id="rId7"/>
    <p:sldId id="701" r:id="rId8"/>
    <p:sldId id="778" r:id="rId9"/>
    <p:sldId id="704" r:id="rId10"/>
    <p:sldId id="705" r:id="rId11"/>
    <p:sldId id="708" r:id="rId12"/>
    <p:sldId id="709" r:id="rId13"/>
    <p:sldId id="710" r:id="rId14"/>
    <p:sldId id="711" r:id="rId15"/>
    <p:sldId id="712" r:id="rId16"/>
    <p:sldId id="713" r:id="rId17"/>
    <p:sldId id="714" r:id="rId18"/>
    <p:sldId id="715" r:id="rId19"/>
    <p:sldId id="716" r:id="rId20"/>
    <p:sldId id="717" r:id="rId21"/>
    <p:sldId id="718" r:id="rId22"/>
    <p:sldId id="720" r:id="rId23"/>
    <p:sldId id="721" r:id="rId24"/>
    <p:sldId id="722" r:id="rId25"/>
    <p:sldId id="723" r:id="rId26"/>
    <p:sldId id="730" r:id="rId27"/>
    <p:sldId id="780" r:id="rId28"/>
    <p:sldId id="782" r:id="rId29"/>
    <p:sldId id="779" r:id="rId30"/>
    <p:sldId id="783" r:id="rId31"/>
    <p:sldId id="734" r:id="rId32"/>
    <p:sldId id="735" r:id="rId33"/>
    <p:sldId id="736" r:id="rId34"/>
    <p:sldId id="737" r:id="rId35"/>
    <p:sldId id="738" r:id="rId36"/>
    <p:sldId id="739" r:id="rId37"/>
    <p:sldId id="740" r:id="rId38"/>
    <p:sldId id="741" r:id="rId39"/>
    <p:sldId id="742" r:id="rId40"/>
    <p:sldId id="743" r:id="rId41"/>
    <p:sldId id="744" r:id="rId42"/>
    <p:sldId id="745" r:id="rId43"/>
    <p:sldId id="746" r:id="rId44"/>
    <p:sldId id="747" r:id="rId45"/>
    <p:sldId id="748" r:id="rId46"/>
    <p:sldId id="749" r:id="rId47"/>
    <p:sldId id="750" r:id="rId48"/>
    <p:sldId id="751" r:id="rId49"/>
    <p:sldId id="752" r:id="rId50"/>
    <p:sldId id="753" r:id="rId51"/>
    <p:sldId id="772" r:id="rId52"/>
    <p:sldId id="754" r:id="rId53"/>
    <p:sldId id="755" r:id="rId54"/>
    <p:sldId id="756" r:id="rId55"/>
    <p:sldId id="757" r:id="rId56"/>
    <p:sldId id="758" r:id="rId57"/>
    <p:sldId id="759" r:id="rId58"/>
    <p:sldId id="760" r:id="rId59"/>
    <p:sldId id="761" r:id="rId60"/>
    <p:sldId id="762" r:id="rId61"/>
    <p:sldId id="785" r:id="rId62"/>
    <p:sldId id="786" r:id="rId63"/>
    <p:sldId id="763" r:id="rId64"/>
    <p:sldId id="764" r:id="rId65"/>
    <p:sldId id="765" r:id="rId66"/>
    <p:sldId id="771" r:id="rId67"/>
    <p:sldId id="773" r:id="rId68"/>
    <p:sldId id="766" r:id="rId69"/>
    <p:sldId id="767" r:id="rId70"/>
    <p:sldId id="768" r:id="rId71"/>
    <p:sldId id="769" r:id="rId72"/>
    <p:sldId id="770" r:id="rId73"/>
    <p:sldId id="784" r:id="rId74"/>
  </p:sldIdLst>
  <p:sldSz cx="9144000" cy="6858000" type="screen4x3"/>
  <p:notesSz cx="7099300" cy="10234613"/>
  <p:defaultTextStyle>
    <a:defPPr>
      <a:defRPr lang="zh-CN"/>
    </a:defPPr>
    <a:lvl1pPr algn="ctr" rtl="0" fontAlgn="base">
      <a:spcBef>
        <a:spcPct val="0"/>
      </a:spcBef>
      <a:spcAft>
        <a:spcPct val="0"/>
      </a:spcAft>
      <a:defRPr sz="1600" b="1" kern="1200">
        <a:solidFill>
          <a:srgbClr val="FF0000"/>
        </a:solidFill>
        <a:latin typeface="Times New Roman" pitchFamily="18" charset="0"/>
        <a:ea typeface="宋体"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charset="-122"/>
        <a:cs typeface="+mn-cs"/>
      </a:defRPr>
    </a:lvl5pPr>
    <a:lvl6pPr marL="2286000" algn="l" defTabSz="914400" rtl="0" eaLnBrk="1" latinLnBrk="0" hangingPunct="1">
      <a:defRPr sz="1600" b="1" kern="1200">
        <a:solidFill>
          <a:srgbClr val="FF0000"/>
        </a:solidFill>
        <a:latin typeface="Times New Roman" pitchFamily="18" charset="0"/>
        <a:ea typeface="宋体" charset="-122"/>
        <a:cs typeface="+mn-cs"/>
      </a:defRPr>
    </a:lvl6pPr>
    <a:lvl7pPr marL="2743200" algn="l" defTabSz="914400" rtl="0" eaLnBrk="1" latinLnBrk="0" hangingPunct="1">
      <a:defRPr sz="1600" b="1" kern="1200">
        <a:solidFill>
          <a:srgbClr val="FF0000"/>
        </a:solidFill>
        <a:latin typeface="Times New Roman" pitchFamily="18" charset="0"/>
        <a:ea typeface="宋体" charset="-122"/>
        <a:cs typeface="+mn-cs"/>
      </a:defRPr>
    </a:lvl7pPr>
    <a:lvl8pPr marL="3200400" algn="l" defTabSz="914400" rtl="0" eaLnBrk="1" latinLnBrk="0" hangingPunct="1">
      <a:defRPr sz="1600" b="1" kern="1200">
        <a:solidFill>
          <a:srgbClr val="FF0000"/>
        </a:solidFill>
        <a:latin typeface="Times New Roman" pitchFamily="18" charset="0"/>
        <a:ea typeface="宋体" charset="-122"/>
        <a:cs typeface="+mn-cs"/>
      </a:defRPr>
    </a:lvl8pPr>
    <a:lvl9pPr marL="3657600" algn="l" defTabSz="914400" rtl="0" eaLnBrk="1" latinLnBrk="0" hangingPunct="1">
      <a:defRPr sz="1600" b="1" kern="1200">
        <a:solidFill>
          <a:srgbClr val="FF0000"/>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99FF99"/>
    <a:srgbClr val="CCFFFF"/>
    <a:srgbClr val="8597E3"/>
    <a:srgbClr val="CCECFF"/>
    <a:srgbClr val="0000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95" d="100"/>
          <a:sy n="95" d="100"/>
        </p:scale>
        <p:origin x="1986" y="78"/>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1C1C80D0-13E3-444B-8062-9946ADCB8B2D}" type="datetimeFigureOut">
              <a:rPr lang="zh-CN" altLang="en-US"/>
              <a:pPr>
                <a:defRPr/>
              </a:pPr>
              <a:t>2024/11/3</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B5850EF9-1F42-4D97-A69D-BF506FD7E8AE}" type="slidenum">
              <a:rPr lang="zh-CN" altLang="en-US"/>
              <a:pPr>
                <a:defRPr/>
              </a:pPr>
              <a:t>‹#›</a:t>
            </a:fld>
            <a:endParaRPr lang="zh-CN" altLang="en-US"/>
          </a:p>
        </p:txBody>
      </p:sp>
    </p:spTree>
    <p:extLst>
      <p:ext uri="{BB962C8B-B14F-4D97-AF65-F5344CB8AC3E}">
        <p14:creationId xmlns:p14="http://schemas.microsoft.com/office/powerpoint/2010/main" val="3544609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CC18EBD6-593E-4698-8D9C-7ED507E4B508}" type="datetimeFigureOut">
              <a:rPr lang="zh-CN" altLang="en-US"/>
              <a:pPr>
                <a:defRPr/>
              </a:pPr>
              <a:t>2024/11/3</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700D055E-687D-4AB2-9E5A-B024090DA7D4}" type="slidenum">
              <a:rPr lang="zh-CN" altLang="en-US"/>
              <a:pPr>
                <a:defRPr/>
              </a:pPr>
              <a:t>‹#›</a:t>
            </a:fld>
            <a:endParaRPr lang="zh-CN" altLang="en-US"/>
          </a:p>
        </p:txBody>
      </p:sp>
    </p:spTree>
    <p:extLst>
      <p:ext uri="{BB962C8B-B14F-4D97-AF65-F5344CB8AC3E}">
        <p14:creationId xmlns:p14="http://schemas.microsoft.com/office/powerpoint/2010/main" val="21439428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00D055E-687D-4AB2-9E5A-B024090DA7D4}" type="slidenum">
              <a:rPr lang="zh-CN" altLang="en-US" smtClean="0"/>
              <a:pPr>
                <a:defRPr/>
              </a:pPr>
              <a:t>71</a:t>
            </a:fld>
            <a:endParaRPr lang="zh-CN" altLang="en-US"/>
          </a:p>
        </p:txBody>
      </p:sp>
    </p:spTree>
    <p:extLst>
      <p:ext uri="{BB962C8B-B14F-4D97-AF65-F5344CB8AC3E}">
        <p14:creationId xmlns:p14="http://schemas.microsoft.com/office/powerpoint/2010/main" val="233252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249219158"/>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5845047"/>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5972772"/>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1679811"/>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sldNum" sz="quarter" idx="10"/>
          </p:nvPr>
        </p:nvSpPr>
        <p:spPr>
          <a:ln/>
        </p:spPr>
        <p:txBody>
          <a:bodyPr/>
          <a:lstStyle>
            <a:lvl1pPr>
              <a:defRPr/>
            </a:lvl1pPr>
          </a:lstStyle>
          <a:p>
            <a:pPr>
              <a:defRPr/>
            </a:pPr>
            <a:fld id="{E73BF1C0-1285-4624-A01D-1058CF280ADF}" type="slidenum">
              <a:rPr lang="zh-CN" altLang="en-US"/>
              <a:pPr>
                <a:defRPr/>
              </a:pPr>
              <a:t>‹#›</a:t>
            </a:fld>
            <a:endParaRPr lang="en-US" altLang="zh-CN"/>
          </a:p>
        </p:txBody>
      </p:sp>
    </p:spTree>
    <p:extLst>
      <p:ext uri="{BB962C8B-B14F-4D97-AF65-F5344CB8AC3E}">
        <p14:creationId xmlns:p14="http://schemas.microsoft.com/office/powerpoint/2010/main" val="2621401405"/>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966E8A7E-AB05-49A8-B11A-3FC57603E052}" type="slidenum">
              <a:rPr lang="zh-CN" altLang="en-US"/>
              <a:pPr>
                <a:defRPr/>
              </a:pPr>
              <a:t>‹#›</a:t>
            </a:fld>
            <a:endParaRPr lang="en-US" altLang="zh-CN"/>
          </a:p>
        </p:txBody>
      </p:sp>
    </p:spTree>
    <p:extLst>
      <p:ext uri="{BB962C8B-B14F-4D97-AF65-F5344CB8AC3E}">
        <p14:creationId xmlns:p14="http://schemas.microsoft.com/office/powerpoint/2010/main" val="1995820046"/>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7FC1C7DA-F03B-4A38-A0C0-085731CFD0AD}" type="slidenum">
              <a:rPr lang="zh-CN" altLang="en-US"/>
              <a:pPr>
                <a:defRPr/>
              </a:pPr>
              <a:t>‹#›</a:t>
            </a:fld>
            <a:endParaRPr lang="en-US" altLang="zh-CN"/>
          </a:p>
        </p:txBody>
      </p:sp>
    </p:spTree>
    <p:extLst>
      <p:ext uri="{BB962C8B-B14F-4D97-AF65-F5344CB8AC3E}">
        <p14:creationId xmlns:p14="http://schemas.microsoft.com/office/powerpoint/2010/main" val="4293394912"/>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3095ABB2-904B-4A46-B169-85DF215A5E2B}" type="slidenum">
              <a:rPr lang="zh-CN" altLang="en-US"/>
              <a:pPr>
                <a:defRPr/>
              </a:pPr>
              <a:t>‹#›</a:t>
            </a:fld>
            <a:endParaRPr lang="en-US" altLang="zh-CN"/>
          </a:p>
        </p:txBody>
      </p:sp>
    </p:spTree>
    <p:extLst>
      <p:ext uri="{BB962C8B-B14F-4D97-AF65-F5344CB8AC3E}">
        <p14:creationId xmlns:p14="http://schemas.microsoft.com/office/powerpoint/2010/main" val="1634516507"/>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CEBAA07F-ADAC-4917-9CD1-C47B42F23713}" type="slidenum">
              <a:rPr lang="zh-CN" altLang="en-US"/>
              <a:pPr>
                <a:defRPr/>
              </a:pPr>
              <a:t>‹#›</a:t>
            </a:fld>
            <a:endParaRPr lang="en-US" altLang="zh-CN"/>
          </a:p>
        </p:txBody>
      </p:sp>
    </p:spTree>
    <p:extLst>
      <p:ext uri="{BB962C8B-B14F-4D97-AF65-F5344CB8AC3E}">
        <p14:creationId xmlns:p14="http://schemas.microsoft.com/office/powerpoint/2010/main" val="2201189565"/>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5458307F-A5C9-403A-BFA4-F069B97DEE7F}" type="slidenum">
              <a:rPr lang="zh-CN" altLang="en-US"/>
              <a:pPr>
                <a:defRPr/>
              </a:pPr>
              <a:t>‹#›</a:t>
            </a:fld>
            <a:endParaRPr lang="en-US" altLang="zh-CN"/>
          </a:p>
        </p:txBody>
      </p:sp>
    </p:spTree>
    <p:extLst>
      <p:ext uri="{BB962C8B-B14F-4D97-AF65-F5344CB8AC3E}">
        <p14:creationId xmlns:p14="http://schemas.microsoft.com/office/powerpoint/2010/main" val="353950810"/>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1CDA5B5B-C870-4649-B785-D61A54E78E50}" type="slidenum">
              <a:rPr lang="zh-CN" altLang="en-US"/>
              <a:pPr>
                <a:defRPr/>
              </a:pPr>
              <a:t>‹#›</a:t>
            </a:fld>
            <a:endParaRPr lang="en-US" altLang="zh-CN"/>
          </a:p>
        </p:txBody>
      </p:sp>
    </p:spTree>
    <p:extLst>
      <p:ext uri="{BB962C8B-B14F-4D97-AF65-F5344CB8AC3E}">
        <p14:creationId xmlns:p14="http://schemas.microsoft.com/office/powerpoint/2010/main" val="3408744655"/>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43771515"/>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2B452091-3539-46B4-B36B-20D3960F3462}" type="slidenum">
              <a:rPr lang="zh-CN" altLang="en-US"/>
              <a:pPr>
                <a:defRPr/>
              </a:pPr>
              <a:t>‹#›</a:t>
            </a:fld>
            <a:endParaRPr lang="en-US" altLang="zh-CN"/>
          </a:p>
        </p:txBody>
      </p:sp>
    </p:spTree>
    <p:extLst>
      <p:ext uri="{BB962C8B-B14F-4D97-AF65-F5344CB8AC3E}">
        <p14:creationId xmlns:p14="http://schemas.microsoft.com/office/powerpoint/2010/main" val="2396775129"/>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D6E8290A-8E80-4548-9D74-8E78A7F6FE20}" type="slidenum">
              <a:rPr lang="zh-CN" altLang="en-US"/>
              <a:pPr>
                <a:defRPr/>
              </a:pPr>
              <a:t>‹#›</a:t>
            </a:fld>
            <a:endParaRPr lang="en-US" altLang="zh-CN"/>
          </a:p>
        </p:txBody>
      </p:sp>
    </p:spTree>
    <p:extLst>
      <p:ext uri="{BB962C8B-B14F-4D97-AF65-F5344CB8AC3E}">
        <p14:creationId xmlns:p14="http://schemas.microsoft.com/office/powerpoint/2010/main" val="3288331018"/>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CB2D29A9-5084-4089-8BA5-751BAFF205F8}" type="slidenum">
              <a:rPr lang="zh-CN" altLang="en-US"/>
              <a:pPr>
                <a:defRPr/>
              </a:pPr>
              <a:t>‹#›</a:t>
            </a:fld>
            <a:endParaRPr lang="en-US" altLang="zh-CN"/>
          </a:p>
        </p:txBody>
      </p:sp>
    </p:spTree>
    <p:extLst>
      <p:ext uri="{BB962C8B-B14F-4D97-AF65-F5344CB8AC3E}">
        <p14:creationId xmlns:p14="http://schemas.microsoft.com/office/powerpoint/2010/main" val="1940998693"/>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EF5DC8AB-9457-4D6C-A59D-48D2022B456D}" type="slidenum">
              <a:rPr lang="zh-CN" altLang="en-US"/>
              <a:pPr>
                <a:defRPr/>
              </a:pPr>
              <a:t>‹#›</a:t>
            </a:fld>
            <a:endParaRPr lang="en-US" altLang="zh-CN"/>
          </a:p>
        </p:txBody>
      </p:sp>
    </p:spTree>
    <p:extLst>
      <p:ext uri="{BB962C8B-B14F-4D97-AF65-F5344CB8AC3E}">
        <p14:creationId xmlns:p14="http://schemas.microsoft.com/office/powerpoint/2010/main" val="3444740690"/>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sldNum" sz="quarter" idx="10"/>
          </p:nvPr>
        </p:nvSpPr>
        <p:spPr>
          <a:ln/>
        </p:spPr>
        <p:txBody>
          <a:bodyPr/>
          <a:lstStyle>
            <a:lvl1pPr>
              <a:defRPr/>
            </a:lvl1pPr>
          </a:lstStyle>
          <a:p>
            <a:pPr>
              <a:defRPr/>
            </a:pPr>
            <a:fld id="{B18A930E-E254-41A4-A083-D082863B4CE1}" type="slidenum">
              <a:rPr lang="zh-CN" altLang="en-US"/>
              <a:pPr>
                <a:defRPr/>
              </a:pPr>
              <a:t>‹#›</a:t>
            </a:fld>
            <a:endParaRPr lang="en-US" altLang="zh-CN"/>
          </a:p>
        </p:txBody>
      </p:sp>
    </p:spTree>
    <p:extLst>
      <p:ext uri="{BB962C8B-B14F-4D97-AF65-F5344CB8AC3E}">
        <p14:creationId xmlns:p14="http://schemas.microsoft.com/office/powerpoint/2010/main" val="2952464700"/>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1D859391-C2A6-46E4-B09E-EC15F8ADCC9A}" type="slidenum">
              <a:rPr lang="zh-CN" altLang="en-US"/>
              <a:pPr>
                <a:defRPr/>
              </a:pPr>
              <a:t>‹#›</a:t>
            </a:fld>
            <a:endParaRPr lang="en-US" altLang="zh-CN"/>
          </a:p>
        </p:txBody>
      </p:sp>
    </p:spTree>
    <p:extLst>
      <p:ext uri="{BB962C8B-B14F-4D97-AF65-F5344CB8AC3E}">
        <p14:creationId xmlns:p14="http://schemas.microsoft.com/office/powerpoint/2010/main" val="2865400541"/>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3C4E6D3B-2F0F-4385-9954-4B9E6B275440}" type="slidenum">
              <a:rPr lang="zh-CN" altLang="en-US"/>
              <a:pPr>
                <a:defRPr/>
              </a:pPr>
              <a:t>‹#›</a:t>
            </a:fld>
            <a:endParaRPr lang="en-US" altLang="zh-CN"/>
          </a:p>
        </p:txBody>
      </p:sp>
    </p:spTree>
    <p:extLst>
      <p:ext uri="{BB962C8B-B14F-4D97-AF65-F5344CB8AC3E}">
        <p14:creationId xmlns:p14="http://schemas.microsoft.com/office/powerpoint/2010/main" val="3915048963"/>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377649090"/>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4772523"/>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99731933"/>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41251575"/>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60306689"/>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17101812"/>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98939402"/>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14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270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en-US" sz="2400" b="0">
              <a:solidFill>
                <a:schemeClr val="tx1"/>
              </a:solidFill>
              <a:ea typeface="宋体" pitchFamily="2" charset="-122"/>
            </a:endParaRPr>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mn-lt"/>
                <a:ea typeface="宋体" pitchFamily="2" charset="-122"/>
              </a:defRPr>
            </a:lvl1pPr>
          </a:lstStyle>
          <a:p>
            <a:pPr>
              <a:defRPr/>
            </a:pPr>
            <a:fld id="{04CF18EB-3B2C-48EF-974E-A7D4258DEAF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9.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0.bin"/><Relationship Id="rId18" Type="http://schemas.openxmlformats.org/officeDocument/2006/relationships/image" Target="../media/image20.wmf"/><Relationship Id="rId3" Type="http://schemas.openxmlformats.org/officeDocument/2006/relationships/oleObject" Target="../embeddings/oleObject5.bin"/><Relationship Id="rId21" Type="http://schemas.openxmlformats.org/officeDocument/2006/relationships/oleObject" Target="../embeddings/oleObject14.bin"/><Relationship Id="rId7" Type="http://schemas.openxmlformats.org/officeDocument/2006/relationships/oleObject" Target="../embeddings/oleObject7.bin"/><Relationship Id="rId12" Type="http://schemas.openxmlformats.org/officeDocument/2006/relationships/image" Target="../media/image17.wmf"/><Relationship Id="rId17" Type="http://schemas.openxmlformats.org/officeDocument/2006/relationships/oleObject" Target="../embeddings/oleObject12.bin"/><Relationship Id="rId2" Type="http://schemas.openxmlformats.org/officeDocument/2006/relationships/slideLayout" Target="../slideLayouts/slideLayout7.xml"/><Relationship Id="rId16" Type="http://schemas.openxmlformats.org/officeDocument/2006/relationships/image" Target="../media/image19.wmf"/><Relationship Id="rId20" Type="http://schemas.openxmlformats.org/officeDocument/2006/relationships/image" Target="../media/image21.wmf"/><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6.wmf"/><Relationship Id="rId19" Type="http://schemas.openxmlformats.org/officeDocument/2006/relationships/oleObject" Target="../embeddings/oleObject13.bin"/><Relationship Id="rId4" Type="http://schemas.openxmlformats.org/officeDocument/2006/relationships/image" Target="../media/image13.wmf"/><Relationship Id="rId9" Type="http://schemas.openxmlformats.org/officeDocument/2006/relationships/oleObject" Target="../embeddings/oleObject8.bin"/><Relationship Id="rId14" Type="http://schemas.openxmlformats.org/officeDocument/2006/relationships/image" Target="../media/image18.wmf"/><Relationship Id="rId22" Type="http://schemas.openxmlformats.org/officeDocument/2006/relationships/image" Target="../media/image22.wmf"/></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Text Box 3"/>
          <p:cNvSpPr txBox="1">
            <a:spLocks noChangeArrowheads="1"/>
          </p:cNvSpPr>
          <p:nvPr/>
        </p:nvSpPr>
        <p:spPr bwMode="auto">
          <a:xfrm>
            <a:off x="179388" y="1314450"/>
            <a:ext cx="8964612" cy="2616101"/>
          </a:xfrm>
          <a:prstGeom prst="rect">
            <a:avLst/>
          </a:prstGeom>
          <a:noFill/>
          <a:ln w="9525">
            <a:noFill/>
            <a:miter lim="800000"/>
            <a:headEnd/>
            <a:tailEnd/>
          </a:ln>
        </p:spPr>
        <p:txBody>
          <a:bodyPr>
            <a:spAutoFit/>
          </a:bodyPr>
          <a:lstStyle/>
          <a:p>
            <a:pPr marL="342900" indent="-342900" algn="l">
              <a:spcBef>
                <a:spcPct val="50000"/>
              </a:spcBef>
              <a:defRPr/>
            </a:pPr>
            <a:endParaRPr lang="zh-CN" altLang="en-US" sz="3200" b="0" dirty="0">
              <a:solidFill>
                <a:schemeClr val="tx1"/>
              </a:solidFill>
              <a:ea typeface="宋体" pitchFamily="2" charset="-122"/>
            </a:endParaRPr>
          </a:p>
          <a:p>
            <a:pPr marL="342900" indent="-342900">
              <a:spcBef>
                <a:spcPct val="50000"/>
              </a:spcBef>
              <a:defRPr/>
            </a:pPr>
            <a:r>
              <a:rPr lang="en-US" altLang="zh-CN" sz="4400" dirty="0">
                <a:latin typeface="Arial" charset="0"/>
                <a:ea typeface="宋体" pitchFamily="2" charset="-122"/>
                <a:cs typeface="Times New Roman" pitchFamily="18" charset="0"/>
              </a:rPr>
              <a:t>CHAPTER 5</a:t>
            </a:r>
          </a:p>
          <a:p>
            <a:pPr marL="342900" indent="-342900">
              <a:spcBef>
                <a:spcPct val="50000"/>
              </a:spcBef>
              <a:defRPr/>
            </a:pPr>
            <a:r>
              <a:rPr lang="en-US" altLang="zh-CN" sz="4400" dirty="0">
                <a:solidFill>
                  <a:srgbClr val="0000FF"/>
                </a:solidFill>
                <a:latin typeface="Arial" charset="0"/>
                <a:ea typeface="宋体" pitchFamily="2" charset="-122"/>
                <a:cs typeface="Times New Roman" pitchFamily="18" charset="0"/>
              </a:rPr>
              <a:t>Detailed Design</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ChangeArrowheads="1"/>
          </p:cNvSpPr>
          <p:nvPr/>
        </p:nvSpPr>
        <p:spPr bwMode="auto">
          <a:xfrm>
            <a:off x="611560" y="30578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详细设计</a:t>
            </a:r>
            <a:r>
              <a:rPr lang="zh-CN" altLang="en-US" sz="4000" dirty="0">
                <a:solidFill>
                  <a:srgbClr val="0000FF"/>
                </a:solidFill>
                <a:cs typeface="Times New Roman" pitchFamily="18" charset="0"/>
              </a:rPr>
              <a:t> </a:t>
            </a:r>
            <a:r>
              <a:rPr lang="en-US" altLang="zh-CN" sz="4000" dirty="0">
                <a:solidFill>
                  <a:srgbClr val="0000FF"/>
                </a:solidFill>
                <a:cs typeface="Times New Roman" pitchFamily="18" charset="0"/>
              </a:rPr>
              <a:t>(summary)</a:t>
            </a:r>
          </a:p>
        </p:txBody>
      </p:sp>
      <p:sp>
        <p:nvSpPr>
          <p:cNvPr id="358403" name="Rectangle 3"/>
          <p:cNvSpPr>
            <a:spLocks noChangeArrowheads="1"/>
          </p:cNvSpPr>
          <p:nvPr/>
        </p:nvSpPr>
        <p:spPr bwMode="auto">
          <a:xfrm>
            <a:off x="611188" y="1763713"/>
            <a:ext cx="7772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30000"/>
              </a:lnSpc>
              <a:spcBef>
                <a:spcPct val="20000"/>
              </a:spcBef>
              <a:buClr>
                <a:schemeClr val="accent2"/>
              </a:buClr>
              <a:buFont typeface="Wingdings" pitchFamily="2" charset="2"/>
              <a:buChar char="o"/>
            </a:pPr>
            <a:r>
              <a:rPr lang="zh-CN" altLang="en-US" sz="2800" dirty="0">
                <a:solidFill>
                  <a:schemeClr val="tx1"/>
                </a:solidFill>
                <a:latin typeface="Verdana" pitchFamily="34" charset="0"/>
              </a:rPr>
              <a:t>详细设计是给出软件结构中各模块的内部过程描述。</a:t>
            </a:r>
          </a:p>
          <a:p>
            <a:pPr marL="469900" indent="-469900" algn="l" eaLnBrk="0" hangingPunct="0">
              <a:lnSpc>
                <a:spcPct val="130000"/>
              </a:lnSpc>
              <a:spcBef>
                <a:spcPct val="20000"/>
              </a:spcBef>
              <a:buClr>
                <a:schemeClr val="accent2"/>
              </a:buClr>
              <a:buFont typeface="Wingdings" pitchFamily="2" charset="2"/>
              <a:buChar char="o"/>
            </a:pPr>
            <a:r>
              <a:rPr lang="zh-CN" altLang="en-US" sz="2800" dirty="0">
                <a:solidFill>
                  <a:schemeClr val="tx1"/>
                </a:solidFill>
                <a:latin typeface="Verdana" pitchFamily="34" charset="0"/>
              </a:rPr>
              <a:t>确定软件各个组成部分内的算法以及各部分的内部数据组织。</a:t>
            </a:r>
          </a:p>
          <a:p>
            <a:pPr marL="469900" indent="-469900" algn="l" eaLnBrk="0" hangingPunct="0">
              <a:lnSpc>
                <a:spcPct val="130000"/>
              </a:lnSpc>
              <a:spcBef>
                <a:spcPct val="20000"/>
              </a:spcBef>
              <a:buClr>
                <a:schemeClr val="accent2"/>
              </a:buClr>
              <a:buFont typeface="Wingdings" pitchFamily="2" charset="2"/>
              <a:buChar char="o"/>
            </a:pPr>
            <a:r>
              <a:rPr lang="zh-CN" altLang="en-US" sz="2800" dirty="0">
                <a:solidFill>
                  <a:schemeClr val="tx1"/>
                </a:solidFill>
                <a:latin typeface="Verdana" pitchFamily="34" charset="0"/>
              </a:rPr>
              <a:t>选定某种过程的表达形式来描述各种算法</a:t>
            </a:r>
            <a:r>
              <a:rPr lang="zh-CN" altLang="en-US" sz="3000" dirty="0">
                <a:solidFill>
                  <a:schemeClr val="tx1"/>
                </a:solidFill>
                <a:latin typeface="Verdana" pitchFamily="34" charset="0"/>
              </a:rPr>
              <a:t>。</a:t>
            </a:r>
          </a:p>
        </p:txBody>
      </p:sp>
      <p:sp>
        <p:nvSpPr>
          <p:cNvPr id="358404" name="Rectangle 4"/>
          <p:cNvSpPr>
            <a:spLocks noChangeArrowheads="1"/>
          </p:cNvSpPr>
          <p:nvPr/>
        </p:nvSpPr>
        <p:spPr bwMode="auto">
          <a:xfrm>
            <a:off x="1235075" y="5220218"/>
            <a:ext cx="7064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en-US" sz="2800" b="0" dirty="0">
              <a:solidFill>
                <a:srgbClr val="FF0066"/>
              </a:solidFill>
              <a:latin typeface="Arial" charset="0"/>
            </a:endParaRPr>
          </a:p>
          <a:p>
            <a:r>
              <a:rPr lang="en-US" altLang="zh-CN" sz="2800" b="0" dirty="0">
                <a:solidFill>
                  <a:srgbClr val="0000FF"/>
                </a:solidFill>
                <a:latin typeface="Arial" charset="0"/>
              </a:rPr>
              <a:t>Detailed design = data structure+ algorithm</a:t>
            </a:r>
          </a:p>
        </p:txBody>
      </p:sp>
      <p:sp>
        <p:nvSpPr>
          <p:cNvPr id="358405" name="Rectangle 5"/>
          <p:cNvSpPr>
            <a:spLocks noChangeArrowheads="1"/>
          </p:cNvSpPr>
          <p:nvPr/>
        </p:nvSpPr>
        <p:spPr bwMode="auto">
          <a:xfrm>
            <a:off x="381000" y="5115132"/>
            <a:ext cx="992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800" b="0" dirty="0">
                <a:solidFill>
                  <a:srgbClr val="FF0066"/>
                </a:solidFill>
                <a:latin typeface="Arial" charset="0"/>
              </a:rPr>
              <a:t>KEY:</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02"/>
                                        </p:tgtEl>
                                        <p:attrNameLst>
                                          <p:attrName>style.visibility</p:attrName>
                                        </p:attrNameLst>
                                      </p:cBhvr>
                                      <p:to>
                                        <p:strVal val="visible"/>
                                      </p:to>
                                    </p:set>
                                    <p:animEffect transition="in" filter="blinds(horizontal)">
                                      <p:cBhvr>
                                        <p:cTn id="7" dur="500"/>
                                        <p:tgtEl>
                                          <p:spTgt spid="358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8403"/>
                                        </p:tgtEl>
                                        <p:attrNameLst>
                                          <p:attrName>style.visibility</p:attrName>
                                        </p:attrNameLst>
                                      </p:cBhvr>
                                      <p:to>
                                        <p:strVal val="visible"/>
                                      </p:to>
                                    </p:set>
                                    <p:anim calcmode="lin" valueType="num">
                                      <p:cBhvr additive="base">
                                        <p:cTn id="12" dur="500" fill="hold"/>
                                        <p:tgtEl>
                                          <p:spTgt spid="358403"/>
                                        </p:tgtEl>
                                        <p:attrNameLst>
                                          <p:attrName>ppt_x</p:attrName>
                                        </p:attrNameLst>
                                      </p:cBhvr>
                                      <p:tavLst>
                                        <p:tav tm="0">
                                          <p:val>
                                            <p:strVal val="#ppt_x"/>
                                          </p:val>
                                        </p:tav>
                                        <p:tav tm="100000">
                                          <p:val>
                                            <p:strVal val="#ppt_x"/>
                                          </p:val>
                                        </p:tav>
                                      </p:tavLst>
                                    </p:anim>
                                    <p:anim calcmode="lin" valueType="num">
                                      <p:cBhvr additive="base">
                                        <p:cTn id="13" dur="500" fill="hold"/>
                                        <p:tgtEl>
                                          <p:spTgt spid="35840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8404"/>
                                        </p:tgtEl>
                                        <p:attrNameLst>
                                          <p:attrName>style.visibility</p:attrName>
                                        </p:attrNameLst>
                                      </p:cBhvr>
                                      <p:to>
                                        <p:strVal val="visible"/>
                                      </p:to>
                                    </p:set>
                                    <p:anim calcmode="lin" valueType="num">
                                      <p:cBhvr additive="base">
                                        <p:cTn id="18" dur="500" fill="hold"/>
                                        <p:tgtEl>
                                          <p:spTgt spid="358404"/>
                                        </p:tgtEl>
                                        <p:attrNameLst>
                                          <p:attrName>ppt_x</p:attrName>
                                        </p:attrNameLst>
                                      </p:cBhvr>
                                      <p:tavLst>
                                        <p:tav tm="0">
                                          <p:val>
                                            <p:strVal val="#ppt_x"/>
                                          </p:val>
                                        </p:tav>
                                        <p:tav tm="100000">
                                          <p:val>
                                            <p:strVal val="#ppt_x"/>
                                          </p:val>
                                        </p:tav>
                                      </p:tavLst>
                                    </p:anim>
                                    <p:anim calcmode="lin" valueType="num">
                                      <p:cBhvr additive="base">
                                        <p:cTn id="19" dur="500" fill="hold"/>
                                        <p:tgtEl>
                                          <p:spTgt spid="358404"/>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358405"/>
                                        </p:tgtEl>
                                        <p:attrNameLst>
                                          <p:attrName>style.visibility</p:attrName>
                                        </p:attrNameLst>
                                      </p:cBhvr>
                                      <p:to>
                                        <p:strVal val="visible"/>
                                      </p:to>
                                    </p:set>
                                    <p:anim calcmode="lin" valueType="num">
                                      <p:cBhvr additive="base">
                                        <p:cTn id="22" dur="500" fill="hold"/>
                                        <p:tgtEl>
                                          <p:spTgt spid="358405"/>
                                        </p:tgtEl>
                                        <p:attrNameLst>
                                          <p:attrName>ppt_x</p:attrName>
                                        </p:attrNameLst>
                                      </p:cBhvr>
                                      <p:tavLst>
                                        <p:tav tm="0">
                                          <p:val>
                                            <p:strVal val="#ppt_x"/>
                                          </p:val>
                                        </p:tav>
                                        <p:tav tm="100000">
                                          <p:val>
                                            <p:strVal val="#ppt_x"/>
                                          </p:val>
                                        </p:tav>
                                      </p:tavLst>
                                    </p:anim>
                                    <p:anim calcmode="lin" valueType="num">
                                      <p:cBhvr additive="base">
                                        <p:cTn id="23" dur="500" fill="hold"/>
                                        <p:tgtEl>
                                          <p:spTgt spid="358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p:bldP spid="358403" grpId="0"/>
      <p:bldP spid="358404" grpId="0"/>
      <p:bldP spid="3584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Text Box 2"/>
          <p:cNvSpPr txBox="1">
            <a:spLocks noChangeArrowheads="1"/>
          </p:cNvSpPr>
          <p:nvPr/>
        </p:nvSpPr>
        <p:spPr bwMode="auto">
          <a:xfrm>
            <a:off x="179388" y="1943100"/>
            <a:ext cx="8964612"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2800">
                <a:solidFill>
                  <a:schemeClr val="tx1"/>
                </a:solidFill>
              </a:rPr>
              <a:t>（</a:t>
            </a:r>
            <a:r>
              <a:rPr kumimoji="1" lang="en-US" altLang="zh-CN" sz="2800">
                <a:solidFill>
                  <a:schemeClr val="tx1"/>
                </a:solidFill>
              </a:rPr>
              <a:t>1</a:t>
            </a:r>
            <a:r>
              <a:rPr kumimoji="1" lang="zh-CN" altLang="en-US" sz="2800">
                <a:solidFill>
                  <a:schemeClr val="tx1"/>
                </a:solidFill>
              </a:rPr>
              <a:t>）细化总体设计的结构图。</a:t>
            </a:r>
          </a:p>
          <a:p>
            <a:pPr algn="l" eaLnBrk="1" hangingPunct="1">
              <a:spcBef>
                <a:spcPct val="50000"/>
              </a:spcBef>
            </a:pPr>
            <a:r>
              <a:rPr kumimoji="1" lang="zh-CN" altLang="en-US" sz="2800">
                <a:solidFill>
                  <a:schemeClr val="tx1"/>
                </a:solidFill>
              </a:rPr>
              <a:t>（</a:t>
            </a:r>
            <a:r>
              <a:rPr kumimoji="1" lang="en-US" altLang="zh-CN" sz="2800">
                <a:solidFill>
                  <a:schemeClr val="tx1"/>
                </a:solidFill>
              </a:rPr>
              <a:t>2</a:t>
            </a:r>
            <a:r>
              <a:rPr kumimoji="1" lang="zh-CN" altLang="en-US" sz="2800">
                <a:solidFill>
                  <a:schemeClr val="tx1"/>
                </a:solidFill>
              </a:rPr>
              <a:t>）为每一个模块选定算法，选择描述工具详细描述。</a:t>
            </a:r>
          </a:p>
          <a:p>
            <a:pPr algn="l" eaLnBrk="1" hangingPunct="1">
              <a:spcBef>
                <a:spcPct val="50000"/>
              </a:spcBef>
            </a:pPr>
            <a:r>
              <a:rPr kumimoji="1" lang="zh-CN" altLang="en-US" sz="2800">
                <a:solidFill>
                  <a:schemeClr val="tx1"/>
                </a:solidFill>
              </a:rPr>
              <a:t>（</a:t>
            </a:r>
            <a:r>
              <a:rPr kumimoji="1" lang="en-US" altLang="zh-CN" sz="2800">
                <a:solidFill>
                  <a:schemeClr val="tx1"/>
                </a:solidFill>
              </a:rPr>
              <a:t>3</a:t>
            </a:r>
            <a:r>
              <a:rPr kumimoji="1" lang="zh-CN" altLang="en-US" sz="2800">
                <a:solidFill>
                  <a:schemeClr val="tx1"/>
                </a:solidFill>
              </a:rPr>
              <a:t>）为每一个模块确定使用数据组织。</a:t>
            </a:r>
          </a:p>
          <a:p>
            <a:pPr algn="l" eaLnBrk="1" hangingPunct="1">
              <a:spcBef>
                <a:spcPct val="50000"/>
              </a:spcBef>
            </a:pPr>
            <a:r>
              <a:rPr kumimoji="1" lang="zh-CN" altLang="en-US" sz="2800">
                <a:solidFill>
                  <a:schemeClr val="tx1"/>
                </a:solidFill>
              </a:rPr>
              <a:t>（</a:t>
            </a:r>
            <a:r>
              <a:rPr kumimoji="1" lang="en-US" altLang="zh-CN" sz="2800">
                <a:solidFill>
                  <a:schemeClr val="tx1"/>
                </a:solidFill>
              </a:rPr>
              <a:t>4</a:t>
            </a:r>
            <a:r>
              <a:rPr kumimoji="1" lang="zh-CN" altLang="en-US" sz="2800">
                <a:solidFill>
                  <a:schemeClr val="tx1"/>
                </a:solidFill>
              </a:rPr>
              <a:t>）确定模块接口细节。</a:t>
            </a:r>
            <a:endParaRPr kumimoji="1" lang="en-US" altLang="zh-CN" sz="2800">
              <a:solidFill>
                <a:schemeClr val="tx1"/>
              </a:solidFill>
            </a:endParaRPr>
          </a:p>
          <a:p>
            <a:pPr algn="l" eaLnBrk="1" hangingPunct="1">
              <a:spcBef>
                <a:spcPct val="50000"/>
              </a:spcBef>
            </a:pPr>
            <a:r>
              <a:rPr kumimoji="1" lang="en-US" altLang="zh-CN" sz="2800">
                <a:solidFill>
                  <a:schemeClr val="tx1"/>
                </a:solidFill>
              </a:rPr>
              <a:t>      </a:t>
            </a:r>
            <a:r>
              <a:rPr kumimoji="1" lang="zh-CN" altLang="en-US" sz="2400">
                <a:solidFill>
                  <a:schemeClr val="tx1"/>
                </a:solidFill>
              </a:rPr>
              <a:t>（</a:t>
            </a:r>
            <a:r>
              <a:rPr kumimoji="1" lang="en-US" altLang="zh-CN" sz="2400">
                <a:solidFill>
                  <a:schemeClr val="hlink"/>
                </a:solidFill>
              </a:rPr>
              <a:t>※</a:t>
            </a:r>
            <a:r>
              <a:rPr kumimoji="1" lang="zh-CN" altLang="en-US" sz="2400">
                <a:solidFill>
                  <a:schemeClr val="tx1"/>
                </a:solidFill>
              </a:rPr>
              <a:t>内部接口</a:t>
            </a:r>
            <a:r>
              <a:rPr kumimoji="1" lang="en-US" altLang="zh-CN" sz="2400">
                <a:solidFill>
                  <a:schemeClr val="tx1"/>
                </a:solidFill>
              </a:rPr>
              <a:t>—</a:t>
            </a:r>
            <a:r>
              <a:rPr kumimoji="1" lang="zh-CN" altLang="en-US" sz="2400">
                <a:solidFill>
                  <a:schemeClr val="tx1"/>
                </a:solidFill>
              </a:rPr>
              <a:t>模块间接口。</a:t>
            </a:r>
            <a:r>
              <a:rPr kumimoji="1" lang="en-US" altLang="zh-CN" sz="2400">
                <a:solidFill>
                  <a:schemeClr val="hlink"/>
                </a:solidFill>
              </a:rPr>
              <a:t>※</a:t>
            </a:r>
            <a:r>
              <a:rPr kumimoji="1" lang="zh-CN" altLang="en-US" sz="2400">
                <a:solidFill>
                  <a:schemeClr val="tx1"/>
                </a:solidFill>
              </a:rPr>
              <a:t>外部接口</a:t>
            </a:r>
            <a:r>
              <a:rPr kumimoji="1" lang="en-US" altLang="zh-CN" sz="2400">
                <a:solidFill>
                  <a:schemeClr val="tx1"/>
                </a:solidFill>
              </a:rPr>
              <a:t>—</a:t>
            </a:r>
            <a:r>
              <a:rPr kumimoji="1" lang="zh-CN" altLang="en-US" sz="2400">
                <a:solidFill>
                  <a:schemeClr val="tx1"/>
                </a:solidFill>
              </a:rPr>
              <a:t>用户界面，外部软件接口，与硬件接口。</a:t>
            </a:r>
            <a:r>
              <a:rPr kumimoji="1" lang="en-US" altLang="zh-CN" sz="2400">
                <a:solidFill>
                  <a:schemeClr val="hlink"/>
                </a:solidFill>
              </a:rPr>
              <a:t>※</a:t>
            </a:r>
            <a:r>
              <a:rPr kumimoji="1" lang="zh-CN" altLang="en-US" sz="2400">
                <a:solidFill>
                  <a:schemeClr val="tx1"/>
                </a:solidFill>
              </a:rPr>
              <a:t>输入输出数据。</a:t>
            </a:r>
            <a:r>
              <a:rPr kumimoji="1" lang="en-US" altLang="zh-CN" sz="2400">
                <a:solidFill>
                  <a:schemeClr val="hlink"/>
                </a:solidFill>
              </a:rPr>
              <a:t>※</a:t>
            </a:r>
            <a:r>
              <a:rPr kumimoji="1" lang="zh-CN" altLang="en-US" sz="2400">
                <a:solidFill>
                  <a:schemeClr val="tx1"/>
                </a:solidFill>
              </a:rPr>
              <a:t>局部数据）</a:t>
            </a:r>
          </a:p>
          <a:p>
            <a:pPr algn="l" eaLnBrk="1" hangingPunct="1">
              <a:spcBef>
                <a:spcPct val="50000"/>
              </a:spcBef>
            </a:pPr>
            <a:r>
              <a:rPr kumimoji="1" lang="zh-CN" altLang="en-US" sz="2800">
                <a:solidFill>
                  <a:schemeClr val="tx1"/>
                </a:solidFill>
              </a:rPr>
              <a:t>（</a:t>
            </a:r>
            <a:r>
              <a:rPr kumimoji="1" lang="en-US" altLang="zh-CN" sz="2800">
                <a:solidFill>
                  <a:schemeClr val="tx1"/>
                </a:solidFill>
              </a:rPr>
              <a:t>5</a:t>
            </a:r>
            <a:r>
              <a:rPr kumimoji="1" lang="zh-CN" altLang="en-US" sz="2800">
                <a:solidFill>
                  <a:schemeClr val="tx1"/>
                </a:solidFill>
              </a:rPr>
              <a:t>）为模块写出测试用例</a:t>
            </a:r>
          </a:p>
          <a:p>
            <a:pPr algn="l" eaLnBrk="1" hangingPunct="1">
              <a:spcBef>
                <a:spcPct val="50000"/>
              </a:spcBef>
            </a:pPr>
            <a:r>
              <a:rPr kumimoji="1" lang="zh-CN" altLang="en-US" sz="2800">
                <a:solidFill>
                  <a:schemeClr val="tx1"/>
                </a:solidFill>
              </a:rPr>
              <a:t>（</a:t>
            </a:r>
            <a:r>
              <a:rPr kumimoji="1" lang="en-US" altLang="zh-CN" sz="2800">
                <a:solidFill>
                  <a:schemeClr val="tx1"/>
                </a:solidFill>
              </a:rPr>
              <a:t>6</a:t>
            </a:r>
            <a:r>
              <a:rPr kumimoji="1" lang="zh-CN" altLang="en-US" sz="2800">
                <a:solidFill>
                  <a:schemeClr val="tx1"/>
                </a:solidFill>
              </a:rPr>
              <a:t>）编写详细设计说明书。</a:t>
            </a:r>
            <a:endParaRPr kumimoji="1" lang="zh-CN" altLang="en-US" sz="2800" u="sng">
              <a:solidFill>
                <a:srgbClr val="FF0066"/>
              </a:solidFill>
            </a:endParaRPr>
          </a:p>
        </p:txBody>
      </p:sp>
      <p:sp>
        <p:nvSpPr>
          <p:cNvPr id="17411" name="Rectangle 3"/>
          <p:cNvSpPr>
            <a:spLocks noChangeArrowheads="1"/>
          </p:cNvSpPr>
          <p:nvPr/>
        </p:nvSpPr>
        <p:spPr bwMode="auto">
          <a:xfrm>
            <a:off x="611188" y="503238"/>
            <a:ext cx="37861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chemeClr val="tx1"/>
                </a:solidFill>
                <a:latin typeface="黑体" pitchFamily="49" charset="-122"/>
                <a:ea typeface="黑体" pitchFamily="49" charset="-122"/>
                <a:cs typeface="Times New Roman" pitchFamily="18" charset="0"/>
              </a:rPr>
              <a:t>软件设计的步骤</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59426"/>
                                        </p:tgtEl>
                                        <p:attrNameLst>
                                          <p:attrName>style.visibility</p:attrName>
                                        </p:attrNameLst>
                                      </p:cBhvr>
                                      <p:to>
                                        <p:strVal val="visible"/>
                                      </p:to>
                                    </p:set>
                                    <p:anim calcmode="lin" valueType="num">
                                      <p:cBhvr>
                                        <p:cTn id="7" dur="500" fill="hold"/>
                                        <p:tgtEl>
                                          <p:spTgt spid="359426"/>
                                        </p:tgtEl>
                                        <p:attrNameLst>
                                          <p:attrName>ppt_x</p:attrName>
                                        </p:attrNameLst>
                                      </p:cBhvr>
                                      <p:tavLst>
                                        <p:tav tm="0">
                                          <p:val>
                                            <p:strVal val="#ppt_x-#ppt_w/2"/>
                                          </p:val>
                                        </p:tav>
                                        <p:tav tm="100000">
                                          <p:val>
                                            <p:strVal val="#ppt_x"/>
                                          </p:val>
                                        </p:tav>
                                      </p:tavLst>
                                    </p:anim>
                                    <p:anim calcmode="lin" valueType="num">
                                      <p:cBhvr>
                                        <p:cTn id="8" dur="500" fill="hold"/>
                                        <p:tgtEl>
                                          <p:spTgt spid="359426"/>
                                        </p:tgtEl>
                                        <p:attrNameLst>
                                          <p:attrName>ppt_y</p:attrName>
                                        </p:attrNameLst>
                                      </p:cBhvr>
                                      <p:tavLst>
                                        <p:tav tm="0">
                                          <p:val>
                                            <p:strVal val="#ppt_y"/>
                                          </p:val>
                                        </p:tav>
                                        <p:tav tm="100000">
                                          <p:val>
                                            <p:strVal val="#ppt_y"/>
                                          </p:val>
                                        </p:tav>
                                      </p:tavLst>
                                    </p:anim>
                                    <p:anim calcmode="lin" valueType="num">
                                      <p:cBhvr>
                                        <p:cTn id="9" dur="500" fill="hold"/>
                                        <p:tgtEl>
                                          <p:spTgt spid="359426"/>
                                        </p:tgtEl>
                                        <p:attrNameLst>
                                          <p:attrName>ppt_w</p:attrName>
                                        </p:attrNameLst>
                                      </p:cBhvr>
                                      <p:tavLst>
                                        <p:tav tm="0">
                                          <p:val>
                                            <p:fltVal val="0"/>
                                          </p:val>
                                        </p:tav>
                                        <p:tav tm="100000">
                                          <p:val>
                                            <p:strVal val="#ppt_w"/>
                                          </p:val>
                                        </p:tav>
                                      </p:tavLst>
                                    </p:anim>
                                    <p:anim calcmode="lin" valueType="num">
                                      <p:cBhvr>
                                        <p:cTn id="10" dur="500" fill="hold"/>
                                        <p:tgtEl>
                                          <p:spTgt spid="3594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Text Box 2"/>
          <p:cNvSpPr txBox="1">
            <a:spLocks noChangeArrowheads="1"/>
          </p:cNvSpPr>
          <p:nvPr/>
        </p:nvSpPr>
        <p:spPr bwMode="auto">
          <a:xfrm>
            <a:off x="566738" y="503238"/>
            <a:ext cx="7407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lang="zh-CN" altLang="en-US" sz="4000" dirty="0">
                <a:solidFill>
                  <a:srgbClr val="0000FF"/>
                </a:solidFill>
                <a:latin typeface="黑体" pitchFamily="49" charset="-122"/>
                <a:ea typeface="黑体" pitchFamily="49" charset="-122"/>
                <a:cs typeface="Times New Roman" pitchFamily="18" charset="0"/>
              </a:rPr>
              <a:t>详细设计学习掌握要点 </a:t>
            </a:r>
          </a:p>
        </p:txBody>
      </p:sp>
      <p:sp>
        <p:nvSpPr>
          <p:cNvPr id="360451" name="Text Box 3"/>
          <p:cNvSpPr txBox="1">
            <a:spLocks noChangeArrowheads="1"/>
          </p:cNvSpPr>
          <p:nvPr/>
        </p:nvSpPr>
        <p:spPr bwMode="auto">
          <a:xfrm>
            <a:off x="389130" y="195262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lang="zh-CN" altLang="en-US" sz="2800" dirty="0">
                <a:latin typeface="楷体_GB2312" pitchFamily="49" charset="-122"/>
                <a:ea typeface="楷体_GB2312" pitchFamily="49" charset="-122"/>
              </a:rPr>
              <a:t>目的  ：</a:t>
            </a:r>
            <a:r>
              <a:rPr lang="zh-CN" altLang="en-US" sz="2400" dirty="0">
                <a:latin typeface="楷体_GB2312" pitchFamily="49" charset="-122"/>
                <a:ea typeface="楷体_GB2312" pitchFamily="49" charset="-122"/>
              </a:rPr>
              <a:t> </a:t>
            </a:r>
          </a:p>
        </p:txBody>
      </p:sp>
      <p:sp>
        <p:nvSpPr>
          <p:cNvPr id="360452" name="Rectangle 4"/>
          <p:cNvSpPr>
            <a:spLocks noChangeArrowheads="1"/>
          </p:cNvSpPr>
          <p:nvPr/>
        </p:nvSpPr>
        <p:spPr bwMode="auto">
          <a:xfrm>
            <a:off x="1871700" y="1808820"/>
            <a:ext cx="6707188"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pPr>
            <a:r>
              <a:rPr lang="zh-CN" altLang="en-US" sz="2400" dirty="0">
                <a:solidFill>
                  <a:schemeClr val="tx1"/>
                </a:solidFill>
                <a:latin typeface="+mn-ea"/>
                <a:ea typeface="+mn-ea"/>
              </a:rPr>
              <a:t>对于软件结构图（</a:t>
            </a:r>
            <a:r>
              <a:rPr lang="en-US" altLang="zh-CN" sz="2400" dirty="0">
                <a:solidFill>
                  <a:schemeClr val="tx1"/>
                </a:solidFill>
                <a:latin typeface="+mn-ea"/>
                <a:ea typeface="+mn-ea"/>
              </a:rPr>
              <a:t>SC</a:t>
            </a:r>
            <a:r>
              <a:rPr lang="zh-CN" altLang="en-US" sz="2400" dirty="0">
                <a:solidFill>
                  <a:schemeClr val="tx1"/>
                </a:solidFill>
                <a:latin typeface="+mn-ea"/>
                <a:ea typeface="+mn-ea"/>
              </a:rPr>
              <a:t>图或</a:t>
            </a:r>
            <a:r>
              <a:rPr lang="en-US" altLang="zh-CN" sz="2400" dirty="0">
                <a:solidFill>
                  <a:schemeClr val="tx1"/>
                </a:solidFill>
                <a:latin typeface="+mn-ea"/>
                <a:ea typeface="+mn-ea"/>
              </a:rPr>
              <a:t>HC</a:t>
            </a:r>
            <a:r>
              <a:rPr lang="zh-CN" altLang="en-US" sz="2400" dirty="0">
                <a:solidFill>
                  <a:schemeClr val="tx1"/>
                </a:solidFill>
                <a:latin typeface="+mn-ea"/>
                <a:ea typeface="+mn-ea"/>
              </a:rPr>
              <a:t>图）中的每一个</a:t>
            </a:r>
            <a:r>
              <a:rPr lang="zh-CN" altLang="en-US" sz="2400" i="1" dirty="0">
                <a:solidFill>
                  <a:srgbClr val="0000FF"/>
                </a:solidFill>
                <a:latin typeface="+mn-ea"/>
                <a:ea typeface="+mn-ea"/>
              </a:rPr>
              <a:t>模块 </a:t>
            </a:r>
            <a:r>
              <a:rPr lang="en-US" altLang="zh-CN" sz="2400" i="1" dirty="0">
                <a:solidFill>
                  <a:srgbClr val="0000FF"/>
                </a:solidFill>
                <a:latin typeface="+mn-ea"/>
                <a:ea typeface="+mn-ea"/>
              </a:rPr>
              <a:t>,</a:t>
            </a:r>
            <a:r>
              <a:rPr lang="zh-CN" altLang="en-US" sz="2400" dirty="0">
                <a:solidFill>
                  <a:schemeClr val="tx1"/>
                </a:solidFill>
                <a:latin typeface="+mn-ea"/>
                <a:ea typeface="+mn-ea"/>
              </a:rPr>
              <a:t>确定使用的</a:t>
            </a:r>
            <a:r>
              <a:rPr lang="zh-CN" altLang="en-US" sz="2400" dirty="0">
                <a:solidFill>
                  <a:srgbClr val="0000FF"/>
                </a:solidFill>
                <a:latin typeface="+mn-ea"/>
                <a:ea typeface="+mn-ea"/>
              </a:rPr>
              <a:t>算法</a:t>
            </a:r>
            <a:r>
              <a:rPr lang="zh-CN" altLang="en-US" sz="2400" dirty="0">
                <a:solidFill>
                  <a:schemeClr val="tx1"/>
                </a:solidFill>
                <a:latin typeface="+mn-ea"/>
                <a:ea typeface="+mn-ea"/>
              </a:rPr>
              <a:t>和块内</a:t>
            </a:r>
            <a:r>
              <a:rPr lang="zh-CN" altLang="en-US" sz="2400" dirty="0">
                <a:solidFill>
                  <a:srgbClr val="0000FF"/>
                </a:solidFill>
                <a:latin typeface="+mn-ea"/>
                <a:ea typeface="+mn-ea"/>
              </a:rPr>
              <a:t>数据结构</a:t>
            </a:r>
            <a:r>
              <a:rPr lang="zh-CN" altLang="en-US" sz="2400" dirty="0">
                <a:solidFill>
                  <a:schemeClr val="tx1"/>
                </a:solidFill>
                <a:latin typeface="+mn-ea"/>
                <a:ea typeface="+mn-ea"/>
              </a:rPr>
              <a:t>，并用某种选定的表达工具给出清晰的描述。 </a:t>
            </a:r>
          </a:p>
        </p:txBody>
      </p:sp>
      <p:sp>
        <p:nvSpPr>
          <p:cNvPr id="360453" name="Text Box 5"/>
          <p:cNvSpPr txBox="1">
            <a:spLocks noChangeArrowheads="1"/>
          </p:cNvSpPr>
          <p:nvPr/>
        </p:nvSpPr>
        <p:spPr bwMode="auto">
          <a:xfrm>
            <a:off x="434135" y="3429000"/>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lang="zh-CN" altLang="en-US" sz="2800" dirty="0">
                <a:latin typeface="楷体_GB2312" pitchFamily="49" charset="-122"/>
                <a:ea typeface="楷体_GB2312" pitchFamily="49" charset="-122"/>
              </a:rPr>
              <a:t>原则  ：</a:t>
            </a:r>
            <a:r>
              <a:rPr lang="zh-CN" altLang="en-US" sz="2400" dirty="0">
                <a:solidFill>
                  <a:schemeClr val="tx1"/>
                </a:solidFill>
                <a:latin typeface="楷体_GB2312" pitchFamily="49" charset="-122"/>
                <a:ea typeface="楷体_GB2312" pitchFamily="49" charset="-122"/>
              </a:rPr>
              <a:t> </a:t>
            </a:r>
          </a:p>
        </p:txBody>
      </p:sp>
      <p:sp>
        <p:nvSpPr>
          <p:cNvPr id="360454" name="Rectangle 6"/>
          <p:cNvSpPr>
            <a:spLocks noChangeArrowheads="1"/>
          </p:cNvSpPr>
          <p:nvPr/>
        </p:nvSpPr>
        <p:spPr bwMode="auto">
          <a:xfrm>
            <a:off x="1908175" y="3429000"/>
            <a:ext cx="7235825" cy="19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pPr>
            <a:r>
              <a:rPr lang="zh-CN" altLang="en-US" sz="2400" dirty="0">
                <a:solidFill>
                  <a:schemeClr val="tx1"/>
                </a:solidFill>
                <a:latin typeface="+mn-ea"/>
                <a:ea typeface="+mn-ea"/>
              </a:rPr>
              <a:t>（</a:t>
            </a:r>
            <a:r>
              <a:rPr lang="en-US" altLang="zh-CN" sz="2400" dirty="0">
                <a:solidFill>
                  <a:schemeClr val="tx1"/>
                </a:solidFill>
                <a:latin typeface="+mn-ea"/>
                <a:ea typeface="+mn-ea"/>
              </a:rPr>
              <a:t>1</a:t>
            </a:r>
            <a:r>
              <a:rPr lang="zh-CN" altLang="en-US" sz="2400" dirty="0">
                <a:solidFill>
                  <a:schemeClr val="tx1"/>
                </a:solidFill>
                <a:latin typeface="+mn-ea"/>
                <a:ea typeface="+mn-ea"/>
              </a:rPr>
              <a:t>）模块的逻辑描述要清晰易读，正确可靠</a:t>
            </a:r>
          </a:p>
          <a:p>
            <a:pPr algn="l">
              <a:lnSpc>
                <a:spcPct val="130000"/>
              </a:lnSpc>
            </a:pPr>
            <a:r>
              <a:rPr lang="zh-CN" altLang="en-US" sz="2400" dirty="0">
                <a:solidFill>
                  <a:schemeClr val="tx1"/>
                </a:solidFill>
                <a:latin typeface="+mn-ea"/>
                <a:ea typeface="+mn-ea"/>
              </a:rPr>
              <a:t>（</a:t>
            </a:r>
            <a:r>
              <a:rPr lang="en-US" altLang="zh-CN" sz="2400" dirty="0">
                <a:solidFill>
                  <a:schemeClr val="tx1"/>
                </a:solidFill>
                <a:latin typeface="+mn-ea"/>
                <a:ea typeface="+mn-ea"/>
              </a:rPr>
              <a:t>2</a:t>
            </a:r>
            <a:r>
              <a:rPr lang="zh-CN" altLang="en-US" sz="2400" dirty="0">
                <a:solidFill>
                  <a:schemeClr val="tx1"/>
                </a:solidFill>
                <a:latin typeface="+mn-ea"/>
                <a:ea typeface="+mn-ea"/>
              </a:rPr>
              <a:t>）采用结构化设计方法，改善控制结构，降低程序的复杂程度，从而提高程序的可读性，可测试性，可靠维护性。 </a:t>
            </a:r>
          </a:p>
        </p:txBody>
      </p:sp>
      <p:sp>
        <p:nvSpPr>
          <p:cNvPr id="360455" name="Text Box 7"/>
          <p:cNvSpPr txBox="1">
            <a:spLocks noChangeArrowheads="1"/>
          </p:cNvSpPr>
          <p:nvPr/>
        </p:nvSpPr>
        <p:spPr bwMode="auto">
          <a:xfrm>
            <a:off x="377372" y="5520178"/>
            <a:ext cx="2484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lang="zh-CN" altLang="en-US" sz="2800" dirty="0">
                <a:latin typeface="楷体_GB2312" pitchFamily="49" charset="-122"/>
                <a:ea typeface="楷体_GB2312" pitchFamily="49" charset="-122"/>
              </a:rPr>
              <a:t>描述工具：</a:t>
            </a:r>
            <a:r>
              <a:rPr lang="zh-CN" altLang="en-US" sz="2400" dirty="0">
                <a:solidFill>
                  <a:schemeClr val="tx1"/>
                </a:solidFill>
                <a:latin typeface="楷体_GB2312" pitchFamily="49" charset="-122"/>
                <a:ea typeface="楷体_GB2312" pitchFamily="49" charset="-122"/>
              </a:rPr>
              <a:t> </a:t>
            </a:r>
          </a:p>
        </p:txBody>
      </p:sp>
      <p:sp>
        <p:nvSpPr>
          <p:cNvPr id="360456" name="Rectangle 8"/>
          <p:cNvSpPr>
            <a:spLocks noChangeArrowheads="1"/>
          </p:cNvSpPr>
          <p:nvPr/>
        </p:nvSpPr>
        <p:spPr bwMode="auto">
          <a:xfrm>
            <a:off x="2051050" y="5424026"/>
            <a:ext cx="5446713" cy="146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30000"/>
              </a:lnSpc>
            </a:pPr>
            <a:r>
              <a:rPr lang="en-US" altLang="zh-CN" sz="2400" dirty="0">
                <a:solidFill>
                  <a:schemeClr val="tx1"/>
                </a:solidFill>
                <a:latin typeface="+mn-ea"/>
                <a:ea typeface="+mn-ea"/>
              </a:rPr>
              <a:t>(1)</a:t>
            </a:r>
            <a:r>
              <a:rPr lang="zh-CN" altLang="en-US" sz="2400" dirty="0">
                <a:solidFill>
                  <a:schemeClr val="tx1"/>
                </a:solidFill>
                <a:latin typeface="+mn-ea"/>
                <a:ea typeface="+mn-ea"/>
              </a:rPr>
              <a:t>图形工具</a:t>
            </a:r>
          </a:p>
          <a:p>
            <a:pPr algn="l">
              <a:lnSpc>
                <a:spcPct val="130000"/>
              </a:lnSpc>
            </a:pPr>
            <a:r>
              <a:rPr lang="en-US" altLang="zh-CN" sz="2400" dirty="0">
                <a:solidFill>
                  <a:schemeClr val="tx1"/>
                </a:solidFill>
                <a:latin typeface="+mn-ea"/>
                <a:ea typeface="+mn-ea"/>
              </a:rPr>
              <a:t>(2)</a:t>
            </a:r>
            <a:r>
              <a:rPr lang="zh-CN" altLang="en-US" sz="2400" dirty="0">
                <a:solidFill>
                  <a:schemeClr val="tx1"/>
                </a:solidFill>
                <a:latin typeface="+mn-ea"/>
                <a:ea typeface="+mn-ea"/>
              </a:rPr>
              <a:t>表格工具</a:t>
            </a:r>
          </a:p>
          <a:p>
            <a:pPr algn="l">
              <a:lnSpc>
                <a:spcPct val="130000"/>
              </a:lnSpc>
            </a:pPr>
            <a:r>
              <a:rPr lang="en-US" altLang="zh-CN" sz="2400" dirty="0">
                <a:solidFill>
                  <a:schemeClr val="tx1"/>
                </a:solidFill>
                <a:latin typeface="+mn-ea"/>
                <a:ea typeface="+mn-ea"/>
              </a:rPr>
              <a:t>(3)</a:t>
            </a:r>
            <a:r>
              <a:rPr lang="zh-CN" altLang="en-US" sz="2400" dirty="0">
                <a:solidFill>
                  <a:schemeClr val="tx1"/>
                </a:solidFill>
                <a:latin typeface="+mn-ea"/>
                <a:ea typeface="+mn-ea"/>
              </a:rPr>
              <a:t>语言工具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0"/>
                                        </p:tgtEl>
                                        <p:attrNameLst>
                                          <p:attrName>style.visibility</p:attrName>
                                        </p:attrNameLst>
                                      </p:cBhvr>
                                      <p:to>
                                        <p:strVal val="visible"/>
                                      </p:to>
                                    </p:set>
                                    <p:animEffect transition="in" filter="blinds(horizontal)">
                                      <p:cBhvr>
                                        <p:cTn id="7" dur="500"/>
                                        <p:tgtEl>
                                          <p:spTgt spid="360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0451"/>
                                        </p:tgtEl>
                                        <p:attrNameLst>
                                          <p:attrName>style.visibility</p:attrName>
                                        </p:attrNameLst>
                                      </p:cBhvr>
                                      <p:to>
                                        <p:strVal val="visible"/>
                                      </p:to>
                                    </p:set>
                                    <p:anim calcmode="lin" valueType="num">
                                      <p:cBhvr additive="base">
                                        <p:cTn id="12" dur="500" fill="hold"/>
                                        <p:tgtEl>
                                          <p:spTgt spid="360451"/>
                                        </p:tgtEl>
                                        <p:attrNameLst>
                                          <p:attrName>ppt_x</p:attrName>
                                        </p:attrNameLst>
                                      </p:cBhvr>
                                      <p:tavLst>
                                        <p:tav tm="0">
                                          <p:val>
                                            <p:strVal val="#ppt_x"/>
                                          </p:val>
                                        </p:tav>
                                        <p:tav tm="100000">
                                          <p:val>
                                            <p:strVal val="#ppt_x"/>
                                          </p:val>
                                        </p:tav>
                                      </p:tavLst>
                                    </p:anim>
                                    <p:anim calcmode="lin" valueType="num">
                                      <p:cBhvr additive="base">
                                        <p:cTn id="13" dur="500" fill="hold"/>
                                        <p:tgtEl>
                                          <p:spTgt spid="36045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60452"/>
                                        </p:tgtEl>
                                        <p:attrNameLst>
                                          <p:attrName>style.visibility</p:attrName>
                                        </p:attrNameLst>
                                      </p:cBhvr>
                                      <p:to>
                                        <p:strVal val="visible"/>
                                      </p:to>
                                    </p:set>
                                    <p:anim calcmode="lin" valueType="num">
                                      <p:cBhvr additive="base">
                                        <p:cTn id="16" dur="500" fill="hold"/>
                                        <p:tgtEl>
                                          <p:spTgt spid="360452"/>
                                        </p:tgtEl>
                                        <p:attrNameLst>
                                          <p:attrName>ppt_x</p:attrName>
                                        </p:attrNameLst>
                                      </p:cBhvr>
                                      <p:tavLst>
                                        <p:tav tm="0">
                                          <p:val>
                                            <p:strVal val="#ppt_x"/>
                                          </p:val>
                                        </p:tav>
                                        <p:tav tm="100000">
                                          <p:val>
                                            <p:strVal val="#ppt_x"/>
                                          </p:val>
                                        </p:tav>
                                      </p:tavLst>
                                    </p:anim>
                                    <p:anim calcmode="lin" valueType="num">
                                      <p:cBhvr additive="base">
                                        <p:cTn id="17" dur="500" fill="hold"/>
                                        <p:tgtEl>
                                          <p:spTgt spid="36045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60453"/>
                                        </p:tgtEl>
                                        <p:attrNameLst>
                                          <p:attrName>style.visibility</p:attrName>
                                        </p:attrNameLst>
                                      </p:cBhvr>
                                      <p:to>
                                        <p:strVal val="visible"/>
                                      </p:to>
                                    </p:set>
                                    <p:anim calcmode="lin" valueType="num">
                                      <p:cBhvr additive="base">
                                        <p:cTn id="20" dur="500" fill="hold"/>
                                        <p:tgtEl>
                                          <p:spTgt spid="360453"/>
                                        </p:tgtEl>
                                        <p:attrNameLst>
                                          <p:attrName>ppt_x</p:attrName>
                                        </p:attrNameLst>
                                      </p:cBhvr>
                                      <p:tavLst>
                                        <p:tav tm="0">
                                          <p:val>
                                            <p:strVal val="#ppt_x"/>
                                          </p:val>
                                        </p:tav>
                                        <p:tav tm="100000">
                                          <p:val>
                                            <p:strVal val="#ppt_x"/>
                                          </p:val>
                                        </p:tav>
                                      </p:tavLst>
                                    </p:anim>
                                    <p:anim calcmode="lin" valueType="num">
                                      <p:cBhvr additive="base">
                                        <p:cTn id="21" dur="500" fill="hold"/>
                                        <p:tgtEl>
                                          <p:spTgt spid="360453"/>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60454"/>
                                        </p:tgtEl>
                                        <p:attrNameLst>
                                          <p:attrName>style.visibility</p:attrName>
                                        </p:attrNameLst>
                                      </p:cBhvr>
                                      <p:to>
                                        <p:strVal val="visible"/>
                                      </p:to>
                                    </p:set>
                                    <p:anim calcmode="lin" valueType="num">
                                      <p:cBhvr additive="base">
                                        <p:cTn id="24" dur="500" fill="hold"/>
                                        <p:tgtEl>
                                          <p:spTgt spid="360454"/>
                                        </p:tgtEl>
                                        <p:attrNameLst>
                                          <p:attrName>ppt_x</p:attrName>
                                        </p:attrNameLst>
                                      </p:cBhvr>
                                      <p:tavLst>
                                        <p:tav tm="0">
                                          <p:val>
                                            <p:strVal val="#ppt_x"/>
                                          </p:val>
                                        </p:tav>
                                        <p:tav tm="100000">
                                          <p:val>
                                            <p:strVal val="#ppt_x"/>
                                          </p:val>
                                        </p:tav>
                                      </p:tavLst>
                                    </p:anim>
                                    <p:anim calcmode="lin" valueType="num">
                                      <p:cBhvr additive="base">
                                        <p:cTn id="25" dur="500" fill="hold"/>
                                        <p:tgtEl>
                                          <p:spTgt spid="36045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60455"/>
                                        </p:tgtEl>
                                        <p:attrNameLst>
                                          <p:attrName>style.visibility</p:attrName>
                                        </p:attrNameLst>
                                      </p:cBhvr>
                                      <p:to>
                                        <p:strVal val="visible"/>
                                      </p:to>
                                    </p:set>
                                    <p:anim calcmode="lin" valueType="num">
                                      <p:cBhvr additive="base">
                                        <p:cTn id="28" dur="500" fill="hold"/>
                                        <p:tgtEl>
                                          <p:spTgt spid="360455"/>
                                        </p:tgtEl>
                                        <p:attrNameLst>
                                          <p:attrName>ppt_x</p:attrName>
                                        </p:attrNameLst>
                                      </p:cBhvr>
                                      <p:tavLst>
                                        <p:tav tm="0">
                                          <p:val>
                                            <p:strVal val="#ppt_x"/>
                                          </p:val>
                                        </p:tav>
                                        <p:tav tm="100000">
                                          <p:val>
                                            <p:strVal val="#ppt_x"/>
                                          </p:val>
                                        </p:tav>
                                      </p:tavLst>
                                    </p:anim>
                                    <p:anim calcmode="lin" valueType="num">
                                      <p:cBhvr additive="base">
                                        <p:cTn id="29" dur="500" fill="hold"/>
                                        <p:tgtEl>
                                          <p:spTgt spid="36045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60456"/>
                                        </p:tgtEl>
                                        <p:attrNameLst>
                                          <p:attrName>style.visibility</p:attrName>
                                        </p:attrNameLst>
                                      </p:cBhvr>
                                      <p:to>
                                        <p:strVal val="visible"/>
                                      </p:to>
                                    </p:set>
                                    <p:anim calcmode="lin" valueType="num">
                                      <p:cBhvr additive="base">
                                        <p:cTn id="32" dur="500" fill="hold"/>
                                        <p:tgtEl>
                                          <p:spTgt spid="360456"/>
                                        </p:tgtEl>
                                        <p:attrNameLst>
                                          <p:attrName>ppt_x</p:attrName>
                                        </p:attrNameLst>
                                      </p:cBhvr>
                                      <p:tavLst>
                                        <p:tav tm="0">
                                          <p:val>
                                            <p:strVal val="#ppt_x"/>
                                          </p:val>
                                        </p:tav>
                                        <p:tav tm="100000">
                                          <p:val>
                                            <p:strVal val="#ppt_x"/>
                                          </p:val>
                                        </p:tav>
                                      </p:tavLst>
                                    </p:anim>
                                    <p:anim calcmode="lin" valueType="num">
                                      <p:cBhvr additive="base">
                                        <p:cTn id="33" dur="500" fill="hold"/>
                                        <p:tgtEl>
                                          <p:spTgt spid="3604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p:bldP spid="360451" grpId="0"/>
      <p:bldP spid="360452" grpId="0"/>
      <p:bldP spid="360453" grpId="0"/>
      <p:bldP spid="360454" grpId="0"/>
      <p:bldP spid="360455" grpId="0"/>
      <p:bldP spid="3604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22288" y="2794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详细设计工具</a:t>
            </a:r>
          </a:p>
        </p:txBody>
      </p:sp>
      <p:sp>
        <p:nvSpPr>
          <p:cNvPr id="19459" name="Rectangle 3"/>
          <p:cNvSpPr>
            <a:spLocks noChangeArrowheads="1"/>
          </p:cNvSpPr>
          <p:nvPr/>
        </p:nvSpPr>
        <p:spPr bwMode="auto">
          <a:xfrm>
            <a:off x="558570" y="1673805"/>
            <a:ext cx="851393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30000"/>
              </a:lnSpc>
              <a:spcBef>
                <a:spcPts val="0"/>
              </a:spcBef>
              <a:buClr>
                <a:schemeClr val="accent2"/>
              </a:buClr>
              <a:buFont typeface="Wingdings" pitchFamily="2" charset="2"/>
              <a:buChar char="o"/>
            </a:pPr>
            <a:r>
              <a:rPr lang="zh-CN" altLang="en-US" sz="2800" dirty="0">
                <a:solidFill>
                  <a:schemeClr val="tx1"/>
                </a:solidFill>
                <a:latin typeface="Verdana" pitchFamily="34" charset="0"/>
              </a:rPr>
              <a:t>图形工具</a:t>
            </a:r>
          </a:p>
          <a:p>
            <a:pPr marL="469900" indent="-469900" algn="l" eaLnBrk="0" hangingPunct="0">
              <a:lnSpc>
                <a:spcPct val="130000"/>
              </a:lnSpc>
              <a:spcBef>
                <a:spcPts val="0"/>
              </a:spcBef>
              <a:buClr>
                <a:schemeClr val="accent2"/>
              </a:buClr>
              <a:buFont typeface="Wingdings" pitchFamily="2" charset="2"/>
              <a:buNone/>
            </a:pPr>
            <a:r>
              <a:rPr lang="zh-CN" altLang="en-US" sz="2800" dirty="0">
                <a:solidFill>
                  <a:schemeClr val="tx1"/>
                </a:solidFill>
                <a:latin typeface="Verdana" pitchFamily="34" charset="0"/>
              </a:rPr>
              <a:t>    将过程细节用图来表示，在图中，逻辑结构用具体的图形表示</a:t>
            </a:r>
          </a:p>
          <a:p>
            <a:pPr marL="469900" indent="-469900" algn="l" eaLnBrk="0" hangingPunct="0">
              <a:lnSpc>
                <a:spcPct val="130000"/>
              </a:lnSpc>
              <a:spcBef>
                <a:spcPts val="0"/>
              </a:spcBef>
              <a:buClr>
                <a:schemeClr val="accent2"/>
              </a:buClr>
              <a:buFont typeface="Wingdings" pitchFamily="2" charset="2"/>
              <a:buChar char="o"/>
            </a:pPr>
            <a:r>
              <a:rPr lang="zh-CN" altLang="en-US" sz="2800" dirty="0">
                <a:solidFill>
                  <a:schemeClr val="tx1"/>
                </a:solidFill>
                <a:latin typeface="Verdana" pitchFamily="34" charset="0"/>
              </a:rPr>
              <a:t>列表工具</a:t>
            </a:r>
          </a:p>
          <a:p>
            <a:pPr marL="469900" indent="-469900" algn="l" eaLnBrk="0" hangingPunct="0">
              <a:lnSpc>
                <a:spcPct val="130000"/>
              </a:lnSpc>
              <a:spcBef>
                <a:spcPts val="0"/>
              </a:spcBef>
              <a:buClr>
                <a:schemeClr val="accent2"/>
              </a:buClr>
              <a:buFont typeface="Wingdings" pitchFamily="2" charset="2"/>
              <a:buNone/>
            </a:pPr>
            <a:r>
              <a:rPr lang="zh-CN" altLang="en-US" sz="2800" dirty="0">
                <a:solidFill>
                  <a:schemeClr val="tx1"/>
                </a:solidFill>
                <a:latin typeface="Verdana" pitchFamily="34" charset="0"/>
              </a:rPr>
              <a:t>    利用表来表示过程细节，表列出了各种操作和相应的条件</a:t>
            </a:r>
          </a:p>
          <a:p>
            <a:pPr marL="469900" indent="-469900" algn="l" eaLnBrk="0" hangingPunct="0">
              <a:lnSpc>
                <a:spcPct val="130000"/>
              </a:lnSpc>
              <a:spcBef>
                <a:spcPts val="0"/>
              </a:spcBef>
              <a:buClr>
                <a:schemeClr val="accent2"/>
              </a:buClr>
              <a:buFont typeface="Wingdings" pitchFamily="2" charset="2"/>
              <a:buChar char="o"/>
            </a:pPr>
            <a:r>
              <a:rPr lang="zh-CN" altLang="en-US" sz="2800" dirty="0">
                <a:solidFill>
                  <a:schemeClr val="tx1"/>
                </a:solidFill>
                <a:latin typeface="Verdana" pitchFamily="34" charset="0"/>
              </a:rPr>
              <a:t>语言工具</a:t>
            </a:r>
          </a:p>
          <a:p>
            <a:pPr marL="469900" indent="-469900" algn="l" eaLnBrk="0" hangingPunct="0">
              <a:lnSpc>
                <a:spcPct val="130000"/>
              </a:lnSpc>
              <a:spcBef>
                <a:spcPts val="0"/>
              </a:spcBef>
              <a:buClr>
                <a:schemeClr val="accent2"/>
              </a:buClr>
              <a:buFont typeface="Wingdings" pitchFamily="2" charset="2"/>
              <a:buNone/>
            </a:pPr>
            <a:r>
              <a:rPr lang="zh-CN" altLang="en-US" sz="2800" dirty="0">
                <a:solidFill>
                  <a:schemeClr val="tx1"/>
                </a:solidFill>
                <a:latin typeface="Verdana" pitchFamily="34" charset="0"/>
              </a:rPr>
              <a:t>    用类语言（伪码）表示过程的细节，很接近编程语言</a:t>
            </a:r>
          </a:p>
          <a:p>
            <a:pPr marL="469900" indent="-469900" algn="l" eaLnBrk="0" hangingPunct="0">
              <a:spcBef>
                <a:spcPct val="20000"/>
              </a:spcBef>
              <a:buClr>
                <a:schemeClr val="accent2"/>
              </a:buClr>
              <a:buFont typeface="Wingdings" pitchFamily="2" charset="2"/>
              <a:buNone/>
            </a:pPr>
            <a:endParaRPr lang="zh-CN" altLang="en-US" sz="2800" b="0" dirty="0">
              <a:solidFill>
                <a:schemeClr val="tx1"/>
              </a:solidFill>
              <a:latin typeface="Verdana" pitchFamily="34" charset="0"/>
            </a:endParaRPr>
          </a:p>
        </p:txBody>
      </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Text Box 2"/>
          <p:cNvSpPr txBox="1">
            <a:spLocks noChangeArrowheads="1"/>
          </p:cNvSpPr>
          <p:nvPr/>
        </p:nvSpPr>
        <p:spPr bwMode="auto">
          <a:xfrm>
            <a:off x="431800" y="1989138"/>
            <a:ext cx="822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2800" dirty="0">
                <a:solidFill>
                  <a:schemeClr val="tx1"/>
                </a:solidFill>
              </a:rPr>
              <a:t>  结构程序设计的概念最早有</a:t>
            </a:r>
            <a:r>
              <a:rPr kumimoji="1" lang="en-US" altLang="zh-CN" sz="2800" dirty="0" err="1">
                <a:solidFill>
                  <a:schemeClr val="tx1"/>
                </a:solidFill>
              </a:rPr>
              <a:t>E.W.Dijkstra</a:t>
            </a:r>
            <a:r>
              <a:rPr kumimoji="1" lang="zh-CN" altLang="en-US" sz="2800" dirty="0">
                <a:solidFill>
                  <a:schemeClr val="tx1"/>
                </a:solidFill>
              </a:rPr>
              <a:t>提出。</a:t>
            </a:r>
          </a:p>
        </p:txBody>
      </p:sp>
      <p:sp>
        <p:nvSpPr>
          <p:cNvPr id="362499" name="Text Box 3"/>
          <p:cNvSpPr txBox="1">
            <a:spLocks noChangeArrowheads="1"/>
          </p:cNvSpPr>
          <p:nvPr/>
        </p:nvSpPr>
        <p:spPr bwMode="auto">
          <a:xfrm>
            <a:off x="539750" y="2764085"/>
            <a:ext cx="8153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marL="457200" indent="-457200" algn="l" eaLnBrk="1" hangingPunct="1">
              <a:lnSpc>
                <a:spcPct val="150000"/>
              </a:lnSpc>
              <a:spcBef>
                <a:spcPts val="0"/>
              </a:spcBef>
              <a:buClr>
                <a:srgbClr val="FF0000"/>
              </a:buClr>
              <a:buFont typeface="Wingdings" panose="05000000000000000000" pitchFamily="2" charset="2"/>
              <a:buChar char="l"/>
            </a:pPr>
            <a:r>
              <a:rPr kumimoji="1" lang="zh-CN" altLang="en-US" sz="2800" dirty="0">
                <a:solidFill>
                  <a:schemeClr val="tx1"/>
                </a:solidFill>
              </a:rPr>
              <a:t> 结构程序设计三种基本的控制结构是</a:t>
            </a:r>
            <a:r>
              <a:rPr kumimoji="1" lang="zh-CN" altLang="en-US" sz="2800" dirty="0">
                <a:solidFill>
                  <a:srgbClr val="0000FF"/>
                </a:solidFill>
              </a:rPr>
              <a:t>“顺序”、“选择”和“循环”</a:t>
            </a:r>
            <a:r>
              <a:rPr kumimoji="1" lang="zh-CN" altLang="en-US" sz="2800" dirty="0">
                <a:solidFill>
                  <a:schemeClr val="tx1"/>
                </a:solidFill>
              </a:rPr>
              <a:t> 。 流程图略。</a:t>
            </a:r>
          </a:p>
        </p:txBody>
      </p:sp>
      <p:sp>
        <p:nvSpPr>
          <p:cNvPr id="362500" name="Rectangle 4"/>
          <p:cNvSpPr>
            <a:spLocks noChangeArrowheads="1"/>
          </p:cNvSpPr>
          <p:nvPr/>
        </p:nvSpPr>
        <p:spPr bwMode="auto">
          <a:xfrm>
            <a:off x="611560" y="503675"/>
            <a:ext cx="53319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结构程序设计</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再评述</a:t>
            </a:r>
            <a:r>
              <a:rPr lang="en-US" altLang="zh-CN" sz="4000" dirty="0">
                <a:solidFill>
                  <a:srgbClr val="0000FF"/>
                </a:solidFill>
                <a:latin typeface="黑体" pitchFamily="49" charset="-122"/>
                <a:ea typeface="黑体" pitchFamily="49" charset="-122"/>
                <a:cs typeface="Times New Roman" pitchFamily="18" charset="0"/>
              </a:rPr>
              <a:t>)</a:t>
            </a:r>
          </a:p>
        </p:txBody>
      </p:sp>
      <p:sp>
        <p:nvSpPr>
          <p:cNvPr id="362501" name="Rectangle 5"/>
          <p:cNvSpPr>
            <a:spLocks noChangeArrowheads="1"/>
          </p:cNvSpPr>
          <p:nvPr/>
        </p:nvSpPr>
        <p:spPr bwMode="auto">
          <a:xfrm>
            <a:off x="566555" y="4374105"/>
            <a:ext cx="8397875"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lgn="l">
              <a:buClr>
                <a:srgbClr val="FF0000"/>
              </a:buClr>
              <a:buFont typeface="Wingdings" panose="05000000000000000000" pitchFamily="2" charset="2"/>
              <a:buChar char="l"/>
            </a:pPr>
            <a:r>
              <a:rPr kumimoji="1" lang="zh-CN" altLang="en-US" sz="2800" dirty="0">
                <a:solidFill>
                  <a:srgbClr val="FF0066"/>
                </a:solidFill>
                <a:latin typeface="Arial" charset="0"/>
              </a:rPr>
              <a:t>结构程序设计比较统一、普遍接受的定义是：</a:t>
            </a:r>
          </a:p>
          <a:p>
            <a:pPr algn="l">
              <a:lnSpc>
                <a:spcPct val="130000"/>
              </a:lnSpc>
            </a:pPr>
            <a:r>
              <a:rPr kumimoji="1" lang="zh-CN" altLang="en-US" sz="2800" dirty="0">
                <a:solidFill>
                  <a:schemeClr val="tx1"/>
                </a:solidFill>
                <a:latin typeface="Arial" charset="0"/>
              </a:rPr>
              <a:t>结构程序设计是一种设计程序的技术，它采用</a:t>
            </a:r>
            <a:r>
              <a:rPr kumimoji="1" lang="zh-CN" altLang="en-US" sz="2800" dirty="0">
                <a:solidFill>
                  <a:srgbClr val="0000FF"/>
                </a:solidFill>
                <a:latin typeface="Arial" charset="0"/>
              </a:rPr>
              <a:t>“自顶向下，逐步求精”</a:t>
            </a:r>
            <a:r>
              <a:rPr kumimoji="1" lang="zh-CN" altLang="en-US" sz="2800" dirty="0">
                <a:solidFill>
                  <a:schemeClr val="tx1"/>
                </a:solidFill>
                <a:latin typeface="Arial" charset="0"/>
              </a:rPr>
              <a:t>的设计方法，以及</a:t>
            </a:r>
            <a:r>
              <a:rPr kumimoji="1" lang="zh-CN" altLang="en-US" sz="2800" dirty="0">
                <a:solidFill>
                  <a:srgbClr val="0000FF"/>
                </a:solidFill>
                <a:latin typeface="Arial" charset="0"/>
              </a:rPr>
              <a:t>单入口单出口的控制结构”</a:t>
            </a:r>
            <a:r>
              <a:rPr kumimoji="1" lang="zh-CN" altLang="en-US" sz="2800" dirty="0">
                <a:solidFill>
                  <a:schemeClr val="tx1"/>
                </a:solidFill>
                <a:latin typeface="Arial" charset="0"/>
              </a:rPr>
              <a:t>。</a:t>
            </a:r>
            <a:r>
              <a:rPr kumimoji="1" lang="zh-CN" altLang="en-US" sz="2800" dirty="0">
                <a:solidFill>
                  <a:srgbClr val="FFFF66"/>
                </a:solidFill>
                <a:latin typeface="Arial" charset="0"/>
              </a:rPr>
              <a:t>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2500"/>
                                        </p:tgtEl>
                                        <p:attrNameLst>
                                          <p:attrName>style.visibility</p:attrName>
                                        </p:attrNameLst>
                                      </p:cBhvr>
                                      <p:to>
                                        <p:strVal val="visible"/>
                                      </p:to>
                                    </p:set>
                                    <p:animEffect transition="in" filter="blinds(horizontal)">
                                      <p:cBhvr>
                                        <p:cTn id="7" dur="500"/>
                                        <p:tgtEl>
                                          <p:spTgt spid="3625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2498"/>
                                        </p:tgtEl>
                                        <p:attrNameLst>
                                          <p:attrName>style.visibility</p:attrName>
                                        </p:attrNameLst>
                                      </p:cBhvr>
                                      <p:to>
                                        <p:strVal val="visible"/>
                                      </p:to>
                                    </p:set>
                                    <p:anim calcmode="lin" valueType="num">
                                      <p:cBhvr additive="base">
                                        <p:cTn id="12" dur="500" fill="hold"/>
                                        <p:tgtEl>
                                          <p:spTgt spid="362498"/>
                                        </p:tgtEl>
                                        <p:attrNameLst>
                                          <p:attrName>ppt_x</p:attrName>
                                        </p:attrNameLst>
                                      </p:cBhvr>
                                      <p:tavLst>
                                        <p:tav tm="0">
                                          <p:val>
                                            <p:strVal val="#ppt_x"/>
                                          </p:val>
                                        </p:tav>
                                        <p:tav tm="100000">
                                          <p:val>
                                            <p:strVal val="#ppt_x"/>
                                          </p:val>
                                        </p:tav>
                                      </p:tavLst>
                                    </p:anim>
                                    <p:anim calcmode="lin" valueType="num">
                                      <p:cBhvr additive="base">
                                        <p:cTn id="13" dur="500" fill="hold"/>
                                        <p:tgtEl>
                                          <p:spTgt spid="36249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62499"/>
                                        </p:tgtEl>
                                        <p:attrNameLst>
                                          <p:attrName>style.visibility</p:attrName>
                                        </p:attrNameLst>
                                      </p:cBhvr>
                                      <p:to>
                                        <p:strVal val="visible"/>
                                      </p:to>
                                    </p:set>
                                    <p:anim calcmode="lin" valueType="num">
                                      <p:cBhvr additive="base">
                                        <p:cTn id="18" dur="500" fill="hold"/>
                                        <p:tgtEl>
                                          <p:spTgt spid="362499"/>
                                        </p:tgtEl>
                                        <p:attrNameLst>
                                          <p:attrName>ppt_x</p:attrName>
                                        </p:attrNameLst>
                                      </p:cBhvr>
                                      <p:tavLst>
                                        <p:tav tm="0">
                                          <p:val>
                                            <p:strVal val="#ppt_x"/>
                                          </p:val>
                                        </p:tav>
                                        <p:tav tm="100000">
                                          <p:val>
                                            <p:strVal val="#ppt_x"/>
                                          </p:val>
                                        </p:tav>
                                      </p:tavLst>
                                    </p:anim>
                                    <p:anim calcmode="lin" valueType="num">
                                      <p:cBhvr additive="base">
                                        <p:cTn id="19" dur="500" fill="hold"/>
                                        <p:tgtEl>
                                          <p:spTgt spid="362499"/>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62501"/>
                                        </p:tgtEl>
                                        <p:attrNameLst>
                                          <p:attrName>style.visibility</p:attrName>
                                        </p:attrNameLst>
                                      </p:cBhvr>
                                      <p:to>
                                        <p:strVal val="visible"/>
                                      </p:to>
                                    </p:set>
                                    <p:anim calcmode="lin" valueType="num">
                                      <p:cBhvr additive="base">
                                        <p:cTn id="24" dur="500" fill="hold"/>
                                        <p:tgtEl>
                                          <p:spTgt spid="362501"/>
                                        </p:tgtEl>
                                        <p:attrNameLst>
                                          <p:attrName>ppt_x</p:attrName>
                                        </p:attrNameLst>
                                      </p:cBhvr>
                                      <p:tavLst>
                                        <p:tav tm="0">
                                          <p:val>
                                            <p:strVal val="#ppt_x"/>
                                          </p:val>
                                        </p:tav>
                                        <p:tav tm="100000">
                                          <p:val>
                                            <p:strVal val="#ppt_x"/>
                                          </p:val>
                                        </p:tav>
                                      </p:tavLst>
                                    </p:anim>
                                    <p:anim calcmode="lin" valueType="num">
                                      <p:cBhvr additive="base">
                                        <p:cTn id="25" dur="500" fill="hold"/>
                                        <p:tgtEl>
                                          <p:spTgt spid="3625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p:bldP spid="362499" grpId="0"/>
      <p:bldP spid="362500" grpId="0"/>
      <p:bldP spid="36250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0950" y="233645"/>
            <a:ext cx="89916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结构化设计</a:t>
            </a:r>
          </a:p>
        </p:txBody>
      </p:sp>
      <p:sp>
        <p:nvSpPr>
          <p:cNvPr id="21507" name="Rectangle 3"/>
          <p:cNvSpPr>
            <a:spLocks noChangeArrowheads="1"/>
          </p:cNvSpPr>
          <p:nvPr/>
        </p:nvSpPr>
        <p:spPr bwMode="auto">
          <a:xfrm>
            <a:off x="461380" y="1907493"/>
            <a:ext cx="8656125" cy="494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spcBef>
                <a:spcPct val="20000"/>
              </a:spcBef>
              <a:buClr>
                <a:srgbClr val="FF0000"/>
              </a:buClr>
              <a:buFont typeface="Wingdings" panose="05000000000000000000" pitchFamily="2" charset="2"/>
              <a:buChar char="Ø"/>
            </a:pPr>
            <a:r>
              <a:rPr lang="zh-CN" altLang="en-US" sz="2800" dirty="0">
                <a:solidFill>
                  <a:srgbClr val="FF0066"/>
                </a:solidFill>
                <a:latin typeface="宋体" charset="-122"/>
              </a:rPr>
              <a:t>传统的设计技术和旧观念</a:t>
            </a:r>
            <a:r>
              <a:rPr lang="en-US" altLang="zh-CN" sz="2800" dirty="0">
                <a:solidFill>
                  <a:srgbClr val="FF0066"/>
                </a:solidFill>
                <a:latin typeface="宋体" charset="-122"/>
              </a:rPr>
              <a:t>:</a:t>
            </a:r>
          </a:p>
          <a:p>
            <a:pPr marL="908050" lvl="1" indent="-436563" algn="l" eaLnBrk="0" hangingPunct="0">
              <a:lnSpc>
                <a:spcPct val="170000"/>
              </a:lnSpc>
              <a:spcBef>
                <a:spcPct val="20000"/>
              </a:spcBef>
              <a:buClr>
                <a:srgbClr val="FF0000"/>
              </a:buClr>
              <a:buFont typeface="Wingdings" pitchFamily="2" charset="2"/>
              <a:buChar char="ü"/>
            </a:pPr>
            <a:r>
              <a:rPr lang="zh-CN" altLang="en-US" sz="2600" dirty="0">
                <a:solidFill>
                  <a:schemeClr val="tx1"/>
                </a:solidFill>
                <a:latin typeface="宋体" charset="-122"/>
              </a:rPr>
              <a:t>强调设计的随意性</a:t>
            </a:r>
            <a:r>
              <a:rPr lang="en-US" altLang="zh-CN" sz="2600" dirty="0">
                <a:solidFill>
                  <a:schemeClr val="tx1"/>
                </a:solidFill>
                <a:latin typeface="宋体" charset="-122"/>
              </a:rPr>
              <a:t>,</a:t>
            </a:r>
            <a:r>
              <a:rPr lang="zh-CN" altLang="en-US" sz="2600" dirty="0">
                <a:solidFill>
                  <a:schemeClr val="tx1"/>
                </a:solidFill>
                <a:latin typeface="宋体" charset="-122"/>
              </a:rPr>
              <a:t>具有浓厚的个人色彩</a:t>
            </a:r>
            <a:r>
              <a:rPr lang="en-US" altLang="zh-CN" sz="2600" dirty="0">
                <a:solidFill>
                  <a:schemeClr val="tx1"/>
                </a:solidFill>
                <a:latin typeface="宋体" charset="-122"/>
              </a:rPr>
              <a:t>.</a:t>
            </a:r>
          </a:p>
          <a:p>
            <a:pPr marL="908050" lvl="1" indent="-436563" algn="l" eaLnBrk="0" hangingPunct="0">
              <a:spcBef>
                <a:spcPct val="20000"/>
              </a:spcBef>
              <a:buClr>
                <a:srgbClr val="FF0000"/>
              </a:buClr>
              <a:buFont typeface="Wingdings" pitchFamily="2" charset="2"/>
              <a:buChar char="ü"/>
            </a:pPr>
            <a:r>
              <a:rPr lang="zh-CN" altLang="en-US" sz="2600" dirty="0">
                <a:solidFill>
                  <a:schemeClr val="tx1"/>
                </a:solidFill>
                <a:latin typeface="宋体" charset="-122"/>
              </a:rPr>
              <a:t>追求程序效率和个人设计技巧</a:t>
            </a:r>
          </a:p>
          <a:p>
            <a:pPr marL="469900" indent="-469900" algn="l" eaLnBrk="0" hangingPunct="0">
              <a:lnSpc>
                <a:spcPct val="150000"/>
              </a:lnSpc>
              <a:spcBef>
                <a:spcPct val="20000"/>
              </a:spcBef>
              <a:buClr>
                <a:schemeClr val="accent2"/>
              </a:buClr>
              <a:buFont typeface="Wingdings" panose="05000000000000000000" pitchFamily="2" charset="2"/>
              <a:buChar char="Ø"/>
            </a:pPr>
            <a:r>
              <a:rPr lang="zh-CN" altLang="en-US" sz="2800" dirty="0">
                <a:solidFill>
                  <a:srgbClr val="FF0066"/>
                </a:solidFill>
                <a:latin typeface="宋体" charset="-122"/>
              </a:rPr>
              <a:t>新的设计思想和风格</a:t>
            </a:r>
            <a:r>
              <a:rPr lang="en-US" altLang="zh-CN" sz="2800" dirty="0">
                <a:solidFill>
                  <a:srgbClr val="FF0066"/>
                </a:solidFill>
                <a:latin typeface="宋体" charset="-122"/>
              </a:rPr>
              <a:t>:</a:t>
            </a:r>
          </a:p>
          <a:p>
            <a:pPr marL="908050" lvl="1" indent="-436563" algn="l" eaLnBrk="0" hangingPunct="0">
              <a:lnSpc>
                <a:spcPct val="150000"/>
              </a:lnSpc>
              <a:spcBef>
                <a:spcPct val="20000"/>
              </a:spcBef>
              <a:buClr>
                <a:srgbClr val="FF0000"/>
              </a:buClr>
              <a:buFont typeface="Wingdings" pitchFamily="2" charset="2"/>
              <a:buChar char="ü"/>
            </a:pPr>
            <a:r>
              <a:rPr lang="zh-CN" altLang="en-US" sz="2600" dirty="0">
                <a:solidFill>
                  <a:schemeClr val="tx1"/>
                </a:solidFill>
                <a:latin typeface="宋体" charset="-122"/>
              </a:rPr>
              <a:t>清晰第一</a:t>
            </a:r>
          </a:p>
          <a:p>
            <a:pPr marL="908050" lvl="1" indent="-436563" algn="l" eaLnBrk="0" hangingPunct="0">
              <a:lnSpc>
                <a:spcPct val="150000"/>
              </a:lnSpc>
              <a:spcBef>
                <a:spcPct val="20000"/>
              </a:spcBef>
              <a:buClr>
                <a:srgbClr val="FF0000"/>
              </a:buClr>
              <a:buFont typeface="Wingdings" pitchFamily="2" charset="2"/>
              <a:buChar char="ü"/>
            </a:pPr>
            <a:r>
              <a:rPr lang="zh-CN" altLang="en-US" sz="2600" dirty="0">
                <a:solidFill>
                  <a:schemeClr val="tx1"/>
                </a:solidFill>
                <a:latin typeface="宋体" charset="-122"/>
              </a:rPr>
              <a:t>使用标准的、规范的控制结构</a:t>
            </a:r>
          </a:p>
          <a:p>
            <a:pPr marL="908050" lvl="1" indent="-436563" algn="l" eaLnBrk="0" hangingPunct="0">
              <a:lnSpc>
                <a:spcPct val="150000"/>
              </a:lnSpc>
              <a:spcBef>
                <a:spcPct val="20000"/>
              </a:spcBef>
              <a:buClr>
                <a:srgbClr val="FF0000"/>
              </a:buClr>
              <a:buFont typeface="Wingdings" pitchFamily="2" charset="2"/>
              <a:buChar char="ü"/>
            </a:pPr>
            <a:r>
              <a:rPr lang="zh-CN" altLang="en-US" sz="2600" dirty="0">
                <a:solidFill>
                  <a:schemeClr val="tx1"/>
                </a:solidFill>
                <a:latin typeface="宋体" charset="-122"/>
              </a:rPr>
              <a:t>逐步细化</a:t>
            </a:r>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31799" y="1701095"/>
            <a:ext cx="859569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lnSpc>
                <a:spcPct val="130000"/>
              </a:lnSpc>
              <a:spcBef>
                <a:spcPts val="0"/>
              </a:spcBef>
            </a:pPr>
            <a:r>
              <a:rPr kumimoji="1" lang="zh-CN" altLang="en-US" sz="2400" dirty="0">
                <a:solidFill>
                  <a:schemeClr val="tx1"/>
                </a:solidFill>
              </a:rPr>
              <a:t> 在总体设计阶段采用</a:t>
            </a:r>
            <a:r>
              <a:rPr kumimoji="1" lang="zh-CN" altLang="en-US" sz="2400" dirty="0">
                <a:solidFill>
                  <a:srgbClr val="0000FF"/>
                </a:solidFill>
              </a:rPr>
              <a:t>“自顶向下，逐步求精”</a:t>
            </a:r>
            <a:r>
              <a:rPr kumimoji="1" lang="zh-CN" altLang="en-US" sz="2400" dirty="0">
                <a:solidFill>
                  <a:schemeClr val="tx1"/>
                </a:solidFill>
              </a:rPr>
              <a:t>的方法，可以把一个复杂问题的解法分解和细化成一个由许多模块组成的层次结构的软件系统。在详细设计或编码阶段采用</a:t>
            </a:r>
            <a:r>
              <a:rPr kumimoji="1" lang="zh-CN" altLang="en-US" sz="2400" dirty="0">
                <a:solidFill>
                  <a:srgbClr val="0000FF"/>
                </a:solidFill>
              </a:rPr>
              <a:t>“自顶向下，逐步求精”</a:t>
            </a:r>
            <a:r>
              <a:rPr kumimoji="1" lang="zh-CN" altLang="en-US" sz="2400" dirty="0">
                <a:solidFill>
                  <a:schemeClr val="tx1"/>
                </a:solidFill>
              </a:rPr>
              <a:t>的方法，可以把一个模块的功能逐步分解细化为一系列具体的处理步骤或某种高级语言的语句 。</a:t>
            </a:r>
          </a:p>
        </p:txBody>
      </p:sp>
      <p:sp>
        <p:nvSpPr>
          <p:cNvPr id="22531" name="Text Box 3"/>
          <p:cNvSpPr txBox="1">
            <a:spLocks noChangeArrowheads="1"/>
          </p:cNvSpPr>
          <p:nvPr/>
        </p:nvSpPr>
        <p:spPr bwMode="auto">
          <a:xfrm>
            <a:off x="71500" y="4464115"/>
            <a:ext cx="9181021" cy="1963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2800" dirty="0">
                <a:solidFill>
                  <a:srgbClr val="FF0066"/>
                </a:solidFill>
              </a:rPr>
              <a:t>结构程序设计的优点：</a:t>
            </a:r>
          </a:p>
          <a:p>
            <a:pPr algn="l" eaLnBrk="1" hangingPunct="1">
              <a:lnSpc>
                <a:spcPct val="130000"/>
              </a:lnSpc>
              <a:spcBef>
                <a:spcPts val="0"/>
              </a:spcBef>
            </a:pPr>
            <a:r>
              <a:rPr kumimoji="1" lang="zh-CN" altLang="en-US" sz="2400" dirty="0">
                <a:solidFill>
                  <a:schemeClr val="tx1"/>
                </a:solidFill>
              </a:rPr>
              <a:t>  （</a:t>
            </a:r>
            <a:r>
              <a:rPr kumimoji="1" lang="en-US" altLang="zh-CN" sz="2400" dirty="0">
                <a:solidFill>
                  <a:schemeClr val="tx1"/>
                </a:solidFill>
              </a:rPr>
              <a:t>1</a:t>
            </a:r>
            <a:r>
              <a:rPr kumimoji="1" lang="zh-CN" altLang="en-US" sz="2400" dirty="0">
                <a:solidFill>
                  <a:schemeClr val="tx1"/>
                </a:solidFill>
              </a:rPr>
              <a:t>）可以显著提高软件开发工程的成功率和生产率。</a:t>
            </a:r>
          </a:p>
          <a:p>
            <a:pPr algn="l" eaLnBrk="1" hangingPunct="1">
              <a:lnSpc>
                <a:spcPct val="130000"/>
              </a:lnSpc>
              <a:spcBef>
                <a:spcPts val="0"/>
              </a:spcBef>
            </a:pPr>
            <a:r>
              <a:rPr kumimoji="1" lang="zh-CN" altLang="en-US" sz="2400" dirty="0">
                <a:solidFill>
                  <a:schemeClr val="tx1"/>
                </a:solidFill>
              </a:rPr>
              <a:t>  （</a:t>
            </a:r>
            <a:r>
              <a:rPr kumimoji="1" lang="en-US" altLang="zh-CN" sz="2400" dirty="0">
                <a:solidFill>
                  <a:schemeClr val="tx1"/>
                </a:solidFill>
              </a:rPr>
              <a:t>2</a:t>
            </a:r>
            <a:r>
              <a:rPr kumimoji="1" lang="zh-CN" altLang="en-US" sz="2400" dirty="0">
                <a:solidFill>
                  <a:schemeClr val="tx1"/>
                </a:solidFill>
              </a:rPr>
              <a:t>）用先全局后局部、先整体后细节、先抽象后具体的逐步求精过程开发出的程序有清晰的层次结构，因此</a:t>
            </a:r>
            <a:r>
              <a:rPr kumimoji="1" lang="zh-CN" altLang="en-US" sz="2400" dirty="0">
                <a:solidFill>
                  <a:srgbClr val="0000FF"/>
                </a:solidFill>
              </a:rPr>
              <a:t>容易阅读和理解。</a:t>
            </a:r>
          </a:p>
        </p:txBody>
      </p:sp>
      <p:sp>
        <p:nvSpPr>
          <p:cNvPr id="22532" name="Rectangle 4"/>
          <p:cNvSpPr>
            <a:spLocks noChangeArrowheads="1"/>
          </p:cNvSpPr>
          <p:nvPr/>
        </p:nvSpPr>
        <p:spPr bwMode="auto">
          <a:xfrm>
            <a:off x="566555" y="323655"/>
            <a:ext cx="53319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结构程序设计</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再评述</a:t>
            </a:r>
            <a:r>
              <a:rPr lang="en-US" altLang="zh-CN" sz="4000" dirty="0">
                <a:solidFill>
                  <a:srgbClr val="0000FF"/>
                </a:solidFill>
                <a:latin typeface="黑体" pitchFamily="49" charset="-122"/>
                <a:ea typeface="黑体" pitchFamily="49" charset="-122"/>
                <a:cs typeface="Times New Roman" pitchFamily="18" charset="0"/>
              </a:rPr>
              <a:t>)</a:t>
            </a: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Text Box 2"/>
          <p:cNvSpPr txBox="1">
            <a:spLocks noChangeArrowheads="1"/>
          </p:cNvSpPr>
          <p:nvPr/>
        </p:nvSpPr>
        <p:spPr bwMode="auto">
          <a:xfrm>
            <a:off x="476545" y="1731511"/>
            <a:ext cx="8370747"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lnSpc>
                <a:spcPct val="130000"/>
              </a:lnSpc>
              <a:spcBef>
                <a:spcPts val="600"/>
              </a:spcBef>
            </a:pPr>
            <a:r>
              <a:rPr kumimoji="1" lang="zh-CN" altLang="en-US" sz="2400" dirty="0">
                <a:solidFill>
                  <a:schemeClr val="tx1"/>
                </a:solidFill>
              </a:rPr>
              <a:t>   （</a:t>
            </a:r>
            <a:r>
              <a:rPr kumimoji="1" lang="en-US" altLang="zh-CN" sz="2400" dirty="0">
                <a:solidFill>
                  <a:schemeClr val="tx1"/>
                </a:solidFill>
              </a:rPr>
              <a:t>3</a:t>
            </a:r>
            <a:r>
              <a:rPr kumimoji="1" lang="zh-CN" altLang="en-US" sz="2400" dirty="0">
                <a:solidFill>
                  <a:schemeClr val="tx1"/>
                </a:solidFill>
              </a:rPr>
              <a:t>）不使用</a:t>
            </a:r>
            <a:r>
              <a:rPr kumimoji="1" lang="en-US" altLang="zh-CN" sz="2400" dirty="0">
                <a:solidFill>
                  <a:schemeClr val="tx1"/>
                </a:solidFill>
              </a:rPr>
              <a:t>GO TO </a:t>
            </a:r>
            <a:r>
              <a:rPr kumimoji="1" lang="zh-CN" altLang="en-US" sz="2400" dirty="0">
                <a:solidFill>
                  <a:schemeClr val="tx1"/>
                </a:solidFill>
              </a:rPr>
              <a:t>语句。仅使用单入口单出口的控制结构，使得程序的静态结构和它的动态执行情况比较一致。因此，程序容易阅读和理解，开发时也比较容易</a:t>
            </a:r>
            <a:r>
              <a:rPr kumimoji="1" lang="zh-CN" altLang="en-US" sz="2400" dirty="0">
                <a:solidFill>
                  <a:srgbClr val="0000FF"/>
                </a:solidFill>
              </a:rPr>
              <a:t>保证程序的正确性</a:t>
            </a:r>
            <a:r>
              <a:rPr kumimoji="1" lang="zh-CN" altLang="en-US" sz="2400" dirty="0">
                <a:solidFill>
                  <a:schemeClr val="tx1"/>
                </a:solidFill>
              </a:rPr>
              <a:t>，即使出现错误也比较容易诊断和纠正。</a:t>
            </a:r>
          </a:p>
          <a:p>
            <a:pPr algn="l" eaLnBrk="1" hangingPunct="1">
              <a:lnSpc>
                <a:spcPct val="130000"/>
              </a:lnSpc>
              <a:spcBef>
                <a:spcPts val="600"/>
              </a:spcBef>
            </a:pPr>
            <a:r>
              <a:rPr kumimoji="1" lang="zh-CN" altLang="en-US" sz="2400" dirty="0">
                <a:solidFill>
                  <a:schemeClr val="tx1"/>
                </a:solidFill>
              </a:rPr>
              <a:t>   （</a:t>
            </a:r>
            <a:r>
              <a:rPr kumimoji="1" lang="en-US" altLang="zh-CN" sz="2400" dirty="0">
                <a:solidFill>
                  <a:schemeClr val="tx1"/>
                </a:solidFill>
              </a:rPr>
              <a:t>4</a:t>
            </a:r>
            <a:r>
              <a:rPr kumimoji="1" lang="zh-CN" altLang="en-US" sz="2400" dirty="0">
                <a:solidFill>
                  <a:schemeClr val="tx1"/>
                </a:solidFill>
              </a:rPr>
              <a:t>）控制结构有确定的逻辑模式，编写程序代码只限于使用很少几种直截了当的方式，因此</a:t>
            </a:r>
            <a:r>
              <a:rPr kumimoji="1" lang="zh-CN" altLang="en-US" sz="2400" dirty="0">
                <a:solidFill>
                  <a:srgbClr val="0000FF"/>
                </a:solidFill>
              </a:rPr>
              <a:t>源程序清晰流畅</a:t>
            </a:r>
            <a:r>
              <a:rPr kumimoji="1" lang="zh-CN" altLang="en-US" sz="2400" dirty="0">
                <a:solidFill>
                  <a:schemeClr val="tx1"/>
                </a:solidFill>
              </a:rPr>
              <a:t>，易读易懂而且容易测试。</a:t>
            </a:r>
          </a:p>
          <a:p>
            <a:pPr algn="l" eaLnBrk="1" hangingPunct="1">
              <a:lnSpc>
                <a:spcPct val="130000"/>
              </a:lnSpc>
              <a:spcBef>
                <a:spcPts val="600"/>
              </a:spcBef>
            </a:pPr>
            <a:r>
              <a:rPr kumimoji="1" lang="zh-CN" altLang="en-US" sz="2400" dirty="0">
                <a:solidFill>
                  <a:schemeClr val="tx1"/>
                </a:solidFill>
              </a:rPr>
              <a:t>   （</a:t>
            </a:r>
            <a:r>
              <a:rPr kumimoji="1" lang="en-US" altLang="zh-CN" sz="2400" dirty="0">
                <a:solidFill>
                  <a:schemeClr val="tx1"/>
                </a:solidFill>
              </a:rPr>
              <a:t>5</a:t>
            </a:r>
            <a:r>
              <a:rPr kumimoji="1" lang="zh-CN" altLang="en-US" sz="2400" dirty="0">
                <a:solidFill>
                  <a:schemeClr val="tx1"/>
                </a:solidFill>
              </a:rPr>
              <a:t>）程序清晰和模块化，使得在修改和重新设计一个软件时，可以</a:t>
            </a:r>
            <a:r>
              <a:rPr kumimoji="1" lang="zh-CN" altLang="en-US" sz="2400" dirty="0">
                <a:solidFill>
                  <a:srgbClr val="0000FF"/>
                </a:solidFill>
              </a:rPr>
              <a:t>重用</a:t>
            </a:r>
            <a:r>
              <a:rPr kumimoji="1" lang="zh-CN" altLang="en-US" sz="2400" dirty="0">
                <a:solidFill>
                  <a:schemeClr val="tx1"/>
                </a:solidFill>
              </a:rPr>
              <a:t>的</a:t>
            </a:r>
            <a:r>
              <a:rPr kumimoji="1" lang="zh-CN" altLang="en-US" sz="2400" dirty="0">
                <a:solidFill>
                  <a:srgbClr val="0000FF"/>
                </a:solidFill>
              </a:rPr>
              <a:t>代码</a:t>
            </a:r>
            <a:r>
              <a:rPr kumimoji="1" lang="zh-CN" altLang="en-US" sz="2400" dirty="0">
                <a:solidFill>
                  <a:schemeClr val="tx1"/>
                </a:solidFill>
              </a:rPr>
              <a:t>量最大。</a:t>
            </a:r>
          </a:p>
          <a:p>
            <a:pPr algn="l" eaLnBrk="1" hangingPunct="1">
              <a:lnSpc>
                <a:spcPct val="130000"/>
              </a:lnSpc>
              <a:spcBef>
                <a:spcPts val="600"/>
              </a:spcBef>
            </a:pPr>
            <a:r>
              <a:rPr kumimoji="1" lang="zh-CN" altLang="en-US" sz="2400" dirty="0">
                <a:solidFill>
                  <a:schemeClr val="tx1"/>
                </a:solidFill>
              </a:rPr>
              <a:t>   （</a:t>
            </a:r>
            <a:r>
              <a:rPr kumimoji="1" lang="en-US" altLang="zh-CN" sz="2400" dirty="0">
                <a:solidFill>
                  <a:schemeClr val="tx1"/>
                </a:solidFill>
              </a:rPr>
              <a:t>6</a:t>
            </a:r>
            <a:r>
              <a:rPr kumimoji="1" lang="zh-CN" altLang="en-US" sz="2400" dirty="0">
                <a:solidFill>
                  <a:schemeClr val="tx1"/>
                </a:solidFill>
              </a:rPr>
              <a:t>）程序的逻辑结构清晰，有利于程序正确性证明。 </a:t>
            </a:r>
          </a:p>
        </p:txBody>
      </p:sp>
      <p:sp>
        <p:nvSpPr>
          <p:cNvPr id="23555" name="Rectangle 3"/>
          <p:cNvSpPr>
            <a:spLocks noChangeArrowheads="1"/>
          </p:cNvSpPr>
          <p:nvPr/>
        </p:nvSpPr>
        <p:spPr bwMode="auto">
          <a:xfrm>
            <a:off x="566555" y="458788"/>
            <a:ext cx="53319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结构程序设计</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再评述</a:t>
            </a:r>
            <a:r>
              <a:rPr lang="en-US" altLang="zh-CN" sz="4000" dirty="0">
                <a:solidFill>
                  <a:srgbClr val="0000FF"/>
                </a:solidFill>
                <a:latin typeface="黑体" pitchFamily="49" charset="-122"/>
                <a:ea typeface="黑体" pitchFamily="49" charset="-122"/>
                <a:cs typeface="Times New Roman" pitchFamily="18" charset="0"/>
              </a:rPr>
              <a: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5570"/>
                                        </p:tgtEl>
                                        <p:attrNameLst>
                                          <p:attrName>style.visibility</p:attrName>
                                        </p:attrNameLst>
                                      </p:cBhvr>
                                      <p:to>
                                        <p:strVal val="visible"/>
                                      </p:to>
                                    </p:set>
                                    <p:animEffect transition="in" filter="dissolve">
                                      <p:cBhvr>
                                        <p:cTn id="7" dur="500"/>
                                        <p:tgtEl>
                                          <p:spTgt spid="365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76250" y="1943100"/>
            <a:ext cx="8235950" cy="448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2800" dirty="0">
                <a:solidFill>
                  <a:srgbClr val="FF0066"/>
                </a:solidFill>
              </a:rPr>
              <a:t>结构程序设计的缺点：</a:t>
            </a:r>
          </a:p>
          <a:p>
            <a:pPr algn="l" eaLnBrk="1" hangingPunct="1">
              <a:lnSpc>
                <a:spcPct val="130000"/>
              </a:lnSpc>
              <a:spcBef>
                <a:spcPct val="50000"/>
              </a:spcBef>
            </a:pPr>
            <a:r>
              <a:rPr kumimoji="1" lang="zh-CN" altLang="en-US" sz="2400" dirty="0">
                <a:solidFill>
                  <a:schemeClr val="tx1"/>
                </a:solidFill>
              </a:rPr>
              <a:t>        需要的存储容量和运行时间都有一些增加。此外，现有的许多程序设计语言</a:t>
            </a:r>
            <a:r>
              <a:rPr kumimoji="1" lang="zh-CN" altLang="en-US" sz="2400" dirty="0">
                <a:solidFill>
                  <a:srgbClr val="0000FF"/>
                </a:solidFill>
              </a:rPr>
              <a:t>是非结构化的语言，</a:t>
            </a:r>
            <a:r>
              <a:rPr kumimoji="1" lang="zh-CN" altLang="en-US" sz="2400" dirty="0">
                <a:solidFill>
                  <a:schemeClr val="tx1"/>
                </a:solidFill>
              </a:rPr>
              <a:t>并不提供上述的单入口单出口的基本控制结构。但是，由于硬件技术的飞速进步，程序需要的存储容量和运行时间稍有增加，在今天对绝大多数应用领域已经不是严重问题。如果使用非结构化语言编写程序，则可以利用</a:t>
            </a:r>
            <a:r>
              <a:rPr kumimoji="1" lang="en-US" altLang="zh-CN" sz="2400" dirty="0">
                <a:solidFill>
                  <a:schemeClr val="tx1"/>
                </a:solidFill>
              </a:rPr>
              <a:t>GO TO </a:t>
            </a:r>
            <a:r>
              <a:rPr kumimoji="1" lang="zh-CN" altLang="en-US" sz="2400" dirty="0">
                <a:solidFill>
                  <a:schemeClr val="tx1"/>
                </a:solidFill>
              </a:rPr>
              <a:t>语句实现上述基本控制结构，虽然形式上程序中有</a:t>
            </a:r>
            <a:r>
              <a:rPr kumimoji="1" lang="en-US" altLang="zh-CN" sz="2400" dirty="0">
                <a:solidFill>
                  <a:schemeClr val="tx1"/>
                </a:solidFill>
              </a:rPr>
              <a:t>GO TO </a:t>
            </a:r>
            <a:r>
              <a:rPr kumimoji="1" lang="zh-CN" altLang="en-US" sz="2400" dirty="0">
                <a:solidFill>
                  <a:schemeClr val="tx1"/>
                </a:solidFill>
              </a:rPr>
              <a:t>语句，却仍然能够体现出结构程序设计的基本精神。 </a:t>
            </a:r>
          </a:p>
        </p:txBody>
      </p:sp>
      <p:sp>
        <p:nvSpPr>
          <p:cNvPr id="24579" name="Rectangle 3"/>
          <p:cNvSpPr>
            <a:spLocks noChangeArrowheads="1"/>
          </p:cNvSpPr>
          <p:nvPr/>
        </p:nvSpPr>
        <p:spPr bwMode="auto">
          <a:xfrm>
            <a:off x="521550" y="458788"/>
            <a:ext cx="53319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chemeClr val="tx1"/>
                </a:solidFill>
                <a:latin typeface="黑体" pitchFamily="49" charset="-122"/>
                <a:ea typeface="黑体" pitchFamily="49" charset="-122"/>
                <a:cs typeface="Times New Roman" pitchFamily="18" charset="0"/>
              </a:rPr>
              <a:t>结构程序设计</a:t>
            </a:r>
            <a:r>
              <a:rPr lang="en-US" altLang="zh-CN" sz="4000" dirty="0">
                <a:solidFill>
                  <a:schemeClr val="tx1"/>
                </a:solidFill>
                <a:latin typeface="黑体" pitchFamily="49" charset="-122"/>
                <a:ea typeface="黑体" pitchFamily="49" charset="-122"/>
                <a:cs typeface="Times New Roman" pitchFamily="18" charset="0"/>
              </a:rPr>
              <a:t>(</a:t>
            </a:r>
            <a:r>
              <a:rPr lang="zh-CN" altLang="en-US" sz="4000" dirty="0">
                <a:solidFill>
                  <a:schemeClr val="tx1"/>
                </a:solidFill>
                <a:latin typeface="黑体" pitchFamily="49" charset="-122"/>
                <a:ea typeface="黑体" pitchFamily="49" charset="-122"/>
                <a:cs typeface="Times New Roman" pitchFamily="18" charset="0"/>
              </a:rPr>
              <a:t>再评述</a:t>
            </a:r>
            <a:r>
              <a:rPr lang="en-US" altLang="zh-CN" sz="4000" dirty="0">
                <a:solidFill>
                  <a:schemeClr val="tx1"/>
                </a:solidFill>
                <a:latin typeface="黑体" pitchFamily="49" charset="-122"/>
                <a:ea typeface="黑体" pitchFamily="49" charset="-122"/>
                <a:cs typeface="Times New Roman" pitchFamily="18" charset="0"/>
              </a:rPr>
              <a:t>)</a:t>
            </a: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476545" y="674480"/>
            <a:ext cx="855243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0" hangingPunct="0"/>
            <a:r>
              <a:rPr lang="en-US" altLang="zh-CN" sz="4000" dirty="0">
                <a:solidFill>
                  <a:schemeClr val="tx1"/>
                </a:solidFill>
                <a:cs typeface="Times New Roman" pitchFamily="18" charset="0"/>
              </a:rPr>
              <a:t>Why structure</a:t>
            </a:r>
            <a:r>
              <a:rPr lang="en-US" altLang="ko-KR" sz="4000" dirty="0">
                <a:solidFill>
                  <a:schemeClr val="tx1"/>
                </a:solidFill>
                <a:cs typeface="Times New Roman" pitchFamily="18" charset="0"/>
              </a:rPr>
              <a:t> design ?</a:t>
            </a:r>
          </a:p>
        </p:txBody>
      </p:sp>
      <p:sp>
        <p:nvSpPr>
          <p:cNvPr id="25603" name="Rectangle 3"/>
          <p:cNvSpPr>
            <a:spLocks noChangeArrowheads="1"/>
          </p:cNvSpPr>
          <p:nvPr/>
        </p:nvSpPr>
        <p:spPr bwMode="auto">
          <a:xfrm>
            <a:off x="547350" y="1853825"/>
            <a:ext cx="8550950" cy="4455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Practiced informally since programming began</a:t>
            </a:r>
          </a:p>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Thousands of systems have been developed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using this approach</a:t>
            </a:r>
          </a:p>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Supported directly by most programming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languages</a:t>
            </a:r>
          </a:p>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Most design methods are functional in their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approach</a:t>
            </a:r>
          </a:p>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CASE tools are available for design support</a:t>
            </a: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tangle 4"/>
          <p:cNvSpPr>
            <a:spLocks noRot="1" noChangeArrowheads="1"/>
          </p:cNvSpPr>
          <p:nvPr/>
        </p:nvSpPr>
        <p:spPr bwMode="auto">
          <a:xfrm>
            <a:off x="566738" y="413665"/>
            <a:ext cx="8153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0" hangingPunct="0">
              <a:spcBef>
                <a:spcPct val="50000"/>
              </a:spcBef>
              <a:buClr>
                <a:schemeClr val="accent2"/>
              </a:buClr>
            </a:pPr>
            <a:r>
              <a:rPr lang="zh-CN" altLang="en-US" sz="2600" dirty="0">
                <a:solidFill>
                  <a:schemeClr val="hlink"/>
                </a:solidFill>
              </a:rPr>
              <a:t> </a:t>
            </a:r>
            <a:r>
              <a:rPr lang="zh-CN" altLang="en-US" sz="4000" dirty="0">
                <a:solidFill>
                  <a:srgbClr val="0000FF"/>
                </a:solidFill>
                <a:latin typeface="黑体" pitchFamily="49" charset="-122"/>
                <a:ea typeface="黑体" pitchFamily="49" charset="-122"/>
                <a:cs typeface="Times New Roman" pitchFamily="18" charset="0"/>
              </a:rPr>
              <a:t>软件设计的任务</a:t>
            </a:r>
          </a:p>
        </p:txBody>
      </p:sp>
      <p:grpSp>
        <p:nvGrpSpPr>
          <p:cNvPr id="2" name="Group 5"/>
          <p:cNvGrpSpPr>
            <a:grpSpLocks/>
          </p:cNvGrpSpPr>
          <p:nvPr/>
        </p:nvGrpSpPr>
        <p:grpSpPr bwMode="auto">
          <a:xfrm>
            <a:off x="3521075" y="1808163"/>
            <a:ext cx="4695825" cy="1981200"/>
            <a:chOff x="784" y="912"/>
            <a:chExt cx="4592" cy="2608"/>
          </a:xfrm>
        </p:grpSpPr>
        <p:sp>
          <p:nvSpPr>
            <p:cNvPr id="8206" name="Rectangle 6"/>
            <p:cNvSpPr>
              <a:spLocks noChangeArrowheads="1"/>
            </p:cNvSpPr>
            <p:nvPr/>
          </p:nvSpPr>
          <p:spPr bwMode="auto">
            <a:xfrm>
              <a:off x="2224" y="912"/>
              <a:ext cx="800"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07" name="Rectangle 7"/>
            <p:cNvSpPr>
              <a:spLocks noChangeArrowheads="1"/>
            </p:cNvSpPr>
            <p:nvPr/>
          </p:nvSpPr>
          <p:spPr bwMode="auto">
            <a:xfrm>
              <a:off x="1120" y="1616"/>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08" name="Rectangle 8"/>
            <p:cNvSpPr>
              <a:spLocks noChangeArrowheads="1"/>
            </p:cNvSpPr>
            <p:nvPr/>
          </p:nvSpPr>
          <p:spPr bwMode="auto">
            <a:xfrm>
              <a:off x="3904" y="1616"/>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09" name="Rectangle 9"/>
            <p:cNvSpPr>
              <a:spLocks noChangeArrowheads="1"/>
            </p:cNvSpPr>
            <p:nvPr/>
          </p:nvSpPr>
          <p:spPr bwMode="auto">
            <a:xfrm>
              <a:off x="2416" y="1616"/>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0" name="Rectangle 10"/>
            <p:cNvSpPr>
              <a:spLocks noChangeArrowheads="1"/>
            </p:cNvSpPr>
            <p:nvPr/>
          </p:nvSpPr>
          <p:spPr bwMode="auto">
            <a:xfrm>
              <a:off x="784"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1" name="Rectangle 11"/>
            <p:cNvSpPr>
              <a:spLocks noChangeArrowheads="1"/>
            </p:cNvSpPr>
            <p:nvPr/>
          </p:nvSpPr>
          <p:spPr bwMode="auto">
            <a:xfrm>
              <a:off x="1648"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2" name="Rectangle 12"/>
            <p:cNvSpPr>
              <a:spLocks noChangeArrowheads="1"/>
            </p:cNvSpPr>
            <p:nvPr/>
          </p:nvSpPr>
          <p:spPr bwMode="auto">
            <a:xfrm>
              <a:off x="2560"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3" name="Rectangle 13"/>
            <p:cNvSpPr>
              <a:spLocks noChangeArrowheads="1"/>
            </p:cNvSpPr>
            <p:nvPr/>
          </p:nvSpPr>
          <p:spPr bwMode="auto">
            <a:xfrm>
              <a:off x="4864"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4" name="Rectangle 14"/>
            <p:cNvSpPr>
              <a:spLocks noChangeArrowheads="1"/>
            </p:cNvSpPr>
            <p:nvPr/>
          </p:nvSpPr>
          <p:spPr bwMode="auto">
            <a:xfrm>
              <a:off x="4144"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5" name="Rectangle 15"/>
            <p:cNvSpPr>
              <a:spLocks noChangeArrowheads="1"/>
            </p:cNvSpPr>
            <p:nvPr/>
          </p:nvSpPr>
          <p:spPr bwMode="auto">
            <a:xfrm>
              <a:off x="3424" y="238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6" name="Rectangle 16"/>
            <p:cNvSpPr>
              <a:spLocks noChangeArrowheads="1"/>
            </p:cNvSpPr>
            <p:nvPr/>
          </p:nvSpPr>
          <p:spPr bwMode="auto">
            <a:xfrm>
              <a:off x="1168" y="3104"/>
              <a:ext cx="512" cy="416"/>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8217" name="Line 17"/>
            <p:cNvSpPr>
              <a:spLocks noChangeShapeType="1"/>
            </p:cNvSpPr>
            <p:nvPr/>
          </p:nvSpPr>
          <p:spPr bwMode="auto">
            <a:xfrm>
              <a:off x="2976" y="1328"/>
              <a:ext cx="1104"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8" name="Line 18"/>
            <p:cNvSpPr>
              <a:spLocks noChangeShapeType="1"/>
            </p:cNvSpPr>
            <p:nvPr/>
          </p:nvSpPr>
          <p:spPr bwMode="auto">
            <a:xfrm flipH="1">
              <a:off x="1344" y="1344"/>
              <a:ext cx="1024" cy="2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Line 19"/>
            <p:cNvSpPr>
              <a:spLocks noChangeShapeType="1"/>
            </p:cNvSpPr>
            <p:nvPr/>
          </p:nvSpPr>
          <p:spPr bwMode="auto">
            <a:xfrm flipH="1">
              <a:off x="1056" y="2000"/>
              <a:ext cx="288"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0" name="Line 20"/>
            <p:cNvSpPr>
              <a:spLocks noChangeShapeType="1"/>
            </p:cNvSpPr>
            <p:nvPr/>
          </p:nvSpPr>
          <p:spPr bwMode="auto">
            <a:xfrm>
              <a:off x="1488" y="2000"/>
              <a:ext cx="38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1" name="Line 21"/>
            <p:cNvSpPr>
              <a:spLocks noChangeShapeType="1"/>
            </p:cNvSpPr>
            <p:nvPr/>
          </p:nvSpPr>
          <p:spPr bwMode="auto">
            <a:xfrm flipH="1">
              <a:off x="1968" y="2000"/>
              <a:ext cx="62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2" name="Line 22"/>
            <p:cNvSpPr>
              <a:spLocks noChangeShapeType="1"/>
            </p:cNvSpPr>
            <p:nvPr/>
          </p:nvSpPr>
          <p:spPr bwMode="auto">
            <a:xfrm>
              <a:off x="2640" y="2000"/>
              <a:ext cx="192"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3" name="Line 23"/>
            <p:cNvSpPr>
              <a:spLocks noChangeShapeType="1"/>
            </p:cNvSpPr>
            <p:nvPr/>
          </p:nvSpPr>
          <p:spPr bwMode="auto">
            <a:xfrm flipH="1">
              <a:off x="1536" y="2768"/>
              <a:ext cx="336" cy="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4" name="Line 24"/>
            <p:cNvSpPr>
              <a:spLocks noChangeShapeType="1"/>
            </p:cNvSpPr>
            <p:nvPr/>
          </p:nvSpPr>
          <p:spPr bwMode="auto">
            <a:xfrm>
              <a:off x="1056" y="2768"/>
              <a:ext cx="288" cy="3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5" name="Line 25"/>
            <p:cNvSpPr>
              <a:spLocks noChangeShapeType="1"/>
            </p:cNvSpPr>
            <p:nvPr/>
          </p:nvSpPr>
          <p:spPr bwMode="auto">
            <a:xfrm flipH="1">
              <a:off x="3648" y="2000"/>
              <a:ext cx="496"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6" name="Line 26"/>
            <p:cNvSpPr>
              <a:spLocks noChangeShapeType="1"/>
            </p:cNvSpPr>
            <p:nvPr/>
          </p:nvSpPr>
          <p:spPr bwMode="auto">
            <a:xfrm>
              <a:off x="4176" y="2000"/>
              <a:ext cx="14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7" name="Line 27"/>
            <p:cNvSpPr>
              <a:spLocks noChangeShapeType="1"/>
            </p:cNvSpPr>
            <p:nvPr/>
          </p:nvSpPr>
          <p:spPr bwMode="auto">
            <a:xfrm>
              <a:off x="4272" y="2000"/>
              <a:ext cx="864" cy="3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8" name="Line 28"/>
            <p:cNvSpPr>
              <a:spLocks noChangeShapeType="1"/>
            </p:cNvSpPr>
            <p:nvPr/>
          </p:nvSpPr>
          <p:spPr bwMode="auto">
            <a:xfrm>
              <a:off x="2640" y="132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8" name="Rectangle 29"/>
          <p:cNvSpPr>
            <a:spLocks noChangeArrowheads="1"/>
          </p:cNvSpPr>
          <p:nvPr/>
        </p:nvSpPr>
        <p:spPr bwMode="auto">
          <a:xfrm>
            <a:off x="792163" y="1898650"/>
            <a:ext cx="1935162" cy="427038"/>
          </a:xfrm>
          <a:prstGeom prst="rect">
            <a:avLst/>
          </a:prstGeom>
          <a:noFill/>
          <a:ln w="9525" algn="ctr">
            <a:noFill/>
            <a:miter lim="800000"/>
            <a:headEnd/>
            <a:tailEnd/>
          </a:ln>
          <a:effectLst/>
        </p:spPr>
        <p:txBody>
          <a:bodyPr lIns="0" tIns="0" rIns="0" bIns="0">
            <a:spAutoFit/>
          </a:bodyPr>
          <a:lstStyle/>
          <a:p>
            <a:pPr algn="l" eaLnBrk="0" hangingPunct="0">
              <a:defRPr/>
            </a:pPr>
            <a:r>
              <a:rPr lang="zh-CN" altLang="en-US" sz="2800">
                <a:effectLst>
                  <a:outerShdw blurRad="38100" dist="38100" dir="2700000" algn="tl">
                    <a:srgbClr val="C0C0C0"/>
                  </a:outerShdw>
                </a:effectLst>
                <a:latin typeface="Times" pitchFamily="18" charset="0"/>
                <a:ea typeface="宋体" pitchFamily="2" charset="-122"/>
              </a:rPr>
              <a:t>总体设计</a:t>
            </a:r>
          </a:p>
        </p:txBody>
      </p:sp>
      <p:sp>
        <p:nvSpPr>
          <p:cNvPr id="119" name="Rectangle 30"/>
          <p:cNvSpPr>
            <a:spLocks noChangeArrowheads="1"/>
          </p:cNvSpPr>
          <p:nvPr/>
        </p:nvSpPr>
        <p:spPr bwMode="auto">
          <a:xfrm>
            <a:off x="792163" y="3924300"/>
            <a:ext cx="1935162" cy="427038"/>
          </a:xfrm>
          <a:prstGeom prst="rect">
            <a:avLst/>
          </a:prstGeom>
          <a:noFill/>
          <a:ln w="9525" algn="ctr">
            <a:noFill/>
            <a:miter lim="800000"/>
            <a:headEnd/>
            <a:tailEnd/>
          </a:ln>
          <a:effectLst/>
        </p:spPr>
        <p:txBody>
          <a:bodyPr lIns="0" tIns="0" rIns="0" bIns="0">
            <a:spAutoFit/>
          </a:bodyPr>
          <a:lstStyle/>
          <a:p>
            <a:pPr algn="l" eaLnBrk="0" hangingPunct="0">
              <a:defRPr/>
            </a:pPr>
            <a:r>
              <a:rPr lang="zh-CN" altLang="en-US" sz="2800">
                <a:effectLst>
                  <a:outerShdw blurRad="38100" dist="38100" dir="2700000" algn="tl">
                    <a:srgbClr val="C0C0C0"/>
                  </a:outerShdw>
                </a:effectLst>
                <a:latin typeface="Times" pitchFamily="18" charset="0"/>
                <a:ea typeface="宋体" pitchFamily="2" charset="-122"/>
              </a:rPr>
              <a:t>详细设计</a:t>
            </a:r>
          </a:p>
        </p:txBody>
      </p:sp>
      <p:sp>
        <p:nvSpPr>
          <p:cNvPr id="120" name="Rectangle 31"/>
          <p:cNvSpPr>
            <a:spLocks noChangeArrowheads="1"/>
          </p:cNvSpPr>
          <p:nvPr/>
        </p:nvSpPr>
        <p:spPr bwMode="auto">
          <a:xfrm>
            <a:off x="3348038" y="4386263"/>
            <a:ext cx="1089025" cy="430212"/>
          </a:xfrm>
          <a:prstGeom prst="rect">
            <a:avLst/>
          </a:prstGeom>
          <a:solidFill>
            <a:srgbClr val="FFFF00"/>
          </a:solidFill>
          <a:ln w="9525" algn="ctr">
            <a:noFill/>
            <a:miter lim="800000"/>
            <a:headEnd/>
            <a:tailEnd/>
          </a:ln>
          <a:effectLst/>
        </p:spPr>
        <p:txBody>
          <a:bodyPr lIns="0" tIns="0" rIns="0" bIns="0">
            <a:spAutoFit/>
          </a:bodyPr>
          <a:lstStyle/>
          <a:p>
            <a:pPr algn="l" eaLnBrk="0" hangingPunct="0">
              <a:defRPr/>
            </a:pPr>
            <a:r>
              <a:rPr lang="zh-CN" altLang="en-US" sz="2800" dirty="0">
                <a:solidFill>
                  <a:srgbClr val="CC0066"/>
                </a:solidFill>
                <a:effectLst>
                  <a:outerShdw blurRad="38100" dist="38100" dir="2700000" algn="tl">
                    <a:srgbClr val="000000"/>
                  </a:outerShdw>
                </a:effectLst>
                <a:latin typeface="Times" pitchFamily="18" charset="0"/>
                <a:ea typeface="宋体" pitchFamily="2" charset="-122"/>
              </a:rPr>
              <a:t>  </a:t>
            </a:r>
            <a:r>
              <a:rPr lang="zh-CN" altLang="en-US" sz="2800" dirty="0">
                <a:solidFill>
                  <a:srgbClr val="00CC66"/>
                </a:solidFill>
                <a:effectLst>
                  <a:outerShdw blurRad="38100" dist="38100" dir="2700000" algn="tl">
                    <a:srgbClr val="000000"/>
                  </a:outerShdw>
                </a:effectLst>
                <a:latin typeface="Times" pitchFamily="18" charset="0"/>
                <a:ea typeface="宋体" pitchFamily="2" charset="-122"/>
              </a:rPr>
              <a:t>模块 </a:t>
            </a:r>
          </a:p>
        </p:txBody>
      </p:sp>
      <p:sp>
        <p:nvSpPr>
          <p:cNvPr id="174" name="AutoShape 85"/>
          <p:cNvSpPr>
            <a:spLocks noChangeArrowheads="1"/>
          </p:cNvSpPr>
          <p:nvPr/>
        </p:nvSpPr>
        <p:spPr bwMode="auto">
          <a:xfrm rot="1058353">
            <a:off x="4076700" y="3563938"/>
            <a:ext cx="1081088" cy="533400"/>
          </a:xfrm>
          <a:prstGeom prst="leftArrow">
            <a:avLst>
              <a:gd name="adj1" fmla="val 50000"/>
              <a:gd name="adj2" fmla="val 50670"/>
            </a:avLst>
          </a:prstGeom>
          <a:solidFill>
            <a:srgbClr val="FF0000"/>
          </a:solidFill>
          <a:ln w="9525" algn="ctr">
            <a:solidFill>
              <a:srgbClr val="FF0000"/>
            </a:solidFill>
            <a:miter lim="800000"/>
            <a:headEnd/>
            <a:tailEnd/>
          </a:ln>
        </p:spPr>
        <p:txBody>
          <a:bodyPr lIns="0" tIns="0" rIns="0" bIns="0" anchor="ctr">
            <a:spAutoFit/>
          </a:bodyPr>
          <a:lstStyle/>
          <a:p>
            <a:endParaRPr lang="zh-CN" altLang="en-US"/>
          </a:p>
        </p:txBody>
      </p:sp>
      <p:sp>
        <p:nvSpPr>
          <p:cNvPr id="175" name="AutoShape 86"/>
          <p:cNvSpPr>
            <a:spLocks noChangeArrowheads="1"/>
          </p:cNvSpPr>
          <p:nvPr/>
        </p:nvSpPr>
        <p:spPr bwMode="auto">
          <a:xfrm>
            <a:off x="4500563" y="4724400"/>
            <a:ext cx="503237" cy="576263"/>
          </a:xfrm>
          <a:prstGeom prst="downArrow">
            <a:avLst>
              <a:gd name="adj1" fmla="val 50000"/>
              <a:gd name="adj2" fmla="val 2862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spAutoFit/>
          </a:bodyPr>
          <a:lstStyle/>
          <a:p>
            <a:endParaRPr lang="zh-CN" altLang="en-US"/>
          </a:p>
        </p:txBody>
      </p:sp>
      <p:sp>
        <p:nvSpPr>
          <p:cNvPr id="176" name="Rectangle 87"/>
          <p:cNvSpPr>
            <a:spLocks noChangeArrowheads="1"/>
          </p:cNvSpPr>
          <p:nvPr/>
        </p:nvSpPr>
        <p:spPr bwMode="auto">
          <a:xfrm>
            <a:off x="5239165" y="3924300"/>
            <a:ext cx="458788" cy="549275"/>
          </a:xfrm>
          <a:prstGeom prst="rect">
            <a:avLst/>
          </a:prstGeom>
          <a:noFill/>
          <a:ln w="9525" algn="ctr">
            <a:noFill/>
            <a:miter lim="800000"/>
            <a:headEnd/>
            <a:tailEnd/>
          </a:ln>
          <a:effectLst/>
        </p:spPr>
        <p:txBody>
          <a:bodyPr wrap="none" lIns="0" tIns="0" rIns="0" bIns="0">
            <a:spAutoFit/>
          </a:bodyPr>
          <a:lstStyle/>
          <a:p>
            <a:pPr algn="l" eaLnBrk="0" hangingPunct="0">
              <a:defRPr/>
            </a:pPr>
            <a:r>
              <a:rPr lang="zh-CN" altLang="en-US" sz="3600" dirty="0">
                <a:solidFill>
                  <a:srgbClr val="CC0066"/>
                </a:solidFill>
                <a:effectLst>
                  <a:outerShdw blurRad="38100" dist="38100" dir="2700000" algn="tl">
                    <a:srgbClr val="C0C0C0"/>
                  </a:outerShdw>
                </a:effectLst>
                <a:latin typeface="Times" pitchFamily="18" charset="0"/>
                <a:ea typeface="宋体" pitchFamily="2" charset="-122"/>
              </a:rPr>
              <a:t>？</a:t>
            </a:r>
          </a:p>
        </p:txBody>
      </p:sp>
      <p:sp>
        <p:nvSpPr>
          <p:cNvPr id="177" name="AutoShape 88"/>
          <p:cNvSpPr>
            <a:spLocks noChangeArrowheads="1"/>
          </p:cNvSpPr>
          <p:nvPr/>
        </p:nvSpPr>
        <p:spPr bwMode="auto">
          <a:xfrm rot="2352790">
            <a:off x="4259263" y="4926013"/>
            <a:ext cx="1081087" cy="533400"/>
          </a:xfrm>
          <a:prstGeom prst="leftArrow">
            <a:avLst>
              <a:gd name="adj1" fmla="val 50000"/>
              <a:gd name="adj2" fmla="val 50670"/>
            </a:avLst>
          </a:prstGeom>
          <a:solidFill>
            <a:srgbClr val="FF0000"/>
          </a:solidFill>
          <a:ln w="9525" algn="ctr">
            <a:solidFill>
              <a:srgbClr val="FF0000"/>
            </a:solidFill>
            <a:miter lim="800000"/>
            <a:headEnd/>
            <a:tailEnd/>
          </a:ln>
        </p:spPr>
        <p:txBody>
          <a:bodyPr lIns="0" tIns="0" rIns="0" bIns="0" anchor="ctr">
            <a:spAutoFit/>
          </a:bodyPr>
          <a:lstStyle/>
          <a:p>
            <a:endParaRPr lang="zh-CN" altLang="en-US"/>
          </a:p>
        </p:txBody>
      </p:sp>
      <p:sp>
        <p:nvSpPr>
          <p:cNvPr id="178" name="Rectangle 89"/>
          <p:cNvSpPr>
            <a:spLocks noChangeArrowheads="1"/>
          </p:cNvSpPr>
          <p:nvPr/>
        </p:nvSpPr>
        <p:spPr bwMode="auto">
          <a:xfrm>
            <a:off x="4500563" y="5426760"/>
            <a:ext cx="458788" cy="549275"/>
          </a:xfrm>
          <a:prstGeom prst="rect">
            <a:avLst/>
          </a:prstGeom>
          <a:noFill/>
          <a:ln w="9525" algn="ctr">
            <a:noFill/>
            <a:miter lim="800000"/>
            <a:headEnd/>
            <a:tailEnd/>
          </a:ln>
          <a:effectLst/>
        </p:spPr>
        <p:txBody>
          <a:bodyPr wrap="none" lIns="0" tIns="0" rIns="0" bIns="0">
            <a:spAutoFit/>
          </a:bodyPr>
          <a:lstStyle/>
          <a:p>
            <a:pPr algn="l" eaLnBrk="0" hangingPunct="0">
              <a:defRPr/>
            </a:pPr>
            <a:r>
              <a:rPr lang="zh-CN" altLang="en-US" sz="3600" dirty="0">
                <a:solidFill>
                  <a:srgbClr val="CC0066"/>
                </a:solidFill>
                <a:effectLst>
                  <a:outerShdw blurRad="38100" dist="38100" dir="2700000" algn="tl">
                    <a:srgbClr val="C0C0C0"/>
                  </a:outerShdw>
                </a:effectLst>
                <a:latin typeface="Times" pitchFamily="18" charset="0"/>
                <a:ea typeface="宋体" pitchFamily="2" charset="-122"/>
              </a:rPr>
              <a: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ppt_x"/>
                                          </p:val>
                                        </p:tav>
                                        <p:tav tm="100000">
                                          <p:val>
                                            <p:strVal val="#ppt_x"/>
                                          </p:val>
                                        </p:tav>
                                      </p:tavLst>
                                    </p:anim>
                                    <p:anim calcmode="lin" valueType="num">
                                      <p:cBhvr additive="base">
                                        <p:cTn id="8"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8"/>
                                        </p:tgtEl>
                                        <p:attrNameLst>
                                          <p:attrName>style.visibility</p:attrName>
                                        </p:attrNameLst>
                                      </p:cBhvr>
                                      <p:to>
                                        <p:strVal val="visible"/>
                                      </p:to>
                                    </p:set>
                                    <p:animEffect transition="in" filter="blinds(horizontal)">
                                      <p:cBhvr>
                                        <p:cTn id="13" dur="500"/>
                                        <p:tgtEl>
                                          <p:spTgt spid="1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9"/>
                                        </p:tgtEl>
                                        <p:attrNameLst>
                                          <p:attrName>style.visibility</p:attrName>
                                        </p:attrNameLst>
                                      </p:cBhvr>
                                      <p:to>
                                        <p:strVal val="visible"/>
                                      </p:to>
                                    </p:set>
                                    <p:animEffect transition="in" filter="blinds(horizontal)">
                                      <p:cBhvr>
                                        <p:cTn id="24" dur="500"/>
                                        <p:tgtEl>
                                          <p:spTgt spid="11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0"/>
                                        </p:tgtEl>
                                        <p:attrNameLst>
                                          <p:attrName>style.visibility</p:attrName>
                                        </p:attrNameLst>
                                      </p:cBhvr>
                                      <p:to>
                                        <p:strVal val="visible"/>
                                      </p:to>
                                    </p:set>
                                    <p:anim calcmode="lin" valueType="num">
                                      <p:cBhvr additive="base">
                                        <p:cTn id="29" dur="500" fill="hold"/>
                                        <p:tgtEl>
                                          <p:spTgt spid="120"/>
                                        </p:tgtEl>
                                        <p:attrNameLst>
                                          <p:attrName>ppt_x</p:attrName>
                                        </p:attrNameLst>
                                      </p:cBhvr>
                                      <p:tavLst>
                                        <p:tav tm="0">
                                          <p:val>
                                            <p:strVal val="#ppt_x"/>
                                          </p:val>
                                        </p:tav>
                                        <p:tav tm="100000">
                                          <p:val>
                                            <p:strVal val="#ppt_x"/>
                                          </p:val>
                                        </p:tav>
                                      </p:tavLst>
                                    </p:anim>
                                    <p:anim calcmode="lin" valueType="num">
                                      <p:cBhvr additive="base">
                                        <p:cTn id="30" dur="500" fill="hold"/>
                                        <p:tgtEl>
                                          <p:spTgt spid="1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4"/>
                                        </p:tgtEl>
                                        <p:attrNameLst>
                                          <p:attrName>style.visibility</p:attrName>
                                        </p:attrNameLst>
                                      </p:cBhvr>
                                      <p:to>
                                        <p:strVal val="visible"/>
                                      </p:to>
                                    </p:set>
                                    <p:anim calcmode="lin" valueType="num">
                                      <p:cBhvr additive="base">
                                        <p:cTn id="33" dur="500" fill="hold"/>
                                        <p:tgtEl>
                                          <p:spTgt spid="174"/>
                                        </p:tgtEl>
                                        <p:attrNameLst>
                                          <p:attrName>ppt_x</p:attrName>
                                        </p:attrNameLst>
                                      </p:cBhvr>
                                      <p:tavLst>
                                        <p:tav tm="0">
                                          <p:val>
                                            <p:strVal val="#ppt_x"/>
                                          </p:val>
                                        </p:tav>
                                        <p:tav tm="100000">
                                          <p:val>
                                            <p:strVal val="#ppt_x"/>
                                          </p:val>
                                        </p:tav>
                                      </p:tavLst>
                                    </p:anim>
                                    <p:anim calcmode="lin" valueType="num">
                                      <p:cBhvr additive="base">
                                        <p:cTn id="34" dur="500" fill="hold"/>
                                        <p:tgtEl>
                                          <p:spTgt spid="17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nodePh="1">
                                  <p:stCondLst>
                                    <p:cond delay="0"/>
                                  </p:stCondLst>
                                  <p:endCondLst>
                                    <p:cond evt="begin" delay="0">
                                      <p:tn val="35"/>
                                    </p:cond>
                                  </p:endCondLst>
                                  <p:childTnLst>
                                    <p:set>
                                      <p:cBhvr>
                                        <p:cTn id="36" dur="1" fill="hold">
                                          <p:stCondLst>
                                            <p:cond delay="0"/>
                                          </p:stCondLst>
                                        </p:cTn>
                                        <p:tgtEl>
                                          <p:spTgt spid="175"/>
                                        </p:tgtEl>
                                        <p:attrNameLst>
                                          <p:attrName>style.visibility</p:attrName>
                                        </p:attrNameLst>
                                      </p:cBhvr>
                                      <p:to>
                                        <p:strVal val="visible"/>
                                      </p:to>
                                    </p:set>
                                    <p:anim calcmode="lin" valueType="num">
                                      <p:cBhvr additive="base">
                                        <p:cTn id="37" dur="500" fill="hold"/>
                                        <p:tgtEl>
                                          <p:spTgt spid="175"/>
                                        </p:tgtEl>
                                        <p:attrNameLst>
                                          <p:attrName>ppt_x</p:attrName>
                                        </p:attrNameLst>
                                      </p:cBhvr>
                                      <p:tavLst>
                                        <p:tav tm="0">
                                          <p:val>
                                            <p:strVal val="#ppt_x"/>
                                          </p:val>
                                        </p:tav>
                                        <p:tav tm="100000">
                                          <p:val>
                                            <p:strVal val="#ppt_x"/>
                                          </p:val>
                                        </p:tav>
                                      </p:tavLst>
                                    </p:anim>
                                    <p:anim calcmode="lin" valueType="num">
                                      <p:cBhvr additive="base">
                                        <p:cTn id="38" dur="500" fill="hold"/>
                                        <p:tgtEl>
                                          <p:spTgt spid="17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6"/>
                                        </p:tgtEl>
                                        <p:attrNameLst>
                                          <p:attrName>style.visibility</p:attrName>
                                        </p:attrNameLst>
                                      </p:cBhvr>
                                      <p:to>
                                        <p:strVal val="visible"/>
                                      </p:to>
                                    </p:set>
                                    <p:anim calcmode="lin" valueType="num">
                                      <p:cBhvr additive="base">
                                        <p:cTn id="41" dur="500" fill="hold"/>
                                        <p:tgtEl>
                                          <p:spTgt spid="176"/>
                                        </p:tgtEl>
                                        <p:attrNameLst>
                                          <p:attrName>ppt_x</p:attrName>
                                        </p:attrNameLst>
                                      </p:cBhvr>
                                      <p:tavLst>
                                        <p:tav tm="0">
                                          <p:val>
                                            <p:strVal val="#ppt_x"/>
                                          </p:val>
                                        </p:tav>
                                        <p:tav tm="100000">
                                          <p:val>
                                            <p:strVal val="#ppt_x"/>
                                          </p:val>
                                        </p:tav>
                                      </p:tavLst>
                                    </p:anim>
                                    <p:anim calcmode="lin" valueType="num">
                                      <p:cBhvr additive="base">
                                        <p:cTn id="42" dur="500" fill="hold"/>
                                        <p:tgtEl>
                                          <p:spTgt spid="17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77"/>
                                        </p:tgtEl>
                                        <p:attrNameLst>
                                          <p:attrName>style.visibility</p:attrName>
                                        </p:attrNameLst>
                                      </p:cBhvr>
                                      <p:to>
                                        <p:strVal val="visible"/>
                                      </p:to>
                                    </p:set>
                                    <p:anim calcmode="lin" valueType="num">
                                      <p:cBhvr additive="base">
                                        <p:cTn id="45" dur="500" fill="hold"/>
                                        <p:tgtEl>
                                          <p:spTgt spid="177"/>
                                        </p:tgtEl>
                                        <p:attrNameLst>
                                          <p:attrName>ppt_x</p:attrName>
                                        </p:attrNameLst>
                                      </p:cBhvr>
                                      <p:tavLst>
                                        <p:tav tm="0">
                                          <p:val>
                                            <p:strVal val="#ppt_x"/>
                                          </p:val>
                                        </p:tav>
                                        <p:tav tm="100000">
                                          <p:val>
                                            <p:strVal val="#ppt_x"/>
                                          </p:val>
                                        </p:tav>
                                      </p:tavLst>
                                    </p:anim>
                                    <p:anim calcmode="lin" valueType="num">
                                      <p:cBhvr additive="base">
                                        <p:cTn id="46" dur="500" fill="hold"/>
                                        <p:tgtEl>
                                          <p:spTgt spid="17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78"/>
                                        </p:tgtEl>
                                        <p:attrNameLst>
                                          <p:attrName>style.visibility</p:attrName>
                                        </p:attrNameLst>
                                      </p:cBhvr>
                                      <p:to>
                                        <p:strVal val="visible"/>
                                      </p:to>
                                    </p:set>
                                    <p:anim calcmode="lin" valueType="num">
                                      <p:cBhvr additive="base">
                                        <p:cTn id="49" dur="500" fill="hold"/>
                                        <p:tgtEl>
                                          <p:spTgt spid="178"/>
                                        </p:tgtEl>
                                        <p:attrNameLst>
                                          <p:attrName>ppt_x</p:attrName>
                                        </p:attrNameLst>
                                      </p:cBhvr>
                                      <p:tavLst>
                                        <p:tav tm="0">
                                          <p:val>
                                            <p:strVal val="#ppt_x"/>
                                          </p:val>
                                        </p:tav>
                                        <p:tav tm="100000">
                                          <p:val>
                                            <p:strVal val="#ppt_x"/>
                                          </p:val>
                                        </p:tav>
                                      </p:tavLst>
                                    </p:anim>
                                    <p:anim calcmode="lin" valueType="num">
                                      <p:cBhvr additive="base">
                                        <p:cTn id="50" dur="500" fill="hold"/>
                                        <p:tgtEl>
                                          <p:spTgt spid="1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118" grpId="0"/>
      <p:bldP spid="119" grpId="0"/>
      <p:bldP spid="120" grpId="0" animBg="1"/>
      <p:bldP spid="174" grpId="0" animBg="1"/>
      <p:bldP spid="175" grpId="0" animBg="1"/>
      <p:bldP spid="176" grpId="0"/>
      <p:bldP spid="177" grpId="0" animBg="1"/>
      <p:bldP spid="17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685800" y="593725"/>
            <a:ext cx="77724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0" hangingPunct="0"/>
            <a:r>
              <a:rPr lang="en-US" altLang="ko-KR" sz="4000" dirty="0">
                <a:solidFill>
                  <a:schemeClr val="tx1"/>
                </a:solidFill>
                <a:cs typeface="Times New Roman" pitchFamily="18" charset="0"/>
              </a:rPr>
              <a:t>Method deficiencies</a:t>
            </a:r>
          </a:p>
        </p:txBody>
      </p:sp>
      <p:sp>
        <p:nvSpPr>
          <p:cNvPr id="26627" name="Rectangle 3"/>
          <p:cNvSpPr>
            <a:spLocks noChangeArrowheads="1"/>
          </p:cNvSpPr>
          <p:nvPr/>
        </p:nvSpPr>
        <p:spPr bwMode="auto">
          <a:xfrm>
            <a:off x="566555" y="1943835"/>
            <a:ext cx="8505945"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They are guidelines rather than methods in the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mathematical sense. Different designers create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quite different system designs</a:t>
            </a:r>
          </a:p>
          <a:p>
            <a:pPr marL="469900" indent="-469900" algn="l" eaLnBrk="0" hangingPunct="0">
              <a:spcBef>
                <a:spcPct val="20000"/>
              </a:spcBef>
              <a:buClr>
                <a:schemeClr val="accent2"/>
              </a:buClr>
              <a:buFont typeface="Wingdings" pitchFamily="2" charset="2"/>
              <a:buChar char="o"/>
            </a:pPr>
            <a:endParaRPr lang="en-US" altLang="ko-KR" sz="2800" b="0" dirty="0">
              <a:solidFill>
                <a:schemeClr val="tx1"/>
              </a:solidFill>
              <a:cs typeface="Times New Roman" panose="02020603050405020304" pitchFamily="18" charset="0"/>
            </a:endParaRPr>
          </a:p>
          <a:p>
            <a:pPr marL="469900" indent="-469900" algn="l" eaLnBrk="0" hangingPunct="0">
              <a:spcBef>
                <a:spcPct val="20000"/>
              </a:spcBef>
              <a:buClr>
                <a:schemeClr val="accent2"/>
              </a:buClr>
              <a:buFont typeface="Wingdings" pitchFamily="2" charset="2"/>
              <a:buChar char="o"/>
            </a:pPr>
            <a:r>
              <a:rPr lang="en-US" altLang="ko-KR" sz="2800" b="0" dirty="0">
                <a:solidFill>
                  <a:schemeClr val="tx1"/>
                </a:solidFill>
                <a:cs typeface="Times New Roman" panose="02020603050405020304" pitchFamily="18" charset="0"/>
              </a:rPr>
              <a:t>They do not help much with the early, creative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phase of design. Rather, they help the designer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to structure and document his or her design </a:t>
            </a:r>
            <a:br>
              <a:rPr lang="en-US" altLang="ko-KR" sz="2800" b="0" dirty="0">
                <a:solidFill>
                  <a:schemeClr val="tx1"/>
                </a:solidFill>
                <a:cs typeface="Times New Roman" panose="02020603050405020304" pitchFamily="18" charset="0"/>
              </a:rPr>
            </a:br>
            <a:r>
              <a:rPr lang="en-US" altLang="ko-KR" sz="2800" b="0" dirty="0">
                <a:solidFill>
                  <a:schemeClr val="tx1"/>
                </a:solidFill>
                <a:cs typeface="Times New Roman" panose="02020603050405020304" pitchFamily="18" charset="0"/>
              </a:rPr>
              <a:t>ideas</a:t>
            </a: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AutoShape 2"/>
          <p:cNvSpPr>
            <a:spLocks noChangeArrowheads="1"/>
          </p:cNvSpPr>
          <p:nvPr/>
        </p:nvSpPr>
        <p:spPr bwMode="auto">
          <a:xfrm>
            <a:off x="6405500" y="1727550"/>
            <a:ext cx="762000" cy="581025"/>
          </a:xfrm>
          <a:prstGeom prst="triangle">
            <a:avLst>
              <a:gd name="adj" fmla="val 43542"/>
            </a:avLst>
          </a:prstGeom>
          <a:solidFill>
            <a:srgbClr val="99CCFF"/>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kumimoji="1" lang="zh-CN" altLang="en-US" sz="4400" b="0">
              <a:solidFill>
                <a:srgbClr val="99CCFF"/>
              </a:solidFill>
              <a:latin typeface="黑体" pitchFamily="2" charset="-122"/>
              <a:ea typeface="黑体" pitchFamily="2" charset="-122"/>
            </a:endParaRPr>
          </a:p>
        </p:txBody>
      </p:sp>
      <p:sp>
        <p:nvSpPr>
          <p:cNvPr id="370691" name="AutoShape 3"/>
          <p:cNvSpPr>
            <a:spLocks noChangeArrowheads="1"/>
          </p:cNvSpPr>
          <p:nvPr/>
        </p:nvSpPr>
        <p:spPr bwMode="auto">
          <a:xfrm flipV="1">
            <a:off x="5878450" y="2556225"/>
            <a:ext cx="1822450" cy="1047750"/>
          </a:xfrm>
          <a:custGeom>
            <a:avLst/>
            <a:gdLst>
              <a:gd name="G0" fmla="+- 5306 0 0"/>
              <a:gd name="G1" fmla="+- 21600 0 5306"/>
              <a:gd name="G2" fmla="*/ 5306 1 2"/>
              <a:gd name="G3" fmla="+- 21600 0 G2"/>
              <a:gd name="G4" fmla="+/ 5306 21600 2"/>
              <a:gd name="G5" fmla="+/ G1 0 2"/>
              <a:gd name="G6" fmla="*/ 21600 21600 5306"/>
              <a:gd name="G7" fmla="*/ G6 1 2"/>
              <a:gd name="G8" fmla="+- 21600 0 G7"/>
              <a:gd name="G9" fmla="*/ 21600 1 2"/>
              <a:gd name="G10" fmla="+- 5306 0 G9"/>
              <a:gd name="G11" fmla="?: G10 G8 0"/>
              <a:gd name="G12" fmla="?: G10 G7 21600"/>
              <a:gd name="T0" fmla="*/ 18947 w 21600"/>
              <a:gd name="T1" fmla="*/ 10800 h 21600"/>
              <a:gd name="T2" fmla="*/ 10800 w 21600"/>
              <a:gd name="T3" fmla="*/ 21600 h 21600"/>
              <a:gd name="T4" fmla="*/ 2653 w 21600"/>
              <a:gd name="T5" fmla="*/ 10800 h 21600"/>
              <a:gd name="T6" fmla="*/ 10800 w 21600"/>
              <a:gd name="T7" fmla="*/ 0 h 21600"/>
              <a:gd name="T8" fmla="*/ 4453 w 21600"/>
              <a:gd name="T9" fmla="*/ 4453 h 21600"/>
              <a:gd name="T10" fmla="*/ 17147 w 21600"/>
              <a:gd name="T11" fmla="*/ 17147 h 21600"/>
            </a:gdLst>
            <a:ahLst/>
            <a:cxnLst>
              <a:cxn ang="0">
                <a:pos x="T0" y="T1"/>
              </a:cxn>
              <a:cxn ang="0">
                <a:pos x="T2" y="T3"/>
              </a:cxn>
              <a:cxn ang="0">
                <a:pos x="T4" y="T5"/>
              </a:cxn>
              <a:cxn ang="0">
                <a:pos x="T6" y="T7"/>
              </a:cxn>
            </a:cxnLst>
            <a:rect l="T8" t="T9" r="T10" b="T11"/>
            <a:pathLst>
              <a:path w="21600" h="21600">
                <a:moveTo>
                  <a:pt x="0" y="0"/>
                </a:moveTo>
                <a:lnTo>
                  <a:pt x="5306" y="21600"/>
                </a:lnTo>
                <a:lnTo>
                  <a:pt x="16294" y="21600"/>
                </a:lnTo>
                <a:lnTo>
                  <a:pt x="21600" y="0"/>
                </a:lnTo>
                <a:close/>
              </a:path>
            </a:pathLst>
          </a:custGeom>
          <a:solidFill>
            <a:srgbClr val="00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370692" name="AutoShape 4"/>
          <p:cNvSpPr>
            <a:spLocks noChangeArrowheads="1"/>
          </p:cNvSpPr>
          <p:nvPr/>
        </p:nvSpPr>
        <p:spPr bwMode="auto">
          <a:xfrm flipV="1">
            <a:off x="5491100" y="3788125"/>
            <a:ext cx="2514600" cy="806450"/>
          </a:xfrm>
          <a:custGeom>
            <a:avLst/>
            <a:gdLst>
              <a:gd name="G0" fmla="+- 2777 0 0"/>
              <a:gd name="G1" fmla="+- 21600 0 2777"/>
              <a:gd name="G2" fmla="*/ 2777 1 2"/>
              <a:gd name="G3" fmla="+- 21600 0 G2"/>
              <a:gd name="G4" fmla="+/ 2777 21600 2"/>
              <a:gd name="G5" fmla="+/ G1 0 2"/>
              <a:gd name="G6" fmla="*/ 21600 21600 2777"/>
              <a:gd name="G7" fmla="*/ G6 1 2"/>
              <a:gd name="G8" fmla="+- 21600 0 G7"/>
              <a:gd name="G9" fmla="*/ 21600 1 2"/>
              <a:gd name="G10" fmla="+- 2777 0 G9"/>
              <a:gd name="G11" fmla="?: G10 G8 0"/>
              <a:gd name="G12" fmla="?: G10 G7 21600"/>
              <a:gd name="T0" fmla="*/ 20211 w 21600"/>
              <a:gd name="T1" fmla="*/ 10800 h 21600"/>
              <a:gd name="T2" fmla="*/ 10800 w 21600"/>
              <a:gd name="T3" fmla="*/ 21600 h 21600"/>
              <a:gd name="T4" fmla="*/ 1389 w 21600"/>
              <a:gd name="T5" fmla="*/ 10800 h 21600"/>
              <a:gd name="T6" fmla="*/ 10800 w 21600"/>
              <a:gd name="T7" fmla="*/ 0 h 21600"/>
              <a:gd name="T8" fmla="*/ 3189 w 21600"/>
              <a:gd name="T9" fmla="*/ 3189 h 21600"/>
              <a:gd name="T10" fmla="*/ 18411 w 21600"/>
              <a:gd name="T11" fmla="*/ 18411 h 21600"/>
            </a:gdLst>
            <a:ahLst/>
            <a:cxnLst>
              <a:cxn ang="0">
                <a:pos x="T0" y="T1"/>
              </a:cxn>
              <a:cxn ang="0">
                <a:pos x="T2" y="T3"/>
              </a:cxn>
              <a:cxn ang="0">
                <a:pos x="T4" y="T5"/>
              </a:cxn>
              <a:cxn ang="0">
                <a:pos x="T6" y="T7"/>
              </a:cxn>
            </a:cxnLst>
            <a:rect l="T8" t="T9" r="T10" b="T11"/>
            <a:pathLst>
              <a:path w="21600" h="21600">
                <a:moveTo>
                  <a:pt x="0" y="0"/>
                </a:moveTo>
                <a:lnTo>
                  <a:pt x="2777" y="21600"/>
                </a:lnTo>
                <a:lnTo>
                  <a:pt x="18823" y="21600"/>
                </a:lnTo>
                <a:lnTo>
                  <a:pt x="21600" y="0"/>
                </a:lnTo>
                <a:close/>
              </a:path>
            </a:pathLst>
          </a:custGeom>
          <a:solidFill>
            <a:srgbClr val="FDC0E5"/>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370693" name="AutoShape 5"/>
          <p:cNvSpPr>
            <a:spLocks noChangeArrowheads="1"/>
          </p:cNvSpPr>
          <p:nvPr/>
        </p:nvSpPr>
        <p:spPr bwMode="auto">
          <a:xfrm flipV="1">
            <a:off x="4500500" y="5864575"/>
            <a:ext cx="4572000" cy="939800"/>
          </a:xfrm>
          <a:custGeom>
            <a:avLst/>
            <a:gdLst>
              <a:gd name="G0" fmla="+- 2395 0 0"/>
              <a:gd name="G1" fmla="+- 21600 0 2395"/>
              <a:gd name="G2" fmla="*/ 2395 1 2"/>
              <a:gd name="G3" fmla="+- 21600 0 G2"/>
              <a:gd name="G4" fmla="+/ 2395 21600 2"/>
              <a:gd name="G5" fmla="+/ G1 0 2"/>
              <a:gd name="G6" fmla="*/ 21600 21600 2395"/>
              <a:gd name="G7" fmla="*/ G6 1 2"/>
              <a:gd name="G8" fmla="+- 21600 0 G7"/>
              <a:gd name="G9" fmla="*/ 21600 1 2"/>
              <a:gd name="G10" fmla="+- 2395 0 G9"/>
              <a:gd name="G11" fmla="?: G10 G8 0"/>
              <a:gd name="G12" fmla="?: G10 G7 21600"/>
              <a:gd name="T0" fmla="*/ 20402 w 21600"/>
              <a:gd name="T1" fmla="*/ 10800 h 21600"/>
              <a:gd name="T2" fmla="*/ 10800 w 21600"/>
              <a:gd name="T3" fmla="*/ 21600 h 21600"/>
              <a:gd name="T4" fmla="*/ 1198 w 21600"/>
              <a:gd name="T5" fmla="*/ 10800 h 21600"/>
              <a:gd name="T6" fmla="*/ 10800 w 21600"/>
              <a:gd name="T7" fmla="*/ 0 h 21600"/>
              <a:gd name="T8" fmla="*/ 2998 w 21600"/>
              <a:gd name="T9" fmla="*/ 2998 h 21600"/>
              <a:gd name="T10" fmla="*/ 18602 w 21600"/>
              <a:gd name="T11" fmla="*/ 18602 h 21600"/>
            </a:gdLst>
            <a:ahLst/>
            <a:cxnLst>
              <a:cxn ang="0">
                <a:pos x="T0" y="T1"/>
              </a:cxn>
              <a:cxn ang="0">
                <a:pos x="T2" y="T3"/>
              </a:cxn>
              <a:cxn ang="0">
                <a:pos x="T4" y="T5"/>
              </a:cxn>
              <a:cxn ang="0">
                <a:pos x="T6" y="T7"/>
              </a:cxn>
            </a:cxnLst>
            <a:rect l="T8" t="T9" r="T10" b="T11"/>
            <a:pathLst>
              <a:path w="21600" h="21600">
                <a:moveTo>
                  <a:pt x="0" y="0"/>
                </a:moveTo>
                <a:lnTo>
                  <a:pt x="2395" y="21600"/>
                </a:lnTo>
                <a:lnTo>
                  <a:pt x="19205" y="21600"/>
                </a:lnTo>
                <a:lnTo>
                  <a:pt x="21600" y="0"/>
                </a:lnTo>
                <a:close/>
              </a:path>
            </a:pathLst>
          </a:custGeom>
          <a:solidFill>
            <a:srgbClr val="CCE8F2"/>
          </a:solidFill>
          <a:ln w="12700">
            <a:solidFill>
              <a:schemeClr val="tx1"/>
            </a:solidFill>
            <a:miter lim="800000"/>
            <a:headEnd/>
            <a:tailEnd/>
          </a:ln>
          <a:effectLst>
            <a:outerShdw dist="107763" dir="2700000" algn="ctr" rotWithShape="0">
              <a:schemeClr val="bg2"/>
            </a:outerShdw>
          </a:effectLst>
        </p:spPr>
        <p:txBody>
          <a:bodyPr rot="10800000" wrap="none" anchor="ctr"/>
          <a:lstStyle/>
          <a:p>
            <a:pPr eaLnBrk="0" hangingPunct="0">
              <a:defRPr/>
            </a:pPr>
            <a:endParaRPr kumimoji="1" lang="zh-CN" altLang="en-US" sz="4400" b="0">
              <a:solidFill>
                <a:schemeClr val="tx1"/>
              </a:solidFill>
              <a:latin typeface="黑体" pitchFamily="2" charset="-122"/>
              <a:ea typeface="黑体" pitchFamily="2" charset="-122"/>
            </a:endParaRPr>
          </a:p>
        </p:txBody>
      </p:sp>
      <p:sp>
        <p:nvSpPr>
          <p:cNvPr id="370694" name="AutoShape 6"/>
          <p:cNvSpPr>
            <a:spLocks noChangeArrowheads="1"/>
          </p:cNvSpPr>
          <p:nvPr/>
        </p:nvSpPr>
        <p:spPr bwMode="auto">
          <a:xfrm flipV="1">
            <a:off x="5033900" y="4788250"/>
            <a:ext cx="3505200" cy="873125"/>
          </a:xfrm>
          <a:custGeom>
            <a:avLst/>
            <a:gdLst>
              <a:gd name="G0" fmla="+- 2680 0 0"/>
              <a:gd name="G1" fmla="+- 21600 0 2680"/>
              <a:gd name="G2" fmla="*/ 2680 1 2"/>
              <a:gd name="G3" fmla="+- 21600 0 G2"/>
              <a:gd name="G4" fmla="+/ 2680 21600 2"/>
              <a:gd name="G5" fmla="+/ G1 0 2"/>
              <a:gd name="G6" fmla="*/ 21600 21600 2680"/>
              <a:gd name="G7" fmla="*/ G6 1 2"/>
              <a:gd name="G8" fmla="+- 21600 0 G7"/>
              <a:gd name="G9" fmla="*/ 21600 1 2"/>
              <a:gd name="G10" fmla="+- 2680 0 G9"/>
              <a:gd name="G11" fmla="?: G10 G8 0"/>
              <a:gd name="G12" fmla="?: G10 G7 21600"/>
              <a:gd name="T0" fmla="*/ 20260 w 21600"/>
              <a:gd name="T1" fmla="*/ 10800 h 21600"/>
              <a:gd name="T2" fmla="*/ 10800 w 21600"/>
              <a:gd name="T3" fmla="*/ 21600 h 21600"/>
              <a:gd name="T4" fmla="*/ 1340 w 21600"/>
              <a:gd name="T5" fmla="*/ 10800 h 21600"/>
              <a:gd name="T6" fmla="*/ 10800 w 21600"/>
              <a:gd name="T7" fmla="*/ 0 h 21600"/>
              <a:gd name="T8" fmla="*/ 3140 w 21600"/>
              <a:gd name="T9" fmla="*/ 3140 h 21600"/>
              <a:gd name="T10" fmla="*/ 18460 w 21600"/>
              <a:gd name="T11" fmla="*/ 18460 h 21600"/>
            </a:gdLst>
            <a:ahLst/>
            <a:cxnLst>
              <a:cxn ang="0">
                <a:pos x="T0" y="T1"/>
              </a:cxn>
              <a:cxn ang="0">
                <a:pos x="T2" y="T3"/>
              </a:cxn>
              <a:cxn ang="0">
                <a:pos x="T4" y="T5"/>
              </a:cxn>
              <a:cxn ang="0">
                <a:pos x="T6" y="T7"/>
              </a:cxn>
            </a:cxnLst>
            <a:rect l="T8" t="T9" r="T10" b="T11"/>
            <a:pathLst>
              <a:path w="21600" h="21600">
                <a:moveTo>
                  <a:pt x="0" y="0"/>
                </a:moveTo>
                <a:lnTo>
                  <a:pt x="2680" y="21600"/>
                </a:lnTo>
                <a:lnTo>
                  <a:pt x="18920" y="21600"/>
                </a:lnTo>
                <a:lnTo>
                  <a:pt x="21600" y="0"/>
                </a:lnTo>
                <a:close/>
              </a:path>
            </a:pathLst>
          </a:cu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28679" name="Text Box 7"/>
          <p:cNvSpPr txBox="1">
            <a:spLocks noChangeArrowheads="1"/>
          </p:cNvSpPr>
          <p:nvPr/>
        </p:nvSpPr>
        <p:spPr bwMode="auto">
          <a:xfrm>
            <a:off x="5186300" y="601380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子 系 统 设 计</a:t>
            </a:r>
          </a:p>
        </p:txBody>
      </p:sp>
      <p:sp>
        <p:nvSpPr>
          <p:cNvPr id="28680" name="Text Box 8"/>
          <p:cNvSpPr txBox="1">
            <a:spLocks noChangeArrowheads="1"/>
          </p:cNvSpPr>
          <p:nvPr/>
        </p:nvSpPr>
        <p:spPr bwMode="auto">
          <a:xfrm>
            <a:off x="5262500" y="4867625"/>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类及对象设计</a:t>
            </a:r>
          </a:p>
        </p:txBody>
      </p:sp>
      <p:sp>
        <p:nvSpPr>
          <p:cNvPr id="28681" name="Text Box 9"/>
          <p:cNvSpPr txBox="1">
            <a:spLocks noChangeArrowheads="1"/>
          </p:cNvSpPr>
          <p:nvPr/>
        </p:nvSpPr>
        <p:spPr bwMode="auto">
          <a:xfrm>
            <a:off x="5795900" y="3877025"/>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消息设计</a:t>
            </a:r>
          </a:p>
        </p:txBody>
      </p:sp>
      <p:sp>
        <p:nvSpPr>
          <p:cNvPr id="28682" name="Text Box 10"/>
          <p:cNvSpPr txBox="1">
            <a:spLocks noChangeArrowheads="1"/>
          </p:cNvSpPr>
          <p:nvPr/>
        </p:nvSpPr>
        <p:spPr bwMode="auto">
          <a:xfrm>
            <a:off x="5878450" y="2940400"/>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200" dirty="0">
                <a:solidFill>
                  <a:srgbClr val="0000FF"/>
                </a:solidFill>
                <a:latin typeface="宋体" charset="-122"/>
              </a:rPr>
              <a:t>功能设计</a:t>
            </a:r>
          </a:p>
        </p:txBody>
      </p:sp>
      <p:sp>
        <p:nvSpPr>
          <p:cNvPr id="370699" name="Rectangle 11"/>
          <p:cNvSpPr>
            <a:spLocks noChangeArrowheads="1"/>
          </p:cNvSpPr>
          <p:nvPr/>
        </p:nvSpPr>
        <p:spPr bwMode="auto">
          <a:xfrm>
            <a:off x="296863" y="458788"/>
            <a:ext cx="8596312" cy="668337"/>
          </a:xfrm>
          <a:prstGeom prst="rect">
            <a:avLst/>
          </a:prstGeom>
          <a:noFill/>
          <a:ln w="9525" algn="ctr">
            <a:noFill/>
            <a:miter lim="800000"/>
            <a:headEnd/>
            <a:tailEnd/>
          </a:ln>
          <a:effectLst/>
        </p:spPr>
        <p:txBody>
          <a:bodyPr>
            <a:spAutoFit/>
          </a:bodyPr>
          <a:lstStyle/>
          <a:p>
            <a:pPr algn="l" eaLnBrk="0" hangingPunct="0">
              <a:lnSpc>
                <a:spcPct val="90000"/>
              </a:lnSpc>
              <a:spcBef>
                <a:spcPct val="20000"/>
              </a:spcBef>
              <a:defRPr/>
            </a:pPr>
            <a:r>
              <a:rPr lang="zh-CN" altLang="en-US" sz="4200" b="0" dirty="0">
                <a:solidFill>
                  <a:srgbClr val="FFFF66"/>
                </a:solidFill>
                <a:effectLst>
                  <a:outerShdw blurRad="38100" dist="38100" dir="2700000" algn="tl">
                    <a:srgbClr val="C0C0C0"/>
                  </a:outerShdw>
                </a:effectLst>
                <a:latin typeface="Arial" charset="0"/>
                <a:ea typeface="宋体" pitchFamily="2" charset="-122"/>
              </a:rPr>
              <a:t> </a:t>
            </a:r>
            <a:r>
              <a:rPr lang="en-US" altLang="zh-CN" sz="4000" dirty="0">
                <a:solidFill>
                  <a:srgbClr val="0000FF"/>
                </a:solidFill>
                <a:ea typeface="宋体" pitchFamily="2" charset="-122"/>
                <a:cs typeface="Times New Roman" pitchFamily="18" charset="0"/>
              </a:rPr>
              <a:t>Remark on Object Oriented Design</a:t>
            </a:r>
          </a:p>
        </p:txBody>
      </p:sp>
      <p:sp>
        <p:nvSpPr>
          <p:cNvPr id="13" name="AutoShape 3"/>
          <p:cNvSpPr>
            <a:spLocks noChangeArrowheads="1"/>
          </p:cNvSpPr>
          <p:nvPr/>
        </p:nvSpPr>
        <p:spPr bwMode="auto">
          <a:xfrm>
            <a:off x="1679975" y="1853825"/>
            <a:ext cx="990600" cy="682625"/>
          </a:xfrm>
          <a:prstGeom prst="triangle">
            <a:avLst>
              <a:gd name="adj" fmla="val 50000"/>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kumimoji="1" lang="zh-CN" altLang="en-US" sz="4400" b="0">
              <a:solidFill>
                <a:schemeClr val="accent2"/>
              </a:solidFill>
              <a:latin typeface="黑体" pitchFamily="2" charset="-122"/>
              <a:ea typeface="黑体" pitchFamily="2" charset="-122"/>
            </a:endParaRPr>
          </a:p>
        </p:txBody>
      </p:sp>
      <p:sp>
        <p:nvSpPr>
          <p:cNvPr id="14" name="AutoShape 4"/>
          <p:cNvSpPr>
            <a:spLocks noChangeArrowheads="1"/>
          </p:cNvSpPr>
          <p:nvPr/>
        </p:nvSpPr>
        <p:spPr bwMode="auto">
          <a:xfrm flipV="1">
            <a:off x="1298975" y="2688850"/>
            <a:ext cx="1828800" cy="990600"/>
          </a:xfrm>
          <a:custGeom>
            <a:avLst/>
            <a:gdLst>
              <a:gd name="G0" fmla="+- 3974 0 0"/>
              <a:gd name="G1" fmla="+- 21600 0 3974"/>
              <a:gd name="G2" fmla="*/ 3974 1 2"/>
              <a:gd name="G3" fmla="+- 21600 0 G2"/>
              <a:gd name="G4" fmla="+/ 3974 21600 2"/>
              <a:gd name="G5" fmla="+/ G1 0 2"/>
              <a:gd name="G6" fmla="*/ 21600 21600 3974"/>
              <a:gd name="G7" fmla="*/ G6 1 2"/>
              <a:gd name="G8" fmla="+- 21600 0 G7"/>
              <a:gd name="G9" fmla="*/ 21600 1 2"/>
              <a:gd name="G10" fmla="+- 3974 0 G9"/>
              <a:gd name="G11" fmla="?: G10 G8 0"/>
              <a:gd name="G12" fmla="?: G10 G7 21600"/>
              <a:gd name="T0" fmla="*/ 19613 w 21600"/>
              <a:gd name="T1" fmla="*/ 10800 h 21600"/>
              <a:gd name="T2" fmla="*/ 10800 w 21600"/>
              <a:gd name="T3" fmla="*/ 21600 h 21600"/>
              <a:gd name="T4" fmla="*/ 1987 w 21600"/>
              <a:gd name="T5" fmla="*/ 10800 h 21600"/>
              <a:gd name="T6" fmla="*/ 10800 w 21600"/>
              <a:gd name="T7" fmla="*/ 0 h 21600"/>
              <a:gd name="T8" fmla="*/ 3787 w 21600"/>
              <a:gd name="T9" fmla="*/ 3787 h 21600"/>
              <a:gd name="T10" fmla="*/ 17813 w 21600"/>
              <a:gd name="T11" fmla="*/ 17813 h 21600"/>
            </a:gdLst>
            <a:ahLst/>
            <a:cxnLst>
              <a:cxn ang="0">
                <a:pos x="T0" y="T1"/>
              </a:cxn>
              <a:cxn ang="0">
                <a:pos x="T2" y="T3"/>
              </a:cxn>
              <a:cxn ang="0">
                <a:pos x="T4" y="T5"/>
              </a:cxn>
              <a:cxn ang="0">
                <a:pos x="T6" y="T7"/>
              </a:cxn>
            </a:cxnLst>
            <a:rect l="T8" t="T9" r="T10" b="T11"/>
            <a:pathLst>
              <a:path w="21600" h="21600">
                <a:moveTo>
                  <a:pt x="0" y="0"/>
                </a:moveTo>
                <a:lnTo>
                  <a:pt x="3974" y="21600"/>
                </a:lnTo>
                <a:lnTo>
                  <a:pt x="17626" y="21600"/>
                </a:lnTo>
                <a:lnTo>
                  <a:pt x="21600" y="0"/>
                </a:lnTo>
                <a:close/>
              </a:path>
            </a:pathLst>
          </a:custGeom>
          <a:solidFill>
            <a:srgbClr val="CCFFCC"/>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15" name="AutoShape 5"/>
          <p:cNvSpPr>
            <a:spLocks noChangeArrowheads="1"/>
          </p:cNvSpPr>
          <p:nvPr/>
        </p:nvSpPr>
        <p:spPr bwMode="auto">
          <a:xfrm flipV="1">
            <a:off x="841775" y="3755650"/>
            <a:ext cx="2667000" cy="914400"/>
          </a:xfrm>
          <a:custGeom>
            <a:avLst/>
            <a:gdLst>
              <a:gd name="G0" fmla="+- 3124 0 0"/>
              <a:gd name="G1" fmla="+- 21600 0 3124"/>
              <a:gd name="G2" fmla="*/ 3124 1 2"/>
              <a:gd name="G3" fmla="+- 21600 0 G2"/>
              <a:gd name="G4" fmla="+/ 3124 21600 2"/>
              <a:gd name="G5" fmla="+/ G1 0 2"/>
              <a:gd name="G6" fmla="*/ 21600 21600 3124"/>
              <a:gd name="G7" fmla="*/ G6 1 2"/>
              <a:gd name="G8" fmla="+- 21600 0 G7"/>
              <a:gd name="G9" fmla="*/ 21600 1 2"/>
              <a:gd name="G10" fmla="+- 3124 0 G9"/>
              <a:gd name="G11" fmla="?: G10 G8 0"/>
              <a:gd name="G12" fmla="?: G10 G7 21600"/>
              <a:gd name="T0" fmla="*/ 20038 w 21600"/>
              <a:gd name="T1" fmla="*/ 10800 h 21600"/>
              <a:gd name="T2" fmla="*/ 10800 w 21600"/>
              <a:gd name="T3" fmla="*/ 21600 h 21600"/>
              <a:gd name="T4" fmla="*/ 1562 w 21600"/>
              <a:gd name="T5" fmla="*/ 10800 h 21600"/>
              <a:gd name="T6" fmla="*/ 10800 w 21600"/>
              <a:gd name="T7" fmla="*/ 0 h 21600"/>
              <a:gd name="T8" fmla="*/ 3362 w 21600"/>
              <a:gd name="T9" fmla="*/ 3362 h 21600"/>
              <a:gd name="T10" fmla="*/ 18238 w 21600"/>
              <a:gd name="T11" fmla="*/ 18238 h 21600"/>
            </a:gdLst>
            <a:ahLst/>
            <a:cxnLst>
              <a:cxn ang="0">
                <a:pos x="T0" y="T1"/>
              </a:cxn>
              <a:cxn ang="0">
                <a:pos x="T2" y="T3"/>
              </a:cxn>
              <a:cxn ang="0">
                <a:pos x="T4" y="T5"/>
              </a:cxn>
              <a:cxn ang="0">
                <a:pos x="T6" y="T7"/>
              </a:cxn>
            </a:cxnLst>
            <a:rect l="T8" t="T9" r="T10" b="T11"/>
            <a:pathLst>
              <a:path w="21600" h="21600">
                <a:moveTo>
                  <a:pt x="0" y="0"/>
                </a:moveTo>
                <a:lnTo>
                  <a:pt x="3124" y="21600"/>
                </a:lnTo>
                <a:lnTo>
                  <a:pt x="18476" y="21600"/>
                </a:lnTo>
                <a:lnTo>
                  <a:pt x="21600" y="0"/>
                </a:lnTo>
                <a:close/>
              </a:path>
            </a:pathLst>
          </a:custGeom>
          <a:solidFill>
            <a:srgbClr val="FDCFEA"/>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16" name="AutoShape 6"/>
          <p:cNvSpPr>
            <a:spLocks noChangeArrowheads="1"/>
          </p:cNvSpPr>
          <p:nvPr/>
        </p:nvSpPr>
        <p:spPr bwMode="auto">
          <a:xfrm flipV="1">
            <a:off x="3575" y="5736850"/>
            <a:ext cx="4343400" cy="1066800"/>
          </a:xfrm>
          <a:custGeom>
            <a:avLst/>
            <a:gdLst>
              <a:gd name="G0" fmla="+- 1776 0 0"/>
              <a:gd name="G1" fmla="+- 21600 0 1776"/>
              <a:gd name="G2" fmla="*/ 1776 1 2"/>
              <a:gd name="G3" fmla="+- 21600 0 G2"/>
              <a:gd name="G4" fmla="+/ 1776 21600 2"/>
              <a:gd name="G5" fmla="+/ G1 0 2"/>
              <a:gd name="G6" fmla="*/ 21600 21600 1776"/>
              <a:gd name="G7" fmla="*/ G6 1 2"/>
              <a:gd name="G8" fmla="+- 21600 0 G7"/>
              <a:gd name="G9" fmla="*/ 21600 1 2"/>
              <a:gd name="G10" fmla="+- 1776 0 G9"/>
              <a:gd name="G11" fmla="?: G10 G8 0"/>
              <a:gd name="G12" fmla="?: G10 G7 21600"/>
              <a:gd name="T0" fmla="*/ 20712 w 21600"/>
              <a:gd name="T1" fmla="*/ 10800 h 21600"/>
              <a:gd name="T2" fmla="*/ 10800 w 21600"/>
              <a:gd name="T3" fmla="*/ 21600 h 21600"/>
              <a:gd name="T4" fmla="*/ 888 w 21600"/>
              <a:gd name="T5" fmla="*/ 10800 h 21600"/>
              <a:gd name="T6" fmla="*/ 10800 w 21600"/>
              <a:gd name="T7" fmla="*/ 0 h 21600"/>
              <a:gd name="T8" fmla="*/ 2688 w 21600"/>
              <a:gd name="T9" fmla="*/ 2688 h 21600"/>
              <a:gd name="T10" fmla="*/ 18912 w 21600"/>
              <a:gd name="T11" fmla="*/ 18912 h 21600"/>
            </a:gdLst>
            <a:ahLst/>
            <a:cxnLst>
              <a:cxn ang="0">
                <a:pos x="T0" y="T1"/>
              </a:cxn>
              <a:cxn ang="0">
                <a:pos x="T2" y="T3"/>
              </a:cxn>
              <a:cxn ang="0">
                <a:pos x="T4" y="T5"/>
              </a:cxn>
              <a:cxn ang="0">
                <a:pos x="T6" y="T7"/>
              </a:cxn>
            </a:cxnLst>
            <a:rect l="T8" t="T9" r="T10" b="T11"/>
            <a:pathLst>
              <a:path w="21600" h="21600">
                <a:moveTo>
                  <a:pt x="0" y="0"/>
                </a:moveTo>
                <a:lnTo>
                  <a:pt x="1776" y="21600"/>
                </a:lnTo>
                <a:lnTo>
                  <a:pt x="19824" y="21600"/>
                </a:lnTo>
                <a:lnTo>
                  <a:pt x="21600" y="0"/>
                </a:lnTo>
                <a:close/>
              </a:path>
            </a:pathLst>
          </a:custGeom>
          <a:solidFill>
            <a:srgbClr val="CCE8F2"/>
          </a:solidFill>
          <a:ln w="12700">
            <a:solidFill>
              <a:schemeClr val="tx1"/>
            </a:solidFill>
            <a:miter lim="800000"/>
            <a:headEnd/>
            <a:tailEnd/>
          </a:ln>
          <a:effectLst>
            <a:outerShdw dist="107763" dir="2700000" algn="ctr" rotWithShape="0">
              <a:schemeClr val="bg2"/>
            </a:outerShdw>
          </a:effectLst>
        </p:spPr>
        <p:txBody>
          <a:bodyPr rot="10800000" wrap="none" anchor="ctr"/>
          <a:lstStyle/>
          <a:p>
            <a:pPr eaLnBrk="0" hangingPunct="0">
              <a:defRPr/>
            </a:pPr>
            <a:endParaRPr kumimoji="1" lang="zh-CN" altLang="en-US" sz="4400" b="0">
              <a:solidFill>
                <a:schemeClr val="tx1"/>
              </a:solidFill>
              <a:latin typeface="黑体" pitchFamily="2" charset="-122"/>
              <a:ea typeface="黑体" pitchFamily="2" charset="-122"/>
            </a:endParaRPr>
          </a:p>
        </p:txBody>
      </p:sp>
      <p:sp>
        <p:nvSpPr>
          <p:cNvPr id="17" name="AutoShape 7"/>
          <p:cNvSpPr>
            <a:spLocks noChangeArrowheads="1"/>
          </p:cNvSpPr>
          <p:nvPr/>
        </p:nvSpPr>
        <p:spPr bwMode="auto">
          <a:xfrm flipV="1">
            <a:off x="384575" y="4790700"/>
            <a:ext cx="3581400" cy="869950"/>
          </a:xfrm>
          <a:custGeom>
            <a:avLst/>
            <a:gdLst>
              <a:gd name="G0" fmla="+- 2431 0 0"/>
              <a:gd name="G1" fmla="+- 21600 0 2431"/>
              <a:gd name="G2" fmla="*/ 2431 1 2"/>
              <a:gd name="G3" fmla="+- 21600 0 G2"/>
              <a:gd name="G4" fmla="+/ 2431 21600 2"/>
              <a:gd name="G5" fmla="+/ G1 0 2"/>
              <a:gd name="G6" fmla="*/ 21600 21600 2431"/>
              <a:gd name="G7" fmla="*/ G6 1 2"/>
              <a:gd name="G8" fmla="+- 21600 0 G7"/>
              <a:gd name="G9" fmla="*/ 21600 1 2"/>
              <a:gd name="G10" fmla="+- 2431 0 G9"/>
              <a:gd name="G11" fmla="?: G10 G8 0"/>
              <a:gd name="G12" fmla="?: G10 G7 21600"/>
              <a:gd name="T0" fmla="*/ 20384 w 21600"/>
              <a:gd name="T1" fmla="*/ 10800 h 21600"/>
              <a:gd name="T2" fmla="*/ 10800 w 21600"/>
              <a:gd name="T3" fmla="*/ 21600 h 21600"/>
              <a:gd name="T4" fmla="*/ 1216 w 21600"/>
              <a:gd name="T5" fmla="*/ 10800 h 21600"/>
              <a:gd name="T6" fmla="*/ 10800 w 21600"/>
              <a:gd name="T7" fmla="*/ 0 h 21600"/>
              <a:gd name="T8" fmla="*/ 3016 w 21600"/>
              <a:gd name="T9" fmla="*/ 3016 h 21600"/>
              <a:gd name="T10" fmla="*/ 18584 w 21600"/>
              <a:gd name="T11" fmla="*/ 18584 h 21600"/>
            </a:gdLst>
            <a:ahLst/>
            <a:cxnLst>
              <a:cxn ang="0">
                <a:pos x="T0" y="T1"/>
              </a:cxn>
              <a:cxn ang="0">
                <a:pos x="T2" y="T3"/>
              </a:cxn>
              <a:cxn ang="0">
                <a:pos x="T4" y="T5"/>
              </a:cxn>
              <a:cxn ang="0">
                <a:pos x="T6" y="T7"/>
              </a:cxn>
            </a:cxnLst>
            <a:rect l="T8" t="T9" r="T10" b="T11"/>
            <a:pathLst>
              <a:path w="21600" h="21600">
                <a:moveTo>
                  <a:pt x="0" y="0"/>
                </a:moveTo>
                <a:lnTo>
                  <a:pt x="2431" y="21600"/>
                </a:lnTo>
                <a:lnTo>
                  <a:pt x="19169" y="21600"/>
                </a:lnTo>
                <a:lnTo>
                  <a:pt x="21600" y="0"/>
                </a:lnTo>
                <a:close/>
              </a:path>
            </a:pathLst>
          </a:cu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18" name="Text Box 8"/>
          <p:cNvSpPr txBox="1">
            <a:spLocks noChangeArrowheads="1"/>
          </p:cNvSpPr>
          <p:nvPr/>
        </p:nvSpPr>
        <p:spPr bwMode="auto">
          <a:xfrm>
            <a:off x="903688" y="5933700"/>
            <a:ext cx="33670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数 据 设 计</a:t>
            </a:r>
          </a:p>
        </p:txBody>
      </p:sp>
      <p:sp>
        <p:nvSpPr>
          <p:cNvPr id="19" name="Text Box 9"/>
          <p:cNvSpPr txBox="1">
            <a:spLocks noChangeArrowheads="1"/>
          </p:cNvSpPr>
          <p:nvPr/>
        </p:nvSpPr>
        <p:spPr bwMode="auto">
          <a:xfrm>
            <a:off x="689375" y="4790700"/>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体系结构设计</a:t>
            </a:r>
          </a:p>
        </p:txBody>
      </p:sp>
      <p:sp>
        <p:nvSpPr>
          <p:cNvPr id="20" name="Text Box 10"/>
          <p:cNvSpPr txBox="1">
            <a:spLocks noChangeArrowheads="1"/>
          </p:cNvSpPr>
          <p:nvPr/>
        </p:nvSpPr>
        <p:spPr bwMode="auto">
          <a:xfrm>
            <a:off x="1222775" y="387630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接口设计</a:t>
            </a:r>
          </a:p>
        </p:txBody>
      </p:sp>
      <p:sp>
        <p:nvSpPr>
          <p:cNvPr id="21" name="Text Box 11"/>
          <p:cNvSpPr txBox="1">
            <a:spLocks noChangeArrowheads="1"/>
          </p:cNvSpPr>
          <p:nvPr/>
        </p:nvSpPr>
        <p:spPr bwMode="auto">
          <a:xfrm>
            <a:off x="1305325" y="2947612"/>
            <a:ext cx="1816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200" dirty="0">
                <a:solidFill>
                  <a:srgbClr val="000000"/>
                </a:solidFill>
                <a:latin typeface="宋体" charset="-122"/>
              </a:rPr>
              <a:t>过程设计</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Oval 2"/>
          <p:cNvSpPr>
            <a:spLocks noChangeArrowheads="1"/>
          </p:cNvSpPr>
          <p:nvPr/>
        </p:nvSpPr>
        <p:spPr bwMode="auto">
          <a:xfrm>
            <a:off x="152400" y="1447800"/>
            <a:ext cx="4724400" cy="4267200"/>
          </a:xfrm>
          <a:prstGeom prst="ellipse">
            <a:avLst/>
          </a:prstGeom>
          <a:solidFill>
            <a:srgbClr val="477BFD"/>
          </a:solidFill>
          <a:ln w="12700">
            <a:solidFill>
              <a:schemeClr val="tx1"/>
            </a:solidFill>
            <a:round/>
            <a:headEnd type="none" w="sm" len="sm"/>
            <a:tailEnd type="none" w="sm" len="sm"/>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29699" name="Oval 3"/>
          <p:cNvSpPr>
            <a:spLocks noChangeArrowheads="1"/>
          </p:cNvSpPr>
          <p:nvPr/>
        </p:nvSpPr>
        <p:spPr bwMode="auto">
          <a:xfrm>
            <a:off x="685800" y="1981200"/>
            <a:ext cx="3581400" cy="3276600"/>
          </a:xfrm>
          <a:prstGeom prst="ellipse">
            <a:avLst/>
          </a:prstGeom>
          <a:solidFill>
            <a:srgbClr val="FFFFCC"/>
          </a:solidFill>
          <a:ln w="12700">
            <a:solidFill>
              <a:schemeClr val="tx1"/>
            </a:solidFill>
            <a:round/>
            <a:headEnd type="none" w="sm" len="sm"/>
            <a:tailEnd type="none" w="sm" len="sm"/>
          </a:ln>
        </p:spPr>
        <p:txBody>
          <a:bodyPr wrap="none" anchor="ctr"/>
          <a:lstStyle/>
          <a:p>
            <a:endParaRPr lang="zh-CN" altLang="en-US"/>
          </a:p>
        </p:txBody>
      </p:sp>
      <p:sp>
        <p:nvSpPr>
          <p:cNvPr id="371716" name="Oval 4"/>
          <p:cNvSpPr>
            <a:spLocks noChangeArrowheads="1"/>
          </p:cNvSpPr>
          <p:nvPr/>
        </p:nvSpPr>
        <p:spPr bwMode="auto">
          <a:xfrm>
            <a:off x="1676400" y="2971800"/>
            <a:ext cx="1447800" cy="1295400"/>
          </a:xfrm>
          <a:prstGeom prst="ellipse">
            <a:avLst/>
          </a:prstGeom>
          <a:solidFill>
            <a:srgbClr val="F75194"/>
          </a:solidFill>
          <a:ln w="12700">
            <a:solidFill>
              <a:schemeClr val="tx1"/>
            </a:solidFill>
            <a:round/>
            <a:headEnd type="none" w="sm" len="sm"/>
            <a:tailEnd type="none" w="sm" len="sm"/>
          </a:ln>
          <a:effectLst/>
        </p:spPr>
        <p:txBody>
          <a:bodyPr wrap="none" anchor="ctr"/>
          <a:lstStyle/>
          <a:p>
            <a:pPr eaLnBrk="0" hangingPunct="0">
              <a:defRPr/>
            </a:pPr>
            <a:r>
              <a:rPr kumimoji="1" lang="zh-CN" altLang="en-US" sz="3600">
                <a:solidFill>
                  <a:schemeClr val="tx1"/>
                </a:solidFill>
                <a:effectLst>
                  <a:outerShdw blurRad="38100" dist="38100" dir="2700000" algn="tl">
                    <a:srgbClr val="FFFFFF"/>
                  </a:outerShdw>
                </a:effectLst>
                <a:latin typeface="宋体" pitchFamily="2" charset="-122"/>
                <a:ea typeface="宋体" pitchFamily="2" charset="-122"/>
              </a:rPr>
              <a:t>用例</a:t>
            </a:r>
            <a:endParaRPr kumimoji="1" lang="zh-CN" altLang="en-US" sz="3600" b="0">
              <a:solidFill>
                <a:schemeClr val="tx1"/>
              </a:solidFill>
              <a:effectLst>
                <a:outerShdw blurRad="38100" dist="38100" dir="2700000" algn="tl">
                  <a:srgbClr val="FFFFFF"/>
                </a:outerShdw>
              </a:effectLst>
              <a:latin typeface="黑体" pitchFamily="2" charset="-122"/>
              <a:ea typeface="黑体" pitchFamily="2" charset="-122"/>
            </a:endParaRPr>
          </a:p>
        </p:txBody>
      </p:sp>
      <p:sp>
        <p:nvSpPr>
          <p:cNvPr id="29701" name="Line 5"/>
          <p:cNvSpPr>
            <a:spLocks noChangeShapeType="1"/>
          </p:cNvSpPr>
          <p:nvPr/>
        </p:nvSpPr>
        <p:spPr bwMode="auto">
          <a:xfrm>
            <a:off x="2514600" y="1981200"/>
            <a:ext cx="0" cy="9906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Line 6"/>
          <p:cNvSpPr>
            <a:spLocks noChangeShapeType="1"/>
          </p:cNvSpPr>
          <p:nvPr/>
        </p:nvSpPr>
        <p:spPr bwMode="auto">
          <a:xfrm>
            <a:off x="2971800" y="3962400"/>
            <a:ext cx="990600" cy="6096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Line 7"/>
          <p:cNvSpPr>
            <a:spLocks noChangeShapeType="1"/>
          </p:cNvSpPr>
          <p:nvPr/>
        </p:nvSpPr>
        <p:spPr bwMode="auto">
          <a:xfrm flipH="1">
            <a:off x="1066800" y="4038600"/>
            <a:ext cx="838200" cy="609600"/>
          </a:xfrm>
          <a:prstGeom prst="line">
            <a:avLst/>
          </a:prstGeom>
          <a:noFill/>
          <a:ln w="28575">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1720" name="Text Box 8"/>
          <p:cNvSpPr txBox="1">
            <a:spLocks noChangeArrowheads="1"/>
          </p:cNvSpPr>
          <p:nvPr/>
        </p:nvSpPr>
        <p:spPr bwMode="auto">
          <a:xfrm>
            <a:off x="2667000" y="2514600"/>
            <a:ext cx="1762125" cy="946150"/>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zh-CN" altLang="en-US" sz="2800">
                <a:solidFill>
                  <a:srgbClr val="0000FF"/>
                </a:solidFill>
                <a:effectLst>
                  <a:outerShdw blurRad="38100" dist="38100" dir="2700000" algn="tl">
                    <a:srgbClr val="C0C0C0"/>
                  </a:outerShdw>
                </a:effectLst>
                <a:latin typeface="宋体" pitchFamily="2" charset="-122"/>
                <a:ea typeface="宋体" pitchFamily="2" charset="-122"/>
              </a:rPr>
              <a:t>对象</a:t>
            </a:r>
            <a:r>
              <a:rPr kumimoji="1" lang="en-US" altLang="zh-CN" sz="2800">
                <a:solidFill>
                  <a:srgbClr val="0000FF"/>
                </a:solidFill>
                <a:effectLst>
                  <a:outerShdw blurRad="38100" dist="38100" dir="2700000" algn="tl">
                    <a:srgbClr val="C0C0C0"/>
                  </a:outerShdw>
                </a:effectLst>
                <a:latin typeface="宋体" pitchFamily="2" charset="-122"/>
                <a:ea typeface="宋体" pitchFamily="2" charset="-122"/>
              </a:rPr>
              <a:t>-</a:t>
            </a:r>
            <a:r>
              <a:rPr kumimoji="1" lang="zh-CN" altLang="en-US" sz="2800">
                <a:solidFill>
                  <a:srgbClr val="0000FF"/>
                </a:solidFill>
                <a:effectLst>
                  <a:outerShdw blurRad="38100" dist="38100" dir="2700000" algn="tl">
                    <a:srgbClr val="C0C0C0"/>
                  </a:outerShdw>
                </a:effectLst>
                <a:latin typeface="宋体" pitchFamily="2" charset="-122"/>
                <a:ea typeface="宋体" pitchFamily="2" charset="-122"/>
              </a:rPr>
              <a:t>关     </a:t>
            </a:r>
          </a:p>
          <a:p>
            <a:pPr algn="l" eaLnBrk="0" hangingPunct="0">
              <a:defRPr/>
            </a:pPr>
            <a:r>
              <a:rPr kumimoji="1" lang="zh-CN" altLang="en-US" sz="2800">
                <a:solidFill>
                  <a:srgbClr val="0000FF"/>
                </a:solidFill>
                <a:effectLst>
                  <a:outerShdw blurRad="38100" dist="38100" dir="2700000" algn="tl">
                    <a:srgbClr val="C0C0C0"/>
                  </a:outerShdw>
                </a:effectLst>
                <a:latin typeface="宋体" pitchFamily="2" charset="-122"/>
                <a:ea typeface="宋体" pitchFamily="2" charset="-122"/>
              </a:rPr>
              <a:t> 系模型</a:t>
            </a:r>
            <a:endParaRPr kumimoji="1" lang="zh-CN" altLang="en-US" sz="2800" b="0">
              <a:solidFill>
                <a:srgbClr val="0000FF"/>
              </a:solidFill>
              <a:effectLst>
                <a:outerShdw blurRad="38100" dist="38100" dir="2700000" algn="tl">
                  <a:srgbClr val="C0C0C0"/>
                </a:outerShdw>
              </a:effectLst>
              <a:latin typeface="黑体" pitchFamily="2" charset="-122"/>
              <a:ea typeface="黑体" pitchFamily="2" charset="-122"/>
            </a:endParaRPr>
          </a:p>
        </p:txBody>
      </p:sp>
      <p:sp>
        <p:nvSpPr>
          <p:cNvPr id="371721" name="Text Box 9"/>
          <p:cNvSpPr txBox="1">
            <a:spLocks noChangeArrowheads="1"/>
          </p:cNvSpPr>
          <p:nvPr/>
        </p:nvSpPr>
        <p:spPr bwMode="auto">
          <a:xfrm>
            <a:off x="838200" y="2057400"/>
            <a:ext cx="1828800" cy="1006475"/>
          </a:xfrm>
          <a:prstGeom prst="rect">
            <a:avLst/>
          </a:prstGeom>
          <a:noFill/>
          <a:ln w="12700">
            <a:noFill/>
            <a:miter lim="800000"/>
            <a:headEnd type="none" w="sm" len="sm"/>
            <a:tailEnd type="none" w="sm" len="sm"/>
          </a:ln>
          <a:effectLst/>
        </p:spPr>
        <p:txBody>
          <a:bodyPr>
            <a:spAutoFit/>
          </a:bodyPr>
          <a:lstStyle/>
          <a:p>
            <a:pPr eaLnBrk="0" hangingPunct="0">
              <a:defRPr/>
            </a:pPr>
            <a:r>
              <a:rPr kumimoji="1" lang="en-US" altLang="zh-CN" sz="3200">
                <a:solidFill>
                  <a:srgbClr val="0000FF"/>
                </a:solidFill>
                <a:effectLst>
                  <a:outerShdw blurRad="38100" dist="38100" dir="2700000" algn="tl">
                    <a:srgbClr val="C0C0C0"/>
                  </a:outerShdw>
                </a:effectLst>
                <a:latin typeface="宋体" pitchFamily="2" charset="-122"/>
                <a:ea typeface="宋体" pitchFamily="2" charset="-122"/>
              </a:rPr>
              <a:t>CRC</a:t>
            </a:r>
          </a:p>
          <a:p>
            <a:pPr eaLnBrk="0" hangingPunct="0">
              <a:defRPr/>
            </a:pPr>
            <a:r>
              <a:rPr kumimoji="1" lang="zh-CN" altLang="en-US" sz="2800">
                <a:solidFill>
                  <a:srgbClr val="0000FF"/>
                </a:solidFill>
                <a:effectLst>
                  <a:outerShdw blurRad="38100" dist="38100" dir="2700000" algn="tl">
                    <a:srgbClr val="C0C0C0"/>
                  </a:outerShdw>
                </a:effectLst>
                <a:latin typeface="宋体" pitchFamily="2" charset="-122"/>
                <a:ea typeface="宋体" pitchFamily="2" charset="-122"/>
              </a:rPr>
              <a:t>索引卡片</a:t>
            </a:r>
            <a:endParaRPr kumimoji="1" lang="zh-CN" altLang="en-US" sz="2800" b="0">
              <a:solidFill>
                <a:srgbClr val="0000FF"/>
              </a:solidFill>
              <a:effectLst>
                <a:outerShdw blurRad="38100" dist="38100" dir="2700000" algn="tl">
                  <a:srgbClr val="C0C0C0"/>
                </a:outerShdw>
              </a:effectLst>
              <a:latin typeface="黑体" pitchFamily="2" charset="-122"/>
              <a:ea typeface="黑体" pitchFamily="2" charset="-122"/>
            </a:endParaRPr>
          </a:p>
        </p:txBody>
      </p:sp>
      <p:sp>
        <p:nvSpPr>
          <p:cNvPr id="371722" name="Text Box 10"/>
          <p:cNvSpPr txBox="1">
            <a:spLocks noChangeArrowheads="1"/>
          </p:cNvSpPr>
          <p:nvPr/>
        </p:nvSpPr>
        <p:spPr bwMode="auto">
          <a:xfrm rot="19230749">
            <a:off x="719138" y="1752600"/>
            <a:ext cx="1255712" cy="519113"/>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2800">
                <a:solidFill>
                  <a:schemeClr val="tx1"/>
                </a:solidFill>
                <a:effectLst>
                  <a:outerShdw blurRad="38100" dist="38100" dir="2700000" algn="tl">
                    <a:srgbClr val="C0C0C0"/>
                  </a:outerShdw>
                </a:effectLst>
                <a:latin typeface="宋体" pitchFamily="2" charset="-122"/>
                <a:ea typeface="宋体" pitchFamily="2" charset="-122"/>
              </a:rPr>
              <a:t>属性、</a:t>
            </a:r>
            <a:endParaRPr kumimoji="1"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71723" name="AutoShape 11"/>
          <p:cNvSpPr>
            <a:spLocks noChangeArrowheads="1"/>
          </p:cNvSpPr>
          <p:nvPr/>
        </p:nvSpPr>
        <p:spPr bwMode="auto">
          <a:xfrm>
            <a:off x="6248400" y="622300"/>
            <a:ext cx="990600" cy="974725"/>
          </a:xfrm>
          <a:prstGeom prst="triangle">
            <a:avLst>
              <a:gd name="adj" fmla="val 50000"/>
            </a:avLst>
          </a:prstGeom>
          <a:solidFill>
            <a:srgbClr val="99CCFF"/>
          </a:solidFill>
          <a:ln w="12700">
            <a:solidFill>
              <a:schemeClr val="tx1"/>
            </a:solidFill>
            <a:miter lim="800000"/>
            <a:headEnd/>
            <a:tailEnd/>
          </a:ln>
          <a:effectLst>
            <a:outerShdw dist="107763" dir="2700000" algn="ctr" rotWithShape="0">
              <a:schemeClr val="bg2"/>
            </a:outerShdw>
          </a:effectLst>
        </p:spPr>
        <p:txBody>
          <a:bodyPr wrap="none" anchor="ctr"/>
          <a:lstStyle/>
          <a:p>
            <a:pPr eaLnBrk="0" hangingPunct="0">
              <a:defRPr/>
            </a:pPr>
            <a:endParaRPr kumimoji="1" lang="zh-CN" altLang="en-US" sz="4400" b="0">
              <a:solidFill>
                <a:srgbClr val="99CCFF"/>
              </a:solidFill>
              <a:latin typeface="黑体" pitchFamily="2" charset="-122"/>
              <a:ea typeface="黑体" pitchFamily="2" charset="-122"/>
            </a:endParaRPr>
          </a:p>
        </p:txBody>
      </p:sp>
      <p:sp>
        <p:nvSpPr>
          <p:cNvPr id="371724" name="AutoShape 12"/>
          <p:cNvSpPr>
            <a:spLocks noChangeArrowheads="1"/>
          </p:cNvSpPr>
          <p:nvPr/>
        </p:nvSpPr>
        <p:spPr bwMode="auto">
          <a:xfrm flipV="1">
            <a:off x="5867400" y="1703388"/>
            <a:ext cx="1828800" cy="1189037"/>
          </a:xfrm>
          <a:custGeom>
            <a:avLst/>
            <a:gdLst>
              <a:gd name="G0" fmla="+- 5306 0 0"/>
              <a:gd name="G1" fmla="+- 21600 0 5306"/>
              <a:gd name="G2" fmla="*/ 5306 1 2"/>
              <a:gd name="G3" fmla="+- 21600 0 G2"/>
              <a:gd name="G4" fmla="+/ 5306 21600 2"/>
              <a:gd name="G5" fmla="+/ G1 0 2"/>
              <a:gd name="G6" fmla="*/ 21600 21600 5306"/>
              <a:gd name="G7" fmla="*/ G6 1 2"/>
              <a:gd name="G8" fmla="+- 21600 0 G7"/>
              <a:gd name="G9" fmla="*/ 21600 1 2"/>
              <a:gd name="G10" fmla="+- 5306 0 G9"/>
              <a:gd name="G11" fmla="?: G10 G8 0"/>
              <a:gd name="G12" fmla="?: G10 G7 21600"/>
              <a:gd name="T0" fmla="*/ 18947 w 21600"/>
              <a:gd name="T1" fmla="*/ 10800 h 21600"/>
              <a:gd name="T2" fmla="*/ 10800 w 21600"/>
              <a:gd name="T3" fmla="*/ 21600 h 21600"/>
              <a:gd name="T4" fmla="*/ 2653 w 21600"/>
              <a:gd name="T5" fmla="*/ 10800 h 21600"/>
              <a:gd name="T6" fmla="*/ 10800 w 21600"/>
              <a:gd name="T7" fmla="*/ 0 h 21600"/>
              <a:gd name="T8" fmla="*/ 4453 w 21600"/>
              <a:gd name="T9" fmla="*/ 4453 h 21600"/>
              <a:gd name="T10" fmla="*/ 17147 w 21600"/>
              <a:gd name="T11" fmla="*/ 17147 h 21600"/>
            </a:gdLst>
            <a:ahLst/>
            <a:cxnLst>
              <a:cxn ang="0">
                <a:pos x="T0" y="T1"/>
              </a:cxn>
              <a:cxn ang="0">
                <a:pos x="T2" y="T3"/>
              </a:cxn>
              <a:cxn ang="0">
                <a:pos x="T4" y="T5"/>
              </a:cxn>
              <a:cxn ang="0">
                <a:pos x="T6" y="T7"/>
              </a:cxn>
            </a:cxnLst>
            <a:rect l="T8" t="T9" r="T10" b="T11"/>
            <a:pathLst>
              <a:path w="21600" h="21600">
                <a:moveTo>
                  <a:pt x="0" y="0"/>
                </a:moveTo>
                <a:lnTo>
                  <a:pt x="5306" y="21600"/>
                </a:lnTo>
                <a:lnTo>
                  <a:pt x="16294" y="21600"/>
                </a:lnTo>
                <a:lnTo>
                  <a:pt x="21600" y="0"/>
                </a:lnTo>
                <a:close/>
              </a:path>
            </a:pathLst>
          </a:custGeom>
          <a:solidFill>
            <a:srgbClr val="00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371725" name="AutoShape 13"/>
          <p:cNvSpPr>
            <a:spLocks noChangeArrowheads="1"/>
          </p:cNvSpPr>
          <p:nvPr/>
        </p:nvSpPr>
        <p:spPr bwMode="auto">
          <a:xfrm flipV="1">
            <a:off x="5410200" y="2968625"/>
            <a:ext cx="2667000" cy="914400"/>
          </a:xfrm>
          <a:custGeom>
            <a:avLst/>
            <a:gdLst>
              <a:gd name="G0" fmla="+- 2777 0 0"/>
              <a:gd name="G1" fmla="+- 21600 0 2777"/>
              <a:gd name="G2" fmla="*/ 2777 1 2"/>
              <a:gd name="G3" fmla="+- 21600 0 G2"/>
              <a:gd name="G4" fmla="+/ 2777 21600 2"/>
              <a:gd name="G5" fmla="+/ G1 0 2"/>
              <a:gd name="G6" fmla="*/ 21600 21600 2777"/>
              <a:gd name="G7" fmla="*/ G6 1 2"/>
              <a:gd name="G8" fmla="+- 21600 0 G7"/>
              <a:gd name="G9" fmla="*/ 21600 1 2"/>
              <a:gd name="G10" fmla="+- 2777 0 G9"/>
              <a:gd name="G11" fmla="?: G10 G8 0"/>
              <a:gd name="G12" fmla="?: G10 G7 21600"/>
              <a:gd name="T0" fmla="*/ 20211 w 21600"/>
              <a:gd name="T1" fmla="*/ 10800 h 21600"/>
              <a:gd name="T2" fmla="*/ 10800 w 21600"/>
              <a:gd name="T3" fmla="*/ 21600 h 21600"/>
              <a:gd name="T4" fmla="*/ 1389 w 21600"/>
              <a:gd name="T5" fmla="*/ 10800 h 21600"/>
              <a:gd name="T6" fmla="*/ 10800 w 21600"/>
              <a:gd name="T7" fmla="*/ 0 h 21600"/>
              <a:gd name="T8" fmla="*/ 3189 w 21600"/>
              <a:gd name="T9" fmla="*/ 3189 h 21600"/>
              <a:gd name="T10" fmla="*/ 18411 w 21600"/>
              <a:gd name="T11" fmla="*/ 18411 h 21600"/>
            </a:gdLst>
            <a:ahLst/>
            <a:cxnLst>
              <a:cxn ang="0">
                <a:pos x="T0" y="T1"/>
              </a:cxn>
              <a:cxn ang="0">
                <a:pos x="T2" y="T3"/>
              </a:cxn>
              <a:cxn ang="0">
                <a:pos x="T4" y="T5"/>
              </a:cxn>
              <a:cxn ang="0">
                <a:pos x="T6" y="T7"/>
              </a:cxn>
            </a:cxnLst>
            <a:rect l="T8" t="T9" r="T10" b="T11"/>
            <a:pathLst>
              <a:path w="21600" h="21600">
                <a:moveTo>
                  <a:pt x="0" y="0"/>
                </a:moveTo>
                <a:lnTo>
                  <a:pt x="2777" y="21600"/>
                </a:lnTo>
                <a:lnTo>
                  <a:pt x="18823" y="21600"/>
                </a:lnTo>
                <a:lnTo>
                  <a:pt x="21600" y="0"/>
                </a:lnTo>
                <a:close/>
              </a:path>
            </a:pathLst>
          </a:custGeom>
          <a:solidFill>
            <a:srgbClr val="FDC0E5"/>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371726" name="AutoShape 14"/>
          <p:cNvSpPr>
            <a:spLocks noChangeArrowheads="1"/>
          </p:cNvSpPr>
          <p:nvPr/>
        </p:nvSpPr>
        <p:spPr bwMode="auto">
          <a:xfrm flipV="1">
            <a:off x="4429125" y="5026025"/>
            <a:ext cx="4638675" cy="1066800"/>
          </a:xfrm>
          <a:custGeom>
            <a:avLst/>
            <a:gdLst>
              <a:gd name="G0" fmla="+- 2395 0 0"/>
              <a:gd name="G1" fmla="+- 21600 0 2395"/>
              <a:gd name="G2" fmla="*/ 2395 1 2"/>
              <a:gd name="G3" fmla="+- 21600 0 G2"/>
              <a:gd name="G4" fmla="+/ 2395 21600 2"/>
              <a:gd name="G5" fmla="+/ G1 0 2"/>
              <a:gd name="G6" fmla="*/ 21600 21600 2395"/>
              <a:gd name="G7" fmla="*/ G6 1 2"/>
              <a:gd name="G8" fmla="+- 21600 0 G7"/>
              <a:gd name="G9" fmla="*/ 21600 1 2"/>
              <a:gd name="G10" fmla="+- 2395 0 G9"/>
              <a:gd name="G11" fmla="?: G10 G8 0"/>
              <a:gd name="G12" fmla="?: G10 G7 21600"/>
              <a:gd name="T0" fmla="*/ 20402 w 21600"/>
              <a:gd name="T1" fmla="*/ 10800 h 21600"/>
              <a:gd name="T2" fmla="*/ 10800 w 21600"/>
              <a:gd name="T3" fmla="*/ 21600 h 21600"/>
              <a:gd name="T4" fmla="*/ 1198 w 21600"/>
              <a:gd name="T5" fmla="*/ 10800 h 21600"/>
              <a:gd name="T6" fmla="*/ 10800 w 21600"/>
              <a:gd name="T7" fmla="*/ 0 h 21600"/>
              <a:gd name="T8" fmla="*/ 2998 w 21600"/>
              <a:gd name="T9" fmla="*/ 2998 h 21600"/>
              <a:gd name="T10" fmla="*/ 18602 w 21600"/>
              <a:gd name="T11" fmla="*/ 18602 h 21600"/>
            </a:gdLst>
            <a:ahLst/>
            <a:cxnLst>
              <a:cxn ang="0">
                <a:pos x="T0" y="T1"/>
              </a:cxn>
              <a:cxn ang="0">
                <a:pos x="T2" y="T3"/>
              </a:cxn>
              <a:cxn ang="0">
                <a:pos x="T4" y="T5"/>
              </a:cxn>
              <a:cxn ang="0">
                <a:pos x="T6" y="T7"/>
              </a:cxn>
            </a:cxnLst>
            <a:rect l="T8" t="T9" r="T10" b="T11"/>
            <a:pathLst>
              <a:path w="21600" h="21600">
                <a:moveTo>
                  <a:pt x="0" y="0"/>
                </a:moveTo>
                <a:lnTo>
                  <a:pt x="2395" y="21600"/>
                </a:lnTo>
                <a:lnTo>
                  <a:pt x="19205" y="21600"/>
                </a:lnTo>
                <a:lnTo>
                  <a:pt x="21600" y="0"/>
                </a:lnTo>
                <a:close/>
              </a:path>
            </a:pathLst>
          </a:custGeom>
          <a:solidFill>
            <a:srgbClr val="CCE8F2"/>
          </a:solidFill>
          <a:ln w="12700">
            <a:solidFill>
              <a:schemeClr val="tx1"/>
            </a:solidFill>
            <a:miter lim="800000"/>
            <a:headEnd/>
            <a:tailEnd/>
          </a:ln>
          <a:effectLst>
            <a:outerShdw dist="107763" dir="2700000" algn="ctr" rotWithShape="0">
              <a:schemeClr val="bg2"/>
            </a:outerShdw>
          </a:effectLst>
        </p:spPr>
        <p:txBody>
          <a:bodyPr rot="10800000" wrap="none" anchor="ctr"/>
          <a:lstStyle/>
          <a:p>
            <a:pPr eaLnBrk="0" hangingPunct="0">
              <a:defRPr/>
            </a:pPr>
            <a:endParaRPr kumimoji="1" lang="zh-CN" altLang="en-US" sz="4400" b="0">
              <a:solidFill>
                <a:schemeClr val="tx1"/>
              </a:solidFill>
              <a:latin typeface="黑体" pitchFamily="2" charset="-122"/>
              <a:ea typeface="黑体" pitchFamily="2" charset="-122"/>
            </a:endParaRPr>
          </a:p>
        </p:txBody>
      </p:sp>
      <p:sp>
        <p:nvSpPr>
          <p:cNvPr id="371727" name="AutoShape 15"/>
          <p:cNvSpPr>
            <a:spLocks noChangeArrowheads="1"/>
          </p:cNvSpPr>
          <p:nvPr/>
        </p:nvSpPr>
        <p:spPr bwMode="auto">
          <a:xfrm flipV="1">
            <a:off x="4953000" y="3959225"/>
            <a:ext cx="3581400" cy="990600"/>
          </a:xfrm>
          <a:custGeom>
            <a:avLst/>
            <a:gdLst>
              <a:gd name="G0" fmla="+- 2680 0 0"/>
              <a:gd name="G1" fmla="+- 21600 0 2680"/>
              <a:gd name="G2" fmla="*/ 2680 1 2"/>
              <a:gd name="G3" fmla="+- 21600 0 G2"/>
              <a:gd name="G4" fmla="+/ 2680 21600 2"/>
              <a:gd name="G5" fmla="+/ G1 0 2"/>
              <a:gd name="G6" fmla="*/ 21600 21600 2680"/>
              <a:gd name="G7" fmla="*/ G6 1 2"/>
              <a:gd name="G8" fmla="+- 21600 0 G7"/>
              <a:gd name="G9" fmla="*/ 21600 1 2"/>
              <a:gd name="G10" fmla="+- 2680 0 G9"/>
              <a:gd name="G11" fmla="?: G10 G8 0"/>
              <a:gd name="G12" fmla="?: G10 G7 21600"/>
              <a:gd name="T0" fmla="*/ 20260 w 21600"/>
              <a:gd name="T1" fmla="*/ 10800 h 21600"/>
              <a:gd name="T2" fmla="*/ 10800 w 21600"/>
              <a:gd name="T3" fmla="*/ 21600 h 21600"/>
              <a:gd name="T4" fmla="*/ 1340 w 21600"/>
              <a:gd name="T5" fmla="*/ 10800 h 21600"/>
              <a:gd name="T6" fmla="*/ 10800 w 21600"/>
              <a:gd name="T7" fmla="*/ 0 h 21600"/>
              <a:gd name="T8" fmla="*/ 3140 w 21600"/>
              <a:gd name="T9" fmla="*/ 3140 h 21600"/>
              <a:gd name="T10" fmla="*/ 18460 w 21600"/>
              <a:gd name="T11" fmla="*/ 18460 h 21600"/>
            </a:gdLst>
            <a:ahLst/>
            <a:cxnLst>
              <a:cxn ang="0">
                <a:pos x="T0" y="T1"/>
              </a:cxn>
              <a:cxn ang="0">
                <a:pos x="T2" y="T3"/>
              </a:cxn>
              <a:cxn ang="0">
                <a:pos x="T4" y="T5"/>
              </a:cxn>
              <a:cxn ang="0">
                <a:pos x="T6" y="T7"/>
              </a:cxn>
            </a:cxnLst>
            <a:rect l="T8" t="T9" r="T10" b="T11"/>
            <a:pathLst>
              <a:path w="21600" h="21600">
                <a:moveTo>
                  <a:pt x="0" y="0"/>
                </a:moveTo>
                <a:lnTo>
                  <a:pt x="2680" y="21600"/>
                </a:lnTo>
                <a:lnTo>
                  <a:pt x="18920" y="21600"/>
                </a:lnTo>
                <a:lnTo>
                  <a:pt x="21600" y="0"/>
                </a:lnTo>
                <a:close/>
              </a:path>
            </a:pathLst>
          </a:custGeom>
          <a:solidFill>
            <a:srgbClr val="FFFFFF"/>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ea typeface="宋体" pitchFamily="2" charset="-122"/>
            </a:endParaRPr>
          </a:p>
        </p:txBody>
      </p:sp>
      <p:sp>
        <p:nvSpPr>
          <p:cNvPr id="29712" name="Text Box 16"/>
          <p:cNvSpPr txBox="1">
            <a:spLocks noChangeArrowheads="1"/>
          </p:cNvSpPr>
          <p:nvPr/>
        </p:nvSpPr>
        <p:spPr bwMode="auto">
          <a:xfrm>
            <a:off x="5181600" y="5226050"/>
            <a:ext cx="3505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子 系 统 设 计</a:t>
            </a:r>
          </a:p>
        </p:txBody>
      </p:sp>
      <p:sp>
        <p:nvSpPr>
          <p:cNvPr id="29713" name="Text Box 17"/>
          <p:cNvSpPr txBox="1">
            <a:spLocks noChangeArrowheads="1"/>
          </p:cNvSpPr>
          <p:nvPr/>
        </p:nvSpPr>
        <p:spPr bwMode="auto">
          <a:xfrm>
            <a:off x="5257800" y="4079875"/>
            <a:ext cx="2971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类及对象设计</a:t>
            </a:r>
          </a:p>
        </p:txBody>
      </p:sp>
      <p:sp>
        <p:nvSpPr>
          <p:cNvPr id="29714" name="Text Box 18"/>
          <p:cNvSpPr txBox="1">
            <a:spLocks noChangeArrowheads="1"/>
          </p:cNvSpPr>
          <p:nvPr/>
        </p:nvSpPr>
        <p:spPr bwMode="auto">
          <a:xfrm>
            <a:off x="5791200" y="3089275"/>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a:solidFill>
                  <a:srgbClr val="000000"/>
                </a:solidFill>
                <a:latin typeface="宋体" charset="-122"/>
              </a:rPr>
              <a:t>消息设计</a:t>
            </a:r>
          </a:p>
        </p:txBody>
      </p:sp>
      <p:sp>
        <p:nvSpPr>
          <p:cNvPr id="29715" name="Text Box 19"/>
          <p:cNvSpPr txBox="1">
            <a:spLocks noChangeArrowheads="1"/>
          </p:cNvSpPr>
          <p:nvPr/>
        </p:nvSpPr>
        <p:spPr bwMode="auto">
          <a:xfrm>
            <a:off x="5873750" y="2160588"/>
            <a:ext cx="183255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200" dirty="0">
                <a:solidFill>
                  <a:srgbClr val="0000FF"/>
                </a:solidFill>
                <a:latin typeface="宋体" charset="-122"/>
              </a:rPr>
              <a:t>功能设计</a:t>
            </a:r>
          </a:p>
        </p:txBody>
      </p:sp>
      <p:sp>
        <p:nvSpPr>
          <p:cNvPr id="29716" name="Line 20"/>
          <p:cNvSpPr>
            <a:spLocks noChangeShapeType="1"/>
          </p:cNvSpPr>
          <p:nvPr/>
        </p:nvSpPr>
        <p:spPr bwMode="auto">
          <a:xfrm flipV="1">
            <a:off x="4191000" y="2133600"/>
            <a:ext cx="2057400" cy="304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7" name="Line 21"/>
          <p:cNvSpPr>
            <a:spLocks noChangeShapeType="1"/>
          </p:cNvSpPr>
          <p:nvPr/>
        </p:nvSpPr>
        <p:spPr bwMode="auto">
          <a:xfrm flipV="1">
            <a:off x="4038600" y="3505200"/>
            <a:ext cx="1905000" cy="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8" name="Line 22"/>
          <p:cNvSpPr>
            <a:spLocks noChangeShapeType="1"/>
          </p:cNvSpPr>
          <p:nvPr/>
        </p:nvSpPr>
        <p:spPr bwMode="auto">
          <a:xfrm>
            <a:off x="4343400" y="4264025"/>
            <a:ext cx="1219200" cy="2286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9" name="Oval 23"/>
          <p:cNvSpPr>
            <a:spLocks noChangeArrowheads="1"/>
          </p:cNvSpPr>
          <p:nvPr/>
        </p:nvSpPr>
        <p:spPr bwMode="auto">
          <a:xfrm>
            <a:off x="3810000" y="34290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29720" name="Oval 24"/>
          <p:cNvSpPr>
            <a:spLocks noChangeArrowheads="1"/>
          </p:cNvSpPr>
          <p:nvPr/>
        </p:nvSpPr>
        <p:spPr bwMode="auto">
          <a:xfrm>
            <a:off x="4267200" y="41148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29721" name="Oval 25"/>
          <p:cNvSpPr>
            <a:spLocks noChangeArrowheads="1"/>
          </p:cNvSpPr>
          <p:nvPr/>
        </p:nvSpPr>
        <p:spPr bwMode="auto">
          <a:xfrm>
            <a:off x="2438400" y="3886200"/>
            <a:ext cx="228600" cy="228600"/>
          </a:xfrm>
          <a:prstGeom prst="ellipse">
            <a:avLst/>
          </a:prstGeom>
          <a:solidFill>
            <a:srgbClr val="FF0000"/>
          </a:solidFill>
          <a:ln w="12700">
            <a:solidFill>
              <a:schemeClr val="tx1"/>
            </a:solidFill>
            <a:round/>
            <a:headEnd/>
            <a:tailEnd/>
          </a:ln>
        </p:spPr>
        <p:txBody>
          <a:bodyPr wrap="none" anchor="ctr"/>
          <a:lstStyle/>
          <a:p>
            <a:endParaRPr lang="zh-CN" altLang="en-US"/>
          </a:p>
        </p:txBody>
      </p:sp>
      <p:sp>
        <p:nvSpPr>
          <p:cNvPr id="29722" name="Oval 26"/>
          <p:cNvSpPr>
            <a:spLocks noChangeArrowheads="1"/>
          </p:cNvSpPr>
          <p:nvPr/>
        </p:nvSpPr>
        <p:spPr bwMode="auto">
          <a:xfrm>
            <a:off x="1238250" y="334645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29723" name="Oval 27"/>
          <p:cNvSpPr>
            <a:spLocks noChangeArrowheads="1"/>
          </p:cNvSpPr>
          <p:nvPr/>
        </p:nvSpPr>
        <p:spPr bwMode="auto">
          <a:xfrm>
            <a:off x="2514600" y="48768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29724" name="Oval 28"/>
          <p:cNvSpPr>
            <a:spLocks noChangeArrowheads="1"/>
          </p:cNvSpPr>
          <p:nvPr/>
        </p:nvSpPr>
        <p:spPr bwMode="auto">
          <a:xfrm>
            <a:off x="1524000" y="29718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29725" name="Text Box 29"/>
          <p:cNvSpPr txBox="1">
            <a:spLocks noChangeArrowheads="1"/>
          </p:cNvSpPr>
          <p:nvPr/>
        </p:nvSpPr>
        <p:spPr bwMode="auto">
          <a:xfrm>
            <a:off x="1238250" y="6122988"/>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b="0" dirty="0">
                <a:solidFill>
                  <a:schemeClr val="tx2"/>
                </a:solidFill>
                <a:latin typeface="黑体" pitchFamily="2" charset="-122"/>
                <a:ea typeface="黑体" pitchFamily="2" charset="-122"/>
              </a:rPr>
              <a:t>分析模型</a:t>
            </a:r>
          </a:p>
        </p:txBody>
      </p:sp>
      <p:sp>
        <p:nvSpPr>
          <p:cNvPr id="29726" name="Text Box 30"/>
          <p:cNvSpPr txBox="1">
            <a:spLocks noChangeArrowheads="1"/>
          </p:cNvSpPr>
          <p:nvPr/>
        </p:nvSpPr>
        <p:spPr bwMode="auto">
          <a:xfrm>
            <a:off x="5505450" y="6196013"/>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3600" b="0" dirty="0">
                <a:solidFill>
                  <a:schemeClr val="tx2"/>
                </a:solidFill>
                <a:latin typeface="黑体" pitchFamily="2" charset="-122"/>
                <a:ea typeface="黑体" pitchFamily="2" charset="-122"/>
              </a:rPr>
              <a:t>设计模型</a:t>
            </a:r>
          </a:p>
        </p:txBody>
      </p:sp>
      <p:sp>
        <p:nvSpPr>
          <p:cNvPr id="371743" name="Text Box 31"/>
          <p:cNvSpPr txBox="1">
            <a:spLocks noChangeArrowheads="1"/>
          </p:cNvSpPr>
          <p:nvPr/>
        </p:nvSpPr>
        <p:spPr bwMode="auto">
          <a:xfrm rot="21453625">
            <a:off x="1792288" y="1462088"/>
            <a:ext cx="1255712" cy="519112"/>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2800">
                <a:solidFill>
                  <a:schemeClr val="tx1"/>
                </a:solidFill>
                <a:effectLst>
                  <a:outerShdw blurRad="38100" dist="38100" dir="2700000" algn="tl">
                    <a:srgbClr val="C0C0C0"/>
                  </a:outerShdw>
                </a:effectLst>
                <a:latin typeface="宋体" pitchFamily="2" charset="-122"/>
                <a:ea typeface="宋体" pitchFamily="2" charset="-122"/>
              </a:rPr>
              <a:t>操作、</a:t>
            </a:r>
            <a:endParaRPr kumimoji="1"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371744" name="Text Box 32"/>
          <p:cNvSpPr txBox="1">
            <a:spLocks noChangeArrowheads="1"/>
          </p:cNvSpPr>
          <p:nvPr/>
        </p:nvSpPr>
        <p:spPr bwMode="auto">
          <a:xfrm rot="22599653">
            <a:off x="2743200" y="1614488"/>
            <a:ext cx="1255713" cy="519112"/>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2800">
                <a:solidFill>
                  <a:schemeClr val="tx1"/>
                </a:solidFill>
                <a:effectLst>
                  <a:outerShdw blurRad="38100" dist="38100" dir="2700000" algn="tl">
                    <a:srgbClr val="C0C0C0"/>
                  </a:outerShdw>
                </a:effectLst>
                <a:latin typeface="宋体" pitchFamily="2" charset="-122"/>
                <a:ea typeface="宋体" pitchFamily="2" charset="-122"/>
              </a:rPr>
              <a:t>协作者</a:t>
            </a:r>
            <a:endParaRPr kumimoji="1" lang="zh-CN" altLang="en-US" sz="2800" b="0">
              <a:solidFill>
                <a:schemeClr val="bg1"/>
              </a:solidFill>
              <a:effectLst>
                <a:outerShdw blurRad="38100" dist="38100" dir="2700000" algn="tl">
                  <a:srgbClr val="C0C0C0"/>
                </a:outerShdw>
              </a:effectLst>
              <a:latin typeface="黑体" pitchFamily="2" charset="-122"/>
              <a:ea typeface="黑体" pitchFamily="2" charset="-122"/>
            </a:endParaRPr>
          </a:p>
        </p:txBody>
      </p:sp>
      <p:sp>
        <p:nvSpPr>
          <p:cNvPr id="29729" name="Freeform 33"/>
          <p:cNvSpPr>
            <a:spLocks/>
          </p:cNvSpPr>
          <p:nvPr/>
        </p:nvSpPr>
        <p:spPr bwMode="auto">
          <a:xfrm>
            <a:off x="317500" y="660400"/>
            <a:ext cx="6235700" cy="2768600"/>
          </a:xfrm>
          <a:custGeom>
            <a:avLst/>
            <a:gdLst>
              <a:gd name="T0" fmla="*/ 1673384128 w 3928"/>
              <a:gd name="T1" fmla="*/ 2147483647 h 1744"/>
              <a:gd name="T2" fmla="*/ 100806250 w 3928"/>
              <a:gd name="T3" fmla="*/ 1854835274 h 1744"/>
              <a:gd name="T4" fmla="*/ 2147483647 w 3928"/>
              <a:gd name="T5" fmla="*/ 161290004 h 1744"/>
              <a:gd name="T6" fmla="*/ 2147483647 w 3928"/>
              <a:gd name="T7" fmla="*/ 887095149 h 1744"/>
              <a:gd name="T8" fmla="*/ 2147483647 w 3928"/>
              <a:gd name="T9" fmla="*/ 2096770207 h 1744"/>
              <a:gd name="T10" fmla="*/ 0 60000 65536"/>
              <a:gd name="T11" fmla="*/ 0 60000 65536"/>
              <a:gd name="T12" fmla="*/ 0 60000 65536"/>
              <a:gd name="T13" fmla="*/ 0 60000 65536"/>
              <a:gd name="T14" fmla="*/ 0 60000 65536"/>
              <a:gd name="T15" fmla="*/ 0 w 3928"/>
              <a:gd name="T16" fmla="*/ 0 h 1744"/>
              <a:gd name="T17" fmla="*/ 3928 w 3928"/>
              <a:gd name="T18" fmla="*/ 1744 h 1744"/>
            </a:gdLst>
            <a:ahLst/>
            <a:cxnLst>
              <a:cxn ang="T10">
                <a:pos x="T0" y="T1"/>
              </a:cxn>
              <a:cxn ang="T11">
                <a:pos x="T2" y="T3"/>
              </a:cxn>
              <a:cxn ang="T12">
                <a:pos x="T4" y="T5"/>
              </a:cxn>
              <a:cxn ang="T13">
                <a:pos x="T6" y="T7"/>
              </a:cxn>
              <a:cxn ang="T14">
                <a:pos x="T8" y="T9"/>
              </a:cxn>
            </a:cxnLst>
            <a:rect l="T15" t="T16" r="T17" b="T18"/>
            <a:pathLst>
              <a:path w="3928" h="1744">
                <a:moveTo>
                  <a:pt x="664" y="1744"/>
                </a:moveTo>
                <a:cubicBezTo>
                  <a:pt x="332" y="1380"/>
                  <a:pt x="0" y="1016"/>
                  <a:pt x="40" y="736"/>
                </a:cubicBezTo>
                <a:cubicBezTo>
                  <a:pt x="80" y="456"/>
                  <a:pt x="472" y="128"/>
                  <a:pt x="904" y="64"/>
                </a:cubicBezTo>
                <a:cubicBezTo>
                  <a:pt x="1336" y="0"/>
                  <a:pt x="2128" y="224"/>
                  <a:pt x="2632" y="352"/>
                </a:cubicBezTo>
                <a:cubicBezTo>
                  <a:pt x="3136" y="480"/>
                  <a:pt x="3712" y="752"/>
                  <a:pt x="3928" y="832"/>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0" name="Oval 34"/>
          <p:cNvSpPr>
            <a:spLocks noChangeArrowheads="1"/>
          </p:cNvSpPr>
          <p:nvPr/>
        </p:nvSpPr>
        <p:spPr bwMode="auto">
          <a:xfrm>
            <a:off x="4038600" y="2362200"/>
            <a:ext cx="228600" cy="228600"/>
          </a:xfrm>
          <a:prstGeom prst="ellipse">
            <a:avLst/>
          </a:prstGeom>
          <a:solidFill>
            <a:srgbClr val="FC0128"/>
          </a:solidFill>
          <a:ln w="12700">
            <a:solidFill>
              <a:schemeClr val="tx1"/>
            </a:solidFill>
            <a:round/>
            <a:headEnd/>
            <a:tailEnd/>
          </a:ln>
        </p:spPr>
        <p:txBody>
          <a:bodyPr wrap="none" anchor="ctr"/>
          <a:lstStyle/>
          <a:p>
            <a:endParaRPr lang="zh-CN" altLang="en-US"/>
          </a:p>
        </p:txBody>
      </p:sp>
      <p:sp>
        <p:nvSpPr>
          <p:cNvPr id="29731" name="Freeform 35"/>
          <p:cNvSpPr>
            <a:spLocks/>
          </p:cNvSpPr>
          <p:nvPr/>
        </p:nvSpPr>
        <p:spPr bwMode="auto">
          <a:xfrm>
            <a:off x="2590800" y="4953000"/>
            <a:ext cx="2438400" cy="762000"/>
          </a:xfrm>
          <a:custGeom>
            <a:avLst/>
            <a:gdLst>
              <a:gd name="T0" fmla="*/ 0 w 1536"/>
              <a:gd name="T1" fmla="*/ 0 h 480"/>
              <a:gd name="T2" fmla="*/ 604837506 w 1536"/>
              <a:gd name="T3" fmla="*/ 725805014 h 480"/>
              <a:gd name="T4" fmla="*/ 1693545255 w 1536"/>
              <a:gd name="T5" fmla="*/ 1088707620 h 480"/>
              <a:gd name="T6" fmla="*/ 2147483647 w 1536"/>
              <a:gd name="T7" fmla="*/ 1209675089 h 480"/>
              <a:gd name="T8" fmla="*/ 0 60000 65536"/>
              <a:gd name="T9" fmla="*/ 0 60000 65536"/>
              <a:gd name="T10" fmla="*/ 0 60000 65536"/>
              <a:gd name="T11" fmla="*/ 0 60000 65536"/>
              <a:gd name="T12" fmla="*/ 0 w 1536"/>
              <a:gd name="T13" fmla="*/ 0 h 480"/>
              <a:gd name="T14" fmla="*/ 1536 w 1536"/>
              <a:gd name="T15" fmla="*/ 480 h 480"/>
            </a:gdLst>
            <a:ahLst/>
            <a:cxnLst>
              <a:cxn ang="T8">
                <a:pos x="T0" y="T1"/>
              </a:cxn>
              <a:cxn ang="T9">
                <a:pos x="T2" y="T3"/>
              </a:cxn>
              <a:cxn ang="T10">
                <a:pos x="T4" y="T5"/>
              </a:cxn>
              <a:cxn ang="T11">
                <a:pos x="T6" y="T7"/>
              </a:cxn>
            </a:cxnLst>
            <a:rect l="T12" t="T13" r="T14" b="T15"/>
            <a:pathLst>
              <a:path w="1536" h="480">
                <a:moveTo>
                  <a:pt x="0" y="0"/>
                </a:moveTo>
                <a:cubicBezTo>
                  <a:pt x="64" y="108"/>
                  <a:pt x="128" y="216"/>
                  <a:pt x="240" y="288"/>
                </a:cubicBezTo>
                <a:cubicBezTo>
                  <a:pt x="352" y="360"/>
                  <a:pt x="456" y="400"/>
                  <a:pt x="672" y="432"/>
                </a:cubicBezTo>
                <a:cubicBezTo>
                  <a:pt x="888" y="464"/>
                  <a:pt x="1392" y="472"/>
                  <a:pt x="1536" y="480"/>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2" name="Freeform 36"/>
          <p:cNvSpPr>
            <a:spLocks/>
          </p:cNvSpPr>
          <p:nvPr/>
        </p:nvSpPr>
        <p:spPr bwMode="auto">
          <a:xfrm>
            <a:off x="2514600" y="4038600"/>
            <a:ext cx="2590800" cy="1219200"/>
          </a:xfrm>
          <a:custGeom>
            <a:avLst/>
            <a:gdLst>
              <a:gd name="T0" fmla="*/ 0 w 1632"/>
              <a:gd name="T1" fmla="*/ 0 h 768"/>
              <a:gd name="T2" fmla="*/ 604837517 w 1632"/>
              <a:gd name="T3" fmla="*/ 483870045 h 768"/>
              <a:gd name="T4" fmla="*/ 2147483647 w 1632"/>
              <a:gd name="T5" fmla="*/ 1330642474 h 768"/>
              <a:gd name="T6" fmla="*/ 2147483647 w 1632"/>
              <a:gd name="T7" fmla="*/ 1935480178 h 768"/>
              <a:gd name="T8" fmla="*/ 0 60000 65536"/>
              <a:gd name="T9" fmla="*/ 0 60000 65536"/>
              <a:gd name="T10" fmla="*/ 0 60000 65536"/>
              <a:gd name="T11" fmla="*/ 0 60000 65536"/>
              <a:gd name="T12" fmla="*/ 0 w 1632"/>
              <a:gd name="T13" fmla="*/ 0 h 768"/>
              <a:gd name="T14" fmla="*/ 1632 w 1632"/>
              <a:gd name="T15" fmla="*/ 768 h 768"/>
            </a:gdLst>
            <a:ahLst/>
            <a:cxnLst>
              <a:cxn ang="T8">
                <a:pos x="T0" y="T1"/>
              </a:cxn>
              <a:cxn ang="T9">
                <a:pos x="T2" y="T3"/>
              </a:cxn>
              <a:cxn ang="T10">
                <a:pos x="T4" y="T5"/>
              </a:cxn>
              <a:cxn ang="T11">
                <a:pos x="T6" y="T7"/>
              </a:cxn>
            </a:cxnLst>
            <a:rect l="T12" t="T13" r="T14" b="T15"/>
            <a:pathLst>
              <a:path w="1632" h="768">
                <a:moveTo>
                  <a:pt x="0" y="0"/>
                </a:moveTo>
                <a:cubicBezTo>
                  <a:pt x="48" y="52"/>
                  <a:pt x="96" y="104"/>
                  <a:pt x="240" y="192"/>
                </a:cubicBezTo>
                <a:cubicBezTo>
                  <a:pt x="384" y="280"/>
                  <a:pt x="632" y="432"/>
                  <a:pt x="864" y="528"/>
                </a:cubicBezTo>
                <a:cubicBezTo>
                  <a:pt x="1096" y="624"/>
                  <a:pt x="1364" y="696"/>
                  <a:pt x="1632" y="768"/>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1749" name="Text Box 37"/>
          <p:cNvSpPr txBox="1">
            <a:spLocks noChangeArrowheads="1"/>
          </p:cNvSpPr>
          <p:nvPr/>
        </p:nvSpPr>
        <p:spPr bwMode="auto">
          <a:xfrm>
            <a:off x="1219200" y="4357688"/>
            <a:ext cx="2819400" cy="519112"/>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zh-CN" altLang="en-US" sz="2800">
                <a:solidFill>
                  <a:srgbClr val="0000FF"/>
                </a:solidFill>
                <a:effectLst>
                  <a:outerShdw blurRad="38100" dist="38100" dir="2700000" algn="tl">
                    <a:srgbClr val="C0C0C0"/>
                  </a:outerShdw>
                </a:effectLst>
                <a:latin typeface="宋体" pitchFamily="2" charset="-122"/>
                <a:ea typeface="宋体" pitchFamily="2" charset="-122"/>
              </a:rPr>
              <a:t>对象</a:t>
            </a:r>
            <a:r>
              <a:rPr kumimoji="1" lang="en-US" altLang="zh-CN" sz="2800">
                <a:solidFill>
                  <a:srgbClr val="0000FF"/>
                </a:solidFill>
                <a:effectLst>
                  <a:outerShdw blurRad="38100" dist="38100" dir="2700000" algn="tl">
                    <a:srgbClr val="C0C0C0"/>
                  </a:outerShdw>
                </a:effectLst>
                <a:latin typeface="宋体" pitchFamily="2" charset="-122"/>
                <a:ea typeface="宋体" pitchFamily="2" charset="-122"/>
              </a:rPr>
              <a:t>-</a:t>
            </a:r>
            <a:r>
              <a:rPr kumimoji="1" lang="zh-CN" altLang="en-US" sz="2800">
                <a:solidFill>
                  <a:srgbClr val="0000FF"/>
                </a:solidFill>
                <a:effectLst>
                  <a:outerShdw blurRad="38100" dist="38100" dir="2700000" algn="tl">
                    <a:srgbClr val="C0C0C0"/>
                  </a:outerShdw>
                </a:effectLst>
                <a:latin typeface="宋体" pitchFamily="2" charset="-122"/>
                <a:ea typeface="宋体" pitchFamily="2" charset="-122"/>
              </a:rPr>
              <a:t>行为模型</a:t>
            </a:r>
            <a:endParaRPr kumimoji="1" lang="zh-CN" altLang="en-US" sz="2800" b="0">
              <a:solidFill>
                <a:srgbClr val="0000FF"/>
              </a:solidFill>
              <a:effectLst>
                <a:outerShdw blurRad="38100" dist="38100" dir="2700000" algn="tl">
                  <a:srgbClr val="C0C0C0"/>
                </a:outerShdw>
              </a:effectLst>
              <a:latin typeface="黑体" pitchFamily="2" charset="-122"/>
              <a:ea typeface="黑体" pitchFamily="2" charset="-122"/>
            </a:endParaRPr>
          </a:p>
        </p:txBody>
      </p:sp>
      <p:sp>
        <p:nvSpPr>
          <p:cNvPr id="29734" name="Freeform 38"/>
          <p:cNvSpPr>
            <a:spLocks/>
          </p:cNvSpPr>
          <p:nvPr/>
        </p:nvSpPr>
        <p:spPr bwMode="auto">
          <a:xfrm>
            <a:off x="1676400" y="2959100"/>
            <a:ext cx="3886200" cy="1155700"/>
          </a:xfrm>
          <a:custGeom>
            <a:avLst/>
            <a:gdLst>
              <a:gd name="T0" fmla="*/ 0 w 2448"/>
              <a:gd name="T1" fmla="*/ 262096261 h 728"/>
              <a:gd name="T2" fmla="*/ 1088707463 w 2448"/>
              <a:gd name="T3" fmla="*/ 141128752 h 728"/>
              <a:gd name="T4" fmla="*/ 2147483647 w 2448"/>
              <a:gd name="T5" fmla="*/ 1108868775 h 728"/>
              <a:gd name="T6" fmla="*/ 2147483647 w 2448"/>
              <a:gd name="T7" fmla="*/ 1834673928 h 728"/>
              <a:gd name="T8" fmla="*/ 0 60000 65536"/>
              <a:gd name="T9" fmla="*/ 0 60000 65536"/>
              <a:gd name="T10" fmla="*/ 0 60000 65536"/>
              <a:gd name="T11" fmla="*/ 0 60000 65536"/>
              <a:gd name="T12" fmla="*/ 0 w 2448"/>
              <a:gd name="T13" fmla="*/ 0 h 728"/>
              <a:gd name="T14" fmla="*/ 2448 w 2448"/>
              <a:gd name="T15" fmla="*/ 728 h 728"/>
            </a:gdLst>
            <a:ahLst/>
            <a:cxnLst>
              <a:cxn ang="T8">
                <a:pos x="T0" y="T1"/>
              </a:cxn>
              <a:cxn ang="T9">
                <a:pos x="T2" y="T3"/>
              </a:cxn>
              <a:cxn ang="T10">
                <a:pos x="T4" y="T5"/>
              </a:cxn>
              <a:cxn ang="T11">
                <a:pos x="T6" y="T7"/>
              </a:cxn>
            </a:cxnLst>
            <a:rect l="T12" t="T13" r="T14" b="T15"/>
            <a:pathLst>
              <a:path w="2448" h="728">
                <a:moveTo>
                  <a:pt x="0" y="104"/>
                </a:moveTo>
                <a:cubicBezTo>
                  <a:pt x="120" y="52"/>
                  <a:pt x="240" y="0"/>
                  <a:pt x="432" y="56"/>
                </a:cubicBezTo>
                <a:cubicBezTo>
                  <a:pt x="624" y="112"/>
                  <a:pt x="816" y="328"/>
                  <a:pt x="1152" y="440"/>
                </a:cubicBezTo>
                <a:cubicBezTo>
                  <a:pt x="1488" y="552"/>
                  <a:pt x="2232" y="680"/>
                  <a:pt x="2448" y="728"/>
                </a:cubicBezTo>
              </a:path>
            </a:pathLst>
          </a:custGeom>
          <a:noFill/>
          <a:ln w="28575"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5" name="AutoShape 39"/>
          <p:cNvSpPr>
            <a:spLocks noChangeArrowheads="1"/>
          </p:cNvSpPr>
          <p:nvPr/>
        </p:nvSpPr>
        <p:spPr bwMode="auto">
          <a:xfrm>
            <a:off x="4067175" y="6453188"/>
            <a:ext cx="865188" cy="288925"/>
          </a:xfrm>
          <a:prstGeom prst="rightArrow">
            <a:avLst>
              <a:gd name="adj1" fmla="val 50000"/>
              <a:gd name="adj2" fmla="val 74863"/>
            </a:avLst>
          </a:prstGeom>
          <a:solidFill>
            <a:srgbClr val="FF00FF"/>
          </a:solidFill>
          <a:ln w="9525" algn="ctr">
            <a:solidFill>
              <a:schemeClr val="tx1"/>
            </a:solidFill>
            <a:miter lim="800000"/>
            <a:headEnd/>
            <a:tailEnd/>
          </a:ln>
        </p:spPr>
        <p:txBody>
          <a:bodyPr wrap="none" anchor="ctr"/>
          <a:lstStyle/>
          <a:p>
            <a:endParaRPr lang="zh-CN" altLang="en-US"/>
          </a:p>
        </p:txBody>
      </p:sp>
      <p:sp>
        <p:nvSpPr>
          <p:cNvPr id="29736" name="Rectangle 40"/>
          <p:cNvSpPr>
            <a:spLocks noChangeArrowheads="1"/>
          </p:cNvSpPr>
          <p:nvPr/>
        </p:nvSpPr>
        <p:spPr bwMode="auto">
          <a:xfrm>
            <a:off x="323850" y="52388"/>
            <a:ext cx="84705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cs typeface="Times New Roman" pitchFamily="18" charset="0"/>
              </a:rPr>
              <a:t>将</a:t>
            </a:r>
            <a:r>
              <a:rPr lang="en-US" altLang="zh-CN" sz="4000" dirty="0">
                <a:solidFill>
                  <a:srgbClr val="0000FF"/>
                </a:solidFill>
                <a:cs typeface="Times New Roman" pitchFamily="18" charset="0"/>
              </a:rPr>
              <a:t>OO</a:t>
            </a:r>
            <a:r>
              <a:rPr lang="zh-CN" altLang="en-US" sz="4000" dirty="0">
                <a:solidFill>
                  <a:srgbClr val="0000FF"/>
                </a:solidFill>
                <a:cs typeface="Times New Roman" pitchFamily="18" charset="0"/>
              </a:rPr>
              <a:t>分析模型，转换到</a:t>
            </a:r>
            <a:r>
              <a:rPr lang="en-US" altLang="zh-CN" sz="4000" dirty="0">
                <a:solidFill>
                  <a:srgbClr val="0000FF"/>
                </a:solidFill>
                <a:cs typeface="Times New Roman" pitchFamily="18" charset="0"/>
              </a:rPr>
              <a:t>OO</a:t>
            </a:r>
            <a:r>
              <a:rPr lang="zh-CN" altLang="en-US" sz="4000" dirty="0">
                <a:solidFill>
                  <a:srgbClr val="0000FF"/>
                </a:solidFill>
                <a:cs typeface="Times New Roman" pitchFamily="18" charset="0"/>
              </a:rPr>
              <a:t>设计模型</a:t>
            </a:r>
          </a:p>
        </p:txBody>
      </p:sp>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656565" y="548680"/>
            <a:ext cx="3777252"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en-US" altLang="zh-CN" sz="4000" dirty="0">
                <a:solidFill>
                  <a:srgbClr val="0000FF"/>
                </a:solidFill>
                <a:cs typeface="Times New Roman" pitchFamily="18" charset="0"/>
              </a:rPr>
              <a:t>OOA  and  OOD</a:t>
            </a:r>
          </a:p>
        </p:txBody>
      </p:sp>
      <p:pic>
        <p:nvPicPr>
          <p:cNvPr id="30723"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565" y="2104588"/>
            <a:ext cx="7704138"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11560" y="391235"/>
            <a:ext cx="8262410" cy="96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spcBef>
                <a:spcPts val="1200"/>
              </a:spcBef>
              <a:buClr>
                <a:schemeClr val="accent2"/>
              </a:buClr>
              <a:buFont typeface="Wingdings" pitchFamily="2" charset="2"/>
              <a:buNone/>
            </a:pPr>
            <a:r>
              <a:rPr lang="zh-CN" altLang="en-US" sz="4000" dirty="0">
                <a:solidFill>
                  <a:srgbClr val="0000FF"/>
                </a:solidFill>
                <a:latin typeface="黑体" pitchFamily="49" charset="-122"/>
                <a:ea typeface="黑体" pitchFamily="49" charset="-122"/>
                <a:cs typeface="Times New Roman" pitchFamily="18" charset="0"/>
              </a:rPr>
              <a:t>分析模型 </a:t>
            </a:r>
            <a:r>
              <a:rPr lang="en-US" altLang="zh-CN" sz="4000" dirty="0">
                <a:solidFill>
                  <a:srgbClr val="0000FF"/>
                </a:solidFill>
                <a:latin typeface="黑体" pitchFamily="49" charset="-122"/>
                <a:ea typeface="黑体" pitchFamily="49" charset="-122"/>
                <a:cs typeface="Times New Roman" pitchFamily="18" charset="0"/>
              </a:rPr>
              <a:t>—&gt; </a:t>
            </a:r>
            <a:r>
              <a:rPr lang="zh-CN" altLang="en-US" sz="4000" dirty="0">
                <a:solidFill>
                  <a:srgbClr val="0000FF"/>
                </a:solidFill>
                <a:latin typeface="黑体" pitchFamily="49" charset="-122"/>
                <a:ea typeface="黑体" pitchFamily="49" charset="-122"/>
                <a:cs typeface="Times New Roman" pitchFamily="18" charset="0"/>
              </a:rPr>
              <a:t>设计模型       </a:t>
            </a:r>
          </a:p>
        </p:txBody>
      </p:sp>
      <p:sp>
        <p:nvSpPr>
          <p:cNvPr id="31747" name="Rectangle 3"/>
          <p:cNvSpPr>
            <a:spLocks noChangeArrowheads="1"/>
          </p:cNvSpPr>
          <p:nvPr/>
        </p:nvSpPr>
        <p:spPr bwMode="auto">
          <a:xfrm>
            <a:off x="1676400" y="541337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endParaRPr kumimoji="1" lang="zh-CN" altLang="en-US" sz="3200">
              <a:solidFill>
                <a:schemeClr val="tx1"/>
              </a:solidFill>
              <a:latin typeface="黑体" pitchFamily="2" charset="-122"/>
              <a:ea typeface="黑体" pitchFamily="2" charset="-122"/>
            </a:endParaRPr>
          </a:p>
        </p:txBody>
      </p:sp>
      <p:sp>
        <p:nvSpPr>
          <p:cNvPr id="373764" name="Rectangle 4"/>
          <p:cNvSpPr>
            <a:spLocks noChangeArrowheads="1"/>
          </p:cNvSpPr>
          <p:nvPr/>
        </p:nvSpPr>
        <p:spPr bwMode="auto">
          <a:xfrm>
            <a:off x="914400" y="1752600"/>
            <a:ext cx="3048000" cy="4572000"/>
          </a:xfrm>
          <a:prstGeom prst="rect">
            <a:avLst/>
          </a:prstGeom>
          <a:solidFill>
            <a:srgbClr val="CCFFCC"/>
          </a:solidFill>
          <a:ln w="19050">
            <a:solidFill>
              <a:schemeClr val="tx1"/>
            </a:solidFill>
            <a:miter lim="800000"/>
            <a:headEnd/>
            <a:tailEnd/>
          </a:ln>
          <a:effectLst>
            <a:outerShdw dist="107763" dir="2700000" algn="ctr" rotWithShape="0">
              <a:schemeClr val="bg2"/>
            </a:outerShdw>
          </a:effectLst>
        </p:spPr>
        <p:txBody>
          <a:bodyPr wrap="none" anchor="ctr"/>
          <a:lstStyle/>
          <a:p>
            <a:pPr algn="l" eaLnBrk="0" hangingPunct="0">
              <a:lnSpc>
                <a:spcPct val="125000"/>
              </a:lnSpc>
              <a:defRPr/>
            </a:pPr>
            <a:r>
              <a:rPr kumimoji="1" lang="zh-CN" altLang="en-US" sz="4400" dirty="0">
                <a:solidFill>
                  <a:schemeClr val="tx2"/>
                </a:solidFill>
                <a:latin typeface="Arial" charset="0"/>
                <a:ea typeface="宋体" pitchFamily="2" charset="-122"/>
              </a:rPr>
              <a:t>  </a:t>
            </a:r>
            <a:r>
              <a:rPr kumimoji="1" lang="zh-CN" altLang="en-US" sz="4400" dirty="0">
                <a:solidFill>
                  <a:srgbClr val="CC0066"/>
                </a:solidFill>
                <a:latin typeface="Arial" charset="0"/>
                <a:ea typeface="宋体" pitchFamily="2" charset="-122"/>
              </a:rPr>
              <a:t>分析模型</a:t>
            </a:r>
          </a:p>
          <a:p>
            <a:pPr algn="l" eaLnBrk="0" hangingPunct="0">
              <a:lnSpc>
                <a:spcPct val="115000"/>
              </a:lnSpc>
              <a:spcBef>
                <a:spcPct val="25000"/>
              </a:spcBef>
              <a:defRPr/>
            </a:pPr>
            <a:r>
              <a:rPr kumimoji="1" lang="zh-CN" altLang="en-US" sz="4000" dirty="0">
                <a:solidFill>
                  <a:schemeClr val="tx1"/>
                </a:solidFill>
                <a:latin typeface="Arial" charset="0"/>
                <a:ea typeface="宋体" pitchFamily="2" charset="-122"/>
              </a:rPr>
              <a:t>     类</a:t>
            </a:r>
          </a:p>
          <a:p>
            <a:pPr algn="l" eaLnBrk="0" hangingPunct="0">
              <a:lnSpc>
                <a:spcPct val="115000"/>
              </a:lnSpc>
              <a:defRPr/>
            </a:pPr>
            <a:r>
              <a:rPr kumimoji="1" lang="zh-CN" altLang="en-US" sz="4000" dirty="0">
                <a:solidFill>
                  <a:schemeClr val="tx1"/>
                </a:solidFill>
                <a:latin typeface="Arial" charset="0"/>
                <a:ea typeface="宋体" pitchFamily="2" charset="-122"/>
              </a:rPr>
              <a:t>     属性</a:t>
            </a:r>
          </a:p>
          <a:p>
            <a:pPr algn="l" eaLnBrk="0" hangingPunct="0">
              <a:lnSpc>
                <a:spcPct val="115000"/>
              </a:lnSpc>
              <a:defRPr/>
            </a:pPr>
            <a:r>
              <a:rPr kumimoji="1" lang="zh-CN" altLang="en-US" sz="4000" dirty="0">
                <a:solidFill>
                  <a:schemeClr val="tx1"/>
                </a:solidFill>
                <a:latin typeface="Arial" charset="0"/>
                <a:ea typeface="宋体" pitchFamily="2" charset="-122"/>
              </a:rPr>
              <a:t>     方法</a:t>
            </a:r>
          </a:p>
          <a:p>
            <a:pPr algn="l" eaLnBrk="0" hangingPunct="0">
              <a:lnSpc>
                <a:spcPct val="115000"/>
              </a:lnSpc>
              <a:defRPr/>
            </a:pPr>
            <a:r>
              <a:rPr kumimoji="1" lang="zh-CN" altLang="en-US" sz="4000" dirty="0">
                <a:solidFill>
                  <a:schemeClr val="tx1"/>
                </a:solidFill>
                <a:latin typeface="Arial" charset="0"/>
                <a:ea typeface="宋体" pitchFamily="2" charset="-122"/>
              </a:rPr>
              <a:t>     关系</a:t>
            </a:r>
          </a:p>
          <a:p>
            <a:pPr algn="l" eaLnBrk="0" hangingPunct="0">
              <a:lnSpc>
                <a:spcPct val="115000"/>
              </a:lnSpc>
              <a:defRPr/>
            </a:pPr>
            <a:r>
              <a:rPr kumimoji="1" lang="zh-CN" altLang="en-US" sz="4000" dirty="0">
                <a:solidFill>
                  <a:schemeClr val="tx1"/>
                </a:solidFill>
                <a:latin typeface="Arial" charset="0"/>
                <a:ea typeface="宋体" pitchFamily="2" charset="-122"/>
              </a:rPr>
              <a:t>     行为</a:t>
            </a:r>
          </a:p>
        </p:txBody>
      </p:sp>
      <p:sp>
        <p:nvSpPr>
          <p:cNvPr id="31749" name="Line 5"/>
          <p:cNvSpPr>
            <a:spLocks noChangeShapeType="1"/>
          </p:cNvSpPr>
          <p:nvPr/>
        </p:nvSpPr>
        <p:spPr bwMode="auto">
          <a:xfrm>
            <a:off x="914400" y="2743200"/>
            <a:ext cx="3048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0" name="Rectangle 6"/>
          <p:cNvSpPr>
            <a:spLocks noChangeArrowheads="1"/>
          </p:cNvSpPr>
          <p:nvPr/>
        </p:nvSpPr>
        <p:spPr bwMode="auto">
          <a:xfrm>
            <a:off x="5715000" y="5413375"/>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endParaRPr kumimoji="1" lang="zh-CN" altLang="en-US" sz="3200">
              <a:solidFill>
                <a:schemeClr val="tx1"/>
              </a:solidFill>
              <a:latin typeface="黑体" pitchFamily="2" charset="-122"/>
              <a:ea typeface="黑体" pitchFamily="2" charset="-122"/>
            </a:endParaRPr>
          </a:p>
        </p:txBody>
      </p:sp>
      <p:sp>
        <p:nvSpPr>
          <p:cNvPr id="373767" name="Rectangle 7"/>
          <p:cNvSpPr>
            <a:spLocks noChangeArrowheads="1"/>
          </p:cNvSpPr>
          <p:nvPr/>
        </p:nvSpPr>
        <p:spPr bwMode="auto">
          <a:xfrm>
            <a:off x="4953000" y="1752600"/>
            <a:ext cx="3048000" cy="4572000"/>
          </a:xfrm>
          <a:prstGeom prst="rect">
            <a:avLst/>
          </a:prstGeom>
          <a:solidFill>
            <a:srgbClr val="CCFFFF"/>
          </a:solidFill>
          <a:ln w="19050">
            <a:solidFill>
              <a:schemeClr val="tx1"/>
            </a:solidFill>
            <a:miter lim="800000"/>
            <a:headEnd/>
            <a:tailEnd/>
          </a:ln>
          <a:effectLst>
            <a:outerShdw dist="107763" dir="2700000" algn="ctr" rotWithShape="0">
              <a:schemeClr val="bg2"/>
            </a:outerShdw>
          </a:effectLst>
        </p:spPr>
        <p:txBody>
          <a:bodyPr wrap="none" anchor="ctr"/>
          <a:lstStyle/>
          <a:p>
            <a:pPr algn="l" eaLnBrk="0" hangingPunct="0">
              <a:lnSpc>
                <a:spcPct val="125000"/>
              </a:lnSpc>
              <a:defRPr/>
            </a:pPr>
            <a:r>
              <a:rPr kumimoji="1" lang="zh-CN" altLang="en-US" sz="4400" dirty="0">
                <a:solidFill>
                  <a:schemeClr val="tx2"/>
                </a:solidFill>
                <a:latin typeface="Arial" charset="0"/>
                <a:ea typeface="宋体" pitchFamily="2" charset="-122"/>
              </a:rPr>
              <a:t>  </a:t>
            </a:r>
            <a:r>
              <a:rPr kumimoji="1" lang="zh-CN" altLang="en-US" sz="4400" dirty="0">
                <a:solidFill>
                  <a:srgbClr val="CC0066"/>
                </a:solidFill>
                <a:latin typeface="Arial" charset="0"/>
                <a:ea typeface="宋体" pitchFamily="2" charset="-122"/>
              </a:rPr>
              <a:t>软件设计</a:t>
            </a:r>
          </a:p>
          <a:p>
            <a:pPr algn="l" eaLnBrk="0" hangingPunct="0">
              <a:lnSpc>
                <a:spcPct val="115000"/>
              </a:lnSpc>
              <a:spcBef>
                <a:spcPct val="25000"/>
              </a:spcBef>
              <a:defRPr/>
            </a:pPr>
            <a:r>
              <a:rPr kumimoji="1" lang="zh-CN" altLang="en-US" sz="4000" dirty="0">
                <a:solidFill>
                  <a:schemeClr val="tx1"/>
                </a:solidFill>
                <a:latin typeface="Arial" charset="0"/>
                <a:ea typeface="宋体" pitchFamily="2" charset="-122"/>
              </a:rPr>
              <a:t>    对象</a:t>
            </a:r>
          </a:p>
          <a:p>
            <a:pPr algn="l" eaLnBrk="0" hangingPunct="0">
              <a:lnSpc>
                <a:spcPct val="115000"/>
              </a:lnSpc>
              <a:defRPr/>
            </a:pPr>
            <a:r>
              <a:rPr kumimoji="1" lang="zh-CN" altLang="en-US" sz="4000" dirty="0">
                <a:solidFill>
                  <a:schemeClr val="tx1"/>
                </a:solidFill>
                <a:latin typeface="Arial" charset="0"/>
                <a:ea typeface="宋体" pitchFamily="2" charset="-122"/>
              </a:rPr>
              <a:t>    数据结构</a:t>
            </a:r>
          </a:p>
          <a:p>
            <a:pPr algn="l" eaLnBrk="0" hangingPunct="0">
              <a:lnSpc>
                <a:spcPct val="115000"/>
              </a:lnSpc>
              <a:defRPr/>
            </a:pPr>
            <a:r>
              <a:rPr kumimoji="1" lang="zh-CN" altLang="en-US" sz="4000" dirty="0">
                <a:solidFill>
                  <a:schemeClr val="tx1"/>
                </a:solidFill>
                <a:latin typeface="Arial" charset="0"/>
                <a:ea typeface="宋体" pitchFamily="2" charset="-122"/>
              </a:rPr>
              <a:t>    算法</a:t>
            </a:r>
          </a:p>
          <a:p>
            <a:pPr algn="l" eaLnBrk="0" hangingPunct="0">
              <a:lnSpc>
                <a:spcPct val="115000"/>
              </a:lnSpc>
              <a:defRPr/>
            </a:pPr>
            <a:r>
              <a:rPr kumimoji="1" lang="zh-CN" altLang="en-US" sz="4000" dirty="0">
                <a:solidFill>
                  <a:schemeClr val="tx1"/>
                </a:solidFill>
                <a:latin typeface="Arial" charset="0"/>
                <a:ea typeface="宋体" pitchFamily="2" charset="-122"/>
              </a:rPr>
              <a:t>    消息传递</a:t>
            </a:r>
          </a:p>
          <a:p>
            <a:pPr algn="l" eaLnBrk="0" hangingPunct="0">
              <a:lnSpc>
                <a:spcPct val="115000"/>
              </a:lnSpc>
              <a:defRPr/>
            </a:pPr>
            <a:r>
              <a:rPr kumimoji="1" lang="zh-CN" altLang="en-US" sz="4000" dirty="0">
                <a:solidFill>
                  <a:schemeClr val="tx1"/>
                </a:solidFill>
                <a:latin typeface="Arial" charset="0"/>
                <a:ea typeface="宋体" pitchFamily="2" charset="-122"/>
              </a:rPr>
              <a:t>    控制</a:t>
            </a:r>
          </a:p>
        </p:txBody>
      </p:sp>
      <p:sp>
        <p:nvSpPr>
          <p:cNvPr id="31752" name="Line 8"/>
          <p:cNvSpPr>
            <a:spLocks noChangeShapeType="1"/>
          </p:cNvSpPr>
          <p:nvPr/>
        </p:nvSpPr>
        <p:spPr bwMode="auto">
          <a:xfrm>
            <a:off x="4953000" y="2743200"/>
            <a:ext cx="30480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3" name="Line 9"/>
          <p:cNvSpPr>
            <a:spLocks noChangeShapeType="1"/>
          </p:cNvSpPr>
          <p:nvPr/>
        </p:nvSpPr>
        <p:spPr bwMode="auto">
          <a:xfrm>
            <a:off x="2895598" y="3158970"/>
            <a:ext cx="2590801" cy="0"/>
          </a:xfrm>
          <a:prstGeom prst="line">
            <a:avLst/>
          </a:prstGeom>
          <a:noFill/>
          <a:ln w="63500">
            <a:solidFill>
              <a:schemeClr val="tx1">
                <a:lumMod val="50000"/>
                <a:lumOff val="50000"/>
              </a:schemeClr>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 name="Line 9"/>
          <p:cNvSpPr>
            <a:spLocks noChangeShapeType="1"/>
          </p:cNvSpPr>
          <p:nvPr/>
        </p:nvSpPr>
        <p:spPr bwMode="auto">
          <a:xfrm>
            <a:off x="2895599" y="3879050"/>
            <a:ext cx="2621505" cy="0"/>
          </a:xfrm>
          <a:prstGeom prst="line">
            <a:avLst/>
          </a:prstGeom>
          <a:noFill/>
          <a:ln w="63500">
            <a:solidFill>
              <a:schemeClr val="tx1">
                <a:lumMod val="50000"/>
                <a:lumOff val="50000"/>
              </a:schemeClr>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5" name="Line 9"/>
          <p:cNvSpPr>
            <a:spLocks noChangeShapeType="1"/>
          </p:cNvSpPr>
          <p:nvPr/>
        </p:nvSpPr>
        <p:spPr bwMode="auto">
          <a:xfrm>
            <a:off x="2940605" y="4599130"/>
            <a:ext cx="2621505" cy="0"/>
          </a:xfrm>
          <a:prstGeom prst="line">
            <a:avLst/>
          </a:prstGeom>
          <a:noFill/>
          <a:ln w="63500">
            <a:solidFill>
              <a:schemeClr val="tx1">
                <a:lumMod val="50000"/>
                <a:lumOff val="50000"/>
              </a:schemeClr>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 name="Line 9"/>
          <p:cNvSpPr>
            <a:spLocks noChangeShapeType="1"/>
          </p:cNvSpPr>
          <p:nvPr/>
        </p:nvSpPr>
        <p:spPr bwMode="auto">
          <a:xfrm>
            <a:off x="2940605" y="5274205"/>
            <a:ext cx="2621505" cy="0"/>
          </a:xfrm>
          <a:prstGeom prst="line">
            <a:avLst/>
          </a:prstGeom>
          <a:noFill/>
          <a:ln w="63500">
            <a:solidFill>
              <a:schemeClr val="tx1">
                <a:lumMod val="50000"/>
                <a:lumOff val="50000"/>
              </a:schemeClr>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7" name="Line 9"/>
          <p:cNvSpPr>
            <a:spLocks noChangeShapeType="1"/>
          </p:cNvSpPr>
          <p:nvPr/>
        </p:nvSpPr>
        <p:spPr bwMode="auto">
          <a:xfrm>
            <a:off x="2906815" y="5904275"/>
            <a:ext cx="2621505" cy="0"/>
          </a:xfrm>
          <a:prstGeom prst="line">
            <a:avLst/>
          </a:prstGeom>
          <a:noFill/>
          <a:ln w="63500">
            <a:solidFill>
              <a:schemeClr val="tx1">
                <a:lumMod val="50000"/>
                <a:lumOff val="50000"/>
              </a:schemeClr>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566555" y="503675"/>
            <a:ext cx="40941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4000" dirty="0">
                <a:solidFill>
                  <a:srgbClr val="0000FF"/>
                </a:solidFill>
                <a:cs typeface="Times New Roman" pitchFamily="18" charset="0"/>
              </a:rPr>
              <a:t>Design in order to</a:t>
            </a:r>
          </a:p>
        </p:txBody>
      </p:sp>
      <p:sp>
        <p:nvSpPr>
          <p:cNvPr id="380931" name="Rectangle 3"/>
          <p:cNvSpPr>
            <a:spLocks noChangeArrowheads="1"/>
          </p:cNvSpPr>
          <p:nvPr/>
        </p:nvSpPr>
        <p:spPr bwMode="auto">
          <a:xfrm>
            <a:off x="656565" y="1808163"/>
            <a:ext cx="3879588" cy="3816429"/>
          </a:xfrm>
          <a:prstGeom prst="rect">
            <a:avLst/>
          </a:prstGeom>
          <a:noFill/>
          <a:ln w="9525">
            <a:noFill/>
            <a:miter lim="800000"/>
            <a:headEnd/>
            <a:tailEnd/>
          </a:ln>
          <a:effectLst/>
        </p:spPr>
        <p:txBody>
          <a:bodyPr wrap="none">
            <a:spAutoFit/>
          </a:bodyPr>
          <a:lstStyle/>
          <a:p>
            <a:pPr marL="457200" indent="-457200" algn="l">
              <a:buClr>
                <a:srgbClr val="FF0000"/>
              </a:buClr>
              <a:buFont typeface="Wingdings" panose="05000000000000000000" pitchFamily="2" charset="2"/>
              <a:buChar char="ü"/>
              <a:defRPr/>
            </a:pPr>
            <a:r>
              <a:rPr lang="en-US" altLang="zh-CN" sz="3200" b="0" dirty="0">
                <a:solidFill>
                  <a:schemeClr val="tx1"/>
                </a:solidFill>
                <a:effectLst>
                  <a:outerShdw blurRad="38100" dist="38100" dir="2700000" algn="tl">
                    <a:srgbClr val="C0C0C0"/>
                  </a:outerShdw>
                </a:effectLst>
                <a:latin typeface="Arial" charset="0"/>
                <a:ea typeface="宋体" pitchFamily="2" charset="-122"/>
              </a:rPr>
              <a:t>find a good object</a:t>
            </a:r>
          </a:p>
          <a:p>
            <a:pPr marL="457200" indent="-457200" algn="l">
              <a:buClr>
                <a:srgbClr val="FF0000"/>
              </a:buClr>
              <a:buFont typeface="Wingdings" panose="05000000000000000000" pitchFamily="2" charset="2"/>
              <a:buChar char="ü"/>
              <a:defRPr/>
            </a:pPr>
            <a:r>
              <a:rPr lang="en-US" altLang="zh-CN" sz="3200" b="0" dirty="0">
                <a:solidFill>
                  <a:schemeClr val="tx1"/>
                </a:solidFill>
                <a:latin typeface="Arial" charset="0"/>
                <a:ea typeface="宋体" pitchFamily="2" charset="-122"/>
              </a:rPr>
              <a:t>abstraction</a:t>
            </a:r>
          </a:p>
          <a:p>
            <a:pPr marL="457200" indent="-457200" algn="l">
              <a:buClr>
                <a:srgbClr val="FF0000"/>
              </a:buClr>
              <a:buFont typeface="Wingdings" panose="05000000000000000000" pitchFamily="2" charset="2"/>
              <a:buChar char="ü"/>
              <a:defRPr/>
            </a:pPr>
            <a:r>
              <a:rPr lang="en-US" altLang="zh-CN" sz="3200" b="0" dirty="0">
                <a:solidFill>
                  <a:schemeClr val="tx1"/>
                </a:solidFill>
                <a:effectLst>
                  <a:outerShdw blurRad="38100" dist="38100" dir="2700000" algn="tl">
                    <a:srgbClr val="C0C0C0"/>
                  </a:outerShdw>
                </a:effectLst>
                <a:latin typeface="Arial" charset="0"/>
                <a:ea typeface="宋体" pitchFamily="2" charset="-122"/>
              </a:rPr>
              <a:t>encapsulation</a:t>
            </a:r>
          </a:p>
          <a:p>
            <a:pPr marL="457200" indent="-457200" algn="l">
              <a:buClr>
                <a:srgbClr val="FF0000"/>
              </a:buClr>
              <a:buFont typeface="Wingdings" panose="05000000000000000000" pitchFamily="2" charset="2"/>
              <a:buChar char="ü"/>
              <a:defRPr/>
            </a:pPr>
            <a:r>
              <a:rPr lang="en-US" altLang="zh-CN" sz="3200" b="0" dirty="0">
                <a:solidFill>
                  <a:schemeClr val="tx1"/>
                </a:solidFill>
                <a:effectLst>
                  <a:outerShdw blurRad="38100" dist="38100" dir="2700000" algn="tl">
                    <a:srgbClr val="C0C0C0"/>
                  </a:outerShdw>
                </a:effectLst>
                <a:latin typeface="Arial" charset="0"/>
                <a:ea typeface="宋体" pitchFamily="2" charset="-122"/>
              </a:rPr>
              <a:t>association</a:t>
            </a:r>
          </a:p>
          <a:p>
            <a:pPr marL="457200" indent="-457200" algn="l">
              <a:buClr>
                <a:srgbClr val="FF0000"/>
              </a:buClr>
              <a:buFont typeface="Wingdings" panose="05000000000000000000" pitchFamily="2" charset="2"/>
              <a:buChar char="ü"/>
              <a:defRPr/>
            </a:pPr>
            <a:r>
              <a:rPr lang="en-US" altLang="zh-CN" sz="3200" b="0" dirty="0">
                <a:solidFill>
                  <a:schemeClr val="tx1"/>
                </a:solidFill>
                <a:effectLst>
                  <a:outerShdw blurRad="38100" dist="38100" dir="2700000" algn="tl">
                    <a:srgbClr val="C0C0C0"/>
                  </a:outerShdw>
                </a:effectLst>
                <a:latin typeface="Arial" charset="0"/>
                <a:ea typeface="宋体" pitchFamily="2" charset="-122"/>
              </a:rPr>
              <a:t>interaction</a:t>
            </a:r>
          </a:p>
          <a:p>
            <a:pPr marL="457200" indent="-457200" algn="l">
              <a:buClr>
                <a:srgbClr val="FF0000"/>
              </a:buClr>
              <a:buFont typeface="Wingdings" panose="05000000000000000000" pitchFamily="2" charset="2"/>
              <a:buChar char="ü"/>
              <a:defRPr/>
            </a:pPr>
            <a:r>
              <a:rPr lang="en-US" altLang="zh-CN" sz="3200" b="0" dirty="0">
                <a:solidFill>
                  <a:srgbClr val="0000FF"/>
                </a:solidFill>
                <a:effectLst>
                  <a:outerShdw blurRad="38100" dist="38100" dir="2700000" algn="tl">
                    <a:srgbClr val="C0C0C0"/>
                  </a:outerShdw>
                </a:effectLst>
                <a:latin typeface="Arial" charset="0"/>
                <a:ea typeface="宋体" pitchFamily="2" charset="-122"/>
              </a:rPr>
              <a:t>inheritance</a:t>
            </a:r>
          </a:p>
          <a:p>
            <a:pPr marL="457200" indent="-457200" algn="l">
              <a:buClr>
                <a:srgbClr val="FF0000"/>
              </a:buClr>
              <a:buFont typeface="Wingdings" panose="05000000000000000000" pitchFamily="2" charset="2"/>
              <a:buChar char="ü"/>
              <a:defRPr/>
            </a:pPr>
            <a:r>
              <a:rPr lang="en-US" altLang="zh-CN" sz="3200" b="0" dirty="0">
                <a:solidFill>
                  <a:srgbClr val="0000FF"/>
                </a:solidFill>
                <a:effectLst>
                  <a:outerShdw blurRad="38100" dist="38100" dir="2700000" algn="tl">
                    <a:srgbClr val="C0C0C0"/>
                  </a:outerShdw>
                </a:effectLst>
                <a:latin typeface="Arial" charset="0"/>
                <a:ea typeface="宋体" pitchFamily="2" charset="-122"/>
              </a:rPr>
              <a:t>reuse</a:t>
            </a:r>
          </a:p>
          <a:p>
            <a:pPr algn="l">
              <a:defRPr/>
            </a:pPr>
            <a:endParaRPr lang="zh-CN" altLang="en-US" sz="1800" b="0" dirty="0">
              <a:solidFill>
                <a:schemeClr val="tx1"/>
              </a:solidFill>
              <a:latin typeface="Arial" charset="0"/>
              <a:ea typeface="宋体" pitchFamily="2" charset="-122"/>
            </a:endParaRPr>
          </a:p>
        </p:txBody>
      </p:sp>
      <p:sp>
        <p:nvSpPr>
          <p:cNvPr id="380932" name="Rectangle 4"/>
          <p:cNvSpPr>
            <a:spLocks noChangeArrowheads="1"/>
          </p:cNvSpPr>
          <p:nvPr/>
        </p:nvSpPr>
        <p:spPr bwMode="auto">
          <a:xfrm>
            <a:off x="5232400" y="2708920"/>
            <a:ext cx="3679825" cy="579438"/>
          </a:xfrm>
          <a:prstGeom prst="rect">
            <a:avLst/>
          </a:prstGeom>
          <a:noFill/>
          <a:ln w="9525">
            <a:noFill/>
            <a:miter lim="800000"/>
            <a:headEnd/>
            <a:tailEnd/>
          </a:ln>
          <a:effectLst/>
        </p:spPr>
        <p:txBody>
          <a:bodyPr wrap="none">
            <a:spAutoFit/>
          </a:bodyPr>
          <a:lstStyle/>
          <a:p>
            <a:pPr algn="l">
              <a:defRPr/>
            </a:pPr>
            <a:r>
              <a:rPr lang="en-US" altLang="zh-CN" sz="3200" b="0" dirty="0">
                <a:solidFill>
                  <a:schemeClr val="tx1"/>
                </a:solidFill>
                <a:latin typeface="Arial" charset="0"/>
                <a:ea typeface="宋体" pitchFamily="2" charset="-122"/>
              </a:rPr>
              <a:t>Architecture</a:t>
            </a:r>
            <a:r>
              <a:rPr lang="en-US" altLang="zh-CN" sz="3200" b="0" dirty="0">
                <a:solidFill>
                  <a:schemeClr val="tx1"/>
                </a:solidFill>
                <a:effectLst>
                  <a:outerShdw blurRad="38100" dist="38100" dir="2700000" algn="tl">
                    <a:srgbClr val="C0C0C0"/>
                  </a:outerShdw>
                </a:effectLst>
                <a:latin typeface="Arial" charset="0"/>
                <a:ea typeface="宋体" pitchFamily="2" charset="-122"/>
              </a:rPr>
              <a:t> phase </a:t>
            </a:r>
          </a:p>
        </p:txBody>
      </p:sp>
      <p:sp>
        <p:nvSpPr>
          <p:cNvPr id="380933" name="Rectangle 5"/>
          <p:cNvSpPr>
            <a:spLocks noChangeArrowheads="1"/>
          </p:cNvSpPr>
          <p:nvPr/>
        </p:nvSpPr>
        <p:spPr bwMode="auto">
          <a:xfrm>
            <a:off x="746575" y="6089922"/>
            <a:ext cx="6340197" cy="584775"/>
          </a:xfrm>
          <a:prstGeom prst="rect">
            <a:avLst/>
          </a:prstGeom>
          <a:noFill/>
          <a:ln w="9525">
            <a:noFill/>
            <a:miter lim="800000"/>
            <a:headEnd/>
            <a:tailEnd/>
          </a:ln>
          <a:effectLst/>
        </p:spPr>
        <p:txBody>
          <a:bodyPr wrap="none">
            <a:spAutoFit/>
          </a:bodyPr>
          <a:lstStyle/>
          <a:p>
            <a:pPr algn="l">
              <a:defRPr/>
            </a:pPr>
            <a:r>
              <a:rPr lang="zh-CN" altLang="en-US" sz="3200" dirty="0">
                <a:solidFill>
                  <a:srgbClr val="0000FF"/>
                </a:solidFill>
                <a:latin typeface="Arial" charset="0"/>
                <a:ea typeface="宋体" pitchFamily="2" charset="-122"/>
              </a:rPr>
              <a:t>面向对象详细设计技术是什么呢？</a:t>
            </a:r>
            <a:endParaRPr lang="en-US" altLang="zh-CN" sz="3200" dirty="0">
              <a:solidFill>
                <a:srgbClr val="FF0066"/>
              </a:solidFill>
              <a:latin typeface="Arial" charset="0"/>
              <a:ea typeface="宋体" pitchFamily="2" charset="-122"/>
            </a:endParaRPr>
          </a:p>
        </p:txBody>
      </p:sp>
      <p:sp>
        <p:nvSpPr>
          <p:cNvPr id="6" name="Rectangle 3"/>
          <p:cNvSpPr>
            <a:spLocks noChangeArrowheads="1"/>
          </p:cNvSpPr>
          <p:nvPr/>
        </p:nvSpPr>
        <p:spPr bwMode="auto">
          <a:xfrm>
            <a:off x="701570" y="5481324"/>
            <a:ext cx="6666890"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zh-CN" altLang="en-US" sz="3000" dirty="0">
                <a:latin typeface="Verdana" pitchFamily="34" charset="0"/>
              </a:rPr>
              <a:t>不刻意分总体设计和详细设计（</a:t>
            </a:r>
            <a:r>
              <a:rPr lang="en-US" altLang="zh-CN" sz="3000" dirty="0">
                <a:latin typeface="Verdana" pitchFamily="34" charset="0"/>
              </a:rPr>
              <a:t>UML)</a:t>
            </a:r>
          </a:p>
        </p:txBody>
      </p:sp>
      <p:sp>
        <p:nvSpPr>
          <p:cNvPr id="7" name="Rectangle 4"/>
          <p:cNvSpPr>
            <a:spLocks noChangeArrowheads="1"/>
          </p:cNvSpPr>
          <p:nvPr/>
        </p:nvSpPr>
        <p:spPr bwMode="auto">
          <a:xfrm>
            <a:off x="5232400" y="4464405"/>
            <a:ext cx="3031599" cy="584775"/>
          </a:xfrm>
          <a:prstGeom prst="rect">
            <a:avLst/>
          </a:prstGeom>
          <a:noFill/>
          <a:ln w="9525">
            <a:noFill/>
            <a:miter lim="800000"/>
            <a:headEnd/>
            <a:tailEnd/>
          </a:ln>
          <a:effectLst/>
        </p:spPr>
        <p:txBody>
          <a:bodyPr wrap="none">
            <a:spAutoFit/>
          </a:bodyPr>
          <a:lstStyle/>
          <a:p>
            <a:pPr algn="l">
              <a:defRPr/>
            </a:pPr>
            <a:r>
              <a:rPr lang="en-US" altLang="zh-CN" sz="3200" b="0" dirty="0">
                <a:solidFill>
                  <a:srgbClr val="0000FF"/>
                </a:solidFill>
                <a:effectLst>
                  <a:outerShdw blurRad="38100" dist="38100" dir="2700000" algn="tl">
                    <a:srgbClr val="C0C0C0"/>
                  </a:outerShdw>
                </a:effectLst>
                <a:latin typeface="Arial" charset="0"/>
                <a:ea typeface="宋体" pitchFamily="2" charset="-122"/>
              </a:rPr>
              <a:t>Detailed phase </a:t>
            </a:r>
          </a:p>
        </p:txBody>
      </p:sp>
      <p:sp>
        <p:nvSpPr>
          <p:cNvPr id="2" name="右大括号 1"/>
          <p:cNvSpPr/>
          <p:nvPr/>
        </p:nvSpPr>
        <p:spPr>
          <a:xfrm>
            <a:off x="4536153" y="2078850"/>
            <a:ext cx="305877" cy="2115235"/>
          </a:xfrm>
          <a:prstGeom prst="rightBrace">
            <a:avLst/>
          </a:prstGeom>
          <a:ln w="19050"/>
        </p:spPr>
        <p:style>
          <a:lnRef idx="1">
            <a:schemeClr val="accent4"/>
          </a:lnRef>
          <a:fillRef idx="0">
            <a:schemeClr val="accent4"/>
          </a:fillRef>
          <a:effectRef idx="0">
            <a:schemeClr val="accent4"/>
          </a:effectRef>
          <a:fontRef idx="minor">
            <a:schemeClr val="tx1"/>
          </a:fontRef>
        </p:style>
        <p:txBody>
          <a:bodyPr rtlCol="0" anchor="ctr"/>
          <a:lstStyle/>
          <a:p>
            <a:pPr algn="ctr"/>
            <a:endParaRPr lang="zh-CN" altLang="en-US"/>
          </a:p>
        </p:txBody>
      </p:sp>
      <p:sp>
        <p:nvSpPr>
          <p:cNvPr id="3" name="右大括号 2"/>
          <p:cNvSpPr/>
          <p:nvPr/>
        </p:nvSpPr>
        <p:spPr>
          <a:xfrm>
            <a:off x="4536153" y="4464115"/>
            <a:ext cx="305877" cy="67507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Tree>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ChangeArrowheads="1"/>
          </p:cNvSpPr>
          <p:nvPr/>
        </p:nvSpPr>
        <p:spPr bwMode="auto">
          <a:xfrm>
            <a:off x="611560" y="458670"/>
            <a:ext cx="56140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软件重用 </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复用）</a:t>
            </a:r>
            <a:r>
              <a:rPr lang="en-US" altLang="zh-CN" sz="4000" dirty="0">
                <a:solidFill>
                  <a:srgbClr val="0000FF"/>
                </a:solidFill>
                <a:cs typeface="Times New Roman" pitchFamily="18" charset="0"/>
              </a:rPr>
              <a:t>Reuse</a:t>
            </a:r>
          </a:p>
        </p:txBody>
      </p:sp>
      <p:sp>
        <p:nvSpPr>
          <p:cNvPr id="39940" name="Rectangle 3"/>
          <p:cNvSpPr>
            <a:spLocks noChangeArrowheads="1"/>
          </p:cNvSpPr>
          <p:nvPr/>
        </p:nvSpPr>
        <p:spPr bwMode="auto">
          <a:xfrm>
            <a:off x="685800" y="1676400"/>
            <a:ext cx="8458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lnSpc>
                <a:spcPct val="180000"/>
              </a:lnSpc>
              <a:spcBef>
                <a:spcPct val="20000"/>
              </a:spcBef>
              <a:buClr>
                <a:schemeClr val="accent2"/>
              </a:buClr>
              <a:buFont typeface="Wingdings" pitchFamily="2" charset="2"/>
              <a:buNone/>
            </a:pPr>
            <a:r>
              <a:rPr lang="zh-CN" altLang="en-US" sz="3200" dirty="0">
                <a:latin typeface="Verdana" pitchFamily="34" charset="0"/>
              </a:rPr>
              <a:t>软件重用的层次</a:t>
            </a:r>
            <a:endParaRPr lang="en-US" altLang="zh-CN" sz="3200" dirty="0">
              <a:latin typeface="Verdana" pitchFamily="34" charset="0"/>
            </a:endParaRPr>
          </a:p>
          <a:p>
            <a:pPr marL="469900" indent="-469900" algn="l" eaLnBrk="0" hangingPunct="0">
              <a:lnSpc>
                <a:spcPct val="180000"/>
              </a:lnSpc>
              <a:spcBef>
                <a:spcPct val="20000"/>
              </a:spcBef>
              <a:buClr>
                <a:schemeClr val="accent2"/>
              </a:buClr>
              <a:buFont typeface="Wingdings" pitchFamily="2" charset="2"/>
              <a:buNone/>
            </a:pPr>
            <a:r>
              <a:rPr lang="en-US" altLang="zh-CN" sz="2800" dirty="0">
                <a:solidFill>
                  <a:schemeClr val="tx1"/>
                </a:solidFill>
                <a:latin typeface="Verdana" pitchFamily="34" charset="0"/>
              </a:rPr>
              <a:t>(1) </a:t>
            </a:r>
            <a:r>
              <a:rPr lang="zh-CN" altLang="en-US" sz="2800" dirty="0">
                <a:solidFill>
                  <a:schemeClr val="tx1"/>
                </a:solidFill>
                <a:latin typeface="Verdana" pitchFamily="34" charset="0"/>
              </a:rPr>
              <a:t>知识重用</a:t>
            </a:r>
            <a:endParaRPr lang="en-US" altLang="zh-CN" sz="2800" dirty="0">
              <a:solidFill>
                <a:schemeClr val="tx1"/>
              </a:solidFill>
              <a:latin typeface="Verdana" pitchFamily="34" charset="0"/>
            </a:endParaRPr>
          </a:p>
          <a:p>
            <a:pPr marL="469900" indent="-469900" algn="l" eaLnBrk="0" hangingPunct="0">
              <a:lnSpc>
                <a:spcPct val="170000"/>
              </a:lnSpc>
              <a:spcBef>
                <a:spcPct val="20000"/>
              </a:spcBef>
              <a:buClr>
                <a:schemeClr val="accent2"/>
              </a:buClr>
              <a:buFont typeface="Wingdings" pitchFamily="2" charset="2"/>
              <a:buNone/>
            </a:pPr>
            <a:r>
              <a:rPr lang="en-US" altLang="zh-CN" sz="2800" dirty="0">
                <a:solidFill>
                  <a:schemeClr val="tx1"/>
                </a:solidFill>
                <a:latin typeface="Verdana" pitchFamily="34" charset="0"/>
              </a:rPr>
              <a:t>(2) </a:t>
            </a:r>
            <a:r>
              <a:rPr lang="zh-CN" altLang="en-US" sz="2800" dirty="0">
                <a:solidFill>
                  <a:schemeClr val="tx1"/>
                </a:solidFill>
                <a:latin typeface="Verdana" pitchFamily="34" charset="0"/>
              </a:rPr>
              <a:t>方法和标准重用</a:t>
            </a:r>
            <a:endParaRPr lang="en-US" altLang="zh-CN" sz="2800" dirty="0">
              <a:solidFill>
                <a:schemeClr val="tx1"/>
              </a:solidFill>
              <a:latin typeface="Verdana" pitchFamily="34" charset="0"/>
            </a:endParaRPr>
          </a:p>
          <a:p>
            <a:pPr marL="469900" indent="-469900" algn="l" eaLnBrk="0" hangingPunct="0">
              <a:lnSpc>
                <a:spcPct val="170000"/>
              </a:lnSpc>
              <a:spcBef>
                <a:spcPct val="20000"/>
              </a:spcBef>
              <a:buClr>
                <a:schemeClr val="accent2"/>
              </a:buClr>
              <a:buFont typeface="Wingdings" pitchFamily="2" charset="2"/>
              <a:buNone/>
            </a:pPr>
            <a:r>
              <a:rPr lang="en-US" altLang="zh-CN" sz="2800" dirty="0">
                <a:solidFill>
                  <a:schemeClr val="tx1"/>
                </a:solidFill>
                <a:latin typeface="Verdana" pitchFamily="34" charset="0"/>
              </a:rPr>
              <a:t>(3) </a:t>
            </a:r>
            <a:r>
              <a:rPr lang="zh-CN" altLang="en-US" sz="2800" dirty="0">
                <a:solidFill>
                  <a:schemeClr val="tx1"/>
                </a:solidFill>
                <a:latin typeface="Verdana" pitchFamily="34" charset="0"/>
              </a:rPr>
              <a:t>软件成分重用</a:t>
            </a:r>
            <a:endParaRPr lang="en-US" altLang="zh-CN" sz="2800" dirty="0">
              <a:solidFill>
                <a:schemeClr val="tx1"/>
              </a:solidFill>
              <a:latin typeface="Verdana" pitchFamily="34" charset="0"/>
            </a:endParaRPr>
          </a:p>
        </p:txBody>
      </p:sp>
    </p:spTree>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ChangeArrowheads="1"/>
          </p:cNvSpPr>
          <p:nvPr/>
        </p:nvSpPr>
        <p:spPr bwMode="auto">
          <a:xfrm>
            <a:off x="611560" y="503675"/>
            <a:ext cx="4300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可重用的软件成分</a:t>
            </a:r>
            <a:endParaRPr lang="en-US" altLang="zh-CN" sz="4000" dirty="0">
              <a:solidFill>
                <a:srgbClr val="0000FF"/>
              </a:solidFill>
              <a:latin typeface="黑体" pitchFamily="49" charset="-122"/>
              <a:ea typeface="黑体" pitchFamily="49" charset="-122"/>
              <a:cs typeface="Times New Roman" pitchFamily="18" charset="0"/>
            </a:endParaRPr>
          </a:p>
        </p:txBody>
      </p:sp>
      <p:sp>
        <p:nvSpPr>
          <p:cNvPr id="40964" name="Rectangle 3"/>
          <p:cNvSpPr>
            <a:spLocks noChangeArrowheads="1"/>
          </p:cNvSpPr>
          <p:nvPr/>
        </p:nvSpPr>
        <p:spPr bwMode="auto">
          <a:xfrm>
            <a:off x="656565" y="1853825"/>
            <a:ext cx="4905375"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项目计划</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成本估算</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体系结构</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需求模型和规格说明</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设计方案</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源代码</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用户文档和技术文档</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用户界面</a:t>
            </a:r>
            <a:endParaRPr lang="en-US" altLang="zh-CN" sz="2800" dirty="0">
              <a:solidFill>
                <a:schemeClr val="tx1"/>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数据</a:t>
            </a:r>
            <a:endParaRPr lang="en-US" altLang="zh-CN" sz="2800" dirty="0">
              <a:solidFill>
                <a:schemeClr val="tx1"/>
              </a:solidFill>
              <a:latin typeface="Verdana" pitchFamily="34" charset="0"/>
            </a:endParaRPr>
          </a:p>
        </p:txBody>
      </p:sp>
    </p:spTree>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ChangeArrowheads="1"/>
          </p:cNvSpPr>
          <p:nvPr/>
        </p:nvSpPr>
        <p:spPr bwMode="auto">
          <a:xfrm>
            <a:off x="611560" y="503675"/>
            <a:ext cx="5845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面向对象设计的重用机制</a:t>
            </a:r>
            <a:endParaRPr lang="en-US" altLang="zh-CN" sz="4000" dirty="0">
              <a:solidFill>
                <a:srgbClr val="0000FF"/>
              </a:solidFill>
              <a:latin typeface="黑体" pitchFamily="49" charset="-122"/>
              <a:ea typeface="黑体" pitchFamily="49" charset="-122"/>
              <a:cs typeface="Times New Roman" pitchFamily="18" charset="0"/>
            </a:endParaRPr>
          </a:p>
        </p:txBody>
      </p:sp>
      <p:sp>
        <p:nvSpPr>
          <p:cNvPr id="41988" name="Rectangle 3"/>
          <p:cNvSpPr>
            <a:spLocks noChangeArrowheads="1"/>
          </p:cNvSpPr>
          <p:nvPr/>
        </p:nvSpPr>
        <p:spPr bwMode="auto">
          <a:xfrm>
            <a:off x="701675" y="1943100"/>
            <a:ext cx="30607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469900" indent="-469900" algn="l" eaLnBrk="0" hangingPunct="0">
              <a:spcBef>
                <a:spcPct val="20000"/>
              </a:spcBef>
              <a:buClr>
                <a:schemeClr val="accent2"/>
              </a:buClr>
              <a:buFont typeface="Wingdings" pitchFamily="2" charset="2"/>
              <a:buChar char="o"/>
            </a:pPr>
            <a:endParaRPr lang="en-US" altLang="zh-CN" sz="2400" dirty="0">
              <a:solidFill>
                <a:schemeClr val="tx1"/>
              </a:solidFill>
              <a:latin typeface="Verdana" pitchFamily="34" charset="0"/>
            </a:endParaRPr>
          </a:p>
          <a:p>
            <a:pPr marL="469900" indent="-469900" algn="l" eaLnBrk="0" hangingPunct="0">
              <a:spcBef>
                <a:spcPct val="20000"/>
              </a:spcBef>
              <a:buClr>
                <a:schemeClr val="accent2"/>
              </a:buClr>
            </a:pPr>
            <a:r>
              <a:rPr lang="zh-CN" altLang="en-US" sz="2800" dirty="0">
                <a:solidFill>
                  <a:srgbClr val="0000FF"/>
                </a:solidFill>
                <a:latin typeface="Verdana" pitchFamily="34" charset="0"/>
              </a:rPr>
              <a:t>传统上：</a:t>
            </a:r>
            <a:endParaRPr lang="en-US" altLang="zh-CN" sz="2800" dirty="0">
              <a:solidFill>
                <a:srgbClr val="0000FF"/>
              </a:solidFill>
              <a:latin typeface="Verdana" pitchFamily="34" charset="0"/>
            </a:endParaRPr>
          </a:p>
          <a:p>
            <a:pPr marL="469900" indent="-469900" algn="l" eaLnBrk="0" hangingPunct="0">
              <a:spcBef>
                <a:spcPct val="20000"/>
              </a:spcBef>
              <a:buClr>
                <a:schemeClr val="accent2"/>
              </a:buClr>
            </a:pPr>
            <a:endParaRPr lang="en-US" altLang="zh-CN" sz="2800" dirty="0">
              <a:solidFill>
                <a:srgbClr val="0000FF"/>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内部函数</a:t>
            </a:r>
            <a:endParaRPr lang="en-US" altLang="zh-CN" sz="2800" dirty="0">
              <a:solidFill>
                <a:schemeClr val="tx1"/>
              </a:solidFill>
              <a:latin typeface="Verdana" pitchFamily="34" charset="0"/>
            </a:endParaRPr>
          </a:p>
        </p:txBody>
      </p:sp>
      <p:sp>
        <p:nvSpPr>
          <p:cNvPr id="41989" name="Rectangle 3"/>
          <p:cNvSpPr>
            <a:spLocks noChangeArrowheads="1"/>
          </p:cNvSpPr>
          <p:nvPr/>
        </p:nvSpPr>
        <p:spPr bwMode="auto">
          <a:xfrm>
            <a:off x="4302125" y="1898650"/>
            <a:ext cx="4275138"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469900" indent="-469900" algn="l" eaLnBrk="0" hangingPunct="0">
              <a:spcBef>
                <a:spcPct val="20000"/>
              </a:spcBef>
              <a:buClr>
                <a:schemeClr val="accent2"/>
              </a:buClr>
              <a:buFont typeface="Wingdings" pitchFamily="2" charset="2"/>
              <a:buChar char="o"/>
            </a:pPr>
            <a:endParaRPr lang="en-US" altLang="zh-CN" sz="2400" dirty="0">
              <a:solidFill>
                <a:schemeClr val="tx1"/>
              </a:solidFill>
              <a:latin typeface="Verdana" pitchFamily="34" charset="0"/>
            </a:endParaRPr>
          </a:p>
          <a:p>
            <a:pPr marL="469900" indent="-469900" algn="l" eaLnBrk="0" hangingPunct="0">
              <a:spcBef>
                <a:spcPct val="20000"/>
              </a:spcBef>
              <a:buClr>
                <a:schemeClr val="accent2"/>
              </a:buClr>
            </a:pPr>
            <a:r>
              <a:rPr lang="zh-CN" altLang="en-US" sz="2800" dirty="0">
                <a:solidFill>
                  <a:srgbClr val="0000FF"/>
                </a:solidFill>
                <a:latin typeface="Verdana" pitchFamily="34" charset="0"/>
              </a:rPr>
              <a:t>面向对象：</a:t>
            </a:r>
            <a:endParaRPr lang="en-US" altLang="zh-CN" sz="2800" dirty="0">
              <a:solidFill>
                <a:srgbClr val="0000FF"/>
              </a:solidFill>
              <a:latin typeface="Verdana" pitchFamily="34" charset="0"/>
            </a:endParaRPr>
          </a:p>
          <a:p>
            <a:pPr marL="469900" indent="-469900" algn="l" eaLnBrk="0" hangingPunct="0">
              <a:spcBef>
                <a:spcPct val="20000"/>
              </a:spcBef>
              <a:buClr>
                <a:schemeClr val="accent2"/>
              </a:buClr>
            </a:pPr>
            <a:endParaRPr lang="en-US" altLang="zh-CN" sz="2800" dirty="0">
              <a:solidFill>
                <a:srgbClr val="0000FF"/>
              </a:solidFill>
              <a:latin typeface="Verdana" pitchFamily="34" charset="0"/>
            </a:endParaRP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Verdana" pitchFamily="34" charset="0"/>
              </a:rPr>
              <a:t>内部类（类构件）</a:t>
            </a:r>
            <a:endParaRPr lang="en-US" altLang="zh-CN" sz="2800" dirty="0">
              <a:solidFill>
                <a:schemeClr val="tx1"/>
              </a:solidFill>
              <a:latin typeface="Verdana" pitchFamily="34" charset="0"/>
            </a:endParaRPr>
          </a:p>
        </p:txBody>
      </p:sp>
      <p:sp>
        <p:nvSpPr>
          <p:cNvPr id="8" name="左大括号 7"/>
          <p:cNvSpPr/>
          <p:nvPr/>
        </p:nvSpPr>
        <p:spPr>
          <a:xfrm>
            <a:off x="4346575" y="4464115"/>
            <a:ext cx="269875" cy="2024062"/>
          </a:xfrm>
          <a:prstGeom prst="leftBrace">
            <a:avLst/>
          </a:prstGeom>
          <a:ln/>
        </p:spPr>
        <p:style>
          <a:lnRef idx="2">
            <a:schemeClr val="dk1"/>
          </a:lnRef>
          <a:fillRef idx="0">
            <a:schemeClr val="dk1"/>
          </a:fillRef>
          <a:effectRef idx="1">
            <a:schemeClr val="dk1"/>
          </a:effectRef>
          <a:fontRef idx="minor">
            <a:schemeClr val="tx1"/>
          </a:fontRef>
        </p:style>
        <p:txBody>
          <a:bodyPr anchor="ctr"/>
          <a:lstStyle/>
          <a:p>
            <a:pPr>
              <a:defRPr/>
            </a:pPr>
            <a:endParaRPr lang="zh-CN" altLang="en-US"/>
          </a:p>
        </p:txBody>
      </p:sp>
      <p:sp>
        <p:nvSpPr>
          <p:cNvPr id="41991" name="矩形 8"/>
          <p:cNvSpPr>
            <a:spLocks noChangeArrowheads="1"/>
          </p:cNvSpPr>
          <p:nvPr/>
        </p:nvSpPr>
        <p:spPr bwMode="auto">
          <a:xfrm>
            <a:off x="4932363" y="4284663"/>
            <a:ext cx="2101857" cy="220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69900" indent="-469900" algn="l" eaLnBrk="0" hangingPunct="0">
              <a:lnSpc>
                <a:spcPct val="150000"/>
              </a:lnSpc>
              <a:spcBef>
                <a:spcPct val="20000"/>
              </a:spcBef>
              <a:buClr>
                <a:schemeClr val="accent2"/>
              </a:buClr>
              <a:buFont typeface="Wingdings" pitchFamily="2" charset="2"/>
              <a:buChar char="o"/>
            </a:pPr>
            <a:r>
              <a:rPr lang="zh-CN" altLang="en-US" sz="2800" dirty="0">
                <a:solidFill>
                  <a:schemeClr val="tx1"/>
                </a:solidFill>
                <a:latin typeface="Verdana" pitchFamily="34" charset="0"/>
              </a:rPr>
              <a:t>实例重用</a:t>
            </a:r>
            <a:endParaRPr lang="en-US" altLang="zh-CN" sz="2800" dirty="0">
              <a:solidFill>
                <a:schemeClr val="tx1"/>
              </a:solidFill>
              <a:latin typeface="Verdana" pitchFamily="34" charset="0"/>
            </a:endParaRPr>
          </a:p>
          <a:p>
            <a:pPr marL="469900" indent="-469900" algn="l" eaLnBrk="0" hangingPunct="0">
              <a:lnSpc>
                <a:spcPct val="150000"/>
              </a:lnSpc>
              <a:spcBef>
                <a:spcPct val="20000"/>
              </a:spcBef>
              <a:buClr>
                <a:schemeClr val="accent2"/>
              </a:buClr>
              <a:buFont typeface="Wingdings" pitchFamily="2" charset="2"/>
              <a:buChar char="o"/>
            </a:pPr>
            <a:r>
              <a:rPr lang="zh-CN" altLang="en-US" sz="2800" dirty="0">
                <a:solidFill>
                  <a:schemeClr val="tx1"/>
                </a:solidFill>
                <a:latin typeface="Verdana" pitchFamily="34" charset="0"/>
              </a:rPr>
              <a:t>继承重用</a:t>
            </a:r>
            <a:endParaRPr lang="en-US" altLang="zh-CN" sz="2800" dirty="0">
              <a:solidFill>
                <a:schemeClr val="tx1"/>
              </a:solidFill>
              <a:latin typeface="Verdana" pitchFamily="34" charset="0"/>
            </a:endParaRPr>
          </a:p>
          <a:p>
            <a:pPr marL="469900" indent="-469900" algn="l" eaLnBrk="0" hangingPunct="0">
              <a:lnSpc>
                <a:spcPct val="150000"/>
              </a:lnSpc>
              <a:spcBef>
                <a:spcPct val="20000"/>
              </a:spcBef>
              <a:buClr>
                <a:schemeClr val="accent2"/>
              </a:buClr>
              <a:buFont typeface="Wingdings" pitchFamily="2" charset="2"/>
              <a:buChar char="o"/>
            </a:pPr>
            <a:r>
              <a:rPr lang="zh-CN" altLang="en-US" sz="2800" dirty="0">
                <a:solidFill>
                  <a:schemeClr val="tx1"/>
                </a:solidFill>
                <a:latin typeface="Verdana" pitchFamily="34" charset="0"/>
              </a:rPr>
              <a:t>多态重用</a:t>
            </a:r>
            <a:endParaRPr lang="en-US" altLang="zh-CN" sz="2800" dirty="0">
              <a:solidFill>
                <a:schemeClr val="tx1"/>
              </a:solidFill>
              <a:latin typeface="Verdana" pitchFamily="34" charset="0"/>
            </a:endParaRPr>
          </a:p>
        </p:txBody>
      </p:sp>
    </p:spTree>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矩形 2"/>
          <p:cNvSpPr>
            <a:spLocks noChangeArrowheads="1"/>
          </p:cNvSpPr>
          <p:nvPr/>
        </p:nvSpPr>
        <p:spPr bwMode="auto">
          <a:xfrm>
            <a:off x="522288" y="1719263"/>
            <a:ext cx="633253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2400" b="0">
                <a:solidFill>
                  <a:schemeClr val="tx1"/>
                </a:solidFill>
                <a:latin typeface="Verdana" pitchFamily="34" charset="0"/>
              </a:rPr>
              <a:t>classe student {…}</a:t>
            </a:r>
          </a:p>
          <a:p>
            <a:pPr algn="l"/>
            <a:r>
              <a:rPr lang="en-US" altLang="zh-CN" sz="2400" b="0">
                <a:solidFill>
                  <a:schemeClr val="tx1"/>
                </a:solidFill>
                <a:latin typeface="Verdana" pitchFamily="34" charset="0"/>
              </a:rPr>
              <a:t>student one_student;</a:t>
            </a:r>
          </a:p>
          <a:p>
            <a:pPr algn="l"/>
            <a:endParaRPr lang="en-US" altLang="zh-CN" sz="2400" b="0">
              <a:solidFill>
                <a:schemeClr val="tx1"/>
              </a:solidFill>
              <a:latin typeface="Verdana" pitchFamily="34" charset="0"/>
            </a:endParaRPr>
          </a:p>
          <a:p>
            <a:pPr algn="l"/>
            <a:endParaRPr lang="en-US" altLang="zh-CN" sz="2400" b="0">
              <a:solidFill>
                <a:schemeClr val="tx1"/>
              </a:solidFill>
              <a:latin typeface="Verdana" pitchFamily="34" charset="0"/>
            </a:endParaRPr>
          </a:p>
          <a:p>
            <a:pPr algn="l"/>
            <a:r>
              <a:rPr lang="en-US" altLang="zh-CN" sz="2400" b="0">
                <a:solidFill>
                  <a:schemeClr val="tx1"/>
                </a:solidFill>
                <a:latin typeface="Verdana" pitchFamily="34" charset="0"/>
              </a:rPr>
              <a:t>class x { … };</a:t>
            </a:r>
          </a:p>
          <a:p>
            <a:pPr algn="l"/>
            <a:r>
              <a:rPr lang="en-US" altLang="zh-CN" sz="2400" b="0">
                <a:solidFill>
                  <a:schemeClr val="tx1"/>
                </a:solidFill>
                <a:latin typeface="Verdana" pitchFamily="34" charset="0"/>
              </a:rPr>
              <a:t>class y {… };</a:t>
            </a:r>
          </a:p>
          <a:p>
            <a:pPr algn="l"/>
            <a:r>
              <a:rPr lang="en-US" altLang="zh-CN" sz="2400" b="0">
                <a:solidFill>
                  <a:schemeClr val="tx1"/>
                </a:solidFill>
                <a:latin typeface="Verdana" pitchFamily="34" charset="0"/>
              </a:rPr>
              <a:t>class z: x,y ;</a:t>
            </a:r>
          </a:p>
          <a:p>
            <a:pPr algn="l"/>
            <a:endParaRPr lang="en-US" altLang="zh-CN" sz="2400" b="0">
              <a:solidFill>
                <a:schemeClr val="tx1"/>
              </a:solidFill>
              <a:latin typeface="Verdana" pitchFamily="34" charset="0"/>
            </a:endParaRPr>
          </a:p>
          <a:p>
            <a:pPr algn="l"/>
            <a:endParaRPr lang="en-US" altLang="zh-CN" sz="2400" b="0">
              <a:solidFill>
                <a:schemeClr val="tx1"/>
              </a:solidFill>
              <a:latin typeface="Verdana" pitchFamily="34" charset="0"/>
            </a:endParaRPr>
          </a:p>
          <a:p>
            <a:pPr algn="l"/>
            <a:r>
              <a:rPr lang="en-US" altLang="zh-CN" sz="2400" b="0">
                <a:solidFill>
                  <a:schemeClr val="tx1"/>
                </a:solidFill>
                <a:latin typeface="Verdana" pitchFamily="34" charset="0"/>
              </a:rPr>
              <a:t>int max(x, y);</a:t>
            </a:r>
          </a:p>
          <a:p>
            <a:pPr algn="l"/>
            <a:r>
              <a:rPr lang="en-US" altLang="zh-CN" sz="2400" b="0">
                <a:solidFill>
                  <a:schemeClr val="tx1"/>
                </a:solidFill>
                <a:latin typeface="Verdana" pitchFamily="34" charset="0"/>
              </a:rPr>
              <a:t>float max(x,y);</a:t>
            </a:r>
          </a:p>
          <a:p>
            <a:pPr algn="l"/>
            <a:r>
              <a:rPr lang="en-US" altLang="zh-CN" sz="2400" b="0">
                <a:solidFill>
                  <a:schemeClr val="tx1"/>
                </a:solidFill>
                <a:latin typeface="Verdana" pitchFamily="34" charset="0"/>
              </a:rPr>
              <a:t>char max(x,y);</a:t>
            </a:r>
          </a:p>
          <a:p>
            <a:pPr algn="l"/>
            <a:endParaRPr lang="en-US" altLang="zh-CN" b="0">
              <a:solidFill>
                <a:schemeClr val="tx1"/>
              </a:solidFill>
              <a:latin typeface="Verdana" pitchFamily="34" charset="0"/>
            </a:endParaRPr>
          </a:p>
          <a:p>
            <a:pPr algn="l"/>
            <a:endParaRPr lang="en-US" altLang="zh-CN" b="0">
              <a:solidFill>
                <a:schemeClr val="tx1"/>
              </a:solidFill>
              <a:latin typeface="Verdana" pitchFamily="34" charset="0"/>
            </a:endParaRPr>
          </a:p>
          <a:p>
            <a:pPr algn="l"/>
            <a:endParaRPr lang="en-US" altLang="zh-CN" b="0">
              <a:solidFill>
                <a:schemeClr val="tx1"/>
              </a:solidFill>
              <a:latin typeface="Verdana" pitchFamily="34" charset="0"/>
            </a:endParaRPr>
          </a:p>
        </p:txBody>
      </p:sp>
      <p:sp>
        <p:nvSpPr>
          <p:cNvPr id="43012" name="Rectangle 2"/>
          <p:cNvSpPr>
            <a:spLocks noChangeArrowheads="1"/>
          </p:cNvSpPr>
          <p:nvPr/>
        </p:nvSpPr>
        <p:spPr bwMode="auto">
          <a:xfrm>
            <a:off x="566555" y="684213"/>
            <a:ext cx="12144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4000" dirty="0">
                <a:solidFill>
                  <a:srgbClr val="0000FF"/>
                </a:solidFill>
                <a:cs typeface="Times New Roman" pitchFamily="18" charset="0"/>
              </a:rPr>
              <a:t>举例</a:t>
            </a:r>
            <a:endParaRPr lang="en-US" altLang="zh-CN" sz="4000" dirty="0">
              <a:solidFill>
                <a:srgbClr val="0000FF"/>
              </a:solidFill>
              <a:cs typeface="Times New Roman" pitchFamily="18" charset="0"/>
            </a:endParaRPr>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ChangeArrowheads="1"/>
          </p:cNvSpPr>
          <p:nvPr/>
        </p:nvSpPr>
        <p:spPr bwMode="auto">
          <a:xfrm>
            <a:off x="522288" y="3238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 Architecture</a:t>
            </a:r>
          </a:p>
        </p:txBody>
      </p:sp>
      <p:pic>
        <p:nvPicPr>
          <p:cNvPr id="9220"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43100"/>
            <a:ext cx="889317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221" name="矩形 8"/>
          <p:cNvSpPr>
            <a:spLocks noChangeArrowheads="1"/>
          </p:cNvSpPr>
          <p:nvPr/>
        </p:nvSpPr>
        <p:spPr bwMode="auto">
          <a:xfrm>
            <a:off x="476250" y="1781175"/>
            <a:ext cx="28146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69900" indent="-469900" algn="l" eaLnBrk="0" hangingPunct="0">
              <a:spcBef>
                <a:spcPct val="20000"/>
              </a:spcBef>
              <a:buClr>
                <a:schemeClr val="accent2"/>
              </a:buClr>
              <a:buFont typeface="Wingdings" pitchFamily="2" charset="2"/>
              <a:buChar char="o"/>
            </a:pPr>
            <a:r>
              <a:rPr lang="zh-CN" altLang="en-US" sz="2800" dirty="0">
                <a:latin typeface="Verdana" pitchFamily="34" charset="0"/>
              </a:rPr>
              <a:t>面向结构方法</a:t>
            </a:r>
          </a:p>
        </p:txBody>
      </p:sp>
    </p:spTree>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19100" y="222250"/>
            <a:ext cx="8153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p>
            <a:pPr algn="l" eaLnBrk="0" hangingPunct="0"/>
            <a:r>
              <a:rPr lang="zh-CN" altLang="en-US" sz="3800" b="0">
                <a:solidFill>
                  <a:schemeClr val="tx2"/>
                </a:solidFill>
                <a:latin typeface="Verdana" pitchFamily="34" charset="0"/>
              </a:rPr>
              <a:t> </a:t>
            </a:r>
            <a:r>
              <a:rPr lang="en-US" altLang="zh-CN" sz="3800" b="0">
                <a:solidFill>
                  <a:schemeClr val="tx2"/>
                </a:solidFill>
                <a:latin typeface="Verdana" pitchFamily="34" charset="0"/>
              </a:rPr>
              <a:t>Module </a:t>
            </a:r>
            <a:r>
              <a:rPr lang="zh-CN" altLang="en-US" sz="3800" b="0">
                <a:solidFill>
                  <a:schemeClr val="tx2"/>
                </a:solidFill>
                <a:latin typeface="Verdana" pitchFamily="34" charset="0"/>
              </a:rPr>
              <a:t>的再认识 </a:t>
            </a:r>
          </a:p>
        </p:txBody>
      </p:sp>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3784600" cy="474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Line 4"/>
          <p:cNvSpPr>
            <a:spLocks noChangeShapeType="1"/>
          </p:cNvSpPr>
          <p:nvPr/>
        </p:nvSpPr>
        <p:spPr bwMode="auto">
          <a:xfrm flipH="1">
            <a:off x="4267200" y="1295400"/>
            <a:ext cx="914400" cy="228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37" name="Rectangle 5"/>
          <p:cNvSpPr>
            <a:spLocks noChangeArrowheads="1"/>
          </p:cNvSpPr>
          <p:nvPr/>
        </p:nvSpPr>
        <p:spPr bwMode="auto">
          <a:xfrm>
            <a:off x="5334000" y="1084263"/>
            <a:ext cx="215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400" b="0">
                <a:solidFill>
                  <a:schemeClr val="tx1"/>
                </a:solidFill>
                <a:latin typeface="Arial" charset="0"/>
              </a:rPr>
              <a:t>Bigger module</a:t>
            </a:r>
          </a:p>
        </p:txBody>
      </p:sp>
      <p:sp>
        <p:nvSpPr>
          <p:cNvPr id="44038" name="Rectangle 6"/>
          <p:cNvSpPr>
            <a:spLocks noChangeArrowheads="1"/>
          </p:cNvSpPr>
          <p:nvPr/>
        </p:nvSpPr>
        <p:spPr bwMode="auto">
          <a:xfrm>
            <a:off x="4648200" y="2133600"/>
            <a:ext cx="22860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39" name="Rectangle 7"/>
          <p:cNvSpPr>
            <a:spLocks noChangeArrowheads="1"/>
          </p:cNvSpPr>
          <p:nvPr/>
        </p:nvSpPr>
        <p:spPr bwMode="auto">
          <a:xfrm>
            <a:off x="4648200" y="2514600"/>
            <a:ext cx="22860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40" name="Rectangle 8"/>
          <p:cNvSpPr>
            <a:spLocks noChangeArrowheads="1"/>
          </p:cNvSpPr>
          <p:nvPr/>
        </p:nvSpPr>
        <p:spPr bwMode="auto">
          <a:xfrm>
            <a:off x="4572000" y="4419600"/>
            <a:ext cx="2286000" cy="22860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4041" name="Rectangle 9"/>
          <p:cNvSpPr>
            <a:spLocks noChangeArrowheads="1"/>
          </p:cNvSpPr>
          <p:nvPr/>
        </p:nvSpPr>
        <p:spPr bwMode="auto">
          <a:xfrm>
            <a:off x="4495800" y="5029200"/>
            <a:ext cx="2286000" cy="228600"/>
          </a:xfrm>
          <a:prstGeom prst="rect">
            <a:avLst/>
          </a:prstGeom>
          <a:solidFill>
            <a:srgbClr val="0000FF"/>
          </a:solidFill>
          <a:ln w="9525">
            <a:solidFill>
              <a:schemeClr val="tx1"/>
            </a:solidFill>
            <a:miter lim="800000"/>
            <a:headEnd/>
            <a:tailEnd/>
          </a:ln>
        </p:spPr>
        <p:txBody>
          <a:bodyPr wrap="none" anchor="ctr"/>
          <a:lstStyle/>
          <a:p>
            <a:endParaRPr lang="zh-CN" altLang="en-US" sz="1800" b="0">
              <a:solidFill>
                <a:srgbClr val="0000FF"/>
              </a:solidFill>
              <a:latin typeface="Arial" charset="0"/>
            </a:endParaRPr>
          </a:p>
        </p:txBody>
      </p:sp>
      <p:sp>
        <p:nvSpPr>
          <p:cNvPr id="44042" name="Rectangle 10"/>
          <p:cNvSpPr>
            <a:spLocks noChangeArrowheads="1"/>
          </p:cNvSpPr>
          <p:nvPr/>
        </p:nvSpPr>
        <p:spPr bwMode="auto">
          <a:xfrm>
            <a:off x="4495800" y="5410200"/>
            <a:ext cx="2286000" cy="228600"/>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44043" name="Rectangle 11"/>
          <p:cNvSpPr>
            <a:spLocks noChangeArrowheads="1"/>
          </p:cNvSpPr>
          <p:nvPr/>
        </p:nvSpPr>
        <p:spPr bwMode="auto">
          <a:xfrm>
            <a:off x="4495800" y="5867400"/>
            <a:ext cx="2286000" cy="228600"/>
          </a:xfrm>
          <a:prstGeom prst="rect">
            <a:avLst/>
          </a:prstGeom>
          <a:solidFill>
            <a:srgbClr val="0000FF"/>
          </a:solidFill>
          <a:ln w="9525">
            <a:solidFill>
              <a:schemeClr val="tx1"/>
            </a:solidFill>
            <a:miter lim="800000"/>
            <a:headEnd/>
            <a:tailEnd/>
          </a:ln>
        </p:spPr>
        <p:txBody>
          <a:bodyPr wrap="none" anchor="ctr"/>
          <a:lstStyle/>
          <a:p>
            <a:endParaRPr lang="zh-CN" altLang="en-US"/>
          </a:p>
        </p:txBody>
      </p:sp>
      <p:sp>
        <p:nvSpPr>
          <p:cNvPr id="44044" name="Rectangle 12"/>
          <p:cNvSpPr>
            <a:spLocks noChangeArrowheads="1"/>
          </p:cNvSpPr>
          <p:nvPr/>
        </p:nvSpPr>
        <p:spPr bwMode="auto">
          <a:xfrm>
            <a:off x="6553200" y="3276600"/>
            <a:ext cx="1812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400" b="0">
                <a:solidFill>
                  <a:schemeClr val="tx1"/>
                </a:solidFill>
                <a:latin typeface="Arial" charset="0"/>
              </a:rPr>
              <a:t>little module</a:t>
            </a:r>
          </a:p>
        </p:txBody>
      </p:sp>
      <p:sp>
        <p:nvSpPr>
          <p:cNvPr id="44045" name="Line 13"/>
          <p:cNvSpPr>
            <a:spLocks noChangeShapeType="1"/>
          </p:cNvSpPr>
          <p:nvPr/>
        </p:nvSpPr>
        <p:spPr bwMode="auto">
          <a:xfrm flipH="1">
            <a:off x="7010400" y="3810000"/>
            <a:ext cx="457200" cy="60960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45005" y="458788"/>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en-US" altLang="zh-CN" sz="3800" b="0">
                <a:solidFill>
                  <a:schemeClr val="tx2"/>
                </a:solidFill>
                <a:latin typeface="Verdana" pitchFamily="34" charset="0"/>
              </a:rPr>
              <a:t>The Challenge of OO Design</a:t>
            </a:r>
          </a:p>
        </p:txBody>
      </p:sp>
      <p:sp>
        <p:nvSpPr>
          <p:cNvPr id="45059" name="Rectangle 3"/>
          <p:cNvSpPr>
            <a:spLocks noChangeArrowheads="1"/>
          </p:cNvSpPr>
          <p:nvPr/>
        </p:nvSpPr>
        <p:spPr bwMode="auto">
          <a:xfrm>
            <a:off x="566555" y="1763713"/>
            <a:ext cx="8577445" cy="458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57200" indent="-457200" algn="l" eaLnBrk="0" hangingPunct="0">
              <a:lnSpc>
                <a:spcPct val="90000"/>
              </a:lnSpc>
              <a:spcBef>
                <a:spcPct val="20000"/>
              </a:spcBef>
              <a:buClr>
                <a:schemeClr val="accent2"/>
              </a:buClr>
              <a:buFont typeface="Wingdings" pitchFamily="2" charset="2"/>
              <a:buChar char="o"/>
            </a:pPr>
            <a:r>
              <a:rPr lang="en-US" altLang="zh-CN" sz="2000" b="0" dirty="0">
                <a:solidFill>
                  <a:schemeClr val="tx1"/>
                </a:solidFill>
                <a:cs typeface="Times New Roman" panose="02020603050405020304" pitchFamily="18" charset="0"/>
              </a:rPr>
              <a:t>To create re-usable OO software a designer must:</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Find pertinent objects</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Factor them into classes of the right granularity</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Define class interfaces and inheritance hierarchies</a:t>
            </a:r>
          </a:p>
          <a:p>
            <a:pPr marL="457200" indent="-457200" algn="l" eaLnBrk="0" hangingPunct="0">
              <a:lnSpc>
                <a:spcPct val="90000"/>
              </a:lnSpc>
              <a:spcBef>
                <a:spcPct val="20000"/>
              </a:spcBef>
              <a:buClr>
                <a:schemeClr val="accent2"/>
              </a:buClr>
              <a:buFont typeface="Wingdings" pitchFamily="2" charset="2"/>
              <a:buChar char="o"/>
            </a:pPr>
            <a:r>
              <a:rPr lang="en-US" altLang="zh-CN" sz="2000" b="0" dirty="0">
                <a:solidFill>
                  <a:schemeClr val="tx1"/>
                </a:solidFill>
                <a:cs typeface="Times New Roman" panose="02020603050405020304" pitchFamily="18" charset="0"/>
              </a:rPr>
              <a:t>The design should be specific to the problem at hand but general enough to address future problems and requirements.</a:t>
            </a:r>
          </a:p>
          <a:p>
            <a:pPr marL="457200" indent="-457200" algn="l" eaLnBrk="0" hangingPunct="0">
              <a:lnSpc>
                <a:spcPct val="90000"/>
              </a:lnSpc>
              <a:spcBef>
                <a:spcPct val="20000"/>
              </a:spcBef>
              <a:buClr>
                <a:schemeClr val="accent2"/>
              </a:buClr>
              <a:buFont typeface="Wingdings" pitchFamily="2" charset="2"/>
              <a:buChar char="o"/>
            </a:pPr>
            <a:r>
              <a:rPr lang="en-US" altLang="zh-CN" sz="2000" b="0" dirty="0">
                <a:solidFill>
                  <a:schemeClr val="tx1"/>
                </a:solidFill>
                <a:cs typeface="Times New Roman" panose="02020603050405020304" pitchFamily="18" charset="0"/>
              </a:rPr>
              <a:t>All design methods strive for: </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Abstraction</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Information hiding</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High cohesion; Low coupling</a:t>
            </a:r>
          </a:p>
          <a:p>
            <a:pPr marL="857250" lvl="1" indent="-285750" algn="l" eaLnBrk="0" hangingPunct="0">
              <a:lnSpc>
                <a:spcPct val="90000"/>
              </a:lnSpc>
              <a:spcBef>
                <a:spcPct val="20000"/>
              </a:spcBef>
              <a:buClr>
                <a:schemeClr val="accent2"/>
              </a:buClr>
              <a:buFont typeface="Wingdings" pitchFamily="2" charset="2"/>
              <a:buChar char="n"/>
            </a:pPr>
            <a:r>
              <a:rPr lang="en-US" altLang="zh-CN" sz="2000" b="0" dirty="0">
                <a:solidFill>
                  <a:schemeClr val="tx1"/>
                </a:solidFill>
                <a:cs typeface="Times New Roman" panose="02020603050405020304" pitchFamily="18" charset="0"/>
              </a:rPr>
              <a:t>Modularity </a:t>
            </a:r>
          </a:p>
          <a:p>
            <a:pPr marL="457200" indent="-457200" algn="l" eaLnBrk="0" hangingPunct="0">
              <a:lnSpc>
                <a:spcPct val="90000"/>
              </a:lnSpc>
              <a:spcBef>
                <a:spcPct val="20000"/>
              </a:spcBef>
              <a:buClr>
                <a:schemeClr val="accent2"/>
              </a:buClr>
              <a:buFont typeface="Wingdings" pitchFamily="2" charset="2"/>
              <a:buChar char="o"/>
            </a:pPr>
            <a:r>
              <a:rPr lang="en-US" altLang="zh-CN" sz="2000" b="0" dirty="0">
                <a:solidFill>
                  <a:schemeClr val="tx1"/>
                </a:solidFill>
                <a:cs typeface="Times New Roman" panose="02020603050405020304" pitchFamily="18" charset="0"/>
              </a:rPr>
              <a:t>But only OOD can achieve all four without complexity or compromise.</a:t>
            </a:r>
          </a:p>
        </p:txBody>
      </p:sp>
    </p:spTree>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521550" y="503675"/>
            <a:ext cx="84582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840" tIns="44623" rIns="90840" bIns="44623" anchor="b"/>
          <a:lstStyle/>
          <a:p>
            <a:pPr algn="l" eaLnBrk="0" hangingPunct="0"/>
            <a:r>
              <a:rPr lang="en-GB" altLang="zh-CN" sz="3800" b="0" dirty="0">
                <a:solidFill>
                  <a:schemeClr val="tx2"/>
                </a:solidFill>
                <a:latin typeface="Verdana" pitchFamily="34" charset="0"/>
              </a:rPr>
              <a:t>Characteristics of OOD</a:t>
            </a:r>
          </a:p>
        </p:txBody>
      </p:sp>
      <p:sp>
        <p:nvSpPr>
          <p:cNvPr id="46083" name="Rectangle 3"/>
          <p:cNvSpPr>
            <a:spLocks noChangeArrowheads="1"/>
          </p:cNvSpPr>
          <p:nvPr/>
        </p:nvSpPr>
        <p:spPr bwMode="auto">
          <a:xfrm>
            <a:off x="152400" y="1800225"/>
            <a:ext cx="89916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840" tIns="44623" rIns="90840" bIns="44623"/>
          <a:lstStyle/>
          <a:p>
            <a:pPr marL="466725" indent="-466725" algn="l" defTabSz="917575" eaLnBrk="0" hangingPunct="0">
              <a:lnSpc>
                <a:spcPct val="90000"/>
              </a:lnSpc>
              <a:spcBef>
                <a:spcPct val="20000"/>
              </a:spcBef>
              <a:buClr>
                <a:schemeClr val="accent2"/>
              </a:buClr>
              <a:buFont typeface="Wingdings" pitchFamily="2" charset="2"/>
              <a:buChar char="o"/>
            </a:pPr>
            <a:r>
              <a:rPr lang="en-GB" altLang="zh-CN" sz="2100" b="0" dirty="0">
                <a:solidFill>
                  <a:schemeClr val="tx1"/>
                </a:solidFill>
                <a:cs typeface="Times New Roman" panose="02020603050405020304" pitchFamily="18" charset="0"/>
              </a:rPr>
              <a:t>Objects are abstractions of real-world/system entities </a:t>
            </a:r>
          </a:p>
          <a:p>
            <a:pPr marL="466725" indent="-466725" algn="l" defTabSz="917575" eaLnBrk="0" hangingPunct="0">
              <a:lnSpc>
                <a:spcPct val="90000"/>
              </a:lnSpc>
              <a:spcBef>
                <a:spcPct val="20000"/>
              </a:spcBef>
              <a:buClr>
                <a:schemeClr val="accent2"/>
              </a:buClr>
              <a:buFont typeface="Wingdings" pitchFamily="2" charset="2"/>
              <a:buChar char="o"/>
            </a:pPr>
            <a:r>
              <a:rPr lang="en-GB" altLang="zh-CN" sz="2100" b="0" dirty="0">
                <a:solidFill>
                  <a:schemeClr val="tx1"/>
                </a:solidFill>
                <a:cs typeface="Times New Roman" panose="02020603050405020304" pitchFamily="18" charset="0"/>
              </a:rPr>
              <a:t>Objects manage themselves</a:t>
            </a:r>
          </a:p>
          <a:p>
            <a:pPr marL="466725" indent="-466725" algn="l" defTabSz="917575" eaLnBrk="0" hangingPunct="0">
              <a:lnSpc>
                <a:spcPct val="90000"/>
              </a:lnSpc>
              <a:spcBef>
                <a:spcPct val="20000"/>
              </a:spcBef>
              <a:buClr>
                <a:schemeClr val="accent2"/>
              </a:buClr>
              <a:buFont typeface="Wingdings" pitchFamily="2" charset="2"/>
              <a:buChar char="o"/>
            </a:pPr>
            <a:r>
              <a:rPr lang="en-GB" altLang="zh-CN" sz="2100" b="0" dirty="0">
                <a:solidFill>
                  <a:schemeClr val="tx1"/>
                </a:solidFill>
                <a:cs typeface="Times New Roman" panose="02020603050405020304" pitchFamily="18" charset="0"/>
              </a:rPr>
              <a:t>Objects are independent and encapsulate state and representation </a:t>
            </a:r>
          </a:p>
          <a:p>
            <a:pPr marL="466725" indent="-466725" algn="l" defTabSz="917575" eaLnBrk="0" hangingPunct="0">
              <a:lnSpc>
                <a:spcPct val="90000"/>
              </a:lnSpc>
              <a:spcBef>
                <a:spcPct val="20000"/>
              </a:spcBef>
              <a:buClr>
                <a:schemeClr val="accent2"/>
              </a:buClr>
              <a:buFont typeface="Wingdings" pitchFamily="2" charset="2"/>
              <a:buChar char="o"/>
            </a:pPr>
            <a:r>
              <a:rPr lang="en-GB" altLang="zh-CN" sz="2100" b="0" dirty="0">
                <a:solidFill>
                  <a:schemeClr val="tx1"/>
                </a:solidFill>
                <a:cs typeface="Times New Roman" panose="02020603050405020304" pitchFamily="18" charset="0"/>
              </a:rPr>
              <a:t>System functionality is expressed in terms of object services</a:t>
            </a:r>
          </a:p>
          <a:p>
            <a:pPr marL="466725" indent="-466725" algn="l" defTabSz="917575" eaLnBrk="0" hangingPunct="0">
              <a:lnSpc>
                <a:spcPct val="90000"/>
              </a:lnSpc>
              <a:spcBef>
                <a:spcPct val="20000"/>
              </a:spcBef>
              <a:buClr>
                <a:schemeClr val="accent2"/>
              </a:buClr>
              <a:buFont typeface="Wingdings" pitchFamily="2" charset="2"/>
              <a:buChar char="o"/>
            </a:pPr>
            <a:r>
              <a:rPr lang="en-GB" altLang="zh-CN" sz="2100" b="0" dirty="0">
                <a:solidFill>
                  <a:schemeClr val="tx1"/>
                </a:solidFill>
                <a:cs typeface="Times New Roman" panose="02020603050405020304" pitchFamily="18" charset="0"/>
              </a:rPr>
              <a:t>Shared data areas are eliminated. Objects communicate by message passing</a:t>
            </a:r>
          </a:p>
          <a:p>
            <a:pPr marL="466725" indent="-466725" algn="l" defTabSz="917575" eaLnBrk="0" hangingPunct="0">
              <a:lnSpc>
                <a:spcPct val="90000"/>
              </a:lnSpc>
              <a:spcBef>
                <a:spcPct val="20000"/>
              </a:spcBef>
              <a:buClr>
                <a:schemeClr val="accent2"/>
              </a:buClr>
              <a:buFont typeface="Wingdings" pitchFamily="2" charset="2"/>
              <a:buChar char="o"/>
            </a:pPr>
            <a:r>
              <a:rPr lang="en-GB" altLang="zh-CN" sz="2100" b="0" dirty="0">
                <a:solidFill>
                  <a:schemeClr val="tx1"/>
                </a:solidFill>
                <a:cs typeface="Times New Roman" panose="02020603050405020304" pitchFamily="18" charset="0"/>
              </a:rPr>
              <a:t>Objects may be distributed and may execute sequentially or in parallel</a:t>
            </a:r>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4292600"/>
            <a:ext cx="51530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76250" y="188640"/>
            <a:ext cx="77724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p>
            <a:pPr algn="l" eaLnBrk="0" hangingPunct="0"/>
            <a:r>
              <a:rPr lang="en-US" altLang="ko-KR" sz="4000" dirty="0">
                <a:solidFill>
                  <a:schemeClr val="tx1"/>
                </a:solidFill>
                <a:cs typeface="Times New Roman" pitchFamily="18" charset="0"/>
              </a:rPr>
              <a:t>Mixed-strategy design</a:t>
            </a:r>
          </a:p>
        </p:txBody>
      </p:sp>
      <p:sp>
        <p:nvSpPr>
          <p:cNvPr id="47107" name="Rectangle 3"/>
          <p:cNvSpPr>
            <a:spLocks noChangeArrowheads="1"/>
          </p:cNvSpPr>
          <p:nvPr/>
        </p:nvSpPr>
        <p:spPr bwMode="auto">
          <a:xfrm>
            <a:off x="611560" y="1719263"/>
            <a:ext cx="853244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spcBef>
                <a:spcPct val="20000"/>
              </a:spcBef>
              <a:buClr>
                <a:schemeClr val="accent2"/>
              </a:buClr>
              <a:buFont typeface="Wingdings" pitchFamily="2" charset="2"/>
              <a:buChar char="o"/>
            </a:pPr>
            <a:r>
              <a:rPr lang="en-US" altLang="ko-KR" sz="3000" b="0" dirty="0">
                <a:solidFill>
                  <a:schemeClr val="tx1"/>
                </a:solidFill>
                <a:cs typeface="Times New Roman" panose="02020603050405020304" pitchFamily="18" charset="0"/>
              </a:rPr>
              <a:t>Although it is sometimes suggested that one</a:t>
            </a:r>
            <a:r>
              <a:rPr lang="en-US" altLang="zh-CN" sz="3000" b="0" dirty="0">
                <a:solidFill>
                  <a:schemeClr val="tx1"/>
                </a:solidFill>
                <a:cs typeface="Times New Roman" panose="02020603050405020304" pitchFamily="18" charset="0"/>
              </a:rPr>
              <a:t> </a:t>
            </a:r>
            <a:r>
              <a:rPr lang="en-US" altLang="ko-KR" sz="3000" b="0" dirty="0">
                <a:solidFill>
                  <a:schemeClr val="tx1"/>
                </a:solidFill>
                <a:cs typeface="Times New Roman" panose="02020603050405020304" pitchFamily="18" charset="0"/>
              </a:rPr>
              <a:t>approach to design is superior, in practice, an</a:t>
            </a:r>
            <a:r>
              <a:rPr lang="en-US" altLang="zh-CN" sz="3000" b="0" dirty="0">
                <a:solidFill>
                  <a:schemeClr val="tx1"/>
                </a:solidFill>
                <a:cs typeface="Times New Roman" panose="02020603050405020304" pitchFamily="18" charset="0"/>
              </a:rPr>
              <a:t> </a:t>
            </a:r>
            <a:r>
              <a:rPr lang="en-US" altLang="ko-KR" sz="3000" b="0" dirty="0">
                <a:solidFill>
                  <a:schemeClr val="tx1"/>
                </a:solidFill>
                <a:cs typeface="Times New Roman" panose="02020603050405020304" pitchFamily="18" charset="0"/>
              </a:rPr>
              <a:t>object-oriented and a functional-oriented approach to design are complementary</a:t>
            </a:r>
          </a:p>
          <a:p>
            <a:pPr marL="469900" indent="-469900" algn="l" eaLnBrk="0" hangingPunct="0">
              <a:spcBef>
                <a:spcPct val="20000"/>
              </a:spcBef>
              <a:buClr>
                <a:schemeClr val="accent2"/>
              </a:buClr>
              <a:buFont typeface="Wingdings" pitchFamily="2" charset="2"/>
              <a:buNone/>
            </a:pPr>
            <a:endParaRPr lang="en-US" altLang="ko-KR" sz="3000" b="0" dirty="0">
              <a:solidFill>
                <a:schemeClr val="tx1"/>
              </a:solidFill>
              <a:cs typeface="Times New Roman" panose="02020603050405020304" pitchFamily="18" charset="0"/>
            </a:endParaRPr>
          </a:p>
          <a:p>
            <a:pPr marL="469900" indent="-469900" algn="l" eaLnBrk="0" hangingPunct="0">
              <a:spcBef>
                <a:spcPct val="20000"/>
              </a:spcBef>
              <a:buClr>
                <a:schemeClr val="accent2"/>
              </a:buClr>
              <a:buFont typeface="Wingdings" pitchFamily="2" charset="2"/>
              <a:buChar char="o"/>
            </a:pPr>
            <a:r>
              <a:rPr lang="en-US" altLang="ko-KR" sz="3000" b="0" dirty="0">
                <a:solidFill>
                  <a:schemeClr val="tx1"/>
                </a:solidFill>
                <a:cs typeface="Times New Roman" panose="02020603050405020304" pitchFamily="18" charset="0"/>
              </a:rPr>
              <a:t>Good software engineers should select the </a:t>
            </a:r>
            <a:br>
              <a:rPr lang="en-US" altLang="ko-KR" sz="3000" b="0" dirty="0">
                <a:solidFill>
                  <a:schemeClr val="tx1"/>
                </a:solidFill>
                <a:cs typeface="Times New Roman" panose="02020603050405020304" pitchFamily="18" charset="0"/>
              </a:rPr>
            </a:br>
            <a:r>
              <a:rPr lang="en-US" altLang="ko-KR" sz="3000" b="0" dirty="0">
                <a:solidFill>
                  <a:schemeClr val="tx1"/>
                </a:solidFill>
                <a:cs typeface="Times New Roman" panose="02020603050405020304" pitchFamily="18" charset="0"/>
              </a:rPr>
              <a:t>most appropriate approach for whatever </a:t>
            </a:r>
            <a:br>
              <a:rPr lang="en-US" altLang="ko-KR" sz="3000" b="0" dirty="0">
                <a:solidFill>
                  <a:schemeClr val="tx1"/>
                </a:solidFill>
                <a:cs typeface="Times New Roman" panose="02020603050405020304" pitchFamily="18" charset="0"/>
              </a:rPr>
            </a:br>
            <a:r>
              <a:rPr lang="en-US" altLang="ko-KR" sz="3000" b="0" dirty="0">
                <a:solidFill>
                  <a:schemeClr val="tx1"/>
                </a:solidFill>
                <a:cs typeface="Times New Roman" panose="02020603050405020304" pitchFamily="18" charset="0"/>
              </a:rPr>
              <a:t>sub-system is being designed</a:t>
            </a:r>
          </a:p>
        </p:txBody>
      </p:sp>
    </p:spTree>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566555" y="458670"/>
            <a:ext cx="84582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详细设计的描述</a:t>
            </a:r>
            <a:endParaRPr lang="en-US" altLang="zh-CN"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48131" name="Rectangle 3"/>
          <p:cNvSpPr>
            <a:spLocks noChangeArrowheads="1"/>
          </p:cNvSpPr>
          <p:nvPr/>
        </p:nvSpPr>
        <p:spPr bwMode="auto">
          <a:xfrm>
            <a:off x="685800" y="1676400"/>
            <a:ext cx="8458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spcBef>
                <a:spcPct val="20000"/>
              </a:spcBef>
              <a:buClr>
                <a:schemeClr val="accent2"/>
              </a:buClr>
              <a:buFont typeface="Wingdings" pitchFamily="2" charset="2"/>
              <a:buNone/>
            </a:pPr>
            <a:r>
              <a:rPr lang="en-US" altLang="zh-CN" sz="5100" dirty="0">
                <a:solidFill>
                  <a:srgbClr val="FF0066"/>
                </a:solidFill>
                <a:cs typeface="Times New Roman" panose="02020603050405020304" pitchFamily="18" charset="0"/>
              </a:rPr>
              <a:t>tools</a:t>
            </a:r>
            <a:r>
              <a:rPr lang="zh-CN" altLang="en-US" sz="5100" dirty="0">
                <a:solidFill>
                  <a:srgbClr val="FF0066"/>
                </a:solidFill>
                <a:cs typeface="Times New Roman" panose="02020603050405020304" pitchFamily="18" charset="0"/>
              </a:rPr>
              <a:t>：</a:t>
            </a:r>
          </a:p>
          <a:p>
            <a:pPr marL="469900" indent="-469900" algn="l" eaLnBrk="0" hangingPunct="0">
              <a:lnSpc>
                <a:spcPct val="180000"/>
              </a:lnSpc>
              <a:spcBef>
                <a:spcPct val="20000"/>
              </a:spcBef>
              <a:buClr>
                <a:schemeClr val="accent2"/>
              </a:buClr>
              <a:buFont typeface="Wingdings" pitchFamily="2" charset="2"/>
              <a:buNone/>
            </a:pPr>
            <a:r>
              <a:rPr lang="en-US" altLang="zh-CN" sz="3000" b="0" dirty="0">
                <a:solidFill>
                  <a:schemeClr val="tx1"/>
                </a:solidFill>
                <a:cs typeface="Times New Roman" panose="02020603050405020304" pitchFamily="18" charset="0"/>
              </a:rPr>
              <a:t>(1) Graphical notation</a:t>
            </a:r>
          </a:p>
          <a:p>
            <a:pPr marL="469900" indent="-469900" algn="l" eaLnBrk="0" hangingPunct="0">
              <a:lnSpc>
                <a:spcPct val="170000"/>
              </a:lnSpc>
              <a:spcBef>
                <a:spcPct val="20000"/>
              </a:spcBef>
              <a:buClr>
                <a:schemeClr val="accent2"/>
              </a:buClr>
              <a:buFont typeface="Wingdings" pitchFamily="2" charset="2"/>
              <a:buNone/>
            </a:pPr>
            <a:r>
              <a:rPr lang="en-US" altLang="zh-CN" sz="3000" b="0" dirty="0">
                <a:solidFill>
                  <a:schemeClr val="tx1"/>
                </a:solidFill>
                <a:cs typeface="Times New Roman" panose="02020603050405020304" pitchFamily="18" charset="0"/>
              </a:rPr>
              <a:t>(2) Tabular  notation</a:t>
            </a:r>
          </a:p>
          <a:p>
            <a:pPr marL="469900" indent="-469900" algn="l" eaLnBrk="0" hangingPunct="0">
              <a:lnSpc>
                <a:spcPct val="170000"/>
              </a:lnSpc>
              <a:spcBef>
                <a:spcPct val="20000"/>
              </a:spcBef>
              <a:buClr>
                <a:schemeClr val="accent2"/>
              </a:buClr>
              <a:buFont typeface="Wingdings" pitchFamily="2" charset="2"/>
              <a:buNone/>
            </a:pPr>
            <a:r>
              <a:rPr lang="en-US" altLang="zh-CN" sz="3000" b="0" dirty="0">
                <a:solidFill>
                  <a:schemeClr val="tx1"/>
                </a:solidFill>
                <a:cs typeface="Times New Roman" panose="02020603050405020304" pitchFamily="18" charset="0"/>
              </a:rPr>
              <a:t>(3) Language notation</a:t>
            </a:r>
          </a:p>
        </p:txBody>
      </p:sp>
    </p:spTree>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76545" y="413665"/>
            <a:ext cx="4919039"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zh-CN" altLang="en-US" sz="3800" b="0" dirty="0">
                <a:solidFill>
                  <a:schemeClr val="tx2"/>
                </a:solidFill>
                <a:latin typeface="Verdana" pitchFamily="34" charset="0"/>
              </a:rPr>
              <a:t> </a:t>
            </a:r>
            <a:r>
              <a:rPr lang="en-US" altLang="zh-CN" sz="4000" dirty="0">
                <a:solidFill>
                  <a:srgbClr val="0000FF"/>
                </a:solidFill>
                <a:cs typeface="Times New Roman" pitchFamily="18" charset="0"/>
              </a:rPr>
              <a:t>Program Flow chart</a:t>
            </a:r>
          </a:p>
        </p:txBody>
      </p:sp>
      <p:grpSp>
        <p:nvGrpSpPr>
          <p:cNvPr id="49155" name="Group 3"/>
          <p:cNvGrpSpPr>
            <a:grpSpLocks/>
          </p:cNvGrpSpPr>
          <p:nvPr/>
        </p:nvGrpSpPr>
        <p:grpSpPr bwMode="auto">
          <a:xfrm>
            <a:off x="566738" y="1798638"/>
            <a:ext cx="7620000" cy="5059362"/>
            <a:chOff x="624" y="1008"/>
            <a:chExt cx="4800" cy="3187"/>
          </a:xfrm>
        </p:grpSpPr>
        <p:sp>
          <p:nvSpPr>
            <p:cNvPr id="49156" name="Line 4"/>
            <p:cNvSpPr>
              <a:spLocks noChangeShapeType="1"/>
            </p:cNvSpPr>
            <p:nvPr/>
          </p:nvSpPr>
          <p:spPr bwMode="auto">
            <a:xfrm>
              <a:off x="2880" y="1008"/>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7" name="AutoShape 5"/>
            <p:cNvSpPr>
              <a:spLocks noChangeArrowheads="1"/>
            </p:cNvSpPr>
            <p:nvPr/>
          </p:nvSpPr>
          <p:spPr bwMode="auto">
            <a:xfrm>
              <a:off x="2592" y="2448"/>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S1</a:t>
              </a:r>
            </a:p>
          </p:txBody>
        </p:sp>
        <p:sp>
          <p:nvSpPr>
            <p:cNvPr id="49158" name="AutoShape 6"/>
            <p:cNvSpPr>
              <a:spLocks noChangeArrowheads="1"/>
            </p:cNvSpPr>
            <p:nvPr/>
          </p:nvSpPr>
          <p:spPr bwMode="auto">
            <a:xfrm>
              <a:off x="4464" y="3648"/>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C4</a:t>
              </a:r>
            </a:p>
          </p:txBody>
        </p:sp>
        <p:sp>
          <p:nvSpPr>
            <p:cNvPr id="49159" name="AutoShape 7"/>
            <p:cNvSpPr>
              <a:spLocks noChangeArrowheads="1"/>
            </p:cNvSpPr>
            <p:nvPr/>
          </p:nvSpPr>
          <p:spPr bwMode="auto">
            <a:xfrm>
              <a:off x="2592" y="2880"/>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C5</a:t>
              </a:r>
            </a:p>
          </p:txBody>
        </p:sp>
        <p:sp>
          <p:nvSpPr>
            <p:cNvPr id="49160" name="AutoShape 8"/>
            <p:cNvSpPr>
              <a:spLocks noChangeArrowheads="1"/>
            </p:cNvSpPr>
            <p:nvPr/>
          </p:nvSpPr>
          <p:spPr bwMode="auto">
            <a:xfrm>
              <a:off x="2592" y="2016"/>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C3</a:t>
              </a:r>
            </a:p>
          </p:txBody>
        </p:sp>
        <p:sp>
          <p:nvSpPr>
            <p:cNvPr id="49161" name="AutoShape 9"/>
            <p:cNvSpPr>
              <a:spLocks noChangeArrowheads="1"/>
            </p:cNvSpPr>
            <p:nvPr/>
          </p:nvSpPr>
          <p:spPr bwMode="auto">
            <a:xfrm>
              <a:off x="2592" y="1632"/>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C2</a:t>
              </a:r>
            </a:p>
          </p:txBody>
        </p:sp>
        <p:sp>
          <p:nvSpPr>
            <p:cNvPr id="49162" name="AutoShape 10"/>
            <p:cNvSpPr>
              <a:spLocks noChangeArrowheads="1"/>
            </p:cNvSpPr>
            <p:nvPr/>
          </p:nvSpPr>
          <p:spPr bwMode="auto">
            <a:xfrm>
              <a:off x="2592" y="1248"/>
              <a:ext cx="576" cy="288"/>
            </a:xfrm>
            <a:prstGeom prst="flowChartDecision">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C1</a:t>
              </a:r>
            </a:p>
          </p:txBody>
        </p:sp>
        <p:sp>
          <p:nvSpPr>
            <p:cNvPr id="49163" name="Line 11"/>
            <p:cNvSpPr>
              <a:spLocks noChangeShapeType="1"/>
            </p:cNvSpPr>
            <p:nvPr/>
          </p:nvSpPr>
          <p:spPr bwMode="auto">
            <a:xfrm flipH="1">
              <a:off x="1968" y="3024"/>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 name="Line 12"/>
            <p:cNvSpPr>
              <a:spLocks noChangeShapeType="1"/>
            </p:cNvSpPr>
            <p:nvPr/>
          </p:nvSpPr>
          <p:spPr bwMode="auto">
            <a:xfrm>
              <a:off x="3168" y="302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AutoShape 13"/>
            <p:cNvSpPr>
              <a:spLocks noChangeArrowheads="1"/>
            </p:cNvSpPr>
            <p:nvPr/>
          </p:nvSpPr>
          <p:spPr bwMode="auto">
            <a:xfrm>
              <a:off x="1728" y="3216"/>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S2</a:t>
              </a:r>
            </a:p>
          </p:txBody>
        </p:sp>
        <p:sp>
          <p:nvSpPr>
            <p:cNvPr id="49166" name="AutoShape 14"/>
            <p:cNvSpPr>
              <a:spLocks noChangeArrowheads="1"/>
            </p:cNvSpPr>
            <p:nvPr/>
          </p:nvSpPr>
          <p:spPr bwMode="auto">
            <a:xfrm>
              <a:off x="3504" y="3216"/>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S3</a:t>
              </a:r>
            </a:p>
          </p:txBody>
        </p:sp>
        <p:sp>
          <p:nvSpPr>
            <p:cNvPr id="49167" name="AutoShape 15"/>
            <p:cNvSpPr>
              <a:spLocks noChangeArrowheads="1"/>
            </p:cNvSpPr>
            <p:nvPr/>
          </p:nvSpPr>
          <p:spPr bwMode="auto">
            <a:xfrm>
              <a:off x="2640" y="3792"/>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S4</a:t>
              </a:r>
            </a:p>
          </p:txBody>
        </p:sp>
        <p:sp>
          <p:nvSpPr>
            <p:cNvPr id="49168" name="AutoShape 16"/>
            <p:cNvSpPr>
              <a:spLocks noChangeArrowheads="1"/>
            </p:cNvSpPr>
            <p:nvPr/>
          </p:nvSpPr>
          <p:spPr bwMode="auto">
            <a:xfrm>
              <a:off x="624" y="3552"/>
              <a:ext cx="576" cy="288"/>
            </a:xfrm>
            <a:prstGeom prst="flowChartProcess">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S5</a:t>
              </a:r>
            </a:p>
          </p:txBody>
        </p:sp>
        <p:sp>
          <p:nvSpPr>
            <p:cNvPr id="49169" name="Line 17"/>
            <p:cNvSpPr>
              <a:spLocks noChangeShapeType="1"/>
            </p:cNvSpPr>
            <p:nvPr/>
          </p:nvSpPr>
          <p:spPr bwMode="auto">
            <a:xfrm flipH="1">
              <a:off x="864" y="1392"/>
              <a:ext cx="17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18"/>
            <p:cNvSpPr>
              <a:spLocks noChangeShapeType="1"/>
            </p:cNvSpPr>
            <p:nvPr/>
          </p:nvSpPr>
          <p:spPr bwMode="auto">
            <a:xfrm>
              <a:off x="864" y="1392"/>
              <a:ext cx="0" cy="216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Line 19"/>
            <p:cNvSpPr>
              <a:spLocks noChangeShapeType="1"/>
            </p:cNvSpPr>
            <p:nvPr/>
          </p:nvSpPr>
          <p:spPr bwMode="auto">
            <a:xfrm>
              <a:off x="864" y="3840"/>
              <a:ext cx="0"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2" name="Line 20"/>
            <p:cNvSpPr>
              <a:spLocks noChangeShapeType="1"/>
            </p:cNvSpPr>
            <p:nvPr/>
          </p:nvSpPr>
          <p:spPr bwMode="auto">
            <a:xfrm>
              <a:off x="1968" y="3024"/>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3" name="Line 21"/>
            <p:cNvSpPr>
              <a:spLocks noChangeShapeType="1"/>
            </p:cNvSpPr>
            <p:nvPr/>
          </p:nvSpPr>
          <p:spPr bwMode="auto">
            <a:xfrm>
              <a:off x="3744" y="3024"/>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4" name="Line 22"/>
            <p:cNvSpPr>
              <a:spLocks noChangeShapeType="1"/>
            </p:cNvSpPr>
            <p:nvPr/>
          </p:nvSpPr>
          <p:spPr bwMode="auto">
            <a:xfrm>
              <a:off x="2880" y="1536"/>
              <a:ext cx="0"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5" name="Line 23"/>
            <p:cNvSpPr>
              <a:spLocks noChangeShapeType="1"/>
            </p:cNvSpPr>
            <p:nvPr/>
          </p:nvSpPr>
          <p:spPr bwMode="auto">
            <a:xfrm>
              <a:off x="2880" y="1920"/>
              <a:ext cx="0"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Line 24"/>
            <p:cNvSpPr>
              <a:spLocks noChangeShapeType="1"/>
            </p:cNvSpPr>
            <p:nvPr/>
          </p:nvSpPr>
          <p:spPr bwMode="auto">
            <a:xfrm>
              <a:off x="2880" y="2736"/>
              <a:ext cx="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7" name="Line 25"/>
            <p:cNvSpPr>
              <a:spLocks noChangeShapeType="1"/>
            </p:cNvSpPr>
            <p:nvPr/>
          </p:nvSpPr>
          <p:spPr bwMode="auto">
            <a:xfrm>
              <a:off x="2880" y="2304"/>
              <a:ext cx="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8" name="Line 26"/>
            <p:cNvSpPr>
              <a:spLocks noChangeShapeType="1"/>
            </p:cNvSpPr>
            <p:nvPr/>
          </p:nvSpPr>
          <p:spPr bwMode="auto">
            <a:xfrm>
              <a:off x="1968" y="3504"/>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9" name="Line 27"/>
            <p:cNvSpPr>
              <a:spLocks noChangeShapeType="1"/>
            </p:cNvSpPr>
            <p:nvPr/>
          </p:nvSpPr>
          <p:spPr bwMode="auto">
            <a:xfrm>
              <a:off x="1968" y="3600"/>
              <a:ext cx="18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0" name="Line 28"/>
            <p:cNvSpPr>
              <a:spLocks noChangeShapeType="1"/>
            </p:cNvSpPr>
            <p:nvPr/>
          </p:nvSpPr>
          <p:spPr bwMode="auto">
            <a:xfrm flipV="1">
              <a:off x="3792" y="3504"/>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1" name="Line 29"/>
            <p:cNvSpPr>
              <a:spLocks noChangeShapeType="1"/>
            </p:cNvSpPr>
            <p:nvPr/>
          </p:nvSpPr>
          <p:spPr bwMode="auto">
            <a:xfrm>
              <a:off x="2880" y="3600"/>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2" name="Line 30"/>
            <p:cNvSpPr>
              <a:spLocks noChangeShapeType="1"/>
            </p:cNvSpPr>
            <p:nvPr/>
          </p:nvSpPr>
          <p:spPr bwMode="auto">
            <a:xfrm>
              <a:off x="2928" y="4080"/>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3" name="Line 31"/>
            <p:cNvSpPr>
              <a:spLocks noChangeShapeType="1"/>
            </p:cNvSpPr>
            <p:nvPr/>
          </p:nvSpPr>
          <p:spPr bwMode="auto">
            <a:xfrm>
              <a:off x="2928" y="4176"/>
              <a:ext cx="13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4" name="Line 32"/>
            <p:cNvSpPr>
              <a:spLocks noChangeShapeType="1"/>
            </p:cNvSpPr>
            <p:nvPr/>
          </p:nvSpPr>
          <p:spPr bwMode="auto">
            <a:xfrm flipV="1">
              <a:off x="4320" y="3312"/>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5" name="Line 33"/>
            <p:cNvSpPr>
              <a:spLocks noChangeShapeType="1"/>
            </p:cNvSpPr>
            <p:nvPr/>
          </p:nvSpPr>
          <p:spPr bwMode="auto">
            <a:xfrm>
              <a:off x="4320" y="3312"/>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6" name="Line 34"/>
            <p:cNvSpPr>
              <a:spLocks noChangeShapeType="1"/>
            </p:cNvSpPr>
            <p:nvPr/>
          </p:nvSpPr>
          <p:spPr bwMode="auto">
            <a:xfrm>
              <a:off x="4752" y="3312"/>
              <a:ext cx="0" cy="33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7" name="Line 35"/>
            <p:cNvSpPr>
              <a:spLocks noChangeShapeType="1"/>
            </p:cNvSpPr>
            <p:nvPr/>
          </p:nvSpPr>
          <p:spPr bwMode="auto">
            <a:xfrm>
              <a:off x="5040" y="3792"/>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8" name="Line 36"/>
            <p:cNvSpPr>
              <a:spLocks noChangeShapeType="1"/>
            </p:cNvSpPr>
            <p:nvPr/>
          </p:nvSpPr>
          <p:spPr bwMode="auto">
            <a:xfrm flipV="1">
              <a:off x="5184" y="2352"/>
              <a:ext cx="0" cy="14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9" name="Line 37"/>
            <p:cNvSpPr>
              <a:spLocks noChangeShapeType="1"/>
            </p:cNvSpPr>
            <p:nvPr/>
          </p:nvSpPr>
          <p:spPr bwMode="auto">
            <a:xfrm flipH="1">
              <a:off x="2880" y="2352"/>
              <a:ext cx="230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0" name="Line 38"/>
            <p:cNvSpPr>
              <a:spLocks noChangeShapeType="1"/>
            </p:cNvSpPr>
            <p:nvPr/>
          </p:nvSpPr>
          <p:spPr bwMode="auto">
            <a:xfrm>
              <a:off x="4752" y="39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1" name="Line 39"/>
            <p:cNvSpPr>
              <a:spLocks noChangeShapeType="1"/>
            </p:cNvSpPr>
            <p:nvPr/>
          </p:nvSpPr>
          <p:spPr bwMode="auto">
            <a:xfrm>
              <a:off x="4752" y="4176"/>
              <a:ext cx="67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2" name="Line 40"/>
            <p:cNvSpPr>
              <a:spLocks noChangeShapeType="1"/>
            </p:cNvSpPr>
            <p:nvPr/>
          </p:nvSpPr>
          <p:spPr bwMode="auto">
            <a:xfrm flipV="1">
              <a:off x="5424" y="1152"/>
              <a:ext cx="0" cy="302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3" name="Line 41"/>
            <p:cNvSpPr>
              <a:spLocks noChangeShapeType="1"/>
            </p:cNvSpPr>
            <p:nvPr/>
          </p:nvSpPr>
          <p:spPr bwMode="auto">
            <a:xfrm flipH="1">
              <a:off x="2880" y="1152"/>
              <a:ext cx="254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4" name="Line 42"/>
            <p:cNvSpPr>
              <a:spLocks noChangeShapeType="1"/>
            </p:cNvSpPr>
            <p:nvPr/>
          </p:nvSpPr>
          <p:spPr bwMode="auto">
            <a:xfrm>
              <a:off x="3168" y="1776"/>
              <a:ext cx="110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5" name="Line 43"/>
            <p:cNvSpPr>
              <a:spLocks noChangeShapeType="1"/>
            </p:cNvSpPr>
            <p:nvPr/>
          </p:nvSpPr>
          <p:spPr bwMode="auto">
            <a:xfrm flipV="1">
              <a:off x="4272" y="1152"/>
              <a:ext cx="0" cy="62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6" name="Line 44"/>
            <p:cNvSpPr>
              <a:spLocks noChangeShapeType="1"/>
            </p:cNvSpPr>
            <p:nvPr/>
          </p:nvSpPr>
          <p:spPr bwMode="auto">
            <a:xfrm>
              <a:off x="3168" y="2160"/>
              <a:ext cx="16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7" name="Line 45"/>
            <p:cNvSpPr>
              <a:spLocks noChangeShapeType="1"/>
            </p:cNvSpPr>
            <p:nvPr/>
          </p:nvSpPr>
          <p:spPr bwMode="auto">
            <a:xfrm flipV="1">
              <a:off x="4800" y="1152"/>
              <a:ext cx="0" cy="100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8" name="Text Box 46"/>
            <p:cNvSpPr txBox="1">
              <a:spLocks noChangeArrowheads="1"/>
            </p:cNvSpPr>
            <p:nvPr/>
          </p:nvSpPr>
          <p:spPr bwMode="auto">
            <a:xfrm>
              <a:off x="2198" y="279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49199" name="Text Box 47"/>
            <p:cNvSpPr txBox="1">
              <a:spLocks noChangeArrowheads="1"/>
            </p:cNvSpPr>
            <p:nvPr/>
          </p:nvSpPr>
          <p:spPr bwMode="auto">
            <a:xfrm>
              <a:off x="3302" y="279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49200" name="Text Box 48"/>
            <p:cNvSpPr txBox="1">
              <a:spLocks noChangeArrowheads="1"/>
            </p:cNvSpPr>
            <p:nvPr/>
          </p:nvSpPr>
          <p:spPr bwMode="auto">
            <a:xfrm>
              <a:off x="4934" y="351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49201" name="Text Box 49"/>
            <p:cNvSpPr txBox="1">
              <a:spLocks noChangeArrowheads="1"/>
            </p:cNvSpPr>
            <p:nvPr/>
          </p:nvSpPr>
          <p:spPr bwMode="auto">
            <a:xfrm>
              <a:off x="4790" y="394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49202" name="Text Box 50"/>
            <p:cNvSpPr txBox="1">
              <a:spLocks noChangeArrowheads="1"/>
            </p:cNvSpPr>
            <p:nvPr/>
          </p:nvSpPr>
          <p:spPr bwMode="auto">
            <a:xfrm>
              <a:off x="3254" y="1545"/>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49203" name="Text Box 51"/>
            <p:cNvSpPr txBox="1">
              <a:spLocks noChangeArrowheads="1"/>
            </p:cNvSpPr>
            <p:nvPr/>
          </p:nvSpPr>
          <p:spPr bwMode="auto">
            <a:xfrm>
              <a:off x="3206" y="192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49204" name="Text Box 52"/>
            <p:cNvSpPr txBox="1">
              <a:spLocks noChangeArrowheads="1"/>
            </p:cNvSpPr>
            <p:nvPr/>
          </p:nvSpPr>
          <p:spPr bwMode="auto">
            <a:xfrm>
              <a:off x="2342" y="1161"/>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49205" name="Text Box 53"/>
            <p:cNvSpPr txBox="1">
              <a:spLocks noChangeArrowheads="1"/>
            </p:cNvSpPr>
            <p:nvPr/>
          </p:nvSpPr>
          <p:spPr bwMode="auto">
            <a:xfrm>
              <a:off x="2582" y="1449"/>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49206" name="Text Box 54"/>
            <p:cNvSpPr txBox="1">
              <a:spLocks noChangeArrowheads="1"/>
            </p:cNvSpPr>
            <p:nvPr/>
          </p:nvSpPr>
          <p:spPr bwMode="auto">
            <a:xfrm>
              <a:off x="2630" y="183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49207" name="Text Box 55"/>
            <p:cNvSpPr txBox="1">
              <a:spLocks noChangeArrowheads="1"/>
            </p:cNvSpPr>
            <p:nvPr/>
          </p:nvSpPr>
          <p:spPr bwMode="auto">
            <a:xfrm>
              <a:off x="2630" y="221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grpSp>
    </p:spTree>
  </p:cSld>
  <p:clrMapOvr>
    <a:masterClrMapping/>
  </p:clrMapOvr>
  <p:transition>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11560" y="458670"/>
            <a:ext cx="480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程序流程图</a:t>
            </a:r>
          </a:p>
        </p:txBody>
      </p:sp>
      <p:sp>
        <p:nvSpPr>
          <p:cNvPr id="50179" name="Rectangle 3"/>
          <p:cNvSpPr>
            <a:spLocks noChangeArrowheads="1"/>
          </p:cNvSpPr>
          <p:nvPr/>
        </p:nvSpPr>
        <p:spPr bwMode="auto">
          <a:xfrm>
            <a:off x="611187" y="1808163"/>
            <a:ext cx="7966257" cy="409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lnSpc>
                <a:spcPct val="150000"/>
              </a:lnSpc>
              <a:spcBef>
                <a:spcPts val="600"/>
              </a:spcBef>
              <a:buClr>
                <a:schemeClr val="accent2"/>
              </a:buClr>
              <a:buFont typeface="Wingdings" pitchFamily="2" charset="2"/>
              <a:buChar char="o"/>
            </a:pPr>
            <a:r>
              <a:rPr lang="zh-CN" altLang="en-US" sz="3000" dirty="0">
                <a:solidFill>
                  <a:schemeClr val="tx1"/>
                </a:solidFill>
                <a:latin typeface="宋体" charset="-122"/>
              </a:rPr>
              <a:t>程序流程图也称为程序框图，程序流程图使用</a:t>
            </a:r>
            <a:r>
              <a:rPr lang="zh-CN" altLang="en-US" sz="3000" dirty="0">
                <a:solidFill>
                  <a:srgbClr val="0000FF"/>
                </a:solidFill>
                <a:latin typeface="宋体" charset="-122"/>
              </a:rPr>
              <a:t>三种基本控制结构</a:t>
            </a:r>
            <a:r>
              <a:rPr lang="zh-CN" altLang="en-US" sz="3000" dirty="0">
                <a:solidFill>
                  <a:schemeClr val="tx1"/>
                </a:solidFill>
                <a:latin typeface="宋体" charset="-122"/>
              </a:rPr>
              <a:t>是</a:t>
            </a:r>
            <a:r>
              <a:rPr lang="en-US" altLang="zh-CN" sz="3000" dirty="0">
                <a:solidFill>
                  <a:schemeClr val="tx1"/>
                </a:solidFill>
                <a:latin typeface="宋体" charset="-122"/>
              </a:rPr>
              <a:t>:</a:t>
            </a:r>
          </a:p>
          <a:p>
            <a:pPr marL="914400" lvl="1" indent="-457200" algn="l" eaLnBrk="0" hangingPunct="0">
              <a:lnSpc>
                <a:spcPct val="150000"/>
              </a:lnSpc>
              <a:spcBef>
                <a:spcPts val="600"/>
              </a:spcBef>
              <a:buClr>
                <a:schemeClr val="accent2"/>
              </a:buClr>
              <a:buFont typeface="Wingdings" panose="05000000000000000000" pitchFamily="2" charset="2"/>
              <a:buChar char="ü"/>
            </a:pPr>
            <a:r>
              <a:rPr lang="zh-CN" altLang="en-US" sz="3000" dirty="0">
                <a:solidFill>
                  <a:schemeClr val="tx1"/>
                </a:solidFill>
                <a:latin typeface="宋体" charset="-122"/>
              </a:rPr>
              <a:t>顺序</a:t>
            </a:r>
            <a:endParaRPr lang="en-US" altLang="zh-CN" sz="3000" dirty="0">
              <a:solidFill>
                <a:schemeClr val="tx1"/>
              </a:solidFill>
              <a:latin typeface="宋体" charset="-122"/>
            </a:endParaRPr>
          </a:p>
          <a:p>
            <a:pPr marL="914400" lvl="1" indent="-457200" algn="l" eaLnBrk="0" hangingPunct="0">
              <a:lnSpc>
                <a:spcPct val="150000"/>
              </a:lnSpc>
              <a:spcBef>
                <a:spcPts val="600"/>
              </a:spcBef>
              <a:buClr>
                <a:schemeClr val="accent2"/>
              </a:buClr>
              <a:buFont typeface="Wingdings" panose="05000000000000000000" pitchFamily="2" charset="2"/>
              <a:buChar char="ü"/>
            </a:pPr>
            <a:r>
              <a:rPr lang="zh-CN" altLang="en-US" sz="3000" dirty="0">
                <a:solidFill>
                  <a:schemeClr val="tx1"/>
                </a:solidFill>
                <a:latin typeface="宋体" charset="-122"/>
              </a:rPr>
              <a:t>选择</a:t>
            </a:r>
            <a:endParaRPr lang="en-US" altLang="zh-CN" sz="3000" dirty="0">
              <a:solidFill>
                <a:schemeClr val="tx1"/>
              </a:solidFill>
              <a:latin typeface="宋体" charset="-122"/>
            </a:endParaRPr>
          </a:p>
          <a:p>
            <a:pPr marL="914400" lvl="1" indent="-457200" algn="l" eaLnBrk="0" hangingPunct="0">
              <a:lnSpc>
                <a:spcPct val="150000"/>
              </a:lnSpc>
              <a:spcBef>
                <a:spcPts val="600"/>
              </a:spcBef>
              <a:buClr>
                <a:schemeClr val="accent2"/>
              </a:buClr>
              <a:buFont typeface="Wingdings" panose="05000000000000000000" pitchFamily="2" charset="2"/>
              <a:buChar char="ü"/>
            </a:pPr>
            <a:r>
              <a:rPr lang="zh-CN" altLang="en-US" sz="3000" dirty="0">
                <a:solidFill>
                  <a:schemeClr val="tx1"/>
                </a:solidFill>
                <a:latin typeface="宋体" charset="-122"/>
              </a:rPr>
              <a:t>循环</a:t>
            </a:r>
            <a:endParaRPr lang="en-US" altLang="zh-CN" sz="3000" dirty="0">
              <a:solidFill>
                <a:schemeClr val="tx1"/>
              </a:solidFill>
              <a:latin typeface="宋体" charset="-122"/>
            </a:endParaRPr>
          </a:p>
          <a:p>
            <a:pPr algn="l" eaLnBrk="0" hangingPunct="0">
              <a:lnSpc>
                <a:spcPct val="195000"/>
              </a:lnSpc>
              <a:spcBef>
                <a:spcPct val="20000"/>
              </a:spcBef>
              <a:buClr>
                <a:schemeClr val="accent2"/>
              </a:buClr>
            </a:pPr>
            <a:endParaRPr lang="en-US" altLang="zh-CN" sz="3000" dirty="0">
              <a:solidFill>
                <a:schemeClr val="tx1"/>
              </a:solidFill>
              <a:latin typeface="宋体" charset="-122"/>
            </a:endParaRPr>
          </a:p>
        </p:txBody>
      </p:sp>
    </p:spTree>
  </p:cSld>
  <p:clrMapOvr>
    <a:masterClrMapping/>
  </p:clrMapOvr>
  <p:transition>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285875" y="1719263"/>
          <a:ext cx="5626100" cy="4830762"/>
        </p:xfrm>
        <a:graphic>
          <a:graphicData uri="http://schemas.openxmlformats.org/presentationml/2006/ole">
            <mc:AlternateContent xmlns:mc="http://schemas.openxmlformats.org/markup-compatibility/2006">
              <mc:Choice xmlns:v="urn:schemas-microsoft-com:vml" Requires="v">
                <p:oleObj spid="_x0000_s1056" name="图片" r:id="rId3" imgW="2743200" imgH="2354040" progId="Word.Picture.8">
                  <p:embed/>
                </p:oleObj>
              </mc:Choice>
              <mc:Fallback>
                <p:oleObj name="图片" r:id="rId3" imgW="2743200" imgH="235404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719263"/>
                        <a:ext cx="56261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Lst>
                    </p:spPr>
                  </p:pic>
                </p:oleObj>
              </mc:Fallback>
            </mc:AlternateContent>
          </a:graphicData>
        </a:graphic>
      </p:graphicFrame>
      <p:sp>
        <p:nvSpPr>
          <p:cNvPr id="1027" name="Rectangle 3"/>
          <p:cNvSpPr>
            <a:spLocks noChangeArrowheads="1"/>
          </p:cNvSpPr>
          <p:nvPr/>
        </p:nvSpPr>
        <p:spPr bwMode="auto">
          <a:xfrm>
            <a:off x="611560" y="503675"/>
            <a:ext cx="72707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en-US" altLang="zh-CN" sz="4000" dirty="0">
                <a:solidFill>
                  <a:srgbClr val="0000FF"/>
                </a:solidFill>
                <a:cs typeface="Times New Roman" pitchFamily="18" charset="0"/>
              </a:rPr>
              <a:t>Three kinds of control structure</a:t>
            </a:r>
          </a:p>
        </p:txBody>
      </p:sp>
    </p:spTree>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59305" y="2989368"/>
            <a:ext cx="8458200" cy="36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anose="05000000000000000000" pitchFamily="2" charset="2"/>
              <a:buChar char="Ø"/>
            </a:pPr>
            <a:r>
              <a:rPr lang="zh-CN" altLang="en-US" sz="3000" dirty="0">
                <a:latin typeface="Verdana" pitchFamily="34" charset="0"/>
              </a:rPr>
              <a:t>流程图的主要缺点</a:t>
            </a:r>
            <a:r>
              <a:rPr lang="zh-CN" altLang="en-US" sz="3000" dirty="0">
                <a:solidFill>
                  <a:srgbClr val="FF0066"/>
                </a:solidFill>
                <a:latin typeface="Verdana" pitchFamily="34" charset="0"/>
              </a:rPr>
              <a:t>：</a:t>
            </a:r>
          </a:p>
          <a:p>
            <a:pPr marL="469900" indent="-469900" algn="l" eaLnBrk="0" hangingPunct="0">
              <a:lnSpc>
                <a:spcPct val="150000"/>
              </a:lnSpc>
              <a:spcBef>
                <a:spcPts val="600"/>
              </a:spcBef>
              <a:buClr>
                <a:srgbClr val="FF0000"/>
              </a:buClr>
              <a:buFont typeface="Wingdings" panose="05000000000000000000" pitchFamily="2" charset="2"/>
              <a:buChar char="l"/>
            </a:pPr>
            <a:r>
              <a:rPr lang="zh-CN" altLang="en-US" sz="2400" dirty="0">
                <a:solidFill>
                  <a:schemeClr val="tx1"/>
                </a:solidFill>
                <a:latin typeface="Verdana" pitchFamily="34" charset="0"/>
              </a:rPr>
              <a:t>流程图本质上不是逐步求精的好工具，它诱使程序员过早地考虑程序的</a:t>
            </a:r>
            <a:r>
              <a:rPr lang="zh-CN" altLang="en-US" sz="2400" dirty="0">
                <a:solidFill>
                  <a:srgbClr val="0000FF"/>
                </a:solidFill>
                <a:latin typeface="Verdana" pitchFamily="34" charset="0"/>
              </a:rPr>
              <a:t>控制流程</a:t>
            </a:r>
            <a:r>
              <a:rPr lang="zh-CN" altLang="en-US" sz="2400" dirty="0">
                <a:solidFill>
                  <a:schemeClr val="tx1"/>
                </a:solidFill>
                <a:latin typeface="Verdana" pitchFamily="34" charset="0"/>
              </a:rPr>
              <a:t>，而不去考虑程序的</a:t>
            </a:r>
            <a:r>
              <a:rPr lang="zh-CN" altLang="en-US" sz="2400" dirty="0">
                <a:solidFill>
                  <a:srgbClr val="0000FF"/>
                </a:solidFill>
                <a:latin typeface="Verdana" pitchFamily="34" charset="0"/>
              </a:rPr>
              <a:t>全局结构</a:t>
            </a:r>
            <a:r>
              <a:rPr lang="zh-CN" altLang="en-US" sz="2400" dirty="0">
                <a:solidFill>
                  <a:schemeClr val="tx1"/>
                </a:solidFill>
                <a:latin typeface="Verdana" pitchFamily="34" charset="0"/>
              </a:rPr>
              <a:t>。</a:t>
            </a:r>
          </a:p>
          <a:p>
            <a:pPr marL="469900" indent="-469900" algn="l" eaLnBrk="0" hangingPunct="0">
              <a:lnSpc>
                <a:spcPct val="150000"/>
              </a:lnSpc>
              <a:spcBef>
                <a:spcPts val="600"/>
              </a:spcBef>
              <a:buClr>
                <a:srgbClr val="FF0000"/>
              </a:buClr>
              <a:buFont typeface="Wingdings" panose="05000000000000000000" pitchFamily="2" charset="2"/>
              <a:buChar char="l"/>
            </a:pPr>
            <a:r>
              <a:rPr lang="zh-CN" altLang="en-US" sz="2400" dirty="0">
                <a:solidFill>
                  <a:schemeClr val="tx1"/>
                </a:solidFill>
                <a:latin typeface="Verdana" pitchFamily="34" charset="0"/>
              </a:rPr>
              <a:t>流程图中用箭头代表控制流，因此程序员不受任何约束，可以完全不顾结构程序设计的精神，随意转移控制。</a:t>
            </a:r>
          </a:p>
          <a:p>
            <a:pPr marL="469900" indent="-469900" algn="l" eaLnBrk="0" hangingPunct="0">
              <a:lnSpc>
                <a:spcPct val="150000"/>
              </a:lnSpc>
              <a:spcBef>
                <a:spcPts val="600"/>
              </a:spcBef>
              <a:buClr>
                <a:srgbClr val="FF0000"/>
              </a:buClr>
              <a:buFont typeface="Wingdings" panose="05000000000000000000" pitchFamily="2" charset="2"/>
              <a:buChar char="l"/>
            </a:pPr>
            <a:r>
              <a:rPr lang="zh-CN" altLang="en-US" sz="2400" dirty="0">
                <a:solidFill>
                  <a:schemeClr val="tx1"/>
                </a:solidFill>
                <a:latin typeface="Verdana" pitchFamily="34" charset="0"/>
              </a:rPr>
              <a:t>流程图不易表示</a:t>
            </a:r>
            <a:r>
              <a:rPr lang="zh-CN" altLang="en-US" sz="2400" dirty="0">
                <a:solidFill>
                  <a:srgbClr val="0000FF"/>
                </a:solidFill>
                <a:latin typeface="Verdana" pitchFamily="34" charset="0"/>
              </a:rPr>
              <a:t>数据结构</a:t>
            </a:r>
            <a:r>
              <a:rPr lang="zh-CN" altLang="en-US" sz="2400" b="0" dirty="0">
                <a:solidFill>
                  <a:schemeClr val="tx1"/>
                </a:solidFill>
                <a:latin typeface="Verdana" pitchFamily="34" charset="0"/>
              </a:rPr>
              <a:t>。</a:t>
            </a:r>
          </a:p>
        </p:txBody>
      </p:sp>
      <p:sp>
        <p:nvSpPr>
          <p:cNvPr id="393219" name="Rectangle 3"/>
          <p:cNvSpPr>
            <a:spLocks noChangeArrowheads="1"/>
          </p:cNvSpPr>
          <p:nvPr/>
        </p:nvSpPr>
        <p:spPr bwMode="auto">
          <a:xfrm>
            <a:off x="689802" y="1651500"/>
            <a:ext cx="7167563" cy="1147430"/>
          </a:xfrm>
          <a:prstGeom prst="rect">
            <a:avLst/>
          </a:prstGeom>
          <a:noFill/>
          <a:ln w="9525" algn="ctr">
            <a:noFill/>
            <a:miter lim="800000"/>
            <a:headEnd/>
            <a:tailEnd/>
          </a:ln>
          <a:effectLst/>
        </p:spPr>
        <p:txBody>
          <a:bodyPr>
            <a:spAutoFit/>
          </a:bodyPr>
          <a:lstStyle/>
          <a:p>
            <a:pPr marL="457200" indent="-457200" algn="l">
              <a:buFont typeface="Wingdings" panose="05000000000000000000" pitchFamily="2" charset="2"/>
              <a:buChar char="Ø"/>
              <a:defRPr/>
            </a:pPr>
            <a:r>
              <a:rPr lang="zh-CN" altLang="en-US" sz="3200" dirty="0">
                <a:latin typeface="Arial" charset="0"/>
                <a:ea typeface="宋体" pitchFamily="2" charset="-122"/>
              </a:rPr>
              <a:t>流程图的优点：</a:t>
            </a:r>
          </a:p>
          <a:p>
            <a:pPr algn="l">
              <a:lnSpc>
                <a:spcPct val="150000"/>
              </a:lnSpc>
              <a:defRPr/>
            </a:pPr>
            <a:r>
              <a:rPr lang="en-US" altLang="zh-CN" sz="2800" dirty="0">
                <a:solidFill>
                  <a:schemeClr val="tx1"/>
                </a:solidFill>
                <a:latin typeface="Arial" charset="0"/>
                <a:ea typeface="宋体" pitchFamily="2" charset="-122"/>
              </a:rPr>
              <a:t>    </a:t>
            </a:r>
            <a:r>
              <a:rPr lang="zh-CN" altLang="en-US" sz="2800" dirty="0">
                <a:solidFill>
                  <a:schemeClr val="tx1"/>
                </a:solidFill>
                <a:latin typeface="Arial" charset="0"/>
                <a:ea typeface="宋体" pitchFamily="2" charset="-122"/>
              </a:rPr>
              <a:t>直观、简单、易学、普及</a:t>
            </a:r>
          </a:p>
        </p:txBody>
      </p:sp>
      <p:sp>
        <p:nvSpPr>
          <p:cNvPr id="51204" name="Rectangle 4"/>
          <p:cNvSpPr>
            <a:spLocks noChangeArrowheads="1"/>
          </p:cNvSpPr>
          <p:nvPr/>
        </p:nvSpPr>
        <p:spPr bwMode="auto">
          <a:xfrm>
            <a:off x="611188" y="458788"/>
            <a:ext cx="480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程序流程图</a:t>
            </a:r>
          </a:p>
        </p:txBody>
      </p:sp>
    </p:spTree>
  </p:cSld>
  <p:clrMapOvr>
    <a:masterClrMapping/>
  </p:clrMapOvr>
  <p:transition>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76200" y="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a:solidFill>
                  <a:srgbClr val="0000FF"/>
                </a:solidFill>
                <a:cs typeface="Times New Roman" pitchFamily="18" charset="0"/>
              </a:rPr>
              <a:t>系统流程图示例</a:t>
            </a:r>
          </a:p>
        </p:txBody>
      </p:sp>
      <p:sp>
        <p:nvSpPr>
          <p:cNvPr id="52227" name="Text Box 3"/>
          <p:cNvSpPr txBox="1">
            <a:spLocks noChangeArrowheads="1"/>
          </p:cNvSpPr>
          <p:nvPr/>
        </p:nvSpPr>
        <p:spPr bwMode="auto">
          <a:xfrm>
            <a:off x="3733800" y="930275"/>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spcBef>
                <a:spcPct val="50000"/>
              </a:spcBef>
            </a:pPr>
            <a:r>
              <a:rPr kumimoji="1" lang="zh-CN" altLang="en-US" sz="2800">
                <a:solidFill>
                  <a:schemeClr val="tx1"/>
                </a:solidFill>
                <a:latin typeface="Arial" charset="0"/>
              </a:rPr>
              <a:t>初始处理</a:t>
            </a:r>
            <a:endParaRPr kumimoji="1" lang="zh-CN" altLang="en-US" sz="2800" b="0">
              <a:solidFill>
                <a:schemeClr val="tx1"/>
              </a:solidFill>
              <a:latin typeface="Arial" charset="0"/>
            </a:endParaRPr>
          </a:p>
        </p:txBody>
      </p:sp>
      <p:sp>
        <p:nvSpPr>
          <p:cNvPr id="52228" name="Rectangle 4"/>
          <p:cNvSpPr>
            <a:spLocks noChangeArrowheads="1"/>
          </p:cNvSpPr>
          <p:nvPr/>
        </p:nvSpPr>
        <p:spPr bwMode="auto">
          <a:xfrm>
            <a:off x="3733800" y="930275"/>
            <a:ext cx="1676400" cy="53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29" name="Rectangle 5"/>
          <p:cNvSpPr>
            <a:spLocks noChangeArrowheads="1"/>
          </p:cNvSpPr>
          <p:nvPr/>
        </p:nvSpPr>
        <p:spPr bwMode="auto">
          <a:xfrm>
            <a:off x="3435350" y="2362200"/>
            <a:ext cx="23399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lgn="l" eaLnBrk="0" hangingPunct="0"/>
            <a:r>
              <a:rPr kumimoji="1" lang="zh-CN" altLang="en-US" sz="2400">
                <a:solidFill>
                  <a:schemeClr val="tx1"/>
                </a:solidFill>
                <a:latin typeface="Arial" charset="0"/>
              </a:rPr>
              <a:t>数据检查、库存</a:t>
            </a:r>
          </a:p>
          <a:p>
            <a:pPr algn="l" eaLnBrk="0" hangingPunct="0"/>
            <a:r>
              <a:rPr kumimoji="1" lang="zh-CN" altLang="en-US" sz="2400">
                <a:solidFill>
                  <a:schemeClr val="tx1"/>
                </a:solidFill>
                <a:latin typeface="Arial" charset="0"/>
              </a:rPr>
              <a:t>询问、库存分配</a:t>
            </a:r>
          </a:p>
        </p:txBody>
      </p:sp>
      <p:sp>
        <p:nvSpPr>
          <p:cNvPr id="52230" name="Rectangle 6"/>
          <p:cNvSpPr>
            <a:spLocks noChangeArrowheads="1"/>
          </p:cNvSpPr>
          <p:nvPr/>
        </p:nvSpPr>
        <p:spPr bwMode="auto">
          <a:xfrm>
            <a:off x="3429000" y="2379663"/>
            <a:ext cx="2438400" cy="838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31" name="Text Box 7"/>
          <p:cNvSpPr txBox="1">
            <a:spLocks noChangeArrowheads="1"/>
          </p:cNvSpPr>
          <p:nvPr/>
        </p:nvSpPr>
        <p:spPr bwMode="auto">
          <a:xfrm>
            <a:off x="3810000" y="4724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spcBef>
                <a:spcPct val="50000"/>
              </a:spcBef>
            </a:pPr>
            <a:r>
              <a:rPr kumimoji="1" lang="zh-CN" altLang="en-US" sz="2400">
                <a:solidFill>
                  <a:schemeClr val="tx1"/>
                </a:solidFill>
                <a:latin typeface="Arial" charset="0"/>
              </a:rPr>
              <a:t>定货处理</a:t>
            </a:r>
            <a:endParaRPr kumimoji="1" lang="zh-CN" altLang="en-US" sz="2800" b="0">
              <a:solidFill>
                <a:schemeClr val="tx1"/>
              </a:solidFill>
              <a:latin typeface="Arial" charset="0"/>
            </a:endParaRPr>
          </a:p>
        </p:txBody>
      </p:sp>
      <p:sp>
        <p:nvSpPr>
          <p:cNvPr id="52232" name="Rectangle 8"/>
          <p:cNvSpPr>
            <a:spLocks noChangeArrowheads="1"/>
          </p:cNvSpPr>
          <p:nvPr/>
        </p:nvSpPr>
        <p:spPr bwMode="auto">
          <a:xfrm>
            <a:off x="3810000" y="4724400"/>
            <a:ext cx="16002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33" name="Text Box 9"/>
          <p:cNvSpPr txBox="1">
            <a:spLocks noChangeArrowheads="1"/>
          </p:cNvSpPr>
          <p:nvPr/>
        </p:nvSpPr>
        <p:spPr bwMode="auto">
          <a:xfrm>
            <a:off x="3810000" y="5638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spcBef>
                <a:spcPct val="50000"/>
              </a:spcBef>
            </a:pPr>
            <a:r>
              <a:rPr kumimoji="1" lang="zh-CN" altLang="en-US" sz="2400">
                <a:solidFill>
                  <a:schemeClr val="tx1"/>
                </a:solidFill>
                <a:latin typeface="Arial" charset="0"/>
              </a:rPr>
              <a:t>帐单处理</a:t>
            </a:r>
            <a:endParaRPr kumimoji="1" lang="zh-CN" altLang="en-US" sz="2800" b="0">
              <a:solidFill>
                <a:schemeClr val="tx1"/>
              </a:solidFill>
              <a:latin typeface="Arial" charset="0"/>
            </a:endParaRPr>
          </a:p>
        </p:txBody>
      </p:sp>
      <p:sp>
        <p:nvSpPr>
          <p:cNvPr id="52234" name="Rectangle 10"/>
          <p:cNvSpPr>
            <a:spLocks noChangeArrowheads="1"/>
          </p:cNvSpPr>
          <p:nvPr/>
        </p:nvSpPr>
        <p:spPr bwMode="auto">
          <a:xfrm>
            <a:off x="3810000" y="5638800"/>
            <a:ext cx="1600200" cy="4572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35" name="AutoShape 11"/>
          <p:cNvSpPr>
            <a:spLocks noChangeArrowheads="1"/>
          </p:cNvSpPr>
          <p:nvPr/>
        </p:nvSpPr>
        <p:spPr bwMode="auto">
          <a:xfrm>
            <a:off x="3581400" y="152400"/>
            <a:ext cx="1905000" cy="533400"/>
          </a:xfrm>
          <a:prstGeom prst="flowChartTerminator">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400">
                <a:solidFill>
                  <a:schemeClr val="tx1"/>
                </a:solidFill>
                <a:latin typeface="Arial" charset="0"/>
              </a:rPr>
              <a:t>启动定货销售</a:t>
            </a:r>
            <a:endParaRPr kumimoji="1" lang="zh-CN" altLang="en-US" sz="2400" b="0">
              <a:solidFill>
                <a:schemeClr val="tx1"/>
              </a:solidFill>
              <a:latin typeface="Arial" charset="0"/>
            </a:endParaRPr>
          </a:p>
        </p:txBody>
      </p:sp>
      <p:sp>
        <p:nvSpPr>
          <p:cNvPr id="52236" name="AutoShape 12"/>
          <p:cNvSpPr>
            <a:spLocks noChangeArrowheads="1"/>
          </p:cNvSpPr>
          <p:nvPr/>
        </p:nvSpPr>
        <p:spPr bwMode="auto">
          <a:xfrm>
            <a:off x="3810000" y="6400800"/>
            <a:ext cx="1524000" cy="381000"/>
          </a:xfrm>
          <a:prstGeom prst="flowChartTerminator">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400">
                <a:solidFill>
                  <a:schemeClr val="tx1"/>
                </a:solidFill>
                <a:latin typeface="Arial" charset="0"/>
              </a:rPr>
              <a:t>工作结束</a:t>
            </a:r>
            <a:endParaRPr kumimoji="1" lang="zh-CN" altLang="en-US" sz="2400" b="0">
              <a:solidFill>
                <a:schemeClr val="tx1"/>
              </a:solidFill>
              <a:latin typeface="Arial" charset="0"/>
            </a:endParaRPr>
          </a:p>
        </p:txBody>
      </p:sp>
      <p:sp>
        <p:nvSpPr>
          <p:cNvPr id="52237" name="AutoShape 13"/>
          <p:cNvSpPr>
            <a:spLocks noChangeArrowheads="1"/>
          </p:cNvSpPr>
          <p:nvPr/>
        </p:nvSpPr>
        <p:spPr bwMode="auto">
          <a:xfrm>
            <a:off x="3733800" y="3581400"/>
            <a:ext cx="1676400" cy="609600"/>
          </a:xfrm>
          <a:prstGeom prst="flowChartDecision">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000">
                <a:solidFill>
                  <a:schemeClr val="tx1"/>
                </a:solidFill>
                <a:latin typeface="Arial" charset="0"/>
              </a:rPr>
              <a:t>定货或询问</a:t>
            </a:r>
            <a:endParaRPr kumimoji="1" lang="zh-CN" altLang="en-US" sz="2400" b="0">
              <a:solidFill>
                <a:schemeClr val="tx1"/>
              </a:solidFill>
              <a:latin typeface="Arial" charset="0"/>
            </a:endParaRPr>
          </a:p>
        </p:txBody>
      </p:sp>
      <p:sp>
        <p:nvSpPr>
          <p:cNvPr id="52238" name="AutoShape 14"/>
          <p:cNvSpPr>
            <a:spLocks noChangeArrowheads="1"/>
          </p:cNvSpPr>
          <p:nvPr/>
        </p:nvSpPr>
        <p:spPr bwMode="auto">
          <a:xfrm>
            <a:off x="7086600" y="854075"/>
            <a:ext cx="1447800" cy="685800"/>
          </a:xfrm>
          <a:prstGeom prst="flowChartMagneticDrum">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kumimoji="1" lang="zh-CN" altLang="en-US" sz="2400" b="0">
              <a:solidFill>
                <a:schemeClr val="tx1"/>
              </a:solidFill>
              <a:latin typeface="Arial" charset="0"/>
            </a:endParaRPr>
          </a:p>
        </p:txBody>
      </p:sp>
      <p:sp>
        <p:nvSpPr>
          <p:cNvPr id="52239" name="Text Box 15"/>
          <p:cNvSpPr txBox="1">
            <a:spLocks noChangeArrowheads="1"/>
          </p:cNvSpPr>
          <p:nvPr/>
        </p:nvSpPr>
        <p:spPr bwMode="auto">
          <a:xfrm>
            <a:off x="7315200" y="777875"/>
            <a:ext cx="800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400">
                <a:solidFill>
                  <a:schemeClr val="tx1"/>
                </a:solidFill>
                <a:latin typeface="Arial" charset="0"/>
              </a:rPr>
              <a:t>显示</a:t>
            </a:r>
          </a:p>
          <a:p>
            <a:pPr algn="l"/>
            <a:r>
              <a:rPr kumimoji="1" lang="zh-CN" altLang="en-US" sz="2400">
                <a:solidFill>
                  <a:schemeClr val="tx1"/>
                </a:solidFill>
                <a:latin typeface="Arial" charset="0"/>
              </a:rPr>
              <a:t>数据</a:t>
            </a:r>
          </a:p>
        </p:txBody>
      </p:sp>
      <p:sp>
        <p:nvSpPr>
          <p:cNvPr id="52240" name="AutoShape 16"/>
          <p:cNvSpPr>
            <a:spLocks noChangeArrowheads="1"/>
          </p:cNvSpPr>
          <p:nvPr/>
        </p:nvSpPr>
        <p:spPr bwMode="auto">
          <a:xfrm>
            <a:off x="7086600" y="1676400"/>
            <a:ext cx="1447800" cy="685800"/>
          </a:xfrm>
          <a:prstGeom prst="flowChartMagneticDrum">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kumimoji="1" lang="zh-CN" altLang="en-US" sz="2400" b="0">
              <a:solidFill>
                <a:schemeClr val="tx1"/>
              </a:solidFill>
              <a:latin typeface="Arial" charset="0"/>
            </a:endParaRPr>
          </a:p>
        </p:txBody>
      </p:sp>
      <p:sp>
        <p:nvSpPr>
          <p:cNvPr id="52241" name="Text Box 17"/>
          <p:cNvSpPr txBox="1">
            <a:spLocks noChangeArrowheads="1"/>
          </p:cNvSpPr>
          <p:nvPr/>
        </p:nvSpPr>
        <p:spPr bwMode="auto">
          <a:xfrm>
            <a:off x="7315200" y="1600200"/>
            <a:ext cx="800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400">
                <a:solidFill>
                  <a:schemeClr val="tx1"/>
                </a:solidFill>
                <a:latin typeface="Arial" charset="0"/>
              </a:rPr>
              <a:t>顾客</a:t>
            </a:r>
          </a:p>
          <a:p>
            <a:pPr algn="l"/>
            <a:r>
              <a:rPr kumimoji="1" lang="zh-CN" altLang="en-US" sz="2400">
                <a:solidFill>
                  <a:schemeClr val="tx1"/>
                </a:solidFill>
                <a:latin typeface="Arial" charset="0"/>
              </a:rPr>
              <a:t>文卷</a:t>
            </a:r>
          </a:p>
        </p:txBody>
      </p:sp>
      <p:sp>
        <p:nvSpPr>
          <p:cNvPr id="52242" name="AutoShape 18"/>
          <p:cNvSpPr>
            <a:spLocks noChangeArrowheads="1"/>
          </p:cNvSpPr>
          <p:nvPr/>
        </p:nvSpPr>
        <p:spPr bwMode="auto">
          <a:xfrm>
            <a:off x="7086600" y="2514600"/>
            <a:ext cx="1447800" cy="685800"/>
          </a:xfrm>
          <a:prstGeom prst="flowChartMagneticDrum">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kumimoji="1" lang="zh-CN" altLang="en-US" sz="2400" b="0">
              <a:solidFill>
                <a:schemeClr val="tx1"/>
              </a:solidFill>
              <a:latin typeface="Arial" charset="0"/>
            </a:endParaRPr>
          </a:p>
        </p:txBody>
      </p:sp>
      <p:sp>
        <p:nvSpPr>
          <p:cNvPr id="52243" name="Text Box 19"/>
          <p:cNvSpPr txBox="1">
            <a:spLocks noChangeArrowheads="1"/>
          </p:cNvSpPr>
          <p:nvPr/>
        </p:nvSpPr>
        <p:spPr bwMode="auto">
          <a:xfrm>
            <a:off x="7315200" y="2438400"/>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400">
                <a:solidFill>
                  <a:schemeClr val="tx1"/>
                </a:solidFill>
                <a:latin typeface="Arial" charset="0"/>
              </a:rPr>
              <a:t>库存</a:t>
            </a:r>
          </a:p>
          <a:p>
            <a:pPr algn="l"/>
            <a:r>
              <a:rPr kumimoji="1" lang="zh-CN" altLang="en-US" sz="2400">
                <a:solidFill>
                  <a:schemeClr val="tx1"/>
                </a:solidFill>
                <a:latin typeface="Arial" charset="0"/>
              </a:rPr>
              <a:t>文卷</a:t>
            </a:r>
          </a:p>
        </p:txBody>
      </p:sp>
      <p:sp>
        <p:nvSpPr>
          <p:cNvPr id="52244" name="AutoShape 20"/>
          <p:cNvSpPr>
            <a:spLocks noChangeArrowheads="1"/>
          </p:cNvSpPr>
          <p:nvPr/>
        </p:nvSpPr>
        <p:spPr bwMode="auto">
          <a:xfrm>
            <a:off x="7467600" y="4419600"/>
            <a:ext cx="1447800" cy="685800"/>
          </a:xfrm>
          <a:prstGeom prst="flowChartMagneticDrum">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kumimoji="1" lang="zh-CN" altLang="en-US" sz="2400" b="0">
              <a:solidFill>
                <a:schemeClr val="tx1"/>
              </a:solidFill>
              <a:latin typeface="Arial" charset="0"/>
            </a:endParaRPr>
          </a:p>
        </p:txBody>
      </p:sp>
      <p:sp>
        <p:nvSpPr>
          <p:cNvPr id="52245" name="Text Box 21"/>
          <p:cNvSpPr txBox="1">
            <a:spLocks noChangeArrowheads="1"/>
          </p:cNvSpPr>
          <p:nvPr/>
        </p:nvSpPr>
        <p:spPr bwMode="auto">
          <a:xfrm>
            <a:off x="7696200" y="4343400"/>
            <a:ext cx="800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400">
                <a:solidFill>
                  <a:schemeClr val="tx1"/>
                </a:solidFill>
                <a:latin typeface="Arial" charset="0"/>
              </a:rPr>
              <a:t>库存</a:t>
            </a:r>
          </a:p>
          <a:p>
            <a:pPr algn="l"/>
            <a:r>
              <a:rPr kumimoji="1" lang="zh-CN" altLang="en-US" sz="2400">
                <a:solidFill>
                  <a:schemeClr val="tx1"/>
                </a:solidFill>
                <a:latin typeface="Arial" charset="0"/>
              </a:rPr>
              <a:t>文卷</a:t>
            </a:r>
          </a:p>
        </p:txBody>
      </p:sp>
      <p:sp>
        <p:nvSpPr>
          <p:cNvPr id="52246" name="AutoShape 22"/>
          <p:cNvSpPr>
            <a:spLocks noChangeArrowheads="1"/>
          </p:cNvSpPr>
          <p:nvPr/>
        </p:nvSpPr>
        <p:spPr bwMode="auto">
          <a:xfrm>
            <a:off x="7543800" y="5181600"/>
            <a:ext cx="1447800" cy="685800"/>
          </a:xfrm>
          <a:prstGeom prst="flowChartMagneticDrum">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endParaRPr kumimoji="1" lang="zh-CN" altLang="en-US" sz="2400" b="0">
              <a:solidFill>
                <a:schemeClr val="tx1"/>
              </a:solidFill>
              <a:latin typeface="Arial" charset="0"/>
            </a:endParaRPr>
          </a:p>
        </p:txBody>
      </p:sp>
      <p:sp>
        <p:nvSpPr>
          <p:cNvPr id="52247" name="Text Box 23"/>
          <p:cNvSpPr txBox="1">
            <a:spLocks noChangeArrowheads="1"/>
          </p:cNvSpPr>
          <p:nvPr/>
        </p:nvSpPr>
        <p:spPr bwMode="auto">
          <a:xfrm>
            <a:off x="7543800" y="5157788"/>
            <a:ext cx="21256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000">
                <a:solidFill>
                  <a:schemeClr val="tx1"/>
                </a:solidFill>
                <a:latin typeface="Arial" charset="0"/>
              </a:rPr>
              <a:t>接受的</a:t>
            </a:r>
          </a:p>
          <a:p>
            <a:pPr algn="l"/>
            <a:r>
              <a:rPr kumimoji="1" lang="zh-CN" altLang="en-US" sz="2000">
                <a:solidFill>
                  <a:schemeClr val="tx1"/>
                </a:solidFill>
                <a:latin typeface="Arial" charset="0"/>
              </a:rPr>
              <a:t>定货文卷</a:t>
            </a:r>
            <a:endParaRPr kumimoji="1" lang="zh-CN" altLang="en-US" sz="2400">
              <a:solidFill>
                <a:schemeClr val="tx1"/>
              </a:solidFill>
              <a:latin typeface="Arial" charset="0"/>
            </a:endParaRPr>
          </a:p>
        </p:txBody>
      </p:sp>
      <p:sp>
        <p:nvSpPr>
          <p:cNvPr id="52248" name="Oval 24"/>
          <p:cNvSpPr>
            <a:spLocks noChangeArrowheads="1"/>
          </p:cNvSpPr>
          <p:nvPr/>
        </p:nvSpPr>
        <p:spPr bwMode="auto">
          <a:xfrm>
            <a:off x="7239000" y="3276600"/>
            <a:ext cx="1066800" cy="838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000">
                <a:solidFill>
                  <a:schemeClr val="tx1"/>
                </a:solidFill>
                <a:latin typeface="Arial" charset="0"/>
              </a:rPr>
              <a:t>临时</a:t>
            </a:r>
          </a:p>
          <a:p>
            <a:pPr eaLnBrk="0" hangingPunct="0"/>
            <a:r>
              <a:rPr kumimoji="1" lang="zh-CN" altLang="en-US" sz="2000">
                <a:solidFill>
                  <a:schemeClr val="tx1"/>
                </a:solidFill>
                <a:latin typeface="Arial" charset="0"/>
              </a:rPr>
              <a:t>定货文件</a:t>
            </a:r>
            <a:endParaRPr kumimoji="1" lang="zh-CN" altLang="en-US" sz="2400" b="0">
              <a:solidFill>
                <a:schemeClr val="tx1"/>
              </a:solidFill>
              <a:latin typeface="Arial" charset="0"/>
            </a:endParaRPr>
          </a:p>
        </p:txBody>
      </p:sp>
      <p:sp>
        <p:nvSpPr>
          <p:cNvPr id="52249" name="Line 25"/>
          <p:cNvSpPr>
            <a:spLocks noChangeShapeType="1"/>
          </p:cNvSpPr>
          <p:nvPr/>
        </p:nvSpPr>
        <p:spPr bwMode="auto">
          <a:xfrm>
            <a:off x="7772400" y="4114800"/>
            <a:ext cx="609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0" name="AutoShape 26"/>
          <p:cNvSpPr>
            <a:spLocks noChangeArrowheads="1"/>
          </p:cNvSpPr>
          <p:nvPr/>
        </p:nvSpPr>
        <p:spPr bwMode="auto">
          <a:xfrm>
            <a:off x="609600" y="533400"/>
            <a:ext cx="1447800" cy="457200"/>
          </a:xfrm>
          <a:prstGeom prst="flowChartManualInpu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400">
                <a:solidFill>
                  <a:schemeClr val="tx1"/>
                </a:solidFill>
                <a:latin typeface="Arial" charset="0"/>
              </a:rPr>
              <a:t>显示选择</a:t>
            </a:r>
            <a:endParaRPr kumimoji="1" lang="zh-CN" altLang="en-US" sz="2400" b="0">
              <a:solidFill>
                <a:schemeClr val="tx1"/>
              </a:solidFill>
              <a:latin typeface="Arial" charset="0"/>
            </a:endParaRPr>
          </a:p>
        </p:txBody>
      </p:sp>
      <p:sp>
        <p:nvSpPr>
          <p:cNvPr id="52251" name="AutoShape 27"/>
          <p:cNvSpPr>
            <a:spLocks noChangeArrowheads="1"/>
          </p:cNvSpPr>
          <p:nvPr/>
        </p:nvSpPr>
        <p:spPr bwMode="auto">
          <a:xfrm>
            <a:off x="381000" y="1143000"/>
            <a:ext cx="1676400" cy="609600"/>
          </a:xfrm>
          <a:prstGeom prst="flowChartDisplay">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000">
                <a:solidFill>
                  <a:schemeClr val="tx1"/>
                </a:solidFill>
                <a:latin typeface="Arial" charset="0"/>
              </a:rPr>
              <a:t>查问库存</a:t>
            </a:r>
          </a:p>
          <a:p>
            <a:pPr eaLnBrk="0" hangingPunct="0"/>
            <a:r>
              <a:rPr kumimoji="1" lang="zh-CN" altLang="en-US" sz="2000">
                <a:solidFill>
                  <a:schemeClr val="tx1"/>
                </a:solidFill>
                <a:latin typeface="Arial" charset="0"/>
              </a:rPr>
              <a:t>的初始显示</a:t>
            </a:r>
            <a:endParaRPr kumimoji="1" lang="zh-CN" altLang="en-US" sz="2400" b="0">
              <a:solidFill>
                <a:schemeClr val="tx1"/>
              </a:solidFill>
              <a:latin typeface="Arial" charset="0"/>
            </a:endParaRPr>
          </a:p>
        </p:txBody>
      </p:sp>
      <p:sp>
        <p:nvSpPr>
          <p:cNvPr id="52252" name="AutoShape 28"/>
          <p:cNvSpPr>
            <a:spLocks noChangeArrowheads="1"/>
          </p:cNvSpPr>
          <p:nvPr/>
        </p:nvSpPr>
        <p:spPr bwMode="auto">
          <a:xfrm>
            <a:off x="533400" y="1905000"/>
            <a:ext cx="1447800" cy="457200"/>
          </a:xfrm>
          <a:prstGeom prst="flowChartManualInpu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400">
                <a:solidFill>
                  <a:schemeClr val="tx1"/>
                </a:solidFill>
                <a:latin typeface="Arial" charset="0"/>
              </a:rPr>
              <a:t>输入查询</a:t>
            </a:r>
            <a:endParaRPr kumimoji="1" lang="zh-CN" altLang="en-US" sz="2400" b="0">
              <a:solidFill>
                <a:schemeClr val="tx1"/>
              </a:solidFill>
              <a:latin typeface="Arial" charset="0"/>
            </a:endParaRPr>
          </a:p>
        </p:txBody>
      </p:sp>
      <p:sp>
        <p:nvSpPr>
          <p:cNvPr id="52253" name="AutoShape 29"/>
          <p:cNvSpPr>
            <a:spLocks noChangeArrowheads="1"/>
          </p:cNvSpPr>
          <p:nvPr/>
        </p:nvSpPr>
        <p:spPr bwMode="auto">
          <a:xfrm>
            <a:off x="381000" y="2667000"/>
            <a:ext cx="1676400" cy="609600"/>
          </a:xfrm>
          <a:prstGeom prst="flowChartDisplay">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000">
                <a:solidFill>
                  <a:schemeClr val="tx1"/>
                </a:solidFill>
                <a:latin typeface="Arial" charset="0"/>
              </a:rPr>
              <a:t>输入错</a:t>
            </a:r>
          </a:p>
          <a:p>
            <a:pPr eaLnBrk="0" hangingPunct="0"/>
            <a:r>
              <a:rPr kumimoji="1" lang="zh-CN" altLang="en-US" sz="2000">
                <a:solidFill>
                  <a:schemeClr val="tx1"/>
                </a:solidFill>
                <a:latin typeface="Arial" charset="0"/>
              </a:rPr>
              <a:t>询问回答</a:t>
            </a:r>
            <a:endParaRPr kumimoji="1" lang="zh-CN" altLang="en-US" sz="2400" b="0">
              <a:solidFill>
                <a:schemeClr val="tx1"/>
              </a:solidFill>
              <a:latin typeface="Arial" charset="0"/>
            </a:endParaRPr>
          </a:p>
        </p:txBody>
      </p:sp>
      <p:sp>
        <p:nvSpPr>
          <p:cNvPr id="52254" name="AutoShape 30"/>
          <p:cNvSpPr>
            <a:spLocks noChangeArrowheads="1"/>
          </p:cNvSpPr>
          <p:nvPr/>
        </p:nvSpPr>
        <p:spPr bwMode="auto">
          <a:xfrm>
            <a:off x="533400" y="4038600"/>
            <a:ext cx="1676400" cy="609600"/>
          </a:xfrm>
          <a:prstGeom prst="flowChartDisplay">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000">
                <a:solidFill>
                  <a:schemeClr val="tx1"/>
                </a:solidFill>
                <a:latin typeface="Arial" charset="0"/>
              </a:rPr>
              <a:t>检查定货单</a:t>
            </a:r>
            <a:endParaRPr kumimoji="1" lang="zh-CN" altLang="en-US" sz="2400" b="0">
              <a:solidFill>
                <a:schemeClr val="tx1"/>
              </a:solidFill>
              <a:latin typeface="Arial" charset="0"/>
            </a:endParaRPr>
          </a:p>
        </p:txBody>
      </p:sp>
      <p:sp>
        <p:nvSpPr>
          <p:cNvPr id="52255" name="AutoShape 31"/>
          <p:cNvSpPr>
            <a:spLocks noChangeArrowheads="1"/>
          </p:cNvSpPr>
          <p:nvPr/>
        </p:nvSpPr>
        <p:spPr bwMode="auto">
          <a:xfrm>
            <a:off x="609600" y="4800600"/>
            <a:ext cx="1676400" cy="533400"/>
          </a:xfrm>
          <a:prstGeom prst="flowChartManualInpu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400">
                <a:solidFill>
                  <a:schemeClr val="tx1"/>
                </a:solidFill>
                <a:latin typeface="Arial" charset="0"/>
              </a:rPr>
              <a:t>说明定货单</a:t>
            </a:r>
            <a:endParaRPr kumimoji="1" lang="zh-CN" altLang="en-US" sz="2400" b="0">
              <a:solidFill>
                <a:schemeClr val="tx1"/>
              </a:solidFill>
              <a:latin typeface="Arial" charset="0"/>
            </a:endParaRPr>
          </a:p>
        </p:txBody>
      </p:sp>
      <p:sp>
        <p:nvSpPr>
          <p:cNvPr id="52256" name="AutoShape 32"/>
          <p:cNvSpPr>
            <a:spLocks noChangeArrowheads="1"/>
          </p:cNvSpPr>
          <p:nvPr/>
        </p:nvSpPr>
        <p:spPr bwMode="auto">
          <a:xfrm>
            <a:off x="990600" y="5562600"/>
            <a:ext cx="1066800" cy="609600"/>
          </a:xfrm>
          <a:prstGeom prst="flowChartDocumen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0" hangingPunct="0"/>
            <a:r>
              <a:rPr kumimoji="1" lang="zh-CN" altLang="en-US" sz="2400">
                <a:solidFill>
                  <a:schemeClr val="tx1"/>
                </a:solidFill>
                <a:latin typeface="Arial" charset="0"/>
              </a:rPr>
              <a:t>发票</a:t>
            </a:r>
            <a:endParaRPr kumimoji="1" lang="zh-CN" altLang="en-US" sz="2400" b="0">
              <a:solidFill>
                <a:schemeClr val="tx1"/>
              </a:solidFill>
              <a:latin typeface="Arial" charset="0"/>
            </a:endParaRPr>
          </a:p>
        </p:txBody>
      </p:sp>
      <p:sp>
        <p:nvSpPr>
          <p:cNvPr id="52257" name="Line 33"/>
          <p:cNvSpPr>
            <a:spLocks noChangeShapeType="1"/>
          </p:cNvSpPr>
          <p:nvPr/>
        </p:nvSpPr>
        <p:spPr bwMode="auto">
          <a:xfrm>
            <a:off x="4495800" y="701675"/>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8" name="Line 34"/>
          <p:cNvSpPr>
            <a:spLocks noChangeShapeType="1"/>
          </p:cNvSpPr>
          <p:nvPr/>
        </p:nvSpPr>
        <p:spPr bwMode="auto">
          <a:xfrm>
            <a:off x="4495800" y="1447800"/>
            <a:ext cx="0" cy="914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9" name="Line 35"/>
          <p:cNvSpPr>
            <a:spLocks noChangeShapeType="1"/>
          </p:cNvSpPr>
          <p:nvPr/>
        </p:nvSpPr>
        <p:spPr bwMode="auto">
          <a:xfrm>
            <a:off x="4572000" y="32004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Line 36"/>
          <p:cNvSpPr>
            <a:spLocks noChangeShapeType="1"/>
          </p:cNvSpPr>
          <p:nvPr/>
        </p:nvSpPr>
        <p:spPr bwMode="auto">
          <a:xfrm>
            <a:off x="4572000" y="41910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1" name="Line 37"/>
          <p:cNvSpPr>
            <a:spLocks noChangeShapeType="1"/>
          </p:cNvSpPr>
          <p:nvPr/>
        </p:nvSpPr>
        <p:spPr bwMode="auto">
          <a:xfrm>
            <a:off x="4572000" y="5181600"/>
            <a:ext cx="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2" name="Line 38"/>
          <p:cNvSpPr>
            <a:spLocks noChangeShapeType="1"/>
          </p:cNvSpPr>
          <p:nvPr/>
        </p:nvSpPr>
        <p:spPr bwMode="auto">
          <a:xfrm>
            <a:off x="4572000" y="60960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3" name="Line 39"/>
          <p:cNvSpPr>
            <a:spLocks noChangeShapeType="1"/>
          </p:cNvSpPr>
          <p:nvPr/>
        </p:nvSpPr>
        <p:spPr bwMode="auto">
          <a:xfrm flipH="1">
            <a:off x="5410200" y="1158875"/>
            <a:ext cx="1676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4" name="Line 40"/>
          <p:cNvSpPr>
            <a:spLocks noChangeShapeType="1"/>
          </p:cNvSpPr>
          <p:nvPr/>
        </p:nvSpPr>
        <p:spPr bwMode="auto">
          <a:xfrm flipH="1">
            <a:off x="5867400" y="2819400"/>
            <a:ext cx="1219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5" name="Line 41"/>
          <p:cNvSpPr>
            <a:spLocks noChangeShapeType="1"/>
          </p:cNvSpPr>
          <p:nvPr/>
        </p:nvSpPr>
        <p:spPr bwMode="auto">
          <a:xfrm>
            <a:off x="5029200" y="3200400"/>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6" name="Line 42"/>
          <p:cNvSpPr>
            <a:spLocks noChangeShapeType="1"/>
          </p:cNvSpPr>
          <p:nvPr/>
        </p:nvSpPr>
        <p:spPr bwMode="auto">
          <a:xfrm>
            <a:off x="5029200" y="3581400"/>
            <a:ext cx="2209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7" name="Line 43"/>
          <p:cNvSpPr>
            <a:spLocks noChangeShapeType="1"/>
          </p:cNvSpPr>
          <p:nvPr/>
        </p:nvSpPr>
        <p:spPr bwMode="auto">
          <a:xfrm>
            <a:off x="5105400" y="1981200"/>
            <a:ext cx="1981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8" name="Line 44"/>
          <p:cNvSpPr>
            <a:spLocks noChangeShapeType="1"/>
          </p:cNvSpPr>
          <p:nvPr/>
        </p:nvSpPr>
        <p:spPr bwMode="auto">
          <a:xfrm>
            <a:off x="5105400" y="19812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9" name="Line 45"/>
          <p:cNvSpPr>
            <a:spLocks noChangeShapeType="1"/>
          </p:cNvSpPr>
          <p:nvPr/>
        </p:nvSpPr>
        <p:spPr bwMode="auto">
          <a:xfrm>
            <a:off x="7696200" y="4114800"/>
            <a:ext cx="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0" name="Line 46"/>
          <p:cNvSpPr>
            <a:spLocks noChangeShapeType="1"/>
          </p:cNvSpPr>
          <p:nvPr/>
        </p:nvSpPr>
        <p:spPr bwMode="auto">
          <a:xfrm>
            <a:off x="7772400" y="41148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1" name="Line 47"/>
          <p:cNvSpPr>
            <a:spLocks noChangeShapeType="1"/>
          </p:cNvSpPr>
          <p:nvPr/>
        </p:nvSpPr>
        <p:spPr bwMode="auto">
          <a:xfrm>
            <a:off x="5257800" y="4343400"/>
            <a:ext cx="2514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2" name="Line 48"/>
          <p:cNvSpPr>
            <a:spLocks noChangeShapeType="1"/>
          </p:cNvSpPr>
          <p:nvPr/>
        </p:nvSpPr>
        <p:spPr bwMode="auto">
          <a:xfrm>
            <a:off x="5257800" y="4343400"/>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3" name="Line 49"/>
          <p:cNvSpPr>
            <a:spLocks noChangeShapeType="1"/>
          </p:cNvSpPr>
          <p:nvPr/>
        </p:nvSpPr>
        <p:spPr bwMode="auto">
          <a:xfrm>
            <a:off x="5410200" y="4953000"/>
            <a:ext cx="20574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4" name="Line 50"/>
          <p:cNvSpPr>
            <a:spLocks noChangeShapeType="1"/>
          </p:cNvSpPr>
          <p:nvPr/>
        </p:nvSpPr>
        <p:spPr bwMode="auto">
          <a:xfrm>
            <a:off x="5105400" y="5181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5" name="Line 51"/>
          <p:cNvSpPr>
            <a:spLocks noChangeShapeType="1"/>
          </p:cNvSpPr>
          <p:nvPr/>
        </p:nvSpPr>
        <p:spPr bwMode="auto">
          <a:xfrm>
            <a:off x="5105400" y="5486400"/>
            <a:ext cx="2438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6" name="Line 52"/>
          <p:cNvSpPr>
            <a:spLocks noChangeShapeType="1"/>
          </p:cNvSpPr>
          <p:nvPr/>
        </p:nvSpPr>
        <p:spPr bwMode="auto">
          <a:xfrm flipH="1">
            <a:off x="5410200" y="6019800"/>
            <a:ext cx="2667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7" name="Line 53"/>
          <p:cNvSpPr>
            <a:spLocks noChangeShapeType="1"/>
          </p:cNvSpPr>
          <p:nvPr/>
        </p:nvSpPr>
        <p:spPr bwMode="auto">
          <a:xfrm>
            <a:off x="8077200" y="58674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8" name="Line 54"/>
          <p:cNvSpPr>
            <a:spLocks noChangeShapeType="1"/>
          </p:cNvSpPr>
          <p:nvPr/>
        </p:nvSpPr>
        <p:spPr bwMode="auto">
          <a:xfrm>
            <a:off x="2286000" y="5029200"/>
            <a:ext cx="1524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9" name="Line 55"/>
          <p:cNvSpPr>
            <a:spLocks noChangeShapeType="1"/>
          </p:cNvSpPr>
          <p:nvPr/>
        </p:nvSpPr>
        <p:spPr bwMode="auto">
          <a:xfrm flipV="1">
            <a:off x="3962400" y="4419600"/>
            <a:ext cx="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0" name="Line 56"/>
          <p:cNvSpPr>
            <a:spLocks noChangeShapeType="1"/>
          </p:cNvSpPr>
          <p:nvPr/>
        </p:nvSpPr>
        <p:spPr bwMode="auto">
          <a:xfrm flipH="1">
            <a:off x="2209800" y="4419600"/>
            <a:ext cx="1752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1" name="Line 57"/>
          <p:cNvSpPr>
            <a:spLocks noChangeShapeType="1"/>
          </p:cNvSpPr>
          <p:nvPr/>
        </p:nvSpPr>
        <p:spPr bwMode="auto">
          <a:xfrm flipH="1">
            <a:off x="2057400" y="2971800"/>
            <a:ext cx="1371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2" name="Line 58"/>
          <p:cNvSpPr>
            <a:spLocks noChangeShapeType="1"/>
          </p:cNvSpPr>
          <p:nvPr/>
        </p:nvSpPr>
        <p:spPr bwMode="auto">
          <a:xfrm>
            <a:off x="1981200" y="220980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3" name="Line 59"/>
          <p:cNvSpPr>
            <a:spLocks noChangeShapeType="1"/>
          </p:cNvSpPr>
          <p:nvPr/>
        </p:nvSpPr>
        <p:spPr bwMode="auto">
          <a:xfrm>
            <a:off x="3886200" y="22098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4" name="Line 60"/>
          <p:cNvSpPr>
            <a:spLocks noChangeShapeType="1"/>
          </p:cNvSpPr>
          <p:nvPr/>
        </p:nvSpPr>
        <p:spPr bwMode="auto">
          <a:xfrm flipH="1">
            <a:off x="2057400" y="1311275"/>
            <a:ext cx="1676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5" name="Line 61"/>
          <p:cNvSpPr>
            <a:spLocks noChangeShapeType="1"/>
          </p:cNvSpPr>
          <p:nvPr/>
        </p:nvSpPr>
        <p:spPr bwMode="auto">
          <a:xfrm>
            <a:off x="2057400" y="762000"/>
            <a:ext cx="1905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6" name="Line 62"/>
          <p:cNvSpPr>
            <a:spLocks noChangeShapeType="1"/>
          </p:cNvSpPr>
          <p:nvPr/>
        </p:nvSpPr>
        <p:spPr bwMode="auto">
          <a:xfrm>
            <a:off x="3962400" y="7620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7" name="Line 63"/>
          <p:cNvSpPr>
            <a:spLocks noChangeShapeType="1"/>
          </p:cNvSpPr>
          <p:nvPr/>
        </p:nvSpPr>
        <p:spPr bwMode="auto">
          <a:xfrm>
            <a:off x="381000" y="3886200"/>
            <a:ext cx="3352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8" name="Line 64"/>
          <p:cNvSpPr>
            <a:spLocks noChangeShapeType="1"/>
          </p:cNvSpPr>
          <p:nvPr/>
        </p:nvSpPr>
        <p:spPr bwMode="auto">
          <a:xfrm>
            <a:off x="381000" y="3886200"/>
            <a:ext cx="0" cy="2438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9" name="Line 65"/>
          <p:cNvSpPr>
            <a:spLocks noChangeShapeType="1"/>
          </p:cNvSpPr>
          <p:nvPr/>
        </p:nvSpPr>
        <p:spPr bwMode="auto">
          <a:xfrm>
            <a:off x="381000" y="6324600"/>
            <a:ext cx="419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90" name="Line 66"/>
          <p:cNvSpPr>
            <a:spLocks noChangeShapeType="1"/>
          </p:cNvSpPr>
          <p:nvPr/>
        </p:nvSpPr>
        <p:spPr bwMode="auto">
          <a:xfrm flipH="1">
            <a:off x="2057400" y="5867400"/>
            <a:ext cx="17526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91" name="Text Box 67"/>
          <p:cNvSpPr txBox="1">
            <a:spLocks noChangeArrowheads="1"/>
          </p:cNvSpPr>
          <p:nvPr/>
        </p:nvSpPr>
        <p:spPr bwMode="auto">
          <a:xfrm>
            <a:off x="2041525" y="3449638"/>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400">
                <a:solidFill>
                  <a:schemeClr val="tx1"/>
                </a:solidFill>
                <a:latin typeface="Arial" charset="0"/>
              </a:rPr>
              <a:t>询问</a:t>
            </a:r>
            <a:endParaRPr kumimoji="1" lang="zh-CN" altLang="en-US" sz="2400" b="0">
              <a:solidFill>
                <a:schemeClr val="tx1"/>
              </a:solidFill>
              <a:latin typeface="Arial" charset="0"/>
            </a:endParaRPr>
          </a:p>
        </p:txBody>
      </p:sp>
      <p:sp>
        <p:nvSpPr>
          <p:cNvPr id="52292" name="Text Box 68"/>
          <p:cNvSpPr txBox="1">
            <a:spLocks noChangeArrowheads="1"/>
          </p:cNvSpPr>
          <p:nvPr/>
        </p:nvSpPr>
        <p:spPr bwMode="auto">
          <a:xfrm>
            <a:off x="4495800" y="41148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a:r>
              <a:rPr kumimoji="1" lang="zh-CN" altLang="en-US" sz="2400">
                <a:solidFill>
                  <a:schemeClr val="tx1"/>
                </a:solidFill>
                <a:latin typeface="Arial" charset="0"/>
              </a:rPr>
              <a:t>定货</a:t>
            </a:r>
            <a:endParaRPr kumimoji="1" lang="zh-CN" altLang="en-US" sz="2400" b="0">
              <a:solidFill>
                <a:schemeClr val="tx1"/>
              </a:solidFill>
              <a:latin typeface="Arial" charset="0"/>
            </a:endParaRPr>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815" y="1574800"/>
            <a:ext cx="6335712"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2"/>
          <p:cNvSpPr>
            <a:spLocks noChangeArrowheads="1"/>
          </p:cNvSpPr>
          <p:nvPr/>
        </p:nvSpPr>
        <p:spPr bwMode="auto">
          <a:xfrm>
            <a:off x="522288" y="3238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 Architecture</a:t>
            </a:r>
          </a:p>
        </p:txBody>
      </p:sp>
      <p:sp>
        <p:nvSpPr>
          <p:cNvPr id="10245" name="矩形 8"/>
          <p:cNvSpPr>
            <a:spLocks noChangeArrowheads="1"/>
          </p:cNvSpPr>
          <p:nvPr/>
        </p:nvSpPr>
        <p:spPr bwMode="auto">
          <a:xfrm>
            <a:off x="476250" y="1781175"/>
            <a:ext cx="28146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469900" indent="-469900" algn="l" eaLnBrk="0" hangingPunct="0">
              <a:spcBef>
                <a:spcPct val="20000"/>
              </a:spcBef>
              <a:buClr>
                <a:schemeClr val="accent2"/>
              </a:buClr>
              <a:buFont typeface="Wingdings" pitchFamily="2" charset="2"/>
              <a:buChar char="o"/>
            </a:pPr>
            <a:r>
              <a:rPr lang="zh-CN" altLang="en-US" sz="2800" dirty="0">
                <a:latin typeface="Verdana" pitchFamily="34" charset="0"/>
              </a:rPr>
              <a:t>面向对象方法</a:t>
            </a:r>
          </a:p>
        </p:txBody>
      </p:sp>
    </p:spTree>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685800" y="1857375"/>
            <a:ext cx="15240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zh-CN" altLang="en-US" sz="2000">
                <a:solidFill>
                  <a:schemeClr val="tx1"/>
                </a:solidFill>
              </a:rPr>
              <a:t>第一个任务</a:t>
            </a:r>
            <a:endParaRPr kumimoji="1" lang="zh-CN" altLang="en-US" sz="2400">
              <a:solidFill>
                <a:schemeClr val="tx1"/>
              </a:solidFill>
            </a:endParaRPr>
          </a:p>
        </p:txBody>
      </p:sp>
      <p:sp>
        <p:nvSpPr>
          <p:cNvPr id="53251" name="Rectangle 3"/>
          <p:cNvSpPr>
            <a:spLocks noChangeArrowheads="1"/>
          </p:cNvSpPr>
          <p:nvPr/>
        </p:nvSpPr>
        <p:spPr bwMode="auto">
          <a:xfrm>
            <a:off x="685800" y="2314575"/>
            <a:ext cx="15240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zh-CN" altLang="en-US" sz="2000">
                <a:solidFill>
                  <a:schemeClr val="tx1"/>
                </a:solidFill>
              </a:rPr>
              <a:t>第二个任务</a:t>
            </a:r>
          </a:p>
        </p:txBody>
      </p:sp>
      <p:sp>
        <p:nvSpPr>
          <p:cNvPr id="53252" name="Rectangle 4"/>
          <p:cNvSpPr>
            <a:spLocks noChangeArrowheads="1"/>
          </p:cNvSpPr>
          <p:nvPr/>
        </p:nvSpPr>
        <p:spPr bwMode="auto">
          <a:xfrm>
            <a:off x="685800" y="2771775"/>
            <a:ext cx="15240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zh-CN" altLang="en-US" sz="2000">
                <a:solidFill>
                  <a:schemeClr val="tx1"/>
                </a:solidFill>
              </a:rPr>
              <a:t>第三个任务</a:t>
            </a:r>
            <a:endParaRPr kumimoji="1" lang="zh-CN" altLang="en-US" sz="2400">
              <a:solidFill>
                <a:schemeClr val="tx1"/>
              </a:solidFill>
            </a:endParaRPr>
          </a:p>
        </p:txBody>
      </p:sp>
      <p:sp>
        <p:nvSpPr>
          <p:cNvPr id="53253" name="Rectangle 5"/>
          <p:cNvSpPr>
            <a:spLocks noChangeArrowheads="1"/>
          </p:cNvSpPr>
          <p:nvPr/>
        </p:nvSpPr>
        <p:spPr bwMode="auto">
          <a:xfrm>
            <a:off x="2971800" y="1857375"/>
            <a:ext cx="2133600" cy="14478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kumimoji="1" lang="zh-CN" altLang="en-US" sz="2400">
              <a:solidFill>
                <a:schemeClr val="tx1"/>
              </a:solidFill>
            </a:endParaRPr>
          </a:p>
        </p:txBody>
      </p:sp>
      <p:sp>
        <p:nvSpPr>
          <p:cNvPr id="53254" name="Line 6"/>
          <p:cNvSpPr>
            <a:spLocks noChangeShapeType="1"/>
          </p:cNvSpPr>
          <p:nvPr/>
        </p:nvSpPr>
        <p:spPr bwMode="auto">
          <a:xfrm>
            <a:off x="2971800" y="2314575"/>
            <a:ext cx="2133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5" name="Line 7"/>
          <p:cNvSpPr>
            <a:spLocks noChangeShapeType="1"/>
          </p:cNvSpPr>
          <p:nvPr/>
        </p:nvSpPr>
        <p:spPr bwMode="auto">
          <a:xfrm>
            <a:off x="4038600" y="2314575"/>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6" name="Line 8"/>
          <p:cNvSpPr>
            <a:spLocks noChangeShapeType="1"/>
          </p:cNvSpPr>
          <p:nvPr/>
        </p:nvSpPr>
        <p:spPr bwMode="auto">
          <a:xfrm>
            <a:off x="2971800" y="1857375"/>
            <a:ext cx="6096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7" name="Line 9"/>
          <p:cNvSpPr>
            <a:spLocks noChangeShapeType="1"/>
          </p:cNvSpPr>
          <p:nvPr/>
        </p:nvSpPr>
        <p:spPr bwMode="auto">
          <a:xfrm flipH="1">
            <a:off x="4419600" y="1857375"/>
            <a:ext cx="6858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58" name="Text Box 10"/>
          <p:cNvSpPr txBox="1">
            <a:spLocks noChangeArrowheads="1"/>
          </p:cNvSpPr>
          <p:nvPr/>
        </p:nvSpPr>
        <p:spPr bwMode="auto">
          <a:xfrm>
            <a:off x="3641725" y="18542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条件</a:t>
            </a:r>
          </a:p>
        </p:txBody>
      </p:sp>
      <p:sp>
        <p:nvSpPr>
          <p:cNvPr id="53259" name="Text Box 11"/>
          <p:cNvSpPr txBox="1">
            <a:spLocks noChangeArrowheads="1"/>
          </p:cNvSpPr>
          <p:nvPr/>
        </p:nvSpPr>
        <p:spPr bwMode="auto">
          <a:xfrm>
            <a:off x="3032125" y="1947863"/>
            <a:ext cx="341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F</a:t>
            </a:r>
          </a:p>
        </p:txBody>
      </p:sp>
      <p:sp>
        <p:nvSpPr>
          <p:cNvPr id="53260" name="Text Box 12"/>
          <p:cNvSpPr txBox="1">
            <a:spLocks noChangeArrowheads="1"/>
          </p:cNvSpPr>
          <p:nvPr/>
        </p:nvSpPr>
        <p:spPr bwMode="auto">
          <a:xfrm>
            <a:off x="4708525" y="1947863"/>
            <a:ext cx="356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T</a:t>
            </a:r>
          </a:p>
        </p:txBody>
      </p:sp>
      <p:sp>
        <p:nvSpPr>
          <p:cNvPr id="53261" name="Text Box 13"/>
          <p:cNvSpPr txBox="1">
            <a:spLocks noChangeArrowheads="1"/>
          </p:cNvSpPr>
          <p:nvPr/>
        </p:nvSpPr>
        <p:spPr bwMode="auto">
          <a:xfrm>
            <a:off x="3184525" y="2405063"/>
            <a:ext cx="84189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ELSE</a:t>
            </a:r>
          </a:p>
          <a:p>
            <a:pPr algn="l" eaLnBrk="1" hangingPunct="1"/>
            <a:r>
              <a:rPr kumimoji="1" lang="zh-CN" altLang="en-US" sz="2000">
                <a:solidFill>
                  <a:schemeClr val="tx1"/>
                </a:solidFill>
              </a:rPr>
              <a:t>部分</a:t>
            </a:r>
          </a:p>
        </p:txBody>
      </p:sp>
      <p:sp>
        <p:nvSpPr>
          <p:cNvPr id="53262" name="Text Box 14"/>
          <p:cNvSpPr txBox="1">
            <a:spLocks noChangeArrowheads="1"/>
          </p:cNvSpPr>
          <p:nvPr/>
        </p:nvSpPr>
        <p:spPr bwMode="auto">
          <a:xfrm>
            <a:off x="4251325" y="2328863"/>
            <a:ext cx="91242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THEN</a:t>
            </a:r>
          </a:p>
          <a:p>
            <a:pPr algn="l" eaLnBrk="1" hangingPunct="1"/>
            <a:r>
              <a:rPr kumimoji="1" lang="zh-CN" altLang="en-US" sz="2000">
                <a:solidFill>
                  <a:schemeClr val="tx1"/>
                </a:solidFill>
              </a:rPr>
              <a:t>部分</a:t>
            </a:r>
          </a:p>
        </p:txBody>
      </p:sp>
      <p:sp>
        <p:nvSpPr>
          <p:cNvPr id="53263" name="Rectangle 15"/>
          <p:cNvSpPr>
            <a:spLocks noChangeArrowheads="1"/>
          </p:cNvSpPr>
          <p:nvPr/>
        </p:nvSpPr>
        <p:spPr bwMode="auto">
          <a:xfrm>
            <a:off x="5638800" y="1857375"/>
            <a:ext cx="2819400" cy="14478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kumimoji="1" lang="zh-CN" altLang="en-US" sz="2400">
              <a:solidFill>
                <a:schemeClr val="tx1"/>
              </a:solidFill>
            </a:endParaRPr>
          </a:p>
        </p:txBody>
      </p:sp>
      <p:sp>
        <p:nvSpPr>
          <p:cNvPr id="53264" name="Line 16"/>
          <p:cNvSpPr>
            <a:spLocks noChangeShapeType="1"/>
          </p:cNvSpPr>
          <p:nvPr/>
        </p:nvSpPr>
        <p:spPr bwMode="auto">
          <a:xfrm>
            <a:off x="5638800" y="2314575"/>
            <a:ext cx="2819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5" name="Line 17"/>
          <p:cNvSpPr>
            <a:spLocks noChangeShapeType="1"/>
          </p:cNvSpPr>
          <p:nvPr/>
        </p:nvSpPr>
        <p:spPr bwMode="auto">
          <a:xfrm>
            <a:off x="5638800" y="2695575"/>
            <a:ext cx="28194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6" name="Line 18"/>
          <p:cNvSpPr>
            <a:spLocks noChangeShapeType="1"/>
          </p:cNvSpPr>
          <p:nvPr/>
        </p:nvSpPr>
        <p:spPr bwMode="auto">
          <a:xfrm>
            <a:off x="6248400" y="2314575"/>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7" name="Line 19"/>
          <p:cNvSpPr>
            <a:spLocks noChangeShapeType="1"/>
          </p:cNvSpPr>
          <p:nvPr/>
        </p:nvSpPr>
        <p:spPr bwMode="auto">
          <a:xfrm>
            <a:off x="6858000" y="2314575"/>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8" name="Line 20"/>
          <p:cNvSpPr>
            <a:spLocks noChangeShapeType="1"/>
          </p:cNvSpPr>
          <p:nvPr/>
        </p:nvSpPr>
        <p:spPr bwMode="auto">
          <a:xfrm>
            <a:off x="7848600" y="2314575"/>
            <a:ext cx="0" cy="990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9" name="Line 21"/>
          <p:cNvSpPr>
            <a:spLocks noChangeShapeType="1"/>
          </p:cNvSpPr>
          <p:nvPr/>
        </p:nvSpPr>
        <p:spPr bwMode="auto">
          <a:xfrm>
            <a:off x="5638800" y="1857375"/>
            <a:ext cx="3048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0" name="Line 22"/>
          <p:cNvSpPr>
            <a:spLocks noChangeShapeType="1"/>
          </p:cNvSpPr>
          <p:nvPr/>
        </p:nvSpPr>
        <p:spPr bwMode="auto">
          <a:xfrm flipH="1">
            <a:off x="8229600" y="1857375"/>
            <a:ext cx="22860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1" name="Text Box 23"/>
          <p:cNvSpPr txBox="1">
            <a:spLocks noChangeArrowheads="1"/>
          </p:cNvSpPr>
          <p:nvPr/>
        </p:nvSpPr>
        <p:spPr bwMode="auto">
          <a:xfrm>
            <a:off x="6461125" y="1871663"/>
            <a:ext cx="13869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CASE</a:t>
            </a:r>
            <a:r>
              <a:rPr kumimoji="1" lang="zh-CN" altLang="en-US" sz="2000">
                <a:solidFill>
                  <a:schemeClr val="tx1"/>
                </a:solidFill>
              </a:rPr>
              <a:t>条件</a:t>
            </a:r>
          </a:p>
        </p:txBody>
      </p:sp>
      <p:sp>
        <p:nvSpPr>
          <p:cNvPr id="53272" name="Text Box 24"/>
          <p:cNvSpPr txBox="1">
            <a:spLocks noChangeArrowheads="1"/>
          </p:cNvSpPr>
          <p:nvPr/>
        </p:nvSpPr>
        <p:spPr bwMode="auto">
          <a:xfrm>
            <a:off x="5622925" y="2328863"/>
            <a:ext cx="570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值</a:t>
            </a:r>
            <a:r>
              <a:rPr kumimoji="1" lang="en-US" altLang="zh-CN" sz="2000">
                <a:solidFill>
                  <a:schemeClr val="tx1"/>
                </a:solidFill>
              </a:rPr>
              <a:t>1</a:t>
            </a:r>
          </a:p>
        </p:txBody>
      </p:sp>
      <p:sp>
        <p:nvSpPr>
          <p:cNvPr id="53273" name="Text Box 25"/>
          <p:cNvSpPr txBox="1">
            <a:spLocks noChangeArrowheads="1"/>
          </p:cNvSpPr>
          <p:nvPr/>
        </p:nvSpPr>
        <p:spPr bwMode="auto">
          <a:xfrm>
            <a:off x="6232525" y="2328863"/>
            <a:ext cx="570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值</a:t>
            </a:r>
            <a:r>
              <a:rPr kumimoji="1" lang="en-US" altLang="zh-CN" sz="2000">
                <a:solidFill>
                  <a:schemeClr val="tx1"/>
                </a:solidFill>
              </a:rPr>
              <a:t>2</a:t>
            </a:r>
          </a:p>
        </p:txBody>
      </p:sp>
      <p:sp>
        <p:nvSpPr>
          <p:cNvPr id="53274" name="Text Box 26"/>
          <p:cNvSpPr txBox="1">
            <a:spLocks noChangeArrowheads="1"/>
          </p:cNvSpPr>
          <p:nvPr/>
        </p:nvSpPr>
        <p:spPr bwMode="auto">
          <a:xfrm>
            <a:off x="6994525" y="2328863"/>
            <a:ext cx="62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a:t>
            </a:r>
          </a:p>
        </p:txBody>
      </p:sp>
      <p:sp>
        <p:nvSpPr>
          <p:cNvPr id="53275" name="Text Box 27"/>
          <p:cNvSpPr txBox="1">
            <a:spLocks noChangeArrowheads="1"/>
          </p:cNvSpPr>
          <p:nvPr/>
        </p:nvSpPr>
        <p:spPr bwMode="auto">
          <a:xfrm>
            <a:off x="7832725" y="2328863"/>
            <a:ext cx="5854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值</a:t>
            </a:r>
            <a:r>
              <a:rPr kumimoji="1" lang="en-US" altLang="zh-CN" sz="2000">
                <a:solidFill>
                  <a:schemeClr val="tx1"/>
                </a:solidFill>
              </a:rPr>
              <a:t>n</a:t>
            </a:r>
          </a:p>
        </p:txBody>
      </p:sp>
      <p:sp>
        <p:nvSpPr>
          <p:cNvPr id="53276" name="Text Box 28"/>
          <p:cNvSpPr txBox="1">
            <a:spLocks noChangeArrowheads="1"/>
          </p:cNvSpPr>
          <p:nvPr/>
        </p:nvSpPr>
        <p:spPr bwMode="auto">
          <a:xfrm>
            <a:off x="5622925" y="2706688"/>
            <a:ext cx="7537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1400">
                <a:solidFill>
                  <a:schemeClr val="tx1"/>
                </a:solidFill>
              </a:rPr>
              <a:t>CASE1</a:t>
            </a:r>
          </a:p>
          <a:p>
            <a:pPr algn="l" eaLnBrk="1" hangingPunct="1"/>
            <a:r>
              <a:rPr kumimoji="1" lang="zh-CN" altLang="en-US" sz="1400">
                <a:solidFill>
                  <a:schemeClr val="tx1"/>
                </a:solidFill>
              </a:rPr>
              <a:t>部分</a:t>
            </a:r>
          </a:p>
        </p:txBody>
      </p:sp>
      <p:sp>
        <p:nvSpPr>
          <p:cNvPr id="53277" name="Rectangle 29"/>
          <p:cNvSpPr>
            <a:spLocks noChangeArrowheads="1"/>
          </p:cNvSpPr>
          <p:nvPr/>
        </p:nvSpPr>
        <p:spPr bwMode="auto">
          <a:xfrm>
            <a:off x="685800" y="4676775"/>
            <a:ext cx="1981200" cy="1676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kumimoji="1" lang="zh-CN" altLang="en-US" sz="2400">
              <a:solidFill>
                <a:schemeClr val="tx1"/>
              </a:solidFill>
            </a:endParaRPr>
          </a:p>
        </p:txBody>
      </p:sp>
      <p:sp>
        <p:nvSpPr>
          <p:cNvPr id="53278" name="Rectangle 30"/>
          <p:cNvSpPr>
            <a:spLocks noChangeArrowheads="1"/>
          </p:cNvSpPr>
          <p:nvPr/>
        </p:nvSpPr>
        <p:spPr bwMode="auto">
          <a:xfrm>
            <a:off x="3657600" y="4676775"/>
            <a:ext cx="1981200" cy="1676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kumimoji="1" lang="zh-CN" altLang="en-US" sz="2400">
              <a:solidFill>
                <a:schemeClr val="tx1"/>
              </a:solidFill>
            </a:endParaRPr>
          </a:p>
        </p:txBody>
      </p:sp>
      <p:sp>
        <p:nvSpPr>
          <p:cNvPr id="53279" name="Rectangle 31"/>
          <p:cNvSpPr>
            <a:spLocks noChangeArrowheads="1"/>
          </p:cNvSpPr>
          <p:nvPr/>
        </p:nvSpPr>
        <p:spPr bwMode="auto">
          <a:xfrm>
            <a:off x="6477000" y="4676775"/>
            <a:ext cx="1981200" cy="1676400"/>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zh-CN" altLang="en-US"/>
          </a:p>
        </p:txBody>
      </p:sp>
      <p:sp>
        <p:nvSpPr>
          <p:cNvPr id="53280" name="Oval 32"/>
          <p:cNvSpPr>
            <a:spLocks noChangeArrowheads="1"/>
          </p:cNvSpPr>
          <p:nvPr/>
        </p:nvSpPr>
        <p:spPr bwMode="auto">
          <a:xfrm>
            <a:off x="7010400" y="5133975"/>
            <a:ext cx="1143000" cy="609600"/>
          </a:xfrm>
          <a:prstGeom prst="ellipse">
            <a:avLst/>
          </a:prstGeom>
          <a:solidFill>
            <a:schemeClr val="accent1"/>
          </a:solidFill>
          <a:ln w="12700" cap="sq">
            <a:solidFill>
              <a:schemeClr val="tx1"/>
            </a:solidFill>
            <a:round/>
            <a:headEnd type="none" w="sm" len="sm"/>
            <a:tailEnd type="none" w="sm" len="sm"/>
          </a:ln>
        </p:spPr>
        <p:txBody>
          <a:bodyPr wrap="none" anchor="ctr"/>
          <a:lstStyle/>
          <a:p>
            <a:r>
              <a:rPr kumimoji="1" lang="en-US" altLang="zh-CN" sz="2400">
                <a:solidFill>
                  <a:schemeClr val="tx1"/>
                </a:solidFill>
              </a:rPr>
              <a:t>A</a:t>
            </a:r>
          </a:p>
        </p:txBody>
      </p:sp>
      <p:sp>
        <p:nvSpPr>
          <p:cNvPr id="53281" name="Line 33"/>
          <p:cNvSpPr>
            <a:spLocks noChangeShapeType="1"/>
          </p:cNvSpPr>
          <p:nvPr/>
        </p:nvSpPr>
        <p:spPr bwMode="auto">
          <a:xfrm flipH="1">
            <a:off x="1143000" y="5133975"/>
            <a:ext cx="1524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2" name="Line 34"/>
          <p:cNvSpPr>
            <a:spLocks noChangeShapeType="1"/>
          </p:cNvSpPr>
          <p:nvPr/>
        </p:nvSpPr>
        <p:spPr bwMode="auto">
          <a:xfrm>
            <a:off x="1143000" y="5133975"/>
            <a:ext cx="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3" name="Line 35"/>
          <p:cNvSpPr>
            <a:spLocks noChangeShapeType="1"/>
          </p:cNvSpPr>
          <p:nvPr/>
        </p:nvSpPr>
        <p:spPr bwMode="auto">
          <a:xfrm>
            <a:off x="3657600" y="5895975"/>
            <a:ext cx="1524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4" name="Line 36"/>
          <p:cNvSpPr>
            <a:spLocks noChangeShapeType="1"/>
          </p:cNvSpPr>
          <p:nvPr/>
        </p:nvSpPr>
        <p:spPr bwMode="auto">
          <a:xfrm flipV="1">
            <a:off x="5181600" y="4676775"/>
            <a:ext cx="0" cy="1219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5" name="Text Box 37"/>
          <p:cNvSpPr txBox="1">
            <a:spLocks noChangeArrowheads="1"/>
          </p:cNvSpPr>
          <p:nvPr/>
        </p:nvSpPr>
        <p:spPr bwMode="auto">
          <a:xfrm>
            <a:off x="1127125" y="467360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循环条件</a:t>
            </a:r>
          </a:p>
        </p:txBody>
      </p:sp>
      <p:sp>
        <p:nvSpPr>
          <p:cNvPr id="53286" name="Text Box 38"/>
          <p:cNvSpPr txBox="1">
            <a:spLocks noChangeArrowheads="1"/>
          </p:cNvSpPr>
          <p:nvPr/>
        </p:nvSpPr>
        <p:spPr bwMode="auto">
          <a:xfrm>
            <a:off x="1279525" y="5300663"/>
            <a:ext cx="13614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Do - While</a:t>
            </a:r>
          </a:p>
          <a:p>
            <a:pPr algn="l" eaLnBrk="1" hangingPunct="1"/>
            <a:r>
              <a:rPr kumimoji="1" lang="en-US" altLang="zh-CN" sz="2000">
                <a:solidFill>
                  <a:schemeClr val="tx1"/>
                </a:solidFill>
              </a:rPr>
              <a:t>     </a:t>
            </a:r>
            <a:r>
              <a:rPr kumimoji="1" lang="zh-CN" altLang="en-US" sz="2000">
                <a:solidFill>
                  <a:schemeClr val="tx1"/>
                </a:solidFill>
              </a:rPr>
              <a:t>部分</a:t>
            </a:r>
          </a:p>
        </p:txBody>
      </p:sp>
      <p:sp>
        <p:nvSpPr>
          <p:cNvPr id="53287" name="Text Box 39"/>
          <p:cNvSpPr txBox="1">
            <a:spLocks noChangeArrowheads="1"/>
          </p:cNvSpPr>
          <p:nvPr/>
        </p:nvSpPr>
        <p:spPr bwMode="auto">
          <a:xfrm>
            <a:off x="3870325" y="4919663"/>
            <a:ext cx="126669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Do - Until</a:t>
            </a:r>
          </a:p>
          <a:p>
            <a:pPr algn="l" eaLnBrk="1" hangingPunct="1"/>
            <a:r>
              <a:rPr kumimoji="1" lang="en-US" altLang="zh-CN" sz="2000">
                <a:solidFill>
                  <a:schemeClr val="tx1"/>
                </a:solidFill>
              </a:rPr>
              <a:t>    </a:t>
            </a:r>
            <a:r>
              <a:rPr kumimoji="1" lang="zh-CN" altLang="en-US" sz="2000">
                <a:solidFill>
                  <a:schemeClr val="tx1"/>
                </a:solidFill>
              </a:rPr>
              <a:t>部分</a:t>
            </a:r>
          </a:p>
        </p:txBody>
      </p:sp>
      <p:sp>
        <p:nvSpPr>
          <p:cNvPr id="53288" name="Text Box 40"/>
          <p:cNvSpPr txBox="1">
            <a:spLocks noChangeArrowheads="1"/>
          </p:cNvSpPr>
          <p:nvPr/>
        </p:nvSpPr>
        <p:spPr bwMode="auto">
          <a:xfrm>
            <a:off x="3870325" y="589280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循环条件</a:t>
            </a:r>
          </a:p>
        </p:txBody>
      </p:sp>
      <p:sp>
        <p:nvSpPr>
          <p:cNvPr id="53289" name="Text Box 41"/>
          <p:cNvSpPr txBox="1">
            <a:spLocks noChangeArrowheads="1"/>
          </p:cNvSpPr>
          <p:nvPr/>
        </p:nvSpPr>
        <p:spPr bwMode="auto">
          <a:xfrm>
            <a:off x="6765925" y="6443663"/>
            <a:ext cx="16610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dirty="0">
                <a:solidFill>
                  <a:schemeClr val="tx1"/>
                </a:solidFill>
              </a:rPr>
              <a:t>调用子程序</a:t>
            </a:r>
            <a:r>
              <a:rPr kumimoji="1" lang="en-US" altLang="zh-CN" sz="2000" dirty="0">
                <a:solidFill>
                  <a:schemeClr val="tx1"/>
                </a:solidFill>
              </a:rPr>
              <a:t>A</a:t>
            </a:r>
            <a:endParaRPr kumimoji="1" lang="en-US" altLang="zh-CN" sz="2400" dirty="0">
              <a:solidFill>
                <a:schemeClr val="tx1"/>
              </a:solidFill>
            </a:endParaRPr>
          </a:p>
        </p:txBody>
      </p:sp>
      <p:sp>
        <p:nvSpPr>
          <p:cNvPr id="53290" name="Text Box 42"/>
          <p:cNvSpPr txBox="1">
            <a:spLocks noChangeArrowheads="1"/>
          </p:cNvSpPr>
          <p:nvPr/>
        </p:nvSpPr>
        <p:spPr bwMode="auto">
          <a:xfrm>
            <a:off x="2651125" y="6426200"/>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a:solidFill>
                  <a:schemeClr val="tx1"/>
                </a:solidFill>
              </a:rPr>
              <a:t>循环</a:t>
            </a:r>
          </a:p>
        </p:txBody>
      </p:sp>
      <p:sp>
        <p:nvSpPr>
          <p:cNvPr id="53291" name="Text Box 43"/>
          <p:cNvSpPr txBox="1">
            <a:spLocks noChangeArrowheads="1"/>
          </p:cNvSpPr>
          <p:nvPr/>
        </p:nvSpPr>
        <p:spPr bwMode="auto">
          <a:xfrm>
            <a:off x="974725" y="3433935"/>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000" dirty="0">
                <a:solidFill>
                  <a:schemeClr val="tx1"/>
                </a:solidFill>
              </a:rPr>
              <a:t>顺序</a:t>
            </a:r>
          </a:p>
        </p:txBody>
      </p:sp>
      <p:sp>
        <p:nvSpPr>
          <p:cNvPr id="53292" name="Text Box 44"/>
          <p:cNvSpPr txBox="1">
            <a:spLocks noChangeArrowheads="1"/>
          </p:cNvSpPr>
          <p:nvPr/>
        </p:nvSpPr>
        <p:spPr bwMode="auto">
          <a:xfrm>
            <a:off x="2955925" y="3395663"/>
            <a:ext cx="25122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dirty="0">
                <a:solidFill>
                  <a:schemeClr val="tx1"/>
                </a:solidFill>
              </a:rPr>
              <a:t>IF-THEN-ELSE</a:t>
            </a:r>
            <a:r>
              <a:rPr kumimoji="1" lang="zh-CN" altLang="en-US" sz="2000" dirty="0">
                <a:solidFill>
                  <a:schemeClr val="tx1"/>
                </a:solidFill>
              </a:rPr>
              <a:t>分支</a:t>
            </a:r>
          </a:p>
        </p:txBody>
      </p:sp>
      <p:sp>
        <p:nvSpPr>
          <p:cNvPr id="53293" name="Text Box 45"/>
          <p:cNvSpPr txBox="1">
            <a:spLocks noChangeArrowheads="1"/>
          </p:cNvSpPr>
          <p:nvPr/>
        </p:nvSpPr>
        <p:spPr bwMode="auto">
          <a:xfrm>
            <a:off x="6080125" y="3395663"/>
            <a:ext cx="13869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a:solidFill>
                  <a:schemeClr val="tx1"/>
                </a:solidFill>
              </a:rPr>
              <a:t>CASE</a:t>
            </a:r>
            <a:r>
              <a:rPr kumimoji="1" lang="zh-CN" altLang="en-US" sz="2000">
                <a:solidFill>
                  <a:schemeClr val="tx1"/>
                </a:solidFill>
              </a:rPr>
              <a:t>分支</a:t>
            </a:r>
          </a:p>
        </p:txBody>
      </p:sp>
      <p:sp>
        <p:nvSpPr>
          <p:cNvPr id="53294" name="Rectangle 46"/>
          <p:cNvSpPr>
            <a:spLocks noChangeArrowheads="1"/>
          </p:cNvSpPr>
          <p:nvPr/>
        </p:nvSpPr>
        <p:spPr bwMode="auto">
          <a:xfrm>
            <a:off x="566555" y="458670"/>
            <a:ext cx="8235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4000" dirty="0">
                <a:solidFill>
                  <a:srgbClr val="0000FF"/>
                </a:solidFill>
                <a:ea typeface="黑体" panose="02010609060101010101" pitchFamily="49" charset="-122"/>
                <a:cs typeface="Times New Roman" panose="02020603050405020304" pitchFamily="18" charset="0"/>
              </a:rPr>
              <a:t>N-S Diagram </a:t>
            </a:r>
            <a:r>
              <a:rPr lang="zh-CN" altLang="en-US" sz="4000" dirty="0">
                <a:solidFill>
                  <a:srgbClr val="0000FF"/>
                </a:solidFill>
                <a:ea typeface="黑体" panose="02010609060101010101" pitchFamily="49" charset="-122"/>
                <a:cs typeface="Times New Roman" panose="02020603050405020304" pitchFamily="18" charset="0"/>
              </a:rPr>
              <a:t>（</a:t>
            </a:r>
            <a:r>
              <a:rPr lang="en-US" altLang="zh-CN" sz="4000" dirty="0">
                <a:solidFill>
                  <a:srgbClr val="0000FF"/>
                </a:solidFill>
                <a:ea typeface="黑体" panose="02010609060101010101" pitchFamily="49" charset="-122"/>
                <a:cs typeface="Times New Roman" panose="02020603050405020304" pitchFamily="18" charset="0"/>
              </a:rPr>
              <a:t>N-S</a:t>
            </a:r>
            <a:r>
              <a:rPr lang="zh-CN" altLang="en-US" sz="4000" dirty="0">
                <a:solidFill>
                  <a:srgbClr val="0000FF"/>
                </a:solidFill>
                <a:ea typeface="黑体" panose="02010609060101010101" pitchFamily="49" charset="-122"/>
                <a:cs typeface="Times New Roman" panose="02020603050405020304" pitchFamily="18" charset="0"/>
              </a:rPr>
              <a:t>盒图）</a:t>
            </a:r>
          </a:p>
        </p:txBody>
      </p:sp>
    </p:spTree>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31800" y="1808163"/>
            <a:ext cx="8443913"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30000"/>
              </a:lnSpc>
              <a:spcBef>
                <a:spcPts val="0"/>
              </a:spcBef>
              <a:buClr>
                <a:schemeClr val="accent2"/>
              </a:buClr>
              <a:buFont typeface="Wingdings" pitchFamily="2" charset="2"/>
              <a:buChar char="o"/>
            </a:pPr>
            <a:r>
              <a:rPr lang="zh-CN" altLang="en-US" sz="2800" dirty="0">
                <a:solidFill>
                  <a:schemeClr val="tx1"/>
                </a:solidFill>
                <a:latin typeface="Verdana" pitchFamily="34" charset="0"/>
              </a:rPr>
              <a:t>研制方块图的目的是：既要制定一种图形工具，又不允许它违反结构化原则</a:t>
            </a:r>
            <a:r>
              <a:rPr lang="zh-CN" altLang="en-US" sz="2600" dirty="0">
                <a:solidFill>
                  <a:schemeClr val="tx1"/>
                </a:solidFill>
                <a:latin typeface="Verdana" pitchFamily="34" charset="0"/>
              </a:rPr>
              <a:t>。</a:t>
            </a:r>
          </a:p>
          <a:p>
            <a:pPr marL="469900" indent="-469900" algn="l" eaLnBrk="0" hangingPunct="0">
              <a:lnSpc>
                <a:spcPct val="150000"/>
              </a:lnSpc>
              <a:spcBef>
                <a:spcPts val="1200"/>
              </a:spcBef>
              <a:buClr>
                <a:schemeClr val="accent2"/>
              </a:buClr>
              <a:buFont typeface="Wingdings" pitchFamily="2" charset="2"/>
              <a:buChar char="o"/>
            </a:pPr>
            <a:r>
              <a:rPr lang="zh-CN" altLang="en-US" sz="2800" dirty="0">
                <a:solidFill>
                  <a:schemeClr val="tx1"/>
                </a:solidFill>
                <a:latin typeface="Verdana" pitchFamily="34" charset="0"/>
              </a:rPr>
              <a:t>盒图具有以下特点</a:t>
            </a:r>
            <a:r>
              <a:rPr lang="zh-CN" altLang="en-US" sz="3000" dirty="0">
                <a:solidFill>
                  <a:schemeClr val="tx1"/>
                </a:solidFill>
                <a:latin typeface="Verdana" pitchFamily="34" charset="0"/>
              </a:rPr>
              <a:t>：</a:t>
            </a:r>
          </a:p>
          <a:p>
            <a:pPr marL="469900" indent="-469900" algn="l" eaLnBrk="0" hangingPunct="0">
              <a:lnSpc>
                <a:spcPct val="150000"/>
              </a:lnSpc>
              <a:buClr>
                <a:schemeClr val="accent2"/>
              </a:buClr>
              <a:buFont typeface="Wingdings" pitchFamily="2" charset="2"/>
              <a:buNone/>
            </a:pPr>
            <a:r>
              <a:rPr lang="zh-CN" altLang="en-US" sz="2400" dirty="0">
                <a:solidFill>
                  <a:schemeClr val="tx1"/>
                </a:solidFill>
                <a:latin typeface="Verdana" pitchFamily="34" charset="0"/>
              </a:rPr>
              <a:t>（</a:t>
            </a:r>
            <a:r>
              <a:rPr lang="en-US" altLang="zh-CN" sz="2400" dirty="0">
                <a:solidFill>
                  <a:schemeClr val="tx1"/>
                </a:solidFill>
                <a:latin typeface="Verdana" pitchFamily="34" charset="0"/>
              </a:rPr>
              <a:t>1</a:t>
            </a:r>
            <a:r>
              <a:rPr lang="zh-CN" altLang="en-US" sz="2400" dirty="0">
                <a:solidFill>
                  <a:schemeClr val="tx1"/>
                </a:solidFill>
                <a:latin typeface="Verdana" pitchFamily="34" charset="0"/>
              </a:rPr>
              <a:t>）功能域（即某一具体构造的功能范围）有明确的规定，并且很只观地从图形表示中看出来；</a:t>
            </a:r>
          </a:p>
          <a:p>
            <a:pPr marL="469900" indent="-469900" algn="l" eaLnBrk="0" hangingPunct="0">
              <a:lnSpc>
                <a:spcPct val="150000"/>
              </a:lnSpc>
              <a:buClr>
                <a:schemeClr val="accent2"/>
              </a:buClr>
              <a:buFont typeface="Wingdings" pitchFamily="2" charset="2"/>
              <a:buNone/>
            </a:pPr>
            <a:r>
              <a:rPr lang="zh-CN" altLang="en-US" sz="2400" dirty="0">
                <a:solidFill>
                  <a:schemeClr val="tx1"/>
                </a:solidFill>
                <a:latin typeface="Verdana" pitchFamily="34" charset="0"/>
              </a:rPr>
              <a:t>（</a:t>
            </a:r>
            <a:r>
              <a:rPr lang="en-US" altLang="zh-CN" sz="2400" dirty="0">
                <a:solidFill>
                  <a:schemeClr val="tx1"/>
                </a:solidFill>
                <a:latin typeface="Verdana" pitchFamily="34" charset="0"/>
              </a:rPr>
              <a:t>2</a:t>
            </a:r>
            <a:r>
              <a:rPr lang="zh-CN" altLang="en-US" sz="2400" dirty="0">
                <a:solidFill>
                  <a:schemeClr val="tx1"/>
                </a:solidFill>
                <a:latin typeface="Verdana" pitchFamily="34" charset="0"/>
              </a:rPr>
              <a:t>）想随意分支或转移是不可能的；</a:t>
            </a:r>
          </a:p>
          <a:p>
            <a:pPr marL="469900" indent="-469900" algn="l" eaLnBrk="0" hangingPunct="0">
              <a:lnSpc>
                <a:spcPct val="150000"/>
              </a:lnSpc>
              <a:buClr>
                <a:schemeClr val="accent2"/>
              </a:buClr>
              <a:buFont typeface="Wingdings" pitchFamily="2" charset="2"/>
              <a:buNone/>
            </a:pPr>
            <a:r>
              <a:rPr lang="zh-CN" altLang="en-US" sz="2400" dirty="0">
                <a:solidFill>
                  <a:schemeClr val="tx1"/>
                </a:solidFill>
                <a:latin typeface="Verdana" pitchFamily="34" charset="0"/>
              </a:rPr>
              <a:t>（</a:t>
            </a:r>
            <a:r>
              <a:rPr lang="en-US" altLang="zh-CN" sz="2400" dirty="0">
                <a:solidFill>
                  <a:schemeClr val="tx1"/>
                </a:solidFill>
                <a:latin typeface="Verdana" pitchFamily="34" charset="0"/>
              </a:rPr>
              <a:t>3</a:t>
            </a:r>
            <a:r>
              <a:rPr lang="zh-CN" altLang="en-US" sz="2400" dirty="0">
                <a:solidFill>
                  <a:schemeClr val="tx1"/>
                </a:solidFill>
                <a:latin typeface="Verdana" pitchFamily="34" charset="0"/>
              </a:rPr>
              <a:t>）局部数据和全程数据的作用域可以很容易确定；</a:t>
            </a:r>
          </a:p>
          <a:p>
            <a:pPr marL="469900" indent="-469900" algn="l" eaLnBrk="0" hangingPunct="0">
              <a:lnSpc>
                <a:spcPct val="150000"/>
              </a:lnSpc>
              <a:buClr>
                <a:schemeClr val="accent2"/>
              </a:buClr>
              <a:buFont typeface="Wingdings" pitchFamily="2" charset="2"/>
              <a:buNone/>
            </a:pPr>
            <a:r>
              <a:rPr lang="zh-CN" altLang="en-US" sz="2400" dirty="0">
                <a:solidFill>
                  <a:schemeClr val="tx1"/>
                </a:solidFill>
                <a:latin typeface="Verdana" pitchFamily="34" charset="0"/>
              </a:rPr>
              <a:t>（</a:t>
            </a:r>
            <a:r>
              <a:rPr lang="en-US" altLang="zh-CN" sz="2400" dirty="0">
                <a:solidFill>
                  <a:schemeClr val="tx1"/>
                </a:solidFill>
                <a:latin typeface="Verdana" pitchFamily="34" charset="0"/>
              </a:rPr>
              <a:t>4</a:t>
            </a:r>
            <a:r>
              <a:rPr lang="zh-CN" altLang="en-US" sz="2400" dirty="0">
                <a:solidFill>
                  <a:schemeClr val="tx1"/>
                </a:solidFill>
                <a:latin typeface="Verdana" pitchFamily="34" charset="0"/>
              </a:rPr>
              <a:t>）容易表示出递归结构。</a:t>
            </a:r>
          </a:p>
        </p:txBody>
      </p:sp>
      <p:sp>
        <p:nvSpPr>
          <p:cNvPr id="54275" name="Rectangle 3"/>
          <p:cNvSpPr>
            <a:spLocks noChangeArrowheads="1"/>
          </p:cNvSpPr>
          <p:nvPr/>
        </p:nvSpPr>
        <p:spPr bwMode="auto">
          <a:xfrm>
            <a:off x="611560" y="522288"/>
            <a:ext cx="2022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spcBef>
                <a:spcPct val="20000"/>
              </a:spcBef>
              <a:buClr>
                <a:schemeClr val="hlink"/>
              </a:buClr>
              <a:buSzPct val="80000"/>
              <a:buFont typeface="Wingdings" pitchFamily="2" charset="2"/>
              <a:buNone/>
            </a:pPr>
            <a:r>
              <a:rPr lang="en-US" altLang="zh-CN" sz="4000" dirty="0">
                <a:solidFill>
                  <a:srgbClr val="0000FF"/>
                </a:solidFill>
                <a:ea typeface="黑体" panose="02010609060101010101" pitchFamily="49" charset="-122"/>
                <a:cs typeface="Times New Roman" panose="02020603050405020304" pitchFamily="18" charset="0"/>
              </a:rPr>
              <a:t>N-S</a:t>
            </a:r>
            <a:r>
              <a:rPr lang="zh-CN" altLang="en-US" sz="4000" dirty="0">
                <a:solidFill>
                  <a:srgbClr val="0000FF"/>
                </a:solidFill>
                <a:ea typeface="黑体" panose="02010609060101010101" pitchFamily="49" charset="-122"/>
                <a:cs typeface="Times New Roman" panose="02020603050405020304" pitchFamily="18" charset="0"/>
              </a:rPr>
              <a:t>盒图</a:t>
            </a:r>
          </a:p>
        </p:txBody>
      </p:sp>
    </p:spTree>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701675" y="458788"/>
            <a:ext cx="48157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结构化原则（回顾）</a:t>
            </a:r>
          </a:p>
        </p:txBody>
      </p:sp>
      <p:sp>
        <p:nvSpPr>
          <p:cNvPr id="397315" name="Rectangle 3"/>
          <p:cNvSpPr>
            <a:spLocks noChangeArrowheads="1"/>
          </p:cNvSpPr>
          <p:nvPr/>
        </p:nvSpPr>
        <p:spPr bwMode="auto">
          <a:xfrm>
            <a:off x="611560" y="1955800"/>
            <a:ext cx="7905750" cy="2214837"/>
          </a:xfrm>
          <a:prstGeom prst="rect">
            <a:avLst/>
          </a:prstGeom>
          <a:noFill/>
          <a:ln w="9525">
            <a:noFill/>
            <a:miter lim="800000"/>
            <a:headEnd/>
            <a:tailEnd/>
          </a:ln>
          <a:effectLst/>
        </p:spPr>
        <p:txBody>
          <a:bodyPr>
            <a:spAutoFit/>
          </a:bodyPr>
          <a:lstStyle/>
          <a:p>
            <a:pPr algn="l">
              <a:lnSpc>
                <a:spcPct val="150000"/>
              </a:lnSpc>
              <a:buClr>
                <a:srgbClr val="FF0000"/>
              </a:buClr>
              <a:buFont typeface="Wingdings" pitchFamily="2" charset="2"/>
              <a:buChar char="ü"/>
              <a:defRPr/>
            </a:pPr>
            <a:r>
              <a:rPr lang="zh-CN" altLang="en-US" sz="3200" b="0" dirty="0">
                <a:solidFill>
                  <a:schemeClr val="tx1"/>
                </a:solidFill>
                <a:effectLst>
                  <a:outerShdw blurRad="38100" dist="38100" dir="2700000" algn="tl">
                    <a:srgbClr val="C0C0C0"/>
                  </a:outerShdw>
                </a:effectLst>
                <a:latin typeface="Arial" charset="0"/>
                <a:ea typeface="宋体" pitchFamily="2" charset="-122"/>
              </a:rPr>
              <a:t> </a:t>
            </a:r>
            <a:r>
              <a:rPr lang="en-US" altLang="en-US" sz="3200" dirty="0">
                <a:solidFill>
                  <a:schemeClr val="tx1"/>
                </a:solidFill>
                <a:ea typeface="宋体" pitchFamily="2" charset="-122"/>
                <a:cs typeface="Times New Roman" panose="02020603050405020304" pitchFamily="18" charset="0"/>
              </a:rPr>
              <a:t>from top to bottom           </a:t>
            </a:r>
            <a:r>
              <a:rPr lang="zh-CN" altLang="en-US" sz="3200" dirty="0">
                <a:solidFill>
                  <a:schemeClr val="tx1"/>
                </a:solidFill>
                <a:ea typeface="宋体" pitchFamily="2" charset="-122"/>
                <a:cs typeface="Times New Roman" panose="02020603050405020304" pitchFamily="18" charset="0"/>
              </a:rPr>
              <a:t>自顶向下</a:t>
            </a:r>
          </a:p>
          <a:p>
            <a:pPr algn="l">
              <a:lnSpc>
                <a:spcPct val="150000"/>
              </a:lnSpc>
              <a:buClr>
                <a:srgbClr val="FF0000"/>
              </a:buClr>
              <a:buFont typeface="Wingdings" pitchFamily="2" charset="2"/>
              <a:buChar char="ü"/>
              <a:defRPr/>
            </a:pPr>
            <a:r>
              <a:rPr lang="zh-CN" altLang="en-US" sz="3200" dirty="0">
                <a:solidFill>
                  <a:schemeClr val="tx1"/>
                </a:solidFill>
                <a:ea typeface="宋体" pitchFamily="2" charset="-122"/>
                <a:cs typeface="Times New Roman" panose="02020603050405020304" pitchFamily="18" charset="0"/>
              </a:rPr>
              <a:t> </a:t>
            </a:r>
            <a:r>
              <a:rPr lang="en-US" altLang="zh-CN" sz="3200" dirty="0">
                <a:solidFill>
                  <a:schemeClr val="tx1"/>
                </a:solidFill>
                <a:ea typeface="宋体" pitchFamily="2" charset="-122"/>
                <a:cs typeface="Times New Roman" panose="02020603050405020304" pitchFamily="18" charset="0"/>
              </a:rPr>
              <a:t>refinement                         </a:t>
            </a:r>
            <a:r>
              <a:rPr lang="zh-CN" altLang="en-US" sz="3200" dirty="0">
                <a:solidFill>
                  <a:schemeClr val="tx1"/>
                </a:solidFill>
                <a:ea typeface="宋体" pitchFamily="2" charset="-122"/>
                <a:cs typeface="Times New Roman" panose="02020603050405020304" pitchFamily="18" charset="0"/>
              </a:rPr>
              <a:t>逐步求精</a:t>
            </a:r>
          </a:p>
          <a:p>
            <a:pPr algn="l">
              <a:lnSpc>
                <a:spcPct val="150000"/>
              </a:lnSpc>
              <a:buClr>
                <a:srgbClr val="FF0000"/>
              </a:buClr>
              <a:buFont typeface="Wingdings" pitchFamily="2" charset="2"/>
              <a:buChar char="ü"/>
              <a:defRPr/>
            </a:pPr>
            <a:r>
              <a:rPr lang="zh-CN" altLang="en-US" sz="3200" dirty="0">
                <a:solidFill>
                  <a:schemeClr val="tx1"/>
                </a:solidFill>
                <a:ea typeface="宋体" pitchFamily="2" charset="-122"/>
                <a:cs typeface="Times New Roman" panose="02020603050405020304" pitchFamily="18" charset="0"/>
              </a:rPr>
              <a:t> </a:t>
            </a:r>
            <a:r>
              <a:rPr lang="en-US" altLang="en-US" sz="3200" dirty="0">
                <a:solidFill>
                  <a:schemeClr val="tx1"/>
                </a:solidFill>
                <a:ea typeface="宋体" pitchFamily="2" charset="-122"/>
                <a:cs typeface="Times New Roman" panose="02020603050405020304" pitchFamily="18" charset="0"/>
              </a:rPr>
              <a:t>single entry, single exit    </a:t>
            </a:r>
            <a:r>
              <a:rPr lang="zh-CN" altLang="en-US" sz="3200" dirty="0">
                <a:solidFill>
                  <a:schemeClr val="tx1"/>
                </a:solidFill>
                <a:ea typeface="宋体" pitchFamily="2" charset="-122"/>
                <a:cs typeface="Times New Roman" panose="02020603050405020304" pitchFamily="18" charset="0"/>
              </a:rPr>
              <a:t>单入口单出口</a:t>
            </a:r>
          </a:p>
        </p:txBody>
      </p:sp>
    </p:spTree>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Group 2"/>
          <p:cNvGrpSpPr>
            <a:grpSpLocks/>
          </p:cNvGrpSpPr>
          <p:nvPr/>
        </p:nvGrpSpPr>
        <p:grpSpPr bwMode="auto">
          <a:xfrm>
            <a:off x="1285875" y="1763713"/>
            <a:ext cx="4495800" cy="4953000"/>
            <a:chOff x="1488" y="1008"/>
            <a:chExt cx="2832" cy="3120"/>
          </a:xfrm>
        </p:grpSpPr>
        <p:sp>
          <p:nvSpPr>
            <p:cNvPr id="56324" name="Rectangle 3"/>
            <p:cNvSpPr>
              <a:spLocks noChangeArrowheads="1"/>
            </p:cNvSpPr>
            <p:nvPr/>
          </p:nvSpPr>
          <p:spPr bwMode="auto">
            <a:xfrm>
              <a:off x="1488" y="1008"/>
              <a:ext cx="2832" cy="3120"/>
            </a:xfrm>
            <a:prstGeom prst="rect">
              <a:avLst/>
            </a:prstGeom>
            <a:solidFill>
              <a:schemeClr val="accent1"/>
            </a:solidFill>
            <a:ln w="31750" cap="sq">
              <a:solidFill>
                <a:schemeClr val="tx1"/>
              </a:solidFill>
              <a:miter lim="800000"/>
              <a:headEnd type="none" w="sm" len="sm"/>
              <a:tailEnd type="none" w="sm" len="sm"/>
            </a:ln>
          </p:spPr>
          <p:txBody>
            <a:bodyPr wrap="none" anchor="ctr"/>
            <a:lstStyle/>
            <a:p>
              <a:endParaRPr kumimoji="1" lang="zh-CN" altLang="en-US" sz="2400" b="0">
                <a:solidFill>
                  <a:schemeClr val="tx1"/>
                </a:solidFill>
              </a:endParaRPr>
            </a:p>
          </p:txBody>
        </p:sp>
        <p:sp>
          <p:nvSpPr>
            <p:cNvPr id="56325" name="Line 4"/>
            <p:cNvSpPr>
              <a:spLocks noChangeShapeType="1"/>
            </p:cNvSpPr>
            <p:nvPr/>
          </p:nvSpPr>
          <p:spPr bwMode="auto">
            <a:xfrm>
              <a:off x="1488" y="3840"/>
              <a:ext cx="2832"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6" name="Line 5"/>
            <p:cNvSpPr>
              <a:spLocks noChangeShapeType="1"/>
            </p:cNvSpPr>
            <p:nvPr/>
          </p:nvSpPr>
          <p:spPr bwMode="auto">
            <a:xfrm flipV="1">
              <a:off x="1776" y="1296"/>
              <a:ext cx="0" cy="2544"/>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7" name="Line 6"/>
            <p:cNvSpPr>
              <a:spLocks noChangeShapeType="1"/>
            </p:cNvSpPr>
            <p:nvPr/>
          </p:nvSpPr>
          <p:spPr bwMode="auto">
            <a:xfrm>
              <a:off x="1776" y="1296"/>
              <a:ext cx="254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8" name="Line 7"/>
            <p:cNvSpPr>
              <a:spLocks noChangeShapeType="1"/>
            </p:cNvSpPr>
            <p:nvPr/>
          </p:nvSpPr>
          <p:spPr bwMode="auto">
            <a:xfrm>
              <a:off x="1776" y="1584"/>
              <a:ext cx="254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9" name="Line 8"/>
            <p:cNvSpPr>
              <a:spLocks noChangeShapeType="1"/>
            </p:cNvSpPr>
            <p:nvPr/>
          </p:nvSpPr>
          <p:spPr bwMode="auto">
            <a:xfrm>
              <a:off x="2112" y="1584"/>
              <a:ext cx="0" cy="225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0" name="Line 9"/>
            <p:cNvSpPr>
              <a:spLocks noChangeShapeType="1"/>
            </p:cNvSpPr>
            <p:nvPr/>
          </p:nvSpPr>
          <p:spPr bwMode="auto">
            <a:xfrm>
              <a:off x="2112" y="1872"/>
              <a:ext cx="2208"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1" name="Line 10"/>
            <p:cNvSpPr>
              <a:spLocks noChangeShapeType="1"/>
            </p:cNvSpPr>
            <p:nvPr/>
          </p:nvSpPr>
          <p:spPr bwMode="auto">
            <a:xfrm>
              <a:off x="1776" y="1296"/>
              <a:ext cx="672" cy="576"/>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2" name="Line 11"/>
            <p:cNvSpPr>
              <a:spLocks noChangeShapeType="1"/>
            </p:cNvSpPr>
            <p:nvPr/>
          </p:nvSpPr>
          <p:spPr bwMode="auto">
            <a:xfrm>
              <a:off x="2448" y="1872"/>
              <a:ext cx="0" cy="196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3" name="Line 12"/>
            <p:cNvSpPr>
              <a:spLocks noChangeShapeType="1"/>
            </p:cNvSpPr>
            <p:nvPr/>
          </p:nvSpPr>
          <p:spPr bwMode="auto">
            <a:xfrm>
              <a:off x="2448" y="3552"/>
              <a:ext cx="153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4" name="Line 13"/>
            <p:cNvSpPr>
              <a:spLocks noChangeShapeType="1"/>
            </p:cNvSpPr>
            <p:nvPr/>
          </p:nvSpPr>
          <p:spPr bwMode="auto">
            <a:xfrm flipV="1">
              <a:off x="3984" y="1872"/>
              <a:ext cx="0" cy="168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5" name="Line 14"/>
            <p:cNvSpPr>
              <a:spLocks noChangeShapeType="1"/>
            </p:cNvSpPr>
            <p:nvPr/>
          </p:nvSpPr>
          <p:spPr bwMode="auto">
            <a:xfrm>
              <a:off x="2448" y="2160"/>
              <a:ext cx="153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6" name="Line 15"/>
            <p:cNvSpPr>
              <a:spLocks noChangeShapeType="1"/>
            </p:cNvSpPr>
            <p:nvPr/>
          </p:nvSpPr>
          <p:spPr bwMode="auto">
            <a:xfrm>
              <a:off x="2448" y="3216"/>
              <a:ext cx="153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7" name="Line 16"/>
            <p:cNvSpPr>
              <a:spLocks noChangeShapeType="1"/>
            </p:cNvSpPr>
            <p:nvPr/>
          </p:nvSpPr>
          <p:spPr bwMode="auto">
            <a:xfrm>
              <a:off x="2448" y="2448"/>
              <a:ext cx="1536"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8" name="Line 17"/>
            <p:cNvSpPr>
              <a:spLocks noChangeShapeType="1"/>
            </p:cNvSpPr>
            <p:nvPr/>
          </p:nvSpPr>
          <p:spPr bwMode="auto">
            <a:xfrm>
              <a:off x="3216" y="2448"/>
              <a:ext cx="0" cy="76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9" name="Line 18"/>
            <p:cNvSpPr>
              <a:spLocks noChangeShapeType="1"/>
            </p:cNvSpPr>
            <p:nvPr/>
          </p:nvSpPr>
          <p:spPr bwMode="auto">
            <a:xfrm>
              <a:off x="2448" y="2160"/>
              <a:ext cx="768"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0" name="Line 19"/>
            <p:cNvSpPr>
              <a:spLocks noChangeShapeType="1"/>
            </p:cNvSpPr>
            <p:nvPr/>
          </p:nvSpPr>
          <p:spPr bwMode="auto">
            <a:xfrm flipV="1">
              <a:off x="3216" y="2160"/>
              <a:ext cx="768"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1" name="Line 20"/>
            <p:cNvSpPr>
              <a:spLocks noChangeShapeType="1"/>
            </p:cNvSpPr>
            <p:nvPr/>
          </p:nvSpPr>
          <p:spPr bwMode="auto">
            <a:xfrm flipV="1">
              <a:off x="2112" y="1296"/>
              <a:ext cx="2208"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2" name="Line 21"/>
            <p:cNvSpPr>
              <a:spLocks noChangeShapeType="1"/>
            </p:cNvSpPr>
            <p:nvPr/>
          </p:nvSpPr>
          <p:spPr bwMode="auto">
            <a:xfrm flipV="1">
              <a:off x="2448" y="1584"/>
              <a:ext cx="1872" cy="288"/>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3" name="Text Box 22"/>
            <p:cNvSpPr txBox="1">
              <a:spLocks noChangeArrowheads="1"/>
            </p:cNvSpPr>
            <p:nvPr/>
          </p:nvSpPr>
          <p:spPr bwMode="auto">
            <a:xfrm>
              <a:off x="2774" y="1017"/>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C1</a:t>
              </a:r>
            </a:p>
          </p:txBody>
        </p:sp>
        <p:sp>
          <p:nvSpPr>
            <p:cNvPr id="56344" name="Text Box 23"/>
            <p:cNvSpPr txBox="1">
              <a:spLocks noChangeArrowheads="1"/>
            </p:cNvSpPr>
            <p:nvPr/>
          </p:nvSpPr>
          <p:spPr bwMode="auto">
            <a:xfrm>
              <a:off x="3158" y="356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C4</a:t>
              </a:r>
            </a:p>
          </p:txBody>
        </p:sp>
        <p:sp>
          <p:nvSpPr>
            <p:cNvPr id="56345" name="Text Box 24"/>
            <p:cNvSpPr txBox="1">
              <a:spLocks noChangeArrowheads="1"/>
            </p:cNvSpPr>
            <p:nvPr/>
          </p:nvSpPr>
          <p:spPr bwMode="auto">
            <a:xfrm>
              <a:off x="3110" y="2121"/>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C5</a:t>
              </a:r>
            </a:p>
          </p:txBody>
        </p:sp>
        <p:sp>
          <p:nvSpPr>
            <p:cNvPr id="56346" name="Text Box 25"/>
            <p:cNvSpPr txBox="1">
              <a:spLocks noChangeArrowheads="1"/>
            </p:cNvSpPr>
            <p:nvPr/>
          </p:nvSpPr>
          <p:spPr bwMode="auto">
            <a:xfrm>
              <a:off x="2486" y="221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56347" name="Text Box 26"/>
            <p:cNvSpPr txBox="1">
              <a:spLocks noChangeArrowheads="1"/>
            </p:cNvSpPr>
            <p:nvPr/>
          </p:nvSpPr>
          <p:spPr bwMode="auto">
            <a:xfrm>
              <a:off x="3686" y="221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56348" name="Text Box 27"/>
            <p:cNvSpPr txBox="1">
              <a:spLocks noChangeArrowheads="1"/>
            </p:cNvSpPr>
            <p:nvPr/>
          </p:nvSpPr>
          <p:spPr bwMode="auto">
            <a:xfrm>
              <a:off x="3062" y="1881"/>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S1</a:t>
              </a:r>
            </a:p>
          </p:txBody>
        </p:sp>
        <p:sp>
          <p:nvSpPr>
            <p:cNvPr id="56349" name="Text Box 28"/>
            <p:cNvSpPr txBox="1">
              <a:spLocks noChangeArrowheads="1"/>
            </p:cNvSpPr>
            <p:nvPr/>
          </p:nvSpPr>
          <p:spPr bwMode="auto">
            <a:xfrm>
              <a:off x="3110" y="3273"/>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S4</a:t>
              </a:r>
            </a:p>
          </p:txBody>
        </p:sp>
        <p:sp>
          <p:nvSpPr>
            <p:cNvPr id="56350" name="Text Box 29"/>
            <p:cNvSpPr txBox="1">
              <a:spLocks noChangeArrowheads="1"/>
            </p:cNvSpPr>
            <p:nvPr/>
          </p:nvSpPr>
          <p:spPr bwMode="auto">
            <a:xfrm>
              <a:off x="2630" y="2697"/>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S2</a:t>
              </a:r>
            </a:p>
          </p:txBody>
        </p:sp>
        <p:sp>
          <p:nvSpPr>
            <p:cNvPr id="56351" name="Text Box 30"/>
            <p:cNvSpPr txBox="1">
              <a:spLocks noChangeArrowheads="1"/>
            </p:cNvSpPr>
            <p:nvPr/>
          </p:nvSpPr>
          <p:spPr bwMode="auto">
            <a:xfrm>
              <a:off x="3446" y="2697"/>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S3</a:t>
              </a:r>
            </a:p>
          </p:txBody>
        </p:sp>
        <p:sp>
          <p:nvSpPr>
            <p:cNvPr id="56352" name="Text Box 31"/>
            <p:cNvSpPr txBox="1">
              <a:spLocks noChangeArrowheads="1"/>
            </p:cNvSpPr>
            <p:nvPr/>
          </p:nvSpPr>
          <p:spPr bwMode="auto">
            <a:xfrm>
              <a:off x="2774" y="3849"/>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S5</a:t>
              </a:r>
            </a:p>
          </p:txBody>
        </p:sp>
        <p:sp>
          <p:nvSpPr>
            <p:cNvPr id="56353" name="Text Box 32"/>
            <p:cNvSpPr txBox="1">
              <a:spLocks noChangeArrowheads="1"/>
            </p:cNvSpPr>
            <p:nvPr/>
          </p:nvSpPr>
          <p:spPr bwMode="auto">
            <a:xfrm>
              <a:off x="1766" y="135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56354" name="Text Box 33"/>
            <p:cNvSpPr txBox="1">
              <a:spLocks noChangeArrowheads="1"/>
            </p:cNvSpPr>
            <p:nvPr/>
          </p:nvSpPr>
          <p:spPr bwMode="auto">
            <a:xfrm>
              <a:off x="2102" y="1641"/>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56355" name="Text Box 34"/>
            <p:cNvSpPr txBox="1">
              <a:spLocks noChangeArrowheads="1"/>
            </p:cNvSpPr>
            <p:nvPr/>
          </p:nvSpPr>
          <p:spPr bwMode="auto">
            <a:xfrm>
              <a:off x="3926" y="1353"/>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56356" name="Text Box 35"/>
            <p:cNvSpPr txBox="1">
              <a:spLocks noChangeArrowheads="1"/>
            </p:cNvSpPr>
            <p:nvPr/>
          </p:nvSpPr>
          <p:spPr bwMode="auto">
            <a:xfrm>
              <a:off x="3974" y="1641"/>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56357" name="Text Box 36"/>
            <p:cNvSpPr txBox="1">
              <a:spLocks noChangeArrowheads="1"/>
            </p:cNvSpPr>
            <p:nvPr/>
          </p:nvSpPr>
          <p:spPr bwMode="auto">
            <a:xfrm>
              <a:off x="2006" y="1305"/>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C2</a:t>
              </a:r>
            </a:p>
          </p:txBody>
        </p:sp>
        <p:sp>
          <p:nvSpPr>
            <p:cNvPr id="56358" name="Text Box 37"/>
            <p:cNvSpPr txBox="1">
              <a:spLocks noChangeArrowheads="1"/>
            </p:cNvSpPr>
            <p:nvPr/>
          </p:nvSpPr>
          <p:spPr bwMode="auto">
            <a:xfrm>
              <a:off x="2342" y="1593"/>
              <a:ext cx="30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C3</a:t>
              </a:r>
            </a:p>
          </p:txBody>
        </p:sp>
      </p:grpSp>
      <p:sp>
        <p:nvSpPr>
          <p:cNvPr id="56323" name="Rectangle 38"/>
          <p:cNvSpPr>
            <a:spLocks noChangeArrowheads="1"/>
          </p:cNvSpPr>
          <p:nvPr/>
        </p:nvSpPr>
        <p:spPr bwMode="auto">
          <a:xfrm>
            <a:off x="677862" y="413665"/>
            <a:ext cx="27670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4000" dirty="0">
                <a:solidFill>
                  <a:srgbClr val="0000FF"/>
                </a:solidFill>
                <a:cs typeface="Times New Roman" pitchFamily="18" charset="0"/>
              </a:rPr>
              <a:t>An example</a:t>
            </a:r>
          </a:p>
        </p:txBody>
      </p:sp>
    </p:spTree>
  </p:cSld>
  <p:clrMapOvr>
    <a:masterClrMapping/>
  </p:clrMapOvr>
  <p:transition>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1752600" y="0"/>
            <a:ext cx="2967038" cy="692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en-US" sz="2800" b="0">
                <a:solidFill>
                  <a:schemeClr val="tx1"/>
                </a:solidFill>
                <a:latin typeface="Arial" charset="0"/>
              </a:rPr>
              <a:t>Do while C1</a:t>
            </a:r>
          </a:p>
          <a:p>
            <a:pPr algn="l"/>
            <a:r>
              <a:rPr lang="en-US" altLang="en-US" sz="2800" b="0">
                <a:solidFill>
                  <a:schemeClr val="tx1"/>
                </a:solidFill>
                <a:latin typeface="Arial" charset="0"/>
              </a:rPr>
              <a:t>      if C2</a:t>
            </a:r>
          </a:p>
          <a:p>
            <a:pPr algn="l"/>
            <a:r>
              <a:rPr lang="en-US" altLang="en-US" sz="2800" b="0">
                <a:solidFill>
                  <a:schemeClr val="tx1"/>
                </a:solidFill>
                <a:latin typeface="Arial" charset="0"/>
              </a:rPr>
              <a:t>          if C3</a:t>
            </a:r>
          </a:p>
          <a:p>
            <a:pPr algn="l"/>
            <a:r>
              <a:rPr lang="en-US" altLang="en-US" sz="2800" b="0">
                <a:solidFill>
                  <a:schemeClr val="tx1"/>
                </a:solidFill>
                <a:latin typeface="Arial" charset="0"/>
              </a:rPr>
              <a:t>              Do </a:t>
            </a:r>
          </a:p>
          <a:p>
            <a:pPr algn="l"/>
            <a:r>
              <a:rPr lang="en-US" altLang="en-US" sz="2800" b="0">
                <a:solidFill>
                  <a:schemeClr val="tx1"/>
                </a:solidFill>
                <a:latin typeface="Arial" charset="0"/>
              </a:rPr>
              <a:t>                  S1;</a:t>
            </a:r>
          </a:p>
          <a:p>
            <a:pPr algn="l"/>
            <a:r>
              <a:rPr lang="en-US" altLang="en-US" sz="2800" b="0">
                <a:solidFill>
                  <a:schemeClr val="tx1"/>
                </a:solidFill>
                <a:latin typeface="Arial" charset="0"/>
              </a:rPr>
              <a:t>                  if C5</a:t>
            </a:r>
          </a:p>
          <a:p>
            <a:pPr algn="l"/>
            <a:r>
              <a:rPr lang="en-US" altLang="en-US" sz="2800" b="0">
                <a:solidFill>
                  <a:schemeClr val="tx1"/>
                </a:solidFill>
                <a:latin typeface="Arial" charset="0"/>
              </a:rPr>
              <a:t>                      S3;</a:t>
            </a:r>
          </a:p>
          <a:p>
            <a:pPr algn="l"/>
            <a:r>
              <a:rPr lang="en-US" altLang="en-US" sz="2800" b="0">
                <a:solidFill>
                  <a:schemeClr val="tx1"/>
                </a:solidFill>
                <a:latin typeface="Arial" charset="0"/>
              </a:rPr>
              <a:t>                  else</a:t>
            </a:r>
          </a:p>
          <a:p>
            <a:pPr algn="l"/>
            <a:r>
              <a:rPr lang="en-US" altLang="en-US" sz="2800" b="0">
                <a:solidFill>
                  <a:schemeClr val="tx1"/>
                </a:solidFill>
                <a:latin typeface="Arial" charset="0"/>
              </a:rPr>
              <a:t>                      S2;</a:t>
            </a:r>
          </a:p>
          <a:p>
            <a:pPr algn="l"/>
            <a:r>
              <a:rPr lang="en-US" altLang="en-US" sz="2800" b="0">
                <a:solidFill>
                  <a:schemeClr val="tx1"/>
                </a:solidFill>
                <a:latin typeface="Arial" charset="0"/>
              </a:rPr>
              <a:t>                   endif</a:t>
            </a:r>
          </a:p>
          <a:p>
            <a:pPr algn="l"/>
            <a:r>
              <a:rPr lang="en-US" altLang="en-US" sz="2800" b="0">
                <a:solidFill>
                  <a:schemeClr val="tx1"/>
                </a:solidFill>
                <a:latin typeface="Arial" charset="0"/>
              </a:rPr>
              <a:t>                   S4;</a:t>
            </a:r>
          </a:p>
          <a:p>
            <a:pPr algn="l"/>
            <a:r>
              <a:rPr lang="en-US" altLang="en-US" sz="2800" b="0">
                <a:solidFill>
                  <a:schemeClr val="tx1"/>
                </a:solidFill>
                <a:latin typeface="Arial" charset="0"/>
              </a:rPr>
              <a:t>                until C4</a:t>
            </a:r>
          </a:p>
          <a:p>
            <a:pPr algn="l"/>
            <a:r>
              <a:rPr lang="en-US" altLang="en-US" sz="2800" b="0">
                <a:solidFill>
                  <a:schemeClr val="tx1"/>
                </a:solidFill>
                <a:latin typeface="Arial" charset="0"/>
              </a:rPr>
              <a:t>                S5; </a:t>
            </a:r>
          </a:p>
          <a:p>
            <a:pPr algn="l"/>
            <a:r>
              <a:rPr lang="en-US" altLang="en-US" sz="2800" b="0">
                <a:solidFill>
                  <a:schemeClr val="tx1"/>
                </a:solidFill>
                <a:latin typeface="Arial" charset="0"/>
              </a:rPr>
              <a:t>            endif</a:t>
            </a:r>
          </a:p>
          <a:p>
            <a:pPr algn="l"/>
            <a:r>
              <a:rPr lang="en-US" altLang="en-US" sz="2800" b="0">
                <a:solidFill>
                  <a:schemeClr val="tx1"/>
                </a:solidFill>
                <a:latin typeface="Arial" charset="0"/>
              </a:rPr>
              <a:t>         endif</a:t>
            </a:r>
          </a:p>
          <a:p>
            <a:pPr algn="l"/>
            <a:r>
              <a:rPr lang="en-US" altLang="en-US" sz="2800" b="0">
                <a:solidFill>
                  <a:schemeClr val="tx1"/>
                </a:solidFill>
                <a:latin typeface="Arial" charset="0"/>
              </a:rPr>
              <a:t> enddo     </a:t>
            </a:r>
            <a:endParaRPr lang="en-US" altLang="zh-CN" sz="2800" b="0">
              <a:solidFill>
                <a:schemeClr val="tx1"/>
              </a:solidFill>
              <a:latin typeface="Arial" charset="0"/>
            </a:endParaRPr>
          </a:p>
        </p:txBody>
      </p:sp>
    </p:spTree>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533400" y="1676400"/>
            <a:ext cx="8610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itchFamily="2" charset="2"/>
              <a:buNone/>
            </a:pPr>
            <a:endParaRPr lang="zh-CN" altLang="en-US" sz="3000" b="0">
              <a:solidFill>
                <a:schemeClr val="tx1"/>
              </a:solidFill>
              <a:latin typeface="Verdana" pitchFamily="34" charset="0"/>
            </a:endParaRPr>
          </a:p>
        </p:txBody>
      </p:sp>
      <p:sp>
        <p:nvSpPr>
          <p:cNvPr id="58371" name="Rectangle 3"/>
          <p:cNvSpPr>
            <a:spLocks noChangeArrowheads="1"/>
          </p:cNvSpPr>
          <p:nvPr/>
        </p:nvSpPr>
        <p:spPr bwMode="auto">
          <a:xfrm>
            <a:off x="914400" y="2698685"/>
            <a:ext cx="9144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P1</a:t>
            </a:r>
          </a:p>
        </p:txBody>
      </p:sp>
      <p:sp>
        <p:nvSpPr>
          <p:cNvPr id="58372" name="Rectangle 4"/>
          <p:cNvSpPr>
            <a:spLocks noChangeArrowheads="1"/>
          </p:cNvSpPr>
          <p:nvPr/>
        </p:nvSpPr>
        <p:spPr bwMode="auto">
          <a:xfrm>
            <a:off x="914400" y="3613085"/>
            <a:ext cx="9144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P2</a:t>
            </a:r>
          </a:p>
        </p:txBody>
      </p:sp>
      <p:sp>
        <p:nvSpPr>
          <p:cNvPr id="58373" name="Line 5"/>
          <p:cNvSpPr>
            <a:spLocks noChangeShapeType="1"/>
          </p:cNvSpPr>
          <p:nvPr/>
        </p:nvSpPr>
        <p:spPr bwMode="auto">
          <a:xfrm>
            <a:off x="914400" y="2393885"/>
            <a:ext cx="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4" name="Line 6"/>
          <p:cNvSpPr>
            <a:spLocks noChangeShapeType="1"/>
          </p:cNvSpPr>
          <p:nvPr/>
        </p:nvSpPr>
        <p:spPr bwMode="auto">
          <a:xfrm>
            <a:off x="3200400" y="2470085"/>
            <a:ext cx="0" cy="2057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5" name="Line 7"/>
          <p:cNvSpPr>
            <a:spLocks noChangeShapeType="1"/>
          </p:cNvSpPr>
          <p:nvPr/>
        </p:nvSpPr>
        <p:spPr bwMode="auto">
          <a:xfrm>
            <a:off x="3200400" y="3003485"/>
            <a:ext cx="1600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6" name="Line 8"/>
          <p:cNvSpPr>
            <a:spLocks noChangeShapeType="1"/>
          </p:cNvSpPr>
          <p:nvPr/>
        </p:nvSpPr>
        <p:spPr bwMode="auto">
          <a:xfrm>
            <a:off x="3200400" y="3765485"/>
            <a:ext cx="1600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7" name="Rectangle 9"/>
          <p:cNvSpPr>
            <a:spLocks noChangeArrowheads="1"/>
          </p:cNvSpPr>
          <p:nvPr/>
        </p:nvSpPr>
        <p:spPr bwMode="auto">
          <a:xfrm>
            <a:off x="4800600" y="3536885"/>
            <a:ext cx="6096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P2</a:t>
            </a:r>
          </a:p>
        </p:txBody>
      </p:sp>
      <p:sp>
        <p:nvSpPr>
          <p:cNvPr id="58378" name="Rectangle 10"/>
          <p:cNvSpPr>
            <a:spLocks noChangeArrowheads="1"/>
          </p:cNvSpPr>
          <p:nvPr/>
        </p:nvSpPr>
        <p:spPr bwMode="auto">
          <a:xfrm>
            <a:off x="4800600" y="2774885"/>
            <a:ext cx="6096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P1</a:t>
            </a:r>
          </a:p>
        </p:txBody>
      </p:sp>
      <p:sp>
        <p:nvSpPr>
          <p:cNvPr id="58379" name="Line 11"/>
          <p:cNvSpPr>
            <a:spLocks noChangeShapeType="1"/>
          </p:cNvSpPr>
          <p:nvPr/>
        </p:nvSpPr>
        <p:spPr bwMode="auto">
          <a:xfrm flipH="1">
            <a:off x="4267200" y="3003485"/>
            <a:ext cx="5334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0" name="Line 12"/>
          <p:cNvSpPr>
            <a:spLocks noChangeShapeType="1"/>
          </p:cNvSpPr>
          <p:nvPr/>
        </p:nvSpPr>
        <p:spPr bwMode="auto">
          <a:xfrm>
            <a:off x="4267200" y="3384485"/>
            <a:ext cx="5334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1" name="Line 13"/>
          <p:cNvSpPr>
            <a:spLocks noChangeShapeType="1"/>
          </p:cNvSpPr>
          <p:nvPr/>
        </p:nvSpPr>
        <p:spPr bwMode="auto">
          <a:xfrm>
            <a:off x="6248400" y="2470085"/>
            <a:ext cx="0" cy="2133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14"/>
          <p:cNvSpPr>
            <a:spLocks noChangeShapeType="1"/>
          </p:cNvSpPr>
          <p:nvPr/>
        </p:nvSpPr>
        <p:spPr bwMode="auto">
          <a:xfrm>
            <a:off x="6248400" y="2698685"/>
            <a:ext cx="1905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Rectangle 15"/>
          <p:cNvSpPr>
            <a:spLocks noChangeArrowheads="1"/>
          </p:cNvSpPr>
          <p:nvPr/>
        </p:nvSpPr>
        <p:spPr bwMode="auto">
          <a:xfrm>
            <a:off x="8153400" y="4146485"/>
            <a:ext cx="6096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Pn</a:t>
            </a:r>
          </a:p>
        </p:txBody>
      </p:sp>
      <p:sp>
        <p:nvSpPr>
          <p:cNvPr id="58384" name="Rectangle 16"/>
          <p:cNvSpPr>
            <a:spLocks noChangeArrowheads="1"/>
          </p:cNvSpPr>
          <p:nvPr/>
        </p:nvSpPr>
        <p:spPr bwMode="auto">
          <a:xfrm>
            <a:off x="8153400" y="3155885"/>
            <a:ext cx="6096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P2</a:t>
            </a:r>
          </a:p>
        </p:txBody>
      </p:sp>
      <p:sp>
        <p:nvSpPr>
          <p:cNvPr id="58385" name="Rectangle 17"/>
          <p:cNvSpPr>
            <a:spLocks noChangeArrowheads="1"/>
          </p:cNvSpPr>
          <p:nvPr/>
        </p:nvSpPr>
        <p:spPr bwMode="auto">
          <a:xfrm>
            <a:off x="8153400" y="2470085"/>
            <a:ext cx="6096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P1</a:t>
            </a:r>
          </a:p>
        </p:txBody>
      </p:sp>
      <p:sp>
        <p:nvSpPr>
          <p:cNvPr id="58386" name="Line 18"/>
          <p:cNvSpPr>
            <a:spLocks noChangeShapeType="1"/>
          </p:cNvSpPr>
          <p:nvPr/>
        </p:nvSpPr>
        <p:spPr bwMode="auto">
          <a:xfrm>
            <a:off x="6248400" y="4375085"/>
            <a:ext cx="1905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7" name="Line 19"/>
          <p:cNvSpPr>
            <a:spLocks noChangeShapeType="1"/>
          </p:cNvSpPr>
          <p:nvPr/>
        </p:nvSpPr>
        <p:spPr bwMode="auto">
          <a:xfrm>
            <a:off x="7924800" y="3384485"/>
            <a:ext cx="228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8" name="Line 20"/>
          <p:cNvSpPr>
            <a:spLocks noChangeShapeType="1"/>
          </p:cNvSpPr>
          <p:nvPr/>
        </p:nvSpPr>
        <p:spPr bwMode="auto">
          <a:xfrm flipH="1">
            <a:off x="7620000" y="2698685"/>
            <a:ext cx="3048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9" name="Line 21"/>
          <p:cNvSpPr>
            <a:spLocks noChangeShapeType="1"/>
          </p:cNvSpPr>
          <p:nvPr/>
        </p:nvSpPr>
        <p:spPr bwMode="auto">
          <a:xfrm>
            <a:off x="7620000" y="3079685"/>
            <a:ext cx="3048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0" name="Line 22"/>
          <p:cNvSpPr>
            <a:spLocks noChangeShapeType="1"/>
          </p:cNvSpPr>
          <p:nvPr/>
        </p:nvSpPr>
        <p:spPr bwMode="auto">
          <a:xfrm flipH="1">
            <a:off x="7620000" y="3384485"/>
            <a:ext cx="3048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1" name="Line 23"/>
          <p:cNvSpPr>
            <a:spLocks noChangeShapeType="1"/>
          </p:cNvSpPr>
          <p:nvPr/>
        </p:nvSpPr>
        <p:spPr bwMode="auto">
          <a:xfrm>
            <a:off x="7620000" y="3994085"/>
            <a:ext cx="304800" cy="381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2" name="Text Box 24"/>
          <p:cNvSpPr txBox="1">
            <a:spLocks noChangeArrowheads="1"/>
          </p:cNvSpPr>
          <p:nvPr/>
        </p:nvSpPr>
        <p:spPr bwMode="auto">
          <a:xfrm>
            <a:off x="7527925" y="3597210"/>
            <a:ext cx="2159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1000" b="0">
                <a:solidFill>
                  <a:schemeClr val="tx1"/>
                </a:solidFill>
              </a:rPr>
              <a:t>.</a:t>
            </a:r>
          </a:p>
          <a:p>
            <a:pPr algn="l" eaLnBrk="1" hangingPunct="1"/>
            <a:r>
              <a:rPr kumimoji="1" lang="en-US" altLang="zh-CN" sz="1000" b="0">
                <a:solidFill>
                  <a:schemeClr val="tx1"/>
                </a:solidFill>
              </a:rPr>
              <a:t>.</a:t>
            </a:r>
          </a:p>
          <a:p>
            <a:pPr algn="l" eaLnBrk="1" hangingPunct="1"/>
            <a:r>
              <a:rPr kumimoji="1" lang="en-US" altLang="zh-CN" sz="1000" b="0">
                <a:solidFill>
                  <a:schemeClr val="tx1"/>
                </a:solidFill>
              </a:rPr>
              <a:t>.</a:t>
            </a:r>
          </a:p>
        </p:txBody>
      </p:sp>
      <p:sp>
        <p:nvSpPr>
          <p:cNvPr id="58393" name="Text Box 25"/>
          <p:cNvSpPr txBox="1">
            <a:spLocks noChangeArrowheads="1"/>
          </p:cNvSpPr>
          <p:nvPr/>
        </p:nvSpPr>
        <p:spPr bwMode="auto">
          <a:xfrm>
            <a:off x="6384925" y="3273360"/>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X=</a:t>
            </a:r>
          </a:p>
        </p:txBody>
      </p:sp>
      <p:sp>
        <p:nvSpPr>
          <p:cNvPr id="58394" name="Text Box 26"/>
          <p:cNvSpPr txBox="1">
            <a:spLocks noChangeArrowheads="1"/>
          </p:cNvSpPr>
          <p:nvPr/>
        </p:nvSpPr>
        <p:spPr bwMode="auto">
          <a:xfrm>
            <a:off x="7070725" y="263677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L1</a:t>
            </a:r>
          </a:p>
        </p:txBody>
      </p:sp>
      <p:sp>
        <p:nvSpPr>
          <p:cNvPr id="58395" name="Text Box 27"/>
          <p:cNvSpPr txBox="1">
            <a:spLocks noChangeArrowheads="1"/>
          </p:cNvSpPr>
          <p:nvPr/>
        </p:nvSpPr>
        <p:spPr bwMode="auto">
          <a:xfrm>
            <a:off x="7070725" y="317017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L2</a:t>
            </a:r>
          </a:p>
        </p:txBody>
      </p:sp>
      <p:sp>
        <p:nvSpPr>
          <p:cNvPr id="58396" name="Text Box 28"/>
          <p:cNvSpPr txBox="1">
            <a:spLocks noChangeArrowheads="1"/>
          </p:cNvSpPr>
          <p:nvPr/>
        </p:nvSpPr>
        <p:spPr bwMode="auto">
          <a:xfrm>
            <a:off x="7070725" y="393217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Ln</a:t>
            </a:r>
          </a:p>
        </p:txBody>
      </p:sp>
      <p:sp>
        <p:nvSpPr>
          <p:cNvPr id="58397" name="Text Box 29"/>
          <p:cNvSpPr txBox="1">
            <a:spLocks noChangeArrowheads="1"/>
          </p:cNvSpPr>
          <p:nvPr/>
        </p:nvSpPr>
        <p:spPr bwMode="auto">
          <a:xfrm>
            <a:off x="3565525" y="312096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C</a:t>
            </a:r>
          </a:p>
        </p:txBody>
      </p:sp>
      <p:sp>
        <p:nvSpPr>
          <p:cNvPr id="58398" name="Text Box 30"/>
          <p:cNvSpPr txBox="1">
            <a:spLocks noChangeArrowheads="1"/>
          </p:cNvSpPr>
          <p:nvPr/>
        </p:nvSpPr>
        <p:spPr bwMode="auto">
          <a:xfrm>
            <a:off x="822325" y="477672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400">
                <a:solidFill>
                  <a:schemeClr val="tx1"/>
                </a:solidFill>
              </a:rPr>
              <a:t>顺序</a:t>
            </a:r>
          </a:p>
        </p:txBody>
      </p:sp>
      <p:sp>
        <p:nvSpPr>
          <p:cNvPr id="58399" name="Text Box 31"/>
          <p:cNvSpPr txBox="1">
            <a:spLocks noChangeArrowheads="1"/>
          </p:cNvSpPr>
          <p:nvPr/>
        </p:nvSpPr>
        <p:spPr bwMode="auto">
          <a:xfrm>
            <a:off x="3641725" y="477672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400">
                <a:solidFill>
                  <a:schemeClr val="tx1"/>
                </a:solidFill>
              </a:rPr>
              <a:t>选择</a:t>
            </a:r>
          </a:p>
        </p:txBody>
      </p:sp>
      <p:sp>
        <p:nvSpPr>
          <p:cNvPr id="58400" name="Text Box 32"/>
          <p:cNvSpPr txBox="1">
            <a:spLocks noChangeArrowheads="1"/>
          </p:cNvSpPr>
          <p:nvPr/>
        </p:nvSpPr>
        <p:spPr bwMode="auto">
          <a:xfrm>
            <a:off x="6765925" y="4721160"/>
            <a:ext cx="191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a:solidFill>
                  <a:schemeClr val="tx1"/>
                </a:solidFill>
              </a:rPr>
              <a:t>CASE</a:t>
            </a:r>
            <a:r>
              <a:rPr kumimoji="1" lang="zh-CN" altLang="en-US" sz="2400">
                <a:solidFill>
                  <a:schemeClr val="tx1"/>
                </a:solidFill>
              </a:rPr>
              <a:t>型选择</a:t>
            </a:r>
          </a:p>
        </p:txBody>
      </p:sp>
      <p:sp>
        <p:nvSpPr>
          <p:cNvPr id="58401" name="Rectangle 33"/>
          <p:cNvSpPr>
            <a:spLocks noChangeArrowheads="1"/>
          </p:cNvSpPr>
          <p:nvPr/>
        </p:nvSpPr>
        <p:spPr bwMode="auto">
          <a:xfrm>
            <a:off x="566738" y="368660"/>
            <a:ext cx="8577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4000" dirty="0">
                <a:solidFill>
                  <a:srgbClr val="0000FF"/>
                </a:solidFill>
                <a:cs typeface="Times New Roman" pitchFamily="18" charset="0"/>
              </a:rPr>
              <a:t>Problem Analysis Diagram (PAD</a:t>
            </a:r>
            <a:r>
              <a:rPr lang="zh-CN" altLang="en-US" sz="4000" dirty="0">
                <a:solidFill>
                  <a:srgbClr val="0000FF"/>
                </a:solidFill>
                <a:cs typeface="Times New Roman" pitchFamily="18" charset="0"/>
              </a:rPr>
              <a:t>图</a:t>
            </a:r>
            <a:r>
              <a:rPr lang="en-US" altLang="zh-CN" sz="4000" dirty="0">
                <a:solidFill>
                  <a:srgbClr val="0000FF"/>
                </a:solidFill>
                <a:cs typeface="Times New Roman" pitchFamily="18" charset="0"/>
              </a:rPr>
              <a:t>)</a:t>
            </a:r>
          </a:p>
        </p:txBody>
      </p:sp>
    </p:spTree>
  </p:cSld>
  <p:clrMapOvr>
    <a:masterClrMapping/>
  </p:clrMapOvr>
  <p:transition>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1219200" y="1964795"/>
            <a:ext cx="15240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WHILE  C</a:t>
            </a:r>
          </a:p>
        </p:txBody>
      </p:sp>
      <p:sp>
        <p:nvSpPr>
          <p:cNvPr id="59395" name="Rectangle 3"/>
          <p:cNvSpPr>
            <a:spLocks noChangeArrowheads="1"/>
          </p:cNvSpPr>
          <p:nvPr/>
        </p:nvSpPr>
        <p:spPr bwMode="auto">
          <a:xfrm>
            <a:off x="1219200" y="3717395"/>
            <a:ext cx="15240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UNTIL  C</a:t>
            </a:r>
          </a:p>
        </p:txBody>
      </p:sp>
      <p:sp>
        <p:nvSpPr>
          <p:cNvPr id="59396" name="Line 4"/>
          <p:cNvSpPr>
            <a:spLocks noChangeShapeType="1"/>
          </p:cNvSpPr>
          <p:nvPr/>
        </p:nvSpPr>
        <p:spPr bwMode="auto">
          <a:xfrm>
            <a:off x="1219200" y="1583795"/>
            <a:ext cx="0" cy="1295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7" name="Line 5"/>
          <p:cNvSpPr>
            <a:spLocks noChangeShapeType="1"/>
          </p:cNvSpPr>
          <p:nvPr/>
        </p:nvSpPr>
        <p:spPr bwMode="auto">
          <a:xfrm>
            <a:off x="1219200" y="3336395"/>
            <a:ext cx="0" cy="1295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8" name="Line 6"/>
          <p:cNvSpPr>
            <a:spLocks noChangeShapeType="1"/>
          </p:cNvSpPr>
          <p:nvPr/>
        </p:nvSpPr>
        <p:spPr bwMode="auto">
          <a:xfrm>
            <a:off x="2667000" y="196479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9" name="Line 7"/>
          <p:cNvSpPr>
            <a:spLocks noChangeShapeType="1"/>
          </p:cNvSpPr>
          <p:nvPr/>
        </p:nvSpPr>
        <p:spPr bwMode="auto">
          <a:xfrm>
            <a:off x="2667000" y="3717395"/>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0" name="Line 8"/>
          <p:cNvSpPr>
            <a:spLocks noChangeShapeType="1"/>
          </p:cNvSpPr>
          <p:nvPr/>
        </p:nvSpPr>
        <p:spPr bwMode="auto">
          <a:xfrm>
            <a:off x="2743200" y="2269595"/>
            <a:ext cx="304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1" name="Line 9"/>
          <p:cNvSpPr>
            <a:spLocks noChangeShapeType="1"/>
          </p:cNvSpPr>
          <p:nvPr/>
        </p:nvSpPr>
        <p:spPr bwMode="auto">
          <a:xfrm>
            <a:off x="2743200" y="4022195"/>
            <a:ext cx="304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2" name="Rectangle 10"/>
          <p:cNvSpPr>
            <a:spLocks noChangeArrowheads="1"/>
          </p:cNvSpPr>
          <p:nvPr/>
        </p:nvSpPr>
        <p:spPr bwMode="auto">
          <a:xfrm>
            <a:off x="3048000" y="2040995"/>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a:t>
            </a:r>
          </a:p>
        </p:txBody>
      </p:sp>
      <p:sp>
        <p:nvSpPr>
          <p:cNvPr id="59403" name="Rectangle 11"/>
          <p:cNvSpPr>
            <a:spLocks noChangeArrowheads="1"/>
          </p:cNvSpPr>
          <p:nvPr/>
        </p:nvSpPr>
        <p:spPr bwMode="auto">
          <a:xfrm>
            <a:off x="3048000" y="3793595"/>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a:t>
            </a:r>
          </a:p>
        </p:txBody>
      </p:sp>
      <p:sp>
        <p:nvSpPr>
          <p:cNvPr id="59404" name="Oval 12"/>
          <p:cNvSpPr>
            <a:spLocks noChangeArrowheads="1"/>
          </p:cNvSpPr>
          <p:nvPr/>
        </p:nvSpPr>
        <p:spPr bwMode="auto">
          <a:xfrm>
            <a:off x="5246688" y="2690282"/>
            <a:ext cx="914400" cy="914400"/>
          </a:xfrm>
          <a:prstGeom prst="ellipse">
            <a:avLst/>
          </a:prstGeom>
          <a:solidFill>
            <a:schemeClr val="accent1"/>
          </a:solidFill>
          <a:ln w="12700" cap="sq">
            <a:solidFill>
              <a:schemeClr val="tx1"/>
            </a:solidFill>
            <a:round/>
            <a:headEnd type="none" w="sm" len="sm"/>
            <a:tailEnd type="none" w="sm" len="sm"/>
          </a:ln>
        </p:spPr>
        <p:txBody>
          <a:bodyPr wrap="none" anchor="ctr"/>
          <a:lstStyle/>
          <a:p>
            <a:endParaRPr lang="zh-CN" altLang="en-US"/>
          </a:p>
        </p:txBody>
      </p:sp>
      <p:sp>
        <p:nvSpPr>
          <p:cNvPr id="59405" name="Line 13"/>
          <p:cNvSpPr>
            <a:spLocks noChangeShapeType="1"/>
          </p:cNvSpPr>
          <p:nvPr/>
        </p:nvSpPr>
        <p:spPr bwMode="auto">
          <a:xfrm>
            <a:off x="6781800" y="3107795"/>
            <a:ext cx="12192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6" name="Line 14"/>
          <p:cNvSpPr>
            <a:spLocks noChangeShapeType="1"/>
          </p:cNvSpPr>
          <p:nvPr/>
        </p:nvSpPr>
        <p:spPr bwMode="auto">
          <a:xfrm>
            <a:off x="6781800" y="3183995"/>
            <a:ext cx="121920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7" name="Text Box 15"/>
          <p:cNvSpPr txBox="1">
            <a:spLocks noChangeArrowheads="1"/>
          </p:cNvSpPr>
          <p:nvPr/>
        </p:nvSpPr>
        <p:spPr bwMode="auto">
          <a:xfrm>
            <a:off x="2057400" y="4707995"/>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400">
                <a:solidFill>
                  <a:schemeClr val="tx1"/>
                </a:solidFill>
              </a:rPr>
              <a:t>循环</a:t>
            </a:r>
          </a:p>
        </p:txBody>
      </p:sp>
      <p:sp>
        <p:nvSpPr>
          <p:cNvPr id="59408" name="Text Box 16"/>
          <p:cNvSpPr txBox="1">
            <a:spLocks noChangeArrowheads="1"/>
          </p:cNvSpPr>
          <p:nvPr/>
        </p:nvSpPr>
        <p:spPr bwMode="auto">
          <a:xfrm>
            <a:off x="4937125" y="3890432"/>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400">
                <a:solidFill>
                  <a:schemeClr val="tx1"/>
                </a:solidFill>
              </a:rPr>
              <a:t>语句标号</a:t>
            </a:r>
          </a:p>
        </p:txBody>
      </p:sp>
      <p:sp>
        <p:nvSpPr>
          <p:cNvPr id="59409" name="Text Box 17"/>
          <p:cNvSpPr txBox="1">
            <a:spLocks noChangeArrowheads="1"/>
          </p:cNvSpPr>
          <p:nvPr/>
        </p:nvSpPr>
        <p:spPr bwMode="auto">
          <a:xfrm>
            <a:off x="6918325" y="3357032"/>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zh-CN" altLang="en-US" sz="2400" b="0">
                <a:solidFill>
                  <a:schemeClr val="tx1"/>
                </a:solidFill>
              </a:rPr>
              <a:t>定义</a:t>
            </a:r>
          </a:p>
        </p:txBody>
      </p:sp>
      <p:sp>
        <p:nvSpPr>
          <p:cNvPr id="59410" name="Text Box 18"/>
          <p:cNvSpPr txBox="1">
            <a:spLocks noChangeArrowheads="1"/>
          </p:cNvSpPr>
          <p:nvPr/>
        </p:nvSpPr>
        <p:spPr bwMode="auto">
          <a:xfrm>
            <a:off x="7070725" y="2688695"/>
            <a:ext cx="476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1800" b="0">
                <a:solidFill>
                  <a:schemeClr val="tx1"/>
                </a:solidFill>
              </a:rPr>
              <a:t>def</a:t>
            </a:r>
          </a:p>
        </p:txBody>
      </p:sp>
    </p:spTree>
  </p:cSld>
  <p:clrMapOvr>
    <a:masterClrMapping/>
  </p:clrMapOvr>
  <p:transition>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381000" y="685800"/>
            <a:ext cx="8305800" cy="4114800"/>
            <a:chOff x="432" y="1344"/>
            <a:chExt cx="5232" cy="2592"/>
          </a:xfrm>
        </p:grpSpPr>
        <p:sp>
          <p:nvSpPr>
            <p:cNvPr id="60419" name="Rectangle 3"/>
            <p:cNvSpPr>
              <a:spLocks noChangeArrowheads="1"/>
            </p:cNvSpPr>
            <p:nvPr/>
          </p:nvSpPr>
          <p:spPr bwMode="auto">
            <a:xfrm>
              <a:off x="432" y="153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P1</a:t>
              </a:r>
            </a:p>
          </p:txBody>
        </p:sp>
        <p:sp>
          <p:nvSpPr>
            <p:cNvPr id="60420" name="Rectangle 4"/>
            <p:cNvSpPr>
              <a:spLocks noChangeArrowheads="1"/>
            </p:cNvSpPr>
            <p:nvPr/>
          </p:nvSpPr>
          <p:spPr bwMode="auto">
            <a:xfrm>
              <a:off x="1056" y="225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P3</a:t>
              </a:r>
            </a:p>
          </p:txBody>
        </p:sp>
        <p:sp>
          <p:nvSpPr>
            <p:cNvPr id="60421" name="Rectangle 5"/>
            <p:cNvSpPr>
              <a:spLocks noChangeArrowheads="1"/>
            </p:cNvSpPr>
            <p:nvPr/>
          </p:nvSpPr>
          <p:spPr bwMode="auto">
            <a:xfrm>
              <a:off x="432" y="192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P2</a:t>
              </a:r>
            </a:p>
          </p:txBody>
        </p:sp>
        <p:sp>
          <p:nvSpPr>
            <p:cNvPr id="60422" name="Rectangle 6"/>
            <p:cNvSpPr>
              <a:spLocks noChangeArrowheads="1"/>
            </p:cNvSpPr>
            <p:nvPr/>
          </p:nvSpPr>
          <p:spPr bwMode="auto">
            <a:xfrm>
              <a:off x="432" y="331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P5</a:t>
              </a:r>
              <a:endParaRPr kumimoji="1" lang="en-US" altLang="zh-CN" sz="2400" b="0">
                <a:solidFill>
                  <a:schemeClr val="tx1"/>
                </a:solidFill>
              </a:endParaRPr>
            </a:p>
          </p:txBody>
        </p:sp>
        <p:sp>
          <p:nvSpPr>
            <p:cNvPr id="60423" name="Rectangle 7"/>
            <p:cNvSpPr>
              <a:spLocks noChangeArrowheads="1"/>
            </p:cNvSpPr>
            <p:nvPr/>
          </p:nvSpPr>
          <p:spPr bwMode="auto">
            <a:xfrm>
              <a:off x="1056" y="2880"/>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P4</a:t>
              </a:r>
            </a:p>
          </p:txBody>
        </p:sp>
        <p:sp>
          <p:nvSpPr>
            <p:cNvPr id="60424" name="Line 8"/>
            <p:cNvSpPr>
              <a:spLocks noChangeShapeType="1"/>
            </p:cNvSpPr>
            <p:nvPr/>
          </p:nvSpPr>
          <p:spPr bwMode="auto">
            <a:xfrm>
              <a:off x="432" y="2544"/>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5" name="Line 9"/>
            <p:cNvSpPr>
              <a:spLocks noChangeShapeType="1"/>
            </p:cNvSpPr>
            <p:nvPr/>
          </p:nvSpPr>
          <p:spPr bwMode="auto">
            <a:xfrm>
              <a:off x="432" y="2880"/>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6" name="Line 10"/>
            <p:cNvSpPr>
              <a:spLocks noChangeShapeType="1"/>
            </p:cNvSpPr>
            <p:nvPr/>
          </p:nvSpPr>
          <p:spPr bwMode="auto">
            <a:xfrm>
              <a:off x="432" y="1344"/>
              <a:ext cx="0" cy="244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11"/>
            <p:cNvSpPr>
              <a:spLocks noChangeShapeType="1"/>
            </p:cNvSpPr>
            <p:nvPr/>
          </p:nvSpPr>
          <p:spPr bwMode="auto">
            <a:xfrm flipH="1">
              <a:off x="816" y="2544"/>
              <a:ext cx="144"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12"/>
            <p:cNvSpPr>
              <a:spLocks noChangeShapeType="1"/>
            </p:cNvSpPr>
            <p:nvPr/>
          </p:nvSpPr>
          <p:spPr bwMode="auto">
            <a:xfrm>
              <a:off x="816" y="2688"/>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Rectangle 13"/>
            <p:cNvSpPr>
              <a:spLocks noChangeArrowheads="1"/>
            </p:cNvSpPr>
            <p:nvPr/>
          </p:nvSpPr>
          <p:spPr bwMode="auto">
            <a:xfrm>
              <a:off x="1968" y="259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P2</a:t>
              </a:r>
            </a:p>
          </p:txBody>
        </p:sp>
        <p:sp>
          <p:nvSpPr>
            <p:cNvPr id="60430" name="Rectangle 14"/>
            <p:cNvSpPr>
              <a:spLocks noChangeArrowheads="1"/>
            </p:cNvSpPr>
            <p:nvPr/>
          </p:nvSpPr>
          <p:spPr bwMode="auto">
            <a:xfrm>
              <a:off x="3120" y="1584"/>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P6</a:t>
              </a:r>
            </a:p>
          </p:txBody>
        </p:sp>
        <p:sp>
          <p:nvSpPr>
            <p:cNvPr id="60431" name="Rectangle 15"/>
            <p:cNvSpPr>
              <a:spLocks noChangeArrowheads="1"/>
            </p:cNvSpPr>
            <p:nvPr/>
          </p:nvSpPr>
          <p:spPr bwMode="auto">
            <a:xfrm>
              <a:off x="3120" y="3648"/>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P10</a:t>
              </a:r>
            </a:p>
          </p:txBody>
        </p:sp>
        <p:sp>
          <p:nvSpPr>
            <p:cNvPr id="60432" name="Rectangle 16"/>
            <p:cNvSpPr>
              <a:spLocks noChangeArrowheads="1"/>
            </p:cNvSpPr>
            <p:nvPr/>
          </p:nvSpPr>
          <p:spPr bwMode="auto">
            <a:xfrm>
              <a:off x="4080" y="2832"/>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P8</a:t>
              </a:r>
            </a:p>
          </p:txBody>
        </p:sp>
        <p:sp>
          <p:nvSpPr>
            <p:cNvPr id="60433" name="Rectangle 17"/>
            <p:cNvSpPr>
              <a:spLocks noChangeArrowheads="1"/>
            </p:cNvSpPr>
            <p:nvPr/>
          </p:nvSpPr>
          <p:spPr bwMode="auto">
            <a:xfrm>
              <a:off x="3120" y="3216"/>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UNTIL C3</a:t>
              </a:r>
            </a:p>
          </p:txBody>
        </p:sp>
        <p:sp>
          <p:nvSpPr>
            <p:cNvPr id="60434" name="Line 18"/>
            <p:cNvSpPr>
              <a:spLocks noChangeShapeType="1"/>
            </p:cNvSpPr>
            <p:nvPr/>
          </p:nvSpPr>
          <p:spPr bwMode="auto">
            <a:xfrm>
              <a:off x="3120" y="1488"/>
              <a:ext cx="0" cy="230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5" name="Line 19"/>
            <p:cNvSpPr>
              <a:spLocks noChangeShapeType="1"/>
            </p:cNvSpPr>
            <p:nvPr/>
          </p:nvSpPr>
          <p:spPr bwMode="auto">
            <a:xfrm>
              <a:off x="2544" y="2688"/>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Line 20"/>
            <p:cNvSpPr>
              <a:spLocks noChangeShapeType="1"/>
            </p:cNvSpPr>
            <p:nvPr/>
          </p:nvSpPr>
          <p:spPr bwMode="auto">
            <a:xfrm>
              <a:off x="2544" y="278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7" name="Line 21"/>
            <p:cNvSpPr>
              <a:spLocks noChangeShapeType="1"/>
            </p:cNvSpPr>
            <p:nvPr/>
          </p:nvSpPr>
          <p:spPr bwMode="auto">
            <a:xfrm>
              <a:off x="3120" y="2496"/>
              <a:ext cx="9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8" name="Line 22"/>
            <p:cNvSpPr>
              <a:spLocks noChangeShapeType="1"/>
            </p:cNvSpPr>
            <p:nvPr/>
          </p:nvSpPr>
          <p:spPr bwMode="auto">
            <a:xfrm>
              <a:off x="3120" y="2832"/>
              <a:ext cx="96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9" name="Rectangle 23"/>
            <p:cNvSpPr>
              <a:spLocks noChangeArrowheads="1"/>
            </p:cNvSpPr>
            <p:nvPr/>
          </p:nvSpPr>
          <p:spPr bwMode="auto">
            <a:xfrm>
              <a:off x="5088" y="2208"/>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P7</a:t>
              </a:r>
            </a:p>
          </p:txBody>
        </p:sp>
        <p:sp>
          <p:nvSpPr>
            <p:cNvPr id="60440" name="Rectangle 24"/>
            <p:cNvSpPr>
              <a:spLocks noChangeArrowheads="1"/>
            </p:cNvSpPr>
            <p:nvPr/>
          </p:nvSpPr>
          <p:spPr bwMode="auto">
            <a:xfrm>
              <a:off x="4080" y="2208"/>
              <a:ext cx="81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UNTIL C2</a:t>
              </a:r>
            </a:p>
          </p:txBody>
        </p:sp>
        <p:sp>
          <p:nvSpPr>
            <p:cNvPr id="60441" name="Rectangle 25"/>
            <p:cNvSpPr>
              <a:spLocks noChangeArrowheads="1"/>
            </p:cNvSpPr>
            <p:nvPr/>
          </p:nvSpPr>
          <p:spPr bwMode="auto">
            <a:xfrm>
              <a:off x="4080" y="3216"/>
              <a:ext cx="576" cy="288"/>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P9</a:t>
              </a:r>
            </a:p>
          </p:txBody>
        </p:sp>
        <p:sp>
          <p:nvSpPr>
            <p:cNvPr id="60442" name="Line 26"/>
            <p:cNvSpPr>
              <a:spLocks noChangeShapeType="1"/>
            </p:cNvSpPr>
            <p:nvPr/>
          </p:nvSpPr>
          <p:spPr bwMode="auto">
            <a:xfrm>
              <a:off x="4896" y="2352"/>
              <a:ext cx="1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3" name="Line 27"/>
            <p:cNvSpPr>
              <a:spLocks noChangeShapeType="1"/>
            </p:cNvSpPr>
            <p:nvPr/>
          </p:nvSpPr>
          <p:spPr bwMode="auto">
            <a:xfrm>
              <a:off x="3936" y="3360"/>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4" name="Line 28"/>
            <p:cNvSpPr>
              <a:spLocks noChangeShapeType="1"/>
            </p:cNvSpPr>
            <p:nvPr/>
          </p:nvSpPr>
          <p:spPr bwMode="auto">
            <a:xfrm>
              <a:off x="3888" y="3216"/>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5" name="Line 29"/>
            <p:cNvSpPr>
              <a:spLocks noChangeShapeType="1"/>
            </p:cNvSpPr>
            <p:nvPr/>
          </p:nvSpPr>
          <p:spPr bwMode="auto">
            <a:xfrm>
              <a:off x="4848" y="2208"/>
              <a:ext cx="0" cy="288"/>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6" name="Text Box 30"/>
            <p:cNvSpPr txBox="1">
              <a:spLocks noChangeArrowheads="1"/>
            </p:cNvSpPr>
            <p:nvPr/>
          </p:nvSpPr>
          <p:spPr bwMode="auto">
            <a:xfrm>
              <a:off x="2630" y="2457"/>
              <a:ext cx="3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def</a:t>
              </a:r>
            </a:p>
          </p:txBody>
        </p:sp>
        <p:sp>
          <p:nvSpPr>
            <p:cNvPr id="60447" name="Text Box 31"/>
            <p:cNvSpPr txBox="1">
              <a:spLocks noChangeArrowheads="1"/>
            </p:cNvSpPr>
            <p:nvPr/>
          </p:nvSpPr>
          <p:spPr bwMode="auto">
            <a:xfrm>
              <a:off x="518" y="252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C</a:t>
              </a:r>
            </a:p>
          </p:txBody>
        </p:sp>
        <p:sp>
          <p:nvSpPr>
            <p:cNvPr id="60448" name="Line 32"/>
            <p:cNvSpPr>
              <a:spLocks noChangeShapeType="1"/>
            </p:cNvSpPr>
            <p:nvPr/>
          </p:nvSpPr>
          <p:spPr bwMode="auto">
            <a:xfrm flipH="1">
              <a:off x="3552" y="2496"/>
              <a:ext cx="144"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9" name="Line 33"/>
            <p:cNvSpPr>
              <a:spLocks noChangeShapeType="1"/>
            </p:cNvSpPr>
            <p:nvPr/>
          </p:nvSpPr>
          <p:spPr bwMode="auto">
            <a:xfrm>
              <a:off x="3552" y="2640"/>
              <a:ext cx="144" cy="19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0" name="Text Box 34"/>
            <p:cNvSpPr txBox="1">
              <a:spLocks noChangeArrowheads="1"/>
            </p:cNvSpPr>
            <p:nvPr/>
          </p:nvSpPr>
          <p:spPr bwMode="auto">
            <a:xfrm>
              <a:off x="3158" y="2522"/>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C1</a:t>
              </a:r>
            </a:p>
          </p:txBody>
        </p:sp>
      </p:grpSp>
    </p:spTree>
  </p:cSld>
  <p:clrMapOvr>
    <a:masterClrMapping/>
  </p:clrMapOvr>
  <p:transition>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85800" y="3276600"/>
            <a:ext cx="16002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WHILE  C1</a:t>
            </a:r>
          </a:p>
        </p:txBody>
      </p:sp>
      <p:sp>
        <p:nvSpPr>
          <p:cNvPr id="61443" name="Rectangle 3"/>
          <p:cNvSpPr>
            <a:spLocks noChangeArrowheads="1"/>
          </p:cNvSpPr>
          <p:nvPr/>
        </p:nvSpPr>
        <p:spPr bwMode="auto">
          <a:xfrm>
            <a:off x="5105400" y="2819400"/>
            <a:ext cx="16002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UNTIL  C4</a:t>
            </a:r>
          </a:p>
        </p:txBody>
      </p:sp>
      <p:sp>
        <p:nvSpPr>
          <p:cNvPr id="61444" name="Rectangle 4"/>
          <p:cNvSpPr>
            <a:spLocks noChangeArrowheads="1"/>
          </p:cNvSpPr>
          <p:nvPr/>
        </p:nvSpPr>
        <p:spPr bwMode="auto">
          <a:xfrm>
            <a:off x="685800" y="4419600"/>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S5</a:t>
            </a:r>
          </a:p>
        </p:txBody>
      </p:sp>
      <p:sp>
        <p:nvSpPr>
          <p:cNvPr id="61445" name="Rectangle 5"/>
          <p:cNvSpPr>
            <a:spLocks noChangeArrowheads="1"/>
          </p:cNvSpPr>
          <p:nvPr/>
        </p:nvSpPr>
        <p:spPr bwMode="auto">
          <a:xfrm>
            <a:off x="8077200" y="3581400"/>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S3</a:t>
            </a:r>
          </a:p>
        </p:txBody>
      </p:sp>
      <p:sp>
        <p:nvSpPr>
          <p:cNvPr id="61446" name="Rectangle 6"/>
          <p:cNvSpPr>
            <a:spLocks noChangeArrowheads="1"/>
          </p:cNvSpPr>
          <p:nvPr/>
        </p:nvSpPr>
        <p:spPr bwMode="auto">
          <a:xfrm>
            <a:off x="7010400" y="2133600"/>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S1</a:t>
            </a:r>
          </a:p>
        </p:txBody>
      </p:sp>
      <p:sp>
        <p:nvSpPr>
          <p:cNvPr id="61447" name="Rectangle 7"/>
          <p:cNvSpPr>
            <a:spLocks noChangeArrowheads="1"/>
          </p:cNvSpPr>
          <p:nvPr/>
        </p:nvSpPr>
        <p:spPr bwMode="auto">
          <a:xfrm>
            <a:off x="8077200" y="2590800"/>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S2</a:t>
            </a:r>
          </a:p>
        </p:txBody>
      </p:sp>
      <p:sp>
        <p:nvSpPr>
          <p:cNvPr id="61448" name="Rectangle 8"/>
          <p:cNvSpPr>
            <a:spLocks noChangeArrowheads="1"/>
          </p:cNvSpPr>
          <p:nvPr/>
        </p:nvSpPr>
        <p:spPr bwMode="auto">
          <a:xfrm>
            <a:off x="7010400" y="4343400"/>
            <a:ext cx="914400" cy="457200"/>
          </a:xfrm>
          <a:prstGeom prst="rect">
            <a:avLst/>
          </a:prstGeom>
          <a:solidFill>
            <a:schemeClr val="accent1"/>
          </a:solidFill>
          <a:ln w="12700" cap="sq">
            <a:solidFill>
              <a:schemeClr val="tx1"/>
            </a:solidFill>
            <a:miter lim="800000"/>
            <a:headEnd type="none" w="sm" len="sm"/>
            <a:tailEnd type="none" w="sm" len="sm"/>
          </a:ln>
        </p:spPr>
        <p:txBody>
          <a:bodyPr wrap="none" anchor="ctr"/>
          <a:lstStyle/>
          <a:p>
            <a:r>
              <a:rPr kumimoji="1" lang="en-US" altLang="zh-CN" sz="2000" b="0">
                <a:solidFill>
                  <a:schemeClr val="tx1"/>
                </a:solidFill>
              </a:rPr>
              <a:t>S4</a:t>
            </a:r>
          </a:p>
        </p:txBody>
      </p:sp>
      <p:sp>
        <p:nvSpPr>
          <p:cNvPr id="61449" name="Line 9"/>
          <p:cNvSpPr>
            <a:spLocks noChangeShapeType="1"/>
          </p:cNvSpPr>
          <p:nvPr/>
        </p:nvSpPr>
        <p:spPr bwMode="auto">
          <a:xfrm>
            <a:off x="2209800" y="3276600"/>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10"/>
          <p:cNvSpPr>
            <a:spLocks noChangeShapeType="1"/>
          </p:cNvSpPr>
          <p:nvPr/>
        </p:nvSpPr>
        <p:spPr bwMode="auto">
          <a:xfrm>
            <a:off x="2286000" y="3505200"/>
            <a:ext cx="3810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11"/>
          <p:cNvSpPr>
            <a:spLocks noChangeShapeType="1"/>
          </p:cNvSpPr>
          <p:nvPr/>
        </p:nvSpPr>
        <p:spPr bwMode="auto">
          <a:xfrm>
            <a:off x="2667000" y="3276600"/>
            <a:ext cx="0" cy="533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12"/>
          <p:cNvSpPr>
            <a:spLocks noChangeShapeType="1"/>
          </p:cNvSpPr>
          <p:nvPr/>
        </p:nvSpPr>
        <p:spPr bwMode="auto">
          <a:xfrm>
            <a:off x="2667000" y="3276600"/>
            <a:ext cx="1219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13"/>
          <p:cNvSpPr>
            <a:spLocks noChangeShapeType="1"/>
          </p:cNvSpPr>
          <p:nvPr/>
        </p:nvSpPr>
        <p:spPr bwMode="auto">
          <a:xfrm>
            <a:off x="2667000" y="3810000"/>
            <a:ext cx="990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14"/>
          <p:cNvSpPr>
            <a:spLocks noChangeShapeType="1"/>
          </p:cNvSpPr>
          <p:nvPr/>
        </p:nvSpPr>
        <p:spPr bwMode="auto">
          <a:xfrm>
            <a:off x="3886200" y="3048000"/>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Line 15"/>
          <p:cNvSpPr>
            <a:spLocks noChangeShapeType="1"/>
          </p:cNvSpPr>
          <p:nvPr/>
        </p:nvSpPr>
        <p:spPr bwMode="auto">
          <a:xfrm>
            <a:off x="3886200" y="3048000"/>
            <a:ext cx="12192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6" name="Line 16"/>
          <p:cNvSpPr>
            <a:spLocks noChangeShapeType="1"/>
          </p:cNvSpPr>
          <p:nvPr/>
        </p:nvSpPr>
        <p:spPr bwMode="auto">
          <a:xfrm>
            <a:off x="3886200" y="3505200"/>
            <a:ext cx="990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7" name="Line 17"/>
          <p:cNvSpPr>
            <a:spLocks noChangeShapeType="1"/>
          </p:cNvSpPr>
          <p:nvPr/>
        </p:nvSpPr>
        <p:spPr bwMode="auto">
          <a:xfrm>
            <a:off x="6705600" y="3048000"/>
            <a:ext cx="304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8" name="Line 18"/>
          <p:cNvSpPr>
            <a:spLocks noChangeShapeType="1"/>
          </p:cNvSpPr>
          <p:nvPr/>
        </p:nvSpPr>
        <p:spPr bwMode="auto">
          <a:xfrm>
            <a:off x="7010400" y="2133600"/>
            <a:ext cx="0" cy="2209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9" name="Line 19"/>
          <p:cNvSpPr>
            <a:spLocks noChangeShapeType="1"/>
          </p:cNvSpPr>
          <p:nvPr/>
        </p:nvSpPr>
        <p:spPr bwMode="auto">
          <a:xfrm>
            <a:off x="7010400" y="3048000"/>
            <a:ext cx="1066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0" name="Line 20"/>
          <p:cNvSpPr>
            <a:spLocks noChangeShapeType="1"/>
          </p:cNvSpPr>
          <p:nvPr/>
        </p:nvSpPr>
        <p:spPr bwMode="auto">
          <a:xfrm flipH="1">
            <a:off x="7010400" y="3581400"/>
            <a:ext cx="10668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1" name="Line 21"/>
          <p:cNvSpPr>
            <a:spLocks noChangeShapeType="1"/>
          </p:cNvSpPr>
          <p:nvPr/>
        </p:nvSpPr>
        <p:spPr bwMode="auto">
          <a:xfrm flipH="1" flipV="1">
            <a:off x="3429000" y="3581400"/>
            <a:ext cx="2286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2" name="Line 22"/>
          <p:cNvSpPr>
            <a:spLocks noChangeShapeType="1"/>
          </p:cNvSpPr>
          <p:nvPr/>
        </p:nvSpPr>
        <p:spPr bwMode="auto">
          <a:xfrm flipV="1">
            <a:off x="3429000" y="3276600"/>
            <a:ext cx="2286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3" name="Line 23"/>
          <p:cNvSpPr>
            <a:spLocks noChangeShapeType="1"/>
          </p:cNvSpPr>
          <p:nvPr/>
        </p:nvSpPr>
        <p:spPr bwMode="auto">
          <a:xfrm flipH="1" flipV="1">
            <a:off x="4572000" y="3276600"/>
            <a:ext cx="3048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4" name="Line 24"/>
          <p:cNvSpPr>
            <a:spLocks noChangeShapeType="1"/>
          </p:cNvSpPr>
          <p:nvPr/>
        </p:nvSpPr>
        <p:spPr bwMode="auto">
          <a:xfrm flipV="1">
            <a:off x="4572000" y="3048000"/>
            <a:ext cx="3048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5" name="Line 25"/>
          <p:cNvSpPr>
            <a:spLocks noChangeShapeType="1"/>
          </p:cNvSpPr>
          <p:nvPr/>
        </p:nvSpPr>
        <p:spPr bwMode="auto">
          <a:xfrm flipH="1">
            <a:off x="7696200" y="3048000"/>
            <a:ext cx="228600" cy="3048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6" name="Line 26"/>
          <p:cNvSpPr>
            <a:spLocks noChangeShapeType="1"/>
          </p:cNvSpPr>
          <p:nvPr/>
        </p:nvSpPr>
        <p:spPr bwMode="auto">
          <a:xfrm>
            <a:off x="7696200" y="3352800"/>
            <a:ext cx="228600" cy="228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7" name="Line 27"/>
          <p:cNvSpPr>
            <a:spLocks noChangeShapeType="1"/>
          </p:cNvSpPr>
          <p:nvPr/>
        </p:nvSpPr>
        <p:spPr bwMode="auto">
          <a:xfrm>
            <a:off x="685800" y="3276600"/>
            <a:ext cx="0" cy="11430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8" name="Line 28"/>
          <p:cNvSpPr>
            <a:spLocks noChangeShapeType="1"/>
          </p:cNvSpPr>
          <p:nvPr/>
        </p:nvSpPr>
        <p:spPr bwMode="auto">
          <a:xfrm>
            <a:off x="6629400" y="2819400"/>
            <a:ext cx="0" cy="4572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9" name="Text Box 29"/>
          <p:cNvSpPr txBox="1">
            <a:spLocks noChangeArrowheads="1"/>
          </p:cNvSpPr>
          <p:nvPr/>
        </p:nvSpPr>
        <p:spPr bwMode="auto">
          <a:xfrm>
            <a:off x="2803525" y="33178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C2</a:t>
            </a:r>
          </a:p>
        </p:txBody>
      </p:sp>
      <p:sp>
        <p:nvSpPr>
          <p:cNvPr id="61470" name="Text Box 30"/>
          <p:cNvSpPr txBox="1">
            <a:spLocks noChangeArrowheads="1"/>
          </p:cNvSpPr>
          <p:nvPr/>
        </p:nvSpPr>
        <p:spPr bwMode="auto">
          <a:xfrm>
            <a:off x="4022725" y="30130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C3</a:t>
            </a:r>
          </a:p>
        </p:txBody>
      </p:sp>
      <p:sp>
        <p:nvSpPr>
          <p:cNvPr id="61471" name="Text Box 31"/>
          <p:cNvSpPr txBox="1">
            <a:spLocks noChangeArrowheads="1"/>
          </p:cNvSpPr>
          <p:nvPr/>
        </p:nvSpPr>
        <p:spPr bwMode="auto">
          <a:xfrm>
            <a:off x="7070725" y="308927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400" b="0">
                <a:solidFill>
                  <a:schemeClr val="tx1"/>
                </a:solidFill>
              </a:rPr>
              <a:t>C5</a:t>
            </a:r>
          </a:p>
        </p:txBody>
      </p:sp>
    </p:spTree>
  </p:cSld>
  <p:clrMapOvr>
    <a:masterClrMapping/>
  </p:clrMapOvr>
  <p:transition>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eaLnBrk="0" hangingPunct="0"/>
            <a:r>
              <a:rPr lang="zh-CN" altLang="en-US" sz="3800">
                <a:solidFill>
                  <a:schemeClr val="tx1"/>
                </a:solidFill>
                <a:latin typeface="Verdana" pitchFamily="34" charset="0"/>
              </a:rPr>
              <a:t/>
            </a:r>
            <a:br>
              <a:rPr lang="zh-CN" altLang="en-US" sz="3800">
                <a:solidFill>
                  <a:schemeClr val="tx1"/>
                </a:solidFill>
                <a:latin typeface="Verdana" pitchFamily="34" charset="0"/>
              </a:rPr>
            </a:br>
            <a:endParaRPr lang="zh-CN" altLang="en-US" sz="3800" b="0">
              <a:solidFill>
                <a:schemeClr val="tx1"/>
              </a:solidFill>
              <a:latin typeface="Verdana" pitchFamily="34" charset="0"/>
            </a:endParaRPr>
          </a:p>
        </p:txBody>
      </p:sp>
      <p:sp>
        <p:nvSpPr>
          <p:cNvPr id="62467" name="Rectangle 3"/>
          <p:cNvSpPr>
            <a:spLocks noChangeArrowheads="1"/>
          </p:cNvSpPr>
          <p:nvPr/>
        </p:nvSpPr>
        <p:spPr bwMode="auto">
          <a:xfrm>
            <a:off x="2843213" y="6172200"/>
            <a:ext cx="3505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spcBef>
                <a:spcPct val="20000"/>
              </a:spcBef>
              <a:buClr>
                <a:schemeClr val="accent2"/>
              </a:buClr>
              <a:buFont typeface="Wingdings" pitchFamily="2" charset="2"/>
              <a:buNone/>
            </a:pPr>
            <a:r>
              <a:rPr lang="en-US" altLang="zh-CN" sz="3400">
                <a:solidFill>
                  <a:srgbClr val="0000FF"/>
                </a:solidFill>
                <a:latin typeface="Verdana" pitchFamily="34" charset="0"/>
                <a:ea typeface="黑体" pitchFamily="2" charset="-122"/>
              </a:rPr>
              <a:t>PAD</a:t>
            </a:r>
            <a:r>
              <a:rPr lang="zh-CN" altLang="en-US" sz="3400" b="0">
                <a:solidFill>
                  <a:srgbClr val="0000FF"/>
                </a:solidFill>
                <a:latin typeface="Verdana" pitchFamily="34" charset="0"/>
                <a:ea typeface="黑体" pitchFamily="2" charset="-122"/>
              </a:rPr>
              <a:t>描述的示例</a:t>
            </a:r>
            <a:endParaRPr lang="zh-CN" altLang="en-US" sz="2600" b="0">
              <a:solidFill>
                <a:srgbClr val="0000FF"/>
              </a:solidFill>
              <a:latin typeface="Verdana" pitchFamily="34" charset="0"/>
            </a:endParaRPr>
          </a:p>
        </p:txBody>
      </p:sp>
      <p:pic>
        <p:nvPicPr>
          <p:cNvPr id="62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4294967295"/>
          </p:nvPr>
        </p:nvSpPr>
        <p:spPr bwMode="auto">
          <a:xfrm>
            <a:off x="7162800" y="6245225"/>
            <a:ext cx="19812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eaLnBrk="1" hangingPunct="1"/>
            <a:fld id="{7070257C-A82E-45BE-8884-985D60E0858D}" type="slidenum">
              <a:rPr lang="zh-CN" altLang="en-US"/>
              <a:pPr eaLnBrk="1" hangingPunct="1"/>
              <a:t>5</a:t>
            </a:fld>
            <a:endParaRPr lang="en-US" altLang="zh-CN"/>
          </a:p>
        </p:txBody>
      </p:sp>
      <p:grpSp>
        <p:nvGrpSpPr>
          <p:cNvPr id="11267" name="Group 2"/>
          <p:cNvGrpSpPr>
            <a:grpSpLocks/>
          </p:cNvGrpSpPr>
          <p:nvPr/>
        </p:nvGrpSpPr>
        <p:grpSpPr bwMode="auto">
          <a:xfrm>
            <a:off x="179388" y="188913"/>
            <a:ext cx="5065712" cy="2765425"/>
            <a:chOff x="1882" y="300"/>
            <a:chExt cx="3117" cy="1742"/>
          </a:xfrm>
        </p:grpSpPr>
        <p:sp>
          <p:nvSpPr>
            <p:cNvPr id="11327" name="Text Box 3"/>
            <p:cNvSpPr txBox="1">
              <a:spLocks noChangeArrowheads="1"/>
            </p:cNvSpPr>
            <p:nvPr/>
          </p:nvSpPr>
          <p:spPr bwMode="auto">
            <a:xfrm>
              <a:off x="1882" y="300"/>
              <a:ext cx="1769" cy="1742"/>
            </a:xfrm>
            <a:prstGeom prst="rect">
              <a:avLst/>
            </a:prstGeom>
            <a:solidFill>
              <a:schemeClr val="bg1"/>
            </a:solidFill>
            <a:ln w="50800" algn="ctr">
              <a:solidFill>
                <a:srgbClr val="33CCCC"/>
              </a:solidFill>
              <a:miter lim="800000"/>
              <a:headEnd/>
              <a:tailEnd/>
            </a:ln>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eaLnBrk="1" hangingPunct="1">
                <a:spcBef>
                  <a:spcPct val="50000"/>
                </a:spcBef>
              </a:pPr>
              <a:r>
                <a:rPr lang="en-US" altLang="zh-CN" sz="2800">
                  <a:solidFill>
                    <a:schemeClr val="tx1"/>
                  </a:solidFill>
                  <a:latin typeface="Arial" charset="0"/>
                </a:rPr>
                <a:t>Module</a:t>
              </a:r>
            </a:p>
            <a:p>
              <a:pPr eaLnBrk="1" hangingPunct="1">
                <a:spcBef>
                  <a:spcPct val="50000"/>
                </a:spcBef>
              </a:pPr>
              <a:endParaRPr lang="zh-CN" altLang="en-US" sz="9600">
                <a:solidFill>
                  <a:srgbClr val="FF0066"/>
                </a:solidFill>
                <a:latin typeface="Arial" charset="0"/>
              </a:endParaRPr>
            </a:p>
          </p:txBody>
        </p:sp>
        <p:sp>
          <p:nvSpPr>
            <p:cNvPr id="11328" name="AutoShape 4"/>
            <p:cNvSpPr>
              <a:spLocks noChangeArrowheads="1"/>
            </p:cNvSpPr>
            <p:nvPr/>
          </p:nvSpPr>
          <p:spPr bwMode="auto">
            <a:xfrm rot="9542201">
              <a:off x="2835" y="935"/>
              <a:ext cx="1542" cy="544"/>
            </a:xfrm>
            <a:custGeom>
              <a:avLst/>
              <a:gdLst>
                <a:gd name="T0" fmla="*/ 6 w 21600"/>
                <a:gd name="T1" fmla="*/ 0 h 21600"/>
                <a:gd name="T2" fmla="*/ 0 w 21600"/>
                <a:gd name="T3" fmla="*/ 0 h 21600"/>
                <a:gd name="T4" fmla="*/ 6 w 21600"/>
                <a:gd name="T5" fmla="*/ 0 h 21600"/>
                <a:gd name="T6" fmla="*/ 8 w 21600"/>
                <a:gd name="T7" fmla="*/ 0 h 21600"/>
                <a:gd name="T8" fmla="*/ 17694720 60000 65536"/>
                <a:gd name="T9" fmla="*/ 11796480 60000 65536"/>
                <a:gd name="T10" fmla="*/ 5898240 60000 65536"/>
                <a:gd name="T11" fmla="*/ 0 60000 65536"/>
                <a:gd name="T12" fmla="*/ 3376 w 21600"/>
                <a:gd name="T13" fmla="*/ 5400 h 21600"/>
                <a:gd name="T14" fmla="*/ 18896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bg1"/>
            </a:solidFill>
            <a:ln w="9525" algn="ctr">
              <a:solidFill>
                <a:srgbClr val="33CCCC"/>
              </a:solidFill>
              <a:miter lim="800000"/>
              <a:headEnd/>
              <a:tailEnd/>
            </a:ln>
          </p:spPr>
          <p:txBody>
            <a:bodyPr wrap="none" anchor="ctr"/>
            <a:lstStyle/>
            <a:p>
              <a:endParaRPr lang="zh-CN" altLang="en-US"/>
            </a:p>
          </p:txBody>
        </p:sp>
        <p:sp>
          <p:nvSpPr>
            <p:cNvPr id="11329" name="Rectangle 5"/>
            <p:cNvSpPr>
              <a:spLocks noChangeArrowheads="1"/>
            </p:cNvSpPr>
            <p:nvPr/>
          </p:nvSpPr>
          <p:spPr bwMode="auto">
            <a:xfrm>
              <a:off x="4422" y="391"/>
              <a:ext cx="577" cy="986"/>
            </a:xfrm>
            <a:prstGeom prst="rect">
              <a:avLst/>
            </a:prstGeom>
            <a:solidFill>
              <a:schemeClr val="bg1"/>
            </a:solidFill>
            <a:ln w="38100" algn="ctr">
              <a:solidFill>
                <a:srgbClr val="33CCCC"/>
              </a:solidFill>
              <a:miter lim="800000"/>
              <a:headEnd/>
              <a:tailEnd/>
            </a:ln>
          </p:spPr>
          <p:txBody>
            <a:bodyPr wrap="none">
              <a:spAutoFit/>
            </a:bodyPr>
            <a:lstStyle/>
            <a:p>
              <a:pPr algn="l"/>
              <a:r>
                <a:rPr lang="en-US" altLang="zh-CN" sz="9600">
                  <a:solidFill>
                    <a:srgbClr val="FF0066"/>
                  </a:solidFill>
                  <a:latin typeface="Arial" charset="0"/>
                </a:rPr>
                <a:t>?</a:t>
              </a:r>
            </a:p>
          </p:txBody>
        </p:sp>
      </p:grpSp>
      <p:pic>
        <p:nvPicPr>
          <p:cNvPr id="11268"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4600" y="3027363"/>
            <a:ext cx="5359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75" name="Rectangle 7"/>
          <p:cNvSpPr>
            <a:spLocks noChangeArrowheads="1"/>
          </p:cNvSpPr>
          <p:nvPr/>
        </p:nvSpPr>
        <p:spPr bwMode="auto">
          <a:xfrm>
            <a:off x="6102350" y="2619375"/>
            <a:ext cx="1200150" cy="579438"/>
          </a:xfrm>
          <a:prstGeom prst="rect">
            <a:avLst/>
          </a:prstGeom>
          <a:noFill/>
          <a:ln w="9525" algn="ctr">
            <a:noFill/>
            <a:miter lim="800000"/>
            <a:headEnd/>
            <a:tailEnd/>
          </a:ln>
          <a:effectLst/>
        </p:spPr>
        <p:txBody>
          <a:bodyPr wrap="none">
            <a:spAutoFit/>
          </a:bodyPr>
          <a:lstStyle/>
          <a:p>
            <a:pPr algn="l">
              <a:defRPr/>
            </a:pPr>
            <a:r>
              <a:rPr lang="en-US" sz="3200" b="0" dirty="0">
                <a:solidFill>
                  <a:schemeClr val="tx2"/>
                </a:solidFill>
                <a:effectLst>
                  <a:outerShdw blurRad="38100" dist="38100" dir="2700000" algn="tl">
                    <a:srgbClr val="C0C0C0"/>
                  </a:outerShdw>
                </a:effectLst>
                <a:latin typeface="Arial" charset="0"/>
                <a:ea typeface="宋体" pitchFamily="2" charset="-122"/>
              </a:rPr>
              <a:t>Class</a:t>
            </a:r>
            <a:endParaRPr lang="en-US" altLang="zh-CN" sz="3200" b="0" dirty="0">
              <a:solidFill>
                <a:schemeClr val="tx2"/>
              </a:solidFill>
              <a:effectLst>
                <a:outerShdw blurRad="38100" dist="38100" dir="2700000" algn="tl">
                  <a:srgbClr val="C0C0C0"/>
                </a:outerShdw>
              </a:effectLst>
              <a:latin typeface="Arial" charset="0"/>
              <a:ea typeface="宋体" pitchFamily="2" charset="-122"/>
            </a:endParaRPr>
          </a:p>
        </p:txBody>
      </p:sp>
      <p:sp>
        <p:nvSpPr>
          <p:cNvPr id="11270" name="AutoShape 8"/>
          <p:cNvSpPr>
            <a:spLocks noChangeArrowheads="1"/>
          </p:cNvSpPr>
          <p:nvPr/>
        </p:nvSpPr>
        <p:spPr bwMode="auto">
          <a:xfrm rot="-1361065">
            <a:off x="841375" y="3956050"/>
            <a:ext cx="3095625" cy="647700"/>
          </a:xfrm>
          <a:custGeom>
            <a:avLst/>
            <a:gdLst>
              <a:gd name="T0" fmla="*/ 2147483647 w 21600"/>
              <a:gd name="T1" fmla="*/ 0 h 21600"/>
              <a:gd name="T2" fmla="*/ 0 w 21600"/>
              <a:gd name="T3" fmla="*/ 291195140 h 21600"/>
              <a:gd name="T4" fmla="*/ 2147483647 w 21600"/>
              <a:gd name="T5" fmla="*/ 582390279 h 21600"/>
              <a:gd name="T6" fmla="*/ 2147483647 w 21600"/>
              <a:gd name="T7" fmla="*/ 29119514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11271" name="AutoShape 9"/>
          <p:cNvSpPr>
            <a:spLocks noChangeArrowheads="1"/>
          </p:cNvSpPr>
          <p:nvPr/>
        </p:nvSpPr>
        <p:spPr bwMode="auto">
          <a:xfrm rot="-1361065">
            <a:off x="841375" y="5486400"/>
            <a:ext cx="3095625" cy="647700"/>
          </a:xfrm>
          <a:custGeom>
            <a:avLst/>
            <a:gdLst>
              <a:gd name="T0" fmla="*/ 2147483647 w 21600"/>
              <a:gd name="T1" fmla="*/ 0 h 21600"/>
              <a:gd name="T2" fmla="*/ 0 w 21600"/>
              <a:gd name="T3" fmla="*/ 291195140 h 21600"/>
              <a:gd name="T4" fmla="*/ 2147483647 w 21600"/>
              <a:gd name="T5" fmla="*/ 582390279 h 21600"/>
              <a:gd name="T6" fmla="*/ 2147483647 w 21600"/>
              <a:gd name="T7" fmla="*/ 29119514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algn="ctr">
            <a:solidFill>
              <a:schemeClr val="tx1"/>
            </a:solidFill>
            <a:miter lim="800000"/>
            <a:headEnd/>
            <a:tailEnd/>
          </a:ln>
        </p:spPr>
        <p:txBody>
          <a:bodyPr wrap="none" anchor="ctr"/>
          <a:lstStyle/>
          <a:p>
            <a:endParaRPr lang="zh-CN" altLang="en-US"/>
          </a:p>
        </p:txBody>
      </p:sp>
      <p:sp>
        <p:nvSpPr>
          <p:cNvPr id="78" name="Rectangle 10"/>
          <p:cNvSpPr>
            <a:spLocks noChangeArrowheads="1"/>
          </p:cNvSpPr>
          <p:nvPr/>
        </p:nvSpPr>
        <p:spPr bwMode="auto">
          <a:xfrm>
            <a:off x="468313" y="4724400"/>
            <a:ext cx="928687" cy="1555750"/>
          </a:xfrm>
          <a:prstGeom prst="rect">
            <a:avLst/>
          </a:prstGeom>
          <a:noFill/>
          <a:ln w="9525" algn="ctr">
            <a:noFill/>
            <a:miter lim="800000"/>
            <a:headEnd/>
            <a:tailEnd/>
          </a:ln>
          <a:effectLst/>
        </p:spPr>
        <p:txBody>
          <a:bodyPr wrap="none">
            <a:spAutoFit/>
          </a:bodyPr>
          <a:lstStyle/>
          <a:p>
            <a:pPr algn="l"/>
            <a:r>
              <a:rPr lang="en-US" altLang="zh-CN" sz="9600">
                <a:solidFill>
                  <a:srgbClr val="FF0066"/>
                </a:solidFill>
                <a:effectLst>
                  <a:outerShdw blurRad="38100" dist="38100" dir="2700000" algn="tl">
                    <a:srgbClr val="C0C0C0"/>
                  </a:outerShdw>
                </a:effectLst>
                <a:latin typeface="Arial" charset="0"/>
              </a:rPr>
              <a:t>?</a:t>
            </a:r>
          </a:p>
        </p:txBody>
      </p:sp>
      <p:grpSp>
        <p:nvGrpSpPr>
          <p:cNvPr id="11273" name="Group 11"/>
          <p:cNvGrpSpPr>
            <a:grpSpLocks/>
          </p:cNvGrpSpPr>
          <p:nvPr/>
        </p:nvGrpSpPr>
        <p:grpSpPr bwMode="auto">
          <a:xfrm>
            <a:off x="304800" y="1066800"/>
            <a:ext cx="2101850" cy="1851025"/>
            <a:chOff x="624" y="1008"/>
            <a:chExt cx="5163" cy="3737"/>
          </a:xfrm>
        </p:grpSpPr>
        <p:sp>
          <p:nvSpPr>
            <p:cNvPr id="11275" name="Line 12"/>
            <p:cNvSpPr>
              <a:spLocks noChangeShapeType="1"/>
            </p:cNvSpPr>
            <p:nvPr/>
          </p:nvSpPr>
          <p:spPr bwMode="auto">
            <a:xfrm>
              <a:off x="2880" y="1008"/>
              <a:ext cx="0" cy="24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AutoShape 13"/>
            <p:cNvSpPr>
              <a:spLocks noChangeArrowheads="1"/>
            </p:cNvSpPr>
            <p:nvPr/>
          </p:nvSpPr>
          <p:spPr bwMode="auto">
            <a:xfrm>
              <a:off x="2592" y="2448"/>
              <a:ext cx="576" cy="288"/>
            </a:xfrm>
            <a:prstGeom prst="flowChartProcess">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S1</a:t>
              </a:r>
            </a:p>
          </p:txBody>
        </p:sp>
        <p:sp>
          <p:nvSpPr>
            <p:cNvPr id="11277" name="AutoShape 14"/>
            <p:cNvSpPr>
              <a:spLocks noChangeArrowheads="1"/>
            </p:cNvSpPr>
            <p:nvPr/>
          </p:nvSpPr>
          <p:spPr bwMode="auto">
            <a:xfrm>
              <a:off x="4464" y="3648"/>
              <a:ext cx="576" cy="288"/>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C4</a:t>
              </a:r>
            </a:p>
          </p:txBody>
        </p:sp>
        <p:sp>
          <p:nvSpPr>
            <p:cNvPr id="11278" name="AutoShape 15"/>
            <p:cNvSpPr>
              <a:spLocks noChangeArrowheads="1"/>
            </p:cNvSpPr>
            <p:nvPr/>
          </p:nvSpPr>
          <p:spPr bwMode="auto">
            <a:xfrm>
              <a:off x="2592" y="2880"/>
              <a:ext cx="576" cy="288"/>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C5</a:t>
              </a:r>
            </a:p>
          </p:txBody>
        </p:sp>
        <p:sp>
          <p:nvSpPr>
            <p:cNvPr id="11279" name="AutoShape 16"/>
            <p:cNvSpPr>
              <a:spLocks noChangeArrowheads="1"/>
            </p:cNvSpPr>
            <p:nvPr/>
          </p:nvSpPr>
          <p:spPr bwMode="auto">
            <a:xfrm>
              <a:off x="2592" y="2016"/>
              <a:ext cx="576" cy="288"/>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C3</a:t>
              </a:r>
            </a:p>
          </p:txBody>
        </p:sp>
        <p:sp>
          <p:nvSpPr>
            <p:cNvPr id="11280" name="AutoShape 17"/>
            <p:cNvSpPr>
              <a:spLocks noChangeArrowheads="1"/>
            </p:cNvSpPr>
            <p:nvPr/>
          </p:nvSpPr>
          <p:spPr bwMode="auto">
            <a:xfrm>
              <a:off x="2592" y="1632"/>
              <a:ext cx="576" cy="288"/>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C2</a:t>
              </a:r>
            </a:p>
          </p:txBody>
        </p:sp>
        <p:sp>
          <p:nvSpPr>
            <p:cNvPr id="11281" name="AutoShape 18"/>
            <p:cNvSpPr>
              <a:spLocks noChangeArrowheads="1"/>
            </p:cNvSpPr>
            <p:nvPr/>
          </p:nvSpPr>
          <p:spPr bwMode="auto">
            <a:xfrm>
              <a:off x="2592" y="1248"/>
              <a:ext cx="576" cy="288"/>
            </a:xfrm>
            <a:prstGeom prst="flowChartDecision">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C1</a:t>
              </a:r>
            </a:p>
          </p:txBody>
        </p:sp>
        <p:sp>
          <p:nvSpPr>
            <p:cNvPr id="11282" name="Line 19"/>
            <p:cNvSpPr>
              <a:spLocks noChangeShapeType="1"/>
            </p:cNvSpPr>
            <p:nvPr/>
          </p:nvSpPr>
          <p:spPr bwMode="auto">
            <a:xfrm flipH="1">
              <a:off x="1968" y="3024"/>
              <a:ext cx="6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20"/>
            <p:cNvSpPr>
              <a:spLocks noChangeShapeType="1"/>
            </p:cNvSpPr>
            <p:nvPr/>
          </p:nvSpPr>
          <p:spPr bwMode="auto">
            <a:xfrm>
              <a:off x="3168" y="3024"/>
              <a:ext cx="576"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AutoShape 21"/>
            <p:cNvSpPr>
              <a:spLocks noChangeArrowheads="1"/>
            </p:cNvSpPr>
            <p:nvPr/>
          </p:nvSpPr>
          <p:spPr bwMode="auto">
            <a:xfrm>
              <a:off x="1728" y="3216"/>
              <a:ext cx="576" cy="288"/>
            </a:xfrm>
            <a:prstGeom prst="flowChartProcess">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S2</a:t>
              </a:r>
            </a:p>
          </p:txBody>
        </p:sp>
        <p:sp>
          <p:nvSpPr>
            <p:cNvPr id="11285" name="AutoShape 22"/>
            <p:cNvSpPr>
              <a:spLocks noChangeArrowheads="1"/>
            </p:cNvSpPr>
            <p:nvPr/>
          </p:nvSpPr>
          <p:spPr bwMode="auto">
            <a:xfrm>
              <a:off x="3504" y="3216"/>
              <a:ext cx="576" cy="288"/>
            </a:xfrm>
            <a:prstGeom prst="flowChartProcess">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S3</a:t>
              </a:r>
            </a:p>
          </p:txBody>
        </p:sp>
        <p:sp>
          <p:nvSpPr>
            <p:cNvPr id="11286" name="AutoShape 23"/>
            <p:cNvSpPr>
              <a:spLocks noChangeArrowheads="1"/>
            </p:cNvSpPr>
            <p:nvPr/>
          </p:nvSpPr>
          <p:spPr bwMode="auto">
            <a:xfrm>
              <a:off x="2640" y="3792"/>
              <a:ext cx="576" cy="288"/>
            </a:xfrm>
            <a:prstGeom prst="flowChartProcess">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S4</a:t>
              </a:r>
            </a:p>
          </p:txBody>
        </p:sp>
        <p:sp>
          <p:nvSpPr>
            <p:cNvPr id="11287" name="AutoShape 24"/>
            <p:cNvSpPr>
              <a:spLocks noChangeArrowheads="1"/>
            </p:cNvSpPr>
            <p:nvPr/>
          </p:nvSpPr>
          <p:spPr bwMode="auto">
            <a:xfrm>
              <a:off x="624" y="3552"/>
              <a:ext cx="576" cy="288"/>
            </a:xfrm>
            <a:prstGeom prst="flowChartProcess">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r>
                <a:rPr kumimoji="1" lang="en-US" altLang="zh-CN" sz="2000" b="0">
                  <a:solidFill>
                    <a:schemeClr val="tx1"/>
                  </a:solidFill>
                </a:rPr>
                <a:t>S5</a:t>
              </a:r>
            </a:p>
          </p:txBody>
        </p:sp>
        <p:sp>
          <p:nvSpPr>
            <p:cNvPr id="11288" name="Line 25"/>
            <p:cNvSpPr>
              <a:spLocks noChangeShapeType="1"/>
            </p:cNvSpPr>
            <p:nvPr/>
          </p:nvSpPr>
          <p:spPr bwMode="auto">
            <a:xfrm flipH="1">
              <a:off x="864" y="1392"/>
              <a:ext cx="1728"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26"/>
            <p:cNvSpPr>
              <a:spLocks noChangeShapeType="1"/>
            </p:cNvSpPr>
            <p:nvPr/>
          </p:nvSpPr>
          <p:spPr bwMode="auto">
            <a:xfrm>
              <a:off x="864" y="1392"/>
              <a:ext cx="0" cy="216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27"/>
            <p:cNvSpPr>
              <a:spLocks noChangeShapeType="1"/>
            </p:cNvSpPr>
            <p:nvPr/>
          </p:nvSpPr>
          <p:spPr bwMode="auto">
            <a:xfrm>
              <a:off x="864" y="3840"/>
              <a:ext cx="0" cy="28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28"/>
            <p:cNvSpPr>
              <a:spLocks noChangeShapeType="1"/>
            </p:cNvSpPr>
            <p:nvPr/>
          </p:nvSpPr>
          <p:spPr bwMode="auto">
            <a:xfrm>
              <a:off x="1968" y="3024"/>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29"/>
            <p:cNvSpPr>
              <a:spLocks noChangeShapeType="1"/>
            </p:cNvSpPr>
            <p:nvPr/>
          </p:nvSpPr>
          <p:spPr bwMode="auto">
            <a:xfrm>
              <a:off x="3744" y="3024"/>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Line 30"/>
            <p:cNvSpPr>
              <a:spLocks noChangeShapeType="1"/>
            </p:cNvSpPr>
            <p:nvPr/>
          </p:nvSpPr>
          <p:spPr bwMode="auto">
            <a:xfrm>
              <a:off x="2880" y="1536"/>
              <a:ext cx="0"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Line 31"/>
            <p:cNvSpPr>
              <a:spLocks noChangeShapeType="1"/>
            </p:cNvSpPr>
            <p:nvPr/>
          </p:nvSpPr>
          <p:spPr bwMode="auto">
            <a:xfrm>
              <a:off x="2880" y="1920"/>
              <a:ext cx="0" cy="9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5" name="Line 32"/>
            <p:cNvSpPr>
              <a:spLocks noChangeShapeType="1"/>
            </p:cNvSpPr>
            <p:nvPr/>
          </p:nvSpPr>
          <p:spPr bwMode="auto">
            <a:xfrm>
              <a:off x="2880" y="2736"/>
              <a:ext cx="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33"/>
            <p:cNvSpPr>
              <a:spLocks noChangeShapeType="1"/>
            </p:cNvSpPr>
            <p:nvPr/>
          </p:nvSpPr>
          <p:spPr bwMode="auto">
            <a:xfrm>
              <a:off x="2880" y="2304"/>
              <a:ext cx="0" cy="14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Line 34"/>
            <p:cNvSpPr>
              <a:spLocks noChangeShapeType="1"/>
            </p:cNvSpPr>
            <p:nvPr/>
          </p:nvSpPr>
          <p:spPr bwMode="auto">
            <a:xfrm>
              <a:off x="1968" y="3504"/>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8" name="Line 35"/>
            <p:cNvSpPr>
              <a:spLocks noChangeShapeType="1"/>
            </p:cNvSpPr>
            <p:nvPr/>
          </p:nvSpPr>
          <p:spPr bwMode="auto">
            <a:xfrm>
              <a:off x="1968" y="3600"/>
              <a:ext cx="182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9" name="Line 36"/>
            <p:cNvSpPr>
              <a:spLocks noChangeShapeType="1"/>
            </p:cNvSpPr>
            <p:nvPr/>
          </p:nvSpPr>
          <p:spPr bwMode="auto">
            <a:xfrm flipV="1">
              <a:off x="3792" y="3504"/>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0" name="Line 37"/>
            <p:cNvSpPr>
              <a:spLocks noChangeShapeType="1"/>
            </p:cNvSpPr>
            <p:nvPr/>
          </p:nvSpPr>
          <p:spPr bwMode="auto">
            <a:xfrm>
              <a:off x="2880" y="3600"/>
              <a:ext cx="0" cy="192"/>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1" name="Line 38"/>
            <p:cNvSpPr>
              <a:spLocks noChangeShapeType="1"/>
            </p:cNvSpPr>
            <p:nvPr/>
          </p:nvSpPr>
          <p:spPr bwMode="auto">
            <a:xfrm>
              <a:off x="2928" y="4080"/>
              <a:ext cx="0" cy="9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2" name="Line 39"/>
            <p:cNvSpPr>
              <a:spLocks noChangeShapeType="1"/>
            </p:cNvSpPr>
            <p:nvPr/>
          </p:nvSpPr>
          <p:spPr bwMode="auto">
            <a:xfrm>
              <a:off x="2928" y="4176"/>
              <a:ext cx="139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3" name="Line 40"/>
            <p:cNvSpPr>
              <a:spLocks noChangeShapeType="1"/>
            </p:cNvSpPr>
            <p:nvPr/>
          </p:nvSpPr>
          <p:spPr bwMode="auto">
            <a:xfrm flipV="1">
              <a:off x="4320" y="3312"/>
              <a:ext cx="0" cy="86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4" name="Line 41"/>
            <p:cNvSpPr>
              <a:spLocks noChangeShapeType="1"/>
            </p:cNvSpPr>
            <p:nvPr/>
          </p:nvSpPr>
          <p:spPr bwMode="auto">
            <a:xfrm>
              <a:off x="4320" y="3312"/>
              <a:ext cx="4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Line 42"/>
            <p:cNvSpPr>
              <a:spLocks noChangeShapeType="1"/>
            </p:cNvSpPr>
            <p:nvPr/>
          </p:nvSpPr>
          <p:spPr bwMode="auto">
            <a:xfrm>
              <a:off x="4752" y="3312"/>
              <a:ext cx="0" cy="336"/>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6" name="Line 43"/>
            <p:cNvSpPr>
              <a:spLocks noChangeShapeType="1"/>
            </p:cNvSpPr>
            <p:nvPr/>
          </p:nvSpPr>
          <p:spPr bwMode="auto">
            <a:xfrm>
              <a:off x="5040" y="3792"/>
              <a:ext cx="14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7" name="Line 44"/>
            <p:cNvSpPr>
              <a:spLocks noChangeShapeType="1"/>
            </p:cNvSpPr>
            <p:nvPr/>
          </p:nvSpPr>
          <p:spPr bwMode="auto">
            <a:xfrm flipV="1">
              <a:off x="5184" y="2352"/>
              <a:ext cx="0" cy="14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8" name="Line 45"/>
            <p:cNvSpPr>
              <a:spLocks noChangeShapeType="1"/>
            </p:cNvSpPr>
            <p:nvPr/>
          </p:nvSpPr>
          <p:spPr bwMode="auto">
            <a:xfrm flipH="1">
              <a:off x="2880" y="2352"/>
              <a:ext cx="230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9" name="Line 46"/>
            <p:cNvSpPr>
              <a:spLocks noChangeShapeType="1"/>
            </p:cNvSpPr>
            <p:nvPr/>
          </p:nvSpPr>
          <p:spPr bwMode="auto">
            <a:xfrm>
              <a:off x="4752" y="3936"/>
              <a:ext cx="0" cy="24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0" name="Line 47"/>
            <p:cNvSpPr>
              <a:spLocks noChangeShapeType="1"/>
            </p:cNvSpPr>
            <p:nvPr/>
          </p:nvSpPr>
          <p:spPr bwMode="auto">
            <a:xfrm>
              <a:off x="4752" y="4176"/>
              <a:ext cx="67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1" name="Line 48"/>
            <p:cNvSpPr>
              <a:spLocks noChangeShapeType="1"/>
            </p:cNvSpPr>
            <p:nvPr/>
          </p:nvSpPr>
          <p:spPr bwMode="auto">
            <a:xfrm flipV="1">
              <a:off x="5424" y="1152"/>
              <a:ext cx="0" cy="302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2" name="Line 49"/>
            <p:cNvSpPr>
              <a:spLocks noChangeShapeType="1"/>
            </p:cNvSpPr>
            <p:nvPr/>
          </p:nvSpPr>
          <p:spPr bwMode="auto">
            <a:xfrm flipH="1">
              <a:off x="2880" y="1152"/>
              <a:ext cx="2544"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3" name="Line 50"/>
            <p:cNvSpPr>
              <a:spLocks noChangeShapeType="1"/>
            </p:cNvSpPr>
            <p:nvPr/>
          </p:nvSpPr>
          <p:spPr bwMode="auto">
            <a:xfrm>
              <a:off x="3168" y="1776"/>
              <a:ext cx="110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4" name="Line 51"/>
            <p:cNvSpPr>
              <a:spLocks noChangeShapeType="1"/>
            </p:cNvSpPr>
            <p:nvPr/>
          </p:nvSpPr>
          <p:spPr bwMode="auto">
            <a:xfrm flipV="1">
              <a:off x="4272" y="1152"/>
              <a:ext cx="0" cy="624"/>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5" name="Line 52"/>
            <p:cNvSpPr>
              <a:spLocks noChangeShapeType="1"/>
            </p:cNvSpPr>
            <p:nvPr/>
          </p:nvSpPr>
          <p:spPr bwMode="auto">
            <a:xfrm>
              <a:off x="3168" y="2160"/>
              <a:ext cx="16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6" name="Line 53"/>
            <p:cNvSpPr>
              <a:spLocks noChangeShapeType="1"/>
            </p:cNvSpPr>
            <p:nvPr/>
          </p:nvSpPr>
          <p:spPr bwMode="auto">
            <a:xfrm flipV="1">
              <a:off x="4800" y="1152"/>
              <a:ext cx="0" cy="1008"/>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7" name="Text Box 54"/>
            <p:cNvSpPr txBox="1">
              <a:spLocks noChangeArrowheads="1"/>
            </p:cNvSpPr>
            <p:nvPr/>
          </p:nvSpPr>
          <p:spPr bwMode="auto">
            <a:xfrm>
              <a:off x="2149" y="2796"/>
              <a:ext cx="904"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11318" name="Text Box 55"/>
            <p:cNvSpPr txBox="1">
              <a:spLocks noChangeArrowheads="1"/>
            </p:cNvSpPr>
            <p:nvPr/>
          </p:nvSpPr>
          <p:spPr bwMode="auto">
            <a:xfrm>
              <a:off x="3248" y="2796"/>
              <a:ext cx="905"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11319" name="Text Box 56"/>
            <p:cNvSpPr txBox="1">
              <a:spLocks noChangeArrowheads="1"/>
            </p:cNvSpPr>
            <p:nvPr/>
          </p:nvSpPr>
          <p:spPr bwMode="auto">
            <a:xfrm>
              <a:off x="4882" y="3514"/>
              <a:ext cx="905" cy="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11320" name="Text Box 57"/>
            <p:cNvSpPr txBox="1">
              <a:spLocks noChangeArrowheads="1"/>
            </p:cNvSpPr>
            <p:nvPr/>
          </p:nvSpPr>
          <p:spPr bwMode="auto">
            <a:xfrm>
              <a:off x="4738" y="3944"/>
              <a:ext cx="905"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11321" name="Text Box 58"/>
            <p:cNvSpPr txBox="1">
              <a:spLocks noChangeArrowheads="1"/>
            </p:cNvSpPr>
            <p:nvPr/>
          </p:nvSpPr>
          <p:spPr bwMode="auto">
            <a:xfrm>
              <a:off x="3206" y="1543"/>
              <a:ext cx="904"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11322" name="Text Box 59"/>
            <p:cNvSpPr txBox="1">
              <a:spLocks noChangeArrowheads="1"/>
            </p:cNvSpPr>
            <p:nvPr/>
          </p:nvSpPr>
          <p:spPr bwMode="auto">
            <a:xfrm>
              <a:off x="3155" y="1928"/>
              <a:ext cx="905"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11323" name="Text Box 60"/>
            <p:cNvSpPr txBox="1">
              <a:spLocks noChangeArrowheads="1"/>
            </p:cNvSpPr>
            <p:nvPr/>
          </p:nvSpPr>
          <p:spPr bwMode="auto">
            <a:xfrm>
              <a:off x="2293" y="1162"/>
              <a:ext cx="905"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N</a:t>
              </a:r>
            </a:p>
          </p:txBody>
        </p:sp>
        <p:sp>
          <p:nvSpPr>
            <p:cNvPr id="11324" name="Text Box 61"/>
            <p:cNvSpPr txBox="1">
              <a:spLocks noChangeArrowheads="1"/>
            </p:cNvSpPr>
            <p:nvPr/>
          </p:nvSpPr>
          <p:spPr bwMode="auto">
            <a:xfrm>
              <a:off x="2527" y="1450"/>
              <a:ext cx="905"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11325" name="Text Box 62"/>
            <p:cNvSpPr txBox="1">
              <a:spLocks noChangeArrowheads="1"/>
            </p:cNvSpPr>
            <p:nvPr/>
          </p:nvSpPr>
          <p:spPr bwMode="auto">
            <a:xfrm>
              <a:off x="2578" y="1832"/>
              <a:ext cx="904"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sp>
          <p:nvSpPr>
            <p:cNvPr id="11326" name="Text Box 63"/>
            <p:cNvSpPr txBox="1">
              <a:spLocks noChangeArrowheads="1"/>
            </p:cNvSpPr>
            <p:nvPr/>
          </p:nvSpPr>
          <p:spPr bwMode="auto">
            <a:xfrm>
              <a:off x="2578" y="2216"/>
              <a:ext cx="904" cy="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r>
                <a:rPr kumimoji="1" lang="en-US" altLang="zh-CN" sz="2000" b="0">
                  <a:solidFill>
                    <a:schemeClr val="tx1"/>
                  </a:solidFill>
                </a:rPr>
                <a:t>Y</a:t>
              </a:r>
            </a:p>
          </p:txBody>
        </p:sp>
      </p:grpSp>
      <p:sp>
        <p:nvSpPr>
          <p:cNvPr id="11274" name="Text Box 64"/>
          <p:cNvSpPr txBox="1">
            <a:spLocks noChangeArrowheads="1"/>
          </p:cNvSpPr>
          <p:nvPr/>
        </p:nvSpPr>
        <p:spPr bwMode="auto">
          <a:xfrm>
            <a:off x="5029200" y="0"/>
            <a:ext cx="41148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eaLnBrk="1" hangingPunct="1">
              <a:spcBef>
                <a:spcPct val="50000"/>
              </a:spcBef>
            </a:pPr>
            <a:endParaRPr lang="en-US" altLang="zh-CN" sz="4000">
              <a:solidFill>
                <a:srgbClr val="0000FF"/>
              </a:solidFill>
              <a:cs typeface="Times New Roman" pitchFamily="18" charset="0"/>
            </a:endParaRPr>
          </a:p>
          <a:p>
            <a:pPr eaLnBrk="1" hangingPunct="1">
              <a:spcAft>
                <a:spcPts val="1200"/>
              </a:spcAft>
            </a:pPr>
            <a:r>
              <a:rPr lang="zh-CN" altLang="en-US" sz="4000">
                <a:solidFill>
                  <a:srgbClr val="0000FF"/>
                </a:solidFill>
                <a:cs typeface="Times New Roman" pitchFamily="18" charset="0"/>
              </a:rPr>
              <a:t>模块设计</a:t>
            </a:r>
            <a:endParaRPr lang="en-US" altLang="zh-CN" sz="4000">
              <a:solidFill>
                <a:srgbClr val="0000FF"/>
              </a:solidFill>
              <a:cs typeface="Times New Roman" pitchFamily="18" charset="0"/>
            </a:endParaRPr>
          </a:p>
          <a:p>
            <a:pPr eaLnBrk="1" hangingPunct="1">
              <a:spcAft>
                <a:spcPts val="1200"/>
              </a:spcAft>
            </a:pPr>
            <a:r>
              <a:rPr lang="zh-CN" altLang="en-US" sz="4000">
                <a:solidFill>
                  <a:srgbClr val="0000FF"/>
                </a:solidFill>
                <a:cs typeface="Times New Roman" pitchFamily="18" charset="0"/>
              </a:rPr>
              <a:t>形象理解</a:t>
            </a:r>
            <a:r>
              <a:rPr kumimoji="1" lang="zh-CN" altLang="en-US" sz="2400" b="0">
                <a:solidFill>
                  <a:schemeClr val="tx1"/>
                </a:solidFill>
              </a:rPr>
              <a:t> </a:t>
            </a:r>
          </a:p>
        </p:txBody>
      </p:sp>
    </p:spTree>
  </p:cSld>
  <p:clrMapOvr>
    <a:masterClrMapping/>
  </p:clrMapOvr>
  <p:transition>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auto">
          <a:xfrm>
            <a:off x="1736725" y="53625"/>
            <a:ext cx="5325497"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200" b="0" dirty="0">
                <a:solidFill>
                  <a:schemeClr val="tx1"/>
                </a:solidFill>
                <a:latin typeface="Arial" charset="0"/>
              </a:rPr>
              <a:t>a;</a:t>
            </a:r>
            <a:endParaRPr lang="en-US" altLang="en-US" sz="2200" b="0" dirty="0">
              <a:solidFill>
                <a:schemeClr val="tx1"/>
              </a:solidFill>
              <a:latin typeface="Arial" charset="0"/>
            </a:endParaRPr>
          </a:p>
          <a:p>
            <a:pPr algn="l"/>
            <a:r>
              <a:rPr lang="en-US" altLang="zh-CN" sz="2200" b="0" dirty="0">
                <a:solidFill>
                  <a:schemeClr val="tx1"/>
                </a:solidFill>
                <a:latin typeface="Arial" charset="0"/>
              </a:rPr>
              <a:t>do until X6</a:t>
            </a:r>
            <a:endParaRPr lang="en-US" altLang="en-US" sz="2200" b="0" dirty="0">
              <a:solidFill>
                <a:schemeClr val="tx1"/>
              </a:solidFill>
              <a:latin typeface="Arial" charset="0"/>
            </a:endParaRPr>
          </a:p>
          <a:p>
            <a:pPr algn="l"/>
            <a:r>
              <a:rPr lang="en-US" altLang="en-US" sz="2200" b="0" dirty="0">
                <a:solidFill>
                  <a:schemeClr val="tx1"/>
                </a:solidFill>
                <a:latin typeface="Arial" charset="0"/>
              </a:rPr>
              <a:t>      </a:t>
            </a:r>
            <a:r>
              <a:rPr lang="en-US" altLang="zh-CN" sz="2200" b="0" dirty="0">
                <a:solidFill>
                  <a:schemeClr val="tx1"/>
                </a:solidFill>
                <a:latin typeface="Arial" charset="0"/>
              </a:rPr>
              <a:t>b;</a:t>
            </a:r>
            <a:endParaRPr lang="en-US" altLang="en-US" sz="2200" b="0" dirty="0">
              <a:solidFill>
                <a:schemeClr val="tx1"/>
              </a:solidFill>
              <a:latin typeface="Arial" charset="0"/>
            </a:endParaRPr>
          </a:p>
          <a:p>
            <a:pPr algn="l"/>
            <a:r>
              <a:rPr lang="en-US" altLang="zh-CN" sz="2200" b="0" dirty="0">
                <a:solidFill>
                  <a:schemeClr val="tx1"/>
                </a:solidFill>
                <a:latin typeface="Arial" charset="0"/>
              </a:rPr>
              <a:t>      if  X1</a:t>
            </a:r>
          </a:p>
          <a:p>
            <a:pPr algn="l"/>
            <a:r>
              <a:rPr lang="en-US" altLang="zh-CN" sz="2200" b="0" dirty="0">
                <a:solidFill>
                  <a:schemeClr val="tx1"/>
                </a:solidFill>
                <a:latin typeface="Arial" charset="0"/>
              </a:rPr>
              <a:t>          f;</a:t>
            </a:r>
            <a:endParaRPr lang="en-US" altLang="en-US" sz="2200" b="0" dirty="0">
              <a:solidFill>
                <a:schemeClr val="tx1"/>
              </a:solidFill>
              <a:latin typeface="Arial" charset="0"/>
            </a:endParaRPr>
          </a:p>
          <a:p>
            <a:pPr algn="l"/>
            <a:r>
              <a:rPr lang="en-US" altLang="zh-CN" sz="2200" b="0" dirty="0">
                <a:solidFill>
                  <a:schemeClr val="tx1"/>
                </a:solidFill>
                <a:latin typeface="Arial" charset="0"/>
              </a:rPr>
              <a:t>          if X4</a:t>
            </a:r>
            <a:endParaRPr lang="en-US" altLang="en-US" sz="2200" b="0" dirty="0">
              <a:solidFill>
                <a:schemeClr val="tx1"/>
              </a:solidFill>
              <a:latin typeface="Arial" charset="0"/>
            </a:endParaRPr>
          </a:p>
          <a:p>
            <a:pPr algn="l"/>
            <a:r>
              <a:rPr lang="en-US" altLang="en-US" sz="2200" b="0" dirty="0">
                <a:solidFill>
                  <a:schemeClr val="tx1"/>
                </a:solidFill>
                <a:latin typeface="Arial" charset="0"/>
              </a:rPr>
              <a:t>               </a:t>
            </a:r>
            <a:r>
              <a:rPr lang="en-US" altLang="zh-CN" sz="2200" b="0" dirty="0">
                <a:solidFill>
                  <a:schemeClr val="tx1"/>
                </a:solidFill>
                <a:latin typeface="Arial" charset="0"/>
              </a:rPr>
              <a:t> do until X5</a:t>
            </a:r>
            <a:endParaRPr lang="en-US" altLang="en-US" sz="2200" b="0" dirty="0">
              <a:solidFill>
                <a:schemeClr val="tx1"/>
              </a:solidFill>
              <a:latin typeface="Arial" charset="0"/>
            </a:endParaRPr>
          </a:p>
          <a:p>
            <a:pPr algn="l"/>
            <a:r>
              <a:rPr lang="en-US" altLang="en-US" sz="2200" b="0" dirty="0">
                <a:solidFill>
                  <a:schemeClr val="tx1"/>
                </a:solidFill>
                <a:latin typeface="Arial" charset="0"/>
              </a:rPr>
              <a:t>                      </a:t>
            </a:r>
            <a:r>
              <a:rPr lang="en-US" altLang="zh-CN" sz="2200" b="0" dirty="0" err="1">
                <a:solidFill>
                  <a:schemeClr val="tx1"/>
                </a:solidFill>
                <a:latin typeface="Arial" charset="0"/>
              </a:rPr>
              <a:t>i</a:t>
            </a:r>
            <a:r>
              <a:rPr lang="en-US" altLang="en-US" sz="2200" b="0" dirty="0">
                <a:solidFill>
                  <a:schemeClr val="tx1"/>
                </a:solidFill>
                <a:latin typeface="Arial" charset="0"/>
              </a:rPr>
              <a:t>;</a:t>
            </a:r>
            <a:endParaRPr lang="en-US" altLang="zh-CN" sz="2200" b="0" dirty="0">
              <a:solidFill>
                <a:schemeClr val="tx1"/>
              </a:solidFill>
              <a:latin typeface="Arial" charset="0"/>
            </a:endParaRPr>
          </a:p>
          <a:p>
            <a:pPr algn="l"/>
            <a:r>
              <a:rPr lang="en-US" altLang="zh-CN" sz="2200" b="0" dirty="0">
                <a:solidFill>
                  <a:schemeClr val="tx1"/>
                </a:solidFill>
                <a:latin typeface="Arial" charset="0"/>
              </a:rPr>
              <a:t>                </a:t>
            </a:r>
            <a:r>
              <a:rPr lang="en-US" altLang="zh-CN" sz="2200" b="0" dirty="0" err="1">
                <a:solidFill>
                  <a:schemeClr val="tx1"/>
                </a:solidFill>
                <a:latin typeface="Arial" charset="0"/>
              </a:rPr>
              <a:t>enddo</a:t>
            </a:r>
            <a:endParaRPr lang="en-US" altLang="en-US" sz="2200" b="0" dirty="0">
              <a:solidFill>
                <a:schemeClr val="tx1"/>
              </a:solidFill>
              <a:latin typeface="Arial" charset="0"/>
            </a:endParaRPr>
          </a:p>
          <a:p>
            <a:pPr algn="l"/>
            <a:r>
              <a:rPr lang="en-US" altLang="en-US" sz="2200" b="0" dirty="0">
                <a:solidFill>
                  <a:schemeClr val="tx1"/>
                </a:solidFill>
                <a:latin typeface="Arial" charset="0"/>
              </a:rPr>
              <a:t>           else</a:t>
            </a:r>
          </a:p>
          <a:p>
            <a:pPr algn="l"/>
            <a:r>
              <a:rPr lang="en-US" altLang="en-US" sz="2200" b="0" dirty="0">
                <a:solidFill>
                  <a:schemeClr val="tx1"/>
                </a:solidFill>
                <a:latin typeface="Arial" charset="0"/>
              </a:rPr>
              <a:t>                 </a:t>
            </a:r>
            <a:r>
              <a:rPr lang="en-US" altLang="zh-CN" sz="2200" b="0" dirty="0">
                <a:solidFill>
                  <a:schemeClr val="tx1"/>
                </a:solidFill>
                <a:latin typeface="Arial" charset="0"/>
              </a:rPr>
              <a:t>g</a:t>
            </a:r>
            <a:r>
              <a:rPr lang="en-US" altLang="en-US" sz="2200" b="0" dirty="0">
                <a:solidFill>
                  <a:schemeClr val="tx1"/>
                </a:solidFill>
                <a:latin typeface="Arial" charset="0"/>
              </a:rPr>
              <a:t>;</a:t>
            </a:r>
          </a:p>
          <a:p>
            <a:pPr algn="l"/>
            <a:r>
              <a:rPr lang="en-US" altLang="en-US" sz="2200" b="0" dirty="0">
                <a:solidFill>
                  <a:schemeClr val="tx1"/>
                </a:solidFill>
                <a:latin typeface="Arial" charset="0"/>
              </a:rPr>
              <a:t>                 </a:t>
            </a:r>
            <a:r>
              <a:rPr lang="en-US" altLang="zh-CN" sz="2200" b="0" dirty="0">
                <a:solidFill>
                  <a:schemeClr val="tx1"/>
                </a:solidFill>
                <a:latin typeface="Arial" charset="0"/>
              </a:rPr>
              <a:t>h;</a:t>
            </a:r>
            <a:endParaRPr lang="en-US" altLang="en-US" sz="2200" b="0" dirty="0">
              <a:solidFill>
                <a:schemeClr val="tx1"/>
              </a:solidFill>
              <a:latin typeface="Arial" charset="0"/>
            </a:endParaRPr>
          </a:p>
          <a:p>
            <a:pPr algn="l"/>
            <a:r>
              <a:rPr lang="en-US" altLang="en-US" sz="2200" b="0" dirty="0">
                <a:solidFill>
                  <a:schemeClr val="tx1"/>
                </a:solidFill>
                <a:latin typeface="Arial" charset="0"/>
              </a:rPr>
              <a:t>           </a:t>
            </a:r>
            <a:r>
              <a:rPr lang="en-US" altLang="zh-CN" sz="2200" b="0" dirty="0" err="1">
                <a:solidFill>
                  <a:schemeClr val="tx1"/>
                </a:solidFill>
                <a:latin typeface="Arial" charset="0"/>
              </a:rPr>
              <a:t>endif</a:t>
            </a:r>
            <a:endParaRPr lang="en-US" altLang="en-US" sz="2200" b="0" dirty="0">
              <a:solidFill>
                <a:schemeClr val="tx1"/>
              </a:solidFill>
              <a:latin typeface="Arial" charset="0"/>
            </a:endParaRPr>
          </a:p>
          <a:p>
            <a:pPr algn="l"/>
            <a:r>
              <a:rPr lang="en-US" altLang="zh-CN" sz="2200" b="0" dirty="0">
                <a:solidFill>
                  <a:schemeClr val="tx1"/>
                </a:solidFill>
                <a:latin typeface="Arial" charset="0"/>
              </a:rPr>
              <a:t>      else</a:t>
            </a:r>
            <a:r>
              <a:rPr lang="en-US" altLang="en-US" sz="2200" b="0" dirty="0">
                <a:solidFill>
                  <a:schemeClr val="tx1"/>
                </a:solidFill>
                <a:latin typeface="Arial" charset="0"/>
              </a:rPr>
              <a:t> </a:t>
            </a:r>
            <a:endParaRPr lang="en-US" altLang="zh-CN" sz="2200" b="0" dirty="0">
              <a:solidFill>
                <a:schemeClr val="tx1"/>
              </a:solidFill>
              <a:latin typeface="Arial" charset="0"/>
            </a:endParaRPr>
          </a:p>
          <a:p>
            <a:pPr algn="l"/>
            <a:r>
              <a:rPr lang="en-US" altLang="zh-CN" sz="2200" b="0" dirty="0">
                <a:solidFill>
                  <a:schemeClr val="tx1"/>
                </a:solidFill>
                <a:latin typeface="Arial" charset="0"/>
              </a:rPr>
              <a:t>           case </a:t>
            </a:r>
            <a:r>
              <a:rPr lang="en-US" altLang="en-US" sz="2200" b="0" dirty="0">
                <a:solidFill>
                  <a:schemeClr val="tx1"/>
                </a:solidFill>
                <a:latin typeface="Arial" charset="0"/>
              </a:rPr>
              <a:t> </a:t>
            </a:r>
            <a:r>
              <a:rPr lang="en-US" altLang="zh-CN" sz="2200" b="0" dirty="0">
                <a:solidFill>
                  <a:schemeClr val="tx1"/>
                </a:solidFill>
                <a:latin typeface="Arial" charset="0"/>
              </a:rPr>
              <a:t>X2=1  </a:t>
            </a:r>
            <a:r>
              <a:rPr lang="en-US" altLang="en-US" sz="2200" b="0" dirty="0">
                <a:solidFill>
                  <a:schemeClr val="tx1"/>
                </a:solidFill>
                <a:latin typeface="Arial" charset="0"/>
              </a:rPr>
              <a:t> </a:t>
            </a:r>
            <a:r>
              <a:rPr lang="en-US" altLang="zh-CN" sz="2200" b="0" dirty="0">
                <a:solidFill>
                  <a:schemeClr val="tx1"/>
                </a:solidFill>
                <a:latin typeface="Arial" charset="0"/>
              </a:rPr>
              <a:t>do while X3 c; </a:t>
            </a:r>
            <a:r>
              <a:rPr lang="en-US" altLang="en-US" sz="2200" b="0" dirty="0">
                <a:solidFill>
                  <a:schemeClr val="tx1"/>
                </a:solidFill>
                <a:latin typeface="Arial" charset="0"/>
              </a:rPr>
              <a:t>          </a:t>
            </a:r>
            <a:endParaRPr lang="en-US" altLang="zh-CN" sz="2200" b="0" dirty="0">
              <a:solidFill>
                <a:schemeClr val="tx1"/>
              </a:solidFill>
              <a:latin typeface="Arial" charset="0"/>
            </a:endParaRPr>
          </a:p>
          <a:p>
            <a:pPr algn="l"/>
            <a:r>
              <a:rPr lang="en-US" altLang="zh-CN" sz="2200" b="0" dirty="0">
                <a:solidFill>
                  <a:schemeClr val="tx1"/>
                </a:solidFill>
                <a:latin typeface="Arial" charset="0"/>
              </a:rPr>
              <a:t>           case  X2=2   d;</a:t>
            </a:r>
          </a:p>
          <a:p>
            <a:pPr algn="l"/>
            <a:r>
              <a:rPr lang="en-US" altLang="zh-CN" sz="2200" b="0" dirty="0">
                <a:solidFill>
                  <a:schemeClr val="tx1"/>
                </a:solidFill>
                <a:latin typeface="Arial" charset="0"/>
              </a:rPr>
              <a:t>           case  X2=3   e;</a:t>
            </a:r>
            <a:endParaRPr lang="en-US" altLang="en-US" sz="2200" b="0" dirty="0">
              <a:solidFill>
                <a:schemeClr val="tx1"/>
              </a:solidFill>
              <a:latin typeface="Arial" charset="0"/>
            </a:endParaRPr>
          </a:p>
          <a:p>
            <a:pPr algn="l"/>
            <a:r>
              <a:rPr lang="en-US" altLang="zh-CN" sz="2200" b="0" dirty="0">
                <a:solidFill>
                  <a:schemeClr val="tx1"/>
                </a:solidFill>
                <a:latin typeface="Arial" charset="0"/>
              </a:rPr>
              <a:t>      </a:t>
            </a:r>
            <a:r>
              <a:rPr lang="en-US" altLang="zh-CN" sz="2200" b="0" dirty="0" err="1">
                <a:solidFill>
                  <a:schemeClr val="tx1"/>
                </a:solidFill>
                <a:latin typeface="Arial" charset="0"/>
              </a:rPr>
              <a:t>endif</a:t>
            </a:r>
            <a:endParaRPr lang="en-US" altLang="en-US" sz="2200" b="0" dirty="0">
              <a:solidFill>
                <a:schemeClr val="tx1"/>
              </a:solidFill>
              <a:latin typeface="Arial" charset="0"/>
            </a:endParaRPr>
          </a:p>
          <a:p>
            <a:pPr algn="l"/>
            <a:r>
              <a:rPr lang="en-US" altLang="zh-CN" sz="2200" b="0" dirty="0" err="1">
                <a:solidFill>
                  <a:schemeClr val="tx1"/>
                </a:solidFill>
                <a:latin typeface="Arial" charset="0"/>
              </a:rPr>
              <a:t>enddo</a:t>
            </a:r>
            <a:endParaRPr lang="en-US" altLang="en-US" sz="2200" b="0" dirty="0">
              <a:solidFill>
                <a:schemeClr val="tx1"/>
              </a:solidFill>
              <a:latin typeface="Arial" charset="0"/>
            </a:endParaRPr>
          </a:p>
          <a:p>
            <a:pPr algn="l"/>
            <a:r>
              <a:rPr lang="en-US" altLang="zh-CN" sz="2200" b="0" dirty="0">
                <a:solidFill>
                  <a:schemeClr val="tx1"/>
                </a:solidFill>
                <a:latin typeface="Arial" charset="0"/>
              </a:rPr>
              <a:t>j;</a:t>
            </a:r>
            <a:r>
              <a:rPr lang="en-US" altLang="en-US" sz="2200" b="0" dirty="0">
                <a:solidFill>
                  <a:schemeClr val="tx1"/>
                </a:solidFill>
                <a:latin typeface="Arial" charset="0"/>
              </a:rPr>
              <a:t>                </a:t>
            </a:r>
            <a:endParaRPr lang="en-US" altLang="zh-CN" sz="2200" b="0" dirty="0">
              <a:solidFill>
                <a:schemeClr val="tx1"/>
              </a:solidFill>
              <a:latin typeface="Arial" charset="0"/>
            </a:endParaRPr>
          </a:p>
        </p:txBody>
      </p:sp>
    </p:spTree>
  </p:cSld>
  <p:clrMapOvr>
    <a:masterClrMapping/>
  </p:clrMapOvr>
  <p:transition>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476265" y="1583795"/>
            <a:ext cx="873125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30000"/>
              </a:lnSpc>
              <a:spcAft>
                <a:spcPts val="1200"/>
              </a:spcAft>
              <a:buClr>
                <a:srgbClr val="FF0000"/>
              </a:buClr>
              <a:buFont typeface="Wingdings" panose="05000000000000000000" pitchFamily="2" charset="2"/>
              <a:buChar char="ü"/>
            </a:pPr>
            <a:r>
              <a:rPr lang="zh-CN" altLang="en-US" sz="2800" dirty="0">
                <a:solidFill>
                  <a:schemeClr val="tx1"/>
                </a:solidFill>
                <a:cs typeface="Times New Roman" panose="02020603050405020304" pitchFamily="18" charset="0"/>
              </a:rPr>
              <a:t>使用表示结构化控制结构的</a:t>
            </a: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符号所设计出的程序必然是结构化程序。</a:t>
            </a:r>
          </a:p>
          <a:p>
            <a:pPr marL="469900" indent="-469900" algn="l" eaLnBrk="0" hangingPunct="0">
              <a:lnSpc>
                <a:spcPct val="130000"/>
              </a:lnSpc>
              <a:spcAft>
                <a:spcPts val="1200"/>
              </a:spcAft>
              <a:buClr>
                <a:srgbClr val="FF0000"/>
              </a:buClr>
              <a:buFont typeface="Wingdings" panose="05000000000000000000" pitchFamily="2" charset="2"/>
              <a:buChar char="ü"/>
            </a:pP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图所描述的程序结构十分清晰，图中最左面的竖线是程序的主线，即第一层结构，随着程序层次的增加，</a:t>
            </a: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图逐渐向右延伸，每增加一个层次，图形向右扩展一条竖线，</a:t>
            </a: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图中的竖线的总条数就是程序的层次数。</a:t>
            </a:r>
          </a:p>
          <a:p>
            <a:pPr marL="469900" indent="-469900" algn="l" eaLnBrk="0" hangingPunct="0">
              <a:lnSpc>
                <a:spcPct val="130000"/>
              </a:lnSpc>
              <a:spcAft>
                <a:spcPts val="1200"/>
              </a:spcAft>
              <a:buClr>
                <a:srgbClr val="FF0000"/>
              </a:buClr>
              <a:buFont typeface="Wingdings" panose="05000000000000000000" pitchFamily="2" charset="2"/>
              <a:buChar char="ü"/>
            </a:pP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是二维树层次结构、自顶向下、自左到右遍历所有节点，易读、易记、易懂。</a:t>
            </a:r>
          </a:p>
        </p:txBody>
      </p:sp>
      <p:sp>
        <p:nvSpPr>
          <p:cNvPr id="64515" name="Rectangle 3"/>
          <p:cNvSpPr>
            <a:spLocks noChangeArrowheads="1"/>
          </p:cNvSpPr>
          <p:nvPr/>
        </p:nvSpPr>
        <p:spPr bwMode="auto">
          <a:xfrm>
            <a:off x="476545" y="503238"/>
            <a:ext cx="42306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4000" dirty="0">
                <a:solidFill>
                  <a:srgbClr val="0000FF"/>
                </a:solidFill>
                <a:cs typeface="Times New Roman" pitchFamily="18" charset="0"/>
              </a:rPr>
              <a:t>PAD</a:t>
            </a:r>
            <a:r>
              <a:rPr lang="zh-CN" altLang="en-US" sz="4000" dirty="0">
                <a:solidFill>
                  <a:srgbClr val="0000FF"/>
                </a:solidFill>
                <a:latin typeface="黑体" pitchFamily="49" charset="-122"/>
                <a:ea typeface="黑体" pitchFamily="49" charset="-122"/>
                <a:cs typeface="Times New Roman" pitchFamily="18" charset="0"/>
              </a:rPr>
              <a:t>图的特点</a:t>
            </a:r>
          </a:p>
        </p:txBody>
      </p:sp>
    </p:spTree>
  </p:cSld>
  <p:clrMapOvr>
    <a:masterClrMapping/>
  </p:clrMapOvr>
  <p:transition>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611188" y="1762876"/>
            <a:ext cx="8532812" cy="450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50000"/>
              </a:lnSpc>
              <a:spcAft>
                <a:spcPts val="1200"/>
              </a:spcAft>
              <a:buClr>
                <a:srgbClr val="FF0000"/>
              </a:buClr>
              <a:buFont typeface="Wingdings" panose="05000000000000000000" pitchFamily="2" charset="2"/>
              <a:buChar char="ü"/>
            </a:pPr>
            <a:r>
              <a:rPr lang="zh-CN" altLang="en-US" sz="2800" dirty="0">
                <a:solidFill>
                  <a:schemeClr val="tx1"/>
                </a:solidFill>
                <a:cs typeface="Times New Roman" panose="02020603050405020304" pitchFamily="18" charset="0"/>
              </a:rPr>
              <a:t>既可用于表示程序逻辑，也可用于描述数据结构。</a:t>
            </a:r>
          </a:p>
          <a:p>
            <a:pPr marL="469900" indent="-469900" algn="l" eaLnBrk="0" hangingPunct="0">
              <a:lnSpc>
                <a:spcPct val="150000"/>
              </a:lnSpc>
              <a:spcAft>
                <a:spcPts val="1200"/>
              </a:spcAft>
              <a:buClr>
                <a:srgbClr val="FF0000"/>
              </a:buClr>
              <a:buFont typeface="Wingdings" panose="05000000000000000000" pitchFamily="2" charset="2"/>
              <a:buChar char="ü"/>
            </a:pP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描述的算法易译为高级程序语言。</a:t>
            </a:r>
          </a:p>
          <a:p>
            <a:pPr marL="469900" indent="-469900" algn="l" eaLnBrk="0" hangingPunct="0">
              <a:lnSpc>
                <a:spcPct val="150000"/>
              </a:lnSpc>
              <a:spcAft>
                <a:spcPts val="1200"/>
              </a:spcAft>
              <a:buClr>
                <a:srgbClr val="FF0000"/>
              </a:buClr>
              <a:buFont typeface="Wingdings" panose="05000000000000000000" pitchFamily="2" charset="2"/>
              <a:buChar char="ü"/>
            </a:pPr>
            <a:r>
              <a:rPr lang="en-US" altLang="zh-CN" sz="2800" dirty="0">
                <a:solidFill>
                  <a:schemeClr val="tx1"/>
                </a:solidFill>
                <a:cs typeface="Times New Roman" panose="02020603050405020304" pitchFamily="18" charset="0"/>
              </a:rPr>
              <a:t>PAD</a:t>
            </a:r>
            <a:r>
              <a:rPr lang="zh-CN" altLang="en-US" sz="2800" dirty="0">
                <a:solidFill>
                  <a:schemeClr val="tx1"/>
                </a:solidFill>
                <a:cs typeface="Times New Roman" panose="02020603050405020304" pitchFamily="18" charset="0"/>
              </a:rPr>
              <a:t>图的符号具有支持自顶向下、逐步求精方法的作用。开始时设计者可以定义一个抽象的程序，随着设计工作的深入而用</a:t>
            </a:r>
            <a:r>
              <a:rPr lang="en-US" altLang="zh-CN" sz="2800" dirty="0" err="1">
                <a:solidFill>
                  <a:schemeClr val="tx1"/>
                </a:solidFill>
                <a:cs typeface="Times New Roman" panose="02020603050405020304" pitchFamily="18" charset="0"/>
              </a:rPr>
              <a:t>def</a:t>
            </a:r>
            <a:r>
              <a:rPr lang="zh-CN" altLang="en-US" sz="2800" dirty="0">
                <a:solidFill>
                  <a:schemeClr val="tx1"/>
                </a:solidFill>
                <a:cs typeface="Times New Roman" panose="02020603050405020304" pitchFamily="18" charset="0"/>
              </a:rPr>
              <a:t>符号逐步增加细节，直至完成详细设计。</a:t>
            </a:r>
          </a:p>
        </p:txBody>
      </p:sp>
      <p:sp>
        <p:nvSpPr>
          <p:cNvPr id="65539" name="Rectangle 3"/>
          <p:cNvSpPr>
            <a:spLocks noChangeArrowheads="1"/>
          </p:cNvSpPr>
          <p:nvPr/>
        </p:nvSpPr>
        <p:spPr bwMode="auto">
          <a:xfrm>
            <a:off x="611560" y="503675"/>
            <a:ext cx="4410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4000" dirty="0">
                <a:solidFill>
                  <a:srgbClr val="0000FF"/>
                </a:solidFill>
                <a:cs typeface="Times New Roman" pitchFamily="18" charset="0"/>
              </a:rPr>
              <a:t>PAD</a:t>
            </a:r>
            <a:r>
              <a:rPr lang="zh-CN" altLang="en-US" sz="4000" dirty="0">
                <a:solidFill>
                  <a:srgbClr val="0000FF"/>
                </a:solidFill>
                <a:latin typeface="黑体" pitchFamily="49" charset="-122"/>
                <a:ea typeface="黑体" pitchFamily="49" charset="-122"/>
                <a:cs typeface="Times New Roman" pitchFamily="18" charset="0"/>
              </a:rPr>
              <a:t>图的特点</a:t>
            </a:r>
          </a:p>
        </p:txBody>
      </p:sp>
    </p:spTree>
  </p:cSld>
  <p:clrMapOvr>
    <a:masterClrMapping/>
  </p:clrMapOvr>
  <p:transition>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ChangeArrowheads="1"/>
          </p:cNvSpPr>
          <p:nvPr/>
        </p:nvSpPr>
        <p:spPr bwMode="auto">
          <a:xfrm>
            <a:off x="503238" y="3732213"/>
            <a:ext cx="8640762"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295400" lvl="1" indent="-533400" algn="just" eaLnBrk="0" hangingPunct="0">
              <a:spcBef>
                <a:spcPct val="20000"/>
              </a:spcBef>
              <a:buClr>
                <a:srgbClr val="0000FF"/>
              </a:buClr>
              <a:buSzPct val="80000"/>
              <a:buFont typeface="Wingdings" pitchFamily="2" charset="2"/>
              <a:buAutoNum type="arabicPeriod"/>
            </a:pPr>
            <a:r>
              <a:rPr lang="zh-CN" altLang="en-US" sz="2600">
                <a:solidFill>
                  <a:schemeClr val="tx1"/>
                </a:solidFill>
                <a:latin typeface="Verdana" pitchFamily="34" charset="0"/>
              </a:rPr>
              <a:t>左上部列出所有条件；</a:t>
            </a:r>
          </a:p>
          <a:p>
            <a:pPr marL="1295400" lvl="1" indent="-533400" algn="just" eaLnBrk="0" hangingPunct="0">
              <a:spcBef>
                <a:spcPct val="20000"/>
              </a:spcBef>
              <a:buClr>
                <a:srgbClr val="0000FF"/>
              </a:buClr>
              <a:buSzPct val="80000"/>
              <a:buFont typeface="Wingdings" pitchFamily="2" charset="2"/>
              <a:buAutoNum type="arabicPeriod"/>
            </a:pPr>
            <a:r>
              <a:rPr lang="zh-CN" altLang="en-US" sz="2600">
                <a:solidFill>
                  <a:schemeClr val="tx1"/>
                </a:solidFill>
                <a:latin typeface="Verdana" pitchFamily="34" charset="0"/>
              </a:rPr>
              <a:t>左下部是所有可能做的动作；</a:t>
            </a:r>
          </a:p>
          <a:p>
            <a:pPr marL="1295400" lvl="1" indent="-533400" algn="just" eaLnBrk="0" hangingPunct="0">
              <a:spcBef>
                <a:spcPct val="20000"/>
              </a:spcBef>
              <a:buClr>
                <a:srgbClr val="0000FF"/>
              </a:buClr>
              <a:buSzPct val="80000"/>
              <a:buFont typeface="Wingdings" pitchFamily="2" charset="2"/>
              <a:buAutoNum type="arabicPeriod"/>
            </a:pPr>
            <a:r>
              <a:rPr lang="zh-CN" altLang="en-US" sz="2600">
                <a:solidFill>
                  <a:schemeClr val="tx1"/>
                </a:solidFill>
                <a:latin typeface="Verdana" pitchFamily="34" charset="0"/>
              </a:rPr>
              <a:t>右上部为各种可能组合条件，其中每一列表示一种可能组合；</a:t>
            </a:r>
          </a:p>
          <a:p>
            <a:pPr marL="1295400" lvl="1" indent="-533400" algn="just" eaLnBrk="0" hangingPunct="0">
              <a:spcBef>
                <a:spcPct val="20000"/>
              </a:spcBef>
              <a:buClr>
                <a:srgbClr val="0000FF"/>
              </a:buClr>
              <a:buSzPct val="80000"/>
              <a:buFont typeface="Wingdings" pitchFamily="2" charset="2"/>
              <a:buAutoNum type="arabicPeriod"/>
            </a:pPr>
            <a:r>
              <a:rPr lang="zh-CN" altLang="en-US" sz="2600">
                <a:solidFill>
                  <a:schemeClr val="tx1"/>
                </a:solidFill>
                <a:latin typeface="Verdana" pitchFamily="34" charset="0"/>
              </a:rPr>
              <a:t>右下部的每一列是和每一种条件组合所对应的应做的工作。</a:t>
            </a:r>
          </a:p>
        </p:txBody>
      </p:sp>
      <p:sp>
        <p:nvSpPr>
          <p:cNvPr id="407555" name="Rectangle 3"/>
          <p:cNvSpPr>
            <a:spLocks noChangeArrowheads="1"/>
          </p:cNvSpPr>
          <p:nvPr/>
        </p:nvSpPr>
        <p:spPr bwMode="auto">
          <a:xfrm>
            <a:off x="566555" y="413665"/>
            <a:ext cx="55356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dirty="0">
                <a:solidFill>
                  <a:srgbClr val="0000FF"/>
                </a:solidFill>
                <a:cs typeface="Times New Roman" pitchFamily="18" charset="0"/>
              </a:rPr>
              <a:t>Decision Table</a:t>
            </a:r>
          </a:p>
        </p:txBody>
      </p:sp>
      <p:sp>
        <p:nvSpPr>
          <p:cNvPr id="407556" name="Rectangle 4"/>
          <p:cNvSpPr>
            <a:spLocks noChangeArrowheads="1"/>
          </p:cNvSpPr>
          <p:nvPr/>
        </p:nvSpPr>
        <p:spPr bwMode="auto">
          <a:xfrm>
            <a:off x="656565" y="2414833"/>
            <a:ext cx="77835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spcBef>
                <a:spcPct val="50000"/>
              </a:spcBef>
            </a:pPr>
            <a:r>
              <a:rPr kumimoji="1" lang="zh-CN" altLang="en-US" sz="2800" dirty="0">
                <a:solidFill>
                  <a:schemeClr val="tx1"/>
                </a:solidFill>
                <a:latin typeface="Arial" charset="0"/>
              </a:rPr>
              <a:t>复杂的条件组合与应做的动作之间的对应关系。 </a:t>
            </a:r>
          </a:p>
        </p:txBody>
      </p:sp>
      <p:sp>
        <p:nvSpPr>
          <p:cNvPr id="407557" name="Rectangle 5"/>
          <p:cNvSpPr>
            <a:spLocks noChangeArrowheads="1"/>
          </p:cNvSpPr>
          <p:nvPr/>
        </p:nvSpPr>
        <p:spPr bwMode="auto">
          <a:xfrm>
            <a:off x="684213" y="1739900"/>
            <a:ext cx="12207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kumimoji="1" lang="en-US" altLang="zh-CN" sz="3200">
                <a:solidFill>
                  <a:srgbClr val="FF0066"/>
                </a:solidFill>
                <a:latin typeface="Arial" charset="0"/>
              </a:rPr>
              <a:t>why?</a:t>
            </a:r>
          </a:p>
        </p:txBody>
      </p:sp>
      <p:sp>
        <p:nvSpPr>
          <p:cNvPr id="407558" name="Rectangle 6"/>
          <p:cNvSpPr>
            <a:spLocks noChangeArrowheads="1"/>
          </p:cNvSpPr>
          <p:nvPr/>
        </p:nvSpPr>
        <p:spPr bwMode="auto">
          <a:xfrm>
            <a:off x="611188" y="3105150"/>
            <a:ext cx="14065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3200">
                <a:solidFill>
                  <a:srgbClr val="FF0066"/>
                </a:solidFill>
                <a:latin typeface="Arial" charset="0"/>
              </a:rPr>
              <a:t>组成</a:t>
            </a:r>
            <a:r>
              <a:rPr lang="zh-CN" altLang="en-US" sz="3200" b="0">
                <a:solidFill>
                  <a:srgbClr val="FF0066"/>
                </a:solidFill>
                <a:latin typeface="Arial" charset="0"/>
              </a:rPr>
              <a: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7555"/>
                                        </p:tgtEl>
                                        <p:attrNameLst>
                                          <p:attrName>style.visibility</p:attrName>
                                        </p:attrNameLst>
                                      </p:cBhvr>
                                      <p:to>
                                        <p:strVal val="visible"/>
                                      </p:to>
                                    </p:set>
                                    <p:animEffect transition="in" filter="blinds(horizontal)">
                                      <p:cBhvr>
                                        <p:cTn id="7" dur="500"/>
                                        <p:tgtEl>
                                          <p:spTgt spid="407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7557"/>
                                        </p:tgtEl>
                                        <p:attrNameLst>
                                          <p:attrName>style.visibility</p:attrName>
                                        </p:attrNameLst>
                                      </p:cBhvr>
                                      <p:to>
                                        <p:strVal val="visible"/>
                                      </p:to>
                                    </p:set>
                                    <p:anim calcmode="lin" valueType="num">
                                      <p:cBhvr additive="base">
                                        <p:cTn id="12" dur="500" fill="hold"/>
                                        <p:tgtEl>
                                          <p:spTgt spid="407557"/>
                                        </p:tgtEl>
                                        <p:attrNameLst>
                                          <p:attrName>ppt_x</p:attrName>
                                        </p:attrNameLst>
                                      </p:cBhvr>
                                      <p:tavLst>
                                        <p:tav tm="0">
                                          <p:val>
                                            <p:strVal val="#ppt_x"/>
                                          </p:val>
                                        </p:tav>
                                        <p:tav tm="100000">
                                          <p:val>
                                            <p:strVal val="#ppt_x"/>
                                          </p:val>
                                        </p:tav>
                                      </p:tavLst>
                                    </p:anim>
                                    <p:anim calcmode="lin" valueType="num">
                                      <p:cBhvr additive="base">
                                        <p:cTn id="13" dur="500" fill="hold"/>
                                        <p:tgtEl>
                                          <p:spTgt spid="40755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07556"/>
                                        </p:tgtEl>
                                        <p:attrNameLst>
                                          <p:attrName>style.visibility</p:attrName>
                                        </p:attrNameLst>
                                      </p:cBhvr>
                                      <p:to>
                                        <p:strVal val="visible"/>
                                      </p:to>
                                    </p:set>
                                    <p:anim calcmode="lin" valueType="num">
                                      <p:cBhvr additive="base">
                                        <p:cTn id="18" dur="500" fill="hold"/>
                                        <p:tgtEl>
                                          <p:spTgt spid="407556"/>
                                        </p:tgtEl>
                                        <p:attrNameLst>
                                          <p:attrName>ppt_x</p:attrName>
                                        </p:attrNameLst>
                                      </p:cBhvr>
                                      <p:tavLst>
                                        <p:tav tm="0">
                                          <p:val>
                                            <p:strVal val="#ppt_x"/>
                                          </p:val>
                                        </p:tav>
                                        <p:tav tm="100000">
                                          <p:val>
                                            <p:strVal val="#ppt_x"/>
                                          </p:val>
                                        </p:tav>
                                      </p:tavLst>
                                    </p:anim>
                                    <p:anim calcmode="lin" valueType="num">
                                      <p:cBhvr additive="base">
                                        <p:cTn id="19" dur="500" fill="hold"/>
                                        <p:tgtEl>
                                          <p:spTgt spid="40755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07558"/>
                                        </p:tgtEl>
                                        <p:attrNameLst>
                                          <p:attrName>style.visibility</p:attrName>
                                        </p:attrNameLst>
                                      </p:cBhvr>
                                      <p:to>
                                        <p:strVal val="visible"/>
                                      </p:to>
                                    </p:set>
                                    <p:anim calcmode="lin" valueType="num">
                                      <p:cBhvr additive="base">
                                        <p:cTn id="24" dur="500" fill="hold"/>
                                        <p:tgtEl>
                                          <p:spTgt spid="407558"/>
                                        </p:tgtEl>
                                        <p:attrNameLst>
                                          <p:attrName>ppt_x</p:attrName>
                                        </p:attrNameLst>
                                      </p:cBhvr>
                                      <p:tavLst>
                                        <p:tav tm="0">
                                          <p:val>
                                            <p:strVal val="#ppt_x"/>
                                          </p:val>
                                        </p:tav>
                                        <p:tav tm="100000">
                                          <p:val>
                                            <p:strVal val="#ppt_x"/>
                                          </p:val>
                                        </p:tav>
                                      </p:tavLst>
                                    </p:anim>
                                    <p:anim calcmode="lin" valueType="num">
                                      <p:cBhvr additive="base">
                                        <p:cTn id="25" dur="500" fill="hold"/>
                                        <p:tgtEl>
                                          <p:spTgt spid="40755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07554"/>
                                        </p:tgtEl>
                                        <p:attrNameLst>
                                          <p:attrName>style.visibility</p:attrName>
                                        </p:attrNameLst>
                                      </p:cBhvr>
                                      <p:to>
                                        <p:strVal val="visible"/>
                                      </p:to>
                                    </p:set>
                                    <p:anim calcmode="lin" valueType="num">
                                      <p:cBhvr additive="base">
                                        <p:cTn id="30" dur="500" fill="hold"/>
                                        <p:tgtEl>
                                          <p:spTgt spid="407554"/>
                                        </p:tgtEl>
                                        <p:attrNameLst>
                                          <p:attrName>ppt_x</p:attrName>
                                        </p:attrNameLst>
                                      </p:cBhvr>
                                      <p:tavLst>
                                        <p:tav tm="0">
                                          <p:val>
                                            <p:strVal val="#ppt_x"/>
                                          </p:val>
                                        </p:tav>
                                        <p:tav tm="100000">
                                          <p:val>
                                            <p:strVal val="#ppt_x"/>
                                          </p:val>
                                        </p:tav>
                                      </p:tavLst>
                                    </p:anim>
                                    <p:anim calcmode="lin" valueType="num">
                                      <p:cBhvr additive="base">
                                        <p:cTn id="31" dur="500" fill="hold"/>
                                        <p:tgtEl>
                                          <p:spTgt spid="4075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4" grpId="0"/>
      <p:bldP spid="407555" grpId="0"/>
      <p:bldP spid="407556" grpId="0"/>
      <p:bldP spid="407557" grpId="0"/>
      <p:bldP spid="40755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1828800" y="2843213"/>
          <a:ext cx="6931025" cy="2362200"/>
        </p:xfrm>
        <a:graphic>
          <a:graphicData uri="http://schemas.openxmlformats.org/presentationml/2006/ole">
            <mc:AlternateContent xmlns:mc="http://schemas.openxmlformats.org/markup-compatibility/2006">
              <mc:Choice xmlns:v="urn:schemas-microsoft-com:vml" Requires="v">
                <p:oleObj spid="_x0000_s2080" name="文档" r:id="rId3" imgW="5630040" imgH="1117800" progId="Word.Document.8">
                  <p:embed/>
                </p:oleObj>
              </mc:Choice>
              <mc:Fallback>
                <p:oleObj name="文档" r:id="rId3" imgW="5630040" imgH="11178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43213"/>
                        <a:ext cx="693102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Line 3"/>
          <p:cNvSpPr>
            <a:spLocks noChangeShapeType="1"/>
          </p:cNvSpPr>
          <p:nvPr/>
        </p:nvSpPr>
        <p:spPr bwMode="auto">
          <a:xfrm>
            <a:off x="2971800" y="1928813"/>
            <a:ext cx="0" cy="32004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 name="Line 4"/>
          <p:cNvSpPr>
            <a:spLocks noChangeShapeType="1"/>
          </p:cNvSpPr>
          <p:nvPr/>
        </p:nvSpPr>
        <p:spPr bwMode="auto">
          <a:xfrm flipV="1">
            <a:off x="1143000" y="3833813"/>
            <a:ext cx="556260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 name="Rectangle 5"/>
          <p:cNvSpPr>
            <a:spLocks noChangeArrowheads="1"/>
          </p:cNvSpPr>
          <p:nvPr/>
        </p:nvSpPr>
        <p:spPr bwMode="auto">
          <a:xfrm>
            <a:off x="838200" y="1895475"/>
            <a:ext cx="1898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0">
                <a:solidFill>
                  <a:schemeClr val="tx1"/>
                </a:solidFill>
                <a:latin typeface="Arial" charset="0"/>
              </a:rPr>
              <a:t>Condition</a:t>
            </a:r>
            <a:endParaRPr lang="en-US" altLang="zh-CN" b="0">
              <a:solidFill>
                <a:schemeClr val="tx1"/>
              </a:solidFill>
              <a:latin typeface="Arial" charset="0"/>
            </a:endParaRPr>
          </a:p>
        </p:txBody>
      </p:sp>
      <p:sp>
        <p:nvSpPr>
          <p:cNvPr id="2054" name="Rectangle 6"/>
          <p:cNvSpPr>
            <a:spLocks noChangeArrowheads="1"/>
          </p:cNvSpPr>
          <p:nvPr/>
        </p:nvSpPr>
        <p:spPr bwMode="auto">
          <a:xfrm>
            <a:off x="3886200" y="1852613"/>
            <a:ext cx="4724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3200" b="0">
                <a:solidFill>
                  <a:schemeClr val="tx1"/>
                </a:solidFill>
                <a:latin typeface="Arial" charset="0"/>
              </a:rPr>
              <a:t>Condition composition</a:t>
            </a:r>
            <a:endParaRPr lang="en-US" altLang="zh-CN" b="0">
              <a:solidFill>
                <a:schemeClr val="tx1"/>
              </a:solidFill>
              <a:latin typeface="Arial" charset="0"/>
            </a:endParaRPr>
          </a:p>
        </p:txBody>
      </p:sp>
      <p:sp>
        <p:nvSpPr>
          <p:cNvPr id="2055" name="Rectangle 7"/>
          <p:cNvSpPr>
            <a:spLocks noChangeArrowheads="1"/>
          </p:cNvSpPr>
          <p:nvPr/>
        </p:nvSpPr>
        <p:spPr bwMode="auto">
          <a:xfrm>
            <a:off x="914400" y="5281613"/>
            <a:ext cx="13128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0">
                <a:solidFill>
                  <a:schemeClr val="tx1"/>
                </a:solidFill>
                <a:latin typeface="Arial" charset="0"/>
              </a:rPr>
              <a:t>Action</a:t>
            </a:r>
            <a:endParaRPr lang="en-US" altLang="zh-CN" b="0">
              <a:solidFill>
                <a:schemeClr val="tx1"/>
              </a:solidFill>
              <a:latin typeface="Arial" charset="0"/>
            </a:endParaRPr>
          </a:p>
        </p:txBody>
      </p:sp>
      <p:sp>
        <p:nvSpPr>
          <p:cNvPr id="2056" name="Rectangle 8"/>
          <p:cNvSpPr>
            <a:spLocks noChangeArrowheads="1"/>
          </p:cNvSpPr>
          <p:nvPr/>
        </p:nvSpPr>
        <p:spPr bwMode="auto">
          <a:xfrm>
            <a:off x="3886200" y="5205413"/>
            <a:ext cx="52578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3200" b="0">
                <a:solidFill>
                  <a:schemeClr val="tx1"/>
                </a:solidFill>
                <a:latin typeface="Arial" charset="0"/>
              </a:rPr>
              <a:t>Relative Action under one condition composition</a:t>
            </a:r>
            <a:endParaRPr lang="en-US" altLang="zh-CN" b="0">
              <a:solidFill>
                <a:schemeClr val="tx1"/>
              </a:solidFill>
              <a:latin typeface="Arial" charset="0"/>
            </a:endParaRPr>
          </a:p>
          <a:p>
            <a:pPr algn="l"/>
            <a:r>
              <a:rPr lang="en-US" altLang="zh-CN" sz="3200" b="0">
                <a:solidFill>
                  <a:schemeClr val="tx1"/>
                </a:solidFill>
                <a:latin typeface="Arial" charset="0"/>
              </a:rPr>
              <a:t> </a:t>
            </a:r>
          </a:p>
        </p:txBody>
      </p:sp>
      <p:sp>
        <p:nvSpPr>
          <p:cNvPr id="2057" name="AutoShape 9"/>
          <p:cNvSpPr>
            <a:spLocks noChangeArrowheads="1"/>
          </p:cNvSpPr>
          <p:nvPr/>
        </p:nvSpPr>
        <p:spPr bwMode="auto">
          <a:xfrm rot="3464907">
            <a:off x="723900" y="2881313"/>
            <a:ext cx="1371600" cy="533400"/>
          </a:xfrm>
          <a:prstGeom prst="curvedUpArrow">
            <a:avLst>
              <a:gd name="adj1" fmla="val 72595"/>
              <a:gd name="adj2" fmla="val 124024"/>
              <a:gd name="adj3" fmla="val 29514"/>
            </a:avLst>
          </a:prstGeom>
          <a:solidFill>
            <a:srgbClr val="FF00FF"/>
          </a:solidFill>
          <a:ln w="9525">
            <a:solidFill>
              <a:schemeClr val="tx1"/>
            </a:solidFill>
            <a:miter lim="800000"/>
            <a:headEnd/>
            <a:tailEnd/>
          </a:ln>
        </p:spPr>
        <p:txBody>
          <a:bodyPr wrap="none" anchor="ctr"/>
          <a:lstStyle/>
          <a:p>
            <a:endParaRPr lang="zh-CN" altLang="en-US"/>
          </a:p>
        </p:txBody>
      </p:sp>
      <p:sp>
        <p:nvSpPr>
          <p:cNvPr id="2058" name="AutoShape 10"/>
          <p:cNvSpPr>
            <a:spLocks noChangeArrowheads="1"/>
          </p:cNvSpPr>
          <p:nvPr/>
        </p:nvSpPr>
        <p:spPr bwMode="auto">
          <a:xfrm rot="-7108753">
            <a:off x="6093619" y="4293394"/>
            <a:ext cx="1452562" cy="533400"/>
          </a:xfrm>
          <a:prstGeom prst="curvedUpArrow">
            <a:avLst>
              <a:gd name="adj1" fmla="val 76880"/>
              <a:gd name="adj2" fmla="val 131345"/>
              <a:gd name="adj3" fmla="val 29514"/>
            </a:avLst>
          </a:prstGeom>
          <a:solidFill>
            <a:srgbClr val="FF00FF"/>
          </a:solidFill>
          <a:ln w="9525">
            <a:solidFill>
              <a:schemeClr val="tx1"/>
            </a:solidFill>
            <a:miter lim="800000"/>
            <a:headEnd/>
            <a:tailEnd/>
          </a:ln>
        </p:spPr>
        <p:txBody>
          <a:bodyPr wrap="none" anchor="ctr"/>
          <a:lstStyle/>
          <a:p>
            <a:endParaRPr lang="zh-CN" altLang="en-US"/>
          </a:p>
        </p:txBody>
      </p:sp>
      <p:sp>
        <p:nvSpPr>
          <p:cNvPr id="2059" name="AutoShape 11"/>
          <p:cNvSpPr>
            <a:spLocks noChangeArrowheads="1"/>
          </p:cNvSpPr>
          <p:nvPr/>
        </p:nvSpPr>
        <p:spPr bwMode="auto">
          <a:xfrm rot="-3784755">
            <a:off x="582612" y="4360863"/>
            <a:ext cx="1063625" cy="603250"/>
          </a:xfrm>
          <a:prstGeom prst="curvedDownArrow">
            <a:avLst>
              <a:gd name="adj1" fmla="val 35263"/>
              <a:gd name="adj2" fmla="val 70526"/>
              <a:gd name="adj3" fmla="val 33333"/>
            </a:avLst>
          </a:prstGeom>
          <a:solidFill>
            <a:srgbClr val="FF00FF"/>
          </a:solidFill>
          <a:ln w="9525">
            <a:solidFill>
              <a:schemeClr val="tx1"/>
            </a:solidFill>
            <a:miter lim="800000"/>
            <a:headEnd/>
            <a:tailEnd/>
          </a:ln>
        </p:spPr>
        <p:txBody>
          <a:bodyPr wrap="none" anchor="ctr"/>
          <a:lstStyle/>
          <a:p>
            <a:endParaRPr lang="zh-CN" altLang="en-US"/>
          </a:p>
        </p:txBody>
      </p:sp>
      <p:sp>
        <p:nvSpPr>
          <p:cNvPr id="2060" name="AutoShape 12"/>
          <p:cNvSpPr>
            <a:spLocks noChangeArrowheads="1"/>
          </p:cNvSpPr>
          <p:nvPr/>
        </p:nvSpPr>
        <p:spPr bwMode="auto">
          <a:xfrm rot="1796367">
            <a:off x="6477000" y="2538413"/>
            <a:ext cx="457200" cy="990600"/>
          </a:xfrm>
          <a:prstGeom prst="curvedLeftArrow">
            <a:avLst>
              <a:gd name="adj1" fmla="val 43333"/>
              <a:gd name="adj2" fmla="val 86667"/>
              <a:gd name="adj3" fmla="val 33333"/>
            </a:avLst>
          </a:prstGeom>
          <a:solidFill>
            <a:srgbClr val="FF00FF"/>
          </a:solidFill>
          <a:ln w="9525">
            <a:solidFill>
              <a:schemeClr val="tx1"/>
            </a:solidFill>
            <a:miter lim="800000"/>
            <a:headEnd/>
            <a:tailEnd/>
          </a:ln>
        </p:spPr>
        <p:txBody>
          <a:bodyPr wrap="none" anchor="ctr"/>
          <a:lstStyle/>
          <a:p>
            <a:endParaRPr lang="zh-CN" altLang="en-US"/>
          </a:p>
        </p:txBody>
      </p:sp>
      <p:sp>
        <p:nvSpPr>
          <p:cNvPr id="2061" name="Rectangle 13"/>
          <p:cNvSpPr>
            <a:spLocks noChangeArrowheads="1"/>
          </p:cNvSpPr>
          <p:nvPr/>
        </p:nvSpPr>
        <p:spPr bwMode="auto">
          <a:xfrm>
            <a:off x="611560" y="368660"/>
            <a:ext cx="457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判断表</a:t>
            </a:r>
            <a:endParaRPr lang="en-US" altLang="zh-CN"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cSld>
  <p:clrMapOvr>
    <a:masterClrMapping/>
  </p:clrMapOvr>
  <p:transition>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352800" y="609600"/>
            <a:ext cx="5791200" cy="5775325"/>
            <a:chOff x="-3" y="-3"/>
            <a:chExt cx="3452" cy="4108"/>
          </a:xfrm>
        </p:grpSpPr>
        <p:grpSp>
          <p:nvGrpSpPr>
            <p:cNvPr id="67591" name="Group 3"/>
            <p:cNvGrpSpPr>
              <a:grpSpLocks/>
            </p:cNvGrpSpPr>
            <p:nvPr/>
          </p:nvGrpSpPr>
          <p:grpSpPr bwMode="auto">
            <a:xfrm>
              <a:off x="0" y="0"/>
              <a:ext cx="3446" cy="4102"/>
              <a:chOff x="0" y="0"/>
              <a:chExt cx="3446" cy="4102"/>
            </a:xfrm>
          </p:grpSpPr>
          <p:grpSp>
            <p:nvGrpSpPr>
              <p:cNvPr id="67593" name="Group 4"/>
              <p:cNvGrpSpPr>
                <a:grpSpLocks/>
              </p:cNvGrpSpPr>
              <p:nvPr/>
            </p:nvGrpSpPr>
            <p:grpSpPr bwMode="auto">
              <a:xfrm>
                <a:off x="0" y="0"/>
                <a:ext cx="592" cy="384"/>
                <a:chOff x="0" y="0"/>
                <a:chExt cx="592" cy="384"/>
              </a:xfrm>
            </p:grpSpPr>
            <p:sp>
              <p:nvSpPr>
                <p:cNvPr id="67789" name="Rectangle 5"/>
                <p:cNvSpPr>
                  <a:spLocks noChangeArrowheads="1"/>
                </p:cNvSpPr>
                <p:nvPr/>
              </p:nvSpPr>
              <p:spPr bwMode="auto">
                <a:xfrm>
                  <a:off x="43" y="0"/>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790" name="Rectangle 6"/>
                <p:cNvSpPr>
                  <a:spLocks noChangeArrowheads="1"/>
                </p:cNvSpPr>
                <p:nvPr/>
              </p:nvSpPr>
              <p:spPr bwMode="auto">
                <a:xfrm>
                  <a:off x="0" y="0"/>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594" name="Group 7"/>
              <p:cNvGrpSpPr>
                <a:grpSpLocks/>
              </p:cNvGrpSpPr>
              <p:nvPr/>
            </p:nvGrpSpPr>
            <p:grpSpPr bwMode="auto">
              <a:xfrm>
                <a:off x="592" y="0"/>
                <a:ext cx="570" cy="384"/>
                <a:chOff x="592" y="0"/>
                <a:chExt cx="570" cy="384"/>
              </a:xfrm>
            </p:grpSpPr>
            <p:sp>
              <p:nvSpPr>
                <p:cNvPr id="67787" name="Rectangle 8"/>
                <p:cNvSpPr>
                  <a:spLocks noChangeArrowheads="1"/>
                </p:cNvSpPr>
                <p:nvPr/>
              </p:nvSpPr>
              <p:spPr bwMode="auto">
                <a:xfrm>
                  <a:off x="635" y="0"/>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1</a:t>
                  </a:r>
                </a:p>
              </p:txBody>
            </p:sp>
            <p:sp>
              <p:nvSpPr>
                <p:cNvPr id="67788" name="Rectangle 9"/>
                <p:cNvSpPr>
                  <a:spLocks noChangeArrowheads="1"/>
                </p:cNvSpPr>
                <p:nvPr/>
              </p:nvSpPr>
              <p:spPr bwMode="auto">
                <a:xfrm>
                  <a:off x="592" y="0"/>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595" name="Group 10"/>
              <p:cNvGrpSpPr>
                <a:grpSpLocks/>
              </p:cNvGrpSpPr>
              <p:nvPr/>
            </p:nvGrpSpPr>
            <p:grpSpPr bwMode="auto">
              <a:xfrm>
                <a:off x="1162" y="0"/>
                <a:ext cx="571" cy="384"/>
                <a:chOff x="1162" y="0"/>
                <a:chExt cx="571" cy="384"/>
              </a:xfrm>
            </p:grpSpPr>
            <p:sp>
              <p:nvSpPr>
                <p:cNvPr id="67785" name="Rectangle 11"/>
                <p:cNvSpPr>
                  <a:spLocks noChangeArrowheads="1"/>
                </p:cNvSpPr>
                <p:nvPr/>
              </p:nvSpPr>
              <p:spPr bwMode="auto">
                <a:xfrm>
                  <a:off x="1205" y="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2</a:t>
                  </a:r>
                </a:p>
              </p:txBody>
            </p:sp>
            <p:sp>
              <p:nvSpPr>
                <p:cNvPr id="67786" name="Rectangle 12"/>
                <p:cNvSpPr>
                  <a:spLocks noChangeArrowheads="1"/>
                </p:cNvSpPr>
                <p:nvPr/>
              </p:nvSpPr>
              <p:spPr bwMode="auto">
                <a:xfrm>
                  <a:off x="1162" y="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596" name="Group 13"/>
              <p:cNvGrpSpPr>
                <a:grpSpLocks/>
              </p:cNvGrpSpPr>
              <p:nvPr/>
            </p:nvGrpSpPr>
            <p:grpSpPr bwMode="auto">
              <a:xfrm>
                <a:off x="1733" y="0"/>
                <a:ext cx="571" cy="384"/>
                <a:chOff x="1733" y="0"/>
                <a:chExt cx="571" cy="384"/>
              </a:xfrm>
            </p:grpSpPr>
            <p:sp>
              <p:nvSpPr>
                <p:cNvPr id="67783" name="Rectangle 14"/>
                <p:cNvSpPr>
                  <a:spLocks noChangeArrowheads="1"/>
                </p:cNvSpPr>
                <p:nvPr/>
              </p:nvSpPr>
              <p:spPr bwMode="auto">
                <a:xfrm>
                  <a:off x="1776" y="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3</a:t>
                  </a:r>
                </a:p>
              </p:txBody>
            </p:sp>
            <p:sp>
              <p:nvSpPr>
                <p:cNvPr id="67784" name="Rectangle 15"/>
                <p:cNvSpPr>
                  <a:spLocks noChangeArrowheads="1"/>
                </p:cNvSpPr>
                <p:nvPr/>
              </p:nvSpPr>
              <p:spPr bwMode="auto">
                <a:xfrm>
                  <a:off x="1733" y="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597" name="Group 16"/>
              <p:cNvGrpSpPr>
                <a:grpSpLocks/>
              </p:cNvGrpSpPr>
              <p:nvPr/>
            </p:nvGrpSpPr>
            <p:grpSpPr bwMode="auto">
              <a:xfrm>
                <a:off x="2304" y="0"/>
                <a:ext cx="571" cy="384"/>
                <a:chOff x="2304" y="0"/>
                <a:chExt cx="571" cy="384"/>
              </a:xfrm>
            </p:grpSpPr>
            <p:sp>
              <p:nvSpPr>
                <p:cNvPr id="67781" name="Rectangle 17"/>
                <p:cNvSpPr>
                  <a:spLocks noChangeArrowheads="1"/>
                </p:cNvSpPr>
                <p:nvPr/>
              </p:nvSpPr>
              <p:spPr bwMode="auto">
                <a:xfrm>
                  <a:off x="2347" y="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4</a:t>
                  </a:r>
                </a:p>
              </p:txBody>
            </p:sp>
            <p:sp>
              <p:nvSpPr>
                <p:cNvPr id="67782" name="Rectangle 18"/>
                <p:cNvSpPr>
                  <a:spLocks noChangeArrowheads="1"/>
                </p:cNvSpPr>
                <p:nvPr/>
              </p:nvSpPr>
              <p:spPr bwMode="auto">
                <a:xfrm>
                  <a:off x="2304" y="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598" name="Group 19"/>
              <p:cNvGrpSpPr>
                <a:grpSpLocks/>
              </p:cNvGrpSpPr>
              <p:nvPr/>
            </p:nvGrpSpPr>
            <p:grpSpPr bwMode="auto">
              <a:xfrm>
                <a:off x="2875" y="0"/>
                <a:ext cx="571" cy="384"/>
                <a:chOff x="2875" y="0"/>
                <a:chExt cx="571" cy="384"/>
              </a:xfrm>
            </p:grpSpPr>
            <p:sp>
              <p:nvSpPr>
                <p:cNvPr id="67779" name="Rectangle 20"/>
                <p:cNvSpPr>
                  <a:spLocks noChangeArrowheads="1"/>
                </p:cNvSpPr>
                <p:nvPr/>
              </p:nvSpPr>
              <p:spPr bwMode="auto">
                <a:xfrm>
                  <a:off x="2918" y="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5</a:t>
                  </a:r>
                </a:p>
              </p:txBody>
            </p:sp>
            <p:sp>
              <p:nvSpPr>
                <p:cNvPr id="67780" name="Rectangle 21"/>
                <p:cNvSpPr>
                  <a:spLocks noChangeArrowheads="1"/>
                </p:cNvSpPr>
                <p:nvPr/>
              </p:nvSpPr>
              <p:spPr bwMode="auto">
                <a:xfrm>
                  <a:off x="2875" y="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599" name="Group 22"/>
              <p:cNvGrpSpPr>
                <a:grpSpLocks/>
              </p:cNvGrpSpPr>
              <p:nvPr/>
            </p:nvGrpSpPr>
            <p:grpSpPr bwMode="auto">
              <a:xfrm>
                <a:off x="0" y="384"/>
                <a:ext cx="592" cy="384"/>
                <a:chOff x="0" y="384"/>
                <a:chExt cx="592" cy="384"/>
              </a:xfrm>
            </p:grpSpPr>
            <p:sp>
              <p:nvSpPr>
                <p:cNvPr id="67777" name="Rectangle 23"/>
                <p:cNvSpPr>
                  <a:spLocks noChangeArrowheads="1"/>
                </p:cNvSpPr>
                <p:nvPr/>
              </p:nvSpPr>
              <p:spPr bwMode="auto">
                <a:xfrm>
                  <a:off x="43" y="384"/>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zh-CN" altLang="en-US" sz="2400">
                      <a:solidFill>
                        <a:schemeClr val="tx1"/>
                      </a:solidFill>
                      <a:latin typeface="Calibri" pitchFamily="34" charset="0"/>
                    </a:rPr>
                    <a:t>教授</a:t>
                  </a:r>
                </a:p>
              </p:txBody>
            </p:sp>
            <p:sp>
              <p:nvSpPr>
                <p:cNvPr id="67778" name="Rectangle 24"/>
                <p:cNvSpPr>
                  <a:spLocks noChangeArrowheads="1"/>
                </p:cNvSpPr>
                <p:nvPr/>
              </p:nvSpPr>
              <p:spPr bwMode="auto">
                <a:xfrm>
                  <a:off x="0" y="384"/>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0" name="Group 25"/>
              <p:cNvGrpSpPr>
                <a:grpSpLocks/>
              </p:cNvGrpSpPr>
              <p:nvPr/>
            </p:nvGrpSpPr>
            <p:grpSpPr bwMode="auto">
              <a:xfrm>
                <a:off x="592" y="384"/>
                <a:ext cx="570" cy="384"/>
                <a:chOff x="592" y="384"/>
                <a:chExt cx="570" cy="384"/>
              </a:xfrm>
            </p:grpSpPr>
            <p:sp>
              <p:nvSpPr>
                <p:cNvPr id="67775" name="Rectangle 26"/>
                <p:cNvSpPr>
                  <a:spLocks noChangeArrowheads="1"/>
                </p:cNvSpPr>
                <p:nvPr/>
              </p:nvSpPr>
              <p:spPr bwMode="auto">
                <a:xfrm>
                  <a:off x="635" y="384"/>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776" name="Rectangle 27"/>
                <p:cNvSpPr>
                  <a:spLocks noChangeArrowheads="1"/>
                </p:cNvSpPr>
                <p:nvPr/>
              </p:nvSpPr>
              <p:spPr bwMode="auto">
                <a:xfrm>
                  <a:off x="592" y="384"/>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1" name="Group 28"/>
              <p:cNvGrpSpPr>
                <a:grpSpLocks/>
              </p:cNvGrpSpPr>
              <p:nvPr/>
            </p:nvGrpSpPr>
            <p:grpSpPr bwMode="auto">
              <a:xfrm>
                <a:off x="1162" y="384"/>
                <a:ext cx="571" cy="384"/>
                <a:chOff x="1162" y="384"/>
                <a:chExt cx="571" cy="384"/>
              </a:xfrm>
            </p:grpSpPr>
            <p:sp>
              <p:nvSpPr>
                <p:cNvPr id="67773" name="Rectangle 29"/>
                <p:cNvSpPr>
                  <a:spLocks noChangeArrowheads="1"/>
                </p:cNvSpPr>
                <p:nvPr/>
              </p:nvSpPr>
              <p:spPr bwMode="auto">
                <a:xfrm>
                  <a:off x="1205" y="38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T</a:t>
                  </a:r>
                </a:p>
              </p:txBody>
            </p:sp>
            <p:sp>
              <p:nvSpPr>
                <p:cNvPr id="67774" name="Rectangle 30"/>
                <p:cNvSpPr>
                  <a:spLocks noChangeArrowheads="1"/>
                </p:cNvSpPr>
                <p:nvPr/>
              </p:nvSpPr>
              <p:spPr bwMode="auto">
                <a:xfrm>
                  <a:off x="1162" y="38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2" name="Group 31"/>
              <p:cNvGrpSpPr>
                <a:grpSpLocks/>
              </p:cNvGrpSpPr>
              <p:nvPr/>
            </p:nvGrpSpPr>
            <p:grpSpPr bwMode="auto">
              <a:xfrm>
                <a:off x="1733" y="384"/>
                <a:ext cx="571" cy="384"/>
                <a:chOff x="1733" y="384"/>
                <a:chExt cx="571" cy="384"/>
              </a:xfrm>
            </p:grpSpPr>
            <p:sp>
              <p:nvSpPr>
                <p:cNvPr id="67771" name="Rectangle 32"/>
                <p:cNvSpPr>
                  <a:spLocks noChangeArrowheads="1"/>
                </p:cNvSpPr>
                <p:nvPr/>
              </p:nvSpPr>
              <p:spPr bwMode="auto">
                <a:xfrm>
                  <a:off x="1776" y="38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72" name="Rectangle 33"/>
                <p:cNvSpPr>
                  <a:spLocks noChangeArrowheads="1"/>
                </p:cNvSpPr>
                <p:nvPr/>
              </p:nvSpPr>
              <p:spPr bwMode="auto">
                <a:xfrm>
                  <a:off x="1733" y="38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3" name="Group 34"/>
              <p:cNvGrpSpPr>
                <a:grpSpLocks/>
              </p:cNvGrpSpPr>
              <p:nvPr/>
            </p:nvGrpSpPr>
            <p:grpSpPr bwMode="auto">
              <a:xfrm>
                <a:off x="2304" y="384"/>
                <a:ext cx="571" cy="384"/>
                <a:chOff x="2304" y="384"/>
                <a:chExt cx="571" cy="384"/>
              </a:xfrm>
            </p:grpSpPr>
            <p:sp>
              <p:nvSpPr>
                <p:cNvPr id="67769" name="Rectangle 35"/>
                <p:cNvSpPr>
                  <a:spLocks noChangeArrowheads="1"/>
                </p:cNvSpPr>
                <p:nvPr/>
              </p:nvSpPr>
              <p:spPr bwMode="auto">
                <a:xfrm>
                  <a:off x="2347" y="38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70" name="Rectangle 36"/>
                <p:cNvSpPr>
                  <a:spLocks noChangeArrowheads="1"/>
                </p:cNvSpPr>
                <p:nvPr/>
              </p:nvSpPr>
              <p:spPr bwMode="auto">
                <a:xfrm>
                  <a:off x="2304" y="38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4" name="Group 37"/>
              <p:cNvGrpSpPr>
                <a:grpSpLocks/>
              </p:cNvGrpSpPr>
              <p:nvPr/>
            </p:nvGrpSpPr>
            <p:grpSpPr bwMode="auto">
              <a:xfrm>
                <a:off x="2875" y="384"/>
                <a:ext cx="571" cy="384"/>
                <a:chOff x="2875" y="384"/>
                <a:chExt cx="571" cy="384"/>
              </a:xfrm>
            </p:grpSpPr>
            <p:sp>
              <p:nvSpPr>
                <p:cNvPr id="67767" name="Rectangle 38"/>
                <p:cNvSpPr>
                  <a:spLocks noChangeArrowheads="1"/>
                </p:cNvSpPr>
                <p:nvPr/>
              </p:nvSpPr>
              <p:spPr bwMode="auto">
                <a:xfrm>
                  <a:off x="2918" y="38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68" name="Rectangle 39"/>
                <p:cNvSpPr>
                  <a:spLocks noChangeArrowheads="1"/>
                </p:cNvSpPr>
                <p:nvPr/>
              </p:nvSpPr>
              <p:spPr bwMode="auto">
                <a:xfrm>
                  <a:off x="2875" y="38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5" name="Group 40"/>
              <p:cNvGrpSpPr>
                <a:grpSpLocks/>
              </p:cNvGrpSpPr>
              <p:nvPr/>
            </p:nvGrpSpPr>
            <p:grpSpPr bwMode="auto">
              <a:xfrm>
                <a:off x="0" y="768"/>
                <a:ext cx="592" cy="384"/>
                <a:chOff x="0" y="768"/>
                <a:chExt cx="592" cy="384"/>
              </a:xfrm>
            </p:grpSpPr>
            <p:sp>
              <p:nvSpPr>
                <p:cNvPr id="67765" name="Rectangle 41"/>
                <p:cNvSpPr>
                  <a:spLocks noChangeArrowheads="1"/>
                </p:cNvSpPr>
                <p:nvPr/>
              </p:nvSpPr>
              <p:spPr bwMode="auto">
                <a:xfrm>
                  <a:off x="43" y="768"/>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zh-CN" altLang="en-US">
                      <a:solidFill>
                        <a:schemeClr val="tx1"/>
                      </a:solidFill>
                      <a:latin typeface="Calibri" pitchFamily="34" charset="0"/>
                    </a:rPr>
                    <a:t>副教授</a:t>
                  </a:r>
                </a:p>
              </p:txBody>
            </p:sp>
            <p:sp>
              <p:nvSpPr>
                <p:cNvPr id="67766" name="Rectangle 42"/>
                <p:cNvSpPr>
                  <a:spLocks noChangeArrowheads="1"/>
                </p:cNvSpPr>
                <p:nvPr/>
              </p:nvSpPr>
              <p:spPr bwMode="auto">
                <a:xfrm>
                  <a:off x="0" y="768"/>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6" name="Group 43"/>
              <p:cNvGrpSpPr>
                <a:grpSpLocks/>
              </p:cNvGrpSpPr>
              <p:nvPr/>
            </p:nvGrpSpPr>
            <p:grpSpPr bwMode="auto">
              <a:xfrm>
                <a:off x="592" y="768"/>
                <a:ext cx="570" cy="384"/>
                <a:chOff x="592" y="768"/>
                <a:chExt cx="570" cy="384"/>
              </a:xfrm>
            </p:grpSpPr>
            <p:sp>
              <p:nvSpPr>
                <p:cNvPr id="67763" name="Rectangle 44"/>
                <p:cNvSpPr>
                  <a:spLocks noChangeArrowheads="1"/>
                </p:cNvSpPr>
                <p:nvPr/>
              </p:nvSpPr>
              <p:spPr bwMode="auto">
                <a:xfrm>
                  <a:off x="635" y="768"/>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764" name="Rectangle 45"/>
                <p:cNvSpPr>
                  <a:spLocks noChangeArrowheads="1"/>
                </p:cNvSpPr>
                <p:nvPr/>
              </p:nvSpPr>
              <p:spPr bwMode="auto">
                <a:xfrm>
                  <a:off x="592" y="768"/>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7" name="Group 46"/>
              <p:cNvGrpSpPr>
                <a:grpSpLocks/>
              </p:cNvGrpSpPr>
              <p:nvPr/>
            </p:nvGrpSpPr>
            <p:grpSpPr bwMode="auto">
              <a:xfrm>
                <a:off x="1162" y="768"/>
                <a:ext cx="571" cy="384"/>
                <a:chOff x="1162" y="768"/>
                <a:chExt cx="571" cy="384"/>
              </a:xfrm>
            </p:grpSpPr>
            <p:sp>
              <p:nvSpPr>
                <p:cNvPr id="67761" name="Rectangle 47"/>
                <p:cNvSpPr>
                  <a:spLocks noChangeArrowheads="1"/>
                </p:cNvSpPr>
                <p:nvPr/>
              </p:nvSpPr>
              <p:spPr bwMode="auto">
                <a:xfrm>
                  <a:off x="1205" y="76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62" name="Rectangle 48"/>
                <p:cNvSpPr>
                  <a:spLocks noChangeArrowheads="1"/>
                </p:cNvSpPr>
                <p:nvPr/>
              </p:nvSpPr>
              <p:spPr bwMode="auto">
                <a:xfrm>
                  <a:off x="1162" y="76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8" name="Group 49"/>
              <p:cNvGrpSpPr>
                <a:grpSpLocks/>
              </p:cNvGrpSpPr>
              <p:nvPr/>
            </p:nvGrpSpPr>
            <p:grpSpPr bwMode="auto">
              <a:xfrm>
                <a:off x="1733" y="768"/>
                <a:ext cx="571" cy="384"/>
                <a:chOff x="1733" y="768"/>
                <a:chExt cx="571" cy="384"/>
              </a:xfrm>
            </p:grpSpPr>
            <p:sp>
              <p:nvSpPr>
                <p:cNvPr id="67759" name="Rectangle 50"/>
                <p:cNvSpPr>
                  <a:spLocks noChangeArrowheads="1"/>
                </p:cNvSpPr>
                <p:nvPr/>
              </p:nvSpPr>
              <p:spPr bwMode="auto">
                <a:xfrm>
                  <a:off x="1776" y="76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T</a:t>
                  </a:r>
                </a:p>
              </p:txBody>
            </p:sp>
            <p:sp>
              <p:nvSpPr>
                <p:cNvPr id="67760" name="Rectangle 51"/>
                <p:cNvSpPr>
                  <a:spLocks noChangeArrowheads="1"/>
                </p:cNvSpPr>
                <p:nvPr/>
              </p:nvSpPr>
              <p:spPr bwMode="auto">
                <a:xfrm>
                  <a:off x="1733" y="76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09" name="Group 52"/>
              <p:cNvGrpSpPr>
                <a:grpSpLocks/>
              </p:cNvGrpSpPr>
              <p:nvPr/>
            </p:nvGrpSpPr>
            <p:grpSpPr bwMode="auto">
              <a:xfrm>
                <a:off x="2304" y="768"/>
                <a:ext cx="571" cy="384"/>
                <a:chOff x="2304" y="768"/>
                <a:chExt cx="571" cy="384"/>
              </a:xfrm>
            </p:grpSpPr>
            <p:sp>
              <p:nvSpPr>
                <p:cNvPr id="67757" name="Rectangle 53"/>
                <p:cNvSpPr>
                  <a:spLocks noChangeArrowheads="1"/>
                </p:cNvSpPr>
                <p:nvPr/>
              </p:nvSpPr>
              <p:spPr bwMode="auto">
                <a:xfrm>
                  <a:off x="2347" y="76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58" name="Rectangle 54"/>
                <p:cNvSpPr>
                  <a:spLocks noChangeArrowheads="1"/>
                </p:cNvSpPr>
                <p:nvPr/>
              </p:nvSpPr>
              <p:spPr bwMode="auto">
                <a:xfrm>
                  <a:off x="2304" y="76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0" name="Group 55"/>
              <p:cNvGrpSpPr>
                <a:grpSpLocks/>
              </p:cNvGrpSpPr>
              <p:nvPr/>
            </p:nvGrpSpPr>
            <p:grpSpPr bwMode="auto">
              <a:xfrm>
                <a:off x="2875" y="768"/>
                <a:ext cx="571" cy="384"/>
                <a:chOff x="2875" y="768"/>
                <a:chExt cx="571" cy="384"/>
              </a:xfrm>
            </p:grpSpPr>
            <p:sp>
              <p:nvSpPr>
                <p:cNvPr id="67755" name="Rectangle 56"/>
                <p:cNvSpPr>
                  <a:spLocks noChangeArrowheads="1"/>
                </p:cNvSpPr>
                <p:nvPr/>
              </p:nvSpPr>
              <p:spPr bwMode="auto">
                <a:xfrm>
                  <a:off x="2918" y="76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56" name="Rectangle 57"/>
                <p:cNvSpPr>
                  <a:spLocks noChangeArrowheads="1"/>
                </p:cNvSpPr>
                <p:nvPr/>
              </p:nvSpPr>
              <p:spPr bwMode="auto">
                <a:xfrm>
                  <a:off x="2875" y="76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1" name="Group 58"/>
              <p:cNvGrpSpPr>
                <a:grpSpLocks/>
              </p:cNvGrpSpPr>
              <p:nvPr/>
            </p:nvGrpSpPr>
            <p:grpSpPr bwMode="auto">
              <a:xfrm>
                <a:off x="0" y="1152"/>
                <a:ext cx="592" cy="384"/>
                <a:chOff x="0" y="1152"/>
                <a:chExt cx="592" cy="384"/>
              </a:xfrm>
            </p:grpSpPr>
            <p:sp>
              <p:nvSpPr>
                <p:cNvPr id="67753" name="Rectangle 59"/>
                <p:cNvSpPr>
                  <a:spLocks noChangeArrowheads="1"/>
                </p:cNvSpPr>
                <p:nvPr/>
              </p:nvSpPr>
              <p:spPr bwMode="auto">
                <a:xfrm>
                  <a:off x="43" y="1152"/>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zh-CN" altLang="en-US" sz="2400">
                      <a:solidFill>
                        <a:schemeClr val="tx1"/>
                      </a:solidFill>
                      <a:latin typeface="Calibri" pitchFamily="34" charset="0"/>
                    </a:rPr>
                    <a:t>讲师</a:t>
                  </a:r>
                </a:p>
              </p:txBody>
            </p:sp>
            <p:sp>
              <p:nvSpPr>
                <p:cNvPr id="67754" name="Rectangle 60"/>
                <p:cNvSpPr>
                  <a:spLocks noChangeArrowheads="1"/>
                </p:cNvSpPr>
                <p:nvPr/>
              </p:nvSpPr>
              <p:spPr bwMode="auto">
                <a:xfrm>
                  <a:off x="0" y="1152"/>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2" name="Group 61"/>
              <p:cNvGrpSpPr>
                <a:grpSpLocks/>
              </p:cNvGrpSpPr>
              <p:nvPr/>
            </p:nvGrpSpPr>
            <p:grpSpPr bwMode="auto">
              <a:xfrm>
                <a:off x="592" y="1152"/>
                <a:ext cx="570" cy="384"/>
                <a:chOff x="592" y="1152"/>
                <a:chExt cx="570" cy="384"/>
              </a:xfrm>
            </p:grpSpPr>
            <p:sp>
              <p:nvSpPr>
                <p:cNvPr id="67751" name="Rectangle 62"/>
                <p:cNvSpPr>
                  <a:spLocks noChangeArrowheads="1"/>
                </p:cNvSpPr>
                <p:nvPr/>
              </p:nvSpPr>
              <p:spPr bwMode="auto">
                <a:xfrm>
                  <a:off x="635" y="1152"/>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752" name="Rectangle 63"/>
                <p:cNvSpPr>
                  <a:spLocks noChangeArrowheads="1"/>
                </p:cNvSpPr>
                <p:nvPr/>
              </p:nvSpPr>
              <p:spPr bwMode="auto">
                <a:xfrm>
                  <a:off x="592" y="1152"/>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3" name="Group 64"/>
              <p:cNvGrpSpPr>
                <a:grpSpLocks/>
              </p:cNvGrpSpPr>
              <p:nvPr/>
            </p:nvGrpSpPr>
            <p:grpSpPr bwMode="auto">
              <a:xfrm>
                <a:off x="1162" y="1152"/>
                <a:ext cx="571" cy="384"/>
                <a:chOff x="1162" y="1152"/>
                <a:chExt cx="571" cy="384"/>
              </a:xfrm>
            </p:grpSpPr>
            <p:sp>
              <p:nvSpPr>
                <p:cNvPr id="67749" name="Rectangle 65"/>
                <p:cNvSpPr>
                  <a:spLocks noChangeArrowheads="1"/>
                </p:cNvSpPr>
                <p:nvPr/>
              </p:nvSpPr>
              <p:spPr bwMode="auto">
                <a:xfrm>
                  <a:off x="1205" y="1152"/>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50" name="Rectangle 66"/>
                <p:cNvSpPr>
                  <a:spLocks noChangeArrowheads="1"/>
                </p:cNvSpPr>
                <p:nvPr/>
              </p:nvSpPr>
              <p:spPr bwMode="auto">
                <a:xfrm>
                  <a:off x="1162" y="1152"/>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4" name="Group 67"/>
              <p:cNvGrpSpPr>
                <a:grpSpLocks/>
              </p:cNvGrpSpPr>
              <p:nvPr/>
            </p:nvGrpSpPr>
            <p:grpSpPr bwMode="auto">
              <a:xfrm>
                <a:off x="1733" y="1152"/>
                <a:ext cx="571" cy="384"/>
                <a:chOff x="1733" y="1152"/>
                <a:chExt cx="571" cy="384"/>
              </a:xfrm>
            </p:grpSpPr>
            <p:sp>
              <p:nvSpPr>
                <p:cNvPr id="67747" name="Rectangle 68"/>
                <p:cNvSpPr>
                  <a:spLocks noChangeArrowheads="1"/>
                </p:cNvSpPr>
                <p:nvPr/>
              </p:nvSpPr>
              <p:spPr bwMode="auto">
                <a:xfrm>
                  <a:off x="1776" y="1152"/>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48" name="Rectangle 69"/>
                <p:cNvSpPr>
                  <a:spLocks noChangeArrowheads="1"/>
                </p:cNvSpPr>
                <p:nvPr/>
              </p:nvSpPr>
              <p:spPr bwMode="auto">
                <a:xfrm>
                  <a:off x="1733" y="1152"/>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5" name="Group 70"/>
              <p:cNvGrpSpPr>
                <a:grpSpLocks/>
              </p:cNvGrpSpPr>
              <p:nvPr/>
            </p:nvGrpSpPr>
            <p:grpSpPr bwMode="auto">
              <a:xfrm>
                <a:off x="2304" y="1152"/>
                <a:ext cx="571" cy="384"/>
                <a:chOff x="2304" y="1152"/>
                <a:chExt cx="571" cy="384"/>
              </a:xfrm>
            </p:grpSpPr>
            <p:sp>
              <p:nvSpPr>
                <p:cNvPr id="67745" name="Rectangle 71"/>
                <p:cNvSpPr>
                  <a:spLocks noChangeArrowheads="1"/>
                </p:cNvSpPr>
                <p:nvPr/>
              </p:nvSpPr>
              <p:spPr bwMode="auto">
                <a:xfrm>
                  <a:off x="2347" y="1152"/>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T</a:t>
                  </a:r>
                </a:p>
              </p:txBody>
            </p:sp>
            <p:sp>
              <p:nvSpPr>
                <p:cNvPr id="67746" name="Rectangle 72"/>
                <p:cNvSpPr>
                  <a:spLocks noChangeArrowheads="1"/>
                </p:cNvSpPr>
                <p:nvPr/>
              </p:nvSpPr>
              <p:spPr bwMode="auto">
                <a:xfrm>
                  <a:off x="2304" y="1152"/>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6" name="Group 73"/>
              <p:cNvGrpSpPr>
                <a:grpSpLocks/>
              </p:cNvGrpSpPr>
              <p:nvPr/>
            </p:nvGrpSpPr>
            <p:grpSpPr bwMode="auto">
              <a:xfrm>
                <a:off x="2875" y="1152"/>
                <a:ext cx="571" cy="384"/>
                <a:chOff x="2875" y="1152"/>
                <a:chExt cx="571" cy="384"/>
              </a:xfrm>
            </p:grpSpPr>
            <p:sp>
              <p:nvSpPr>
                <p:cNvPr id="67743" name="Rectangle 74"/>
                <p:cNvSpPr>
                  <a:spLocks noChangeArrowheads="1"/>
                </p:cNvSpPr>
                <p:nvPr/>
              </p:nvSpPr>
              <p:spPr bwMode="auto">
                <a:xfrm>
                  <a:off x="2918" y="1152"/>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44" name="Rectangle 75"/>
                <p:cNvSpPr>
                  <a:spLocks noChangeArrowheads="1"/>
                </p:cNvSpPr>
                <p:nvPr/>
              </p:nvSpPr>
              <p:spPr bwMode="auto">
                <a:xfrm>
                  <a:off x="2875" y="1152"/>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7" name="Group 76"/>
              <p:cNvGrpSpPr>
                <a:grpSpLocks/>
              </p:cNvGrpSpPr>
              <p:nvPr/>
            </p:nvGrpSpPr>
            <p:grpSpPr bwMode="auto">
              <a:xfrm>
                <a:off x="0" y="1536"/>
                <a:ext cx="592" cy="384"/>
                <a:chOff x="0" y="1536"/>
                <a:chExt cx="592" cy="384"/>
              </a:xfrm>
            </p:grpSpPr>
            <p:sp>
              <p:nvSpPr>
                <p:cNvPr id="67741" name="Rectangle 77"/>
                <p:cNvSpPr>
                  <a:spLocks noChangeArrowheads="1"/>
                </p:cNvSpPr>
                <p:nvPr/>
              </p:nvSpPr>
              <p:spPr bwMode="auto">
                <a:xfrm>
                  <a:off x="43" y="1536"/>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zh-CN" altLang="en-US" sz="2400">
                      <a:solidFill>
                        <a:schemeClr val="tx1"/>
                      </a:solidFill>
                      <a:latin typeface="Calibri" pitchFamily="34" charset="0"/>
                    </a:rPr>
                    <a:t>助教</a:t>
                  </a:r>
                </a:p>
              </p:txBody>
            </p:sp>
            <p:sp>
              <p:nvSpPr>
                <p:cNvPr id="67742" name="Rectangle 78"/>
                <p:cNvSpPr>
                  <a:spLocks noChangeArrowheads="1"/>
                </p:cNvSpPr>
                <p:nvPr/>
              </p:nvSpPr>
              <p:spPr bwMode="auto">
                <a:xfrm>
                  <a:off x="0" y="1536"/>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8" name="Group 79"/>
              <p:cNvGrpSpPr>
                <a:grpSpLocks/>
              </p:cNvGrpSpPr>
              <p:nvPr/>
            </p:nvGrpSpPr>
            <p:grpSpPr bwMode="auto">
              <a:xfrm>
                <a:off x="592" y="1536"/>
                <a:ext cx="570" cy="384"/>
                <a:chOff x="592" y="1536"/>
                <a:chExt cx="570" cy="384"/>
              </a:xfrm>
            </p:grpSpPr>
            <p:sp>
              <p:nvSpPr>
                <p:cNvPr id="67739" name="Rectangle 80"/>
                <p:cNvSpPr>
                  <a:spLocks noChangeArrowheads="1"/>
                </p:cNvSpPr>
                <p:nvPr/>
              </p:nvSpPr>
              <p:spPr bwMode="auto">
                <a:xfrm>
                  <a:off x="635" y="1536"/>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740" name="Rectangle 81"/>
                <p:cNvSpPr>
                  <a:spLocks noChangeArrowheads="1"/>
                </p:cNvSpPr>
                <p:nvPr/>
              </p:nvSpPr>
              <p:spPr bwMode="auto">
                <a:xfrm>
                  <a:off x="592" y="1536"/>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19" name="Group 82"/>
              <p:cNvGrpSpPr>
                <a:grpSpLocks/>
              </p:cNvGrpSpPr>
              <p:nvPr/>
            </p:nvGrpSpPr>
            <p:grpSpPr bwMode="auto">
              <a:xfrm>
                <a:off x="1162" y="1536"/>
                <a:ext cx="571" cy="384"/>
                <a:chOff x="1162" y="1536"/>
                <a:chExt cx="571" cy="384"/>
              </a:xfrm>
            </p:grpSpPr>
            <p:sp>
              <p:nvSpPr>
                <p:cNvPr id="67737" name="Rectangle 83"/>
                <p:cNvSpPr>
                  <a:spLocks noChangeArrowheads="1"/>
                </p:cNvSpPr>
                <p:nvPr/>
              </p:nvSpPr>
              <p:spPr bwMode="auto">
                <a:xfrm>
                  <a:off x="1205" y="153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38" name="Rectangle 84"/>
                <p:cNvSpPr>
                  <a:spLocks noChangeArrowheads="1"/>
                </p:cNvSpPr>
                <p:nvPr/>
              </p:nvSpPr>
              <p:spPr bwMode="auto">
                <a:xfrm>
                  <a:off x="1162" y="153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0" name="Group 85"/>
              <p:cNvGrpSpPr>
                <a:grpSpLocks/>
              </p:cNvGrpSpPr>
              <p:nvPr/>
            </p:nvGrpSpPr>
            <p:grpSpPr bwMode="auto">
              <a:xfrm>
                <a:off x="1733" y="1536"/>
                <a:ext cx="571" cy="384"/>
                <a:chOff x="1733" y="1536"/>
                <a:chExt cx="571" cy="384"/>
              </a:xfrm>
            </p:grpSpPr>
            <p:sp>
              <p:nvSpPr>
                <p:cNvPr id="67735" name="Rectangle 86"/>
                <p:cNvSpPr>
                  <a:spLocks noChangeArrowheads="1"/>
                </p:cNvSpPr>
                <p:nvPr/>
              </p:nvSpPr>
              <p:spPr bwMode="auto">
                <a:xfrm>
                  <a:off x="1776" y="153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a:p>
                  <a:pPr eaLnBrk="0" hangingPunct="0">
                    <a:spcBef>
                      <a:spcPct val="30000"/>
                    </a:spcBef>
                  </a:pPr>
                  <a:endParaRPr lang="zh-CN" altLang="en-US" sz="2400" b="0">
                    <a:solidFill>
                      <a:schemeClr val="tx1"/>
                    </a:solidFill>
                    <a:latin typeface="Calibri" pitchFamily="34" charset="0"/>
                  </a:endParaRPr>
                </a:p>
              </p:txBody>
            </p:sp>
            <p:sp>
              <p:nvSpPr>
                <p:cNvPr id="67736" name="Rectangle 87"/>
                <p:cNvSpPr>
                  <a:spLocks noChangeArrowheads="1"/>
                </p:cNvSpPr>
                <p:nvPr/>
              </p:nvSpPr>
              <p:spPr bwMode="auto">
                <a:xfrm>
                  <a:off x="1733" y="153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1" name="Group 88"/>
              <p:cNvGrpSpPr>
                <a:grpSpLocks/>
              </p:cNvGrpSpPr>
              <p:nvPr/>
            </p:nvGrpSpPr>
            <p:grpSpPr bwMode="auto">
              <a:xfrm>
                <a:off x="2304" y="1536"/>
                <a:ext cx="571" cy="384"/>
                <a:chOff x="2304" y="1536"/>
                <a:chExt cx="571" cy="384"/>
              </a:xfrm>
            </p:grpSpPr>
            <p:sp>
              <p:nvSpPr>
                <p:cNvPr id="67733" name="Rectangle 89"/>
                <p:cNvSpPr>
                  <a:spLocks noChangeArrowheads="1"/>
                </p:cNvSpPr>
                <p:nvPr/>
              </p:nvSpPr>
              <p:spPr bwMode="auto">
                <a:xfrm>
                  <a:off x="2347" y="153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34" name="Rectangle 90"/>
                <p:cNvSpPr>
                  <a:spLocks noChangeArrowheads="1"/>
                </p:cNvSpPr>
                <p:nvPr/>
              </p:nvSpPr>
              <p:spPr bwMode="auto">
                <a:xfrm>
                  <a:off x="2304" y="153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2" name="Group 91"/>
              <p:cNvGrpSpPr>
                <a:grpSpLocks/>
              </p:cNvGrpSpPr>
              <p:nvPr/>
            </p:nvGrpSpPr>
            <p:grpSpPr bwMode="auto">
              <a:xfrm>
                <a:off x="2875" y="1536"/>
                <a:ext cx="571" cy="384"/>
                <a:chOff x="2875" y="1536"/>
                <a:chExt cx="571" cy="384"/>
              </a:xfrm>
            </p:grpSpPr>
            <p:sp>
              <p:nvSpPr>
                <p:cNvPr id="67731" name="Rectangle 92"/>
                <p:cNvSpPr>
                  <a:spLocks noChangeArrowheads="1"/>
                </p:cNvSpPr>
                <p:nvPr/>
              </p:nvSpPr>
              <p:spPr bwMode="auto">
                <a:xfrm>
                  <a:off x="2918" y="153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T</a:t>
                  </a:r>
                </a:p>
              </p:txBody>
            </p:sp>
            <p:sp>
              <p:nvSpPr>
                <p:cNvPr id="67732" name="Rectangle 93"/>
                <p:cNvSpPr>
                  <a:spLocks noChangeArrowheads="1"/>
                </p:cNvSpPr>
                <p:nvPr/>
              </p:nvSpPr>
              <p:spPr bwMode="auto">
                <a:xfrm>
                  <a:off x="2875" y="153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3" name="Group 94"/>
              <p:cNvGrpSpPr>
                <a:grpSpLocks/>
              </p:cNvGrpSpPr>
              <p:nvPr/>
            </p:nvGrpSpPr>
            <p:grpSpPr bwMode="auto">
              <a:xfrm>
                <a:off x="0" y="1920"/>
                <a:ext cx="592" cy="323"/>
                <a:chOff x="0" y="1920"/>
                <a:chExt cx="592" cy="323"/>
              </a:xfrm>
            </p:grpSpPr>
            <p:sp>
              <p:nvSpPr>
                <p:cNvPr id="67729" name="Rectangle 95"/>
                <p:cNvSpPr>
                  <a:spLocks noChangeArrowheads="1"/>
                </p:cNvSpPr>
                <p:nvPr/>
              </p:nvSpPr>
              <p:spPr bwMode="auto">
                <a:xfrm>
                  <a:off x="43" y="1920"/>
                  <a:ext cx="50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zh-CN" altLang="en-US" sz="2400">
                      <a:solidFill>
                        <a:schemeClr val="tx1"/>
                      </a:solidFill>
                      <a:latin typeface="Calibri" pitchFamily="34" charset="0"/>
                    </a:rPr>
                    <a:t>讲座</a:t>
                  </a:r>
                </a:p>
              </p:txBody>
            </p:sp>
            <p:sp>
              <p:nvSpPr>
                <p:cNvPr id="67730" name="Rectangle 96"/>
                <p:cNvSpPr>
                  <a:spLocks noChangeArrowheads="1"/>
                </p:cNvSpPr>
                <p:nvPr/>
              </p:nvSpPr>
              <p:spPr bwMode="auto">
                <a:xfrm>
                  <a:off x="0" y="1920"/>
                  <a:ext cx="592"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4" name="Group 97"/>
              <p:cNvGrpSpPr>
                <a:grpSpLocks/>
              </p:cNvGrpSpPr>
              <p:nvPr/>
            </p:nvGrpSpPr>
            <p:grpSpPr bwMode="auto">
              <a:xfrm>
                <a:off x="592" y="1920"/>
                <a:ext cx="570" cy="323"/>
                <a:chOff x="592" y="1920"/>
                <a:chExt cx="570" cy="323"/>
              </a:xfrm>
            </p:grpSpPr>
            <p:sp>
              <p:nvSpPr>
                <p:cNvPr id="67727" name="Rectangle 98"/>
                <p:cNvSpPr>
                  <a:spLocks noChangeArrowheads="1"/>
                </p:cNvSpPr>
                <p:nvPr/>
              </p:nvSpPr>
              <p:spPr bwMode="auto">
                <a:xfrm>
                  <a:off x="635" y="1920"/>
                  <a:ext cx="4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T</a:t>
                  </a:r>
                </a:p>
              </p:txBody>
            </p:sp>
            <p:sp>
              <p:nvSpPr>
                <p:cNvPr id="67728" name="Rectangle 99"/>
                <p:cNvSpPr>
                  <a:spLocks noChangeArrowheads="1"/>
                </p:cNvSpPr>
                <p:nvPr/>
              </p:nvSpPr>
              <p:spPr bwMode="auto">
                <a:xfrm>
                  <a:off x="592" y="1920"/>
                  <a:ext cx="570"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5" name="Group 100"/>
              <p:cNvGrpSpPr>
                <a:grpSpLocks/>
              </p:cNvGrpSpPr>
              <p:nvPr/>
            </p:nvGrpSpPr>
            <p:grpSpPr bwMode="auto">
              <a:xfrm>
                <a:off x="1162" y="1920"/>
                <a:ext cx="571" cy="323"/>
                <a:chOff x="1162" y="1920"/>
                <a:chExt cx="571" cy="323"/>
              </a:xfrm>
            </p:grpSpPr>
            <p:sp>
              <p:nvSpPr>
                <p:cNvPr id="67725" name="Rectangle 101"/>
                <p:cNvSpPr>
                  <a:spLocks noChangeArrowheads="1"/>
                </p:cNvSpPr>
                <p:nvPr/>
              </p:nvSpPr>
              <p:spPr bwMode="auto">
                <a:xfrm>
                  <a:off x="1205" y="1920"/>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26" name="Rectangle 102"/>
                <p:cNvSpPr>
                  <a:spLocks noChangeArrowheads="1"/>
                </p:cNvSpPr>
                <p:nvPr/>
              </p:nvSpPr>
              <p:spPr bwMode="auto">
                <a:xfrm>
                  <a:off x="1162" y="1920"/>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6" name="Group 103"/>
              <p:cNvGrpSpPr>
                <a:grpSpLocks/>
              </p:cNvGrpSpPr>
              <p:nvPr/>
            </p:nvGrpSpPr>
            <p:grpSpPr bwMode="auto">
              <a:xfrm>
                <a:off x="1733" y="1920"/>
                <a:ext cx="571" cy="323"/>
                <a:chOff x="1733" y="1920"/>
                <a:chExt cx="571" cy="323"/>
              </a:xfrm>
            </p:grpSpPr>
            <p:sp>
              <p:nvSpPr>
                <p:cNvPr id="67723" name="Rectangle 104"/>
                <p:cNvSpPr>
                  <a:spLocks noChangeArrowheads="1"/>
                </p:cNvSpPr>
                <p:nvPr/>
              </p:nvSpPr>
              <p:spPr bwMode="auto">
                <a:xfrm>
                  <a:off x="1776" y="1920"/>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24" name="Rectangle 105"/>
                <p:cNvSpPr>
                  <a:spLocks noChangeArrowheads="1"/>
                </p:cNvSpPr>
                <p:nvPr/>
              </p:nvSpPr>
              <p:spPr bwMode="auto">
                <a:xfrm>
                  <a:off x="1733" y="1920"/>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7" name="Group 106"/>
              <p:cNvGrpSpPr>
                <a:grpSpLocks/>
              </p:cNvGrpSpPr>
              <p:nvPr/>
            </p:nvGrpSpPr>
            <p:grpSpPr bwMode="auto">
              <a:xfrm>
                <a:off x="2304" y="1920"/>
                <a:ext cx="571" cy="323"/>
                <a:chOff x="2304" y="1920"/>
                <a:chExt cx="571" cy="323"/>
              </a:xfrm>
            </p:grpSpPr>
            <p:sp>
              <p:nvSpPr>
                <p:cNvPr id="67721" name="Rectangle 107"/>
                <p:cNvSpPr>
                  <a:spLocks noChangeArrowheads="1"/>
                </p:cNvSpPr>
                <p:nvPr/>
              </p:nvSpPr>
              <p:spPr bwMode="auto">
                <a:xfrm>
                  <a:off x="2347" y="1920"/>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22" name="Rectangle 108"/>
                <p:cNvSpPr>
                  <a:spLocks noChangeArrowheads="1"/>
                </p:cNvSpPr>
                <p:nvPr/>
              </p:nvSpPr>
              <p:spPr bwMode="auto">
                <a:xfrm>
                  <a:off x="2304" y="1920"/>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8" name="Group 109"/>
              <p:cNvGrpSpPr>
                <a:grpSpLocks/>
              </p:cNvGrpSpPr>
              <p:nvPr/>
            </p:nvGrpSpPr>
            <p:grpSpPr bwMode="auto">
              <a:xfrm>
                <a:off x="2875" y="1920"/>
                <a:ext cx="571" cy="323"/>
                <a:chOff x="2875" y="1920"/>
                <a:chExt cx="571" cy="323"/>
              </a:xfrm>
            </p:grpSpPr>
            <p:sp>
              <p:nvSpPr>
                <p:cNvPr id="67719" name="Rectangle 110"/>
                <p:cNvSpPr>
                  <a:spLocks noChangeArrowheads="1"/>
                </p:cNvSpPr>
                <p:nvPr/>
              </p:nvSpPr>
              <p:spPr bwMode="auto">
                <a:xfrm>
                  <a:off x="2918" y="1920"/>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a:solidFill>
                        <a:schemeClr val="tx1"/>
                      </a:solidFill>
                      <a:latin typeface="Calibri" pitchFamily="34" charset="0"/>
                    </a:rPr>
                    <a:t>F</a:t>
                  </a:r>
                </a:p>
              </p:txBody>
            </p:sp>
            <p:sp>
              <p:nvSpPr>
                <p:cNvPr id="67720" name="Rectangle 111"/>
                <p:cNvSpPr>
                  <a:spLocks noChangeArrowheads="1"/>
                </p:cNvSpPr>
                <p:nvPr/>
              </p:nvSpPr>
              <p:spPr bwMode="auto">
                <a:xfrm>
                  <a:off x="2875" y="1920"/>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29" name="Group 112"/>
              <p:cNvGrpSpPr>
                <a:grpSpLocks/>
              </p:cNvGrpSpPr>
              <p:nvPr/>
            </p:nvGrpSpPr>
            <p:grpSpPr bwMode="auto">
              <a:xfrm>
                <a:off x="0" y="2243"/>
                <a:ext cx="592" cy="323"/>
                <a:chOff x="0" y="2243"/>
                <a:chExt cx="592" cy="323"/>
              </a:xfrm>
            </p:grpSpPr>
            <p:sp>
              <p:nvSpPr>
                <p:cNvPr id="67717" name="Rectangle 113"/>
                <p:cNvSpPr>
                  <a:spLocks noChangeArrowheads="1"/>
                </p:cNvSpPr>
                <p:nvPr/>
              </p:nvSpPr>
              <p:spPr bwMode="auto">
                <a:xfrm>
                  <a:off x="43" y="2243"/>
                  <a:ext cx="50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en-US" altLang="zh-CN" sz="2400" b="0">
                      <a:solidFill>
                        <a:schemeClr val="tx1"/>
                      </a:solidFill>
                      <a:latin typeface="Calibri" pitchFamily="34" charset="0"/>
                    </a:rPr>
                    <a:t>50</a:t>
                  </a:r>
                </a:p>
              </p:txBody>
            </p:sp>
            <p:sp>
              <p:nvSpPr>
                <p:cNvPr id="67718" name="Rectangle 114"/>
                <p:cNvSpPr>
                  <a:spLocks noChangeArrowheads="1"/>
                </p:cNvSpPr>
                <p:nvPr/>
              </p:nvSpPr>
              <p:spPr bwMode="auto">
                <a:xfrm>
                  <a:off x="0" y="2243"/>
                  <a:ext cx="592"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0" name="Group 115"/>
              <p:cNvGrpSpPr>
                <a:grpSpLocks/>
              </p:cNvGrpSpPr>
              <p:nvPr/>
            </p:nvGrpSpPr>
            <p:grpSpPr bwMode="auto">
              <a:xfrm>
                <a:off x="592" y="2243"/>
                <a:ext cx="570" cy="323"/>
                <a:chOff x="592" y="2243"/>
                <a:chExt cx="570" cy="323"/>
              </a:xfrm>
            </p:grpSpPr>
            <p:sp>
              <p:nvSpPr>
                <p:cNvPr id="67715" name="Rectangle 116"/>
                <p:cNvSpPr>
                  <a:spLocks noChangeArrowheads="1"/>
                </p:cNvSpPr>
                <p:nvPr/>
              </p:nvSpPr>
              <p:spPr bwMode="auto">
                <a:xfrm>
                  <a:off x="635" y="2243"/>
                  <a:ext cx="484"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dirty="0">
                      <a:solidFill>
                        <a:schemeClr val="tx1"/>
                      </a:solidFill>
                      <a:latin typeface="Calibri" pitchFamily="34" charset="0"/>
                      <a:sym typeface="Symbol" panose="05050102010706020507" pitchFamily="18" charset="2"/>
                    </a:rPr>
                    <a:t></a:t>
                  </a:r>
                  <a:endParaRPr lang="en-US" altLang="zh-CN" sz="2400" b="0" dirty="0">
                    <a:solidFill>
                      <a:schemeClr val="tx1"/>
                    </a:solidFill>
                    <a:latin typeface="Calibri" pitchFamily="34" charset="0"/>
                  </a:endParaRPr>
                </a:p>
              </p:txBody>
            </p:sp>
            <p:sp>
              <p:nvSpPr>
                <p:cNvPr id="67716" name="Rectangle 117"/>
                <p:cNvSpPr>
                  <a:spLocks noChangeArrowheads="1"/>
                </p:cNvSpPr>
                <p:nvPr/>
              </p:nvSpPr>
              <p:spPr bwMode="auto">
                <a:xfrm>
                  <a:off x="592" y="2243"/>
                  <a:ext cx="570"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1" name="Group 118"/>
              <p:cNvGrpSpPr>
                <a:grpSpLocks/>
              </p:cNvGrpSpPr>
              <p:nvPr/>
            </p:nvGrpSpPr>
            <p:grpSpPr bwMode="auto">
              <a:xfrm>
                <a:off x="1162" y="2243"/>
                <a:ext cx="571" cy="323"/>
                <a:chOff x="1162" y="2243"/>
                <a:chExt cx="571" cy="323"/>
              </a:xfrm>
            </p:grpSpPr>
            <p:sp>
              <p:nvSpPr>
                <p:cNvPr id="67713" name="Rectangle 119"/>
                <p:cNvSpPr>
                  <a:spLocks noChangeArrowheads="1"/>
                </p:cNvSpPr>
                <p:nvPr/>
              </p:nvSpPr>
              <p:spPr bwMode="auto">
                <a:xfrm>
                  <a:off x="1205" y="2243"/>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714" name="Rectangle 120"/>
                <p:cNvSpPr>
                  <a:spLocks noChangeArrowheads="1"/>
                </p:cNvSpPr>
                <p:nvPr/>
              </p:nvSpPr>
              <p:spPr bwMode="auto">
                <a:xfrm>
                  <a:off x="1162" y="2243"/>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2" name="Group 121"/>
              <p:cNvGrpSpPr>
                <a:grpSpLocks/>
              </p:cNvGrpSpPr>
              <p:nvPr/>
            </p:nvGrpSpPr>
            <p:grpSpPr bwMode="auto">
              <a:xfrm>
                <a:off x="1733" y="2243"/>
                <a:ext cx="571" cy="323"/>
                <a:chOff x="1733" y="2243"/>
                <a:chExt cx="571" cy="323"/>
              </a:xfrm>
            </p:grpSpPr>
            <p:sp>
              <p:nvSpPr>
                <p:cNvPr id="67711" name="Rectangle 122"/>
                <p:cNvSpPr>
                  <a:spLocks noChangeArrowheads="1"/>
                </p:cNvSpPr>
                <p:nvPr/>
              </p:nvSpPr>
              <p:spPr bwMode="auto">
                <a:xfrm>
                  <a:off x="1776" y="2243"/>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712" name="Rectangle 123"/>
                <p:cNvSpPr>
                  <a:spLocks noChangeArrowheads="1"/>
                </p:cNvSpPr>
                <p:nvPr/>
              </p:nvSpPr>
              <p:spPr bwMode="auto">
                <a:xfrm>
                  <a:off x="1733" y="2243"/>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3" name="Group 124"/>
              <p:cNvGrpSpPr>
                <a:grpSpLocks/>
              </p:cNvGrpSpPr>
              <p:nvPr/>
            </p:nvGrpSpPr>
            <p:grpSpPr bwMode="auto">
              <a:xfrm>
                <a:off x="2304" y="2243"/>
                <a:ext cx="571" cy="323"/>
                <a:chOff x="2304" y="2243"/>
                <a:chExt cx="571" cy="323"/>
              </a:xfrm>
            </p:grpSpPr>
            <p:sp>
              <p:nvSpPr>
                <p:cNvPr id="67709" name="Rectangle 125"/>
                <p:cNvSpPr>
                  <a:spLocks noChangeArrowheads="1"/>
                </p:cNvSpPr>
                <p:nvPr/>
              </p:nvSpPr>
              <p:spPr bwMode="auto">
                <a:xfrm>
                  <a:off x="2347" y="2243"/>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710" name="Rectangle 126"/>
                <p:cNvSpPr>
                  <a:spLocks noChangeArrowheads="1"/>
                </p:cNvSpPr>
                <p:nvPr/>
              </p:nvSpPr>
              <p:spPr bwMode="auto">
                <a:xfrm>
                  <a:off x="2304" y="2243"/>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4" name="Group 127"/>
              <p:cNvGrpSpPr>
                <a:grpSpLocks/>
              </p:cNvGrpSpPr>
              <p:nvPr/>
            </p:nvGrpSpPr>
            <p:grpSpPr bwMode="auto">
              <a:xfrm>
                <a:off x="2875" y="2243"/>
                <a:ext cx="571" cy="323"/>
                <a:chOff x="2875" y="2243"/>
                <a:chExt cx="571" cy="323"/>
              </a:xfrm>
            </p:grpSpPr>
            <p:sp>
              <p:nvSpPr>
                <p:cNvPr id="67707" name="Rectangle 128"/>
                <p:cNvSpPr>
                  <a:spLocks noChangeArrowheads="1"/>
                </p:cNvSpPr>
                <p:nvPr/>
              </p:nvSpPr>
              <p:spPr bwMode="auto">
                <a:xfrm>
                  <a:off x="2918" y="2243"/>
                  <a:ext cx="48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708" name="Rectangle 129"/>
                <p:cNvSpPr>
                  <a:spLocks noChangeArrowheads="1"/>
                </p:cNvSpPr>
                <p:nvPr/>
              </p:nvSpPr>
              <p:spPr bwMode="auto">
                <a:xfrm>
                  <a:off x="2875" y="2243"/>
                  <a:ext cx="571" cy="32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5" name="Group 130"/>
              <p:cNvGrpSpPr>
                <a:grpSpLocks/>
              </p:cNvGrpSpPr>
              <p:nvPr/>
            </p:nvGrpSpPr>
            <p:grpSpPr bwMode="auto">
              <a:xfrm>
                <a:off x="0" y="2566"/>
                <a:ext cx="592" cy="384"/>
                <a:chOff x="0" y="2566"/>
                <a:chExt cx="592" cy="384"/>
              </a:xfrm>
            </p:grpSpPr>
            <p:sp>
              <p:nvSpPr>
                <p:cNvPr id="67705" name="Rectangle 131"/>
                <p:cNvSpPr>
                  <a:spLocks noChangeArrowheads="1"/>
                </p:cNvSpPr>
                <p:nvPr/>
              </p:nvSpPr>
              <p:spPr bwMode="auto">
                <a:xfrm>
                  <a:off x="43" y="2566"/>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en-US" altLang="zh-CN" sz="2400" b="0">
                      <a:solidFill>
                        <a:schemeClr val="tx1"/>
                      </a:solidFill>
                      <a:latin typeface="Calibri" pitchFamily="34" charset="0"/>
                    </a:rPr>
                    <a:t>30</a:t>
                  </a:r>
                </a:p>
              </p:txBody>
            </p:sp>
            <p:sp>
              <p:nvSpPr>
                <p:cNvPr id="67706" name="Rectangle 132"/>
                <p:cNvSpPr>
                  <a:spLocks noChangeArrowheads="1"/>
                </p:cNvSpPr>
                <p:nvPr/>
              </p:nvSpPr>
              <p:spPr bwMode="auto">
                <a:xfrm>
                  <a:off x="0" y="2566"/>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6" name="Group 133"/>
              <p:cNvGrpSpPr>
                <a:grpSpLocks/>
              </p:cNvGrpSpPr>
              <p:nvPr/>
            </p:nvGrpSpPr>
            <p:grpSpPr bwMode="auto">
              <a:xfrm>
                <a:off x="592" y="2566"/>
                <a:ext cx="570" cy="384"/>
                <a:chOff x="592" y="2566"/>
                <a:chExt cx="570" cy="384"/>
              </a:xfrm>
            </p:grpSpPr>
            <p:sp>
              <p:nvSpPr>
                <p:cNvPr id="67703" name="Rectangle 134"/>
                <p:cNvSpPr>
                  <a:spLocks noChangeArrowheads="1"/>
                </p:cNvSpPr>
                <p:nvPr/>
              </p:nvSpPr>
              <p:spPr bwMode="auto">
                <a:xfrm>
                  <a:off x="635" y="2566"/>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704" name="Rectangle 135"/>
                <p:cNvSpPr>
                  <a:spLocks noChangeArrowheads="1"/>
                </p:cNvSpPr>
                <p:nvPr/>
              </p:nvSpPr>
              <p:spPr bwMode="auto">
                <a:xfrm>
                  <a:off x="592" y="2566"/>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7" name="Group 136"/>
              <p:cNvGrpSpPr>
                <a:grpSpLocks/>
              </p:cNvGrpSpPr>
              <p:nvPr/>
            </p:nvGrpSpPr>
            <p:grpSpPr bwMode="auto">
              <a:xfrm>
                <a:off x="1162" y="2566"/>
                <a:ext cx="571" cy="384"/>
                <a:chOff x="1162" y="2566"/>
                <a:chExt cx="571" cy="384"/>
              </a:xfrm>
            </p:grpSpPr>
            <p:sp>
              <p:nvSpPr>
                <p:cNvPr id="67701" name="Rectangle 137"/>
                <p:cNvSpPr>
                  <a:spLocks noChangeArrowheads="1"/>
                </p:cNvSpPr>
                <p:nvPr/>
              </p:nvSpPr>
              <p:spPr bwMode="auto">
                <a:xfrm>
                  <a:off x="1205" y="256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dirty="0">
                      <a:solidFill>
                        <a:schemeClr val="tx1"/>
                      </a:solidFill>
                      <a:latin typeface="Calibri" pitchFamily="34" charset="0"/>
                      <a:sym typeface="Symbol" panose="05050102010706020507" pitchFamily="18" charset="2"/>
                    </a:rPr>
                    <a:t></a:t>
                  </a:r>
                  <a:endParaRPr lang="en-US" altLang="zh-CN" sz="2400" b="0" dirty="0">
                    <a:solidFill>
                      <a:schemeClr val="tx1"/>
                    </a:solidFill>
                    <a:latin typeface="Calibri" pitchFamily="34" charset="0"/>
                  </a:endParaRPr>
                </a:p>
              </p:txBody>
            </p:sp>
            <p:sp>
              <p:nvSpPr>
                <p:cNvPr id="67702" name="Rectangle 138"/>
                <p:cNvSpPr>
                  <a:spLocks noChangeArrowheads="1"/>
                </p:cNvSpPr>
                <p:nvPr/>
              </p:nvSpPr>
              <p:spPr bwMode="auto">
                <a:xfrm>
                  <a:off x="1162" y="256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8" name="Group 139"/>
              <p:cNvGrpSpPr>
                <a:grpSpLocks/>
              </p:cNvGrpSpPr>
              <p:nvPr/>
            </p:nvGrpSpPr>
            <p:grpSpPr bwMode="auto">
              <a:xfrm>
                <a:off x="1733" y="2566"/>
                <a:ext cx="571" cy="384"/>
                <a:chOff x="1733" y="2566"/>
                <a:chExt cx="571" cy="384"/>
              </a:xfrm>
            </p:grpSpPr>
            <p:sp>
              <p:nvSpPr>
                <p:cNvPr id="67699" name="Rectangle 140"/>
                <p:cNvSpPr>
                  <a:spLocks noChangeArrowheads="1"/>
                </p:cNvSpPr>
                <p:nvPr/>
              </p:nvSpPr>
              <p:spPr bwMode="auto">
                <a:xfrm>
                  <a:off x="1776" y="256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700" name="Rectangle 141"/>
                <p:cNvSpPr>
                  <a:spLocks noChangeArrowheads="1"/>
                </p:cNvSpPr>
                <p:nvPr/>
              </p:nvSpPr>
              <p:spPr bwMode="auto">
                <a:xfrm>
                  <a:off x="1733" y="256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39" name="Group 142"/>
              <p:cNvGrpSpPr>
                <a:grpSpLocks/>
              </p:cNvGrpSpPr>
              <p:nvPr/>
            </p:nvGrpSpPr>
            <p:grpSpPr bwMode="auto">
              <a:xfrm>
                <a:off x="2304" y="2566"/>
                <a:ext cx="571" cy="384"/>
                <a:chOff x="2304" y="2566"/>
                <a:chExt cx="571" cy="384"/>
              </a:xfrm>
            </p:grpSpPr>
            <p:sp>
              <p:nvSpPr>
                <p:cNvPr id="67697" name="Rectangle 143"/>
                <p:cNvSpPr>
                  <a:spLocks noChangeArrowheads="1"/>
                </p:cNvSpPr>
                <p:nvPr/>
              </p:nvSpPr>
              <p:spPr bwMode="auto">
                <a:xfrm>
                  <a:off x="2347" y="256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98" name="Rectangle 144"/>
                <p:cNvSpPr>
                  <a:spLocks noChangeArrowheads="1"/>
                </p:cNvSpPr>
                <p:nvPr/>
              </p:nvSpPr>
              <p:spPr bwMode="auto">
                <a:xfrm>
                  <a:off x="2304" y="256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0" name="Group 145"/>
              <p:cNvGrpSpPr>
                <a:grpSpLocks/>
              </p:cNvGrpSpPr>
              <p:nvPr/>
            </p:nvGrpSpPr>
            <p:grpSpPr bwMode="auto">
              <a:xfrm>
                <a:off x="2875" y="2566"/>
                <a:ext cx="571" cy="384"/>
                <a:chOff x="2875" y="2566"/>
                <a:chExt cx="571" cy="384"/>
              </a:xfrm>
            </p:grpSpPr>
            <p:sp>
              <p:nvSpPr>
                <p:cNvPr id="67695" name="Rectangle 146"/>
                <p:cNvSpPr>
                  <a:spLocks noChangeArrowheads="1"/>
                </p:cNvSpPr>
                <p:nvPr/>
              </p:nvSpPr>
              <p:spPr bwMode="auto">
                <a:xfrm>
                  <a:off x="2918" y="2566"/>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96" name="Rectangle 147"/>
                <p:cNvSpPr>
                  <a:spLocks noChangeArrowheads="1"/>
                </p:cNvSpPr>
                <p:nvPr/>
              </p:nvSpPr>
              <p:spPr bwMode="auto">
                <a:xfrm>
                  <a:off x="2875" y="2566"/>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1" name="Group 148"/>
              <p:cNvGrpSpPr>
                <a:grpSpLocks/>
              </p:cNvGrpSpPr>
              <p:nvPr/>
            </p:nvGrpSpPr>
            <p:grpSpPr bwMode="auto">
              <a:xfrm>
                <a:off x="0" y="2950"/>
                <a:ext cx="592" cy="384"/>
                <a:chOff x="0" y="2950"/>
                <a:chExt cx="592" cy="384"/>
              </a:xfrm>
            </p:grpSpPr>
            <p:sp>
              <p:nvSpPr>
                <p:cNvPr id="67693" name="Rectangle 149"/>
                <p:cNvSpPr>
                  <a:spLocks noChangeArrowheads="1"/>
                </p:cNvSpPr>
                <p:nvPr/>
              </p:nvSpPr>
              <p:spPr bwMode="auto">
                <a:xfrm>
                  <a:off x="43" y="2950"/>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en-US" altLang="zh-CN" sz="2400" b="0">
                      <a:solidFill>
                        <a:schemeClr val="tx1"/>
                      </a:solidFill>
                      <a:latin typeface="Calibri" pitchFamily="34" charset="0"/>
                    </a:rPr>
                    <a:t>25</a:t>
                  </a:r>
                </a:p>
              </p:txBody>
            </p:sp>
            <p:sp>
              <p:nvSpPr>
                <p:cNvPr id="67694" name="Rectangle 150"/>
                <p:cNvSpPr>
                  <a:spLocks noChangeArrowheads="1"/>
                </p:cNvSpPr>
                <p:nvPr/>
              </p:nvSpPr>
              <p:spPr bwMode="auto">
                <a:xfrm>
                  <a:off x="0" y="2950"/>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2" name="Group 151"/>
              <p:cNvGrpSpPr>
                <a:grpSpLocks/>
              </p:cNvGrpSpPr>
              <p:nvPr/>
            </p:nvGrpSpPr>
            <p:grpSpPr bwMode="auto">
              <a:xfrm>
                <a:off x="592" y="2950"/>
                <a:ext cx="570" cy="384"/>
                <a:chOff x="592" y="2950"/>
                <a:chExt cx="570" cy="384"/>
              </a:xfrm>
            </p:grpSpPr>
            <p:sp>
              <p:nvSpPr>
                <p:cNvPr id="67691" name="Rectangle 152"/>
                <p:cNvSpPr>
                  <a:spLocks noChangeArrowheads="1"/>
                </p:cNvSpPr>
                <p:nvPr/>
              </p:nvSpPr>
              <p:spPr bwMode="auto">
                <a:xfrm>
                  <a:off x="635" y="2950"/>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692" name="Rectangle 153"/>
                <p:cNvSpPr>
                  <a:spLocks noChangeArrowheads="1"/>
                </p:cNvSpPr>
                <p:nvPr/>
              </p:nvSpPr>
              <p:spPr bwMode="auto">
                <a:xfrm>
                  <a:off x="592" y="2950"/>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3" name="Group 154"/>
              <p:cNvGrpSpPr>
                <a:grpSpLocks/>
              </p:cNvGrpSpPr>
              <p:nvPr/>
            </p:nvGrpSpPr>
            <p:grpSpPr bwMode="auto">
              <a:xfrm>
                <a:off x="1162" y="2950"/>
                <a:ext cx="571" cy="384"/>
                <a:chOff x="1162" y="2950"/>
                <a:chExt cx="571" cy="384"/>
              </a:xfrm>
            </p:grpSpPr>
            <p:sp>
              <p:nvSpPr>
                <p:cNvPr id="67689" name="Rectangle 155"/>
                <p:cNvSpPr>
                  <a:spLocks noChangeArrowheads="1"/>
                </p:cNvSpPr>
                <p:nvPr/>
              </p:nvSpPr>
              <p:spPr bwMode="auto">
                <a:xfrm>
                  <a:off x="1205" y="295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90" name="Rectangle 156"/>
                <p:cNvSpPr>
                  <a:spLocks noChangeArrowheads="1"/>
                </p:cNvSpPr>
                <p:nvPr/>
              </p:nvSpPr>
              <p:spPr bwMode="auto">
                <a:xfrm>
                  <a:off x="1162" y="295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4" name="Group 157"/>
              <p:cNvGrpSpPr>
                <a:grpSpLocks/>
              </p:cNvGrpSpPr>
              <p:nvPr/>
            </p:nvGrpSpPr>
            <p:grpSpPr bwMode="auto">
              <a:xfrm>
                <a:off x="1733" y="2950"/>
                <a:ext cx="571" cy="384"/>
                <a:chOff x="1733" y="2950"/>
                <a:chExt cx="571" cy="384"/>
              </a:xfrm>
            </p:grpSpPr>
            <p:sp>
              <p:nvSpPr>
                <p:cNvPr id="67687" name="Rectangle 158"/>
                <p:cNvSpPr>
                  <a:spLocks noChangeArrowheads="1"/>
                </p:cNvSpPr>
                <p:nvPr/>
              </p:nvSpPr>
              <p:spPr bwMode="auto">
                <a:xfrm>
                  <a:off x="1776" y="295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dirty="0">
                      <a:solidFill>
                        <a:schemeClr val="tx1"/>
                      </a:solidFill>
                      <a:latin typeface="Calibri" pitchFamily="34" charset="0"/>
                      <a:sym typeface="Symbol" panose="05050102010706020507" pitchFamily="18" charset="2"/>
                    </a:rPr>
                    <a:t></a:t>
                  </a:r>
                  <a:endParaRPr lang="en-US" altLang="zh-CN" sz="2400" b="0" dirty="0">
                    <a:solidFill>
                      <a:schemeClr val="tx1"/>
                    </a:solidFill>
                    <a:latin typeface="Calibri" pitchFamily="34" charset="0"/>
                  </a:endParaRPr>
                </a:p>
              </p:txBody>
            </p:sp>
            <p:sp>
              <p:nvSpPr>
                <p:cNvPr id="67688" name="Rectangle 159"/>
                <p:cNvSpPr>
                  <a:spLocks noChangeArrowheads="1"/>
                </p:cNvSpPr>
                <p:nvPr/>
              </p:nvSpPr>
              <p:spPr bwMode="auto">
                <a:xfrm>
                  <a:off x="1733" y="295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5" name="Group 160"/>
              <p:cNvGrpSpPr>
                <a:grpSpLocks/>
              </p:cNvGrpSpPr>
              <p:nvPr/>
            </p:nvGrpSpPr>
            <p:grpSpPr bwMode="auto">
              <a:xfrm>
                <a:off x="2304" y="2950"/>
                <a:ext cx="571" cy="384"/>
                <a:chOff x="2304" y="2950"/>
                <a:chExt cx="571" cy="384"/>
              </a:xfrm>
            </p:grpSpPr>
            <p:sp>
              <p:nvSpPr>
                <p:cNvPr id="67685" name="Rectangle 161"/>
                <p:cNvSpPr>
                  <a:spLocks noChangeArrowheads="1"/>
                </p:cNvSpPr>
                <p:nvPr/>
              </p:nvSpPr>
              <p:spPr bwMode="auto">
                <a:xfrm>
                  <a:off x="2347" y="295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86" name="Rectangle 162"/>
                <p:cNvSpPr>
                  <a:spLocks noChangeArrowheads="1"/>
                </p:cNvSpPr>
                <p:nvPr/>
              </p:nvSpPr>
              <p:spPr bwMode="auto">
                <a:xfrm>
                  <a:off x="2304" y="295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6" name="Group 163"/>
              <p:cNvGrpSpPr>
                <a:grpSpLocks/>
              </p:cNvGrpSpPr>
              <p:nvPr/>
            </p:nvGrpSpPr>
            <p:grpSpPr bwMode="auto">
              <a:xfrm>
                <a:off x="2875" y="2950"/>
                <a:ext cx="571" cy="384"/>
                <a:chOff x="2875" y="2950"/>
                <a:chExt cx="571" cy="384"/>
              </a:xfrm>
            </p:grpSpPr>
            <p:sp>
              <p:nvSpPr>
                <p:cNvPr id="67683" name="Rectangle 164"/>
                <p:cNvSpPr>
                  <a:spLocks noChangeArrowheads="1"/>
                </p:cNvSpPr>
                <p:nvPr/>
              </p:nvSpPr>
              <p:spPr bwMode="auto">
                <a:xfrm>
                  <a:off x="2918" y="2950"/>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84" name="Rectangle 165"/>
                <p:cNvSpPr>
                  <a:spLocks noChangeArrowheads="1"/>
                </p:cNvSpPr>
                <p:nvPr/>
              </p:nvSpPr>
              <p:spPr bwMode="auto">
                <a:xfrm>
                  <a:off x="2875" y="2950"/>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7" name="Group 166"/>
              <p:cNvGrpSpPr>
                <a:grpSpLocks/>
              </p:cNvGrpSpPr>
              <p:nvPr/>
            </p:nvGrpSpPr>
            <p:grpSpPr bwMode="auto">
              <a:xfrm>
                <a:off x="0" y="3334"/>
                <a:ext cx="592" cy="384"/>
                <a:chOff x="0" y="3334"/>
                <a:chExt cx="592" cy="384"/>
              </a:xfrm>
            </p:grpSpPr>
            <p:sp>
              <p:nvSpPr>
                <p:cNvPr id="67681" name="Rectangle 167"/>
                <p:cNvSpPr>
                  <a:spLocks noChangeArrowheads="1"/>
                </p:cNvSpPr>
                <p:nvPr/>
              </p:nvSpPr>
              <p:spPr bwMode="auto">
                <a:xfrm>
                  <a:off x="43" y="3334"/>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en-US" altLang="zh-CN" sz="2400" b="0">
                      <a:solidFill>
                        <a:schemeClr val="tx1"/>
                      </a:solidFill>
                      <a:latin typeface="Calibri" pitchFamily="34" charset="0"/>
                    </a:rPr>
                    <a:t>20</a:t>
                  </a:r>
                </a:p>
              </p:txBody>
            </p:sp>
            <p:sp>
              <p:nvSpPr>
                <p:cNvPr id="67682" name="Rectangle 168"/>
                <p:cNvSpPr>
                  <a:spLocks noChangeArrowheads="1"/>
                </p:cNvSpPr>
                <p:nvPr/>
              </p:nvSpPr>
              <p:spPr bwMode="auto">
                <a:xfrm>
                  <a:off x="0" y="3334"/>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8" name="Group 169"/>
              <p:cNvGrpSpPr>
                <a:grpSpLocks/>
              </p:cNvGrpSpPr>
              <p:nvPr/>
            </p:nvGrpSpPr>
            <p:grpSpPr bwMode="auto">
              <a:xfrm>
                <a:off x="592" y="3334"/>
                <a:ext cx="570" cy="384"/>
                <a:chOff x="592" y="3334"/>
                <a:chExt cx="570" cy="384"/>
              </a:xfrm>
            </p:grpSpPr>
            <p:sp>
              <p:nvSpPr>
                <p:cNvPr id="67679" name="Rectangle 170"/>
                <p:cNvSpPr>
                  <a:spLocks noChangeArrowheads="1"/>
                </p:cNvSpPr>
                <p:nvPr/>
              </p:nvSpPr>
              <p:spPr bwMode="auto">
                <a:xfrm>
                  <a:off x="635" y="3334"/>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680" name="Rectangle 171"/>
                <p:cNvSpPr>
                  <a:spLocks noChangeArrowheads="1"/>
                </p:cNvSpPr>
                <p:nvPr/>
              </p:nvSpPr>
              <p:spPr bwMode="auto">
                <a:xfrm>
                  <a:off x="592" y="3334"/>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9" name="Group 172"/>
              <p:cNvGrpSpPr>
                <a:grpSpLocks/>
              </p:cNvGrpSpPr>
              <p:nvPr/>
            </p:nvGrpSpPr>
            <p:grpSpPr bwMode="auto">
              <a:xfrm>
                <a:off x="1162" y="3334"/>
                <a:ext cx="571" cy="384"/>
                <a:chOff x="1162" y="3334"/>
                <a:chExt cx="571" cy="384"/>
              </a:xfrm>
            </p:grpSpPr>
            <p:sp>
              <p:nvSpPr>
                <p:cNvPr id="67677" name="Rectangle 173"/>
                <p:cNvSpPr>
                  <a:spLocks noChangeArrowheads="1"/>
                </p:cNvSpPr>
                <p:nvPr/>
              </p:nvSpPr>
              <p:spPr bwMode="auto">
                <a:xfrm>
                  <a:off x="1205" y="333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78" name="Rectangle 174"/>
                <p:cNvSpPr>
                  <a:spLocks noChangeArrowheads="1"/>
                </p:cNvSpPr>
                <p:nvPr/>
              </p:nvSpPr>
              <p:spPr bwMode="auto">
                <a:xfrm>
                  <a:off x="1162" y="333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0" name="Group 175"/>
              <p:cNvGrpSpPr>
                <a:grpSpLocks/>
              </p:cNvGrpSpPr>
              <p:nvPr/>
            </p:nvGrpSpPr>
            <p:grpSpPr bwMode="auto">
              <a:xfrm>
                <a:off x="1733" y="3334"/>
                <a:ext cx="571" cy="384"/>
                <a:chOff x="1733" y="3334"/>
                <a:chExt cx="571" cy="384"/>
              </a:xfrm>
            </p:grpSpPr>
            <p:sp>
              <p:nvSpPr>
                <p:cNvPr id="67675" name="Rectangle 176"/>
                <p:cNvSpPr>
                  <a:spLocks noChangeArrowheads="1"/>
                </p:cNvSpPr>
                <p:nvPr/>
              </p:nvSpPr>
              <p:spPr bwMode="auto">
                <a:xfrm>
                  <a:off x="1776" y="333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76" name="Rectangle 177"/>
                <p:cNvSpPr>
                  <a:spLocks noChangeArrowheads="1"/>
                </p:cNvSpPr>
                <p:nvPr/>
              </p:nvSpPr>
              <p:spPr bwMode="auto">
                <a:xfrm>
                  <a:off x="1733" y="333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1" name="Group 178"/>
              <p:cNvGrpSpPr>
                <a:grpSpLocks/>
              </p:cNvGrpSpPr>
              <p:nvPr/>
            </p:nvGrpSpPr>
            <p:grpSpPr bwMode="auto">
              <a:xfrm>
                <a:off x="2304" y="3334"/>
                <a:ext cx="571" cy="384"/>
                <a:chOff x="2304" y="3334"/>
                <a:chExt cx="571" cy="384"/>
              </a:xfrm>
            </p:grpSpPr>
            <p:sp>
              <p:nvSpPr>
                <p:cNvPr id="67673" name="Rectangle 179"/>
                <p:cNvSpPr>
                  <a:spLocks noChangeArrowheads="1"/>
                </p:cNvSpPr>
                <p:nvPr/>
              </p:nvSpPr>
              <p:spPr bwMode="auto">
                <a:xfrm>
                  <a:off x="2347" y="333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dirty="0">
                      <a:solidFill>
                        <a:schemeClr val="tx1"/>
                      </a:solidFill>
                      <a:latin typeface="Calibri" pitchFamily="34" charset="0"/>
                      <a:sym typeface="Symbol" panose="05050102010706020507" pitchFamily="18" charset="2"/>
                    </a:rPr>
                    <a:t></a:t>
                  </a:r>
                  <a:endParaRPr lang="en-US" altLang="zh-CN" sz="2400" b="0" dirty="0">
                    <a:solidFill>
                      <a:schemeClr val="tx1"/>
                    </a:solidFill>
                    <a:latin typeface="Calibri" pitchFamily="34" charset="0"/>
                  </a:endParaRPr>
                </a:p>
              </p:txBody>
            </p:sp>
            <p:sp>
              <p:nvSpPr>
                <p:cNvPr id="67674" name="Rectangle 180"/>
                <p:cNvSpPr>
                  <a:spLocks noChangeArrowheads="1"/>
                </p:cNvSpPr>
                <p:nvPr/>
              </p:nvSpPr>
              <p:spPr bwMode="auto">
                <a:xfrm>
                  <a:off x="2304" y="333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2" name="Group 181"/>
              <p:cNvGrpSpPr>
                <a:grpSpLocks/>
              </p:cNvGrpSpPr>
              <p:nvPr/>
            </p:nvGrpSpPr>
            <p:grpSpPr bwMode="auto">
              <a:xfrm>
                <a:off x="2875" y="3334"/>
                <a:ext cx="571" cy="384"/>
                <a:chOff x="2875" y="3334"/>
                <a:chExt cx="571" cy="384"/>
              </a:xfrm>
            </p:grpSpPr>
            <p:sp>
              <p:nvSpPr>
                <p:cNvPr id="67671" name="Rectangle 182"/>
                <p:cNvSpPr>
                  <a:spLocks noChangeArrowheads="1"/>
                </p:cNvSpPr>
                <p:nvPr/>
              </p:nvSpPr>
              <p:spPr bwMode="auto">
                <a:xfrm>
                  <a:off x="2918" y="3334"/>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72" name="Rectangle 183"/>
                <p:cNvSpPr>
                  <a:spLocks noChangeArrowheads="1"/>
                </p:cNvSpPr>
                <p:nvPr/>
              </p:nvSpPr>
              <p:spPr bwMode="auto">
                <a:xfrm>
                  <a:off x="2875" y="3334"/>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3" name="Group 184"/>
              <p:cNvGrpSpPr>
                <a:grpSpLocks/>
              </p:cNvGrpSpPr>
              <p:nvPr/>
            </p:nvGrpSpPr>
            <p:grpSpPr bwMode="auto">
              <a:xfrm>
                <a:off x="0" y="3718"/>
                <a:ext cx="592" cy="384"/>
                <a:chOff x="0" y="3718"/>
                <a:chExt cx="592" cy="384"/>
              </a:xfrm>
            </p:grpSpPr>
            <p:sp>
              <p:nvSpPr>
                <p:cNvPr id="67669" name="Rectangle 185"/>
                <p:cNvSpPr>
                  <a:spLocks noChangeArrowheads="1"/>
                </p:cNvSpPr>
                <p:nvPr/>
              </p:nvSpPr>
              <p:spPr bwMode="auto">
                <a:xfrm>
                  <a:off x="43" y="3718"/>
                  <a:ext cx="50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spcBef>
                      <a:spcPct val="30000"/>
                    </a:spcBef>
                  </a:pPr>
                  <a:r>
                    <a:rPr lang="en-US" altLang="zh-CN" sz="2400" b="0">
                      <a:solidFill>
                        <a:schemeClr val="tx1"/>
                      </a:solidFill>
                      <a:latin typeface="Calibri" pitchFamily="34" charset="0"/>
                    </a:rPr>
                    <a:t>15</a:t>
                  </a:r>
                </a:p>
              </p:txBody>
            </p:sp>
            <p:sp>
              <p:nvSpPr>
                <p:cNvPr id="67670" name="Rectangle 186"/>
                <p:cNvSpPr>
                  <a:spLocks noChangeArrowheads="1"/>
                </p:cNvSpPr>
                <p:nvPr/>
              </p:nvSpPr>
              <p:spPr bwMode="auto">
                <a:xfrm>
                  <a:off x="0" y="3718"/>
                  <a:ext cx="59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4" name="Group 187"/>
              <p:cNvGrpSpPr>
                <a:grpSpLocks/>
              </p:cNvGrpSpPr>
              <p:nvPr/>
            </p:nvGrpSpPr>
            <p:grpSpPr bwMode="auto">
              <a:xfrm>
                <a:off x="592" y="3718"/>
                <a:ext cx="570" cy="384"/>
                <a:chOff x="592" y="3718"/>
                <a:chExt cx="570" cy="384"/>
              </a:xfrm>
            </p:grpSpPr>
            <p:sp>
              <p:nvSpPr>
                <p:cNvPr id="67667" name="Rectangle 188"/>
                <p:cNvSpPr>
                  <a:spLocks noChangeArrowheads="1"/>
                </p:cNvSpPr>
                <p:nvPr/>
              </p:nvSpPr>
              <p:spPr bwMode="auto">
                <a:xfrm>
                  <a:off x="635" y="3718"/>
                  <a:ext cx="4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kumimoji="1" lang="zh-CN" altLang="en-US" sz="2400" b="0">
                      <a:solidFill>
                        <a:schemeClr val="tx1"/>
                      </a:solidFill>
                    </a:rPr>
                    <a:t> </a:t>
                  </a:r>
                </a:p>
                <a:p>
                  <a:pPr eaLnBrk="0" hangingPunct="0"/>
                  <a:endParaRPr kumimoji="1" lang="zh-CN" altLang="en-US" sz="2400" b="0">
                    <a:solidFill>
                      <a:schemeClr val="tx1"/>
                    </a:solidFill>
                  </a:endParaRPr>
                </a:p>
              </p:txBody>
            </p:sp>
            <p:sp>
              <p:nvSpPr>
                <p:cNvPr id="67668" name="Rectangle 189"/>
                <p:cNvSpPr>
                  <a:spLocks noChangeArrowheads="1"/>
                </p:cNvSpPr>
                <p:nvPr/>
              </p:nvSpPr>
              <p:spPr bwMode="auto">
                <a:xfrm>
                  <a:off x="592" y="3718"/>
                  <a:ext cx="57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5" name="Group 190"/>
              <p:cNvGrpSpPr>
                <a:grpSpLocks/>
              </p:cNvGrpSpPr>
              <p:nvPr/>
            </p:nvGrpSpPr>
            <p:grpSpPr bwMode="auto">
              <a:xfrm>
                <a:off x="1162" y="3718"/>
                <a:ext cx="571" cy="384"/>
                <a:chOff x="1162" y="3718"/>
                <a:chExt cx="571" cy="384"/>
              </a:xfrm>
            </p:grpSpPr>
            <p:sp>
              <p:nvSpPr>
                <p:cNvPr id="67665" name="Rectangle 191"/>
                <p:cNvSpPr>
                  <a:spLocks noChangeArrowheads="1"/>
                </p:cNvSpPr>
                <p:nvPr/>
              </p:nvSpPr>
              <p:spPr bwMode="auto">
                <a:xfrm>
                  <a:off x="1205" y="371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66" name="Rectangle 192"/>
                <p:cNvSpPr>
                  <a:spLocks noChangeArrowheads="1"/>
                </p:cNvSpPr>
                <p:nvPr/>
              </p:nvSpPr>
              <p:spPr bwMode="auto">
                <a:xfrm>
                  <a:off x="1162" y="371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6" name="Group 193"/>
              <p:cNvGrpSpPr>
                <a:grpSpLocks/>
              </p:cNvGrpSpPr>
              <p:nvPr/>
            </p:nvGrpSpPr>
            <p:grpSpPr bwMode="auto">
              <a:xfrm>
                <a:off x="1733" y="3718"/>
                <a:ext cx="571" cy="384"/>
                <a:chOff x="1733" y="3718"/>
                <a:chExt cx="571" cy="384"/>
              </a:xfrm>
            </p:grpSpPr>
            <p:sp>
              <p:nvSpPr>
                <p:cNvPr id="67663" name="Rectangle 194"/>
                <p:cNvSpPr>
                  <a:spLocks noChangeArrowheads="1"/>
                </p:cNvSpPr>
                <p:nvPr/>
              </p:nvSpPr>
              <p:spPr bwMode="auto">
                <a:xfrm>
                  <a:off x="1776" y="371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64" name="Rectangle 195"/>
                <p:cNvSpPr>
                  <a:spLocks noChangeArrowheads="1"/>
                </p:cNvSpPr>
                <p:nvPr/>
              </p:nvSpPr>
              <p:spPr bwMode="auto">
                <a:xfrm>
                  <a:off x="1733" y="371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7" name="Group 196"/>
              <p:cNvGrpSpPr>
                <a:grpSpLocks/>
              </p:cNvGrpSpPr>
              <p:nvPr/>
            </p:nvGrpSpPr>
            <p:grpSpPr bwMode="auto">
              <a:xfrm>
                <a:off x="2304" y="3718"/>
                <a:ext cx="571" cy="384"/>
                <a:chOff x="2304" y="3718"/>
                <a:chExt cx="571" cy="384"/>
              </a:xfrm>
            </p:grpSpPr>
            <p:sp>
              <p:nvSpPr>
                <p:cNvPr id="67661" name="Rectangle 197"/>
                <p:cNvSpPr>
                  <a:spLocks noChangeArrowheads="1"/>
                </p:cNvSpPr>
                <p:nvPr/>
              </p:nvSpPr>
              <p:spPr bwMode="auto">
                <a:xfrm>
                  <a:off x="2347" y="371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zh-CN" altLang="en-US" sz="2400" b="0">
                      <a:solidFill>
                        <a:schemeClr val="tx1"/>
                      </a:solidFill>
                      <a:latin typeface="Arial" charset="0"/>
                    </a:rPr>
                    <a:t> </a:t>
                  </a:r>
                  <a:endParaRPr lang="zh-CN" altLang="en-US" sz="2400" b="0">
                    <a:solidFill>
                      <a:schemeClr val="tx1"/>
                    </a:solidFill>
                    <a:latin typeface="Calibri" pitchFamily="34" charset="0"/>
                  </a:endParaRPr>
                </a:p>
                <a:p>
                  <a:pPr eaLnBrk="0" hangingPunct="0">
                    <a:spcBef>
                      <a:spcPct val="30000"/>
                    </a:spcBef>
                  </a:pPr>
                  <a:endParaRPr lang="zh-CN" altLang="en-US" sz="2400" b="0">
                    <a:solidFill>
                      <a:schemeClr val="tx1"/>
                    </a:solidFill>
                    <a:latin typeface="Calibri" pitchFamily="34" charset="0"/>
                  </a:endParaRPr>
                </a:p>
              </p:txBody>
            </p:sp>
            <p:sp>
              <p:nvSpPr>
                <p:cNvPr id="67662" name="Rectangle 198"/>
                <p:cNvSpPr>
                  <a:spLocks noChangeArrowheads="1"/>
                </p:cNvSpPr>
                <p:nvPr/>
              </p:nvSpPr>
              <p:spPr bwMode="auto">
                <a:xfrm>
                  <a:off x="2304" y="371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58" name="Group 199"/>
              <p:cNvGrpSpPr>
                <a:grpSpLocks/>
              </p:cNvGrpSpPr>
              <p:nvPr/>
            </p:nvGrpSpPr>
            <p:grpSpPr bwMode="auto">
              <a:xfrm>
                <a:off x="2875" y="3718"/>
                <a:ext cx="571" cy="384"/>
                <a:chOff x="2875" y="3718"/>
                <a:chExt cx="571" cy="384"/>
              </a:xfrm>
            </p:grpSpPr>
            <p:sp>
              <p:nvSpPr>
                <p:cNvPr id="67659" name="Rectangle 200"/>
                <p:cNvSpPr>
                  <a:spLocks noChangeArrowheads="1"/>
                </p:cNvSpPr>
                <p:nvPr/>
              </p:nvSpPr>
              <p:spPr bwMode="auto">
                <a:xfrm>
                  <a:off x="2918" y="3718"/>
                  <a:ext cx="4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spcBef>
                      <a:spcPct val="30000"/>
                    </a:spcBef>
                  </a:pPr>
                  <a:r>
                    <a:rPr lang="en-US" altLang="zh-CN" sz="2400" b="0" dirty="0">
                      <a:solidFill>
                        <a:schemeClr val="tx1"/>
                      </a:solidFill>
                      <a:latin typeface="Calibri" pitchFamily="34" charset="0"/>
                      <a:sym typeface="Symbol" panose="05050102010706020507" pitchFamily="18" charset="2"/>
                    </a:rPr>
                    <a:t></a:t>
                  </a:r>
                  <a:endParaRPr lang="en-US" altLang="zh-CN" sz="2400" b="0" dirty="0">
                    <a:solidFill>
                      <a:schemeClr val="tx1"/>
                    </a:solidFill>
                    <a:latin typeface="Calibri" pitchFamily="34" charset="0"/>
                  </a:endParaRPr>
                </a:p>
              </p:txBody>
            </p:sp>
            <p:sp>
              <p:nvSpPr>
                <p:cNvPr id="67660" name="Rectangle 201"/>
                <p:cNvSpPr>
                  <a:spLocks noChangeArrowheads="1"/>
                </p:cNvSpPr>
                <p:nvPr/>
              </p:nvSpPr>
              <p:spPr bwMode="auto">
                <a:xfrm>
                  <a:off x="2875" y="3718"/>
                  <a:ext cx="571"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7592" name="Rectangle 202"/>
            <p:cNvSpPr>
              <a:spLocks noChangeArrowheads="1"/>
            </p:cNvSpPr>
            <p:nvPr/>
          </p:nvSpPr>
          <p:spPr bwMode="auto">
            <a:xfrm>
              <a:off x="-3" y="-3"/>
              <a:ext cx="3452" cy="4108"/>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09803" name="Rectangle 203"/>
          <p:cNvSpPr>
            <a:spLocks noChangeArrowheads="1"/>
          </p:cNvSpPr>
          <p:nvPr/>
        </p:nvSpPr>
        <p:spPr bwMode="auto">
          <a:xfrm>
            <a:off x="206375" y="819150"/>
            <a:ext cx="2895600" cy="579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lnSpc>
                <a:spcPct val="120000"/>
              </a:lnSpc>
              <a:spcBef>
                <a:spcPts val="0"/>
              </a:spcBef>
              <a:buClr>
                <a:schemeClr val="accent2"/>
              </a:buClr>
              <a:buFont typeface="Wingdings" pitchFamily="2" charset="2"/>
              <a:buNone/>
            </a:pPr>
            <a:r>
              <a:rPr lang="zh-CN" altLang="en-US" sz="2400" dirty="0">
                <a:solidFill>
                  <a:schemeClr val="tx1"/>
                </a:solidFill>
                <a:latin typeface="+mn-ea"/>
                <a:ea typeface="+mn-ea"/>
              </a:rPr>
              <a:t>  例：某校制定了教师的讲课课时津贴标准。对于各种性质的讲座，无论教师是什么职称，每课时津贴费一律是</a:t>
            </a:r>
            <a:r>
              <a:rPr lang="en-US" altLang="zh-CN" sz="2400" dirty="0">
                <a:solidFill>
                  <a:schemeClr val="tx1"/>
                </a:solidFill>
                <a:latin typeface="+mn-ea"/>
                <a:ea typeface="+mn-ea"/>
              </a:rPr>
              <a:t>50</a:t>
            </a:r>
            <a:r>
              <a:rPr lang="zh-CN" altLang="en-US" sz="2400" dirty="0">
                <a:solidFill>
                  <a:schemeClr val="tx1"/>
                </a:solidFill>
                <a:latin typeface="+mn-ea"/>
                <a:ea typeface="+mn-ea"/>
              </a:rPr>
              <a:t>元；而对于一般的授课，则根据教师的职称来决定每课时津贴费：教授</a:t>
            </a:r>
            <a:r>
              <a:rPr lang="en-US" altLang="zh-CN" sz="2400" dirty="0">
                <a:solidFill>
                  <a:schemeClr val="tx1"/>
                </a:solidFill>
                <a:latin typeface="+mn-ea"/>
                <a:ea typeface="+mn-ea"/>
              </a:rPr>
              <a:t>30</a:t>
            </a:r>
            <a:r>
              <a:rPr lang="zh-CN" altLang="en-US" sz="2400" dirty="0">
                <a:solidFill>
                  <a:schemeClr val="tx1"/>
                </a:solidFill>
                <a:latin typeface="+mn-ea"/>
                <a:ea typeface="+mn-ea"/>
              </a:rPr>
              <a:t>元，副教授</a:t>
            </a:r>
            <a:r>
              <a:rPr lang="en-US" altLang="zh-CN" sz="2400" dirty="0">
                <a:solidFill>
                  <a:schemeClr val="tx1"/>
                </a:solidFill>
                <a:latin typeface="+mn-ea"/>
                <a:ea typeface="+mn-ea"/>
              </a:rPr>
              <a:t>25</a:t>
            </a:r>
            <a:r>
              <a:rPr lang="zh-CN" altLang="en-US" sz="2400" dirty="0">
                <a:solidFill>
                  <a:schemeClr val="tx1"/>
                </a:solidFill>
                <a:latin typeface="+mn-ea"/>
                <a:ea typeface="+mn-ea"/>
              </a:rPr>
              <a:t>元，讲师</a:t>
            </a:r>
            <a:r>
              <a:rPr lang="en-US" altLang="zh-CN" sz="2400" dirty="0">
                <a:solidFill>
                  <a:schemeClr val="tx1"/>
                </a:solidFill>
                <a:latin typeface="+mn-ea"/>
                <a:ea typeface="+mn-ea"/>
              </a:rPr>
              <a:t>20</a:t>
            </a:r>
            <a:r>
              <a:rPr lang="zh-CN" altLang="en-US" sz="2400" dirty="0">
                <a:solidFill>
                  <a:schemeClr val="tx1"/>
                </a:solidFill>
                <a:latin typeface="+mn-ea"/>
                <a:ea typeface="+mn-ea"/>
              </a:rPr>
              <a:t>元，助教</a:t>
            </a:r>
            <a:r>
              <a:rPr lang="en-US" altLang="zh-CN" sz="2400" dirty="0">
                <a:solidFill>
                  <a:schemeClr val="tx1"/>
                </a:solidFill>
                <a:latin typeface="+mn-ea"/>
                <a:ea typeface="+mn-ea"/>
              </a:rPr>
              <a:t>15</a:t>
            </a:r>
            <a:r>
              <a:rPr lang="zh-CN" altLang="en-US" sz="2400" dirty="0">
                <a:solidFill>
                  <a:schemeClr val="tx1"/>
                </a:solidFill>
                <a:latin typeface="+mn-ea"/>
                <a:ea typeface="+mn-ea"/>
              </a:rPr>
              <a:t>元。</a:t>
            </a:r>
          </a:p>
        </p:txBody>
      </p:sp>
      <p:sp>
        <p:nvSpPr>
          <p:cNvPr id="409804" name="Rectangle 204"/>
          <p:cNvSpPr>
            <a:spLocks noChangeArrowheads="1"/>
          </p:cNvSpPr>
          <p:nvPr/>
        </p:nvSpPr>
        <p:spPr bwMode="auto">
          <a:xfrm>
            <a:off x="0" y="0"/>
            <a:ext cx="26273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a:solidFill>
                  <a:srgbClr val="0000FF"/>
                </a:solidFill>
                <a:cs typeface="Times New Roman" pitchFamily="18" charset="0"/>
              </a:rPr>
              <a:t>Example</a:t>
            </a:r>
          </a:p>
        </p:txBody>
      </p:sp>
      <p:sp>
        <p:nvSpPr>
          <p:cNvPr id="409806" name="Line 206"/>
          <p:cNvSpPr>
            <a:spLocks noChangeShapeType="1"/>
          </p:cNvSpPr>
          <p:nvPr/>
        </p:nvSpPr>
        <p:spPr bwMode="auto">
          <a:xfrm>
            <a:off x="4356100" y="1052513"/>
            <a:ext cx="0" cy="5327650"/>
          </a:xfrm>
          <a:prstGeom prst="line">
            <a:avLst/>
          </a:prstGeom>
          <a:noFill/>
          <a:ln w="190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804"/>
                                        </p:tgtEl>
                                        <p:attrNameLst>
                                          <p:attrName>style.visibility</p:attrName>
                                        </p:attrNameLst>
                                      </p:cBhvr>
                                      <p:to>
                                        <p:strVal val="visible"/>
                                      </p:to>
                                    </p:set>
                                    <p:animEffect transition="in" filter="blinds(horizontal)">
                                      <p:cBhvr>
                                        <p:cTn id="7" dur="500"/>
                                        <p:tgtEl>
                                          <p:spTgt spid="40980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09803">
                                            <p:txEl>
                                              <p:pRg st="0" end="0"/>
                                            </p:txEl>
                                          </p:spTgt>
                                        </p:tgtEl>
                                        <p:attrNameLst>
                                          <p:attrName>style.visibility</p:attrName>
                                        </p:attrNameLst>
                                      </p:cBhvr>
                                      <p:to>
                                        <p:strVal val="visible"/>
                                      </p:to>
                                    </p:set>
                                    <p:animEffect transition="in" filter="wipe(left)">
                                      <p:cBhvr>
                                        <p:cTn id="11" dur="500"/>
                                        <p:tgtEl>
                                          <p:spTgt spid="409803">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409806"/>
                                        </p:tgtEl>
                                        <p:attrNameLst>
                                          <p:attrName>style.visibility</p:attrName>
                                        </p:attrNameLst>
                                      </p:cBhvr>
                                      <p:to>
                                        <p:strVal val="visible"/>
                                      </p:to>
                                    </p:set>
                                    <p:anim calcmode="lin" valueType="num">
                                      <p:cBhvr additive="base">
                                        <p:cTn id="20" dur="500" fill="hold"/>
                                        <p:tgtEl>
                                          <p:spTgt spid="409806"/>
                                        </p:tgtEl>
                                        <p:attrNameLst>
                                          <p:attrName>ppt_x</p:attrName>
                                        </p:attrNameLst>
                                      </p:cBhvr>
                                      <p:tavLst>
                                        <p:tav tm="0">
                                          <p:val>
                                            <p:strVal val="#ppt_x"/>
                                          </p:val>
                                        </p:tav>
                                        <p:tav tm="100000">
                                          <p:val>
                                            <p:strVal val="#ppt_x"/>
                                          </p:val>
                                        </p:tav>
                                      </p:tavLst>
                                    </p:anim>
                                    <p:anim calcmode="lin" valueType="num">
                                      <p:cBhvr additive="base">
                                        <p:cTn id="21" dur="500" fill="hold"/>
                                        <p:tgtEl>
                                          <p:spTgt spid="4098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03" grpId="0" build="p" autoUpdateAnimBg="0" advAuto="0"/>
      <p:bldP spid="409804" grpId="0"/>
      <p:bldP spid="40980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468313" y="1790700"/>
            <a:ext cx="8675687"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3600" dirty="0">
                <a:solidFill>
                  <a:srgbClr val="FF0066"/>
                </a:solidFill>
              </a:rPr>
              <a:t>优点</a:t>
            </a:r>
            <a:r>
              <a:rPr kumimoji="1" lang="zh-CN" altLang="en-US" sz="3600" dirty="0">
                <a:solidFill>
                  <a:schemeClr val="tx1"/>
                </a:solidFill>
              </a:rPr>
              <a:t>：</a:t>
            </a:r>
            <a:r>
              <a:rPr kumimoji="1" lang="zh-CN" altLang="en-US" sz="3200" dirty="0">
                <a:solidFill>
                  <a:schemeClr val="tx1"/>
                </a:solidFill>
              </a:rPr>
              <a:t>简洁</a:t>
            </a:r>
          </a:p>
          <a:p>
            <a:pPr algn="l" eaLnBrk="1" hangingPunct="1">
              <a:spcBef>
                <a:spcPct val="50000"/>
              </a:spcBef>
            </a:pPr>
            <a:r>
              <a:rPr kumimoji="1" lang="zh-CN" altLang="en-US" sz="3200" dirty="0">
                <a:solidFill>
                  <a:schemeClr val="tx1"/>
                </a:solidFill>
              </a:rPr>
              <a:t>             无歧义</a:t>
            </a:r>
          </a:p>
          <a:p>
            <a:pPr algn="l" eaLnBrk="1" hangingPunct="1">
              <a:spcBef>
                <a:spcPct val="50000"/>
              </a:spcBef>
            </a:pPr>
            <a:r>
              <a:rPr kumimoji="1" lang="zh-CN" altLang="en-US" sz="3200" dirty="0">
                <a:solidFill>
                  <a:schemeClr val="tx1"/>
                </a:solidFill>
              </a:rPr>
              <a:t>             类似卡若图</a:t>
            </a:r>
          </a:p>
          <a:p>
            <a:pPr algn="l" eaLnBrk="1" hangingPunct="1">
              <a:spcBef>
                <a:spcPct val="50000"/>
              </a:spcBef>
            </a:pPr>
            <a:r>
              <a:rPr kumimoji="1" lang="zh-CN" altLang="en-US" sz="3600" dirty="0">
                <a:solidFill>
                  <a:srgbClr val="FF0066"/>
                </a:solidFill>
              </a:rPr>
              <a:t>缺点：</a:t>
            </a:r>
          </a:p>
          <a:p>
            <a:pPr algn="l" eaLnBrk="1" hangingPunct="1">
              <a:spcBef>
                <a:spcPct val="50000"/>
              </a:spcBef>
            </a:pPr>
            <a:r>
              <a:rPr kumimoji="1" lang="zh-CN" altLang="en-US" sz="3600" dirty="0">
                <a:solidFill>
                  <a:schemeClr val="tx1"/>
                </a:solidFill>
              </a:rPr>
              <a:t>           </a:t>
            </a:r>
            <a:r>
              <a:rPr kumimoji="1" lang="zh-CN" altLang="en-US" sz="3200" dirty="0">
                <a:solidFill>
                  <a:schemeClr val="tx1"/>
                </a:solidFill>
              </a:rPr>
              <a:t>不能表示顺序和重复的处理特性。</a:t>
            </a:r>
          </a:p>
        </p:txBody>
      </p:sp>
      <p:sp>
        <p:nvSpPr>
          <p:cNvPr id="68611" name="Rectangle 3"/>
          <p:cNvSpPr>
            <a:spLocks noChangeArrowheads="1"/>
          </p:cNvSpPr>
          <p:nvPr/>
        </p:nvSpPr>
        <p:spPr bwMode="auto">
          <a:xfrm>
            <a:off x="566738" y="413665"/>
            <a:ext cx="27320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判定表特点</a:t>
            </a:r>
          </a:p>
        </p:txBody>
      </p:sp>
    </p:spTree>
  </p:cSld>
  <p:clrMapOvr>
    <a:masterClrMapping/>
  </p:clrMapOvr>
  <p:transition>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566555" y="413665"/>
            <a:ext cx="77930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dirty="0">
                <a:solidFill>
                  <a:srgbClr val="0000FF"/>
                </a:solidFill>
                <a:cs typeface="Times New Roman" pitchFamily="18" charset="0"/>
              </a:rPr>
              <a:t>Decision Tree</a:t>
            </a:r>
          </a:p>
        </p:txBody>
      </p:sp>
      <p:graphicFrame>
        <p:nvGraphicFramePr>
          <p:cNvPr id="3074" name="Object 3"/>
          <p:cNvGraphicFramePr>
            <a:graphicFrameLocks noChangeAspect="1"/>
          </p:cNvGraphicFramePr>
          <p:nvPr/>
        </p:nvGraphicFramePr>
        <p:xfrm>
          <a:off x="0" y="1808163"/>
          <a:ext cx="9088438" cy="3900487"/>
        </p:xfrm>
        <a:graphic>
          <a:graphicData uri="http://schemas.openxmlformats.org/presentationml/2006/ole">
            <mc:AlternateContent xmlns:mc="http://schemas.openxmlformats.org/markup-compatibility/2006">
              <mc:Choice xmlns:v="urn:schemas-microsoft-com:vml" Requires="v">
                <p:oleObj spid="_x0000_s3104" name="SmartDraw" r:id="rId3" imgW="4666320" imgH="2002320" progId="SmartDraw.2">
                  <p:embed/>
                </p:oleObj>
              </mc:Choice>
              <mc:Fallback>
                <p:oleObj name="SmartDraw" r:id="rId3" imgW="4666320" imgH="2002320" progId="SmartDraw.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08163"/>
                        <a:ext cx="9088438"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Text Box 2"/>
          <p:cNvSpPr txBox="1">
            <a:spLocks noChangeArrowheads="1"/>
          </p:cNvSpPr>
          <p:nvPr/>
        </p:nvSpPr>
        <p:spPr bwMode="auto">
          <a:xfrm>
            <a:off x="533400" y="44450"/>
            <a:ext cx="243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lang="zh-CN" altLang="en-US" sz="4000" dirty="0">
                <a:solidFill>
                  <a:srgbClr val="0000FF"/>
                </a:solidFill>
                <a:latin typeface="黑体" pitchFamily="49" charset="-122"/>
                <a:ea typeface="黑体" pitchFamily="49" charset="-122"/>
                <a:cs typeface="Times New Roman" pitchFamily="18" charset="0"/>
              </a:rPr>
              <a:t>判定树</a:t>
            </a:r>
          </a:p>
        </p:txBody>
      </p:sp>
      <p:sp>
        <p:nvSpPr>
          <p:cNvPr id="412675" name="Text Box 3"/>
          <p:cNvSpPr txBox="1">
            <a:spLocks noChangeArrowheads="1"/>
          </p:cNvSpPr>
          <p:nvPr/>
        </p:nvSpPr>
        <p:spPr bwMode="auto">
          <a:xfrm>
            <a:off x="381000" y="687388"/>
            <a:ext cx="8077200"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lnSpc>
                <a:spcPct val="130000"/>
              </a:lnSpc>
              <a:spcBef>
                <a:spcPts val="0"/>
              </a:spcBef>
            </a:pPr>
            <a:r>
              <a:rPr kumimoji="1" lang="zh-CN" altLang="en-US" sz="2800" dirty="0">
                <a:solidFill>
                  <a:schemeClr val="tx1"/>
                </a:solidFill>
              </a:rPr>
              <a:t>判定树是判定表的变种，形式简单易懂，更容易表示层次结构关系。但不如判定表简洁，重复次数多。</a:t>
            </a:r>
          </a:p>
        </p:txBody>
      </p:sp>
      <p:grpSp>
        <p:nvGrpSpPr>
          <p:cNvPr id="2" name="Group 4"/>
          <p:cNvGrpSpPr>
            <a:grpSpLocks/>
          </p:cNvGrpSpPr>
          <p:nvPr/>
        </p:nvGrpSpPr>
        <p:grpSpPr bwMode="auto">
          <a:xfrm>
            <a:off x="5029200" y="1895475"/>
            <a:ext cx="2552700" cy="909638"/>
            <a:chOff x="3168" y="1194"/>
            <a:chExt cx="1608" cy="573"/>
          </a:xfrm>
        </p:grpSpPr>
        <p:grpSp>
          <p:nvGrpSpPr>
            <p:cNvPr id="69691" name="Group 5"/>
            <p:cNvGrpSpPr>
              <a:grpSpLocks/>
            </p:cNvGrpSpPr>
            <p:nvPr/>
          </p:nvGrpSpPr>
          <p:grpSpPr bwMode="auto">
            <a:xfrm>
              <a:off x="3168" y="1194"/>
              <a:ext cx="1599" cy="237"/>
              <a:chOff x="3168" y="1194"/>
              <a:chExt cx="1599" cy="237"/>
            </a:xfrm>
          </p:grpSpPr>
          <p:sp>
            <p:nvSpPr>
              <p:cNvPr id="69695" name="Text Box 6"/>
              <p:cNvSpPr txBox="1">
                <a:spLocks noChangeArrowheads="1"/>
              </p:cNvSpPr>
              <p:nvPr/>
            </p:nvSpPr>
            <p:spPr bwMode="auto">
              <a:xfrm>
                <a:off x="3168" y="120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残疾乘客</a:t>
                </a:r>
              </a:p>
            </p:txBody>
          </p:sp>
          <p:sp>
            <p:nvSpPr>
              <p:cNvPr id="69696" name="Text Box 7"/>
              <p:cNvSpPr txBox="1">
                <a:spLocks noChangeArrowheads="1"/>
              </p:cNvSpPr>
              <p:nvPr/>
            </p:nvSpPr>
            <p:spPr bwMode="auto">
              <a:xfrm>
                <a:off x="3759" y="1194"/>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×2</a:t>
                </a:r>
              </a:p>
            </p:txBody>
          </p:sp>
        </p:grpSp>
        <p:grpSp>
          <p:nvGrpSpPr>
            <p:cNvPr id="69692" name="Group 8"/>
            <p:cNvGrpSpPr>
              <a:grpSpLocks/>
            </p:cNvGrpSpPr>
            <p:nvPr/>
          </p:nvGrpSpPr>
          <p:grpSpPr bwMode="auto">
            <a:xfrm>
              <a:off x="3168" y="1527"/>
              <a:ext cx="1608" cy="240"/>
              <a:chOff x="3168" y="1527"/>
              <a:chExt cx="1608" cy="240"/>
            </a:xfrm>
          </p:grpSpPr>
          <p:sp>
            <p:nvSpPr>
              <p:cNvPr id="69693" name="Text Box 9"/>
              <p:cNvSpPr txBox="1">
                <a:spLocks noChangeArrowheads="1"/>
              </p:cNvSpPr>
              <p:nvPr/>
            </p:nvSpPr>
            <p:spPr bwMode="auto">
              <a:xfrm>
                <a:off x="3168" y="153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正常乘客</a:t>
                </a:r>
              </a:p>
            </p:txBody>
          </p:sp>
          <p:sp>
            <p:nvSpPr>
              <p:cNvPr id="69694" name="Text Box 10"/>
              <p:cNvSpPr txBox="1">
                <a:spLocks noChangeArrowheads="1"/>
              </p:cNvSpPr>
              <p:nvPr/>
            </p:nvSpPr>
            <p:spPr bwMode="auto">
              <a:xfrm>
                <a:off x="3768" y="1527"/>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×4</a:t>
                </a:r>
              </a:p>
            </p:txBody>
          </p:sp>
        </p:grpSp>
      </p:grpSp>
      <p:grpSp>
        <p:nvGrpSpPr>
          <p:cNvPr id="5" name="Group 11"/>
          <p:cNvGrpSpPr>
            <a:grpSpLocks/>
          </p:cNvGrpSpPr>
          <p:nvPr/>
        </p:nvGrpSpPr>
        <p:grpSpPr bwMode="auto">
          <a:xfrm>
            <a:off x="5053013" y="2800350"/>
            <a:ext cx="2528887" cy="904875"/>
            <a:chOff x="3183" y="1764"/>
            <a:chExt cx="1593" cy="570"/>
          </a:xfrm>
        </p:grpSpPr>
        <p:grpSp>
          <p:nvGrpSpPr>
            <p:cNvPr id="69685" name="Group 12"/>
            <p:cNvGrpSpPr>
              <a:grpSpLocks/>
            </p:cNvGrpSpPr>
            <p:nvPr/>
          </p:nvGrpSpPr>
          <p:grpSpPr bwMode="auto">
            <a:xfrm>
              <a:off x="3183" y="2100"/>
              <a:ext cx="1590" cy="234"/>
              <a:chOff x="3183" y="2100"/>
              <a:chExt cx="1590" cy="234"/>
            </a:xfrm>
          </p:grpSpPr>
          <p:sp>
            <p:nvSpPr>
              <p:cNvPr id="69689" name="Text Box 13"/>
              <p:cNvSpPr txBox="1">
                <a:spLocks noChangeArrowheads="1"/>
              </p:cNvSpPr>
              <p:nvPr/>
            </p:nvSpPr>
            <p:spPr bwMode="auto">
              <a:xfrm>
                <a:off x="3183" y="2103"/>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正常乘客</a:t>
                </a:r>
              </a:p>
            </p:txBody>
          </p:sp>
          <p:sp>
            <p:nvSpPr>
              <p:cNvPr id="69690" name="Text Box 14"/>
              <p:cNvSpPr txBox="1">
                <a:spLocks noChangeArrowheads="1"/>
              </p:cNvSpPr>
              <p:nvPr/>
            </p:nvSpPr>
            <p:spPr bwMode="auto">
              <a:xfrm>
                <a:off x="3765" y="2100"/>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×6</a:t>
                </a:r>
              </a:p>
            </p:txBody>
          </p:sp>
        </p:grpSp>
        <p:grpSp>
          <p:nvGrpSpPr>
            <p:cNvPr id="69686" name="Group 15"/>
            <p:cNvGrpSpPr>
              <a:grpSpLocks/>
            </p:cNvGrpSpPr>
            <p:nvPr/>
          </p:nvGrpSpPr>
          <p:grpSpPr bwMode="auto">
            <a:xfrm>
              <a:off x="3189" y="1764"/>
              <a:ext cx="1587" cy="243"/>
              <a:chOff x="3189" y="1764"/>
              <a:chExt cx="1587" cy="243"/>
            </a:xfrm>
          </p:grpSpPr>
          <p:sp>
            <p:nvSpPr>
              <p:cNvPr id="69687" name="Text Box 16"/>
              <p:cNvSpPr txBox="1">
                <a:spLocks noChangeArrowheads="1"/>
              </p:cNvSpPr>
              <p:nvPr/>
            </p:nvSpPr>
            <p:spPr bwMode="auto">
              <a:xfrm>
                <a:off x="3189" y="176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dirty="0">
                    <a:solidFill>
                      <a:schemeClr val="tx1"/>
                    </a:solidFill>
                  </a:rPr>
                  <a:t>残疾乘客</a:t>
                </a:r>
              </a:p>
            </p:txBody>
          </p:sp>
          <p:sp>
            <p:nvSpPr>
              <p:cNvPr id="69688" name="Text Box 17"/>
              <p:cNvSpPr txBox="1">
                <a:spLocks noChangeArrowheads="1"/>
              </p:cNvSpPr>
              <p:nvPr/>
            </p:nvSpPr>
            <p:spPr bwMode="auto">
              <a:xfrm>
                <a:off x="3768" y="1776"/>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×3</a:t>
                </a:r>
              </a:p>
            </p:txBody>
          </p:sp>
        </p:grpSp>
      </p:grpSp>
      <p:grpSp>
        <p:nvGrpSpPr>
          <p:cNvPr id="8" name="Group 18"/>
          <p:cNvGrpSpPr>
            <a:grpSpLocks/>
          </p:cNvGrpSpPr>
          <p:nvPr/>
        </p:nvGrpSpPr>
        <p:grpSpPr bwMode="auto">
          <a:xfrm>
            <a:off x="5048250" y="3810000"/>
            <a:ext cx="2547938" cy="881063"/>
            <a:chOff x="3180" y="2400"/>
            <a:chExt cx="1605" cy="555"/>
          </a:xfrm>
        </p:grpSpPr>
        <p:grpSp>
          <p:nvGrpSpPr>
            <p:cNvPr id="69679" name="Group 19"/>
            <p:cNvGrpSpPr>
              <a:grpSpLocks/>
            </p:cNvGrpSpPr>
            <p:nvPr/>
          </p:nvGrpSpPr>
          <p:grpSpPr bwMode="auto">
            <a:xfrm>
              <a:off x="3189" y="2400"/>
              <a:ext cx="1596" cy="231"/>
              <a:chOff x="3189" y="2400"/>
              <a:chExt cx="1596" cy="231"/>
            </a:xfrm>
          </p:grpSpPr>
          <p:sp>
            <p:nvSpPr>
              <p:cNvPr id="69683" name="Text Box 20"/>
              <p:cNvSpPr txBox="1">
                <a:spLocks noChangeArrowheads="1"/>
              </p:cNvSpPr>
              <p:nvPr/>
            </p:nvSpPr>
            <p:spPr bwMode="auto">
              <a:xfrm>
                <a:off x="3189" y="240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残疾乘客</a:t>
                </a:r>
              </a:p>
            </p:txBody>
          </p:sp>
          <p:sp>
            <p:nvSpPr>
              <p:cNvPr id="69684" name="Text Box 21"/>
              <p:cNvSpPr txBox="1">
                <a:spLocks noChangeArrowheads="1"/>
              </p:cNvSpPr>
              <p:nvPr/>
            </p:nvSpPr>
            <p:spPr bwMode="auto">
              <a:xfrm>
                <a:off x="3777" y="2400"/>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×4</a:t>
                </a:r>
              </a:p>
            </p:txBody>
          </p:sp>
        </p:grpSp>
        <p:grpSp>
          <p:nvGrpSpPr>
            <p:cNvPr id="69680" name="Group 22"/>
            <p:cNvGrpSpPr>
              <a:grpSpLocks/>
            </p:cNvGrpSpPr>
            <p:nvPr/>
          </p:nvGrpSpPr>
          <p:grpSpPr bwMode="auto">
            <a:xfrm>
              <a:off x="3180" y="2718"/>
              <a:ext cx="1602" cy="237"/>
              <a:chOff x="3180" y="2718"/>
              <a:chExt cx="1602" cy="237"/>
            </a:xfrm>
          </p:grpSpPr>
          <p:sp>
            <p:nvSpPr>
              <p:cNvPr id="69681" name="Text Box 23"/>
              <p:cNvSpPr txBox="1">
                <a:spLocks noChangeArrowheads="1"/>
              </p:cNvSpPr>
              <p:nvPr/>
            </p:nvSpPr>
            <p:spPr bwMode="auto">
              <a:xfrm>
                <a:off x="3180" y="271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正常乘客</a:t>
                </a:r>
              </a:p>
            </p:txBody>
          </p:sp>
          <p:sp>
            <p:nvSpPr>
              <p:cNvPr id="69682" name="Text Box 24"/>
              <p:cNvSpPr txBox="1">
                <a:spLocks noChangeArrowheads="1"/>
              </p:cNvSpPr>
              <p:nvPr/>
            </p:nvSpPr>
            <p:spPr bwMode="auto">
              <a:xfrm>
                <a:off x="3774" y="2724"/>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×8</a:t>
                </a:r>
              </a:p>
            </p:txBody>
          </p:sp>
        </p:grpSp>
      </p:grpSp>
      <p:grpSp>
        <p:nvGrpSpPr>
          <p:cNvPr id="11" name="Group 25"/>
          <p:cNvGrpSpPr>
            <a:grpSpLocks/>
          </p:cNvGrpSpPr>
          <p:nvPr/>
        </p:nvGrpSpPr>
        <p:grpSpPr bwMode="auto">
          <a:xfrm>
            <a:off x="5019675" y="4724400"/>
            <a:ext cx="2752725" cy="747713"/>
            <a:chOff x="3162" y="2976"/>
            <a:chExt cx="1734" cy="471"/>
          </a:xfrm>
        </p:grpSpPr>
        <p:grpSp>
          <p:nvGrpSpPr>
            <p:cNvPr id="69673" name="Group 26"/>
            <p:cNvGrpSpPr>
              <a:grpSpLocks/>
            </p:cNvGrpSpPr>
            <p:nvPr/>
          </p:nvGrpSpPr>
          <p:grpSpPr bwMode="auto">
            <a:xfrm>
              <a:off x="3168" y="2976"/>
              <a:ext cx="1626" cy="231"/>
              <a:chOff x="3168" y="2976"/>
              <a:chExt cx="1626" cy="231"/>
            </a:xfrm>
          </p:grpSpPr>
          <p:sp>
            <p:nvSpPr>
              <p:cNvPr id="69677" name="Text Box 27"/>
              <p:cNvSpPr txBox="1">
                <a:spLocks noChangeArrowheads="1"/>
              </p:cNvSpPr>
              <p:nvPr/>
            </p:nvSpPr>
            <p:spPr bwMode="auto">
              <a:xfrm>
                <a:off x="3168" y="29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残疾乘客</a:t>
                </a:r>
              </a:p>
            </p:txBody>
          </p:sp>
          <p:sp>
            <p:nvSpPr>
              <p:cNvPr id="69678" name="Text Box 28"/>
              <p:cNvSpPr txBox="1">
                <a:spLocks noChangeArrowheads="1"/>
              </p:cNvSpPr>
              <p:nvPr/>
            </p:nvSpPr>
            <p:spPr bwMode="auto">
              <a:xfrm>
                <a:off x="3786" y="2976"/>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×6</a:t>
                </a:r>
              </a:p>
            </p:txBody>
          </p:sp>
        </p:grpSp>
        <p:grpSp>
          <p:nvGrpSpPr>
            <p:cNvPr id="69674" name="Group 29"/>
            <p:cNvGrpSpPr>
              <a:grpSpLocks/>
            </p:cNvGrpSpPr>
            <p:nvPr/>
          </p:nvGrpSpPr>
          <p:grpSpPr bwMode="auto">
            <a:xfrm>
              <a:off x="3162" y="3216"/>
              <a:ext cx="1734" cy="231"/>
              <a:chOff x="3162" y="3216"/>
              <a:chExt cx="1734" cy="231"/>
            </a:xfrm>
          </p:grpSpPr>
          <p:sp>
            <p:nvSpPr>
              <p:cNvPr id="69675" name="Text Box 30"/>
              <p:cNvSpPr txBox="1">
                <a:spLocks noChangeArrowheads="1"/>
              </p:cNvSpPr>
              <p:nvPr/>
            </p:nvSpPr>
            <p:spPr bwMode="auto">
              <a:xfrm>
                <a:off x="3162" y="321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正常乘客</a:t>
                </a:r>
              </a:p>
            </p:txBody>
          </p:sp>
          <p:sp>
            <p:nvSpPr>
              <p:cNvPr id="69676" name="Text Box 31"/>
              <p:cNvSpPr txBox="1">
                <a:spLocks noChangeArrowheads="1"/>
              </p:cNvSpPr>
              <p:nvPr/>
            </p:nvSpPr>
            <p:spPr bwMode="auto">
              <a:xfrm>
                <a:off x="3798" y="3216"/>
                <a:ext cx="10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a:t>
                </a:r>
                <a:r>
                  <a:rPr kumimoji="1" lang="en-US" altLang="zh-CN" sz="1800">
                    <a:solidFill>
                      <a:schemeClr val="tx1"/>
                    </a:solidFill>
                  </a:rPr>
                  <a:t>W-30</a:t>
                </a:r>
                <a:r>
                  <a:rPr kumimoji="1" lang="zh-CN" altLang="en-US" sz="1800">
                    <a:solidFill>
                      <a:schemeClr val="tx1"/>
                    </a:solidFill>
                  </a:rPr>
                  <a:t>）</a:t>
                </a:r>
                <a:r>
                  <a:rPr kumimoji="1" lang="en-US" altLang="zh-CN" sz="1800">
                    <a:solidFill>
                      <a:schemeClr val="tx1"/>
                    </a:solidFill>
                  </a:rPr>
                  <a:t>×12</a:t>
                </a:r>
              </a:p>
            </p:txBody>
          </p:sp>
        </p:grpSp>
      </p:grpSp>
      <p:grpSp>
        <p:nvGrpSpPr>
          <p:cNvPr id="14" name="Group 32"/>
          <p:cNvGrpSpPr>
            <a:grpSpLocks/>
          </p:cNvGrpSpPr>
          <p:nvPr/>
        </p:nvGrpSpPr>
        <p:grpSpPr bwMode="auto">
          <a:xfrm>
            <a:off x="3767138" y="2162175"/>
            <a:ext cx="947737" cy="1295400"/>
            <a:chOff x="2220" y="1362"/>
            <a:chExt cx="597" cy="816"/>
          </a:xfrm>
        </p:grpSpPr>
        <p:sp>
          <p:nvSpPr>
            <p:cNvPr id="69671" name="Text Box 33"/>
            <p:cNvSpPr txBox="1">
              <a:spLocks noChangeArrowheads="1"/>
            </p:cNvSpPr>
            <p:nvPr/>
          </p:nvSpPr>
          <p:spPr bwMode="auto">
            <a:xfrm>
              <a:off x="2241" y="1362"/>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头等舱</a:t>
              </a:r>
            </a:p>
          </p:txBody>
        </p:sp>
        <p:sp>
          <p:nvSpPr>
            <p:cNvPr id="69672" name="Text Box 34"/>
            <p:cNvSpPr txBox="1">
              <a:spLocks noChangeArrowheads="1"/>
            </p:cNvSpPr>
            <p:nvPr/>
          </p:nvSpPr>
          <p:spPr bwMode="auto">
            <a:xfrm>
              <a:off x="2220" y="1947"/>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其他舱</a:t>
              </a:r>
            </a:p>
          </p:txBody>
        </p:sp>
      </p:grpSp>
      <p:grpSp>
        <p:nvGrpSpPr>
          <p:cNvPr id="15" name="Group 35"/>
          <p:cNvGrpSpPr>
            <a:grpSpLocks/>
          </p:cNvGrpSpPr>
          <p:nvPr/>
        </p:nvGrpSpPr>
        <p:grpSpPr bwMode="auto">
          <a:xfrm>
            <a:off x="3848100" y="4057650"/>
            <a:ext cx="966788" cy="1252538"/>
            <a:chOff x="2235" y="2571"/>
            <a:chExt cx="609" cy="789"/>
          </a:xfrm>
        </p:grpSpPr>
        <p:sp>
          <p:nvSpPr>
            <p:cNvPr id="69669" name="Text Box 36"/>
            <p:cNvSpPr txBox="1">
              <a:spLocks noChangeArrowheads="1"/>
            </p:cNvSpPr>
            <p:nvPr/>
          </p:nvSpPr>
          <p:spPr bwMode="auto">
            <a:xfrm>
              <a:off x="2235" y="2571"/>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头等舱</a:t>
              </a:r>
            </a:p>
          </p:txBody>
        </p:sp>
        <p:sp>
          <p:nvSpPr>
            <p:cNvPr id="69670" name="Text Box 37"/>
            <p:cNvSpPr txBox="1">
              <a:spLocks noChangeArrowheads="1"/>
            </p:cNvSpPr>
            <p:nvPr/>
          </p:nvSpPr>
          <p:spPr bwMode="auto">
            <a:xfrm>
              <a:off x="2268" y="3129"/>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其他舱</a:t>
              </a:r>
            </a:p>
          </p:txBody>
        </p:sp>
      </p:grpSp>
      <p:grpSp>
        <p:nvGrpSpPr>
          <p:cNvPr id="16" name="Group 38"/>
          <p:cNvGrpSpPr>
            <a:grpSpLocks/>
          </p:cNvGrpSpPr>
          <p:nvPr/>
        </p:nvGrpSpPr>
        <p:grpSpPr bwMode="auto">
          <a:xfrm>
            <a:off x="4572000" y="2057400"/>
            <a:ext cx="457200" cy="609600"/>
            <a:chOff x="2880" y="1296"/>
            <a:chExt cx="288" cy="384"/>
          </a:xfrm>
        </p:grpSpPr>
        <p:sp>
          <p:nvSpPr>
            <p:cNvPr id="69667" name="AutoShape 39"/>
            <p:cNvSpPr>
              <a:spLocks/>
            </p:cNvSpPr>
            <p:nvPr/>
          </p:nvSpPr>
          <p:spPr bwMode="auto">
            <a:xfrm>
              <a:off x="3072" y="1296"/>
              <a:ext cx="96" cy="384"/>
            </a:xfrm>
            <a:prstGeom prst="leftBracket">
              <a:avLst>
                <a:gd name="adj" fmla="val 3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68" name="Line 40"/>
            <p:cNvSpPr>
              <a:spLocks noChangeShapeType="1"/>
            </p:cNvSpPr>
            <p:nvPr/>
          </p:nvSpPr>
          <p:spPr bwMode="auto">
            <a:xfrm>
              <a:off x="2880" y="14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7" name="Group 41"/>
          <p:cNvGrpSpPr>
            <a:grpSpLocks/>
          </p:cNvGrpSpPr>
          <p:nvPr/>
        </p:nvGrpSpPr>
        <p:grpSpPr bwMode="auto">
          <a:xfrm>
            <a:off x="4648200" y="2971800"/>
            <a:ext cx="381000" cy="609600"/>
            <a:chOff x="2928" y="1872"/>
            <a:chExt cx="240" cy="384"/>
          </a:xfrm>
        </p:grpSpPr>
        <p:sp>
          <p:nvSpPr>
            <p:cNvPr id="69665" name="AutoShape 42"/>
            <p:cNvSpPr>
              <a:spLocks/>
            </p:cNvSpPr>
            <p:nvPr/>
          </p:nvSpPr>
          <p:spPr bwMode="auto">
            <a:xfrm>
              <a:off x="3072" y="1872"/>
              <a:ext cx="96" cy="384"/>
            </a:xfrm>
            <a:prstGeom prst="leftBracket">
              <a:avLst>
                <a:gd name="adj" fmla="val 3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66" name="Line 43"/>
            <p:cNvSpPr>
              <a:spLocks noChangeShapeType="1"/>
            </p:cNvSpPr>
            <p:nvPr/>
          </p:nvSpPr>
          <p:spPr bwMode="auto">
            <a:xfrm>
              <a:off x="2928" y="2064"/>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8" name="Group 44"/>
          <p:cNvGrpSpPr>
            <a:grpSpLocks/>
          </p:cNvGrpSpPr>
          <p:nvPr/>
        </p:nvGrpSpPr>
        <p:grpSpPr bwMode="auto">
          <a:xfrm>
            <a:off x="4648200" y="3962400"/>
            <a:ext cx="457200" cy="609600"/>
            <a:chOff x="2928" y="2496"/>
            <a:chExt cx="288" cy="384"/>
          </a:xfrm>
        </p:grpSpPr>
        <p:sp>
          <p:nvSpPr>
            <p:cNvPr id="69663" name="AutoShape 45"/>
            <p:cNvSpPr>
              <a:spLocks/>
            </p:cNvSpPr>
            <p:nvPr/>
          </p:nvSpPr>
          <p:spPr bwMode="auto">
            <a:xfrm>
              <a:off x="3120" y="2496"/>
              <a:ext cx="96" cy="384"/>
            </a:xfrm>
            <a:prstGeom prst="leftBracket">
              <a:avLst>
                <a:gd name="adj" fmla="val 3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64" name="Line 46"/>
            <p:cNvSpPr>
              <a:spLocks noChangeShapeType="1"/>
            </p:cNvSpPr>
            <p:nvPr/>
          </p:nvSpPr>
          <p:spPr bwMode="auto">
            <a:xfrm>
              <a:off x="2928" y="2688"/>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9" name="Group 47"/>
          <p:cNvGrpSpPr>
            <a:grpSpLocks/>
          </p:cNvGrpSpPr>
          <p:nvPr/>
        </p:nvGrpSpPr>
        <p:grpSpPr bwMode="auto">
          <a:xfrm>
            <a:off x="4724400" y="4800600"/>
            <a:ext cx="381000" cy="609600"/>
            <a:chOff x="2976" y="3024"/>
            <a:chExt cx="240" cy="384"/>
          </a:xfrm>
        </p:grpSpPr>
        <p:sp>
          <p:nvSpPr>
            <p:cNvPr id="69661" name="AutoShape 48"/>
            <p:cNvSpPr>
              <a:spLocks/>
            </p:cNvSpPr>
            <p:nvPr/>
          </p:nvSpPr>
          <p:spPr bwMode="auto">
            <a:xfrm>
              <a:off x="3120" y="3024"/>
              <a:ext cx="96" cy="384"/>
            </a:xfrm>
            <a:prstGeom prst="leftBracket">
              <a:avLst>
                <a:gd name="adj" fmla="val 33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62" name="Line 49"/>
            <p:cNvSpPr>
              <a:spLocks noChangeShapeType="1"/>
            </p:cNvSpPr>
            <p:nvPr/>
          </p:nvSpPr>
          <p:spPr bwMode="auto">
            <a:xfrm>
              <a:off x="2976" y="321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12722" name="Text Box 50"/>
          <p:cNvSpPr txBox="1">
            <a:spLocks noChangeArrowheads="1"/>
          </p:cNvSpPr>
          <p:nvPr/>
        </p:nvSpPr>
        <p:spPr bwMode="auto">
          <a:xfrm>
            <a:off x="2476500" y="26193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国内乘客</a:t>
            </a:r>
          </a:p>
        </p:txBody>
      </p:sp>
      <p:sp>
        <p:nvSpPr>
          <p:cNvPr id="412723" name="Text Box 51"/>
          <p:cNvSpPr txBox="1">
            <a:spLocks noChangeArrowheads="1"/>
          </p:cNvSpPr>
          <p:nvPr/>
        </p:nvSpPr>
        <p:spPr bwMode="auto">
          <a:xfrm>
            <a:off x="2505075" y="4557713"/>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国外乘客</a:t>
            </a:r>
          </a:p>
        </p:txBody>
      </p:sp>
      <p:grpSp>
        <p:nvGrpSpPr>
          <p:cNvPr id="20" name="Group 52"/>
          <p:cNvGrpSpPr>
            <a:grpSpLocks/>
          </p:cNvGrpSpPr>
          <p:nvPr/>
        </p:nvGrpSpPr>
        <p:grpSpPr bwMode="auto">
          <a:xfrm>
            <a:off x="3581400" y="4267200"/>
            <a:ext cx="304800" cy="990600"/>
            <a:chOff x="2256" y="2688"/>
            <a:chExt cx="192" cy="624"/>
          </a:xfrm>
        </p:grpSpPr>
        <p:sp>
          <p:nvSpPr>
            <p:cNvPr id="69659" name="AutoShape 53"/>
            <p:cNvSpPr>
              <a:spLocks/>
            </p:cNvSpPr>
            <p:nvPr/>
          </p:nvSpPr>
          <p:spPr bwMode="auto">
            <a:xfrm>
              <a:off x="2400" y="2688"/>
              <a:ext cx="48" cy="624"/>
            </a:xfrm>
            <a:prstGeom prst="leftBracket">
              <a:avLst>
                <a:gd name="adj" fmla="val 10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60" name="Line 54"/>
            <p:cNvSpPr>
              <a:spLocks noChangeShapeType="1"/>
            </p:cNvSpPr>
            <p:nvPr/>
          </p:nvSpPr>
          <p:spPr bwMode="auto">
            <a:xfrm>
              <a:off x="2256" y="297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1" name="Group 55"/>
          <p:cNvGrpSpPr>
            <a:grpSpLocks/>
          </p:cNvGrpSpPr>
          <p:nvPr/>
        </p:nvGrpSpPr>
        <p:grpSpPr bwMode="auto">
          <a:xfrm>
            <a:off x="3505200" y="2362200"/>
            <a:ext cx="304800" cy="990600"/>
            <a:chOff x="2208" y="1488"/>
            <a:chExt cx="192" cy="624"/>
          </a:xfrm>
        </p:grpSpPr>
        <p:sp>
          <p:nvSpPr>
            <p:cNvPr id="69657" name="AutoShape 56"/>
            <p:cNvSpPr>
              <a:spLocks/>
            </p:cNvSpPr>
            <p:nvPr/>
          </p:nvSpPr>
          <p:spPr bwMode="auto">
            <a:xfrm>
              <a:off x="2352" y="1488"/>
              <a:ext cx="48" cy="624"/>
            </a:xfrm>
            <a:prstGeom prst="leftBracket">
              <a:avLst>
                <a:gd name="adj" fmla="val 10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58" name="Line 57"/>
            <p:cNvSpPr>
              <a:spLocks noChangeShapeType="1"/>
            </p:cNvSpPr>
            <p:nvPr/>
          </p:nvSpPr>
          <p:spPr bwMode="auto">
            <a:xfrm>
              <a:off x="2208" y="1776"/>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12730" name="AutoShape 58"/>
          <p:cNvSpPr>
            <a:spLocks/>
          </p:cNvSpPr>
          <p:nvPr/>
        </p:nvSpPr>
        <p:spPr bwMode="auto">
          <a:xfrm>
            <a:off x="2438400" y="2819400"/>
            <a:ext cx="76200" cy="1905000"/>
          </a:xfrm>
          <a:prstGeom prst="leftBracket">
            <a:avLst>
              <a:gd name="adj" fmla="val 20833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731" name="Text Box 59"/>
          <p:cNvSpPr txBox="1">
            <a:spLocks noChangeArrowheads="1"/>
          </p:cNvSpPr>
          <p:nvPr/>
        </p:nvSpPr>
        <p:spPr bwMode="auto">
          <a:xfrm>
            <a:off x="1262063" y="3395663"/>
            <a:ext cx="11430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行李重量</a:t>
            </a:r>
          </a:p>
          <a:p>
            <a:pPr algn="l" eaLnBrk="1" hangingPunct="1">
              <a:spcBef>
                <a:spcPct val="50000"/>
              </a:spcBef>
            </a:pPr>
            <a:r>
              <a:rPr kumimoji="1" lang="en-US" altLang="zh-CN" sz="1800">
                <a:solidFill>
                  <a:schemeClr val="tx1"/>
                </a:solidFill>
              </a:rPr>
              <a:t>W&gt;30</a:t>
            </a:r>
          </a:p>
        </p:txBody>
      </p:sp>
      <p:sp>
        <p:nvSpPr>
          <p:cNvPr id="412732" name="Text Box 60"/>
          <p:cNvSpPr txBox="1">
            <a:spLocks noChangeArrowheads="1"/>
          </p:cNvSpPr>
          <p:nvPr/>
        </p:nvSpPr>
        <p:spPr bwMode="auto">
          <a:xfrm>
            <a:off x="1295400" y="5715000"/>
            <a:ext cx="11430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1800">
                <a:solidFill>
                  <a:schemeClr val="tx1"/>
                </a:solidFill>
              </a:rPr>
              <a:t>行李重量</a:t>
            </a:r>
          </a:p>
          <a:p>
            <a:pPr algn="l" eaLnBrk="1" hangingPunct="1">
              <a:spcBef>
                <a:spcPct val="50000"/>
              </a:spcBef>
            </a:pPr>
            <a:r>
              <a:rPr kumimoji="1" lang="en-US" altLang="zh-CN" sz="1800">
                <a:solidFill>
                  <a:schemeClr val="tx1"/>
                </a:solidFill>
              </a:rPr>
              <a:t>W≤30</a:t>
            </a:r>
          </a:p>
        </p:txBody>
      </p:sp>
      <p:sp>
        <p:nvSpPr>
          <p:cNvPr id="412733" name="Line 61"/>
          <p:cNvSpPr>
            <a:spLocks noChangeShapeType="1"/>
          </p:cNvSpPr>
          <p:nvPr/>
        </p:nvSpPr>
        <p:spPr bwMode="auto">
          <a:xfrm>
            <a:off x="2438400" y="61722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12734" name="Text Box 62"/>
          <p:cNvSpPr txBox="1">
            <a:spLocks noChangeArrowheads="1"/>
          </p:cNvSpPr>
          <p:nvPr/>
        </p:nvSpPr>
        <p:spPr bwMode="auto">
          <a:xfrm>
            <a:off x="4343400" y="5943600"/>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2000">
                <a:solidFill>
                  <a:schemeClr val="tx1"/>
                </a:solidFill>
              </a:rPr>
              <a:t>免费</a:t>
            </a:r>
          </a:p>
        </p:txBody>
      </p:sp>
      <p:sp>
        <p:nvSpPr>
          <p:cNvPr id="412735" name="AutoShape 63"/>
          <p:cNvSpPr>
            <a:spLocks/>
          </p:cNvSpPr>
          <p:nvPr/>
        </p:nvSpPr>
        <p:spPr bwMode="auto">
          <a:xfrm>
            <a:off x="1219200" y="3581400"/>
            <a:ext cx="76200" cy="2514600"/>
          </a:xfrm>
          <a:prstGeom prst="leftBracket">
            <a:avLst>
              <a:gd name="adj" fmla="val 27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2736" name="Text Box 64"/>
          <p:cNvSpPr txBox="1">
            <a:spLocks noChangeArrowheads="1"/>
          </p:cNvSpPr>
          <p:nvPr/>
        </p:nvSpPr>
        <p:spPr bwMode="auto">
          <a:xfrm>
            <a:off x="671513" y="4143375"/>
            <a:ext cx="533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kumimoji="1" lang="zh-CN" altLang="en-US" sz="2400">
                <a:solidFill>
                  <a:schemeClr val="tx1"/>
                </a:solidFill>
              </a:rPr>
              <a:t>行李费</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2674"/>
                                        </p:tgtEl>
                                        <p:attrNameLst>
                                          <p:attrName>style.visibility</p:attrName>
                                        </p:attrNameLst>
                                      </p:cBhvr>
                                      <p:to>
                                        <p:strVal val="visible"/>
                                      </p:to>
                                    </p:set>
                                    <p:anim calcmode="lin" valueType="num">
                                      <p:cBhvr additive="base">
                                        <p:cTn id="7" dur="500" fill="hold"/>
                                        <p:tgtEl>
                                          <p:spTgt spid="412674"/>
                                        </p:tgtEl>
                                        <p:attrNameLst>
                                          <p:attrName>ppt_x</p:attrName>
                                        </p:attrNameLst>
                                      </p:cBhvr>
                                      <p:tavLst>
                                        <p:tav tm="0">
                                          <p:val>
                                            <p:strVal val="0-#ppt_w/2"/>
                                          </p:val>
                                        </p:tav>
                                        <p:tav tm="100000">
                                          <p:val>
                                            <p:strVal val="#ppt_x"/>
                                          </p:val>
                                        </p:tav>
                                      </p:tavLst>
                                    </p:anim>
                                    <p:anim calcmode="lin" valueType="num">
                                      <p:cBhvr additive="base">
                                        <p:cTn id="8" dur="500" fill="hold"/>
                                        <p:tgtEl>
                                          <p:spTgt spid="4126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12675"/>
                                        </p:tgtEl>
                                        <p:attrNameLst>
                                          <p:attrName>style.visibility</p:attrName>
                                        </p:attrNameLst>
                                      </p:cBhvr>
                                      <p:to>
                                        <p:strVal val="visible"/>
                                      </p:to>
                                    </p:set>
                                    <p:anim calcmode="lin" valueType="num">
                                      <p:cBhvr additive="base">
                                        <p:cTn id="12" dur="500" fill="hold"/>
                                        <p:tgtEl>
                                          <p:spTgt spid="412675"/>
                                        </p:tgtEl>
                                        <p:attrNameLst>
                                          <p:attrName>ppt_x</p:attrName>
                                        </p:attrNameLst>
                                      </p:cBhvr>
                                      <p:tavLst>
                                        <p:tav tm="0">
                                          <p:val>
                                            <p:strVal val="0-#ppt_w/2"/>
                                          </p:val>
                                        </p:tav>
                                        <p:tav tm="100000">
                                          <p:val>
                                            <p:strVal val="#ppt_x"/>
                                          </p:val>
                                        </p:tav>
                                      </p:tavLst>
                                    </p:anim>
                                    <p:anim calcmode="lin" valueType="num">
                                      <p:cBhvr additive="base">
                                        <p:cTn id="13" dur="500" fill="hold"/>
                                        <p:tgtEl>
                                          <p:spTgt spid="41267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0-#ppt_w/2"/>
                                          </p:val>
                                        </p:tav>
                                        <p:tav tm="100000">
                                          <p:val>
                                            <p:strVal val="#ppt_x"/>
                                          </p:val>
                                        </p:tav>
                                      </p:tavLst>
                                    </p:anim>
                                    <p:anim calcmode="lin" valueType="num">
                                      <p:cBhvr additive="base">
                                        <p:cTn id="38" dur="500" fill="hold"/>
                                        <p:tgtEl>
                                          <p:spTgt spid="14"/>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3500"/>
                            </p:stCondLst>
                            <p:childTnLst>
                              <p:par>
                                <p:cTn id="40" presetID="2" presetClass="entr" presetSubtype="8" fill="hold"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additive="base">
                                        <p:cTn id="42" dur="500" fill="hold"/>
                                        <p:tgtEl>
                                          <p:spTgt spid="15"/>
                                        </p:tgtEl>
                                        <p:attrNameLst>
                                          <p:attrName>ppt_x</p:attrName>
                                        </p:attrNameLst>
                                      </p:cBhvr>
                                      <p:tavLst>
                                        <p:tav tm="0">
                                          <p:val>
                                            <p:strVal val="0-#ppt_w/2"/>
                                          </p:val>
                                        </p:tav>
                                        <p:tav tm="100000">
                                          <p:val>
                                            <p:strVal val="#ppt_x"/>
                                          </p:val>
                                        </p:tav>
                                      </p:tavLst>
                                    </p:anim>
                                    <p:anim calcmode="lin" valueType="num">
                                      <p:cBhvr additive="base">
                                        <p:cTn id="43" dur="500" fill="hold"/>
                                        <p:tgtEl>
                                          <p:spTgt spid="15"/>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4000"/>
                            </p:stCondLst>
                            <p:childTnLst>
                              <p:par>
                                <p:cTn id="45" presetID="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0-#ppt_w/2"/>
                                          </p:val>
                                        </p:tav>
                                        <p:tav tm="100000">
                                          <p:val>
                                            <p:strVal val="#ppt_x"/>
                                          </p:val>
                                        </p:tav>
                                      </p:tavLst>
                                    </p:anim>
                                    <p:anim calcmode="lin" valueType="num">
                                      <p:cBhvr additive="base">
                                        <p:cTn id="48" dur="500" fill="hold"/>
                                        <p:tgtEl>
                                          <p:spTgt spid="16"/>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4500"/>
                            </p:stCondLst>
                            <p:childTnLst>
                              <p:par>
                                <p:cTn id="50" presetID="2" presetClass="entr" presetSubtype="8"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 calcmode="lin" valueType="num">
                                      <p:cBhvr additive="base">
                                        <p:cTn id="52" dur="500" fill="hold"/>
                                        <p:tgtEl>
                                          <p:spTgt spid="17"/>
                                        </p:tgtEl>
                                        <p:attrNameLst>
                                          <p:attrName>ppt_x</p:attrName>
                                        </p:attrNameLst>
                                      </p:cBhvr>
                                      <p:tavLst>
                                        <p:tav tm="0">
                                          <p:val>
                                            <p:strVal val="0-#ppt_w/2"/>
                                          </p:val>
                                        </p:tav>
                                        <p:tav tm="100000">
                                          <p:val>
                                            <p:strVal val="#ppt_x"/>
                                          </p:val>
                                        </p:tav>
                                      </p:tavLst>
                                    </p:anim>
                                    <p:anim calcmode="lin" valueType="num">
                                      <p:cBhvr additive="base">
                                        <p:cTn id="53" dur="500" fill="hold"/>
                                        <p:tgtEl>
                                          <p:spTgt spid="17"/>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5000"/>
                            </p:stCondLst>
                            <p:childTnLst>
                              <p:par>
                                <p:cTn id="55" presetID="2" presetClass="entr" presetSubtype="8"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additive="base">
                                        <p:cTn id="57" dur="500" fill="hold"/>
                                        <p:tgtEl>
                                          <p:spTgt spid="18"/>
                                        </p:tgtEl>
                                        <p:attrNameLst>
                                          <p:attrName>ppt_x</p:attrName>
                                        </p:attrNameLst>
                                      </p:cBhvr>
                                      <p:tavLst>
                                        <p:tav tm="0">
                                          <p:val>
                                            <p:strVal val="0-#ppt_w/2"/>
                                          </p:val>
                                        </p:tav>
                                        <p:tav tm="100000">
                                          <p:val>
                                            <p:strVal val="#ppt_x"/>
                                          </p:val>
                                        </p:tav>
                                      </p:tavLst>
                                    </p:anim>
                                    <p:anim calcmode="lin" valueType="num">
                                      <p:cBhvr additive="base">
                                        <p:cTn id="58" dur="500" fill="hold"/>
                                        <p:tgtEl>
                                          <p:spTgt spid="18"/>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5500"/>
                            </p:stCondLst>
                            <p:childTnLst>
                              <p:par>
                                <p:cTn id="60" presetID="2" presetClass="entr" presetSubtype="8" fill="hold" nodeType="after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additive="base">
                                        <p:cTn id="62" dur="500" fill="hold"/>
                                        <p:tgtEl>
                                          <p:spTgt spid="19"/>
                                        </p:tgtEl>
                                        <p:attrNameLst>
                                          <p:attrName>ppt_x</p:attrName>
                                        </p:attrNameLst>
                                      </p:cBhvr>
                                      <p:tavLst>
                                        <p:tav tm="0">
                                          <p:val>
                                            <p:strVal val="0-#ppt_w/2"/>
                                          </p:val>
                                        </p:tav>
                                        <p:tav tm="100000">
                                          <p:val>
                                            <p:strVal val="#ppt_x"/>
                                          </p:val>
                                        </p:tav>
                                      </p:tavLst>
                                    </p:anim>
                                    <p:anim calcmode="lin" valueType="num">
                                      <p:cBhvr additive="base">
                                        <p:cTn id="63" dur="500" fill="hold"/>
                                        <p:tgtEl>
                                          <p:spTgt spid="19"/>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6000"/>
                            </p:stCondLst>
                            <p:childTnLst>
                              <p:par>
                                <p:cTn id="65" presetID="2" presetClass="entr" presetSubtype="8" fill="hold" grpId="0" nodeType="afterEffect">
                                  <p:stCondLst>
                                    <p:cond delay="0"/>
                                  </p:stCondLst>
                                  <p:childTnLst>
                                    <p:set>
                                      <p:cBhvr>
                                        <p:cTn id="66" dur="1" fill="hold">
                                          <p:stCondLst>
                                            <p:cond delay="0"/>
                                          </p:stCondLst>
                                        </p:cTn>
                                        <p:tgtEl>
                                          <p:spTgt spid="412722"/>
                                        </p:tgtEl>
                                        <p:attrNameLst>
                                          <p:attrName>style.visibility</p:attrName>
                                        </p:attrNameLst>
                                      </p:cBhvr>
                                      <p:to>
                                        <p:strVal val="visible"/>
                                      </p:to>
                                    </p:set>
                                    <p:anim calcmode="lin" valueType="num">
                                      <p:cBhvr additive="base">
                                        <p:cTn id="67" dur="500" fill="hold"/>
                                        <p:tgtEl>
                                          <p:spTgt spid="412722"/>
                                        </p:tgtEl>
                                        <p:attrNameLst>
                                          <p:attrName>ppt_x</p:attrName>
                                        </p:attrNameLst>
                                      </p:cBhvr>
                                      <p:tavLst>
                                        <p:tav tm="0">
                                          <p:val>
                                            <p:strVal val="0-#ppt_w/2"/>
                                          </p:val>
                                        </p:tav>
                                        <p:tav tm="100000">
                                          <p:val>
                                            <p:strVal val="#ppt_x"/>
                                          </p:val>
                                        </p:tav>
                                      </p:tavLst>
                                    </p:anim>
                                    <p:anim calcmode="lin" valueType="num">
                                      <p:cBhvr additive="base">
                                        <p:cTn id="68" dur="500" fill="hold"/>
                                        <p:tgtEl>
                                          <p:spTgt spid="412722"/>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6500"/>
                            </p:stCondLst>
                            <p:childTnLst>
                              <p:par>
                                <p:cTn id="70" presetID="2" presetClass="entr" presetSubtype="8" fill="hold" grpId="0" nodeType="afterEffect">
                                  <p:stCondLst>
                                    <p:cond delay="0"/>
                                  </p:stCondLst>
                                  <p:childTnLst>
                                    <p:set>
                                      <p:cBhvr>
                                        <p:cTn id="71" dur="1" fill="hold">
                                          <p:stCondLst>
                                            <p:cond delay="0"/>
                                          </p:stCondLst>
                                        </p:cTn>
                                        <p:tgtEl>
                                          <p:spTgt spid="412723"/>
                                        </p:tgtEl>
                                        <p:attrNameLst>
                                          <p:attrName>style.visibility</p:attrName>
                                        </p:attrNameLst>
                                      </p:cBhvr>
                                      <p:to>
                                        <p:strVal val="visible"/>
                                      </p:to>
                                    </p:set>
                                    <p:anim calcmode="lin" valueType="num">
                                      <p:cBhvr additive="base">
                                        <p:cTn id="72" dur="500" fill="hold"/>
                                        <p:tgtEl>
                                          <p:spTgt spid="412723"/>
                                        </p:tgtEl>
                                        <p:attrNameLst>
                                          <p:attrName>ppt_x</p:attrName>
                                        </p:attrNameLst>
                                      </p:cBhvr>
                                      <p:tavLst>
                                        <p:tav tm="0">
                                          <p:val>
                                            <p:strVal val="0-#ppt_w/2"/>
                                          </p:val>
                                        </p:tav>
                                        <p:tav tm="100000">
                                          <p:val>
                                            <p:strVal val="#ppt_x"/>
                                          </p:val>
                                        </p:tav>
                                      </p:tavLst>
                                    </p:anim>
                                    <p:anim calcmode="lin" valueType="num">
                                      <p:cBhvr additive="base">
                                        <p:cTn id="73" dur="500" fill="hold"/>
                                        <p:tgtEl>
                                          <p:spTgt spid="412723"/>
                                        </p:tgtEl>
                                        <p:attrNameLst>
                                          <p:attrName>ppt_y</p:attrName>
                                        </p:attrNameLst>
                                      </p:cBhvr>
                                      <p:tavLst>
                                        <p:tav tm="0">
                                          <p:val>
                                            <p:strVal val="#ppt_y"/>
                                          </p:val>
                                        </p:tav>
                                        <p:tav tm="100000">
                                          <p:val>
                                            <p:strVal val="#ppt_y"/>
                                          </p:val>
                                        </p:tav>
                                      </p:tavLst>
                                    </p:anim>
                                  </p:childTnLst>
                                </p:cTn>
                              </p:par>
                            </p:childTnLst>
                          </p:cTn>
                        </p:par>
                        <p:par>
                          <p:cTn id="74" fill="hold" nodeType="afterGroup">
                            <p:stCondLst>
                              <p:cond delay="7000"/>
                            </p:stCondLst>
                            <p:childTnLst>
                              <p:par>
                                <p:cTn id="75" presetID="2" presetClass="entr" presetSubtype="8" fill="hold" nodeType="after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0-#ppt_w/2"/>
                                          </p:val>
                                        </p:tav>
                                        <p:tav tm="100000">
                                          <p:val>
                                            <p:strVal val="#ppt_x"/>
                                          </p:val>
                                        </p:tav>
                                      </p:tavLst>
                                    </p:anim>
                                    <p:anim calcmode="lin" valueType="num">
                                      <p:cBhvr additive="base">
                                        <p:cTn id="78" dur="500" fill="hold"/>
                                        <p:tgtEl>
                                          <p:spTgt spid="20"/>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7500"/>
                            </p:stCondLst>
                            <p:childTnLst>
                              <p:par>
                                <p:cTn id="80" presetID="2" presetClass="entr" presetSubtype="8" fill="hold" nodeType="after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0-#ppt_w/2"/>
                                          </p:val>
                                        </p:tav>
                                        <p:tav tm="100000">
                                          <p:val>
                                            <p:strVal val="#ppt_x"/>
                                          </p:val>
                                        </p:tav>
                                      </p:tavLst>
                                    </p:anim>
                                    <p:anim calcmode="lin" valueType="num">
                                      <p:cBhvr additive="base">
                                        <p:cTn id="83" dur="500" fill="hold"/>
                                        <p:tgtEl>
                                          <p:spTgt spid="21"/>
                                        </p:tgtEl>
                                        <p:attrNameLst>
                                          <p:attrName>ppt_y</p:attrName>
                                        </p:attrNameLst>
                                      </p:cBhvr>
                                      <p:tavLst>
                                        <p:tav tm="0">
                                          <p:val>
                                            <p:strVal val="#ppt_y"/>
                                          </p:val>
                                        </p:tav>
                                        <p:tav tm="100000">
                                          <p:val>
                                            <p:strVal val="#ppt_y"/>
                                          </p:val>
                                        </p:tav>
                                      </p:tavLst>
                                    </p:anim>
                                  </p:childTnLst>
                                </p:cTn>
                              </p:par>
                            </p:childTnLst>
                          </p:cTn>
                        </p:par>
                        <p:par>
                          <p:cTn id="84" fill="hold" nodeType="afterGroup">
                            <p:stCondLst>
                              <p:cond delay="8000"/>
                            </p:stCondLst>
                            <p:childTnLst>
                              <p:par>
                                <p:cTn id="85" presetID="2" presetClass="entr" presetSubtype="8" fill="hold" grpId="0" nodeType="afterEffect">
                                  <p:stCondLst>
                                    <p:cond delay="0"/>
                                  </p:stCondLst>
                                  <p:childTnLst>
                                    <p:set>
                                      <p:cBhvr>
                                        <p:cTn id="86" dur="1" fill="hold">
                                          <p:stCondLst>
                                            <p:cond delay="0"/>
                                          </p:stCondLst>
                                        </p:cTn>
                                        <p:tgtEl>
                                          <p:spTgt spid="412730"/>
                                        </p:tgtEl>
                                        <p:attrNameLst>
                                          <p:attrName>style.visibility</p:attrName>
                                        </p:attrNameLst>
                                      </p:cBhvr>
                                      <p:to>
                                        <p:strVal val="visible"/>
                                      </p:to>
                                    </p:set>
                                    <p:anim calcmode="lin" valueType="num">
                                      <p:cBhvr additive="base">
                                        <p:cTn id="87" dur="500" fill="hold"/>
                                        <p:tgtEl>
                                          <p:spTgt spid="412730"/>
                                        </p:tgtEl>
                                        <p:attrNameLst>
                                          <p:attrName>ppt_x</p:attrName>
                                        </p:attrNameLst>
                                      </p:cBhvr>
                                      <p:tavLst>
                                        <p:tav tm="0">
                                          <p:val>
                                            <p:strVal val="0-#ppt_w/2"/>
                                          </p:val>
                                        </p:tav>
                                        <p:tav tm="100000">
                                          <p:val>
                                            <p:strVal val="#ppt_x"/>
                                          </p:val>
                                        </p:tav>
                                      </p:tavLst>
                                    </p:anim>
                                    <p:anim calcmode="lin" valueType="num">
                                      <p:cBhvr additive="base">
                                        <p:cTn id="88" dur="500" fill="hold"/>
                                        <p:tgtEl>
                                          <p:spTgt spid="412730"/>
                                        </p:tgtEl>
                                        <p:attrNameLst>
                                          <p:attrName>ppt_y</p:attrName>
                                        </p:attrNameLst>
                                      </p:cBhvr>
                                      <p:tavLst>
                                        <p:tav tm="0">
                                          <p:val>
                                            <p:strVal val="#ppt_y"/>
                                          </p:val>
                                        </p:tav>
                                        <p:tav tm="100000">
                                          <p:val>
                                            <p:strVal val="#ppt_y"/>
                                          </p:val>
                                        </p:tav>
                                      </p:tavLst>
                                    </p:anim>
                                  </p:childTnLst>
                                </p:cTn>
                              </p:par>
                            </p:childTnLst>
                          </p:cTn>
                        </p:par>
                        <p:par>
                          <p:cTn id="89" fill="hold" nodeType="afterGroup">
                            <p:stCondLst>
                              <p:cond delay="8500"/>
                            </p:stCondLst>
                            <p:childTnLst>
                              <p:par>
                                <p:cTn id="90" presetID="2" presetClass="entr" presetSubtype="8" fill="hold" grpId="0" nodeType="afterEffect">
                                  <p:stCondLst>
                                    <p:cond delay="0"/>
                                  </p:stCondLst>
                                  <p:childTnLst>
                                    <p:set>
                                      <p:cBhvr>
                                        <p:cTn id="91" dur="1" fill="hold">
                                          <p:stCondLst>
                                            <p:cond delay="0"/>
                                          </p:stCondLst>
                                        </p:cTn>
                                        <p:tgtEl>
                                          <p:spTgt spid="412731"/>
                                        </p:tgtEl>
                                        <p:attrNameLst>
                                          <p:attrName>style.visibility</p:attrName>
                                        </p:attrNameLst>
                                      </p:cBhvr>
                                      <p:to>
                                        <p:strVal val="visible"/>
                                      </p:to>
                                    </p:set>
                                    <p:anim calcmode="lin" valueType="num">
                                      <p:cBhvr additive="base">
                                        <p:cTn id="92" dur="500" fill="hold"/>
                                        <p:tgtEl>
                                          <p:spTgt spid="412731"/>
                                        </p:tgtEl>
                                        <p:attrNameLst>
                                          <p:attrName>ppt_x</p:attrName>
                                        </p:attrNameLst>
                                      </p:cBhvr>
                                      <p:tavLst>
                                        <p:tav tm="0">
                                          <p:val>
                                            <p:strVal val="0-#ppt_w/2"/>
                                          </p:val>
                                        </p:tav>
                                        <p:tav tm="100000">
                                          <p:val>
                                            <p:strVal val="#ppt_x"/>
                                          </p:val>
                                        </p:tav>
                                      </p:tavLst>
                                    </p:anim>
                                    <p:anim calcmode="lin" valueType="num">
                                      <p:cBhvr additive="base">
                                        <p:cTn id="93" dur="500" fill="hold"/>
                                        <p:tgtEl>
                                          <p:spTgt spid="412731"/>
                                        </p:tgtEl>
                                        <p:attrNameLst>
                                          <p:attrName>ppt_y</p:attrName>
                                        </p:attrNameLst>
                                      </p:cBhvr>
                                      <p:tavLst>
                                        <p:tav tm="0">
                                          <p:val>
                                            <p:strVal val="#ppt_y"/>
                                          </p:val>
                                        </p:tav>
                                        <p:tav tm="100000">
                                          <p:val>
                                            <p:strVal val="#ppt_y"/>
                                          </p:val>
                                        </p:tav>
                                      </p:tavLst>
                                    </p:anim>
                                  </p:childTnLst>
                                </p:cTn>
                              </p:par>
                            </p:childTnLst>
                          </p:cTn>
                        </p:par>
                        <p:par>
                          <p:cTn id="94" fill="hold" nodeType="afterGroup">
                            <p:stCondLst>
                              <p:cond delay="9000"/>
                            </p:stCondLst>
                            <p:childTnLst>
                              <p:par>
                                <p:cTn id="95" presetID="2" presetClass="entr" presetSubtype="8" fill="hold" grpId="0" nodeType="afterEffect">
                                  <p:stCondLst>
                                    <p:cond delay="0"/>
                                  </p:stCondLst>
                                  <p:childTnLst>
                                    <p:set>
                                      <p:cBhvr>
                                        <p:cTn id="96" dur="1" fill="hold">
                                          <p:stCondLst>
                                            <p:cond delay="0"/>
                                          </p:stCondLst>
                                        </p:cTn>
                                        <p:tgtEl>
                                          <p:spTgt spid="412732"/>
                                        </p:tgtEl>
                                        <p:attrNameLst>
                                          <p:attrName>style.visibility</p:attrName>
                                        </p:attrNameLst>
                                      </p:cBhvr>
                                      <p:to>
                                        <p:strVal val="visible"/>
                                      </p:to>
                                    </p:set>
                                    <p:anim calcmode="lin" valueType="num">
                                      <p:cBhvr additive="base">
                                        <p:cTn id="97" dur="500" fill="hold"/>
                                        <p:tgtEl>
                                          <p:spTgt spid="412732"/>
                                        </p:tgtEl>
                                        <p:attrNameLst>
                                          <p:attrName>ppt_x</p:attrName>
                                        </p:attrNameLst>
                                      </p:cBhvr>
                                      <p:tavLst>
                                        <p:tav tm="0">
                                          <p:val>
                                            <p:strVal val="0-#ppt_w/2"/>
                                          </p:val>
                                        </p:tav>
                                        <p:tav tm="100000">
                                          <p:val>
                                            <p:strVal val="#ppt_x"/>
                                          </p:val>
                                        </p:tav>
                                      </p:tavLst>
                                    </p:anim>
                                    <p:anim calcmode="lin" valueType="num">
                                      <p:cBhvr additive="base">
                                        <p:cTn id="98" dur="500" fill="hold"/>
                                        <p:tgtEl>
                                          <p:spTgt spid="412732"/>
                                        </p:tgtEl>
                                        <p:attrNameLst>
                                          <p:attrName>ppt_y</p:attrName>
                                        </p:attrNameLst>
                                      </p:cBhvr>
                                      <p:tavLst>
                                        <p:tav tm="0">
                                          <p:val>
                                            <p:strVal val="#ppt_y"/>
                                          </p:val>
                                        </p:tav>
                                        <p:tav tm="100000">
                                          <p:val>
                                            <p:strVal val="#ppt_y"/>
                                          </p:val>
                                        </p:tav>
                                      </p:tavLst>
                                    </p:anim>
                                  </p:childTnLst>
                                </p:cTn>
                              </p:par>
                            </p:childTnLst>
                          </p:cTn>
                        </p:par>
                        <p:par>
                          <p:cTn id="99" fill="hold" nodeType="afterGroup">
                            <p:stCondLst>
                              <p:cond delay="9500"/>
                            </p:stCondLst>
                            <p:childTnLst>
                              <p:par>
                                <p:cTn id="100" presetID="2" presetClass="entr" presetSubtype="8" fill="hold" grpId="0" nodeType="afterEffect">
                                  <p:stCondLst>
                                    <p:cond delay="0"/>
                                  </p:stCondLst>
                                  <p:childTnLst>
                                    <p:set>
                                      <p:cBhvr>
                                        <p:cTn id="101" dur="1" fill="hold">
                                          <p:stCondLst>
                                            <p:cond delay="0"/>
                                          </p:stCondLst>
                                        </p:cTn>
                                        <p:tgtEl>
                                          <p:spTgt spid="412733"/>
                                        </p:tgtEl>
                                        <p:attrNameLst>
                                          <p:attrName>style.visibility</p:attrName>
                                        </p:attrNameLst>
                                      </p:cBhvr>
                                      <p:to>
                                        <p:strVal val="visible"/>
                                      </p:to>
                                    </p:set>
                                    <p:anim calcmode="lin" valueType="num">
                                      <p:cBhvr additive="base">
                                        <p:cTn id="102" dur="500" fill="hold"/>
                                        <p:tgtEl>
                                          <p:spTgt spid="412733"/>
                                        </p:tgtEl>
                                        <p:attrNameLst>
                                          <p:attrName>ppt_x</p:attrName>
                                        </p:attrNameLst>
                                      </p:cBhvr>
                                      <p:tavLst>
                                        <p:tav tm="0">
                                          <p:val>
                                            <p:strVal val="0-#ppt_w/2"/>
                                          </p:val>
                                        </p:tav>
                                        <p:tav tm="100000">
                                          <p:val>
                                            <p:strVal val="#ppt_x"/>
                                          </p:val>
                                        </p:tav>
                                      </p:tavLst>
                                    </p:anim>
                                    <p:anim calcmode="lin" valueType="num">
                                      <p:cBhvr additive="base">
                                        <p:cTn id="103" dur="500" fill="hold"/>
                                        <p:tgtEl>
                                          <p:spTgt spid="412733"/>
                                        </p:tgtEl>
                                        <p:attrNameLst>
                                          <p:attrName>ppt_y</p:attrName>
                                        </p:attrNameLst>
                                      </p:cBhvr>
                                      <p:tavLst>
                                        <p:tav tm="0">
                                          <p:val>
                                            <p:strVal val="#ppt_y"/>
                                          </p:val>
                                        </p:tav>
                                        <p:tav tm="100000">
                                          <p:val>
                                            <p:strVal val="#ppt_y"/>
                                          </p:val>
                                        </p:tav>
                                      </p:tavLst>
                                    </p:anim>
                                  </p:childTnLst>
                                </p:cTn>
                              </p:par>
                            </p:childTnLst>
                          </p:cTn>
                        </p:par>
                        <p:par>
                          <p:cTn id="104" fill="hold" nodeType="afterGroup">
                            <p:stCondLst>
                              <p:cond delay="10000"/>
                            </p:stCondLst>
                            <p:childTnLst>
                              <p:par>
                                <p:cTn id="105" presetID="2" presetClass="entr" presetSubtype="8" fill="hold" grpId="0" nodeType="afterEffect">
                                  <p:stCondLst>
                                    <p:cond delay="0"/>
                                  </p:stCondLst>
                                  <p:childTnLst>
                                    <p:set>
                                      <p:cBhvr>
                                        <p:cTn id="106" dur="1" fill="hold">
                                          <p:stCondLst>
                                            <p:cond delay="0"/>
                                          </p:stCondLst>
                                        </p:cTn>
                                        <p:tgtEl>
                                          <p:spTgt spid="412734"/>
                                        </p:tgtEl>
                                        <p:attrNameLst>
                                          <p:attrName>style.visibility</p:attrName>
                                        </p:attrNameLst>
                                      </p:cBhvr>
                                      <p:to>
                                        <p:strVal val="visible"/>
                                      </p:to>
                                    </p:set>
                                    <p:anim calcmode="lin" valueType="num">
                                      <p:cBhvr additive="base">
                                        <p:cTn id="107" dur="500" fill="hold"/>
                                        <p:tgtEl>
                                          <p:spTgt spid="412734"/>
                                        </p:tgtEl>
                                        <p:attrNameLst>
                                          <p:attrName>ppt_x</p:attrName>
                                        </p:attrNameLst>
                                      </p:cBhvr>
                                      <p:tavLst>
                                        <p:tav tm="0">
                                          <p:val>
                                            <p:strVal val="0-#ppt_w/2"/>
                                          </p:val>
                                        </p:tav>
                                        <p:tav tm="100000">
                                          <p:val>
                                            <p:strVal val="#ppt_x"/>
                                          </p:val>
                                        </p:tav>
                                      </p:tavLst>
                                    </p:anim>
                                    <p:anim calcmode="lin" valueType="num">
                                      <p:cBhvr additive="base">
                                        <p:cTn id="108" dur="500" fill="hold"/>
                                        <p:tgtEl>
                                          <p:spTgt spid="412734"/>
                                        </p:tgtEl>
                                        <p:attrNameLst>
                                          <p:attrName>ppt_y</p:attrName>
                                        </p:attrNameLst>
                                      </p:cBhvr>
                                      <p:tavLst>
                                        <p:tav tm="0">
                                          <p:val>
                                            <p:strVal val="#ppt_y"/>
                                          </p:val>
                                        </p:tav>
                                        <p:tav tm="100000">
                                          <p:val>
                                            <p:strVal val="#ppt_y"/>
                                          </p:val>
                                        </p:tav>
                                      </p:tavLst>
                                    </p:anim>
                                  </p:childTnLst>
                                </p:cTn>
                              </p:par>
                            </p:childTnLst>
                          </p:cTn>
                        </p:par>
                        <p:par>
                          <p:cTn id="109" fill="hold" nodeType="afterGroup">
                            <p:stCondLst>
                              <p:cond delay="10500"/>
                            </p:stCondLst>
                            <p:childTnLst>
                              <p:par>
                                <p:cTn id="110" presetID="2" presetClass="entr" presetSubtype="8" fill="hold" grpId="0" nodeType="afterEffect">
                                  <p:stCondLst>
                                    <p:cond delay="0"/>
                                  </p:stCondLst>
                                  <p:childTnLst>
                                    <p:set>
                                      <p:cBhvr>
                                        <p:cTn id="111" dur="1" fill="hold">
                                          <p:stCondLst>
                                            <p:cond delay="0"/>
                                          </p:stCondLst>
                                        </p:cTn>
                                        <p:tgtEl>
                                          <p:spTgt spid="412735"/>
                                        </p:tgtEl>
                                        <p:attrNameLst>
                                          <p:attrName>style.visibility</p:attrName>
                                        </p:attrNameLst>
                                      </p:cBhvr>
                                      <p:to>
                                        <p:strVal val="visible"/>
                                      </p:to>
                                    </p:set>
                                    <p:anim calcmode="lin" valueType="num">
                                      <p:cBhvr additive="base">
                                        <p:cTn id="112" dur="500" fill="hold"/>
                                        <p:tgtEl>
                                          <p:spTgt spid="412735"/>
                                        </p:tgtEl>
                                        <p:attrNameLst>
                                          <p:attrName>ppt_x</p:attrName>
                                        </p:attrNameLst>
                                      </p:cBhvr>
                                      <p:tavLst>
                                        <p:tav tm="0">
                                          <p:val>
                                            <p:strVal val="0-#ppt_w/2"/>
                                          </p:val>
                                        </p:tav>
                                        <p:tav tm="100000">
                                          <p:val>
                                            <p:strVal val="#ppt_x"/>
                                          </p:val>
                                        </p:tav>
                                      </p:tavLst>
                                    </p:anim>
                                    <p:anim calcmode="lin" valueType="num">
                                      <p:cBhvr additive="base">
                                        <p:cTn id="113" dur="500" fill="hold"/>
                                        <p:tgtEl>
                                          <p:spTgt spid="412735"/>
                                        </p:tgtEl>
                                        <p:attrNameLst>
                                          <p:attrName>ppt_y</p:attrName>
                                        </p:attrNameLst>
                                      </p:cBhvr>
                                      <p:tavLst>
                                        <p:tav tm="0">
                                          <p:val>
                                            <p:strVal val="#ppt_y"/>
                                          </p:val>
                                        </p:tav>
                                        <p:tav tm="100000">
                                          <p:val>
                                            <p:strVal val="#ppt_y"/>
                                          </p:val>
                                        </p:tav>
                                      </p:tavLst>
                                    </p:anim>
                                  </p:childTnLst>
                                </p:cTn>
                              </p:par>
                            </p:childTnLst>
                          </p:cTn>
                        </p:par>
                        <p:par>
                          <p:cTn id="114" fill="hold" nodeType="afterGroup">
                            <p:stCondLst>
                              <p:cond delay="11000"/>
                            </p:stCondLst>
                            <p:childTnLst>
                              <p:par>
                                <p:cTn id="115" presetID="2" presetClass="entr" presetSubtype="8" fill="hold" grpId="0" nodeType="afterEffect">
                                  <p:stCondLst>
                                    <p:cond delay="0"/>
                                  </p:stCondLst>
                                  <p:childTnLst>
                                    <p:set>
                                      <p:cBhvr>
                                        <p:cTn id="116" dur="1" fill="hold">
                                          <p:stCondLst>
                                            <p:cond delay="0"/>
                                          </p:stCondLst>
                                        </p:cTn>
                                        <p:tgtEl>
                                          <p:spTgt spid="412736"/>
                                        </p:tgtEl>
                                        <p:attrNameLst>
                                          <p:attrName>style.visibility</p:attrName>
                                        </p:attrNameLst>
                                      </p:cBhvr>
                                      <p:to>
                                        <p:strVal val="visible"/>
                                      </p:to>
                                    </p:set>
                                    <p:anim calcmode="lin" valueType="num">
                                      <p:cBhvr additive="base">
                                        <p:cTn id="117" dur="500" fill="hold"/>
                                        <p:tgtEl>
                                          <p:spTgt spid="412736"/>
                                        </p:tgtEl>
                                        <p:attrNameLst>
                                          <p:attrName>ppt_x</p:attrName>
                                        </p:attrNameLst>
                                      </p:cBhvr>
                                      <p:tavLst>
                                        <p:tav tm="0">
                                          <p:val>
                                            <p:strVal val="0-#ppt_w/2"/>
                                          </p:val>
                                        </p:tav>
                                        <p:tav tm="100000">
                                          <p:val>
                                            <p:strVal val="#ppt_x"/>
                                          </p:val>
                                        </p:tav>
                                      </p:tavLst>
                                    </p:anim>
                                    <p:anim calcmode="lin" valueType="num">
                                      <p:cBhvr additive="base">
                                        <p:cTn id="118" dur="500" fill="hold"/>
                                        <p:tgtEl>
                                          <p:spTgt spid="4127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autoUpdateAnimBg="0"/>
      <p:bldP spid="412675" grpId="0" autoUpdateAnimBg="0"/>
      <p:bldP spid="412722" grpId="0" autoUpdateAnimBg="0"/>
      <p:bldP spid="412723" grpId="0" autoUpdateAnimBg="0"/>
      <p:bldP spid="412730" grpId="0" animBg="1"/>
      <p:bldP spid="412731" grpId="0" autoUpdateAnimBg="0"/>
      <p:bldP spid="412732" grpId="0" autoUpdateAnimBg="0"/>
      <p:bldP spid="412733" grpId="0" animBg="1"/>
      <p:bldP spid="412734" grpId="0" autoUpdateAnimBg="0"/>
      <p:bldP spid="412735" grpId="0" animBg="1"/>
      <p:bldP spid="412736"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ChangeArrowheads="1"/>
          </p:cNvSpPr>
          <p:nvPr/>
        </p:nvSpPr>
        <p:spPr bwMode="auto">
          <a:xfrm>
            <a:off x="566555" y="413665"/>
            <a:ext cx="7010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eaLnBrk="0" hangingPunct="0">
              <a:spcBef>
                <a:spcPct val="20000"/>
              </a:spcBef>
              <a:buClr>
                <a:schemeClr val="accent2"/>
              </a:buClr>
              <a:buFont typeface="Wingdings" pitchFamily="2" charset="2"/>
              <a:buNone/>
            </a:pPr>
            <a:r>
              <a:rPr lang="zh-CN" altLang="en-US" sz="4000" dirty="0">
                <a:solidFill>
                  <a:srgbClr val="0000FF"/>
                </a:solidFill>
                <a:latin typeface="黑体" pitchFamily="49" charset="-122"/>
                <a:ea typeface="黑体" pitchFamily="49" charset="-122"/>
                <a:cs typeface="Times New Roman" pitchFamily="18" charset="0"/>
              </a:rPr>
              <a:t>教师课时津贴判定树</a:t>
            </a:r>
          </a:p>
        </p:txBody>
      </p:sp>
      <p:graphicFrame>
        <p:nvGraphicFramePr>
          <p:cNvPr id="4098" name="Object 3"/>
          <p:cNvGraphicFramePr>
            <a:graphicFrameLocks noChangeAspect="1"/>
          </p:cNvGraphicFramePr>
          <p:nvPr>
            <p:extLst>
              <p:ext uri="{D42A27DB-BD31-4B8C-83A1-F6EECF244321}">
                <p14:modId xmlns:p14="http://schemas.microsoft.com/office/powerpoint/2010/main" val="1910187212"/>
              </p:ext>
            </p:extLst>
          </p:nvPr>
        </p:nvGraphicFramePr>
        <p:xfrm>
          <a:off x="74613" y="1755775"/>
          <a:ext cx="8918575" cy="3133725"/>
        </p:xfrm>
        <a:graphic>
          <a:graphicData uri="http://schemas.openxmlformats.org/presentationml/2006/ole">
            <mc:AlternateContent xmlns:mc="http://schemas.openxmlformats.org/markup-compatibility/2006">
              <mc:Choice xmlns:v="urn:schemas-microsoft-com:vml" Requires="v">
                <p:oleObj spid="_x0000_s4128" name="Picture" r:id="rId3" imgW="4154948" imgH="1463802" progId="Word.Picture.8">
                  <p:embed/>
                </p:oleObj>
              </mc:Choice>
              <mc:Fallback>
                <p:oleObj name="Picture" r:id="rId3" imgW="4154948" imgH="1463802" progId="Word.Picture.8">
                  <p:embed/>
                  <p:pic>
                    <p:nvPicPr>
                      <p:cNvPr id="0" name="Object 3"/>
                      <p:cNvPicPr>
                        <a:picLocks noChangeAspect="1" noChangeArrowheads="1"/>
                      </p:cNvPicPr>
                      <p:nvPr/>
                    </p:nvPicPr>
                    <p:blipFill>
                      <a:blip r:embed="rId4"/>
                      <a:srcRect/>
                      <a:stretch>
                        <a:fillRect/>
                      </a:stretch>
                    </p:blipFill>
                    <p:spPr bwMode="auto">
                      <a:xfrm>
                        <a:off x="74613" y="1755775"/>
                        <a:ext cx="8918575"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pic>
                </p:oleObj>
              </mc:Fallback>
            </mc:AlternateContent>
          </a:graphicData>
        </a:graphic>
      </p:graphicFrame>
      <p:sp>
        <p:nvSpPr>
          <p:cNvPr id="413700" name="Rectangle 4"/>
          <p:cNvSpPr>
            <a:spLocks noChangeArrowheads="1"/>
          </p:cNvSpPr>
          <p:nvPr/>
        </p:nvSpPr>
        <p:spPr bwMode="auto">
          <a:xfrm>
            <a:off x="2133600" y="5362575"/>
            <a:ext cx="4913313" cy="579438"/>
          </a:xfrm>
          <a:prstGeom prst="rect">
            <a:avLst/>
          </a:prstGeom>
          <a:noFill/>
          <a:ln w="9525">
            <a:noFill/>
            <a:miter lim="800000"/>
            <a:headEnd/>
            <a:tailEnd/>
          </a:ln>
          <a:effectLst/>
        </p:spPr>
        <p:txBody>
          <a:bodyPr>
            <a:spAutoFit/>
          </a:bodyPr>
          <a:lstStyle/>
          <a:p>
            <a:pPr algn="l">
              <a:defRPr/>
            </a:pPr>
            <a:r>
              <a:rPr lang="zh-CN" altLang="en-US" sz="3200" dirty="0">
                <a:solidFill>
                  <a:srgbClr val="0000FF"/>
                </a:solidFill>
                <a:latin typeface="Arial" charset="0"/>
                <a:ea typeface="宋体" pitchFamily="2" charset="-122"/>
              </a:rPr>
              <a:t>简洁，与书写顺序有关树</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3698">
                                            <p:txEl>
                                              <p:pRg st="0" end="0"/>
                                            </p:txEl>
                                          </p:spTgt>
                                        </p:tgtEl>
                                        <p:attrNameLst>
                                          <p:attrName>style.visibility</p:attrName>
                                        </p:attrNameLst>
                                      </p:cBhvr>
                                      <p:to>
                                        <p:strVal val="visible"/>
                                      </p:to>
                                    </p:set>
                                    <p:animEffect transition="in" filter="wipe(left)">
                                      <p:cBhvr>
                                        <p:cTn id="7" dur="500"/>
                                        <p:tgtEl>
                                          <p:spTgt spid="4136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8"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539844" y="1912472"/>
            <a:ext cx="8307632" cy="4278094"/>
          </a:xfrm>
          <a:prstGeom prst="rect">
            <a:avLst/>
          </a:prstGeom>
          <a:noFill/>
          <a:ln w="9525">
            <a:noFill/>
            <a:miter lim="800000"/>
            <a:headEnd/>
            <a:tailEnd/>
          </a:ln>
          <a:effectLst/>
        </p:spPr>
        <p:txBody>
          <a:bodyPr wrap="square">
            <a:spAutoFit/>
          </a:bodyPr>
          <a:lstStyle/>
          <a:p>
            <a:pPr marL="342900" indent="-342900" algn="l" eaLnBrk="0" hangingPunct="0">
              <a:lnSpc>
                <a:spcPct val="150000"/>
              </a:lnSpc>
              <a:spcBef>
                <a:spcPct val="20000"/>
              </a:spcBef>
              <a:defRPr/>
            </a:pPr>
            <a:r>
              <a:rPr lang="en-US" altLang="zh-CN" sz="2800" dirty="0">
                <a:solidFill>
                  <a:schemeClr val="tx2"/>
                </a:solidFill>
                <a:ea typeface="+mn-ea"/>
                <a:cs typeface="Times New Roman" panose="02020603050405020304" pitchFamily="18" charset="0"/>
              </a:rPr>
              <a:t>(1) Goal of detailed design</a:t>
            </a:r>
          </a:p>
          <a:p>
            <a:pPr marL="342900" indent="-342900" algn="l" eaLnBrk="0" hangingPunct="0">
              <a:lnSpc>
                <a:spcPct val="150000"/>
              </a:lnSpc>
              <a:spcBef>
                <a:spcPct val="20000"/>
              </a:spcBef>
              <a:defRPr/>
            </a:pPr>
            <a:r>
              <a:rPr lang="en-US" altLang="zh-CN" sz="2800" dirty="0">
                <a:solidFill>
                  <a:schemeClr val="tx2"/>
                </a:solidFill>
                <a:ea typeface="+mn-ea"/>
                <a:cs typeface="Times New Roman" panose="02020603050405020304" pitchFamily="18" charset="0"/>
              </a:rPr>
              <a:t>(2) Remark on structure design</a:t>
            </a:r>
          </a:p>
          <a:p>
            <a:pPr marL="342900" indent="-342900" algn="l" eaLnBrk="0" hangingPunct="0">
              <a:lnSpc>
                <a:spcPct val="150000"/>
              </a:lnSpc>
              <a:spcBef>
                <a:spcPct val="20000"/>
              </a:spcBef>
              <a:defRPr/>
            </a:pPr>
            <a:r>
              <a:rPr lang="en-US" altLang="zh-CN" sz="2800" dirty="0">
                <a:solidFill>
                  <a:schemeClr val="tx2"/>
                </a:solidFill>
                <a:ea typeface="+mn-ea"/>
                <a:cs typeface="Times New Roman" panose="02020603050405020304" pitchFamily="18" charset="0"/>
              </a:rPr>
              <a:t>(3) Remark on object oriented design</a:t>
            </a:r>
          </a:p>
          <a:p>
            <a:pPr marL="342900" indent="-342900" algn="l" eaLnBrk="0" hangingPunct="0">
              <a:lnSpc>
                <a:spcPct val="150000"/>
              </a:lnSpc>
              <a:spcBef>
                <a:spcPct val="20000"/>
              </a:spcBef>
              <a:defRPr/>
            </a:pPr>
            <a:r>
              <a:rPr lang="en-US" altLang="zh-CN" sz="2800" dirty="0">
                <a:solidFill>
                  <a:schemeClr val="tx2"/>
                </a:solidFill>
                <a:ea typeface="+mn-ea"/>
                <a:cs typeface="Times New Roman" panose="02020603050405020304" pitchFamily="18" charset="0"/>
              </a:rPr>
              <a:t>(4) Notation in detailed design</a:t>
            </a:r>
          </a:p>
          <a:p>
            <a:pPr marL="342900" indent="-342900" algn="l" eaLnBrk="0" hangingPunct="0">
              <a:lnSpc>
                <a:spcPct val="150000"/>
              </a:lnSpc>
              <a:spcBef>
                <a:spcPct val="20000"/>
              </a:spcBef>
              <a:defRPr/>
            </a:pPr>
            <a:r>
              <a:rPr lang="en-US" altLang="zh-CN" sz="2800" dirty="0">
                <a:solidFill>
                  <a:schemeClr val="tx2"/>
                </a:solidFill>
                <a:ea typeface="+mn-ea"/>
                <a:cs typeface="Times New Roman" panose="02020603050405020304" pitchFamily="18" charset="0"/>
              </a:rPr>
              <a:t>(5) </a:t>
            </a:r>
            <a:r>
              <a:rPr lang="zh-CN" altLang="en-US" sz="2800" dirty="0">
                <a:solidFill>
                  <a:schemeClr val="tx2"/>
                </a:solidFill>
                <a:ea typeface="+mn-ea"/>
                <a:cs typeface="Times New Roman" panose="02020603050405020304" pitchFamily="18" charset="0"/>
              </a:rPr>
              <a:t>举例</a:t>
            </a:r>
          </a:p>
          <a:p>
            <a:pPr marL="342900" indent="-342900" algn="l" eaLnBrk="0" hangingPunct="0">
              <a:lnSpc>
                <a:spcPct val="90000"/>
              </a:lnSpc>
              <a:spcBef>
                <a:spcPct val="20000"/>
              </a:spcBef>
              <a:defRPr/>
            </a:pPr>
            <a:endParaRPr lang="zh-CN" altLang="en-US" sz="3600" b="0" dirty="0">
              <a:solidFill>
                <a:schemeClr val="tx2"/>
              </a:solidFill>
              <a:effectLst>
                <a:outerShdw blurRad="38100" dist="38100" dir="2700000" algn="tl">
                  <a:srgbClr val="C0C0C0"/>
                </a:outerShdw>
              </a:effectLst>
              <a:ea typeface="楷体_GB2312" pitchFamily="49" charset="-122"/>
              <a:cs typeface="Times New Roman" pitchFamily="18" charset="0"/>
            </a:endParaRPr>
          </a:p>
        </p:txBody>
      </p:sp>
      <p:sp>
        <p:nvSpPr>
          <p:cNvPr id="12291" name="Rectangle 3"/>
          <p:cNvSpPr>
            <a:spLocks noChangeArrowheads="1"/>
          </p:cNvSpPr>
          <p:nvPr/>
        </p:nvSpPr>
        <p:spPr bwMode="auto">
          <a:xfrm>
            <a:off x="566555" y="548680"/>
            <a:ext cx="46307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本章学习目的和内容</a:t>
            </a:r>
            <a:endParaRPr lang="en-US" altLang="zh-CN" sz="4000" dirty="0">
              <a:solidFill>
                <a:srgbClr val="0000FF"/>
              </a:solidFill>
              <a:latin typeface="黑体" pitchFamily="49" charset="-122"/>
              <a:ea typeface="黑体" pitchFamily="49" charset="-122"/>
              <a:cs typeface="Times New Roman" pitchFamily="18" charset="0"/>
            </a:endParaRPr>
          </a:p>
        </p:txBody>
      </p:sp>
    </p:spTree>
  </p:cSld>
  <p:clrMapOvr>
    <a:masterClrMapping/>
  </p:clrMapOvr>
  <p:transition>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03B4348-80FC-4A23-8A75-9141A4D1B1AD}"/>
              </a:ext>
            </a:extLst>
          </p:cNvPr>
          <p:cNvSpPr>
            <a:spLocks noGrp="1"/>
          </p:cNvSpPr>
          <p:nvPr>
            <p:ph type="sldNum" sz="quarter" idx="10"/>
          </p:nvPr>
        </p:nvSpPr>
        <p:spPr/>
        <p:txBody>
          <a:bodyPr/>
          <a:lstStyle/>
          <a:p>
            <a:pPr>
              <a:defRPr/>
            </a:pPr>
            <a:fld id="{1CDA5B5B-C870-4649-B785-D61A54E78E50}" type="slidenum">
              <a:rPr lang="zh-CN" altLang="en-US" smtClean="0"/>
              <a:pPr>
                <a:defRPr/>
              </a:pPr>
              <a:t>60</a:t>
            </a:fld>
            <a:endParaRPr lang="en-US" altLang="zh-CN"/>
          </a:p>
        </p:txBody>
      </p:sp>
      <p:sp>
        <p:nvSpPr>
          <p:cNvPr id="3" name="Rectangle 2">
            <a:extLst>
              <a:ext uri="{FF2B5EF4-FFF2-40B4-BE49-F238E27FC236}">
                <a16:creationId xmlns:a16="http://schemas.microsoft.com/office/drawing/2014/main" id="{0CEE3F04-CA93-4220-A53D-42D0412F659D}"/>
              </a:ext>
            </a:extLst>
          </p:cNvPr>
          <p:cNvSpPr>
            <a:spLocks noChangeArrowheads="1"/>
          </p:cNvSpPr>
          <p:nvPr/>
        </p:nvSpPr>
        <p:spPr bwMode="auto">
          <a:xfrm>
            <a:off x="566554" y="413665"/>
            <a:ext cx="8145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0" hangingPunct="0">
              <a:spcBef>
                <a:spcPct val="20000"/>
              </a:spcBef>
              <a:buClr>
                <a:schemeClr val="accent2"/>
              </a:buClr>
              <a:buFont typeface="Wingdings" pitchFamily="2" charset="2"/>
              <a:buNone/>
            </a:pPr>
            <a:r>
              <a:rPr lang="zh-CN" altLang="en-US" sz="4000" dirty="0">
                <a:solidFill>
                  <a:srgbClr val="0000FF"/>
                </a:solidFill>
                <a:latin typeface="黑体" pitchFamily="49" charset="-122"/>
                <a:ea typeface="黑体" pitchFamily="49" charset="-122"/>
                <a:cs typeface="Times New Roman" pitchFamily="18" charset="0"/>
              </a:rPr>
              <a:t>分支选择嵌套程序的编程实现方式</a:t>
            </a:r>
          </a:p>
        </p:txBody>
      </p:sp>
      <p:sp>
        <p:nvSpPr>
          <p:cNvPr id="5" name="Rectangle 4">
            <a:extLst>
              <a:ext uri="{FF2B5EF4-FFF2-40B4-BE49-F238E27FC236}">
                <a16:creationId xmlns:a16="http://schemas.microsoft.com/office/drawing/2014/main" id="{9A012C65-8990-46BC-B40F-A7CEBD57C185}"/>
              </a:ext>
            </a:extLst>
          </p:cNvPr>
          <p:cNvSpPr>
            <a:spLocks noChangeArrowheads="1"/>
          </p:cNvSpPr>
          <p:nvPr/>
        </p:nvSpPr>
        <p:spPr bwMode="auto">
          <a:xfrm>
            <a:off x="521550" y="1718810"/>
            <a:ext cx="4913313" cy="523220"/>
          </a:xfrm>
          <a:prstGeom prst="rect">
            <a:avLst/>
          </a:prstGeom>
          <a:noFill/>
          <a:ln w="9525">
            <a:noFill/>
            <a:miter lim="800000"/>
            <a:headEnd/>
            <a:tailEnd/>
          </a:ln>
          <a:effectLst/>
        </p:spPr>
        <p:txBody>
          <a:bodyPr>
            <a:spAutoFit/>
          </a:bodyPr>
          <a:lstStyle/>
          <a:p>
            <a:pPr algn="l">
              <a:defRPr/>
            </a:pPr>
            <a:r>
              <a:rPr lang="zh-CN" altLang="en-US" sz="2800" dirty="0">
                <a:latin typeface="Arial" charset="0"/>
                <a:ea typeface="宋体" pitchFamily="2" charset="-122"/>
              </a:rPr>
              <a:t>方式</a:t>
            </a:r>
            <a:r>
              <a:rPr lang="en-US" altLang="zh-CN" sz="2800" dirty="0">
                <a:latin typeface="Arial" charset="0"/>
                <a:ea typeface="宋体" pitchFamily="2" charset="-122"/>
              </a:rPr>
              <a:t>1</a:t>
            </a:r>
            <a:r>
              <a:rPr lang="zh-CN" altLang="en-US" sz="2800" dirty="0">
                <a:latin typeface="Arial" charset="0"/>
                <a:ea typeface="宋体" pitchFamily="2" charset="-122"/>
              </a:rPr>
              <a:t>：多重嵌套</a:t>
            </a:r>
          </a:p>
        </p:txBody>
      </p:sp>
      <p:sp>
        <p:nvSpPr>
          <p:cNvPr id="9" name="矩形 8">
            <a:extLst>
              <a:ext uri="{FF2B5EF4-FFF2-40B4-BE49-F238E27FC236}">
                <a16:creationId xmlns:a16="http://schemas.microsoft.com/office/drawing/2014/main" id="{447FA4E6-653C-451F-B414-1CE5E1273FE3}"/>
              </a:ext>
            </a:extLst>
          </p:cNvPr>
          <p:cNvSpPr/>
          <p:nvPr/>
        </p:nvSpPr>
        <p:spPr>
          <a:xfrm>
            <a:off x="1206994" y="2230702"/>
            <a:ext cx="7292770" cy="4770537"/>
          </a:xfrm>
          <a:prstGeom prst="rect">
            <a:avLst/>
          </a:prstGeom>
        </p:spPr>
        <p:txBody>
          <a:bodyPr wrap="square">
            <a:spAutoFit/>
          </a:bodyPr>
          <a:lstStyle/>
          <a:p>
            <a:pPr algn="l"/>
            <a:r>
              <a:rPr lang="en-US" altLang="zh-CN" dirty="0">
                <a:solidFill>
                  <a:schemeClr val="tx1"/>
                </a:solidFill>
                <a:latin typeface="+mn-ea"/>
              </a:rPr>
              <a:t>If  </a:t>
            </a:r>
            <a:r>
              <a:rPr lang="zh-CN" altLang="en-US" dirty="0">
                <a:solidFill>
                  <a:schemeClr val="tx1"/>
                </a:solidFill>
                <a:latin typeface="+mn-ea"/>
              </a:rPr>
              <a:t>条件</a:t>
            </a:r>
            <a:r>
              <a:rPr lang="en-US" altLang="zh-CN" dirty="0">
                <a:solidFill>
                  <a:schemeClr val="tx1"/>
                </a:solidFill>
                <a:latin typeface="+mn-ea"/>
              </a:rPr>
              <a:t>1</a:t>
            </a:r>
          </a:p>
          <a:p>
            <a:pPr algn="l"/>
            <a:r>
              <a:rPr lang="en-US" altLang="zh-CN" dirty="0">
                <a:solidFill>
                  <a:schemeClr val="tx1"/>
                </a:solidFill>
                <a:latin typeface="+mn-ea"/>
              </a:rPr>
              <a:t>    </a:t>
            </a:r>
            <a:r>
              <a:rPr lang="zh-CN" altLang="en-US" dirty="0">
                <a:solidFill>
                  <a:schemeClr val="tx1"/>
                </a:solidFill>
                <a:latin typeface="+mn-ea"/>
              </a:rPr>
              <a:t>操作</a:t>
            </a:r>
            <a:r>
              <a:rPr lang="en-US" altLang="zh-CN" dirty="0">
                <a:solidFill>
                  <a:schemeClr val="tx1"/>
                </a:solidFill>
                <a:latin typeface="+mn-ea"/>
              </a:rPr>
              <a:t>1</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else </a:t>
            </a:r>
          </a:p>
          <a:p>
            <a:pPr algn="l"/>
            <a:r>
              <a:rPr lang="en-US" altLang="zh-CN" dirty="0">
                <a:solidFill>
                  <a:schemeClr val="tx1"/>
                </a:solidFill>
                <a:latin typeface="+mn-ea"/>
              </a:rPr>
              <a:t>    if </a:t>
            </a:r>
            <a:r>
              <a:rPr lang="zh-CN" altLang="en-US" dirty="0">
                <a:solidFill>
                  <a:schemeClr val="tx1"/>
                </a:solidFill>
                <a:latin typeface="+mn-ea"/>
              </a:rPr>
              <a:t>条件</a:t>
            </a:r>
            <a:r>
              <a:rPr lang="en-US" altLang="zh-CN" dirty="0">
                <a:solidFill>
                  <a:schemeClr val="tx1"/>
                </a:solidFill>
                <a:latin typeface="+mn-ea"/>
              </a:rPr>
              <a:t>2</a:t>
            </a:r>
          </a:p>
          <a:p>
            <a:pPr algn="l"/>
            <a:r>
              <a:rPr lang="en-US" altLang="zh-CN" dirty="0">
                <a:solidFill>
                  <a:schemeClr val="tx1"/>
                </a:solidFill>
                <a:latin typeface="+mn-ea"/>
              </a:rPr>
              <a:t>       </a:t>
            </a:r>
            <a:r>
              <a:rPr lang="zh-CN" altLang="en-US" dirty="0">
                <a:solidFill>
                  <a:schemeClr val="tx1"/>
                </a:solidFill>
                <a:latin typeface="+mn-ea"/>
              </a:rPr>
              <a:t>操作</a:t>
            </a:r>
            <a:r>
              <a:rPr lang="en-US" altLang="zh-CN" dirty="0">
                <a:solidFill>
                  <a:schemeClr val="tx1"/>
                </a:solidFill>
                <a:latin typeface="+mn-ea"/>
              </a:rPr>
              <a:t>2</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    else </a:t>
            </a:r>
          </a:p>
          <a:p>
            <a:pPr algn="l"/>
            <a:r>
              <a:rPr lang="en-US" altLang="zh-CN" dirty="0">
                <a:solidFill>
                  <a:schemeClr val="tx1"/>
                </a:solidFill>
                <a:latin typeface="+mn-ea"/>
              </a:rPr>
              <a:t>       if </a:t>
            </a:r>
            <a:r>
              <a:rPr lang="zh-CN" altLang="en-US" dirty="0">
                <a:solidFill>
                  <a:schemeClr val="tx1"/>
                </a:solidFill>
                <a:latin typeface="+mn-ea"/>
              </a:rPr>
              <a:t>条件</a:t>
            </a:r>
            <a:r>
              <a:rPr lang="en-US" altLang="zh-CN" dirty="0">
                <a:solidFill>
                  <a:schemeClr val="tx1"/>
                </a:solidFill>
                <a:latin typeface="+mn-ea"/>
              </a:rPr>
              <a:t>3</a:t>
            </a:r>
          </a:p>
          <a:p>
            <a:pPr algn="l"/>
            <a:r>
              <a:rPr lang="en-US" altLang="zh-CN" dirty="0">
                <a:solidFill>
                  <a:schemeClr val="tx1"/>
                </a:solidFill>
                <a:latin typeface="+mn-ea"/>
              </a:rPr>
              <a:t>           </a:t>
            </a:r>
            <a:r>
              <a:rPr lang="zh-CN" altLang="en-US" dirty="0">
                <a:solidFill>
                  <a:schemeClr val="tx1"/>
                </a:solidFill>
                <a:latin typeface="+mn-ea"/>
              </a:rPr>
              <a:t>操作</a:t>
            </a:r>
            <a:r>
              <a:rPr lang="en-US" altLang="zh-CN" dirty="0">
                <a:solidFill>
                  <a:schemeClr val="tx1"/>
                </a:solidFill>
                <a:latin typeface="+mn-ea"/>
              </a:rPr>
              <a:t>3</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       else </a:t>
            </a:r>
          </a:p>
          <a:p>
            <a:pPr algn="l"/>
            <a:r>
              <a:rPr lang="en-US" altLang="zh-CN" dirty="0">
                <a:solidFill>
                  <a:schemeClr val="tx1"/>
                </a:solidFill>
                <a:latin typeface="+mn-ea"/>
              </a:rPr>
              <a:t>           if </a:t>
            </a:r>
            <a:r>
              <a:rPr lang="zh-CN" altLang="en-US" dirty="0">
                <a:solidFill>
                  <a:schemeClr val="tx1"/>
                </a:solidFill>
                <a:latin typeface="+mn-ea"/>
              </a:rPr>
              <a:t>条件</a:t>
            </a:r>
            <a:r>
              <a:rPr lang="en-US" altLang="zh-CN" dirty="0">
                <a:solidFill>
                  <a:schemeClr val="tx1"/>
                </a:solidFill>
                <a:latin typeface="+mn-ea"/>
              </a:rPr>
              <a:t>4</a:t>
            </a:r>
          </a:p>
          <a:p>
            <a:pPr algn="l"/>
            <a:r>
              <a:rPr lang="en-US" altLang="zh-CN" dirty="0">
                <a:solidFill>
                  <a:schemeClr val="tx1"/>
                </a:solidFill>
                <a:latin typeface="+mn-ea"/>
              </a:rPr>
              <a:t>              </a:t>
            </a:r>
            <a:r>
              <a:rPr lang="zh-CN" altLang="en-US" dirty="0">
                <a:solidFill>
                  <a:schemeClr val="tx1"/>
                </a:solidFill>
                <a:latin typeface="+mn-ea"/>
              </a:rPr>
              <a:t>操作</a:t>
            </a:r>
            <a:r>
              <a:rPr lang="en-US" altLang="zh-CN" dirty="0">
                <a:solidFill>
                  <a:schemeClr val="tx1"/>
                </a:solidFill>
                <a:latin typeface="+mn-ea"/>
              </a:rPr>
              <a:t>4</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           else</a:t>
            </a:r>
          </a:p>
          <a:p>
            <a:pPr algn="l"/>
            <a:r>
              <a:rPr lang="en-US" altLang="zh-CN" dirty="0">
                <a:solidFill>
                  <a:schemeClr val="tx1"/>
                </a:solidFill>
                <a:latin typeface="+mn-ea"/>
              </a:rPr>
              <a:t>               if </a:t>
            </a:r>
            <a:r>
              <a:rPr lang="zh-CN" altLang="en-US" dirty="0">
                <a:solidFill>
                  <a:schemeClr val="tx1"/>
                </a:solidFill>
                <a:latin typeface="+mn-ea"/>
              </a:rPr>
              <a:t>条件</a:t>
            </a:r>
            <a:r>
              <a:rPr lang="en-US" altLang="zh-CN" dirty="0">
                <a:solidFill>
                  <a:schemeClr val="tx1"/>
                </a:solidFill>
                <a:latin typeface="+mn-ea"/>
              </a:rPr>
              <a:t>5</a:t>
            </a:r>
          </a:p>
          <a:p>
            <a:pPr algn="l"/>
            <a:r>
              <a:rPr lang="en-US" altLang="zh-CN" dirty="0">
                <a:solidFill>
                  <a:schemeClr val="tx1"/>
                </a:solidFill>
                <a:latin typeface="+mn-ea"/>
              </a:rPr>
              <a:t>                  </a:t>
            </a:r>
            <a:r>
              <a:rPr lang="zh-CN" altLang="en-US" dirty="0">
                <a:solidFill>
                  <a:schemeClr val="tx1"/>
                </a:solidFill>
                <a:latin typeface="+mn-ea"/>
              </a:rPr>
              <a:t>操作</a:t>
            </a:r>
            <a:r>
              <a:rPr lang="en-US" altLang="zh-CN" dirty="0">
                <a:solidFill>
                  <a:schemeClr val="tx1"/>
                </a:solidFill>
                <a:latin typeface="+mn-ea"/>
              </a:rPr>
              <a:t>5</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               else</a:t>
            </a:r>
          </a:p>
          <a:p>
            <a:pPr algn="l"/>
            <a:r>
              <a:rPr lang="en-US" altLang="zh-CN" dirty="0">
                <a:solidFill>
                  <a:schemeClr val="tx1"/>
                </a:solidFill>
                <a:latin typeface="+mn-ea"/>
              </a:rPr>
              <a:t>                  if </a:t>
            </a:r>
            <a:r>
              <a:rPr lang="zh-CN" altLang="en-US" dirty="0">
                <a:solidFill>
                  <a:schemeClr val="tx1"/>
                </a:solidFill>
                <a:latin typeface="+mn-ea"/>
              </a:rPr>
              <a:t>条件</a:t>
            </a:r>
            <a:r>
              <a:rPr lang="en-US" altLang="zh-CN" dirty="0">
                <a:solidFill>
                  <a:schemeClr val="tx1"/>
                </a:solidFill>
                <a:latin typeface="+mn-ea"/>
              </a:rPr>
              <a:t>6</a:t>
            </a:r>
          </a:p>
          <a:p>
            <a:pPr algn="l"/>
            <a:r>
              <a:rPr lang="en-US" altLang="zh-CN" dirty="0">
                <a:solidFill>
                  <a:schemeClr val="tx1"/>
                </a:solidFill>
                <a:latin typeface="+mn-ea"/>
              </a:rPr>
              <a:t>                      </a:t>
            </a:r>
            <a:r>
              <a:rPr lang="zh-CN" altLang="en-US" dirty="0">
                <a:solidFill>
                  <a:schemeClr val="tx1"/>
                </a:solidFill>
                <a:latin typeface="+mn-ea"/>
              </a:rPr>
              <a:t>操作</a:t>
            </a:r>
            <a:r>
              <a:rPr lang="en-US" altLang="zh-CN" dirty="0">
                <a:solidFill>
                  <a:schemeClr val="tx1"/>
                </a:solidFill>
                <a:latin typeface="+mn-ea"/>
              </a:rPr>
              <a:t>5</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                  else</a:t>
            </a:r>
          </a:p>
          <a:p>
            <a:pPr algn="l"/>
            <a:r>
              <a:rPr lang="en-US" altLang="zh-CN" dirty="0">
                <a:solidFill>
                  <a:schemeClr val="tx1"/>
                </a:solidFill>
                <a:latin typeface="+mn-ea"/>
              </a:rPr>
              <a:t>                      ……</a:t>
            </a:r>
            <a:endParaRPr lang="zh-CN" altLang="en-US" dirty="0"/>
          </a:p>
        </p:txBody>
      </p:sp>
      <p:sp>
        <p:nvSpPr>
          <p:cNvPr id="14" name="任意多边形: 形状 13">
            <a:extLst>
              <a:ext uri="{FF2B5EF4-FFF2-40B4-BE49-F238E27FC236}">
                <a16:creationId xmlns:a16="http://schemas.microsoft.com/office/drawing/2014/main" id="{54FBBD15-FE1D-43B2-8AE5-7AB33E5ABBE1}"/>
              </a:ext>
            </a:extLst>
          </p:cNvPr>
          <p:cNvSpPr/>
          <p:nvPr/>
        </p:nvSpPr>
        <p:spPr>
          <a:xfrm>
            <a:off x="5624945" y="2403764"/>
            <a:ext cx="1435028" cy="4315691"/>
          </a:xfrm>
          <a:custGeom>
            <a:avLst/>
            <a:gdLst>
              <a:gd name="connsiteX0" fmla="*/ 0 w 1435028"/>
              <a:gd name="connsiteY0" fmla="*/ 0 h 4315691"/>
              <a:gd name="connsiteX1" fmla="*/ 422564 w 1435028"/>
              <a:gd name="connsiteY1" fmla="*/ 159327 h 4315691"/>
              <a:gd name="connsiteX2" fmla="*/ 665019 w 1435028"/>
              <a:gd name="connsiteY2" fmla="*/ 415636 h 4315691"/>
              <a:gd name="connsiteX3" fmla="*/ 962891 w 1435028"/>
              <a:gd name="connsiteY3" fmla="*/ 865909 h 4315691"/>
              <a:gd name="connsiteX4" fmla="*/ 1184564 w 1435028"/>
              <a:gd name="connsiteY4" fmla="*/ 1246909 h 4315691"/>
              <a:gd name="connsiteX5" fmla="*/ 1336964 w 1435028"/>
              <a:gd name="connsiteY5" fmla="*/ 1724891 h 4315691"/>
              <a:gd name="connsiteX6" fmla="*/ 1433946 w 1435028"/>
              <a:gd name="connsiteY6" fmla="*/ 2223654 h 4315691"/>
              <a:gd name="connsiteX7" fmla="*/ 1385455 w 1435028"/>
              <a:gd name="connsiteY7" fmla="*/ 2597727 h 4315691"/>
              <a:gd name="connsiteX8" fmla="*/ 1330037 w 1435028"/>
              <a:gd name="connsiteY8" fmla="*/ 2957945 h 4315691"/>
              <a:gd name="connsiteX9" fmla="*/ 1156855 w 1435028"/>
              <a:gd name="connsiteY9" fmla="*/ 3338945 h 4315691"/>
              <a:gd name="connsiteX10" fmla="*/ 1011382 w 1435028"/>
              <a:gd name="connsiteY10" fmla="*/ 3650672 h 4315691"/>
              <a:gd name="connsiteX11" fmla="*/ 803564 w 1435028"/>
              <a:gd name="connsiteY11" fmla="*/ 3997036 h 4315691"/>
              <a:gd name="connsiteX12" fmla="*/ 623455 w 1435028"/>
              <a:gd name="connsiteY12" fmla="*/ 4239491 h 4315691"/>
              <a:gd name="connsiteX13" fmla="*/ 568037 w 1435028"/>
              <a:gd name="connsiteY13" fmla="*/ 4315691 h 431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35028" h="4315691">
                <a:moveTo>
                  <a:pt x="0" y="0"/>
                </a:moveTo>
                <a:cubicBezTo>
                  <a:pt x="155864" y="45027"/>
                  <a:pt x="311728" y="90054"/>
                  <a:pt x="422564" y="159327"/>
                </a:cubicBezTo>
                <a:cubicBezTo>
                  <a:pt x="533401" y="228600"/>
                  <a:pt x="574965" y="297872"/>
                  <a:pt x="665019" y="415636"/>
                </a:cubicBezTo>
                <a:cubicBezTo>
                  <a:pt x="755074" y="533400"/>
                  <a:pt x="876300" y="727364"/>
                  <a:pt x="962891" y="865909"/>
                </a:cubicBezTo>
                <a:cubicBezTo>
                  <a:pt x="1049482" y="1004454"/>
                  <a:pt x="1122219" y="1103745"/>
                  <a:pt x="1184564" y="1246909"/>
                </a:cubicBezTo>
                <a:cubicBezTo>
                  <a:pt x="1246909" y="1390073"/>
                  <a:pt x="1295400" y="1562100"/>
                  <a:pt x="1336964" y="1724891"/>
                </a:cubicBezTo>
                <a:cubicBezTo>
                  <a:pt x="1378528" y="1887682"/>
                  <a:pt x="1425864" y="2078181"/>
                  <a:pt x="1433946" y="2223654"/>
                </a:cubicBezTo>
                <a:cubicBezTo>
                  <a:pt x="1442028" y="2369127"/>
                  <a:pt x="1402773" y="2475345"/>
                  <a:pt x="1385455" y="2597727"/>
                </a:cubicBezTo>
                <a:cubicBezTo>
                  <a:pt x="1368137" y="2720109"/>
                  <a:pt x="1368137" y="2834409"/>
                  <a:pt x="1330037" y="2957945"/>
                </a:cubicBezTo>
                <a:cubicBezTo>
                  <a:pt x="1291937" y="3081481"/>
                  <a:pt x="1209964" y="3223491"/>
                  <a:pt x="1156855" y="3338945"/>
                </a:cubicBezTo>
                <a:cubicBezTo>
                  <a:pt x="1103746" y="3454399"/>
                  <a:pt x="1070264" y="3540990"/>
                  <a:pt x="1011382" y="3650672"/>
                </a:cubicBezTo>
                <a:cubicBezTo>
                  <a:pt x="952500" y="3760354"/>
                  <a:pt x="868218" y="3898900"/>
                  <a:pt x="803564" y="3997036"/>
                </a:cubicBezTo>
                <a:cubicBezTo>
                  <a:pt x="738910" y="4095172"/>
                  <a:pt x="662709" y="4186382"/>
                  <a:pt x="623455" y="4239491"/>
                </a:cubicBezTo>
                <a:cubicBezTo>
                  <a:pt x="584201" y="4292600"/>
                  <a:pt x="576119" y="4304145"/>
                  <a:pt x="568037" y="431569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Rectangle 4">
            <a:extLst>
              <a:ext uri="{FF2B5EF4-FFF2-40B4-BE49-F238E27FC236}">
                <a16:creationId xmlns:a16="http://schemas.microsoft.com/office/drawing/2014/main" id="{A3B6B0D7-A12E-471B-9FF0-0E807932FFB6}"/>
              </a:ext>
            </a:extLst>
          </p:cNvPr>
          <p:cNvSpPr>
            <a:spLocks noChangeArrowheads="1"/>
          </p:cNvSpPr>
          <p:nvPr/>
        </p:nvSpPr>
        <p:spPr bwMode="auto">
          <a:xfrm>
            <a:off x="7272300" y="4194085"/>
            <a:ext cx="1755195" cy="523220"/>
          </a:xfrm>
          <a:prstGeom prst="rect">
            <a:avLst/>
          </a:prstGeom>
          <a:noFill/>
          <a:ln w="9525">
            <a:noFill/>
            <a:miter lim="800000"/>
            <a:headEnd/>
            <a:tailEnd/>
          </a:ln>
          <a:effectLst/>
        </p:spPr>
        <p:txBody>
          <a:bodyPr wrap="square">
            <a:spAutoFit/>
          </a:bodyPr>
          <a:lstStyle/>
          <a:p>
            <a:pPr algn="l">
              <a:defRPr/>
            </a:pPr>
            <a:r>
              <a:rPr lang="zh-CN" altLang="en-US" sz="2800" dirty="0">
                <a:latin typeface="Arial" charset="0"/>
                <a:ea typeface="宋体" pitchFamily="2" charset="-122"/>
              </a:rPr>
              <a:t>缩进嵌套</a:t>
            </a:r>
            <a:endParaRPr lang="en-US" altLang="zh-CN" sz="2800" dirty="0">
              <a:latin typeface="Arial" charset="0"/>
              <a:ea typeface="宋体" pitchFamily="2" charset="-122"/>
            </a:endParaRPr>
          </a:p>
        </p:txBody>
      </p:sp>
    </p:spTree>
    <p:extLst>
      <p:ext uri="{BB962C8B-B14F-4D97-AF65-F5344CB8AC3E}">
        <p14:creationId xmlns:p14="http://schemas.microsoft.com/office/powerpoint/2010/main" val="550076069"/>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18A6E7C-F506-428B-A25A-78E856AAC165}"/>
              </a:ext>
            </a:extLst>
          </p:cNvPr>
          <p:cNvSpPr>
            <a:spLocks noGrp="1"/>
          </p:cNvSpPr>
          <p:nvPr>
            <p:ph type="sldNum" sz="quarter" idx="10"/>
          </p:nvPr>
        </p:nvSpPr>
        <p:spPr/>
        <p:txBody>
          <a:bodyPr/>
          <a:lstStyle/>
          <a:p>
            <a:pPr>
              <a:defRPr/>
            </a:pPr>
            <a:fld id="{1CDA5B5B-C870-4649-B785-D61A54E78E50}" type="slidenum">
              <a:rPr lang="zh-CN" altLang="en-US" smtClean="0"/>
              <a:pPr>
                <a:defRPr/>
              </a:pPr>
              <a:t>61</a:t>
            </a:fld>
            <a:endParaRPr lang="en-US" altLang="zh-CN"/>
          </a:p>
        </p:txBody>
      </p:sp>
      <p:sp>
        <p:nvSpPr>
          <p:cNvPr id="3" name="灯片编号占位符 1">
            <a:extLst>
              <a:ext uri="{FF2B5EF4-FFF2-40B4-BE49-F238E27FC236}">
                <a16:creationId xmlns:a16="http://schemas.microsoft.com/office/drawing/2014/main" id="{E1AE5088-248A-4531-84A3-53DFEC81E7DB}"/>
              </a:ext>
            </a:extLst>
          </p:cNvPr>
          <p:cNvSpPr txBox="1">
            <a:spLocks/>
          </p:cNvSpPr>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200" b="0" kern="1200">
                <a:solidFill>
                  <a:schemeClr val="tx1"/>
                </a:solidFill>
                <a:latin typeface="+mn-lt"/>
                <a:ea typeface="宋体" pitchFamily="2"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charset="-122"/>
                <a:cs typeface="+mn-cs"/>
              </a:defRPr>
            </a:lvl5pPr>
            <a:lvl6pPr marL="2286000" algn="l" defTabSz="914400" rtl="0" eaLnBrk="1" latinLnBrk="0" hangingPunct="1">
              <a:defRPr sz="1600" b="1" kern="1200">
                <a:solidFill>
                  <a:srgbClr val="FF0000"/>
                </a:solidFill>
                <a:latin typeface="Times New Roman" pitchFamily="18" charset="0"/>
                <a:ea typeface="宋体" charset="-122"/>
                <a:cs typeface="+mn-cs"/>
              </a:defRPr>
            </a:lvl6pPr>
            <a:lvl7pPr marL="2743200" algn="l" defTabSz="914400" rtl="0" eaLnBrk="1" latinLnBrk="0" hangingPunct="1">
              <a:defRPr sz="1600" b="1" kern="1200">
                <a:solidFill>
                  <a:srgbClr val="FF0000"/>
                </a:solidFill>
                <a:latin typeface="Times New Roman" pitchFamily="18" charset="0"/>
                <a:ea typeface="宋体" charset="-122"/>
                <a:cs typeface="+mn-cs"/>
              </a:defRPr>
            </a:lvl7pPr>
            <a:lvl8pPr marL="3200400" algn="l" defTabSz="914400" rtl="0" eaLnBrk="1" latinLnBrk="0" hangingPunct="1">
              <a:defRPr sz="1600" b="1" kern="1200">
                <a:solidFill>
                  <a:srgbClr val="FF0000"/>
                </a:solidFill>
                <a:latin typeface="Times New Roman" pitchFamily="18" charset="0"/>
                <a:ea typeface="宋体" charset="-122"/>
                <a:cs typeface="+mn-cs"/>
              </a:defRPr>
            </a:lvl8pPr>
            <a:lvl9pPr marL="3657600" algn="l" defTabSz="914400" rtl="0" eaLnBrk="1" latinLnBrk="0" hangingPunct="1">
              <a:defRPr sz="1600" b="1" kern="1200">
                <a:solidFill>
                  <a:srgbClr val="FF0000"/>
                </a:solidFill>
                <a:latin typeface="Times New Roman" pitchFamily="18" charset="0"/>
                <a:ea typeface="宋体" charset="-122"/>
                <a:cs typeface="+mn-cs"/>
              </a:defRPr>
            </a:lvl9pPr>
          </a:lstStyle>
          <a:p>
            <a:pPr>
              <a:defRPr/>
            </a:pPr>
            <a:fld id="{1CDA5B5B-C870-4649-B785-D61A54E78E50}" type="slidenum">
              <a:rPr lang="zh-CN" altLang="en-US" smtClean="0"/>
              <a:pPr>
                <a:defRPr/>
              </a:pPr>
              <a:t>61</a:t>
            </a:fld>
            <a:endParaRPr lang="en-US" altLang="zh-CN"/>
          </a:p>
        </p:txBody>
      </p:sp>
      <p:sp>
        <p:nvSpPr>
          <p:cNvPr id="4" name="Rectangle 2">
            <a:extLst>
              <a:ext uri="{FF2B5EF4-FFF2-40B4-BE49-F238E27FC236}">
                <a16:creationId xmlns:a16="http://schemas.microsoft.com/office/drawing/2014/main" id="{5F0C2A09-64B2-4CB3-933B-0579336B9911}"/>
              </a:ext>
            </a:extLst>
          </p:cNvPr>
          <p:cNvSpPr>
            <a:spLocks noChangeArrowheads="1"/>
          </p:cNvSpPr>
          <p:nvPr/>
        </p:nvSpPr>
        <p:spPr bwMode="auto">
          <a:xfrm>
            <a:off x="566554" y="413665"/>
            <a:ext cx="8145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eaLnBrk="0" hangingPunct="0">
              <a:spcBef>
                <a:spcPct val="20000"/>
              </a:spcBef>
              <a:buClr>
                <a:schemeClr val="accent2"/>
              </a:buClr>
              <a:buFont typeface="Wingdings" pitchFamily="2" charset="2"/>
              <a:buNone/>
            </a:pPr>
            <a:r>
              <a:rPr lang="zh-CN" altLang="en-US" sz="4000" dirty="0">
                <a:solidFill>
                  <a:srgbClr val="0000FF"/>
                </a:solidFill>
                <a:latin typeface="黑体" pitchFamily="49" charset="-122"/>
                <a:ea typeface="黑体" pitchFamily="49" charset="-122"/>
                <a:cs typeface="Times New Roman" pitchFamily="18" charset="0"/>
              </a:rPr>
              <a:t>分支选择嵌套程序的编程实现方式</a:t>
            </a:r>
          </a:p>
        </p:txBody>
      </p:sp>
      <p:sp>
        <p:nvSpPr>
          <p:cNvPr id="5" name="Rectangle 4">
            <a:extLst>
              <a:ext uri="{FF2B5EF4-FFF2-40B4-BE49-F238E27FC236}">
                <a16:creationId xmlns:a16="http://schemas.microsoft.com/office/drawing/2014/main" id="{DCB761DE-1431-44E0-972A-4258875A807E}"/>
              </a:ext>
            </a:extLst>
          </p:cNvPr>
          <p:cNvSpPr>
            <a:spLocks noChangeArrowheads="1"/>
          </p:cNvSpPr>
          <p:nvPr/>
        </p:nvSpPr>
        <p:spPr bwMode="auto">
          <a:xfrm>
            <a:off x="521550" y="1718810"/>
            <a:ext cx="5940660" cy="523220"/>
          </a:xfrm>
          <a:prstGeom prst="rect">
            <a:avLst/>
          </a:prstGeom>
          <a:noFill/>
          <a:ln w="9525">
            <a:noFill/>
            <a:miter lim="800000"/>
            <a:headEnd/>
            <a:tailEnd/>
          </a:ln>
          <a:effectLst/>
        </p:spPr>
        <p:txBody>
          <a:bodyPr wrap="square">
            <a:spAutoFit/>
          </a:bodyPr>
          <a:lstStyle/>
          <a:p>
            <a:pPr algn="l">
              <a:defRPr/>
            </a:pPr>
            <a:r>
              <a:rPr lang="zh-CN" altLang="en-US" sz="2800" dirty="0">
                <a:latin typeface="Arial" charset="0"/>
                <a:ea typeface="宋体" pitchFamily="2" charset="-122"/>
              </a:rPr>
              <a:t>方式</a:t>
            </a:r>
            <a:r>
              <a:rPr lang="en-US" altLang="zh-CN" sz="2800" dirty="0">
                <a:latin typeface="Arial" charset="0"/>
                <a:ea typeface="宋体" pitchFamily="2" charset="-122"/>
              </a:rPr>
              <a:t>2</a:t>
            </a:r>
            <a:r>
              <a:rPr lang="zh-CN" altLang="en-US" sz="2800" dirty="0">
                <a:latin typeface="Arial" charset="0"/>
                <a:ea typeface="宋体" pitchFamily="2" charset="-122"/>
              </a:rPr>
              <a:t>：条件逻辑组合， </a:t>
            </a:r>
            <a:r>
              <a:rPr lang="en-US" altLang="zh-CN" sz="2800" dirty="0">
                <a:latin typeface="+mn-ea"/>
                <a:sym typeface="Symbol" panose="05050102010706020507" pitchFamily="18" charset="2"/>
              </a:rPr>
              <a:t></a:t>
            </a:r>
            <a:r>
              <a:rPr lang="zh-CN" altLang="en-US" sz="2800" dirty="0">
                <a:latin typeface="+mn-ea"/>
                <a:sym typeface="Symbol" panose="05050102010706020507" pitchFamily="18" charset="2"/>
              </a:rPr>
              <a:t>，</a:t>
            </a:r>
            <a:r>
              <a:rPr lang="en-US" altLang="zh-CN" sz="2800" dirty="0">
                <a:latin typeface="+mn-ea"/>
                <a:sym typeface="Symbol" panose="05050102010706020507" pitchFamily="18" charset="2"/>
              </a:rPr>
              <a:t></a:t>
            </a:r>
            <a:r>
              <a:rPr lang="zh-CN" altLang="en-US" sz="2800" dirty="0">
                <a:latin typeface="+mn-ea"/>
                <a:sym typeface="Symbol" panose="05050102010706020507" pitchFamily="18" charset="2"/>
              </a:rPr>
              <a:t>，</a:t>
            </a:r>
            <a:r>
              <a:rPr lang="en-US" altLang="zh-CN" sz="2800" dirty="0">
                <a:latin typeface="+mn-ea"/>
                <a:sym typeface="Symbol" panose="05050102010706020507" pitchFamily="18" charset="2"/>
              </a:rPr>
              <a:t></a:t>
            </a:r>
            <a:endParaRPr lang="zh-CN" altLang="en-US" sz="2800" dirty="0">
              <a:latin typeface="Arial" charset="0"/>
              <a:ea typeface="宋体" pitchFamily="2" charset="-122"/>
            </a:endParaRPr>
          </a:p>
        </p:txBody>
      </p:sp>
      <p:sp>
        <p:nvSpPr>
          <p:cNvPr id="6" name="矩形 5">
            <a:extLst>
              <a:ext uri="{FF2B5EF4-FFF2-40B4-BE49-F238E27FC236}">
                <a16:creationId xmlns:a16="http://schemas.microsoft.com/office/drawing/2014/main" id="{81B1F2CF-1EBF-4E47-969A-12E20A4EC9E0}"/>
              </a:ext>
            </a:extLst>
          </p:cNvPr>
          <p:cNvSpPr/>
          <p:nvPr/>
        </p:nvSpPr>
        <p:spPr>
          <a:xfrm>
            <a:off x="993121" y="2445823"/>
            <a:ext cx="7292770" cy="3293209"/>
          </a:xfrm>
          <a:prstGeom prst="rect">
            <a:avLst/>
          </a:prstGeom>
        </p:spPr>
        <p:txBody>
          <a:bodyPr wrap="square">
            <a:spAutoFit/>
          </a:bodyPr>
          <a:lstStyle/>
          <a:p>
            <a:pPr algn="l"/>
            <a:r>
              <a:rPr lang="en-US" altLang="zh-CN" dirty="0">
                <a:solidFill>
                  <a:schemeClr val="tx1"/>
                </a:solidFill>
                <a:latin typeface="+mn-ea"/>
              </a:rPr>
              <a:t>If  </a:t>
            </a:r>
            <a:r>
              <a:rPr lang="zh-CN" altLang="en-US" dirty="0">
                <a:solidFill>
                  <a:schemeClr val="tx1"/>
                </a:solidFill>
                <a:latin typeface="+mn-ea"/>
              </a:rPr>
              <a:t>条件</a:t>
            </a:r>
            <a:r>
              <a:rPr lang="en-US" altLang="zh-CN" dirty="0">
                <a:solidFill>
                  <a:schemeClr val="tx1"/>
                </a:solidFill>
                <a:latin typeface="+mn-ea"/>
              </a:rPr>
              <a:t>1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2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3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4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5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6</a:t>
            </a:r>
            <a:r>
              <a:rPr lang="en-US" altLang="zh-CN" dirty="0">
                <a:latin typeface="+mn-ea"/>
                <a:sym typeface="Symbol" panose="05050102010706020507" pitchFamily="18" charset="2"/>
              </a:rPr>
              <a:t>  …… </a:t>
            </a:r>
            <a:endParaRPr lang="en-US" altLang="zh-CN" dirty="0">
              <a:solidFill>
                <a:schemeClr val="tx1"/>
              </a:solidFill>
              <a:latin typeface="+mn-ea"/>
            </a:endParaRPr>
          </a:p>
          <a:p>
            <a:pPr algn="l"/>
            <a:r>
              <a:rPr lang="en-US" altLang="zh-CN" dirty="0">
                <a:solidFill>
                  <a:schemeClr val="tx1"/>
                </a:solidFill>
                <a:latin typeface="+mn-ea"/>
              </a:rPr>
              <a:t>    </a:t>
            </a:r>
            <a:r>
              <a:rPr lang="zh-CN" altLang="en-US" dirty="0">
                <a:solidFill>
                  <a:schemeClr val="tx1"/>
                </a:solidFill>
                <a:latin typeface="+mn-ea"/>
              </a:rPr>
              <a:t>动作</a:t>
            </a:r>
            <a:r>
              <a:rPr lang="en-US" altLang="zh-CN" dirty="0">
                <a:solidFill>
                  <a:schemeClr val="tx1"/>
                </a:solidFill>
                <a:latin typeface="+mn-ea"/>
              </a:rPr>
              <a:t>1</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If  </a:t>
            </a:r>
            <a:r>
              <a:rPr lang="zh-CN" altLang="en-US" dirty="0">
                <a:solidFill>
                  <a:schemeClr val="tx1"/>
                </a:solidFill>
                <a:latin typeface="+mn-ea"/>
              </a:rPr>
              <a:t>条件</a:t>
            </a:r>
            <a:r>
              <a:rPr lang="en-US" altLang="zh-CN" dirty="0">
                <a:solidFill>
                  <a:schemeClr val="tx1"/>
                </a:solidFill>
                <a:latin typeface="+mn-ea"/>
              </a:rPr>
              <a:t>1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2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3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4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5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6</a:t>
            </a:r>
            <a:r>
              <a:rPr lang="en-US" altLang="zh-CN" dirty="0">
                <a:latin typeface="+mn-ea"/>
                <a:sym typeface="Symbol" panose="05050102010706020507" pitchFamily="18" charset="2"/>
              </a:rPr>
              <a:t>  …… </a:t>
            </a:r>
          </a:p>
          <a:p>
            <a:pPr algn="l"/>
            <a:r>
              <a:rPr lang="en-US" altLang="zh-CN" dirty="0">
                <a:solidFill>
                  <a:schemeClr val="tx1"/>
                </a:solidFill>
                <a:latin typeface="+mn-ea"/>
                <a:sym typeface="Symbol" panose="05050102010706020507" pitchFamily="18" charset="2"/>
              </a:rPr>
              <a:t>    </a:t>
            </a:r>
            <a:r>
              <a:rPr lang="zh-CN" altLang="en-US" dirty="0">
                <a:solidFill>
                  <a:schemeClr val="tx1"/>
                </a:solidFill>
                <a:latin typeface="+mn-ea"/>
                <a:sym typeface="Symbol" panose="05050102010706020507" pitchFamily="18" charset="2"/>
              </a:rPr>
              <a:t>动作</a:t>
            </a:r>
            <a:r>
              <a:rPr lang="en-US" altLang="zh-CN" dirty="0">
                <a:solidFill>
                  <a:schemeClr val="tx1"/>
                </a:solidFill>
                <a:latin typeface="+mn-ea"/>
                <a:sym typeface="Symbol" panose="05050102010706020507" pitchFamily="18" charset="2"/>
              </a:rPr>
              <a:t>2</a:t>
            </a:r>
            <a:r>
              <a:rPr lang="zh-CN" altLang="en-US" dirty="0">
                <a:solidFill>
                  <a:schemeClr val="tx1"/>
                </a:solidFill>
                <a:latin typeface="+mn-ea"/>
                <a:sym typeface="Symbol" panose="05050102010706020507" pitchFamily="18" charset="2"/>
              </a:rPr>
              <a:t>；</a:t>
            </a:r>
            <a:endParaRPr lang="en-US" altLang="zh-CN" dirty="0">
              <a:solidFill>
                <a:schemeClr val="tx1"/>
              </a:solidFill>
              <a:latin typeface="+mn-ea"/>
              <a:sym typeface="Symbol" panose="05050102010706020507" pitchFamily="18" charset="2"/>
            </a:endParaRPr>
          </a:p>
          <a:p>
            <a:pPr algn="l"/>
            <a:r>
              <a:rPr lang="en-US" altLang="zh-CN" dirty="0">
                <a:solidFill>
                  <a:schemeClr val="tx1"/>
                </a:solidFill>
                <a:latin typeface="+mn-ea"/>
              </a:rPr>
              <a:t>If </a:t>
            </a:r>
            <a:r>
              <a:rPr lang="en-US" altLang="zh-CN" dirty="0">
                <a:latin typeface="+mn-ea"/>
                <a:sym typeface="Symbol" panose="05050102010706020507" pitchFamily="18" charset="2"/>
              </a:rPr>
              <a:t></a:t>
            </a:r>
            <a:r>
              <a:rPr lang="zh-CN" altLang="en-US" dirty="0">
                <a:solidFill>
                  <a:schemeClr val="tx1"/>
                </a:solidFill>
                <a:latin typeface="+mn-ea"/>
              </a:rPr>
              <a:t>条件</a:t>
            </a:r>
            <a:r>
              <a:rPr lang="en-US" altLang="zh-CN" dirty="0">
                <a:solidFill>
                  <a:schemeClr val="tx1"/>
                </a:solidFill>
                <a:latin typeface="+mn-ea"/>
              </a:rPr>
              <a:t>1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2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3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4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5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6</a:t>
            </a:r>
            <a:r>
              <a:rPr lang="en-US" altLang="zh-CN" dirty="0">
                <a:latin typeface="+mn-ea"/>
                <a:sym typeface="Symbol" panose="05050102010706020507" pitchFamily="18" charset="2"/>
              </a:rPr>
              <a:t>  …… </a:t>
            </a:r>
            <a:endParaRPr lang="en-US" altLang="zh-CN" dirty="0">
              <a:solidFill>
                <a:schemeClr val="tx1"/>
              </a:solidFill>
              <a:latin typeface="+mn-ea"/>
            </a:endParaRPr>
          </a:p>
          <a:p>
            <a:pPr algn="l"/>
            <a:r>
              <a:rPr lang="en-US" altLang="zh-CN" dirty="0">
                <a:solidFill>
                  <a:schemeClr val="tx1"/>
                </a:solidFill>
                <a:latin typeface="+mn-ea"/>
              </a:rPr>
              <a:t>    </a:t>
            </a:r>
            <a:r>
              <a:rPr lang="zh-CN" altLang="en-US" dirty="0">
                <a:solidFill>
                  <a:schemeClr val="tx1"/>
                </a:solidFill>
                <a:latin typeface="+mn-ea"/>
              </a:rPr>
              <a:t>动作</a:t>
            </a:r>
            <a:r>
              <a:rPr lang="en-US" altLang="zh-CN" dirty="0">
                <a:solidFill>
                  <a:schemeClr val="tx1"/>
                </a:solidFill>
                <a:latin typeface="+mn-ea"/>
              </a:rPr>
              <a:t>3</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If </a:t>
            </a:r>
            <a:r>
              <a:rPr lang="en-US" altLang="zh-CN" dirty="0">
                <a:latin typeface="+mn-ea"/>
                <a:sym typeface="Symbol" panose="05050102010706020507" pitchFamily="18" charset="2"/>
              </a:rPr>
              <a:t></a:t>
            </a:r>
            <a:r>
              <a:rPr lang="zh-CN" altLang="en-US" dirty="0">
                <a:solidFill>
                  <a:schemeClr val="tx1"/>
                </a:solidFill>
                <a:latin typeface="+mn-ea"/>
              </a:rPr>
              <a:t>条件</a:t>
            </a:r>
            <a:r>
              <a:rPr lang="en-US" altLang="zh-CN" dirty="0">
                <a:solidFill>
                  <a:schemeClr val="tx1"/>
                </a:solidFill>
                <a:latin typeface="+mn-ea"/>
              </a:rPr>
              <a:t>1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2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3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4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5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6</a:t>
            </a:r>
            <a:r>
              <a:rPr lang="en-US" altLang="zh-CN" dirty="0">
                <a:latin typeface="+mn-ea"/>
                <a:sym typeface="Symbol" panose="05050102010706020507" pitchFamily="18" charset="2"/>
              </a:rPr>
              <a:t>  …… </a:t>
            </a:r>
          </a:p>
          <a:p>
            <a:pPr algn="l"/>
            <a:r>
              <a:rPr lang="en-US" altLang="zh-CN" dirty="0">
                <a:solidFill>
                  <a:schemeClr val="tx1"/>
                </a:solidFill>
                <a:latin typeface="+mn-ea"/>
                <a:sym typeface="Symbol" panose="05050102010706020507" pitchFamily="18" charset="2"/>
              </a:rPr>
              <a:t>    </a:t>
            </a:r>
            <a:r>
              <a:rPr lang="zh-CN" altLang="en-US" dirty="0">
                <a:solidFill>
                  <a:schemeClr val="tx1"/>
                </a:solidFill>
                <a:latin typeface="+mn-ea"/>
                <a:sym typeface="Symbol" panose="05050102010706020507" pitchFamily="18" charset="2"/>
              </a:rPr>
              <a:t>动作</a:t>
            </a:r>
            <a:r>
              <a:rPr lang="en-US" altLang="zh-CN" dirty="0">
                <a:solidFill>
                  <a:schemeClr val="tx1"/>
                </a:solidFill>
                <a:latin typeface="+mn-ea"/>
                <a:sym typeface="Symbol" panose="05050102010706020507" pitchFamily="18" charset="2"/>
              </a:rPr>
              <a:t>4</a:t>
            </a:r>
            <a:r>
              <a:rPr lang="zh-CN" altLang="en-US" dirty="0">
                <a:solidFill>
                  <a:schemeClr val="tx1"/>
                </a:solidFill>
                <a:latin typeface="+mn-ea"/>
                <a:sym typeface="Symbol" panose="05050102010706020507" pitchFamily="18" charset="2"/>
              </a:rPr>
              <a:t>；</a:t>
            </a:r>
            <a:endParaRPr lang="en-US" altLang="zh-CN" dirty="0">
              <a:solidFill>
                <a:schemeClr val="tx1"/>
              </a:solidFill>
              <a:latin typeface="+mn-ea"/>
            </a:endParaRPr>
          </a:p>
          <a:p>
            <a:pPr algn="l"/>
            <a:r>
              <a:rPr lang="en-US" altLang="zh-CN" dirty="0">
                <a:solidFill>
                  <a:schemeClr val="tx1"/>
                </a:solidFill>
                <a:latin typeface="+mn-ea"/>
              </a:rPr>
              <a:t>If  </a:t>
            </a:r>
            <a:r>
              <a:rPr lang="zh-CN" altLang="en-US" dirty="0">
                <a:solidFill>
                  <a:schemeClr val="tx1"/>
                </a:solidFill>
                <a:latin typeface="+mn-ea"/>
              </a:rPr>
              <a:t>条件</a:t>
            </a:r>
            <a:r>
              <a:rPr lang="en-US" altLang="zh-CN" dirty="0">
                <a:solidFill>
                  <a:schemeClr val="tx1"/>
                </a:solidFill>
                <a:latin typeface="+mn-ea"/>
              </a:rPr>
              <a:t>1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2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3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4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5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6</a:t>
            </a:r>
            <a:r>
              <a:rPr lang="en-US" altLang="zh-CN" dirty="0">
                <a:latin typeface="+mn-ea"/>
                <a:sym typeface="Symbol" panose="05050102010706020507" pitchFamily="18" charset="2"/>
              </a:rPr>
              <a:t>  …… </a:t>
            </a:r>
            <a:endParaRPr lang="en-US" altLang="zh-CN" dirty="0">
              <a:solidFill>
                <a:schemeClr val="tx1"/>
              </a:solidFill>
              <a:latin typeface="+mn-ea"/>
            </a:endParaRPr>
          </a:p>
          <a:p>
            <a:pPr algn="l"/>
            <a:r>
              <a:rPr lang="en-US" altLang="zh-CN" dirty="0">
                <a:solidFill>
                  <a:schemeClr val="tx1"/>
                </a:solidFill>
                <a:latin typeface="+mn-ea"/>
              </a:rPr>
              <a:t>    </a:t>
            </a:r>
            <a:r>
              <a:rPr lang="zh-CN" altLang="en-US" dirty="0">
                <a:solidFill>
                  <a:schemeClr val="tx1"/>
                </a:solidFill>
                <a:latin typeface="+mn-ea"/>
              </a:rPr>
              <a:t>动作</a:t>
            </a:r>
            <a:r>
              <a:rPr lang="en-US" altLang="zh-CN" dirty="0">
                <a:solidFill>
                  <a:schemeClr val="tx1"/>
                </a:solidFill>
                <a:latin typeface="+mn-ea"/>
              </a:rPr>
              <a:t>5</a:t>
            </a:r>
            <a:r>
              <a:rPr lang="zh-CN" altLang="en-US" dirty="0">
                <a:solidFill>
                  <a:schemeClr val="tx1"/>
                </a:solidFill>
                <a:latin typeface="+mn-ea"/>
              </a:rPr>
              <a:t>；</a:t>
            </a:r>
            <a:endParaRPr lang="en-US" altLang="zh-CN" dirty="0">
              <a:solidFill>
                <a:schemeClr val="tx1"/>
              </a:solidFill>
              <a:latin typeface="+mn-ea"/>
            </a:endParaRPr>
          </a:p>
          <a:p>
            <a:pPr algn="l"/>
            <a:r>
              <a:rPr lang="en-US" altLang="zh-CN" dirty="0">
                <a:solidFill>
                  <a:schemeClr val="tx1"/>
                </a:solidFill>
                <a:latin typeface="+mn-ea"/>
              </a:rPr>
              <a:t>If  </a:t>
            </a:r>
            <a:r>
              <a:rPr lang="zh-CN" altLang="en-US" dirty="0">
                <a:solidFill>
                  <a:schemeClr val="tx1"/>
                </a:solidFill>
                <a:latin typeface="+mn-ea"/>
              </a:rPr>
              <a:t>条件</a:t>
            </a:r>
            <a:r>
              <a:rPr lang="en-US" altLang="zh-CN" dirty="0">
                <a:solidFill>
                  <a:schemeClr val="tx1"/>
                </a:solidFill>
                <a:latin typeface="+mn-ea"/>
              </a:rPr>
              <a:t>1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2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3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4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5 </a:t>
            </a:r>
            <a:r>
              <a:rPr lang="en-US" altLang="zh-CN" dirty="0">
                <a:latin typeface="+mn-ea"/>
                <a:sym typeface="Symbol" panose="05050102010706020507" pitchFamily="18" charset="2"/>
              </a:rPr>
              <a:t> </a:t>
            </a:r>
            <a:r>
              <a:rPr lang="zh-CN" altLang="en-US" dirty="0">
                <a:solidFill>
                  <a:schemeClr val="tx1"/>
                </a:solidFill>
                <a:latin typeface="+mn-ea"/>
              </a:rPr>
              <a:t>条件</a:t>
            </a:r>
            <a:r>
              <a:rPr lang="en-US" altLang="zh-CN" dirty="0">
                <a:solidFill>
                  <a:schemeClr val="tx1"/>
                </a:solidFill>
                <a:latin typeface="+mn-ea"/>
              </a:rPr>
              <a:t>6</a:t>
            </a:r>
            <a:r>
              <a:rPr lang="en-US" altLang="zh-CN" dirty="0">
                <a:latin typeface="+mn-ea"/>
                <a:sym typeface="Symbol" panose="05050102010706020507" pitchFamily="18" charset="2"/>
              </a:rPr>
              <a:t>  …… </a:t>
            </a:r>
          </a:p>
          <a:p>
            <a:pPr algn="l"/>
            <a:r>
              <a:rPr lang="en-US" altLang="zh-CN" dirty="0">
                <a:solidFill>
                  <a:schemeClr val="tx1"/>
                </a:solidFill>
                <a:latin typeface="+mn-ea"/>
                <a:sym typeface="Symbol" panose="05050102010706020507" pitchFamily="18" charset="2"/>
              </a:rPr>
              <a:t>    </a:t>
            </a:r>
            <a:r>
              <a:rPr lang="zh-CN" altLang="en-US" dirty="0">
                <a:solidFill>
                  <a:schemeClr val="tx1"/>
                </a:solidFill>
                <a:latin typeface="+mn-ea"/>
                <a:sym typeface="Symbol" panose="05050102010706020507" pitchFamily="18" charset="2"/>
              </a:rPr>
              <a:t>动作</a:t>
            </a:r>
            <a:r>
              <a:rPr lang="en-US" altLang="zh-CN" dirty="0">
                <a:solidFill>
                  <a:schemeClr val="tx1"/>
                </a:solidFill>
                <a:latin typeface="+mn-ea"/>
                <a:sym typeface="Symbol" panose="05050102010706020507" pitchFamily="18" charset="2"/>
              </a:rPr>
              <a:t>6</a:t>
            </a:r>
            <a:r>
              <a:rPr lang="zh-CN" altLang="en-US" dirty="0">
                <a:solidFill>
                  <a:schemeClr val="tx1"/>
                </a:solidFill>
                <a:latin typeface="+mn-ea"/>
                <a:sym typeface="Symbol" panose="05050102010706020507" pitchFamily="18" charset="2"/>
              </a:rPr>
              <a:t>；</a:t>
            </a:r>
            <a:endParaRPr lang="en-US" altLang="zh-CN" dirty="0">
              <a:solidFill>
                <a:schemeClr val="tx1"/>
              </a:solidFill>
              <a:latin typeface="+mn-ea"/>
              <a:sym typeface="Symbol" panose="05050102010706020507" pitchFamily="18" charset="2"/>
            </a:endParaRPr>
          </a:p>
          <a:p>
            <a:pPr algn="l"/>
            <a:r>
              <a:rPr lang="en-US" altLang="zh-CN" dirty="0">
                <a:solidFill>
                  <a:schemeClr val="tx1"/>
                </a:solidFill>
                <a:latin typeface="+mn-ea"/>
                <a:sym typeface="Symbol" panose="05050102010706020507" pitchFamily="18" charset="2"/>
              </a:rPr>
              <a:t>If  ……</a:t>
            </a:r>
          </a:p>
        </p:txBody>
      </p:sp>
      <p:sp>
        <p:nvSpPr>
          <p:cNvPr id="9" name="矩形 8">
            <a:extLst>
              <a:ext uri="{FF2B5EF4-FFF2-40B4-BE49-F238E27FC236}">
                <a16:creationId xmlns:a16="http://schemas.microsoft.com/office/drawing/2014/main" id="{DE355354-09D2-4280-8410-1E528ADDAEDA}"/>
              </a:ext>
            </a:extLst>
          </p:cNvPr>
          <p:cNvSpPr/>
          <p:nvPr/>
        </p:nvSpPr>
        <p:spPr>
          <a:xfrm>
            <a:off x="2273276" y="6075947"/>
            <a:ext cx="4188933" cy="338554"/>
          </a:xfrm>
          <a:prstGeom prst="rect">
            <a:avLst/>
          </a:prstGeom>
        </p:spPr>
        <p:txBody>
          <a:bodyPr wrap="square">
            <a:spAutoFit/>
          </a:bodyPr>
          <a:lstStyle/>
          <a:p>
            <a:pPr algn="l">
              <a:defRPr/>
            </a:pPr>
            <a:r>
              <a:rPr lang="zh-CN" altLang="en-US" dirty="0">
                <a:latin typeface="Arial" charset="0"/>
                <a:ea typeface="宋体" pitchFamily="2" charset="-122"/>
              </a:rPr>
              <a:t>执行效率，软件工程</a:t>
            </a:r>
            <a:r>
              <a:rPr lang="zh-CN" altLang="en-US" dirty="0" smtClean="0">
                <a:latin typeface="Arial" charset="0"/>
                <a:ea typeface="宋体" pitchFamily="2" charset="-122"/>
              </a:rPr>
              <a:t>提倡哪个？</a:t>
            </a:r>
            <a:endParaRPr lang="zh-CN" altLang="en-US" dirty="0">
              <a:latin typeface="Arial" charset="0"/>
              <a:ea typeface="宋体" pitchFamily="2" charset="-122"/>
            </a:endParaRPr>
          </a:p>
        </p:txBody>
      </p:sp>
    </p:spTree>
    <p:extLst>
      <p:ext uri="{BB962C8B-B14F-4D97-AF65-F5344CB8AC3E}">
        <p14:creationId xmlns:p14="http://schemas.microsoft.com/office/powerpoint/2010/main" val="33762506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566738" y="413665"/>
            <a:ext cx="81454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en-US" altLang="zh-CN" sz="4000" dirty="0">
                <a:solidFill>
                  <a:srgbClr val="0000FF"/>
                </a:solidFill>
                <a:cs typeface="Times New Roman" pitchFamily="18" charset="0"/>
              </a:rPr>
              <a:t>PDL (Program Design Language)</a:t>
            </a:r>
          </a:p>
        </p:txBody>
      </p:sp>
      <p:sp>
        <p:nvSpPr>
          <p:cNvPr id="70659" name="Rectangle 3"/>
          <p:cNvSpPr>
            <a:spLocks noChangeArrowheads="1"/>
          </p:cNvSpPr>
          <p:nvPr/>
        </p:nvSpPr>
        <p:spPr bwMode="auto">
          <a:xfrm>
            <a:off x="341313" y="1763713"/>
            <a:ext cx="866775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50000"/>
              </a:lnSpc>
              <a:spcAft>
                <a:spcPts val="1200"/>
              </a:spcAft>
              <a:buClr>
                <a:schemeClr val="accent2"/>
              </a:buClr>
              <a:buFont typeface="Wingdings" pitchFamily="2" charset="2"/>
              <a:buChar char="o"/>
            </a:pPr>
            <a:r>
              <a:rPr lang="en-US" altLang="zh-CN" sz="2800" dirty="0">
                <a:solidFill>
                  <a:schemeClr val="tx1"/>
                </a:solidFill>
                <a:latin typeface="宋体" panose="02010600030101010101" pitchFamily="2" charset="-122"/>
                <a:ea typeface="宋体" panose="02010600030101010101" pitchFamily="2" charset="-122"/>
              </a:rPr>
              <a:t>PDL</a:t>
            </a:r>
            <a:r>
              <a:rPr lang="zh-CN" altLang="en-US" sz="2800" dirty="0">
                <a:solidFill>
                  <a:schemeClr val="tx1"/>
                </a:solidFill>
                <a:latin typeface="宋体" panose="02010600030101010101" pitchFamily="2" charset="-122"/>
                <a:ea typeface="宋体" panose="02010600030101010101" pitchFamily="2" charset="-122"/>
              </a:rPr>
              <a:t>是一种用于描述功能模块的</a:t>
            </a:r>
            <a:r>
              <a:rPr lang="zh-CN" altLang="en-US" sz="2800" dirty="0">
                <a:solidFill>
                  <a:srgbClr val="FF3300"/>
                </a:solidFill>
                <a:latin typeface="宋体" panose="02010600030101010101" pitchFamily="2" charset="-122"/>
                <a:ea typeface="宋体" panose="02010600030101010101" pitchFamily="2" charset="-122"/>
              </a:rPr>
              <a:t>算法设计</a:t>
            </a:r>
            <a:r>
              <a:rPr lang="zh-CN" altLang="en-US" sz="2800" dirty="0">
                <a:solidFill>
                  <a:schemeClr val="tx1"/>
                </a:solidFill>
                <a:latin typeface="宋体" panose="02010600030101010101" pitchFamily="2" charset="-122"/>
                <a:ea typeface="宋体" panose="02010600030101010101" pitchFamily="2" charset="-122"/>
              </a:rPr>
              <a:t>和</a:t>
            </a:r>
            <a:r>
              <a:rPr lang="zh-CN" altLang="en-US" sz="2800" dirty="0">
                <a:solidFill>
                  <a:srgbClr val="FF3300"/>
                </a:solidFill>
                <a:latin typeface="宋体" panose="02010600030101010101" pitchFamily="2" charset="-122"/>
                <a:ea typeface="宋体" panose="02010600030101010101" pitchFamily="2" charset="-122"/>
              </a:rPr>
              <a:t>加工细节</a:t>
            </a:r>
            <a:r>
              <a:rPr lang="zh-CN" altLang="en-US" sz="2800" dirty="0">
                <a:solidFill>
                  <a:schemeClr val="tx1"/>
                </a:solidFill>
                <a:latin typeface="宋体" panose="02010600030101010101" pitchFamily="2" charset="-122"/>
                <a:ea typeface="宋体" panose="02010600030101010101" pitchFamily="2" charset="-122"/>
              </a:rPr>
              <a:t>的语言。称为设计程序用语言。</a:t>
            </a:r>
            <a:r>
              <a:rPr lang="zh-CN" altLang="en-US" sz="2800" dirty="0">
                <a:latin typeface="宋体" panose="02010600030101010101" pitchFamily="2" charset="-122"/>
                <a:ea typeface="宋体" panose="02010600030101010101" pitchFamily="2" charset="-122"/>
              </a:rPr>
              <a:t>伪码语言</a:t>
            </a:r>
            <a:r>
              <a:rPr lang="zh-CN" altLang="en-US" sz="2800" dirty="0">
                <a:solidFill>
                  <a:schemeClr val="tx1"/>
                </a:solidFill>
                <a:latin typeface="宋体" panose="02010600030101010101" pitchFamily="2" charset="-122"/>
                <a:ea typeface="宋体" panose="02010600030101010101" pitchFamily="2" charset="-122"/>
              </a:rPr>
              <a:t>。</a:t>
            </a:r>
          </a:p>
          <a:p>
            <a:pPr marL="469900" indent="-469900" algn="l" eaLnBrk="0" hangingPunct="0">
              <a:lnSpc>
                <a:spcPct val="150000"/>
              </a:lnSpc>
              <a:spcAft>
                <a:spcPts val="1200"/>
              </a:spcAft>
              <a:buClr>
                <a:schemeClr val="accent2"/>
              </a:buClr>
              <a:buFont typeface="Wingdings" pitchFamily="2" charset="2"/>
              <a:buChar char="o"/>
            </a:pPr>
            <a:r>
              <a:rPr lang="zh-CN" altLang="en-US" sz="2800" dirty="0">
                <a:solidFill>
                  <a:schemeClr val="tx1"/>
                </a:solidFill>
                <a:latin typeface="宋体" panose="02010600030101010101" pitchFamily="2" charset="-122"/>
                <a:ea typeface="宋体" panose="02010600030101010101" pitchFamily="2" charset="-122"/>
              </a:rPr>
              <a:t>伪码的语法规则分为“外语法”和“内语法”。</a:t>
            </a:r>
          </a:p>
          <a:p>
            <a:pPr marL="469900" indent="-469900" algn="l" eaLnBrk="0" hangingPunct="0">
              <a:lnSpc>
                <a:spcPct val="150000"/>
              </a:lnSpc>
              <a:spcAft>
                <a:spcPts val="1200"/>
              </a:spcAft>
              <a:buClr>
                <a:schemeClr val="accent2"/>
              </a:buClr>
              <a:buFont typeface="Wingdings" pitchFamily="2" charset="2"/>
              <a:buChar char="o"/>
            </a:pPr>
            <a:r>
              <a:rPr lang="en-US" altLang="zh-CN" sz="2800" dirty="0">
                <a:solidFill>
                  <a:schemeClr val="tx1"/>
                </a:solidFill>
                <a:latin typeface="宋体" panose="02010600030101010101" pitchFamily="2" charset="-122"/>
                <a:ea typeface="宋体" panose="02010600030101010101" pitchFamily="2" charset="-122"/>
              </a:rPr>
              <a:t>PDL</a:t>
            </a:r>
            <a:r>
              <a:rPr lang="zh-CN" altLang="en-US" sz="2800" dirty="0">
                <a:solidFill>
                  <a:schemeClr val="tx1"/>
                </a:solidFill>
                <a:latin typeface="宋体" panose="02010600030101010101" pitchFamily="2" charset="-122"/>
                <a:ea typeface="宋体" panose="02010600030101010101" pitchFamily="2" charset="-122"/>
              </a:rPr>
              <a:t>具有严格的</a:t>
            </a:r>
            <a:r>
              <a:rPr lang="zh-CN" altLang="en-US" sz="2800" dirty="0">
                <a:latin typeface="宋体" panose="02010600030101010101" pitchFamily="2" charset="-122"/>
                <a:ea typeface="宋体" panose="02010600030101010101" pitchFamily="2" charset="-122"/>
              </a:rPr>
              <a:t>关键字外语法</a:t>
            </a:r>
            <a:r>
              <a:rPr lang="zh-CN" altLang="en-US" sz="2800" dirty="0">
                <a:solidFill>
                  <a:schemeClr val="tx1"/>
                </a:solidFill>
                <a:latin typeface="宋体" panose="02010600030101010101" pitchFamily="2" charset="-122"/>
                <a:ea typeface="宋体" panose="02010600030101010101" pitchFamily="2" charset="-122"/>
              </a:rPr>
              <a:t>，用于定义控制结构和数据结构，同时它的</a:t>
            </a:r>
            <a:r>
              <a:rPr lang="zh-CN" altLang="en-US" sz="2800" dirty="0">
                <a:latin typeface="宋体" panose="02010600030101010101" pitchFamily="2" charset="-122"/>
                <a:ea typeface="宋体" panose="02010600030101010101" pitchFamily="2" charset="-122"/>
              </a:rPr>
              <a:t>表示实际操作和条件的内语法</a:t>
            </a:r>
            <a:r>
              <a:rPr lang="zh-CN" altLang="en-US" sz="2800" dirty="0">
                <a:solidFill>
                  <a:schemeClr val="tx1"/>
                </a:solidFill>
                <a:latin typeface="宋体" panose="02010600030101010101" pitchFamily="2" charset="-122"/>
                <a:ea typeface="宋体" panose="02010600030101010101" pitchFamily="2" charset="-122"/>
              </a:rPr>
              <a:t>可使用自然语言的词汇。</a:t>
            </a:r>
          </a:p>
        </p:txBody>
      </p:sp>
    </p:spTree>
  </p:cSld>
  <p:clrMapOvr>
    <a:masterClrMapping/>
  </p:clrMapOvr>
  <p:transition>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566555" y="413665"/>
            <a:ext cx="556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just" eaLnBrk="0" hangingPunct="0"/>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示例</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 </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拼词检查程序</a:t>
            </a:r>
          </a:p>
        </p:txBody>
      </p:sp>
      <p:sp>
        <p:nvSpPr>
          <p:cNvPr id="71683" name="Rectangle 3"/>
          <p:cNvSpPr>
            <a:spLocks noChangeArrowheads="1"/>
          </p:cNvSpPr>
          <p:nvPr/>
        </p:nvSpPr>
        <p:spPr bwMode="auto">
          <a:xfrm>
            <a:off x="457200" y="198120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itchFamily="2" charset="2"/>
              <a:buNone/>
            </a:pPr>
            <a:r>
              <a:rPr lang="en-US" altLang="zh-CN" sz="3000" dirty="0">
                <a:solidFill>
                  <a:srgbClr val="FF0066"/>
                </a:solidFill>
                <a:ea typeface="仿宋_GB2312" pitchFamily="49" charset="-122"/>
              </a:rPr>
              <a:t>PROCEDURE</a:t>
            </a:r>
            <a:r>
              <a:rPr lang="en-US" altLang="zh-CN" sz="3000" dirty="0">
                <a:solidFill>
                  <a:schemeClr val="hlink"/>
                </a:solidFill>
                <a:ea typeface="仿宋_GB2312" pitchFamily="49" charset="-122"/>
              </a:rPr>
              <a:t>  </a:t>
            </a:r>
            <a:r>
              <a:rPr lang="en-US" altLang="zh-CN" sz="3000" i="1" dirty="0">
                <a:solidFill>
                  <a:srgbClr val="0000FF"/>
                </a:solidFill>
                <a:ea typeface="仿宋_GB2312" pitchFamily="49" charset="-122"/>
              </a:rPr>
              <a:t>spellcheck</a:t>
            </a:r>
            <a:r>
              <a:rPr lang="en-US" altLang="zh-CN" sz="3000" dirty="0">
                <a:solidFill>
                  <a:srgbClr val="0000FF"/>
                </a:solidFill>
                <a:ea typeface="仿宋_GB2312" pitchFamily="49" charset="-122"/>
              </a:rPr>
              <a:t> </a:t>
            </a:r>
            <a:r>
              <a:rPr lang="en-US" altLang="zh-CN" sz="3000" dirty="0">
                <a:solidFill>
                  <a:schemeClr val="hlink"/>
                </a:solidFill>
                <a:ea typeface="仿宋_GB2312" pitchFamily="49" charset="-122"/>
              </a:rPr>
              <a:t> </a:t>
            </a:r>
            <a:r>
              <a:rPr lang="en-US" altLang="zh-CN" sz="3000" dirty="0">
                <a:solidFill>
                  <a:srgbClr val="FF0066"/>
                </a:solidFill>
                <a:ea typeface="仿宋_GB2312" pitchFamily="49" charset="-122"/>
              </a:rPr>
              <a:t>IS</a:t>
            </a:r>
            <a:r>
              <a:rPr lang="en-US" altLang="zh-CN" sz="3000" dirty="0">
                <a:solidFill>
                  <a:schemeClr val="hlink"/>
                </a:solidFill>
                <a:ea typeface="仿宋_GB2312" pitchFamily="49" charset="-122"/>
              </a:rPr>
              <a:t>    </a:t>
            </a:r>
            <a:br>
              <a:rPr lang="en-US" altLang="zh-CN" sz="3000" dirty="0">
                <a:solidFill>
                  <a:schemeClr val="hlink"/>
                </a:solidFill>
                <a:ea typeface="仿宋_GB2312" pitchFamily="49" charset="-122"/>
              </a:rPr>
            </a:br>
            <a:r>
              <a:rPr lang="en-US" altLang="zh-CN" sz="3000" dirty="0">
                <a:solidFill>
                  <a:srgbClr val="FF0066"/>
                </a:solidFill>
                <a:ea typeface="仿宋_GB2312" pitchFamily="49" charset="-122"/>
              </a:rPr>
              <a:t>BEGIN</a:t>
            </a:r>
            <a:r>
              <a:rPr lang="en-US" altLang="zh-CN" sz="3000" dirty="0">
                <a:solidFill>
                  <a:schemeClr val="hlink"/>
                </a:solidFill>
                <a:ea typeface="仿宋_GB2312" pitchFamily="49" charset="-122"/>
              </a:rPr>
              <a:t/>
            </a:r>
            <a:br>
              <a:rPr lang="en-US" altLang="zh-CN" sz="3000" dirty="0">
                <a:solidFill>
                  <a:schemeClr val="hlink"/>
                </a:solidFill>
                <a:ea typeface="仿宋_GB2312" pitchFamily="49" charset="-122"/>
              </a:rPr>
            </a:br>
            <a:r>
              <a:rPr lang="en-US" altLang="zh-CN" sz="3000" dirty="0">
                <a:solidFill>
                  <a:schemeClr val="hlink"/>
                </a:solidFill>
                <a:ea typeface="仿宋_GB2312" pitchFamily="49" charset="-122"/>
              </a:rPr>
              <a:t>   </a:t>
            </a:r>
            <a:r>
              <a:rPr lang="en-US" altLang="zh-CN" sz="3000" i="1" dirty="0">
                <a:solidFill>
                  <a:srgbClr val="0000FF"/>
                </a:solidFill>
                <a:ea typeface="仿宋_GB2312" pitchFamily="49" charset="-122"/>
              </a:rPr>
              <a:t>split document into single  words</a:t>
            </a:r>
            <a:r>
              <a:rPr lang="zh-CN" altLang="en-US" sz="3000" i="1" dirty="0">
                <a:solidFill>
                  <a:srgbClr val="0000FF"/>
                </a:solidFill>
                <a:ea typeface="仿宋_GB2312" pitchFamily="49" charset="-122"/>
              </a:rPr>
              <a:t>；</a:t>
            </a:r>
            <a:r>
              <a:rPr lang="zh-CN" altLang="en-US" sz="3000" dirty="0">
                <a:solidFill>
                  <a:srgbClr val="0000FF"/>
                </a:solidFill>
                <a:ea typeface="仿宋_GB2312" pitchFamily="49" charset="-122"/>
              </a:rPr>
              <a:t> </a:t>
            </a:r>
            <a:br>
              <a:rPr lang="zh-CN" altLang="en-US" sz="3000" dirty="0">
                <a:solidFill>
                  <a:srgbClr val="0000FF"/>
                </a:solidFill>
                <a:ea typeface="仿宋_GB2312" pitchFamily="49" charset="-122"/>
              </a:rPr>
            </a:br>
            <a:r>
              <a:rPr lang="zh-CN" altLang="en-US" sz="3000" dirty="0">
                <a:solidFill>
                  <a:srgbClr val="0000FF"/>
                </a:solidFill>
                <a:ea typeface="仿宋_GB2312" pitchFamily="49" charset="-122"/>
              </a:rPr>
              <a:t>   </a:t>
            </a:r>
            <a:r>
              <a:rPr lang="en-US" altLang="zh-CN" sz="3000" i="1" dirty="0">
                <a:solidFill>
                  <a:srgbClr val="0000FF"/>
                </a:solidFill>
                <a:ea typeface="仿宋_GB2312" pitchFamily="49" charset="-122"/>
              </a:rPr>
              <a:t>look up words in dictionary</a:t>
            </a:r>
            <a:r>
              <a:rPr lang="zh-CN" altLang="en-US" sz="3000" i="1" dirty="0">
                <a:solidFill>
                  <a:srgbClr val="0000FF"/>
                </a:solidFill>
                <a:ea typeface="仿宋_GB2312" pitchFamily="49" charset="-122"/>
              </a:rPr>
              <a:t>；</a:t>
            </a:r>
            <a:r>
              <a:rPr lang="zh-CN" altLang="en-US" sz="3000" dirty="0">
                <a:solidFill>
                  <a:srgbClr val="0000FF"/>
                </a:solidFill>
                <a:ea typeface="仿宋_GB2312" pitchFamily="49" charset="-122"/>
              </a:rPr>
              <a:t> </a:t>
            </a:r>
            <a:br>
              <a:rPr lang="zh-CN" altLang="en-US" sz="3000" dirty="0">
                <a:solidFill>
                  <a:srgbClr val="0000FF"/>
                </a:solidFill>
                <a:ea typeface="仿宋_GB2312" pitchFamily="49" charset="-122"/>
              </a:rPr>
            </a:br>
            <a:r>
              <a:rPr lang="zh-CN" altLang="en-US" sz="3000" dirty="0">
                <a:solidFill>
                  <a:srgbClr val="0000FF"/>
                </a:solidFill>
                <a:ea typeface="仿宋_GB2312" pitchFamily="49" charset="-122"/>
              </a:rPr>
              <a:t>   </a:t>
            </a:r>
            <a:r>
              <a:rPr lang="en-US" altLang="zh-CN" sz="3000" i="1" dirty="0">
                <a:solidFill>
                  <a:srgbClr val="0000FF"/>
                </a:solidFill>
                <a:ea typeface="仿宋_GB2312" pitchFamily="49" charset="-122"/>
              </a:rPr>
              <a:t>display words which are not in dictionary</a:t>
            </a:r>
            <a:r>
              <a:rPr lang="zh-CN" altLang="en-US" sz="3000" i="1" dirty="0">
                <a:solidFill>
                  <a:srgbClr val="0000FF"/>
                </a:solidFill>
                <a:ea typeface="仿宋_GB2312" pitchFamily="49" charset="-122"/>
              </a:rPr>
              <a:t>；</a:t>
            </a:r>
            <a:r>
              <a:rPr lang="zh-CN" altLang="en-US" sz="3000" dirty="0">
                <a:solidFill>
                  <a:srgbClr val="0000FF"/>
                </a:solidFill>
                <a:ea typeface="仿宋_GB2312" pitchFamily="49" charset="-122"/>
              </a:rPr>
              <a:t> </a:t>
            </a:r>
            <a:br>
              <a:rPr lang="zh-CN" altLang="en-US" sz="3000" dirty="0">
                <a:solidFill>
                  <a:srgbClr val="0000FF"/>
                </a:solidFill>
                <a:ea typeface="仿宋_GB2312" pitchFamily="49" charset="-122"/>
              </a:rPr>
            </a:br>
            <a:r>
              <a:rPr lang="zh-CN" altLang="en-US" sz="3000" dirty="0">
                <a:solidFill>
                  <a:srgbClr val="0000FF"/>
                </a:solidFill>
                <a:ea typeface="仿宋_GB2312" pitchFamily="49" charset="-122"/>
              </a:rPr>
              <a:t>   </a:t>
            </a:r>
            <a:r>
              <a:rPr lang="en-US" altLang="zh-CN" sz="3000" i="1" dirty="0">
                <a:solidFill>
                  <a:srgbClr val="0000FF"/>
                </a:solidFill>
                <a:ea typeface="仿宋_GB2312" pitchFamily="49" charset="-122"/>
              </a:rPr>
              <a:t>create a new dictionary</a:t>
            </a:r>
            <a:r>
              <a:rPr lang="zh-CN" altLang="en-US" sz="3000" i="1" dirty="0">
                <a:solidFill>
                  <a:srgbClr val="0000FF"/>
                </a:solidFill>
                <a:ea typeface="仿宋_GB2312" pitchFamily="49" charset="-122"/>
              </a:rPr>
              <a:t>；</a:t>
            </a:r>
            <a:r>
              <a:rPr lang="zh-CN" altLang="en-US" sz="3000" dirty="0">
                <a:solidFill>
                  <a:schemeClr val="hlink"/>
                </a:solidFill>
                <a:ea typeface="仿宋_GB2312" pitchFamily="49" charset="-122"/>
              </a:rPr>
              <a:t> </a:t>
            </a:r>
            <a:br>
              <a:rPr lang="zh-CN" altLang="en-US" sz="3000" dirty="0">
                <a:solidFill>
                  <a:schemeClr val="hlink"/>
                </a:solidFill>
                <a:ea typeface="仿宋_GB2312" pitchFamily="49" charset="-122"/>
              </a:rPr>
            </a:br>
            <a:r>
              <a:rPr lang="en-US" altLang="zh-CN" sz="3000" dirty="0">
                <a:solidFill>
                  <a:srgbClr val="FF0066"/>
                </a:solidFill>
                <a:ea typeface="仿宋_GB2312" pitchFamily="49" charset="-122"/>
              </a:rPr>
              <a:t>END</a:t>
            </a:r>
            <a:r>
              <a:rPr lang="en-US" altLang="zh-CN" sz="3000" dirty="0">
                <a:solidFill>
                  <a:schemeClr val="hlink"/>
                </a:solidFill>
                <a:ea typeface="仿宋_GB2312" pitchFamily="49" charset="-122"/>
              </a:rPr>
              <a:t> </a:t>
            </a:r>
            <a:r>
              <a:rPr lang="en-US" altLang="zh-CN" sz="3000" i="1" dirty="0">
                <a:solidFill>
                  <a:srgbClr val="0000FF"/>
                </a:solidFill>
                <a:ea typeface="仿宋_GB2312" pitchFamily="49" charset="-122"/>
              </a:rPr>
              <a:t>spellcheck</a:t>
            </a:r>
            <a:r>
              <a:rPr lang="en-US" altLang="zh-CN" sz="3000" dirty="0">
                <a:solidFill>
                  <a:schemeClr val="hlink"/>
                </a:solidFill>
                <a:ea typeface="仿宋_GB2312" pitchFamily="49" charset="-122"/>
              </a:rPr>
              <a:t/>
            </a:r>
            <a:br>
              <a:rPr lang="en-US" altLang="zh-CN" sz="3000" dirty="0">
                <a:solidFill>
                  <a:schemeClr val="hlink"/>
                </a:solidFill>
                <a:ea typeface="仿宋_GB2312" pitchFamily="49" charset="-122"/>
              </a:rPr>
            </a:br>
            <a:endParaRPr lang="en-US" altLang="zh-CN" sz="3000" dirty="0">
              <a:solidFill>
                <a:schemeClr val="tx1"/>
              </a:solidFill>
              <a:ea typeface="仿宋_GB2312" pitchFamily="49" charset="-122"/>
            </a:endParaRPr>
          </a:p>
        </p:txBody>
      </p:sp>
    </p:spTree>
  </p:cSld>
  <p:clrMapOvr>
    <a:masterClrMapping/>
  </p:clrMapOvr>
  <p:transition>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0" y="44450"/>
            <a:ext cx="9144000"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indent="266700" algn="l">
              <a:spcAft>
                <a:spcPts val="600"/>
              </a:spcAft>
            </a:pPr>
            <a:r>
              <a:rPr lang="zh-CN" altLang="en-US" sz="2400">
                <a:cs typeface="Times New Roman" pitchFamily="18" charset="0"/>
              </a:rPr>
              <a:t>划分算法</a:t>
            </a:r>
            <a:r>
              <a:rPr lang="en-US" altLang="zh-CN" sz="2400">
                <a:cs typeface="Times New Roman" pitchFamily="18" charset="0"/>
              </a:rPr>
              <a:t>Partition_Algorithm( )</a:t>
            </a:r>
          </a:p>
          <a:p>
            <a:pPr indent="266700" algn="l"/>
            <a:r>
              <a:rPr lang="zh-CN" altLang="en-US">
                <a:solidFill>
                  <a:schemeClr val="tx1"/>
                </a:solidFill>
                <a:cs typeface="Times New Roman" pitchFamily="18" charset="0"/>
              </a:rPr>
              <a:t>输入：划分映射数组</a:t>
            </a:r>
            <a:r>
              <a:rPr lang="en-US" altLang="zh-CN">
                <a:solidFill>
                  <a:schemeClr val="tx1"/>
                </a:solidFill>
                <a:cs typeface="Times New Roman" pitchFamily="18" charset="0"/>
              </a:rPr>
              <a:t>P</a:t>
            </a:r>
          </a:p>
          <a:p>
            <a:pPr indent="266700" algn="l">
              <a:spcAft>
                <a:spcPts val="600"/>
              </a:spcAft>
            </a:pPr>
            <a:r>
              <a:rPr lang="zh-CN" altLang="en-US">
                <a:solidFill>
                  <a:schemeClr val="tx1"/>
                </a:solidFill>
                <a:cs typeface="Times New Roman" pitchFamily="18" charset="0"/>
              </a:rPr>
              <a:t>输出：已精化的划分映射数组</a:t>
            </a:r>
            <a:r>
              <a:rPr lang="en-US" altLang="zh-CN">
                <a:solidFill>
                  <a:schemeClr val="tx1"/>
                </a:solidFill>
                <a:cs typeface="Times New Roman" pitchFamily="18" charset="0"/>
              </a:rPr>
              <a:t>P</a:t>
            </a:r>
          </a:p>
          <a:p>
            <a:pPr indent="266700" algn="l"/>
            <a:r>
              <a:rPr lang="en-US" altLang="zh-CN">
                <a:solidFill>
                  <a:schemeClr val="tx1"/>
                </a:solidFill>
                <a:cs typeface="Times New Roman" pitchFamily="18" charset="0"/>
              </a:rPr>
              <a:t>while </a:t>
            </a:r>
          </a:p>
          <a:p>
            <a:pPr indent="266700" algn="l"/>
            <a:r>
              <a:rPr lang="en-US" altLang="zh-CN">
                <a:solidFill>
                  <a:schemeClr val="tx1"/>
                </a:solidFill>
                <a:cs typeface="Times New Roman" pitchFamily="18" charset="0"/>
              </a:rPr>
              <a:t>    p←GetUnrefinedPartition();	/*</a:t>
            </a:r>
            <a:r>
              <a:rPr lang="zh-CN" altLang="en-US">
                <a:solidFill>
                  <a:schemeClr val="tx1"/>
                </a:solidFill>
                <a:cs typeface="Times New Roman" pitchFamily="18" charset="0"/>
              </a:rPr>
              <a:t>得到未精化的划分块的块号</a:t>
            </a:r>
            <a:r>
              <a:rPr lang="en-US" altLang="zh-CN">
                <a:solidFill>
                  <a:schemeClr val="tx1"/>
                </a:solidFill>
                <a:cs typeface="Times New Roman" pitchFamily="18" charset="0"/>
              </a:rPr>
              <a:t>p*/</a:t>
            </a:r>
          </a:p>
          <a:p>
            <a:pPr indent="266700" algn="l" eaLnBrk="0" hangingPunct="0"/>
            <a:r>
              <a:rPr lang="en-US" altLang="zh-CN">
                <a:solidFill>
                  <a:schemeClr val="tx1"/>
                </a:solidFill>
                <a:cs typeface="Times New Roman" pitchFamily="18" charset="0"/>
              </a:rPr>
              <a:t>    if |w(p)-W(p)| is in the range of error</a:t>
            </a:r>
          </a:p>
          <a:p>
            <a:pPr indent="266700" algn="l" eaLnBrk="0" hangingPunct="0"/>
            <a:r>
              <a:rPr lang="en-US" altLang="zh-CN">
                <a:solidFill>
                  <a:schemeClr val="tx1"/>
                </a:solidFill>
                <a:cs typeface="Times New Roman" pitchFamily="18" charset="0"/>
              </a:rPr>
              <a:t>				/*w(p)</a:t>
            </a:r>
            <a:r>
              <a:rPr lang="zh-CN" altLang="en-US">
                <a:solidFill>
                  <a:schemeClr val="tx1"/>
                </a:solidFill>
                <a:cs typeface="Times New Roman" pitchFamily="18" charset="0"/>
              </a:rPr>
              <a:t>为</a:t>
            </a:r>
            <a:r>
              <a:rPr lang="en-US" altLang="zh-CN">
                <a:solidFill>
                  <a:schemeClr val="tx1"/>
                </a:solidFill>
                <a:cs typeface="Times New Roman" pitchFamily="18" charset="0"/>
              </a:rPr>
              <a:t>p</a:t>
            </a:r>
            <a:r>
              <a:rPr lang="zh-CN" altLang="en-US">
                <a:solidFill>
                  <a:schemeClr val="tx1"/>
                </a:solidFill>
                <a:cs typeface="Times New Roman" pitchFamily="18" charset="0"/>
              </a:rPr>
              <a:t>的实际权值，</a:t>
            </a:r>
            <a:r>
              <a:rPr lang="en-US" altLang="zh-CN">
                <a:solidFill>
                  <a:schemeClr val="tx1"/>
                </a:solidFill>
                <a:cs typeface="Times New Roman" pitchFamily="18" charset="0"/>
              </a:rPr>
              <a:t>W(p)</a:t>
            </a:r>
            <a:r>
              <a:rPr lang="zh-CN" altLang="en-US">
                <a:solidFill>
                  <a:schemeClr val="tx1"/>
                </a:solidFill>
                <a:cs typeface="Times New Roman" pitchFamily="18" charset="0"/>
              </a:rPr>
              <a:t>为</a:t>
            </a:r>
            <a:r>
              <a:rPr lang="en-US" altLang="zh-CN">
                <a:solidFill>
                  <a:schemeClr val="tx1"/>
                </a:solidFill>
                <a:cs typeface="Times New Roman" pitchFamily="18" charset="0"/>
              </a:rPr>
              <a:t>p</a:t>
            </a:r>
            <a:r>
              <a:rPr lang="zh-CN" altLang="en-US">
                <a:solidFill>
                  <a:schemeClr val="tx1"/>
                </a:solidFill>
                <a:cs typeface="Times New Roman" pitchFamily="18" charset="0"/>
              </a:rPr>
              <a:t>的所需权值*</a:t>
            </a:r>
            <a:r>
              <a:rPr lang="en-US" altLang="zh-CN">
                <a:solidFill>
                  <a:schemeClr val="tx1"/>
                </a:solidFill>
                <a:cs typeface="Times New Roman" pitchFamily="18" charset="0"/>
              </a:rPr>
              <a:t>/</a:t>
            </a:r>
          </a:p>
          <a:p>
            <a:pPr indent="266700" algn="l" eaLnBrk="0" hangingPunct="0"/>
            <a:r>
              <a:rPr lang="en-US" altLang="zh-CN">
                <a:solidFill>
                  <a:schemeClr val="tx1"/>
                </a:solidFill>
                <a:cs typeface="Times New Roman" pitchFamily="18" charset="0"/>
              </a:rPr>
              <a:t>        Set p to be refined;		/*</a:t>
            </a:r>
            <a:r>
              <a:rPr lang="zh-CN" altLang="en-US">
                <a:solidFill>
                  <a:schemeClr val="tx1"/>
                </a:solidFill>
                <a:cs typeface="Times New Roman" pitchFamily="18" charset="0"/>
              </a:rPr>
              <a:t>将</a:t>
            </a:r>
            <a:r>
              <a:rPr lang="en-US" altLang="zh-CN">
                <a:solidFill>
                  <a:schemeClr val="tx1"/>
                </a:solidFill>
                <a:cs typeface="Times New Roman" pitchFamily="18" charset="0"/>
              </a:rPr>
              <a:t>p</a:t>
            </a:r>
            <a:r>
              <a:rPr lang="zh-CN" altLang="en-US">
                <a:solidFill>
                  <a:schemeClr val="tx1"/>
                </a:solidFill>
                <a:cs typeface="Times New Roman" pitchFamily="18" charset="0"/>
              </a:rPr>
              <a:t>设为已精化*</a:t>
            </a:r>
            <a:r>
              <a:rPr lang="en-US" altLang="zh-CN">
                <a:solidFill>
                  <a:schemeClr val="tx1"/>
                </a:solidFill>
                <a:cs typeface="Times New Roman" pitchFamily="18" charset="0"/>
              </a:rPr>
              <a:t>/</a:t>
            </a:r>
          </a:p>
          <a:p>
            <a:pPr indent="266700" algn="l" eaLnBrk="0" hangingPunct="0"/>
            <a:r>
              <a:rPr lang="en-US" altLang="zh-CN">
                <a:solidFill>
                  <a:schemeClr val="tx1"/>
                </a:solidFill>
                <a:cs typeface="Times New Roman" pitchFamily="18" charset="0"/>
              </a:rPr>
              <a:t>    else if w(p)&lt;W(p)</a:t>
            </a:r>
          </a:p>
          <a:p>
            <a:pPr indent="266700" algn="l" eaLnBrk="0" hangingPunct="0"/>
            <a:r>
              <a:rPr lang="en-US" altLang="zh-CN">
                <a:solidFill>
                  <a:schemeClr val="tx1"/>
                </a:solidFill>
                <a:cs typeface="Times New Roman" pitchFamily="18" charset="0"/>
              </a:rPr>
              <a:t>        Find unrefined q∈AdjPartition(p) whose w(q)-W(q) is the largest;</a:t>
            </a:r>
          </a:p>
          <a:p>
            <a:pPr indent="266700" algn="l" eaLnBrk="0" hangingPunct="0"/>
            <a:r>
              <a:rPr lang="en-US" altLang="zh-CN">
                <a:solidFill>
                  <a:schemeClr val="tx1"/>
                </a:solidFill>
                <a:cs typeface="Times New Roman" pitchFamily="18" charset="0"/>
              </a:rPr>
              <a:t>				/*</a:t>
            </a:r>
            <a:r>
              <a:rPr lang="zh-CN" altLang="en-US">
                <a:solidFill>
                  <a:schemeClr val="tx1"/>
                </a:solidFill>
                <a:cs typeface="Times New Roman" pitchFamily="18" charset="0"/>
              </a:rPr>
              <a:t>在</a:t>
            </a:r>
            <a:r>
              <a:rPr lang="en-US" altLang="zh-CN">
                <a:solidFill>
                  <a:schemeClr val="tx1"/>
                </a:solidFill>
                <a:cs typeface="Times New Roman" pitchFamily="18" charset="0"/>
              </a:rPr>
              <a:t>p</a:t>
            </a:r>
            <a:r>
              <a:rPr lang="zh-CN" altLang="en-US">
                <a:solidFill>
                  <a:schemeClr val="tx1"/>
                </a:solidFill>
                <a:cs typeface="Times New Roman" pitchFamily="18" charset="0"/>
              </a:rPr>
              <a:t>的未精化的邻接块中找</a:t>
            </a:r>
            <a:r>
              <a:rPr lang="en-US" altLang="zh-CN">
                <a:solidFill>
                  <a:schemeClr val="tx1"/>
                </a:solidFill>
                <a:cs typeface="Times New Roman" pitchFamily="18" charset="0"/>
              </a:rPr>
              <a:t>q</a:t>
            </a:r>
            <a:r>
              <a:rPr lang="zh-CN" altLang="en-US">
                <a:solidFill>
                  <a:schemeClr val="tx1"/>
                </a:solidFill>
                <a:cs typeface="Times New Roman" pitchFamily="18" charset="0"/>
              </a:rPr>
              <a:t>满足</a:t>
            </a:r>
            <a:r>
              <a:rPr lang="en-US" altLang="zh-CN">
                <a:solidFill>
                  <a:schemeClr val="tx1"/>
                </a:solidFill>
                <a:cs typeface="Times New Roman" pitchFamily="18" charset="0"/>
              </a:rPr>
              <a:t>w(q)-W(q)</a:t>
            </a:r>
            <a:r>
              <a:rPr lang="zh-CN" altLang="en-US">
                <a:solidFill>
                  <a:schemeClr val="tx1"/>
                </a:solidFill>
                <a:cs typeface="Times New Roman" pitchFamily="18" charset="0"/>
              </a:rPr>
              <a:t>最大*</a:t>
            </a:r>
            <a:r>
              <a:rPr lang="en-US" altLang="zh-CN">
                <a:solidFill>
                  <a:schemeClr val="tx1"/>
                </a:solidFill>
                <a:cs typeface="Times New Roman" pitchFamily="18" charset="0"/>
              </a:rPr>
              <a:t>/</a:t>
            </a:r>
          </a:p>
          <a:p>
            <a:pPr indent="266700" algn="l" eaLnBrk="0" hangingPunct="0"/>
            <a:r>
              <a:rPr lang="en-US" altLang="zh-CN">
                <a:solidFill>
                  <a:schemeClr val="tx1"/>
                </a:solidFill>
                <a:cs typeface="Times New Roman" pitchFamily="18" charset="0"/>
              </a:rPr>
              <a:t>        Find v∈BoundaryVeterx(q) which gain(v)p is the largest;</a:t>
            </a:r>
          </a:p>
          <a:p>
            <a:pPr indent="266700" algn="l" eaLnBrk="0" hangingPunct="0"/>
            <a:r>
              <a:rPr lang="en-US" altLang="zh-CN">
                <a:solidFill>
                  <a:schemeClr val="tx1"/>
                </a:solidFill>
                <a:cs typeface="Times New Roman" pitchFamily="18" charset="0"/>
              </a:rPr>
              <a:t>				/*</a:t>
            </a:r>
            <a:r>
              <a:rPr lang="zh-CN" altLang="en-US">
                <a:solidFill>
                  <a:schemeClr val="tx1"/>
                </a:solidFill>
                <a:cs typeface="Times New Roman" pitchFamily="18" charset="0"/>
              </a:rPr>
              <a:t>在</a:t>
            </a:r>
            <a:r>
              <a:rPr lang="en-US" altLang="zh-CN">
                <a:solidFill>
                  <a:schemeClr val="tx1"/>
                </a:solidFill>
                <a:cs typeface="Times New Roman" pitchFamily="18" charset="0"/>
              </a:rPr>
              <a:t>q</a:t>
            </a:r>
            <a:r>
              <a:rPr lang="zh-CN" altLang="en-US">
                <a:solidFill>
                  <a:schemeClr val="tx1"/>
                </a:solidFill>
                <a:cs typeface="Times New Roman" pitchFamily="18" charset="0"/>
              </a:rPr>
              <a:t>的边界点中找一点</a:t>
            </a:r>
            <a:r>
              <a:rPr lang="en-US" altLang="zh-CN">
                <a:solidFill>
                  <a:schemeClr val="tx1"/>
                </a:solidFill>
                <a:cs typeface="Times New Roman" pitchFamily="18" charset="0"/>
              </a:rPr>
              <a:t>v</a:t>
            </a:r>
            <a:r>
              <a:rPr lang="zh-CN" altLang="en-US">
                <a:solidFill>
                  <a:schemeClr val="tx1"/>
                </a:solidFill>
                <a:cs typeface="Times New Roman" pitchFamily="18" charset="0"/>
              </a:rPr>
              <a:t>满足</a:t>
            </a:r>
            <a:r>
              <a:rPr lang="en-US" altLang="zh-CN">
                <a:solidFill>
                  <a:schemeClr val="tx1"/>
                </a:solidFill>
                <a:cs typeface="Times New Roman" pitchFamily="18" charset="0"/>
              </a:rPr>
              <a:t>gain(v)p </a:t>
            </a:r>
            <a:r>
              <a:rPr lang="zh-CN" altLang="en-US">
                <a:solidFill>
                  <a:schemeClr val="tx1"/>
                </a:solidFill>
                <a:cs typeface="Times New Roman" pitchFamily="18" charset="0"/>
              </a:rPr>
              <a:t>最大*</a:t>
            </a:r>
            <a:r>
              <a:rPr lang="en-US" altLang="zh-CN">
                <a:solidFill>
                  <a:schemeClr val="tx1"/>
                </a:solidFill>
                <a:cs typeface="Times New Roman" pitchFamily="18" charset="0"/>
              </a:rPr>
              <a:t>/</a:t>
            </a:r>
          </a:p>
          <a:p>
            <a:pPr indent="266700" algn="l" eaLnBrk="0" hangingPunct="0"/>
            <a:r>
              <a:rPr lang="en-US" altLang="zh-CN">
                <a:solidFill>
                  <a:schemeClr val="tx1"/>
                </a:solidFill>
                <a:cs typeface="Times New Roman" pitchFamily="18" charset="0"/>
              </a:rPr>
              <a:t>        P[v]←p;</a:t>
            </a:r>
          </a:p>
          <a:p>
            <a:pPr indent="266700" algn="l" eaLnBrk="0" hangingPunct="0"/>
            <a:r>
              <a:rPr lang="en-US" altLang="zh-CN">
                <a:solidFill>
                  <a:schemeClr val="tx1"/>
                </a:solidFill>
                <a:cs typeface="Times New Roman" pitchFamily="18" charset="0"/>
              </a:rPr>
              <a:t>        w(p)←w(p)+w(v);</a:t>
            </a:r>
          </a:p>
          <a:p>
            <a:pPr indent="266700" algn="l" eaLnBrk="0" hangingPunct="0"/>
            <a:r>
              <a:rPr lang="en-US" altLang="zh-CN">
                <a:solidFill>
                  <a:schemeClr val="tx1"/>
                </a:solidFill>
                <a:cs typeface="Times New Roman" pitchFamily="18" charset="0"/>
              </a:rPr>
              <a:t>        w(q)←w(q)-w(v);</a:t>
            </a:r>
          </a:p>
          <a:p>
            <a:pPr indent="266700" algn="l" eaLnBrk="0" hangingPunct="0"/>
            <a:r>
              <a:rPr lang="en-US" altLang="zh-CN">
                <a:solidFill>
                  <a:schemeClr val="tx1"/>
                </a:solidFill>
                <a:cs typeface="Times New Roman" pitchFamily="18" charset="0"/>
              </a:rPr>
              <a:t>    else if w(p)&gt;W(p)</a:t>
            </a:r>
          </a:p>
          <a:p>
            <a:pPr indent="266700" algn="l" eaLnBrk="0" hangingPunct="0"/>
            <a:r>
              <a:rPr lang="en-US" altLang="zh-CN">
                <a:solidFill>
                  <a:schemeClr val="tx1"/>
                </a:solidFill>
                <a:cs typeface="Times New Roman" pitchFamily="18" charset="0"/>
              </a:rPr>
              <a:t>        Find unrefined q∈AdjPartition(p) whose w(q)-W(q) is the smallest;</a:t>
            </a:r>
          </a:p>
          <a:p>
            <a:pPr indent="266700" algn="l" eaLnBrk="0" hangingPunct="0"/>
            <a:r>
              <a:rPr lang="en-US" altLang="zh-CN">
                <a:solidFill>
                  <a:schemeClr val="tx1"/>
                </a:solidFill>
                <a:cs typeface="Times New Roman" pitchFamily="18" charset="0"/>
              </a:rPr>
              <a:t>				/*</a:t>
            </a:r>
            <a:r>
              <a:rPr lang="zh-CN" altLang="en-US">
                <a:solidFill>
                  <a:schemeClr val="tx1"/>
                </a:solidFill>
                <a:cs typeface="Times New Roman" pitchFamily="18" charset="0"/>
              </a:rPr>
              <a:t>在</a:t>
            </a:r>
            <a:r>
              <a:rPr lang="en-US" altLang="zh-CN">
                <a:solidFill>
                  <a:schemeClr val="tx1"/>
                </a:solidFill>
                <a:cs typeface="Times New Roman" pitchFamily="18" charset="0"/>
              </a:rPr>
              <a:t>p</a:t>
            </a:r>
            <a:r>
              <a:rPr lang="zh-CN" altLang="en-US">
                <a:solidFill>
                  <a:schemeClr val="tx1"/>
                </a:solidFill>
                <a:cs typeface="Times New Roman" pitchFamily="18" charset="0"/>
              </a:rPr>
              <a:t>的未精化的邻接块中找</a:t>
            </a:r>
            <a:r>
              <a:rPr lang="en-US" altLang="zh-CN">
                <a:solidFill>
                  <a:schemeClr val="tx1"/>
                </a:solidFill>
                <a:cs typeface="Times New Roman" pitchFamily="18" charset="0"/>
              </a:rPr>
              <a:t>q</a:t>
            </a:r>
            <a:r>
              <a:rPr lang="zh-CN" altLang="en-US">
                <a:solidFill>
                  <a:schemeClr val="tx1"/>
                </a:solidFill>
                <a:cs typeface="Times New Roman" pitchFamily="18" charset="0"/>
              </a:rPr>
              <a:t>满足</a:t>
            </a:r>
            <a:r>
              <a:rPr lang="en-US" altLang="zh-CN">
                <a:solidFill>
                  <a:schemeClr val="tx1"/>
                </a:solidFill>
                <a:cs typeface="Times New Roman" pitchFamily="18" charset="0"/>
              </a:rPr>
              <a:t>w(q)-W(q)</a:t>
            </a:r>
            <a:r>
              <a:rPr lang="zh-CN" altLang="en-US">
                <a:solidFill>
                  <a:schemeClr val="tx1"/>
                </a:solidFill>
                <a:cs typeface="Times New Roman" pitchFamily="18" charset="0"/>
              </a:rPr>
              <a:t>最小*</a:t>
            </a:r>
            <a:r>
              <a:rPr lang="en-US" altLang="zh-CN">
                <a:solidFill>
                  <a:schemeClr val="tx1"/>
                </a:solidFill>
                <a:cs typeface="Times New Roman" pitchFamily="18" charset="0"/>
              </a:rPr>
              <a:t>/</a:t>
            </a:r>
          </a:p>
          <a:p>
            <a:pPr indent="266700" algn="l" eaLnBrk="0" hangingPunct="0"/>
            <a:r>
              <a:rPr lang="en-US" altLang="zh-CN">
                <a:solidFill>
                  <a:schemeClr val="tx1"/>
                </a:solidFill>
                <a:cs typeface="Times New Roman" pitchFamily="18" charset="0"/>
              </a:rPr>
              <a:t>        Find v∈BoundaryVeterx(p) which gain(v)q is the largest;</a:t>
            </a:r>
          </a:p>
          <a:p>
            <a:pPr indent="266700" algn="l" eaLnBrk="0" hangingPunct="0"/>
            <a:r>
              <a:rPr lang="en-US" altLang="zh-CN">
                <a:solidFill>
                  <a:schemeClr val="tx1"/>
                </a:solidFill>
                <a:cs typeface="Times New Roman" pitchFamily="18" charset="0"/>
              </a:rPr>
              <a:t>        P[v]←q;</a:t>
            </a:r>
          </a:p>
          <a:p>
            <a:pPr indent="266700" algn="l" eaLnBrk="0" hangingPunct="0"/>
            <a:r>
              <a:rPr lang="en-US" altLang="zh-CN">
                <a:solidFill>
                  <a:schemeClr val="tx1"/>
                </a:solidFill>
                <a:cs typeface="Times New Roman" pitchFamily="18" charset="0"/>
              </a:rPr>
              <a:t>        w(p)←w(p)-w(v);</a:t>
            </a:r>
          </a:p>
          <a:p>
            <a:pPr indent="266700" algn="l" eaLnBrk="0" hangingPunct="0"/>
            <a:r>
              <a:rPr lang="en-US" altLang="zh-CN">
                <a:solidFill>
                  <a:schemeClr val="tx1"/>
                </a:solidFill>
                <a:cs typeface="Times New Roman" pitchFamily="18" charset="0"/>
              </a:rPr>
              <a:t>        w(q)←w(q)+w(v);</a:t>
            </a:r>
          </a:p>
          <a:p>
            <a:pPr indent="266700" algn="l" eaLnBrk="0" hangingPunct="0"/>
            <a:r>
              <a:rPr lang="en-US" altLang="zh-CN">
                <a:solidFill>
                  <a:schemeClr val="tx1"/>
                </a:solidFill>
                <a:cs typeface="Times New Roman" pitchFamily="18" charset="0"/>
              </a:rPr>
              <a:t>    endif</a:t>
            </a:r>
          </a:p>
          <a:p>
            <a:pPr indent="266700" algn="l" eaLnBrk="0" hangingPunct="0"/>
            <a:r>
              <a:rPr lang="en-US" altLang="zh-CN">
                <a:solidFill>
                  <a:schemeClr val="tx1"/>
                </a:solidFill>
                <a:cs typeface="Times New Roman" pitchFamily="18" charset="0"/>
              </a:rPr>
              <a:t>endwhile</a:t>
            </a:r>
          </a:p>
        </p:txBody>
      </p:sp>
    </p:spTree>
  </p:cSld>
  <p:clrMapOvr>
    <a:masterClrMapping/>
  </p:clrMapOvr>
  <p:transition>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ChangeArrowheads="1"/>
          </p:cNvSpPr>
          <p:nvPr/>
        </p:nvSpPr>
        <p:spPr bwMode="auto">
          <a:xfrm>
            <a:off x="0" y="119063"/>
            <a:ext cx="7272338" cy="680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algn="l">
              <a:tabLst>
                <a:tab pos="495300" algn="l"/>
              </a:tabLst>
            </a:pPr>
            <a:r>
              <a:rPr kumimoji="1" lang="zh-CN" altLang="en-US" sz="2000" dirty="0"/>
              <a:t>并行程序任务图</a:t>
            </a:r>
            <a:r>
              <a:rPr kumimoji="1" lang="en-US" altLang="zh-CN" sz="2000" dirty="0"/>
              <a:t>DAG</a:t>
            </a:r>
            <a:r>
              <a:rPr kumimoji="1" lang="zh-CN" altLang="en-US" sz="2000" dirty="0"/>
              <a:t>图调度算法</a:t>
            </a:r>
            <a:r>
              <a:rPr kumimoji="1" lang="en-US" altLang="zh-CN" sz="2000" dirty="0" err="1"/>
              <a:t>Scheduling_Algorithm</a:t>
            </a:r>
            <a:r>
              <a:rPr kumimoji="1" lang="en-US" altLang="zh-CN" sz="2000" dirty="0"/>
              <a:t>( )</a:t>
            </a:r>
          </a:p>
          <a:p>
            <a:pPr indent="266700" algn="l">
              <a:tabLst>
                <a:tab pos="495300" algn="l"/>
              </a:tabLst>
            </a:pPr>
            <a:r>
              <a:rPr kumimoji="1" lang="zh-CN" altLang="en-US" sz="2000" dirty="0"/>
              <a:t>输入：</a:t>
            </a:r>
            <a:r>
              <a:rPr kumimoji="1" lang="en-US" altLang="zh-CN" sz="2000" dirty="0"/>
              <a:t>DAG</a:t>
            </a:r>
            <a:r>
              <a:rPr kumimoji="1" lang="zh-CN" altLang="en-US" sz="2000" dirty="0"/>
              <a:t>图，处理器数</a:t>
            </a:r>
          </a:p>
          <a:p>
            <a:pPr indent="266700" algn="l">
              <a:tabLst>
                <a:tab pos="495300" algn="l"/>
              </a:tabLst>
            </a:pPr>
            <a:r>
              <a:rPr kumimoji="1" lang="zh-CN" altLang="en-US" sz="2000" dirty="0"/>
              <a:t>输出：总执行时间</a:t>
            </a:r>
            <a:r>
              <a:rPr kumimoji="1" lang="en-US" altLang="zh-CN" sz="2000" dirty="0" err="1"/>
              <a:t>total_time</a:t>
            </a:r>
            <a:r>
              <a:rPr kumimoji="1" lang="en-US" altLang="zh-CN" sz="2000" dirty="0"/>
              <a:t>, </a:t>
            </a:r>
            <a:r>
              <a:rPr kumimoji="1" lang="zh-CN" altLang="en-US" sz="2000" dirty="0"/>
              <a:t>调度策略</a:t>
            </a:r>
          </a:p>
          <a:p>
            <a:pPr indent="266700" algn="l">
              <a:tabLst>
                <a:tab pos="495300" algn="l"/>
              </a:tabLst>
            </a:pPr>
            <a:r>
              <a:rPr kumimoji="1" lang="zh-CN" altLang="en-US" sz="2000" b="0" dirty="0">
                <a:solidFill>
                  <a:schemeClr val="tx1"/>
                </a:solidFill>
              </a:rPr>
              <a:t>    </a:t>
            </a:r>
            <a:r>
              <a:rPr kumimoji="1" lang="en-US" altLang="zh-CN" sz="1800" b="0" i="1" dirty="0">
                <a:solidFill>
                  <a:schemeClr val="tx1"/>
                </a:solidFill>
              </a:rPr>
              <a:t>L</a:t>
            </a:r>
            <a:r>
              <a:rPr kumimoji="1" lang="en-US" altLang="zh-CN" sz="1800" b="0" dirty="0">
                <a:solidFill>
                  <a:schemeClr val="tx1"/>
                </a:solidFill>
              </a:rPr>
              <a:t>1:  L</a:t>
            </a:r>
            <a:r>
              <a:rPr kumimoji="1" lang="en-US" altLang="zh-CN" sz="1800" b="0" dirty="0">
                <a:solidFill>
                  <a:schemeClr val="tx1"/>
                </a:solidFill>
                <a:sym typeface="Symbol" pitchFamily="18" charset="2"/>
              </a:rPr>
              <a:t></a:t>
            </a:r>
            <a:r>
              <a:rPr kumimoji="1" lang="en-US" altLang="zh-CN" sz="1800" b="0" dirty="0">
                <a:solidFill>
                  <a:schemeClr val="tx1"/>
                </a:solidFill>
              </a:rPr>
              <a:t>{i | </a:t>
            </a:r>
            <a:r>
              <a:rPr kumimoji="1" lang="en-US" altLang="zh-CN" sz="1800" b="0" dirty="0" err="1">
                <a:solidFill>
                  <a:schemeClr val="tx1"/>
                </a:solidFill>
              </a:rPr>
              <a:t>indegree</a:t>
            </a:r>
            <a:r>
              <a:rPr kumimoji="1" lang="en-US" altLang="zh-CN" sz="1800" b="0" dirty="0">
                <a:solidFill>
                  <a:schemeClr val="tx1"/>
                </a:solidFill>
              </a:rPr>
              <a:t>(i)=0, 1</a:t>
            </a:r>
            <a:r>
              <a:rPr kumimoji="1" lang="en-US" altLang="zh-CN" sz="1800" b="0" dirty="0">
                <a:solidFill>
                  <a:schemeClr val="tx1"/>
                </a:solidFill>
                <a:sym typeface="Symbol" pitchFamily="18" charset="2"/>
              </a:rPr>
              <a:t></a:t>
            </a:r>
            <a:r>
              <a:rPr kumimoji="1" lang="en-US" altLang="zh-CN" sz="1800" b="0" dirty="0">
                <a:solidFill>
                  <a:schemeClr val="tx1"/>
                </a:solidFill>
              </a:rPr>
              <a:t> i </a:t>
            </a:r>
            <a:r>
              <a:rPr kumimoji="1" lang="en-US" altLang="zh-CN" sz="1800" b="0" dirty="0">
                <a:solidFill>
                  <a:schemeClr val="tx1"/>
                </a:solidFill>
                <a:sym typeface="Symbol" pitchFamily="18" charset="2"/>
              </a:rPr>
              <a:t></a:t>
            </a:r>
            <a:r>
              <a:rPr kumimoji="1" lang="en-US" altLang="zh-CN" sz="1800" b="0" dirty="0">
                <a:solidFill>
                  <a:schemeClr val="tx1"/>
                </a:solidFill>
              </a:rPr>
              <a:t> N }</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2:  </a:t>
            </a:r>
            <a:r>
              <a:rPr kumimoji="1" lang="en-US" altLang="zh-CN" sz="1800" b="0" dirty="0" err="1">
                <a:solidFill>
                  <a:schemeClr val="tx1"/>
                </a:solidFill>
                <a:sym typeface="Symbol" pitchFamily="18" charset="2"/>
              </a:rPr>
              <a:t>ts</a:t>
            </a:r>
            <a:r>
              <a:rPr kumimoji="1" lang="en-US" altLang="zh-CN" sz="1800" b="0" dirty="0">
                <a:solidFill>
                  <a:schemeClr val="tx1"/>
                </a:solidFill>
                <a:sym typeface="Symbol" pitchFamily="18" charset="2"/>
              </a:rPr>
              <a:t>(i)=0,  </a:t>
            </a:r>
            <a:r>
              <a:rPr kumimoji="1" lang="en-US" altLang="zh-CN" sz="1800" b="0" dirty="0" err="1">
                <a:solidFill>
                  <a:schemeClr val="tx1"/>
                </a:solidFill>
                <a:sym typeface="Symbol" pitchFamily="18" charset="2"/>
              </a:rPr>
              <a:t>te</a:t>
            </a:r>
            <a:r>
              <a:rPr kumimoji="1" lang="en-US" altLang="zh-CN" sz="1800" b="0" dirty="0">
                <a:solidFill>
                  <a:schemeClr val="tx1"/>
                </a:solidFill>
                <a:sym typeface="Symbol" pitchFamily="18" charset="2"/>
              </a:rPr>
              <a:t>(i)=0,  1</a:t>
            </a:r>
            <a:r>
              <a:rPr kumimoji="1" lang="en-US" altLang="zh-CN" sz="1800" b="0" dirty="0">
                <a:solidFill>
                  <a:schemeClr val="tx1"/>
                </a:solidFill>
              </a:rPr>
              <a:t> i </a:t>
            </a:r>
            <a:r>
              <a:rPr kumimoji="1" lang="en-US" altLang="zh-CN" sz="1800" b="0" dirty="0">
                <a:solidFill>
                  <a:schemeClr val="tx1"/>
                </a:solidFill>
                <a:sym typeface="Symbol" pitchFamily="18" charset="2"/>
              </a:rPr>
              <a:t></a:t>
            </a:r>
            <a:r>
              <a:rPr kumimoji="1" lang="en-US" altLang="zh-CN" sz="1800" b="0" dirty="0">
                <a:solidFill>
                  <a:schemeClr val="tx1"/>
                </a:solidFill>
              </a:rPr>
              <a:t> N,</a:t>
            </a:r>
            <a:r>
              <a:rPr kumimoji="1" lang="en-US" altLang="zh-CN" sz="1800" b="0" dirty="0">
                <a:solidFill>
                  <a:schemeClr val="tx1"/>
                </a:solidFill>
                <a:sym typeface="Symbol" pitchFamily="18" charset="2"/>
              </a:rPr>
              <a:t>  </a:t>
            </a:r>
            <a:r>
              <a:rPr kumimoji="1" lang="en-US" altLang="zh-CN" sz="1800" b="0" dirty="0">
                <a:solidFill>
                  <a:schemeClr val="tx1"/>
                </a:solidFill>
              </a:rPr>
              <a:t>_</a:t>
            </a:r>
            <a:r>
              <a:rPr kumimoji="1" lang="en-US" altLang="zh-CN" sz="1800" b="0" dirty="0" err="1">
                <a:solidFill>
                  <a:schemeClr val="tx1"/>
                </a:solidFill>
              </a:rPr>
              <a:t>p</a:t>
            </a:r>
            <a:r>
              <a:rPr kumimoji="1" lang="en-US" altLang="zh-CN" sz="1800" b="0" dirty="0" err="1">
                <a:solidFill>
                  <a:schemeClr val="tx1"/>
                </a:solidFill>
                <a:sym typeface="Symbol" pitchFamily="18" charset="2"/>
              </a:rPr>
              <a:t>idle</a:t>
            </a:r>
            <a:r>
              <a:rPr kumimoji="1" lang="en-US" altLang="zh-CN" sz="1800" b="0" dirty="0">
                <a:solidFill>
                  <a:schemeClr val="tx1"/>
                </a:solidFill>
                <a:sym typeface="Symbol" pitchFamily="18" charset="2"/>
              </a:rPr>
              <a:t>(x)=0,  0</a:t>
            </a:r>
            <a:r>
              <a:rPr kumimoji="1" lang="en-US" altLang="zh-CN" sz="1800" b="0" dirty="0">
                <a:solidFill>
                  <a:schemeClr val="tx1"/>
                </a:solidFill>
              </a:rPr>
              <a:t> x </a:t>
            </a:r>
            <a:r>
              <a:rPr kumimoji="1" lang="en-US" altLang="zh-CN" sz="1800" b="0" dirty="0">
                <a:solidFill>
                  <a:schemeClr val="tx1"/>
                </a:solidFill>
                <a:sym typeface="Symbol" pitchFamily="18" charset="2"/>
              </a:rPr>
              <a:t></a:t>
            </a:r>
            <a:r>
              <a:rPr kumimoji="1" lang="en-US" altLang="zh-CN" sz="1800" b="0" dirty="0">
                <a:solidFill>
                  <a:schemeClr val="tx1"/>
                </a:solidFill>
              </a:rPr>
              <a:t> P</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3:  </a:t>
            </a:r>
            <a:endParaRPr kumimoji="1" lang="en-US" altLang="zh-CN" sz="1800" b="0" dirty="0">
              <a:solidFill>
                <a:schemeClr val="tx1"/>
              </a:solidFill>
            </a:endParaRP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4:  Do  until  L</a:t>
            </a:r>
            <a:r>
              <a:rPr kumimoji="1" lang="en-US" altLang="zh-CN" sz="1800" b="0" dirty="0">
                <a:solidFill>
                  <a:schemeClr val="tx1"/>
                </a:solidFill>
              </a:rPr>
              <a:t>  </a:t>
            </a:r>
            <a:r>
              <a:rPr kumimoji="1" lang="en-US" altLang="zh-CN" sz="1800" b="0" dirty="0">
                <a:solidFill>
                  <a:schemeClr val="tx1"/>
                </a:solidFill>
                <a:sym typeface="Symbol" pitchFamily="18" charset="2"/>
              </a:rPr>
              <a:t>empty {</a:t>
            </a: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5:      (1) For each idle processor p(x)</a:t>
            </a: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6:            </a:t>
            </a:r>
            <a:r>
              <a:rPr kumimoji="1" lang="en-US" altLang="zh-CN" sz="1800" b="0" dirty="0" err="1">
                <a:solidFill>
                  <a:schemeClr val="tx1"/>
                </a:solidFill>
                <a:sym typeface="Symbol" pitchFamily="18" charset="2"/>
              </a:rPr>
              <a:t>i</a:t>
            </a:r>
            <a:r>
              <a:rPr kumimoji="1" lang="en-US" altLang="zh-CN" sz="1800" b="0" dirty="0" err="1">
                <a:solidFill>
                  <a:schemeClr val="tx1"/>
                </a:solidFill>
              </a:rPr>
              <a:t>Sched</a:t>
            </a:r>
            <a:r>
              <a:rPr kumimoji="1" lang="en-US" altLang="zh-CN" sz="1800" b="0" dirty="0">
                <a:solidFill>
                  <a:schemeClr val="tx1"/>
                </a:solidFill>
              </a:rPr>
              <a:t>( L, p(x) )</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7:            if i &gt; 0</a:t>
            </a: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8:               L</a:t>
            </a:r>
            <a:r>
              <a:rPr kumimoji="1" lang="en-US" altLang="zh-CN" sz="1800" b="0" dirty="0">
                <a:solidFill>
                  <a:schemeClr val="tx1"/>
                </a:solidFill>
              </a:rPr>
              <a:t>L</a:t>
            </a:r>
            <a:r>
              <a:rPr kumimoji="1" lang="en-US" altLang="zh-CN" sz="1800" b="0" dirty="0">
                <a:solidFill>
                  <a:schemeClr val="tx1"/>
                </a:solidFill>
                <a:sym typeface="Symbol" pitchFamily="18" charset="2"/>
              </a:rPr>
              <a:t></a:t>
            </a:r>
            <a:r>
              <a:rPr kumimoji="1" lang="en-US" altLang="zh-CN" sz="1800" b="0" dirty="0">
                <a:solidFill>
                  <a:schemeClr val="tx1"/>
                </a:solidFill>
              </a:rPr>
              <a:t>{i}</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9:               </a:t>
            </a:r>
            <a:r>
              <a:rPr kumimoji="1" lang="en-US" altLang="zh-CN" sz="1800" b="0" dirty="0">
                <a:solidFill>
                  <a:schemeClr val="tx1"/>
                </a:solidFill>
              </a:rPr>
              <a:t>+{i}</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10:              </a:t>
            </a:r>
            <a:r>
              <a:rPr kumimoji="1" lang="en-US" altLang="zh-CN" sz="1800" b="0" dirty="0" err="1">
                <a:solidFill>
                  <a:schemeClr val="tx1"/>
                </a:solidFill>
                <a:sym typeface="Symbol" pitchFamily="18" charset="2"/>
              </a:rPr>
              <a:t>ts</a:t>
            </a:r>
            <a:r>
              <a:rPr kumimoji="1" lang="en-US" altLang="zh-CN" sz="1800" b="0" dirty="0">
                <a:solidFill>
                  <a:schemeClr val="tx1"/>
                </a:solidFill>
                <a:sym typeface="Symbol" pitchFamily="18" charset="2"/>
              </a:rPr>
              <a:t>(i)</a:t>
            </a:r>
            <a:r>
              <a:rPr kumimoji="1" lang="en-US" altLang="zh-CN" sz="1800" b="0" dirty="0">
                <a:solidFill>
                  <a:schemeClr val="tx1"/>
                </a:solidFill>
              </a:rPr>
              <a:t> max(</a:t>
            </a:r>
            <a:r>
              <a:rPr kumimoji="1" lang="en-US" altLang="zh-CN" sz="1800" b="0" dirty="0" err="1">
                <a:solidFill>
                  <a:schemeClr val="tx1"/>
                </a:solidFill>
              </a:rPr>
              <a:t>t</a:t>
            </a:r>
            <a:r>
              <a:rPr kumimoji="1" lang="en-US" altLang="zh-CN" sz="1800" b="0" dirty="0" err="1">
                <a:solidFill>
                  <a:schemeClr val="tx1"/>
                </a:solidFill>
                <a:sym typeface="Symbol" pitchFamily="18" charset="2"/>
              </a:rPr>
              <a:t>s</a:t>
            </a:r>
            <a:r>
              <a:rPr kumimoji="1" lang="en-US" altLang="zh-CN" sz="1800" b="0" dirty="0">
                <a:solidFill>
                  <a:schemeClr val="tx1"/>
                </a:solidFill>
                <a:sym typeface="Symbol" pitchFamily="18" charset="2"/>
              </a:rPr>
              <a:t>(i), </a:t>
            </a:r>
            <a:r>
              <a:rPr kumimoji="1" lang="en-US" altLang="zh-CN" sz="1800" b="0" dirty="0">
                <a:solidFill>
                  <a:schemeClr val="tx1"/>
                </a:solidFill>
              </a:rPr>
              <a:t>_</a:t>
            </a:r>
            <a:r>
              <a:rPr kumimoji="1" lang="en-US" altLang="zh-CN" sz="1800" b="0" dirty="0" err="1">
                <a:solidFill>
                  <a:schemeClr val="tx1"/>
                </a:solidFill>
              </a:rPr>
              <a:t>p</a:t>
            </a:r>
            <a:r>
              <a:rPr kumimoji="1" lang="en-US" altLang="zh-CN" sz="1800" b="0" dirty="0" err="1">
                <a:solidFill>
                  <a:schemeClr val="tx1"/>
                </a:solidFill>
                <a:sym typeface="Symbol" pitchFamily="18" charset="2"/>
              </a:rPr>
              <a:t>idle</a:t>
            </a:r>
            <a:r>
              <a:rPr kumimoji="1" lang="en-US" altLang="zh-CN" sz="1800" b="0" dirty="0">
                <a:solidFill>
                  <a:schemeClr val="tx1"/>
                </a:solidFill>
                <a:sym typeface="Symbol" pitchFamily="18" charset="2"/>
              </a:rPr>
              <a:t>(x) )</a:t>
            </a: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11:     (2) For each executable task  j</a:t>
            </a:r>
            <a:r>
              <a:rPr kumimoji="1" lang="en-US" altLang="zh-CN" sz="1800" b="0" dirty="0">
                <a:solidFill>
                  <a:schemeClr val="tx1"/>
                </a:solidFill>
              </a:rPr>
              <a:t> </a:t>
            </a:r>
            <a:r>
              <a:rPr kumimoji="1" lang="en-US" altLang="zh-CN" sz="1800" b="0" dirty="0">
                <a:solidFill>
                  <a:schemeClr val="tx1"/>
                </a:solidFill>
                <a:sym typeface="Symbol" pitchFamily="18" charset="2"/>
              </a:rPr>
              <a:t></a:t>
            </a:r>
            <a:endParaRPr kumimoji="1" lang="en-US" altLang="zh-CN" sz="1800" b="0" dirty="0">
              <a:solidFill>
                <a:schemeClr val="tx1"/>
              </a:solidFill>
            </a:endParaRP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12:             </a:t>
            </a:r>
            <a:r>
              <a:rPr kumimoji="1" lang="en-US" altLang="zh-CN" sz="1800" b="0" dirty="0">
                <a:solidFill>
                  <a:schemeClr val="tx1"/>
                </a:solidFill>
              </a:rPr>
              <a:t>{j}</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13:           </a:t>
            </a:r>
            <a:r>
              <a:rPr kumimoji="1" lang="en-US" altLang="zh-CN" sz="1800" b="0" dirty="0" err="1">
                <a:solidFill>
                  <a:schemeClr val="tx1"/>
                </a:solidFill>
                <a:sym typeface="Symbol" pitchFamily="18" charset="2"/>
              </a:rPr>
              <a:t>te</a:t>
            </a:r>
            <a:r>
              <a:rPr kumimoji="1" lang="en-US" altLang="zh-CN" sz="1800" b="0" dirty="0">
                <a:solidFill>
                  <a:schemeClr val="tx1"/>
                </a:solidFill>
                <a:sym typeface="Symbol" pitchFamily="18" charset="2"/>
              </a:rPr>
              <a:t>(j)</a:t>
            </a:r>
            <a:r>
              <a:rPr kumimoji="1" lang="en-US" altLang="zh-CN" sz="1800" b="0" dirty="0">
                <a:solidFill>
                  <a:schemeClr val="tx1"/>
                </a:solidFill>
              </a:rPr>
              <a:t> </a:t>
            </a:r>
            <a:r>
              <a:rPr kumimoji="1" lang="en-US" altLang="zh-CN" sz="1800" b="0" dirty="0" err="1">
                <a:solidFill>
                  <a:schemeClr val="tx1"/>
                </a:solidFill>
              </a:rPr>
              <a:t>t</a:t>
            </a:r>
            <a:r>
              <a:rPr kumimoji="1" lang="en-US" altLang="zh-CN" sz="1800" b="0" dirty="0" err="1">
                <a:solidFill>
                  <a:schemeClr val="tx1"/>
                </a:solidFill>
                <a:sym typeface="Symbol" pitchFamily="18" charset="2"/>
              </a:rPr>
              <a:t>s</a:t>
            </a:r>
            <a:r>
              <a:rPr kumimoji="1" lang="en-US" altLang="zh-CN" sz="1800" b="0" dirty="0">
                <a:solidFill>
                  <a:schemeClr val="tx1"/>
                </a:solidFill>
                <a:sym typeface="Symbol" pitchFamily="18" charset="2"/>
              </a:rPr>
              <a:t>(j)+ T comp(j)+ T </a:t>
            </a:r>
            <a:r>
              <a:rPr kumimoji="1" lang="en-US" altLang="zh-CN" sz="1800" b="0" dirty="0" err="1">
                <a:solidFill>
                  <a:schemeClr val="tx1"/>
                </a:solidFill>
                <a:sym typeface="Symbol" pitchFamily="18" charset="2"/>
              </a:rPr>
              <a:t>comm</a:t>
            </a:r>
            <a:r>
              <a:rPr kumimoji="1" lang="en-US" altLang="zh-CN" sz="1800" b="0" dirty="0">
                <a:solidFill>
                  <a:schemeClr val="tx1"/>
                </a:solidFill>
                <a:sym typeface="Symbol" pitchFamily="18" charset="2"/>
              </a:rPr>
              <a:t>(j)</a:t>
            </a: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14:           </a:t>
            </a:r>
            <a:r>
              <a:rPr kumimoji="1" lang="en-US" altLang="zh-CN" sz="1800" b="0" dirty="0">
                <a:solidFill>
                  <a:schemeClr val="tx1"/>
                </a:solidFill>
              </a:rPr>
              <a:t>_</a:t>
            </a:r>
            <a:r>
              <a:rPr kumimoji="1" lang="en-US" altLang="zh-CN" sz="1800" b="0" dirty="0" err="1">
                <a:solidFill>
                  <a:schemeClr val="tx1"/>
                </a:solidFill>
              </a:rPr>
              <a:t>p</a:t>
            </a:r>
            <a:r>
              <a:rPr kumimoji="1" lang="en-US" altLang="zh-CN" sz="1800" b="0" dirty="0" err="1">
                <a:solidFill>
                  <a:schemeClr val="tx1"/>
                </a:solidFill>
                <a:sym typeface="Symbol" pitchFamily="18" charset="2"/>
              </a:rPr>
              <a:t>idle</a:t>
            </a:r>
            <a:r>
              <a:rPr kumimoji="1" lang="en-US" altLang="zh-CN" sz="1800" b="0" dirty="0">
                <a:solidFill>
                  <a:schemeClr val="tx1"/>
                </a:solidFill>
                <a:sym typeface="Symbol" pitchFamily="18" charset="2"/>
              </a:rPr>
              <a:t>(x) </a:t>
            </a:r>
            <a:r>
              <a:rPr kumimoji="1" lang="en-US" altLang="zh-CN" sz="1800" b="0" dirty="0">
                <a:solidFill>
                  <a:schemeClr val="tx1"/>
                </a:solidFill>
              </a:rPr>
              <a:t> </a:t>
            </a:r>
            <a:r>
              <a:rPr kumimoji="1" lang="en-US" altLang="zh-CN" sz="1800" b="0" dirty="0" err="1">
                <a:solidFill>
                  <a:schemeClr val="tx1"/>
                </a:solidFill>
              </a:rPr>
              <a:t>t</a:t>
            </a:r>
            <a:r>
              <a:rPr kumimoji="1" lang="en-US" altLang="zh-CN" sz="1800" b="0" dirty="0" err="1">
                <a:solidFill>
                  <a:schemeClr val="tx1"/>
                </a:solidFill>
                <a:sym typeface="Symbol" pitchFamily="18" charset="2"/>
              </a:rPr>
              <a:t>e</a:t>
            </a:r>
            <a:r>
              <a:rPr kumimoji="1" lang="en-US" altLang="zh-CN" sz="1800" b="0" dirty="0">
                <a:solidFill>
                  <a:schemeClr val="tx1"/>
                </a:solidFill>
                <a:sym typeface="Symbol" pitchFamily="18" charset="2"/>
              </a:rPr>
              <a:t>(j)</a:t>
            </a: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15:           For each immediate successor  k  of task j</a:t>
            </a: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16:               </a:t>
            </a:r>
            <a:r>
              <a:rPr kumimoji="1" lang="en-US" altLang="zh-CN" sz="1800" b="0" dirty="0" err="1">
                <a:solidFill>
                  <a:schemeClr val="tx1"/>
                </a:solidFill>
                <a:sym typeface="Symbol" pitchFamily="18" charset="2"/>
              </a:rPr>
              <a:t>ts</a:t>
            </a:r>
            <a:r>
              <a:rPr kumimoji="1" lang="en-US" altLang="zh-CN" sz="1800" b="0" dirty="0">
                <a:solidFill>
                  <a:schemeClr val="tx1"/>
                </a:solidFill>
                <a:sym typeface="Symbol" pitchFamily="18" charset="2"/>
              </a:rPr>
              <a:t>(k)</a:t>
            </a:r>
            <a:r>
              <a:rPr kumimoji="1" lang="en-US" altLang="zh-CN" sz="1800" b="0" dirty="0">
                <a:solidFill>
                  <a:schemeClr val="tx1"/>
                </a:solidFill>
              </a:rPr>
              <a:t> max(</a:t>
            </a:r>
            <a:r>
              <a:rPr kumimoji="1" lang="en-US" altLang="zh-CN" sz="1800" b="0" dirty="0" err="1">
                <a:solidFill>
                  <a:schemeClr val="tx1"/>
                </a:solidFill>
              </a:rPr>
              <a:t>t</a:t>
            </a:r>
            <a:r>
              <a:rPr kumimoji="1" lang="en-US" altLang="zh-CN" sz="1800" b="0" dirty="0" err="1">
                <a:solidFill>
                  <a:schemeClr val="tx1"/>
                </a:solidFill>
                <a:sym typeface="Symbol" pitchFamily="18" charset="2"/>
              </a:rPr>
              <a:t>s</a:t>
            </a:r>
            <a:r>
              <a:rPr kumimoji="1" lang="en-US" altLang="zh-CN" sz="1800" b="0" dirty="0">
                <a:solidFill>
                  <a:schemeClr val="tx1"/>
                </a:solidFill>
                <a:sym typeface="Symbol" pitchFamily="18" charset="2"/>
              </a:rPr>
              <a:t>(k), </a:t>
            </a:r>
            <a:r>
              <a:rPr kumimoji="1" lang="en-US" altLang="zh-CN" sz="1800" b="0" dirty="0">
                <a:solidFill>
                  <a:schemeClr val="tx1"/>
                </a:solidFill>
              </a:rPr>
              <a:t>_</a:t>
            </a:r>
            <a:r>
              <a:rPr kumimoji="1" lang="en-US" altLang="zh-CN" sz="1800" b="0" dirty="0" err="1">
                <a:solidFill>
                  <a:schemeClr val="tx1"/>
                </a:solidFill>
              </a:rPr>
              <a:t>p</a:t>
            </a:r>
            <a:r>
              <a:rPr kumimoji="1" lang="en-US" altLang="zh-CN" sz="1800" b="0" dirty="0" err="1">
                <a:solidFill>
                  <a:schemeClr val="tx1"/>
                </a:solidFill>
                <a:sym typeface="Symbol" pitchFamily="18" charset="2"/>
              </a:rPr>
              <a:t>idle</a:t>
            </a:r>
            <a:r>
              <a:rPr kumimoji="1" lang="en-US" altLang="zh-CN" sz="1800" b="0" dirty="0">
                <a:solidFill>
                  <a:schemeClr val="tx1"/>
                </a:solidFill>
                <a:sym typeface="Symbol" pitchFamily="18" charset="2"/>
              </a:rPr>
              <a:t>(j) )</a:t>
            </a: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17:               </a:t>
            </a:r>
            <a:r>
              <a:rPr kumimoji="1" lang="en-US" altLang="zh-CN" sz="1800" b="0" dirty="0" err="1">
                <a:solidFill>
                  <a:schemeClr val="tx1"/>
                </a:solidFill>
                <a:sym typeface="Symbol" pitchFamily="18" charset="2"/>
              </a:rPr>
              <a:t>indegree</a:t>
            </a:r>
            <a:r>
              <a:rPr kumimoji="1" lang="en-US" altLang="zh-CN" sz="1800" b="0" dirty="0">
                <a:solidFill>
                  <a:schemeClr val="tx1"/>
                </a:solidFill>
                <a:sym typeface="Symbol" pitchFamily="18" charset="2"/>
              </a:rPr>
              <a:t>(k) </a:t>
            </a:r>
            <a:r>
              <a:rPr kumimoji="1" lang="en-US" altLang="zh-CN" sz="1800" b="0" dirty="0">
                <a:solidFill>
                  <a:schemeClr val="tx1"/>
                </a:solidFill>
              </a:rPr>
              <a:t> </a:t>
            </a:r>
            <a:r>
              <a:rPr kumimoji="1" lang="en-US" altLang="zh-CN" sz="1800" b="0" dirty="0" err="1">
                <a:solidFill>
                  <a:schemeClr val="tx1"/>
                </a:solidFill>
              </a:rPr>
              <a:t>indegree</a:t>
            </a:r>
            <a:r>
              <a:rPr kumimoji="1" lang="en-US" altLang="zh-CN" sz="1800" b="0" dirty="0">
                <a:solidFill>
                  <a:schemeClr val="tx1"/>
                </a:solidFill>
              </a:rPr>
              <a:t>(k)</a:t>
            </a:r>
            <a:r>
              <a:rPr kumimoji="1" lang="en-US" altLang="zh-CN" sz="1800" b="0" dirty="0">
                <a:solidFill>
                  <a:schemeClr val="tx1"/>
                </a:solidFill>
                <a:sym typeface="Symbol" pitchFamily="18" charset="2"/>
              </a:rPr>
              <a:t></a:t>
            </a:r>
            <a:r>
              <a:rPr kumimoji="1" lang="en-US" altLang="zh-CN" sz="1800" b="0" dirty="0">
                <a:solidFill>
                  <a:schemeClr val="tx1"/>
                </a:solidFill>
              </a:rPr>
              <a:t>1</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18:               if </a:t>
            </a:r>
            <a:r>
              <a:rPr kumimoji="1" lang="en-US" altLang="zh-CN" sz="1800" b="0" dirty="0" err="1">
                <a:solidFill>
                  <a:schemeClr val="tx1"/>
                </a:solidFill>
                <a:sym typeface="Symbol" pitchFamily="18" charset="2"/>
              </a:rPr>
              <a:t>indegree</a:t>
            </a:r>
            <a:r>
              <a:rPr kumimoji="1" lang="en-US" altLang="zh-CN" sz="1800" b="0" dirty="0">
                <a:solidFill>
                  <a:schemeClr val="tx1"/>
                </a:solidFill>
                <a:sym typeface="Symbol" pitchFamily="18" charset="2"/>
              </a:rPr>
              <a:t>(k)=0</a:t>
            </a:r>
          </a:p>
          <a:p>
            <a:pPr indent="266700" algn="l">
              <a:tabLst>
                <a:tab pos="495300" algn="l"/>
              </a:tabLst>
            </a:pPr>
            <a:r>
              <a:rPr kumimoji="1" lang="en-US" altLang="zh-CN" sz="1800" b="0" i="1" dirty="0">
                <a:solidFill>
                  <a:schemeClr val="tx1"/>
                </a:solidFill>
                <a:sym typeface="Symbol" pitchFamily="18" charset="2"/>
              </a:rPr>
              <a:t>    L</a:t>
            </a:r>
            <a:r>
              <a:rPr kumimoji="1" lang="en-US" altLang="zh-CN" sz="1800" b="0" dirty="0">
                <a:solidFill>
                  <a:schemeClr val="tx1"/>
                </a:solidFill>
                <a:sym typeface="Symbol" pitchFamily="18" charset="2"/>
              </a:rPr>
              <a:t>19:                   L</a:t>
            </a:r>
            <a:r>
              <a:rPr kumimoji="1" lang="en-US" altLang="zh-CN" sz="1800" b="0" dirty="0">
                <a:solidFill>
                  <a:schemeClr val="tx1"/>
                </a:solidFill>
              </a:rPr>
              <a:t>L+{k}</a:t>
            </a:r>
            <a:endParaRPr kumimoji="1" lang="en-US" altLang="zh-CN" sz="1800" b="0" dirty="0">
              <a:solidFill>
                <a:schemeClr val="tx1"/>
              </a:solidFill>
              <a:sym typeface="Symbol" pitchFamily="18" charset="2"/>
            </a:endParaRP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20:  } </a:t>
            </a:r>
          </a:p>
          <a:p>
            <a:pPr indent="266700" algn="l">
              <a:tabLst>
                <a:tab pos="495300" algn="l"/>
              </a:tabLst>
            </a:pPr>
            <a:r>
              <a:rPr kumimoji="1" lang="en-US" altLang="zh-CN" sz="1800" b="0" dirty="0">
                <a:solidFill>
                  <a:schemeClr val="tx1"/>
                </a:solidFill>
                <a:sym typeface="Symbol" pitchFamily="18" charset="2"/>
              </a:rPr>
              <a:t>   </a:t>
            </a:r>
            <a:r>
              <a:rPr kumimoji="1" lang="en-US" altLang="zh-CN" sz="1800" b="0" i="1" dirty="0">
                <a:solidFill>
                  <a:schemeClr val="tx1"/>
                </a:solidFill>
                <a:sym typeface="Symbol" pitchFamily="18" charset="2"/>
              </a:rPr>
              <a:t>L</a:t>
            </a:r>
            <a:r>
              <a:rPr kumimoji="1" lang="en-US" altLang="zh-CN" sz="1800" b="0" dirty="0">
                <a:solidFill>
                  <a:schemeClr val="tx1"/>
                </a:solidFill>
                <a:sym typeface="Symbol" pitchFamily="18" charset="2"/>
              </a:rPr>
              <a:t>21:  </a:t>
            </a:r>
            <a:r>
              <a:rPr kumimoji="1" lang="en-US" altLang="zh-CN" sz="1800" b="0" dirty="0" err="1">
                <a:solidFill>
                  <a:schemeClr val="tx1"/>
                </a:solidFill>
                <a:sym typeface="Symbol" pitchFamily="18" charset="2"/>
              </a:rPr>
              <a:t>total_time</a:t>
            </a:r>
            <a:r>
              <a:rPr kumimoji="1" lang="en-US" altLang="zh-CN" sz="1800" b="0" dirty="0">
                <a:solidFill>
                  <a:schemeClr val="tx1"/>
                </a:solidFill>
                <a:sym typeface="Symbol" pitchFamily="18" charset="2"/>
              </a:rPr>
              <a:t> </a:t>
            </a:r>
            <a:r>
              <a:rPr kumimoji="1" lang="en-US" altLang="zh-CN" sz="1800" b="0" dirty="0">
                <a:solidFill>
                  <a:schemeClr val="tx1"/>
                </a:solidFill>
              </a:rPr>
              <a:t> max{ </a:t>
            </a:r>
            <a:r>
              <a:rPr kumimoji="1" lang="en-US" altLang="zh-CN" sz="1800" b="0" dirty="0" err="1">
                <a:solidFill>
                  <a:schemeClr val="tx1"/>
                </a:solidFill>
              </a:rPr>
              <a:t>t</a:t>
            </a:r>
            <a:r>
              <a:rPr kumimoji="1" lang="en-US" altLang="zh-CN" sz="1800" b="0" dirty="0" err="1">
                <a:solidFill>
                  <a:schemeClr val="tx1"/>
                </a:solidFill>
                <a:sym typeface="Symbol" pitchFamily="18" charset="2"/>
              </a:rPr>
              <a:t>e</a:t>
            </a:r>
            <a:r>
              <a:rPr kumimoji="1" lang="en-US" altLang="zh-CN" sz="1800" b="0" dirty="0">
                <a:solidFill>
                  <a:schemeClr val="tx1"/>
                </a:solidFill>
                <a:sym typeface="Symbol" pitchFamily="18" charset="2"/>
              </a:rPr>
              <a:t>(j), 1</a:t>
            </a:r>
            <a:r>
              <a:rPr kumimoji="1" lang="en-US" altLang="zh-CN" sz="1800" b="0" dirty="0">
                <a:solidFill>
                  <a:schemeClr val="tx1"/>
                </a:solidFill>
              </a:rPr>
              <a:t> i </a:t>
            </a:r>
            <a:r>
              <a:rPr kumimoji="1" lang="en-US" altLang="zh-CN" sz="1800" b="0" dirty="0">
                <a:solidFill>
                  <a:schemeClr val="tx1"/>
                </a:solidFill>
                <a:sym typeface="Symbol" pitchFamily="18" charset="2"/>
              </a:rPr>
              <a:t></a:t>
            </a:r>
            <a:r>
              <a:rPr kumimoji="1" lang="en-US" altLang="zh-CN" sz="1800" b="0" dirty="0">
                <a:solidFill>
                  <a:schemeClr val="tx1"/>
                </a:solidFill>
              </a:rPr>
              <a:t> N }</a:t>
            </a:r>
          </a:p>
        </p:txBody>
      </p:sp>
    </p:spTree>
  </p:cSld>
  <p:clrMapOvr>
    <a:masterClrMapping/>
  </p:clrMapOvr>
  <p:transition>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2" name="Group 4"/>
          <p:cNvGrpSpPr>
            <a:grpSpLocks noChangeAspect="1"/>
          </p:cNvGrpSpPr>
          <p:nvPr/>
        </p:nvGrpSpPr>
        <p:grpSpPr bwMode="auto">
          <a:xfrm>
            <a:off x="3222625" y="0"/>
            <a:ext cx="5378450" cy="4794250"/>
            <a:chOff x="3243" y="3951"/>
            <a:chExt cx="5840" cy="5224"/>
          </a:xfrm>
        </p:grpSpPr>
        <p:sp>
          <p:nvSpPr>
            <p:cNvPr id="5134" name="AutoShape 5"/>
            <p:cNvSpPr>
              <a:spLocks noChangeAspect="1" noChangeArrowheads="1"/>
            </p:cNvSpPr>
            <p:nvPr/>
          </p:nvSpPr>
          <p:spPr bwMode="auto">
            <a:xfrm>
              <a:off x="3243" y="3951"/>
              <a:ext cx="5840" cy="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cxnSp>
          <p:nvCxnSpPr>
            <p:cNvPr id="5135" name="AutoShape 6"/>
            <p:cNvCxnSpPr>
              <a:cxnSpLocks noChangeShapeType="1"/>
              <a:stCxn id="5145" idx="4"/>
            </p:cNvCxnSpPr>
            <p:nvPr/>
          </p:nvCxnSpPr>
          <p:spPr bwMode="auto">
            <a:xfrm flipH="1">
              <a:off x="6222" y="4852"/>
              <a:ext cx="7" cy="27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36" name="AutoShape 7"/>
            <p:cNvCxnSpPr>
              <a:cxnSpLocks noChangeShapeType="1"/>
              <a:stCxn id="5145" idx="4"/>
            </p:cNvCxnSpPr>
            <p:nvPr/>
          </p:nvCxnSpPr>
          <p:spPr bwMode="auto">
            <a:xfrm flipH="1">
              <a:off x="4963" y="4852"/>
              <a:ext cx="1266" cy="23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37" name="AutoShape 8"/>
            <p:cNvCxnSpPr>
              <a:cxnSpLocks noChangeShapeType="1"/>
              <a:stCxn id="5145" idx="4"/>
            </p:cNvCxnSpPr>
            <p:nvPr/>
          </p:nvCxnSpPr>
          <p:spPr bwMode="auto">
            <a:xfrm>
              <a:off x="6229" y="4852"/>
              <a:ext cx="1301" cy="27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38" name="AutoShape 9"/>
            <p:cNvCxnSpPr>
              <a:cxnSpLocks noChangeShapeType="1"/>
            </p:cNvCxnSpPr>
            <p:nvPr/>
          </p:nvCxnSpPr>
          <p:spPr bwMode="auto">
            <a:xfrm>
              <a:off x="4962" y="5865"/>
              <a:ext cx="773" cy="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39" name="AutoShape 10"/>
            <p:cNvCxnSpPr>
              <a:cxnSpLocks noChangeShapeType="1"/>
            </p:cNvCxnSpPr>
            <p:nvPr/>
          </p:nvCxnSpPr>
          <p:spPr bwMode="auto">
            <a:xfrm flipH="1">
              <a:off x="5739" y="5900"/>
              <a:ext cx="482" cy="3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40" name="AutoShape 11"/>
            <p:cNvCxnSpPr>
              <a:cxnSpLocks noChangeShapeType="1"/>
            </p:cNvCxnSpPr>
            <p:nvPr/>
          </p:nvCxnSpPr>
          <p:spPr bwMode="auto">
            <a:xfrm>
              <a:off x="7529" y="5902"/>
              <a:ext cx="5" cy="32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41" name="AutoShape 12"/>
            <p:cNvCxnSpPr>
              <a:cxnSpLocks noChangeShapeType="1"/>
            </p:cNvCxnSpPr>
            <p:nvPr/>
          </p:nvCxnSpPr>
          <p:spPr bwMode="auto">
            <a:xfrm>
              <a:off x="5735" y="7000"/>
              <a:ext cx="4" cy="3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42" name="AutoShape 13"/>
            <p:cNvCxnSpPr>
              <a:cxnSpLocks noChangeShapeType="1"/>
            </p:cNvCxnSpPr>
            <p:nvPr/>
          </p:nvCxnSpPr>
          <p:spPr bwMode="auto">
            <a:xfrm>
              <a:off x="5739" y="8091"/>
              <a:ext cx="866" cy="30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43" name="AutoShape 14"/>
            <p:cNvCxnSpPr>
              <a:cxnSpLocks noChangeShapeType="1"/>
            </p:cNvCxnSpPr>
            <p:nvPr/>
          </p:nvCxnSpPr>
          <p:spPr bwMode="auto">
            <a:xfrm>
              <a:off x="7534" y="7000"/>
              <a:ext cx="2" cy="25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5144" name="AutoShape 15"/>
            <p:cNvCxnSpPr>
              <a:cxnSpLocks noChangeShapeType="1"/>
            </p:cNvCxnSpPr>
            <p:nvPr/>
          </p:nvCxnSpPr>
          <p:spPr bwMode="auto">
            <a:xfrm flipH="1">
              <a:off x="6605" y="8033"/>
              <a:ext cx="896" cy="367"/>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5145" name="Oval 16"/>
            <p:cNvSpPr>
              <a:spLocks noChangeArrowheads="1"/>
            </p:cNvSpPr>
            <p:nvPr/>
          </p:nvSpPr>
          <p:spPr bwMode="auto">
            <a:xfrm>
              <a:off x="5666" y="4077"/>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3" name="Object 17"/>
            <p:cNvGraphicFramePr>
              <a:graphicFrameLocks noChangeAspect="1"/>
            </p:cNvGraphicFramePr>
            <p:nvPr/>
          </p:nvGraphicFramePr>
          <p:xfrm>
            <a:off x="6088" y="4040"/>
            <a:ext cx="312" cy="351"/>
          </p:xfrm>
          <a:graphic>
            <a:graphicData uri="http://schemas.openxmlformats.org/presentationml/2006/ole">
              <mc:AlternateContent xmlns:mc="http://schemas.openxmlformats.org/markup-compatibility/2006">
                <mc:Choice xmlns:v="urn:schemas-microsoft-com:vml" Requires="v">
                  <p:oleObj spid="_x0000_s5422" name="Equation" r:id="rId3" imgW="152280" imgH="228600" progId="Equation.DSMT4">
                    <p:embed/>
                  </p:oleObj>
                </mc:Choice>
                <mc:Fallback>
                  <p:oleObj name="Equation" r:id="rId3" imgW="152280" imgH="228600" progId="Equation.DSMT4">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8" y="4040"/>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46" name="Line 18"/>
            <p:cNvSpPr>
              <a:spLocks noChangeShapeType="1"/>
            </p:cNvSpPr>
            <p:nvPr/>
          </p:nvSpPr>
          <p:spPr bwMode="auto">
            <a:xfrm>
              <a:off x="6273" y="5902"/>
              <a:ext cx="1256" cy="2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7" name="Line 19"/>
            <p:cNvSpPr>
              <a:spLocks noChangeShapeType="1"/>
            </p:cNvSpPr>
            <p:nvPr/>
          </p:nvSpPr>
          <p:spPr bwMode="auto">
            <a:xfrm flipH="1">
              <a:off x="5763" y="6915"/>
              <a:ext cx="1771" cy="38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148" name="Oval 20"/>
            <p:cNvSpPr>
              <a:spLocks noChangeArrowheads="1"/>
            </p:cNvSpPr>
            <p:nvPr/>
          </p:nvSpPr>
          <p:spPr bwMode="auto">
            <a:xfrm>
              <a:off x="4387" y="5123"/>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4" name="Object 21"/>
            <p:cNvGraphicFramePr>
              <a:graphicFrameLocks noChangeAspect="1"/>
            </p:cNvGraphicFramePr>
            <p:nvPr/>
          </p:nvGraphicFramePr>
          <p:xfrm>
            <a:off x="4809" y="5086"/>
            <a:ext cx="312" cy="351"/>
          </p:xfrm>
          <a:graphic>
            <a:graphicData uri="http://schemas.openxmlformats.org/presentationml/2006/ole">
              <mc:AlternateContent xmlns:mc="http://schemas.openxmlformats.org/markup-compatibility/2006">
                <mc:Choice xmlns:v="urn:schemas-microsoft-com:vml" Requires="v">
                  <p:oleObj spid="_x0000_s5423" name="Equation" r:id="rId5" imgW="164880" imgH="228600" progId="Equation.DSMT4">
                    <p:embed/>
                  </p:oleObj>
                </mc:Choice>
                <mc:Fallback>
                  <p:oleObj name="Equation" r:id="rId5" imgW="164880" imgH="228600" progId="Equation.DSMT4">
                    <p:embed/>
                    <p:pic>
                      <p:nvPicPr>
                        <p:cNvPr id="0" name="Object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9" y="5086"/>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49" name="Oval 22"/>
            <p:cNvSpPr>
              <a:spLocks noChangeArrowheads="1"/>
            </p:cNvSpPr>
            <p:nvPr/>
          </p:nvSpPr>
          <p:spPr bwMode="auto">
            <a:xfrm>
              <a:off x="5627" y="5127"/>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5" name="Object 23"/>
            <p:cNvGraphicFramePr>
              <a:graphicFrameLocks noChangeAspect="1"/>
            </p:cNvGraphicFramePr>
            <p:nvPr/>
          </p:nvGraphicFramePr>
          <p:xfrm>
            <a:off x="6049" y="5090"/>
            <a:ext cx="312" cy="351"/>
          </p:xfrm>
          <a:graphic>
            <a:graphicData uri="http://schemas.openxmlformats.org/presentationml/2006/ole">
              <mc:AlternateContent xmlns:mc="http://schemas.openxmlformats.org/markup-compatibility/2006">
                <mc:Choice xmlns:v="urn:schemas-microsoft-com:vml" Requires="v">
                  <p:oleObj spid="_x0000_s5424" name="Equation" r:id="rId7" imgW="164880" imgH="228600" progId="Equation.DSMT4">
                    <p:embed/>
                  </p:oleObj>
                </mc:Choice>
                <mc:Fallback>
                  <p:oleObj name="Equation" r:id="rId7" imgW="164880" imgH="2286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9" y="5090"/>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0" name="Oval 24"/>
            <p:cNvSpPr>
              <a:spLocks noChangeArrowheads="1"/>
            </p:cNvSpPr>
            <p:nvPr/>
          </p:nvSpPr>
          <p:spPr bwMode="auto">
            <a:xfrm>
              <a:off x="6895" y="5149"/>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6" name="Object 25"/>
            <p:cNvGraphicFramePr>
              <a:graphicFrameLocks noChangeAspect="1"/>
            </p:cNvGraphicFramePr>
            <p:nvPr/>
          </p:nvGraphicFramePr>
          <p:xfrm>
            <a:off x="7317" y="5112"/>
            <a:ext cx="312" cy="351"/>
          </p:xfrm>
          <a:graphic>
            <a:graphicData uri="http://schemas.openxmlformats.org/presentationml/2006/ole">
              <mc:AlternateContent xmlns:mc="http://schemas.openxmlformats.org/markup-compatibility/2006">
                <mc:Choice xmlns:v="urn:schemas-microsoft-com:vml" Requires="v">
                  <p:oleObj spid="_x0000_s5425" name="Equation" r:id="rId9" imgW="164880" imgH="228600" progId="Equation.DSMT4">
                    <p:embed/>
                  </p:oleObj>
                </mc:Choice>
                <mc:Fallback>
                  <p:oleObj name="Equation" r:id="rId9" imgW="164880" imgH="228600" progId="Equation.DSMT4">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17" y="5112"/>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1" name="Oval 26"/>
            <p:cNvSpPr>
              <a:spLocks noChangeArrowheads="1"/>
            </p:cNvSpPr>
            <p:nvPr/>
          </p:nvSpPr>
          <p:spPr bwMode="auto">
            <a:xfrm>
              <a:off x="5197" y="6227"/>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7" name="Object 27"/>
            <p:cNvGraphicFramePr>
              <a:graphicFrameLocks noChangeAspect="1"/>
            </p:cNvGraphicFramePr>
            <p:nvPr/>
          </p:nvGraphicFramePr>
          <p:xfrm>
            <a:off x="5619" y="6190"/>
            <a:ext cx="312" cy="351"/>
          </p:xfrm>
          <a:graphic>
            <a:graphicData uri="http://schemas.openxmlformats.org/presentationml/2006/ole">
              <mc:AlternateContent xmlns:mc="http://schemas.openxmlformats.org/markup-compatibility/2006">
                <mc:Choice xmlns:v="urn:schemas-microsoft-com:vml" Requires="v">
                  <p:oleObj spid="_x0000_s5426" name="Equation" r:id="rId11" imgW="164880" imgH="228600" progId="Equation.DSMT4">
                    <p:embed/>
                  </p:oleObj>
                </mc:Choice>
                <mc:Fallback>
                  <p:oleObj name="Equation" r:id="rId11" imgW="164880" imgH="228600"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9" y="6190"/>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2" name="Oval 28"/>
            <p:cNvSpPr>
              <a:spLocks noChangeArrowheads="1"/>
            </p:cNvSpPr>
            <p:nvPr/>
          </p:nvSpPr>
          <p:spPr bwMode="auto">
            <a:xfrm>
              <a:off x="7013" y="6215"/>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8" name="Object 29"/>
            <p:cNvGraphicFramePr>
              <a:graphicFrameLocks noChangeAspect="1"/>
            </p:cNvGraphicFramePr>
            <p:nvPr/>
          </p:nvGraphicFramePr>
          <p:xfrm>
            <a:off x="7435" y="6178"/>
            <a:ext cx="312" cy="351"/>
          </p:xfrm>
          <a:graphic>
            <a:graphicData uri="http://schemas.openxmlformats.org/presentationml/2006/ole">
              <mc:AlternateContent xmlns:mc="http://schemas.openxmlformats.org/markup-compatibility/2006">
                <mc:Choice xmlns:v="urn:schemas-microsoft-com:vml" Requires="v">
                  <p:oleObj spid="_x0000_s5427" name="Equation" r:id="rId13" imgW="164880" imgH="228600" progId="Equation.DSMT4">
                    <p:embed/>
                  </p:oleObj>
                </mc:Choice>
                <mc:Fallback>
                  <p:oleObj name="Equation" r:id="rId13" imgW="164880" imgH="228600" progId="Equation.DSMT4">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35" y="6178"/>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3" name="Oval 30"/>
            <p:cNvSpPr>
              <a:spLocks noChangeArrowheads="1"/>
            </p:cNvSpPr>
            <p:nvPr/>
          </p:nvSpPr>
          <p:spPr bwMode="auto">
            <a:xfrm>
              <a:off x="5148" y="7315"/>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29" name="Object 31"/>
            <p:cNvGraphicFramePr>
              <a:graphicFrameLocks noChangeAspect="1"/>
            </p:cNvGraphicFramePr>
            <p:nvPr/>
          </p:nvGraphicFramePr>
          <p:xfrm>
            <a:off x="5570" y="7278"/>
            <a:ext cx="312" cy="351"/>
          </p:xfrm>
          <a:graphic>
            <a:graphicData uri="http://schemas.openxmlformats.org/presentationml/2006/ole">
              <mc:AlternateContent xmlns:mc="http://schemas.openxmlformats.org/markup-compatibility/2006">
                <mc:Choice xmlns:v="urn:schemas-microsoft-com:vml" Requires="v">
                  <p:oleObj spid="_x0000_s5428" name="Equation" r:id="rId15" imgW="164880" imgH="228600" progId="Equation.DSMT4">
                    <p:embed/>
                  </p:oleObj>
                </mc:Choice>
                <mc:Fallback>
                  <p:oleObj name="Equation" r:id="rId15" imgW="164880" imgH="228600" progId="Equation.DSMT4">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70" y="7278"/>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4" name="Oval 32"/>
            <p:cNvSpPr>
              <a:spLocks noChangeArrowheads="1"/>
            </p:cNvSpPr>
            <p:nvPr/>
          </p:nvSpPr>
          <p:spPr bwMode="auto">
            <a:xfrm>
              <a:off x="6896" y="7258"/>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30" name="Object 33"/>
            <p:cNvGraphicFramePr>
              <a:graphicFrameLocks noChangeAspect="1"/>
            </p:cNvGraphicFramePr>
            <p:nvPr/>
          </p:nvGraphicFramePr>
          <p:xfrm>
            <a:off x="7318" y="7221"/>
            <a:ext cx="312" cy="351"/>
          </p:xfrm>
          <a:graphic>
            <a:graphicData uri="http://schemas.openxmlformats.org/presentationml/2006/ole">
              <mc:AlternateContent xmlns:mc="http://schemas.openxmlformats.org/markup-compatibility/2006">
                <mc:Choice xmlns:v="urn:schemas-microsoft-com:vml" Requires="v">
                  <p:oleObj spid="_x0000_s5429" name="Equation" r:id="rId17" imgW="164880" imgH="228600" progId="Equation.DSMT4">
                    <p:embed/>
                  </p:oleObj>
                </mc:Choice>
                <mc:Fallback>
                  <p:oleObj name="Equation" r:id="rId17" imgW="164880" imgH="228600" progId="Equation.DSMT4">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18" y="7221"/>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5" name="Oval 34"/>
            <p:cNvSpPr>
              <a:spLocks noChangeArrowheads="1"/>
            </p:cNvSpPr>
            <p:nvPr/>
          </p:nvSpPr>
          <p:spPr bwMode="auto">
            <a:xfrm>
              <a:off x="6049" y="8400"/>
              <a:ext cx="1125" cy="775"/>
            </a:xfrm>
            <a:prstGeom prst="ellipse">
              <a:avLst/>
            </a:prstGeom>
            <a:solidFill>
              <a:srgbClr val="FFFFFF"/>
            </a:solidFill>
            <a:ln w="9525">
              <a:solidFill>
                <a:srgbClr val="000000"/>
              </a:solidFill>
              <a:round/>
              <a:headEnd/>
              <a:tailEnd/>
            </a:ln>
          </p:spPr>
          <p:txBody>
            <a:bodyPr/>
            <a:lstStyle/>
            <a:p>
              <a:endParaRPr lang="zh-CN" altLang="en-US"/>
            </a:p>
          </p:txBody>
        </p:sp>
        <p:graphicFrame>
          <p:nvGraphicFramePr>
            <p:cNvPr id="5131" name="Object 35"/>
            <p:cNvGraphicFramePr>
              <a:graphicFrameLocks noChangeAspect="1"/>
            </p:cNvGraphicFramePr>
            <p:nvPr/>
          </p:nvGraphicFramePr>
          <p:xfrm>
            <a:off x="6471" y="8363"/>
            <a:ext cx="312" cy="351"/>
          </p:xfrm>
          <a:graphic>
            <a:graphicData uri="http://schemas.openxmlformats.org/presentationml/2006/ole">
              <mc:AlternateContent xmlns:mc="http://schemas.openxmlformats.org/markup-compatibility/2006">
                <mc:Choice xmlns:v="urn:schemas-microsoft-com:vml" Requires="v">
                  <p:oleObj spid="_x0000_s5430" name="Equation" r:id="rId19" imgW="164880" imgH="228600" progId="Equation.DSMT4">
                    <p:embed/>
                  </p:oleObj>
                </mc:Choice>
                <mc:Fallback>
                  <p:oleObj name="Equation" r:id="rId19" imgW="164880" imgH="228600" progId="Equation.DSMT4">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71" y="8363"/>
                          <a:ext cx="31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6" name="Text Box 36"/>
            <p:cNvSpPr txBox="1">
              <a:spLocks noChangeArrowheads="1"/>
            </p:cNvSpPr>
            <p:nvPr/>
          </p:nvSpPr>
          <p:spPr bwMode="auto">
            <a:xfrm>
              <a:off x="6123" y="441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24</a:t>
              </a:r>
              <a:endParaRPr kumimoji="1" lang="en-US" altLang="zh-CN" sz="2400" b="0">
                <a:solidFill>
                  <a:schemeClr val="tx1"/>
                </a:solidFill>
              </a:endParaRPr>
            </a:p>
          </p:txBody>
        </p:sp>
        <p:sp>
          <p:nvSpPr>
            <p:cNvPr id="5157" name="Text Box 37"/>
            <p:cNvSpPr txBox="1">
              <a:spLocks noChangeArrowheads="1"/>
            </p:cNvSpPr>
            <p:nvPr/>
          </p:nvSpPr>
          <p:spPr bwMode="auto">
            <a:xfrm>
              <a:off x="4683" y="5355"/>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120</a:t>
              </a:r>
              <a:endParaRPr kumimoji="1" lang="en-US" altLang="zh-CN" sz="2400" b="0">
                <a:solidFill>
                  <a:schemeClr val="tx1"/>
                </a:solidFill>
              </a:endParaRPr>
            </a:p>
          </p:txBody>
        </p:sp>
        <p:sp>
          <p:nvSpPr>
            <p:cNvPr id="5158" name="Text Box 38"/>
            <p:cNvSpPr txBox="1">
              <a:spLocks noChangeArrowheads="1"/>
            </p:cNvSpPr>
            <p:nvPr/>
          </p:nvSpPr>
          <p:spPr bwMode="auto">
            <a:xfrm>
              <a:off x="5943" y="551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24</a:t>
              </a:r>
              <a:endParaRPr kumimoji="1" lang="en-US" altLang="zh-CN" sz="2400" b="0">
                <a:solidFill>
                  <a:schemeClr val="tx1"/>
                </a:solidFill>
              </a:endParaRPr>
            </a:p>
          </p:txBody>
        </p:sp>
        <p:sp>
          <p:nvSpPr>
            <p:cNvPr id="5159" name="Text Box 39"/>
            <p:cNvSpPr txBox="1">
              <a:spLocks noChangeArrowheads="1"/>
            </p:cNvSpPr>
            <p:nvPr/>
          </p:nvSpPr>
          <p:spPr bwMode="auto">
            <a:xfrm>
              <a:off x="7203" y="551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30</a:t>
              </a:r>
              <a:endParaRPr kumimoji="1" lang="en-US" altLang="zh-CN" sz="2400" b="0">
                <a:solidFill>
                  <a:schemeClr val="tx1"/>
                </a:solidFill>
              </a:endParaRPr>
            </a:p>
          </p:txBody>
        </p:sp>
        <p:sp>
          <p:nvSpPr>
            <p:cNvPr id="5160" name="Text Box 40"/>
            <p:cNvSpPr txBox="1">
              <a:spLocks noChangeArrowheads="1"/>
            </p:cNvSpPr>
            <p:nvPr/>
          </p:nvSpPr>
          <p:spPr bwMode="auto">
            <a:xfrm>
              <a:off x="5583" y="6603"/>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60</a:t>
              </a:r>
              <a:endParaRPr kumimoji="1" lang="en-US" altLang="zh-CN" sz="2400" b="0">
                <a:solidFill>
                  <a:schemeClr val="tx1"/>
                </a:solidFill>
              </a:endParaRPr>
            </a:p>
          </p:txBody>
        </p:sp>
        <p:sp>
          <p:nvSpPr>
            <p:cNvPr id="5161" name="Text Box 41"/>
            <p:cNvSpPr txBox="1">
              <a:spLocks noChangeArrowheads="1"/>
            </p:cNvSpPr>
            <p:nvPr/>
          </p:nvSpPr>
          <p:spPr bwMode="auto">
            <a:xfrm>
              <a:off x="7383" y="6603"/>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90</a:t>
              </a:r>
              <a:endParaRPr kumimoji="1" lang="en-US" altLang="zh-CN" sz="2400" b="0">
                <a:solidFill>
                  <a:schemeClr val="tx1"/>
                </a:solidFill>
              </a:endParaRPr>
            </a:p>
          </p:txBody>
        </p:sp>
        <p:sp>
          <p:nvSpPr>
            <p:cNvPr id="5162" name="Text Box 42"/>
            <p:cNvSpPr txBox="1">
              <a:spLocks noChangeArrowheads="1"/>
            </p:cNvSpPr>
            <p:nvPr/>
          </p:nvSpPr>
          <p:spPr bwMode="auto">
            <a:xfrm>
              <a:off x="5583" y="753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36</a:t>
              </a:r>
              <a:endParaRPr kumimoji="1" lang="en-US" altLang="zh-CN" sz="2400" b="0">
                <a:solidFill>
                  <a:schemeClr val="tx1"/>
                </a:solidFill>
              </a:endParaRPr>
            </a:p>
          </p:txBody>
        </p:sp>
        <p:sp>
          <p:nvSpPr>
            <p:cNvPr id="5163" name="Text Box 43"/>
            <p:cNvSpPr txBox="1">
              <a:spLocks noChangeArrowheads="1"/>
            </p:cNvSpPr>
            <p:nvPr/>
          </p:nvSpPr>
          <p:spPr bwMode="auto">
            <a:xfrm>
              <a:off x="7203" y="753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96</a:t>
              </a:r>
              <a:endParaRPr kumimoji="1" lang="en-US" altLang="zh-CN" sz="2400" b="0">
                <a:solidFill>
                  <a:schemeClr val="tx1"/>
                </a:solidFill>
              </a:endParaRPr>
            </a:p>
          </p:txBody>
        </p:sp>
        <p:sp>
          <p:nvSpPr>
            <p:cNvPr id="5164" name="Text Box 44"/>
            <p:cNvSpPr txBox="1">
              <a:spLocks noChangeArrowheads="1"/>
            </p:cNvSpPr>
            <p:nvPr/>
          </p:nvSpPr>
          <p:spPr bwMode="auto">
            <a:xfrm>
              <a:off x="6483" y="8787"/>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30</a:t>
              </a:r>
              <a:endParaRPr kumimoji="1" lang="en-US" altLang="zh-CN" sz="2400" b="0">
                <a:solidFill>
                  <a:schemeClr val="tx1"/>
                </a:solidFill>
              </a:endParaRPr>
            </a:p>
          </p:txBody>
        </p:sp>
        <p:sp>
          <p:nvSpPr>
            <p:cNvPr id="5165" name="Text Box 45"/>
            <p:cNvSpPr txBox="1">
              <a:spLocks noChangeArrowheads="1"/>
            </p:cNvSpPr>
            <p:nvPr/>
          </p:nvSpPr>
          <p:spPr bwMode="auto">
            <a:xfrm>
              <a:off x="5223" y="473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sp>
          <p:nvSpPr>
            <p:cNvPr id="5166" name="Text Box 46"/>
            <p:cNvSpPr txBox="1">
              <a:spLocks noChangeArrowheads="1"/>
            </p:cNvSpPr>
            <p:nvPr/>
          </p:nvSpPr>
          <p:spPr bwMode="auto">
            <a:xfrm>
              <a:off x="5763" y="4887"/>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sp>
          <p:nvSpPr>
            <p:cNvPr id="5167" name="Text Box 47"/>
            <p:cNvSpPr txBox="1">
              <a:spLocks noChangeArrowheads="1"/>
            </p:cNvSpPr>
            <p:nvPr/>
          </p:nvSpPr>
          <p:spPr bwMode="auto">
            <a:xfrm>
              <a:off x="6843" y="473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sp>
          <p:nvSpPr>
            <p:cNvPr id="5168" name="Text Box 48"/>
            <p:cNvSpPr txBox="1">
              <a:spLocks noChangeArrowheads="1"/>
            </p:cNvSpPr>
            <p:nvPr/>
          </p:nvSpPr>
          <p:spPr bwMode="auto">
            <a:xfrm>
              <a:off x="4863" y="597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sp>
          <p:nvSpPr>
            <p:cNvPr id="5169" name="Text Box 49"/>
            <p:cNvSpPr txBox="1">
              <a:spLocks noChangeArrowheads="1"/>
            </p:cNvSpPr>
            <p:nvPr/>
          </p:nvSpPr>
          <p:spPr bwMode="auto">
            <a:xfrm>
              <a:off x="6123" y="597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1</a:t>
              </a:r>
              <a:endParaRPr kumimoji="1" lang="en-US" altLang="zh-CN" sz="2400" b="0">
                <a:solidFill>
                  <a:schemeClr val="tx1"/>
                </a:solidFill>
              </a:endParaRPr>
            </a:p>
          </p:txBody>
        </p:sp>
        <p:sp>
          <p:nvSpPr>
            <p:cNvPr id="5170" name="Text Box 50"/>
            <p:cNvSpPr txBox="1">
              <a:spLocks noChangeArrowheads="1"/>
            </p:cNvSpPr>
            <p:nvPr/>
          </p:nvSpPr>
          <p:spPr bwMode="auto">
            <a:xfrm>
              <a:off x="6663" y="5979"/>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1</a:t>
              </a:r>
              <a:endParaRPr kumimoji="1" lang="en-US" altLang="zh-CN" sz="2400" b="0">
                <a:solidFill>
                  <a:schemeClr val="tx1"/>
                </a:solidFill>
              </a:endParaRPr>
            </a:p>
          </p:txBody>
        </p:sp>
        <p:sp>
          <p:nvSpPr>
            <p:cNvPr id="5171" name="Text Box 51"/>
            <p:cNvSpPr txBox="1">
              <a:spLocks noChangeArrowheads="1"/>
            </p:cNvSpPr>
            <p:nvPr/>
          </p:nvSpPr>
          <p:spPr bwMode="auto">
            <a:xfrm>
              <a:off x="7743" y="5823"/>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sp>
          <p:nvSpPr>
            <p:cNvPr id="5172" name="Text Box 52"/>
            <p:cNvSpPr txBox="1">
              <a:spLocks noChangeArrowheads="1"/>
            </p:cNvSpPr>
            <p:nvPr/>
          </p:nvSpPr>
          <p:spPr bwMode="auto">
            <a:xfrm>
              <a:off x="5403" y="6915"/>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3</a:t>
              </a:r>
              <a:endParaRPr kumimoji="1" lang="en-US" altLang="zh-CN" sz="2400" b="0">
                <a:solidFill>
                  <a:schemeClr val="tx1"/>
                </a:solidFill>
              </a:endParaRPr>
            </a:p>
          </p:txBody>
        </p:sp>
        <p:sp>
          <p:nvSpPr>
            <p:cNvPr id="5173" name="Text Box 53"/>
            <p:cNvSpPr txBox="1">
              <a:spLocks noChangeArrowheads="1"/>
            </p:cNvSpPr>
            <p:nvPr/>
          </p:nvSpPr>
          <p:spPr bwMode="auto">
            <a:xfrm>
              <a:off x="7203" y="8163"/>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sp>
          <p:nvSpPr>
            <p:cNvPr id="5174" name="Text Box 54"/>
            <p:cNvSpPr txBox="1">
              <a:spLocks noChangeArrowheads="1"/>
            </p:cNvSpPr>
            <p:nvPr/>
          </p:nvSpPr>
          <p:spPr bwMode="auto">
            <a:xfrm>
              <a:off x="5763" y="8163"/>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4</a:t>
              </a:r>
              <a:endParaRPr kumimoji="1" lang="en-US" altLang="zh-CN" sz="2400" b="0">
                <a:solidFill>
                  <a:schemeClr val="tx1"/>
                </a:solidFill>
              </a:endParaRPr>
            </a:p>
          </p:txBody>
        </p:sp>
        <p:sp>
          <p:nvSpPr>
            <p:cNvPr id="5175" name="Text Box 55"/>
            <p:cNvSpPr txBox="1">
              <a:spLocks noChangeArrowheads="1"/>
            </p:cNvSpPr>
            <p:nvPr/>
          </p:nvSpPr>
          <p:spPr bwMode="auto">
            <a:xfrm>
              <a:off x="6483" y="707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1</a:t>
              </a:r>
              <a:endParaRPr kumimoji="1" lang="en-US" altLang="zh-CN" sz="2400" b="0">
                <a:solidFill>
                  <a:schemeClr val="tx1"/>
                </a:solidFill>
              </a:endParaRPr>
            </a:p>
          </p:txBody>
        </p:sp>
        <p:sp>
          <p:nvSpPr>
            <p:cNvPr id="5176" name="Text Box 56"/>
            <p:cNvSpPr txBox="1">
              <a:spLocks noChangeArrowheads="1"/>
            </p:cNvSpPr>
            <p:nvPr/>
          </p:nvSpPr>
          <p:spPr bwMode="auto">
            <a:xfrm>
              <a:off x="7743" y="6915"/>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just" eaLnBrk="1" hangingPunct="1"/>
              <a:r>
                <a:rPr kumimoji="1" lang="en-US" altLang="zh-CN" sz="1000" b="0">
                  <a:solidFill>
                    <a:schemeClr val="tx1"/>
                  </a:solidFill>
                </a:rPr>
                <a:t>2</a:t>
              </a:r>
              <a:endParaRPr kumimoji="1" lang="en-US" altLang="zh-CN" sz="2400" b="0">
                <a:solidFill>
                  <a:schemeClr val="tx1"/>
                </a:solidFill>
              </a:endParaRPr>
            </a:p>
          </p:txBody>
        </p:sp>
      </p:grpSp>
      <p:graphicFrame>
        <p:nvGraphicFramePr>
          <p:cNvPr id="5122" name="Object 57"/>
          <p:cNvGraphicFramePr>
            <a:graphicFrameLocks noChangeAspect="1"/>
          </p:cNvGraphicFramePr>
          <p:nvPr/>
        </p:nvGraphicFramePr>
        <p:xfrm>
          <a:off x="792163" y="3789363"/>
          <a:ext cx="3635375" cy="2081212"/>
        </p:xfrm>
        <a:graphic>
          <a:graphicData uri="http://schemas.openxmlformats.org/presentationml/2006/ole">
            <mc:AlternateContent xmlns:mc="http://schemas.openxmlformats.org/markup-compatibility/2006">
              <mc:Choice xmlns:v="urn:schemas-microsoft-com:vml" Requires="v">
                <p:oleObj spid="_x0000_s5431" name="Equation" r:id="rId21" imgW="1206500" imgH="2311400" progId="Equation.DSMT4">
                  <p:embed/>
                </p:oleObj>
              </mc:Choice>
              <mc:Fallback>
                <p:oleObj name="Equation" r:id="rId21" imgW="1206500" imgH="2311400" progId="Equation.DSMT4">
                  <p:embed/>
                  <p:pic>
                    <p:nvPicPr>
                      <p:cNvPr id="0" name="Object 5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92163" y="3789363"/>
                        <a:ext cx="3635375" cy="208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3" name="Rectangle 58"/>
          <p:cNvSpPr>
            <a:spLocks noChangeArrowheads="1"/>
          </p:cNvSpPr>
          <p:nvPr/>
        </p:nvSpPr>
        <p:spPr bwMode="auto">
          <a:xfrm>
            <a:off x="5076825" y="5357813"/>
            <a:ext cx="189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kumimoji="1" lang="en-US" altLang="zh-CN" sz="2400" b="0">
                <a:solidFill>
                  <a:schemeClr val="tx1"/>
                </a:solidFill>
                <a:sym typeface="Symbol" pitchFamily="18" charset="2"/>
              </a:rPr>
              <a:t>total_time=33</a:t>
            </a:r>
            <a:endParaRPr kumimoji="1" lang="zh-CN" altLang="en-US" sz="2400" b="0">
              <a:solidFill>
                <a:schemeClr val="tx1"/>
              </a:solidFill>
              <a:sym typeface="Symbol" pitchFamily="18" charset="2"/>
            </a:endParaRPr>
          </a:p>
        </p:txBody>
      </p:sp>
    </p:spTree>
  </p:cSld>
  <p:clrMapOvr>
    <a:masterClrMapping/>
  </p:clrMapOvr>
  <p:transition>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33375"/>
            <a:ext cx="8893175" cy="642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ChangeArrowheads="1"/>
          </p:cNvSpPr>
          <p:nvPr/>
        </p:nvSpPr>
        <p:spPr bwMode="auto">
          <a:xfrm>
            <a:off x="431800" y="1584325"/>
            <a:ext cx="8505825"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Ins="126000">
            <a:spAutoFit/>
          </a:bodyPr>
          <a:lstStyle/>
          <a:p>
            <a:pPr indent="571500" algn="l" eaLnBrk="0" hangingPunct="0">
              <a:lnSpc>
                <a:spcPct val="120000"/>
              </a:lnSpc>
              <a:spcAft>
                <a:spcPts val="0"/>
              </a:spcAft>
              <a:buClr>
                <a:schemeClr val="accent2"/>
              </a:buClr>
              <a:buFont typeface="Wingdings" pitchFamily="2" charset="2"/>
              <a:buNone/>
            </a:pPr>
            <a:r>
              <a:rPr lang="zh-CN" altLang="en-US" sz="2400" dirty="0">
                <a:latin typeface="+mn-ea"/>
                <a:ea typeface="+mn-ea"/>
              </a:rPr>
              <a:t>（</a:t>
            </a:r>
            <a:r>
              <a:rPr lang="en-US" altLang="zh-CN" sz="2400" dirty="0">
                <a:latin typeface="+mn-ea"/>
                <a:ea typeface="+mn-ea"/>
              </a:rPr>
              <a:t>1</a:t>
            </a:r>
            <a:r>
              <a:rPr lang="zh-CN" altLang="en-US" sz="2400" dirty="0">
                <a:latin typeface="+mn-ea"/>
                <a:ea typeface="+mn-ea"/>
              </a:rPr>
              <a:t>）</a:t>
            </a:r>
            <a:r>
              <a:rPr lang="en-US" altLang="zh-CN" sz="2400" dirty="0">
                <a:solidFill>
                  <a:schemeClr val="tx1"/>
                </a:solidFill>
                <a:latin typeface="+mn-ea"/>
                <a:ea typeface="+mn-ea"/>
              </a:rPr>
              <a:t>PDL</a:t>
            </a:r>
            <a:r>
              <a:rPr lang="zh-CN" altLang="en-US" sz="2400" dirty="0">
                <a:solidFill>
                  <a:schemeClr val="tx1"/>
                </a:solidFill>
                <a:latin typeface="+mn-ea"/>
                <a:ea typeface="+mn-ea"/>
              </a:rPr>
              <a:t>虽然不是程序设计语言，但是它与高级程序设计语言非常类似，只要对</a:t>
            </a:r>
            <a:r>
              <a:rPr lang="en-US" altLang="zh-CN" sz="2400" dirty="0">
                <a:solidFill>
                  <a:schemeClr val="tx1"/>
                </a:solidFill>
                <a:latin typeface="+mn-ea"/>
                <a:ea typeface="+mn-ea"/>
              </a:rPr>
              <a:t>PDL</a:t>
            </a:r>
            <a:r>
              <a:rPr lang="zh-CN" altLang="en-US" sz="2400" dirty="0">
                <a:solidFill>
                  <a:schemeClr val="tx1"/>
                </a:solidFill>
                <a:latin typeface="+mn-ea"/>
                <a:ea typeface="+mn-ea"/>
              </a:rPr>
              <a:t>描述稍加变换就可变成源程序代码。因此，它是详细设计阶段很受欢迎的表达工具。</a:t>
            </a:r>
          </a:p>
          <a:p>
            <a:pPr indent="571500" algn="just" eaLnBrk="0" hangingPunct="0">
              <a:lnSpc>
                <a:spcPct val="120000"/>
              </a:lnSpc>
              <a:spcAft>
                <a:spcPts val="0"/>
              </a:spcAft>
              <a:buClr>
                <a:schemeClr val="accent2"/>
              </a:buClr>
              <a:buFont typeface="Wingdings" pitchFamily="2" charset="2"/>
              <a:buNone/>
            </a:pP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zh-CN" altLang="en-US" sz="2400" dirty="0">
                <a:solidFill>
                  <a:schemeClr val="tx1"/>
                </a:solidFill>
                <a:latin typeface="+mn-ea"/>
                <a:ea typeface="+mn-ea"/>
              </a:rPr>
              <a:t>用</a:t>
            </a:r>
            <a:r>
              <a:rPr lang="en-US" altLang="zh-CN" sz="2400" dirty="0">
                <a:solidFill>
                  <a:schemeClr val="tx1"/>
                </a:solidFill>
                <a:latin typeface="+mn-ea"/>
                <a:ea typeface="+mn-ea"/>
              </a:rPr>
              <a:t>PDL</a:t>
            </a:r>
            <a:r>
              <a:rPr lang="zh-CN" altLang="en-US" sz="2400" dirty="0">
                <a:solidFill>
                  <a:schemeClr val="tx1"/>
                </a:solidFill>
                <a:latin typeface="+mn-ea"/>
                <a:ea typeface="+mn-ea"/>
              </a:rPr>
              <a:t>写出的程序，既可以很抽象，又可以很具体。因此，容易实现自顶向下逐步求精的设计原则。</a:t>
            </a:r>
          </a:p>
          <a:p>
            <a:pPr indent="571500" algn="just" eaLnBrk="0" hangingPunct="0">
              <a:lnSpc>
                <a:spcPct val="120000"/>
              </a:lnSpc>
              <a:spcAft>
                <a:spcPts val="0"/>
              </a:spcAft>
              <a:buClr>
                <a:schemeClr val="accent2"/>
              </a:buClr>
              <a:buFont typeface="Wingdings" pitchFamily="2" charset="2"/>
              <a:buNone/>
            </a:pPr>
            <a:r>
              <a:rPr lang="zh-CN" altLang="en-US" sz="2400" dirty="0">
                <a:latin typeface="+mn-ea"/>
                <a:ea typeface="+mn-ea"/>
              </a:rPr>
              <a:t>（</a:t>
            </a:r>
            <a:r>
              <a:rPr lang="en-US" altLang="zh-CN" sz="2400" dirty="0">
                <a:latin typeface="+mn-ea"/>
                <a:ea typeface="+mn-ea"/>
              </a:rPr>
              <a:t>3</a:t>
            </a:r>
            <a:r>
              <a:rPr lang="zh-CN" altLang="en-US" sz="2400" dirty="0">
                <a:latin typeface="+mn-ea"/>
                <a:ea typeface="+mn-ea"/>
              </a:rPr>
              <a:t>）</a:t>
            </a:r>
            <a:r>
              <a:rPr lang="en-US" altLang="zh-CN" sz="2400" dirty="0">
                <a:solidFill>
                  <a:schemeClr val="tx1"/>
                </a:solidFill>
                <a:latin typeface="+mn-ea"/>
                <a:ea typeface="+mn-ea"/>
              </a:rPr>
              <a:t>PDL</a:t>
            </a:r>
            <a:r>
              <a:rPr lang="zh-CN" altLang="en-US" sz="2400" dirty="0">
                <a:solidFill>
                  <a:schemeClr val="tx1"/>
                </a:solidFill>
                <a:latin typeface="+mn-ea"/>
                <a:ea typeface="+mn-ea"/>
              </a:rPr>
              <a:t>描述同自然语言很接近，易于理解。</a:t>
            </a:r>
          </a:p>
          <a:p>
            <a:pPr indent="571500" algn="just" eaLnBrk="0" hangingPunct="0">
              <a:lnSpc>
                <a:spcPct val="120000"/>
              </a:lnSpc>
              <a:spcAft>
                <a:spcPts val="0"/>
              </a:spcAft>
              <a:buClr>
                <a:schemeClr val="accent2"/>
              </a:buClr>
              <a:buFont typeface="Wingdings" pitchFamily="2" charset="2"/>
              <a:buNone/>
            </a:pPr>
            <a:r>
              <a:rPr lang="zh-CN" altLang="en-US" sz="2400" dirty="0">
                <a:latin typeface="+mn-ea"/>
                <a:ea typeface="+mn-ea"/>
              </a:rPr>
              <a:t>（</a:t>
            </a:r>
            <a:r>
              <a:rPr lang="en-US" altLang="zh-CN" sz="2400" dirty="0">
                <a:latin typeface="+mn-ea"/>
                <a:ea typeface="+mn-ea"/>
              </a:rPr>
              <a:t>4</a:t>
            </a:r>
            <a:r>
              <a:rPr lang="zh-CN" altLang="en-US" sz="2400" dirty="0">
                <a:latin typeface="+mn-ea"/>
                <a:ea typeface="+mn-ea"/>
              </a:rPr>
              <a:t>）</a:t>
            </a:r>
            <a:r>
              <a:rPr lang="en-US" altLang="zh-CN" sz="2400" dirty="0">
                <a:solidFill>
                  <a:schemeClr val="tx1"/>
                </a:solidFill>
                <a:latin typeface="+mn-ea"/>
                <a:ea typeface="+mn-ea"/>
              </a:rPr>
              <a:t>PDL</a:t>
            </a:r>
            <a:r>
              <a:rPr lang="zh-CN" altLang="en-US" sz="2400" dirty="0">
                <a:solidFill>
                  <a:schemeClr val="tx1"/>
                </a:solidFill>
                <a:latin typeface="+mn-ea"/>
                <a:ea typeface="+mn-ea"/>
              </a:rPr>
              <a:t>描述可以直接作为注释插在源程序中，成为程序的内部文档。这对提高程序的可读性是非常有益的。</a:t>
            </a:r>
          </a:p>
          <a:p>
            <a:pPr indent="571500" algn="just" eaLnBrk="0" hangingPunct="0">
              <a:lnSpc>
                <a:spcPct val="120000"/>
              </a:lnSpc>
              <a:spcAft>
                <a:spcPts val="0"/>
              </a:spcAft>
              <a:buClr>
                <a:schemeClr val="accent2"/>
              </a:buClr>
              <a:buFont typeface="Wingdings" pitchFamily="2" charset="2"/>
              <a:buNone/>
            </a:pPr>
            <a:r>
              <a:rPr lang="zh-CN" altLang="en-US" sz="2400" dirty="0">
                <a:latin typeface="+mn-ea"/>
                <a:ea typeface="+mn-ea"/>
              </a:rPr>
              <a:t>（</a:t>
            </a:r>
            <a:r>
              <a:rPr lang="en-US" altLang="zh-CN" sz="2400" dirty="0">
                <a:latin typeface="+mn-ea"/>
                <a:ea typeface="+mn-ea"/>
              </a:rPr>
              <a:t>5</a:t>
            </a:r>
            <a:r>
              <a:rPr lang="zh-CN" altLang="en-US" sz="2400" dirty="0">
                <a:latin typeface="+mn-ea"/>
                <a:ea typeface="+mn-ea"/>
              </a:rPr>
              <a:t>）</a:t>
            </a:r>
            <a:r>
              <a:rPr lang="en-US" altLang="zh-CN" sz="2400" dirty="0">
                <a:solidFill>
                  <a:schemeClr val="tx1"/>
                </a:solidFill>
                <a:latin typeface="+mn-ea"/>
                <a:ea typeface="+mn-ea"/>
              </a:rPr>
              <a:t>PDL</a:t>
            </a:r>
            <a:r>
              <a:rPr lang="zh-CN" altLang="en-US" sz="2400" dirty="0">
                <a:solidFill>
                  <a:schemeClr val="tx1"/>
                </a:solidFill>
                <a:latin typeface="+mn-ea"/>
                <a:ea typeface="+mn-ea"/>
              </a:rPr>
              <a:t>一种半结构化的描述</a:t>
            </a:r>
            <a:r>
              <a:rPr lang="en-US" altLang="zh-CN" sz="2400" dirty="0">
                <a:solidFill>
                  <a:schemeClr val="tx1"/>
                </a:solidFill>
                <a:latin typeface="+mn-ea"/>
                <a:ea typeface="+mn-ea"/>
              </a:rPr>
              <a:t>, </a:t>
            </a:r>
            <a:r>
              <a:rPr lang="zh-CN" altLang="en-US" sz="2400" dirty="0">
                <a:solidFill>
                  <a:schemeClr val="tx1"/>
                </a:solidFill>
                <a:latin typeface="+mn-ea"/>
                <a:ea typeface="+mn-ea"/>
              </a:rPr>
              <a:t>与程序结构相似，因此自动产生程序比较容易。</a:t>
            </a:r>
          </a:p>
          <a:p>
            <a:pPr indent="571500" algn="just" eaLnBrk="0" hangingPunct="0">
              <a:lnSpc>
                <a:spcPct val="120000"/>
              </a:lnSpc>
              <a:spcAft>
                <a:spcPts val="0"/>
              </a:spcAft>
              <a:buClr>
                <a:schemeClr val="accent2"/>
              </a:buClr>
              <a:buFont typeface="Wingdings" pitchFamily="2" charset="2"/>
              <a:buNone/>
            </a:pPr>
            <a:r>
              <a:rPr lang="en-US" altLang="zh-CN" sz="2400" dirty="0">
                <a:solidFill>
                  <a:schemeClr val="tx1"/>
                </a:solidFill>
                <a:latin typeface="+mn-ea"/>
                <a:ea typeface="+mn-ea"/>
              </a:rPr>
              <a:t>PDL</a:t>
            </a:r>
            <a:r>
              <a:rPr lang="zh-CN" altLang="en-US" sz="2400" dirty="0">
                <a:solidFill>
                  <a:schemeClr val="tx1"/>
                </a:solidFill>
                <a:latin typeface="+mn-ea"/>
                <a:ea typeface="+mn-ea"/>
              </a:rPr>
              <a:t>的缺点是不如图形描述形象直观，因此人们常常将</a:t>
            </a:r>
            <a:r>
              <a:rPr lang="en-US" altLang="zh-CN" sz="2400" dirty="0">
                <a:solidFill>
                  <a:schemeClr val="tx1"/>
                </a:solidFill>
                <a:latin typeface="+mn-ea"/>
                <a:ea typeface="+mn-ea"/>
              </a:rPr>
              <a:t>PDL</a:t>
            </a:r>
            <a:r>
              <a:rPr lang="zh-CN" altLang="en-US" sz="2400" dirty="0">
                <a:solidFill>
                  <a:schemeClr val="tx1"/>
                </a:solidFill>
                <a:latin typeface="+mn-ea"/>
                <a:ea typeface="+mn-ea"/>
              </a:rPr>
              <a:t>描述与一种图形描述结合起来使用。</a:t>
            </a:r>
          </a:p>
        </p:txBody>
      </p:sp>
      <p:sp>
        <p:nvSpPr>
          <p:cNvPr id="75779" name="Rectangle 4"/>
          <p:cNvSpPr>
            <a:spLocks noChangeArrowheads="1"/>
          </p:cNvSpPr>
          <p:nvPr/>
        </p:nvSpPr>
        <p:spPr bwMode="auto">
          <a:xfrm>
            <a:off x="566738" y="458670"/>
            <a:ext cx="5275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PDL</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语言具有下述特点</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8818">
                                            <p:txEl>
                                              <p:pRg st="0" end="0"/>
                                            </p:txEl>
                                          </p:spTgt>
                                        </p:tgtEl>
                                        <p:attrNameLst>
                                          <p:attrName>style.visibility</p:attrName>
                                        </p:attrNameLst>
                                      </p:cBhvr>
                                      <p:to>
                                        <p:strVal val="visible"/>
                                      </p:to>
                                    </p:set>
                                    <p:animEffect transition="in" filter="wipe(left)">
                                      <p:cBhvr>
                                        <p:cTn id="7" dur="500"/>
                                        <p:tgtEl>
                                          <p:spTgt spid="418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8818">
                                            <p:txEl>
                                              <p:pRg st="1" end="1"/>
                                            </p:txEl>
                                          </p:spTgt>
                                        </p:tgtEl>
                                        <p:attrNameLst>
                                          <p:attrName>style.visibility</p:attrName>
                                        </p:attrNameLst>
                                      </p:cBhvr>
                                      <p:to>
                                        <p:strVal val="visible"/>
                                      </p:to>
                                    </p:set>
                                    <p:animEffect transition="in" filter="wipe(left)">
                                      <p:cBhvr>
                                        <p:cTn id="12" dur="500"/>
                                        <p:tgtEl>
                                          <p:spTgt spid="4188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8818">
                                            <p:txEl>
                                              <p:pRg st="2" end="2"/>
                                            </p:txEl>
                                          </p:spTgt>
                                        </p:tgtEl>
                                        <p:attrNameLst>
                                          <p:attrName>style.visibility</p:attrName>
                                        </p:attrNameLst>
                                      </p:cBhvr>
                                      <p:to>
                                        <p:strVal val="visible"/>
                                      </p:to>
                                    </p:set>
                                    <p:animEffect transition="in" filter="wipe(left)">
                                      <p:cBhvr>
                                        <p:cTn id="17" dur="500"/>
                                        <p:tgtEl>
                                          <p:spTgt spid="4188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8818">
                                            <p:txEl>
                                              <p:pRg st="3" end="3"/>
                                            </p:txEl>
                                          </p:spTgt>
                                        </p:tgtEl>
                                        <p:attrNameLst>
                                          <p:attrName>style.visibility</p:attrName>
                                        </p:attrNameLst>
                                      </p:cBhvr>
                                      <p:to>
                                        <p:strVal val="visible"/>
                                      </p:to>
                                    </p:set>
                                    <p:animEffect transition="in" filter="wipe(left)">
                                      <p:cBhvr>
                                        <p:cTn id="22" dur="500"/>
                                        <p:tgtEl>
                                          <p:spTgt spid="4188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8818">
                                            <p:txEl>
                                              <p:pRg st="4" end="4"/>
                                            </p:txEl>
                                          </p:spTgt>
                                        </p:tgtEl>
                                        <p:attrNameLst>
                                          <p:attrName>style.visibility</p:attrName>
                                        </p:attrNameLst>
                                      </p:cBhvr>
                                      <p:to>
                                        <p:strVal val="visible"/>
                                      </p:to>
                                    </p:set>
                                    <p:animEffect transition="in" filter="wipe(left)">
                                      <p:cBhvr>
                                        <p:cTn id="27" dur="500"/>
                                        <p:tgtEl>
                                          <p:spTgt spid="4188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8818">
                                            <p:txEl>
                                              <p:pRg st="5" end="5"/>
                                            </p:txEl>
                                          </p:spTgt>
                                        </p:tgtEl>
                                        <p:attrNameLst>
                                          <p:attrName>style.visibility</p:attrName>
                                        </p:attrNameLst>
                                      </p:cBhvr>
                                      <p:to>
                                        <p:strVal val="visible"/>
                                      </p:to>
                                    </p:set>
                                    <p:animEffect transition="in" filter="wipe(left)">
                                      <p:cBhvr>
                                        <p:cTn id="32" dur="500"/>
                                        <p:tgtEl>
                                          <p:spTgt spid="4188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18"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914400" y="304800"/>
            <a:ext cx="7793038"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一个详细设计举例</a:t>
            </a:r>
          </a:p>
        </p:txBody>
      </p:sp>
      <p:sp>
        <p:nvSpPr>
          <p:cNvPr id="76803" name="Rectangle 3"/>
          <p:cNvSpPr>
            <a:spLocks noChangeArrowheads="1"/>
          </p:cNvSpPr>
          <p:nvPr/>
        </p:nvSpPr>
        <p:spPr bwMode="auto">
          <a:xfrm>
            <a:off x="250825" y="1089025"/>
            <a:ext cx="8596313"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indent="269875" algn="r"/>
            <a:r>
              <a:rPr lang="zh-CN" altLang="en-US" sz="2800" dirty="0">
                <a:solidFill>
                  <a:schemeClr val="tx1"/>
                </a:solidFill>
                <a:latin typeface="Arial" charset="0"/>
              </a:rPr>
              <a:t>文档编号：</a:t>
            </a:r>
            <a:r>
              <a:rPr lang="en-US" altLang="zh-CN" sz="2800" dirty="0">
                <a:solidFill>
                  <a:schemeClr val="tx1"/>
                </a:solidFill>
                <a:latin typeface="Arial" charset="0"/>
              </a:rPr>
              <a:t>NameAdd’98_Development_02</a:t>
            </a:r>
          </a:p>
          <a:p>
            <a:pPr indent="269875" algn="r"/>
            <a:r>
              <a:rPr lang="zh-CN" altLang="en-US" sz="2800" dirty="0">
                <a:solidFill>
                  <a:schemeClr val="tx1"/>
                </a:solidFill>
                <a:latin typeface="Arial" charset="0"/>
              </a:rPr>
              <a:t>版本号：</a:t>
            </a:r>
            <a:r>
              <a:rPr lang="en-US" altLang="zh-CN" sz="2800" dirty="0">
                <a:solidFill>
                  <a:schemeClr val="tx1"/>
                </a:solidFill>
                <a:latin typeface="Arial" charset="0"/>
              </a:rPr>
              <a:t>1.0</a:t>
            </a:r>
          </a:p>
          <a:p>
            <a:pPr indent="269875"/>
            <a:endParaRPr lang="en-US" altLang="zh-CN" sz="2800" dirty="0">
              <a:solidFill>
                <a:schemeClr val="tx1"/>
              </a:solidFill>
              <a:latin typeface="Arial" charset="0"/>
            </a:endParaRPr>
          </a:p>
          <a:p>
            <a:pPr indent="269875" algn="l"/>
            <a:r>
              <a:rPr lang="en-US" altLang="zh-CN" sz="2800" dirty="0">
                <a:solidFill>
                  <a:schemeClr val="tx1"/>
                </a:solidFill>
                <a:latin typeface="Arial" charset="0"/>
              </a:rPr>
              <a:t>             </a:t>
            </a:r>
            <a:r>
              <a:rPr lang="zh-CN" altLang="en-US" sz="2800" dirty="0">
                <a:solidFill>
                  <a:srgbClr val="0000FF"/>
                </a:solidFill>
                <a:latin typeface="Arial" charset="0"/>
              </a:rPr>
              <a:t>文档名称：详细设计说明书</a:t>
            </a:r>
          </a:p>
          <a:p>
            <a:pPr indent="269875" algn="l"/>
            <a:r>
              <a:rPr lang="zh-CN" altLang="en-US" sz="2800" dirty="0">
                <a:solidFill>
                  <a:schemeClr val="tx1"/>
                </a:solidFill>
                <a:latin typeface="Arial" charset="0"/>
              </a:rPr>
              <a:t>             项目名称：</a:t>
            </a:r>
            <a:r>
              <a:rPr lang="zh-CN" altLang="en-US" sz="2800" dirty="0">
                <a:solidFill>
                  <a:srgbClr val="FF0066"/>
                </a:solidFill>
                <a:latin typeface="Arial" charset="0"/>
              </a:rPr>
              <a:t>“通信录软件”</a:t>
            </a:r>
          </a:p>
          <a:p>
            <a:pPr indent="269875" algn="l"/>
            <a:r>
              <a:rPr lang="zh-CN" altLang="en-US" sz="2800" dirty="0">
                <a:solidFill>
                  <a:schemeClr val="tx1"/>
                </a:solidFill>
                <a:latin typeface="Arial" charset="0"/>
              </a:rPr>
              <a:t>             负  责  人：谭刚</a:t>
            </a:r>
          </a:p>
          <a:p>
            <a:pPr indent="269875" algn="l"/>
            <a:r>
              <a:rPr lang="zh-CN" altLang="en-US" sz="2800" dirty="0">
                <a:solidFill>
                  <a:schemeClr val="tx1"/>
                </a:solidFill>
                <a:latin typeface="Arial" charset="0"/>
              </a:rPr>
              <a:t>             编        写：谭刚</a:t>
            </a:r>
          </a:p>
          <a:p>
            <a:pPr indent="269875" algn="l"/>
            <a:r>
              <a:rPr lang="zh-CN" altLang="en-US" sz="2800" dirty="0">
                <a:solidFill>
                  <a:schemeClr val="tx1"/>
                </a:solidFill>
                <a:latin typeface="Arial" charset="0"/>
              </a:rPr>
              <a:t>             校        对：王磊</a:t>
            </a:r>
          </a:p>
          <a:p>
            <a:pPr indent="269875" algn="l"/>
            <a:r>
              <a:rPr lang="zh-CN" altLang="en-US" sz="2800" dirty="0">
                <a:solidFill>
                  <a:schemeClr val="tx1"/>
                </a:solidFill>
                <a:latin typeface="Arial" charset="0"/>
              </a:rPr>
              <a:t>             审        核：王虎</a:t>
            </a:r>
          </a:p>
          <a:p>
            <a:pPr indent="269875" algn="l"/>
            <a:r>
              <a:rPr lang="zh-CN" altLang="en-US" sz="2800" dirty="0">
                <a:solidFill>
                  <a:schemeClr val="tx1"/>
                </a:solidFill>
                <a:latin typeface="Arial" charset="0"/>
              </a:rPr>
              <a:t>             批        准：王虎</a:t>
            </a:r>
          </a:p>
          <a:p>
            <a:pPr indent="269875" algn="l"/>
            <a:endParaRPr lang="zh-CN" altLang="en-US" sz="2800" dirty="0">
              <a:solidFill>
                <a:schemeClr val="tx1"/>
              </a:solidFill>
              <a:latin typeface="Arial" charset="0"/>
            </a:endParaRPr>
          </a:p>
          <a:p>
            <a:pPr indent="269875"/>
            <a:r>
              <a:rPr lang="zh-CN" altLang="en-US" sz="2800" dirty="0">
                <a:solidFill>
                  <a:schemeClr val="tx1"/>
                </a:solidFill>
                <a:latin typeface="宋体" panose="02010600030101010101" pitchFamily="2" charset="-122"/>
                <a:ea typeface="宋体" panose="02010600030101010101" pitchFamily="2" charset="-122"/>
              </a:rPr>
              <a:t>开发单位：清华大学计算机系计</a:t>
            </a:r>
            <a:r>
              <a:rPr lang="en-US" altLang="zh-CN" sz="2800" dirty="0">
                <a:solidFill>
                  <a:schemeClr val="tx1"/>
                </a:solidFill>
                <a:latin typeface="宋体" panose="02010600030101010101" pitchFamily="2" charset="-122"/>
                <a:ea typeface="宋体" panose="02010600030101010101" pitchFamily="2" charset="-122"/>
              </a:rPr>
              <a:t>45</a:t>
            </a:r>
            <a:r>
              <a:rPr lang="zh-CN" altLang="en-US" sz="2800" dirty="0">
                <a:solidFill>
                  <a:schemeClr val="tx1"/>
                </a:solidFill>
                <a:latin typeface="宋体" panose="02010600030101010101" pitchFamily="2" charset="-122"/>
                <a:ea typeface="宋体" panose="02010600030101010101" pitchFamily="2" charset="-122"/>
              </a:rPr>
              <a:t>班软件开发小组</a:t>
            </a: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ChangeArrowheads="1"/>
          </p:cNvSpPr>
          <p:nvPr/>
        </p:nvSpPr>
        <p:spPr bwMode="auto">
          <a:xfrm>
            <a:off x="522288" y="596900"/>
            <a:ext cx="3502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marL="342900" indent="-342900" algn="l" eaLnBrk="0" hangingPunct="0">
              <a:lnSpc>
                <a:spcPct val="90000"/>
              </a:lnSpc>
              <a:spcBef>
                <a:spcPct val="20000"/>
              </a:spcBef>
            </a:pPr>
            <a:r>
              <a:rPr lang="en-US" altLang="zh-CN" sz="4000">
                <a:solidFill>
                  <a:srgbClr val="0000FF"/>
                </a:solidFill>
                <a:cs typeface="Times New Roman" pitchFamily="18" charset="0"/>
              </a:rPr>
              <a:t>Detailed design</a:t>
            </a:r>
          </a:p>
        </p:txBody>
      </p:sp>
      <p:sp>
        <p:nvSpPr>
          <p:cNvPr id="4" name="Rectangle 3"/>
          <p:cNvSpPr>
            <a:spLocks noChangeArrowheads="1"/>
          </p:cNvSpPr>
          <p:nvPr/>
        </p:nvSpPr>
        <p:spPr bwMode="auto">
          <a:xfrm>
            <a:off x="656565" y="1808820"/>
            <a:ext cx="4044697" cy="3512500"/>
          </a:xfrm>
          <a:prstGeom prst="rect">
            <a:avLst/>
          </a:prstGeom>
          <a:noFill/>
          <a:ln w="9525" algn="ctr">
            <a:noFill/>
            <a:miter lim="800000"/>
            <a:headEnd/>
            <a:tailEnd/>
          </a:ln>
          <a:effectLst/>
        </p:spPr>
        <p:txBody>
          <a:bodyPr wrap="none">
            <a:spAutoFit/>
          </a:bodyPr>
          <a:lstStyle/>
          <a:p>
            <a:pPr marL="457200" indent="-457200" algn="l">
              <a:lnSpc>
                <a:spcPct val="180000"/>
              </a:lnSpc>
              <a:buClr>
                <a:srgbClr val="FF0000"/>
              </a:buClr>
              <a:buFont typeface="Wingdings" pitchFamily="2" charset="2"/>
              <a:buChar char="ü"/>
              <a:defRPr/>
            </a:pPr>
            <a:r>
              <a:rPr lang="en-US" altLang="zh-CN" sz="3200" b="0" dirty="0">
                <a:solidFill>
                  <a:schemeClr val="tx2"/>
                </a:solidFill>
                <a:ea typeface="宋体" pitchFamily="2" charset="-122"/>
                <a:cs typeface="Times New Roman" panose="02020603050405020304" pitchFamily="18" charset="0"/>
              </a:rPr>
              <a:t>Procedural design</a:t>
            </a:r>
          </a:p>
          <a:p>
            <a:pPr marL="457200" indent="-457200" algn="l">
              <a:lnSpc>
                <a:spcPct val="180000"/>
              </a:lnSpc>
              <a:buClr>
                <a:srgbClr val="FF0000"/>
              </a:buClr>
              <a:buFont typeface="Wingdings" pitchFamily="2" charset="2"/>
              <a:buChar char="ü"/>
              <a:defRPr/>
            </a:pPr>
            <a:r>
              <a:rPr lang="en-US" altLang="zh-CN" sz="3200" b="0" dirty="0">
                <a:solidFill>
                  <a:schemeClr val="tx2"/>
                </a:solidFill>
                <a:ea typeface="宋体" pitchFamily="2" charset="-122"/>
                <a:cs typeface="Times New Roman" panose="02020603050405020304" pitchFamily="18" charset="0"/>
              </a:rPr>
              <a:t>Algorithm design</a:t>
            </a:r>
          </a:p>
          <a:p>
            <a:pPr marL="457200" indent="-457200" algn="l">
              <a:lnSpc>
                <a:spcPct val="180000"/>
              </a:lnSpc>
              <a:buClr>
                <a:srgbClr val="FF0000"/>
              </a:buClr>
              <a:buFont typeface="Wingdings" pitchFamily="2" charset="2"/>
              <a:buChar char="ü"/>
              <a:defRPr/>
            </a:pPr>
            <a:r>
              <a:rPr lang="en-US" altLang="zh-CN" sz="3200" b="0" dirty="0">
                <a:solidFill>
                  <a:schemeClr val="tx2"/>
                </a:solidFill>
                <a:ea typeface="宋体" pitchFamily="2" charset="-122"/>
                <a:cs typeface="Times New Roman" panose="02020603050405020304" pitchFamily="18" charset="0"/>
              </a:rPr>
              <a:t>Program design</a:t>
            </a:r>
          </a:p>
          <a:p>
            <a:pPr marL="457200" indent="-457200" algn="l">
              <a:lnSpc>
                <a:spcPct val="180000"/>
              </a:lnSpc>
              <a:buClr>
                <a:srgbClr val="FF0000"/>
              </a:buClr>
              <a:buFont typeface="Wingdings" pitchFamily="2" charset="2"/>
              <a:buChar char="ü"/>
              <a:defRPr/>
            </a:pPr>
            <a:r>
              <a:rPr lang="en-US" altLang="zh-CN" sz="3200" b="0" dirty="0">
                <a:solidFill>
                  <a:schemeClr val="tx2"/>
                </a:solidFill>
                <a:ea typeface="宋体" pitchFamily="2" charset="-122"/>
                <a:cs typeface="Times New Roman" panose="02020603050405020304" pitchFamily="18" charset="0"/>
              </a:rPr>
              <a:t>Module inner design</a:t>
            </a:r>
          </a:p>
        </p:txBody>
      </p:sp>
    </p:spTree>
  </p:cSld>
  <p:clrMapOvr>
    <a:masterClrMapping/>
  </p:clrMapOvr>
  <p:transition>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ChangeArrowheads="1"/>
          </p:cNvSpPr>
          <p:nvPr/>
        </p:nvSpPr>
        <p:spPr bwMode="auto">
          <a:xfrm>
            <a:off x="611560" y="143635"/>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dirty="0">
                <a:solidFill>
                  <a:srgbClr val="0000FF"/>
                </a:solidFill>
                <a:cs typeface="Times New Roman" pitchFamily="18" charset="0"/>
              </a:rPr>
              <a:t>UML notation</a:t>
            </a:r>
          </a:p>
        </p:txBody>
      </p:sp>
      <p:sp>
        <p:nvSpPr>
          <p:cNvPr id="77827" name="Rectangle 3"/>
          <p:cNvSpPr>
            <a:spLocks noChangeArrowheads="1"/>
          </p:cNvSpPr>
          <p:nvPr/>
        </p:nvSpPr>
        <p:spPr bwMode="auto">
          <a:xfrm>
            <a:off x="1066800" y="2971800"/>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3800" b="0" dirty="0">
                <a:solidFill>
                  <a:schemeClr val="tx2"/>
                </a:solidFill>
                <a:latin typeface="Verdana" pitchFamily="34" charset="0"/>
              </a:rPr>
              <a:t>Detailed design</a:t>
            </a:r>
          </a:p>
        </p:txBody>
      </p:sp>
      <p:sp>
        <p:nvSpPr>
          <p:cNvPr id="77828" name="AutoShape 4"/>
          <p:cNvSpPr>
            <a:spLocks noChangeArrowheads="1"/>
          </p:cNvSpPr>
          <p:nvPr/>
        </p:nvSpPr>
        <p:spPr bwMode="auto">
          <a:xfrm>
            <a:off x="4346975" y="2035175"/>
            <a:ext cx="762000" cy="1143000"/>
          </a:xfrm>
          <a:prstGeom prst="upDownArrow">
            <a:avLst>
              <a:gd name="adj1" fmla="val 50000"/>
              <a:gd name="adj2" fmla="val 30000"/>
            </a:avLst>
          </a:prstGeom>
          <a:solidFill>
            <a:schemeClr val="accent1"/>
          </a:solidFill>
          <a:ln w="9525">
            <a:solidFill>
              <a:schemeClr val="tx1"/>
            </a:solidFill>
            <a:miter lim="800000"/>
            <a:headEnd/>
            <a:tailEnd/>
          </a:ln>
        </p:spPr>
        <p:txBody>
          <a:bodyPr wrap="none" anchor="ctr"/>
          <a:lstStyle/>
          <a:p>
            <a:endParaRPr lang="zh-CN" altLang="en-US"/>
          </a:p>
        </p:txBody>
      </p:sp>
      <p:sp>
        <p:nvSpPr>
          <p:cNvPr id="77829" name="Rectangle 5"/>
          <p:cNvSpPr>
            <a:spLocks noChangeArrowheads="1"/>
          </p:cNvSpPr>
          <p:nvPr/>
        </p:nvSpPr>
        <p:spPr bwMode="auto">
          <a:xfrm>
            <a:off x="5257800" y="1828800"/>
            <a:ext cx="86201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9600" b="0">
                <a:solidFill>
                  <a:schemeClr val="tx1"/>
                </a:solidFill>
                <a:latin typeface="Arial" charset="0"/>
              </a:rPr>
              <a:t>?</a:t>
            </a:r>
            <a:endParaRPr lang="en-US" altLang="zh-CN" sz="1800" b="0">
              <a:solidFill>
                <a:schemeClr val="tx1"/>
              </a:solidFill>
              <a:latin typeface="Arial" charset="0"/>
            </a:endParaRPr>
          </a:p>
        </p:txBody>
      </p:sp>
    </p:spTree>
  </p:cSld>
  <p:clrMapOvr>
    <a:masterClrMapping/>
  </p:clrMapOvr>
  <p:transition>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522288" y="458671"/>
            <a:ext cx="7793037" cy="666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dirty="0">
                <a:solidFill>
                  <a:srgbClr val="0000FF"/>
                </a:solidFill>
                <a:ea typeface="黑体" panose="02010609060101010101" pitchFamily="49" charset="-122"/>
                <a:cs typeface="Times New Roman" panose="02020603050405020304" pitchFamily="18" charset="0"/>
              </a:rPr>
              <a:t>Rose</a:t>
            </a:r>
            <a:r>
              <a:rPr lang="zh-CN" altLang="en-US" sz="4000" dirty="0">
                <a:solidFill>
                  <a:srgbClr val="0000FF"/>
                </a:solidFill>
                <a:ea typeface="黑体" panose="02010609060101010101" pitchFamily="49" charset="-122"/>
                <a:cs typeface="Times New Roman" panose="02020603050405020304" pitchFamily="18" charset="0"/>
              </a:rPr>
              <a:t>设计举例</a:t>
            </a:r>
          </a:p>
        </p:txBody>
      </p:sp>
      <p:sp>
        <p:nvSpPr>
          <p:cNvPr id="78851" name="Rectangle 3"/>
          <p:cNvSpPr>
            <a:spLocks noChangeArrowheads="1"/>
          </p:cNvSpPr>
          <p:nvPr/>
        </p:nvSpPr>
        <p:spPr bwMode="auto">
          <a:xfrm>
            <a:off x="521550" y="1454295"/>
            <a:ext cx="76508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lgn="l">
              <a:lnSpc>
                <a:spcPct val="150000"/>
              </a:lnSpc>
              <a:buClr>
                <a:srgbClr val="FF0000"/>
              </a:buClr>
              <a:buFont typeface="Wingdings" panose="05000000000000000000" pitchFamily="2" charset="2"/>
              <a:buChar char="o"/>
            </a:pPr>
            <a:r>
              <a:rPr lang="en-US" altLang="zh-CN" sz="3200" dirty="0"/>
              <a:t> Rose UML</a:t>
            </a:r>
            <a:r>
              <a:rPr lang="zh-CN" altLang="zh-CN" sz="3200" dirty="0"/>
              <a:t>逻辑模型</a:t>
            </a:r>
            <a:r>
              <a:rPr lang="zh-CN" altLang="zh-CN" sz="3200" dirty="0" smtClean="0"/>
              <a:t>设计</a:t>
            </a:r>
          </a:p>
          <a:p>
            <a:pPr algn="just">
              <a:buClr>
                <a:srgbClr val="FF0000"/>
              </a:buClr>
            </a:pPr>
            <a:r>
              <a:rPr lang="zh-CN" altLang="en-US" sz="2400" dirty="0" smtClean="0">
                <a:solidFill>
                  <a:srgbClr val="0000FF"/>
                </a:solidFill>
                <a:latin typeface="Arial" charset="0"/>
              </a:rPr>
              <a:t>      结合之后的“课程实习”，各自自愿实践</a:t>
            </a:r>
            <a:endParaRPr lang="zh-CN" altLang="en-US" sz="2400" dirty="0">
              <a:solidFill>
                <a:srgbClr val="0000FF"/>
              </a:solidFill>
              <a:latin typeface="Arial" charset="0"/>
            </a:endParaRPr>
          </a:p>
        </p:txBody>
      </p:sp>
      <p:sp>
        <p:nvSpPr>
          <p:cNvPr id="7" name="Rectangle 2"/>
          <p:cNvSpPr>
            <a:spLocks noChangeArrowheads="1"/>
          </p:cNvSpPr>
          <p:nvPr/>
        </p:nvSpPr>
        <p:spPr bwMode="auto">
          <a:xfrm>
            <a:off x="1061610" y="2618911"/>
            <a:ext cx="7560840" cy="4239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lvl="1" algn="l">
              <a:lnSpc>
                <a:spcPct val="120000"/>
              </a:lnSpc>
              <a:spcBef>
                <a:spcPts val="0"/>
              </a:spcBef>
              <a:spcAft>
                <a:spcPts val="500"/>
              </a:spcAft>
              <a:buClr>
                <a:srgbClr val="FC0128"/>
              </a:buClr>
              <a:buSzPct val="120000"/>
              <a:buFontTx/>
              <a:buNone/>
            </a:pPr>
            <a:r>
              <a:rPr lang="en-US" altLang="zh-CN" sz="2000" dirty="0" smtClean="0">
                <a:latin typeface="宋体" panose="02010600030101010101" pitchFamily="2" charset="-122"/>
              </a:rPr>
              <a:t> (</a:t>
            </a:r>
            <a:r>
              <a:rPr lang="en-US" altLang="zh-CN" sz="2000" dirty="0">
                <a:latin typeface="宋体" panose="02010600030101010101" pitchFamily="2" charset="-122"/>
              </a:rPr>
              <a:t>1)</a:t>
            </a:r>
            <a:r>
              <a:rPr lang="zh-CN" altLang="en-US" sz="2000" dirty="0">
                <a:latin typeface="宋体" panose="02010600030101010101" pitchFamily="2" charset="-122"/>
              </a:rPr>
              <a:t>共享单车手机</a:t>
            </a:r>
            <a:r>
              <a:rPr lang="en-US" altLang="zh-CN" sz="2000" dirty="0">
                <a:latin typeface="宋体" panose="02010600030101010101" pitchFamily="2" charset="-122"/>
              </a:rPr>
              <a:t>APP</a:t>
            </a:r>
            <a:r>
              <a:rPr lang="zh-CN" altLang="en-US" sz="2000" dirty="0">
                <a:latin typeface="宋体" panose="02010600030101010101" pitchFamily="2" charset="-122"/>
              </a:rPr>
              <a:t>的需求描述</a:t>
            </a:r>
            <a:endParaRPr lang="en-US" altLang="zh-CN" sz="2000" dirty="0">
              <a:latin typeface="宋体" panose="02010600030101010101" pitchFamily="2" charset="-122"/>
            </a:endParaRPr>
          </a:p>
          <a:p>
            <a:pPr lvl="1" algn="l">
              <a:lnSpc>
                <a:spcPct val="120000"/>
              </a:lnSpc>
              <a:spcBef>
                <a:spcPts val="0"/>
              </a:spcBef>
              <a:spcAft>
                <a:spcPts val="500"/>
              </a:spcAft>
              <a:buClr>
                <a:srgbClr val="FC0128"/>
              </a:buClr>
              <a:buSzPct val="120000"/>
              <a:buFontTx/>
              <a:buNone/>
            </a:pPr>
            <a:r>
              <a:rPr lang="zh-CN" altLang="en-US" sz="2000" dirty="0">
                <a:solidFill>
                  <a:srgbClr val="FF0000"/>
                </a:solidFill>
                <a:latin typeface="Times New Roman" panose="02020603050405020304" pitchFamily="18" charset="0"/>
              </a:rPr>
              <a:t> </a:t>
            </a:r>
            <a:r>
              <a:rPr lang="en-US" altLang="zh-CN" sz="2000" dirty="0">
                <a:solidFill>
                  <a:srgbClr val="FF0000"/>
                </a:solidFill>
                <a:latin typeface="Times New Roman" panose="02020603050405020304" pitchFamily="18" charset="0"/>
              </a:rPr>
              <a:t>		           </a:t>
            </a:r>
            <a:r>
              <a:rPr lang="zh-CN" altLang="en-US" sz="2000" dirty="0">
                <a:solidFill>
                  <a:srgbClr val="FF0000"/>
                </a:solidFill>
                <a:latin typeface="Times New Roman" panose="02020603050405020304" pitchFamily="18" charset="0"/>
              </a:rPr>
              <a:t>学号 </a:t>
            </a:r>
            <a:r>
              <a:rPr lang="en-US" altLang="zh-CN" sz="2000" dirty="0">
                <a:solidFill>
                  <a:srgbClr val="FF0000"/>
                </a:solidFill>
                <a:latin typeface="Times New Roman" panose="02020603050405020304" pitchFamily="18" charset="0"/>
              </a:rPr>
              <a:t>&lt;= 2251022</a:t>
            </a:r>
          </a:p>
          <a:p>
            <a:pPr lvl="1" algn="l">
              <a:lnSpc>
                <a:spcPct val="120000"/>
              </a:lnSpc>
              <a:spcBef>
                <a:spcPts val="0"/>
              </a:spcBef>
              <a:spcAft>
                <a:spcPts val="500"/>
              </a:spcAft>
              <a:buClr>
                <a:srgbClr val="FC0128"/>
              </a:buClr>
              <a:buSzPct val="120000"/>
              <a:buFontTx/>
              <a:buNone/>
            </a:pPr>
            <a:r>
              <a:rPr lang="en-US" altLang="zh-CN" sz="2000" dirty="0">
                <a:latin typeface="宋体" panose="02010600030101010101" pitchFamily="2" charset="-122"/>
              </a:rPr>
              <a:t> (2)</a:t>
            </a:r>
            <a:r>
              <a:rPr lang="zh-CN" altLang="en-US" sz="2000" dirty="0">
                <a:latin typeface="宋体" panose="02010600030101010101" pitchFamily="2" charset="-122"/>
              </a:rPr>
              <a:t>手机私家车拼车软件系统的需求描述</a:t>
            </a:r>
            <a:endParaRPr lang="en-US" altLang="zh-CN" sz="2000" dirty="0">
              <a:latin typeface="宋体" panose="02010600030101010101" pitchFamily="2" charset="-122"/>
            </a:endParaRPr>
          </a:p>
          <a:p>
            <a:pPr lvl="1" algn="l">
              <a:lnSpc>
                <a:spcPct val="120000"/>
              </a:lnSpc>
              <a:spcBef>
                <a:spcPts val="0"/>
              </a:spcBef>
              <a:spcAft>
                <a:spcPts val="500"/>
              </a:spcAft>
              <a:buClr>
                <a:srgbClr val="FC0128"/>
              </a:buClr>
              <a:buSzPct val="120000"/>
              <a:buFontTx/>
              <a:buNone/>
            </a:pPr>
            <a:r>
              <a:rPr lang="en-US" altLang="zh-CN" sz="2000" dirty="0">
                <a:solidFill>
                  <a:srgbClr val="FF0000"/>
                </a:solidFill>
                <a:latin typeface="宋体" panose="02010600030101010101" pitchFamily="2" charset="-122"/>
              </a:rPr>
              <a:t>        </a:t>
            </a:r>
            <a:r>
              <a:rPr lang="en-US" altLang="zh-CN" sz="2000" dirty="0">
                <a:solidFill>
                  <a:srgbClr val="FF0000"/>
                </a:solidFill>
                <a:latin typeface="Times New Roman" panose="02020603050405020304" pitchFamily="18" charset="0"/>
              </a:rPr>
              <a:t>251024 &lt;= </a:t>
            </a:r>
            <a:r>
              <a:rPr lang="zh-CN" altLang="en-US" sz="2000" dirty="0">
                <a:solidFill>
                  <a:srgbClr val="FF0000"/>
                </a:solidFill>
                <a:latin typeface="Times New Roman" panose="02020603050405020304" pitchFamily="18" charset="0"/>
              </a:rPr>
              <a:t>学号 </a:t>
            </a:r>
            <a:r>
              <a:rPr lang="en-US" altLang="zh-CN" sz="2000" dirty="0">
                <a:solidFill>
                  <a:srgbClr val="FF0000"/>
                </a:solidFill>
                <a:latin typeface="Times New Roman" panose="02020603050405020304" pitchFamily="18" charset="0"/>
              </a:rPr>
              <a:t>&lt;=2251753</a:t>
            </a:r>
          </a:p>
          <a:p>
            <a:pPr lvl="1" algn="l">
              <a:lnSpc>
                <a:spcPct val="120000"/>
              </a:lnSpc>
              <a:spcBef>
                <a:spcPts val="0"/>
              </a:spcBef>
              <a:spcAft>
                <a:spcPts val="500"/>
              </a:spcAft>
              <a:buClr>
                <a:srgbClr val="FC0128"/>
              </a:buClr>
              <a:buSzPct val="120000"/>
              <a:buFontTx/>
              <a:buNone/>
            </a:pPr>
            <a:r>
              <a:rPr lang="en-US" altLang="zh-CN" sz="2000" dirty="0">
                <a:solidFill>
                  <a:srgbClr val="FF0000"/>
                </a:solidFill>
                <a:latin typeface="Times New Roman" panose="02020603050405020304" pitchFamily="18" charset="0"/>
              </a:rPr>
              <a:t>   </a:t>
            </a:r>
            <a:r>
              <a:rPr lang="en-US" altLang="zh-CN" sz="2000" dirty="0">
                <a:latin typeface="宋体" panose="02010600030101010101" pitchFamily="2" charset="-122"/>
              </a:rPr>
              <a:t>(3)</a:t>
            </a:r>
            <a:r>
              <a:rPr lang="zh-CN" altLang="en-US" sz="2000" dirty="0">
                <a:latin typeface="宋体" panose="02010600030101010101" pitchFamily="2" charset="-122"/>
              </a:rPr>
              <a:t>手机公园导游软件系统的需要描述</a:t>
            </a:r>
            <a:endParaRPr lang="en-US" altLang="zh-CN" sz="2000" dirty="0">
              <a:latin typeface="宋体" panose="02010600030101010101" pitchFamily="2" charset="-122"/>
            </a:endParaRPr>
          </a:p>
          <a:p>
            <a:pPr lvl="1" algn="l">
              <a:lnSpc>
                <a:spcPct val="120000"/>
              </a:lnSpc>
              <a:spcBef>
                <a:spcPts val="0"/>
              </a:spcBef>
              <a:spcAft>
                <a:spcPts val="500"/>
              </a:spcAft>
              <a:buClr>
                <a:srgbClr val="FC0128"/>
              </a:buClr>
              <a:buSzPct val="120000"/>
              <a:buFontTx/>
              <a:buNone/>
            </a:pPr>
            <a:r>
              <a:rPr lang="en-US" altLang="zh-CN" sz="2000" dirty="0">
                <a:solidFill>
                  <a:srgbClr val="FF0000"/>
                </a:solidFill>
                <a:latin typeface="Times New Roman" panose="02020603050405020304" pitchFamily="18" charset="0"/>
              </a:rPr>
              <a:t>               2251762 &lt;= </a:t>
            </a:r>
            <a:r>
              <a:rPr lang="zh-CN" altLang="en-US" sz="2000" dirty="0">
                <a:solidFill>
                  <a:srgbClr val="FF0000"/>
                </a:solidFill>
                <a:latin typeface="Times New Roman" panose="02020603050405020304" pitchFamily="18" charset="0"/>
              </a:rPr>
              <a:t>学号 </a:t>
            </a:r>
            <a:r>
              <a:rPr lang="en-US" altLang="zh-CN" sz="2000" dirty="0">
                <a:solidFill>
                  <a:srgbClr val="FF0000"/>
                </a:solidFill>
                <a:latin typeface="Times New Roman" panose="02020603050405020304" pitchFamily="18" charset="0"/>
              </a:rPr>
              <a:t>&lt;= 2252537</a:t>
            </a:r>
            <a:endParaRPr lang="en-US" altLang="zh-CN" sz="2000" dirty="0">
              <a:latin typeface="宋体" panose="02010600030101010101" pitchFamily="2" charset="-122"/>
            </a:endParaRPr>
          </a:p>
          <a:p>
            <a:pPr lvl="1" algn="l">
              <a:lnSpc>
                <a:spcPct val="120000"/>
              </a:lnSpc>
              <a:spcBef>
                <a:spcPts val="0"/>
              </a:spcBef>
              <a:spcAft>
                <a:spcPts val="500"/>
              </a:spcAft>
              <a:buClr>
                <a:srgbClr val="FC0128"/>
              </a:buClr>
              <a:buSzPct val="120000"/>
              <a:buFontTx/>
              <a:buNone/>
            </a:pPr>
            <a:r>
              <a:rPr lang="en-US" altLang="zh-CN" sz="2000" dirty="0">
                <a:latin typeface="宋体" panose="02010600030101010101" pitchFamily="2" charset="-122"/>
              </a:rPr>
              <a:t> (4)</a:t>
            </a:r>
            <a:r>
              <a:rPr lang="zh-CN" altLang="en-US" sz="2000" dirty="0">
                <a:latin typeface="宋体" panose="02010600030101010101" pitchFamily="2" charset="-122"/>
              </a:rPr>
              <a:t>城市公交车无人驾驶系统的需求描述</a:t>
            </a:r>
            <a:endParaRPr lang="en-US" altLang="zh-CN" sz="2000" dirty="0">
              <a:latin typeface="宋体" panose="02010600030101010101" pitchFamily="2" charset="-122"/>
            </a:endParaRPr>
          </a:p>
          <a:p>
            <a:pPr lvl="1" algn="l">
              <a:lnSpc>
                <a:spcPct val="120000"/>
              </a:lnSpc>
              <a:spcBef>
                <a:spcPts val="0"/>
              </a:spcBef>
              <a:spcAft>
                <a:spcPts val="500"/>
              </a:spcAft>
              <a:buClr>
                <a:srgbClr val="FC0128"/>
              </a:buClr>
              <a:buSzPct val="120000"/>
              <a:buNone/>
            </a:pPr>
            <a:r>
              <a:rPr lang="en-US" altLang="zh-CN" sz="2000" dirty="0">
                <a:solidFill>
                  <a:srgbClr val="FF0000"/>
                </a:solidFill>
                <a:latin typeface="宋体" panose="02010600030101010101" pitchFamily="2" charset="-122"/>
              </a:rPr>
              <a:t>        </a:t>
            </a:r>
            <a:r>
              <a:rPr lang="en-US" altLang="zh-CN" sz="2000" dirty="0">
                <a:solidFill>
                  <a:srgbClr val="FF0000"/>
                </a:solidFill>
                <a:latin typeface="Times New Roman" panose="02020603050405020304" pitchFamily="18" charset="0"/>
              </a:rPr>
              <a:t>2252538 &lt;= </a:t>
            </a:r>
            <a:r>
              <a:rPr lang="zh-CN" altLang="en-US" sz="2000" dirty="0">
                <a:solidFill>
                  <a:srgbClr val="FF0000"/>
                </a:solidFill>
                <a:latin typeface="Times New Roman" panose="02020603050405020304" pitchFamily="18" charset="0"/>
              </a:rPr>
              <a:t>学号 </a:t>
            </a:r>
            <a:r>
              <a:rPr lang="en-US" altLang="zh-CN" sz="2000" dirty="0">
                <a:solidFill>
                  <a:srgbClr val="FF0000"/>
                </a:solidFill>
                <a:latin typeface="Times New Roman" panose="02020603050405020304" pitchFamily="18" charset="0"/>
              </a:rPr>
              <a:t>&lt;= 2253331 </a:t>
            </a:r>
          </a:p>
          <a:p>
            <a:pPr lvl="1" algn="l">
              <a:lnSpc>
                <a:spcPct val="120000"/>
              </a:lnSpc>
              <a:spcBef>
                <a:spcPts val="0"/>
              </a:spcBef>
              <a:spcAft>
                <a:spcPts val="500"/>
              </a:spcAft>
              <a:buClr>
                <a:srgbClr val="FC0128"/>
              </a:buClr>
              <a:buSzPct val="120000"/>
              <a:buNone/>
            </a:pPr>
            <a:r>
              <a:rPr lang="zh-CN" altLang="en-US" sz="2000" dirty="0" smtClean="0">
                <a:latin typeface="宋体" panose="02010600030101010101" pitchFamily="2" charset="-122"/>
              </a:rPr>
              <a:t> （</a:t>
            </a:r>
            <a:r>
              <a:rPr lang="en-US" altLang="zh-CN" sz="2000" dirty="0">
                <a:latin typeface="宋体" panose="02010600030101010101" pitchFamily="2" charset="-122"/>
              </a:rPr>
              <a:t>5</a:t>
            </a:r>
            <a:r>
              <a:rPr lang="zh-CN" altLang="en-US" sz="2000" dirty="0">
                <a:latin typeface="宋体" panose="02010600030101010101" pitchFamily="2" charset="-122"/>
              </a:rPr>
              <a:t>）智能衣服电子系统的需求描述</a:t>
            </a:r>
            <a:endParaRPr lang="en-US" altLang="zh-CN" sz="2000" dirty="0">
              <a:latin typeface="宋体" panose="02010600030101010101" pitchFamily="2" charset="-122"/>
            </a:endParaRPr>
          </a:p>
          <a:p>
            <a:pPr lvl="1" algn="l">
              <a:lnSpc>
                <a:spcPct val="120000"/>
              </a:lnSpc>
              <a:spcBef>
                <a:spcPts val="0"/>
              </a:spcBef>
              <a:spcAft>
                <a:spcPts val="500"/>
              </a:spcAft>
              <a:buClr>
                <a:srgbClr val="FC0128"/>
              </a:buClr>
              <a:buSzPct val="120000"/>
              <a:buNone/>
            </a:pPr>
            <a:r>
              <a:rPr lang="en-US" altLang="zh-CN" sz="2000" dirty="0">
                <a:solidFill>
                  <a:srgbClr val="FF0000"/>
                </a:solidFill>
                <a:latin typeface="Times New Roman" panose="02020603050405020304" pitchFamily="18" charset="0"/>
              </a:rPr>
              <a:t>                2253334 &lt;= </a:t>
            </a:r>
            <a:r>
              <a:rPr lang="zh-CN" altLang="en-US" sz="2000" dirty="0">
                <a:solidFill>
                  <a:srgbClr val="FF0000"/>
                </a:solidFill>
                <a:latin typeface="Times New Roman" panose="02020603050405020304" pitchFamily="18" charset="0"/>
              </a:rPr>
              <a:t>学号 </a:t>
            </a:r>
            <a:r>
              <a:rPr lang="en-US" altLang="zh-CN" sz="2000" dirty="0">
                <a:solidFill>
                  <a:srgbClr val="FF0000"/>
                </a:solidFill>
                <a:latin typeface="Times New Roman" panose="02020603050405020304" pitchFamily="18" charset="0"/>
              </a:rPr>
              <a:t>&lt;2299999</a:t>
            </a:r>
          </a:p>
        </p:txBody>
      </p:sp>
    </p:spTree>
  </p:cSld>
  <p:clrMapOvr>
    <a:masterClrMapping/>
  </p:clrMapOvr>
  <p:transition>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665200" y="413665"/>
            <a:ext cx="8478800" cy="711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l" eaLnBrk="0" hangingPunct="0"/>
            <a:r>
              <a:rPr lang="en-US" altLang="zh-CN" sz="4000" dirty="0">
                <a:solidFill>
                  <a:srgbClr val="0000FF"/>
                </a:solidFill>
                <a:ea typeface="黑体" panose="02010609060101010101" pitchFamily="49" charset="-122"/>
                <a:cs typeface="Times New Roman" panose="02020603050405020304" pitchFamily="18" charset="0"/>
              </a:rPr>
              <a:t>Homework      </a:t>
            </a:r>
            <a:r>
              <a:rPr lang="en-US" altLang="zh-CN" sz="4000" dirty="0" smtClean="0">
                <a:solidFill>
                  <a:srgbClr val="0000FF"/>
                </a:solidFill>
                <a:ea typeface="黑体" panose="02010609060101010101" pitchFamily="49" charset="-122"/>
                <a:cs typeface="Times New Roman" panose="02020603050405020304" pitchFamily="18" charset="0"/>
              </a:rPr>
              <a:t>2024-10-28</a:t>
            </a:r>
            <a:r>
              <a:rPr lang="en-US" altLang="zh-CN" sz="4000" dirty="0" smtClean="0">
                <a:solidFill>
                  <a:srgbClr val="0000FF"/>
                </a:solidFill>
                <a:ea typeface="黑体" panose="02010609060101010101" pitchFamily="49" charset="-122"/>
                <a:cs typeface="Times New Roman" panose="02020603050405020304" pitchFamily="18" charset="0"/>
              </a:rPr>
              <a:t>/2024-11-04</a:t>
            </a:r>
            <a:endParaRPr lang="zh-CN" altLang="en-US" sz="4000" dirty="0">
              <a:solidFill>
                <a:srgbClr val="0000FF"/>
              </a:solidFill>
              <a:ea typeface="黑体" panose="02010609060101010101" pitchFamily="49" charset="-122"/>
              <a:cs typeface="Times New Roman" panose="02020603050405020304" pitchFamily="18" charset="0"/>
            </a:endParaRPr>
          </a:p>
        </p:txBody>
      </p:sp>
      <p:sp>
        <p:nvSpPr>
          <p:cNvPr id="5" name="Rectangle 4"/>
          <p:cNvSpPr>
            <a:spLocks noChangeArrowheads="1"/>
          </p:cNvSpPr>
          <p:nvPr/>
        </p:nvSpPr>
        <p:spPr bwMode="auto">
          <a:xfrm>
            <a:off x="1601670" y="1853825"/>
            <a:ext cx="4913313" cy="3539430"/>
          </a:xfrm>
          <a:prstGeom prst="rect">
            <a:avLst/>
          </a:prstGeom>
          <a:noFill/>
          <a:ln w="9525">
            <a:noFill/>
            <a:miter lim="800000"/>
            <a:headEnd/>
            <a:tailEnd/>
          </a:ln>
          <a:effectLst/>
        </p:spPr>
        <p:txBody>
          <a:bodyPr>
            <a:spAutoFit/>
          </a:bodyPr>
          <a:lstStyle/>
          <a:p>
            <a:pPr algn="l" eaLnBrk="0" hangingPunct="0"/>
            <a:r>
              <a:rPr lang="en-US" altLang="zh-CN" sz="3200" dirty="0">
                <a:solidFill>
                  <a:schemeClr val="tx2"/>
                </a:solidFill>
                <a:cs typeface="Times New Roman" panose="02020603050405020304" pitchFamily="18" charset="0"/>
              </a:rPr>
              <a:t>Page 140-141</a:t>
            </a:r>
          </a:p>
          <a:p>
            <a:pPr algn="l" eaLnBrk="0" hangingPunct="0"/>
            <a:endParaRPr lang="en-US" altLang="zh-CN" sz="3200" dirty="0">
              <a:solidFill>
                <a:schemeClr val="tx2"/>
              </a:solidFill>
              <a:cs typeface="Times New Roman" panose="02020603050405020304" pitchFamily="18" charset="0"/>
            </a:endParaRPr>
          </a:p>
          <a:p>
            <a:pPr algn="l" eaLnBrk="0" hangingPunct="0"/>
            <a:r>
              <a:rPr lang="en-US" altLang="zh-CN" sz="3200" dirty="0">
                <a:solidFill>
                  <a:schemeClr val="tx2"/>
                </a:solidFill>
                <a:cs typeface="Times New Roman" panose="02020603050405020304" pitchFamily="18" charset="0"/>
              </a:rPr>
              <a:t>T2</a:t>
            </a:r>
          </a:p>
          <a:p>
            <a:pPr algn="l" eaLnBrk="0" hangingPunct="0"/>
            <a:r>
              <a:rPr lang="en-US" altLang="zh-CN" sz="3200" dirty="0">
                <a:solidFill>
                  <a:schemeClr val="tx2"/>
                </a:solidFill>
                <a:cs typeface="Times New Roman" panose="02020603050405020304" pitchFamily="18" charset="0"/>
              </a:rPr>
              <a:t>T3</a:t>
            </a:r>
          </a:p>
          <a:p>
            <a:pPr algn="l" eaLnBrk="0" hangingPunct="0"/>
            <a:r>
              <a:rPr lang="en-US" altLang="zh-CN" sz="3200" dirty="0">
                <a:solidFill>
                  <a:schemeClr val="tx2"/>
                </a:solidFill>
                <a:cs typeface="Times New Roman" panose="02020603050405020304" pitchFamily="18" charset="0"/>
              </a:rPr>
              <a:t>T4</a:t>
            </a:r>
          </a:p>
          <a:p>
            <a:pPr algn="l" eaLnBrk="0" hangingPunct="0"/>
            <a:r>
              <a:rPr lang="en-US" altLang="zh-CN" sz="3200" dirty="0">
                <a:solidFill>
                  <a:schemeClr val="tx2"/>
                </a:solidFill>
                <a:cs typeface="Times New Roman" panose="02020603050405020304" pitchFamily="18" charset="0"/>
              </a:rPr>
              <a:t>T5</a:t>
            </a:r>
          </a:p>
          <a:p>
            <a:pPr algn="l" eaLnBrk="0" hangingPunct="0"/>
            <a:endParaRPr lang="en-US" altLang="zh-CN" sz="3200"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202279715"/>
      </p:ext>
    </p:extLst>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Text Box 2"/>
          <p:cNvSpPr txBox="1">
            <a:spLocks noChangeArrowheads="1"/>
          </p:cNvSpPr>
          <p:nvPr/>
        </p:nvSpPr>
        <p:spPr bwMode="auto">
          <a:xfrm>
            <a:off x="431540" y="503238"/>
            <a:ext cx="411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eaLnBrk="1" hangingPunct="1">
              <a:spcBef>
                <a:spcPct val="50000"/>
              </a:spcBef>
            </a:pPr>
            <a:r>
              <a:rPr lang="zh-CN" altLang="en-US" sz="4000" dirty="0">
                <a:solidFill>
                  <a:srgbClr val="0000FF"/>
                </a:solidFill>
                <a:latin typeface="黑体" pitchFamily="49" charset="-122"/>
                <a:ea typeface="黑体" pitchFamily="49" charset="-122"/>
                <a:cs typeface="Times New Roman" pitchFamily="18" charset="0"/>
              </a:rPr>
              <a:t>详细设计初认识</a:t>
            </a:r>
            <a:r>
              <a:rPr kumimoji="1" lang="zh-CN" altLang="en-US" sz="2400" b="0" dirty="0">
                <a:solidFill>
                  <a:schemeClr val="tx1"/>
                </a:solidFill>
                <a:latin typeface="黑体" pitchFamily="49" charset="-122"/>
                <a:ea typeface="黑体" pitchFamily="49" charset="-122"/>
              </a:rPr>
              <a:t> </a:t>
            </a:r>
          </a:p>
        </p:txBody>
      </p:sp>
      <p:sp>
        <p:nvSpPr>
          <p:cNvPr id="355331" name="Text Box 3"/>
          <p:cNvSpPr txBox="1">
            <a:spLocks noChangeArrowheads="1"/>
          </p:cNvSpPr>
          <p:nvPr/>
        </p:nvSpPr>
        <p:spPr bwMode="auto">
          <a:xfrm>
            <a:off x="224330" y="4408006"/>
            <a:ext cx="88392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lnSpc>
                <a:spcPct val="130000"/>
              </a:lnSpc>
              <a:spcBef>
                <a:spcPct val="50000"/>
              </a:spcBef>
            </a:pPr>
            <a:r>
              <a:rPr kumimoji="1" lang="zh-CN" altLang="en-US" sz="2400" dirty="0">
                <a:solidFill>
                  <a:schemeClr val="tx1"/>
                </a:solidFill>
              </a:rPr>
              <a:t>        详细设计阶段的任务还不是具体地编写程序，而是要设计出</a:t>
            </a:r>
            <a:r>
              <a:rPr kumimoji="1" lang="zh-CN" altLang="en-US" sz="2400" dirty="0">
                <a:solidFill>
                  <a:srgbClr val="0000FF"/>
                </a:solidFill>
              </a:rPr>
              <a:t>程序的“蓝图”</a:t>
            </a:r>
            <a:r>
              <a:rPr kumimoji="1" lang="zh-CN" altLang="en-US" sz="2400" dirty="0">
                <a:solidFill>
                  <a:schemeClr val="tx1"/>
                </a:solidFill>
              </a:rPr>
              <a:t>，程序员根据这个蓝图写出实际的程序代码。因此，详细设计时应该考虑程序代码的质量。即</a:t>
            </a:r>
            <a:r>
              <a:rPr kumimoji="1" lang="zh-CN" altLang="en-US" sz="2400" dirty="0">
                <a:solidFill>
                  <a:srgbClr val="FF0066"/>
                </a:solidFill>
              </a:rPr>
              <a:t>衡量程序的质量不仅要看它的逻辑是否正确，性能是否满足要求，更主要的是要看它是否容易阅读和理解。</a:t>
            </a:r>
            <a:endParaRPr kumimoji="1" lang="zh-CN" altLang="en-US" sz="2400" dirty="0">
              <a:solidFill>
                <a:schemeClr val="tx1"/>
              </a:solidFill>
            </a:endParaRPr>
          </a:p>
        </p:txBody>
      </p:sp>
      <p:sp>
        <p:nvSpPr>
          <p:cNvPr id="355332" name="Rectangle 4"/>
          <p:cNvSpPr>
            <a:spLocks noChangeArrowheads="1"/>
          </p:cNvSpPr>
          <p:nvPr/>
        </p:nvSpPr>
        <p:spPr bwMode="auto">
          <a:xfrm>
            <a:off x="224330" y="1763713"/>
            <a:ext cx="8893175" cy="1132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lnSpc>
                <a:spcPct val="130000"/>
              </a:lnSpc>
            </a:pPr>
            <a:r>
              <a:rPr kumimoji="1" lang="zh-CN" altLang="en-US" sz="2800" dirty="0">
                <a:solidFill>
                  <a:schemeClr val="tx1"/>
                </a:solidFill>
                <a:latin typeface="Arial" charset="0"/>
              </a:rPr>
              <a:t>     </a:t>
            </a:r>
            <a:r>
              <a:rPr kumimoji="1" lang="zh-CN" altLang="en-US" sz="2400" dirty="0">
                <a:solidFill>
                  <a:schemeClr val="tx1"/>
                </a:solidFill>
                <a:latin typeface="Arial" charset="0"/>
              </a:rPr>
              <a:t>前一章介绍了软件的总体设计，本章将在总体设计的基础上进行</a:t>
            </a:r>
            <a:r>
              <a:rPr kumimoji="1" lang="zh-CN" altLang="en-US" sz="2400" dirty="0">
                <a:solidFill>
                  <a:srgbClr val="0000FF"/>
                </a:solidFill>
                <a:latin typeface="Arial" charset="0"/>
              </a:rPr>
              <a:t>详细的</a:t>
            </a:r>
            <a:r>
              <a:rPr kumimoji="1" lang="zh-CN" altLang="en-US" sz="2400" dirty="0">
                <a:solidFill>
                  <a:schemeClr val="tx1"/>
                </a:solidFill>
                <a:latin typeface="Arial" charset="0"/>
              </a:rPr>
              <a:t>展开、</a:t>
            </a:r>
            <a:r>
              <a:rPr kumimoji="1" lang="zh-CN" altLang="en-US" sz="2400" dirty="0">
                <a:solidFill>
                  <a:srgbClr val="0000FF"/>
                </a:solidFill>
                <a:latin typeface="Arial" charset="0"/>
              </a:rPr>
              <a:t>精确的</a:t>
            </a:r>
            <a:r>
              <a:rPr kumimoji="1" lang="zh-CN" altLang="en-US" sz="2400" dirty="0">
                <a:solidFill>
                  <a:schemeClr val="tx1"/>
                </a:solidFill>
                <a:latin typeface="Arial" charset="0"/>
              </a:rPr>
              <a:t>描述。</a:t>
            </a:r>
          </a:p>
        </p:txBody>
      </p:sp>
      <p:sp>
        <p:nvSpPr>
          <p:cNvPr id="355333" name="Rectangle 5"/>
          <p:cNvSpPr>
            <a:spLocks noChangeArrowheads="1"/>
          </p:cNvSpPr>
          <p:nvPr/>
        </p:nvSpPr>
        <p:spPr bwMode="auto">
          <a:xfrm>
            <a:off x="224330" y="3023955"/>
            <a:ext cx="8893175" cy="107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lnSpc>
                <a:spcPct val="130000"/>
              </a:lnSpc>
            </a:pPr>
            <a:r>
              <a:rPr kumimoji="1" lang="zh-CN" altLang="en-US" sz="2800" dirty="0">
                <a:solidFill>
                  <a:schemeClr val="tx1"/>
                </a:solidFill>
                <a:latin typeface="Arial" charset="0"/>
              </a:rPr>
              <a:t>     </a:t>
            </a:r>
            <a:r>
              <a:rPr kumimoji="1" lang="zh-CN" altLang="en-US" sz="2400" dirty="0">
                <a:solidFill>
                  <a:schemeClr val="tx1"/>
                </a:solidFill>
                <a:latin typeface="Arial" charset="0"/>
              </a:rPr>
              <a:t>详细设计阶段的</a:t>
            </a:r>
            <a:r>
              <a:rPr kumimoji="1" lang="zh-CN" altLang="en-US" sz="2400" dirty="0">
                <a:solidFill>
                  <a:srgbClr val="0000FF"/>
                </a:solidFill>
                <a:latin typeface="Arial" charset="0"/>
              </a:rPr>
              <a:t>根本目标</a:t>
            </a:r>
            <a:r>
              <a:rPr kumimoji="1" lang="zh-CN" altLang="en-US" sz="2400" dirty="0">
                <a:solidFill>
                  <a:schemeClr val="tx1"/>
                </a:solidFill>
                <a:latin typeface="Arial" charset="0"/>
              </a:rPr>
              <a:t>是如何实现所要求的系统，也即要对目标系统进行</a:t>
            </a:r>
            <a:r>
              <a:rPr kumimoji="1" lang="zh-CN" altLang="en-US" sz="2400" dirty="0">
                <a:solidFill>
                  <a:srgbClr val="0000FF"/>
                </a:solidFill>
                <a:latin typeface="Arial" charset="0"/>
              </a:rPr>
              <a:t>精确</a:t>
            </a:r>
            <a:r>
              <a:rPr kumimoji="1" lang="zh-CN" altLang="en-US" sz="2400" dirty="0">
                <a:solidFill>
                  <a:schemeClr val="tx1"/>
                </a:solidFill>
                <a:latin typeface="Arial" charset="0"/>
              </a:rPr>
              <a:t>描述，为编码阶段的程序书写做准备。</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5330"/>
                                        </p:tgtEl>
                                        <p:attrNameLst>
                                          <p:attrName>style.visibility</p:attrName>
                                        </p:attrNameLst>
                                      </p:cBhvr>
                                      <p:to>
                                        <p:strVal val="visible"/>
                                      </p:to>
                                    </p:set>
                                    <p:animEffect transition="in" filter="blinds(horizontal)">
                                      <p:cBhvr>
                                        <p:cTn id="7" dur="500"/>
                                        <p:tgtEl>
                                          <p:spTgt spid="355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5332"/>
                                        </p:tgtEl>
                                        <p:attrNameLst>
                                          <p:attrName>style.visibility</p:attrName>
                                        </p:attrNameLst>
                                      </p:cBhvr>
                                      <p:to>
                                        <p:strVal val="visible"/>
                                      </p:to>
                                    </p:set>
                                    <p:anim calcmode="lin" valueType="num">
                                      <p:cBhvr additive="base">
                                        <p:cTn id="12" dur="500" fill="hold"/>
                                        <p:tgtEl>
                                          <p:spTgt spid="355332"/>
                                        </p:tgtEl>
                                        <p:attrNameLst>
                                          <p:attrName>ppt_x</p:attrName>
                                        </p:attrNameLst>
                                      </p:cBhvr>
                                      <p:tavLst>
                                        <p:tav tm="0">
                                          <p:val>
                                            <p:strVal val="#ppt_x"/>
                                          </p:val>
                                        </p:tav>
                                        <p:tav tm="100000">
                                          <p:val>
                                            <p:strVal val="#ppt_x"/>
                                          </p:val>
                                        </p:tav>
                                      </p:tavLst>
                                    </p:anim>
                                    <p:anim calcmode="lin" valueType="num">
                                      <p:cBhvr additive="base">
                                        <p:cTn id="13" dur="500" fill="hold"/>
                                        <p:tgtEl>
                                          <p:spTgt spid="35533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55333"/>
                                        </p:tgtEl>
                                        <p:attrNameLst>
                                          <p:attrName>style.visibility</p:attrName>
                                        </p:attrNameLst>
                                      </p:cBhvr>
                                      <p:to>
                                        <p:strVal val="visible"/>
                                      </p:to>
                                    </p:set>
                                    <p:anim calcmode="lin" valueType="num">
                                      <p:cBhvr additive="base">
                                        <p:cTn id="18" dur="500" fill="hold"/>
                                        <p:tgtEl>
                                          <p:spTgt spid="355333"/>
                                        </p:tgtEl>
                                        <p:attrNameLst>
                                          <p:attrName>ppt_x</p:attrName>
                                        </p:attrNameLst>
                                      </p:cBhvr>
                                      <p:tavLst>
                                        <p:tav tm="0">
                                          <p:val>
                                            <p:strVal val="#ppt_x"/>
                                          </p:val>
                                        </p:tav>
                                        <p:tav tm="100000">
                                          <p:val>
                                            <p:strVal val="#ppt_x"/>
                                          </p:val>
                                        </p:tav>
                                      </p:tavLst>
                                    </p:anim>
                                    <p:anim calcmode="lin" valueType="num">
                                      <p:cBhvr additive="base">
                                        <p:cTn id="19" dur="500" fill="hold"/>
                                        <p:tgtEl>
                                          <p:spTgt spid="35533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5331"/>
                                        </p:tgtEl>
                                        <p:attrNameLst>
                                          <p:attrName>style.visibility</p:attrName>
                                        </p:attrNameLst>
                                      </p:cBhvr>
                                      <p:to>
                                        <p:strVal val="visible"/>
                                      </p:to>
                                    </p:set>
                                    <p:anim calcmode="lin" valueType="num">
                                      <p:cBhvr additive="base">
                                        <p:cTn id="24" dur="500" fill="hold"/>
                                        <p:tgtEl>
                                          <p:spTgt spid="355331"/>
                                        </p:tgtEl>
                                        <p:attrNameLst>
                                          <p:attrName>ppt_x</p:attrName>
                                        </p:attrNameLst>
                                      </p:cBhvr>
                                      <p:tavLst>
                                        <p:tav tm="0">
                                          <p:val>
                                            <p:strVal val="#ppt_x"/>
                                          </p:val>
                                        </p:tav>
                                        <p:tav tm="100000">
                                          <p:val>
                                            <p:strVal val="#ppt_x"/>
                                          </p:val>
                                        </p:tav>
                                      </p:tavLst>
                                    </p:anim>
                                    <p:anim calcmode="lin" valueType="num">
                                      <p:cBhvr additive="base">
                                        <p:cTn id="25" dur="500" fill="hold"/>
                                        <p:tgtEl>
                                          <p:spTgt spid="3553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p:bldP spid="355331" grpId="0"/>
      <p:bldP spid="355332" grpId="0"/>
      <p:bldP spid="3553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ext Box 2"/>
          <p:cNvSpPr txBox="1">
            <a:spLocks noChangeArrowheads="1"/>
          </p:cNvSpPr>
          <p:nvPr/>
        </p:nvSpPr>
        <p:spPr bwMode="auto">
          <a:xfrm>
            <a:off x="296525" y="1853825"/>
            <a:ext cx="8458200" cy="4731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lnSpc>
                <a:spcPct val="130000"/>
              </a:lnSpc>
              <a:spcBef>
                <a:spcPct val="50000"/>
              </a:spcBef>
            </a:pPr>
            <a:r>
              <a:rPr kumimoji="1" lang="zh-CN" altLang="en-US" sz="2400" b="0" dirty="0">
                <a:solidFill>
                  <a:schemeClr val="tx1"/>
                </a:solidFill>
              </a:rPr>
              <a:t>        </a:t>
            </a:r>
            <a:r>
              <a:rPr kumimoji="1" lang="zh-CN" altLang="en-US" sz="2400" dirty="0">
                <a:solidFill>
                  <a:schemeClr val="tx1"/>
                </a:solidFill>
              </a:rPr>
              <a:t>软件定义阶段定义了问题结构，叫作软件设计的</a:t>
            </a:r>
            <a:r>
              <a:rPr kumimoji="1" lang="zh-CN" altLang="en-US" sz="2400" dirty="0">
                <a:solidFill>
                  <a:srgbClr val="FF0066"/>
                </a:solidFill>
              </a:rPr>
              <a:t>一级蓝图</a:t>
            </a:r>
            <a:r>
              <a:rPr kumimoji="1" lang="zh-CN" altLang="en-US" sz="2400" dirty="0">
                <a:solidFill>
                  <a:schemeClr val="tx1"/>
                </a:solidFill>
              </a:rPr>
              <a:t>。可用</a:t>
            </a:r>
            <a:r>
              <a:rPr kumimoji="1" lang="zh-CN" altLang="en-US" sz="2400" dirty="0">
                <a:solidFill>
                  <a:srgbClr val="0000FF"/>
                </a:solidFill>
              </a:rPr>
              <a:t>系统流程图表示、或数据流图表示、或用结构化语言表示、或以形式化软件设计语言表示。</a:t>
            </a:r>
          </a:p>
          <a:p>
            <a:pPr algn="l" eaLnBrk="1" hangingPunct="1">
              <a:lnSpc>
                <a:spcPct val="130000"/>
              </a:lnSpc>
              <a:spcBef>
                <a:spcPct val="50000"/>
              </a:spcBef>
            </a:pPr>
            <a:r>
              <a:rPr kumimoji="1" lang="zh-CN" altLang="en-US" sz="2400" dirty="0">
                <a:solidFill>
                  <a:schemeClr val="tx1"/>
                </a:solidFill>
              </a:rPr>
              <a:t>        软件总体设计确定了软件结构，即确定模块的划分、模块间的接口。可称作软件设计</a:t>
            </a:r>
            <a:r>
              <a:rPr kumimoji="1" lang="zh-CN" altLang="en-US" sz="2400" dirty="0">
                <a:solidFill>
                  <a:srgbClr val="FF0066"/>
                </a:solidFill>
              </a:rPr>
              <a:t>二级蓝图</a:t>
            </a:r>
            <a:r>
              <a:rPr kumimoji="1" lang="zh-CN" altLang="en-US" sz="2400" dirty="0">
                <a:solidFill>
                  <a:schemeClr val="tx1"/>
                </a:solidFill>
              </a:rPr>
              <a:t>。</a:t>
            </a:r>
            <a:r>
              <a:rPr kumimoji="1" lang="zh-CN" altLang="en-US" sz="2400" dirty="0">
                <a:solidFill>
                  <a:srgbClr val="0000FF"/>
                </a:solidFill>
              </a:rPr>
              <a:t>用结构图、</a:t>
            </a:r>
            <a:r>
              <a:rPr kumimoji="1" lang="en-US" altLang="zh-CN" sz="2400" dirty="0">
                <a:solidFill>
                  <a:srgbClr val="0000FF"/>
                </a:solidFill>
              </a:rPr>
              <a:t>Jackson</a:t>
            </a:r>
            <a:r>
              <a:rPr kumimoji="1" lang="zh-CN" altLang="en-US" sz="2400" dirty="0">
                <a:solidFill>
                  <a:srgbClr val="0000FF"/>
                </a:solidFill>
              </a:rPr>
              <a:t>结构图、</a:t>
            </a:r>
            <a:r>
              <a:rPr kumimoji="1" lang="en-US" altLang="zh-CN" sz="2400" dirty="0" err="1">
                <a:solidFill>
                  <a:srgbClr val="0000FF"/>
                </a:solidFill>
              </a:rPr>
              <a:t>Warnier</a:t>
            </a:r>
            <a:r>
              <a:rPr kumimoji="1" lang="zh-CN" altLang="en-US" sz="2400" dirty="0">
                <a:solidFill>
                  <a:srgbClr val="0000FF"/>
                </a:solidFill>
              </a:rPr>
              <a:t>图来表示、或用</a:t>
            </a:r>
            <a:r>
              <a:rPr kumimoji="1" lang="en-US" altLang="zh-CN" sz="2400" dirty="0">
                <a:solidFill>
                  <a:srgbClr val="0000FF"/>
                </a:solidFill>
              </a:rPr>
              <a:t>HIPO</a:t>
            </a:r>
            <a:r>
              <a:rPr kumimoji="1" lang="zh-CN" altLang="en-US" sz="2400" dirty="0">
                <a:solidFill>
                  <a:srgbClr val="0000FF"/>
                </a:solidFill>
              </a:rPr>
              <a:t>图来表示</a:t>
            </a:r>
            <a:r>
              <a:rPr kumimoji="1" lang="zh-CN" altLang="en-US" sz="2400" dirty="0">
                <a:solidFill>
                  <a:schemeClr val="tx1"/>
                </a:solidFill>
              </a:rPr>
              <a:t>。</a:t>
            </a:r>
          </a:p>
          <a:p>
            <a:pPr algn="l" eaLnBrk="1" hangingPunct="1">
              <a:lnSpc>
                <a:spcPct val="130000"/>
              </a:lnSpc>
              <a:spcBef>
                <a:spcPct val="50000"/>
              </a:spcBef>
            </a:pPr>
            <a:r>
              <a:rPr kumimoji="1" lang="zh-CN" altLang="en-US" sz="2400" dirty="0">
                <a:solidFill>
                  <a:schemeClr val="tx1"/>
                </a:solidFill>
              </a:rPr>
              <a:t>        软件详细设计（也称软件算法设计、软件过程设计、软件逻辑设计）确定每个软件模块的实现算法，可称软件设计的</a:t>
            </a:r>
            <a:r>
              <a:rPr kumimoji="1" lang="zh-CN" altLang="en-US" sz="2400" dirty="0">
                <a:solidFill>
                  <a:srgbClr val="FF0066"/>
                </a:solidFill>
              </a:rPr>
              <a:t>三级蓝图</a:t>
            </a:r>
            <a:r>
              <a:rPr kumimoji="1" lang="zh-CN" altLang="en-US" sz="2400" dirty="0">
                <a:solidFill>
                  <a:schemeClr val="tx1"/>
                </a:solidFill>
              </a:rPr>
              <a:t>。可用</a:t>
            </a:r>
            <a:r>
              <a:rPr kumimoji="1" lang="zh-CN" altLang="en-US" sz="2400" dirty="0">
                <a:solidFill>
                  <a:srgbClr val="0000FF"/>
                </a:solidFill>
              </a:rPr>
              <a:t>程序流程图描述、或用伪码描述。</a:t>
            </a:r>
          </a:p>
        </p:txBody>
      </p:sp>
      <p:sp>
        <p:nvSpPr>
          <p:cNvPr id="356355" name="Text Box 3"/>
          <p:cNvSpPr txBox="1">
            <a:spLocks noChangeArrowheads="1"/>
          </p:cNvSpPr>
          <p:nvPr/>
        </p:nvSpPr>
        <p:spPr bwMode="auto">
          <a:xfrm>
            <a:off x="521550" y="503238"/>
            <a:ext cx="4114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r>
              <a:rPr lang="zh-CN" altLang="en-US" sz="4000" dirty="0">
                <a:solidFill>
                  <a:srgbClr val="0000FF"/>
                </a:solidFill>
                <a:latin typeface="黑体" pitchFamily="49" charset="-122"/>
                <a:ea typeface="黑体" pitchFamily="49" charset="-122"/>
                <a:cs typeface="Times New Roman" pitchFamily="18" charset="0"/>
              </a:rPr>
              <a:t>详细设计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6355"/>
                                        </p:tgtEl>
                                        <p:attrNameLst>
                                          <p:attrName>style.visibility</p:attrName>
                                        </p:attrNameLst>
                                      </p:cBhvr>
                                      <p:to>
                                        <p:strVal val="visible"/>
                                      </p:to>
                                    </p:set>
                                    <p:animEffect transition="in" filter="blinds(horizontal)">
                                      <p:cBhvr>
                                        <p:cTn id="7" dur="500"/>
                                        <p:tgtEl>
                                          <p:spTgt spid="356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6354"/>
                                        </p:tgtEl>
                                        <p:attrNameLst>
                                          <p:attrName>style.visibility</p:attrName>
                                        </p:attrNameLst>
                                      </p:cBhvr>
                                      <p:to>
                                        <p:strVal val="visible"/>
                                      </p:to>
                                    </p:set>
                                    <p:anim calcmode="lin" valueType="num">
                                      <p:cBhvr additive="base">
                                        <p:cTn id="12" dur="500" fill="hold"/>
                                        <p:tgtEl>
                                          <p:spTgt spid="356354"/>
                                        </p:tgtEl>
                                        <p:attrNameLst>
                                          <p:attrName>ppt_x</p:attrName>
                                        </p:attrNameLst>
                                      </p:cBhvr>
                                      <p:tavLst>
                                        <p:tav tm="0">
                                          <p:val>
                                            <p:strVal val="#ppt_x"/>
                                          </p:val>
                                        </p:tav>
                                        <p:tav tm="100000">
                                          <p:val>
                                            <p:strVal val="#ppt_x"/>
                                          </p:val>
                                        </p:tav>
                                      </p:tavLst>
                                    </p:anim>
                                    <p:anim calcmode="lin" valueType="num">
                                      <p:cBhvr additive="base">
                                        <p:cTn id="13" dur="500" fill="hold"/>
                                        <p:tgtEl>
                                          <p:spTgt spid="3563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p:bldP spid="356355" grpId="0"/>
    </p:bldLst>
  </p:timing>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7607</TotalTime>
  <Pages>0</Pages>
  <Words>4116</Words>
  <Characters>0</Characters>
  <Application>Microsoft Office PowerPoint</Application>
  <DocSecurity>0</DocSecurity>
  <PresentationFormat>全屏显示(4:3)</PresentationFormat>
  <Lines>0</Lines>
  <Paragraphs>757</Paragraphs>
  <Slides>72</Slides>
  <Notes>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5</vt:i4>
      </vt:variant>
      <vt:variant>
        <vt:lpstr>幻灯片标题</vt:lpstr>
      </vt:variant>
      <vt:variant>
        <vt:i4>72</vt:i4>
      </vt:variant>
    </vt:vector>
  </HeadingPairs>
  <TitlesOfParts>
    <vt:vector size="90" baseType="lpstr">
      <vt:lpstr>仿宋_GB2312</vt:lpstr>
      <vt:lpstr>黑体</vt:lpstr>
      <vt:lpstr>楷体_GB2312</vt:lpstr>
      <vt:lpstr>宋体</vt:lpstr>
      <vt:lpstr>Arial</vt:lpstr>
      <vt:lpstr>Calibri</vt:lpstr>
      <vt:lpstr>Symbol</vt:lpstr>
      <vt:lpstr>Times</vt:lpstr>
      <vt:lpstr>Times New Roman</vt:lpstr>
      <vt:lpstr>Verdana</vt:lpstr>
      <vt:lpstr>Wingdings</vt:lpstr>
      <vt:lpstr>2_Profile</vt:lpstr>
      <vt:lpstr>3_Profile</vt:lpstr>
      <vt:lpstr>图片</vt:lpstr>
      <vt:lpstr>文档</vt:lpstr>
      <vt:lpstr>SmartDraw</vt:lpstr>
      <vt:lpstr>Picture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HP</cp:lastModifiedBy>
  <cp:revision>881</cp:revision>
  <cp:lastPrinted>1899-12-30T00:00:00Z</cp:lastPrinted>
  <dcterms:created xsi:type="dcterms:W3CDTF">2008-08-06T12:32:32Z</dcterms:created>
  <dcterms:modified xsi:type="dcterms:W3CDTF">2024-11-03T12:20:13Z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