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  <p:sldMasterId id="2147483811" r:id="rId2"/>
  </p:sldMasterIdLst>
  <p:notesMasterIdLst>
    <p:notesMasterId r:id="rId34"/>
  </p:notesMasterIdLst>
  <p:handoutMasterIdLst>
    <p:handoutMasterId r:id="rId35"/>
  </p:handoutMasterIdLst>
  <p:sldIdLst>
    <p:sldId id="697" r:id="rId3"/>
    <p:sldId id="699" r:id="rId4"/>
    <p:sldId id="700" r:id="rId5"/>
    <p:sldId id="701" r:id="rId6"/>
    <p:sldId id="702" r:id="rId7"/>
    <p:sldId id="705" r:id="rId8"/>
    <p:sldId id="706" r:id="rId9"/>
    <p:sldId id="707" r:id="rId10"/>
    <p:sldId id="708" r:id="rId11"/>
    <p:sldId id="709" r:id="rId12"/>
    <p:sldId id="711" r:id="rId13"/>
    <p:sldId id="713" r:id="rId14"/>
    <p:sldId id="715" r:id="rId15"/>
    <p:sldId id="716" r:id="rId16"/>
    <p:sldId id="717" r:id="rId17"/>
    <p:sldId id="718" r:id="rId18"/>
    <p:sldId id="719" r:id="rId19"/>
    <p:sldId id="720" r:id="rId20"/>
    <p:sldId id="721" r:id="rId21"/>
    <p:sldId id="722" r:id="rId22"/>
    <p:sldId id="723" r:id="rId23"/>
    <p:sldId id="724" r:id="rId24"/>
    <p:sldId id="725" r:id="rId25"/>
    <p:sldId id="726" r:id="rId26"/>
    <p:sldId id="727" r:id="rId27"/>
    <p:sldId id="731" r:id="rId28"/>
    <p:sldId id="736" r:id="rId29"/>
    <p:sldId id="737" r:id="rId30"/>
    <p:sldId id="738" r:id="rId31"/>
    <p:sldId id="739" r:id="rId32"/>
    <p:sldId id="740" r:id="rId33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99"/>
    <a:srgbClr val="CCFFFF"/>
    <a:srgbClr val="8597E3"/>
    <a:srgbClr val="CCECFF"/>
    <a:srgbClr val="000099"/>
    <a:srgbClr val="FF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5821" autoAdjust="0"/>
  </p:normalViewPr>
  <p:slideViewPr>
    <p:cSldViewPr>
      <p:cViewPr varScale="1">
        <p:scale>
          <a:sx n="58" d="100"/>
          <a:sy n="58" d="100"/>
        </p:scale>
        <p:origin x="786" y="7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8"/>
    </p:cViewPr>
  </p:sorterViewPr>
  <p:notesViewPr>
    <p:cSldViewPr>
      <p:cViewPr varScale="1">
        <p:scale>
          <a:sx n="51" d="100"/>
          <a:sy n="51" d="100"/>
        </p:scale>
        <p:origin x="-1920" y="-102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18D14537-0BFC-4D18-8B3E-52D3486C5093}" type="datetimeFigureOut">
              <a:rPr lang="zh-CN" altLang="en-US"/>
              <a:pPr>
                <a:defRPr/>
              </a:pPr>
              <a:t>2024/12/4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FB34DAB3-A84D-4B26-B8F8-F0523178B9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298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BE113EA-FD77-4A94-B563-E6CAFDB07E43}" type="datetimeFigureOut">
              <a:rPr lang="zh-CN" altLang="en-US"/>
              <a:pPr>
                <a:defRPr/>
              </a:pPr>
              <a:t>2024/12/4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46A3398-52DD-4F41-851C-B43BE35C9E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5253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729949996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004590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3269679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64213164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EB1DC-0790-4836-8EFB-EACABCB94B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1221569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4F61C-323E-4A40-811A-06FCA31915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840625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47E022-D407-4672-86E2-BF23526EC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379453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55AFE-0CD4-4EFF-8F98-A848DC43C7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0286614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B3E16-5DC3-4818-B20A-72CF24BA10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54061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57904-7760-4832-8C6E-E1559E872A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763129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123C3-6A22-4123-8F62-BED588AE63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16340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4854858"/>
      </p:ext>
    </p:extLst>
  </p:cSld>
  <p:clrMapOvr>
    <a:masterClrMapping/>
  </p:clrMapOvr>
  <p:transition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6790B-FE20-4420-BBAB-A12FDA072A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766219"/>
      </p:ext>
    </p:extLst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04792-710E-4412-B250-C45D616304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558103"/>
      </p:ext>
    </p:extLst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EB0E2-E8A5-416B-B02C-2E731A1674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726952"/>
      </p:ext>
    </p:extLst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7B47A-4B7E-41AC-97B5-6D3FDB04AC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633357"/>
      </p:ext>
    </p:extLst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F6167-8C44-45DB-9D7E-A206C02BED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450946"/>
      </p:ext>
    </p:extLst>
  </p:cSld>
  <p:clrMapOvr>
    <a:masterClrMapping/>
  </p:clrMapOvr>
  <p:transition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0F022-6FA2-4651-970B-95129FAA69A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655498"/>
      </p:ext>
    </p:extLst>
  </p:cSld>
  <p:clrMapOvr>
    <a:masterClrMapping/>
  </p:clrMapOvr>
  <p:transition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AD26B-D6EF-4163-B7FF-347DEB0AB3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733146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00688947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3170684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9424080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42514228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766463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1389390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1135090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253BEBC3-BFA9-417E-BC6A-31CCDE5578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0" y="1268413"/>
            <a:ext cx="8964613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en-US" sz="3200" b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4400">
                <a:latin typeface="Arial" charset="0"/>
                <a:cs typeface="Times New Roman" pitchFamily="18" charset="0"/>
              </a:rPr>
              <a:t>CHAPTER 7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40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Software Testing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ChangeArrowheads="1"/>
          </p:cNvSpPr>
          <p:nvPr/>
        </p:nvSpPr>
        <p:spPr bwMode="auto">
          <a:xfrm>
            <a:off x="476250" y="414338"/>
            <a:ext cx="82359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国内某公司软件测试停止标准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66738" y="2438400"/>
            <a:ext cx="857726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一、二级错误修复率应达到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100%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（是否应该对一、二、三级错误进行定义？）</a:t>
            </a:r>
          </a:p>
          <a:p>
            <a:pPr marL="342900" indent="-342900"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三、四级错误修复率应达到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80%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以上</a:t>
            </a:r>
          </a:p>
          <a:p>
            <a:pPr marL="342900" indent="-342900"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五级错误修复率应达到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60%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以上</a:t>
            </a: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565150" y="1763713"/>
            <a:ext cx="3736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>
                <a:solidFill>
                  <a:srgbClr val="FF0066"/>
                </a:solidFill>
                <a:latin typeface="宋体" pitchFamily="2" charset="-122"/>
              </a:rPr>
              <a:t>缺陷修复率标准</a:t>
            </a:r>
            <a:r>
              <a:rPr lang="en-US" altLang="zh-CN" sz="3200">
                <a:solidFill>
                  <a:srgbClr val="FF0066"/>
                </a:solidFill>
                <a:latin typeface="宋体" pitchFamily="2" charset="-122"/>
              </a:rPr>
              <a:t>:</a:t>
            </a:r>
          </a:p>
        </p:txBody>
      </p:sp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657225" y="5227638"/>
            <a:ext cx="782955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语句覆盖率最低不能小于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80%</a:t>
            </a:r>
          </a:p>
          <a:p>
            <a:pPr marL="342900" indent="-342900"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测试用例执行覆盖率应达到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100%</a:t>
            </a:r>
          </a:p>
          <a:p>
            <a:pPr marL="342900" indent="-342900" algn="l">
              <a:lnSpc>
                <a:spcPct val="12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测试需求覆盖率应达到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100%</a:t>
            </a:r>
          </a:p>
        </p:txBody>
      </p:sp>
      <p:sp>
        <p:nvSpPr>
          <p:cNvPr id="360454" name="Rectangle 6"/>
          <p:cNvSpPr>
            <a:spLocks noChangeArrowheads="1"/>
          </p:cNvSpPr>
          <p:nvPr/>
        </p:nvSpPr>
        <p:spPr bwMode="auto">
          <a:xfrm>
            <a:off x="566738" y="4689475"/>
            <a:ext cx="2913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buFont typeface="Wingdings" pitchFamily="2" charset="2"/>
              <a:buChar char="Ø"/>
            </a:pPr>
            <a:r>
              <a:rPr lang="zh-CN" altLang="en-US" sz="3200">
                <a:solidFill>
                  <a:srgbClr val="FF0066"/>
                </a:solidFill>
                <a:latin typeface="宋体" pitchFamily="2" charset="-122"/>
              </a:rPr>
              <a:t>覆盖率标准</a:t>
            </a:r>
            <a:r>
              <a:rPr lang="en-US" altLang="zh-CN" sz="3200">
                <a:solidFill>
                  <a:srgbClr val="FF0066"/>
                </a:solidFill>
                <a:latin typeface="宋体" pitchFamily="2" charset="-122"/>
              </a:rPr>
              <a:t>: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0" grpId="0"/>
      <p:bldP spid="360451" grpId="0"/>
      <p:bldP spid="360452" grpId="0"/>
      <p:bldP spid="360453" grpId="0"/>
      <p:bldP spid="3604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33400" y="368300"/>
            <a:ext cx="8610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测试中的可靠性分析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-198438" y="3824288"/>
            <a:ext cx="9067801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1752600" lvl="3" indent="-381000" algn="l" eaLnBrk="0" hangingPunct="0">
              <a:lnSpc>
                <a:spcPct val="200000"/>
              </a:lnSpc>
              <a:spcBef>
                <a:spcPts val="1200"/>
              </a:spcBef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推测错误的产生频度</a:t>
            </a:r>
          </a:p>
          <a:p>
            <a:pPr marL="1752600" lvl="3" indent="-381000" algn="l" eaLnBrk="0" hangingPunct="0">
              <a:spcBef>
                <a:spcPts val="1200"/>
              </a:spcBef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推测残留在程序中的错误数</a:t>
            </a:r>
          </a:p>
          <a:p>
            <a:pPr marL="1752600" lvl="3" indent="-381000" algn="l" eaLnBrk="0" hangingPunct="0">
              <a:spcBef>
                <a:spcPts val="1200"/>
              </a:spcBef>
              <a:buClr>
                <a:srgbClr val="FF33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评价测试的精确度和覆盖率</a:t>
            </a: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566738" y="1763815"/>
            <a:ext cx="8820150" cy="1930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FF0000"/>
              </a:buClr>
              <a:buSzPct val="100000"/>
              <a:buFont typeface="Wingdings" pitchFamily="2" charset="2"/>
              <a:buChar char="Ø"/>
              <a:defRPr/>
            </a:pPr>
            <a:r>
              <a:rPr lang="zh-CN" altLang="en-US" sz="2800" dirty="0">
                <a:latin typeface="+mn-ea"/>
                <a:ea typeface="+mn-ea"/>
              </a:rPr>
              <a:t>定义：</a:t>
            </a:r>
          </a:p>
          <a:p>
            <a:pPr algn="l">
              <a:lnSpc>
                <a:spcPct val="150000"/>
              </a:lnSpc>
              <a:buClr>
                <a:schemeClr val="hlink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   利用测试的统计数据来估算软件的可靠性，以控制软件的质量。</a:t>
            </a: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85763" y="413665"/>
            <a:ext cx="8491537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188" tIns="50800" rIns="103188" bIns="5080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What is Software Quality?</a:t>
            </a:r>
            <a:r>
              <a:rPr lang="en-US" altLang="zh-CN" sz="3800" b="0" dirty="0">
                <a:solidFill>
                  <a:schemeClr val="tx2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11188" y="1754188"/>
            <a:ext cx="84613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38" tIns="46038" rIns="96838" bIns="46038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908050" indent="-436563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Basic definition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cs typeface="Times New Roman" pitchFamily="18" charset="0"/>
              </a:rPr>
              <a:t>meeting the users’ needs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needs, not wants</a:t>
            </a:r>
          </a:p>
          <a:p>
            <a:pPr lvl="1" algn="l">
              <a:lnSpc>
                <a:spcPct val="12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true functional needs are often unknowable</a:t>
            </a:r>
            <a:endParaRPr lang="en-US" altLang="zh-CN" sz="2600" dirty="0">
              <a:solidFill>
                <a:schemeClr val="tx1"/>
              </a:solidFill>
              <a:cs typeface="Times New Roman" pitchFamily="18" charset="0"/>
            </a:endParaRPr>
          </a:p>
          <a:p>
            <a:pPr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There is a hierarchy of needs</a:t>
            </a:r>
          </a:p>
          <a:p>
            <a:pPr lvl="1" algn="l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do the required tasks</a:t>
            </a:r>
          </a:p>
          <a:p>
            <a:pPr lvl="1" algn="l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meet performance requirements</a:t>
            </a:r>
          </a:p>
          <a:p>
            <a:pPr lvl="1" algn="l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be usable and convenient</a:t>
            </a:r>
          </a:p>
          <a:p>
            <a:pPr lvl="1" algn="l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be economical and timely</a:t>
            </a:r>
          </a:p>
          <a:p>
            <a:pPr lvl="1" algn="l"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be dependable and reliable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65516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908050" indent="-436563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o"/>
            </a:pPr>
            <a:r>
              <a:rPr lang="en-US" altLang="zh-CN" sz="2800" dirty="0"/>
              <a:t>Functionality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 dirty="0">
                <a:solidFill>
                  <a:schemeClr val="tx1"/>
                </a:solidFill>
              </a:rPr>
              <a:t>suitability accuracy, security, compliance, interoperability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o"/>
            </a:pPr>
            <a:r>
              <a:rPr lang="en-US" altLang="zh-CN" sz="2800" dirty="0"/>
              <a:t>Reliability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 dirty="0">
                <a:solidFill>
                  <a:schemeClr val="tx1"/>
                </a:solidFill>
              </a:rPr>
              <a:t>maturity, fault tolerance, recoverability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o"/>
            </a:pPr>
            <a:r>
              <a:rPr lang="en-US" altLang="zh-CN" sz="2800" dirty="0"/>
              <a:t>Usability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 dirty="0">
                <a:solidFill>
                  <a:schemeClr val="tx1"/>
                </a:solidFill>
              </a:rPr>
              <a:t>understandability, learnability, operability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o"/>
            </a:pPr>
            <a:r>
              <a:rPr lang="en-US" altLang="zh-CN" sz="2800" dirty="0"/>
              <a:t>Efficiency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 dirty="0">
                <a:solidFill>
                  <a:schemeClr val="tx1"/>
                </a:solidFill>
              </a:rPr>
              <a:t>time </a:t>
            </a:r>
            <a:r>
              <a:rPr lang="en-US" altLang="zh-CN" sz="2400" b="0" dirty="0" err="1">
                <a:solidFill>
                  <a:schemeClr val="tx1"/>
                </a:solidFill>
              </a:rPr>
              <a:t>behaviour</a:t>
            </a:r>
            <a:r>
              <a:rPr lang="en-US" altLang="zh-CN" sz="2400" b="0" dirty="0">
                <a:solidFill>
                  <a:schemeClr val="tx1"/>
                </a:solidFill>
              </a:rPr>
              <a:t>, resource utilization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o"/>
            </a:pPr>
            <a:r>
              <a:rPr lang="en-US" altLang="zh-CN" sz="2800" dirty="0"/>
              <a:t>Maintainability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 dirty="0" err="1">
                <a:solidFill>
                  <a:schemeClr val="tx1"/>
                </a:solidFill>
              </a:rPr>
              <a:t>Analysability</a:t>
            </a:r>
            <a:r>
              <a:rPr lang="en-US" altLang="zh-CN" sz="2400" b="0" dirty="0">
                <a:solidFill>
                  <a:schemeClr val="tx1"/>
                </a:solidFill>
              </a:rPr>
              <a:t>, changeability, stability, testability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o"/>
            </a:pPr>
            <a:r>
              <a:rPr lang="en-US" altLang="zh-CN" sz="2800" dirty="0"/>
              <a:t>Portability</a:t>
            </a:r>
          </a:p>
          <a:p>
            <a:pPr lvl="1" algn="l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0" dirty="0">
                <a:solidFill>
                  <a:schemeClr val="tx1"/>
                </a:solidFill>
              </a:rPr>
              <a:t>Adaptability, </a:t>
            </a:r>
            <a:r>
              <a:rPr lang="en-US" altLang="zh-CN" sz="2400" b="0" dirty="0" err="1">
                <a:solidFill>
                  <a:schemeClr val="tx1"/>
                </a:solidFill>
              </a:rPr>
              <a:t>intallability</a:t>
            </a:r>
            <a:r>
              <a:rPr lang="en-US" altLang="zh-CN" sz="2400" b="0" dirty="0">
                <a:solidFill>
                  <a:schemeClr val="tx1"/>
                </a:solidFill>
              </a:rPr>
              <a:t>, conformance, </a:t>
            </a:r>
            <a:r>
              <a:rPr lang="en-US" altLang="zh-CN" sz="2400" b="0" dirty="0" err="1">
                <a:solidFill>
                  <a:schemeClr val="tx1"/>
                </a:solidFill>
              </a:rPr>
              <a:t>replaceability</a:t>
            </a:r>
            <a:endParaRPr lang="en-US" altLang="zh-CN" sz="2400" b="0" dirty="0">
              <a:solidFill>
                <a:schemeClr val="tx1"/>
              </a:solidFill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626100" y="0"/>
            <a:ext cx="3517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120000"/>
              <a:buFont typeface="Symbol" pitchFamily="18" charset="2"/>
              <a:buChar char="Þ"/>
            </a:pPr>
            <a:r>
              <a:rPr lang="en-US" altLang="zh-CN" sz="2400" b="0">
                <a:solidFill>
                  <a:srgbClr val="0000FF"/>
                </a:solidFill>
                <a:latin typeface="Comic Sans MS" pitchFamily="66" charset="0"/>
              </a:rPr>
              <a:t>functional testing</a:t>
            </a:r>
            <a:br>
              <a:rPr lang="en-US" altLang="zh-CN" sz="2400" b="0">
                <a:solidFill>
                  <a:srgbClr val="0000FF"/>
                </a:solidFill>
                <a:latin typeface="Comic Sans MS" pitchFamily="66" charset="0"/>
              </a:rPr>
            </a:br>
            <a:endParaRPr lang="en-US" altLang="zh-CN" sz="2400" b="0">
              <a:solidFill>
                <a:srgbClr val="0000FF"/>
              </a:solidFill>
              <a:latin typeface="Comic Sans MS" pitchFamily="66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120000"/>
              <a:buFont typeface="Symbol" pitchFamily="18" charset="2"/>
              <a:buNone/>
            </a:pPr>
            <a:endParaRPr lang="en-US" altLang="zh-CN" sz="2400" b="0">
              <a:solidFill>
                <a:srgbClr val="0000FF"/>
              </a:solidFill>
              <a:latin typeface="Comic Sans MS" pitchFamily="66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120000"/>
              <a:buFont typeface="Symbol" pitchFamily="18" charset="2"/>
              <a:buChar char="Þ"/>
            </a:pPr>
            <a:r>
              <a:rPr lang="en-US" altLang="zh-CN" sz="2400" b="0">
                <a:solidFill>
                  <a:srgbClr val="0000FF"/>
                </a:solidFill>
                <a:latin typeface="Comic Sans MS" pitchFamily="66" charset="0"/>
              </a:rPr>
              <a:t>reliability testing</a:t>
            </a:r>
            <a:br>
              <a:rPr lang="en-US" altLang="zh-CN" sz="2400" b="0">
                <a:solidFill>
                  <a:srgbClr val="0000FF"/>
                </a:solidFill>
                <a:latin typeface="Comic Sans MS" pitchFamily="66" charset="0"/>
              </a:rPr>
            </a:br>
            <a:endParaRPr lang="en-US" altLang="zh-CN" sz="2400" b="0">
              <a:solidFill>
                <a:srgbClr val="0000FF"/>
              </a:solidFill>
              <a:latin typeface="Comic Sans MS" pitchFamily="66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120000"/>
              <a:buFont typeface="Symbol" pitchFamily="18" charset="2"/>
              <a:buNone/>
            </a:pPr>
            <a:endParaRPr lang="en-US" altLang="zh-CN" sz="2400" b="0">
              <a:solidFill>
                <a:srgbClr val="0000FF"/>
              </a:solidFill>
              <a:latin typeface="Comic Sans MS" pitchFamily="66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120000"/>
              <a:buFont typeface="Symbol" pitchFamily="18" charset="2"/>
              <a:buChar char="Þ"/>
            </a:pPr>
            <a:r>
              <a:rPr lang="en-US" altLang="zh-CN" sz="2400" b="0">
                <a:solidFill>
                  <a:srgbClr val="0000FF"/>
                </a:solidFill>
                <a:latin typeface="Comic Sans MS" pitchFamily="66" charset="0"/>
              </a:rPr>
              <a:t>usability testing</a:t>
            </a:r>
            <a:br>
              <a:rPr lang="en-US" altLang="zh-CN" sz="2400" b="0">
                <a:solidFill>
                  <a:srgbClr val="0000FF"/>
                </a:solidFill>
                <a:latin typeface="Comic Sans MS" pitchFamily="66" charset="0"/>
              </a:rPr>
            </a:br>
            <a:endParaRPr lang="en-US" altLang="zh-CN" sz="2400" b="0">
              <a:solidFill>
                <a:srgbClr val="0000FF"/>
              </a:solidFill>
              <a:latin typeface="Comic Sans MS" pitchFamily="66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120000"/>
              <a:buFont typeface="Symbol" pitchFamily="18" charset="2"/>
              <a:buChar char="Þ"/>
            </a:pPr>
            <a:r>
              <a:rPr lang="en-US" altLang="zh-CN" sz="2400" b="0">
                <a:solidFill>
                  <a:srgbClr val="0000FF"/>
                </a:solidFill>
                <a:latin typeface="Comic Sans MS" pitchFamily="66" charset="0"/>
              </a:rPr>
              <a:t>performance testing</a:t>
            </a:r>
            <a:br>
              <a:rPr lang="en-US" altLang="zh-CN" sz="2400" b="0">
                <a:solidFill>
                  <a:srgbClr val="0000FF"/>
                </a:solidFill>
                <a:latin typeface="Comic Sans MS" pitchFamily="66" charset="0"/>
              </a:rPr>
            </a:br>
            <a:endParaRPr lang="en-US" altLang="zh-CN" sz="2400" b="0">
              <a:solidFill>
                <a:srgbClr val="0000FF"/>
              </a:solidFill>
              <a:latin typeface="Comic Sans MS" pitchFamily="66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120000"/>
              <a:buFont typeface="Symbol" pitchFamily="18" charset="2"/>
              <a:buChar char="Þ"/>
            </a:pPr>
            <a:r>
              <a:rPr lang="en-US" altLang="zh-CN" sz="2400" b="0">
                <a:solidFill>
                  <a:srgbClr val="0000FF"/>
                </a:solidFill>
                <a:latin typeface="Comic Sans MS" pitchFamily="66" charset="0"/>
              </a:rPr>
              <a:t>maintainability testing </a:t>
            </a:r>
            <a:br>
              <a:rPr lang="en-US" altLang="zh-CN" sz="2400" b="0">
                <a:solidFill>
                  <a:srgbClr val="0000FF"/>
                </a:solidFill>
                <a:latin typeface="Comic Sans MS" pitchFamily="66" charset="0"/>
              </a:rPr>
            </a:br>
            <a:endParaRPr lang="en-US" altLang="zh-CN" sz="2400" b="0">
              <a:solidFill>
                <a:srgbClr val="0000FF"/>
              </a:solidFill>
              <a:latin typeface="Comic Sans MS" pitchFamily="66" charset="0"/>
            </a:endParaRP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  <a:buSzPct val="120000"/>
              <a:buFont typeface="Symbol" pitchFamily="18" charset="2"/>
              <a:buChar char="Þ"/>
            </a:pPr>
            <a:r>
              <a:rPr lang="en-US" altLang="zh-CN" sz="2400" b="0">
                <a:solidFill>
                  <a:srgbClr val="0000FF"/>
                </a:solidFill>
                <a:latin typeface="Comic Sans MS" pitchFamily="66" charset="0"/>
              </a:rPr>
              <a:t>portability testing ?</a:t>
            </a: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Rot="1" noChangeArrowheads="1"/>
          </p:cNvSpPr>
          <p:nvPr/>
        </p:nvSpPr>
        <p:spPr bwMode="auto">
          <a:xfrm>
            <a:off x="441325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8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测试要素</a:t>
            </a:r>
          </a:p>
        </p:txBody>
      </p:sp>
      <p:sp>
        <p:nvSpPr>
          <p:cNvPr id="17411" name="Rectangle 3"/>
          <p:cNvSpPr>
            <a:spLocks noRot="1" noChangeArrowheads="1"/>
          </p:cNvSpPr>
          <p:nvPr/>
        </p:nvSpPr>
        <p:spPr bwMode="auto">
          <a:xfrm>
            <a:off x="487363" y="1943100"/>
            <a:ext cx="854075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一致性：确保最终设计和用户需求完全一致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可靠性：在规定的时间内都可以正常运转。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易于使用：多数人均感觉易于使用。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可维护性：可以很容易的定位问题，并且进行修改。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可移植性：数据或者程序易于移至到其它系统上。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耦合性：系统中的组件可以很容易的联接。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性能：系统资源的占用率，响应时间，并发处理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操作性：易于操作（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Operator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</a:t>
            </a: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Rot="1" noChangeArrowheads="1"/>
          </p:cNvSpPr>
          <p:nvPr/>
        </p:nvSpPr>
        <p:spPr bwMode="auto">
          <a:xfrm>
            <a:off x="304800" y="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l" eaLnBrk="0" hangingPunct="0">
              <a:defRPr/>
            </a:pPr>
            <a:r>
              <a:rPr lang="zh-CN" altLang="en-US" sz="3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测试要素</a:t>
            </a:r>
            <a:r>
              <a:rPr lang="en-US" altLang="zh-CN" sz="3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, </a:t>
            </a:r>
            <a:r>
              <a:rPr lang="zh-CN" altLang="en-US" sz="3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继续</a:t>
            </a:r>
            <a:r>
              <a:rPr lang="en-US" altLang="zh-CN" sz="3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cs typeface="Times New Roman" pitchFamily="18" charset="0"/>
              </a:rPr>
              <a:t>……</a:t>
            </a:r>
          </a:p>
        </p:txBody>
      </p:sp>
      <p:grpSp>
        <p:nvGrpSpPr>
          <p:cNvPr id="17411" name="Group 3"/>
          <p:cNvGrpSpPr>
            <a:grpSpLocks noRot="1"/>
          </p:cNvGrpSpPr>
          <p:nvPr/>
        </p:nvGrpSpPr>
        <p:grpSpPr bwMode="auto">
          <a:xfrm>
            <a:off x="381000" y="1143000"/>
            <a:ext cx="8458200" cy="5591175"/>
            <a:chOff x="240" y="720"/>
            <a:chExt cx="5328" cy="3522"/>
          </a:xfrm>
        </p:grpSpPr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5280" y="1599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5016" y="1599"/>
              <a:ext cx="26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4704" y="1599"/>
              <a:ext cx="3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4416" y="1599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4128" y="1599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3840" y="1599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3560" y="1599"/>
              <a:ext cx="2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19" name="Rectangle 11"/>
            <p:cNvSpPr>
              <a:spLocks noChangeArrowheads="1"/>
            </p:cNvSpPr>
            <p:nvPr/>
          </p:nvSpPr>
          <p:spPr bwMode="auto">
            <a:xfrm>
              <a:off x="3258" y="1599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2958" y="1599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2657" y="1599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2355" y="1599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23" name="Rectangle 15"/>
            <p:cNvSpPr>
              <a:spLocks noChangeArrowheads="1"/>
            </p:cNvSpPr>
            <p:nvPr/>
          </p:nvSpPr>
          <p:spPr bwMode="auto">
            <a:xfrm>
              <a:off x="2054" y="1599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1752" y="1599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1452" y="1599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240" y="1599"/>
              <a:ext cx="12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Verdana" pitchFamily="34" charset="0"/>
                </a:rPr>
                <a:t>权限控制</a:t>
              </a:r>
            </a:p>
          </p:txBody>
        </p:sp>
        <p:sp>
          <p:nvSpPr>
            <p:cNvPr id="17427" name="Rectangle 19"/>
            <p:cNvSpPr>
              <a:spLocks noChangeArrowheads="1"/>
            </p:cNvSpPr>
            <p:nvPr/>
          </p:nvSpPr>
          <p:spPr bwMode="auto">
            <a:xfrm>
              <a:off x="5280" y="1886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5016" y="1886"/>
              <a:ext cx="26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4704" y="1886"/>
              <a:ext cx="3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4416" y="1886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31" name="Rectangle 23"/>
            <p:cNvSpPr>
              <a:spLocks noChangeArrowheads="1"/>
            </p:cNvSpPr>
            <p:nvPr/>
          </p:nvSpPr>
          <p:spPr bwMode="auto">
            <a:xfrm>
              <a:off x="4128" y="1886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32" name="Rectangle 24"/>
            <p:cNvSpPr>
              <a:spLocks noChangeArrowheads="1"/>
            </p:cNvSpPr>
            <p:nvPr/>
          </p:nvSpPr>
          <p:spPr bwMode="auto">
            <a:xfrm>
              <a:off x="3840" y="1886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3560" y="1886"/>
              <a:ext cx="2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34" name="Rectangle 26"/>
            <p:cNvSpPr>
              <a:spLocks noChangeArrowheads="1"/>
            </p:cNvSpPr>
            <p:nvPr/>
          </p:nvSpPr>
          <p:spPr bwMode="auto">
            <a:xfrm>
              <a:off x="3258" y="1886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2958" y="1886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2657" y="1886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2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2355" y="1886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38" name="Rectangle 30"/>
            <p:cNvSpPr>
              <a:spLocks noChangeArrowheads="1"/>
            </p:cNvSpPr>
            <p:nvPr/>
          </p:nvSpPr>
          <p:spPr bwMode="auto">
            <a:xfrm>
              <a:off x="2054" y="1886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39" name="Rectangle 31"/>
            <p:cNvSpPr>
              <a:spLocks noChangeArrowheads="1"/>
            </p:cNvSpPr>
            <p:nvPr/>
          </p:nvSpPr>
          <p:spPr bwMode="auto">
            <a:xfrm>
              <a:off x="1752" y="1886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40" name="Rectangle 32"/>
            <p:cNvSpPr>
              <a:spLocks noChangeArrowheads="1"/>
            </p:cNvSpPr>
            <p:nvPr/>
          </p:nvSpPr>
          <p:spPr bwMode="auto">
            <a:xfrm>
              <a:off x="1452" y="1886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41" name="Rectangle 33"/>
            <p:cNvSpPr>
              <a:spLocks noChangeArrowheads="1"/>
            </p:cNvSpPr>
            <p:nvPr/>
          </p:nvSpPr>
          <p:spPr bwMode="auto">
            <a:xfrm>
              <a:off x="240" y="1886"/>
              <a:ext cx="12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Verdana" pitchFamily="34" charset="0"/>
                </a:rPr>
                <a:t>一致性</a:t>
              </a:r>
            </a:p>
          </p:txBody>
        </p:sp>
        <p:sp>
          <p:nvSpPr>
            <p:cNvPr id="17442" name="Rectangle 34"/>
            <p:cNvSpPr>
              <a:spLocks noChangeArrowheads="1"/>
            </p:cNvSpPr>
            <p:nvPr/>
          </p:nvSpPr>
          <p:spPr bwMode="auto">
            <a:xfrm>
              <a:off x="5280" y="2754"/>
              <a:ext cx="28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43" name="Rectangle 35"/>
            <p:cNvSpPr>
              <a:spLocks noChangeArrowheads="1"/>
            </p:cNvSpPr>
            <p:nvPr/>
          </p:nvSpPr>
          <p:spPr bwMode="auto">
            <a:xfrm>
              <a:off x="5016" y="2754"/>
              <a:ext cx="26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44" name="Rectangle 36"/>
            <p:cNvSpPr>
              <a:spLocks noChangeArrowheads="1"/>
            </p:cNvSpPr>
            <p:nvPr/>
          </p:nvSpPr>
          <p:spPr bwMode="auto">
            <a:xfrm>
              <a:off x="4704" y="2754"/>
              <a:ext cx="31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45" name="Rectangle 37"/>
            <p:cNvSpPr>
              <a:spLocks noChangeArrowheads="1"/>
            </p:cNvSpPr>
            <p:nvPr/>
          </p:nvSpPr>
          <p:spPr bwMode="auto">
            <a:xfrm>
              <a:off x="4416" y="2754"/>
              <a:ext cx="28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46" name="Rectangle 38"/>
            <p:cNvSpPr>
              <a:spLocks noChangeArrowheads="1"/>
            </p:cNvSpPr>
            <p:nvPr/>
          </p:nvSpPr>
          <p:spPr bwMode="auto">
            <a:xfrm>
              <a:off x="4128" y="2754"/>
              <a:ext cx="28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47" name="Rectangle 39"/>
            <p:cNvSpPr>
              <a:spLocks noChangeArrowheads="1"/>
            </p:cNvSpPr>
            <p:nvPr/>
          </p:nvSpPr>
          <p:spPr bwMode="auto">
            <a:xfrm>
              <a:off x="3840" y="2754"/>
              <a:ext cx="28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48" name="Rectangle 40"/>
            <p:cNvSpPr>
              <a:spLocks noChangeArrowheads="1"/>
            </p:cNvSpPr>
            <p:nvPr/>
          </p:nvSpPr>
          <p:spPr bwMode="auto">
            <a:xfrm>
              <a:off x="3560" y="2754"/>
              <a:ext cx="28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49" name="Rectangle 41"/>
            <p:cNvSpPr>
              <a:spLocks noChangeArrowheads="1"/>
            </p:cNvSpPr>
            <p:nvPr/>
          </p:nvSpPr>
          <p:spPr bwMode="auto">
            <a:xfrm>
              <a:off x="3258" y="2754"/>
              <a:ext cx="30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450" name="Rectangle 42"/>
            <p:cNvSpPr>
              <a:spLocks noChangeArrowheads="1"/>
            </p:cNvSpPr>
            <p:nvPr/>
          </p:nvSpPr>
          <p:spPr bwMode="auto">
            <a:xfrm>
              <a:off x="2958" y="2754"/>
              <a:ext cx="30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451" name="Rectangle 43"/>
            <p:cNvSpPr>
              <a:spLocks noChangeArrowheads="1"/>
            </p:cNvSpPr>
            <p:nvPr/>
          </p:nvSpPr>
          <p:spPr bwMode="auto">
            <a:xfrm>
              <a:off x="2657" y="2754"/>
              <a:ext cx="30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52" name="Rectangle 44"/>
            <p:cNvSpPr>
              <a:spLocks noChangeArrowheads="1"/>
            </p:cNvSpPr>
            <p:nvPr/>
          </p:nvSpPr>
          <p:spPr bwMode="auto">
            <a:xfrm>
              <a:off x="2355" y="2754"/>
              <a:ext cx="30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53" name="Rectangle 45"/>
            <p:cNvSpPr>
              <a:spLocks noChangeArrowheads="1"/>
            </p:cNvSpPr>
            <p:nvPr/>
          </p:nvSpPr>
          <p:spPr bwMode="auto">
            <a:xfrm>
              <a:off x="2054" y="2754"/>
              <a:ext cx="30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54" name="Rectangle 46"/>
            <p:cNvSpPr>
              <a:spLocks noChangeArrowheads="1"/>
            </p:cNvSpPr>
            <p:nvPr/>
          </p:nvSpPr>
          <p:spPr bwMode="auto">
            <a:xfrm>
              <a:off x="1752" y="2754"/>
              <a:ext cx="30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55" name="Rectangle 47"/>
            <p:cNvSpPr>
              <a:spLocks noChangeArrowheads="1"/>
            </p:cNvSpPr>
            <p:nvPr/>
          </p:nvSpPr>
          <p:spPr bwMode="auto">
            <a:xfrm>
              <a:off x="1452" y="2754"/>
              <a:ext cx="300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56" name="Rectangle 48"/>
            <p:cNvSpPr>
              <a:spLocks noChangeArrowheads="1"/>
            </p:cNvSpPr>
            <p:nvPr/>
          </p:nvSpPr>
          <p:spPr bwMode="auto">
            <a:xfrm>
              <a:off x="240" y="2754"/>
              <a:ext cx="121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Verdana" pitchFamily="34" charset="0"/>
                </a:rPr>
                <a:t>可维护性</a:t>
              </a:r>
            </a:p>
          </p:txBody>
        </p:sp>
        <p:sp>
          <p:nvSpPr>
            <p:cNvPr id="17457" name="Rectangle 49"/>
            <p:cNvSpPr>
              <a:spLocks noChangeArrowheads="1"/>
            </p:cNvSpPr>
            <p:nvPr/>
          </p:nvSpPr>
          <p:spPr bwMode="auto">
            <a:xfrm>
              <a:off x="5280" y="2460"/>
              <a:ext cx="288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58" name="Rectangle 50"/>
            <p:cNvSpPr>
              <a:spLocks noChangeArrowheads="1"/>
            </p:cNvSpPr>
            <p:nvPr/>
          </p:nvSpPr>
          <p:spPr bwMode="auto">
            <a:xfrm>
              <a:off x="5016" y="2460"/>
              <a:ext cx="26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59" name="Rectangle 51"/>
            <p:cNvSpPr>
              <a:spLocks noChangeArrowheads="1"/>
            </p:cNvSpPr>
            <p:nvPr/>
          </p:nvSpPr>
          <p:spPr bwMode="auto">
            <a:xfrm>
              <a:off x="4704" y="2460"/>
              <a:ext cx="31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60" name="Rectangle 52"/>
            <p:cNvSpPr>
              <a:spLocks noChangeArrowheads="1"/>
            </p:cNvSpPr>
            <p:nvPr/>
          </p:nvSpPr>
          <p:spPr bwMode="auto">
            <a:xfrm>
              <a:off x="4416" y="2460"/>
              <a:ext cx="288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61" name="Rectangle 53"/>
            <p:cNvSpPr>
              <a:spLocks noChangeArrowheads="1"/>
            </p:cNvSpPr>
            <p:nvPr/>
          </p:nvSpPr>
          <p:spPr bwMode="auto">
            <a:xfrm>
              <a:off x="4128" y="2460"/>
              <a:ext cx="288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62" name="Rectangle 54"/>
            <p:cNvSpPr>
              <a:spLocks noChangeArrowheads="1"/>
            </p:cNvSpPr>
            <p:nvPr/>
          </p:nvSpPr>
          <p:spPr bwMode="auto">
            <a:xfrm>
              <a:off x="3840" y="2460"/>
              <a:ext cx="288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63" name="Rectangle 55"/>
            <p:cNvSpPr>
              <a:spLocks noChangeArrowheads="1"/>
            </p:cNvSpPr>
            <p:nvPr/>
          </p:nvSpPr>
          <p:spPr bwMode="auto">
            <a:xfrm>
              <a:off x="3560" y="2460"/>
              <a:ext cx="28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64" name="Rectangle 56"/>
            <p:cNvSpPr>
              <a:spLocks noChangeArrowheads="1"/>
            </p:cNvSpPr>
            <p:nvPr/>
          </p:nvSpPr>
          <p:spPr bwMode="auto">
            <a:xfrm>
              <a:off x="3258" y="2460"/>
              <a:ext cx="30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65" name="Rectangle 57"/>
            <p:cNvSpPr>
              <a:spLocks noChangeArrowheads="1"/>
            </p:cNvSpPr>
            <p:nvPr/>
          </p:nvSpPr>
          <p:spPr bwMode="auto">
            <a:xfrm>
              <a:off x="2958" y="2460"/>
              <a:ext cx="30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466" name="Rectangle 58"/>
            <p:cNvSpPr>
              <a:spLocks noChangeArrowheads="1"/>
            </p:cNvSpPr>
            <p:nvPr/>
          </p:nvSpPr>
          <p:spPr bwMode="auto">
            <a:xfrm>
              <a:off x="2657" y="2460"/>
              <a:ext cx="301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67" name="Rectangle 59"/>
            <p:cNvSpPr>
              <a:spLocks noChangeArrowheads="1"/>
            </p:cNvSpPr>
            <p:nvPr/>
          </p:nvSpPr>
          <p:spPr bwMode="auto">
            <a:xfrm>
              <a:off x="2355" y="2460"/>
              <a:ext cx="30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68" name="Rectangle 60"/>
            <p:cNvSpPr>
              <a:spLocks noChangeArrowheads="1"/>
            </p:cNvSpPr>
            <p:nvPr/>
          </p:nvSpPr>
          <p:spPr bwMode="auto">
            <a:xfrm>
              <a:off x="2054" y="2460"/>
              <a:ext cx="301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69" name="Rectangle 61"/>
            <p:cNvSpPr>
              <a:spLocks noChangeArrowheads="1"/>
            </p:cNvSpPr>
            <p:nvPr/>
          </p:nvSpPr>
          <p:spPr bwMode="auto">
            <a:xfrm>
              <a:off x="1752" y="2460"/>
              <a:ext cx="30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70" name="Rectangle 62"/>
            <p:cNvSpPr>
              <a:spLocks noChangeArrowheads="1"/>
            </p:cNvSpPr>
            <p:nvPr/>
          </p:nvSpPr>
          <p:spPr bwMode="auto">
            <a:xfrm>
              <a:off x="1452" y="2460"/>
              <a:ext cx="30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71" name="Rectangle 63"/>
            <p:cNvSpPr>
              <a:spLocks noChangeArrowheads="1"/>
            </p:cNvSpPr>
            <p:nvPr/>
          </p:nvSpPr>
          <p:spPr bwMode="auto">
            <a:xfrm>
              <a:off x="240" y="2460"/>
              <a:ext cx="121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Verdana" pitchFamily="34" charset="0"/>
                </a:rPr>
                <a:t>易用性</a:t>
              </a:r>
            </a:p>
          </p:txBody>
        </p:sp>
        <p:sp>
          <p:nvSpPr>
            <p:cNvPr id="17472" name="Rectangle 64"/>
            <p:cNvSpPr>
              <a:spLocks noChangeArrowheads="1"/>
            </p:cNvSpPr>
            <p:nvPr/>
          </p:nvSpPr>
          <p:spPr bwMode="auto">
            <a:xfrm>
              <a:off x="5280" y="2173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73" name="Rectangle 65"/>
            <p:cNvSpPr>
              <a:spLocks noChangeArrowheads="1"/>
            </p:cNvSpPr>
            <p:nvPr/>
          </p:nvSpPr>
          <p:spPr bwMode="auto">
            <a:xfrm>
              <a:off x="5016" y="2173"/>
              <a:ext cx="26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74" name="Rectangle 66"/>
            <p:cNvSpPr>
              <a:spLocks noChangeArrowheads="1"/>
            </p:cNvSpPr>
            <p:nvPr/>
          </p:nvSpPr>
          <p:spPr bwMode="auto">
            <a:xfrm>
              <a:off x="4704" y="2173"/>
              <a:ext cx="3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75" name="Rectangle 67"/>
            <p:cNvSpPr>
              <a:spLocks noChangeArrowheads="1"/>
            </p:cNvSpPr>
            <p:nvPr/>
          </p:nvSpPr>
          <p:spPr bwMode="auto">
            <a:xfrm>
              <a:off x="4416" y="2173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76" name="Rectangle 68"/>
            <p:cNvSpPr>
              <a:spLocks noChangeArrowheads="1"/>
            </p:cNvSpPr>
            <p:nvPr/>
          </p:nvSpPr>
          <p:spPr bwMode="auto">
            <a:xfrm>
              <a:off x="4128" y="2173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77" name="Rectangle 69"/>
            <p:cNvSpPr>
              <a:spLocks noChangeArrowheads="1"/>
            </p:cNvSpPr>
            <p:nvPr/>
          </p:nvSpPr>
          <p:spPr bwMode="auto">
            <a:xfrm>
              <a:off x="3840" y="2173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78" name="Rectangle 70"/>
            <p:cNvSpPr>
              <a:spLocks noChangeArrowheads="1"/>
            </p:cNvSpPr>
            <p:nvPr/>
          </p:nvSpPr>
          <p:spPr bwMode="auto">
            <a:xfrm>
              <a:off x="3560" y="2173"/>
              <a:ext cx="2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79" name="Rectangle 71"/>
            <p:cNvSpPr>
              <a:spLocks noChangeArrowheads="1"/>
            </p:cNvSpPr>
            <p:nvPr/>
          </p:nvSpPr>
          <p:spPr bwMode="auto">
            <a:xfrm>
              <a:off x="3258" y="2173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80" name="Rectangle 72"/>
            <p:cNvSpPr>
              <a:spLocks noChangeArrowheads="1"/>
            </p:cNvSpPr>
            <p:nvPr/>
          </p:nvSpPr>
          <p:spPr bwMode="auto">
            <a:xfrm>
              <a:off x="2958" y="2173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481" name="Rectangle 73"/>
            <p:cNvSpPr>
              <a:spLocks noChangeArrowheads="1"/>
            </p:cNvSpPr>
            <p:nvPr/>
          </p:nvSpPr>
          <p:spPr bwMode="auto">
            <a:xfrm>
              <a:off x="2657" y="2173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82" name="Rectangle 74"/>
            <p:cNvSpPr>
              <a:spLocks noChangeArrowheads="1"/>
            </p:cNvSpPr>
            <p:nvPr/>
          </p:nvSpPr>
          <p:spPr bwMode="auto">
            <a:xfrm>
              <a:off x="2355" y="2173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83" name="Rectangle 75"/>
            <p:cNvSpPr>
              <a:spLocks noChangeArrowheads="1"/>
            </p:cNvSpPr>
            <p:nvPr/>
          </p:nvSpPr>
          <p:spPr bwMode="auto">
            <a:xfrm>
              <a:off x="2054" y="2173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1752" y="2173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85" name="Rectangle 77"/>
            <p:cNvSpPr>
              <a:spLocks noChangeArrowheads="1"/>
            </p:cNvSpPr>
            <p:nvPr/>
          </p:nvSpPr>
          <p:spPr bwMode="auto">
            <a:xfrm>
              <a:off x="1452" y="2173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86" name="Rectangle 78"/>
            <p:cNvSpPr>
              <a:spLocks noChangeArrowheads="1"/>
            </p:cNvSpPr>
            <p:nvPr/>
          </p:nvSpPr>
          <p:spPr bwMode="auto">
            <a:xfrm>
              <a:off x="240" y="2173"/>
              <a:ext cx="12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Verdana" pitchFamily="34" charset="0"/>
                </a:rPr>
                <a:t>正确性</a:t>
              </a:r>
            </a:p>
          </p:txBody>
        </p:sp>
        <p:sp>
          <p:nvSpPr>
            <p:cNvPr id="17487" name="Rectangle 79"/>
            <p:cNvSpPr>
              <a:spLocks noChangeArrowheads="1"/>
            </p:cNvSpPr>
            <p:nvPr/>
          </p:nvSpPr>
          <p:spPr bwMode="auto">
            <a:xfrm>
              <a:off x="5280" y="3955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488" name="Rectangle 80"/>
            <p:cNvSpPr>
              <a:spLocks noChangeArrowheads="1"/>
            </p:cNvSpPr>
            <p:nvPr/>
          </p:nvSpPr>
          <p:spPr bwMode="auto">
            <a:xfrm>
              <a:off x="5016" y="3955"/>
              <a:ext cx="26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89" name="Rectangle 81"/>
            <p:cNvSpPr>
              <a:spLocks noChangeArrowheads="1"/>
            </p:cNvSpPr>
            <p:nvPr/>
          </p:nvSpPr>
          <p:spPr bwMode="auto">
            <a:xfrm>
              <a:off x="4704" y="3955"/>
              <a:ext cx="3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90" name="Rectangle 82"/>
            <p:cNvSpPr>
              <a:spLocks noChangeArrowheads="1"/>
            </p:cNvSpPr>
            <p:nvPr/>
          </p:nvSpPr>
          <p:spPr bwMode="auto">
            <a:xfrm>
              <a:off x="4416" y="3955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91" name="Rectangle 83"/>
            <p:cNvSpPr>
              <a:spLocks noChangeArrowheads="1"/>
            </p:cNvSpPr>
            <p:nvPr/>
          </p:nvSpPr>
          <p:spPr bwMode="auto">
            <a:xfrm>
              <a:off x="4128" y="3955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92" name="Rectangle 84"/>
            <p:cNvSpPr>
              <a:spLocks noChangeArrowheads="1"/>
            </p:cNvSpPr>
            <p:nvPr/>
          </p:nvSpPr>
          <p:spPr bwMode="auto">
            <a:xfrm>
              <a:off x="3840" y="3955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93" name="Rectangle 85"/>
            <p:cNvSpPr>
              <a:spLocks noChangeArrowheads="1"/>
            </p:cNvSpPr>
            <p:nvPr/>
          </p:nvSpPr>
          <p:spPr bwMode="auto">
            <a:xfrm>
              <a:off x="3560" y="3955"/>
              <a:ext cx="2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94" name="Rectangle 86"/>
            <p:cNvSpPr>
              <a:spLocks noChangeArrowheads="1"/>
            </p:cNvSpPr>
            <p:nvPr/>
          </p:nvSpPr>
          <p:spPr bwMode="auto">
            <a:xfrm>
              <a:off x="3258" y="3955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95" name="Rectangle 87"/>
            <p:cNvSpPr>
              <a:spLocks noChangeArrowheads="1"/>
            </p:cNvSpPr>
            <p:nvPr/>
          </p:nvSpPr>
          <p:spPr bwMode="auto">
            <a:xfrm>
              <a:off x="2958" y="3955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496" name="Rectangle 88"/>
            <p:cNvSpPr>
              <a:spLocks noChangeArrowheads="1"/>
            </p:cNvSpPr>
            <p:nvPr/>
          </p:nvSpPr>
          <p:spPr bwMode="auto">
            <a:xfrm>
              <a:off x="2657" y="3955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97" name="Rectangle 89"/>
            <p:cNvSpPr>
              <a:spLocks noChangeArrowheads="1"/>
            </p:cNvSpPr>
            <p:nvPr/>
          </p:nvSpPr>
          <p:spPr bwMode="auto">
            <a:xfrm>
              <a:off x="2355" y="3955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498" name="Rectangle 90"/>
            <p:cNvSpPr>
              <a:spLocks noChangeArrowheads="1"/>
            </p:cNvSpPr>
            <p:nvPr/>
          </p:nvSpPr>
          <p:spPr bwMode="auto">
            <a:xfrm>
              <a:off x="2054" y="3955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499" name="Rectangle 91"/>
            <p:cNvSpPr>
              <a:spLocks noChangeArrowheads="1"/>
            </p:cNvSpPr>
            <p:nvPr/>
          </p:nvSpPr>
          <p:spPr bwMode="auto">
            <a:xfrm>
              <a:off x="1752" y="3955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00" name="Rectangle 92"/>
            <p:cNvSpPr>
              <a:spLocks noChangeArrowheads="1"/>
            </p:cNvSpPr>
            <p:nvPr/>
          </p:nvSpPr>
          <p:spPr bwMode="auto">
            <a:xfrm>
              <a:off x="1452" y="3955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01" name="Rectangle 93"/>
            <p:cNvSpPr>
              <a:spLocks noChangeArrowheads="1"/>
            </p:cNvSpPr>
            <p:nvPr/>
          </p:nvSpPr>
          <p:spPr bwMode="auto">
            <a:xfrm>
              <a:off x="240" y="3955"/>
              <a:ext cx="12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Verdana" pitchFamily="34" charset="0"/>
                </a:rPr>
                <a:t>可操作性</a:t>
              </a:r>
            </a:p>
          </p:txBody>
        </p:sp>
        <p:sp>
          <p:nvSpPr>
            <p:cNvPr id="17502" name="Rectangle 94"/>
            <p:cNvSpPr>
              <a:spLocks noChangeArrowheads="1"/>
            </p:cNvSpPr>
            <p:nvPr/>
          </p:nvSpPr>
          <p:spPr bwMode="auto">
            <a:xfrm>
              <a:off x="5280" y="3668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503" name="Rectangle 95"/>
            <p:cNvSpPr>
              <a:spLocks noChangeArrowheads="1"/>
            </p:cNvSpPr>
            <p:nvPr/>
          </p:nvSpPr>
          <p:spPr bwMode="auto">
            <a:xfrm>
              <a:off x="5016" y="3668"/>
              <a:ext cx="26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04" name="Rectangle 96"/>
            <p:cNvSpPr>
              <a:spLocks noChangeArrowheads="1"/>
            </p:cNvSpPr>
            <p:nvPr/>
          </p:nvSpPr>
          <p:spPr bwMode="auto">
            <a:xfrm>
              <a:off x="4704" y="3668"/>
              <a:ext cx="3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05" name="Rectangle 97"/>
            <p:cNvSpPr>
              <a:spLocks noChangeArrowheads="1"/>
            </p:cNvSpPr>
            <p:nvPr/>
          </p:nvSpPr>
          <p:spPr bwMode="auto">
            <a:xfrm>
              <a:off x="4416" y="3668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06" name="Rectangle 98"/>
            <p:cNvSpPr>
              <a:spLocks noChangeArrowheads="1"/>
            </p:cNvSpPr>
            <p:nvPr/>
          </p:nvSpPr>
          <p:spPr bwMode="auto">
            <a:xfrm>
              <a:off x="4128" y="3668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07" name="Rectangle 99"/>
            <p:cNvSpPr>
              <a:spLocks noChangeArrowheads="1"/>
            </p:cNvSpPr>
            <p:nvPr/>
          </p:nvSpPr>
          <p:spPr bwMode="auto">
            <a:xfrm>
              <a:off x="3840" y="3668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08" name="Rectangle 100"/>
            <p:cNvSpPr>
              <a:spLocks noChangeArrowheads="1"/>
            </p:cNvSpPr>
            <p:nvPr/>
          </p:nvSpPr>
          <p:spPr bwMode="auto">
            <a:xfrm>
              <a:off x="3560" y="3668"/>
              <a:ext cx="2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09" name="Rectangle 101"/>
            <p:cNvSpPr>
              <a:spLocks noChangeArrowheads="1"/>
            </p:cNvSpPr>
            <p:nvPr/>
          </p:nvSpPr>
          <p:spPr bwMode="auto">
            <a:xfrm>
              <a:off x="3258" y="3668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10" name="Rectangle 102"/>
            <p:cNvSpPr>
              <a:spLocks noChangeArrowheads="1"/>
            </p:cNvSpPr>
            <p:nvPr/>
          </p:nvSpPr>
          <p:spPr bwMode="auto">
            <a:xfrm>
              <a:off x="2958" y="3668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11" name="Rectangle 103"/>
            <p:cNvSpPr>
              <a:spLocks noChangeArrowheads="1"/>
            </p:cNvSpPr>
            <p:nvPr/>
          </p:nvSpPr>
          <p:spPr bwMode="auto">
            <a:xfrm>
              <a:off x="2657" y="3668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512" name="Rectangle 104"/>
            <p:cNvSpPr>
              <a:spLocks noChangeArrowheads="1"/>
            </p:cNvSpPr>
            <p:nvPr/>
          </p:nvSpPr>
          <p:spPr bwMode="auto">
            <a:xfrm>
              <a:off x="2355" y="3668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13" name="Rectangle 105"/>
            <p:cNvSpPr>
              <a:spLocks noChangeArrowheads="1"/>
            </p:cNvSpPr>
            <p:nvPr/>
          </p:nvSpPr>
          <p:spPr bwMode="auto">
            <a:xfrm>
              <a:off x="2054" y="3668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14" name="Rectangle 106"/>
            <p:cNvSpPr>
              <a:spLocks noChangeArrowheads="1"/>
            </p:cNvSpPr>
            <p:nvPr/>
          </p:nvSpPr>
          <p:spPr bwMode="auto">
            <a:xfrm>
              <a:off x="1752" y="3668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515" name="Rectangle 107"/>
            <p:cNvSpPr>
              <a:spLocks noChangeArrowheads="1"/>
            </p:cNvSpPr>
            <p:nvPr/>
          </p:nvSpPr>
          <p:spPr bwMode="auto">
            <a:xfrm>
              <a:off x="1452" y="3668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516" name="Rectangle 108"/>
            <p:cNvSpPr>
              <a:spLocks noChangeArrowheads="1"/>
            </p:cNvSpPr>
            <p:nvPr/>
          </p:nvSpPr>
          <p:spPr bwMode="auto">
            <a:xfrm>
              <a:off x="240" y="3668"/>
              <a:ext cx="12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Verdana" pitchFamily="34" charset="0"/>
                </a:rPr>
                <a:t>性能</a:t>
              </a:r>
            </a:p>
          </p:txBody>
        </p:sp>
        <p:sp>
          <p:nvSpPr>
            <p:cNvPr id="17517" name="Rectangle 109"/>
            <p:cNvSpPr>
              <a:spLocks noChangeArrowheads="1"/>
            </p:cNvSpPr>
            <p:nvPr/>
          </p:nvSpPr>
          <p:spPr bwMode="auto">
            <a:xfrm>
              <a:off x="5280" y="3381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18" name="Rectangle 110"/>
            <p:cNvSpPr>
              <a:spLocks noChangeArrowheads="1"/>
            </p:cNvSpPr>
            <p:nvPr/>
          </p:nvSpPr>
          <p:spPr bwMode="auto">
            <a:xfrm>
              <a:off x="5016" y="3381"/>
              <a:ext cx="26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19" name="Rectangle 111"/>
            <p:cNvSpPr>
              <a:spLocks noChangeArrowheads="1"/>
            </p:cNvSpPr>
            <p:nvPr/>
          </p:nvSpPr>
          <p:spPr bwMode="auto">
            <a:xfrm>
              <a:off x="4704" y="3381"/>
              <a:ext cx="3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20" name="Rectangle 112"/>
            <p:cNvSpPr>
              <a:spLocks noChangeArrowheads="1"/>
            </p:cNvSpPr>
            <p:nvPr/>
          </p:nvSpPr>
          <p:spPr bwMode="auto">
            <a:xfrm>
              <a:off x="4416" y="3381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521" name="Rectangle 113"/>
            <p:cNvSpPr>
              <a:spLocks noChangeArrowheads="1"/>
            </p:cNvSpPr>
            <p:nvPr/>
          </p:nvSpPr>
          <p:spPr bwMode="auto">
            <a:xfrm>
              <a:off x="4128" y="3381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522" name="Rectangle 114"/>
            <p:cNvSpPr>
              <a:spLocks noChangeArrowheads="1"/>
            </p:cNvSpPr>
            <p:nvPr/>
          </p:nvSpPr>
          <p:spPr bwMode="auto">
            <a:xfrm>
              <a:off x="3840" y="3381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23" name="Rectangle 115"/>
            <p:cNvSpPr>
              <a:spLocks noChangeArrowheads="1"/>
            </p:cNvSpPr>
            <p:nvPr/>
          </p:nvSpPr>
          <p:spPr bwMode="auto">
            <a:xfrm>
              <a:off x="3560" y="3381"/>
              <a:ext cx="2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24" name="Rectangle 116"/>
            <p:cNvSpPr>
              <a:spLocks noChangeArrowheads="1"/>
            </p:cNvSpPr>
            <p:nvPr/>
          </p:nvSpPr>
          <p:spPr bwMode="auto">
            <a:xfrm>
              <a:off x="3258" y="3381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25" name="Rectangle 117"/>
            <p:cNvSpPr>
              <a:spLocks noChangeArrowheads="1"/>
            </p:cNvSpPr>
            <p:nvPr/>
          </p:nvSpPr>
          <p:spPr bwMode="auto">
            <a:xfrm>
              <a:off x="2958" y="3381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26" name="Rectangle 118"/>
            <p:cNvSpPr>
              <a:spLocks noChangeArrowheads="1"/>
            </p:cNvSpPr>
            <p:nvPr/>
          </p:nvSpPr>
          <p:spPr bwMode="auto">
            <a:xfrm>
              <a:off x="2657" y="3381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27" name="Rectangle 119"/>
            <p:cNvSpPr>
              <a:spLocks noChangeArrowheads="1"/>
            </p:cNvSpPr>
            <p:nvPr/>
          </p:nvSpPr>
          <p:spPr bwMode="auto">
            <a:xfrm>
              <a:off x="2355" y="3381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528" name="Rectangle 120"/>
            <p:cNvSpPr>
              <a:spLocks noChangeArrowheads="1"/>
            </p:cNvSpPr>
            <p:nvPr/>
          </p:nvSpPr>
          <p:spPr bwMode="auto">
            <a:xfrm>
              <a:off x="2054" y="3381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29" name="Rectangle 121"/>
            <p:cNvSpPr>
              <a:spLocks noChangeArrowheads="1"/>
            </p:cNvSpPr>
            <p:nvPr/>
          </p:nvSpPr>
          <p:spPr bwMode="auto">
            <a:xfrm>
              <a:off x="1752" y="3381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30" name="Rectangle 122"/>
            <p:cNvSpPr>
              <a:spLocks noChangeArrowheads="1"/>
            </p:cNvSpPr>
            <p:nvPr/>
          </p:nvSpPr>
          <p:spPr bwMode="auto">
            <a:xfrm>
              <a:off x="1452" y="3381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31" name="Rectangle 123"/>
            <p:cNvSpPr>
              <a:spLocks noChangeArrowheads="1"/>
            </p:cNvSpPr>
            <p:nvPr/>
          </p:nvSpPr>
          <p:spPr bwMode="auto">
            <a:xfrm>
              <a:off x="240" y="3381"/>
              <a:ext cx="12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Verdana" pitchFamily="34" charset="0"/>
                </a:rPr>
                <a:t>耦合性</a:t>
              </a:r>
            </a:p>
          </p:txBody>
        </p:sp>
        <p:sp>
          <p:nvSpPr>
            <p:cNvPr id="17532" name="Rectangle 124"/>
            <p:cNvSpPr>
              <a:spLocks noChangeArrowheads="1"/>
            </p:cNvSpPr>
            <p:nvPr/>
          </p:nvSpPr>
          <p:spPr bwMode="auto">
            <a:xfrm>
              <a:off x="5280" y="3061"/>
              <a:ext cx="28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33" name="Rectangle 125"/>
            <p:cNvSpPr>
              <a:spLocks noChangeArrowheads="1"/>
            </p:cNvSpPr>
            <p:nvPr/>
          </p:nvSpPr>
          <p:spPr bwMode="auto">
            <a:xfrm>
              <a:off x="5016" y="3061"/>
              <a:ext cx="264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34" name="Rectangle 126"/>
            <p:cNvSpPr>
              <a:spLocks noChangeArrowheads="1"/>
            </p:cNvSpPr>
            <p:nvPr/>
          </p:nvSpPr>
          <p:spPr bwMode="auto">
            <a:xfrm>
              <a:off x="4704" y="3061"/>
              <a:ext cx="31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35" name="Rectangle 127"/>
            <p:cNvSpPr>
              <a:spLocks noChangeArrowheads="1"/>
            </p:cNvSpPr>
            <p:nvPr/>
          </p:nvSpPr>
          <p:spPr bwMode="auto">
            <a:xfrm>
              <a:off x="4416" y="3061"/>
              <a:ext cx="28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36" name="Rectangle 128"/>
            <p:cNvSpPr>
              <a:spLocks noChangeArrowheads="1"/>
            </p:cNvSpPr>
            <p:nvPr/>
          </p:nvSpPr>
          <p:spPr bwMode="auto">
            <a:xfrm>
              <a:off x="4128" y="3061"/>
              <a:ext cx="28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37" name="Rectangle 129"/>
            <p:cNvSpPr>
              <a:spLocks noChangeArrowheads="1"/>
            </p:cNvSpPr>
            <p:nvPr/>
          </p:nvSpPr>
          <p:spPr bwMode="auto">
            <a:xfrm>
              <a:off x="3840" y="3061"/>
              <a:ext cx="28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38" name="Rectangle 130"/>
            <p:cNvSpPr>
              <a:spLocks noChangeArrowheads="1"/>
            </p:cNvSpPr>
            <p:nvPr/>
          </p:nvSpPr>
          <p:spPr bwMode="auto">
            <a:xfrm>
              <a:off x="3560" y="3061"/>
              <a:ext cx="28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39" name="Rectangle 131"/>
            <p:cNvSpPr>
              <a:spLocks noChangeArrowheads="1"/>
            </p:cNvSpPr>
            <p:nvPr/>
          </p:nvSpPr>
          <p:spPr bwMode="auto">
            <a:xfrm>
              <a:off x="3258" y="3061"/>
              <a:ext cx="30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40" name="Rectangle 132"/>
            <p:cNvSpPr>
              <a:spLocks noChangeArrowheads="1"/>
            </p:cNvSpPr>
            <p:nvPr/>
          </p:nvSpPr>
          <p:spPr bwMode="auto">
            <a:xfrm>
              <a:off x="2958" y="3061"/>
              <a:ext cx="30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41" name="Rectangle 133"/>
            <p:cNvSpPr>
              <a:spLocks noChangeArrowheads="1"/>
            </p:cNvSpPr>
            <p:nvPr/>
          </p:nvSpPr>
          <p:spPr bwMode="auto">
            <a:xfrm>
              <a:off x="2657" y="3061"/>
              <a:ext cx="30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542" name="Rectangle 134"/>
            <p:cNvSpPr>
              <a:spLocks noChangeArrowheads="1"/>
            </p:cNvSpPr>
            <p:nvPr/>
          </p:nvSpPr>
          <p:spPr bwMode="auto">
            <a:xfrm>
              <a:off x="2355" y="3061"/>
              <a:ext cx="30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543" name="Rectangle 135"/>
            <p:cNvSpPr>
              <a:spLocks noChangeArrowheads="1"/>
            </p:cNvSpPr>
            <p:nvPr/>
          </p:nvSpPr>
          <p:spPr bwMode="auto">
            <a:xfrm>
              <a:off x="2054" y="3061"/>
              <a:ext cx="30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44" name="Rectangle 136"/>
            <p:cNvSpPr>
              <a:spLocks noChangeArrowheads="1"/>
            </p:cNvSpPr>
            <p:nvPr/>
          </p:nvSpPr>
          <p:spPr bwMode="auto">
            <a:xfrm>
              <a:off x="1752" y="3061"/>
              <a:ext cx="30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45" name="Rectangle 137"/>
            <p:cNvSpPr>
              <a:spLocks noChangeArrowheads="1"/>
            </p:cNvSpPr>
            <p:nvPr/>
          </p:nvSpPr>
          <p:spPr bwMode="auto">
            <a:xfrm>
              <a:off x="1452" y="3061"/>
              <a:ext cx="30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46" name="Rectangle 138"/>
            <p:cNvSpPr>
              <a:spLocks noChangeArrowheads="1"/>
            </p:cNvSpPr>
            <p:nvPr/>
          </p:nvSpPr>
          <p:spPr bwMode="auto">
            <a:xfrm>
              <a:off x="240" y="3061"/>
              <a:ext cx="121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Verdana" pitchFamily="34" charset="0"/>
                </a:rPr>
                <a:t>兼容性</a:t>
              </a:r>
            </a:p>
          </p:txBody>
        </p:sp>
        <p:sp>
          <p:nvSpPr>
            <p:cNvPr id="17547" name="Rectangle 139"/>
            <p:cNvSpPr>
              <a:spLocks noChangeArrowheads="1"/>
            </p:cNvSpPr>
            <p:nvPr/>
          </p:nvSpPr>
          <p:spPr bwMode="auto">
            <a:xfrm>
              <a:off x="5280" y="1312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48" name="Rectangle 140"/>
            <p:cNvSpPr>
              <a:spLocks noChangeArrowheads="1"/>
            </p:cNvSpPr>
            <p:nvPr/>
          </p:nvSpPr>
          <p:spPr bwMode="auto">
            <a:xfrm>
              <a:off x="5016" y="1312"/>
              <a:ext cx="26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49" name="Rectangle 141"/>
            <p:cNvSpPr>
              <a:spLocks noChangeArrowheads="1"/>
            </p:cNvSpPr>
            <p:nvPr/>
          </p:nvSpPr>
          <p:spPr bwMode="auto">
            <a:xfrm>
              <a:off x="4704" y="1312"/>
              <a:ext cx="3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50" name="Rectangle 142"/>
            <p:cNvSpPr>
              <a:spLocks noChangeArrowheads="1"/>
            </p:cNvSpPr>
            <p:nvPr/>
          </p:nvSpPr>
          <p:spPr bwMode="auto">
            <a:xfrm>
              <a:off x="4416" y="1312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51" name="Rectangle 143"/>
            <p:cNvSpPr>
              <a:spLocks noChangeArrowheads="1"/>
            </p:cNvSpPr>
            <p:nvPr/>
          </p:nvSpPr>
          <p:spPr bwMode="auto">
            <a:xfrm>
              <a:off x="4128" y="1312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52" name="Rectangle 144"/>
            <p:cNvSpPr>
              <a:spLocks noChangeArrowheads="1"/>
            </p:cNvSpPr>
            <p:nvPr/>
          </p:nvSpPr>
          <p:spPr bwMode="auto">
            <a:xfrm>
              <a:off x="3840" y="1312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53" name="Rectangle 145"/>
            <p:cNvSpPr>
              <a:spLocks noChangeArrowheads="1"/>
            </p:cNvSpPr>
            <p:nvPr/>
          </p:nvSpPr>
          <p:spPr bwMode="auto">
            <a:xfrm>
              <a:off x="3560" y="1312"/>
              <a:ext cx="2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54" name="Rectangle 146"/>
            <p:cNvSpPr>
              <a:spLocks noChangeArrowheads="1"/>
            </p:cNvSpPr>
            <p:nvPr/>
          </p:nvSpPr>
          <p:spPr bwMode="auto">
            <a:xfrm>
              <a:off x="3258" y="1312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55" name="Rectangle 147"/>
            <p:cNvSpPr>
              <a:spLocks noChangeArrowheads="1"/>
            </p:cNvSpPr>
            <p:nvPr/>
          </p:nvSpPr>
          <p:spPr bwMode="auto">
            <a:xfrm>
              <a:off x="2958" y="1312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56" name="Rectangle 148"/>
            <p:cNvSpPr>
              <a:spLocks noChangeArrowheads="1"/>
            </p:cNvSpPr>
            <p:nvPr/>
          </p:nvSpPr>
          <p:spPr bwMode="auto">
            <a:xfrm>
              <a:off x="2657" y="1312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</a:endParaRPr>
            </a:p>
          </p:txBody>
        </p:sp>
        <p:sp>
          <p:nvSpPr>
            <p:cNvPr id="17557" name="Rectangle 149"/>
            <p:cNvSpPr>
              <a:spLocks noChangeArrowheads="1"/>
            </p:cNvSpPr>
            <p:nvPr/>
          </p:nvSpPr>
          <p:spPr bwMode="auto">
            <a:xfrm>
              <a:off x="2355" y="1312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558" name="Rectangle 150"/>
            <p:cNvSpPr>
              <a:spLocks noChangeArrowheads="1"/>
            </p:cNvSpPr>
            <p:nvPr/>
          </p:nvSpPr>
          <p:spPr bwMode="auto">
            <a:xfrm>
              <a:off x="2054" y="1312"/>
              <a:ext cx="30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endParaRPr lang="zh-CN" altLang="en-US" sz="15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7559" name="Rectangle 151"/>
            <p:cNvSpPr>
              <a:spLocks noChangeArrowheads="1"/>
            </p:cNvSpPr>
            <p:nvPr/>
          </p:nvSpPr>
          <p:spPr bwMode="auto">
            <a:xfrm>
              <a:off x="1752" y="1312"/>
              <a:ext cx="30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560" name="Rectangle 152"/>
            <p:cNvSpPr>
              <a:spLocks noChangeArrowheads="1"/>
            </p:cNvSpPr>
            <p:nvPr/>
          </p:nvSpPr>
          <p:spPr bwMode="auto">
            <a:xfrm>
              <a:off x="1452" y="1312"/>
              <a:ext cx="3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2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rPr>
                <a:t>√</a:t>
              </a:r>
            </a:p>
          </p:txBody>
        </p:sp>
        <p:sp>
          <p:nvSpPr>
            <p:cNvPr id="17561" name="Rectangle 153"/>
            <p:cNvSpPr>
              <a:spLocks noChangeArrowheads="1"/>
            </p:cNvSpPr>
            <p:nvPr/>
          </p:nvSpPr>
          <p:spPr bwMode="auto">
            <a:xfrm>
              <a:off x="240" y="1312"/>
              <a:ext cx="1212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Verdana" pitchFamily="34" charset="0"/>
                </a:rPr>
                <a:t>服务水平</a:t>
              </a:r>
            </a:p>
          </p:txBody>
        </p:sp>
        <p:sp>
          <p:nvSpPr>
            <p:cNvPr id="17562" name="Rectangle 154"/>
            <p:cNvSpPr>
              <a:spLocks noChangeArrowheads="1"/>
            </p:cNvSpPr>
            <p:nvPr/>
          </p:nvSpPr>
          <p:spPr bwMode="auto">
            <a:xfrm>
              <a:off x="5280" y="720"/>
              <a:ext cx="288" cy="5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单元</a:t>
              </a:r>
            </a:p>
          </p:txBody>
        </p:sp>
        <p:sp>
          <p:nvSpPr>
            <p:cNvPr id="17563" name="Rectangle 155"/>
            <p:cNvSpPr>
              <a:spLocks noChangeArrowheads="1"/>
            </p:cNvSpPr>
            <p:nvPr/>
          </p:nvSpPr>
          <p:spPr bwMode="auto">
            <a:xfrm>
              <a:off x="5016" y="720"/>
              <a:ext cx="264" cy="592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平行</a:t>
              </a:r>
            </a:p>
          </p:txBody>
        </p:sp>
        <p:sp>
          <p:nvSpPr>
            <p:cNvPr id="17564" name="Rectangle 156"/>
            <p:cNvSpPr>
              <a:spLocks noChangeArrowheads="1"/>
            </p:cNvSpPr>
            <p:nvPr/>
          </p:nvSpPr>
          <p:spPr bwMode="auto">
            <a:xfrm>
              <a:off x="4704" y="720"/>
              <a:ext cx="312" cy="592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管理</a:t>
              </a:r>
            </a:p>
          </p:txBody>
        </p:sp>
        <p:sp>
          <p:nvSpPr>
            <p:cNvPr id="17565" name="Rectangle 157"/>
            <p:cNvSpPr>
              <a:spLocks noChangeArrowheads="1"/>
            </p:cNvSpPr>
            <p:nvPr/>
          </p:nvSpPr>
          <p:spPr bwMode="auto">
            <a:xfrm>
              <a:off x="4416" y="720"/>
              <a:ext cx="288" cy="592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系统兼容</a:t>
              </a:r>
            </a:p>
          </p:txBody>
        </p:sp>
        <p:sp>
          <p:nvSpPr>
            <p:cNvPr id="17566" name="Rectangle 158"/>
            <p:cNvSpPr>
              <a:spLocks noChangeArrowheads="1"/>
            </p:cNvSpPr>
            <p:nvPr/>
          </p:nvSpPr>
          <p:spPr bwMode="auto">
            <a:xfrm>
              <a:off x="4128" y="720"/>
              <a:ext cx="288" cy="592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手工支持</a:t>
              </a:r>
            </a:p>
          </p:txBody>
        </p:sp>
        <p:sp>
          <p:nvSpPr>
            <p:cNvPr id="17567" name="Rectangle 159"/>
            <p:cNvSpPr>
              <a:spLocks noChangeArrowheads="1"/>
            </p:cNvSpPr>
            <p:nvPr/>
          </p:nvSpPr>
          <p:spPr bwMode="auto">
            <a:xfrm>
              <a:off x="3840" y="720"/>
              <a:ext cx="288" cy="592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错误处理</a:t>
              </a:r>
            </a:p>
          </p:txBody>
        </p:sp>
        <p:sp>
          <p:nvSpPr>
            <p:cNvPr id="17568" name="Rectangle 160"/>
            <p:cNvSpPr>
              <a:spLocks noChangeArrowheads="1"/>
            </p:cNvSpPr>
            <p:nvPr/>
          </p:nvSpPr>
          <p:spPr bwMode="auto">
            <a:xfrm>
              <a:off x="3560" y="720"/>
              <a:ext cx="280" cy="592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回归</a:t>
              </a:r>
            </a:p>
          </p:txBody>
        </p:sp>
        <p:sp>
          <p:nvSpPr>
            <p:cNvPr id="17569" name="Rectangle 161"/>
            <p:cNvSpPr>
              <a:spLocks noChangeArrowheads="1"/>
            </p:cNvSpPr>
            <p:nvPr/>
          </p:nvSpPr>
          <p:spPr bwMode="auto">
            <a:xfrm>
              <a:off x="3258" y="720"/>
              <a:ext cx="302" cy="592"/>
            </a:xfrm>
            <a:prstGeom prst="rect">
              <a:avLst/>
            </a:prstGeom>
            <a:solidFill>
              <a:srgbClr val="66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需求</a:t>
              </a:r>
            </a:p>
          </p:txBody>
        </p:sp>
        <p:sp>
          <p:nvSpPr>
            <p:cNvPr id="17570" name="Rectangle 162"/>
            <p:cNvSpPr>
              <a:spLocks noChangeArrowheads="1"/>
            </p:cNvSpPr>
            <p:nvPr/>
          </p:nvSpPr>
          <p:spPr bwMode="auto">
            <a:xfrm>
              <a:off x="2958" y="720"/>
              <a:ext cx="300" cy="59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安全性</a:t>
              </a:r>
            </a:p>
          </p:txBody>
        </p:sp>
        <p:sp>
          <p:nvSpPr>
            <p:cNvPr id="17571" name="Rectangle 163"/>
            <p:cNvSpPr>
              <a:spLocks noChangeArrowheads="1"/>
            </p:cNvSpPr>
            <p:nvPr/>
          </p:nvSpPr>
          <p:spPr bwMode="auto">
            <a:xfrm>
              <a:off x="2657" y="720"/>
              <a:ext cx="301" cy="59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完整性</a:t>
              </a:r>
            </a:p>
          </p:txBody>
        </p:sp>
        <p:sp>
          <p:nvSpPr>
            <p:cNvPr id="17572" name="Rectangle 164"/>
            <p:cNvSpPr>
              <a:spLocks noChangeArrowheads="1"/>
            </p:cNvSpPr>
            <p:nvPr/>
          </p:nvSpPr>
          <p:spPr bwMode="auto">
            <a:xfrm>
              <a:off x="2355" y="720"/>
              <a:ext cx="302" cy="59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操作</a:t>
              </a:r>
            </a:p>
          </p:txBody>
        </p:sp>
        <p:sp>
          <p:nvSpPr>
            <p:cNvPr id="17573" name="Rectangle 165"/>
            <p:cNvSpPr>
              <a:spLocks noChangeArrowheads="1"/>
            </p:cNvSpPr>
            <p:nvPr/>
          </p:nvSpPr>
          <p:spPr bwMode="auto">
            <a:xfrm>
              <a:off x="2054" y="720"/>
              <a:ext cx="301" cy="59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恢复</a:t>
              </a:r>
            </a:p>
          </p:txBody>
        </p:sp>
        <p:sp>
          <p:nvSpPr>
            <p:cNvPr id="17574" name="Rectangle 166"/>
            <p:cNvSpPr>
              <a:spLocks noChangeArrowheads="1"/>
            </p:cNvSpPr>
            <p:nvPr/>
          </p:nvSpPr>
          <p:spPr bwMode="auto">
            <a:xfrm>
              <a:off x="1752" y="720"/>
              <a:ext cx="302" cy="59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执行</a:t>
              </a:r>
            </a:p>
          </p:txBody>
        </p:sp>
        <p:sp>
          <p:nvSpPr>
            <p:cNvPr id="17575" name="Rectangle 167"/>
            <p:cNvSpPr>
              <a:spLocks noChangeArrowheads="1"/>
            </p:cNvSpPr>
            <p:nvPr/>
          </p:nvSpPr>
          <p:spPr bwMode="auto">
            <a:xfrm>
              <a:off x="1452" y="720"/>
              <a:ext cx="300" cy="592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1500">
                  <a:solidFill>
                    <a:schemeClr val="tx1"/>
                  </a:solidFill>
                  <a:latin typeface="Verdana" pitchFamily="34" charset="0"/>
                </a:rPr>
                <a:t>压力</a:t>
              </a:r>
            </a:p>
          </p:txBody>
        </p:sp>
        <p:sp>
          <p:nvSpPr>
            <p:cNvPr id="17576" name="Rectangle 168"/>
            <p:cNvSpPr>
              <a:spLocks noChangeArrowheads="1"/>
            </p:cNvSpPr>
            <p:nvPr/>
          </p:nvSpPr>
          <p:spPr bwMode="auto">
            <a:xfrm>
              <a:off x="240" y="720"/>
              <a:ext cx="1212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Verdana" pitchFamily="34" charset="0"/>
                </a:rPr>
                <a:t>测试要素</a:t>
              </a:r>
            </a:p>
          </p:txBody>
        </p:sp>
        <p:sp>
          <p:nvSpPr>
            <p:cNvPr id="17577" name="Line 169"/>
            <p:cNvSpPr>
              <a:spLocks noChangeShapeType="1"/>
            </p:cNvSpPr>
            <p:nvPr/>
          </p:nvSpPr>
          <p:spPr bwMode="auto">
            <a:xfrm>
              <a:off x="240" y="720"/>
              <a:ext cx="53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78" name="Line 170"/>
            <p:cNvSpPr>
              <a:spLocks noChangeShapeType="1"/>
            </p:cNvSpPr>
            <p:nvPr/>
          </p:nvSpPr>
          <p:spPr bwMode="auto">
            <a:xfrm>
              <a:off x="240" y="1312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79" name="Line 171"/>
            <p:cNvSpPr>
              <a:spLocks noChangeShapeType="1"/>
            </p:cNvSpPr>
            <p:nvPr/>
          </p:nvSpPr>
          <p:spPr bwMode="auto">
            <a:xfrm>
              <a:off x="240" y="1599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80" name="Line 172"/>
            <p:cNvSpPr>
              <a:spLocks noChangeShapeType="1"/>
            </p:cNvSpPr>
            <p:nvPr/>
          </p:nvSpPr>
          <p:spPr bwMode="auto">
            <a:xfrm>
              <a:off x="240" y="3381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81" name="Line 173"/>
            <p:cNvSpPr>
              <a:spLocks noChangeShapeType="1"/>
            </p:cNvSpPr>
            <p:nvPr/>
          </p:nvSpPr>
          <p:spPr bwMode="auto">
            <a:xfrm>
              <a:off x="240" y="3668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82" name="Line 174"/>
            <p:cNvSpPr>
              <a:spLocks noChangeShapeType="1"/>
            </p:cNvSpPr>
            <p:nvPr/>
          </p:nvSpPr>
          <p:spPr bwMode="auto">
            <a:xfrm>
              <a:off x="240" y="3955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83" name="Line 175"/>
            <p:cNvSpPr>
              <a:spLocks noChangeShapeType="1"/>
            </p:cNvSpPr>
            <p:nvPr/>
          </p:nvSpPr>
          <p:spPr bwMode="auto">
            <a:xfrm>
              <a:off x="240" y="4242"/>
              <a:ext cx="53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84" name="Line 176"/>
            <p:cNvSpPr>
              <a:spLocks noChangeShapeType="1"/>
            </p:cNvSpPr>
            <p:nvPr/>
          </p:nvSpPr>
          <p:spPr bwMode="auto">
            <a:xfrm>
              <a:off x="240" y="720"/>
              <a:ext cx="0" cy="35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85" name="Line 177"/>
            <p:cNvSpPr>
              <a:spLocks noChangeShapeType="1"/>
            </p:cNvSpPr>
            <p:nvPr/>
          </p:nvSpPr>
          <p:spPr bwMode="auto">
            <a:xfrm>
              <a:off x="1452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86" name="Line 178"/>
            <p:cNvSpPr>
              <a:spLocks noChangeShapeType="1"/>
            </p:cNvSpPr>
            <p:nvPr/>
          </p:nvSpPr>
          <p:spPr bwMode="auto">
            <a:xfrm>
              <a:off x="1752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87" name="Line 179"/>
            <p:cNvSpPr>
              <a:spLocks noChangeShapeType="1"/>
            </p:cNvSpPr>
            <p:nvPr/>
          </p:nvSpPr>
          <p:spPr bwMode="auto">
            <a:xfrm>
              <a:off x="2054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88" name="Line 180"/>
            <p:cNvSpPr>
              <a:spLocks noChangeShapeType="1"/>
            </p:cNvSpPr>
            <p:nvPr/>
          </p:nvSpPr>
          <p:spPr bwMode="auto">
            <a:xfrm>
              <a:off x="2355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89" name="Line 181"/>
            <p:cNvSpPr>
              <a:spLocks noChangeShapeType="1"/>
            </p:cNvSpPr>
            <p:nvPr/>
          </p:nvSpPr>
          <p:spPr bwMode="auto">
            <a:xfrm>
              <a:off x="2657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90" name="Line 182"/>
            <p:cNvSpPr>
              <a:spLocks noChangeShapeType="1"/>
            </p:cNvSpPr>
            <p:nvPr/>
          </p:nvSpPr>
          <p:spPr bwMode="auto">
            <a:xfrm>
              <a:off x="2958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91" name="Line 183"/>
            <p:cNvSpPr>
              <a:spLocks noChangeShapeType="1"/>
            </p:cNvSpPr>
            <p:nvPr/>
          </p:nvSpPr>
          <p:spPr bwMode="auto">
            <a:xfrm>
              <a:off x="3258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92" name="Line 184"/>
            <p:cNvSpPr>
              <a:spLocks noChangeShapeType="1"/>
            </p:cNvSpPr>
            <p:nvPr/>
          </p:nvSpPr>
          <p:spPr bwMode="auto">
            <a:xfrm>
              <a:off x="3560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93" name="Line 185"/>
            <p:cNvSpPr>
              <a:spLocks noChangeShapeType="1"/>
            </p:cNvSpPr>
            <p:nvPr/>
          </p:nvSpPr>
          <p:spPr bwMode="auto">
            <a:xfrm>
              <a:off x="3840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94" name="Line 186"/>
            <p:cNvSpPr>
              <a:spLocks noChangeShapeType="1"/>
            </p:cNvSpPr>
            <p:nvPr/>
          </p:nvSpPr>
          <p:spPr bwMode="auto">
            <a:xfrm>
              <a:off x="4128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95" name="Line 187"/>
            <p:cNvSpPr>
              <a:spLocks noChangeShapeType="1"/>
            </p:cNvSpPr>
            <p:nvPr/>
          </p:nvSpPr>
          <p:spPr bwMode="auto">
            <a:xfrm>
              <a:off x="4416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96" name="Line 188"/>
            <p:cNvSpPr>
              <a:spLocks noChangeShapeType="1"/>
            </p:cNvSpPr>
            <p:nvPr/>
          </p:nvSpPr>
          <p:spPr bwMode="auto">
            <a:xfrm>
              <a:off x="4704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97" name="Line 189"/>
            <p:cNvSpPr>
              <a:spLocks noChangeShapeType="1"/>
            </p:cNvSpPr>
            <p:nvPr/>
          </p:nvSpPr>
          <p:spPr bwMode="auto">
            <a:xfrm>
              <a:off x="5016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98" name="Line 190"/>
            <p:cNvSpPr>
              <a:spLocks noChangeShapeType="1"/>
            </p:cNvSpPr>
            <p:nvPr/>
          </p:nvSpPr>
          <p:spPr bwMode="auto">
            <a:xfrm>
              <a:off x="5280" y="720"/>
              <a:ext cx="0" cy="35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599" name="Line 191"/>
            <p:cNvSpPr>
              <a:spLocks noChangeShapeType="1"/>
            </p:cNvSpPr>
            <p:nvPr/>
          </p:nvSpPr>
          <p:spPr bwMode="auto">
            <a:xfrm>
              <a:off x="5568" y="720"/>
              <a:ext cx="0" cy="352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00" name="Line 192"/>
            <p:cNvSpPr>
              <a:spLocks noChangeShapeType="1"/>
            </p:cNvSpPr>
            <p:nvPr/>
          </p:nvSpPr>
          <p:spPr bwMode="auto">
            <a:xfrm>
              <a:off x="240" y="2460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01" name="Line 193"/>
            <p:cNvSpPr>
              <a:spLocks noChangeShapeType="1"/>
            </p:cNvSpPr>
            <p:nvPr/>
          </p:nvSpPr>
          <p:spPr bwMode="auto">
            <a:xfrm>
              <a:off x="240" y="2754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02" name="Line 194"/>
            <p:cNvSpPr>
              <a:spLocks noChangeShapeType="1"/>
            </p:cNvSpPr>
            <p:nvPr/>
          </p:nvSpPr>
          <p:spPr bwMode="auto">
            <a:xfrm>
              <a:off x="240" y="3061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03" name="Line 195"/>
            <p:cNvSpPr>
              <a:spLocks noChangeShapeType="1"/>
            </p:cNvSpPr>
            <p:nvPr/>
          </p:nvSpPr>
          <p:spPr bwMode="auto">
            <a:xfrm>
              <a:off x="240" y="2173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604" name="Line 196"/>
            <p:cNvSpPr>
              <a:spLocks noChangeShapeType="1"/>
            </p:cNvSpPr>
            <p:nvPr/>
          </p:nvSpPr>
          <p:spPr bwMode="auto">
            <a:xfrm>
              <a:off x="240" y="1886"/>
              <a:ext cx="53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Rot="1" noChangeArrowheads="1"/>
          </p:cNvSpPr>
          <p:nvPr/>
        </p:nvSpPr>
        <p:spPr bwMode="auto">
          <a:xfrm>
            <a:off x="486745" y="233645"/>
            <a:ext cx="8540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可靠性和可用性的量化计算</a:t>
            </a:r>
          </a:p>
        </p:txBody>
      </p:sp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562145" y="1659920"/>
            <a:ext cx="8240325" cy="5324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800" dirty="0">
                <a:cs typeface="Times New Roman" pitchFamily="18" charset="0"/>
              </a:rPr>
              <a:t>定义：</a:t>
            </a:r>
            <a:r>
              <a:rPr lang="zh-CN" altLang="zh-CN" sz="2800" dirty="0">
                <a:cs typeface="Times New Roman" pitchFamily="18" charset="0"/>
              </a:rPr>
              <a:t>reliability of software</a:t>
            </a:r>
          </a:p>
          <a:p>
            <a:pPr algn="l">
              <a:spcBef>
                <a:spcPct val="50000"/>
              </a:spcBef>
              <a:buClr>
                <a:srgbClr val="FF0066"/>
              </a:buClr>
              <a:buSzPct val="80000"/>
              <a:buFont typeface="Wingdings" pitchFamily="2" charset="2"/>
              <a:buNone/>
              <a:defRPr/>
            </a:pPr>
            <a:r>
              <a:rPr lang="zh-CN" altLang="zh-CN" sz="2400" dirty="0">
                <a:solidFill>
                  <a:srgbClr val="0033CC"/>
                </a:solidFill>
                <a:latin typeface="+mn-ea"/>
                <a:ea typeface="+mn-ea"/>
                <a:cs typeface="Times New Roman" pitchFamily="18" charset="0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程序在给定的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  <a:cs typeface="Times New Roman" pitchFamily="18" charset="0"/>
              </a:rPr>
              <a:t>时间间隔内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，按照规格说明书的规定，成功运行的概率。</a:t>
            </a:r>
            <a:endParaRPr lang="zh-CN" altLang="zh-CN" sz="2400" dirty="0">
              <a:solidFill>
                <a:schemeClr val="tx1"/>
              </a:solidFill>
              <a:latin typeface="+mn-ea"/>
              <a:ea typeface="+mn-ea"/>
              <a:cs typeface="Times New Roman" pitchFamily="18" charset="0"/>
            </a:endParaRPr>
          </a:p>
          <a:p>
            <a:pPr marL="457200" indent="-457200" algn="l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800" dirty="0">
                <a:cs typeface="Times New Roman" pitchFamily="18" charset="0"/>
              </a:rPr>
              <a:t>定义</a:t>
            </a:r>
            <a:r>
              <a:rPr lang="zh-CN" altLang="en-US" sz="2800" dirty="0">
                <a:ea typeface="楷体_GB2312" pitchFamily="49" charset="-122"/>
                <a:cs typeface="Times New Roman" pitchFamily="18" charset="0"/>
              </a:rPr>
              <a:t>：</a:t>
            </a:r>
            <a:r>
              <a:rPr lang="en-US" altLang="zh-CN" sz="2800" dirty="0">
                <a:ea typeface="楷体_GB2312" pitchFamily="49" charset="-122"/>
                <a:cs typeface="Times New Roman" pitchFamily="18" charset="0"/>
              </a:rPr>
              <a:t>usability of software</a:t>
            </a:r>
          </a:p>
          <a:p>
            <a:pPr algn="l">
              <a:spcBef>
                <a:spcPct val="50000"/>
              </a:spcBef>
              <a:buClr>
                <a:srgbClr val="FF0066"/>
              </a:buClr>
              <a:buSzPct val="80000"/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    程序在给定的时间点，按照规格说明书的规定，成功运行的概率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  <a:cs typeface="Times New Roman" pitchFamily="18" charset="0"/>
              </a:rPr>
              <a:t>。</a:t>
            </a:r>
            <a:r>
              <a:rPr lang="zh-CN" altLang="zh-CN" sz="2400" dirty="0">
                <a:solidFill>
                  <a:srgbClr val="0033CC"/>
                </a:solidFill>
                <a:latin typeface="+mn-ea"/>
                <a:ea typeface="+mn-ea"/>
                <a:cs typeface="Times New Roman" pitchFamily="18" charset="0"/>
              </a:rPr>
              <a:t> </a:t>
            </a:r>
          </a:p>
          <a:p>
            <a:pPr marL="457200" indent="-457200" algn="l"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800" dirty="0">
                <a:cs typeface="Times New Roman" pitchFamily="18" charset="0"/>
              </a:rPr>
              <a:t>公式</a:t>
            </a:r>
            <a:endParaRPr lang="zh-CN" altLang="zh-CN" sz="2800" dirty="0">
              <a:cs typeface="Times New Roman" pitchFamily="18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zh-CN" altLang="zh-CN" sz="2400" dirty="0">
                <a:solidFill>
                  <a:schemeClr val="tx1"/>
                </a:solidFill>
                <a:cs typeface="Times New Roman" pitchFamily="18" charset="0"/>
              </a:rPr>
              <a:t>       A</a:t>
            </a:r>
            <a:r>
              <a:rPr lang="en-US" altLang="zh-CN" sz="1800" baseline="-25000" dirty="0">
                <a:solidFill>
                  <a:schemeClr val="tx1"/>
                </a:solidFill>
                <a:cs typeface="Times New Roman" pitchFamily="18" charset="0"/>
              </a:rPr>
              <a:t>use</a:t>
            </a:r>
            <a:r>
              <a:rPr lang="zh-CN" altLang="zh-CN" sz="2400" dirty="0">
                <a:solidFill>
                  <a:schemeClr val="tx1"/>
                </a:solidFill>
                <a:cs typeface="Times New Roman" pitchFamily="18" charset="0"/>
              </a:rPr>
              <a:t>= T</a:t>
            </a:r>
            <a:r>
              <a:rPr lang="en-US" altLang="zh-CN" sz="1800" baseline="-25000" dirty="0">
                <a:solidFill>
                  <a:schemeClr val="tx1"/>
                </a:solidFill>
                <a:cs typeface="Times New Roman" pitchFamily="18" charset="0"/>
              </a:rPr>
              <a:t>up  </a:t>
            </a:r>
            <a:r>
              <a:rPr lang="zh-CN" altLang="zh-CN" sz="2400" dirty="0">
                <a:solidFill>
                  <a:schemeClr val="tx1"/>
                </a:solidFill>
                <a:cs typeface="Times New Roman" pitchFamily="18" charset="0"/>
              </a:rPr>
              <a:t>/ (T</a:t>
            </a:r>
            <a:r>
              <a:rPr lang="en-US" altLang="zh-CN" sz="1800" baseline="-25000" dirty="0">
                <a:solidFill>
                  <a:schemeClr val="tx1"/>
                </a:solidFill>
                <a:cs typeface="Times New Roman" pitchFamily="18" charset="0"/>
              </a:rPr>
              <a:t>up  </a:t>
            </a:r>
            <a:r>
              <a:rPr lang="zh-CN" altLang="zh-CN" sz="2400" dirty="0">
                <a:solidFill>
                  <a:schemeClr val="tx1"/>
                </a:solidFill>
                <a:cs typeface="Times New Roman" pitchFamily="18" charset="0"/>
              </a:rPr>
              <a:t>+ </a:t>
            </a:r>
            <a:r>
              <a:rPr lang="en-US" altLang="zh-CN" sz="1800" baseline="-250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cs typeface="Times New Roman" pitchFamily="18" charset="0"/>
              </a:rPr>
              <a:t>T</a:t>
            </a:r>
            <a:r>
              <a:rPr lang="en-US" altLang="zh-CN" sz="1800" baseline="-25000" dirty="0">
                <a:solidFill>
                  <a:schemeClr val="tx1"/>
                </a:solidFill>
                <a:cs typeface="Times New Roman" pitchFamily="18" charset="0"/>
              </a:rPr>
              <a:t>down</a:t>
            </a:r>
            <a:r>
              <a:rPr lang="zh-CN" altLang="zh-CN" sz="2400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US" altLang="zh-CN" sz="2400" dirty="0">
              <a:solidFill>
                <a:schemeClr val="tx1"/>
              </a:solidFill>
              <a:cs typeface="Times New Roman" pitchFamily="18" charset="0"/>
            </a:endParaRPr>
          </a:p>
          <a:p>
            <a:pPr algn="l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       </a:t>
            </a:r>
            <a:r>
              <a:rPr lang="zh-CN" altLang="zh-CN" sz="2400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1800" baseline="-25000" dirty="0">
                <a:solidFill>
                  <a:schemeClr val="tx1"/>
                </a:solidFill>
                <a:cs typeface="Times New Roman" pitchFamily="18" charset="0"/>
              </a:rPr>
              <a:t>use</a:t>
            </a:r>
            <a:r>
              <a:rPr lang="zh-CN" altLang="zh-CN" sz="2400" dirty="0">
                <a:solidFill>
                  <a:schemeClr val="tx1"/>
                </a:solidFill>
                <a:cs typeface="Times New Roman" pitchFamily="18" charset="0"/>
              </a:rPr>
              <a:t>= MTTF</a:t>
            </a:r>
            <a:r>
              <a:rPr lang="en-US" altLang="zh-CN" sz="1800" baseline="-25000" dirty="0">
                <a:solidFill>
                  <a:schemeClr val="tx1"/>
                </a:solidFill>
                <a:cs typeface="Times New Roman" pitchFamily="18" charset="0"/>
              </a:rPr>
              <a:t>  </a:t>
            </a:r>
            <a:r>
              <a:rPr lang="zh-CN" altLang="zh-CN" sz="2400" dirty="0">
                <a:solidFill>
                  <a:schemeClr val="tx1"/>
                </a:solidFill>
                <a:cs typeface="Times New Roman" pitchFamily="18" charset="0"/>
              </a:rPr>
              <a:t>/ (MTTF</a:t>
            </a:r>
            <a:r>
              <a:rPr lang="en-US" altLang="zh-CN" sz="1800" baseline="-250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cs typeface="Times New Roman" pitchFamily="18" charset="0"/>
              </a:rPr>
              <a:t>+ MTTR)</a:t>
            </a:r>
          </a:p>
          <a:p>
            <a:pPr algn="l">
              <a:spcBef>
                <a:spcPct val="50000"/>
              </a:spcBef>
              <a:defRPr/>
            </a:pPr>
            <a:r>
              <a:rPr lang="zh-CN" altLang="zh-CN" sz="2400" dirty="0">
                <a:solidFill>
                  <a:schemeClr val="tx1"/>
                </a:solidFill>
                <a:cs typeface="Times New Roman" pitchFamily="18" charset="0"/>
              </a:rPr>
              <a:t>               </a:t>
            </a: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 MTTF: </a:t>
            </a:r>
            <a:r>
              <a:rPr lang="zh-CN" altLang="en-US" sz="2400" dirty="0">
                <a:solidFill>
                  <a:schemeClr val="tx1"/>
                </a:solidFill>
                <a:cs typeface="Times New Roman" pitchFamily="18" charset="0"/>
              </a:rPr>
              <a:t>平均无故障时间， </a:t>
            </a: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MTTR</a:t>
            </a:r>
            <a:r>
              <a:rPr lang="zh-CN" altLang="en-US" sz="2400" dirty="0">
                <a:solidFill>
                  <a:schemeClr val="tx1"/>
                </a:solidFill>
                <a:cs typeface="Times New Roman" pitchFamily="18" charset="0"/>
              </a:rPr>
              <a:t>：平均修复时间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04813" y="503238"/>
            <a:ext cx="893762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188" tIns="50800" rIns="103188" bIns="5080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MTTF </a:t>
            </a:r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的计算</a:t>
            </a:r>
            <a:endParaRPr lang="en-US" altLang="zh-CN" sz="400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555625" y="2214563"/>
            <a:ext cx="88773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zh-CN" sz="2400" b="0">
              <a:solidFill>
                <a:schemeClr val="tx1"/>
              </a:solidFill>
              <a:latin typeface="Arial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</a:rPr>
              <a:t>T</a:t>
            </a:r>
            <a:r>
              <a:rPr lang="zh-CN" altLang="zh-CN" sz="2800">
                <a:solidFill>
                  <a:schemeClr val="tx1"/>
                </a:solidFill>
              </a:rPr>
              <a:t> :    total error before testing</a:t>
            </a:r>
            <a:endParaRPr lang="en-US" altLang="zh-CN" sz="2800" baseline="-25000">
              <a:solidFill>
                <a:schemeClr val="tx1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</a:rPr>
              <a:t>I</a:t>
            </a:r>
            <a:r>
              <a:rPr lang="en-US" altLang="zh-CN" sz="2800" baseline="-25000">
                <a:solidFill>
                  <a:schemeClr val="tx1"/>
                </a:solidFill>
              </a:rPr>
              <a:t>T </a:t>
            </a:r>
            <a:r>
              <a:rPr lang="zh-CN" altLang="zh-CN" sz="2800">
                <a:solidFill>
                  <a:schemeClr val="tx1"/>
                </a:solidFill>
              </a:rPr>
              <a:t>:     size of program to be tested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</a:t>
            </a:r>
            <a:r>
              <a:rPr lang="zh-CN" altLang="zh-CN" sz="2800">
                <a:solidFill>
                  <a:schemeClr val="tx1"/>
                </a:solidFill>
              </a:rPr>
              <a:t> :     time used by testing </a:t>
            </a:r>
            <a:endParaRPr lang="en-US" altLang="zh-CN" sz="2800" baseline="-25000">
              <a:solidFill>
                <a:schemeClr val="tx1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</a:rPr>
              <a:t>d</a:t>
            </a:r>
            <a:r>
              <a:rPr lang="zh-CN" altLang="zh-CN" sz="2800">
                <a:solidFill>
                  <a:schemeClr val="tx1"/>
                </a:solidFill>
              </a:rPr>
              <a:t> (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</a:t>
            </a:r>
            <a:r>
              <a:rPr lang="zh-CN" altLang="zh-CN" sz="2800">
                <a:solidFill>
                  <a:schemeClr val="tx1"/>
                </a:solidFill>
              </a:rPr>
              <a:t>):   found errors in [0, 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</a:t>
            </a:r>
            <a:r>
              <a:rPr lang="zh-CN" altLang="zh-CN" sz="2800">
                <a:solidFill>
                  <a:schemeClr val="tx1"/>
                </a:solidFill>
              </a:rPr>
              <a:t>] </a:t>
            </a:r>
            <a:endParaRPr lang="en-US" altLang="zh-CN" sz="2800" baseline="-25000">
              <a:solidFill>
                <a:schemeClr val="tx1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</a:rPr>
              <a:t>c</a:t>
            </a:r>
            <a:r>
              <a:rPr lang="zh-CN" altLang="zh-CN" sz="2800">
                <a:solidFill>
                  <a:schemeClr val="tx1"/>
                </a:solidFill>
              </a:rPr>
              <a:t>(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</a:t>
            </a:r>
            <a:r>
              <a:rPr lang="zh-CN" altLang="zh-CN" sz="2800">
                <a:solidFill>
                  <a:schemeClr val="tx1"/>
                </a:solidFill>
              </a:rPr>
              <a:t>)    corrected errors in [0, 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</a:t>
            </a:r>
            <a:r>
              <a:rPr lang="zh-CN" altLang="zh-CN" sz="2800">
                <a:solidFill>
                  <a:schemeClr val="tx1"/>
                </a:solidFill>
              </a:rPr>
              <a:t>]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55625" y="1870075"/>
            <a:ext cx="2351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zh-CN" sz="2800"/>
              <a:t>Some </a:t>
            </a:r>
            <a:r>
              <a:rPr lang="en-US" altLang="zh-CN" sz="2800"/>
              <a:t>notion</a:t>
            </a:r>
            <a:r>
              <a:rPr lang="zh-CN" altLang="zh-CN" sz="2800"/>
              <a:t>s:</a:t>
            </a:r>
            <a:endParaRPr lang="en-US" altLang="zh-CN" sz="2800"/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31800" y="368300"/>
            <a:ext cx="8224838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188" tIns="50800" rIns="103188" bIns="5080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通过测试数据计算</a:t>
            </a:r>
            <a:r>
              <a:rPr lang="en-US" altLang="zh-CN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MTTF</a:t>
            </a:r>
          </a:p>
        </p:txBody>
      </p:sp>
      <p:sp>
        <p:nvSpPr>
          <p:cNvPr id="371715" name="Rectangle 3"/>
          <p:cNvSpPr>
            <a:spLocks noChangeArrowheads="1"/>
          </p:cNvSpPr>
          <p:nvPr/>
        </p:nvSpPr>
        <p:spPr bwMode="auto">
          <a:xfrm>
            <a:off x="161925" y="4778375"/>
            <a:ext cx="91440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      MTTF=1/[K(</a:t>
            </a:r>
            <a:r>
              <a:rPr lang="zh-CN" altLang="zh-CN" sz="2800">
                <a:solidFill>
                  <a:schemeClr val="tx1"/>
                </a:solidFill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</a:rPr>
              <a:t>T</a:t>
            </a:r>
            <a:r>
              <a:rPr lang="zh-CN" altLang="zh-CN" sz="2800">
                <a:solidFill>
                  <a:schemeClr val="tx1"/>
                </a:solidFill>
              </a:rPr>
              <a:t> / I</a:t>
            </a:r>
            <a:r>
              <a:rPr lang="en-US" altLang="zh-CN" sz="2800" baseline="-25000">
                <a:solidFill>
                  <a:schemeClr val="tx1"/>
                </a:solidFill>
              </a:rPr>
              <a:t>T  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- </a:t>
            </a:r>
            <a:r>
              <a:rPr lang="zh-CN" altLang="zh-CN" sz="2800">
                <a:solidFill>
                  <a:schemeClr val="tx1"/>
                </a:solidFill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</a:rPr>
              <a:t>c</a:t>
            </a:r>
            <a:r>
              <a:rPr lang="zh-CN" altLang="zh-CN" sz="2800">
                <a:solidFill>
                  <a:schemeClr val="tx1"/>
                </a:solidFill>
              </a:rPr>
              <a:t>(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</a:t>
            </a:r>
            <a:r>
              <a:rPr lang="zh-CN" altLang="zh-CN" sz="2800">
                <a:solidFill>
                  <a:schemeClr val="tx1"/>
                </a:solidFill>
              </a:rPr>
              <a:t>)/ I</a:t>
            </a:r>
            <a:r>
              <a:rPr lang="en-US" altLang="zh-CN" sz="2800" baseline="-25000">
                <a:solidFill>
                  <a:schemeClr val="tx1"/>
                </a:solidFill>
              </a:rPr>
              <a:t>T</a:t>
            </a:r>
            <a:r>
              <a:rPr lang="zh-CN" altLang="zh-CN" sz="2800">
                <a:solidFill>
                  <a:schemeClr val="tx1"/>
                </a:solidFill>
              </a:rPr>
              <a:t> 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]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             </a:t>
            </a:r>
            <a:r>
              <a:rPr lang="zh-CN" altLang="en-US" sz="2800">
                <a:solidFill>
                  <a:schemeClr val="tx1"/>
                </a:solidFill>
                <a:sym typeface="Symbol" pitchFamily="18" charset="2"/>
              </a:rPr>
              <a:t>其中： 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 K=200</a:t>
            </a:r>
            <a:endParaRPr lang="en-US" altLang="zh-CN" sz="2800">
              <a:solidFill>
                <a:schemeClr val="tx1"/>
              </a:solidFill>
              <a:cs typeface="Arial" charset="0"/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400">
                <a:solidFill>
                  <a:schemeClr val="tx1"/>
                </a:solidFill>
                <a:sym typeface="Symbol" pitchFamily="18" charset="2"/>
              </a:rPr>
              <a:t>       </a:t>
            </a:r>
            <a:r>
              <a:rPr lang="zh-CN" altLang="zh-CN" sz="2400">
                <a:solidFill>
                  <a:schemeClr val="tx1"/>
                </a:solidFill>
              </a:rPr>
              <a:t>E</a:t>
            </a:r>
            <a:r>
              <a:rPr lang="en-US" altLang="zh-CN" sz="2400" baseline="-25000">
                <a:solidFill>
                  <a:schemeClr val="tx1"/>
                </a:solidFill>
              </a:rPr>
              <a:t>c </a:t>
            </a:r>
            <a:r>
              <a:rPr lang="zh-CN" altLang="zh-CN" sz="2400">
                <a:solidFill>
                  <a:schemeClr val="tx1"/>
                </a:solidFill>
                <a:sym typeface="Symbol" pitchFamily="18" charset="2"/>
              </a:rPr>
              <a:t>=</a:t>
            </a:r>
            <a:r>
              <a:rPr lang="zh-CN" altLang="zh-CN" sz="2400">
                <a:solidFill>
                  <a:schemeClr val="tx1"/>
                </a:solidFill>
              </a:rPr>
              <a:t>E</a:t>
            </a:r>
            <a:r>
              <a:rPr lang="en-US" altLang="zh-CN" sz="2400" baseline="-25000">
                <a:solidFill>
                  <a:schemeClr val="tx1"/>
                </a:solidFill>
              </a:rPr>
              <a:t>T</a:t>
            </a:r>
            <a:r>
              <a:rPr lang="zh-CN" altLang="zh-CN" sz="2400">
                <a:solidFill>
                  <a:schemeClr val="tx1"/>
                </a:solidFill>
              </a:rPr>
              <a:t> </a:t>
            </a:r>
            <a:r>
              <a:rPr lang="en-US" altLang="zh-CN" sz="2400">
                <a:solidFill>
                  <a:schemeClr val="tx1"/>
                </a:solidFill>
                <a:cs typeface="Arial" charset="0"/>
              </a:rPr>
              <a:t>-</a:t>
            </a:r>
            <a:r>
              <a:rPr lang="zh-CN" altLang="zh-CN" sz="2400">
                <a:solidFill>
                  <a:schemeClr val="tx1"/>
                </a:solidFill>
              </a:rPr>
              <a:t> I</a:t>
            </a:r>
            <a:r>
              <a:rPr lang="en-US" altLang="zh-CN" sz="2400" baseline="-25000">
                <a:solidFill>
                  <a:schemeClr val="tx1"/>
                </a:solidFill>
              </a:rPr>
              <a:t>T </a:t>
            </a:r>
            <a:r>
              <a:rPr lang="zh-CN" altLang="zh-CN" sz="2400">
                <a:solidFill>
                  <a:schemeClr val="tx1"/>
                </a:solidFill>
                <a:sym typeface="Symbol" pitchFamily="18" charset="2"/>
              </a:rPr>
              <a:t>/KMTTF</a:t>
            </a:r>
            <a:r>
              <a:rPr lang="zh-CN" altLang="zh-CN" sz="2400">
                <a:solidFill>
                  <a:schemeClr val="tx1"/>
                </a:solidFill>
              </a:rPr>
              <a:t>         </a:t>
            </a:r>
            <a:r>
              <a:rPr lang="zh-CN" altLang="zh-CN" sz="2400"/>
              <a:t>(stop rule)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341313" y="1808163"/>
            <a:ext cx="3030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  <a:latin typeface="Arial" charset="0"/>
              </a:rPr>
              <a:t>两个基本假定</a:t>
            </a:r>
            <a:r>
              <a:rPr lang="en-US" altLang="zh-CN" sz="2800">
                <a:solidFill>
                  <a:schemeClr val="tx1"/>
                </a:solidFill>
                <a:latin typeface="Arial" charset="0"/>
              </a:rPr>
              <a:t> </a:t>
            </a:r>
            <a:r>
              <a:rPr lang="zh-CN" altLang="zh-CN" sz="2800">
                <a:solidFill>
                  <a:schemeClr val="tx1"/>
                </a:solidFill>
                <a:latin typeface="Arial" charset="0"/>
              </a:rPr>
              <a:t>:</a:t>
            </a:r>
            <a:endParaRPr lang="en-US" altLang="zh-CN" sz="2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522288" y="2484438"/>
            <a:ext cx="4487862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</a:rPr>
              <a:t>(1)  0.005 &lt;=  E</a:t>
            </a:r>
            <a:r>
              <a:rPr lang="en-US" altLang="zh-CN" sz="2800" baseline="-25000">
                <a:solidFill>
                  <a:schemeClr val="tx1"/>
                </a:solidFill>
              </a:rPr>
              <a:t>T</a:t>
            </a:r>
            <a:r>
              <a:rPr lang="zh-CN" altLang="zh-CN" sz="2800">
                <a:solidFill>
                  <a:schemeClr val="tx1"/>
                </a:solidFill>
              </a:rPr>
              <a:t> / I</a:t>
            </a:r>
            <a:r>
              <a:rPr lang="en-US" altLang="zh-CN" sz="2800" baseline="-25000">
                <a:solidFill>
                  <a:schemeClr val="tx1"/>
                </a:solidFill>
              </a:rPr>
              <a:t>T  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&lt;= 0.02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(2)  MTTF  1/ hidden bugs</a:t>
            </a:r>
            <a:endParaRPr lang="en-US" altLang="zh-CN" sz="28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371718" name="Rectangle 6"/>
          <p:cNvSpPr>
            <a:spLocks noChangeArrowheads="1"/>
          </p:cNvSpPr>
          <p:nvPr/>
        </p:nvSpPr>
        <p:spPr bwMode="auto">
          <a:xfrm>
            <a:off x="442913" y="4103688"/>
            <a:ext cx="2208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  <a:latin typeface="Arial" charset="0"/>
                <a:sym typeface="Symbol" pitchFamily="18" charset="2"/>
              </a:rPr>
              <a:t>计算公式</a:t>
            </a:r>
            <a:r>
              <a:rPr lang="zh-CN" altLang="zh-CN" sz="2800">
                <a:solidFill>
                  <a:schemeClr val="tx1"/>
                </a:solidFill>
                <a:latin typeface="Arial" charset="0"/>
                <a:sym typeface="Symbol" pitchFamily="18" charset="2"/>
              </a:rPr>
              <a:t>:</a:t>
            </a:r>
            <a:endParaRPr lang="en-US" altLang="zh-CN" sz="2800">
              <a:solidFill>
                <a:schemeClr val="tx1"/>
              </a:solidFill>
              <a:latin typeface="Arial" charset="0"/>
              <a:sym typeface="Symbol" pitchFamily="18" charset="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/>
      <p:bldP spid="371716" grpId="0"/>
      <p:bldP spid="371717" grpId="0"/>
      <p:bldP spid="3717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334963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zh-CN" sz="4000">
                <a:solidFill>
                  <a:srgbClr val="0000FF"/>
                </a:solidFill>
                <a:cs typeface="Times New Roman" pitchFamily="18" charset="0"/>
              </a:rPr>
              <a:t>Testing stop rule</a:t>
            </a:r>
            <a:r>
              <a:rPr lang="zh-CN" altLang="zh-CN" sz="3800">
                <a:solidFill>
                  <a:schemeClr val="tx2"/>
                </a:solidFill>
                <a:latin typeface="Verdana" pitchFamily="34" charset="0"/>
              </a:rPr>
              <a:t> </a:t>
            </a:r>
            <a:endParaRPr lang="en-US" altLang="zh-CN" sz="3800">
              <a:solidFill>
                <a:schemeClr val="tx2"/>
              </a:solidFill>
              <a:latin typeface="Verdana" pitchFamily="34" charset="0"/>
            </a:endParaRPr>
          </a:p>
        </p:txBody>
      </p:sp>
      <p:sp>
        <p:nvSpPr>
          <p:cNvPr id="372739" name="Rectangle 3"/>
          <p:cNvSpPr>
            <a:spLocks noChangeArrowheads="1"/>
          </p:cNvSpPr>
          <p:nvPr/>
        </p:nvSpPr>
        <p:spPr bwMode="auto">
          <a:xfrm>
            <a:off x="971550" y="1873250"/>
            <a:ext cx="5926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</a:rPr>
              <a:t>c 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= </a:t>
            </a:r>
            <a:r>
              <a:rPr lang="zh-CN" altLang="zh-CN" sz="2800">
                <a:solidFill>
                  <a:schemeClr val="tx1"/>
                </a:solidFill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</a:rPr>
              <a:t>T</a:t>
            </a:r>
            <a:r>
              <a:rPr lang="zh-CN" altLang="zh-CN" sz="2800">
                <a:solidFill>
                  <a:schemeClr val="tx1"/>
                </a:solidFill>
              </a:rPr>
              <a:t> - I</a:t>
            </a:r>
            <a:r>
              <a:rPr lang="en-US" altLang="zh-CN" sz="2800" baseline="-25000">
                <a:solidFill>
                  <a:schemeClr val="tx1"/>
                </a:solidFill>
              </a:rPr>
              <a:t>T 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/KMTTF</a:t>
            </a:r>
            <a:r>
              <a:rPr lang="zh-CN" altLang="zh-CN" sz="2800">
                <a:solidFill>
                  <a:schemeClr val="tx1"/>
                </a:solidFill>
              </a:rPr>
              <a:t>         </a:t>
            </a:r>
            <a:r>
              <a:rPr lang="zh-CN" altLang="zh-CN" sz="2800">
                <a:solidFill>
                  <a:srgbClr val="0000FF"/>
                </a:solidFill>
              </a:rPr>
              <a:t>(stop rule)</a:t>
            </a:r>
          </a:p>
        </p:txBody>
      </p:sp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1331913" y="2798763"/>
            <a:ext cx="38862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800">
                <a:sym typeface="Symbol" pitchFamily="18" charset="2"/>
              </a:rPr>
              <a:t>举例：假设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800">
                <a:solidFill>
                  <a:schemeClr val="tx1"/>
                </a:solidFill>
                <a:sym typeface="Symbol" pitchFamily="18" charset="2"/>
              </a:rPr>
              <a:t>      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   </a:t>
            </a:r>
            <a:r>
              <a:rPr lang="zh-CN" altLang="zh-CN" sz="2800">
                <a:solidFill>
                  <a:schemeClr val="tx1"/>
                </a:solidFill>
              </a:rPr>
              <a:t>E</a:t>
            </a:r>
            <a:r>
              <a:rPr lang="en-US" altLang="zh-CN" sz="2800" baseline="-25000">
                <a:solidFill>
                  <a:schemeClr val="tx1"/>
                </a:solidFill>
              </a:rPr>
              <a:t>T</a:t>
            </a:r>
            <a:r>
              <a:rPr lang="en-US" altLang="zh-CN" sz="2800">
                <a:solidFill>
                  <a:schemeClr val="tx1"/>
                </a:solidFill>
              </a:rPr>
              <a:t> =3000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</a:rPr>
              <a:t>         I</a:t>
            </a:r>
            <a:r>
              <a:rPr lang="en-US" altLang="zh-CN" sz="2800" baseline="-25000">
                <a:solidFill>
                  <a:schemeClr val="tx1"/>
                </a:solidFill>
              </a:rPr>
              <a:t>T</a:t>
            </a:r>
            <a:r>
              <a:rPr lang="en-US" altLang="zh-CN" sz="2800">
                <a:solidFill>
                  <a:schemeClr val="tx1"/>
                </a:solidFill>
              </a:rPr>
              <a:t>=10000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</a:rPr>
              <a:t>         MTTF=0.5 hour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2800">
                <a:solidFill>
                  <a:schemeClr val="tx1"/>
                </a:solidFill>
              </a:rPr>
              <a:t>         k=200</a:t>
            </a:r>
          </a:p>
          <a:p>
            <a:pPr algn="l" eaLnBrk="1" hangingPunct="1">
              <a:lnSpc>
                <a:spcPct val="120000"/>
              </a:lnSpc>
            </a:pP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2322513" y="6173788"/>
            <a:ext cx="88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zh-CN" sz="2800">
                <a:solidFill>
                  <a:srgbClr val="0033CC"/>
                </a:solidFill>
                <a:latin typeface="Arial" charset="0"/>
              </a:rPr>
              <a:t>E</a:t>
            </a:r>
            <a:r>
              <a:rPr lang="en-US" altLang="zh-CN" sz="2800" baseline="-25000">
                <a:solidFill>
                  <a:srgbClr val="0033CC"/>
                </a:solidFill>
                <a:latin typeface="Arial" charset="0"/>
              </a:rPr>
              <a:t>T</a:t>
            </a:r>
            <a:r>
              <a:rPr lang="en-US" altLang="zh-CN" sz="2800">
                <a:solidFill>
                  <a:srgbClr val="0033CC"/>
                </a:solidFill>
                <a:latin typeface="Arial" charset="0"/>
              </a:rPr>
              <a:t> ?</a:t>
            </a:r>
          </a:p>
        </p:txBody>
      </p:sp>
      <p:sp>
        <p:nvSpPr>
          <p:cNvPr id="372742" name="Rectangle 6"/>
          <p:cNvSpPr>
            <a:spLocks noChangeArrowheads="1"/>
          </p:cNvSpPr>
          <p:nvPr/>
        </p:nvSpPr>
        <p:spPr bwMode="auto">
          <a:xfrm>
            <a:off x="5635625" y="4959350"/>
            <a:ext cx="1368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 </a:t>
            </a:r>
            <a:r>
              <a:rPr lang="en-US" altLang="zh-CN" sz="2400"/>
              <a:t>Ec=2000</a:t>
            </a:r>
            <a:endParaRPr lang="zh-CN" altLang="en-US" sz="240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/>
      <p:bldP spid="372740" grpId="0"/>
      <p:bldP spid="372741" grpId="0"/>
      <p:bldP spid="3727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701675" y="549275"/>
            <a:ext cx="1638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Outline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28600" y="2819400"/>
            <a:ext cx="9144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endParaRPr lang="zh-CN" altLang="en-US" sz="3000" b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11188" y="1719263"/>
            <a:ext cx="81915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6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>
                <a:solidFill>
                  <a:schemeClr val="tx1"/>
                </a:solidFill>
              </a:rPr>
              <a:t>When to stop testing ?</a:t>
            </a:r>
          </a:p>
          <a:p>
            <a:pPr algn="l">
              <a:lnSpc>
                <a:spcPct val="16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>
                <a:solidFill>
                  <a:schemeClr val="tx1"/>
                </a:solidFill>
              </a:rPr>
              <a:t>Software testing Vs. Reliability </a:t>
            </a:r>
          </a:p>
          <a:p>
            <a:pPr algn="l">
              <a:lnSpc>
                <a:spcPct val="165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>
                <a:solidFill>
                  <a:schemeClr val="tx1"/>
                </a:solidFill>
              </a:rPr>
              <a:t>Software debugging</a:t>
            </a:r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ChangeArrowheads="1"/>
          </p:cNvSpPr>
          <p:nvPr/>
        </p:nvSpPr>
        <p:spPr bwMode="auto">
          <a:xfrm>
            <a:off x="0" y="2754313"/>
            <a:ext cx="91440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zh-CN" sz="2400" b="0">
                <a:solidFill>
                  <a:schemeClr val="tx1"/>
                </a:solidFill>
                <a:latin typeface="Arial" charset="0"/>
              </a:rPr>
              <a:t>      </a:t>
            </a:r>
            <a:r>
              <a:rPr lang="zh-CN" altLang="zh-CN" sz="2800">
                <a:solidFill>
                  <a:schemeClr val="tx1"/>
                </a:solidFill>
              </a:rPr>
              <a:t>N</a:t>
            </a:r>
            <a:r>
              <a:rPr lang="en-US" altLang="zh-CN" sz="2800" baseline="-25000">
                <a:solidFill>
                  <a:schemeClr val="tx1"/>
                </a:solidFill>
              </a:rPr>
              <a:t>p</a:t>
            </a:r>
            <a:r>
              <a:rPr lang="zh-CN" altLang="zh-CN" sz="2800">
                <a:solidFill>
                  <a:schemeClr val="tx1"/>
                </a:solidFill>
              </a:rPr>
              <a:t> : planting into errors on purpose before testing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</a:rPr>
              <a:t>      n</a:t>
            </a:r>
            <a:r>
              <a:rPr lang="en-US" altLang="zh-CN" sz="2800" baseline="-25000">
                <a:solidFill>
                  <a:schemeClr val="tx1"/>
                </a:solidFill>
              </a:rPr>
              <a:t>p </a:t>
            </a:r>
            <a:r>
              <a:rPr lang="zh-CN" altLang="zh-CN" sz="2800">
                <a:solidFill>
                  <a:schemeClr val="tx1"/>
                </a:solidFill>
              </a:rPr>
              <a:t>: found errors </a:t>
            </a:r>
            <a:r>
              <a:rPr lang="en-US" altLang="zh-CN" sz="2800">
                <a:solidFill>
                  <a:schemeClr val="tx1"/>
                </a:solidFill>
              </a:rPr>
              <a:t>within</a:t>
            </a:r>
            <a:r>
              <a:rPr lang="zh-CN" altLang="zh-CN" sz="2800">
                <a:solidFill>
                  <a:schemeClr val="tx1"/>
                </a:solidFill>
              </a:rPr>
              <a:t> N</a:t>
            </a:r>
            <a:r>
              <a:rPr lang="en-US" altLang="zh-CN" sz="2800" baseline="-25000">
                <a:solidFill>
                  <a:schemeClr val="tx1"/>
                </a:solidFill>
              </a:rPr>
              <a:t>p</a:t>
            </a:r>
            <a:endParaRPr lang="zh-CN" altLang="zh-CN" sz="2800">
              <a:solidFill>
                <a:schemeClr val="tx1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</a:rPr>
              <a:t>      n : found new errors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</a:rPr>
              <a:t>      N: </a:t>
            </a:r>
            <a:r>
              <a:rPr lang="zh-CN" altLang="en-US" sz="2800">
                <a:solidFill>
                  <a:schemeClr val="tx1"/>
                </a:solidFill>
              </a:rPr>
              <a:t>p</a:t>
            </a:r>
            <a:r>
              <a:rPr lang="zh-CN" altLang="zh-CN" sz="2800">
                <a:solidFill>
                  <a:schemeClr val="tx1"/>
                </a:solidFill>
              </a:rPr>
              <a:t>redicting total errors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rgbClr val="CC0066"/>
                </a:solidFill>
              </a:rPr>
              <a:t>                            </a:t>
            </a:r>
            <a:r>
              <a:rPr lang="zh-CN" altLang="en-US" sz="2800"/>
              <a:t>N</a:t>
            </a:r>
            <a:r>
              <a:rPr lang="en-US" altLang="zh-CN" sz="2800"/>
              <a:t>/n =N</a:t>
            </a:r>
            <a:r>
              <a:rPr lang="en-US" altLang="zh-CN" sz="2800" baseline="-25000"/>
              <a:t>P</a:t>
            </a:r>
            <a:r>
              <a:rPr lang="en-US" altLang="zh-CN" sz="2800"/>
              <a:t>/n</a:t>
            </a:r>
            <a:r>
              <a:rPr lang="en-US" altLang="zh-CN" sz="2800" baseline="-25000"/>
              <a:t>p  ,         </a:t>
            </a:r>
            <a:r>
              <a:rPr lang="en-US" altLang="zh-CN" sz="2800"/>
              <a:t>N</a:t>
            </a:r>
            <a:r>
              <a:rPr lang="zh-CN" altLang="zh-CN" sz="2800"/>
              <a:t> = N</a:t>
            </a:r>
            <a:r>
              <a:rPr lang="en-US" altLang="zh-CN" sz="2800" baseline="-25000"/>
              <a:t>p</a:t>
            </a:r>
            <a:r>
              <a:rPr lang="zh-CN" altLang="zh-CN" sz="2800">
                <a:sym typeface="Symbol" pitchFamily="18" charset="2"/>
              </a:rPr>
              <a:t> n/n</a:t>
            </a:r>
            <a:r>
              <a:rPr lang="en-US" altLang="zh-CN" sz="2800" baseline="-25000"/>
              <a:t>p</a:t>
            </a:r>
            <a:r>
              <a:rPr lang="zh-CN" altLang="zh-CN" sz="32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701675" y="503238"/>
            <a:ext cx="6181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zh-CN" sz="4000">
                <a:solidFill>
                  <a:srgbClr val="0000FF"/>
                </a:solidFill>
                <a:cs typeface="Times New Roman" pitchFamily="18" charset="0"/>
              </a:rPr>
              <a:t>Predicting total errors (E</a:t>
            </a:r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zh-CN" altLang="zh-CN" sz="4000">
                <a:solidFill>
                  <a:srgbClr val="0000FF"/>
                </a:solidFill>
                <a:cs typeface="Times New Roman" pitchFamily="18" charset="0"/>
              </a:rPr>
              <a:t>)</a:t>
            </a:r>
            <a:endParaRPr lang="en-US" altLang="zh-CN" sz="400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611188" y="1808163"/>
            <a:ext cx="2339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zh-CN" sz="2800">
                <a:latin typeface="Arial" charset="0"/>
              </a:rPr>
              <a:t>植入法</a:t>
            </a:r>
            <a:endParaRPr lang="zh-CN" altLang="en-US" sz="2800" b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2" grpId="0"/>
      <p:bldP spid="3737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11188" y="549275"/>
            <a:ext cx="2767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zh-CN" sz="4000">
                <a:solidFill>
                  <a:srgbClr val="0000FF"/>
                </a:solidFill>
                <a:cs typeface="Times New Roman" pitchFamily="18" charset="0"/>
              </a:rPr>
              <a:t>A</a:t>
            </a:r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n example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611188" y="1943835"/>
            <a:ext cx="8070850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70000"/>
              </a:lnSpc>
            </a:pPr>
            <a:r>
              <a:rPr lang="zh-CN" altLang="zh-CN" sz="2800" dirty="0">
                <a:solidFill>
                  <a:schemeClr val="tx1"/>
                </a:solidFill>
                <a:latin typeface="宋体" panose="02010600030101010101" pitchFamily="2" charset="-122"/>
              </a:rPr>
              <a:t>环境研究学者想调查一山区金丝猴种群的数量。第一在该山区捕捉到50只金丝猴， 将它们系上铁环标志后，全部放归山中。过了一段时间，进行第二次捕捉，共捕捉到100只金丝猴，其中系有铁环标志为10只。问该山区可能有多少只金丝猴？</a:t>
            </a:r>
            <a:endParaRPr lang="zh-CN" altLang="en-US" sz="28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ChangeArrowheads="1"/>
          </p:cNvSpPr>
          <p:nvPr/>
        </p:nvSpPr>
        <p:spPr bwMode="auto">
          <a:xfrm>
            <a:off x="657225" y="2843213"/>
            <a:ext cx="848677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 </a:t>
            </a:r>
            <a:r>
              <a:rPr lang="zh-CN" altLang="zh-CN" sz="2800">
                <a:solidFill>
                  <a:schemeClr val="tx1"/>
                </a:solidFill>
              </a:rPr>
              <a:t>N</a:t>
            </a:r>
            <a:r>
              <a:rPr lang="en-US" altLang="zh-CN" sz="2800" baseline="-25000">
                <a:solidFill>
                  <a:schemeClr val="tx1"/>
                </a:solidFill>
              </a:rPr>
              <a:t>1</a:t>
            </a:r>
            <a:r>
              <a:rPr lang="zh-CN" altLang="zh-CN" sz="2800">
                <a:solidFill>
                  <a:schemeClr val="tx1"/>
                </a:solidFill>
              </a:rPr>
              <a:t> : found  errors by person 1</a:t>
            </a:r>
            <a:r>
              <a:rPr lang="zh-CN" altLang="en-US" sz="2800">
                <a:solidFill>
                  <a:schemeClr val="tx1"/>
                </a:solidFill>
              </a:rPr>
              <a:t>    </a:t>
            </a:r>
            <a:r>
              <a:rPr lang="en-US" altLang="zh-CN" sz="2800">
                <a:solidFill>
                  <a:schemeClr val="tx1"/>
                </a:solidFill>
              </a:rPr>
              <a:t>(</a:t>
            </a:r>
            <a:r>
              <a:rPr lang="zh-CN" altLang="en-US" sz="2800">
                <a:solidFill>
                  <a:schemeClr val="tx1"/>
                </a:solidFill>
              </a:rPr>
              <a:t>标记故障）</a:t>
            </a:r>
            <a:endParaRPr lang="zh-CN" altLang="zh-CN" sz="2800">
              <a:solidFill>
                <a:schemeClr val="tx1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</a:rPr>
              <a:t> 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800" baseline="-25000">
                <a:solidFill>
                  <a:schemeClr val="tx1"/>
                </a:solidFill>
              </a:rPr>
              <a:t>2</a:t>
            </a:r>
            <a:r>
              <a:rPr lang="zh-CN" altLang="zh-CN" sz="2800">
                <a:solidFill>
                  <a:schemeClr val="tx1"/>
                </a:solidFill>
              </a:rPr>
              <a:t> : found  errors by person 2</a:t>
            </a:r>
            <a:r>
              <a:rPr lang="zh-CN" altLang="en-US" sz="2800">
                <a:solidFill>
                  <a:schemeClr val="tx1"/>
                </a:solidFill>
              </a:rPr>
              <a:t>  </a:t>
            </a:r>
            <a:r>
              <a:rPr lang="zh-CN" altLang="en-US" sz="2400">
                <a:solidFill>
                  <a:schemeClr val="tx1"/>
                </a:solidFill>
              </a:rPr>
              <a:t>（非标记故障，潜在故障）</a:t>
            </a:r>
            <a:endParaRPr lang="zh-CN" altLang="zh-CN" sz="2400">
              <a:solidFill>
                <a:schemeClr val="tx1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zh-CN" sz="2800">
                <a:solidFill>
                  <a:schemeClr val="tx1"/>
                </a:solidFill>
              </a:rPr>
              <a:t> 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2800" baseline="-25000">
                <a:solidFill>
                  <a:schemeClr val="tx1"/>
                </a:solidFill>
              </a:rPr>
              <a:t>b</a:t>
            </a:r>
            <a:r>
              <a:rPr lang="zh-CN" altLang="zh-CN" sz="2800">
                <a:solidFill>
                  <a:schemeClr val="tx1"/>
                </a:solidFill>
              </a:rPr>
              <a:t> : found  errors by both person1 and person 2</a:t>
            </a:r>
            <a:endParaRPr lang="zh-CN" altLang="en-US" sz="2800">
              <a:solidFill>
                <a:schemeClr val="tx1"/>
              </a:solidFill>
            </a:endParaRPr>
          </a:p>
          <a:p>
            <a:pPr algn="l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</a:rPr>
              <a:t>                              </a:t>
            </a:r>
            <a:r>
              <a:rPr lang="zh-CN" altLang="zh-CN" sz="2800">
                <a:solidFill>
                  <a:schemeClr val="tx1"/>
                </a:solidFill>
              </a:rPr>
              <a:t>N  = N</a:t>
            </a:r>
            <a:r>
              <a:rPr lang="en-US" altLang="zh-CN" sz="2800" baseline="-25000">
                <a:solidFill>
                  <a:schemeClr val="tx1"/>
                </a:solidFill>
              </a:rPr>
              <a:t>1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 N</a:t>
            </a:r>
            <a:r>
              <a:rPr lang="en-US" altLang="zh-CN" sz="2800" baseline="-25000">
                <a:solidFill>
                  <a:schemeClr val="tx1"/>
                </a:solidFill>
              </a:rPr>
              <a:t>2 </a:t>
            </a:r>
            <a:r>
              <a:rPr lang="zh-CN" altLang="zh-CN" sz="2800">
                <a:solidFill>
                  <a:schemeClr val="tx1"/>
                </a:solidFill>
                <a:sym typeface="Symbol" pitchFamily="18" charset="2"/>
              </a:rPr>
              <a:t>/n</a:t>
            </a:r>
            <a:r>
              <a:rPr lang="en-US" altLang="zh-CN" sz="2800" baseline="-25000">
                <a:solidFill>
                  <a:schemeClr val="tx1"/>
                </a:solidFill>
              </a:rPr>
              <a:t>b</a:t>
            </a:r>
            <a:endParaRPr lang="zh-CN" altLang="zh-CN" sz="2800">
              <a:solidFill>
                <a:schemeClr val="tx1"/>
              </a:solidFill>
              <a:sym typeface="Symbol" pitchFamily="18" charset="2"/>
            </a:endParaRPr>
          </a:p>
          <a:p>
            <a:pPr algn="l" eaLnBrk="1" hangingPunct="1">
              <a:spcBef>
                <a:spcPct val="50000"/>
              </a:spcBef>
            </a:pPr>
            <a:endParaRPr lang="zh-CN" altLang="zh-CN" sz="2800" b="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11188" y="503238"/>
            <a:ext cx="6181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zh-CN" sz="4000">
                <a:solidFill>
                  <a:srgbClr val="0000FF"/>
                </a:solidFill>
                <a:cs typeface="Times New Roman" pitchFamily="18" charset="0"/>
              </a:rPr>
              <a:t>Predicting total errors (E</a:t>
            </a:r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zh-CN" altLang="zh-CN" sz="4000">
                <a:solidFill>
                  <a:srgbClr val="0000FF"/>
                </a:solidFill>
                <a:cs typeface="Times New Roman" pitchFamily="18" charset="0"/>
              </a:rPr>
              <a:t>)</a:t>
            </a:r>
            <a:endParaRPr lang="en-US" altLang="zh-CN" sz="4000">
              <a:solidFill>
                <a:srgbClr val="0000FF"/>
              </a:solidFill>
              <a:cs typeface="Times New Roman" pitchFamily="18" charset="0"/>
            </a:endParaRPr>
          </a:p>
        </p:txBody>
      </p:sp>
      <p:sp>
        <p:nvSpPr>
          <p:cNvPr id="375812" name="Rectangle 4"/>
          <p:cNvSpPr>
            <a:spLocks noChangeArrowheads="1"/>
          </p:cNvSpPr>
          <p:nvPr/>
        </p:nvSpPr>
        <p:spPr bwMode="auto">
          <a:xfrm>
            <a:off x="566738" y="1995488"/>
            <a:ext cx="7785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zh-CN" sz="2800">
                <a:solidFill>
                  <a:schemeClr val="tx1"/>
                </a:solidFill>
                <a:latin typeface="Arial" charset="0"/>
              </a:rPr>
              <a:t>分别测试法：</a:t>
            </a:r>
            <a:r>
              <a:rPr lang="zh-CN" altLang="en-US" sz="2800">
                <a:solidFill>
                  <a:schemeClr val="tx1"/>
                </a:solidFill>
                <a:latin typeface="Arial" charset="0"/>
              </a:rPr>
              <a:t>区分标记故障和非标记故障</a:t>
            </a:r>
            <a:endParaRPr lang="en-US" altLang="zh-CN" sz="2800" b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0" grpId="0"/>
      <p:bldP spid="3758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76250" y="3683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Software debugging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0" y="5761038"/>
            <a:ext cx="9144000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100" b="0">
                <a:solidFill>
                  <a:schemeClr val="tx1"/>
                </a:solidFill>
                <a:latin typeface="Verdana" pitchFamily="34" charset="0"/>
              </a:rPr>
              <a:t>Testing is such a process that identifies an error’s “symptoms”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100" b="0">
                <a:solidFill>
                  <a:schemeClr val="tx1"/>
                </a:solidFill>
                <a:latin typeface="Verdana" pitchFamily="34" charset="0"/>
              </a:rPr>
              <a:t>Debugging is a diagnostic process that identifies an error’s “cuase”</a:t>
            </a:r>
          </a:p>
        </p:txBody>
      </p:sp>
      <p:pic>
        <p:nvPicPr>
          <p:cNvPr id="25604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995488"/>
            <a:ext cx="1649413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2071688"/>
            <a:ext cx="2232025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925638"/>
            <a:ext cx="11842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6839" name="Rectangle 7"/>
          <p:cNvSpPr>
            <a:spLocks noChangeArrowheads="1"/>
          </p:cNvSpPr>
          <p:nvPr/>
        </p:nvSpPr>
        <p:spPr bwMode="auto">
          <a:xfrm>
            <a:off x="1422400" y="1538288"/>
            <a:ext cx="1304925" cy="373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509" tIns="48882" rIns="99509" bIns="48882">
            <a:spAutoFit/>
          </a:bodyPr>
          <a:lstStyle/>
          <a:p>
            <a:pPr algn="l" defTabSz="1004888">
              <a:defRPr/>
            </a:pPr>
            <a:r>
              <a:rPr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test cases</a:t>
            </a:r>
          </a:p>
        </p:txBody>
      </p:sp>
      <p:sp>
        <p:nvSpPr>
          <p:cNvPr id="376840" name="Rectangle 8"/>
          <p:cNvSpPr>
            <a:spLocks noChangeArrowheads="1"/>
          </p:cNvSpPr>
          <p:nvPr/>
        </p:nvSpPr>
        <p:spPr bwMode="auto">
          <a:xfrm>
            <a:off x="7750175" y="2227263"/>
            <a:ext cx="949325" cy="373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9509" tIns="48882" rIns="99509" bIns="48882">
            <a:spAutoFit/>
          </a:bodyPr>
          <a:lstStyle/>
          <a:p>
            <a:pPr algn="l" defTabSz="1004888">
              <a:defRPr/>
            </a:pPr>
            <a:r>
              <a:rPr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results</a:t>
            </a:r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7061200" y="4154488"/>
            <a:ext cx="1985963" cy="1346200"/>
          </a:xfrm>
          <a:prstGeom prst="ellipse">
            <a:avLst/>
          </a:prstGeom>
          <a:solidFill>
            <a:srgbClr val="FF0066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6842" name="Rectangle 10"/>
          <p:cNvSpPr>
            <a:spLocks noChangeArrowheads="1"/>
          </p:cNvSpPr>
          <p:nvPr/>
        </p:nvSpPr>
        <p:spPr bwMode="auto">
          <a:xfrm>
            <a:off x="7283450" y="4629150"/>
            <a:ext cx="1393825" cy="3730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9509" tIns="48882" rIns="99509" bIns="48882">
            <a:spAutoFit/>
          </a:bodyPr>
          <a:lstStyle/>
          <a:p>
            <a:pPr algn="l" defTabSz="1004888">
              <a:defRPr/>
            </a:pPr>
            <a:r>
              <a:rPr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Debugging</a:t>
            </a:r>
            <a:endParaRPr lang="en-US" altLang="zh-CN" sz="18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76843" name="Rectangle 11"/>
          <p:cNvSpPr>
            <a:spLocks noChangeArrowheads="1"/>
          </p:cNvSpPr>
          <p:nvPr/>
        </p:nvSpPr>
        <p:spPr bwMode="auto">
          <a:xfrm>
            <a:off x="4975225" y="4005263"/>
            <a:ext cx="1228725" cy="492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509" tIns="48882" rIns="99509" bIns="48882">
            <a:spAutoFit/>
          </a:bodyPr>
          <a:lstStyle/>
          <a:p>
            <a:pPr defTabSz="1004888">
              <a:lnSpc>
                <a:spcPct val="75000"/>
              </a:lnSpc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suspected</a:t>
            </a:r>
          </a:p>
          <a:p>
            <a:pPr defTabSz="1004888">
              <a:lnSpc>
                <a:spcPct val="75000"/>
              </a:lnSpc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causes</a:t>
            </a:r>
          </a:p>
        </p:txBody>
      </p:sp>
      <p:sp>
        <p:nvSpPr>
          <p:cNvPr id="376844" name="Rectangle 12"/>
          <p:cNvSpPr>
            <a:spLocks noChangeArrowheads="1"/>
          </p:cNvSpPr>
          <p:nvPr/>
        </p:nvSpPr>
        <p:spPr bwMode="auto">
          <a:xfrm>
            <a:off x="5297488" y="5097463"/>
            <a:ext cx="1130300" cy="492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509" tIns="48882" rIns="99509" bIns="48882">
            <a:spAutoFit/>
          </a:bodyPr>
          <a:lstStyle/>
          <a:p>
            <a:pPr defTabSz="1004888">
              <a:lnSpc>
                <a:spcPct val="75000"/>
              </a:lnSpc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identified</a:t>
            </a:r>
          </a:p>
          <a:p>
            <a:pPr defTabSz="1004888">
              <a:lnSpc>
                <a:spcPct val="75000"/>
              </a:lnSpc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causes</a:t>
            </a:r>
          </a:p>
        </p:txBody>
      </p:sp>
      <p:sp>
        <p:nvSpPr>
          <p:cNvPr id="376845" name="Rectangle 13"/>
          <p:cNvSpPr>
            <a:spLocks noChangeArrowheads="1"/>
          </p:cNvSpPr>
          <p:nvPr/>
        </p:nvSpPr>
        <p:spPr bwMode="auto">
          <a:xfrm>
            <a:off x="3390900" y="5272088"/>
            <a:ext cx="1331913" cy="3079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509" tIns="48882" rIns="99509" bIns="48882">
            <a:spAutoFit/>
          </a:bodyPr>
          <a:lstStyle/>
          <a:p>
            <a:pPr defTabSz="1004888">
              <a:lnSpc>
                <a:spcPct val="75000"/>
              </a:lnSpc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corrections</a:t>
            </a:r>
          </a:p>
        </p:txBody>
      </p:sp>
      <p:sp>
        <p:nvSpPr>
          <p:cNvPr id="376846" name="Rectangle 14"/>
          <p:cNvSpPr>
            <a:spLocks noChangeArrowheads="1"/>
          </p:cNvSpPr>
          <p:nvPr/>
        </p:nvSpPr>
        <p:spPr bwMode="auto">
          <a:xfrm>
            <a:off x="1463675" y="5097463"/>
            <a:ext cx="1263650" cy="492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509" tIns="48882" rIns="99509" bIns="48882">
            <a:spAutoFit/>
          </a:bodyPr>
          <a:lstStyle/>
          <a:p>
            <a:pPr defTabSz="1004888">
              <a:lnSpc>
                <a:spcPct val="75000"/>
              </a:lnSpc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regression</a:t>
            </a:r>
          </a:p>
          <a:p>
            <a:pPr defTabSz="1004888">
              <a:lnSpc>
                <a:spcPct val="75000"/>
              </a:lnSpc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tests</a:t>
            </a:r>
          </a:p>
        </p:txBody>
      </p:sp>
      <p:sp>
        <p:nvSpPr>
          <p:cNvPr id="376847" name="Rectangle 15"/>
          <p:cNvSpPr>
            <a:spLocks noChangeArrowheads="1"/>
          </p:cNvSpPr>
          <p:nvPr/>
        </p:nvSpPr>
        <p:spPr bwMode="auto">
          <a:xfrm>
            <a:off x="3132138" y="3776663"/>
            <a:ext cx="1039812" cy="492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9509" tIns="48882" rIns="99509" bIns="48882">
            <a:spAutoFit/>
          </a:bodyPr>
          <a:lstStyle/>
          <a:p>
            <a:pPr defTabSz="1004888">
              <a:lnSpc>
                <a:spcPct val="75000"/>
              </a:lnSpc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new test</a:t>
            </a:r>
          </a:p>
          <a:p>
            <a:pPr defTabSz="1004888">
              <a:lnSpc>
                <a:spcPct val="75000"/>
              </a:lnSpc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cases</a:t>
            </a:r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2870200" y="2681288"/>
            <a:ext cx="91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49" name="Rectangle 17"/>
          <p:cNvSpPr>
            <a:spLocks noChangeArrowheads="1"/>
          </p:cNvSpPr>
          <p:nvPr/>
        </p:nvSpPr>
        <p:spPr bwMode="auto">
          <a:xfrm>
            <a:off x="4616450" y="1538288"/>
            <a:ext cx="1447800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9509" tIns="48882" rIns="99509" bIns="48882">
            <a:spAutoFit/>
          </a:bodyPr>
          <a:lstStyle/>
          <a:p>
            <a:pPr algn="l" defTabSz="1004888">
              <a:defRPr/>
            </a:pPr>
            <a:r>
              <a:rPr lang="en-US" altLang="zh-CN" sz="18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execution of cases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5613400" y="2681288"/>
            <a:ext cx="91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 flipH="1">
            <a:off x="6527800" y="5119688"/>
            <a:ext cx="6096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 flipH="1">
            <a:off x="4775200" y="5424488"/>
            <a:ext cx="457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flipH="1">
            <a:off x="2794000" y="5424488"/>
            <a:ext cx="533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 flipV="1">
            <a:off x="2108200" y="3519488"/>
            <a:ext cx="0" cy="1524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8051800" y="3519488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 flipH="1" flipV="1">
            <a:off x="6223000" y="4281488"/>
            <a:ext cx="8382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flipH="1" flipV="1">
            <a:off x="4241800" y="4052888"/>
            <a:ext cx="6858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 flipH="1" flipV="1">
            <a:off x="2108200" y="3519488"/>
            <a:ext cx="9906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22288" y="233363"/>
            <a:ext cx="7793037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Test-debug cycle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543300" y="2667000"/>
            <a:ext cx="838200" cy="5334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Helvetica" pitchFamily="34" charset="0"/>
              </a:rPr>
              <a:t>Test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1736725" y="4800600"/>
            <a:ext cx="1035050" cy="563563"/>
          </a:xfrm>
          <a:prstGeom prst="rect">
            <a:avLst/>
          </a:prstGeom>
          <a:solidFill>
            <a:srgbClr val="FF33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Helvetica" pitchFamily="34" charset="0"/>
              </a:rPr>
              <a:t>Debug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543300" y="5334000"/>
            <a:ext cx="838200" cy="533400"/>
          </a:xfrm>
          <a:prstGeom prst="rect">
            <a:avLst/>
          </a:prstGeom>
          <a:solidFill>
            <a:srgbClr val="0099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tx1"/>
                </a:solidFill>
                <a:latin typeface="Helvetica" pitchFamily="34" charset="0"/>
              </a:rPr>
              <a:t>Done</a:t>
            </a:r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3200400" y="3581400"/>
            <a:ext cx="1524000" cy="762000"/>
          </a:xfrm>
          <a:prstGeom prst="diamond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Helvetica" pitchFamily="34" charset="0"/>
              </a:rPr>
              <a:t>Failure?</a:t>
            </a:r>
            <a:endParaRPr lang="en-US" altLang="zh-CN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5257800" y="4419600"/>
            <a:ext cx="2057400" cy="1066800"/>
          </a:xfrm>
          <a:prstGeom prst="diamond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Helvetica" pitchFamily="34" charset="0"/>
              </a:rPr>
              <a:t>Testing</a:t>
            </a:r>
          </a:p>
          <a:p>
            <a:pPr eaLnBrk="1" hangingPunct="1"/>
            <a:r>
              <a:rPr lang="en-US" altLang="zh-CN" sz="2400">
                <a:solidFill>
                  <a:schemeClr val="tx1"/>
                </a:solidFill>
                <a:latin typeface="Helvetica" pitchFamily="34" charset="0"/>
              </a:rPr>
              <a:t>complete?</a:t>
            </a:r>
            <a:endParaRPr lang="en-US" altLang="zh-CN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3962400" y="21336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3962400" y="3200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H="1">
            <a:off x="2286000" y="39624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>
            <a:off x="2286000" y="39624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>
            <a:off x="4724400" y="396240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6248400" y="3962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H="1">
            <a:off x="3962400" y="49530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3962400" y="4953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>
            <a:off x="7315200" y="4953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H="1" flipV="1">
            <a:off x="7772400" y="2362200"/>
            <a:ext cx="0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H="1">
            <a:off x="1219200" y="2362200"/>
            <a:ext cx="655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 flipH="1" flipV="1">
            <a:off x="1219200" y="2362200"/>
            <a:ext cx="0" cy="274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1219200" y="51054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>
            <a:off x="2457450" y="3384550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  <a:latin typeface="Helvetica" pitchFamily="34" charset="0"/>
              </a:rPr>
              <a:t>Yes</a:t>
            </a:r>
            <a:endParaRPr lang="en-US" altLang="zh-CN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495800" y="4473575"/>
            <a:ext cx="709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  <a:latin typeface="Helvetica" pitchFamily="34" charset="0"/>
              </a:rPr>
              <a:t>Yes</a:t>
            </a:r>
            <a:endParaRPr lang="en-US" altLang="zh-CN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47" name="Text Box 23"/>
          <p:cNvSpPr txBox="1">
            <a:spLocks noChangeArrowheads="1"/>
          </p:cNvSpPr>
          <p:nvPr/>
        </p:nvSpPr>
        <p:spPr bwMode="auto">
          <a:xfrm>
            <a:off x="4876800" y="3357563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  <a:latin typeface="Helvetica" pitchFamily="34" charset="0"/>
              </a:rPr>
              <a:t>No</a:t>
            </a:r>
            <a:endParaRPr lang="en-US" altLang="zh-CN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7772400" y="4397375"/>
            <a:ext cx="57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400" b="0">
                <a:solidFill>
                  <a:schemeClr val="tx1"/>
                </a:solidFill>
                <a:latin typeface="Helvetica" pitchFamily="34" charset="0"/>
              </a:rPr>
              <a:t>No</a:t>
            </a:r>
            <a:endParaRPr lang="en-US" altLang="zh-CN" sz="2400" b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490538" y="2333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Debugging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31800" y="1854200"/>
            <a:ext cx="882015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软件调试是在进行了成功的测试之后才开始的工作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cs typeface="Times New Roman" pitchFamily="18" charset="0"/>
              </a:rPr>
              <a:t>. 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调试的任务是进一步诊断和改正程序中潜在的错误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调试活动由两部分组成：性质原因和位置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修改排除这个错误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调试工作是一个具有很强技巧性和经验性的工作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调试是通过现象，找出原因的一个思维分析的过程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通过</a:t>
            </a:r>
            <a:r>
              <a:rPr lang="en-US" altLang="zh-CN" sz="2400" dirty="0" err="1">
                <a:solidFill>
                  <a:schemeClr val="tx1"/>
                </a:solidFill>
                <a:latin typeface="宋体" panose="02010600030101010101" pitchFamily="2" charset="-122"/>
              </a:rPr>
              <a:t>debuger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工具来进行</a:t>
            </a:r>
          </a:p>
          <a:p>
            <a:pPr algn="l">
              <a:lnSpc>
                <a:spcPct val="130000"/>
              </a:lnSpc>
              <a:spcBef>
                <a:spcPct val="20000"/>
              </a:spcBef>
              <a:buClr>
                <a:srgbClr val="FF0066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Most integrated development environments, such as JBuilder, include a debugger.</a:t>
            </a:r>
          </a:p>
        </p:txBody>
      </p:sp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5763" y="458788"/>
            <a:ext cx="68405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几种主要的调试方法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73063" y="1763713"/>
            <a:ext cx="877093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609600" indent="-609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>
                <a:solidFill>
                  <a:schemeClr val="tx1"/>
                </a:solidFill>
                <a:latin typeface="Verdana" pitchFamily="34" charset="0"/>
              </a:rPr>
              <a:t>强行排错法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2573338"/>
            <a:ext cx="91440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Aft>
                <a:spcPct val="60000"/>
              </a:spcAft>
              <a:buClr>
                <a:srgbClr val="FF0066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通过内存全部打印来调试，在这大量的数据中寻找出错的位置。</a:t>
            </a:r>
          </a:p>
          <a:p>
            <a:pPr algn="l" eaLnBrk="1" hangingPunct="1">
              <a:lnSpc>
                <a:spcPct val="150000"/>
              </a:lnSpc>
              <a:spcAft>
                <a:spcPct val="60000"/>
              </a:spcAft>
              <a:buClr>
                <a:srgbClr val="FF0066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在程序特定部位设置打印语句，把打印语句插在出错的源程序的各个关键变量改变部位、重要分支部位、子程序调用部位，跟踪程序的执行，监视重要变量的变化。</a:t>
            </a:r>
          </a:p>
          <a:p>
            <a:pPr algn="l" eaLnBrk="1" hangingPunct="1">
              <a:lnSpc>
                <a:spcPct val="150000"/>
              </a:lnSpc>
              <a:spcAft>
                <a:spcPct val="60000"/>
              </a:spcAft>
              <a:buClr>
                <a:srgbClr val="FF0066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自动调试工具。利用某些程序语言的调试功能或专门的交互式调试工具，分析程序的动态过程，而不必修改程序。</a:t>
            </a:r>
          </a:p>
        </p:txBody>
      </p:sp>
    </p:spTree>
  </p:cSld>
  <p:clrMapOvr>
    <a:masterClrMapping/>
  </p:clrMapOvr>
  <p:transition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-19049" y="2214563"/>
            <a:ext cx="9144000" cy="231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sz="28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这是在小程序中常用的一种有效的调试方法。</a:t>
            </a:r>
            <a:b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一旦发现了错误，先分析错误征兆，确定最先发现“症状”的位置。</a:t>
            </a: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然后，人工沿程序的控制流程，向回追踪源程序代码，直到找到错误根源或确定错误产生的范围。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66738" y="414338"/>
            <a:ext cx="68405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调试方法</a:t>
            </a:r>
          </a:p>
        </p:txBody>
      </p:sp>
      <p:sp>
        <p:nvSpPr>
          <p:cNvPr id="388100" name="Rectangle 4"/>
          <p:cNvSpPr>
            <a:spLocks noChangeArrowheads="1"/>
          </p:cNvSpPr>
          <p:nvPr/>
        </p:nvSpPr>
        <p:spPr bwMode="auto">
          <a:xfrm>
            <a:off x="385763" y="1719263"/>
            <a:ext cx="244951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回溯法调试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-19940" y="4824155"/>
            <a:ext cx="9144000" cy="2024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kumimoji="1" lang="zh-CN" altLang="en-US" sz="2800" b="0" dirty="0">
                <a:solidFill>
                  <a:schemeClr val="tx1"/>
                </a:solidFill>
                <a:latin typeface="Arial" charset="0"/>
              </a:rPr>
              <a:t>      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例如，程序中发现错误处是某个打印语句。通过输出值可推断程序在这一点上变量的值。再从这一点出发，回溯程序的执行过程，反复考虑：“</a:t>
            </a:r>
            <a:r>
              <a:rPr kumimoji="1"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如果程序在这一点上的状态（变量的值）是这样，那么程序在上一点的状态一定是这样</a:t>
            </a:r>
            <a:r>
              <a:rPr kumimoji="1"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...</a:t>
            </a:r>
            <a:r>
              <a:rPr kumimoji="1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”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 直到找到错误的位置。</a:t>
            </a:r>
          </a:p>
        </p:txBody>
      </p:sp>
    </p:spTree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ChangeArrowheads="1"/>
          </p:cNvSpPr>
          <p:nvPr/>
        </p:nvSpPr>
        <p:spPr bwMode="auto">
          <a:xfrm>
            <a:off x="385763" y="1673225"/>
            <a:ext cx="32861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归纳法调试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431800" y="593725"/>
            <a:ext cx="68405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调试方法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50825" y="2303875"/>
            <a:ext cx="87344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归纳法是一种从特殊推断一般的系统化思考方法。归纳法调试的基本思想是：从一些线索</a:t>
            </a:r>
            <a:r>
              <a:rPr kumimoji="1"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错误征兆</a:t>
            </a:r>
            <a:r>
              <a:rPr kumimoji="1"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着手，通过分析它们之间的关系来找出错误</a:t>
            </a:r>
            <a:r>
              <a:rPr kumimoji="1"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3450"/>
            <a:ext cx="91440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55638" y="53975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软件测试是有风险的行为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1282700" y="846138"/>
            <a:ext cx="0" cy="472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1282700" y="5570538"/>
            <a:ext cx="579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Freeform 5"/>
          <p:cNvSpPr>
            <a:spLocks/>
          </p:cNvSpPr>
          <p:nvPr/>
        </p:nvSpPr>
        <p:spPr bwMode="auto">
          <a:xfrm>
            <a:off x="1587500" y="998538"/>
            <a:ext cx="4648200" cy="4495800"/>
          </a:xfrm>
          <a:custGeom>
            <a:avLst/>
            <a:gdLst>
              <a:gd name="T0" fmla="*/ 0 w 2928"/>
              <a:gd name="T1" fmla="*/ 0 h 2832"/>
              <a:gd name="T2" fmla="*/ 2147483647 w 2928"/>
              <a:gd name="T3" fmla="*/ 2147483647 h 2832"/>
              <a:gd name="T4" fmla="*/ 2147483647 w 2928"/>
              <a:gd name="T5" fmla="*/ 2147483647 h 2832"/>
              <a:gd name="T6" fmla="*/ 2147483647 w 2928"/>
              <a:gd name="T7" fmla="*/ 2147483647 h 2832"/>
              <a:gd name="T8" fmla="*/ 2147483647 w 2928"/>
              <a:gd name="T9" fmla="*/ 2147483647 h 2832"/>
              <a:gd name="T10" fmla="*/ 2147483647 w 2928"/>
              <a:gd name="T11" fmla="*/ 2147483647 h 2832"/>
              <a:gd name="T12" fmla="*/ 2147483647 w 2928"/>
              <a:gd name="T13" fmla="*/ 2147483647 h 28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28"/>
              <a:gd name="T22" fmla="*/ 0 h 2832"/>
              <a:gd name="T23" fmla="*/ 2928 w 2928"/>
              <a:gd name="T24" fmla="*/ 2832 h 28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28" h="2832">
                <a:moveTo>
                  <a:pt x="0" y="0"/>
                </a:moveTo>
                <a:cubicBezTo>
                  <a:pt x="72" y="20"/>
                  <a:pt x="144" y="40"/>
                  <a:pt x="240" y="96"/>
                </a:cubicBezTo>
                <a:cubicBezTo>
                  <a:pt x="336" y="152"/>
                  <a:pt x="448" y="176"/>
                  <a:pt x="576" y="336"/>
                </a:cubicBezTo>
                <a:cubicBezTo>
                  <a:pt x="704" y="496"/>
                  <a:pt x="848" y="800"/>
                  <a:pt x="1008" y="1056"/>
                </a:cubicBezTo>
                <a:cubicBezTo>
                  <a:pt x="1168" y="1312"/>
                  <a:pt x="1320" y="1624"/>
                  <a:pt x="1536" y="1872"/>
                </a:cubicBezTo>
                <a:cubicBezTo>
                  <a:pt x="1752" y="2120"/>
                  <a:pt x="2072" y="2384"/>
                  <a:pt x="2304" y="2544"/>
                </a:cubicBezTo>
                <a:cubicBezTo>
                  <a:pt x="2536" y="2704"/>
                  <a:pt x="2732" y="2768"/>
                  <a:pt x="2928" y="2832"/>
                </a:cubicBezTo>
              </a:path>
            </a:pathLst>
          </a:custGeom>
          <a:noFill/>
          <a:ln w="28575" cap="flat" cmpd="sng">
            <a:solidFill>
              <a:srgbClr val="1834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2" name="Freeform 6"/>
          <p:cNvSpPr>
            <a:spLocks/>
          </p:cNvSpPr>
          <p:nvPr/>
        </p:nvSpPr>
        <p:spPr bwMode="auto">
          <a:xfrm>
            <a:off x="1511300" y="846138"/>
            <a:ext cx="4267200" cy="4648200"/>
          </a:xfrm>
          <a:custGeom>
            <a:avLst/>
            <a:gdLst>
              <a:gd name="T0" fmla="*/ 2147483647 w 2688"/>
              <a:gd name="T1" fmla="*/ 0 h 2928"/>
              <a:gd name="T2" fmla="*/ 2147483647 w 2688"/>
              <a:gd name="T3" fmla="*/ 2147483647 h 2928"/>
              <a:gd name="T4" fmla="*/ 2147483647 w 2688"/>
              <a:gd name="T5" fmla="*/ 2147483647 h 2928"/>
              <a:gd name="T6" fmla="*/ 2147483647 w 2688"/>
              <a:gd name="T7" fmla="*/ 2147483647 h 2928"/>
              <a:gd name="T8" fmla="*/ 0 w 2688"/>
              <a:gd name="T9" fmla="*/ 2147483647 h 29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88"/>
              <a:gd name="T16" fmla="*/ 0 h 2928"/>
              <a:gd name="T17" fmla="*/ 2688 w 2688"/>
              <a:gd name="T18" fmla="*/ 2928 h 29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88" h="2928">
                <a:moveTo>
                  <a:pt x="2688" y="0"/>
                </a:moveTo>
                <a:cubicBezTo>
                  <a:pt x="2668" y="80"/>
                  <a:pt x="2648" y="160"/>
                  <a:pt x="2544" y="432"/>
                </a:cubicBezTo>
                <a:cubicBezTo>
                  <a:pt x="2440" y="704"/>
                  <a:pt x="2296" y="1288"/>
                  <a:pt x="2064" y="1632"/>
                </a:cubicBezTo>
                <a:cubicBezTo>
                  <a:pt x="1832" y="1976"/>
                  <a:pt x="1496" y="2280"/>
                  <a:pt x="1152" y="2496"/>
                </a:cubicBezTo>
                <a:cubicBezTo>
                  <a:pt x="808" y="2712"/>
                  <a:pt x="200" y="2856"/>
                  <a:pt x="0" y="2928"/>
                </a:cubicBezTo>
              </a:path>
            </a:pathLst>
          </a:custGeom>
          <a:noFill/>
          <a:ln w="28575" cap="flat" cmpd="sng">
            <a:solidFill>
              <a:srgbClr val="CF0E3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77863" y="846138"/>
            <a:ext cx="4937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缺</a:t>
            </a:r>
            <a:endParaRPr lang="en-US" altLang="zh-CN" sz="2400">
              <a:solidFill>
                <a:schemeClr val="tx1"/>
              </a:solidFill>
              <a:latin typeface="宋体" pitchFamily="2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陷</a:t>
            </a:r>
            <a:endParaRPr lang="en-US" altLang="zh-CN" sz="2400">
              <a:solidFill>
                <a:schemeClr val="tx1"/>
              </a:solidFill>
              <a:latin typeface="宋体" pitchFamily="2" charset="-122"/>
            </a:endParaRP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数</a:t>
            </a:r>
          </a:p>
          <a:p>
            <a:pPr algn="l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量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2349500" y="815975"/>
            <a:ext cx="1717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itchFamily="2" charset="-122"/>
              </a:rPr>
              <a:t>谴藏在软件中</a:t>
            </a:r>
          </a:p>
          <a:p>
            <a:pPr algn="l">
              <a:lnSpc>
                <a:spcPct val="90000"/>
              </a:lnSpc>
            </a:pPr>
            <a:r>
              <a:rPr lang="zh-CN" altLang="en-US" sz="2000">
                <a:solidFill>
                  <a:schemeClr val="tx1"/>
                </a:solidFill>
                <a:latin typeface="宋体" pitchFamily="2" charset="-122"/>
              </a:rPr>
              <a:t>缺陷数目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5702300" y="971550"/>
            <a:ext cx="16129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 sz="2000">
                <a:solidFill>
                  <a:srgbClr val="FC0128"/>
                </a:solidFill>
                <a:latin typeface="宋体" pitchFamily="2" charset="-122"/>
              </a:rPr>
              <a:t>测试费用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1452563" y="4351338"/>
            <a:ext cx="1430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测试中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5262563" y="4275138"/>
            <a:ext cx="1649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测试后</a:t>
            </a:r>
          </a:p>
        </p:txBody>
      </p:sp>
      <p:sp>
        <p:nvSpPr>
          <p:cNvPr id="4108" name="Text Box 13"/>
          <p:cNvSpPr txBox="1">
            <a:spLocks noChangeArrowheads="1"/>
          </p:cNvSpPr>
          <p:nvPr/>
        </p:nvSpPr>
        <p:spPr bwMode="auto">
          <a:xfrm>
            <a:off x="3065463" y="5640388"/>
            <a:ext cx="27257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>
                <a:solidFill>
                  <a:schemeClr val="tx1"/>
                </a:solidFill>
                <a:latin typeface="宋体" pitchFamily="2" charset="-122"/>
              </a:rPr>
              <a:t>测试工作量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1906588" y="6194425"/>
            <a:ext cx="5133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每一个软件项目都有一个最优的测量</a:t>
            </a:r>
          </a:p>
        </p:txBody>
      </p:sp>
      <p:sp>
        <p:nvSpPr>
          <p:cNvPr id="4110" name="Rectangle 15"/>
          <p:cNvSpPr>
            <a:spLocks noChangeArrowheads="1"/>
          </p:cNvSpPr>
          <p:nvPr/>
        </p:nvSpPr>
        <p:spPr bwMode="auto">
          <a:xfrm>
            <a:off x="3211513" y="2590800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000">
                <a:solidFill>
                  <a:schemeClr val="tx2"/>
                </a:solidFill>
                <a:latin typeface="宋体" pitchFamily="2" charset="-122"/>
              </a:rPr>
              <a:t>最优测量量</a:t>
            </a:r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4191000" y="3048000"/>
            <a:ext cx="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2" name="Line 3"/>
          <p:cNvSpPr>
            <a:spLocks noChangeShapeType="1"/>
          </p:cNvSpPr>
          <p:nvPr/>
        </p:nvSpPr>
        <p:spPr bwMode="auto">
          <a:xfrm>
            <a:off x="7289800" y="846138"/>
            <a:ext cx="0" cy="472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3" name="Text Box 7"/>
          <p:cNvSpPr txBox="1">
            <a:spLocks noChangeArrowheads="1"/>
          </p:cNvSpPr>
          <p:nvPr/>
        </p:nvSpPr>
        <p:spPr bwMode="auto">
          <a:xfrm>
            <a:off x="7542213" y="846138"/>
            <a:ext cx="4937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2400">
                <a:latin typeface="宋体" pitchFamily="2" charset="-122"/>
              </a:rPr>
              <a:t>测</a:t>
            </a:r>
            <a:endParaRPr lang="en-US" altLang="zh-CN" sz="2400">
              <a:latin typeface="宋体" pitchFamily="2" charset="-122"/>
            </a:endParaRPr>
          </a:p>
          <a:p>
            <a:pPr algn="l"/>
            <a:r>
              <a:rPr lang="zh-CN" altLang="en-US" sz="2400">
                <a:latin typeface="宋体" pitchFamily="2" charset="-122"/>
              </a:rPr>
              <a:t>试</a:t>
            </a:r>
            <a:endParaRPr lang="en-US" altLang="zh-CN" sz="2400">
              <a:latin typeface="宋体" pitchFamily="2" charset="-122"/>
            </a:endParaRPr>
          </a:p>
          <a:p>
            <a:pPr algn="l"/>
            <a:r>
              <a:rPr lang="zh-CN" altLang="en-US" sz="2400">
                <a:latin typeface="宋体" pitchFamily="2" charset="-122"/>
              </a:rPr>
              <a:t>费</a:t>
            </a:r>
            <a:endParaRPr lang="en-US" altLang="zh-CN" sz="2400">
              <a:latin typeface="宋体" pitchFamily="2" charset="-122"/>
            </a:endParaRPr>
          </a:p>
          <a:p>
            <a:pPr algn="l"/>
            <a:r>
              <a:rPr lang="zh-CN" altLang="en-US" sz="2400">
                <a:latin typeface="宋体" pitchFamily="2" charset="-122"/>
              </a:rPr>
              <a:t>用</a:t>
            </a:r>
          </a:p>
        </p:txBody>
      </p:sp>
    </p:spTree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566738" y="503238"/>
            <a:ext cx="68405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调试方法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2303463"/>
            <a:ext cx="9144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r>
              <a:rPr kumimoji="1"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演绎法是一种从一般原理或前提出发，经过排除和精化的过程来推导出结论的思考方法。演绎法排错是测试人员首先根据已有的测试用例，设想及枚举出所有可能出错的原因做为假设；然后再用原始测试数据或新的测试，从中逐个排除不可能正确的假设；最后，再用测试数据验证余下的假设确是出错的原因。</a:t>
            </a:r>
          </a:p>
        </p:txBody>
      </p:sp>
      <p:sp>
        <p:nvSpPr>
          <p:cNvPr id="390148" name="Rectangle 4"/>
          <p:cNvSpPr>
            <a:spLocks noChangeArrowheads="1"/>
          </p:cNvSpPr>
          <p:nvPr/>
        </p:nvSpPr>
        <p:spPr bwMode="auto">
          <a:xfrm>
            <a:off x="250825" y="1725613"/>
            <a:ext cx="2449513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 algn="l"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演绎法调试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92600"/>
            <a:ext cx="9144000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241425" y="1930400"/>
            <a:ext cx="5972175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Verdana" pitchFamily="34" charset="0"/>
              </a:rPr>
              <a:t>Page 184 </a:t>
            </a:r>
            <a:br>
              <a:rPr lang="en-US" altLang="zh-CN" sz="2800" dirty="0">
                <a:solidFill>
                  <a:schemeClr val="tx2"/>
                </a:solidFill>
                <a:latin typeface="Verdana" pitchFamily="34" charset="0"/>
              </a:rPr>
            </a:br>
            <a:r>
              <a:rPr lang="en-US" altLang="zh-CN" sz="2800" dirty="0">
                <a:solidFill>
                  <a:schemeClr val="tx2"/>
                </a:solidFill>
                <a:latin typeface="Verdana" pitchFamily="34" charset="0"/>
              </a:rPr>
              <a:t>T4 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Verdana" pitchFamily="34" charset="0"/>
              </a:rPr>
              <a:t>T5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22288" y="458788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Homework  </a:t>
            </a:r>
            <a:r>
              <a:rPr lang="en-US" altLang="zh-CN" sz="4000" dirty="0" smtClean="0">
                <a:solidFill>
                  <a:srgbClr val="0000FF"/>
                </a:solidFill>
                <a:cs typeface="Times New Roman" pitchFamily="18" charset="0"/>
              </a:rPr>
              <a:t>2024-12-02</a:t>
            </a:r>
            <a:endParaRPr lang="en-US" altLang="zh-CN" sz="4000" dirty="0">
              <a:solidFill>
                <a:srgbClr val="0000FF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66738" y="1735138"/>
            <a:ext cx="8577262" cy="457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</a:rPr>
              <a:t>Testing is a trade-off between budget, time and quality. </a:t>
            </a:r>
          </a:p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</a:rPr>
              <a:t> It is driven by profit models.</a:t>
            </a:r>
          </a:p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</a:rPr>
              <a:t> pessimistic</a:t>
            </a: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</a:rPr>
              <a:t> time, budget, or test cases -- are exhausted.</a:t>
            </a:r>
          </a:p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</a:rPr>
              <a:t> optimistic</a:t>
            </a: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  <a:sym typeface="Wingdings" pitchFamily="2" charset="2"/>
              </a:rPr>
              <a:t> reliability meets the requirement, or the benefit from continuing testing cannot justify the testing cost.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66738" y="414338"/>
            <a:ext cx="507365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停止测试考虑的因素 </a:t>
            </a: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ChangeArrowheads="1"/>
          </p:cNvSpPr>
          <p:nvPr/>
        </p:nvSpPr>
        <p:spPr bwMode="auto">
          <a:xfrm>
            <a:off x="522288" y="1622425"/>
            <a:ext cx="8685212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deadline is reached</a:t>
            </a:r>
          </a:p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 budget has been consumed</a:t>
            </a:r>
          </a:p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 test plan has been completed</a:t>
            </a:r>
          </a:p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 if x expected defects has been detected</a:t>
            </a:r>
          </a:p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 average cost per defect has reached a certain limit</a:t>
            </a:r>
          </a:p>
          <a:p>
            <a:pPr algn="l" eaLnBrk="1" hangingPunct="1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 if in the last </a:t>
            </a:r>
            <a:r>
              <a:rPr lang="en-US" altLang="zh-CN" sz="2800" i="1" dirty="0">
                <a:solidFill>
                  <a:schemeClr val="tx1"/>
                </a:solidFill>
                <a:cs typeface="Times New Roman" pitchFamily="18" charset="0"/>
              </a:rPr>
              <a:t>n </a:t>
            </a: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days</a:t>
            </a:r>
          </a:p>
          <a:p>
            <a:pPr lvl="2" algn="l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 no defect,  no bug</a:t>
            </a:r>
          </a:p>
          <a:p>
            <a:pPr lvl="2" algn="l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 less than </a:t>
            </a:r>
            <a:r>
              <a:rPr lang="en-US" altLang="zh-CN" sz="2800" i="1" dirty="0">
                <a:solidFill>
                  <a:schemeClr val="tx1"/>
                </a:solidFill>
                <a:cs typeface="Times New Roman" pitchFamily="18" charset="0"/>
              </a:rPr>
              <a:t>x </a:t>
            </a: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defects, bugs</a:t>
            </a:r>
          </a:p>
          <a:p>
            <a:pPr lvl="2" algn="l" eaLnBrk="1" hangingPunct="1">
              <a:lnSpc>
                <a:spcPct val="130000"/>
              </a:lnSpc>
              <a:buClr>
                <a:srgbClr val="FF0000"/>
              </a:buClr>
              <a:buFontTx/>
              <a:buChar char="•"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 no severe defect has been found</a:t>
            </a:r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522288" y="503238"/>
            <a:ext cx="50149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When to stop testing ?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2" grpId="0"/>
      <p:bldP spid="3532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ChangeArrowheads="1"/>
          </p:cNvSpPr>
          <p:nvPr/>
        </p:nvSpPr>
        <p:spPr bwMode="auto">
          <a:xfrm>
            <a:off x="522288" y="1763713"/>
            <a:ext cx="8415337" cy="480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spcAft>
                <a:spcPts val="600"/>
              </a:spcAft>
              <a:buClr>
                <a:srgbClr val="FF0066"/>
              </a:buClr>
              <a:buFont typeface="Wingdings" pitchFamily="2" charset="2"/>
              <a:buAutoNum type="arabicPeriod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软件系统经过单元、集成、系统测试，分别达到单元、集成、系统测试停止标准。</a:t>
            </a:r>
          </a:p>
          <a:p>
            <a:pPr marL="342900" indent="-342900" algn="l">
              <a:lnSpc>
                <a:spcPct val="130000"/>
              </a:lnSpc>
              <a:spcAft>
                <a:spcPts val="600"/>
              </a:spcAft>
              <a:buClr>
                <a:srgbClr val="FF0066"/>
              </a:buClr>
              <a:buFont typeface="Wingdings" pitchFamily="2" charset="2"/>
              <a:buAutoNum type="arabicPeriod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软件系统通过验收测试，并已得出验收测试结论。</a:t>
            </a:r>
          </a:p>
          <a:p>
            <a:pPr marL="342900" indent="-342900" algn="l">
              <a:lnSpc>
                <a:spcPct val="130000"/>
              </a:lnSpc>
              <a:spcAft>
                <a:spcPts val="600"/>
              </a:spcAft>
              <a:buClr>
                <a:srgbClr val="FF0066"/>
              </a:buClr>
              <a:buFont typeface="Wingdings" pitchFamily="2" charset="2"/>
              <a:buAutoNum type="arabicPeriod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软件项目需暂停以进行调整时，测试应随之暂停，并备份暂停点数据。</a:t>
            </a:r>
          </a:p>
          <a:p>
            <a:pPr marL="342900" indent="-342900" algn="l">
              <a:lnSpc>
                <a:spcPct val="130000"/>
              </a:lnSpc>
              <a:spcAft>
                <a:spcPts val="600"/>
              </a:spcAft>
              <a:buClr>
                <a:srgbClr val="FF0066"/>
              </a:buClr>
              <a:buFont typeface="Wingdings" pitchFamily="2" charset="2"/>
              <a:buAutoNum type="arabicPeriod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软件项目在其开发生命周期内出现重大估算，进度偏差，需暂停或终止时，测试应随之暂停或终止，并备份暂停或终止点数据。</a:t>
            </a:r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522288" y="458788"/>
            <a:ext cx="823595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国内某公司软件测试停止标准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/>
      <p:bldP spid="3563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ChangeArrowheads="1"/>
          </p:cNvSpPr>
          <p:nvPr/>
        </p:nvSpPr>
        <p:spPr bwMode="auto">
          <a:xfrm>
            <a:off x="477838" y="458788"/>
            <a:ext cx="8280400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国内某公司软件测试停止标准</a:t>
            </a:r>
          </a:p>
        </p:txBody>
      </p:sp>
      <p:sp>
        <p:nvSpPr>
          <p:cNvPr id="357379" name="Rectangle 3"/>
          <p:cNvSpPr>
            <a:spLocks noChangeArrowheads="1"/>
          </p:cNvSpPr>
          <p:nvPr/>
        </p:nvSpPr>
        <p:spPr bwMode="auto">
          <a:xfrm>
            <a:off x="566738" y="2365375"/>
            <a:ext cx="8577262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单元测试用例设计已经通过评审</a:t>
            </a:r>
          </a:p>
          <a:p>
            <a:pPr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按照单元测试计划完成了所有规定单元的测试</a:t>
            </a:r>
          </a:p>
          <a:p>
            <a:pPr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达到了测试计划中关于单元测试所规定的覆盖率的要求</a:t>
            </a:r>
          </a:p>
          <a:p>
            <a:pPr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rgbClr val="0033CC"/>
                </a:solidFill>
                <a:latin typeface="+mn-ea"/>
                <a:ea typeface="+mn-ea"/>
              </a:rPr>
              <a:t>被测试的单元每千行代码必须发现至少 </a:t>
            </a:r>
            <a:r>
              <a:rPr lang="en-US" altLang="zh-CN" sz="2800" dirty="0">
                <a:solidFill>
                  <a:srgbClr val="0033CC"/>
                </a:solidFill>
                <a:latin typeface="+mn-ea"/>
                <a:ea typeface="+mn-ea"/>
              </a:rPr>
              <a:t>3 </a:t>
            </a:r>
            <a:r>
              <a:rPr lang="zh-CN" altLang="en-US" sz="2800" dirty="0">
                <a:solidFill>
                  <a:srgbClr val="0033CC"/>
                </a:solidFill>
                <a:latin typeface="+mn-ea"/>
                <a:ea typeface="+mn-ea"/>
              </a:rPr>
              <a:t>个错误</a:t>
            </a:r>
          </a:p>
          <a:p>
            <a:pPr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软件单元功能与设计一致</a:t>
            </a:r>
          </a:p>
          <a:p>
            <a:pPr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在单元测试中发现的错误已经得到修改，各级缺陷修复率达到标准</a:t>
            </a:r>
            <a:endParaRPr lang="zh-CN" altLang="en-US" sz="28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558800" y="1763713"/>
            <a:ext cx="4148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 dirty="0">
                <a:latin typeface="宋体" pitchFamily="2" charset="-122"/>
              </a:rPr>
              <a:t>单元测试停止标准</a:t>
            </a:r>
            <a:r>
              <a:rPr lang="en-US" altLang="zh-CN" sz="3200" dirty="0">
                <a:solidFill>
                  <a:srgbClr val="FF0066"/>
                </a:solidFill>
                <a:latin typeface="宋体" pitchFamily="2" charset="-122"/>
              </a:rPr>
              <a:t>:</a:t>
            </a:r>
            <a:endParaRPr lang="en-US" altLang="zh-CN" sz="1800" dirty="0">
              <a:solidFill>
                <a:srgbClr val="FF0066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8" grpId="0"/>
      <p:bldP spid="357379" grpId="0"/>
      <p:bldP spid="3573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ChangeArrowheads="1"/>
          </p:cNvSpPr>
          <p:nvPr/>
        </p:nvSpPr>
        <p:spPr bwMode="auto">
          <a:xfrm>
            <a:off x="476250" y="414338"/>
            <a:ext cx="8596313" cy="80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国内某公司软件测试停止标准</a:t>
            </a:r>
          </a:p>
        </p:txBody>
      </p:sp>
      <p:sp>
        <p:nvSpPr>
          <p:cNvPr id="358403" name="Rectangle 3"/>
          <p:cNvSpPr>
            <a:spLocks noChangeArrowheads="1"/>
          </p:cNvSpPr>
          <p:nvPr/>
        </p:nvSpPr>
        <p:spPr bwMode="auto">
          <a:xfrm>
            <a:off x="476250" y="2449513"/>
            <a:ext cx="866775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集成测试用例设计已经通过评审</a:t>
            </a:r>
          </a:p>
          <a:p>
            <a:pPr marL="342900" indent="-342900"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按照集成构件计划及增量集成策略完成了整个系统的集成测试</a:t>
            </a:r>
          </a:p>
          <a:p>
            <a:pPr marL="342900" indent="-342900"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达到了测试计划中关于集成测试所规定的覆盖率的要求</a:t>
            </a:r>
          </a:p>
          <a:p>
            <a:pPr marL="342900" indent="-342900"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600" dirty="0">
                <a:solidFill>
                  <a:srgbClr val="0033CC"/>
                </a:solidFill>
                <a:latin typeface="+mn-ea"/>
                <a:ea typeface="+mn-ea"/>
              </a:rPr>
              <a:t>被测试的集成工作版本每千行代码必须发现 </a:t>
            </a:r>
            <a:r>
              <a:rPr lang="en-US" altLang="zh-CN" sz="2600" dirty="0">
                <a:solidFill>
                  <a:srgbClr val="0033CC"/>
                </a:solidFill>
                <a:latin typeface="+mn-ea"/>
                <a:ea typeface="+mn-ea"/>
              </a:rPr>
              <a:t>2 </a:t>
            </a:r>
            <a:r>
              <a:rPr lang="zh-CN" altLang="en-US" sz="2600" dirty="0">
                <a:solidFill>
                  <a:srgbClr val="0033CC"/>
                </a:solidFill>
                <a:latin typeface="+mn-ea"/>
                <a:ea typeface="+mn-ea"/>
              </a:rPr>
              <a:t>个错误</a:t>
            </a:r>
          </a:p>
          <a:p>
            <a:pPr marL="342900" indent="-342900"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集成工作版本满足设计定义的各项功能、性能要求</a:t>
            </a:r>
          </a:p>
          <a:p>
            <a:pPr marL="342900" indent="-342900"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600" dirty="0">
                <a:solidFill>
                  <a:schemeClr val="tx1"/>
                </a:solidFill>
                <a:latin typeface="+mn-ea"/>
                <a:ea typeface="+mn-ea"/>
              </a:rPr>
              <a:t>在集成测试中发现的错误已经得到修改，各级缺陷修复率达到标准</a:t>
            </a:r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385763" y="1724025"/>
            <a:ext cx="4148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>
                <a:solidFill>
                  <a:srgbClr val="FF0066"/>
                </a:solidFill>
                <a:latin typeface="宋体" pitchFamily="2" charset="-122"/>
              </a:rPr>
              <a:t>集成测试停止标准</a:t>
            </a:r>
            <a:r>
              <a:rPr lang="en-US" altLang="zh-CN" sz="3200">
                <a:solidFill>
                  <a:srgbClr val="FF0066"/>
                </a:solidFill>
                <a:latin typeface="宋体" pitchFamily="2" charset="-122"/>
              </a:rPr>
              <a:t>: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2" grpId="0"/>
      <p:bldP spid="358403" grpId="0"/>
      <p:bldP spid="35840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7838" y="368300"/>
            <a:ext cx="8054975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国内某公司软件测试停止标准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66738" y="2393950"/>
            <a:ext cx="8577262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系统测试用例设计已经通过评审</a:t>
            </a:r>
          </a:p>
          <a:p>
            <a:pPr marL="342900" indent="-34290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按照系统测试计划完成了系统测试</a:t>
            </a:r>
          </a:p>
          <a:p>
            <a:pPr marL="342900" indent="-34290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达到了测试计划中，测试所规定的覆盖率的要求</a:t>
            </a:r>
          </a:p>
          <a:p>
            <a:pPr marL="342900" indent="-34290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rgbClr val="0033CC"/>
                </a:solidFill>
                <a:latin typeface="+mn-ea"/>
                <a:ea typeface="+mn-ea"/>
              </a:rPr>
              <a:t>被测试的系统每千行代码必须发现 </a:t>
            </a:r>
            <a:r>
              <a:rPr lang="en-US" altLang="zh-CN" sz="2800" dirty="0">
                <a:solidFill>
                  <a:srgbClr val="0033CC"/>
                </a:solidFill>
                <a:latin typeface="+mn-ea"/>
                <a:ea typeface="+mn-ea"/>
              </a:rPr>
              <a:t>1 </a:t>
            </a:r>
            <a:r>
              <a:rPr lang="zh-CN" altLang="en-US" sz="2800" dirty="0">
                <a:solidFill>
                  <a:srgbClr val="0033CC"/>
                </a:solidFill>
                <a:latin typeface="+mn-ea"/>
                <a:ea typeface="+mn-ea"/>
              </a:rPr>
              <a:t>个错误</a:t>
            </a:r>
          </a:p>
          <a:p>
            <a:pPr marL="342900" indent="-34290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系统满足需求规格说明书的要求</a:t>
            </a:r>
          </a:p>
          <a:p>
            <a:pPr marL="342900" indent="-34290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在系统测试中发现的错误已经得到修改，各级缺陷修复率达到标准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58800" y="1673225"/>
            <a:ext cx="4148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3200">
                <a:solidFill>
                  <a:srgbClr val="FF0066"/>
                </a:solidFill>
                <a:latin typeface="宋体" pitchFamily="2" charset="-122"/>
              </a:rPr>
              <a:t>系统测试停止标准</a:t>
            </a:r>
            <a:r>
              <a:rPr lang="en-US" altLang="zh-CN" sz="3200">
                <a:solidFill>
                  <a:srgbClr val="FF0066"/>
                </a:solidFill>
                <a:latin typeface="宋体" pitchFamily="2" charset="-122"/>
              </a:rPr>
              <a:t>:</a:t>
            </a:r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7254</TotalTime>
  <Pages>0</Pages>
  <Words>1845</Words>
  <Characters>0</Characters>
  <Application>Microsoft Office PowerPoint</Application>
  <DocSecurity>0</DocSecurity>
  <PresentationFormat>全屏显示(4:3)</PresentationFormat>
  <Lines>0</Lines>
  <Paragraphs>285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Monotype Sorts</vt:lpstr>
      <vt:lpstr>黑体</vt:lpstr>
      <vt:lpstr>楷体_GB2312</vt:lpstr>
      <vt:lpstr>宋体</vt:lpstr>
      <vt:lpstr>Arial</vt:lpstr>
      <vt:lpstr>Calibri</vt:lpstr>
      <vt:lpstr>Comic Sans MS</vt:lpstr>
      <vt:lpstr>Helvetica</vt:lpstr>
      <vt:lpstr>Symbol</vt:lpstr>
      <vt:lpstr>Times New Roman</vt:lpstr>
      <vt:lpstr>Verdana</vt:lpstr>
      <vt:lpstr>Wingdings</vt:lpstr>
      <vt:lpstr>2_Profile</vt:lpstr>
      <vt:lpstr>3_Profile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HP</cp:lastModifiedBy>
  <cp:revision>798</cp:revision>
  <cp:lastPrinted>1899-12-30T00:00:00Z</cp:lastPrinted>
  <dcterms:created xsi:type="dcterms:W3CDTF">2008-08-06T12:32:32Z</dcterms:created>
  <dcterms:modified xsi:type="dcterms:W3CDTF">2024-12-04T13:14:11Z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