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5720000" cy="27889200"/>
  <p:notesSz cx="6858000" cy="9144000"/>
  <p:defaultTextStyle>
    <a:defPPr>
      <a:defRPr lang="zh-CN"/>
    </a:defPPr>
    <a:lvl1pPr algn="l" defTabSz="5270500" rtl="0" fontAlgn="base">
      <a:spcBef>
        <a:spcPct val="0"/>
      </a:spcBef>
      <a:spcAft>
        <a:spcPct val="0"/>
      </a:spcAft>
      <a:defRPr sz="10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2635250" indent="-2178050" algn="l" defTabSz="5270500" rtl="0" fontAlgn="base">
      <a:spcBef>
        <a:spcPct val="0"/>
      </a:spcBef>
      <a:spcAft>
        <a:spcPct val="0"/>
      </a:spcAft>
      <a:defRPr sz="104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5270500" indent="-4356100" algn="l" defTabSz="5270500" rtl="0" fontAlgn="base">
      <a:spcBef>
        <a:spcPct val="0"/>
      </a:spcBef>
      <a:spcAft>
        <a:spcPct val="0"/>
      </a:spcAft>
      <a:defRPr sz="104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7905750" indent="-6534150" algn="l" defTabSz="5270500" rtl="0" fontAlgn="base">
      <a:spcBef>
        <a:spcPct val="0"/>
      </a:spcBef>
      <a:spcAft>
        <a:spcPct val="0"/>
      </a:spcAft>
      <a:defRPr sz="104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0542588" indent="-8713788" algn="l" defTabSz="5270500" rtl="0" fontAlgn="base">
      <a:spcBef>
        <a:spcPct val="0"/>
      </a:spcBef>
      <a:spcAft>
        <a:spcPct val="0"/>
      </a:spcAft>
      <a:defRPr sz="104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04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04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04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04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85" userDrawn="1">
          <p15:clr>
            <a:srgbClr val="A4A3A4"/>
          </p15:clr>
        </p15:guide>
        <p15:guide id="2" pos="14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749" autoAdjust="0"/>
    <p:restoredTop sz="96206" autoAdjust="0"/>
  </p:normalViewPr>
  <p:slideViewPr>
    <p:cSldViewPr>
      <p:cViewPr>
        <p:scale>
          <a:sx n="50" d="100"/>
          <a:sy n="50" d="100"/>
        </p:scale>
        <p:origin x="-2844" y="-4008"/>
      </p:cViewPr>
      <p:guideLst>
        <p:guide orient="horz" pos="8785"/>
        <p:guide pos="1440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00" d="100"/>
        <a:sy n="3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D70B5F9-348F-460C-9358-854E177EEF2F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19125" y="685800"/>
            <a:ext cx="5619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A46EF96-8228-4CD3-A0A2-0F7ED58C08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35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19125" y="685800"/>
            <a:ext cx="56197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zh-CN" sz="3219" dirty="0">
              <a:solidFill>
                <a:srgbClr val="000000"/>
              </a:solidFill>
              <a:latin typeface="Times New Roman" panose="02020603050405020304" pitchFamily="18" charset="0"/>
              <a:ea typeface="Arial Hebrew" charset="-79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2EB03A9-E2D4-4A0F-A5C4-64C1EAFDD17C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55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03" y="8663736"/>
            <a:ext cx="38862000" cy="59781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7" y="15803881"/>
            <a:ext cx="32004001" cy="7127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51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03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955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606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25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910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562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213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8519B-7A92-4E7E-9E89-EC453D478475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006B6-71B8-43D3-93CD-D4E8039BB7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20A3C-936F-4D74-9410-56E0F0DD7FEA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3BCEF-C6A2-4575-A44D-ECC155F608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48788456" y="8340946"/>
            <a:ext cx="46172435" cy="17767744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263200" y="8340946"/>
            <a:ext cx="137763251" cy="17767744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4E700-2F82-4A09-85FF-62AF2A3CA1F0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ACAD4-3854-4828-B70F-9CADA14EE5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7DA30-C91C-4B0C-B699-3C35128C41A7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154F8-42EE-4D7C-9063-786C0711FA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1566" y="17921400"/>
            <a:ext cx="38862000" cy="5539105"/>
          </a:xfrm>
        </p:spPr>
        <p:txBody>
          <a:bodyPr anchor="t"/>
          <a:lstStyle>
            <a:lvl1pPr algn="l">
              <a:defRPr sz="23238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11566" y="11820636"/>
            <a:ext cx="38862000" cy="6100761"/>
          </a:xfrm>
        </p:spPr>
        <p:txBody>
          <a:bodyPr anchor="b"/>
          <a:lstStyle>
            <a:lvl1pPr marL="0" indent="0">
              <a:buNone/>
              <a:defRPr sz="11567">
                <a:solidFill>
                  <a:schemeClr val="tx1">
                    <a:tint val="75000"/>
                  </a:schemeClr>
                </a:solidFill>
              </a:defRPr>
            </a:lvl1pPr>
            <a:lvl2pPr marL="2651713" indent="0">
              <a:buNone/>
              <a:defRPr sz="10462">
                <a:solidFill>
                  <a:schemeClr val="tx1">
                    <a:tint val="75000"/>
                  </a:schemeClr>
                </a:solidFill>
              </a:defRPr>
            </a:lvl2pPr>
            <a:lvl3pPr marL="5303431" indent="0">
              <a:buNone/>
              <a:defRPr sz="9256">
                <a:solidFill>
                  <a:schemeClr val="tx1">
                    <a:tint val="75000"/>
                  </a:schemeClr>
                </a:solidFill>
              </a:defRPr>
            </a:lvl3pPr>
            <a:lvl4pPr marL="7955145" indent="0">
              <a:buNone/>
              <a:defRPr sz="8147">
                <a:solidFill>
                  <a:schemeClr val="tx1">
                    <a:tint val="75000"/>
                  </a:schemeClr>
                </a:solidFill>
              </a:defRPr>
            </a:lvl4pPr>
            <a:lvl5pPr marL="10606860" indent="0">
              <a:buNone/>
              <a:defRPr sz="8147">
                <a:solidFill>
                  <a:schemeClr val="tx1">
                    <a:tint val="75000"/>
                  </a:schemeClr>
                </a:solidFill>
              </a:defRPr>
            </a:lvl5pPr>
            <a:lvl6pPr marL="13258574" indent="0">
              <a:buNone/>
              <a:defRPr sz="8147">
                <a:solidFill>
                  <a:schemeClr val="tx1">
                    <a:tint val="75000"/>
                  </a:schemeClr>
                </a:solidFill>
              </a:defRPr>
            </a:lvl6pPr>
            <a:lvl7pPr marL="15910289" indent="0">
              <a:buNone/>
              <a:defRPr sz="8147">
                <a:solidFill>
                  <a:schemeClr val="tx1">
                    <a:tint val="75000"/>
                  </a:schemeClr>
                </a:solidFill>
              </a:defRPr>
            </a:lvl7pPr>
            <a:lvl8pPr marL="18562003" indent="0">
              <a:buNone/>
              <a:defRPr sz="8147">
                <a:solidFill>
                  <a:schemeClr val="tx1">
                    <a:tint val="75000"/>
                  </a:schemeClr>
                </a:solidFill>
              </a:defRPr>
            </a:lvl8pPr>
            <a:lvl9pPr marL="21213719" indent="0">
              <a:buNone/>
              <a:defRPr sz="81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2CCA0-3C45-485E-A27A-DC126E497C82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85C81-422A-4BA1-9449-5DD0D28413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263203" y="48586610"/>
            <a:ext cx="91963875" cy="137431781"/>
          </a:xfrm>
        </p:spPr>
        <p:txBody>
          <a:bodyPr/>
          <a:lstStyle>
            <a:lvl1pPr>
              <a:defRPr sz="16198"/>
            </a:lvl1pPr>
            <a:lvl2pPr>
              <a:defRPr sz="13884"/>
            </a:lvl2pPr>
            <a:lvl3pPr>
              <a:defRPr sz="11567"/>
            </a:lvl3pPr>
            <a:lvl4pPr>
              <a:defRPr sz="10462"/>
            </a:lvl4pPr>
            <a:lvl5pPr>
              <a:defRPr sz="10462"/>
            </a:lvl5pPr>
            <a:lvl6pPr>
              <a:defRPr sz="10462"/>
            </a:lvl6pPr>
            <a:lvl7pPr>
              <a:defRPr sz="10462"/>
            </a:lvl7pPr>
            <a:lvl8pPr>
              <a:defRPr sz="10462"/>
            </a:lvl8pPr>
            <a:lvl9pPr>
              <a:defRPr sz="104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2989075" y="48586610"/>
            <a:ext cx="91971811" cy="137431781"/>
          </a:xfrm>
        </p:spPr>
        <p:txBody>
          <a:bodyPr/>
          <a:lstStyle>
            <a:lvl1pPr>
              <a:defRPr sz="16198"/>
            </a:lvl1pPr>
            <a:lvl2pPr>
              <a:defRPr sz="13884"/>
            </a:lvl2pPr>
            <a:lvl3pPr>
              <a:defRPr sz="11567"/>
            </a:lvl3pPr>
            <a:lvl4pPr>
              <a:defRPr sz="10462"/>
            </a:lvl4pPr>
            <a:lvl5pPr>
              <a:defRPr sz="10462"/>
            </a:lvl5pPr>
            <a:lvl6pPr>
              <a:defRPr sz="10462"/>
            </a:lvl6pPr>
            <a:lvl7pPr>
              <a:defRPr sz="10462"/>
            </a:lvl7pPr>
            <a:lvl8pPr>
              <a:defRPr sz="10462"/>
            </a:lvl8pPr>
            <a:lvl9pPr>
              <a:defRPr sz="104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85812-1D3A-41FB-AAB8-8ADCE98C0106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F7AD4-EF64-4FF5-A7AE-D7A4A1A39F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13" y="1116866"/>
            <a:ext cx="41148001" cy="4648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5" y="6242797"/>
            <a:ext cx="20200940" cy="2601700"/>
          </a:xfrm>
        </p:spPr>
        <p:txBody>
          <a:bodyPr anchor="b"/>
          <a:lstStyle>
            <a:lvl1pPr marL="0" indent="0">
              <a:buNone/>
              <a:defRPr sz="13884" b="1"/>
            </a:lvl1pPr>
            <a:lvl2pPr marL="2651713" indent="0">
              <a:buNone/>
              <a:defRPr sz="11567" b="1"/>
            </a:lvl2pPr>
            <a:lvl3pPr marL="5303431" indent="0">
              <a:buNone/>
              <a:defRPr sz="10462" b="1"/>
            </a:lvl3pPr>
            <a:lvl4pPr marL="7955145" indent="0">
              <a:buNone/>
              <a:defRPr sz="9256" b="1"/>
            </a:lvl4pPr>
            <a:lvl5pPr marL="10606860" indent="0">
              <a:buNone/>
              <a:defRPr sz="9256" b="1"/>
            </a:lvl5pPr>
            <a:lvl6pPr marL="13258574" indent="0">
              <a:buNone/>
              <a:defRPr sz="9256" b="1"/>
            </a:lvl6pPr>
            <a:lvl7pPr marL="15910289" indent="0">
              <a:buNone/>
              <a:defRPr sz="9256" b="1"/>
            </a:lvl7pPr>
            <a:lvl8pPr marL="18562003" indent="0">
              <a:buNone/>
              <a:defRPr sz="9256" b="1"/>
            </a:lvl8pPr>
            <a:lvl9pPr marL="21213719" indent="0">
              <a:buNone/>
              <a:defRPr sz="92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286005" y="8844492"/>
            <a:ext cx="20200940" cy="16068571"/>
          </a:xfrm>
        </p:spPr>
        <p:txBody>
          <a:bodyPr/>
          <a:lstStyle>
            <a:lvl1pPr>
              <a:defRPr sz="13884"/>
            </a:lvl1pPr>
            <a:lvl2pPr>
              <a:defRPr sz="11567"/>
            </a:lvl2pPr>
            <a:lvl3pPr>
              <a:defRPr sz="10462"/>
            </a:lvl3pPr>
            <a:lvl4pPr>
              <a:defRPr sz="9256"/>
            </a:lvl4pPr>
            <a:lvl5pPr>
              <a:defRPr sz="9256"/>
            </a:lvl5pPr>
            <a:lvl6pPr>
              <a:defRPr sz="9256"/>
            </a:lvl6pPr>
            <a:lvl7pPr>
              <a:defRPr sz="9256"/>
            </a:lvl7pPr>
            <a:lvl8pPr>
              <a:defRPr sz="9256"/>
            </a:lvl8pPr>
            <a:lvl9pPr>
              <a:defRPr sz="925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3225132" y="6242797"/>
            <a:ext cx="20208874" cy="2601700"/>
          </a:xfrm>
        </p:spPr>
        <p:txBody>
          <a:bodyPr anchor="b"/>
          <a:lstStyle>
            <a:lvl1pPr marL="0" indent="0">
              <a:buNone/>
              <a:defRPr sz="13884" b="1"/>
            </a:lvl1pPr>
            <a:lvl2pPr marL="2651713" indent="0">
              <a:buNone/>
              <a:defRPr sz="11567" b="1"/>
            </a:lvl2pPr>
            <a:lvl3pPr marL="5303431" indent="0">
              <a:buNone/>
              <a:defRPr sz="10462" b="1"/>
            </a:lvl3pPr>
            <a:lvl4pPr marL="7955145" indent="0">
              <a:buNone/>
              <a:defRPr sz="9256" b="1"/>
            </a:lvl4pPr>
            <a:lvl5pPr marL="10606860" indent="0">
              <a:buNone/>
              <a:defRPr sz="9256" b="1"/>
            </a:lvl5pPr>
            <a:lvl6pPr marL="13258574" indent="0">
              <a:buNone/>
              <a:defRPr sz="9256" b="1"/>
            </a:lvl6pPr>
            <a:lvl7pPr marL="15910289" indent="0">
              <a:buNone/>
              <a:defRPr sz="9256" b="1"/>
            </a:lvl7pPr>
            <a:lvl8pPr marL="18562003" indent="0">
              <a:buNone/>
              <a:defRPr sz="9256" b="1"/>
            </a:lvl8pPr>
            <a:lvl9pPr marL="21213719" indent="0">
              <a:buNone/>
              <a:defRPr sz="92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3225132" y="8844492"/>
            <a:ext cx="20208874" cy="16068571"/>
          </a:xfrm>
        </p:spPr>
        <p:txBody>
          <a:bodyPr/>
          <a:lstStyle>
            <a:lvl1pPr>
              <a:defRPr sz="13884"/>
            </a:lvl1pPr>
            <a:lvl2pPr>
              <a:defRPr sz="11567"/>
            </a:lvl2pPr>
            <a:lvl3pPr>
              <a:defRPr sz="10462"/>
            </a:lvl3pPr>
            <a:lvl4pPr>
              <a:defRPr sz="9256"/>
            </a:lvl4pPr>
            <a:lvl5pPr>
              <a:defRPr sz="9256"/>
            </a:lvl5pPr>
            <a:lvl6pPr>
              <a:defRPr sz="9256"/>
            </a:lvl6pPr>
            <a:lvl7pPr>
              <a:defRPr sz="9256"/>
            </a:lvl7pPr>
            <a:lvl8pPr>
              <a:defRPr sz="9256"/>
            </a:lvl8pPr>
            <a:lvl9pPr>
              <a:defRPr sz="925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02F8D-DC64-4C4F-8CB5-69ECA26DEF8D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DB8B4-12DB-4C46-9602-4ECED5269F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F6AD5-3E28-4F9C-920A-68CE0E5EB673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6D7F1-68DF-4B1A-AEAC-915A002484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421AD-CA1B-40BA-81F5-EBA683EB5AE2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ADDB8-80AD-44DF-BDED-991B9E94A0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16" y="1110403"/>
            <a:ext cx="15041565" cy="4725670"/>
          </a:xfrm>
        </p:spPr>
        <p:txBody>
          <a:bodyPr anchor="b"/>
          <a:lstStyle>
            <a:lvl1pPr algn="l">
              <a:defRPr sz="115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75258" y="1110406"/>
            <a:ext cx="25558749" cy="23802660"/>
          </a:xfrm>
        </p:spPr>
        <p:txBody>
          <a:bodyPr/>
          <a:lstStyle>
            <a:lvl1pPr>
              <a:defRPr sz="18510"/>
            </a:lvl1pPr>
            <a:lvl2pPr>
              <a:defRPr sz="16198"/>
            </a:lvl2pPr>
            <a:lvl3pPr>
              <a:defRPr sz="13884"/>
            </a:lvl3pPr>
            <a:lvl4pPr>
              <a:defRPr sz="11567"/>
            </a:lvl4pPr>
            <a:lvl5pPr>
              <a:defRPr sz="11567"/>
            </a:lvl5pPr>
            <a:lvl6pPr>
              <a:defRPr sz="11567"/>
            </a:lvl6pPr>
            <a:lvl7pPr>
              <a:defRPr sz="11567"/>
            </a:lvl7pPr>
            <a:lvl8pPr>
              <a:defRPr sz="11567"/>
            </a:lvl8pPr>
            <a:lvl9pPr>
              <a:defRPr sz="115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86016" y="5836079"/>
            <a:ext cx="15041565" cy="19076988"/>
          </a:xfrm>
        </p:spPr>
        <p:txBody>
          <a:bodyPr/>
          <a:lstStyle>
            <a:lvl1pPr marL="0" indent="0">
              <a:buNone/>
              <a:defRPr sz="8147"/>
            </a:lvl1pPr>
            <a:lvl2pPr marL="2651713" indent="0">
              <a:buNone/>
              <a:defRPr sz="6942"/>
            </a:lvl2pPr>
            <a:lvl3pPr marL="5303431" indent="0">
              <a:buNone/>
              <a:defRPr sz="5834"/>
            </a:lvl3pPr>
            <a:lvl4pPr marL="7955145" indent="0">
              <a:buNone/>
              <a:defRPr sz="5231"/>
            </a:lvl4pPr>
            <a:lvl5pPr marL="10606860" indent="0">
              <a:buNone/>
              <a:defRPr sz="5231"/>
            </a:lvl5pPr>
            <a:lvl6pPr marL="13258574" indent="0">
              <a:buNone/>
              <a:defRPr sz="5231"/>
            </a:lvl6pPr>
            <a:lvl7pPr marL="15910289" indent="0">
              <a:buNone/>
              <a:defRPr sz="5231"/>
            </a:lvl7pPr>
            <a:lvl8pPr marL="18562003" indent="0">
              <a:buNone/>
              <a:defRPr sz="5231"/>
            </a:lvl8pPr>
            <a:lvl9pPr marL="21213719" indent="0">
              <a:buNone/>
              <a:defRPr sz="52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A8292-0DF1-47CA-BB93-4ABCF530C8FA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09CD2-93CC-406E-907D-87FFE50264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61442" y="19522446"/>
            <a:ext cx="27432000" cy="2304734"/>
          </a:xfrm>
        </p:spPr>
        <p:txBody>
          <a:bodyPr anchor="b"/>
          <a:lstStyle>
            <a:lvl1pPr algn="l">
              <a:defRPr sz="115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961442" y="2491957"/>
            <a:ext cx="27432000" cy="16733520"/>
          </a:xfrm>
        </p:spPr>
        <p:txBody>
          <a:bodyPr rtlCol="0">
            <a:normAutofit/>
          </a:bodyPr>
          <a:lstStyle>
            <a:lvl1pPr marL="0" indent="0">
              <a:buNone/>
              <a:defRPr sz="18510"/>
            </a:lvl1pPr>
            <a:lvl2pPr marL="2651713" indent="0">
              <a:buNone/>
              <a:defRPr sz="16198"/>
            </a:lvl2pPr>
            <a:lvl3pPr marL="5303431" indent="0">
              <a:buNone/>
              <a:defRPr sz="13884"/>
            </a:lvl3pPr>
            <a:lvl4pPr marL="7955145" indent="0">
              <a:buNone/>
              <a:defRPr sz="11567"/>
            </a:lvl4pPr>
            <a:lvl5pPr marL="10606860" indent="0">
              <a:buNone/>
              <a:defRPr sz="11567"/>
            </a:lvl5pPr>
            <a:lvl6pPr marL="13258574" indent="0">
              <a:buNone/>
              <a:defRPr sz="11567"/>
            </a:lvl6pPr>
            <a:lvl7pPr marL="15910289" indent="0">
              <a:buNone/>
              <a:defRPr sz="11567"/>
            </a:lvl7pPr>
            <a:lvl8pPr marL="18562003" indent="0">
              <a:buNone/>
              <a:defRPr sz="11567"/>
            </a:lvl8pPr>
            <a:lvl9pPr marL="21213719" indent="0">
              <a:buNone/>
              <a:defRPr sz="11567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61442" y="21827176"/>
            <a:ext cx="27432000" cy="3273106"/>
          </a:xfrm>
        </p:spPr>
        <p:txBody>
          <a:bodyPr/>
          <a:lstStyle>
            <a:lvl1pPr marL="0" indent="0">
              <a:buNone/>
              <a:defRPr sz="8147"/>
            </a:lvl1pPr>
            <a:lvl2pPr marL="2651713" indent="0">
              <a:buNone/>
              <a:defRPr sz="6942"/>
            </a:lvl2pPr>
            <a:lvl3pPr marL="5303431" indent="0">
              <a:buNone/>
              <a:defRPr sz="5834"/>
            </a:lvl3pPr>
            <a:lvl4pPr marL="7955145" indent="0">
              <a:buNone/>
              <a:defRPr sz="5231"/>
            </a:lvl4pPr>
            <a:lvl5pPr marL="10606860" indent="0">
              <a:buNone/>
              <a:defRPr sz="5231"/>
            </a:lvl5pPr>
            <a:lvl6pPr marL="13258574" indent="0">
              <a:buNone/>
              <a:defRPr sz="5231"/>
            </a:lvl6pPr>
            <a:lvl7pPr marL="15910289" indent="0">
              <a:buNone/>
              <a:defRPr sz="5231"/>
            </a:lvl7pPr>
            <a:lvl8pPr marL="18562003" indent="0">
              <a:buNone/>
              <a:defRPr sz="5231"/>
            </a:lvl8pPr>
            <a:lvl9pPr marL="21213719" indent="0">
              <a:buNone/>
              <a:defRPr sz="52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C7FE6-CBFF-4A2E-B2AD-A1C644E33C2A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394FE-EA19-47B6-BBF3-FF83760DB3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2286289" y="1117264"/>
            <a:ext cx="4114743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27142" tIns="263571" rIns="527142" bIns="26357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286289" y="6506778"/>
            <a:ext cx="41147432" cy="1840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27142" tIns="263571" rIns="527142" bIns="263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286286" y="25849688"/>
            <a:ext cx="10668850" cy="1484402"/>
          </a:xfrm>
          <a:prstGeom prst="rect">
            <a:avLst/>
          </a:prstGeom>
        </p:spPr>
        <p:txBody>
          <a:bodyPr vert="horz" lIns="527142" tIns="263571" rIns="527142" bIns="263571" rtlCol="0" anchor="ctr"/>
          <a:lstStyle>
            <a:lvl1pPr algn="l" defTabSz="5303431" fontAlgn="auto">
              <a:spcBef>
                <a:spcPts val="0"/>
              </a:spcBef>
              <a:spcAft>
                <a:spcPts val="0"/>
              </a:spcAft>
              <a:defRPr sz="6942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E345EB-5980-4E77-879A-E9D925C55570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621285" y="25849688"/>
            <a:ext cx="14477433" cy="1484402"/>
          </a:xfrm>
          <a:prstGeom prst="rect">
            <a:avLst/>
          </a:prstGeom>
        </p:spPr>
        <p:txBody>
          <a:bodyPr vert="horz" lIns="527142" tIns="263571" rIns="527142" bIns="263571" rtlCol="0" anchor="ctr"/>
          <a:lstStyle>
            <a:lvl1pPr algn="ctr" defTabSz="5303431" fontAlgn="auto">
              <a:spcBef>
                <a:spcPts val="0"/>
              </a:spcBef>
              <a:spcAft>
                <a:spcPts val="0"/>
              </a:spcAft>
              <a:defRPr sz="6942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2764878" y="25849688"/>
            <a:ext cx="10668851" cy="1484402"/>
          </a:xfrm>
          <a:prstGeom prst="rect">
            <a:avLst/>
          </a:prstGeom>
        </p:spPr>
        <p:txBody>
          <a:bodyPr vert="horz" lIns="527142" tIns="263571" rIns="527142" bIns="263571" rtlCol="0" anchor="ctr"/>
          <a:lstStyle>
            <a:lvl1pPr algn="r" defTabSz="5303431" fontAlgn="auto">
              <a:spcBef>
                <a:spcPts val="0"/>
              </a:spcBef>
              <a:spcAft>
                <a:spcPts val="0"/>
              </a:spcAft>
              <a:defRPr sz="6942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BDBAD67-4D4B-403F-9FDC-550305E529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02498" rtl="0" eaLnBrk="0" fontAlgn="base" hangingPunct="0">
        <a:spcBef>
          <a:spcPct val="0"/>
        </a:spcBef>
        <a:spcAft>
          <a:spcPct val="0"/>
        </a:spcAft>
        <a:defRPr sz="25554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5302498" rtl="0" eaLnBrk="0" fontAlgn="base" hangingPunct="0">
        <a:spcBef>
          <a:spcPct val="0"/>
        </a:spcBef>
        <a:spcAft>
          <a:spcPct val="0"/>
        </a:spcAft>
        <a:defRPr sz="25554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5302498" rtl="0" eaLnBrk="0" fontAlgn="base" hangingPunct="0">
        <a:spcBef>
          <a:spcPct val="0"/>
        </a:spcBef>
        <a:spcAft>
          <a:spcPct val="0"/>
        </a:spcAft>
        <a:defRPr sz="25554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5302498" rtl="0" eaLnBrk="0" fontAlgn="base" hangingPunct="0">
        <a:spcBef>
          <a:spcPct val="0"/>
        </a:spcBef>
        <a:spcAft>
          <a:spcPct val="0"/>
        </a:spcAft>
        <a:defRPr sz="25554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5302498" rtl="0" eaLnBrk="0" fontAlgn="base" hangingPunct="0">
        <a:spcBef>
          <a:spcPct val="0"/>
        </a:spcBef>
        <a:spcAft>
          <a:spcPct val="0"/>
        </a:spcAft>
        <a:defRPr sz="25554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9976" algn="ctr" defTabSz="5302498" rtl="0" fontAlgn="base">
        <a:spcBef>
          <a:spcPct val="0"/>
        </a:spcBef>
        <a:spcAft>
          <a:spcPct val="0"/>
        </a:spcAft>
        <a:defRPr sz="25554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9952" algn="ctr" defTabSz="5302498" rtl="0" fontAlgn="base">
        <a:spcBef>
          <a:spcPct val="0"/>
        </a:spcBef>
        <a:spcAft>
          <a:spcPct val="0"/>
        </a:spcAft>
        <a:defRPr sz="25554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9927" algn="ctr" defTabSz="5302498" rtl="0" fontAlgn="base">
        <a:spcBef>
          <a:spcPct val="0"/>
        </a:spcBef>
        <a:spcAft>
          <a:spcPct val="0"/>
        </a:spcAft>
        <a:defRPr sz="25554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39905" algn="ctr" defTabSz="5302498" rtl="0" fontAlgn="base">
        <a:spcBef>
          <a:spcPct val="0"/>
        </a:spcBef>
        <a:spcAft>
          <a:spcPct val="0"/>
        </a:spcAft>
        <a:defRPr sz="25554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1988438" indent="-1988438" algn="l" defTabSz="530249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510" kern="1200">
          <a:solidFill>
            <a:schemeClr val="tx1"/>
          </a:solidFill>
          <a:latin typeface="+mn-lt"/>
          <a:ea typeface="+mn-ea"/>
          <a:cs typeface="+mn-cs"/>
        </a:defRPr>
      </a:lvl1pPr>
      <a:lvl2pPr marL="4307484" indent="-1656232" algn="l" defTabSz="530249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198" kern="1200">
          <a:solidFill>
            <a:schemeClr val="tx1"/>
          </a:solidFill>
          <a:latin typeface="+mn-lt"/>
          <a:ea typeface="+mn-ea"/>
          <a:cs typeface="+mn-cs"/>
        </a:defRPr>
      </a:lvl2pPr>
      <a:lvl3pPr marL="6628124" indent="-1325625" algn="l" defTabSz="530249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3884" kern="1200">
          <a:solidFill>
            <a:schemeClr val="tx1"/>
          </a:solidFill>
          <a:latin typeface="+mn-lt"/>
          <a:ea typeface="+mn-ea"/>
          <a:cs typeface="+mn-cs"/>
        </a:defRPr>
      </a:lvl3pPr>
      <a:lvl4pPr marL="9280970" indent="-1325625" algn="l" defTabSz="530249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567" kern="1200">
          <a:solidFill>
            <a:schemeClr val="tx1"/>
          </a:solidFill>
          <a:latin typeface="+mn-lt"/>
          <a:ea typeface="+mn-ea"/>
          <a:cs typeface="+mn-cs"/>
        </a:defRPr>
      </a:lvl4pPr>
      <a:lvl5pPr marL="11932221" indent="-1325625" algn="l" defTabSz="530249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1567" kern="1200">
          <a:solidFill>
            <a:schemeClr val="tx1"/>
          </a:solidFill>
          <a:latin typeface="+mn-lt"/>
          <a:ea typeface="+mn-ea"/>
          <a:cs typeface="+mn-cs"/>
        </a:defRPr>
      </a:lvl5pPr>
      <a:lvl6pPr marL="14584432" indent="-1325856" algn="l" defTabSz="5303431" rtl="0" eaLnBrk="1" latinLnBrk="0" hangingPunct="1">
        <a:spcBef>
          <a:spcPct val="20000"/>
        </a:spcBef>
        <a:buFont typeface="Arial" pitchFamily="34" charset="0"/>
        <a:buChar char="•"/>
        <a:defRPr sz="11567" kern="1200">
          <a:solidFill>
            <a:schemeClr val="tx1"/>
          </a:solidFill>
          <a:latin typeface="+mn-lt"/>
          <a:ea typeface="+mn-ea"/>
          <a:cs typeface="+mn-cs"/>
        </a:defRPr>
      </a:lvl6pPr>
      <a:lvl7pPr marL="17236145" indent="-1325856" algn="l" defTabSz="5303431" rtl="0" eaLnBrk="1" latinLnBrk="0" hangingPunct="1">
        <a:spcBef>
          <a:spcPct val="20000"/>
        </a:spcBef>
        <a:buFont typeface="Arial" pitchFamily="34" charset="0"/>
        <a:buChar char="•"/>
        <a:defRPr sz="11567" kern="1200">
          <a:solidFill>
            <a:schemeClr val="tx1"/>
          </a:solidFill>
          <a:latin typeface="+mn-lt"/>
          <a:ea typeface="+mn-ea"/>
          <a:cs typeface="+mn-cs"/>
        </a:defRPr>
      </a:lvl7pPr>
      <a:lvl8pPr marL="19887861" indent="-1325856" algn="l" defTabSz="5303431" rtl="0" eaLnBrk="1" latinLnBrk="0" hangingPunct="1">
        <a:spcBef>
          <a:spcPct val="20000"/>
        </a:spcBef>
        <a:buFont typeface="Arial" pitchFamily="34" charset="0"/>
        <a:buChar char="•"/>
        <a:defRPr sz="11567" kern="1200">
          <a:solidFill>
            <a:schemeClr val="tx1"/>
          </a:solidFill>
          <a:latin typeface="+mn-lt"/>
          <a:ea typeface="+mn-ea"/>
          <a:cs typeface="+mn-cs"/>
        </a:defRPr>
      </a:lvl8pPr>
      <a:lvl9pPr marL="22539577" indent="-1325856" algn="l" defTabSz="5303431" rtl="0" eaLnBrk="1" latinLnBrk="0" hangingPunct="1">
        <a:spcBef>
          <a:spcPct val="20000"/>
        </a:spcBef>
        <a:buFont typeface="Arial" pitchFamily="34" charset="0"/>
        <a:buChar char="•"/>
        <a:defRPr sz="11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303431" rtl="0" eaLnBrk="1" latinLnBrk="0" hangingPunct="1">
        <a:defRPr sz="10462" kern="1200">
          <a:solidFill>
            <a:schemeClr val="tx1"/>
          </a:solidFill>
          <a:latin typeface="+mn-lt"/>
          <a:ea typeface="+mn-ea"/>
          <a:cs typeface="+mn-cs"/>
        </a:defRPr>
      </a:lvl1pPr>
      <a:lvl2pPr marL="2651713" algn="l" defTabSz="5303431" rtl="0" eaLnBrk="1" latinLnBrk="0" hangingPunct="1">
        <a:defRPr sz="10462" kern="1200">
          <a:solidFill>
            <a:schemeClr val="tx1"/>
          </a:solidFill>
          <a:latin typeface="+mn-lt"/>
          <a:ea typeface="+mn-ea"/>
          <a:cs typeface="+mn-cs"/>
        </a:defRPr>
      </a:lvl2pPr>
      <a:lvl3pPr marL="5303431" algn="l" defTabSz="5303431" rtl="0" eaLnBrk="1" latinLnBrk="0" hangingPunct="1">
        <a:defRPr sz="10462" kern="1200">
          <a:solidFill>
            <a:schemeClr val="tx1"/>
          </a:solidFill>
          <a:latin typeface="+mn-lt"/>
          <a:ea typeface="+mn-ea"/>
          <a:cs typeface="+mn-cs"/>
        </a:defRPr>
      </a:lvl3pPr>
      <a:lvl4pPr marL="7955145" algn="l" defTabSz="5303431" rtl="0" eaLnBrk="1" latinLnBrk="0" hangingPunct="1">
        <a:defRPr sz="10462" kern="1200">
          <a:solidFill>
            <a:schemeClr val="tx1"/>
          </a:solidFill>
          <a:latin typeface="+mn-lt"/>
          <a:ea typeface="+mn-ea"/>
          <a:cs typeface="+mn-cs"/>
        </a:defRPr>
      </a:lvl4pPr>
      <a:lvl5pPr marL="10606860" algn="l" defTabSz="5303431" rtl="0" eaLnBrk="1" latinLnBrk="0" hangingPunct="1">
        <a:defRPr sz="10462" kern="1200">
          <a:solidFill>
            <a:schemeClr val="tx1"/>
          </a:solidFill>
          <a:latin typeface="+mn-lt"/>
          <a:ea typeface="+mn-ea"/>
          <a:cs typeface="+mn-cs"/>
        </a:defRPr>
      </a:lvl5pPr>
      <a:lvl6pPr marL="13258574" algn="l" defTabSz="5303431" rtl="0" eaLnBrk="1" latinLnBrk="0" hangingPunct="1">
        <a:defRPr sz="10462" kern="1200">
          <a:solidFill>
            <a:schemeClr val="tx1"/>
          </a:solidFill>
          <a:latin typeface="+mn-lt"/>
          <a:ea typeface="+mn-ea"/>
          <a:cs typeface="+mn-cs"/>
        </a:defRPr>
      </a:lvl6pPr>
      <a:lvl7pPr marL="15910289" algn="l" defTabSz="5303431" rtl="0" eaLnBrk="1" latinLnBrk="0" hangingPunct="1">
        <a:defRPr sz="10462" kern="1200">
          <a:solidFill>
            <a:schemeClr val="tx1"/>
          </a:solidFill>
          <a:latin typeface="+mn-lt"/>
          <a:ea typeface="+mn-ea"/>
          <a:cs typeface="+mn-cs"/>
        </a:defRPr>
      </a:lvl7pPr>
      <a:lvl8pPr marL="18562003" algn="l" defTabSz="5303431" rtl="0" eaLnBrk="1" latinLnBrk="0" hangingPunct="1">
        <a:defRPr sz="10462" kern="1200">
          <a:solidFill>
            <a:schemeClr val="tx1"/>
          </a:solidFill>
          <a:latin typeface="+mn-lt"/>
          <a:ea typeface="+mn-ea"/>
          <a:cs typeface="+mn-cs"/>
        </a:defRPr>
      </a:lvl8pPr>
      <a:lvl9pPr marL="21213719" algn="l" defTabSz="5303431" rtl="0" eaLnBrk="1" latinLnBrk="0" hangingPunct="1">
        <a:defRPr sz="104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1.jpeg"/><Relationship Id="rId21" Type="http://schemas.openxmlformats.org/officeDocument/2006/relationships/image" Target="../media/image16.png"/><Relationship Id="rId12" Type="http://schemas.openxmlformats.org/officeDocument/2006/relationships/image" Target="../media/image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24" Type="http://schemas.openxmlformats.org/officeDocument/2006/relationships/image" Target="../media/image19.png"/><Relationship Id="rId5" Type="http://schemas.openxmlformats.org/officeDocument/2006/relationships/image" Target="../media/image3.gif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10" Type="http://schemas.openxmlformats.org/officeDocument/2006/relationships/image" Target="../media/image4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6" descr="jpg_cu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64472" y="733516"/>
            <a:ext cx="4118631" cy="2716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4255" y="640976"/>
            <a:ext cx="2885155" cy="2772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15"/>
          <p:cNvSpPr>
            <a:spLocks noChangeArrowheads="1"/>
          </p:cNvSpPr>
          <p:nvPr/>
        </p:nvSpPr>
        <p:spPr bwMode="auto">
          <a:xfrm>
            <a:off x="228900" y="463661"/>
            <a:ext cx="45242240" cy="3281476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defTabSz="4906411"/>
            <a:r>
              <a:rPr lang="en-US" altLang="zh-CN" sz="5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Discriminative Features from Spectrograms using Center Loss for Speech Emotion Recognition</a:t>
            </a:r>
          </a:p>
          <a:p>
            <a:pPr algn="ctr" defTabSz="4906411"/>
            <a:r>
              <a:rPr lang="en-US" altLang="zh-CN" sz="3622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Dongyang</a:t>
            </a:r>
            <a:r>
              <a:rPr lang="en-US" altLang="zh-CN" sz="3622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Dai</a:t>
            </a:r>
            <a:r>
              <a:rPr lang="en-US" altLang="zh-CN" sz="3622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CN" sz="3622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622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Zhiyong</a:t>
            </a:r>
            <a:r>
              <a:rPr lang="en-US" altLang="zh-CN" sz="3622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Wu</a:t>
            </a:r>
            <a:r>
              <a:rPr lang="en-US" altLang="zh-CN" sz="3622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1,2,3</a:t>
            </a:r>
            <a:r>
              <a:rPr lang="en-US" altLang="zh-CN" sz="3622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622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Runnan</a:t>
            </a:r>
            <a:r>
              <a:rPr lang="en-US" altLang="zh-CN" sz="3622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</a:t>
            </a:r>
            <a:r>
              <a:rPr lang="en-US" altLang="zh-CN" sz="3622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CN" sz="3622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622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Xixin</a:t>
            </a:r>
            <a:r>
              <a:rPr lang="en-US" altLang="zh-CN" sz="3622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Wu</a:t>
            </a:r>
            <a:r>
              <a:rPr lang="en-US" altLang="zh-CN" sz="3622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622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Jia Jia</a:t>
            </a:r>
            <a:r>
              <a:rPr lang="en-US" altLang="zh-CN" sz="3622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CN" sz="3622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Helen Meng</a:t>
            </a:r>
            <a:r>
              <a:rPr lang="en-US" altLang="zh-CN" sz="3622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1,3</a:t>
            </a:r>
          </a:p>
          <a:p>
            <a:pPr algn="ctr" defTabSz="4906411">
              <a:spcBef>
                <a:spcPts val="966"/>
              </a:spcBef>
              <a:spcAft>
                <a:spcPts val="966"/>
              </a:spcAft>
            </a:pPr>
            <a:r>
              <a:rPr lang="en-US" altLang="zh-CN" sz="3622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altLang="zh-CN" sz="36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Tsinghua-CUHK Joint Research Center for Media Sciences, Technologies and Systems, Graduate School at Shenzhen, Tsinghua University, Shenzhen, China</a:t>
            </a:r>
            <a:br>
              <a:rPr lang="en-US" altLang="zh-CN" sz="3622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22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36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Tsinghua National Laboratory for Information Science and Technology (</a:t>
            </a:r>
            <a:r>
              <a:rPr lang="en-US" altLang="zh-CN" sz="362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TNList</a:t>
            </a:r>
            <a:r>
              <a:rPr lang="en-US" altLang="zh-CN" sz="36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Department of Computer Science and Technology, Tsinghua University, Beijing, China</a:t>
            </a:r>
          </a:p>
          <a:p>
            <a:pPr algn="ctr" defTabSz="4906411">
              <a:lnSpc>
                <a:spcPts val="2000"/>
              </a:lnSpc>
              <a:spcBef>
                <a:spcPts val="966"/>
              </a:spcBef>
              <a:spcAft>
                <a:spcPts val="966"/>
              </a:spcAft>
            </a:pPr>
            <a:r>
              <a:rPr lang="en-US" altLang="zh-CN" sz="36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22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36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Systems Engineering and Engineering Management, The Chinese University of Hong Kong</a:t>
            </a: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207219" y="5087370"/>
            <a:ext cx="13505174" cy="1072059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tIns="92002" bIns="92002"/>
          <a:lstStyle/>
          <a:p>
            <a:pPr marL="517927" indent="-459976" algn="just" defTabSz="4200987">
              <a:buBlip>
                <a:blip r:embed="rId5">
                  <a:extLst/>
                </a:blip>
              </a:buBlip>
            </a:pPr>
            <a:r>
              <a:rPr lang="en-US" altLang="zh-CN" sz="3622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Speech emotion recognition (SER) is crucial for natural human-computer interaction</a:t>
            </a: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517927" indent="-459976" algn="just" defTabSz="4200987">
              <a:buBlip>
                <a:blip r:embed="rId5"/>
              </a:buBlip>
            </a:pPr>
            <a:r>
              <a:rPr lang="en-US" altLang="zh-CN" sz="3622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Emotions are naturally ambiguous</a:t>
            </a:r>
          </a:p>
          <a:p>
            <a:pPr marL="517927" indent="-459976" algn="just" defTabSz="4200987">
              <a:buBlip>
                <a:blip r:embed="rId5">
                  <a:extLst/>
                </a:blip>
              </a:buBlip>
            </a:pPr>
            <a:r>
              <a:rPr lang="en-US" altLang="zh-CN" sz="3622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Introduce center loss in SER task to learn discriminative features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Extract discriminative features and predict emotion in an end-to-end manner</a:t>
            </a:r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242350" y="4257777"/>
            <a:ext cx="13470044" cy="74527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553" tIns="90553" rIns="90553" bIns="90553" anchor="ctr"/>
          <a:lstStyle/>
          <a:p>
            <a:pPr algn="ctr" defTabSz="4906411"/>
            <a:r>
              <a:rPr lang="en-US" altLang="zh-CN" sz="402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US" altLang="zh-CN" sz="402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CN" sz="321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14330115" y="4784373"/>
            <a:ext cx="12309074" cy="11248514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 tIns="92002" bIns="92002"/>
          <a:lstStyle/>
          <a:p>
            <a:pPr marL="517927" indent="-459976" algn="just" defTabSz="4200987">
              <a:buBlip>
                <a:blip r:embed="rId5"/>
              </a:buBlip>
            </a:pPr>
            <a:endParaRPr lang="en-US" altLang="zh-CN" sz="3622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14" name="Rectangle 14"/>
          <p:cNvSpPr>
            <a:spLocks noChangeArrowheads="1"/>
          </p:cNvSpPr>
          <p:nvPr/>
        </p:nvSpPr>
        <p:spPr bwMode="auto">
          <a:xfrm>
            <a:off x="13930761" y="4255667"/>
            <a:ext cx="31540380" cy="7596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2002" bIns="92002" anchor="ctr"/>
          <a:lstStyle/>
          <a:p>
            <a:pPr algn="ctr" defTabSz="4906411"/>
            <a:r>
              <a:rPr lang="en-US" altLang="zh-CN" sz="402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lang="zh-CN" altLang="en-US" sz="402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2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 </a:t>
            </a:r>
          </a:p>
        </p:txBody>
      </p:sp>
      <p:sp>
        <p:nvSpPr>
          <p:cNvPr id="2504" name="Rectangle 2045"/>
          <p:cNvSpPr>
            <a:spLocks noChangeArrowheads="1"/>
          </p:cNvSpPr>
          <p:nvPr/>
        </p:nvSpPr>
        <p:spPr bwMode="auto">
          <a:xfrm>
            <a:off x="1443790" y="-1513971"/>
            <a:ext cx="185866" cy="187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2002" tIns="46000" rIns="92002" bIns="4600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156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6" name="Rectangle 2047"/>
          <p:cNvSpPr>
            <a:spLocks noChangeArrowheads="1"/>
          </p:cNvSpPr>
          <p:nvPr/>
        </p:nvSpPr>
        <p:spPr bwMode="auto">
          <a:xfrm>
            <a:off x="1597127" y="-1360635"/>
            <a:ext cx="185866" cy="187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2002" tIns="46000" rIns="92002" bIns="4600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156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43790" y="-1428946"/>
            <a:ext cx="185866" cy="170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02" tIns="46000" rIns="92002" bIns="4600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0462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97127" y="-1275610"/>
            <a:ext cx="185866" cy="170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02" tIns="46000" rIns="92002" bIns="4600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0462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750463" y="-1026835"/>
            <a:ext cx="185866" cy="170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02" tIns="46000" rIns="92002" bIns="4600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0462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443790" y="-1428946"/>
            <a:ext cx="185866" cy="170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02" tIns="46000" rIns="92002" bIns="4600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0462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443790" y="-1428946"/>
            <a:ext cx="185866" cy="170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02" tIns="46000" rIns="92002" bIns="4600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0462"/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1443790" y="-1428946"/>
            <a:ext cx="185866" cy="170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02" tIns="46000" rIns="92002" bIns="4600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0462"/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1443790" y="-1103503"/>
            <a:ext cx="185866" cy="170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02" tIns="46000" rIns="92002" bIns="4600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0462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24251" y="-909026"/>
            <a:ext cx="185866" cy="170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02" tIns="46000" rIns="92002" bIns="460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0462"/>
          </a:p>
        </p:txBody>
      </p:sp>
      <p:sp>
        <p:nvSpPr>
          <p:cNvPr id="25" name="Rectangle 24"/>
          <p:cNvSpPr/>
          <p:nvPr/>
        </p:nvSpPr>
        <p:spPr bwMode="auto">
          <a:xfrm>
            <a:off x="29996486" y="5633225"/>
            <a:ext cx="130226" cy="194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29184" tIns="329184" rIns="329184" bIns="32918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3135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9986153" y="6188619"/>
            <a:ext cx="130226" cy="194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29184" tIns="329184" rIns="329184" bIns="32918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3135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8" name="Rectangle 14"/>
          <p:cNvSpPr>
            <a:spLocks noChangeArrowheads="1"/>
          </p:cNvSpPr>
          <p:nvPr/>
        </p:nvSpPr>
        <p:spPr bwMode="auto">
          <a:xfrm>
            <a:off x="262518" y="15948902"/>
            <a:ext cx="34230967" cy="72934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2002" bIns="92002" anchor="ctr"/>
          <a:lstStyle/>
          <a:p>
            <a:pPr algn="ctr" defTabSz="4906411"/>
            <a:r>
              <a:rPr lang="en-US" altLang="zh-CN" sz="402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 Experiments and Results</a:t>
            </a:r>
          </a:p>
        </p:txBody>
      </p:sp>
      <p:sp>
        <p:nvSpPr>
          <p:cNvPr id="75" name="Rectangle 5">
            <a:extLst>
              <a:ext uri="{FF2B5EF4-FFF2-40B4-BE49-F238E27FC236}">
                <a16:creationId xmlns:a16="http://schemas.microsoft.com/office/drawing/2014/main" id="{0AC05E13-B9F7-0748-8B5F-E6D3E385E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0694" y="5158498"/>
            <a:ext cx="10323136" cy="5245889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tIns="92002" bIns="92002"/>
          <a:lstStyle/>
          <a:p>
            <a:pPr marL="517927" indent="-459976" algn="just" defTabSz="4200987">
              <a:buBlip>
                <a:blip r:embed="rId5">
                  <a:extLst/>
                </a:blip>
              </a:buBlip>
            </a:pPr>
            <a:r>
              <a:rPr lang="en-US" altLang="zh-CN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Model </a:t>
            </a:r>
            <a:r>
              <a:rPr lang="en-US" altLang="zh-CN" sz="3622" b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Achitecture</a:t>
            </a:r>
            <a:endParaRPr lang="en-US" altLang="zh-CN" sz="3622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b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just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7" name="Rectangle 5">
            <a:extLst>
              <a:ext uri="{FF2B5EF4-FFF2-40B4-BE49-F238E27FC236}">
                <a16:creationId xmlns:a16="http://schemas.microsoft.com/office/drawing/2014/main" id="{8388EB6B-ABD2-DE46-B8FA-3FD7F04E6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48" y="16787105"/>
            <a:ext cx="9702562" cy="1040733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tIns="92002" bIns="92002"/>
          <a:lstStyle/>
          <a:p>
            <a:pPr marL="517927" indent="-459976" algn="just" defTabSz="4200987">
              <a:buBlip>
                <a:blip r:embed="rId5">
                  <a:extLst/>
                </a:blip>
              </a:buBlip>
            </a:pPr>
            <a:r>
              <a:rPr lang="en-US" altLang="zh-CN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Speech material</a:t>
            </a:r>
            <a:endParaRPr lang="en-US" altLang="zh-CN" sz="3622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CMU ARCTIC databases: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BDL, SLT, KED and JMK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just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MIX2: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800 utterances of BDL,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400 utterances of JMK</a:t>
            </a:r>
          </a:p>
          <a:p>
            <a:pPr marL="611381" lvl="1" indent="-213914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MIX4: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800 utterances of BDL, 400 utterances of JMK,</a:t>
            </a:r>
            <a:b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          400 utterances of SLT ,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100 utterances of KED</a:t>
            </a:r>
          </a:p>
          <a:p>
            <a:pPr marL="517927" indent="-459976" algn="just" defTabSz="4200987">
              <a:buBlip>
                <a:blip r:embed="rId5">
                  <a:extLst/>
                </a:blip>
              </a:buBlip>
            </a:pPr>
            <a:r>
              <a:rPr lang="en-US" altLang="zh-CN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Compared</a:t>
            </a:r>
            <a:r>
              <a:rPr lang="zh-CN" altLang="en-US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methods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ERT-P3 [11], DYPSA [9],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SEDREAMS [10]</a:t>
            </a:r>
          </a:p>
          <a:p>
            <a:pPr marL="517927" indent="-459976" algn="just" defTabSz="4200987">
              <a:buBlip>
                <a:blip r:embed="rId5">
                  <a:extLst/>
                </a:blip>
              </a:buBlip>
            </a:pPr>
            <a:r>
              <a:rPr lang="en-US" altLang="zh-CN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Experiments</a:t>
            </a:r>
          </a:p>
          <a:p>
            <a:pPr marL="854667" lvl="1" indent="-457200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anose="05000000000000000000" pitchFamily="2" charset="2"/>
              <a:buChar char="p"/>
            </a:pPr>
            <a:r>
              <a:rPr lang="en-US" altLang="zh-CN" sz="3219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Experiment-1</a:t>
            </a:r>
          </a:p>
          <a:p>
            <a:pPr marL="895350" lvl="1" indent="-212725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Trained on MIX2, tested on MIX2, SLT and KED</a:t>
            </a:r>
          </a:p>
          <a:p>
            <a:pPr marL="895350" lvl="1" indent="-212725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Training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: 800 utterances from MIX2;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Validation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: 100 MIX2;</a:t>
            </a:r>
          </a:p>
          <a:p>
            <a:pPr marL="682625" lvl="1" indent="0" algn="just" defTabSz="4200987">
              <a:buClr>
                <a:srgbClr val="003466">
                  <a:lumMod val="60000"/>
                  <a:lumOff val="40000"/>
                </a:srgbClr>
              </a:buClr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Test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: 300 MIX2, 1131 SLT, 452 KED</a:t>
            </a:r>
          </a:p>
          <a:p>
            <a:pPr marL="854667" lvl="1" indent="-457200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anose="05000000000000000000" pitchFamily="2" charset="2"/>
              <a:buChar char="p"/>
            </a:pPr>
            <a:r>
              <a:rPr lang="en-US" altLang="zh-CN" sz="3219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Experiment-2</a:t>
            </a:r>
          </a:p>
          <a:p>
            <a:pPr marL="895350" lvl="1" indent="-212725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Trained on MIX4, tested on MIX4, SLT and KED</a:t>
            </a:r>
          </a:p>
          <a:p>
            <a:pPr marL="895350" lvl="1" indent="-212725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Training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: 1000 MIX4;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Validation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: 200 MIX4; </a:t>
            </a:r>
          </a:p>
          <a:p>
            <a:pPr marL="682625" lvl="1" indent="0" algn="just" defTabSz="4200987">
              <a:buClr>
                <a:srgbClr val="003466">
                  <a:lumMod val="60000"/>
                  <a:lumOff val="40000"/>
                </a:srgbClr>
              </a:buClr>
            </a:pP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Test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: 500 MIX4, 732 SLT, 352 KED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8" name="Rectangle 14">
            <a:extLst>
              <a:ext uri="{FF2B5EF4-FFF2-40B4-BE49-F238E27FC236}">
                <a16:creationId xmlns:a16="http://schemas.microsoft.com/office/drawing/2014/main" id="{045DE6B6-3412-0949-A6AB-58D0AADC6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2444" y="15960880"/>
            <a:ext cx="10838696" cy="7256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2002" bIns="92002" anchor="ctr"/>
          <a:lstStyle/>
          <a:p>
            <a:pPr algn="ctr" defTabSz="4906411"/>
            <a:r>
              <a:rPr lang="en-US" altLang="zh-CN" sz="402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4. Conclusion</a:t>
            </a:r>
          </a:p>
        </p:txBody>
      </p:sp>
      <p:sp>
        <p:nvSpPr>
          <p:cNvPr id="89" name="Rectangle 18">
            <a:extLst>
              <a:ext uri="{FF2B5EF4-FFF2-40B4-BE49-F238E27FC236}">
                <a16:creationId xmlns:a16="http://schemas.microsoft.com/office/drawing/2014/main" id="{076540A0-6CDD-7546-B308-6FD38D41626F}"/>
              </a:ext>
            </a:extLst>
          </p:cNvPr>
          <p:cNvSpPr/>
          <p:nvPr/>
        </p:nvSpPr>
        <p:spPr>
          <a:xfrm>
            <a:off x="34632443" y="25152122"/>
            <a:ext cx="106946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DengXian"/>
              </a:rPr>
              <a:t> This work is supported by National Natural Science Foundation of China (NSFC) (61433018, 61375027), joint research fund of NSFC-RGC (Research Grant Council of Hong Kong) (61531166002, N CUHK404/15) and National Social Science Foundation of China (13&amp;ZD189)</a:t>
            </a:r>
            <a:endParaRPr lang="zh-TW" altLang="zh-HK" sz="2800" dirty="0">
              <a:solidFill>
                <a:srgbClr val="000000"/>
              </a:solidFill>
              <a:latin typeface="Times New Roman" panose="02020603050405020304" pitchFamily="18" charset="0"/>
              <a:ea typeface="DengXian"/>
            </a:endParaRPr>
          </a:p>
        </p:txBody>
      </p:sp>
      <p:sp>
        <p:nvSpPr>
          <p:cNvPr id="90" name="Rectangle 14">
            <a:extLst>
              <a:ext uri="{FF2B5EF4-FFF2-40B4-BE49-F238E27FC236}">
                <a16:creationId xmlns:a16="http://schemas.microsoft.com/office/drawing/2014/main" id="{236A2AE7-9DD3-8947-AA3B-536F22A89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2444" y="24314040"/>
            <a:ext cx="10838695" cy="7223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2002" bIns="92002" anchor="ctr"/>
          <a:lstStyle/>
          <a:p>
            <a:pPr algn="ctr" defTabSz="4906411"/>
            <a:r>
              <a:rPr lang="en-US" altLang="zh-CN" sz="402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Acknowledgment</a:t>
            </a:r>
          </a:p>
        </p:txBody>
      </p:sp>
      <p:sp>
        <p:nvSpPr>
          <p:cNvPr id="91" name="Rectangle 5">
            <a:extLst>
              <a:ext uri="{FF2B5EF4-FFF2-40B4-BE49-F238E27FC236}">
                <a16:creationId xmlns:a16="http://schemas.microsoft.com/office/drawing/2014/main" id="{3E4DF7FC-ACEB-4E42-A943-091D76580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5620" y="16802270"/>
            <a:ext cx="10945519" cy="739606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tIns="92002" bIns="92002"/>
          <a:lstStyle/>
          <a:p>
            <a:pPr marL="517927" indent="-459976" algn="just" defTabSz="4200987">
              <a:buBlip>
                <a:blip r:embed="rId5">
                  <a:extLst/>
                </a:blip>
              </a:buBlip>
            </a:pPr>
            <a:r>
              <a:rPr lang="en-US" altLang="zh-CN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Conclusion</a:t>
            </a:r>
            <a:endParaRPr lang="en-US" altLang="zh-CN" sz="3622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B2737E74-8910-274F-A1C7-491E80901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7484"/>
              </p:ext>
            </p:extLst>
          </p:nvPr>
        </p:nvGraphicFramePr>
        <p:xfrm>
          <a:off x="644040" y="17931480"/>
          <a:ext cx="9110139" cy="292608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969169">
                  <a:extLst>
                    <a:ext uri="{9D8B030D-6E8A-4147-A177-3AD203B41FA5}">
                      <a16:colId xmlns:a16="http://schemas.microsoft.com/office/drawing/2014/main" val="3359838911"/>
                    </a:ext>
                  </a:extLst>
                </a:gridCol>
                <a:gridCol w="2148186">
                  <a:extLst>
                    <a:ext uri="{9D8B030D-6E8A-4147-A177-3AD203B41FA5}">
                      <a16:colId xmlns:a16="http://schemas.microsoft.com/office/drawing/2014/main" val="865474868"/>
                    </a:ext>
                  </a:extLst>
                </a:gridCol>
                <a:gridCol w="2294454">
                  <a:extLst>
                    <a:ext uri="{9D8B030D-6E8A-4147-A177-3AD203B41FA5}">
                      <a16:colId xmlns:a16="http://schemas.microsoft.com/office/drawing/2014/main" val="3401262565"/>
                    </a:ext>
                  </a:extLst>
                </a:gridCol>
                <a:gridCol w="2698330">
                  <a:extLst>
                    <a:ext uri="{9D8B030D-6E8A-4147-A177-3AD203B41FA5}">
                      <a16:colId xmlns:a16="http://schemas.microsoft.com/office/drawing/2014/main" val="1578603526"/>
                    </a:ext>
                  </a:extLst>
                </a:gridCol>
              </a:tblGrid>
              <a:tr h="227589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Database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Number of speakers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Number of utterances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Approximate duration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162270085"/>
                  </a:ext>
                </a:extLst>
              </a:tr>
              <a:tr h="244479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BDL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1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1132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54 min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956154432"/>
                  </a:ext>
                </a:extLst>
              </a:tr>
              <a:tr h="244479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SLT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1132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54 min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896535808"/>
                  </a:ext>
                </a:extLst>
              </a:tr>
              <a:tr h="244479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KED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452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20 min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2322785665"/>
                  </a:ext>
                </a:extLst>
              </a:tr>
              <a:tr h="244479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JMK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1132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55 min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902337923"/>
                  </a:ext>
                </a:extLst>
              </a:tr>
              <a:tr h="244479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MIX2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2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1200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57 min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515424076"/>
                  </a:ext>
                </a:extLst>
              </a:tr>
              <a:tr h="244479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MIX4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4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1700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81 min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4239815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5">
                <a:extLst>
                  <a:ext uri="{FF2B5EF4-FFF2-40B4-BE49-F238E27FC236}">
                    <a16:creationId xmlns:a16="http://schemas.microsoft.com/office/drawing/2014/main" id="{80176997-228D-4348-A238-04DBD940C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14230" y="16787105"/>
                <a:ext cx="9306323" cy="10652109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tIns="92002" bIns="92002"/>
              <a:lstStyle/>
              <a:p>
                <a:pPr marL="517927" indent="-459976" algn="just" defTabSz="4200987">
                  <a:buBlip>
                    <a:blip r:embed="rId5">
                      <a:extLst/>
                    </a:blip>
                  </a:buBlip>
                </a:pPr>
                <a:r>
                  <a:rPr lang="en-US" altLang="zh-CN" sz="3622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GCI classification</a:t>
                </a:r>
                <a:r>
                  <a:rPr lang="zh-CN" altLang="en-US" sz="3622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622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performance measures</a:t>
                </a:r>
                <a:endParaRPr lang="en-US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611381" lvl="1" indent="-213914" algn="just" defTabSz="4200987">
                  <a:buClr>
                    <a:srgbClr val="003466">
                      <a:lumMod val="60000"/>
                      <a:lumOff val="40000"/>
                    </a:srgbClr>
                  </a:buClr>
                  <a:buFont typeface="Wingdings" pitchFamily="2" charset="2"/>
                  <a:buChar char="§"/>
                </a:pPr>
                <a:r>
                  <a:rPr lang="en-US" altLang="zh-CN" sz="3219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Confusion matrix</a:t>
                </a:r>
              </a:p>
              <a:p>
                <a:pPr marL="611381" lvl="1" indent="-213914" algn="just" defTabSz="4200987">
                  <a:buClr>
                    <a:srgbClr val="003466">
                      <a:lumMod val="60000"/>
                      <a:lumOff val="40000"/>
                    </a:srgbClr>
                  </a:buClr>
                  <a:buFont typeface="Wingdings" pitchFamily="2" charset="2"/>
                  <a:buChar char="§"/>
                </a:pPr>
                <a:endParaRPr lang="en-US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611381" lvl="1" indent="-213914" algn="just" defTabSz="4200987">
                  <a:buClr>
                    <a:srgbClr val="003466">
                      <a:lumMod val="60000"/>
                      <a:lumOff val="40000"/>
                    </a:srgbClr>
                  </a:buClr>
                  <a:buFont typeface="Wingdings" pitchFamily="2" charset="2"/>
                  <a:buChar char="§"/>
                </a:pPr>
                <a:endParaRPr lang="en-US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611381" lvl="1" indent="-213914" algn="just" defTabSz="4200987">
                  <a:buClr>
                    <a:srgbClr val="003466">
                      <a:lumMod val="60000"/>
                      <a:lumOff val="40000"/>
                    </a:srgbClr>
                  </a:buClr>
                  <a:buFont typeface="Wingdings" pitchFamily="2" charset="2"/>
                  <a:buChar char="§"/>
                </a:pPr>
                <a:endParaRPr lang="en-US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397467" lvl="1" indent="0" algn="just" defTabSz="4200987">
                  <a:buClr>
                    <a:srgbClr val="003466">
                      <a:lumMod val="60000"/>
                      <a:lumOff val="40000"/>
                    </a:srgbClr>
                  </a:buClr>
                </a:pPr>
                <a:endParaRPr lang="en-US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397467" lvl="1" indent="0" algn="ctr" defTabSz="4200987">
                  <a:lnSpc>
                    <a:spcPct val="120000"/>
                  </a:lnSpc>
                  <a:buClr>
                    <a:srgbClr val="003466">
                      <a:lumMod val="60000"/>
                      <a:lumOff val="40000"/>
                    </a:srgbClr>
                  </a:buClr>
                </a:pP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i="1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zh-CN" sz="3200" i="1" dirty="0">
                  <a:latin typeface="Cambria Math" panose="02040503050406030204" pitchFamily="18" charset="0"/>
                </a:endParaRPr>
              </a:p>
              <a:p>
                <a:pPr marL="397467" lvl="1" indent="0" algn="ctr" defTabSz="4200987">
                  <a:lnSpc>
                    <a:spcPct val="120000"/>
                  </a:lnSpc>
                  <a:buClr>
                    <a:srgbClr val="003466">
                      <a:lumMod val="60000"/>
                      <a:lumOff val="40000"/>
                    </a:srgbClr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=2×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CN" sz="3622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517927" indent="-459976" algn="just" defTabSz="4200987">
                  <a:spcBef>
                    <a:spcPts val="1200"/>
                  </a:spcBef>
                  <a:buBlip>
                    <a:blip r:embed="rId5">
                      <a:extLst/>
                    </a:blip>
                  </a:buBlip>
                </a:pPr>
                <a:r>
                  <a:rPr lang="en-US" altLang="zh-CN" sz="3622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GCI detection</a:t>
                </a:r>
                <a:r>
                  <a:rPr lang="zh-CN" altLang="en-US" sz="3622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622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performance measures</a:t>
                </a:r>
                <a:endParaRPr lang="en-US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611381" lvl="1" indent="-213914" algn="just" defTabSz="4200987">
                  <a:buClr>
                    <a:srgbClr val="003466">
                      <a:lumMod val="60000"/>
                      <a:lumOff val="40000"/>
                    </a:srgbClr>
                  </a:buClr>
                  <a:buFont typeface="Wingdings" pitchFamily="2" charset="2"/>
                  <a:buChar char="§"/>
                </a:pPr>
                <a:r>
                  <a:rPr lang="en-US" altLang="zh-CN" sz="3219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Identification Rate (IDR): </a:t>
                </a:r>
                <a:r>
                  <a:rPr lang="en-US" altLang="zh-CN" sz="3219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proportion of larynx cycles for which exactly one GCI is detected</a:t>
                </a:r>
                <a:endParaRPr lang="zh-CN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611381" lvl="1" indent="-213914" algn="just" defTabSz="4200987">
                  <a:buClr>
                    <a:srgbClr val="003466">
                      <a:lumMod val="60000"/>
                      <a:lumOff val="40000"/>
                    </a:srgbClr>
                  </a:buClr>
                  <a:buFont typeface="Wingdings" pitchFamily="2" charset="2"/>
                  <a:buChar char="§"/>
                </a:pPr>
                <a:r>
                  <a:rPr lang="en-US" altLang="zh-CN" sz="3219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Miss Rate (MR): </a:t>
                </a:r>
                <a:r>
                  <a:rPr lang="en-US" altLang="zh-CN" sz="3219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proportion of larynx cycles for which no GCI is detected</a:t>
                </a:r>
                <a:endParaRPr lang="zh-CN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611381" lvl="1" indent="-213914" algn="just" defTabSz="4200987">
                  <a:buClr>
                    <a:srgbClr val="003466">
                      <a:lumMod val="60000"/>
                      <a:lumOff val="40000"/>
                    </a:srgbClr>
                  </a:buClr>
                  <a:buFont typeface="Wingdings" pitchFamily="2" charset="2"/>
                  <a:buChar char="§"/>
                </a:pPr>
                <a:r>
                  <a:rPr lang="en-US" altLang="zh-CN" sz="3219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False Alarm Rate (FAR): </a:t>
                </a:r>
                <a:r>
                  <a:rPr lang="en-US" altLang="zh-CN" sz="3219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proportion of larynx cycles for which more than one GCI is detected</a:t>
                </a:r>
                <a:endParaRPr lang="zh-CN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611381" lvl="1" indent="-213914" algn="just" defTabSz="4200987">
                  <a:buClr>
                    <a:srgbClr val="003466">
                      <a:lumMod val="60000"/>
                      <a:lumOff val="40000"/>
                    </a:srgbClr>
                  </a:buClr>
                  <a:buFont typeface="Wingdings" pitchFamily="2" charset="2"/>
                  <a:buChar char="§"/>
                </a:pPr>
                <a:r>
                  <a:rPr lang="en-US" altLang="zh-CN" sz="3219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Identification Accuracy (IDA): </a:t>
                </a:r>
                <a:r>
                  <a:rPr lang="en-US" altLang="zh-CN" sz="3219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standard deviation of the distribution</a:t>
                </a:r>
                <a:endParaRPr lang="zh-CN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611381" lvl="1" indent="-213914" algn="just" defTabSz="4200987">
                  <a:buClr>
                    <a:srgbClr val="003466">
                      <a:lumMod val="60000"/>
                      <a:lumOff val="40000"/>
                    </a:srgbClr>
                  </a:buClr>
                  <a:buFont typeface="Wingdings" pitchFamily="2" charset="2"/>
                  <a:buChar char="§"/>
                </a:pPr>
                <a:r>
                  <a:rPr lang="en-US" altLang="zh-CN" sz="3219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Accuracy to </a:t>
                </a:r>
                <a:r>
                  <a:rPr lang="it-IT" altLang="zh-CN" sz="3219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± </a:t>
                </a:r>
                <a:r>
                  <a:rPr lang="en-US" altLang="zh-CN" sz="3219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0.25ms (A25): </a:t>
                </a:r>
                <a:r>
                  <a:rPr lang="en-US" altLang="zh-CN" sz="3219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proportion of detections with timing error smaller than 0.25ms</a:t>
                </a:r>
                <a:endParaRPr lang="zh-CN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Rectangle 5">
                <a:extLst>
                  <a:ext uri="{FF2B5EF4-FFF2-40B4-BE49-F238E27FC236}">
                    <a16:creationId xmlns:a16="http://schemas.microsoft.com/office/drawing/2014/main" xmlns="" id="{80176997-228D-4348-A238-04DBD940C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14230" y="16787105"/>
                <a:ext cx="9306323" cy="10652109"/>
              </a:xfrm>
              <a:prstGeom prst="rect">
                <a:avLst/>
              </a:prstGeom>
              <a:blipFill rotWithShape="0">
                <a:blip r:embed="rId9"/>
                <a:stretch>
                  <a:fillRect t="-458" r="-1703" b="-2347"/>
                </a:stretch>
              </a:blipFill>
              <a:ln w="571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192123BB-31D6-ED4A-B3B0-E066A8815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809753"/>
              </p:ext>
            </p:extLst>
          </p:nvPr>
        </p:nvGraphicFramePr>
        <p:xfrm>
          <a:off x="10881228" y="18049170"/>
          <a:ext cx="8137129" cy="172824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543204">
                  <a:extLst>
                    <a:ext uri="{9D8B030D-6E8A-4147-A177-3AD203B41FA5}">
                      <a16:colId xmlns:a16="http://schemas.microsoft.com/office/drawing/2014/main" val="4165993128"/>
                    </a:ext>
                  </a:extLst>
                </a:gridCol>
                <a:gridCol w="2683661">
                  <a:extLst>
                    <a:ext uri="{9D8B030D-6E8A-4147-A177-3AD203B41FA5}">
                      <a16:colId xmlns:a16="http://schemas.microsoft.com/office/drawing/2014/main" val="2444768353"/>
                    </a:ext>
                  </a:extLst>
                </a:gridCol>
                <a:gridCol w="2910264">
                  <a:extLst>
                    <a:ext uri="{9D8B030D-6E8A-4147-A177-3AD203B41FA5}">
                      <a16:colId xmlns:a16="http://schemas.microsoft.com/office/drawing/2014/main" val="3578778371"/>
                    </a:ext>
                  </a:extLst>
                </a:gridCol>
              </a:tblGrid>
              <a:tr h="576080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 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Positive Class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Negative Class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5364573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Predict Positive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True Positive (TP)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False Positive (FP)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57019930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Predict Negative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False Negative (FN)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True Negative (TN)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90878412"/>
                  </a:ext>
                </a:extLst>
              </a:tr>
            </a:tbl>
          </a:graphicData>
        </a:graphic>
      </p:graphicFrame>
      <p:grpSp>
        <p:nvGrpSpPr>
          <p:cNvPr id="43" name="组合 42">
            <a:extLst>
              <a:ext uri="{FF2B5EF4-FFF2-40B4-BE49-F238E27FC236}">
                <a16:creationId xmlns:a16="http://schemas.microsoft.com/office/drawing/2014/main" id="{D074A34C-71DD-460E-8044-7E018FB5DF85}"/>
              </a:ext>
            </a:extLst>
          </p:cNvPr>
          <p:cNvGrpSpPr/>
          <p:nvPr/>
        </p:nvGrpSpPr>
        <p:grpSpPr>
          <a:xfrm>
            <a:off x="34109931" y="5214711"/>
            <a:ext cx="10802149" cy="3432696"/>
            <a:chOff x="119347" y="1609100"/>
            <a:chExt cx="12003932" cy="3980770"/>
          </a:xfrm>
        </p:grpSpPr>
        <p:sp>
          <p:nvSpPr>
            <p:cNvPr id="45" name="Rounded Rectangle 3">
              <a:extLst>
                <a:ext uri="{FF2B5EF4-FFF2-40B4-BE49-F238E27FC236}">
                  <a16:creationId xmlns:a16="http://schemas.microsoft.com/office/drawing/2014/main" id="{B89DC228-DE6C-4873-B32D-E8350F4577AC}"/>
                </a:ext>
              </a:extLst>
            </p:cNvPr>
            <p:cNvSpPr/>
            <p:nvPr/>
          </p:nvSpPr>
          <p:spPr>
            <a:xfrm>
              <a:off x="2326519" y="2515658"/>
              <a:ext cx="2862468" cy="1925305"/>
            </a:xfrm>
            <a:prstGeom prst="roundRect">
              <a:avLst>
                <a:gd name="adj" fmla="val 6997"/>
              </a:avLst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">
              <a:extLst>
                <a:ext uri="{FF2B5EF4-FFF2-40B4-BE49-F238E27FC236}">
                  <a16:creationId xmlns:a16="http://schemas.microsoft.com/office/drawing/2014/main" id="{94EECEBF-907D-489E-B4AF-0D4C07B4F17D}"/>
                </a:ext>
              </a:extLst>
            </p:cNvPr>
            <p:cNvSpPr/>
            <p:nvPr/>
          </p:nvSpPr>
          <p:spPr>
            <a:xfrm>
              <a:off x="2506084" y="2644230"/>
              <a:ext cx="398040" cy="1645200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rgbClr val="4D4543"/>
                </a:solidFill>
              </a:endParaRPr>
            </a:p>
          </p:txBody>
        </p:sp>
        <p:cxnSp>
          <p:nvCxnSpPr>
            <p:cNvPr id="47" name="Straight Arrow Connector 5">
              <a:extLst>
                <a:ext uri="{FF2B5EF4-FFF2-40B4-BE49-F238E27FC236}">
                  <a16:creationId xmlns:a16="http://schemas.microsoft.com/office/drawing/2014/main" id="{85C696DE-3196-45B6-A8AF-14969959974C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1668895" y="3467098"/>
              <a:ext cx="657624" cy="11213"/>
            </a:xfrm>
            <a:prstGeom prst="straightConnector1">
              <a:avLst/>
            </a:prstGeom>
            <a:ln w="381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6">
              <a:extLst>
                <a:ext uri="{FF2B5EF4-FFF2-40B4-BE49-F238E27FC236}">
                  <a16:creationId xmlns:a16="http://schemas.microsoft.com/office/drawing/2014/main" id="{0E796F73-5FEF-447F-8523-7D3A7273E69C}"/>
                </a:ext>
              </a:extLst>
            </p:cNvPr>
            <p:cNvSpPr/>
            <p:nvPr/>
          </p:nvSpPr>
          <p:spPr>
            <a:xfrm>
              <a:off x="3180996" y="2644230"/>
              <a:ext cx="398040" cy="1645739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50" name="Rounded Rectangle 7">
              <a:extLst>
                <a:ext uri="{FF2B5EF4-FFF2-40B4-BE49-F238E27FC236}">
                  <a16:creationId xmlns:a16="http://schemas.microsoft.com/office/drawing/2014/main" id="{BCFDCD3E-6C6D-4BD5-A24D-8CC51DAA0936}"/>
                </a:ext>
              </a:extLst>
            </p:cNvPr>
            <p:cNvSpPr/>
            <p:nvPr/>
          </p:nvSpPr>
          <p:spPr>
            <a:xfrm>
              <a:off x="3896853" y="2644230"/>
              <a:ext cx="399600" cy="1645739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51" name="Rounded Rectangle 8">
              <a:extLst>
                <a:ext uri="{FF2B5EF4-FFF2-40B4-BE49-F238E27FC236}">
                  <a16:creationId xmlns:a16="http://schemas.microsoft.com/office/drawing/2014/main" id="{8B005081-FBC9-42DE-94F5-75EB0E9268C6}"/>
                </a:ext>
              </a:extLst>
            </p:cNvPr>
            <p:cNvSpPr/>
            <p:nvPr/>
          </p:nvSpPr>
          <p:spPr>
            <a:xfrm>
              <a:off x="4612710" y="2644230"/>
              <a:ext cx="398040" cy="1645739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rgbClr val="4D4543"/>
                </a:solidFill>
              </a:endParaRPr>
            </a:p>
          </p:txBody>
        </p:sp>
        <p:cxnSp>
          <p:nvCxnSpPr>
            <p:cNvPr id="52" name="Straight Arrow Connector 9">
              <a:extLst>
                <a:ext uri="{FF2B5EF4-FFF2-40B4-BE49-F238E27FC236}">
                  <a16:creationId xmlns:a16="http://schemas.microsoft.com/office/drawing/2014/main" id="{AE2E5978-A8B7-405F-A31A-8E33031026F7}"/>
                </a:ext>
              </a:extLst>
            </p:cNvPr>
            <p:cNvCxnSpPr>
              <a:cxnSpLocks/>
              <a:stCxn id="45" idx="3"/>
              <a:endCxn id="53" idx="1"/>
            </p:cNvCxnSpPr>
            <p:nvPr/>
          </p:nvCxnSpPr>
          <p:spPr>
            <a:xfrm flipV="1">
              <a:off x="5188987" y="3470323"/>
              <a:ext cx="592051" cy="7988"/>
            </a:xfrm>
            <a:prstGeom prst="straightConnector1">
              <a:avLst/>
            </a:prstGeom>
            <a:ln w="381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10">
              <a:extLst>
                <a:ext uri="{FF2B5EF4-FFF2-40B4-BE49-F238E27FC236}">
                  <a16:creationId xmlns:a16="http://schemas.microsoft.com/office/drawing/2014/main" id="{2B09360D-9039-4413-BA2E-7ECDBF9DB9BA}"/>
                </a:ext>
              </a:extLst>
            </p:cNvPr>
            <p:cNvSpPr/>
            <p:nvPr/>
          </p:nvSpPr>
          <p:spPr>
            <a:xfrm>
              <a:off x="5781038" y="2405290"/>
              <a:ext cx="1090947" cy="2130065"/>
            </a:xfrm>
            <a:prstGeom prst="roundRect">
              <a:avLst>
                <a:gd name="adj" fmla="val 6997"/>
              </a:avLst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12">
              <a:extLst>
                <a:ext uri="{FF2B5EF4-FFF2-40B4-BE49-F238E27FC236}">
                  <a16:creationId xmlns:a16="http://schemas.microsoft.com/office/drawing/2014/main" id="{14CF6243-ABA0-4080-B87A-481D58F8028D}"/>
                </a:ext>
              </a:extLst>
            </p:cNvPr>
            <p:cNvCxnSpPr>
              <a:cxnSpLocks/>
              <a:stCxn id="46" idx="3"/>
              <a:endCxn id="49" idx="1"/>
            </p:cNvCxnSpPr>
            <p:nvPr/>
          </p:nvCxnSpPr>
          <p:spPr>
            <a:xfrm>
              <a:off x="2904124" y="3466830"/>
              <a:ext cx="276872" cy="270"/>
            </a:xfrm>
            <a:prstGeom prst="straightConnector1">
              <a:avLst/>
            </a:prstGeom>
            <a:ln w="127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3">
              <a:extLst>
                <a:ext uri="{FF2B5EF4-FFF2-40B4-BE49-F238E27FC236}">
                  <a16:creationId xmlns:a16="http://schemas.microsoft.com/office/drawing/2014/main" id="{4044F898-A0F3-400D-8C00-EE41B42CD45B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>
              <a:off x="3579036" y="3467100"/>
              <a:ext cx="317817" cy="0"/>
            </a:xfrm>
            <a:prstGeom prst="straightConnector1">
              <a:avLst/>
            </a:prstGeom>
            <a:ln w="127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4">
              <a:extLst>
                <a:ext uri="{FF2B5EF4-FFF2-40B4-BE49-F238E27FC236}">
                  <a16:creationId xmlns:a16="http://schemas.microsoft.com/office/drawing/2014/main" id="{90002FF5-9DB5-46C8-AD03-4027C4E425F4}"/>
                </a:ext>
              </a:extLst>
            </p:cNvPr>
            <p:cNvCxnSpPr>
              <a:cxnSpLocks/>
              <a:stCxn id="50" idx="3"/>
              <a:endCxn id="51" idx="1"/>
            </p:cNvCxnSpPr>
            <p:nvPr/>
          </p:nvCxnSpPr>
          <p:spPr>
            <a:xfrm>
              <a:off x="4296453" y="3467100"/>
              <a:ext cx="316257" cy="0"/>
            </a:xfrm>
            <a:prstGeom prst="straightConnector1">
              <a:avLst/>
            </a:prstGeom>
            <a:ln w="127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15">
              <a:extLst>
                <a:ext uri="{FF2B5EF4-FFF2-40B4-BE49-F238E27FC236}">
                  <a16:creationId xmlns:a16="http://schemas.microsoft.com/office/drawing/2014/main" id="{A128660E-A520-4F2C-8AFF-C7CC5F274188}"/>
                </a:ext>
              </a:extLst>
            </p:cNvPr>
            <p:cNvSpPr/>
            <p:nvPr/>
          </p:nvSpPr>
          <p:spPr>
            <a:xfrm>
              <a:off x="5916115" y="2773096"/>
              <a:ext cx="410399" cy="410817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8" name="Oval 16">
              <a:extLst>
                <a:ext uri="{FF2B5EF4-FFF2-40B4-BE49-F238E27FC236}">
                  <a16:creationId xmlns:a16="http://schemas.microsoft.com/office/drawing/2014/main" id="{FFE8A13B-751C-4426-B429-95B5A59ABD1B}"/>
                </a:ext>
              </a:extLst>
            </p:cNvPr>
            <p:cNvSpPr/>
            <p:nvPr/>
          </p:nvSpPr>
          <p:spPr>
            <a:xfrm>
              <a:off x="5916114" y="3393274"/>
              <a:ext cx="410399" cy="410817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9" name="Oval 17">
              <a:extLst>
                <a:ext uri="{FF2B5EF4-FFF2-40B4-BE49-F238E27FC236}">
                  <a16:creationId xmlns:a16="http://schemas.microsoft.com/office/drawing/2014/main" id="{4BC19935-87CE-40BA-9364-0D2951B8DE1E}"/>
                </a:ext>
              </a:extLst>
            </p:cNvPr>
            <p:cNvSpPr/>
            <p:nvPr/>
          </p:nvSpPr>
          <p:spPr>
            <a:xfrm>
              <a:off x="5916113" y="4011613"/>
              <a:ext cx="410399" cy="410817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60" name="Straight Arrow Connector 19">
              <a:extLst>
                <a:ext uri="{FF2B5EF4-FFF2-40B4-BE49-F238E27FC236}">
                  <a16:creationId xmlns:a16="http://schemas.microsoft.com/office/drawing/2014/main" id="{86FB49E0-CFC1-43AA-99EC-08D9E4FCFF0B}"/>
                </a:ext>
              </a:extLst>
            </p:cNvPr>
            <p:cNvCxnSpPr>
              <a:cxnSpLocks/>
              <a:stCxn id="57" idx="4"/>
              <a:endCxn id="58" idx="0"/>
            </p:cNvCxnSpPr>
            <p:nvPr/>
          </p:nvCxnSpPr>
          <p:spPr>
            <a:xfrm flipH="1">
              <a:off x="6121314" y="3183913"/>
              <a:ext cx="1" cy="209361"/>
            </a:xfrm>
            <a:prstGeom prst="straightConnector1">
              <a:avLst/>
            </a:prstGeom>
            <a:ln w="127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20">
              <a:extLst>
                <a:ext uri="{FF2B5EF4-FFF2-40B4-BE49-F238E27FC236}">
                  <a16:creationId xmlns:a16="http://schemas.microsoft.com/office/drawing/2014/main" id="{04E1381E-175B-4A6F-A70F-C200DACCA731}"/>
                </a:ext>
              </a:extLst>
            </p:cNvPr>
            <p:cNvCxnSpPr>
              <a:cxnSpLocks/>
              <a:stCxn id="58" idx="4"/>
              <a:endCxn id="59" idx="0"/>
            </p:cNvCxnSpPr>
            <p:nvPr/>
          </p:nvCxnSpPr>
          <p:spPr>
            <a:xfrm flipH="1">
              <a:off x="6121313" y="3804091"/>
              <a:ext cx="1" cy="207522"/>
            </a:xfrm>
            <a:prstGeom prst="straightConnector1">
              <a:avLst/>
            </a:prstGeom>
            <a:ln w="127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21">
              <a:extLst>
                <a:ext uri="{FF2B5EF4-FFF2-40B4-BE49-F238E27FC236}">
                  <a16:creationId xmlns:a16="http://schemas.microsoft.com/office/drawing/2014/main" id="{81826FCC-CFDC-4918-8A16-2ACE4A7DE478}"/>
                </a:ext>
              </a:extLst>
            </p:cNvPr>
            <p:cNvSpPr/>
            <p:nvPr/>
          </p:nvSpPr>
          <p:spPr>
            <a:xfrm>
              <a:off x="6292673" y="2463655"/>
              <a:ext cx="410399" cy="410817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3" name="Oval 22">
              <a:extLst>
                <a:ext uri="{FF2B5EF4-FFF2-40B4-BE49-F238E27FC236}">
                  <a16:creationId xmlns:a16="http://schemas.microsoft.com/office/drawing/2014/main" id="{73DF6E7F-934F-455A-B4DF-36818EE46B18}"/>
                </a:ext>
              </a:extLst>
            </p:cNvPr>
            <p:cNvSpPr/>
            <p:nvPr/>
          </p:nvSpPr>
          <p:spPr>
            <a:xfrm>
              <a:off x="6292671" y="3081994"/>
              <a:ext cx="410399" cy="410817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6" name="Oval 23">
              <a:extLst>
                <a:ext uri="{FF2B5EF4-FFF2-40B4-BE49-F238E27FC236}">
                  <a16:creationId xmlns:a16="http://schemas.microsoft.com/office/drawing/2014/main" id="{B1619DB4-69CC-43AD-A7D6-6FAC256EAC22}"/>
                </a:ext>
              </a:extLst>
            </p:cNvPr>
            <p:cNvSpPr/>
            <p:nvPr/>
          </p:nvSpPr>
          <p:spPr>
            <a:xfrm>
              <a:off x="6292672" y="3700333"/>
              <a:ext cx="410399" cy="410817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67" name="Straight Arrow Connector 25">
              <a:extLst>
                <a:ext uri="{FF2B5EF4-FFF2-40B4-BE49-F238E27FC236}">
                  <a16:creationId xmlns:a16="http://schemas.microsoft.com/office/drawing/2014/main" id="{337AC88E-8CEA-41EB-9D20-A2A93A3CCD4E}"/>
                </a:ext>
              </a:extLst>
            </p:cNvPr>
            <p:cNvCxnSpPr>
              <a:cxnSpLocks/>
              <a:stCxn id="66" idx="0"/>
              <a:endCxn id="63" idx="4"/>
            </p:cNvCxnSpPr>
            <p:nvPr/>
          </p:nvCxnSpPr>
          <p:spPr>
            <a:xfrm flipH="1" flipV="1">
              <a:off x="6497871" y="3492811"/>
              <a:ext cx="1" cy="207522"/>
            </a:xfrm>
            <a:prstGeom prst="straightConnector1">
              <a:avLst/>
            </a:prstGeom>
            <a:ln w="127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26">
              <a:extLst>
                <a:ext uri="{FF2B5EF4-FFF2-40B4-BE49-F238E27FC236}">
                  <a16:creationId xmlns:a16="http://schemas.microsoft.com/office/drawing/2014/main" id="{84FA3A55-2082-4D63-AAEB-E1021188BA41}"/>
                </a:ext>
              </a:extLst>
            </p:cNvPr>
            <p:cNvCxnSpPr>
              <a:cxnSpLocks/>
              <a:stCxn id="63" idx="0"/>
              <a:endCxn id="62" idx="4"/>
            </p:cNvCxnSpPr>
            <p:nvPr/>
          </p:nvCxnSpPr>
          <p:spPr>
            <a:xfrm flipV="1">
              <a:off x="6497871" y="2874472"/>
              <a:ext cx="2" cy="207522"/>
            </a:xfrm>
            <a:prstGeom prst="straightConnector1">
              <a:avLst/>
            </a:prstGeom>
            <a:ln w="127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28">
              <a:extLst>
                <a:ext uri="{FF2B5EF4-FFF2-40B4-BE49-F238E27FC236}">
                  <a16:creationId xmlns:a16="http://schemas.microsoft.com/office/drawing/2014/main" id="{4F99FA9E-C88D-489B-9F6C-3FC1707DD64F}"/>
                </a:ext>
              </a:extLst>
            </p:cNvPr>
            <p:cNvSpPr/>
            <p:nvPr/>
          </p:nvSpPr>
          <p:spPr>
            <a:xfrm>
              <a:off x="7432960" y="2658749"/>
              <a:ext cx="399600" cy="1645200"/>
            </a:xfrm>
            <a:prstGeom prst="roundRect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rgbClr val="EDDD78"/>
                </a:solidFill>
              </a:endParaRPr>
            </a:p>
          </p:txBody>
        </p:sp>
        <p:sp>
          <p:nvSpPr>
            <p:cNvPr id="72" name="Rounded Rectangle 29">
              <a:extLst>
                <a:ext uri="{FF2B5EF4-FFF2-40B4-BE49-F238E27FC236}">
                  <a16:creationId xmlns:a16="http://schemas.microsoft.com/office/drawing/2014/main" id="{689B1C2C-C1DB-45B3-AE02-2A76AD1147C8}"/>
                </a:ext>
              </a:extLst>
            </p:cNvPr>
            <p:cNvSpPr/>
            <p:nvPr/>
          </p:nvSpPr>
          <p:spPr>
            <a:xfrm>
              <a:off x="8510637" y="3366343"/>
              <a:ext cx="399600" cy="1645200"/>
            </a:xfrm>
            <a:prstGeom prst="roundRect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rgbClr val="EDDD78"/>
                </a:solidFill>
              </a:endParaRPr>
            </a:p>
          </p:txBody>
        </p:sp>
        <p:cxnSp>
          <p:nvCxnSpPr>
            <p:cNvPr id="74" name="Elbow Connector 30">
              <a:extLst>
                <a:ext uri="{FF2B5EF4-FFF2-40B4-BE49-F238E27FC236}">
                  <a16:creationId xmlns:a16="http://schemas.microsoft.com/office/drawing/2014/main" id="{3C2A6C8F-8DDE-451E-9FF0-EF997C119A4C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>
              <a:off x="7832560" y="3481349"/>
              <a:ext cx="678077" cy="70759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31">
              <a:extLst>
                <a:ext uri="{FF2B5EF4-FFF2-40B4-BE49-F238E27FC236}">
                  <a16:creationId xmlns:a16="http://schemas.microsoft.com/office/drawing/2014/main" id="{EB255EF4-EB86-4563-883F-1BA4DE038B5C}"/>
                </a:ext>
              </a:extLst>
            </p:cNvPr>
            <p:cNvCxnSpPr>
              <a:cxnSpLocks/>
              <a:stCxn id="71" idx="3"/>
              <a:endCxn id="80" idx="1"/>
            </p:cNvCxnSpPr>
            <p:nvPr/>
          </p:nvCxnSpPr>
          <p:spPr>
            <a:xfrm flipV="1">
              <a:off x="7832560" y="2203415"/>
              <a:ext cx="1994270" cy="1277934"/>
            </a:xfrm>
            <a:prstGeom prst="bentConnector3">
              <a:avLst>
                <a:gd name="adj1" fmla="val 16944"/>
              </a:avLst>
            </a:prstGeom>
            <a:ln w="38100">
              <a:solidFill>
                <a:srgbClr val="4D4543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32">
              <a:extLst>
                <a:ext uri="{FF2B5EF4-FFF2-40B4-BE49-F238E27FC236}">
                  <a16:creationId xmlns:a16="http://schemas.microsoft.com/office/drawing/2014/main" id="{1195E49F-B37A-4684-A4A5-0731EBD6CDF9}"/>
                </a:ext>
              </a:extLst>
            </p:cNvPr>
            <p:cNvCxnSpPr>
              <a:cxnSpLocks/>
              <a:stCxn id="53" idx="3"/>
              <a:endCxn id="71" idx="1"/>
            </p:cNvCxnSpPr>
            <p:nvPr/>
          </p:nvCxnSpPr>
          <p:spPr>
            <a:xfrm>
              <a:off x="6871985" y="3470323"/>
              <a:ext cx="560975" cy="11026"/>
            </a:xfrm>
            <a:prstGeom prst="straightConnector1">
              <a:avLst/>
            </a:prstGeom>
            <a:ln w="381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ounded Rectangle 33">
              <a:extLst>
                <a:ext uri="{FF2B5EF4-FFF2-40B4-BE49-F238E27FC236}">
                  <a16:creationId xmlns:a16="http://schemas.microsoft.com/office/drawing/2014/main" id="{BD1D77F6-1C57-4484-83F6-2CFEA947CBCE}"/>
                </a:ext>
              </a:extLst>
            </p:cNvPr>
            <p:cNvSpPr/>
            <p:nvPr/>
          </p:nvSpPr>
          <p:spPr>
            <a:xfrm>
              <a:off x="9826830" y="1843015"/>
              <a:ext cx="1369565" cy="720800"/>
            </a:xfrm>
            <a:prstGeom prst="roundRect">
              <a:avLst/>
            </a:prstGeom>
            <a:solidFill>
              <a:schemeClr val="bg1">
                <a:alpha val="2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4D4543"/>
                  </a:solidFill>
                </a:rPr>
                <a:t>Center Loss</a:t>
              </a:r>
            </a:p>
          </p:txBody>
        </p:sp>
        <p:cxnSp>
          <p:nvCxnSpPr>
            <p:cNvPr id="82" name="Straight Arrow Connector 34">
              <a:extLst>
                <a:ext uri="{FF2B5EF4-FFF2-40B4-BE49-F238E27FC236}">
                  <a16:creationId xmlns:a16="http://schemas.microsoft.com/office/drawing/2014/main" id="{0B289690-5417-464B-9F65-1411C2CDF433}"/>
                </a:ext>
              </a:extLst>
            </p:cNvPr>
            <p:cNvCxnSpPr>
              <a:cxnSpLocks/>
              <a:stCxn id="72" idx="3"/>
              <a:endCxn id="83" idx="1"/>
            </p:cNvCxnSpPr>
            <p:nvPr/>
          </p:nvCxnSpPr>
          <p:spPr>
            <a:xfrm flipV="1">
              <a:off x="8910237" y="4177413"/>
              <a:ext cx="417504" cy="11530"/>
            </a:xfrm>
            <a:prstGeom prst="straightConnector1">
              <a:avLst/>
            </a:prstGeom>
            <a:ln w="381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ounded Rectangle 35">
              <a:extLst>
                <a:ext uri="{FF2B5EF4-FFF2-40B4-BE49-F238E27FC236}">
                  <a16:creationId xmlns:a16="http://schemas.microsoft.com/office/drawing/2014/main" id="{42F29312-636E-4B93-AF79-46C4BE445118}"/>
                </a:ext>
              </a:extLst>
            </p:cNvPr>
            <p:cNvSpPr/>
            <p:nvPr/>
          </p:nvSpPr>
          <p:spPr>
            <a:xfrm>
              <a:off x="9327741" y="3804091"/>
              <a:ext cx="2367745" cy="746643"/>
            </a:xfrm>
            <a:prstGeom prst="roundRect">
              <a:avLst/>
            </a:prstGeom>
            <a:solidFill>
              <a:schemeClr val="bg1">
                <a:alpha val="25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rgbClr val="4D4543"/>
                  </a:solidFill>
                </a:rPr>
                <a:t>Softmax</a:t>
              </a:r>
              <a:r>
                <a:rPr lang="en-US" sz="2400" dirty="0">
                  <a:solidFill>
                    <a:srgbClr val="4D4543"/>
                  </a:solidFill>
                </a:rPr>
                <a:t> Cross-entropy Loss</a:t>
              </a:r>
            </a:p>
          </p:txBody>
        </p:sp>
        <p:cxnSp>
          <p:nvCxnSpPr>
            <p:cNvPr id="84" name="Straight Connector 36">
              <a:extLst>
                <a:ext uri="{FF2B5EF4-FFF2-40B4-BE49-F238E27FC236}">
                  <a16:creationId xmlns:a16="http://schemas.microsoft.com/office/drawing/2014/main" id="{600EBF67-2055-4FBD-A3F9-F62D101349EE}"/>
                </a:ext>
              </a:extLst>
            </p:cNvPr>
            <p:cNvCxnSpPr>
              <a:cxnSpLocks/>
              <a:stCxn id="83" idx="0"/>
              <a:endCxn id="92" idx="4"/>
            </p:cNvCxnSpPr>
            <p:nvPr/>
          </p:nvCxnSpPr>
          <p:spPr>
            <a:xfrm flipH="1" flipV="1">
              <a:off x="10511613" y="3449246"/>
              <a:ext cx="1" cy="35484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37">
              <a:extLst>
                <a:ext uri="{FF2B5EF4-FFF2-40B4-BE49-F238E27FC236}">
                  <a16:creationId xmlns:a16="http://schemas.microsoft.com/office/drawing/2014/main" id="{225152E9-A4E7-4C52-BB93-593BABB31AC8}"/>
                </a:ext>
              </a:extLst>
            </p:cNvPr>
            <p:cNvCxnSpPr>
              <a:cxnSpLocks/>
              <a:stCxn id="80" idx="2"/>
              <a:endCxn id="92" idx="0"/>
            </p:cNvCxnSpPr>
            <p:nvPr/>
          </p:nvCxnSpPr>
          <p:spPr>
            <a:xfrm>
              <a:off x="10511613" y="2563815"/>
              <a:ext cx="0" cy="384873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38">
              <a:extLst>
                <a:ext uri="{FF2B5EF4-FFF2-40B4-BE49-F238E27FC236}">
                  <a16:creationId xmlns:a16="http://schemas.microsoft.com/office/drawing/2014/main" id="{CC666B0A-4666-4BAA-8639-19AA7035397F}"/>
                </a:ext>
              </a:extLst>
            </p:cNvPr>
            <p:cNvSpPr/>
            <p:nvPr/>
          </p:nvSpPr>
          <p:spPr>
            <a:xfrm>
              <a:off x="10250524" y="2948688"/>
              <a:ext cx="522178" cy="500558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4D4543"/>
                  </a:solidFill>
                </a:rPr>
                <a:t>+</a:t>
              </a:r>
            </a:p>
          </p:txBody>
        </p:sp>
        <p:sp>
          <p:nvSpPr>
            <p:cNvPr id="94" name="TextBox 70">
              <a:extLst>
                <a:ext uri="{FF2B5EF4-FFF2-40B4-BE49-F238E27FC236}">
                  <a16:creationId xmlns:a16="http://schemas.microsoft.com/office/drawing/2014/main" id="{950C147E-3A3C-48D6-A962-D3A6C04CF20E}"/>
                </a:ext>
              </a:extLst>
            </p:cNvPr>
            <p:cNvSpPr txBox="1"/>
            <p:nvPr/>
          </p:nvSpPr>
          <p:spPr>
            <a:xfrm>
              <a:off x="2915698" y="4618830"/>
              <a:ext cx="1538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CNN layers</a:t>
              </a:r>
            </a:p>
          </p:txBody>
        </p:sp>
        <p:sp>
          <p:nvSpPr>
            <p:cNvPr id="95" name="TextBox 71">
              <a:extLst>
                <a:ext uri="{FF2B5EF4-FFF2-40B4-BE49-F238E27FC236}">
                  <a16:creationId xmlns:a16="http://schemas.microsoft.com/office/drawing/2014/main" id="{DDBC4F92-76A7-4E70-A3FC-BE7BC5375168}"/>
                </a:ext>
              </a:extLst>
            </p:cNvPr>
            <p:cNvSpPr txBox="1"/>
            <p:nvPr/>
          </p:nvSpPr>
          <p:spPr>
            <a:xfrm>
              <a:off x="5809326" y="4638291"/>
              <a:ext cx="1080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Bi-RNN</a:t>
              </a:r>
            </a:p>
          </p:txBody>
        </p:sp>
        <p:sp>
          <p:nvSpPr>
            <p:cNvPr id="96" name="TextBox 72">
              <a:extLst>
                <a:ext uri="{FF2B5EF4-FFF2-40B4-BE49-F238E27FC236}">
                  <a16:creationId xmlns:a16="http://schemas.microsoft.com/office/drawing/2014/main" id="{4C3A924A-9553-46A8-983C-E7DBBA1B88AD}"/>
                </a:ext>
              </a:extLst>
            </p:cNvPr>
            <p:cNvSpPr txBox="1"/>
            <p:nvPr/>
          </p:nvSpPr>
          <p:spPr>
            <a:xfrm>
              <a:off x="7323129" y="4387997"/>
              <a:ext cx="642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FC1</a:t>
              </a:r>
            </a:p>
          </p:txBody>
        </p:sp>
        <p:sp>
          <p:nvSpPr>
            <p:cNvPr id="99" name="TextBox 73">
              <a:extLst>
                <a:ext uri="{FF2B5EF4-FFF2-40B4-BE49-F238E27FC236}">
                  <a16:creationId xmlns:a16="http://schemas.microsoft.com/office/drawing/2014/main" id="{2DA3667C-A363-4A34-BCD2-A073DC8A3D6A}"/>
                </a:ext>
              </a:extLst>
            </p:cNvPr>
            <p:cNvSpPr txBox="1"/>
            <p:nvPr/>
          </p:nvSpPr>
          <p:spPr>
            <a:xfrm>
              <a:off x="8389419" y="5128205"/>
              <a:ext cx="642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FC2</a:t>
              </a:r>
            </a:p>
          </p:txBody>
        </p:sp>
        <p:sp>
          <p:nvSpPr>
            <p:cNvPr id="100" name="Rounded Rectangle 39">
              <a:extLst>
                <a:ext uri="{FF2B5EF4-FFF2-40B4-BE49-F238E27FC236}">
                  <a16:creationId xmlns:a16="http://schemas.microsoft.com/office/drawing/2014/main" id="{9CC20F85-69BD-41B0-91A1-DDE97B86B03A}"/>
                </a:ext>
              </a:extLst>
            </p:cNvPr>
            <p:cNvSpPr/>
            <p:nvPr/>
          </p:nvSpPr>
          <p:spPr>
            <a:xfrm>
              <a:off x="2326519" y="2515658"/>
              <a:ext cx="2862468" cy="1925305"/>
            </a:xfrm>
            <a:prstGeom prst="roundRect">
              <a:avLst>
                <a:gd name="adj" fmla="val 6997"/>
              </a:avLst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40">
              <a:extLst>
                <a:ext uri="{FF2B5EF4-FFF2-40B4-BE49-F238E27FC236}">
                  <a16:creationId xmlns:a16="http://schemas.microsoft.com/office/drawing/2014/main" id="{9F2004F1-EDF0-4F81-9568-79CE78CAE0FA}"/>
                </a:ext>
              </a:extLst>
            </p:cNvPr>
            <p:cNvSpPr/>
            <p:nvPr/>
          </p:nvSpPr>
          <p:spPr>
            <a:xfrm>
              <a:off x="2506084" y="2644230"/>
              <a:ext cx="398040" cy="1645200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rgbClr val="4D4543"/>
                </a:solidFill>
              </a:endParaRPr>
            </a:p>
          </p:txBody>
        </p:sp>
        <p:cxnSp>
          <p:nvCxnSpPr>
            <p:cNvPr id="102" name="Straight Arrow Connector 41">
              <a:extLst>
                <a:ext uri="{FF2B5EF4-FFF2-40B4-BE49-F238E27FC236}">
                  <a16:creationId xmlns:a16="http://schemas.microsoft.com/office/drawing/2014/main" id="{53932C3F-17A1-4DA3-8F16-696A56602DA5}"/>
                </a:ext>
              </a:extLst>
            </p:cNvPr>
            <p:cNvCxnSpPr>
              <a:cxnSpLocks/>
              <a:endCxn id="100" idx="1"/>
            </p:cNvCxnSpPr>
            <p:nvPr/>
          </p:nvCxnSpPr>
          <p:spPr>
            <a:xfrm>
              <a:off x="1668895" y="3467098"/>
              <a:ext cx="657624" cy="11213"/>
            </a:xfrm>
            <a:prstGeom prst="straightConnector1">
              <a:avLst/>
            </a:prstGeom>
            <a:ln w="381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ounded Rectangle 42">
              <a:extLst>
                <a:ext uri="{FF2B5EF4-FFF2-40B4-BE49-F238E27FC236}">
                  <a16:creationId xmlns:a16="http://schemas.microsoft.com/office/drawing/2014/main" id="{3A8004F4-305B-4F40-A105-B43988768CED}"/>
                </a:ext>
              </a:extLst>
            </p:cNvPr>
            <p:cNvSpPr/>
            <p:nvPr/>
          </p:nvSpPr>
          <p:spPr>
            <a:xfrm>
              <a:off x="3180996" y="2644230"/>
              <a:ext cx="398040" cy="1645739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04" name="Rounded Rectangle 43">
              <a:extLst>
                <a:ext uri="{FF2B5EF4-FFF2-40B4-BE49-F238E27FC236}">
                  <a16:creationId xmlns:a16="http://schemas.microsoft.com/office/drawing/2014/main" id="{38254BC2-3C95-42E2-834B-B15DC095C353}"/>
                </a:ext>
              </a:extLst>
            </p:cNvPr>
            <p:cNvSpPr/>
            <p:nvPr/>
          </p:nvSpPr>
          <p:spPr>
            <a:xfrm>
              <a:off x="3896853" y="2644230"/>
              <a:ext cx="399600" cy="1645739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05" name="Rounded Rectangle 44">
              <a:extLst>
                <a:ext uri="{FF2B5EF4-FFF2-40B4-BE49-F238E27FC236}">
                  <a16:creationId xmlns:a16="http://schemas.microsoft.com/office/drawing/2014/main" id="{04C022AB-CB78-40B1-82A0-F88CAEC59810}"/>
                </a:ext>
              </a:extLst>
            </p:cNvPr>
            <p:cNvSpPr/>
            <p:nvPr/>
          </p:nvSpPr>
          <p:spPr>
            <a:xfrm>
              <a:off x="4612710" y="2644230"/>
              <a:ext cx="398040" cy="1645739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rgbClr val="4D4543"/>
                </a:solidFill>
              </a:endParaRPr>
            </a:p>
          </p:txBody>
        </p:sp>
        <p:cxnSp>
          <p:nvCxnSpPr>
            <p:cNvPr id="106" name="Straight Arrow Connector 45">
              <a:extLst>
                <a:ext uri="{FF2B5EF4-FFF2-40B4-BE49-F238E27FC236}">
                  <a16:creationId xmlns:a16="http://schemas.microsoft.com/office/drawing/2014/main" id="{B7C61C0A-EC16-4DFB-8F08-50F6BA2B7202}"/>
                </a:ext>
              </a:extLst>
            </p:cNvPr>
            <p:cNvCxnSpPr>
              <a:cxnSpLocks/>
              <a:stCxn id="100" idx="3"/>
              <a:endCxn id="107" idx="1"/>
            </p:cNvCxnSpPr>
            <p:nvPr/>
          </p:nvCxnSpPr>
          <p:spPr>
            <a:xfrm flipV="1">
              <a:off x="5188987" y="3470323"/>
              <a:ext cx="592051" cy="7988"/>
            </a:xfrm>
            <a:prstGeom prst="straightConnector1">
              <a:avLst/>
            </a:prstGeom>
            <a:ln w="381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46">
              <a:extLst>
                <a:ext uri="{FF2B5EF4-FFF2-40B4-BE49-F238E27FC236}">
                  <a16:creationId xmlns:a16="http://schemas.microsoft.com/office/drawing/2014/main" id="{E2C41787-E346-4095-A036-043445DF20C3}"/>
                </a:ext>
              </a:extLst>
            </p:cNvPr>
            <p:cNvSpPr/>
            <p:nvPr/>
          </p:nvSpPr>
          <p:spPr>
            <a:xfrm>
              <a:off x="5781038" y="2405290"/>
              <a:ext cx="1090947" cy="2130065"/>
            </a:xfrm>
            <a:prstGeom prst="roundRect">
              <a:avLst>
                <a:gd name="adj" fmla="val 6997"/>
              </a:avLst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47">
              <a:extLst>
                <a:ext uri="{FF2B5EF4-FFF2-40B4-BE49-F238E27FC236}">
                  <a16:creationId xmlns:a16="http://schemas.microsoft.com/office/drawing/2014/main" id="{5E94AD78-2374-4BD2-BEB9-F5BDB3C13EBB}"/>
                </a:ext>
              </a:extLst>
            </p:cNvPr>
            <p:cNvCxnSpPr>
              <a:cxnSpLocks/>
              <a:stCxn id="101" idx="3"/>
              <a:endCxn id="103" idx="1"/>
            </p:cNvCxnSpPr>
            <p:nvPr/>
          </p:nvCxnSpPr>
          <p:spPr>
            <a:xfrm>
              <a:off x="2904124" y="3466830"/>
              <a:ext cx="276872" cy="270"/>
            </a:xfrm>
            <a:prstGeom prst="straightConnector1">
              <a:avLst/>
            </a:prstGeom>
            <a:ln w="127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48">
              <a:extLst>
                <a:ext uri="{FF2B5EF4-FFF2-40B4-BE49-F238E27FC236}">
                  <a16:creationId xmlns:a16="http://schemas.microsoft.com/office/drawing/2014/main" id="{24123FCF-59B0-4D75-BAFD-E19A6CC476B6}"/>
                </a:ext>
              </a:extLst>
            </p:cNvPr>
            <p:cNvCxnSpPr>
              <a:cxnSpLocks/>
              <a:stCxn id="103" idx="3"/>
              <a:endCxn id="104" idx="1"/>
            </p:cNvCxnSpPr>
            <p:nvPr/>
          </p:nvCxnSpPr>
          <p:spPr>
            <a:xfrm>
              <a:off x="3579036" y="3467100"/>
              <a:ext cx="317817" cy="0"/>
            </a:xfrm>
            <a:prstGeom prst="straightConnector1">
              <a:avLst/>
            </a:prstGeom>
            <a:ln w="127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49">
              <a:extLst>
                <a:ext uri="{FF2B5EF4-FFF2-40B4-BE49-F238E27FC236}">
                  <a16:creationId xmlns:a16="http://schemas.microsoft.com/office/drawing/2014/main" id="{64D092EB-2264-4CA3-8D1A-F8D2EE40C31E}"/>
                </a:ext>
              </a:extLst>
            </p:cNvPr>
            <p:cNvCxnSpPr>
              <a:cxnSpLocks/>
              <a:stCxn id="104" idx="3"/>
              <a:endCxn id="105" idx="1"/>
            </p:cNvCxnSpPr>
            <p:nvPr/>
          </p:nvCxnSpPr>
          <p:spPr>
            <a:xfrm>
              <a:off x="4296453" y="3467100"/>
              <a:ext cx="316257" cy="0"/>
            </a:xfrm>
            <a:prstGeom prst="straightConnector1">
              <a:avLst/>
            </a:prstGeom>
            <a:ln w="127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50">
              <a:extLst>
                <a:ext uri="{FF2B5EF4-FFF2-40B4-BE49-F238E27FC236}">
                  <a16:creationId xmlns:a16="http://schemas.microsoft.com/office/drawing/2014/main" id="{EDA43ACE-1F12-434A-BD83-B0B5BF792A4F}"/>
                </a:ext>
              </a:extLst>
            </p:cNvPr>
            <p:cNvSpPr/>
            <p:nvPr/>
          </p:nvSpPr>
          <p:spPr>
            <a:xfrm>
              <a:off x="5916115" y="2773096"/>
              <a:ext cx="410399" cy="410817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2" name="Oval 51">
              <a:extLst>
                <a:ext uri="{FF2B5EF4-FFF2-40B4-BE49-F238E27FC236}">
                  <a16:creationId xmlns:a16="http://schemas.microsoft.com/office/drawing/2014/main" id="{32D6D51E-1658-4F78-84FE-42EB289F2C66}"/>
                </a:ext>
              </a:extLst>
            </p:cNvPr>
            <p:cNvSpPr/>
            <p:nvPr/>
          </p:nvSpPr>
          <p:spPr>
            <a:xfrm>
              <a:off x="5916114" y="3393274"/>
              <a:ext cx="410399" cy="410817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3" name="Oval 52">
              <a:extLst>
                <a:ext uri="{FF2B5EF4-FFF2-40B4-BE49-F238E27FC236}">
                  <a16:creationId xmlns:a16="http://schemas.microsoft.com/office/drawing/2014/main" id="{529DFC1F-4651-4A5E-9FA6-F124254B39DF}"/>
                </a:ext>
              </a:extLst>
            </p:cNvPr>
            <p:cNvSpPr/>
            <p:nvPr/>
          </p:nvSpPr>
          <p:spPr>
            <a:xfrm>
              <a:off x="5916113" y="4011613"/>
              <a:ext cx="410399" cy="410817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114" name="Straight Arrow Connector 53">
              <a:extLst>
                <a:ext uri="{FF2B5EF4-FFF2-40B4-BE49-F238E27FC236}">
                  <a16:creationId xmlns:a16="http://schemas.microsoft.com/office/drawing/2014/main" id="{B80C3182-5C85-4C28-90EF-4A66EFB9DCCF}"/>
                </a:ext>
              </a:extLst>
            </p:cNvPr>
            <p:cNvCxnSpPr>
              <a:cxnSpLocks/>
              <a:stCxn id="111" idx="4"/>
              <a:endCxn id="112" idx="0"/>
            </p:cNvCxnSpPr>
            <p:nvPr/>
          </p:nvCxnSpPr>
          <p:spPr>
            <a:xfrm flipH="1">
              <a:off x="6121314" y="3183913"/>
              <a:ext cx="1" cy="209361"/>
            </a:xfrm>
            <a:prstGeom prst="straightConnector1">
              <a:avLst/>
            </a:prstGeom>
            <a:ln w="127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54">
              <a:extLst>
                <a:ext uri="{FF2B5EF4-FFF2-40B4-BE49-F238E27FC236}">
                  <a16:creationId xmlns:a16="http://schemas.microsoft.com/office/drawing/2014/main" id="{7D13FE1F-C3ED-408C-9255-3F1CBF8FE6BF}"/>
                </a:ext>
              </a:extLst>
            </p:cNvPr>
            <p:cNvCxnSpPr>
              <a:cxnSpLocks/>
              <a:stCxn id="112" idx="4"/>
              <a:endCxn id="113" idx="0"/>
            </p:cNvCxnSpPr>
            <p:nvPr/>
          </p:nvCxnSpPr>
          <p:spPr>
            <a:xfrm flipH="1">
              <a:off x="6121313" y="3804091"/>
              <a:ext cx="1" cy="207522"/>
            </a:xfrm>
            <a:prstGeom prst="straightConnector1">
              <a:avLst/>
            </a:prstGeom>
            <a:ln w="127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55">
              <a:extLst>
                <a:ext uri="{FF2B5EF4-FFF2-40B4-BE49-F238E27FC236}">
                  <a16:creationId xmlns:a16="http://schemas.microsoft.com/office/drawing/2014/main" id="{681EC496-2524-4142-B39A-3A0C31A8BBB5}"/>
                </a:ext>
              </a:extLst>
            </p:cNvPr>
            <p:cNvSpPr/>
            <p:nvPr/>
          </p:nvSpPr>
          <p:spPr>
            <a:xfrm>
              <a:off x="6292673" y="2463655"/>
              <a:ext cx="410399" cy="410817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7" name="Oval 56">
              <a:extLst>
                <a:ext uri="{FF2B5EF4-FFF2-40B4-BE49-F238E27FC236}">
                  <a16:creationId xmlns:a16="http://schemas.microsoft.com/office/drawing/2014/main" id="{03D014AE-145F-44A2-B880-39C4B0ACD61F}"/>
                </a:ext>
              </a:extLst>
            </p:cNvPr>
            <p:cNvSpPr/>
            <p:nvPr/>
          </p:nvSpPr>
          <p:spPr>
            <a:xfrm>
              <a:off x="6292671" y="3081994"/>
              <a:ext cx="410399" cy="410817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8" name="Oval 57">
              <a:extLst>
                <a:ext uri="{FF2B5EF4-FFF2-40B4-BE49-F238E27FC236}">
                  <a16:creationId xmlns:a16="http://schemas.microsoft.com/office/drawing/2014/main" id="{74EE6522-84C0-4BC6-A474-651E4927C3D7}"/>
                </a:ext>
              </a:extLst>
            </p:cNvPr>
            <p:cNvSpPr/>
            <p:nvPr/>
          </p:nvSpPr>
          <p:spPr>
            <a:xfrm>
              <a:off x="6292672" y="3700333"/>
              <a:ext cx="410399" cy="410817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119" name="Straight Arrow Connector 58">
              <a:extLst>
                <a:ext uri="{FF2B5EF4-FFF2-40B4-BE49-F238E27FC236}">
                  <a16:creationId xmlns:a16="http://schemas.microsoft.com/office/drawing/2014/main" id="{C6DDF2A2-47CE-49AC-BD4F-AFA146B07DF1}"/>
                </a:ext>
              </a:extLst>
            </p:cNvPr>
            <p:cNvCxnSpPr>
              <a:cxnSpLocks/>
              <a:stCxn id="118" idx="0"/>
              <a:endCxn id="117" idx="4"/>
            </p:cNvCxnSpPr>
            <p:nvPr/>
          </p:nvCxnSpPr>
          <p:spPr>
            <a:xfrm flipH="1" flipV="1">
              <a:off x="6497871" y="3492811"/>
              <a:ext cx="1" cy="207522"/>
            </a:xfrm>
            <a:prstGeom prst="straightConnector1">
              <a:avLst/>
            </a:prstGeom>
            <a:ln w="127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59">
              <a:extLst>
                <a:ext uri="{FF2B5EF4-FFF2-40B4-BE49-F238E27FC236}">
                  <a16:creationId xmlns:a16="http://schemas.microsoft.com/office/drawing/2014/main" id="{5751BD78-C765-49BD-B98D-F4585591435F}"/>
                </a:ext>
              </a:extLst>
            </p:cNvPr>
            <p:cNvCxnSpPr>
              <a:cxnSpLocks/>
              <a:stCxn id="117" idx="0"/>
              <a:endCxn id="116" idx="4"/>
            </p:cNvCxnSpPr>
            <p:nvPr/>
          </p:nvCxnSpPr>
          <p:spPr>
            <a:xfrm flipV="1">
              <a:off x="6497871" y="2874472"/>
              <a:ext cx="2" cy="207522"/>
            </a:xfrm>
            <a:prstGeom prst="straightConnector1">
              <a:avLst/>
            </a:prstGeom>
            <a:ln w="127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ounded Rectangle 60">
              <a:extLst>
                <a:ext uri="{FF2B5EF4-FFF2-40B4-BE49-F238E27FC236}">
                  <a16:creationId xmlns:a16="http://schemas.microsoft.com/office/drawing/2014/main" id="{D88D1C45-D12A-4365-AF8C-9DA439CD7FC3}"/>
                </a:ext>
              </a:extLst>
            </p:cNvPr>
            <p:cNvSpPr/>
            <p:nvPr/>
          </p:nvSpPr>
          <p:spPr>
            <a:xfrm>
              <a:off x="7432960" y="2658749"/>
              <a:ext cx="399600" cy="1645200"/>
            </a:xfrm>
            <a:prstGeom prst="roundRect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rgbClr val="EDDD78"/>
                </a:solidFill>
              </a:endParaRPr>
            </a:p>
          </p:txBody>
        </p:sp>
        <p:sp>
          <p:nvSpPr>
            <p:cNvPr id="122" name="Rounded Rectangle 61">
              <a:extLst>
                <a:ext uri="{FF2B5EF4-FFF2-40B4-BE49-F238E27FC236}">
                  <a16:creationId xmlns:a16="http://schemas.microsoft.com/office/drawing/2014/main" id="{D6E89F5C-A393-4A93-8104-AFC234C1B8D8}"/>
                </a:ext>
              </a:extLst>
            </p:cNvPr>
            <p:cNvSpPr/>
            <p:nvPr/>
          </p:nvSpPr>
          <p:spPr>
            <a:xfrm>
              <a:off x="8510637" y="3366343"/>
              <a:ext cx="399600" cy="1645200"/>
            </a:xfrm>
            <a:prstGeom prst="roundRect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rgbClr val="EDDD78"/>
                </a:solidFill>
              </a:endParaRPr>
            </a:p>
          </p:txBody>
        </p:sp>
        <p:cxnSp>
          <p:nvCxnSpPr>
            <p:cNvPr id="123" name="Elbow Connector 62">
              <a:extLst>
                <a:ext uri="{FF2B5EF4-FFF2-40B4-BE49-F238E27FC236}">
                  <a16:creationId xmlns:a16="http://schemas.microsoft.com/office/drawing/2014/main" id="{EC2AB7CB-5655-44C0-A994-0A8372B0DF2A}"/>
                </a:ext>
              </a:extLst>
            </p:cNvPr>
            <p:cNvCxnSpPr>
              <a:cxnSpLocks/>
              <a:stCxn id="121" idx="3"/>
              <a:endCxn id="122" idx="1"/>
            </p:cNvCxnSpPr>
            <p:nvPr/>
          </p:nvCxnSpPr>
          <p:spPr>
            <a:xfrm>
              <a:off x="7832560" y="3481349"/>
              <a:ext cx="678077" cy="70759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64">
              <a:extLst>
                <a:ext uri="{FF2B5EF4-FFF2-40B4-BE49-F238E27FC236}">
                  <a16:creationId xmlns:a16="http://schemas.microsoft.com/office/drawing/2014/main" id="{2D6A54AA-5C6E-48B4-8AA8-0AB8DBFC8383}"/>
                </a:ext>
              </a:extLst>
            </p:cNvPr>
            <p:cNvCxnSpPr>
              <a:cxnSpLocks/>
              <a:stCxn id="107" idx="3"/>
              <a:endCxn id="121" idx="1"/>
            </p:cNvCxnSpPr>
            <p:nvPr/>
          </p:nvCxnSpPr>
          <p:spPr>
            <a:xfrm>
              <a:off x="6871985" y="3470323"/>
              <a:ext cx="560975" cy="11026"/>
            </a:xfrm>
            <a:prstGeom prst="straightConnector1">
              <a:avLst/>
            </a:prstGeom>
            <a:ln w="381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79">
              <a:extLst>
                <a:ext uri="{FF2B5EF4-FFF2-40B4-BE49-F238E27FC236}">
                  <a16:creationId xmlns:a16="http://schemas.microsoft.com/office/drawing/2014/main" id="{FC04AA76-74CA-43AA-91A8-EBBEE33B5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269" y="2939780"/>
              <a:ext cx="1181100" cy="1054100"/>
            </a:xfrm>
            <a:prstGeom prst="rect">
              <a:avLst/>
            </a:prstGeom>
          </p:spPr>
        </p:pic>
        <p:sp>
          <p:nvSpPr>
            <p:cNvPr id="126" name="TextBox 80">
              <a:extLst>
                <a:ext uri="{FF2B5EF4-FFF2-40B4-BE49-F238E27FC236}">
                  <a16:creationId xmlns:a16="http://schemas.microsoft.com/office/drawing/2014/main" id="{DFA18EE0-F8F3-4358-9D27-910EEB4AC543}"/>
                </a:ext>
              </a:extLst>
            </p:cNvPr>
            <p:cNvSpPr txBox="1"/>
            <p:nvPr/>
          </p:nvSpPr>
          <p:spPr>
            <a:xfrm>
              <a:off x="514178" y="4132343"/>
              <a:ext cx="849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</a:t>
              </a:r>
            </a:p>
          </p:txBody>
        </p:sp>
        <p:sp>
          <p:nvSpPr>
            <p:cNvPr id="127" name="Rectangle 2">
              <a:extLst>
                <a:ext uri="{FF2B5EF4-FFF2-40B4-BE49-F238E27FC236}">
                  <a16:creationId xmlns:a16="http://schemas.microsoft.com/office/drawing/2014/main" id="{06F5E0D4-BFFD-4724-A581-2F38B816AB83}"/>
                </a:ext>
              </a:extLst>
            </p:cNvPr>
            <p:cNvSpPr/>
            <p:nvPr/>
          </p:nvSpPr>
          <p:spPr>
            <a:xfrm>
              <a:off x="119347" y="1609100"/>
              <a:ext cx="12003932" cy="39109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F7B28A16-D5B8-4199-A7FA-D78CBC56343E}"/>
              </a:ext>
            </a:extLst>
          </p:cNvPr>
          <p:cNvGrpSpPr/>
          <p:nvPr/>
        </p:nvGrpSpPr>
        <p:grpSpPr>
          <a:xfrm rot="5400000">
            <a:off x="40083307" y="10659214"/>
            <a:ext cx="6570882" cy="3916743"/>
            <a:chOff x="1950098" y="2787588"/>
            <a:chExt cx="5665075" cy="3318353"/>
          </a:xfrm>
        </p:grpSpPr>
        <p:sp>
          <p:nvSpPr>
            <p:cNvPr id="129" name="Oval 30">
              <a:extLst>
                <a:ext uri="{FF2B5EF4-FFF2-40B4-BE49-F238E27FC236}">
                  <a16:creationId xmlns:a16="http://schemas.microsoft.com/office/drawing/2014/main" id="{E0964938-F018-454C-9DC6-ADE462893FF7}"/>
                </a:ext>
              </a:extLst>
            </p:cNvPr>
            <p:cNvSpPr/>
            <p:nvPr/>
          </p:nvSpPr>
          <p:spPr>
            <a:xfrm>
              <a:off x="2191738" y="4307113"/>
              <a:ext cx="410399" cy="410817"/>
            </a:xfrm>
            <a:prstGeom prst="ellipse">
              <a:avLst/>
            </a:prstGeom>
            <a:solidFill>
              <a:srgbClr val="F9AE62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Oval 40">
              <a:extLst>
                <a:ext uri="{FF2B5EF4-FFF2-40B4-BE49-F238E27FC236}">
                  <a16:creationId xmlns:a16="http://schemas.microsoft.com/office/drawing/2014/main" id="{9B486629-B668-4FFF-8BD7-CE019A05E64B}"/>
                </a:ext>
              </a:extLst>
            </p:cNvPr>
            <p:cNvSpPr/>
            <p:nvPr/>
          </p:nvSpPr>
          <p:spPr>
            <a:xfrm>
              <a:off x="2669330" y="4717933"/>
              <a:ext cx="410399" cy="410817"/>
            </a:xfrm>
            <a:prstGeom prst="ellipse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1" name="Straight Arrow Connector 48">
              <a:extLst>
                <a:ext uri="{FF2B5EF4-FFF2-40B4-BE49-F238E27FC236}">
                  <a16:creationId xmlns:a16="http://schemas.microsoft.com/office/drawing/2014/main" id="{909CE416-1E69-4620-94EE-4B3A623D3546}"/>
                </a:ext>
              </a:extLst>
            </p:cNvPr>
            <p:cNvCxnSpPr>
              <a:cxnSpLocks/>
              <a:stCxn id="130" idx="6"/>
              <a:endCxn id="135" idx="2"/>
            </p:cNvCxnSpPr>
            <p:nvPr/>
          </p:nvCxnSpPr>
          <p:spPr>
            <a:xfrm flipV="1">
              <a:off x="3079729" y="4916716"/>
              <a:ext cx="417862" cy="6626"/>
            </a:xfrm>
            <a:prstGeom prst="straightConnector1">
              <a:avLst/>
            </a:prstGeom>
            <a:noFill/>
            <a:ln w="12700" cap="flat" cmpd="sng" algn="ctr">
              <a:solidFill>
                <a:srgbClr val="4D4543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2" name="Elbow Connector 56">
              <a:extLst>
                <a:ext uri="{FF2B5EF4-FFF2-40B4-BE49-F238E27FC236}">
                  <a16:creationId xmlns:a16="http://schemas.microsoft.com/office/drawing/2014/main" id="{221FCFCE-B258-4BE1-A83F-66CF3E8A68EE}"/>
                </a:ext>
              </a:extLst>
            </p:cNvPr>
            <p:cNvCxnSpPr>
              <a:cxnSpLocks/>
              <a:stCxn id="168" idx="0"/>
              <a:endCxn id="130" idx="4"/>
            </p:cNvCxnSpPr>
            <p:nvPr/>
          </p:nvCxnSpPr>
          <p:spPr>
            <a:xfrm rot="5400000" flipH="1" flipV="1">
              <a:off x="2352549" y="5173143"/>
              <a:ext cx="566374" cy="477588"/>
            </a:xfrm>
            <a:prstGeom prst="bent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4D4543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3" name="Elbow Connector 62">
              <a:extLst>
                <a:ext uri="{FF2B5EF4-FFF2-40B4-BE49-F238E27FC236}">
                  <a16:creationId xmlns:a16="http://schemas.microsoft.com/office/drawing/2014/main" id="{05DDC0F3-939B-450A-AA9E-1D7B40236186}"/>
                </a:ext>
              </a:extLst>
            </p:cNvPr>
            <p:cNvCxnSpPr>
              <a:cxnSpLocks/>
              <a:stCxn id="168" idx="0"/>
              <a:endCxn id="129" idx="4"/>
            </p:cNvCxnSpPr>
            <p:nvPr/>
          </p:nvCxnSpPr>
          <p:spPr>
            <a:xfrm rot="16200000" flipV="1">
              <a:off x="1908343" y="5206525"/>
              <a:ext cx="977194" cy="4"/>
            </a:xfrm>
            <a:prstGeom prst="bent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4D4543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4" name="Oval 65">
              <a:extLst>
                <a:ext uri="{FF2B5EF4-FFF2-40B4-BE49-F238E27FC236}">
                  <a16:creationId xmlns:a16="http://schemas.microsoft.com/office/drawing/2014/main" id="{1C0555A9-9198-40D2-8B72-83BEC9E133CA}"/>
                </a:ext>
              </a:extLst>
            </p:cNvPr>
            <p:cNvSpPr/>
            <p:nvPr/>
          </p:nvSpPr>
          <p:spPr>
            <a:xfrm>
              <a:off x="3019999" y="4300487"/>
              <a:ext cx="410399" cy="410817"/>
            </a:xfrm>
            <a:prstGeom prst="ellipse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Oval 66">
              <a:extLst>
                <a:ext uri="{FF2B5EF4-FFF2-40B4-BE49-F238E27FC236}">
                  <a16:creationId xmlns:a16="http://schemas.microsoft.com/office/drawing/2014/main" id="{ADD46393-BADA-4CAC-ADC3-12CED8D6F1D3}"/>
                </a:ext>
              </a:extLst>
            </p:cNvPr>
            <p:cNvSpPr/>
            <p:nvPr/>
          </p:nvSpPr>
          <p:spPr>
            <a:xfrm>
              <a:off x="3497591" y="4711307"/>
              <a:ext cx="410399" cy="410817"/>
            </a:xfrm>
            <a:prstGeom prst="ellipse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6" name="Elbow Connector 67">
              <a:extLst>
                <a:ext uri="{FF2B5EF4-FFF2-40B4-BE49-F238E27FC236}">
                  <a16:creationId xmlns:a16="http://schemas.microsoft.com/office/drawing/2014/main" id="{CDD687E3-1F2E-40AD-A6E1-DDE46DF2B8BD}"/>
                </a:ext>
              </a:extLst>
            </p:cNvPr>
            <p:cNvCxnSpPr>
              <a:cxnSpLocks/>
              <a:stCxn id="169" idx="0"/>
              <a:endCxn id="135" idx="4"/>
            </p:cNvCxnSpPr>
            <p:nvPr/>
          </p:nvCxnSpPr>
          <p:spPr>
            <a:xfrm rot="5400000" flipH="1" flipV="1">
              <a:off x="3180810" y="5166517"/>
              <a:ext cx="566374" cy="477588"/>
            </a:xfrm>
            <a:prstGeom prst="bent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4D4543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7" name="Elbow Connector 69">
              <a:extLst>
                <a:ext uri="{FF2B5EF4-FFF2-40B4-BE49-F238E27FC236}">
                  <a16:creationId xmlns:a16="http://schemas.microsoft.com/office/drawing/2014/main" id="{AED73D60-F4C2-49E8-8DE1-7B3E496FE246}"/>
                </a:ext>
              </a:extLst>
            </p:cNvPr>
            <p:cNvCxnSpPr>
              <a:cxnSpLocks/>
              <a:stCxn id="169" idx="0"/>
            </p:cNvCxnSpPr>
            <p:nvPr/>
          </p:nvCxnSpPr>
          <p:spPr>
            <a:xfrm rot="5400000" flipH="1" flipV="1">
              <a:off x="2736609" y="5199904"/>
              <a:ext cx="977188" cy="1"/>
            </a:xfrm>
            <a:prstGeom prst="bent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4D4543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8" name="Oval 70">
              <a:extLst>
                <a:ext uri="{FF2B5EF4-FFF2-40B4-BE49-F238E27FC236}">
                  <a16:creationId xmlns:a16="http://schemas.microsoft.com/office/drawing/2014/main" id="{E9D20D12-499A-47DE-B0E0-EA31011853E6}"/>
                </a:ext>
              </a:extLst>
            </p:cNvPr>
            <p:cNvSpPr/>
            <p:nvPr/>
          </p:nvSpPr>
          <p:spPr>
            <a:xfrm>
              <a:off x="3894646" y="4300484"/>
              <a:ext cx="410399" cy="410817"/>
            </a:xfrm>
            <a:prstGeom prst="ellipse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Oval 71">
              <a:extLst>
                <a:ext uri="{FF2B5EF4-FFF2-40B4-BE49-F238E27FC236}">
                  <a16:creationId xmlns:a16="http://schemas.microsoft.com/office/drawing/2014/main" id="{D413C618-20AF-4D5F-8497-F27654C99600}"/>
                </a:ext>
              </a:extLst>
            </p:cNvPr>
            <p:cNvSpPr/>
            <p:nvPr/>
          </p:nvSpPr>
          <p:spPr>
            <a:xfrm>
              <a:off x="4372238" y="4711304"/>
              <a:ext cx="410399" cy="410817"/>
            </a:xfrm>
            <a:prstGeom prst="ellipse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0" name="Elbow Connector 72">
              <a:extLst>
                <a:ext uri="{FF2B5EF4-FFF2-40B4-BE49-F238E27FC236}">
                  <a16:creationId xmlns:a16="http://schemas.microsoft.com/office/drawing/2014/main" id="{287ACB54-A20F-46BD-A975-577FD14644A8}"/>
                </a:ext>
              </a:extLst>
            </p:cNvPr>
            <p:cNvCxnSpPr>
              <a:cxnSpLocks/>
              <a:stCxn id="170" idx="0"/>
              <a:endCxn id="139" idx="4"/>
            </p:cNvCxnSpPr>
            <p:nvPr/>
          </p:nvCxnSpPr>
          <p:spPr>
            <a:xfrm rot="5400000" flipH="1" flipV="1">
              <a:off x="4055457" y="5166514"/>
              <a:ext cx="566374" cy="477588"/>
            </a:xfrm>
            <a:prstGeom prst="bent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4D4543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1" name="Elbow Connector 74">
              <a:extLst>
                <a:ext uri="{FF2B5EF4-FFF2-40B4-BE49-F238E27FC236}">
                  <a16:creationId xmlns:a16="http://schemas.microsoft.com/office/drawing/2014/main" id="{FE339AF6-9AB0-4799-A0A1-9BFED390BD86}"/>
                </a:ext>
              </a:extLst>
            </p:cNvPr>
            <p:cNvCxnSpPr>
              <a:cxnSpLocks/>
              <a:stCxn id="170" idx="0"/>
              <a:endCxn id="138" idx="4"/>
            </p:cNvCxnSpPr>
            <p:nvPr/>
          </p:nvCxnSpPr>
          <p:spPr>
            <a:xfrm rot="16200000" flipV="1">
              <a:off x="3611251" y="5199896"/>
              <a:ext cx="977194" cy="4"/>
            </a:xfrm>
            <a:prstGeom prst="bent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4D4543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2" name="Straight Arrow Connector 102">
              <a:extLst>
                <a:ext uri="{FF2B5EF4-FFF2-40B4-BE49-F238E27FC236}">
                  <a16:creationId xmlns:a16="http://schemas.microsoft.com/office/drawing/2014/main" id="{66ED6786-5E60-4A8A-82F1-98F63239034A}"/>
                </a:ext>
              </a:extLst>
            </p:cNvPr>
            <p:cNvCxnSpPr>
              <a:cxnSpLocks/>
              <a:stCxn id="135" idx="6"/>
              <a:endCxn id="139" idx="2"/>
            </p:cNvCxnSpPr>
            <p:nvPr/>
          </p:nvCxnSpPr>
          <p:spPr>
            <a:xfrm flipV="1">
              <a:off x="3907990" y="4916713"/>
              <a:ext cx="464248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4D4543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3" name="Oval 106">
              <a:extLst>
                <a:ext uri="{FF2B5EF4-FFF2-40B4-BE49-F238E27FC236}">
                  <a16:creationId xmlns:a16="http://schemas.microsoft.com/office/drawing/2014/main" id="{C972C5A2-9D24-42F3-A213-0ECA3352C600}"/>
                </a:ext>
              </a:extLst>
            </p:cNvPr>
            <p:cNvSpPr/>
            <p:nvPr/>
          </p:nvSpPr>
          <p:spPr>
            <a:xfrm>
              <a:off x="4809042" y="4300487"/>
              <a:ext cx="410399" cy="410817"/>
            </a:xfrm>
            <a:prstGeom prst="ellipse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Oval 107">
              <a:extLst>
                <a:ext uri="{FF2B5EF4-FFF2-40B4-BE49-F238E27FC236}">
                  <a16:creationId xmlns:a16="http://schemas.microsoft.com/office/drawing/2014/main" id="{9BFBD760-8B3E-4977-81CA-A7DCCCC67144}"/>
                </a:ext>
              </a:extLst>
            </p:cNvPr>
            <p:cNvSpPr/>
            <p:nvPr/>
          </p:nvSpPr>
          <p:spPr>
            <a:xfrm>
              <a:off x="5286634" y="4711307"/>
              <a:ext cx="410399" cy="410817"/>
            </a:xfrm>
            <a:prstGeom prst="ellipse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5" name="Straight Arrow Connector 108">
              <a:extLst>
                <a:ext uri="{FF2B5EF4-FFF2-40B4-BE49-F238E27FC236}">
                  <a16:creationId xmlns:a16="http://schemas.microsoft.com/office/drawing/2014/main" id="{1F83D9D2-9CEB-4C97-842B-E452C77A4C2B}"/>
                </a:ext>
              </a:extLst>
            </p:cNvPr>
            <p:cNvCxnSpPr>
              <a:cxnSpLocks/>
              <a:stCxn id="144" idx="6"/>
              <a:endCxn id="149" idx="2"/>
            </p:cNvCxnSpPr>
            <p:nvPr/>
          </p:nvCxnSpPr>
          <p:spPr>
            <a:xfrm flipV="1">
              <a:off x="5697033" y="4910090"/>
              <a:ext cx="417862" cy="6626"/>
            </a:xfrm>
            <a:prstGeom prst="straightConnector1">
              <a:avLst/>
            </a:prstGeom>
            <a:noFill/>
            <a:ln w="12700" cap="flat" cmpd="sng" algn="ctr">
              <a:solidFill>
                <a:srgbClr val="4D4543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6" name="Elbow Connector 109">
              <a:extLst>
                <a:ext uri="{FF2B5EF4-FFF2-40B4-BE49-F238E27FC236}">
                  <a16:creationId xmlns:a16="http://schemas.microsoft.com/office/drawing/2014/main" id="{B44C4839-6F48-485F-A94C-F6F95129EC7B}"/>
                </a:ext>
              </a:extLst>
            </p:cNvPr>
            <p:cNvCxnSpPr>
              <a:cxnSpLocks/>
              <a:stCxn id="171" idx="0"/>
            </p:cNvCxnSpPr>
            <p:nvPr/>
          </p:nvCxnSpPr>
          <p:spPr>
            <a:xfrm rot="5400000" flipH="1" flipV="1">
              <a:off x="4969855" y="5166519"/>
              <a:ext cx="566371" cy="477588"/>
            </a:xfrm>
            <a:prstGeom prst="bent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4D4543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7" name="Elbow Connector 111">
              <a:extLst>
                <a:ext uri="{FF2B5EF4-FFF2-40B4-BE49-F238E27FC236}">
                  <a16:creationId xmlns:a16="http://schemas.microsoft.com/office/drawing/2014/main" id="{9EADFFE1-B490-47D0-9739-28E3BF2BE0CB}"/>
                </a:ext>
              </a:extLst>
            </p:cNvPr>
            <p:cNvCxnSpPr>
              <a:cxnSpLocks/>
              <a:stCxn id="171" idx="0"/>
              <a:endCxn id="143" idx="4"/>
            </p:cNvCxnSpPr>
            <p:nvPr/>
          </p:nvCxnSpPr>
          <p:spPr>
            <a:xfrm rot="16200000" flipV="1">
              <a:off x="4525647" y="5199899"/>
              <a:ext cx="977194" cy="4"/>
            </a:xfrm>
            <a:prstGeom prst="bent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4D4543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8" name="Oval 112">
              <a:extLst>
                <a:ext uri="{FF2B5EF4-FFF2-40B4-BE49-F238E27FC236}">
                  <a16:creationId xmlns:a16="http://schemas.microsoft.com/office/drawing/2014/main" id="{2AE3168A-DE26-4371-A1F1-22B0AB7F9E26}"/>
                </a:ext>
              </a:extLst>
            </p:cNvPr>
            <p:cNvSpPr/>
            <p:nvPr/>
          </p:nvSpPr>
          <p:spPr>
            <a:xfrm>
              <a:off x="5637303" y="4293861"/>
              <a:ext cx="410399" cy="410817"/>
            </a:xfrm>
            <a:prstGeom prst="ellipse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Oval 113">
              <a:extLst>
                <a:ext uri="{FF2B5EF4-FFF2-40B4-BE49-F238E27FC236}">
                  <a16:creationId xmlns:a16="http://schemas.microsoft.com/office/drawing/2014/main" id="{79EEBC1B-A299-49E1-83AD-59297D1C8C84}"/>
                </a:ext>
              </a:extLst>
            </p:cNvPr>
            <p:cNvSpPr/>
            <p:nvPr/>
          </p:nvSpPr>
          <p:spPr>
            <a:xfrm>
              <a:off x="6114895" y="4704681"/>
              <a:ext cx="410399" cy="410817"/>
            </a:xfrm>
            <a:prstGeom prst="ellipse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0" name="Elbow Connector 114">
              <a:extLst>
                <a:ext uri="{FF2B5EF4-FFF2-40B4-BE49-F238E27FC236}">
                  <a16:creationId xmlns:a16="http://schemas.microsoft.com/office/drawing/2014/main" id="{C2B969E6-0E8F-45CC-9D64-FEB65A11266F}"/>
                </a:ext>
              </a:extLst>
            </p:cNvPr>
            <p:cNvCxnSpPr>
              <a:cxnSpLocks/>
              <a:stCxn id="172" idx="0"/>
              <a:endCxn id="149" idx="4"/>
            </p:cNvCxnSpPr>
            <p:nvPr/>
          </p:nvCxnSpPr>
          <p:spPr>
            <a:xfrm rot="5400000" flipH="1" flipV="1">
              <a:off x="5798114" y="5159891"/>
              <a:ext cx="566374" cy="477588"/>
            </a:xfrm>
            <a:prstGeom prst="bent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4D4543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1" name="Elbow Connector 116">
              <a:extLst>
                <a:ext uri="{FF2B5EF4-FFF2-40B4-BE49-F238E27FC236}">
                  <a16:creationId xmlns:a16="http://schemas.microsoft.com/office/drawing/2014/main" id="{F2370E0D-2D39-4EC8-80E4-18E26578B8DC}"/>
                </a:ext>
              </a:extLst>
            </p:cNvPr>
            <p:cNvCxnSpPr>
              <a:cxnSpLocks/>
              <a:stCxn id="172" idx="0"/>
              <a:endCxn id="148" idx="4"/>
            </p:cNvCxnSpPr>
            <p:nvPr/>
          </p:nvCxnSpPr>
          <p:spPr>
            <a:xfrm rot="16200000" flipV="1">
              <a:off x="5353908" y="5193273"/>
              <a:ext cx="977194" cy="4"/>
            </a:xfrm>
            <a:prstGeom prst="bent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4D4543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2" name="Oval 117">
              <a:extLst>
                <a:ext uri="{FF2B5EF4-FFF2-40B4-BE49-F238E27FC236}">
                  <a16:creationId xmlns:a16="http://schemas.microsoft.com/office/drawing/2014/main" id="{F1CBF721-56C4-4352-A00C-E94236CCCE88}"/>
                </a:ext>
              </a:extLst>
            </p:cNvPr>
            <p:cNvSpPr/>
            <p:nvPr/>
          </p:nvSpPr>
          <p:spPr>
            <a:xfrm>
              <a:off x="6511950" y="4293858"/>
              <a:ext cx="410399" cy="410817"/>
            </a:xfrm>
            <a:prstGeom prst="ellipse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Oval 118">
              <a:extLst>
                <a:ext uri="{FF2B5EF4-FFF2-40B4-BE49-F238E27FC236}">
                  <a16:creationId xmlns:a16="http://schemas.microsoft.com/office/drawing/2014/main" id="{0F4B00AB-DB5D-4248-A359-101376C7CAD2}"/>
                </a:ext>
              </a:extLst>
            </p:cNvPr>
            <p:cNvSpPr/>
            <p:nvPr/>
          </p:nvSpPr>
          <p:spPr>
            <a:xfrm>
              <a:off x="6989542" y="4704678"/>
              <a:ext cx="410399" cy="410817"/>
            </a:xfrm>
            <a:prstGeom prst="ellipse">
              <a:avLst/>
            </a:prstGeom>
            <a:solidFill>
              <a:srgbClr val="F9AE62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4" name="Elbow Connector 119">
              <a:extLst>
                <a:ext uri="{FF2B5EF4-FFF2-40B4-BE49-F238E27FC236}">
                  <a16:creationId xmlns:a16="http://schemas.microsoft.com/office/drawing/2014/main" id="{AB1BFD7E-FFE0-498C-B8CF-E8ACFF3B8A18}"/>
                </a:ext>
              </a:extLst>
            </p:cNvPr>
            <p:cNvCxnSpPr>
              <a:cxnSpLocks/>
              <a:stCxn id="173" idx="0"/>
              <a:endCxn id="153" idx="4"/>
            </p:cNvCxnSpPr>
            <p:nvPr/>
          </p:nvCxnSpPr>
          <p:spPr>
            <a:xfrm rot="5400000" flipH="1" flipV="1">
              <a:off x="6672761" y="5159888"/>
              <a:ext cx="566374" cy="477588"/>
            </a:xfrm>
            <a:prstGeom prst="bent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4D4543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5" name="Elbow Connector 121">
              <a:extLst>
                <a:ext uri="{FF2B5EF4-FFF2-40B4-BE49-F238E27FC236}">
                  <a16:creationId xmlns:a16="http://schemas.microsoft.com/office/drawing/2014/main" id="{2D6DF309-9CD2-4715-B6F8-D1FAA5E632E5}"/>
                </a:ext>
              </a:extLst>
            </p:cNvPr>
            <p:cNvCxnSpPr>
              <a:cxnSpLocks/>
              <a:stCxn id="173" idx="0"/>
              <a:endCxn id="152" idx="4"/>
            </p:cNvCxnSpPr>
            <p:nvPr/>
          </p:nvCxnSpPr>
          <p:spPr>
            <a:xfrm rot="16200000" flipV="1">
              <a:off x="6228555" y="5193270"/>
              <a:ext cx="977194" cy="4"/>
            </a:xfrm>
            <a:prstGeom prst="bent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4D4543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6" name="Straight Arrow Connector 122">
              <a:extLst>
                <a:ext uri="{FF2B5EF4-FFF2-40B4-BE49-F238E27FC236}">
                  <a16:creationId xmlns:a16="http://schemas.microsoft.com/office/drawing/2014/main" id="{D2D41B48-FDC0-4EB3-8050-D74FCC21463E}"/>
                </a:ext>
              </a:extLst>
            </p:cNvPr>
            <p:cNvCxnSpPr>
              <a:cxnSpLocks/>
              <a:stCxn id="149" idx="6"/>
              <a:endCxn id="153" idx="2"/>
            </p:cNvCxnSpPr>
            <p:nvPr/>
          </p:nvCxnSpPr>
          <p:spPr>
            <a:xfrm flipV="1">
              <a:off x="6525294" y="4910087"/>
              <a:ext cx="464248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4D4543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7" name="Straight Arrow Connector 123">
              <a:extLst>
                <a:ext uri="{FF2B5EF4-FFF2-40B4-BE49-F238E27FC236}">
                  <a16:creationId xmlns:a16="http://schemas.microsoft.com/office/drawing/2014/main" id="{F2D41EF1-C6E0-472E-BCBF-43D7FA5946BE}"/>
                </a:ext>
              </a:extLst>
            </p:cNvPr>
            <p:cNvCxnSpPr>
              <a:cxnSpLocks/>
              <a:stCxn id="139" idx="6"/>
              <a:endCxn id="144" idx="2"/>
            </p:cNvCxnSpPr>
            <p:nvPr/>
          </p:nvCxnSpPr>
          <p:spPr>
            <a:xfrm>
              <a:off x="4782637" y="4916713"/>
              <a:ext cx="50399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4D4543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8" name="Straight Arrow Connector 127">
              <a:extLst>
                <a:ext uri="{FF2B5EF4-FFF2-40B4-BE49-F238E27FC236}">
                  <a16:creationId xmlns:a16="http://schemas.microsoft.com/office/drawing/2014/main" id="{04BF53A4-4D8F-4C68-9D72-8DFA36605ED9}"/>
                </a:ext>
              </a:extLst>
            </p:cNvPr>
            <p:cNvCxnSpPr>
              <a:cxnSpLocks/>
              <a:stCxn id="134" idx="2"/>
              <a:endCxn id="129" idx="6"/>
            </p:cNvCxnSpPr>
            <p:nvPr/>
          </p:nvCxnSpPr>
          <p:spPr>
            <a:xfrm flipH="1">
              <a:off x="2602137" y="4505896"/>
              <a:ext cx="417862" cy="6626"/>
            </a:xfrm>
            <a:prstGeom prst="straightConnector1">
              <a:avLst/>
            </a:prstGeom>
            <a:noFill/>
            <a:ln w="12700" cap="flat" cmpd="sng" algn="ctr">
              <a:solidFill>
                <a:srgbClr val="4D4543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9" name="Straight Arrow Connector 130">
              <a:extLst>
                <a:ext uri="{FF2B5EF4-FFF2-40B4-BE49-F238E27FC236}">
                  <a16:creationId xmlns:a16="http://schemas.microsoft.com/office/drawing/2014/main" id="{5BD9749C-E4F1-4DD2-A2AE-88E6BC863248}"/>
                </a:ext>
              </a:extLst>
            </p:cNvPr>
            <p:cNvCxnSpPr>
              <a:cxnSpLocks/>
              <a:stCxn id="138" idx="2"/>
              <a:endCxn id="134" idx="6"/>
            </p:cNvCxnSpPr>
            <p:nvPr/>
          </p:nvCxnSpPr>
          <p:spPr>
            <a:xfrm flipH="1">
              <a:off x="3430398" y="4505893"/>
              <a:ext cx="464248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4D4543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0" name="Straight Arrow Connector 133">
              <a:extLst>
                <a:ext uri="{FF2B5EF4-FFF2-40B4-BE49-F238E27FC236}">
                  <a16:creationId xmlns:a16="http://schemas.microsoft.com/office/drawing/2014/main" id="{C7B8F169-9B99-47CC-85AE-E5F8D0E59A68}"/>
                </a:ext>
              </a:extLst>
            </p:cNvPr>
            <p:cNvCxnSpPr>
              <a:cxnSpLocks/>
              <a:stCxn id="143" idx="2"/>
              <a:endCxn id="138" idx="6"/>
            </p:cNvCxnSpPr>
            <p:nvPr/>
          </p:nvCxnSpPr>
          <p:spPr>
            <a:xfrm flipH="1" flipV="1">
              <a:off x="4305045" y="4505893"/>
              <a:ext cx="50399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4D4543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1" name="Straight Arrow Connector 136">
              <a:extLst>
                <a:ext uri="{FF2B5EF4-FFF2-40B4-BE49-F238E27FC236}">
                  <a16:creationId xmlns:a16="http://schemas.microsoft.com/office/drawing/2014/main" id="{EA39D622-6A15-408F-80B7-32ADB2A29E74}"/>
                </a:ext>
              </a:extLst>
            </p:cNvPr>
            <p:cNvCxnSpPr>
              <a:cxnSpLocks/>
              <a:stCxn id="148" idx="2"/>
              <a:endCxn id="143" idx="6"/>
            </p:cNvCxnSpPr>
            <p:nvPr/>
          </p:nvCxnSpPr>
          <p:spPr>
            <a:xfrm flipH="1">
              <a:off x="5219441" y="4499270"/>
              <a:ext cx="417862" cy="6626"/>
            </a:xfrm>
            <a:prstGeom prst="straightConnector1">
              <a:avLst/>
            </a:prstGeom>
            <a:noFill/>
            <a:ln w="12700" cap="flat" cmpd="sng" algn="ctr">
              <a:solidFill>
                <a:srgbClr val="4D4543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2" name="Straight Arrow Connector 140">
              <a:extLst>
                <a:ext uri="{FF2B5EF4-FFF2-40B4-BE49-F238E27FC236}">
                  <a16:creationId xmlns:a16="http://schemas.microsoft.com/office/drawing/2014/main" id="{2EAA5BD9-B234-462E-81B9-B309D0802057}"/>
                </a:ext>
              </a:extLst>
            </p:cNvPr>
            <p:cNvCxnSpPr>
              <a:cxnSpLocks/>
              <a:stCxn id="152" idx="2"/>
              <a:endCxn id="148" idx="6"/>
            </p:cNvCxnSpPr>
            <p:nvPr/>
          </p:nvCxnSpPr>
          <p:spPr>
            <a:xfrm flipH="1">
              <a:off x="6047702" y="4499267"/>
              <a:ext cx="464248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4D4543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3" name="Rounded Rectangle 144">
              <a:extLst>
                <a:ext uri="{FF2B5EF4-FFF2-40B4-BE49-F238E27FC236}">
                  <a16:creationId xmlns:a16="http://schemas.microsoft.com/office/drawing/2014/main" id="{08F3B53C-E8AE-4018-BFC5-70595EFEFE54}"/>
                </a:ext>
              </a:extLst>
            </p:cNvPr>
            <p:cNvSpPr/>
            <p:nvPr/>
          </p:nvSpPr>
          <p:spPr>
            <a:xfrm>
              <a:off x="3793088" y="3290123"/>
              <a:ext cx="1979097" cy="533214"/>
            </a:xfrm>
            <a:prstGeom prst="roundRect">
              <a:avLst>
                <a:gd name="adj" fmla="val 6997"/>
              </a:avLst>
            </a:prstGeom>
            <a:solidFill>
              <a:srgbClr val="F4F4F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Concatenate</a:t>
              </a:r>
            </a:p>
          </p:txBody>
        </p:sp>
        <p:cxnSp>
          <p:nvCxnSpPr>
            <p:cNvPr id="164" name="Elbow Connector 145">
              <a:extLst>
                <a:ext uri="{FF2B5EF4-FFF2-40B4-BE49-F238E27FC236}">
                  <a16:creationId xmlns:a16="http://schemas.microsoft.com/office/drawing/2014/main" id="{0E917638-6864-4DBF-8F6B-5AF2FA6A78A6}"/>
                </a:ext>
              </a:extLst>
            </p:cNvPr>
            <p:cNvCxnSpPr>
              <a:cxnSpLocks/>
              <a:stCxn id="129" idx="0"/>
              <a:endCxn id="163" idx="2"/>
            </p:cNvCxnSpPr>
            <p:nvPr/>
          </p:nvCxnSpPr>
          <p:spPr>
            <a:xfrm rot="5400000" flipH="1" flipV="1">
              <a:off x="3347899" y="2872376"/>
              <a:ext cx="483776" cy="2385699"/>
            </a:xfrm>
            <a:prstGeom prst="bent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4D4543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5" name="Elbow Connector 148">
              <a:extLst>
                <a:ext uri="{FF2B5EF4-FFF2-40B4-BE49-F238E27FC236}">
                  <a16:creationId xmlns:a16="http://schemas.microsoft.com/office/drawing/2014/main" id="{516AF175-1C12-47B4-82D8-CC35AE5D8C46}"/>
                </a:ext>
              </a:extLst>
            </p:cNvPr>
            <p:cNvCxnSpPr>
              <a:cxnSpLocks/>
              <a:stCxn id="153" idx="0"/>
              <a:endCxn id="163" idx="2"/>
            </p:cNvCxnSpPr>
            <p:nvPr/>
          </p:nvCxnSpPr>
          <p:spPr>
            <a:xfrm rot="16200000" flipV="1">
              <a:off x="5548020" y="3057955"/>
              <a:ext cx="881341" cy="2412105"/>
            </a:xfrm>
            <a:prstGeom prst="bentConnector3">
              <a:avLst>
                <a:gd name="adj1" fmla="val 72232"/>
              </a:avLst>
            </a:prstGeom>
            <a:noFill/>
            <a:ln w="38100" cap="flat" cmpd="sng" algn="ctr">
              <a:solidFill>
                <a:srgbClr val="4D4543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6" name="Straight Arrow Connector 151">
              <a:extLst>
                <a:ext uri="{FF2B5EF4-FFF2-40B4-BE49-F238E27FC236}">
                  <a16:creationId xmlns:a16="http://schemas.microsoft.com/office/drawing/2014/main" id="{85761EB4-4D0F-4A60-A87B-3CB4256333AA}"/>
                </a:ext>
              </a:extLst>
            </p:cNvPr>
            <p:cNvCxnSpPr>
              <a:cxnSpLocks/>
              <a:stCxn id="163" idx="0"/>
            </p:cNvCxnSpPr>
            <p:nvPr/>
          </p:nvCxnSpPr>
          <p:spPr>
            <a:xfrm flipV="1">
              <a:off x="4782637" y="2988129"/>
              <a:ext cx="0" cy="301994"/>
            </a:xfrm>
            <a:prstGeom prst="straightConnector1">
              <a:avLst/>
            </a:prstGeom>
            <a:noFill/>
            <a:ln w="38100" cap="flat" cmpd="sng" algn="ctr">
              <a:solidFill>
                <a:srgbClr val="4D4543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7" name="Rectangle 57">
              <a:extLst>
                <a:ext uri="{FF2B5EF4-FFF2-40B4-BE49-F238E27FC236}">
                  <a16:creationId xmlns:a16="http://schemas.microsoft.com/office/drawing/2014/main" id="{F42059DF-E689-420E-A2A0-0B2DBA5AFA38}"/>
                </a:ext>
              </a:extLst>
            </p:cNvPr>
            <p:cNvSpPr/>
            <p:nvPr/>
          </p:nvSpPr>
          <p:spPr>
            <a:xfrm>
              <a:off x="1950098" y="2787588"/>
              <a:ext cx="5665075" cy="30879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Oval 30">
              <a:extLst>
                <a:ext uri="{FF2B5EF4-FFF2-40B4-BE49-F238E27FC236}">
                  <a16:creationId xmlns:a16="http://schemas.microsoft.com/office/drawing/2014/main" id="{D4364BAB-394F-4A2D-8CAC-A4B35939D3B0}"/>
                </a:ext>
              </a:extLst>
            </p:cNvPr>
            <p:cNvSpPr/>
            <p:nvPr/>
          </p:nvSpPr>
          <p:spPr>
            <a:xfrm>
              <a:off x="2191742" y="5695124"/>
              <a:ext cx="410399" cy="410817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Oval 65">
              <a:extLst>
                <a:ext uri="{FF2B5EF4-FFF2-40B4-BE49-F238E27FC236}">
                  <a16:creationId xmlns:a16="http://schemas.microsoft.com/office/drawing/2014/main" id="{F73FF049-FA31-4210-BF41-DA2430CA50F4}"/>
                </a:ext>
              </a:extLst>
            </p:cNvPr>
            <p:cNvSpPr/>
            <p:nvPr/>
          </p:nvSpPr>
          <p:spPr>
            <a:xfrm>
              <a:off x="3020003" y="5688498"/>
              <a:ext cx="410399" cy="410817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Oval 70">
              <a:extLst>
                <a:ext uri="{FF2B5EF4-FFF2-40B4-BE49-F238E27FC236}">
                  <a16:creationId xmlns:a16="http://schemas.microsoft.com/office/drawing/2014/main" id="{4FB8D0B9-CDC4-403A-A9E2-C1520042FA7B}"/>
                </a:ext>
              </a:extLst>
            </p:cNvPr>
            <p:cNvSpPr/>
            <p:nvPr/>
          </p:nvSpPr>
          <p:spPr>
            <a:xfrm>
              <a:off x="3894650" y="5688495"/>
              <a:ext cx="410399" cy="410817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Oval 106">
              <a:extLst>
                <a:ext uri="{FF2B5EF4-FFF2-40B4-BE49-F238E27FC236}">
                  <a16:creationId xmlns:a16="http://schemas.microsoft.com/office/drawing/2014/main" id="{1CCC9BB1-50E9-41B5-A9EF-229EF8EE46DA}"/>
                </a:ext>
              </a:extLst>
            </p:cNvPr>
            <p:cNvSpPr/>
            <p:nvPr/>
          </p:nvSpPr>
          <p:spPr>
            <a:xfrm>
              <a:off x="4809046" y="5688498"/>
              <a:ext cx="410399" cy="410817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Oval 112">
              <a:extLst>
                <a:ext uri="{FF2B5EF4-FFF2-40B4-BE49-F238E27FC236}">
                  <a16:creationId xmlns:a16="http://schemas.microsoft.com/office/drawing/2014/main" id="{F3CCB6D9-63DD-4F22-8005-A8B332522F12}"/>
                </a:ext>
              </a:extLst>
            </p:cNvPr>
            <p:cNvSpPr/>
            <p:nvPr/>
          </p:nvSpPr>
          <p:spPr>
            <a:xfrm>
              <a:off x="5637307" y="5681872"/>
              <a:ext cx="410399" cy="410817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Oval 117">
              <a:extLst>
                <a:ext uri="{FF2B5EF4-FFF2-40B4-BE49-F238E27FC236}">
                  <a16:creationId xmlns:a16="http://schemas.microsoft.com/office/drawing/2014/main" id="{D85E7D06-7F51-487C-B467-1DBB0585BC2F}"/>
                </a:ext>
              </a:extLst>
            </p:cNvPr>
            <p:cNvSpPr/>
            <p:nvPr/>
          </p:nvSpPr>
          <p:spPr>
            <a:xfrm>
              <a:off x="6511954" y="5681869"/>
              <a:ext cx="410399" cy="410817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C43BFE35-9993-4182-9FF8-40055D45D429}"/>
              </a:ext>
            </a:extLst>
          </p:cNvPr>
          <p:cNvGrpSpPr/>
          <p:nvPr/>
        </p:nvGrpSpPr>
        <p:grpSpPr>
          <a:xfrm>
            <a:off x="34935576" y="9222599"/>
            <a:ext cx="6125718" cy="6480672"/>
            <a:chOff x="5411953" y="183600"/>
            <a:chExt cx="6284068" cy="6674400"/>
          </a:xfrm>
        </p:grpSpPr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1C0CD8E0-87F1-41BD-99D8-B6D78BB1879D}"/>
                </a:ext>
              </a:extLst>
            </p:cNvPr>
            <p:cNvGrpSpPr/>
            <p:nvPr/>
          </p:nvGrpSpPr>
          <p:grpSpPr>
            <a:xfrm>
              <a:off x="5648397" y="255637"/>
              <a:ext cx="5849336" cy="6524708"/>
              <a:chOff x="5648397" y="255637"/>
              <a:chExt cx="5849336" cy="6524708"/>
            </a:xfrm>
          </p:grpSpPr>
          <p:sp>
            <p:nvSpPr>
              <p:cNvPr id="177" name="Rounded Rectangle 3">
                <a:extLst>
                  <a:ext uri="{FF2B5EF4-FFF2-40B4-BE49-F238E27FC236}">
                    <a16:creationId xmlns:a16="http://schemas.microsoft.com/office/drawing/2014/main" id="{EFA439EE-69CB-44DF-8F67-EEC9ECBD985A}"/>
                  </a:ext>
                </a:extLst>
              </p:cNvPr>
              <p:cNvSpPr/>
              <p:nvPr/>
            </p:nvSpPr>
            <p:spPr>
              <a:xfrm>
                <a:off x="5648397" y="2081988"/>
                <a:ext cx="5849336" cy="4105002"/>
              </a:xfrm>
              <a:prstGeom prst="roundRect">
                <a:avLst>
                  <a:gd name="adj" fmla="val 5396"/>
                </a:avLst>
              </a:prstGeom>
              <a:noFill/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8" name="Rounded Rectangle 4">
                    <a:extLst>
                      <a:ext uri="{FF2B5EF4-FFF2-40B4-BE49-F238E27FC236}">
                        <a16:creationId xmlns:a16="http://schemas.microsoft.com/office/drawing/2014/main" id="{DD15D1BA-87A2-42D5-BF92-75F156317589}"/>
                      </a:ext>
                    </a:extLst>
                  </p:cNvPr>
                  <p:cNvSpPr/>
                  <p:nvPr/>
                </p:nvSpPr>
                <p:spPr>
                  <a:xfrm>
                    <a:off x="5754181" y="5559894"/>
                    <a:ext cx="5599618" cy="411480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Convolution: 48 filters of 7 </a:t>
                    </a:r>
                    <a14:m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a14:m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 7, strides [2, 2]</a:t>
                    </a:r>
                  </a:p>
                </p:txBody>
              </p:sp>
            </mc:Choice>
            <mc:Fallback>
              <p:sp>
                <p:nvSpPr>
                  <p:cNvPr id="178" name="Rounded Rectangle 4">
                    <a:extLst>
                      <a:ext uri="{FF2B5EF4-FFF2-40B4-BE49-F238E27FC236}">
                        <a16:creationId xmlns:a16="http://schemas.microsoft.com/office/drawing/2014/main" id="{DD15D1BA-87A2-42D5-BF92-75F1563175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4181" y="5559894"/>
                    <a:ext cx="5599618" cy="411480"/>
                  </a:xfrm>
                  <a:prstGeom prst="roundRect">
                    <a:avLst/>
                  </a:prstGeom>
                  <a:blipFill>
                    <a:blip r:embed="rId11"/>
                    <a:stretch>
                      <a:fillRect t="-1471" b="-17647"/>
                    </a:stretch>
                  </a:blipFill>
                  <a:ln w="12700" cap="flat" cmpd="sng" algn="ctr">
                    <a:solidFill>
                      <a:srgbClr val="C00000"/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9" name="Rounded Rectangle 5">
                    <a:extLst>
                      <a:ext uri="{FF2B5EF4-FFF2-40B4-BE49-F238E27FC236}">
                        <a16:creationId xmlns:a16="http://schemas.microsoft.com/office/drawing/2014/main" id="{60D8273B-E3E2-4879-A86E-08DD4A8953D0}"/>
                      </a:ext>
                    </a:extLst>
                  </p:cNvPr>
                  <p:cNvSpPr/>
                  <p:nvPr/>
                </p:nvSpPr>
                <p:spPr>
                  <a:xfrm>
                    <a:off x="5754181" y="5018874"/>
                    <a:ext cx="5599618" cy="411480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Convolution: 64 filters of 3 </a:t>
                    </a:r>
                    <a14:m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a14:m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 3, strides [1, 1]</a:t>
                    </a:r>
                  </a:p>
                </p:txBody>
              </p:sp>
            </mc:Choice>
            <mc:Fallback>
              <p:sp>
                <p:nvSpPr>
                  <p:cNvPr id="179" name="Rounded Rectangle 5">
                    <a:extLst>
                      <a:ext uri="{FF2B5EF4-FFF2-40B4-BE49-F238E27FC236}">
                        <a16:creationId xmlns:a16="http://schemas.microsoft.com/office/drawing/2014/main" id="{60D8273B-E3E2-4879-A86E-08DD4A8953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4181" y="5018874"/>
                    <a:ext cx="5599618" cy="411480"/>
                  </a:xfrm>
                  <a:prstGeom prst="roundRect">
                    <a:avLst/>
                  </a:prstGeom>
                  <a:blipFill>
                    <a:blip r:embed="rId12"/>
                    <a:stretch>
                      <a:fillRect t="-2941" b="-17647"/>
                    </a:stretch>
                  </a:blipFill>
                  <a:ln w="12700" cap="flat" cmpd="sng" algn="ctr">
                    <a:solidFill>
                      <a:srgbClr val="C00000"/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0" name="Rounded Rectangle 6">
                    <a:extLst>
                      <a:ext uri="{FF2B5EF4-FFF2-40B4-BE49-F238E27FC236}">
                        <a16:creationId xmlns:a16="http://schemas.microsoft.com/office/drawing/2014/main" id="{C4A99CFD-F1CA-431E-B74D-33DD096B49A2}"/>
                      </a:ext>
                    </a:extLst>
                  </p:cNvPr>
                  <p:cNvSpPr/>
                  <p:nvPr/>
                </p:nvSpPr>
                <p:spPr>
                  <a:xfrm>
                    <a:off x="5754181" y="4477854"/>
                    <a:ext cx="5599618" cy="411480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Max-pooling: 2 </a:t>
                    </a:r>
                    <a14:m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a14:m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 2, strides [2, 2] </a:t>
                    </a:r>
                  </a:p>
                </p:txBody>
              </p:sp>
            </mc:Choice>
            <mc:Fallback>
              <p:sp>
                <p:nvSpPr>
                  <p:cNvPr id="180" name="Rounded Rectangle 6">
                    <a:extLst>
                      <a:ext uri="{FF2B5EF4-FFF2-40B4-BE49-F238E27FC236}">
                        <a16:creationId xmlns:a16="http://schemas.microsoft.com/office/drawing/2014/main" id="{C4A99CFD-F1CA-431E-B74D-33DD096B49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4181" y="4477854"/>
                    <a:ext cx="5599618" cy="411480"/>
                  </a:xfrm>
                  <a:prstGeom prst="roundRect">
                    <a:avLst/>
                  </a:prstGeom>
                  <a:blipFill>
                    <a:blip r:embed="rId13"/>
                    <a:stretch>
                      <a:fillRect t="-2985" b="-19403"/>
                    </a:stretch>
                  </a:blipFill>
                  <a:ln w="12700" cap="flat" cmpd="sng" algn="ctr">
                    <a:solidFill>
                      <a:srgbClr val="C00000"/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1" name="Rounded Rectangle 7">
                    <a:extLst>
                      <a:ext uri="{FF2B5EF4-FFF2-40B4-BE49-F238E27FC236}">
                        <a16:creationId xmlns:a16="http://schemas.microsoft.com/office/drawing/2014/main" id="{B52AD43F-04A3-41CB-BE08-4B643B8B372E}"/>
                      </a:ext>
                    </a:extLst>
                  </p:cNvPr>
                  <p:cNvSpPr/>
                  <p:nvPr/>
                </p:nvSpPr>
                <p:spPr>
                  <a:xfrm>
                    <a:off x="5754181" y="3918509"/>
                    <a:ext cx="5599618" cy="411480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Convolution: 80 filters of 3 </a:t>
                    </a:r>
                    <a14:m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a14:m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 3, strides[1, 1]</a:t>
                    </a:r>
                  </a:p>
                </p:txBody>
              </p:sp>
            </mc:Choice>
            <mc:Fallback>
              <p:sp>
                <p:nvSpPr>
                  <p:cNvPr id="181" name="Rounded Rectangle 7">
                    <a:extLst>
                      <a:ext uri="{FF2B5EF4-FFF2-40B4-BE49-F238E27FC236}">
                        <a16:creationId xmlns:a16="http://schemas.microsoft.com/office/drawing/2014/main" id="{B52AD43F-04A3-41CB-BE08-4B643B8B372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4181" y="3918509"/>
                    <a:ext cx="5599618" cy="411480"/>
                  </a:xfrm>
                  <a:prstGeom prst="roundRect">
                    <a:avLst/>
                  </a:prstGeom>
                  <a:blipFill>
                    <a:blip r:embed="rId14"/>
                    <a:stretch>
                      <a:fillRect t="-2985" b="-19403"/>
                    </a:stretch>
                  </a:blipFill>
                  <a:ln w="12700" cap="flat" cmpd="sng" algn="ctr">
                    <a:solidFill>
                      <a:srgbClr val="C00000"/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2" name="Rounded Rectangle 8">
                    <a:extLst>
                      <a:ext uri="{FF2B5EF4-FFF2-40B4-BE49-F238E27FC236}">
                        <a16:creationId xmlns:a16="http://schemas.microsoft.com/office/drawing/2014/main" id="{9009F850-E646-4E87-B12D-38D22342F485}"/>
                      </a:ext>
                    </a:extLst>
                  </p:cNvPr>
                  <p:cNvSpPr/>
                  <p:nvPr/>
                </p:nvSpPr>
                <p:spPr>
                  <a:xfrm>
                    <a:off x="5754181" y="3377489"/>
                    <a:ext cx="5599618" cy="411480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Max-pooling: 2 </a:t>
                    </a:r>
                    <a14:m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a14:m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 2, strides [2, 2] </a:t>
                    </a:r>
                  </a:p>
                </p:txBody>
              </p:sp>
            </mc:Choice>
            <mc:Fallback>
              <p:sp>
                <p:nvSpPr>
                  <p:cNvPr id="182" name="Rounded Rectangle 8">
                    <a:extLst>
                      <a:ext uri="{FF2B5EF4-FFF2-40B4-BE49-F238E27FC236}">
                        <a16:creationId xmlns:a16="http://schemas.microsoft.com/office/drawing/2014/main" id="{9009F850-E646-4E87-B12D-38D22342F4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4181" y="3377489"/>
                    <a:ext cx="5599618" cy="411480"/>
                  </a:xfrm>
                  <a:prstGeom prst="roundRect">
                    <a:avLst/>
                  </a:prstGeom>
                  <a:blipFill>
                    <a:blip r:embed="rId15"/>
                    <a:stretch>
                      <a:fillRect t="-2985" b="-17910"/>
                    </a:stretch>
                  </a:blipFill>
                  <a:ln w="12700" cap="flat" cmpd="sng" algn="ctr">
                    <a:solidFill>
                      <a:srgbClr val="C00000"/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3" name="Rounded Rectangle 9">
                    <a:extLst>
                      <a:ext uri="{FF2B5EF4-FFF2-40B4-BE49-F238E27FC236}">
                        <a16:creationId xmlns:a16="http://schemas.microsoft.com/office/drawing/2014/main" id="{2BF5287A-CBB6-45CA-8416-C4788D500A82}"/>
                      </a:ext>
                    </a:extLst>
                  </p:cNvPr>
                  <p:cNvSpPr/>
                  <p:nvPr/>
                </p:nvSpPr>
                <p:spPr>
                  <a:xfrm>
                    <a:off x="5754181" y="2805989"/>
                    <a:ext cx="5599618" cy="411480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Convolution: 96 filters of 3 </a:t>
                    </a:r>
                    <a14:m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a14:m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 3, strides [1, 1]</a:t>
                    </a:r>
                  </a:p>
                </p:txBody>
              </p:sp>
            </mc:Choice>
            <mc:Fallback>
              <p:sp>
                <p:nvSpPr>
                  <p:cNvPr id="183" name="Rounded Rectangle 9">
                    <a:extLst>
                      <a:ext uri="{FF2B5EF4-FFF2-40B4-BE49-F238E27FC236}">
                        <a16:creationId xmlns:a16="http://schemas.microsoft.com/office/drawing/2014/main" id="{2BF5287A-CBB6-45CA-8416-C4788D500A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4181" y="2805989"/>
                    <a:ext cx="5599618" cy="411480"/>
                  </a:xfrm>
                  <a:prstGeom prst="roundRect">
                    <a:avLst/>
                  </a:prstGeom>
                  <a:blipFill>
                    <a:blip r:embed="rId16"/>
                    <a:stretch>
                      <a:fillRect t="-2985" b="-17910"/>
                    </a:stretch>
                  </a:blipFill>
                  <a:ln w="12700" cap="flat" cmpd="sng" algn="ctr">
                    <a:solidFill>
                      <a:srgbClr val="C00000"/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4" name="Rounded Rectangle 10">
                    <a:extLst>
                      <a:ext uri="{FF2B5EF4-FFF2-40B4-BE49-F238E27FC236}">
                        <a16:creationId xmlns:a16="http://schemas.microsoft.com/office/drawing/2014/main" id="{2C922659-B40F-4AFD-A3EB-2CBFAA06EF4B}"/>
                      </a:ext>
                    </a:extLst>
                  </p:cNvPr>
                  <p:cNvSpPr/>
                  <p:nvPr/>
                </p:nvSpPr>
                <p:spPr>
                  <a:xfrm>
                    <a:off x="5754180" y="2264969"/>
                    <a:ext cx="5599619" cy="411480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Max-pooling: 2 </a:t>
                    </a:r>
                    <a14:m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a14:m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 2, strides [2, 2] </a:t>
                    </a:r>
                  </a:p>
                </p:txBody>
              </p:sp>
            </mc:Choice>
            <mc:Fallback>
              <p:sp>
                <p:nvSpPr>
                  <p:cNvPr id="184" name="Rounded Rectangle 10">
                    <a:extLst>
                      <a:ext uri="{FF2B5EF4-FFF2-40B4-BE49-F238E27FC236}">
                        <a16:creationId xmlns:a16="http://schemas.microsoft.com/office/drawing/2014/main" id="{2C922659-B40F-4AFD-A3EB-2CBFAA06EF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4180" y="2264969"/>
                    <a:ext cx="5599619" cy="411480"/>
                  </a:xfrm>
                  <a:prstGeom prst="roundRect">
                    <a:avLst/>
                  </a:prstGeom>
                  <a:blipFill>
                    <a:blip r:embed="rId17"/>
                    <a:stretch>
                      <a:fillRect t="-1471" b="-17647"/>
                    </a:stretch>
                  </a:blipFill>
                  <a:ln w="12700" cap="flat" cmpd="sng" algn="ctr">
                    <a:solidFill>
                      <a:srgbClr val="C00000"/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5" name="Straight Arrow Connector 11">
                <a:extLst>
                  <a:ext uri="{FF2B5EF4-FFF2-40B4-BE49-F238E27FC236}">
                    <a16:creationId xmlns:a16="http://schemas.microsoft.com/office/drawing/2014/main" id="{27A74BFA-75B2-4E97-89FE-FA1462265962}"/>
                  </a:ext>
                </a:extLst>
              </p:cNvPr>
              <p:cNvCxnSpPr>
                <a:cxnSpLocks/>
                <a:stCxn id="178" idx="0"/>
                <a:endCxn id="179" idx="2"/>
              </p:cNvCxnSpPr>
              <p:nvPr/>
            </p:nvCxnSpPr>
            <p:spPr>
              <a:xfrm flipV="1">
                <a:off x="8553990" y="5430354"/>
                <a:ext cx="0" cy="12954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86" name="Straight Arrow Connector 12">
                <a:extLst>
                  <a:ext uri="{FF2B5EF4-FFF2-40B4-BE49-F238E27FC236}">
                    <a16:creationId xmlns:a16="http://schemas.microsoft.com/office/drawing/2014/main" id="{17C495D2-3238-42E4-BB3B-0D0024CE24DC}"/>
                  </a:ext>
                </a:extLst>
              </p:cNvPr>
              <p:cNvCxnSpPr>
                <a:cxnSpLocks/>
                <a:stCxn id="179" idx="0"/>
                <a:endCxn id="180" idx="2"/>
              </p:cNvCxnSpPr>
              <p:nvPr/>
            </p:nvCxnSpPr>
            <p:spPr>
              <a:xfrm flipV="1">
                <a:off x="8553990" y="4889334"/>
                <a:ext cx="0" cy="12954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87" name="Straight Arrow Connector 13">
                <a:extLst>
                  <a:ext uri="{FF2B5EF4-FFF2-40B4-BE49-F238E27FC236}">
                    <a16:creationId xmlns:a16="http://schemas.microsoft.com/office/drawing/2014/main" id="{ADA4C52B-FBB2-42E5-A993-4EAF67A0E118}"/>
                  </a:ext>
                </a:extLst>
              </p:cNvPr>
              <p:cNvCxnSpPr>
                <a:cxnSpLocks/>
                <a:stCxn id="180" idx="0"/>
                <a:endCxn id="181" idx="2"/>
              </p:cNvCxnSpPr>
              <p:nvPr/>
            </p:nvCxnSpPr>
            <p:spPr>
              <a:xfrm flipV="1">
                <a:off x="8553990" y="4329989"/>
                <a:ext cx="0" cy="147865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88" name="Straight Arrow Connector 14">
                <a:extLst>
                  <a:ext uri="{FF2B5EF4-FFF2-40B4-BE49-F238E27FC236}">
                    <a16:creationId xmlns:a16="http://schemas.microsoft.com/office/drawing/2014/main" id="{4D819C90-AC83-4FE5-8705-BA861FA74608}"/>
                  </a:ext>
                </a:extLst>
              </p:cNvPr>
              <p:cNvCxnSpPr>
                <a:cxnSpLocks/>
                <a:stCxn id="181" idx="0"/>
                <a:endCxn id="182" idx="2"/>
              </p:cNvCxnSpPr>
              <p:nvPr/>
            </p:nvCxnSpPr>
            <p:spPr>
              <a:xfrm flipV="1">
                <a:off x="8553990" y="3788969"/>
                <a:ext cx="0" cy="12954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89" name="Straight Arrow Connector 15">
                <a:extLst>
                  <a:ext uri="{FF2B5EF4-FFF2-40B4-BE49-F238E27FC236}">
                    <a16:creationId xmlns:a16="http://schemas.microsoft.com/office/drawing/2014/main" id="{3B7270BB-31C8-48E4-B442-9071471B8CF8}"/>
                  </a:ext>
                </a:extLst>
              </p:cNvPr>
              <p:cNvCxnSpPr>
                <a:cxnSpLocks/>
                <a:stCxn id="182" idx="0"/>
                <a:endCxn id="183" idx="2"/>
              </p:cNvCxnSpPr>
              <p:nvPr/>
            </p:nvCxnSpPr>
            <p:spPr>
              <a:xfrm flipV="1">
                <a:off x="8553990" y="3217469"/>
                <a:ext cx="0" cy="16002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90" name="Straight Arrow Connector 16">
                <a:extLst>
                  <a:ext uri="{FF2B5EF4-FFF2-40B4-BE49-F238E27FC236}">
                    <a16:creationId xmlns:a16="http://schemas.microsoft.com/office/drawing/2014/main" id="{FE568EF1-B6BB-4D42-B4D5-2B31C8A3F8AD}"/>
                  </a:ext>
                </a:extLst>
              </p:cNvPr>
              <p:cNvCxnSpPr>
                <a:cxnSpLocks/>
                <a:stCxn id="183" idx="0"/>
                <a:endCxn id="184" idx="2"/>
              </p:cNvCxnSpPr>
              <p:nvPr/>
            </p:nvCxnSpPr>
            <p:spPr>
              <a:xfrm flipV="1">
                <a:off x="8553990" y="2676449"/>
                <a:ext cx="0" cy="12954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91" name="Straight Arrow Connector 17">
                <a:extLst>
                  <a:ext uri="{FF2B5EF4-FFF2-40B4-BE49-F238E27FC236}">
                    <a16:creationId xmlns:a16="http://schemas.microsoft.com/office/drawing/2014/main" id="{EC2CE60E-F21F-4C41-AC6C-FE5C5288B784}"/>
                  </a:ext>
                </a:extLst>
              </p:cNvPr>
              <p:cNvCxnSpPr>
                <a:cxnSpLocks/>
                <a:stCxn id="184" idx="0"/>
              </p:cNvCxnSpPr>
              <p:nvPr/>
            </p:nvCxnSpPr>
            <p:spPr>
              <a:xfrm flipV="1">
                <a:off x="8553990" y="1911891"/>
                <a:ext cx="0" cy="353078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2" name="Rounded Rectangle 18">
                    <a:extLst>
                      <a:ext uri="{FF2B5EF4-FFF2-40B4-BE49-F238E27FC236}">
                        <a16:creationId xmlns:a16="http://schemas.microsoft.com/office/drawing/2014/main" id="{B910BEE3-0B32-4DA2-AB0E-7777361E30CC}"/>
                      </a:ext>
                    </a:extLst>
                  </p:cNvPr>
                  <p:cNvSpPr/>
                  <p:nvPr/>
                </p:nvSpPr>
                <p:spPr>
                  <a:xfrm>
                    <a:off x="6420389" y="6368865"/>
                    <a:ext cx="4267200" cy="411480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70AD47">
                        <a:lumMod val="75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Input: spectrogram </a:t>
                    </a:r>
                    <a:r>
                      <a:rPr kumimoji="0" lang="en-US" sz="18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L</a:t>
                    </a:r>
                    <a:r>
                      <a:rPr kumimoji="0" lang="en-US" sz="1800" b="0" i="1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T</a:t>
                    </a:r>
                    <a:r>
                      <a:rPr kumimoji="0" lang="en-US" sz="18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Cambria Math" panose="02040503050406030204" pitchFamily="18" charset="0"/>
                        <a:cs typeface="+mn-cs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 </m:t>
                        </m:r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𝐹</m:t>
                            </m:r>
                          </m:sub>
                        </m:sSub>
                      </m:oMath>
                    </a14:m>
                    <a:endParaRPr kumimoji="0" lang="en-US" sz="1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Cambria Math" panose="02040503050406030204" pitchFamily="18" charset="0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192" name="Rounded Rectangle 18">
                    <a:extLst>
                      <a:ext uri="{FF2B5EF4-FFF2-40B4-BE49-F238E27FC236}">
                        <a16:creationId xmlns:a16="http://schemas.microsoft.com/office/drawing/2014/main" id="{B910BEE3-0B32-4DA2-AB0E-7777361E30C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0389" y="6368865"/>
                    <a:ext cx="4267200" cy="411480"/>
                  </a:xfrm>
                  <a:prstGeom prst="roundRect">
                    <a:avLst/>
                  </a:prstGeom>
                  <a:blipFill>
                    <a:blip r:embed="rId18"/>
                    <a:stretch>
                      <a:fillRect t="-2941" b="-17647"/>
                    </a:stretch>
                  </a:blipFill>
                  <a:ln w="12700" cap="flat" cmpd="sng" algn="ctr">
                    <a:solidFill>
                      <a:srgbClr val="70AD47">
                        <a:lumMod val="75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3" name="Straight Arrow Connector 19">
                <a:extLst>
                  <a:ext uri="{FF2B5EF4-FFF2-40B4-BE49-F238E27FC236}">
                    <a16:creationId xmlns:a16="http://schemas.microsoft.com/office/drawing/2014/main" id="{95EAEBEB-7239-49D2-95C7-F3A427751026}"/>
                  </a:ext>
                </a:extLst>
              </p:cNvPr>
              <p:cNvCxnSpPr>
                <a:cxnSpLocks/>
                <a:stCxn id="192" idx="0"/>
                <a:endCxn id="178" idx="2"/>
              </p:cNvCxnSpPr>
              <p:nvPr/>
            </p:nvCxnSpPr>
            <p:spPr>
              <a:xfrm flipV="1">
                <a:off x="8553989" y="5971374"/>
                <a:ext cx="1" cy="39749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4" name="Rounded Rectangle 20">
                    <a:extLst>
                      <a:ext uri="{FF2B5EF4-FFF2-40B4-BE49-F238E27FC236}">
                        <a16:creationId xmlns:a16="http://schemas.microsoft.com/office/drawing/2014/main" id="{2DF7A708-20BB-4BD5-9BFE-B77AEB9810E5}"/>
                      </a:ext>
                    </a:extLst>
                  </p:cNvPr>
                  <p:cNvSpPr/>
                  <p:nvPr/>
                </p:nvSpPr>
                <p:spPr>
                  <a:xfrm>
                    <a:off x="5857461" y="1510488"/>
                    <a:ext cx="5496337" cy="411480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70AD47">
                        <a:lumMod val="75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2D convolutions output: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𝐿</m:t>
                            </m:r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𝑇</m:t>
                            </m:r>
                          </m:sub>
                        </m:s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× </m:t>
                        </m:r>
                        <m:sSubSup>
                          <m:sSubSup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𝐹</m:t>
                            </m:r>
                          </m:sub>
                          <m:sup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sup>
                        </m:sSubSup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a14:m>
                    <a:r>
                      <a:rPr kumimoji="0" lang="en-US" sz="18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Cambria Math" panose="02040503050406030204" pitchFamily="18" charset="0"/>
                        <a:cs typeface="+mn-cs"/>
                      </a:rPr>
                      <a:t>96</a:t>
                    </a:r>
                  </a:p>
                </p:txBody>
              </p:sp>
            </mc:Choice>
            <mc:Fallback>
              <p:sp>
                <p:nvSpPr>
                  <p:cNvPr id="194" name="Rounded Rectangle 20">
                    <a:extLst>
                      <a:ext uri="{FF2B5EF4-FFF2-40B4-BE49-F238E27FC236}">
                        <a16:creationId xmlns:a16="http://schemas.microsoft.com/office/drawing/2014/main" id="{2DF7A708-20BB-4BD5-9BFE-B77AEB9810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7461" y="1510488"/>
                    <a:ext cx="5496337" cy="411480"/>
                  </a:xfrm>
                  <a:prstGeom prst="roundRect">
                    <a:avLst/>
                  </a:prstGeom>
                  <a:blipFill>
                    <a:blip r:embed="rId19"/>
                    <a:stretch>
                      <a:fillRect t="-1471" b="-17647"/>
                    </a:stretch>
                  </a:blipFill>
                  <a:ln w="12700" cap="flat" cmpd="sng" algn="ctr">
                    <a:solidFill>
                      <a:srgbClr val="70AD47">
                        <a:lumMod val="75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5" name="Rounded Rectangle 21">
                <a:extLst>
                  <a:ext uri="{FF2B5EF4-FFF2-40B4-BE49-F238E27FC236}">
                    <a16:creationId xmlns:a16="http://schemas.microsoft.com/office/drawing/2014/main" id="{00C98318-BF48-4ABE-9064-2BBEF7D8FEF4}"/>
                  </a:ext>
                </a:extLst>
              </p:cNvPr>
              <p:cNvSpPr/>
              <p:nvPr/>
            </p:nvSpPr>
            <p:spPr>
              <a:xfrm>
                <a:off x="5754179" y="904342"/>
                <a:ext cx="5599619" cy="411480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Reshape(Keep time axis)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6" name="Rounded Rectangle 22">
                    <a:extLst>
                      <a:ext uri="{FF2B5EF4-FFF2-40B4-BE49-F238E27FC236}">
                        <a16:creationId xmlns:a16="http://schemas.microsoft.com/office/drawing/2014/main" id="{10A38298-F239-437A-A3D0-51479C1BC4E7}"/>
                      </a:ext>
                    </a:extLst>
                  </p:cNvPr>
                  <p:cNvSpPr/>
                  <p:nvPr/>
                </p:nvSpPr>
                <p:spPr>
                  <a:xfrm>
                    <a:off x="5857461" y="255637"/>
                    <a:ext cx="5496337" cy="411480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70AD47">
                        <a:lumMod val="75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Reshape output: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𝐿</m:t>
                            </m:r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𝑇</m:t>
                            </m:r>
                          </m:sub>
                        </m:s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×</m:t>
                        </m:r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𝑐𝑛𝑛</m:t>
                            </m:r>
                          </m:sub>
                        </m:s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(</m:t>
                            </m:r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𝑐𝑛𝑛</m:t>
                                </m:r>
                              </m:sub>
                            </m:s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=96⋅</m:t>
                            </m:r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𝑇</m:t>
                            </m:r>
                          </m:sub>
                        </m:sSub>
                      </m:oMath>
                    </a14:m>
                    <a:r>
                      <a:rPr kumimoji="0" lang="en-US" sz="18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Cambria Math" panose="02040503050406030204" pitchFamily="18" charset="0"/>
                        <a:cs typeface="+mn-cs"/>
                      </a:rPr>
                      <a:t>)</a:t>
                    </a:r>
                  </a:p>
                </p:txBody>
              </p:sp>
            </mc:Choice>
            <mc:Fallback>
              <p:sp>
                <p:nvSpPr>
                  <p:cNvPr id="196" name="Rounded Rectangle 22">
                    <a:extLst>
                      <a:ext uri="{FF2B5EF4-FFF2-40B4-BE49-F238E27FC236}">
                        <a16:creationId xmlns:a16="http://schemas.microsoft.com/office/drawing/2014/main" id="{10A38298-F239-437A-A3D0-51479C1BC4E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7461" y="255637"/>
                    <a:ext cx="5496337" cy="411480"/>
                  </a:xfrm>
                  <a:prstGeom prst="roundRect">
                    <a:avLst/>
                  </a:prstGeom>
                  <a:blipFill>
                    <a:blip r:embed="rId20"/>
                    <a:stretch>
                      <a:fillRect t="-1471" b="-17647"/>
                    </a:stretch>
                  </a:blipFill>
                  <a:ln w="12700" cap="flat" cmpd="sng" algn="ctr">
                    <a:solidFill>
                      <a:srgbClr val="70AD47">
                        <a:lumMod val="75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" name="Straight Arrow Connector 23">
                <a:extLst>
                  <a:ext uri="{FF2B5EF4-FFF2-40B4-BE49-F238E27FC236}">
                    <a16:creationId xmlns:a16="http://schemas.microsoft.com/office/drawing/2014/main" id="{F830474E-2A4E-48E6-8A18-46E47C5A9F19}"/>
                  </a:ext>
                </a:extLst>
              </p:cNvPr>
              <p:cNvCxnSpPr>
                <a:cxnSpLocks/>
                <a:endCxn id="195" idx="2"/>
              </p:cNvCxnSpPr>
              <p:nvPr/>
            </p:nvCxnSpPr>
            <p:spPr>
              <a:xfrm flipV="1">
                <a:off x="8553988" y="1315822"/>
                <a:ext cx="1" cy="237225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98" name="Straight Arrow Connector 24">
                <a:extLst>
                  <a:ext uri="{FF2B5EF4-FFF2-40B4-BE49-F238E27FC236}">
                    <a16:creationId xmlns:a16="http://schemas.microsoft.com/office/drawing/2014/main" id="{CE37217D-5E46-4D17-B1E6-4D1DE2ECD2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53987" y="678044"/>
                <a:ext cx="1" cy="237225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176" name="Rectangle 25">
              <a:extLst>
                <a:ext uri="{FF2B5EF4-FFF2-40B4-BE49-F238E27FC236}">
                  <a16:creationId xmlns:a16="http://schemas.microsoft.com/office/drawing/2014/main" id="{AD4E6A61-338E-4B8B-A936-FF3C8535331F}"/>
                </a:ext>
              </a:extLst>
            </p:cNvPr>
            <p:cNvSpPr/>
            <p:nvPr/>
          </p:nvSpPr>
          <p:spPr>
            <a:xfrm>
              <a:off x="5411953" y="183600"/>
              <a:ext cx="6284068" cy="6674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9" name="Rectangle 5">
            <a:extLst>
              <a:ext uri="{FF2B5EF4-FFF2-40B4-BE49-F238E27FC236}">
                <a16:creationId xmlns:a16="http://schemas.microsoft.com/office/drawing/2014/main" id="{768C6D85-05D1-42A6-81D2-CFD0A60DE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4623" y="11705982"/>
            <a:ext cx="10323136" cy="3709389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tIns="92002" bIns="92002"/>
          <a:lstStyle/>
          <a:p>
            <a:pPr marL="517927" indent="-459976" algn="just" defTabSz="4200987">
              <a:buBlip>
                <a:blip r:embed="rId5">
                  <a:extLst/>
                </a:blip>
              </a:buBlip>
            </a:pPr>
            <a:r>
              <a:rPr lang="en-US" altLang="zh-CN" sz="3622" b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Softmax</a:t>
            </a:r>
            <a:r>
              <a:rPr lang="en-US" altLang="zh-CN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cross-entropy loss</a:t>
            </a:r>
            <a:endParaRPr lang="en-US" altLang="zh-CN" sz="3622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b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just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200" name="Rectangle 5">
            <a:extLst>
              <a:ext uri="{FF2B5EF4-FFF2-40B4-BE49-F238E27FC236}">
                <a16:creationId xmlns:a16="http://schemas.microsoft.com/office/drawing/2014/main" id="{00EF84E5-5ECB-4167-A996-6C0A8D46B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0296" y="5073852"/>
            <a:ext cx="10323136" cy="3709389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tIns="92002" bIns="92002"/>
          <a:lstStyle/>
          <a:p>
            <a:pPr marL="517927" indent="-459976" algn="just" defTabSz="4200987">
              <a:buBlip>
                <a:blip r:embed="rId5">
                  <a:extLst/>
                </a:blip>
              </a:buBlip>
            </a:pPr>
            <a:r>
              <a:rPr lang="en-US" altLang="zh-CN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Center loss</a:t>
            </a:r>
            <a:endParaRPr lang="en-US" altLang="zh-CN" sz="3622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b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just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C96EB4-07A3-4213-A2E2-0A0344733C4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203770" y="16922997"/>
            <a:ext cx="9267829" cy="40652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417E39-DBA8-496C-B907-AA74069A8C2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355930" y="20930271"/>
            <a:ext cx="6528038" cy="38754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99AF79-9EC0-4509-98ED-33198C6480C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124870" y="20636129"/>
            <a:ext cx="4583903" cy="36008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7622B8-087D-4708-80ED-DE3B99EC5AA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2860000" y="24797915"/>
            <a:ext cx="4828945" cy="23492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0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329184" tIns="329184" rIns="329184" bIns="329184" numCol="1" rtlCol="0" anchor="t" anchorCtr="0" compatLnSpc="1">
        <a:prstTxWarp prst="textNoShape">
          <a:avLst/>
        </a:prstTxWarp>
        <a:spAutoFit/>
      </a:bodyPr>
      <a:lstStyle>
        <a:defPPr marL="0" marR="0" indent="0" algn="l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21418</TotalTime>
  <Words>522</Words>
  <Application>Microsoft Office PowerPoint</Application>
  <PresentationFormat>自定义</PresentationFormat>
  <Paragraphs>160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 Hebrew</vt:lpstr>
      <vt:lpstr>DengXian</vt:lpstr>
      <vt:lpstr>宋体</vt:lpstr>
      <vt:lpstr>Arial</vt:lpstr>
      <vt:lpstr>Arial Narrow</vt:lpstr>
      <vt:lpstr>Calibri</vt:lpstr>
      <vt:lpstr>Cambria Math</vt:lpstr>
      <vt:lpstr>Times New Roman</vt:lpstr>
      <vt:lpstr>Wingdings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T148315</cp:lastModifiedBy>
  <cp:revision>3016</cp:revision>
  <cp:lastPrinted>2016-09-05T09:10:31Z</cp:lastPrinted>
  <dcterms:created xsi:type="dcterms:W3CDTF">2010-09-16T05:02:04Z</dcterms:created>
  <dcterms:modified xsi:type="dcterms:W3CDTF">2019-04-18T13:22:44Z</dcterms:modified>
</cp:coreProperties>
</file>