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5720000" cy="27889200"/>
  <p:notesSz cx="6858000" cy="9144000"/>
  <p:defaultTextStyle>
    <a:defPPr>
      <a:defRPr lang="zh-CN"/>
    </a:defPPr>
    <a:lvl1pPr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2635250" indent="-2178050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5270500" indent="-4356100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7905750" indent="-6534150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0542588" indent="-8713788" algn="l" defTabSz="5270500" rtl="0" fontAlgn="base">
      <a:spcBef>
        <a:spcPct val="0"/>
      </a:spcBef>
      <a:spcAft>
        <a:spcPct val="0"/>
      </a:spcAft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0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85" userDrawn="1">
          <p15:clr>
            <a:srgbClr val="A4A3A4"/>
          </p15:clr>
        </p15:guide>
        <p15:guide id="2" pos="14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749" autoAdjust="0"/>
    <p:restoredTop sz="96206" autoAdjust="0"/>
  </p:normalViewPr>
  <p:slideViewPr>
    <p:cSldViewPr>
      <p:cViewPr>
        <p:scale>
          <a:sx n="32" d="100"/>
          <a:sy n="32" d="100"/>
        </p:scale>
        <p:origin x="1136" y="440"/>
      </p:cViewPr>
      <p:guideLst>
        <p:guide orient="horz" pos="8785"/>
        <p:guide pos="1440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D70B5F9-348F-460C-9358-854E177EEF2F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19125" y="685800"/>
            <a:ext cx="5619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A46EF96-8228-4CD3-A0A2-0F7ED58C0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35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19125" y="685800"/>
            <a:ext cx="5619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sz="3219" dirty="0">
              <a:solidFill>
                <a:srgbClr val="000000"/>
              </a:solidFill>
              <a:latin typeface="Times New Roman" panose="02020603050405020304" pitchFamily="18" charset="0"/>
              <a:ea typeface="Arial Hebrew" charset="-79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EB03A9-E2D4-4A0F-A5C4-64C1EAFDD17C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29003" y="8663736"/>
            <a:ext cx="38862000" cy="59781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7" y="15803881"/>
            <a:ext cx="32004001" cy="7127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5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03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55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06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25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10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562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13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8519B-7A92-4E7E-9E89-EC453D478475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006B6-71B8-43D3-93CD-D4E8039BB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20A3C-936F-4D74-9410-56E0F0DD7FEA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3BCEF-C6A2-4575-A44D-ECC155F60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8788456" y="8340946"/>
            <a:ext cx="46172435" cy="1776774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63200" y="8340946"/>
            <a:ext cx="137763251" cy="1776774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E700-2F82-4A09-85FF-62AF2A3CA1F0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ACAD4-3854-4828-B70F-9CADA14EE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7DA30-C91C-4B0C-B699-3C35128C41A7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154F8-42EE-4D7C-9063-786C0711F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1566" y="17921400"/>
            <a:ext cx="38862000" cy="5539105"/>
          </a:xfrm>
        </p:spPr>
        <p:txBody>
          <a:bodyPr anchor="t"/>
          <a:lstStyle>
            <a:lvl1pPr algn="l">
              <a:defRPr sz="2323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566" y="11820636"/>
            <a:ext cx="38862000" cy="6100761"/>
          </a:xfrm>
        </p:spPr>
        <p:txBody>
          <a:bodyPr anchor="b"/>
          <a:lstStyle>
            <a:lvl1pPr marL="0" indent="0">
              <a:buNone/>
              <a:defRPr sz="11567">
                <a:solidFill>
                  <a:schemeClr val="tx1">
                    <a:tint val="75000"/>
                  </a:schemeClr>
                </a:solidFill>
              </a:defRPr>
            </a:lvl1pPr>
            <a:lvl2pPr marL="2651713" indent="0">
              <a:buNone/>
              <a:defRPr sz="10462">
                <a:solidFill>
                  <a:schemeClr val="tx1">
                    <a:tint val="75000"/>
                  </a:schemeClr>
                </a:solidFill>
              </a:defRPr>
            </a:lvl2pPr>
            <a:lvl3pPr marL="5303431" indent="0">
              <a:buNone/>
              <a:defRPr sz="9256">
                <a:solidFill>
                  <a:schemeClr val="tx1">
                    <a:tint val="75000"/>
                  </a:schemeClr>
                </a:solidFill>
              </a:defRPr>
            </a:lvl3pPr>
            <a:lvl4pPr marL="7955145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4pPr>
            <a:lvl5pPr marL="10606860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5pPr>
            <a:lvl6pPr marL="13258574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6pPr>
            <a:lvl7pPr marL="15910289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7pPr>
            <a:lvl8pPr marL="18562003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8pPr>
            <a:lvl9pPr marL="21213719" indent="0">
              <a:buNone/>
              <a:defRPr sz="81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2CCA0-3C45-485E-A27A-DC126E497C82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5C81-422A-4BA1-9449-5DD0D28413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63203" y="48586610"/>
            <a:ext cx="91963875" cy="137431781"/>
          </a:xfrm>
        </p:spPr>
        <p:txBody>
          <a:bodyPr/>
          <a:lstStyle>
            <a:lvl1pPr>
              <a:defRPr sz="16198"/>
            </a:lvl1pPr>
            <a:lvl2pPr>
              <a:defRPr sz="13884"/>
            </a:lvl2pPr>
            <a:lvl3pPr>
              <a:defRPr sz="11567"/>
            </a:lvl3pPr>
            <a:lvl4pPr>
              <a:defRPr sz="10462"/>
            </a:lvl4pPr>
            <a:lvl5pPr>
              <a:defRPr sz="10462"/>
            </a:lvl5pPr>
            <a:lvl6pPr>
              <a:defRPr sz="10462"/>
            </a:lvl6pPr>
            <a:lvl7pPr>
              <a:defRPr sz="10462"/>
            </a:lvl7pPr>
            <a:lvl8pPr>
              <a:defRPr sz="10462"/>
            </a:lvl8pPr>
            <a:lvl9pPr>
              <a:defRPr sz="104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989075" y="48586610"/>
            <a:ext cx="91971811" cy="137431781"/>
          </a:xfrm>
        </p:spPr>
        <p:txBody>
          <a:bodyPr/>
          <a:lstStyle>
            <a:lvl1pPr>
              <a:defRPr sz="16198"/>
            </a:lvl1pPr>
            <a:lvl2pPr>
              <a:defRPr sz="13884"/>
            </a:lvl2pPr>
            <a:lvl3pPr>
              <a:defRPr sz="11567"/>
            </a:lvl3pPr>
            <a:lvl4pPr>
              <a:defRPr sz="10462"/>
            </a:lvl4pPr>
            <a:lvl5pPr>
              <a:defRPr sz="10462"/>
            </a:lvl5pPr>
            <a:lvl6pPr>
              <a:defRPr sz="10462"/>
            </a:lvl6pPr>
            <a:lvl7pPr>
              <a:defRPr sz="10462"/>
            </a:lvl7pPr>
            <a:lvl8pPr>
              <a:defRPr sz="10462"/>
            </a:lvl8pPr>
            <a:lvl9pPr>
              <a:defRPr sz="104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5812-1D3A-41FB-AAB8-8ADCE98C0106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F7AD4-EF64-4FF5-A7AE-D7A4A1A39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3" y="1116866"/>
            <a:ext cx="41148001" cy="4648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5" y="6242797"/>
            <a:ext cx="20200940" cy="2601700"/>
          </a:xfrm>
        </p:spPr>
        <p:txBody>
          <a:bodyPr anchor="b"/>
          <a:lstStyle>
            <a:lvl1pPr marL="0" indent="0">
              <a:buNone/>
              <a:defRPr sz="13884" b="1"/>
            </a:lvl1pPr>
            <a:lvl2pPr marL="2651713" indent="0">
              <a:buNone/>
              <a:defRPr sz="11567" b="1"/>
            </a:lvl2pPr>
            <a:lvl3pPr marL="5303431" indent="0">
              <a:buNone/>
              <a:defRPr sz="10462" b="1"/>
            </a:lvl3pPr>
            <a:lvl4pPr marL="7955145" indent="0">
              <a:buNone/>
              <a:defRPr sz="9256" b="1"/>
            </a:lvl4pPr>
            <a:lvl5pPr marL="10606860" indent="0">
              <a:buNone/>
              <a:defRPr sz="9256" b="1"/>
            </a:lvl5pPr>
            <a:lvl6pPr marL="13258574" indent="0">
              <a:buNone/>
              <a:defRPr sz="9256" b="1"/>
            </a:lvl6pPr>
            <a:lvl7pPr marL="15910289" indent="0">
              <a:buNone/>
              <a:defRPr sz="9256" b="1"/>
            </a:lvl7pPr>
            <a:lvl8pPr marL="18562003" indent="0">
              <a:buNone/>
              <a:defRPr sz="9256" b="1"/>
            </a:lvl8pPr>
            <a:lvl9pPr marL="21213719" indent="0">
              <a:buNone/>
              <a:defRPr sz="92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86005" y="8844492"/>
            <a:ext cx="20200940" cy="16068571"/>
          </a:xfrm>
        </p:spPr>
        <p:txBody>
          <a:bodyPr/>
          <a:lstStyle>
            <a:lvl1pPr>
              <a:defRPr sz="13884"/>
            </a:lvl1pPr>
            <a:lvl2pPr>
              <a:defRPr sz="11567"/>
            </a:lvl2pPr>
            <a:lvl3pPr>
              <a:defRPr sz="10462"/>
            </a:lvl3pPr>
            <a:lvl4pPr>
              <a:defRPr sz="9256"/>
            </a:lvl4pPr>
            <a:lvl5pPr>
              <a:defRPr sz="9256"/>
            </a:lvl5pPr>
            <a:lvl6pPr>
              <a:defRPr sz="9256"/>
            </a:lvl6pPr>
            <a:lvl7pPr>
              <a:defRPr sz="9256"/>
            </a:lvl7pPr>
            <a:lvl8pPr>
              <a:defRPr sz="9256"/>
            </a:lvl8pPr>
            <a:lvl9pPr>
              <a:defRPr sz="92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3225132" y="6242797"/>
            <a:ext cx="20208874" cy="2601700"/>
          </a:xfrm>
        </p:spPr>
        <p:txBody>
          <a:bodyPr anchor="b"/>
          <a:lstStyle>
            <a:lvl1pPr marL="0" indent="0">
              <a:buNone/>
              <a:defRPr sz="13884" b="1"/>
            </a:lvl1pPr>
            <a:lvl2pPr marL="2651713" indent="0">
              <a:buNone/>
              <a:defRPr sz="11567" b="1"/>
            </a:lvl2pPr>
            <a:lvl3pPr marL="5303431" indent="0">
              <a:buNone/>
              <a:defRPr sz="10462" b="1"/>
            </a:lvl3pPr>
            <a:lvl4pPr marL="7955145" indent="0">
              <a:buNone/>
              <a:defRPr sz="9256" b="1"/>
            </a:lvl4pPr>
            <a:lvl5pPr marL="10606860" indent="0">
              <a:buNone/>
              <a:defRPr sz="9256" b="1"/>
            </a:lvl5pPr>
            <a:lvl6pPr marL="13258574" indent="0">
              <a:buNone/>
              <a:defRPr sz="9256" b="1"/>
            </a:lvl6pPr>
            <a:lvl7pPr marL="15910289" indent="0">
              <a:buNone/>
              <a:defRPr sz="9256" b="1"/>
            </a:lvl7pPr>
            <a:lvl8pPr marL="18562003" indent="0">
              <a:buNone/>
              <a:defRPr sz="9256" b="1"/>
            </a:lvl8pPr>
            <a:lvl9pPr marL="21213719" indent="0">
              <a:buNone/>
              <a:defRPr sz="92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3225132" y="8844492"/>
            <a:ext cx="20208874" cy="16068571"/>
          </a:xfrm>
        </p:spPr>
        <p:txBody>
          <a:bodyPr/>
          <a:lstStyle>
            <a:lvl1pPr>
              <a:defRPr sz="13884"/>
            </a:lvl1pPr>
            <a:lvl2pPr>
              <a:defRPr sz="11567"/>
            </a:lvl2pPr>
            <a:lvl3pPr>
              <a:defRPr sz="10462"/>
            </a:lvl3pPr>
            <a:lvl4pPr>
              <a:defRPr sz="9256"/>
            </a:lvl4pPr>
            <a:lvl5pPr>
              <a:defRPr sz="9256"/>
            </a:lvl5pPr>
            <a:lvl6pPr>
              <a:defRPr sz="9256"/>
            </a:lvl6pPr>
            <a:lvl7pPr>
              <a:defRPr sz="9256"/>
            </a:lvl7pPr>
            <a:lvl8pPr>
              <a:defRPr sz="9256"/>
            </a:lvl8pPr>
            <a:lvl9pPr>
              <a:defRPr sz="92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02F8D-DC64-4C4F-8CB5-69ECA26DEF8D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DB8B4-12DB-4C46-9602-4ECED5269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F6AD5-3E28-4F9C-920A-68CE0E5EB673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6D7F1-68DF-4B1A-AEAC-915A002484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421AD-CA1B-40BA-81F5-EBA683EB5AE2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ADDB8-80AD-44DF-BDED-991B9E94A0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6" y="1110403"/>
            <a:ext cx="15041565" cy="4725670"/>
          </a:xfrm>
        </p:spPr>
        <p:txBody>
          <a:bodyPr anchor="b"/>
          <a:lstStyle>
            <a:lvl1pPr algn="l">
              <a:defRPr sz="115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75258" y="1110406"/>
            <a:ext cx="25558749" cy="23802660"/>
          </a:xfrm>
        </p:spPr>
        <p:txBody>
          <a:bodyPr/>
          <a:lstStyle>
            <a:lvl1pPr>
              <a:defRPr sz="18510"/>
            </a:lvl1pPr>
            <a:lvl2pPr>
              <a:defRPr sz="16198"/>
            </a:lvl2pPr>
            <a:lvl3pPr>
              <a:defRPr sz="13884"/>
            </a:lvl3pPr>
            <a:lvl4pPr>
              <a:defRPr sz="11567"/>
            </a:lvl4pPr>
            <a:lvl5pPr>
              <a:defRPr sz="11567"/>
            </a:lvl5pPr>
            <a:lvl6pPr>
              <a:defRPr sz="11567"/>
            </a:lvl6pPr>
            <a:lvl7pPr>
              <a:defRPr sz="11567"/>
            </a:lvl7pPr>
            <a:lvl8pPr>
              <a:defRPr sz="11567"/>
            </a:lvl8pPr>
            <a:lvl9pPr>
              <a:defRPr sz="115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6016" y="5836079"/>
            <a:ext cx="15041565" cy="19076988"/>
          </a:xfrm>
        </p:spPr>
        <p:txBody>
          <a:bodyPr/>
          <a:lstStyle>
            <a:lvl1pPr marL="0" indent="0">
              <a:buNone/>
              <a:defRPr sz="8147"/>
            </a:lvl1pPr>
            <a:lvl2pPr marL="2651713" indent="0">
              <a:buNone/>
              <a:defRPr sz="6942"/>
            </a:lvl2pPr>
            <a:lvl3pPr marL="5303431" indent="0">
              <a:buNone/>
              <a:defRPr sz="5834"/>
            </a:lvl3pPr>
            <a:lvl4pPr marL="7955145" indent="0">
              <a:buNone/>
              <a:defRPr sz="5231"/>
            </a:lvl4pPr>
            <a:lvl5pPr marL="10606860" indent="0">
              <a:buNone/>
              <a:defRPr sz="5231"/>
            </a:lvl5pPr>
            <a:lvl6pPr marL="13258574" indent="0">
              <a:buNone/>
              <a:defRPr sz="5231"/>
            </a:lvl6pPr>
            <a:lvl7pPr marL="15910289" indent="0">
              <a:buNone/>
              <a:defRPr sz="5231"/>
            </a:lvl7pPr>
            <a:lvl8pPr marL="18562003" indent="0">
              <a:buNone/>
              <a:defRPr sz="5231"/>
            </a:lvl8pPr>
            <a:lvl9pPr marL="21213719" indent="0">
              <a:buNone/>
              <a:defRPr sz="52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A8292-0DF1-47CA-BB93-4ABCF530C8FA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09CD2-93CC-406E-907D-87FFE5026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1442" y="19522446"/>
            <a:ext cx="27432000" cy="2304734"/>
          </a:xfrm>
        </p:spPr>
        <p:txBody>
          <a:bodyPr anchor="b"/>
          <a:lstStyle>
            <a:lvl1pPr algn="l">
              <a:defRPr sz="115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961442" y="2491957"/>
            <a:ext cx="27432000" cy="16733520"/>
          </a:xfrm>
        </p:spPr>
        <p:txBody>
          <a:bodyPr rtlCol="0">
            <a:normAutofit/>
          </a:bodyPr>
          <a:lstStyle>
            <a:lvl1pPr marL="0" indent="0">
              <a:buNone/>
              <a:defRPr sz="18510"/>
            </a:lvl1pPr>
            <a:lvl2pPr marL="2651713" indent="0">
              <a:buNone/>
              <a:defRPr sz="16198"/>
            </a:lvl2pPr>
            <a:lvl3pPr marL="5303431" indent="0">
              <a:buNone/>
              <a:defRPr sz="13884"/>
            </a:lvl3pPr>
            <a:lvl4pPr marL="7955145" indent="0">
              <a:buNone/>
              <a:defRPr sz="11567"/>
            </a:lvl4pPr>
            <a:lvl5pPr marL="10606860" indent="0">
              <a:buNone/>
              <a:defRPr sz="11567"/>
            </a:lvl5pPr>
            <a:lvl6pPr marL="13258574" indent="0">
              <a:buNone/>
              <a:defRPr sz="11567"/>
            </a:lvl6pPr>
            <a:lvl7pPr marL="15910289" indent="0">
              <a:buNone/>
              <a:defRPr sz="11567"/>
            </a:lvl7pPr>
            <a:lvl8pPr marL="18562003" indent="0">
              <a:buNone/>
              <a:defRPr sz="11567"/>
            </a:lvl8pPr>
            <a:lvl9pPr marL="21213719" indent="0">
              <a:buNone/>
              <a:defRPr sz="115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61442" y="21827176"/>
            <a:ext cx="27432000" cy="3273106"/>
          </a:xfrm>
        </p:spPr>
        <p:txBody>
          <a:bodyPr/>
          <a:lstStyle>
            <a:lvl1pPr marL="0" indent="0">
              <a:buNone/>
              <a:defRPr sz="8147"/>
            </a:lvl1pPr>
            <a:lvl2pPr marL="2651713" indent="0">
              <a:buNone/>
              <a:defRPr sz="6942"/>
            </a:lvl2pPr>
            <a:lvl3pPr marL="5303431" indent="0">
              <a:buNone/>
              <a:defRPr sz="5834"/>
            </a:lvl3pPr>
            <a:lvl4pPr marL="7955145" indent="0">
              <a:buNone/>
              <a:defRPr sz="5231"/>
            </a:lvl4pPr>
            <a:lvl5pPr marL="10606860" indent="0">
              <a:buNone/>
              <a:defRPr sz="5231"/>
            </a:lvl5pPr>
            <a:lvl6pPr marL="13258574" indent="0">
              <a:buNone/>
              <a:defRPr sz="5231"/>
            </a:lvl6pPr>
            <a:lvl7pPr marL="15910289" indent="0">
              <a:buNone/>
              <a:defRPr sz="5231"/>
            </a:lvl7pPr>
            <a:lvl8pPr marL="18562003" indent="0">
              <a:buNone/>
              <a:defRPr sz="5231"/>
            </a:lvl8pPr>
            <a:lvl9pPr marL="21213719" indent="0">
              <a:buNone/>
              <a:defRPr sz="52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7FE6-CBFF-4A2E-B2AD-A1C644E33C2A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394FE-EA19-47B6-BBF3-FF83760DB3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286289" y="1117264"/>
            <a:ext cx="4114743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7142" tIns="263571" rIns="527142" bIns="2635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286289" y="6506778"/>
            <a:ext cx="41147432" cy="1840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7142" tIns="263571" rIns="527142" bIns="263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86286" y="25849688"/>
            <a:ext cx="10668850" cy="1484402"/>
          </a:xfrm>
          <a:prstGeom prst="rect">
            <a:avLst/>
          </a:prstGeom>
        </p:spPr>
        <p:txBody>
          <a:bodyPr vert="horz" lIns="527142" tIns="263571" rIns="527142" bIns="263571" rtlCol="0" anchor="ctr"/>
          <a:lstStyle>
            <a:lvl1pPr algn="l" defTabSz="5303431" fontAlgn="auto">
              <a:spcBef>
                <a:spcPts val="0"/>
              </a:spcBef>
              <a:spcAft>
                <a:spcPts val="0"/>
              </a:spcAft>
              <a:defRPr sz="694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E345EB-5980-4E77-879A-E9D925C55570}" type="datetimeFigureOut">
              <a:rPr lang="zh-CN" altLang="en-US"/>
              <a:pPr>
                <a:defRPr/>
              </a:pPr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621285" y="25849688"/>
            <a:ext cx="14477433" cy="1484402"/>
          </a:xfrm>
          <a:prstGeom prst="rect">
            <a:avLst/>
          </a:prstGeom>
        </p:spPr>
        <p:txBody>
          <a:bodyPr vert="horz" lIns="527142" tIns="263571" rIns="527142" bIns="263571" rtlCol="0" anchor="ctr"/>
          <a:lstStyle>
            <a:lvl1pPr algn="ctr" defTabSz="5303431" fontAlgn="auto">
              <a:spcBef>
                <a:spcPts val="0"/>
              </a:spcBef>
              <a:spcAft>
                <a:spcPts val="0"/>
              </a:spcAft>
              <a:defRPr sz="694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764878" y="25849688"/>
            <a:ext cx="10668851" cy="1484402"/>
          </a:xfrm>
          <a:prstGeom prst="rect">
            <a:avLst/>
          </a:prstGeom>
        </p:spPr>
        <p:txBody>
          <a:bodyPr vert="horz" lIns="527142" tIns="263571" rIns="527142" bIns="263571" rtlCol="0" anchor="ctr"/>
          <a:lstStyle>
            <a:lvl1pPr algn="r" defTabSz="5303431" fontAlgn="auto">
              <a:spcBef>
                <a:spcPts val="0"/>
              </a:spcBef>
              <a:spcAft>
                <a:spcPts val="0"/>
              </a:spcAft>
              <a:defRPr sz="694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DBAD67-4D4B-403F-9FDC-550305E52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02498" rtl="0" eaLnBrk="0" fontAlgn="base" hangingPunct="0">
        <a:spcBef>
          <a:spcPct val="0"/>
        </a:spcBef>
        <a:spcAft>
          <a:spcPct val="0"/>
        </a:spcAft>
        <a:defRPr sz="25554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5302498" rtl="0" eaLnBrk="0" fontAlgn="base" hangingPunct="0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9976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9952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9927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39905" algn="ctr" defTabSz="5302498" rtl="0" fontAlgn="base">
        <a:spcBef>
          <a:spcPct val="0"/>
        </a:spcBef>
        <a:spcAft>
          <a:spcPct val="0"/>
        </a:spcAft>
        <a:defRPr sz="25554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1988438" indent="-1988438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510" kern="1200">
          <a:solidFill>
            <a:schemeClr val="tx1"/>
          </a:solidFill>
          <a:latin typeface="+mn-lt"/>
          <a:ea typeface="+mn-ea"/>
          <a:cs typeface="+mn-cs"/>
        </a:defRPr>
      </a:lvl1pPr>
      <a:lvl2pPr marL="4307484" indent="-1656232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198" kern="1200">
          <a:solidFill>
            <a:schemeClr val="tx1"/>
          </a:solidFill>
          <a:latin typeface="+mn-lt"/>
          <a:ea typeface="+mn-ea"/>
          <a:cs typeface="+mn-cs"/>
        </a:defRPr>
      </a:lvl2pPr>
      <a:lvl3pPr marL="6628124" indent="-1325625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884" kern="1200">
          <a:solidFill>
            <a:schemeClr val="tx1"/>
          </a:solidFill>
          <a:latin typeface="+mn-lt"/>
          <a:ea typeface="+mn-ea"/>
          <a:cs typeface="+mn-cs"/>
        </a:defRPr>
      </a:lvl3pPr>
      <a:lvl4pPr marL="9280970" indent="-1325625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567" kern="1200">
          <a:solidFill>
            <a:schemeClr val="tx1"/>
          </a:solidFill>
          <a:latin typeface="+mn-lt"/>
          <a:ea typeface="+mn-ea"/>
          <a:cs typeface="+mn-cs"/>
        </a:defRPr>
      </a:lvl4pPr>
      <a:lvl5pPr marL="11932221" indent="-1325625" algn="l" defTabSz="530249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567" kern="1200">
          <a:solidFill>
            <a:schemeClr val="tx1"/>
          </a:solidFill>
          <a:latin typeface="+mn-lt"/>
          <a:ea typeface="+mn-ea"/>
          <a:cs typeface="+mn-cs"/>
        </a:defRPr>
      </a:lvl5pPr>
      <a:lvl6pPr marL="14584432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6pPr>
      <a:lvl7pPr marL="17236145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7pPr>
      <a:lvl8pPr marL="19887861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8pPr>
      <a:lvl9pPr marL="22539577" indent="-1325856" algn="l" defTabSz="5303431" rtl="0" eaLnBrk="1" latinLnBrk="0" hangingPunct="1">
        <a:spcBef>
          <a:spcPct val="20000"/>
        </a:spcBef>
        <a:buFont typeface="Arial" pitchFamily="34" charset="0"/>
        <a:buChar char="•"/>
        <a:defRPr sz="11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1pPr>
      <a:lvl2pPr marL="2651713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2pPr>
      <a:lvl3pPr marL="5303431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3pPr>
      <a:lvl4pPr marL="7955145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4pPr>
      <a:lvl5pPr marL="10606860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5pPr>
      <a:lvl6pPr marL="13258574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6pPr>
      <a:lvl7pPr marL="15910289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7pPr>
      <a:lvl8pPr marL="18562003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8pPr>
      <a:lvl9pPr marL="21213719" algn="l" defTabSz="5303431" rtl="0" eaLnBrk="1" latinLnBrk="0" hangingPunct="1">
        <a:defRPr sz="10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6" descr="jpg_cu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64472" y="733516"/>
            <a:ext cx="4118631" cy="271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4255" y="640976"/>
            <a:ext cx="2885155" cy="277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5"/>
          <p:cNvSpPr>
            <a:spLocks noChangeArrowheads="1"/>
          </p:cNvSpPr>
          <p:nvPr/>
        </p:nvSpPr>
        <p:spPr bwMode="auto">
          <a:xfrm>
            <a:off x="228900" y="-44138"/>
            <a:ext cx="45242240" cy="4297074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4906411"/>
            <a:r>
              <a:rPr lang="en-US" altLang="zh-CN" sz="6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Discriminative Features from Spectrograms </a:t>
            </a:r>
            <a:br>
              <a:rPr lang="en-US" altLang="zh-CN" sz="6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Center Loss for Speech Emotion Recognition</a:t>
            </a:r>
          </a:p>
          <a:p>
            <a:pPr algn="ctr" defTabSz="4906411"/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Dongyang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Zhiyong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Runnan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22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Xixin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Jia Jia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3622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Helen Meng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</a:p>
          <a:p>
            <a:pPr algn="ctr" defTabSz="4906411">
              <a:spcBef>
                <a:spcPts val="966"/>
              </a:spcBef>
              <a:spcAft>
                <a:spcPts val="966"/>
              </a:spcAft>
            </a:pP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Tsinghua-CUHK Joint Research Center for Media Sciences, Technologies and Systems, Graduate School at Shenzhen, Tsinghua University, Shenzhen, China</a:t>
            </a:r>
            <a:b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National Laboratory for Information Science and Technology (</a:t>
            </a:r>
            <a:r>
              <a:rPr lang="en-US" altLang="zh-CN" sz="3622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TNList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Department of Computer Science and Technology, Tsinghua University, Beijing, China</a:t>
            </a:r>
          </a:p>
          <a:p>
            <a:pPr algn="ctr" defTabSz="4906411">
              <a:lnSpc>
                <a:spcPts val="2000"/>
              </a:lnSpc>
              <a:spcBef>
                <a:spcPts val="966"/>
              </a:spcBef>
              <a:spcAft>
                <a:spcPts val="966"/>
              </a:spcAft>
            </a:pP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22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3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Systems Engineering and Engineering Management, The Chinese University of Hong Kong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207219" y="5087370"/>
            <a:ext cx="13505174" cy="1072059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/>
              </a:buBlip>
            </a:pPr>
            <a:r>
              <a:rPr lang="en-US" altLang="zh-CN" sz="3622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Detect glottal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closure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instants (GCI) directly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from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speech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signals</a:t>
            </a:r>
          </a:p>
          <a:p>
            <a:pPr marL="397467" lvl="1" indent="0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r>
              <a:rPr lang="en-US" altLang="zh-CN" sz="3219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speech signal (a), lowpass filtered signal (b), EGG signal (c)</a:t>
            </a:r>
          </a:p>
          <a:p>
            <a:pPr marL="517927" indent="-459976" algn="just" defTabSz="4200987">
              <a:buBlip>
                <a:blip r:embed="rId5"/>
              </a:buBlip>
            </a:pPr>
            <a:r>
              <a:rPr lang="en-US" altLang="zh-CN" sz="3622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Data imbalance problem as GCIs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are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very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rare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events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raw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speech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signal 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Divide the GCI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detection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procedure into two successive steps:</a:t>
            </a:r>
          </a:p>
          <a:p>
            <a:pPr marL="911225" lvl="1" indent="-20637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GCI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candidates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selection</a:t>
            </a:r>
          </a:p>
          <a:p>
            <a:pPr marL="911225" lvl="1" indent="-20637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GCI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classification among GCI candidates 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Propose using convolutional neural network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(CNN) as classification model for GCI detection from raw speech waveform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242350" y="4257777"/>
            <a:ext cx="13470044" cy="7452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553" tIns="90553" rIns="90553" bIns="90553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altLang="zh-CN" sz="402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321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4330115" y="4784373"/>
            <a:ext cx="12309074" cy="11248514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tIns="92002" bIns="92002"/>
          <a:lstStyle/>
          <a:p>
            <a:pPr marL="517927" indent="-459976" algn="just" defTabSz="4200987">
              <a:buBlip>
                <a:blip r:embed="rId5"/>
              </a:buBlip>
            </a:pPr>
            <a:endParaRPr lang="en-US" altLang="zh-CN" sz="3622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14" name="Rectangle 14"/>
          <p:cNvSpPr>
            <a:spLocks noChangeArrowheads="1"/>
          </p:cNvSpPr>
          <p:nvPr/>
        </p:nvSpPr>
        <p:spPr bwMode="auto">
          <a:xfrm>
            <a:off x="13930761" y="4255667"/>
            <a:ext cx="31540380" cy="7596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zh-CN" altLang="en-US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 </a:t>
            </a:r>
          </a:p>
        </p:txBody>
      </p:sp>
      <p:sp>
        <p:nvSpPr>
          <p:cNvPr id="2504" name="Rectangle 2045"/>
          <p:cNvSpPr>
            <a:spLocks noChangeArrowheads="1"/>
          </p:cNvSpPr>
          <p:nvPr/>
        </p:nvSpPr>
        <p:spPr bwMode="auto">
          <a:xfrm>
            <a:off x="1443790" y="-1513971"/>
            <a:ext cx="185866" cy="187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15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6" name="Rectangle 2047"/>
          <p:cNvSpPr>
            <a:spLocks noChangeArrowheads="1"/>
          </p:cNvSpPr>
          <p:nvPr/>
        </p:nvSpPr>
        <p:spPr bwMode="auto">
          <a:xfrm>
            <a:off x="1597127" y="-1360635"/>
            <a:ext cx="185866" cy="187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15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97127" y="-1275610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50463" y="-1026835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443790" y="-142894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1443790" y="-1103503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462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4251" y="-909026"/>
            <a:ext cx="185866" cy="170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02" tIns="46000" rIns="92002" bIns="460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462"/>
          </a:p>
        </p:txBody>
      </p:sp>
      <p:sp>
        <p:nvSpPr>
          <p:cNvPr id="25" name="Rectangle 24"/>
          <p:cNvSpPr/>
          <p:nvPr/>
        </p:nvSpPr>
        <p:spPr bwMode="auto">
          <a:xfrm>
            <a:off x="29996486" y="5633225"/>
            <a:ext cx="130226" cy="194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29184" tIns="329184" rIns="329184" bIns="32918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9986153" y="6188619"/>
            <a:ext cx="130226" cy="194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329184" tIns="329184" rIns="329184" bIns="32918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262518" y="15948902"/>
            <a:ext cx="34230967" cy="7293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Experiments and Results</a:t>
            </a: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B64E230E-410C-7B4F-B582-90DE20AE4B1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05554" y="6239530"/>
            <a:ext cx="12529739" cy="4841600"/>
          </a:xfrm>
          <a:prstGeom prst="rect">
            <a:avLst/>
          </a:prstGeom>
        </p:spPr>
      </p:pic>
      <p:sp>
        <p:nvSpPr>
          <p:cNvPr id="75" name="Rectangle 5">
            <a:extLst>
              <a:ext uri="{FF2B5EF4-FFF2-40B4-BE49-F238E27FC236}">
                <a16:creationId xmlns:a16="http://schemas.microsoft.com/office/drawing/2014/main" id="{0AC05E13-B9F7-0748-8B5F-E6D3E385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0694" y="5158498"/>
            <a:ext cx="10323136" cy="1064946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GCI</a:t>
            </a:r>
            <a:r>
              <a:rPr lang="zh-CN" altLang="en-US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candidates selection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Low-pass filter speech waveforms using a 6th-order low-pass Butterworth filter with the cutoff frequency 700 Hz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Take the negative peaks in the low-pass filtered signal as the candidates for GCI placement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i="1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ctr" defTabSz="4200987">
              <a:buClr>
                <a:srgbClr val="003466">
                  <a:lumMod val="60000"/>
                  <a:lumOff val="40000"/>
                </a:srgbClr>
              </a:buClr>
            </a:pPr>
            <a:r>
              <a:rPr lang="en-US" altLang="zh-CN" sz="3219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raw signal (dashed line), low-pass filtered signal (solid line), GCI candidates (circle), true GCIs (solid points)</a:t>
            </a: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FCC4A4AF-257E-1C43-AA81-E948CF57988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201264" y="8183800"/>
            <a:ext cx="10031944" cy="6182090"/>
          </a:xfrm>
          <a:prstGeom prst="rect">
            <a:avLst/>
          </a:prstGeom>
        </p:spPr>
      </p:pic>
      <p:sp>
        <p:nvSpPr>
          <p:cNvPr id="81" name="Rectangle 5">
            <a:extLst>
              <a:ext uri="{FF2B5EF4-FFF2-40B4-BE49-F238E27FC236}">
                <a16:creationId xmlns:a16="http://schemas.microsoft.com/office/drawing/2014/main" id="{A66C4012-DF98-474B-8B0A-E8613868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681" y="5158498"/>
            <a:ext cx="8015914" cy="1058735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GCI classification with CNN</a:t>
            </a:r>
          </a:p>
          <a:p>
            <a:pPr marL="854667" lvl="1" indent="-457200" algn="just" defTabSz="4200987">
              <a:spcBef>
                <a:spcPts val="1200"/>
              </a:spcBef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Features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Raw waveform samples in the window surrounding the GCI candidates (negative peaks) 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Example:</a:t>
            </a:r>
          </a:p>
          <a:p>
            <a:pPr marL="1436688" lvl="1" indent="-51435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Sampling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rate: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16kHz</a:t>
            </a:r>
          </a:p>
          <a:p>
            <a:pPr marL="1436688" lvl="1" indent="-51435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Window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length: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30ms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(radius=15ms,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240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samples)</a:t>
            </a:r>
          </a:p>
          <a:p>
            <a:pPr marL="1436688" lvl="1" indent="-51435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Feature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vector: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481 (240+1+240)</a:t>
            </a:r>
          </a:p>
          <a:p>
            <a:pPr marL="854667" lvl="1" indent="-457200" algn="just" defTabSz="4200987">
              <a:spcBef>
                <a:spcPts val="1200"/>
              </a:spcBef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Model specification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Input: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481-dimensional feature vector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Feature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extraction: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9-layer CNN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Decision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network: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3-layer fully connected (FC) network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Output: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binary GCI classification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result</a:t>
            </a:r>
          </a:p>
          <a:p>
            <a:pPr marL="854667" lvl="1" indent="-457200" algn="just" defTabSz="4200987">
              <a:spcBef>
                <a:spcPts val="1200"/>
              </a:spcBef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Model training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Loss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function: cross entropy with L2 norm</a:t>
            </a:r>
          </a:p>
          <a:p>
            <a:pPr marL="88900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Optimizer: Adam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6294B84-F18C-8E42-A5D9-36CD1AA78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44598"/>
              </p:ext>
            </p:extLst>
          </p:nvPr>
        </p:nvGraphicFramePr>
        <p:xfrm>
          <a:off x="33026970" y="5846214"/>
          <a:ext cx="7031619" cy="971949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344424">
                  <a:extLst>
                    <a:ext uri="{9D8B030D-6E8A-4147-A177-3AD203B41FA5}">
                      <a16:colId xmlns:a16="http://schemas.microsoft.com/office/drawing/2014/main" val="1336545412"/>
                    </a:ext>
                  </a:extLst>
                </a:gridCol>
                <a:gridCol w="2107997">
                  <a:extLst>
                    <a:ext uri="{9D8B030D-6E8A-4147-A177-3AD203B41FA5}">
                      <a16:colId xmlns:a16="http://schemas.microsoft.com/office/drawing/2014/main" val="209602968"/>
                    </a:ext>
                  </a:extLst>
                </a:gridCol>
                <a:gridCol w="1406985">
                  <a:extLst>
                    <a:ext uri="{9D8B030D-6E8A-4147-A177-3AD203B41FA5}">
                      <a16:colId xmlns:a16="http://schemas.microsoft.com/office/drawing/2014/main" val="3107515132"/>
                    </a:ext>
                  </a:extLst>
                </a:gridCol>
                <a:gridCol w="1172213">
                  <a:extLst>
                    <a:ext uri="{9D8B030D-6E8A-4147-A177-3AD203B41FA5}">
                      <a16:colId xmlns:a16="http://schemas.microsoft.com/office/drawing/2014/main" val="3362842514"/>
                    </a:ext>
                  </a:extLst>
                </a:gridCol>
              </a:tblGrid>
              <a:tr h="1214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Layers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Output shape</a:t>
                      </a:r>
                      <a:endParaRPr lang="zh-CN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(channels *</a:t>
                      </a:r>
                      <a:endParaRPr lang="zh-CN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time dimension)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padding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Kernel Size / Strides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013386081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Output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2*1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466013822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Fully Connected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64*1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628479195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Max_Pool_9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512*1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507082463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Conv_9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512*2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154581997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Max_Pool_8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512*2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578421919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Conv_8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512*4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081068210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Max_Pool_7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512*4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427142265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Conv_7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512*8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same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68704565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Max_Pool_6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512*8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same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423527047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Conv_6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512*16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057246135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Max_Pool_5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256*16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691097860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Conv_5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256*31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655413895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Max_Pool_4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128*31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299550393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Conv_4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128*61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549211301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Max_Pool_3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64*61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785835407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Conv_3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64*121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same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647671962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Max_Pool_2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32*121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same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1*3 / 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869675960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Conv_2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32*241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same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1*5 / 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382170415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Max_Pool_1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16*241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same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1*3 / 2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309718995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Conv_1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16*481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same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1*7 / 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4232486634"/>
                  </a:ext>
                </a:extLst>
              </a:tr>
              <a:tr h="404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Input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1*481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900799437"/>
                  </a:ext>
                </a:extLst>
              </a:tr>
            </a:tbl>
          </a:graphicData>
        </a:graphic>
      </p:graphicFrame>
      <p:pic>
        <p:nvPicPr>
          <p:cNvPr id="86" name="图片 85">
            <a:extLst>
              <a:ext uri="{FF2B5EF4-FFF2-40B4-BE49-F238E27FC236}">
                <a16:creationId xmlns:a16="http://schemas.microsoft.com/office/drawing/2014/main" id="{460745FA-264A-4D4B-8089-1ACA384FED9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0527010" y="5375410"/>
            <a:ext cx="4728302" cy="10458195"/>
          </a:xfrm>
          <a:prstGeom prst="rect">
            <a:avLst/>
          </a:prstGeom>
        </p:spPr>
      </p:pic>
      <p:sp>
        <p:nvSpPr>
          <p:cNvPr id="87" name="Rectangle 5">
            <a:extLst>
              <a:ext uri="{FF2B5EF4-FFF2-40B4-BE49-F238E27FC236}">
                <a16:creationId xmlns:a16="http://schemas.microsoft.com/office/drawing/2014/main" id="{8388EB6B-ABD2-DE46-B8FA-3FD7F04E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48" y="16787105"/>
            <a:ext cx="9702562" cy="1040733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Speech material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CMU ARCTIC databases: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BDL, SLT, KED and JMK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97467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MIX2: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800 utterances of BDL,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400 utterances of JMK</a:t>
            </a:r>
          </a:p>
          <a:p>
            <a:pPr marL="611381" lvl="1" indent="-213914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MIX4: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800 utterances of BDL, 400 utterances of JMK,</a:t>
            </a:r>
            <a:b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     400 utterances of SLT 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100 utterances of KED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Compared</a:t>
            </a:r>
            <a:r>
              <a:rPr lang="zh-CN" altLang="en-US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methods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ERT-P3 [11], DYPSA [9],</a:t>
            </a:r>
            <a:r>
              <a:rPr lang="zh-CN" altLang="en-US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SEDREAMS [10]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Experiments</a:t>
            </a:r>
          </a:p>
          <a:p>
            <a:pPr marL="854667" lvl="1" indent="-45720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Experiment-1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Trained on MIX2, tested on MIX2, SLT and KED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Training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800 utterances from MIX2;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Validation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100 MIX2;</a:t>
            </a:r>
          </a:p>
          <a:p>
            <a:pPr marL="682625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Test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300 MIX2, 1131 SLT, 452 KED</a:t>
            </a:r>
          </a:p>
          <a:p>
            <a:pPr marL="854667" lvl="1" indent="-457200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anose="05000000000000000000" pitchFamily="2" charset="2"/>
              <a:buChar char="p"/>
            </a:pPr>
            <a:r>
              <a:rPr lang="en-US" altLang="zh-CN" sz="3219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Experiment-2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Trained on MIX4, tested on MIX4, SLT and KED</a:t>
            </a:r>
          </a:p>
          <a:p>
            <a:pPr marL="895350" lvl="1" indent="-212725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Training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1000 MIX4; 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Validation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200 MIX4; </a:t>
            </a:r>
          </a:p>
          <a:p>
            <a:pPr marL="682625" lvl="1" indent="0" algn="just" defTabSz="4200987">
              <a:buClr>
                <a:srgbClr val="003466">
                  <a:lumMod val="60000"/>
                  <a:lumOff val="40000"/>
                </a:srgbClr>
              </a:buClr>
            </a:pP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Test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500 MIX4, 732 SLT, 352 KED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Rectangle 14">
            <a:extLst>
              <a:ext uri="{FF2B5EF4-FFF2-40B4-BE49-F238E27FC236}">
                <a16:creationId xmlns:a16="http://schemas.microsoft.com/office/drawing/2014/main" id="{045DE6B6-3412-0949-A6AB-58D0AADC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2444" y="15960880"/>
            <a:ext cx="10838696" cy="7256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 Conclusion</a:t>
            </a:r>
          </a:p>
        </p:txBody>
      </p:sp>
      <p:sp>
        <p:nvSpPr>
          <p:cNvPr id="89" name="Rectangle 18">
            <a:extLst>
              <a:ext uri="{FF2B5EF4-FFF2-40B4-BE49-F238E27FC236}">
                <a16:creationId xmlns:a16="http://schemas.microsoft.com/office/drawing/2014/main" id="{076540A0-6CDD-7546-B308-6FD38D41626F}"/>
              </a:ext>
            </a:extLst>
          </p:cNvPr>
          <p:cNvSpPr/>
          <p:nvPr/>
        </p:nvSpPr>
        <p:spPr>
          <a:xfrm>
            <a:off x="34632443" y="25152122"/>
            <a:ext cx="106946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DengXian"/>
              </a:rPr>
              <a:t>This work is supported by National Natural Science Foundation of China - Research Grant Council of Hong Kong (NSFC-RGC) joint research fund (61531166002, N_CUHK404/15), National Natural Science Foundation of China (61433018, 61375027) and National Social Science Foundation of China (13&amp;ZD189)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DengXian"/>
              </a:rPr>
              <a:t> </a:t>
            </a:r>
            <a:endParaRPr lang="zh-TW" altLang="zh-HK" sz="2800" dirty="0">
              <a:solidFill>
                <a:srgbClr val="000000"/>
              </a:solidFill>
              <a:latin typeface="Times New Roman" panose="02020603050405020304" pitchFamily="18" charset="0"/>
              <a:ea typeface="DengXian"/>
            </a:endParaRPr>
          </a:p>
        </p:txBody>
      </p:sp>
      <p:sp>
        <p:nvSpPr>
          <p:cNvPr id="90" name="Rectangle 14">
            <a:extLst>
              <a:ext uri="{FF2B5EF4-FFF2-40B4-BE49-F238E27FC236}">
                <a16:creationId xmlns:a16="http://schemas.microsoft.com/office/drawing/2014/main" id="{236A2AE7-9DD3-8947-AA3B-536F22A8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2444" y="24314040"/>
            <a:ext cx="10838695" cy="7223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2002" bIns="92002" anchor="ctr"/>
          <a:lstStyle/>
          <a:p>
            <a:pPr algn="ctr" defTabSz="4906411"/>
            <a:r>
              <a:rPr lang="en-US" altLang="zh-CN" sz="402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Acknowledgment</a:t>
            </a:r>
          </a:p>
        </p:txBody>
      </p:sp>
      <p:sp>
        <p:nvSpPr>
          <p:cNvPr id="91" name="Rectangle 5">
            <a:extLst>
              <a:ext uri="{FF2B5EF4-FFF2-40B4-BE49-F238E27FC236}">
                <a16:creationId xmlns:a16="http://schemas.microsoft.com/office/drawing/2014/main" id="{3E4DF7FC-ACEB-4E42-A943-091D7658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5620" y="16802270"/>
            <a:ext cx="10945519" cy="73960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Conclusion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CNN based method is proposed to detect GCIs from raw speech waveform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proposed method can achieve near or better performance compared to state-of-the-art methods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model can get better results when the training set covers more speaker variations (i.e. more speakers in training set)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To detect GCIs of a specific speaker’s speech, adding a small portion of this speaker’s data into the training set would help boost the GCI detection performance</a:t>
            </a:r>
          </a:p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Future</a:t>
            </a:r>
            <a:r>
              <a:rPr lang="zh-CN" altLang="en-US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work</a:t>
            </a:r>
            <a:endParaRPr lang="en-US" altLang="zh-CN" sz="3622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MR of the proposed method is relatively high as most GCIs on the border between voiced and silence sections are missed</a:t>
            </a:r>
          </a:p>
          <a:p>
            <a:pPr marL="611381" lvl="1" indent="-213914" algn="just" defTabSz="4200987">
              <a:buClr>
                <a:srgbClr val="003466">
                  <a:lumMod val="60000"/>
                  <a:lumOff val="40000"/>
                </a:srgbClr>
              </a:buClr>
              <a:buFont typeface="Wingdings" pitchFamily="2" charset="2"/>
              <a:buChar char="§"/>
            </a:pPr>
            <a:r>
              <a:rPr lang="en-US" altLang="zh-CN" sz="3219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method to reduce MR needs further investigation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B2737E74-8910-274F-A1C7-491E80901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7484"/>
              </p:ext>
            </p:extLst>
          </p:nvPr>
        </p:nvGraphicFramePr>
        <p:xfrm>
          <a:off x="644040" y="17931480"/>
          <a:ext cx="9110139" cy="29260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69169">
                  <a:extLst>
                    <a:ext uri="{9D8B030D-6E8A-4147-A177-3AD203B41FA5}">
                      <a16:colId xmlns:a16="http://schemas.microsoft.com/office/drawing/2014/main" val="3359838911"/>
                    </a:ext>
                  </a:extLst>
                </a:gridCol>
                <a:gridCol w="2148186">
                  <a:extLst>
                    <a:ext uri="{9D8B030D-6E8A-4147-A177-3AD203B41FA5}">
                      <a16:colId xmlns:a16="http://schemas.microsoft.com/office/drawing/2014/main" val="865474868"/>
                    </a:ext>
                  </a:extLst>
                </a:gridCol>
                <a:gridCol w="2294454">
                  <a:extLst>
                    <a:ext uri="{9D8B030D-6E8A-4147-A177-3AD203B41FA5}">
                      <a16:colId xmlns:a16="http://schemas.microsoft.com/office/drawing/2014/main" val="3401262565"/>
                    </a:ext>
                  </a:extLst>
                </a:gridCol>
                <a:gridCol w="2698330">
                  <a:extLst>
                    <a:ext uri="{9D8B030D-6E8A-4147-A177-3AD203B41FA5}">
                      <a16:colId xmlns:a16="http://schemas.microsoft.com/office/drawing/2014/main" val="1578603526"/>
                    </a:ext>
                  </a:extLst>
                </a:gridCol>
              </a:tblGrid>
              <a:tr h="22758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Database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Number of speakers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Number of utterances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Approximate duration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62270085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BDL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1132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54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956154432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1132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54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896535808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452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20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322785665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JMK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1132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55 min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902337923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MIX2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1200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57 min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515424076"/>
                  </a:ext>
                </a:extLst>
              </a:tr>
              <a:tr h="24447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1700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81 min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239815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80176997-228D-4348-A238-04DBD940C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4230" y="16787105"/>
                <a:ext cx="9306323" cy="10652109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tIns="92002" bIns="92002"/>
              <a:lstStyle/>
              <a:p>
                <a:pPr marL="517927" indent="-459976" algn="just" defTabSz="4200987">
                  <a:buBlip>
                    <a:blip r:embed="rId5">
                      <a:extLst/>
                    </a:blip>
                  </a:buBlip>
                </a:pP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GCI classification</a:t>
                </a:r>
                <a:r>
                  <a:rPr lang="zh-CN" altLang="en-US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performance measures</a:t>
                </a: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Confusion matrix</a:t>
                </a: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397467" lvl="1" indent="0" algn="just" defTabSz="4200987">
                  <a:buClr>
                    <a:srgbClr val="003466">
                      <a:lumMod val="60000"/>
                      <a:lumOff val="40000"/>
                    </a:srgbClr>
                  </a:buClr>
                </a:pP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397467" lvl="1" indent="0" algn="ctr" defTabSz="4200987">
                  <a:lnSpc>
                    <a:spcPct val="120000"/>
                  </a:lnSpc>
                  <a:buClr>
                    <a:srgbClr val="003466">
                      <a:lumMod val="60000"/>
                      <a:lumOff val="40000"/>
                    </a:srgbClr>
                  </a:buClr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 marL="397467" lvl="1" indent="0" algn="ctr" defTabSz="4200987">
                  <a:lnSpc>
                    <a:spcPct val="120000"/>
                  </a:lnSpc>
                  <a:buClr>
                    <a:srgbClr val="003466">
                      <a:lumMod val="60000"/>
                      <a:lumOff val="40000"/>
                    </a:srgb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3622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517927" indent="-459976" algn="just" defTabSz="4200987">
                  <a:spcBef>
                    <a:spcPts val="1200"/>
                  </a:spcBef>
                  <a:buBlip>
                    <a:blip r:embed="rId5">
                      <a:extLst/>
                    </a:blip>
                  </a:buBlip>
                </a:pP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GCI detection</a:t>
                </a:r>
                <a:r>
                  <a:rPr lang="zh-CN" altLang="en-US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622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performance measures</a:t>
                </a:r>
                <a:endParaRPr lang="en-US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Identification Rate (IDR):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larynx cycles for which exactly one GCI is detected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Miss Rate (MR):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larynx cycles for which no GCI is detected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False Alarm Rate (FAR):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larynx cycles for which more than one GCI is detected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Identification Accuracy (IDA):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standard deviation of the distribution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611381" lvl="1" indent="-213914" algn="just" defTabSz="4200987">
                  <a:buClr>
                    <a:srgbClr val="003466">
                      <a:lumMod val="60000"/>
                      <a:lumOff val="40000"/>
                    </a:srgbClr>
                  </a:buClr>
                  <a:buFont typeface="Wingdings" pitchFamily="2" charset="2"/>
                  <a:buChar char="§"/>
                </a:pP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Accuracy to </a:t>
                </a:r>
                <a:r>
                  <a:rPr lang="it-IT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± </a:t>
                </a:r>
                <a:r>
                  <a:rPr lang="en-US" altLang="zh-CN" sz="3219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0.25ms (A25): </a:t>
                </a:r>
                <a:r>
                  <a:rPr lang="en-US" altLang="zh-CN" sz="3219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proportion of detections with timing error smaller than 0.25ms</a:t>
                </a:r>
                <a:endParaRPr lang="zh-CN" altLang="zh-CN" sz="3219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xmlns="" id="{80176997-228D-4348-A238-04DBD940C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4230" y="16787105"/>
                <a:ext cx="9306323" cy="10652109"/>
              </a:xfrm>
              <a:prstGeom prst="rect">
                <a:avLst/>
              </a:prstGeom>
              <a:blipFill rotWithShape="0">
                <a:blip r:embed="rId9"/>
                <a:stretch>
                  <a:fillRect t="-458" r="-1703" b="-2347"/>
                </a:stretch>
              </a:blipFill>
              <a:ln w="571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192123BB-31D6-ED4A-B3B0-E066A8815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09753"/>
              </p:ext>
            </p:extLst>
          </p:nvPr>
        </p:nvGraphicFramePr>
        <p:xfrm>
          <a:off x="10881228" y="18049170"/>
          <a:ext cx="8137129" cy="172824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543204">
                  <a:extLst>
                    <a:ext uri="{9D8B030D-6E8A-4147-A177-3AD203B41FA5}">
                      <a16:colId xmlns:a16="http://schemas.microsoft.com/office/drawing/2014/main" val="4165993128"/>
                    </a:ext>
                  </a:extLst>
                </a:gridCol>
                <a:gridCol w="2683661">
                  <a:extLst>
                    <a:ext uri="{9D8B030D-6E8A-4147-A177-3AD203B41FA5}">
                      <a16:colId xmlns:a16="http://schemas.microsoft.com/office/drawing/2014/main" val="2444768353"/>
                    </a:ext>
                  </a:extLst>
                </a:gridCol>
                <a:gridCol w="2910264">
                  <a:extLst>
                    <a:ext uri="{9D8B030D-6E8A-4147-A177-3AD203B41FA5}">
                      <a16:colId xmlns:a16="http://schemas.microsoft.com/office/drawing/2014/main" val="3578778371"/>
                    </a:ext>
                  </a:extLst>
                </a:gridCol>
              </a:tblGrid>
              <a:tr h="5760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 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Positive Class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Negative Class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36457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Predict Positive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True Positive (TP)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False Positive (FP)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7019930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Predict Negative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False Negative (FN)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True Negative (TN)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0878412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C40DE836-888F-4842-AA83-CC7F92848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1896"/>
              </p:ext>
            </p:extLst>
          </p:nvPr>
        </p:nvGraphicFramePr>
        <p:xfrm>
          <a:off x="19691560" y="17617110"/>
          <a:ext cx="7021594" cy="302603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07526">
                  <a:extLst>
                    <a:ext uri="{9D8B030D-6E8A-4147-A177-3AD203B41FA5}">
                      <a16:colId xmlns:a16="http://schemas.microsoft.com/office/drawing/2014/main" val="166488749"/>
                    </a:ext>
                  </a:extLst>
                </a:gridCol>
                <a:gridCol w="1345756">
                  <a:extLst>
                    <a:ext uri="{9D8B030D-6E8A-4147-A177-3AD203B41FA5}">
                      <a16:colId xmlns:a16="http://schemas.microsoft.com/office/drawing/2014/main" val="192593943"/>
                    </a:ext>
                  </a:extLst>
                </a:gridCol>
                <a:gridCol w="1522922">
                  <a:extLst>
                    <a:ext uri="{9D8B030D-6E8A-4147-A177-3AD203B41FA5}">
                      <a16:colId xmlns:a16="http://schemas.microsoft.com/office/drawing/2014/main" val="3883104197"/>
                    </a:ext>
                  </a:extLst>
                </a:gridCol>
                <a:gridCol w="1422695">
                  <a:extLst>
                    <a:ext uri="{9D8B030D-6E8A-4147-A177-3AD203B41FA5}">
                      <a16:colId xmlns:a16="http://schemas.microsoft.com/office/drawing/2014/main" val="4231241209"/>
                    </a:ext>
                  </a:extLst>
                </a:gridCol>
                <a:gridCol w="1422695">
                  <a:extLst>
                    <a:ext uri="{9D8B030D-6E8A-4147-A177-3AD203B41FA5}">
                      <a16:colId xmlns:a16="http://schemas.microsoft.com/office/drawing/2014/main" val="3698526592"/>
                    </a:ext>
                  </a:extLst>
                </a:gridCol>
              </a:tblGrid>
              <a:tr h="864582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Database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Method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Precision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Recall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F1-score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8060676"/>
                  </a:ext>
                </a:extLst>
              </a:tr>
              <a:tr h="432291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97.26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99.22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98.23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153356"/>
                  </a:ext>
                </a:extLst>
              </a:tr>
              <a:tr h="432291">
                <a:tc rowSpan="2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95.16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98.48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96.79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6430754"/>
                  </a:ext>
                </a:extLst>
              </a:tr>
              <a:tr h="432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ERT-P3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95.07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99.69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97.33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1783"/>
                  </a:ext>
                </a:extLst>
              </a:tr>
              <a:tr h="432291">
                <a:tc rowSpan="2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CNN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93.07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96.15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94.21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7883964"/>
                  </a:ext>
                </a:extLst>
              </a:tr>
              <a:tr h="4322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ERT-P3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92.73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96.96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94.79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8506458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6E6A8C1C-20D2-AE43-A3CF-BC3B94DAA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55392"/>
              </p:ext>
            </p:extLst>
          </p:nvPr>
        </p:nvGraphicFramePr>
        <p:xfrm>
          <a:off x="19691561" y="20883005"/>
          <a:ext cx="7021592" cy="652746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98369">
                  <a:extLst>
                    <a:ext uri="{9D8B030D-6E8A-4147-A177-3AD203B41FA5}">
                      <a16:colId xmlns:a16="http://schemas.microsoft.com/office/drawing/2014/main" val="3604391916"/>
                    </a:ext>
                  </a:extLst>
                </a:gridCol>
                <a:gridCol w="1398369">
                  <a:extLst>
                    <a:ext uri="{9D8B030D-6E8A-4147-A177-3AD203B41FA5}">
                      <a16:colId xmlns:a16="http://schemas.microsoft.com/office/drawing/2014/main" val="3529210979"/>
                    </a:ext>
                  </a:extLst>
                </a:gridCol>
                <a:gridCol w="813235">
                  <a:extLst>
                    <a:ext uri="{9D8B030D-6E8A-4147-A177-3AD203B41FA5}">
                      <a16:colId xmlns:a16="http://schemas.microsoft.com/office/drawing/2014/main" val="2498304162"/>
                    </a:ext>
                  </a:extLst>
                </a:gridCol>
                <a:gridCol w="892575">
                  <a:extLst>
                    <a:ext uri="{9D8B030D-6E8A-4147-A177-3AD203B41FA5}">
                      <a16:colId xmlns:a16="http://schemas.microsoft.com/office/drawing/2014/main" val="2204416864"/>
                    </a:ext>
                  </a:extLst>
                </a:gridCol>
                <a:gridCol w="892575">
                  <a:extLst>
                    <a:ext uri="{9D8B030D-6E8A-4147-A177-3AD203B41FA5}">
                      <a16:colId xmlns:a16="http://schemas.microsoft.com/office/drawing/2014/main" val="2520339840"/>
                    </a:ext>
                  </a:extLst>
                </a:gridCol>
                <a:gridCol w="872739">
                  <a:extLst>
                    <a:ext uri="{9D8B030D-6E8A-4147-A177-3AD203B41FA5}">
                      <a16:colId xmlns:a16="http://schemas.microsoft.com/office/drawing/2014/main" val="977523939"/>
                    </a:ext>
                  </a:extLst>
                </a:gridCol>
                <a:gridCol w="753730">
                  <a:extLst>
                    <a:ext uri="{9D8B030D-6E8A-4147-A177-3AD203B41FA5}">
                      <a16:colId xmlns:a16="http://schemas.microsoft.com/office/drawing/2014/main" val="1043631431"/>
                    </a:ext>
                  </a:extLst>
                </a:gridCol>
              </a:tblGrid>
              <a:tr h="864582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</a:t>
                      </a:r>
                      <a:endParaRPr lang="zh-CN" altLang="en-US" sz="2400" kern="1200" dirty="0">
                        <a:effectLst/>
                      </a:endParaRPr>
                    </a:p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set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Method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IDR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IDA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</a:t>
                      </a:r>
                      <a:r>
                        <a:rPr lang="en-US" sz="2400" kern="1200" dirty="0" err="1">
                          <a:effectLst/>
                        </a:rPr>
                        <a:t>ms</a:t>
                      </a:r>
                      <a:r>
                        <a:rPr lang="en-US" sz="2400" kern="1200" dirty="0">
                          <a:effectLst/>
                        </a:rPr>
                        <a:t>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A25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8860061"/>
                  </a:ext>
                </a:extLst>
              </a:tr>
              <a:tr h="629209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92.33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7.01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0.67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0.04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95.65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303726"/>
                  </a:ext>
                </a:extLst>
              </a:tr>
              <a:tr h="629209">
                <a:tc rowSpan="4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94.87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4.51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0.62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0.03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99.46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33693043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ERT-P3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95.18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1.35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3.47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0.15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95.08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3565609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DYPSA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91.50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2.80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5.70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0.30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81.23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2515691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SEDREAMS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92.96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B050"/>
                          </a:solidFill>
                          <a:effectLst/>
                        </a:rPr>
                        <a:t>1.15</a:t>
                      </a:r>
                      <a:endParaRPr lang="zh-CN" altLang="en-US" sz="2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5.89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0.19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89.09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31774"/>
                  </a:ext>
                </a:extLst>
              </a:tr>
              <a:tr h="629209">
                <a:tc rowSpan="4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CNN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91.51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6.87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1.62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0.02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96.98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0579161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ERT-P3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91.88</a:t>
                      </a:r>
                      <a:endParaRPr lang="zh-CN" altLang="en-US" sz="24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2.94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5.18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0.27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88.02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5310378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DYPSA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89.01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4.62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6.37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0.48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83.70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8324192"/>
                  </a:ext>
                </a:extLst>
              </a:tr>
              <a:tr h="629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SEDREAMS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89.54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B050"/>
                          </a:solidFill>
                          <a:effectLst/>
                        </a:rPr>
                        <a:t>1.16</a:t>
                      </a:r>
                      <a:endParaRPr lang="zh-CN" altLang="en-US" sz="2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9.30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0.56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78.46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8881454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F456E676-3BEC-2D4C-88DB-F18E97813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02120"/>
              </p:ext>
            </p:extLst>
          </p:nvPr>
        </p:nvGraphicFramePr>
        <p:xfrm>
          <a:off x="27108590" y="17617110"/>
          <a:ext cx="7195684" cy="302603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70745">
                  <a:extLst>
                    <a:ext uri="{9D8B030D-6E8A-4147-A177-3AD203B41FA5}">
                      <a16:colId xmlns:a16="http://schemas.microsoft.com/office/drawing/2014/main" val="4198211672"/>
                    </a:ext>
                  </a:extLst>
                </a:gridCol>
                <a:gridCol w="1358897">
                  <a:extLst>
                    <a:ext uri="{9D8B030D-6E8A-4147-A177-3AD203B41FA5}">
                      <a16:colId xmlns:a16="http://schemas.microsoft.com/office/drawing/2014/main" val="1305405292"/>
                    </a:ext>
                  </a:extLst>
                </a:gridCol>
                <a:gridCol w="1576616">
                  <a:extLst>
                    <a:ext uri="{9D8B030D-6E8A-4147-A177-3AD203B41FA5}">
                      <a16:colId xmlns:a16="http://schemas.microsoft.com/office/drawing/2014/main" val="2469715442"/>
                    </a:ext>
                  </a:extLst>
                </a:gridCol>
                <a:gridCol w="1494713">
                  <a:extLst>
                    <a:ext uri="{9D8B030D-6E8A-4147-A177-3AD203B41FA5}">
                      <a16:colId xmlns:a16="http://schemas.microsoft.com/office/drawing/2014/main" val="2178732323"/>
                    </a:ext>
                  </a:extLst>
                </a:gridCol>
                <a:gridCol w="1494713">
                  <a:extLst>
                    <a:ext uri="{9D8B030D-6E8A-4147-A177-3AD203B41FA5}">
                      <a16:colId xmlns:a16="http://schemas.microsoft.com/office/drawing/2014/main" val="4032778639"/>
                    </a:ext>
                  </a:extLst>
                </a:gridCol>
              </a:tblGrid>
              <a:tr h="86130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Database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Method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Precision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Recall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F1-score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5712241"/>
                  </a:ext>
                </a:extLst>
              </a:tr>
              <a:tr h="432947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97.26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98.44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97.85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47356"/>
                  </a:ext>
                </a:extLst>
              </a:tr>
              <a:tr h="432947">
                <a:tc rowSpan="2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95.80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99.71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97.72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6421476"/>
                  </a:ext>
                </a:extLst>
              </a:tr>
              <a:tr h="4329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ERT-P3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95.07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99.69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97.33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791047"/>
                  </a:ext>
                </a:extLst>
              </a:tr>
              <a:tr h="432947">
                <a:tc rowSpan="2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93.40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97.12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95.23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018169"/>
                  </a:ext>
                </a:extLst>
              </a:tr>
              <a:tr h="4329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ERT-P3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92.73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96.96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94.79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5585245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7A08A158-E876-5945-B670-5B05D16AC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9036"/>
              </p:ext>
            </p:extLst>
          </p:nvPr>
        </p:nvGraphicFramePr>
        <p:xfrm>
          <a:off x="27123812" y="20883005"/>
          <a:ext cx="7180461" cy="652746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18154">
                  <a:extLst>
                    <a:ext uri="{9D8B030D-6E8A-4147-A177-3AD203B41FA5}">
                      <a16:colId xmlns:a16="http://schemas.microsoft.com/office/drawing/2014/main" val="1372323735"/>
                    </a:ext>
                  </a:extLst>
                </a:gridCol>
                <a:gridCol w="1518154">
                  <a:extLst>
                    <a:ext uri="{9D8B030D-6E8A-4147-A177-3AD203B41FA5}">
                      <a16:colId xmlns:a16="http://schemas.microsoft.com/office/drawing/2014/main" val="2263616902"/>
                    </a:ext>
                  </a:extLst>
                </a:gridCol>
                <a:gridCol w="943717">
                  <a:extLst>
                    <a:ext uri="{9D8B030D-6E8A-4147-A177-3AD203B41FA5}">
                      <a16:colId xmlns:a16="http://schemas.microsoft.com/office/drawing/2014/main" val="937821360"/>
                    </a:ext>
                  </a:extLst>
                </a:gridCol>
                <a:gridCol w="800109">
                  <a:extLst>
                    <a:ext uri="{9D8B030D-6E8A-4147-A177-3AD203B41FA5}">
                      <a16:colId xmlns:a16="http://schemas.microsoft.com/office/drawing/2014/main" val="2176564081"/>
                    </a:ext>
                  </a:extLst>
                </a:gridCol>
                <a:gridCol w="800109">
                  <a:extLst>
                    <a:ext uri="{9D8B030D-6E8A-4147-A177-3AD203B41FA5}">
                      <a16:colId xmlns:a16="http://schemas.microsoft.com/office/drawing/2014/main" val="516103422"/>
                    </a:ext>
                  </a:extLst>
                </a:gridCol>
                <a:gridCol w="800109">
                  <a:extLst>
                    <a:ext uri="{9D8B030D-6E8A-4147-A177-3AD203B41FA5}">
                      <a16:colId xmlns:a16="http://schemas.microsoft.com/office/drawing/2014/main" val="3119301324"/>
                    </a:ext>
                  </a:extLst>
                </a:gridCol>
                <a:gridCol w="800109">
                  <a:extLst>
                    <a:ext uri="{9D8B030D-6E8A-4147-A177-3AD203B41FA5}">
                      <a16:colId xmlns:a16="http://schemas.microsoft.com/office/drawing/2014/main" val="546600245"/>
                    </a:ext>
                  </a:extLst>
                </a:gridCol>
              </a:tblGrid>
              <a:tr h="821642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Data</a:t>
                      </a:r>
                      <a:endParaRPr lang="zh-CN" altLang="en-US" sz="2400" kern="1200" dirty="0">
                        <a:effectLst/>
                      </a:endParaRPr>
                    </a:p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set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Method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IDR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FAR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IDA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</a:t>
                      </a:r>
                      <a:r>
                        <a:rPr lang="en-US" sz="2400" kern="1200" dirty="0" err="1">
                          <a:effectLst/>
                        </a:rPr>
                        <a:t>ms</a:t>
                      </a:r>
                      <a:r>
                        <a:rPr lang="en-US" sz="2400" kern="1200" dirty="0">
                          <a:effectLst/>
                        </a:rPr>
                        <a:t>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A25</a:t>
                      </a:r>
                      <a:br>
                        <a:rPr lang="en-US" sz="2400" kern="1200" dirty="0">
                          <a:effectLst/>
                        </a:rPr>
                      </a:br>
                      <a:r>
                        <a:rPr lang="en-US" sz="2400" kern="1200" dirty="0">
                          <a:effectLst/>
                        </a:rPr>
                        <a:t>(%)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9832125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MIX4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94.67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4.86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0.47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0.03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97.38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4448"/>
                  </a:ext>
                </a:extLst>
              </a:tr>
              <a:tr h="633980">
                <a:tc rowSpan="4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CNN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97.51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2.27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0.22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0.03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99.47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5051059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ERT-P3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95.18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1.35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3.47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0.15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95.08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9818281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DYPSA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91.50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2.80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5.70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0.30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81.23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7938715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SEDREAMS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92.96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B050"/>
                          </a:solidFill>
                          <a:effectLst/>
                        </a:rPr>
                        <a:t>1.15</a:t>
                      </a:r>
                      <a:endParaRPr lang="zh-CN" altLang="en-US" sz="2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5.89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0.19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89.09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63853"/>
                  </a:ext>
                </a:extLst>
              </a:tr>
              <a:tr h="633980">
                <a:tc rowSpan="4"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KED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CNN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94.61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5.12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0.26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FF0000"/>
                          </a:solidFill>
                          <a:effectLst/>
                        </a:rPr>
                        <a:t>0.02</a:t>
                      </a:r>
                      <a:endParaRPr lang="zh-CN" altLang="en-US" sz="2400" b="1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</a:rPr>
                        <a:t>98.31</a:t>
                      </a:r>
                      <a:endParaRPr lang="zh-CN" altLang="en-US" sz="24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5032373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ERT-P3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91.88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2.94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5.18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0.27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88.02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7288419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DYPSA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89.01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4.62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6.37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0.48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83.70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1173579"/>
                  </a:ext>
                </a:extLst>
              </a:tr>
              <a:tr h="633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SEDREAMS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89.54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B050"/>
                          </a:solidFill>
                          <a:effectLst/>
                        </a:rPr>
                        <a:t>1.16</a:t>
                      </a:r>
                      <a:endParaRPr lang="zh-CN" altLang="en-US" sz="24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9.30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0.56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530343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78.46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7097878"/>
                  </a:ext>
                </a:extLst>
              </a:tr>
            </a:tbl>
          </a:graphicData>
        </a:graphic>
      </p:graphicFrame>
      <p:sp>
        <p:nvSpPr>
          <p:cNvPr id="97" name="Rectangle 5">
            <a:extLst>
              <a:ext uri="{FF2B5EF4-FFF2-40B4-BE49-F238E27FC236}">
                <a16:creationId xmlns:a16="http://schemas.microsoft.com/office/drawing/2014/main" id="{34705FF5-386F-DC43-BD07-4041D3A4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5670" y="16787106"/>
            <a:ext cx="7411506" cy="1068877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Experiment-1</a:t>
            </a: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0E386E70-E1BE-E442-878B-50F3F3B7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4113" y="16787106"/>
            <a:ext cx="7781504" cy="1068877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tIns="92002" bIns="92002"/>
          <a:lstStyle/>
          <a:p>
            <a:pPr marL="517927" indent="-459976" algn="just" defTabSz="4200987">
              <a:buBlip>
                <a:blip r:embed="rId5">
                  <a:extLst/>
                </a:blip>
              </a:buBlip>
            </a:pPr>
            <a:r>
              <a:rPr lang="en-US" altLang="zh-CN" sz="3622" b="1" dirty="0">
                <a:solidFill>
                  <a:prstClr val="black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Experiment-2</a:t>
            </a:r>
            <a:endParaRPr lang="en-US" altLang="zh-CN" sz="3219" dirty="0">
              <a:solidFill>
                <a:prstClr val="black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rtlCol="0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21326</TotalTime>
  <Words>989</Words>
  <Application>Microsoft Macintosh PowerPoint</Application>
  <PresentationFormat>Custom</PresentationFormat>
  <Paragraphs>422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Cambria Math</vt:lpstr>
      <vt:lpstr>Times New Roman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Office User</cp:lastModifiedBy>
  <cp:revision>3000</cp:revision>
  <cp:lastPrinted>2016-09-05T09:10:31Z</cp:lastPrinted>
  <dcterms:created xsi:type="dcterms:W3CDTF">2010-09-16T05:02:04Z</dcterms:created>
  <dcterms:modified xsi:type="dcterms:W3CDTF">2019-04-18T11:29:28Z</dcterms:modified>
</cp:coreProperties>
</file>