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8" r:id="rId3"/>
    <p:sldId id="260" r:id="rId5"/>
    <p:sldId id="297" r:id="rId6"/>
    <p:sldId id="282" r:id="rId7"/>
    <p:sldId id="298" r:id="rId8"/>
    <p:sldId id="299" r:id="rId9"/>
    <p:sldId id="271" r:id="rId10"/>
    <p:sldId id="300" r:id="rId11"/>
    <p:sldId id="261" r:id="rId12"/>
    <p:sldId id="275" r:id="rId13"/>
    <p:sldId id="301" r:id="rId14"/>
    <p:sldId id="283" r:id="rId15"/>
    <p:sldId id="302" r:id="rId16"/>
    <p:sldId id="303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3AC701-27D8-463D-95F0-15B8B32542F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69B1B7-5130-4E54-BCB3-79965631348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D491D0-8E1B-49C7-849B-A28568D94497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e3e9e7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e3e9e7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1818f36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1818f36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e3e9e7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e3e9e7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Zones are kind of hard to explain in the way that it's kind of hard to explain promises.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DBC65E-1F61-470A-9CB6-E75D820059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0E9FA-E751-4F48-819C-F9A99AD205F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DF20B2-4A9A-45E9-A283-24B207D4A46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2000" cy="15328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6" name="Google Shape;16;p3"/>
          <p:cNvCxnSpPr/>
          <p:nvPr/>
        </p:nvCxnSpPr>
        <p:spPr>
          <a:xfrm>
            <a:off x="0" y="1503833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09600" y="274651"/>
            <a:ext cx="7236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5588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200" lvl="1" indent="-508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800" lvl="2" indent="-508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400" lvl="3" indent="-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8000" lvl="4" indent="-4572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8272A-3F40-46EC-ACA6-70669E801A6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356303-B561-4B81-A0E6-80FC4542CDC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6D7C-88E2-4D62-AE60-29D8268EBD3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2339-ABDC-476B-BD90-B2DFD73A7AD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11C47-CDAD-4E4D-9A9A-8467648B26D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5F84A-E83A-46A2-A5E5-11D5B48459C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 hasCustomPrompt="1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内容占位符 3"/>
          <p:cNvSpPr>
            <a:spLocks noGrp="1"/>
          </p:cNvSpPr>
          <p:nvPr>
            <p:ph idx="1" hasCustomPrompt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 rtl="0"/>
            <a:r>
              <a:rPr lang="zh-CN" altLang="en-US" smtClean="0"/>
              <a:t>第二级</a:t>
            </a:r>
            <a:endParaRPr lang="zh-CN" altLang="en-US" smtClean="0"/>
          </a:p>
          <a:p>
            <a:pPr lvl="2" rtl="0"/>
            <a:r>
              <a:rPr lang="zh-CN" altLang="en-US" smtClean="0"/>
              <a:t>第三级</a:t>
            </a:r>
            <a:endParaRPr lang="zh-CN" altLang="en-US" smtClean="0"/>
          </a:p>
          <a:p>
            <a:pPr lvl="3" rtl="0"/>
            <a:r>
              <a:rPr lang="zh-CN" altLang="en-US" smtClean="0"/>
              <a:t>第四级</a:t>
            </a:r>
            <a:endParaRPr lang="zh-CN" altLang="en-US" smtClean="0"/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C6475-9F21-40D0-915C-04280363E9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F86CD-34FE-491B-8D8D-EA0F47576F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  <a:p>
            <a:pPr lvl="5" rtl="0"/>
            <a:r>
              <a:rPr lang="zh-CN" altLang="en-US" dirty="0"/>
              <a:t>第六级</a:t>
            </a:r>
            <a:endParaRPr lang="zh-CN" altLang="en-US" dirty="0"/>
          </a:p>
          <a:p>
            <a:pPr lvl="6" rtl="0"/>
            <a:r>
              <a:rPr lang="zh-CN" altLang="en-US" dirty="0"/>
              <a:t>第七级</a:t>
            </a:r>
            <a:endParaRPr lang="zh-CN" altLang="en-US" dirty="0"/>
          </a:p>
          <a:p>
            <a:pPr lvl="7" rtl="0"/>
            <a:r>
              <a:rPr lang="zh-CN" altLang="en-US" dirty="0"/>
              <a:t>第八级</a:t>
            </a:r>
            <a:endParaRPr lang="zh-CN" altLang="en-US" dirty="0"/>
          </a:p>
          <a:p>
            <a:pPr lvl="8" rtl="0"/>
            <a:r>
              <a:rPr lang="zh-CN" altLang="en-US" dirty="0"/>
              <a:t>第九级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D676AE-0386-4991-94D7-85BDB586F35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tackblitz.com/edit/zone-hook?file=index.ts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tackblitz.com/edit/zone-wrap?file=index.js" TargetMode="External"/><Relationship Id="rId1" Type="http://schemas.openxmlformats.org/officeDocument/2006/relationships/hyperlink" Target="https://stackblitz.com/edit/zone-fork?file=index.j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tackblitz.com/edit/angular-ivy-29assd?file=src/app/app.component.t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tackblitz.com/edit/angular-z6ggy4?file=src/polyfills.ts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tackblitz.com/edit/zonejs-basic?file=index.js" TargetMode="External"/><Relationship Id="rId2" Type="http://schemas.openxmlformats.org/officeDocument/2006/relationships/hyperlink" Target="https://stackblitz.com/edit/zone-starter?file=base-zone.ts" TargetMode="External"/><Relationship Id="rId1" Type="http://schemas.openxmlformats.org/officeDocument/2006/relationships/hyperlink" Target="https://stackblitz.com/edit/typescript-gl7vd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tackblitz.com/edit/angular-ivy-emwnou?file=src/app/app.component.ts" TargetMode="External"/><Relationship Id="rId1" Type="http://schemas.openxmlformats.org/officeDocument/2006/relationships/hyperlink" Target="https://stackblitz.com/edit/angularjs-nfftse?file=home/home.controller.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api/domai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tackblitz.com/edit/js-urft3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5198" y="1943842"/>
            <a:ext cx="9016801" cy="2387600"/>
          </a:xfrm>
        </p:spPr>
        <p:txBody>
          <a:bodyPr rtlCol="0"/>
          <a:lstStyle/>
          <a:p>
            <a:r>
              <a:rPr lang="en-US" altLang="zh-CN" dirty="0"/>
              <a:t>Angular </a:t>
            </a:r>
            <a:r>
              <a:rPr lang="zh-CN" altLang="en-US" dirty="0"/>
              <a:t>与 </a:t>
            </a:r>
            <a:r>
              <a:rPr lang="en-US" altLang="zh-CN" dirty="0"/>
              <a:t>Zone.js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75199" y="4538659"/>
            <a:ext cx="4833175" cy="865321"/>
          </a:xfrm>
        </p:spPr>
        <p:txBody>
          <a:bodyPr rtlCol="0"/>
          <a:lstStyle/>
          <a:p>
            <a:pPr algn="ctr"/>
            <a:r>
              <a:rPr lang="zh-CN" altLang="en-US" b="1" dirty="0" smtClean="0"/>
              <a:t>分享</a:t>
            </a:r>
            <a:r>
              <a:rPr lang="zh-CN" altLang="en-US" b="1" dirty="0"/>
              <a:t>人：戴杭林</a:t>
            </a:r>
            <a:endParaRPr lang="zh-CN" altLang="en-US" b="1" dirty="0"/>
          </a:p>
          <a:p>
            <a:pPr algn="r" rt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onejs-17-6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114" y="389467"/>
            <a:ext cx="10801773" cy="607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en-GB" dirty="0"/>
              <a:t>root zone</a:t>
            </a:r>
            <a:endParaRPr lang="en-US" altLang="en-GB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643890" y="2216785"/>
            <a:ext cx="10897235" cy="4137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  <a:ea typeface="+mn-ea"/>
              </a:rPr>
              <a:t>   </a:t>
            </a:r>
            <a:r>
              <a:rPr lang="en-US" altLang="zh-CN" sz="2400" dirty="0">
                <a:latin typeface="+mn-ea"/>
                <a:ea typeface="+mn-ea"/>
              </a:rPr>
              <a:t> zone</a:t>
            </a:r>
            <a:r>
              <a:rPr lang="zh-CN" altLang="en-US" sz="2400" dirty="0">
                <a:latin typeface="+mn-ea"/>
                <a:ea typeface="+mn-ea"/>
              </a:rPr>
              <a:t>最原始的对象，所有的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都是该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child</a:t>
            </a:r>
            <a:r>
              <a:rPr lang="zh-CN" altLang="en-US" sz="2400" dirty="0">
                <a:latin typeface="+mn-ea"/>
                <a:ea typeface="+mn-ea"/>
              </a:rPr>
              <a:t>，在</a:t>
            </a:r>
            <a:r>
              <a:rPr lang="en-US" altLang="zh-CN" sz="2400" dirty="0">
                <a:latin typeface="+mn-ea"/>
                <a:ea typeface="+mn-ea"/>
              </a:rPr>
              <a:t>zone.js</a:t>
            </a:r>
            <a:r>
              <a:rPr lang="zh-CN" altLang="en-US" sz="2400" dirty="0">
                <a:latin typeface="+mn-ea"/>
                <a:ea typeface="+mn-ea"/>
              </a:rPr>
              <a:t>初始化时创建，确保所有的异步任务都运行在</a:t>
            </a:r>
            <a:r>
              <a:rPr lang="en-US" altLang="zh-CN" sz="2400" dirty="0">
                <a:latin typeface="+mn-ea"/>
                <a:ea typeface="+mn-ea"/>
              </a:rPr>
              <a:t>zone.js</a:t>
            </a:r>
            <a:r>
              <a:rPr lang="zh-CN" altLang="en-US" sz="2400" dirty="0">
                <a:latin typeface="+mn-ea"/>
                <a:ea typeface="+mn-ea"/>
              </a:rPr>
              <a:t>中</a:t>
            </a: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    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中保存了</a:t>
            </a:r>
            <a:r>
              <a:rPr lang="en-US" altLang="zh-CN" sz="2400" dirty="0">
                <a:latin typeface="+mn-ea"/>
                <a:ea typeface="+mn-ea"/>
              </a:rPr>
              <a:t>parent</a:t>
            </a:r>
            <a:r>
              <a:rPr lang="zh-CN" altLang="en-US" sz="2400" dirty="0">
                <a:latin typeface="+mn-ea"/>
                <a:ea typeface="+mn-ea"/>
              </a:rPr>
              <a:t>的变量，整体结构是一棵树</a:t>
            </a: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    child zone</a:t>
            </a:r>
            <a:r>
              <a:rPr lang="zh-CN" altLang="en-US" sz="2400" dirty="0">
                <a:latin typeface="+mn-ea"/>
                <a:ea typeface="+mn-ea"/>
              </a:rPr>
              <a:t>可以直接访问</a:t>
            </a:r>
            <a:r>
              <a:rPr lang="en-US" altLang="zh-CN" sz="2400" dirty="0">
                <a:latin typeface="+mn-ea"/>
                <a:ea typeface="+mn-ea"/>
              </a:rPr>
              <a:t>parent</a:t>
            </a:r>
            <a:r>
              <a:rPr lang="zh-CN" altLang="en-US" sz="2400" dirty="0">
                <a:latin typeface="+mn-ea"/>
                <a:ea typeface="+mn-ea"/>
              </a:rPr>
              <a:t>的数据</a:t>
            </a: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如果在</a:t>
            </a:r>
            <a:r>
              <a:rPr lang="en-US" altLang="zh-CN" sz="2400" dirty="0">
                <a:latin typeface="+mn-ea"/>
                <a:ea typeface="+mn-ea"/>
              </a:rPr>
              <a:t>child zone</a:t>
            </a:r>
            <a:r>
              <a:rPr lang="zh-CN" altLang="en-US" sz="2400" dirty="0">
                <a:latin typeface="+mn-ea"/>
                <a:ea typeface="+mn-ea"/>
              </a:rPr>
              <a:t>中没有直接访问到的数据，会继续往上层询问，即尝试从</a:t>
            </a:r>
            <a:r>
              <a:rPr lang="en-US" altLang="zh-CN" sz="2400" dirty="0">
                <a:latin typeface="+mn-ea"/>
                <a:ea typeface="+mn-ea"/>
              </a:rPr>
              <a:t>parent</a:t>
            </a:r>
            <a:r>
              <a:rPr lang="zh-CN" altLang="en-US" sz="2400" dirty="0">
                <a:latin typeface="+mn-ea"/>
                <a:ea typeface="+mn-ea"/>
              </a:rPr>
              <a:t>中获取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t>ZoneSpec</a:t>
            </a:r>
            <a:r>
              <a:rPr lang="en-GB" dirty="0"/>
              <a:t>?</a:t>
            </a:r>
            <a:endParaRPr lang="en-GB" dirty="0"/>
          </a:p>
        </p:txBody>
      </p:sp>
      <p:sp>
        <p:nvSpPr>
          <p:cNvPr id="3" name="Google Shape;61;p12"/>
          <p:cNvSpPr txBox="1"/>
          <p:nvPr/>
        </p:nvSpPr>
        <p:spPr>
          <a:xfrm>
            <a:off x="579755" y="1948180"/>
            <a:ext cx="11204575" cy="480568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zh-CN" altLang="en-US" sz="2000" dirty="0">
                <a:latin typeface="+mn-ea"/>
                <a:ea typeface="+mn-ea"/>
              </a:rPr>
              <a:t>创建</a:t>
            </a:r>
            <a:r>
              <a:rPr lang="en-US" altLang="zh-CN" sz="2000" dirty="0">
                <a:latin typeface="+mn-ea"/>
                <a:ea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</a:rPr>
              <a:t>时的参数，其中</a:t>
            </a:r>
            <a:r>
              <a:rPr lang="en-US" altLang="zh-CN" sz="2000" dirty="0">
                <a:latin typeface="+mn-ea"/>
                <a:ea typeface="+mn-ea"/>
              </a:rPr>
              <a:t>name</a:t>
            </a:r>
            <a:r>
              <a:rPr lang="zh-CN" altLang="en-US" sz="2000" dirty="0">
                <a:latin typeface="+mn-ea"/>
                <a:ea typeface="+mn-ea"/>
              </a:rPr>
              <a:t>是必须的，另外还可以传入一些支持的</a:t>
            </a:r>
            <a:r>
              <a:rPr lang="en-US" altLang="zh-CN" sz="2000" dirty="0">
                <a:latin typeface="+mn-ea"/>
                <a:ea typeface="+mn-ea"/>
              </a:rPr>
              <a:t>hook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  <a:hlinkClick r:id="rId1" action="ppaction://hlinkfile"/>
              </a:rPr>
              <a:t>onFork  </a:t>
            </a:r>
            <a:r>
              <a:rPr lang="zh-CN" altLang="en-US" sz="2000" dirty="0">
                <a:latin typeface="+mn-ea"/>
                <a:ea typeface="+mn-ea"/>
              </a:rPr>
              <a:t>当一个新的</a:t>
            </a:r>
            <a:r>
              <a:rPr lang="en-US" altLang="zh-CN" sz="2000" dirty="0">
                <a:latin typeface="+mn-ea"/>
                <a:ea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</a:rPr>
              <a:t>被创建时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onIntercept </a:t>
            </a:r>
            <a:r>
              <a:rPr lang="zh-CN" altLang="en-US" sz="2000" dirty="0">
                <a:latin typeface="+mn-ea"/>
                <a:ea typeface="+mn-ea"/>
              </a:rPr>
              <a:t>包装某个回调函数时触发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onInvoke </a:t>
            </a:r>
            <a:r>
              <a:rPr lang="zh-CN" altLang="en-US" sz="2000" dirty="0">
                <a:latin typeface="+mn-ea"/>
                <a:ea typeface="+mn-ea"/>
              </a:rPr>
              <a:t>调用某个回调函数时触发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onHandleError </a:t>
            </a:r>
            <a:r>
              <a:rPr lang="zh-CN" altLang="en-US" sz="2000" dirty="0">
                <a:latin typeface="+mn-ea"/>
                <a:ea typeface="+mn-ea"/>
              </a:rPr>
              <a:t>调用某个回调函数出错时触发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onScheduleTask </a:t>
            </a:r>
            <a:r>
              <a:rPr lang="zh-CN" altLang="en-US" sz="2000" dirty="0">
                <a:latin typeface="+mn-ea"/>
                <a:ea typeface="+mn-ea"/>
              </a:rPr>
              <a:t>准备调度</a:t>
            </a:r>
            <a:r>
              <a:rPr lang="en-US" altLang="zh-CN" sz="2000" dirty="0">
                <a:latin typeface="+mn-ea"/>
                <a:ea typeface="+mn-ea"/>
              </a:rPr>
              <a:t>setTimeout</a:t>
            </a:r>
            <a:r>
              <a:rPr lang="zh-CN" altLang="en-US" sz="2000" dirty="0">
                <a:latin typeface="+mn-ea"/>
                <a:ea typeface="+mn-ea"/>
              </a:rPr>
              <a:t>等函数时触发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onInvokeTask task</a:t>
            </a:r>
            <a:r>
              <a:rPr lang="zh-CN" altLang="en-US" sz="2000" dirty="0">
                <a:latin typeface="+mn-ea"/>
                <a:ea typeface="+mn-ea"/>
              </a:rPr>
              <a:t>执行时完毕触发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onCancelTask task</a:t>
            </a:r>
            <a:r>
              <a:rPr lang="zh-CN" altLang="en-US" sz="2000" dirty="0">
                <a:latin typeface="+mn-ea"/>
                <a:ea typeface="+mn-ea"/>
              </a:rPr>
              <a:t>被取消时触发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onHasTask </a:t>
            </a:r>
            <a:r>
              <a:rPr lang="zh-CN" altLang="en-US" sz="2000" dirty="0">
                <a:latin typeface="+mn-ea"/>
                <a:ea typeface="+mn-ea"/>
              </a:rPr>
              <a:t>检测到</a:t>
            </a:r>
            <a:r>
              <a:rPr lang="en-US" altLang="zh-CN" sz="2000" dirty="0">
                <a:latin typeface="+mn-ea"/>
                <a:ea typeface="+mn-ea"/>
              </a:rPr>
              <a:t>task</a:t>
            </a:r>
            <a:r>
              <a:rPr lang="zh-CN" altLang="en-US" sz="2000" dirty="0">
                <a:latin typeface="+mn-ea"/>
                <a:ea typeface="+mn-ea"/>
              </a:rPr>
              <a:t>列表变化时触发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zh-CN" altLang="en-GB" dirty="0"/>
              <a:t>常用方法</a:t>
            </a:r>
            <a:endParaRPr lang="en-GB" dirty="0"/>
          </a:p>
        </p:txBody>
      </p:sp>
      <p:sp>
        <p:nvSpPr>
          <p:cNvPr id="3" name="Google Shape;61;p12"/>
          <p:cNvSpPr txBox="1"/>
          <p:nvPr/>
        </p:nvSpPr>
        <p:spPr>
          <a:xfrm>
            <a:off x="494030" y="2221865"/>
            <a:ext cx="11204575" cy="480568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hlinkClick r:id="rId1" action="ppaction://hlinkfile"/>
              </a:rPr>
              <a:t>fork </a:t>
            </a:r>
            <a:r>
              <a:rPr lang="zh-CN" altLang="en-US" sz="2400" dirty="0">
                <a:latin typeface="+mn-ea"/>
                <a:ea typeface="+mn-ea"/>
                <a:hlinkClick r:id="rId1" action="ppaction://hlinkfile"/>
              </a:rPr>
              <a:t>创建一个子</a:t>
            </a:r>
            <a:r>
              <a:rPr lang="en-US" altLang="zh-CN" sz="2400" dirty="0">
                <a:latin typeface="+mn-ea"/>
                <a:ea typeface="+mn-ea"/>
                <a:hlinkClick r:id="rId1" action="ppaction://hlinkfile"/>
              </a:rPr>
              <a:t>Zone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hlinkClick r:id="rId2" action="ppaction://hlinkfile"/>
              </a:rPr>
              <a:t>wrap </a:t>
            </a:r>
            <a:r>
              <a:rPr lang="zh-CN" altLang="en-US" sz="2400" dirty="0">
                <a:latin typeface="+mn-ea"/>
                <a:ea typeface="+mn-ea"/>
                <a:hlinkClick r:id="rId2" action="ppaction://hlinkfile"/>
              </a:rPr>
              <a:t>包裹一个函数，</a:t>
            </a:r>
            <a:r>
              <a:rPr lang="en-US" altLang="zh-CN" sz="2400" dirty="0">
                <a:latin typeface="+mn-ea"/>
                <a:ea typeface="+mn-ea"/>
                <a:hlinkClick r:id="rId2" action="ppaction://hlinkfile"/>
              </a:rPr>
              <a:t>wrap</a:t>
            </a:r>
            <a:r>
              <a:rPr lang="zh-CN" altLang="en-US" sz="2400" dirty="0">
                <a:latin typeface="+mn-ea"/>
                <a:ea typeface="+mn-ea"/>
                <a:hlinkClick r:id="rId2" action="ppaction://hlinkfile"/>
              </a:rPr>
              <a:t>函数的返回值也是一个函数</a:t>
            </a:r>
            <a:endParaRPr lang="zh-CN" altLang="en-US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run </a:t>
            </a:r>
            <a:r>
              <a:rPr lang="zh-CN" altLang="en-US" sz="2400" dirty="0">
                <a:latin typeface="+mn-ea"/>
                <a:ea typeface="+mn-ea"/>
              </a:rPr>
              <a:t>立即执行函数，并且切换当前的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为正在运行的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runGuarded 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run</a:t>
            </a:r>
            <a:r>
              <a:rPr lang="zh-CN" altLang="en-US" sz="2400" dirty="0">
                <a:latin typeface="+mn-ea"/>
                <a:ea typeface="+mn-ea"/>
              </a:rPr>
              <a:t>函数一样，不同在于如果执行出错，错误会被</a:t>
            </a:r>
            <a:r>
              <a:rPr lang="en-US" altLang="zh-CN" sz="2400" dirty="0">
                <a:latin typeface="+mn-ea"/>
                <a:ea typeface="+mn-ea"/>
              </a:rPr>
              <a:t>ZoneSpec</a:t>
            </a:r>
            <a:r>
              <a:rPr lang="zh-CN" altLang="en-US" sz="2400" dirty="0">
                <a:latin typeface="+mn-ea"/>
                <a:ea typeface="+mn-ea"/>
              </a:rPr>
              <a:t>注册的</a:t>
            </a:r>
            <a:r>
              <a:rPr lang="en-US" altLang="zh-CN" sz="2400" dirty="0">
                <a:latin typeface="+mn-ea"/>
                <a:ea typeface="+mn-ea"/>
              </a:rPr>
              <a:t>onHandleError</a:t>
            </a:r>
            <a:r>
              <a:rPr lang="zh-CN" altLang="en-US" sz="2400" dirty="0">
                <a:latin typeface="+mn-ea"/>
                <a:ea typeface="+mn-ea"/>
              </a:rPr>
              <a:t>先处理</a:t>
            </a:r>
            <a:endParaRPr lang="zh-CN" altLang="en-US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/>
              <a:t>Angular </a:t>
            </a:r>
            <a:r>
              <a:rPr lang="zh-CN" altLang="en-US"/>
              <a:t>集成 </a:t>
            </a:r>
            <a:r>
              <a:rPr lang="en-US" altLang="zh-CN"/>
              <a:t>zone</a:t>
            </a:r>
            <a:endParaRPr lang="en-US" altLang="zh-CN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212725" y="1671320"/>
            <a:ext cx="11979275" cy="50939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+mn-ea"/>
              </a:rPr>
              <a:t>应用在初始化时创建一个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Angular Zone,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也就是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NgZone,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并且让整个应用的代码运行在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NgZone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中</a:t>
            </a:r>
            <a:endParaRPr lang="zh-CN" altLang="en-US"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  <a:cs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的类型是可选的，提供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zone.js 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和 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noop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，实现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noop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，不会做任何事情</a:t>
            </a:r>
            <a:endParaRPr lang="zh-CN" altLang="en-US"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被</a:t>
            </a:r>
            <a:r>
              <a:rPr lang="en-US" altLang="zh-CN" sz="2000" dirty="0">
                <a:latin typeface="+mn-ea"/>
                <a:ea typeface="+mn-ea"/>
              </a:rPr>
              <a:t>NgZone patch</a:t>
            </a:r>
            <a:r>
              <a:rPr lang="zh-CN" altLang="en-US" sz="2000" dirty="0">
                <a:latin typeface="+mn-ea"/>
                <a:ea typeface="+mn-ea"/>
              </a:rPr>
              <a:t>的所有异步事件都会被</a:t>
            </a:r>
            <a:r>
              <a:rPr lang="en-US" altLang="zh-CN" sz="2000" dirty="0">
                <a:latin typeface="+mn-ea"/>
                <a:ea typeface="+mn-ea"/>
              </a:rPr>
              <a:t>zone.js</a:t>
            </a:r>
            <a:r>
              <a:rPr lang="zh-CN" altLang="en-US" sz="2000" dirty="0">
                <a:latin typeface="+mn-ea"/>
                <a:ea typeface="+mn-ea"/>
              </a:rPr>
              <a:t>捕获，并且在事件回调函数执行后，触发</a:t>
            </a:r>
            <a:r>
              <a:rPr lang="en-US" altLang="zh-CN" sz="2000" dirty="0">
                <a:latin typeface="+mn-ea"/>
                <a:ea typeface="+mn-ea"/>
              </a:rPr>
              <a:t>zone.js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</a:rPr>
              <a:t>hook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NgZone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</a:rPr>
              <a:t>onInvokeTask/onInvoke/onHasTask</a:t>
            </a:r>
            <a:r>
              <a:rPr lang="zh-CN" altLang="en-US" sz="2000" dirty="0">
                <a:latin typeface="+mn-ea"/>
                <a:ea typeface="+mn-ea"/>
              </a:rPr>
              <a:t>会在</a:t>
            </a:r>
            <a:r>
              <a:rPr lang="en-US" altLang="zh-CN" sz="2000" dirty="0">
                <a:latin typeface="+mn-ea"/>
                <a:ea typeface="+mn-ea"/>
              </a:rPr>
              <a:t>task</a:t>
            </a:r>
            <a:r>
              <a:rPr lang="zh-CN" altLang="en-US" sz="2000" dirty="0">
                <a:latin typeface="+mn-ea"/>
                <a:ea typeface="+mn-ea"/>
              </a:rPr>
              <a:t>执行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结束时，执行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onMicrotaskEmpty.</a:t>
            </a:r>
            <a:r>
              <a:rPr lang="en-US" altLang="zh-CN" sz="2000" dirty="0">
                <a:latin typeface="+mn-ea"/>
                <a:ea typeface="+mn-ea"/>
              </a:rPr>
              <a:t>emit(null)</a:t>
            </a:r>
            <a:r>
              <a:rPr lang="zh-CN" altLang="en-US" sz="2000" dirty="0">
                <a:latin typeface="+mn-ea"/>
                <a:ea typeface="+mn-ea"/>
              </a:rPr>
              <a:t>触发脏检测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  <a:sym typeface="+mn-ea"/>
              </a:rPr>
              <a:t>ApplicationRed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ngZone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引用，会监听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onMicrotaskEmpty</a:t>
            </a:r>
            <a:r>
              <a:rPr lang="zh-CN" altLang="en-US" sz="2000" dirty="0">
                <a:latin typeface="+mn-ea"/>
                <a:ea typeface="+mn-ea"/>
                <a:sym typeface="+mn-ea"/>
              </a:rPr>
              <a:t>的流</a:t>
            </a:r>
            <a:r>
              <a:rPr lang="en-US" altLang="zh-CN" sz="2000" dirty="0">
                <a:latin typeface="+mn-ea"/>
                <a:ea typeface="+mn-ea"/>
                <a:sym typeface="+mn-ea"/>
              </a:rPr>
              <a:t>. </a:t>
            </a:r>
            <a:endParaRPr lang="en-US" altLang="zh-CN" sz="2000" dirty="0">
              <a:latin typeface="+mn-ea"/>
              <a:ea typeface="+mn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  <a:ea typeface="+mn-ea"/>
                <a:sym typeface="+mn-ea"/>
              </a:rPr>
              <a:t>ythis._zone.onMicrotaskEmpty.subscribe({next:()=&gt;{this._zone.run(() =&gt; {this.tick();}); }});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NgZone</a:t>
            </a:r>
            <a:r>
              <a:rPr lang="en-US" altLang="zh-CN" dirty="0"/>
              <a:t> run and </a:t>
            </a:r>
            <a:r>
              <a:rPr lang="en-US" altLang="zh-CN" dirty="0" err="1"/>
              <a:t>runOutsideOfAngular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zh-CN" altLang="en-US" sz="2800" dirty="0">
                <a:cs typeface="Arial" panose="020B0604020202020204" pitchFamily="34" charset="0"/>
              </a:rPr>
              <a:t>针对没有被</a:t>
            </a:r>
            <a:r>
              <a:rPr lang="en-US" altLang="zh-CN" sz="2800" dirty="0">
                <a:cs typeface="Arial" panose="020B0604020202020204" pitchFamily="34" charset="0"/>
              </a:rPr>
              <a:t>patch</a:t>
            </a:r>
            <a:r>
              <a:rPr lang="zh-CN" altLang="en-US" sz="2800" dirty="0">
                <a:cs typeface="Arial" panose="020B0604020202020204" pitchFamily="34" charset="0"/>
              </a:rPr>
              <a:t>的</a:t>
            </a:r>
            <a:r>
              <a:rPr lang="en-US" altLang="zh-CN" sz="2800" dirty="0" err="1">
                <a:cs typeface="Arial" panose="020B0604020202020204" pitchFamily="34" charset="0"/>
              </a:rPr>
              <a:t>async</a:t>
            </a:r>
            <a:r>
              <a:rPr lang="en-US" altLang="zh-CN" sz="2800" dirty="0"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cs typeface="Arial" panose="020B0604020202020204" pitchFamily="34" charset="0"/>
              </a:rPr>
              <a:t>api</a:t>
            </a:r>
            <a:r>
              <a:rPr lang="zh-CN" altLang="en-US" sz="2800" dirty="0">
                <a:cs typeface="Arial" panose="020B0604020202020204" pitchFamily="34" charset="0"/>
              </a:rPr>
              <a:t>，可以注入</a:t>
            </a:r>
            <a:r>
              <a:rPr lang="en-US" altLang="zh-CN" sz="2800" dirty="0" err="1">
                <a:cs typeface="Arial" panose="020B0604020202020204" pitchFamily="34" charset="0"/>
              </a:rPr>
              <a:t>NgZone</a:t>
            </a:r>
            <a:r>
              <a:rPr lang="zh-CN" altLang="en-US" sz="2800" dirty="0">
                <a:cs typeface="Arial" panose="020B0604020202020204" pitchFamily="34" charset="0"/>
              </a:rPr>
              <a:t>，然后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marL="711200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this.ngZone.run</a:t>
            </a:r>
            <a:r>
              <a:rPr lang="en-US" altLang="zh-CN" dirty="0"/>
              <a:t>(()=&gt;{</a:t>
            </a:r>
            <a:r>
              <a:rPr lang="en-US" altLang="zh-CN" dirty="0" err="1"/>
              <a:t>asyncApi</a:t>
            </a:r>
            <a:r>
              <a:rPr lang="en-US" altLang="zh-CN" dirty="0"/>
              <a:t>()})</a:t>
            </a:r>
            <a:endParaRPr lang="en-US" altLang="zh-CN" dirty="0"/>
          </a:p>
          <a:p>
            <a:pPr marL="711200" lvl="1" indent="0">
              <a:lnSpc>
                <a:spcPct val="15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结束后，自动进行脏检测</a:t>
            </a:r>
            <a:endParaRPr lang="en-US" altLang="zh-CN" dirty="0"/>
          </a:p>
          <a:p>
            <a:pPr marL="381000" indent="-381000">
              <a:lnSpc>
                <a:spcPct val="150000"/>
              </a:lnSpc>
            </a:pPr>
            <a:r>
              <a:rPr lang="zh-CN" altLang="en-US" sz="2800" dirty="0">
                <a:cs typeface="Arial" panose="020B0604020202020204" pitchFamily="34" charset="0"/>
                <a:hlinkClick r:id="rId1" action="ppaction://hlinkfile"/>
              </a:rPr>
              <a:t>针对不想在结束后，进行脏检测的</a:t>
            </a:r>
            <a:r>
              <a:rPr lang="en-US" altLang="zh-CN" sz="2800" dirty="0" err="1">
                <a:cs typeface="Arial" panose="020B0604020202020204" pitchFamily="34" charset="0"/>
                <a:hlinkClick r:id="rId1" action="ppaction://hlinkfile"/>
              </a:rPr>
              <a:t>async</a:t>
            </a:r>
            <a:r>
              <a:rPr lang="en-US" altLang="zh-CN" sz="2800" dirty="0">
                <a:cs typeface="Arial" panose="020B0604020202020204" pitchFamily="34" charset="0"/>
                <a:hlinkClick r:id="rId1" action="ppaction://hlinkfile"/>
              </a:rPr>
              <a:t> </a:t>
            </a:r>
            <a:r>
              <a:rPr lang="en-US" altLang="zh-CN" sz="2800" dirty="0" err="1">
                <a:cs typeface="Arial" panose="020B0604020202020204" pitchFamily="34" charset="0"/>
                <a:hlinkClick r:id="rId1" action="ppaction://hlinkfile"/>
              </a:rPr>
              <a:t>api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marL="1320800" lvl="2" indent="0">
              <a:lnSpc>
                <a:spcPct val="150000"/>
              </a:lnSpc>
              <a:buNone/>
            </a:pPr>
            <a:r>
              <a:rPr lang="en-US" altLang="zh-CN" dirty="0" err="1"/>
              <a:t>this.ngZone.runOutsideAngular</a:t>
            </a:r>
            <a:r>
              <a:rPr lang="en-US" altLang="zh-CN" dirty="0"/>
              <a:t>(() =&gt; {</a:t>
            </a:r>
            <a:r>
              <a:rPr lang="en-US" altLang="zh-CN" dirty="0" err="1"/>
              <a:t>asyncApi</a:t>
            </a:r>
            <a:r>
              <a:rPr lang="en-US" altLang="zh-CN" dirty="0"/>
              <a:t>()})</a:t>
            </a:r>
            <a:endParaRPr lang="en-US" altLang="zh-CN" dirty="0"/>
          </a:p>
          <a:p>
            <a:pPr marL="1320800" lvl="2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禁用</a:t>
            </a:r>
            <a:r>
              <a:rPr lang="en-US" altLang="zh-CN" dirty="0" err="1"/>
              <a:t>NgZone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zh-CN" altLang="en-US" sz="2800" dirty="0">
                <a:cs typeface="Arial" panose="020B0604020202020204" pitchFamily="34" charset="0"/>
                <a:hlinkClick r:id="rId1" action="ppaction://hlinkfile"/>
              </a:rPr>
              <a:t>移除对</a:t>
            </a:r>
            <a:r>
              <a:rPr lang="en-US" altLang="zh-CN" sz="2800" dirty="0">
                <a:cs typeface="Arial" panose="020B0604020202020204" pitchFamily="34" charset="0"/>
                <a:hlinkClick r:id="rId1" action="ppaction://hlinkfile"/>
              </a:rPr>
              <a:t>zone.js </a:t>
            </a:r>
            <a:r>
              <a:rPr lang="zh-CN" altLang="en-US" sz="2800" dirty="0">
                <a:cs typeface="Arial" panose="020B0604020202020204" pitchFamily="34" charset="0"/>
                <a:hlinkClick r:id="rId1" action="ppaction://hlinkfile"/>
              </a:rPr>
              <a:t>的 </a:t>
            </a:r>
            <a:r>
              <a:rPr lang="en-US" altLang="zh-CN" sz="2800" dirty="0">
                <a:cs typeface="Arial" panose="020B0604020202020204" pitchFamily="34" charset="0"/>
                <a:hlinkClick r:id="rId1" action="ppaction://hlinkfile"/>
              </a:rPr>
              <a:t>import</a:t>
            </a:r>
            <a:endParaRPr lang="en-US" altLang="zh-CN" sz="28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platformBrowserDynamic</a:t>
            </a:r>
            <a:r>
              <a:rPr lang="en-US" altLang="zh-CN" dirty="0"/>
              <a:t>().</a:t>
            </a:r>
            <a:r>
              <a:rPr lang="en-US" altLang="zh-CN" dirty="0" err="1"/>
              <a:t>bootstrapModule</a:t>
            </a:r>
            <a:r>
              <a:rPr lang="en-US" altLang="zh-CN" dirty="0"/>
              <a:t>(</a:t>
            </a:r>
            <a:r>
              <a:rPr lang="en-US" altLang="zh-CN" dirty="0" err="1"/>
              <a:t>AppModule</a:t>
            </a:r>
            <a:r>
              <a:rPr lang="en-US" altLang="zh-CN" dirty="0"/>
              <a:t>, { </a:t>
            </a:r>
            <a:r>
              <a:rPr lang="en-US" altLang="zh-CN" dirty="0" err="1"/>
              <a:t>ngZone</a:t>
            </a:r>
            <a:r>
              <a:rPr lang="en-US" altLang="zh-CN" dirty="0"/>
              <a:t>: '</a:t>
            </a:r>
            <a:r>
              <a:rPr lang="en-US" altLang="zh-CN" dirty="0" err="1"/>
              <a:t>noop</a:t>
            </a:r>
            <a:r>
              <a:rPr lang="en-US" altLang="zh-CN" dirty="0"/>
              <a:t>' }) .catch(err =&gt; </a:t>
            </a:r>
            <a:r>
              <a:rPr lang="en-US" altLang="zh-CN" dirty="0" err="1"/>
              <a:t>console.error</a:t>
            </a:r>
            <a:r>
              <a:rPr lang="en-US" altLang="zh-CN" dirty="0"/>
              <a:t>(err));</a:t>
            </a:r>
            <a:endParaRPr lang="en-US" altLang="zh-CN" dirty="0"/>
          </a:p>
          <a:p>
            <a:pPr marL="1320800" lvl="2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Demo</a:t>
            </a:r>
            <a:endParaRPr lang="en-US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1000" indent="-381000">
              <a:lnSpc>
                <a:spcPct val="150000"/>
              </a:lnSpc>
            </a:pPr>
            <a:r>
              <a:rPr lang="en-US" altLang="zh-CN" sz="2800" dirty="0" smtClean="0">
                <a:cs typeface="Arial" panose="020B0604020202020204" pitchFamily="34" charset="0"/>
                <a:hlinkClick r:id="rId1" action="ppaction://hlinkfile"/>
              </a:rPr>
              <a:t>zone</a:t>
            </a:r>
            <a:r>
              <a:rPr lang="zh-CN" altLang="en-US" sz="2800" dirty="0">
                <a:cs typeface="Arial" panose="020B0604020202020204" pitchFamily="34" charset="0"/>
                <a:hlinkClick r:id="rId1" action="ppaction://hlinkfile"/>
              </a:rPr>
              <a:t>的基本使用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marL="381000" indent="-381000">
              <a:lnSpc>
                <a:spcPct val="150000"/>
              </a:lnSpc>
            </a:pPr>
            <a:r>
              <a:rPr lang="en-US" altLang="zh-CN" sz="2800" dirty="0">
                <a:cs typeface="Arial" panose="020B0604020202020204" pitchFamily="34" charset="0"/>
                <a:hlinkClick r:id="rId2" tooltip="" action="ppaction://hlinkfile"/>
              </a:rPr>
              <a:t>zone</a:t>
            </a:r>
            <a:r>
              <a:rPr lang="zh-CN" altLang="en-US" sz="2800" dirty="0">
                <a:cs typeface="Arial" panose="020B0604020202020204" pitchFamily="34" charset="0"/>
                <a:hlinkClick r:id="rId2" tooltip="" action="ppaction://hlinkfile"/>
              </a:rPr>
              <a:t>实现自动更新</a:t>
            </a:r>
            <a:r>
              <a:rPr lang="en-US" altLang="zh-CN" sz="2800" dirty="0">
                <a:cs typeface="Arial" panose="020B0604020202020204" pitchFamily="34" charset="0"/>
                <a:hlinkClick r:id="rId2" tooltip="" action="ppaction://hlinkfile"/>
              </a:rPr>
              <a:t>view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marL="381000" indent="-381000">
              <a:lnSpc>
                <a:spcPct val="150000"/>
              </a:lnSpc>
            </a:pPr>
            <a:r>
              <a:rPr lang="en-US" altLang="zh-CN" sz="2800" dirty="0">
                <a:cs typeface="Arial" panose="020B0604020202020204" pitchFamily="34" charset="0"/>
                <a:hlinkClick r:id="rId3" action="ppaction://hlinkfile"/>
              </a:rPr>
              <a:t>zone</a:t>
            </a:r>
            <a:r>
              <a:rPr lang="zh-CN" altLang="en-US" sz="2800" dirty="0">
                <a:cs typeface="Arial" panose="020B0604020202020204" pitchFamily="34" charset="0"/>
                <a:hlinkClick r:id="rId3" action="ppaction://hlinkfile"/>
              </a:rPr>
              <a:t>异步堆栈追踪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indent="-609600">
              <a:lnSpc>
                <a:spcPct val="150000"/>
              </a:lnSpc>
            </a:pPr>
            <a:endParaRPr lang="en-US" altLang="zh-CN" sz="1865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5125867" y="2304367"/>
            <a:ext cx="2534000" cy="2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800" dirty="0">
                <a:latin typeface="Corsiva"/>
                <a:ea typeface="Corsiva"/>
                <a:cs typeface="Corsiva"/>
                <a:sym typeface="Corsiva"/>
              </a:rPr>
              <a:t>fin</a:t>
            </a:r>
            <a:endParaRPr sz="12800" dirty="0"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210" y="523493"/>
            <a:ext cx="9628632" cy="136211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280160" y="2371725"/>
            <a:ext cx="9628505" cy="3524250"/>
          </a:xfrm>
        </p:spPr>
        <p:txBody>
          <a:bodyPr rtlCol="0">
            <a:normAutofit lnSpcReduction="20000"/>
          </a:bodyPr>
          <a:lstStyle/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ea"/>
              <a:buAutoNum type="ea1JpnChsDbPeriod"/>
            </a:pPr>
            <a:r>
              <a:rPr lang="en-US" altLang="zh-CN" sz="2800" dirty="0">
                <a:cs typeface="微软雅黑" panose="020B0503020204020204" pitchFamily="34" charset="-122"/>
              </a:rPr>
              <a:t>angularjs </a:t>
            </a:r>
            <a:r>
              <a:rPr lang="zh-CN" altLang="en-US" sz="2800" dirty="0">
                <a:cs typeface="微软雅黑" panose="020B0503020204020204" pitchFamily="34" charset="-122"/>
              </a:rPr>
              <a:t>和 </a:t>
            </a:r>
            <a:r>
              <a:rPr lang="en-US" altLang="zh-CN" sz="2800" dirty="0">
                <a:cs typeface="微软雅黑" panose="020B0503020204020204" pitchFamily="34" charset="-122"/>
              </a:rPr>
              <a:t>angular</a:t>
            </a:r>
            <a:r>
              <a:rPr lang="zh-CN" altLang="en-US" sz="2800" dirty="0">
                <a:cs typeface="微软雅黑" panose="020B0503020204020204" pitchFamily="34" charset="-122"/>
              </a:rPr>
              <a:t>的变更检测</a:t>
            </a:r>
            <a:endParaRPr lang="zh-CN" altLang="en-US" sz="2800" dirty="0"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ea"/>
              <a:buAutoNum type="ea1JpnChsDbPeriod"/>
            </a:pPr>
            <a:r>
              <a:rPr lang="en-GB" altLang="zh-CN" sz="2800" dirty="0">
                <a:cs typeface="微软雅黑" panose="020B0503020204020204" pitchFamily="34" charset="-122"/>
              </a:rPr>
              <a:t>Zone </a:t>
            </a:r>
            <a:r>
              <a:rPr lang="zh-CN" altLang="en-GB" sz="2800" dirty="0">
                <a:cs typeface="微软雅黑" panose="020B0503020204020204" pitchFamily="34" charset="-122"/>
              </a:rPr>
              <a:t>是什么</a:t>
            </a:r>
            <a:endParaRPr lang="zh-CN" altLang="en-GB" sz="2800" dirty="0">
              <a:cs typeface="微软雅黑" panose="020B0503020204020204" pitchFamily="34" charset="-122"/>
            </a:endParaRP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ea"/>
              <a:buAutoNum type="ea1JpnChsDbPeriod"/>
            </a:pPr>
            <a:r>
              <a:rPr lang="en-US" altLang="zh-CN" sz="2800" dirty="0">
                <a:cs typeface="微软雅黑" panose="020B0503020204020204" pitchFamily="34" charset="-122"/>
              </a:rPr>
              <a:t>Zone </a:t>
            </a:r>
            <a:r>
              <a:rPr lang="zh-CN" altLang="en-US" sz="2800" dirty="0">
                <a:cs typeface="微软雅黑" panose="020B0503020204020204" pitchFamily="34" charset="-122"/>
              </a:rPr>
              <a:t>解决了什么问题</a:t>
            </a:r>
            <a:endParaRPr lang="en-GB" altLang="zh-CN" sz="2800" dirty="0">
              <a:cs typeface="微软雅黑" panose="020B0503020204020204" pitchFamily="34" charset="-122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+mj-ea"/>
              <a:buAutoNum type="ea1JpnChsDbPeriod"/>
            </a:pPr>
            <a:r>
              <a:rPr lang="en-US" altLang="zh-CN" sz="2800" dirty="0">
                <a:cs typeface="微软雅黑" panose="020B0503020204020204" pitchFamily="34" charset="-122"/>
              </a:rPr>
              <a:t>Zone </a:t>
            </a:r>
            <a:r>
              <a:rPr lang="zh-CN" altLang="en-US" sz="2800" dirty="0">
                <a:cs typeface="微软雅黑" panose="020B0503020204020204" pitchFamily="34" charset="-122"/>
              </a:rPr>
              <a:t>是怎么解决的</a:t>
            </a:r>
            <a:endParaRPr lang="zh-CN" altLang="en-US" sz="2800" dirty="0">
              <a:cs typeface="微软雅黑" panose="020B0503020204020204" pitchFamily="34" charset="-122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+mj-ea"/>
              <a:buAutoNum type="ea1JpnChsDbPeriod"/>
            </a:pPr>
            <a:r>
              <a:rPr lang="zh-CN" altLang="en-US" sz="2800" dirty="0">
                <a:cs typeface="微软雅黑" panose="020B0503020204020204" pitchFamily="34" charset="-122"/>
              </a:rPr>
              <a:t>解读部分源码</a:t>
            </a:r>
            <a:endParaRPr lang="zh-CN" altLang="en-US" sz="2800" dirty="0">
              <a:cs typeface="微软雅黑" panose="020B0503020204020204" pitchFamily="34" charset="-122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Font typeface="+mj-ea"/>
              <a:buAutoNum type="ea1JpnChsDbPeriod"/>
            </a:pPr>
            <a:r>
              <a:rPr lang="en-US" altLang="zh-CN" sz="2800" dirty="0">
                <a:cs typeface="微软雅黑" panose="020B0503020204020204" pitchFamily="34" charset="-122"/>
              </a:rPr>
              <a:t>Zone</a:t>
            </a:r>
            <a:r>
              <a:rPr lang="zh-CN" altLang="en-US" sz="2800" dirty="0">
                <a:cs typeface="微软雅黑" panose="020B0503020204020204" pitchFamily="34" charset="-122"/>
              </a:rPr>
              <a:t>的</a:t>
            </a:r>
            <a:r>
              <a:rPr lang="en-US" altLang="zh-CN" sz="2800" dirty="0">
                <a:cs typeface="微软雅黑" panose="020B0503020204020204" pitchFamily="34" charset="-122"/>
              </a:rPr>
              <a:t>angular</a:t>
            </a:r>
            <a:r>
              <a:rPr lang="zh-CN" altLang="en-US" sz="2800" dirty="0">
                <a:cs typeface="微软雅黑" panose="020B0503020204020204" pitchFamily="34" charset="-122"/>
              </a:rPr>
              <a:t>中的应用</a:t>
            </a:r>
            <a:endParaRPr lang="zh-CN" altLang="en-US" sz="2800" dirty="0"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zh-CN" altLang="en-GB" dirty="0"/>
              <a:t>变更检测</a:t>
            </a:r>
            <a:endParaRPr lang="en-GB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436245" y="2190750"/>
            <a:ext cx="10472420" cy="45694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angularjs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中通过触发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$scope.$apply ,$scope.$digest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来通知脏检测。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 action="ppaction://hlinkfile"/>
              </a:rPr>
              <a:t>onclick  vs  ng-click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hlinkClick r:id="rId1" action="ppaction://hlinkfile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angular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中通过 ApplicationRef.tick() 或者 ChangeDetectorRef.detectChanges()来通知脏检测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action="ppaction://hlinkfile"/>
              </a:rPr>
              <a:t>onclick vs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2" action="ppaction://hlinkfile"/>
              </a:rPr>
              <a:t>(click)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  <a:hlinkClick r:id="rId2" action="ppaction://hlinkfile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Angular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中引入了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Zone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，提供了自动变更检测的机制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Zone</a:t>
            </a:r>
            <a:r>
              <a:rPr lang="en-US" altLang="en-GB" dirty="0"/>
              <a:t>.</a:t>
            </a:r>
            <a:r>
              <a:rPr lang="en-US" altLang="en-GB" dirty="0" err="1"/>
              <a:t>js</a:t>
            </a:r>
            <a:r>
              <a:rPr lang="zh-CN" altLang="en-GB" dirty="0"/>
              <a:t>是什么</a:t>
            </a:r>
            <a:r>
              <a:rPr lang="en-GB" dirty="0"/>
              <a:t>?</a:t>
            </a:r>
            <a:endParaRPr lang="en-GB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724535" y="1978660"/>
            <a:ext cx="11033760" cy="46018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+mn-ea"/>
                <a:ea typeface="+mn-ea"/>
                <a:cs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类似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nodejs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里</a:t>
            </a:r>
            <a:r>
              <a:rPr lang="en-US" altLang="zh-CN" sz="2000" dirty="0">
                <a:latin typeface="+mn-ea"/>
                <a:ea typeface="+mn-ea"/>
                <a:cs typeface="+mn-ea"/>
                <a:hlinkClick r:id="rId1" action="ppaction://hlinkfile"/>
              </a:rPr>
              <a:t>domain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的概念</a:t>
            </a:r>
            <a:endParaRPr lang="zh-CN" altLang="en-US"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n-ea"/>
                <a:ea typeface="+mn-ea"/>
                <a:cs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类似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java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里 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local thread storage</a:t>
            </a:r>
            <a:endParaRPr lang="en-US" altLang="zh-CN"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n-ea"/>
                <a:ea typeface="+mn-ea"/>
                <a:cs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的灵感来自于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dart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dart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里有一个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的概念，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zone.js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将其翻译为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javaScript</a:t>
            </a:r>
            <a:endParaRPr lang="en-US" altLang="zh-CN"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+mn-ea"/>
                <a:ea typeface="+mn-ea"/>
                <a:cs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为异步任务提供了一个持续存在的执行</a:t>
            </a:r>
            <a:r>
              <a:rPr lang="zh-CN" altLang="en-US" sz="2000" b="1" dirty="0">
                <a:latin typeface="+mn-ea"/>
                <a:ea typeface="+mn-ea"/>
                <a:cs typeface="+mn-ea"/>
              </a:rPr>
              <a:t>上下文</a:t>
            </a:r>
            <a:endParaRPr lang="zh-CN" altLang="en-US" sz="2000" b="1" dirty="0">
              <a:latin typeface="+mn-ea"/>
              <a:ea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  <a:ea typeface="+mn-ea"/>
                <a:cs typeface="+mn-ea"/>
              </a:rPr>
              <a:t>上下文的简单概念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: 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比如在单核的</a:t>
            </a:r>
            <a:r>
              <a:rPr lang="en-US" altLang="zh-CN" sz="2000" dirty="0">
                <a:latin typeface="+mn-ea"/>
                <a:ea typeface="+mn-ea"/>
                <a:cs typeface="+mn-ea"/>
              </a:rPr>
              <a:t>cpu</a:t>
            </a:r>
            <a:r>
              <a:rPr lang="zh-CN" altLang="en-US" sz="2000" dirty="0">
                <a:latin typeface="+mn-ea"/>
                <a:ea typeface="+mn-ea"/>
                <a:cs typeface="+mn-ea"/>
              </a:rPr>
              <a:t>上并发的执行多任务，则需要进行在时间片上的调度，而调度则需要保存当前任务的环境变量等，这个就称为上下文</a:t>
            </a:r>
            <a:endParaRPr lang="zh-CN" altLang="en-US" sz="200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Zone</a:t>
            </a:r>
            <a:r>
              <a:rPr lang="en-US" altLang="en-GB" dirty="0"/>
              <a:t>.</a:t>
            </a:r>
            <a:r>
              <a:rPr lang="en-US" altLang="en-GB" dirty="0" err="1"/>
              <a:t>js</a:t>
            </a:r>
            <a:r>
              <a:rPr lang="zh-CN" altLang="en-US" dirty="0" err="1"/>
              <a:t>解决了什么问题</a:t>
            </a:r>
            <a:r>
              <a:rPr lang="en-GB" dirty="0"/>
              <a:t>?</a:t>
            </a:r>
            <a:endParaRPr lang="en-GB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736600" y="2522855"/>
            <a:ext cx="9628505" cy="38449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异步任务的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error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，是无法通过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try/catch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捕获的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, zone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可以捕获错误，阻止错误的冒泡</a:t>
            </a:r>
            <a:endParaRPr lang="zh-CN" altLang="en-US" sz="20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在出错后或者异步任务结束后，清理资源</a:t>
            </a:r>
            <a:endParaRPr lang="zh-CN" altLang="en-US" sz="20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拦截或者修改代码的默认行为</a:t>
            </a:r>
            <a:endParaRPr lang="en-US" altLang="zh-CN"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每一个异步任务，都会被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作为一个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task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处理，并且在执行前后提供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hook</a:t>
            </a:r>
            <a:endParaRPr lang="en-US" altLang="zh-CN" sz="20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异步任务可以共享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zone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中数据，并且能随时的切换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current zone</a:t>
            </a:r>
            <a:endParaRPr lang="en-US" altLang="zh-CN" sz="2000" dirty="0"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00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Zone</a:t>
            </a:r>
            <a:r>
              <a:rPr lang="en-US" altLang="en-GB" dirty="0"/>
              <a:t>.</a:t>
            </a:r>
            <a:r>
              <a:rPr lang="en-US" altLang="en-GB" dirty="0" err="1"/>
              <a:t>js</a:t>
            </a:r>
            <a:r>
              <a:rPr lang="zh-CN" altLang="en-US" dirty="0" err="1"/>
              <a:t>是如何解决的</a:t>
            </a:r>
            <a:r>
              <a:rPr lang="en-GB" dirty="0"/>
              <a:t>?</a:t>
            </a:r>
            <a:endParaRPr lang="en-GB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364490" y="1828165"/>
            <a:ext cx="9628505" cy="48107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+mn-ea"/>
                <a:ea typeface="+mn-ea"/>
                <a:cs typeface="+mn-ea"/>
                <a:sym typeface="+mn-ea"/>
                <a:hlinkClick r:id="rId1" tooltip="" action="ppaction://hlinkfile"/>
              </a:rPr>
              <a:t>Monkey-Patch</a:t>
            </a:r>
            <a:endParaRPr lang="en-US" altLang="zh-CN" sz="2000" b="1" dirty="0">
              <a:latin typeface="+mn-ea"/>
              <a:ea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   function zoneAwareAddEventListener() {...}</a:t>
            </a:r>
            <a:endParaRPr lang="en-US" altLang="zh-CN" sz="2000" dirty="0">
              <a:latin typeface="+mn-ea"/>
              <a:ea typeface="+mn-ea"/>
              <a:cs typeface="+mn-ea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   window.prototype.addEventListener = zoneAwareAddEventListener;</a:t>
            </a:r>
            <a:endParaRPr lang="en-US" altLang="zh-CN" sz="2000" dirty="0">
              <a:latin typeface="+mn-ea"/>
              <a:ea typeface="+mn-ea"/>
              <a:cs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latin typeface="+mn-ea"/>
                <a:ea typeface="+mn-ea"/>
                <a:cs typeface="+mn-ea"/>
                <a:sym typeface="+mn-ea"/>
              </a:rPr>
              <a:t>ZoneTask</a:t>
            </a:r>
            <a:endParaRPr lang="en-US" altLang="zh-CN" sz="2000" b="1" dirty="0">
              <a:latin typeface="+mn-ea"/>
              <a:ea typeface="+mn-ea"/>
              <a:cs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ea typeface="+mn-ea"/>
                <a:cs typeface="+mn-ea"/>
                <a:sym typeface="+mn-ea"/>
              </a:rPr>
              <a:t>MacroTask: promise</a:t>
            </a:r>
            <a:r>
              <a:rPr lang="zh-CN" altLang="en-US" sz="2400" dirty="0">
                <a:latin typeface="+mn-ea"/>
                <a:ea typeface="+mn-ea"/>
                <a:cs typeface="+mn-ea"/>
                <a:sym typeface="+mn-ea"/>
              </a:rPr>
              <a:t>等</a:t>
            </a:r>
            <a:endParaRPr lang="zh-CN" altLang="en-US" sz="2400" dirty="0">
              <a:latin typeface="+mn-ea"/>
              <a:ea typeface="+mn-ea"/>
              <a:cs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ea typeface="+mn-ea"/>
                <a:cs typeface="+mn-ea"/>
                <a:sym typeface="+mn-ea"/>
              </a:rPr>
              <a:t>MicroTask: setTimeout</a:t>
            </a:r>
            <a:r>
              <a:rPr lang="zh-CN" altLang="en-US" sz="2400" dirty="0">
                <a:latin typeface="+mn-ea"/>
                <a:ea typeface="+mn-ea"/>
                <a:cs typeface="+mn-ea"/>
                <a:sym typeface="+mn-ea"/>
              </a:rPr>
              <a:t>等</a:t>
            </a:r>
            <a:endParaRPr lang="zh-CN" altLang="en-US" sz="2400" dirty="0">
              <a:latin typeface="+mn-ea"/>
              <a:ea typeface="+mn-ea"/>
              <a:cs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ea typeface="+mn-ea"/>
                <a:cs typeface="+mn-ea"/>
                <a:sym typeface="+mn-ea"/>
              </a:rPr>
              <a:t>EventTask: addEventListener</a:t>
            </a:r>
            <a:r>
              <a:rPr lang="zh-CN" altLang="en-US" sz="2400" dirty="0">
                <a:latin typeface="+mn-ea"/>
                <a:ea typeface="+mn-ea"/>
                <a:cs typeface="+mn-ea"/>
                <a:sym typeface="+mn-ea"/>
              </a:rPr>
              <a:t>等</a:t>
            </a:r>
            <a:endParaRPr lang="zh-CN" altLang="en-US" sz="2400" dirty="0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dirty="0"/>
              <a:t>Zone</a:t>
            </a:r>
            <a:r>
              <a:rPr lang="en-US" altLang="en-GB" dirty="0"/>
              <a:t>.</a:t>
            </a:r>
            <a:r>
              <a:rPr lang="en-US" altLang="en-GB" dirty="0" err="1"/>
              <a:t>js</a:t>
            </a:r>
            <a:r>
              <a:rPr lang="zh-CN" altLang="en-US" dirty="0" err="1"/>
              <a:t>部分代码</a:t>
            </a:r>
            <a:endParaRPr lang="zh-CN" altLang="en-US" dirty="0" err="1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2644775" y="1777365"/>
            <a:ext cx="7339965" cy="50806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  <a:ea typeface="+mn-ea"/>
              </a:rPr>
              <a:t>class Zone {</a:t>
            </a:r>
            <a:endParaRPr lang="zh-CN" altLang="en-US" sz="2000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constructor(parent: Zone, zoneSpec: ZoneSpec);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static get current();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get name();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get parent()</a:t>
            </a:r>
            <a:r>
              <a:rPr lang="zh-CN" altLang="en-US" dirty="0" smtClean="0">
                <a:latin typeface="+mn-ea"/>
                <a:ea typeface="+mn-ea"/>
              </a:rPr>
              <a:t>;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fork(zoneSpec: ZoneSpec);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run(callback, applyThis, applyArgs, source);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runGuarded(callback, applyThis, applyArgs, source);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wrap(callback, source);</a:t>
            </a:r>
            <a:endParaRPr lang="zh-CN" altLang="en-US" sz="1815" dirty="0"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  <a:ea typeface="+mn-ea"/>
              </a:rPr>
              <a:t>}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en-GB" dirty="0"/>
              <a:t>current zone</a:t>
            </a:r>
            <a:endParaRPr lang="en-US" altLang="en-GB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idx="1"/>
          </p:nvPr>
        </p:nvSpPr>
        <p:spPr>
          <a:xfrm>
            <a:off x="643890" y="1888490"/>
            <a:ext cx="10897235" cy="50806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  <a:ea typeface="+mn-ea"/>
              </a:rPr>
              <a:t>   </a:t>
            </a:r>
            <a:r>
              <a:rPr lang="en-US" altLang="zh-CN" sz="2400" dirty="0">
                <a:latin typeface="+mn-ea"/>
                <a:ea typeface="+mn-ea"/>
              </a:rPr>
              <a:t> current zone </a:t>
            </a:r>
            <a:r>
              <a:rPr lang="zh-CN" altLang="en-US" sz="2400" dirty="0">
                <a:latin typeface="+mn-ea"/>
                <a:ea typeface="+mn-ea"/>
              </a:rPr>
              <a:t>返回当前的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，类似于单线程的</a:t>
            </a:r>
            <a:r>
              <a:rPr lang="en-US" altLang="zh-CN" sz="2400" dirty="0">
                <a:latin typeface="+mn-ea"/>
                <a:ea typeface="+mn-ea"/>
              </a:rPr>
              <a:t>cpu</a:t>
            </a:r>
            <a:r>
              <a:rPr lang="zh-CN" altLang="en-US" sz="2400" dirty="0">
                <a:latin typeface="+mn-ea"/>
                <a:ea typeface="+mn-ea"/>
              </a:rPr>
              <a:t>中当前正在占用</a:t>
            </a:r>
            <a:r>
              <a:rPr lang="en-US" altLang="zh-CN" sz="2400" dirty="0">
                <a:latin typeface="+mn-ea"/>
                <a:ea typeface="+mn-ea"/>
              </a:rPr>
              <a:t>cpu</a:t>
            </a:r>
            <a:r>
              <a:rPr lang="zh-CN" altLang="en-US" sz="2400" dirty="0">
                <a:latin typeface="+mn-ea"/>
                <a:ea typeface="+mn-ea"/>
              </a:rPr>
              <a:t>的进程。本质上返回了闭包内的一个变量 </a:t>
            </a:r>
            <a:r>
              <a:rPr lang="en-US" altLang="zh-CN" sz="2400" dirty="0">
                <a:latin typeface="+mn-ea"/>
                <a:ea typeface="+mn-ea"/>
              </a:rPr>
              <a:t>_currentZoneFrame </a:t>
            </a:r>
            <a:r>
              <a:rPr lang="zh-CN" altLang="en-US" sz="2400" dirty="0">
                <a:latin typeface="+mn-ea"/>
                <a:ea typeface="+mn-ea"/>
              </a:rPr>
              <a:t>的引用。</a:t>
            </a: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    _currentZoneFrame</a:t>
            </a:r>
            <a:r>
              <a:rPr lang="zh-CN" altLang="en-US" sz="2400" dirty="0">
                <a:latin typeface="+mn-ea"/>
                <a:ea typeface="+mn-ea"/>
              </a:rPr>
              <a:t>实际上是一个用链表实现的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的栈，当某个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中执行了函数后，该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就进入到栈中，执行完毕后，就从栈中离开，这样就可以将函数的调用栈和</a:t>
            </a:r>
            <a:r>
              <a:rPr lang="en-US" altLang="zh-CN" sz="2400" dirty="0">
                <a:latin typeface="+mn-ea"/>
                <a:ea typeface="+mn-ea"/>
              </a:rPr>
              <a:t>zone</a:t>
            </a:r>
            <a:r>
              <a:rPr lang="zh-CN" altLang="en-US" sz="2400" dirty="0">
                <a:latin typeface="+mn-ea"/>
                <a:ea typeface="+mn-ea"/>
              </a:rPr>
              <a:t>的进入和离开的先后顺序关联起来。</a:t>
            </a:r>
            <a:endParaRPr lang="zh-CN" altLang="en-US" sz="24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因为是闭包里的变量，外部不能直接访问和修改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altLang="en-GB" dirty="0" err="1"/>
              <a:t>javaScript</a:t>
            </a:r>
            <a:r>
              <a:rPr lang="zh-CN" altLang="en-US" dirty="0"/>
              <a:t>运行时</a:t>
            </a:r>
            <a:endParaRPr lang="zh-CN" altLang="en-US" dirty="0"/>
          </a:p>
        </p:txBody>
      </p:sp>
      <p:pic>
        <p:nvPicPr>
          <p:cNvPr id="5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2025649"/>
            <a:ext cx="7714615" cy="4668417"/>
          </a:xfrm>
          <a:prstGeom prst="rect">
            <a:avLst/>
          </a:prstGeom>
        </p:spPr>
      </p:pic>
      <p:sp>
        <p:nvSpPr>
          <p:cNvPr id="6" name="Google Shape;61;p12"/>
          <p:cNvSpPr txBox="1"/>
          <p:nvPr/>
        </p:nvSpPr>
        <p:spPr>
          <a:xfrm>
            <a:off x="8468360" y="3003814"/>
            <a:ext cx="3723640" cy="27120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GB" sz="3200" dirty="0" smtClean="0"/>
              <a:t>JS</a:t>
            </a:r>
            <a:r>
              <a:rPr lang="zh-CN" altLang="en-US" sz="3200" dirty="0" smtClean="0"/>
              <a:t>引擎是不提供</a:t>
            </a:r>
            <a:r>
              <a:rPr lang="en-US" altLang="zh-CN" sz="3200" dirty="0" err="1" smtClean="0"/>
              <a:t>setTimeout</a:t>
            </a:r>
            <a:r>
              <a:rPr lang="zh-CN" altLang="en-US" sz="3200" dirty="0" smtClean="0"/>
              <a:t>这类函数的，他们由浏览器提供。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REFSHAPE" val="246445420"/>
</p:tagLst>
</file>

<file path=ppt/theme/theme1.xml><?xml version="1.0" encoding="utf-8"?>
<a:theme xmlns:a="http://schemas.openxmlformats.org/drawingml/2006/main" name="教育主题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教育主题演示文稿，黑板插图设计（宽屏）</Template>
  <TotalTime>0</TotalTime>
  <Words>2804</Words>
  <Application>WPS 演示</Application>
  <PresentationFormat>宽屏</PresentationFormat>
  <Paragraphs>134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Open Sans</vt:lpstr>
      <vt:lpstr>ProFont for Powerline</vt:lpstr>
      <vt:lpstr>Corsiva</vt:lpstr>
      <vt:lpstr>Monotype Corsiva</vt:lpstr>
      <vt:lpstr>Arial Unicode MS</vt:lpstr>
      <vt:lpstr>教育主题 16x9</vt:lpstr>
      <vt:lpstr>Angular 与 Zone.js</vt:lpstr>
      <vt:lpstr>目录</vt:lpstr>
      <vt:lpstr>变更检测</vt:lpstr>
      <vt:lpstr>Zone.js是什么?</vt:lpstr>
      <vt:lpstr>Zone.js解决了什么问题?</vt:lpstr>
      <vt:lpstr>Zone.js是如何解决的?</vt:lpstr>
      <vt:lpstr>Zone.js部分代码</vt:lpstr>
      <vt:lpstr>current zone</vt:lpstr>
      <vt:lpstr>javaScript运行时</vt:lpstr>
      <vt:lpstr>PowerPoint 演示文稿</vt:lpstr>
      <vt:lpstr>root zone</vt:lpstr>
      <vt:lpstr>ZoneSpec?</vt:lpstr>
      <vt:lpstr>常用方法</vt:lpstr>
      <vt:lpstr>Angular 集成 zone</vt:lpstr>
      <vt:lpstr>NgZone run and runOutsideOfAngular</vt:lpstr>
      <vt:lpstr>禁用NgZone</vt:lpstr>
      <vt:lpstr>Demo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初识Zone.js</dc:title>
  <dc:creator>BI heather</dc:creator>
  <cp:lastModifiedBy>namek</cp:lastModifiedBy>
  <cp:revision>18</cp:revision>
  <dcterms:created xsi:type="dcterms:W3CDTF">2020-05-18T06:54:00Z</dcterms:created>
  <dcterms:modified xsi:type="dcterms:W3CDTF">2020-05-19T10:51:21Z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