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4" r:id="rId4"/>
    <p:sldMasterId id="2147483668" r:id="rId5"/>
    <p:sldMasterId id="2147483670" r:id="rId6"/>
    <p:sldMasterId id="2147483673" r:id="rId7"/>
    <p:sldMasterId id="2147483675" r:id="rId8"/>
    <p:sldMasterId id="2147483679" r:id="rId9"/>
    <p:sldMasterId id="2147483684" r:id="rId10"/>
  </p:sldMasterIdLst>
  <p:notesMasterIdLst>
    <p:notesMasterId r:id="rId17"/>
  </p:notesMasterIdLst>
  <p:handoutMasterIdLst>
    <p:handoutMasterId r:id="rId18"/>
  </p:handoutMasterIdLst>
  <p:sldIdLst>
    <p:sldId id="293" r:id="rId11"/>
    <p:sldId id="294" r:id="rId12"/>
    <p:sldId id="296" r:id="rId13"/>
    <p:sldId id="297" r:id="rId14"/>
    <p:sldId id="299" r:id="rId15"/>
    <p:sldId id="292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A0192E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0" autoAdjust="0"/>
    <p:restoredTop sz="99728" autoAdjust="0"/>
  </p:normalViewPr>
  <p:slideViewPr>
    <p:cSldViewPr snapToGrid="0">
      <p:cViewPr>
        <p:scale>
          <a:sx n="100" d="100"/>
          <a:sy n="100" d="100"/>
        </p:scale>
        <p:origin x="-2552" y="-18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909B4-0034-084A-82BA-DE59354427D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EE3B6-A6CF-1B42-910E-8E290E739F0F}" type="datetime1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emf"/><Relationship Id="rId3" Type="http://schemas.openxmlformats.org/officeDocument/2006/relationships/image" Target="../media/image10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emf"/><Relationship Id="rId3" Type="http://schemas.openxmlformats.org/officeDocument/2006/relationships/image" Target="../media/image10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emf"/><Relationship Id="rId3" Type="http://schemas.openxmlformats.org/officeDocument/2006/relationships/image" Target="../media/image10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0" i="0" baseline="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lang="en-US" dirty="0" smtClean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  <a:endParaRPr lang="en-US" dirty="0" smtClean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One line presentation title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1" name="Rectangle 20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 panose="020B0604020202020204"/>
                <a:cs typeface="Arial" panose="020B0604020202020204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400" b="0" i="0">
                <a:latin typeface="Arial" panose="020B0604020202020204"/>
                <a:cs typeface="Arial" panose="020B0604020202020204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200" b="0" i="0" baseline="0">
                <a:latin typeface="Arial" panose="020B0604020202020204"/>
                <a:cs typeface="Arial" panose="020B0604020202020204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 baseline="0">
                <a:latin typeface="Arial" panose="020B0604020202020204"/>
                <a:cs typeface="Arial" panose="020B0604020202020204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 smtClean="0"/>
              <a:t>Insert Bullets Here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 panose="020B0604020202020204"/>
                <a:cs typeface="Arial" panose="020B0604020202020204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  <a:endParaRPr lang="en-US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68248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 panose="020B0604020202020204"/>
                <a:cs typeface="Arial" panose="020B0604020202020204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400" b="0" i="0">
                <a:latin typeface="Arial" panose="020B0604020202020204"/>
                <a:cs typeface="Arial" panose="020B0604020202020204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200" b="0" i="0" baseline="0">
                <a:latin typeface="Arial" panose="020B0604020202020204"/>
                <a:cs typeface="Arial" panose="020B0604020202020204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 baseline="0">
                <a:latin typeface="Arial" panose="020B0604020202020204"/>
                <a:cs typeface="Arial" panose="020B0604020202020204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 smtClean="0"/>
              <a:t>Insert Bullets Here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 panose="020B0604020202020204"/>
                <a:cs typeface="Arial" panose="020B0604020202020204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 panose="020B0604020202020204"/>
                <a:cs typeface="Arial" panose="020B0604020202020204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 panose="020B0604020202020204"/>
                <a:cs typeface="Arial" panose="020B0604020202020204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 panose="020B0604020202020204"/>
                <a:cs typeface="Arial" panose="020B0604020202020204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 smtClean="0"/>
              <a:t>Insert Text Here</a:t>
            </a:r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 panose="020B0604020202020204"/>
                <a:cs typeface="Arial" panose="020B0604020202020204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709352"/>
            <a:ext cx="561794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 panose="020B0604020202020204"/>
                <a:cs typeface="Arial" panose="020B0604020202020204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 panose="020B0604020202020204"/>
                <a:cs typeface="Arial" panose="020B0604020202020204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 panose="020B0604020202020204"/>
                <a:cs typeface="Arial" panose="020B0604020202020204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 panose="020B0604020202020204"/>
                <a:cs typeface="Arial" panose="020B0604020202020204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 smtClean="0"/>
              <a:t>Insert Text Here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 panose="020B0604020202020204"/>
                <a:cs typeface="Arial" panose="020B0604020202020204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59098" y="1709352"/>
            <a:ext cx="5691148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 panose="020B0604020202020204"/>
                <a:cs typeface="Arial" panose="020B0604020202020204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 panose="020B0604020202020204"/>
                <a:cs typeface="Arial" panose="020B0604020202020204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 panose="020B0604020202020204"/>
                <a:cs typeface="Arial" panose="020B0604020202020204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 panose="020B0604020202020204"/>
                <a:cs typeface="Arial" panose="020B0604020202020204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 smtClean="0"/>
              <a:t>Insert Text Here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112109"/>
            <a:ext cx="11585731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 panose="020B0604020202020204"/>
                <a:cs typeface="Arial" panose="020B0604020202020204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 panose="020B0604020202020204"/>
                <a:cs typeface="Arial" panose="020B0604020202020204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 panose="020B0604020202020204"/>
                <a:cs typeface="Arial" panose="020B0604020202020204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 panose="020B0604020202020204"/>
                <a:cs typeface="Arial" panose="020B0604020202020204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 smtClean="0"/>
              <a:t>Insert Text Here</a:t>
            </a:r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 panose="020B0604020202020204"/>
                <a:cs typeface="Arial" panose="020B0604020202020204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 panose="020B0604020202020204"/>
                <a:cs typeface="Arial" panose="020B0604020202020204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 panose="020B0604020202020204"/>
                <a:cs typeface="Arial" panose="020B0604020202020204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 panose="020B0604020202020204"/>
                <a:cs typeface="Arial" panose="020B0604020202020204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 smtClean="0"/>
              <a:t>Insert Text Here</a:t>
            </a: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14002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 panose="020B0604020202020204"/>
                <a:cs typeface="Arial" panose="020B0604020202020204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 panose="020B0604020202020204"/>
                <a:cs typeface="Arial" panose="020B0604020202020204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 panose="020B0604020202020204"/>
                <a:cs typeface="Arial" panose="020B0604020202020204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 panose="020B0604020202020204"/>
                <a:cs typeface="Arial" panose="020B0604020202020204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 smtClean="0"/>
              <a:t>Insert Text Here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4824" y="-1"/>
            <a:ext cx="9144001" cy="685800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 panose="020B0604020202020204"/>
                <a:cs typeface="Arial" panose="020B0604020202020204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400" b="0" i="0">
                <a:latin typeface="Arial" panose="020B0604020202020204"/>
                <a:cs typeface="Arial" panose="020B0604020202020204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200" b="0" i="0" baseline="0">
                <a:latin typeface="Arial" panose="020B0604020202020204"/>
                <a:cs typeface="Arial" panose="020B0604020202020204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 baseline="0">
                <a:latin typeface="Arial" panose="020B0604020202020204"/>
                <a:cs typeface="Arial" panose="020B0604020202020204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 smtClean="0"/>
              <a:t>Insert Bullets Here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 panose="020B0604020202020204"/>
                <a:cs typeface="Arial" panose="020B0604020202020204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  <a:endParaRPr lang="en-US" dirty="0" smtClean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t="13018" r="68665"/>
            <a:stretch>
              <a:fillRect/>
            </a:stretch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4825" y="0"/>
            <a:ext cx="9143999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 panose="020B0604020202020204"/>
                <a:cs typeface="Arial" panose="020B0604020202020204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400" b="0" i="0">
                <a:latin typeface="Arial" panose="020B0604020202020204"/>
                <a:cs typeface="Arial" panose="020B0604020202020204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200" b="0" i="0" baseline="0">
                <a:latin typeface="Arial" panose="020B0604020202020204"/>
                <a:cs typeface="Arial" panose="020B0604020202020204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 baseline="0">
                <a:latin typeface="Arial" panose="020B0604020202020204"/>
                <a:cs typeface="Arial" panose="020B0604020202020204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 smtClean="0"/>
              <a:t>Insert Bullets Here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 panose="020B0604020202020204"/>
                <a:cs typeface="Arial" panose="020B0604020202020204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  <a:endParaRPr lang="en-US" dirty="0" smtClean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t="13018" r="68665"/>
            <a:stretch>
              <a:fillRect/>
            </a:stretch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5465" y="0"/>
            <a:ext cx="9103360" cy="682752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 panose="020B0604020202020204"/>
                <a:cs typeface="Arial" panose="020B0604020202020204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400" b="0" i="0">
                <a:latin typeface="Arial" panose="020B0604020202020204"/>
                <a:cs typeface="Arial" panose="020B0604020202020204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200" b="0" i="0" baseline="0">
                <a:latin typeface="Arial" panose="020B0604020202020204"/>
                <a:cs typeface="Arial" panose="020B0604020202020204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 baseline="0">
                <a:latin typeface="Arial" panose="020B0604020202020204"/>
                <a:cs typeface="Arial" panose="020B0604020202020204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 smtClean="0"/>
              <a:t>Insert Bullets Here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 panose="020B0604020202020204"/>
                <a:cs typeface="Arial" panose="020B0604020202020204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  <a:endParaRPr lang="en-US" dirty="0" smtClean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t="13018" r="68665"/>
            <a:stretch>
              <a:fillRect/>
            </a:stretch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2237110"/>
            <a:ext cx="11737153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Section Break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t="13018" r="68665"/>
            <a:stretch>
              <a:fillRect/>
            </a:stretch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8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0" i="0" baseline="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lang="en-US" dirty="0" smtClean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  <a:endParaRPr lang="en-US" dirty="0" smtClean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One line presentation title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" y="4919822"/>
            <a:ext cx="12188825" cy="1938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88825" cy="4895273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5545997"/>
            <a:ext cx="10510190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4875418"/>
            <a:ext cx="12188825" cy="1238113"/>
            <a:chOff x="0" y="6662"/>
            <a:chExt cx="9144000" cy="92882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13018" r="68665"/>
            <a:stretch>
              <a:fillRect/>
            </a:stretch>
          </p:blipFill>
          <p:spPr>
            <a:xfrm>
              <a:off x="8323018" y="6662"/>
              <a:ext cx="588774" cy="92882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991552" y="1570618"/>
            <a:ext cx="10227600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 panose="02020603050405020304"/>
                <a:cs typeface="Times New Roman" panose="02020603050405020304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Insert Quote or Excerpt Here</a:t>
            </a:r>
            <a:endParaRPr lang="en-US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412102" y="5206138"/>
            <a:ext cx="7419101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 smtClean="0"/>
              <a:t>Insert Quote Attribution Here</a:t>
            </a:r>
            <a:endParaRPr lang="en-US" dirty="0"/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1" y="1561545"/>
            <a:ext cx="743664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1090865" y="4701328"/>
            <a:ext cx="743664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882117" y="1578919"/>
            <a:ext cx="5006220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882118" y="5766677"/>
            <a:ext cx="5006219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 panose="020B0604020202020204"/>
                <a:cs typeface="Arial" panose="020B0604020202020204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photo caption(s) here.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8920"/>
            <a:ext cx="5654546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 panose="020B0604020202020204"/>
                <a:cs typeface="Arial" panose="020B0604020202020204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400" b="0" i="0">
                <a:latin typeface="Arial" panose="020B0604020202020204"/>
                <a:cs typeface="Arial" panose="020B0604020202020204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200" b="0" i="0" baseline="0">
                <a:latin typeface="Arial" panose="020B0604020202020204"/>
                <a:cs typeface="Arial" panose="020B0604020202020204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 baseline="0">
                <a:latin typeface="Arial" panose="020B0604020202020204"/>
                <a:cs typeface="Arial" panose="020B0604020202020204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 smtClean="0"/>
              <a:t>Insert Bullets Here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 panose="020B0604020202020204"/>
                <a:cs typeface="Arial" panose="020B0604020202020204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754517" y="1573230"/>
            <a:ext cx="246843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61927" y="1573230"/>
            <a:ext cx="2452019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754517" y="3914119"/>
            <a:ext cx="246843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61927" y="3914119"/>
            <a:ext cx="2452019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2055"/>
            <a:ext cx="5654546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 panose="020B0604020202020204"/>
                <a:cs typeface="Arial" panose="020B0604020202020204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400" b="0" i="0">
                <a:latin typeface="Arial" panose="020B0604020202020204"/>
                <a:cs typeface="Arial" panose="020B0604020202020204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200" b="0" i="0" baseline="0">
                <a:latin typeface="Arial" panose="020B0604020202020204"/>
                <a:cs typeface="Arial" panose="020B0604020202020204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 baseline="0">
                <a:latin typeface="Arial" panose="020B0604020202020204"/>
                <a:cs typeface="Arial" panose="020B0604020202020204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 smtClean="0"/>
              <a:t>Insert Bullets Here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19232" y="1578919"/>
            <a:ext cx="6075064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10381" y="3690748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510381" y="1578920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9605955" y="1572055"/>
            <a:ext cx="2292963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 panose="020B0604020202020204"/>
                <a:cs typeface="Arial" panose="020B0604020202020204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photo caption(s) here.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19232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 panose="020B0604020202020204"/>
                <a:cs typeface="Arial" panose="020B0604020202020204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19836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 smtClean="0"/>
              <a:t>Figure Title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535724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 panose="020B0604020202020204"/>
                <a:cs typeface="Arial" panose="020B0604020202020204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829448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 panose="020B0604020202020204"/>
                <a:cs typeface="Arial" panose="020B0604020202020204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830052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 smtClean="0"/>
              <a:t>Figure Title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5502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 panose="020B0604020202020204"/>
                <a:cs typeface="Arial" panose="020B0604020202020204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2605" y="1585784"/>
            <a:ext cx="1130579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 panose="020B0604020202020204"/>
                <a:cs typeface="Arial" panose="020B0604020202020204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28906" y="1578920"/>
            <a:ext cx="562179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 panose="020B0604020202020204"/>
                <a:cs typeface="Arial" panose="020B0604020202020204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Comparative Data 1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8904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 panose="020B0604020202020204"/>
                <a:cs typeface="Arial" panose="020B0604020202020204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6228651" y="1572054"/>
            <a:ext cx="5622210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 panose="020B0604020202020204"/>
                <a:cs typeface="Arial" panose="020B0604020202020204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Comparative Data 2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229065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 panose="020B0604020202020204"/>
                <a:cs typeface="Arial" panose="020B0604020202020204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 Name Here</a:t>
            </a:r>
            <a:br>
              <a:rPr lang="en-US" dirty="0" smtClean="0"/>
            </a:br>
            <a:r>
              <a:rPr lang="en-US" dirty="0" smtClean="0"/>
              <a:t>Email Here</a:t>
            </a:r>
            <a:br>
              <a:rPr lang="en-US" dirty="0" smtClean="0"/>
            </a:br>
            <a:r>
              <a:rPr lang="en-US" dirty="0" smtClean="0"/>
              <a:t>Phone Here</a:t>
            </a:r>
            <a:endParaRPr lang="en-US" dirty="0" smtClean="0"/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4307528" y="678405"/>
            <a:ext cx="3580638" cy="3059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25" y="0"/>
            <a:ext cx="5334000" cy="682752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0" i="0" baseline="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lang="en-US" dirty="0" smtClean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  <a:endParaRPr lang="en-US" dirty="0" smtClean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One line presentation title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5" name="Rectangle 2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0" i="0" baseline="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lang="en-US" dirty="0" smtClean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  <a:endParaRPr lang="en-US" dirty="0" smtClean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One line presentation title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0" i="0" baseline="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lang="en-US" dirty="0" smtClean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  <a:endParaRPr lang="en-US" dirty="0" smtClean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One line presentation title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0" i="0" baseline="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lang="en-US" dirty="0" smtClean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  <a:endParaRPr lang="en-US" dirty="0" smtClean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One line presentation title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0" i="0" baseline="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lang="en-US" dirty="0" smtClean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  <a:endParaRPr lang="en-US" dirty="0" smtClean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One line presentation title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4" name="Rectangle 2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7714" y="1196775"/>
            <a:ext cx="5199888" cy="566928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400" b="0" i="0" baseline="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lang="en-US" dirty="0" smtClean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</a:t>
            </a:r>
            <a:br>
              <a:rPr lang="en-US" dirty="0" smtClean="0"/>
            </a:br>
            <a:r>
              <a:rPr lang="en-US" dirty="0" smtClean="0"/>
              <a:t>needs to be</a:t>
            </a:r>
            <a:endParaRPr lang="en-US" dirty="0" smtClean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One line presentation title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6" name="Rectangle 1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8726"/>
            <a:ext cx="11585731" cy="4385167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 panose="020B0604020202020204"/>
                <a:cs typeface="Arial" panose="020B0604020202020204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400" b="0" i="0">
                <a:latin typeface="Arial" panose="020B0604020202020204"/>
                <a:cs typeface="Arial" panose="020B0604020202020204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200" b="0" i="0" baseline="0">
                <a:latin typeface="Arial" panose="020B0604020202020204"/>
                <a:cs typeface="Arial" panose="020B0604020202020204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 baseline="0">
                <a:latin typeface="Arial" panose="020B0604020202020204"/>
                <a:cs typeface="Arial" panose="020B0604020202020204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 smtClean="0"/>
              <a:t>Insert Bullets Here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 panose="020B0604020202020204"/>
                <a:cs typeface="Arial" panose="020B0604020202020204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10.emf"/><Relationship Id="rId7" Type="http://schemas.openxmlformats.org/officeDocument/2006/relationships/image" Target="../media/image2.emf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4" Type="http://schemas.openxmlformats.org/officeDocument/2006/relationships/theme" Target="../theme/theme6.xml"/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6" Type="http://schemas.openxmlformats.org/officeDocument/2006/relationships/theme" Target="../theme/theme7.xml"/><Relationship Id="rId5" Type="http://schemas.openxmlformats.org/officeDocument/2006/relationships/image" Target="../media/image10.emf"/><Relationship Id="rId4" Type="http://schemas.openxmlformats.org/officeDocument/2006/relationships/image" Target="../media/image2.emf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7" Type="http://schemas.openxmlformats.org/officeDocument/2006/relationships/theme" Target="../theme/theme8.xml"/><Relationship Id="rId6" Type="http://schemas.openxmlformats.org/officeDocument/2006/relationships/image" Target="../media/image10.emf"/><Relationship Id="rId5" Type="http://schemas.openxmlformats.org/officeDocument/2006/relationships/image" Target="../media/image2.emf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/>
            <a:srcRect t="13018" r="68665"/>
            <a:stretch>
              <a:fillRect/>
            </a:stretch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3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 panose="020B0502020202020204"/>
          <a:ea typeface="+mj-ea"/>
          <a:cs typeface="Century Gothic" panose="020B0502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2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8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 panose="020B0502020202020204"/>
          <a:ea typeface="+mj-ea"/>
          <a:cs typeface="Century Gothic" panose="020B0502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2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8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t="13018" r="68665"/>
            <a:stretch>
              <a:fillRect/>
            </a:stretch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 panose="020B0502020202020204"/>
          <a:ea typeface="+mj-ea"/>
          <a:cs typeface="Century Gothic" panose="020B0502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2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8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 panose="020B0502020202020204"/>
          <a:ea typeface="+mj-ea"/>
          <a:cs typeface="Century Gothic" panose="020B0502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2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8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t="13018" r="68665"/>
            <a:stretch>
              <a:fillRect/>
            </a:stretch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 panose="020B0502020202020204"/>
          <a:ea typeface="+mj-ea"/>
          <a:cs typeface="Century Gothic" panose="020B0502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2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8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t="13018" r="68665"/>
            <a:stretch>
              <a:fillRect/>
            </a:stretch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 panose="020B0502020202020204"/>
          <a:ea typeface="+mj-ea"/>
          <a:cs typeface="Century Gothic" panose="020B0502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2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8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/>
            <a:srcRect t="13018" r="68665"/>
            <a:stretch>
              <a:fillRect/>
            </a:stretch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12342C3A-DD85-7843-B416-BD52AB030D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 panose="020B0502020202020204"/>
          <a:ea typeface="+mj-ea"/>
          <a:cs typeface="Century Gothic" panose="020B0502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2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8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600" kern="1200">
          <a:solidFill>
            <a:schemeClr val="tx1"/>
          </a:solidFill>
          <a:latin typeface="Century Gothic" panose="020B0502020202020204"/>
          <a:ea typeface="+mn-ea"/>
          <a:cs typeface="Century Gothic" panose="020B0502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Jichen Dai</a:t>
            </a:r>
            <a:endParaRPr lang="en-US"/>
          </a:p>
          <a:p>
            <a:r>
              <a:rPr lang="en-US"/>
              <a:t>10/01/2020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26695" y="2155190"/>
            <a:ext cx="9401810" cy="1219200"/>
          </a:xfrm>
        </p:spPr>
        <p:txBody>
          <a:bodyPr/>
          <a:lstStyle/>
          <a:p>
            <a:r>
              <a:rPr lang="en-US"/>
              <a:t>Uniform Convergence may be Unable to Explain Generalization in Deep Learning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1625" y="3003550"/>
            <a:ext cx="11585575" cy="291719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Generalization bound:</a:t>
            </a:r>
            <a:r>
              <a:rPr lang="en-US"/>
              <a:t> the boundary of a model's generalization ability.</a:t>
            </a:r>
            <a:endParaRPr lang="en-US"/>
          </a:p>
          <a:p>
            <a:pPr marL="0" lvl="2" indent="0">
              <a:buNone/>
            </a:pPr>
            <a:r>
              <a:rPr lang="en-US" sz="1600">
                <a:sym typeface="+mn-ea"/>
              </a:rPr>
              <a:t>		generilization bound  &gt;= test_error - tarining_error</a:t>
            </a:r>
            <a:endParaRPr lang="en-US" sz="1600"/>
          </a:p>
          <a:p>
            <a:pPr marL="0" lvl="2" indent="0">
              <a:buNone/>
            </a:pPr>
            <a:endParaRPr lang="en-US" sz="1600"/>
          </a:p>
          <a:p>
            <a:pPr marL="0" lvl="2" indent="0">
              <a:buNone/>
            </a:pPr>
            <a:r>
              <a:rPr lang="en-US" sz="1600" b="1"/>
              <a:t>So far,</a:t>
            </a:r>
            <a:r>
              <a:rPr lang="en-US" sz="1600"/>
              <a:t> a variety of generalization bound has been develo</a:t>
            </a:r>
            <a:r>
              <a:rPr lang="en-US" sz="1600"/>
              <a:t>ped, </a:t>
            </a:r>
            <a:endParaRPr lang="en-US" sz="1600"/>
          </a:p>
          <a:p>
            <a:pPr marL="0" lvl="2" indent="0">
              <a:buNone/>
            </a:pPr>
            <a:r>
              <a:rPr lang="en-US" sz="1600" b="1"/>
              <a:t>but</a:t>
            </a:r>
            <a:r>
              <a:rPr lang="en-US" sz="1600"/>
              <a:t> they are all based on Uniform Covergence.</a:t>
            </a:r>
            <a:endParaRPr lang="en-US" sz="1600"/>
          </a:p>
          <a:p>
            <a:pPr marL="0" lvl="2" indent="0">
              <a:buNone/>
            </a:pPr>
            <a:endParaRPr lang="en-US" sz="1225" i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of the paper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2895" y="1023620"/>
            <a:ext cx="9765030" cy="91757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000">
                <a:sym typeface="+mn-ea"/>
              </a:rPr>
              <a:t>1. Revealed the defect of uniform convergence</a:t>
            </a:r>
            <a:r>
              <a:rPr lang="en-US" sz="2000">
                <a:sym typeface="+mn-ea"/>
              </a:rPr>
              <a:t> based generalization bound.</a:t>
            </a:r>
            <a:endParaRPr lang="en-US" sz="20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ym typeface="+mn-ea"/>
              </a:rPr>
              <a:t>2. Call to develop technique that don't rely on algorithms (rely on uniform covergence) </a:t>
            </a:r>
            <a:endParaRPr lang="en-US" i="1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7218" t="10624" r="3858" b="8544"/>
          <a:stretch>
            <a:fillRect/>
          </a:stretch>
        </p:blipFill>
        <p:spPr>
          <a:xfrm>
            <a:off x="7776210" y="3003550"/>
            <a:ext cx="3251200" cy="2357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895" y="1372235"/>
            <a:ext cx="8697595" cy="468757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First,</a:t>
            </a:r>
            <a:r>
              <a:rPr lang="en-US"/>
              <a:t> defined new rule: </a:t>
            </a:r>
            <a:endParaRPr lang="en-US"/>
          </a:p>
          <a:p>
            <a:pPr marL="0" indent="0">
              <a:buNone/>
            </a:pPr>
            <a:r>
              <a:rPr lang="en-US"/>
              <a:t>		</a:t>
            </a:r>
            <a:r>
              <a:rPr lang="en-US" i="1" u="sng"/>
              <a:t>Generalization bound should decrease as the data size increase.</a:t>
            </a:r>
            <a:endParaRPr lang="en-US"/>
          </a:p>
          <a:p>
            <a:pPr marL="0" indent="0">
              <a:buNone/>
            </a:pPr>
            <a:r>
              <a:rPr lang="en-US" b="1"/>
              <a:t>Method: </a:t>
            </a:r>
            <a:r>
              <a:rPr lang="en-US"/>
              <a:t>Analyzed 3 overparameterized model:</a:t>
            </a:r>
            <a:endParaRPr lang="en-US"/>
          </a:p>
          <a:p>
            <a:pPr marL="0" indent="0">
              <a:buNone/>
            </a:pPr>
            <a:r>
              <a:rPr lang="en-US"/>
              <a:t>		1. linear classifier</a:t>
            </a:r>
            <a:endParaRPr lang="en-US"/>
          </a:p>
          <a:p>
            <a:pPr marL="0" indent="0">
              <a:buNone/>
            </a:pPr>
            <a:r>
              <a:rPr lang="en-US"/>
              <a:t>		2. ReLU neural network</a:t>
            </a:r>
            <a:endParaRPr lang="en-US"/>
          </a:p>
          <a:p>
            <a:pPr marL="0" indent="0">
              <a:buNone/>
            </a:pPr>
            <a:r>
              <a:rPr lang="en-US"/>
              <a:t>		3. conjecture in overparameterized deep networks</a:t>
            </a:r>
            <a:endParaRPr lang="en-US"/>
          </a:p>
          <a:p>
            <a:pPr marL="0" indent="0">
              <a:buNone/>
            </a:pPr>
            <a:r>
              <a:rPr lang="en-US" b="1"/>
              <a:t>Results:</a:t>
            </a:r>
            <a:endParaRPr lang="en-US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&amp; Results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5572" r="52054"/>
          <a:stretch>
            <a:fillRect/>
          </a:stretch>
        </p:blipFill>
        <p:spPr>
          <a:xfrm>
            <a:off x="8724900" y="1372235"/>
            <a:ext cx="2628900" cy="2272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40" y="3935730"/>
            <a:ext cx="6280150" cy="2406015"/>
          </a:xfrm>
          <a:prstGeom prst="rect">
            <a:avLst/>
          </a:prstGeom>
        </p:spPr>
      </p:pic>
      <p:sp>
        <p:nvSpPr>
          <p:cNvPr id="8" name="Text Placeholder 1"/>
          <p:cNvSpPr>
            <a:spLocks noGrp="1"/>
          </p:cNvSpPr>
          <p:nvPr/>
        </p:nvSpPr>
        <p:spPr>
          <a:xfrm>
            <a:off x="8035925" y="3935730"/>
            <a:ext cx="3824605" cy="222123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400" b="0" i="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200" b="0" i="0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573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/>
              <a:buChar char="•"/>
              <a:defRPr sz="1000" b="0" i="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8995410" y="4102100"/>
            <a:ext cx="222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895" y="1113790"/>
            <a:ext cx="873633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1800" i="1"/>
              <a:t>NeurIPS 2019</a:t>
            </a:r>
            <a:r>
              <a:rPr lang="en-US" sz="1800" b="1" i="1"/>
              <a:t> Outstanding New Directions Paper </a:t>
            </a:r>
            <a:r>
              <a:rPr lang="en-US" sz="1800" i="1"/>
              <a:t>Award</a:t>
            </a:r>
            <a:endParaRPr lang="en-US" sz="1800" i="1"/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1"/>
              <a:t>Advantage:</a:t>
            </a:r>
            <a:endParaRPr lang="en-US" sz="1800"/>
          </a:p>
          <a:p>
            <a:r>
              <a:rPr lang="en-US" sz="1800"/>
              <a:t>Indicated a new direction for the academic world.</a:t>
            </a:r>
            <a:endParaRPr lang="en-US" sz="1800">
              <a:sym typeface="+mn-ea"/>
            </a:endParaRPr>
          </a:p>
          <a:p>
            <a:r>
              <a:rPr lang="en-US" sz="1800">
                <a:sym typeface="+mn-ea"/>
              </a:rPr>
              <a:t>Reflect on the current research trend instead of following it.</a:t>
            </a:r>
            <a:endParaRPr lang="en-US" sz="1800">
              <a:sym typeface="+mn-ea"/>
            </a:endParaRPr>
          </a:p>
          <a:p>
            <a:endParaRPr lang="en-US" sz="1800" b="1">
              <a:sym typeface="+mn-ea"/>
            </a:endParaRPr>
          </a:p>
          <a:p>
            <a:pPr marL="0" indent="0">
              <a:buNone/>
            </a:pPr>
            <a:r>
              <a:rPr lang="en-US" sz="1800" b="1"/>
              <a:t>What lessons we can learn:</a:t>
            </a:r>
            <a:endParaRPr lang="en-US" sz="1800" b="1"/>
          </a:p>
          <a:p>
            <a:r>
              <a:rPr lang="en-US" sz="1800"/>
              <a:t>Critically think about existing theories.</a:t>
            </a:r>
            <a:endParaRPr lang="en-US" sz="1800"/>
          </a:p>
          <a:p>
            <a:r>
              <a:rPr lang="en-US" sz="1800"/>
              <a:t>Jump out and consider the big picture.</a:t>
            </a: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 of this paper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13410" y="1664335"/>
            <a:ext cx="7872730" cy="4784725"/>
          </a:xfrm>
        </p:spPr>
        <p:txBody>
          <a:bodyPr/>
          <a:lstStyle/>
          <a:p>
            <a:r>
              <a:rPr lang="en-US" sz="2000"/>
              <a:t>Try to understand generalization in other ways. </a:t>
            </a:r>
            <a:endParaRPr lang="en-US" sz="2000"/>
          </a:p>
          <a:p>
            <a:pPr marL="457200" lvl="1" indent="0">
              <a:buNone/>
            </a:pPr>
            <a:r>
              <a:rPr lang="en-US" sz="1750"/>
              <a:t>such as algorithmic stability</a:t>
            </a:r>
            <a:endParaRPr lang="en-US" sz="1750"/>
          </a:p>
          <a:p>
            <a:endParaRPr lang="en-US" sz="2000"/>
          </a:p>
          <a:p>
            <a:r>
              <a:rPr lang="en-US" sz="2000"/>
              <a:t>Try to develop generalization bound without depend on algorithm (avoid using uniform covergence)</a:t>
            </a:r>
            <a:endParaRPr lang="en-US" sz="2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further work we can do?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Jichen Dai</a:t>
            </a:r>
            <a:endParaRPr lang="en-US" dirty="0"/>
          </a:p>
          <a:p>
            <a:r>
              <a:rPr lang="en-US" dirty="0"/>
              <a:t>10/01/2020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850,&quot;width&quot;:6495}"/>
</p:tagLst>
</file>

<file path=ppt/tags/tag2.xml><?xml version="1.0" encoding="utf-8"?>
<p:tagLst xmlns:p="http://schemas.openxmlformats.org/presentationml/2006/main">
  <p:tag name="KSO_WM_UNIT_PLACING_PICTURE_USER_VIEWPORT" val="{&quot;height&quot;:4038,&quot;width&quot;:9202}"/>
</p:tagLst>
</file>

<file path=ppt/theme/theme1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406F"/>
      </a:accent1>
      <a:accent2>
        <a:srgbClr val="EEA42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1287</Words>
  <Application>WPS 演示</Application>
  <PresentationFormat>Custom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SimSun</vt:lpstr>
      <vt:lpstr>Wingdings</vt:lpstr>
      <vt:lpstr>Arial</vt:lpstr>
      <vt:lpstr>Century Gothic</vt:lpstr>
      <vt:lpstr>Times New Roman</vt:lpstr>
      <vt:lpstr>Microsoft YaHei</vt:lpstr>
      <vt:lpstr>Arial Unicode MS</vt:lpstr>
      <vt:lpstr>Calibri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演示文稿</vt:lpstr>
      <vt:lpstr>Goal of the paper</vt:lpstr>
      <vt:lpstr>Methods &amp; Results</vt:lpstr>
      <vt:lpstr>Advantage of this paper</vt:lpstr>
      <vt:lpstr>What further work we can do?</vt:lpstr>
      <vt:lpstr>PowerPoint 演示文稿</vt:lpstr>
    </vt:vector>
  </TitlesOfParts>
  <Company>Stevens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代跻宸</cp:lastModifiedBy>
  <cp:revision>970</cp:revision>
  <cp:lastPrinted>2016-08-09T14:57:00Z</cp:lastPrinted>
  <dcterms:created xsi:type="dcterms:W3CDTF">2013-11-01T14:42:00Z</dcterms:created>
  <dcterms:modified xsi:type="dcterms:W3CDTF">2020-10-02T02:54:34Z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