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6" r:id="rId3"/>
    <p:sldId id="475" r:id="rId5"/>
    <p:sldId id="476" r:id="rId6"/>
    <p:sldId id="477" r:id="rId7"/>
    <p:sldId id="560" r:id="rId8"/>
    <p:sldId id="494" r:id="rId9"/>
    <p:sldId id="495" r:id="rId10"/>
    <p:sldId id="496" r:id="rId11"/>
    <p:sldId id="497" r:id="rId12"/>
    <p:sldId id="498" r:id="rId13"/>
    <p:sldId id="478" r:id="rId14"/>
    <p:sldId id="479" r:id="rId15"/>
    <p:sldId id="480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564" r:id="rId34"/>
    <p:sldId id="565" r:id="rId35"/>
    <p:sldId id="566" r:id="rId36"/>
    <p:sldId id="567" r:id="rId37"/>
    <p:sldId id="568" r:id="rId38"/>
    <p:sldId id="569" r:id="rId39"/>
    <p:sldId id="570" r:id="rId40"/>
    <p:sldId id="575" r:id="rId41"/>
    <p:sldId id="561" r:id="rId42"/>
    <p:sldId id="562" r:id="rId43"/>
    <p:sldId id="563" r:id="rId44"/>
    <p:sldId id="549" r:id="rId45"/>
    <p:sldId id="550" r:id="rId46"/>
    <p:sldId id="551" r:id="rId47"/>
    <p:sldId id="552" r:id="rId48"/>
    <p:sldId id="553" r:id="rId49"/>
    <p:sldId id="554" r:id="rId50"/>
    <p:sldId id="555" r:id="rId51"/>
    <p:sldId id="556" r:id="rId52"/>
    <p:sldId id="557" r:id="rId53"/>
    <p:sldId id="558" r:id="rId54"/>
    <p:sldId id="559" r:id="rId5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anose="020B060403050404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2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49.xml"/><Relationship Id="rId8" Type="http://schemas.openxmlformats.org/officeDocument/2006/relationships/slide" Target="slides/slide48.xml"/><Relationship Id="rId7" Type="http://schemas.openxmlformats.org/officeDocument/2006/relationships/slide" Target="slides/slide47.xml"/><Relationship Id="rId6" Type="http://schemas.openxmlformats.org/officeDocument/2006/relationships/slide" Target="slides/slide46.xml"/><Relationship Id="rId5" Type="http://schemas.openxmlformats.org/officeDocument/2006/relationships/slide" Target="slides/slide45.xml"/><Relationship Id="rId4" Type="http://schemas.openxmlformats.org/officeDocument/2006/relationships/slide" Target="slides/slide44.xml"/><Relationship Id="rId3" Type="http://schemas.openxmlformats.org/officeDocument/2006/relationships/slide" Target="slides/slide43.xml"/><Relationship Id="rId2" Type="http://schemas.openxmlformats.org/officeDocument/2006/relationships/slide" Target="slides/slide27.xml"/><Relationship Id="rId12" Type="http://schemas.openxmlformats.org/officeDocument/2006/relationships/slide" Target="slides/slide52.xml"/><Relationship Id="rId11" Type="http://schemas.openxmlformats.org/officeDocument/2006/relationships/slide" Target="slides/slide51.xml"/><Relationship Id="rId10" Type="http://schemas.openxmlformats.org/officeDocument/2006/relationships/slide" Target="slides/slide5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t" anchorCtr="0" compatLnSpc="1"/>
          <a:lstStyle>
            <a:lvl1pPr algn="l" defTabSz="968375">
              <a:defRPr sz="14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t" anchorCtr="0" compatLnSpc="1"/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DBD368C8-B9A4-2E44-B451-4499516429EF}" type="datetime8">
              <a:rPr lang="en-US"/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b" anchorCtr="0" compatLnSpc="1"/>
          <a:lstStyle>
            <a:lvl1pPr algn="l" defTabSz="968375">
              <a:defRPr sz="14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b" anchorCtr="0" compatLnSpc="1"/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38A74E7-086B-0444-81C9-85A75BB2FF8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t" anchorCtr="0" compatLnSpc="1"/>
          <a:lstStyle>
            <a:lvl1pPr algn="l" defTabSz="968375">
              <a:defRPr sz="14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Minimum Spanning Tree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t" anchorCtr="0" compatLnSpc="1"/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E208087B-B998-8B4C-BD0E-D957CF3894B2}" type="datetime8">
              <a:rPr lang="en-US"/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b" anchorCtr="0" compatLnSpc="1"/>
          <a:lstStyle>
            <a:lvl1pPr algn="l" defTabSz="968375">
              <a:defRPr sz="14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944" tIns="48471" rIns="96944" bIns="48471" numCol="1" anchor="b" anchorCtr="0" compatLnSpc="1"/>
          <a:lstStyle>
            <a:lvl1pPr algn="r" defTabSz="968375">
              <a:defRPr sz="1400" smtClean="0">
                <a:cs typeface="+mn-cs"/>
              </a:defRPr>
            </a:lvl1pPr>
          </a:lstStyle>
          <a:p>
            <a:pPr>
              <a:defRPr/>
            </a:pPr>
            <a:fld id="{829316D6-0528-5941-9F21-C866110E0B4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  <a:endParaRPr lang="en-US" sz="14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Minimum Spanning Tree</a:t>
            </a:r>
            <a:endParaRPr lang="en-US" sz="140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F5750032-7057-5C46-9BD9-B0CEA0A10A89}" type="datetime8">
              <a:rPr lang="en-US" sz="1400"/>
            </a:fld>
            <a:endParaRPr lang="en-US" sz="140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7FD88F01-BB7F-514B-9735-802A620B44A2}" type="slidenum">
              <a:rPr lang="en-US" sz="1400"/>
            </a:fld>
            <a:endParaRPr lang="en-US" sz="140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300"/>
              <a:t>Skip Lists</a:t>
            </a:r>
            <a:endParaRPr lang="en-US" sz="13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176F601B-80EA-2046-814F-D50BA23A7538}" type="datetime1">
              <a:rPr lang="en-US" sz="1300" smtClean="0"/>
            </a:fld>
            <a:endParaRPr 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BA7667C3-AC50-4B47-A44E-5EC9342BFAAD}" type="slidenum">
              <a:rPr lang="en-US" sz="1300"/>
            </a:fld>
            <a:endParaRPr 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300"/>
              <a:t>Skip Lists</a:t>
            </a:r>
            <a:endParaRPr lang="en-US" sz="13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D6340DF6-FA4F-5748-8DC6-C07270870D9D}" type="datetime1">
              <a:rPr lang="en-US" sz="1300" smtClean="0"/>
            </a:fld>
            <a:endParaRPr lang="en-US" sz="1300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BD316273-A4F6-AA41-A68B-F3B8D1EE6BF1}" type="slidenum">
              <a:rPr lang="en-US" sz="1300"/>
            </a:fld>
            <a:endParaRPr lang="en-US" sz="1300"/>
          </a:p>
        </p:txBody>
      </p:sp>
      <p:sp>
        <p:nvSpPr>
          <p:cNvPr id="163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9" name="Text Box 68"/>
          <p:cNvSpPr txBox="1">
            <a:spLocks noChangeArrowheads="1"/>
          </p:cNvSpPr>
          <p:nvPr userDrawn="1"/>
        </p:nvSpPr>
        <p:spPr bwMode="auto">
          <a:xfrm>
            <a:off x="3588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4E65C8-DB02-7A45-AD73-92334B88697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48F818-2BB1-3E44-89A5-76E23C3465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5A763A-CAB4-824F-A080-7315D5FDAD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14ECC7-440C-CA47-8C8C-0E71E14D9B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900287-E5E2-194D-A07C-A3FC8EA239E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4AC534-FB59-094A-B713-26E00F6A470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A29403-0889-D545-9EF5-1865115250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22FC1-ADA8-E04B-AABB-65BF35120F3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1CCD72-0599-E949-AEEA-01937475C2D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2347A9-F44A-204E-B0E6-76FAF8722B3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190A38-8768-FF48-9ABE-7C12ECDBED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E6A174-FE8A-544E-A6A6-AE1047C0DC4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/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/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/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/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C34A04BA-09FD-E449-BF19-E6C947974708}" type="slidenum">
              <a:rPr lang="en-US"/>
            </a:fld>
            <a:endParaRPr lang="en-US"/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358875" y="6400800"/>
            <a:ext cx="2738237" cy="30777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>
              <a:defRPr/>
            </a:pPr>
            <a:r>
              <a:rPr lang="en-US" sz="1400" dirty="0" smtClean="0">
                <a:cs typeface="+mn-cs"/>
              </a:rPr>
              <a:t>© 2015 Goodrich</a:t>
            </a:r>
            <a:r>
              <a:rPr lang="en-US" sz="1400" baseline="0" dirty="0" smtClean="0">
                <a:cs typeface="+mn-cs"/>
              </a:rPr>
              <a:t> and</a:t>
            </a:r>
            <a:r>
              <a:rPr lang="en-US" sz="1400" dirty="0" smtClean="0">
                <a:cs typeface="+mn-cs"/>
              </a:rPr>
              <a:t> </a:t>
            </a:r>
            <a:r>
              <a:rPr lang="en-US" sz="1400" dirty="0" err="1" smtClean="0">
                <a:cs typeface="+mn-cs"/>
              </a:rPr>
              <a:t>Tamassia</a:t>
            </a:r>
            <a:endParaRPr lang="en-US" sz="1400" dirty="0" smtClean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  <a:ea typeface="MS PGothic" panose="020B0600070205080204" charset="-128"/>
          <a:cs typeface="MS PGothic" panose="020B060007020508020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charset="0"/>
        <a:buChar char="q"/>
        <a:defRPr sz="3200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charset="0"/>
        <a:buChar char="n"/>
        <a:defRPr sz="2800">
          <a:solidFill>
            <a:schemeClr val="tx1"/>
          </a:solidFill>
          <a:latin typeface="+mn-lt"/>
          <a:ea typeface="MS PGothic" panose="020B060007020508020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charset="0"/>
        <a:buChar char="w"/>
        <a:defRPr sz="2400">
          <a:solidFill>
            <a:schemeClr val="tx1"/>
          </a:solidFill>
          <a:latin typeface="+mn-lt"/>
          <a:ea typeface="MS PGothic" panose="020B060007020508020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MS PGothic" panose="020B060007020508020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charset="0"/>
        <a:buChar char="n"/>
        <a:defRPr sz="2000">
          <a:solidFill>
            <a:schemeClr val="tx1"/>
          </a:solidFill>
          <a:latin typeface="+mn-lt"/>
          <a:ea typeface="MS PGothic" panose="020B060007020508020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 smtClean="0"/>
              <a:t>Randomized Algorithms</a:t>
            </a:r>
            <a:endParaRPr lang="en-US" sz="1400"/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9906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Tahoma" panose="020B0604030504040204" charset="0"/>
              </a:rPr>
              <a:t>Randomized Algorithms</a:t>
            </a:r>
            <a:endParaRPr lang="en-US" sz="4800" dirty="0">
              <a:latin typeface="Tahoma" panose="020B060403050404020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595" y="3124200"/>
            <a:ext cx="3733800" cy="325898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Chernoff</a:t>
            </a:r>
            <a:r>
              <a:rPr lang="en-US" dirty="0" smtClean="0"/>
              <a:t> Bounds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7681626" cy="3935957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Random-Sort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001000" cy="4572000"/>
          </a:xfrm>
        </p:spPr>
        <p:txBody>
          <a:bodyPr/>
          <a:lstStyle/>
          <a:p>
            <a:r>
              <a:rPr lang="en-US" sz="1800" dirty="0"/>
              <a:t>To </a:t>
            </a:r>
            <a:r>
              <a:rPr lang="en-US" sz="1800" dirty="0" smtClean="0"/>
              <a:t>see that every </a:t>
            </a:r>
            <a:r>
              <a:rPr lang="en-US" sz="1800" dirty="0"/>
              <a:t>permutation is equally likely to be output by the </a:t>
            </a:r>
            <a:r>
              <a:rPr lang="en-US" sz="1800" dirty="0" smtClean="0"/>
              <a:t>random-sort</a:t>
            </a:r>
            <a:r>
              <a:rPr lang="en-US" sz="1800" dirty="0"/>
              <a:t> </a:t>
            </a:r>
            <a:r>
              <a:rPr lang="en-US" sz="1800" dirty="0" smtClean="0"/>
              <a:t>method</a:t>
            </a:r>
            <a:r>
              <a:rPr lang="en-US" sz="1800" dirty="0"/>
              <a:t>, note that each element, x</a:t>
            </a:r>
            <a:r>
              <a:rPr lang="en-US" sz="1800" baseline="-25000" dirty="0"/>
              <a:t>i</a:t>
            </a:r>
            <a:r>
              <a:rPr lang="en-US" sz="1800" dirty="0"/>
              <a:t>, in X has an equal probability, 1/n, of </a:t>
            </a:r>
            <a:r>
              <a:rPr lang="en-US" sz="1800" dirty="0" smtClean="0"/>
              <a:t>having its random </a:t>
            </a:r>
            <a:r>
              <a:rPr lang="en-US" sz="1800" dirty="0" err="1"/>
              <a:t>r</a:t>
            </a:r>
            <a:r>
              <a:rPr lang="en-US" sz="1800" baseline="-25000" dirty="0" err="1"/>
              <a:t>i</a:t>
            </a:r>
            <a:r>
              <a:rPr lang="en-US" sz="1800" dirty="0"/>
              <a:t> value be the smallest. </a:t>
            </a:r>
            <a:endParaRPr lang="en-US" sz="1800" dirty="0" smtClean="0"/>
          </a:p>
          <a:p>
            <a:r>
              <a:rPr lang="en-US" sz="1800" dirty="0" smtClean="0"/>
              <a:t>Thus</a:t>
            </a:r>
            <a:r>
              <a:rPr lang="en-US" sz="1800" dirty="0"/>
              <a:t>, each element in X has equal probability </a:t>
            </a:r>
            <a:r>
              <a:rPr lang="en-US" sz="1800" dirty="0" smtClean="0"/>
              <a:t>of 1</a:t>
            </a:r>
            <a:r>
              <a:rPr lang="en-US" sz="1800" dirty="0"/>
              <a:t>/n of being the first element in the permutation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Once we remove the first element, each remaining value has equal probability of 1/n-1.</a:t>
            </a:r>
            <a:endParaRPr lang="en-US" sz="1800" dirty="0" smtClean="0"/>
          </a:p>
          <a:p>
            <a:r>
              <a:rPr lang="en-US" sz="1800" dirty="0" smtClean="0"/>
              <a:t>Applying this reasoning recursively, implies that the permutation that is output has the following probability of being chosen: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That is, each permutation is equally likely to be output.</a:t>
            </a:r>
            <a:endParaRPr lang="en-US" sz="1800" dirty="0" smtClean="0"/>
          </a:p>
          <a:p>
            <a:pPr>
              <a:tabLst>
                <a:tab pos="744220" algn="l"/>
              </a:tabLst>
            </a:pPr>
            <a:r>
              <a:rPr lang="en-US" sz="1800" dirty="0" smtClean="0"/>
              <a:t>The probability that any of the</a:t>
            </a:r>
            <a:r>
              <a:rPr lang="en-US" sz="1800" dirty="0"/>
              <a:t>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the same is n/n</a:t>
            </a:r>
            <a:r>
              <a:rPr lang="en-US" sz="1800" baseline="30000" dirty="0" smtClean="0"/>
              <a:t>3 </a:t>
            </a:r>
            <a:r>
              <a:rPr lang="en-US" sz="1800" dirty="0" smtClean="0"/>
              <a:t>=1/n</a:t>
            </a:r>
            <a:r>
              <a:rPr lang="en-US" sz="1800" baseline="30000" dirty="0" smtClean="0"/>
              <a:t>2</a:t>
            </a:r>
            <a:endParaRPr lang="en-US" sz="1800" baseline="30000" dirty="0" smtClean="0"/>
          </a:p>
          <a:p>
            <a:pPr>
              <a:tabLst>
                <a:tab pos="744220" algn="l"/>
              </a:tabLst>
            </a:pPr>
            <a:r>
              <a:rPr lang="en-US" sz="1800" dirty="0" smtClean="0"/>
              <a:t>Since n values are chosen, the probability of duplicate is n/n</a:t>
            </a:r>
            <a:r>
              <a:rPr lang="en-US" sz="1800" baseline="30000" dirty="0" smtClean="0"/>
              <a:t>2 </a:t>
            </a:r>
            <a:r>
              <a:rPr lang="en-US" sz="1800" dirty="0" smtClean="0"/>
              <a:t>=1/n</a:t>
            </a:r>
            <a:endParaRPr lang="en-US" sz="1800" baseline="30000" dirty="0"/>
          </a:p>
          <a:p>
            <a:pPr>
              <a:tabLst>
                <a:tab pos="744220" algn="l"/>
              </a:tabLst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4343400"/>
            <a:ext cx="3975100" cy="81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Fisher-Yates Shuffling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77200" cy="4419600"/>
          </a:xfrm>
        </p:spPr>
        <p:txBody>
          <a:bodyPr/>
          <a:lstStyle/>
          <a:p>
            <a:r>
              <a:rPr lang="en-US" sz="2000" dirty="0" smtClean="0"/>
              <a:t>There is another algorithm, known as the Fisher-Yates algorithm, which always succeeds, and “almost deterministically”.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09" y="2590800"/>
            <a:ext cx="7848600" cy="2166596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24" y="4953000"/>
            <a:ext cx="3879519" cy="143358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Fisher-Yates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r>
              <a:rPr lang="en-US" sz="2400" dirty="0"/>
              <a:t>This algorithm considers the items in the array one at time from the end </a:t>
            </a:r>
            <a:r>
              <a:rPr lang="en-US" sz="2400" dirty="0" smtClean="0"/>
              <a:t>and swaps </a:t>
            </a:r>
            <a:r>
              <a:rPr lang="en-US" sz="2400" dirty="0"/>
              <a:t>each element with an element in the array from that point to the beginning.</a:t>
            </a:r>
            <a:endParaRPr lang="en-US" sz="2400" dirty="0"/>
          </a:p>
          <a:p>
            <a:r>
              <a:rPr lang="en-US" sz="2400" dirty="0"/>
              <a:t>Notice that each element has an equal probability, of 1/n, of being chosen as </a:t>
            </a:r>
            <a:r>
              <a:rPr lang="en-US" sz="2400" dirty="0" smtClean="0"/>
              <a:t>the last </a:t>
            </a:r>
            <a:r>
              <a:rPr lang="en-US" sz="2400" dirty="0"/>
              <a:t>element in the array X (including the element that starts out in that position)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Applying this analysis recursively, we see that the output permutation has probability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That is, each permutation is equally likely.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5043151"/>
            <a:ext cx="3975100" cy="81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Coupon Collector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magine </a:t>
            </a:r>
            <a:r>
              <a:rPr lang="en-US" sz="2800" dirty="0"/>
              <a:t>that there </a:t>
            </a:r>
            <a:r>
              <a:rPr lang="en-US" sz="2800" dirty="0" smtClean="0"/>
              <a:t>is a </a:t>
            </a:r>
            <a:r>
              <a:rPr lang="en-US" sz="2800" dirty="0"/>
              <a:t>set, C, of n coupons and we are interested in collecting at least one of </a:t>
            </a:r>
            <a:r>
              <a:rPr lang="en-US" sz="2800" dirty="0" smtClean="0"/>
              <a:t>every coupon </a:t>
            </a:r>
            <a:r>
              <a:rPr lang="en-US" sz="2800" dirty="0"/>
              <a:t>in C.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can go </a:t>
            </a:r>
            <a:r>
              <a:rPr lang="en-US" sz="2800" dirty="0" smtClean="0"/>
              <a:t>to a </a:t>
            </a:r>
            <a:r>
              <a:rPr lang="en-US" sz="2800" dirty="0"/>
              <a:t>ticket window once a day and request a coupon, </a:t>
            </a:r>
            <a:r>
              <a:rPr lang="en-US" sz="2800" dirty="0" smtClean="0"/>
              <a:t>and a </a:t>
            </a:r>
            <a:r>
              <a:rPr lang="en-US" sz="2800" dirty="0"/>
              <a:t>clerk will choose one of the n coupons at random and give it to us.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coupon collector </a:t>
            </a:r>
            <a:r>
              <a:rPr lang="en-US" sz="2800" b="1" dirty="0" smtClean="0">
                <a:solidFill>
                  <a:srgbClr val="FF0000"/>
                </a:solidFill>
              </a:rPr>
              <a:t>problem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determine the number of times we need to go to the ticket window before </a:t>
            </a:r>
            <a:r>
              <a:rPr lang="en-US" sz="2800" dirty="0" smtClean="0"/>
              <a:t>we have </a:t>
            </a:r>
            <a:r>
              <a:rPr lang="en-US" sz="2800" dirty="0"/>
              <a:t>collected all n coupons.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/>
              <a:t>Let X be a random variable representing the number of times that we need to </a:t>
            </a:r>
            <a:r>
              <a:rPr lang="en-US" sz="2800" dirty="0" smtClean="0"/>
              <a:t>visit the </a:t>
            </a:r>
            <a:r>
              <a:rPr lang="en-US" sz="2800" dirty="0"/>
              <a:t>ticket window before we get all n coupons.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can write X </a:t>
            </a:r>
            <a:r>
              <a:rPr lang="en-US" sz="2800" dirty="0" smtClean="0"/>
              <a:t>as follows:</a:t>
            </a:r>
            <a:endParaRPr lang="en-US" sz="2800" dirty="0" smtClean="0"/>
          </a:p>
          <a:p>
            <a:pPr lvl="1"/>
            <a:r>
              <a:rPr lang="en-US" sz="2400" dirty="0" smtClean="0"/>
              <a:t>X </a:t>
            </a:r>
            <a:r>
              <a:rPr lang="en-US" sz="2400" dirty="0"/>
              <a:t>=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  <a:r>
              <a:rPr lang="en-US" sz="2400" dirty="0"/>
              <a:t> + . . . +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r>
              <a:rPr lang="en-US" sz="2800" dirty="0" smtClean="0"/>
              <a:t>Here </a:t>
            </a:r>
            <a:r>
              <a:rPr lang="en-US" sz="2800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 is the number of trips we have to make to the ticket window in order to </a:t>
            </a:r>
            <a:r>
              <a:rPr lang="en-US" sz="2800" dirty="0" smtClean="0"/>
              <a:t>go from </a:t>
            </a:r>
            <a:r>
              <a:rPr lang="en-US" sz="2800" dirty="0"/>
              <a:t>having </a:t>
            </a:r>
            <a:r>
              <a:rPr lang="en-US" sz="2800" dirty="0" err="1"/>
              <a:t>i</a:t>
            </a:r>
            <a:r>
              <a:rPr lang="en-US" sz="2800" dirty="0"/>
              <a:t> − 1 distinct coupons to having </a:t>
            </a:r>
            <a:r>
              <a:rPr lang="en-US" sz="2800" dirty="0" err="1"/>
              <a:t>i</a:t>
            </a:r>
            <a:r>
              <a:rPr lang="en-US" sz="2800" dirty="0"/>
              <a:t> distinct </a:t>
            </a:r>
            <a:r>
              <a:rPr lang="en-US" sz="2800" dirty="0" smtClean="0"/>
              <a:t>coupons.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77200" cy="4876800"/>
          </a:xfrm>
        </p:spPr>
        <p:txBody>
          <a:bodyPr/>
          <a:lstStyle/>
          <a:p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 = 1, since we are guaranteed to get a distinct coupon in our first trip to </a:t>
            </a:r>
            <a:r>
              <a:rPr lang="en-US" sz="2000" dirty="0" smtClean="0"/>
              <a:t>the ticket window.</a:t>
            </a:r>
            <a:endParaRPr lang="en-US" sz="2000" dirty="0" smtClean="0"/>
          </a:p>
          <a:p>
            <a:r>
              <a:rPr lang="en-US" sz="2000" dirty="0" smtClean="0"/>
              <a:t>After </a:t>
            </a:r>
            <a:r>
              <a:rPr lang="en-US" sz="2000" dirty="0"/>
              <a:t>we have gotten </a:t>
            </a:r>
            <a:r>
              <a:rPr lang="en-US" sz="2000" dirty="0" err="1"/>
              <a:t>i</a:t>
            </a:r>
            <a:r>
              <a:rPr lang="en-US" sz="2000" dirty="0"/>
              <a:t> −1 distinct coupons, our chance </a:t>
            </a:r>
            <a:r>
              <a:rPr lang="en-US" sz="2000" dirty="0" smtClean="0"/>
              <a:t>of getting </a:t>
            </a:r>
            <a:r>
              <a:rPr lang="en-US" sz="2000" dirty="0"/>
              <a:t>a new one in any trip to the window </a:t>
            </a:r>
            <a:r>
              <a:rPr lang="en-US" sz="2000" dirty="0" smtClean="0"/>
              <a:t>is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This is because there are n coupons, but </a:t>
            </a:r>
            <a:r>
              <a:rPr lang="en-US" sz="2000" dirty="0"/>
              <a:t>only n−(i−1) that we don’t already have at this </a:t>
            </a:r>
            <a:r>
              <a:rPr lang="en-US" sz="2000" dirty="0" smtClean="0"/>
              <a:t>point in </a:t>
            </a:r>
            <a:r>
              <a:rPr lang="en-US" sz="2000" dirty="0"/>
              <a:t>time.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implies that each X</a:t>
            </a:r>
            <a:r>
              <a:rPr lang="en-US" sz="2000" baseline="-25000" dirty="0"/>
              <a:t>i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FF0000"/>
                </a:solidFill>
              </a:rPr>
              <a:t>geometric random variable </a:t>
            </a:r>
            <a:r>
              <a:rPr lang="en-US" sz="2000" dirty="0"/>
              <a:t>with parameter</a:t>
            </a:r>
            <a:r>
              <a:rPr lang="en-US" sz="2000" dirty="0" smtClean="0"/>
              <a:t>, p</a:t>
            </a:r>
            <a:r>
              <a:rPr lang="en-US" sz="2000" baseline="-25000" dirty="0" smtClean="0"/>
              <a:t>i</a:t>
            </a:r>
            <a:r>
              <a:rPr lang="en-US" sz="2000" dirty="0"/>
              <a:t> (i.e., </a:t>
            </a:r>
            <a:r>
              <a:rPr lang="en-US" sz="2000" dirty="0" smtClean="0"/>
              <a:t>X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 number of attempts to get a success)</a:t>
            </a:r>
            <a:endParaRPr lang="en-US" sz="2000" dirty="0" smtClean="0"/>
          </a:p>
          <a:p>
            <a:r>
              <a:rPr lang="en-US" sz="2000" dirty="0"/>
              <a:t>That is, if we imagine that we have a biased </a:t>
            </a:r>
            <a:r>
              <a:rPr lang="en-US" sz="2000" dirty="0" smtClean="0"/>
              <a:t>coin that only comes up heads with </a:t>
            </a:r>
            <a:r>
              <a:rPr lang="en-US" sz="2000" dirty="0"/>
              <a:t>probability p</a:t>
            </a:r>
            <a:r>
              <a:rPr lang="en-US" sz="2000" baseline="-25000" dirty="0"/>
              <a:t>i</a:t>
            </a:r>
            <a:r>
              <a:rPr lang="en-US" sz="2000" dirty="0"/>
              <a:t>, then X</a:t>
            </a:r>
            <a:r>
              <a:rPr lang="en-US" sz="2000" baseline="-25000" dirty="0"/>
              <a:t>i</a:t>
            </a:r>
            <a:r>
              <a:rPr lang="en-US" sz="2000" dirty="0"/>
              <a:t> is the number of times we have to flip this coin until we </a:t>
            </a:r>
            <a:r>
              <a:rPr lang="en-US" sz="2000" dirty="0" smtClean="0"/>
              <a:t>get it </a:t>
            </a:r>
            <a:r>
              <a:rPr lang="en-US" sz="2000" dirty="0"/>
              <a:t>to come up heads.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5152" y="2895600"/>
            <a:ext cx="2147448" cy="772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More Analysis of Coupon Collecting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077200" cy="4876800"/>
          </a:xfrm>
        </p:spPr>
        <p:txBody>
          <a:bodyPr/>
          <a:lstStyle/>
          <a:p>
            <a:r>
              <a:rPr lang="en-US" sz="2400" dirty="0" smtClean="0"/>
              <a:t>By linearity of expectation,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Here, </a:t>
            </a:r>
            <a:r>
              <a:rPr lang="en-US" sz="2400" dirty="0" err="1" smtClean="0"/>
              <a:t>H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is the nth harmonic number, which is at most ln(n + 1).</a:t>
            </a:r>
            <a:endParaRPr lang="en-US" sz="2400" dirty="0" smtClean="0"/>
          </a:p>
          <a:p>
            <a:r>
              <a:rPr lang="en-US" sz="2400" dirty="0" smtClean="0"/>
              <a:t>Thus, the expected number of trips to the ticket window in the coupon collector problem is O(n log n).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905000"/>
            <a:ext cx="4191000" cy="2488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Stable Marriage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077200" cy="4953000"/>
          </a:xfrm>
        </p:spPr>
        <p:txBody>
          <a:bodyPr/>
          <a:lstStyle/>
          <a:p>
            <a:r>
              <a:rPr lang="en-US" sz="2400" dirty="0"/>
              <a:t>Imagine a village consisting of n men and n women, all of whom are single, heterosexual</a:t>
            </a:r>
            <a:r>
              <a:rPr lang="en-US" sz="2400" dirty="0" smtClean="0"/>
              <a:t>, and </a:t>
            </a:r>
            <a:r>
              <a:rPr lang="en-US" sz="2400" dirty="0"/>
              <a:t>interested in getting married. </a:t>
            </a:r>
            <a:endParaRPr lang="en-US" sz="2400" dirty="0" smtClean="0"/>
          </a:p>
          <a:p>
            <a:pPr lvl="1"/>
            <a:r>
              <a:rPr lang="en-US" sz="2000" dirty="0" smtClean="0"/>
              <a:t>Every </a:t>
            </a:r>
            <a:r>
              <a:rPr lang="en-US" sz="2000" dirty="0"/>
              <a:t>man has a list of the </a:t>
            </a:r>
            <a:r>
              <a:rPr lang="en-US" sz="2000" dirty="0" smtClean="0"/>
              <a:t>women ordered </a:t>
            </a:r>
            <a:r>
              <a:rPr lang="en-US" sz="2000" dirty="0"/>
              <a:t>by his preferences, and, likewise, every woman has a list of the men </a:t>
            </a:r>
            <a:r>
              <a:rPr lang="en-US" sz="2000" dirty="0" smtClean="0"/>
              <a:t>ordered by </a:t>
            </a:r>
            <a:r>
              <a:rPr lang="en-US" sz="2000" dirty="0"/>
              <a:t>her preferences. 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stable marriage problem </a:t>
            </a:r>
            <a:r>
              <a:rPr lang="en-US" sz="2400" dirty="0"/>
              <a:t>is to match up the men </a:t>
            </a:r>
            <a:r>
              <a:rPr lang="en-US" sz="2400" dirty="0" smtClean="0"/>
              <a:t>and women </a:t>
            </a:r>
            <a:r>
              <a:rPr lang="en-US" sz="2400" dirty="0"/>
              <a:t>in a way that is stable. </a:t>
            </a:r>
            <a:endParaRPr lang="en-US" sz="2400" dirty="0" smtClean="0"/>
          </a:p>
          <a:p>
            <a:r>
              <a:rPr lang="en-US" sz="2400" dirty="0" smtClean="0"/>
              <a:t>Such </a:t>
            </a:r>
            <a:r>
              <a:rPr lang="en-US" sz="2400" dirty="0"/>
              <a:t>a matching is </a:t>
            </a:r>
            <a:r>
              <a:rPr lang="en-US" sz="2400" b="1" dirty="0">
                <a:solidFill>
                  <a:srgbClr val="FF0000"/>
                </a:solidFill>
              </a:rPr>
              <a:t>stable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if there is no </a:t>
            </a:r>
            <a:r>
              <a:rPr lang="en-US" sz="2400" dirty="0" smtClean="0"/>
              <a:t>unmatched man</a:t>
            </a:r>
            <a:r>
              <a:rPr lang="en-US" sz="2400" dirty="0"/>
              <a:t>-woman pair, (x, y), such that x and y would prefer to be married to each </a:t>
            </a:r>
            <a:r>
              <a:rPr lang="en-US" sz="2400" dirty="0" smtClean="0"/>
              <a:t>other than </a:t>
            </a:r>
            <a:r>
              <a:rPr lang="en-US" sz="2400" dirty="0"/>
              <a:t>to their spouses. </a:t>
            </a:r>
            <a:endParaRPr lang="en-US" sz="2400" dirty="0" smtClean="0"/>
          </a:p>
          <a:p>
            <a:pPr lvl="1"/>
            <a:r>
              <a:rPr lang="en-US" sz="2000" dirty="0" smtClean="0"/>
              <a:t>That </a:t>
            </a:r>
            <a:r>
              <a:rPr lang="en-US" sz="2000" dirty="0"/>
              <a:t>is, it would be unstable if x preferred y over his </a:t>
            </a:r>
            <a:r>
              <a:rPr lang="en-US" sz="2000" dirty="0" smtClean="0"/>
              <a:t>wife and </a:t>
            </a:r>
            <a:r>
              <a:rPr lang="en-US" sz="2000" dirty="0"/>
              <a:t>y preferred x over her husband.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dirty="0" smtClean="0"/>
              <a:t>A Stable Marriage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29200"/>
            <a:ext cx="7772400" cy="1447800"/>
          </a:xfrm>
        </p:spPr>
        <p:txBody>
          <a:bodyPr/>
          <a:lstStyle/>
          <a:p>
            <a:r>
              <a:rPr lang="en-US" sz="2000" dirty="0"/>
              <a:t>Each man and woman </a:t>
            </a:r>
            <a:r>
              <a:rPr lang="en-US" sz="2000" dirty="0" smtClean="0"/>
              <a:t>is listed </a:t>
            </a:r>
            <a:r>
              <a:rPr lang="en-US" sz="2000" dirty="0"/>
              <a:t>with his or her preference list, and the matching shown is stable. </a:t>
            </a:r>
            <a:endParaRPr lang="en-US" sz="2000" dirty="0" smtClean="0"/>
          </a:p>
          <a:p>
            <a:r>
              <a:rPr lang="en-US" sz="2000" dirty="0" smtClean="0"/>
              <a:t>Note that even </a:t>
            </a:r>
            <a:r>
              <a:rPr lang="en-US" sz="2000" dirty="0"/>
              <a:t>though female 2 is married to her last choice, there is no man who prefers </a:t>
            </a:r>
            <a:r>
              <a:rPr lang="en-US" sz="2000" dirty="0" smtClean="0"/>
              <a:t>her over </a:t>
            </a:r>
            <a:r>
              <a:rPr lang="en-US" sz="2000" dirty="0"/>
              <a:t>his current wife.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066800"/>
            <a:ext cx="4272246" cy="38862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Applications: Simple Algorithms and Card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randomized algorithm </a:t>
            </a:r>
            <a:r>
              <a:rPr lang="en-US" sz="2400" dirty="0"/>
              <a:t>is an algorithm whose behavior depends, in part, </a:t>
            </a:r>
            <a:r>
              <a:rPr lang="en-US" sz="2400" dirty="0" smtClean="0"/>
              <a:t>on the </a:t>
            </a:r>
            <a:r>
              <a:rPr lang="en-US" sz="2400" dirty="0"/>
              <a:t>outcomes of random choices or the values of random bits.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addition, there are some problems that need randomization for them to work effectively. </a:t>
            </a:r>
            <a:endParaRPr lang="en-US" sz="2400" dirty="0" smtClean="0"/>
          </a:p>
          <a:p>
            <a:r>
              <a:rPr lang="en-US" sz="2400" dirty="0" smtClean="0"/>
              <a:t>We have already seen randomized algorithms in the context of hash tables, randomized quicksort, and </a:t>
            </a:r>
            <a:r>
              <a:rPr lang="en-US" sz="2400" dirty="0" err="1" smtClean="0"/>
              <a:t>quickselect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instance, consider the problem common in computer </a:t>
            </a:r>
            <a:r>
              <a:rPr lang="en-US" sz="2400" dirty="0" smtClean="0"/>
              <a:t>games involving </a:t>
            </a:r>
            <a:r>
              <a:rPr lang="en-US" sz="2400" dirty="0"/>
              <a:t>playing cards—that of randomly shuffling a deck of cards so that all </a:t>
            </a:r>
            <a:r>
              <a:rPr lang="en-US" sz="2400" dirty="0" smtClean="0"/>
              <a:t>possible orderings </a:t>
            </a:r>
            <a:r>
              <a:rPr lang="en-US" sz="2400" dirty="0"/>
              <a:t>are equally </a:t>
            </a:r>
            <a:r>
              <a:rPr lang="en-US" sz="2400" dirty="0" smtClean="0"/>
              <a:t>likely.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Hospital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419600"/>
          </a:xfrm>
        </p:spPr>
        <p:txBody>
          <a:bodyPr/>
          <a:lstStyle/>
          <a:p>
            <a:r>
              <a:rPr lang="en-US" sz="2800" dirty="0" smtClean="0"/>
              <a:t>The stable marriage problem </a:t>
            </a:r>
            <a:r>
              <a:rPr lang="en-US" sz="2800" dirty="0"/>
              <a:t>arises in </a:t>
            </a:r>
            <a:r>
              <a:rPr lang="en-US" sz="2800" dirty="0" smtClean="0"/>
              <a:t>practice in the </a:t>
            </a:r>
            <a:r>
              <a:rPr lang="en-US" sz="2800" dirty="0"/>
              <a:t>annual placement of residents in hospitals.</a:t>
            </a:r>
            <a:endParaRPr lang="en-US" sz="2800" dirty="0"/>
          </a:p>
          <a:p>
            <a:r>
              <a:rPr lang="en-US" sz="2800" dirty="0"/>
              <a:t>Residents rank order the hospitals that they would like to work in, and </a:t>
            </a:r>
            <a:r>
              <a:rPr lang="en-US" sz="2800" dirty="0" smtClean="0"/>
              <a:t>hospitals rank </a:t>
            </a:r>
            <a:r>
              <a:rPr lang="en-US" sz="2800" dirty="0"/>
              <a:t>the set of available residents for each of their available open slots. </a:t>
            </a:r>
            <a:endParaRPr lang="en-US" sz="2800" dirty="0" smtClean="0"/>
          </a:p>
          <a:p>
            <a:r>
              <a:rPr lang="en-US" sz="2800" dirty="0" smtClean="0"/>
              <a:t>Then a stable </a:t>
            </a:r>
            <a:r>
              <a:rPr lang="en-US" sz="2800" dirty="0"/>
              <a:t>“marriage” is computed between residents and available slots in hospitals.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4648200"/>
          </a:xfrm>
        </p:spPr>
        <p:txBody>
          <a:bodyPr/>
          <a:lstStyle/>
          <a:p>
            <a:r>
              <a:rPr lang="en-US" sz="2000" dirty="0"/>
              <a:t>There is a simple algorithm for solving the stable marriage problem, which </a:t>
            </a:r>
            <a:r>
              <a:rPr lang="en-US" sz="2000" dirty="0" smtClean="0"/>
              <a:t>involves men </a:t>
            </a:r>
            <a:r>
              <a:rPr lang="en-US" sz="2000" dirty="0"/>
              <a:t>making proposals to women in a series of rounds.</a:t>
            </a:r>
            <a:endParaRPr lang="en-US" sz="2000" dirty="0"/>
          </a:p>
          <a:p>
            <a:r>
              <a:rPr lang="en-US" sz="2000" dirty="0"/>
              <a:t>A round begins with an unmatched man making a proposal to the </a:t>
            </a:r>
            <a:r>
              <a:rPr lang="en-US" sz="2000" dirty="0" smtClean="0"/>
              <a:t>female highest</a:t>
            </a:r>
            <a:r>
              <a:rPr lang="en-US" sz="2000" dirty="0"/>
              <a:t>-ranked on his list.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she is unmatched, then she accepts his proposal </a:t>
            </a:r>
            <a:r>
              <a:rPr lang="en-US" sz="2000" dirty="0" smtClean="0"/>
              <a:t>and the </a:t>
            </a:r>
            <a:r>
              <a:rPr lang="en-US" sz="2000" dirty="0"/>
              <a:t>round ends. If, on the other hand, she is matched, then she accepts his </a:t>
            </a:r>
            <a:r>
              <a:rPr lang="en-US" sz="2000" dirty="0" smtClean="0"/>
              <a:t>proposal only </a:t>
            </a:r>
            <a:r>
              <a:rPr lang="en-US" sz="2000" dirty="0"/>
              <a:t>if she ranks him higher than her current partner.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case when </a:t>
            </a:r>
            <a:r>
              <a:rPr lang="en-US" sz="2000" dirty="0" smtClean="0"/>
              <a:t>the woman </a:t>
            </a:r>
            <a:r>
              <a:rPr lang="en-US" sz="2000" dirty="0"/>
              <a:t>receiving the proposal is already matched, then whichever man she </a:t>
            </a:r>
            <a:r>
              <a:rPr lang="en-US" sz="2000" dirty="0" smtClean="0"/>
              <a:t>rejects repeats </a:t>
            </a:r>
            <a:r>
              <a:rPr lang="en-US" sz="2000" dirty="0"/>
              <a:t>the computation for this round, making a proposal to the next woman </a:t>
            </a:r>
            <a:r>
              <a:rPr lang="en-US" sz="2000" dirty="0" smtClean="0"/>
              <a:t>on his </a:t>
            </a:r>
            <a:r>
              <a:rPr lang="en-US" sz="2000" dirty="0"/>
              <a:t>list (his highest-ranked woman that he has not previously proposed to).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r>
              <a:rPr lang="en-US" dirty="0" smtClean="0"/>
              <a:t>The Proposal Algorithm: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676400"/>
            <a:ext cx="7848600" cy="4443768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724400"/>
          </a:xfrm>
        </p:spPr>
        <p:txBody>
          <a:bodyPr/>
          <a:lstStyle/>
          <a:p>
            <a:r>
              <a:rPr lang="en-US" sz="2400" dirty="0"/>
              <a:t>To see that the matching resulting from this proposal algorithm is stable, </a:t>
            </a:r>
            <a:r>
              <a:rPr lang="en-US" sz="2400" dirty="0" smtClean="0"/>
              <a:t>suppose there </a:t>
            </a:r>
            <a:r>
              <a:rPr lang="en-US" sz="2400" dirty="0"/>
              <a:t>is an unstable pair, (x, y), that are not matched by the algorithm, that is</a:t>
            </a:r>
            <a:r>
              <a:rPr lang="en-US" sz="2400" dirty="0" smtClean="0"/>
              <a:t>, both </a:t>
            </a:r>
            <a:r>
              <a:rPr lang="en-US" sz="2400" dirty="0"/>
              <a:t>x and y prefer each other to the partners they end up with by following </a:t>
            </a:r>
            <a:r>
              <a:rPr lang="en-US" sz="2400" dirty="0" smtClean="0"/>
              <a:t>the proposal </a:t>
            </a:r>
            <a:r>
              <a:rPr lang="en-US" sz="2400" dirty="0"/>
              <a:t>algorithm. </a:t>
            </a:r>
            <a:endParaRPr lang="en-US" sz="2400" dirty="0" smtClean="0"/>
          </a:p>
          <a:p>
            <a:r>
              <a:rPr lang="en-US" sz="2400" dirty="0" smtClean="0"/>
              <a:t>Note </a:t>
            </a:r>
            <a:r>
              <a:rPr lang="en-US" sz="2400" dirty="0"/>
              <a:t>that at the time x made his last proposal, to his </a:t>
            </a:r>
            <a:r>
              <a:rPr lang="en-US" sz="2400" dirty="0" smtClean="0"/>
              <a:t>current partner</a:t>
            </a:r>
            <a:r>
              <a:rPr lang="en-US" sz="2400" dirty="0"/>
              <a:t>, w, he had made a proposal to every woman that he ranked higher than w.</a:t>
            </a:r>
            <a:endParaRPr lang="en-US" sz="2400" dirty="0"/>
          </a:p>
          <a:p>
            <a:r>
              <a:rPr lang="en-US" sz="2400" dirty="0"/>
              <a:t>But this means that he would have made a proposal to y, which she would </a:t>
            </a:r>
            <a:r>
              <a:rPr lang="en-US" sz="2400" dirty="0" smtClean="0"/>
              <a:t>have accepted</a:t>
            </a:r>
            <a:r>
              <a:rPr lang="en-US" sz="2400" dirty="0"/>
              <a:t>, because she ranks x higher than the man she ended up with. </a:t>
            </a:r>
            <a:endParaRPr lang="en-US" sz="2400" dirty="0" smtClean="0"/>
          </a:p>
          <a:p>
            <a:r>
              <a:rPr lang="en-US" sz="2400" dirty="0" smtClean="0"/>
              <a:t>Thus</a:t>
            </a:r>
            <a:r>
              <a:rPr lang="en-US" sz="2400" dirty="0"/>
              <a:t>, </a:t>
            </a:r>
            <a:r>
              <a:rPr lang="en-US" sz="2400" dirty="0" smtClean="0"/>
              <a:t>such a </a:t>
            </a:r>
            <a:r>
              <a:rPr lang="en-US" sz="2400" dirty="0"/>
              <a:t>pair, (x, y), cannot exist.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953000"/>
          </a:xfrm>
        </p:spPr>
        <p:txBody>
          <a:bodyPr/>
          <a:lstStyle/>
          <a:p>
            <a:r>
              <a:rPr lang="en-US" sz="2800" dirty="0"/>
              <a:t>The worst-case running time of this algorithm is O(n</a:t>
            </a:r>
            <a:r>
              <a:rPr lang="en-US" sz="2800" baseline="30000" dirty="0"/>
              <a:t>2</a:t>
            </a:r>
            <a:r>
              <a:rPr lang="en-US" sz="2800" dirty="0"/>
              <a:t>). </a:t>
            </a:r>
            <a:endParaRPr lang="en-US" sz="2800" dirty="0" smtClean="0"/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see this fact, note </a:t>
            </a:r>
            <a:r>
              <a:rPr lang="en-US" sz="2400" dirty="0" smtClean="0"/>
              <a:t>that at </a:t>
            </a:r>
            <a:r>
              <a:rPr lang="en-US" sz="2400" dirty="0"/>
              <a:t>the beginning of the algorithm, the </a:t>
            </a:r>
            <a:r>
              <a:rPr lang="en-US" sz="2400" dirty="0">
                <a:solidFill>
                  <a:srgbClr val="FF0000"/>
                </a:solidFill>
              </a:rPr>
              <a:t>total length </a:t>
            </a:r>
            <a:r>
              <a:rPr lang="en-US" sz="2400" dirty="0"/>
              <a:t>of the lists of all n men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r>
              <a:rPr lang="en-US" sz="2400" dirty="0" smtClean="0"/>
              <a:t>, and </a:t>
            </a:r>
            <a:r>
              <a:rPr lang="en-US" sz="2400" dirty="0"/>
              <a:t>at each step of the algorithm, some man is using up a proposal to a woman </a:t>
            </a:r>
            <a:r>
              <a:rPr lang="en-US" sz="2400" dirty="0" smtClean="0"/>
              <a:t>on his </a:t>
            </a:r>
            <a:r>
              <a:rPr lang="en-US" sz="2400" dirty="0"/>
              <a:t>list to whom he will never again propose. </a:t>
            </a:r>
            <a:endParaRPr lang="en-US" sz="2400" dirty="0" smtClean="0"/>
          </a:p>
          <a:p>
            <a:pPr lvl="1"/>
            <a:r>
              <a:rPr lang="en-US" sz="2400" dirty="0" smtClean="0"/>
              <a:t>Thus</a:t>
            </a:r>
            <a:r>
              <a:rPr lang="en-US" sz="2400" dirty="0"/>
              <a:t>, if we charge each entry in </a:t>
            </a:r>
            <a:r>
              <a:rPr lang="en-US" sz="2400" dirty="0" smtClean="0"/>
              <a:t>the list </a:t>
            </a:r>
            <a:r>
              <a:rPr lang="en-US" sz="2400" dirty="0"/>
              <a:t>of preferences by the men 1 cyber-dollar for the work we do in having a </a:t>
            </a:r>
            <a:r>
              <a:rPr lang="en-US" sz="2400" dirty="0" smtClean="0"/>
              <a:t>man make </a:t>
            </a:r>
            <a:r>
              <a:rPr lang="en-US" sz="2400" dirty="0"/>
              <a:t>a proposal, then we can pay for all the proposals using O(n</a:t>
            </a:r>
            <a:r>
              <a:rPr lang="en-US" sz="2400" baseline="30000" dirty="0"/>
              <a:t>2</a:t>
            </a:r>
            <a:r>
              <a:rPr lang="en-US" sz="2400" dirty="0"/>
              <a:t>) cyber-dollars.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800600"/>
          </a:xfrm>
        </p:spPr>
        <p:txBody>
          <a:bodyPr/>
          <a:lstStyle/>
          <a:p>
            <a:r>
              <a:rPr lang="en-US" sz="2400" dirty="0"/>
              <a:t>For the sake of </a:t>
            </a:r>
            <a:r>
              <a:rPr lang="en-US" sz="2400" dirty="0" smtClean="0"/>
              <a:t>average-case analysis</a:t>
            </a:r>
            <a:r>
              <a:rPr lang="en-US" sz="2400" dirty="0"/>
              <a:t>, </a:t>
            </a:r>
            <a:r>
              <a:rPr lang="en-US" sz="2400" dirty="0" smtClean="0"/>
              <a:t>suppose the </a:t>
            </a:r>
            <a:r>
              <a:rPr lang="en-US" sz="2400" dirty="0"/>
              <a:t>preference list for every man is an independent random permutation of the </a:t>
            </a:r>
            <a:r>
              <a:rPr lang="en-US" sz="2400" dirty="0" smtClean="0"/>
              <a:t>list of </a:t>
            </a:r>
            <a:r>
              <a:rPr lang="en-US" sz="2400" dirty="0"/>
              <a:t>women. </a:t>
            </a:r>
            <a:endParaRPr lang="en-US" sz="2400" dirty="0" smtClean="0"/>
          </a:p>
          <a:p>
            <a:r>
              <a:rPr lang="en-US" sz="2400" dirty="0" smtClean="0"/>
              <a:t>Then</a:t>
            </a:r>
            <a:r>
              <a:rPr lang="en-US" sz="2400" dirty="0"/>
              <a:t>, each time it is a man’s turn to make a proposal, he is making </a:t>
            </a:r>
            <a:r>
              <a:rPr lang="en-US" sz="2400" dirty="0" smtClean="0"/>
              <a:t>that proposal </a:t>
            </a:r>
            <a:r>
              <a:rPr lang="en-US" sz="2400" dirty="0"/>
              <a:t>to a random woman he has not proposed to before.</a:t>
            </a:r>
            <a:endParaRPr lang="en-US" sz="2400" dirty="0"/>
          </a:p>
          <a:p>
            <a:r>
              <a:rPr lang="en-US" sz="2400" dirty="0" smtClean="0"/>
              <a:t>We can </a:t>
            </a:r>
            <a:r>
              <a:rPr lang="en-US" sz="2400" dirty="0"/>
              <a:t>simplify this analysis </a:t>
            </a:r>
            <a:r>
              <a:rPr lang="en-US" sz="2400" dirty="0" smtClean="0"/>
              <a:t>further so each </a:t>
            </a:r>
            <a:r>
              <a:rPr lang="en-US" sz="2400" dirty="0"/>
              <a:t>time it is a man’s turn to make a proposal, he makes his </a:t>
            </a:r>
            <a:r>
              <a:rPr lang="en-US" sz="2400" dirty="0" smtClean="0"/>
              <a:t>proposal to </a:t>
            </a:r>
            <a:r>
              <a:rPr lang="en-US" sz="2400" dirty="0"/>
              <a:t>a random woman </a:t>
            </a:r>
            <a:r>
              <a:rPr lang="en-US" sz="2400" dirty="0" smtClean="0"/>
              <a:t>ignoring </a:t>
            </a:r>
            <a:r>
              <a:rPr lang="en-US" sz="2400" dirty="0"/>
              <a:t>his previous proposals. </a:t>
            </a:r>
            <a:endParaRPr lang="en-US" sz="2400" dirty="0" smtClean="0"/>
          </a:p>
          <a:p>
            <a:r>
              <a:rPr lang="en-US" sz="2400" dirty="0" smtClean="0"/>
              <a:t>Such an algorithm </a:t>
            </a:r>
            <a:r>
              <a:rPr lang="en-US" sz="2400" dirty="0"/>
              <a:t>is </a:t>
            </a:r>
            <a:r>
              <a:rPr lang="en-US" sz="2400" b="1" dirty="0" err="1">
                <a:solidFill>
                  <a:srgbClr val="FF0000"/>
                </a:solidFill>
              </a:rPr>
              <a:t>memoryless</a:t>
            </a:r>
            <a:r>
              <a:rPr lang="en-US" sz="2400" dirty="0"/>
              <a:t>, in the sense that each proposal a man makes is </a:t>
            </a:r>
            <a:r>
              <a:rPr lang="en-US" sz="2400" dirty="0" smtClean="0"/>
              <a:t>independent of </a:t>
            </a:r>
            <a:r>
              <a:rPr lang="en-US" sz="2400" dirty="0"/>
              <a:t>any proposal he made earlier.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Average-Case Analysis,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724400"/>
          </a:xfrm>
        </p:spPr>
        <p:txBody>
          <a:bodyPr/>
          <a:lstStyle/>
          <a:p>
            <a:r>
              <a:rPr lang="en-US" sz="2400" dirty="0"/>
              <a:t>The key observation to analyze the </a:t>
            </a:r>
            <a:r>
              <a:rPr lang="en-US" sz="2400" dirty="0" err="1"/>
              <a:t>memoryless</a:t>
            </a:r>
            <a:r>
              <a:rPr lang="en-US" sz="2400" dirty="0"/>
              <a:t> algorithm is to focus on </a:t>
            </a:r>
            <a:r>
              <a:rPr lang="en-US" sz="2400" dirty="0" smtClean="0"/>
              <a:t>the women </a:t>
            </a:r>
            <a:r>
              <a:rPr lang="en-US" sz="2400" dirty="0"/>
              <a:t>and realize that each round in this algorithm consists of a sequence of </a:t>
            </a:r>
            <a:r>
              <a:rPr lang="en-US" sz="2400" dirty="0" smtClean="0"/>
              <a:t>proposals to </a:t>
            </a:r>
            <a:r>
              <a:rPr lang="en-US" sz="2400" dirty="0"/>
              <a:t>independently chosen random women until a proposal is made to an </a:t>
            </a:r>
            <a:r>
              <a:rPr lang="en-US" sz="2400" dirty="0" smtClean="0"/>
              <a:t>unmatched woman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That </a:t>
            </a:r>
            <a:r>
              <a:rPr lang="en-US" sz="2400" dirty="0"/>
              <a:t>is, the </a:t>
            </a:r>
            <a:r>
              <a:rPr lang="en-US" sz="2400" dirty="0" err="1"/>
              <a:t>memoryless</a:t>
            </a:r>
            <a:r>
              <a:rPr lang="en-US" sz="2400" dirty="0"/>
              <a:t> algorithm is an instance of the </a:t>
            </a:r>
            <a:r>
              <a:rPr lang="en-US" sz="2400" b="1" dirty="0" smtClean="0">
                <a:solidFill>
                  <a:srgbClr val="FF0000"/>
                </a:solidFill>
              </a:rPr>
              <a:t>coupon collector </a:t>
            </a:r>
            <a:r>
              <a:rPr lang="en-US" sz="2400" b="1" dirty="0">
                <a:solidFill>
                  <a:srgbClr val="FF0000"/>
                </a:solidFill>
              </a:rPr>
              <a:t>problem </a:t>
            </a:r>
            <a:r>
              <a:rPr lang="en-US" sz="2400" dirty="0"/>
              <a:t>where the </a:t>
            </a:r>
            <a:r>
              <a:rPr lang="en-US" sz="2400" dirty="0">
                <a:solidFill>
                  <a:srgbClr val="FF0000"/>
                </a:solidFill>
              </a:rPr>
              <a:t>names of the women are the coupons.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Thus</a:t>
            </a:r>
            <a:r>
              <a:rPr lang="en-US" sz="2400" dirty="0"/>
              <a:t>, by </a:t>
            </a:r>
            <a:r>
              <a:rPr lang="en-US" sz="2400" dirty="0" smtClean="0"/>
              <a:t>the analysis </a:t>
            </a:r>
            <a:r>
              <a:rPr lang="en-US" sz="2400" dirty="0"/>
              <a:t>of the coupon collector problem, the expected running time of the </a:t>
            </a:r>
            <a:r>
              <a:rPr lang="en-US" sz="2400" dirty="0" err="1" smtClean="0"/>
              <a:t>memoryless</a:t>
            </a:r>
            <a:r>
              <a:rPr lang="en-US" sz="2400" dirty="0"/>
              <a:t> </a:t>
            </a:r>
            <a:r>
              <a:rPr lang="en-US" sz="2400" dirty="0" smtClean="0"/>
              <a:t>stable </a:t>
            </a:r>
            <a:r>
              <a:rPr lang="en-US" sz="2400" dirty="0"/>
              <a:t>marriage algorithm is </a:t>
            </a:r>
            <a:r>
              <a:rPr lang="en-US" sz="2400" b="1" dirty="0"/>
              <a:t>O(n log n)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Stable Marriage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 smtClean="0"/>
              <a:t>Minimum Cuts</a:t>
            </a:r>
            <a:endParaRPr lang="en-US" sz="1400"/>
          </a:p>
        </p:txBody>
      </p:sp>
      <p:sp>
        <p:nvSpPr>
          <p:cNvPr id="16386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9C38B522-2B5D-974C-939C-9FC5038D297C}" type="slidenum">
              <a:rPr lang="en-US" sz="1400"/>
            </a:fld>
            <a:endParaRPr 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anose="020B0604030504040204" charset="0"/>
              </a:rPr>
              <a:t>Minimum Cuts</a:t>
            </a:r>
            <a:endParaRPr lang="en-US" dirty="0">
              <a:latin typeface="Tahoma" panose="020B0604030504040204" charset="0"/>
            </a:endParaRPr>
          </a:p>
        </p:txBody>
      </p:sp>
      <p:sp>
        <p:nvSpPr>
          <p:cNvPr id="8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Presentation for use with the textbook, </a:t>
            </a:r>
            <a:r>
              <a:rPr lang="en-US" sz="1800" dirty="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dirty="0" smtClean="0"/>
              <a:t>, by M. T. Goodrich and R. Tamassia, Wiley, 2015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595" y="3124200"/>
            <a:ext cx="3733800" cy="325898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r>
              <a:rPr lang="en-US" dirty="0" smtClean="0"/>
              <a:t>Definition of Minimum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419600"/>
          </a:xfrm>
        </p:spPr>
        <p:txBody>
          <a:bodyPr/>
          <a:lstStyle/>
          <a:p>
            <a:r>
              <a:rPr lang="en-US" sz="2000" dirty="0"/>
              <a:t>A cut, C, of a connected graph, G, is a subset of the edges of G whose </a:t>
            </a:r>
            <a:r>
              <a:rPr lang="en-US" sz="2000" dirty="0" smtClean="0"/>
              <a:t>removal disconnects </a:t>
            </a:r>
            <a:r>
              <a:rPr lang="en-US" sz="2000" dirty="0"/>
              <a:t>G. </a:t>
            </a:r>
            <a:endParaRPr lang="en-US" sz="2000" dirty="0" smtClean="0"/>
          </a:p>
          <a:p>
            <a:r>
              <a:rPr lang="en-US" sz="2000" dirty="0" smtClean="0"/>
              <a:t>That </a:t>
            </a:r>
            <a:r>
              <a:rPr lang="en-US" sz="2000" dirty="0"/>
              <a:t>is, after removing all the edges of C, we can partition </a:t>
            </a:r>
            <a:r>
              <a:rPr lang="en-US" sz="2000" dirty="0" smtClean="0"/>
              <a:t>the vertices </a:t>
            </a:r>
            <a:r>
              <a:rPr lang="en-US" sz="2000" dirty="0"/>
              <a:t>of G into two subsets, A, and B such that there are no edges between </a:t>
            </a:r>
            <a:r>
              <a:rPr lang="en-US" sz="2000" dirty="0" smtClean="0"/>
              <a:t>a vertex </a:t>
            </a:r>
            <a:r>
              <a:rPr lang="en-US" sz="2000" dirty="0"/>
              <a:t>in A and a vertex in B.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minimum cut </a:t>
            </a:r>
            <a:r>
              <a:rPr lang="en-US" sz="2000" dirty="0"/>
              <a:t>of G is a cut </a:t>
            </a:r>
            <a:r>
              <a:rPr lang="en-US" sz="2000" dirty="0" smtClean="0"/>
              <a:t>of smallest </a:t>
            </a:r>
            <a:r>
              <a:rPr lang="en-US" sz="2000" dirty="0"/>
              <a:t>size among all cuts of G.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657600"/>
            <a:ext cx="4114800" cy="272676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7" y="1524000"/>
            <a:ext cx="8077200" cy="5029200"/>
          </a:xfrm>
        </p:spPr>
        <p:txBody>
          <a:bodyPr/>
          <a:lstStyle/>
          <a:p>
            <a:r>
              <a:rPr lang="en-US" sz="2400" dirty="0"/>
              <a:t>In several applications, it is important to determine the size of a smallest </a:t>
            </a:r>
            <a:r>
              <a:rPr lang="en-US" sz="2400" dirty="0" smtClean="0"/>
              <a:t>cut of </a:t>
            </a:r>
            <a:r>
              <a:rPr lang="en-US" sz="2400" dirty="0"/>
              <a:t>a graph. </a:t>
            </a:r>
            <a:endParaRPr lang="en-US" sz="2400" dirty="0" smtClean="0"/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example, in a communications network, the failures of the </a:t>
            </a:r>
            <a:r>
              <a:rPr lang="en-US" sz="1800" dirty="0" smtClean="0"/>
              <a:t>edges of </a:t>
            </a:r>
            <a:r>
              <a:rPr lang="en-US" sz="1800" dirty="0"/>
              <a:t>a cut prevents the communication between the nodes on the two sides of a cut.</a:t>
            </a:r>
            <a:endParaRPr lang="en-US" sz="1800" dirty="0"/>
          </a:p>
          <a:p>
            <a:pPr lvl="1"/>
            <a:r>
              <a:rPr lang="en-US" sz="1800" dirty="0"/>
              <a:t>Thus, the size of a minimum cut and the number of such cuts give an idea of </a:t>
            </a:r>
            <a:r>
              <a:rPr lang="en-US" sz="1800" dirty="0" smtClean="0"/>
              <a:t>the vulnerability </a:t>
            </a:r>
            <a:r>
              <a:rPr lang="en-US" sz="1800" dirty="0"/>
              <a:t>of the network to edge failures. </a:t>
            </a:r>
            <a:endParaRPr lang="en-US" sz="1800" dirty="0" smtClean="0"/>
          </a:p>
          <a:p>
            <a:r>
              <a:rPr lang="en-US" sz="2400" dirty="0" smtClean="0"/>
              <a:t>Small </a:t>
            </a:r>
            <a:r>
              <a:rPr lang="en-US" sz="2400" dirty="0"/>
              <a:t>cuts are also important </a:t>
            </a:r>
            <a:r>
              <a:rPr lang="en-US" sz="2400" dirty="0" smtClean="0"/>
              <a:t>for the </a:t>
            </a:r>
            <a:r>
              <a:rPr lang="en-US" sz="2400" dirty="0"/>
              <a:t>automatic classification of web content. </a:t>
            </a:r>
            <a:endParaRPr lang="en-US" sz="2400" dirty="0" smtClean="0"/>
          </a:p>
          <a:p>
            <a:pPr lvl="1"/>
            <a:r>
              <a:rPr lang="en-US" sz="1800" dirty="0" smtClean="0"/>
              <a:t>Namely</a:t>
            </a:r>
            <a:r>
              <a:rPr lang="en-US" sz="1800" dirty="0"/>
              <a:t>, consider a collection of </a:t>
            </a:r>
            <a:r>
              <a:rPr lang="en-US" sz="1800" dirty="0" smtClean="0"/>
              <a:t>web pages </a:t>
            </a:r>
            <a:r>
              <a:rPr lang="en-US" sz="1800" dirty="0"/>
              <a:t>and model them as a graph, where vertices correspond to pages and edges </a:t>
            </a:r>
            <a:r>
              <a:rPr lang="en-US" sz="1800" dirty="0" smtClean="0"/>
              <a:t>to links </a:t>
            </a:r>
            <a:r>
              <a:rPr lang="en-US" sz="1800" dirty="0"/>
              <a:t>between pages. 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size of a minimum cut provides a measure of how </a:t>
            </a:r>
            <a:r>
              <a:rPr lang="en-US" sz="1800" dirty="0" smtClean="0"/>
              <a:t>much groups </a:t>
            </a:r>
            <a:r>
              <a:rPr lang="en-US" sz="1800" dirty="0"/>
              <a:t>of pages have related content. Also, we can use minimum cuts to </a:t>
            </a:r>
            <a:r>
              <a:rPr lang="en-US" sz="1800" dirty="0" smtClean="0"/>
              <a:t>recursively partition </a:t>
            </a:r>
            <a:r>
              <a:rPr lang="en-US" sz="1800" dirty="0"/>
              <a:t>the collection into clusters of related documents</a:t>
            </a:r>
            <a:r>
              <a:rPr lang="en-US" sz="18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dirty="0" smtClean="0"/>
              <a:t>Generating Random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67" y="1600200"/>
            <a:ext cx="8077200" cy="44958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input </a:t>
            </a:r>
            <a:r>
              <a:rPr lang="en-US" sz="2800" dirty="0"/>
              <a:t>to the random permutation problem is a list, X = 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. . . 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en-US" sz="2800" dirty="0" smtClean="0"/>
              <a:t>, of </a:t>
            </a:r>
            <a:r>
              <a:rPr lang="en-US" sz="2800" dirty="0"/>
              <a:t>n elements, which could stand for playing cards or any other objects we want </a:t>
            </a:r>
            <a:r>
              <a:rPr lang="en-US" sz="2800" dirty="0" smtClean="0"/>
              <a:t>to randomly </a:t>
            </a:r>
            <a:r>
              <a:rPr lang="en-US" sz="2800" dirty="0"/>
              <a:t>permute.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output</a:t>
            </a:r>
            <a:r>
              <a:rPr lang="en-US" sz="2800" dirty="0"/>
              <a:t> is a reordering of the elements of X, done in a </a:t>
            </a:r>
            <a:r>
              <a:rPr lang="en-US" sz="2800" dirty="0" smtClean="0"/>
              <a:t>way so </a:t>
            </a:r>
            <a:r>
              <a:rPr lang="en-US" sz="2800" dirty="0"/>
              <a:t>that all permutations of X </a:t>
            </a:r>
            <a:r>
              <a:rPr lang="en-US" sz="2800" dirty="0">
                <a:solidFill>
                  <a:srgbClr val="FF0000"/>
                </a:solidFill>
              </a:rPr>
              <a:t>are equally likely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We can use a </a:t>
            </a:r>
            <a:r>
              <a:rPr lang="en-US" sz="2800" dirty="0"/>
              <a:t>function, </a:t>
            </a:r>
            <a:r>
              <a:rPr lang="en-US" sz="2800" b="1" dirty="0"/>
              <a:t>random</a:t>
            </a:r>
            <a:r>
              <a:rPr lang="en-US" sz="2800" dirty="0"/>
              <a:t>(k), </a:t>
            </a:r>
            <a:r>
              <a:rPr lang="en-US" sz="2800" dirty="0" smtClean="0"/>
              <a:t>which returns </a:t>
            </a:r>
            <a:r>
              <a:rPr lang="en-US" sz="2800" dirty="0"/>
              <a:t>an integer in the range [0, k − 1] chosen uniformly and independently </a:t>
            </a:r>
            <a:r>
              <a:rPr lang="en-US" sz="2800" dirty="0" smtClean="0"/>
              <a:t>at random</a:t>
            </a:r>
            <a:r>
              <a:rPr lang="en-US" sz="2800" dirty="0"/>
              <a:t>.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Max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84" y="1600200"/>
            <a:ext cx="7772400" cy="4648200"/>
          </a:xfrm>
        </p:spPr>
        <p:txBody>
          <a:bodyPr/>
          <a:lstStyle/>
          <a:p>
            <a:r>
              <a:rPr lang="en-US" sz="2000" dirty="0" smtClean="0"/>
              <a:t>The min-cut/max-flow theorem states that, given a pair of vertices, s and t, we can compute a minimum cut in polynomial time such that s is on one side of the cut and t is on the other.</a:t>
            </a:r>
            <a:endParaRPr lang="en-US" sz="2000" dirty="0" smtClean="0"/>
          </a:p>
          <a:p>
            <a:r>
              <a:rPr lang="en-US" sz="2000" dirty="0" smtClean="0"/>
              <a:t>In this case, however, we want the minimum cut over all possible cuts.</a:t>
            </a:r>
            <a:endParaRPr lang="en-US" sz="2000" dirty="0" smtClean="0"/>
          </a:p>
          <a:p>
            <a:r>
              <a:rPr lang="en-US" sz="2000" dirty="0" smtClean="0"/>
              <a:t>Nevertheless, we can compute such an overall minimum cut by O(n) calls to an (</a:t>
            </a:r>
            <a:r>
              <a:rPr lang="en-US" sz="2000" dirty="0" err="1" smtClean="0"/>
              <a:t>s,t</a:t>
            </a:r>
            <a:r>
              <a:rPr lang="en-US" sz="2000" dirty="0" smtClean="0"/>
              <a:t>)-min-cut-max-flow algorithm.  (See Exercise C-19.9.)</a:t>
            </a:r>
            <a:endParaRPr lang="en-US" sz="2000" dirty="0" smtClean="0"/>
          </a:p>
          <a:p>
            <a:r>
              <a:rPr lang="en-US" sz="2000" dirty="0" smtClean="0"/>
              <a:t>There is a simple, efficient randomized algorithm that succeeds with high probability without using min-cut-max-flow, but using the concept of </a:t>
            </a:r>
            <a:r>
              <a:rPr lang="en-US" sz="2000" dirty="0" smtClean="0">
                <a:solidFill>
                  <a:srgbClr val="FF0000"/>
                </a:solidFill>
              </a:rPr>
              <a:t>Contracting Edges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Contracting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12" y="1600200"/>
            <a:ext cx="8305800" cy="4800600"/>
          </a:xfrm>
        </p:spPr>
        <p:txBody>
          <a:bodyPr/>
          <a:lstStyle/>
          <a:p>
            <a:r>
              <a:rPr lang="en-US" sz="2000" dirty="0" smtClean="0"/>
              <a:t>The simple randomized </a:t>
            </a:r>
            <a:r>
              <a:rPr lang="en-US" sz="2000" dirty="0" smtClean="0"/>
              <a:t>algorithm </a:t>
            </a:r>
            <a:r>
              <a:rPr lang="en-US" sz="2000" dirty="0"/>
              <a:t>repeatedly </a:t>
            </a:r>
            <a:r>
              <a:rPr lang="en-US" sz="2000" dirty="0" smtClean="0"/>
              <a:t>performs contraction </a:t>
            </a:r>
            <a:r>
              <a:rPr lang="en-US" sz="2000" dirty="0"/>
              <a:t>operations on the graph. </a:t>
            </a:r>
            <a:endParaRPr lang="en-US" sz="2000" dirty="0" smtClean="0"/>
          </a:p>
          <a:p>
            <a:r>
              <a:rPr lang="en-US" sz="2000" dirty="0" smtClean="0"/>
              <a:t>Let </a:t>
            </a:r>
            <a:r>
              <a:rPr lang="en-US" sz="2000" dirty="0"/>
              <a:t>G be a graph with n vertices, </a:t>
            </a:r>
            <a:r>
              <a:rPr lang="en-US" sz="2000" dirty="0" smtClean="0"/>
              <a:t>where we </a:t>
            </a:r>
            <a:r>
              <a:rPr lang="en-US" sz="2000" dirty="0"/>
              <a:t>allow G to have parallel edges. We denote with (</a:t>
            </a:r>
            <a:r>
              <a:rPr lang="en-US" sz="2000" dirty="0" err="1"/>
              <a:t>v,w</a:t>
            </a:r>
            <a:r>
              <a:rPr lang="en-US" sz="2000" dirty="0"/>
              <a:t>) any edge with </a:t>
            </a:r>
            <a:r>
              <a:rPr lang="en-US" sz="2000" dirty="0" smtClean="0"/>
              <a:t>endpoints v </a:t>
            </a:r>
            <a:r>
              <a:rPr lang="en-US" sz="2000" dirty="0"/>
              <a:t>and w.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contraction of an edge e of G with endpoints u and v consists of </a:t>
            </a:r>
            <a:r>
              <a:rPr lang="en-US" sz="2000" dirty="0" smtClean="0"/>
              <a:t>the following </a:t>
            </a:r>
            <a:r>
              <a:rPr lang="en-US" sz="2000" dirty="0"/>
              <a:t>steps that yield a new graph with n − 1 vertices, denoted G/e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0" indent="0">
              <a:buNone/>
            </a:pPr>
            <a:endParaRPr lang="en-US" sz="11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Remove </a:t>
            </a:r>
            <a:r>
              <a:rPr lang="en-US" sz="2000" dirty="0"/>
              <a:t>edge e and any other edge between its endpoints, u and v.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a new vertex, 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</a:t>
            </a:r>
            <a:r>
              <a:rPr lang="en-US" sz="2000" dirty="0"/>
              <a:t>every edge, f, incident on u, detach f from u and attach it to w. </a:t>
            </a:r>
            <a:r>
              <a:rPr lang="en-US" sz="2000" dirty="0" smtClean="0"/>
              <a:t>Formally speaking</a:t>
            </a:r>
            <a:r>
              <a:rPr lang="en-US" sz="2000" dirty="0"/>
              <a:t>, let z be the other endpoint of f. Change the endpoints of f to be </a:t>
            </a:r>
            <a:r>
              <a:rPr lang="en-US" sz="2000" dirty="0" smtClean="0"/>
              <a:t>z and </a:t>
            </a:r>
            <a:r>
              <a:rPr lang="en-US" sz="2000" dirty="0"/>
              <a:t>w.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 </a:t>
            </a:r>
            <a:r>
              <a:rPr lang="en-US" sz="2000" dirty="0"/>
              <a:t>every edge, f, incident on v, detach f from v and attach it to w.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Contracting Edges,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76401"/>
            <a:ext cx="4267200" cy="26431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733800"/>
            <a:ext cx="4343400" cy="2696265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>
            <a:off x="3746230" y="1787814"/>
            <a:ext cx="3448173" cy="1948968"/>
          </a:xfrm>
          <a:custGeom>
            <a:avLst/>
            <a:gdLst>
              <a:gd name="connsiteX0" fmla="*/ 0 w 3448173"/>
              <a:gd name="connsiteY0" fmla="*/ 459737 h 1948968"/>
              <a:gd name="connsiteX1" fmla="*/ 1672098 w 3448173"/>
              <a:gd name="connsiteY1" fmla="*/ 12054 h 1948968"/>
              <a:gd name="connsiteX2" fmla="*/ 3316785 w 3448173"/>
              <a:gd name="connsiteY2" fmla="*/ 889147 h 1948968"/>
              <a:gd name="connsiteX3" fmla="*/ 3344196 w 3448173"/>
              <a:gd name="connsiteY3" fmla="*/ 1948968 h 19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173" h="1948968">
                <a:moveTo>
                  <a:pt x="0" y="459737"/>
                </a:moveTo>
                <a:cubicBezTo>
                  <a:pt x="559650" y="200111"/>
                  <a:pt x="1119301" y="-59514"/>
                  <a:pt x="1672098" y="12054"/>
                </a:cubicBezTo>
                <a:cubicBezTo>
                  <a:pt x="2224895" y="83622"/>
                  <a:pt x="3038102" y="566328"/>
                  <a:pt x="3316785" y="889147"/>
                </a:cubicBezTo>
                <a:cubicBezTo>
                  <a:pt x="3595468" y="1211966"/>
                  <a:pt x="3344196" y="1948968"/>
                  <a:pt x="3344196" y="1948968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5552" y="2738635"/>
            <a:ext cx="3357788" cy="457200"/>
          </a:xfrm>
          <a:solidFill>
            <a:schemeClr val="bg1"/>
          </a:solidFill>
          <a:ln>
            <a:solidFill>
              <a:srgbClr val="40458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Contracting the edge (v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8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Contracting Edges,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463" y="1847702"/>
            <a:ext cx="4343400" cy="2696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467" y="3615471"/>
            <a:ext cx="4043782" cy="2632929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 rot="3311792" flipV="1">
            <a:off x="1517265" y="3423582"/>
            <a:ext cx="4098923" cy="2051812"/>
          </a:xfrm>
          <a:custGeom>
            <a:avLst/>
            <a:gdLst>
              <a:gd name="connsiteX0" fmla="*/ 0 w 3448173"/>
              <a:gd name="connsiteY0" fmla="*/ 459737 h 1948968"/>
              <a:gd name="connsiteX1" fmla="*/ 1672098 w 3448173"/>
              <a:gd name="connsiteY1" fmla="*/ 12054 h 1948968"/>
              <a:gd name="connsiteX2" fmla="*/ 3316785 w 3448173"/>
              <a:gd name="connsiteY2" fmla="*/ 889147 h 1948968"/>
              <a:gd name="connsiteX3" fmla="*/ 3344196 w 3448173"/>
              <a:gd name="connsiteY3" fmla="*/ 1948968 h 19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173" h="1948968">
                <a:moveTo>
                  <a:pt x="0" y="459737"/>
                </a:moveTo>
                <a:cubicBezTo>
                  <a:pt x="559650" y="200111"/>
                  <a:pt x="1119301" y="-59514"/>
                  <a:pt x="1672098" y="12054"/>
                </a:cubicBezTo>
                <a:cubicBezTo>
                  <a:pt x="2224895" y="83622"/>
                  <a:pt x="3038102" y="566328"/>
                  <a:pt x="3316785" y="889147"/>
                </a:cubicBezTo>
                <a:cubicBezTo>
                  <a:pt x="3595468" y="1211966"/>
                  <a:pt x="3344196" y="1948968"/>
                  <a:pt x="3344196" y="1948968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00600"/>
            <a:ext cx="3357788" cy="457200"/>
          </a:xfrm>
          <a:solidFill>
            <a:schemeClr val="bg1"/>
          </a:solidFill>
          <a:ln>
            <a:solidFill>
              <a:srgbClr val="40458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Contracting the edge (v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Contracting Edges,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"/>
          <a:srcRect b="3470"/>
          <a:stretch>
            <a:fillRect/>
          </a:stretch>
        </p:blipFill>
        <p:spPr>
          <a:xfrm>
            <a:off x="680618" y="1560672"/>
            <a:ext cx="4043782" cy="2541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549010"/>
            <a:ext cx="4114800" cy="2699390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 rot="11090879" flipH="1" flipV="1">
            <a:off x="3910139" y="2711143"/>
            <a:ext cx="4715113" cy="1509558"/>
          </a:xfrm>
          <a:custGeom>
            <a:avLst/>
            <a:gdLst>
              <a:gd name="connsiteX0" fmla="*/ 0 w 3448173"/>
              <a:gd name="connsiteY0" fmla="*/ 459737 h 1948968"/>
              <a:gd name="connsiteX1" fmla="*/ 1672098 w 3448173"/>
              <a:gd name="connsiteY1" fmla="*/ 12054 h 1948968"/>
              <a:gd name="connsiteX2" fmla="*/ 3316785 w 3448173"/>
              <a:gd name="connsiteY2" fmla="*/ 889147 h 1948968"/>
              <a:gd name="connsiteX3" fmla="*/ 3344196 w 3448173"/>
              <a:gd name="connsiteY3" fmla="*/ 1948968 h 19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173" h="1948968">
                <a:moveTo>
                  <a:pt x="0" y="459737"/>
                </a:moveTo>
                <a:cubicBezTo>
                  <a:pt x="559650" y="200111"/>
                  <a:pt x="1119301" y="-59514"/>
                  <a:pt x="1672098" y="12054"/>
                </a:cubicBezTo>
                <a:cubicBezTo>
                  <a:pt x="2224895" y="83622"/>
                  <a:pt x="3038102" y="566328"/>
                  <a:pt x="3316785" y="889147"/>
                </a:cubicBezTo>
                <a:cubicBezTo>
                  <a:pt x="3595468" y="1211966"/>
                  <a:pt x="3344196" y="1948968"/>
                  <a:pt x="3344196" y="1948968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412" y="2819400"/>
            <a:ext cx="3357788" cy="457200"/>
          </a:xfrm>
          <a:solidFill>
            <a:schemeClr val="bg1"/>
          </a:solidFill>
          <a:ln>
            <a:solidFill>
              <a:srgbClr val="40458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Contracting the edge (v</a:t>
            </a:r>
            <a:r>
              <a:rPr lang="en-US" sz="2000" baseline="-25000" dirty="0"/>
              <a:t>7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9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Contracting Edges,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02674"/>
            <a:ext cx="4114800" cy="2699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06" y="3461675"/>
            <a:ext cx="3886200" cy="2427573"/>
          </a:xfrm>
          <a:prstGeom prst="rect">
            <a:avLst/>
          </a:prstGeom>
        </p:spPr>
      </p:pic>
      <p:sp>
        <p:nvSpPr>
          <p:cNvPr id="20" name="Freeform 19"/>
          <p:cNvSpPr/>
          <p:nvPr/>
        </p:nvSpPr>
        <p:spPr>
          <a:xfrm rot="3555084" flipV="1">
            <a:off x="422334" y="3479040"/>
            <a:ext cx="4461780" cy="2028240"/>
          </a:xfrm>
          <a:custGeom>
            <a:avLst/>
            <a:gdLst>
              <a:gd name="connsiteX0" fmla="*/ 0 w 3448173"/>
              <a:gd name="connsiteY0" fmla="*/ 459737 h 1948968"/>
              <a:gd name="connsiteX1" fmla="*/ 1672098 w 3448173"/>
              <a:gd name="connsiteY1" fmla="*/ 12054 h 1948968"/>
              <a:gd name="connsiteX2" fmla="*/ 3316785 w 3448173"/>
              <a:gd name="connsiteY2" fmla="*/ 889147 h 1948968"/>
              <a:gd name="connsiteX3" fmla="*/ 3344196 w 3448173"/>
              <a:gd name="connsiteY3" fmla="*/ 1948968 h 19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173" h="1948968">
                <a:moveTo>
                  <a:pt x="0" y="459737"/>
                </a:moveTo>
                <a:cubicBezTo>
                  <a:pt x="559650" y="200111"/>
                  <a:pt x="1119301" y="-59514"/>
                  <a:pt x="1672098" y="12054"/>
                </a:cubicBezTo>
                <a:cubicBezTo>
                  <a:pt x="2224895" y="83622"/>
                  <a:pt x="3038102" y="566328"/>
                  <a:pt x="3316785" y="889147"/>
                </a:cubicBezTo>
                <a:cubicBezTo>
                  <a:pt x="3595468" y="1211966"/>
                  <a:pt x="3344196" y="1948968"/>
                  <a:pt x="3344196" y="1948968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800600"/>
            <a:ext cx="3581400" cy="457200"/>
          </a:xfrm>
          <a:solidFill>
            <a:schemeClr val="bg1"/>
          </a:solidFill>
          <a:ln>
            <a:solidFill>
              <a:srgbClr val="40458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Contracting the edge (v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Contracting Edges, An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00200"/>
            <a:ext cx="3886200" cy="24275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347383"/>
            <a:ext cx="3122939" cy="1360779"/>
          </a:xfrm>
          <a:prstGeom prst="rect">
            <a:avLst/>
          </a:prstGeom>
        </p:spPr>
      </p:pic>
      <p:sp>
        <p:nvSpPr>
          <p:cNvPr id="10" name="Content Placeholder 2"/>
          <p:cNvSpPr txBox="1"/>
          <p:nvPr/>
        </p:nvSpPr>
        <p:spPr bwMode="auto">
          <a:xfrm>
            <a:off x="5988391" y="5112705"/>
            <a:ext cx="3051031" cy="1097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charset="0"/>
              <a:buChar char="q"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charset="0"/>
              <a:buChar char="n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charset="0"/>
              <a:buChar char="w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charset="0"/>
              <a:buNone/>
            </a:pPr>
            <a:r>
              <a:rPr lang="en-US" sz="2000" dirty="0" smtClean="0"/>
              <a:t>This final graph has the same minimum cut as the original graph.</a:t>
            </a:r>
            <a:endParaRPr lang="en-US" sz="2000" dirty="0"/>
          </a:p>
        </p:txBody>
      </p:sp>
      <p:sp>
        <p:nvSpPr>
          <p:cNvPr id="20" name="Freeform 19"/>
          <p:cNvSpPr/>
          <p:nvPr/>
        </p:nvSpPr>
        <p:spPr>
          <a:xfrm rot="3555084" flipV="1">
            <a:off x="3200668" y="2542670"/>
            <a:ext cx="2869053" cy="3228139"/>
          </a:xfrm>
          <a:custGeom>
            <a:avLst/>
            <a:gdLst>
              <a:gd name="connsiteX0" fmla="*/ 0 w 3448173"/>
              <a:gd name="connsiteY0" fmla="*/ 459737 h 1948968"/>
              <a:gd name="connsiteX1" fmla="*/ 1672098 w 3448173"/>
              <a:gd name="connsiteY1" fmla="*/ 12054 h 1948968"/>
              <a:gd name="connsiteX2" fmla="*/ 3316785 w 3448173"/>
              <a:gd name="connsiteY2" fmla="*/ 889147 h 1948968"/>
              <a:gd name="connsiteX3" fmla="*/ 3344196 w 3448173"/>
              <a:gd name="connsiteY3" fmla="*/ 1948968 h 194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173" h="1948968">
                <a:moveTo>
                  <a:pt x="0" y="459737"/>
                </a:moveTo>
                <a:cubicBezTo>
                  <a:pt x="559650" y="200111"/>
                  <a:pt x="1119301" y="-59514"/>
                  <a:pt x="1672098" y="12054"/>
                </a:cubicBezTo>
                <a:cubicBezTo>
                  <a:pt x="2224895" y="83622"/>
                  <a:pt x="3038102" y="566328"/>
                  <a:pt x="3316785" y="889147"/>
                </a:cubicBezTo>
                <a:cubicBezTo>
                  <a:pt x="3595468" y="1211966"/>
                  <a:pt x="3344196" y="1948968"/>
                  <a:pt x="3344196" y="1948968"/>
                </a:cubicBezTo>
              </a:path>
            </a:pathLst>
          </a:custGeom>
          <a:ln w="38100" cmpd="sng">
            <a:solidFill>
              <a:schemeClr val="tx1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343400"/>
            <a:ext cx="3810000" cy="1447800"/>
          </a:xfrm>
          <a:solidFill>
            <a:schemeClr val="bg1"/>
          </a:solidFill>
          <a:ln>
            <a:solidFill>
              <a:srgbClr val="40458C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Contracting the edge (v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,v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),  yielding w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contracting (w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,w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), yielding w</a:t>
            </a:r>
            <a:r>
              <a:rPr lang="en-US" sz="2000" baseline="-25000" dirty="0" smtClean="0"/>
              <a:t>6</a:t>
            </a:r>
            <a:r>
              <a:rPr lang="en-US" sz="2000" dirty="0" smtClean="0"/>
              <a:t>, and contracting (w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), yielding w</a:t>
            </a:r>
            <a:r>
              <a:rPr lang="en-US" sz="2000" baseline="-25000" dirty="0" smtClean="0"/>
              <a:t>7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Karger’s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A simple min-cut algorithm, which succeeds with high probability is to repeat the following procedure multiple times, keeping track of the smallest cut that it ever finds: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Minimum Cuts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7130" y="3680110"/>
            <a:ext cx="7620000" cy="255401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390" y="1447800"/>
            <a:ext cx="8305800" cy="4953000"/>
          </a:xfrm>
        </p:spPr>
        <p:txBody>
          <a:bodyPr/>
          <a:lstStyle/>
          <a:p>
            <a:r>
              <a:rPr lang="en-US" sz="2800" dirty="0" smtClean="0"/>
              <a:t>Theorem 19.3: Let G be a graph with n vertices. For any positive integer constant c, we can compute a minimum cut of G with randomized algorithm (</a:t>
            </a:r>
            <a:r>
              <a:rPr lang="en-US" sz="2800" dirty="0" err="1" smtClean="0"/>
              <a:t>Karger’s</a:t>
            </a:r>
            <a:r>
              <a:rPr lang="en-US" sz="2800" dirty="0" smtClean="0"/>
              <a:t> Algorithm) that runs in time  O(n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log n), and has a success probability of </a:t>
            </a:r>
            <a:r>
              <a:rPr lang="en-US" sz="2800" dirty="0"/>
              <a:t>1- </a:t>
            </a:r>
            <a:r>
              <a:rPr lang="en-US" sz="2800" dirty="0" smtClean="0"/>
              <a:t>1/</a:t>
            </a:r>
            <a:r>
              <a:rPr lang="en-US" sz="2800" dirty="0" err="1" smtClean="0"/>
              <a:t>n</a:t>
            </a:r>
            <a:r>
              <a:rPr lang="en-US" sz="2800" baseline="30000" dirty="0" err="1" smtClean="0"/>
              <a:t>c</a:t>
            </a:r>
            <a:r>
              <a:rPr lang="en-US" sz="2800" baseline="30000" dirty="0"/>
              <a:t> 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Recall Edmonds-Karp Algorithm to find the Max flow (which is equal to Capacity of minimum cut) is O(nm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which needs to be applied O(n) time to G to find the minimum cut results in O(n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m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).</a:t>
            </a:r>
            <a:endParaRPr lang="en-US" sz="2800" dirty="0" smtClean="0"/>
          </a:p>
          <a:p>
            <a:r>
              <a:rPr lang="en-US" sz="2800" dirty="0" smtClean="0"/>
              <a:t>So Randomized minimum cut is more practical.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baseline="30000" dirty="0" smtClean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Minimum Cuts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Las Vegas and Monte Carlo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randomized algorithm that </a:t>
            </a:r>
            <a:r>
              <a:rPr lang="en-US" sz="2000" dirty="0" smtClean="0">
                <a:solidFill>
                  <a:srgbClr val="FF0000"/>
                </a:solidFill>
              </a:rPr>
              <a:t>always</a:t>
            </a:r>
            <a:r>
              <a:rPr lang="en-US" sz="2000" dirty="0" smtClean="0"/>
              <a:t> succeeds in producing a </a:t>
            </a:r>
            <a:r>
              <a:rPr lang="en-US" sz="2000" dirty="0" smtClean="0">
                <a:solidFill>
                  <a:srgbClr val="FF0000"/>
                </a:solidFill>
              </a:rPr>
              <a:t>correct output,</a:t>
            </a:r>
            <a:r>
              <a:rPr lang="en-US" sz="2000" dirty="0" smtClean="0"/>
              <a:t> but whose </a:t>
            </a:r>
            <a:r>
              <a:rPr lang="en-US" sz="2000" dirty="0" smtClean="0">
                <a:solidFill>
                  <a:srgbClr val="FF0000"/>
                </a:solidFill>
              </a:rPr>
              <a:t>running time depends on random events</a:t>
            </a:r>
            <a:r>
              <a:rPr lang="en-US" sz="2000" dirty="0" smtClean="0"/>
              <a:t> (probabilistic) is known as </a:t>
            </a:r>
            <a:r>
              <a:rPr lang="en-US" sz="2000" i="1" dirty="0" smtClean="0">
                <a:solidFill>
                  <a:srgbClr val="FF0000"/>
                </a:solidFill>
              </a:rPr>
              <a:t>Las Vegas Algorithm.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Example: </a:t>
            </a:r>
            <a:r>
              <a:rPr lang="en-US" sz="1800" dirty="0" err="1" smtClean="0"/>
              <a:t>randomSort</a:t>
            </a:r>
            <a:r>
              <a:rPr lang="en-US" sz="1800" dirty="0" smtClean="0"/>
              <a:t> runs in O(n) time with probability</a:t>
            </a:r>
            <a:endParaRPr lang="en-US" sz="1800" dirty="0" smtClean="0"/>
          </a:p>
          <a:p>
            <a:r>
              <a:rPr lang="en-US" sz="2000" dirty="0" smtClean="0"/>
              <a:t>A Randomized algorithm that always has a </a:t>
            </a:r>
            <a:r>
              <a:rPr lang="en-US" sz="2000" dirty="0" smtClean="0">
                <a:solidFill>
                  <a:srgbClr val="FF0000"/>
                </a:solidFill>
              </a:rPr>
              <a:t>deterministic running time</a:t>
            </a:r>
            <a:r>
              <a:rPr lang="en-US" sz="2000" dirty="0" smtClean="0"/>
              <a:t>, but whose</a:t>
            </a:r>
            <a:r>
              <a:rPr lang="en-US" sz="2000" dirty="0" smtClean="0">
                <a:solidFill>
                  <a:srgbClr val="FF0000"/>
                </a:solidFill>
              </a:rPr>
              <a:t> output may be incorrect</a:t>
            </a:r>
            <a:r>
              <a:rPr lang="en-US" sz="2000" dirty="0" smtClean="0"/>
              <a:t>, with some probability, is known as </a:t>
            </a:r>
            <a:r>
              <a:rPr lang="en-US" sz="2000" i="1" dirty="0" smtClean="0">
                <a:solidFill>
                  <a:srgbClr val="FF0000"/>
                </a:solidFill>
              </a:rPr>
              <a:t>Monte Carlo Algorithm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r>
              <a:rPr lang="en-US" sz="1800" dirty="0" smtClean="0"/>
              <a:t>Example: Fisher –Yates produces shuffles with probability of  1-(1/n!) of equally likely permutation in O(n) time. </a:t>
            </a:r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1: Random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smtClean="0"/>
              <a:t>algorithm simply </a:t>
            </a:r>
            <a:r>
              <a:rPr lang="en-US" dirty="0"/>
              <a:t>chooses a random number for each element in X and sorts the </a:t>
            </a:r>
            <a:r>
              <a:rPr lang="en-US" dirty="0" smtClean="0"/>
              <a:t>elements using </a:t>
            </a:r>
            <a:r>
              <a:rPr lang="en-US" dirty="0"/>
              <a:t>these values as keys.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505200"/>
            <a:ext cx="5895008" cy="2590800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the following Examples.</a:t>
            </a:r>
            <a:endParaRPr lang="en-US" dirty="0" smtClean="0"/>
          </a:p>
          <a:p>
            <a:pPr lvl="1"/>
            <a:r>
              <a:rPr lang="en-US" dirty="0" smtClean="0"/>
              <a:t>Randomized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Algorithm Sort (X)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While X is not sorted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Shuffle X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What is the running time of Sort(X)?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We may use randomization to </a:t>
            </a:r>
            <a:r>
              <a:rPr lang="en-US" altLang="en-US" sz="2000" i="1" dirty="0" smtClean="0">
                <a:solidFill>
                  <a:schemeClr val="tx2"/>
                </a:solidFill>
              </a:rPr>
              <a:t>improve</a:t>
            </a:r>
            <a:r>
              <a:rPr lang="en-US" altLang="en-US" sz="2000" dirty="0" smtClean="0"/>
              <a:t> a solution:</a:t>
            </a: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Use a greedy algorithm to develop a solution then use a randomized algorithm to improve it.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can employ a greedy algorithm to fill the </a:t>
            </a:r>
            <a:r>
              <a:rPr lang="en-US" altLang="en-US" sz="2000" dirty="0" smtClean="0"/>
              <a:t>knapsack first. Then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Remove </a:t>
            </a:r>
            <a:r>
              <a:rPr lang="en-US" altLang="en-US" sz="1800" dirty="0"/>
              <a:t>a randomly chosen item from the knapsack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Replace it with other </a:t>
            </a:r>
            <a:r>
              <a:rPr lang="en-US" altLang="en-US" sz="1800" dirty="0" smtClean="0"/>
              <a:t>item, in a greedy approach 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If the result is a better solution, keep it, else go back to the previous solution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Repeat this procedure as many times as desired</a:t>
            </a: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An </a:t>
            </a:r>
            <a:r>
              <a:rPr lang="en-US" altLang="en-US" sz="2000" dirty="0"/>
              <a:t>optimal solution </a:t>
            </a:r>
            <a:r>
              <a:rPr lang="en-US" altLang="en-US" sz="2000" dirty="0" smtClean="0"/>
              <a:t>may not be obtained, </a:t>
            </a:r>
            <a:r>
              <a:rPr lang="en-US" altLang="en-US" sz="2000" dirty="0"/>
              <a:t>but you </a:t>
            </a:r>
            <a:r>
              <a:rPr lang="en-US" altLang="en-US" sz="2000" dirty="0" smtClean="0"/>
              <a:t>may </a:t>
            </a:r>
            <a:r>
              <a:rPr lang="en-US" altLang="en-US" sz="2000" dirty="0"/>
              <a:t>get a better one </a:t>
            </a:r>
            <a:r>
              <a:rPr lang="en-US" altLang="en-US" sz="2000" dirty="0" smtClean="0"/>
              <a:t>than the original.</a:t>
            </a:r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pPr marL="0" indent="0" eaLnBrk="1" hangingPunct="1">
              <a:buNone/>
            </a:pPr>
            <a:endParaRPr lang="en-US" altLang="en-US" sz="2800" dirty="0" smtClean="0"/>
          </a:p>
          <a:p>
            <a:pPr eaLnBrk="1" hangingPunct="1"/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0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4099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93AAB3D5-F31C-6643-B8E2-893F7A689F85}" type="slidenum">
              <a:rPr lang="en-US" sz="1400"/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Skip Lists</a:t>
            </a:r>
            <a:endParaRPr lang="en-US">
              <a:latin typeface="Tahoma" panose="020B0604030504040204" charset="0"/>
            </a:endParaRPr>
          </a:p>
        </p:txBody>
      </p:sp>
      <p:grpSp>
        <p:nvGrpSpPr>
          <p:cNvPr id="4101" name="Group 383"/>
          <p:cNvGrpSpPr/>
          <p:nvPr/>
        </p:nvGrpSpPr>
        <p:grpSpPr bwMode="auto">
          <a:xfrm>
            <a:off x="4381500" y="3403600"/>
            <a:ext cx="3460750" cy="215900"/>
            <a:chOff x="3154" y="2834"/>
            <a:chExt cx="2180" cy="136"/>
          </a:xfrm>
        </p:grpSpPr>
        <p:sp>
          <p:nvSpPr>
            <p:cNvPr id="4133" name="Rectangle 384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4134" name="Rectangle 385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cxnSp>
          <p:nvCxnSpPr>
            <p:cNvPr id="4135" name="AutoShape 386"/>
            <p:cNvCxnSpPr>
              <a:cxnSpLocks noChangeShapeType="1"/>
              <a:stCxn id="4134" idx="3"/>
              <a:endCxn id="4133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4102" name="Text Box 387"/>
          <p:cNvSpPr txBox="1">
            <a:spLocks noChangeArrowheads="1"/>
          </p:cNvSpPr>
          <p:nvPr/>
        </p:nvSpPr>
        <p:spPr bwMode="auto">
          <a:xfrm>
            <a:off x="4041775" y="4848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4103" name="Text Box 388"/>
          <p:cNvSpPr txBox="1">
            <a:spLocks noChangeArrowheads="1"/>
          </p:cNvSpPr>
          <p:nvPr/>
        </p:nvSpPr>
        <p:spPr bwMode="auto">
          <a:xfrm>
            <a:off x="4041775" y="4340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4104" name="Text Box 389"/>
          <p:cNvSpPr txBox="1">
            <a:spLocks noChangeArrowheads="1"/>
          </p:cNvSpPr>
          <p:nvPr/>
        </p:nvSpPr>
        <p:spPr bwMode="auto">
          <a:xfrm>
            <a:off x="4041775" y="3832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4105" name="Text Box 390"/>
          <p:cNvSpPr txBox="1">
            <a:spLocks noChangeArrowheads="1"/>
          </p:cNvSpPr>
          <p:nvPr/>
        </p:nvSpPr>
        <p:spPr bwMode="auto">
          <a:xfrm>
            <a:off x="4041775" y="3324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3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grpSp>
        <p:nvGrpSpPr>
          <p:cNvPr id="4106" name="Group 391"/>
          <p:cNvGrpSpPr/>
          <p:nvPr/>
        </p:nvGrpSpPr>
        <p:grpSpPr bwMode="auto">
          <a:xfrm>
            <a:off x="4381500" y="4922838"/>
            <a:ext cx="3460750" cy="217487"/>
            <a:chOff x="3154" y="3791"/>
            <a:chExt cx="2180" cy="137"/>
          </a:xfrm>
        </p:grpSpPr>
        <p:sp>
          <p:nvSpPr>
            <p:cNvPr id="4122" name="Rectangle 392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123" name="Rectangle 393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sp>
          <p:nvSpPr>
            <p:cNvPr id="4124" name="Rectangle 394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10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4125" name="Rectangle 395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36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4126" name="AutoShape 396"/>
            <p:cNvCxnSpPr>
              <a:cxnSpLocks noChangeShapeType="1"/>
              <a:stCxn id="4123" idx="3"/>
              <a:endCxn id="4124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4127" name="AutoShape 397"/>
            <p:cNvCxnSpPr>
              <a:cxnSpLocks noChangeShapeType="1"/>
              <a:stCxn id="4130" idx="3"/>
              <a:endCxn id="4125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4128" name="AutoShape 398"/>
            <p:cNvCxnSpPr>
              <a:cxnSpLocks noChangeShapeType="1"/>
              <a:stCxn id="4124" idx="3"/>
              <a:endCxn id="4131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4129" name="AutoShape 399"/>
            <p:cNvCxnSpPr>
              <a:cxnSpLocks noChangeShapeType="1"/>
              <a:stCxn id="4125" idx="3"/>
              <a:endCxn id="4122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4130" name="Rectangle 400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23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4131" name="Rectangle 401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4132" name="AutoShape 402"/>
            <p:cNvCxnSpPr>
              <a:cxnSpLocks noChangeShapeType="1"/>
              <a:stCxn id="4131" idx="3"/>
              <a:endCxn id="4130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grpSp>
        <p:nvGrpSpPr>
          <p:cNvPr id="4107" name="Group 403"/>
          <p:cNvGrpSpPr/>
          <p:nvPr/>
        </p:nvGrpSpPr>
        <p:grpSpPr bwMode="auto">
          <a:xfrm>
            <a:off x="4381500" y="3910013"/>
            <a:ext cx="3460750" cy="215900"/>
            <a:chOff x="3154" y="3173"/>
            <a:chExt cx="2180" cy="136"/>
          </a:xfrm>
        </p:grpSpPr>
        <p:sp>
          <p:nvSpPr>
            <p:cNvPr id="4117" name="Rectangle 404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4118" name="Rectangle 405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cxnSp>
          <p:nvCxnSpPr>
            <p:cNvPr id="4119" name="AutoShape 406"/>
            <p:cNvCxnSpPr>
              <a:cxnSpLocks noChangeShapeType="1"/>
              <a:stCxn id="4118" idx="3"/>
              <a:endCxn id="4120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4120" name="Rectangle 407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4121" name="AutoShape 408"/>
            <p:cNvCxnSpPr>
              <a:cxnSpLocks noChangeShapeType="1"/>
              <a:stCxn id="4120" idx="3"/>
              <a:endCxn id="4117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grpSp>
        <p:nvGrpSpPr>
          <p:cNvPr id="4108" name="Group 409"/>
          <p:cNvGrpSpPr/>
          <p:nvPr/>
        </p:nvGrpSpPr>
        <p:grpSpPr bwMode="auto">
          <a:xfrm>
            <a:off x="4381500" y="4416425"/>
            <a:ext cx="3460750" cy="215900"/>
            <a:chOff x="3154" y="3504"/>
            <a:chExt cx="2180" cy="136"/>
          </a:xfrm>
        </p:grpSpPr>
        <p:sp>
          <p:nvSpPr>
            <p:cNvPr id="4110" name="Rectangle 410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4111" name="Rectangle 411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4112" name="Rectangle 412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23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4113" name="AutoShape 413"/>
            <p:cNvCxnSpPr>
              <a:cxnSpLocks noChangeShapeType="1"/>
              <a:stCxn id="4111" idx="3"/>
              <a:endCxn id="4115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4114" name="AutoShape 414"/>
            <p:cNvCxnSpPr>
              <a:cxnSpLocks noChangeShapeType="1"/>
              <a:stCxn id="4112" idx="3"/>
              <a:endCxn id="4110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4115" name="Rectangle 415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4116" name="AutoShape 416"/>
            <p:cNvCxnSpPr>
              <a:cxnSpLocks noChangeShapeType="1"/>
              <a:stCxn id="4115" idx="3"/>
              <a:endCxn id="4112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42" name="Subtitle 1"/>
          <p:cNvSpPr txBox="1"/>
          <p:nvPr/>
        </p:nvSpPr>
        <p:spPr bwMode="auto">
          <a:xfrm>
            <a:off x="914400" y="381000"/>
            <a:ext cx="6629400" cy="9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MS PGothic" panose="020B060007020508020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charset="0"/>
              <a:buChar char="n"/>
              <a:defRPr sz="28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charset="0"/>
              <a:buChar char="w"/>
              <a:defRPr sz="2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smtClean="0"/>
              <a:t>Presentation for use with the textbook, </a:t>
            </a:r>
            <a:r>
              <a:rPr lang="en-US" sz="1800" smtClean="0">
                <a:solidFill>
                  <a:schemeClr val="tx2"/>
                </a:solidFill>
              </a:rPr>
              <a:t>Algorithm Design and Applications</a:t>
            </a:r>
            <a:r>
              <a:rPr lang="en-US" sz="1800" smtClean="0"/>
              <a:t>, by M. T. Goodrich and R. Tamassia, Wiley, 2015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A60AE2B2-F2E1-3A4E-9D31-B51C2F9D69AF}" type="slidenum">
              <a:rPr lang="en-US" sz="1400"/>
            </a:fld>
            <a:endParaRPr lang="en-US" sz="1400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What is a Skip List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A </a:t>
            </a:r>
            <a:r>
              <a:rPr lang="en-US" sz="2000" dirty="0">
                <a:solidFill>
                  <a:schemeClr val="tx2"/>
                </a:solidFill>
                <a:latin typeface="Tahoma" panose="020B0604030504040204" charset="0"/>
              </a:rPr>
              <a:t>skip list</a:t>
            </a:r>
            <a:r>
              <a:rPr lang="en-US" sz="2000" dirty="0">
                <a:latin typeface="Tahoma" panose="020B0604030504040204" charset="0"/>
              </a:rPr>
              <a:t> for a set 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sz="2000" dirty="0">
                <a:latin typeface="Tahoma" panose="020B0604030504040204" charset="0"/>
              </a:rPr>
              <a:t> of distinct (key, element) items is a series of lists 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</a:rPr>
              <a:t>, … , </a:t>
            </a:r>
            <a:r>
              <a:rPr lang="en-US" sz="2000" b="1" i="1" dirty="0" err="1">
                <a:latin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latin typeface="Times New Roman" panose="02020603050405020304" pitchFamily="18" charset="0"/>
              </a:rPr>
              <a:t>h</a:t>
            </a:r>
            <a:r>
              <a:rPr lang="en-US" sz="2000" dirty="0">
                <a:latin typeface="Tahoma" panose="020B0604030504040204" charset="0"/>
              </a:rPr>
              <a:t> such that</a:t>
            </a:r>
            <a:endParaRPr lang="en-US" sz="2000" dirty="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panose="020B0604030504040204" charset="0"/>
              </a:rPr>
              <a:t>Each list </a:t>
            </a:r>
            <a:r>
              <a:rPr 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sz="1800" dirty="0">
                <a:latin typeface="Tahoma" panose="020B0604030504040204" charset="0"/>
              </a:rPr>
              <a:t> contains the special keys </a:t>
            </a:r>
            <a:r>
              <a:rPr lang="en-US" sz="1800" dirty="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 dirty="0">
                <a:latin typeface="Tahoma" panose="020B0604030504040204" charset="0"/>
                <a:sym typeface="Symbol" panose="05050102010706020507" charset="0"/>
              </a:rPr>
              <a:t> </a:t>
            </a:r>
            <a:r>
              <a:rPr lang="en-US" sz="1800" dirty="0">
                <a:latin typeface="Tahoma" panose="020B0604030504040204" charset="0"/>
              </a:rPr>
              <a:t>and </a:t>
            </a:r>
            <a:r>
              <a:rPr lang="en-US" sz="1800" dirty="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 dirty="0">
                <a:latin typeface="Tahoma" panose="020B0604030504040204" charset="0"/>
                <a:sym typeface="Symbol" panose="05050102010706020507" charset="0"/>
              </a:rPr>
              <a:t></a:t>
            </a:r>
            <a:r>
              <a:rPr lang="en-US" sz="1800" dirty="0">
                <a:latin typeface="Tahoma" panose="020B0604030504040204" charset="0"/>
              </a:rPr>
              <a:t> </a:t>
            </a:r>
            <a:endParaRPr lang="en-US" sz="1800" dirty="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panose="020B0604030504040204" charset="0"/>
              </a:rPr>
              <a:t>List </a:t>
            </a:r>
            <a:r>
              <a:rPr 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sz="1800" baseline="-25000" dirty="0">
                <a:latin typeface="Times New Roman" panose="02020603050405020304" pitchFamily="18" charset="0"/>
              </a:rPr>
              <a:t>0</a:t>
            </a:r>
            <a:r>
              <a:rPr lang="en-US" sz="1800" dirty="0">
                <a:latin typeface="Tahoma" panose="020B0604030504040204" charset="0"/>
              </a:rPr>
              <a:t> contains the keys of </a:t>
            </a:r>
            <a:r>
              <a:rPr lang="en-US" sz="1800" b="1" i="1" dirty="0">
                <a:latin typeface="Times New Roman" panose="02020603050405020304" pitchFamily="18" charset="0"/>
              </a:rPr>
              <a:t>S </a:t>
            </a:r>
            <a:r>
              <a:rPr lang="en-US" sz="1800" dirty="0">
                <a:latin typeface="Tahoma" panose="020B0604030504040204" charset="0"/>
              </a:rPr>
              <a:t>in </a:t>
            </a:r>
            <a:r>
              <a:rPr lang="en-US" sz="1800" dirty="0" err="1">
                <a:latin typeface="Tahoma" panose="020B0604030504040204" charset="0"/>
              </a:rPr>
              <a:t>nondecreasing</a:t>
            </a:r>
            <a:r>
              <a:rPr lang="en-US" sz="1800" dirty="0">
                <a:latin typeface="Tahoma" panose="020B0604030504040204" charset="0"/>
              </a:rPr>
              <a:t> order </a:t>
            </a:r>
            <a:endParaRPr lang="en-US" sz="1800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panose="020B0604030504040204" charset="0"/>
              </a:rPr>
              <a:t>Each list is a subsequence of the previous one, i.e.,</a:t>
            </a:r>
            <a:br>
              <a:rPr lang="en-US" sz="1800" dirty="0">
                <a:latin typeface="Tahoma" panose="020B0604030504040204" charset="0"/>
              </a:rPr>
            </a:br>
            <a:r>
              <a:rPr lang="en-US" sz="1800" dirty="0">
                <a:latin typeface="Tahoma" panose="020B0604030504040204" charset="0"/>
              </a:rPr>
              <a:t>			</a:t>
            </a:r>
            <a:r>
              <a:rPr 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sz="1800" baseline="-25000" dirty="0">
                <a:latin typeface="Times New Roman" panose="02020603050405020304" pitchFamily="18" charset="0"/>
              </a:rPr>
              <a:t>0 </a:t>
            </a:r>
            <a:r>
              <a:rPr lang="en-US" sz="1800" dirty="0">
                <a:latin typeface="Times New Roman" panose="02020603050405020304" pitchFamily="18" charset="0"/>
                <a:sym typeface="Symbol" panose="05050102010706020507" charset="0"/>
              </a:rPr>
              <a:t></a:t>
            </a:r>
            <a:r>
              <a:rPr lang="en-US" sz="1800" baseline="-25000" dirty="0">
                <a:latin typeface="Times New Roman" panose="02020603050405020304" pitchFamily="18" charset="0"/>
              </a:rPr>
              <a:t> </a:t>
            </a:r>
            <a:r>
              <a:rPr lang="en-US" sz="1800" b="1" i="1" dirty="0">
                <a:latin typeface="Times New Roman" panose="02020603050405020304" pitchFamily="18" charset="0"/>
              </a:rPr>
              <a:t>S</a:t>
            </a:r>
            <a:r>
              <a:rPr 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sz="1800" dirty="0">
                <a:latin typeface="Times New Roman" panose="02020603050405020304" pitchFamily="18" charset="0"/>
                <a:sym typeface="Symbol" panose="05050102010706020507" charset="0"/>
              </a:rPr>
              <a:t></a:t>
            </a:r>
            <a:r>
              <a:rPr lang="en-US" sz="1800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 … </a:t>
            </a:r>
            <a:r>
              <a:rPr lang="en-US" sz="1800" dirty="0">
                <a:latin typeface="Times New Roman" panose="02020603050405020304" pitchFamily="18" charset="0"/>
                <a:sym typeface="Symbol" panose="05050102010706020507" charset="0"/>
              </a:rPr>
              <a:t>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1" i="1" dirty="0" err="1">
                <a:latin typeface="Times New Roman" panose="02020603050405020304" pitchFamily="18" charset="0"/>
              </a:rPr>
              <a:t>S</a:t>
            </a:r>
            <a:r>
              <a:rPr lang="en-US" sz="1800" b="1" i="1" baseline="-25000" dirty="0" err="1">
                <a:latin typeface="Times New Roman" panose="02020603050405020304" pitchFamily="18" charset="0"/>
              </a:rPr>
              <a:t>h</a:t>
            </a:r>
            <a:endParaRPr lang="en-US" sz="1800" b="1" i="1" baseline="-25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panose="020B0604030504040204" charset="0"/>
              </a:rPr>
              <a:t>List </a:t>
            </a:r>
            <a:r>
              <a:rPr lang="en-US" sz="1800" b="1" i="1" dirty="0" err="1">
                <a:latin typeface="Times New Roman" panose="02020603050405020304" pitchFamily="18" charset="0"/>
              </a:rPr>
              <a:t>S</a:t>
            </a:r>
            <a:r>
              <a:rPr lang="en-US" sz="1800" b="1" i="1" baseline="-25000" dirty="0" err="1">
                <a:latin typeface="Times New Roman" panose="02020603050405020304" pitchFamily="18" charset="0"/>
              </a:rPr>
              <a:t>h</a:t>
            </a:r>
            <a:r>
              <a:rPr lang="en-US" sz="1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>
                <a:latin typeface="Tahoma" panose="020B0604030504040204" charset="0"/>
              </a:rPr>
              <a:t>contains only the two special keys</a:t>
            </a:r>
            <a:endParaRPr lang="en-US" sz="1800" dirty="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We show how to use a skip list to implement the </a:t>
            </a:r>
            <a:r>
              <a:rPr lang="en-US" sz="2000" dirty="0" smtClean="0">
                <a:latin typeface="Tahoma" panose="020B0604030504040204" charset="0"/>
              </a:rPr>
              <a:t>Dictionary ADT</a:t>
            </a:r>
            <a:endParaRPr lang="en-US" sz="2000" dirty="0">
              <a:latin typeface="Tahoma" panose="020B0604030504040204" charset="0"/>
            </a:endParaRPr>
          </a:p>
        </p:txBody>
      </p:sp>
      <p:grpSp>
        <p:nvGrpSpPr>
          <p:cNvPr id="5126" name="Group 1119"/>
          <p:cNvGrpSpPr/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5152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56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3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64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4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78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5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5156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31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7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34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8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44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59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sp>
          <p:nvSpPr>
            <p:cNvPr id="5160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12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61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23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5162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26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5163" name="AutoShape 1041"/>
            <p:cNvCxnSpPr>
              <a:cxnSpLocks noChangeShapeType="1"/>
              <a:stCxn id="5159" idx="3"/>
              <a:endCxn id="5160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4" name="AutoShape 1042"/>
            <p:cNvCxnSpPr>
              <a:cxnSpLocks noChangeShapeType="1"/>
              <a:stCxn id="5161" idx="3"/>
              <a:endCxn id="5162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5" name="AutoShape 1043"/>
            <p:cNvCxnSpPr>
              <a:cxnSpLocks noChangeShapeType="1"/>
              <a:stCxn id="5156" idx="3"/>
              <a:endCxn id="5157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6" name="AutoShape 1045"/>
            <p:cNvCxnSpPr>
              <a:cxnSpLocks noChangeShapeType="1"/>
              <a:stCxn id="5160" idx="3"/>
              <a:endCxn id="5161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7" name="AutoShape 1046"/>
            <p:cNvCxnSpPr>
              <a:cxnSpLocks noChangeShapeType="1"/>
              <a:stCxn id="5162" idx="3"/>
              <a:endCxn id="5156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8" name="AutoShape 1047"/>
            <p:cNvCxnSpPr>
              <a:cxnSpLocks noChangeShapeType="1"/>
              <a:stCxn id="5157" idx="3"/>
              <a:endCxn id="5158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69" name="AutoShape 1048"/>
            <p:cNvCxnSpPr>
              <a:cxnSpLocks noChangeShapeType="1"/>
              <a:stCxn id="5158" idx="3"/>
              <a:endCxn id="5152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70" name="AutoShape 1049"/>
            <p:cNvCxnSpPr>
              <a:cxnSpLocks noChangeShapeType="1"/>
              <a:stCxn id="5152" idx="3"/>
              <a:endCxn id="5153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71" name="AutoShape 1050"/>
            <p:cNvCxnSpPr>
              <a:cxnSpLocks noChangeShapeType="1"/>
              <a:stCxn id="5153" idx="3"/>
              <a:endCxn id="5154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5172" name="AutoShape 1051"/>
            <p:cNvCxnSpPr>
              <a:cxnSpLocks noChangeShapeType="1"/>
              <a:stCxn id="5154" idx="3"/>
              <a:endCxn id="5155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grpSp>
        <p:nvGrpSpPr>
          <p:cNvPr id="5127" name="Group 1122"/>
          <p:cNvGrpSpPr/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5149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5150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cxnSp>
          <p:nvCxnSpPr>
            <p:cNvPr id="5151" name="AutoShape 1056"/>
            <p:cNvCxnSpPr>
              <a:cxnSpLocks noChangeShapeType="1"/>
              <a:stCxn id="5150" idx="3"/>
              <a:endCxn id="5149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5128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5129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31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5130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cxnSp>
        <p:nvCxnSpPr>
          <p:cNvPr id="5131" name="AutoShape 1065"/>
          <p:cNvCxnSpPr>
            <a:cxnSpLocks noChangeShapeType="1"/>
            <a:stCxn id="5130" idx="3"/>
            <a:endCxn id="5129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5132" name="AutoShape 1066"/>
          <p:cNvCxnSpPr>
            <a:cxnSpLocks noChangeShapeType="1"/>
            <a:stCxn id="5129" idx="3"/>
            <a:endCxn id="5128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5133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64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5134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5135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31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5136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5137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5138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5139" name="AutoShape 1075"/>
          <p:cNvCxnSpPr>
            <a:cxnSpLocks noChangeShapeType="1"/>
            <a:stCxn id="5137" idx="3"/>
            <a:endCxn id="5138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5140" name="AutoShape 1076"/>
          <p:cNvCxnSpPr>
            <a:cxnSpLocks noChangeShapeType="1"/>
            <a:stCxn id="5138" idx="3"/>
            <a:endCxn id="5135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5141" name="AutoShape 1077"/>
          <p:cNvCxnSpPr>
            <a:cxnSpLocks noChangeShapeType="1"/>
            <a:stCxn id="5135" idx="3"/>
            <a:endCxn id="5136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5142" name="AutoShape 1078"/>
          <p:cNvCxnSpPr>
            <a:cxnSpLocks noChangeShapeType="1"/>
            <a:stCxn id="5136" idx="3"/>
            <a:endCxn id="5133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5143" name="AutoShape 1080"/>
          <p:cNvCxnSpPr>
            <a:cxnSpLocks noChangeShapeType="1"/>
            <a:stCxn id="5133" idx="3"/>
            <a:endCxn id="5134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5144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0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5145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1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5146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2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5147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3</a:t>
            </a:r>
            <a:endParaRPr lang="en-US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51BFDF9E-88BE-874B-BAEA-210E5D07227B}" type="slidenum">
              <a:rPr lang="en-US" sz="1400"/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Search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We search for a key </a:t>
            </a:r>
            <a:r>
              <a:rPr lang="en-US" sz="2000" b="1" i="1">
                <a:latin typeface="Times New Roman" panose="02020603050405020304" pitchFamily="18" charset="0"/>
              </a:rPr>
              <a:t>x</a:t>
            </a:r>
            <a:r>
              <a:rPr lang="en-US" sz="2000">
                <a:latin typeface="Tahoma" panose="020B0604030504040204" charset="0"/>
              </a:rPr>
              <a:t> in a a skip list as follows: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We start at the first position of the top list 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At the current position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>
                <a:latin typeface="Tahoma" panose="020B0604030504040204" charset="0"/>
              </a:rPr>
              <a:t>, we compare </a:t>
            </a:r>
            <a:r>
              <a:rPr lang="en-US" sz="1800" b="1" i="1">
                <a:latin typeface="Times New Roman" panose="02020603050405020304" pitchFamily="18" charset="0"/>
              </a:rPr>
              <a:t>x</a:t>
            </a:r>
            <a:r>
              <a:rPr lang="en-US" sz="1800">
                <a:latin typeface="Tahoma" panose="020B0604030504040204" charset="0"/>
              </a:rPr>
              <a:t> with </a:t>
            </a:r>
            <a:r>
              <a:rPr lang="en-US" sz="1800" b="1" i="1">
                <a:latin typeface="Times New Roman" panose="02020603050405020304" pitchFamily="18" charset="0"/>
              </a:rPr>
              <a:t>y 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</a:t>
            </a:r>
            <a:r>
              <a:rPr lang="en-US" sz="1800" b="1" i="1">
                <a:latin typeface="Times New Roman" panose="02020603050405020304" pitchFamily="18" charset="0"/>
              </a:rPr>
              <a:t> key</a:t>
            </a:r>
            <a:r>
              <a:rPr lang="en-US" sz="1800">
                <a:latin typeface="Times New Roman" panose="02020603050405020304" pitchFamily="18" charset="0"/>
              </a:rPr>
              <a:t>(</a:t>
            </a:r>
            <a:r>
              <a:rPr lang="en-US" sz="1800" b="1" i="1">
                <a:latin typeface="Times New Roman" panose="02020603050405020304" pitchFamily="18" charset="0"/>
              </a:rPr>
              <a:t>next</a:t>
            </a:r>
            <a:r>
              <a:rPr lang="en-US" sz="1800">
                <a:latin typeface="Times New Roman" panose="02020603050405020304" pitchFamily="18" charset="0"/>
              </a:rPr>
              <a:t>(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>
                <a:latin typeface="Times New Roman" panose="02020603050405020304" pitchFamily="18" charset="0"/>
              </a:rPr>
              <a:t>))</a:t>
            </a:r>
            <a:endParaRPr lang="en-US" sz="1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b="1" i="1">
                <a:latin typeface="Times New Roman" panose="02020603050405020304" pitchFamily="18" charset="0"/>
              </a:rPr>
              <a:t>		x </a:t>
            </a:r>
            <a:r>
              <a:rPr lang="en-US" sz="1800">
                <a:latin typeface="Symbol" panose="05050102010706020507" charset="0"/>
              </a:rPr>
              <a:t>=</a:t>
            </a:r>
            <a:r>
              <a:rPr lang="en-US" sz="1800" b="1" i="1">
                <a:latin typeface="Times New Roman" panose="02020603050405020304" pitchFamily="18" charset="0"/>
              </a:rPr>
              <a:t> y</a:t>
            </a:r>
            <a:r>
              <a:rPr lang="en-US" sz="1800">
                <a:latin typeface="Tahoma" panose="020B0604030504040204" charset="0"/>
              </a:rPr>
              <a:t>: we return </a:t>
            </a:r>
            <a:r>
              <a:rPr lang="en-US" sz="1800" b="1" i="1">
                <a:latin typeface="Times New Roman" panose="02020603050405020304" pitchFamily="18" charset="0"/>
              </a:rPr>
              <a:t>element</a:t>
            </a:r>
            <a:r>
              <a:rPr lang="en-US" sz="1800">
                <a:latin typeface="Times New Roman" panose="02020603050405020304" pitchFamily="18" charset="0"/>
              </a:rPr>
              <a:t>(</a:t>
            </a:r>
            <a:r>
              <a:rPr lang="en-US" sz="1800" b="1" i="1">
                <a:latin typeface="Times New Roman" panose="02020603050405020304" pitchFamily="18" charset="0"/>
              </a:rPr>
              <a:t>next</a:t>
            </a:r>
            <a:r>
              <a:rPr lang="en-US" sz="1800">
                <a:latin typeface="Times New Roman" panose="02020603050405020304" pitchFamily="18" charset="0"/>
              </a:rPr>
              <a:t>(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>
                <a:latin typeface="Times New Roman" panose="02020603050405020304" pitchFamily="18" charset="0"/>
              </a:rPr>
              <a:t>))</a:t>
            </a:r>
            <a:endParaRPr lang="en-US" sz="1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b="1" i="1">
                <a:latin typeface="Times New Roman" panose="02020603050405020304" pitchFamily="18" charset="0"/>
              </a:rPr>
              <a:t>		x </a:t>
            </a:r>
            <a:r>
              <a:rPr lang="en-US" sz="1800">
                <a:latin typeface="Symbol" panose="05050102010706020507" charset="0"/>
              </a:rPr>
              <a:t>&gt;</a:t>
            </a:r>
            <a:r>
              <a:rPr lang="en-US" sz="1800" b="1" i="1">
                <a:latin typeface="Times New Roman" panose="02020603050405020304" pitchFamily="18" charset="0"/>
              </a:rPr>
              <a:t> y</a:t>
            </a:r>
            <a:r>
              <a:rPr lang="en-US" sz="1800">
                <a:latin typeface="Tahoma" panose="020B0604030504040204" charset="0"/>
              </a:rPr>
              <a:t>: we </a:t>
            </a:r>
            <a:r>
              <a:rPr lang="ja-JP" altLang="en-US" sz="1800">
                <a:latin typeface="Tahoma" panose="020B0604030504040204" charset="0"/>
              </a:rPr>
              <a:t>“</a:t>
            </a: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scan forward</a:t>
            </a:r>
            <a:r>
              <a:rPr lang="ja-JP" altLang="en-US" sz="1800">
                <a:latin typeface="Tahoma" panose="020B0604030504040204" charset="0"/>
              </a:rPr>
              <a:t>”</a:t>
            </a:r>
            <a:r>
              <a:rPr lang="en-US" sz="1800">
                <a:latin typeface="Tahoma" panose="020B0604030504040204" charset="0"/>
              </a:rPr>
              <a:t> 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b="1" i="1">
                <a:latin typeface="Times New Roman" panose="02020603050405020304" pitchFamily="18" charset="0"/>
              </a:rPr>
              <a:t>		x </a:t>
            </a:r>
            <a:r>
              <a:rPr lang="en-US" sz="1800">
                <a:latin typeface="Symbol" panose="05050102010706020507" charset="0"/>
              </a:rPr>
              <a:t>&lt;</a:t>
            </a:r>
            <a:r>
              <a:rPr lang="en-US" sz="1800" b="1" i="1">
                <a:latin typeface="Times New Roman" panose="02020603050405020304" pitchFamily="18" charset="0"/>
              </a:rPr>
              <a:t> y</a:t>
            </a:r>
            <a:r>
              <a:rPr lang="en-US" sz="1800">
                <a:latin typeface="Tahoma" panose="020B0604030504040204" charset="0"/>
              </a:rPr>
              <a:t>: we </a:t>
            </a:r>
            <a:r>
              <a:rPr lang="ja-JP" altLang="en-US" sz="1800">
                <a:latin typeface="Tahoma" panose="020B0604030504040204" charset="0"/>
              </a:rPr>
              <a:t>“</a:t>
            </a: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drop down</a:t>
            </a:r>
            <a:r>
              <a:rPr lang="ja-JP" altLang="en-US" sz="1800">
                <a:latin typeface="Tahoma" panose="020B0604030504040204" charset="0"/>
              </a:rPr>
              <a:t>”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If we try to drop down past the bottom list, we return </a:t>
            </a:r>
            <a:r>
              <a:rPr lang="en-US" sz="1800" b="1" i="1">
                <a:latin typeface="Times New Roman" panose="02020603050405020304" pitchFamily="18" charset="0"/>
              </a:rPr>
              <a:t>null</a:t>
            </a:r>
            <a:endParaRPr lang="en-US" sz="1800" b="1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Example: search for 78</a:t>
            </a:r>
            <a:endParaRPr lang="en-US" sz="2000">
              <a:latin typeface="Tahoma" panose="020B0604030504040204" charset="0"/>
            </a:endParaRPr>
          </a:p>
        </p:txBody>
      </p:sp>
      <p:grpSp>
        <p:nvGrpSpPr>
          <p:cNvPr id="6150" name="Group 68"/>
          <p:cNvGrpSpPr/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620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620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cxnSp>
          <p:nvCxnSpPr>
            <p:cNvPr id="6204" name="AutoShape 28"/>
            <p:cNvCxnSpPr>
              <a:cxnSpLocks noChangeShapeType="1"/>
              <a:stCxn id="6203" idx="3"/>
              <a:endCxn id="620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6151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0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6152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1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6153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2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6154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b="1" i="1">
                <a:latin typeface="Times New Roman" panose="02020603050405020304" pitchFamily="18" charset="0"/>
              </a:rPr>
              <a:t>S</a:t>
            </a:r>
            <a:r>
              <a:rPr lang="en-US" baseline="-25000">
                <a:latin typeface="Times New Roman" panose="02020603050405020304" pitchFamily="18" charset="0"/>
              </a:rPr>
              <a:t>3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6155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6156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31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57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cxnSp>
        <p:nvCxnSpPr>
          <p:cNvPr id="6158" name="AutoShape 33"/>
          <p:cNvCxnSpPr>
            <a:cxnSpLocks noChangeShapeType="1"/>
            <a:stCxn id="6157" idx="3"/>
            <a:endCxn id="6156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59" name="AutoShape 34"/>
          <p:cNvCxnSpPr>
            <a:cxnSpLocks noChangeShapeType="1"/>
            <a:stCxn id="6156" idx="3"/>
            <a:endCxn id="6155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147510" name="AutoShape 54"/>
          <p:cNvCxnSpPr>
            <a:cxnSpLocks noChangeShapeType="1"/>
            <a:stCxn id="6157" idx="0"/>
            <a:endCxn id="6156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9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6161" name="AutoShape 59"/>
          <p:cNvCxnSpPr>
            <a:cxnSpLocks noChangeShapeType="1"/>
            <a:stCxn id="6203" idx="2"/>
            <a:endCxn id="6157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6162" name="AutoShape 60"/>
          <p:cNvCxnSpPr>
            <a:cxnSpLocks noChangeShapeType="1"/>
            <a:stCxn id="6156" idx="2"/>
            <a:endCxn id="6166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6163" name="AutoShape 61"/>
          <p:cNvCxnSpPr>
            <a:cxnSpLocks noChangeShapeType="1"/>
            <a:stCxn id="6164" idx="2"/>
            <a:endCxn id="6178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sp>
        <p:nvSpPr>
          <p:cNvPr id="6164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64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65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6166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31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67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68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6169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6170" name="AutoShape 43"/>
          <p:cNvCxnSpPr>
            <a:cxnSpLocks noChangeShapeType="1"/>
            <a:stCxn id="6168" idx="3"/>
            <a:endCxn id="6169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71" name="AutoShape 44"/>
          <p:cNvCxnSpPr>
            <a:cxnSpLocks noChangeShapeType="1"/>
            <a:stCxn id="6169" idx="3"/>
            <a:endCxn id="6166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72" name="AutoShape 45"/>
          <p:cNvCxnSpPr>
            <a:cxnSpLocks noChangeShapeType="1"/>
            <a:stCxn id="6166" idx="3"/>
            <a:endCxn id="6167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73" name="AutoShape 46"/>
          <p:cNvCxnSpPr>
            <a:cxnSpLocks noChangeShapeType="1"/>
            <a:stCxn id="6167" idx="3"/>
            <a:endCxn id="6164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74" name="AutoShape 48"/>
          <p:cNvCxnSpPr>
            <a:cxnSpLocks noChangeShapeType="1"/>
            <a:stCxn id="6164" idx="3"/>
            <a:endCxn id="6165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147512" name="AutoShape 56"/>
          <p:cNvCxnSpPr>
            <a:cxnSpLocks noChangeShapeType="1"/>
            <a:stCxn id="6166" idx="0"/>
            <a:endCxn id="6167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147518" name="AutoShape 62"/>
          <p:cNvCxnSpPr>
            <a:cxnSpLocks noChangeShapeType="1"/>
            <a:stCxn id="6167" idx="0"/>
            <a:endCxn id="6164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sp>
        <p:nvSpPr>
          <p:cNvPr id="6177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56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78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64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79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78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0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81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31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2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3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44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4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sp>
        <p:nvSpPr>
          <p:cNvPr id="6185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12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6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6187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26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6188" name="AutoShape 16"/>
          <p:cNvCxnSpPr>
            <a:cxnSpLocks noChangeShapeType="1"/>
            <a:stCxn id="6184" idx="3"/>
            <a:endCxn id="6185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89" name="AutoShape 17"/>
          <p:cNvCxnSpPr>
            <a:cxnSpLocks noChangeShapeType="1"/>
            <a:stCxn id="6186" idx="3"/>
            <a:endCxn id="6187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0" name="AutoShape 18"/>
          <p:cNvCxnSpPr>
            <a:cxnSpLocks noChangeShapeType="1"/>
            <a:stCxn id="6181" idx="3"/>
            <a:endCxn id="6182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1" name="AutoShape 19"/>
          <p:cNvCxnSpPr>
            <a:cxnSpLocks noChangeShapeType="1"/>
            <a:stCxn id="6185" idx="3"/>
            <a:endCxn id="6186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2" name="AutoShape 20"/>
          <p:cNvCxnSpPr>
            <a:cxnSpLocks noChangeShapeType="1"/>
            <a:stCxn id="6187" idx="3"/>
            <a:endCxn id="6181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3" name="AutoShape 21"/>
          <p:cNvCxnSpPr>
            <a:cxnSpLocks noChangeShapeType="1"/>
            <a:stCxn id="6182" idx="3"/>
            <a:endCxn id="6183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4" name="AutoShape 22"/>
          <p:cNvCxnSpPr>
            <a:cxnSpLocks noChangeShapeType="1"/>
            <a:stCxn id="6183" idx="3"/>
            <a:endCxn id="6177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5" name="AutoShape 23"/>
          <p:cNvCxnSpPr>
            <a:cxnSpLocks noChangeShapeType="1"/>
            <a:stCxn id="6177" idx="3"/>
            <a:endCxn id="6178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6" name="AutoShape 24"/>
          <p:cNvCxnSpPr>
            <a:cxnSpLocks noChangeShapeType="1"/>
            <a:stCxn id="6178" idx="3"/>
            <a:endCxn id="6179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6197" name="AutoShape 25"/>
          <p:cNvCxnSpPr>
            <a:cxnSpLocks noChangeShapeType="1"/>
            <a:stCxn id="6179" idx="3"/>
            <a:endCxn id="6180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147520" name="AutoShape 64"/>
          <p:cNvCxnSpPr>
            <a:cxnSpLocks noChangeShapeType="1"/>
            <a:stCxn id="6178" idx="0"/>
            <a:endCxn id="6179" idx="0"/>
          </p:cNvCxnSpPr>
          <p:nvPr/>
        </p:nvCxnSpPr>
        <p:spPr bwMode="auto">
          <a:xfrm rot="5400000" flipV="1">
            <a:off x="7396956" y="5577682"/>
            <a:ext cx="1587" cy="685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sp>
        <p:nvSpPr>
          <p:cNvPr id="6200" name="Text Box 69"/>
          <p:cNvSpPr txBox="1">
            <a:spLocks noChangeArrowheads="1"/>
          </p:cNvSpPr>
          <p:nvPr/>
        </p:nvSpPr>
        <p:spPr bwMode="auto">
          <a:xfrm>
            <a:off x="2282825" y="4595813"/>
            <a:ext cx="13430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scan forward</a:t>
            </a: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6201" name="Text Box 70"/>
          <p:cNvSpPr txBox="1">
            <a:spLocks noChangeArrowheads="1"/>
          </p:cNvSpPr>
          <p:nvPr/>
        </p:nvSpPr>
        <p:spPr bwMode="auto">
          <a:xfrm>
            <a:off x="3154363" y="5100638"/>
            <a:ext cx="1144587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600">
                <a:solidFill>
                  <a:schemeClr val="tx2"/>
                </a:solidFill>
              </a:rPr>
              <a:t>drop down</a:t>
            </a:r>
            <a:endParaRPr 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A526B2D9-845E-DD49-963A-50316A785756}" type="slidenum">
              <a:rPr lang="en-US" sz="1400"/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panose="020B0604030504040204" charset="0"/>
              </a:rPr>
              <a:t>Randomized </a:t>
            </a:r>
            <a:r>
              <a:rPr lang="en-US" sz="4000" dirty="0" smtClean="0">
                <a:latin typeface="Tahoma" panose="020B0604030504040204" charset="0"/>
              </a:rPr>
              <a:t>Algorithms Review</a:t>
            </a:r>
            <a:endParaRPr lang="en-US" sz="4000" dirty="0">
              <a:latin typeface="Tahoma" panose="020B0604030504040204" charset="0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8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panose="020B0604030504040204" charset="0"/>
              </a:rPr>
              <a:t>Recall a </a:t>
            </a:r>
            <a:r>
              <a:rPr lang="en-US" sz="2000" dirty="0">
                <a:solidFill>
                  <a:schemeClr val="tx2"/>
                </a:solidFill>
                <a:latin typeface="Tahoma" panose="020B0604030504040204" charset="0"/>
              </a:rPr>
              <a:t>randomized algorithm</a:t>
            </a:r>
            <a:r>
              <a:rPr lang="en-US" sz="2000" dirty="0">
                <a:latin typeface="Tahoma" panose="020B0604030504040204" charset="0"/>
              </a:rPr>
              <a:t> performs coin tosses (i.e., uses random bits) to control its execution</a:t>
            </a:r>
            <a:endParaRPr lang="en-US" sz="2000" dirty="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It contains statements of the type</a:t>
            </a:r>
            <a:endParaRPr lang="en-US" sz="2000" dirty="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panose="05050102010706020507" charset="0"/>
                <a:sym typeface="Symbol" panose="05050102010706020507" charset="0"/>
              </a:rPr>
              <a:t> 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random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panose="05050102010706020507" charset="0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0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do A …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dirty="0">
                <a:latin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</a:rPr>
              <a:t> { </a:t>
            </a:r>
            <a:r>
              <a:rPr lang="en-US" sz="1800" b="1" i="1" dirty="0">
                <a:latin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</a:rPr>
              <a:t> </a:t>
            </a:r>
            <a:r>
              <a:rPr lang="en-US" sz="1800" dirty="0">
                <a:latin typeface="Symbol" panose="05050102010706020507" charset="0"/>
              </a:rPr>
              <a:t>=</a:t>
            </a:r>
            <a:r>
              <a:rPr lang="en-US" sz="1800" dirty="0">
                <a:latin typeface="Times New Roman" panose="02020603050405020304" pitchFamily="18" charset="0"/>
              </a:rPr>
              <a:t> 1}</a:t>
            </a:r>
            <a:endParaRPr lang="en-US" sz="1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		do  B … </a:t>
            </a:r>
            <a:endParaRPr lang="en-US" sz="18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Its running time depends on the outcomes of the coin tosses</a:t>
            </a:r>
            <a:endParaRPr lang="en-US" sz="2000" dirty="0">
              <a:latin typeface="Tahoma" panose="020B0604030504040204" charset="0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We analyze the expected running time of a randomized algorithm under the following assumptions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the coins are unbiased, and 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the coin tosses are independent</a:t>
            </a:r>
            <a:endParaRPr lang="en-US" sz="18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worst-case running time of a randomized algorithm is often large but has very low probability (e.g., it occurs when all the coin tosses give </a:t>
            </a:r>
            <a:r>
              <a:rPr lang="ja-JP" altLang="en-US" sz="2000">
                <a:latin typeface="Tahoma" panose="020B0604030504040204" charset="0"/>
              </a:rPr>
              <a:t>“</a:t>
            </a:r>
            <a:r>
              <a:rPr lang="en-US" sz="2000">
                <a:latin typeface="Tahoma" panose="020B0604030504040204" charset="0"/>
              </a:rPr>
              <a:t>heads</a:t>
            </a:r>
            <a:r>
              <a:rPr lang="ja-JP" altLang="en-US" sz="2000">
                <a:latin typeface="Tahoma" panose="020B0604030504040204" charset="0"/>
              </a:rPr>
              <a:t>”</a:t>
            </a:r>
            <a:r>
              <a:rPr lang="en-US" sz="2000">
                <a:latin typeface="Tahoma" panose="020B0604030504040204" charset="0"/>
              </a:rPr>
              <a:t>)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We use a randomized algorithm to insert items into a skip list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8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1BF06836-634E-E849-85CE-54F2EFEAF0E6}" type="slidenum">
              <a:rPr lang="en-US" sz="1400"/>
            </a:fld>
            <a:endParaRPr lang="en-US" sz="1400"/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To insert an entry </a:t>
            </a:r>
            <a:r>
              <a:rPr lang="en-US" sz="2000">
                <a:latin typeface="Times New Roman" panose="02020603050405020304" pitchFamily="18" charset="0"/>
              </a:rPr>
              <a:t>(</a:t>
            </a:r>
            <a:r>
              <a:rPr lang="en-US" sz="2000" b="1" i="1">
                <a:latin typeface="Times New Roman" panose="02020603050405020304" pitchFamily="18" charset="0"/>
              </a:rPr>
              <a:t>x</a:t>
            </a:r>
            <a:r>
              <a:rPr lang="en-US" sz="2000">
                <a:latin typeface="Times New Roman" panose="02020603050405020304" pitchFamily="18" charset="0"/>
              </a:rPr>
              <a:t>,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)</a:t>
            </a:r>
            <a:r>
              <a:rPr lang="en-US" sz="2000">
                <a:latin typeface="Tahoma" panose="020B0604030504040204" charset="0"/>
              </a:rPr>
              <a:t> into a skip list, we use a randomized algorithm: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We repeatedly toss a coin until we get tails, and we denote with </a:t>
            </a:r>
            <a:r>
              <a:rPr lang="en-US" sz="1800" b="1" i="1">
                <a:latin typeface="Times New Roman" panose="02020603050405020304" pitchFamily="18" charset="0"/>
              </a:rPr>
              <a:t>i </a:t>
            </a:r>
            <a:r>
              <a:rPr lang="en-US" sz="1800">
                <a:latin typeface="Tahoma" panose="020B0604030504040204" charset="0"/>
              </a:rPr>
              <a:t>the number of times the coin came up heads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If </a:t>
            </a:r>
            <a:r>
              <a:rPr lang="en-US" sz="1800" b="1" i="1">
                <a:latin typeface="Times New Roman" panose="02020603050405020304" pitchFamily="18" charset="0"/>
              </a:rPr>
              <a:t>i 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</a:t>
            </a:r>
            <a:r>
              <a:rPr lang="en-US" sz="1800" b="1" i="1">
                <a:latin typeface="Times New Roman" panose="02020603050405020304" pitchFamily="18" charset="0"/>
              </a:rPr>
              <a:t> h</a:t>
            </a:r>
            <a:r>
              <a:rPr lang="en-US" sz="1800">
                <a:latin typeface="Tahoma" panose="020B0604030504040204" charset="0"/>
              </a:rPr>
              <a:t>, we add to the skip list new lists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h</a:t>
            </a:r>
            <a:r>
              <a:rPr lang="en-US" sz="1800" baseline="-25000">
                <a:latin typeface="Symbol" panose="05050102010706020507" charset="0"/>
              </a:rPr>
              <a:t>+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Times New Roman" panose="02020603050405020304" pitchFamily="18" charset="0"/>
              </a:rPr>
              <a:t>, … ,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 </a:t>
            </a:r>
            <a:r>
              <a:rPr lang="en-US" sz="1800" baseline="-25000">
                <a:latin typeface="Symbol" panose="05050102010706020507" charset="0"/>
              </a:rPr>
              <a:t>+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Tahoma" panose="020B0604030504040204" charset="0"/>
              </a:rPr>
              <a:t>, each containing only the two special keys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We search for </a:t>
            </a:r>
            <a:r>
              <a:rPr lang="en-US" sz="1800" b="1" i="1">
                <a:latin typeface="Times New Roman" panose="02020603050405020304" pitchFamily="18" charset="0"/>
              </a:rPr>
              <a:t>x </a:t>
            </a:r>
            <a:r>
              <a:rPr lang="en-US" sz="1800">
                <a:latin typeface="Tahoma" panose="020B0604030504040204" charset="0"/>
              </a:rPr>
              <a:t>in the skip list and find the positions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aseline="-25000">
                <a:latin typeface="Times New Roman" panose="02020603050405020304" pitchFamily="18" charset="0"/>
              </a:rPr>
              <a:t>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1 </a:t>
            </a:r>
            <a:r>
              <a:rPr lang="en-US" sz="1800">
                <a:latin typeface="Times New Roman" panose="02020603050405020304" pitchFamily="18" charset="0"/>
              </a:rPr>
              <a:t>, …,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="1" i="1" baseline="-25000">
                <a:latin typeface="Times New Roman" panose="02020603050405020304" pitchFamily="18" charset="0"/>
              </a:rPr>
              <a:t>i </a:t>
            </a:r>
            <a:r>
              <a:rPr lang="en-US" sz="1800">
                <a:latin typeface="Tahoma" panose="020B0604030504040204" charset="0"/>
              </a:rPr>
              <a:t>of the items with largest key less than </a:t>
            </a:r>
            <a:r>
              <a:rPr lang="en-US" sz="1800" b="1" i="1">
                <a:latin typeface="Times New Roman" panose="02020603050405020304" pitchFamily="18" charset="0"/>
              </a:rPr>
              <a:t>x</a:t>
            </a:r>
            <a:r>
              <a:rPr lang="en-US" sz="1800">
                <a:latin typeface="Tahoma" panose="020B0604030504040204" charset="0"/>
              </a:rPr>
              <a:t> in each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Times New Roman" panose="02020603050405020304" pitchFamily="18" charset="0"/>
              </a:rPr>
              <a:t>, … ,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For </a:t>
            </a:r>
            <a:r>
              <a:rPr lang="en-US" sz="1800" b="1" i="1">
                <a:latin typeface="Times New Roman" panose="02020603050405020304" pitchFamily="18" charset="0"/>
              </a:rPr>
              <a:t>j</a:t>
            </a:r>
            <a:r>
              <a:rPr lang="en-US" sz="1800">
                <a:latin typeface="Times New Roman" panose="02020603050405020304" pitchFamily="18" charset="0"/>
              </a:rPr>
              <a:t> 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</a:t>
            </a:r>
            <a:r>
              <a:rPr lang="en-US" sz="1800">
                <a:latin typeface="Times New Roman" panose="02020603050405020304" pitchFamily="18" charset="0"/>
              </a:rPr>
              <a:t> 0, …, </a:t>
            </a:r>
            <a:r>
              <a:rPr lang="en-US" sz="1800" b="1" i="1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, we insert item </a:t>
            </a:r>
            <a:r>
              <a:rPr lang="en-US" sz="1800">
                <a:latin typeface="Times New Roman" panose="02020603050405020304" pitchFamily="18" charset="0"/>
              </a:rPr>
              <a:t>(</a:t>
            </a:r>
            <a:r>
              <a:rPr lang="en-US" sz="1800" b="1" i="1">
                <a:latin typeface="Times New Roman" panose="02020603050405020304" pitchFamily="18" charset="0"/>
              </a:rPr>
              <a:t>x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="1" i="1">
                <a:latin typeface="Times New Roman" panose="02020603050405020304" pitchFamily="18" charset="0"/>
              </a:rPr>
              <a:t>o</a:t>
            </a:r>
            <a:r>
              <a:rPr lang="en-US" sz="1800">
                <a:latin typeface="Times New Roman" panose="02020603050405020304" pitchFamily="18" charset="0"/>
              </a:rPr>
              <a:t>)</a:t>
            </a:r>
            <a:r>
              <a:rPr lang="en-US" sz="1800">
                <a:latin typeface="Tahoma" panose="020B0604030504040204" charset="0"/>
              </a:rPr>
              <a:t> into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j</a:t>
            </a:r>
            <a:r>
              <a:rPr lang="en-US" sz="1800">
                <a:latin typeface="Tahoma" panose="020B0604030504040204" charset="0"/>
              </a:rPr>
              <a:t> after position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="1" i="1" baseline="-25000">
                <a:latin typeface="Times New Roman" panose="02020603050405020304" pitchFamily="18" charset="0"/>
              </a:rPr>
              <a:t>j</a:t>
            </a:r>
            <a:endParaRPr lang="en-US" sz="1800" b="1" i="1" baseline="-25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Example: insert key </a:t>
            </a:r>
            <a:r>
              <a:rPr lang="en-US" sz="2000">
                <a:latin typeface="Times New Roman" panose="02020603050405020304" pitchFamily="18" charset="0"/>
              </a:rPr>
              <a:t>15</a:t>
            </a:r>
            <a:r>
              <a:rPr lang="en-US" sz="2000">
                <a:latin typeface="Tahoma" panose="020B0604030504040204" charset="0"/>
              </a:rPr>
              <a:t>, with </a:t>
            </a:r>
            <a:r>
              <a:rPr lang="en-US" sz="2000" b="1" i="1">
                <a:latin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2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Insertion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350520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9" name="Rectangle 11"/>
          <p:cNvSpPr>
            <a:spLocks noChangeArrowheads="1"/>
          </p:cNvSpPr>
          <p:nvPr/>
        </p:nvSpPr>
        <p:spPr bwMode="auto">
          <a:xfrm>
            <a:off x="102552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sp>
        <p:nvSpPr>
          <p:cNvPr id="8200" name="Rectangle 12"/>
          <p:cNvSpPr>
            <a:spLocks noChangeArrowheads="1"/>
          </p:cNvSpPr>
          <p:nvPr/>
        </p:nvSpPr>
        <p:spPr bwMode="auto">
          <a:xfrm>
            <a:off x="1644650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10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8201" name="Rectangle 14"/>
          <p:cNvSpPr>
            <a:spLocks noChangeArrowheads="1"/>
          </p:cNvSpPr>
          <p:nvPr/>
        </p:nvSpPr>
        <p:spPr bwMode="auto">
          <a:xfrm>
            <a:off x="2884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36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8202" name="AutoShape 15"/>
          <p:cNvCxnSpPr>
            <a:cxnSpLocks noChangeShapeType="1"/>
            <a:stCxn id="8199" idx="3"/>
            <a:endCxn id="8200" idx="1"/>
          </p:cNvCxnSpPr>
          <p:nvPr/>
        </p:nvCxnSpPr>
        <p:spPr bwMode="auto">
          <a:xfrm>
            <a:off x="1408113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8203" name="AutoShape 16"/>
          <p:cNvCxnSpPr>
            <a:cxnSpLocks noChangeShapeType="1"/>
            <a:stCxn id="8209" idx="3"/>
            <a:endCxn id="8201" idx="1"/>
          </p:cNvCxnSpPr>
          <p:nvPr/>
        </p:nvCxnSpPr>
        <p:spPr bwMode="auto">
          <a:xfrm>
            <a:off x="2646363" y="6046788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8204" name="AutoShape 18"/>
          <p:cNvCxnSpPr>
            <a:cxnSpLocks noChangeShapeType="1"/>
            <a:stCxn id="8200" idx="3"/>
            <a:endCxn id="8209" idx="1"/>
          </p:cNvCxnSpPr>
          <p:nvPr/>
        </p:nvCxnSpPr>
        <p:spPr bwMode="auto">
          <a:xfrm>
            <a:off x="2027238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8205" name="AutoShape 19"/>
          <p:cNvCxnSpPr>
            <a:cxnSpLocks noChangeShapeType="1"/>
            <a:stCxn id="8201" idx="3"/>
            <a:endCxn id="8198" idx="1"/>
          </p:cNvCxnSpPr>
          <p:nvPr/>
        </p:nvCxnSpPr>
        <p:spPr bwMode="auto">
          <a:xfrm>
            <a:off x="3257550" y="6046788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8206" name="Rectangle 29"/>
          <p:cNvSpPr>
            <a:spLocks noChangeArrowheads="1"/>
          </p:cNvSpPr>
          <p:nvPr/>
        </p:nvSpPr>
        <p:spPr bwMode="auto">
          <a:xfrm>
            <a:off x="350520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8207" name="Rectangle 31"/>
          <p:cNvSpPr>
            <a:spLocks noChangeArrowheads="1"/>
          </p:cNvSpPr>
          <p:nvPr/>
        </p:nvSpPr>
        <p:spPr bwMode="auto">
          <a:xfrm>
            <a:off x="10255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cxnSp>
        <p:nvCxnSpPr>
          <p:cNvPr id="8208" name="AutoShape 32"/>
          <p:cNvCxnSpPr>
            <a:cxnSpLocks noChangeShapeType="1"/>
            <a:stCxn id="8207" idx="3"/>
            <a:endCxn id="8206" idx="1"/>
          </p:cNvCxnSpPr>
          <p:nvPr/>
        </p:nvCxnSpPr>
        <p:spPr bwMode="auto">
          <a:xfrm>
            <a:off x="1408113" y="5033963"/>
            <a:ext cx="20780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8209" name="Rectangle 13"/>
          <p:cNvSpPr>
            <a:spLocks noChangeArrowheads="1"/>
          </p:cNvSpPr>
          <p:nvPr/>
        </p:nvSpPr>
        <p:spPr bwMode="auto">
          <a:xfrm>
            <a:off x="226377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8210" name="Rectangle 41"/>
          <p:cNvSpPr>
            <a:spLocks noChangeArrowheads="1"/>
          </p:cNvSpPr>
          <p:nvPr/>
        </p:nvSpPr>
        <p:spPr bwMode="auto">
          <a:xfrm>
            <a:off x="2265363" y="5438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8211" name="Rectangle 37"/>
          <p:cNvSpPr>
            <a:spLocks noChangeArrowheads="1"/>
          </p:cNvSpPr>
          <p:nvPr/>
        </p:nvSpPr>
        <p:spPr bwMode="auto">
          <a:xfrm>
            <a:off x="350520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8212" name="Rectangle 40"/>
          <p:cNvSpPr>
            <a:spLocks noChangeArrowheads="1"/>
          </p:cNvSpPr>
          <p:nvPr/>
        </p:nvSpPr>
        <p:spPr bwMode="auto">
          <a:xfrm>
            <a:off x="1025525" y="54324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cxnSp>
        <p:nvCxnSpPr>
          <p:cNvPr id="8213" name="AutoShape 42"/>
          <p:cNvCxnSpPr>
            <a:cxnSpLocks noChangeShapeType="1"/>
            <a:stCxn id="8212" idx="3"/>
            <a:endCxn id="8210" idx="1"/>
          </p:cNvCxnSpPr>
          <p:nvPr/>
        </p:nvCxnSpPr>
        <p:spPr bwMode="auto">
          <a:xfrm>
            <a:off x="1408113" y="5540375"/>
            <a:ext cx="8382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8214" name="AutoShape 47"/>
          <p:cNvCxnSpPr>
            <a:cxnSpLocks noChangeShapeType="1"/>
            <a:stCxn id="8210" idx="3"/>
            <a:endCxn id="8211" idx="1"/>
          </p:cNvCxnSpPr>
          <p:nvPr/>
        </p:nvCxnSpPr>
        <p:spPr bwMode="auto">
          <a:xfrm flipV="1">
            <a:off x="2647950" y="5540375"/>
            <a:ext cx="847725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8215" name="Text Box 48"/>
          <p:cNvSpPr txBox="1">
            <a:spLocks noChangeArrowheads="1"/>
          </p:cNvSpPr>
          <p:nvPr/>
        </p:nvSpPr>
        <p:spPr bwMode="auto">
          <a:xfrm>
            <a:off x="666750" y="5864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16" name="Text Box 49"/>
          <p:cNvSpPr txBox="1">
            <a:spLocks noChangeArrowheads="1"/>
          </p:cNvSpPr>
          <p:nvPr/>
        </p:nvSpPr>
        <p:spPr bwMode="auto">
          <a:xfrm>
            <a:off x="666750" y="5356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17" name="Text Box 50"/>
          <p:cNvSpPr txBox="1">
            <a:spLocks noChangeArrowheads="1"/>
          </p:cNvSpPr>
          <p:nvPr/>
        </p:nvSpPr>
        <p:spPr bwMode="auto">
          <a:xfrm>
            <a:off x="666750" y="4848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grpSp>
        <p:nvGrpSpPr>
          <p:cNvPr id="8218" name="Group 124"/>
          <p:cNvGrpSpPr/>
          <p:nvPr/>
        </p:nvGrpSpPr>
        <p:grpSpPr bwMode="auto">
          <a:xfrm>
            <a:off x="5378450" y="4422775"/>
            <a:ext cx="3460750" cy="215900"/>
            <a:chOff x="3154" y="2834"/>
            <a:chExt cx="2180" cy="136"/>
          </a:xfrm>
        </p:grpSpPr>
        <p:sp>
          <p:nvSpPr>
            <p:cNvPr id="8257" name="Rectangle 93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8258" name="Rectangle 94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cxnSp>
          <p:nvCxnSpPr>
            <p:cNvPr id="8259" name="AutoShape 95"/>
            <p:cNvCxnSpPr>
              <a:cxnSpLocks noChangeShapeType="1"/>
              <a:stCxn id="8258" idx="3"/>
              <a:endCxn id="8257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8219" name="Text Box 106"/>
          <p:cNvSpPr txBox="1">
            <a:spLocks noChangeArrowheads="1"/>
          </p:cNvSpPr>
          <p:nvPr/>
        </p:nvSpPr>
        <p:spPr bwMode="auto">
          <a:xfrm>
            <a:off x="5038725" y="5867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20" name="Text Box 107"/>
          <p:cNvSpPr txBox="1">
            <a:spLocks noChangeArrowheads="1"/>
          </p:cNvSpPr>
          <p:nvPr/>
        </p:nvSpPr>
        <p:spPr bwMode="auto">
          <a:xfrm>
            <a:off x="5038725" y="5359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21" name="Text Box 108"/>
          <p:cNvSpPr txBox="1">
            <a:spLocks noChangeArrowheads="1"/>
          </p:cNvSpPr>
          <p:nvPr/>
        </p:nvSpPr>
        <p:spPr bwMode="auto">
          <a:xfrm>
            <a:off x="5038725" y="4851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22" name="Text Box 109"/>
          <p:cNvSpPr txBox="1">
            <a:spLocks noChangeArrowheads="1"/>
          </p:cNvSpPr>
          <p:nvPr/>
        </p:nvSpPr>
        <p:spPr bwMode="auto">
          <a:xfrm>
            <a:off x="5038725" y="4343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3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grpSp>
        <p:nvGrpSpPr>
          <p:cNvPr id="8223" name="Group 121"/>
          <p:cNvGrpSpPr/>
          <p:nvPr/>
        </p:nvGrpSpPr>
        <p:grpSpPr bwMode="auto">
          <a:xfrm>
            <a:off x="5378450" y="5942013"/>
            <a:ext cx="3460750" cy="217487"/>
            <a:chOff x="3154" y="3791"/>
            <a:chExt cx="2180" cy="137"/>
          </a:xfrm>
        </p:grpSpPr>
        <p:sp>
          <p:nvSpPr>
            <p:cNvPr id="8246" name="Rectangle 85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247" name="Rectangle 86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 sz="1800">
                <a:sym typeface="Symbol" panose="05050102010706020507" charset="0"/>
              </a:endParaRPr>
            </a:p>
          </p:txBody>
        </p:sp>
        <p:sp>
          <p:nvSpPr>
            <p:cNvPr id="8248" name="Rectangle 87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10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8249" name="Rectangle 88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36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8250" name="AutoShape 89"/>
            <p:cNvCxnSpPr>
              <a:cxnSpLocks noChangeShapeType="1"/>
              <a:stCxn id="8247" idx="3"/>
              <a:endCxn id="8248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8251" name="AutoShape 90"/>
            <p:cNvCxnSpPr>
              <a:cxnSpLocks noChangeShapeType="1"/>
              <a:stCxn id="8254" idx="3"/>
              <a:endCxn id="8249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8252" name="AutoShape 91"/>
            <p:cNvCxnSpPr>
              <a:cxnSpLocks noChangeShapeType="1"/>
              <a:stCxn id="8248" idx="3"/>
              <a:endCxn id="8255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8253" name="AutoShape 92"/>
            <p:cNvCxnSpPr>
              <a:cxnSpLocks noChangeShapeType="1"/>
              <a:stCxn id="8249" idx="3"/>
              <a:endCxn id="8246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8254" name="Rectangle 102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23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sp>
          <p:nvSpPr>
            <p:cNvPr id="8255" name="Rectangle 110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8256" name="AutoShape 112"/>
            <p:cNvCxnSpPr>
              <a:cxnSpLocks noChangeShapeType="1"/>
              <a:stCxn id="8255" idx="3"/>
              <a:endCxn id="8254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grpSp>
        <p:nvGrpSpPr>
          <p:cNvPr id="8224" name="Group 123"/>
          <p:cNvGrpSpPr/>
          <p:nvPr/>
        </p:nvGrpSpPr>
        <p:grpSpPr bwMode="auto">
          <a:xfrm>
            <a:off x="5378450" y="4929188"/>
            <a:ext cx="3460750" cy="215900"/>
            <a:chOff x="3154" y="3173"/>
            <a:chExt cx="2180" cy="136"/>
          </a:xfrm>
        </p:grpSpPr>
        <p:sp>
          <p:nvSpPr>
            <p:cNvPr id="8241" name="Rectangle 96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8242" name="Rectangle 97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cxnSp>
          <p:nvCxnSpPr>
            <p:cNvPr id="8243" name="AutoShape 98"/>
            <p:cNvCxnSpPr>
              <a:cxnSpLocks noChangeShapeType="1"/>
              <a:stCxn id="8242" idx="3"/>
              <a:endCxn id="8244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8244" name="Rectangle 114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8245" name="AutoShape 115"/>
            <p:cNvCxnSpPr>
              <a:cxnSpLocks noChangeShapeType="1"/>
              <a:stCxn id="8244" idx="3"/>
              <a:endCxn id="8241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grpSp>
        <p:nvGrpSpPr>
          <p:cNvPr id="8225" name="Group 122"/>
          <p:cNvGrpSpPr/>
          <p:nvPr/>
        </p:nvGrpSpPr>
        <p:grpSpPr bwMode="auto">
          <a:xfrm>
            <a:off x="5378450" y="5435600"/>
            <a:ext cx="3460750" cy="215900"/>
            <a:chOff x="3154" y="3504"/>
            <a:chExt cx="2180" cy="136"/>
          </a:xfrm>
        </p:grpSpPr>
        <p:sp>
          <p:nvSpPr>
            <p:cNvPr id="8234" name="Rectangle 99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+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8235" name="Rectangle 100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800">
                  <a:latin typeface="Symbol" panose="05050102010706020507" charset="0"/>
                  <a:sym typeface="Symbol" panose="05050102010706020507" charset="0"/>
                </a:rPr>
                <a:t>-</a:t>
              </a:r>
              <a:r>
                <a:rPr lang="en-US" sz="1800">
                  <a:sym typeface="Symbol" panose="05050102010706020507" charset="0"/>
                </a:rPr>
                <a:t></a:t>
              </a:r>
              <a:endParaRPr lang="en-US"/>
            </a:p>
          </p:txBody>
        </p:sp>
        <p:sp>
          <p:nvSpPr>
            <p:cNvPr id="8236" name="Rectangle 103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23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8237" name="AutoShape 104"/>
            <p:cNvCxnSpPr>
              <a:cxnSpLocks noChangeShapeType="1"/>
              <a:stCxn id="8235" idx="3"/>
              <a:endCxn id="8239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cxnSp>
          <p:nvCxnSpPr>
            <p:cNvPr id="8238" name="AutoShape 105"/>
            <p:cNvCxnSpPr>
              <a:cxnSpLocks noChangeShapeType="1"/>
              <a:stCxn id="8236" idx="3"/>
              <a:endCxn id="8234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  <p:sp>
          <p:nvSpPr>
            <p:cNvPr id="8239" name="Rectangle 113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r>
                <a:rPr lang="en-US" sz="1500">
                  <a:latin typeface="Times New Roman" panose="02020603050405020304" pitchFamily="18" charset="0"/>
                </a:rPr>
                <a:t>15</a:t>
              </a:r>
              <a:endParaRPr lang="en-US" sz="1500">
                <a:latin typeface="Times New Roman" panose="02020603050405020304" pitchFamily="18" charset="0"/>
              </a:endParaRPr>
            </a:p>
          </p:txBody>
        </p:sp>
        <p:cxnSp>
          <p:nvCxnSpPr>
            <p:cNvPr id="8240" name="AutoShape 116"/>
            <p:cNvCxnSpPr>
              <a:cxnSpLocks noChangeShapeType="1"/>
              <a:stCxn id="8239" idx="3"/>
              <a:endCxn id="8236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</a:ln>
          </p:spPr>
        </p:cxnSp>
      </p:grpSp>
      <p:sp>
        <p:nvSpPr>
          <p:cNvPr id="8226" name="AutoShape 125"/>
          <p:cNvSpPr>
            <a:spLocks noChangeArrowheads="1"/>
          </p:cNvSpPr>
          <p:nvPr/>
        </p:nvSpPr>
        <p:spPr bwMode="auto">
          <a:xfrm>
            <a:off x="4229100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7" name="AutoShape 126"/>
          <p:cNvCxnSpPr>
            <a:cxnSpLocks noChangeShapeType="1"/>
            <a:stCxn id="8207" idx="2"/>
            <a:endCxn id="8212" idx="0"/>
          </p:cNvCxnSpPr>
          <p:nvPr/>
        </p:nvCxnSpPr>
        <p:spPr bwMode="auto">
          <a:xfrm>
            <a:off x="1208088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148607" name="AutoShape 127"/>
          <p:cNvCxnSpPr>
            <a:cxnSpLocks noChangeShapeType="1"/>
            <a:stCxn id="8199" idx="0"/>
            <a:endCxn id="8200" idx="0"/>
          </p:cNvCxnSpPr>
          <p:nvPr/>
        </p:nvCxnSpPr>
        <p:spPr bwMode="auto">
          <a:xfrm rot="5400000" flipV="1">
            <a:off x="1516857" y="5611019"/>
            <a:ext cx="1587" cy="6191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8229" name="AutoShape 128"/>
          <p:cNvCxnSpPr>
            <a:cxnSpLocks noChangeShapeType="1"/>
            <a:stCxn id="8212" idx="2"/>
            <a:endCxn id="8199" idx="0"/>
          </p:cNvCxnSpPr>
          <p:nvPr/>
        </p:nvCxnSpPr>
        <p:spPr bwMode="auto">
          <a:xfrm>
            <a:off x="1208088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sp>
        <p:nvSpPr>
          <p:cNvPr id="8230" name="Text Box 130"/>
          <p:cNvSpPr txBox="1">
            <a:spLocks noChangeArrowheads="1"/>
          </p:cNvSpPr>
          <p:nvPr/>
        </p:nvSpPr>
        <p:spPr bwMode="auto">
          <a:xfrm>
            <a:off x="1800225" y="55626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31" name="Text Box 131"/>
          <p:cNvSpPr txBox="1">
            <a:spLocks noChangeArrowheads="1"/>
          </p:cNvSpPr>
          <p:nvPr/>
        </p:nvSpPr>
        <p:spPr bwMode="auto">
          <a:xfrm>
            <a:off x="1219200" y="50800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232" name="Text Box 132"/>
          <p:cNvSpPr txBox="1">
            <a:spLocks noChangeArrowheads="1"/>
          </p:cNvSpPr>
          <p:nvPr/>
        </p:nvSpPr>
        <p:spPr bwMode="auto">
          <a:xfrm>
            <a:off x="1219200" y="45720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B72C52D9-6493-0745-88AA-257EEB599A37}" type="slidenum">
              <a:rPr lang="en-US" sz="1400"/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Deletion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panose="020B0604030504040204" charset="0"/>
              </a:rPr>
              <a:t>To remove an entry with key </a:t>
            </a:r>
            <a:r>
              <a:rPr lang="en-US" sz="2000" b="1" i="1">
                <a:latin typeface="Times New Roman" panose="02020603050405020304" pitchFamily="18" charset="0"/>
              </a:rPr>
              <a:t>x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ahoma" panose="020B0604030504040204" charset="0"/>
              </a:rPr>
              <a:t>from a skip list, we proceed as follows:</a:t>
            </a:r>
            <a:endParaRPr lang="en-US" sz="20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We search for </a:t>
            </a:r>
            <a:r>
              <a:rPr lang="en-US" sz="1800" b="1" i="1">
                <a:latin typeface="Times New Roman" panose="02020603050405020304" pitchFamily="18" charset="0"/>
              </a:rPr>
              <a:t>x </a:t>
            </a:r>
            <a:r>
              <a:rPr lang="en-US" sz="1800">
                <a:latin typeface="Tahoma" panose="020B0604030504040204" charset="0"/>
              </a:rPr>
              <a:t>in the skip list and find the positions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aseline="-25000">
                <a:latin typeface="Times New Roman" panose="02020603050405020304" pitchFamily="18" charset="0"/>
              </a:rPr>
              <a:t>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1 </a:t>
            </a:r>
            <a:r>
              <a:rPr lang="en-US" sz="1800">
                <a:latin typeface="Times New Roman" panose="02020603050405020304" pitchFamily="18" charset="0"/>
              </a:rPr>
              <a:t>, …,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="1" i="1" baseline="-25000">
                <a:latin typeface="Times New Roman" panose="02020603050405020304" pitchFamily="18" charset="0"/>
              </a:rPr>
              <a:t>i </a:t>
            </a:r>
            <a:r>
              <a:rPr lang="en-US" sz="1800">
                <a:latin typeface="Tahoma" panose="020B0604030504040204" charset="0"/>
              </a:rPr>
              <a:t>of the items with key </a:t>
            </a:r>
            <a:r>
              <a:rPr lang="en-US" sz="1800" b="1" i="1">
                <a:latin typeface="Times New Roman" panose="02020603050405020304" pitchFamily="18" charset="0"/>
              </a:rPr>
              <a:t>x</a:t>
            </a:r>
            <a:r>
              <a:rPr lang="en-US" sz="1800">
                <a:latin typeface="Tahoma" panose="020B0604030504040204" charset="0"/>
              </a:rPr>
              <a:t>, where position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="1" i="1" baseline="-25000">
                <a:latin typeface="Times New Roman" panose="02020603050405020304" pitchFamily="18" charset="0"/>
              </a:rPr>
              <a:t>j</a:t>
            </a:r>
            <a:r>
              <a:rPr lang="en-US" sz="1800">
                <a:latin typeface="Tahoma" panose="020B0604030504040204" charset="0"/>
              </a:rPr>
              <a:t> is in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j</a:t>
            </a:r>
            <a:endParaRPr lang="en-US" sz="1800" b="1" i="1" baseline="-2500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We remove positions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aseline="-25000">
                <a:latin typeface="Times New Roman" panose="02020603050405020304" pitchFamily="18" charset="0"/>
              </a:rPr>
              <a:t>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1 </a:t>
            </a:r>
            <a:r>
              <a:rPr lang="en-US" sz="1800">
                <a:latin typeface="Times New Roman" panose="02020603050405020304" pitchFamily="18" charset="0"/>
              </a:rPr>
              <a:t>, …,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from the lists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r>
              <a:rPr lang="en-US" sz="1800">
                <a:latin typeface="Times New Roman" panose="02020603050405020304" pitchFamily="18" charset="0"/>
              </a:rPr>
              <a:t>,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Times New Roman" panose="02020603050405020304" pitchFamily="18" charset="0"/>
              </a:rPr>
              <a:t>, … ,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endParaRPr lang="en-US" sz="18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We remove all but one list containing only the two special keys</a:t>
            </a:r>
            <a:endParaRPr lang="en-US" sz="1800">
              <a:latin typeface="Tahoma" panose="020B0604030504040204" charset="0"/>
            </a:endParaRPr>
          </a:p>
          <a:p>
            <a:pPr eaLnBrk="1" hangingPunct="1"/>
            <a:r>
              <a:rPr lang="en-US" sz="2000">
                <a:latin typeface="Tahoma" panose="020B0604030504040204" charset="0"/>
              </a:rPr>
              <a:t>Example: remove key </a:t>
            </a:r>
            <a:r>
              <a:rPr lang="en-US" sz="2000">
                <a:latin typeface="Times New Roman" panose="02020603050405020304" pitchFamily="18" charset="0"/>
              </a:rPr>
              <a:t>34</a:t>
            </a:r>
            <a:endParaRPr lang="en-US" sz="2000">
              <a:latin typeface="Tahoma" panose="020B0604030504040204" charset="0"/>
            </a:endParaRP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 flipH="1">
            <a:off x="5962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 flipH="1">
            <a:off x="844073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 flipH="1">
            <a:off x="782161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45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9225" name="Rectangle 7"/>
          <p:cNvSpPr>
            <a:spLocks noChangeArrowheads="1"/>
          </p:cNvSpPr>
          <p:nvPr/>
        </p:nvSpPr>
        <p:spPr bwMode="auto">
          <a:xfrm flipH="1">
            <a:off x="658177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12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26" name="AutoShape 8"/>
          <p:cNvCxnSpPr>
            <a:cxnSpLocks noChangeShapeType="1"/>
            <a:stCxn id="9223" idx="3"/>
            <a:endCxn id="9224" idx="1"/>
          </p:cNvCxnSpPr>
          <p:nvPr/>
        </p:nvCxnSpPr>
        <p:spPr bwMode="auto">
          <a:xfrm flipH="1">
            <a:off x="8196263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27" name="AutoShape 9"/>
          <p:cNvCxnSpPr>
            <a:cxnSpLocks noChangeShapeType="1"/>
            <a:stCxn id="9233" idx="3"/>
            <a:endCxn id="9225" idx="1"/>
          </p:cNvCxnSpPr>
          <p:nvPr/>
        </p:nvCxnSpPr>
        <p:spPr bwMode="auto">
          <a:xfrm flipH="1">
            <a:off x="6956425" y="6045200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28" name="AutoShape 10"/>
          <p:cNvCxnSpPr>
            <a:cxnSpLocks noChangeShapeType="1"/>
            <a:stCxn id="9224" idx="3"/>
            <a:endCxn id="9233" idx="1"/>
          </p:cNvCxnSpPr>
          <p:nvPr/>
        </p:nvCxnSpPr>
        <p:spPr bwMode="auto">
          <a:xfrm flipH="1">
            <a:off x="7577138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29" name="AutoShape 11"/>
          <p:cNvCxnSpPr>
            <a:cxnSpLocks noChangeShapeType="1"/>
            <a:stCxn id="9225" idx="3"/>
            <a:endCxn id="9222" idx="1"/>
          </p:cNvCxnSpPr>
          <p:nvPr/>
        </p:nvCxnSpPr>
        <p:spPr bwMode="auto">
          <a:xfrm flipH="1">
            <a:off x="6334125" y="6045200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30" name="Rectangle 12"/>
          <p:cNvSpPr>
            <a:spLocks noChangeArrowheads="1"/>
          </p:cNvSpPr>
          <p:nvPr/>
        </p:nvSpPr>
        <p:spPr bwMode="auto">
          <a:xfrm flipH="1">
            <a:off x="5962650" y="4926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9231" name="Rectangle 13"/>
          <p:cNvSpPr>
            <a:spLocks noChangeArrowheads="1"/>
          </p:cNvSpPr>
          <p:nvPr/>
        </p:nvSpPr>
        <p:spPr bwMode="auto">
          <a:xfrm flipH="1">
            <a:off x="8440738" y="4926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cxnSp>
        <p:nvCxnSpPr>
          <p:cNvPr id="9232" name="AutoShape 14"/>
          <p:cNvCxnSpPr>
            <a:cxnSpLocks noChangeShapeType="1"/>
            <a:stCxn id="9231" idx="3"/>
            <a:endCxn id="9230" idx="1"/>
          </p:cNvCxnSpPr>
          <p:nvPr/>
        </p:nvCxnSpPr>
        <p:spPr bwMode="auto">
          <a:xfrm flipH="1">
            <a:off x="6334125" y="5032375"/>
            <a:ext cx="2098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33" name="Rectangle 15"/>
          <p:cNvSpPr>
            <a:spLocks noChangeArrowheads="1"/>
          </p:cNvSpPr>
          <p:nvPr/>
        </p:nvSpPr>
        <p:spPr bwMode="auto">
          <a:xfrm flipH="1">
            <a:off x="7202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9234" name="Rectangle 16"/>
          <p:cNvSpPr>
            <a:spLocks noChangeArrowheads="1"/>
          </p:cNvSpPr>
          <p:nvPr/>
        </p:nvSpPr>
        <p:spPr bwMode="auto">
          <a:xfrm flipH="1">
            <a:off x="7200900" y="543877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9235" name="Rectangle 17"/>
          <p:cNvSpPr>
            <a:spLocks noChangeArrowheads="1"/>
          </p:cNvSpPr>
          <p:nvPr/>
        </p:nvSpPr>
        <p:spPr bwMode="auto">
          <a:xfrm flipH="1">
            <a:off x="596265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9236" name="Rectangle 18"/>
          <p:cNvSpPr>
            <a:spLocks noChangeArrowheads="1"/>
          </p:cNvSpPr>
          <p:nvPr/>
        </p:nvSpPr>
        <p:spPr bwMode="auto">
          <a:xfrm flipH="1">
            <a:off x="844073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cxnSp>
        <p:nvCxnSpPr>
          <p:cNvPr id="9237" name="AutoShape 19"/>
          <p:cNvCxnSpPr>
            <a:cxnSpLocks noChangeShapeType="1"/>
            <a:stCxn id="9236" idx="3"/>
            <a:endCxn id="9234" idx="1"/>
          </p:cNvCxnSpPr>
          <p:nvPr/>
        </p:nvCxnSpPr>
        <p:spPr bwMode="auto">
          <a:xfrm flipH="1">
            <a:off x="7575550" y="5538788"/>
            <a:ext cx="8572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38" name="AutoShape 20"/>
          <p:cNvCxnSpPr>
            <a:cxnSpLocks noChangeShapeType="1"/>
            <a:stCxn id="9234" idx="3"/>
            <a:endCxn id="9235" idx="1"/>
          </p:cNvCxnSpPr>
          <p:nvPr/>
        </p:nvCxnSpPr>
        <p:spPr bwMode="auto">
          <a:xfrm flipH="1" flipV="1">
            <a:off x="6334125" y="5538788"/>
            <a:ext cx="85883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39" name="Text Box 21"/>
          <p:cNvSpPr txBox="1">
            <a:spLocks noChangeArrowheads="1"/>
          </p:cNvSpPr>
          <p:nvPr/>
        </p:nvSpPr>
        <p:spPr bwMode="auto">
          <a:xfrm flipH="1">
            <a:off x="5581650" y="5864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0" name="Text Box 22"/>
          <p:cNvSpPr txBox="1">
            <a:spLocks noChangeArrowheads="1"/>
          </p:cNvSpPr>
          <p:nvPr/>
        </p:nvSpPr>
        <p:spPr bwMode="auto">
          <a:xfrm flipH="1">
            <a:off x="5581650" y="5356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1" name="Text Box 23"/>
          <p:cNvSpPr txBox="1">
            <a:spLocks noChangeArrowheads="1"/>
          </p:cNvSpPr>
          <p:nvPr/>
        </p:nvSpPr>
        <p:spPr bwMode="auto">
          <a:xfrm flipH="1">
            <a:off x="5581650" y="4848225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 flipH="1">
            <a:off x="1025525" y="442277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9243" name="Rectangle 26"/>
          <p:cNvSpPr>
            <a:spLocks noChangeArrowheads="1"/>
          </p:cNvSpPr>
          <p:nvPr/>
        </p:nvSpPr>
        <p:spPr bwMode="auto">
          <a:xfrm flipH="1">
            <a:off x="4122738" y="4422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cxnSp>
        <p:nvCxnSpPr>
          <p:cNvPr id="9244" name="AutoShape 27"/>
          <p:cNvCxnSpPr>
            <a:cxnSpLocks noChangeShapeType="1"/>
            <a:stCxn id="9243" idx="3"/>
            <a:endCxn id="9242" idx="1"/>
          </p:cNvCxnSpPr>
          <p:nvPr/>
        </p:nvCxnSpPr>
        <p:spPr bwMode="auto">
          <a:xfrm flipH="1">
            <a:off x="1406525" y="4529138"/>
            <a:ext cx="2698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45" name="Text Box 28"/>
          <p:cNvSpPr txBox="1">
            <a:spLocks noChangeArrowheads="1"/>
          </p:cNvSpPr>
          <p:nvPr/>
        </p:nvSpPr>
        <p:spPr bwMode="auto">
          <a:xfrm flipH="1">
            <a:off x="654050" y="5867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 flipH="1">
            <a:off x="654050" y="5359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 flipH="1">
            <a:off x="654050" y="4851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 flipH="1">
            <a:off x="654050" y="4343400"/>
            <a:ext cx="3873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aseline="-25000">
                <a:latin typeface="Times New Roman" panose="02020603050405020304" pitchFamily="18" charset="0"/>
              </a:rPr>
              <a:t>3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 flipH="1">
            <a:off x="1025525" y="5942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 flipH="1">
            <a:off x="4122738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 flipH="1">
            <a:off x="350361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45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 flipH="1">
            <a:off x="1644650" y="59420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12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53" name="AutoShape 37"/>
          <p:cNvCxnSpPr>
            <a:cxnSpLocks noChangeShapeType="1"/>
            <a:stCxn id="9250" idx="3"/>
            <a:endCxn id="9251" idx="1"/>
          </p:cNvCxnSpPr>
          <p:nvPr/>
        </p:nvCxnSpPr>
        <p:spPr bwMode="auto">
          <a:xfrm flipH="1">
            <a:off x="3878263" y="6048375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54" name="AutoShape 38"/>
          <p:cNvCxnSpPr>
            <a:cxnSpLocks noChangeShapeType="1"/>
            <a:stCxn id="9257" idx="3"/>
            <a:endCxn id="9252" idx="1"/>
          </p:cNvCxnSpPr>
          <p:nvPr/>
        </p:nvCxnSpPr>
        <p:spPr bwMode="auto">
          <a:xfrm flipH="1">
            <a:off x="2019300" y="6048375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55" name="AutoShape 39"/>
          <p:cNvCxnSpPr>
            <a:cxnSpLocks noChangeShapeType="1"/>
            <a:stCxn id="9251" idx="3"/>
            <a:endCxn id="9258" idx="1"/>
          </p:cNvCxnSpPr>
          <p:nvPr/>
        </p:nvCxnSpPr>
        <p:spPr bwMode="auto">
          <a:xfrm flipH="1">
            <a:off x="3265488" y="6048375"/>
            <a:ext cx="23018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56" name="AutoShape 40"/>
          <p:cNvCxnSpPr>
            <a:cxnSpLocks noChangeShapeType="1"/>
            <a:stCxn id="9252" idx="3"/>
            <a:endCxn id="9249" idx="1"/>
          </p:cNvCxnSpPr>
          <p:nvPr/>
        </p:nvCxnSpPr>
        <p:spPr bwMode="auto">
          <a:xfrm flipH="1">
            <a:off x="1397000" y="6048375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57" name="Rectangle 41"/>
          <p:cNvSpPr>
            <a:spLocks noChangeArrowheads="1"/>
          </p:cNvSpPr>
          <p:nvPr/>
        </p:nvSpPr>
        <p:spPr bwMode="auto">
          <a:xfrm flipH="1">
            <a:off x="226536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sp>
        <p:nvSpPr>
          <p:cNvPr id="9258" name="Rectangle 42"/>
          <p:cNvSpPr>
            <a:spLocks noChangeArrowheads="1"/>
          </p:cNvSpPr>
          <p:nvPr/>
        </p:nvSpPr>
        <p:spPr bwMode="auto">
          <a:xfrm flipH="1">
            <a:off x="2881313" y="5943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59" name="AutoShape 43"/>
          <p:cNvCxnSpPr>
            <a:cxnSpLocks noChangeShapeType="1"/>
            <a:stCxn id="9258" idx="3"/>
            <a:endCxn id="9257" idx="1"/>
          </p:cNvCxnSpPr>
          <p:nvPr/>
        </p:nvCxnSpPr>
        <p:spPr bwMode="auto">
          <a:xfrm flipH="1" flipV="1">
            <a:off x="2640013" y="6048375"/>
            <a:ext cx="22383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60" name="Rectangle 45"/>
          <p:cNvSpPr>
            <a:spLocks noChangeArrowheads="1"/>
          </p:cNvSpPr>
          <p:nvPr/>
        </p:nvSpPr>
        <p:spPr bwMode="auto">
          <a:xfrm flipH="1">
            <a:off x="1025525" y="492918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 flipH="1">
            <a:off x="4122738" y="492918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cxnSp>
        <p:nvCxnSpPr>
          <p:cNvPr id="9262" name="AutoShape 47"/>
          <p:cNvCxnSpPr>
            <a:cxnSpLocks noChangeShapeType="1"/>
            <a:stCxn id="9261" idx="3"/>
            <a:endCxn id="9263" idx="1"/>
          </p:cNvCxnSpPr>
          <p:nvPr/>
        </p:nvCxnSpPr>
        <p:spPr bwMode="auto">
          <a:xfrm flipH="1">
            <a:off x="3265488" y="5035550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63" name="Rectangle 48"/>
          <p:cNvSpPr>
            <a:spLocks noChangeArrowheads="1"/>
          </p:cNvSpPr>
          <p:nvPr/>
        </p:nvSpPr>
        <p:spPr bwMode="auto">
          <a:xfrm flipH="1">
            <a:off x="2881313" y="4929188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64" name="AutoShape 49"/>
          <p:cNvCxnSpPr>
            <a:cxnSpLocks noChangeShapeType="1"/>
            <a:stCxn id="9263" idx="3"/>
            <a:endCxn id="9260" idx="1"/>
          </p:cNvCxnSpPr>
          <p:nvPr/>
        </p:nvCxnSpPr>
        <p:spPr bwMode="auto">
          <a:xfrm flipH="1">
            <a:off x="1406525" y="5035550"/>
            <a:ext cx="1457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65" name="Rectangle 51"/>
          <p:cNvSpPr>
            <a:spLocks noChangeArrowheads="1"/>
          </p:cNvSpPr>
          <p:nvPr/>
        </p:nvSpPr>
        <p:spPr bwMode="auto">
          <a:xfrm flipH="1">
            <a:off x="1025525" y="54356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-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/>
          </a:p>
        </p:txBody>
      </p:sp>
      <p:sp>
        <p:nvSpPr>
          <p:cNvPr id="9266" name="Rectangle 52"/>
          <p:cNvSpPr>
            <a:spLocks noChangeArrowheads="1"/>
          </p:cNvSpPr>
          <p:nvPr/>
        </p:nvSpPr>
        <p:spPr bwMode="auto">
          <a:xfrm flipH="1">
            <a:off x="4122738" y="54356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800">
                <a:latin typeface="Symbol" panose="05050102010706020507" charset="0"/>
                <a:sym typeface="Symbol" panose="05050102010706020507" charset="0"/>
              </a:rPr>
              <a:t>+</a:t>
            </a:r>
            <a:r>
              <a:rPr lang="en-US" sz="1800">
                <a:sym typeface="Symbol" panose="05050102010706020507" charset="0"/>
              </a:rPr>
              <a:t></a:t>
            </a:r>
            <a:endParaRPr lang="en-US" sz="1800">
              <a:sym typeface="Symbol" panose="05050102010706020507" charset="0"/>
            </a:endParaRPr>
          </a:p>
        </p:txBody>
      </p:sp>
      <p:sp>
        <p:nvSpPr>
          <p:cNvPr id="9267" name="Rectangle 53"/>
          <p:cNvSpPr>
            <a:spLocks noChangeArrowheads="1"/>
          </p:cNvSpPr>
          <p:nvPr/>
        </p:nvSpPr>
        <p:spPr bwMode="auto">
          <a:xfrm flipH="1">
            <a:off x="2263775" y="5435600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23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68" name="AutoShape 54"/>
          <p:cNvCxnSpPr>
            <a:cxnSpLocks noChangeShapeType="1"/>
            <a:stCxn id="9266" idx="3"/>
            <a:endCxn id="9270" idx="1"/>
          </p:cNvCxnSpPr>
          <p:nvPr/>
        </p:nvCxnSpPr>
        <p:spPr bwMode="auto">
          <a:xfrm flipH="1">
            <a:off x="3265488" y="5541963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cxnSp>
        <p:nvCxnSpPr>
          <p:cNvPr id="9269" name="AutoShape 55"/>
          <p:cNvCxnSpPr>
            <a:cxnSpLocks noChangeShapeType="1"/>
            <a:stCxn id="9267" idx="3"/>
            <a:endCxn id="9265" idx="1"/>
          </p:cNvCxnSpPr>
          <p:nvPr/>
        </p:nvCxnSpPr>
        <p:spPr bwMode="auto">
          <a:xfrm flipH="1">
            <a:off x="1397000" y="5541963"/>
            <a:ext cx="8588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70" name="Rectangle 56"/>
          <p:cNvSpPr>
            <a:spLocks noChangeArrowheads="1"/>
          </p:cNvSpPr>
          <p:nvPr/>
        </p:nvSpPr>
        <p:spPr bwMode="auto">
          <a:xfrm flipH="1">
            <a:off x="2881313" y="5435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1500">
                <a:latin typeface="Times New Roman" panose="02020603050405020304" pitchFamily="18" charset="0"/>
              </a:rPr>
              <a:t>34</a:t>
            </a:r>
            <a:endParaRPr lang="en-US" sz="1500">
              <a:latin typeface="Times New Roman" panose="02020603050405020304" pitchFamily="18" charset="0"/>
            </a:endParaRPr>
          </a:p>
        </p:txBody>
      </p:sp>
      <p:cxnSp>
        <p:nvCxnSpPr>
          <p:cNvPr id="9271" name="AutoShape 57"/>
          <p:cNvCxnSpPr>
            <a:cxnSpLocks noChangeShapeType="1"/>
            <a:stCxn id="9270" idx="3"/>
            <a:endCxn id="9267" idx="1"/>
          </p:cNvCxnSpPr>
          <p:nvPr/>
        </p:nvCxnSpPr>
        <p:spPr bwMode="auto">
          <a:xfrm flipH="1">
            <a:off x="2638425" y="5541963"/>
            <a:ext cx="225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</p:spPr>
      </p:cxnSp>
      <p:sp>
        <p:nvSpPr>
          <p:cNvPr id="9272" name="AutoShape 58"/>
          <p:cNvSpPr>
            <a:spLocks noChangeArrowheads="1"/>
          </p:cNvSpPr>
          <p:nvPr/>
        </p:nvSpPr>
        <p:spPr bwMode="auto">
          <a:xfrm>
            <a:off x="4848225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64" name="AutoShape 60"/>
          <p:cNvCxnSpPr>
            <a:cxnSpLocks noChangeShapeType="1"/>
            <a:stCxn id="9260" idx="0"/>
            <a:endCxn id="9263" idx="0"/>
          </p:cNvCxnSpPr>
          <p:nvPr/>
        </p:nvCxnSpPr>
        <p:spPr bwMode="auto">
          <a:xfrm rot="5400000" flipV="1">
            <a:off x="2134394" y="3982244"/>
            <a:ext cx="1587" cy="185737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9274" name="AutoShape 61"/>
          <p:cNvCxnSpPr>
            <a:cxnSpLocks noChangeShapeType="1"/>
            <a:stCxn id="9242" idx="2"/>
            <a:endCxn id="9260" idx="0"/>
          </p:cNvCxnSpPr>
          <p:nvPr/>
        </p:nvCxnSpPr>
        <p:spPr bwMode="auto">
          <a:xfrm>
            <a:off x="1206500" y="4656138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sp>
        <p:nvSpPr>
          <p:cNvPr id="9275" name="Text Box 62"/>
          <p:cNvSpPr txBox="1">
            <a:spLocks noChangeArrowheads="1"/>
          </p:cNvSpPr>
          <p:nvPr/>
        </p:nvSpPr>
        <p:spPr bwMode="auto">
          <a:xfrm flipH="1">
            <a:off x="3114675" y="55626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0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76" name="Text Box 63"/>
          <p:cNvSpPr txBox="1">
            <a:spLocks noChangeArrowheads="1"/>
          </p:cNvSpPr>
          <p:nvPr/>
        </p:nvSpPr>
        <p:spPr bwMode="auto">
          <a:xfrm flipH="1">
            <a:off x="3114675" y="50800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1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9277" name="Text Box 64"/>
          <p:cNvSpPr txBox="1">
            <a:spLocks noChangeArrowheads="1"/>
          </p:cNvSpPr>
          <p:nvPr/>
        </p:nvSpPr>
        <p:spPr bwMode="auto">
          <a:xfrm flipH="1">
            <a:off x="3114675" y="4572000"/>
            <a:ext cx="3746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 baseline="-25000">
                <a:latin typeface="Times New Roman" panose="02020603050405020304" pitchFamily="18" charset="0"/>
              </a:rPr>
              <a:t>2</a:t>
            </a:r>
            <a:endParaRPr 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9278" name="AutoShape 66"/>
          <p:cNvCxnSpPr>
            <a:cxnSpLocks noChangeShapeType="1"/>
            <a:stCxn id="9263" idx="2"/>
            <a:endCxn id="9270" idx="0"/>
          </p:cNvCxnSpPr>
          <p:nvPr/>
        </p:nvCxnSpPr>
        <p:spPr bwMode="auto">
          <a:xfrm>
            <a:off x="3063875" y="5162550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  <p:cxnSp>
        <p:nvCxnSpPr>
          <p:cNvPr id="9279" name="AutoShape 67"/>
          <p:cNvCxnSpPr>
            <a:cxnSpLocks noChangeShapeType="1"/>
            <a:stCxn id="9270" idx="2"/>
            <a:endCxn id="9258" idx="0"/>
          </p:cNvCxnSpPr>
          <p:nvPr/>
        </p:nvCxnSpPr>
        <p:spPr bwMode="auto">
          <a:xfrm>
            <a:off x="3063875" y="5668963"/>
            <a:ext cx="0" cy="2555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CA430673-42A3-3549-B0D6-BBEA9A137790}" type="slidenum">
              <a:rPr lang="en-US" sz="1400"/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Implementation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panose="020B0604030504040204" charset="0"/>
              </a:rPr>
              <a:t>We can implement a skip list with  quad-nodes</a:t>
            </a:r>
            <a:endParaRPr lang="en-US" sz="2000">
              <a:latin typeface="Tahoma" panose="020B0604030504040204" charset="0"/>
            </a:endParaRPr>
          </a:p>
          <a:p>
            <a:pPr eaLnBrk="1" hangingPunct="1"/>
            <a:r>
              <a:rPr lang="en-US" sz="2000">
                <a:latin typeface="Tahoma" panose="020B0604030504040204" charset="0"/>
              </a:rPr>
              <a:t>A quad-node stores:</a:t>
            </a:r>
            <a:endParaRPr lang="en-US" sz="20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entry</a:t>
            </a:r>
            <a:endParaRPr lang="en-US" sz="18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link to the node prev</a:t>
            </a:r>
            <a:endParaRPr lang="en-US" sz="18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link to the node next</a:t>
            </a:r>
            <a:endParaRPr lang="en-US" sz="18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link to the node below</a:t>
            </a:r>
            <a:endParaRPr lang="en-US" sz="1800">
              <a:latin typeface="Tahoma" panose="020B0604030504040204" charset="0"/>
            </a:endParaRPr>
          </a:p>
          <a:p>
            <a:pPr lvl="1" eaLnBrk="1" hangingPunct="1"/>
            <a:r>
              <a:rPr lang="en-US" sz="1800">
                <a:latin typeface="Tahoma" panose="020B0604030504040204" charset="0"/>
              </a:rPr>
              <a:t>link to the node above</a:t>
            </a:r>
            <a:endParaRPr lang="en-US" sz="1800">
              <a:latin typeface="Tahoma" panose="020B0604030504040204" charset="0"/>
            </a:endParaRPr>
          </a:p>
          <a:p>
            <a:pPr eaLnBrk="1" hangingPunct="1"/>
            <a:r>
              <a:rPr lang="en-US" sz="2000">
                <a:latin typeface="Tahoma" panose="020B0604030504040204" charset="0"/>
              </a:rPr>
              <a:t>Also, we define special keys PLUS_INF and MINUS_INF, and we modify the key comparator to handle them  </a:t>
            </a:r>
            <a:endParaRPr lang="en-US" sz="2000">
              <a:latin typeface="Tahoma" panose="020B0604030504040204" charset="0"/>
            </a:endParaRPr>
          </a:p>
        </p:txBody>
      </p:sp>
      <p:sp>
        <p:nvSpPr>
          <p:cNvPr id="10246" name="AutoShape 15"/>
          <p:cNvSpPr>
            <a:spLocks noChangeArrowheads="1"/>
          </p:cNvSpPr>
          <p:nvPr/>
        </p:nvSpPr>
        <p:spPr bwMode="auto">
          <a:xfrm>
            <a:off x="6400800" y="3048000"/>
            <a:ext cx="1524000" cy="1524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7"/>
          <p:cNvSpPr>
            <a:spLocks noChangeArrowheads="1"/>
          </p:cNvSpPr>
          <p:nvPr/>
        </p:nvSpPr>
        <p:spPr bwMode="auto">
          <a:xfrm>
            <a:off x="6781800" y="3429000"/>
            <a:ext cx="762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en-US" sz="3600" b="1" i="1">
                <a:latin typeface="Times New Roman" panose="02020603050405020304" pitchFamily="18" charset="0"/>
              </a:rPr>
              <a:t>x</a:t>
            </a:r>
            <a:endParaRPr lang="en-US" sz="3600" b="1" i="1">
              <a:latin typeface="Times New Roman" panose="02020603050405020304" pitchFamily="18" charset="0"/>
            </a:endParaRPr>
          </a:p>
        </p:txBody>
      </p:sp>
      <p:sp>
        <p:nvSpPr>
          <p:cNvPr id="10248" name="Line 18"/>
          <p:cNvSpPr>
            <a:spLocks noChangeShapeType="1"/>
          </p:cNvSpPr>
          <p:nvPr/>
        </p:nvSpPr>
        <p:spPr bwMode="auto">
          <a:xfrm>
            <a:off x="76962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9"/>
          <p:cNvSpPr>
            <a:spLocks noChangeShapeType="1"/>
          </p:cNvSpPr>
          <p:nvPr/>
        </p:nvSpPr>
        <p:spPr bwMode="auto">
          <a:xfrm rot="10800000">
            <a:off x="58674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20"/>
          <p:cNvSpPr>
            <a:spLocks noChangeShapeType="1"/>
          </p:cNvSpPr>
          <p:nvPr/>
        </p:nvSpPr>
        <p:spPr bwMode="auto">
          <a:xfrm rot="-5400000">
            <a:off x="6824663" y="28860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21"/>
          <p:cNvSpPr>
            <a:spLocks noChangeShapeType="1"/>
          </p:cNvSpPr>
          <p:nvPr/>
        </p:nvSpPr>
        <p:spPr bwMode="auto">
          <a:xfrm rot="5400000">
            <a:off x="6824663" y="4714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22"/>
          <p:cNvSpPr txBox="1">
            <a:spLocks noChangeArrowheads="1"/>
          </p:cNvSpPr>
          <p:nvPr/>
        </p:nvSpPr>
        <p:spPr bwMode="auto">
          <a:xfrm flipH="1">
            <a:off x="4618038" y="2792413"/>
            <a:ext cx="1868487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2800"/>
              <a:t>quad-node</a:t>
            </a:r>
            <a:endParaRPr 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BBE010BC-2839-6543-ACC8-1AADD504F843}" type="slidenum">
              <a:rPr lang="en-US" sz="1400"/>
            </a:fld>
            <a:endParaRPr lang="en-US" sz="14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Space Usage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411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space used by a skip list depends on the random bits used by each invocation of the insertion algorithm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We use the following two basic probabilistic facts: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Fact 1:</a:t>
            </a:r>
            <a:r>
              <a:rPr lang="en-US" sz="1800">
                <a:latin typeface="Tahoma" panose="020B0604030504040204" charset="0"/>
              </a:rPr>
              <a:t> The probability of getting </a:t>
            </a:r>
            <a:r>
              <a:rPr lang="en-US" sz="1800" b="1" i="1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consecutive heads when flipping a coin is 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  <a:r>
              <a:rPr lang="en-US" sz="1800" b="1" i="1" baseline="30000">
                <a:latin typeface="Times New Roman" panose="02020603050405020304" pitchFamily="18" charset="0"/>
              </a:rPr>
              <a:t>i</a:t>
            </a:r>
            <a:endParaRPr lang="en-US" sz="1800" b="1" i="1" baseline="300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Fact 2:</a:t>
            </a:r>
            <a:r>
              <a:rPr lang="en-US" sz="1800">
                <a:latin typeface="Tahoma" panose="020B0604030504040204" charset="0"/>
              </a:rPr>
              <a:t> If each of </a:t>
            </a:r>
            <a:r>
              <a:rPr lang="en-US" sz="1800" b="1" i="1">
                <a:latin typeface="Times New Roman" panose="02020603050405020304" pitchFamily="18" charset="0"/>
              </a:rPr>
              <a:t>n</a:t>
            </a:r>
            <a:r>
              <a:rPr lang="en-US" sz="1800">
                <a:latin typeface="Tahoma" panose="020B0604030504040204" charset="0"/>
              </a:rPr>
              <a:t> entries is present in a set with probability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>
                <a:latin typeface="Tahoma" panose="020B0604030504040204" charset="0"/>
              </a:rPr>
              <a:t>, the expected size of the set is </a:t>
            </a:r>
            <a:r>
              <a:rPr lang="en-US" sz="1800" b="1" i="1">
                <a:latin typeface="Times New Roman" panose="02020603050405020304" pitchFamily="18" charset="0"/>
              </a:rPr>
              <a:t>np</a:t>
            </a:r>
            <a:endParaRPr lang="en-US" sz="1800" b="1" i="1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>
              <a:latin typeface="Tahoma" panose="020B0604030504040204" charset="0"/>
            </a:endParaRPr>
          </a:p>
        </p:txBody>
      </p:sp>
      <p:sp>
        <p:nvSpPr>
          <p:cNvPr id="103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9624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Consider a skip list with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entries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By Fact 1, we insert an entry in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with probability 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  <a:r>
              <a:rPr lang="en-US" sz="1800" b="1" i="1" baseline="30000">
                <a:latin typeface="Times New Roman" panose="02020603050405020304" pitchFamily="18" charset="0"/>
              </a:rPr>
              <a:t>i</a:t>
            </a:r>
            <a:endParaRPr lang="en-US" sz="1800" baseline="30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By Fact 2, the expected size of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is </a:t>
            </a:r>
            <a:r>
              <a:rPr lang="en-US" sz="1800" b="1" i="1">
                <a:latin typeface="Times New Roman" panose="02020603050405020304" pitchFamily="18" charset="0"/>
              </a:rPr>
              <a:t>n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  <a:r>
              <a:rPr lang="en-US" sz="1800" b="1" i="1" baseline="30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</a:t>
            </a:r>
            <a:endParaRPr lang="en-US" sz="18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expected number of nodes used by the skip list is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019800" y="4295775"/>
          <a:ext cx="2019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" imgW="1257300" imgH="457200" progId="Equation.3">
                  <p:embed/>
                </p:oleObj>
              </mc:Choice>
              <mc:Fallback>
                <p:oleObj name="Equation" r:id="rId1" imgW="1257300" imgH="457200" progId="Equation.3">
                  <p:embed/>
                  <p:pic>
                    <p:nvPicPr>
                      <p:cNvPr id="0" name="图片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95775"/>
                        <a:ext cx="2019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76800" y="5105400"/>
            <a:ext cx="38481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charset="0"/>
              <a:buBlip>
                <a:blip r:embed="rId3"/>
              </a:buBlip>
            </a:pPr>
            <a:r>
              <a:rPr lang="en-US" sz="2000"/>
              <a:t>Thus, the expected space usage of a skip list with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/>
              <a:t> items is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(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)</a:t>
            </a:r>
            <a:endParaRPr 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CCD72-0599-E949-AEEA-01937475C2D6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615619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dirty="0" err="1"/>
              <a:t>randomSort</a:t>
            </a:r>
            <a:r>
              <a:rPr lang="en-US" sz="2000" dirty="0"/>
              <a:t>(X):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Input</a:t>
            </a:r>
            <a:r>
              <a:rPr lang="en-US" sz="2000" b="1" dirty="0"/>
              <a:t>: </a:t>
            </a:r>
            <a:r>
              <a:rPr lang="en-US" sz="2000" dirty="0"/>
              <a:t>A list, X, of n elements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Output</a:t>
            </a:r>
            <a:r>
              <a:rPr lang="en-US" sz="2000" b="1" dirty="0"/>
              <a:t>: </a:t>
            </a:r>
            <a:r>
              <a:rPr lang="en-US" sz="2000" dirty="0"/>
              <a:t>A permutation of X so that all permutations are equally likely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Let </a:t>
            </a:r>
            <a:r>
              <a:rPr lang="en-US" sz="2000" dirty="0"/>
              <a:t>K be the smallest power of 2 greater than or equal to n</a:t>
            </a:r>
            <a:r>
              <a:rPr lang="en-US" sz="2000" baseline="30000" dirty="0"/>
              <a:t>3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for</a:t>
            </a:r>
            <a:r>
              <a:rPr lang="en-US" sz="2000" dirty="0" smtClean="0"/>
              <a:t> </a:t>
            </a:r>
            <a:r>
              <a:rPr lang="en-US" sz="2000" dirty="0"/>
              <a:t>each element, x</a:t>
            </a:r>
            <a:r>
              <a:rPr lang="en-US" sz="2000" baseline="-25000" dirty="0"/>
              <a:t>i</a:t>
            </a:r>
            <a:r>
              <a:rPr lang="en-US" sz="2000" dirty="0"/>
              <a:t>, in X</a:t>
            </a:r>
            <a:r>
              <a:rPr lang="en-US" sz="2000" b="1" dirty="0"/>
              <a:t> do </a:t>
            </a:r>
            <a:endParaRPr lang="en-US" sz="2000" b="1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	Choose </a:t>
            </a:r>
            <a:r>
              <a:rPr lang="en-US" sz="2000" dirty="0"/>
              <a:t>a random value,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, in the range [0, K − 1] and </a:t>
            </a:r>
            <a:r>
              <a:rPr lang="en-US" sz="2000" dirty="0" smtClean="0"/>
              <a:t>	associate </a:t>
            </a:r>
            <a:r>
              <a:rPr lang="en-US" sz="2000" dirty="0"/>
              <a:t>it with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Sort</a:t>
            </a:r>
            <a:r>
              <a:rPr lang="en-US" sz="2000" dirty="0" smtClean="0"/>
              <a:t> </a:t>
            </a:r>
            <a:r>
              <a:rPr lang="en-US" sz="2000" dirty="0"/>
              <a:t>X using the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values as keys via radix-sort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if</a:t>
            </a:r>
            <a:r>
              <a:rPr lang="en-US" sz="2000" dirty="0" smtClean="0"/>
              <a:t> </a:t>
            </a:r>
            <a:r>
              <a:rPr lang="en-US" sz="2000" dirty="0"/>
              <a:t>all the 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 values are distinct </a:t>
            </a:r>
            <a:r>
              <a:rPr lang="en-US" sz="2000" b="1" dirty="0" smtClean="0"/>
              <a:t>then</a:t>
            </a:r>
            <a:endParaRPr lang="en-US" sz="2000" b="1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	 </a:t>
            </a:r>
            <a:r>
              <a:rPr lang="en-US" sz="2000" dirty="0"/>
              <a:t>return X according to this sorted order </a:t>
            </a:r>
            <a:endParaRPr lang="en-US" sz="2000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/>
              <a:t>Else</a:t>
            </a:r>
            <a:endParaRPr lang="en-US" sz="2000" b="1" dirty="0" smtClean="0"/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	</a:t>
            </a:r>
            <a:r>
              <a:rPr lang="en-US" sz="2000" b="1" dirty="0" smtClean="0"/>
              <a:t>Call</a:t>
            </a:r>
            <a:r>
              <a:rPr lang="en-US" sz="2000" dirty="0" smtClean="0"/>
              <a:t> </a:t>
            </a:r>
            <a:r>
              <a:rPr lang="en-US" sz="2000" dirty="0" err="1"/>
              <a:t>randomSort</a:t>
            </a:r>
            <a:r>
              <a:rPr lang="en-US" sz="2000" dirty="0"/>
              <a:t>(X) </a:t>
            </a:r>
            <a:r>
              <a:rPr lang="en-US" sz="2000" dirty="0" smtClean="0"/>
              <a:t>Algorithm</a:t>
            </a:r>
            <a:endParaRPr lang="en-US" sz="2000" dirty="0">
              <a:effectLst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934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panose="020B0604030504040204" charset="0"/>
                <a:cs typeface="Tahoma" panose="020B0604030504040204" charset="0"/>
              </a:rPr>
              <a:t>Algorithm </a:t>
            </a:r>
            <a:r>
              <a:rPr lang="en-US" dirty="0" err="1" smtClean="0">
                <a:latin typeface="Tahoma" panose="020B0604030504040204" charset="0"/>
                <a:cs typeface="Tahoma" panose="020B0604030504040204" charset="0"/>
              </a:rPr>
              <a:t>randonSort</a:t>
            </a:r>
            <a:endParaRPr lang="en-US" dirty="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6B94BAA7-AA62-E949-80C3-73252BF1147B}" type="slidenum">
              <a:rPr lang="en-US" sz="1400"/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Height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panose="020B0604030504040204" charset="0"/>
              </a:rPr>
              <a:t>The running time of the search an insertion algorithms is affected by the height </a:t>
            </a:r>
            <a:r>
              <a:rPr lang="en-US" sz="2000" b="1" i="1">
                <a:latin typeface="Times New Roman" panose="02020603050405020304" pitchFamily="18" charset="0"/>
              </a:rPr>
              <a:t>h</a:t>
            </a:r>
            <a:r>
              <a:rPr lang="en-US" sz="2000">
                <a:latin typeface="Tahoma" panose="020B0604030504040204" charset="0"/>
              </a:rPr>
              <a:t> of the skip list</a:t>
            </a:r>
            <a:endParaRPr lang="en-US" sz="2000">
              <a:latin typeface="Tahoma" panose="020B0604030504040204" charset="0"/>
            </a:endParaRPr>
          </a:p>
          <a:p>
            <a:pPr eaLnBrk="1" hangingPunct="1"/>
            <a:r>
              <a:rPr lang="en-US" sz="2000">
                <a:latin typeface="Tahoma" panose="020B0604030504040204" charset="0"/>
              </a:rPr>
              <a:t>We show that with high probability, a skip list with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items has height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(log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)</a:t>
            </a:r>
            <a:endParaRPr lang="en-US" sz="2000">
              <a:latin typeface="Times New Roman" panose="02020603050405020304" pitchFamily="18" charset="0"/>
            </a:endParaRPr>
          </a:p>
          <a:p>
            <a:pPr eaLnBrk="1" hangingPunct="1"/>
            <a:r>
              <a:rPr lang="en-US" sz="2000">
                <a:latin typeface="Tahoma" panose="020B0604030504040204" charset="0"/>
              </a:rPr>
              <a:t>We use the following additional probabilistic fact: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Fact 3:</a:t>
            </a:r>
            <a:r>
              <a:rPr lang="en-US" sz="1800">
                <a:latin typeface="Tahoma" panose="020B0604030504040204" charset="0"/>
              </a:rPr>
              <a:t> If each of </a:t>
            </a:r>
            <a:r>
              <a:rPr lang="en-US" sz="1800" b="1" i="1">
                <a:latin typeface="Times New Roman" panose="02020603050405020304" pitchFamily="18" charset="0"/>
              </a:rPr>
              <a:t>n</a:t>
            </a:r>
            <a:r>
              <a:rPr lang="en-US" sz="1800">
                <a:latin typeface="Tahoma" panose="020B0604030504040204" charset="0"/>
              </a:rPr>
              <a:t> events has probability </a:t>
            </a:r>
            <a:r>
              <a:rPr lang="en-US" sz="1800" b="1" i="1">
                <a:latin typeface="Times New Roman" panose="02020603050405020304" pitchFamily="18" charset="0"/>
              </a:rPr>
              <a:t>p</a:t>
            </a:r>
            <a:r>
              <a:rPr lang="en-US" sz="1800">
                <a:latin typeface="Tahoma" panose="020B0604030504040204" charset="0"/>
              </a:rPr>
              <a:t>, the probability that at least one event occurs is at most </a:t>
            </a:r>
            <a:r>
              <a:rPr lang="en-US" sz="1800" b="1" i="1">
                <a:latin typeface="Times New Roman" panose="02020603050405020304" pitchFamily="18" charset="0"/>
              </a:rPr>
              <a:t>np</a:t>
            </a:r>
            <a:endParaRPr 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127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403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Consider a skip list with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entires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By Fact 1, we insert an entry in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with probability </a:t>
            </a:r>
            <a:r>
              <a:rPr lang="en-US" sz="1800">
                <a:latin typeface="Times New Roman" panose="02020603050405020304" pitchFamily="18" charset="0"/>
              </a:rPr>
              <a:t>1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  <a:r>
              <a:rPr lang="en-US" sz="1800" b="1" i="1" baseline="30000">
                <a:latin typeface="Times New Roman" panose="02020603050405020304" pitchFamily="18" charset="0"/>
              </a:rPr>
              <a:t>i</a:t>
            </a:r>
            <a:endParaRPr lang="en-US" sz="1800" baseline="30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By Fact 3, the probability that list </a:t>
            </a:r>
            <a:r>
              <a:rPr lang="en-US" sz="1800" b="1" i="1">
                <a:latin typeface="Times New Roman" panose="02020603050405020304" pitchFamily="18" charset="0"/>
              </a:rPr>
              <a:t>S</a:t>
            </a:r>
            <a:r>
              <a:rPr lang="en-US" sz="1800" b="1" i="1" baseline="-25000">
                <a:latin typeface="Times New Roman" panose="02020603050405020304" pitchFamily="18" charset="0"/>
              </a:rPr>
              <a:t>i</a:t>
            </a:r>
            <a:r>
              <a:rPr lang="en-US" sz="1800">
                <a:latin typeface="Tahoma" panose="020B0604030504040204" charset="0"/>
              </a:rPr>
              <a:t> has at least one item is at most </a:t>
            </a:r>
            <a:r>
              <a:rPr lang="en-US" sz="1800" b="1" i="1">
                <a:latin typeface="Times New Roman" panose="02020603050405020304" pitchFamily="18" charset="0"/>
              </a:rPr>
              <a:t>n</a:t>
            </a:r>
            <a:r>
              <a:rPr lang="en-US" sz="18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1800">
                <a:latin typeface="Times New Roman" panose="02020603050405020304" pitchFamily="18" charset="0"/>
              </a:rPr>
              <a:t>2</a:t>
            </a:r>
            <a:r>
              <a:rPr lang="en-US" sz="1800" b="1" i="1" baseline="30000">
                <a:latin typeface="Times New Roman" panose="02020603050405020304" pitchFamily="18" charset="0"/>
              </a:rPr>
              <a:t>i</a:t>
            </a:r>
            <a:endParaRPr lang="en-US" sz="1800" baseline="30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By picking </a:t>
            </a:r>
            <a:r>
              <a:rPr lang="en-US" sz="2000" b="1" i="1">
                <a:latin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3log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, we have that the probability that </a:t>
            </a:r>
            <a:r>
              <a:rPr lang="en-US" sz="2000" b="1" i="1">
                <a:latin typeface="Times New Roman" panose="02020603050405020304" pitchFamily="18" charset="0"/>
              </a:rPr>
              <a:t>S</a:t>
            </a:r>
            <a:r>
              <a:rPr lang="en-US" sz="2000" baseline="-25000">
                <a:latin typeface="Times New Roman" panose="02020603050405020304" pitchFamily="18" charset="0"/>
              </a:rPr>
              <a:t>3log </a:t>
            </a:r>
            <a:r>
              <a:rPr lang="en-US" sz="2000" b="1" i="1" baseline="-25000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has at least one entry is</a:t>
            </a:r>
            <a:br>
              <a:rPr lang="en-US" sz="2000">
                <a:latin typeface="Tahoma" panose="020B0604030504040204" charset="0"/>
              </a:rPr>
            </a:br>
            <a:r>
              <a:rPr lang="en-US" sz="2000">
                <a:latin typeface="Tahoma" panose="020B0604030504040204" charset="0"/>
              </a:rPr>
              <a:t>at most</a:t>
            </a:r>
            <a:br>
              <a:rPr lang="en-US" sz="2000">
                <a:latin typeface="Tahoma" panose="020B0604030504040204" charset="0"/>
              </a:rPr>
            </a:br>
            <a:r>
              <a:rPr lang="en-US" sz="2000">
                <a:latin typeface="Tahoma" panose="020B0604030504040204" charset="0"/>
              </a:rPr>
              <a:t>	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2000">
                <a:latin typeface="Times New Roman" panose="02020603050405020304" pitchFamily="18" charset="0"/>
              </a:rPr>
              <a:t>2</a:t>
            </a:r>
            <a:r>
              <a:rPr lang="en-US" sz="2000" baseline="30000">
                <a:latin typeface="Times New Roman" panose="02020603050405020304" pitchFamily="18" charset="0"/>
              </a:rPr>
              <a:t>3log </a:t>
            </a:r>
            <a:r>
              <a:rPr lang="en-US" sz="2000" b="1" i="1" baseline="30000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=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 baseline="30000">
                <a:latin typeface="Times New Roman" panose="02020603050405020304" pitchFamily="18" charset="0"/>
              </a:rPr>
              <a:t>3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= </a:t>
            </a:r>
            <a:r>
              <a:rPr lang="en-US" sz="2000">
                <a:latin typeface="Times New Roman" panose="02020603050405020304" pitchFamily="18" charset="0"/>
              </a:rPr>
              <a:t>1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 baseline="30000">
                <a:latin typeface="Times New Roman" panose="02020603050405020304" pitchFamily="18" charset="0"/>
              </a:rPr>
              <a:t>2</a:t>
            </a:r>
            <a:endParaRPr lang="en-US" sz="2000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Thus a skip list with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entries has height at most </a:t>
            </a:r>
            <a:r>
              <a:rPr lang="en-US" sz="2000">
                <a:latin typeface="Times New Roman" panose="02020603050405020304" pitchFamily="18" charset="0"/>
              </a:rPr>
              <a:t>3log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ahoma" panose="020B0604030504040204" charset="0"/>
              </a:rPr>
              <a:t> with probability at least </a:t>
            </a:r>
            <a:r>
              <a:rPr lang="en-US" sz="2000">
                <a:latin typeface="Times New Roman" panose="02020603050405020304" pitchFamily="18" charset="0"/>
              </a:rPr>
              <a:t>1</a:t>
            </a:r>
            <a:r>
              <a:rPr lang="en-US" sz="2000">
                <a:latin typeface="Symbol" panose="05050102010706020507" charset="0"/>
              </a:rPr>
              <a:t> - </a:t>
            </a:r>
            <a:r>
              <a:rPr lang="en-US" sz="2000">
                <a:latin typeface="Times New Roman" panose="02020603050405020304" pitchFamily="18" charset="0"/>
              </a:rPr>
              <a:t> 1</a:t>
            </a:r>
            <a:r>
              <a:rPr lang="en-US" sz="2000">
                <a:latin typeface="Symbol" panose="05050102010706020507" charset="0"/>
                <a:sym typeface="Symbol" panose="05050102010706020507" charset="0"/>
              </a:rPr>
              <a:t>/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 baseline="30000">
                <a:latin typeface="Times New Roman" panose="02020603050405020304" pitchFamily="18" charset="0"/>
              </a:rPr>
              <a:t>2</a:t>
            </a:r>
            <a:endParaRPr lang="en-US" sz="2000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B40CF247-B98E-2B47-B1A3-7EBE882180E0}" type="slidenum">
              <a:rPr lang="en-US" sz="1400"/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Search and Update Times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96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search time in a skip list is proportional to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the number of drop-down steps, plus</a:t>
            </a:r>
            <a:endParaRPr lang="en-US" sz="18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the number of scan-forward steps</a:t>
            </a:r>
            <a:endParaRPr lang="en-US" sz="18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drop-down steps are bounded by the height of the skip list and thus are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(log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) </a:t>
            </a:r>
            <a:r>
              <a:rPr lang="en-US" sz="2000">
                <a:latin typeface="Tahoma" panose="020B0604030504040204" charset="0"/>
              </a:rPr>
              <a:t>with high probability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To analyze the scan-forward steps, we use yet another probabilistic fact: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sz="1800">
                <a:solidFill>
                  <a:schemeClr val="tx2"/>
                </a:solidFill>
                <a:latin typeface="Tahoma" panose="020B0604030504040204" charset="0"/>
              </a:rPr>
              <a:t>Fact 4: </a:t>
            </a:r>
            <a:r>
              <a:rPr lang="en-US" sz="1800">
                <a:latin typeface="Tahoma" panose="020B0604030504040204" charset="0"/>
              </a:rPr>
              <a:t>The expected number of coin tosses required in order to get tails is 2</a:t>
            </a:r>
            <a:endParaRPr lang="en-US" sz="1600">
              <a:latin typeface="Tahoma" panose="020B0604030504040204" charset="0"/>
            </a:endParaRP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038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When we scan forward in a list, the destination key does not belong to a higher list</a:t>
            </a:r>
            <a:endParaRPr lang="en-US" sz="200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>
                <a:latin typeface="Tahoma" panose="020B0604030504040204" charset="0"/>
              </a:rPr>
              <a:t>A scan-forward step is associated with a former coin toss that gave tails</a:t>
            </a:r>
            <a:endParaRPr lang="en-US" sz="1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By Fact 4, in each list the expected number of scan-forward steps is 2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Thus, the expected number of scan-forward steps is 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(log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)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We conclude that a search in a skip list takes </a:t>
            </a:r>
            <a:r>
              <a:rPr lang="en-US" sz="2000" b="1" i="1">
                <a:latin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</a:rPr>
              <a:t>(log </a:t>
            </a:r>
            <a:r>
              <a:rPr lang="en-US" sz="2000" b="1" i="1">
                <a:latin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</a:rPr>
              <a:t>) </a:t>
            </a:r>
            <a:r>
              <a:rPr lang="en-US" sz="2000">
                <a:latin typeface="Tahoma" panose="020B0604030504040204" charset="0"/>
              </a:rPr>
              <a:t>expected time</a:t>
            </a:r>
            <a:endParaRPr lang="en-US" sz="20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panose="020B0604030504040204" charset="0"/>
              </a:rPr>
              <a:t>The analysis of insertion and deletion gives similar results</a:t>
            </a:r>
            <a:endParaRPr lang="en-US" sz="20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r>
              <a:rPr lang="en-US" sz="1400"/>
              <a:t>Skip Lists</a:t>
            </a:r>
            <a:endParaRPr lang="en-US" sz="1400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charset="0"/>
                <a:ea typeface="MS PGothic" panose="020B0600070205080204" charset="-128"/>
              </a:defRPr>
            </a:lvl9pPr>
          </a:lstStyle>
          <a:p>
            <a:pPr eaLnBrk="1" hangingPunct="1"/>
            <a:fld id="{50FC5A45-93AA-114E-97E5-36C7F294593C}" type="slidenum">
              <a:rPr lang="en-US" sz="1400"/>
            </a:fld>
            <a:endParaRPr lang="en-US" sz="14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charset="0"/>
              </a:rPr>
              <a:t>Summary</a:t>
            </a:r>
            <a:endParaRPr lang="en-US">
              <a:latin typeface="Tahoma" panose="020B0604030504040204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panose="020B0604030504040204" charset="0"/>
              </a:rPr>
              <a:t>A skip list is a data structure for </a:t>
            </a:r>
            <a:r>
              <a:rPr lang="en-US" sz="2400" dirty="0" smtClean="0">
                <a:latin typeface="Tahoma" panose="020B0604030504040204" charset="0"/>
              </a:rPr>
              <a:t>dictionaries that </a:t>
            </a:r>
            <a:r>
              <a:rPr lang="en-US" sz="2400" dirty="0">
                <a:latin typeface="Tahoma" panose="020B0604030504040204" charset="0"/>
              </a:rPr>
              <a:t>uses a randomized insertion algorithm</a:t>
            </a:r>
            <a:endParaRPr lang="en-US" sz="2400" dirty="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panose="020B0604030504040204" charset="0"/>
              </a:rPr>
              <a:t>In a skip list with </a:t>
            </a:r>
            <a:r>
              <a:rPr 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sz="2400" dirty="0">
                <a:latin typeface="Tahoma" panose="020B0604030504040204" charset="0"/>
              </a:rPr>
              <a:t> entries </a:t>
            </a:r>
            <a:endParaRPr lang="en-US" sz="2400" dirty="0">
              <a:latin typeface="Tahoma" panose="020B060403050404020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The expected space used is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panose="020B0604030504040204" charset="0"/>
              </a:rPr>
              <a:t>The expected search, insertion and deletion time is </a:t>
            </a:r>
            <a:r>
              <a:rPr 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</a:rPr>
              <a:t>(log </a:t>
            </a:r>
            <a:r>
              <a:rPr 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panose="020B0604030504040204" charset="0"/>
              </a:rPr>
              <a:t>Using a more complex probabilistic analysis, one can show that these performance bounds also hold with high probability</a:t>
            </a:r>
            <a:endParaRPr lang="en-US" sz="2400">
              <a:latin typeface="Tahoma" panose="020B060403050404020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ahoma" panose="020B0604030504040204" charset="0"/>
              </a:rPr>
              <a:t>Skip lists are fast and simple to implement in practice</a:t>
            </a:r>
            <a:endParaRPr lang="en-US" sz="2400"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Probability (Sec. 1.2.4)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24800" cy="4495800"/>
          </a:xfrm>
        </p:spPr>
        <p:txBody>
          <a:bodyPr/>
          <a:lstStyle/>
          <a:p>
            <a:r>
              <a:rPr lang="en-US" baseline="-25000" dirty="0" smtClean="0"/>
              <a:t>In order to analyze this, and other randomized algorithms, we need to use probability.</a:t>
            </a:r>
            <a:endParaRPr lang="en-US" baseline="-25000" dirty="0" smtClean="0"/>
          </a:p>
          <a:p>
            <a:r>
              <a:rPr lang="en-US" baseline="-25000" dirty="0" smtClean="0"/>
              <a:t>A </a:t>
            </a:r>
            <a:r>
              <a:rPr lang="en-US" b="1" baseline="-25000" dirty="0" smtClean="0">
                <a:solidFill>
                  <a:srgbClr val="FF0000"/>
                </a:solidFill>
              </a:rPr>
              <a:t>probability space </a:t>
            </a:r>
            <a:r>
              <a:rPr lang="en-US" baseline="-25000" dirty="0" smtClean="0"/>
              <a:t>is a sample space S together with a probability function, </a:t>
            </a:r>
            <a:r>
              <a:rPr lang="en-US" baseline="-25000" dirty="0" err="1" smtClean="0"/>
              <a:t>Pr</a:t>
            </a:r>
            <a:r>
              <a:rPr lang="en-US" baseline="-25000" dirty="0" smtClean="0"/>
              <a:t>, that maps subsets of S to real numbers between 0 and 1, inclusive. </a:t>
            </a:r>
            <a:endParaRPr lang="en-US" baseline="-25000" dirty="0" smtClean="0"/>
          </a:p>
          <a:p>
            <a:r>
              <a:rPr lang="en-US" baseline="-25000" dirty="0" smtClean="0"/>
              <a:t>Formally, each subset A of S is an event, and we have the following:</a:t>
            </a:r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666" y="4302406"/>
            <a:ext cx="7743934" cy="1698125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Independence and </a:t>
            </a:r>
            <a:br>
              <a:rPr lang="en-US" dirty="0" smtClean="0"/>
            </a:br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7048500" cy="2047729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2" y="4442981"/>
            <a:ext cx="7543800" cy="1685212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153400" cy="4953000"/>
          </a:xfrm>
        </p:spPr>
        <p:txBody>
          <a:bodyPr/>
          <a:lstStyle/>
          <a:p>
            <a:r>
              <a:rPr lang="en-US" sz="2000" dirty="0" smtClean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random variable </a:t>
            </a:r>
            <a:r>
              <a:rPr lang="en-US" sz="2000" dirty="0"/>
              <a:t>is a function X that maps outcomes </a:t>
            </a:r>
            <a:r>
              <a:rPr lang="en-US" sz="2000" dirty="0" smtClean="0"/>
              <a:t>from some </a:t>
            </a:r>
            <a:r>
              <a:rPr lang="en-US" sz="2000" dirty="0"/>
              <a:t>sample space S to real numbers. </a:t>
            </a:r>
            <a:endParaRPr lang="en-US" sz="2000" dirty="0" smtClean="0"/>
          </a:p>
          <a:p>
            <a:r>
              <a:rPr lang="en-US" sz="2000" dirty="0" smtClean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indicator random variable </a:t>
            </a:r>
            <a:r>
              <a:rPr lang="en-US" sz="2000" dirty="0"/>
              <a:t>is a </a:t>
            </a:r>
            <a:r>
              <a:rPr lang="en-US" sz="2000" dirty="0" smtClean="0"/>
              <a:t>random variable </a:t>
            </a:r>
            <a:r>
              <a:rPr lang="en-US" sz="2000" dirty="0"/>
              <a:t>that maps outcomes to the set {0, 1}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expected value </a:t>
            </a:r>
            <a:r>
              <a:rPr lang="en-US" sz="2000" dirty="0"/>
              <a:t>of a discrete random variable X is defined </a:t>
            </a:r>
            <a:r>
              <a:rPr lang="en-US" sz="2000" dirty="0" smtClean="0"/>
              <a:t>as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where the sum is taken of the range of X.</a:t>
            </a:r>
            <a:endParaRPr lang="en-US" sz="2000" dirty="0" smtClean="0"/>
          </a:p>
          <a:p>
            <a:r>
              <a:rPr lang="en-US" sz="2000" dirty="0"/>
              <a:t>Two random variables X and Y are </a:t>
            </a:r>
            <a:r>
              <a:rPr lang="en-US" sz="2000" b="1" dirty="0">
                <a:solidFill>
                  <a:srgbClr val="FF0000"/>
                </a:solidFill>
              </a:rPr>
              <a:t>independent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if</a:t>
            </a:r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for all real numbers x and y.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two random variables X and Y are independent, </a:t>
            </a:r>
            <a:r>
              <a:rPr lang="en-US" sz="2000" dirty="0" smtClean="0"/>
              <a:t>then we have E</a:t>
            </a:r>
            <a:r>
              <a:rPr lang="en-US" sz="2000" dirty="0"/>
              <a:t>(</a:t>
            </a:r>
            <a:r>
              <a:rPr lang="en-US" sz="2000" dirty="0" smtClean="0"/>
              <a:t>XY) </a:t>
            </a:r>
            <a:r>
              <a:rPr lang="en-US" sz="2000" dirty="0"/>
              <a:t>= E(X)E(</a:t>
            </a:r>
            <a:r>
              <a:rPr lang="en-US" sz="2000" dirty="0" smtClean="0"/>
              <a:t>Y)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3276600"/>
            <a:ext cx="3048000" cy="77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52" y="4800600"/>
            <a:ext cx="4267200" cy="54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Randomized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00287-E5E2-194D-A07C-A3FC8EA239E2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920899"/>
            <a:ext cx="7620000" cy="3762494"/>
          </a:xfrm>
          <a:prstGeom prst="rect">
            <a:avLst/>
          </a:prstGeom>
          <a:ln w="38100" cap="sq">
            <a:solidFill>
              <a:srgbClr val="40458C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21135</Words>
  <Application>WPS 演示</Application>
  <PresentationFormat>On-screen Show (4:3)</PresentationFormat>
  <Paragraphs>905</Paragraphs>
  <Slides>52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SimSun</vt:lpstr>
      <vt:lpstr>Wingdings</vt:lpstr>
      <vt:lpstr>Tahoma</vt:lpstr>
      <vt:lpstr>MS PGothic</vt:lpstr>
      <vt:lpstr>Wingdings</vt:lpstr>
      <vt:lpstr>Times New Roman</vt:lpstr>
      <vt:lpstr>Microsoft YaHei</vt:lpstr>
      <vt:lpstr>Arial Unicode MS</vt:lpstr>
      <vt:lpstr>Symbol</vt:lpstr>
      <vt:lpstr>Blueprint</vt:lpstr>
      <vt:lpstr>Equation.3</vt:lpstr>
      <vt:lpstr>Randomized Algorithms</vt:lpstr>
      <vt:lpstr>Applications: Simple Algorithms and Card Games</vt:lpstr>
      <vt:lpstr>Generating Random Permutations</vt:lpstr>
      <vt:lpstr>Algorithm 1: Random Sort</vt:lpstr>
      <vt:lpstr>Algorithm randonSort</vt:lpstr>
      <vt:lpstr>Basic Probability (Sec. 1.2.4)</vt:lpstr>
      <vt:lpstr>Independence and  Conditional Probability</vt:lpstr>
      <vt:lpstr>Random Variables</vt:lpstr>
      <vt:lpstr>Linearity of Expectation</vt:lpstr>
      <vt:lpstr>Chernoff Bounds</vt:lpstr>
      <vt:lpstr>Analysis of Random-Sort</vt:lpstr>
      <vt:lpstr>Fisher-Yates Shuffling</vt:lpstr>
      <vt:lpstr>Analysis of Fisher-Yates</vt:lpstr>
      <vt:lpstr>The Coupon Collector Problem</vt:lpstr>
      <vt:lpstr>Analysis of Coupon Collecting</vt:lpstr>
      <vt:lpstr>More Analysis of Coupon Collecting</vt:lpstr>
      <vt:lpstr>Yet More Analysis of Coupon Collecting</vt:lpstr>
      <vt:lpstr>The Stable Marriage Problem</vt:lpstr>
      <vt:lpstr>A Stable Marriage Example</vt:lpstr>
      <vt:lpstr>Application: Hospital Matching</vt:lpstr>
      <vt:lpstr>The Proposal Algorithm</vt:lpstr>
      <vt:lpstr>The Proposal Algorithm: Details</vt:lpstr>
      <vt:lpstr>Correctness</vt:lpstr>
      <vt:lpstr>Worst-Case Analysis</vt:lpstr>
      <vt:lpstr>Average-Case Analysis</vt:lpstr>
      <vt:lpstr>Average-Case Analysis, cont.</vt:lpstr>
      <vt:lpstr>Minimum Cuts</vt:lpstr>
      <vt:lpstr>Definition of Minimum Cut</vt:lpstr>
      <vt:lpstr>Applications</vt:lpstr>
      <vt:lpstr>Relationship to Max Flow</vt:lpstr>
      <vt:lpstr>Contracting Edges</vt:lpstr>
      <vt:lpstr>Contracting Edges, An Example</vt:lpstr>
      <vt:lpstr>Contracting Edges, An Example</vt:lpstr>
      <vt:lpstr>Contracting Edges, An Example</vt:lpstr>
      <vt:lpstr>Contracting Edges, An Example</vt:lpstr>
      <vt:lpstr>Contracting Edges, An Example</vt:lpstr>
      <vt:lpstr>Karger’s Algorithm</vt:lpstr>
      <vt:lpstr>Running Time</vt:lpstr>
      <vt:lpstr>Las Vegas and Monte Carlo Algorithms</vt:lpstr>
      <vt:lpstr>More Examples.</vt:lpstr>
      <vt:lpstr>0/1 Knapsack </vt:lpstr>
      <vt:lpstr>Skip Lists</vt:lpstr>
      <vt:lpstr>What is a Skip List</vt:lpstr>
      <vt:lpstr>Search</vt:lpstr>
      <vt:lpstr>Randomized Algorithms Review</vt:lpstr>
      <vt:lpstr>Insertion</vt:lpstr>
      <vt:lpstr>Deletion</vt:lpstr>
      <vt:lpstr>Implementation</vt:lpstr>
      <vt:lpstr>Space Usage</vt:lpstr>
      <vt:lpstr>Height</vt:lpstr>
      <vt:lpstr>Search and Update Times</vt:lpstr>
      <vt:lpstr>Summary</vt:lpstr>
    </vt:vector>
  </TitlesOfParts>
  <Company>Brown University, 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Roberto Tamassia, Michael Goodrich</dc:creator>
  <cp:lastModifiedBy>代跻宸</cp:lastModifiedBy>
  <cp:revision>1522</cp:revision>
  <dcterms:created xsi:type="dcterms:W3CDTF">2002-01-21T02:22:00Z</dcterms:created>
  <dcterms:modified xsi:type="dcterms:W3CDTF">2019-11-18T05:36:01Z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