
<file path=[Content_Types].xml><?xml version="1.0" encoding="utf-8"?>
<Types xmlns="http://schemas.openxmlformats.org/package/2006/content-types">
  <Default Extension="jpeg" ContentType="image/jpeg"/>
  <Default Extension="png" ContentType="image/png"/>
  <Default Extension="wdp" ContentType="image/vnd.ms-photo"/>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sldIdLst>
    <p:sldId id="256" r:id="rId4"/>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84" r:id="rId18"/>
    <p:sldId id="271" r:id="rId20"/>
    <p:sldId id="272" r:id="rId21"/>
    <p:sldId id="273" r:id="rId22"/>
    <p:sldId id="274" r:id="rId23"/>
    <p:sldId id="275" r:id="rId24"/>
    <p:sldId id="276" r:id="rId25"/>
    <p:sldId id="277" r:id="rId26"/>
    <p:sldId id="278" r:id="rId27"/>
    <p:sldId id="279" r:id="rId28"/>
    <p:sldId id="280" r:id="rId29"/>
    <p:sldId id="282" r:id="rId30"/>
    <p:sldId id="281" r:id="rId31"/>
    <p:sldId id="283" r:id="rId32"/>
    <p:sldId id="26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CAE8AA"/>
    <a:srgbClr val="AC8AA3"/>
    <a:srgbClr val="594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2" autoAdjust="0"/>
    <p:restoredTop sz="94580" autoAdjust="0"/>
  </p:normalViewPr>
  <p:slideViewPr>
    <p:cSldViewPr showGuides="1">
      <p:cViewPr varScale="1">
        <p:scale>
          <a:sx n="88" d="100"/>
          <a:sy n="88" d="100"/>
        </p:scale>
        <p:origin x="1762" y="26"/>
      </p:cViewPr>
      <p:guideLst>
        <p:guide orient="horz" pos="1776"/>
        <p:guide pos="1344"/>
      </p:guideLst>
    </p:cSldViewPr>
  </p:slideViewPr>
  <p:outlineViewPr>
    <p:cViewPr>
      <p:scale>
        <a:sx n="33" d="100"/>
        <a:sy n="33" d="100"/>
      </p:scale>
      <p:origin x="0" y="10680"/>
    </p:cViewPr>
  </p:outlineViewPr>
  <p:notesTextViewPr>
    <p:cViewPr>
      <p:scale>
        <a:sx n="100" d="100"/>
        <a:sy n="100" d="100"/>
      </p:scale>
      <p:origin x="0" y="0"/>
    </p:cViewPr>
  </p:notesTextViewPr>
  <p:sorterViewPr>
    <p:cViewPr>
      <p:scale>
        <a:sx n="66" d="100"/>
        <a:sy n="66" d="100"/>
      </p:scale>
      <p:origin x="0" y="1596"/>
    </p:cViewPr>
  </p:sorterViewPr>
  <p:notesViewPr>
    <p:cSldViewPr>
      <p:cViewPr varScale="1">
        <p:scale>
          <a:sx n="66" d="100"/>
          <a:sy n="66" d="100"/>
        </p:scale>
        <p:origin x="3134" y="41"/>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9D3443-ADB2-4599-BA6A-6ADE2E81D017}"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58096EBB-6E8B-41F2-A8D1-A8F14A4DB441}">
      <dgm:prSet/>
      <dgm:spPr/>
      <dgm:t>
        <a:bodyPr/>
        <a:lstStyle/>
        <a:p>
          <a:pPr rtl="0"/>
          <a:r>
            <a:rPr lang="en-US" dirty="0"/>
            <a:t>Definition</a:t>
          </a:r>
        </a:p>
      </dgm:t>
    </dgm:pt>
    <dgm:pt modelId="{A42CA2AC-B455-4891-9603-BCBC0AECFB2D}" cxnId="{1D6CD9A2-476A-47E2-9FAA-36526E05C467}" type="parTrans">
      <dgm:prSet/>
      <dgm:spPr/>
      <dgm:t>
        <a:bodyPr/>
        <a:lstStyle/>
        <a:p>
          <a:endParaRPr lang="en-US"/>
        </a:p>
      </dgm:t>
    </dgm:pt>
    <dgm:pt modelId="{663D3D17-6638-44FB-8A1C-D36630C012C7}" cxnId="{1D6CD9A2-476A-47E2-9FAA-36526E05C467}" type="sibTrans">
      <dgm:prSet/>
      <dgm:spPr/>
      <dgm:t>
        <a:bodyPr/>
        <a:lstStyle/>
        <a:p>
          <a:endParaRPr lang="en-US"/>
        </a:p>
      </dgm:t>
    </dgm:pt>
    <dgm:pt modelId="{B2970445-A5EC-4F51-AEB8-6425ADEB7B4C}">
      <dgm:prSet/>
      <dgm:spPr/>
      <dgm:t>
        <a:bodyPr/>
        <a:lstStyle/>
        <a:p>
          <a:pPr rtl="0"/>
          <a:r>
            <a:rPr lang="en-US" dirty="0"/>
            <a:t>Characteristics</a:t>
          </a:r>
        </a:p>
      </dgm:t>
    </dgm:pt>
    <dgm:pt modelId="{7244BD86-2E55-4523-91DD-F561C21B06BE}" cxnId="{7F0F5577-6289-4A17-95E9-4AC2D0523D4A}" type="parTrans">
      <dgm:prSet/>
      <dgm:spPr/>
      <dgm:t>
        <a:bodyPr/>
        <a:lstStyle/>
        <a:p>
          <a:endParaRPr lang="en-US"/>
        </a:p>
      </dgm:t>
    </dgm:pt>
    <dgm:pt modelId="{BEC76B88-469A-480B-80C0-61135B8A8F3C}" cxnId="{7F0F5577-6289-4A17-95E9-4AC2D0523D4A}" type="sibTrans">
      <dgm:prSet/>
      <dgm:spPr/>
      <dgm:t>
        <a:bodyPr/>
        <a:lstStyle/>
        <a:p>
          <a:endParaRPr lang="en-US"/>
        </a:p>
      </dgm:t>
    </dgm:pt>
    <dgm:pt modelId="{13390FDB-3D78-47D9-9378-1F6A35FB2687}">
      <dgm:prSet/>
      <dgm:spPr/>
      <dgm:t>
        <a:bodyPr/>
        <a:lstStyle/>
        <a:p>
          <a:pPr rtl="0"/>
          <a:r>
            <a:rPr lang="en-US" dirty="0"/>
            <a:t>Service models</a:t>
          </a:r>
        </a:p>
      </dgm:t>
    </dgm:pt>
    <dgm:pt modelId="{10991D55-23E5-4BCE-9C76-12A5ED5B8EE0}" cxnId="{91E59C06-9EE3-4E7D-8308-A70CCFB4EFF5}" type="parTrans">
      <dgm:prSet/>
      <dgm:spPr/>
      <dgm:t>
        <a:bodyPr/>
        <a:lstStyle/>
        <a:p>
          <a:endParaRPr lang="en-US"/>
        </a:p>
      </dgm:t>
    </dgm:pt>
    <dgm:pt modelId="{B91A74CC-0C90-4182-B202-DF01876E4AD5}" cxnId="{91E59C06-9EE3-4E7D-8308-A70CCFB4EFF5}" type="sibTrans">
      <dgm:prSet/>
      <dgm:spPr/>
      <dgm:t>
        <a:bodyPr/>
        <a:lstStyle/>
        <a:p>
          <a:endParaRPr lang="en-US"/>
        </a:p>
      </dgm:t>
    </dgm:pt>
    <dgm:pt modelId="{F836B352-DD11-4741-8E4C-E5513B839F7C}">
      <dgm:prSet/>
      <dgm:spPr/>
      <dgm:t>
        <a:bodyPr/>
        <a:lstStyle/>
        <a:p>
          <a:pPr rtl="0"/>
          <a:r>
            <a:rPr lang="en-US" dirty="0"/>
            <a:t>Deployment models</a:t>
          </a:r>
        </a:p>
      </dgm:t>
    </dgm:pt>
    <dgm:pt modelId="{0D7E096F-9DAC-4AF8-8327-F44DF2CC2DAD}" cxnId="{77311557-6384-45D1-940B-C15C8A6BD69E}" type="parTrans">
      <dgm:prSet/>
      <dgm:spPr/>
      <dgm:t>
        <a:bodyPr/>
        <a:lstStyle/>
        <a:p>
          <a:endParaRPr lang="en-US"/>
        </a:p>
      </dgm:t>
    </dgm:pt>
    <dgm:pt modelId="{581204F1-8455-42F0-BD06-C970290B6452}" cxnId="{77311557-6384-45D1-940B-C15C8A6BD69E}" type="sibTrans">
      <dgm:prSet/>
      <dgm:spPr/>
      <dgm:t>
        <a:bodyPr/>
        <a:lstStyle/>
        <a:p>
          <a:endParaRPr lang="en-US"/>
        </a:p>
      </dgm:t>
    </dgm:pt>
    <dgm:pt modelId="{2D447D44-A2A9-480F-97EF-92920D0E3F08}">
      <dgm:prSet/>
      <dgm:spPr/>
      <dgm:t>
        <a:bodyPr/>
        <a:lstStyle/>
        <a:p>
          <a:pPr rtl="0"/>
          <a:r>
            <a:rPr lang="en-US" dirty="0"/>
            <a:t>Reference Architecture</a:t>
          </a:r>
        </a:p>
      </dgm:t>
    </dgm:pt>
    <dgm:pt modelId="{E2D68A42-B523-4488-8960-87E5FA30D31B}" cxnId="{895DB116-B069-4BB1-8BB5-EEE1C3C5DCB6}" type="parTrans">
      <dgm:prSet/>
      <dgm:spPr/>
      <dgm:t>
        <a:bodyPr/>
        <a:lstStyle/>
        <a:p>
          <a:endParaRPr lang="en-US"/>
        </a:p>
      </dgm:t>
    </dgm:pt>
    <dgm:pt modelId="{FB36B3CC-C6C3-4E4A-A601-875B123B4007}" cxnId="{895DB116-B069-4BB1-8BB5-EEE1C3C5DCB6}" type="sibTrans">
      <dgm:prSet/>
      <dgm:spPr/>
      <dgm:t>
        <a:bodyPr/>
        <a:lstStyle/>
        <a:p>
          <a:endParaRPr lang="en-US"/>
        </a:p>
      </dgm:t>
    </dgm:pt>
    <dgm:pt modelId="{D3A4A9AA-DBC4-4A19-A95C-A96030381609}">
      <dgm:prSet/>
      <dgm:spPr/>
      <dgm:t>
        <a:bodyPr/>
        <a:lstStyle/>
        <a:p>
          <a:pPr rtl="0"/>
          <a:r>
            <a:rPr lang="en-US" dirty="0"/>
            <a:t>Use cases</a:t>
          </a:r>
        </a:p>
      </dgm:t>
    </dgm:pt>
    <dgm:pt modelId="{D5C988FB-B1F6-4A44-920E-1417D4734482}" cxnId="{4783D9AB-3993-443B-B904-C6DDDAFACF53}" type="parTrans">
      <dgm:prSet/>
      <dgm:spPr/>
      <dgm:t>
        <a:bodyPr/>
        <a:lstStyle/>
        <a:p>
          <a:endParaRPr lang="en-US"/>
        </a:p>
      </dgm:t>
    </dgm:pt>
    <dgm:pt modelId="{50039275-3E6B-41E8-9F6B-1AF1A328FF48}" cxnId="{4783D9AB-3993-443B-B904-C6DDDAFACF53}" type="sibTrans">
      <dgm:prSet/>
      <dgm:spPr/>
      <dgm:t>
        <a:bodyPr/>
        <a:lstStyle/>
        <a:p>
          <a:endParaRPr lang="en-US"/>
        </a:p>
      </dgm:t>
    </dgm:pt>
    <dgm:pt modelId="{4E055F1F-258A-4D1B-9AD0-114B06DDDF7F}" type="pres">
      <dgm:prSet presAssocID="{5C9D3443-ADB2-4599-BA6A-6ADE2E81D017}" presName="compositeShape" presStyleCnt="0">
        <dgm:presLayoutVars>
          <dgm:dir/>
          <dgm:resizeHandles/>
        </dgm:presLayoutVars>
      </dgm:prSet>
      <dgm:spPr/>
    </dgm:pt>
    <dgm:pt modelId="{4BC2D1BA-97FA-40AE-A75D-D0B9BCD4DD7E}" type="pres">
      <dgm:prSet presAssocID="{5C9D3443-ADB2-4599-BA6A-6ADE2E81D017}" presName="pyramid" presStyleLbl="node1" presStyleIdx="0" presStyleCnt="1" custLinFactNeighborX="9739" custLinFactNeighborY="-14925"/>
      <dgm:spPr/>
    </dgm:pt>
    <dgm:pt modelId="{7FBC6BB6-CAE8-446A-B659-E168A3AA077A}" type="pres">
      <dgm:prSet presAssocID="{5C9D3443-ADB2-4599-BA6A-6ADE2E81D017}" presName="theList" presStyleCnt="0"/>
      <dgm:spPr/>
    </dgm:pt>
    <dgm:pt modelId="{6FDBB605-9771-4600-8BDB-35DA5F4FDF82}" type="pres">
      <dgm:prSet presAssocID="{58096EBB-6E8B-41F2-A8D1-A8F14A4DB441}" presName="aNode" presStyleLbl="fgAcc1" presStyleIdx="0" presStyleCnt="6">
        <dgm:presLayoutVars>
          <dgm:bulletEnabled val="1"/>
        </dgm:presLayoutVars>
      </dgm:prSet>
      <dgm:spPr/>
    </dgm:pt>
    <dgm:pt modelId="{76463718-C4D6-4A80-8ECD-610497980979}" type="pres">
      <dgm:prSet presAssocID="{58096EBB-6E8B-41F2-A8D1-A8F14A4DB441}" presName="aSpace" presStyleCnt="0"/>
      <dgm:spPr/>
    </dgm:pt>
    <dgm:pt modelId="{75C58728-361F-41DD-A34C-222B2E8CAD72}" type="pres">
      <dgm:prSet presAssocID="{B2970445-A5EC-4F51-AEB8-6425ADEB7B4C}" presName="aNode" presStyleLbl="fgAcc1" presStyleIdx="1" presStyleCnt="6">
        <dgm:presLayoutVars>
          <dgm:bulletEnabled val="1"/>
        </dgm:presLayoutVars>
      </dgm:prSet>
      <dgm:spPr/>
    </dgm:pt>
    <dgm:pt modelId="{9C7F139E-E3FC-4ED5-BF79-ECAC86D4412F}" type="pres">
      <dgm:prSet presAssocID="{B2970445-A5EC-4F51-AEB8-6425ADEB7B4C}" presName="aSpace" presStyleCnt="0"/>
      <dgm:spPr/>
    </dgm:pt>
    <dgm:pt modelId="{222DB8EB-0906-4EDC-8ACE-BEA8A1875592}" type="pres">
      <dgm:prSet presAssocID="{13390FDB-3D78-47D9-9378-1F6A35FB2687}" presName="aNode" presStyleLbl="fgAcc1" presStyleIdx="2" presStyleCnt="6">
        <dgm:presLayoutVars>
          <dgm:bulletEnabled val="1"/>
        </dgm:presLayoutVars>
      </dgm:prSet>
      <dgm:spPr/>
    </dgm:pt>
    <dgm:pt modelId="{C41DEB60-CD90-49BE-B782-2E4428448649}" type="pres">
      <dgm:prSet presAssocID="{13390FDB-3D78-47D9-9378-1F6A35FB2687}" presName="aSpace" presStyleCnt="0"/>
      <dgm:spPr/>
    </dgm:pt>
    <dgm:pt modelId="{7F670A34-E0E8-4F4E-93BB-85BA430E337C}" type="pres">
      <dgm:prSet presAssocID="{F836B352-DD11-4741-8E4C-E5513B839F7C}" presName="aNode" presStyleLbl="fgAcc1" presStyleIdx="3" presStyleCnt="6">
        <dgm:presLayoutVars>
          <dgm:bulletEnabled val="1"/>
        </dgm:presLayoutVars>
      </dgm:prSet>
      <dgm:spPr/>
    </dgm:pt>
    <dgm:pt modelId="{E522A858-255F-4040-B741-4CF115EDD5AD}" type="pres">
      <dgm:prSet presAssocID="{F836B352-DD11-4741-8E4C-E5513B839F7C}" presName="aSpace" presStyleCnt="0"/>
      <dgm:spPr/>
    </dgm:pt>
    <dgm:pt modelId="{3559C802-1E77-4C86-8F5C-26D0E572A3DC}" type="pres">
      <dgm:prSet presAssocID="{2D447D44-A2A9-480F-97EF-92920D0E3F08}" presName="aNode" presStyleLbl="fgAcc1" presStyleIdx="4" presStyleCnt="6">
        <dgm:presLayoutVars>
          <dgm:bulletEnabled val="1"/>
        </dgm:presLayoutVars>
      </dgm:prSet>
      <dgm:spPr/>
    </dgm:pt>
    <dgm:pt modelId="{DFD1DE27-C25C-4816-AC0E-5A82B38ED7DD}" type="pres">
      <dgm:prSet presAssocID="{2D447D44-A2A9-480F-97EF-92920D0E3F08}" presName="aSpace" presStyleCnt="0"/>
      <dgm:spPr/>
    </dgm:pt>
    <dgm:pt modelId="{0F65853B-18DA-489D-92B7-0F8E91EB26FA}" type="pres">
      <dgm:prSet presAssocID="{D3A4A9AA-DBC4-4A19-A95C-A96030381609}" presName="aNode" presStyleLbl="fgAcc1" presStyleIdx="5" presStyleCnt="6">
        <dgm:presLayoutVars>
          <dgm:bulletEnabled val="1"/>
        </dgm:presLayoutVars>
      </dgm:prSet>
      <dgm:spPr/>
    </dgm:pt>
    <dgm:pt modelId="{6F75EA3A-26F4-4517-8938-B17FAA71A02B}" type="pres">
      <dgm:prSet presAssocID="{D3A4A9AA-DBC4-4A19-A95C-A96030381609}" presName="aSpace" presStyleCnt="0"/>
      <dgm:spPr/>
    </dgm:pt>
  </dgm:ptLst>
  <dgm:cxnLst>
    <dgm:cxn modelId="{91E59C06-9EE3-4E7D-8308-A70CCFB4EFF5}" srcId="{5C9D3443-ADB2-4599-BA6A-6ADE2E81D017}" destId="{13390FDB-3D78-47D9-9378-1F6A35FB2687}" srcOrd="2" destOrd="0" parTransId="{10991D55-23E5-4BCE-9C76-12A5ED5B8EE0}" sibTransId="{B91A74CC-0C90-4182-B202-DF01876E4AD5}"/>
    <dgm:cxn modelId="{895DB116-B069-4BB1-8BB5-EEE1C3C5DCB6}" srcId="{5C9D3443-ADB2-4599-BA6A-6ADE2E81D017}" destId="{2D447D44-A2A9-480F-97EF-92920D0E3F08}" srcOrd="4" destOrd="0" parTransId="{E2D68A42-B523-4488-8960-87E5FA30D31B}" sibTransId="{FB36B3CC-C6C3-4E4A-A601-875B123B4007}"/>
    <dgm:cxn modelId="{518BE721-DA11-4E75-AADB-809F5D8DC962}" type="presOf" srcId="{B2970445-A5EC-4F51-AEB8-6425ADEB7B4C}" destId="{75C58728-361F-41DD-A34C-222B2E8CAD72}" srcOrd="0" destOrd="0" presId="urn:microsoft.com/office/officeart/2005/8/layout/pyramid2"/>
    <dgm:cxn modelId="{EEC23423-4961-4003-A521-2ADB5F2E9E30}" type="presOf" srcId="{F836B352-DD11-4741-8E4C-E5513B839F7C}" destId="{7F670A34-E0E8-4F4E-93BB-85BA430E337C}" srcOrd="0" destOrd="0" presId="urn:microsoft.com/office/officeart/2005/8/layout/pyramid2"/>
    <dgm:cxn modelId="{54B9B72D-128E-4AA3-AB14-5636AF11A632}" type="presOf" srcId="{2D447D44-A2A9-480F-97EF-92920D0E3F08}" destId="{3559C802-1E77-4C86-8F5C-26D0E572A3DC}" srcOrd="0" destOrd="0" presId="urn:microsoft.com/office/officeart/2005/8/layout/pyramid2"/>
    <dgm:cxn modelId="{F8C6525D-F118-4843-8DC2-D253235F8B6B}" type="presOf" srcId="{13390FDB-3D78-47D9-9378-1F6A35FB2687}" destId="{222DB8EB-0906-4EDC-8ACE-BEA8A1875592}" srcOrd="0" destOrd="0" presId="urn:microsoft.com/office/officeart/2005/8/layout/pyramid2"/>
    <dgm:cxn modelId="{77311557-6384-45D1-940B-C15C8A6BD69E}" srcId="{5C9D3443-ADB2-4599-BA6A-6ADE2E81D017}" destId="{F836B352-DD11-4741-8E4C-E5513B839F7C}" srcOrd="3" destOrd="0" parTransId="{0D7E096F-9DAC-4AF8-8327-F44DF2CC2DAD}" sibTransId="{581204F1-8455-42F0-BD06-C970290B6452}"/>
    <dgm:cxn modelId="{7F0F5577-6289-4A17-95E9-4AC2D0523D4A}" srcId="{5C9D3443-ADB2-4599-BA6A-6ADE2E81D017}" destId="{B2970445-A5EC-4F51-AEB8-6425ADEB7B4C}" srcOrd="1" destOrd="0" parTransId="{7244BD86-2E55-4523-91DD-F561C21B06BE}" sibTransId="{BEC76B88-469A-480B-80C0-61135B8A8F3C}"/>
    <dgm:cxn modelId="{1D6CD9A2-476A-47E2-9FAA-36526E05C467}" srcId="{5C9D3443-ADB2-4599-BA6A-6ADE2E81D017}" destId="{58096EBB-6E8B-41F2-A8D1-A8F14A4DB441}" srcOrd="0" destOrd="0" parTransId="{A42CA2AC-B455-4891-9603-BCBC0AECFB2D}" sibTransId="{663D3D17-6638-44FB-8A1C-D36630C012C7}"/>
    <dgm:cxn modelId="{4783D9AB-3993-443B-B904-C6DDDAFACF53}" srcId="{5C9D3443-ADB2-4599-BA6A-6ADE2E81D017}" destId="{D3A4A9AA-DBC4-4A19-A95C-A96030381609}" srcOrd="5" destOrd="0" parTransId="{D5C988FB-B1F6-4A44-920E-1417D4734482}" sibTransId="{50039275-3E6B-41E8-9F6B-1AF1A328FF48}"/>
    <dgm:cxn modelId="{F1C7B8C2-3246-4012-87AD-F73FCE035FF9}" type="presOf" srcId="{58096EBB-6E8B-41F2-A8D1-A8F14A4DB441}" destId="{6FDBB605-9771-4600-8BDB-35DA5F4FDF82}" srcOrd="0" destOrd="0" presId="urn:microsoft.com/office/officeart/2005/8/layout/pyramid2"/>
    <dgm:cxn modelId="{DEC6F6D9-F528-4DBC-8B1C-591716857844}" type="presOf" srcId="{5C9D3443-ADB2-4599-BA6A-6ADE2E81D017}" destId="{4E055F1F-258A-4D1B-9AD0-114B06DDDF7F}" srcOrd="0" destOrd="0" presId="urn:microsoft.com/office/officeart/2005/8/layout/pyramid2"/>
    <dgm:cxn modelId="{6AA23BDE-6B8C-4B94-AB09-1B869818CCCA}" type="presOf" srcId="{D3A4A9AA-DBC4-4A19-A95C-A96030381609}" destId="{0F65853B-18DA-489D-92B7-0F8E91EB26FA}" srcOrd="0" destOrd="0" presId="urn:microsoft.com/office/officeart/2005/8/layout/pyramid2"/>
    <dgm:cxn modelId="{E0EDBB00-85E5-40DA-889A-4CFB1AA66FE9}" type="presParOf" srcId="{4E055F1F-258A-4D1B-9AD0-114B06DDDF7F}" destId="{4BC2D1BA-97FA-40AE-A75D-D0B9BCD4DD7E}" srcOrd="0" destOrd="0" presId="urn:microsoft.com/office/officeart/2005/8/layout/pyramid2"/>
    <dgm:cxn modelId="{2CD9813E-E30B-464F-AEF0-25A4DEF9A29F}" type="presParOf" srcId="{4E055F1F-258A-4D1B-9AD0-114B06DDDF7F}" destId="{7FBC6BB6-CAE8-446A-B659-E168A3AA077A}" srcOrd="1" destOrd="0" presId="urn:microsoft.com/office/officeart/2005/8/layout/pyramid2"/>
    <dgm:cxn modelId="{AF25E2EF-A2E8-4884-94AF-E787066D3CC6}" type="presParOf" srcId="{7FBC6BB6-CAE8-446A-B659-E168A3AA077A}" destId="{6FDBB605-9771-4600-8BDB-35DA5F4FDF82}" srcOrd="0" destOrd="0" presId="urn:microsoft.com/office/officeart/2005/8/layout/pyramid2"/>
    <dgm:cxn modelId="{E009152B-70BD-4385-8908-36347A0C209E}" type="presParOf" srcId="{7FBC6BB6-CAE8-446A-B659-E168A3AA077A}" destId="{76463718-C4D6-4A80-8ECD-610497980979}" srcOrd="1" destOrd="0" presId="urn:microsoft.com/office/officeart/2005/8/layout/pyramid2"/>
    <dgm:cxn modelId="{CE8D1549-AEFC-475E-B3DB-21DFC623463B}" type="presParOf" srcId="{7FBC6BB6-CAE8-446A-B659-E168A3AA077A}" destId="{75C58728-361F-41DD-A34C-222B2E8CAD72}" srcOrd="2" destOrd="0" presId="urn:microsoft.com/office/officeart/2005/8/layout/pyramid2"/>
    <dgm:cxn modelId="{0E0D8EC3-95A7-475D-BBB2-C852F5CCAA50}" type="presParOf" srcId="{7FBC6BB6-CAE8-446A-B659-E168A3AA077A}" destId="{9C7F139E-E3FC-4ED5-BF79-ECAC86D4412F}" srcOrd="3" destOrd="0" presId="urn:microsoft.com/office/officeart/2005/8/layout/pyramid2"/>
    <dgm:cxn modelId="{4C2AC529-D1EA-4ED2-890C-592E0C2F1CAE}" type="presParOf" srcId="{7FBC6BB6-CAE8-446A-B659-E168A3AA077A}" destId="{222DB8EB-0906-4EDC-8ACE-BEA8A1875592}" srcOrd="4" destOrd="0" presId="urn:microsoft.com/office/officeart/2005/8/layout/pyramid2"/>
    <dgm:cxn modelId="{D59A1A65-246A-447E-A237-5B6ED746A07B}" type="presParOf" srcId="{7FBC6BB6-CAE8-446A-B659-E168A3AA077A}" destId="{C41DEB60-CD90-49BE-B782-2E4428448649}" srcOrd="5" destOrd="0" presId="urn:microsoft.com/office/officeart/2005/8/layout/pyramid2"/>
    <dgm:cxn modelId="{F23070E2-F964-4E4D-AFD1-E69572F2045C}" type="presParOf" srcId="{7FBC6BB6-CAE8-446A-B659-E168A3AA077A}" destId="{7F670A34-E0E8-4F4E-93BB-85BA430E337C}" srcOrd="6" destOrd="0" presId="urn:microsoft.com/office/officeart/2005/8/layout/pyramid2"/>
    <dgm:cxn modelId="{4037715F-6608-4265-A822-184AC770686D}" type="presParOf" srcId="{7FBC6BB6-CAE8-446A-B659-E168A3AA077A}" destId="{E522A858-255F-4040-B741-4CF115EDD5AD}" srcOrd="7" destOrd="0" presId="urn:microsoft.com/office/officeart/2005/8/layout/pyramid2"/>
    <dgm:cxn modelId="{457214A3-FC4D-41EF-9C45-9AB70F131BA9}" type="presParOf" srcId="{7FBC6BB6-CAE8-446A-B659-E168A3AA077A}" destId="{3559C802-1E77-4C86-8F5C-26D0E572A3DC}" srcOrd="8" destOrd="0" presId="urn:microsoft.com/office/officeart/2005/8/layout/pyramid2"/>
    <dgm:cxn modelId="{54FB21D8-04CD-40EB-B27B-F98BD38B9D87}" type="presParOf" srcId="{7FBC6BB6-CAE8-446A-B659-E168A3AA077A}" destId="{DFD1DE27-C25C-4816-AC0E-5A82B38ED7DD}" srcOrd="9" destOrd="0" presId="urn:microsoft.com/office/officeart/2005/8/layout/pyramid2"/>
    <dgm:cxn modelId="{220C3D26-031C-4DA4-B328-DE67A459FB38}" type="presParOf" srcId="{7FBC6BB6-CAE8-446A-B659-E168A3AA077A}" destId="{0F65853B-18DA-489D-92B7-0F8E91EB26FA}" srcOrd="10" destOrd="0" presId="urn:microsoft.com/office/officeart/2005/8/layout/pyramid2"/>
    <dgm:cxn modelId="{6AA6E745-F194-4DCE-A0DF-DDA483137EE9}" type="presParOf" srcId="{7FBC6BB6-CAE8-446A-B659-E168A3AA077A}" destId="{6F75EA3A-26F4-4517-8938-B17FAA71A02B}" srcOrd="11"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D9F914-47E0-4846-9E86-AA957F25A864}" type="doc">
      <dgm:prSet loTypeId="urn:microsoft.com/office/officeart/2005/8/layout/venn1" loCatId="relationship" qsTypeId="urn:microsoft.com/office/officeart/2005/8/quickstyle/simple1" qsCatId="simple" csTypeId="urn:microsoft.com/office/officeart/2005/8/colors/colorful4" csCatId="colorful" phldr="1"/>
      <dgm:spPr/>
      <dgm:t>
        <a:bodyPr/>
        <a:lstStyle/>
        <a:p>
          <a:endParaRPr lang="en-US"/>
        </a:p>
      </dgm:t>
    </dgm:pt>
    <dgm:pt modelId="{FE9387F6-D533-413D-9B12-230C9641BE0E}">
      <dgm:prSet/>
      <dgm:spPr/>
      <dgm:t>
        <a:bodyPr/>
        <a:lstStyle/>
        <a:p>
          <a:pPr rtl="0"/>
          <a:r>
            <a:rPr lang="en-US" b="1" dirty="0"/>
            <a:t>Elastic Block Store</a:t>
          </a:r>
          <a:r>
            <a:rPr lang="en-US" dirty="0"/>
            <a:t> offers persistent storage for Amazon EC2 instances.  </a:t>
          </a:r>
        </a:p>
      </dgm:t>
    </dgm:pt>
    <dgm:pt modelId="{06661120-24C1-416F-8FA5-B19BE72F6927}" cxnId="{D1877C58-35E6-4A18-BDAE-45C3703810AF}" type="parTrans">
      <dgm:prSet/>
      <dgm:spPr/>
      <dgm:t>
        <a:bodyPr/>
        <a:lstStyle/>
        <a:p>
          <a:endParaRPr lang="en-US"/>
        </a:p>
      </dgm:t>
    </dgm:pt>
    <dgm:pt modelId="{AB9F4838-FD87-4685-BBF6-C775DCEB3114}" cxnId="{D1877C58-35E6-4A18-BDAE-45C3703810AF}" type="sibTrans">
      <dgm:prSet/>
      <dgm:spPr/>
      <dgm:t>
        <a:bodyPr/>
        <a:lstStyle/>
        <a:p>
          <a:endParaRPr lang="en-US"/>
        </a:p>
      </dgm:t>
    </dgm:pt>
    <dgm:pt modelId="{05A28086-FFC5-43B3-A7AA-18B189F67FAE}">
      <dgm:prSet/>
      <dgm:spPr/>
      <dgm:t>
        <a:bodyPr/>
        <a:lstStyle/>
        <a:p>
          <a:pPr rtl="0"/>
          <a:r>
            <a:rPr lang="en-US" b="1" dirty="0"/>
            <a:t>Multiple Locations</a:t>
          </a:r>
          <a:r>
            <a:rPr lang="en-US" dirty="0"/>
            <a:t>  provides the ability to place instances in multiple geographic  locations  (Regions and Availability Zones).</a:t>
          </a:r>
        </a:p>
      </dgm:t>
    </dgm:pt>
    <dgm:pt modelId="{C80918D0-36C6-4C5B-9E2E-CA050B51FAF9}" cxnId="{62F4B2DA-4897-4921-973B-CEF6E1BE93DD}" type="parTrans">
      <dgm:prSet/>
      <dgm:spPr/>
      <dgm:t>
        <a:bodyPr/>
        <a:lstStyle/>
        <a:p>
          <a:endParaRPr lang="en-US"/>
        </a:p>
      </dgm:t>
    </dgm:pt>
    <dgm:pt modelId="{76648E75-1B83-4AE4-83D7-07F8304284A8}" cxnId="{62F4B2DA-4897-4921-973B-CEF6E1BE93DD}" type="sibTrans">
      <dgm:prSet/>
      <dgm:spPr/>
      <dgm:t>
        <a:bodyPr/>
        <a:lstStyle/>
        <a:p>
          <a:endParaRPr lang="en-US"/>
        </a:p>
      </dgm:t>
    </dgm:pt>
    <dgm:pt modelId="{FD30A6FC-2AAA-4F1B-9386-04F3D15D0D41}">
      <dgm:prSet/>
      <dgm:spPr/>
      <dgm:t>
        <a:bodyPr/>
        <a:lstStyle/>
        <a:p>
          <a:pPr rtl="0"/>
          <a:r>
            <a:rPr lang="en-US" b="1" dirty="0"/>
            <a:t>Elastic IP Addresses</a:t>
          </a:r>
          <a:endParaRPr lang="en-US" dirty="0"/>
        </a:p>
      </dgm:t>
    </dgm:pt>
    <dgm:pt modelId="{112F8937-5ECB-4CD3-878F-807BD336D935}" cxnId="{A9B1A94E-9A09-41A1-AE88-919AC7A291BA}" type="parTrans">
      <dgm:prSet/>
      <dgm:spPr/>
      <dgm:t>
        <a:bodyPr/>
        <a:lstStyle/>
        <a:p>
          <a:endParaRPr lang="en-US"/>
        </a:p>
      </dgm:t>
    </dgm:pt>
    <dgm:pt modelId="{0122B12C-4120-4900-B8A0-BB5C7A2A551B}" cxnId="{A9B1A94E-9A09-41A1-AE88-919AC7A291BA}" type="sibTrans">
      <dgm:prSet/>
      <dgm:spPr/>
      <dgm:t>
        <a:bodyPr/>
        <a:lstStyle/>
        <a:p>
          <a:endParaRPr lang="en-US"/>
        </a:p>
      </dgm:t>
    </dgm:pt>
    <dgm:pt modelId="{2CA92215-4FEC-4010-9F79-9813508278D1}">
      <dgm:prSet/>
      <dgm:spPr/>
      <dgm:t>
        <a:bodyPr/>
        <a:lstStyle/>
        <a:p>
          <a:pPr rtl="0"/>
          <a:r>
            <a:rPr lang="en-US" b="1" dirty="0"/>
            <a:t>Amazon Virtual Private Cloud</a:t>
          </a:r>
          <a:r>
            <a:rPr lang="en-US" dirty="0"/>
            <a:t>  enables enterprises to connect isolated data centers. </a:t>
          </a:r>
        </a:p>
      </dgm:t>
    </dgm:pt>
    <dgm:pt modelId="{05C6E03B-0B9C-4A44-914A-68ADF5E0A929}" cxnId="{3342B559-3ECB-4955-A785-AD26FBF157F1}" type="parTrans">
      <dgm:prSet/>
      <dgm:spPr/>
      <dgm:t>
        <a:bodyPr/>
        <a:lstStyle/>
        <a:p>
          <a:endParaRPr lang="en-US"/>
        </a:p>
      </dgm:t>
    </dgm:pt>
    <dgm:pt modelId="{B0527E7C-B965-44C7-86B5-72F2678C2CC9}" cxnId="{3342B559-3ECB-4955-A785-AD26FBF157F1}" type="sibTrans">
      <dgm:prSet/>
      <dgm:spPr/>
      <dgm:t>
        <a:bodyPr/>
        <a:lstStyle/>
        <a:p>
          <a:endParaRPr lang="en-US"/>
        </a:p>
      </dgm:t>
    </dgm:pt>
    <dgm:pt modelId="{5D60E96A-9CDC-4281-BD41-C6B515E378F5}">
      <dgm:prSet/>
      <dgm:spPr/>
      <dgm:t>
        <a:bodyPr/>
        <a:lstStyle/>
        <a:p>
          <a:pPr rtl="0"/>
          <a:r>
            <a:rPr lang="en-US" b="1" i="1" dirty="0" err="1"/>
            <a:t>CloudWatch</a:t>
          </a:r>
          <a:r>
            <a:rPr lang="en-US" dirty="0"/>
            <a:t>  provides monitoring for cloud resources and applications. </a:t>
          </a:r>
        </a:p>
      </dgm:t>
    </dgm:pt>
    <dgm:pt modelId="{F23FD699-459F-4A11-B453-3C6F87547610}" cxnId="{1E046CF6-80AC-4FFC-8215-6801D535AE51}" type="parTrans">
      <dgm:prSet/>
      <dgm:spPr/>
      <dgm:t>
        <a:bodyPr/>
        <a:lstStyle/>
        <a:p>
          <a:endParaRPr lang="en-US"/>
        </a:p>
      </dgm:t>
    </dgm:pt>
    <dgm:pt modelId="{82BA8DF6-D0DD-4A8E-9C70-8406E3C6DB0F}" cxnId="{1E046CF6-80AC-4FFC-8215-6801D535AE51}" type="sibTrans">
      <dgm:prSet/>
      <dgm:spPr/>
      <dgm:t>
        <a:bodyPr/>
        <a:lstStyle/>
        <a:p>
          <a:endParaRPr lang="en-US"/>
        </a:p>
      </dgm:t>
    </dgm:pt>
    <dgm:pt modelId="{82759A1E-509E-44DD-9DE9-DAA3D801E0B1}">
      <dgm:prSet/>
      <dgm:spPr/>
      <dgm:t>
        <a:bodyPr/>
        <a:lstStyle/>
        <a:p>
          <a:pPr rtl="0"/>
          <a:r>
            <a:rPr lang="en-US" b="1" dirty="0"/>
            <a:t>Auto Scaling</a:t>
          </a:r>
          <a:r>
            <a:rPr lang="en-US" dirty="0"/>
            <a:t>  allows to scale automatically the EC2 capacity up or down according to given conditions. </a:t>
          </a:r>
        </a:p>
      </dgm:t>
    </dgm:pt>
    <dgm:pt modelId="{8450A8A0-9677-4E69-B104-49218CEAA426}" cxnId="{8FDDC227-EAFB-480A-877D-0F9F7439223E}" type="parTrans">
      <dgm:prSet/>
      <dgm:spPr/>
      <dgm:t>
        <a:bodyPr/>
        <a:lstStyle/>
        <a:p>
          <a:endParaRPr lang="en-US"/>
        </a:p>
      </dgm:t>
    </dgm:pt>
    <dgm:pt modelId="{5A8D096F-20B0-48D5-90C4-19C58F1E7F20}" cxnId="{8FDDC227-EAFB-480A-877D-0F9F7439223E}" type="sibTrans">
      <dgm:prSet/>
      <dgm:spPr/>
      <dgm:t>
        <a:bodyPr/>
        <a:lstStyle/>
        <a:p>
          <a:endParaRPr lang="en-US"/>
        </a:p>
      </dgm:t>
    </dgm:pt>
    <dgm:pt modelId="{F2E3B965-ED67-48E9-8298-53D462413A5F}">
      <dgm:prSet/>
      <dgm:spPr/>
      <dgm:t>
        <a:bodyPr/>
        <a:lstStyle/>
        <a:p>
          <a:pPr rtl="0"/>
          <a:r>
            <a:rPr lang="en-US" b="1" dirty="0"/>
            <a:t>Elastic Load Balancing</a:t>
          </a:r>
          <a:r>
            <a:rPr lang="en-US" dirty="0"/>
            <a:t> automatically distributes incoming application traffic across multiple EC2 instances. </a:t>
          </a:r>
        </a:p>
      </dgm:t>
    </dgm:pt>
    <dgm:pt modelId="{38B805F0-32A0-43D2-AD50-FBA193D9BAD7}" cxnId="{63F6357A-6BAF-438E-A33C-BB4FAF72BFAF}" type="parTrans">
      <dgm:prSet/>
      <dgm:spPr/>
      <dgm:t>
        <a:bodyPr/>
        <a:lstStyle/>
        <a:p>
          <a:endParaRPr lang="en-US"/>
        </a:p>
      </dgm:t>
    </dgm:pt>
    <dgm:pt modelId="{07A96400-00CA-43D7-8A00-95174B7BD8C9}" cxnId="{63F6357A-6BAF-438E-A33C-BB4FAF72BFAF}" type="sibTrans">
      <dgm:prSet/>
      <dgm:spPr/>
      <dgm:t>
        <a:bodyPr/>
        <a:lstStyle/>
        <a:p>
          <a:endParaRPr lang="en-US"/>
        </a:p>
      </dgm:t>
    </dgm:pt>
    <dgm:pt modelId="{5066240C-CF91-4C90-9547-15ADCCC2E8B1}">
      <dgm:prSet/>
      <dgm:spPr/>
      <dgm:t>
        <a:bodyPr/>
        <a:lstStyle/>
        <a:p>
          <a:endParaRPr lang="en-US" dirty="0"/>
        </a:p>
      </dgm:t>
    </dgm:pt>
    <dgm:pt modelId="{4D8159D6-0189-4D67-9CCC-F002A4FDE329}" cxnId="{35EA398A-F914-4BCE-AD60-5AF0060AFCB1}" type="parTrans">
      <dgm:prSet/>
      <dgm:spPr/>
      <dgm:t>
        <a:bodyPr/>
        <a:lstStyle/>
        <a:p>
          <a:endParaRPr lang="en-US"/>
        </a:p>
      </dgm:t>
    </dgm:pt>
    <dgm:pt modelId="{52473F94-5BE0-47D1-AA97-6179B7C305C1}" cxnId="{35EA398A-F914-4BCE-AD60-5AF0060AFCB1}" type="sibTrans">
      <dgm:prSet/>
      <dgm:spPr/>
      <dgm:t>
        <a:bodyPr/>
        <a:lstStyle/>
        <a:p>
          <a:endParaRPr lang="en-US"/>
        </a:p>
      </dgm:t>
    </dgm:pt>
    <dgm:pt modelId="{3D9BB912-765F-405E-B781-BFD91010D73F}">
      <dgm:prSet/>
      <dgm:spPr/>
      <dgm:t>
        <a:bodyPr/>
        <a:lstStyle/>
        <a:p>
          <a:endParaRPr lang="en-US"/>
        </a:p>
      </dgm:t>
    </dgm:pt>
    <dgm:pt modelId="{4F537CE6-7C76-4F26-8A7B-69BAF6316840}" cxnId="{A75F10BD-6569-4C03-869F-2051F948DA5E}" type="parTrans">
      <dgm:prSet/>
      <dgm:spPr/>
      <dgm:t>
        <a:bodyPr/>
        <a:lstStyle/>
        <a:p>
          <a:endParaRPr lang="en-US"/>
        </a:p>
      </dgm:t>
    </dgm:pt>
    <dgm:pt modelId="{A8D537BE-30C4-4E66-A608-54DA9E559E6F}" cxnId="{A75F10BD-6569-4C03-869F-2051F948DA5E}" type="sibTrans">
      <dgm:prSet/>
      <dgm:spPr/>
      <dgm:t>
        <a:bodyPr/>
        <a:lstStyle/>
        <a:p>
          <a:endParaRPr lang="en-US"/>
        </a:p>
      </dgm:t>
    </dgm:pt>
    <dgm:pt modelId="{64DE4EFF-C541-4A58-82FC-A26727EC65B3}">
      <dgm:prSet/>
      <dgm:spPr/>
      <dgm:t>
        <a:bodyPr/>
        <a:lstStyle/>
        <a:p>
          <a:endParaRPr lang="en-US"/>
        </a:p>
      </dgm:t>
    </dgm:pt>
    <dgm:pt modelId="{C4C81EBC-E9C2-492B-96A3-B8009926773F}" cxnId="{2E9C9310-DD47-4E6D-8D81-BE1EF816947A}" type="parTrans">
      <dgm:prSet/>
      <dgm:spPr/>
      <dgm:t>
        <a:bodyPr/>
        <a:lstStyle/>
        <a:p>
          <a:endParaRPr lang="en-US"/>
        </a:p>
      </dgm:t>
    </dgm:pt>
    <dgm:pt modelId="{8FD6ADD6-F3DB-4522-8B4A-1DB0AAE9E15D}" cxnId="{2E9C9310-DD47-4E6D-8D81-BE1EF816947A}" type="sibTrans">
      <dgm:prSet/>
      <dgm:spPr/>
      <dgm:t>
        <a:bodyPr/>
        <a:lstStyle/>
        <a:p>
          <a:endParaRPr lang="en-US"/>
        </a:p>
      </dgm:t>
    </dgm:pt>
    <dgm:pt modelId="{D068EFA6-4B10-43E1-8D9E-7B4D7C2BBB3B}">
      <dgm:prSet/>
      <dgm:spPr/>
      <dgm:t>
        <a:bodyPr/>
        <a:lstStyle/>
        <a:p>
          <a:endParaRPr lang="en-US"/>
        </a:p>
      </dgm:t>
    </dgm:pt>
    <dgm:pt modelId="{961D097D-3E40-4088-9AA3-2751189F421B}" cxnId="{E415338A-0C73-49F5-BEAB-A69734644384}" type="parTrans">
      <dgm:prSet/>
      <dgm:spPr/>
      <dgm:t>
        <a:bodyPr/>
        <a:lstStyle/>
        <a:p>
          <a:endParaRPr lang="en-US"/>
        </a:p>
      </dgm:t>
    </dgm:pt>
    <dgm:pt modelId="{CAD964B1-6D9D-4AE9-9E9F-06E3571151E1}" cxnId="{E415338A-0C73-49F5-BEAB-A69734644384}" type="sibTrans">
      <dgm:prSet/>
      <dgm:spPr/>
      <dgm:t>
        <a:bodyPr/>
        <a:lstStyle/>
        <a:p>
          <a:endParaRPr lang="en-US"/>
        </a:p>
      </dgm:t>
    </dgm:pt>
    <dgm:pt modelId="{E6E099D3-BBFA-496D-B3B1-C28DA691F5B8}">
      <dgm:prSet/>
      <dgm:spPr/>
      <dgm:t>
        <a:bodyPr/>
        <a:lstStyle/>
        <a:p>
          <a:pPr rtl="0"/>
          <a:endParaRPr lang="en-US" dirty="0"/>
        </a:p>
      </dgm:t>
    </dgm:pt>
    <dgm:pt modelId="{77D6E791-1F42-4CE2-A68C-7AF6100FD356}" cxnId="{EA41243E-9517-4789-AAB6-B80AA189D02A}" type="parTrans">
      <dgm:prSet/>
      <dgm:spPr/>
      <dgm:t>
        <a:bodyPr/>
        <a:lstStyle/>
        <a:p>
          <a:endParaRPr lang="en-US"/>
        </a:p>
      </dgm:t>
    </dgm:pt>
    <dgm:pt modelId="{346521C0-0AAD-4768-AAE6-73EB4175A7DA}" cxnId="{EA41243E-9517-4789-AAB6-B80AA189D02A}" type="sibTrans">
      <dgm:prSet/>
      <dgm:spPr/>
      <dgm:t>
        <a:bodyPr/>
        <a:lstStyle/>
        <a:p>
          <a:endParaRPr lang="en-US"/>
        </a:p>
      </dgm:t>
    </dgm:pt>
    <dgm:pt modelId="{EDFD81B8-8641-473D-B2B0-B4127FDCBE83}" type="pres">
      <dgm:prSet presAssocID="{BAD9F914-47E0-4846-9E86-AA957F25A864}" presName="compositeShape" presStyleCnt="0">
        <dgm:presLayoutVars>
          <dgm:chMax val="7"/>
          <dgm:dir/>
          <dgm:resizeHandles val="exact"/>
        </dgm:presLayoutVars>
      </dgm:prSet>
      <dgm:spPr/>
    </dgm:pt>
    <dgm:pt modelId="{8771F4BF-3DC4-498C-9581-1A32582EA2A1}" type="pres">
      <dgm:prSet presAssocID="{FE9387F6-D533-413D-9B12-230C9641BE0E}" presName="circ1" presStyleLbl="vennNode1" presStyleIdx="0" presStyleCnt="7"/>
      <dgm:spPr/>
    </dgm:pt>
    <dgm:pt modelId="{0A633662-056B-4CCF-8473-2D5B623676A5}" type="pres">
      <dgm:prSet presAssocID="{FE9387F6-D533-413D-9B12-230C9641BE0E}" presName="circ1Tx" presStyleLbl="revTx" presStyleIdx="0" presStyleCnt="0" custScaleX="158713">
        <dgm:presLayoutVars>
          <dgm:chMax val="0"/>
          <dgm:chPref val="0"/>
          <dgm:bulletEnabled val="1"/>
        </dgm:presLayoutVars>
      </dgm:prSet>
      <dgm:spPr/>
    </dgm:pt>
    <dgm:pt modelId="{DBF19159-F26B-4982-BE1E-B2BBF3CE0F06}" type="pres">
      <dgm:prSet presAssocID="{05A28086-FFC5-43B3-A7AA-18B189F67FAE}" presName="circ2" presStyleLbl="vennNode1" presStyleIdx="1" presStyleCnt="7"/>
      <dgm:spPr/>
    </dgm:pt>
    <dgm:pt modelId="{A1E8385C-F40A-4412-B09F-B2A866C8EA02}" type="pres">
      <dgm:prSet presAssocID="{05A28086-FFC5-43B3-A7AA-18B189F67FAE}" presName="circ2Tx" presStyleLbl="revTx" presStyleIdx="0" presStyleCnt="0" custScaleX="149329" custLinFactNeighborX="609" custLinFactNeighborY="-20443">
        <dgm:presLayoutVars>
          <dgm:chMax val="0"/>
          <dgm:chPref val="0"/>
          <dgm:bulletEnabled val="1"/>
        </dgm:presLayoutVars>
      </dgm:prSet>
      <dgm:spPr/>
    </dgm:pt>
    <dgm:pt modelId="{219FBFD1-E830-4D58-B08B-9BA3F57EFE6D}" type="pres">
      <dgm:prSet presAssocID="{FD30A6FC-2AAA-4F1B-9386-04F3D15D0D41}" presName="circ3" presStyleLbl="vennNode1" presStyleIdx="2" presStyleCnt="7"/>
      <dgm:spPr/>
    </dgm:pt>
    <dgm:pt modelId="{62B6B006-ABA0-424E-A07D-B14CBE4133F2}" type="pres">
      <dgm:prSet presAssocID="{FD30A6FC-2AAA-4F1B-9386-04F3D15D0D41}" presName="circ3Tx" presStyleLbl="revTx" presStyleIdx="0" presStyleCnt="0" custLinFactNeighborX="-2274" custLinFactNeighborY="-44670">
        <dgm:presLayoutVars>
          <dgm:chMax val="0"/>
          <dgm:chPref val="0"/>
          <dgm:bulletEnabled val="1"/>
        </dgm:presLayoutVars>
      </dgm:prSet>
      <dgm:spPr/>
    </dgm:pt>
    <dgm:pt modelId="{6D21E01B-A633-4044-87D3-BE289221B27D}" type="pres">
      <dgm:prSet presAssocID="{2CA92215-4FEC-4010-9F79-9813508278D1}" presName="circ4" presStyleLbl="vennNode1" presStyleIdx="3" presStyleCnt="7"/>
      <dgm:spPr/>
    </dgm:pt>
    <dgm:pt modelId="{3BE8DB19-A8EE-450C-BDE5-079F5FC53A15}" type="pres">
      <dgm:prSet presAssocID="{2CA92215-4FEC-4010-9F79-9813508278D1}" presName="circ4Tx" presStyleLbl="revTx" presStyleIdx="0" presStyleCnt="0" custLinFactX="-40466" custLinFactNeighborX="-100000" custLinFactNeighborY="11350">
        <dgm:presLayoutVars>
          <dgm:chMax val="0"/>
          <dgm:chPref val="0"/>
          <dgm:bulletEnabled val="1"/>
        </dgm:presLayoutVars>
      </dgm:prSet>
      <dgm:spPr/>
    </dgm:pt>
    <dgm:pt modelId="{7183CD2F-0D21-458A-A88D-913CFDEF1DA5}" type="pres">
      <dgm:prSet presAssocID="{5D60E96A-9CDC-4281-BD41-C6B515E378F5}" presName="circ5" presStyleLbl="vennNode1" presStyleIdx="4" presStyleCnt="7"/>
      <dgm:spPr/>
    </dgm:pt>
    <dgm:pt modelId="{D485B482-140E-4DA7-BBDC-7B05F0E46E7D}" type="pres">
      <dgm:prSet presAssocID="{5D60E96A-9CDC-4281-BD41-C6B515E378F5}" presName="circ5Tx" presStyleLbl="revTx" presStyleIdx="0" presStyleCnt="0" custLinFactNeighborX="-35710" custLinFactNeighborY="-69848">
        <dgm:presLayoutVars>
          <dgm:chMax val="0"/>
          <dgm:chPref val="0"/>
          <dgm:bulletEnabled val="1"/>
        </dgm:presLayoutVars>
      </dgm:prSet>
      <dgm:spPr/>
    </dgm:pt>
    <dgm:pt modelId="{2FBC24F0-90CE-4C32-AF6C-684EA736A700}" type="pres">
      <dgm:prSet presAssocID="{82759A1E-509E-44DD-9DE9-DAA3D801E0B1}" presName="circ6" presStyleLbl="vennNode1" presStyleIdx="5" presStyleCnt="7"/>
      <dgm:spPr/>
    </dgm:pt>
    <dgm:pt modelId="{4CE3EE14-A657-4D31-B9E0-EBACABFE6227}" type="pres">
      <dgm:prSet presAssocID="{82759A1E-509E-44DD-9DE9-DAA3D801E0B1}" presName="circ6Tx" presStyleLbl="revTx" presStyleIdx="0" presStyleCnt="0" custLinFactNeighborX="-3216" custLinFactNeighborY="-44670">
        <dgm:presLayoutVars>
          <dgm:chMax val="0"/>
          <dgm:chPref val="0"/>
          <dgm:bulletEnabled val="1"/>
        </dgm:presLayoutVars>
      </dgm:prSet>
      <dgm:spPr/>
    </dgm:pt>
    <dgm:pt modelId="{EAAEC4C5-EE2B-4EDC-AAA8-7060509DB235}" type="pres">
      <dgm:prSet presAssocID="{F2E3B965-ED67-48E9-8298-53D462413A5F}" presName="circ7" presStyleLbl="vennNode1" presStyleIdx="6" presStyleCnt="7"/>
      <dgm:spPr/>
    </dgm:pt>
    <dgm:pt modelId="{9CF075C5-1AB5-4757-A3BF-423FF6D7864E}" type="pres">
      <dgm:prSet presAssocID="{F2E3B965-ED67-48E9-8298-53D462413A5F}" presName="circ7Tx" presStyleLbl="revTx" presStyleIdx="0" presStyleCnt="0" custScaleX="239470">
        <dgm:presLayoutVars>
          <dgm:chMax val="0"/>
          <dgm:chPref val="0"/>
          <dgm:bulletEnabled val="1"/>
        </dgm:presLayoutVars>
      </dgm:prSet>
      <dgm:spPr/>
    </dgm:pt>
  </dgm:ptLst>
  <dgm:cxnLst>
    <dgm:cxn modelId="{2E9C9310-DD47-4E6D-8D81-BE1EF816947A}" srcId="{BAD9F914-47E0-4846-9E86-AA957F25A864}" destId="{64DE4EFF-C541-4A58-82FC-A26727EC65B3}" srcOrd="8" destOrd="0" parTransId="{C4C81EBC-E9C2-492B-96A3-B8009926773F}" sibTransId="{8FD6ADD6-F3DB-4522-8B4A-1DB0AAE9E15D}"/>
    <dgm:cxn modelId="{9C6B2E1A-51C1-4EE5-8B71-34F3681A4D9A}" type="presOf" srcId="{82759A1E-509E-44DD-9DE9-DAA3D801E0B1}" destId="{4CE3EE14-A657-4D31-B9E0-EBACABFE6227}" srcOrd="0" destOrd="0" presId="urn:microsoft.com/office/officeart/2005/8/layout/venn1"/>
    <dgm:cxn modelId="{8FDDC227-EAFB-480A-877D-0F9F7439223E}" srcId="{BAD9F914-47E0-4846-9E86-AA957F25A864}" destId="{82759A1E-509E-44DD-9DE9-DAA3D801E0B1}" srcOrd="5" destOrd="0" parTransId="{8450A8A0-9677-4E69-B104-49218CEAA426}" sibTransId="{5A8D096F-20B0-48D5-90C4-19C58F1E7F20}"/>
    <dgm:cxn modelId="{EA41243E-9517-4789-AAB6-B80AA189D02A}" srcId="{BAD9F914-47E0-4846-9E86-AA957F25A864}" destId="{E6E099D3-BBFA-496D-B3B1-C28DA691F5B8}" srcOrd="7" destOrd="0" parTransId="{77D6E791-1F42-4CE2-A68C-7AF6100FD356}" sibTransId="{346521C0-0AAD-4768-AAE6-73EB4175A7DA}"/>
    <dgm:cxn modelId="{37DC3043-A1BC-43E0-9540-66BA9C8EAEF8}" type="presOf" srcId="{05A28086-FFC5-43B3-A7AA-18B189F67FAE}" destId="{A1E8385C-F40A-4412-B09F-B2A866C8EA02}" srcOrd="0" destOrd="0" presId="urn:microsoft.com/office/officeart/2005/8/layout/venn1"/>
    <dgm:cxn modelId="{2C46E46D-B225-4C89-904A-DE430F10028F}" type="presOf" srcId="{BAD9F914-47E0-4846-9E86-AA957F25A864}" destId="{EDFD81B8-8641-473D-B2B0-B4127FDCBE83}" srcOrd="0" destOrd="0" presId="urn:microsoft.com/office/officeart/2005/8/layout/venn1"/>
    <dgm:cxn modelId="{A9B1A94E-9A09-41A1-AE88-919AC7A291BA}" srcId="{BAD9F914-47E0-4846-9E86-AA957F25A864}" destId="{FD30A6FC-2AAA-4F1B-9386-04F3D15D0D41}" srcOrd="2" destOrd="0" parTransId="{112F8937-5ECB-4CD3-878F-807BD336D935}" sibTransId="{0122B12C-4120-4900-B8A0-BB5C7A2A551B}"/>
    <dgm:cxn modelId="{C77D3777-7956-4A90-9426-38D637BCFE04}" type="presOf" srcId="{F2E3B965-ED67-48E9-8298-53D462413A5F}" destId="{9CF075C5-1AB5-4757-A3BF-423FF6D7864E}" srcOrd="0" destOrd="0" presId="urn:microsoft.com/office/officeart/2005/8/layout/venn1"/>
    <dgm:cxn modelId="{D1877C58-35E6-4A18-BDAE-45C3703810AF}" srcId="{BAD9F914-47E0-4846-9E86-AA957F25A864}" destId="{FE9387F6-D533-413D-9B12-230C9641BE0E}" srcOrd="0" destOrd="0" parTransId="{06661120-24C1-416F-8FA5-B19BE72F6927}" sibTransId="{AB9F4838-FD87-4685-BBF6-C775DCEB3114}"/>
    <dgm:cxn modelId="{3342B559-3ECB-4955-A785-AD26FBF157F1}" srcId="{BAD9F914-47E0-4846-9E86-AA957F25A864}" destId="{2CA92215-4FEC-4010-9F79-9813508278D1}" srcOrd="3" destOrd="0" parTransId="{05C6E03B-0B9C-4A44-914A-68ADF5E0A929}" sibTransId="{B0527E7C-B965-44C7-86B5-72F2678C2CC9}"/>
    <dgm:cxn modelId="{63F6357A-6BAF-438E-A33C-BB4FAF72BFAF}" srcId="{BAD9F914-47E0-4846-9E86-AA957F25A864}" destId="{F2E3B965-ED67-48E9-8298-53D462413A5F}" srcOrd="6" destOrd="0" parTransId="{38B805F0-32A0-43D2-AD50-FBA193D9BAD7}" sibTransId="{07A96400-00CA-43D7-8A00-95174B7BD8C9}"/>
    <dgm:cxn modelId="{E415338A-0C73-49F5-BEAB-A69734644384}" srcId="{BAD9F914-47E0-4846-9E86-AA957F25A864}" destId="{D068EFA6-4B10-43E1-8D9E-7B4D7C2BBB3B}" srcOrd="9" destOrd="0" parTransId="{961D097D-3E40-4088-9AA3-2751189F421B}" sibTransId="{CAD964B1-6D9D-4AE9-9E9F-06E3571151E1}"/>
    <dgm:cxn modelId="{35EA398A-F914-4BCE-AD60-5AF0060AFCB1}" srcId="{BAD9F914-47E0-4846-9E86-AA957F25A864}" destId="{5066240C-CF91-4C90-9547-15ADCCC2E8B1}" srcOrd="10" destOrd="0" parTransId="{4D8159D6-0189-4D67-9CCC-F002A4FDE329}" sibTransId="{52473F94-5BE0-47D1-AA97-6179B7C305C1}"/>
    <dgm:cxn modelId="{A75F10BD-6569-4C03-869F-2051F948DA5E}" srcId="{BAD9F914-47E0-4846-9E86-AA957F25A864}" destId="{3D9BB912-765F-405E-B781-BFD91010D73F}" srcOrd="11" destOrd="0" parTransId="{4F537CE6-7C76-4F26-8A7B-69BAF6316840}" sibTransId="{A8D537BE-30C4-4E66-A608-54DA9E559E6F}"/>
    <dgm:cxn modelId="{E81EC8D4-EE4F-4912-AFD3-7867459E7290}" type="presOf" srcId="{FD30A6FC-2AAA-4F1B-9386-04F3D15D0D41}" destId="{62B6B006-ABA0-424E-A07D-B14CBE4133F2}" srcOrd="0" destOrd="0" presId="urn:microsoft.com/office/officeart/2005/8/layout/venn1"/>
    <dgm:cxn modelId="{62F4B2DA-4897-4921-973B-CEF6E1BE93DD}" srcId="{BAD9F914-47E0-4846-9E86-AA957F25A864}" destId="{05A28086-FFC5-43B3-A7AA-18B189F67FAE}" srcOrd="1" destOrd="0" parTransId="{C80918D0-36C6-4C5B-9E2E-CA050B51FAF9}" sibTransId="{76648E75-1B83-4AE4-83D7-07F8304284A8}"/>
    <dgm:cxn modelId="{066F88E2-0A2C-4F9C-B6C9-A6FE7D6EF592}" type="presOf" srcId="{2CA92215-4FEC-4010-9F79-9813508278D1}" destId="{3BE8DB19-A8EE-450C-BDE5-079F5FC53A15}" srcOrd="0" destOrd="0" presId="urn:microsoft.com/office/officeart/2005/8/layout/venn1"/>
    <dgm:cxn modelId="{1E046CF6-80AC-4FFC-8215-6801D535AE51}" srcId="{BAD9F914-47E0-4846-9E86-AA957F25A864}" destId="{5D60E96A-9CDC-4281-BD41-C6B515E378F5}" srcOrd="4" destOrd="0" parTransId="{F23FD699-459F-4A11-B453-3C6F87547610}" sibTransId="{82BA8DF6-D0DD-4A8E-9C70-8406E3C6DB0F}"/>
    <dgm:cxn modelId="{527C8AFE-D36D-42BF-A408-8101CA8CF7AE}" type="presOf" srcId="{FE9387F6-D533-413D-9B12-230C9641BE0E}" destId="{0A633662-056B-4CCF-8473-2D5B623676A5}" srcOrd="0" destOrd="0" presId="urn:microsoft.com/office/officeart/2005/8/layout/venn1"/>
    <dgm:cxn modelId="{E775D8FF-7C67-409B-8ACC-9B8B3DD95E51}" type="presOf" srcId="{5D60E96A-9CDC-4281-BD41-C6B515E378F5}" destId="{D485B482-140E-4DA7-BBDC-7B05F0E46E7D}" srcOrd="0" destOrd="0" presId="urn:microsoft.com/office/officeart/2005/8/layout/venn1"/>
    <dgm:cxn modelId="{CA8F6CF1-9001-4F8B-98B1-D57FF9E3DB76}" type="presParOf" srcId="{EDFD81B8-8641-473D-B2B0-B4127FDCBE83}" destId="{8771F4BF-3DC4-498C-9581-1A32582EA2A1}" srcOrd="0" destOrd="0" presId="urn:microsoft.com/office/officeart/2005/8/layout/venn1"/>
    <dgm:cxn modelId="{1BEC6E88-649F-4ECC-8E73-C6837E878CCE}" type="presParOf" srcId="{EDFD81B8-8641-473D-B2B0-B4127FDCBE83}" destId="{0A633662-056B-4CCF-8473-2D5B623676A5}" srcOrd="1" destOrd="0" presId="urn:microsoft.com/office/officeart/2005/8/layout/venn1"/>
    <dgm:cxn modelId="{1794B8A7-B569-417E-A7EF-C4FDD84D9035}" type="presParOf" srcId="{EDFD81B8-8641-473D-B2B0-B4127FDCBE83}" destId="{DBF19159-F26B-4982-BE1E-B2BBF3CE0F06}" srcOrd="2" destOrd="0" presId="urn:microsoft.com/office/officeart/2005/8/layout/venn1"/>
    <dgm:cxn modelId="{69B2AE68-6FC1-4006-A0C0-12673AD1375D}" type="presParOf" srcId="{EDFD81B8-8641-473D-B2B0-B4127FDCBE83}" destId="{A1E8385C-F40A-4412-B09F-B2A866C8EA02}" srcOrd="3" destOrd="0" presId="urn:microsoft.com/office/officeart/2005/8/layout/venn1"/>
    <dgm:cxn modelId="{196CC4B7-957B-4D91-8F94-4701F4C303DB}" type="presParOf" srcId="{EDFD81B8-8641-473D-B2B0-B4127FDCBE83}" destId="{219FBFD1-E830-4D58-B08B-9BA3F57EFE6D}" srcOrd="4" destOrd="0" presId="urn:microsoft.com/office/officeart/2005/8/layout/venn1"/>
    <dgm:cxn modelId="{66CB4AD5-D722-4AC1-BA5D-46BCAB726A09}" type="presParOf" srcId="{EDFD81B8-8641-473D-B2B0-B4127FDCBE83}" destId="{62B6B006-ABA0-424E-A07D-B14CBE4133F2}" srcOrd="5" destOrd="0" presId="urn:microsoft.com/office/officeart/2005/8/layout/venn1"/>
    <dgm:cxn modelId="{7BCD6795-A4DD-4D40-BC78-FD39DF2827D3}" type="presParOf" srcId="{EDFD81B8-8641-473D-B2B0-B4127FDCBE83}" destId="{6D21E01B-A633-4044-87D3-BE289221B27D}" srcOrd="6" destOrd="0" presId="urn:microsoft.com/office/officeart/2005/8/layout/venn1"/>
    <dgm:cxn modelId="{2943793E-DE23-4ECA-88F9-5706553A066C}" type="presParOf" srcId="{EDFD81B8-8641-473D-B2B0-B4127FDCBE83}" destId="{3BE8DB19-A8EE-450C-BDE5-079F5FC53A15}" srcOrd="7" destOrd="0" presId="urn:microsoft.com/office/officeart/2005/8/layout/venn1"/>
    <dgm:cxn modelId="{FD907AB5-45CF-4B1A-8D53-5E96999CCEA7}" type="presParOf" srcId="{EDFD81B8-8641-473D-B2B0-B4127FDCBE83}" destId="{7183CD2F-0D21-458A-A88D-913CFDEF1DA5}" srcOrd="8" destOrd="0" presId="urn:microsoft.com/office/officeart/2005/8/layout/venn1"/>
    <dgm:cxn modelId="{66952335-5547-4C75-AE51-776ECCD5E2C0}" type="presParOf" srcId="{EDFD81B8-8641-473D-B2B0-B4127FDCBE83}" destId="{D485B482-140E-4DA7-BBDC-7B05F0E46E7D}" srcOrd="9" destOrd="0" presId="urn:microsoft.com/office/officeart/2005/8/layout/venn1"/>
    <dgm:cxn modelId="{ADAE36F8-DC4C-4BFF-978B-1312D1A37F57}" type="presParOf" srcId="{EDFD81B8-8641-473D-B2B0-B4127FDCBE83}" destId="{2FBC24F0-90CE-4C32-AF6C-684EA736A700}" srcOrd="10" destOrd="0" presId="urn:microsoft.com/office/officeart/2005/8/layout/venn1"/>
    <dgm:cxn modelId="{EA296791-6DD1-4623-BD33-AEF0D4A0FC99}" type="presParOf" srcId="{EDFD81B8-8641-473D-B2B0-B4127FDCBE83}" destId="{4CE3EE14-A657-4D31-B9E0-EBACABFE6227}" srcOrd="11" destOrd="0" presId="urn:microsoft.com/office/officeart/2005/8/layout/venn1"/>
    <dgm:cxn modelId="{35363F36-4086-4794-8B0F-35C06FB3708A}" type="presParOf" srcId="{EDFD81B8-8641-473D-B2B0-B4127FDCBE83}" destId="{EAAEC4C5-EE2B-4EDC-AAA8-7060509DB235}" srcOrd="12" destOrd="0" presId="urn:microsoft.com/office/officeart/2005/8/layout/venn1"/>
    <dgm:cxn modelId="{52A44F7C-A542-4735-A992-1F8A574A8394}" type="presParOf" srcId="{EDFD81B8-8641-473D-B2B0-B4127FDCBE83}" destId="{9CF075C5-1AB5-4757-A3BF-423FF6D7864E}" srcOrd="13"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C49197-F73F-4C2C-BB31-2CB668290DA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US"/>
        </a:p>
      </dgm:t>
    </dgm:pt>
    <dgm:pt modelId="{0FA59B88-2175-49BF-8D0D-CAB336BC9965}">
      <dgm:prSet custT="1"/>
      <dgm:spPr/>
      <dgm:t>
        <a:bodyPr/>
        <a:lstStyle/>
        <a:p>
          <a:pPr rtl="0"/>
          <a:r>
            <a:rPr lang="en-US" sz="1000" dirty="0"/>
            <a:t>Make an overall cost estimate (in presence of many uncertainties);</a:t>
          </a:r>
        </a:p>
      </dgm:t>
    </dgm:pt>
    <dgm:pt modelId="{3DB90531-B431-4787-88F7-626D02D86C67}" cxnId="{A9B4ABD4-55F9-40F3-A82C-80EF79C7A782}" type="parTrans">
      <dgm:prSet/>
      <dgm:spPr/>
      <dgm:t>
        <a:bodyPr/>
        <a:lstStyle/>
        <a:p>
          <a:endParaRPr lang="en-US"/>
        </a:p>
      </dgm:t>
    </dgm:pt>
    <dgm:pt modelId="{340D53A3-9D67-4CF9-BBAC-65DB76374343}" cxnId="{A9B4ABD4-55F9-40F3-A82C-80EF79C7A782}" type="sibTrans">
      <dgm:prSet/>
      <dgm:spPr/>
      <dgm:t>
        <a:bodyPr/>
        <a:lstStyle/>
        <a:p>
          <a:endParaRPr lang="en-US"/>
        </a:p>
      </dgm:t>
    </dgm:pt>
    <dgm:pt modelId="{94F54D27-0BA3-49B1-8E2C-DBA0BA27D02F}">
      <dgm:prSet custT="1"/>
      <dgm:spPr/>
      <dgm:t>
        <a:bodyPr/>
        <a:lstStyle/>
        <a:p>
          <a:pPr rtl="0"/>
          <a:r>
            <a:rPr lang="en-US" sz="1000" dirty="0"/>
            <a:t>Get approvals for both budget and space to host the servers and other equipment;</a:t>
          </a:r>
        </a:p>
      </dgm:t>
    </dgm:pt>
    <dgm:pt modelId="{E3302917-4972-4BB8-896B-DCC1B43AB3F5}" cxnId="{F6E42466-BB5D-4557-9E1F-3BE4D08BCA99}" type="parTrans">
      <dgm:prSet/>
      <dgm:spPr/>
      <dgm:t>
        <a:bodyPr/>
        <a:lstStyle/>
        <a:p>
          <a:endParaRPr lang="en-US"/>
        </a:p>
      </dgm:t>
    </dgm:pt>
    <dgm:pt modelId="{47FAD0A8-86EB-4726-A8D3-5BE976A499E3}" cxnId="{F6E42466-BB5D-4557-9E1F-3BE4D08BCA99}" type="sibTrans">
      <dgm:prSet/>
      <dgm:spPr/>
      <dgm:t>
        <a:bodyPr/>
        <a:lstStyle/>
        <a:p>
          <a:endParaRPr lang="en-US"/>
        </a:p>
      </dgm:t>
    </dgm:pt>
    <dgm:pt modelId="{C246605F-8601-4A45-AA26-4E6831CA0DD0}">
      <dgm:prSet custT="1"/>
      <dgm:spPr/>
      <dgm:t>
        <a:bodyPr/>
        <a:lstStyle/>
        <a:p>
          <a:pPr rtl="0"/>
          <a:r>
            <a:rPr lang="en-US" sz="1000" dirty="0"/>
            <a:t>Enter a purchase request for  the new hardware;</a:t>
          </a:r>
        </a:p>
      </dgm:t>
    </dgm:pt>
    <dgm:pt modelId="{E478AC1C-80BB-4198-9454-427BD36E23E3}" cxnId="{A27DCA04-83E9-4411-9362-220DCC90FBDC}" type="parTrans">
      <dgm:prSet/>
      <dgm:spPr/>
      <dgm:t>
        <a:bodyPr/>
        <a:lstStyle/>
        <a:p>
          <a:endParaRPr lang="en-US"/>
        </a:p>
      </dgm:t>
    </dgm:pt>
    <dgm:pt modelId="{CADC6EFB-60A9-40B0-B803-B8A10BA97E9E}" cxnId="{A27DCA04-83E9-4411-9362-220DCC90FBDC}" type="sibTrans">
      <dgm:prSet/>
      <dgm:spPr/>
      <dgm:t>
        <a:bodyPr/>
        <a:lstStyle/>
        <a:p>
          <a:endParaRPr lang="en-US"/>
        </a:p>
      </dgm:t>
    </dgm:pt>
    <dgm:pt modelId="{DDE6290E-3106-4994-B78C-8D42F243C137}">
      <dgm:prSet custT="1"/>
      <dgm:spPr/>
      <dgm:t>
        <a:bodyPr/>
        <a:lstStyle/>
        <a:p>
          <a:pPr rtl="0"/>
          <a:r>
            <a:rPr lang="en-US" sz="1000" dirty="0"/>
            <a:t>Go through a procurement organization to buy a server (wait for about three month ); </a:t>
          </a:r>
        </a:p>
      </dgm:t>
    </dgm:pt>
    <dgm:pt modelId="{7EC4F483-D338-4560-A195-E95678046406}" cxnId="{4D97DBB8-D230-4BE5-9D56-E1A1E8C4738E}" type="parTrans">
      <dgm:prSet/>
      <dgm:spPr/>
      <dgm:t>
        <a:bodyPr/>
        <a:lstStyle/>
        <a:p>
          <a:endParaRPr lang="en-US"/>
        </a:p>
      </dgm:t>
    </dgm:pt>
    <dgm:pt modelId="{4E86559C-80B3-4D92-A137-2EE8B9AE035F}" cxnId="{4D97DBB8-D230-4BE5-9D56-E1A1E8C4738E}" type="sibTrans">
      <dgm:prSet/>
      <dgm:spPr/>
      <dgm:t>
        <a:bodyPr/>
        <a:lstStyle/>
        <a:p>
          <a:endParaRPr lang="en-US"/>
        </a:p>
      </dgm:t>
    </dgm:pt>
    <dgm:pt modelId="{31E15860-A6E2-4520-86C1-E90A09A0064A}">
      <dgm:prSet custT="1"/>
      <dgm:spPr/>
      <dgm:t>
        <a:bodyPr/>
        <a:lstStyle/>
        <a:p>
          <a:pPr rtl="0"/>
          <a:r>
            <a:rPr lang="en-US" sz="1000" dirty="0"/>
            <a:t>Open a ticket to the support team</a:t>
          </a:r>
        </a:p>
      </dgm:t>
    </dgm:pt>
    <dgm:pt modelId="{2F1651AF-B6A0-4A67-AA30-F0BE99E1D2A8}" cxnId="{2F212069-FFF3-467D-A7A5-7FC9942B9DD0}" type="parTrans">
      <dgm:prSet/>
      <dgm:spPr/>
      <dgm:t>
        <a:bodyPr/>
        <a:lstStyle/>
        <a:p>
          <a:endParaRPr lang="en-US"/>
        </a:p>
      </dgm:t>
    </dgm:pt>
    <dgm:pt modelId="{F82ABCDA-9593-4F72-8F17-FAA4F9A8A667}" cxnId="{2F212069-FFF3-467D-A7A5-7FC9942B9DD0}" type="sibTrans">
      <dgm:prSet/>
      <dgm:spPr/>
      <dgm:t>
        <a:bodyPr/>
        <a:lstStyle/>
        <a:p>
          <a:endParaRPr lang="en-US"/>
        </a:p>
      </dgm:t>
    </dgm:pt>
    <dgm:pt modelId="{F362576F-8745-46D0-9954-F126759F2AE8}">
      <dgm:prSet custT="1"/>
      <dgm:spPr/>
      <dgm:t>
        <a:bodyPr/>
        <a:lstStyle/>
        <a:p>
          <a:pPr rtl="0"/>
          <a:r>
            <a:rPr lang="en-US" sz="1000" dirty="0"/>
            <a:t>Install the operating system and other software;</a:t>
          </a:r>
        </a:p>
      </dgm:t>
    </dgm:pt>
    <dgm:pt modelId="{0C1AB4D9-ADE6-41F7-A23A-2BE01CF4EF28}" cxnId="{81657CA9-433D-4FCB-912F-A2CB3FE5D19B}" type="parTrans">
      <dgm:prSet/>
      <dgm:spPr/>
      <dgm:t>
        <a:bodyPr/>
        <a:lstStyle/>
        <a:p>
          <a:endParaRPr lang="en-US"/>
        </a:p>
      </dgm:t>
    </dgm:pt>
    <dgm:pt modelId="{3F1557A6-D6D7-4FF2-9B20-480EAF5543CD}" cxnId="{81657CA9-433D-4FCB-912F-A2CB3FE5D19B}" type="sibTrans">
      <dgm:prSet/>
      <dgm:spPr/>
      <dgm:t>
        <a:bodyPr/>
        <a:lstStyle/>
        <a:p>
          <a:endParaRPr lang="en-US"/>
        </a:p>
      </dgm:t>
    </dgm:pt>
    <dgm:pt modelId="{29A6782E-D1FC-49C6-810B-9DEE43A1A2AC}">
      <dgm:prSet custT="1"/>
      <dgm:spPr/>
      <dgm:t>
        <a:bodyPr/>
        <a:lstStyle/>
        <a:p>
          <a:pPr rtl="0"/>
          <a:r>
            <a:rPr lang="en-US" sz="1000" dirty="0"/>
            <a:t>Start developing the </a:t>
          </a:r>
          <a:r>
            <a:rPr lang="en-US" sz="1000" i="1" dirty="0"/>
            <a:t>actual</a:t>
          </a:r>
          <a:r>
            <a:rPr lang="en-US" sz="1000" dirty="0"/>
            <a:t> value-added software; and…</a:t>
          </a:r>
        </a:p>
      </dgm:t>
    </dgm:pt>
    <dgm:pt modelId="{1A112E80-92FD-4712-9325-3C67916D4D23}" cxnId="{FF081AE3-D622-461A-97E9-F6308AD1EBFB}" type="parTrans">
      <dgm:prSet/>
      <dgm:spPr/>
      <dgm:t>
        <a:bodyPr/>
        <a:lstStyle/>
        <a:p>
          <a:endParaRPr lang="en-US"/>
        </a:p>
      </dgm:t>
    </dgm:pt>
    <dgm:pt modelId="{47F51E39-B20C-4DF5-B2A3-E1350DFB9587}" cxnId="{FF081AE3-D622-461A-97E9-F6308AD1EBFB}" type="sibTrans">
      <dgm:prSet/>
      <dgm:spPr/>
      <dgm:t>
        <a:bodyPr/>
        <a:lstStyle/>
        <a:p>
          <a:endParaRPr lang="en-US"/>
        </a:p>
      </dgm:t>
    </dgm:pt>
    <dgm:pt modelId="{C270ACAB-AAA0-4EC5-ACEB-32335B3069B0}">
      <dgm:prSet custT="1"/>
      <dgm:spPr/>
      <dgm:t>
        <a:bodyPr/>
        <a:lstStyle/>
        <a:p>
          <a:pPr rtl="0"/>
          <a:r>
            <a:rPr lang="en-US" sz="1000" dirty="0"/>
            <a:t>Restart whenever additional equipment or outside software is needed.</a:t>
          </a:r>
        </a:p>
      </dgm:t>
    </dgm:pt>
    <dgm:pt modelId="{7DB2404D-BE7E-4195-9CB5-AB7A2B771637}" cxnId="{9B939996-D519-42F4-8CA8-610DB3DB4CF3}" type="parTrans">
      <dgm:prSet/>
      <dgm:spPr/>
      <dgm:t>
        <a:bodyPr/>
        <a:lstStyle/>
        <a:p>
          <a:endParaRPr lang="en-US"/>
        </a:p>
      </dgm:t>
    </dgm:pt>
    <dgm:pt modelId="{CB960240-D705-4C9E-AFE1-0CE75E10E4B4}" cxnId="{9B939996-D519-42F4-8CA8-610DB3DB4CF3}" type="sibTrans">
      <dgm:prSet/>
      <dgm:spPr/>
      <dgm:t>
        <a:bodyPr/>
        <a:lstStyle/>
        <a:p>
          <a:endParaRPr lang="en-US"/>
        </a:p>
      </dgm:t>
    </dgm:pt>
    <dgm:pt modelId="{87859017-015C-40E3-90A3-AD5F38ECA631}">
      <dgm:prSet custT="1"/>
      <dgm:spPr/>
      <dgm:t>
        <a:bodyPr/>
        <a:lstStyle/>
        <a:p>
          <a:pPr rtl="0"/>
          <a:r>
            <a:rPr lang="en-US" sz="1000" dirty="0"/>
            <a:t>wait until the servers are installed and set up, security policies are deployed, and, finally, the connectivity is enabled;</a:t>
          </a:r>
        </a:p>
      </dgm:t>
    </dgm:pt>
    <dgm:pt modelId="{0309D515-7D76-40D7-B897-1A62B5B20ECB}" cxnId="{C89E0835-08F5-4184-8838-A7B3889D7D17}" type="parTrans">
      <dgm:prSet/>
      <dgm:spPr/>
      <dgm:t>
        <a:bodyPr/>
        <a:lstStyle/>
        <a:p>
          <a:endParaRPr lang="en-US"/>
        </a:p>
      </dgm:t>
    </dgm:pt>
    <dgm:pt modelId="{AEA57759-11B7-44B2-A984-2616308EFC7B}" cxnId="{C89E0835-08F5-4184-8838-A7B3889D7D17}" type="sibTrans">
      <dgm:prSet/>
      <dgm:spPr/>
      <dgm:t>
        <a:bodyPr/>
        <a:lstStyle/>
        <a:p>
          <a:endParaRPr lang="en-US"/>
        </a:p>
      </dgm:t>
    </dgm:pt>
    <dgm:pt modelId="{AA974551-D8EF-4BEF-A70C-718669DF4E26}" type="pres">
      <dgm:prSet presAssocID="{D7C49197-F73F-4C2C-BB31-2CB668290DAC}" presName="cycle" presStyleCnt="0">
        <dgm:presLayoutVars>
          <dgm:dir/>
          <dgm:resizeHandles val="exact"/>
        </dgm:presLayoutVars>
      </dgm:prSet>
      <dgm:spPr/>
    </dgm:pt>
    <dgm:pt modelId="{D305095F-366C-4F77-9669-121F42A44C27}" type="pres">
      <dgm:prSet presAssocID="{0FA59B88-2175-49BF-8D0D-CAB336BC9965}" presName="node" presStyleLbl="node1" presStyleIdx="0" presStyleCnt="9" custScaleX="138805" custScaleY="146456">
        <dgm:presLayoutVars>
          <dgm:bulletEnabled val="1"/>
        </dgm:presLayoutVars>
      </dgm:prSet>
      <dgm:spPr/>
    </dgm:pt>
    <dgm:pt modelId="{8D64DD00-0F83-4261-9BC0-CA76DC33486C}" type="pres">
      <dgm:prSet presAssocID="{340D53A3-9D67-4CF9-BBAC-65DB76374343}" presName="sibTrans" presStyleLbl="sibTrans2D1" presStyleIdx="0" presStyleCnt="9"/>
      <dgm:spPr/>
    </dgm:pt>
    <dgm:pt modelId="{E732E35D-28A8-482E-96C6-FAC2EF3CD950}" type="pres">
      <dgm:prSet presAssocID="{340D53A3-9D67-4CF9-BBAC-65DB76374343}" presName="connectorText" presStyleLbl="sibTrans2D1" presStyleIdx="0" presStyleCnt="9"/>
      <dgm:spPr/>
    </dgm:pt>
    <dgm:pt modelId="{3D77BA38-5E9B-4120-B51C-AA0259C74525}" type="pres">
      <dgm:prSet presAssocID="{94F54D27-0BA3-49B1-8E2C-DBA0BA27D02F}" presName="node" presStyleLbl="node1" presStyleIdx="1" presStyleCnt="9" custScaleX="138805" custScaleY="146456">
        <dgm:presLayoutVars>
          <dgm:bulletEnabled val="1"/>
        </dgm:presLayoutVars>
      </dgm:prSet>
      <dgm:spPr/>
    </dgm:pt>
    <dgm:pt modelId="{BB8B2AD2-585E-424E-893F-ECC5BD03EBE0}" type="pres">
      <dgm:prSet presAssocID="{47FAD0A8-86EB-4726-A8D3-5BE976A499E3}" presName="sibTrans" presStyleLbl="sibTrans2D1" presStyleIdx="1" presStyleCnt="9"/>
      <dgm:spPr/>
    </dgm:pt>
    <dgm:pt modelId="{8EE758B5-413A-41ED-9969-73243499F2C5}" type="pres">
      <dgm:prSet presAssocID="{47FAD0A8-86EB-4726-A8D3-5BE976A499E3}" presName="connectorText" presStyleLbl="sibTrans2D1" presStyleIdx="1" presStyleCnt="9"/>
      <dgm:spPr/>
    </dgm:pt>
    <dgm:pt modelId="{44C5B0D4-3FD4-4D4E-841C-54B8E8ADCD85}" type="pres">
      <dgm:prSet presAssocID="{C246605F-8601-4A45-AA26-4E6831CA0DD0}" presName="node" presStyleLbl="node1" presStyleIdx="2" presStyleCnt="9" custScaleX="126993" custScaleY="92510">
        <dgm:presLayoutVars>
          <dgm:bulletEnabled val="1"/>
        </dgm:presLayoutVars>
      </dgm:prSet>
      <dgm:spPr/>
    </dgm:pt>
    <dgm:pt modelId="{78070061-4D27-4965-8717-753D5F672F7C}" type="pres">
      <dgm:prSet presAssocID="{CADC6EFB-60A9-40B0-B803-B8A10BA97E9E}" presName="sibTrans" presStyleLbl="sibTrans2D1" presStyleIdx="2" presStyleCnt="9"/>
      <dgm:spPr/>
    </dgm:pt>
    <dgm:pt modelId="{3F47B589-C604-4C1B-A55D-62271F7DDB79}" type="pres">
      <dgm:prSet presAssocID="{CADC6EFB-60A9-40B0-B803-B8A10BA97E9E}" presName="connectorText" presStyleLbl="sibTrans2D1" presStyleIdx="2" presStyleCnt="9"/>
      <dgm:spPr/>
    </dgm:pt>
    <dgm:pt modelId="{7E3EC6F9-C6FA-4385-A475-BDBF89B44672}" type="pres">
      <dgm:prSet presAssocID="{DDE6290E-3106-4994-B78C-8D42F243C137}" presName="node" presStyleLbl="node1" presStyleIdx="3" presStyleCnt="9" custScaleX="138805" custScaleY="146456">
        <dgm:presLayoutVars>
          <dgm:bulletEnabled val="1"/>
        </dgm:presLayoutVars>
      </dgm:prSet>
      <dgm:spPr/>
    </dgm:pt>
    <dgm:pt modelId="{79FD6CB1-880E-47F9-8F0F-490865FD64B5}" type="pres">
      <dgm:prSet presAssocID="{4E86559C-80B3-4D92-A137-2EE8B9AE035F}" presName="sibTrans" presStyleLbl="sibTrans2D1" presStyleIdx="3" presStyleCnt="9"/>
      <dgm:spPr/>
    </dgm:pt>
    <dgm:pt modelId="{6E808F5C-27D0-4D07-A48D-776A3E59EB73}" type="pres">
      <dgm:prSet presAssocID="{4E86559C-80B3-4D92-A137-2EE8B9AE035F}" presName="connectorText" presStyleLbl="sibTrans2D1" presStyleIdx="3" presStyleCnt="9"/>
      <dgm:spPr/>
    </dgm:pt>
    <dgm:pt modelId="{1536D6E0-AF3D-4DED-B014-6B59B7039C99}" type="pres">
      <dgm:prSet presAssocID="{31E15860-A6E2-4520-86C1-E90A09A0064A}" presName="node" presStyleLbl="node1" presStyleIdx="4" presStyleCnt="9" custScaleX="113015" custScaleY="106313">
        <dgm:presLayoutVars>
          <dgm:bulletEnabled val="1"/>
        </dgm:presLayoutVars>
      </dgm:prSet>
      <dgm:spPr/>
    </dgm:pt>
    <dgm:pt modelId="{A93916BD-5822-487F-A735-33EDBBAF49B9}" type="pres">
      <dgm:prSet presAssocID="{F82ABCDA-9593-4F72-8F17-FAA4F9A8A667}" presName="sibTrans" presStyleLbl="sibTrans2D1" presStyleIdx="4" presStyleCnt="9"/>
      <dgm:spPr/>
    </dgm:pt>
    <dgm:pt modelId="{1793E94E-2295-4372-B6B4-F2D4CB83DEBB}" type="pres">
      <dgm:prSet presAssocID="{F82ABCDA-9593-4F72-8F17-FAA4F9A8A667}" presName="connectorText" presStyleLbl="sibTrans2D1" presStyleIdx="4" presStyleCnt="9"/>
      <dgm:spPr/>
    </dgm:pt>
    <dgm:pt modelId="{8B60CC63-3EB1-4B0D-9164-10B65AAF6F99}" type="pres">
      <dgm:prSet presAssocID="{87859017-015C-40E3-90A3-AD5F38ECA631}" presName="node" presStyleLbl="node1" presStyleIdx="5" presStyleCnt="9">
        <dgm:presLayoutVars>
          <dgm:bulletEnabled val="1"/>
        </dgm:presLayoutVars>
      </dgm:prSet>
      <dgm:spPr/>
    </dgm:pt>
    <dgm:pt modelId="{6C74392B-774C-4B41-9B55-03B28666696A}" type="pres">
      <dgm:prSet presAssocID="{AEA57759-11B7-44B2-A984-2616308EFC7B}" presName="sibTrans" presStyleLbl="sibTrans2D1" presStyleIdx="5" presStyleCnt="9"/>
      <dgm:spPr/>
    </dgm:pt>
    <dgm:pt modelId="{D09D94D4-41F6-4921-ADBD-1BAA04457178}" type="pres">
      <dgm:prSet presAssocID="{AEA57759-11B7-44B2-A984-2616308EFC7B}" presName="connectorText" presStyleLbl="sibTrans2D1" presStyleIdx="5" presStyleCnt="9"/>
      <dgm:spPr/>
    </dgm:pt>
    <dgm:pt modelId="{B0531FC7-661C-42F2-B1A3-A98FDC14C9E5}" type="pres">
      <dgm:prSet presAssocID="{F362576F-8745-46D0-9954-F126759F2AE8}" presName="node" presStyleLbl="node1" presStyleIdx="6" presStyleCnt="9" custScaleX="100371" custScaleY="104314">
        <dgm:presLayoutVars>
          <dgm:bulletEnabled val="1"/>
        </dgm:presLayoutVars>
      </dgm:prSet>
      <dgm:spPr/>
    </dgm:pt>
    <dgm:pt modelId="{D581FEAA-07DD-45FF-91B1-B8D650FEFD98}" type="pres">
      <dgm:prSet presAssocID="{3F1557A6-D6D7-4FF2-9B20-480EAF5543CD}" presName="sibTrans" presStyleLbl="sibTrans2D1" presStyleIdx="6" presStyleCnt="9"/>
      <dgm:spPr/>
    </dgm:pt>
    <dgm:pt modelId="{32AEDD7D-F771-445B-AB8C-795702F192D6}" type="pres">
      <dgm:prSet presAssocID="{3F1557A6-D6D7-4FF2-9B20-480EAF5543CD}" presName="connectorText" presStyleLbl="sibTrans2D1" presStyleIdx="6" presStyleCnt="9"/>
      <dgm:spPr/>
    </dgm:pt>
    <dgm:pt modelId="{4470422E-EDEE-42AA-B9E5-E8795B5FC5D1}" type="pres">
      <dgm:prSet presAssocID="{29A6782E-D1FC-49C6-810B-9DEE43A1A2AC}" presName="node" presStyleLbl="node1" presStyleIdx="7" presStyleCnt="9" custScaleX="138805" custScaleY="146456">
        <dgm:presLayoutVars>
          <dgm:bulletEnabled val="1"/>
        </dgm:presLayoutVars>
      </dgm:prSet>
      <dgm:spPr/>
    </dgm:pt>
    <dgm:pt modelId="{05AAA7DC-84BA-4C1A-BD8C-5079E95213A0}" type="pres">
      <dgm:prSet presAssocID="{47F51E39-B20C-4DF5-B2A3-E1350DFB9587}" presName="sibTrans" presStyleLbl="sibTrans2D1" presStyleIdx="7" presStyleCnt="9"/>
      <dgm:spPr/>
    </dgm:pt>
    <dgm:pt modelId="{8D8367F7-8D8C-4AE7-998C-E1A970E1A05A}" type="pres">
      <dgm:prSet presAssocID="{47F51E39-B20C-4DF5-B2A3-E1350DFB9587}" presName="connectorText" presStyleLbl="sibTrans2D1" presStyleIdx="7" presStyleCnt="9"/>
      <dgm:spPr/>
    </dgm:pt>
    <dgm:pt modelId="{B2E09753-F253-4198-8549-20F20E5047FA}" type="pres">
      <dgm:prSet presAssocID="{C270ACAB-AAA0-4EC5-ACEB-32335B3069B0}" presName="node" presStyleLbl="node1" presStyleIdx="8" presStyleCnt="9" custScaleX="138805" custScaleY="146456">
        <dgm:presLayoutVars>
          <dgm:bulletEnabled val="1"/>
        </dgm:presLayoutVars>
      </dgm:prSet>
      <dgm:spPr/>
    </dgm:pt>
    <dgm:pt modelId="{34DC83EB-198C-42C4-926D-FC46F4527C99}" type="pres">
      <dgm:prSet presAssocID="{CB960240-D705-4C9E-AFE1-0CE75E10E4B4}" presName="sibTrans" presStyleLbl="sibTrans2D1" presStyleIdx="8" presStyleCnt="9"/>
      <dgm:spPr/>
    </dgm:pt>
    <dgm:pt modelId="{875F7928-9247-4730-B099-3460997C48C7}" type="pres">
      <dgm:prSet presAssocID="{CB960240-D705-4C9E-AFE1-0CE75E10E4B4}" presName="connectorText" presStyleLbl="sibTrans2D1" presStyleIdx="8" presStyleCnt="9"/>
      <dgm:spPr/>
    </dgm:pt>
  </dgm:ptLst>
  <dgm:cxnLst>
    <dgm:cxn modelId="{A27DCA04-83E9-4411-9362-220DCC90FBDC}" srcId="{D7C49197-F73F-4C2C-BB31-2CB668290DAC}" destId="{C246605F-8601-4A45-AA26-4E6831CA0DD0}" srcOrd="2" destOrd="0" parTransId="{E478AC1C-80BB-4198-9454-427BD36E23E3}" sibTransId="{CADC6EFB-60A9-40B0-B803-B8A10BA97E9E}"/>
    <dgm:cxn modelId="{F32B3D11-8F21-4BD6-82B5-374952980F4D}" type="presOf" srcId="{4E86559C-80B3-4D92-A137-2EE8B9AE035F}" destId="{79FD6CB1-880E-47F9-8F0F-490865FD64B5}" srcOrd="0" destOrd="0" presId="urn:microsoft.com/office/officeart/2005/8/layout/cycle2"/>
    <dgm:cxn modelId="{45F86E1E-A591-4664-8C3B-4718E7B9BAD9}" type="presOf" srcId="{47F51E39-B20C-4DF5-B2A3-E1350DFB9587}" destId="{05AAA7DC-84BA-4C1A-BD8C-5079E95213A0}" srcOrd="0" destOrd="0" presId="urn:microsoft.com/office/officeart/2005/8/layout/cycle2"/>
    <dgm:cxn modelId="{82D73325-FD0A-404C-97EE-DB94E827038D}" type="presOf" srcId="{47FAD0A8-86EB-4726-A8D3-5BE976A499E3}" destId="{8EE758B5-413A-41ED-9969-73243499F2C5}" srcOrd="1" destOrd="0" presId="urn:microsoft.com/office/officeart/2005/8/layout/cycle2"/>
    <dgm:cxn modelId="{5E6B4D26-DE55-43B3-99C0-15DBA7E80BB5}" type="presOf" srcId="{F362576F-8745-46D0-9954-F126759F2AE8}" destId="{B0531FC7-661C-42F2-B1A3-A98FDC14C9E5}" srcOrd="0" destOrd="0" presId="urn:microsoft.com/office/officeart/2005/8/layout/cycle2"/>
    <dgm:cxn modelId="{792B732B-3BB4-46BD-8B64-306B9CB0E528}" type="presOf" srcId="{CB960240-D705-4C9E-AFE1-0CE75E10E4B4}" destId="{875F7928-9247-4730-B099-3460997C48C7}" srcOrd="1" destOrd="0" presId="urn:microsoft.com/office/officeart/2005/8/layout/cycle2"/>
    <dgm:cxn modelId="{93BF9C2F-F0FC-4BD7-BF92-D20D8FDE5FB5}" type="presOf" srcId="{3F1557A6-D6D7-4FF2-9B20-480EAF5543CD}" destId="{D581FEAA-07DD-45FF-91B1-B8D650FEFD98}" srcOrd="0" destOrd="0" presId="urn:microsoft.com/office/officeart/2005/8/layout/cycle2"/>
    <dgm:cxn modelId="{74BE2F34-D203-4592-8A8A-E3580DB9C7BA}" type="presOf" srcId="{F82ABCDA-9593-4F72-8F17-FAA4F9A8A667}" destId="{A93916BD-5822-487F-A735-33EDBBAF49B9}" srcOrd="0" destOrd="0" presId="urn:microsoft.com/office/officeart/2005/8/layout/cycle2"/>
    <dgm:cxn modelId="{C89E0835-08F5-4184-8838-A7B3889D7D17}" srcId="{D7C49197-F73F-4C2C-BB31-2CB668290DAC}" destId="{87859017-015C-40E3-90A3-AD5F38ECA631}" srcOrd="5" destOrd="0" parTransId="{0309D515-7D76-40D7-B897-1A62B5B20ECB}" sibTransId="{AEA57759-11B7-44B2-A984-2616308EFC7B}"/>
    <dgm:cxn modelId="{9FA1135D-53C4-4A5D-A846-9125877403EC}" type="presOf" srcId="{340D53A3-9D67-4CF9-BBAC-65DB76374343}" destId="{E732E35D-28A8-482E-96C6-FAC2EF3CD950}" srcOrd="1" destOrd="0" presId="urn:microsoft.com/office/officeart/2005/8/layout/cycle2"/>
    <dgm:cxn modelId="{0BE4B444-E7A2-4A62-84FD-AD56C1ED2B0D}" type="presOf" srcId="{340D53A3-9D67-4CF9-BBAC-65DB76374343}" destId="{8D64DD00-0F83-4261-9BC0-CA76DC33486C}" srcOrd="0" destOrd="0" presId="urn:microsoft.com/office/officeart/2005/8/layout/cycle2"/>
    <dgm:cxn modelId="{F6E42466-BB5D-4557-9E1F-3BE4D08BCA99}" srcId="{D7C49197-F73F-4C2C-BB31-2CB668290DAC}" destId="{94F54D27-0BA3-49B1-8E2C-DBA0BA27D02F}" srcOrd="1" destOrd="0" parTransId="{E3302917-4972-4BB8-896B-DCC1B43AB3F5}" sibTransId="{47FAD0A8-86EB-4726-A8D3-5BE976A499E3}"/>
    <dgm:cxn modelId="{035BC667-7440-4FA4-B601-3DC28AEE472F}" type="presOf" srcId="{94F54D27-0BA3-49B1-8E2C-DBA0BA27D02F}" destId="{3D77BA38-5E9B-4120-B51C-AA0259C74525}" srcOrd="0" destOrd="0" presId="urn:microsoft.com/office/officeart/2005/8/layout/cycle2"/>
    <dgm:cxn modelId="{2F212069-FFF3-467D-A7A5-7FC9942B9DD0}" srcId="{D7C49197-F73F-4C2C-BB31-2CB668290DAC}" destId="{31E15860-A6E2-4520-86C1-E90A09A0064A}" srcOrd="4" destOrd="0" parTransId="{2F1651AF-B6A0-4A67-AA30-F0BE99E1D2A8}" sibTransId="{F82ABCDA-9593-4F72-8F17-FAA4F9A8A667}"/>
    <dgm:cxn modelId="{F796E770-B1E1-48B5-B0B4-A4450AE4B12F}" type="presOf" srcId="{3F1557A6-D6D7-4FF2-9B20-480EAF5543CD}" destId="{32AEDD7D-F771-445B-AB8C-795702F192D6}" srcOrd="1" destOrd="0" presId="urn:microsoft.com/office/officeart/2005/8/layout/cycle2"/>
    <dgm:cxn modelId="{EE3A4487-9588-45C7-91F4-56B96861BFEF}" type="presOf" srcId="{DDE6290E-3106-4994-B78C-8D42F243C137}" destId="{7E3EC6F9-C6FA-4385-A475-BDBF89B44672}" srcOrd="0" destOrd="0" presId="urn:microsoft.com/office/officeart/2005/8/layout/cycle2"/>
    <dgm:cxn modelId="{77A4A78F-E474-4D9E-9482-A5AD223B5192}" type="presOf" srcId="{AEA57759-11B7-44B2-A984-2616308EFC7B}" destId="{6C74392B-774C-4B41-9B55-03B28666696A}" srcOrd="0" destOrd="0" presId="urn:microsoft.com/office/officeart/2005/8/layout/cycle2"/>
    <dgm:cxn modelId="{BD062796-0F4B-442F-9019-33F871EA893A}" type="presOf" srcId="{0FA59B88-2175-49BF-8D0D-CAB336BC9965}" destId="{D305095F-366C-4F77-9669-121F42A44C27}" srcOrd="0" destOrd="0" presId="urn:microsoft.com/office/officeart/2005/8/layout/cycle2"/>
    <dgm:cxn modelId="{9B939996-D519-42F4-8CA8-610DB3DB4CF3}" srcId="{D7C49197-F73F-4C2C-BB31-2CB668290DAC}" destId="{C270ACAB-AAA0-4EC5-ACEB-32335B3069B0}" srcOrd="8" destOrd="0" parTransId="{7DB2404D-BE7E-4195-9CB5-AB7A2B771637}" sibTransId="{CB960240-D705-4C9E-AFE1-0CE75E10E4B4}"/>
    <dgm:cxn modelId="{9004ED9E-0943-49F3-9741-E19E2F3F723F}" type="presOf" srcId="{CADC6EFB-60A9-40B0-B803-B8A10BA97E9E}" destId="{78070061-4D27-4965-8717-753D5F672F7C}" srcOrd="0" destOrd="0" presId="urn:microsoft.com/office/officeart/2005/8/layout/cycle2"/>
    <dgm:cxn modelId="{200EACA4-05BF-4B60-86E2-4273ED847132}" type="presOf" srcId="{C270ACAB-AAA0-4EC5-ACEB-32335B3069B0}" destId="{B2E09753-F253-4198-8549-20F20E5047FA}" srcOrd="0" destOrd="0" presId="urn:microsoft.com/office/officeart/2005/8/layout/cycle2"/>
    <dgm:cxn modelId="{14B909A6-4623-4FEC-BCCC-14426BA66DC9}" type="presOf" srcId="{D7C49197-F73F-4C2C-BB31-2CB668290DAC}" destId="{AA974551-D8EF-4BEF-A70C-718669DF4E26}" srcOrd="0" destOrd="0" presId="urn:microsoft.com/office/officeart/2005/8/layout/cycle2"/>
    <dgm:cxn modelId="{0AD3F4A8-7214-4AB1-89AC-4974FB05FD0E}" type="presOf" srcId="{87859017-015C-40E3-90A3-AD5F38ECA631}" destId="{8B60CC63-3EB1-4B0D-9164-10B65AAF6F99}" srcOrd="0" destOrd="0" presId="urn:microsoft.com/office/officeart/2005/8/layout/cycle2"/>
    <dgm:cxn modelId="{81657CA9-433D-4FCB-912F-A2CB3FE5D19B}" srcId="{D7C49197-F73F-4C2C-BB31-2CB668290DAC}" destId="{F362576F-8745-46D0-9954-F126759F2AE8}" srcOrd="6" destOrd="0" parTransId="{0C1AB4D9-ADE6-41F7-A23A-2BE01CF4EF28}" sibTransId="{3F1557A6-D6D7-4FF2-9B20-480EAF5543CD}"/>
    <dgm:cxn modelId="{A4BB52B3-F7CD-4CAA-B1DA-991D3E1AE276}" type="presOf" srcId="{29A6782E-D1FC-49C6-810B-9DEE43A1A2AC}" destId="{4470422E-EDEE-42AA-B9E5-E8795B5FC5D1}" srcOrd="0" destOrd="0" presId="urn:microsoft.com/office/officeart/2005/8/layout/cycle2"/>
    <dgm:cxn modelId="{4D97DBB8-D230-4BE5-9D56-E1A1E8C4738E}" srcId="{D7C49197-F73F-4C2C-BB31-2CB668290DAC}" destId="{DDE6290E-3106-4994-B78C-8D42F243C137}" srcOrd="3" destOrd="0" parTransId="{7EC4F483-D338-4560-A195-E95678046406}" sibTransId="{4E86559C-80B3-4D92-A137-2EE8B9AE035F}"/>
    <dgm:cxn modelId="{C58A92BA-23E2-4F6D-A89B-372E133A6C95}" type="presOf" srcId="{31E15860-A6E2-4520-86C1-E90A09A0064A}" destId="{1536D6E0-AF3D-4DED-B014-6B59B7039C99}" srcOrd="0" destOrd="0" presId="urn:microsoft.com/office/officeart/2005/8/layout/cycle2"/>
    <dgm:cxn modelId="{ED3B2DC0-B4BF-4B3B-8413-2895EC7D72A8}" type="presOf" srcId="{CB960240-D705-4C9E-AFE1-0CE75E10E4B4}" destId="{34DC83EB-198C-42C4-926D-FC46F4527C99}" srcOrd="0" destOrd="0" presId="urn:microsoft.com/office/officeart/2005/8/layout/cycle2"/>
    <dgm:cxn modelId="{E4A1CCC2-D1FB-4193-A100-ABF0AB3A4203}" type="presOf" srcId="{F82ABCDA-9593-4F72-8F17-FAA4F9A8A667}" destId="{1793E94E-2295-4372-B6B4-F2D4CB83DEBB}" srcOrd="1" destOrd="0" presId="urn:microsoft.com/office/officeart/2005/8/layout/cycle2"/>
    <dgm:cxn modelId="{BCC2A6C9-4321-4B93-954E-2DB9D81574FE}" type="presOf" srcId="{47FAD0A8-86EB-4726-A8D3-5BE976A499E3}" destId="{BB8B2AD2-585E-424E-893F-ECC5BD03EBE0}" srcOrd="0" destOrd="0" presId="urn:microsoft.com/office/officeart/2005/8/layout/cycle2"/>
    <dgm:cxn modelId="{E92EE5D1-FDE4-4DA1-BD26-A1196F9831F1}" type="presOf" srcId="{4E86559C-80B3-4D92-A137-2EE8B9AE035F}" destId="{6E808F5C-27D0-4D07-A48D-776A3E59EB73}" srcOrd="1" destOrd="0" presId="urn:microsoft.com/office/officeart/2005/8/layout/cycle2"/>
    <dgm:cxn modelId="{A9B4ABD4-55F9-40F3-A82C-80EF79C7A782}" srcId="{D7C49197-F73F-4C2C-BB31-2CB668290DAC}" destId="{0FA59B88-2175-49BF-8D0D-CAB336BC9965}" srcOrd="0" destOrd="0" parTransId="{3DB90531-B431-4787-88F7-626D02D86C67}" sibTransId="{340D53A3-9D67-4CF9-BBAC-65DB76374343}"/>
    <dgm:cxn modelId="{791495DC-BF86-4B62-B502-C8D13F8734C6}" type="presOf" srcId="{CADC6EFB-60A9-40B0-B803-B8A10BA97E9E}" destId="{3F47B589-C604-4C1B-A55D-62271F7DDB79}" srcOrd="1" destOrd="0" presId="urn:microsoft.com/office/officeart/2005/8/layout/cycle2"/>
    <dgm:cxn modelId="{FF081AE3-D622-461A-97E9-F6308AD1EBFB}" srcId="{D7C49197-F73F-4C2C-BB31-2CB668290DAC}" destId="{29A6782E-D1FC-49C6-810B-9DEE43A1A2AC}" srcOrd="7" destOrd="0" parTransId="{1A112E80-92FD-4712-9325-3C67916D4D23}" sibTransId="{47F51E39-B20C-4DF5-B2A3-E1350DFB9587}"/>
    <dgm:cxn modelId="{873DB6EB-D0C7-4220-B5CF-9E7E6C87B132}" type="presOf" srcId="{AEA57759-11B7-44B2-A984-2616308EFC7B}" destId="{D09D94D4-41F6-4921-ADBD-1BAA04457178}" srcOrd="1" destOrd="0" presId="urn:microsoft.com/office/officeart/2005/8/layout/cycle2"/>
    <dgm:cxn modelId="{47A7B0F3-4AC9-404C-89F4-4F19DEE0CB92}" type="presOf" srcId="{C246605F-8601-4A45-AA26-4E6831CA0DD0}" destId="{44C5B0D4-3FD4-4D4E-841C-54B8E8ADCD85}" srcOrd="0" destOrd="0" presId="urn:microsoft.com/office/officeart/2005/8/layout/cycle2"/>
    <dgm:cxn modelId="{30BBCAF4-D377-45B9-83DD-4498265FB52A}" type="presOf" srcId="{47F51E39-B20C-4DF5-B2A3-E1350DFB9587}" destId="{8D8367F7-8D8C-4AE7-998C-E1A970E1A05A}" srcOrd="1" destOrd="0" presId="urn:microsoft.com/office/officeart/2005/8/layout/cycle2"/>
    <dgm:cxn modelId="{D5254D05-7670-468F-8B5D-D4C6BBAC59BD}" type="presParOf" srcId="{AA974551-D8EF-4BEF-A70C-718669DF4E26}" destId="{D305095F-366C-4F77-9669-121F42A44C27}" srcOrd="0" destOrd="0" presId="urn:microsoft.com/office/officeart/2005/8/layout/cycle2"/>
    <dgm:cxn modelId="{ED93F0EF-644B-4F7A-85C3-A6A9B1535A08}" type="presParOf" srcId="{AA974551-D8EF-4BEF-A70C-718669DF4E26}" destId="{8D64DD00-0F83-4261-9BC0-CA76DC33486C}" srcOrd="1" destOrd="0" presId="urn:microsoft.com/office/officeart/2005/8/layout/cycle2"/>
    <dgm:cxn modelId="{49C9447B-C7B0-429C-A38F-C528DDBEBA5D}" type="presParOf" srcId="{8D64DD00-0F83-4261-9BC0-CA76DC33486C}" destId="{E732E35D-28A8-482E-96C6-FAC2EF3CD950}" srcOrd="0" destOrd="0" presId="urn:microsoft.com/office/officeart/2005/8/layout/cycle2"/>
    <dgm:cxn modelId="{79EA1C69-0F1A-4D0B-A0C2-81CF70C0A1FD}" type="presParOf" srcId="{AA974551-D8EF-4BEF-A70C-718669DF4E26}" destId="{3D77BA38-5E9B-4120-B51C-AA0259C74525}" srcOrd="2" destOrd="0" presId="urn:microsoft.com/office/officeart/2005/8/layout/cycle2"/>
    <dgm:cxn modelId="{D5F30793-AD41-4DAD-BD5E-ED628B32AACB}" type="presParOf" srcId="{AA974551-D8EF-4BEF-A70C-718669DF4E26}" destId="{BB8B2AD2-585E-424E-893F-ECC5BD03EBE0}" srcOrd="3" destOrd="0" presId="urn:microsoft.com/office/officeart/2005/8/layout/cycle2"/>
    <dgm:cxn modelId="{D0E18A1D-44D5-4F4E-8AED-737BB3B96A4A}" type="presParOf" srcId="{BB8B2AD2-585E-424E-893F-ECC5BD03EBE0}" destId="{8EE758B5-413A-41ED-9969-73243499F2C5}" srcOrd="0" destOrd="0" presId="urn:microsoft.com/office/officeart/2005/8/layout/cycle2"/>
    <dgm:cxn modelId="{F64BBD55-E6F3-4947-9888-21B54E1572F2}" type="presParOf" srcId="{AA974551-D8EF-4BEF-A70C-718669DF4E26}" destId="{44C5B0D4-3FD4-4D4E-841C-54B8E8ADCD85}" srcOrd="4" destOrd="0" presId="urn:microsoft.com/office/officeart/2005/8/layout/cycle2"/>
    <dgm:cxn modelId="{E8CE8041-53C0-4A76-8BDF-02C6D87942DF}" type="presParOf" srcId="{AA974551-D8EF-4BEF-A70C-718669DF4E26}" destId="{78070061-4D27-4965-8717-753D5F672F7C}" srcOrd="5" destOrd="0" presId="urn:microsoft.com/office/officeart/2005/8/layout/cycle2"/>
    <dgm:cxn modelId="{211D1DC8-BE2A-4F15-8D2B-B151DF8D2AC7}" type="presParOf" srcId="{78070061-4D27-4965-8717-753D5F672F7C}" destId="{3F47B589-C604-4C1B-A55D-62271F7DDB79}" srcOrd="0" destOrd="0" presId="urn:microsoft.com/office/officeart/2005/8/layout/cycle2"/>
    <dgm:cxn modelId="{3B27B469-3B56-4B94-A76E-08A82206C5AA}" type="presParOf" srcId="{AA974551-D8EF-4BEF-A70C-718669DF4E26}" destId="{7E3EC6F9-C6FA-4385-A475-BDBF89B44672}" srcOrd="6" destOrd="0" presId="urn:microsoft.com/office/officeart/2005/8/layout/cycle2"/>
    <dgm:cxn modelId="{EB295C01-0183-4953-9111-963CDE048E00}" type="presParOf" srcId="{AA974551-D8EF-4BEF-A70C-718669DF4E26}" destId="{79FD6CB1-880E-47F9-8F0F-490865FD64B5}" srcOrd="7" destOrd="0" presId="urn:microsoft.com/office/officeart/2005/8/layout/cycle2"/>
    <dgm:cxn modelId="{1BA8B80F-FC92-42C3-AFE2-B0E40DEDAAA0}" type="presParOf" srcId="{79FD6CB1-880E-47F9-8F0F-490865FD64B5}" destId="{6E808F5C-27D0-4D07-A48D-776A3E59EB73}" srcOrd="0" destOrd="0" presId="urn:microsoft.com/office/officeart/2005/8/layout/cycle2"/>
    <dgm:cxn modelId="{39A6EB02-D0D1-4F88-AC1F-EAFB89B43B4E}" type="presParOf" srcId="{AA974551-D8EF-4BEF-A70C-718669DF4E26}" destId="{1536D6E0-AF3D-4DED-B014-6B59B7039C99}" srcOrd="8" destOrd="0" presId="urn:microsoft.com/office/officeart/2005/8/layout/cycle2"/>
    <dgm:cxn modelId="{42F365D2-EF18-4EE7-9505-76D13DB9AE55}" type="presParOf" srcId="{AA974551-D8EF-4BEF-A70C-718669DF4E26}" destId="{A93916BD-5822-487F-A735-33EDBBAF49B9}" srcOrd="9" destOrd="0" presId="urn:microsoft.com/office/officeart/2005/8/layout/cycle2"/>
    <dgm:cxn modelId="{C64D2CFC-0FB8-454F-A90A-52FDFC451703}" type="presParOf" srcId="{A93916BD-5822-487F-A735-33EDBBAF49B9}" destId="{1793E94E-2295-4372-B6B4-F2D4CB83DEBB}" srcOrd="0" destOrd="0" presId="urn:microsoft.com/office/officeart/2005/8/layout/cycle2"/>
    <dgm:cxn modelId="{D6F1C71B-F3C0-4654-86F4-71D7901CE355}" type="presParOf" srcId="{AA974551-D8EF-4BEF-A70C-718669DF4E26}" destId="{8B60CC63-3EB1-4B0D-9164-10B65AAF6F99}" srcOrd="10" destOrd="0" presId="urn:microsoft.com/office/officeart/2005/8/layout/cycle2"/>
    <dgm:cxn modelId="{C0C1E86E-9932-429B-B362-6284CD021A9D}" type="presParOf" srcId="{AA974551-D8EF-4BEF-A70C-718669DF4E26}" destId="{6C74392B-774C-4B41-9B55-03B28666696A}" srcOrd="11" destOrd="0" presId="urn:microsoft.com/office/officeart/2005/8/layout/cycle2"/>
    <dgm:cxn modelId="{A0BDA80D-6FCB-499A-B6E1-B800461E8C6F}" type="presParOf" srcId="{6C74392B-774C-4B41-9B55-03B28666696A}" destId="{D09D94D4-41F6-4921-ADBD-1BAA04457178}" srcOrd="0" destOrd="0" presId="urn:microsoft.com/office/officeart/2005/8/layout/cycle2"/>
    <dgm:cxn modelId="{05266A1F-5366-46B8-801C-0CFA41EBFE51}" type="presParOf" srcId="{AA974551-D8EF-4BEF-A70C-718669DF4E26}" destId="{B0531FC7-661C-42F2-B1A3-A98FDC14C9E5}" srcOrd="12" destOrd="0" presId="urn:microsoft.com/office/officeart/2005/8/layout/cycle2"/>
    <dgm:cxn modelId="{413FA0A4-246F-4A62-BC07-DB635C95DB9B}" type="presParOf" srcId="{AA974551-D8EF-4BEF-A70C-718669DF4E26}" destId="{D581FEAA-07DD-45FF-91B1-B8D650FEFD98}" srcOrd="13" destOrd="0" presId="urn:microsoft.com/office/officeart/2005/8/layout/cycle2"/>
    <dgm:cxn modelId="{814C46D9-6392-4430-AE2D-270666245C5C}" type="presParOf" srcId="{D581FEAA-07DD-45FF-91B1-B8D650FEFD98}" destId="{32AEDD7D-F771-445B-AB8C-795702F192D6}" srcOrd="0" destOrd="0" presId="urn:microsoft.com/office/officeart/2005/8/layout/cycle2"/>
    <dgm:cxn modelId="{FFBE613D-EB01-4CAC-BCCD-598B8AC0DE2E}" type="presParOf" srcId="{AA974551-D8EF-4BEF-A70C-718669DF4E26}" destId="{4470422E-EDEE-42AA-B9E5-E8795B5FC5D1}" srcOrd="14" destOrd="0" presId="urn:microsoft.com/office/officeart/2005/8/layout/cycle2"/>
    <dgm:cxn modelId="{3438F65C-986E-4EFF-B2EE-428F7575F9FE}" type="presParOf" srcId="{AA974551-D8EF-4BEF-A70C-718669DF4E26}" destId="{05AAA7DC-84BA-4C1A-BD8C-5079E95213A0}" srcOrd="15" destOrd="0" presId="urn:microsoft.com/office/officeart/2005/8/layout/cycle2"/>
    <dgm:cxn modelId="{8415EAA2-A153-43C1-9899-0C1C231F3DCA}" type="presParOf" srcId="{05AAA7DC-84BA-4C1A-BD8C-5079E95213A0}" destId="{8D8367F7-8D8C-4AE7-998C-E1A970E1A05A}" srcOrd="0" destOrd="0" presId="urn:microsoft.com/office/officeart/2005/8/layout/cycle2"/>
    <dgm:cxn modelId="{EAAF35A6-3D73-4264-B844-05905A675607}" type="presParOf" srcId="{AA974551-D8EF-4BEF-A70C-718669DF4E26}" destId="{B2E09753-F253-4198-8549-20F20E5047FA}" srcOrd="16" destOrd="0" presId="urn:microsoft.com/office/officeart/2005/8/layout/cycle2"/>
    <dgm:cxn modelId="{9033FCA3-EBC0-4C4D-AC83-2372995BEB59}" type="presParOf" srcId="{AA974551-D8EF-4BEF-A70C-718669DF4E26}" destId="{34DC83EB-198C-42C4-926D-FC46F4527C99}" srcOrd="17" destOrd="0" presId="urn:microsoft.com/office/officeart/2005/8/layout/cycle2"/>
    <dgm:cxn modelId="{94D5B874-7668-495B-9650-2FF975131F86}" type="presParOf" srcId="{34DC83EB-198C-42C4-926D-FC46F4527C99}" destId="{875F7928-9247-4730-B099-3460997C48C7}" srcOrd="0" destOrd="0" presId="urn:microsoft.com/office/officeart/2005/8/layout/cycle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85F1F0-7501-46C3-B7CD-42C0D8674A8E}"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en-US"/>
        </a:p>
      </dgm:t>
    </dgm:pt>
    <dgm:pt modelId="{54078012-8AED-49B7-95FF-43A8DB602CBF}">
      <dgm:prSet/>
      <dgm:spPr/>
      <dgm:t>
        <a:bodyPr/>
        <a:lstStyle/>
        <a:p>
          <a:pPr rtl="0"/>
          <a:r>
            <a:rPr lang="en-US" b="1" u="sng" dirty="0"/>
            <a:t>Data Networking (over the Internet): </a:t>
          </a:r>
          <a:r>
            <a:rPr lang="en-US" b="1" dirty="0"/>
            <a:t>Addressing, VPN, Network Management, Content Delivery</a:t>
          </a:r>
        </a:p>
      </dgm:t>
    </dgm:pt>
    <dgm:pt modelId="{E2E28ACC-25ED-4A05-B3AB-3C821832E762}" cxnId="{7CC1C340-76FB-4FD2-A7B5-8C22ADF47F2B}" type="parTrans">
      <dgm:prSet/>
      <dgm:spPr/>
      <dgm:t>
        <a:bodyPr/>
        <a:lstStyle/>
        <a:p>
          <a:endParaRPr lang="en-US"/>
        </a:p>
      </dgm:t>
    </dgm:pt>
    <dgm:pt modelId="{BE57EC81-C798-453E-82DC-B0E7E2907F50}" cxnId="{7CC1C340-76FB-4FD2-A7B5-8C22ADF47F2B}" type="sibTrans">
      <dgm:prSet/>
      <dgm:spPr/>
      <dgm:t>
        <a:bodyPr/>
        <a:lstStyle/>
        <a:p>
          <a:endParaRPr lang="en-US"/>
        </a:p>
      </dgm:t>
    </dgm:pt>
    <dgm:pt modelId="{A101EC84-C5D1-4CBC-927E-D8CAFC60B882}">
      <dgm:prSet/>
      <dgm:spPr/>
      <dgm:t>
        <a:bodyPr/>
        <a:lstStyle/>
        <a:p>
          <a:pPr rtl="0"/>
          <a:r>
            <a:rPr lang="en-US" b="1" u="sng" dirty="0"/>
            <a:t>Application Programmer’s Interfaces (API) at different levels</a:t>
          </a:r>
        </a:p>
      </dgm:t>
    </dgm:pt>
    <dgm:pt modelId="{165C2D26-A68A-41AC-AB57-3FBB066E5F4E}" cxnId="{CC3E8A43-A8D1-41CC-A826-762E7851E74E}" type="parTrans">
      <dgm:prSet/>
      <dgm:spPr/>
      <dgm:t>
        <a:bodyPr/>
        <a:lstStyle/>
        <a:p>
          <a:endParaRPr lang="en-US"/>
        </a:p>
      </dgm:t>
    </dgm:pt>
    <dgm:pt modelId="{C390C2D9-508B-41F3-93E0-7D1F9CED41E5}" cxnId="{CC3E8A43-A8D1-41CC-A826-762E7851E74E}" type="sibTrans">
      <dgm:prSet/>
      <dgm:spPr/>
      <dgm:t>
        <a:bodyPr/>
        <a:lstStyle/>
        <a:p>
          <a:endParaRPr lang="en-US"/>
        </a:p>
      </dgm:t>
    </dgm:pt>
    <dgm:pt modelId="{C81DB920-DE22-46A0-BC10-E6E60AA5739F}">
      <dgm:prSet/>
      <dgm:spPr/>
      <dgm:t>
        <a:bodyPr/>
        <a:lstStyle/>
        <a:p>
          <a:pPr rtl="0"/>
          <a:r>
            <a:rPr lang="en-US" b="1" u="sng" dirty="0"/>
            <a:t>Distributed Computing: </a:t>
          </a:r>
          <a:r>
            <a:rPr lang="en-US" b="1" u="none" dirty="0"/>
            <a:t>Load balancing, scheduling, resource control, distributed databases, data centers </a:t>
          </a:r>
        </a:p>
      </dgm:t>
    </dgm:pt>
    <dgm:pt modelId="{7DFEA3B7-21F0-4C80-A3D9-C25DBEE36302}" cxnId="{AEBDD20F-53FE-4140-B6D5-59923398A94A}" type="parTrans">
      <dgm:prSet/>
      <dgm:spPr/>
      <dgm:t>
        <a:bodyPr/>
        <a:lstStyle/>
        <a:p>
          <a:endParaRPr lang="en-US"/>
        </a:p>
      </dgm:t>
    </dgm:pt>
    <dgm:pt modelId="{B0C9F5E1-3443-4ED1-9591-DBFB840C86C7}" cxnId="{AEBDD20F-53FE-4140-B6D5-59923398A94A}" type="sibTrans">
      <dgm:prSet/>
      <dgm:spPr/>
      <dgm:t>
        <a:bodyPr/>
        <a:lstStyle/>
        <a:p>
          <a:endParaRPr lang="en-US"/>
        </a:p>
      </dgm:t>
    </dgm:pt>
    <dgm:pt modelId="{35D5FE3A-69BA-46AC-AFC1-367D4E403D9C}">
      <dgm:prSet/>
      <dgm:spPr/>
      <dgm:t>
        <a:bodyPr/>
        <a:lstStyle/>
        <a:p>
          <a:pPr rtl="0"/>
          <a:r>
            <a:rPr lang="en-US" b="1" u="sng" dirty="0"/>
            <a:t>Virtual Machines</a:t>
          </a:r>
          <a:endParaRPr lang="en-US" b="1" dirty="0"/>
        </a:p>
      </dgm:t>
    </dgm:pt>
    <dgm:pt modelId="{2CC87C01-4D2F-49FD-A134-5113CE95DB07}" cxnId="{7D5EBAAA-D903-4173-BAB3-FDAEF07C9BC2}" type="parTrans">
      <dgm:prSet/>
      <dgm:spPr/>
      <dgm:t>
        <a:bodyPr/>
        <a:lstStyle/>
        <a:p>
          <a:endParaRPr lang="en-US"/>
        </a:p>
      </dgm:t>
    </dgm:pt>
    <dgm:pt modelId="{AEAB5004-0EB8-4055-864F-1B3685BBAA7E}" cxnId="{7D5EBAAA-D903-4173-BAB3-FDAEF07C9BC2}" type="sibTrans">
      <dgm:prSet/>
      <dgm:spPr/>
      <dgm:t>
        <a:bodyPr/>
        <a:lstStyle/>
        <a:p>
          <a:endParaRPr lang="en-US"/>
        </a:p>
      </dgm:t>
    </dgm:pt>
    <dgm:pt modelId="{9FCA7AB7-2890-40EA-B4AA-C7D06FBBAF87}" type="pres">
      <dgm:prSet presAssocID="{6385F1F0-7501-46C3-B7CD-42C0D8674A8E}" presName="Name0" presStyleCnt="0">
        <dgm:presLayoutVars>
          <dgm:chMax val="7"/>
          <dgm:dir/>
          <dgm:animLvl val="lvl"/>
          <dgm:resizeHandles val="exact"/>
        </dgm:presLayoutVars>
      </dgm:prSet>
      <dgm:spPr/>
    </dgm:pt>
    <dgm:pt modelId="{EDC2B430-B02E-4C70-8A89-F7DC4789815E}" type="pres">
      <dgm:prSet presAssocID="{35D5FE3A-69BA-46AC-AFC1-367D4E403D9C}" presName="circle1" presStyleLbl="node1" presStyleIdx="0" presStyleCnt="4" custScaleX="3496" custScaleY="54422" custLinFactNeighborX="4188" custLinFactNeighborY="-19470"/>
      <dgm:spPr/>
    </dgm:pt>
    <dgm:pt modelId="{1F0BC1E0-5639-4E15-8958-DB2B9AA28F06}" type="pres">
      <dgm:prSet presAssocID="{35D5FE3A-69BA-46AC-AFC1-367D4E403D9C}" presName="space" presStyleCnt="0"/>
      <dgm:spPr/>
    </dgm:pt>
    <dgm:pt modelId="{AD6C94E5-2C11-419F-9724-4C8CCA7E488F}" type="pres">
      <dgm:prSet presAssocID="{35D5FE3A-69BA-46AC-AFC1-367D4E403D9C}" presName="rect1" presStyleLbl="alignAcc1" presStyleIdx="0" presStyleCnt="4" custLinFactNeighborX="215" custLinFactNeighborY="663"/>
      <dgm:spPr/>
    </dgm:pt>
    <dgm:pt modelId="{2A3C8426-E064-476A-9CB2-8D0A04C6CE1D}" type="pres">
      <dgm:prSet presAssocID="{54078012-8AED-49B7-95FF-43A8DB602CBF}" presName="vertSpace2" presStyleLbl="node1" presStyleIdx="0" presStyleCnt="4"/>
      <dgm:spPr/>
    </dgm:pt>
    <dgm:pt modelId="{9C78D87D-8B09-4C2D-9852-BA2EFA4A8C8D}" type="pres">
      <dgm:prSet presAssocID="{54078012-8AED-49B7-95FF-43A8DB602CBF}" presName="circle2" presStyleLbl="node1" presStyleIdx="1" presStyleCnt="4"/>
      <dgm:spPr/>
    </dgm:pt>
    <dgm:pt modelId="{F78CB3A1-FEA8-4A96-BF6F-770EE4855CBB}" type="pres">
      <dgm:prSet presAssocID="{54078012-8AED-49B7-95FF-43A8DB602CBF}" presName="rect2" presStyleLbl="alignAcc1" presStyleIdx="1" presStyleCnt="4" custLinFactNeighborX="14322" custLinFactNeighborY="1084"/>
      <dgm:spPr/>
    </dgm:pt>
    <dgm:pt modelId="{E2A533AA-4E17-456D-B76B-5897A9F1CCAC}" type="pres">
      <dgm:prSet presAssocID="{A101EC84-C5D1-4CBC-927E-D8CAFC60B882}" presName="vertSpace3" presStyleLbl="node1" presStyleIdx="1" presStyleCnt="4"/>
      <dgm:spPr/>
    </dgm:pt>
    <dgm:pt modelId="{8B8C30F3-83A2-4745-BBA5-2A39C4BD384C}" type="pres">
      <dgm:prSet presAssocID="{A101EC84-C5D1-4CBC-927E-D8CAFC60B882}" presName="circle3" presStyleLbl="node1" presStyleIdx="2" presStyleCnt="4"/>
      <dgm:spPr/>
    </dgm:pt>
    <dgm:pt modelId="{1FBE81B5-4CD8-4BF5-A7E0-4F03E246FCC8}" type="pres">
      <dgm:prSet presAssocID="{A101EC84-C5D1-4CBC-927E-D8CAFC60B882}" presName="rect3" presStyleLbl="alignAcc1" presStyleIdx="2" presStyleCnt="4"/>
      <dgm:spPr/>
    </dgm:pt>
    <dgm:pt modelId="{DC569D6B-33B4-4F08-AD9D-B1BFC158D059}" type="pres">
      <dgm:prSet presAssocID="{C81DB920-DE22-46A0-BC10-E6E60AA5739F}" presName="vertSpace4" presStyleLbl="node1" presStyleIdx="2" presStyleCnt="4"/>
      <dgm:spPr/>
    </dgm:pt>
    <dgm:pt modelId="{A5E59CF6-487C-4074-86CF-713777708B50}" type="pres">
      <dgm:prSet presAssocID="{C81DB920-DE22-46A0-BC10-E6E60AA5739F}" presName="circle4" presStyleLbl="node1" presStyleIdx="3" presStyleCnt="4"/>
      <dgm:spPr/>
    </dgm:pt>
    <dgm:pt modelId="{8E9F74DB-35B6-4D29-9649-772BDC5442CE}" type="pres">
      <dgm:prSet presAssocID="{C81DB920-DE22-46A0-BC10-E6E60AA5739F}" presName="rect4" presStyleLbl="alignAcc1" presStyleIdx="3" presStyleCnt="4"/>
      <dgm:spPr/>
    </dgm:pt>
    <dgm:pt modelId="{AD0A0F2F-1BC5-4183-91B1-E2EBBA57028C}" type="pres">
      <dgm:prSet presAssocID="{35D5FE3A-69BA-46AC-AFC1-367D4E403D9C}" presName="rect1ParTxNoCh" presStyleLbl="alignAcc1" presStyleIdx="3" presStyleCnt="4">
        <dgm:presLayoutVars>
          <dgm:chMax val="1"/>
          <dgm:bulletEnabled val="1"/>
        </dgm:presLayoutVars>
      </dgm:prSet>
      <dgm:spPr/>
    </dgm:pt>
    <dgm:pt modelId="{28B9A81B-9216-42C7-B975-C79FDAE6E67B}" type="pres">
      <dgm:prSet presAssocID="{54078012-8AED-49B7-95FF-43A8DB602CBF}" presName="rect2ParTxNoCh" presStyleLbl="alignAcc1" presStyleIdx="3" presStyleCnt="4">
        <dgm:presLayoutVars>
          <dgm:chMax val="1"/>
          <dgm:bulletEnabled val="1"/>
        </dgm:presLayoutVars>
      </dgm:prSet>
      <dgm:spPr/>
    </dgm:pt>
    <dgm:pt modelId="{601A8065-CD56-4204-A6E8-E1CA3AF7CB26}" type="pres">
      <dgm:prSet presAssocID="{A101EC84-C5D1-4CBC-927E-D8CAFC60B882}" presName="rect3ParTxNoCh" presStyleLbl="alignAcc1" presStyleIdx="3" presStyleCnt="4">
        <dgm:presLayoutVars>
          <dgm:chMax val="1"/>
          <dgm:bulletEnabled val="1"/>
        </dgm:presLayoutVars>
      </dgm:prSet>
      <dgm:spPr/>
    </dgm:pt>
    <dgm:pt modelId="{451C2FD9-5262-4D52-AEF9-880D1E007827}" type="pres">
      <dgm:prSet presAssocID="{C81DB920-DE22-46A0-BC10-E6E60AA5739F}" presName="rect4ParTxNoCh" presStyleLbl="alignAcc1" presStyleIdx="3" presStyleCnt="4">
        <dgm:presLayoutVars>
          <dgm:chMax val="1"/>
          <dgm:bulletEnabled val="1"/>
        </dgm:presLayoutVars>
      </dgm:prSet>
      <dgm:spPr/>
    </dgm:pt>
  </dgm:ptLst>
  <dgm:cxnLst>
    <dgm:cxn modelId="{F619BB08-C3CE-423E-B8C3-3B446411C1DD}" type="presOf" srcId="{C81DB920-DE22-46A0-BC10-E6E60AA5739F}" destId="{8E9F74DB-35B6-4D29-9649-772BDC5442CE}" srcOrd="0" destOrd="0" presId="urn:microsoft.com/office/officeart/2005/8/layout/target3"/>
    <dgm:cxn modelId="{AEBDD20F-53FE-4140-B6D5-59923398A94A}" srcId="{6385F1F0-7501-46C3-B7CD-42C0D8674A8E}" destId="{C81DB920-DE22-46A0-BC10-E6E60AA5739F}" srcOrd="3" destOrd="0" parTransId="{7DFEA3B7-21F0-4C80-A3D9-C25DBEE36302}" sibTransId="{B0C9F5E1-3443-4ED1-9591-DBFB840C86C7}"/>
    <dgm:cxn modelId="{2D55263A-2D78-4549-A271-4C75AC75DC28}" type="presOf" srcId="{A101EC84-C5D1-4CBC-927E-D8CAFC60B882}" destId="{601A8065-CD56-4204-A6E8-E1CA3AF7CB26}" srcOrd="1" destOrd="0" presId="urn:microsoft.com/office/officeart/2005/8/layout/target3"/>
    <dgm:cxn modelId="{7CC1C340-76FB-4FD2-A7B5-8C22ADF47F2B}" srcId="{6385F1F0-7501-46C3-B7CD-42C0D8674A8E}" destId="{54078012-8AED-49B7-95FF-43A8DB602CBF}" srcOrd="1" destOrd="0" parTransId="{E2E28ACC-25ED-4A05-B3AB-3C821832E762}" sibTransId="{BE57EC81-C798-453E-82DC-B0E7E2907F50}"/>
    <dgm:cxn modelId="{CC3E8A43-A8D1-41CC-A826-762E7851E74E}" srcId="{6385F1F0-7501-46C3-B7CD-42C0D8674A8E}" destId="{A101EC84-C5D1-4CBC-927E-D8CAFC60B882}" srcOrd="2" destOrd="0" parTransId="{165C2D26-A68A-41AC-AB57-3FBB066E5F4E}" sibTransId="{C390C2D9-508B-41F3-93E0-7D1F9CED41E5}"/>
    <dgm:cxn modelId="{D686A987-8D67-4EE6-A0FB-86267079194E}" type="presOf" srcId="{54078012-8AED-49B7-95FF-43A8DB602CBF}" destId="{F78CB3A1-FEA8-4A96-BF6F-770EE4855CBB}" srcOrd="0" destOrd="0" presId="urn:microsoft.com/office/officeart/2005/8/layout/target3"/>
    <dgm:cxn modelId="{791EB797-C706-4841-91A8-343E40C34D68}" type="presOf" srcId="{A101EC84-C5D1-4CBC-927E-D8CAFC60B882}" destId="{1FBE81B5-4CD8-4BF5-A7E0-4F03E246FCC8}" srcOrd="0" destOrd="0" presId="urn:microsoft.com/office/officeart/2005/8/layout/target3"/>
    <dgm:cxn modelId="{4CD70EA7-73DB-422A-B414-75DEE6F184B4}" type="presOf" srcId="{54078012-8AED-49B7-95FF-43A8DB602CBF}" destId="{28B9A81B-9216-42C7-B975-C79FDAE6E67B}" srcOrd="1" destOrd="0" presId="urn:microsoft.com/office/officeart/2005/8/layout/target3"/>
    <dgm:cxn modelId="{7D5EBAAA-D903-4173-BAB3-FDAEF07C9BC2}" srcId="{6385F1F0-7501-46C3-B7CD-42C0D8674A8E}" destId="{35D5FE3A-69BA-46AC-AFC1-367D4E403D9C}" srcOrd="0" destOrd="0" parTransId="{2CC87C01-4D2F-49FD-A134-5113CE95DB07}" sibTransId="{AEAB5004-0EB8-4055-864F-1B3685BBAA7E}"/>
    <dgm:cxn modelId="{2E8451B1-56DE-4C71-82FE-2471872A2D68}" type="presOf" srcId="{35D5FE3A-69BA-46AC-AFC1-367D4E403D9C}" destId="{AD6C94E5-2C11-419F-9724-4C8CCA7E488F}" srcOrd="0" destOrd="0" presId="urn:microsoft.com/office/officeart/2005/8/layout/target3"/>
    <dgm:cxn modelId="{8B3B12B9-0DE4-4570-92CD-CEED9A50F925}" type="presOf" srcId="{35D5FE3A-69BA-46AC-AFC1-367D4E403D9C}" destId="{AD0A0F2F-1BC5-4183-91B1-E2EBBA57028C}" srcOrd="1" destOrd="0" presId="urn:microsoft.com/office/officeart/2005/8/layout/target3"/>
    <dgm:cxn modelId="{E0E2B5DE-F029-4FEF-A31E-1C800AD1A6CB}" type="presOf" srcId="{6385F1F0-7501-46C3-B7CD-42C0D8674A8E}" destId="{9FCA7AB7-2890-40EA-B4AA-C7D06FBBAF87}" srcOrd="0" destOrd="0" presId="urn:microsoft.com/office/officeart/2005/8/layout/target3"/>
    <dgm:cxn modelId="{6CD06AE4-E3FD-4229-8428-1BC73F9C04C1}" type="presOf" srcId="{C81DB920-DE22-46A0-BC10-E6E60AA5739F}" destId="{451C2FD9-5262-4D52-AEF9-880D1E007827}" srcOrd="1" destOrd="0" presId="urn:microsoft.com/office/officeart/2005/8/layout/target3"/>
    <dgm:cxn modelId="{9351ACD6-73AF-493C-8312-AA338203BE3E}" type="presParOf" srcId="{9FCA7AB7-2890-40EA-B4AA-C7D06FBBAF87}" destId="{EDC2B430-B02E-4C70-8A89-F7DC4789815E}" srcOrd="0" destOrd="0" presId="urn:microsoft.com/office/officeart/2005/8/layout/target3"/>
    <dgm:cxn modelId="{325DD542-B58D-44CE-A493-1F7A3394EB54}" type="presParOf" srcId="{9FCA7AB7-2890-40EA-B4AA-C7D06FBBAF87}" destId="{1F0BC1E0-5639-4E15-8958-DB2B9AA28F06}" srcOrd="1" destOrd="0" presId="urn:microsoft.com/office/officeart/2005/8/layout/target3"/>
    <dgm:cxn modelId="{3769585A-99E9-4E8B-BF21-E093C8BC0B76}" type="presParOf" srcId="{9FCA7AB7-2890-40EA-B4AA-C7D06FBBAF87}" destId="{AD6C94E5-2C11-419F-9724-4C8CCA7E488F}" srcOrd="2" destOrd="0" presId="urn:microsoft.com/office/officeart/2005/8/layout/target3"/>
    <dgm:cxn modelId="{F0036378-E1D8-4D9C-844E-6B32B674679E}" type="presParOf" srcId="{9FCA7AB7-2890-40EA-B4AA-C7D06FBBAF87}" destId="{2A3C8426-E064-476A-9CB2-8D0A04C6CE1D}" srcOrd="3" destOrd="0" presId="urn:microsoft.com/office/officeart/2005/8/layout/target3"/>
    <dgm:cxn modelId="{5D3DAA65-CDB9-4023-AB6A-FB61B5443EFA}" type="presParOf" srcId="{9FCA7AB7-2890-40EA-B4AA-C7D06FBBAF87}" destId="{9C78D87D-8B09-4C2D-9852-BA2EFA4A8C8D}" srcOrd="4" destOrd="0" presId="urn:microsoft.com/office/officeart/2005/8/layout/target3"/>
    <dgm:cxn modelId="{BFCEB950-FFBD-4BFF-A82E-0ED46EDC56DA}" type="presParOf" srcId="{9FCA7AB7-2890-40EA-B4AA-C7D06FBBAF87}" destId="{F78CB3A1-FEA8-4A96-BF6F-770EE4855CBB}" srcOrd="5" destOrd="0" presId="urn:microsoft.com/office/officeart/2005/8/layout/target3"/>
    <dgm:cxn modelId="{0E47E823-D9C9-4588-B3C8-DE95BAF15CE7}" type="presParOf" srcId="{9FCA7AB7-2890-40EA-B4AA-C7D06FBBAF87}" destId="{E2A533AA-4E17-456D-B76B-5897A9F1CCAC}" srcOrd="6" destOrd="0" presId="urn:microsoft.com/office/officeart/2005/8/layout/target3"/>
    <dgm:cxn modelId="{B1ACB92B-7868-4564-BBF7-6062F9EB46B8}" type="presParOf" srcId="{9FCA7AB7-2890-40EA-B4AA-C7D06FBBAF87}" destId="{8B8C30F3-83A2-4745-BBA5-2A39C4BD384C}" srcOrd="7" destOrd="0" presId="urn:microsoft.com/office/officeart/2005/8/layout/target3"/>
    <dgm:cxn modelId="{15D64FB4-8678-4E5B-A026-376EC19F5F15}" type="presParOf" srcId="{9FCA7AB7-2890-40EA-B4AA-C7D06FBBAF87}" destId="{1FBE81B5-4CD8-4BF5-A7E0-4F03E246FCC8}" srcOrd="8" destOrd="0" presId="urn:microsoft.com/office/officeart/2005/8/layout/target3"/>
    <dgm:cxn modelId="{28147D4D-139D-4426-91E2-EB9BBAE8A7C9}" type="presParOf" srcId="{9FCA7AB7-2890-40EA-B4AA-C7D06FBBAF87}" destId="{DC569D6B-33B4-4F08-AD9D-B1BFC158D059}" srcOrd="9" destOrd="0" presId="urn:microsoft.com/office/officeart/2005/8/layout/target3"/>
    <dgm:cxn modelId="{9AF8779D-20E1-4984-966F-419C026AEF7D}" type="presParOf" srcId="{9FCA7AB7-2890-40EA-B4AA-C7D06FBBAF87}" destId="{A5E59CF6-487C-4074-86CF-713777708B50}" srcOrd="10" destOrd="0" presId="urn:microsoft.com/office/officeart/2005/8/layout/target3"/>
    <dgm:cxn modelId="{F185B039-B393-4722-8AA7-57F2C91B3C95}" type="presParOf" srcId="{9FCA7AB7-2890-40EA-B4AA-C7D06FBBAF87}" destId="{8E9F74DB-35B6-4D29-9649-772BDC5442CE}" srcOrd="11" destOrd="0" presId="urn:microsoft.com/office/officeart/2005/8/layout/target3"/>
    <dgm:cxn modelId="{B6A8A584-4287-4460-8364-4E78EE774C9E}" type="presParOf" srcId="{9FCA7AB7-2890-40EA-B4AA-C7D06FBBAF87}" destId="{AD0A0F2F-1BC5-4183-91B1-E2EBBA57028C}" srcOrd="12" destOrd="0" presId="urn:microsoft.com/office/officeart/2005/8/layout/target3"/>
    <dgm:cxn modelId="{DC1C1AD2-602C-4474-9447-1A31C9EDE351}" type="presParOf" srcId="{9FCA7AB7-2890-40EA-B4AA-C7D06FBBAF87}" destId="{28B9A81B-9216-42C7-B975-C79FDAE6E67B}" srcOrd="13" destOrd="0" presId="urn:microsoft.com/office/officeart/2005/8/layout/target3"/>
    <dgm:cxn modelId="{9EFB6C1C-C4CF-4B9E-9F78-487E3D344303}" type="presParOf" srcId="{9FCA7AB7-2890-40EA-B4AA-C7D06FBBAF87}" destId="{601A8065-CD56-4204-A6E8-E1CA3AF7CB26}" srcOrd="14" destOrd="0" presId="urn:microsoft.com/office/officeart/2005/8/layout/target3"/>
    <dgm:cxn modelId="{E3DBD794-8005-4531-B63A-5DE357A7BC55}" type="presParOf" srcId="{9FCA7AB7-2890-40EA-B4AA-C7D06FBBAF87}" destId="{451C2FD9-5262-4D52-AEF9-880D1E007827}" srcOrd="15"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2D1BA-97FA-40AE-A75D-D0B9BCD4DD7E}">
      <dsp:nvSpPr>
        <dsp:cNvPr id="0" name=""/>
        <dsp:cNvSpPr/>
      </dsp:nvSpPr>
      <dsp:spPr>
        <a:xfrm>
          <a:off x="1828809" y="0"/>
          <a:ext cx="5105400" cy="51054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BB605-9771-4600-8BDB-35DA5F4FDF82}">
      <dsp:nvSpPr>
        <dsp:cNvPr id="0" name=""/>
        <dsp:cNvSpPr/>
      </dsp:nvSpPr>
      <dsp:spPr>
        <a:xfrm>
          <a:off x="3884294" y="513282"/>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Definition</a:t>
          </a:r>
        </a:p>
      </dsp:txBody>
      <dsp:txXfrm>
        <a:off x="3913792" y="542780"/>
        <a:ext cx="3259514" cy="545275"/>
      </dsp:txXfrm>
    </dsp:sp>
    <dsp:sp modelId="{75C58728-361F-41DD-A34C-222B2E8CAD72}">
      <dsp:nvSpPr>
        <dsp:cNvPr id="0" name=""/>
        <dsp:cNvSpPr/>
      </dsp:nvSpPr>
      <dsp:spPr>
        <a:xfrm>
          <a:off x="3884294" y="1193088"/>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Characteristics</a:t>
          </a:r>
        </a:p>
      </dsp:txBody>
      <dsp:txXfrm>
        <a:off x="3913792" y="1222586"/>
        <a:ext cx="3259514" cy="545275"/>
      </dsp:txXfrm>
    </dsp:sp>
    <dsp:sp modelId="{222DB8EB-0906-4EDC-8ACE-BEA8A1875592}">
      <dsp:nvSpPr>
        <dsp:cNvPr id="0" name=""/>
        <dsp:cNvSpPr/>
      </dsp:nvSpPr>
      <dsp:spPr>
        <a:xfrm>
          <a:off x="3884294" y="1872894"/>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Service models</a:t>
          </a:r>
        </a:p>
      </dsp:txBody>
      <dsp:txXfrm>
        <a:off x="3913792" y="1902392"/>
        <a:ext cx="3259514" cy="545275"/>
      </dsp:txXfrm>
    </dsp:sp>
    <dsp:sp modelId="{7F670A34-E0E8-4F4E-93BB-85BA430E337C}">
      <dsp:nvSpPr>
        <dsp:cNvPr id="0" name=""/>
        <dsp:cNvSpPr/>
      </dsp:nvSpPr>
      <dsp:spPr>
        <a:xfrm>
          <a:off x="3884294" y="2552699"/>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Deployment models</a:t>
          </a:r>
        </a:p>
      </dsp:txBody>
      <dsp:txXfrm>
        <a:off x="3913792" y="2582197"/>
        <a:ext cx="3259514" cy="545275"/>
      </dsp:txXfrm>
    </dsp:sp>
    <dsp:sp modelId="{3559C802-1E77-4C86-8F5C-26D0E572A3DC}">
      <dsp:nvSpPr>
        <dsp:cNvPr id="0" name=""/>
        <dsp:cNvSpPr/>
      </dsp:nvSpPr>
      <dsp:spPr>
        <a:xfrm>
          <a:off x="3884294" y="3232505"/>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Reference Architecture</a:t>
          </a:r>
        </a:p>
      </dsp:txBody>
      <dsp:txXfrm>
        <a:off x="3913792" y="3262003"/>
        <a:ext cx="3259514" cy="545275"/>
      </dsp:txXfrm>
    </dsp:sp>
    <dsp:sp modelId="{0F65853B-18DA-489D-92B7-0F8E91EB26FA}">
      <dsp:nvSpPr>
        <dsp:cNvPr id="0" name=""/>
        <dsp:cNvSpPr/>
      </dsp:nvSpPr>
      <dsp:spPr>
        <a:xfrm>
          <a:off x="3884294" y="3912311"/>
          <a:ext cx="3318510" cy="60427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Use cases</a:t>
          </a:r>
        </a:p>
      </dsp:txBody>
      <dsp:txXfrm>
        <a:off x="3913792" y="3941809"/>
        <a:ext cx="3259514" cy="545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1F4BF-3DC4-498C-9581-1A32582EA2A1}">
      <dsp:nvSpPr>
        <dsp:cNvPr id="0" name=""/>
        <dsp:cNvSpPr/>
      </dsp:nvSpPr>
      <dsp:spPr>
        <a:xfrm>
          <a:off x="3752211" y="1222414"/>
          <a:ext cx="1565996" cy="156618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A633662-056B-4CCF-8473-2D5B623676A5}">
      <dsp:nvSpPr>
        <dsp:cNvPr id="0" name=""/>
        <dsp:cNvSpPr/>
      </dsp:nvSpPr>
      <dsp:spPr>
        <a:xfrm>
          <a:off x="3111259" y="0"/>
          <a:ext cx="2847900" cy="9602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b="1" kern="1200" dirty="0"/>
            <a:t>Elastic Block Store</a:t>
          </a:r>
          <a:r>
            <a:rPr lang="en-US" sz="1300" kern="1200" dirty="0"/>
            <a:t> offers persistent storage for Amazon EC2 instances.  </a:t>
          </a:r>
        </a:p>
      </dsp:txBody>
      <dsp:txXfrm>
        <a:off x="3111259" y="0"/>
        <a:ext cx="2847900" cy="960262"/>
      </dsp:txXfrm>
    </dsp:sp>
    <dsp:sp modelId="{DBF19159-F26B-4982-BE1E-B2BBF3CE0F06}">
      <dsp:nvSpPr>
        <dsp:cNvPr id="0" name=""/>
        <dsp:cNvSpPr/>
      </dsp:nvSpPr>
      <dsp:spPr>
        <a:xfrm>
          <a:off x="4211570" y="1443274"/>
          <a:ext cx="1565996" cy="1566188"/>
        </a:xfrm>
        <a:prstGeom prst="ellipse">
          <a:avLst/>
        </a:prstGeom>
        <a:solidFill>
          <a:schemeClr val="accent4">
            <a:alpha val="50000"/>
            <a:hueOff val="1735391"/>
            <a:satOff val="-9867"/>
            <a:lumOff val="31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E8385C-F40A-4412-B09F-B2A866C8EA02}">
      <dsp:nvSpPr>
        <dsp:cNvPr id="0" name=""/>
        <dsp:cNvSpPr/>
      </dsp:nvSpPr>
      <dsp:spPr>
        <a:xfrm>
          <a:off x="5562605" y="696312"/>
          <a:ext cx="2533360"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Multiple Locations</a:t>
          </a:r>
          <a:r>
            <a:rPr lang="en-US" sz="1200" kern="1200" dirty="0"/>
            <a:t>  provides the ability to place instances in multiple geographic  locations  (Regions and Availability Zones).</a:t>
          </a:r>
        </a:p>
      </dsp:txBody>
      <dsp:txXfrm>
        <a:off x="5562605" y="696312"/>
        <a:ext cx="2533360" cy="1056289"/>
      </dsp:txXfrm>
    </dsp:sp>
    <dsp:sp modelId="{219FBFD1-E830-4D58-B08B-9BA3F57EFE6D}">
      <dsp:nvSpPr>
        <dsp:cNvPr id="0" name=""/>
        <dsp:cNvSpPr/>
      </dsp:nvSpPr>
      <dsp:spPr>
        <a:xfrm>
          <a:off x="4324452" y="1940210"/>
          <a:ext cx="1565996" cy="1566188"/>
        </a:xfrm>
        <a:prstGeom prst="ellipse">
          <a:avLst/>
        </a:prstGeom>
        <a:solidFill>
          <a:schemeClr val="accent4">
            <a:alpha val="50000"/>
            <a:hueOff val="3470782"/>
            <a:satOff val="-19734"/>
            <a:lumOff val="63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B6B006-ABA0-424E-A07D-B14CBE4133F2}">
      <dsp:nvSpPr>
        <dsp:cNvPr id="0" name=""/>
        <dsp:cNvSpPr/>
      </dsp:nvSpPr>
      <dsp:spPr>
        <a:xfrm>
          <a:off x="6095994" y="1752602"/>
          <a:ext cx="1663871" cy="11283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Elastic IP Addresses</a:t>
          </a:r>
          <a:endParaRPr lang="en-US" sz="1200" kern="1200" dirty="0"/>
        </a:p>
      </dsp:txBody>
      <dsp:txXfrm>
        <a:off x="6095994" y="1752602"/>
        <a:ext cx="1663871" cy="1128308"/>
      </dsp:txXfrm>
    </dsp:sp>
    <dsp:sp modelId="{6D21E01B-A633-4044-87D3-BE289221B27D}">
      <dsp:nvSpPr>
        <dsp:cNvPr id="0" name=""/>
        <dsp:cNvSpPr/>
      </dsp:nvSpPr>
      <dsp:spPr>
        <a:xfrm>
          <a:off x="4006685" y="2338720"/>
          <a:ext cx="1565996" cy="1566188"/>
        </a:xfrm>
        <a:prstGeom prst="ellipse">
          <a:avLst/>
        </a:prstGeom>
        <a:solidFill>
          <a:schemeClr val="accent4">
            <a:alpha val="50000"/>
            <a:hueOff val="5206173"/>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BE8DB19-A8EE-450C-BDE5-079F5FC53A15}">
      <dsp:nvSpPr>
        <dsp:cNvPr id="0" name=""/>
        <dsp:cNvSpPr/>
      </dsp:nvSpPr>
      <dsp:spPr>
        <a:xfrm>
          <a:off x="2895601" y="3769031"/>
          <a:ext cx="1794371" cy="10322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Amazon Virtual Private Cloud</a:t>
          </a:r>
          <a:r>
            <a:rPr lang="en-US" sz="1200" kern="1200" dirty="0"/>
            <a:t>  enables enterprises to connect isolated data centers. </a:t>
          </a:r>
        </a:p>
      </dsp:txBody>
      <dsp:txXfrm>
        <a:off x="2895601" y="3769031"/>
        <a:ext cx="1794371" cy="1032282"/>
      </dsp:txXfrm>
    </dsp:sp>
    <dsp:sp modelId="{7183CD2F-0D21-458A-A88D-913CFDEF1DA5}">
      <dsp:nvSpPr>
        <dsp:cNvPr id="0" name=""/>
        <dsp:cNvSpPr/>
      </dsp:nvSpPr>
      <dsp:spPr>
        <a:xfrm>
          <a:off x="3497736" y="2338720"/>
          <a:ext cx="1565996" cy="1566188"/>
        </a:xfrm>
        <a:prstGeom prst="ellipse">
          <a:avLst/>
        </a:prstGeom>
        <a:solidFill>
          <a:schemeClr val="accent4">
            <a:alpha val="50000"/>
            <a:hueOff val="6941564"/>
            <a:satOff val="-39468"/>
            <a:lumOff val="12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485B482-140E-4DA7-BBDC-7B05F0E46E7D}">
      <dsp:nvSpPr>
        <dsp:cNvPr id="0" name=""/>
        <dsp:cNvSpPr/>
      </dsp:nvSpPr>
      <dsp:spPr>
        <a:xfrm>
          <a:off x="1219195" y="3048002"/>
          <a:ext cx="1794371" cy="10322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i="1" kern="1200" dirty="0" err="1"/>
            <a:t>CloudWatch</a:t>
          </a:r>
          <a:r>
            <a:rPr lang="en-US" sz="1200" kern="1200" dirty="0"/>
            <a:t>  provides monitoring for cloud resources and applications. </a:t>
          </a:r>
        </a:p>
      </dsp:txBody>
      <dsp:txXfrm>
        <a:off x="1219195" y="3048002"/>
        <a:ext cx="1794371" cy="1032282"/>
      </dsp:txXfrm>
    </dsp:sp>
    <dsp:sp modelId="{2FBC24F0-90CE-4C32-AF6C-684EA736A700}">
      <dsp:nvSpPr>
        <dsp:cNvPr id="0" name=""/>
        <dsp:cNvSpPr/>
      </dsp:nvSpPr>
      <dsp:spPr>
        <a:xfrm>
          <a:off x="3179970" y="1940210"/>
          <a:ext cx="1565996" cy="1566188"/>
        </a:xfrm>
        <a:prstGeom prst="ellipse">
          <a:avLst/>
        </a:prstGeom>
        <a:solidFill>
          <a:schemeClr val="accent4">
            <a:alpha val="50000"/>
            <a:hueOff val="8676954"/>
            <a:satOff val="-49335"/>
            <a:lumOff val="15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CE3EE14-A657-4D31-B9E0-EBACABFE6227}">
      <dsp:nvSpPr>
        <dsp:cNvPr id="0" name=""/>
        <dsp:cNvSpPr/>
      </dsp:nvSpPr>
      <dsp:spPr>
        <a:xfrm>
          <a:off x="1219206" y="1752602"/>
          <a:ext cx="1663871" cy="11283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b="1" kern="1200" dirty="0"/>
            <a:t>Auto Scaling</a:t>
          </a:r>
          <a:r>
            <a:rPr lang="en-US" sz="1200" kern="1200" dirty="0"/>
            <a:t>  allows to scale automatically the EC2 capacity up or down according to given conditions. </a:t>
          </a:r>
        </a:p>
      </dsp:txBody>
      <dsp:txXfrm>
        <a:off x="1219206" y="1752602"/>
        <a:ext cx="1663871" cy="1128308"/>
      </dsp:txXfrm>
    </dsp:sp>
    <dsp:sp modelId="{EAAEC4C5-EE2B-4EDC-AAA8-7060509DB235}">
      <dsp:nvSpPr>
        <dsp:cNvPr id="0" name=""/>
        <dsp:cNvSpPr/>
      </dsp:nvSpPr>
      <dsp:spPr>
        <a:xfrm>
          <a:off x="3292852" y="1443274"/>
          <a:ext cx="1565996" cy="1566188"/>
        </a:xfrm>
        <a:prstGeom prst="ellipse">
          <a:avLst/>
        </a:prstGeom>
        <a:solidFill>
          <a:schemeClr val="accent4">
            <a:alpha val="50000"/>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CF075C5-1AB5-4757-A3BF-423FF6D7864E}">
      <dsp:nvSpPr>
        <dsp:cNvPr id="0" name=""/>
        <dsp:cNvSpPr/>
      </dsp:nvSpPr>
      <dsp:spPr>
        <a:xfrm>
          <a:off x="220164" y="912249"/>
          <a:ext cx="4062599"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b="1" kern="1200" dirty="0"/>
            <a:t>Elastic Load Balancing</a:t>
          </a:r>
          <a:r>
            <a:rPr lang="en-US" sz="1100" kern="1200" dirty="0"/>
            <a:t> automatically distributes incoming application traffic across multiple EC2 instances. </a:t>
          </a:r>
        </a:p>
      </dsp:txBody>
      <dsp:txXfrm>
        <a:off x="220164" y="912249"/>
        <a:ext cx="4062599" cy="1056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5095F-366C-4F77-9669-121F42A44C27}">
      <dsp:nvSpPr>
        <dsp:cNvPr id="0" name=""/>
        <dsp:cNvSpPr/>
      </dsp:nvSpPr>
      <dsp:spPr>
        <a:xfrm>
          <a:off x="3117767" y="-120685"/>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Make an overall cost estimate (in presence of many uncertainties);</a:t>
          </a:r>
        </a:p>
      </dsp:txBody>
      <dsp:txXfrm>
        <a:off x="3306217" y="78153"/>
        <a:ext cx="909918" cy="960072"/>
      </dsp:txXfrm>
    </dsp:sp>
    <dsp:sp modelId="{8D64DD00-0F83-4261-9BC0-CA76DC33486C}">
      <dsp:nvSpPr>
        <dsp:cNvPr id="0" name=""/>
        <dsp:cNvSpPr/>
      </dsp:nvSpPr>
      <dsp:spPr>
        <a:xfrm rot="1200000">
          <a:off x="4387750" y="639072"/>
          <a:ext cx="50947"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388211" y="699035"/>
        <a:ext cx="35663" cy="187731"/>
      </dsp:txXfrm>
    </dsp:sp>
    <dsp:sp modelId="{3D77BA38-5E9B-4120-B51C-AA0259C74525}">
      <dsp:nvSpPr>
        <dsp:cNvPr id="0" name=""/>
        <dsp:cNvSpPr/>
      </dsp:nvSpPr>
      <dsp:spPr>
        <a:xfrm>
          <a:off x="4424572" y="354953"/>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Get approvals for both budget and space to host the servers and other equipment;</a:t>
          </a:r>
        </a:p>
      </dsp:txBody>
      <dsp:txXfrm>
        <a:off x="4613022" y="553791"/>
        <a:ext cx="909918" cy="960072"/>
      </dsp:txXfrm>
    </dsp:sp>
    <dsp:sp modelId="{BB8B2AD2-585E-424E-893F-ECC5BD03EBE0}">
      <dsp:nvSpPr>
        <dsp:cNvPr id="0" name=""/>
        <dsp:cNvSpPr/>
      </dsp:nvSpPr>
      <dsp:spPr>
        <a:xfrm rot="3600000">
          <a:off x="5396754" y="1568369"/>
          <a:ext cx="140335"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407279" y="1612716"/>
        <a:ext cx="98235" cy="187731"/>
      </dsp:txXfrm>
    </dsp:sp>
    <dsp:sp modelId="{44C5B0D4-3FD4-4D4E-841C-54B8E8ADCD85}">
      <dsp:nvSpPr>
        <dsp:cNvPr id="0" name=""/>
        <dsp:cNvSpPr/>
      </dsp:nvSpPr>
      <dsp:spPr>
        <a:xfrm>
          <a:off x="5174662" y="1809370"/>
          <a:ext cx="1177312" cy="857631"/>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Enter a purchase request for  the new hardware;</a:t>
          </a:r>
        </a:p>
      </dsp:txBody>
      <dsp:txXfrm>
        <a:off x="5347075" y="1934967"/>
        <a:ext cx="832486" cy="606437"/>
      </dsp:txXfrm>
    </dsp:sp>
    <dsp:sp modelId="{78070061-4D27-4965-8717-753D5F672F7C}">
      <dsp:nvSpPr>
        <dsp:cNvPr id="0" name=""/>
        <dsp:cNvSpPr/>
      </dsp:nvSpPr>
      <dsp:spPr>
        <a:xfrm rot="6000000">
          <a:off x="5590166" y="2641313"/>
          <a:ext cx="148968"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616391" y="2681884"/>
        <a:ext cx="104278" cy="187731"/>
      </dsp:txXfrm>
    </dsp:sp>
    <dsp:sp modelId="{7E3EC6F9-C6FA-4385-A475-BDBF89B44672}">
      <dsp:nvSpPr>
        <dsp:cNvPr id="0" name=""/>
        <dsp:cNvSpPr/>
      </dsp:nvSpPr>
      <dsp:spPr>
        <a:xfrm>
          <a:off x="4878421" y="2928857"/>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Go through a procurement organization to buy a server (wait for about three month ); </a:t>
          </a:r>
        </a:p>
      </dsp:txBody>
      <dsp:txXfrm>
        <a:off x="5066871" y="3127695"/>
        <a:ext cx="909918" cy="960072"/>
      </dsp:txXfrm>
    </dsp:sp>
    <dsp:sp modelId="{79FD6CB1-880E-47F9-8F0F-490865FD64B5}">
      <dsp:nvSpPr>
        <dsp:cNvPr id="0" name=""/>
        <dsp:cNvSpPr/>
      </dsp:nvSpPr>
      <dsp:spPr>
        <a:xfrm rot="8400000">
          <a:off x="4876326" y="3943352"/>
          <a:ext cx="118171"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907630" y="3994535"/>
        <a:ext cx="82720" cy="187731"/>
      </dsp:txXfrm>
    </dsp:sp>
    <dsp:sp modelId="{1536D6E0-AF3D-4DED-B014-6B59B7039C99}">
      <dsp:nvSpPr>
        <dsp:cNvPr id="0" name=""/>
        <dsp:cNvSpPr/>
      </dsp:nvSpPr>
      <dsp:spPr>
        <a:xfrm>
          <a:off x="3932649" y="4008842"/>
          <a:ext cx="1047727" cy="985594"/>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Open a ticket to the support team</a:t>
          </a:r>
        </a:p>
      </dsp:txBody>
      <dsp:txXfrm>
        <a:off x="4086085" y="4153179"/>
        <a:ext cx="740855" cy="696920"/>
      </dsp:txXfrm>
    </dsp:sp>
    <dsp:sp modelId="{A93916BD-5822-487F-A735-33EDBBAF49B9}">
      <dsp:nvSpPr>
        <dsp:cNvPr id="0" name=""/>
        <dsp:cNvSpPr/>
      </dsp:nvSpPr>
      <dsp:spPr>
        <a:xfrm rot="10800000">
          <a:off x="3630192" y="4345196"/>
          <a:ext cx="213735"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694312" y="4407773"/>
        <a:ext cx="149615" cy="187731"/>
      </dsp:txXfrm>
    </dsp:sp>
    <dsp:sp modelId="{8B60CC63-3EB1-4B0D-9164-10B65AAF6F99}">
      <dsp:nvSpPr>
        <dsp:cNvPr id="0" name=""/>
        <dsp:cNvSpPr/>
      </dsp:nvSpPr>
      <dsp:spPr>
        <a:xfrm>
          <a:off x="2602305" y="4038105"/>
          <a:ext cx="927068" cy="92706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wait until the servers are installed and set up, security policies are deployed, and, finally, the connectivity is enabled;</a:t>
          </a:r>
        </a:p>
      </dsp:txBody>
      <dsp:txXfrm>
        <a:off x="2738071" y="4173871"/>
        <a:ext cx="655536" cy="655536"/>
      </dsp:txXfrm>
    </dsp:sp>
    <dsp:sp modelId="{6C74392B-774C-4B41-9B55-03B28666696A}">
      <dsp:nvSpPr>
        <dsp:cNvPr id="0" name=""/>
        <dsp:cNvSpPr/>
      </dsp:nvSpPr>
      <dsp:spPr>
        <a:xfrm rot="13200000">
          <a:off x="2421392" y="3905523"/>
          <a:ext cx="240931"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85216" y="3991330"/>
        <a:ext cx="168652" cy="187731"/>
      </dsp:txXfrm>
    </dsp:sp>
    <dsp:sp modelId="{B0531FC7-661C-42F2-B1A3-A98FDC14C9E5}">
      <dsp:nvSpPr>
        <dsp:cNvPr id="0" name=""/>
        <dsp:cNvSpPr/>
      </dsp:nvSpPr>
      <dsp:spPr>
        <a:xfrm>
          <a:off x="1535267" y="3124200"/>
          <a:ext cx="930508" cy="967062"/>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Install the operating system and other software;</a:t>
          </a:r>
        </a:p>
      </dsp:txBody>
      <dsp:txXfrm>
        <a:off x="1671537" y="3265823"/>
        <a:ext cx="657968" cy="683816"/>
      </dsp:txXfrm>
    </dsp:sp>
    <dsp:sp modelId="{D581FEAA-07DD-45FF-91B1-B8D650FEFD98}">
      <dsp:nvSpPr>
        <dsp:cNvPr id="0" name=""/>
        <dsp:cNvSpPr/>
      </dsp:nvSpPr>
      <dsp:spPr>
        <a:xfrm rot="15600000">
          <a:off x="1836335" y="2865818"/>
          <a:ext cx="121903"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857796" y="2946403"/>
        <a:ext cx="85332" cy="187731"/>
      </dsp:txXfrm>
    </dsp:sp>
    <dsp:sp modelId="{4470422E-EDEE-42AA-B9E5-E8795B5FC5D1}">
      <dsp:nvSpPr>
        <dsp:cNvPr id="0" name=""/>
        <dsp:cNvSpPr/>
      </dsp:nvSpPr>
      <dsp:spPr>
        <a:xfrm>
          <a:off x="1115624" y="1559311"/>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Start developing the </a:t>
          </a:r>
          <a:r>
            <a:rPr lang="en-US" sz="1000" i="1" kern="1200" dirty="0"/>
            <a:t>actual</a:t>
          </a:r>
          <a:r>
            <a:rPr lang="en-US" sz="1000" kern="1200" dirty="0"/>
            <a:t> value-added software; and…</a:t>
          </a:r>
        </a:p>
      </dsp:txBody>
      <dsp:txXfrm>
        <a:off x="1304074" y="1758149"/>
        <a:ext cx="909918" cy="960072"/>
      </dsp:txXfrm>
    </dsp:sp>
    <dsp:sp modelId="{05AAA7DC-84BA-4C1A-BD8C-5079E95213A0}">
      <dsp:nvSpPr>
        <dsp:cNvPr id="0" name=""/>
        <dsp:cNvSpPr/>
      </dsp:nvSpPr>
      <dsp:spPr>
        <a:xfrm rot="18000000">
          <a:off x="2092599" y="1480236"/>
          <a:ext cx="27428"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094656" y="1546376"/>
        <a:ext cx="19200" cy="187731"/>
      </dsp:txXfrm>
    </dsp:sp>
    <dsp:sp modelId="{B2E09753-F253-4198-8549-20F20E5047FA}">
      <dsp:nvSpPr>
        <dsp:cNvPr id="0" name=""/>
        <dsp:cNvSpPr/>
      </dsp:nvSpPr>
      <dsp:spPr>
        <a:xfrm>
          <a:off x="1810961" y="354953"/>
          <a:ext cx="1286818" cy="1357748"/>
        </a:xfrm>
        <a:prstGeom prst="ellipse">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kern="1200" dirty="0"/>
            <a:t>Restart whenever additional equipment or outside software is needed.</a:t>
          </a:r>
        </a:p>
      </dsp:txBody>
      <dsp:txXfrm>
        <a:off x="1999411" y="553791"/>
        <a:ext cx="909918" cy="960072"/>
      </dsp:txXfrm>
    </dsp:sp>
    <dsp:sp modelId="{34DC83EB-198C-42C4-926D-FC46F4527C99}">
      <dsp:nvSpPr>
        <dsp:cNvPr id="0" name=""/>
        <dsp:cNvSpPr/>
      </dsp:nvSpPr>
      <dsp:spPr>
        <a:xfrm rot="20400000">
          <a:off x="3080944" y="640058"/>
          <a:ext cx="50947" cy="312885"/>
        </a:xfrm>
        <a:prstGeom prst="rightArrow">
          <a:avLst>
            <a:gd name="adj1" fmla="val 60000"/>
            <a:gd name="adj2" fmla="val 50000"/>
          </a:avLst>
        </a:prstGeom>
        <a:gradFill rotWithShape="0">
          <a:gsLst>
            <a:gs pos="0">
              <a:schemeClr val="accent1">
                <a:tint val="60000"/>
                <a:hueOff val="0"/>
                <a:satOff val="0"/>
                <a:lumOff val="0"/>
                <a:alphaOff val="0"/>
                <a:shade val="63000"/>
                <a:satMod val="165000"/>
              </a:schemeClr>
            </a:gs>
            <a:gs pos="30000">
              <a:schemeClr val="accent1">
                <a:tint val="60000"/>
                <a:hueOff val="0"/>
                <a:satOff val="0"/>
                <a:lumOff val="0"/>
                <a:alphaOff val="0"/>
                <a:shade val="58000"/>
                <a:satMod val="165000"/>
              </a:schemeClr>
            </a:gs>
            <a:gs pos="75000">
              <a:schemeClr val="accent1">
                <a:tint val="60000"/>
                <a:hueOff val="0"/>
                <a:satOff val="0"/>
                <a:lumOff val="0"/>
                <a:alphaOff val="0"/>
                <a:shade val="30000"/>
                <a:satMod val="175000"/>
              </a:schemeClr>
            </a:gs>
            <a:gs pos="100000">
              <a:schemeClr val="accent1">
                <a:tint val="60000"/>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81405" y="705249"/>
        <a:ext cx="35663" cy="187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2B430-B02E-4C70-8A89-F7DC4789815E}">
      <dsp:nvSpPr>
        <dsp:cNvPr id="0" name=""/>
        <dsp:cNvSpPr/>
      </dsp:nvSpPr>
      <dsp:spPr>
        <a:xfrm>
          <a:off x="142629" y="-926715"/>
          <a:ext cx="119062" cy="1853430"/>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C94E5-2C11-419F-9724-4C8CCA7E488F}">
      <dsp:nvSpPr>
        <dsp:cNvPr id="0" name=""/>
        <dsp:cNvSpPr/>
      </dsp:nvSpPr>
      <dsp:spPr>
        <a:xfrm>
          <a:off x="1702832" y="433592"/>
          <a:ext cx="5155168" cy="3405664"/>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Virtual Machines</a:t>
          </a:r>
          <a:endParaRPr lang="en-US" sz="1500" b="1" kern="1200" dirty="0"/>
        </a:p>
      </dsp:txBody>
      <dsp:txXfrm>
        <a:off x="1702832" y="433592"/>
        <a:ext cx="5155168" cy="723703"/>
      </dsp:txXfrm>
    </dsp:sp>
    <dsp:sp modelId="{9C78D87D-8B09-4C2D-9852-BA2EFA4A8C8D}">
      <dsp:nvSpPr>
        <dsp:cNvPr id="0" name=""/>
        <dsp:cNvSpPr/>
      </dsp:nvSpPr>
      <dsp:spPr>
        <a:xfrm>
          <a:off x="446993" y="1157295"/>
          <a:ext cx="2511677" cy="2511677"/>
        </a:xfrm>
        <a:prstGeom prst="pie">
          <a:avLst>
            <a:gd name="adj1" fmla="val 5400000"/>
            <a:gd name="adj2" fmla="val 16200000"/>
          </a:avLst>
        </a:prstGeom>
        <a:solidFill>
          <a:schemeClr val="accent4">
            <a:hueOff val="3470782"/>
            <a:satOff val="-19734"/>
            <a:lumOff val="63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CB3A1-FEA8-4A96-BF6F-770EE4855CBB}">
      <dsp:nvSpPr>
        <dsp:cNvPr id="0" name=""/>
        <dsp:cNvSpPr/>
      </dsp:nvSpPr>
      <dsp:spPr>
        <a:xfrm>
          <a:off x="1702832" y="1157295"/>
          <a:ext cx="5155168" cy="2511677"/>
        </a:xfrm>
        <a:prstGeom prst="rect">
          <a:avLst/>
        </a:prstGeom>
        <a:solidFill>
          <a:schemeClr val="lt1">
            <a:alpha val="90000"/>
            <a:hueOff val="0"/>
            <a:satOff val="0"/>
            <a:lumOff val="0"/>
            <a:alphaOff val="0"/>
          </a:schemeClr>
        </a:solidFill>
        <a:ln w="25400" cap="flat" cmpd="sng" algn="ctr">
          <a:solidFill>
            <a:schemeClr val="accent4">
              <a:hueOff val="3470782"/>
              <a:satOff val="-19734"/>
              <a:lumOff val="6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Data Networking (over the Internet): </a:t>
          </a:r>
          <a:r>
            <a:rPr lang="en-US" sz="1500" b="1" kern="1200" dirty="0"/>
            <a:t>Addressing, VPN, Network Management, Content Delivery</a:t>
          </a:r>
        </a:p>
      </dsp:txBody>
      <dsp:txXfrm>
        <a:off x="1702832" y="1157295"/>
        <a:ext cx="5155168" cy="723703"/>
      </dsp:txXfrm>
    </dsp:sp>
    <dsp:sp modelId="{8B8C30F3-83A2-4745-BBA5-2A39C4BD384C}">
      <dsp:nvSpPr>
        <dsp:cNvPr id="0" name=""/>
        <dsp:cNvSpPr/>
      </dsp:nvSpPr>
      <dsp:spPr>
        <a:xfrm>
          <a:off x="893986" y="1880999"/>
          <a:ext cx="1617690" cy="1617690"/>
        </a:xfrm>
        <a:prstGeom prst="pie">
          <a:avLst>
            <a:gd name="adj1" fmla="val 5400000"/>
            <a:gd name="adj2" fmla="val 16200000"/>
          </a:avLst>
        </a:prstGeom>
        <a:solidFill>
          <a:schemeClr val="accent4">
            <a:hueOff val="6941564"/>
            <a:satOff val="-39468"/>
            <a:lumOff val="12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BE81B5-4CD8-4BF5-A7E0-4F03E246FCC8}">
      <dsp:nvSpPr>
        <dsp:cNvPr id="0" name=""/>
        <dsp:cNvSpPr/>
      </dsp:nvSpPr>
      <dsp:spPr>
        <a:xfrm>
          <a:off x="1702832" y="1880999"/>
          <a:ext cx="5155168" cy="1617690"/>
        </a:xfrm>
        <a:prstGeom prst="rect">
          <a:avLst/>
        </a:prstGeom>
        <a:solidFill>
          <a:schemeClr val="lt1">
            <a:alpha val="90000"/>
            <a:hueOff val="0"/>
            <a:satOff val="0"/>
            <a:lumOff val="0"/>
            <a:alphaOff val="0"/>
          </a:schemeClr>
        </a:solidFill>
        <a:ln w="25400" cap="flat" cmpd="sng" algn="ctr">
          <a:solidFill>
            <a:schemeClr val="accent4">
              <a:hueOff val="6941564"/>
              <a:satOff val="-39468"/>
              <a:lumOff val="126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Application Programmer’s Interfaces (API) at different levels</a:t>
          </a:r>
        </a:p>
      </dsp:txBody>
      <dsp:txXfrm>
        <a:off x="1702832" y="1880999"/>
        <a:ext cx="5155168" cy="723703"/>
      </dsp:txXfrm>
    </dsp:sp>
    <dsp:sp modelId="{A5E59CF6-487C-4074-86CF-713777708B50}">
      <dsp:nvSpPr>
        <dsp:cNvPr id="0" name=""/>
        <dsp:cNvSpPr/>
      </dsp:nvSpPr>
      <dsp:spPr>
        <a:xfrm>
          <a:off x="1340980" y="2604702"/>
          <a:ext cx="723703" cy="723703"/>
        </a:xfrm>
        <a:prstGeom prst="pie">
          <a:avLst>
            <a:gd name="adj1" fmla="val 5400000"/>
            <a:gd name="adj2" fmla="val 16200000"/>
          </a:avLst>
        </a:prstGeom>
        <a:solidFill>
          <a:schemeClr val="accent4">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F74DB-35B6-4D29-9649-772BDC5442CE}">
      <dsp:nvSpPr>
        <dsp:cNvPr id="0" name=""/>
        <dsp:cNvSpPr/>
      </dsp:nvSpPr>
      <dsp:spPr>
        <a:xfrm>
          <a:off x="1702832" y="2604702"/>
          <a:ext cx="5155168" cy="723703"/>
        </a:xfrm>
        <a:prstGeom prst="rect">
          <a:avLst/>
        </a:prstGeom>
        <a:solidFill>
          <a:schemeClr val="lt1">
            <a:alpha val="90000"/>
            <a:hueOff val="0"/>
            <a:satOff val="0"/>
            <a:lumOff val="0"/>
            <a:alphaOff val="0"/>
          </a:schemeClr>
        </a:solidFill>
        <a:ln w="25400" cap="flat" cmpd="sng" algn="ctr">
          <a:solidFill>
            <a:schemeClr val="accent4">
              <a:hueOff val="10412346"/>
              <a:satOff val="-59202"/>
              <a:lumOff val="190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u="sng" kern="1200" dirty="0"/>
            <a:t>Distributed Computing: </a:t>
          </a:r>
          <a:r>
            <a:rPr lang="en-US" sz="1500" b="1" u="none" kern="1200" dirty="0"/>
            <a:t>Load balancing, scheduling, resource control, distributed databases, data centers </a:t>
          </a:r>
        </a:p>
      </dsp:txBody>
      <dsp:txXfrm>
        <a:off x="1702832" y="2604702"/>
        <a:ext cx="5155168" cy="7237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89B5A-E5C5-4E71-9031-5F0F27D0A0E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BA425-5299-4455-A433-6E1FC4E463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BA425-5299-4455-A433-6E1FC4E463A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2286000" y="3124200"/>
            <a:ext cx="6172200" cy="1894362"/>
          </a:xfrm>
        </p:spPr>
        <p:txBody>
          <a:bodyPr/>
          <a:lstStyle>
            <a:lvl1pPr>
              <a:defRPr b="1"/>
            </a:lvl1pPr>
          </a:lstStyle>
          <a:p>
            <a:r>
              <a:rPr kumimoji="0" lang="en-US" dirty="0"/>
              <a:t>CS 524</a:t>
            </a:r>
            <a:endParaRPr kumimoji="0" lang="en-US" dirty="0"/>
          </a:p>
        </p:txBody>
      </p:sp>
      <p:sp>
        <p:nvSpPr>
          <p:cNvPr id="9" name="Subtitle 8"/>
          <p:cNvSpPr>
            <a:spLocks noGrp="1"/>
          </p:cNvSpPr>
          <p:nvPr>
            <p:ph type="subTitle" idx="1" hasCustomPrompt="1"/>
          </p:nvPr>
        </p:nvSpPr>
        <p:spPr>
          <a:xfrm>
            <a:off x="2286000" y="5003322"/>
            <a:ext cx="6172200" cy="1371600"/>
          </a:xfrm>
        </p:spPr>
        <p:txBody>
          <a:bodyPr/>
          <a:lstStyle>
            <a:lvl1pPr marL="0" indent="0" algn="l">
              <a:buNone/>
              <a:defRPr sz="1800" b="1"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Introduction to Cloud Computing</a:t>
            </a:r>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fld>
            <a:endParaRPr kumimoji="0" lang="en-US" dirty="0"/>
          </a:p>
        </p:txBody>
      </p:sp>
      <p:pic>
        <p:nvPicPr>
          <p:cNvPr id="31" name="Picture 118" descr="ANd9GcSrjyrpiOs_Pt2E-FqhMEAfLf34cSQbIoDY6we94jRgrz37-eBg"/>
          <p:cNvPicPr>
            <a:picLocks noChangeAspect="1" noChangeArrowheads="1"/>
          </p:cNvPicPr>
          <p:nvPr userDrawn="1"/>
        </p:nvPicPr>
        <p:blipFill>
          <a:blip r:embed="rId2" cstate="print"/>
          <a:srcRect/>
          <a:stretch>
            <a:fillRect/>
          </a:stretch>
        </p:blipFill>
        <p:spPr bwMode="auto">
          <a:xfrm>
            <a:off x="3250363" y="228600"/>
            <a:ext cx="2643274" cy="2667000"/>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7" name="Footer Placeholder 9"/>
          <p:cNvSpPr txBox="1"/>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E77A05-7A25-446F-8D81-37B22F05B79B}" type="datetime1">
              <a:rPr lang="en-US" smtClean="0"/>
            </a:fld>
            <a:endParaRPr lang="en-US"/>
          </a:p>
        </p:txBody>
      </p:sp>
      <p:sp>
        <p:nvSpPr>
          <p:cNvPr id="5" name="Footer Placeholder 4"/>
          <p:cNvSpPr>
            <a:spLocks noGrp="1"/>
          </p:cNvSpPr>
          <p:nvPr>
            <p:ph type="ftr" sz="quarter" idx="11"/>
          </p:nvPr>
        </p:nvSpPr>
        <p:spPr/>
        <p:txBody>
          <a:bodyPr/>
          <a:lstStyle/>
          <a:p>
            <a:r>
              <a:rPr kumimoji="0" lang="en-US"/>
              <a:t>Igor Faynberg</a:t>
            </a:r>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7" name="Footer Placeholder 9"/>
          <p:cNvSpPr txBox="1"/>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7" name="Footer Placeholder 9"/>
          <p:cNvSpPr>
            <a:spLocks noGrp="1"/>
          </p:cNvSpPr>
          <p:nvPr>
            <p:ph type="ftr" sz="quarter" idx="16"/>
          </p:nvPr>
        </p:nvSpPr>
        <p:spPr>
          <a:xfrm>
            <a:off x="2743200" y="6492240"/>
            <a:ext cx="5715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9"/>
          <p:cNvSpPr>
            <a:spLocks noGrp="1"/>
          </p:cNvSpPr>
          <p:nvPr>
            <p:ph type="ftr" sz="quarter" idx="16"/>
          </p:nvPr>
        </p:nvSpPr>
        <p:spPr>
          <a:xfrm>
            <a:off x="2743200" y="6492240"/>
            <a:ext cx="54102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Footer Placeholder 9"/>
          <p:cNvSpPr>
            <a:spLocks noGrp="1"/>
          </p:cNvSpPr>
          <p:nvPr>
            <p:ph type="ftr" sz="quarter" idx="16"/>
          </p:nvPr>
        </p:nvSpPr>
        <p:spPr>
          <a:xfrm>
            <a:off x="1219200" y="6492240"/>
            <a:ext cx="5715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dirty="0"/>
          </a:p>
        </p:txBody>
      </p:sp>
      <p:sp>
        <p:nvSpPr>
          <p:cNvPr id="10" name="Footer Placeholder 9"/>
          <p:cNvSpPr>
            <a:spLocks noGrp="1"/>
          </p:cNvSpPr>
          <p:nvPr>
            <p:ph type="ftr" sz="quarter" idx="16"/>
          </p:nvPr>
        </p:nvSpPr>
        <p:spPr>
          <a:xfrm>
            <a:off x="2667000" y="6324600"/>
            <a:ext cx="4191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9"/>
          <p:cNvSpPr>
            <a:spLocks noGrp="1"/>
          </p:cNvSpPr>
          <p:nvPr>
            <p:ph type="ftr" sz="quarter" idx="16"/>
          </p:nvPr>
        </p:nvSpPr>
        <p:spPr>
          <a:xfrm>
            <a:off x="1752600" y="6492240"/>
            <a:ext cx="51816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dirty="0"/>
              <a:t>Click to edit Master text styles</a:t>
            </a:r>
            <a:endParaRPr kumimoji="0" lang="en-US" dirty="0"/>
          </a:p>
        </p:txBody>
      </p:sp>
      <p:sp>
        <p:nvSpPr>
          <p:cNvPr id="4" name="Date Placeholder 3"/>
          <p:cNvSpPr>
            <a:spLocks noGrp="1"/>
          </p:cNvSpPr>
          <p:nvPr>
            <p:ph type="dt" sz="half" idx="10"/>
          </p:nvPr>
        </p:nvSpPr>
        <p:spPr bwMode="auto">
          <a:xfrm rot="5400000">
            <a:off x="7763256" y="1170432"/>
            <a:ext cx="2286000" cy="381000"/>
          </a:xfrm>
        </p:spPr>
        <p:txBody>
          <a:bodyPr/>
          <a:lstStyle/>
          <a:p>
            <a:fld id="{86E73787-DA12-4E4F-AD8E-DD07B9ED82A9}" type="datetime1">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kumimoji="0" lang="en-US"/>
              <a:t>Igor Faynberg</a:t>
            </a:r>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fld>
            <a:endParaRPr kumimoji="0" lang="en-US"/>
          </a:p>
        </p:txBody>
      </p:sp>
      <p:sp>
        <p:nvSpPr>
          <p:cNvPr id="24" name="Footer Placeholder 9"/>
          <p:cNvSpPr txBox="1"/>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E2D37740-83A4-4EA4-95B1-3D646DEA7EA3}" type="datetime1">
              <a:rPr lang="en-US" smtClean="0"/>
            </a:fld>
            <a:endParaRPr lang="en-US"/>
          </a:p>
        </p:txBody>
      </p:sp>
      <p:sp>
        <p:nvSpPr>
          <p:cNvPr id="8" name="Footer Placeholder 7"/>
          <p:cNvSpPr>
            <a:spLocks noGrp="1"/>
          </p:cNvSpPr>
          <p:nvPr>
            <p:ph type="ftr" sz="quarter" idx="11"/>
          </p:nvPr>
        </p:nvSpPr>
        <p:spPr/>
        <p:txBody>
          <a:bodyPr/>
          <a:lstStyle/>
          <a:p>
            <a:r>
              <a:rPr kumimoji="0" lang="en-US"/>
              <a:t>Igor Faynberg</a:t>
            </a:r>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0" name="Footer Placeholder 9"/>
          <p:cNvSpPr txBox="1"/>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CFC321FB-A8C1-4A5D-AAAE-23E79D025A18}" type="datetime1">
              <a:rPr lang="en-US" smtClean="0"/>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8" name="Footer Placeholder 7"/>
          <p:cNvSpPr>
            <a:spLocks noGrp="1"/>
          </p:cNvSpPr>
          <p:nvPr>
            <p:ph type="ftr" sz="quarter" idx="12"/>
          </p:nvPr>
        </p:nvSpPr>
        <p:spPr/>
        <p:txBody>
          <a:bodyPr rtlCol="0"/>
          <a:lstStyle/>
          <a:p>
            <a:r>
              <a:rPr kumimoji="0" lang="en-US"/>
              <a:t>Igor Faynberg</a:t>
            </a:r>
            <a:endParaRPr kumimoji="0" lang="en-US"/>
          </a:p>
        </p:txBody>
      </p:sp>
      <p:sp>
        <p:nvSpPr>
          <p:cNvPr id="9" name="Footer Placeholder 9"/>
          <p:cNvSpPr txBox="1"/>
          <p:nvPr userDrawn="1"/>
        </p:nvSpPr>
        <p:spPr>
          <a:xfrm>
            <a:off x="2743200" y="6492240"/>
            <a:ext cx="4191000" cy="365760"/>
          </a:xfrm>
          <a:prstGeom prst="rect">
            <a:avLst/>
          </a:prstGeom>
        </p:spPr>
        <p:txBody>
          <a:bodyPr vert="horz" rtlCol="0" anchor="ctr" anchorCtr="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olidFill>
                <a:effectLst/>
                <a:uLnTx/>
                <a:uFillTx/>
                <a:latin typeface="+mn-lt"/>
                <a:ea typeface="+mn-ea"/>
                <a:cs typeface="+mn-cs"/>
              </a:rPr>
              <a:t>Introduction to Cloud Computing    Igor Faynberg </a:t>
            </a:r>
            <a:fld id="{31655812-066B-4667-B548-4A7E086C7009}" type="slidenum">
              <a:rPr kumimoji="0" lang="en-US" sz="1200" b="0" i="0" u="none" strike="noStrike" kern="1200" cap="none" spc="0" normalizeH="0" baseline="0" noProof="0" smtClean="0">
                <a:ln>
                  <a:noFill/>
                </a:ln>
                <a:solidFill>
                  <a:schemeClr val="tx2"/>
                </a:solidFill>
                <a:effectLst/>
                <a:uLnTx/>
                <a:uFillTx/>
                <a:latin typeface="+mn-lt"/>
                <a:ea typeface="+mn-ea"/>
                <a:cs typeface="+mn-cs"/>
              </a:rPr>
            </a:fld>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FBE07-CBE2-4802-B28E-134900966C70}" type="datetime1">
              <a:rPr lang="en-US" smtClean="0"/>
            </a:fld>
            <a:endParaRPr lang="en-US"/>
          </a:p>
        </p:txBody>
      </p:sp>
      <p:sp>
        <p:nvSpPr>
          <p:cNvPr id="3" name="Footer Placeholder 2"/>
          <p:cNvSpPr>
            <a:spLocks noGrp="1"/>
          </p:cNvSpPr>
          <p:nvPr>
            <p:ph type="ftr" sz="quarter" idx="11"/>
          </p:nvPr>
        </p:nvSpPr>
        <p:spPr/>
        <p:txBody>
          <a:bodyPr/>
          <a:lstStyle/>
          <a:p>
            <a:r>
              <a:rPr kumimoji="0" lang="en-US"/>
              <a:t>Igor Faynberg</a:t>
            </a:r>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fld>
            <a:endParaRPr kumimoji="0" lang="en-US"/>
          </a:p>
        </p:txBody>
      </p:sp>
      <p:sp>
        <p:nvSpPr>
          <p:cNvPr id="15"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fld>
            <a:endParaRPr kumimoji="0" lang="en-US"/>
          </a:p>
        </p:txBody>
      </p:sp>
      <p:sp>
        <p:nvSpPr>
          <p:cNvPr id="15" name="Footer Placeholder 9"/>
          <p:cNvSpPr>
            <a:spLocks noGrp="1"/>
          </p:cNvSpPr>
          <p:nvPr>
            <p:ph type="ftr" sz="quarter" idx="16"/>
          </p:nvPr>
        </p:nvSpPr>
        <p:spPr>
          <a:xfrm>
            <a:off x="2743200" y="6492240"/>
            <a:ext cx="4191000" cy="365760"/>
          </a:xfrm>
        </p:spPr>
        <p:txBody>
          <a:bodyPr rtlCol="0"/>
          <a:lstStyle/>
          <a:p>
            <a:r>
              <a:rPr lang="en-US" dirty="0"/>
              <a:t>Introduction to Cloud Computing    Igor Faynberg </a:t>
            </a:r>
            <a:fld id="{31655812-066B-4667-B548-4A7E086C7009}" type="slidenum">
              <a:rPr lang="en-US" dirty="0"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2683E9A0-7666-4991-8C96-015E2C762028}" type="datetime1">
              <a:rPr lang="en-US" smtClean="0"/>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r>
              <a:rPr kumimoji="0" lang="en-US">
                <a:solidFill>
                  <a:schemeClr val="tx2"/>
                </a:solidFill>
              </a:rPr>
              <a:t>Igor Faynberg</a:t>
            </a:r>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Footer Placeholder 9"/>
          <p:cNvSpPr>
            <a:spLocks noGrp="1"/>
          </p:cNvSpPr>
          <p:nvPr>
            <p:ph type="ftr" sz="quarter" idx="3"/>
          </p:nvPr>
        </p:nvSpPr>
        <p:spPr>
          <a:xfrm>
            <a:off x="2667000" y="6248400"/>
            <a:ext cx="6019800" cy="365760"/>
          </a:xfrm>
          <a:prstGeom prst="rect">
            <a:avLst/>
          </a:prstGeom>
        </p:spPr>
        <p:txBody>
          <a:bodyPr rtlCol="0"/>
          <a:lstStyle/>
          <a:p>
            <a:r>
              <a:rPr lang="en-US" dirty="0"/>
              <a:t>Introduction to Cloud Computing    Igor Faynberg </a:t>
            </a:r>
            <a:fld id="{31655812-066B-4667-B548-4A7E086C7009}" type="slidenum">
              <a:rPr lang="en-US" dirty="0"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524  </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Introduction to Cloud Computing</a:t>
            </a:r>
            <a:endParaRPr lang="en-US" dirty="0"/>
          </a:p>
          <a:p>
            <a:r>
              <a:rPr lang="en-US" sz="2400"/>
              <a:t>Module </a:t>
            </a:r>
            <a:r>
              <a:rPr lang="en-US" sz="2400" dirty="0"/>
              <a:t>2: NIST definitions, basic building blocks, IT industry transformation (from Public Cloud/Shadow IT to Private Cloud), Network Function Virtualization</a:t>
            </a:r>
            <a:endParaRPr lang="en-US" sz="2400" dirty="0"/>
          </a:p>
        </p:txBody>
      </p:sp>
      <p:sp>
        <p:nvSpPr>
          <p:cNvPr id="4" name="TextBox 3"/>
          <p:cNvSpPr txBox="1"/>
          <p:nvPr/>
        </p:nvSpPr>
        <p:spPr>
          <a:xfrm>
            <a:off x="3352800" y="6488668"/>
            <a:ext cx="3886200" cy="369332"/>
          </a:xfrm>
          <a:prstGeom prst="rect">
            <a:avLst/>
          </a:prstGeom>
          <a:noFill/>
        </p:spPr>
        <p:txBody>
          <a:bodyPr wrap="square" rtlCol="0">
            <a:spAutoFit/>
          </a:bodyPr>
          <a:lstStyle/>
          <a:p>
            <a:r>
              <a:rPr lang="en-US" dirty="0"/>
              <a:t>Igor Faynberg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7467600" cy="1143000"/>
          </a:xfrm>
        </p:spPr>
        <p:txBody>
          <a:bodyPr/>
          <a:lstStyle/>
          <a:p>
            <a:r>
              <a:rPr lang="en-US" dirty="0"/>
              <a:t>Cloud Computing Reference Architecture</a:t>
            </a:r>
            <a:endParaRPr lang="en-US" dirty="0"/>
          </a:p>
        </p:txBody>
      </p:sp>
      <p:graphicFrame>
        <p:nvGraphicFramePr>
          <p:cNvPr id="4" name="Content Placeholder 3"/>
          <p:cNvGraphicFramePr>
            <a:graphicFrameLocks noGrp="1"/>
          </p:cNvGraphicFramePr>
          <p:nvPr>
            <p:ph idx="1"/>
          </p:nvPr>
        </p:nvGraphicFramePr>
        <p:xfrm>
          <a:off x="228600" y="1198563"/>
          <a:ext cx="8534400" cy="385064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dirty="0"/>
                        <a:t>Actor</a:t>
                      </a:r>
                      <a:endParaRPr lang="en-US" dirty="0"/>
                    </a:p>
                  </a:txBody>
                  <a:tcPr/>
                </a:tc>
                <a:tc>
                  <a:txBody>
                    <a:bodyPr/>
                    <a:lstStyle/>
                    <a:p>
                      <a:r>
                        <a:rPr lang="en-US" dirty="0"/>
                        <a:t>Definition</a:t>
                      </a:r>
                      <a:endParaRPr lang="en-US" dirty="0"/>
                    </a:p>
                  </a:txBody>
                  <a:tcPr/>
                </a:tc>
              </a:tr>
              <a:tr h="370840">
                <a:tc>
                  <a:txBody>
                    <a:bodyPr/>
                    <a:lstStyle/>
                    <a:p>
                      <a:r>
                        <a:rPr lang="en-US" dirty="0"/>
                        <a:t>Cloud Consumer</a:t>
                      </a:r>
                      <a:endParaRPr lang="en-US" dirty="0"/>
                    </a:p>
                  </a:txBody>
                  <a:tcPr/>
                </a:tc>
                <a:tc>
                  <a:txBody>
                    <a:bodyPr/>
                    <a:lstStyle/>
                    <a:p>
                      <a:r>
                        <a:rPr lang="en-US" baseline="0" dirty="0"/>
                        <a:t>uses services of </a:t>
                      </a:r>
                      <a:r>
                        <a:rPr lang="en-US" i="1" baseline="0" dirty="0"/>
                        <a:t>Cloud Provider</a:t>
                      </a:r>
                      <a:endParaRPr lang="en-US" dirty="0"/>
                    </a:p>
                  </a:txBody>
                  <a:tcPr/>
                </a:tc>
              </a:tr>
              <a:tr h="370840">
                <a:tc>
                  <a:txBody>
                    <a:bodyPr/>
                    <a:lstStyle/>
                    <a:p>
                      <a:r>
                        <a:rPr lang="en-US" dirty="0"/>
                        <a:t>Cloud Provider</a:t>
                      </a:r>
                      <a:endParaRPr lang="en-US" dirty="0"/>
                    </a:p>
                  </a:txBody>
                  <a:tcPr/>
                </a:tc>
                <a:tc>
                  <a:txBody>
                    <a:bodyPr/>
                    <a:lstStyle/>
                    <a:p>
                      <a:r>
                        <a:rPr lang="en-US" dirty="0"/>
                        <a:t>makes</a:t>
                      </a:r>
                      <a:r>
                        <a:rPr lang="en-US" baseline="0" dirty="0"/>
                        <a:t> services available to </a:t>
                      </a:r>
                      <a:r>
                        <a:rPr lang="en-US" i="1" baseline="0" dirty="0"/>
                        <a:t>Cloud Consumers</a:t>
                      </a:r>
                      <a:endParaRPr lang="en-US" i="1" dirty="0"/>
                    </a:p>
                  </a:txBody>
                  <a:tcPr/>
                </a:tc>
              </a:tr>
              <a:tr h="370840">
                <a:tc>
                  <a:txBody>
                    <a:bodyPr/>
                    <a:lstStyle/>
                    <a:p>
                      <a:r>
                        <a:rPr lang="en-US" dirty="0"/>
                        <a:t>Cloud Auditor</a:t>
                      </a:r>
                      <a:endParaRPr lang="en-US" dirty="0"/>
                    </a:p>
                  </a:txBody>
                  <a:tcPr/>
                </a:tc>
                <a:tc>
                  <a:txBody>
                    <a:bodyPr/>
                    <a:lstStyle/>
                    <a:p>
                      <a:r>
                        <a:rPr lang="en-US" dirty="0"/>
                        <a:t>independently</a:t>
                      </a:r>
                      <a:r>
                        <a:rPr lang="en-US" baseline="0" dirty="0"/>
                        <a:t> assesses the services of </a:t>
                      </a:r>
                      <a:r>
                        <a:rPr lang="en-US" i="1" baseline="0" dirty="0"/>
                        <a:t>Cloud Provider</a:t>
                      </a:r>
                      <a:endParaRPr lang="en-US" dirty="0"/>
                    </a:p>
                  </a:txBody>
                  <a:tcPr/>
                </a:tc>
              </a:tr>
              <a:tr h="370840">
                <a:tc>
                  <a:txBody>
                    <a:bodyPr/>
                    <a:lstStyle/>
                    <a:p>
                      <a:r>
                        <a:rPr lang="en-US" dirty="0"/>
                        <a:t>Cloud Broker</a:t>
                      </a:r>
                      <a:endParaRPr lang="en-US" dirty="0"/>
                    </a:p>
                  </a:txBody>
                  <a:tcPr/>
                </a:tc>
                <a:tc>
                  <a:txBody>
                    <a:bodyPr/>
                    <a:lstStyle/>
                    <a:p>
                      <a:r>
                        <a:rPr lang="en-US" dirty="0"/>
                        <a:t>manages services of </a:t>
                      </a:r>
                      <a:r>
                        <a:rPr lang="en-US" i="1" dirty="0"/>
                        <a:t>Cloud Provider </a:t>
                      </a:r>
                      <a:r>
                        <a:rPr lang="en-US" i="0" dirty="0"/>
                        <a:t>and negotiates its relationship</a:t>
                      </a:r>
                      <a:r>
                        <a:rPr lang="en-US" i="0" baseline="0" dirty="0"/>
                        <a:t> to </a:t>
                      </a:r>
                      <a:r>
                        <a:rPr lang="en-US" i="1" baseline="0" dirty="0"/>
                        <a:t>Cloud Consumers</a:t>
                      </a:r>
                      <a:endParaRPr lang="en-US" i="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Cloud Carrier</a:t>
                      </a:r>
                      <a:endParaRPr lang="en-US" dirty="0"/>
                    </a:p>
                    <a:p>
                      <a:endParaRPr lang="en-US" dirty="0"/>
                    </a:p>
                  </a:txBody>
                  <a:tcPr/>
                </a:tc>
                <a:tc>
                  <a:txBody>
                    <a:bodyPr/>
                    <a:lstStyle/>
                    <a:p>
                      <a:r>
                        <a:rPr lang="en-US" dirty="0"/>
                        <a:t>provides</a:t>
                      </a:r>
                      <a:r>
                        <a:rPr lang="en-US" baseline="0" dirty="0"/>
                        <a:t> connectivity and transport of services from </a:t>
                      </a:r>
                      <a:r>
                        <a:rPr lang="en-US" i="1" dirty="0"/>
                        <a:t>Cloud Providers</a:t>
                      </a:r>
                      <a:r>
                        <a:rPr lang="en-US" i="1" baseline="0" dirty="0"/>
                        <a:t> </a:t>
                      </a:r>
                      <a:r>
                        <a:rPr lang="en-US" i="0" baseline="0" dirty="0"/>
                        <a:t>to </a:t>
                      </a:r>
                      <a:r>
                        <a:rPr lang="en-US" i="1" dirty="0"/>
                        <a:t>Cloud Consumers</a:t>
                      </a:r>
                      <a:endParaRPr lang="en-US" dirty="0"/>
                    </a:p>
                  </a:txBody>
                  <a:tcPr/>
                </a:tc>
              </a:tr>
            </a:tbl>
          </a:graphicData>
        </a:graphic>
      </p:graphicFrame>
      <p:sp>
        <p:nvSpPr>
          <p:cNvPr id="5" name="Vertical Scroll 4"/>
          <p:cNvSpPr/>
          <p:nvPr/>
        </p:nvSpPr>
        <p:spPr>
          <a:xfrm>
            <a:off x="1905000" y="4038600"/>
            <a:ext cx="1981200" cy="281940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Service</a:t>
            </a:r>
            <a:endParaRPr lang="en-US" b="1" dirty="0">
              <a:solidFill>
                <a:schemeClr val="bg1"/>
              </a:solidFill>
            </a:endParaRPr>
          </a:p>
          <a:p>
            <a:pPr algn="ctr"/>
            <a:r>
              <a:rPr lang="en-US" b="1" dirty="0">
                <a:solidFill>
                  <a:schemeClr val="bg1"/>
                </a:solidFill>
              </a:rPr>
              <a:t>Level </a:t>
            </a:r>
            <a:endParaRPr lang="en-US" b="1" dirty="0">
              <a:solidFill>
                <a:schemeClr val="bg1"/>
              </a:solidFill>
            </a:endParaRPr>
          </a:p>
          <a:p>
            <a:pPr algn="ctr"/>
            <a:r>
              <a:rPr lang="en-US" b="1" dirty="0">
                <a:solidFill>
                  <a:schemeClr val="bg1"/>
                </a:solidFill>
              </a:rPr>
              <a:t>Agreement</a:t>
            </a:r>
            <a:endParaRPr lang="en-US" b="1" dirty="0">
              <a:solidFill>
                <a:schemeClr val="bg1"/>
              </a:solidFill>
            </a:endParaRPr>
          </a:p>
          <a:p>
            <a:pPr algn="ctr"/>
            <a:r>
              <a:rPr lang="en-US" b="1" dirty="0">
                <a:solidFill>
                  <a:schemeClr val="bg1"/>
                </a:solidFill>
              </a:rPr>
              <a:t>(SLA)</a:t>
            </a:r>
            <a:endParaRPr lang="en-US" b="1" dirty="0">
              <a:solidFill>
                <a:schemeClr val="bg1"/>
              </a:solidFill>
            </a:endParaRPr>
          </a:p>
        </p:txBody>
      </p:sp>
      <p:sp>
        <p:nvSpPr>
          <p:cNvPr id="2" name="TextBox 1"/>
          <p:cNvSpPr txBox="1"/>
          <p:nvPr/>
        </p:nvSpPr>
        <p:spPr>
          <a:xfrm>
            <a:off x="3886200" y="5562600"/>
            <a:ext cx="4876800" cy="707886"/>
          </a:xfrm>
          <a:prstGeom prst="rect">
            <a:avLst/>
          </a:prstGeom>
          <a:solidFill>
            <a:srgbClr val="FFFF00"/>
          </a:solidFill>
        </p:spPr>
        <p:txBody>
          <a:bodyPr wrap="square" rtlCol="0">
            <a:spAutoFit/>
          </a:bodyPr>
          <a:lstStyle/>
          <a:p>
            <a:r>
              <a:rPr lang="en-US" sz="2000" dirty="0"/>
              <a:t>SLA documents the agreement between the Cloud Consumer and Cloud Provider</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457200"/>
          </a:xfrm>
        </p:spPr>
        <p:txBody>
          <a:bodyPr>
            <a:normAutofit fontScale="90000"/>
          </a:bodyPr>
          <a:lstStyle/>
          <a:p>
            <a:r>
              <a:rPr lang="en-US" dirty="0"/>
              <a:t>Deployment Use Cases  </a:t>
            </a:r>
            <a:endParaRPr lang="en-US" dirty="0"/>
          </a:p>
        </p:txBody>
      </p:sp>
      <p:graphicFrame>
        <p:nvGraphicFramePr>
          <p:cNvPr id="4" name="Content Placeholder 3"/>
          <p:cNvGraphicFramePr>
            <a:graphicFrameLocks noGrp="1"/>
          </p:cNvGraphicFramePr>
          <p:nvPr>
            <p:ph idx="1"/>
          </p:nvPr>
        </p:nvGraphicFramePr>
        <p:xfrm>
          <a:off x="304800" y="990600"/>
          <a:ext cx="8534400" cy="5699760"/>
        </p:xfrm>
        <a:graphic>
          <a:graphicData uri="http://schemas.openxmlformats.org/drawingml/2006/table">
            <a:tbl>
              <a:tblPr firstRow="1" bandRow="1">
                <a:tableStyleId>{5C22544A-7EE6-4342-B048-85BDC9FD1C3A}</a:tableStyleId>
              </a:tblPr>
              <a:tblGrid>
                <a:gridCol w="2844800"/>
                <a:gridCol w="2844800"/>
                <a:gridCol w="2844800"/>
              </a:tblGrid>
              <a:tr h="370840">
                <a:tc>
                  <a:txBody>
                    <a:bodyPr/>
                    <a:lstStyle/>
                    <a:p>
                      <a:endParaRPr lang="en-US" dirty="0"/>
                    </a:p>
                  </a:txBody>
                  <a:tcPr/>
                </a:tc>
                <a:tc>
                  <a:txBody>
                    <a:bodyPr/>
                    <a:lstStyle/>
                    <a:p>
                      <a:r>
                        <a:rPr lang="en-US" dirty="0"/>
                        <a:t>A)</a:t>
                      </a:r>
                      <a:r>
                        <a:rPr lang="en-US" baseline="0" dirty="0"/>
                        <a:t> </a:t>
                      </a:r>
                      <a:r>
                        <a:rPr lang="en-US" dirty="0"/>
                        <a:t>Within Trust Boundary</a:t>
                      </a:r>
                      <a:endParaRPr lang="en-US" dirty="0"/>
                    </a:p>
                  </a:txBody>
                  <a:tcPr/>
                </a:tc>
                <a:tc>
                  <a:txBody>
                    <a:bodyPr/>
                    <a:lstStyle/>
                    <a:p>
                      <a:r>
                        <a:rPr lang="en-US" dirty="0"/>
                        <a:t>B) Crossing Trust Boundary</a:t>
                      </a:r>
                      <a:endParaRPr lang="en-US" dirty="0"/>
                    </a:p>
                  </a:txBody>
                  <a:tcPr/>
                </a:tc>
              </a:tr>
              <a:tr h="370840">
                <a:tc>
                  <a:txBody>
                    <a:bodyPr/>
                    <a:lstStyle/>
                    <a:p>
                      <a:r>
                        <a:rPr lang="en-US" dirty="0"/>
                        <a:t>1. Centralized</a:t>
                      </a:r>
                      <a:r>
                        <a:rPr lang="en-US" baseline="0" dirty="0"/>
                        <a:t> (one administrative domain)</a:t>
                      </a:r>
                      <a:endParaRPr lang="en-US" dirty="0"/>
                    </a:p>
                  </a:txBody>
                  <a:tcPr/>
                </a:tc>
                <a:tc>
                  <a:txBody>
                    <a:bodyPr/>
                    <a:lstStyle/>
                    <a:p>
                      <a:r>
                        <a:rPr lang="en-US" sz="1600" dirty="0"/>
                        <a:t> 1A</a:t>
                      </a:r>
                      <a:endParaRPr lang="en-US" sz="1600" dirty="0"/>
                    </a:p>
                    <a:p>
                      <a:pPr>
                        <a:buFont typeface="Arial" panose="020B0604020202020204" pitchFamily="34" charset="0"/>
                        <a:buChar char="•"/>
                      </a:pPr>
                      <a:r>
                        <a:rPr lang="en-US" sz="1600" dirty="0"/>
                        <a:t>“Simple” authentication</a:t>
                      </a:r>
                      <a:endParaRPr lang="en-US" sz="1600" dirty="0"/>
                    </a:p>
                    <a:p>
                      <a:pPr>
                        <a:buFont typeface="Arial" panose="020B0604020202020204" pitchFamily="34" charset="0"/>
                        <a:buChar char="•"/>
                      </a:pPr>
                      <a:r>
                        <a:rPr lang="en-US" sz="1600" dirty="0"/>
                        <a:t>VM management</a:t>
                      </a:r>
                      <a:endParaRPr lang="en-US" sz="1600" dirty="0"/>
                    </a:p>
                    <a:p>
                      <a:pPr>
                        <a:buFont typeface="Arial" panose="020B0604020202020204" pitchFamily="34" charset="0"/>
                        <a:buChar char="•"/>
                      </a:pPr>
                      <a:r>
                        <a:rPr lang="en-US" sz="1600" dirty="0"/>
                        <a:t>Storage management </a:t>
                      </a:r>
                      <a:endParaRPr lang="en-US" sz="1600" dirty="0"/>
                    </a:p>
                    <a:p>
                      <a:pPr>
                        <a:buFont typeface="Arial" panose="020B0604020202020204" pitchFamily="34" charset="0"/>
                        <a:buChar char="•"/>
                      </a:pPr>
                      <a:r>
                        <a:rPr lang="en-US" sz="1600" dirty="0"/>
                        <a:t>Service discovery </a:t>
                      </a:r>
                      <a:endParaRPr lang="en-US" sz="1600" dirty="0"/>
                    </a:p>
                    <a:p>
                      <a:pPr>
                        <a:buFont typeface="Arial" panose="020B0604020202020204" pitchFamily="34" charset="0"/>
                        <a:buChar char="•"/>
                      </a:pPr>
                      <a:r>
                        <a:rPr lang="en-US" sz="1600" dirty="0"/>
                        <a:t>Workflow management </a:t>
                      </a:r>
                      <a:endParaRPr lang="en-US" sz="1600" dirty="0"/>
                    </a:p>
                    <a:p>
                      <a:pPr>
                        <a:buFont typeface="Arial" panose="020B0604020202020204" pitchFamily="34" charset="0"/>
                        <a:buChar char="•"/>
                      </a:pPr>
                      <a:r>
                        <a:rPr lang="en-US" sz="1600" dirty="0"/>
                        <a:t>Auditing</a:t>
                      </a:r>
                      <a:endParaRPr lang="en-US" sz="1600" dirty="0"/>
                    </a:p>
                    <a:p>
                      <a:pPr>
                        <a:buFont typeface="Arial" panose="020B0604020202020204" pitchFamily="34" charset="0"/>
                        <a:buChar char="•"/>
                      </a:pPr>
                      <a:r>
                        <a:rPr lang="en-US" sz="1600" dirty="0"/>
                        <a:t> Virtual organizations</a:t>
                      </a:r>
                      <a:endParaRPr lang="en-US" sz="1600" dirty="0"/>
                    </a:p>
                  </a:txBody>
                  <a:tcPr/>
                </a:tc>
                <a:tc>
                  <a:txBody>
                    <a:bodyPr/>
                    <a:lstStyle/>
                    <a:p>
                      <a:r>
                        <a:rPr lang="en-US" sz="1600" dirty="0"/>
                        <a:t> 1B</a:t>
                      </a:r>
                      <a:endParaRPr lang="en-US" sz="1600" dirty="0"/>
                    </a:p>
                    <a:p>
                      <a:pPr>
                        <a:buFont typeface="Arial" panose="020B0604020202020204" pitchFamily="34" charset="0"/>
                        <a:buChar char="•"/>
                      </a:pPr>
                      <a:r>
                        <a:rPr lang="en-US" sz="1600" dirty="0"/>
                        <a:t>SLAs in support</a:t>
                      </a:r>
                      <a:r>
                        <a:rPr lang="en-US" sz="1600" baseline="0" dirty="0"/>
                        <a:t> of governance requirements</a:t>
                      </a:r>
                      <a:endParaRPr lang="en-US" sz="1600" baseline="0" dirty="0"/>
                    </a:p>
                    <a:p>
                      <a:pPr>
                        <a:buFont typeface="Arial" panose="020B0604020202020204" pitchFamily="34" charset="0"/>
                        <a:buChar char="•"/>
                      </a:pPr>
                      <a:r>
                        <a:rPr lang="en-US" sz="1600" baseline="0" dirty="0"/>
                        <a:t>“Strong” authentication (PKI)</a:t>
                      </a:r>
                      <a:endParaRPr lang="en-US" sz="1600" baseline="0" dirty="0"/>
                    </a:p>
                    <a:p>
                      <a:pPr>
                        <a:buFont typeface="Arial" panose="020B0604020202020204" pitchFamily="34" charset="0"/>
                        <a:buChar char="•"/>
                      </a:pPr>
                      <a:r>
                        <a:rPr lang="en-US" sz="1600" baseline="0" dirty="0"/>
                        <a:t>Certification of VM isolation (through hardware and hypervisor support)</a:t>
                      </a:r>
                      <a:endParaRPr lang="en-US" sz="1600" baseline="0" dirty="0"/>
                    </a:p>
                    <a:p>
                      <a:pPr>
                        <a:buFont typeface="Arial" panose="020B0604020202020204" pitchFamily="34" charset="0"/>
                        <a:buChar char="•"/>
                      </a:pPr>
                      <a:r>
                        <a:rPr lang="en-US" sz="1600" baseline="0" dirty="0"/>
                        <a:t>Data encryption</a:t>
                      </a:r>
                      <a:endParaRPr lang="en-US" sz="1600" dirty="0"/>
                    </a:p>
                  </a:txBody>
                  <a:tcPr/>
                </a:tc>
              </a:tr>
              <a:tr h="370840">
                <a:tc>
                  <a:txBody>
                    <a:bodyPr/>
                    <a:lstStyle/>
                    <a:p>
                      <a:r>
                        <a:rPr lang="en-US" dirty="0"/>
                        <a:t>2. Distributed (crossing</a:t>
                      </a:r>
                      <a:r>
                        <a:rPr lang="en-US" baseline="0" dirty="0"/>
                        <a:t> domains)</a:t>
                      </a:r>
                      <a:endParaRPr lang="en-US" dirty="0"/>
                    </a:p>
                  </a:txBody>
                  <a:tcPr/>
                </a:tc>
                <a:tc>
                  <a:txBody>
                    <a:bodyPr/>
                    <a:lstStyle/>
                    <a:p>
                      <a:r>
                        <a:rPr lang="en-US" sz="1600" dirty="0"/>
                        <a:t>2A</a:t>
                      </a:r>
                      <a:endParaRPr lang="en-US" sz="1600" dirty="0"/>
                    </a:p>
                    <a:p>
                      <a:pPr>
                        <a:buFont typeface="Arial" panose="020B0604020202020204" pitchFamily="34" charset="0"/>
                        <a:buChar char="•"/>
                      </a:pPr>
                      <a:r>
                        <a:rPr lang="en-US" sz="1600" i="1" dirty="0"/>
                        <a:t>Peer-to-peer</a:t>
                      </a:r>
                      <a:r>
                        <a:rPr lang="en-US" sz="1600" baseline="0" dirty="0"/>
                        <a:t> (</a:t>
                      </a:r>
                      <a:r>
                        <a:rPr lang="en-US" sz="1600" dirty="0"/>
                        <a:t>P2P) service discovery</a:t>
                      </a:r>
                      <a:endParaRPr lang="en-US" sz="1600" dirty="0"/>
                    </a:p>
                    <a:p>
                      <a:pPr>
                        <a:buFont typeface="Arial" panose="020B0604020202020204" pitchFamily="34" charset="0"/>
                        <a:buChar char="•"/>
                      </a:pPr>
                      <a:r>
                        <a:rPr lang="en-US" sz="1600" dirty="0"/>
                        <a:t>P2P SLA and performance monitoring</a:t>
                      </a:r>
                      <a:endParaRPr lang="en-US" sz="1600" dirty="0"/>
                    </a:p>
                    <a:p>
                      <a:pPr>
                        <a:buFont typeface="Arial" panose="020B0604020202020204" pitchFamily="34" charset="0"/>
                        <a:buChar char="•"/>
                      </a:pPr>
                      <a:r>
                        <a:rPr lang="en-US" sz="1600" dirty="0"/>
                        <a:t>P2P workflow management</a:t>
                      </a:r>
                      <a:endParaRPr lang="en-US" sz="1600" dirty="0"/>
                    </a:p>
                    <a:p>
                      <a:pPr>
                        <a:buFont typeface="Arial" panose="020B0604020202020204" pitchFamily="34" charset="0"/>
                        <a:buChar char="•"/>
                      </a:pPr>
                      <a:r>
                        <a:rPr lang="en-US" sz="1600" dirty="0"/>
                        <a:t>P2P auditing</a:t>
                      </a:r>
                      <a:endParaRPr lang="en-US" sz="1600" dirty="0"/>
                    </a:p>
                    <a:p>
                      <a:pPr>
                        <a:buFont typeface="Arial" panose="020B0604020202020204" pitchFamily="34" charset="0"/>
                        <a:buChar char="•"/>
                      </a:pPr>
                      <a:r>
                        <a:rPr lang="en-US" sz="1600" dirty="0"/>
                        <a:t>P2P security</a:t>
                      </a:r>
                      <a:endParaRPr lang="en-US" sz="1600" dirty="0"/>
                    </a:p>
                    <a:p>
                      <a:pPr>
                        <a:buFont typeface="Arial" panose="020B0604020202020204" pitchFamily="34" charset="0"/>
                        <a:buChar char="•"/>
                      </a:pPr>
                      <a:r>
                        <a:rPr lang="en-US" sz="1600" dirty="0"/>
                        <a:t>P2P</a:t>
                      </a:r>
                      <a:r>
                        <a:rPr lang="en-US" sz="1600" baseline="0" dirty="0"/>
                        <a:t> virtual organization management</a:t>
                      </a:r>
                      <a:endParaRPr lang="en-US" sz="1600" dirty="0"/>
                    </a:p>
                    <a:p>
                      <a:pPr>
                        <a:buFont typeface="Arial" panose="020B0604020202020204" pitchFamily="34" charset="0"/>
                        <a:buNone/>
                      </a:pPr>
                      <a:endParaRPr lang="en-US" sz="1600" dirty="0"/>
                    </a:p>
                  </a:txBody>
                  <a:tcPr/>
                </a:tc>
                <a:tc>
                  <a:txBody>
                    <a:bodyPr/>
                    <a:lstStyle/>
                    <a:p>
                      <a:r>
                        <a:rPr lang="en-US" sz="1600" dirty="0"/>
                        <a:t>2B</a:t>
                      </a:r>
                      <a:endParaRPr lang="en-US" sz="1600" dirty="0"/>
                    </a:p>
                    <a:p>
                      <a:endParaRPr lang="en-US" sz="1600" dirty="0"/>
                    </a:p>
                    <a:p>
                      <a:endParaRPr lang="en-US" sz="1600" dirty="0"/>
                    </a:p>
                    <a:p>
                      <a:r>
                        <a:rPr lang="en-US" sz="1600" dirty="0"/>
                        <a:t>             + P2P SLAs in support of governance requirements</a:t>
                      </a:r>
                      <a:endParaRPr lang="en-US" sz="16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686800" cy="411162"/>
          </a:xfrm>
        </p:spPr>
        <p:txBody>
          <a:bodyPr>
            <a:normAutofit fontScale="90000"/>
          </a:bodyPr>
          <a:lstStyle/>
          <a:p>
            <a:r>
              <a:rPr lang="en-US" dirty="0"/>
              <a:t>An overarching set of NIST requirements</a:t>
            </a:r>
            <a:endParaRPr lang="en-US" dirty="0"/>
          </a:p>
        </p:txBody>
      </p:sp>
      <p:sp>
        <p:nvSpPr>
          <p:cNvPr id="34819" name="Content Placeholder 2"/>
          <p:cNvSpPr>
            <a:spLocks noGrp="1"/>
          </p:cNvSpPr>
          <p:nvPr>
            <p:ph idx="1"/>
          </p:nvPr>
        </p:nvSpPr>
        <p:spPr>
          <a:xfrm>
            <a:off x="228600" y="762000"/>
            <a:ext cx="8534400" cy="5105400"/>
          </a:xfrm>
        </p:spPr>
        <p:txBody>
          <a:bodyPr>
            <a:normAutofit lnSpcReduction="10000"/>
          </a:bodyPr>
          <a:lstStyle/>
          <a:p>
            <a:pPr marL="514350" indent="-514350">
              <a:buFont typeface="Trebuchet MS" panose="020B0603020202020204" pitchFamily="34" charset="0"/>
              <a:buAutoNum type="arabicPeriod"/>
            </a:pPr>
            <a:r>
              <a:rPr lang="en-US" sz="2400" dirty="0"/>
              <a:t>Creating, accessing, updating, and deleting data objects in clouds</a:t>
            </a:r>
            <a:endParaRPr lang="en-US" sz="2400" dirty="0"/>
          </a:p>
          <a:p>
            <a:pPr marL="514350" indent="-514350">
              <a:buFont typeface="Trebuchet MS" panose="020B0603020202020204" pitchFamily="34" charset="0"/>
              <a:buAutoNum type="arabicPeriod"/>
            </a:pPr>
            <a:r>
              <a:rPr lang="en-US" sz="2400" dirty="0"/>
              <a:t>Moving virtual machines and virtual appliances among clouds</a:t>
            </a:r>
            <a:endParaRPr lang="en-US" sz="2400" dirty="0"/>
          </a:p>
          <a:p>
            <a:pPr marL="514350" indent="-514350">
              <a:buFont typeface="Trebuchet MS" panose="020B0603020202020204" pitchFamily="34" charset="0"/>
              <a:buAutoNum type="arabicPeriod"/>
            </a:pPr>
            <a:r>
              <a:rPr lang="en-US" sz="2400" dirty="0"/>
              <a:t>Selecting the best </a:t>
            </a:r>
            <a:r>
              <a:rPr lang="en-US" sz="2400" i="1" dirty="0" err="1"/>
              <a:t>IaaS</a:t>
            </a:r>
            <a:r>
              <a:rPr lang="en-US" sz="2400" dirty="0"/>
              <a:t> vendor for private, externally-hosted cloud</a:t>
            </a:r>
            <a:endParaRPr lang="en-US" sz="2400" dirty="0"/>
          </a:p>
          <a:p>
            <a:pPr marL="514350" indent="-514350">
              <a:buFont typeface="Trebuchet MS" panose="020B0603020202020204" pitchFamily="34" charset="0"/>
              <a:buAutoNum type="arabicPeriod"/>
            </a:pPr>
            <a:r>
              <a:rPr lang="en-US" sz="2400" dirty="0"/>
              <a:t>Providing tools for monitoring and managing multiple clouds</a:t>
            </a:r>
            <a:endParaRPr lang="en-US" sz="2400" dirty="0"/>
          </a:p>
          <a:p>
            <a:pPr marL="514350" indent="-514350">
              <a:buFont typeface="Trebuchet MS" panose="020B0603020202020204" pitchFamily="34" charset="0"/>
              <a:buAutoNum type="arabicPeriod"/>
            </a:pPr>
            <a:r>
              <a:rPr lang="en-US" sz="2400" i="1" dirty="0"/>
              <a:t>Orchestrating</a:t>
            </a:r>
            <a:r>
              <a:rPr lang="en-US" sz="2400" dirty="0"/>
              <a:t> services across clouds</a:t>
            </a:r>
            <a:endParaRPr lang="en-US" sz="2400" dirty="0"/>
          </a:p>
          <a:p>
            <a:pPr marL="514350" indent="-514350">
              <a:buFont typeface="Trebuchet MS" panose="020B0603020202020204" pitchFamily="34" charset="0"/>
              <a:buAutoNum type="arabicPeriod"/>
            </a:pPr>
            <a:r>
              <a:rPr lang="en-US" sz="2400" dirty="0"/>
              <a:t>Discovering cloud resources</a:t>
            </a:r>
            <a:endParaRPr lang="en-US" sz="2400" dirty="0"/>
          </a:p>
          <a:p>
            <a:pPr marL="514350" indent="-514350">
              <a:buFont typeface="Trebuchet MS" panose="020B0603020202020204" pitchFamily="34" charset="0"/>
              <a:buAutoNum type="arabicPeriod"/>
            </a:pPr>
            <a:r>
              <a:rPr lang="en-US" sz="2400" dirty="0"/>
              <a:t>Evaluating Service Level Agreements (SLAs) and penalties</a:t>
            </a:r>
            <a:endParaRPr lang="en-US" sz="2400" dirty="0"/>
          </a:p>
          <a:p>
            <a:pPr marL="514350" indent="-514350">
              <a:buFont typeface="Trebuchet MS" panose="020B0603020202020204" pitchFamily="34" charset="0"/>
              <a:buAutoNum type="arabicPeriod"/>
            </a:pPr>
            <a:r>
              <a:rPr lang="en-US" sz="2400" dirty="0"/>
              <a:t>Auditing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 calcmode="lin" valueType="num">
                                      <p:cBhvr additive="base">
                                        <p:cTn id="37"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819">
                                            <p:txEl>
                                              <p:pRg st="6" end="6"/>
                                            </p:txEl>
                                          </p:spTgt>
                                        </p:tgtEl>
                                        <p:attrNameLst>
                                          <p:attrName>style.visibility</p:attrName>
                                        </p:attrNameLst>
                                      </p:cBhvr>
                                      <p:to>
                                        <p:strVal val="visible"/>
                                      </p:to>
                                    </p:set>
                                    <p:anim calcmode="lin" valueType="num">
                                      <p:cBhvr additive="base">
                                        <p:cTn id="43"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819">
                                            <p:txEl>
                                              <p:pRg st="7" end="7"/>
                                            </p:txEl>
                                          </p:spTgt>
                                        </p:tgtEl>
                                        <p:attrNameLst>
                                          <p:attrName>style.visibility</p:attrName>
                                        </p:attrNameLst>
                                      </p:cBhvr>
                                      <p:to>
                                        <p:strVal val="visible"/>
                                      </p:to>
                                    </p:set>
                                    <p:anim calcmode="lin" valueType="num">
                                      <p:cBhvr additive="base">
                                        <p:cTn id="49"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533400"/>
          </a:xfrm>
        </p:spPr>
        <p:txBody>
          <a:bodyPr>
            <a:normAutofit fontScale="90000"/>
          </a:bodyPr>
          <a:lstStyle/>
          <a:p>
            <a:pPr algn="ctr"/>
            <a:r>
              <a:rPr lang="en-US" dirty="0"/>
              <a:t>An Example: </a:t>
            </a:r>
            <a:r>
              <a:rPr lang="en-US" i="1" dirty="0"/>
              <a:t>Amazon Elastic Compute Cloud (EC2 or actually </a:t>
            </a:r>
            <a:r>
              <a:rPr lang="en-US" dirty="0"/>
              <a:t>EC</a:t>
            </a:r>
            <a:r>
              <a:rPr lang="en-US" baseline="30000" dirty="0"/>
              <a:t>2</a:t>
            </a:r>
            <a:r>
              <a:rPr lang="en-US" i="1" dirty="0"/>
              <a:t>) </a:t>
            </a:r>
            <a:endParaRPr lang="en-US" i="1" dirty="0"/>
          </a:p>
        </p:txBody>
      </p:sp>
      <p:sp>
        <p:nvSpPr>
          <p:cNvPr id="3" name="Content Placeholder 2"/>
          <p:cNvSpPr>
            <a:spLocks noGrp="1"/>
          </p:cNvSpPr>
          <p:nvPr>
            <p:ph sz="quarter" idx="1"/>
          </p:nvPr>
        </p:nvSpPr>
        <p:spPr/>
        <p:txBody>
          <a:bodyPr>
            <a:normAutofit/>
          </a:bodyPr>
          <a:lstStyle/>
          <a:p>
            <a:pPr marL="0" indent="0">
              <a:buNone/>
            </a:pPr>
            <a:r>
              <a:rPr lang="en-US" dirty="0"/>
              <a:t>A </a:t>
            </a:r>
            <a:r>
              <a:rPr lang="en-US" i="1" dirty="0"/>
              <a:t>web service </a:t>
            </a:r>
            <a:r>
              <a:rPr lang="en-US" dirty="0"/>
              <a:t>that provides resizable computing capacity in the cloud with these options:</a:t>
            </a:r>
            <a:endParaRPr lang="en-US" dirty="0"/>
          </a:p>
          <a:p>
            <a:r>
              <a:rPr lang="en-US" b="1" dirty="0"/>
              <a:t>On-Demand Instances</a:t>
            </a:r>
            <a:r>
              <a:rPr lang="en-US" dirty="0"/>
              <a:t> – pay as you go (no long-term commitments) </a:t>
            </a:r>
            <a:endParaRPr lang="en-US" dirty="0"/>
          </a:p>
          <a:p>
            <a:r>
              <a:rPr lang="en-US" b="1" dirty="0"/>
              <a:t>Reserved Instances</a:t>
            </a:r>
            <a:r>
              <a:rPr lang="en-US" dirty="0"/>
              <a:t> – make one-time payment for each instance you want to reserve and get a discount on the hourly charge for that instance  </a:t>
            </a:r>
            <a:endParaRPr lang="en-US" dirty="0"/>
          </a:p>
          <a:p>
            <a:r>
              <a:rPr lang="en-US" b="1" dirty="0"/>
              <a:t>Spot Instances</a:t>
            </a:r>
            <a:r>
              <a:rPr lang="en-US" dirty="0"/>
              <a:t> –  bid on unused Amazon EC2 capacity and run those instances for as long as their bid exceeds the current </a:t>
            </a:r>
            <a:r>
              <a:rPr lang="en-US" i="1" dirty="0"/>
              <a:t>spot price</a:t>
            </a:r>
            <a:r>
              <a:rPr lang="en-US" dirty="0"/>
              <a:t>, which changes periodically based on supply and demand </a:t>
            </a:r>
            <a:endParaRPr lang="en-US" dirty="0"/>
          </a:p>
          <a:p>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u="sng" dirty="0"/>
              <a:t>EC 2 Features</a:t>
            </a:r>
            <a:endParaRPr lang="en-US" u="sng" dirty="0"/>
          </a:p>
        </p:txBody>
      </p:sp>
      <p:graphicFrame>
        <p:nvGraphicFramePr>
          <p:cNvPr id="9" name="Diagram 8"/>
          <p:cNvGraphicFramePr/>
          <p:nvPr/>
        </p:nvGraphicFramePr>
        <p:xfrm>
          <a:off x="457200" y="1066800"/>
          <a:ext cx="8305800" cy="48013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TextBox 9"/>
          <p:cNvSpPr txBox="1"/>
          <p:nvPr/>
        </p:nvSpPr>
        <p:spPr>
          <a:xfrm>
            <a:off x="6400800" y="3962400"/>
            <a:ext cx="2133600" cy="1661993"/>
          </a:xfrm>
          <a:prstGeom prst="rect">
            <a:avLst/>
          </a:prstGeom>
          <a:noFill/>
        </p:spPr>
        <p:txBody>
          <a:bodyPr wrap="square" rtlCol="0">
            <a:spAutoFit/>
          </a:bodyPr>
          <a:lstStyle/>
          <a:p>
            <a:pPr lvl="0"/>
            <a:r>
              <a:rPr lang="en-US" sz="1400" b="1" dirty="0"/>
              <a:t>High Performance Computing (HPC) Clusters</a:t>
            </a:r>
            <a:r>
              <a:rPr lang="en-US" sz="1400" dirty="0"/>
              <a:t> supports applications that demand parallel processing.</a:t>
            </a:r>
            <a:endParaRPr lang="en-US" sz="1400" dirty="0"/>
          </a:p>
          <a:p>
            <a:endParaRPr lang="en-US" dirty="0"/>
          </a:p>
        </p:txBody>
      </p:sp>
      <p:sp>
        <p:nvSpPr>
          <p:cNvPr id="11" name="TextBox 10"/>
          <p:cNvSpPr txBox="1"/>
          <p:nvPr/>
        </p:nvSpPr>
        <p:spPr>
          <a:xfrm>
            <a:off x="5334000" y="5334000"/>
            <a:ext cx="2743200" cy="1446550"/>
          </a:xfrm>
          <a:prstGeom prst="rect">
            <a:avLst/>
          </a:prstGeom>
          <a:noFill/>
        </p:spPr>
        <p:txBody>
          <a:bodyPr wrap="square" rtlCol="0">
            <a:spAutoFit/>
          </a:bodyPr>
          <a:lstStyle/>
          <a:p>
            <a:pPr lvl="0"/>
            <a:r>
              <a:rPr lang="en-US" sz="1400" b="1" dirty="0"/>
              <a:t>VM Import/export </a:t>
            </a:r>
            <a:r>
              <a:rPr lang="en-US" sz="1400" dirty="0"/>
              <a:t> enables import  of virtual machine images from a user’s existing environment to EC2 instances as well as export back. </a:t>
            </a:r>
            <a:endParaRPr lang="en-US" sz="1400" dirty="0"/>
          </a:p>
          <a:p>
            <a:endParaRPr lang="en-US" dirty="0"/>
          </a:p>
        </p:txBody>
      </p:sp>
      <p:sp>
        <p:nvSpPr>
          <p:cNvPr id="6" name="TextBox 5"/>
          <p:cNvSpPr txBox="1"/>
          <p:nvPr/>
        </p:nvSpPr>
        <p:spPr>
          <a:xfrm>
            <a:off x="5791200" y="-37919"/>
            <a:ext cx="3200400" cy="1631216"/>
          </a:xfrm>
          <a:prstGeom prst="rect">
            <a:avLst/>
          </a:prstGeom>
          <a:noFill/>
        </p:spPr>
        <p:txBody>
          <a:bodyPr wrap="square" rtlCol="0">
            <a:spAutoFit/>
          </a:bodyPr>
          <a:lstStyle/>
          <a:p>
            <a:r>
              <a:rPr lang="en-US" sz="1400" b="1" dirty="0"/>
              <a:t>Elastic Block Storage (EBS)-Optimized Instances</a:t>
            </a:r>
            <a:r>
              <a:rPr lang="en-US" sz="1200" dirty="0"/>
              <a:t> </a:t>
            </a:r>
            <a:r>
              <a:rPr lang="en-US" sz="1400" dirty="0"/>
              <a:t>enable EC2 instances to use fast I/O provisioned on an EBS volume (within 10% performance bracket 99.9% of the time.  </a:t>
            </a:r>
            <a:endParaRPr lang="en-US" sz="1200" dirty="0"/>
          </a:p>
          <a:p>
            <a:endParaRPr lang="en-US" sz="1600" dirty="0"/>
          </a:p>
        </p:txBody>
      </p:sp>
      <p:sp>
        <p:nvSpPr>
          <p:cNvPr id="7" name="TextBox 6"/>
          <p:cNvSpPr txBox="1"/>
          <p:nvPr/>
        </p:nvSpPr>
        <p:spPr>
          <a:xfrm>
            <a:off x="590550" y="685800"/>
            <a:ext cx="3086100" cy="1446550"/>
          </a:xfrm>
          <a:prstGeom prst="rect">
            <a:avLst/>
          </a:prstGeom>
          <a:noFill/>
        </p:spPr>
        <p:txBody>
          <a:bodyPr wrap="square" rtlCol="0">
            <a:spAutoFit/>
          </a:bodyPr>
          <a:lstStyle/>
          <a:p>
            <a:r>
              <a:rPr lang="en-US" sz="1400" b="1" dirty="0"/>
              <a:t>High I/O Instances</a:t>
            </a:r>
            <a:endParaRPr lang="en-US" sz="1400" dirty="0"/>
          </a:p>
          <a:p>
            <a:r>
              <a:rPr lang="en-US" sz="1400" dirty="0"/>
              <a:t>Provide customers very high, low latency, random I/O access to their data (no-SQL and relational databases) </a:t>
            </a:r>
            <a:endParaRPr lang="en-US" dirty="0"/>
          </a:p>
          <a:p>
            <a:endParaRPr lang="en-US" dirty="0"/>
          </a:p>
        </p:txBody>
      </p:sp>
      <p:sp>
        <p:nvSpPr>
          <p:cNvPr id="8" name="TextBox 7"/>
          <p:cNvSpPr txBox="1"/>
          <p:nvPr/>
        </p:nvSpPr>
        <p:spPr>
          <a:xfrm>
            <a:off x="876300" y="5181600"/>
            <a:ext cx="2514600" cy="1446550"/>
          </a:xfrm>
          <a:prstGeom prst="rect">
            <a:avLst/>
          </a:prstGeom>
          <a:noFill/>
        </p:spPr>
        <p:txBody>
          <a:bodyPr wrap="square" rtlCol="0">
            <a:spAutoFit/>
          </a:bodyPr>
          <a:lstStyle/>
          <a:p>
            <a:r>
              <a:rPr lang="en-US" sz="1400" b="1" dirty="0"/>
              <a:t>AWS Marketplace</a:t>
            </a:r>
            <a:endParaRPr lang="en-US" sz="1400" dirty="0"/>
          </a:p>
          <a:p>
            <a:r>
              <a:rPr lang="en-US" sz="1400" dirty="0"/>
              <a:t>AWS Marketplace is an online store that helps to find, buy and quickly deploy software that runs on AWS. </a:t>
            </a:r>
            <a:endParaRPr lang="en-US" sz="1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EC2 Features</a:t>
            </a:r>
            <a:endParaRPr lang="en-US" dirty="0"/>
          </a:p>
        </p:txBody>
      </p:sp>
      <p:sp>
        <p:nvSpPr>
          <p:cNvPr id="4" name="Oval 3"/>
          <p:cNvSpPr/>
          <p:nvPr/>
        </p:nvSpPr>
        <p:spPr>
          <a:xfrm>
            <a:off x="4166146" y="2250757"/>
            <a:ext cx="1565996" cy="1566188"/>
          </a:xfrm>
          <a:prstGeom prst="ellipse">
            <a:avLst/>
          </a:prstGeom>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grpSp>
        <p:nvGrpSpPr>
          <p:cNvPr id="5" name="Group 4"/>
          <p:cNvGrpSpPr/>
          <p:nvPr/>
        </p:nvGrpSpPr>
        <p:grpSpPr>
          <a:xfrm>
            <a:off x="3525194" y="1028343"/>
            <a:ext cx="2847900" cy="960262"/>
            <a:chOff x="3111259" y="0"/>
            <a:chExt cx="2847900" cy="960262"/>
          </a:xfrm>
        </p:grpSpPr>
        <p:sp>
          <p:nvSpPr>
            <p:cNvPr id="30" name="Rectangle 29"/>
            <p:cNvSpPr/>
            <p:nvPr/>
          </p:nvSpPr>
          <p:spPr>
            <a:xfrm>
              <a:off x="3111259" y="0"/>
              <a:ext cx="2847900" cy="96026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TextBox 30"/>
            <p:cNvSpPr txBox="1"/>
            <p:nvPr/>
          </p:nvSpPr>
          <p:spPr>
            <a:xfrm>
              <a:off x="3111259" y="0"/>
              <a:ext cx="2847900" cy="96026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400" b="1" dirty="0"/>
                <a:t>Flexible Storage Options</a:t>
              </a:r>
              <a:endParaRPr lang="en-US" sz="1400" b="1" dirty="0"/>
            </a:p>
          </p:txBody>
        </p:sp>
      </p:grpSp>
      <p:sp>
        <p:nvSpPr>
          <p:cNvPr id="6" name="Oval 5"/>
          <p:cNvSpPr/>
          <p:nvPr/>
        </p:nvSpPr>
        <p:spPr>
          <a:xfrm>
            <a:off x="4625505" y="2471617"/>
            <a:ext cx="1565996" cy="1566188"/>
          </a:xfrm>
          <a:prstGeom prst="ellipse">
            <a:avLst/>
          </a:prstGeom>
        </p:spPr>
        <p:style>
          <a:lnRef idx="2">
            <a:schemeClr val="lt1">
              <a:hueOff val="0"/>
              <a:satOff val="0"/>
              <a:lumOff val="0"/>
              <a:alphaOff val="0"/>
            </a:schemeClr>
          </a:lnRef>
          <a:fillRef idx="1">
            <a:schemeClr val="accent4">
              <a:alpha val="50000"/>
              <a:hueOff val="1735391"/>
              <a:satOff val="-9866"/>
              <a:lumOff val="3170"/>
              <a:alphaOff val="0"/>
            </a:schemeClr>
          </a:fillRef>
          <a:effectRef idx="0">
            <a:schemeClr val="accent4">
              <a:alpha val="50000"/>
              <a:hueOff val="1735391"/>
              <a:satOff val="-9866"/>
              <a:lumOff val="3170"/>
              <a:alphaOff val="0"/>
            </a:schemeClr>
          </a:effectRef>
          <a:fontRef idx="minor">
            <a:schemeClr val="tx1"/>
          </a:fontRef>
        </p:style>
      </p:sp>
      <p:grpSp>
        <p:nvGrpSpPr>
          <p:cNvPr id="7" name="Group 6"/>
          <p:cNvGrpSpPr/>
          <p:nvPr/>
        </p:nvGrpSpPr>
        <p:grpSpPr>
          <a:xfrm>
            <a:off x="5360889" y="1724655"/>
            <a:ext cx="3149011" cy="1160943"/>
            <a:chOff x="4946954" y="696312"/>
            <a:chExt cx="3149011" cy="1160943"/>
          </a:xfrm>
        </p:grpSpPr>
        <p:sp>
          <p:nvSpPr>
            <p:cNvPr id="28" name="Rectangle 27"/>
            <p:cNvSpPr/>
            <p:nvPr/>
          </p:nvSpPr>
          <p:spPr>
            <a:xfrm>
              <a:off x="5562605" y="696312"/>
              <a:ext cx="2533360" cy="1056289"/>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TextBox 28"/>
            <p:cNvSpPr txBox="1"/>
            <p:nvPr/>
          </p:nvSpPr>
          <p:spPr>
            <a:xfrm>
              <a:off x="4946954" y="800966"/>
              <a:ext cx="2533360" cy="1056289"/>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Dense Hard Disk Drive (HDD) Storage Instances</a:t>
              </a:r>
              <a:endParaRPr lang="en-US" sz="1200" b="1" dirty="0"/>
            </a:p>
          </p:txBody>
        </p:sp>
      </p:grpSp>
      <p:sp>
        <p:nvSpPr>
          <p:cNvPr id="8" name="Oval 7"/>
          <p:cNvSpPr/>
          <p:nvPr/>
        </p:nvSpPr>
        <p:spPr>
          <a:xfrm>
            <a:off x="4738387" y="2968553"/>
            <a:ext cx="1565996" cy="1566188"/>
          </a:xfrm>
          <a:prstGeom prst="ellipse">
            <a:avLst/>
          </a:prstGeom>
        </p:spPr>
        <p:style>
          <a:lnRef idx="2">
            <a:schemeClr val="lt1">
              <a:hueOff val="0"/>
              <a:satOff val="0"/>
              <a:lumOff val="0"/>
              <a:alphaOff val="0"/>
            </a:schemeClr>
          </a:lnRef>
          <a:fillRef idx="1">
            <a:schemeClr val="accent4">
              <a:alpha val="50000"/>
              <a:hueOff val="3470782"/>
              <a:satOff val="-19733"/>
              <a:lumOff val="6340"/>
              <a:alphaOff val="0"/>
            </a:schemeClr>
          </a:fillRef>
          <a:effectRef idx="0">
            <a:schemeClr val="accent4">
              <a:alpha val="50000"/>
              <a:hueOff val="3470782"/>
              <a:satOff val="-19733"/>
              <a:lumOff val="6340"/>
              <a:alphaOff val="0"/>
            </a:schemeClr>
          </a:effectRef>
          <a:fontRef idx="minor">
            <a:schemeClr val="tx1"/>
          </a:fontRef>
        </p:style>
      </p:sp>
      <p:grpSp>
        <p:nvGrpSpPr>
          <p:cNvPr id="9" name="Group 8"/>
          <p:cNvGrpSpPr/>
          <p:nvPr/>
        </p:nvGrpSpPr>
        <p:grpSpPr>
          <a:xfrm>
            <a:off x="6346072" y="2523807"/>
            <a:ext cx="1663871" cy="1128308"/>
            <a:chOff x="6095994" y="1752602"/>
            <a:chExt cx="1663871" cy="1128308"/>
          </a:xfrm>
        </p:grpSpPr>
        <p:sp>
          <p:nvSpPr>
            <p:cNvPr id="26" name="Rectangle 25"/>
            <p:cNvSpPr/>
            <p:nvPr/>
          </p:nvSpPr>
          <p:spPr>
            <a:xfrm>
              <a:off x="6095994" y="1752602"/>
              <a:ext cx="1663871" cy="1128308"/>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p:cNvSpPr txBox="1"/>
            <p:nvPr/>
          </p:nvSpPr>
          <p:spPr>
            <a:xfrm>
              <a:off x="6095994" y="1752602"/>
              <a:ext cx="1663871" cy="1128308"/>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High Performance Computing (HPC) Clusters</a:t>
              </a:r>
              <a:endParaRPr lang="en-US" sz="1200" b="1" dirty="0"/>
            </a:p>
          </p:txBody>
        </p:sp>
      </p:grpSp>
      <p:sp>
        <p:nvSpPr>
          <p:cNvPr id="10" name="Oval 9"/>
          <p:cNvSpPr/>
          <p:nvPr/>
        </p:nvSpPr>
        <p:spPr>
          <a:xfrm>
            <a:off x="4420620" y="3367063"/>
            <a:ext cx="1565996" cy="1566188"/>
          </a:xfrm>
          <a:prstGeom prst="ellipse">
            <a:avLst/>
          </a:prstGeom>
        </p:spPr>
        <p:style>
          <a:lnRef idx="2">
            <a:schemeClr val="lt1">
              <a:hueOff val="0"/>
              <a:satOff val="0"/>
              <a:lumOff val="0"/>
              <a:alphaOff val="0"/>
            </a:schemeClr>
          </a:lnRef>
          <a:fillRef idx="1">
            <a:schemeClr val="accent4">
              <a:alpha val="50000"/>
              <a:hueOff val="5206173"/>
              <a:satOff val="-29600"/>
              <a:lumOff val="9510"/>
              <a:alphaOff val="0"/>
            </a:schemeClr>
          </a:fillRef>
          <a:effectRef idx="0">
            <a:schemeClr val="accent4">
              <a:alpha val="50000"/>
              <a:hueOff val="5206173"/>
              <a:satOff val="-29600"/>
              <a:lumOff val="9510"/>
              <a:alphaOff val="0"/>
            </a:schemeClr>
          </a:effectRef>
          <a:fontRef idx="minor">
            <a:schemeClr val="tx1"/>
          </a:fontRef>
        </p:style>
      </p:sp>
      <p:grpSp>
        <p:nvGrpSpPr>
          <p:cNvPr id="11" name="Group 10"/>
          <p:cNvGrpSpPr/>
          <p:nvPr/>
        </p:nvGrpSpPr>
        <p:grpSpPr>
          <a:xfrm>
            <a:off x="3309536" y="4797374"/>
            <a:ext cx="1794371" cy="1032282"/>
            <a:chOff x="2895601" y="3769031"/>
            <a:chExt cx="1794371" cy="1032282"/>
          </a:xfrm>
        </p:grpSpPr>
        <p:sp>
          <p:nvSpPr>
            <p:cNvPr id="24" name="Rectangle 23"/>
            <p:cNvSpPr/>
            <p:nvPr/>
          </p:nvSpPr>
          <p:spPr>
            <a:xfrm>
              <a:off x="2895601" y="3769031"/>
              <a:ext cx="1794371" cy="103228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p:cNvSpPr txBox="1"/>
            <p:nvPr/>
          </p:nvSpPr>
          <p:spPr>
            <a:xfrm>
              <a:off x="2895601" y="3769031"/>
              <a:ext cx="1794371"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Graphic Processing Unit (GPU) Compute Instances</a:t>
              </a:r>
              <a:endParaRPr lang="en-US" sz="1200" b="1" dirty="0"/>
            </a:p>
            <a:p>
              <a:pPr marL="0" lvl="0" indent="0" algn="ctr" defTabSz="533400" rtl="0">
                <a:lnSpc>
                  <a:spcPct val="90000"/>
                </a:lnSpc>
                <a:spcBef>
                  <a:spcPct val="0"/>
                </a:spcBef>
                <a:spcAft>
                  <a:spcPct val="35000"/>
                </a:spcAft>
                <a:buNone/>
              </a:pPr>
              <a:r>
                <a:rPr lang="en-US" sz="1200" kern="1200" dirty="0"/>
                <a:t>. </a:t>
              </a:r>
              <a:endParaRPr lang="en-US" sz="1200" kern="1200" dirty="0"/>
            </a:p>
          </p:txBody>
        </p:sp>
      </p:grpSp>
      <p:sp>
        <p:nvSpPr>
          <p:cNvPr id="12" name="Oval 11"/>
          <p:cNvSpPr/>
          <p:nvPr/>
        </p:nvSpPr>
        <p:spPr>
          <a:xfrm>
            <a:off x="3911671" y="3367063"/>
            <a:ext cx="1565996" cy="1566188"/>
          </a:xfrm>
          <a:prstGeom prst="ellipse">
            <a:avLst/>
          </a:prstGeom>
        </p:spPr>
        <p:style>
          <a:lnRef idx="2">
            <a:schemeClr val="lt1">
              <a:hueOff val="0"/>
              <a:satOff val="0"/>
              <a:lumOff val="0"/>
              <a:alphaOff val="0"/>
            </a:schemeClr>
          </a:lnRef>
          <a:fillRef idx="1">
            <a:schemeClr val="accent4">
              <a:alpha val="50000"/>
              <a:hueOff val="6941564"/>
              <a:satOff val="-39467"/>
              <a:lumOff val="12680"/>
              <a:alphaOff val="0"/>
            </a:schemeClr>
          </a:fillRef>
          <a:effectRef idx="0">
            <a:schemeClr val="accent4">
              <a:alpha val="50000"/>
              <a:hueOff val="6941564"/>
              <a:satOff val="-39467"/>
              <a:lumOff val="12680"/>
              <a:alphaOff val="0"/>
            </a:schemeClr>
          </a:effectRef>
          <a:fontRef idx="minor">
            <a:schemeClr val="tx1"/>
          </a:fontRef>
        </p:style>
      </p:sp>
      <p:grpSp>
        <p:nvGrpSpPr>
          <p:cNvPr id="13" name="Group 12"/>
          <p:cNvGrpSpPr/>
          <p:nvPr/>
        </p:nvGrpSpPr>
        <p:grpSpPr>
          <a:xfrm>
            <a:off x="1633130" y="3994182"/>
            <a:ext cx="3437075" cy="1114445"/>
            <a:chOff x="1219195" y="2965839"/>
            <a:chExt cx="3437075" cy="1114445"/>
          </a:xfrm>
        </p:grpSpPr>
        <p:sp>
          <p:nvSpPr>
            <p:cNvPr id="22" name="Rectangle 21"/>
            <p:cNvSpPr/>
            <p:nvPr/>
          </p:nvSpPr>
          <p:spPr>
            <a:xfrm>
              <a:off x="1219195" y="3048002"/>
              <a:ext cx="1794371" cy="1032282"/>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p:cNvSpPr txBox="1"/>
            <p:nvPr/>
          </p:nvSpPr>
          <p:spPr>
            <a:xfrm>
              <a:off x="1673951" y="2965839"/>
              <a:ext cx="2982319"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Enhanced Networking</a:t>
              </a:r>
              <a:endParaRPr lang="en-US" sz="1200" b="1" dirty="0"/>
            </a:p>
            <a:p>
              <a:pPr marL="0" lvl="0" indent="0" algn="ctr" defTabSz="533400" rtl="0">
                <a:lnSpc>
                  <a:spcPct val="90000"/>
                </a:lnSpc>
                <a:spcBef>
                  <a:spcPct val="0"/>
                </a:spcBef>
                <a:spcAft>
                  <a:spcPct val="35000"/>
                </a:spcAft>
                <a:buNone/>
              </a:pPr>
              <a:r>
                <a:rPr lang="en-US" sz="1200" kern="1200" dirty="0"/>
                <a:t>. </a:t>
              </a:r>
              <a:endParaRPr lang="en-US" sz="1200" kern="1200" dirty="0"/>
            </a:p>
          </p:txBody>
        </p:sp>
      </p:grpSp>
      <p:sp>
        <p:nvSpPr>
          <p:cNvPr id="14" name="Oval 13"/>
          <p:cNvSpPr/>
          <p:nvPr/>
        </p:nvSpPr>
        <p:spPr>
          <a:xfrm>
            <a:off x="3593905" y="2968553"/>
            <a:ext cx="1565996" cy="1566188"/>
          </a:xfrm>
          <a:prstGeom prst="ellipse">
            <a:avLst/>
          </a:prstGeom>
        </p:spPr>
        <p:style>
          <a:lnRef idx="2">
            <a:schemeClr val="lt1">
              <a:hueOff val="0"/>
              <a:satOff val="0"/>
              <a:lumOff val="0"/>
              <a:alphaOff val="0"/>
            </a:schemeClr>
          </a:lnRef>
          <a:fillRef idx="1">
            <a:schemeClr val="accent4">
              <a:alpha val="50000"/>
              <a:hueOff val="8676954"/>
              <a:satOff val="-49334"/>
              <a:lumOff val="15850"/>
              <a:alphaOff val="0"/>
            </a:schemeClr>
          </a:fillRef>
          <a:effectRef idx="0">
            <a:schemeClr val="accent4">
              <a:alpha val="50000"/>
              <a:hueOff val="8676954"/>
              <a:satOff val="-49334"/>
              <a:lumOff val="15850"/>
              <a:alphaOff val="0"/>
            </a:schemeClr>
          </a:effectRef>
          <a:fontRef idx="minor">
            <a:schemeClr val="tx1"/>
          </a:fontRef>
        </p:style>
      </p:sp>
      <p:grpSp>
        <p:nvGrpSpPr>
          <p:cNvPr id="15" name="Group 14"/>
          <p:cNvGrpSpPr/>
          <p:nvPr/>
        </p:nvGrpSpPr>
        <p:grpSpPr>
          <a:xfrm>
            <a:off x="957382" y="2300337"/>
            <a:ext cx="2824281" cy="1608916"/>
            <a:chOff x="543447" y="1271994"/>
            <a:chExt cx="2824281" cy="1608916"/>
          </a:xfrm>
        </p:grpSpPr>
        <p:sp>
          <p:nvSpPr>
            <p:cNvPr id="20" name="Rectangle 19"/>
            <p:cNvSpPr/>
            <p:nvPr/>
          </p:nvSpPr>
          <p:spPr>
            <a:xfrm>
              <a:off x="1219206" y="1752602"/>
              <a:ext cx="1663871" cy="1128308"/>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p:cNvSpPr txBox="1"/>
            <p:nvPr/>
          </p:nvSpPr>
          <p:spPr>
            <a:xfrm>
              <a:off x="543447" y="1271994"/>
              <a:ext cx="2824281" cy="1128308"/>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r>
                <a:rPr lang="en-US" sz="1200" b="1" dirty="0"/>
                <a:t>Optimize Compute Performance and Cost</a:t>
              </a:r>
              <a:r>
                <a:rPr lang="en-US" sz="1200" dirty="0"/>
                <a:t> with Amazon EC2 Fleet</a:t>
              </a:r>
              <a:endParaRPr lang="en-US" sz="1200" dirty="0"/>
            </a:p>
            <a:p>
              <a:r>
                <a:rPr lang="en-US" sz="1200" dirty="0"/>
                <a:t>Provision compute capacity across EC2 instance types.</a:t>
              </a:r>
              <a:endParaRPr lang="en-US" sz="1200" kern="1200" dirty="0"/>
            </a:p>
          </p:txBody>
        </p:sp>
      </p:grpSp>
      <p:sp>
        <p:nvSpPr>
          <p:cNvPr id="16" name="Oval 15"/>
          <p:cNvSpPr/>
          <p:nvPr/>
        </p:nvSpPr>
        <p:spPr>
          <a:xfrm>
            <a:off x="3706787" y="2471617"/>
            <a:ext cx="1565996" cy="1566188"/>
          </a:xfrm>
          <a:prstGeom prst="ellipse">
            <a:avLst/>
          </a:prstGeom>
        </p:spPr>
        <p:style>
          <a:lnRef idx="2">
            <a:schemeClr val="lt1">
              <a:hueOff val="0"/>
              <a:satOff val="0"/>
              <a:lumOff val="0"/>
              <a:alphaOff val="0"/>
            </a:schemeClr>
          </a:lnRef>
          <a:fillRef idx="1">
            <a:schemeClr val="accent4">
              <a:alpha val="50000"/>
              <a:hueOff val="10412346"/>
              <a:satOff val="-59201"/>
              <a:lumOff val="19020"/>
              <a:alphaOff val="0"/>
            </a:schemeClr>
          </a:fillRef>
          <a:effectRef idx="0">
            <a:schemeClr val="accent4">
              <a:alpha val="50000"/>
              <a:hueOff val="10412346"/>
              <a:satOff val="-59201"/>
              <a:lumOff val="19020"/>
              <a:alphaOff val="0"/>
            </a:schemeClr>
          </a:effectRef>
          <a:fontRef idx="minor">
            <a:schemeClr val="tx1"/>
          </a:fontRef>
        </p:style>
      </p:sp>
      <p:grpSp>
        <p:nvGrpSpPr>
          <p:cNvPr id="17" name="Group 16"/>
          <p:cNvGrpSpPr/>
          <p:nvPr/>
        </p:nvGrpSpPr>
        <p:grpSpPr>
          <a:xfrm>
            <a:off x="910804" y="1958266"/>
            <a:ext cx="4222932" cy="1075585"/>
            <a:chOff x="220164" y="912249"/>
            <a:chExt cx="4222932" cy="1075585"/>
          </a:xfrm>
        </p:grpSpPr>
        <p:sp>
          <p:nvSpPr>
            <p:cNvPr id="18" name="Rectangle 17"/>
            <p:cNvSpPr/>
            <p:nvPr/>
          </p:nvSpPr>
          <p:spPr>
            <a:xfrm>
              <a:off x="220164" y="912249"/>
              <a:ext cx="4062599" cy="1056289"/>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380497" y="931545"/>
              <a:ext cx="4062599" cy="1056289"/>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 </a:t>
              </a:r>
              <a:endParaRPr lang="en-US" sz="1100" kern="1200" dirty="0"/>
            </a:p>
          </p:txBody>
        </p:sp>
      </p:grpSp>
      <p:sp>
        <p:nvSpPr>
          <p:cNvPr id="32" name="TextBox 31"/>
          <p:cNvSpPr txBox="1"/>
          <p:nvPr/>
        </p:nvSpPr>
        <p:spPr>
          <a:xfrm>
            <a:off x="6224818" y="3483807"/>
            <a:ext cx="2614382" cy="1107996"/>
          </a:xfrm>
          <a:prstGeom prst="rect">
            <a:avLst/>
          </a:prstGeom>
          <a:noFill/>
        </p:spPr>
        <p:txBody>
          <a:bodyPr wrap="square" rtlCol="0">
            <a:spAutoFit/>
          </a:bodyPr>
          <a:lstStyle/>
          <a:p>
            <a:r>
              <a:rPr lang="en-US" sz="1200" b="1" dirty="0"/>
              <a:t>Elastic Fabric Adapter </a:t>
            </a:r>
            <a:endParaRPr lang="en-US" sz="1200" b="1" dirty="0"/>
          </a:p>
          <a:p>
            <a:r>
              <a:rPr lang="en-US" sz="1200" dirty="0"/>
              <a:t>Fast interconnect for HPC clusters</a:t>
            </a:r>
            <a:endParaRPr lang="en-US" sz="1200" dirty="0"/>
          </a:p>
          <a:p>
            <a:r>
              <a:rPr lang="en-US" sz="1200" b="1" dirty="0"/>
              <a:t> </a:t>
            </a:r>
            <a:endParaRPr lang="en-US" sz="1200" b="1" dirty="0"/>
          </a:p>
          <a:p>
            <a:endParaRPr lang="en-US" dirty="0"/>
          </a:p>
        </p:txBody>
      </p:sp>
      <p:sp>
        <p:nvSpPr>
          <p:cNvPr id="33" name="Rectangle 32"/>
          <p:cNvSpPr/>
          <p:nvPr/>
        </p:nvSpPr>
        <p:spPr>
          <a:xfrm>
            <a:off x="445182" y="1481439"/>
            <a:ext cx="4572000" cy="1107996"/>
          </a:xfrm>
          <a:prstGeom prst="rect">
            <a:avLst/>
          </a:prstGeom>
        </p:spPr>
        <p:txBody>
          <a:bodyPr>
            <a:spAutoFit/>
          </a:bodyPr>
          <a:lstStyle/>
          <a:p>
            <a:r>
              <a:rPr lang="en-US" sz="1200" b="1" dirty="0"/>
              <a:t>Bare Metal Instances</a:t>
            </a:r>
            <a:endParaRPr lang="en-US" sz="1200" b="1" dirty="0"/>
          </a:p>
          <a:p>
            <a:r>
              <a:rPr lang="en-US" sz="1200" dirty="0"/>
              <a:t>ideal for workloads that require access to hardware feature sets (such as Intel® VT-x), or for applications that need to run in non-virtualized environments for licensing or support requirements</a:t>
            </a:r>
            <a:r>
              <a:rPr lang="en-US" sz="1600" dirty="0"/>
              <a:t>. </a:t>
            </a:r>
            <a:endParaRPr lang="en-US" sz="1600" dirty="0"/>
          </a:p>
        </p:txBody>
      </p:sp>
      <p:sp>
        <p:nvSpPr>
          <p:cNvPr id="34" name="TextBox 33"/>
          <p:cNvSpPr txBox="1"/>
          <p:nvPr/>
        </p:nvSpPr>
        <p:spPr>
          <a:xfrm>
            <a:off x="811533" y="3584622"/>
            <a:ext cx="2982319"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533400">
              <a:lnSpc>
                <a:spcPct val="90000"/>
              </a:lnSpc>
              <a:spcBef>
                <a:spcPct val="0"/>
              </a:spcBef>
              <a:spcAft>
                <a:spcPct val="35000"/>
              </a:spcAft>
            </a:pPr>
            <a:r>
              <a:rPr lang="en-US" sz="1200" b="1" dirty="0"/>
              <a:t>Pause and Resume Your Instances</a:t>
            </a:r>
            <a:endParaRPr lang="en-US" sz="1200" b="1" dirty="0"/>
          </a:p>
          <a:p>
            <a:pPr marL="0" lvl="0" indent="0" algn="ctr" defTabSz="533400" rtl="0">
              <a:lnSpc>
                <a:spcPct val="90000"/>
              </a:lnSpc>
              <a:spcBef>
                <a:spcPct val="0"/>
              </a:spcBef>
              <a:spcAft>
                <a:spcPct val="35000"/>
              </a:spcAft>
              <a:buNone/>
            </a:pPr>
            <a:r>
              <a:rPr lang="en-US" sz="1200" kern="1200" dirty="0"/>
              <a:t>. </a:t>
            </a:r>
            <a:endParaRPr lang="en-US" sz="1200" kern="1200" dirty="0"/>
          </a:p>
        </p:txBody>
      </p:sp>
      <p:sp>
        <p:nvSpPr>
          <p:cNvPr id="35" name="TextBox 34"/>
          <p:cNvSpPr txBox="1"/>
          <p:nvPr/>
        </p:nvSpPr>
        <p:spPr>
          <a:xfrm>
            <a:off x="5566840" y="4648200"/>
            <a:ext cx="1794371" cy="1032282"/>
          </a:xfrm>
          <a:prstGeom prst="rect">
            <a:avLst/>
          </a:prstGeom>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a:r>
              <a:rPr lang="en-US" sz="1200" b="1" dirty="0"/>
              <a:t>Amazon Time Sync Service</a:t>
            </a:r>
            <a:endParaRPr lang="en-US" sz="1200" b="1" dirty="0"/>
          </a:p>
          <a:p>
            <a:r>
              <a:rPr lang="en-US" sz="1200" b="1" dirty="0"/>
              <a:t> </a:t>
            </a:r>
            <a:endParaRPr lang="en-US" sz="1200" b="1" dirty="0"/>
          </a:p>
          <a:p>
            <a:pPr marL="0" lvl="0" indent="0" algn="ctr" defTabSz="533400" rtl="0">
              <a:lnSpc>
                <a:spcPct val="90000"/>
              </a:lnSpc>
              <a:spcBef>
                <a:spcPct val="0"/>
              </a:spcBef>
              <a:spcAft>
                <a:spcPct val="35000"/>
              </a:spcAft>
              <a:buNone/>
            </a:pPr>
            <a:r>
              <a:rPr lang="en-US" sz="1200" kern="1200" dirty="0"/>
              <a:t>. </a:t>
            </a:r>
            <a:endParaRPr lang="en-US" sz="1200" kern="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Industry Transformation</a:t>
            </a:r>
            <a:endParaRPr lang="en-US" dirty="0"/>
          </a:p>
        </p:txBody>
      </p:sp>
      <p:sp>
        <p:nvSpPr>
          <p:cNvPr id="3" name="Content Placeholder 2"/>
          <p:cNvSpPr>
            <a:spLocks noGrp="1"/>
          </p:cNvSpPr>
          <p:nvPr>
            <p:ph sz="quarter" idx="1"/>
          </p:nvPr>
        </p:nvSpPr>
        <p:spPr/>
        <p:txBody>
          <a:bodyPr/>
          <a:lstStyle/>
          <a:p>
            <a:pPr marL="0" indent="0">
              <a:buNone/>
            </a:pPr>
            <a:r>
              <a:rPr lang="en-US" dirty="0"/>
              <a:t>Creating software-based services before the Cloud:</a:t>
            </a:r>
            <a:endParaRPr lang="en-US" dirty="0"/>
          </a:p>
          <a:p>
            <a:r>
              <a:rPr lang="en-US" dirty="0"/>
              <a:t>High upfront investment, </a:t>
            </a:r>
            <a:r>
              <a:rPr lang="en-US" i="1" dirty="0"/>
              <a:t>capital expenditure (</a:t>
            </a:r>
            <a:r>
              <a:rPr lang="en-US" i="1" dirty="0" err="1"/>
              <a:t>CAPex</a:t>
            </a:r>
            <a:r>
              <a:rPr lang="en-US" i="1" dirty="0"/>
              <a:t>), </a:t>
            </a:r>
            <a:r>
              <a:rPr lang="en-US" dirty="0"/>
              <a:t>in hardware and network connections based only on speculation regarding the demand</a:t>
            </a:r>
            <a:endParaRPr lang="en-US" dirty="0"/>
          </a:p>
          <a:p>
            <a:r>
              <a:rPr lang="en-US" dirty="0"/>
              <a:t>Risk of losing this investment</a:t>
            </a:r>
            <a:endParaRPr lang="en-US" dirty="0"/>
          </a:p>
          <a:p>
            <a:r>
              <a:rPr lang="en-US" dirty="0"/>
              <a:t>On-going </a:t>
            </a:r>
            <a:r>
              <a:rPr lang="en-US" i="1" dirty="0"/>
              <a:t>operational expenditure (</a:t>
            </a:r>
            <a:r>
              <a:rPr lang="en-US" i="1" dirty="0" err="1"/>
              <a:t>OPex</a:t>
            </a:r>
            <a:r>
              <a:rPr lang="en-US" i="1" dirty="0"/>
              <a:t>)</a:t>
            </a:r>
            <a:endParaRPr lang="en-US" i="1" dirty="0"/>
          </a:p>
          <a:p>
            <a:r>
              <a:rPr lang="en-US" dirty="0"/>
              <a:t>Slow </a:t>
            </a:r>
            <a:r>
              <a:rPr lang="en-US" i="1" dirty="0"/>
              <a:t>time-to-market</a:t>
            </a:r>
            <a:endParaRPr lang="en-US" i="1" dirty="0"/>
          </a:p>
          <a:p>
            <a:r>
              <a:rPr lang="en-US" dirty="0"/>
              <a:t>Required (and expensive) expertise in the physical infrastructure (servers, switching, storage) and software reliability infrastructure (clustering, monitoring)</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r>
              <a:rPr lang="en-US" i="1" dirty="0"/>
              <a:t>Zing Interactive Media), 2000</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Rent space on a hosting site—the “cage” on an AT&amp;T hosting facility</a:t>
            </a:r>
            <a:endParaRPr lang="en-US" dirty="0"/>
          </a:p>
          <a:p>
            <a:r>
              <a:rPr lang="en-US" dirty="0"/>
              <a:t>Anticipate the peak use amount and develop a redundancy schema</a:t>
            </a:r>
            <a:endParaRPr lang="en-US" dirty="0"/>
          </a:p>
          <a:p>
            <a:r>
              <a:rPr lang="en-US" dirty="0"/>
              <a:t>Specify the technical requirements for the servers to meet the capacity plans</a:t>
            </a:r>
            <a:endParaRPr lang="en-US" dirty="0"/>
          </a:p>
          <a:p>
            <a:r>
              <a:rPr lang="en-US" dirty="0"/>
              <a:t>Negotiate vendor- and support contracts</a:t>
            </a:r>
            <a:endParaRPr lang="en-US" dirty="0"/>
          </a:p>
          <a:p>
            <a:r>
              <a:rPr lang="en-US" dirty="0"/>
              <a:t>Lease T1 lines for the “cage” connectivity and pay for them regardless of the actual use (!)</a:t>
            </a:r>
            <a:endParaRPr lang="en-US" dirty="0"/>
          </a:p>
          <a:p>
            <a:r>
              <a:rPr lang="en-US" dirty="0"/>
              <a:t>Purchase and install the computing and networking gear (load balancers, switches, firewalls, and other </a:t>
            </a:r>
            <a:r>
              <a:rPr lang="en-US" i="1" dirty="0"/>
              <a:t>networking appliances</a:t>
            </a:r>
            <a:r>
              <a:rPr lang="en-US" dirty="0"/>
              <a:t>)</a:t>
            </a:r>
            <a:endParaRPr lang="en-US" i="1" dirty="0"/>
          </a:p>
          <a:p>
            <a:r>
              <a:rPr lang="en-US" dirty="0"/>
              <a:t>Purchase and install the </a:t>
            </a:r>
            <a:r>
              <a:rPr lang="en-US" b="1" dirty="0"/>
              <a:t>software platform </a:t>
            </a:r>
            <a:r>
              <a:rPr lang="en-US" dirty="0"/>
              <a:t>(operating systems, databases, software libraries, compilers)</a:t>
            </a:r>
            <a:endParaRPr lang="en-US" dirty="0"/>
          </a:p>
          <a:p>
            <a:r>
              <a:rPr lang="en-US" dirty="0"/>
              <a:t>Hire an IT team of networking experts, a systems administrator, and a database administrator</a:t>
            </a:r>
            <a:endParaRPr lang="en-US" dirty="0"/>
          </a:p>
          <a:p>
            <a:r>
              <a:rPr lang="en-US" dirty="0"/>
              <a:t>Deploy and maintain the unique software that actually delivered the service</a:t>
            </a:r>
            <a:endParaRPr lang="en-US" dirty="0"/>
          </a:p>
          <a:p>
            <a:pPr marL="0" indent="0">
              <a:buNone/>
            </a:pPr>
            <a:r>
              <a:rPr lang="en-US" sz="3400" dirty="0">
                <a:solidFill>
                  <a:srgbClr val="FF0000"/>
                </a:solidFill>
              </a:rPr>
              <a:t>And all of this was on top of the actual cost of  building the product!</a:t>
            </a:r>
            <a:endParaRPr lang="en-US" sz="3400" dirty="0">
              <a:solidFill>
                <a:srgbClr val="FF0000"/>
              </a:solidFill>
            </a:endParaRP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7467600" cy="1143000"/>
          </a:xfrm>
        </p:spPr>
        <p:txBody>
          <a:bodyPr/>
          <a:lstStyle/>
          <a:p>
            <a:r>
              <a:rPr lang="en-US" u="sng" dirty="0"/>
              <a:t>In a general case:</a:t>
            </a:r>
            <a:r>
              <a:rPr lang="en-US" dirty="0"/>
              <a:t> an IT manager starting a new project has to</a:t>
            </a:r>
            <a:endParaRPr lang="en-US" dirty="0"/>
          </a:p>
        </p:txBody>
      </p:sp>
      <p:graphicFrame>
        <p:nvGraphicFramePr>
          <p:cNvPr id="12" name="Content Placeholder 11"/>
          <p:cNvGraphicFramePr>
            <a:graphicFrameLocks noGrp="1"/>
          </p:cNvGraphicFramePr>
          <p:nvPr>
            <p:ph sz="quarter" idx="1"/>
          </p:nvPr>
        </p:nvGraphicFramePr>
        <p:xfrm>
          <a:off x="457200" y="1600200"/>
          <a:ext cx="7467600" cy="48737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Footer Placeholder 3"/>
          <p:cNvSpPr>
            <a:spLocks noGrp="1"/>
          </p:cNvSpPr>
          <p:nvPr>
            <p:ph type="ftr" sz="quarter" idx="16"/>
          </p:nvPr>
        </p:nvSpPr>
        <p:spPr>
          <a:xfrm>
            <a:off x="4800600" y="6534015"/>
            <a:ext cx="4191000" cy="365760"/>
          </a:xfrm>
        </p:spPr>
        <p:txBody>
          <a:bodyPr/>
          <a:lstStyle/>
          <a:p>
            <a:r>
              <a:rPr lang="en-US" dirty="0"/>
              <a:t>Introduction to Cloud Computing    Igor </a:t>
            </a:r>
            <a:r>
              <a:rPr lang="en-US" dirty="0" err="1"/>
              <a:t>Faynberg</a:t>
            </a:r>
            <a:r>
              <a:rPr lang="en-US" dirty="0"/>
              <a:t> </a:t>
            </a:r>
            <a:fld id="{31655812-066B-4667-B548-4A7E086C7009}" type="slidenum">
              <a:rPr lang="en-US" dirty="0" smtClean="0"/>
            </a:fld>
            <a:endParaRPr lang="en-US" dirty="0"/>
          </a:p>
        </p:txBody>
      </p:sp>
      <p:sp>
        <p:nvSpPr>
          <p:cNvPr id="13" name="Curved Left Arrow 12"/>
          <p:cNvSpPr/>
          <p:nvPr/>
        </p:nvSpPr>
        <p:spPr>
          <a:xfrm>
            <a:off x="4267200" y="2971800"/>
            <a:ext cx="762000" cy="1295400"/>
          </a:xfrm>
          <a:prstGeom prst="curved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Transformation</a:t>
            </a:r>
            <a:endParaRPr lang="en-US" dirty="0"/>
          </a:p>
        </p:txBody>
      </p:sp>
      <p:sp>
        <p:nvSpPr>
          <p:cNvPr id="3" name="Content Placeholder 2"/>
          <p:cNvSpPr>
            <a:spLocks noGrp="1"/>
          </p:cNvSpPr>
          <p:nvPr>
            <p:ph sz="quarter" idx="1"/>
          </p:nvPr>
        </p:nvSpPr>
        <p:spPr/>
        <p:txBody>
          <a:bodyPr/>
          <a:lstStyle/>
          <a:p>
            <a:r>
              <a:rPr lang="en-US" dirty="0"/>
              <a:t>Took place to streamline the operations to keep both the developers and the service providers on the matter of </a:t>
            </a:r>
            <a:r>
              <a:rPr lang="en-US" i="1" dirty="0"/>
              <a:t>added value</a:t>
            </a:r>
            <a:endParaRPr lang="en-US" i="1" dirty="0"/>
          </a:p>
          <a:p>
            <a:r>
              <a:rPr lang="en-US" dirty="0"/>
              <a:t>Proceeded (roughly) in two phases:</a:t>
            </a:r>
            <a:endParaRPr lang="en-US" dirty="0"/>
          </a:p>
          <a:p>
            <a:pPr lvl="1"/>
            <a:r>
              <a:rPr lang="en-US" dirty="0"/>
              <a:t>Virtualization (</a:t>
            </a:r>
            <a:r>
              <a:rPr lang="en-US" dirty="0">
                <a:solidFill>
                  <a:srgbClr val="00B050"/>
                </a:solidFill>
              </a:rPr>
              <a:t>rediscovered</a:t>
            </a:r>
            <a:r>
              <a:rPr lang="en-US" dirty="0"/>
              <a:t> for the new purposes)</a:t>
            </a:r>
            <a:endParaRPr lang="en-US" dirty="0"/>
          </a:p>
          <a:p>
            <a:pPr lvl="1"/>
            <a:r>
              <a:rPr lang="en-US" dirty="0"/>
              <a:t>The full-blown Cloud</a:t>
            </a:r>
            <a:endParaRPr lang="en-US" dirty="0"/>
          </a:p>
          <a:p>
            <a:pPr lvl="1"/>
            <a:endParaRPr lang="en-US" dirty="0"/>
          </a:p>
          <a:p>
            <a:pPr marL="365760" lvl="1" indent="0">
              <a:buNone/>
            </a:pPr>
            <a:r>
              <a:rPr lang="en-US" sz="2400" dirty="0">
                <a:solidFill>
                  <a:srgbClr val="7030A0"/>
                </a:solidFill>
              </a:rPr>
              <a:t>Cloud = Virtualization + Networking + Automation </a:t>
            </a:r>
            <a:endParaRPr lang="en-US" sz="2400" dirty="0">
              <a:solidFill>
                <a:srgbClr val="7030A0"/>
              </a:solidFill>
            </a:endParaRPr>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sz="quarter" idx="1"/>
          </p:nvPr>
        </p:nvSpPr>
        <p:spPr/>
        <p:txBody>
          <a:bodyPr/>
          <a:lstStyle/>
          <a:p>
            <a:r>
              <a:rPr lang="en-US" dirty="0"/>
              <a:t>Evolution: Mainframes, Grid computing, </a:t>
            </a:r>
            <a:r>
              <a:rPr lang="en-US" dirty="0">
                <a:solidFill>
                  <a:srgbClr val="00B050"/>
                </a:solidFill>
              </a:rPr>
              <a:t>Cloud Computing</a:t>
            </a:r>
            <a:endParaRPr lang="en-US" dirty="0">
              <a:solidFill>
                <a:srgbClr val="00B050"/>
              </a:solidFill>
            </a:endParaRPr>
          </a:p>
          <a:p>
            <a:r>
              <a:rPr lang="en-US" dirty="0"/>
              <a:t>NIST Definitions</a:t>
            </a:r>
            <a:endParaRPr lang="en-US" dirty="0"/>
          </a:p>
          <a:p>
            <a:r>
              <a:rPr lang="en-US" dirty="0"/>
              <a:t>IT industry transformation</a:t>
            </a:r>
            <a:endParaRPr lang="en-US" dirty="0"/>
          </a:p>
          <a:p>
            <a:pPr lvl="1"/>
            <a:r>
              <a:rPr lang="en-US" dirty="0"/>
              <a:t>in-house data centers</a:t>
            </a:r>
            <a:endParaRPr lang="en-US" dirty="0"/>
          </a:p>
          <a:p>
            <a:pPr lvl="1"/>
            <a:r>
              <a:rPr lang="en-US" dirty="0"/>
              <a:t>Shadow IT</a:t>
            </a:r>
            <a:endParaRPr lang="en-US" dirty="0"/>
          </a:p>
          <a:p>
            <a:pPr lvl="1"/>
            <a:r>
              <a:rPr lang="en-US" dirty="0"/>
              <a:t>Private IT</a:t>
            </a:r>
            <a:endParaRPr lang="en-US" dirty="0"/>
          </a:p>
          <a:p>
            <a:r>
              <a:rPr lang="en-US" dirty="0"/>
              <a:t>Services</a:t>
            </a:r>
            <a:endParaRPr lang="en-US" dirty="0"/>
          </a:p>
          <a:p>
            <a:r>
              <a:rPr lang="en-US" dirty="0"/>
              <a:t>Technology building blocks</a:t>
            </a:r>
            <a:endParaRPr lang="en-US" dirty="0"/>
          </a:p>
          <a:p>
            <a:endParaRPr lang="en-US" dirty="0"/>
          </a:p>
        </p:txBody>
      </p:sp>
      <p:sp>
        <p:nvSpPr>
          <p:cNvPr id="4" name="Footer Placeholder 3"/>
          <p:cNvSpPr>
            <a:spLocks noGrp="1"/>
          </p:cNvSpPr>
          <p:nvPr>
            <p:ph type="ftr" sz="quarter" idx="16"/>
          </p:nvPr>
        </p:nvSpPr>
        <p:spPr/>
        <p:txBody>
          <a:bodyPr/>
          <a:lstStyle/>
          <a:p>
            <a:r>
              <a:rPr kumimoji="0" lang="en-US" dirty="0"/>
              <a:t>Igor Faynberg</a:t>
            </a:r>
            <a:endParaRPr kumimoji="0"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(the late context)</a:t>
            </a:r>
            <a:endParaRPr lang="en-US" dirty="0"/>
          </a:p>
        </p:txBody>
      </p:sp>
      <p:pic>
        <p:nvPicPr>
          <p:cNvPr id="5"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316027" y="2171721"/>
            <a:ext cx="1636016" cy="1636016"/>
          </a:xfrm>
        </p:spPr>
      </p:pic>
      <p:pic>
        <p:nvPicPr>
          <p:cNvPr id="6"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635" y="3124200"/>
            <a:ext cx="1636016" cy="1636016"/>
          </a:xfrm>
          <a:prstGeom prst="rect">
            <a:avLst/>
          </a:prstGeom>
        </p:spPr>
      </p:pic>
      <p:pic>
        <p:nvPicPr>
          <p:cNvPr id="7"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635" y="4417861"/>
            <a:ext cx="1636016" cy="1636016"/>
          </a:xfrm>
          <a:prstGeom prst="rect">
            <a:avLst/>
          </a:prstGeom>
        </p:spPr>
      </p:pic>
      <p:pic>
        <p:nvPicPr>
          <p:cNvPr id="8" name="Content Placeholder 4"/>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5965255" y="2362200"/>
            <a:ext cx="1079758" cy="1079758"/>
          </a:xfrm>
          <a:prstGeom prst="rect">
            <a:avLst/>
          </a:prstGeom>
        </p:spPr>
      </p:pic>
      <p:pic>
        <p:nvPicPr>
          <p:cNvPr id="10"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6651" y="3124200"/>
            <a:ext cx="1636016" cy="1636016"/>
          </a:xfrm>
          <a:prstGeom prst="rect">
            <a:avLst/>
          </a:prstGeom>
        </p:spPr>
      </p:pic>
      <p:sp>
        <p:nvSpPr>
          <p:cNvPr id="12" name="Right Arrow 11"/>
          <p:cNvSpPr/>
          <p:nvPr/>
        </p:nvSpPr>
        <p:spPr>
          <a:xfrm>
            <a:off x="4191000" y="3070913"/>
            <a:ext cx="1562100" cy="6793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3100" y="3311306"/>
            <a:ext cx="3759094" cy="3528722"/>
          </a:xfrm>
          <a:prstGeom prst="rect">
            <a:avLst/>
          </a:prstGeom>
        </p:spPr>
      </p:pic>
      <p:pic>
        <p:nvPicPr>
          <p:cNvPr id="14"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1259" y="4311170"/>
            <a:ext cx="1636016" cy="1636016"/>
          </a:xfrm>
          <a:prstGeom prst="rect">
            <a:avLst/>
          </a:prstGeom>
        </p:spPr>
      </p:pic>
      <p:pic>
        <p:nvPicPr>
          <p:cNvPr id="1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289" y="2212532"/>
            <a:ext cx="1079758" cy="1079758"/>
          </a:xfrm>
          <a:prstGeom prst="rect">
            <a:avLst/>
          </a:prstGeom>
        </p:spPr>
      </p:pic>
      <p:pic>
        <p:nvPicPr>
          <p:cNvPr id="1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724" y="1996268"/>
            <a:ext cx="1079758" cy="1079758"/>
          </a:xfrm>
          <a:prstGeom prst="rect">
            <a:avLst/>
          </a:prstGeom>
        </p:spPr>
      </p:pic>
      <p:pic>
        <p:nvPicPr>
          <p:cNvPr id="1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447" y="2985515"/>
            <a:ext cx="1079758" cy="1079758"/>
          </a:xfrm>
          <a:prstGeom prst="rect">
            <a:avLst/>
          </a:prstGeom>
        </p:spPr>
      </p:pic>
      <p:pic>
        <p:nvPicPr>
          <p:cNvPr id="1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647" y="2791361"/>
            <a:ext cx="1079758" cy="1079758"/>
          </a:xfrm>
          <a:prstGeom prst="rect">
            <a:avLst/>
          </a:prstGeom>
        </p:spPr>
      </p:pic>
      <p:sp>
        <p:nvSpPr>
          <p:cNvPr id="19" name="TextBox 18"/>
          <p:cNvSpPr txBox="1"/>
          <p:nvPr/>
        </p:nvSpPr>
        <p:spPr>
          <a:xfrm>
            <a:off x="1035358" y="6171285"/>
            <a:ext cx="5681931" cy="646331"/>
          </a:xfrm>
          <a:prstGeom prst="rect">
            <a:avLst/>
          </a:prstGeom>
          <a:noFill/>
        </p:spPr>
        <p:txBody>
          <a:bodyPr wrap="square" rtlCol="0">
            <a:spAutoFit/>
          </a:bodyPr>
          <a:lstStyle/>
          <a:p>
            <a:r>
              <a:rPr lang="en-US" dirty="0"/>
              <a:t>Replace several underutilized  physical servers  with the virtual servers maintained on </a:t>
            </a:r>
            <a:r>
              <a:rPr lang="en-US" i="1" dirty="0"/>
              <a:t>one </a:t>
            </a:r>
            <a:r>
              <a:rPr lang="en-US" dirty="0"/>
              <a:t>physical server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achievement of virtualization</a:t>
            </a:r>
            <a:endParaRPr lang="en-US" dirty="0"/>
          </a:p>
        </p:txBody>
      </p:sp>
      <p:sp>
        <p:nvSpPr>
          <p:cNvPr id="3" name="Content Placeholder 2"/>
          <p:cNvSpPr>
            <a:spLocks noGrp="1"/>
          </p:cNvSpPr>
          <p:nvPr>
            <p:ph sz="quarter" idx="1"/>
          </p:nvPr>
        </p:nvSpPr>
        <p:spPr/>
        <p:txBody>
          <a:bodyPr/>
          <a:lstStyle/>
          <a:p>
            <a:r>
              <a:rPr lang="en-US" dirty="0"/>
              <a:t>Significant reduction of </a:t>
            </a:r>
            <a:r>
              <a:rPr lang="en-US" dirty="0" err="1"/>
              <a:t>CapEx</a:t>
            </a:r>
            <a:r>
              <a:rPr lang="en-US" dirty="0"/>
              <a:t> and </a:t>
            </a:r>
            <a:r>
              <a:rPr lang="en-US" dirty="0" err="1"/>
              <a:t>OpEx</a:t>
            </a:r>
            <a:r>
              <a:rPr lang="en-US" dirty="0"/>
              <a:t> (2/3 of the IT budget is devoted to the maintenance of hardware!)</a:t>
            </a:r>
            <a:endParaRPr lang="en-US" dirty="0"/>
          </a:p>
          <a:p>
            <a:r>
              <a:rPr lang="en-US" dirty="0"/>
              <a:t>Improvement in availability (deploy a new instance in no time!)</a:t>
            </a:r>
            <a:endParaRPr lang="en-US" dirty="0"/>
          </a:p>
          <a:p>
            <a:r>
              <a:rPr lang="en-US" dirty="0"/>
              <a:t>Improvement in reliability (easy to run several instances simultaneously)</a:t>
            </a:r>
            <a:endParaRPr lang="en-US" dirty="0"/>
          </a:p>
          <a:p>
            <a:r>
              <a:rPr lang="en-US" dirty="0"/>
              <a:t>Improvement in higher CPU utilization  </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
        <p:nvSpPr>
          <p:cNvPr id="6" name="TextBox 5"/>
          <p:cNvSpPr txBox="1"/>
          <p:nvPr/>
        </p:nvSpPr>
        <p:spPr>
          <a:xfrm>
            <a:off x="990600" y="4811958"/>
            <a:ext cx="5257800" cy="830997"/>
          </a:xfrm>
          <a:prstGeom prst="rect">
            <a:avLst/>
          </a:prstGeom>
          <a:solidFill>
            <a:srgbClr val="FF6699"/>
          </a:solidFill>
        </p:spPr>
        <p:txBody>
          <a:bodyPr wrap="square" rtlCol="0">
            <a:spAutoFit/>
          </a:bodyPr>
          <a:lstStyle/>
          <a:p>
            <a:r>
              <a:rPr lang="en-US" sz="2400" dirty="0"/>
              <a:t>A new problem: Software licensing</a:t>
            </a:r>
            <a:endParaRPr lang="en-US" sz="2400" dirty="0"/>
          </a:p>
          <a:p>
            <a:endParaRPr lang="en-US" sz="2400" dirty="0"/>
          </a:p>
        </p:txBody>
      </p:sp>
      <p:sp>
        <p:nvSpPr>
          <p:cNvPr id="7" name="TextBox 6"/>
          <p:cNvSpPr txBox="1"/>
          <p:nvPr/>
        </p:nvSpPr>
        <p:spPr>
          <a:xfrm>
            <a:off x="1524000" y="5760106"/>
            <a:ext cx="7239000" cy="830997"/>
          </a:xfrm>
          <a:prstGeom prst="rect">
            <a:avLst/>
          </a:prstGeom>
          <a:solidFill>
            <a:srgbClr val="FFFF00"/>
          </a:solidFill>
        </p:spPr>
        <p:txBody>
          <a:bodyPr wrap="square" rtlCol="0">
            <a:spAutoFit/>
          </a:bodyPr>
          <a:lstStyle/>
          <a:p>
            <a:r>
              <a:rPr lang="en-US" sz="2400" dirty="0"/>
              <a:t>A remaining old problem: Static configuration</a:t>
            </a:r>
            <a:endParaRPr lang="en-US" sz="2400" dirty="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Cloud as a major step forward</a:t>
            </a:r>
            <a:endParaRPr lang="en-US" dirty="0"/>
          </a:p>
        </p:txBody>
      </p:sp>
      <p:sp>
        <p:nvSpPr>
          <p:cNvPr id="3" name="Content Placeholder 2"/>
          <p:cNvSpPr>
            <a:spLocks noGrp="1"/>
          </p:cNvSpPr>
          <p:nvPr>
            <p:ph sz="quarter" idx="1"/>
          </p:nvPr>
        </p:nvSpPr>
        <p:spPr/>
        <p:txBody>
          <a:bodyPr/>
          <a:lstStyle/>
          <a:p>
            <a:r>
              <a:rPr lang="en-US" dirty="0"/>
              <a:t>“Pay-as-you-go” business model</a:t>
            </a:r>
            <a:endParaRPr lang="en-US" dirty="0"/>
          </a:p>
          <a:p>
            <a:r>
              <a:rPr lang="en-US" dirty="0"/>
              <a:t>Full automation</a:t>
            </a:r>
            <a:endParaRPr lang="en-US" dirty="0"/>
          </a:p>
          <a:p>
            <a:r>
              <a:rPr lang="en-US" dirty="0"/>
              <a:t>Low cost of ownership</a:t>
            </a:r>
            <a:endParaRPr lang="en-US" dirty="0"/>
          </a:p>
          <a:p>
            <a:r>
              <a:rPr lang="en-US" dirty="0"/>
              <a:t>Availability of multiple platforms and services (databases, load balancing, Big Data/analytics, machine learning… the list is still growing!)</a:t>
            </a:r>
            <a:endParaRPr lang="en-US" dirty="0"/>
          </a:p>
          <a:p>
            <a:r>
              <a:rPr lang="en-US" dirty="0"/>
              <a:t>Life-cycle management: auto-deployment, monitoring, auto-healing—all rule-based and defined by a user.</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
        <p:nvSpPr>
          <p:cNvPr id="5" name="TextBox 4"/>
          <p:cNvSpPr txBox="1"/>
          <p:nvPr/>
        </p:nvSpPr>
        <p:spPr>
          <a:xfrm>
            <a:off x="228600" y="5679321"/>
            <a:ext cx="8915400" cy="830997"/>
          </a:xfrm>
          <a:prstGeom prst="rect">
            <a:avLst/>
          </a:prstGeom>
          <a:solidFill>
            <a:srgbClr val="FFFF00"/>
          </a:solidFill>
        </p:spPr>
        <p:txBody>
          <a:bodyPr wrap="square" rtlCol="0">
            <a:spAutoFit/>
          </a:bodyPr>
          <a:lstStyle/>
          <a:p>
            <a:pPr algn="ctr"/>
            <a:r>
              <a:rPr lang="en-US" sz="2400" dirty="0"/>
              <a:t>Consequence: The developer can concentrate  on the application!</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13BA7D6-8375-4C3F-B984-8BB10748432A}" type="slidenum">
              <a:rPr lang="en-US" smtClean="0"/>
            </a:fld>
            <a:endParaRPr lang="en-US"/>
          </a:p>
        </p:txBody>
      </p:sp>
      <p:grpSp>
        <p:nvGrpSpPr>
          <p:cNvPr id="4" name="Group 28"/>
          <p:cNvGrpSpPr/>
          <p:nvPr/>
        </p:nvGrpSpPr>
        <p:grpSpPr>
          <a:xfrm>
            <a:off x="0" y="1295400"/>
            <a:ext cx="5072743" cy="3516085"/>
            <a:chOff x="-43543" y="2281581"/>
            <a:chExt cx="5606143" cy="3814420"/>
          </a:xfrm>
        </p:grpSpPr>
        <p:sp>
          <p:nvSpPr>
            <p:cNvPr id="3" name="Freeform 2"/>
            <p:cNvSpPr/>
            <p:nvPr/>
          </p:nvSpPr>
          <p:spPr bwMode="blackWhite">
            <a:xfrm>
              <a:off x="269630" y="2281581"/>
              <a:ext cx="4630050" cy="3814420"/>
            </a:xfrm>
            <a:custGeom>
              <a:avLst/>
              <a:gdLst>
                <a:gd name="connsiteX0" fmla="*/ 1176766 w 4518680"/>
                <a:gd name="connsiteY0" fmla="*/ 762000 h 3897085"/>
                <a:gd name="connsiteX1" fmla="*/ 1176766 w 4518680"/>
                <a:gd name="connsiteY1" fmla="*/ 762000 h 3897085"/>
                <a:gd name="connsiteX2" fmla="*/ 1198537 w 4518680"/>
                <a:gd name="connsiteY2" fmla="*/ 664028 h 3897085"/>
                <a:gd name="connsiteX3" fmla="*/ 1220308 w 4518680"/>
                <a:gd name="connsiteY3" fmla="*/ 587828 h 3897085"/>
                <a:gd name="connsiteX4" fmla="*/ 1242080 w 4518680"/>
                <a:gd name="connsiteY4" fmla="*/ 555171 h 3897085"/>
                <a:gd name="connsiteX5" fmla="*/ 1274737 w 4518680"/>
                <a:gd name="connsiteY5" fmla="*/ 489857 h 3897085"/>
                <a:gd name="connsiteX6" fmla="*/ 1296508 w 4518680"/>
                <a:gd name="connsiteY6" fmla="*/ 413657 h 3897085"/>
                <a:gd name="connsiteX7" fmla="*/ 1318280 w 4518680"/>
                <a:gd name="connsiteY7" fmla="*/ 337457 h 3897085"/>
                <a:gd name="connsiteX8" fmla="*/ 1340051 w 4518680"/>
                <a:gd name="connsiteY8" fmla="*/ 315685 h 3897085"/>
                <a:gd name="connsiteX9" fmla="*/ 1372708 w 4518680"/>
                <a:gd name="connsiteY9" fmla="*/ 250371 h 3897085"/>
                <a:gd name="connsiteX10" fmla="*/ 1383594 w 4518680"/>
                <a:gd name="connsiteY10" fmla="*/ 217714 h 3897085"/>
                <a:gd name="connsiteX11" fmla="*/ 1416251 w 4518680"/>
                <a:gd name="connsiteY11" fmla="*/ 206828 h 3897085"/>
                <a:gd name="connsiteX12" fmla="*/ 1427137 w 4518680"/>
                <a:gd name="connsiteY12" fmla="*/ 174171 h 3897085"/>
                <a:gd name="connsiteX13" fmla="*/ 1438023 w 4518680"/>
                <a:gd name="connsiteY13" fmla="*/ 87085 h 3897085"/>
                <a:gd name="connsiteX14" fmla="*/ 1470680 w 4518680"/>
                <a:gd name="connsiteY14" fmla="*/ 65314 h 3897085"/>
                <a:gd name="connsiteX15" fmla="*/ 1525108 w 4518680"/>
                <a:gd name="connsiteY15" fmla="*/ 108857 h 3897085"/>
                <a:gd name="connsiteX16" fmla="*/ 1568651 w 4518680"/>
                <a:gd name="connsiteY16" fmla="*/ 119742 h 3897085"/>
                <a:gd name="connsiteX17" fmla="*/ 1601308 w 4518680"/>
                <a:gd name="connsiteY17" fmla="*/ 130628 h 3897085"/>
                <a:gd name="connsiteX18" fmla="*/ 1819023 w 4518680"/>
                <a:gd name="connsiteY18" fmla="*/ 97971 h 3897085"/>
                <a:gd name="connsiteX19" fmla="*/ 1873451 w 4518680"/>
                <a:gd name="connsiteY19" fmla="*/ 43542 h 3897085"/>
                <a:gd name="connsiteX20" fmla="*/ 1906108 w 4518680"/>
                <a:gd name="connsiteY20" fmla="*/ 32657 h 3897085"/>
                <a:gd name="connsiteX21" fmla="*/ 1993194 w 4518680"/>
                <a:gd name="connsiteY21" fmla="*/ 10885 h 3897085"/>
                <a:gd name="connsiteX22" fmla="*/ 2025851 w 4518680"/>
                <a:gd name="connsiteY22" fmla="*/ 0 h 3897085"/>
                <a:gd name="connsiteX23" fmla="*/ 2047623 w 4518680"/>
                <a:gd name="connsiteY23" fmla="*/ 65314 h 3897085"/>
                <a:gd name="connsiteX24" fmla="*/ 2112937 w 4518680"/>
                <a:gd name="connsiteY24" fmla="*/ 43542 h 3897085"/>
                <a:gd name="connsiteX25" fmla="*/ 2167366 w 4518680"/>
                <a:gd name="connsiteY25" fmla="*/ 54428 h 3897085"/>
                <a:gd name="connsiteX26" fmla="*/ 2145594 w 4518680"/>
                <a:gd name="connsiteY26" fmla="*/ 130628 h 3897085"/>
                <a:gd name="connsiteX27" fmla="*/ 2156480 w 4518680"/>
                <a:gd name="connsiteY27" fmla="*/ 185057 h 3897085"/>
                <a:gd name="connsiteX28" fmla="*/ 2178251 w 4518680"/>
                <a:gd name="connsiteY28" fmla="*/ 217714 h 3897085"/>
                <a:gd name="connsiteX29" fmla="*/ 2254451 w 4518680"/>
                <a:gd name="connsiteY29" fmla="*/ 272142 h 3897085"/>
                <a:gd name="connsiteX30" fmla="*/ 2308880 w 4518680"/>
                <a:gd name="connsiteY30" fmla="*/ 283028 h 3897085"/>
                <a:gd name="connsiteX31" fmla="*/ 2319766 w 4518680"/>
                <a:gd name="connsiteY31" fmla="*/ 315685 h 3897085"/>
                <a:gd name="connsiteX32" fmla="*/ 2352423 w 4518680"/>
                <a:gd name="connsiteY32" fmla="*/ 326571 h 3897085"/>
                <a:gd name="connsiteX33" fmla="*/ 2330651 w 4518680"/>
                <a:gd name="connsiteY33" fmla="*/ 446314 h 3897085"/>
                <a:gd name="connsiteX34" fmla="*/ 2363308 w 4518680"/>
                <a:gd name="connsiteY34" fmla="*/ 555171 h 3897085"/>
                <a:gd name="connsiteX35" fmla="*/ 2395966 w 4518680"/>
                <a:gd name="connsiteY35" fmla="*/ 566057 h 3897085"/>
                <a:gd name="connsiteX36" fmla="*/ 2417737 w 4518680"/>
                <a:gd name="connsiteY36" fmla="*/ 598714 h 3897085"/>
                <a:gd name="connsiteX37" fmla="*/ 2450394 w 4518680"/>
                <a:gd name="connsiteY37" fmla="*/ 674914 h 3897085"/>
                <a:gd name="connsiteX38" fmla="*/ 2526594 w 4518680"/>
                <a:gd name="connsiteY38" fmla="*/ 696685 h 3897085"/>
                <a:gd name="connsiteX39" fmla="*/ 2537480 w 4518680"/>
                <a:gd name="connsiteY39" fmla="*/ 707571 h 3897085"/>
                <a:gd name="connsiteX40" fmla="*/ 2689880 w 4518680"/>
                <a:gd name="connsiteY40" fmla="*/ 881742 h 3897085"/>
                <a:gd name="connsiteX41" fmla="*/ 2755194 w 4518680"/>
                <a:gd name="connsiteY41" fmla="*/ 957942 h 3897085"/>
                <a:gd name="connsiteX42" fmla="*/ 2776966 w 4518680"/>
                <a:gd name="connsiteY42" fmla="*/ 979714 h 3897085"/>
                <a:gd name="connsiteX43" fmla="*/ 2842280 w 4518680"/>
                <a:gd name="connsiteY43" fmla="*/ 1034142 h 3897085"/>
                <a:gd name="connsiteX44" fmla="*/ 2864051 w 4518680"/>
                <a:gd name="connsiteY44" fmla="*/ 1066800 h 3897085"/>
                <a:gd name="connsiteX45" fmla="*/ 2896708 w 4518680"/>
                <a:gd name="connsiteY45" fmla="*/ 1088571 h 3897085"/>
                <a:gd name="connsiteX46" fmla="*/ 2983794 w 4518680"/>
                <a:gd name="connsiteY46" fmla="*/ 1175657 h 3897085"/>
                <a:gd name="connsiteX47" fmla="*/ 3005566 w 4518680"/>
                <a:gd name="connsiteY47" fmla="*/ 1197428 h 3897085"/>
                <a:gd name="connsiteX48" fmla="*/ 3027337 w 4518680"/>
                <a:gd name="connsiteY48" fmla="*/ 1230085 h 3897085"/>
                <a:gd name="connsiteX49" fmla="*/ 3070880 w 4518680"/>
                <a:gd name="connsiteY49" fmla="*/ 1273628 h 3897085"/>
                <a:gd name="connsiteX50" fmla="*/ 3092651 w 4518680"/>
                <a:gd name="connsiteY50" fmla="*/ 1306285 h 3897085"/>
                <a:gd name="connsiteX51" fmla="*/ 3103537 w 4518680"/>
                <a:gd name="connsiteY51" fmla="*/ 1338942 h 3897085"/>
                <a:gd name="connsiteX52" fmla="*/ 3125308 w 4518680"/>
                <a:gd name="connsiteY52" fmla="*/ 1360714 h 3897085"/>
                <a:gd name="connsiteX53" fmla="*/ 3212394 w 4518680"/>
                <a:gd name="connsiteY53" fmla="*/ 1469571 h 3897085"/>
                <a:gd name="connsiteX54" fmla="*/ 3245051 w 4518680"/>
                <a:gd name="connsiteY54" fmla="*/ 1513114 h 3897085"/>
                <a:gd name="connsiteX55" fmla="*/ 3266823 w 4518680"/>
                <a:gd name="connsiteY55" fmla="*/ 1534885 h 3897085"/>
                <a:gd name="connsiteX56" fmla="*/ 3375680 w 4518680"/>
                <a:gd name="connsiteY56" fmla="*/ 1665514 h 3897085"/>
                <a:gd name="connsiteX57" fmla="*/ 3397451 w 4518680"/>
                <a:gd name="connsiteY57" fmla="*/ 1709057 h 3897085"/>
                <a:gd name="connsiteX58" fmla="*/ 3419223 w 4518680"/>
                <a:gd name="connsiteY58" fmla="*/ 1741714 h 3897085"/>
                <a:gd name="connsiteX59" fmla="*/ 3430108 w 4518680"/>
                <a:gd name="connsiteY59" fmla="*/ 1774371 h 3897085"/>
                <a:gd name="connsiteX60" fmla="*/ 3440994 w 4518680"/>
                <a:gd name="connsiteY60" fmla="*/ 1817914 h 3897085"/>
                <a:gd name="connsiteX61" fmla="*/ 3560737 w 4518680"/>
                <a:gd name="connsiteY61" fmla="*/ 1872342 h 3897085"/>
                <a:gd name="connsiteX62" fmla="*/ 3734908 w 4518680"/>
                <a:gd name="connsiteY62" fmla="*/ 1948542 h 3897085"/>
                <a:gd name="connsiteX63" fmla="*/ 3734908 w 4518680"/>
                <a:gd name="connsiteY63" fmla="*/ 2220685 h 3897085"/>
                <a:gd name="connsiteX64" fmla="*/ 3745794 w 4518680"/>
                <a:gd name="connsiteY64" fmla="*/ 2471057 h 3897085"/>
                <a:gd name="connsiteX65" fmla="*/ 3821994 w 4518680"/>
                <a:gd name="connsiteY65" fmla="*/ 2590800 h 3897085"/>
                <a:gd name="connsiteX66" fmla="*/ 3854651 w 4518680"/>
                <a:gd name="connsiteY66" fmla="*/ 2601685 h 3897085"/>
                <a:gd name="connsiteX67" fmla="*/ 3919966 w 4518680"/>
                <a:gd name="connsiteY67" fmla="*/ 2634342 h 3897085"/>
                <a:gd name="connsiteX68" fmla="*/ 4007051 w 4518680"/>
                <a:gd name="connsiteY68" fmla="*/ 2677885 h 3897085"/>
                <a:gd name="connsiteX69" fmla="*/ 4039708 w 4518680"/>
                <a:gd name="connsiteY69" fmla="*/ 2710542 h 3897085"/>
                <a:gd name="connsiteX70" fmla="*/ 4083251 w 4518680"/>
                <a:gd name="connsiteY70" fmla="*/ 2732314 h 3897085"/>
                <a:gd name="connsiteX71" fmla="*/ 4115908 w 4518680"/>
                <a:gd name="connsiteY71" fmla="*/ 2754085 h 3897085"/>
                <a:gd name="connsiteX72" fmla="*/ 4126794 w 4518680"/>
                <a:gd name="connsiteY72" fmla="*/ 2786742 h 3897085"/>
                <a:gd name="connsiteX73" fmla="*/ 4137680 w 4518680"/>
                <a:gd name="connsiteY73" fmla="*/ 2862942 h 3897085"/>
                <a:gd name="connsiteX74" fmla="*/ 4159451 w 4518680"/>
                <a:gd name="connsiteY74" fmla="*/ 2895600 h 3897085"/>
                <a:gd name="connsiteX75" fmla="*/ 4202994 w 4518680"/>
                <a:gd name="connsiteY75" fmla="*/ 3004457 h 3897085"/>
                <a:gd name="connsiteX76" fmla="*/ 4290080 w 4518680"/>
                <a:gd name="connsiteY76" fmla="*/ 3091542 h 3897085"/>
                <a:gd name="connsiteX77" fmla="*/ 4333623 w 4518680"/>
                <a:gd name="connsiteY77" fmla="*/ 3124200 h 3897085"/>
                <a:gd name="connsiteX78" fmla="*/ 4388051 w 4518680"/>
                <a:gd name="connsiteY78" fmla="*/ 3167742 h 3897085"/>
                <a:gd name="connsiteX79" fmla="*/ 4409823 w 4518680"/>
                <a:gd name="connsiteY79" fmla="*/ 3200400 h 3897085"/>
                <a:gd name="connsiteX80" fmla="*/ 4420708 w 4518680"/>
                <a:gd name="connsiteY80" fmla="*/ 3233057 h 3897085"/>
                <a:gd name="connsiteX81" fmla="*/ 4442480 w 4518680"/>
                <a:gd name="connsiteY81" fmla="*/ 3254828 h 3897085"/>
                <a:gd name="connsiteX82" fmla="*/ 4475137 w 4518680"/>
                <a:gd name="connsiteY82" fmla="*/ 3341914 h 3897085"/>
                <a:gd name="connsiteX83" fmla="*/ 4496908 w 4518680"/>
                <a:gd name="connsiteY83" fmla="*/ 3374571 h 3897085"/>
                <a:gd name="connsiteX84" fmla="*/ 4518680 w 4518680"/>
                <a:gd name="connsiteY84" fmla="*/ 3439885 h 3897085"/>
                <a:gd name="connsiteX85" fmla="*/ 4507794 w 4518680"/>
                <a:gd name="connsiteY85" fmla="*/ 3472542 h 3897085"/>
                <a:gd name="connsiteX86" fmla="*/ 4475137 w 4518680"/>
                <a:gd name="connsiteY86" fmla="*/ 3483428 h 3897085"/>
                <a:gd name="connsiteX87" fmla="*/ 4453366 w 4518680"/>
                <a:gd name="connsiteY87" fmla="*/ 3505200 h 3897085"/>
                <a:gd name="connsiteX88" fmla="*/ 4388051 w 4518680"/>
                <a:gd name="connsiteY88" fmla="*/ 3537857 h 3897085"/>
                <a:gd name="connsiteX89" fmla="*/ 4235651 w 4518680"/>
                <a:gd name="connsiteY89" fmla="*/ 3526971 h 3897085"/>
                <a:gd name="connsiteX90" fmla="*/ 4159451 w 4518680"/>
                <a:gd name="connsiteY90" fmla="*/ 3461657 h 3897085"/>
                <a:gd name="connsiteX91" fmla="*/ 4126794 w 4518680"/>
                <a:gd name="connsiteY91" fmla="*/ 3439885 h 3897085"/>
                <a:gd name="connsiteX92" fmla="*/ 4061480 w 4518680"/>
                <a:gd name="connsiteY92" fmla="*/ 3516085 h 3897085"/>
                <a:gd name="connsiteX93" fmla="*/ 3996166 w 4518680"/>
                <a:gd name="connsiteY93" fmla="*/ 3548742 h 3897085"/>
                <a:gd name="connsiteX94" fmla="*/ 3963508 w 4518680"/>
                <a:gd name="connsiteY94" fmla="*/ 3570514 h 3897085"/>
                <a:gd name="connsiteX95" fmla="*/ 3909080 w 4518680"/>
                <a:gd name="connsiteY95" fmla="*/ 3581400 h 3897085"/>
                <a:gd name="connsiteX96" fmla="*/ 3832880 w 4518680"/>
                <a:gd name="connsiteY96" fmla="*/ 3603171 h 3897085"/>
                <a:gd name="connsiteX97" fmla="*/ 3811108 w 4518680"/>
                <a:gd name="connsiteY97" fmla="*/ 3624942 h 3897085"/>
                <a:gd name="connsiteX98" fmla="*/ 3843766 w 4518680"/>
                <a:gd name="connsiteY98" fmla="*/ 3635828 h 3897085"/>
                <a:gd name="connsiteX99" fmla="*/ 3898194 w 4518680"/>
                <a:gd name="connsiteY99" fmla="*/ 3646714 h 3897085"/>
                <a:gd name="connsiteX100" fmla="*/ 3887308 w 4518680"/>
                <a:gd name="connsiteY100" fmla="*/ 3744685 h 3897085"/>
                <a:gd name="connsiteX101" fmla="*/ 3843766 w 4518680"/>
                <a:gd name="connsiteY101" fmla="*/ 3810000 h 3897085"/>
                <a:gd name="connsiteX102" fmla="*/ 3789337 w 4518680"/>
                <a:gd name="connsiteY102" fmla="*/ 3875314 h 3897085"/>
                <a:gd name="connsiteX103" fmla="*/ 3745794 w 4518680"/>
                <a:gd name="connsiteY103" fmla="*/ 3864428 h 3897085"/>
                <a:gd name="connsiteX104" fmla="*/ 3669594 w 4518680"/>
                <a:gd name="connsiteY104" fmla="*/ 3788228 h 3897085"/>
                <a:gd name="connsiteX105" fmla="*/ 3636937 w 4518680"/>
                <a:gd name="connsiteY105" fmla="*/ 3766457 h 3897085"/>
                <a:gd name="connsiteX106" fmla="*/ 3538966 w 4518680"/>
                <a:gd name="connsiteY106" fmla="*/ 3679371 h 3897085"/>
                <a:gd name="connsiteX107" fmla="*/ 3473651 w 4518680"/>
                <a:gd name="connsiteY107" fmla="*/ 3646714 h 3897085"/>
                <a:gd name="connsiteX108" fmla="*/ 3397451 w 4518680"/>
                <a:gd name="connsiteY108" fmla="*/ 3570514 h 3897085"/>
                <a:gd name="connsiteX109" fmla="*/ 3343023 w 4518680"/>
                <a:gd name="connsiteY109" fmla="*/ 3559628 h 3897085"/>
                <a:gd name="connsiteX110" fmla="*/ 3288594 w 4518680"/>
                <a:gd name="connsiteY110" fmla="*/ 3526971 h 3897085"/>
                <a:gd name="connsiteX111" fmla="*/ 3190623 w 4518680"/>
                <a:gd name="connsiteY111" fmla="*/ 3450771 h 3897085"/>
                <a:gd name="connsiteX112" fmla="*/ 3038223 w 4518680"/>
                <a:gd name="connsiteY112" fmla="*/ 3363685 h 3897085"/>
                <a:gd name="connsiteX113" fmla="*/ 3005566 w 4518680"/>
                <a:gd name="connsiteY113" fmla="*/ 3352800 h 3897085"/>
                <a:gd name="connsiteX114" fmla="*/ 2983794 w 4518680"/>
                <a:gd name="connsiteY114" fmla="*/ 3331028 h 3897085"/>
                <a:gd name="connsiteX115" fmla="*/ 2896708 w 4518680"/>
                <a:gd name="connsiteY115" fmla="*/ 3298371 h 3897085"/>
                <a:gd name="connsiteX116" fmla="*/ 2798737 w 4518680"/>
                <a:gd name="connsiteY116" fmla="*/ 3309257 h 3897085"/>
                <a:gd name="connsiteX117" fmla="*/ 2776966 w 4518680"/>
                <a:gd name="connsiteY117" fmla="*/ 3341914 h 3897085"/>
                <a:gd name="connsiteX118" fmla="*/ 2711651 w 4518680"/>
                <a:gd name="connsiteY118" fmla="*/ 3429000 h 3897085"/>
                <a:gd name="connsiteX119" fmla="*/ 2700766 w 4518680"/>
                <a:gd name="connsiteY119" fmla="*/ 3461657 h 3897085"/>
                <a:gd name="connsiteX120" fmla="*/ 2646337 w 4518680"/>
                <a:gd name="connsiteY120" fmla="*/ 3537857 h 3897085"/>
                <a:gd name="connsiteX121" fmla="*/ 2624566 w 4518680"/>
                <a:gd name="connsiteY121" fmla="*/ 3646714 h 3897085"/>
                <a:gd name="connsiteX122" fmla="*/ 2581023 w 4518680"/>
                <a:gd name="connsiteY122" fmla="*/ 3766457 h 3897085"/>
                <a:gd name="connsiteX123" fmla="*/ 2559251 w 4518680"/>
                <a:gd name="connsiteY123" fmla="*/ 3831771 h 3897085"/>
                <a:gd name="connsiteX124" fmla="*/ 2548366 w 4518680"/>
                <a:gd name="connsiteY124" fmla="*/ 3864428 h 3897085"/>
                <a:gd name="connsiteX125" fmla="*/ 2526594 w 4518680"/>
                <a:gd name="connsiteY125" fmla="*/ 3897085 h 3897085"/>
                <a:gd name="connsiteX126" fmla="*/ 2483051 w 4518680"/>
                <a:gd name="connsiteY126" fmla="*/ 3886200 h 3897085"/>
                <a:gd name="connsiteX127" fmla="*/ 2439508 w 4518680"/>
                <a:gd name="connsiteY127" fmla="*/ 3842657 h 3897085"/>
                <a:gd name="connsiteX128" fmla="*/ 2385080 w 4518680"/>
                <a:gd name="connsiteY128" fmla="*/ 3788228 h 3897085"/>
                <a:gd name="connsiteX129" fmla="*/ 2363308 w 4518680"/>
                <a:gd name="connsiteY129" fmla="*/ 3766457 h 3897085"/>
                <a:gd name="connsiteX130" fmla="*/ 2330651 w 4518680"/>
                <a:gd name="connsiteY130" fmla="*/ 3733800 h 3897085"/>
                <a:gd name="connsiteX131" fmla="*/ 2297994 w 4518680"/>
                <a:gd name="connsiteY131" fmla="*/ 3712028 h 3897085"/>
                <a:gd name="connsiteX132" fmla="*/ 2265337 w 4518680"/>
                <a:gd name="connsiteY132" fmla="*/ 3679371 h 3897085"/>
                <a:gd name="connsiteX133" fmla="*/ 2232680 w 4518680"/>
                <a:gd name="connsiteY133" fmla="*/ 3635828 h 3897085"/>
                <a:gd name="connsiteX134" fmla="*/ 2200023 w 4518680"/>
                <a:gd name="connsiteY134" fmla="*/ 3624942 h 3897085"/>
                <a:gd name="connsiteX135" fmla="*/ 2167366 w 4518680"/>
                <a:gd name="connsiteY135" fmla="*/ 3603171 h 3897085"/>
                <a:gd name="connsiteX136" fmla="*/ 2145594 w 4518680"/>
                <a:gd name="connsiteY136" fmla="*/ 3581400 h 3897085"/>
                <a:gd name="connsiteX137" fmla="*/ 2112937 w 4518680"/>
                <a:gd name="connsiteY137" fmla="*/ 3570514 h 3897085"/>
                <a:gd name="connsiteX138" fmla="*/ 1971423 w 4518680"/>
                <a:gd name="connsiteY138" fmla="*/ 3559628 h 3897085"/>
                <a:gd name="connsiteX139" fmla="*/ 2080280 w 4518680"/>
                <a:gd name="connsiteY139" fmla="*/ 3581400 h 3897085"/>
                <a:gd name="connsiteX140" fmla="*/ 2167366 w 4518680"/>
                <a:gd name="connsiteY140" fmla="*/ 3624942 h 3897085"/>
                <a:gd name="connsiteX141" fmla="*/ 2221794 w 4518680"/>
                <a:gd name="connsiteY141" fmla="*/ 3635828 h 3897085"/>
                <a:gd name="connsiteX142" fmla="*/ 2287108 w 4518680"/>
                <a:gd name="connsiteY142" fmla="*/ 3657600 h 3897085"/>
                <a:gd name="connsiteX143" fmla="*/ 2395966 w 4518680"/>
                <a:gd name="connsiteY143" fmla="*/ 3712028 h 3897085"/>
                <a:gd name="connsiteX144" fmla="*/ 2461280 w 4518680"/>
                <a:gd name="connsiteY144" fmla="*/ 3744685 h 3897085"/>
                <a:gd name="connsiteX145" fmla="*/ 2646337 w 4518680"/>
                <a:gd name="connsiteY145" fmla="*/ 3810000 h 3897085"/>
                <a:gd name="connsiteX146" fmla="*/ 2678994 w 4518680"/>
                <a:gd name="connsiteY146" fmla="*/ 3820885 h 3897085"/>
                <a:gd name="connsiteX147" fmla="*/ 2711651 w 4518680"/>
                <a:gd name="connsiteY147" fmla="*/ 3831771 h 3897085"/>
                <a:gd name="connsiteX148" fmla="*/ 2853166 w 4518680"/>
                <a:gd name="connsiteY148" fmla="*/ 3853542 h 3897085"/>
                <a:gd name="connsiteX149" fmla="*/ 2918480 w 4518680"/>
                <a:gd name="connsiteY149" fmla="*/ 3864428 h 3897085"/>
                <a:gd name="connsiteX150" fmla="*/ 3343023 w 4518680"/>
                <a:gd name="connsiteY150" fmla="*/ 3853542 h 3897085"/>
                <a:gd name="connsiteX151" fmla="*/ 3397451 w 4518680"/>
                <a:gd name="connsiteY151" fmla="*/ 3820885 h 3897085"/>
                <a:gd name="connsiteX152" fmla="*/ 3440994 w 4518680"/>
                <a:gd name="connsiteY152" fmla="*/ 3810000 h 3897085"/>
                <a:gd name="connsiteX153" fmla="*/ 3517194 w 4518680"/>
                <a:gd name="connsiteY153" fmla="*/ 3766457 h 3897085"/>
                <a:gd name="connsiteX154" fmla="*/ 3560737 w 4518680"/>
                <a:gd name="connsiteY154" fmla="*/ 3755571 h 3897085"/>
                <a:gd name="connsiteX155" fmla="*/ 3647823 w 4518680"/>
                <a:gd name="connsiteY155" fmla="*/ 3733800 h 3897085"/>
                <a:gd name="connsiteX156" fmla="*/ 3691366 w 4518680"/>
                <a:gd name="connsiteY156" fmla="*/ 3722914 h 3897085"/>
                <a:gd name="connsiteX157" fmla="*/ 3756680 w 4518680"/>
                <a:gd name="connsiteY157" fmla="*/ 3701142 h 3897085"/>
                <a:gd name="connsiteX158" fmla="*/ 3811108 w 4518680"/>
                <a:gd name="connsiteY158" fmla="*/ 3690257 h 3897085"/>
                <a:gd name="connsiteX159" fmla="*/ 3930851 w 4518680"/>
                <a:gd name="connsiteY159" fmla="*/ 3635828 h 3897085"/>
                <a:gd name="connsiteX160" fmla="*/ 3974394 w 4518680"/>
                <a:gd name="connsiteY160" fmla="*/ 3624942 h 3897085"/>
                <a:gd name="connsiteX161" fmla="*/ 4072366 w 4518680"/>
                <a:gd name="connsiteY161" fmla="*/ 3592285 h 3897085"/>
                <a:gd name="connsiteX162" fmla="*/ 4050594 w 4518680"/>
                <a:gd name="connsiteY162" fmla="*/ 3592285 h 3897085"/>
                <a:gd name="connsiteX163" fmla="*/ 3930851 w 4518680"/>
                <a:gd name="connsiteY163" fmla="*/ 3624942 h 3897085"/>
                <a:gd name="connsiteX164" fmla="*/ 3898194 w 4518680"/>
                <a:gd name="connsiteY164" fmla="*/ 3635828 h 3897085"/>
                <a:gd name="connsiteX165" fmla="*/ 3800223 w 4518680"/>
                <a:gd name="connsiteY165" fmla="*/ 3657600 h 3897085"/>
                <a:gd name="connsiteX166" fmla="*/ 3724023 w 4518680"/>
                <a:gd name="connsiteY166" fmla="*/ 3668485 h 3897085"/>
                <a:gd name="connsiteX167" fmla="*/ 3288594 w 4518680"/>
                <a:gd name="connsiteY167" fmla="*/ 3679371 h 3897085"/>
                <a:gd name="connsiteX168" fmla="*/ 3201508 w 4518680"/>
                <a:gd name="connsiteY168" fmla="*/ 3712028 h 3897085"/>
                <a:gd name="connsiteX169" fmla="*/ 3157966 w 4518680"/>
                <a:gd name="connsiteY169" fmla="*/ 3722914 h 3897085"/>
                <a:gd name="connsiteX170" fmla="*/ 3103537 w 4518680"/>
                <a:gd name="connsiteY170" fmla="*/ 3744685 h 3897085"/>
                <a:gd name="connsiteX171" fmla="*/ 3005566 w 4518680"/>
                <a:gd name="connsiteY171" fmla="*/ 3777342 h 3897085"/>
                <a:gd name="connsiteX172" fmla="*/ 2972908 w 4518680"/>
                <a:gd name="connsiteY172" fmla="*/ 3788228 h 3897085"/>
                <a:gd name="connsiteX173" fmla="*/ 2885823 w 4518680"/>
                <a:gd name="connsiteY173" fmla="*/ 3820885 h 3897085"/>
                <a:gd name="connsiteX174" fmla="*/ 2853166 w 4518680"/>
                <a:gd name="connsiteY174" fmla="*/ 3842657 h 3897085"/>
                <a:gd name="connsiteX175" fmla="*/ 2798737 w 4518680"/>
                <a:gd name="connsiteY175" fmla="*/ 3853542 h 3897085"/>
                <a:gd name="connsiteX176" fmla="*/ 2678994 w 4518680"/>
                <a:gd name="connsiteY176" fmla="*/ 3897085 h 3897085"/>
                <a:gd name="connsiteX177" fmla="*/ 1993194 w 4518680"/>
                <a:gd name="connsiteY177" fmla="*/ 3886200 h 3897085"/>
                <a:gd name="connsiteX178" fmla="*/ 1971423 w 4518680"/>
                <a:gd name="connsiteY178" fmla="*/ 3853542 h 3897085"/>
                <a:gd name="connsiteX179" fmla="*/ 1916994 w 4518680"/>
                <a:gd name="connsiteY179" fmla="*/ 3799114 h 3897085"/>
                <a:gd name="connsiteX180" fmla="*/ 1895223 w 4518680"/>
                <a:gd name="connsiteY180" fmla="*/ 3777342 h 3897085"/>
                <a:gd name="connsiteX181" fmla="*/ 1797251 w 4518680"/>
                <a:gd name="connsiteY181" fmla="*/ 3722914 h 3897085"/>
                <a:gd name="connsiteX182" fmla="*/ 1775480 w 4518680"/>
                <a:gd name="connsiteY182" fmla="*/ 3701142 h 3897085"/>
                <a:gd name="connsiteX183" fmla="*/ 1710166 w 4518680"/>
                <a:gd name="connsiteY183" fmla="*/ 3679371 h 3897085"/>
                <a:gd name="connsiteX184" fmla="*/ 1633966 w 4518680"/>
                <a:gd name="connsiteY184" fmla="*/ 3657600 h 3897085"/>
                <a:gd name="connsiteX185" fmla="*/ 1133223 w 4518680"/>
                <a:gd name="connsiteY185" fmla="*/ 3646714 h 3897085"/>
                <a:gd name="connsiteX186" fmla="*/ 948166 w 4518680"/>
                <a:gd name="connsiteY186" fmla="*/ 3614057 h 3897085"/>
                <a:gd name="connsiteX187" fmla="*/ 915508 w 4518680"/>
                <a:gd name="connsiteY187" fmla="*/ 3603171 h 3897085"/>
                <a:gd name="connsiteX188" fmla="*/ 871966 w 4518680"/>
                <a:gd name="connsiteY188" fmla="*/ 3581400 h 3897085"/>
                <a:gd name="connsiteX189" fmla="*/ 621594 w 4518680"/>
                <a:gd name="connsiteY189" fmla="*/ 3570514 h 3897085"/>
                <a:gd name="connsiteX190" fmla="*/ 469194 w 4518680"/>
                <a:gd name="connsiteY190" fmla="*/ 3526971 h 3897085"/>
                <a:gd name="connsiteX191" fmla="*/ 436537 w 4518680"/>
                <a:gd name="connsiteY191" fmla="*/ 3505200 h 3897085"/>
                <a:gd name="connsiteX192" fmla="*/ 371223 w 4518680"/>
                <a:gd name="connsiteY192" fmla="*/ 3396342 h 3897085"/>
                <a:gd name="connsiteX193" fmla="*/ 284137 w 4518680"/>
                <a:gd name="connsiteY193" fmla="*/ 3385457 h 3897085"/>
                <a:gd name="connsiteX194" fmla="*/ 240594 w 4518680"/>
                <a:gd name="connsiteY194" fmla="*/ 3341914 h 3897085"/>
                <a:gd name="connsiteX195" fmla="*/ 197051 w 4518680"/>
                <a:gd name="connsiteY195" fmla="*/ 3298371 h 3897085"/>
                <a:gd name="connsiteX196" fmla="*/ 175280 w 4518680"/>
                <a:gd name="connsiteY196" fmla="*/ 3265714 h 3897085"/>
                <a:gd name="connsiteX197" fmla="*/ 142623 w 4518680"/>
                <a:gd name="connsiteY197" fmla="*/ 3254828 h 3897085"/>
                <a:gd name="connsiteX198" fmla="*/ 109966 w 4518680"/>
                <a:gd name="connsiteY198" fmla="*/ 3265714 h 3897085"/>
                <a:gd name="connsiteX199" fmla="*/ 33766 w 4518680"/>
                <a:gd name="connsiteY199" fmla="*/ 3167742 h 3897085"/>
                <a:gd name="connsiteX200" fmla="*/ 1108 w 4518680"/>
                <a:gd name="connsiteY200" fmla="*/ 3102428 h 3897085"/>
                <a:gd name="connsiteX201" fmla="*/ 11994 w 4518680"/>
                <a:gd name="connsiteY201" fmla="*/ 2764971 h 3897085"/>
                <a:gd name="connsiteX202" fmla="*/ 22880 w 4518680"/>
                <a:gd name="connsiteY202" fmla="*/ 2732314 h 3897085"/>
                <a:gd name="connsiteX203" fmla="*/ 66423 w 4518680"/>
                <a:gd name="connsiteY203" fmla="*/ 2688771 h 3897085"/>
                <a:gd name="connsiteX204" fmla="*/ 77308 w 4518680"/>
                <a:gd name="connsiteY204" fmla="*/ 2656114 h 3897085"/>
                <a:gd name="connsiteX205" fmla="*/ 55537 w 4518680"/>
                <a:gd name="connsiteY205" fmla="*/ 2536371 h 3897085"/>
                <a:gd name="connsiteX206" fmla="*/ 66423 w 4518680"/>
                <a:gd name="connsiteY206" fmla="*/ 2057400 h 3897085"/>
                <a:gd name="connsiteX207" fmla="*/ 77308 w 4518680"/>
                <a:gd name="connsiteY207" fmla="*/ 2024742 h 3897085"/>
                <a:gd name="connsiteX208" fmla="*/ 109966 w 4518680"/>
                <a:gd name="connsiteY208" fmla="*/ 1905000 h 3897085"/>
                <a:gd name="connsiteX209" fmla="*/ 153508 w 4518680"/>
                <a:gd name="connsiteY209" fmla="*/ 1796142 h 3897085"/>
                <a:gd name="connsiteX210" fmla="*/ 175280 w 4518680"/>
                <a:gd name="connsiteY210" fmla="*/ 1698171 h 3897085"/>
                <a:gd name="connsiteX211" fmla="*/ 186166 w 4518680"/>
                <a:gd name="connsiteY211" fmla="*/ 1665514 h 3897085"/>
                <a:gd name="connsiteX212" fmla="*/ 207937 w 4518680"/>
                <a:gd name="connsiteY212" fmla="*/ 1578428 h 3897085"/>
                <a:gd name="connsiteX213" fmla="*/ 262366 w 4518680"/>
                <a:gd name="connsiteY213" fmla="*/ 1524000 h 3897085"/>
                <a:gd name="connsiteX214" fmla="*/ 295023 w 4518680"/>
                <a:gd name="connsiteY214" fmla="*/ 1502228 h 3897085"/>
                <a:gd name="connsiteX215" fmla="*/ 382108 w 4518680"/>
                <a:gd name="connsiteY215" fmla="*/ 1491342 h 3897085"/>
                <a:gd name="connsiteX216" fmla="*/ 436537 w 4518680"/>
                <a:gd name="connsiteY216" fmla="*/ 1458685 h 3897085"/>
                <a:gd name="connsiteX217" fmla="*/ 490966 w 4518680"/>
                <a:gd name="connsiteY217" fmla="*/ 1415142 h 3897085"/>
                <a:gd name="connsiteX218" fmla="*/ 512737 w 4518680"/>
                <a:gd name="connsiteY218" fmla="*/ 1382485 h 3897085"/>
                <a:gd name="connsiteX219" fmla="*/ 578051 w 4518680"/>
                <a:gd name="connsiteY219" fmla="*/ 1360714 h 3897085"/>
                <a:gd name="connsiteX220" fmla="*/ 1013480 w 4518680"/>
                <a:gd name="connsiteY220" fmla="*/ 1349828 h 3897085"/>
                <a:gd name="connsiteX221" fmla="*/ 1002594 w 4518680"/>
                <a:gd name="connsiteY221" fmla="*/ 1219200 h 3897085"/>
                <a:gd name="connsiteX222" fmla="*/ 1035251 w 4518680"/>
                <a:gd name="connsiteY222" fmla="*/ 1066800 h 3897085"/>
                <a:gd name="connsiteX223" fmla="*/ 1046137 w 4518680"/>
                <a:gd name="connsiteY223" fmla="*/ 1034142 h 3897085"/>
                <a:gd name="connsiteX224" fmla="*/ 1057023 w 4518680"/>
                <a:gd name="connsiteY224" fmla="*/ 1001485 h 3897085"/>
                <a:gd name="connsiteX225" fmla="*/ 1089680 w 4518680"/>
                <a:gd name="connsiteY225" fmla="*/ 979714 h 3897085"/>
                <a:gd name="connsiteX226" fmla="*/ 1122337 w 4518680"/>
                <a:gd name="connsiteY226" fmla="*/ 968828 h 3897085"/>
                <a:gd name="connsiteX227" fmla="*/ 1165880 w 4518680"/>
                <a:gd name="connsiteY227" fmla="*/ 870857 h 3897085"/>
                <a:gd name="connsiteX228" fmla="*/ 1187651 w 4518680"/>
                <a:gd name="connsiteY228" fmla="*/ 805542 h 3897085"/>
                <a:gd name="connsiteX229" fmla="*/ 1176766 w 4518680"/>
                <a:gd name="connsiteY229" fmla="*/ 762000 h 38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4518680" h="3897085">
                  <a:moveTo>
                    <a:pt x="1176766" y="762000"/>
                  </a:moveTo>
                  <a:lnTo>
                    <a:pt x="1176766" y="762000"/>
                  </a:lnTo>
                  <a:cubicBezTo>
                    <a:pt x="1184023" y="729343"/>
                    <a:pt x="1191015" y="696625"/>
                    <a:pt x="1198537" y="664028"/>
                  </a:cubicBezTo>
                  <a:cubicBezTo>
                    <a:pt x="1201525" y="651080"/>
                    <a:pt x="1212884" y="602676"/>
                    <a:pt x="1220308" y="587828"/>
                  </a:cubicBezTo>
                  <a:cubicBezTo>
                    <a:pt x="1226159" y="576126"/>
                    <a:pt x="1236229" y="566873"/>
                    <a:pt x="1242080" y="555171"/>
                  </a:cubicBezTo>
                  <a:cubicBezTo>
                    <a:pt x="1287154" y="465026"/>
                    <a:pt x="1212338" y="583456"/>
                    <a:pt x="1274737" y="489857"/>
                  </a:cubicBezTo>
                  <a:cubicBezTo>
                    <a:pt x="1308769" y="353733"/>
                    <a:pt x="1265275" y="522975"/>
                    <a:pt x="1296508" y="413657"/>
                  </a:cubicBezTo>
                  <a:cubicBezTo>
                    <a:pt x="1299096" y="404598"/>
                    <a:pt x="1311161" y="349322"/>
                    <a:pt x="1318280" y="337457"/>
                  </a:cubicBezTo>
                  <a:cubicBezTo>
                    <a:pt x="1323560" y="328656"/>
                    <a:pt x="1332794" y="322942"/>
                    <a:pt x="1340051" y="315685"/>
                  </a:cubicBezTo>
                  <a:cubicBezTo>
                    <a:pt x="1367413" y="233601"/>
                    <a:pt x="1330504" y="334780"/>
                    <a:pt x="1372708" y="250371"/>
                  </a:cubicBezTo>
                  <a:cubicBezTo>
                    <a:pt x="1377840" y="240108"/>
                    <a:pt x="1375480" y="225828"/>
                    <a:pt x="1383594" y="217714"/>
                  </a:cubicBezTo>
                  <a:cubicBezTo>
                    <a:pt x="1391708" y="209600"/>
                    <a:pt x="1405365" y="210457"/>
                    <a:pt x="1416251" y="206828"/>
                  </a:cubicBezTo>
                  <a:cubicBezTo>
                    <a:pt x="1419880" y="195942"/>
                    <a:pt x="1425084" y="185460"/>
                    <a:pt x="1427137" y="174171"/>
                  </a:cubicBezTo>
                  <a:cubicBezTo>
                    <a:pt x="1432370" y="145388"/>
                    <a:pt x="1427158" y="114247"/>
                    <a:pt x="1438023" y="87085"/>
                  </a:cubicBezTo>
                  <a:cubicBezTo>
                    <a:pt x="1442882" y="74938"/>
                    <a:pt x="1459794" y="72571"/>
                    <a:pt x="1470680" y="65314"/>
                  </a:cubicBezTo>
                  <a:cubicBezTo>
                    <a:pt x="1577447" y="100904"/>
                    <a:pt x="1426625" y="43203"/>
                    <a:pt x="1525108" y="108857"/>
                  </a:cubicBezTo>
                  <a:cubicBezTo>
                    <a:pt x="1537556" y="117156"/>
                    <a:pt x="1554266" y="115632"/>
                    <a:pt x="1568651" y="119742"/>
                  </a:cubicBezTo>
                  <a:cubicBezTo>
                    <a:pt x="1579684" y="122894"/>
                    <a:pt x="1590422" y="126999"/>
                    <a:pt x="1601308" y="130628"/>
                  </a:cubicBezTo>
                  <a:cubicBezTo>
                    <a:pt x="1714939" y="92752"/>
                    <a:pt x="1643732" y="110492"/>
                    <a:pt x="1819023" y="97971"/>
                  </a:cubicBezTo>
                  <a:cubicBezTo>
                    <a:pt x="1837166" y="79828"/>
                    <a:pt x="1849110" y="51655"/>
                    <a:pt x="1873451" y="43542"/>
                  </a:cubicBezTo>
                  <a:cubicBezTo>
                    <a:pt x="1884337" y="39914"/>
                    <a:pt x="1895038" y="35676"/>
                    <a:pt x="1906108" y="32657"/>
                  </a:cubicBezTo>
                  <a:cubicBezTo>
                    <a:pt x="1934976" y="24784"/>
                    <a:pt x="1964807" y="20347"/>
                    <a:pt x="1993194" y="10885"/>
                  </a:cubicBezTo>
                  <a:lnTo>
                    <a:pt x="2025851" y="0"/>
                  </a:lnTo>
                  <a:cubicBezTo>
                    <a:pt x="2033108" y="21771"/>
                    <a:pt x="2025852" y="72571"/>
                    <a:pt x="2047623" y="65314"/>
                  </a:cubicBezTo>
                  <a:lnTo>
                    <a:pt x="2112937" y="43542"/>
                  </a:lnTo>
                  <a:cubicBezTo>
                    <a:pt x="2131080" y="47171"/>
                    <a:pt x="2155808" y="39980"/>
                    <a:pt x="2167366" y="54428"/>
                  </a:cubicBezTo>
                  <a:cubicBezTo>
                    <a:pt x="2170582" y="58448"/>
                    <a:pt x="2148261" y="122628"/>
                    <a:pt x="2145594" y="130628"/>
                  </a:cubicBezTo>
                  <a:cubicBezTo>
                    <a:pt x="2149223" y="148771"/>
                    <a:pt x="2149983" y="167733"/>
                    <a:pt x="2156480" y="185057"/>
                  </a:cubicBezTo>
                  <a:cubicBezTo>
                    <a:pt x="2161074" y="197307"/>
                    <a:pt x="2169737" y="207781"/>
                    <a:pt x="2178251" y="217714"/>
                  </a:cubicBezTo>
                  <a:cubicBezTo>
                    <a:pt x="2212039" y="257134"/>
                    <a:pt x="2212309" y="261607"/>
                    <a:pt x="2254451" y="272142"/>
                  </a:cubicBezTo>
                  <a:cubicBezTo>
                    <a:pt x="2272401" y="276629"/>
                    <a:pt x="2290737" y="279399"/>
                    <a:pt x="2308880" y="283028"/>
                  </a:cubicBezTo>
                  <a:cubicBezTo>
                    <a:pt x="2312509" y="293914"/>
                    <a:pt x="2311652" y="307571"/>
                    <a:pt x="2319766" y="315685"/>
                  </a:cubicBezTo>
                  <a:cubicBezTo>
                    <a:pt x="2327880" y="323799"/>
                    <a:pt x="2349934" y="315370"/>
                    <a:pt x="2352423" y="326571"/>
                  </a:cubicBezTo>
                  <a:cubicBezTo>
                    <a:pt x="2360629" y="363499"/>
                    <a:pt x="2342742" y="410043"/>
                    <a:pt x="2330651" y="446314"/>
                  </a:cubicBezTo>
                  <a:cubicBezTo>
                    <a:pt x="2335415" y="479659"/>
                    <a:pt x="2331370" y="529621"/>
                    <a:pt x="2363308" y="555171"/>
                  </a:cubicBezTo>
                  <a:cubicBezTo>
                    <a:pt x="2372268" y="562339"/>
                    <a:pt x="2385080" y="562428"/>
                    <a:pt x="2395966" y="566057"/>
                  </a:cubicBezTo>
                  <a:cubicBezTo>
                    <a:pt x="2403223" y="576943"/>
                    <a:pt x="2413143" y="586464"/>
                    <a:pt x="2417737" y="598714"/>
                  </a:cubicBezTo>
                  <a:cubicBezTo>
                    <a:pt x="2433036" y="639512"/>
                    <a:pt x="2414209" y="653202"/>
                    <a:pt x="2450394" y="674914"/>
                  </a:cubicBezTo>
                  <a:cubicBezTo>
                    <a:pt x="2466231" y="684417"/>
                    <a:pt x="2512355" y="690990"/>
                    <a:pt x="2526594" y="696685"/>
                  </a:cubicBezTo>
                  <a:cubicBezTo>
                    <a:pt x="2531359" y="698591"/>
                    <a:pt x="2533851" y="703942"/>
                    <a:pt x="2537480" y="707571"/>
                  </a:cubicBezTo>
                  <a:lnTo>
                    <a:pt x="2689880" y="881742"/>
                  </a:lnTo>
                  <a:cubicBezTo>
                    <a:pt x="2711651" y="907142"/>
                    <a:pt x="2732969" y="932938"/>
                    <a:pt x="2755194" y="957942"/>
                  </a:cubicBezTo>
                  <a:cubicBezTo>
                    <a:pt x="2762013" y="965613"/>
                    <a:pt x="2769081" y="973143"/>
                    <a:pt x="2776966" y="979714"/>
                  </a:cubicBezTo>
                  <a:cubicBezTo>
                    <a:pt x="2802362" y="1000877"/>
                    <a:pt x="2822589" y="1009528"/>
                    <a:pt x="2842280" y="1034142"/>
                  </a:cubicBezTo>
                  <a:cubicBezTo>
                    <a:pt x="2850453" y="1044358"/>
                    <a:pt x="2854800" y="1057549"/>
                    <a:pt x="2864051" y="1066800"/>
                  </a:cubicBezTo>
                  <a:cubicBezTo>
                    <a:pt x="2873302" y="1076051"/>
                    <a:pt x="2886862" y="1079956"/>
                    <a:pt x="2896708" y="1088571"/>
                  </a:cubicBezTo>
                  <a:cubicBezTo>
                    <a:pt x="2896711" y="1088573"/>
                    <a:pt x="2972181" y="1164044"/>
                    <a:pt x="2983794" y="1175657"/>
                  </a:cubicBezTo>
                  <a:cubicBezTo>
                    <a:pt x="2991051" y="1182914"/>
                    <a:pt x="2999873" y="1188888"/>
                    <a:pt x="3005566" y="1197428"/>
                  </a:cubicBezTo>
                  <a:cubicBezTo>
                    <a:pt x="3012823" y="1208314"/>
                    <a:pt x="3018823" y="1220152"/>
                    <a:pt x="3027337" y="1230085"/>
                  </a:cubicBezTo>
                  <a:cubicBezTo>
                    <a:pt x="3040695" y="1245670"/>
                    <a:pt x="3059494" y="1256549"/>
                    <a:pt x="3070880" y="1273628"/>
                  </a:cubicBezTo>
                  <a:cubicBezTo>
                    <a:pt x="3078137" y="1284514"/>
                    <a:pt x="3086800" y="1294583"/>
                    <a:pt x="3092651" y="1306285"/>
                  </a:cubicBezTo>
                  <a:cubicBezTo>
                    <a:pt x="3097783" y="1316548"/>
                    <a:pt x="3097633" y="1329103"/>
                    <a:pt x="3103537" y="1338942"/>
                  </a:cubicBezTo>
                  <a:cubicBezTo>
                    <a:pt x="3108817" y="1347743"/>
                    <a:pt x="3118051" y="1353457"/>
                    <a:pt x="3125308" y="1360714"/>
                  </a:cubicBezTo>
                  <a:cubicBezTo>
                    <a:pt x="3152941" y="1443609"/>
                    <a:pt x="3111216" y="1334666"/>
                    <a:pt x="3212394" y="1469571"/>
                  </a:cubicBezTo>
                  <a:cubicBezTo>
                    <a:pt x="3223280" y="1484085"/>
                    <a:pt x="3233436" y="1499176"/>
                    <a:pt x="3245051" y="1513114"/>
                  </a:cubicBezTo>
                  <a:cubicBezTo>
                    <a:pt x="3251621" y="1520998"/>
                    <a:pt x="3260412" y="1526871"/>
                    <a:pt x="3266823" y="1534885"/>
                  </a:cubicBezTo>
                  <a:cubicBezTo>
                    <a:pt x="3370335" y="1664274"/>
                    <a:pt x="3291838" y="1581672"/>
                    <a:pt x="3375680" y="1665514"/>
                  </a:cubicBezTo>
                  <a:cubicBezTo>
                    <a:pt x="3382937" y="1680028"/>
                    <a:pt x="3389400" y="1694968"/>
                    <a:pt x="3397451" y="1709057"/>
                  </a:cubicBezTo>
                  <a:cubicBezTo>
                    <a:pt x="3403942" y="1720416"/>
                    <a:pt x="3413372" y="1730012"/>
                    <a:pt x="3419223" y="1741714"/>
                  </a:cubicBezTo>
                  <a:cubicBezTo>
                    <a:pt x="3424355" y="1751977"/>
                    <a:pt x="3426956" y="1763338"/>
                    <a:pt x="3430108" y="1774371"/>
                  </a:cubicBezTo>
                  <a:cubicBezTo>
                    <a:pt x="3434218" y="1788756"/>
                    <a:pt x="3431257" y="1806555"/>
                    <a:pt x="3440994" y="1817914"/>
                  </a:cubicBezTo>
                  <a:cubicBezTo>
                    <a:pt x="3468756" y="1850303"/>
                    <a:pt x="3525619" y="1856978"/>
                    <a:pt x="3560737" y="1872342"/>
                  </a:cubicBezTo>
                  <a:cubicBezTo>
                    <a:pt x="3767750" y="1962910"/>
                    <a:pt x="3587193" y="1899305"/>
                    <a:pt x="3734908" y="1948542"/>
                  </a:cubicBezTo>
                  <a:cubicBezTo>
                    <a:pt x="3772702" y="2061924"/>
                    <a:pt x="3734908" y="1935516"/>
                    <a:pt x="3734908" y="2220685"/>
                  </a:cubicBezTo>
                  <a:cubicBezTo>
                    <a:pt x="3734908" y="2304221"/>
                    <a:pt x="3734380" y="2388304"/>
                    <a:pt x="3745794" y="2471057"/>
                  </a:cubicBezTo>
                  <a:cubicBezTo>
                    <a:pt x="3749707" y="2499429"/>
                    <a:pt x="3800600" y="2572463"/>
                    <a:pt x="3821994" y="2590800"/>
                  </a:cubicBezTo>
                  <a:cubicBezTo>
                    <a:pt x="3830706" y="2598267"/>
                    <a:pt x="3844165" y="2597025"/>
                    <a:pt x="3854651" y="2601685"/>
                  </a:cubicBezTo>
                  <a:cubicBezTo>
                    <a:pt x="3876895" y="2611571"/>
                    <a:pt x="3898597" y="2622686"/>
                    <a:pt x="3919966" y="2634342"/>
                  </a:cubicBezTo>
                  <a:cubicBezTo>
                    <a:pt x="4000762" y="2678413"/>
                    <a:pt x="3945358" y="2657322"/>
                    <a:pt x="4007051" y="2677885"/>
                  </a:cubicBezTo>
                  <a:cubicBezTo>
                    <a:pt x="4017937" y="2688771"/>
                    <a:pt x="4027181" y="2701594"/>
                    <a:pt x="4039708" y="2710542"/>
                  </a:cubicBezTo>
                  <a:cubicBezTo>
                    <a:pt x="4052913" y="2719974"/>
                    <a:pt x="4069162" y="2724263"/>
                    <a:pt x="4083251" y="2732314"/>
                  </a:cubicBezTo>
                  <a:cubicBezTo>
                    <a:pt x="4094610" y="2738805"/>
                    <a:pt x="4105022" y="2746828"/>
                    <a:pt x="4115908" y="2754085"/>
                  </a:cubicBezTo>
                  <a:cubicBezTo>
                    <a:pt x="4119537" y="2764971"/>
                    <a:pt x="4124544" y="2775490"/>
                    <a:pt x="4126794" y="2786742"/>
                  </a:cubicBezTo>
                  <a:cubicBezTo>
                    <a:pt x="4131826" y="2811902"/>
                    <a:pt x="4130307" y="2838366"/>
                    <a:pt x="4137680" y="2862942"/>
                  </a:cubicBezTo>
                  <a:cubicBezTo>
                    <a:pt x="4141439" y="2875473"/>
                    <a:pt x="4154137" y="2883644"/>
                    <a:pt x="4159451" y="2895600"/>
                  </a:cubicBezTo>
                  <a:cubicBezTo>
                    <a:pt x="4175415" y="2931518"/>
                    <a:pt x="4178696" y="2972059"/>
                    <a:pt x="4202994" y="3004457"/>
                  </a:cubicBezTo>
                  <a:lnTo>
                    <a:pt x="4290080" y="3091542"/>
                  </a:lnTo>
                  <a:cubicBezTo>
                    <a:pt x="4304594" y="3102428"/>
                    <a:pt x="4320794" y="3111371"/>
                    <a:pt x="4333623" y="3124200"/>
                  </a:cubicBezTo>
                  <a:cubicBezTo>
                    <a:pt x="4382860" y="3173438"/>
                    <a:pt x="4324476" y="3146551"/>
                    <a:pt x="4388051" y="3167742"/>
                  </a:cubicBezTo>
                  <a:cubicBezTo>
                    <a:pt x="4395308" y="3178628"/>
                    <a:pt x="4403972" y="3188698"/>
                    <a:pt x="4409823" y="3200400"/>
                  </a:cubicBezTo>
                  <a:cubicBezTo>
                    <a:pt x="4414954" y="3210663"/>
                    <a:pt x="4414804" y="3223218"/>
                    <a:pt x="4420708" y="3233057"/>
                  </a:cubicBezTo>
                  <a:cubicBezTo>
                    <a:pt x="4425988" y="3241858"/>
                    <a:pt x="4435223" y="3247571"/>
                    <a:pt x="4442480" y="3254828"/>
                  </a:cubicBezTo>
                  <a:cubicBezTo>
                    <a:pt x="4454386" y="3302451"/>
                    <a:pt x="4449838" y="3297640"/>
                    <a:pt x="4475137" y="3341914"/>
                  </a:cubicBezTo>
                  <a:cubicBezTo>
                    <a:pt x="4481628" y="3353273"/>
                    <a:pt x="4491595" y="3362616"/>
                    <a:pt x="4496908" y="3374571"/>
                  </a:cubicBezTo>
                  <a:cubicBezTo>
                    <a:pt x="4506229" y="3395542"/>
                    <a:pt x="4518680" y="3439885"/>
                    <a:pt x="4518680" y="3439885"/>
                  </a:cubicBezTo>
                  <a:cubicBezTo>
                    <a:pt x="4515051" y="3450771"/>
                    <a:pt x="4515908" y="3464428"/>
                    <a:pt x="4507794" y="3472542"/>
                  </a:cubicBezTo>
                  <a:cubicBezTo>
                    <a:pt x="4499680" y="3480656"/>
                    <a:pt x="4484976" y="3477524"/>
                    <a:pt x="4475137" y="3483428"/>
                  </a:cubicBezTo>
                  <a:cubicBezTo>
                    <a:pt x="4466336" y="3488709"/>
                    <a:pt x="4461380" y="3498789"/>
                    <a:pt x="4453366" y="3505200"/>
                  </a:cubicBezTo>
                  <a:cubicBezTo>
                    <a:pt x="4423222" y="3529315"/>
                    <a:pt x="4422541" y="3526360"/>
                    <a:pt x="4388051" y="3537857"/>
                  </a:cubicBezTo>
                  <a:cubicBezTo>
                    <a:pt x="4337251" y="3534228"/>
                    <a:pt x="4285488" y="3537463"/>
                    <a:pt x="4235651" y="3526971"/>
                  </a:cubicBezTo>
                  <a:cubicBezTo>
                    <a:pt x="4168073" y="3512744"/>
                    <a:pt x="4194154" y="3496360"/>
                    <a:pt x="4159451" y="3461657"/>
                  </a:cubicBezTo>
                  <a:cubicBezTo>
                    <a:pt x="4150200" y="3452406"/>
                    <a:pt x="4137680" y="3447142"/>
                    <a:pt x="4126794" y="3439885"/>
                  </a:cubicBezTo>
                  <a:cubicBezTo>
                    <a:pt x="4100292" y="3519393"/>
                    <a:pt x="4127287" y="3499634"/>
                    <a:pt x="4061480" y="3516085"/>
                  </a:cubicBezTo>
                  <a:cubicBezTo>
                    <a:pt x="3967893" y="3578478"/>
                    <a:pt x="4086299" y="3503676"/>
                    <a:pt x="3996166" y="3548742"/>
                  </a:cubicBezTo>
                  <a:cubicBezTo>
                    <a:pt x="3984464" y="3554593"/>
                    <a:pt x="3975758" y="3565920"/>
                    <a:pt x="3963508" y="3570514"/>
                  </a:cubicBezTo>
                  <a:cubicBezTo>
                    <a:pt x="3946184" y="3577011"/>
                    <a:pt x="3927141" y="3577386"/>
                    <a:pt x="3909080" y="3581400"/>
                  </a:cubicBezTo>
                  <a:cubicBezTo>
                    <a:pt x="3868065" y="3590514"/>
                    <a:pt x="3869253" y="3591046"/>
                    <a:pt x="3832880" y="3603171"/>
                  </a:cubicBezTo>
                  <a:cubicBezTo>
                    <a:pt x="3825623" y="3610428"/>
                    <a:pt x="3807862" y="3615206"/>
                    <a:pt x="3811108" y="3624942"/>
                  </a:cubicBezTo>
                  <a:cubicBezTo>
                    <a:pt x="3814737" y="3635828"/>
                    <a:pt x="3832634" y="3633045"/>
                    <a:pt x="3843766" y="3635828"/>
                  </a:cubicBezTo>
                  <a:cubicBezTo>
                    <a:pt x="3861716" y="3640315"/>
                    <a:pt x="3880051" y="3643085"/>
                    <a:pt x="3898194" y="3646714"/>
                  </a:cubicBezTo>
                  <a:cubicBezTo>
                    <a:pt x="3894565" y="3679371"/>
                    <a:pt x="3894696" y="3712668"/>
                    <a:pt x="3887308" y="3744685"/>
                  </a:cubicBezTo>
                  <a:cubicBezTo>
                    <a:pt x="3876634" y="3790938"/>
                    <a:pt x="3867090" y="3780845"/>
                    <a:pt x="3843766" y="3810000"/>
                  </a:cubicBezTo>
                  <a:cubicBezTo>
                    <a:pt x="3783150" y="3885771"/>
                    <a:pt x="3866904" y="3797747"/>
                    <a:pt x="3789337" y="3875314"/>
                  </a:cubicBezTo>
                  <a:cubicBezTo>
                    <a:pt x="3774823" y="3871685"/>
                    <a:pt x="3759545" y="3870321"/>
                    <a:pt x="3745794" y="3864428"/>
                  </a:cubicBezTo>
                  <a:cubicBezTo>
                    <a:pt x="3702726" y="3845970"/>
                    <a:pt x="3705467" y="3824101"/>
                    <a:pt x="3669594" y="3788228"/>
                  </a:cubicBezTo>
                  <a:cubicBezTo>
                    <a:pt x="3660343" y="3778977"/>
                    <a:pt x="3646870" y="3774971"/>
                    <a:pt x="3636937" y="3766457"/>
                  </a:cubicBezTo>
                  <a:cubicBezTo>
                    <a:pt x="3584297" y="3721337"/>
                    <a:pt x="3601123" y="3718926"/>
                    <a:pt x="3538966" y="3679371"/>
                  </a:cubicBezTo>
                  <a:cubicBezTo>
                    <a:pt x="3518430" y="3666303"/>
                    <a:pt x="3495423" y="3657600"/>
                    <a:pt x="3473651" y="3646714"/>
                  </a:cubicBezTo>
                  <a:cubicBezTo>
                    <a:pt x="3452710" y="3620538"/>
                    <a:pt x="3432111" y="3583512"/>
                    <a:pt x="3397451" y="3570514"/>
                  </a:cubicBezTo>
                  <a:cubicBezTo>
                    <a:pt x="3380127" y="3564017"/>
                    <a:pt x="3361166" y="3563257"/>
                    <a:pt x="3343023" y="3559628"/>
                  </a:cubicBezTo>
                  <a:cubicBezTo>
                    <a:pt x="3324880" y="3548742"/>
                    <a:pt x="3305811" y="3539269"/>
                    <a:pt x="3288594" y="3526971"/>
                  </a:cubicBezTo>
                  <a:cubicBezTo>
                    <a:pt x="3254928" y="3502924"/>
                    <a:pt x="3226099" y="3472057"/>
                    <a:pt x="3190623" y="3450771"/>
                  </a:cubicBezTo>
                  <a:cubicBezTo>
                    <a:pt x="3156301" y="3430178"/>
                    <a:pt x="3085695" y="3384030"/>
                    <a:pt x="3038223" y="3363685"/>
                  </a:cubicBezTo>
                  <a:cubicBezTo>
                    <a:pt x="3027676" y="3359165"/>
                    <a:pt x="3016452" y="3356428"/>
                    <a:pt x="3005566" y="3352800"/>
                  </a:cubicBezTo>
                  <a:cubicBezTo>
                    <a:pt x="2998309" y="3345543"/>
                    <a:pt x="2992705" y="3336120"/>
                    <a:pt x="2983794" y="3331028"/>
                  </a:cubicBezTo>
                  <a:cubicBezTo>
                    <a:pt x="2965572" y="3320615"/>
                    <a:pt x="2920385" y="3306263"/>
                    <a:pt x="2896708" y="3298371"/>
                  </a:cubicBezTo>
                  <a:cubicBezTo>
                    <a:pt x="2864051" y="3302000"/>
                    <a:pt x="2829617" y="3298028"/>
                    <a:pt x="2798737" y="3309257"/>
                  </a:cubicBezTo>
                  <a:cubicBezTo>
                    <a:pt x="2786442" y="3313728"/>
                    <a:pt x="2784661" y="3331333"/>
                    <a:pt x="2776966" y="3341914"/>
                  </a:cubicBezTo>
                  <a:cubicBezTo>
                    <a:pt x="2755624" y="3371260"/>
                    <a:pt x="2711651" y="3429000"/>
                    <a:pt x="2711651" y="3429000"/>
                  </a:cubicBezTo>
                  <a:cubicBezTo>
                    <a:pt x="2708023" y="3439886"/>
                    <a:pt x="2705898" y="3451394"/>
                    <a:pt x="2700766" y="3461657"/>
                  </a:cubicBezTo>
                  <a:cubicBezTo>
                    <a:pt x="2692810" y="3477570"/>
                    <a:pt x="2653729" y="3528001"/>
                    <a:pt x="2646337" y="3537857"/>
                  </a:cubicBezTo>
                  <a:cubicBezTo>
                    <a:pt x="2638983" y="3581980"/>
                    <a:pt x="2636742" y="3606126"/>
                    <a:pt x="2624566" y="3646714"/>
                  </a:cubicBezTo>
                  <a:cubicBezTo>
                    <a:pt x="2597348" y="3737439"/>
                    <a:pt x="2610692" y="3684867"/>
                    <a:pt x="2581023" y="3766457"/>
                  </a:cubicBezTo>
                  <a:cubicBezTo>
                    <a:pt x="2573180" y="3788024"/>
                    <a:pt x="2566508" y="3810000"/>
                    <a:pt x="2559251" y="3831771"/>
                  </a:cubicBezTo>
                  <a:cubicBezTo>
                    <a:pt x="2555622" y="3842657"/>
                    <a:pt x="2554731" y="3854881"/>
                    <a:pt x="2548366" y="3864428"/>
                  </a:cubicBezTo>
                  <a:lnTo>
                    <a:pt x="2526594" y="3897085"/>
                  </a:lnTo>
                  <a:cubicBezTo>
                    <a:pt x="2512080" y="3893457"/>
                    <a:pt x="2495738" y="3894129"/>
                    <a:pt x="2483051" y="3886200"/>
                  </a:cubicBezTo>
                  <a:cubicBezTo>
                    <a:pt x="2465645" y="3875321"/>
                    <a:pt x="2454022" y="3857171"/>
                    <a:pt x="2439508" y="3842657"/>
                  </a:cubicBezTo>
                  <a:lnTo>
                    <a:pt x="2385080" y="3788228"/>
                  </a:lnTo>
                  <a:lnTo>
                    <a:pt x="2363308" y="3766457"/>
                  </a:lnTo>
                  <a:cubicBezTo>
                    <a:pt x="2352422" y="3755571"/>
                    <a:pt x="2343460" y="3742340"/>
                    <a:pt x="2330651" y="3733800"/>
                  </a:cubicBezTo>
                  <a:cubicBezTo>
                    <a:pt x="2319765" y="3726543"/>
                    <a:pt x="2308045" y="3720404"/>
                    <a:pt x="2297994" y="3712028"/>
                  </a:cubicBezTo>
                  <a:cubicBezTo>
                    <a:pt x="2286168" y="3702173"/>
                    <a:pt x="2275356" y="3691060"/>
                    <a:pt x="2265337" y="3679371"/>
                  </a:cubicBezTo>
                  <a:cubicBezTo>
                    <a:pt x="2253530" y="3665596"/>
                    <a:pt x="2246618" y="3647443"/>
                    <a:pt x="2232680" y="3635828"/>
                  </a:cubicBezTo>
                  <a:cubicBezTo>
                    <a:pt x="2223865" y="3628482"/>
                    <a:pt x="2210286" y="3630074"/>
                    <a:pt x="2200023" y="3624942"/>
                  </a:cubicBezTo>
                  <a:cubicBezTo>
                    <a:pt x="2188321" y="3619091"/>
                    <a:pt x="2177582" y="3611344"/>
                    <a:pt x="2167366" y="3603171"/>
                  </a:cubicBezTo>
                  <a:cubicBezTo>
                    <a:pt x="2159352" y="3596760"/>
                    <a:pt x="2154395" y="3586680"/>
                    <a:pt x="2145594" y="3581400"/>
                  </a:cubicBezTo>
                  <a:cubicBezTo>
                    <a:pt x="2135755" y="3575496"/>
                    <a:pt x="2123823" y="3574143"/>
                    <a:pt x="2112937" y="3570514"/>
                  </a:cubicBezTo>
                  <a:cubicBezTo>
                    <a:pt x="2087030" y="3544606"/>
                    <a:pt x="2006869" y="3453290"/>
                    <a:pt x="1971423" y="3559628"/>
                  </a:cubicBezTo>
                  <a:cubicBezTo>
                    <a:pt x="1959721" y="3594733"/>
                    <a:pt x="2044525" y="3571865"/>
                    <a:pt x="2080280" y="3581400"/>
                  </a:cubicBezTo>
                  <a:cubicBezTo>
                    <a:pt x="2261604" y="3629753"/>
                    <a:pt x="2041620" y="3577787"/>
                    <a:pt x="2167366" y="3624942"/>
                  </a:cubicBezTo>
                  <a:cubicBezTo>
                    <a:pt x="2184690" y="3631438"/>
                    <a:pt x="2203944" y="3630960"/>
                    <a:pt x="2221794" y="3635828"/>
                  </a:cubicBezTo>
                  <a:cubicBezTo>
                    <a:pt x="2243934" y="3641866"/>
                    <a:pt x="2265337" y="3650343"/>
                    <a:pt x="2287108" y="3657600"/>
                  </a:cubicBezTo>
                  <a:cubicBezTo>
                    <a:pt x="2365322" y="3716260"/>
                    <a:pt x="2292806" y="3669045"/>
                    <a:pt x="2395966" y="3712028"/>
                  </a:cubicBezTo>
                  <a:cubicBezTo>
                    <a:pt x="2418435" y="3721390"/>
                    <a:pt x="2439121" y="3734612"/>
                    <a:pt x="2461280" y="3744685"/>
                  </a:cubicBezTo>
                  <a:cubicBezTo>
                    <a:pt x="2514662" y="3768950"/>
                    <a:pt x="2599727" y="3794463"/>
                    <a:pt x="2646337" y="3810000"/>
                  </a:cubicBezTo>
                  <a:lnTo>
                    <a:pt x="2678994" y="3820885"/>
                  </a:lnTo>
                  <a:cubicBezTo>
                    <a:pt x="2689880" y="3824514"/>
                    <a:pt x="2700333" y="3829885"/>
                    <a:pt x="2711651" y="3831771"/>
                  </a:cubicBezTo>
                  <a:cubicBezTo>
                    <a:pt x="2874586" y="3858927"/>
                    <a:pt x="2671056" y="3825526"/>
                    <a:pt x="2853166" y="3853542"/>
                  </a:cubicBezTo>
                  <a:cubicBezTo>
                    <a:pt x="2874981" y="3856898"/>
                    <a:pt x="2896709" y="3860799"/>
                    <a:pt x="2918480" y="3864428"/>
                  </a:cubicBezTo>
                  <a:cubicBezTo>
                    <a:pt x="3059994" y="3860799"/>
                    <a:pt x="3201622" y="3860275"/>
                    <a:pt x="3343023" y="3853542"/>
                  </a:cubicBezTo>
                  <a:cubicBezTo>
                    <a:pt x="3395575" y="3851040"/>
                    <a:pt x="3358480" y="3840370"/>
                    <a:pt x="3397451" y="3820885"/>
                  </a:cubicBezTo>
                  <a:cubicBezTo>
                    <a:pt x="3410832" y="3814194"/>
                    <a:pt x="3426480" y="3813628"/>
                    <a:pt x="3440994" y="3810000"/>
                  </a:cubicBezTo>
                  <a:cubicBezTo>
                    <a:pt x="3468067" y="3791951"/>
                    <a:pt x="3485622" y="3778296"/>
                    <a:pt x="3517194" y="3766457"/>
                  </a:cubicBezTo>
                  <a:cubicBezTo>
                    <a:pt x="3531202" y="3761204"/>
                    <a:pt x="3546352" y="3759681"/>
                    <a:pt x="3560737" y="3755571"/>
                  </a:cubicBezTo>
                  <a:cubicBezTo>
                    <a:pt x="3662858" y="3726393"/>
                    <a:pt x="3498438" y="3766996"/>
                    <a:pt x="3647823" y="3733800"/>
                  </a:cubicBezTo>
                  <a:cubicBezTo>
                    <a:pt x="3662428" y="3730555"/>
                    <a:pt x="3677036" y="3727213"/>
                    <a:pt x="3691366" y="3722914"/>
                  </a:cubicBezTo>
                  <a:cubicBezTo>
                    <a:pt x="3713347" y="3716319"/>
                    <a:pt x="3734177" y="3705642"/>
                    <a:pt x="3756680" y="3701142"/>
                  </a:cubicBezTo>
                  <a:lnTo>
                    <a:pt x="3811108" y="3690257"/>
                  </a:lnTo>
                  <a:cubicBezTo>
                    <a:pt x="3868575" y="3661524"/>
                    <a:pt x="3881505" y="3649927"/>
                    <a:pt x="3930851" y="3635828"/>
                  </a:cubicBezTo>
                  <a:cubicBezTo>
                    <a:pt x="3945236" y="3631718"/>
                    <a:pt x="3959880" y="3628571"/>
                    <a:pt x="3974394" y="3624942"/>
                  </a:cubicBezTo>
                  <a:cubicBezTo>
                    <a:pt x="4034690" y="3584746"/>
                    <a:pt x="3978501" y="3615752"/>
                    <a:pt x="4072366" y="3592285"/>
                  </a:cubicBezTo>
                  <a:cubicBezTo>
                    <a:pt x="4079407" y="3590525"/>
                    <a:pt x="4050594" y="3592285"/>
                    <a:pt x="4050594" y="3592285"/>
                  </a:cubicBezTo>
                  <a:cubicBezTo>
                    <a:pt x="3988351" y="3633781"/>
                    <a:pt x="4042646" y="3604616"/>
                    <a:pt x="3930851" y="3624942"/>
                  </a:cubicBezTo>
                  <a:cubicBezTo>
                    <a:pt x="3919562" y="3626995"/>
                    <a:pt x="3909227" y="3632676"/>
                    <a:pt x="3898194" y="3635828"/>
                  </a:cubicBezTo>
                  <a:cubicBezTo>
                    <a:pt x="3870797" y="3643656"/>
                    <a:pt x="3827157" y="3653111"/>
                    <a:pt x="3800223" y="3657600"/>
                  </a:cubicBezTo>
                  <a:cubicBezTo>
                    <a:pt x="3774914" y="3661818"/>
                    <a:pt x="3749658" y="3667394"/>
                    <a:pt x="3724023" y="3668485"/>
                  </a:cubicBezTo>
                  <a:cubicBezTo>
                    <a:pt x="3578966" y="3674658"/>
                    <a:pt x="3433737" y="3675742"/>
                    <a:pt x="3288594" y="3679371"/>
                  </a:cubicBezTo>
                  <a:cubicBezTo>
                    <a:pt x="3150556" y="3706980"/>
                    <a:pt x="3299612" y="3669984"/>
                    <a:pt x="3201508" y="3712028"/>
                  </a:cubicBezTo>
                  <a:cubicBezTo>
                    <a:pt x="3187757" y="3717921"/>
                    <a:pt x="3172159" y="3718183"/>
                    <a:pt x="3157966" y="3722914"/>
                  </a:cubicBezTo>
                  <a:cubicBezTo>
                    <a:pt x="3139428" y="3729093"/>
                    <a:pt x="3121939" y="3738113"/>
                    <a:pt x="3103537" y="3744685"/>
                  </a:cubicBezTo>
                  <a:cubicBezTo>
                    <a:pt x="3071119" y="3756263"/>
                    <a:pt x="3038223" y="3766456"/>
                    <a:pt x="3005566" y="3777342"/>
                  </a:cubicBezTo>
                  <a:lnTo>
                    <a:pt x="2972908" y="3788228"/>
                  </a:lnTo>
                  <a:cubicBezTo>
                    <a:pt x="2896321" y="3839287"/>
                    <a:pt x="2993434" y="3780531"/>
                    <a:pt x="2885823" y="3820885"/>
                  </a:cubicBezTo>
                  <a:cubicBezTo>
                    <a:pt x="2873573" y="3825479"/>
                    <a:pt x="2865416" y="3838063"/>
                    <a:pt x="2853166" y="3842657"/>
                  </a:cubicBezTo>
                  <a:cubicBezTo>
                    <a:pt x="2835842" y="3849154"/>
                    <a:pt x="2816587" y="3848674"/>
                    <a:pt x="2798737" y="3853542"/>
                  </a:cubicBezTo>
                  <a:cubicBezTo>
                    <a:pt x="2754825" y="3865518"/>
                    <a:pt x="2720723" y="3880394"/>
                    <a:pt x="2678994" y="3897085"/>
                  </a:cubicBezTo>
                  <a:lnTo>
                    <a:pt x="1993194" y="3886200"/>
                  </a:lnTo>
                  <a:cubicBezTo>
                    <a:pt x="1980136" y="3885396"/>
                    <a:pt x="1980038" y="3863388"/>
                    <a:pt x="1971423" y="3853542"/>
                  </a:cubicBezTo>
                  <a:cubicBezTo>
                    <a:pt x="1954527" y="3834232"/>
                    <a:pt x="1935137" y="3817257"/>
                    <a:pt x="1916994" y="3799114"/>
                  </a:cubicBezTo>
                  <a:cubicBezTo>
                    <a:pt x="1909737" y="3791857"/>
                    <a:pt x="1904024" y="3782622"/>
                    <a:pt x="1895223" y="3777342"/>
                  </a:cubicBezTo>
                  <a:cubicBezTo>
                    <a:pt x="1826879" y="3736336"/>
                    <a:pt x="1859718" y="3754147"/>
                    <a:pt x="1797251" y="3722914"/>
                  </a:cubicBezTo>
                  <a:cubicBezTo>
                    <a:pt x="1789994" y="3715657"/>
                    <a:pt x="1784660" y="3705732"/>
                    <a:pt x="1775480" y="3701142"/>
                  </a:cubicBezTo>
                  <a:cubicBezTo>
                    <a:pt x="1754954" y="3690879"/>
                    <a:pt x="1731937" y="3686628"/>
                    <a:pt x="1710166" y="3679371"/>
                  </a:cubicBezTo>
                  <a:cubicBezTo>
                    <a:pt x="1693335" y="3673761"/>
                    <a:pt x="1649501" y="3658221"/>
                    <a:pt x="1633966" y="3657600"/>
                  </a:cubicBezTo>
                  <a:cubicBezTo>
                    <a:pt x="1467146" y="3650927"/>
                    <a:pt x="1300137" y="3650343"/>
                    <a:pt x="1133223" y="3646714"/>
                  </a:cubicBezTo>
                  <a:cubicBezTo>
                    <a:pt x="1054564" y="3634612"/>
                    <a:pt x="1013671" y="3632772"/>
                    <a:pt x="948166" y="3614057"/>
                  </a:cubicBezTo>
                  <a:cubicBezTo>
                    <a:pt x="937133" y="3610905"/>
                    <a:pt x="926055" y="3607691"/>
                    <a:pt x="915508" y="3603171"/>
                  </a:cubicBezTo>
                  <a:cubicBezTo>
                    <a:pt x="900593" y="3596779"/>
                    <a:pt x="888094" y="3583192"/>
                    <a:pt x="871966" y="3581400"/>
                  </a:cubicBezTo>
                  <a:cubicBezTo>
                    <a:pt x="788941" y="3572175"/>
                    <a:pt x="705051" y="3574143"/>
                    <a:pt x="621594" y="3570514"/>
                  </a:cubicBezTo>
                  <a:cubicBezTo>
                    <a:pt x="609984" y="3567611"/>
                    <a:pt x="487932" y="3539463"/>
                    <a:pt x="469194" y="3526971"/>
                  </a:cubicBezTo>
                  <a:lnTo>
                    <a:pt x="436537" y="3505200"/>
                  </a:lnTo>
                  <a:cubicBezTo>
                    <a:pt x="428613" y="3481427"/>
                    <a:pt x="412803" y="3401539"/>
                    <a:pt x="371223" y="3396342"/>
                  </a:cubicBezTo>
                  <a:lnTo>
                    <a:pt x="284137" y="3385457"/>
                  </a:lnTo>
                  <a:cubicBezTo>
                    <a:pt x="218823" y="3363685"/>
                    <a:pt x="276880" y="3392714"/>
                    <a:pt x="240594" y="3341914"/>
                  </a:cubicBezTo>
                  <a:cubicBezTo>
                    <a:pt x="228663" y="3325211"/>
                    <a:pt x="208437" y="3315450"/>
                    <a:pt x="197051" y="3298371"/>
                  </a:cubicBezTo>
                  <a:cubicBezTo>
                    <a:pt x="189794" y="3287485"/>
                    <a:pt x="185496" y="3273887"/>
                    <a:pt x="175280" y="3265714"/>
                  </a:cubicBezTo>
                  <a:cubicBezTo>
                    <a:pt x="166320" y="3258546"/>
                    <a:pt x="153509" y="3258457"/>
                    <a:pt x="142623" y="3254828"/>
                  </a:cubicBezTo>
                  <a:cubicBezTo>
                    <a:pt x="131737" y="3258457"/>
                    <a:pt x="120229" y="3270846"/>
                    <a:pt x="109966" y="3265714"/>
                  </a:cubicBezTo>
                  <a:cubicBezTo>
                    <a:pt x="59909" y="3240685"/>
                    <a:pt x="56990" y="3208383"/>
                    <a:pt x="33766" y="3167742"/>
                  </a:cubicBezTo>
                  <a:cubicBezTo>
                    <a:pt x="0" y="3108652"/>
                    <a:pt x="21068" y="3162306"/>
                    <a:pt x="1108" y="3102428"/>
                  </a:cubicBezTo>
                  <a:cubicBezTo>
                    <a:pt x="4737" y="2989942"/>
                    <a:pt x="5385" y="2877321"/>
                    <a:pt x="11994" y="2764971"/>
                  </a:cubicBezTo>
                  <a:cubicBezTo>
                    <a:pt x="12668" y="2753516"/>
                    <a:pt x="16211" y="2741651"/>
                    <a:pt x="22880" y="2732314"/>
                  </a:cubicBezTo>
                  <a:cubicBezTo>
                    <a:pt x="34811" y="2715611"/>
                    <a:pt x="66423" y="2688771"/>
                    <a:pt x="66423" y="2688771"/>
                  </a:cubicBezTo>
                  <a:cubicBezTo>
                    <a:pt x="70051" y="2677885"/>
                    <a:pt x="77308" y="2667588"/>
                    <a:pt x="77308" y="2656114"/>
                  </a:cubicBezTo>
                  <a:cubicBezTo>
                    <a:pt x="77308" y="2617105"/>
                    <a:pt x="65065" y="2574484"/>
                    <a:pt x="55537" y="2536371"/>
                  </a:cubicBezTo>
                  <a:cubicBezTo>
                    <a:pt x="59166" y="2376714"/>
                    <a:pt x="59634" y="2216954"/>
                    <a:pt x="66423" y="2057400"/>
                  </a:cubicBezTo>
                  <a:cubicBezTo>
                    <a:pt x="66911" y="2045936"/>
                    <a:pt x="74525" y="2035874"/>
                    <a:pt x="77308" y="2024742"/>
                  </a:cubicBezTo>
                  <a:cubicBezTo>
                    <a:pt x="95529" y="1951857"/>
                    <a:pt x="78828" y="1982848"/>
                    <a:pt x="109966" y="1905000"/>
                  </a:cubicBezTo>
                  <a:cubicBezTo>
                    <a:pt x="124480" y="1868714"/>
                    <a:pt x="145843" y="1834464"/>
                    <a:pt x="153508" y="1796142"/>
                  </a:cubicBezTo>
                  <a:cubicBezTo>
                    <a:pt x="160990" y="1758731"/>
                    <a:pt x="165031" y="1734040"/>
                    <a:pt x="175280" y="1698171"/>
                  </a:cubicBezTo>
                  <a:cubicBezTo>
                    <a:pt x="178432" y="1687138"/>
                    <a:pt x="183383" y="1676646"/>
                    <a:pt x="186166" y="1665514"/>
                  </a:cubicBezTo>
                  <a:cubicBezTo>
                    <a:pt x="187362" y="1660730"/>
                    <a:pt x="198604" y="1590871"/>
                    <a:pt x="207937" y="1578428"/>
                  </a:cubicBezTo>
                  <a:cubicBezTo>
                    <a:pt x="223332" y="1557902"/>
                    <a:pt x="241018" y="1538233"/>
                    <a:pt x="262366" y="1524000"/>
                  </a:cubicBezTo>
                  <a:cubicBezTo>
                    <a:pt x="273252" y="1516743"/>
                    <a:pt x="282401" y="1505670"/>
                    <a:pt x="295023" y="1502228"/>
                  </a:cubicBezTo>
                  <a:cubicBezTo>
                    <a:pt x="323246" y="1494530"/>
                    <a:pt x="353080" y="1494971"/>
                    <a:pt x="382108" y="1491342"/>
                  </a:cubicBezTo>
                  <a:cubicBezTo>
                    <a:pt x="438823" y="1472439"/>
                    <a:pt x="393844" y="1492840"/>
                    <a:pt x="436537" y="1458685"/>
                  </a:cubicBezTo>
                  <a:cubicBezTo>
                    <a:pt x="467972" y="1433537"/>
                    <a:pt x="467601" y="1444348"/>
                    <a:pt x="490966" y="1415142"/>
                  </a:cubicBezTo>
                  <a:cubicBezTo>
                    <a:pt x="499139" y="1404926"/>
                    <a:pt x="501643" y="1389419"/>
                    <a:pt x="512737" y="1382485"/>
                  </a:cubicBezTo>
                  <a:cubicBezTo>
                    <a:pt x="532198" y="1370322"/>
                    <a:pt x="555109" y="1361288"/>
                    <a:pt x="578051" y="1360714"/>
                  </a:cubicBezTo>
                  <a:lnTo>
                    <a:pt x="1013480" y="1349828"/>
                  </a:lnTo>
                  <a:cubicBezTo>
                    <a:pt x="1009851" y="1306285"/>
                    <a:pt x="1002594" y="1262894"/>
                    <a:pt x="1002594" y="1219200"/>
                  </a:cubicBezTo>
                  <a:cubicBezTo>
                    <a:pt x="1002594" y="1150541"/>
                    <a:pt x="1015002" y="1127549"/>
                    <a:pt x="1035251" y="1066800"/>
                  </a:cubicBezTo>
                  <a:lnTo>
                    <a:pt x="1046137" y="1034142"/>
                  </a:lnTo>
                  <a:cubicBezTo>
                    <a:pt x="1049766" y="1023256"/>
                    <a:pt x="1047476" y="1007850"/>
                    <a:pt x="1057023" y="1001485"/>
                  </a:cubicBezTo>
                  <a:cubicBezTo>
                    <a:pt x="1067909" y="994228"/>
                    <a:pt x="1077978" y="985565"/>
                    <a:pt x="1089680" y="979714"/>
                  </a:cubicBezTo>
                  <a:cubicBezTo>
                    <a:pt x="1099943" y="974582"/>
                    <a:pt x="1111451" y="972457"/>
                    <a:pt x="1122337" y="968828"/>
                  </a:cubicBezTo>
                  <a:cubicBezTo>
                    <a:pt x="1156838" y="917076"/>
                    <a:pt x="1139971" y="948582"/>
                    <a:pt x="1165880" y="870857"/>
                  </a:cubicBezTo>
                  <a:cubicBezTo>
                    <a:pt x="1165882" y="870852"/>
                    <a:pt x="1187651" y="805547"/>
                    <a:pt x="1187651" y="805542"/>
                  </a:cubicBezTo>
                  <a:lnTo>
                    <a:pt x="1176766" y="762000"/>
                  </a:ln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p:cNvSpPr/>
            <p:nvPr/>
          </p:nvSpPr>
          <p:spPr>
            <a:xfrm>
              <a:off x="881743" y="3306692"/>
              <a:ext cx="3614057" cy="2702223"/>
            </a:xfrm>
            <a:custGeom>
              <a:avLst/>
              <a:gdLst>
                <a:gd name="connsiteX0" fmla="*/ 500743 w 3614057"/>
                <a:gd name="connsiteY0" fmla="*/ 89652 h 2702223"/>
                <a:gd name="connsiteX1" fmla="*/ 500743 w 3614057"/>
                <a:gd name="connsiteY1" fmla="*/ 89652 h 2702223"/>
                <a:gd name="connsiteX2" fmla="*/ 478971 w 3614057"/>
                <a:gd name="connsiteY2" fmla="*/ 187623 h 2702223"/>
                <a:gd name="connsiteX3" fmla="*/ 468086 w 3614057"/>
                <a:gd name="connsiteY3" fmla="*/ 231166 h 2702223"/>
                <a:gd name="connsiteX4" fmla="*/ 424543 w 3614057"/>
                <a:gd name="connsiteY4" fmla="*/ 296480 h 2702223"/>
                <a:gd name="connsiteX5" fmla="*/ 381000 w 3614057"/>
                <a:gd name="connsiteY5" fmla="*/ 361794 h 2702223"/>
                <a:gd name="connsiteX6" fmla="*/ 359228 w 3614057"/>
                <a:gd name="connsiteY6" fmla="*/ 394452 h 2702223"/>
                <a:gd name="connsiteX7" fmla="*/ 337457 w 3614057"/>
                <a:gd name="connsiteY7" fmla="*/ 470652 h 2702223"/>
                <a:gd name="connsiteX8" fmla="*/ 315686 w 3614057"/>
                <a:gd name="connsiteY8" fmla="*/ 535966 h 2702223"/>
                <a:gd name="connsiteX9" fmla="*/ 304800 w 3614057"/>
                <a:gd name="connsiteY9" fmla="*/ 568623 h 2702223"/>
                <a:gd name="connsiteX10" fmla="*/ 283028 w 3614057"/>
                <a:gd name="connsiteY10" fmla="*/ 666594 h 2702223"/>
                <a:gd name="connsiteX11" fmla="*/ 250371 w 3614057"/>
                <a:gd name="connsiteY11" fmla="*/ 764566 h 2702223"/>
                <a:gd name="connsiteX12" fmla="*/ 239486 w 3614057"/>
                <a:gd name="connsiteY12" fmla="*/ 797223 h 2702223"/>
                <a:gd name="connsiteX13" fmla="*/ 217714 w 3614057"/>
                <a:gd name="connsiteY13" fmla="*/ 818994 h 2702223"/>
                <a:gd name="connsiteX14" fmla="*/ 195943 w 3614057"/>
                <a:gd name="connsiteY14" fmla="*/ 851652 h 2702223"/>
                <a:gd name="connsiteX15" fmla="*/ 185057 w 3614057"/>
                <a:gd name="connsiteY15" fmla="*/ 884309 h 2702223"/>
                <a:gd name="connsiteX16" fmla="*/ 152400 w 3614057"/>
                <a:gd name="connsiteY16" fmla="*/ 927852 h 2702223"/>
                <a:gd name="connsiteX17" fmla="*/ 130628 w 3614057"/>
                <a:gd name="connsiteY17" fmla="*/ 960509 h 2702223"/>
                <a:gd name="connsiteX18" fmla="*/ 119743 w 3614057"/>
                <a:gd name="connsiteY18" fmla="*/ 993166 h 2702223"/>
                <a:gd name="connsiteX19" fmla="*/ 97971 w 3614057"/>
                <a:gd name="connsiteY19" fmla="*/ 1080252 h 2702223"/>
                <a:gd name="connsiteX20" fmla="*/ 54428 w 3614057"/>
                <a:gd name="connsiteY20" fmla="*/ 1210880 h 2702223"/>
                <a:gd name="connsiteX21" fmla="*/ 32657 w 3614057"/>
                <a:gd name="connsiteY21" fmla="*/ 1276194 h 2702223"/>
                <a:gd name="connsiteX22" fmla="*/ 21771 w 3614057"/>
                <a:gd name="connsiteY22" fmla="*/ 1330623 h 2702223"/>
                <a:gd name="connsiteX23" fmla="*/ 10886 w 3614057"/>
                <a:gd name="connsiteY23" fmla="*/ 1395937 h 2702223"/>
                <a:gd name="connsiteX24" fmla="*/ 0 w 3614057"/>
                <a:gd name="connsiteY24" fmla="*/ 1439480 h 2702223"/>
                <a:gd name="connsiteX25" fmla="*/ 21771 w 3614057"/>
                <a:gd name="connsiteY25" fmla="*/ 1874909 h 2702223"/>
                <a:gd name="connsiteX26" fmla="*/ 54428 w 3614057"/>
                <a:gd name="connsiteY26" fmla="*/ 1896680 h 2702223"/>
                <a:gd name="connsiteX27" fmla="*/ 163286 w 3614057"/>
                <a:gd name="connsiteY27" fmla="*/ 1929337 h 2702223"/>
                <a:gd name="connsiteX28" fmla="*/ 185057 w 3614057"/>
                <a:gd name="connsiteY28" fmla="*/ 1951109 h 2702223"/>
                <a:gd name="connsiteX29" fmla="*/ 239486 w 3614057"/>
                <a:gd name="connsiteY29" fmla="*/ 1983766 h 2702223"/>
                <a:gd name="connsiteX30" fmla="*/ 261257 w 3614057"/>
                <a:gd name="connsiteY30" fmla="*/ 2049080 h 2702223"/>
                <a:gd name="connsiteX31" fmla="*/ 304800 w 3614057"/>
                <a:gd name="connsiteY31" fmla="*/ 2092623 h 2702223"/>
                <a:gd name="connsiteX32" fmla="*/ 326571 w 3614057"/>
                <a:gd name="connsiteY32" fmla="*/ 2179709 h 2702223"/>
                <a:gd name="connsiteX33" fmla="*/ 359228 w 3614057"/>
                <a:gd name="connsiteY33" fmla="*/ 2201480 h 2702223"/>
                <a:gd name="connsiteX34" fmla="*/ 413657 w 3614057"/>
                <a:gd name="connsiteY34" fmla="*/ 2245023 h 2702223"/>
                <a:gd name="connsiteX35" fmla="*/ 522514 w 3614057"/>
                <a:gd name="connsiteY35" fmla="*/ 2266794 h 2702223"/>
                <a:gd name="connsiteX36" fmla="*/ 598714 w 3614057"/>
                <a:gd name="connsiteY36" fmla="*/ 2288566 h 2702223"/>
                <a:gd name="connsiteX37" fmla="*/ 642257 w 3614057"/>
                <a:gd name="connsiteY37" fmla="*/ 2299452 h 2702223"/>
                <a:gd name="connsiteX38" fmla="*/ 674914 w 3614057"/>
                <a:gd name="connsiteY38" fmla="*/ 2310337 h 2702223"/>
                <a:gd name="connsiteX39" fmla="*/ 762000 w 3614057"/>
                <a:gd name="connsiteY39" fmla="*/ 2332109 h 2702223"/>
                <a:gd name="connsiteX40" fmla="*/ 816428 w 3614057"/>
                <a:gd name="connsiteY40" fmla="*/ 2353880 h 2702223"/>
                <a:gd name="connsiteX41" fmla="*/ 849086 w 3614057"/>
                <a:gd name="connsiteY41" fmla="*/ 2375652 h 2702223"/>
                <a:gd name="connsiteX42" fmla="*/ 925286 w 3614057"/>
                <a:gd name="connsiteY42" fmla="*/ 2397423 h 2702223"/>
                <a:gd name="connsiteX43" fmla="*/ 957943 w 3614057"/>
                <a:gd name="connsiteY43" fmla="*/ 2408309 h 2702223"/>
                <a:gd name="connsiteX44" fmla="*/ 1001486 w 3614057"/>
                <a:gd name="connsiteY44" fmla="*/ 2419194 h 2702223"/>
                <a:gd name="connsiteX45" fmla="*/ 1034143 w 3614057"/>
                <a:gd name="connsiteY45" fmla="*/ 2430080 h 2702223"/>
                <a:gd name="connsiteX46" fmla="*/ 1415143 w 3614057"/>
                <a:gd name="connsiteY46" fmla="*/ 2440966 h 2702223"/>
                <a:gd name="connsiteX47" fmla="*/ 1491343 w 3614057"/>
                <a:gd name="connsiteY47" fmla="*/ 2462737 h 2702223"/>
                <a:gd name="connsiteX48" fmla="*/ 1600200 w 3614057"/>
                <a:gd name="connsiteY48" fmla="*/ 2473623 h 2702223"/>
                <a:gd name="connsiteX49" fmla="*/ 1665514 w 3614057"/>
                <a:gd name="connsiteY49" fmla="*/ 2517166 h 2702223"/>
                <a:gd name="connsiteX50" fmla="*/ 1698171 w 3614057"/>
                <a:gd name="connsiteY50" fmla="*/ 2528052 h 2702223"/>
                <a:gd name="connsiteX51" fmla="*/ 1817914 w 3614057"/>
                <a:gd name="connsiteY51" fmla="*/ 2549823 h 2702223"/>
                <a:gd name="connsiteX52" fmla="*/ 1861457 w 3614057"/>
                <a:gd name="connsiteY52" fmla="*/ 2560709 h 2702223"/>
                <a:gd name="connsiteX53" fmla="*/ 1915886 w 3614057"/>
                <a:gd name="connsiteY53" fmla="*/ 2571594 h 2702223"/>
                <a:gd name="connsiteX54" fmla="*/ 1959428 w 3614057"/>
                <a:gd name="connsiteY54" fmla="*/ 2593366 h 2702223"/>
                <a:gd name="connsiteX55" fmla="*/ 2024743 w 3614057"/>
                <a:gd name="connsiteY55" fmla="*/ 2615137 h 2702223"/>
                <a:gd name="connsiteX56" fmla="*/ 2090057 w 3614057"/>
                <a:gd name="connsiteY56" fmla="*/ 2647794 h 2702223"/>
                <a:gd name="connsiteX57" fmla="*/ 2111828 w 3614057"/>
                <a:gd name="connsiteY57" fmla="*/ 2669566 h 2702223"/>
                <a:gd name="connsiteX58" fmla="*/ 2166257 w 3614057"/>
                <a:gd name="connsiteY58" fmla="*/ 2680452 h 2702223"/>
                <a:gd name="connsiteX59" fmla="*/ 2438400 w 3614057"/>
                <a:gd name="connsiteY59" fmla="*/ 2702223 h 2702223"/>
                <a:gd name="connsiteX60" fmla="*/ 2590800 w 3614057"/>
                <a:gd name="connsiteY60" fmla="*/ 2691337 h 2702223"/>
                <a:gd name="connsiteX61" fmla="*/ 2623457 w 3614057"/>
                <a:gd name="connsiteY61" fmla="*/ 2680452 h 2702223"/>
                <a:gd name="connsiteX62" fmla="*/ 2645228 w 3614057"/>
                <a:gd name="connsiteY62" fmla="*/ 2658680 h 2702223"/>
                <a:gd name="connsiteX63" fmla="*/ 2699657 w 3614057"/>
                <a:gd name="connsiteY63" fmla="*/ 2615137 h 2702223"/>
                <a:gd name="connsiteX64" fmla="*/ 2721428 w 3614057"/>
                <a:gd name="connsiteY64" fmla="*/ 2582480 h 2702223"/>
                <a:gd name="connsiteX65" fmla="*/ 2808514 w 3614057"/>
                <a:gd name="connsiteY65" fmla="*/ 2517166 h 2702223"/>
                <a:gd name="connsiteX66" fmla="*/ 2830286 w 3614057"/>
                <a:gd name="connsiteY66" fmla="*/ 2495394 h 2702223"/>
                <a:gd name="connsiteX67" fmla="*/ 2862943 w 3614057"/>
                <a:gd name="connsiteY67" fmla="*/ 2484509 h 2702223"/>
                <a:gd name="connsiteX68" fmla="*/ 2917371 w 3614057"/>
                <a:gd name="connsiteY68" fmla="*/ 2451852 h 2702223"/>
                <a:gd name="connsiteX69" fmla="*/ 2939143 w 3614057"/>
                <a:gd name="connsiteY69" fmla="*/ 2430080 h 2702223"/>
                <a:gd name="connsiteX70" fmla="*/ 2982686 w 3614057"/>
                <a:gd name="connsiteY70" fmla="*/ 2408309 h 2702223"/>
                <a:gd name="connsiteX71" fmla="*/ 3048000 w 3614057"/>
                <a:gd name="connsiteY71" fmla="*/ 2386537 h 2702223"/>
                <a:gd name="connsiteX72" fmla="*/ 3124200 w 3614057"/>
                <a:gd name="connsiteY72" fmla="*/ 2408309 h 2702223"/>
                <a:gd name="connsiteX73" fmla="*/ 3211286 w 3614057"/>
                <a:gd name="connsiteY73" fmla="*/ 2419194 h 2702223"/>
                <a:gd name="connsiteX74" fmla="*/ 3243943 w 3614057"/>
                <a:gd name="connsiteY74" fmla="*/ 2430080 h 2702223"/>
                <a:gd name="connsiteX75" fmla="*/ 3287486 w 3614057"/>
                <a:gd name="connsiteY75" fmla="*/ 2440966 h 2702223"/>
                <a:gd name="connsiteX76" fmla="*/ 3331028 w 3614057"/>
                <a:gd name="connsiteY76" fmla="*/ 2353880 h 2702223"/>
                <a:gd name="connsiteX77" fmla="*/ 3385457 w 3614057"/>
                <a:gd name="connsiteY77" fmla="*/ 2234137 h 2702223"/>
                <a:gd name="connsiteX78" fmla="*/ 3429000 w 3614057"/>
                <a:gd name="connsiteY78" fmla="*/ 2168823 h 2702223"/>
                <a:gd name="connsiteX79" fmla="*/ 3461657 w 3614057"/>
                <a:gd name="connsiteY79" fmla="*/ 2125280 h 2702223"/>
                <a:gd name="connsiteX80" fmla="*/ 3516086 w 3614057"/>
                <a:gd name="connsiteY80" fmla="*/ 2038194 h 2702223"/>
                <a:gd name="connsiteX81" fmla="*/ 3548743 w 3614057"/>
                <a:gd name="connsiteY81" fmla="*/ 2027309 h 2702223"/>
                <a:gd name="connsiteX82" fmla="*/ 3603171 w 3614057"/>
                <a:gd name="connsiteY82" fmla="*/ 1951109 h 2702223"/>
                <a:gd name="connsiteX83" fmla="*/ 3614057 w 3614057"/>
                <a:gd name="connsiteY83" fmla="*/ 1918452 h 2702223"/>
                <a:gd name="connsiteX84" fmla="*/ 3603171 w 3614057"/>
                <a:gd name="connsiteY84" fmla="*/ 1613652 h 2702223"/>
                <a:gd name="connsiteX85" fmla="*/ 3592286 w 3614057"/>
                <a:gd name="connsiteY85" fmla="*/ 1580994 h 2702223"/>
                <a:gd name="connsiteX86" fmla="*/ 3570514 w 3614057"/>
                <a:gd name="connsiteY86" fmla="*/ 1548337 h 2702223"/>
                <a:gd name="connsiteX87" fmla="*/ 3537857 w 3614057"/>
                <a:gd name="connsiteY87" fmla="*/ 1493909 h 2702223"/>
                <a:gd name="connsiteX88" fmla="*/ 3494314 w 3614057"/>
                <a:gd name="connsiteY88" fmla="*/ 1450366 h 2702223"/>
                <a:gd name="connsiteX89" fmla="*/ 3461657 w 3614057"/>
                <a:gd name="connsiteY89" fmla="*/ 1330623 h 2702223"/>
                <a:gd name="connsiteX90" fmla="*/ 3439886 w 3614057"/>
                <a:gd name="connsiteY90" fmla="*/ 1297966 h 2702223"/>
                <a:gd name="connsiteX91" fmla="*/ 3418114 w 3614057"/>
                <a:gd name="connsiteY91" fmla="*/ 1276194 h 2702223"/>
                <a:gd name="connsiteX92" fmla="*/ 3396343 w 3614057"/>
                <a:gd name="connsiteY92" fmla="*/ 1232652 h 2702223"/>
                <a:gd name="connsiteX93" fmla="*/ 3385457 w 3614057"/>
                <a:gd name="connsiteY93" fmla="*/ 1199994 h 2702223"/>
                <a:gd name="connsiteX94" fmla="*/ 3363686 w 3614057"/>
                <a:gd name="connsiteY94" fmla="*/ 1112909 h 2702223"/>
                <a:gd name="connsiteX95" fmla="*/ 3341914 w 3614057"/>
                <a:gd name="connsiteY95" fmla="*/ 1080252 h 2702223"/>
                <a:gd name="connsiteX96" fmla="*/ 3320143 w 3614057"/>
                <a:gd name="connsiteY96" fmla="*/ 927852 h 2702223"/>
                <a:gd name="connsiteX97" fmla="*/ 3254828 w 3614057"/>
                <a:gd name="connsiteY97" fmla="*/ 851652 h 2702223"/>
                <a:gd name="connsiteX98" fmla="*/ 3233057 w 3614057"/>
                <a:gd name="connsiteY98" fmla="*/ 818994 h 2702223"/>
                <a:gd name="connsiteX99" fmla="*/ 3156857 w 3614057"/>
                <a:gd name="connsiteY99" fmla="*/ 764566 h 2702223"/>
                <a:gd name="connsiteX100" fmla="*/ 3091543 w 3614057"/>
                <a:gd name="connsiteY100" fmla="*/ 710137 h 2702223"/>
                <a:gd name="connsiteX101" fmla="*/ 3048000 w 3614057"/>
                <a:gd name="connsiteY101" fmla="*/ 644823 h 2702223"/>
                <a:gd name="connsiteX102" fmla="*/ 3026228 w 3614057"/>
                <a:gd name="connsiteY102" fmla="*/ 579509 h 2702223"/>
                <a:gd name="connsiteX103" fmla="*/ 2960914 w 3614057"/>
                <a:gd name="connsiteY103" fmla="*/ 535966 h 2702223"/>
                <a:gd name="connsiteX104" fmla="*/ 2939143 w 3614057"/>
                <a:gd name="connsiteY104" fmla="*/ 514194 h 2702223"/>
                <a:gd name="connsiteX105" fmla="*/ 2906486 w 3614057"/>
                <a:gd name="connsiteY105" fmla="*/ 503309 h 2702223"/>
                <a:gd name="connsiteX106" fmla="*/ 2852057 w 3614057"/>
                <a:gd name="connsiteY106" fmla="*/ 448880 h 2702223"/>
                <a:gd name="connsiteX107" fmla="*/ 2808514 w 3614057"/>
                <a:gd name="connsiteY107" fmla="*/ 361794 h 2702223"/>
                <a:gd name="connsiteX108" fmla="*/ 2786743 w 3614057"/>
                <a:gd name="connsiteY108" fmla="*/ 329137 h 2702223"/>
                <a:gd name="connsiteX109" fmla="*/ 2754086 w 3614057"/>
                <a:gd name="connsiteY109" fmla="*/ 318252 h 2702223"/>
                <a:gd name="connsiteX110" fmla="*/ 2732314 w 3614057"/>
                <a:gd name="connsiteY110" fmla="*/ 296480 h 2702223"/>
                <a:gd name="connsiteX111" fmla="*/ 2699657 w 3614057"/>
                <a:gd name="connsiteY111" fmla="*/ 285594 h 2702223"/>
                <a:gd name="connsiteX112" fmla="*/ 2688771 w 3614057"/>
                <a:gd name="connsiteY112" fmla="*/ 252937 h 2702223"/>
                <a:gd name="connsiteX113" fmla="*/ 2590800 w 3614057"/>
                <a:gd name="connsiteY113" fmla="*/ 165852 h 2702223"/>
                <a:gd name="connsiteX114" fmla="*/ 2569028 w 3614057"/>
                <a:gd name="connsiteY114" fmla="*/ 144080 h 2702223"/>
                <a:gd name="connsiteX115" fmla="*/ 2492828 w 3614057"/>
                <a:gd name="connsiteY115" fmla="*/ 78766 h 2702223"/>
                <a:gd name="connsiteX116" fmla="*/ 2449286 w 3614057"/>
                <a:gd name="connsiteY116" fmla="*/ 24337 h 2702223"/>
                <a:gd name="connsiteX117" fmla="*/ 2416628 w 3614057"/>
                <a:gd name="connsiteY117" fmla="*/ 2566 h 2702223"/>
                <a:gd name="connsiteX118" fmla="*/ 2503714 w 3614057"/>
                <a:gd name="connsiteY118" fmla="*/ 78766 h 2702223"/>
                <a:gd name="connsiteX119" fmla="*/ 2492828 w 3614057"/>
                <a:gd name="connsiteY119" fmla="*/ 67880 h 2702223"/>
                <a:gd name="connsiteX120" fmla="*/ 2492828 w 3614057"/>
                <a:gd name="connsiteY120" fmla="*/ 67880 h 2702223"/>
                <a:gd name="connsiteX121" fmla="*/ 2481943 w 3614057"/>
                <a:gd name="connsiteY121" fmla="*/ 67880 h 270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614057" h="2702223">
                  <a:moveTo>
                    <a:pt x="500743" y="89652"/>
                  </a:moveTo>
                  <a:lnTo>
                    <a:pt x="500743" y="89652"/>
                  </a:lnTo>
                  <a:cubicBezTo>
                    <a:pt x="493486" y="122309"/>
                    <a:pt x="486493" y="155026"/>
                    <a:pt x="478971" y="187623"/>
                  </a:cubicBezTo>
                  <a:cubicBezTo>
                    <a:pt x="475607" y="202201"/>
                    <a:pt x="474777" y="217784"/>
                    <a:pt x="468086" y="231166"/>
                  </a:cubicBezTo>
                  <a:cubicBezTo>
                    <a:pt x="456384" y="254570"/>
                    <a:pt x="439057" y="274709"/>
                    <a:pt x="424543" y="296480"/>
                  </a:cubicBezTo>
                  <a:lnTo>
                    <a:pt x="381000" y="361794"/>
                  </a:lnTo>
                  <a:lnTo>
                    <a:pt x="359228" y="394452"/>
                  </a:lnTo>
                  <a:cubicBezTo>
                    <a:pt x="322637" y="504230"/>
                    <a:pt x="378474" y="333928"/>
                    <a:pt x="337457" y="470652"/>
                  </a:cubicBezTo>
                  <a:cubicBezTo>
                    <a:pt x="330863" y="492633"/>
                    <a:pt x="322943" y="514195"/>
                    <a:pt x="315686" y="535966"/>
                  </a:cubicBezTo>
                  <a:cubicBezTo>
                    <a:pt x="312057" y="546852"/>
                    <a:pt x="306686" y="557305"/>
                    <a:pt x="304800" y="568623"/>
                  </a:cubicBezTo>
                  <a:cubicBezTo>
                    <a:pt x="292028" y="645255"/>
                    <a:pt x="300894" y="612998"/>
                    <a:pt x="283028" y="666594"/>
                  </a:cubicBezTo>
                  <a:cubicBezTo>
                    <a:pt x="262819" y="787856"/>
                    <a:pt x="288638" y="688031"/>
                    <a:pt x="250371" y="764566"/>
                  </a:cubicBezTo>
                  <a:cubicBezTo>
                    <a:pt x="245239" y="774829"/>
                    <a:pt x="245390" y="787384"/>
                    <a:pt x="239486" y="797223"/>
                  </a:cubicBezTo>
                  <a:cubicBezTo>
                    <a:pt x="234206" y="806024"/>
                    <a:pt x="224125" y="810980"/>
                    <a:pt x="217714" y="818994"/>
                  </a:cubicBezTo>
                  <a:cubicBezTo>
                    <a:pt x="209541" y="829210"/>
                    <a:pt x="201794" y="839950"/>
                    <a:pt x="195943" y="851652"/>
                  </a:cubicBezTo>
                  <a:cubicBezTo>
                    <a:pt x="190811" y="861915"/>
                    <a:pt x="190750" y="874346"/>
                    <a:pt x="185057" y="884309"/>
                  </a:cubicBezTo>
                  <a:cubicBezTo>
                    <a:pt x="176056" y="900061"/>
                    <a:pt x="162945" y="913089"/>
                    <a:pt x="152400" y="927852"/>
                  </a:cubicBezTo>
                  <a:cubicBezTo>
                    <a:pt x="144796" y="938498"/>
                    <a:pt x="137885" y="949623"/>
                    <a:pt x="130628" y="960509"/>
                  </a:cubicBezTo>
                  <a:cubicBezTo>
                    <a:pt x="127000" y="971395"/>
                    <a:pt x="122762" y="982096"/>
                    <a:pt x="119743" y="993166"/>
                  </a:cubicBezTo>
                  <a:cubicBezTo>
                    <a:pt x="111870" y="1022034"/>
                    <a:pt x="111353" y="1053489"/>
                    <a:pt x="97971" y="1080252"/>
                  </a:cubicBezTo>
                  <a:cubicBezTo>
                    <a:pt x="48879" y="1178435"/>
                    <a:pt x="105839" y="1056645"/>
                    <a:pt x="54428" y="1210880"/>
                  </a:cubicBezTo>
                  <a:cubicBezTo>
                    <a:pt x="47171" y="1232651"/>
                    <a:pt x="37158" y="1253691"/>
                    <a:pt x="32657" y="1276194"/>
                  </a:cubicBezTo>
                  <a:cubicBezTo>
                    <a:pt x="29028" y="1294337"/>
                    <a:pt x="25081" y="1312419"/>
                    <a:pt x="21771" y="1330623"/>
                  </a:cubicBezTo>
                  <a:cubicBezTo>
                    <a:pt x="17823" y="1352339"/>
                    <a:pt x="15215" y="1374294"/>
                    <a:pt x="10886" y="1395937"/>
                  </a:cubicBezTo>
                  <a:cubicBezTo>
                    <a:pt x="7952" y="1410608"/>
                    <a:pt x="3629" y="1424966"/>
                    <a:pt x="0" y="1439480"/>
                  </a:cubicBezTo>
                  <a:cubicBezTo>
                    <a:pt x="7257" y="1584623"/>
                    <a:pt x="4592" y="1730604"/>
                    <a:pt x="21771" y="1874909"/>
                  </a:cubicBezTo>
                  <a:cubicBezTo>
                    <a:pt x="23318" y="1887900"/>
                    <a:pt x="42473" y="1891367"/>
                    <a:pt x="54428" y="1896680"/>
                  </a:cubicBezTo>
                  <a:cubicBezTo>
                    <a:pt x="88509" y="1911827"/>
                    <a:pt x="127093" y="1920289"/>
                    <a:pt x="163286" y="1929337"/>
                  </a:cubicBezTo>
                  <a:cubicBezTo>
                    <a:pt x="170543" y="1936594"/>
                    <a:pt x="176256" y="1945829"/>
                    <a:pt x="185057" y="1951109"/>
                  </a:cubicBezTo>
                  <a:cubicBezTo>
                    <a:pt x="255716" y="1993505"/>
                    <a:pt x="184318" y="1928598"/>
                    <a:pt x="239486" y="1983766"/>
                  </a:cubicBezTo>
                  <a:cubicBezTo>
                    <a:pt x="246743" y="2005537"/>
                    <a:pt x="245030" y="2032853"/>
                    <a:pt x="261257" y="2049080"/>
                  </a:cubicBezTo>
                  <a:lnTo>
                    <a:pt x="304800" y="2092623"/>
                  </a:lnTo>
                  <a:cubicBezTo>
                    <a:pt x="305341" y="2095330"/>
                    <a:pt x="317646" y="2168553"/>
                    <a:pt x="326571" y="2179709"/>
                  </a:cubicBezTo>
                  <a:cubicBezTo>
                    <a:pt x="334744" y="2189925"/>
                    <a:pt x="349012" y="2193307"/>
                    <a:pt x="359228" y="2201480"/>
                  </a:cubicBezTo>
                  <a:cubicBezTo>
                    <a:pt x="386240" y="2223089"/>
                    <a:pt x="377574" y="2229559"/>
                    <a:pt x="413657" y="2245023"/>
                  </a:cubicBezTo>
                  <a:cubicBezTo>
                    <a:pt x="435785" y="2254507"/>
                    <a:pt x="505624" y="2263416"/>
                    <a:pt x="522514" y="2266794"/>
                  </a:cubicBezTo>
                  <a:cubicBezTo>
                    <a:pt x="579227" y="2278136"/>
                    <a:pt x="550300" y="2274733"/>
                    <a:pt x="598714" y="2288566"/>
                  </a:cubicBezTo>
                  <a:cubicBezTo>
                    <a:pt x="613099" y="2292676"/>
                    <a:pt x="627872" y="2295342"/>
                    <a:pt x="642257" y="2299452"/>
                  </a:cubicBezTo>
                  <a:cubicBezTo>
                    <a:pt x="653290" y="2302604"/>
                    <a:pt x="663844" y="2307318"/>
                    <a:pt x="674914" y="2310337"/>
                  </a:cubicBezTo>
                  <a:cubicBezTo>
                    <a:pt x="703782" y="2318210"/>
                    <a:pt x="734218" y="2320996"/>
                    <a:pt x="762000" y="2332109"/>
                  </a:cubicBezTo>
                  <a:cubicBezTo>
                    <a:pt x="780143" y="2339366"/>
                    <a:pt x="798951" y="2345141"/>
                    <a:pt x="816428" y="2353880"/>
                  </a:cubicBezTo>
                  <a:cubicBezTo>
                    <a:pt x="828130" y="2359731"/>
                    <a:pt x="836938" y="2370793"/>
                    <a:pt x="849086" y="2375652"/>
                  </a:cubicBezTo>
                  <a:cubicBezTo>
                    <a:pt x="873613" y="2385463"/>
                    <a:pt x="899984" y="2389832"/>
                    <a:pt x="925286" y="2397423"/>
                  </a:cubicBezTo>
                  <a:cubicBezTo>
                    <a:pt x="936277" y="2400720"/>
                    <a:pt x="946910" y="2405157"/>
                    <a:pt x="957943" y="2408309"/>
                  </a:cubicBezTo>
                  <a:cubicBezTo>
                    <a:pt x="972328" y="2412419"/>
                    <a:pt x="987101" y="2415084"/>
                    <a:pt x="1001486" y="2419194"/>
                  </a:cubicBezTo>
                  <a:cubicBezTo>
                    <a:pt x="1012519" y="2422346"/>
                    <a:pt x="1022684" y="2429477"/>
                    <a:pt x="1034143" y="2430080"/>
                  </a:cubicBezTo>
                  <a:cubicBezTo>
                    <a:pt x="1161019" y="2436758"/>
                    <a:pt x="1288143" y="2437337"/>
                    <a:pt x="1415143" y="2440966"/>
                  </a:cubicBezTo>
                  <a:cubicBezTo>
                    <a:pt x="1438410" y="2448722"/>
                    <a:pt x="1467416" y="2459319"/>
                    <a:pt x="1491343" y="2462737"/>
                  </a:cubicBezTo>
                  <a:cubicBezTo>
                    <a:pt x="1527443" y="2467894"/>
                    <a:pt x="1563914" y="2469994"/>
                    <a:pt x="1600200" y="2473623"/>
                  </a:cubicBezTo>
                  <a:cubicBezTo>
                    <a:pt x="1700200" y="2498624"/>
                    <a:pt x="1597173" y="2462493"/>
                    <a:pt x="1665514" y="2517166"/>
                  </a:cubicBezTo>
                  <a:cubicBezTo>
                    <a:pt x="1674474" y="2524334"/>
                    <a:pt x="1686951" y="2525648"/>
                    <a:pt x="1698171" y="2528052"/>
                  </a:cubicBezTo>
                  <a:cubicBezTo>
                    <a:pt x="1737839" y="2536552"/>
                    <a:pt x="1778133" y="2541867"/>
                    <a:pt x="1817914" y="2549823"/>
                  </a:cubicBezTo>
                  <a:cubicBezTo>
                    <a:pt x="1832585" y="2552757"/>
                    <a:pt x="1846852" y="2557464"/>
                    <a:pt x="1861457" y="2560709"/>
                  </a:cubicBezTo>
                  <a:cubicBezTo>
                    <a:pt x="1879519" y="2564723"/>
                    <a:pt x="1897743" y="2567966"/>
                    <a:pt x="1915886" y="2571594"/>
                  </a:cubicBezTo>
                  <a:cubicBezTo>
                    <a:pt x="1930400" y="2578851"/>
                    <a:pt x="1944361" y="2587339"/>
                    <a:pt x="1959428" y="2593366"/>
                  </a:cubicBezTo>
                  <a:cubicBezTo>
                    <a:pt x="1980736" y="2601889"/>
                    <a:pt x="2024743" y="2615137"/>
                    <a:pt x="2024743" y="2615137"/>
                  </a:cubicBezTo>
                  <a:cubicBezTo>
                    <a:pt x="2075443" y="2665839"/>
                    <a:pt x="2009808" y="2607669"/>
                    <a:pt x="2090057" y="2647794"/>
                  </a:cubicBezTo>
                  <a:cubicBezTo>
                    <a:pt x="2099237" y="2652384"/>
                    <a:pt x="2102395" y="2665523"/>
                    <a:pt x="2111828" y="2669566"/>
                  </a:cubicBezTo>
                  <a:cubicBezTo>
                    <a:pt x="2128834" y="2676855"/>
                    <a:pt x="2148006" y="2677410"/>
                    <a:pt x="2166257" y="2680452"/>
                  </a:cubicBezTo>
                  <a:cubicBezTo>
                    <a:pt x="2277001" y="2698909"/>
                    <a:pt x="2293869" y="2694193"/>
                    <a:pt x="2438400" y="2702223"/>
                  </a:cubicBezTo>
                  <a:cubicBezTo>
                    <a:pt x="2489200" y="2698594"/>
                    <a:pt x="2540219" y="2697288"/>
                    <a:pt x="2590800" y="2691337"/>
                  </a:cubicBezTo>
                  <a:cubicBezTo>
                    <a:pt x="2602196" y="2689996"/>
                    <a:pt x="2613618" y="2686356"/>
                    <a:pt x="2623457" y="2680452"/>
                  </a:cubicBezTo>
                  <a:cubicBezTo>
                    <a:pt x="2632258" y="2675172"/>
                    <a:pt x="2637214" y="2665091"/>
                    <a:pt x="2645228" y="2658680"/>
                  </a:cubicBezTo>
                  <a:cubicBezTo>
                    <a:pt x="2676667" y="2633529"/>
                    <a:pt x="2676290" y="2644346"/>
                    <a:pt x="2699657" y="2615137"/>
                  </a:cubicBezTo>
                  <a:cubicBezTo>
                    <a:pt x="2707830" y="2604921"/>
                    <a:pt x="2711704" y="2591232"/>
                    <a:pt x="2721428" y="2582480"/>
                  </a:cubicBezTo>
                  <a:cubicBezTo>
                    <a:pt x="2748399" y="2558206"/>
                    <a:pt x="2782856" y="2542824"/>
                    <a:pt x="2808514" y="2517166"/>
                  </a:cubicBezTo>
                  <a:cubicBezTo>
                    <a:pt x="2815771" y="2509909"/>
                    <a:pt x="2821485" y="2500674"/>
                    <a:pt x="2830286" y="2495394"/>
                  </a:cubicBezTo>
                  <a:cubicBezTo>
                    <a:pt x="2840125" y="2489491"/>
                    <a:pt x="2852057" y="2488137"/>
                    <a:pt x="2862943" y="2484509"/>
                  </a:cubicBezTo>
                  <a:cubicBezTo>
                    <a:pt x="2918104" y="2429345"/>
                    <a:pt x="2846717" y="2494244"/>
                    <a:pt x="2917371" y="2451852"/>
                  </a:cubicBezTo>
                  <a:cubicBezTo>
                    <a:pt x="2926172" y="2446572"/>
                    <a:pt x="2930603" y="2435773"/>
                    <a:pt x="2939143" y="2430080"/>
                  </a:cubicBezTo>
                  <a:cubicBezTo>
                    <a:pt x="2952645" y="2421079"/>
                    <a:pt x="2967619" y="2414336"/>
                    <a:pt x="2982686" y="2408309"/>
                  </a:cubicBezTo>
                  <a:cubicBezTo>
                    <a:pt x="3003994" y="2399786"/>
                    <a:pt x="3048000" y="2386537"/>
                    <a:pt x="3048000" y="2386537"/>
                  </a:cubicBezTo>
                  <a:cubicBezTo>
                    <a:pt x="3073883" y="2395165"/>
                    <a:pt x="3096863" y="2403753"/>
                    <a:pt x="3124200" y="2408309"/>
                  </a:cubicBezTo>
                  <a:cubicBezTo>
                    <a:pt x="3153057" y="2413118"/>
                    <a:pt x="3182257" y="2415566"/>
                    <a:pt x="3211286" y="2419194"/>
                  </a:cubicBezTo>
                  <a:cubicBezTo>
                    <a:pt x="3222172" y="2422823"/>
                    <a:pt x="3234983" y="2422912"/>
                    <a:pt x="3243943" y="2430080"/>
                  </a:cubicBezTo>
                  <a:cubicBezTo>
                    <a:pt x="3282088" y="2460596"/>
                    <a:pt x="3248084" y="2480366"/>
                    <a:pt x="3287486" y="2440966"/>
                  </a:cubicBezTo>
                  <a:cubicBezTo>
                    <a:pt x="3312502" y="2365915"/>
                    <a:pt x="3293030" y="2391880"/>
                    <a:pt x="3331028" y="2353880"/>
                  </a:cubicBezTo>
                  <a:cubicBezTo>
                    <a:pt x="3346441" y="2307643"/>
                    <a:pt x="3353009" y="2282809"/>
                    <a:pt x="3385457" y="2234137"/>
                  </a:cubicBezTo>
                  <a:cubicBezTo>
                    <a:pt x="3399971" y="2212366"/>
                    <a:pt x="3413301" y="2189756"/>
                    <a:pt x="3429000" y="2168823"/>
                  </a:cubicBezTo>
                  <a:cubicBezTo>
                    <a:pt x="3439886" y="2154309"/>
                    <a:pt x="3452041" y="2140665"/>
                    <a:pt x="3461657" y="2125280"/>
                  </a:cubicBezTo>
                  <a:cubicBezTo>
                    <a:pt x="3482406" y="2092081"/>
                    <a:pt x="3483905" y="2065011"/>
                    <a:pt x="3516086" y="2038194"/>
                  </a:cubicBezTo>
                  <a:cubicBezTo>
                    <a:pt x="3524901" y="2030848"/>
                    <a:pt x="3537857" y="2030937"/>
                    <a:pt x="3548743" y="2027309"/>
                  </a:cubicBezTo>
                  <a:cubicBezTo>
                    <a:pt x="3556140" y="2017446"/>
                    <a:pt x="3595212" y="1967028"/>
                    <a:pt x="3603171" y="1951109"/>
                  </a:cubicBezTo>
                  <a:cubicBezTo>
                    <a:pt x="3608303" y="1940846"/>
                    <a:pt x="3610428" y="1929338"/>
                    <a:pt x="3614057" y="1918452"/>
                  </a:cubicBezTo>
                  <a:cubicBezTo>
                    <a:pt x="3610428" y="1816852"/>
                    <a:pt x="3609716" y="1715106"/>
                    <a:pt x="3603171" y="1613652"/>
                  </a:cubicBezTo>
                  <a:cubicBezTo>
                    <a:pt x="3602432" y="1602201"/>
                    <a:pt x="3597418" y="1591257"/>
                    <a:pt x="3592286" y="1580994"/>
                  </a:cubicBezTo>
                  <a:cubicBezTo>
                    <a:pt x="3586435" y="1569292"/>
                    <a:pt x="3577448" y="1559431"/>
                    <a:pt x="3570514" y="1548337"/>
                  </a:cubicBezTo>
                  <a:cubicBezTo>
                    <a:pt x="3559300" y="1530395"/>
                    <a:pt x="3550847" y="1510610"/>
                    <a:pt x="3537857" y="1493909"/>
                  </a:cubicBezTo>
                  <a:cubicBezTo>
                    <a:pt x="3525255" y="1477706"/>
                    <a:pt x="3494314" y="1450366"/>
                    <a:pt x="3494314" y="1450366"/>
                  </a:cubicBezTo>
                  <a:cubicBezTo>
                    <a:pt x="3488472" y="1421156"/>
                    <a:pt x="3477440" y="1354298"/>
                    <a:pt x="3461657" y="1330623"/>
                  </a:cubicBezTo>
                  <a:cubicBezTo>
                    <a:pt x="3454400" y="1319737"/>
                    <a:pt x="3448059" y="1308182"/>
                    <a:pt x="3439886" y="1297966"/>
                  </a:cubicBezTo>
                  <a:cubicBezTo>
                    <a:pt x="3433475" y="1289952"/>
                    <a:pt x="3423807" y="1284734"/>
                    <a:pt x="3418114" y="1276194"/>
                  </a:cubicBezTo>
                  <a:cubicBezTo>
                    <a:pt x="3409113" y="1262692"/>
                    <a:pt x="3402735" y="1247567"/>
                    <a:pt x="3396343" y="1232652"/>
                  </a:cubicBezTo>
                  <a:cubicBezTo>
                    <a:pt x="3391823" y="1222105"/>
                    <a:pt x="3388476" y="1211065"/>
                    <a:pt x="3385457" y="1199994"/>
                  </a:cubicBezTo>
                  <a:cubicBezTo>
                    <a:pt x="3377584" y="1171127"/>
                    <a:pt x="3380284" y="1137805"/>
                    <a:pt x="3363686" y="1112909"/>
                  </a:cubicBezTo>
                  <a:lnTo>
                    <a:pt x="3341914" y="1080252"/>
                  </a:lnTo>
                  <a:cubicBezTo>
                    <a:pt x="3339995" y="1061063"/>
                    <a:pt x="3335583" y="963878"/>
                    <a:pt x="3320143" y="927852"/>
                  </a:cubicBezTo>
                  <a:cubicBezTo>
                    <a:pt x="3305861" y="894528"/>
                    <a:pt x="3278008" y="878695"/>
                    <a:pt x="3254828" y="851652"/>
                  </a:cubicBezTo>
                  <a:cubicBezTo>
                    <a:pt x="3246314" y="841719"/>
                    <a:pt x="3242308" y="828245"/>
                    <a:pt x="3233057" y="818994"/>
                  </a:cubicBezTo>
                  <a:cubicBezTo>
                    <a:pt x="3193843" y="779779"/>
                    <a:pt x="3193941" y="795469"/>
                    <a:pt x="3156857" y="764566"/>
                  </a:cubicBezTo>
                  <a:cubicBezTo>
                    <a:pt x="3073033" y="694713"/>
                    <a:pt x="3172631" y="764197"/>
                    <a:pt x="3091543" y="710137"/>
                  </a:cubicBezTo>
                  <a:cubicBezTo>
                    <a:pt x="3077029" y="688366"/>
                    <a:pt x="3056275" y="669646"/>
                    <a:pt x="3048000" y="644823"/>
                  </a:cubicBezTo>
                  <a:cubicBezTo>
                    <a:pt x="3040743" y="623052"/>
                    <a:pt x="3042455" y="595737"/>
                    <a:pt x="3026228" y="579509"/>
                  </a:cubicBezTo>
                  <a:cubicBezTo>
                    <a:pt x="2992983" y="546262"/>
                    <a:pt x="3013637" y="562327"/>
                    <a:pt x="2960914" y="535966"/>
                  </a:cubicBezTo>
                  <a:cubicBezTo>
                    <a:pt x="2953657" y="528709"/>
                    <a:pt x="2947944" y="519474"/>
                    <a:pt x="2939143" y="514194"/>
                  </a:cubicBezTo>
                  <a:cubicBezTo>
                    <a:pt x="2929304" y="508290"/>
                    <a:pt x="2915666" y="510194"/>
                    <a:pt x="2906486" y="503309"/>
                  </a:cubicBezTo>
                  <a:cubicBezTo>
                    <a:pt x="2885959" y="487914"/>
                    <a:pt x="2852057" y="448880"/>
                    <a:pt x="2852057" y="448880"/>
                  </a:cubicBezTo>
                  <a:cubicBezTo>
                    <a:pt x="2814902" y="337415"/>
                    <a:pt x="2851942" y="416079"/>
                    <a:pt x="2808514" y="361794"/>
                  </a:cubicBezTo>
                  <a:cubicBezTo>
                    <a:pt x="2800341" y="351578"/>
                    <a:pt x="2796959" y="337310"/>
                    <a:pt x="2786743" y="329137"/>
                  </a:cubicBezTo>
                  <a:cubicBezTo>
                    <a:pt x="2777783" y="321969"/>
                    <a:pt x="2764972" y="321880"/>
                    <a:pt x="2754086" y="318252"/>
                  </a:cubicBezTo>
                  <a:cubicBezTo>
                    <a:pt x="2746829" y="310995"/>
                    <a:pt x="2741115" y="301761"/>
                    <a:pt x="2732314" y="296480"/>
                  </a:cubicBezTo>
                  <a:cubicBezTo>
                    <a:pt x="2722475" y="290576"/>
                    <a:pt x="2707771" y="293708"/>
                    <a:pt x="2699657" y="285594"/>
                  </a:cubicBezTo>
                  <a:cubicBezTo>
                    <a:pt x="2691543" y="277480"/>
                    <a:pt x="2695816" y="261994"/>
                    <a:pt x="2688771" y="252937"/>
                  </a:cubicBezTo>
                  <a:cubicBezTo>
                    <a:pt x="2620417" y="165054"/>
                    <a:pt x="2646436" y="210361"/>
                    <a:pt x="2590800" y="165852"/>
                  </a:cubicBezTo>
                  <a:cubicBezTo>
                    <a:pt x="2582786" y="159441"/>
                    <a:pt x="2577042" y="150491"/>
                    <a:pt x="2569028" y="144080"/>
                  </a:cubicBezTo>
                  <a:cubicBezTo>
                    <a:pt x="2486139" y="77769"/>
                    <a:pt x="2597638" y="183577"/>
                    <a:pt x="2492828" y="78766"/>
                  </a:cubicBezTo>
                  <a:cubicBezTo>
                    <a:pt x="2440259" y="26196"/>
                    <a:pt x="2504217" y="93000"/>
                    <a:pt x="2449286" y="24337"/>
                  </a:cubicBezTo>
                  <a:cubicBezTo>
                    <a:pt x="2429816" y="0"/>
                    <a:pt x="2436056" y="2566"/>
                    <a:pt x="2416628" y="2566"/>
                  </a:cubicBezTo>
                  <a:lnTo>
                    <a:pt x="2503714" y="78766"/>
                  </a:lnTo>
                  <a:lnTo>
                    <a:pt x="2492828" y="67880"/>
                  </a:lnTo>
                  <a:lnTo>
                    <a:pt x="2492828" y="67880"/>
                  </a:lnTo>
                  <a:lnTo>
                    <a:pt x="2481943" y="67880"/>
                  </a:ln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0" y="3505200"/>
              <a:ext cx="5562600" cy="2590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97615" y="3409483"/>
              <a:ext cx="3331028" cy="2389546"/>
            </a:xfrm>
            <a:custGeom>
              <a:avLst/>
              <a:gdLst>
                <a:gd name="connsiteX0" fmla="*/ 555171 w 3331028"/>
                <a:gd name="connsiteY0" fmla="*/ 10886 h 2389546"/>
                <a:gd name="connsiteX1" fmla="*/ 555171 w 3331028"/>
                <a:gd name="connsiteY1" fmla="*/ 10886 h 2389546"/>
                <a:gd name="connsiteX2" fmla="*/ 500742 w 3331028"/>
                <a:gd name="connsiteY2" fmla="*/ 130629 h 2389546"/>
                <a:gd name="connsiteX3" fmla="*/ 446314 w 3331028"/>
                <a:gd name="connsiteY3" fmla="*/ 152400 h 2389546"/>
                <a:gd name="connsiteX4" fmla="*/ 413657 w 3331028"/>
                <a:gd name="connsiteY4" fmla="*/ 174171 h 2389546"/>
                <a:gd name="connsiteX5" fmla="*/ 413657 w 3331028"/>
                <a:gd name="connsiteY5" fmla="*/ 239486 h 2389546"/>
                <a:gd name="connsiteX6" fmla="*/ 391885 w 3331028"/>
                <a:gd name="connsiteY6" fmla="*/ 381000 h 2389546"/>
                <a:gd name="connsiteX7" fmla="*/ 304800 w 3331028"/>
                <a:gd name="connsiteY7" fmla="*/ 468086 h 2389546"/>
                <a:gd name="connsiteX8" fmla="*/ 239485 w 3331028"/>
                <a:gd name="connsiteY8" fmla="*/ 555171 h 2389546"/>
                <a:gd name="connsiteX9" fmla="*/ 195942 w 3331028"/>
                <a:gd name="connsiteY9" fmla="*/ 631371 h 2389546"/>
                <a:gd name="connsiteX10" fmla="*/ 163285 w 3331028"/>
                <a:gd name="connsiteY10" fmla="*/ 696686 h 2389546"/>
                <a:gd name="connsiteX11" fmla="*/ 130628 w 3331028"/>
                <a:gd name="connsiteY11" fmla="*/ 729343 h 2389546"/>
                <a:gd name="connsiteX12" fmla="*/ 108857 w 3331028"/>
                <a:gd name="connsiteY12" fmla="*/ 762000 h 2389546"/>
                <a:gd name="connsiteX13" fmla="*/ 76200 w 3331028"/>
                <a:gd name="connsiteY13" fmla="*/ 838200 h 2389546"/>
                <a:gd name="connsiteX14" fmla="*/ 65314 w 3331028"/>
                <a:gd name="connsiteY14" fmla="*/ 903514 h 2389546"/>
                <a:gd name="connsiteX15" fmla="*/ 43542 w 3331028"/>
                <a:gd name="connsiteY15" fmla="*/ 1012371 h 2389546"/>
                <a:gd name="connsiteX16" fmla="*/ 21771 w 3331028"/>
                <a:gd name="connsiteY16" fmla="*/ 1186543 h 2389546"/>
                <a:gd name="connsiteX17" fmla="*/ 0 w 3331028"/>
                <a:gd name="connsiteY17" fmla="*/ 1251857 h 2389546"/>
                <a:gd name="connsiteX18" fmla="*/ 21771 w 3331028"/>
                <a:gd name="connsiteY18" fmla="*/ 1306286 h 2389546"/>
                <a:gd name="connsiteX19" fmla="*/ 108857 w 3331028"/>
                <a:gd name="connsiteY19" fmla="*/ 1338943 h 2389546"/>
                <a:gd name="connsiteX20" fmla="*/ 119742 w 3331028"/>
                <a:gd name="connsiteY20" fmla="*/ 1404257 h 2389546"/>
                <a:gd name="connsiteX21" fmla="*/ 163285 w 3331028"/>
                <a:gd name="connsiteY21" fmla="*/ 1850571 h 2389546"/>
                <a:gd name="connsiteX22" fmla="*/ 185057 w 3331028"/>
                <a:gd name="connsiteY22" fmla="*/ 1883229 h 2389546"/>
                <a:gd name="connsiteX23" fmla="*/ 195942 w 3331028"/>
                <a:gd name="connsiteY23" fmla="*/ 1915886 h 2389546"/>
                <a:gd name="connsiteX24" fmla="*/ 228600 w 3331028"/>
                <a:gd name="connsiteY24" fmla="*/ 2013857 h 2389546"/>
                <a:gd name="connsiteX25" fmla="*/ 293914 w 3331028"/>
                <a:gd name="connsiteY25" fmla="*/ 2057400 h 2389546"/>
                <a:gd name="connsiteX26" fmla="*/ 326571 w 3331028"/>
                <a:gd name="connsiteY26" fmla="*/ 2100943 h 2389546"/>
                <a:gd name="connsiteX27" fmla="*/ 359228 w 3331028"/>
                <a:gd name="connsiteY27" fmla="*/ 2111829 h 2389546"/>
                <a:gd name="connsiteX28" fmla="*/ 370114 w 3331028"/>
                <a:gd name="connsiteY28" fmla="*/ 2155371 h 2389546"/>
                <a:gd name="connsiteX29" fmla="*/ 957942 w 3331028"/>
                <a:gd name="connsiteY29" fmla="*/ 2198914 h 2389546"/>
                <a:gd name="connsiteX30" fmla="*/ 1001485 w 3331028"/>
                <a:gd name="connsiteY30" fmla="*/ 2220686 h 2389546"/>
                <a:gd name="connsiteX31" fmla="*/ 1034142 w 3331028"/>
                <a:gd name="connsiteY31" fmla="*/ 2242457 h 2389546"/>
                <a:gd name="connsiteX32" fmla="*/ 1175657 w 3331028"/>
                <a:gd name="connsiteY32" fmla="*/ 2286000 h 2389546"/>
                <a:gd name="connsiteX33" fmla="*/ 1251857 w 3331028"/>
                <a:gd name="connsiteY33" fmla="*/ 2307771 h 2389546"/>
                <a:gd name="connsiteX34" fmla="*/ 1338942 w 3331028"/>
                <a:gd name="connsiteY34" fmla="*/ 2318657 h 2389546"/>
                <a:gd name="connsiteX35" fmla="*/ 1393371 w 3331028"/>
                <a:gd name="connsiteY35" fmla="*/ 2329543 h 2389546"/>
                <a:gd name="connsiteX36" fmla="*/ 1730828 w 3331028"/>
                <a:gd name="connsiteY36" fmla="*/ 2340429 h 2389546"/>
                <a:gd name="connsiteX37" fmla="*/ 1807028 w 3331028"/>
                <a:gd name="connsiteY37" fmla="*/ 2362200 h 2389546"/>
                <a:gd name="connsiteX38" fmla="*/ 1883228 w 3331028"/>
                <a:gd name="connsiteY38" fmla="*/ 2383971 h 2389546"/>
                <a:gd name="connsiteX39" fmla="*/ 2264228 w 3331028"/>
                <a:gd name="connsiteY39" fmla="*/ 2373086 h 2389546"/>
                <a:gd name="connsiteX40" fmla="*/ 2296885 w 3331028"/>
                <a:gd name="connsiteY40" fmla="*/ 2351314 h 2389546"/>
                <a:gd name="connsiteX41" fmla="*/ 2329542 w 3331028"/>
                <a:gd name="connsiteY41" fmla="*/ 2340429 h 2389546"/>
                <a:gd name="connsiteX42" fmla="*/ 2634342 w 3331028"/>
                <a:gd name="connsiteY42" fmla="*/ 2329543 h 2389546"/>
                <a:gd name="connsiteX43" fmla="*/ 2699657 w 3331028"/>
                <a:gd name="connsiteY43" fmla="*/ 2296886 h 2389546"/>
                <a:gd name="connsiteX44" fmla="*/ 2721428 w 3331028"/>
                <a:gd name="connsiteY44" fmla="*/ 2275114 h 2389546"/>
                <a:gd name="connsiteX45" fmla="*/ 2764971 w 3331028"/>
                <a:gd name="connsiteY45" fmla="*/ 2242457 h 2389546"/>
                <a:gd name="connsiteX46" fmla="*/ 2797628 w 3331028"/>
                <a:gd name="connsiteY46" fmla="*/ 2209800 h 2389546"/>
                <a:gd name="connsiteX47" fmla="*/ 2841171 w 3331028"/>
                <a:gd name="connsiteY47" fmla="*/ 2188029 h 2389546"/>
                <a:gd name="connsiteX48" fmla="*/ 2852057 w 3331028"/>
                <a:gd name="connsiteY48" fmla="*/ 2155371 h 2389546"/>
                <a:gd name="connsiteX49" fmla="*/ 2917371 w 3331028"/>
                <a:gd name="connsiteY49" fmla="*/ 2122714 h 2389546"/>
                <a:gd name="connsiteX50" fmla="*/ 2971800 w 3331028"/>
                <a:gd name="connsiteY50" fmla="*/ 2079171 h 2389546"/>
                <a:gd name="connsiteX51" fmla="*/ 2982685 w 3331028"/>
                <a:gd name="connsiteY51" fmla="*/ 1905000 h 2389546"/>
                <a:gd name="connsiteX52" fmla="*/ 2950028 w 3331028"/>
                <a:gd name="connsiteY52" fmla="*/ 1872343 h 2389546"/>
                <a:gd name="connsiteX53" fmla="*/ 2950028 w 3331028"/>
                <a:gd name="connsiteY53" fmla="*/ 1643743 h 2389546"/>
                <a:gd name="connsiteX54" fmla="*/ 2971800 w 3331028"/>
                <a:gd name="connsiteY54" fmla="*/ 1611086 h 2389546"/>
                <a:gd name="connsiteX55" fmla="*/ 3004457 w 3331028"/>
                <a:gd name="connsiteY55" fmla="*/ 1545771 h 2389546"/>
                <a:gd name="connsiteX56" fmla="*/ 3037114 w 3331028"/>
                <a:gd name="connsiteY56" fmla="*/ 1480457 h 2389546"/>
                <a:gd name="connsiteX57" fmla="*/ 3080657 w 3331028"/>
                <a:gd name="connsiteY57" fmla="*/ 1393371 h 2389546"/>
                <a:gd name="connsiteX58" fmla="*/ 3102428 w 3331028"/>
                <a:gd name="connsiteY58" fmla="*/ 1295400 h 2389546"/>
                <a:gd name="connsiteX59" fmla="*/ 3145971 w 3331028"/>
                <a:gd name="connsiteY59" fmla="*/ 1230086 h 2389546"/>
                <a:gd name="connsiteX60" fmla="*/ 3178628 w 3331028"/>
                <a:gd name="connsiteY60" fmla="*/ 1175657 h 2389546"/>
                <a:gd name="connsiteX61" fmla="*/ 3298371 w 3331028"/>
                <a:gd name="connsiteY61" fmla="*/ 1153886 h 2389546"/>
                <a:gd name="connsiteX62" fmla="*/ 3331028 w 3331028"/>
                <a:gd name="connsiteY62" fmla="*/ 1099457 h 2389546"/>
                <a:gd name="connsiteX63" fmla="*/ 3320142 w 3331028"/>
                <a:gd name="connsiteY63" fmla="*/ 1066800 h 2389546"/>
                <a:gd name="connsiteX64" fmla="*/ 3265714 w 3331028"/>
                <a:gd name="connsiteY64" fmla="*/ 1055914 h 2389546"/>
                <a:gd name="connsiteX65" fmla="*/ 3189514 w 3331028"/>
                <a:gd name="connsiteY65" fmla="*/ 1001486 h 2389546"/>
                <a:gd name="connsiteX66" fmla="*/ 3124200 w 3331028"/>
                <a:gd name="connsiteY66" fmla="*/ 947057 h 2389546"/>
                <a:gd name="connsiteX67" fmla="*/ 3069771 w 3331028"/>
                <a:gd name="connsiteY67" fmla="*/ 881743 h 2389546"/>
                <a:gd name="connsiteX68" fmla="*/ 3004457 w 3331028"/>
                <a:gd name="connsiteY68" fmla="*/ 816429 h 2389546"/>
                <a:gd name="connsiteX69" fmla="*/ 2982685 w 3331028"/>
                <a:gd name="connsiteY69" fmla="*/ 794657 h 2389546"/>
                <a:gd name="connsiteX70" fmla="*/ 2960914 w 3331028"/>
                <a:gd name="connsiteY70" fmla="*/ 718457 h 2389546"/>
                <a:gd name="connsiteX71" fmla="*/ 2939142 w 3331028"/>
                <a:gd name="connsiteY71" fmla="*/ 642257 h 2389546"/>
                <a:gd name="connsiteX72" fmla="*/ 2917371 w 3331028"/>
                <a:gd name="connsiteY72" fmla="*/ 598714 h 2389546"/>
                <a:gd name="connsiteX73" fmla="*/ 2884714 w 3331028"/>
                <a:gd name="connsiteY73" fmla="*/ 587829 h 2389546"/>
                <a:gd name="connsiteX74" fmla="*/ 2841171 w 3331028"/>
                <a:gd name="connsiteY74" fmla="*/ 533400 h 2389546"/>
                <a:gd name="connsiteX75" fmla="*/ 2808514 w 3331028"/>
                <a:gd name="connsiteY75" fmla="*/ 478971 h 2389546"/>
                <a:gd name="connsiteX76" fmla="*/ 2797628 w 3331028"/>
                <a:gd name="connsiteY76" fmla="*/ 402771 h 2389546"/>
                <a:gd name="connsiteX77" fmla="*/ 2754085 w 3331028"/>
                <a:gd name="connsiteY77" fmla="*/ 337457 h 2389546"/>
                <a:gd name="connsiteX78" fmla="*/ 2754085 w 3331028"/>
                <a:gd name="connsiteY78" fmla="*/ 141514 h 2389546"/>
                <a:gd name="connsiteX79" fmla="*/ 2743200 w 3331028"/>
                <a:gd name="connsiteY79" fmla="*/ 108857 h 2389546"/>
                <a:gd name="connsiteX80" fmla="*/ 2721428 w 3331028"/>
                <a:gd name="connsiteY80" fmla="*/ 76200 h 2389546"/>
                <a:gd name="connsiteX81" fmla="*/ 2710542 w 3331028"/>
                <a:gd name="connsiteY81" fmla="*/ 43543 h 2389546"/>
                <a:gd name="connsiteX82" fmla="*/ 2688771 w 3331028"/>
                <a:gd name="connsiteY82" fmla="*/ 21771 h 2389546"/>
                <a:gd name="connsiteX83" fmla="*/ 2699657 w 3331028"/>
                <a:gd name="connsiteY83" fmla="*/ 0 h 2389546"/>
                <a:gd name="connsiteX84" fmla="*/ 2667000 w 3331028"/>
                <a:gd name="connsiteY84" fmla="*/ 0 h 238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31028" h="2389546">
                  <a:moveTo>
                    <a:pt x="555171" y="10886"/>
                  </a:moveTo>
                  <a:lnTo>
                    <a:pt x="555171" y="10886"/>
                  </a:lnTo>
                  <a:cubicBezTo>
                    <a:pt x="555082" y="11124"/>
                    <a:pt x="524028" y="113996"/>
                    <a:pt x="500742" y="130629"/>
                  </a:cubicBezTo>
                  <a:cubicBezTo>
                    <a:pt x="484842" y="141987"/>
                    <a:pt x="463791" y="143661"/>
                    <a:pt x="446314" y="152400"/>
                  </a:cubicBezTo>
                  <a:cubicBezTo>
                    <a:pt x="434612" y="158251"/>
                    <a:pt x="424543" y="166914"/>
                    <a:pt x="413657" y="174171"/>
                  </a:cubicBezTo>
                  <a:cubicBezTo>
                    <a:pt x="377928" y="281359"/>
                    <a:pt x="420356" y="132301"/>
                    <a:pt x="413657" y="239486"/>
                  </a:cubicBezTo>
                  <a:cubicBezTo>
                    <a:pt x="410680" y="287119"/>
                    <a:pt x="405352" y="335213"/>
                    <a:pt x="391885" y="381000"/>
                  </a:cubicBezTo>
                  <a:cubicBezTo>
                    <a:pt x="380245" y="420577"/>
                    <a:pt x="328629" y="442091"/>
                    <a:pt x="304800" y="468086"/>
                  </a:cubicBezTo>
                  <a:cubicBezTo>
                    <a:pt x="280281" y="494834"/>
                    <a:pt x="255712" y="522716"/>
                    <a:pt x="239485" y="555171"/>
                  </a:cubicBezTo>
                  <a:cubicBezTo>
                    <a:pt x="211863" y="610416"/>
                    <a:pt x="226716" y="585212"/>
                    <a:pt x="195942" y="631371"/>
                  </a:cubicBezTo>
                  <a:cubicBezTo>
                    <a:pt x="185032" y="664104"/>
                    <a:pt x="186734" y="668548"/>
                    <a:pt x="163285" y="696686"/>
                  </a:cubicBezTo>
                  <a:cubicBezTo>
                    <a:pt x="153430" y="708512"/>
                    <a:pt x="140483" y="717516"/>
                    <a:pt x="130628" y="729343"/>
                  </a:cubicBezTo>
                  <a:cubicBezTo>
                    <a:pt x="122253" y="739394"/>
                    <a:pt x="115348" y="750641"/>
                    <a:pt x="108857" y="762000"/>
                  </a:cubicBezTo>
                  <a:cubicBezTo>
                    <a:pt x="96752" y="783183"/>
                    <a:pt x="81752" y="813216"/>
                    <a:pt x="76200" y="838200"/>
                  </a:cubicBezTo>
                  <a:cubicBezTo>
                    <a:pt x="71412" y="859746"/>
                    <a:pt x="69382" y="881820"/>
                    <a:pt x="65314" y="903514"/>
                  </a:cubicBezTo>
                  <a:cubicBezTo>
                    <a:pt x="58494" y="939884"/>
                    <a:pt x="43542" y="1012371"/>
                    <a:pt x="43542" y="1012371"/>
                  </a:cubicBezTo>
                  <a:cubicBezTo>
                    <a:pt x="36240" y="1100003"/>
                    <a:pt x="41602" y="1120438"/>
                    <a:pt x="21771" y="1186543"/>
                  </a:cubicBezTo>
                  <a:cubicBezTo>
                    <a:pt x="15177" y="1208524"/>
                    <a:pt x="0" y="1251857"/>
                    <a:pt x="0" y="1251857"/>
                  </a:cubicBezTo>
                  <a:cubicBezTo>
                    <a:pt x="7257" y="1270000"/>
                    <a:pt x="9054" y="1291450"/>
                    <a:pt x="21771" y="1306286"/>
                  </a:cubicBezTo>
                  <a:cubicBezTo>
                    <a:pt x="37295" y="1324397"/>
                    <a:pt x="87741" y="1333664"/>
                    <a:pt x="108857" y="1338943"/>
                  </a:cubicBezTo>
                  <a:cubicBezTo>
                    <a:pt x="154122" y="1406841"/>
                    <a:pt x="119742" y="1336653"/>
                    <a:pt x="119742" y="1404257"/>
                  </a:cubicBezTo>
                  <a:cubicBezTo>
                    <a:pt x="119742" y="1531190"/>
                    <a:pt x="97067" y="1718134"/>
                    <a:pt x="163285" y="1850571"/>
                  </a:cubicBezTo>
                  <a:cubicBezTo>
                    <a:pt x="169136" y="1862273"/>
                    <a:pt x="177800" y="1872343"/>
                    <a:pt x="185057" y="1883229"/>
                  </a:cubicBezTo>
                  <a:cubicBezTo>
                    <a:pt x="188685" y="1894115"/>
                    <a:pt x="193453" y="1904685"/>
                    <a:pt x="195942" y="1915886"/>
                  </a:cubicBezTo>
                  <a:cubicBezTo>
                    <a:pt x="204479" y="1954305"/>
                    <a:pt x="197252" y="1986427"/>
                    <a:pt x="228600" y="2013857"/>
                  </a:cubicBezTo>
                  <a:cubicBezTo>
                    <a:pt x="248292" y="2031087"/>
                    <a:pt x="293914" y="2057400"/>
                    <a:pt x="293914" y="2057400"/>
                  </a:cubicBezTo>
                  <a:cubicBezTo>
                    <a:pt x="304800" y="2071914"/>
                    <a:pt x="312633" y="2089328"/>
                    <a:pt x="326571" y="2100943"/>
                  </a:cubicBezTo>
                  <a:cubicBezTo>
                    <a:pt x="335386" y="2108289"/>
                    <a:pt x="352060" y="2102869"/>
                    <a:pt x="359228" y="2111829"/>
                  </a:cubicBezTo>
                  <a:cubicBezTo>
                    <a:pt x="368574" y="2123511"/>
                    <a:pt x="366004" y="2140986"/>
                    <a:pt x="370114" y="2155371"/>
                  </a:cubicBezTo>
                  <a:cubicBezTo>
                    <a:pt x="431527" y="2370312"/>
                    <a:pt x="542156" y="2191069"/>
                    <a:pt x="957942" y="2198914"/>
                  </a:cubicBezTo>
                  <a:cubicBezTo>
                    <a:pt x="972456" y="2206171"/>
                    <a:pt x="987396" y="2212635"/>
                    <a:pt x="1001485" y="2220686"/>
                  </a:cubicBezTo>
                  <a:cubicBezTo>
                    <a:pt x="1012844" y="2227177"/>
                    <a:pt x="1022065" y="2237425"/>
                    <a:pt x="1034142" y="2242457"/>
                  </a:cubicBezTo>
                  <a:cubicBezTo>
                    <a:pt x="1123212" y="2279569"/>
                    <a:pt x="1108756" y="2266885"/>
                    <a:pt x="1175657" y="2286000"/>
                  </a:cubicBezTo>
                  <a:cubicBezTo>
                    <a:pt x="1211901" y="2296356"/>
                    <a:pt x="1211011" y="2300963"/>
                    <a:pt x="1251857" y="2307771"/>
                  </a:cubicBezTo>
                  <a:cubicBezTo>
                    <a:pt x="1280713" y="2312580"/>
                    <a:pt x="1310028" y="2314209"/>
                    <a:pt x="1338942" y="2318657"/>
                  </a:cubicBezTo>
                  <a:cubicBezTo>
                    <a:pt x="1357229" y="2321470"/>
                    <a:pt x="1374897" y="2328517"/>
                    <a:pt x="1393371" y="2329543"/>
                  </a:cubicBezTo>
                  <a:cubicBezTo>
                    <a:pt x="1505742" y="2335786"/>
                    <a:pt x="1618342" y="2336800"/>
                    <a:pt x="1730828" y="2340429"/>
                  </a:cubicBezTo>
                  <a:cubicBezTo>
                    <a:pt x="1866898" y="2374444"/>
                    <a:pt x="1697751" y="2330977"/>
                    <a:pt x="1807028" y="2362200"/>
                  </a:cubicBezTo>
                  <a:cubicBezTo>
                    <a:pt x="1902735" y="2389546"/>
                    <a:pt x="1804908" y="2357866"/>
                    <a:pt x="1883228" y="2383971"/>
                  </a:cubicBezTo>
                  <a:cubicBezTo>
                    <a:pt x="2010228" y="2380343"/>
                    <a:pt x="2137570" y="2383085"/>
                    <a:pt x="2264228" y="2373086"/>
                  </a:cubicBezTo>
                  <a:cubicBezTo>
                    <a:pt x="2277270" y="2372056"/>
                    <a:pt x="2285183" y="2357165"/>
                    <a:pt x="2296885" y="2351314"/>
                  </a:cubicBezTo>
                  <a:cubicBezTo>
                    <a:pt x="2307148" y="2346182"/>
                    <a:pt x="2318091" y="2341168"/>
                    <a:pt x="2329542" y="2340429"/>
                  </a:cubicBezTo>
                  <a:cubicBezTo>
                    <a:pt x="2430996" y="2333884"/>
                    <a:pt x="2532742" y="2333172"/>
                    <a:pt x="2634342" y="2329543"/>
                  </a:cubicBezTo>
                  <a:cubicBezTo>
                    <a:pt x="2656114" y="2318657"/>
                    <a:pt x="2679016" y="2309787"/>
                    <a:pt x="2699657" y="2296886"/>
                  </a:cubicBezTo>
                  <a:cubicBezTo>
                    <a:pt x="2708360" y="2291447"/>
                    <a:pt x="2713544" y="2281684"/>
                    <a:pt x="2721428" y="2275114"/>
                  </a:cubicBezTo>
                  <a:cubicBezTo>
                    <a:pt x="2735366" y="2263499"/>
                    <a:pt x="2751196" y="2254264"/>
                    <a:pt x="2764971" y="2242457"/>
                  </a:cubicBezTo>
                  <a:cubicBezTo>
                    <a:pt x="2776660" y="2232438"/>
                    <a:pt x="2785101" y="2218748"/>
                    <a:pt x="2797628" y="2209800"/>
                  </a:cubicBezTo>
                  <a:cubicBezTo>
                    <a:pt x="2810833" y="2200368"/>
                    <a:pt x="2826657" y="2195286"/>
                    <a:pt x="2841171" y="2188029"/>
                  </a:cubicBezTo>
                  <a:cubicBezTo>
                    <a:pt x="2844800" y="2177143"/>
                    <a:pt x="2844889" y="2164331"/>
                    <a:pt x="2852057" y="2155371"/>
                  </a:cubicBezTo>
                  <a:cubicBezTo>
                    <a:pt x="2872853" y="2129375"/>
                    <a:pt x="2891079" y="2135860"/>
                    <a:pt x="2917371" y="2122714"/>
                  </a:cubicBezTo>
                  <a:cubicBezTo>
                    <a:pt x="2944836" y="2108981"/>
                    <a:pt x="2951549" y="2099422"/>
                    <a:pt x="2971800" y="2079171"/>
                  </a:cubicBezTo>
                  <a:cubicBezTo>
                    <a:pt x="2996152" y="2006113"/>
                    <a:pt x="3010077" y="1994024"/>
                    <a:pt x="2982685" y="1905000"/>
                  </a:cubicBezTo>
                  <a:cubicBezTo>
                    <a:pt x="2978158" y="1890286"/>
                    <a:pt x="2960914" y="1883229"/>
                    <a:pt x="2950028" y="1872343"/>
                  </a:cubicBezTo>
                  <a:cubicBezTo>
                    <a:pt x="2926914" y="1779890"/>
                    <a:pt x="2926867" y="1798149"/>
                    <a:pt x="2950028" y="1643743"/>
                  </a:cubicBezTo>
                  <a:cubicBezTo>
                    <a:pt x="2951969" y="1630805"/>
                    <a:pt x="2965446" y="1622523"/>
                    <a:pt x="2971800" y="1611086"/>
                  </a:cubicBezTo>
                  <a:cubicBezTo>
                    <a:pt x="2983621" y="1589808"/>
                    <a:pt x="2992636" y="1567049"/>
                    <a:pt x="3004457" y="1545771"/>
                  </a:cubicBezTo>
                  <a:cubicBezTo>
                    <a:pt x="3087956" y="1395470"/>
                    <a:pt x="2973534" y="1620333"/>
                    <a:pt x="3037114" y="1480457"/>
                  </a:cubicBezTo>
                  <a:cubicBezTo>
                    <a:pt x="3050544" y="1450911"/>
                    <a:pt x="3080657" y="1393371"/>
                    <a:pt x="3080657" y="1393371"/>
                  </a:cubicBezTo>
                  <a:cubicBezTo>
                    <a:pt x="3081803" y="1387641"/>
                    <a:pt x="3097302" y="1305652"/>
                    <a:pt x="3102428" y="1295400"/>
                  </a:cubicBezTo>
                  <a:cubicBezTo>
                    <a:pt x="3114130" y="1271997"/>
                    <a:pt x="3137696" y="1254909"/>
                    <a:pt x="3145971" y="1230086"/>
                  </a:cubicBezTo>
                  <a:cubicBezTo>
                    <a:pt x="3154533" y="1204400"/>
                    <a:pt x="3153725" y="1190599"/>
                    <a:pt x="3178628" y="1175657"/>
                  </a:cubicBezTo>
                  <a:cubicBezTo>
                    <a:pt x="3205124" y="1159759"/>
                    <a:pt x="3286363" y="1155387"/>
                    <a:pt x="3298371" y="1153886"/>
                  </a:cubicBezTo>
                  <a:cubicBezTo>
                    <a:pt x="3315616" y="1136640"/>
                    <a:pt x="3331028" y="1127718"/>
                    <a:pt x="3331028" y="1099457"/>
                  </a:cubicBezTo>
                  <a:cubicBezTo>
                    <a:pt x="3331028" y="1087982"/>
                    <a:pt x="3329689" y="1073165"/>
                    <a:pt x="3320142" y="1066800"/>
                  </a:cubicBezTo>
                  <a:cubicBezTo>
                    <a:pt x="3304747" y="1056537"/>
                    <a:pt x="3283857" y="1059543"/>
                    <a:pt x="3265714" y="1055914"/>
                  </a:cubicBezTo>
                  <a:cubicBezTo>
                    <a:pt x="3214057" y="1004257"/>
                    <a:pt x="3241644" y="1018862"/>
                    <a:pt x="3189514" y="1001486"/>
                  </a:cubicBezTo>
                  <a:cubicBezTo>
                    <a:pt x="3132959" y="944931"/>
                    <a:pt x="3214761" y="1024680"/>
                    <a:pt x="3124200" y="947057"/>
                  </a:cubicBezTo>
                  <a:cubicBezTo>
                    <a:pt x="3054703" y="887488"/>
                    <a:pt x="3123526" y="942218"/>
                    <a:pt x="3069771" y="881743"/>
                  </a:cubicBezTo>
                  <a:cubicBezTo>
                    <a:pt x="3049316" y="858731"/>
                    <a:pt x="3026228" y="838200"/>
                    <a:pt x="3004457" y="816429"/>
                  </a:cubicBezTo>
                  <a:lnTo>
                    <a:pt x="2982685" y="794657"/>
                  </a:lnTo>
                  <a:cubicBezTo>
                    <a:pt x="2948670" y="658587"/>
                    <a:pt x="2992137" y="827734"/>
                    <a:pt x="2960914" y="718457"/>
                  </a:cubicBezTo>
                  <a:cubicBezTo>
                    <a:pt x="2953021" y="690833"/>
                    <a:pt x="2950329" y="668360"/>
                    <a:pt x="2939142" y="642257"/>
                  </a:cubicBezTo>
                  <a:cubicBezTo>
                    <a:pt x="2932750" y="627342"/>
                    <a:pt x="2928846" y="610189"/>
                    <a:pt x="2917371" y="598714"/>
                  </a:cubicBezTo>
                  <a:cubicBezTo>
                    <a:pt x="2909257" y="590600"/>
                    <a:pt x="2895600" y="591457"/>
                    <a:pt x="2884714" y="587829"/>
                  </a:cubicBezTo>
                  <a:cubicBezTo>
                    <a:pt x="2864463" y="567578"/>
                    <a:pt x="2854904" y="560865"/>
                    <a:pt x="2841171" y="533400"/>
                  </a:cubicBezTo>
                  <a:cubicBezTo>
                    <a:pt x="2812908" y="476875"/>
                    <a:pt x="2851038" y="521497"/>
                    <a:pt x="2808514" y="478971"/>
                  </a:cubicBezTo>
                  <a:cubicBezTo>
                    <a:pt x="2804885" y="453571"/>
                    <a:pt x="2806839" y="426719"/>
                    <a:pt x="2797628" y="402771"/>
                  </a:cubicBezTo>
                  <a:cubicBezTo>
                    <a:pt x="2788235" y="378349"/>
                    <a:pt x="2754085" y="337457"/>
                    <a:pt x="2754085" y="337457"/>
                  </a:cubicBezTo>
                  <a:cubicBezTo>
                    <a:pt x="2764784" y="230467"/>
                    <a:pt x="2771979" y="239935"/>
                    <a:pt x="2754085" y="141514"/>
                  </a:cubicBezTo>
                  <a:cubicBezTo>
                    <a:pt x="2752032" y="130225"/>
                    <a:pt x="2748332" y="119120"/>
                    <a:pt x="2743200" y="108857"/>
                  </a:cubicBezTo>
                  <a:cubicBezTo>
                    <a:pt x="2737349" y="97155"/>
                    <a:pt x="2727279" y="87902"/>
                    <a:pt x="2721428" y="76200"/>
                  </a:cubicBezTo>
                  <a:cubicBezTo>
                    <a:pt x="2716296" y="65937"/>
                    <a:pt x="2716446" y="53382"/>
                    <a:pt x="2710542" y="43543"/>
                  </a:cubicBezTo>
                  <a:cubicBezTo>
                    <a:pt x="2705262" y="34742"/>
                    <a:pt x="2688771" y="21771"/>
                    <a:pt x="2688771" y="21771"/>
                  </a:cubicBezTo>
                  <a:lnTo>
                    <a:pt x="2699657" y="0"/>
                  </a:lnTo>
                  <a:lnTo>
                    <a:pt x="2667000" y="0"/>
                  </a:lnTo>
                </a:path>
              </a:pathLst>
            </a:cu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43543" y="3253441"/>
              <a:ext cx="5580527" cy="433939"/>
            </a:xfrm>
            <a:custGeom>
              <a:avLst/>
              <a:gdLst>
                <a:gd name="connsiteX0" fmla="*/ 65314 w 5580527"/>
                <a:gd name="connsiteY0" fmla="*/ 262645 h 433939"/>
                <a:gd name="connsiteX1" fmla="*/ 65314 w 5580527"/>
                <a:gd name="connsiteY1" fmla="*/ 262645 h 433939"/>
                <a:gd name="connsiteX2" fmla="*/ 130629 w 5580527"/>
                <a:gd name="connsiteY2" fmla="*/ 197330 h 433939"/>
                <a:gd name="connsiteX3" fmla="*/ 163286 w 5580527"/>
                <a:gd name="connsiteY3" fmla="*/ 175559 h 433939"/>
                <a:gd name="connsiteX4" fmla="*/ 293914 w 5580527"/>
                <a:gd name="connsiteY4" fmla="*/ 186445 h 433939"/>
                <a:gd name="connsiteX5" fmla="*/ 315686 w 5580527"/>
                <a:gd name="connsiteY5" fmla="*/ 208216 h 433939"/>
                <a:gd name="connsiteX6" fmla="*/ 391886 w 5580527"/>
                <a:gd name="connsiteY6" fmla="*/ 208216 h 433939"/>
                <a:gd name="connsiteX7" fmla="*/ 413657 w 5580527"/>
                <a:gd name="connsiteY7" fmla="*/ 175559 h 433939"/>
                <a:gd name="connsiteX8" fmla="*/ 566057 w 5580527"/>
                <a:gd name="connsiteY8" fmla="*/ 175559 h 433939"/>
                <a:gd name="connsiteX9" fmla="*/ 740229 w 5580527"/>
                <a:gd name="connsiteY9" fmla="*/ 142902 h 433939"/>
                <a:gd name="connsiteX10" fmla="*/ 762000 w 5580527"/>
                <a:gd name="connsiteY10" fmla="*/ 121130 h 433939"/>
                <a:gd name="connsiteX11" fmla="*/ 794657 w 5580527"/>
                <a:gd name="connsiteY11" fmla="*/ 132016 h 433939"/>
                <a:gd name="connsiteX12" fmla="*/ 816429 w 5580527"/>
                <a:gd name="connsiteY12" fmla="*/ 153788 h 433939"/>
                <a:gd name="connsiteX13" fmla="*/ 881743 w 5580527"/>
                <a:gd name="connsiteY13" fmla="*/ 132016 h 433939"/>
                <a:gd name="connsiteX14" fmla="*/ 1284514 w 5580527"/>
                <a:gd name="connsiteY14" fmla="*/ 142902 h 433939"/>
                <a:gd name="connsiteX15" fmla="*/ 1328057 w 5580527"/>
                <a:gd name="connsiteY15" fmla="*/ 132016 h 433939"/>
                <a:gd name="connsiteX16" fmla="*/ 1349829 w 5580527"/>
                <a:gd name="connsiteY16" fmla="*/ 110245 h 433939"/>
                <a:gd name="connsiteX17" fmla="*/ 1948543 w 5580527"/>
                <a:gd name="connsiteY17" fmla="*/ 121130 h 433939"/>
                <a:gd name="connsiteX18" fmla="*/ 1981200 w 5580527"/>
                <a:gd name="connsiteY18" fmla="*/ 132016 h 433939"/>
                <a:gd name="connsiteX19" fmla="*/ 2057400 w 5580527"/>
                <a:gd name="connsiteY19" fmla="*/ 153788 h 433939"/>
                <a:gd name="connsiteX20" fmla="*/ 2079172 w 5580527"/>
                <a:gd name="connsiteY20" fmla="*/ 132016 h 433939"/>
                <a:gd name="connsiteX21" fmla="*/ 2220686 w 5580527"/>
                <a:gd name="connsiteY21" fmla="*/ 99359 h 433939"/>
                <a:gd name="connsiteX22" fmla="*/ 2373086 w 5580527"/>
                <a:gd name="connsiteY22" fmla="*/ 77588 h 433939"/>
                <a:gd name="connsiteX23" fmla="*/ 2797629 w 5580527"/>
                <a:gd name="connsiteY23" fmla="*/ 66702 h 433939"/>
                <a:gd name="connsiteX24" fmla="*/ 2852057 w 5580527"/>
                <a:gd name="connsiteY24" fmla="*/ 77588 h 433939"/>
                <a:gd name="connsiteX25" fmla="*/ 2960914 w 5580527"/>
                <a:gd name="connsiteY25" fmla="*/ 99359 h 433939"/>
                <a:gd name="connsiteX26" fmla="*/ 3026229 w 5580527"/>
                <a:gd name="connsiteY26" fmla="*/ 121130 h 433939"/>
                <a:gd name="connsiteX27" fmla="*/ 3233057 w 5580527"/>
                <a:gd name="connsiteY27" fmla="*/ 110245 h 433939"/>
                <a:gd name="connsiteX28" fmla="*/ 3265714 w 5580527"/>
                <a:gd name="connsiteY28" fmla="*/ 99359 h 433939"/>
                <a:gd name="connsiteX29" fmla="*/ 3374572 w 5580527"/>
                <a:gd name="connsiteY29" fmla="*/ 110245 h 433939"/>
                <a:gd name="connsiteX30" fmla="*/ 3603172 w 5580527"/>
                <a:gd name="connsiteY30" fmla="*/ 99359 h 433939"/>
                <a:gd name="connsiteX31" fmla="*/ 3635829 w 5580527"/>
                <a:gd name="connsiteY31" fmla="*/ 88473 h 433939"/>
                <a:gd name="connsiteX32" fmla="*/ 3777343 w 5580527"/>
                <a:gd name="connsiteY32" fmla="*/ 99359 h 433939"/>
                <a:gd name="connsiteX33" fmla="*/ 3853543 w 5580527"/>
                <a:gd name="connsiteY33" fmla="*/ 121130 h 433939"/>
                <a:gd name="connsiteX34" fmla="*/ 3973286 w 5580527"/>
                <a:gd name="connsiteY34" fmla="*/ 110245 h 433939"/>
                <a:gd name="connsiteX35" fmla="*/ 4169229 w 5580527"/>
                <a:gd name="connsiteY35" fmla="*/ 110245 h 433939"/>
                <a:gd name="connsiteX36" fmla="*/ 4234543 w 5580527"/>
                <a:gd name="connsiteY36" fmla="*/ 77588 h 433939"/>
                <a:gd name="connsiteX37" fmla="*/ 4648200 w 5580527"/>
                <a:gd name="connsiteY37" fmla="*/ 66702 h 433939"/>
                <a:gd name="connsiteX38" fmla="*/ 4713514 w 5580527"/>
                <a:gd name="connsiteY38" fmla="*/ 44930 h 433939"/>
                <a:gd name="connsiteX39" fmla="*/ 4746172 w 5580527"/>
                <a:gd name="connsiteY39" fmla="*/ 23159 h 433939"/>
                <a:gd name="connsiteX40" fmla="*/ 4811486 w 5580527"/>
                <a:gd name="connsiteY40" fmla="*/ 1388 h 433939"/>
                <a:gd name="connsiteX41" fmla="*/ 4855029 w 5580527"/>
                <a:gd name="connsiteY41" fmla="*/ 12273 h 433939"/>
                <a:gd name="connsiteX42" fmla="*/ 4931229 w 5580527"/>
                <a:gd name="connsiteY42" fmla="*/ 34045 h 433939"/>
                <a:gd name="connsiteX43" fmla="*/ 4963886 w 5580527"/>
                <a:gd name="connsiteY43" fmla="*/ 55816 h 433939"/>
                <a:gd name="connsiteX44" fmla="*/ 5061857 w 5580527"/>
                <a:gd name="connsiteY44" fmla="*/ 88473 h 433939"/>
                <a:gd name="connsiteX45" fmla="*/ 5127172 w 5580527"/>
                <a:gd name="connsiteY45" fmla="*/ 110245 h 433939"/>
                <a:gd name="connsiteX46" fmla="*/ 5170714 w 5580527"/>
                <a:gd name="connsiteY46" fmla="*/ 121130 h 433939"/>
                <a:gd name="connsiteX47" fmla="*/ 5279572 w 5580527"/>
                <a:gd name="connsiteY47" fmla="*/ 142902 h 433939"/>
                <a:gd name="connsiteX48" fmla="*/ 5344886 w 5580527"/>
                <a:gd name="connsiteY48" fmla="*/ 164673 h 433939"/>
                <a:gd name="connsiteX49" fmla="*/ 5366657 w 5580527"/>
                <a:gd name="connsiteY49" fmla="*/ 186445 h 433939"/>
                <a:gd name="connsiteX50" fmla="*/ 5497286 w 5580527"/>
                <a:gd name="connsiteY50" fmla="*/ 208216 h 433939"/>
                <a:gd name="connsiteX51" fmla="*/ 5529943 w 5580527"/>
                <a:gd name="connsiteY51" fmla="*/ 229988 h 433939"/>
                <a:gd name="connsiteX52" fmla="*/ 5573486 w 5580527"/>
                <a:gd name="connsiteY52" fmla="*/ 262645 h 433939"/>
                <a:gd name="connsiteX53" fmla="*/ 5573486 w 5580527"/>
                <a:gd name="connsiteY53" fmla="*/ 262645 h 433939"/>
                <a:gd name="connsiteX54" fmla="*/ 4746172 w 5580527"/>
                <a:gd name="connsiteY54" fmla="*/ 251759 h 433939"/>
                <a:gd name="connsiteX55" fmla="*/ 4680857 w 5580527"/>
                <a:gd name="connsiteY55" fmla="*/ 240873 h 433939"/>
                <a:gd name="connsiteX56" fmla="*/ 4550229 w 5580527"/>
                <a:gd name="connsiteY56" fmla="*/ 229988 h 433939"/>
                <a:gd name="connsiteX57" fmla="*/ 4484914 w 5580527"/>
                <a:gd name="connsiteY57" fmla="*/ 219102 h 433939"/>
                <a:gd name="connsiteX58" fmla="*/ 4310743 w 5580527"/>
                <a:gd name="connsiteY58" fmla="*/ 197330 h 433939"/>
                <a:gd name="connsiteX59" fmla="*/ 4180114 w 5580527"/>
                <a:gd name="connsiteY59" fmla="*/ 208216 h 433939"/>
                <a:gd name="connsiteX60" fmla="*/ 4136572 w 5580527"/>
                <a:gd name="connsiteY60" fmla="*/ 219102 h 433939"/>
                <a:gd name="connsiteX61" fmla="*/ 4114800 w 5580527"/>
                <a:gd name="connsiteY61" fmla="*/ 240873 h 433939"/>
                <a:gd name="connsiteX62" fmla="*/ 4071257 w 5580527"/>
                <a:gd name="connsiteY62" fmla="*/ 284416 h 433939"/>
                <a:gd name="connsiteX63" fmla="*/ 3712029 w 5580527"/>
                <a:gd name="connsiteY63" fmla="*/ 273530 h 433939"/>
                <a:gd name="connsiteX64" fmla="*/ 3276600 w 5580527"/>
                <a:gd name="connsiteY64" fmla="*/ 262645 h 433939"/>
                <a:gd name="connsiteX65" fmla="*/ 3048000 w 5580527"/>
                <a:gd name="connsiteY65" fmla="*/ 240873 h 433939"/>
                <a:gd name="connsiteX66" fmla="*/ 2786743 w 5580527"/>
                <a:gd name="connsiteY66" fmla="*/ 251759 h 433939"/>
                <a:gd name="connsiteX67" fmla="*/ 0 w 5580527"/>
                <a:gd name="connsiteY67" fmla="*/ 262645 h 433939"/>
                <a:gd name="connsiteX68" fmla="*/ 65314 w 5580527"/>
                <a:gd name="connsiteY68" fmla="*/ 262645 h 4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580527" h="433939">
                  <a:moveTo>
                    <a:pt x="65314" y="262645"/>
                  </a:moveTo>
                  <a:lnTo>
                    <a:pt x="65314" y="262645"/>
                  </a:lnTo>
                  <a:cubicBezTo>
                    <a:pt x="87086" y="240873"/>
                    <a:pt x="107616" y="217786"/>
                    <a:pt x="130629" y="197330"/>
                  </a:cubicBezTo>
                  <a:cubicBezTo>
                    <a:pt x="140407" y="188638"/>
                    <a:pt x="150232" y="176429"/>
                    <a:pt x="163286" y="175559"/>
                  </a:cubicBezTo>
                  <a:cubicBezTo>
                    <a:pt x="206883" y="172653"/>
                    <a:pt x="250371" y="182816"/>
                    <a:pt x="293914" y="186445"/>
                  </a:cubicBezTo>
                  <a:cubicBezTo>
                    <a:pt x="301171" y="193702"/>
                    <a:pt x="306885" y="202936"/>
                    <a:pt x="315686" y="208216"/>
                  </a:cubicBezTo>
                  <a:cubicBezTo>
                    <a:pt x="347839" y="227508"/>
                    <a:pt x="356374" y="217094"/>
                    <a:pt x="391886" y="208216"/>
                  </a:cubicBezTo>
                  <a:cubicBezTo>
                    <a:pt x="399143" y="197330"/>
                    <a:pt x="403441" y="183732"/>
                    <a:pt x="413657" y="175559"/>
                  </a:cubicBezTo>
                  <a:cubicBezTo>
                    <a:pt x="447314" y="148633"/>
                    <a:pt x="564199" y="175390"/>
                    <a:pt x="566057" y="175559"/>
                  </a:cubicBezTo>
                  <a:cubicBezTo>
                    <a:pt x="672583" y="167365"/>
                    <a:pt x="681489" y="189894"/>
                    <a:pt x="740229" y="142902"/>
                  </a:cubicBezTo>
                  <a:cubicBezTo>
                    <a:pt x="748243" y="136491"/>
                    <a:pt x="754743" y="128387"/>
                    <a:pt x="762000" y="121130"/>
                  </a:cubicBezTo>
                  <a:cubicBezTo>
                    <a:pt x="772886" y="124759"/>
                    <a:pt x="784818" y="126112"/>
                    <a:pt x="794657" y="132016"/>
                  </a:cubicBezTo>
                  <a:cubicBezTo>
                    <a:pt x="803458" y="137297"/>
                    <a:pt x="806166" y="153788"/>
                    <a:pt x="816429" y="153788"/>
                  </a:cubicBezTo>
                  <a:cubicBezTo>
                    <a:pt x="839378" y="153788"/>
                    <a:pt x="881743" y="132016"/>
                    <a:pt x="881743" y="132016"/>
                  </a:cubicBezTo>
                  <a:cubicBezTo>
                    <a:pt x="1104361" y="147369"/>
                    <a:pt x="1126671" y="169210"/>
                    <a:pt x="1284514" y="142902"/>
                  </a:cubicBezTo>
                  <a:cubicBezTo>
                    <a:pt x="1299271" y="140442"/>
                    <a:pt x="1313543" y="135645"/>
                    <a:pt x="1328057" y="132016"/>
                  </a:cubicBezTo>
                  <a:cubicBezTo>
                    <a:pt x="1335314" y="124759"/>
                    <a:pt x="1339567" y="110425"/>
                    <a:pt x="1349829" y="110245"/>
                  </a:cubicBezTo>
                  <a:lnTo>
                    <a:pt x="1948543" y="121130"/>
                  </a:lnTo>
                  <a:cubicBezTo>
                    <a:pt x="1960011" y="121525"/>
                    <a:pt x="1970167" y="128864"/>
                    <a:pt x="1981200" y="132016"/>
                  </a:cubicBezTo>
                  <a:cubicBezTo>
                    <a:pt x="2076881" y="159354"/>
                    <a:pt x="1979100" y="127687"/>
                    <a:pt x="2057400" y="153788"/>
                  </a:cubicBezTo>
                  <a:cubicBezTo>
                    <a:pt x="2064657" y="146531"/>
                    <a:pt x="2071158" y="138427"/>
                    <a:pt x="2079172" y="132016"/>
                  </a:cubicBezTo>
                  <a:cubicBezTo>
                    <a:pt x="2131345" y="90277"/>
                    <a:pt x="2128986" y="110821"/>
                    <a:pt x="2220686" y="99359"/>
                  </a:cubicBezTo>
                  <a:cubicBezTo>
                    <a:pt x="2271605" y="92994"/>
                    <a:pt x="2373086" y="77588"/>
                    <a:pt x="2373086" y="77588"/>
                  </a:cubicBezTo>
                  <a:cubicBezTo>
                    <a:pt x="2552050" y="17932"/>
                    <a:pt x="2415461" y="55121"/>
                    <a:pt x="2797629" y="66702"/>
                  </a:cubicBezTo>
                  <a:lnTo>
                    <a:pt x="2852057" y="77588"/>
                  </a:lnTo>
                  <a:cubicBezTo>
                    <a:pt x="2901868" y="86644"/>
                    <a:pt x="2916470" y="86026"/>
                    <a:pt x="2960914" y="99359"/>
                  </a:cubicBezTo>
                  <a:cubicBezTo>
                    <a:pt x="2982895" y="105953"/>
                    <a:pt x="3026229" y="121130"/>
                    <a:pt x="3026229" y="121130"/>
                  </a:cubicBezTo>
                  <a:cubicBezTo>
                    <a:pt x="3095172" y="117502"/>
                    <a:pt x="3164302" y="116495"/>
                    <a:pt x="3233057" y="110245"/>
                  </a:cubicBezTo>
                  <a:cubicBezTo>
                    <a:pt x="3244484" y="109206"/>
                    <a:pt x="3254239" y="99359"/>
                    <a:pt x="3265714" y="99359"/>
                  </a:cubicBezTo>
                  <a:cubicBezTo>
                    <a:pt x="3302181" y="99359"/>
                    <a:pt x="3338286" y="106616"/>
                    <a:pt x="3374572" y="110245"/>
                  </a:cubicBezTo>
                  <a:cubicBezTo>
                    <a:pt x="3450772" y="106616"/>
                    <a:pt x="3527149" y="105694"/>
                    <a:pt x="3603172" y="99359"/>
                  </a:cubicBezTo>
                  <a:cubicBezTo>
                    <a:pt x="3614607" y="98406"/>
                    <a:pt x="3624354" y="88473"/>
                    <a:pt x="3635829" y="88473"/>
                  </a:cubicBezTo>
                  <a:cubicBezTo>
                    <a:pt x="3683140" y="88473"/>
                    <a:pt x="3730172" y="95730"/>
                    <a:pt x="3777343" y="99359"/>
                  </a:cubicBezTo>
                  <a:cubicBezTo>
                    <a:pt x="3792746" y="104493"/>
                    <a:pt x="3839870" y="121130"/>
                    <a:pt x="3853543" y="121130"/>
                  </a:cubicBezTo>
                  <a:cubicBezTo>
                    <a:pt x="3893622" y="121130"/>
                    <a:pt x="3933372" y="113873"/>
                    <a:pt x="3973286" y="110245"/>
                  </a:cubicBezTo>
                  <a:cubicBezTo>
                    <a:pt x="4065044" y="79658"/>
                    <a:pt x="3959547" y="110245"/>
                    <a:pt x="4169229" y="110245"/>
                  </a:cubicBezTo>
                  <a:cubicBezTo>
                    <a:pt x="4309216" y="110245"/>
                    <a:pt x="4084116" y="88595"/>
                    <a:pt x="4234543" y="77588"/>
                  </a:cubicBezTo>
                  <a:cubicBezTo>
                    <a:pt x="4372109" y="67522"/>
                    <a:pt x="4510314" y="70331"/>
                    <a:pt x="4648200" y="66702"/>
                  </a:cubicBezTo>
                  <a:cubicBezTo>
                    <a:pt x="4669971" y="59445"/>
                    <a:pt x="4694419" y="57659"/>
                    <a:pt x="4713514" y="44930"/>
                  </a:cubicBezTo>
                  <a:cubicBezTo>
                    <a:pt x="4724400" y="37673"/>
                    <a:pt x="4734216" y="28472"/>
                    <a:pt x="4746172" y="23159"/>
                  </a:cubicBezTo>
                  <a:cubicBezTo>
                    <a:pt x="4767143" y="13839"/>
                    <a:pt x="4811486" y="1388"/>
                    <a:pt x="4811486" y="1388"/>
                  </a:cubicBezTo>
                  <a:cubicBezTo>
                    <a:pt x="4826000" y="5016"/>
                    <a:pt x="4840644" y="8163"/>
                    <a:pt x="4855029" y="12273"/>
                  </a:cubicBezTo>
                  <a:cubicBezTo>
                    <a:pt x="4964387" y="43518"/>
                    <a:pt x="4795054" y="0"/>
                    <a:pt x="4931229" y="34045"/>
                  </a:cubicBezTo>
                  <a:cubicBezTo>
                    <a:pt x="4942115" y="41302"/>
                    <a:pt x="4951931" y="50503"/>
                    <a:pt x="4963886" y="55816"/>
                  </a:cubicBezTo>
                  <a:cubicBezTo>
                    <a:pt x="4963911" y="55827"/>
                    <a:pt x="5045515" y="83026"/>
                    <a:pt x="5061857" y="88473"/>
                  </a:cubicBezTo>
                  <a:lnTo>
                    <a:pt x="5127172" y="110245"/>
                  </a:lnTo>
                  <a:cubicBezTo>
                    <a:pt x="5141686" y="113873"/>
                    <a:pt x="5156085" y="117995"/>
                    <a:pt x="5170714" y="121130"/>
                  </a:cubicBezTo>
                  <a:cubicBezTo>
                    <a:pt x="5206897" y="128884"/>
                    <a:pt x="5244466" y="131200"/>
                    <a:pt x="5279572" y="142902"/>
                  </a:cubicBezTo>
                  <a:lnTo>
                    <a:pt x="5344886" y="164673"/>
                  </a:lnTo>
                  <a:cubicBezTo>
                    <a:pt x="5352143" y="171930"/>
                    <a:pt x="5357224" y="182402"/>
                    <a:pt x="5366657" y="186445"/>
                  </a:cubicBezTo>
                  <a:cubicBezTo>
                    <a:pt x="5382570" y="193265"/>
                    <a:pt x="5491072" y="207328"/>
                    <a:pt x="5497286" y="208216"/>
                  </a:cubicBezTo>
                  <a:cubicBezTo>
                    <a:pt x="5508172" y="215473"/>
                    <a:pt x="5517918" y="224834"/>
                    <a:pt x="5529943" y="229988"/>
                  </a:cubicBezTo>
                  <a:cubicBezTo>
                    <a:pt x="5580527" y="251667"/>
                    <a:pt x="5573486" y="221530"/>
                    <a:pt x="5573486" y="262645"/>
                  </a:cubicBezTo>
                  <a:lnTo>
                    <a:pt x="5573486" y="262645"/>
                  </a:lnTo>
                  <a:lnTo>
                    <a:pt x="4746172" y="251759"/>
                  </a:lnTo>
                  <a:cubicBezTo>
                    <a:pt x="4724107" y="251221"/>
                    <a:pt x="4702794" y="243310"/>
                    <a:pt x="4680857" y="240873"/>
                  </a:cubicBezTo>
                  <a:cubicBezTo>
                    <a:pt x="4637431" y="236048"/>
                    <a:pt x="4593772" y="233616"/>
                    <a:pt x="4550229" y="229988"/>
                  </a:cubicBezTo>
                  <a:cubicBezTo>
                    <a:pt x="4528457" y="226359"/>
                    <a:pt x="4506835" y="221681"/>
                    <a:pt x="4484914" y="219102"/>
                  </a:cubicBezTo>
                  <a:cubicBezTo>
                    <a:pt x="4301886" y="197569"/>
                    <a:pt x="4425182" y="220218"/>
                    <a:pt x="4310743" y="197330"/>
                  </a:cubicBezTo>
                  <a:cubicBezTo>
                    <a:pt x="4267200" y="200959"/>
                    <a:pt x="4223471" y="202796"/>
                    <a:pt x="4180114" y="208216"/>
                  </a:cubicBezTo>
                  <a:cubicBezTo>
                    <a:pt x="4165269" y="210072"/>
                    <a:pt x="4149953" y="212411"/>
                    <a:pt x="4136572" y="219102"/>
                  </a:cubicBezTo>
                  <a:cubicBezTo>
                    <a:pt x="4127392" y="223692"/>
                    <a:pt x="4122057" y="233616"/>
                    <a:pt x="4114800" y="240873"/>
                  </a:cubicBezTo>
                  <a:cubicBezTo>
                    <a:pt x="4105124" y="269901"/>
                    <a:pt x="4109961" y="284416"/>
                    <a:pt x="4071257" y="284416"/>
                  </a:cubicBezTo>
                  <a:cubicBezTo>
                    <a:pt x="3951459" y="284416"/>
                    <a:pt x="3831782" y="276811"/>
                    <a:pt x="3712029" y="273530"/>
                  </a:cubicBezTo>
                  <a:lnTo>
                    <a:pt x="3276600" y="262645"/>
                  </a:lnTo>
                  <a:cubicBezTo>
                    <a:pt x="3227345" y="257172"/>
                    <a:pt x="3088844" y="240873"/>
                    <a:pt x="3048000" y="240873"/>
                  </a:cubicBezTo>
                  <a:cubicBezTo>
                    <a:pt x="2960839" y="240873"/>
                    <a:pt x="2873829" y="248130"/>
                    <a:pt x="2786743" y="251759"/>
                  </a:cubicBezTo>
                  <a:cubicBezTo>
                    <a:pt x="1875861" y="433939"/>
                    <a:pt x="928921" y="262645"/>
                    <a:pt x="0" y="262645"/>
                  </a:cubicBezTo>
                  <a:lnTo>
                    <a:pt x="65314" y="262645"/>
                  </a:ln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18728" y="2942905"/>
              <a:ext cx="1485166" cy="367280"/>
            </a:xfrm>
            <a:prstGeom prst="rect">
              <a:avLst/>
            </a:prstGeom>
            <a:noFill/>
          </p:spPr>
          <p:txBody>
            <a:bodyPr wrap="square" rtlCol="0">
              <a:spAutoFit/>
            </a:bodyPr>
            <a:lstStyle/>
            <a:p>
              <a:pPr algn="ctr"/>
              <a:r>
                <a:rPr lang="en-US" sz="1600" b="1" dirty="0"/>
                <a:t>Application</a:t>
              </a:r>
              <a:endParaRPr lang="en-US" sz="1600" b="1" dirty="0"/>
            </a:p>
          </p:txBody>
        </p:sp>
        <p:sp>
          <p:nvSpPr>
            <p:cNvPr id="15" name="TextBox 14"/>
            <p:cNvSpPr txBox="1"/>
            <p:nvPr/>
          </p:nvSpPr>
          <p:spPr>
            <a:xfrm>
              <a:off x="2057400" y="3722915"/>
              <a:ext cx="1295400" cy="369332"/>
            </a:xfrm>
            <a:prstGeom prst="rect">
              <a:avLst/>
            </a:prstGeom>
            <a:noFill/>
          </p:spPr>
          <p:txBody>
            <a:bodyPr wrap="square" rtlCol="0">
              <a:spAutoFit/>
            </a:bodyPr>
            <a:lstStyle/>
            <a:p>
              <a:r>
                <a:rPr lang="en-US" dirty="0"/>
                <a:t>Software </a:t>
              </a:r>
              <a:endParaRPr lang="en-US" dirty="0"/>
            </a:p>
          </p:txBody>
        </p:sp>
        <p:sp>
          <p:nvSpPr>
            <p:cNvPr id="16" name="TextBox 15"/>
            <p:cNvSpPr txBox="1"/>
            <p:nvPr/>
          </p:nvSpPr>
          <p:spPr>
            <a:xfrm>
              <a:off x="1977556" y="4865915"/>
              <a:ext cx="1832444" cy="400669"/>
            </a:xfrm>
            <a:prstGeom prst="rect">
              <a:avLst/>
            </a:prstGeom>
            <a:noFill/>
          </p:spPr>
          <p:txBody>
            <a:bodyPr wrap="square" rtlCol="0">
              <a:spAutoFit/>
            </a:bodyPr>
            <a:lstStyle/>
            <a:p>
              <a:r>
                <a:rPr lang="en-US" dirty="0"/>
                <a:t>Connectivity</a:t>
              </a:r>
              <a:endParaRPr lang="en-US" dirty="0"/>
            </a:p>
          </p:txBody>
        </p:sp>
        <p:sp>
          <p:nvSpPr>
            <p:cNvPr id="17" name="TextBox 16"/>
            <p:cNvSpPr txBox="1"/>
            <p:nvPr/>
          </p:nvSpPr>
          <p:spPr>
            <a:xfrm>
              <a:off x="1977556" y="4408715"/>
              <a:ext cx="1984844" cy="400669"/>
            </a:xfrm>
            <a:prstGeom prst="rect">
              <a:avLst/>
            </a:prstGeom>
            <a:noFill/>
          </p:spPr>
          <p:txBody>
            <a:bodyPr wrap="square" rtlCol="0">
              <a:spAutoFit/>
            </a:bodyPr>
            <a:lstStyle/>
            <a:p>
              <a:r>
                <a:rPr lang="en-US" dirty="0"/>
                <a:t>Personnel</a:t>
              </a:r>
              <a:endParaRPr lang="en-US" dirty="0"/>
            </a:p>
          </p:txBody>
        </p:sp>
        <p:sp>
          <p:nvSpPr>
            <p:cNvPr id="18" name="TextBox 17"/>
            <p:cNvSpPr txBox="1"/>
            <p:nvPr/>
          </p:nvSpPr>
          <p:spPr>
            <a:xfrm>
              <a:off x="2382497" y="5305994"/>
              <a:ext cx="1295400" cy="369332"/>
            </a:xfrm>
            <a:prstGeom prst="rect">
              <a:avLst/>
            </a:prstGeom>
            <a:noFill/>
          </p:spPr>
          <p:txBody>
            <a:bodyPr wrap="square" rtlCol="0">
              <a:spAutoFit/>
            </a:bodyPr>
            <a:lstStyle/>
            <a:p>
              <a:r>
                <a:rPr lang="en-US" dirty="0"/>
                <a:t>Electricity</a:t>
              </a:r>
              <a:endParaRPr lang="en-US" dirty="0"/>
            </a:p>
          </p:txBody>
        </p:sp>
        <p:sp>
          <p:nvSpPr>
            <p:cNvPr id="19" name="TextBox 18"/>
            <p:cNvSpPr txBox="1"/>
            <p:nvPr/>
          </p:nvSpPr>
          <p:spPr>
            <a:xfrm>
              <a:off x="881743" y="4103915"/>
              <a:ext cx="2013857" cy="400669"/>
            </a:xfrm>
            <a:prstGeom prst="rect">
              <a:avLst/>
            </a:prstGeom>
            <a:noFill/>
          </p:spPr>
          <p:txBody>
            <a:bodyPr wrap="square" rtlCol="0">
              <a:spAutoFit/>
            </a:bodyPr>
            <a:lstStyle/>
            <a:p>
              <a:r>
                <a:rPr lang="en-US" dirty="0"/>
                <a:t>Maintenance</a:t>
              </a:r>
              <a:endParaRPr lang="en-US" dirty="0"/>
            </a:p>
          </p:txBody>
        </p:sp>
        <p:sp>
          <p:nvSpPr>
            <p:cNvPr id="20" name="TextBox 19"/>
            <p:cNvSpPr txBox="1"/>
            <p:nvPr/>
          </p:nvSpPr>
          <p:spPr>
            <a:xfrm>
              <a:off x="1051219" y="5246915"/>
              <a:ext cx="1615780" cy="400669"/>
            </a:xfrm>
            <a:prstGeom prst="rect">
              <a:avLst/>
            </a:prstGeom>
            <a:noFill/>
          </p:spPr>
          <p:txBody>
            <a:bodyPr wrap="square" rtlCol="0">
              <a:spAutoFit/>
            </a:bodyPr>
            <a:lstStyle/>
            <a:p>
              <a:r>
                <a:rPr lang="en-US" dirty="0"/>
                <a:t>Hardware</a:t>
              </a:r>
              <a:endParaRPr lang="en-US" dirty="0"/>
            </a:p>
          </p:txBody>
        </p:sp>
        <p:pic>
          <p:nvPicPr>
            <p:cNvPr id="1026" name="Picture 2" descr="C:\Users\faynberg\Downloads\imagebot (10).jpg"/>
            <p:cNvPicPr>
              <a:picLocks noChangeAspect="1" noChangeArrowheads="1"/>
            </p:cNvPicPr>
            <p:nvPr/>
          </p:nvPicPr>
          <p:blipFill>
            <a:blip r:embed="rId1" cstate="print"/>
            <a:srcRect/>
            <a:stretch>
              <a:fillRect/>
            </a:stretch>
          </p:blipFill>
          <p:spPr bwMode="auto">
            <a:xfrm>
              <a:off x="3886200" y="2917810"/>
              <a:ext cx="604838" cy="438421"/>
            </a:xfrm>
            <a:prstGeom prst="rect">
              <a:avLst/>
            </a:prstGeom>
            <a:noFill/>
          </p:spPr>
        </p:pic>
      </p:grpSp>
      <p:pic>
        <p:nvPicPr>
          <p:cNvPr id="1027" name="Picture 3" descr="C:\Users\faynberg\Downloads\imagebot (11).jpg"/>
          <p:cNvPicPr>
            <a:picLocks noChangeAspect="1" noChangeArrowheads="1"/>
          </p:cNvPicPr>
          <p:nvPr/>
        </p:nvPicPr>
        <p:blipFill>
          <a:blip r:embed="rId2" cstate="print"/>
          <a:srcRect/>
          <a:stretch>
            <a:fillRect/>
          </a:stretch>
        </p:blipFill>
        <p:spPr bwMode="auto">
          <a:xfrm flipH="1">
            <a:off x="6705600" y="1524000"/>
            <a:ext cx="685800" cy="900716"/>
          </a:xfrm>
          <a:prstGeom prst="rect">
            <a:avLst/>
          </a:prstGeom>
          <a:noFill/>
        </p:spPr>
      </p:pic>
      <p:pic>
        <p:nvPicPr>
          <p:cNvPr id="23" name="Picture 3" descr="C:\Users\faynberg\Downloads\imagebot (11).jpg"/>
          <p:cNvPicPr>
            <a:picLocks noChangeAspect="1" noChangeArrowheads="1"/>
          </p:cNvPicPr>
          <p:nvPr/>
        </p:nvPicPr>
        <p:blipFill>
          <a:blip r:embed="rId3" cstate="print"/>
          <a:srcRect/>
          <a:stretch>
            <a:fillRect/>
          </a:stretch>
        </p:blipFill>
        <p:spPr bwMode="auto">
          <a:xfrm>
            <a:off x="8305800" y="1295400"/>
            <a:ext cx="609600" cy="800636"/>
          </a:xfrm>
          <a:prstGeom prst="rect">
            <a:avLst/>
          </a:prstGeom>
          <a:noFill/>
        </p:spPr>
      </p:pic>
      <p:sp>
        <p:nvSpPr>
          <p:cNvPr id="24" name="Freeform 23"/>
          <p:cNvSpPr/>
          <p:nvPr/>
        </p:nvSpPr>
        <p:spPr>
          <a:xfrm>
            <a:off x="7162800" y="1524000"/>
            <a:ext cx="1839686" cy="1143000"/>
          </a:xfrm>
          <a:custGeom>
            <a:avLst/>
            <a:gdLst>
              <a:gd name="connsiteX0" fmla="*/ 0 w 1992086"/>
              <a:gd name="connsiteY0" fmla="*/ 1175953 h 1282400"/>
              <a:gd name="connsiteX1" fmla="*/ 0 w 1992086"/>
              <a:gd name="connsiteY1" fmla="*/ 1175953 h 1282400"/>
              <a:gd name="connsiteX2" fmla="*/ 21772 w 1992086"/>
              <a:gd name="connsiteY2" fmla="*/ 1077981 h 1282400"/>
              <a:gd name="connsiteX3" fmla="*/ 54429 w 1992086"/>
              <a:gd name="connsiteY3" fmla="*/ 1056210 h 1282400"/>
              <a:gd name="connsiteX4" fmla="*/ 65315 w 1992086"/>
              <a:gd name="connsiteY4" fmla="*/ 1023553 h 1282400"/>
              <a:gd name="connsiteX5" fmla="*/ 119743 w 1992086"/>
              <a:gd name="connsiteY5" fmla="*/ 990896 h 1282400"/>
              <a:gd name="connsiteX6" fmla="*/ 174172 w 1992086"/>
              <a:gd name="connsiteY6" fmla="*/ 914696 h 1282400"/>
              <a:gd name="connsiteX7" fmla="*/ 195943 w 1992086"/>
              <a:gd name="connsiteY7" fmla="*/ 892924 h 1282400"/>
              <a:gd name="connsiteX8" fmla="*/ 217715 w 1992086"/>
              <a:gd name="connsiteY8" fmla="*/ 696981 h 1282400"/>
              <a:gd name="connsiteX9" fmla="*/ 228600 w 1992086"/>
              <a:gd name="connsiteY9" fmla="*/ 653439 h 1282400"/>
              <a:gd name="connsiteX10" fmla="*/ 250372 w 1992086"/>
              <a:gd name="connsiteY10" fmla="*/ 566353 h 1282400"/>
              <a:gd name="connsiteX11" fmla="*/ 272143 w 1992086"/>
              <a:gd name="connsiteY11" fmla="*/ 544581 h 1282400"/>
              <a:gd name="connsiteX12" fmla="*/ 283029 w 1992086"/>
              <a:gd name="connsiteY12" fmla="*/ 479267 h 1282400"/>
              <a:gd name="connsiteX13" fmla="*/ 293915 w 1992086"/>
              <a:gd name="connsiteY13" fmla="*/ 403067 h 1282400"/>
              <a:gd name="connsiteX14" fmla="*/ 359229 w 1992086"/>
              <a:gd name="connsiteY14" fmla="*/ 315981 h 1282400"/>
              <a:gd name="connsiteX15" fmla="*/ 391886 w 1992086"/>
              <a:gd name="connsiteY15" fmla="*/ 250667 h 1282400"/>
              <a:gd name="connsiteX16" fmla="*/ 424543 w 1992086"/>
              <a:gd name="connsiteY16" fmla="*/ 185353 h 1282400"/>
              <a:gd name="connsiteX17" fmla="*/ 446315 w 1992086"/>
              <a:gd name="connsiteY17" fmla="*/ 163581 h 1282400"/>
              <a:gd name="connsiteX18" fmla="*/ 468086 w 1992086"/>
              <a:gd name="connsiteY18" fmla="*/ 130924 h 1282400"/>
              <a:gd name="connsiteX19" fmla="*/ 740229 w 1992086"/>
              <a:gd name="connsiteY19" fmla="*/ 120039 h 1282400"/>
              <a:gd name="connsiteX20" fmla="*/ 772886 w 1992086"/>
              <a:gd name="connsiteY20" fmla="*/ 109153 h 1282400"/>
              <a:gd name="connsiteX21" fmla="*/ 805543 w 1992086"/>
              <a:gd name="connsiteY21" fmla="*/ 54724 h 1282400"/>
              <a:gd name="connsiteX22" fmla="*/ 925286 w 1992086"/>
              <a:gd name="connsiteY22" fmla="*/ 32953 h 1282400"/>
              <a:gd name="connsiteX23" fmla="*/ 947057 w 1992086"/>
              <a:gd name="connsiteY23" fmla="*/ 11181 h 1282400"/>
              <a:gd name="connsiteX24" fmla="*/ 1034143 w 1992086"/>
              <a:gd name="connsiteY24" fmla="*/ 43839 h 1282400"/>
              <a:gd name="connsiteX25" fmla="*/ 1066800 w 1992086"/>
              <a:gd name="connsiteY25" fmla="*/ 54724 h 1282400"/>
              <a:gd name="connsiteX26" fmla="*/ 1175657 w 1992086"/>
              <a:gd name="connsiteY26" fmla="*/ 54724 h 1282400"/>
              <a:gd name="connsiteX27" fmla="*/ 1186543 w 1992086"/>
              <a:gd name="connsiteY27" fmla="*/ 120039 h 1282400"/>
              <a:gd name="connsiteX28" fmla="*/ 1219200 w 1992086"/>
              <a:gd name="connsiteY28" fmla="*/ 130924 h 1282400"/>
              <a:gd name="connsiteX29" fmla="*/ 1230086 w 1992086"/>
              <a:gd name="connsiteY29" fmla="*/ 163581 h 1282400"/>
              <a:gd name="connsiteX30" fmla="*/ 1262743 w 1992086"/>
              <a:gd name="connsiteY30" fmla="*/ 174467 h 1282400"/>
              <a:gd name="connsiteX31" fmla="*/ 1295400 w 1992086"/>
              <a:gd name="connsiteY31" fmla="*/ 283324 h 1282400"/>
              <a:gd name="connsiteX32" fmla="*/ 1328057 w 1992086"/>
              <a:gd name="connsiteY32" fmla="*/ 294210 h 1282400"/>
              <a:gd name="connsiteX33" fmla="*/ 1349829 w 1992086"/>
              <a:gd name="connsiteY33" fmla="*/ 315981 h 1282400"/>
              <a:gd name="connsiteX34" fmla="*/ 1382486 w 1992086"/>
              <a:gd name="connsiteY34" fmla="*/ 326867 h 1282400"/>
              <a:gd name="connsiteX35" fmla="*/ 1393372 w 1992086"/>
              <a:gd name="connsiteY35" fmla="*/ 479267 h 1282400"/>
              <a:gd name="connsiteX36" fmla="*/ 1426029 w 1992086"/>
              <a:gd name="connsiteY36" fmla="*/ 533696 h 1282400"/>
              <a:gd name="connsiteX37" fmla="*/ 1480457 w 1992086"/>
              <a:gd name="connsiteY37" fmla="*/ 588124 h 1282400"/>
              <a:gd name="connsiteX38" fmla="*/ 1502229 w 1992086"/>
              <a:gd name="connsiteY38" fmla="*/ 653439 h 1282400"/>
              <a:gd name="connsiteX39" fmla="*/ 1534886 w 1992086"/>
              <a:gd name="connsiteY39" fmla="*/ 718753 h 1282400"/>
              <a:gd name="connsiteX40" fmla="*/ 1567543 w 1992086"/>
              <a:gd name="connsiteY40" fmla="*/ 729639 h 1282400"/>
              <a:gd name="connsiteX41" fmla="*/ 1578429 w 1992086"/>
              <a:gd name="connsiteY41" fmla="*/ 762296 h 1282400"/>
              <a:gd name="connsiteX42" fmla="*/ 1643743 w 1992086"/>
              <a:gd name="connsiteY42" fmla="*/ 838496 h 1282400"/>
              <a:gd name="connsiteX43" fmla="*/ 1665515 w 1992086"/>
              <a:gd name="connsiteY43" fmla="*/ 860267 h 1282400"/>
              <a:gd name="connsiteX44" fmla="*/ 1730829 w 1992086"/>
              <a:gd name="connsiteY44" fmla="*/ 882039 h 1282400"/>
              <a:gd name="connsiteX45" fmla="*/ 1752600 w 1992086"/>
              <a:gd name="connsiteY45" fmla="*/ 914696 h 1282400"/>
              <a:gd name="connsiteX46" fmla="*/ 1774372 w 1992086"/>
              <a:gd name="connsiteY46" fmla="*/ 936467 h 1282400"/>
              <a:gd name="connsiteX47" fmla="*/ 1785257 w 1992086"/>
              <a:gd name="connsiteY47" fmla="*/ 969124 h 1282400"/>
              <a:gd name="connsiteX48" fmla="*/ 1807029 w 1992086"/>
              <a:gd name="connsiteY48" fmla="*/ 990896 h 1282400"/>
              <a:gd name="connsiteX49" fmla="*/ 1828800 w 1992086"/>
              <a:gd name="connsiteY49" fmla="*/ 1023553 h 1282400"/>
              <a:gd name="connsiteX50" fmla="*/ 1850572 w 1992086"/>
              <a:gd name="connsiteY50" fmla="*/ 1045324 h 1282400"/>
              <a:gd name="connsiteX51" fmla="*/ 1915886 w 1992086"/>
              <a:gd name="connsiteY51" fmla="*/ 1088867 h 1282400"/>
              <a:gd name="connsiteX52" fmla="*/ 1970315 w 1992086"/>
              <a:gd name="connsiteY52" fmla="*/ 1165067 h 1282400"/>
              <a:gd name="connsiteX53" fmla="*/ 1992086 w 1992086"/>
              <a:gd name="connsiteY53" fmla="*/ 1186839 h 1282400"/>
              <a:gd name="connsiteX54" fmla="*/ 1959429 w 1992086"/>
              <a:gd name="connsiteY54" fmla="*/ 1208610 h 1282400"/>
              <a:gd name="connsiteX55" fmla="*/ 1850572 w 1992086"/>
              <a:gd name="connsiteY55" fmla="*/ 1197724 h 1282400"/>
              <a:gd name="connsiteX56" fmla="*/ 1719943 w 1992086"/>
              <a:gd name="connsiteY56" fmla="*/ 1186839 h 1282400"/>
              <a:gd name="connsiteX57" fmla="*/ 1306286 w 1992086"/>
              <a:gd name="connsiteY57" fmla="*/ 1186839 h 1282400"/>
              <a:gd name="connsiteX58" fmla="*/ 1240972 w 1992086"/>
              <a:gd name="connsiteY58" fmla="*/ 1208610 h 1282400"/>
              <a:gd name="connsiteX59" fmla="*/ 1175657 w 1992086"/>
              <a:gd name="connsiteY59" fmla="*/ 1230381 h 1282400"/>
              <a:gd name="connsiteX60" fmla="*/ 1143000 w 1992086"/>
              <a:gd name="connsiteY60" fmla="*/ 1241267 h 1282400"/>
              <a:gd name="connsiteX61" fmla="*/ 1110343 w 1992086"/>
              <a:gd name="connsiteY61" fmla="*/ 1252153 h 1282400"/>
              <a:gd name="connsiteX62" fmla="*/ 892629 w 1992086"/>
              <a:gd name="connsiteY62" fmla="*/ 1197724 h 1282400"/>
              <a:gd name="connsiteX63" fmla="*/ 870857 w 1992086"/>
              <a:gd name="connsiteY63" fmla="*/ 1175953 h 1282400"/>
              <a:gd name="connsiteX64" fmla="*/ 805543 w 1992086"/>
              <a:gd name="connsiteY64" fmla="*/ 1132410 h 1282400"/>
              <a:gd name="connsiteX65" fmla="*/ 740229 w 1992086"/>
              <a:gd name="connsiteY65" fmla="*/ 1110639 h 1282400"/>
              <a:gd name="connsiteX66" fmla="*/ 631372 w 1992086"/>
              <a:gd name="connsiteY66" fmla="*/ 1121524 h 1282400"/>
              <a:gd name="connsiteX67" fmla="*/ 566057 w 1992086"/>
              <a:gd name="connsiteY67" fmla="*/ 1143296 h 1282400"/>
              <a:gd name="connsiteX68" fmla="*/ 206829 w 1992086"/>
              <a:gd name="connsiteY68" fmla="*/ 1154181 h 1282400"/>
              <a:gd name="connsiteX69" fmla="*/ 119743 w 1992086"/>
              <a:gd name="connsiteY69" fmla="*/ 1175953 h 1282400"/>
              <a:gd name="connsiteX70" fmla="*/ 108857 w 1992086"/>
              <a:gd name="connsiteY70" fmla="*/ 1208610 h 1282400"/>
              <a:gd name="connsiteX71" fmla="*/ 97972 w 1992086"/>
              <a:gd name="connsiteY71" fmla="*/ 1197724 h 1282400"/>
              <a:gd name="connsiteX72" fmla="*/ 54429 w 1992086"/>
              <a:gd name="connsiteY72" fmla="*/ 1175953 h 128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992086" h="1282400">
                <a:moveTo>
                  <a:pt x="0" y="1175953"/>
                </a:moveTo>
                <a:lnTo>
                  <a:pt x="0" y="1175953"/>
                </a:lnTo>
                <a:cubicBezTo>
                  <a:pt x="7257" y="1143296"/>
                  <a:pt x="7929" y="1108436"/>
                  <a:pt x="21772" y="1077981"/>
                </a:cubicBezTo>
                <a:cubicBezTo>
                  <a:pt x="27186" y="1066071"/>
                  <a:pt x="46256" y="1066426"/>
                  <a:pt x="54429" y="1056210"/>
                </a:cubicBezTo>
                <a:cubicBezTo>
                  <a:pt x="61597" y="1047250"/>
                  <a:pt x="59411" y="1033392"/>
                  <a:pt x="65315" y="1023553"/>
                </a:cubicBezTo>
                <a:cubicBezTo>
                  <a:pt x="80258" y="998647"/>
                  <a:pt x="94054" y="999458"/>
                  <a:pt x="119743" y="990896"/>
                </a:cubicBezTo>
                <a:cubicBezTo>
                  <a:pt x="137120" y="938765"/>
                  <a:pt x="122515" y="966354"/>
                  <a:pt x="174172" y="914696"/>
                </a:cubicBezTo>
                <a:lnTo>
                  <a:pt x="195943" y="892924"/>
                </a:lnTo>
                <a:cubicBezTo>
                  <a:pt x="226153" y="802298"/>
                  <a:pt x="196210" y="901283"/>
                  <a:pt x="217715" y="696981"/>
                </a:cubicBezTo>
                <a:cubicBezTo>
                  <a:pt x="219281" y="682103"/>
                  <a:pt x="225355" y="668043"/>
                  <a:pt x="228600" y="653439"/>
                </a:cubicBezTo>
                <a:cubicBezTo>
                  <a:pt x="231355" y="641042"/>
                  <a:pt x="240073" y="583518"/>
                  <a:pt x="250372" y="566353"/>
                </a:cubicBezTo>
                <a:cubicBezTo>
                  <a:pt x="255652" y="557552"/>
                  <a:pt x="264886" y="551838"/>
                  <a:pt x="272143" y="544581"/>
                </a:cubicBezTo>
                <a:cubicBezTo>
                  <a:pt x="275772" y="522810"/>
                  <a:pt x="279673" y="501082"/>
                  <a:pt x="283029" y="479267"/>
                </a:cubicBezTo>
                <a:cubicBezTo>
                  <a:pt x="286931" y="453907"/>
                  <a:pt x="284704" y="427015"/>
                  <a:pt x="293915" y="403067"/>
                </a:cubicBezTo>
                <a:cubicBezTo>
                  <a:pt x="309301" y="363062"/>
                  <a:pt x="332232" y="342978"/>
                  <a:pt x="359229" y="315981"/>
                </a:cubicBezTo>
                <a:cubicBezTo>
                  <a:pt x="386591" y="233897"/>
                  <a:pt x="349682" y="335076"/>
                  <a:pt x="391886" y="250667"/>
                </a:cubicBezTo>
                <a:cubicBezTo>
                  <a:pt x="418712" y="197014"/>
                  <a:pt x="382950" y="237345"/>
                  <a:pt x="424543" y="185353"/>
                </a:cubicBezTo>
                <a:cubicBezTo>
                  <a:pt x="430954" y="177339"/>
                  <a:pt x="439904" y="171595"/>
                  <a:pt x="446315" y="163581"/>
                </a:cubicBezTo>
                <a:cubicBezTo>
                  <a:pt x="454488" y="153365"/>
                  <a:pt x="455144" y="132841"/>
                  <a:pt x="468086" y="130924"/>
                </a:cubicBezTo>
                <a:cubicBezTo>
                  <a:pt x="557893" y="117620"/>
                  <a:pt x="649515" y="123667"/>
                  <a:pt x="740229" y="120039"/>
                </a:cubicBezTo>
                <a:cubicBezTo>
                  <a:pt x="751115" y="116410"/>
                  <a:pt x="764772" y="117267"/>
                  <a:pt x="772886" y="109153"/>
                </a:cubicBezTo>
                <a:cubicBezTo>
                  <a:pt x="824257" y="57782"/>
                  <a:pt x="742350" y="92640"/>
                  <a:pt x="805543" y="54724"/>
                </a:cubicBezTo>
                <a:cubicBezTo>
                  <a:pt x="832036" y="38828"/>
                  <a:pt x="913289" y="34453"/>
                  <a:pt x="925286" y="32953"/>
                </a:cubicBezTo>
                <a:cubicBezTo>
                  <a:pt x="932543" y="25696"/>
                  <a:pt x="936873" y="12454"/>
                  <a:pt x="947057" y="11181"/>
                </a:cubicBezTo>
                <a:cubicBezTo>
                  <a:pt x="1036501" y="0"/>
                  <a:pt x="990253" y="17505"/>
                  <a:pt x="1034143" y="43839"/>
                </a:cubicBezTo>
                <a:cubicBezTo>
                  <a:pt x="1043982" y="49743"/>
                  <a:pt x="1055914" y="51096"/>
                  <a:pt x="1066800" y="54724"/>
                </a:cubicBezTo>
                <a:cubicBezTo>
                  <a:pt x="1100072" y="43634"/>
                  <a:pt x="1141152" y="24533"/>
                  <a:pt x="1175657" y="54724"/>
                </a:cubicBezTo>
                <a:cubicBezTo>
                  <a:pt x="1192268" y="69258"/>
                  <a:pt x="1175592" y="100875"/>
                  <a:pt x="1186543" y="120039"/>
                </a:cubicBezTo>
                <a:cubicBezTo>
                  <a:pt x="1192236" y="130002"/>
                  <a:pt x="1208314" y="127296"/>
                  <a:pt x="1219200" y="130924"/>
                </a:cubicBezTo>
                <a:cubicBezTo>
                  <a:pt x="1222829" y="141810"/>
                  <a:pt x="1221972" y="155467"/>
                  <a:pt x="1230086" y="163581"/>
                </a:cubicBezTo>
                <a:cubicBezTo>
                  <a:pt x="1238200" y="171695"/>
                  <a:pt x="1255575" y="165507"/>
                  <a:pt x="1262743" y="174467"/>
                </a:cubicBezTo>
                <a:cubicBezTo>
                  <a:pt x="1278287" y="193897"/>
                  <a:pt x="1270290" y="274954"/>
                  <a:pt x="1295400" y="283324"/>
                </a:cubicBezTo>
                <a:lnTo>
                  <a:pt x="1328057" y="294210"/>
                </a:lnTo>
                <a:cubicBezTo>
                  <a:pt x="1335314" y="301467"/>
                  <a:pt x="1341028" y="310701"/>
                  <a:pt x="1349829" y="315981"/>
                </a:cubicBezTo>
                <a:cubicBezTo>
                  <a:pt x="1359668" y="321885"/>
                  <a:pt x="1379529" y="315780"/>
                  <a:pt x="1382486" y="326867"/>
                </a:cubicBezTo>
                <a:cubicBezTo>
                  <a:pt x="1395609" y="376077"/>
                  <a:pt x="1387421" y="428686"/>
                  <a:pt x="1393372" y="479267"/>
                </a:cubicBezTo>
                <a:cubicBezTo>
                  <a:pt x="1397935" y="518055"/>
                  <a:pt x="1404701" y="507036"/>
                  <a:pt x="1426029" y="533696"/>
                </a:cubicBezTo>
                <a:cubicBezTo>
                  <a:pt x="1467498" y="585533"/>
                  <a:pt x="1424473" y="550802"/>
                  <a:pt x="1480457" y="588124"/>
                </a:cubicBezTo>
                <a:lnTo>
                  <a:pt x="1502229" y="653439"/>
                </a:lnTo>
                <a:cubicBezTo>
                  <a:pt x="1509400" y="674951"/>
                  <a:pt x="1515703" y="703407"/>
                  <a:pt x="1534886" y="718753"/>
                </a:cubicBezTo>
                <a:cubicBezTo>
                  <a:pt x="1543846" y="725921"/>
                  <a:pt x="1556657" y="726010"/>
                  <a:pt x="1567543" y="729639"/>
                </a:cubicBezTo>
                <a:cubicBezTo>
                  <a:pt x="1571172" y="740525"/>
                  <a:pt x="1573297" y="752033"/>
                  <a:pt x="1578429" y="762296"/>
                </a:cubicBezTo>
                <a:cubicBezTo>
                  <a:pt x="1595008" y="795454"/>
                  <a:pt x="1616959" y="811712"/>
                  <a:pt x="1643743" y="838496"/>
                </a:cubicBezTo>
                <a:cubicBezTo>
                  <a:pt x="1651000" y="845753"/>
                  <a:pt x="1655779" y="857021"/>
                  <a:pt x="1665515" y="860267"/>
                </a:cubicBezTo>
                <a:lnTo>
                  <a:pt x="1730829" y="882039"/>
                </a:lnTo>
                <a:cubicBezTo>
                  <a:pt x="1738086" y="892925"/>
                  <a:pt x="1744427" y="904480"/>
                  <a:pt x="1752600" y="914696"/>
                </a:cubicBezTo>
                <a:cubicBezTo>
                  <a:pt x="1759011" y="922710"/>
                  <a:pt x="1769092" y="927666"/>
                  <a:pt x="1774372" y="936467"/>
                </a:cubicBezTo>
                <a:cubicBezTo>
                  <a:pt x="1780276" y="946306"/>
                  <a:pt x="1779354" y="959285"/>
                  <a:pt x="1785257" y="969124"/>
                </a:cubicBezTo>
                <a:cubicBezTo>
                  <a:pt x="1790537" y="977925"/>
                  <a:pt x="1800618" y="982882"/>
                  <a:pt x="1807029" y="990896"/>
                </a:cubicBezTo>
                <a:cubicBezTo>
                  <a:pt x="1815202" y="1001112"/>
                  <a:pt x="1820627" y="1013337"/>
                  <a:pt x="1828800" y="1023553"/>
                </a:cubicBezTo>
                <a:cubicBezTo>
                  <a:pt x="1835211" y="1031567"/>
                  <a:pt x="1842361" y="1039166"/>
                  <a:pt x="1850572" y="1045324"/>
                </a:cubicBezTo>
                <a:cubicBezTo>
                  <a:pt x="1871505" y="1061023"/>
                  <a:pt x="1915886" y="1088867"/>
                  <a:pt x="1915886" y="1088867"/>
                </a:cubicBezTo>
                <a:cubicBezTo>
                  <a:pt x="1933263" y="1140998"/>
                  <a:pt x="1918658" y="1113409"/>
                  <a:pt x="1970315" y="1165067"/>
                </a:cubicBezTo>
                <a:lnTo>
                  <a:pt x="1992086" y="1186839"/>
                </a:lnTo>
                <a:cubicBezTo>
                  <a:pt x="1981200" y="1194096"/>
                  <a:pt x="1972473" y="1207607"/>
                  <a:pt x="1959429" y="1208610"/>
                </a:cubicBezTo>
                <a:cubicBezTo>
                  <a:pt x="1923070" y="1211407"/>
                  <a:pt x="1886889" y="1201025"/>
                  <a:pt x="1850572" y="1197724"/>
                </a:cubicBezTo>
                <a:lnTo>
                  <a:pt x="1719943" y="1186839"/>
                </a:lnTo>
                <a:cubicBezTo>
                  <a:pt x="1570643" y="1137071"/>
                  <a:pt x="1655698" y="1161272"/>
                  <a:pt x="1306286" y="1186839"/>
                </a:cubicBezTo>
                <a:cubicBezTo>
                  <a:pt x="1283398" y="1188514"/>
                  <a:pt x="1262743" y="1201353"/>
                  <a:pt x="1240972" y="1208610"/>
                </a:cubicBezTo>
                <a:lnTo>
                  <a:pt x="1175657" y="1230381"/>
                </a:lnTo>
                <a:lnTo>
                  <a:pt x="1143000" y="1241267"/>
                </a:lnTo>
                <a:lnTo>
                  <a:pt x="1110343" y="1252153"/>
                </a:lnTo>
                <a:cubicBezTo>
                  <a:pt x="915682" y="1239986"/>
                  <a:pt x="977306" y="1282400"/>
                  <a:pt x="892629" y="1197724"/>
                </a:cubicBezTo>
                <a:cubicBezTo>
                  <a:pt x="885372" y="1190467"/>
                  <a:pt x="879396" y="1181646"/>
                  <a:pt x="870857" y="1175953"/>
                </a:cubicBezTo>
                <a:cubicBezTo>
                  <a:pt x="849086" y="1161439"/>
                  <a:pt x="830366" y="1140684"/>
                  <a:pt x="805543" y="1132410"/>
                </a:cubicBezTo>
                <a:lnTo>
                  <a:pt x="740229" y="1110639"/>
                </a:lnTo>
                <a:cubicBezTo>
                  <a:pt x="703943" y="1114267"/>
                  <a:pt x="667214" y="1114804"/>
                  <a:pt x="631372" y="1121524"/>
                </a:cubicBezTo>
                <a:cubicBezTo>
                  <a:pt x="608816" y="1125753"/>
                  <a:pt x="588996" y="1142601"/>
                  <a:pt x="566057" y="1143296"/>
                </a:cubicBezTo>
                <a:lnTo>
                  <a:pt x="206829" y="1154181"/>
                </a:lnTo>
                <a:cubicBezTo>
                  <a:pt x="198977" y="1155751"/>
                  <a:pt x="134089" y="1166389"/>
                  <a:pt x="119743" y="1175953"/>
                </a:cubicBezTo>
                <a:cubicBezTo>
                  <a:pt x="63061" y="1213741"/>
                  <a:pt x="80598" y="1208610"/>
                  <a:pt x="108857" y="1208610"/>
                </a:cubicBezTo>
                <a:lnTo>
                  <a:pt x="97972" y="1197724"/>
                </a:lnTo>
                <a:lnTo>
                  <a:pt x="54429" y="1175953"/>
                </a:lnTo>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iley Face 24"/>
          <p:cNvSpPr/>
          <p:nvPr/>
        </p:nvSpPr>
        <p:spPr>
          <a:xfrm>
            <a:off x="7772400" y="1752600"/>
            <a:ext cx="381000" cy="381000"/>
          </a:xfrm>
          <a:prstGeom prst="smileyFac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Callout 25"/>
          <p:cNvSpPr/>
          <p:nvPr/>
        </p:nvSpPr>
        <p:spPr>
          <a:xfrm>
            <a:off x="6113362" y="2445813"/>
            <a:ext cx="3124200" cy="1981200"/>
          </a:xfrm>
          <a:prstGeom prst="cloudCallout">
            <a:avLst/>
          </a:prstGeom>
          <a:solidFill>
            <a:srgbClr val="EAEAEA"/>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Infrastructure as a Service</a:t>
            </a:r>
            <a:endParaRPr lang="en-US" dirty="0">
              <a:solidFill>
                <a:schemeClr val="tx1"/>
              </a:solidFill>
            </a:endParaRPr>
          </a:p>
        </p:txBody>
      </p:sp>
      <p:sp>
        <p:nvSpPr>
          <p:cNvPr id="27" name="TextBox 26"/>
          <p:cNvSpPr txBox="1"/>
          <p:nvPr/>
        </p:nvSpPr>
        <p:spPr>
          <a:xfrm>
            <a:off x="7276855" y="2209800"/>
            <a:ext cx="1447800" cy="369332"/>
          </a:xfrm>
          <a:prstGeom prst="rect">
            <a:avLst/>
          </a:prstGeom>
          <a:noFill/>
        </p:spPr>
        <p:txBody>
          <a:bodyPr wrap="square" rtlCol="0">
            <a:spAutoFit/>
          </a:bodyPr>
          <a:lstStyle/>
          <a:p>
            <a:r>
              <a:rPr lang="en-US" dirty="0"/>
              <a:t>Application</a:t>
            </a:r>
            <a:endParaRPr lang="en-US" dirty="0"/>
          </a:p>
        </p:txBody>
      </p:sp>
      <p:sp>
        <p:nvSpPr>
          <p:cNvPr id="32" name="TextBox 31"/>
          <p:cNvSpPr txBox="1"/>
          <p:nvPr/>
        </p:nvSpPr>
        <p:spPr>
          <a:xfrm>
            <a:off x="152400" y="228600"/>
            <a:ext cx="1676400" cy="461665"/>
          </a:xfrm>
          <a:prstGeom prst="rect">
            <a:avLst/>
          </a:prstGeom>
          <a:noFill/>
        </p:spPr>
        <p:txBody>
          <a:bodyPr wrap="square" rtlCol="0">
            <a:spAutoFit/>
          </a:bodyPr>
          <a:lstStyle/>
          <a:p>
            <a:r>
              <a:rPr lang="en-US" sz="2400" b="1" dirty="0">
                <a:latin typeface="BatangChe" pitchFamily="49" charset="-127"/>
                <a:ea typeface="BatangChe" pitchFamily="49" charset="-127"/>
              </a:rPr>
              <a:t>Before…</a:t>
            </a:r>
            <a:endParaRPr lang="en-US" sz="2400" b="1" dirty="0">
              <a:latin typeface="BatangChe" pitchFamily="49" charset="-127"/>
              <a:ea typeface="BatangChe" pitchFamily="49" charset="-127"/>
            </a:endParaRPr>
          </a:p>
        </p:txBody>
      </p:sp>
      <p:sp>
        <p:nvSpPr>
          <p:cNvPr id="33" name="TextBox 32"/>
          <p:cNvSpPr txBox="1"/>
          <p:nvPr/>
        </p:nvSpPr>
        <p:spPr>
          <a:xfrm>
            <a:off x="5867400" y="304800"/>
            <a:ext cx="2743200" cy="461665"/>
          </a:xfrm>
          <a:prstGeom prst="rect">
            <a:avLst/>
          </a:prstGeom>
          <a:noFill/>
        </p:spPr>
        <p:txBody>
          <a:bodyPr wrap="square" rtlCol="0">
            <a:spAutoFit/>
          </a:bodyPr>
          <a:lstStyle/>
          <a:p>
            <a:r>
              <a:rPr lang="en-US" sz="2400" b="1" dirty="0">
                <a:latin typeface="BatangChe" pitchFamily="49" charset="-127"/>
                <a:ea typeface="BatangChe" pitchFamily="49" charset="-127"/>
              </a:rPr>
              <a:t>…and After</a:t>
            </a:r>
            <a:endParaRPr lang="en-US" sz="2400" b="1" dirty="0">
              <a:latin typeface="BatangChe" pitchFamily="49" charset="-127"/>
              <a:ea typeface="BatangChe" pitchFamily="49" charset="-12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so the Enterprise in-house developers</a:t>
            </a:r>
            <a:endParaRPr lang="en-US" dirty="0"/>
          </a:p>
        </p:txBody>
      </p:sp>
      <p:sp>
        <p:nvSpPr>
          <p:cNvPr id="3" name="Content Placeholder 2"/>
          <p:cNvSpPr>
            <a:spLocks noGrp="1"/>
          </p:cNvSpPr>
          <p:nvPr>
            <p:ph sz="quarter" idx="1"/>
          </p:nvPr>
        </p:nvSpPr>
        <p:spPr>
          <a:xfrm>
            <a:off x="457200" y="1600200"/>
            <a:ext cx="8305800" cy="4873752"/>
          </a:xfrm>
          <a:solidFill>
            <a:schemeClr val="bg1"/>
          </a:solidFill>
        </p:spPr>
        <p:txBody>
          <a:bodyPr/>
          <a:lstStyle/>
          <a:p>
            <a:r>
              <a:rPr lang="en-US" dirty="0"/>
              <a:t>Bypassed the IT department and</a:t>
            </a:r>
            <a:endParaRPr lang="en-US" dirty="0"/>
          </a:p>
          <a:p>
            <a:endParaRPr lang="en-US" dirty="0"/>
          </a:p>
          <a:p>
            <a:endParaRPr lang="en-US" dirty="0"/>
          </a:p>
          <a:p>
            <a:r>
              <a:rPr lang="en-US" dirty="0"/>
              <a:t>Took the development to the Public Cloud (all one needed was a credit card!) and created the </a:t>
            </a:r>
            <a:endParaRPr lang="en-US" dirty="0"/>
          </a:p>
          <a:p>
            <a:pPr marL="0" indent="0">
              <a:buNone/>
            </a:pPr>
            <a:r>
              <a:rPr lang="en-US" sz="2800" dirty="0">
                <a:solidFill>
                  <a:srgbClr val="7030A0"/>
                </a:solidFill>
                <a:effectLst>
                  <a:outerShdw blurRad="38100" dist="38100" dir="2700000" algn="tl">
                    <a:srgbClr val="000000">
                      <a:alpha val="43137"/>
                    </a:srgbClr>
                  </a:outerShdw>
                </a:effectLst>
              </a:rPr>
              <a:t>Shadow IT</a:t>
            </a:r>
            <a:endParaRPr lang="en-US" sz="2800"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0200" y="1271868"/>
            <a:ext cx="1600200" cy="154305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898562"/>
            <a:ext cx="2743200" cy="2334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fontScale="90000"/>
          </a:bodyPr>
          <a:lstStyle/>
          <a:p>
            <a:r>
              <a:rPr lang="en-US" dirty="0"/>
              <a:t>But the pure Public Cloud may be a security risk (and it is certainly a risk to job security)!</a:t>
            </a:r>
            <a:endParaRPr lang="en-US" dirty="0"/>
          </a:p>
        </p:txBody>
      </p:sp>
      <p:sp>
        <p:nvSpPr>
          <p:cNvPr id="3" name="Content Placeholder 2"/>
          <p:cNvSpPr>
            <a:spLocks noGrp="1"/>
          </p:cNvSpPr>
          <p:nvPr>
            <p:ph sz="quarter" idx="1"/>
          </p:nvPr>
        </p:nvSpPr>
        <p:spPr/>
        <p:txBody>
          <a:bodyPr/>
          <a:lstStyle/>
          <a:p>
            <a:r>
              <a:rPr lang="en-US" dirty="0"/>
              <a:t>CIOs observed this trend</a:t>
            </a:r>
            <a:endParaRPr lang="en-US" dirty="0"/>
          </a:p>
          <a:p>
            <a:r>
              <a:rPr lang="en-US" dirty="0"/>
              <a:t>Thus two developments:</a:t>
            </a:r>
            <a:endParaRPr lang="en-US" dirty="0"/>
          </a:p>
          <a:p>
            <a:pPr lvl="1"/>
            <a:r>
              <a:rPr lang="en-US" dirty="0"/>
              <a:t> in-house </a:t>
            </a:r>
            <a:r>
              <a:rPr lang="en-US" i="1" dirty="0"/>
              <a:t>Private Cloud </a:t>
            </a:r>
            <a:r>
              <a:rPr lang="en-US" dirty="0"/>
              <a:t>(using </a:t>
            </a:r>
            <a:r>
              <a:rPr lang="en-US" i="1" dirty="0"/>
              <a:t>VMWare or OpenStack</a:t>
            </a:r>
            <a:r>
              <a:rPr lang="en-US" dirty="0"/>
              <a:t>)</a:t>
            </a:r>
            <a:endParaRPr lang="en-US" i="1" dirty="0"/>
          </a:p>
          <a:p>
            <a:pPr lvl="1"/>
            <a:r>
              <a:rPr lang="en-US" i="1" dirty="0"/>
              <a:t>Virtual Private Cloud </a:t>
            </a:r>
            <a:r>
              <a:rPr lang="en-US" dirty="0"/>
              <a:t>as a service</a:t>
            </a:r>
            <a:endParaRPr lang="en-US" dirty="0"/>
          </a:p>
          <a:p>
            <a:r>
              <a:rPr lang="en-US" dirty="0"/>
              <a:t>The business trend is to start in a public Cloud and then build the private Cloud after reaching a </a:t>
            </a:r>
            <a:r>
              <a:rPr lang="en-US" i="1" dirty="0"/>
              <a:t>scale-up plateau</a:t>
            </a:r>
            <a:endParaRPr lang="en-US" i="1" dirty="0"/>
          </a:p>
          <a:p>
            <a:pPr lvl="1"/>
            <a:endParaRPr lang="en-US" i="1" dirty="0"/>
          </a:p>
          <a:p>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
        <p:nvSpPr>
          <p:cNvPr id="6" name="Rectangle 5"/>
          <p:cNvSpPr/>
          <p:nvPr/>
        </p:nvSpPr>
        <p:spPr>
          <a:xfrm>
            <a:off x="3581400" y="5334000"/>
            <a:ext cx="381000"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5181600"/>
            <a:ext cx="381000" cy="68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4953000"/>
            <a:ext cx="3810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24400" y="4724400"/>
            <a:ext cx="381000" cy="1143000"/>
          </a:xfrm>
          <a:prstGeom prst="rect">
            <a:avLst/>
          </a:prstGeom>
          <a:solidFill>
            <a:srgbClr val="AC8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05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48400" y="4572000"/>
            <a:ext cx="381000" cy="1295400"/>
          </a:xfrm>
          <a:prstGeom prst="rect">
            <a:avLst/>
          </a:prstGeom>
          <a:solidFill>
            <a:srgbClr val="CAE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321424" y="4572000"/>
            <a:ext cx="3419612" cy="914400"/>
          </a:xfrm>
          <a:custGeom>
            <a:avLst/>
            <a:gdLst>
              <a:gd name="connsiteX0" fmla="*/ 0 w 3419612"/>
              <a:gd name="connsiteY0" fmla="*/ 914400 h 914400"/>
              <a:gd name="connsiteX1" fmla="*/ 685800 w 3419612"/>
              <a:gd name="connsiteY1" fmla="*/ 632012 h 914400"/>
              <a:gd name="connsiteX2" fmla="*/ 1008529 w 3419612"/>
              <a:gd name="connsiteY2" fmla="*/ 376518 h 914400"/>
              <a:gd name="connsiteX3" fmla="*/ 1452282 w 3419612"/>
              <a:gd name="connsiteY3" fmla="*/ 134471 h 914400"/>
              <a:gd name="connsiteX4" fmla="*/ 3294529 w 3419612"/>
              <a:gd name="connsiteY4" fmla="*/ 13447 h 914400"/>
              <a:gd name="connsiteX5" fmla="*/ 3254188 w 3419612"/>
              <a:gd name="connsiteY5" fmla="*/ 26894 h 914400"/>
              <a:gd name="connsiteX6" fmla="*/ 3254188 w 3419612"/>
              <a:gd name="connsiteY6" fmla="*/ 53788 h 914400"/>
              <a:gd name="connsiteX7" fmla="*/ 3240741 w 3419612"/>
              <a:gd name="connsiteY7"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9612" h="914400">
                <a:moveTo>
                  <a:pt x="0" y="914400"/>
                </a:moveTo>
                <a:cubicBezTo>
                  <a:pt x="258856" y="818029"/>
                  <a:pt x="517712" y="721659"/>
                  <a:pt x="685800" y="632012"/>
                </a:cubicBezTo>
                <a:cubicBezTo>
                  <a:pt x="853888" y="542365"/>
                  <a:pt x="880782" y="459442"/>
                  <a:pt x="1008529" y="376518"/>
                </a:cubicBezTo>
                <a:cubicBezTo>
                  <a:pt x="1136276" y="293594"/>
                  <a:pt x="1071282" y="194983"/>
                  <a:pt x="1452282" y="134471"/>
                </a:cubicBezTo>
                <a:cubicBezTo>
                  <a:pt x="1833282" y="73959"/>
                  <a:pt x="2994211" y="31376"/>
                  <a:pt x="3294529" y="13447"/>
                </a:cubicBezTo>
                <a:cubicBezTo>
                  <a:pt x="3594847" y="-4482"/>
                  <a:pt x="3260911" y="20171"/>
                  <a:pt x="3254188" y="26894"/>
                </a:cubicBezTo>
                <a:cubicBezTo>
                  <a:pt x="3247465" y="33617"/>
                  <a:pt x="3256429" y="58270"/>
                  <a:pt x="3254188" y="53788"/>
                </a:cubicBezTo>
                <a:cubicBezTo>
                  <a:pt x="3251947" y="49306"/>
                  <a:pt x="3240741" y="0"/>
                  <a:pt x="324074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a:xfrm>
            <a:off x="6019800" y="0"/>
            <a:ext cx="1066800" cy="762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86400" y="4495800"/>
            <a:ext cx="2057400" cy="8382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4294967295"/>
          </p:nvPr>
        </p:nvSpPr>
        <p:spPr>
          <a:xfrm>
            <a:off x="6553200" y="6356350"/>
            <a:ext cx="2133600" cy="365125"/>
          </a:xfrm>
          <a:prstGeom prst="rect">
            <a:avLst/>
          </a:prstGeom>
        </p:spPr>
        <p:txBody>
          <a:bodyPr/>
          <a:lstStyle/>
          <a:p>
            <a:r>
              <a:rPr lang="en-US" dirty="0"/>
              <a:t> </a:t>
            </a:r>
            <a:fld id="{D13BA7D6-8375-4C3F-B984-8BB10748432A}" type="slidenum">
              <a:rPr lang="en-US" dirty="0" smtClean="0"/>
            </a:fld>
            <a:endParaRPr lang="en-US" dirty="0"/>
          </a:p>
        </p:txBody>
      </p:sp>
      <p:pic>
        <p:nvPicPr>
          <p:cNvPr id="16" name="Picture 2" descr="C:\Users\faynberg\Downloads\imagebot (4).jpg"/>
          <p:cNvPicPr>
            <a:picLocks noChangeAspect="1" noChangeArrowheads="1"/>
          </p:cNvPicPr>
          <p:nvPr/>
        </p:nvPicPr>
        <p:blipFill>
          <a:blip r:embed="rId1" cstate="print"/>
          <a:srcRect/>
          <a:stretch>
            <a:fillRect/>
          </a:stretch>
        </p:blipFill>
        <p:spPr bwMode="auto">
          <a:xfrm rot="10800000">
            <a:off x="1337852" y="835187"/>
            <a:ext cx="1967775" cy="3739925"/>
          </a:xfrm>
          <a:prstGeom prst="rect">
            <a:avLst/>
          </a:prstGeom>
          <a:noFill/>
        </p:spPr>
      </p:pic>
      <p:sp>
        <p:nvSpPr>
          <p:cNvPr id="17" name="TextBox 16"/>
          <p:cNvSpPr txBox="1"/>
          <p:nvPr/>
        </p:nvSpPr>
        <p:spPr>
          <a:xfrm>
            <a:off x="685800" y="4572000"/>
            <a:ext cx="2644915" cy="307777"/>
          </a:xfrm>
          <a:prstGeom prst="rect">
            <a:avLst/>
          </a:prstGeom>
          <a:noFill/>
        </p:spPr>
        <p:txBody>
          <a:bodyPr wrap="square" rtlCol="0">
            <a:spAutoFit/>
          </a:bodyPr>
          <a:lstStyle/>
          <a:p>
            <a:r>
              <a:rPr lang="en-US" sz="1400" b="1" u="sng" dirty="0"/>
              <a:t>Thesis</a:t>
            </a:r>
            <a:r>
              <a:rPr lang="en-US" sz="1400" dirty="0"/>
              <a:t>: mainframe computing</a:t>
            </a:r>
            <a:endParaRPr lang="en-US" sz="1400" dirty="0"/>
          </a:p>
        </p:txBody>
      </p:sp>
      <p:sp>
        <p:nvSpPr>
          <p:cNvPr id="18" name="TextBox 17"/>
          <p:cNvSpPr txBox="1"/>
          <p:nvPr/>
        </p:nvSpPr>
        <p:spPr>
          <a:xfrm rot="19287436">
            <a:off x="-339032" y="1832343"/>
            <a:ext cx="2644915" cy="307777"/>
          </a:xfrm>
          <a:prstGeom prst="rect">
            <a:avLst/>
          </a:prstGeom>
          <a:noFill/>
        </p:spPr>
        <p:txBody>
          <a:bodyPr wrap="square" rtlCol="0">
            <a:spAutoFit/>
          </a:bodyPr>
          <a:lstStyle/>
          <a:p>
            <a:pPr algn="ctr"/>
            <a:r>
              <a:rPr lang="en-US" sz="1400" b="1" u="sng" dirty="0"/>
              <a:t>Antithesis</a:t>
            </a:r>
            <a:r>
              <a:rPr lang="en-US" sz="1400" dirty="0"/>
              <a:t>: personal computing</a:t>
            </a:r>
            <a:endParaRPr lang="en-US" sz="1400" dirty="0"/>
          </a:p>
        </p:txBody>
      </p:sp>
      <p:sp>
        <p:nvSpPr>
          <p:cNvPr id="19" name="TextBox 18"/>
          <p:cNvSpPr txBox="1"/>
          <p:nvPr/>
        </p:nvSpPr>
        <p:spPr>
          <a:xfrm rot="20207614">
            <a:off x="2468240" y="356257"/>
            <a:ext cx="2644915" cy="307777"/>
          </a:xfrm>
          <a:prstGeom prst="rect">
            <a:avLst/>
          </a:prstGeom>
          <a:noFill/>
        </p:spPr>
        <p:txBody>
          <a:bodyPr wrap="square" rtlCol="0">
            <a:spAutoFit/>
          </a:bodyPr>
          <a:lstStyle/>
          <a:p>
            <a:r>
              <a:rPr lang="en-US" sz="1400" b="1" u="sng" dirty="0"/>
              <a:t>Synthesis</a:t>
            </a:r>
            <a:r>
              <a:rPr lang="en-US" sz="1400" dirty="0"/>
              <a:t>: Cloud computing</a:t>
            </a:r>
            <a:endParaRPr lang="en-US" sz="1400" dirty="0"/>
          </a:p>
        </p:txBody>
      </p:sp>
      <p:grpSp>
        <p:nvGrpSpPr>
          <p:cNvPr id="26" name="Group 25"/>
          <p:cNvGrpSpPr/>
          <p:nvPr/>
        </p:nvGrpSpPr>
        <p:grpSpPr>
          <a:xfrm>
            <a:off x="2964666" y="3827381"/>
            <a:ext cx="1179175" cy="666440"/>
            <a:chOff x="3428999" y="3252279"/>
            <a:chExt cx="4035769" cy="1624521"/>
          </a:xfrm>
        </p:grpSpPr>
        <p:cxnSp>
          <p:nvCxnSpPr>
            <p:cNvPr id="31" name="Straight Connector 30"/>
            <p:cNvCxnSpPr>
              <a:stCxn id="28" idx="3"/>
              <a:endCxn id="27" idx="7"/>
            </p:cNvCxnSpPr>
            <p:nvPr/>
          </p:nvCxnSpPr>
          <p:spPr>
            <a:xfrm flipH="1">
              <a:off x="3428999" y="3518992"/>
              <a:ext cx="3771634" cy="710107"/>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a:stCxn id="29" idx="8"/>
              <a:endCxn id="27" idx="7"/>
            </p:cNvCxnSpPr>
            <p:nvPr/>
          </p:nvCxnSpPr>
          <p:spPr>
            <a:xfrm flipH="1" flipV="1">
              <a:off x="3428999" y="4229103"/>
              <a:ext cx="3223625" cy="311066"/>
            </a:xfrm>
            <a:prstGeom prst="line">
              <a:avLst/>
            </a:prstGeom>
          </p:spPr>
          <p:style>
            <a:lnRef idx="2">
              <a:schemeClr val="dk1"/>
            </a:lnRef>
            <a:fillRef idx="0">
              <a:schemeClr val="dk1"/>
            </a:fillRef>
            <a:effectRef idx="1">
              <a:schemeClr val="dk1"/>
            </a:effectRef>
            <a:fontRef idx="minor">
              <a:schemeClr val="tx1"/>
            </a:fontRef>
          </p:style>
        </p:cxnSp>
        <p:sp>
          <p:nvSpPr>
            <p:cNvPr id="27" name="mainfrm"/>
            <p:cNvSpPr>
              <a:spLocks noEditPoints="1" noChangeArrowheads="1"/>
            </p:cNvSpPr>
            <p:nvPr/>
          </p:nvSpPr>
          <p:spPr bwMode="auto">
            <a:xfrm>
              <a:off x="3429000" y="3581400"/>
              <a:ext cx="1524000" cy="12954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28" name="monitor"/>
            <p:cNvSpPr>
              <a:spLocks noEditPoints="1" noChangeArrowheads="1"/>
            </p:cNvSpPr>
            <p:nvPr/>
          </p:nvSpPr>
          <p:spPr bwMode="auto">
            <a:xfrm rot="10252974">
              <a:off x="6384824" y="3252279"/>
              <a:ext cx="819150" cy="609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chemeClr val="accent5">
                <a:lumMod val="40000"/>
                <a:lumOff val="6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29" name="monitor"/>
            <p:cNvSpPr>
              <a:spLocks noEditPoints="1" noChangeArrowheads="1"/>
            </p:cNvSpPr>
            <p:nvPr/>
          </p:nvSpPr>
          <p:spPr bwMode="auto">
            <a:xfrm rot="10252974">
              <a:off x="6645618" y="4181008"/>
              <a:ext cx="819150" cy="6096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chemeClr val="bg1">
                <a:lumMod val="85000"/>
              </a:schemeClr>
            </a:solidFill>
            <a:ln w="9525">
              <a:solidFill>
                <a:srgbClr val="000000"/>
              </a:solidFill>
              <a:miter lim="800000"/>
            </a:ln>
          </p:spPr>
          <p:txBody>
            <a:bodyPr vert="horz" wrap="square" lIns="91440" tIns="45720" rIns="91440" bIns="45720" numCol="1" anchor="t" anchorCtr="0" compatLnSpc="1"/>
            <a:lstStyle/>
            <a:p>
              <a:endParaRPr lang="en-US"/>
            </a:p>
          </p:txBody>
        </p:sp>
      </p:grpSp>
      <p:pic>
        <p:nvPicPr>
          <p:cNvPr id="1026" name="Picture 2" descr="C:\Users\faynberg\Downloads\imagebot (5).jpg"/>
          <p:cNvPicPr>
            <a:picLocks noChangeAspect="1" noChangeArrowheads="1"/>
          </p:cNvPicPr>
          <p:nvPr/>
        </p:nvPicPr>
        <p:blipFill>
          <a:blip r:embed="rId2" cstate="print"/>
          <a:srcRect/>
          <a:stretch>
            <a:fillRect/>
          </a:stretch>
        </p:blipFill>
        <p:spPr bwMode="auto">
          <a:xfrm>
            <a:off x="1565382" y="1600200"/>
            <a:ext cx="263418" cy="328612"/>
          </a:xfrm>
          <a:prstGeom prst="rect">
            <a:avLst/>
          </a:prstGeom>
          <a:noFill/>
        </p:spPr>
      </p:pic>
      <p:pic>
        <p:nvPicPr>
          <p:cNvPr id="1027" name="Picture 3" descr="C:\Users\faynberg\Downloads\imagebot.png"/>
          <p:cNvPicPr>
            <a:picLocks noChangeAspect="1" noChangeArrowheads="1"/>
          </p:cNvPicPr>
          <p:nvPr/>
        </p:nvPicPr>
        <p:blipFill>
          <a:blip r:embed="rId3" cstate="print"/>
          <a:srcRect/>
          <a:stretch>
            <a:fillRect/>
          </a:stretch>
        </p:blipFill>
        <p:spPr bwMode="auto">
          <a:xfrm>
            <a:off x="1600200" y="128610"/>
            <a:ext cx="1224995" cy="1571579"/>
          </a:xfrm>
          <a:prstGeom prst="rect">
            <a:avLst/>
          </a:prstGeom>
          <a:noFill/>
        </p:spPr>
      </p:pic>
      <p:pic>
        <p:nvPicPr>
          <p:cNvPr id="39" name="Picture 2" descr="C:\Users\faynberg\Downloads\imagebot (4).jpg"/>
          <p:cNvPicPr>
            <a:picLocks noChangeAspect="1" noChangeArrowheads="1"/>
          </p:cNvPicPr>
          <p:nvPr/>
        </p:nvPicPr>
        <p:blipFill>
          <a:blip r:embed="rId1" cstate="print"/>
          <a:srcRect/>
          <a:stretch>
            <a:fillRect/>
          </a:stretch>
        </p:blipFill>
        <p:spPr bwMode="auto">
          <a:xfrm rot="10800000">
            <a:off x="5486400" y="762000"/>
            <a:ext cx="1967775" cy="3739925"/>
          </a:xfrm>
          <a:prstGeom prst="rect">
            <a:avLst/>
          </a:prstGeom>
          <a:noFill/>
        </p:spPr>
      </p:pic>
      <p:sp>
        <p:nvSpPr>
          <p:cNvPr id="40" name="mainfrm"/>
          <p:cNvSpPr>
            <a:spLocks noEditPoints="1" noChangeArrowheads="1"/>
          </p:cNvSpPr>
          <p:nvPr/>
        </p:nvSpPr>
        <p:spPr bwMode="auto">
          <a:xfrm>
            <a:off x="5867400" y="47244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41" name="mainfrm"/>
          <p:cNvSpPr>
            <a:spLocks noEditPoints="1" noChangeArrowheads="1"/>
          </p:cNvSpPr>
          <p:nvPr/>
        </p:nvSpPr>
        <p:spPr bwMode="auto">
          <a:xfrm>
            <a:off x="6248400" y="48006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42" name="mainfrm"/>
          <p:cNvSpPr>
            <a:spLocks noEditPoints="1" noChangeArrowheads="1"/>
          </p:cNvSpPr>
          <p:nvPr/>
        </p:nvSpPr>
        <p:spPr bwMode="auto">
          <a:xfrm>
            <a:off x="6858000" y="48768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43" name="mainfrm"/>
          <p:cNvSpPr>
            <a:spLocks noEditPoints="1" noChangeArrowheads="1"/>
          </p:cNvSpPr>
          <p:nvPr/>
        </p:nvSpPr>
        <p:spPr bwMode="auto">
          <a:xfrm>
            <a:off x="6553200" y="45720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44" name="Flowchart: Summing Junction 43"/>
          <p:cNvSpPr/>
          <p:nvPr/>
        </p:nvSpPr>
        <p:spPr>
          <a:xfrm>
            <a:off x="6629400" y="51054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Summing Junction 44"/>
          <p:cNvSpPr/>
          <p:nvPr/>
        </p:nvSpPr>
        <p:spPr>
          <a:xfrm>
            <a:off x="6019800" y="51054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Summing Junction 45"/>
          <p:cNvSpPr/>
          <p:nvPr/>
        </p:nvSpPr>
        <p:spPr>
          <a:xfrm flipV="1">
            <a:off x="7239000" y="50292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0" idx="5"/>
            <a:endCxn id="45" idx="0"/>
          </p:cNvCxnSpPr>
          <p:nvPr/>
        </p:nvCxnSpPr>
        <p:spPr>
          <a:xfrm>
            <a:off x="5981700" y="49530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5" idx="5"/>
            <a:endCxn id="41" idx="7"/>
          </p:cNvCxnSpPr>
          <p:nvPr/>
        </p:nvCxnSpPr>
        <p:spPr>
          <a:xfrm flipV="1">
            <a:off x="6084841" y="50292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4" idx="2"/>
          </p:cNvCxnSpPr>
          <p:nvPr/>
        </p:nvCxnSpPr>
        <p:spPr>
          <a:xfrm>
            <a:off x="6400800" y="50292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44" idx="0"/>
          </p:cNvCxnSpPr>
          <p:nvPr/>
        </p:nvCxnSpPr>
        <p:spPr>
          <a:xfrm>
            <a:off x="6667500" y="48768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5"/>
            <a:endCxn id="42" idx="6"/>
          </p:cNvCxnSpPr>
          <p:nvPr/>
        </p:nvCxnSpPr>
        <p:spPr>
          <a:xfrm>
            <a:off x="6694441" y="51704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4"/>
            <a:endCxn id="46" idx="2"/>
          </p:cNvCxnSpPr>
          <p:nvPr/>
        </p:nvCxnSpPr>
        <p:spPr>
          <a:xfrm flipV="1">
            <a:off x="7148731" y="51054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6"/>
          </p:cNvCxnSpPr>
          <p:nvPr/>
        </p:nvCxnSpPr>
        <p:spPr>
          <a:xfrm>
            <a:off x="7391400" y="5105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7086600" y="533400"/>
            <a:ext cx="2057400" cy="1447800"/>
            <a:chOff x="7086600" y="533400"/>
            <a:chExt cx="2057400" cy="1447800"/>
          </a:xfrm>
        </p:grpSpPr>
        <p:sp>
          <p:nvSpPr>
            <p:cNvPr id="64" name="Cloud Callout 63"/>
            <p:cNvSpPr/>
            <p:nvPr/>
          </p:nvSpPr>
          <p:spPr>
            <a:xfrm>
              <a:off x="7086600" y="533400"/>
              <a:ext cx="2057400" cy="1447800"/>
            </a:xfrm>
            <a:prstGeom prst="cloudCallout">
              <a:avLst>
                <a:gd name="adj1" fmla="val -67856"/>
                <a:gd name="adj2" fmla="val 364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ainfrm"/>
            <p:cNvSpPr>
              <a:spLocks noEditPoints="1" noChangeArrowheads="1"/>
            </p:cNvSpPr>
            <p:nvPr/>
          </p:nvSpPr>
          <p:spPr bwMode="auto">
            <a:xfrm>
              <a:off x="7239000" y="11430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67" name="mainfrm"/>
            <p:cNvSpPr>
              <a:spLocks noEditPoints="1" noChangeArrowheads="1"/>
            </p:cNvSpPr>
            <p:nvPr/>
          </p:nvSpPr>
          <p:spPr bwMode="auto">
            <a:xfrm>
              <a:off x="7620000" y="12192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68" name="mainfrm"/>
            <p:cNvSpPr>
              <a:spLocks noEditPoints="1" noChangeArrowheads="1"/>
            </p:cNvSpPr>
            <p:nvPr/>
          </p:nvSpPr>
          <p:spPr bwMode="auto">
            <a:xfrm>
              <a:off x="8229600" y="12954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69" name="mainfrm"/>
            <p:cNvSpPr>
              <a:spLocks noEditPoints="1" noChangeArrowheads="1"/>
            </p:cNvSpPr>
            <p:nvPr/>
          </p:nvSpPr>
          <p:spPr bwMode="auto">
            <a:xfrm>
              <a:off x="7924800" y="9906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70" name="Flowchart: Summing Junction 69"/>
            <p:cNvSpPr/>
            <p:nvPr/>
          </p:nvSpPr>
          <p:spPr>
            <a:xfrm>
              <a:off x="80010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Summing Junction 70"/>
            <p:cNvSpPr/>
            <p:nvPr/>
          </p:nvSpPr>
          <p:spPr>
            <a:xfrm>
              <a:off x="73914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Summing Junction 71"/>
            <p:cNvSpPr/>
            <p:nvPr/>
          </p:nvSpPr>
          <p:spPr>
            <a:xfrm flipV="1">
              <a:off x="8610600" y="14478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66" idx="5"/>
              <a:endCxn id="71" idx="0"/>
            </p:cNvCxnSpPr>
            <p:nvPr/>
          </p:nvCxnSpPr>
          <p:spPr>
            <a:xfrm>
              <a:off x="7353300" y="13716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5"/>
              <a:endCxn id="67" idx="7"/>
            </p:cNvCxnSpPr>
            <p:nvPr/>
          </p:nvCxnSpPr>
          <p:spPr>
            <a:xfrm flipV="1">
              <a:off x="7456441" y="14478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3"/>
              <a:endCxn id="70" idx="2"/>
            </p:cNvCxnSpPr>
            <p:nvPr/>
          </p:nvCxnSpPr>
          <p:spPr>
            <a:xfrm>
              <a:off x="7772400" y="14478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5"/>
              <a:endCxn id="70" idx="0"/>
            </p:cNvCxnSpPr>
            <p:nvPr/>
          </p:nvCxnSpPr>
          <p:spPr>
            <a:xfrm>
              <a:off x="8039100" y="129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5"/>
              <a:endCxn id="68" idx="6"/>
            </p:cNvCxnSpPr>
            <p:nvPr/>
          </p:nvCxnSpPr>
          <p:spPr>
            <a:xfrm>
              <a:off x="8066041" y="15890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4"/>
              <a:endCxn id="72" idx="2"/>
            </p:cNvCxnSpPr>
            <p:nvPr/>
          </p:nvCxnSpPr>
          <p:spPr>
            <a:xfrm flipV="1">
              <a:off x="8520331" y="15240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6"/>
            </p:cNvCxnSpPr>
            <p:nvPr/>
          </p:nvCxnSpPr>
          <p:spPr>
            <a:xfrm>
              <a:off x="8763000" y="1524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7467600" y="4495800"/>
            <a:ext cx="1676401" cy="523220"/>
          </a:xfrm>
          <a:prstGeom prst="rect">
            <a:avLst/>
          </a:prstGeom>
          <a:noFill/>
        </p:spPr>
        <p:txBody>
          <a:bodyPr wrap="square" rtlCol="0">
            <a:spAutoFit/>
          </a:bodyPr>
          <a:lstStyle/>
          <a:p>
            <a:pPr algn="ctr"/>
            <a:r>
              <a:rPr lang="en-US" sz="1400" b="1" u="sng" dirty="0"/>
              <a:t>Thesis</a:t>
            </a:r>
            <a:r>
              <a:rPr lang="en-US" sz="1400" dirty="0"/>
              <a:t>: Enterprise IT</a:t>
            </a:r>
            <a:endParaRPr lang="en-US" sz="1400" dirty="0"/>
          </a:p>
          <a:p>
            <a:pPr algn="ctr"/>
            <a:r>
              <a:rPr lang="en-US" sz="1400" dirty="0"/>
              <a:t>data center</a:t>
            </a:r>
            <a:endParaRPr lang="en-US" sz="1400" dirty="0"/>
          </a:p>
        </p:txBody>
      </p:sp>
      <p:sp>
        <p:nvSpPr>
          <p:cNvPr id="82" name="TextBox 81"/>
          <p:cNvSpPr txBox="1"/>
          <p:nvPr/>
        </p:nvSpPr>
        <p:spPr>
          <a:xfrm>
            <a:off x="6934200" y="1981200"/>
            <a:ext cx="2644915" cy="307777"/>
          </a:xfrm>
          <a:prstGeom prst="rect">
            <a:avLst/>
          </a:prstGeom>
          <a:noFill/>
        </p:spPr>
        <p:txBody>
          <a:bodyPr wrap="square" rtlCol="0">
            <a:spAutoFit/>
          </a:bodyPr>
          <a:lstStyle/>
          <a:p>
            <a:pPr algn="ctr"/>
            <a:r>
              <a:rPr lang="en-US" sz="1400" b="1" u="sng" dirty="0"/>
              <a:t>Antithesis</a:t>
            </a:r>
            <a:r>
              <a:rPr lang="en-US" sz="1400" dirty="0"/>
              <a:t>: Public Cloud</a:t>
            </a:r>
            <a:endParaRPr lang="en-US" sz="1400" dirty="0"/>
          </a:p>
        </p:txBody>
      </p:sp>
      <p:sp>
        <p:nvSpPr>
          <p:cNvPr id="83" name="TextBox 82"/>
          <p:cNvSpPr txBox="1"/>
          <p:nvPr/>
        </p:nvSpPr>
        <p:spPr>
          <a:xfrm>
            <a:off x="4290872" y="744071"/>
            <a:ext cx="1600200" cy="1600438"/>
          </a:xfrm>
          <a:prstGeom prst="rect">
            <a:avLst/>
          </a:prstGeom>
          <a:noFill/>
        </p:spPr>
        <p:txBody>
          <a:bodyPr wrap="square" rtlCol="0">
            <a:spAutoFit/>
          </a:bodyPr>
          <a:lstStyle/>
          <a:p>
            <a:pPr algn="ctr"/>
            <a:r>
              <a:rPr lang="en-US" sz="1400" b="1" u="sng" dirty="0"/>
              <a:t>Synthesis</a:t>
            </a:r>
            <a:r>
              <a:rPr lang="en-US" sz="1400" dirty="0"/>
              <a:t> </a:t>
            </a:r>
            <a:endParaRPr lang="en-US" sz="1400" dirty="0"/>
          </a:p>
          <a:p>
            <a:pPr marL="342900" indent="-342900" algn="ctr">
              <a:buAutoNum type="alphaLcParenR"/>
            </a:pPr>
            <a:r>
              <a:rPr lang="en-US" sz="1400" dirty="0"/>
              <a:t>Enterprise IT Private Cloud</a:t>
            </a:r>
            <a:endParaRPr lang="en-US" sz="1400" dirty="0"/>
          </a:p>
          <a:p>
            <a:pPr marL="342900" indent="-342900" algn="ctr">
              <a:buAutoNum type="alphaLcParenR"/>
            </a:pPr>
            <a:endParaRPr lang="en-US" sz="1400" dirty="0"/>
          </a:p>
          <a:p>
            <a:pPr algn="ctr"/>
            <a:r>
              <a:rPr lang="en-US" sz="1400" dirty="0"/>
              <a:t>b) Virtual Private Cloud</a:t>
            </a:r>
            <a:endParaRPr lang="en-US" sz="1400" dirty="0"/>
          </a:p>
          <a:p>
            <a:pPr algn="ctr">
              <a:buAutoNum type="arabicParenR"/>
            </a:pPr>
            <a:endParaRPr lang="en-US" sz="1400" dirty="0"/>
          </a:p>
        </p:txBody>
      </p:sp>
      <p:grpSp>
        <p:nvGrpSpPr>
          <p:cNvPr id="87" name="Group 86"/>
          <p:cNvGrpSpPr/>
          <p:nvPr/>
        </p:nvGrpSpPr>
        <p:grpSpPr>
          <a:xfrm>
            <a:off x="6248400" y="0"/>
            <a:ext cx="762000" cy="838200"/>
            <a:chOff x="7086600" y="533400"/>
            <a:chExt cx="2057400" cy="1447800"/>
          </a:xfrm>
        </p:grpSpPr>
        <p:sp>
          <p:nvSpPr>
            <p:cNvPr id="88" name="Cloud Callout 87"/>
            <p:cNvSpPr/>
            <p:nvPr/>
          </p:nvSpPr>
          <p:spPr>
            <a:xfrm>
              <a:off x="7086600" y="533400"/>
              <a:ext cx="2057400" cy="1447800"/>
            </a:xfrm>
            <a:prstGeom prst="cloudCallout">
              <a:avLst>
                <a:gd name="adj1" fmla="val -67856"/>
                <a:gd name="adj2" fmla="val 364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mainfrm"/>
            <p:cNvSpPr>
              <a:spLocks noEditPoints="1" noChangeArrowheads="1"/>
            </p:cNvSpPr>
            <p:nvPr/>
          </p:nvSpPr>
          <p:spPr bwMode="auto">
            <a:xfrm>
              <a:off x="7239000" y="1143000"/>
              <a:ext cx="228600" cy="2286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90" name="mainfrm"/>
            <p:cNvSpPr>
              <a:spLocks noEditPoints="1" noChangeArrowheads="1"/>
            </p:cNvSpPr>
            <p:nvPr/>
          </p:nvSpPr>
          <p:spPr bwMode="auto">
            <a:xfrm>
              <a:off x="7620000" y="1219200"/>
              <a:ext cx="1524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91" name="mainfrm"/>
            <p:cNvSpPr>
              <a:spLocks noEditPoints="1" noChangeArrowheads="1"/>
            </p:cNvSpPr>
            <p:nvPr/>
          </p:nvSpPr>
          <p:spPr bwMode="auto">
            <a:xfrm>
              <a:off x="8229600" y="1295400"/>
              <a:ext cx="304800" cy="3810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92" name="mainfrm"/>
            <p:cNvSpPr>
              <a:spLocks noEditPoints="1" noChangeArrowheads="1"/>
            </p:cNvSpPr>
            <p:nvPr/>
          </p:nvSpPr>
          <p:spPr bwMode="auto">
            <a:xfrm>
              <a:off x="7924800" y="990600"/>
              <a:ext cx="228600" cy="3048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chemeClr val="accent2">
                <a:lumMod val="60000"/>
                <a:lumOff val="40000"/>
              </a:schemeClr>
            </a:solidFill>
            <a:ln w="9525">
              <a:solidFill>
                <a:srgbClr val="000000"/>
              </a:solidFill>
              <a:miter lim="800000"/>
            </a:ln>
          </p:spPr>
          <p:txBody>
            <a:bodyPr vert="horz" wrap="square" lIns="91440" tIns="45720" rIns="91440" bIns="45720" numCol="1" anchor="t" anchorCtr="0" compatLnSpc="1"/>
            <a:lstStyle/>
            <a:p>
              <a:endParaRPr lang="en-US"/>
            </a:p>
          </p:txBody>
        </p:sp>
        <p:sp>
          <p:nvSpPr>
            <p:cNvPr id="93" name="Flowchart: Summing Junction 92"/>
            <p:cNvSpPr/>
            <p:nvPr/>
          </p:nvSpPr>
          <p:spPr>
            <a:xfrm>
              <a:off x="80010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Summing Junction 93"/>
            <p:cNvSpPr/>
            <p:nvPr/>
          </p:nvSpPr>
          <p:spPr>
            <a:xfrm>
              <a:off x="7391400" y="1524000"/>
              <a:ext cx="76200" cy="762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Summing Junction 94"/>
            <p:cNvSpPr/>
            <p:nvPr/>
          </p:nvSpPr>
          <p:spPr>
            <a:xfrm flipV="1">
              <a:off x="8610600" y="1447800"/>
              <a:ext cx="152400" cy="1524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89" idx="5"/>
              <a:endCxn id="94" idx="0"/>
            </p:cNvCxnSpPr>
            <p:nvPr/>
          </p:nvCxnSpPr>
          <p:spPr>
            <a:xfrm>
              <a:off x="7353300" y="13716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4" idx="5"/>
              <a:endCxn id="90" idx="7"/>
            </p:cNvCxnSpPr>
            <p:nvPr/>
          </p:nvCxnSpPr>
          <p:spPr>
            <a:xfrm flipV="1">
              <a:off x="7456441" y="1447800"/>
              <a:ext cx="163559" cy="14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3"/>
              <a:endCxn id="93" idx="2"/>
            </p:cNvCxnSpPr>
            <p:nvPr/>
          </p:nvCxnSpPr>
          <p:spPr>
            <a:xfrm>
              <a:off x="7772400" y="14478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2" idx="5"/>
              <a:endCxn id="93" idx="0"/>
            </p:cNvCxnSpPr>
            <p:nvPr/>
          </p:nvCxnSpPr>
          <p:spPr>
            <a:xfrm>
              <a:off x="8039100" y="1295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3" idx="5"/>
              <a:endCxn id="91" idx="6"/>
            </p:cNvCxnSpPr>
            <p:nvPr/>
          </p:nvCxnSpPr>
          <p:spPr>
            <a:xfrm>
              <a:off x="8066041" y="1589041"/>
              <a:ext cx="179970" cy="87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1" idx="4"/>
              <a:endCxn id="95" idx="2"/>
            </p:cNvCxnSpPr>
            <p:nvPr/>
          </p:nvCxnSpPr>
          <p:spPr>
            <a:xfrm flipV="1">
              <a:off x="8520331" y="1524000"/>
              <a:ext cx="90269"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6"/>
            </p:cNvCxnSpPr>
            <p:nvPr/>
          </p:nvCxnSpPr>
          <p:spPr>
            <a:xfrm>
              <a:off x="8763000" y="1524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9600" y="4953000"/>
            <a:ext cx="3581400" cy="369332"/>
          </a:xfrm>
          <a:prstGeom prst="rect">
            <a:avLst/>
          </a:prstGeom>
          <a:noFill/>
        </p:spPr>
        <p:txBody>
          <a:bodyPr wrap="square" rtlCol="0">
            <a:spAutoFit/>
          </a:bodyPr>
          <a:lstStyle/>
          <a:p>
            <a:r>
              <a:rPr lang="en-US" dirty="0"/>
              <a:t>a) From mainframe to Cloud</a:t>
            </a:r>
            <a:endParaRPr lang="en-US" dirty="0"/>
          </a:p>
        </p:txBody>
      </p:sp>
      <p:sp>
        <p:nvSpPr>
          <p:cNvPr id="105" name="TextBox 104"/>
          <p:cNvSpPr txBox="1"/>
          <p:nvPr/>
        </p:nvSpPr>
        <p:spPr>
          <a:xfrm>
            <a:off x="4800600" y="5486400"/>
            <a:ext cx="4191000" cy="369332"/>
          </a:xfrm>
          <a:prstGeom prst="rect">
            <a:avLst/>
          </a:prstGeom>
          <a:noFill/>
        </p:spPr>
        <p:txBody>
          <a:bodyPr wrap="square" rtlCol="0">
            <a:spAutoFit/>
          </a:bodyPr>
          <a:lstStyle/>
          <a:p>
            <a:r>
              <a:rPr lang="en-US" dirty="0"/>
              <a:t>b) From the IT data center to Private Cloud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Business Model Around Cloud</a:t>
            </a:r>
            <a:endParaRPr lang="en-US" dirty="0"/>
          </a:p>
        </p:txBody>
      </p:sp>
      <p:sp>
        <p:nvSpPr>
          <p:cNvPr id="3" name="Content Placeholder 2"/>
          <p:cNvSpPr>
            <a:spLocks noGrp="1"/>
          </p:cNvSpPr>
          <p:nvPr>
            <p:ph sz="quarter" idx="1"/>
          </p:nvPr>
        </p:nvSpPr>
        <p:spPr/>
        <p:txBody>
          <a:bodyPr>
            <a:normAutofit fontScale="92500"/>
          </a:bodyPr>
          <a:lstStyle/>
          <a:p>
            <a:r>
              <a:rPr lang="en-US" dirty="0"/>
              <a:t>Infrastructure examples</a:t>
            </a:r>
            <a:endParaRPr lang="en-US" dirty="0"/>
          </a:p>
          <a:p>
            <a:pPr lvl="1"/>
            <a:r>
              <a:rPr lang="en-US" dirty="0"/>
              <a:t>Google: more than 1,000,000 physical servers</a:t>
            </a:r>
            <a:endParaRPr lang="en-US" dirty="0"/>
          </a:p>
          <a:p>
            <a:pPr lvl="1"/>
            <a:r>
              <a:rPr lang="en-US" dirty="0"/>
              <a:t>Amazon: “space” for up to 2,000,000 virtual machines</a:t>
            </a:r>
            <a:endParaRPr lang="en-US" dirty="0"/>
          </a:p>
          <a:p>
            <a:pPr lvl="1"/>
            <a:r>
              <a:rPr lang="en-US" dirty="0"/>
              <a:t>Commodity hardware managed by small operational teams</a:t>
            </a:r>
            <a:endParaRPr lang="en-US" dirty="0"/>
          </a:p>
          <a:p>
            <a:r>
              <a:rPr lang="en-US" dirty="0"/>
              <a:t>Cloud Providers’ model</a:t>
            </a:r>
            <a:endParaRPr lang="en-US" dirty="0"/>
          </a:p>
          <a:p>
            <a:pPr lvl="1"/>
            <a:r>
              <a:rPr lang="en-US" dirty="0"/>
              <a:t>An array of pricing options balancing end-users </a:t>
            </a:r>
            <a:r>
              <a:rPr lang="en-US" dirty="0">
                <a:solidFill>
                  <a:srgbClr val="7030A0"/>
                </a:solidFill>
              </a:rPr>
              <a:t>flexibility </a:t>
            </a:r>
            <a:r>
              <a:rPr lang="en-US" dirty="0"/>
              <a:t>and </a:t>
            </a:r>
            <a:r>
              <a:rPr lang="en-US" dirty="0">
                <a:solidFill>
                  <a:srgbClr val="00B050"/>
                </a:solidFill>
              </a:rPr>
              <a:t>budget</a:t>
            </a:r>
            <a:endParaRPr lang="en-US" dirty="0">
              <a:solidFill>
                <a:srgbClr val="00B050"/>
              </a:solidFill>
            </a:endParaRPr>
          </a:p>
          <a:p>
            <a:pPr lvl="1"/>
            <a:r>
              <a:rPr lang="en-US" dirty="0"/>
              <a:t>Higher prices for special services (Hardware Security Module, Virtual Private Cloud)</a:t>
            </a:r>
            <a:endParaRPr lang="en-US" dirty="0"/>
          </a:p>
          <a:p>
            <a:pPr lvl="1"/>
            <a:r>
              <a:rPr lang="en-US" dirty="0"/>
              <a:t>Introduction of </a:t>
            </a:r>
            <a:r>
              <a:rPr lang="en-US" i="1" dirty="0"/>
              <a:t>spot pricing</a:t>
            </a:r>
            <a:endParaRPr lang="en-US" i="1" dirty="0"/>
          </a:p>
          <a:p>
            <a:r>
              <a:rPr lang="en-US" dirty="0"/>
              <a:t>Software Vendors’ model</a:t>
            </a:r>
            <a:endParaRPr lang="en-US" dirty="0"/>
          </a:p>
          <a:p>
            <a:pPr lvl="1"/>
            <a:r>
              <a:rPr lang="en-US" dirty="0"/>
              <a:t>Proprietary software (</a:t>
            </a:r>
            <a:r>
              <a:rPr lang="en-US" i="1" dirty="0"/>
              <a:t>VMWare)</a:t>
            </a:r>
            <a:endParaRPr lang="en-US" i="1" dirty="0"/>
          </a:p>
          <a:p>
            <a:pPr lvl="1"/>
            <a:r>
              <a:rPr lang="en-US" dirty="0"/>
              <a:t>Open-source software (</a:t>
            </a:r>
            <a:r>
              <a:rPr lang="en-US" i="1" dirty="0"/>
              <a:t>OpenStack, </a:t>
            </a:r>
            <a:r>
              <a:rPr lang="en-US" i="1" dirty="0" err="1"/>
              <a:t>CloudStack</a:t>
            </a:r>
            <a:r>
              <a:rPr lang="en-US" i="1" dirty="0"/>
              <a:t>)</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Operator’s Cloud: Network Function Virtualization</a:t>
            </a:r>
            <a:endParaRPr lang="en-US" dirty="0"/>
          </a:p>
        </p:txBody>
      </p:sp>
      <p:sp>
        <p:nvSpPr>
          <p:cNvPr id="3" name="Content Placeholder 2"/>
          <p:cNvSpPr>
            <a:spLocks noGrp="1"/>
          </p:cNvSpPr>
          <p:nvPr>
            <p:ph sz="quarter" idx="1"/>
          </p:nvPr>
        </p:nvSpPr>
        <p:spPr/>
        <p:txBody>
          <a:bodyPr/>
          <a:lstStyle/>
          <a:p>
            <a:r>
              <a:rPr lang="en-US" dirty="0"/>
              <a:t>Designed to be “Telecom-grade”</a:t>
            </a:r>
            <a:endParaRPr lang="en-US" dirty="0"/>
          </a:p>
          <a:p>
            <a:r>
              <a:rPr lang="en-US" dirty="0"/>
              <a:t>Aims at</a:t>
            </a:r>
            <a:endParaRPr lang="en-US" dirty="0"/>
          </a:p>
          <a:p>
            <a:pPr lvl="1"/>
            <a:r>
              <a:rPr lang="en-US" dirty="0"/>
              <a:t>Operational Improvements</a:t>
            </a:r>
            <a:endParaRPr lang="en-US" dirty="0"/>
          </a:p>
          <a:p>
            <a:pPr lvl="1"/>
            <a:r>
              <a:rPr lang="en-US" dirty="0"/>
              <a:t>Cost reduction</a:t>
            </a:r>
            <a:endParaRPr lang="en-US" dirty="0"/>
          </a:p>
          <a:p>
            <a:pPr lvl="1"/>
            <a:r>
              <a:rPr lang="en-US" dirty="0"/>
              <a:t>Streamlining high-touch processes</a:t>
            </a:r>
            <a:endParaRPr lang="en-US" dirty="0"/>
          </a:p>
          <a:p>
            <a:pPr lvl="1"/>
            <a:r>
              <a:rPr lang="en-US" dirty="0"/>
              <a:t>Reduction of the development time</a:t>
            </a:r>
            <a:endParaRPr lang="en-US" dirty="0"/>
          </a:p>
          <a:p>
            <a:pPr lvl="1"/>
            <a:r>
              <a:rPr lang="en-US" dirty="0"/>
              <a:t>Reduction of replacement costs</a:t>
            </a:r>
            <a:endParaRPr lang="en-US" dirty="0"/>
          </a:p>
          <a:p>
            <a:pPr lvl="1"/>
            <a:r>
              <a:rPr lang="en-US" dirty="0"/>
              <a:t>Reduction of the equipment costs</a:t>
            </a:r>
            <a:endParaRPr lang="en-US" dirty="0"/>
          </a:p>
          <a:p>
            <a:r>
              <a:rPr lang="en-US" dirty="0"/>
              <a:t>Mandates replacing physical deployment with the virtual network functions deployed </a:t>
            </a:r>
            <a:r>
              <a:rPr lang="en-US" i="1" dirty="0"/>
              <a:t>dynamically, on-demand</a:t>
            </a:r>
            <a:r>
              <a:rPr lang="en-US" dirty="0"/>
              <a:t> across the network on </a:t>
            </a:r>
            <a:r>
              <a:rPr lang="en-US" i="1" dirty="0"/>
              <a:t>Common Off-The-Shelf (COTS) </a:t>
            </a:r>
            <a:r>
              <a:rPr lang="en-US" dirty="0"/>
              <a:t>hardware</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 of the modern Cloud</a:t>
            </a:r>
            <a:endParaRPr lang="en-US" dirty="0"/>
          </a:p>
        </p:txBody>
      </p:sp>
      <p:graphicFrame>
        <p:nvGraphicFramePr>
          <p:cNvPr id="5" name="Diagram 4"/>
          <p:cNvGraphicFramePr/>
          <p:nvPr/>
        </p:nvGraphicFramePr>
        <p:xfrm>
          <a:off x="1676400" y="2080736"/>
          <a:ext cx="6858000" cy="34056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9" name="Group 8"/>
          <p:cNvGrpSpPr/>
          <p:nvPr/>
        </p:nvGrpSpPr>
        <p:grpSpPr>
          <a:xfrm>
            <a:off x="244078" y="2133600"/>
            <a:ext cx="3184922" cy="4038600"/>
            <a:chOff x="282331" y="2133600"/>
            <a:chExt cx="2613269" cy="4038600"/>
          </a:xfrm>
        </p:grpSpPr>
        <p:sp>
          <p:nvSpPr>
            <p:cNvPr id="4" name="Oval 3"/>
            <p:cNvSpPr/>
            <p:nvPr/>
          </p:nvSpPr>
          <p:spPr>
            <a:xfrm>
              <a:off x="457200" y="2133600"/>
              <a:ext cx="2438400" cy="4038600"/>
            </a:xfrm>
            <a:prstGeom prst="ellipse">
              <a:avLst/>
            </a:prstGeom>
            <a:solidFill>
              <a:srgbClr val="FF6699">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2331" y="2933930"/>
              <a:ext cx="1600200" cy="369332"/>
            </a:xfrm>
            <a:prstGeom prst="rect">
              <a:avLst/>
            </a:prstGeom>
            <a:noFill/>
          </p:spPr>
          <p:txBody>
            <a:bodyPr wrap="square" rtlCol="0">
              <a:spAutoFit/>
            </a:bodyPr>
            <a:lstStyle/>
            <a:p>
              <a:pPr algn="ctr"/>
              <a:r>
                <a:rPr lang="en-US" b="1" u="sng" dirty="0"/>
                <a:t>Security</a:t>
              </a:r>
              <a:endParaRPr lang="en-US" b="1" u="sng" dirty="0"/>
            </a:p>
          </p:txBody>
        </p:sp>
      </p:grpSp>
      <p:grpSp>
        <p:nvGrpSpPr>
          <p:cNvPr id="10" name="Group 9"/>
          <p:cNvGrpSpPr/>
          <p:nvPr/>
        </p:nvGrpSpPr>
        <p:grpSpPr>
          <a:xfrm>
            <a:off x="338432" y="3976066"/>
            <a:ext cx="2859639" cy="1270233"/>
            <a:chOff x="-70690" y="3583956"/>
            <a:chExt cx="3708102" cy="1600200"/>
          </a:xfrm>
        </p:grpSpPr>
        <p:sp>
          <p:nvSpPr>
            <p:cNvPr id="7" name="Oval 6"/>
            <p:cNvSpPr/>
            <p:nvPr/>
          </p:nvSpPr>
          <p:spPr>
            <a:xfrm rot="7033126">
              <a:off x="983261" y="2530005"/>
              <a:ext cx="1600200" cy="3708102"/>
            </a:xfrm>
            <a:prstGeom prst="ellipse">
              <a:avLst/>
            </a:prstGeom>
            <a:solidFill>
              <a:srgbClr val="5945F1">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419722">
              <a:off x="1019943" y="4549109"/>
              <a:ext cx="2418107" cy="369332"/>
            </a:xfrm>
            <a:prstGeom prst="rect">
              <a:avLst/>
            </a:prstGeom>
            <a:noFill/>
          </p:spPr>
          <p:txBody>
            <a:bodyPr wrap="square" rtlCol="0">
              <a:spAutoFit/>
            </a:bodyPr>
            <a:lstStyle/>
            <a:p>
              <a:r>
                <a:rPr lang="en-US" b="1" u="sng" dirty="0"/>
                <a:t>Analytics, Big Data</a:t>
              </a:r>
              <a:endParaRPr lang="en-US" b="1" u="sng" dirty="0"/>
            </a:p>
          </p:txBody>
        </p:sp>
      </p:grpSp>
      <p:sp>
        <p:nvSpPr>
          <p:cNvPr id="3" name="Oval 2"/>
          <p:cNvSpPr/>
          <p:nvPr/>
        </p:nvSpPr>
        <p:spPr>
          <a:xfrm>
            <a:off x="1676400" y="2438400"/>
            <a:ext cx="1797844" cy="2087205"/>
          </a:xfrm>
          <a:prstGeom prst="ellipse">
            <a:avLst/>
          </a:prstGeom>
          <a:gradFill>
            <a:gsLst>
              <a:gs pos="63720">
                <a:srgbClr val="00B050"/>
              </a:gs>
              <a:gs pos="84000">
                <a:srgbClr val="FD6255">
                  <a:alpha val="0"/>
                </a:srgbClr>
              </a:gs>
              <a:gs pos="54000">
                <a:srgbClr val="FF6699"/>
              </a:gs>
              <a:gs pos="55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Machine Learning</a:t>
            </a:r>
            <a:endParaRPr lang="en-US" sz="1200" b="1" u="sng"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makes Cloud Computing Different from the Mainframe Environment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In the Cloud, an </a:t>
            </a:r>
            <a:r>
              <a:rPr lang="en-US" i="1" dirty="0"/>
              <a:t>internet appliance </a:t>
            </a:r>
            <a:r>
              <a:rPr lang="en-US" dirty="0"/>
              <a:t>can actually be a PC </a:t>
            </a:r>
            <a:endParaRPr lang="en-US" dirty="0"/>
          </a:p>
          <a:p>
            <a:pPr marL="798830" lvl="1" indent="-431800">
              <a:buNone/>
            </a:pPr>
            <a:r>
              <a:rPr lang="en-US" dirty="0"/>
              <a:t>      In the mainframe environment, the user has no independent computing power or storage  </a:t>
            </a:r>
            <a:endParaRPr lang="en-US" dirty="0"/>
          </a:p>
          <a:p>
            <a:r>
              <a:rPr lang="en-US" dirty="0"/>
              <a:t>In the Cloud, one gets one’s own </a:t>
            </a:r>
            <a:r>
              <a:rPr lang="en-US" i="1" dirty="0"/>
              <a:t>virtual machine </a:t>
            </a:r>
            <a:r>
              <a:rPr lang="en-US" dirty="0"/>
              <a:t>(and even the whole infrastructure) and is unaware of other users</a:t>
            </a:r>
            <a:endParaRPr lang="en-US" dirty="0"/>
          </a:p>
          <a:p>
            <a:pPr marL="174625" indent="-174625">
              <a:buNone/>
            </a:pPr>
            <a:r>
              <a:rPr lang="en-US" dirty="0"/>
              <a:t>		</a:t>
            </a:r>
            <a:r>
              <a:rPr lang="en-US" sz="2100" dirty="0"/>
              <a:t>In the mainframe environment a user gets a 		share of a machine and is typically 			aware of other users</a:t>
            </a:r>
            <a:endParaRPr lang="en-US" sz="2100" dirty="0"/>
          </a:p>
          <a:p>
            <a:pPr marL="174625" indent="-174625"/>
            <a:r>
              <a:rPr lang="en-US" dirty="0"/>
              <a:t>In the Cloud, a user gets theoretically infinite computer power</a:t>
            </a:r>
            <a:endParaRPr lang="en-US" dirty="0"/>
          </a:p>
          <a:p>
            <a:pPr marL="914400" indent="-914400">
              <a:buNone/>
            </a:pPr>
            <a:r>
              <a:rPr lang="en-US" sz="2100" dirty="0"/>
              <a:t>	In the mainframe environment the computing power is    bounded (and typically depends on what other users use)</a:t>
            </a:r>
            <a:endParaRPr lang="en-US" sz="2100" dirty="0"/>
          </a:p>
          <a:p>
            <a:pPr lvl="2">
              <a:buNone/>
            </a:pPr>
            <a:r>
              <a:rPr lang="en-US" dirty="0"/>
              <a:t> </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makes Cloud Computing Different from the Grid Computing Environment</a:t>
            </a:r>
            <a:endParaRPr lang="en-US" dirty="0"/>
          </a:p>
        </p:txBody>
      </p:sp>
      <p:sp>
        <p:nvSpPr>
          <p:cNvPr id="3" name="Content Placeholder 2"/>
          <p:cNvSpPr>
            <a:spLocks noGrp="1"/>
          </p:cNvSpPr>
          <p:nvPr>
            <p:ph sz="quarter" idx="1"/>
          </p:nvPr>
        </p:nvSpPr>
        <p:spPr/>
        <p:txBody>
          <a:bodyPr>
            <a:normAutofit/>
          </a:bodyPr>
          <a:lstStyle/>
          <a:p>
            <a:r>
              <a:rPr lang="en-US" dirty="0"/>
              <a:t>In Cloud computing, only Cloud is actually a grid</a:t>
            </a:r>
            <a:endParaRPr lang="en-US" dirty="0"/>
          </a:p>
          <a:p>
            <a:pPr marL="798830" lvl="1" indent="-431800">
              <a:buNone/>
            </a:pPr>
            <a:r>
              <a:rPr lang="en-US" dirty="0"/>
              <a:t>      In the Grid computing environment, each end-point participates in computing</a:t>
            </a:r>
            <a:endParaRPr lang="en-US" dirty="0"/>
          </a:p>
          <a:p>
            <a:r>
              <a:rPr lang="en-US" dirty="0"/>
              <a:t>In Cloud computing, a user is a client</a:t>
            </a:r>
            <a:endParaRPr lang="en-US" dirty="0"/>
          </a:p>
          <a:p>
            <a:pPr marL="914400" indent="-116205">
              <a:buNone/>
            </a:pPr>
            <a:r>
              <a:rPr lang="en-US" dirty="0"/>
              <a:t>	</a:t>
            </a:r>
            <a:r>
              <a:rPr lang="en-US" sz="2100" dirty="0"/>
              <a:t>In the Grid computing environment, a user is both a client </a:t>
            </a:r>
            <a:r>
              <a:rPr lang="en-US" sz="2100" b="1" dirty="0"/>
              <a:t>and </a:t>
            </a:r>
            <a:r>
              <a:rPr lang="en-US" sz="2100" dirty="0"/>
              <a:t>a server</a:t>
            </a:r>
            <a:endParaRPr lang="en-US" sz="2100" dirty="0"/>
          </a:p>
          <a:p>
            <a:pPr marL="174625" indent="-174625"/>
            <a:r>
              <a:rPr lang="en-US" dirty="0"/>
              <a:t>In Cloud computing, there is central control</a:t>
            </a:r>
            <a:endParaRPr lang="en-US" dirty="0"/>
          </a:p>
          <a:p>
            <a:pPr marL="914400" indent="-914400">
              <a:buNone/>
            </a:pPr>
            <a:r>
              <a:rPr lang="en-US" sz="2100" dirty="0"/>
              <a:t>	In the Grid computing environment there is no central control</a:t>
            </a:r>
            <a:endParaRPr lang="en-US" sz="2100" dirty="0"/>
          </a:p>
          <a:p>
            <a:pPr lvl="2">
              <a:buNone/>
            </a:pPr>
            <a:r>
              <a:rPr lang="en-US" dirty="0"/>
              <a:t> </a:t>
            </a:r>
            <a:endParaRPr lang="en-US" dirty="0"/>
          </a:p>
        </p:txBody>
      </p:sp>
      <p:sp>
        <p:nvSpPr>
          <p:cNvPr id="4" name="Footer Placeholder 3"/>
          <p:cNvSpPr>
            <a:spLocks noGrp="1"/>
          </p:cNvSpPr>
          <p:nvPr>
            <p:ph type="ftr" sz="quarter" idx="16"/>
          </p:nvPr>
        </p:nvSpPr>
        <p:spPr/>
        <p:txBody>
          <a:bodyPr/>
          <a:lstStyle/>
          <a:p>
            <a:r>
              <a:rPr lang="en-US"/>
              <a:t>Introduction to Cloud Computing    Igor Faynberg </a:t>
            </a:r>
            <a:fld id="{31655812-066B-4667-B548-4A7E086C7009}"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7467600" cy="1143000"/>
          </a:xfrm>
        </p:spPr>
        <p:txBody>
          <a:bodyPr/>
          <a:lstStyle/>
          <a:p>
            <a:r>
              <a:rPr lang="en-US" dirty="0"/>
              <a:t>Bringing in some structure…</a:t>
            </a:r>
            <a:endParaRPr lang="en-US" dirty="0"/>
          </a:p>
        </p:txBody>
      </p:sp>
      <p:graphicFrame>
        <p:nvGraphicFramePr>
          <p:cNvPr id="6" name="Content Placeholder 5"/>
          <p:cNvGraphicFramePr>
            <a:graphicFrameLocks noGrp="1"/>
          </p:cNvGraphicFramePr>
          <p:nvPr>
            <p:ph idx="1"/>
          </p:nvPr>
        </p:nvGraphicFramePr>
        <p:xfrm>
          <a:off x="609600" y="1752600"/>
          <a:ext cx="8534400"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7653" name="TextBox 3"/>
          <p:cNvSpPr txBox="1">
            <a:spLocks noChangeArrowheads="1"/>
          </p:cNvSpPr>
          <p:nvPr/>
        </p:nvSpPr>
        <p:spPr bwMode="auto">
          <a:xfrm>
            <a:off x="228600" y="3124200"/>
            <a:ext cx="2362200" cy="1200329"/>
          </a:xfrm>
          <a:prstGeom prst="rect">
            <a:avLst/>
          </a:prstGeom>
          <a:noFill/>
          <a:ln w="9525">
            <a:noFill/>
            <a:miter lim="800000"/>
          </a:ln>
        </p:spPr>
        <p:txBody>
          <a:bodyPr wrap="square">
            <a:spAutoFit/>
          </a:bodyPr>
          <a:lstStyle/>
          <a:p>
            <a:r>
              <a:rPr lang="en-US" dirty="0"/>
              <a:t>Source: US National Institute of Standards and Technology (NIST)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Cloud Computing: Definition</a:t>
            </a:r>
            <a:endParaRPr lang="en-US" dirty="0"/>
          </a:p>
        </p:txBody>
      </p:sp>
      <p:sp>
        <p:nvSpPr>
          <p:cNvPr id="3" name="Content Placeholder 2"/>
          <p:cNvSpPr>
            <a:spLocks noGrp="1"/>
          </p:cNvSpPr>
          <p:nvPr>
            <p:ph idx="1"/>
          </p:nvPr>
        </p:nvSpPr>
        <p:spPr/>
        <p:txBody>
          <a:bodyPr/>
          <a:lstStyle/>
          <a:p>
            <a:pPr>
              <a:buFontTx/>
              <a:buNone/>
              <a:defRPr/>
            </a:pPr>
            <a:r>
              <a:rPr lang="en-US" dirty="0"/>
              <a:t>“… a model for enabling ubiquitous, convenient, on-demand network access to a shared pool of configurable computing resources (e.g., networks, servers, storage, applications, and services) that can be rapidly provisioned and released with minimal management effort of service provider interaction. This cloud model promotes availability and is composed of </a:t>
            </a:r>
            <a:r>
              <a:rPr lang="en-US" b="1" dirty="0">
                <a:solidFill>
                  <a:srgbClr val="00B050"/>
                </a:solidFill>
              </a:rPr>
              <a:t>five essential characteristics, </a:t>
            </a:r>
            <a:r>
              <a:rPr lang="en-US" b="1" dirty="0">
                <a:solidFill>
                  <a:srgbClr val="FFC000"/>
                </a:solidFill>
              </a:rPr>
              <a:t>three service models</a:t>
            </a:r>
            <a:r>
              <a:rPr lang="en-US" dirty="0"/>
              <a:t>, and </a:t>
            </a:r>
            <a:r>
              <a:rPr lang="en-US" b="1" dirty="0">
                <a:solidFill>
                  <a:srgbClr val="0070C0"/>
                </a:solidFill>
              </a:rPr>
              <a:t>four deployment models</a:t>
            </a:r>
            <a:r>
              <a:rPr lang="en-US" dirty="0"/>
              <a:t>.”</a:t>
            </a:r>
            <a:endParaRPr lang="en-US" dirty="0"/>
          </a:p>
          <a:p>
            <a:pPr algn="r">
              <a:buFontTx/>
              <a:buNone/>
              <a:defRPr/>
            </a:pPr>
            <a:endParaRPr lang="en-US" dirty="0">
              <a:solidFill>
                <a:schemeClr val="accent2">
                  <a:lumMod val="60000"/>
                  <a:lumOff val="40000"/>
                </a:schemeClr>
              </a:solidFill>
            </a:endParaRPr>
          </a:p>
          <a:p>
            <a:pPr algn="r">
              <a:buFontTx/>
              <a:buNone/>
              <a:defRPr/>
            </a:pPr>
            <a:endParaRPr lang="en-US" dirty="0">
              <a:solidFill>
                <a:schemeClr val="accent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7467600" cy="609600"/>
          </a:xfrm>
        </p:spPr>
        <p:txBody>
          <a:bodyPr/>
          <a:lstStyle/>
          <a:p>
            <a:r>
              <a:rPr lang="en-US" dirty="0"/>
              <a:t>Characteristics:</a:t>
            </a:r>
            <a:endParaRPr lang="en-US" dirty="0"/>
          </a:p>
        </p:txBody>
      </p:sp>
      <p:sp>
        <p:nvSpPr>
          <p:cNvPr id="3" name="Content Placeholder 2"/>
          <p:cNvSpPr>
            <a:spLocks noGrp="1"/>
          </p:cNvSpPr>
          <p:nvPr>
            <p:ph idx="1"/>
          </p:nvPr>
        </p:nvSpPr>
        <p:spPr>
          <a:xfrm>
            <a:off x="381000" y="762000"/>
            <a:ext cx="8534400" cy="4953000"/>
          </a:xfrm>
        </p:spPr>
        <p:txBody>
          <a:bodyPr>
            <a:normAutofit fontScale="92500" lnSpcReduction="10000"/>
          </a:bodyPr>
          <a:lstStyle/>
          <a:p>
            <a:pPr marL="457200" indent="-457200">
              <a:buFont typeface="+mj-lt"/>
              <a:buAutoNum type="arabicPeriod"/>
              <a:defRPr/>
            </a:pPr>
            <a:r>
              <a:rPr lang="en-US" sz="2400" dirty="0"/>
              <a:t>On-demand self-service</a:t>
            </a:r>
            <a:endParaRPr lang="en-US" sz="2400" dirty="0"/>
          </a:p>
          <a:p>
            <a:pPr lvl="1">
              <a:buFont typeface="Wingdings" panose="05000000000000000000" pitchFamily="2" charset="2"/>
              <a:buNone/>
              <a:defRPr/>
            </a:pPr>
            <a:r>
              <a:rPr lang="en-US" sz="2000" dirty="0">
                <a:ea typeface="+mn-ea"/>
                <a:cs typeface="+mn-cs"/>
              </a:rPr>
              <a:t> </a:t>
            </a:r>
            <a:r>
              <a:rPr lang="en-US" sz="1800" dirty="0">
                <a:solidFill>
                  <a:schemeClr val="tx2">
                    <a:lumMod val="60000"/>
                    <a:lumOff val="40000"/>
                  </a:schemeClr>
                </a:solidFill>
              </a:rPr>
              <a:t>= </a:t>
            </a:r>
            <a:r>
              <a:rPr lang="en-US" sz="2000" dirty="0">
                <a:solidFill>
                  <a:schemeClr val="tx2">
                    <a:lumMod val="60000"/>
                    <a:lumOff val="40000"/>
                  </a:schemeClr>
                </a:solidFill>
                <a:ea typeface="+mn-ea"/>
                <a:cs typeface="+mn-cs"/>
              </a:rPr>
              <a:t>automatic provisioning of computing capabilities (CPU + storage)</a:t>
            </a:r>
            <a:endParaRPr lang="en-US" sz="2000" dirty="0">
              <a:solidFill>
                <a:schemeClr val="tx2">
                  <a:lumMod val="60000"/>
                  <a:lumOff val="40000"/>
                </a:schemeClr>
              </a:solidFill>
              <a:ea typeface="+mn-ea"/>
              <a:cs typeface="+mn-cs"/>
            </a:endParaRPr>
          </a:p>
          <a:p>
            <a:pPr marL="457200" indent="-457200">
              <a:buFont typeface="+mj-lt"/>
              <a:buAutoNum type="arabicPeriod"/>
              <a:defRPr/>
            </a:pPr>
            <a:r>
              <a:rPr lang="en-US" sz="2400" dirty="0"/>
              <a:t>Broad network access</a:t>
            </a:r>
            <a:endParaRPr lang="en-US" sz="2400" dirty="0"/>
          </a:p>
          <a:p>
            <a:pPr lvl="1">
              <a:buFont typeface="Wingdings" panose="05000000000000000000" pitchFamily="2" charset="2"/>
              <a:buNone/>
              <a:defRPr/>
            </a:pPr>
            <a:r>
              <a:rPr lang="en-US" sz="2000" dirty="0">
                <a:solidFill>
                  <a:schemeClr val="tx2">
                    <a:lumMod val="60000"/>
                    <a:lumOff val="40000"/>
                  </a:schemeClr>
                </a:solidFill>
                <a:ea typeface="+mn-ea"/>
                <a:cs typeface="+mn-cs"/>
              </a:rPr>
              <a:t>= </a:t>
            </a:r>
            <a:r>
              <a:rPr lang="en-US" sz="2000" i="1" dirty="0">
                <a:solidFill>
                  <a:schemeClr val="tx2">
                    <a:lumMod val="60000"/>
                    <a:lumOff val="40000"/>
                  </a:schemeClr>
                </a:solidFill>
                <a:ea typeface="+mn-ea"/>
                <a:cs typeface="+mn-cs"/>
              </a:rPr>
              <a:t>standard</a:t>
            </a:r>
            <a:r>
              <a:rPr lang="en-US" sz="2000" dirty="0">
                <a:solidFill>
                  <a:schemeClr val="tx2">
                    <a:lumMod val="60000"/>
                    <a:lumOff val="40000"/>
                  </a:schemeClr>
                </a:solidFill>
                <a:ea typeface="+mn-ea"/>
                <a:cs typeface="+mn-cs"/>
              </a:rPr>
              <a:t> mechanisms supporting multiple platforms (</a:t>
            </a:r>
            <a:r>
              <a:rPr lang="en-US" sz="2000" dirty="0" err="1">
                <a:solidFill>
                  <a:schemeClr val="tx2">
                    <a:lumMod val="60000"/>
                    <a:lumOff val="40000"/>
                  </a:schemeClr>
                </a:solidFill>
                <a:ea typeface="+mn-ea"/>
                <a:cs typeface="+mn-cs"/>
              </a:rPr>
              <a:t>phones+PCs</a:t>
            </a:r>
            <a:r>
              <a:rPr lang="en-US" sz="2000" dirty="0">
                <a:solidFill>
                  <a:schemeClr val="tx2">
                    <a:lumMod val="60000"/>
                    <a:lumOff val="40000"/>
                  </a:schemeClr>
                </a:solidFill>
                <a:ea typeface="+mn-ea"/>
                <a:cs typeface="+mn-cs"/>
              </a:rPr>
              <a:t>+…)</a:t>
            </a:r>
            <a:endParaRPr lang="en-US" sz="2000" dirty="0">
              <a:solidFill>
                <a:schemeClr val="tx2">
                  <a:lumMod val="60000"/>
                  <a:lumOff val="40000"/>
                </a:schemeClr>
              </a:solidFill>
              <a:ea typeface="+mn-ea"/>
              <a:cs typeface="+mn-cs"/>
            </a:endParaRPr>
          </a:p>
          <a:p>
            <a:pPr marL="457200" indent="-457200">
              <a:buFont typeface="+mj-lt"/>
              <a:buAutoNum type="arabicPeriod"/>
              <a:defRPr/>
            </a:pPr>
            <a:r>
              <a:rPr lang="en-US" sz="2400" dirty="0"/>
              <a:t>Resource pooling </a:t>
            </a:r>
            <a:endParaRPr lang="en-US" sz="2400" dirty="0"/>
          </a:p>
          <a:p>
            <a:pPr lvl="1">
              <a:buFont typeface="Wingdings" panose="05000000000000000000" pitchFamily="2" charset="2"/>
              <a:buNone/>
              <a:defRPr/>
            </a:pPr>
            <a:r>
              <a:rPr lang="en-US" sz="2000" dirty="0">
                <a:solidFill>
                  <a:schemeClr val="tx2">
                    <a:lumMod val="60000"/>
                    <a:lumOff val="40000"/>
                  </a:schemeClr>
                </a:solidFill>
                <a:ea typeface="+mn-ea"/>
                <a:cs typeface="+mn-cs"/>
              </a:rPr>
              <a:t>= one dynamic pool of physical and virtual resources (</a:t>
            </a:r>
            <a:r>
              <a:rPr lang="en-US" sz="2000" dirty="0" err="1">
                <a:solidFill>
                  <a:schemeClr val="tx2">
                    <a:lumMod val="60000"/>
                    <a:lumOff val="40000"/>
                  </a:schemeClr>
                </a:solidFill>
                <a:ea typeface="+mn-ea"/>
                <a:cs typeface="+mn-cs"/>
              </a:rPr>
              <a:t>bandwith+CPU+storage</a:t>
            </a:r>
            <a:r>
              <a:rPr lang="en-US" sz="2000" dirty="0">
                <a:solidFill>
                  <a:schemeClr val="tx2">
                    <a:lumMod val="60000"/>
                    <a:lumOff val="40000"/>
                  </a:schemeClr>
                </a:solidFill>
                <a:ea typeface="+mn-ea"/>
                <a:cs typeface="+mn-cs"/>
              </a:rPr>
              <a:t>+…) shared among multiple consumers using a</a:t>
            </a:r>
            <a:r>
              <a:rPr lang="en-US" sz="2000" dirty="0">
                <a:ea typeface="+mn-ea"/>
                <a:cs typeface="+mn-cs"/>
              </a:rPr>
              <a:t> </a:t>
            </a:r>
            <a:r>
              <a:rPr lang="en-US" sz="2000" b="1" i="1" dirty="0">
                <a:solidFill>
                  <a:srgbClr val="FF0000"/>
                </a:solidFill>
                <a:ea typeface="+mn-ea"/>
                <a:cs typeface="+mn-cs"/>
              </a:rPr>
              <a:t>multi-tenant</a:t>
            </a:r>
            <a:r>
              <a:rPr lang="en-US" sz="2000" i="1" dirty="0">
                <a:ea typeface="+mn-ea"/>
                <a:cs typeface="+mn-cs"/>
              </a:rPr>
              <a:t> </a:t>
            </a:r>
            <a:r>
              <a:rPr lang="en-US" sz="2000" dirty="0">
                <a:solidFill>
                  <a:schemeClr val="tx2">
                    <a:lumMod val="60000"/>
                    <a:lumOff val="40000"/>
                  </a:schemeClr>
                </a:solidFill>
                <a:ea typeface="+mn-ea"/>
                <a:cs typeface="+mn-cs"/>
              </a:rPr>
              <a:t>model </a:t>
            </a:r>
            <a:endParaRPr lang="en-US" sz="2000" dirty="0">
              <a:solidFill>
                <a:schemeClr val="tx2">
                  <a:lumMod val="60000"/>
                  <a:lumOff val="40000"/>
                </a:schemeClr>
              </a:solidFill>
              <a:ea typeface="+mn-ea"/>
              <a:cs typeface="+mn-cs"/>
            </a:endParaRPr>
          </a:p>
          <a:p>
            <a:pPr marL="457200" indent="-457200">
              <a:buFont typeface="+mj-lt"/>
              <a:buAutoNum type="arabicPeriod"/>
              <a:defRPr/>
            </a:pPr>
            <a:r>
              <a:rPr lang="en-US" sz="2400" dirty="0"/>
              <a:t> Rapid </a:t>
            </a:r>
            <a:r>
              <a:rPr lang="en-US" sz="2400" i="1" dirty="0"/>
              <a:t>elasticity</a:t>
            </a:r>
            <a:r>
              <a:rPr lang="en-US" sz="2400" dirty="0"/>
              <a:t> </a:t>
            </a:r>
            <a:endParaRPr lang="en-US" sz="2400" dirty="0"/>
          </a:p>
          <a:p>
            <a:pPr lvl="1">
              <a:buFont typeface="Wingdings" panose="05000000000000000000" pitchFamily="2" charset="2"/>
              <a:buNone/>
              <a:defRPr/>
            </a:pPr>
            <a:r>
              <a:rPr lang="en-US" sz="2000" dirty="0">
                <a:solidFill>
                  <a:schemeClr val="tx2">
                    <a:lumMod val="60000"/>
                    <a:lumOff val="40000"/>
                  </a:schemeClr>
                </a:solidFill>
                <a:ea typeface="+mn-ea"/>
                <a:cs typeface="+mn-cs"/>
              </a:rPr>
              <a:t>= scalability + speed of acquisition and release</a:t>
            </a:r>
            <a:endParaRPr lang="en-US" sz="2000" dirty="0">
              <a:solidFill>
                <a:schemeClr val="tx2">
                  <a:lumMod val="60000"/>
                  <a:lumOff val="40000"/>
                </a:schemeClr>
              </a:solidFill>
              <a:ea typeface="+mn-ea"/>
              <a:cs typeface="+mn-cs"/>
            </a:endParaRPr>
          </a:p>
          <a:p>
            <a:pPr lvl="1">
              <a:buFont typeface="Wingdings" panose="05000000000000000000" pitchFamily="2" charset="2"/>
              <a:buNone/>
              <a:defRPr/>
            </a:pPr>
            <a:endParaRPr lang="en-US" sz="2000" dirty="0">
              <a:solidFill>
                <a:schemeClr val="tx2">
                  <a:lumMod val="60000"/>
                  <a:lumOff val="40000"/>
                </a:schemeClr>
              </a:solidFill>
              <a:ea typeface="+mn-ea"/>
              <a:cs typeface="+mn-cs"/>
            </a:endParaRPr>
          </a:p>
          <a:p>
            <a:pPr marL="400050">
              <a:buFont typeface="+mj-lt"/>
              <a:buAutoNum type="arabicPeriod"/>
              <a:defRPr/>
            </a:pPr>
            <a:r>
              <a:rPr lang="en-US" sz="2400" dirty="0">
                <a:solidFill>
                  <a:schemeClr val="tx2">
                    <a:lumMod val="60000"/>
                    <a:lumOff val="40000"/>
                  </a:schemeClr>
                </a:solidFill>
              </a:rPr>
              <a:t> </a:t>
            </a:r>
            <a:r>
              <a:rPr lang="en-US" sz="2400" dirty="0"/>
              <a:t>Measured Service </a:t>
            </a:r>
            <a:endParaRPr lang="en-US" sz="2400" dirty="0"/>
          </a:p>
          <a:p>
            <a:pPr marL="800100" lvl="1">
              <a:buFont typeface="Wingdings" panose="05000000000000000000" pitchFamily="2" charset="2"/>
              <a:buNone/>
              <a:defRPr/>
            </a:pPr>
            <a:r>
              <a:rPr lang="en-US" sz="2000" dirty="0">
                <a:solidFill>
                  <a:schemeClr val="tx2">
                    <a:lumMod val="60000"/>
                    <a:lumOff val="40000"/>
                  </a:schemeClr>
                </a:solidFill>
                <a:ea typeface="+mn-ea"/>
                <a:cs typeface="+mn-cs"/>
              </a:rPr>
              <a:t>= measurements to ensure automatic  control </a:t>
            </a:r>
            <a:r>
              <a:rPr lang="en-US" sz="1800" dirty="0">
                <a:solidFill>
                  <a:schemeClr val="tx2">
                    <a:lumMod val="60000"/>
                    <a:lumOff val="40000"/>
                  </a:schemeClr>
                </a:solidFill>
                <a:ea typeface="+mn-ea"/>
                <a:cs typeface="+mn-cs"/>
              </a:rPr>
              <a:t>and optimal resource use</a:t>
            </a:r>
            <a:r>
              <a:rPr lang="en-US" sz="2000" dirty="0">
                <a:solidFill>
                  <a:schemeClr val="tx2">
                    <a:lumMod val="60000"/>
                    <a:lumOff val="40000"/>
                  </a:schemeClr>
                </a:solidFill>
                <a:ea typeface="+mn-ea"/>
                <a:cs typeface="+mn-cs"/>
              </a:rPr>
              <a:t> </a:t>
            </a:r>
            <a:endParaRPr lang="en-US"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7467600" cy="639762"/>
          </a:xfrm>
        </p:spPr>
        <p:txBody>
          <a:bodyPr/>
          <a:lstStyle/>
          <a:p>
            <a:r>
              <a:rPr lang="en-US" dirty="0"/>
              <a:t>Service Models</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Cloud Software as a Service (</a:t>
            </a:r>
            <a:r>
              <a:rPr lang="en-US" dirty="0" err="1"/>
              <a:t>SaaS</a:t>
            </a:r>
            <a:r>
              <a:rPr lang="en-US" dirty="0"/>
              <a:t>)  </a:t>
            </a:r>
            <a:endParaRPr lang="en-US" dirty="0"/>
          </a:p>
          <a:p>
            <a:pPr marL="640080" lvl="1" indent="100330">
              <a:buFont typeface="Wingdings" panose="05000000000000000000" pitchFamily="2" charset="2"/>
              <a:buNone/>
              <a:defRPr/>
            </a:pPr>
            <a:r>
              <a:rPr lang="en-US" dirty="0">
                <a:solidFill>
                  <a:schemeClr val="bg2">
                    <a:lumMod val="25000"/>
                  </a:schemeClr>
                </a:solidFill>
              </a:rPr>
              <a:t>= specific application access</a:t>
            </a:r>
            <a:endParaRPr lang="en-US" dirty="0">
              <a:solidFill>
                <a:schemeClr val="bg2">
                  <a:lumMod val="25000"/>
                </a:schemeClr>
              </a:solidFill>
            </a:endParaRPr>
          </a:p>
          <a:p>
            <a:pPr marL="514350" indent="-514350">
              <a:buFont typeface="+mj-lt"/>
              <a:buAutoNum type="arabicPeriod"/>
              <a:defRPr/>
            </a:pPr>
            <a:r>
              <a:rPr lang="en-US" dirty="0"/>
              <a:t>Cloud Platform as a Service (</a:t>
            </a:r>
            <a:r>
              <a:rPr lang="en-US" dirty="0" err="1"/>
              <a:t>PaaS</a:t>
            </a:r>
            <a:r>
              <a:rPr lang="en-US" dirty="0"/>
              <a:t>)   </a:t>
            </a:r>
            <a:endParaRPr lang="en-US" dirty="0"/>
          </a:p>
          <a:p>
            <a:pPr lvl="2">
              <a:buFont typeface="Wingdings" panose="05000000000000000000" pitchFamily="2" charset="2"/>
              <a:buNone/>
              <a:defRPr/>
            </a:pPr>
            <a:r>
              <a:rPr lang="en-US" dirty="0">
                <a:solidFill>
                  <a:schemeClr val="bg2">
                    <a:lumMod val="25000"/>
                  </a:schemeClr>
                </a:solidFill>
              </a:rPr>
              <a:t>= a platform (languages and other software tools), on which new software can be developed and deployed  </a:t>
            </a:r>
            <a:endParaRPr lang="en-US" dirty="0">
              <a:solidFill>
                <a:schemeClr val="bg2">
                  <a:lumMod val="25000"/>
                </a:schemeClr>
              </a:solidFill>
            </a:endParaRPr>
          </a:p>
          <a:p>
            <a:pPr marL="514350" indent="-514350">
              <a:buFont typeface="+mj-lt"/>
              <a:buAutoNum type="arabicPeriod"/>
              <a:defRPr/>
            </a:pPr>
            <a:r>
              <a:rPr lang="en-US" dirty="0"/>
              <a:t>Cloud Infrastructure as a Service (</a:t>
            </a:r>
            <a:r>
              <a:rPr lang="en-US" dirty="0" err="1"/>
              <a:t>IaaS</a:t>
            </a:r>
            <a:r>
              <a:rPr lang="en-US" dirty="0"/>
              <a:t>) </a:t>
            </a:r>
            <a:endParaRPr lang="en-US" dirty="0"/>
          </a:p>
          <a:p>
            <a:pPr marL="739775" lvl="1" indent="0">
              <a:buFont typeface="Wingdings" panose="05000000000000000000" pitchFamily="2" charset="2"/>
              <a:buNone/>
              <a:defRPr/>
            </a:pPr>
            <a:r>
              <a:rPr lang="en-US" sz="1800" dirty="0">
                <a:solidFill>
                  <a:schemeClr val="bg2">
                    <a:lumMod val="25000"/>
                  </a:schemeClr>
                </a:solidFill>
              </a:rPr>
              <a:t>= broad resource pool (i.e., multiple machines—in different locations, CPU, storage, network access)—without management responsibilities—in which new systems can be deployed)  </a:t>
            </a:r>
            <a:endParaRPr lang="en-US" sz="1800" dirty="0">
              <a:solidFill>
                <a:schemeClr val="bg2">
                  <a:lumMod val="25000"/>
                </a:schemeClr>
              </a:solidFill>
            </a:endParaRPr>
          </a:p>
          <a:p>
            <a:pPr>
              <a:defRPr/>
            </a:pPr>
            <a:endParaRPr lang="en-US" sz="2400" dirty="0">
              <a:solidFill>
                <a:srgbClr val="FFCC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Deployment Models</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Private cloud  </a:t>
            </a:r>
            <a:endParaRPr lang="en-US" dirty="0"/>
          </a:p>
          <a:p>
            <a:pPr lvl="1">
              <a:buFont typeface="Wingdings" panose="05000000000000000000" pitchFamily="2" charset="2"/>
              <a:buNone/>
              <a:defRPr/>
            </a:pPr>
            <a:r>
              <a:rPr lang="en-US" dirty="0"/>
              <a:t>= one organization (but may be managed by a third party)</a:t>
            </a:r>
            <a:endParaRPr lang="en-US" dirty="0"/>
          </a:p>
          <a:p>
            <a:pPr marL="514350" indent="-514350">
              <a:buFont typeface="+mj-lt"/>
              <a:buAutoNum type="arabicPeriod"/>
              <a:defRPr/>
            </a:pPr>
            <a:r>
              <a:rPr lang="en-US" dirty="0"/>
              <a:t>Community cloud</a:t>
            </a:r>
            <a:endParaRPr lang="en-US" dirty="0"/>
          </a:p>
          <a:p>
            <a:pPr marL="914400" lvl="1" indent="-514350">
              <a:buFont typeface="Wingdings" panose="05000000000000000000" pitchFamily="2" charset="2"/>
              <a:buNone/>
              <a:defRPr/>
            </a:pPr>
            <a:r>
              <a:rPr lang="en-US" dirty="0"/>
              <a:t>= several organizations united by a common set of requirements (security, policy, compliance, etc.)</a:t>
            </a:r>
            <a:endParaRPr lang="en-US" dirty="0"/>
          </a:p>
          <a:p>
            <a:pPr marL="514350" indent="-514350">
              <a:buFont typeface="+mj-lt"/>
              <a:buAutoNum type="arabicPeriod"/>
              <a:defRPr/>
            </a:pPr>
            <a:r>
              <a:rPr lang="en-US" dirty="0"/>
              <a:t>Public cloud </a:t>
            </a:r>
            <a:endParaRPr lang="en-US" dirty="0"/>
          </a:p>
          <a:p>
            <a:pPr marL="914400" lvl="1" indent="-514350">
              <a:buFont typeface="Wingdings" panose="05000000000000000000" pitchFamily="2" charset="2"/>
              <a:buNone/>
              <a:defRPr/>
            </a:pPr>
            <a:r>
              <a:rPr lang="en-US" dirty="0"/>
              <a:t>= available pretty much to all </a:t>
            </a:r>
            <a:endParaRPr lang="en-US" dirty="0"/>
          </a:p>
          <a:p>
            <a:pPr marL="514350" indent="-514350">
              <a:buFont typeface="+mj-lt"/>
              <a:buAutoNum type="arabicPeriod"/>
              <a:defRPr/>
            </a:pPr>
            <a:r>
              <a:rPr lang="en-US" dirty="0"/>
              <a:t>Hybrid cloud</a:t>
            </a:r>
            <a:endParaRPr lang="en-US" dirty="0"/>
          </a:p>
          <a:p>
            <a:pPr marL="914400" lvl="1" indent="-514350">
              <a:buFont typeface="Wingdings" panose="05000000000000000000" pitchFamily="2" charset="2"/>
              <a:buNone/>
              <a:defRPr/>
            </a:pPr>
            <a:r>
              <a:rPr lang="en-US" dirty="0"/>
              <a:t>= a combination of the above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11800</Words>
  <Application>WPS 演示</Application>
  <PresentationFormat>On-screen Show (4:3)</PresentationFormat>
  <Paragraphs>416</Paragraphs>
  <Slides>29</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29</vt:i4>
      </vt:variant>
    </vt:vector>
  </HeadingPairs>
  <TitlesOfParts>
    <vt:vector size="45" baseType="lpstr">
      <vt:lpstr>Arial</vt:lpstr>
      <vt:lpstr>宋体</vt:lpstr>
      <vt:lpstr>Wingdings</vt:lpstr>
      <vt:lpstr>Wingdings</vt:lpstr>
      <vt:lpstr>Wingdings 2</vt:lpstr>
      <vt:lpstr>Century Schoolbook</vt:lpstr>
      <vt:lpstr>微软雅黑</vt:lpstr>
      <vt:lpstr>Arial Unicode MS</vt:lpstr>
      <vt:lpstr>Calibri</vt:lpstr>
      <vt:lpstr>Trebuchet MS</vt:lpstr>
      <vt:lpstr>BatangChe</vt:lpstr>
      <vt:lpstr>Malgun Gothic</vt:lpstr>
      <vt:lpstr>BatangChe</vt:lpstr>
      <vt:lpstr>Segoe Print</vt:lpstr>
      <vt:lpstr>Oriel</vt:lpstr>
      <vt:lpstr>Custom Design</vt:lpstr>
      <vt:lpstr>CS 524  </vt:lpstr>
      <vt:lpstr>Outline</vt:lpstr>
      <vt:lpstr>What makes Cloud Computing Different from the Mainframe Environment</vt:lpstr>
      <vt:lpstr>What makes Cloud Computing Different from the Grid Computing Environment</vt:lpstr>
      <vt:lpstr>Bringing in some structure…</vt:lpstr>
      <vt:lpstr>Cloud Computing: Definition</vt:lpstr>
      <vt:lpstr>Characteristics:</vt:lpstr>
      <vt:lpstr>Service Models</vt:lpstr>
      <vt:lpstr>Deployment Models</vt:lpstr>
      <vt:lpstr>Cloud Computing Reference Architecture</vt:lpstr>
      <vt:lpstr>Deployment Use Cases  </vt:lpstr>
      <vt:lpstr>An overarching set of NIST requirements</vt:lpstr>
      <vt:lpstr>An Example: Amazon Elastic Compute Cloud (EC2 or actually EC2) </vt:lpstr>
      <vt:lpstr>EC 2 Features</vt:lpstr>
      <vt:lpstr>More EC2 Features</vt:lpstr>
      <vt:lpstr>IT Industry Transformation</vt:lpstr>
      <vt:lpstr>Case Study (Zing Interactive Media), 2000</vt:lpstr>
      <vt:lpstr>In a general case: an IT manager starting a new project has to</vt:lpstr>
      <vt:lpstr>IT Transformation</vt:lpstr>
      <vt:lpstr>Virtualization (the late context)</vt:lpstr>
      <vt:lpstr>The achievement of virtualization</vt:lpstr>
      <vt:lpstr>The Cloud as a major step forward</vt:lpstr>
      <vt:lpstr>PowerPoint 演示文稿</vt:lpstr>
      <vt:lpstr>And so the Enterprise in-house developers</vt:lpstr>
      <vt:lpstr>But the pure Public Cloud may be a security risk (and it is certainly a risk to job security)!</vt:lpstr>
      <vt:lpstr>PowerPoint 演示文稿</vt:lpstr>
      <vt:lpstr>A Business Model Around Cloud</vt:lpstr>
      <vt:lpstr>Network Operator’s Cloud: Network Function Virtualization</vt:lpstr>
      <vt:lpstr>Basic Building Blocks of the modern Cloud</vt:lpstr>
    </vt:vector>
  </TitlesOfParts>
  <Company>Alcatel-Lucent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524 A</dc:title>
  <dc:creator>faynberg</dc:creator>
  <cp:lastModifiedBy>代跻宸</cp:lastModifiedBy>
  <cp:revision>186</cp:revision>
  <dcterms:created xsi:type="dcterms:W3CDTF">2011-12-13T23:29:00Z</dcterms:created>
  <dcterms:modified xsi:type="dcterms:W3CDTF">2020-01-27T06:54:36Z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