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A6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5"/>
    <p:restoredTop sz="92250"/>
  </p:normalViewPr>
  <p:slideViewPr>
    <p:cSldViewPr snapToGrid="0">
      <p:cViewPr>
        <p:scale>
          <a:sx n="114" d="100"/>
          <a:sy n="114" d="100"/>
        </p:scale>
        <p:origin x="608"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shuangtongdai/Desktop/machine%20learning/project%201/Housing_Prices_24.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shuangtongdai/Desktop/machine%20learning/project%201/Housing_Prices_24.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Housing_Prices_24!$B$2:$B$1461</cx:f>
        <cx:lvl ptCount="1460" formatCode="General">
          <cx:pt idx="0">208500</cx:pt>
          <cx:pt idx="1">181500</cx:pt>
          <cx:pt idx="2">223500</cx:pt>
          <cx:pt idx="3">140000</cx:pt>
          <cx:pt idx="4">250000</cx:pt>
          <cx:pt idx="5">143000</cx:pt>
          <cx:pt idx="6">307000</cx:pt>
          <cx:pt idx="7">200000</cx:pt>
          <cx:pt idx="8">129900</cx:pt>
          <cx:pt idx="9">118000</cx:pt>
          <cx:pt idx="10">129500</cx:pt>
          <cx:pt idx="11">345000</cx:pt>
          <cx:pt idx="12">144000</cx:pt>
          <cx:pt idx="13">279500</cx:pt>
          <cx:pt idx="14">157000</cx:pt>
          <cx:pt idx="15">132000</cx:pt>
          <cx:pt idx="16">149000</cx:pt>
          <cx:pt idx="17">90000</cx:pt>
          <cx:pt idx="18">159000</cx:pt>
          <cx:pt idx="19">139000</cx:pt>
          <cx:pt idx="20">325300</cx:pt>
          <cx:pt idx="21">139400</cx:pt>
          <cx:pt idx="22">230000</cx:pt>
          <cx:pt idx="23">129900</cx:pt>
          <cx:pt idx="24">154000</cx:pt>
          <cx:pt idx="25">256300</cx:pt>
          <cx:pt idx="26">134800</cx:pt>
          <cx:pt idx="27">306000</cx:pt>
          <cx:pt idx="28">207500</cx:pt>
          <cx:pt idx="29">68500</cx:pt>
          <cx:pt idx="30">40000</cx:pt>
          <cx:pt idx="31">149350</cx:pt>
          <cx:pt idx="32">179900</cx:pt>
          <cx:pt idx="33">165500</cx:pt>
          <cx:pt idx="34">277500</cx:pt>
          <cx:pt idx="35">309000</cx:pt>
          <cx:pt idx="36">145000</cx:pt>
          <cx:pt idx="37">153000</cx:pt>
          <cx:pt idx="38">109000</cx:pt>
          <cx:pt idx="39">82000</cx:pt>
          <cx:pt idx="40">160000</cx:pt>
          <cx:pt idx="41">170000</cx:pt>
          <cx:pt idx="42">144000</cx:pt>
          <cx:pt idx="43">130250</cx:pt>
          <cx:pt idx="44">141000</cx:pt>
          <cx:pt idx="45">319900</cx:pt>
          <cx:pt idx="46">239686</cx:pt>
          <cx:pt idx="47">249700</cx:pt>
          <cx:pt idx="48">113000</cx:pt>
          <cx:pt idx="49">127000</cx:pt>
          <cx:pt idx="50">177000</cx:pt>
          <cx:pt idx="51">114500</cx:pt>
          <cx:pt idx="52">110000</cx:pt>
          <cx:pt idx="53">385000</cx:pt>
          <cx:pt idx="54">130000</cx:pt>
          <cx:pt idx="55">180500</cx:pt>
          <cx:pt idx="56">172500</cx:pt>
          <cx:pt idx="57">196500</cx:pt>
          <cx:pt idx="58">438780</cx:pt>
          <cx:pt idx="59">124900</cx:pt>
          <cx:pt idx="60">158000</cx:pt>
          <cx:pt idx="61">101000</cx:pt>
          <cx:pt idx="62">202500</cx:pt>
          <cx:pt idx="63">140000</cx:pt>
          <cx:pt idx="64">219500</cx:pt>
          <cx:pt idx="65">317000</cx:pt>
          <cx:pt idx="66">180000</cx:pt>
          <cx:pt idx="67">226000</cx:pt>
          <cx:pt idx="68">80000</cx:pt>
          <cx:pt idx="69">225000</cx:pt>
          <cx:pt idx="70">244000</cx:pt>
          <cx:pt idx="71">129500</cx:pt>
          <cx:pt idx="72">185000</cx:pt>
          <cx:pt idx="73">144900</cx:pt>
          <cx:pt idx="74">107400</cx:pt>
          <cx:pt idx="75">91000</cx:pt>
          <cx:pt idx="76">135750</cx:pt>
          <cx:pt idx="77">127000</cx:pt>
          <cx:pt idx="78">136500</cx:pt>
          <cx:pt idx="79">110000</cx:pt>
          <cx:pt idx="80">193500</cx:pt>
          <cx:pt idx="81">153500</cx:pt>
          <cx:pt idx="82">245000</cx:pt>
          <cx:pt idx="83">126500</cx:pt>
          <cx:pt idx="84">168500</cx:pt>
          <cx:pt idx="85">260000</cx:pt>
          <cx:pt idx="86">174000</cx:pt>
          <cx:pt idx="87">164500</cx:pt>
          <cx:pt idx="88">85000</cx:pt>
          <cx:pt idx="89">123600</cx:pt>
          <cx:pt idx="90">109900</cx:pt>
          <cx:pt idx="91">98600</cx:pt>
          <cx:pt idx="92">163500</cx:pt>
          <cx:pt idx="93">133900</cx:pt>
          <cx:pt idx="94">204750</cx:pt>
          <cx:pt idx="95">185000</cx:pt>
          <cx:pt idx="96">214000</cx:pt>
          <cx:pt idx="97">94750</cx:pt>
          <cx:pt idx="98">83000</cx:pt>
          <cx:pt idx="99">128950</cx:pt>
          <cx:pt idx="100">205000</cx:pt>
          <cx:pt idx="101">178000</cx:pt>
          <cx:pt idx="102">118964</cx:pt>
          <cx:pt idx="103">198900</cx:pt>
          <cx:pt idx="104">169500</cx:pt>
          <cx:pt idx="105">250000</cx:pt>
          <cx:pt idx="106">100000</cx:pt>
          <cx:pt idx="107">115000</cx:pt>
          <cx:pt idx="108">115000</cx:pt>
          <cx:pt idx="109">190000</cx:pt>
          <cx:pt idx="110">136900</cx:pt>
          <cx:pt idx="111">180000</cx:pt>
          <cx:pt idx="112">383970</cx:pt>
          <cx:pt idx="113">217000</cx:pt>
          <cx:pt idx="114">259500</cx:pt>
          <cx:pt idx="115">176000</cx:pt>
          <cx:pt idx="116">139000</cx:pt>
          <cx:pt idx="117">155000</cx:pt>
          <cx:pt idx="118">320000</cx:pt>
          <cx:pt idx="119">163990</cx:pt>
          <cx:pt idx="120">180000</cx:pt>
          <cx:pt idx="121">100000</cx:pt>
          <cx:pt idx="122">136000</cx:pt>
          <cx:pt idx="123">153900</cx:pt>
          <cx:pt idx="124">181000</cx:pt>
          <cx:pt idx="125">84500</cx:pt>
          <cx:pt idx="126">128000</cx:pt>
          <cx:pt idx="127">87000</cx:pt>
          <cx:pt idx="128">155000</cx:pt>
          <cx:pt idx="129">150000</cx:pt>
          <cx:pt idx="130">226000</cx:pt>
          <cx:pt idx="131">244000</cx:pt>
          <cx:pt idx="132">150750</cx:pt>
          <cx:pt idx="133">220000</cx:pt>
          <cx:pt idx="134">180000</cx:pt>
          <cx:pt idx="135">174000</cx:pt>
          <cx:pt idx="136">143000</cx:pt>
          <cx:pt idx="137">171000</cx:pt>
          <cx:pt idx="138">230000</cx:pt>
          <cx:pt idx="139">231500</cx:pt>
          <cx:pt idx="140">115000</cx:pt>
          <cx:pt idx="141">260000</cx:pt>
          <cx:pt idx="142">166000</cx:pt>
          <cx:pt idx="143">204000</cx:pt>
          <cx:pt idx="144">125000</cx:pt>
          <cx:pt idx="145">130000</cx:pt>
          <cx:pt idx="146">105000</cx:pt>
          <cx:pt idx="147">222500</cx:pt>
          <cx:pt idx="148">141000</cx:pt>
          <cx:pt idx="149">115000</cx:pt>
          <cx:pt idx="150">122000</cx:pt>
          <cx:pt idx="151">372402</cx:pt>
          <cx:pt idx="152">190000</cx:pt>
          <cx:pt idx="153">235000</cx:pt>
          <cx:pt idx="154">125000</cx:pt>
          <cx:pt idx="155">79000</cx:pt>
          <cx:pt idx="156">109500</cx:pt>
          <cx:pt idx="157">269500</cx:pt>
          <cx:pt idx="158">254900</cx:pt>
          <cx:pt idx="159">320000</cx:pt>
          <cx:pt idx="160">162500</cx:pt>
          <cx:pt idx="161">412500</cx:pt>
          <cx:pt idx="162">220000</cx:pt>
          <cx:pt idx="163">103200</cx:pt>
          <cx:pt idx="164">152000</cx:pt>
          <cx:pt idx="165">127500</cx:pt>
          <cx:pt idx="166">190000</cx:pt>
          <cx:pt idx="167">325624</cx:pt>
          <cx:pt idx="168">183500</cx:pt>
          <cx:pt idx="169">228000</cx:pt>
          <cx:pt idx="170">128500</cx:pt>
          <cx:pt idx="171">215000</cx:pt>
          <cx:pt idx="172">239000</cx:pt>
          <cx:pt idx="173">163000</cx:pt>
          <cx:pt idx="174">184000</cx:pt>
          <cx:pt idx="175">243000</cx:pt>
          <cx:pt idx="176">211000</cx:pt>
          <cx:pt idx="177">172500</cx:pt>
          <cx:pt idx="178">501837</cx:pt>
          <cx:pt idx="179">100000</cx:pt>
          <cx:pt idx="180">177000</cx:pt>
          <cx:pt idx="181">200100</cx:pt>
          <cx:pt idx="182">120000</cx:pt>
          <cx:pt idx="183">200000</cx:pt>
          <cx:pt idx="184">127000</cx:pt>
          <cx:pt idx="185">475000</cx:pt>
          <cx:pt idx="186">173000</cx:pt>
          <cx:pt idx="187">135000</cx:pt>
          <cx:pt idx="188">153337</cx:pt>
          <cx:pt idx="189">286000</cx:pt>
          <cx:pt idx="190">315000</cx:pt>
          <cx:pt idx="191">184000</cx:pt>
          <cx:pt idx="192">192000</cx:pt>
          <cx:pt idx="193">130000</cx:pt>
          <cx:pt idx="194">127000</cx:pt>
          <cx:pt idx="195">148500</cx:pt>
          <cx:pt idx="196">311872</cx:pt>
          <cx:pt idx="197">235000</cx:pt>
          <cx:pt idx="198">104000</cx:pt>
          <cx:pt idx="199">274900</cx:pt>
          <cx:pt idx="200">140000</cx:pt>
          <cx:pt idx="201">171500</cx:pt>
          <cx:pt idx="202">112000</cx:pt>
          <cx:pt idx="203">149000</cx:pt>
          <cx:pt idx="204">110000</cx:pt>
          <cx:pt idx="205">180500</cx:pt>
          <cx:pt idx="206">143900</cx:pt>
          <cx:pt idx="207">141000</cx:pt>
          <cx:pt idx="208">277000</cx:pt>
          <cx:pt idx="209">145000</cx:pt>
          <cx:pt idx="210">98000</cx:pt>
          <cx:pt idx="211">186000</cx:pt>
          <cx:pt idx="212">252678</cx:pt>
          <cx:pt idx="213">156000</cx:pt>
          <cx:pt idx="214">161750</cx:pt>
          <cx:pt idx="215">134450</cx:pt>
          <cx:pt idx="216">210000</cx:pt>
          <cx:pt idx="217">107000</cx:pt>
          <cx:pt idx="218">311500</cx:pt>
          <cx:pt idx="219">167240</cx:pt>
          <cx:pt idx="220">204900</cx:pt>
          <cx:pt idx="221">200000</cx:pt>
          <cx:pt idx="222">179900</cx:pt>
          <cx:pt idx="223">97000</cx:pt>
          <cx:pt idx="224">386250</cx:pt>
          <cx:pt idx="225">112000</cx:pt>
          <cx:pt idx="226">290000</cx:pt>
          <cx:pt idx="227">106000</cx:pt>
          <cx:pt idx="228">125000</cx:pt>
          <cx:pt idx="229">192500</cx:pt>
          <cx:pt idx="230">148000</cx:pt>
          <cx:pt idx="231">403000</cx:pt>
          <cx:pt idx="232">94500</cx:pt>
          <cx:pt idx="233">128200</cx:pt>
          <cx:pt idx="234">216500</cx:pt>
          <cx:pt idx="235">89500</cx:pt>
          <cx:pt idx="236">185500</cx:pt>
          <cx:pt idx="237">194500</cx:pt>
          <cx:pt idx="238">318000</cx:pt>
          <cx:pt idx="239">113000</cx:pt>
          <cx:pt idx="240">262500</cx:pt>
          <cx:pt idx="241">110500</cx:pt>
          <cx:pt idx="242">79000</cx:pt>
          <cx:pt idx="243">120000</cx:pt>
          <cx:pt idx="244">205000</cx:pt>
          <cx:pt idx="245">241500</cx:pt>
          <cx:pt idx="246">137000</cx:pt>
          <cx:pt idx="247">140000</cx:pt>
          <cx:pt idx="248">180000</cx:pt>
          <cx:pt idx="249">277000</cx:pt>
          <cx:pt idx="250">76500</cx:pt>
          <cx:pt idx="251">235000</cx:pt>
          <cx:pt idx="252">173000</cx:pt>
          <cx:pt idx="253">158000</cx:pt>
          <cx:pt idx="254">145000</cx:pt>
          <cx:pt idx="255">230000</cx:pt>
          <cx:pt idx="256">207500</cx:pt>
          <cx:pt idx="257">220000</cx:pt>
          <cx:pt idx="258">231500</cx:pt>
          <cx:pt idx="259">97000</cx:pt>
          <cx:pt idx="260">176000</cx:pt>
          <cx:pt idx="261">276000</cx:pt>
          <cx:pt idx="262">151000</cx:pt>
          <cx:pt idx="263">130000</cx:pt>
          <cx:pt idx="264">73000</cx:pt>
          <cx:pt idx="265">175500</cx:pt>
          <cx:pt idx="266">185000</cx:pt>
          <cx:pt idx="267">179500</cx:pt>
          <cx:pt idx="268">120500</cx:pt>
          <cx:pt idx="269">148000</cx:pt>
          <cx:pt idx="270">266000</cx:pt>
          <cx:pt idx="271">241500</cx:pt>
          <cx:pt idx="272">290000</cx:pt>
          <cx:pt idx="273">139000</cx:pt>
          <cx:pt idx="274">124500</cx:pt>
          <cx:pt idx="275">205000</cx:pt>
          <cx:pt idx="276">201000</cx:pt>
          <cx:pt idx="277">141000</cx:pt>
          <cx:pt idx="278">415298</cx:pt>
          <cx:pt idx="279">192000</cx:pt>
          <cx:pt idx="280">228500</cx:pt>
          <cx:pt idx="281">185000</cx:pt>
          <cx:pt idx="282">207500</cx:pt>
          <cx:pt idx="283">244600</cx:pt>
          <cx:pt idx="284">179200</cx:pt>
          <cx:pt idx="285">164700</cx:pt>
          <cx:pt idx="286">159000</cx:pt>
          <cx:pt idx="287">88000</cx:pt>
          <cx:pt idx="288">122000</cx:pt>
          <cx:pt idx="289">153575</cx:pt>
          <cx:pt idx="290">233230</cx:pt>
          <cx:pt idx="291">135900</cx:pt>
          <cx:pt idx="292">131000</cx:pt>
          <cx:pt idx="293">235000</cx:pt>
          <cx:pt idx="294">167000</cx:pt>
          <cx:pt idx="295">142500</cx:pt>
          <cx:pt idx="296">152000</cx:pt>
          <cx:pt idx="297">239000</cx:pt>
          <cx:pt idx="298">175000</cx:pt>
          <cx:pt idx="299">158500</cx:pt>
          <cx:pt idx="300">157000</cx:pt>
          <cx:pt idx="301">267000</cx:pt>
          <cx:pt idx="302">205000</cx:pt>
          <cx:pt idx="303">149900</cx:pt>
          <cx:pt idx="304">295000</cx:pt>
          <cx:pt idx="305">305900</cx:pt>
          <cx:pt idx="306">225000</cx:pt>
          <cx:pt idx="307">89500</cx:pt>
          <cx:pt idx="308">82500</cx:pt>
          <cx:pt idx="309">360000</cx:pt>
          <cx:pt idx="310">165600</cx:pt>
          <cx:pt idx="311">132000</cx:pt>
          <cx:pt idx="312">119900</cx:pt>
          <cx:pt idx="313">375000</cx:pt>
          <cx:pt idx="314">178000</cx:pt>
          <cx:pt idx="315">188500</cx:pt>
          <cx:pt idx="316">260000</cx:pt>
          <cx:pt idx="317">270000</cx:pt>
          <cx:pt idx="318">260000</cx:pt>
          <cx:pt idx="319">187500</cx:pt>
          <cx:pt idx="320">342643</cx:pt>
          <cx:pt idx="321">354000</cx:pt>
          <cx:pt idx="322">301000</cx:pt>
          <cx:pt idx="323">126175</cx:pt>
          <cx:pt idx="324">242000</cx:pt>
          <cx:pt idx="325">87000</cx:pt>
          <cx:pt idx="326">324000</cx:pt>
          <cx:pt idx="327">145250</cx:pt>
          <cx:pt idx="328">214500</cx:pt>
          <cx:pt idx="329">78000</cx:pt>
          <cx:pt idx="330">119000</cx:pt>
          <cx:pt idx="331">139000</cx:pt>
          <cx:pt idx="332">284000</cx:pt>
          <cx:pt idx="333">207000</cx:pt>
          <cx:pt idx="334">192000</cx:pt>
          <cx:pt idx="335">228950</cx:pt>
          <cx:pt idx="336">377426</cx:pt>
          <cx:pt idx="337">214000</cx:pt>
          <cx:pt idx="338">202500</cx:pt>
          <cx:pt idx="339">155000</cx:pt>
          <cx:pt idx="340">202900</cx:pt>
          <cx:pt idx="341">82000</cx:pt>
          <cx:pt idx="342">87500</cx:pt>
          <cx:pt idx="343">266000</cx:pt>
          <cx:pt idx="344">85000</cx:pt>
          <cx:pt idx="345">140200</cx:pt>
          <cx:pt idx="346">151500</cx:pt>
          <cx:pt idx="347">157500</cx:pt>
          <cx:pt idx="348">154000</cx:pt>
          <cx:pt idx="349">437154</cx:pt>
          <cx:pt idx="350">318061</cx:pt>
          <cx:pt idx="351">190000</cx:pt>
          <cx:pt idx="352">95000</cx:pt>
          <cx:pt idx="353">105900</cx:pt>
          <cx:pt idx="354">140000</cx:pt>
          <cx:pt idx="355">177500</cx:pt>
          <cx:pt idx="356">173000</cx:pt>
          <cx:pt idx="357">134000</cx:pt>
          <cx:pt idx="358">130000</cx:pt>
          <cx:pt idx="359">280000</cx:pt>
          <cx:pt idx="360">156000</cx:pt>
          <cx:pt idx="361">145000</cx:pt>
          <cx:pt idx="362">198500</cx:pt>
          <cx:pt idx="363">118000</cx:pt>
          <cx:pt idx="364">190000</cx:pt>
          <cx:pt idx="365">147000</cx:pt>
          <cx:pt idx="366">159000</cx:pt>
          <cx:pt idx="367">165000</cx:pt>
          <cx:pt idx="368">132000</cx:pt>
          <cx:pt idx="369">162000</cx:pt>
          <cx:pt idx="370">172400</cx:pt>
          <cx:pt idx="371">134432</cx:pt>
          <cx:pt idx="372">125000</cx:pt>
          <cx:pt idx="373">123000</cx:pt>
          <cx:pt idx="374">219500</cx:pt>
          <cx:pt idx="375">61000</cx:pt>
          <cx:pt idx="376">148000</cx:pt>
          <cx:pt idx="377">340000</cx:pt>
          <cx:pt idx="378">394432</cx:pt>
          <cx:pt idx="379">179000</cx:pt>
          <cx:pt idx="380">127000</cx:pt>
          <cx:pt idx="381">187750</cx:pt>
          <cx:pt idx="382">213500</cx:pt>
          <cx:pt idx="383">76000</cx:pt>
          <cx:pt idx="384">240000</cx:pt>
          <cx:pt idx="385">192000</cx:pt>
          <cx:pt idx="386">81000</cx:pt>
          <cx:pt idx="387">125000</cx:pt>
          <cx:pt idx="388">191000</cx:pt>
          <cx:pt idx="389">426000</cx:pt>
          <cx:pt idx="390">119000</cx:pt>
          <cx:pt idx="391">215000</cx:pt>
          <cx:pt idx="392">106500</cx:pt>
          <cx:pt idx="393">100000</cx:pt>
          <cx:pt idx="394">109000</cx:pt>
          <cx:pt idx="395">129000</cx:pt>
          <cx:pt idx="396">123000</cx:pt>
          <cx:pt idx="397">169500</cx:pt>
          <cx:pt idx="398">67000</cx:pt>
          <cx:pt idx="399">241000</cx:pt>
          <cx:pt idx="400">245500</cx:pt>
          <cx:pt idx="401">164990</cx:pt>
          <cx:pt idx="402">108000</cx:pt>
          <cx:pt idx="403">258000</cx:pt>
          <cx:pt idx="404">168000</cx:pt>
          <cx:pt idx="405">150000</cx:pt>
          <cx:pt idx="406">115000</cx:pt>
          <cx:pt idx="407">177000</cx:pt>
          <cx:pt idx="408">280000</cx:pt>
          <cx:pt idx="409">339750</cx:pt>
          <cx:pt idx="410">60000</cx:pt>
          <cx:pt idx="411">145000</cx:pt>
          <cx:pt idx="412">222000</cx:pt>
          <cx:pt idx="413">115000</cx:pt>
          <cx:pt idx="414">228000</cx:pt>
          <cx:pt idx="415">181134</cx:pt>
          <cx:pt idx="416">149500</cx:pt>
          <cx:pt idx="417">239000</cx:pt>
          <cx:pt idx="418">126000</cx:pt>
          <cx:pt idx="419">142000</cx:pt>
          <cx:pt idx="420">206300</cx:pt>
          <cx:pt idx="421">215000</cx:pt>
          <cx:pt idx="422">113000</cx:pt>
          <cx:pt idx="423">315000</cx:pt>
          <cx:pt idx="424">139000</cx:pt>
          <cx:pt idx="425">135000</cx:pt>
          <cx:pt idx="426">275000</cx:pt>
          <cx:pt idx="427">109008</cx:pt>
          <cx:pt idx="428">195400</cx:pt>
          <cx:pt idx="429">175000</cx:pt>
          <cx:pt idx="430">85400</cx:pt>
          <cx:pt idx="431">79900</cx:pt>
          <cx:pt idx="432">122500</cx:pt>
          <cx:pt idx="433">181000</cx:pt>
          <cx:pt idx="434">81000</cx:pt>
          <cx:pt idx="435">212000</cx:pt>
          <cx:pt idx="436">116000</cx:pt>
          <cx:pt idx="437">119000</cx:pt>
          <cx:pt idx="438">90350</cx:pt>
          <cx:pt idx="439">110000</cx:pt>
          <cx:pt idx="440">555000</cx:pt>
          <cx:pt idx="441">118000</cx:pt>
          <cx:pt idx="442">162900</cx:pt>
          <cx:pt idx="443">172500</cx:pt>
          <cx:pt idx="444">210000</cx:pt>
          <cx:pt idx="445">127500</cx:pt>
          <cx:pt idx="446">190000</cx:pt>
          <cx:pt idx="447">199900</cx:pt>
          <cx:pt idx="448">119500</cx:pt>
          <cx:pt idx="449">120000</cx:pt>
          <cx:pt idx="450">110000</cx:pt>
          <cx:pt idx="451">280000</cx:pt>
          <cx:pt idx="452">204000</cx:pt>
          <cx:pt idx="453">210000</cx:pt>
          <cx:pt idx="454">188000</cx:pt>
          <cx:pt idx="455">175500</cx:pt>
          <cx:pt idx="456">98000</cx:pt>
          <cx:pt idx="457">256000</cx:pt>
          <cx:pt idx="458">161000</cx:pt>
          <cx:pt idx="459">110000</cx:pt>
          <cx:pt idx="460">263435</cx:pt>
          <cx:pt idx="461">155000</cx:pt>
          <cx:pt idx="462">62383</cx:pt>
          <cx:pt idx="463">188700</cx:pt>
          <cx:pt idx="464">124000</cx:pt>
          <cx:pt idx="465">178740</cx:pt>
          <cx:pt idx="466">167000</cx:pt>
          <cx:pt idx="467">146500</cx:pt>
          <cx:pt idx="468">250000</cx:pt>
          <cx:pt idx="469">187000</cx:pt>
          <cx:pt idx="470">212000</cx:pt>
          <cx:pt idx="471">190000</cx:pt>
          <cx:pt idx="472">148000</cx:pt>
          <cx:pt idx="473">440000</cx:pt>
          <cx:pt idx="474">251000</cx:pt>
          <cx:pt idx="475">132500</cx:pt>
          <cx:pt idx="476">208900</cx:pt>
          <cx:pt idx="477">380000</cx:pt>
          <cx:pt idx="478">297000</cx:pt>
          <cx:pt idx="479">89471</cx:pt>
          <cx:pt idx="480">326000</cx:pt>
          <cx:pt idx="481">374000</cx:pt>
          <cx:pt idx="482">155000</cx:pt>
          <cx:pt idx="483">164000</cx:pt>
          <cx:pt idx="484">132500</cx:pt>
          <cx:pt idx="485">147000</cx:pt>
          <cx:pt idx="486">156000</cx:pt>
          <cx:pt idx="487">175000</cx:pt>
          <cx:pt idx="488">160000</cx:pt>
          <cx:pt idx="489">86000</cx:pt>
          <cx:pt idx="490">115000</cx:pt>
          <cx:pt idx="491">133000</cx:pt>
          <cx:pt idx="492">172785</cx:pt>
          <cx:pt idx="493">155000</cx:pt>
          <cx:pt idx="494">91300</cx:pt>
          <cx:pt idx="495">34900</cx:pt>
          <cx:pt idx="496">430000</cx:pt>
          <cx:pt idx="497">184000</cx:pt>
          <cx:pt idx="498">130000</cx:pt>
          <cx:pt idx="499">120000</cx:pt>
          <cx:pt idx="500">113000</cx:pt>
          <cx:pt idx="501">226700</cx:pt>
          <cx:pt idx="502">140000</cx:pt>
          <cx:pt idx="503">289000</cx:pt>
          <cx:pt idx="504">147000</cx:pt>
          <cx:pt idx="505">124500</cx:pt>
          <cx:pt idx="506">215000</cx:pt>
          <cx:pt idx="507">208300</cx:pt>
          <cx:pt idx="508">161000</cx:pt>
          <cx:pt idx="509">124500</cx:pt>
          <cx:pt idx="510">164900</cx:pt>
          <cx:pt idx="511">202665</cx:pt>
          <cx:pt idx="512">129900</cx:pt>
          <cx:pt idx="513">134000</cx:pt>
          <cx:pt idx="514">96500</cx:pt>
          <cx:pt idx="515">402861</cx:pt>
          <cx:pt idx="516">158000</cx:pt>
          <cx:pt idx="517">265000</cx:pt>
          <cx:pt idx="518">211000</cx:pt>
          <cx:pt idx="519">234000</cx:pt>
          <cx:pt idx="520">106250</cx:pt>
          <cx:pt idx="521">150000</cx:pt>
          <cx:pt idx="522">159000</cx:pt>
          <cx:pt idx="523">184750</cx:pt>
          <cx:pt idx="524">315750</cx:pt>
          <cx:pt idx="525">176000</cx:pt>
          <cx:pt idx="526">132000</cx:pt>
          <cx:pt idx="527">446261</cx:pt>
          <cx:pt idx="528">86000</cx:pt>
          <cx:pt idx="529">200624</cx:pt>
          <cx:pt idx="530">175000</cx:pt>
          <cx:pt idx="531">128000</cx:pt>
          <cx:pt idx="532">107500</cx:pt>
          <cx:pt idx="533">39300</cx:pt>
          <cx:pt idx="534">178000</cx:pt>
          <cx:pt idx="535">107500</cx:pt>
          <cx:pt idx="536">188000</cx:pt>
          <cx:pt idx="537">111250</cx:pt>
          <cx:pt idx="538">158000</cx:pt>
          <cx:pt idx="539">272000</cx:pt>
          <cx:pt idx="540">315000</cx:pt>
          <cx:pt idx="541">248000</cx:pt>
          <cx:pt idx="542">213250</cx:pt>
          <cx:pt idx="543">133000</cx:pt>
          <cx:pt idx="544">179665</cx:pt>
          <cx:pt idx="545">229000</cx:pt>
          <cx:pt idx="546">210000</cx:pt>
          <cx:pt idx="547">129500</cx:pt>
          <cx:pt idx="548">125000</cx:pt>
          <cx:pt idx="549">263000</cx:pt>
          <cx:pt idx="550">140000</cx:pt>
          <cx:pt idx="551">112500</cx:pt>
          <cx:pt idx="552">255500</cx:pt>
          <cx:pt idx="553">108000</cx:pt>
          <cx:pt idx="554">284000</cx:pt>
          <cx:pt idx="555">113000</cx:pt>
          <cx:pt idx="556">141000</cx:pt>
          <cx:pt idx="557">108000</cx:pt>
          <cx:pt idx="558">175000</cx:pt>
          <cx:pt idx="559">234000</cx:pt>
          <cx:pt idx="560">121500</cx:pt>
          <cx:pt idx="561">170000</cx:pt>
          <cx:pt idx="562">108000</cx:pt>
          <cx:pt idx="563">185000</cx:pt>
          <cx:pt idx="564">268000</cx:pt>
          <cx:pt idx="565">128000</cx:pt>
          <cx:pt idx="566">325000</cx:pt>
          <cx:pt idx="567">214000</cx:pt>
          <cx:pt idx="568">316600</cx:pt>
          <cx:pt idx="569">135960</cx:pt>
          <cx:pt idx="570">142600</cx:pt>
          <cx:pt idx="571">120000</cx:pt>
          <cx:pt idx="572">224500</cx:pt>
          <cx:pt idx="573">170000</cx:pt>
          <cx:pt idx="574">139000</cx:pt>
          <cx:pt idx="575">118500</cx:pt>
          <cx:pt idx="576">145000</cx:pt>
          <cx:pt idx="577">164500</cx:pt>
          <cx:pt idx="578">146000</cx:pt>
          <cx:pt idx="579">131500</cx:pt>
          <cx:pt idx="580">181900</cx:pt>
          <cx:pt idx="581">253293</cx:pt>
          <cx:pt idx="582">118500</cx:pt>
          <cx:pt idx="583">325000</cx:pt>
          <cx:pt idx="584">133000</cx:pt>
          <cx:pt idx="585">369900</cx:pt>
          <cx:pt idx="586">130000</cx:pt>
          <cx:pt idx="587">137000</cx:pt>
          <cx:pt idx="588">143000</cx:pt>
          <cx:pt idx="589">79500</cx:pt>
          <cx:pt idx="590">185900</cx:pt>
          <cx:pt idx="591">451950</cx:pt>
          <cx:pt idx="592">138000</cx:pt>
          <cx:pt idx="593">140000</cx:pt>
          <cx:pt idx="594">110000</cx:pt>
          <cx:pt idx="595">319000</cx:pt>
          <cx:pt idx="596">114504</cx:pt>
          <cx:pt idx="597">194201</cx:pt>
          <cx:pt idx="598">217500</cx:pt>
          <cx:pt idx="599">151000</cx:pt>
          <cx:pt idx="600">275000</cx:pt>
          <cx:pt idx="601">141000</cx:pt>
          <cx:pt idx="602">220000</cx:pt>
          <cx:pt idx="603">151000</cx:pt>
          <cx:pt idx="604">221000</cx:pt>
          <cx:pt idx="605">205000</cx:pt>
          <cx:pt idx="606">152000</cx:pt>
          <cx:pt idx="607">225000</cx:pt>
          <cx:pt idx="608">359100</cx:pt>
          <cx:pt idx="609">118500</cx:pt>
          <cx:pt idx="610">313000</cx:pt>
          <cx:pt idx="611">148000</cx:pt>
          <cx:pt idx="612">261500</cx:pt>
          <cx:pt idx="613">147000</cx:pt>
          <cx:pt idx="614">75500</cx:pt>
          <cx:pt idx="615">137500</cx:pt>
          <cx:pt idx="616">183200</cx:pt>
          <cx:pt idx="617">105500</cx:pt>
          <cx:pt idx="618">314813</cx:pt>
          <cx:pt idx="619">305000</cx:pt>
          <cx:pt idx="620">67000</cx:pt>
          <cx:pt idx="621">240000</cx:pt>
          <cx:pt idx="622">135000</cx:pt>
          <cx:pt idx="623">168500</cx:pt>
          <cx:pt idx="624">165150</cx:pt>
          <cx:pt idx="625">160000</cx:pt>
          <cx:pt idx="626">139900</cx:pt>
          <cx:pt idx="627">153000</cx:pt>
          <cx:pt idx="628">135000</cx:pt>
          <cx:pt idx="629">168500</cx:pt>
          <cx:pt idx="630">124000</cx:pt>
          <cx:pt idx="631">209500</cx:pt>
          <cx:pt idx="632">82500</cx:pt>
          <cx:pt idx="633">139400</cx:pt>
          <cx:pt idx="634">144000</cx:pt>
          <cx:pt idx="635">200000</cx:pt>
          <cx:pt idx="636">60000</cx:pt>
          <cx:pt idx="637">93000</cx:pt>
          <cx:pt idx="638">85000</cx:pt>
          <cx:pt idx="639">264561</cx:pt>
          <cx:pt idx="640">274000</cx:pt>
          <cx:pt idx="641">226000</cx:pt>
          <cx:pt idx="642">345000</cx:pt>
          <cx:pt idx="643">152000</cx:pt>
          <cx:pt idx="644">370878</cx:pt>
          <cx:pt idx="645">143250</cx:pt>
          <cx:pt idx="646">98300</cx:pt>
          <cx:pt idx="647">155000</cx:pt>
          <cx:pt idx="648">155000</cx:pt>
          <cx:pt idx="649">84500</cx:pt>
          <cx:pt idx="650">205950</cx:pt>
          <cx:pt idx="651">108000</cx:pt>
          <cx:pt idx="652">191000</cx:pt>
          <cx:pt idx="653">135000</cx:pt>
          <cx:pt idx="654">350000</cx:pt>
          <cx:pt idx="655">88000</cx:pt>
          <cx:pt idx="656">145500</cx:pt>
          <cx:pt idx="657">149000</cx:pt>
          <cx:pt idx="658">97500</cx:pt>
          <cx:pt idx="659">167000</cx:pt>
          <cx:pt idx="660">197900</cx:pt>
          <cx:pt idx="661">402000</cx:pt>
          <cx:pt idx="662">110000</cx:pt>
          <cx:pt idx="663">137500</cx:pt>
          <cx:pt idx="664">423000</cx:pt>
          <cx:pt idx="665">230500</cx:pt>
          <cx:pt idx="666">129000</cx:pt>
          <cx:pt idx="667">193500</cx:pt>
          <cx:pt idx="668">168000</cx:pt>
          <cx:pt idx="669">137500</cx:pt>
          <cx:pt idx="670">173500</cx:pt>
          <cx:pt idx="671">103600</cx:pt>
          <cx:pt idx="672">165000</cx:pt>
          <cx:pt idx="673">257500</cx:pt>
          <cx:pt idx="674">140000</cx:pt>
          <cx:pt idx="675">148500</cx:pt>
          <cx:pt idx="676">87000</cx:pt>
          <cx:pt idx="677">109500</cx:pt>
          <cx:pt idx="678">372500</cx:pt>
          <cx:pt idx="679">128500</cx:pt>
          <cx:pt idx="680">143000</cx:pt>
          <cx:pt idx="681">159434</cx:pt>
          <cx:pt idx="682">173000</cx:pt>
          <cx:pt idx="683">285000</cx:pt>
          <cx:pt idx="684">221000</cx:pt>
          <cx:pt idx="685">207500</cx:pt>
          <cx:pt idx="686">227875</cx:pt>
          <cx:pt idx="687">148800</cx:pt>
          <cx:pt idx="688">392000</cx:pt>
          <cx:pt idx="689">194700</cx:pt>
          <cx:pt idx="690">141000</cx:pt>
          <cx:pt idx="691">755000</cx:pt>
          <cx:pt idx="692">335000</cx:pt>
          <cx:pt idx="693">108480</cx:pt>
          <cx:pt idx="694">141500</cx:pt>
          <cx:pt idx="695">176000</cx:pt>
          <cx:pt idx="696">89000</cx:pt>
          <cx:pt idx="697">123500</cx:pt>
          <cx:pt idx="698">138500</cx:pt>
          <cx:pt idx="699">196000</cx:pt>
          <cx:pt idx="700">312500</cx:pt>
          <cx:pt idx="701">140000</cx:pt>
          <cx:pt idx="702">361919</cx:pt>
          <cx:pt idx="703">140000</cx:pt>
          <cx:pt idx="704">213000</cx:pt>
          <cx:pt idx="705">55000</cx:pt>
          <cx:pt idx="706">302000</cx:pt>
          <cx:pt idx="707">254000</cx:pt>
          <cx:pt idx="708">179540</cx:pt>
          <cx:pt idx="709">109900</cx:pt>
          <cx:pt idx="710">52000</cx:pt>
          <cx:pt idx="711">102776</cx:pt>
          <cx:pt idx="712">189000</cx:pt>
          <cx:pt idx="713">129000</cx:pt>
          <cx:pt idx="714">130500</cx:pt>
          <cx:pt idx="715">165000</cx:pt>
          <cx:pt idx="716">159500</cx:pt>
          <cx:pt idx="717">157000</cx:pt>
          <cx:pt idx="718">341000</cx:pt>
          <cx:pt idx="719">128500</cx:pt>
          <cx:pt idx="720">275000</cx:pt>
          <cx:pt idx="721">143000</cx:pt>
          <cx:pt idx="722">124500</cx:pt>
          <cx:pt idx="723">135000</cx:pt>
          <cx:pt idx="724">320000</cx:pt>
          <cx:pt idx="725">120500</cx:pt>
          <cx:pt idx="726">222000</cx:pt>
          <cx:pt idx="727">194500</cx:pt>
          <cx:pt idx="728">110000</cx:pt>
          <cx:pt idx="729">103000</cx:pt>
          <cx:pt idx="730">236500</cx:pt>
          <cx:pt idx="731">187500</cx:pt>
          <cx:pt idx="732">222500</cx:pt>
          <cx:pt idx="733">131400</cx:pt>
          <cx:pt idx="734">108000</cx:pt>
          <cx:pt idx="735">163000</cx:pt>
          <cx:pt idx="736">93500</cx:pt>
          <cx:pt idx="737">239900</cx:pt>
          <cx:pt idx="738">179000</cx:pt>
          <cx:pt idx="739">190000</cx:pt>
          <cx:pt idx="740">132000</cx:pt>
          <cx:pt idx="741">142000</cx:pt>
          <cx:pt idx="742">179000</cx:pt>
          <cx:pt idx="743">175000</cx:pt>
          <cx:pt idx="744">180000</cx:pt>
          <cx:pt idx="745">299800</cx:pt>
          <cx:pt idx="746">236000</cx:pt>
          <cx:pt idx="747">265979</cx:pt>
          <cx:pt idx="748">260400</cx:pt>
          <cx:pt idx="749">98000</cx:pt>
          <cx:pt idx="750">96500</cx:pt>
          <cx:pt idx="751">162000</cx:pt>
          <cx:pt idx="752">217000</cx:pt>
          <cx:pt idx="753">275500</cx:pt>
          <cx:pt idx="754">156000</cx:pt>
          <cx:pt idx="755">172500</cx:pt>
          <cx:pt idx="756">212000</cx:pt>
          <cx:pt idx="757">158900</cx:pt>
          <cx:pt idx="758">179400</cx:pt>
          <cx:pt idx="759">290000</cx:pt>
          <cx:pt idx="760">127500</cx:pt>
          <cx:pt idx="761">100000</cx:pt>
          <cx:pt idx="762">215200</cx:pt>
          <cx:pt idx="763">337000</cx:pt>
          <cx:pt idx="764">270000</cx:pt>
          <cx:pt idx="765">264132</cx:pt>
          <cx:pt idx="766">196500</cx:pt>
          <cx:pt idx="767">160000</cx:pt>
          <cx:pt idx="768">216837</cx:pt>
          <cx:pt idx="769">538000</cx:pt>
          <cx:pt idx="770">134900</cx:pt>
          <cx:pt idx="771">102000</cx:pt>
          <cx:pt idx="772">107000</cx:pt>
          <cx:pt idx="773">114500</cx:pt>
          <cx:pt idx="774">395000</cx:pt>
          <cx:pt idx="775">162000</cx:pt>
          <cx:pt idx="776">221500</cx:pt>
          <cx:pt idx="777">142500</cx:pt>
          <cx:pt idx="778">144000</cx:pt>
          <cx:pt idx="779">135000</cx:pt>
          <cx:pt idx="780">176000</cx:pt>
          <cx:pt idx="781">175900</cx:pt>
          <cx:pt idx="782">187100</cx:pt>
          <cx:pt idx="783">165500</cx:pt>
          <cx:pt idx="784">128000</cx:pt>
          <cx:pt idx="785">161500</cx:pt>
          <cx:pt idx="786">139000</cx:pt>
          <cx:pt idx="787">233000</cx:pt>
          <cx:pt idx="788">107900</cx:pt>
          <cx:pt idx="789">187500</cx:pt>
          <cx:pt idx="790">160200</cx:pt>
          <cx:pt idx="791">146800</cx:pt>
          <cx:pt idx="792">269790</cx:pt>
          <cx:pt idx="793">225000</cx:pt>
          <cx:pt idx="794">194500</cx:pt>
          <cx:pt idx="795">171000</cx:pt>
          <cx:pt idx="796">143500</cx:pt>
          <cx:pt idx="797">110000</cx:pt>
          <cx:pt idx="798">485000</cx:pt>
          <cx:pt idx="799">175000</cx:pt>
          <cx:pt idx="800">200000</cx:pt>
          <cx:pt idx="801">109900</cx:pt>
          <cx:pt idx="802">189000</cx:pt>
          <cx:pt idx="803">582933</cx:pt>
          <cx:pt idx="804">118000</cx:pt>
          <cx:pt idx="805">227680</cx:pt>
          <cx:pt idx="806">135500</cx:pt>
          <cx:pt idx="807">223500</cx:pt>
          <cx:pt idx="808">159950</cx:pt>
          <cx:pt idx="809">106000</cx:pt>
          <cx:pt idx="810">181000</cx:pt>
          <cx:pt idx="811">144500</cx:pt>
          <cx:pt idx="812">55993</cx:pt>
          <cx:pt idx="813">157900</cx:pt>
          <cx:pt idx="814">116000</cx:pt>
          <cx:pt idx="815">224900</cx:pt>
          <cx:pt idx="816">137000</cx:pt>
          <cx:pt idx="817">271000</cx:pt>
          <cx:pt idx="818">155000</cx:pt>
          <cx:pt idx="819">224000</cx:pt>
          <cx:pt idx="820">183000</cx:pt>
          <cx:pt idx="821">93000</cx:pt>
          <cx:pt idx="822">225000</cx:pt>
          <cx:pt idx="823">139500</cx:pt>
          <cx:pt idx="824">232600</cx:pt>
          <cx:pt idx="825">385000</cx:pt>
          <cx:pt idx="826">109500</cx:pt>
          <cx:pt idx="827">189000</cx:pt>
          <cx:pt idx="828">185000</cx:pt>
          <cx:pt idx="829">147400</cx:pt>
          <cx:pt idx="830">166000</cx:pt>
          <cx:pt idx="831">151000</cx:pt>
          <cx:pt idx="832">237000</cx:pt>
          <cx:pt idx="833">167000</cx:pt>
          <cx:pt idx="834">139950</cx:pt>
          <cx:pt idx="835">128000</cx:pt>
          <cx:pt idx="836">153500</cx:pt>
          <cx:pt idx="837">100000</cx:pt>
          <cx:pt idx="838">144000</cx:pt>
          <cx:pt idx="839">130500</cx:pt>
          <cx:pt idx="840">140000</cx:pt>
          <cx:pt idx="841">157500</cx:pt>
          <cx:pt idx="842">174900</cx:pt>
          <cx:pt idx="843">141000</cx:pt>
          <cx:pt idx="844">153900</cx:pt>
          <cx:pt idx="845">171000</cx:pt>
          <cx:pt idx="846">213000</cx:pt>
          <cx:pt idx="847">133500</cx:pt>
          <cx:pt idx="848">240000</cx:pt>
          <cx:pt idx="849">187000</cx:pt>
          <cx:pt idx="850">131500</cx:pt>
          <cx:pt idx="851">215000</cx:pt>
          <cx:pt idx="852">164000</cx:pt>
          <cx:pt idx="853">158000</cx:pt>
          <cx:pt idx="854">170000</cx:pt>
          <cx:pt idx="855">127000</cx:pt>
          <cx:pt idx="856">147000</cx:pt>
          <cx:pt idx="857">174000</cx:pt>
          <cx:pt idx="858">152000</cx:pt>
          <cx:pt idx="859">250000</cx:pt>
          <cx:pt idx="860">189950</cx:pt>
          <cx:pt idx="861">131500</cx:pt>
          <cx:pt idx="862">152000</cx:pt>
          <cx:pt idx="863">132500</cx:pt>
          <cx:pt idx="864">250580</cx:pt>
          <cx:pt idx="865">148500</cx:pt>
          <cx:pt idx="866">248900</cx:pt>
          <cx:pt idx="867">129000</cx:pt>
          <cx:pt idx="868">169000</cx:pt>
          <cx:pt idx="869">236000</cx:pt>
          <cx:pt idx="870">109500</cx:pt>
          <cx:pt idx="871">200500</cx:pt>
          <cx:pt idx="872">116000</cx:pt>
          <cx:pt idx="873">133000</cx:pt>
          <cx:pt idx="874">66500</cx:pt>
          <cx:pt idx="875">303477</cx:pt>
          <cx:pt idx="876">132250</cx:pt>
          <cx:pt idx="877">350000</cx:pt>
          <cx:pt idx="878">148000</cx:pt>
          <cx:pt idx="879">136500</cx:pt>
          <cx:pt idx="880">157000</cx:pt>
          <cx:pt idx="881">187500</cx:pt>
          <cx:pt idx="882">178000</cx:pt>
          <cx:pt idx="883">118500</cx:pt>
          <cx:pt idx="884">100000</cx:pt>
          <cx:pt idx="885">328900</cx:pt>
          <cx:pt idx="886">145000</cx:pt>
          <cx:pt idx="887">135500</cx:pt>
          <cx:pt idx="888">268000</cx:pt>
          <cx:pt idx="889">149500</cx:pt>
          <cx:pt idx="890">122900</cx:pt>
          <cx:pt idx="891">172500</cx:pt>
          <cx:pt idx="892">154500</cx:pt>
          <cx:pt idx="893">165000</cx:pt>
          <cx:pt idx="894">118858</cx:pt>
          <cx:pt idx="895">140000</cx:pt>
          <cx:pt idx="896">106500</cx:pt>
          <cx:pt idx="897">142953</cx:pt>
          <cx:pt idx="898">611657</cx:pt>
          <cx:pt idx="899">135000</cx:pt>
          <cx:pt idx="900">110000</cx:pt>
          <cx:pt idx="901">153000</cx:pt>
          <cx:pt idx="902">180000</cx:pt>
          <cx:pt idx="903">240000</cx:pt>
          <cx:pt idx="904">125500</cx:pt>
          <cx:pt idx="905">128000</cx:pt>
          <cx:pt idx="906">255000</cx:pt>
          <cx:pt idx="907">250000</cx:pt>
          <cx:pt idx="908">131000</cx:pt>
          <cx:pt idx="909">174000</cx:pt>
          <cx:pt idx="910">154300</cx:pt>
          <cx:pt idx="911">143500</cx:pt>
          <cx:pt idx="912">88000</cx:pt>
          <cx:pt idx="913">145000</cx:pt>
          <cx:pt idx="914">173733</cx:pt>
          <cx:pt idx="915">75000</cx:pt>
          <cx:pt idx="916">35311</cx:pt>
          <cx:pt idx="917">135000</cx:pt>
          <cx:pt idx="918">238000</cx:pt>
          <cx:pt idx="919">176500</cx:pt>
          <cx:pt idx="920">201000</cx:pt>
          <cx:pt idx="921">145900</cx:pt>
          <cx:pt idx="922">169990</cx:pt>
          <cx:pt idx="923">193000</cx:pt>
          <cx:pt idx="924">207500</cx:pt>
          <cx:pt idx="925">175000</cx:pt>
          <cx:pt idx="926">285000</cx:pt>
          <cx:pt idx="927">176000</cx:pt>
          <cx:pt idx="928">236500</cx:pt>
          <cx:pt idx="929">222000</cx:pt>
          <cx:pt idx="930">201000</cx:pt>
          <cx:pt idx="931">117500</cx:pt>
          <cx:pt idx="932">320000</cx:pt>
          <cx:pt idx="933">190000</cx:pt>
          <cx:pt idx="934">242000</cx:pt>
          <cx:pt idx="935">79900</cx:pt>
          <cx:pt idx="936">184900</cx:pt>
          <cx:pt idx="937">253000</cx:pt>
          <cx:pt idx="938">239799</cx:pt>
          <cx:pt idx="939">244400</cx:pt>
          <cx:pt idx="940">150900</cx:pt>
          <cx:pt idx="941">214000</cx:pt>
          <cx:pt idx="942">150000</cx:pt>
          <cx:pt idx="943">143000</cx:pt>
          <cx:pt idx="944">137500</cx:pt>
          <cx:pt idx="945">124900</cx:pt>
          <cx:pt idx="946">143000</cx:pt>
          <cx:pt idx="947">270000</cx:pt>
          <cx:pt idx="948">192500</cx:pt>
          <cx:pt idx="949">197500</cx:pt>
          <cx:pt idx="950">129000</cx:pt>
          <cx:pt idx="951">119900</cx:pt>
          <cx:pt idx="952">133900</cx:pt>
          <cx:pt idx="953">172000</cx:pt>
          <cx:pt idx="954">127500</cx:pt>
          <cx:pt idx="955">145000</cx:pt>
          <cx:pt idx="956">124000</cx:pt>
          <cx:pt idx="957">132000</cx:pt>
          <cx:pt idx="958">185000</cx:pt>
          <cx:pt idx="959">155000</cx:pt>
          <cx:pt idx="960">116500</cx:pt>
          <cx:pt idx="961">272000</cx:pt>
          <cx:pt idx="962">155000</cx:pt>
          <cx:pt idx="963">239000</cx:pt>
          <cx:pt idx="964">214900</cx:pt>
          <cx:pt idx="965">178900</cx:pt>
          <cx:pt idx="966">160000</cx:pt>
          <cx:pt idx="967">135000</cx:pt>
          <cx:pt idx="968">37900</cx:pt>
          <cx:pt idx="969">140000</cx:pt>
          <cx:pt idx="970">135000</cx:pt>
          <cx:pt idx="971">173000</cx:pt>
          <cx:pt idx="972">99500</cx:pt>
          <cx:pt idx="973">182000</cx:pt>
          <cx:pt idx="974">167500</cx:pt>
          <cx:pt idx="975">165000</cx:pt>
          <cx:pt idx="976">85500</cx:pt>
          <cx:pt idx="977">199900</cx:pt>
          <cx:pt idx="978">110000</cx:pt>
          <cx:pt idx="979">139000</cx:pt>
          <cx:pt idx="980">178400</cx:pt>
          <cx:pt idx="981">336000</cx:pt>
          <cx:pt idx="982">159895</cx:pt>
          <cx:pt idx="983">255900</cx:pt>
          <cx:pt idx="984">126000</cx:pt>
          <cx:pt idx="985">125000</cx:pt>
          <cx:pt idx="986">117000</cx:pt>
          <cx:pt idx="987">395192</cx:pt>
          <cx:pt idx="988">195000</cx:pt>
          <cx:pt idx="989">197000</cx:pt>
          <cx:pt idx="990">348000</cx:pt>
          <cx:pt idx="991">168000</cx:pt>
          <cx:pt idx="992">187000</cx:pt>
          <cx:pt idx="993">173900</cx:pt>
          <cx:pt idx="994">337500</cx:pt>
          <cx:pt idx="995">121600</cx:pt>
          <cx:pt idx="996">136500</cx:pt>
          <cx:pt idx="997">185000</cx:pt>
          <cx:pt idx="998">91000</cx:pt>
          <cx:pt idx="999">206000</cx:pt>
          <cx:pt idx="1000">82000</cx:pt>
          <cx:pt idx="1001">86000</cx:pt>
          <cx:pt idx="1002">232000</cx:pt>
          <cx:pt idx="1003">136905</cx:pt>
          <cx:pt idx="1004">181000</cx:pt>
          <cx:pt idx="1005">149900</cx:pt>
          <cx:pt idx="1006">163500</cx:pt>
          <cx:pt idx="1007">88000</cx:pt>
          <cx:pt idx="1008">240000</cx:pt>
          <cx:pt idx="1009">102000</cx:pt>
          <cx:pt idx="1010">135000</cx:pt>
          <cx:pt idx="1011">100000</cx:pt>
          <cx:pt idx="1012">165000</cx:pt>
          <cx:pt idx="1013">85000</cx:pt>
          <cx:pt idx="1014">119200</cx:pt>
          <cx:pt idx="1015">227000</cx:pt>
          <cx:pt idx="1016">203000</cx:pt>
          <cx:pt idx="1017">187500</cx:pt>
          <cx:pt idx="1018">160000</cx:pt>
          <cx:pt idx="1019">213490</cx:pt>
          <cx:pt idx="1020">176000</cx:pt>
          <cx:pt idx="1021">194000</cx:pt>
          <cx:pt idx="1022">87000</cx:pt>
          <cx:pt idx="1023">191000</cx:pt>
          <cx:pt idx="1024">287000</cx:pt>
          <cx:pt idx="1025">112500</cx:pt>
          <cx:pt idx="1026">167500</cx:pt>
          <cx:pt idx="1027">293077</cx:pt>
          <cx:pt idx="1028">105000</cx:pt>
          <cx:pt idx="1029">118000</cx:pt>
          <cx:pt idx="1030">160000</cx:pt>
          <cx:pt idx="1031">197000</cx:pt>
          <cx:pt idx="1032">310000</cx:pt>
          <cx:pt idx="1033">230000</cx:pt>
          <cx:pt idx="1034">119750</cx:pt>
          <cx:pt idx="1035">84000</cx:pt>
          <cx:pt idx="1036">315500</cx:pt>
          <cx:pt idx="1037">287000</cx:pt>
          <cx:pt idx="1038">97000</cx:pt>
          <cx:pt idx="1039">80000</cx:pt>
          <cx:pt idx="1040">155000</cx:pt>
          <cx:pt idx="1041">173000</cx:pt>
          <cx:pt idx="1042">196000</cx:pt>
          <cx:pt idx="1043">262280</cx:pt>
          <cx:pt idx="1044">278000</cx:pt>
          <cx:pt idx="1045">139600</cx:pt>
          <cx:pt idx="1046">556581</cx:pt>
          <cx:pt idx="1047">145000</cx:pt>
          <cx:pt idx="1048">115000</cx:pt>
          <cx:pt idx="1049">84900</cx:pt>
          <cx:pt idx="1050">176485</cx:pt>
          <cx:pt idx="1051">200141</cx:pt>
          <cx:pt idx="1052">165000</cx:pt>
          <cx:pt idx="1053">144500</cx:pt>
          <cx:pt idx="1054">255000</cx:pt>
          <cx:pt idx="1055">180000</cx:pt>
          <cx:pt idx="1056">185850</cx:pt>
          <cx:pt idx="1057">248000</cx:pt>
          <cx:pt idx="1058">335000</cx:pt>
          <cx:pt idx="1059">220000</cx:pt>
          <cx:pt idx="1060">213500</cx:pt>
          <cx:pt idx="1061">81000</cx:pt>
          <cx:pt idx="1062">90000</cx:pt>
          <cx:pt idx="1063">110500</cx:pt>
          <cx:pt idx="1064">154000</cx:pt>
          <cx:pt idx="1065">328000</cx:pt>
          <cx:pt idx="1066">178000</cx:pt>
          <cx:pt idx="1067">167900</cx:pt>
          <cx:pt idx="1068">151400</cx:pt>
          <cx:pt idx="1069">135000</cx:pt>
          <cx:pt idx="1070">135000</cx:pt>
          <cx:pt idx="1071">154000</cx:pt>
          <cx:pt idx="1072">91500</cx:pt>
          <cx:pt idx="1073">159500</cx:pt>
          <cx:pt idx="1074">194000</cx:pt>
          <cx:pt idx="1075">219500</cx:pt>
          <cx:pt idx="1076">170000</cx:pt>
          <cx:pt idx="1077">138800</cx:pt>
          <cx:pt idx="1078">155900</cx:pt>
          <cx:pt idx="1079">126000</cx:pt>
          <cx:pt idx="1080">145000</cx:pt>
          <cx:pt idx="1081">133000</cx:pt>
          <cx:pt idx="1082">192000</cx:pt>
          <cx:pt idx="1083">160000</cx:pt>
          <cx:pt idx="1084">187500</cx:pt>
          <cx:pt idx="1085">147000</cx:pt>
          <cx:pt idx="1086">83500</cx:pt>
          <cx:pt idx="1087">252000</cx:pt>
          <cx:pt idx="1088">137500</cx:pt>
          <cx:pt idx="1089">197000</cx:pt>
          <cx:pt idx="1090">92900</cx:pt>
          <cx:pt idx="1091">160000</cx:pt>
          <cx:pt idx="1092">136500</cx:pt>
          <cx:pt idx="1093">146000</cx:pt>
          <cx:pt idx="1094">129000</cx:pt>
          <cx:pt idx="1095">176432</cx:pt>
          <cx:pt idx="1096">127000</cx:pt>
          <cx:pt idx="1097">170000</cx:pt>
          <cx:pt idx="1098">128000</cx:pt>
          <cx:pt idx="1099">157000</cx:pt>
          <cx:pt idx="1100">60000</cx:pt>
          <cx:pt idx="1101">119500</cx:pt>
          <cx:pt idx="1102">135000</cx:pt>
          <cx:pt idx="1103">159500</cx:pt>
          <cx:pt idx="1104">106000</cx:pt>
          <cx:pt idx="1105">325000</cx:pt>
          <cx:pt idx="1106">179900</cx:pt>
          <cx:pt idx="1107">274725</cx:pt>
          <cx:pt idx="1108">181000</cx:pt>
          <cx:pt idx="1109">280000</cx:pt>
          <cx:pt idx="1110">188000</cx:pt>
          <cx:pt idx="1111">205000</cx:pt>
          <cx:pt idx="1112">129900</cx:pt>
          <cx:pt idx="1113">134500</cx:pt>
          <cx:pt idx="1114">117000</cx:pt>
          <cx:pt idx="1115">318000</cx:pt>
          <cx:pt idx="1116">184100</cx:pt>
          <cx:pt idx="1117">130000</cx:pt>
          <cx:pt idx="1118">140000</cx:pt>
          <cx:pt idx="1119">133700</cx:pt>
          <cx:pt idx="1120">118400</cx:pt>
          <cx:pt idx="1121">212900</cx:pt>
          <cx:pt idx="1122">112000</cx:pt>
          <cx:pt idx="1123">118000</cx:pt>
          <cx:pt idx="1124">163900</cx:pt>
          <cx:pt idx="1125">115000</cx:pt>
          <cx:pt idx="1126">174000</cx:pt>
          <cx:pt idx="1127">259000</cx:pt>
          <cx:pt idx="1128">215000</cx:pt>
          <cx:pt idx="1129">140000</cx:pt>
          <cx:pt idx="1130">135000</cx:pt>
          <cx:pt idx="1131">93500</cx:pt>
          <cx:pt idx="1132">117500</cx:pt>
          <cx:pt idx="1133">239500</cx:pt>
          <cx:pt idx="1134">169000</cx:pt>
          <cx:pt idx="1135">102000</cx:pt>
          <cx:pt idx="1136">119000</cx:pt>
          <cx:pt idx="1137">94000</cx:pt>
          <cx:pt idx="1138">196000</cx:pt>
          <cx:pt idx="1139">144000</cx:pt>
          <cx:pt idx="1140">139000</cx:pt>
          <cx:pt idx="1141">197500</cx:pt>
          <cx:pt idx="1142">424870</cx:pt>
          <cx:pt idx="1143">80000</cx:pt>
          <cx:pt idx="1144">80000</cx:pt>
          <cx:pt idx="1145">149000</cx:pt>
          <cx:pt idx="1146">180000</cx:pt>
          <cx:pt idx="1147">174500</cx:pt>
          <cx:pt idx="1148">116900</cx:pt>
          <cx:pt idx="1149">143000</cx:pt>
          <cx:pt idx="1150">124000</cx:pt>
          <cx:pt idx="1151">149900</cx:pt>
          <cx:pt idx="1152">230000</cx:pt>
          <cx:pt idx="1153">120500</cx:pt>
          <cx:pt idx="1154">201800</cx:pt>
          <cx:pt idx="1155">218000</cx:pt>
          <cx:pt idx="1156">179900</cx:pt>
          <cx:pt idx="1157">230000</cx:pt>
          <cx:pt idx="1158">235128</cx:pt>
          <cx:pt idx="1159">185000</cx:pt>
          <cx:pt idx="1160">146000</cx:pt>
          <cx:pt idx="1161">224000</cx:pt>
          <cx:pt idx="1162">129000</cx:pt>
          <cx:pt idx="1163">108959</cx:pt>
          <cx:pt idx="1164">194000</cx:pt>
          <cx:pt idx="1165">233170</cx:pt>
          <cx:pt idx="1166">245350</cx:pt>
          <cx:pt idx="1167">173000</cx:pt>
          <cx:pt idx="1168">235000</cx:pt>
          <cx:pt idx="1169">625000</cx:pt>
          <cx:pt idx="1170">171000</cx:pt>
          <cx:pt idx="1171">163000</cx:pt>
          <cx:pt idx="1172">171900</cx:pt>
          <cx:pt idx="1173">200500</cx:pt>
          <cx:pt idx="1174">239000</cx:pt>
          <cx:pt idx="1175">285000</cx:pt>
          <cx:pt idx="1176">119500</cx:pt>
          <cx:pt idx="1177">115000</cx:pt>
          <cx:pt idx="1178">154900</cx:pt>
          <cx:pt idx="1179">93000</cx:pt>
          <cx:pt idx="1180">250000</cx:pt>
          <cx:pt idx="1181">392500</cx:pt>
          <cx:pt idx="1182">745000</cx:pt>
          <cx:pt idx="1183">120000</cx:pt>
          <cx:pt idx="1184">186700</cx:pt>
          <cx:pt idx="1185">104900</cx:pt>
          <cx:pt idx="1186">95000</cx:pt>
          <cx:pt idx="1187">262000</cx:pt>
          <cx:pt idx="1188">195000</cx:pt>
          <cx:pt idx="1189">189000</cx:pt>
          <cx:pt idx="1190">168000</cx:pt>
          <cx:pt idx="1191">174000</cx:pt>
          <cx:pt idx="1192">125000</cx:pt>
          <cx:pt idx="1193">165000</cx:pt>
          <cx:pt idx="1194">158000</cx:pt>
          <cx:pt idx="1195">176000</cx:pt>
          <cx:pt idx="1196">219210</cx:pt>
          <cx:pt idx="1197">144000</cx:pt>
          <cx:pt idx="1198">178000</cx:pt>
          <cx:pt idx="1199">148000</cx:pt>
          <cx:pt idx="1200">116050</cx:pt>
          <cx:pt idx="1201">197900</cx:pt>
          <cx:pt idx="1202">117000</cx:pt>
          <cx:pt idx="1203">213000</cx:pt>
          <cx:pt idx="1204">153500</cx:pt>
          <cx:pt idx="1205">271900</cx:pt>
          <cx:pt idx="1206">107000</cx:pt>
          <cx:pt idx="1207">200000</cx:pt>
          <cx:pt idx="1208">140000</cx:pt>
          <cx:pt idx="1209">290000</cx:pt>
          <cx:pt idx="1210">189000</cx:pt>
          <cx:pt idx="1211">164000</cx:pt>
          <cx:pt idx="1212">113000</cx:pt>
          <cx:pt idx="1213">145000</cx:pt>
          <cx:pt idx="1214">134500</cx:pt>
          <cx:pt idx="1215">125000</cx:pt>
          <cx:pt idx="1216">112000</cx:pt>
          <cx:pt idx="1217">229456</cx:pt>
          <cx:pt idx="1218">80500</cx:pt>
          <cx:pt idx="1219">91500</cx:pt>
          <cx:pt idx="1220">115000</cx:pt>
          <cx:pt idx="1221">134000</cx:pt>
          <cx:pt idx="1222">143000</cx:pt>
          <cx:pt idx="1223">137900</cx:pt>
          <cx:pt idx="1224">184000</cx:pt>
          <cx:pt idx="1225">145000</cx:pt>
          <cx:pt idx="1226">214000</cx:pt>
          <cx:pt idx="1227">147000</cx:pt>
          <cx:pt idx="1228">367294</cx:pt>
          <cx:pt idx="1229">127000</cx:pt>
          <cx:pt idx="1230">190000</cx:pt>
          <cx:pt idx="1231">132500</cx:pt>
          <cx:pt idx="1232">101800</cx:pt>
          <cx:pt idx="1233">142000</cx:pt>
          <cx:pt idx="1234">130000</cx:pt>
          <cx:pt idx="1235">138887</cx:pt>
          <cx:pt idx="1236">175500</cx:pt>
          <cx:pt idx="1237">195000</cx:pt>
          <cx:pt idx="1238">142500</cx:pt>
          <cx:pt idx="1239">265900</cx:pt>
          <cx:pt idx="1240">224900</cx:pt>
          <cx:pt idx="1241">248328</cx:pt>
          <cx:pt idx="1242">170000</cx:pt>
          <cx:pt idx="1243">465000</cx:pt>
          <cx:pt idx="1244">230000</cx:pt>
          <cx:pt idx="1245">178000</cx:pt>
          <cx:pt idx="1246">186500</cx:pt>
          <cx:pt idx="1247">169900</cx:pt>
          <cx:pt idx="1248">129500</cx:pt>
          <cx:pt idx="1249">119000</cx:pt>
          <cx:pt idx="1250">244000</cx:pt>
          <cx:pt idx="1251">171750</cx:pt>
          <cx:pt idx="1252">130000</cx:pt>
          <cx:pt idx="1253">294000</cx:pt>
          <cx:pt idx="1254">165400</cx:pt>
          <cx:pt idx="1255">127500</cx:pt>
          <cx:pt idx="1256">301500</cx:pt>
          <cx:pt idx="1257">99900</cx:pt>
          <cx:pt idx="1258">190000</cx:pt>
          <cx:pt idx="1259">151000</cx:pt>
          <cx:pt idx="1260">181000</cx:pt>
          <cx:pt idx="1261">128900</cx:pt>
          <cx:pt idx="1262">161500</cx:pt>
          <cx:pt idx="1263">180500</cx:pt>
          <cx:pt idx="1264">181000</cx:pt>
          <cx:pt idx="1265">183900</cx:pt>
          <cx:pt idx="1266">122000</cx:pt>
          <cx:pt idx="1267">378500</cx:pt>
          <cx:pt idx="1268">381000</cx:pt>
          <cx:pt idx="1269">144000</cx:pt>
          <cx:pt idx="1270">260000</cx:pt>
          <cx:pt idx="1271">185750</cx:pt>
          <cx:pt idx="1272">137000</cx:pt>
          <cx:pt idx="1273">177000</cx:pt>
          <cx:pt idx="1274">139000</cx:pt>
          <cx:pt idx="1275">137000</cx:pt>
          <cx:pt idx="1276">162000</cx:pt>
          <cx:pt idx="1277">197900</cx:pt>
          <cx:pt idx="1278">237000</cx:pt>
          <cx:pt idx="1279">68400</cx:pt>
          <cx:pt idx="1280">227000</cx:pt>
          <cx:pt idx="1281">180000</cx:pt>
          <cx:pt idx="1282">150500</cx:pt>
          <cx:pt idx="1283">139000</cx:pt>
          <cx:pt idx="1284">169000</cx:pt>
          <cx:pt idx="1285">132500</cx:pt>
          <cx:pt idx="1286">143000</cx:pt>
          <cx:pt idx="1287">190000</cx:pt>
          <cx:pt idx="1288">278000</cx:pt>
          <cx:pt idx="1289">281000</cx:pt>
          <cx:pt idx="1290">180500</cx:pt>
          <cx:pt idx="1291">119500</cx:pt>
          <cx:pt idx="1292">107500</cx:pt>
          <cx:pt idx="1293">162900</cx:pt>
          <cx:pt idx="1294">115000</cx:pt>
          <cx:pt idx="1295">138500</cx:pt>
          <cx:pt idx="1296">155000</cx:pt>
          <cx:pt idx="1297">140000</cx:pt>
          <cx:pt idx="1298">160000</cx:pt>
          <cx:pt idx="1299">154000</cx:pt>
          <cx:pt idx="1300">225000</cx:pt>
          <cx:pt idx="1301">177500</cx:pt>
          <cx:pt idx="1302">290000</cx:pt>
          <cx:pt idx="1303">232000</cx:pt>
          <cx:pt idx="1304">130000</cx:pt>
          <cx:pt idx="1305">325000</cx:pt>
          <cx:pt idx="1306">202500</cx:pt>
          <cx:pt idx="1307">138000</cx:pt>
          <cx:pt idx="1308">147000</cx:pt>
          <cx:pt idx="1309">179200</cx:pt>
          <cx:pt idx="1310">335000</cx:pt>
          <cx:pt idx="1311">203000</cx:pt>
          <cx:pt idx="1312">302000</cx:pt>
          <cx:pt idx="1313">333168</cx:pt>
          <cx:pt idx="1314">119000</cx:pt>
          <cx:pt idx="1315">206900</cx:pt>
          <cx:pt idx="1316">295493</cx:pt>
          <cx:pt idx="1317">208900</cx:pt>
          <cx:pt idx="1318">275000</cx:pt>
          <cx:pt idx="1319">111000</cx:pt>
          <cx:pt idx="1320">156500</cx:pt>
          <cx:pt idx="1321">72500</cx:pt>
          <cx:pt idx="1322">190000</cx:pt>
          <cx:pt idx="1323">82500</cx:pt>
          <cx:pt idx="1324">147000</cx:pt>
          <cx:pt idx="1325">55000</cx:pt>
          <cx:pt idx="1326">79000</cx:pt>
          <cx:pt idx="1327">130500</cx:pt>
          <cx:pt idx="1328">256000</cx:pt>
          <cx:pt idx="1329">176500</cx:pt>
          <cx:pt idx="1330">227000</cx:pt>
          <cx:pt idx="1331">132500</cx:pt>
          <cx:pt idx="1332">100000</cx:pt>
          <cx:pt idx="1333">125500</cx:pt>
          <cx:pt idx="1334">125000</cx:pt>
          <cx:pt idx="1335">167900</cx:pt>
          <cx:pt idx="1336">135000</cx:pt>
          <cx:pt idx="1337">52500</cx:pt>
          <cx:pt idx="1338">200000</cx:pt>
          <cx:pt idx="1339">128500</cx:pt>
          <cx:pt idx="1340">123000</cx:pt>
          <cx:pt idx="1341">155000</cx:pt>
          <cx:pt idx="1342">228500</cx:pt>
          <cx:pt idx="1343">177000</cx:pt>
          <cx:pt idx="1344">155835</cx:pt>
          <cx:pt idx="1345">108500</cx:pt>
          <cx:pt idx="1346">262500</cx:pt>
          <cx:pt idx="1347">283463</cx:pt>
          <cx:pt idx="1348">215000</cx:pt>
          <cx:pt idx="1349">122000</cx:pt>
          <cx:pt idx="1350">200000</cx:pt>
          <cx:pt idx="1351">171000</cx:pt>
          <cx:pt idx="1352">134900</cx:pt>
          <cx:pt idx="1353">410000</cx:pt>
          <cx:pt idx="1354">235000</cx:pt>
          <cx:pt idx="1355">170000</cx:pt>
          <cx:pt idx="1356">110000</cx:pt>
          <cx:pt idx="1357">149900</cx:pt>
          <cx:pt idx="1358">177500</cx:pt>
          <cx:pt idx="1359">315000</cx:pt>
          <cx:pt idx="1360">189000</cx:pt>
          <cx:pt idx="1361">260000</cx:pt>
          <cx:pt idx="1362">104900</cx:pt>
          <cx:pt idx="1363">156932</cx:pt>
          <cx:pt idx="1364">144152</cx:pt>
          <cx:pt idx="1365">216000</cx:pt>
          <cx:pt idx="1366">193000</cx:pt>
          <cx:pt idx="1367">127000</cx:pt>
          <cx:pt idx="1368">144000</cx:pt>
          <cx:pt idx="1369">232000</cx:pt>
          <cx:pt idx="1370">105000</cx:pt>
          <cx:pt idx="1371">165500</cx:pt>
          <cx:pt idx="1372">274300</cx:pt>
          <cx:pt idx="1373">466500</cx:pt>
          <cx:pt idx="1374">250000</cx:pt>
          <cx:pt idx="1375">239000</cx:pt>
          <cx:pt idx="1376">91000</cx:pt>
          <cx:pt idx="1377">117000</cx:pt>
          <cx:pt idx="1378">83000</cx:pt>
          <cx:pt idx="1379">167500</cx:pt>
          <cx:pt idx="1380">58500</cx:pt>
          <cx:pt idx="1381">237500</cx:pt>
          <cx:pt idx="1382">157000</cx:pt>
          <cx:pt idx="1383">112000</cx:pt>
          <cx:pt idx="1384">105000</cx:pt>
          <cx:pt idx="1385">125500</cx:pt>
          <cx:pt idx="1386">250000</cx:pt>
          <cx:pt idx="1387">136000</cx:pt>
          <cx:pt idx="1388">377500</cx:pt>
          <cx:pt idx="1389">131000</cx:pt>
          <cx:pt idx="1390">235000</cx:pt>
          <cx:pt idx="1391">124000</cx:pt>
          <cx:pt idx="1392">123000</cx:pt>
          <cx:pt idx="1393">163000</cx:pt>
          <cx:pt idx="1394">246578</cx:pt>
          <cx:pt idx="1395">281213</cx:pt>
          <cx:pt idx="1396">160000</cx:pt>
          <cx:pt idx="1397">137500</cx:pt>
          <cx:pt idx="1398">138000</cx:pt>
          <cx:pt idx="1399">137450</cx:pt>
          <cx:pt idx="1400">120000</cx:pt>
          <cx:pt idx="1401">193000</cx:pt>
          <cx:pt idx="1402">193879</cx:pt>
          <cx:pt idx="1403">282922</cx:pt>
          <cx:pt idx="1404">105000</cx:pt>
          <cx:pt idx="1405">275000</cx:pt>
          <cx:pt idx="1406">133000</cx:pt>
          <cx:pt idx="1407">112000</cx:pt>
          <cx:pt idx="1408">125500</cx:pt>
          <cx:pt idx="1409">215000</cx:pt>
          <cx:pt idx="1410">230000</cx:pt>
          <cx:pt idx="1411">140000</cx:pt>
          <cx:pt idx="1412">90000</cx:pt>
          <cx:pt idx="1413">257000</cx:pt>
          <cx:pt idx="1414">207000</cx:pt>
          <cx:pt idx="1415">175900</cx:pt>
          <cx:pt idx="1416">122500</cx:pt>
          <cx:pt idx="1417">340000</cx:pt>
          <cx:pt idx="1418">124000</cx:pt>
          <cx:pt idx="1419">223000</cx:pt>
          <cx:pt idx="1420">179900</cx:pt>
          <cx:pt idx="1421">127500</cx:pt>
          <cx:pt idx="1422">136500</cx:pt>
          <cx:pt idx="1423">274970</cx:pt>
          <cx:pt idx="1424">144000</cx:pt>
          <cx:pt idx="1425">142000</cx:pt>
          <cx:pt idx="1426">271000</cx:pt>
          <cx:pt idx="1427">140000</cx:pt>
          <cx:pt idx="1428">119000</cx:pt>
          <cx:pt idx="1429">182900</cx:pt>
          <cx:pt idx="1430">192140</cx:pt>
          <cx:pt idx="1431">143750</cx:pt>
          <cx:pt idx="1432">64500</cx:pt>
          <cx:pt idx="1433">186500</cx:pt>
          <cx:pt idx="1434">160000</cx:pt>
          <cx:pt idx="1435">174000</cx:pt>
          <cx:pt idx="1436">120500</cx:pt>
          <cx:pt idx="1437">394617</cx:pt>
          <cx:pt idx="1438">149700</cx:pt>
          <cx:pt idx="1439">197000</cx:pt>
          <cx:pt idx="1440">191000</cx:pt>
          <cx:pt idx="1441">149300</cx:pt>
          <cx:pt idx="1442">310000</cx:pt>
          <cx:pt idx="1443">121000</cx:pt>
          <cx:pt idx="1444">179600</cx:pt>
          <cx:pt idx="1445">129000</cx:pt>
          <cx:pt idx="1446">157900</cx:pt>
          <cx:pt idx="1447">240000</cx:pt>
          <cx:pt idx="1448">112000</cx:pt>
          <cx:pt idx="1449">92000</cx:pt>
          <cx:pt idx="1450">136000</cx:pt>
          <cx:pt idx="1451">287090</cx:pt>
          <cx:pt idx="1452">145000</cx:pt>
          <cx:pt idx="1453">84500</cx:pt>
          <cx:pt idx="1454">185000</cx:pt>
          <cx:pt idx="1455">175000</cx:pt>
          <cx:pt idx="1456">210000</cx:pt>
          <cx:pt idx="1457">266500</cx:pt>
          <cx:pt idx="1458">142125</cx:pt>
          <cx:pt idx="1459">147500</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effectLst/>
              </a:rPr>
              <a:t>The distribution of the sale prices when homes were sold</a:t>
            </a:r>
            <a:r>
              <a:rPr lang="zh-CN" altLang="en-US" sz="1400">
                <a:effectLst/>
              </a:rPr>
              <a:t> </a:t>
            </a:r>
            <a:r>
              <a:rPr lang="en-US" altLang="zh-CN" sz="1400">
                <a:effectLst/>
              </a:rPr>
              <a:t>($)</a:t>
            </a:r>
            <a:endParaRPr lang="en-US">
              <a:effectLst/>
            </a:endParaRPr>
          </a:p>
        </cx:rich>
      </cx:tx>
    </cx:title>
    <cx:plotArea>
      <cx:plotAreaRegion>
        <cx:series layoutId="boxWhisker" uniqueId="{BB1F7F3D-ACBF-B144-87AA-70691B131E00}">
          <cx:tx>
            <cx:txData>
              <cx:f>Housing_Prices_24!$B$1</cx:f>
              <cx:v>SalePrice</cx:v>
            </cx:txData>
          </cx:tx>
          <cx:dataId val="0"/>
          <cx:layoutPr>
            <cx:visibility meanLine="0" meanMarker="1" nonoutliers="0" outliers="1"/>
            <cx:statistics quartileMethod="exclusive"/>
          </cx:layoutPr>
        </cx:series>
      </cx:plotAreaRegion>
      <cx:axis id="0" hidden="1">
        <cx:catScaling gapWidth="1"/>
        <cx:tickLabels/>
      </cx:axis>
      <cx:axis id="1">
        <cx:valScaling/>
        <cx:majorGridlines/>
        <cx:tickLabels/>
      </cx:axis>
    </cx:plotArea>
  </cx:chart>
  <cx:spPr>
    <a:noFill/>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Housing_Prices_24!$C$2:$C$1461</cx:f>
        <cx:lvl ptCount="1460" formatCode="General">
          <cx:pt idx="0">8450</cx:pt>
          <cx:pt idx="1">9600</cx:pt>
          <cx:pt idx="2">11250</cx:pt>
          <cx:pt idx="3">9550</cx:pt>
          <cx:pt idx="4">14260</cx:pt>
          <cx:pt idx="5">14115</cx:pt>
          <cx:pt idx="6">10084</cx:pt>
          <cx:pt idx="7">10382</cx:pt>
          <cx:pt idx="8">6120</cx:pt>
          <cx:pt idx="9">7420</cx:pt>
          <cx:pt idx="10">11200</cx:pt>
          <cx:pt idx="11">11924</cx:pt>
          <cx:pt idx="12">12968</cx:pt>
          <cx:pt idx="13">10652</cx:pt>
          <cx:pt idx="14">10920</cx:pt>
          <cx:pt idx="15">6120</cx:pt>
          <cx:pt idx="16">11241</cx:pt>
          <cx:pt idx="17">10791</cx:pt>
          <cx:pt idx="18">13695</cx:pt>
          <cx:pt idx="19">7560</cx:pt>
          <cx:pt idx="20">14215</cx:pt>
          <cx:pt idx="21">7449</cx:pt>
          <cx:pt idx="22">9742</cx:pt>
          <cx:pt idx="23">4224</cx:pt>
          <cx:pt idx="24">8246</cx:pt>
          <cx:pt idx="25">14230</cx:pt>
          <cx:pt idx="26">7200</cx:pt>
          <cx:pt idx="27">11478</cx:pt>
          <cx:pt idx="28">16321</cx:pt>
          <cx:pt idx="29">6324</cx:pt>
          <cx:pt idx="30">8500</cx:pt>
          <cx:pt idx="31">8544</cx:pt>
          <cx:pt idx="32">11049</cx:pt>
          <cx:pt idx="33">10552</cx:pt>
          <cx:pt idx="34">7313</cx:pt>
          <cx:pt idx="35">13418</cx:pt>
          <cx:pt idx="36">10859</cx:pt>
          <cx:pt idx="37">8532</cx:pt>
          <cx:pt idx="38">7922</cx:pt>
          <cx:pt idx="39">6040</cx:pt>
          <cx:pt idx="40">8658</cx:pt>
          <cx:pt idx="41">16905</cx:pt>
          <cx:pt idx="42">9180</cx:pt>
          <cx:pt idx="43">9200</cx:pt>
          <cx:pt idx="44">7945</cx:pt>
          <cx:pt idx="45">7658</cx:pt>
          <cx:pt idx="46">12822</cx:pt>
          <cx:pt idx="47">11096</cx:pt>
          <cx:pt idx="48">4456</cx:pt>
          <cx:pt idx="49">7742</cx:pt>
          <cx:pt idx="50">13869</cx:pt>
          <cx:pt idx="51">6240</cx:pt>
          <cx:pt idx="52">8472</cx:pt>
          <cx:pt idx="53">50271</cx:pt>
          <cx:pt idx="54">7134</cx:pt>
          <cx:pt idx="55">10175</cx:pt>
          <cx:pt idx="56">2645</cx:pt>
          <cx:pt idx="57">11645</cx:pt>
          <cx:pt idx="58">13682</cx:pt>
          <cx:pt idx="59">7200</cx:pt>
          <cx:pt idx="60">13072</cx:pt>
          <cx:pt idx="61">7200</cx:pt>
          <cx:pt idx="62">6442</cx:pt>
          <cx:pt idx="63">10300</cx:pt>
          <cx:pt idx="64">9375</cx:pt>
          <cx:pt idx="65">9591</cx:pt>
          <cx:pt idx="66">19900</cx:pt>
          <cx:pt idx="67">10665</cx:pt>
          <cx:pt idx="68">4608</cx:pt>
          <cx:pt idx="69">15593</cx:pt>
          <cx:pt idx="70">13651</cx:pt>
          <cx:pt idx="71">7599</cx:pt>
          <cx:pt idx="72">10141</cx:pt>
          <cx:pt idx="73">10200</cx:pt>
          <cx:pt idx="74">5790</cx:pt>
          <cx:pt idx="75">1596</cx:pt>
          <cx:pt idx="76">8475</cx:pt>
          <cx:pt idx="77">8635</cx:pt>
          <cx:pt idx="78">10778</cx:pt>
          <cx:pt idx="79">10440</cx:pt>
          <cx:pt idx="80">13000</cx:pt>
          <cx:pt idx="81">4500</cx:pt>
          <cx:pt idx="82">10206</cx:pt>
          <cx:pt idx="83">8892</cx:pt>
          <cx:pt idx="84">8530</cx:pt>
          <cx:pt idx="85">16059</cx:pt>
          <cx:pt idx="86">11911</cx:pt>
          <cx:pt idx="87">3951</cx:pt>
          <cx:pt idx="88">8470</cx:pt>
          <cx:pt idx="89">8070</cx:pt>
          <cx:pt idx="90">7200</cx:pt>
          <cx:pt idx="91">8500</cx:pt>
          <cx:pt idx="92">13360</cx:pt>
          <cx:pt idx="93">7200</cx:pt>
          <cx:pt idx="94">9337</cx:pt>
          <cx:pt idx="95">9765</cx:pt>
          <cx:pt idx="96">10264</cx:pt>
          <cx:pt idx="97">10921</cx:pt>
          <cx:pt idx="98">10625</cx:pt>
          <cx:pt idx="99">9320</cx:pt>
          <cx:pt idx="100">10603</cx:pt>
          <cx:pt idx="101">9206</cx:pt>
          <cx:pt idx="102">7018</cx:pt>
          <cx:pt idx="103">10402</cx:pt>
          <cx:pt idx="104">7758</cx:pt>
          <cx:pt idx="105">9375</cx:pt>
          <cx:pt idx="106">10800</cx:pt>
          <cx:pt idx="107">6000</cx:pt>
          <cx:pt idx="108">8500</cx:pt>
          <cx:pt idx="109">11751</cx:pt>
          <cx:pt idx="110">9525</cx:pt>
          <cx:pt idx="111">7750</cx:pt>
          <cx:pt idx="112">9965</cx:pt>
          <cx:pt idx="113">21000</cx:pt>
          <cx:pt idx="114">7259</cx:pt>
          <cx:pt idx="115">3230</cx:pt>
          <cx:pt idx="116">11616</cx:pt>
          <cx:pt idx="117">8536</cx:pt>
          <cx:pt idx="118">12376</cx:pt>
          <cx:pt idx="119">8461</cx:pt>
          <cx:pt idx="120">21453</cx:pt>
          <cx:pt idx="121">6060</cx:pt>
          <cx:pt idx="122">9464</cx:pt>
          <cx:pt idx="123">7892</cx:pt>
          <cx:pt idx="124">17043</cx:pt>
          <cx:pt idx="125">6780</cx:pt>
          <cx:pt idx="126">4928</cx:pt>
          <cx:pt idx="127">4388</cx:pt>
          <cx:pt idx="128">7590</cx:pt>
          <cx:pt idx="129">8973</cx:pt>
          <cx:pt idx="130">14200</cx:pt>
          <cx:pt idx="131">12224</cx:pt>
          <cx:pt idx="132">7388</cx:pt>
          <cx:pt idx="133">6853</cx:pt>
          <cx:pt idx="134">10335</cx:pt>
          <cx:pt idx="135">10400</cx:pt>
          <cx:pt idx="136">10355</cx:pt>
          <cx:pt idx="137">11070</cx:pt>
          <cx:pt idx="138">9066</cx:pt>
          <cx:pt idx="139">15426</cx:pt>
          <cx:pt idx="140">10500</cx:pt>
          <cx:pt idx="141">11645</cx:pt>
          <cx:pt idx="142">8520</cx:pt>
          <cx:pt idx="143">10335</cx:pt>
          <cx:pt idx="144">9100</cx:pt>
          <cx:pt idx="145">2522</cx:pt>
          <cx:pt idx="146">6120</cx:pt>
          <cx:pt idx="147">9505</cx:pt>
          <cx:pt idx="148">7500</cx:pt>
          <cx:pt idx="149">6240</cx:pt>
          <cx:pt idx="150">10356</cx:pt>
          <cx:pt idx="151">13891</cx:pt>
          <cx:pt idx="152">14803</cx:pt>
          <cx:pt idx="153">13500</cx:pt>
          <cx:pt idx="154">11340</cx:pt>
          <cx:pt idx="155">9600</cx:pt>
          <cx:pt idx="156">7200</cx:pt>
          <cx:pt idx="157">12003</cx:pt>
          <cx:pt idx="158">12552</cx:pt>
          <cx:pt idx="159">19378</cx:pt>
          <cx:pt idx="160">11120</cx:pt>
          <cx:pt idx="161">13688</cx:pt>
          <cx:pt idx="162">12182</cx:pt>
          <cx:pt idx="163">5500</cx:pt>
          <cx:pt idx="164">5400</cx:pt>
          <cx:pt idx="165">10106</cx:pt>
          <cx:pt idx="166">10708</cx:pt>
          <cx:pt idx="167">10562</cx:pt>
          <cx:pt idx="168">8244</cx:pt>
          <cx:pt idx="169">16669</cx:pt>
          <cx:pt idx="170">12358</cx:pt>
          <cx:pt idx="171">31770</cx:pt>
          <cx:pt idx="172">5306</cx:pt>
          <cx:pt idx="173">10197</cx:pt>
          <cx:pt idx="174">12416</cx:pt>
          <cx:pt idx="175">12615</cx:pt>
          <cx:pt idx="176">10029</cx:pt>
          <cx:pt idx="177">13650</cx:pt>
          <cx:pt idx="178">17423</cx:pt>
          <cx:pt idx="179">8520</cx:pt>
          <cx:pt idx="180">2117</cx:pt>
          <cx:pt idx="181">7588</cx:pt>
          <cx:pt idx="182">9060</cx:pt>
          <cx:pt idx="183">11426</cx:pt>
          <cx:pt idx="184">7438</cx:pt>
          <cx:pt idx="185">22950</cx:pt>
          <cx:pt idx="186">9947</cx:pt>
          <cx:pt idx="187">10410</cx:pt>
          <cx:pt idx="188">7018</cx:pt>
          <cx:pt idx="189">4923</cx:pt>
          <cx:pt idx="190">10570</cx:pt>
          <cx:pt idx="191">7472</cx:pt>
          <cx:pt idx="192">9017</cx:pt>
          <cx:pt idx="193">2522</cx:pt>
          <cx:pt idx="194">7180</cx:pt>
          <cx:pt idx="195">2280</cx:pt>
          <cx:pt idx="196">9416</cx:pt>
          <cx:pt idx="197">25419</cx:pt>
          <cx:pt idx="198">5520</cx:pt>
          <cx:pt idx="199">9591</cx:pt>
          <cx:pt idx="200">8546</cx:pt>
          <cx:pt idx="201">10125</cx:pt>
          <cx:pt idx="202">7000</cx:pt>
          <cx:pt idx="203">4438</cx:pt>
          <cx:pt idx="204">3500</cx:pt>
          <cx:pt idx="205">11851</cx:pt>
          <cx:pt idx="206">13673</cx:pt>
          <cx:pt idx="207">12493</cx:pt>
          <cx:pt idx="208">14364</cx:pt>
          <cx:pt idx="209">8250</cx:pt>
          <cx:pt idx="210">5604</cx:pt>
          <cx:pt idx="211">10420</cx:pt>
          <cx:pt idx="212">8640</cx:pt>
          <cx:pt idx="213">13568</cx:pt>
          <cx:pt idx="214">10900</cx:pt>
          <cx:pt idx="215">10011</cx:pt>
          <cx:pt idx="216">8450</cx:pt>
          <cx:pt idx="217">9906</cx:pt>
          <cx:pt idx="218">15660</cx:pt>
          <cx:pt idx="219">3010</cx:pt>
          <cx:pt idx="220">8990</cx:pt>
          <cx:pt idx="221">8068</cx:pt>
          <cx:pt idx="222">11475</cx:pt>
          <cx:pt idx="223">10500</cx:pt>
          <cx:pt idx="224">13472</cx:pt>
          <cx:pt idx="225">1680</cx:pt>
          <cx:pt idx="226">9950</cx:pt>
          <cx:pt idx="227">1869</cx:pt>
          <cx:pt idx="228">8521</cx:pt>
          <cx:pt idx="229">3182</cx:pt>
          <cx:pt idx="230">8760</cx:pt>
          <cx:pt idx="231">15138</cx:pt>
          <cx:pt idx="232">1680</cx:pt>
          <cx:pt idx="233">10650</cx:pt>
          <cx:pt idx="234">7851</cx:pt>
          <cx:pt idx="235">1680</cx:pt>
          <cx:pt idx="236">8773</cx:pt>
          <cx:pt idx="237">9453</cx:pt>
          <cx:pt idx="238">12030</cx:pt>
          <cx:pt idx="239">8741</cx:pt>
          <cx:pt idx="240">9000</cx:pt>
          <cx:pt idx="241">3880</cx:pt>
          <cx:pt idx="242">5000</cx:pt>
          <cx:pt idx="243">10762</cx:pt>
          <cx:pt idx="244">8880</cx:pt>
          <cx:pt idx="245">10400</cx:pt>
          <cx:pt idx="246">9142</cx:pt>
          <cx:pt idx="247">11310</cx:pt>
          <cx:pt idx="248">11317</cx:pt>
          <cx:pt idx="249">159000</cx:pt>
          <cx:pt idx="250">5350</cx:pt>
          <cx:pt idx="251">4750</cx:pt>
          <cx:pt idx="252">8366</cx:pt>
          <cx:pt idx="253">9350</cx:pt>
          <cx:pt idx="254">8400</cx:pt>
          <cx:pt idx="255">8738</cx:pt>
          <cx:pt idx="256">8791</cx:pt>
          <cx:pt idx="257">8814</cx:pt>
          <cx:pt idx="258">12435</cx:pt>
          <cx:pt idx="259">12702</cx:pt>
          <cx:pt idx="260">19296</cx:pt>
          <cx:pt idx="261">9588</cx:pt>
          <cx:pt idx="262">8471</cx:pt>
          <cx:pt idx="263">5500</cx:pt>
          <cx:pt idx="264">5232</cx:pt>
          <cx:pt idx="265">12090</cx:pt>
          <cx:pt idx="266">11207</cx:pt>
          <cx:pt idx="267">8400</cx:pt>
          <cx:pt idx="268">6900</cx:pt>
          <cx:pt idx="269">7917</cx:pt>
          <cx:pt idx="270">10728</cx:pt>
          <cx:pt idx="271">39104</cx:pt>
          <cx:pt idx="272">11764</cx:pt>
          <cx:pt idx="273">9600</cx:pt>
          <cx:pt idx="274">8314</cx:pt>
          <cx:pt idx="275">7264</cx:pt>
          <cx:pt idx="276">9196</cx:pt>
          <cx:pt idx="277">19138</cx:pt>
          <cx:pt idx="278">14450</cx:pt>
          <cx:pt idx="279">10005</cx:pt>
          <cx:pt idx="280">11287</cx:pt>
          <cx:pt idx="281">7200</cx:pt>
          <cx:pt idx="282">5063</cx:pt>
          <cx:pt idx="283">9612</cx:pt>
          <cx:pt idx="284">8012</cx:pt>
          <cx:pt idx="285">4251</cx:pt>
          <cx:pt idx="286">9786</cx:pt>
          <cx:pt idx="287">8125</cx:pt>
          <cx:pt idx="288">9819</cx:pt>
          <cx:pt idx="289">8730</cx:pt>
          <cx:pt idx="290">15611</cx:pt>
          <cx:pt idx="291">5687</cx:pt>
          <cx:pt idx="292">11409</cx:pt>
          <cx:pt idx="293">16659</cx:pt>
          <cx:pt idx="294">9600</cx:pt>
          <cx:pt idx="295">7937</cx:pt>
          <cx:pt idx="296">13710</cx:pt>
          <cx:pt idx="297">7399</cx:pt>
          <cx:pt idx="298">11700</cx:pt>
          <cx:pt idx="299">14000</cx:pt>
          <cx:pt idx="300">15750</cx:pt>
          <cx:pt idx="301">16226</cx:pt>
          <cx:pt idx="302">13704</cx:pt>
          <cx:pt idx="303">9800</cx:pt>
          <cx:pt idx="304">18386</cx:pt>
          <cx:pt idx="305">10386</cx:pt>
          <cx:pt idx="306">13474</cx:pt>
          <cx:pt idx="307">7920</cx:pt>
          <cx:pt idx="308">12342</cx:pt>
          <cx:pt idx="309">12378</cx:pt>
          <cx:pt idx="310">7685</cx:pt>
          <cx:pt idx="311">8000</cx:pt>
          <cx:pt idx="312">7800</cx:pt>
          <cx:pt idx="313">215245</cx:pt>
          <cx:pt idx="314">9600</cx:pt>
          <cx:pt idx="315">7795</cx:pt>
          <cx:pt idx="316">13005</cx:pt>
          <cx:pt idx="317">9000</cx:pt>
          <cx:pt idx="318">9900</cx:pt>
          <cx:pt idx="319">14115</cx:pt>
          <cx:pt idx="320">16259</cx:pt>
          <cx:pt idx="321">12099</cx:pt>
          <cx:pt idx="322">10380</cx:pt>
          <cx:pt idx="323">5820</cx:pt>
          <cx:pt idx="324">11275</cx:pt>
          <cx:pt idx="325">5000</cx:pt>
          <cx:pt idx="326">10846</cx:pt>
          <cx:pt idx="327">11600</cx:pt>
          <cx:pt idx="328">11888</cx:pt>
          <cx:pt idx="329">6402</cx:pt>
          <cx:pt idx="330">10624</cx:pt>
          <cx:pt idx="331">8176</cx:pt>
          <cx:pt idx="332">10655</cx:pt>
          <cx:pt idx="333">8198</cx:pt>
          <cx:pt idx="334">9042</cx:pt>
          <cx:pt idx="335">164660</cx:pt>
          <cx:pt idx="336">14157</cx:pt>
          <cx:pt idx="337">9135</cx:pt>
          <cx:pt idx="338">14145</cx:pt>
          <cx:pt idx="339">12400</cx:pt>
          <cx:pt idx="340">14191</cx:pt>
          <cx:pt idx="341">8400</cx:pt>
          <cx:pt idx="342">8544</cx:pt>
          <cx:pt idx="343">8849</cx:pt>
          <cx:pt idx="344">2592</cx:pt>
          <cx:pt idx="345">6435</cx:pt>
          <cx:pt idx="346">12772</cx:pt>
          <cx:pt idx="347">17600</cx:pt>
          <cx:pt idx="348">2448</cx:pt>
          <cx:pt idx="349">20431</cx:pt>
          <cx:pt idx="350">7820</cx:pt>
          <cx:pt idx="351">5271</cx:pt>
          <cx:pt idx="352">9084</cx:pt>
          <cx:pt idx="353">8520</cx:pt>
          <cx:pt idx="354">8400</cx:pt>
          <cx:pt idx="355">11249</cx:pt>
          <cx:pt idx="356">9248</cx:pt>
          <cx:pt idx="357">4224</cx:pt>
          <cx:pt idx="358">6930</cx:pt>
          <cx:pt idx="359">12011</cx:pt>
          <cx:pt idx="360">7540</cx:pt>
          <cx:pt idx="361">9144</cx:pt>
          <cx:pt idx="362">7301</cx:pt>
          <cx:pt idx="363">1680</cx:pt>
          <cx:pt idx="364">18800</cx:pt>
          <cx:pt idx="365">10690</cx:pt>
          <cx:pt idx="366">9500</cx:pt>
          <cx:pt idx="367">9150</cx:pt>
          <cx:pt idx="368">7800</cx:pt>
          <cx:pt idx="369">9830</cx:pt>
          <cx:pt idx="370">8121</cx:pt>
          <cx:pt idx="371">17120</cx:pt>
          <cx:pt idx="372">7175</cx:pt>
          <cx:pt idx="373">10634</cx:pt>
          <cx:pt idx="374">8200</cx:pt>
          <cx:pt idx="375">10020</cx:pt>
          <cx:pt idx="376">8846</cx:pt>
          <cx:pt idx="377">11143</cx:pt>
          <cx:pt idx="378">11394</cx:pt>
          <cx:pt idx="379">8123</cx:pt>
          <cx:pt idx="380">5000</cx:pt>
          <cx:pt idx="381">7200</cx:pt>
          <cx:pt idx="382">9245</cx:pt>
          <cx:pt idx="383">9000</cx:pt>
          <cx:pt idx="384">53107</cx:pt>
          <cx:pt idx="385">3182</cx:pt>
          <cx:pt idx="386">8410</cx:pt>
          <cx:pt idx="387">7200</cx:pt>
          <cx:pt idx="388">9382</cx:pt>
          <cx:pt idx="389">12474</cx:pt>
          <cx:pt idx="390">8405</cx:pt>
          <cx:pt idx="391">12209</cx:pt>
          <cx:pt idx="392">8339</cx:pt>
          <cx:pt idx="393">7446</cx:pt>
          <cx:pt idx="394">10134</cx:pt>
          <cx:pt idx="395">9571</cx:pt>
          <cx:pt idx="396">7200</cx:pt>
          <cx:pt idx="397">7590</cx:pt>
          <cx:pt idx="398">8967</cx:pt>
          <cx:pt idx="399">8125</cx:pt>
          <cx:pt idx="400">14963</cx:pt>
          <cx:pt idx="401">8767</cx:pt>
          <cx:pt idx="402">10200</cx:pt>
          <cx:pt idx="403">12090</cx:pt>
          <cx:pt idx="404">10364</cx:pt>
          <cx:pt idx="405">9991</cx:pt>
          <cx:pt idx="406">10480</cx:pt>
          <cx:pt idx="407">15576</cx:pt>
          <cx:pt idx="408">14154</cx:pt>
          <cx:pt idx="409">10800</cx:pt>
          <cx:pt idx="410">9571</cx:pt>
          <cx:pt idx="411">34650</cx:pt>
          <cx:pt idx="412">4403</cx:pt>
          <cx:pt idx="413">8960</cx:pt>
          <cx:pt idx="414">11228</cx:pt>
          <cx:pt idx="415">8899</cx:pt>
          <cx:pt idx="416">7844</cx:pt>
          <cx:pt idx="417">22420</cx:pt>
          <cx:pt idx="418">8160</cx:pt>
          <cx:pt idx="419">8450</cx:pt>
          <cx:pt idx="420">7060</cx:pt>
          <cx:pt idx="421">16635</cx:pt>
          <cx:pt idx="422">21750</cx:pt>
          <cx:pt idx="423">9200</cx:pt>
          <cx:pt idx="424">9000</cx:pt>
          <cx:pt idx="425">3378</cx:pt>
          <cx:pt idx="426">12800</cx:pt>
          <cx:pt idx="427">8593</cx:pt>
          <cx:pt idx="428">6762</cx:pt>
          <cx:pt idx="429">11457</cx:pt>
          <cx:pt idx="430">1680</cx:pt>
          <cx:pt idx="431">5586</cx:pt>
          <cx:pt idx="432">1920</cx:pt>
          <cx:pt idx="433">10839</cx:pt>
          <cx:pt idx="434">1890</cx:pt>
          <cx:pt idx="435">10667</cx:pt>
          <cx:pt idx="436">4400</cx:pt>
          <cx:pt idx="437">6000</cx:pt>
          <cx:pt idx="438">4280</cx:pt>
          <cx:pt idx="439">12354</cx:pt>
          <cx:pt idx="440">15431</cx:pt>
          <cx:pt idx="441">12108</cx:pt>
          <cx:pt idx="442">6240</cx:pt>
          <cx:pt idx="443">3922</cx:pt>
          <cx:pt idx="444">8750</cx:pt>
          <cx:pt idx="445">9855</cx:pt>
          <cx:pt idx="446">16492</cx:pt>
          <cx:pt idx="447">11214</cx:pt>
          <cx:pt idx="448">8600</cx:pt>
          <cx:pt idx="449">6000</cx:pt>
          <cx:pt idx="450">5684</cx:pt>
          <cx:pt idx="451">70761</cx:pt>
          <cx:pt idx="452">9303</cx:pt>
          <cx:pt idx="453">9000</cx:pt>
          <cx:pt idx="454">9297</cx:pt>
          <cx:pt idx="455">9600</cx:pt>
          <cx:pt idx="456">4571</cx:pt>
          <cx:pt idx="457">53227</cx:pt>
          <cx:pt idx="458">5100</cx:pt>
          <cx:pt idx="459">7015</cx:pt>
          <cx:pt idx="460">8004</cx:pt>
          <cx:pt idx="461">7200</cx:pt>
          <cx:pt idx="462">8281</cx:pt>
          <cx:pt idx="463">11988</cx:pt>
          <cx:pt idx="464">8430</cx:pt>
          <cx:pt idx="465">3072</cx:pt>
          <cx:pt idx="466">10628</cx:pt>
          <cx:pt idx="467">9480</cx:pt>
          <cx:pt idx="468">11428</cx:pt>
          <cx:pt idx="469">9291</cx:pt>
          <cx:pt idx="470">6820</cx:pt>
          <cx:pt idx="471">11952</cx:pt>
          <cx:pt idx="472">3675</cx:pt>
          <cx:pt idx="473">14977</cx:pt>
          <cx:pt idx="474">5330</cx:pt>
          <cx:pt idx="475">8480</cx:pt>
          <cx:pt idx="476">13125</cx:pt>
          <cx:pt idx="477">13693</cx:pt>
          <cx:pt idx="478">10637</cx:pt>
          <cx:pt idx="479">5925</cx:pt>
          <cx:pt idx="480">16033</cx:pt>
          <cx:pt idx="481">11846</cx:pt>
          <cx:pt idx="482">2500</cx:pt>
          <cx:pt idx="483">4500</cx:pt>
          <cx:pt idx="484">7758</cx:pt>
          <cx:pt idx="485">9600</cx:pt>
          <cx:pt idx="486">10289</cx:pt>
          <cx:pt idx="487">12243</cx:pt>
          <cx:pt idx="488">10800</cx:pt>
          <cx:pt idx="489">1526</cx:pt>
          <cx:pt idx="490">2665</cx:pt>
          <cx:pt idx="491">9490</cx:pt>
          <cx:pt idx="492">15578</cx:pt>
          <cx:pt idx="493">7931</cx:pt>
          <cx:pt idx="494">5784</cx:pt>
          <cx:pt idx="495">7879</cx:pt>
          <cx:pt idx="496">12692</cx:pt>
          <cx:pt idx="497">9120</cx:pt>
          <cx:pt idx="498">7800</cx:pt>
          <cx:pt idx="499">7535</cx:pt>
          <cx:pt idx="500">1890</cx:pt>
          <cx:pt idx="501">9803</cx:pt>
          <cx:pt idx="502">9170</cx:pt>
          <cx:pt idx="503">15602</cx:pt>
          <cx:pt idx="504">2308</cx:pt>
          <cx:pt idx="505">7596</cx:pt>
          <cx:pt idx="506">9554</cx:pt>
          <cx:pt idx="507">7862</cx:pt>
          <cx:pt idx="508">9600</cx:pt>
          <cx:pt idx="509">9600</cx:pt>
          <cx:pt idx="510">14559</cx:pt>
          <cx:pt idx="511">6792</cx:pt>
          <cx:pt idx="512">9100</cx:pt>
          <cx:pt idx="513">9187</cx:pt>
          <cx:pt idx="514">10594</cx:pt>
          <cx:pt idx="515">12220</cx:pt>
          <cx:pt idx="516">10448</cx:pt>
          <cx:pt idx="517">10208</cx:pt>
          <cx:pt idx="518">9531</cx:pt>
          <cx:pt idx="519">10918</cx:pt>
          <cx:pt idx="520">10800</cx:pt>
          <cx:pt idx="521">11988</cx:pt>
          <cx:pt idx="522">5000</cx:pt>
          <cx:pt idx="523">40094</cx:pt>
          <cx:pt idx="524">11787</cx:pt>
          <cx:pt idx="525">7500</cx:pt>
          <cx:pt idx="526">13300</cx:pt>
          <cx:pt idx="527">14948</cx:pt>
          <cx:pt idx="528">9098</cx:pt>
          <cx:pt idx="529">32668</cx:pt>
          <cx:pt idx="530">10200</cx:pt>
          <cx:pt idx="531">6155</cx:pt>
          <cx:pt idx="532">7200</cx:pt>
          <cx:pt idx="533">5000</cx:pt>
          <cx:pt idx="534">9056</cx:pt>
          <cx:pt idx="535">7000</cx:pt>
          <cx:pt idx="536">8924</cx:pt>
          <cx:pt idx="537">12735</cx:pt>
          <cx:pt idx="538">11553</cx:pt>
          <cx:pt idx="539">11423</cx:pt>
          <cx:pt idx="540">14601</cx:pt>
          <cx:pt idx="541">11000</cx:pt>
          <cx:pt idx="542">10140</cx:pt>
          <cx:pt idx="543">4058</cx:pt>
          <cx:pt idx="544">17104</cx:pt>
          <cx:pt idx="545">13837</cx:pt>
          <cx:pt idx="546">8737</cx:pt>
          <cx:pt idx="547">7244</cx:pt>
          <cx:pt idx="548">8235</cx:pt>
          <cx:pt idx="549">9375</cx:pt>
          <cx:pt idx="550">4043</cx:pt>
          <cx:pt idx="551">6000</cx:pt>
          <cx:pt idx="552">11146</cx:pt>
          <cx:pt idx="553">8777</cx:pt>
          <cx:pt idx="554">10625</cx:pt>
          <cx:pt idx="555">6380</cx:pt>
          <cx:pt idx="556">14850</cx:pt>
          <cx:pt idx="557">11040</cx:pt>
          <cx:pt idx="558">21872</cx:pt>
          <cx:pt idx="559">3196</cx:pt>
          <cx:pt idx="560">11341</cx:pt>
          <cx:pt idx="561">10010</cx:pt>
          <cx:pt idx="562">13907</cx:pt>
          <cx:pt idx="563">21780</cx:pt>
          <cx:pt idx="564">13346</cx:pt>
          <cx:pt idx="565">6858</cx:pt>
          <cx:pt idx="566">11198</cx:pt>
          <cx:pt idx="567">10171</cx:pt>
          <cx:pt idx="568">12327</cx:pt>
          <cx:pt idx="569">7032</cx:pt>
          <cx:pt idx="570">13101</cx:pt>
          <cx:pt idx="571">7332</cx:pt>
          <cx:pt idx="572">13159</cx:pt>
          <cx:pt idx="573">9967</cx:pt>
          <cx:pt idx="574">10500</cx:pt>
          <cx:pt idx="575">8480</cx:pt>
          <cx:pt idx="576">6292</cx:pt>
          <cx:pt idx="577">11777</cx:pt>
          <cx:pt idx="578">3604</cx:pt>
          <cx:pt idx="579">12150</cx:pt>
          <cx:pt idx="580">14585</cx:pt>
          <cx:pt idx="581">12704</cx:pt>
          <cx:pt idx="582">11841</cx:pt>
          <cx:pt idx="583">13500</cx:pt>
          <cx:pt idx="584">6120</cx:pt>
          <cx:pt idx="585">11443</cx:pt>
          <cx:pt idx="586">10267</cx:pt>
          <cx:pt idx="587">8740</cx:pt>
          <cx:pt idx="588">25095</cx:pt>
          <cx:pt idx="589">9100</cx:pt>
          <cx:pt idx="590">8320</cx:pt>
          <cx:pt idx="591">13478</cx:pt>
          <cx:pt idx="592">6600</cx:pt>
          <cx:pt idx="593">4435</cx:pt>
          <cx:pt idx="594">7990</cx:pt>
          <cx:pt idx="595">11302</cx:pt>
          <cx:pt idx="596">3600</cx:pt>
          <cx:pt idx="597">3922</cx:pt>
          <cx:pt idx="598">12984</cx:pt>
          <cx:pt idx="599">1950</cx:pt>
          <cx:pt idx="600">10927</cx:pt>
          <cx:pt idx="601">9000</cx:pt>
          <cx:pt idx="602">10041</cx:pt>
          <cx:pt idx="603">3182</cx:pt>
          <cx:pt idx="604">12803</cx:pt>
          <cx:pt idx="605">13600</cx:pt>
          <cx:pt idx="606">12464</cx:pt>
          <cx:pt idx="607">7800</cx:pt>
          <cx:pt idx="608">12168</cx:pt>
          <cx:pt idx="609">7943</cx:pt>
          <cx:pt idx="610">11050</cx:pt>
          <cx:pt idx="611">10395</cx:pt>
          <cx:pt idx="612">11885</cx:pt>
          <cx:pt idx="613">8402</cx:pt>
          <cx:pt idx="614">1491</cx:pt>
          <cx:pt idx="615">8800</cx:pt>
          <cx:pt idx="616">7861</cx:pt>
          <cx:pt idx="617">7227</cx:pt>
          <cx:pt idx="618">11694</cx:pt>
          <cx:pt idx="619">12244</cx:pt>
          <cx:pt idx="620">8248</cx:pt>
          <cx:pt idx="621">10800</cx:pt>
          <cx:pt idx="622">7064</cx:pt>
          <cx:pt idx="623">2117</cx:pt>
          <cx:pt idx="624">10400</cx:pt>
          <cx:pt idx="625">10000</cx:pt>
          <cx:pt idx="626">12342</cx:pt>
          <cx:pt idx="627">9600</cx:pt>
          <cx:pt idx="628">11606</cx:pt>
          <cx:pt idx="629">9020</cx:pt>
          <cx:pt idx="630">9000</cx:pt>
          <cx:pt idx="631">4590</cx:pt>
          <cx:pt idx="632">11900</cx:pt>
          <cx:pt idx="633">9250</cx:pt>
          <cx:pt idx="634">6979</cx:pt>
          <cx:pt idx="635">10896</cx:pt>
          <cx:pt idx="636">6120</cx:pt>
          <cx:pt idx="637">6000</cx:pt>
          <cx:pt idx="638">8777</cx:pt>
          <cx:pt idx="639">3982</cx:pt>
          <cx:pt idx="640">12677</cx:pt>
          <cx:pt idx="641">7050</cx:pt>
          <cx:pt idx="642">13860</cx:pt>
          <cx:pt idx="643">10793</cx:pt>
          <cx:pt idx="644">9187</cx:pt>
          <cx:pt idx="645">10530</cx:pt>
          <cx:pt idx="646">7200</cx:pt>
          <cx:pt idx="647">10452</cx:pt>
          <cx:pt idx="648">7700</cx:pt>
          <cx:pt idx="649">1936</cx:pt>
          <cx:pt idx="650">8125</cx:pt>
          <cx:pt idx="651">9084</cx:pt>
          <cx:pt idx="652">8750</cx:pt>
          <cx:pt idx="653">10320</cx:pt>
          <cx:pt idx="654">10437</cx:pt>
          <cx:pt idx="655">1680</cx:pt>
          <cx:pt idx="656">10007</cx:pt>
          <cx:pt idx="657">7200</cx:pt>
          <cx:pt idx="658">17503</cx:pt>
          <cx:pt idx="659">9937</cx:pt>
          <cx:pt idx="660">12384</cx:pt>
          <cx:pt idx="661">46589</cx:pt>
          <cx:pt idx="662">13560</cx:pt>
          <cx:pt idx="663">10012</cx:pt>
          <cx:pt idx="664">20896</cx:pt>
          <cx:pt idx="665">11194</cx:pt>
          <cx:pt idx="666">18450</cx:pt>
          <cx:pt idx="667">8125</cx:pt>
          <cx:pt idx="668">14175</cx:pt>
          <cx:pt idx="669">11600</cx:pt>
          <cx:pt idx="670">8633</cx:pt>
          <cx:pt idx="671">6629</cx:pt>
          <cx:pt idx="672">11250</cx:pt>
          <cx:pt idx="673">14442</cx:pt>
          <cx:pt idx="674">9200</cx:pt>
          <cx:pt idx="675">2289</cx:pt>
          <cx:pt idx="676">9600</cx:pt>
          <cx:pt idx="677">9022</cx:pt>
          <cx:pt idx="678">11844</cx:pt>
          <cx:pt idx="679">9945</cx:pt>
          <cx:pt idx="680">8012</cx:pt>
          <cx:pt idx="681">4500</cx:pt>
          <cx:pt idx="682">2887</cx:pt>
          <cx:pt idx="683">11248</cx:pt>
          <cx:pt idx="684">16770</cx:pt>
          <cx:pt idx="685">5062</cx:pt>
          <cx:pt idx="686">10207</cx:pt>
          <cx:pt idx="687">5105</cx:pt>
          <cx:pt idx="688">8089</cx:pt>
          <cx:pt idx="689">7577</cx:pt>
          <cx:pt idx="690">4426</cx:pt>
          <cx:pt idx="691">21535</cx:pt>
          <cx:pt idx="692">26178</cx:pt>
          <cx:pt idx="693">5400</cx:pt>
          <cx:pt idx="694">6120</cx:pt>
          <cx:pt idx="695">13811</cx:pt>
          <cx:pt idx="696">6000</cx:pt>
          <cx:pt idx="697">6420</cx:pt>
          <cx:pt idx="698">8450</cx:pt>
          <cx:pt idx="699">4282</cx:pt>
          <cx:pt idx="700">14331</cx:pt>
          <cx:pt idx="701">9600</cx:pt>
          <cx:pt idx="702">12438</cx:pt>
          <cx:pt idx="703">7630</cx:pt>
          <cx:pt idx="704">8400</cx:pt>
          <cx:pt idx="705">5600</cx:pt>
          <cx:pt idx="706">115149</cx:pt>
          <cx:pt idx="707">6240</cx:pt>
          <cx:pt idx="708">9018</cx:pt>
          <cx:pt idx="709">7162</cx:pt>
          <cx:pt idx="710">4130</cx:pt>
          <cx:pt idx="711">8712</cx:pt>
          <cx:pt idx="712">4671</cx:pt>
          <cx:pt idx="713">9873</cx:pt>
          <cx:pt idx="714">13517</cx:pt>
          <cx:pt idx="715">10140</cx:pt>
          <cx:pt idx="716">10800</cx:pt>
          <cx:pt idx="717">10000</cx:pt>
          <cx:pt idx="718">10542</cx:pt>
          <cx:pt idx="719">9920</cx:pt>
          <cx:pt idx="720">6563</cx:pt>
          <cx:pt idx="721">4426</cx:pt>
          <cx:pt idx="722">8120</cx:pt>
          <cx:pt idx="723">8172</cx:pt>
          <cx:pt idx="724">13286</cx:pt>
          <cx:pt idx="725">6960</cx:pt>
          <cx:pt idx="726">21695</cx:pt>
          <cx:pt idx="727">7314</cx:pt>
          <cx:pt idx="728">11475</cx:pt>
          <cx:pt idx="729">6240</cx:pt>
          <cx:pt idx="730">5389</cx:pt>
          <cx:pt idx="731">9590</cx:pt>
          <cx:pt idx="732">11404</cx:pt>
          <cx:pt idx="733">10000</cx:pt>
          <cx:pt idx="734">8978</cx:pt>
          <cx:pt idx="735">10800</cx:pt>
          <cx:pt idx="736">8544</cx:pt>
          <cx:pt idx="737">10463</cx:pt>
          <cx:pt idx="738">10800</cx:pt>
          <cx:pt idx="739">9313</cx:pt>
          <cx:pt idx="740">9600</cx:pt>
          <cx:pt idx="741">6768</cx:pt>
          <cx:pt idx="742">8450</cx:pt>
          <cx:pt idx="743">12886</cx:pt>
          <cx:pt idx="744">5395</cx:pt>
          <cx:pt idx="745">8963</cx:pt>
          <cx:pt idx="746">8795</cx:pt>
          <cx:pt idx="747">11700</cx:pt>
          <cx:pt idx="748">10593</cx:pt>
          <cx:pt idx="749">8405</cx:pt>
          <cx:pt idx="750">8800</cx:pt>
          <cx:pt idx="751">7750</cx:pt>
          <cx:pt idx="752">9236</cx:pt>
          <cx:pt idx="753">10240</cx:pt>
          <cx:pt idx="754">7930</cx:pt>
          <cx:pt idx="755">3230</cx:pt>
          <cx:pt idx="756">10769</cx:pt>
          <cx:pt idx="757">11616</cx:pt>
          <cx:pt idx="758">2280</cx:pt>
          <cx:pt idx="759">12257</cx:pt>
          <cx:pt idx="760">9100</cx:pt>
          <cx:pt idx="761">6911</cx:pt>
          <cx:pt idx="762">8640</cx:pt>
          <cx:pt idx="763">9430</cx:pt>
          <cx:pt idx="764">9549</cx:pt>
          <cx:pt idx="765">14587</cx:pt>
          <cx:pt idx="766">10421</cx:pt>
          <cx:pt idx="767">12508</cx:pt>
          <cx:pt idx="768">9100</cx:pt>
          <cx:pt idx="769">53504</cx:pt>
          <cx:pt idx="770">7252</cx:pt>
          <cx:pt idx="771">8877</cx:pt>
          <cx:pt idx="772">7819</cx:pt>
          <cx:pt idx="773">10150</cx:pt>
          <cx:pt idx="774">14226</cx:pt>
          <cx:pt idx="775">4500</cx:pt>
          <cx:pt idx="776">11210</cx:pt>
          <cx:pt idx="777">13350</cx:pt>
          <cx:pt idx="778">8400</cx:pt>
          <cx:pt idx="779">10530</cx:pt>
          <cx:pt idx="780">7875</cx:pt>
          <cx:pt idx="781">7153</cx:pt>
          <cx:pt idx="782">16285</cx:pt>
          <cx:pt idx="783">9101</cx:pt>
          <cx:pt idx="784">6300</cx:pt>
          <cx:pt idx="785">9790</cx:pt>
          <cx:pt idx="786">10800</cx:pt>
          <cx:pt idx="787">10142</cx:pt>
          <cx:pt idx="788">6000</cx:pt>
          <cx:pt idx="789">12205</cx:pt>
          <cx:pt idx="790">3182</cx:pt>
          <cx:pt idx="791">11333</cx:pt>
          <cx:pt idx="792">9920</cx:pt>
          <cx:pt idx="793">9158</cx:pt>
          <cx:pt idx="794">10832</cx:pt>
          <cx:pt idx="795">8400</cx:pt>
          <cx:pt idx="796">8197</cx:pt>
          <cx:pt idx="797">7677</cx:pt>
          <cx:pt idx="798">13518</cx:pt>
          <cx:pt idx="799">7200</cx:pt>
          <cx:pt idx="800">12798</cx:pt>
          <cx:pt idx="801">4800</cx:pt>
          <cx:pt idx="802">8199</cx:pt>
          <cx:pt idx="803">13891</cx:pt>
          <cx:pt idx="804">9000</cx:pt>
          <cx:pt idx="805">12274</cx:pt>
          <cx:pt idx="806">9750</cx:pt>
          <cx:pt idx="807">21384</cx:pt>
          <cx:pt idx="808">13400</cx:pt>
          <cx:pt idx="809">8100</cx:pt>
          <cx:pt idx="810">10140</cx:pt>
          <cx:pt idx="811">4438</cx:pt>
          <cx:pt idx="812">8712</cx:pt>
          <cx:pt idx="813">9750</cx:pt>
          <cx:pt idx="814">8248</cx:pt>
          <cx:pt idx="815">12137</cx:pt>
          <cx:pt idx="816">11425</cx:pt>
          <cx:pt idx="817">13265</cx:pt>
          <cx:pt idx="818">8816</cx:pt>
          <cx:pt idx="819">6371</cx:pt>
          <cx:pt idx="820">7226</cx:pt>
          <cx:pt idx="821">6000</cx:pt>
          <cx:pt idx="822">12394</cx:pt>
          <cx:pt idx="823">9900</cx:pt>
          <cx:pt idx="824">11216</cx:pt>
          <cx:pt idx="825">14803</cx:pt>
          <cx:pt idx="826">6130</cx:pt>
          <cx:pt idx="827">8529</cx:pt>
          <cx:pt idx="828">28698</cx:pt>
          <cx:pt idx="829">2544</cx:pt>
          <cx:pt idx="830">11900</cx:pt>
          <cx:pt idx="831">3180</cx:pt>
          <cx:pt idx="832">9548</cx:pt>
          <cx:pt idx="833">10004</cx:pt>
          <cx:pt idx="834">7875</cx:pt>
          <cx:pt idx="835">9600</cx:pt>
          <cx:pt idx="836">8100</cx:pt>
          <cx:pt idx="837">1680</cx:pt>
          <cx:pt idx="838">9525</cx:pt>
          <cx:pt idx="839">11767</cx:pt>
          <cx:pt idx="840">12155</cx:pt>
          <cx:pt idx="841">10440</cx:pt>
          <cx:pt idx="842">9020</cx:pt>
          <cx:pt idx="843">8000</cx:pt>
          <cx:pt idx="844">12665</cx:pt>
          <cx:pt idx="845">16647</cx:pt>
          <cx:pt idx="846">9317</cx:pt>
          <cx:pt idx="847">15523</cx:pt>
          <cx:pt idx="848">45600</cx:pt>
          <cx:pt idx="849">9600</cx:pt>
          <cx:pt idx="850">4435</cx:pt>
          <cx:pt idx="851">3196</cx:pt>
          <cx:pt idx="852">7128</cx:pt>
          <cx:pt idx="853">12095</cx:pt>
          <cx:pt idx="854">17920</cx:pt>
          <cx:pt idx="855">6897</cx:pt>
          <cx:pt idx="856">10970</cx:pt>
          <cx:pt idx="857">8125</cx:pt>
          <cx:pt idx="858">10400</cx:pt>
          <cx:pt idx="859">11029</cx:pt>
          <cx:pt idx="860">7642</cx:pt>
          <cx:pt idx="861">11625</cx:pt>
          <cx:pt idx="862">9672</cx:pt>
          <cx:pt idx="863">7931</cx:pt>
          <cx:pt idx="864">8640</cx:pt>
          <cx:pt idx="865">8750</cx:pt>
          <cx:pt idx="866">10656</cx:pt>
          <cx:pt idx="867">6970</cx:pt>
          <cx:pt idx="868">14762</cx:pt>
          <cx:pt idx="869">9938</cx:pt>
          <cx:pt idx="870">6600</cx:pt>
          <cx:pt idx="871">8750</cx:pt>
          <cx:pt idx="872">8892</cx:pt>
          <cx:pt idx="873">12144</cx:pt>
          <cx:pt idx="874">5720</cx:pt>
          <cx:pt idx="875">9000</cx:pt>
          <cx:pt idx="876">25286</cx:pt>
          <cx:pt idx="877">8834</cx:pt>
          <cx:pt idx="878">11782</cx:pt>
          <cx:pt idx="879">7000</cx:pt>
          <cx:pt idx="880">7024</cx:pt>
          <cx:pt idx="881">13758</cx:pt>
          <cx:pt idx="882">9636</cx:pt>
          <cx:pt idx="883">6204</cx:pt>
          <cx:pt idx="884">7150</cx:pt>
          <cx:pt idx="885">5119</cx:pt>
          <cx:pt idx="886">8393</cx:pt>
          <cx:pt idx="887">16466</cx:pt>
          <cx:pt idx="888">15865</cx:pt>
          <cx:pt idx="889">12160</cx:pt>
          <cx:pt idx="890">8064</cx:pt>
          <cx:pt idx="891">11184</cx:pt>
          <cx:pt idx="892">8414</cx:pt>
          <cx:pt idx="893">13284</cx:pt>
          <cx:pt idx="894">7018</cx:pt>
          <cx:pt idx="895">7056</cx:pt>
          <cx:pt idx="896">8765</cx:pt>
          <cx:pt idx="897">7018</cx:pt>
          <cx:pt idx="898">12919</cx:pt>
          <cx:pt idx="899">6993</cx:pt>
          <cx:pt idx="900">7340</cx:pt>
          <cx:pt idx="901">8712</cx:pt>
          <cx:pt idx="902">7875</cx:pt>
          <cx:pt idx="903">14859</cx:pt>
          <cx:pt idx="904">6173</cx:pt>
          <cx:pt idx="905">9920</cx:pt>
          <cx:pt idx="906">13501</cx:pt>
          <cx:pt idx="907">11500</cx:pt>
          <cx:pt idx="908">8885</cx:pt>
          <cx:pt idx="909">12589</cx:pt>
          <cx:pt idx="910">11600</cx:pt>
          <cx:pt idx="911">9286</cx:pt>
          <cx:pt idx="912">6120</cx:pt>
          <cx:pt idx="913">6270</cx:pt>
          <cx:pt idx="914">3000</cx:pt>
          <cx:pt idx="915">2001</cx:pt>
          <cx:pt idx="916">9000</cx:pt>
          <cx:pt idx="917">17140</cx:pt>
          <cx:pt idx="918">13125</cx:pt>
          <cx:pt idx="919">11029</cx:pt>
          <cx:pt idx="920">8462</cx:pt>
          <cx:pt idx="921">8777</cx:pt>
          <cx:pt idx="922">10237</cx:pt>
          <cx:pt idx="923">8012</cx:pt>
          <cx:pt idx="924">10240</cx:pt>
          <cx:pt idx="925">15611</cx:pt>
          <cx:pt idx="926">11999</cx:pt>
          <cx:pt idx="927">9900</cx:pt>
          <cx:pt idx="928">11838</cx:pt>
          <cx:pt idx="929">13006</cx:pt>
          <cx:pt idx="930">8925</cx:pt>
          <cx:pt idx="931">9100</cx:pt>
          <cx:pt idx="932">11670</cx:pt>
          <cx:pt idx="933">8487</cx:pt>
          <cx:pt idx="934">27650</cx:pt>
          <cx:pt idx="935">5825</cx:pt>
          <cx:pt idx="936">10083</cx:pt>
          <cx:pt idx="937">9675</cx:pt>
          <cx:pt idx="938">8760</cx:pt>
          <cx:pt idx="939">24090</cx:pt>
          <cx:pt idx="940">12640</cx:pt>
          <cx:pt idx="941">8755</cx:pt>
          <cx:pt idx="942">7711</cx:pt>
          <cx:pt idx="943">25000</cx:pt>
          <cx:pt idx="944">14375</cx:pt>
          <cx:pt idx="945">8820</cx:pt>
          <cx:pt idx="946">8163</cx:pt>
          <cx:pt idx="947">14536</cx:pt>
          <cx:pt idx="948">14006</cx:pt>
          <cx:pt idx="949">9360</cx:pt>
          <cx:pt idx="950">7200</cx:pt>
          <cx:pt idx="951">7800</cx:pt>
          <cx:pt idx="952">7200</cx:pt>
          <cx:pt idx="953">11075</cx:pt>
          <cx:pt idx="954">9400</cx:pt>
          <cx:pt idx="955">7136</cx:pt>
          <cx:pt idx="956">1300</cx:pt>
          <cx:pt idx="957">7420</cx:pt>
          <cx:pt idx="958">8450</cx:pt>
          <cx:pt idx="959">2572</cx:pt>
          <cx:pt idx="960">7207</cx:pt>
          <cx:pt idx="961">12227</cx:pt>
          <cx:pt idx="962">2308</cx:pt>
          <cx:pt idx="963">11923</cx:pt>
          <cx:pt idx="964">11316</cx:pt>
          <cx:pt idx="965">10237</cx:pt>
          <cx:pt idx="966">9600</cx:pt>
          <cx:pt idx="967">7390</cx:pt>
          <cx:pt idx="968">5925</cx:pt>
          <cx:pt idx="969">10382</cx:pt>
          <cx:pt idx="970">10800</cx:pt>
          <cx:pt idx="971">2268</cx:pt>
          <cx:pt idx="972">7892</cx:pt>
          <cx:pt idx="973">11639</cx:pt>
          <cx:pt idx="974">11414</cx:pt>
          <cx:pt idx="975">2651</cx:pt>
          <cx:pt idx="976">5900</cx:pt>
          <cx:pt idx="977">4274</cx:pt>
          <cx:pt idx="978">9450</cx:pt>
          <cx:pt idx="979">8816</cx:pt>
          <cx:pt idx="980">12122</cx:pt>
          <cx:pt idx="981">12203</cx:pt>
          <cx:pt idx="982">3182</cx:pt>
          <cx:pt idx="983">11250</cx:pt>
          <cx:pt idx="984">10125</cx:pt>
          <cx:pt idx="985">10880</cx:pt>
          <cx:pt idx="986">5310</cx:pt>
          <cx:pt idx="987">10159</cx:pt>
          <cx:pt idx="988">12046</cx:pt>
          <cx:pt idx="989">8125</cx:pt>
          <cx:pt idx="990">9452</cx:pt>
          <cx:pt idx="991">17671</cx:pt>
          <cx:pt idx="992">9760</cx:pt>
          <cx:pt idx="993">8846</cx:pt>
          <cx:pt idx="994">12456</cx:pt>
          <cx:pt idx="995">4712</cx:pt>
          <cx:pt idx="996">10659</cx:pt>
          <cx:pt idx="997">11717</cx:pt>
          <cx:pt idx="998">9786</cx:pt>
          <cx:pt idx="999">6762</cx:pt>
          <cx:pt idx="1000">10206</cx:pt>
          <cx:pt idx="1001">5400</cx:pt>
          <cx:pt idx="1002">11957</cx:pt>
          <cx:pt idx="1003">11500</cx:pt>
          <cx:pt idx="1004">3182</cx:pt>
          <cx:pt idx="1005">8385</cx:pt>
          <cx:pt idx="1006">12155</cx:pt>
          <cx:pt idx="1007">2217</cx:pt>
          <cx:pt idx="1008">12118</cx:pt>
          <cx:pt idx="1009">6000</cx:pt>
          <cx:pt idx="1010">21286</cx:pt>
          <cx:pt idx="1011">9825</cx:pt>
          <cx:pt idx="1012">10592</cx:pt>
          <cx:pt idx="1013">7200</cx:pt>
          <cx:pt idx="1014">11664</cx:pt>
          <cx:pt idx="1015">8400</cx:pt>
          <cx:pt idx="1016">11883</cx:pt>
          <cx:pt idx="1017">5814</cx:pt>
          <cx:pt idx="1018">10784</cx:pt>
          <cx:pt idx="1019">3013</cx:pt>
          <cx:pt idx="1020">7024</cx:pt>
          <cx:pt idx="1021">7406</cx:pt>
          <cx:pt idx="1022">9439</cx:pt>
          <cx:pt idx="1023">3182</cx:pt>
          <cx:pt idx="1024">15498</cx:pt>
          <cx:pt idx="1025">7700</cx:pt>
          <cx:pt idx="1026">9300</cx:pt>
          <cx:pt idx="1027">9520</cx:pt>
          <cx:pt idx="1028">9492</cx:pt>
          <cx:pt idx="1029">1680</cx:pt>
          <cx:pt idx="1030">7082</cx:pt>
          <cx:pt idx="1031">15863</cx:pt>
          <cx:pt idx="1032">14541</cx:pt>
          <cx:pt idx="1033">8125</cx:pt>
          <cx:pt idx="1034">6305</cx:pt>
          <cx:pt idx="1035">11500</cx:pt>
          <cx:pt idx="1036">12898</cx:pt>
          <cx:pt idx="1037">9240</cx:pt>
          <cx:pt idx="1038">1533</cx:pt>
          <cx:pt idx="1039">1477</cx:pt>
          <cx:pt idx="1040">13125</cx:pt>
          <cx:pt idx="1041">9130</cx:pt>
          <cx:pt idx="1042">5381</cx:pt>
          <cx:pt idx="1043">11839</cx:pt>
          <cx:pt idx="1044">9600</cx:pt>
          <cx:pt idx="1045">13680</cx:pt>
          <cx:pt idx="1046">16056</cx:pt>
          <cx:pt idx="1047">9245</cx:pt>
          <cx:pt idx="1048">21750</cx:pt>
          <cx:pt idx="1049">11100</cx:pt>
          <cx:pt idx="1050">8993</cx:pt>
          <cx:pt idx="1051">11175</cx:pt>
          <cx:pt idx="1052">9500</cx:pt>
          <cx:pt idx="1053">8562</cx:pt>
          <cx:pt idx="1054">11367</cx:pt>
          <cx:pt idx="1055">11361</cx:pt>
          <cx:pt idx="1056">7052</cx:pt>
          <cx:pt idx="1057">29959</cx:pt>
          <cx:pt idx="1058">11308</cx:pt>
          <cx:pt idx="1059">11275</cx:pt>
          <cx:pt idx="1060">4920</cx:pt>
          <cx:pt idx="1061">18000</cx:pt>
          <cx:pt idx="1062">13600</cx:pt>
          <cx:pt idx="1063">6000</cx:pt>
          <cx:pt idx="1064">11000</cx:pt>
          <cx:pt idx="1065">14000</cx:pt>
          <cx:pt idx="1066">7837</cx:pt>
          <cx:pt idx="1067">9760</cx:pt>
          <cx:pt idx="1068">3964</cx:pt>
          <cx:pt idx="1069">9600</cx:pt>
          <cx:pt idx="1070">10152</cx:pt>
          <cx:pt idx="1071">11700</cx:pt>
          <cx:pt idx="1072">7585</cx:pt>
          <cx:pt idx="1073">7950</cx:pt>
          <cx:pt idx="1074">8556</cx:pt>
          <cx:pt idx="1075">13125</cx:pt>
          <cx:pt idx="1076">10800</cx:pt>
          <cx:pt idx="1077">15870</cx:pt>
          <cx:pt idx="1078">4435</cx:pt>
          <cx:pt idx="1079">8775</cx:pt>
          <cx:pt idx="1080">11040</cx:pt>
          <cx:pt idx="1081">7500</cx:pt>
          <cx:pt idx="1082">8749</cx:pt>
          <cx:pt idx="1083">8800</cx:pt>
          <cx:pt idx="1084">13031</cx:pt>
          <cx:pt idx="1085">9069</cx:pt>
          <cx:pt idx="1086">1974</cx:pt>
          <cx:pt idx="1087">10574</cx:pt>
          <cx:pt idx="1088">2522</cx:pt>
          <cx:pt idx="1089">3316</cx:pt>
          <cx:pt idx="1090">8544</cx:pt>
          <cx:pt idx="1091">2160</cx:pt>
          <cx:pt idx="1092">8400</cx:pt>
          <cx:pt idx="1093">9230</cx:pt>
          <cx:pt idx="1094">5868</cx:pt>
          <cx:pt idx="1095">9317</cx:pt>
          <cx:pt idx="1096">6882</cx:pt>
          <cx:pt idx="1097">3696</cx:pt>
          <cx:pt idx="1098">6000</cx:pt>
          <cx:pt idx="1099">11880</cx:pt>
          <cx:pt idx="1100">8400</cx:pt>
          <cx:pt idx="1101">9758</cx:pt>
          <cx:pt idx="1102">7000</cx:pt>
          <cx:pt idx="1103">8910</cx:pt>
          <cx:pt idx="1104">2016</cx:pt>
          <cx:pt idx="1105">12256</cx:pt>
          <cx:pt idx="1106">10357</cx:pt>
          <cx:pt idx="1107">23257</cx:pt>
          <cx:pt idx="1108">8063</cx:pt>
          <cx:pt idx="1109">11362</cx:pt>
          <cx:pt idx="1110">8000</cx:pt>
          <cx:pt idx="1111">10480</cx:pt>
          <cx:pt idx="1112">7100</cx:pt>
          <cx:pt idx="1113">8923</cx:pt>
          <cx:pt idx="1114">5400</cx:pt>
          <cx:pt idx="1115">12085</cx:pt>
          <cx:pt idx="1116">7750</cx:pt>
          <cx:pt idx="1117">9764</cx:pt>
          <cx:pt idx="1118">13825</cx:pt>
          <cx:pt idx="1119">7560</cx:pt>
          <cx:pt idx="1120">8263</cx:pt>
          <cx:pt idx="1121">10084</cx:pt>
          <cx:pt idx="1122">8926</cx:pt>
          <cx:pt idx="1123">9405</cx:pt>
          <cx:pt idx="1124">9125</cx:pt>
          <cx:pt idx="1125">10434</cx:pt>
          <cx:pt idx="1126">3684</cx:pt>
          <cx:pt idx="1127">14572</cx:pt>
          <cx:pt idx="1128">11796</cx:pt>
          <cx:pt idx="1129">7200</cx:pt>
          <cx:pt idx="1130">7804</cx:pt>
          <cx:pt idx="1131">10712</cx:pt>
          <cx:pt idx="1132">9900</cx:pt>
          <cx:pt idx="1133">9828</cx:pt>
          <cx:pt idx="1134">8773</cx:pt>
          <cx:pt idx="1135">6180</cx:pt>
          <cx:pt idx="1136">9600</cx:pt>
          <cx:pt idx="1137">6342</cx:pt>
          <cx:pt idx="1138">9819</cx:pt>
          <cx:pt idx="1139">8731</cx:pt>
          <cx:pt idx="1140">7350</cx:pt>
          <cx:pt idx="1141">10304</cx:pt>
          <cx:pt idx="1142">9965</cx:pt>
          <cx:pt idx="1143">9000</cx:pt>
          <cx:pt idx="1144">12180</cx:pt>
          <cx:pt idx="1145">6240</cx:pt>
          <cx:pt idx="1146">11200</cx:pt>
          <cx:pt idx="1147">12000</cx:pt>
          <cx:pt idx="1148">5700</cx:pt>
          <cx:pt idx="1149">9000</cx:pt>
          <cx:pt idx="1150">8280</cx:pt>
          <cx:pt idx="1151">17755</cx:pt>
          <cx:pt idx="1152">14115</cx:pt>
          <cx:pt idx="1153">5890</cx:pt>
          <cx:pt idx="1154">13700</cx:pt>
          <cx:pt idx="1155">10768</cx:pt>
          <cx:pt idx="1156">9350</cx:pt>
          <cx:pt idx="1157">5001</cx:pt>
          <cx:pt idx="1158">11932</cx:pt>
          <cx:pt idx="1159">9120</cx:pt>
          <cx:pt idx="1160">2280</cx:pt>
          <cx:pt idx="1161">14778</cx:pt>
          <cx:pt idx="1162">8724</cx:pt>
          <cx:pt idx="1163">12900</cx:pt>
          <cx:pt idx="1164">16157</cx:pt>
          <cx:pt idx="1165">9541</cx:pt>
          <cx:pt idx="1166">10475</cx:pt>
          <cx:pt idx="1167">10852</cx:pt>
          <cx:pt idx="1168">13728</cx:pt>
          <cx:pt idx="1169">35760</cx:pt>
          <cx:pt idx="1170">9880</cx:pt>
          <cx:pt idx="1171">9120</cx:pt>
          <cx:pt idx="1172">4017</cx:pt>
          <cx:pt idx="1173">18030</cx:pt>
          <cx:pt idx="1174">16560</cx:pt>
          <cx:pt idx="1175">10678</cx:pt>
          <cx:pt idx="1176">6951</cx:pt>
          <cx:pt idx="1177">3950</cx:pt>
          <cx:pt idx="1178">7681</cx:pt>
          <cx:pt idx="1179">8335</cx:pt>
          <cx:pt idx="1180">11170</cx:pt>
          <cx:pt idx="1181">5587</cx:pt>
          <cx:pt idx="1182">15623</cx:pt>
          <cx:pt idx="1183">10800</cx:pt>
          <cx:pt idx="1184">35133</cx:pt>
          <cx:pt idx="1185">9738</cx:pt>
          <cx:pt idx="1186">10615</cx:pt>
          <cx:pt idx="1187">12461</cx:pt>
          <cx:pt idx="1188">8935</cx:pt>
          <cx:pt idx="1189">7500</cx:pt>
          <cx:pt idx="1190">32463</cx:pt>
          <cx:pt idx="1191">2645</cx:pt>
          <cx:pt idx="1192">9600</cx:pt>
          <cx:pt idx="1193">4500</cx:pt>
          <cx:pt idx="1194">9364</cx:pt>
          <cx:pt idx="1195">8029</cx:pt>
          <cx:pt idx="1196">14054</cx:pt>
          <cx:pt idx="1197">8850</cx:pt>
          <cx:pt idx="1198">9100</cx:pt>
          <cx:pt idx="1199">11235</cx:pt>
          <cx:pt idx="1200">9353</cx:pt>
          <cx:pt idx="1201">10400</cx:pt>
          <cx:pt idx="1202">6000</cx:pt>
          <cx:pt idx="1203">9750</cx:pt>
          <cx:pt idx="1204">10140</cx:pt>
          <cx:pt idx="1205">14684</cx:pt>
          <cx:pt idx="1206">8900</cx:pt>
          <cx:pt idx="1207">9135</cx:pt>
          <cx:pt idx="1208">7763</cx:pt>
          <cx:pt idx="1209">10182</cx:pt>
          <cx:pt idx="1210">11218</cx:pt>
          <cx:pt idx="1211">12134</cx:pt>
          <cx:pt idx="1212">9340</cx:pt>
          <cx:pt idx="1213">10246</cx:pt>
          <cx:pt idx="1214">10205</cx:pt>
          <cx:pt idx="1215">7094</cx:pt>
          <cx:pt idx="1216">8930</cx:pt>
          <cx:pt idx="1217">8640</cx:pt>
          <cx:pt idx="1218">6240</cx:pt>
          <cx:pt idx="1219">1680</cx:pt>
          <cx:pt idx="1220">7800</cx:pt>
          <cx:pt idx="1221">8250</cx:pt>
          <cx:pt idx="1222">10496</cx:pt>
          <cx:pt idx="1223">10680</cx:pt>
          <cx:pt idx="1224">15384</cx:pt>
          <cx:pt idx="1225">10482</cx:pt>
          <cx:pt idx="1226">14598</cx:pt>
          <cx:pt idx="1227">8872</cx:pt>
          <cx:pt idx="1228">8769</cx:pt>
          <cx:pt idx="1229">7910</cx:pt>
          <cx:pt idx="1230">18890</cx:pt>
          <cx:pt idx="1231">7728</cx:pt>
          <cx:pt idx="1232">9842</cx:pt>
          <cx:pt idx="1233">12160</cx:pt>
          <cx:pt idx="1234">8525</cx:pt>
          <cx:pt idx="1235">13132</cx:pt>
          <cx:pt idx="1236">2628</cx:pt>
          <cx:pt idx="1237">12393</cx:pt>
          <cx:pt idx="1238">13072</cx:pt>
          <cx:pt idx="1239">9037</cx:pt>
          <cx:pt idx="1240">8158</cx:pt>
          <cx:pt idx="1241">9849</cx:pt>
          <cx:pt idx="1242">10625</cx:pt>
          <cx:pt idx="1243">13891</cx:pt>
          <cx:pt idx="1244">11435</cx:pt>
          <cx:pt idx="1245">12090</cx:pt>
          <cx:pt idx="1246">8125</cx:pt>
          <cx:pt idx="1247">12328</cx:pt>
          <cx:pt idx="1248">9600</cx:pt>
          <cx:pt idx="1249">7200</cx:pt>
          <cx:pt idx="1250">11160</cx:pt>
          <cx:pt idx="1251">3136</cx:pt>
          <cx:pt idx="1252">9858</cx:pt>
          <cx:pt idx="1253">17542</cx:pt>
          <cx:pt idx="1254">6931</cx:pt>
          <cx:pt idx="1255">6240</cx:pt>
          <cx:pt idx="1256">14303</cx:pt>
          <cx:pt idx="1257">4060</cx:pt>
          <cx:pt idx="1258">9587</cx:pt>
          <cx:pt idx="1259">9750</cx:pt>
          <cx:pt idx="1260">24682</cx:pt>
          <cx:pt idx="1261">9600</cx:pt>
          <cx:pt idx="1262">11250</cx:pt>
          <cx:pt idx="1263">13515</cx:pt>
          <cx:pt idx="1264">4060</cx:pt>
          <cx:pt idx="1265">3735</cx:pt>
          <cx:pt idx="1266">10120</cx:pt>
          <cx:pt idx="1267">13214</cx:pt>
          <cx:pt idx="1268">14100</cx:pt>
          <cx:pt idx="1269">11344</cx:pt>
          <cx:pt idx="1270">23595</cx:pt>
          <cx:pt idx="1271">9156</cx:pt>
          <cx:pt idx="1272">13526</cx:pt>
          <cx:pt idx="1273">11512</cx:pt>
          <cx:pt idx="1274">5362</cx:pt>
          <cx:pt idx="1275">11345</cx:pt>
          <cx:pt idx="1276">12936</cx:pt>
          <cx:pt idx="1277">17871</cx:pt>
          <cx:pt idx="1278">9473</cx:pt>
          <cx:pt idx="1279">7500</cx:pt>
          <cx:pt idx="1280">9808</cx:pt>
          <cx:pt idx="1281">8049</cx:pt>
          <cx:pt idx="1282">8800</cx:pt>
          <cx:pt idx="1283">9400</cx:pt>
          <cx:pt idx="1284">9638</cx:pt>
          <cx:pt idx="1285">6000</cx:pt>
          <cx:pt idx="1286">9790</cx:pt>
          <cx:pt idx="1287">36500</cx:pt>
          <cx:pt idx="1288">5664</cx:pt>
          <cx:pt idx="1289">11065</cx:pt>
          <cx:pt idx="1290">14112</cx:pt>
          <cx:pt idx="1291">1680</cx:pt>
          <cx:pt idx="1292">6600</cx:pt>
          <cx:pt idx="1293">10140</cx:pt>
          <cx:pt idx="1294">8172</cx:pt>
          <cx:pt idx="1295">8400</cx:pt>
          <cx:pt idx="1296">8700</cx:pt>
          <cx:pt idx="1297">3675</cx:pt>
          <cx:pt idx="1298">63887</cx:pt>
          <cx:pt idx="1299">7500</cx:pt>
          <cx:pt idx="1300">10762</cx:pt>
          <cx:pt idx="1301">7500</cx:pt>
          <cx:pt idx="1302">10120</cx:pt>
          <cx:pt idx="1303">8688</cx:pt>
          <cx:pt idx="1304">3363</cx:pt>
          <cx:pt idx="1305">13173</cx:pt>
          <cx:pt idx="1306">6955</cx:pt>
          <cx:pt idx="1307">8072</cx:pt>
          <cx:pt idx="1308">12000</cx:pt>
          <cx:pt idx="1309">7153</cx:pt>
          <cx:pt idx="1310">17500</cx:pt>
          <cx:pt idx="1311">8814</cx:pt>
          <cx:pt idx="1312">9572</cx:pt>
          <cx:pt idx="1313">14774</cx:pt>
          <cx:pt idx="1314">8190</cx:pt>
          <cx:pt idx="1315">11075</cx:pt>
          <cx:pt idx="1316">10226</cx:pt>
          <cx:pt idx="1317">4230</cx:pt>
          <cx:pt idx="1318">14781</cx:pt>
          <cx:pt idx="1319">10215</cx:pt>
          <cx:pt idx="1320">8400</cx:pt>
          <cx:pt idx="1321">6627</cx:pt>
          <cx:pt idx="1322">10186</cx:pt>
          <cx:pt idx="1323">5330</cx:pt>
          <cx:pt idx="1324">9986</cx:pt>
          <cx:pt idx="1325">3636</cx:pt>
          <cx:pt idx="1326">4270</cx:pt>
          <cx:pt idx="1327">6600</cx:pt>
          <cx:pt idx="1328">10440</cx:pt>
          <cx:pt idx="1329">9084</cx:pt>
          <cx:pt idx="1330">10000</cx:pt>
          <cx:pt idx="1331">10780</cx:pt>
          <cx:pt idx="1332">8877</cx:pt>
          <cx:pt idx="1333">7200</cx:pt>
          <cx:pt idx="1334">2368</cx:pt>
          <cx:pt idx="1335">9650</cx:pt>
          <cx:pt idx="1336">9246</cx:pt>
          <cx:pt idx="1337">4118</cx:pt>
          <cx:pt idx="1338">13450</cx:pt>
          <cx:pt idx="1339">9560</cx:pt>
          <cx:pt idx="1340">8294</cx:pt>
          <cx:pt idx="1341">13695</cx:pt>
          <cx:pt idx="1342">9375</cx:pt>
          <cx:pt idx="1343">7558</cx:pt>
          <cx:pt idx="1344">11103</cx:pt>
          <cx:pt idx="1345">6000</cx:pt>
          <cx:pt idx="1346">20781</cx:pt>
          <cx:pt idx="1347">15306</cx:pt>
          <cx:pt idx="1348">16196</cx:pt>
          <cx:pt idx="1349">5250</cx:pt>
          <cx:pt idx="1350">11643</cx:pt>
          <cx:pt idx="1351">9247</cx:pt>
          <cx:pt idx="1352">6000</cx:pt>
          <cx:pt idx="1353">14720</cx:pt>
          <cx:pt idx="1354">10316</cx:pt>
          <cx:pt idx="1355">10192</cx:pt>
          <cx:pt idx="1356">9477</cx:pt>
          <cx:pt idx="1357">12537</cx:pt>
          <cx:pt idx="1358">2117</cx:pt>
          <cx:pt idx="1359">16737</cx:pt>
          <cx:pt idx="1360">9842</cx:pt>
          <cx:pt idx="1361">16158</cx:pt>
          <cx:pt idx="1362">12513</cx:pt>
          <cx:pt idx="1363">8499</cx:pt>
          <cx:pt idx="1364">3180</cx:pt>
          <cx:pt idx="1365">7500</cx:pt>
          <cx:pt idx="1366">9179</cx:pt>
          <cx:pt idx="1367">2665</cx:pt>
          <cx:pt idx="1368">4435</cx:pt>
          <cx:pt idx="1369">10635</cx:pt>
          <cx:pt idx="1370">5400</cx:pt>
          <cx:pt idx="1371">9600</cx:pt>
          <cx:pt idx="1372">9750</cx:pt>
          <cx:pt idx="1373">11400</cx:pt>
          <cx:pt idx="1374">10625</cx:pt>
          <cx:pt idx="1375">10991</cx:pt>
          <cx:pt idx="1376">6292</cx:pt>
          <cx:pt idx="1377">10998</cx:pt>
          <cx:pt idx="1378">1953</cx:pt>
          <cx:pt idx="1379">9735</cx:pt>
          <cx:pt idx="1380">8212</cx:pt>
          <cx:pt idx="1381">12925</cx:pt>
          <cx:pt idx="1382">7200</cx:pt>
          <cx:pt idx="1383">25339</cx:pt>
          <cx:pt idx="1384">9060</cx:pt>
          <cx:pt idx="1385">5436</cx:pt>
          <cx:pt idx="1386">16692</cx:pt>
          <cx:pt idx="1387">8520</cx:pt>
          <cx:pt idx="1388">14892</cx:pt>
          <cx:pt idx="1389">6000</cx:pt>
          <cx:pt idx="1390">9100</cx:pt>
          <cx:pt idx="1391">8944</cx:pt>
          <cx:pt idx="1392">7838</cx:pt>
          <cx:pt idx="1393">10800</cx:pt>
          <cx:pt idx="1394">4045</cx:pt>
          <cx:pt idx="1395">12665</cx:pt>
          <cx:pt idx="1396">57200</cx:pt>
          <cx:pt idx="1397">6120</cx:pt>
          <cx:pt idx="1398">7200</cx:pt>
          <cx:pt idx="1399">6171</cx:pt>
          <cx:pt idx="1400">6000</cx:pt>
          <cx:pt idx="1401">7415</cx:pt>
          <cx:pt idx="1402">6762</cx:pt>
          <cx:pt idx="1403">15256</cx:pt>
          <cx:pt idx="1404">10410</cx:pt>
          <cx:pt idx="1405">3842</cx:pt>
          <cx:pt idx="1406">8445</cx:pt>
          <cx:pt idx="1407">8780</cx:pt>
          <cx:pt idx="1408">7740</cx:pt>
          <cx:pt idx="1409">20544</cx:pt>
          <cx:pt idx="1410">12420</cx:pt>
          <cx:pt idx="1411">9600</cx:pt>
          <cx:pt idx="1412">7200</cx:pt>
          <cx:pt idx="1413">10994</cx:pt>
          <cx:pt idx="1414">13053</cx:pt>
          <cx:pt idx="1415">3635</cx:pt>
          <cx:pt idx="1416">11340</cx:pt>
          <cx:pt idx="1417">16545</cx:pt>
          <cx:pt idx="1418">9204</cx:pt>
          <cx:pt idx="1419">16381</cx:pt>
          <cx:pt idx="1420">11700</cx:pt>
          <cx:pt idx="1421">4043</cx:pt>
          <cx:pt idx="1422">4435</cx:pt>
          <cx:pt idx="1423">19690</cx:pt>
          <cx:pt idx="1424">9503</cx:pt>
          <cx:pt idx="1425">10721</cx:pt>
          <cx:pt idx="1426">10944</cx:pt>
          <cx:pt idx="1427">10930</cx:pt>
          <cx:pt idx="1428">7200</cx:pt>
          <cx:pt idx="1429">12546</cx:pt>
          <cx:pt idx="1430">21930</cx:pt>
          <cx:pt idx="1431">4928</cx:pt>
          <cx:pt idx="1432">10800</cx:pt>
          <cx:pt idx="1433">10261</cx:pt>
          <cx:pt idx="1434">17400</cx:pt>
          <cx:pt idx="1435">8400</cx:pt>
          <cx:pt idx="1436">9000</cx:pt>
          <cx:pt idx="1437">12444</cx:pt>
          <cx:pt idx="1438">7407</cx:pt>
          <cx:pt idx="1439">11584</cx:pt>
          <cx:pt idx="1440">11526</cx:pt>
          <cx:pt idx="1441">4426</cx:pt>
          <cx:pt idx="1442">11003</cx:pt>
          <cx:pt idx="1443">8854</cx:pt>
          <cx:pt idx="1444">8500</cx:pt>
          <cx:pt idx="1445">8400</cx:pt>
          <cx:pt idx="1446">26142</cx:pt>
          <cx:pt idx="1447">10000</cx:pt>
          <cx:pt idx="1448">11767</cx:pt>
          <cx:pt idx="1449">1533</cx:pt>
          <cx:pt idx="1450">9000</cx:pt>
          <cx:pt idx="1451">9262</cx:pt>
          <cx:pt idx="1452">3675</cx:pt>
          <cx:pt idx="1453">17217</cx:pt>
          <cx:pt idx="1454">7500</cx:pt>
          <cx:pt idx="1455">7917</cx:pt>
          <cx:pt idx="1456">13175</cx:pt>
          <cx:pt idx="1457">9042</cx:pt>
          <cx:pt idx="1458">9717</cx:pt>
          <cx:pt idx="1459">9937</cx:pt>
        </cx:lvl>
      </cx:numDim>
    </cx:data>
  </cx:chartData>
  <cx:chart>
    <cx:title pos="t" align="ctr" overlay="0">
      <cx:tx>
        <cx:txData>
          <cx:v>The distribution of the lot area in square feet (SF)</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The distribution of the lot area in square feet (SF)</a:t>
          </a:r>
        </a:p>
      </cx:txPr>
    </cx:title>
    <cx:plotArea>
      <cx:plotAreaRegion>
        <cx:series layoutId="boxWhisker" uniqueId="{942A5014-9CBB-404E-87D3-FDF227DEB3A0}">
          <cx:tx>
            <cx:txData>
              <cx:f>Housing_Prices_24!$C$1</cx:f>
              <cx:v>LotArea</cx:v>
            </cx:txData>
          </cx:tx>
          <cx:dataId val="0"/>
          <cx:layoutPr>
            <cx:visibility meanLine="0" meanMarker="1" nonoutliers="0" outliers="1"/>
            <cx:statistics quartileMethod="exclusive"/>
          </cx:layoutPr>
        </cx:series>
      </cx:plotAreaRegion>
      <cx:axis id="0" hidden="1">
        <cx:catScaling gapWidth="1"/>
        <cx:tickLabels/>
      </cx:axis>
      <cx:axis id="1">
        <cx:valScaling/>
        <cx:majorGridlines/>
        <cx:tickLabels/>
      </cx:axis>
    </cx:plotArea>
  </cx:chart>
  <cx:spPr>
    <a:no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B3132-DA29-E54B-9BD4-A63C228E45F2}" type="datetimeFigureOut">
              <a:rPr lang="en-US" smtClean="0"/>
              <a:t>9/14/24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C694C-F213-8E46-B55F-4DB1EA5D53E8}" type="slidenum">
              <a:rPr lang="en-US" smtClean="0"/>
              <a:t>‹#›</a:t>
            </a:fld>
            <a:endParaRPr lang="en-US"/>
          </a:p>
        </p:txBody>
      </p:sp>
    </p:spTree>
    <p:extLst>
      <p:ext uri="{BB962C8B-B14F-4D97-AF65-F5344CB8AC3E}">
        <p14:creationId xmlns:p14="http://schemas.microsoft.com/office/powerpoint/2010/main" val="60633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C694C-F213-8E46-B55F-4DB1EA5D53E8}" type="slidenum">
              <a:rPr lang="en-US" smtClean="0"/>
              <a:t>3</a:t>
            </a:fld>
            <a:endParaRPr lang="en-US"/>
          </a:p>
        </p:txBody>
      </p:sp>
    </p:spTree>
    <p:extLst>
      <p:ext uri="{BB962C8B-B14F-4D97-AF65-F5344CB8AC3E}">
        <p14:creationId xmlns:p14="http://schemas.microsoft.com/office/powerpoint/2010/main" val="2630748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C694C-F213-8E46-B55F-4DB1EA5D53E8}" type="slidenum">
              <a:rPr lang="en-US" smtClean="0"/>
              <a:t>4</a:t>
            </a:fld>
            <a:endParaRPr lang="en-US"/>
          </a:p>
        </p:txBody>
      </p:sp>
    </p:spTree>
    <p:extLst>
      <p:ext uri="{BB962C8B-B14F-4D97-AF65-F5344CB8AC3E}">
        <p14:creationId xmlns:p14="http://schemas.microsoft.com/office/powerpoint/2010/main" val="1429073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C694C-F213-8E46-B55F-4DB1EA5D53E8}" type="slidenum">
              <a:rPr lang="en-US" smtClean="0"/>
              <a:t>6</a:t>
            </a:fld>
            <a:endParaRPr lang="en-US"/>
          </a:p>
        </p:txBody>
      </p:sp>
    </p:spTree>
    <p:extLst>
      <p:ext uri="{BB962C8B-B14F-4D97-AF65-F5344CB8AC3E}">
        <p14:creationId xmlns:p14="http://schemas.microsoft.com/office/powerpoint/2010/main" val="369583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C694C-F213-8E46-B55F-4DB1EA5D53E8}" type="slidenum">
              <a:rPr lang="en-US" smtClean="0"/>
              <a:t>7</a:t>
            </a:fld>
            <a:endParaRPr lang="en-US"/>
          </a:p>
        </p:txBody>
      </p:sp>
    </p:spTree>
    <p:extLst>
      <p:ext uri="{BB962C8B-B14F-4D97-AF65-F5344CB8AC3E}">
        <p14:creationId xmlns:p14="http://schemas.microsoft.com/office/powerpoint/2010/main" val="384453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C694C-F213-8E46-B55F-4DB1EA5D53E8}" type="slidenum">
              <a:rPr lang="en-US" smtClean="0"/>
              <a:t>8</a:t>
            </a:fld>
            <a:endParaRPr lang="en-US"/>
          </a:p>
        </p:txBody>
      </p:sp>
    </p:spTree>
    <p:extLst>
      <p:ext uri="{BB962C8B-B14F-4D97-AF65-F5344CB8AC3E}">
        <p14:creationId xmlns:p14="http://schemas.microsoft.com/office/powerpoint/2010/main" val="3229627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C694C-F213-8E46-B55F-4DB1EA5D53E8}" type="slidenum">
              <a:rPr lang="en-US" smtClean="0"/>
              <a:t>9</a:t>
            </a:fld>
            <a:endParaRPr lang="en-US"/>
          </a:p>
        </p:txBody>
      </p:sp>
    </p:spTree>
    <p:extLst>
      <p:ext uri="{BB962C8B-B14F-4D97-AF65-F5344CB8AC3E}">
        <p14:creationId xmlns:p14="http://schemas.microsoft.com/office/powerpoint/2010/main" val="290939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4E3D-3305-3A14-3ED5-724DF7055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EB275-31F8-6ED7-AF18-B4ABD9489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237330-B026-B635-3C98-7B417633CA5C}"/>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5" name="Footer Placeholder 4">
            <a:extLst>
              <a:ext uri="{FF2B5EF4-FFF2-40B4-BE49-F238E27FC236}">
                <a16:creationId xmlns:a16="http://schemas.microsoft.com/office/drawing/2014/main" id="{224B7BF0-6C3F-A4CC-BCD9-619C35323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EFEF8-F298-0905-9B4C-350F484F8EDC}"/>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303121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AB27-0768-D355-F68F-8676BBB457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0559C-3D8A-DF8B-3013-E052740B13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63A3B-D306-D766-B83C-F15588E740BC}"/>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5" name="Footer Placeholder 4">
            <a:extLst>
              <a:ext uri="{FF2B5EF4-FFF2-40B4-BE49-F238E27FC236}">
                <a16:creationId xmlns:a16="http://schemas.microsoft.com/office/drawing/2014/main" id="{B9224A52-B8A1-51CD-0110-26CE87D45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38A49-4BF5-BD47-1127-8A7ACB899547}"/>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291333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7B13D-7DC0-94AC-B5FD-470717CDF6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89C253-EF7A-A593-A8E8-4AA3C4C892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C04AD-A411-313E-AE82-5CFF0E5E795A}"/>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5" name="Footer Placeholder 4">
            <a:extLst>
              <a:ext uri="{FF2B5EF4-FFF2-40B4-BE49-F238E27FC236}">
                <a16:creationId xmlns:a16="http://schemas.microsoft.com/office/drawing/2014/main" id="{B8F95A75-955D-6A59-2080-0477EC163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07502-923E-8C99-B185-CDA19173A786}"/>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285320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9862-811D-C9FB-BBA1-816267ABF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355AA-5242-C714-42CE-5C194AE46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79C38-2733-89AE-599C-2539E176C48F}"/>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5" name="Footer Placeholder 4">
            <a:extLst>
              <a:ext uri="{FF2B5EF4-FFF2-40B4-BE49-F238E27FC236}">
                <a16:creationId xmlns:a16="http://schemas.microsoft.com/office/drawing/2014/main" id="{534523FB-121E-2C8F-6A0C-738F90A47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31C9D-8136-2636-9702-679685294AA6}"/>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397819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9C45-1649-0FE5-1C5E-794BBE54A1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5D0F8B-453C-C411-6CED-AEC80918A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76CC76-063A-2519-8540-CE5013D8D11D}"/>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5" name="Footer Placeholder 4">
            <a:extLst>
              <a:ext uri="{FF2B5EF4-FFF2-40B4-BE49-F238E27FC236}">
                <a16:creationId xmlns:a16="http://schemas.microsoft.com/office/drawing/2014/main" id="{C96078A7-3955-001E-AFBD-824BCC8A7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0FB76-BA23-46D0-45BB-68FB682793D6}"/>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35488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FFAF-AA01-E772-4D7C-F525E04AB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826D7D-BD3E-C925-5605-C9B29AF88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525ABD-280A-7122-291E-F6E0058408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3CA84-3157-E7B6-ECB1-EA4013054480}"/>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6" name="Footer Placeholder 5">
            <a:extLst>
              <a:ext uri="{FF2B5EF4-FFF2-40B4-BE49-F238E27FC236}">
                <a16:creationId xmlns:a16="http://schemas.microsoft.com/office/drawing/2014/main" id="{905CDEB7-9876-E5DF-61AD-9D801A373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380C1-86EA-FD0A-D0B5-82557ECC17BC}"/>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171682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7806-129C-B15C-FD5F-6DE57CB520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197F89-B32A-7BFD-59C0-CFBB41066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3B8DB-D88F-8ED5-3BCB-C83605FBCA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E70B61-A071-E664-6EA3-870247F35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5E14B-45C3-DADB-283F-2ED8DBFD8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B8CC6-0106-9ACC-D17F-B71E3BA5658A}"/>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8" name="Footer Placeholder 7">
            <a:extLst>
              <a:ext uri="{FF2B5EF4-FFF2-40B4-BE49-F238E27FC236}">
                <a16:creationId xmlns:a16="http://schemas.microsoft.com/office/drawing/2014/main" id="{A74EC437-FF4D-2FBE-712C-2E85E6C57C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A15E7-AB02-F3AD-5275-E82432CF61CC}"/>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41181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E5F7-C310-6767-3366-0C8C644760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1F67EE-7DBE-D902-AA6F-6EE499A39C4E}"/>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4" name="Footer Placeholder 3">
            <a:extLst>
              <a:ext uri="{FF2B5EF4-FFF2-40B4-BE49-F238E27FC236}">
                <a16:creationId xmlns:a16="http://schemas.microsoft.com/office/drawing/2014/main" id="{5E0C0102-9035-5EF2-D6D4-0A252B68FB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2295AF-0305-8D82-8289-37F3FE3E834D}"/>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66606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40F56-8A46-6051-0FB1-31B87F577C02}"/>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3" name="Footer Placeholder 2">
            <a:extLst>
              <a:ext uri="{FF2B5EF4-FFF2-40B4-BE49-F238E27FC236}">
                <a16:creationId xmlns:a16="http://schemas.microsoft.com/office/drawing/2014/main" id="{12347ABD-3337-E2FA-2019-1CE5DA94A4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7BD2B1-2380-56F7-1A1E-DC41C3FF7503}"/>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404047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7D9A-4625-E441-E9F4-90E1B67E1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6B08AF-09BE-2CE5-5540-0C200776D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9F7B87-215B-46FB-C383-F45DF4683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6A4C0-C477-B448-268A-88A2142DA07E}"/>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6" name="Footer Placeholder 5">
            <a:extLst>
              <a:ext uri="{FF2B5EF4-FFF2-40B4-BE49-F238E27FC236}">
                <a16:creationId xmlns:a16="http://schemas.microsoft.com/office/drawing/2014/main" id="{E415CC11-0914-5F65-60B2-68BD35264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9B92B-E90A-291A-97D1-04409D604A17}"/>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125336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535C-A389-8ACA-AAA5-6E91E77B6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04F50B-27FF-B755-FE23-7C6EA3EAD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84CCDC-3F74-2CFA-DA53-CDFA273A6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CA23A-8D45-8ED1-8FC8-A18120034260}"/>
              </a:ext>
            </a:extLst>
          </p:cNvPr>
          <p:cNvSpPr>
            <a:spLocks noGrp="1"/>
          </p:cNvSpPr>
          <p:nvPr>
            <p:ph type="dt" sz="half" idx="10"/>
          </p:nvPr>
        </p:nvSpPr>
        <p:spPr/>
        <p:txBody>
          <a:bodyPr/>
          <a:lstStyle/>
          <a:p>
            <a:fld id="{4CD964E6-D53D-CA42-9034-CB4464C62EBD}" type="datetimeFigureOut">
              <a:rPr lang="en-US" smtClean="0"/>
              <a:t>9/9/24</a:t>
            </a:fld>
            <a:endParaRPr lang="en-US"/>
          </a:p>
        </p:txBody>
      </p:sp>
      <p:sp>
        <p:nvSpPr>
          <p:cNvPr id="6" name="Footer Placeholder 5">
            <a:extLst>
              <a:ext uri="{FF2B5EF4-FFF2-40B4-BE49-F238E27FC236}">
                <a16:creationId xmlns:a16="http://schemas.microsoft.com/office/drawing/2014/main" id="{CD968288-DD8E-A725-7E55-14B4CDEF83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3BBE7-69FB-F44B-E1C8-8F94DD32FF1B}"/>
              </a:ext>
            </a:extLst>
          </p:cNvPr>
          <p:cNvSpPr>
            <a:spLocks noGrp="1"/>
          </p:cNvSpPr>
          <p:nvPr>
            <p:ph type="sldNum" sz="quarter" idx="12"/>
          </p:nvPr>
        </p:nvSpPr>
        <p:spPr/>
        <p:txBody>
          <a:bodyPr/>
          <a:lstStyle/>
          <a:p>
            <a:fld id="{7D850FF9-6261-FF4B-A942-06F5639FDF81}" type="slidenum">
              <a:rPr lang="en-US" smtClean="0"/>
              <a:t>‹#›</a:t>
            </a:fld>
            <a:endParaRPr lang="en-US"/>
          </a:p>
        </p:txBody>
      </p:sp>
    </p:spTree>
    <p:extLst>
      <p:ext uri="{BB962C8B-B14F-4D97-AF65-F5344CB8AC3E}">
        <p14:creationId xmlns:p14="http://schemas.microsoft.com/office/powerpoint/2010/main" val="3653831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4B251-41F9-1D88-9A01-B1F6633C31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AAA062-7A73-3D4F-F855-9CC895E94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CC5D8-BB97-7ACA-6D83-32DC299525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D964E6-D53D-CA42-9034-CB4464C62EBD}" type="datetimeFigureOut">
              <a:rPr lang="en-US" smtClean="0"/>
              <a:t>9/9/24</a:t>
            </a:fld>
            <a:endParaRPr lang="en-US"/>
          </a:p>
        </p:txBody>
      </p:sp>
      <p:sp>
        <p:nvSpPr>
          <p:cNvPr id="5" name="Footer Placeholder 4">
            <a:extLst>
              <a:ext uri="{FF2B5EF4-FFF2-40B4-BE49-F238E27FC236}">
                <a16:creationId xmlns:a16="http://schemas.microsoft.com/office/drawing/2014/main" id="{ACBAFB9C-F5CB-FA68-662F-21D475902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51607B0-DBE8-4547-D6F1-4F285C98A7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850FF9-6261-FF4B-A942-06F5639FDF81}" type="slidenum">
              <a:rPr lang="en-US" smtClean="0"/>
              <a:t>‹#›</a:t>
            </a:fld>
            <a:endParaRPr lang="en-US"/>
          </a:p>
        </p:txBody>
      </p:sp>
    </p:spTree>
    <p:extLst>
      <p:ext uri="{BB962C8B-B14F-4D97-AF65-F5344CB8AC3E}">
        <p14:creationId xmlns:p14="http://schemas.microsoft.com/office/powerpoint/2010/main" val="1443613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14/relationships/chartEx" Target="../charts/chartEx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2AC5-A923-4B52-5D5A-D23407FD58F7}"/>
              </a:ext>
            </a:extLst>
          </p:cNvPr>
          <p:cNvSpPr>
            <a:spLocks noGrp="1"/>
          </p:cNvSpPr>
          <p:nvPr>
            <p:ph type="ctrTitle"/>
          </p:nvPr>
        </p:nvSpPr>
        <p:spPr/>
        <p:txBody>
          <a:bodyPr>
            <a:normAutofit fontScale="90000"/>
          </a:bodyPr>
          <a:lstStyle/>
          <a:p>
            <a:r>
              <a:rPr lang="en-US" dirty="0">
                <a:latin typeface="Calibri" panose="020F0502020204030204" pitchFamily="34" charset="0"/>
                <a:cs typeface="Calibri" panose="020F0502020204030204" pitchFamily="34" charset="0"/>
              </a:rPr>
              <a:t>Real Estate Regression Project</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2F3E6C2-2897-F2D8-6D89-6B04B9B24798}"/>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Shuangtong</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Dai</a:t>
            </a:r>
          </a:p>
          <a:p>
            <a:r>
              <a:rPr lang="en-US" altLang="zh-CN" dirty="0">
                <a:latin typeface="Calibri" panose="020F0502020204030204" pitchFamily="34" charset="0"/>
                <a:cs typeface="Calibri" panose="020F0502020204030204" pitchFamily="34" charset="0"/>
              </a:rPr>
              <a:t>9.13.2024</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99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C6D1-BEE0-7249-0F9C-62FB55CEA956}"/>
              </a:ext>
            </a:extLst>
          </p:cNvPr>
          <p:cNvSpPr>
            <a:spLocks noGrp="1"/>
          </p:cNvSpPr>
          <p:nvPr>
            <p:ph type="title"/>
          </p:nvPr>
        </p:nvSpPr>
        <p:spPr>
          <a:xfrm>
            <a:off x="728661" y="242097"/>
            <a:ext cx="10515600" cy="1325563"/>
          </a:xfrm>
        </p:spPr>
        <p:txBody>
          <a:bodyPr>
            <a:normAutofit/>
          </a:bodyPr>
          <a:lstStyle/>
          <a:p>
            <a:r>
              <a:rPr lang="en-US" sz="3600" dirty="0">
                <a:latin typeface="Calibri" panose="020F0502020204030204" pitchFamily="34" charset="0"/>
                <a:cs typeface="Calibri" panose="020F0502020204030204" pitchFamily="34" charset="0"/>
              </a:rPr>
              <a:t>Overview of the Raw Data </a:t>
            </a:r>
          </a:p>
        </p:txBody>
      </p:sp>
      <p:sp>
        <p:nvSpPr>
          <p:cNvPr id="3" name="Content Placeholder 2">
            <a:extLst>
              <a:ext uri="{FF2B5EF4-FFF2-40B4-BE49-F238E27FC236}">
                <a16:creationId xmlns:a16="http://schemas.microsoft.com/office/drawing/2014/main" id="{06DDC73C-694F-DD54-D6A4-E7C4DEDADFFF}"/>
              </a:ext>
            </a:extLst>
          </p:cNvPr>
          <p:cNvSpPr>
            <a:spLocks noGrp="1"/>
          </p:cNvSpPr>
          <p:nvPr>
            <p:ph idx="1"/>
          </p:nvPr>
        </p:nvSpPr>
        <p:spPr>
          <a:xfrm>
            <a:off x="728661" y="1361605"/>
            <a:ext cx="10734678" cy="4351338"/>
          </a:xfrm>
        </p:spPr>
        <p:txBody>
          <a:bodyPr>
            <a:normAutofit/>
          </a:bodyPr>
          <a:lstStyle/>
          <a:p>
            <a:pPr algn="just"/>
            <a:r>
              <a:rPr lang="en-US" sz="2000" dirty="0">
                <a:latin typeface="Calibri" panose="020F0502020204030204" pitchFamily="34" charset="0"/>
                <a:cs typeface="Calibri" panose="020F0502020204030204" pitchFamily="34" charset="0"/>
              </a:rPr>
              <a:t>1460 houses sold between 2006-2010. </a:t>
            </a:r>
          </a:p>
          <a:p>
            <a:pPr algn="just"/>
            <a:r>
              <a:rPr lang="en-US" sz="2000" dirty="0">
                <a:latin typeface="Calibri" panose="020F0502020204030204" pitchFamily="34" charset="0"/>
                <a:cs typeface="Calibri" panose="020F0502020204030204" pitchFamily="34" charset="0"/>
              </a:rPr>
              <a:t>Most sale prices range between 88,000.0 and 326,099, with lot areas ranging from 3,311.7 to 17,401.15 square feet.</a:t>
            </a:r>
          </a:p>
          <a:p>
            <a:pPr algn="just"/>
            <a:endParaRPr lang="en-US" sz="2400" dirty="0">
              <a:latin typeface="Calibri" panose="020F0502020204030204" pitchFamily="34" charset="0"/>
              <a:cs typeface="Calibri" panose="020F0502020204030204" pitchFamily="34" charset="0"/>
            </a:endParaRPr>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25E275FC-17A2-0FC7-C50E-FBDB8B7E567D}"/>
                  </a:ext>
                </a:extLst>
              </p:cNvPr>
              <p:cNvGraphicFramePr/>
              <p:nvPr>
                <p:extLst>
                  <p:ext uri="{D42A27DB-BD31-4B8C-83A1-F6EECF244321}">
                    <p14:modId xmlns:p14="http://schemas.microsoft.com/office/powerpoint/2010/main" val="742421316"/>
                  </p:ext>
                </p:extLst>
              </p:nvPr>
            </p:nvGraphicFramePr>
            <p:xfrm>
              <a:off x="1052517" y="2688280"/>
              <a:ext cx="3995737" cy="376363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a:extLst>
                  <a:ext uri="{FF2B5EF4-FFF2-40B4-BE49-F238E27FC236}">
                    <a16:creationId xmlns:a16="http://schemas.microsoft.com/office/drawing/2014/main" id="{25E275FC-17A2-0FC7-C50E-FBDB8B7E567D}"/>
                  </a:ext>
                </a:extLst>
              </p:cNvPr>
              <p:cNvPicPr>
                <a:picLocks noGrp="1" noRot="1" noChangeAspect="1" noMove="1" noResize="1" noEditPoints="1" noAdjustHandles="1" noChangeArrowheads="1" noChangeShapeType="1"/>
              </p:cNvPicPr>
              <p:nvPr/>
            </p:nvPicPr>
            <p:blipFill>
              <a:blip r:embed="rId3"/>
              <a:stretch>
                <a:fillRect/>
              </a:stretch>
            </p:blipFill>
            <p:spPr>
              <a:xfrm>
                <a:off x="1052517" y="2688280"/>
                <a:ext cx="3995737" cy="376363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FD3D375-8A5A-4D61-8AFA-6A27719E4956}"/>
                  </a:ext>
                </a:extLst>
              </p:cNvPr>
              <p:cNvGraphicFramePr/>
              <p:nvPr>
                <p:extLst>
                  <p:ext uri="{D42A27DB-BD31-4B8C-83A1-F6EECF244321}">
                    <p14:modId xmlns:p14="http://schemas.microsoft.com/office/powerpoint/2010/main" val="185694446"/>
                  </p:ext>
                </p:extLst>
              </p:nvPr>
            </p:nvGraphicFramePr>
            <p:xfrm>
              <a:off x="5991231" y="2688280"/>
              <a:ext cx="3995737" cy="376363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0" name="Chart 9">
                <a:extLst>
                  <a:ext uri="{FF2B5EF4-FFF2-40B4-BE49-F238E27FC236}">
                    <a16:creationId xmlns:a16="http://schemas.microsoft.com/office/drawing/2014/main" id="{FFD3D375-8A5A-4D61-8AFA-6A27719E4956}"/>
                  </a:ext>
                </a:extLst>
              </p:cNvPr>
              <p:cNvPicPr>
                <a:picLocks noGrp="1" noRot="1" noChangeAspect="1" noMove="1" noResize="1" noEditPoints="1" noAdjustHandles="1" noChangeArrowheads="1" noChangeShapeType="1"/>
              </p:cNvPicPr>
              <p:nvPr/>
            </p:nvPicPr>
            <p:blipFill>
              <a:blip r:embed="rId5"/>
              <a:stretch>
                <a:fillRect/>
              </a:stretch>
            </p:blipFill>
            <p:spPr>
              <a:xfrm>
                <a:off x="5991231" y="2688280"/>
                <a:ext cx="3995737" cy="3763639"/>
              </a:xfrm>
              <a:prstGeom prst="rect">
                <a:avLst/>
              </a:prstGeom>
            </p:spPr>
          </p:pic>
        </mc:Fallback>
      </mc:AlternateContent>
    </p:spTree>
    <p:extLst>
      <p:ext uri="{BB962C8B-B14F-4D97-AF65-F5344CB8AC3E}">
        <p14:creationId xmlns:p14="http://schemas.microsoft.com/office/powerpoint/2010/main" val="365603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C6D1-BEE0-7249-0F9C-62FB55CEA956}"/>
              </a:ext>
            </a:extLst>
          </p:cNvPr>
          <p:cNvSpPr>
            <a:spLocks noGrp="1"/>
          </p:cNvSpPr>
          <p:nvPr>
            <p:ph type="title"/>
          </p:nvPr>
        </p:nvSpPr>
        <p:spPr>
          <a:xfrm>
            <a:off x="728661" y="242097"/>
            <a:ext cx="10515600" cy="1325563"/>
          </a:xfrm>
        </p:spPr>
        <p:txBody>
          <a:bodyPr>
            <a:normAutofit/>
          </a:bodyPr>
          <a:lstStyle/>
          <a:p>
            <a:r>
              <a:rPr lang="en-US" sz="3600" dirty="0">
                <a:latin typeface="Calibri" panose="020F0502020204030204" pitchFamily="34" charset="0"/>
                <a:cs typeface="Calibri" panose="020F0502020204030204" pitchFamily="34" charset="0"/>
              </a:rPr>
              <a:t>Heatmap of the Correlation Matrix</a:t>
            </a:r>
          </a:p>
        </p:txBody>
      </p:sp>
      <p:pic>
        <p:nvPicPr>
          <p:cNvPr id="3" name="Picture 2">
            <a:extLst>
              <a:ext uri="{FF2B5EF4-FFF2-40B4-BE49-F238E27FC236}">
                <a16:creationId xmlns:a16="http://schemas.microsoft.com/office/drawing/2014/main" id="{FFFE58E8-8392-A06B-E652-3F2D40261DDA}"/>
              </a:ext>
            </a:extLst>
          </p:cNvPr>
          <p:cNvPicPr>
            <a:picLocks noChangeAspect="1"/>
          </p:cNvPicPr>
          <p:nvPr/>
        </p:nvPicPr>
        <p:blipFill>
          <a:blip r:embed="rId3"/>
          <a:stretch>
            <a:fillRect/>
          </a:stretch>
        </p:blipFill>
        <p:spPr>
          <a:xfrm>
            <a:off x="5279448" y="1292011"/>
            <a:ext cx="6074352" cy="5506872"/>
          </a:xfrm>
          <a:prstGeom prst="rect">
            <a:avLst/>
          </a:prstGeom>
        </p:spPr>
      </p:pic>
      <p:sp>
        <p:nvSpPr>
          <p:cNvPr id="9" name="Content Placeholder 2">
            <a:extLst>
              <a:ext uri="{FF2B5EF4-FFF2-40B4-BE49-F238E27FC236}">
                <a16:creationId xmlns:a16="http://schemas.microsoft.com/office/drawing/2014/main" id="{281428C5-2275-498E-CBD4-D7B2B2C9D6BF}"/>
              </a:ext>
            </a:extLst>
          </p:cNvPr>
          <p:cNvSpPr>
            <a:spLocks noGrp="1"/>
          </p:cNvSpPr>
          <p:nvPr>
            <p:ph idx="1"/>
          </p:nvPr>
        </p:nvSpPr>
        <p:spPr>
          <a:xfrm>
            <a:off x="728661" y="1610619"/>
            <a:ext cx="4441248" cy="4351338"/>
          </a:xfrm>
        </p:spPr>
        <p:txBody>
          <a:bodyPr>
            <a:normAutofit/>
          </a:bodyPr>
          <a:lstStyle/>
          <a:p>
            <a:pPr marL="0" indent="0">
              <a:buNone/>
            </a:pPr>
            <a:r>
              <a:rPr lang="en-US" sz="2000" dirty="0">
                <a:latin typeface="Calibri" panose="020F0502020204030204" pitchFamily="34" charset="0"/>
                <a:cs typeface="Calibri" panose="020F0502020204030204" pitchFamily="34" charset="0"/>
              </a:rPr>
              <a:t>The heatmap of the correlation matrix shows the relationships between variables.</a:t>
            </a:r>
          </a:p>
          <a:p>
            <a:pPr marL="0" indent="0">
              <a:buNone/>
            </a:pPr>
            <a:r>
              <a:rPr lang="en-US" sz="2000" dirty="0" err="1">
                <a:latin typeface="Calibri" panose="020F0502020204030204" pitchFamily="34" charset="0"/>
                <a:cs typeface="Calibri" panose="020F0502020204030204" pitchFamily="34" charset="0"/>
              </a:rPr>
              <a:t>LotArea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TotalBsmtSF</a:t>
            </a:r>
            <a:r>
              <a:rPr lang="en-US" sz="2000" dirty="0">
                <a:latin typeface="Calibri" panose="020F0502020204030204" pitchFamily="34" charset="0"/>
                <a:cs typeface="Calibri" panose="020F0502020204030204" pitchFamily="34" charset="0"/>
              </a:rPr>
              <a:t>, 1stFlrSF, 2ndFlrSF, </a:t>
            </a:r>
            <a:r>
              <a:rPr lang="en-US" sz="2000" dirty="0" err="1">
                <a:latin typeface="Calibri" panose="020F0502020204030204" pitchFamily="34" charset="0"/>
                <a:cs typeface="Calibri" panose="020F0502020204030204" pitchFamily="34" charset="0"/>
              </a:rPr>
              <a:t>FullBath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HalfBath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BedroomAbvGr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TotRmsAbvGrd</a:t>
            </a:r>
            <a:r>
              <a:rPr lang="en-US" sz="2000" dirty="0">
                <a:latin typeface="Calibri" panose="020F0502020204030204" pitchFamily="34" charset="0"/>
                <a:cs typeface="Calibri" panose="020F0502020204030204" pitchFamily="34" charset="0"/>
              </a:rPr>
              <a:t>, Fireplaces, </a:t>
            </a:r>
            <a:r>
              <a:rPr lang="en-US" sz="2000" dirty="0" err="1">
                <a:latin typeface="Calibri" panose="020F0502020204030204" pitchFamily="34" charset="0"/>
                <a:cs typeface="Calibri" panose="020F0502020204030204" pitchFamily="34" charset="0"/>
              </a:rPr>
              <a:t>GarageCars</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WoodDeckSF</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OpenPorchSF</a:t>
            </a:r>
            <a:r>
              <a:rPr lang="en-US" sz="2000" dirty="0">
                <a:latin typeface="Calibri" panose="020F0502020204030204" pitchFamily="34" charset="0"/>
                <a:cs typeface="Calibri" panose="020F0502020204030204" pitchFamily="34" charset="0"/>
              </a:rPr>
              <a:t> have a high correlation with </a:t>
            </a:r>
            <a:r>
              <a:rPr lang="en-US" sz="2000" dirty="0" err="1">
                <a:latin typeface="Calibri" panose="020F0502020204030204" pitchFamily="34" charset="0"/>
                <a:cs typeface="Calibri" panose="020F0502020204030204" pitchFamily="34" charset="0"/>
              </a:rPr>
              <a:t>SalePrice</a:t>
            </a:r>
            <a:r>
              <a:rPr lang="en-US" sz="2000" dirty="0">
                <a:latin typeface="Calibri" panose="020F0502020204030204" pitchFamily="34" charset="0"/>
                <a:cs typeface="Calibri" panose="020F0502020204030204" pitchFamily="34" charset="0"/>
              </a:rPr>
              <a:t>.</a:t>
            </a:r>
            <a:r>
              <a:rPr lang="zh-CN" altLang="en-US" sz="2000" dirty="0">
                <a:latin typeface="Calibri" panose="020F0502020204030204" pitchFamily="34" charset="0"/>
                <a:cs typeface="Calibri" panose="020F0502020204030204" pitchFamily="34" charset="0"/>
              </a:rPr>
              <a:t> </a:t>
            </a:r>
            <a:endParaRPr lang="en-US" altLang="zh-CN" sz="2000" dirty="0">
              <a:latin typeface="Calibri" panose="020F0502020204030204" pitchFamily="34" charset="0"/>
              <a:cs typeface="Calibri" panose="020F0502020204030204" pitchFamily="34" charset="0"/>
            </a:endParaRPr>
          </a:p>
          <a:p>
            <a:pPr marL="0" indent="0">
              <a:buNone/>
            </a:pPr>
            <a:r>
              <a:rPr lang="en-US" altLang="zh-CN" sz="2000" dirty="0">
                <a:latin typeface="Calibri" panose="020F0502020204030204" pitchFamily="34" charset="0"/>
                <a:cs typeface="Calibri" panose="020F0502020204030204" pitchFamily="34" charset="0"/>
              </a:rPr>
              <a:t>Therefore, linear regression modeling is performed on these variables.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320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652E-B81B-EC52-6BED-890B706BBF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DA6FD-9513-51EC-884B-0231DA98857D}"/>
              </a:ext>
            </a:extLst>
          </p:cNvPr>
          <p:cNvSpPr>
            <a:spLocks noGrp="1"/>
          </p:cNvSpPr>
          <p:nvPr>
            <p:ph type="title"/>
          </p:nvPr>
        </p:nvSpPr>
        <p:spPr>
          <a:xfrm>
            <a:off x="728661" y="242097"/>
            <a:ext cx="10515600" cy="1325563"/>
          </a:xfrm>
        </p:spPr>
        <p:txBody>
          <a:bodyPr>
            <a:normAutofit/>
          </a:bodyPr>
          <a:lstStyle/>
          <a:p>
            <a:r>
              <a:rPr lang="en-US" sz="3600" dirty="0">
                <a:latin typeface="Calibri" panose="020F0502020204030204" pitchFamily="34" charset="0"/>
                <a:cs typeface="Calibri" panose="020F0502020204030204" pitchFamily="34" charset="0"/>
              </a:rPr>
              <a:t>Scatter Plots of Sale</a:t>
            </a:r>
            <a:r>
              <a:rPr lang="zh-CN" altLang="en-US" sz="3600"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Price Against Key Variables</a:t>
            </a:r>
          </a:p>
        </p:txBody>
      </p:sp>
      <p:pic>
        <p:nvPicPr>
          <p:cNvPr id="6" name="Content Placeholder 5" descr="A group of blue dots with numbers and numbers&#10;&#10;Description automatically generated with medium confidence">
            <a:extLst>
              <a:ext uri="{FF2B5EF4-FFF2-40B4-BE49-F238E27FC236}">
                <a16:creationId xmlns:a16="http://schemas.microsoft.com/office/drawing/2014/main" id="{711EE4D0-4E99-5771-0941-9D4561BE317E}"/>
              </a:ext>
            </a:extLst>
          </p:cNvPr>
          <p:cNvPicPr>
            <a:picLocks noGrp="1" noChangeAspect="1"/>
          </p:cNvPicPr>
          <p:nvPr>
            <p:ph idx="1"/>
          </p:nvPr>
        </p:nvPicPr>
        <p:blipFill>
          <a:blip r:embed="rId3"/>
          <a:stretch>
            <a:fillRect/>
          </a:stretch>
        </p:blipFill>
        <p:spPr>
          <a:xfrm>
            <a:off x="433122" y="2046756"/>
            <a:ext cx="2940264" cy="4228316"/>
          </a:xfrm>
        </p:spPr>
      </p:pic>
      <p:pic>
        <p:nvPicPr>
          <p:cNvPr id="5" name="Picture 4" descr="A graph of a sales column&#10;&#10;Description automatically generated with medium confidence">
            <a:extLst>
              <a:ext uri="{FF2B5EF4-FFF2-40B4-BE49-F238E27FC236}">
                <a16:creationId xmlns:a16="http://schemas.microsoft.com/office/drawing/2014/main" id="{1F35A4EE-B561-0200-F2E8-9CA863E48BE7}"/>
              </a:ext>
            </a:extLst>
          </p:cNvPr>
          <p:cNvPicPr>
            <a:picLocks noChangeAspect="1"/>
          </p:cNvPicPr>
          <p:nvPr/>
        </p:nvPicPr>
        <p:blipFill>
          <a:blip r:embed="rId4"/>
          <a:stretch>
            <a:fillRect/>
          </a:stretch>
        </p:blipFill>
        <p:spPr>
          <a:xfrm>
            <a:off x="3177027" y="1991545"/>
            <a:ext cx="2798474" cy="1453054"/>
          </a:xfrm>
          <a:prstGeom prst="rect">
            <a:avLst/>
          </a:prstGeom>
        </p:spPr>
      </p:pic>
      <p:pic>
        <p:nvPicPr>
          <p:cNvPr id="7" name="Picture 6">
            <a:extLst>
              <a:ext uri="{FF2B5EF4-FFF2-40B4-BE49-F238E27FC236}">
                <a16:creationId xmlns:a16="http://schemas.microsoft.com/office/drawing/2014/main" id="{725D86A7-8385-46D3-DAA1-BB9328886BDA}"/>
              </a:ext>
            </a:extLst>
          </p:cNvPr>
          <p:cNvPicPr>
            <a:picLocks noChangeAspect="1"/>
          </p:cNvPicPr>
          <p:nvPr/>
        </p:nvPicPr>
        <p:blipFill>
          <a:blip r:embed="rId5"/>
          <a:srcRect l="1504" r="10592"/>
          <a:stretch/>
        </p:blipFill>
        <p:spPr>
          <a:xfrm>
            <a:off x="9023535" y="1991545"/>
            <a:ext cx="2928526" cy="1431613"/>
          </a:xfrm>
          <a:prstGeom prst="rect">
            <a:avLst/>
          </a:prstGeom>
        </p:spPr>
      </p:pic>
      <p:pic>
        <p:nvPicPr>
          <p:cNvPr id="11" name="Picture 10" descr="A diagram of a sales plot&#10;&#10;Description automatically generated with medium confidence">
            <a:extLst>
              <a:ext uri="{FF2B5EF4-FFF2-40B4-BE49-F238E27FC236}">
                <a16:creationId xmlns:a16="http://schemas.microsoft.com/office/drawing/2014/main" id="{FAAEC6DE-CFBE-CBDE-29D5-494AC62F6F10}"/>
              </a:ext>
            </a:extLst>
          </p:cNvPr>
          <p:cNvPicPr>
            <a:picLocks noChangeAspect="1"/>
          </p:cNvPicPr>
          <p:nvPr/>
        </p:nvPicPr>
        <p:blipFill>
          <a:blip r:embed="rId6"/>
          <a:srcRect l="3661" t="1562" r="7150" b="1630"/>
          <a:stretch/>
        </p:blipFill>
        <p:spPr>
          <a:xfrm>
            <a:off x="6006580" y="1995779"/>
            <a:ext cx="2961458" cy="4279294"/>
          </a:xfrm>
          <a:prstGeom prst="rect">
            <a:avLst/>
          </a:prstGeom>
        </p:spPr>
      </p:pic>
      <p:pic>
        <p:nvPicPr>
          <p:cNvPr id="13" name="Picture 12" descr="A diagram of a sales plot&#10;&#10;Description automatically generated with low confidence">
            <a:extLst>
              <a:ext uri="{FF2B5EF4-FFF2-40B4-BE49-F238E27FC236}">
                <a16:creationId xmlns:a16="http://schemas.microsoft.com/office/drawing/2014/main" id="{BE24A938-5293-218A-CD87-4B7FBC96374E}"/>
              </a:ext>
            </a:extLst>
          </p:cNvPr>
          <p:cNvPicPr>
            <a:picLocks noChangeAspect="1"/>
          </p:cNvPicPr>
          <p:nvPr/>
        </p:nvPicPr>
        <p:blipFill>
          <a:blip r:embed="rId7"/>
          <a:srcRect t="33712"/>
          <a:stretch/>
        </p:blipFill>
        <p:spPr>
          <a:xfrm>
            <a:off x="9007859" y="3450868"/>
            <a:ext cx="3156431" cy="2824204"/>
          </a:xfrm>
          <a:prstGeom prst="rect">
            <a:avLst/>
          </a:prstGeom>
        </p:spPr>
      </p:pic>
      <p:pic>
        <p:nvPicPr>
          <p:cNvPr id="9" name="Picture 8" descr="A diagram of a sale price&#10;&#10;Description automatically generated with medium confidence">
            <a:extLst>
              <a:ext uri="{FF2B5EF4-FFF2-40B4-BE49-F238E27FC236}">
                <a16:creationId xmlns:a16="http://schemas.microsoft.com/office/drawing/2014/main" id="{1BD6FF4C-41D8-0F28-7192-CC2B07A44F02}"/>
              </a:ext>
            </a:extLst>
          </p:cNvPr>
          <p:cNvPicPr>
            <a:picLocks noChangeAspect="1"/>
          </p:cNvPicPr>
          <p:nvPr/>
        </p:nvPicPr>
        <p:blipFill>
          <a:blip r:embed="rId8"/>
          <a:srcRect r="6165"/>
          <a:stretch/>
        </p:blipFill>
        <p:spPr>
          <a:xfrm>
            <a:off x="3134620" y="3437013"/>
            <a:ext cx="2851841" cy="2838846"/>
          </a:xfrm>
          <a:prstGeom prst="rect">
            <a:avLst/>
          </a:prstGeom>
        </p:spPr>
      </p:pic>
      <p:sp>
        <p:nvSpPr>
          <p:cNvPr id="14" name="TextBox 13">
            <a:extLst>
              <a:ext uri="{FF2B5EF4-FFF2-40B4-BE49-F238E27FC236}">
                <a16:creationId xmlns:a16="http://schemas.microsoft.com/office/drawing/2014/main" id="{A7B7C40E-1E6D-62E3-FE76-A4CA9775958D}"/>
              </a:ext>
            </a:extLst>
          </p:cNvPr>
          <p:cNvSpPr txBox="1"/>
          <p:nvPr/>
        </p:nvSpPr>
        <p:spPr>
          <a:xfrm>
            <a:off x="753152" y="1307743"/>
            <a:ext cx="9782550"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Stepwise feature selection with significant p-values is</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used </a:t>
            </a:r>
            <a:r>
              <a:rPr lang="en-US" sz="2000" dirty="0">
                <a:latin typeface="Calibri" panose="020F0502020204030204" pitchFamily="34" charset="0"/>
                <a:cs typeface="Calibri" panose="020F0502020204030204" pitchFamily="34" charset="0"/>
              </a:rPr>
              <a:t>to add or remove features.</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Scatter plots of the selected features against the target variable were created to visualize</a:t>
            </a:r>
            <a:r>
              <a:rPr lang="en-US" altLang="zh-CN"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AAFB63B1-8EBD-05F4-B424-D7E1589DDE18}"/>
              </a:ext>
            </a:extLst>
          </p:cNvPr>
          <p:cNvSpPr txBox="1"/>
          <p:nvPr/>
        </p:nvSpPr>
        <p:spPr>
          <a:xfrm>
            <a:off x="152515" y="6261960"/>
            <a:ext cx="11924256" cy="707886"/>
          </a:xfrm>
          <a:prstGeom prst="rect">
            <a:avLst/>
          </a:prstGeom>
          <a:noFill/>
        </p:spPr>
        <p:txBody>
          <a:bodyPr wrap="square" rtlCol="0">
            <a:spAutoFit/>
          </a:bodyPr>
          <a:lstStyle/>
          <a:p>
            <a:pPr algn="just"/>
            <a:r>
              <a:rPr lang="en-US" sz="1000" dirty="0">
                <a:solidFill>
                  <a:schemeClr val="bg1">
                    <a:lumMod val="50000"/>
                  </a:schemeClr>
                </a:solidFill>
              </a:rPr>
              <a:t>Stepwise feature selection, which is a method for selecting a subset of relevant features by adding or removing them based on their significance, is used to refine the model. Scatter plots of the selected features against the target variable were created to visualize the relationships and assess the strength of these correlations. With the exception of the total square footage of the three-season sunroom, the remaining features show a strong correlation with the target variable</a:t>
            </a:r>
            <a:r>
              <a:rPr lang="en-US" altLang="zh-CN" sz="1000" dirty="0">
                <a:solidFill>
                  <a:schemeClr val="bg1">
                    <a:lumMod val="50000"/>
                  </a:schemeClr>
                </a:solidFill>
              </a:rPr>
              <a:t>.</a:t>
            </a:r>
            <a:endParaRPr lang="en-US" sz="1000" dirty="0">
              <a:solidFill>
                <a:schemeClr val="bg1">
                  <a:lumMod val="50000"/>
                </a:schemeClr>
              </a:solidFill>
            </a:endParaRPr>
          </a:p>
          <a:p>
            <a:pPr algn="just"/>
            <a:endParaRPr lang="en-US" sz="1000" dirty="0">
              <a:solidFill>
                <a:schemeClr val="bg1">
                  <a:lumMod val="50000"/>
                </a:schemeClr>
              </a:solidFill>
            </a:endParaRPr>
          </a:p>
        </p:txBody>
      </p:sp>
    </p:spTree>
    <p:extLst>
      <p:ext uri="{BB962C8B-B14F-4D97-AF65-F5344CB8AC3E}">
        <p14:creationId xmlns:p14="http://schemas.microsoft.com/office/powerpoint/2010/main" val="200798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41338-5C7C-B183-C1BC-763D05D6E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76E29C-8689-691E-1A60-1760BDD9F339}"/>
              </a:ext>
            </a:extLst>
          </p:cNvPr>
          <p:cNvSpPr>
            <a:spLocks noGrp="1"/>
          </p:cNvSpPr>
          <p:nvPr>
            <p:ph type="title"/>
          </p:nvPr>
        </p:nvSpPr>
        <p:spPr>
          <a:xfrm>
            <a:off x="728661" y="242097"/>
            <a:ext cx="10515600" cy="1325563"/>
          </a:xfrm>
        </p:spPr>
        <p:txBody>
          <a:bodyPr>
            <a:normAutofit/>
          </a:bodyPr>
          <a:lstStyle/>
          <a:p>
            <a:r>
              <a:rPr lang="en-US" sz="3600" dirty="0">
                <a:latin typeface="Calibri" panose="020F0502020204030204" pitchFamily="34" charset="0"/>
                <a:cs typeface="Calibri" panose="020F0502020204030204" pitchFamily="34" charset="0"/>
              </a:rPr>
              <a:t>Box Plot Analysis of Selected Categorical Features</a:t>
            </a:r>
          </a:p>
        </p:txBody>
      </p:sp>
      <p:pic>
        <p:nvPicPr>
          <p:cNvPr id="10" name="Content Placeholder 9" descr="A chart with different colored squares&#10;&#10;Description automatically generated">
            <a:extLst>
              <a:ext uri="{FF2B5EF4-FFF2-40B4-BE49-F238E27FC236}">
                <a16:creationId xmlns:a16="http://schemas.microsoft.com/office/drawing/2014/main" id="{62012092-7DFC-CEB2-A73D-2F91B8F93A64}"/>
              </a:ext>
            </a:extLst>
          </p:cNvPr>
          <p:cNvPicPr>
            <a:picLocks noGrp="1" noChangeAspect="1"/>
          </p:cNvPicPr>
          <p:nvPr>
            <p:ph idx="1"/>
          </p:nvPr>
        </p:nvPicPr>
        <p:blipFill>
          <a:blip r:embed="rId2"/>
          <a:stretch>
            <a:fillRect/>
          </a:stretch>
        </p:blipFill>
        <p:spPr>
          <a:xfrm>
            <a:off x="65186" y="2088212"/>
            <a:ext cx="3771585" cy="3671455"/>
          </a:xfrm>
        </p:spPr>
      </p:pic>
      <p:pic>
        <p:nvPicPr>
          <p:cNvPr id="14" name="Picture 13" descr="A chart with different colored boxes&#10;&#10;Description automatically generated">
            <a:extLst>
              <a:ext uri="{FF2B5EF4-FFF2-40B4-BE49-F238E27FC236}">
                <a16:creationId xmlns:a16="http://schemas.microsoft.com/office/drawing/2014/main" id="{5918EF3E-F284-0595-9230-B66687E76523}"/>
              </a:ext>
            </a:extLst>
          </p:cNvPr>
          <p:cNvPicPr>
            <a:picLocks noChangeAspect="1"/>
          </p:cNvPicPr>
          <p:nvPr/>
        </p:nvPicPr>
        <p:blipFill>
          <a:blip r:embed="rId3"/>
          <a:stretch>
            <a:fillRect/>
          </a:stretch>
        </p:blipFill>
        <p:spPr>
          <a:xfrm>
            <a:off x="4048679" y="2088213"/>
            <a:ext cx="3771586" cy="3671455"/>
          </a:xfrm>
          <a:prstGeom prst="rect">
            <a:avLst/>
          </a:prstGeom>
        </p:spPr>
      </p:pic>
      <p:pic>
        <p:nvPicPr>
          <p:cNvPr id="16" name="Picture 15" descr="A graph of different colored boxes&#10;&#10;Description automatically generated">
            <a:extLst>
              <a:ext uri="{FF2B5EF4-FFF2-40B4-BE49-F238E27FC236}">
                <a16:creationId xmlns:a16="http://schemas.microsoft.com/office/drawing/2014/main" id="{6651F6A1-3BF4-A37B-44A9-F0F831DCF5B9}"/>
              </a:ext>
            </a:extLst>
          </p:cNvPr>
          <p:cNvPicPr>
            <a:picLocks noChangeAspect="1"/>
          </p:cNvPicPr>
          <p:nvPr/>
        </p:nvPicPr>
        <p:blipFill>
          <a:blip r:embed="rId4"/>
          <a:stretch>
            <a:fillRect/>
          </a:stretch>
        </p:blipFill>
        <p:spPr>
          <a:xfrm>
            <a:off x="7986521" y="2105890"/>
            <a:ext cx="3771586" cy="3671456"/>
          </a:xfrm>
          <a:prstGeom prst="rect">
            <a:avLst/>
          </a:prstGeom>
        </p:spPr>
      </p:pic>
      <p:sp>
        <p:nvSpPr>
          <p:cNvPr id="17" name="TextBox 16">
            <a:extLst>
              <a:ext uri="{FF2B5EF4-FFF2-40B4-BE49-F238E27FC236}">
                <a16:creationId xmlns:a16="http://schemas.microsoft.com/office/drawing/2014/main" id="{D4157FBF-3047-7095-6011-AB193AC6FBA8}"/>
              </a:ext>
            </a:extLst>
          </p:cNvPr>
          <p:cNvSpPr txBox="1"/>
          <p:nvPr/>
        </p:nvSpPr>
        <p:spPr>
          <a:xfrm>
            <a:off x="728661" y="1265186"/>
            <a:ext cx="10712804"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The distribution and variation of the selected categorical features with respect to the target variable. </a:t>
            </a:r>
          </a:p>
        </p:txBody>
      </p:sp>
    </p:spTree>
    <p:extLst>
      <p:ext uri="{BB962C8B-B14F-4D97-AF65-F5344CB8AC3E}">
        <p14:creationId xmlns:p14="http://schemas.microsoft.com/office/powerpoint/2010/main" val="37490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4B302FA-FFC7-C688-D98E-D0FA38F9FC2F}"/>
              </a:ext>
            </a:extLst>
          </p:cNvPr>
          <p:cNvSpPr>
            <a:spLocks noGrp="1"/>
          </p:cNvSpPr>
          <p:nvPr>
            <p:ph type="title"/>
          </p:nvPr>
        </p:nvSpPr>
        <p:spPr>
          <a:xfrm>
            <a:off x="728661" y="242097"/>
            <a:ext cx="10515600" cy="1325563"/>
          </a:xfrm>
        </p:spPr>
        <p:txBody>
          <a:bodyPr>
            <a:normAutofit/>
          </a:bodyPr>
          <a:lstStyle/>
          <a:p>
            <a:r>
              <a:rPr lang="en-US" sz="3600" dirty="0">
                <a:latin typeface="Calibri" panose="020F0502020204030204" pitchFamily="34" charset="0"/>
                <a:cs typeface="Calibri" panose="020F0502020204030204" pitchFamily="34" charset="0"/>
              </a:rPr>
              <a:t>Evaluation of the</a:t>
            </a:r>
            <a:r>
              <a:rPr lang="zh-CN" altLang="en-US" sz="3600"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Linear Regression Model</a:t>
            </a:r>
          </a:p>
        </p:txBody>
      </p:sp>
      <p:sp>
        <p:nvSpPr>
          <p:cNvPr id="13" name="TextBox 12">
            <a:extLst>
              <a:ext uri="{FF2B5EF4-FFF2-40B4-BE49-F238E27FC236}">
                <a16:creationId xmlns:a16="http://schemas.microsoft.com/office/drawing/2014/main" id="{6DC33F45-630F-DD4C-AD42-F1C71CADA997}"/>
              </a:ext>
            </a:extLst>
          </p:cNvPr>
          <p:cNvSpPr txBox="1"/>
          <p:nvPr/>
        </p:nvSpPr>
        <p:spPr>
          <a:xfrm>
            <a:off x="728658" y="1113637"/>
            <a:ext cx="1064682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After multiple rounds of selection based on multicollinearity and p-value criteria, a final model was developed.</a:t>
            </a:r>
          </a:p>
        </p:txBody>
      </p:sp>
      <p:pic>
        <p:nvPicPr>
          <p:cNvPr id="15" name="Picture 14" descr="A screenshot of a computer&#10;&#10;Description automatically generated">
            <a:extLst>
              <a:ext uri="{FF2B5EF4-FFF2-40B4-BE49-F238E27FC236}">
                <a16:creationId xmlns:a16="http://schemas.microsoft.com/office/drawing/2014/main" id="{0AC27F3D-E83B-27DA-0A1E-F2C9465CCA74}"/>
              </a:ext>
            </a:extLst>
          </p:cNvPr>
          <p:cNvPicPr>
            <a:picLocks noChangeAspect="1"/>
          </p:cNvPicPr>
          <p:nvPr/>
        </p:nvPicPr>
        <p:blipFill>
          <a:blip r:embed="rId3"/>
          <a:stretch>
            <a:fillRect/>
          </a:stretch>
        </p:blipFill>
        <p:spPr>
          <a:xfrm>
            <a:off x="5547856" y="1567660"/>
            <a:ext cx="5401626" cy="4826791"/>
          </a:xfrm>
          <a:prstGeom prst="rect">
            <a:avLst/>
          </a:prstGeom>
          <a:effectLst>
            <a:outerShdw blurRad="561734" dist="50800" dir="5400000" sx="94138" sy="94138" algn="ctr" rotWithShape="0">
              <a:srgbClr val="000000">
                <a:alpha val="97282"/>
              </a:srgbClr>
            </a:outerShdw>
          </a:effectLst>
        </p:spPr>
      </p:pic>
      <p:pic>
        <p:nvPicPr>
          <p:cNvPr id="17" name="Picture 16" descr="A table of numbers and letters&#10;&#10;Description automatically generated with medium confidence">
            <a:extLst>
              <a:ext uri="{FF2B5EF4-FFF2-40B4-BE49-F238E27FC236}">
                <a16:creationId xmlns:a16="http://schemas.microsoft.com/office/drawing/2014/main" id="{6B2E4B48-EE08-5281-F6BF-3A71DF96E049}"/>
              </a:ext>
            </a:extLst>
          </p:cNvPr>
          <p:cNvPicPr>
            <a:picLocks noChangeAspect="1"/>
          </p:cNvPicPr>
          <p:nvPr/>
        </p:nvPicPr>
        <p:blipFill>
          <a:blip r:embed="rId4"/>
          <a:stretch>
            <a:fillRect/>
          </a:stretch>
        </p:blipFill>
        <p:spPr>
          <a:xfrm>
            <a:off x="9517057" y="4088603"/>
            <a:ext cx="2489200" cy="2527300"/>
          </a:xfrm>
          <a:prstGeom prst="rect">
            <a:avLst/>
          </a:prstGeom>
          <a:effectLst>
            <a:outerShdw blurRad="165199" sx="102000" sy="102000" algn="ctr" rotWithShape="0">
              <a:prstClr val="black">
                <a:alpha val="40000"/>
              </a:prstClr>
            </a:outerShdw>
          </a:effectLst>
        </p:spPr>
      </p:pic>
      <p:sp>
        <p:nvSpPr>
          <p:cNvPr id="18" name="TextBox 17">
            <a:extLst>
              <a:ext uri="{FF2B5EF4-FFF2-40B4-BE49-F238E27FC236}">
                <a16:creationId xmlns:a16="http://schemas.microsoft.com/office/drawing/2014/main" id="{6C01DF9D-E11D-3E11-BE26-0A0B690ADE40}"/>
              </a:ext>
            </a:extLst>
          </p:cNvPr>
          <p:cNvSpPr txBox="1"/>
          <p:nvPr/>
        </p:nvSpPr>
        <p:spPr>
          <a:xfrm>
            <a:off x="728658" y="1625849"/>
            <a:ext cx="4524419" cy="344709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b="1" dirty="0">
                <a:latin typeface="Calibri" panose="020F0502020204030204" pitchFamily="34" charset="0"/>
                <a:cs typeface="Calibri" panose="020F0502020204030204" pitchFamily="34" charset="0"/>
              </a:rPr>
              <a:t>R-squared (0.840)</a:t>
            </a:r>
            <a:r>
              <a:rPr lang="en-US" dirty="0">
                <a:latin typeface="Calibri" panose="020F0502020204030204" pitchFamily="34" charset="0"/>
                <a:cs typeface="Calibri" panose="020F0502020204030204" pitchFamily="34" charset="0"/>
              </a:rPr>
              <a:t>: Approximately 84.0% of the variance in the target variable (</a:t>
            </a:r>
            <a:r>
              <a:rPr lang="en-US" dirty="0" err="1">
                <a:latin typeface="Calibri" panose="020F0502020204030204" pitchFamily="34" charset="0"/>
                <a:cs typeface="Calibri" panose="020F0502020204030204" pitchFamily="34" charset="0"/>
              </a:rPr>
              <a:t>SalePrice</a:t>
            </a:r>
            <a:r>
              <a:rPr lang="en-US" dirty="0">
                <a:latin typeface="Calibri" panose="020F0502020204030204" pitchFamily="34" charset="0"/>
                <a:cs typeface="Calibri" panose="020F0502020204030204" pitchFamily="34" charset="0"/>
              </a:rPr>
              <a:t>) is explained by the model. This suggests a strong overall fit.</a:t>
            </a:r>
          </a:p>
          <a:p>
            <a:pPr marL="285750" indent="-285750">
              <a:spcAft>
                <a:spcPts val="1200"/>
              </a:spcAft>
              <a:buFont typeface="Arial" panose="020B0604020202020204" pitchFamily="34" charset="0"/>
              <a:buChar char="•"/>
            </a:pPr>
            <a:r>
              <a:rPr lang="en-US" b="1" dirty="0">
                <a:latin typeface="Calibri" panose="020F0502020204030204" pitchFamily="34" charset="0"/>
                <a:cs typeface="Calibri" panose="020F0502020204030204" pitchFamily="34" charset="0"/>
              </a:rPr>
              <a:t>P-values</a:t>
            </a:r>
            <a:r>
              <a:rPr lang="en-US" dirty="0">
                <a:latin typeface="Calibri" panose="020F0502020204030204" pitchFamily="34" charset="0"/>
                <a:cs typeface="Calibri" panose="020F0502020204030204" pitchFamily="34" charset="0"/>
              </a:rPr>
              <a:t>: All features have p-values less than 0.05, indicating that they are statistically significant predictors of </a:t>
            </a:r>
            <a:r>
              <a:rPr lang="en-US" dirty="0" err="1">
                <a:latin typeface="Calibri" panose="020F0502020204030204" pitchFamily="34" charset="0"/>
                <a:cs typeface="Calibri" panose="020F0502020204030204" pitchFamily="34" charset="0"/>
              </a:rPr>
              <a:t>SalePrice</a:t>
            </a:r>
            <a:r>
              <a:rPr lang="en-US" dirty="0">
                <a:latin typeface="Calibri" panose="020F0502020204030204" pitchFamily="34" charset="0"/>
                <a:cs typeface="Calibri" panose="020F0502020204030204" pitchFamily="34" charset="0"/>
              </a:rPr>
              <a:t>.</a:t>
            </a:r>
          </a:p>
          <a:p>
            <a:pPr marL="285750" indent="-285750">
              <a:spcAft>
                <a:spcPts val="1200"/>
              </a:spcAft>
              <a:buFont typeface="Arial" panose="020B0604020202020204" pitchFamily="34" charset="0"/>
              <a:buChar char="•"/>
            </a:pPr>
            <a:r>
              <a:rPr lang="en-US" b="1" dirty="0">
                <a:latin typeface="Calibri" panose="020F0502020204030204" pitchFamily="34" charset="0"/>
                <a:cs typeface="Calibri" panose="020F0502020204030204" pitchFamily="34" charset="0"/>
              </a:rPr>
              <a:t>Variance Inflation Factor (VIF)</a:t>
            </a:r>
            <a:r>
              <a:rPr lang="en-US" dirty="0">
                <a:latin typeface="Calibri" panose="020F0502020204030204" pitchFamily="34" charset="0"/>
                <a:cs typeface="Calibri" panose="020F0502020204030204" pitchFamily="34" charset="0"/>
              </a:rPr>
              <a:t>: VIF values are generally below 5, suggesting that multicollinearity is not a major issue.</a:t>
            </a:r>
          </a:p>
        </p:txBody>
      </p:sp>
      <p:sp>
        <p:nvSpPr>
          <p:cNvPr id="19" name="Rectangle 18">
            <a:extLst>
              <a:ext uri="{FF2B5EF4-FFF2-40B4-BE49-F238E27FC236}">
                <a16:creationId xmlns:a16="http://schemas.microsoft.com/office/drawing/2014/main" id="{A557F867-9DB2-4209-DE7C-6CC888546C67}"/>
              </a:ext>
            </a:extLst>
          </p:cNvPr>
          <p:cNvSpPr/>
          <p:nvPr/>
        </p:nvSpPr>
        <p:spPr>
          <a:xfrm>
            <a:off x="8151541" y="1895707"/>
            <a:ext cx="2698596" cy="33453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B6E823E-8578-A703-B977-C33E25194518}"/>
              </a:ext>
            </a:extLst>
          </p:cNvPr>
          <p:cNvSpPr/>
          <p:nvPr/>
        </p:nvSpPr>
        <p:spPr>
          <a:xfrm>
            <a:off x="8897598" y="3406698"/>
            <a:ext cx="472069" cy="231202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766BB5-BE3C-71B0-A9CB-A68266A160D7}"/>
              </a:ext>
            </a:extLst>
          </p:cNvPr>
          <p:cNvSpPr/>
          <p:nvPr/>
        </p:nvSpPr>
        <p:spPr>
          <a:xfrm>
            <a:off x="10772078" y="4088602"/>
            <a:ext cx="1224127" cy="2527299"/>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174EEEC-B4A3-2DC2-93CF-85E050F8800D}"/>
              </a:ext>
            </a:extLst>
          </p:cNvPr>
          <p:cNvSpPr txBox="1"/>
          <p:nvPr/>
        </p:nvSpPr>
        <p:spPr>
          <a:xfrm>
            <a:off x="745828" y="5520619"/>
            <a:ext cx="4524419" cy="1061829"/>
          </a:xfrm>
          <a:prstGeom prst="rect">
            <a:avLst/>
          </a:prstGeom>
          <a:noFill/>
        </p:spPr>
        <p:txBody>
          <a:bodyPr wrap="square" rtlCol="0">
            <a:spAutoFit/>
          </a:bodyPr>
          <a:lstStyle/>
          <a:p>
            <a:pPr algn="just"/>
            <a:r>
              <a:rPr lang="en-US" sz="1050" dirty="0">
                <a:solidFill>
                  <a:schemeClr val="bg1">
                    <a:lumMod val="50000"/>
                  </a:schemeClr>
                </a:solidFill>
              </a:rPr>
              <a:t>Multicollinearity happens when two or more features in a dataset are very similar or closely related to each other. This can be a problem because it makes it difficult to determine the individual effect of each feature on the outcome we're trying to predict. In other words, when features overlap too much, it can confuse the model and lead to less reliable results.</a:t>
            </a:r>
          </a:p>
          <a:p>
            <a:pPr algn="just"/>
            <a:endParaRPr lang="en-US" sz="1050" dirty="0">
              <a:solidFill>
                <a:schemeClr val="bg1">
                  <a:lumMod val="50000"/>
                </a:schemeClr>
              </a:solidFill>
            </a:endParaRPr>
          </a:p>
        </p:txBody>
      </p:sp>
    </p:spTree>
    <p:extLst>
      <p:ext uri="{BB962C8B-B14F-4D97-AF65-F5344CB8AC3E}">
        <p14:creationId xmlns:p14="http://schemas.microsoft.com/office/powerpoint/2010/main" val="104057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58D31-DE2F-D872-DD4D-9F7D3C4588E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11DB11DA-5213-B33A-4BB2-1A56CDEB989A}"/>
              </a:ext>
            </a:extLst>
          </p:cNvPr>
          <p:cNvSpPr>
            <a:spLocks noGrp="1"/>
          </p:cNvSpPr>
          <p:nvPr>
            <p:ph type="title"/>
          </p:nvPr>
        </p:nvSpPr>
        <p:spPr>
          <a:xfrm>
            <a:off x="728661" y="242097"/>
            <a:ext cx="10515600" cy="1325563"/>
          </a:xfrm>
        </p:spPr>
        <p:txBody>
          <a:bodyPr>
            <a:normAutofit/>
          </a:bodyPr>
          <a:lstStyle/>
          <a:p>
            <a:r>
              <a:rPr lang="en-US" sz="3600" dirty="0"/>
              <a:t>Residual Diagnostics: </a:t>
            </a:r>
            <a:br>
              <a:rPr lang="en-US" sz="3600" dirty="0"/>
            </a:br>
            <a:r>
              <a:rPr lang="en-US" sz="3600" dirty="0"/>
              <a:t>Q-Q Plot and Residuals vs. Fitted Values Analysis</a:t>
            </a:r>
          </a:p>
        </p:txBody>
      </p:sp>
      <p:pic>
        <p:nvPicPr>
          <p:cNvPr id="2" name="Picture 1" descr="A line graph with dots and a red line&#10;&#10;Description automatically generated">
            <a:extLst>
              <a:ext uri="{FF2B5EF4-FFF2-40B4-BE49-F238E27FC236}">
                <a16:creationId xmlns:a16="http://schemas.microsoft.com/office/drawing/2014/main" id="{84A144CC-1161-071A-E5B3-BB672E799BBE}"/>
              </a:ext>
            </a:extLst>
          </p:cNvPr>
          <p:cNvPicPr>
            <a:picLocks noChangeAspect="1"/>
          </p:cNvPicPr>
          <p:nvPr/>
        </p:nvPicPr>
        <p:blipFill>
          <a:blip r:embed="rId3"/>
          <a:stretch>
            <a:fillRect/>
          </a:stretch>
        </p:blipFill>
        <p:spPr>
          <a:xfrm>
            <a:off x="752038" y="2750370"/>
            <a:ext cx="4577200" cy="3281766"/>
          </a:xfrm>
          <a:prstGeom prst="rect">
            <a:avLst/>
          </a:prstGeom>
        </p:spPr>
      </p:pic>
      <p:pic>
        <p:nvPicPr>
          <p:cNvPr id="5" name="Picture 4" descr="A diagram of blue dots&#10;&#10;Description automatically generated">
            <a:extLst>
              <a:ext uri="{FF2B5EF4-FFF2-40B4-BE49-F238E27FC236}">
                <a16:creationId xmlns:a16="http://schemas.microsoft.com/office/drawing/2014/main" id="{49B75008-B107-4074-1269-0538A636F817}"/>
              </a:ext>
            </a:extLst>
          </p:cNvPr>
          <p:cNvPicPr>
            <a:picLocks noChangeAspect="1"/>
          </p:cNvPicPr>
          <p:nvPr/>
        </p:nvPicPr>
        <p:blipFill>
          <a:blip r:embed="rId4"/>
          <a:stretch>
            <a:fillRect/>
          </a:stretch>
        </p:blipFill>
        <p:spPr>
          <a:xfrm>
            <a:off x="5846619" y="2624701"/>
            <a:ext cx="5264727" cy="3360464"/>
          </a:xfrm>
          <a:prstGeom prst="rect">
            <a:avLst/>
          </a:prstGeom>
        </p:spPr>
      </p:pic>
      <p:sp>
        <p:nvSpPr>
          <p:cNvPr id="10" name="TextBox 9">
            <a:extLst>
              <a:ext uri="{FF2B5EF4-FFF2-40B4-BE49-F238E27FC236}">
                <a16:creationId xmlns:a16="http://schemas.microsoft.com/office/drawing/2014/main" id="{A4F7921E-DD1C-7A39-2674-8917795B395A}"/>
              </a:ext>
            </a:extLst>
          </p:cNvPr>
          <p:cNvSpPr txBox="1"/>
          <p:nvPr/>
        </p:nvSpPr>
        <p:spPr>
          <a:xfrm>
            <a:off x="728661" y="1519828"/>
            <a:ext cx="11015664" cy="651872"/>
          </a:xfrm>
          <a:prstGeom prst="rect">
            <a:avLst/>
          </a:prstGeom>
          <a:noFill/>
        </p:spPr>
        <p:txBody>
          <a:bodyPr wrap="square" rtlCol="0">
            <a:spAutoFit/>
          </a:bodyPr>
          <a:lstStyle/>
          <a:p>
            <a:r>
              <a:rPr lang="en-US" dirty="0"/>
              <a:t>The Q-Q plot checks the normality of residuals</a:t>
            </a:r>
            <a:r>
              <a:rPr lang="en-US" altLang="zh-CN" dirty="0"/>
              <a:t>,</a:t>
            </a:r>
            <a:r>
              <a:rPr lang="zh-CN" altLang="en-US" dirty="0"/>
              <a:t> </a:t>
            </a:r>
            <a:r>
              <a:rPr lang="en-US" altLang="zh-CN" dirty="0"/>
              <a:t>while</a:t>
            </a:r>
            <a:r>
              <a:rPr lang="zh-CN" altLang="en-US" dirty="0"/>
              <a:t> </a:t>
            </a:r>
            <a:r>
              <a:rPr lang="en-US" altLang="zh-CN" dirty="0"/>
              <a:t>t</a:t>
            </a:r>
            <a:r>
              <a:rPr lang="en-US" dirty="0"/>
              <a:t>he Residuals vs. Fitted Values plot helps assess if errors are independent and  have constant variance.</a:t>
            </a:r>
            <a:r>
              <a:rPr lang="zh-CN" altLang="en-US" dirty="0"/>
              <a:t> </a:t>
            </a:r>
            <a:endParaRPr lang="en-US" dirty="0"/>
          </a:p>
        </p:txBody>
      </p:sp>
      <p:sp>
        <p:nvSpPr>
          <p:cNvPr id="11" name="TextBox 10">
            <a:extLst>
              <a:ext uri="{FF2B5EF4-FFF2-40B4-BE49-F238E27FC236}">
                <a16:creationId xmlns:a16="http://schemas.microsoft.com/office/drawing/2014/main" id="{DCA0A7A1-E235-CED6-0479-BFEF10E0853D}"/>
              </a:ext>
            </a:extLst>
          </p:cNvPr>
          <p:cNvSpPr txBox="1"/>
          <p:nvPr/>
        </p:nvSpPr>
        <p:spPr>
          <a:xfrm>
            <a:off x="138575" y="6096003"/>
            <a:ext cx="11695771" cy="900246"/>
          </a:xfrm>
          <a:prstGeom prst="rect">
            <a:avLst/>
          </a:prstGeom>
          <a:noFill/>
        </p:spPr>
        <p:txBody>
          <a:bodyPr wrap="square" rtlCol="0">
            <a:spAutoFit/>
          </a:bodyPr>
          <a:lstStyle/>
          <a:p>
            <a:pPr algn="just"/>
            <a:r>
              <a:rPr lang="en-US" sz="1050" dirty="0">
                <a:solidFill>
                  <a:schemeClr val="bg2">
                    <a:lumMod val="25000"/>
                  </a:schemeClr>
                </a:solidFill>
              </a:rPr>
              <a:t>The Q-Q plot checks if the residuals (the differences between our predicted values and actual values) follow a normal distribution, which is a common assumption for many statistical methods. The Residuals vs. Fitted Values plot helps us see if these residuals are independent of each other and if their spread is consistent across different levels of the predicted values. In simpler terms, it helps us check if the errors (the gaps between our predictions and the actual values) behave in a predictable way and do not show any patterns that might suggest a problem with our model.</a:t>
            </a:r>
          </a:p>
          <a:p>
            <a:pPr algn="just"/>
            <a:r>
              <a:rPr lang="en-US" sz="1050" dirty="0">
                <a:solidFill>
                  <a:schemeClr val="bg2">
                    <a:lumMod val="25000"/>
                  </a:schemeClr>
                </a:solidFill>
              </a:rPr>
              <a:t>These two plots indicate that the regression model is performing well, as the residuals meet the key assumptions of normality and constant variance.</a:t>
            </a:r>
          </a:p>
          <a:p>
            <a:pPr algn="just"/>
            <a:endParaRPr lang="en-US" sz="1050" dirty="0">
              <a:solidFill>
                <a:schemeClr val="bg2">
                  <a:lumMod val="25000"/>
                </a:schemeClr>
              </a:solidFill>
            </a:endParaRPr>
          </a:p>
        </p:txBody>
      </p:sp>
    </p:spTree>
    <p:extLst>
      <p:ext uri="{BB962C8B-B14F-4D97-AF65-F5344CB8AC3E}">
        <p14:creationId xmlns:p14="http://schemas.microsoft.com/office/powerpoint/2010/main" val="108139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848F87-745E-6A85-491D-8C157479DEEF}"/>
              </a:ext>
            </a:extLst>
          </p:cNvPr>
          <p:cNvSpPr/>
          <p:nvPr/>
        </p:nvSpPr>
        <p:spPr>
          <a:xfrm>
            <a:off x="6478859" y="1405053"/>
            <a:ext cx="5163014" cy="4750419"/>
          </a:xfrm>
          <a:prstGeom prst="rect">
            <a:avLst/>
          </a:prstGeom>
          <a:gradFill flip="none" rotWithShape="1">
            <a:gsLst>
              <a:gs pos="0">
                <a:srgbClr val="6CA6CE">
                  <a:tint val="66000"/>
                  <a:satMod val="160000"/>
                </a:srgbClr>
              </a:gs>
              <a:gs pos="50000">
                <a:srgbClr val="6CA6CE">
                  <a:tint val="44500"/>
                  <a:satMod val="160000"/>
                </a:srgbClr>
              </a:gs>
              <a:gs pos="100000">
                <a:srgbClr val="6CA6CE">
                  <a:tint val="23500"/>
                  <a:satMod val="16000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B26B0256-259C-139A-E9E0-2808BB326303}"/>
              </a:ext>
            </a:extLst>
          </p:cNvPr>
          <p:cNvSpPr txBox="1">
            <a:spLocks/>
          </p:cNvSpPr>
          <p:nvPr/>
        </p:nvSpPr>
        <p:spPr>
          <a:xfrm>
            <a:off x="728661" y="2420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alibri" panose="020F0502020204030204" pitchFamily="34" charset="0"/>
                <a:cs typeface="Calibri" panose="020F0502020204030204" pitchFamily="34" charset="0"/>
              </a:rPr>
              <a:t>Recommendations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Investment</a:t>
            </a:r>
            <a:r>
              <a:rPr lang="en-US" sz="3600" dirty="0">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936AA20D-D040-C906-D345-7EB76960A909}"/>
              </a:ext>
            </a:extLst>
          </p:cNvPr>
          <p:cNvSpPr txBox="1"/>
          <p:nvPr/>
        </p:nvSpPr>
        <p:spPr>
          <a:xfrm>
            <a:off x="6483039" y="1567660"/>
            <a:ext cx="5129213" cy="317009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The</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final</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inear regression model</a:t>
            </a:r>
            <a:r>
              <a:rPr lang="en-US" altLang="zh-CN"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algn="ctr"/>
            <a:endParaRPr lang="en-US" sz="2000" dirty="0">
              <a:latin typeface="Calibri" panose="020F0502020204030204" pitchFamily="34" charset="0"/>
              <a:cs typeface="Calibri" panose="020F0502020204030204" pitchFamily="34" charset="0"/>
            </a:endParaRPr>
          </a:p>
          <a:p>
            <a:pPr algn="ctr"/>
            <a:r>
              <a:rPr lang="en-US" sz="2000" i="1" dirty="0" err="1">
                <a:latin typeface="Calibri" panose="020F0502020204030204" pitchFamily="34" charset="0"/>
                <a:cs typeface="Calibri" panose="020F0502020204030204" pitchFamily="34" charset="0"/>
              </a:rPr>
              <a:t>SalePrice</a:t>
            </a:r>
            <a:r>
              <a:rPr lang="en-US" sz="2000" i="1" dirty="0">
                <a:latin typeface="Calibri" panose="020F0502020204030204" pitchFamily="34" charset="0"/>
                <a:cs typeface="Calibri" panose="020F0502020204030204" pitchFamily="34" charset="0"/>
              </a:rPr>
              <a:t> = −1.1440 + 0.0742 × </a:t>
            </a:r>
            <a:r>
              <a:rPr lang="en-US" sz="2000" i="1" dirty="0" err="1">
                <a:latin typeface="Calibri" panose="020F0502020204030204" pitchFamily="34" charset="0"/>
                <a:cs typeface="Calibri" panose="020F0502020204030204" pitchFamily="34" charset="0"/>
              </a:rPr>
              <a:t>GarageCars</a:t>
            </a:r>
            <a:r>
              <a:rPr lang="en-US" sz="2000" i="1" dirty="0">
                <a:latin typeface="Calibri" panose="020F0502020204030204" pitchFamily="34" charset="0"/>
                <a:cs typeface="Calibri" panose="020F0502020204030204" pitchFamily="34" charset="0"/>
              </a:rPr>
              <a:t> + 0.0002 × </a:t>
            </a:r>
            <a:r>
              <a:rPr lang="en-US" sz="2000" i="1" dirty="0" err="1">
                <a:latin typeface="Calibri" panose="020F0502020204030204" pitchFamily="34" charset="0"/>
                <a:cs typeface="Calibri" panose="020F0502020204030204" pitchFamily="34" charset="0"/>
              </a:rPr>
              <a:t>TotalBsmtSF</a:t>
            </a:r>
            <a:r>
              <a:rPr lang="en-US" sz="2000" i="1" dirty="0">
                <a:latin typeface="Calibri" panose="020F0502020204030204" pitchFamily="34" charset="0"/>
                <a:cs typeface="Calibri" panose="020F0502020204030204" pitchFamily="34" charset="0"/>
              </a:rPr>
              <a:t> + 0.0003 × 2ndFlrSF + 0.0035 × </a:t>
            </a:r>
            <a:r>
              <a:rPr lang="en-US" sz="2000" i="1" dirty="0" err="1">
                <a:latin typeface="Calibri" panose="020F0502020204030204" pitchFamily="34" charset="0"/>
                <a:cs typeface="Calibri" panose="020F0502020204030204" pitchFamily="34" charset="0"/>
              </a:rPr>
              <a:t>YearRemodAdd</a:t>
            </a:r>
            <a:r>
              <a:rPr lang="en-US" sz="2000" i="1" dirty="0">
                <a:latin typeface="Calibri" panose="020F0502020204030204" pitchFamily="34" charset="0"/>
                <a:cs typeface="Calibri" panose="020F0502020204030204" pitchFamily="34" charset="0"/>
              </a:rPr>
              <a:t> + 0.0003 × 1stFlrSF − 0.0252 × </a:t>
            </a:r>
            <a:r>
              <a:rPr lang="en-US" sz="2000" i="1" dirty="0" err="1">
                <a:latin typeface="Calibri" panose="020F0502020204030204" pitchFamily="34" charset="0"/>
                <a:cs typeface="Calibri" panose="020F0502020204030204" pitchFamily="34" charset="0"/>
              </a:rPr>
              <a:t>BedroomAbvGr</a:t>
            </a:r>
            <a:r>
              <a:rPr lang="en-US" sz="2000" i="1" dirty="0">
                <a:latin typeface="Calibri" panose="020F0502020204030204" pitchFamily="34" charset="0"/>
                <a:cs typeface="Calibri" panose="020F0502020204030204" pitchFamily="34" charset="0"/>
              </a:rPr>
              <a:t> + 7.715 × 1</a:t>
            </a:r>
            <a:r>
              <a:rPr lang="en-US" altLang="zh-CN" sz="2000" i="1" dirty="0">
                <a:latin typeface="Calibri" panose="020F0502020204030204" pitchFamily="34" charset="0"/>
                <a:cs typeface="Calibri" panose="020F0502020204030204" pitchFamily="34" charset="0"/>
              </a:rPr>
              <a:t>0^(-6)</a:t>
            </a:r>
            <a:r>
              <a:rPr lang="en-US" sz="2000" i="1" dirty="0">
                <a:latin typeface="Calibri" panose="020F0502020204030204" pitchFamily="34" charset="0"/>
                <a:cs typeface="Calibri" panose="020F0502020204030204" pitchFamily="34" charset="0"/>
              </a:rPr>
              <a:t> × </a:t>
            </a:r>
            <a:r>
              <a:rPr lang="en-US" sz="2000" i="1" dirty="0" err="1">
                <a:latin typeface="Calibri" panose="020F0502020204030204" pitchFamily="34" charset="0"/>
                <a:cs typeface="Calibri" panose="020F0502020204030204" pitchFamily="34" charset="0"/>
              </a:rPr>
              <a:t>LotArea</a:t>
            </a:r>
            <a:r>
              <a:rPr lang="en-US" sz="2000" i="1" dirty="0">
                <a:latin typeface="Calibri" panose="020F0502020204030204" pitchFamily="34" charset="0"/>
                <a:cs typeface="Calibri" panose="020F0502020204030204" pitchFamily="34" charset="0"/>
              </a:rPr>
              <a:t> + 0.0714 × Fireplaces + 0.0027 × </a:t>
            </a:r>
            <a:r>
              <a:rPr lang="en-US" sz="2000" i="1" dirty="0" err="1">
                <a:latin typeface="Calibri" panose="020F0502020204030204" pitchFamily="34" charset="0"/>
                <a:cs typeface="Calibri" panose="020F0502020204030204" pitchFamily="34" charset="0"/>
              </a:rPr>
              <a:t>YearBuilt</a:t>
            </a:r>
            <a:endParaRPr lang="en-US" sz="2000" i="1"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04B8AF8-F83E-7BAC-9C4A-C8FCAD379EBB}"/>
              </a:ext>
            </a:extLst>
          </p:cNvPr>
          <p:cNvSpPr txBox="1"/>
          <p:nvPr/>
        </p:nvSpPr>
        <p:spPr>
          <a:xfrm>
            <a:off x="728661" y="1567660"/>
            <a:ext cx="6099716" cy="32762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Optimize Garage Space</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Enhance Basement and Floor Areas</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Improve Second Floor Area</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Consider Fireplace and Deck Features</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Evaluate Lot and Porch Areas</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Pay</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attention</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to</a:t>
            </a:r>
            <a:r>
              <a:rPr lang="zh-CN" alt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Age and Condition</a:t>
            </a:r>
          </a:p>
          <a:p>
            <a:pPr marL="285750" indent="-285750">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Assess Driveway and Foundation</a:t>
            </a:r>
          </a:p>
        </p:txBody>
      </p:sp>
      <p:sp>
        <p:nvSpPr>
          <p:cNvPr id="13" name="TextBox 12">
            <a:extLst>
              <a:ext uri="{FF2B5EF4-FFF2-40B4-BE49-F238E27FC236}">
                <a16:creationId xmlns:a16="http://schemas.microsoft.com/office/drawing/2014/main" id="{A28C22FC-4EA6-0358-517B-C67FEBA2FB3D}"/>
              </a:ext>
            </a:extLst>
          </p:cNvPr>
          <p:cNvSpPr txBox="1"/>
          <p:nvPr/>
        </p:nvSpPr>
        <p:spPr>
          <a:xfrm>
            <a:off x="6612673" y="5216753"/>
            <a:ext cx="5029200" cy="938719"/>
          </a:xfrm>
          <a:prstGeom prst="rect">
            <a:avLst/>
          </a:prstGeom>
          <a:noFill/>
        </p:spPr>
        <p:txBody>
          <a:bodyPr wrap="square" rtlCol="0">
            <a:spAutoFit/>
          </a:bodyPr>
          <a:lstStyle/>
          <a:p>
            <a:pPr algn="just"/>
            <a:r>
              <a:rPr lang="en-US" sz="1100" dirty="0">
                <a:solidFill>
                  <a:schemeClr val="bg2">
                    <a:lumMod val="25000"/>
                  </a:schemeClr>
                </a:solidFill>
                <a:latin typeface="Calibri" panose="020F0502020204030204" pitchFamily="34" charset="0"/>
                <a:cs typeface="Calibri" panose="020F0502020204030204" pitchFamily="34" charset="0"/>
              </a:rPr>
              <a:t>In the model, a positive correlation means that when one feature increases, the value we're predicting (like the sale price of a home) also tends to increase. For example, if having a larger garage or more space on the first floor is associated with higher home prices, that’s a positive correlation. </a:t>
            </a:r>
          </a:p>
          <a:p>
            <a:pPr algn="just"/>
            <a:endParaRPr lang="en-US" sz="1100" dirty="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6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6219B-A14E-D192-F750-F19B454FAA86}"/>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08E3D24-E57D-E290-05EE-ECA64E16919A}"/>
              </a:ext>
            </a:extLst>
          </p:cNvPr>
          <p:cNvSpPr>
            <a:spLocks noGrp="1"/>
          </p:cNvSpPr>
          <p:nvPr>
            <p:ph type="title"/>
          </p:nvPr>
        </p:nvSpPr>
        <p:spPr>
          <a:xfrm>
            <a:off x="728661" y="242097"/>
            <a:ext cx="10515600" cy="1325563"/>
          </a:xfrm>
        </p:spPr>
        <p:txBody>
          <a:bodyPr>
            <a:normAutofit/>
          </a:bodyPr>
          <a:lstStyle/>
          <a:p>
            <a:r>
              <a:rPr lang="en-US" sz="3600" dirty="0">
                <a:latin typeface="Calibri" panose="020F0502020204030204" pitchFamily="34" charset="0"/>
                <a:cs typeface="Calibri" panose="020F0502020204030204" pitchFamily="34" charset="0"/>
              </a:rPr>
              <a:t>Predicting Real Estate Prices</a:t>
            </a:r>
          </a:p>
        </p:txBody>
      </p:sp>
      <p:pic>
        <p:nvPicPr>
          <p:cNvPr id="14" name="Picture 13">
            <a:extLst>
              <a:ext uri="{FF2B5EF4-FFF2-40B4-BE49-F238E27FC236}">
                <a16:creationId xmlns:a16="http://schemas.microsoft.com/office/drawing/2014/main" id="{18FC2350-9A7E-C47E-8505-D1219EFBE65F}"/>
              </a:ext>
            </a:extLst>
          </p:cNvPr>
          <p:cNvPicPr>
            <a:picLocks noChangeAspect="1"/>
          </p:cNvPicPr>
          <p:nvPr/>
        </p:nvPicPr>
        <p:blipFill>
          <a:blip r:embed="rId3"/>
          <a:srcRect l="2020" r="543"/>
          <a:stretch/>
        </p:blipFill>
        <p:spPr>
          <a:xfrm>
            <a:off x="3588949" y="1870304"/>
            <a:ext cx="4795024" cy="3430956"/>
          </a:xfrm>
          <a:prstGeom prst="rect">
            <a:avLst/>
          </a:prstGeom>
        </p:spPr>
      </p:pic>
      <p:sp>
        <p:nvSpPr>
          <p:cNvPr id="17" name="TextBox 16">
            <a:extLst>
              <a:ext uri="{FF2B5EF4-FFF2-40B4-BE49-F238E27FC236}">
                <a16:creationId xmlns:a16="http://schemas.microsoft.com/office/drawing/2014/main" id="{EAF0D67C-6914-EE61-B5DD-EF274D6EE07D}"/>
              </a:ext>
            </a:extLst>
          </p:cNvPr>
          <p:cNvSpPr txBox="1"/>
          <p:nvPr/>
        </p:nvSpPr>
        <p:spPr>
          <a:xfrm>
            <a:off x="728660" y="1244494"/>
            <a:ext cx="9954207" cy="369332"/>
          </a:xfrm>
          <a:prstGeom prst="rect">
            <a:avLst/>
          </a:prstGeom>
          <a:noFill/>
        </p:spPr>
        <p:txBody>
          <a:bodyPr wrap="square">
            <a:spAutoFit/>
          </a:bodyPr>
          <a:lstStyle/>
          <a:p>
            <a:r>
              <a:rPr lang="en-US" sz="1800" dirty="0">
                <a:latin typeface="Calibri" panose="020F0502020204030204" pitchFamily="34" charset="0"/>
                <a:cs typeface="Calibri" panose="020F0502020204030204" pitchFamily="34" charset="0"/>
              </a:rPr>
              <a:t>These are the price predictions for five real estate properties using the linear regression model</a:t>
            </a:r>
            <a:r>
              <a:rPr lang="en-US" altLang="zh-CN" sz="1800" dirty="0">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1228424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7870</TotalTime>
  <Words>769</Words>
  <Application>Microsoft Macintosh PowerPoint</Application>
  <PresentationFormat>Widescreen</PresentationFormat>
  <Paragraphs>49</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Aptos Narrow</vt:lpstr>
      <vt:lpstr>Arial</vt:lpstr>
      <vt:lpstr>Calibri</vt:lpstr>
      <vt:lpstr>Office Theme</vt:lpstr>
      <vt:lpstr>Real Estate Regression Project </vt:lpstr>
      <vt:lpstr>Overview of the Raw Data </vt:lpstr>
      <vt:lpstr>Heatmap of the Correlation Matrix</vt:lpstr>
      <vt:lpstr>Scatter Plots of Sale Price Against Key Variables</vt:lpstr>
      <vt:lpstr>Box Plot Analysis of Selected Categorical Features</vt:lpstr>
      <vt:lpstr>Evaluation of the Linear Regression Model</vt:lpstr>
      <vt:lpstr>Residual Diagnostics:  Q-Q Plot and Residuals vs. Fitted Values Analysis</vt:lpstr>
      <vt:lpstr>PowerPoint Presentation</vt:lpstr>
      <vt:lpstr>Predicting Real Estate Prices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shuangtong dai</dc:creator>
  <cp:lastModifiedBy>shuangtong dai</cp:lastModifiedBy>
  <cp:revision>8</cp:revision>
  <dcterms:created xsi:type="dcterms:W3CDTF">2024-09-04T20:31:46Z</dcterms:created>
  <dcterms:modified xsi:type="dcterms:W3CDTF">2024-09-14T19:25:01Z</dcterms:modified>
</cp:coreProperties>
</file>