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6" r:id="rId3"/>
    <p:sldId id="262" r:id="rId4"/>
    <p:sldId id="271" r:id="rId5"/>
    <p:sldId id="272" r:id="rId6"/>
    <p:sldId id="282" r:id="rId7"/>
    <p:sldId id="284" r:id="rId8"/>
    <p:sldId id="283" r:id="rId9"/>
    <p:sldId id="273" r:id="rId10"/>
    <p:sldId id="258" r:id="rId11"/>
    <p:sldId id="274" r:id="rId12"/>
    <p:sldId id="275" r:id="rId13"/>
    <p:sldId id="277" r:id="rId14"/>
    <p:sldId id="276" r:id="rId15"/>
    <p:sldId id="285" r:id="rId16"/>
    <p:sldId id="278" r:id="rId17"/>
    <p:sldId id="279" r:id="rId18"/>
    <p:sldId id="28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récapitulative" id="{75F3774B-3C20-4A19-A690-1C7E4482D7AE}">
          <p14:sldIdLst/>
        </p14:section>
        <p14:section name="Section 1" id="{83F7B664-A052-4F9B-B9BF-29515AB69D6B}">
          <p14:sldIdLst>
            <p14:sldId id="265"/>
            <p14:sldId id="266"/>
            <p14:sldId id="262"/>
            <p14:sldId id="271"/>
            <p14:sldId id="272"/>
            <p14:sldId id="282"/>
            <p14:sldId id="284"/>
            <p14:sldId id="283"/>
            <p14:sldId id="273"/>
            <p14:sldId id="258"/>
            <p14:sldId id="274"/>
            <p14:sldId id="275"/>
            <p14:sldId id="277"/>
            <p14:sldId id="276"/>
            <p14:sldId id="285"/>
            <p14:sldId id="278"/>
            <p14:sldId id="27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4891" autoAdjust="0"/>
  </p:normalViewPr>
  <p:slideViewPr>
    <p:cSldViewPr snapToGrid="0">
      <p:cViewPr varScale="1">
        <p:scale>
          <a:sx n="55" d="100"/>
          <a:sy n="55" d="100"/>
        </p:scale>
        <p:origin x="1680"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310CE-206E-4FF9-85AF-AEC130CC42A0}" type="datetimeFigureOut">
              <a:rPr lang="fr-FR" smtClean="0"/>
              <a:t>22/12/2023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3772-88A0-4A38-861A-D0D19999D3F1}" type="slidenum">
              <a:rPr lang="fr-FR" smtClean="0"/>
              <a:t>‹#›</a:t>
            </a:fld>
            <a:endParaRPr lang="fr-FR" dirty="0"/>
          </a:p>
        </p:txBody>
      </p:sp>
    </p:spTree>
    <p:extLst>
      <p:ext uri="{BB962C8B-B14F-4D97-AF65-F5344CB8AC3E}">
        <p14:creationId xmlns:p14="http://schemas.microsoft.com/office/powerpoint/2010/main" val="5035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a:t>
            </a:fld>
            <a:endParaRPr lang="fr-FR" dirty="0"/>
          </a:p>
        </p:txBody>
      </p:sp>
    </p:spTree>
    <p:extLst>
      <p:ext uri="{BB962C8B-B14F-4D97-AF65-F5344CB8AC3E}">
        <p14:creationId xmlns:p14="http://schemas.microsoft.com/office/powerpoint/2010/main" val="207013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présent, Permettez moi de vous exposer Le déroulement de ma Présentation ….</a:t>
            </a:r>
          </a:p>
          <a:p>
            <a:r>
              <a:rPr lang="fr-FR" dirty="0"/>
              <a:t>Je commencerai </a:t>
            </a:r>
            <a:r>
              <a:rPr lang="fr-FR" b="1" dirty="0">
                <a:solidFill>
                  <a:srgbClr val="FF0000"/>
                </a:solidFill>
              </a:rPr>
              <a:t>par</a:t>
            </a:r>
            <a:r>
              <a:rPr lang="fr-FR" dirty="0"/>
              <a:t>  Présenter brièvement </a:t>
            </a:r>
          </a:p>
          <a:p>
            <a:endParaRPr lang="fr-FR" dirty="0"/>
          </a:p>
          <a:p>
            <a:r>
              <a:rPr lang="fr-FR" dirty="0"/>
              <a:t>En second Lieu j’aborderai le </a:t>
            </a:r>
          </a:p>
          <a:p>
            <a:endParaRPr lang="fr-FR" dirty="0"/>
          </a:p>
          <a:p>
            <a:r>
              <a:rPr lang="fr-FR" dirty="0"/>
              <a:t>Par la suite on passera au troisième point qui est … Et le POURQUOI ?</a:t>
            </a:r>
          </a:p>
          <a:p>
            <a:endParaRPr lang="fr-FR" dirty="0"/>
          </a:p>
          <a:p>
            <a:r>
              <a:rPr lang="fr-FR" dirty="0"/>
              <a:t>Et En dernier lieu je terminerai par les différentes Réalisations () et une petite conclusion</a:t>
            </a:r>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2</a:t>
            </a:fld>
            <a:endParaRPr lang="fr-FR" dirty="0"/>
          </a:p>
        </p:txBody>
      </p:sp>
    </p:spTree>
    <p:extLst>
      <p:ext uri="{BB962C8B-B14F-4D97-AF65-F5344CB8AC3E}">
        <p14:creationId xmlns:p14="http://schemas.microsoft.com/office/powerpoint/2010/main" val="67293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10</a:t>
            </a:fld>
            <a:endParaRPr lang="fr-FR" dirty="0"/>
          </a:p>
        </p:txBody>
      </p:sp>
    </p:spTree>
    <p:extLst>
      <p:ext uri="{BB962C8B-B14F-4D97-AF65-F5344CB8AC3E}">
        <p14:creationId xmlns:p14="http://schemas.microsoft.com/office/powerpoint/2010/main" val="407826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11</a:t>
            </a:fld>
            <a:endParaRPr lang="fr-FR" dirty="0"/>
          </a:p>
        </p:txBody>
      </p:sp>
    </p:spTree>
    <p:extLst>
      <p:ext uri="{BB962C8B-B14F-4D97-AF65-F5344CB8AC3E}">
        <p14:creationId xmlns:p14="http://schemas.microsoft.com/office/powerpoint/2010/main" val="295709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12</a:t>
            </a:fld>
            <a:endParaRPr lang="fr-FR" dirty="0"/>
          </a:p>
        </p:txBody>
      </p:sp>
    </p:spTree>
    <p:extLst>
      <p:ext uri="{BB962C8B-B14F-4D97-AF65-F5344CB8AC3E}">
        <p14:creationId xmlns:p14="http://schemas.microsoft.com/office/powerpoint/2010/main" val="3624905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13</a:t>
            </a:fld>
            <a:endParaRPr lang="fr-FR" dirty="0"/>
          </a:p>
        </p:txBody>
      </p:sp>
    </p:spTree>
    <p:extLst>
      <p:ext uri="{BB962C8B-B14F-4D97-AF65-F5344CB8AC3E}">
        <p14:creationId xmlns:p14="http://schemas.microsoft.com/office/powerpoint/2010/main" val="1607451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14</a:t>
            </a:fld>
            <a:endParaRPr lang="fr-FR" dirty="0"/>
          </a:p>
        </p:txBody>
      </p:sp>
    </p:spTree>
    <p:extLst>
      <p:ext uri="{BB962C8B-B14F-4D97-AF65-F5344CB8AC3E}">
        <p14:creationId xmlns:p14="http://schemas.microsoft.com/office/powerpoint/2010/main" val="163708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C93772-88A0-4A38-861A-D0D19999D3F1}" type="slidenum">
              <a:rPr lang="fr-FR" smtClean="0"/>
              <a:t>15</a:t>
            </a:fld>
            <a:endParaRPr lang="fr-FR" dirty="0"/>
          </a:p>
        </p:txBody>
      </p:sp>
    </p:spTree>
    <p:extLst>
      <p:ext uri="{BB962C8B-B14F-4D97-AF65-F5344CB8AC3E}">
        <p14:creationId xmlns:p14="http://schemas.microsoft.com/office/powerpoint/2010/main" val="294692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3D99E-EECB-F4E9-1C60-63E51ABDD0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617A206-3AEC-C190-1A06-CF1C9B194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314F3AB-0838-7F00-F036-83082A7061D8}"/>
              </a:ext>
            </a:extLst>
          </p:cNvPr>
          <p:cNvSpPr>
            <a:spLocks noGrp="1"/>
          </p:cNvSpPr>
          <p:nvPr>
            <p:ph type="dt" sz="half" idx="10"/>
          </p:nvPr>
        </p:nvSpPr>
        <p:spPr/>
        <p:txBody>
          <a:bodyPr/>
          <a:lstStyle/>
          <a:p>
            <a:r>
              <a:rPr lang="fr-FR"/>
              <a:t>10/10/2022</a:t>
            </a:r>
            <a:endParaRPr lang="fr-FR" dirty="0"/>
          </a:p>
        </p:txBody>
      </p:sp>
      <p:sp>
        <p:nvSpPr>
          <p:cNvPr id="5" name="Espace réservé du pied de page 4">
            <a:extLst>
              <a:ext uri="{FF2B5EF4-FFF2-40B4-BE49-F238E27FC236}">
                <a16:creationId xmlns:a16="http://schemas.microsoft.com/office/drawing/2014/main" id="{E64A7714-14DC-8722-DAAB-CAEE5341E736}"/>
              </a:ext>
            </a:extLst>
          </p:cNvPr>
          <p:cNvSpPr>
            <a:spLocks noGrp="1"/>
          </p:cNvSpPr>
          <p:nvPr>
            <p:ph type="ftr" sz="quarter" idx="11"/>
          </p:nvPr>
        </p:nvSpPr>
        <p:spPr/>
        <p:txBody>
          <a:body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484108ED-628C-DAFD-6EA4-4861F3E3B12F}"/>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423766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CAAFA0-933A-3DCA-F533-D3158FA5574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674C64-E884-094A-0FF7-BA794BA1E80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9110F1-D111-EDF1-F786-969DFEDB46C6}"/>
              </a:ext>
            </a:extLst>
          </p:cNvPr>
          <p:cNvSpPr>
            <a:spLocks noGrp="1"/>
          </p:cNvSpPr>
          <p:nvPr>
            <p:ph type="dt" sz="half" idx="10"/>
          </p:nvPr>
        </p:nvSpPr>
        <p:spPr/>
        <p:txBody>
          <a:bodyPr/>
          <a:lstStyle/>
          <a:p>
            <a:r>
              <a:rPr lang="fr-FR"/>
              <a:t>10/10/2022</a:t>
            </a:r>
            <a:endParaRPr lang="fr-FR" dirty="0"/>
          </a:p>
        </p:txBody>
      </p:sp>
      <p:sp>
        <p:nvSpPr>
          <p:cNvPr id="5" name="Espace réservé du pied de page 4">
            <a:extLst>
              <a:ext uri="{FF2B5EF4-FFF2-40B4-BE49-F238E27FC236}">
                <a16:creationId xmlns:a16="http://schemas.microsoft.com/office/drawing/2014/main" id="{37BD05D8-B6A8-7591-83FE-CD6DEDE5AC86}"/>
              </a:ext>
            </a:extLst>
          </p:cNvPr>
          <p:cNvSpPr>
            <a:spLocks noGrp="1"/>
          </p:cNvSpPr>
          <p:nvPr>
            <p:ph type="ftr" sz="quarter" idx="11"/>
          </p:nvPr>
        </p:nvSpPr>
        <p:spPr/>
        <p:txBody>
          <a:body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A839C995-EB13-907B-55A2-B90F53C77272}"/>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333555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584412A-31C4-9EB6-9961-BF15CE26F35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E72C5C-1908-A780-04BE-E51D140E9A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F26FD8-4D05-B9C5-F897-456EC421BF0E}"/>
              </a:ext>
            </a:extLst>
          </p:cNvPr>
          <p:cNvSpPr>
            <a:spLocks noGrp="1"/>
          </p:cNvSpPr>
          <p:nvPr>
            <p:ph type="dt" sz="half" idx="10"/>
          </p:nvPr>
        </p:nvSpPr>
        <p:spPr/>
        <p:txBody>
          <a:bodyPr/>
          <a:lstStyle/>
          <a:p>
            <a:r>
              <a:rPr lang="fr-FR"/>
              <a:t>10/10/2022</a:t>
            </a:r>
            <a:endParaRPr lang="fr-FR" dirty="0"/>
          </a:p>
        </p:txBody>
      </p:sp>
      <p:sp>
        <p:nvSpPr>
          <p:cNvPr id="5" name="Espace réservé du pied de page 4">
            <a:extLst>
              <a:ext uri="{FF2B5EF4-FFF2-40B4-BE49-F238E27FC236}">
                <a16:creationId xmlns:a16="http://schemas.microsoft.com/office/drawing/2014/main" id="{7FD8A23E-937B-EFB0-5511-0A34C02C80CF}"/>
              </a:ext>
            </a:extLst>
          </p:cNvPr>
          <p:cNvSpPr>
            <a:spLocks noGrp="1"/>
          </p:cNvSpPr>
          <p:nvPr>
            <p:ph type="ftr" sz="quarter" idx="11"/>
          </p:nvPr>
        </p:nvSpPr>
        <p:spPr/>
        <p:txBody>
          <a:body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EA7AEE1C-82E8-4C6F-1F28-52560EDC3660}"/>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105684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17E6-2975-40FC-1BC3-822F38836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13FF445-408B-FBEB-EF75-5188D1991E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6E19CA-28C7-6FC4-3C9F-1289AF9759B2}"/>
              </a:ext>
            </a:extLst>
          </p:cNvPr>
          <p:cNvSpPr>
            <a:spLocks noGrp="1"/>
          </p:cNvSpPr>
          <p:nvPr>
            <p:ph type="dt" sz="half" idx="10"/>
          </p:nvPr>
        </p:nvSpPr>
        <p:spPr/>
        <p:txBody>
          <a:bodyPr/>
          <a:lstStyle/>
          <a:p>
            <a:r>
              <a:rPr lang="fr-FR"/>
              <a:t>10/10/2022</a:t>
            </a:r>
            <a:endParaRPr lang="fr-FR" dirty="0"/>
          </a:p>
        </p:txBody>
      </p:sp>
      <p:sp>
        <p:nvSpPr>
          <p:cNvPr id="5" name="Espace réservé du pied de page 4">
            <a:extLst>
              <a:ext uri="{FF2B5EF4-FFF2-40B4-BE49-F238E27FC236}">
                <a16:creationId xmlns:a16="http://schemas.microsoft.com/office/drawing/2014/main" id="{A5165D8F-78E2-7487-EEF6-68513202DAD5}"/>
              </a:ext>
            </a:extLst>
          </p:cNvPr>
          <p:cNvSpPr>
            <a:spLocks noGrp="1"/>
          </p:cNvSpPr>
          <p:nvPr>
            <p:ph type="ftr" sz="quarter" idx="11"/>
          </p:nvPr>
        </p:nvSpPr>
        <p:spPr/>
        <p:txBody>
          <a:body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7D7AF075-847F-390C-2E11-E1308D9EE9E0}"/>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349953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F3DA38-119D-7886-5C48-0DC636E9CF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1F8AD89-40F2-8AB0-9C35-390C7107C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6580E3D-9806-4E86-CB65-FFF1BAED32B2}"/>
              </a:ext>
            </a:extLst>
          </p:cNvPr>
          <p:cNvSpPr>
            <a:spLocks noGrp="1"/>
          </p:cNvSpPr>
          <p:nvPr>
            <p:ph type="dt" sz="half" idx="10"/>
          </p:nvPr>
        </p:nvSpPr>
        <p:spPr/>
        <p:txBody>
          <a:bodyPr/>
          <a:lstStyle/>
          <a:p>
            <a:r>
              <a:rPr lang="fr-FR"/>
              <a:t>10/10/2022</a:t>
            </a:r>
            <a:endParaRPr lang="fr-FR" dirty="0"/>
          </a:p>
        </p:txBody>
      </p:sp>
      <p:sp>
        <p:nvSpPr>
          <p:cNvPr id="5" name="Espace réservé du pied de page 4">
            <a:extLst>
              <a:ext uri="{FF2B5EF4-FFF2-40B4-BE49-F238E27FC236}">
                <a16:creationId xmlns:a16="http://schemas.microsoft.com/office/drawing/2014/main" id="{3CD3B862-67D3-E925-4467-7543DB45849E}"/>
              </a:ext>
            </a:extLst>
          </p:cNvPr>
          <p:cNvSpPr>
            <a:spLocks noGrp="1"/>
          </p:cNvSpPr>
          <p:nvPr>
            <p:ph type="ftr" sz="quarter" idx="11"/>
          </p:nvPr>
        </p:nvSpPr>
        <p:spPr/>
        <p:txBody>
          <a:body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7709AE4D-A862-7004-F68C-4D5E5E0A9A77}"/>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400829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3506C-D70C-F4C7-7906-46AA757ED2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6432B7-AAE9-1988-720F-A0923CE6F91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60DC35E-C5F6-6257-B8B2-F7BE4DDA0E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2EE2DA2-3217-1C11-1B22-94EB2BC0A8AB}"/>
              </a:ext>
            </a:extLst>
          </p:cNvPr>
          <p:cNvSpPr>
            <a:spLocks noGrp="1"/>
          </p:cNvSpPr>
          <p:nvPr>
            <p:ph type="dt" sz="half" idx="10"/>
          </p:nvPr>
        </p:nvSpPr>
        <p:spPr/>
        <p:txBody>
          <a:bodyPr/>
          <a:lstStyle/>
          <a:p>
            <a:r>
              <a:rPr lang="fr-FR"/>
              <a:t>10/10/2022</a:t>
            </a:r>
            <a:endParaRPr lang="fr-FR" dirty="0"/>
          </a:p>
        </p:txBody>
      </p:sp>
      <p:sp>
        <p:nvSpPr>
          <p:cNvPr id="6" name="Espace réservé du pied de page 5">
            <a:extLst>
              <a:ext uri="{FF2B5EF4-FFF2-40B4-BE49-F238E27FC236}">
                <a16:creationId xmlns:a16="http://schemas.microsoft.com/office/drawing/2014/main" id="{CEEB8B2A-B819-DABA-2ACA-15F391656662}"/>
              </a:ext>
            </a:extLst>
          </p:cNvPr>
          <p:cNvSpPr>
            <a:spLocks noGrp="1"/>
          </p:cNvSpPr>
          <p:nvPr>
            <p:ph type="ftr" sz="quarter" idx="11"/>
          </p:nvPr>
        </p:nvSpPr>
        <p:spPr/>
        <p:txBody>
          <a:bodyPr/>
          <a:lstStyle/>
          <a:p>
            <a:r>
              <a:rPr lang="fr-FR"/>
              <a:t>Présenté par Mr Dai TENSAOUT </a:t>
            </a:r>
            <a:endParaRPr lang="fr-FR" dirty="0"/>
          </a:p>
        </p:txBody>
      </p:sp>
      <p:sp>
        <p:nvSpPr>
          <p:cNvPr id="7" name="Espace réservé du numéro de diapositive 6">
            <a:extLst>
              <a:ext uri="{FF2B5EF4-FFF2-40B4-BE49-F238E27FC236}">
                <a16:creationId xmlns:a16="http://schemas.microsoft.com/office/drawing/2014/main" id="{7AC6F20F-2B72-CD50-FF80-3B7A8284309D}"/>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200296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74C5B-E5D6-BE35-A30C-A5876A6D2C8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EE0DA6C-05A4-0D72-B893-147DB860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AD8E47-3677-645E-20C9-1CDC0AE0D50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84A80BD-8DE5-043E-D034-A54784152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52F99D9-A82A-2EC6-A428-8014F823C2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28F911-D5BE-683F-13BB-38264D38B5F6}"/>
              </a:ext>
            </a:extLst>
          </p:cNvPr>
          <p:cNvSpPr>
            <a:spLocks noGrp="1"/>
          </p:cNvSpPr>
          <p:nvPr>
            <p:ph type="dt" sz="half" idx="10"/>
          </p:nvPr>
        </p:nvSpPr>
        <p:spPr/>
        <p:txBody>
          <a:bodyPr/>
          <a:lstStyle/>
          <a:p>
            <a:r>
              <a:rPr lang="fr-FR"/>
              <a:t>10/10/2022</a:t>
            </a:r>
            <a:endParaRPr lang="fr-FR" dirty="0"/>
          </a:p>
        </p:txBody>
      </p:sp>
      <p:sp>
        <p:nvSpPr>
          <p:cNvPr id="8" name="Espace réservé du pied de page 7">
            <a:extLst>
              <a:ext uri="{FF2B5EF4-FFF2-40B4-BE49-F238E27FC236}">
                <a16:creationId xmlns:a16="http://schemas.microsoft.com/office/drawing/2014/main" id="{5D628509-DE69-952A-D75B-AFEA0DD63672}"/>
              </a:ext>
            </a:extLst>
          </p:cNvPr>
          <p:cNvSpPr>
            <a:spLocks noGrp="1"/>
          </p:cNvSpPr>
          <p:nvPr>
            <p:ph type="ftr" sz="quarter" idx="11"/>
          </p:nvPr>
        </p:nvSpPr>
        <p:spPr/>
        <p:txBody>
          <a:bodyPr/>
          <a:lstStyle/>
          <a:p>
            <a:r>
              <a:rPr lang="fr-FR"/>
              <a:t>Présenté par Mr Dai TENSAOUT </a:t>
            </a:r>
            <a:endParaRPr lang="fr-FR" dirty="0"/>
          </a:p>
        </p:txBody>
      </p:sp>
      <p:sp>
        <p:nvSpPr>
          <p:cNvPr id="9" name="Espace réservé du numéro de diapositive 8">
            <a:extLst>
              <a:ext uri="{FF2B5EF4-FFF2-40B4-BE49-F238E27FC236}">
                <a16:creationId xmlns:a16="http://schemas.microsoft.com/office/drawing/2014/main" id="{E2506A93-B0E6-E2AE-DB5A-598002B2D978}"/>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218339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78EEA-B836-66B8-1330-B4DEDDBE983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6091E9C-3B9A-CEC7-B970-E058DD23255E}"/>
              </a:ext>
            </a:extLst>
          </p:cNvPr>
          <p:cNvSpPr>
            <a:spLocks noGrp="1"/>
          </p:cNvSpPr>
          <p:nvPr>
            <p:ph type="dt" sz="half" idx="10"/>
          </p:nvPr>
        </p:nvSpPr>
        <p:spPr/>
        <p:txBody>
          <a:bodyPr/>
          <a:lstStyle/>
          <a:p>
            <a:r>
              <a:rPr lang="fr-FR"/>
              <a:t>10/10/2022</a:t>
            </a:r>
            <a:endParaRPr lang="fr-FR" dirty="0"/>
          </a:p>
        </p:txBody>
      </p:sp>
      <p:sp>
        <p:nvSpPr>
          <p:cNvPr id="4" name="Espace réservé du pied de page 3">
            <a:extLst>
              <a:ext uri="{FF2B5EF4-FFF2-40B4-BE49-F238E27FC236}">
                <a16:creationId xmlns:a16="http://schemas.microsoft.com/office/drawing/2014/main" id="{D03D4D9C-0ADF-5BEC-0CB4-FBD28D94DC78}"/>
              </a:ext>
            </a:extLst>
          </p:cNvPr>
          <p:cNvSpPr>
            <a:spLocks noGrp="1"/>
          </p:cNvSpPr>
          <p:nvPr>
            <p:ph type="ftr" sz="quarter" idx="11"/>
          </p:nvPr>
        </p:nvSpPr>
        <p:spPr/>
        <p:txBody>
          <a:bodyPr/>
          <a:lstStyle/>
          <a:p>
            <a:r>
              <a:rPr lang="fr-FR"/>
              <a:t>Présenté par Mr Dai TENSAOUT </a:t>
            </a:r>
            <a:endParaRPr lang="fr-FR" dirty="0"/>
          </a:p>
        </p:txBody>
      </p:sp>
      <p:sp>
        <p:nvSpPr>
          <p:cNvPr id="5" name="Espace réservé du numéro de diapositive 4">
            <a:extLst>
              <a:ext uri="{FF2B5EF4-FFF2-40B4-BE49-F238E27FC236}">
                <a16:creationId xmlns:a16="http://schemas.microsoft.com/office/drawing/2014/main" id="{3E118440-DFA9-D8C9-05BB-26E4E68AC04A}"/>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390643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FE36EBF-EDC4-BE92-E634-F307696AD857}"/>
              </a:ext>
            </a:extLst>
          </p:cNvPr>
          <p:cNvSpPr>
            <a:spLocks noGrp="1"/>
          </p:cNvSpPr>
          <p:nvPr>
            <p:ph type="dt" sz="half" idx="10"/>
          </p:nvPr>
        </p:nvSpPr>
        <p:spPr/>
        <p:txBody>
          <a:bodyPr/>
          <a:lstStyle/>
          <a:p>
            <a:r>
              <a:rPr lang="fr-FR"/>
              <a:t>10/10/2022</a:t>
            </a:r>
            <a:endParaRPr lang="fr-FR" dirty="0"/>
          </a:p>
        </p:txBody>
      </p:sp>
      <p:sp>
        <p:nvSpPr>
          <p:cNvPr id="3" name="Espace réservé du pied de page 2">
            <a:extLst>
              <a:ext uri="{FF2B5EF4-FFF2-40B4-BE49-F238E27FC236}">
                <a16:creationId xmlns:a16="http://schemas.microsoft.com/office/drawing/2014/main" id="{8F2EE2CA-0511-66AC-991B-9383305F0A70}"/>
              </a:ext>
            </a:extLst>
          </p:cNvPr>
          <p:cNvSpPr>
            <a:spLocks noGrp="1"/>
          </p:cNvSpPr>
          <p:nvPr>
            <p:ph type="ftr" sz="quarter" idx="11"/>
          </p:nvPr>
        </p:nvSpPr>
        <p:spPr/>
        <p:txBody>
          <a:bodyPr/>
          <a:lstStyle/>
          <a:p>
            <a:r>
              <a:rPr lang="fr-FR"/>
              <a:t>Présenté par Mr Dai TENSAOUT </a:t>
            </a:r>
            <a:endParaRPr lang="fr-FR" dirty="0"/>
          </a:p>
        </p:txBody>
      </p:sp>
      <p:sp>
        <p:nvSpPr>
          <p:cNvPr id="4" name="Espace réservé du numéro de diapositive 3">
            <a:extLst>
              <a:ext uri="{FF2B5EF4-FFF2-40B4-BE49-F238E27FC236}">
                <a16:creationId xmlns:a16="http://schemas.microsoft.com/office/drawing/2014/main" id="{8B81BF62-ED15-F85F-D2A1-521607220E04}"/>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7913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596B5-E551-CA4E-969A-EEACF7D2016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994FE87-E3F8-E31F-CD1C-FEF045BC4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DE477DD-A82D-8210-073C-4BFB86B7D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A296EA-686F-FE71-55CF-5B944D774678}"/>
              </a:ext>
            </a:extLst>
          </p:cNvPr>
          <p:cNvSpPr>
            <a:spLocks noGrp="1"/>
          </p:cNvSpPr>
          <p:nvPr>
            <p:ph type="dt" sz="half" idx="10"/>
          </p:nvPr>
        </p:nvSpPr>
        <p:spPr/>
        <p:txBody>
          <a:bodyPr/>
          <a:lstStyle/>
          <a:p>
            <a:r>
              <a:rPr lang="fr-FR"/>
              <a:t>10/10/2022</a:t>
            </a:r>
            <a:endParaRPr lang="fr-FR" dirty="0"/>
          </a:p>
        </p:txBody>
      </p:sp>
      <p:sp>
        <p:nvSpPr>
          <p:cNvPr id="6" name="Espace réservé du pied de page 5">
            <a:extLst>
              <a:ext uri="{FF2B5EF4-FFF2-40B4-BE49-F238E27FC236}">
                <a16:creationId xmlns:a16="http://schemas.microsoft.com/office/drawing/2014/main" id="{5ED9E324-D1B6-A780-6B3A-D3F21A240F95}"/>
              </a:ext>
            </a:extLst>
          </p:cNvPr>
          <p:cNvSpPr>
            <a:spLocks noGrp="1"/>
          </p:cNvSpPr>
          <p:nvPr>
            <p:ph type="ftr" sz="quarter" idx="11"/>
          </p:nvPr>
        </p:nvSpPr>
        <p:spPr/>
        <p:txBody>
          <a:bodyPr/>
          <a:lstStyle/>
          <a:p>
            <a:r>
              <a:rPr lang="fr-FR"/>
              <a:t>Présenté par Mr Dai TENSAOUT </a:t>
            </a:r>
            <a:endParaRPr lang="fr-FR" dirty="0"/>
          </a:p>
        </p:txBody>
      </p:sp>
      <p:sp>
        <p:nvSpPr>
          <p:cNvPr id="7" name="Espace réservé du numéro de diapositive 6">
            <a:extLst>
              <a:ext uri="{FF2B5EF4-FFF2-40B4-BE49-F238E27FC236}">
                <a16:creationId xmlns:a16="http://schemas.microsoft.com/office/drawing/2014/main" id="{4E995D06-32AE-236F-AFA5-612E4754C10D}"/>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71249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AB4A4-7C8E-6950-4D78-140B69BEAD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AF52DA4-EA6A-9DFA-B1A9-5C8677833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7B7973E3-3E05-8C65-E00A-72C15DFC9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400A87-01C8-BE08-4341-B7C9DAACB814}"/>
              </a:ext>
            </a:extLst>
          </p:cNvPr>
          <p:cNvSpPr>
            <a:spLocks noGrp="1"/>
          </p:cNvSpPr>
          <p:nvPr>
            <p:ph type="dt" sz="half" idx="10"/>
          </p:nvPr>
        </p:nvSpPr>
        <p:spPr/>
        <p:txBody>
          <a:bodyPr/>
          <a:lstStyle/>
          <a:p>
            <a:r>
              <a:rPr lang="fr-FR"/>
              <a:t>10/10/2022</a:t>
            </a:r>
            <a:endParaRPr lang="fr-FR" dirty="0"/>
          </a:p>
        </p:txBody>
      </p:sp>
      <p:sp>
        <p:nvSpPr>
          <p:cNvPr id="6" name="Espace réservé du pied de page 5">
            <a:extLst>
              <a:ext uri="{FF2B5EF4-FFF2-40B4-BE49-F238E27FC236}">
                <a16:creationId xmlns:a16="http://schemas.microsoft.com/office/drawing/2014/main" id="{B27A63FB-FDC4-2F4C-8044-4BC1A5686045}"/>
              </a:ext>
            </a:extLst>
          </p:cNvPr>
          <p:cNvSpPr>
            <a:spLocks noGrp="1"/>
          </p:cNvSpPr>
          <p:nvPr>
            <p:ph type="ftr" sz="quarter" idx="11"/>
          </p:nvPr>
        </p:nvSpPr>
        <p:spPr/>
        <p:txBody>
          <a:bodyPr/>
          <a:lstStyle/>
          <a:p>
            <a:r>
              <a:rPr lang="fr-FR"/>
              <a:t>Présenté par Mr Dai TENSAOUT </a:t>
            </a:r>
            <a:endParaRPr lang="fr-FR" dirty="0"/>
          </a:p>
        </p:txBody>
      </p:sp>
      <p:sp>
        <p:nvSpPr>
          <p:cNvPr id="7" name="Espace réservé du numéro de diapositive 6">
            <a:extLst>
              <a:ext uri="{FF2B5EF4-FFF2-40B4-BE49-F238E27FC236}">
                <a16:creationId xmlns:a16="http://schemas.microsoft.com/office/drawing/2014/main" id="{A254F627-1C58-A4DA-E7AC-68D806696303}"/>
              </a:ext>
            </a:extLst>
          </p:cNvPr>
          <p:cNvSpPr>
            <a:spLocks noGrp="1"/>
          </p:cNvSpPr>
          <p:nvPr>
            <p:ph type="sldNum" sz="quarter" idx="12"/>
          </p:nvPr>
        </p:nvSpPr>
        <p:spPr/>
        <p:txBody>
          <a:bodyPr/>
          <a:lstStyle/>
          <a:p>
            <a:fld id="{796E1AF1-263E-43FE-A42C-FED5A27B5049}" type="slidenum">
              <a:rPr lang="fr-FR" smtClean="0"/>
              <a:t>‹#›</a:t>
            </a:fld>
            <a:endParaRPr lang="fr-FR" dirty="0"/>
          </a:p>
        </p:txBody>
      </p:sp>
    </p:spTree>
    <p:extLst>
      <p:ext uri="{BB962C8B-B14F-4D97-AF65-F5344CB8AC3E}">
        <p14:creationId xmlns:p14="http://schemas.microsoft.com/office/powerpoint/2010/main" val="28895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6DA3EC-EFF9-185D-1C19-C996C2C3A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42BD55-D27B-D25F-21F1-4E32DD0AC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5D9468-98F8-CE80-959F-5779B9299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10/10/2022</a:t>
            </a:r>
            <a:endParaRPr lang="fr-FR" dirty="0"/>
          </a:p>
        </p:txBody>
      </p:sp>
      <p:sp>
        <p:nvSpPr>
          <p:cNvPr id="5" name="Espace réservé du pied de page 4">
            <a:extLst>
              <a:ext uri="{FF2B5EF4-FFF2-40B4-BE49-F238E27FC236}">
                <a16:creationId xmlns:a16="http://schemas.microsoft.com/office/drawing/2014/main" id="{0BED04AF-E2D3-628C-56C9-BF7DC20E2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Présenté par Mr Dai TENSAOUT </a:t>
            </a:r>
            <a:endParaRPr lang="fr-FR" dirty="0"/>
          </a:p>
        </p:txBody>
      </p:sp>
      <p:sp>
        <p:nvSpPr>
          <p:cNvPr id="6" name="Espace réservé du numéro de diapositive 5">
            <a:extLst>
              <a:ext uri="{FF2B5EF4-FFF2-40B4-BE49-F238E27FC236}">
                <a16:creationId xmlns:a16="http://schemas.microsoft.com/office/drawing/2014/main" id="{6013B8FC-429A-C07D-E125-3707F2574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E1AF1-263E-43FE-A42C-FED5A27B5049}" type="slidenum">
              <a:rPr lang="fr-FR" smtClean="0"/>
              <a:t>‹#›</a:t>
            </a:fld>
            <a:endParaRPr lang="fr-FR" dirty="0"/>
          </a:p>
        </p:txBody>
      </p:sp>
    </p:spTree>
    <p:extLst>
      <p:ext uri="{BB962C8B-B14F-4D97-AF65-F5344CB8AC3E}">
        <p14:creationId xmlns:p14="http://schemas.microsoft.com/office/powerpoint/2010/main" val="3234567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Espace réservé du contenu 2">
            <a:extLst>
              <a:ext uri="{FF2B5EF4-FFF2-40B4-BE49-F238E27FC236}">
                <a16:creationId xmlns:a16="http://schemas.microsoft.com/office/drawing/2014/main" id="{B555AC35-3AA0-74F8-A3AA-54E95C5AE79F}"/>
              </a:ext>
            </a:extLst>
          </p:cNvPr>
          <p:cNvSpPr>
            <a:spLocks noGrp="1"/>
          </p:cNvSpPr>
          <p:nvPr>
            <p:ph idx="1"/>
          </p:nvPr>
        </p:nvSpPr>
        <p:spPr>
          <a:xfrm>
            <a:off x="4315525" y="3894213"/>
            <a:ext cx="3644430" cy="1141851"/>
          </a:xfrm>
          <a:noFill/>
        </p:spPr>
        <p:txBody>
          <a:bodyPr vert="horz" lIns="91440" tIns="45720" rIns="91440" bIns="45720" rtlCol="0">
            <a:normAutofit/>
          </a:bodyPr>
          <a:lstStyle/>
          <a:p>
            <a:pPr marL="0" indent="0" algn="ctr">
              <a:buNone/>
            </a:pPr>
            <a:r>
              <a:rPr lang="fr-FR" sz="2400" i="1" dirty="0">
                <a:solidFill>
                  <a:srgbClr val="0070C0"/>
                </a:solidFill>
              </a:rPr>
              <a:t>Analyse des données des systèmes éducatifs.</a:t>
            </a:r>
            <a:endParaRPr lang="en-US" sz="2400" i="1" kern="1200" dirty="0">
              <a:solidFill>
                <a:srgbClr val="0070C0"/>
              </a:solidFill>
              <a:latin typeface="+mn-lt"/>
              <a:ea typeface="+mn-ea"/>
              <a:cs typeface="+mn-cs"/>
            </a:endParaRPr>
          </a:p>
          <a:p>
            <a:pPr marL="0" indent="0" algn="ctr">
              <a:buNone/>
            </a:pPr>
            <a:r>
              <a:rPr lang="fr-FR" sz="1100" dirty="0">
                <a:solidFill>
                  <a:srgbClr val="0070C0"/>
                </a:solidFill>
              </a:rPr>
              <a:t>Parcours Data Scientist.</a:t>
            </a:r>
            <a:endParaRPr lang="en-US" sz="2400" i="1" kern="1200" dirty="0">
              <a:solidFill>
                <a:srgbClr val="0070C0"/>
              </a:solidFill>
              <a:latin typeface="+mn-lt"/>
              <a:ea typeface="+mn-ea"/>
              <a:cs typeface="+mn-cs"/>
            </a:endParaRP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orme libre : forme 13">
            <a:extLst>
              <a:ext uri="{FF2B5EF4-FFF2-40B4-BE49-F238E27FC236}">
                <a16:creationId xmlns:a16="http://schemas.microsoft.com/office/drawing/2014/main" id="{CDAEFAEA-23BD-CC86-6052-59FA0E53A52A}"/>
              </a:ext>
            </a:extLst>
          </p:cNvPr>
          <p:cNvSpPr/>
          <p:nvPr/>
        </p:nvSpPr>
        <p:spPr>
          <a:xfrm>
            <a:off x="7952820" y="2085323"/>
            <a:ext cx="1455131" cy="1461894"/>
          </a:xfrm>
          <a:custGeom>
            <a:avLst/>
            <a:gdLst>
              <a:gd name="connsiteX0" fmla="*/ 703368 w 1455131"/>
              <a:gd name="connsiteY0" fmla="*/ 0 h 1461894"/>
              <a:gd name="connsiteX1" fmla="*/ 724184 w 1455131"/>
              <a:gd name="connsiteY1" fmla="*/ 0 h 1461894"/>
              <a:gd name="connsiteX2" fmla="*/ 1455131 w 1455131"/>
              <a:gd name="connsiteY2" fmla="*/ 730947 h 1461894"/>
              <a:gd name="connsiteX3" fmla="*/ 724184 w 1455131"/>
              <a:gd name="connsiteY3" fmla="*/ 1461894 h 1461894"/>
              <a:gd name="connsiteX4" fmla="*/ 119736 w 1455131"/>
              <a:gd name="connsiteY4" fmla="*/ 1461894 h 1461894"/>
              <a:gd name="connsiteX5" fmla="*/ 81299 w 1455131"/>
              <a:gd name="connsiteY5" fmla="*/ 1382104 h 1461894"/>
              <a:gd name="connsiteX6" fmla="*/ 0 w 1455131"/>
              <a:gd name="connsiteY6" fmla="*/ 979415 h 1461894"/>
              <a:gd name="connsiteX7" fmla="*/ 631849 w 1455131"/>
              <a:gd name="connsiteY7" fmla="*/ 26176 h 1461894"/>
              <a:gd name="connsiteX8" fmla="*/ 703368 w 1455131"/>
              <a:gd name="connsiteY8" fmla="*/ 0 h 14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131" h="1461894">
                <a:moveTo>
                  <a:pt x="703368" y="0"/>
                </a:moveTo>
                <a:lnTo>
                  <a:pt x="724184" y="0"/>
                </a:lnTo>
                <a:cubicBezTo>
                  <a:pt x="1127875" y="0"/>
                  <a:pt x="1455131" y="327256"/>
                  <a:pt x="1455131" y="730947"/>
                </a:cubicBezTo>
                <a:cubicBezTo>
                  <a:pt x="1455131" y="1134638"/>
                  <a:pt x="1127875" y="1461894"/>
                  <a:pt x="724184" y="1461894"/>
                </a:cubicBezTo>
                <a:lnTo>
                  <a:pt x="119736" y="1461894"/>
                </a:lnTo>
                <a:lnTo>
                  <a:pt x="81299" y="1382104"/>
                </a:lnTo>
                <a:cubicBezTo>
                  <a:pt x="28949" y="1258334"/>
                  <a:pt x="0" y="1122255"/>
                  <a:pt x="0" y="979415"/>
                </a:cubicBezTo>
                <a:cubicBezTo>
                  <a:pt x="0" y="550895"/>
                  <a:pt x="260538" y="183228"/>
                  <a:pt x="631849" y="26176"/>
                </a:cubicBezTo>
                <a:lnTo>
                  <a:pt x="703368"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lang="fr-FR" sz="4800" dirty="0"/>
              <a:t>2</a:t>
            </a:r>
          </a:p>
        </p:txBody>
      </p:sp>
      <p:sp>
        <p:nvSpPr>
          <p:cNvPr id="7" name="Forme libre : forme 6">
            <a:extLst>
              <a:ext uri="{FF2B5EF4-FFF2-40B4-BE49-F238E27FC236}">
                <a16:creationId xmlns:a16="http://schemas.microsoft.com/office/drawing/2014/main" id="{FD644520-8644-91D6-13A7-3EEA41169ED7}"/>
              </a:ext>
            </a:extLst>
          </p:cNvPr>
          <p:cNvSpPr/>
          <p:nvPr/>
        </p:nvSpPr>
        <p:spPr>
          <a:xfrm>
            <a:off x="2285133" y="2085323"/>
            <a:ext cx="6371055" cy="1461894"/>
          </a:xfrm>
          <a:custGeom>
            <a:avLst/>
            <a:gdLst>
              <a:gd name="connsiteX0" fmla="*/ 730947 w 6371055"/>
              <a:gd name="connsiteY0" fmla="*/ 0 h 1461894"/>
              <a:gd name="connsiteX1" fmla="*/ 6371055 w 6371055"/>
              <a:gd name="connsiteY1" fmla="*/ 0 h 1461894"/>
              <a:gd name="connsiteX2" fmla="*/ 6299536 w 6371055"/>
              <a:gd name="connsiteY2" fmla="*/ 26176 h 1461894"/>
              <a:gd name="connsiteX3" fmla="*/ 5667687 w 6371055"/>
              <a:gd name="connsiteY3" fmla="*/ 979415 h 1461894"/>
              <a:gd name="connsiteX4" fmla="*/ 5748986 w 6371055"/>
              <a:gd name="connsiteY4" fmla="*/ 1382104 h 1461894"/>
              <a:gd name="connsiteX5" fmla="*/ 5787423 w 6371055"/>
              <a:gd name="connsiteY5" fmla="*/ 1461894 h 1461894"/>
              <a:gd name="connsiteX6" fmla="*/ 730947 w 6371055"/>
              <a:gd name="connsiteY6" fmla="*/ 1461894 h 1461894"/>
              <a:gd name="connsiteX7" fmla="*/ 0 w 6371055"/>
              <a:gd name="connsiteY7" fmla="*/ 730947 h 1461894"/>
              <a:gd name="connsiteX8" fmla="*/ 730947 w 6371055"/>
              <a:gd name="connsiteY8" fmla="*/ 0 h 14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1055" h="1461894">
                <a:moveTo>
                  <a:pt x="730947" y="0"/>
                </a:moveTo>
                <a:lnTo>
                  <a:pt x="6371055" y="0"/>
                </a:lnTo>
                <a:lnTo>
                  <a:pt x="6299536" y="26176"/>
                </a:lnTo>
                <a:cubicBezTo>
                  <a:pt x="5928225" y="183228"/>
                  <a:pt x="5667687" y="550895"/>
                  <a:pt x="5667687" y="979415"/>
                </a:cubicBezTo>
                <a:cubicBezTo>
                  <a:pt x="5667687" y="1122255"/>
                  <a:pt x="5696636" y="1258334"/>
                  <a:pt x="5748986" y="1382104"/>
                </a:cubicBezTo>
                <a:lnTo>
                  <a:pt x="5787423" y="1461894"/>
                </a:lnTo>
                <a:lnTo>
                  <a:pt x="730947" y="1461894"/>
                </a:lnTo>
                <a:cubicBezTo>
                  <a:pt x="327256" y="1461894"/>
                  <a:pt x="0" y="1134638"/>
                  <a:pt x="0" y="730947"/>
                </a:cubicBezTo>
                <a:cubicBezTo>
                  <a:pt x="0" y="327256"/>
                  <a:pt x="327256" y="0"/>
                  <a:pt x="7309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fr-FR" sz="4000" dirty="0"/>
              <a:t>Présentation du Projet</a:t>
            </a:r>
          </a:p>
        </p:txBody>
      </p:sp>
      <p:sp>
        <p:nvSpPr>
          <p:cNvPr id="28" name="Espace réservé du pied de page 27">
            <a:extLst>
              <a:ext uri="{FF2B5EF4-FFF2-40B4-BE49-F238E27FC236}">
                <a16:creationId xmlns:a16="http://schemas.microsoft.com/office/drawing/2014/main" id="{389687E3-F817-4521-9C10-3B80A039B20F}"/>
              </a:ext>
            </a:extLst>
          </p:cNvPr>
          <p:cNvSpPr>
            <a:spLocks noGrp="1"/>
          </p:cNvSpPr>
          <p:nvPr>
            <p:ph type="ftr" sz="quarter" idx="11"/>
          </p:nvPr>
        </p:nvSpPr>
        <p:spPr>
          <a:xfrm>
            <a:off x="7940546" y="6355662"/>
            <a:ext cx="4114800" cy="365125"/>
          </a:xfrm>
        </p:spPr>
        <p:txBody>
          <a:bodyPr/>
          <a:lstStyle/>
          <a:p>
            <a:pPr algn="l"/>
            <a:r>
              <a:rPr lang="fr-FR" dirty="0">
                <a:solidFill>
                  <a:srgbClr val="0070C0"/>
                </a:solidFill>
              </a:rPr>
              <a:t>Présenté par Mr Dai TENSAOUT </a:t>
            </a:r>
          </a:p>
        </p:txBody>
      </p:sp>
      <p:sp>
        <p:nvSpPr>
          <p:cNvPr id="32" name="Espace réservé du pied de page 27">
            <a:extLst>
              <a:ext uri="{FF2B5EF4-FFF2-40B4-BE49-F238E27FC236}">
                <a16:creationId xmlns:a16="http://schemas.microsoft.com/office/drawing/2014/main" id="{F3065EFF-EBBD-6CFD-AC4D-9D0151399FDD}"/>
              </a:ext>
            </a:extLst>
          </p:cNvPr>
          <p:cNvSpPr txBox="1">
            <a:spLocks/>
          </p:cNvSpPr>
          <p:nvPr/>
        </p:nvSpPr>
        <p:spPr>
          <a:xfrm>
            <a:off x="7937242" y="6000364"/>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a:solidFill>
                  <a:srgbClr val="0070C0"/>
                </a:solidFill>
              </a:rPr>
              <a:t>Mentor : Mr Hassan Amoud.</a:t>
            </a:r>
          </a:p>
        </p:txBody>
      </p:sp>
      <p:sp>
        <p:nvSpPr>
          <p:cNvPr id="4" name="Date Placeholder 3">
            <a:extLst>
              <a:ext uri="{FF2B5EF4-FFF2-40B4-BE49-F238E27FC236}">
                <a16:creationId xmlns:a16="http://schemas.microsoft.com/office/drawing/2014/main" id="{1AE4F8D0-74ED-86A0-F863-4CC42454F1C0}"/>
              </a:ext>
            </a:extLst>
          </p:cNvPr>
          <p:cNvSpPr>
            <a:spLocks noGrp="1"/>
          </p:cNvSpPr>
          <p:nvPr>
            <p:ph type="dt" sz="half" idx="10"/>
          </p:nvPr>
        </p:nvSpPr>
        <p:spPr/>
        <p:txBody>
          <a:bodyPr/>
          <a:lstStyle/>
          <a:p>
            <a:r>
              <a:rPr lang="fr-FR" sz="1600" dirty="0"/>
              <a:t>10/10/2022</a:t>
            </a:r>
          </a:p>
        </p:txBody>
      </p:sp>
    </p:spTree>
    <p:extLst>
      <p:ext uri="{BB962C8B-B14F-4D97-AF65-F5344CB8AC3E}">
        <p14:creationId xmlns:p14="http://schemas.microsoft.com/office/powerpoint/2010/main" val="263869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15" name="Forme libre : forme 14">
            <a:extLst>
              <a:ext uri="{FF2B5EF4-FFF2-40B4-BE49-F238E27FC236}">
                <a16:creationId xmlns:a16="http://schemas.microsoft.com/office/drawing/2014/main" id="{625497B5-AD75-42F0-0B5E-0A8B2EC2DC88}"/>
              </a:ext>
            </a:extLst>
          </p:cNvPr>
          <p:cNvSpPr/>
          <p:nvPr/>
        </p:nvSpPr>
        <p:spPr>
          <a:xfrm>
            <a:off x="4047379" y="2630313"/>
            <a:ext cx="576849" cy="646280"/>
          </a:xfrm>
          <a:custGeom>
            <a:avLst/>
            <a:gdLst>
              <a:gd name="connsiteX0" fmla="*/ 703368 w 1455131"/>
              <a:gd name="connsiteY0" fmla="*/ 0 h 1461894"/>
              <a:gd name="connsiteX1" fmla="*/ 724184 w 1455131"/>
              <a:gd name="connsiteY1" fmla="*/ 0 h 1461894"/>
              <a:gd name="connsiteX2" fmla="*/ 1455131 w 1455131"/>
              <a:gd name="connsiteY2" fmla="*/ 730947 h 1461894"/>
              <a:gd name="connsiteX3" fmla="*/ 724184 w 1455131"/>
              <a:gd name="connsiteY3" fmla="*/ 1461894 h 1461894"/>
              <a:gd name="connsiteX4" fmla="*/ 119736 w 1455131"/>
              <a:gd name="connsiteY4" fmla="*/ 1461894 h 1461894"/>
              <a:gd name="connsiteX5" fmla="*/ 81299 w 1455131"/>
              <a:gd name="connsiteY5" fmla="*/ 1382104 h 1461894"/>
              <a:gd name="connsiteX6" fmla="*/ 0 w 1455131"/>
              <a:gd name="connsiteY6" fmla="*/ 979415 h 1461894"/>
              <a:gd name="connsiteX7" fmla="*/ 631849 w 1455131"/>
              <a:gd name="connsiteY7" fmla="*/ 26176 h 1461894"/>
              <a:gd name="connsiteX8" fmla="*/ 703368 w 1455131"/>
              <a:gd name="connsiteY8" fmla="*/ 0 h 14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131" h="1461894">
                <a:moveTo>
                  <a:pt x="703368" y="0"/>
                </a:moveTo>
                <a:lnTo>
                  <a:pt x="724184" y="0"/>
                </a:lnTo>
                <a:cubicBezTo>
                  <a:pt x="1127875" y="0"/>
                  <a:pt x="1455131" y="327256"/>
                  <a:pt x="1455131" y="730947"/>
                </a:cubicBezTo>
                <a:cubicBezTo>
                  <a:pt x="1455131" y="1134638"/>
                  <a:pt x="1127875" y="1461894"/>
                  <a:pt x="724184" y="1461894"/>
                </a:cubicBezTo>
                <a:lnTo>
                  <a:pt x="119736" y="1461894"/>
                </a:lnTo>
                <a:lnTo>
                  <a:pt x="81299" y="1382104"/>
                </a:lnTo>
                <a:cubicBezTo>
                  <a:pt x="28949" y="1258334"/>
                  <a:pt x="0" y="1122255"/>
                  <a:pt x="0" y="979415"/>
                </a:cubicBezTo>
                <a:cubicBezTo>
                  <a:pt x="0" y="550895"/>
                  <a:pt x="260538" y="183228"/>
                  <a:pt x="631849" y="26176"/>
                </a:cubicBezTo>
                <a:lnTo>
                  <a:pt x="703368"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lang="fr-FR" sz="4800" dirty="0"/>
              <a:t>1</a:t>
            </a:r>
          </a:p>
        </p:txBody>
      </p:sp>
      <p:sp>
        <p:nvSpPr>
          <p:cNvPr id="18" name="Forme libre : forme 17">
            <a:extLst>
              <a:ext uri="{FF2B5EF4-FFF2-40B4-BE49-F238E27FC236}">
                <a16:creationId xmlns:a16="http://schemas.microsoft.com/office/drawing/2014/main" id="{3081FC0D-24CD-A333-6390-0BBA86CB31D6}"/>
              </a:ext>
            </a:extLst>
          </p:cNvPr>
          <p:cNvSpPr/>
          <p:nvPr/>
        </p:nvSpPr>
        <p:spPr>
          <a:xfrm>
            <a:off x="4055262" y="3819890"/>
            <a:ext cx="576849" cy="646280"/>
          </a:xfrm>
          <a:custGeom>
            <a:avLst/>
            <a:gdLst>
              <a:gd name="connsiteX0" fmla="*/ 703368 w 1455131"/>
              <a:gd name="connsiteY0" fmla="*/ 0 h 1461894"/>
              <a:gd name="connsiteX1" fmla="*/ 724184 w 1455131"/>
              <a:gd name="connsiteY1" fmla="*/ 0 h 1461894"/>
              <a:gd name="connsiteX2" fmla="*/ 1455131 w 1455131"/>
              <a:gd name="connsiteY2" fmla="*/ 730947 h 1461894"/>
              <a:gd name="connsiteX3" fmla="*/ 724184 w 1455131"/>
              <a:gd name="connsiteY3" fmla="*/ 1461894 h 1461894"/>
              <a:gd name="connsiteX4" fmla="*/ 119736 w 1455131"/>
              <a:gd name="connsiteY4" fmla="*/ 1461894 h 1461894"/>
              <a:gd name="connsiteX5" fmla="*/ 81299 w 1455131"/>
              <a:gd name="connsiteY5" fmla="*/ 1382104 h 1461894"/>
              <a:gd name="connsiteX6" fmla="*/ 0 w 1455131"/>
              <a:gd name="connsiteY6" fmla="*/ 979415 h 1461894"/>
              <a:gd name="connsiteX7" fmla="*/ 631849 w 1455131"/>
              <a:gd name="connsiteY7" fmla="*/ 26176 h 1461894"/>
              <a:gd name="connsiteX8" fmla="*/ 703368 w 1455131"/>
              <a:gd name="connsiteY8" fmla="*/ 0 h 14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131" h="1461894">
                <a:moveTo>
                  <a:pt x="703368" y="0"/>
                </a:moveTo>
                <a:lnTo>
                  <a:pt x="724184" y="0"/>
                </a:lnTo>
                <a:cubicBezTo>
                  <a:pt x="1127875" y="0"/>
                  <a:pt x="1455131" y="327256"/>
                  <a:pt x="1455131" y="730947"/>
                </a:cubicBezTo>
                <a:cubicBezTo>
                  <a:pt x="1455131" y="1134638"/>
                  <a:pt x="1127875" y="1461894"/>
                  <a:pt x="724184" y="1461894"/>
                </a:cubicBezTo>
                <a:lnTo>
                  <a:pt x="119736" y="1461894"/>
                </a:lnTo>
                <a:lnTo>
                  <a:pt x="81299" y="1382104"/>
                </a:lnTo>
                <a:cubicBezTo>
                  <a:pt x="28949" y="1258334"/>
                  <a:pt x="0" y="1122255"/>
                  <a:pt x="0" y="979415"/>
                </a:cubicBezTo>
                <a:cubicBezTo>
                  <a:pt x="0" y="550895"/>
                  <a:pt x="260538" y="183228"/>
                  <a:pt x="631849" y="26176"/>
                </a:cubicBezTo>
                <a:lnTo>
                  <a:pt x="703368" y="0"/>
                </a:lnTo>
                <a:close/>
              </a:path>
            </a:pathLst>
          </a:custGeom>
          <a:solidFill>
            <a:schemeClr val="accent4">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lang="fr-FR" sz="4800" dirty="0"/>
              <a:t>2</a:t>
            </a:r>
          </a:p>
        </p:txBody>
      </p:sp>
      <p:sp>
        <p:nvSpPr>
          <p:cNvPr id="19" name="Forme libre : forme 18">
            <a:extLst>
              <a:ext uri="{FF2B5EF4-FFF2-40B4-BE49-F238E27FC236}">
                <a16:creationId xmlns:a16="http://schemas.microsoft.com/office/drawing/2014/main" id="{E10A3D1F-CEAA-97FC-6151-1024F35CA7EF}"/>
              </a:ext>
            </a:extLst>
          </p:cNvPr>
          <p:cNvSpPr/>
          <p:nvPr/>
        </p:nvSpPr>
        <p:spPr>
          <a:xfrm>
            <a:off x="4074951" y="4988472"/>
            <a:ext cx="576849" cy="646280"/>
          </a:xfrm>
          <a:custGeom>
            <a:avLst/>
            <a:gdLst>
              <a:gd name="connsiteX0" fmla="*/ 703368 w 1455131"/>
              <a:gd name="connsiteY0" fmla="*/ 0 h 1461894"/>
              <a:gd name="connsiteX1" fmla="*/ 724184 w 1455131"/>
              <a:gd name="connsiteY1" fmla="*/ 0 h 1461894"/>
              <a:gd name="connsiteX2" fmla="*/ 1455131 w 1455131"/>
              <a:gd name="connsiteY2" fmla="*/ 730947 h 1461894"/>
              <a:gd name="connsiteX3" fmla="*/ 724184 w 1455131"/>
              <a:gd name="connsiteY3" fmla="*/ 1461894 h 1461894"/>
              <a:gd name="connsiteX4" fmla="*/ 119736 w 1455131"/>
              <a:gd name="connsiteY4" fmla="*/ 1461894 h 1461894"/>
              <a:gd name="connsiteX5" fmla="*/ 81299 w 1455131"/>
              <a:gd name="connsiteY5" fmla="*/ 1382104 h 1461894"/>
              <a:gd name="connsiteX6" fmla="*/ 0 w 1455131"/>
              <a:gd name="connsiteY6" fmla="*/ 979415 h 1461894"/>
              <a:gd name="connsiteX7" fmla="*/ 631849 w 1455131"/>
              <a:gd name="connsiteY7" fmla="*/ 26176 h 1461894"/>
              <a:gd name="connsiteX8" fmla="*/ 703368 w 1455131"/>
              <a:gd name="connsiteY8" fmla="*/ 0 h 146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131" h="1461894">
                <a:moveTo>
                  <a:pt x="703368" y="0"/>
                </a:moveTo>
                <a:lnTo>
                  <a:pt x="724184" y="0"/>
                </a:lnTo>
                <a:cubicBezTo>
                  <a:pt x="1127875" y="0"/>
                  <a:pt x="1455131" y="327256"/>
                  <a:pt x="1455131" y="730947"/>
                </a:cubicBezTo>
                <a:cubicBezTo>
                  <a:pt x="1455131" y="1134638"/>
                  <a:pt x="1127875" y="1461894"/>
                  <a:pt x="724184" y="1461894"/>
                </a:cubicBezTo>
                <a:lnTo>
                  <a:pt x="119736" y="1461894"/>
                </a:lnTo>
                <a:lnTo>
                  <a:pt x="81299" y="1382104"/>
                </a:lnTo>
                <a:cubicBezTo>
                  <a:pt x="28949" y="1258334"/>
                  <a:pt x="0" y="1122255"/>
                  <a:pt x="0" y="979415"/>
                </a:cubicBezTo>
                <a:cubicBezTo>
                  <a:pt x="0" y="550895"/>
                  <a:pt x="260538" y="183228"/>
                  <a:pt x="631849" y="26176"/>
                </a:cubicBezTo>
                <a:lnTo>
                  <a:pt x="703368" y="0"/>
                </a:lnTo>
                <a:close/>
              </a:path>
            </a:pathLst>
          </a:custGeom>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lang="fr-FR" sz="4800" dirty="0"/>
              <a:t>3</a:t>
            </a:r>
          </a:p>
        </p:txBody>
      </p:sp>
      <p:sp>
        <p:nvSpPr>
          <p:cNvPr id="20" name="Rectangle : coins arrondis 19">
            <a:extLst>
              <a:ext uri="{FF2B5EF4-FFF2-40B4-BE49-F238E27FC236}">
                <a16:creationId xmlns:a16="http://schemas.microsoft.com/office/drawing/2014/main" id="{00813CEB-F5B7-7F61-AEAD-623BB55D47B0}"/>
              </a:ext>
            </a:extLst>
          </p:cNvPr>
          <p:cNvSpPr/>
          <p:nvPr/>
        </p:nvSpPr>
        <p:spPr>
          <a:xfrm>
            <a:off x="5077114" y="2725856"/>
            <a:ext cx="3987800" cy="455193"/>
          </a:xfrm>
          <a:prstGeom prst="roundRect">
            <a:avLst>
              <a:gd name="adj" fmla="val 50000"/>
            </a:avLst>
          </a:prstGeom>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Choix des Indicateurs candidats</a:t>
            </a:r>
          </a:p>
        </p:txBody>
      </p:sp>
      <p:sp>
        <p:nvSpPr>
          <p:cNvPr id="21" name="Rectangle : coins arrondis 20">
            <a:extLst>
              <a:ext uri="{FF2B5EF4-FFF2-40B4-BE49-F238E27FC236}">
                <a16:creationId xmlns:a16="http://schemas.microsoft.com/office/drawing/2014/main" id="{54FEDA4E-D7BB-502E-4249-18C10BB1ACD7}"/>
              </a:ext>
            </a:extLst>
          </p:cNvPr>
          <p:cNvSpPr/>
          <p:nvPr/>
        </p:nvSpPr>
        <p:spPr>
          <a:xfrm>
            <a:off x="5077114" y="3857164"/>
            <a:ext cx="3987800" cy="455193"/>
          </a:xfrm>
          <a:prstGeom prst="roundRect">
            <a:avLst>
              <a:gd name="adj" fmla="val 50000"/>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Pré-sélection </a:t>
            </a:r>
          </a:p>
        </p:txBody>
      </p:sp>
      <p:sp>
        <p:nvSpPr>
          <p:cNvPr id="22" name="Rectangle : coins arrondis 21">
            <a:extLst>
              <a:ext uri="{FF2B5EF4-FFF2-40B4-BE49-F238E27FC236}">
                <a16:creationId xmlns:a16="http://schemas.microsoft.com/office/drawing/2014/main" id="{236D4128-58A1-8C1A-B430-D13B7DA6610A}"/>
              </a:ext>
            </a:extLst>
          </p:cNvPr>
          <p:cNvSpPr/>
          <p:nvPr/>
        </p:nvSpPr>
        <p:spPr>
          <a:xfrm>
            <a:off x="5077114" y="5084015"/>
            <a:ext cx="3987800" cy="455193"/>
          </a:xfrm>
          <a:prstGeom prst="roundRect">
            <a:avLst>
              <a:gd name="adj" fmla="val 50000"/>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Choix des Indicateur finaux</a:t>
            </a:r>
          </a:p>
        </p:txBody>
      </p:sp>
      <p:pic>
        <p:nvPicPr>
          <p:cNvPr id="25" name="Image 24">
            <a:extLst>
              <a:ext uri="{FF2B5EF4-FFF2-40B4-BE49-F238E27FC236}">
                <a16:creationId xmlns:a16="http://schemas.microsoft.com/office/drawing/2014/main" id="{94A9AD56-7AC7-8C89-E71A-A21C471A842E}"/>
              </a:ext>
            </a:extLst>
          </p:cNvPr>
          <p:cNvPicPr>
            <a:picLocks noChangeAspect="1"/>
          </p:cNvPicPr>
          <p:nvPr/>
        </p:nvPicPr>
        <p:blipFill>
          <a:blip r:embed="rId4"/>
          <a:stretch>
            <a:fillRect/>
          </a:stretch>
        </p:blipFill>
        <p:spPr>
          <a:xfrm>
            <a:off x="9264299" y="2538628"/>
            <a:ext cx="2725268" cy="829648"/>
          </a:xfrm>
          <a:prstGeom prst="rect">
            <a:avLst/>
          </a:prstGeom>
          <a:ln w="28575">
            <a:solidFill>
              <a:schemeClr val="accent6">
                <a:lumMod val="60000"/>
                <a:lumOff val="40000"/>
              </a:schemeClr>
            </a:solidFill>
          </a:ln>
        </p:spPr>
      </p:pic>
      <p:sp>
        <p:nvSpPr>
          <p:cNvPr id="26" name="ZoneTexte 25">
            <a:extLst>
              <a:ext uri="{FF2B5EF4-FFF2-40B4-BE49-F238E27FC236}">
                <a16:creationId xmlns:a16="http://schemas.microsoft.com/office/drawing/2014/main" id="{27827B26-105D-E4E0-57AB-51A48887BC8B}"/>
              </a:ext>
            </a:extLst>
          </p:cNvPr>
          <p:cNvSpPr txBox="1"/>
          <p:nvPr/>
        </p:nvSpPr>
        <p:spPr>
          <a:xfrm>
            <a:off x="6400495" y="1913282"/>
            <a:ext cx="2038122" cy="461665"/>
          </a:xfrm>
          <a:prstGeom prst="rect">
            <a:avLst/>
          </a:prstGeom>
          <a:noFill/>
        </p:spPr>
        <p:txBody>
          <a:bodyPr wrap="none" rtlCol="0">
            <a:spAutoFit/>
          </a:bodyPr>
          <a:lstStyle/>
          <a:p>
            <a:r>
              <a:rPr lang="fr-FR" sz="2400" dirty="0"/>
              <a:t>Les Indicateurs</a:t>
            </a:r>
          </a:p>
        </p:txBody>
      </p:sp>
      <p:pic>
        <p:nvPicPr>
          <p:cNvPr id="28" name="Image 27">
            <a:extLst>
              <a:ext uri="{FF2B5EF4-FFF2-40B4-BE49-F238E27FC236}">
                <a16:creationId xmlns:a16="http://schemas.microsoft.com/office/drawing/2014/main" id="{52C98134-CDA7-6BB8-BDCD-A15516F5110B}"/>
              </a:ext>
            </a:extLst>
          </p:cNvPr>
          <p:cNvPicPr>
            <a:picLocks noChangeAspect="1"/>
          </p:cNvPicPr>
          <p:nvPr/>
        </p:nvPicPr>
        <p:blipFill>
          <a:blip r:embed="rId5"/>
          <a:stretch>
            <a:fillRect/>
          </a:stretch>
        </p:blipFill>
        <p:spPr>
          <a:xfrm>
            <a:off x="9264299" y="3665733"/>
            <a:ext cx="2714294" cy="838054"/>
          </a:xfrm>
          <a:prstGeom prst="rect">
            <a:avLst/>
          </a:prstGeom>
          <a:ln w="28575">
            <a:solidFill>
              <a:schemeClr val="accent4">
                <a:lumMod val="75000"/>
              </a:schemeClr>
            </a:solidFill>
          </a:ln>
        </p:spPr>
      </p:pic>
      <p:pic>
        <p:nvPicPr>
          <p:cNvPr id="30" name="Image 29">
            <a:extLst>
              <a:ext uri="{FF2B5EF4-FFF2-40B4-BE49-F238E27FC236}">
                <a16:creationId xmlns:a16="http://schemas.microsoft.com/office/drawing/2014/main" id="{5FE2E4CC-0BBD-7169-BCE7-3BEFF52EFC6D}"/>
              </a:ext>
            </a:extLst>
          </p:cNvPr>
          <p:cNvPicPr>
            <a:picLocks noChangeAspect="1"/>
          </p:cNvPicPr>
          <p:nvPr/>
        </p:nvPicPr>
        <p:blipFill>
          <a:blip r:embed="rId6"/>
          <a:stretch>
            <a:fillRect/>
          </a:stretch>
        </p:blipFill>
        <p:spPr>
          <a:xfrm>
            <a:off x="4716104" y="5722312"/>
            <a:ext cx="7262489" cy="952583"/>
          </a:xfrm>
          <a:prstGeom prst="rect">
            <a:avLst/>
          </a:prstGeom>
          <a:ln w="28575">
            <a:solidFill>
              <a:schemeClr val="accent2">
                <a:lumMod val="75000"/>
              </a:schemeClr>
            </a:solidFill>
          </a:ln>
        </p:spPr>
      </p:pic>
      <p:cxnSp>
        <p:nvCxnSpPr>
          <p:cNvPr id="32" name="Connecteur : en angle 31">
            <a:extLst>
              <a:ext uri="{FF2B5EF4-FFF2-40B4-BE49-F238E27FC236}">
                <a16:creationId xmlns:a16="http://schemas.microsoft.com/office/drawing/2014/main" id="{51468002-6FCA-12A4-8845-28843A86FA02}"/>
              </a:ext>
            </a:extLst>
          </p:cNvPr>
          <p:cNvCxnSpPr>
            <a:stCxn id="22" idx="3"/>
            <a:endCxn id="30" idx="0"/>
          </p:cNvCxnSpPr>
          <p:nvPr/>
        </p:nvCxnSpPr>
        <p:spPr>
          <a:xfrm flipH="1">
            <a:off x="8347349" y="5311612"/>
            <a:ext cx="717565" cy="410700"/>
          </a:xfrm>
          <a:prstGeom prst="bentConnector4">
            <a:avLst>
              <a:gd name="adj1" fmla="val -31858"/>
              <a:gd name="adj2" fmla="val 77708"/>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931F9B6-8094-EE1B-8CD0-EC7D2BF8C32E}"/>
              </a:ext>
            </a:extLst>
          </p:cNvPr>
          <p:cNvSpPr>
            <a:spLocks noGrp="1"/>
          </p:cNvSpPr>
          <p:nvPr>
            <p:ph type="dt" sz="half" idx="10"/>
          </p:nvPr>
        </p:nvSpPr>
        <p:spPr/>
        <p:txBody>
          <a:bodyPr/>
          <a:lstStyle/>
          <a:p>
            <a:r>
              <a:rPr lang="fr-FR"/>
              <a:t>10/10/2022</a:t>
            </a:r>
            <a:endParaRPr lang="fr-FR" dirty="0"/>
          </a:p>
        </p:txBody>
      </p:sp>
      <p:sp>
        <p:nvSpPr>
          <p:cNvPr id="4" name="Footer Placeholder 3">
            <a:extLst>
              <a:ext uri="{FF2B5EF4-FFF2-40B4-BE49-F238E27FC236}">
                <a16:creationId xmlns:a16="http://schemas.microsoft.com/office/drawing/2014/main" id="{82CF1A21-3D21-2B99-A7B0-956FC1DA5AF6}"/>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39052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26" name="ZoneTexte 25">
            <a:extLst>
              <a:ext uri="{FF2B5EF4-FFF2-40B4-BE49-F238E27FC236}">
                <a16:creationId xmlns:a16="http://schemas.microsoft.com/office/drawing/2014/main" id="{27827B26-105D-E4E0-57AB-51A48887BC8B}"/>
              </a:ext>
            </a:extLst>
          </p:cNvPr>
          <p:cNvSpPr txBox="1"/>
          <p:nvPr/>
        </p:nvSpPr>
        <p:spPr>
          <a:xfrm>
            <a:off x="6400495" y="1913282"/>
            <a:ext cx="2876493" cy="461665"/>
          </a:xfrm>
          <a:prstGeom prst="rect">
            <a:avLst/>
          </a:prstGeom>
          <a:noFill/>
        </p:spPr>
        <p:txBody>
          <a:bodyPr wrap="none" rtlCol="0">
            <a:spAutoFit/>
          </a:bodyPr>
          <a:lstStyle/>
          <a:p>
            <a:r>
              <a:rPr lang="fr-FR" sz="2400" dirty="0"/>
              <a:t>Les Indicateurs finaux</a:t>
            </a:r>
          </a:p>
        </p:txBody>
      </p:sp>
      <p:sp>
        <p:nvSpPr>
          <p:cNvPr id="6" name="ZoneTexte 5">
            <a:extLst>
              <a:ext uri="{FF2B5EF4-FFF2-40B4-BE49-F238E27FC236}">
                <a16:creationId xmlns:a16="http://schemas.microsoft.com/office/drawing/2014/main" id="{7AE68BB9-B28A-6657-3A99-FE96E4497A45}"/>
              </a:ext>
            </a:extLst>
          </p:cNvPr>
          <p:cNvSpPr txBox="1"/>
          <p:nvPr/>
        </p:nvSpPr>
        <p:spPr>
          <a:xfrm>
            <a:off x="3938502" y="2725828"/>
            <a:ext cx="8882742" cy="3477875"/>
          </a:xfrm>
          <a:prstGeom prst="rect">
            <a:avLst/>
          </a:prstGeom>
          <a:noFill/>
        </p:spPr>
        <p:txBody>
          <a:bodyPr wrap="square" rtlCol="0" anchor="ctr">
            <a:spAutoFit/>
          </a:bodyPr>
          <a:lstStyle/>
          <a:p>
            <a:r>
              <a:rPr lang="fr-FR" sz="2000" b="0" i="0" dirty="0">
                <a:solidFill>
                  <a:srgbClr val="000000"/>
                </a:solidFill>
                <a:effectLst/>
                <a:latin typeface="Helvetica Neue"/>
              </a:rPr>
              <a:t>IT.NET.USER.P2 : Personal computers (per 100 people)</a:t>
            </a:r>
          </a:p>
          <a:p>
            <a:endParaRPr lang="fr-FR" sz="2000" b="0" i="0" dirty="0">
              <a:solidFill>
                <a:srgbClr val="000000"/>
              </a:solidFill>
              <a:effectLst/>
              <a:latin typeface="Helvetica Neue"/>
            </a:endParaRPr>
          </a:p>
          <a:p>
            <a:r>
              <a:rPr lang="fr-FR" sz="2000" b="0" i="0" dirty="0">
                <a:solidFill>
                  <a:srgbClr val="C00000"/>
                </a:solidFill>
                <a:effectLst/>
                <a:latin typeface="Helvetica Neue"/>
              </a:rPr>
              <a:t>NY.GDP.MKTP.CD : GDP (</a:t>
            </a:r>
            <a:r>
              <a:rPr lang="fr-FR" sz="2000" b="0" i="0" dirty="0" err="1">
                <a:solidFill>
                  <a:srgbClr val="C00000"/>
                </a:solidFill>
                <a:effectLst/>
                <a:latin typeface="Helvetica Neue"/>
              </a:rPr>
              <a:t>current</a:t>
            </a:r>
            <a:r>
              <a:rPr lang="fr-FR" sz="2000" b="0" i="0" dirty="0">
                <a:solidFill>
                  <a:srgbClr val="C00000"/>
                </a:solidFill>
                <a:effectLst/>
                <a:latin typeface="Helvetica Neue"/>
              </a:rPr>
              <a:t> US$)</a:t>
            </a:r>
          </a:p>
          <a:p>
            <a:r>
              <a:rPr lang="fr-FR" sz="2000" b="0" i="0" dirty="0">
                <a:solidFill>
                  <a:srgbClr val="C00000"/>
                </a:solidFill>
                <a:effectLst/>
                <a:latin typeface="Helvetica Neue"/>
              </a:rPr>
              <a:t>NY.GDP.PCAP.CD : GDP per capita (</a:t>
            </a:r>
            <a:r>
              <a:rPr lang="fr-FR" sz="2000" b="0" i="0" dirty="0" err="1">
                <a:solidFill>
                  <a:srgbClr val="C00000"/>
                </a:solidFill>
                <a:effectLst/>
                <a:latin typeface="Helvetica Neue"/>
              </a:rPr>
              <a:t>current</a:t>
            </a:r>
            <a:r>
              <a:rPr lang="fr-FR" sz="2000" b="0" i="0" dirty="0">
                <a:solidFill>
                  <a:srgbClr val="C00000"/>
                </a:solidFill>
                <a:effectLst/>
                <a:latin typeface="Helvetica Neue"/>
              </a:rPr>
              <a:t> US$)</a:t>
            </a:r>
          </a:p>
          <a:p>
            <a:r>
              <a:rPr lang="fr-FR" sz="2000" b="0" i="0" dirty="0">
                <a:solidFill>
                  <a:srgbClr val="C00000"/>
                </a:solidFill>
                <a:effectLst/>
                <a:latin typeface="Helvetica Neue"/>
              </a:rPr>
              <a:t>NY.GNP.MKTP.CD : GNI (</a:t>
            </a:r>
            <a:r>
              <a:rPr lang="fr-FR" sz="2000" b="0" i="0" dirty="0" err="1">
                <a:solidFill>
                  <a:srgbClr val="C00000"/>
                </a:solidFill>
                <a:effectLst/>
                <a:latin typeface="Helvetica Neue"/>
              </a:rPr>
              <a:t>current</a:t>
            </a:r>
            <a:r>
              <a:rPr lang="fr-FR" sz="2000" b="0" i="0" dirty="0">
                <a:solidFill>
                  <a:srgbClr val="C00000"/>
                </a:solidFill>
                <a:effectLst/>
                <a:latin typeface="Helvetica Neue"/>
              </a:rPr>
              <a:t> US$)</a:t>
            </a:r>
          </a:p>
          <a:p>
            <a:endParaRPr lang="fr-FR" sz="2000" b="0" i="0" dirty="0">
              <a:solidFill>
                <a:srgbClr val="C00000"/>
              </a:solidFill>
              <a:effectLst/>
              <a:latin typeface="Helvetica Neue"/>
            </a:endParaRPr>
          </a:p>
          <a:p>
            <a:r>
              <a:rPr lang="en-US" sz="2000" b="0" i="0" dirty="0">
                <a:solidFill>
                  <a:srgbClr val="00B050"/>
                </a:solidFill>
                <a:effectLst/>
                <a:latin typeface="Helvetica Neue"/>
              </a:rPr>
              <a:t>SP.SEC.TOTL.IN : Population of the official age for secondary education</a:t>
            </a:r>
          </a:p>
          <a:p>
            <a:r>
              <a:rPr lang="en-US" sz="2000" b="0" i="0" dirty="0">
                <a:solidFill>
                  <a:srgbClr val="00B050"/>
                </a:solidFill>
                <a:effectLst/>
                <a:latin typeface="Helvetica Neue"/>
              </a:rPr>
              <a:t>SP.TER.TOTL.IN : Population of the official age for tertiary education</a:t>
            </a:r>
          </a:p>
          <a:p>
            <a:endParaRPr lang="en-US" sz="2000" b="0" i="0" dirty="0">
              <a:solidFill>
                <a:srgbClr val="00B050"/>
              </a:solidFill>
              <a:effectLst/>
              <a:latin typeface="Helvetica Neue"/>
            </a:endParaRPr>
          </a:p>
          <a:p>
            <a:r>
              <a:rPr lang="fr-FR" sz="2000" b="0" i="0" dirty="0">
                <a:solidFill>
                  <a:srgbClr val="00B0F0"/>
                </a:solidFill>
                <a:effectLst/>
                <a:latin typeface="Helvetica Neue"/>
              </a:rPr>
              <a:t>SP.POP.GROW : Population </a:t>
            </a:r>
            <a:r>
              <a:rPr lang="fr-FR" sz="2000" b="0" i="0" dirty="0" err="1">
                <a:solidFill>
                  <a:srgbClr val="00B0F0"/>
                </a:solidFill>
                <a:effectLst/>
                <a:latin typeface="Helvetica Neue"/>
              </a:rPr>
              <a:t>growth</a:t>
            </a:r>
            <a:r>
              <a:rPr lang="fr-FR" sz="2000" b="0" i="0" dirty="0">
                <a:solidFill>
                  <a:srgbClr val="00B0F0"/>
                </a:solidFill>
                <a:effectLst/>
                <a:latin typeface="Helvetica Neue"/>
              </a:rPr>
              <a:t> (</a:t>
            </a:r>
            <a:r>
              <a:rPr lang="fr-FR" sz="2000" b="0" i="0" dirty="0" err="1">
                <a:solidFill>
                  <a:srgbClr val="00B0F0"/>
                </a:solidFill>
                <a:effectLst/>
                <a:latin typeface="Helvetica Neue"/>
              </a:rPr>
              <a:t>annual</a:t>
            </a:r>
            <a:r>
              <a:rPr lang="fr-FR" sz="2000" b="0" i="0" dirty="0">
                <a:solidFill>
                  <a:srgbClr val="00B0F0"/>
                </a:solidFill>
                <a:effectLst/>
                <a:latin typeface="Helvetica Neue"/>
              </a:rPr>
              <a:t> %)</a:t>
            </a:r>
          </a:p>
          <a:p>
            <a:r>
              <a:rPr lang="fr-FR" sz="2000" b="0" i="0" dirty="0">
                <a:solidFill>
                  <a:srgbClr val="00B0F0"/>
                </a:solidFill>
                <a:effectLst/>
                <a:latin typeface="Helvetica Neue"/>
              </a:rPr>
              <a:t>SP.POP.TOTL : Population, total</a:t>
            </a:r>
          </a:p>
        </p:txBody>
      </p:sp>
      <p:sp>
        <p:nvSpPr>
          <p:cNvPr id="2" name="Date Placeholder 1">
            <a:extLst>
              <a:ext uri="{FF2B5EF4-FFF2-40B4-BE49-F238E27FC236}">
                <a16:creationId xmlns:a16="http://schemas.microsoft.com/office/drawing/2014/main" id="{5BD59ED6-C181-7FBF-0F9F-3B6EDB6F60CF}"/>
              </a:ext>
            </a:extLst>
          </p:cNvPr>
          <p:cNvSpPr>
            <a:spLocks noGrp="1"/>
          </p:cNvSpPr>
          <p:nvPr>
            <p:ph type="dt" sz="half" idx="10"/>
          </p:nvPr>
        </p:nvSpPr>
        <p:spPr/>
        <p:txBody>
          <a:bodyPr/>
          <a:lstStyle/>
          <a:p>
            <a:r>
              <a:rPr lang="fr-FR"/>
              <a:t>10/10/2022</a:t>
            </a:r>
            <a:endParaRPr lang="fr-FR" dirty="0"/>
          </a:p>
        </p:txBody>
      </p:sp>
      <p:sp>
        <p:nvSpPr>
          <p:cNvPr id="4" name="Footer Placeholder 3">
            <a:extLst>
              <a:ext uri="{FF2B5EF4-FFF2-40B4-BE49-F238E27FC236}">
                <a16:creationId xmlns:a16="http://schemas.microsoft.com/office/drawing/2014/main" id="{85FA48C5-E57E-466B-792B-C00C9DC353C7}"/>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69982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26" name="ZoneTexte 25">
            <a:extLst>
              <a:ext uri="{FF2B5EF4-FFF2-40B4-BE49-F238E27FC236}">
                <a16:creationId xmlns:a16="http://schemas.microsoft.com/office/drawing/2014/main" id="{27827B26-105D-E4E0-57AB-51A48887BC8B}"/>
              </a:ext>
            </a:extLst>
          </p:cNvPr>
          <p:cNvSpPr txBox="1"/>
          <p:nvPr/>
        </p:nvSpPr>
        <p:spPr>
          <a:xfrm>
            <a:off x="5077114" y="1893858"/>
            <a:ext cx="4757071" cy="461665"/>
          </a:xfrm>
          <a:prstGeom prst="rect">
            <a:avLst/>
          </a:prstGeom>
          <a:noFill/>
        </p:spPr>
        <p:txBody>
          <a:bodyPr wrap="none" rtlCol="0">
            <a:spAutoFit/>
          </a:bodyPr>
          <a:lstStyle/>
          <a:p>
            <a:r>
              <a:rPr lang="fr-FR" sz="2400" dirty="0"/>
              <a:t>Sélection des </a:t>
            </a:r>
            <a:r>
              <a:rPr lang="fr-FR" sz="2400" dirty="0">
                <a:solidFill>
                  <a:srgbClr val="C00000"/>
                </a:solidFill>
              </a:rPr>
              <a:t>Pays</a:t>
            </a:r>
            <a:r>
              <a:rPr lang="fr-FR" sz="2400" dirty="0"/>
              <a:t> : approche métier</a:t>
            </a:r>
          </a:p>
        </p:txBody>
      </p:sp>
      <p:pic>
        <p:nvPicPr>
          <p:cNvPr id="4" name="Image 3">
            <a:extLst>
              <a:ext uri="{FF2B5EF4-FFF2-40B4-BE49-F238E27FC236}">
                <a16:creationId xmlns:a16="http://schemas.microsoft.com/office/drawing/2014/main" id="{B4748891-2FBB-06AE-CD20-178ED27D94DC}"/>
              </a:ext>
            </a:extLst>
          </p:cNvPr>
          <p:cNvPicPr>
            <a:picLocks noChangeAspect="1"/>
          </p:cNvPicPr>
          <p:nvPr/>
        </p:nvPicPr>
        <p:blipFill>
          <a:blip r:embed="rId4"/>
          <a:stretch>
            <a:fillRect/>
          </a:stretch>
        </p:blipFill>
        <p:spPr>
          <a:xfrm>
            <a:off x="4006499" y="2620736"/>
            <a:ext cx="6498215" cy="4009763"/>
          </a:xfrm>
          <a:prstGeom prst="rect">
            <a:avLst/>
          </a:prstGeom>
        </p:spPr>
      </p:pic>
      <p:sp>
        <p:nvSpPr>
          <p:cNvPr id="6" name="Rectangle 5">
            <a:extLst>
              <a:ext uri="{FF2B5EF4-FFF2-40B4-BE49-F238E27FC236}">
                <a16:creationId xmlns:a16="http://schemas.microsoft.com/office/drawing/2014/main" id="{231AC8C1-158B-E0CC-7B6B-D213833A0E84}"/>
              </a:ext>
            </a:extLst>
          </p:cNvPr>
          <p:cNvSpPr/>
          <p:nvPr/>
        </p:nvSpPr>
        <p:spPr>
          <a:xfrm>
            <a:off x="4006499" y="5802086"/>
            <a:ext cx="3580844" cy="82841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ate Placeholder 1">
            <a:extLst>
              <a:ext uri="{FF2B5EF4-FFF2-40B4-BE49-F238E27FC236}">
                <a16:creationId xmlns:a16="http://schemas.microsoft.com/office/drawing/2014/main" id="{9E48F9DB-3876-C692-2BC3-38C8670642AE}"/>
              </a:ext>
            </a:extLst>
          </p:cNvPr>
          <p:cNvSpPr>
            <a:spLocks noGrp="1"/>
          </p:cNvSpPr>
          <p:nvPr>
            <p:ph type="dt" sz="half" idx="10"/>
          </p:nvPr>
        </p:nvSpPr>
        <p:spPr/>
        <p:txBody>
          <a:bodyPr/>
          <a:lstStyle/>
          <a:p>
            <a:r>
              <a:rPr lang="fr-FR"/>
              <a:t>10/10/2022</a:t>
            </a:r>
            <a:endParaRPr lang="fr-FR" dirty="0"/>
          </a:p>
        </p:txBody>
      </p:sp>
      <p:sp>
        <p:nvSpPr>
          <p:cNvPr id="7" name="Footer Placeholder 6">
            <a:extLst>
              <a:ext uri="{FF2B5EF4-FFF2-40B4-BE49-F238E27FC236}">
                <a16:creationId xmlns:a16="http://schemas.microsoft.com/office/drawing/2014/main" id="{9EBB7D9D-B6D3-C798-CFE1-0F6C9D48BCB5}"/>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78517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26" name="ZoneTexte 25">
            <a:extLst>
              <a:ext uri="{FF2B5EF4-FFF2-40B4-BE49-F238E27FC236}">
                <a16:creationId xmlns:a16="http://schemas.microsoft.com/office/drawing/2014/main" id="{27827B26-105D-E4E0-57AB-51A48887BC8B}"/>
              </a:ext>
            </a:extLst>
          </p:cNvPr>
          <p:cNvSpPr txBox="1"/>
          <p:nvPr/>
        </p:nvSpPr>
        <p:spPr>
          <a:xfrm>
            <a:off x="5275055" y="1828544"/>
            <a:ext cx="4266296" cy="461665"/>
          </a:xfrm>
          <a:prstGeom prst="rect">
            <a:avLst/>
          </a:prstGeom>
          <a:noFill/>
        </p:spPr>
        <p:txBody>
          <a:bodyPr wrap="none" rtlCol="0">
            <a:spAutoFit/>
          </a:bodyPr>
          <a:lstStyle/>
          <a:p>
            <a:r>
              <a:rPr lang="fr-FR" sz="2400" dirty="0"/>
              <a:t>Sélection de la période d’analyse</a:t>
            </a:r>
          </a:p>
        </p:txBody>
      </p:sp>
      <p:pic>
        <p:nvPicPr>
          <p:cNvPr id="4" name="Image 3">
            <a:extLst>
              <a:ext uri="{FF2B5EF4-FFF2-40B4-BE49-F238E27FC236}">
                <a16:creationId xmlns:a16="http://schemas.microsoft.com/office/drawing/2014/main" id="{E06DC755-1DEB-190D-106A-59A07BEE9FB4}"/>
              </a:ext>
            </a:extLst>
          </p:cNvPr>
          <p:cNvPicPr>
            <a:picLocks noChangeAspect="1"/>
          </p:cNvPicPr>
          <p:nvPr/>
        </p:nvPicPr>
        <p:blipFill>
          <a:blip r:embed="rId4"/>
          <a:stretch>
            <a:fillRect/>
          </a:stretch>
        </p:blipFill>
        <p:spPr>
          <a:xfrm>
            <a:off x="3873500" y="2416665"/>
            <a:ext cx="8315452" cy="2415749"/>
          </a:xfrm>
          <a:prstGeom prst="rect">
            <a:avLst/>
          </a:prstGeom>
        </p:spPr>
      </p:pic>
      <p:pic>
        <p:nvPicPr>
          <p:cNvPr id="12" name="Image 11">
            <a:extLst>
              <a:ext uri="{FF2B5EF4-FFF2-40B4-BE49-F238E27FC236}">
                <a16:creationId xmlns:a16="http://schemas.microsoft.com/office/drawing/2014/main" id="{12B59912-16A6-69D0-67A3-DA5C83471CB4}"/>
              </a:ext>
            </a:extLst>
          </p:cNvPr>
          <p:cNvPicPr>
            <a:picLocks noChangeAspect="1"/>
          </p:cNvPicPr>
          <p:nvPr/>
        </p:nvPicPr>
        <p:blipFill>
          <a:blip r:embed="rId5"/>
          <a:stretch>
            <a:fillRect/>
          </a:stretch>
        </p:blipFill>
        <p:spPr>
          <a:xfrm>
            <a:off x="5656587" y="3314405"/>
            <a:ext cx="5132626" cy="1392469"/>
          </a:xfrm>
          <a:prstGeom prst="rect">
            <a:avLst/>
          </a:prstGeom>
        </p:spPr>
      </p:pic>
      <p:pic>
        <p:nvPicPr>
          <p:cNvPr id="17" name="Image 16">
            <a:extLst>
              <a:ext uri="{FF2B5EF4-FFF2-40B4-BE49-F238E27FC236}">
                <a16:creationId xmlns:a16="http://schemas.microsoft.com/office/drawing/2014/main" id="{C0166511-265B-3DFC-BD91-A9AA1C64ABA8}"/>
              </a:ext>
            </a:extLst>
          </p:cNvPr>
          <p:cNvPicPr>
            <a:picLocks noChangeAspect="1"/>
          </p:cNvPicPr>
          <p:nvPr/>
        </p:nvPicPr>
        <p:blipFill>
          <a:blip r:embed="rId6"/>
          <a:stretch>
            <a:fillRect/>
          </a:stretch>
        </p:blipFill>
        <p:spPr>
          <a:xfrm>
            <a:off x="6463669" y="5138703"/>
            <a:ext cx="3073743" cy="1539463"/>
          </a:xfrm>
          <a:prstGeom prst="rect">
            <a:avLst/>
          </a:prstGeom>
        </p:spPr>
      </p:pic>
      <p:cxnSp>
        <p:nvCxnSpPr>
          <p:cNvPr id="21" name="Connecteur : en angle 20">
            <a:extLst>
              <a:ext uri="{FF2B5EF4-FFF2-40B4-BE49-F238E27FC236}">
                <a16:creationId xmlns:a16="http://schemas.microsoft.com/office/drawing/2014/main" id="{A14D1C15-3054-7ABC-27E4-07455C364961}"/>
              </a:ext>
            </a:extLst>
          </p:cNvPr>
          <p:cNvCxnSpPr>
            <a:stCxn id="12" idx="1"/>
            <a:endCxn id="17" idx="0"/>
          </p:cNvCxnSpPr>
          <p:nvPr/>
        </p:nvCxnSpPr>
        <p:spPr>
          <a:xfrm rot="10800000" flipH="1" flipV="1">
            <a:off x="5656587" y="4010639"/>
            <a:ext cx="2343954" cy="1128063"/>
          </a:xfrm>
          <a:prstGeom prst="bentConnector4">
            <a:avLst>
              <a:gd name="adj1" fmla="val -9753"/>
              <a:gd name="adj2" fmla="val 8086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960292A-702A-ACF8-2A39-EDDCC79B40CC}"/>
              </a:ext>
            </a:extLst>
          </p:cNvPr>
          <p:cNvSpPr>
            <a:spLocks noGrp="1"/>
          </p:cNvSpPr>
          <p:nvPr>
            <p:ph type="dt" sz="half" idx="10"/>
          </p:nvPr>
        </p:nvSpPr>
        <p:spPr/>
        <p:txBody>
          <a:bodyPr/>
          <a:lstStyle/>
          <a:p>
            <a:r>
              <a:rPr lang="fr-FR"/>
              <a:t>10/10/2022</a:t>
            </a:r>
            <a:endParaRPr lang="fr-FR" dirty="0"/>
          </a:p>
        </p:txBody>
      </p:sp>
      <p:sp>
        <p:nvSpPr>
          <p:cNvPr id="6" name="Footer Placeholder 5">
            <a:extLst>
              <a:ext uri="{FF2B5EF4-FFF2-40B4-BE49-F238E27FC236}">
                <a16:creationId xmlns:a16="http://schemas.microsoft.com/office/drawing/2014/main" id="{DA6B1AFE-AA2E-35B7-2242-33F62ADDEB46}"/>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69904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26" name="ZoneTexte 25">
            <a:extLst>
              <a:ext uri="{FF2B5EF4-FFF2-40B4-BE49-F238E27FC236}">
                <a16:creationId xmlns:a16="http://schemas.microsoft.com/office/drawing/2014/main" id="{27827B26-105D-E4E0-57AB-51A48887BC8B}"/>
              </a:ext>
            </a:extLst>
          </p:cNvPr>
          <p:cNvSpPr txBox="1"/>
          <p:nvPr/>
        </p:nvSpPr>
        <p:spPr>
          <a:xfrm>
            <a:off x="5275055" y="1828544"/>
            <a:ext cx="4266296" cy="461665"/>
          </a:xfrm>
          <a:prstGeom prst="rect">
            <a:avLst/>
          </a:prstGeom>
          <a:noFill/>
        </p:spPr>
        <p:txBody>
          <a:bodyPr wrap="none" rtlCol="0">
            <a:spAutoFit/>
          </a:bodyPr>
          <a:lstStyle/>
          <a:p>
            <a:r>
              <a:rPr lang="fr-FR" sz="2400" dirty="0"/>
              <a:t>Sélection de la période d’analyse</a:t>
            </a:r>
          </a:p>
        </p:txBody>
      </p:sp>
      <p:pic>
        <p:nvPicPr>
          <p:cNvPr id="4" name="Image 3">
            <a:extLst>
              <a:ext uri="{FF2B5EF4-FFF2-40B4-BE49-F238E27FC236}">
                <a16:creationId xmlns:a16="http://schemas.microsoft.com/office/drawing/2014/main" id="{D93C9627-8370-38BF-F70E-A0FDC0EA8BA4}"/>
              </a:ext>
            </a:extLst>
          </p:cNvPr>
          <p:cNvPicPr>
            <a:picLocks noChangeAspect="1"/>
          </p:cNvPicPr>
          <p:nvPr/>
        </p:nvPicPr>
        <p:blipFill>
          <a:blip r:embed="rId4"/>
          <a:stretch>
            <a:fillRect/>
          </a:stretch>
        </p:blipFill>
        <p:spPr>
          <a:xfrm>
            <a:off x="3883107" y="2576765"/>
            <a:ext cx="7941080" cy="2268149"/>
          </a:xfrm>
          <a:prstGeom prst="rect">
            <a:avLst/>
          </a:prstGeom>
        </p:spPr>
      </p:pic>
      <p:pic>
        <p:nvPicPr>
          <p:cNvPr id="8" name="Image 7">
            <a:extLst>
              <a:ext uri="{FF2B5EF4-FFF2-40B4-BE49-F238E27FC236}">
                <a16:creationId xmlns:a16="http://schemas.microsoft.com/office/drawing/2014/main" id="{8701E7E7-2DA5-3FEE-94E0-F9E4241F66FC}"/>
              </a:ext>
            </a:extLst>
          </p:cNvPr>
          <p:cNvPicPr>
            <a:picLocks noChangeAspect="1"/>
          </p:cNvPicPr>
          <p:nvPr/>
        </p:nvPicPr>
        <p:blipFill>
          <a:blip r:embed="rId5"/>
          <a:stretch>
            <a:fillRect/>
          </a:stretch>
        </p:blipFill>
        <p:spPr>
          <a:xfrm>
            <a:off x="5232889" y="3414995"/>
            <a:ext cx="6530673" cy="2859837"/>
          </a:xfrm>
          <a:prstGeom prst="rect">
            <a:avLst/>
          </a:prstGeom>
        </p:spPr>
      </p:pic>
      <p:sp>
        <p:nvSpPr>
          <p:cNvPr id="2" name="Date Placeholder 1">
            <a:extLst>
              <a:ext uri="{FF2B5EF4-FFF2-40B4-BE49-F238E27FC236}">
                <a16:creationId xmlns:a16="http://schemas.microsoft.com/office/drawing/2014/main" id="{79B1398B-73A6-E614-65EA-137DFA8AE814}"/>
              </a:ext>
            </a:extLst>
          </p:cNvPr>
          <p:cNvSpPr>
            <a:spLocks noGrp="1"/>
          </p:cNvSpPr>
          <p:nvPr>
            <p:ph type="dt" sz="half" idx="10"/>
          </p:nvPr>
        </p:nvSpPr>
        <p:spPr/>
        <p:txBody>
          <a:bodyPr/>
          <a:lstStyle/>
          <a:p>
            <a:r>
              <a:rPr lang="fr-FR"/>
              <a:t>10/10/2022</a:t>
            </a:r>
            <a:endParaRPr lang="fr-FR" dirty="0"/>
          </a:p>
        </p:txBody>
      </p:sp>
      <p:sp>
        <p:nvSpPr>
          <p:cNvPr id="6" name="Footer Placeholder 5">
            <a:extLst>
              <a:ext uri="{FF2B5EF4-FFF2-40B4-BE49-F238E27FC236}">
                <a16:creationId xmlns:a16="http://schemas.microsoft.com/office/drawing/2014/main" id="{3B3D7C16-3941-1C11-38F0-4FAB8D398278}"/>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1755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ne permettant d’atteindre un papier sur un tableau complet de papier et de pense-bête">
            <a:extLst>
              <a:ext uri="{FF2B5EF4-FFF2-40B4-BE49-F238E27FC236}">
                <a16:creationId xmlns:a16="http://schemas.microsoft.com/office/drawing/2014/main" id="{4BA6ABF8-E5E4-6E9C-EC1D-D987E34BD721}"/>
              </a:ext>
            </a:extLst>
          </p:cNvPr>
          <p:cNvPicPr>
            <a:picLocks noChangeAspect="1"/>
          </p:cNvPicPr>
          <p:nvPr/>
        </p:nvPicPr>
        <p:blipFill rotWithShape="1">
          <a:blip r:embed="rId3"/>
          <a:srcRect l="27434" r="27234" b="-1"/>
          <a:stretch/>
        </p:blipFill>
        <p:spPr>
          <a:xfrm>
            <a:off x="1" y="0"/>
            <a:ext cx="3812128" cy="68580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re 3">
            <a:extLst>
              <a:ext uri="{FF2B5EF4-FFF2-40B4-BE49-F238E27FC236}">
                <a16:creationId xmlns:a16="http://schemas.microsoft.com/office/drawing/2014/main" id="{1461075C-D4C7-FA11-5032-1D6D078011A6}"/>
              </a:ext>
            </a:extLst>
          </p:cNvPr>
          <p:cNvSpPr>
            <a:spLocks noGrp="1"/>
          </p:cNvSpPr>
          <p:nvPr>
            <p:ph type="title"/>
          </p:nvPr>
        </p:nvSpPr>
        <p:spPr>
          <a:xfrm>
            <a:off x="4006499" y="15081"/>
            <a:ext cx="10515600" cy="1325563"/>
          </a:xfrm>
        </p:spPr>
        <p:txBody>
          <a:bodyPr/>
          <a:lstStyle/>
          <a:p>
            <a:r>
              <a:rPr lang="fr-FR" dirty="0"/>
              <a:t>Opérations réalisées</a:t>
            </a:r>
          </a:p>
        </p:txBody>
      </p:sp>
      <p:sp>
        <p:nvSpPr>
          <p:cNvPr id="26" name="ZoneTexte 25">
            <a:extLst>
              <a:ext uri="{FF2B5EF4-FFF2-40B4-BE49-F238E27FC236}">
                <a16:creationId xmlns:a16="http://schemas.microsoft.com/office/drawing/2014/main" id="{27827B26-105D-E4E0-57AB-51A48887BC8B}"/>
              </a:ext>
            </a:extLst>
          </p:cNvPr>
          <p:cNvSpPr txBox="1"/>
          <p:nvPr/>
        </p:nvSpPr>
        <p:spPr>
          <a:xfrm>
            <a:off x="5703680" y="1828544"/>
            <a:ext cx="3186578" cy="461665"/>
          </a:xfrm>
          <a:prstGeom prst="rect">
            <a:avLst/>
          </a:prstGeom>
          <a:noFill/>
        </p:spPr>
        <p:txBody>
          <a:bodyPr wrap="none" rtlCol="0">
            <a:spAutoFit/>
          </a:bodyPr>
          <a:lstStyle/>
          <a:p>
            <a:r>
              <a:rPr lang="fr-FR" sz="2400" dirty="0"/>
              <a:t>Choix des pays attractifs</a:t>
            </a:r>
          </a:p>
        </p:txBody>
      </p:sp>
      <p:pic>
        <p:nvPicPr>
          <p:cNvPr id="6" name="Image 5">
            <a:extLst>
              <a:ext uri="{FF2B5EF4-FFF2-40B4-BE49-F238E27FC236}">
                <a16:creationId xmlns:a16="http://schemas.microsoft.com/office/drawing/2014/main" id="{53064453-F5BB-8463-759A-94E5347A385A}"/>
              </a:ext>
            </a:extLst>
          </p:cNvPr>
          <p:cNvPicPr>
            <a:picLocks noChangeAspect="1"/>
          </p:cNvPicPr>
          <p:nvPr/>
        </p:nvPicPr>
        <p:blipFill>
          <a:blip r:embed="rId4"/>
          <a:stretch>
            <a:fillRect/>
          </a:stretch>
        </p:blipFill>
        <p:spPr>
          <a:xfrm>
            <a:off x="4006499" y="2477973"/>
            <a:ext cx="7936275" cy="3080055"/>
          </a:xfrm>
          <a:prstGeom prst="rect">
            <a:avLst/>
          </a:prstGeom>
        </p:spPr>
      </p:pic>
      <p:pic>
        <p:nvPicPr>
          <p:cNvPr id="9" name="Image 8">
            <a:extLst>
              <a:ext uri="{FF2B5EF4-FFF2-40B4-BE49-F238E27FC236}">
                <a16:creationId xmlns:a16="http://schemas.microsoft.com/office/drawing/2014/main" id="{79172568-50D8-9501-BD46-C1E84E46D879}"/>
              </a:ext>
            </a:extLst>
          </p:cNvPr>
          <p:cNvPicPr>
            <a:picLocks noChangeAspect="1"/>
          </p:cNvPicPr>
          <p:nvPr/>
        </p:nvPicPr>
        <p:blipFill>
          <a:blip r:embed="rId5"/>
          <a:stretch>
            <a:fillRect/>
          </a:stretch>
        </p:blipFill>
        <p:spPr>
          <a:xfrm>
            <a:off x="6151244" y="4365021"/>
            <a:ext cx="5791530" cy="2131283"/>
          </a:xfrm>
          <a:prstGeom prst="rect">
            <a:avLst/>
          </a:prstGeom>
        </p:spPr>
      </p:pic>
      <p:cxnSp>
        <p:nvCxnSpPr>
          <p:cNvPr id="11" name="Connecteur : en angle 10">
            <a:extLst>
              <a:ext uri="{FF2B5EF4-FFF2-40B4-BE49-F238E27FC236}">
                <a16:creationId xmlns:a16="http://schemas.microsoft.com/office/drawing/2014/main" id="{D2189273-8206-5A23-89E6-E818C5FDE0C0}"/>
              </a:ext>
            </a:extLst>
          </p:cNvPr>
          <p:cNvCxnSpPr>
            <a:endCxn id="9" idx="1"/>
          </p:cNvCxnSpPr>
          <p:nvPr/>
        </p:nvCxnSpPr>
        <p:spPr>
          <a:xfrm rot="16200000" flipH="1">
            <a:off x="5112491" y="4391909"/>
            <a:ext cx="1412663" cy="66484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95C9D5B-EEC5-0FCA-D4FA-4B0A83E70C1B}"/>
              </a:ext>
            </a:extLst>
          </p:cNvPr>
          <p:cNvSpPr/>
          <p:nvPr/>
        </p:nvSpPr>
        <p:spPr>
          <a:xfrm>
            <a:off x="9906000" y="4495800"/>
            <a:ext cx="1571625" cy="33337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77CA7FA4-D9F8-7CC3-379A-74F8DF621F07}"/>
              </a:ext>
            </a:extLst>
          </p:cNvPr>
          <p:cNvSpPr/>
          <p:nvPr/>
        </p:nvSpPr>
        <p:spPr>
          <a:xfrm>
            <a:off x="4324351" y="4041171"/>
            <a:ext cx="790574" cy="170240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r>
              <a:rPr lang="fr-FR" dirty="0">
                <a:solidFill>
                  <a:schemeClr val="tx1"/>
                </a:solidFill>
              </a:rPr>
              <a:t>….</a:t>
            </a:r>
            <a:r>
              <a:rPr lang="fr-FR" dirty="0"/>
              <a:t>,</a:t>
            </a:r>
          </a:p>
        </p:txBody>
      </p:sp>
      <p:sp>
        <p:nvSpPr>
          <p:cNvPr id="2" name="Date Placeholder 1">
            <a:extLst>
              <a:ext uri="{FF2B5EF4-FFF2-40B4-BE49-F238E27FC236}">
                <a16:creationId xmlns:a16="http://schemas.microsoft.com/office/drawing/2014/main" id="{ED2D7BF7-5BB3-25D4-2416-13C608827199}"/>
              </a:ext>
            </a:extLst>
          </p:cNvPr>
          <p:cNvSpPr>
            <a:spLocks noGrp="1"/>
          </p:cNvSpPr>
          <p:nvPr>
            <p:ph type="dt" sz="half" idx="10"/>
          </p:nvPr>
        </p:nvSpPr>
        <p:spPr/>
        <p:txBody>
          <a:bodyPr/>
          <a:lstStyle/>
          <a:p>
            <a:r>
              <a:rPr lang="fr-FR"/>
              <a:t>10/10/2022</a:t>
            </a:r>
            <a:endParaRPr lang="fr-FR" dirty="0"/>
          </a:p>
        </p:txBody>
      </p:sp>
      <p:sp>
        <p:nvSpPr>
          <p:cNvPr id="4" name="Footer Placeholder 3">
            <a:extLst>
              <a:ext uri="{FF2B5EF4-FFF2-40B4-BE49-F238E27FC236}">
                <a16:creationId xmlns:a16="http://schemas.microsoft.com/office/drawing/2014/main" id="{A077D670-EA2B-5B4A-1974-22CD5F1FE628}"/>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97430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Scoring</a:t>
            </a:r>
          </a:p>
        </p:txBody>
      </p:sp>
      <p:pic>
        <p:nvPicPr>
          <p:cNvPr id="6" name="Image 5">
            <a:extLst>
              <a:ext uri="{FF2B5EF4-FFF2-40B4-BE49-F238E27FC236}">
                <a16:creationId xmlns:a16="http://schemas.microsoft.com/office/drawing/2014/main" id="{06512AFD-8D62-AAC3-D55A-88FF0603C121}"/>
              </a:ext>
            </a:extLst>
          </p:cNvPr>
          <p:cNvPicPr>
            <a:picLocks noChangeAspect="1"/>
          </p:cNvPicPr>
          <p:nvPr/>
        </p:nvPicPr>
        <p:blipFill>
          <a:blip r:embed="rId4"/>
          <a:stretch>
            <a:fillRect/>
          </a:stretch>
        </p:blipFill>
        <p:spPr>
          <a:xfrm>
            <a:off x="580927" y="1487218"/>
            <a:ext cx="8458933" cy="4435224"/>
          </a:xfrm>
          <a:prstGeom prst="rect">
            <a:avLst/>
          </a:prstGeom>
        </p:spPr>
      </p:pic>
      <p:sp>
        <p:nvSpPr>
          <p:cNvPr id="7" name="ZoneTexte 6">
            <a:extLst>
              <a:ext uri="{FF2B5EF4-FFF2-40B4-BE49-F238E27FC236}">
                <a16:creationId xmlns:a16="http://schemas.microsoft.com/office/drawing/2014/main" id="{B4C7BD27-FB82-EB11-86E4-77A2F4F5F6FF}"/>
              </a:ext>
            </a:extLst>
          </p:cNvPr>
          <p:cNvSpPr txBox="1"/>
          <p:nvPr/>
        </p:nvSpPr>
        <p:spPr>
          <a:xfrm>
            <a:off x="7682169" y="2559741"/>
            <a:ext cx="3876625" cy="1200329"/>
          </a:xfrm>
          <a:prstGeom prst="rect">
            <a:avLst/>
          </a:prstGeom>
          <a:noFill/>
        </p:spPr>
        <p:txBody>
          <a:bodyPr wrap="square" rtlCol="0">
            <a:spAutoFit/>
          </a:bodyPr>
          <a:lstStyle/>
          <a:p>
            <a:r>
              <a:rPr lang="fr-FR" dirty="0"/>
              <a:t>Les États-Unis, enregistre les meilleurs scores sur la majorité des indicateurs, hormis la croissance de la population et le produit intérieur brut par habitant.</a:t>
            </a:r>
          </a:p>
        </p:txBody>
      </p:sp>
      <p:sp>
        <p:nvSpPr>
          <p:cNvPr id="8" name="ZoneTexte 7">
            <a:extLst>
              <a:ext uri="{FF2B5EF4-FFF2-40B4-BE49-F238E27FC236}">
                <a16:creationId xmlns:a16="http://schemas.microsoft.com/office/drawing/2014/main" id="{0023B4FE-445F-316C-7A8D-24B06C6463A2}"/>
              </a:ext>
            </a:extLst>
          </p:cNvPr>
          <p:cNvSpPr txBox="1"/>
          <p:nvPr/>
        </p:nvSpPr>
        <p:spPr>
          <a:xfrm>
            <a:off x="7682169" y="3971944"/>
            <a:ext cx="4086225" cy="2031325"/>
          </a:xfrm>
          <a:prstGeom prst="rect">
            <a:avLst/>
          </a:prstGeom>
          <a:noFill/>
        </p:spPr>
        <p:txBody>
          <a:bodyPr wrap="square" rtlCol="0">
            <a:spAutoFit/>
          </a:bodyPr>
          <a:lstStyle/>
          <a:p>
            <a:r>
              <a:rPr lang="fr-FR" dirty="0"/>
              <a:t>En matière de population étudiante en âge d'entrée dans le secondaire, nous remarquons que la plupart des pays n'enregistre pas un bon score, c'est le même constat pour la population en âge d'entrée au Lycée, hormis les deux pays États-Unis et Japon.</a:t>
            </a:r>
          </a:p>
        </p:txBody>
      </p:sp>
      <p:sp>
        <p:nvSpPr>
          <p:cNvPr id="2" name="Date Placeholder 1">
            <a:extLst>
              <a:ext uri="{FF2B5EF4-FFF2-40B4-BE49-F238E27FC236}">
                <a16:creationId xmlns:a16="http://schemas.microsoft.com/office/drawing/2014/main" id="{C87CE1FF-EA92-9EC9-9F6B-7A70034894D1}"/>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EB22FB04-933F-4875-AE3F-C78C7FA0487B}"/>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238088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Scoring</a:t>
            </a:r>
          </a:p>
        </p:txBody>
      </p:sp>
      <p:pic>
        <p:nvPicPr>
          <p:cNvPr id="3" name="Image 2">
            <a:extLst>
              <a:ext uri="{FF2B5EF4-FFF2-40B4-BE49-F238E27FC236}">
                <a16:creationId xmlns:a16="http://schemas.microsoft.com/office/drawing/2014/main" id="{6EDFFD3D-AF93-ACFB-8510-0A0B29B98663}"/>
              </a:ext>
            </a:extLst>
          </p:cNvPr>
          <p:cNvPicPr>
            <a:picLocks noChangeAspect="1"/>
          </p:cNvPicPr>
          <p:nvPr/>
        </p:nvPicPr>
        <p:blipFill>
          <a:blip r:embed="rId4"/>
          <a:stretch>
            <a:fillRect/>
          </a:stretch>
        </p:blipFill>
        <p:spPr>
          <a:xfrm>
            <a:off x="643440" y="1782718"/>
            <a:ext cx="10371719" cy="4808637"/>
          </a:xfrm>
          <a:prstGeom prst="rect">
            <a:avLst/>
          </a:prstGeom>
        </p:spPr>
      </p:pic>
      <p:sp>
        <p:nvSpPr>
          <p:cNvPr id="5" name="ZoneTexte 4">
            <a:extLst>
              <a:ext uri="{FF2B5EF4-FFF2-40B4-BE49-F238E27FC236}">
                <a16:creationId xmlns:a16="http://schemas.microsoft.com/office/drawing/2014/main" id="{0AA2DE3E-1B78-2228-CEA7-20D0E21B130B}"/>
              </a:ext>
            </a:extLst>
          </p:cNvPr>
          <p:cNvSpPr txBox="1"/>
          <p:nvPr/>
        </p:nvSpPr>
        <p:spPr>
          <a:xfrm>
            <a:off x="4505325" y="1395960"/>
            <a:ext cx="2306785" cy="369332"/>
          </a:xfrm>
          <a:prstGeom prst="rect">
            <a:avLst/>
          </a:prstGeom>
          <a:noFill/>
        </p:spPr>
        <p:txBody>
          <a:bodyPr wrap="none" rtlCol="0">
            <a:spAutoFit/>
          </a:bodyPr>
          <a:lstStyle/>
          <a:p>
            <a:r>
              <a:rPr lang="fr-FR" dirty="0"/>
              <a:t>Scores des pays TOP10</a:t>
            </a:r>
          </a:p>
        </p:txBody>
      </p:sp>
      <p:sp>
        <p:nvSpPr>
          <p:cNvPr id="2" name="Rectangle 1">
            <a:extLst>
              <a:ext uri="{FF2B5EF4-FFF2-40B4-BE49-F238E27FC236}">
                <a16:creationId xmlns:a16="http://schemas.microsoft.com/office/drawing/2014/main" id="{5D55C469-89F9-ED6D-C466-06DD77FC81AC}"/>
              </a:ext>
            </a:extLst>
          </p:cNvPr>
          <p:cNvSpPr/>
          <p:nvPr/>
        </p:nvSpPr>
        <p:spPr>
          <a:xfrm>
            <a:off x="1066954" y="1765291"/>
            <a:ext cx="790574" cy="24312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r>
              <a:rPr lang="fr-FR" dirty="0">
                <a:solidFill>
                  <a:schemeClr val="tx1"/>
                </a:solidFill>
              </a:rPr>
              <a:t>….</a:t>
            </a:r>
            <a:r>
              <a:rPr lang="fr-FR" dirty="0"/>
              <a:t>,</a:t>
            </a:r>
          </a:p>
        </p:txBody>
      </p:sp>
      <p:sp>
        <p:nvSpPr>
          <p:cNvPr id="6" name="Rectangle 5">
            <a:extLst>
              <a:ext uri="{FF2B5EF4-FFF2-40B4-BE49-F238E27FC236}">
                <a16:creationId xmlns:a16="http://schemas.microsoft.com/office/drawing/2014/main" id="{B2026968-5DFE-F1DB-6999-1D22053A1F76}"/>
              </a:ext>
            </a:extLst>
          </p:cNvPr>
          <p:cNvSpPr/>
          <p:nvPr/>
        </p:nvSpPr>
        <p:spPr>
          <a:xfrm>
            <a:off x="7817219" y="1765290"/>
            <a:ext cx="790574" cy="24312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r>
              <a:rPr lang="fr-FR" dirty="0"/>
              <a:t>,</a:t>
            </a:r>
          </a:p>
        </p:txBody>
      </p:sp>
      <p:sp>
        <p:nvSpPr>
          <p:cNvPr id="7" name="Rectangle 6">
            <a:extLst>
              <a:ext uri="{FF2B5EF4-FFF2-40B4-BE49-F238E27FC236}">
                <a16:creationId xmlns:a16="http://schemas.microsoft.com/office/drawing/2014/main" id="{C03452EB-4429-E83F-5FAE-5A8EF39D8A9F}"/>
              </a:ext>
            </a:extLst>
          </p:cNvPr>
          <p:cNvSpPr/>
          <p:nvPr/>
        </p:nvSpPr>
        <p:spPr>
          <a:xfrm>
            <a:off x="8898769" y="1765289"/>
            <a:ext cx="790574" cy="24312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p:txBody>
      </p:sp>
      <p:sp>
        <p:nvSpPr>
          <p:cNvPr id="8" name="Rectangle 7">
            <a:extLst>
              <a:ext uri="{FF2B5EF4-FFF2-40B4-BE49-F238E27FC236}">
                <a16:creationId xmlns:a16="http://schemas.microsoft.com/office/drawing/2014/main" id="{2268D9EA-85B1-6A44-7817-D704BCC5678E}"/>
              </a:ext>
            </a:extLst>
          </p:cNvPr>
          <p:cNvSpPr/>
          <p:nvPr/>
        </p:nvSpPr>
        <p:spPr>
          <a:xfrm>
            <a:off x="10019998" y="1747139"/>
            <a:ext cx="790574" cy="24312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r>
              <a:rPr lang="fr-FR" dirty="0"/>
              <a:t>,</a:t>
            </a:r>
          </a:p>
        </p:txBody>
      </p:sp>
      <p:sp>
        <p:nvSpPr>
          <p:cNvPr id="9" name="Date Placeholder 8">
            <a:extLst>
              <a:ext uri="{FF2B5EF4-FFF2-40B4-BE49-F238E27FC236}">
                <a16:creationId xmlns:a16="http://schemas.microsoft.com/office/drawing/2014/main" id="{6E45006F-40B9-DA0D-0ACA-E68DAEAA38DC}"/>
              </a:ext>
            </a:extLst>
          </p:cNvPr>
          <p:cNvSpPr>
            <a:spLocks noGrp="1"/>
          </p:cNvSpPr>
          <p:nvPr>
            <p:ph type="dt" sz="half" idx="10"/>
          </p:nvPr>
        </p:nvSpPr>
        <p:spPr/>
        <p:txBody>
          <a:bodyPr/>
          <a:lstStyle/>
          <a:p>
            <a:r>
              <a:rPr lang="fr-FR"/>
              <a:t>10/10/2022</a:t>
            </a:r>
            <a:endParaRPr lang="fr-FR" dirty="0"/>
          </a:p>
        </p:txBody>
      </p:sp>
      <p:sp>
        <p:nvSpPr>
          <p:cNvPr id="11" name="Footer Placeholder 10">
            <a:extLst>
              <a:ext uri="{FF2B5EF4-FFF2-40B4-BE49-F238E27FC236}">
                <a16:creationId xmlns:a16="http://schemas.microsoft.com/office/drawing/2014/main" id="{AF2F30C3-C081-5D4F-1823-C9BE76038A19}"/>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50989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  Conclusion</a:t>
            </a:r>
          </a:p>
        </p:txBody>
      </p:sp>
      <p:sp>
        <p:nvSpPr>
          <p:cNvPr id="3" name="ZoneTexte 2">
            <a:extLst>
              <a:ext uri="{FF2B5EF4-FFF2-40B4-BE49-F238E27FC236}">
                <a16:creationId xmlns:a16="http://schemas.microsoft.com/office/drawing/2014/main" id="{3C09B203-74F2-9A45-0C98-DEBE36726052}"/>
              </a:ext>
            </a:extLst>
          </p:cNvPr>
          <p:cNvSpPr txBox="1"/>
          <p:nvPr/>
        </p:nvSpPr>
        <p:spPr>
          <a:xfrm>
            <a:off x="600075" y="1577577"/>
            <a:ext cx="11191875" cy="4093428"/>
          </a:xfrm>
          <a:prstGeom prst="rect">
            <a:avLst/>
          </a:prstGeom>
          <a:noFill/>
        </p:spPr>
        <p:txBody>
          <a:bodyPr wrap="square">
            <a:spAutoFit/>
          </a:bodyPr>
          <a:lstStyle/>
          <a:p>
            <a:r>
              <a:rPr lang="fr-FR" sz="2000" dirty="0"/>
              <a:t> - Les data frames utilisés sont : </a:t>
            </a:r>
            <a:r>
              <a:rPr lang="fr-FR" sz="2000" b="1" dirty="0" err="1"/>
              <a:t>EdStatsSeries</a:t>
            </a:r>
            <a:r>
              <a:rPr lang="fr-FR" sz="2000" dirty="0"/>
              <a:t> (pour la sélection des indicateurs pertinents),  </a:t>
            </a:r>
          </a:p>
          <a:p>
            <a:r>
              <a:rPr lang="fr-FR" sz="2000" dirty="0"/>
              <a:t>    </a:t>
            </a:r>
            <a:r>
              <a:rPr lang="fr-FR" sz="2000" b="1" dirty="0" err="1"/>
              <a:t>EdStatsCountry</a:t>
            </a:r>
            <a:r>
              <a:rPr lang="fr-FR" sz="2000" dirty="0"/>
              <a:t> (pour la sélection des pays à haut revenu) et le </a:t>
            </a:r>
            <a:r>
              <a:rPr lang="fr-FR" sz="2000" b="1" dirty="0" err="1"/>
              <a:t>EdStatsData</a:t>
            </a:r>
            <a:r>
              <a:rPr lang="fr-FR" sz="2000" dirty="0"/>
              <a:t> (pour finaliser les analyses).</a:t>
            </a:r>
          </a:p>
          <a:p>
            <a:endParaRPr lang="fr-FR" sz="2000" dirty="0"/>
          </a:p>
          <a:p>
            <a:r>
              <a:rPr lang="fr-FR" sz="2000" dirty="0"/>
              <a:t> - Le </a:t>
            </a:r>
            <a:r>
              <a:rPr lang="fr-FR" sz="2000" b="1" dirty="0"/>
              <a:t>taux de remplissage </a:t>
            </a:r>
            <a:r>
              <a:rPr lang="fr-FR" sz="2000" dirty="0"/>
              <a:t>du data frame </a:t>
            </a:r>
            <a:r>
              <a:rPr lang="fr-FR" sz="2000" b="1" dirty="0" err="1"/>
              <a:t>EdStatsData</a:t>
            </a:r>
            <a:r>
              <a:rPr lang="fr-FR" sz="2000" dirty="0"/>
              <a:t> au départ est de </a:t>
            </a:r>
            <a:r>
              <a:rPr lang="fr-FR" sz="2000" b="1" dirty="0"/>
              <a:t>20,52 %. </a:t>
            </a:r>
          </a:p>
          <a:p>
            <a:endParaRPr lang="fr-FR" sz="2000" dirty="0"/>
          </a:p>
          <a:p>
            <a:r>
              <a:rPr lang="fr-FR" sz="2000" dirty="0"/>
              <a:t> - </a:t>
            </a:r>
            <a:r>
              <a:rPr lang="fr-FR" sz="2000" b="1" dirty="0"/>
              <a:t>L'année</a:t>
            </a:r>
            <a:r>
              <a:rPr lang="fr-FR" sz="2000" dirty="0"/>
              <a:t> la plus fournie en matière de données est l'an </a:t>
            </a:r>
            <a:r>
              <a:rPr lang="fr-FR" sz="2000" b="1" dirty="0"/>
              <a:t>2010</a:t>
            </a:r>
            <a:r>
              <a:rPr lang="fr-FR" sz="2000" dirty="0"/>
              <a:t>, on retrouve le moins de données </a:t>
            </a:r>
          </a:p>
          <a:p>
            <a:r>
              <a:rPr lang="fr-FR" sz="2000" dirty="0"/>
              <a:t>   manquantes. </a:t>
            </a:r>
          </a:p>
          <a:p>
            <a:endParaRPr lang="fr-FR" sz="2000" dirty="0"/>
          </a:p>
          <a:p>
            <a:r>
              <a:rPr lang="fr-FR" sz="2000" dirty="0"/>
              <a:t> - Après avoir filtrer le data frame </a:t>
            </a:r>
            <a:r>
              <a:rPr lang="fr-FR" sz="2000" b="1" dirty="0" err="1"/>
              <a:t>EdStatsData</a:t>
            </a:r>
            <a:r>
              <a:rPr lang="fr-FR" sz="2000" dirty="0"/>
              <a:t> plusieurs fois, nous sommes arrivés à un taux de </a:t>
            </a:r>
          </a:p>
          <a:p>
            <a:r>
              <a:rPr lang="fr-FR" sz="2000" dirty="0"/>
              <a:t>   remplissage de </a:t>
            </a:r>
            <a:r>
              <a:rPr lang="fr-FR" sz="2000" b="1" dirty="0"/>
              <a:t>87,11</a:t>
            </a:r>
            <a:r>
              <a:rPr lang="fr-FR" sz="2000" dirty="0"/>
              <a:t>%. </a:t>
            </a:r>
          </a:p>
          <a:p>
            <a:endParaRPr lang="fr-FR" sz="2000" dirty="0"/>
          </a:p>
          <a:p>
            <a:r>
              <a:rPr lang="fr-FR" sz="2000" dirty="0"/>
              <a:t> - Les </a:t>
            </a:r>
            <a:r>
              <a:rPr lang="fr-FR" sz="2000" b="1" dirty="0"/>
              <a:t>10 Pays </a:t>
            </a:r>
            <a:r>
              <a:rPr lang="fr-FR" sz="2000" dirty="0"/>
              <a:t>les plus attractifs sont donc : les </a:t>
            </a:r>
            <a:r>
              <a:rPr lang="fr-FR" sz="2000" b="1" dirty="0"/>
              <a:t>États-Unis</a:t>
            </a:r>
            <a:r>
              <a:rPr lang="fr-FR" sz="2000" dirty="0"/>
              <a:t>, le </a:t>
            </a:r>
            <a:r>
              <a:rPr lang="fr-FR" sz="2000" b="1" dirty="0"/>
              <a:t>Japon</a:t>
            </a:r>
            <a:r>
              <a:rPr lang="fr-FR" sz="2000" dirty="0"/>
              <a:t>, la </a:t>
            </a:r>
            <a:r>
              <a:rPr lang="fr-FR" sz="2000" b="1" dirty="0"/>
              <a:t>Norvège</a:t>
            </a:r>
            <a:r>
              <a:rPr lang="fr-FR" sz="2000" dirty="0"/>
              <a:t> , la </a:t>
            </a:r>
            <a:r>
              <a:rPr lang="fr-FR" sz="2000" b="1" dirty="0"/>
              <a:t>Suisse</a:t>
            </a:r>
            <a:r>
              <a:rPr lang="fr-FR" sz="2000" dirty="0"/>
              <a:t>, la </a:t>
            </a:r>
            <a:r>
              <a:rPr lang="fr-FR" sz="2000" b="1" dirty="0"/>
              <a:t>Grande-</a:t>
            </a:r>
          </a:p>
          <a:p>
            <a:r>
              <a:rPr lang="fr-FR" sz="2000" dirty="0"/>
              <a:t>   </a:t>
            </a:r>
            <a:r>
              <a:rPr lang="fr-FR" sz="2000" b="1" dirty="0"/>
              <a:t>Bretagne</a:t>
            </a:r>
            <a:r>
              <a:rPr lang="fr-FR" sz="2000" dirty="0"/>
              <a:t>, la </a:t>
            </a:r>
            <a:r>
              <a:rPr lang="fr-FR" sz="2000" b="1" dirty="0"/>
              <a:t>France</a:t>
            </a:r>
            <a:r>
              <a:rPr lang="fr-FR" sz="2000" dirty="0"/>
              <a:t>, la </a:t>
            </a:r>
            <a:r>
              <a:rPr lang="fr-FR" sz="2000" b="1" dirty="0"/>
              <a:t>Suède</a:t>
            </a:r>
            <a:r>
              <a:rPr lang="fr-FR" sz="2000" dirty="0"/>
              <a:t>, les </a:t>
            </a:r>
            <a:r>
              <a:rPr lang="fr-FR" sz="2000" b="1" dirty="0"/>
              <a:t>Pays-Bas</a:t>
            </a:r>
            <a:r>
              <a:rPr lang="fr-FR" sz="2000" dirty="0"/>
              <a:t>, le </a:t>
            </a:r>
            <a:r>
              <a:rPr lang="fr-FR" sz="2000" b="1" dirty="0"/>
              <a:t>Danemark</a:t>
            </a:r>
            <a:r>
              <a:rPr lang="fr-FR" sz="2000" dirty="0"/>
              <a:t> et la </a:t>
            </a:r>
            <a:r>
              <a:rPr lang="fr-FR" sz="2000" b="1" dirty="0"/>
              <a:t>Corée</a:t>
            </a:r>
            <a:r>
              <a:rPr lang="fr-FR" sz="2000" dirty="0"/>
              <a:t>.</a:t>
            </a:r>
          </a:p>
        </p:txBody>
      </p:sp>
      <p:pic>
        <p:nvPicPr>
          <p:cNvPr id="5" name="Graphique 4" descr="Ampoule et engrenage avec un remplissage uni">
            <a:extLst>
              <a:ext uri="{FF2B5EF4-FFF2-40B4-BE49-F238E27FC236}">
                <a16:creationId xmlns:a16="http://schemas.microsoft.com/office/drawing/2014/main" id="{BCA6A0F9-704D-3B79-216E-C4DDBD94D7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59291" y="5453478"/>
            <a:ext cx="1137796" cy="1137796"/>
          </a:xfrm>
          <a:prstGeom prst="rect">
            <a:avLst/>
          </a:prstGeom>
        </p:spPr>
      </p:pic>
      <p:pic>
        <p:nvPicPr>
          <p:cNvPr id="22" name="Graphique 21" descr="Badge coche avec un remplissage uni">
            <a:extLst>
              <a:ext uri="{FF2B5EF4-FFF2-40B4-BE49-F238E27FC236}">
                <a16:creationId xmlns:a16="http://schemas.microsoft.com/office/drawing/2014/main" id="{ED57419A-BE70-2633-86ED-9CF781C075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455" y="206671"/>
            <a:ext cx="902320" cy="902320"/>
          </a:xfrm>
          <a:prstGeom prst="rect">
            <a:avLst/>
          </a:prstGeom>
        </p:spPr>
      </p:pic>
      <p:sp>
        <p:nvSpPr>
          <p:cNvPr id="2" name="Date Placeholder 1">
            <a:extLst>
              <a:ext uri="{FF2B5EF4-FFF2-40B4-BE49-F238E27FC236}">
                <a16:creationId xmlns:a16="http://schemas.microsoft.com/office/drawing/2014/main" id="{69A75969-872D-7125-A4D4-E9F3FBA62052}"/>
              </a:ext>
            </a:extLst>
          </p:cNvPr>
          <p:cNvSpPr>
            <a:spLocks noGrp="1"/>
          </p:cNvSpPr>
          <p:nvPr>
            <p:ph type="dt" sz="half" idx="10"/>
          </p:nvPr>
        </p:nvSpPr>
        <p:spPr/>
        <p:txBody>
          <a:bodyPr/>
          <a:lstStyle/>
          <a:p>
            <a:r>
              <a:rPr lang="fr-FR"/>
              <a:t>10/10/2022</a:t>
            </a:r>
            <a:endParaRPr lang="fr-FR" dirty="0"/>
          </a:p>
        </p:txBody>
      </p:sp>
      <p:sp>
        <p:nvSpPr>
          <p:cNvPr id="6" name="Footer Placeholder 5">
            <a:extLst>
              <a:ext uri="{FF2B5EF4-FFF2-40B4-BE49-F238E27FC236}">
                <a16:creationId xmlns:a16="http://schemas.microsoft.com/office/drawing/2014/main" id="{45B9A221-AB8C-33AC-73C3-5DAD03EF42F5}"/>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37749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Espace réservé du contenu 2">
            <a:extLst>
              <a:ext uri="{FF2B5EF4-FFF2-40B4-BE49-F238E27FC236}">
                <a16:creationId xmlns:a16="http://schemas.microsoft.com/office/drawing/2014/main" id="{B555AC35-3AA0-74F8-A3AA-54E95C5AE79F}"/>
              </a:ext>
            </a:extLst>
          </p:cNvPr>
          <p:cNvSpPr>
            <a:spLocks noGrp="1"/>
          </p:cNvSpPr>
          <p:nvPr>
            <p:ph idx="1"/>
          </p:nvPr>
        </p:nvSpPr>
        <p:spPr>
          <a:xfrm>
            <a:off x="3299197" y="1417371"/>
            <a:ext cx="3644430" cy="428673"/>
          </a:xfrm>
          <a:noFill/>
        </p:spPr>
        <p:txBody>
          <a:bodyPr vert="horz" lIns="91440" tIns="45720" rIns="91440" bIns="45720" rtlCol="0">
            <a:normAutofit fontScale="92500" lnSpcReduction="10000"/>
          </a:bodyPr>
          <a:lstStyle/>
          <a:p>
            <a:pPr marL="0" indent="0">
              <a:buNone/>
            </a:pPr>
            <a:r>
              <a:rPr lang="fr-FR" kern="1200" dirty="0">
                <a:solidFill>
                  <a:srgbClr val="002060"/>
                </a:solidFill>
                <a:latin typeface="+mn-lt"/>
                <a:ea typeface="+mn-ea"/>
                <a:cs typeface="+mn-cs"/>
              </a:rPr>
              <a:t>Plan</a:t>
            </a:r>
            <a:endParaRPr lang="en-US" kern="1200" dirty="0">
              <a:solidFill>
                <a:srgbClr val="002060"/>
              </a:solidFill>
              <a:latin typeface="+mn-lt"/>
              <a:ea typeface="+mn-ea"/>
              <a:cs typeface="+mn-cs"/>
            </a:endParaRP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Espace réservé du contenu 2">
            <a:extLst>
              <a:ext uri="{FF2B5EF4-FFF2-40B4-BE49-F238E27FC236}">
                <a16:creationId xmlns:a16="http://schemas.microsoft.com/office/drawing/2014/main" id="{C7F37C96-768D-4C97-F0A4-AA597D3B93FF}"/>
              </a:ext>
            </a:extLst>
          </p:cNvPr>
          <p:cNvSpPr txBox="1">
            <a:spLocks/>
          </p:cNvSpPr>
          <p:nvPr/>
        </p:nvSpPr>
        <p:spPr>
          <a:xfrm>
            <a:off x="3985024" y="1983181"/>
            <a:ext cx="3644430" cy="42867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Contexte</a:t>
            </a:r>
          </a:p>
        </p:txBody>
      </p:sp>
      <p:sp>
        <p:nvSpPr>
          <p:cNvPr id="4" name="Espace réservé du contenu 2">
            <a:extLst>
              <a:ext uri="{FF2B5EF4-FFF2-40B4-BE49-F238E27FC236}">
                <a16:creationId xmlns:a16="http://schemas.microsoft.com/office/drawing/2014/main" id="{13FF80A2-5590-1DCA-0F11-CF7853745510}"/>
              </a:ext>
            </a:extLst>
          </p:cNvPr>
          <p:cNvSpPr txBox="1">
            <a:spLocks/>
          </p:cNvSpPr>
          <p:nvPr/>
        </p:nvSpPr>
        <p:spPr>
          <a:xfrm>
            <a:off x="3922904" y="2538891"/>
            <a:ext cx="3853952" cy="42867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Présentation des Data Sets</a:t>
            </a:r>
            <a:endParaRPr lang="en-US" dirty="0">
              <a:solidFill>
                <a:srgbClr val="0070C0"/>
              </a:solidFill>
            </a:endParaRPr>
          </a:p>
        </p:txBody>
      </p:sp>
      <p:sp>
        <p:nvSpPr>
          <p:cNvPr id="5" name="Espace réservé du contenu 2">
            <a:extLst>
              <a:ext uri="{FF2B5EF4-FFF2-40B4-BE49-F238E27FC236}">
                <a16:creationId xmlns:a16="http://schemas.microsoft.com/office/drawing/2014/main" id="{1B65EBFD-A65E-BF56-E76F-A6B504FEEC06}"/>
              </a:ext>
            </a:extLst>
          </p:cNvPr>
          <p:cNvSpPr txBox="1">
            <a:spLocks/>
          </p:cNvSpPr>
          <p:nvPr/>
        </p:nvSpPr>
        <p:spPr>
          <a:xfrm>
            <a:off x="3922904" y="3743128"/>
            <a:ext cx="3644430" cy="42867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Opérations réalisées</a:t>
            </a:r>
            <a:endParaRPr lang="en-US" dirty="0">
              <a:solidFill>
                <a:srgbClr val="0070C0"/>
              </a:solidFill>
            </a:endParaRPr>
          </a:p>
        </p:txBody>
      </p:sp>
      <p:sp>
        <p:nvSpPr>
          <p:cNvPr id="6" name="Espace réservé du contenu 2">
            <a:extLst>
              <a:ext uri="{FF2B5EF4-FFF2-40B4-BE49-F238E27FC236}">
                <a16:creationId xmlns:a16="http://schemas.microsoft.com/office/drawing/2014/main" id="{E8F1029B-29AF-DA38-ED39-82F51E9B64A0}"/>
              </a:ext>
            </a:extLst>
          </p:cNvPr>
          <p:cNvSpPr txBox="1">
            <a:spLocks/>
          </p:cNvSpPr>
          <p:nvPr/>
        </p:nvSpPr>
        <p:spPr>
          <a:xfrm>
            <a:off x="3968445" y="4353662"/>
            <a:ext cx="4885194" cy="42867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Scoring</a:t>
            </a:r>
            <a:endParaRPr lang="en-US" dirty="0">
              <a:solidFill>
                <a:srgbClr val="0070C0"/>
              </a:solidFill>
            </a:endParaRPr>
          </a:p>
        </p:txBody>
      </p:sp>
      <p:sp>
        <p:nvSpPr>
          <p:cNvPr id="8" name="Espace réservé du contenu 2">
            <a:extLst>
              <a:ext uri="{FF2B5EF4-FFF2-40B4-BE49-F238E27FC236}">
                <a16:creationId xmlns:a16="http://schemas.microsoft.com/office/drawing/2014/main" id="{AA56A97C-0E7C-8E05-F0D2-5501B2112213}"/>
              </a:ext>
            </a:extLst>
          </p:cNvPr>
          <p:cNvSpPr txBox="1">
            <a:spLocks/>
          </p:cNvSpPr>
          <p:nvPr/>
        </p:nvSpPr>
        <p:spPr>
          <a:xfrm>
            <a:off x="3949135" y="4989442"/>
            <a:ext cx="3644430" cy="428673"/>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Conclusion</a:t>
            </a:r>
            <a:endParaRPr lang="en-US" dirty="0">
              <a:solidFill>
                <a:srgbClr val="0070C0"/>
              </a:solidFill>
            </a:endParaRPr>
          </a:p>
        </p:txBody>
      </p:sp>
      <p:sp>
        <p:nvSpPr>
          <p:cNvPr id="10" name="Espace réservé du contenu 2">
            <a:extLst>
              <a:ext uri="{FF2B5EF4-FFF2-40B4-BE49-F238E27FC236}">
                <a16:creationId xmlns:a16="http://schemas.microsoft.com/office/drawing/2014/main" id="{D4776150-CD7D-9E64-7F95-060EC7DFAC69}"/>
              </a:ext>
            </a:extLst>
          </p:cNvPr>
          <p:cNvSpPr txBox="1">
            <a:spLocks/>
          </p:cNvSpPr>
          <p:nvPr/>
        </p:nvSpPr>
        <p:spPr>
          <a:xfrm>
            <a:off x="3949135" y="3156684"/>
            <a:ext cx="4381037" cy="446889"/>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solidFill>
                  <a:srgbClr val="0070C0"/>
                </a:solidFill>
              </a:rPr>
              <a:t>Présentation des Indicateurs</a:t>
            </a:r>
            <a:endParaRPr lang="en-US" dirty="0">
              <a:solidFill>
                <a:srgbClr val="0070C0"/>
              </a:solidFill>
            </a:endParaRPr>
          </a:p>
        </p:txBody>
      </p:sp>
      <p:sp>
        <p:nvSpPr>
          <p:cNvPr id="7" name="Date Placeholder 6">
            <a:extLst>
              <a:ext uri="{FF2B5EF4-FFF2-40B4-BE49-F238E27FC236}">
                <a16:creationId xmlns:a16="http://schemas.microsoft.com/office/drawing/2014/main" id="{743CA4BE-2127-D16B-AC56-2F3AC0890B43}"/>
              </a:ext>
            </a:extLst>
          </p:cNvPr>
          <p:cNvSpPr>
            <a:spLocks noGrp="1"/>
          </p:cNvSpPr>
          <p:nvPr>
            <p:ph type="dt" sz="half" idx="10"/>
          </p:nvPr>
        </p:nvSpPr>
        <p:spPr/>
        <p:txBody>
          <a:bodyPr/>
          <a:lstStyle/>
          <a:p>
            <a:r>
              <a:rPr lang="fr-FR" dirty="0"/>
              <a:t>10/10/2022</a:t>
            </a:r>
          </a:p>
        </p:txBody>
      </p:sp>
      <p:sp>
        <p:nvSpPr>
          <p:cNvPr id="9" name="Footer Placeholder 8">
            <a:extLst>
              <a:ext uri="{FF2B5EF4-FFF2-40B4-BE49-F238E27FC236}">
                <a16:creationId xmlns:a16="http://schemas.microsoft.com/office/drawing/2014/main" id="{8F1D966C-B139-DE6C-D072-A8573BA11EE8}"/>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4713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Contexte</a:t>
            </a:r>
          </a:p>
        </p:txBody>
      </p:sp>
      <p:sp>
        <p:nvSpPr>
          <p:cNvPr id="5" name="ZoneTexte 4">
            <a:extLst>
              <a:ext uri="{FF2B5EF4-FFF2-40B4-BE49-F238E27FC236}">
                <a16:creationId xmlns:a16="http://schemas.microsoft.com/office/drawing/2014/main" id="{B28474EC-9323-4E96-95A0-048A7B985A63}"/>
              </a:ext>
            </a:extLst>
          </p:cNvPr>
          <p:cNvSpPr txBox="1"/>
          <p:nvPr/>
        </p:nvSpPr>
        <p:spPr>
          <a:xfrm>
            <a:off x="195537" y="1833240"/>
            <a:ext cx="7460953" cy="461665"/>
          </a:xfrm>
          <a:prstGeom prst="rect">
            <a:avLst/>
          </a:prstGeom>
          <a:noFill/>
        </p:spPr>
        <p:txBody>
          <a:bodyPr wrap="none" rtlCol="0">
            <a:spAutoFit/>
          </a:bodyPr>
          <a:lstStyle/>
          <a:p>
            <a:r>
              <a:rPr lang="fr-FR" sz="2400" dirty="0"/>
              <a:t>Analyse exploratoire des données de la banque mondiale. </a:t>
            </a:r>
          </a:p>
        </p:txBody>
      </p:sp>
      <p:sp>
        <p:nvSpPr>
          <p:cNvPr id="6" name="ZoneTexte 5">
            <a:extLst>
              <a:ext uri="{FF2B5EF4-FFF2-40B4-BE49-F238E27FC236}">
                <a16:creationId xmlns:a16="http://schemas.microsoft.com/office/drawing/2014/main" id="{48DB0115-D923-BC98-DF39-003F3D2D46F0}"/>
              </a:ext>
            </a:extLst>
          </p:cNvPr>
          <p:cNvSpPr txBox="1"/>
          <p:nvPr/>
        </p:nvSpPr>
        <p:spPr>
          <a:xfrm>
            <a:off x="195537" y="2361436"/>
            <a:ext cx="4965847" cy="461665"/>
          </a:xfrm>
          <a:prstGeom prst="rect">
            <a:avLst/>
          </a:prstGeom>
          <a:noFill/>
        </p:spPr>
        <p:txBody>
          <a:bodyPr wrap="none" rtlCol="0">
            <a:spAutoFit/>
          </a:bodyPr>
          <a:lstStyle/>
          <a:p>
            <a:r>
              <a:rPr lang="fr-FR" sz="2400" dirty="0"/>
              <a:t>Analyse pré-exploratoire des données </a:t>
            </a:r>
          </a:p>
        </p:txBody>
      </p:sp>
      <p:sp>
        <p:nvSpPr>
          <p:cNvPr id="7" name="ZoneTexte 6">
            <a:extLst>
              <a:ext uri="{FF2B5EF4-FFF2-40B4-BE49-F238E27FC236}">
                <a16:creationId xmlns:a16="http://schemas.microsoft.com/office/drawing/2014/main" id="{791212D2-949B-8523-C57C-4EA331428766}"/>
              </a:ext>
            </a:extLst>
          </p:cNvPr>
          <p:cNvSpPr txBox="1"/>
          <p:nvPr/>
        </p:nvSpPr>
        <p:spPr>
          <a:xfrm>
            <a:off x="195537" y="2785127"/>
            <a:ext cx="8254696" cy="461665"/>
          </a:xfrm>
          <a:prstGeom prst="rect">
            <a:avLst/>
          </a:prstGeom>
          <a:noFill/>
        </p:spPr>
        <p:txBody>
          <a:bodyPr wrap="none" rtlCol="0">
            <a:spAutoFit/>
          </a:bodyPr>
          <a:lstStyle/>
          <a:p>
            <a:r>
              <a:rPr lang="fr-FR" sz="2400" dirty="0"/>
              <a:t>Les données permettent-elles d’informer le projet d’expansion ? </a:t>
            </a:r>
          </a:p>
        </p:txBody>
      </p:sp>
      <p:sp>
        <p:nvSpPr>
          <p:cNvPr id="8" name="ZoneTexte 7">
            <a:extLst>
              <a:ext uri="{FF2B5EF4-FFF2-40B4-BE49-F238E27FC236}">
                <a16:creationId xmlns:a16="http://schemas.microsoft.com/office/drawing/2014/main" id="{DDF9ED8E-41CF-9426-F80A-2F895C7AD6BE}"/>
              </a:ext>
            </a:extLst>
          </p:cNvPr>
          <p:cNvSpPr txBox="1"/>
          <p:nvPr/>
        </p:nvSpPr>
        <p:spPr>
          <a:xfrm>
            <a:off x="7325412" y="4182074"/>
            <a:ext cx="4204869" cy="461665"/>
          </a:xfrm>
          <a:prstGeom prst="rect">
            <a:avLst/>
          </a:prstGeom>
          <a:noFill/>
        </p:spPr>
        <p:txBody>
          <a:bodyPr wrap="none" rtlCol="0">
            <a:spAutoFit/>
          </a:bodyPr>
          <a:lstStyle/>
          <a:p>
            <a:r>
              <a:rPr lang="fr-FR" sz="2400" dirty="0"/>
              <a:t>Les pays : fort potentiel client ?  </a:t>
            </a:r>
          </a:p>
        </p:txBody>
      </p:sp>
      <p:sp>
        <p:nvSpPr>
          <p:cNvPr id="9" name="ZoneTexte 8">
            <a:extLst>
              <a:ext uri="{FF2B5EF4-FFF2-40B4-BE49-F238E27FC236}">
                <a16:creationId xmlns:a16="http://schemas.microsoft.com/office/drawing/2014/main" id="{E3493AAB-056E-9766-A7E3-724CFF2AF3E2}"/>
              </a:ext>
            </a:extLst>
          </p:cNvPr>
          <p:cNvSpPr txBox="1"/>
          <p:nvPr/>
        </p:nvSpPr>
        <p:spPr>
          <a:xfrm>
            <a:off x="7325412" y="4551406"/>
            <a:ext cx="3817071" cy="461665"/>
          </a:xfrm>
          <a:prstGeom prst="rect">
            <a:avLst/>
          </a:prstGeom>
          <a:noFill/>
        </p:spPr>
        <p:txBody>
          <a:bodyPr wrap="none" rtlCol="0">
            <a:spAutoFit/>
          </a:bodyPr>
          <a:lstStyle/>
          <a:p>
            <a:r>
              <a:rPr lang="fr-FR" sz="2400" dirty="0"/>
              <a:t>L’évolution de ce potentiel ?  </a:t>
            </a:r>
          </a:p>
        </p:txBody>
      </p:sp>
      <p:sp>
        <p:nvSpPr>
          <p:cNvPr id="11" name="ZoneTexte 10">
            <a:extLst>
              <a:ext uri="{FF2B5EF4-FFF2-40B4-BE49-F238E27FC236}">
                <a16:creationId xmlns:a16="http://schemas.microsoft.com/office/drawing/2014/main" id="{F42B3211-04B0-0ACE-C752-33BDF8BA1680}"/>
              </a:ext>
            </a:extLst>
          </p:cNvPr>
          <p:cNvSpPr txBox="1"/>
          <p:nvPr/>
        </p:nvSpPr>
        <p:spPr>
          <a:xfrm>
            <a:off x="7325412" y="5009446"/>
            <a:ext cx="2302938" cy="461665"/>
          </a:xfrm>
          <a:prstGeom prst="rect">
            <a:avLst/>
          </a:prstGeom>
          <a:noFill/>
        </p:spPr>
        <p:txBody>
          <a:bodyPr wrap="none" rtlCol="0">
            <a:spAutoFit/>
          </a:bodyPr>
          <a:lstStyle/>
          <a:p>
            <a:r>
              <a:rPr lang="fr-FR" sz="2400" dirty="0"/>
              <a:t>Priorité : Pays ?   </a:t>
            </a:r>
          </a:p>
        </p:txBody>
      </p:sp>
      <p:pic>
        <p:nvPicPr>
          <p:cNvPr id="13" name="Image 12">
            <a:extLst>
              <a:ext uri="{FF2B5EF4-FFF2-40B4-BE49-F238E27FC236}">
                <a16:creationId xmlns:a16="http://schemas.microsoft.com/office/drawing/2014/main" id="{9FCC8DCA-BEEA-E843-898D-25A928685E7A}"/>
              </a:ext>
            </a:extLst>
          </p:cNvPr>
          <p:cNvPicPr>
            <a:picLocks noChangeAspect="1"/>
          </p:cNvPicPr>
          <p:nvPr/>
        </p:nvPicPr>
        <p:blipFill>
          <a:blip r:embed="rId4"/>
          <a:stretch>
            <a:fillRect/>
          </a:stretch>
        </p:blipFill>
        <p:spPr>
          <a:xfrm>
            <a:off x="6926940" y="420139"/>
            <a:ext cx="5000998" cy="1141959"/>
          </a:xfrm>
          <a:prstGeom prst="rect">
            <a:avLst/>
          </a:prstGeom>
          <a:ln>
            <a:noFill/>
          </a:ln>
          <a:effectLst>
            <a:outerShdw blurRad="292100" dist="139700" dir="2700000" algn="tl" rotWithShape="0">
              <a:srgbClr val="333333">
                <a:alpha val="65000"/>
              </a:srgbClr>
            </a:outerShdw>
          </a:effectLst>
        </p:spPr>
      </p:pic>
      <p:pic>
        <p:nvPicPr>
          <p:cNvPr id="18" name="Image 17">
            <a:extLst>
              <a:ext uri="{FF2B5EF4-FFF2-40B4-BE49-F238E27FC236}">
                <a16:creationId xmlns:a16="http://schemas.microsoft.com/office/drawing/2014/main" id="{242D8F6B-7D01-2667-B54D-3B49A0715BE3}"/>
              </a:ext>
            </a:extLst>
          </p:cNvPr>
          <p:cNvPicPr>
            <a:picLocks noChangeAspect="1"/>
          </p:cNvPicPr>
          <p:nvPr/>
        </p:nvPicPr>
        <p:blipFill>
          <a:blip r:embed="rId5"/>
          <a:stretch>
            <a:fillRect/>
          </a:stretch>
        </p:blipFill>
        <p:spPr>
          <a:xfrm>
            <a:off x="1091295" y="4412907"/>
            <a:ext cx="5324745" cy="1035942"/>
          </a:xfrm>
          <a:prstGeom prst="rect">
            <a:avLst/>
          </a:prstGeom>
          <a:ln>
            <a:noFill/>
          </a:ln>
          <a:effectLst>
            <a:outerShdw blurRad="292100" dist="139700" dir="2700000" algn="tl" rotWithShape="0">
              <a:srgbClr val="333333">
                <a:alpha val="65000"/>
              </a:srgbClr>
            </a:outerShdw>
          </a:effectLst>
        </p:spPr>
      </p:pic>
      <p:sp>
        <p:nvSpPr>
          <p:cNvPr id="2" name="Date Placeholder 1">
            <a:extLst>
              <a:ext uri="{FF2B5EF4-FFF2-40B4-BE49-F238E27FC236}">
                <a16:creationId xmlns:a16="http://schemas.microsoft.com/office/drawing/2014/main" id="{3B8B5BCC-BF8E-7FA3-666E-B8AC28340C51}"/>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FFB840EF-3038-D1C1-016E-A2B5B495235C}"/>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45293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29" name="Rectangle 28">
            <a:extLst>
              <a:ext uri="{FF2B5EF4-FFF2-40B4-BE49-F238E27FC236}">
                <a16:creationId xmlns:a16="http://schemas.microsoft.com/office/drawing/2014/main" id="{E5153A32-96DA-9B1C-C302-E6678010CE4C}"/>
              </a:ext>
            </a:extLst>
          </p:cNvPr>
          <p:cNvSpPr/>
          <p:nvPr/>
        </p:nvSpPr>
        <p:spPr>
          <a:xfrm>
            <a:off x="5347319" y="2211390"/>
            <a:ext cx="25875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Présentation des data sets</a:t>
            </a:r>
          </a:p>
        </p:txBody>
      </p:sp>
      <p:pic>
        <p:nvPicPr>
          <p:cNvPr id="2" name="Image 1">
            <a:extLst>
              <a:ext uri="{FF2B5EF4-FFF2-40B4-BE49-F238E27FC236}">
                <a16:creationId xmlns:a16="http://schemas.microsoft.com/office/drawing/2014/main" id="{EC559994-D964-383F-0C16-E7F0E1AA884C}"/>
              </a:ext>
            </a:extLst>
          </p:cNvPr>
          <p:cNvPicPr>
            <a:picLocks noChangeAspect="1"/>
          </p:cNvPicPr>
          <p:nvPr/>
        </p:nvPicPr>
        <p:blipFill>
          <a:blip r:embed="rId4"/>
          <a:stretch>
            <a:fillRect/>
          </a:stretch>
        </p:blipFill>
        <p:spPr>
          <a:xfrm>
            <a:off x="2770518" y="1305946"/>
            <a:ext cx="5569864" cy="1083630"/>
          </a:xfrm>
          <a:prstGeom prst="rect">
            <a:avLst/>
          </a:prstGeom>
        </p:spPr>
      </p:pic>
      <p:sp>
        <p:nvSpPr>
          <p:cNvPr id="3" name="ZoneTexte 2">
            <a:extLst>
              <a:ext uri="{FF2B5EF4-FFF2-40B4-BE49-F238E27FC236}">
                <a16:creationId xmlns:a16="http://schemas.microsoft.com/office/drawing/2014/main" id="{1827DCAC-9625-275A-3DC8-18FCF886DD89}"/>
              </a:ext>
            </a:extLst>
          </p:cNvPr>
          <p:cNvSpPr txBox="1"/>
          <p:nvPr/>
        </p:nvSpPr>
        <p:spPr>
          <a:xfrm>
            <a:off x="1468921" y="2622557"/>
            <a:ext cx="9124538" cy="584775"/>
          </a:xfrm>
          <a:prstGeom prst="rect">
            <a:avLst/>
          </a:prstGeom>
          <a:noFill/>
        </p:spPr>
        <p:txBody>
          <a:bodyPr wrap="square" rtlCol="0">
            <a:spAutoFit/>
          </a:bodyPr>
          <a:lstStyle/>
          <a:p>
            <a:r>
              <a:rPr lang="fr-FR" sz="3200" dirty="0" err="1"/>
              <a:t>EdStatsSeries</a:t>
            </a:r>
            <a:r>
              <a:rPr lang="fr-FR" sz="3200" dirty="0"/>
              <a:t> :                     3665 lignes et 70 colonnes  </a:t>
            </a:r>
          </a:p>
        </p:txBody>
      </p:sp>
      <p:sp>
        <p:nvSpPr>
          <p:cNvPr id="18" name="ZoneTexte 17">
            <a:extLst>
              <a:ext uri="{FF2B5EF4-FFF2-40B4-BE49-F238E27FC236}">
                <a16:creationId xmlns:a16="http://schemas.microsoft.com/office/drawing/2014/main" id="{DB7B88C3-4839-E0F3-A074-69634CE319BF}"/>
              </a:ext>
            </a:extLst>
          </p:cNvPr>
          <p:cNvSpPr txBox="1"/>
          <p:nvPr/>
        </p:nvSpPr>
        <p:spPr>
          <a:xfrm>
            <a:off x="1468920" y="3900880"/>
            <a:ext cx="9124539" cy="584775"/>
          </a:xfrm>
          <a:prstGeom prst="rect">
            <a:avLst/>
          </a:prstGeom>
          <a:noFill/>
        </p:spPr>
        <p:txBody>
          <a:bodyPr wrap="square">
            <a:spAutoFit/>
          </a:bodyPr>
          <a:lstStyle/>
          <a:p>
            <a:r>
              <a:rPr lang="fr-FR" sz="3200" dirty="0" err="1"/>
              <a:t>EdStatsFootNote</a:t>
            </a:r>
            <a:r>
              <a:rPr lang="fr-FR" sz="3200" dirty="0"/>
              <a:t> :                239 lignes et 4 colonnes</a:t>
            </a:r>
          </a:p>
        </p:txBody>
      </p:sp>
      <p:sp>
        <p:nvSpPr>
          <p:cNvPr id="20" name="ZoneTexte 19">
            <a:extLst>
              <a:ext uri="{FF2B5EF4-FFF2-40B4-BE49-F238E27FC236}">
                <a16:creationId xmlns:a16="http://schemas.microsoft.com/office/drawing/2014/main" id="{7D3F2B3B-3FDE-24C7-A90E-C7F247B2E832}"/>
              </a:ext>
            </a:extLst>
          </p:cNvPr>
          <p:cNvSpPr txBox="1"/>
          <p:nvPr/>
        </p:nvSpPr>
        <p:spPr>
          <a:xfrm>
            <a:off x="1468920" y="4690351"/>
            <a:ext cx="10384781" cy="584775"/>
          </a:xfrm>
          <a:prstGeom prst="rect">
            <a:avLst/>
          </a:prstGeom>
          <a:noFill/>
        </p:spPr>
        <p:txBody>
          <a:bodyPr wrap="square">
            <a:spAutoFit/>
          </a:bodyPr>
          <a:lstStyle/>
          <a:p>
            <a:r>
              <a:rPr lang="fr-FR" sz="3200" dirty="0" err="1"/>
              <a:t>EdStatsCountry-Series</a:t>
            </a:r>
            <a:r>
              <a:rPr lang="fr-FR" sz="3200" dirty="0"/>
              <a:t> :       613 lignes et 3 colonnes</a:t>
            </a:r>
          </a:p>
        </p:txBody>
      </p:sp>
      <p:sp>
        <p:nvSpPr>
          <p:cNvPr id="22" name="ZoneTexte 21">
            <a:extLst>
              <a:ext uri="{FF2B5EF4-FFF2-40B4-BE49-F238E27FC236}">
                <a16:creationId xmlns:a16="http://schemas.microsoft.com/office/drawing/2014/main" id="{64A8C94D-4D59-F556-C792-2A693CE50324}"/>
              </a:ext>
            </a:extLst>
          </p:cNvPr>
          <p:cNvSpPr txBox="1"/>
          <p:nvPr/>
        </p:nvSpPr>
        <p:spPr>
          <a:xfrm>
            <a:off x="1468920" y="3243590"/>
            <a:ext cx="9451716" cy="584775"/>
          </a:xfrm>
          <a:prstGeom prst="rect">
            <a:avLst/>
          </a:prstGeom>
          <a:noFill/>
        </p:spPr>
        <p:txBody>
          <a:bodyPr wrap="square">
            <a:spAutoFit/>
          </a:bodyPr>
          <a:lstStyle/>
          <a:p>
            <a:r>
              <a:rPr lang="fr-FR" sz="3200" dirty="0" err="1"/>
              <a:t>EdStatsCountry</a:t>
            </a:r>
            <a:r>
              <a:rPr lang="fr-FR" sz="3200" dirty="0"/>
              <a:t> :                   613 lignes et 32 colonnes</a:t>
            </a:r>
          </a:p>
        </p:txBody>
      </p:sp>
      <p:sp>
        <p:nvSpPr>
          <p:cNvPr id="25" name="ZoneTexte 24">
            <a:extLst>
              <a:ext uri="{FF2B5EF4-FFF2-40B4-BE49-F238E27FC236}">
                <a16:creationId xmlns:a16="http://schemas.microsoft.com/office/drawing/2014/main" id="{5127635D-B0AA-4DE1-29F5-FEC287A61BCD}"/>
              </a:ext>
            </a:extLst>
          </p:cNvPr>
          <p:cNvSpPr txBox="1"/>
          <p:nvPr/>
        </p:nvSpPr>
        <p:spPr>
          <a:xfrm>
            <a:off x="1468921" y="5441265"/>
            <a:ext cx="9606396" cy="584775"/>
          </a:xfrm>
          <a:prstGeom prst="rect">
            <a:avLst/>
          </a:prstGeom>
          <a:noFill/>
        </p:spPr>
        <p:txBody>
          <a:bodyPr wrap="square">
            <a:spAutoFit/>
          </a:bodyPr>
          <a:lstStyle/>
          <a:p>
            <a:r>
              <a:rPr lang="fr-FR" sz="3200" dirty="0" err="1"/>
              <a:t>EdStatsData</a:t>
            </a:r>
            <a:r>
              <a:rPr lang="fr-FR" sz="3200" dirty="0"/>
              <a:t> :                         886 930 lignes et 70 colonnes </a:t>
            </a:r>
          </a:p>
        </p:txBody>
      </p:sp>
      <p:sp>
        <p:nvSpPr>
          <p:cNvPr id="5" name="Date Placeholder 4">
            <a:extLst>
              <a:ext uri="{FF2B5EF4-FFF2-40B4-BE49-F238E27FC236}">
                <a16:creationId xmlns:a16="http://schemas.microsoft.com/office/drawing/2014/main" id="{14C9A76B-18B9-D913-DDD1-74A4F5DEE264}"/>
              </a:ext>
            </a:extLst>
          </p:cNvPr>
          <p:cNvSpPr>
            <a:spLocks noGrp="1"/>
          </p:cNvSpPr>
          <p:nvPr>
            <p:ph type="dt" sz="half" idx="10"/>
          </p:nvPr>
        </p:nvSpPr>
        <p:spPr/>
        <p:txBody>
          <a:bodyPr/>
          <a:lstStyle/>
          <a:p>
            <a:r>
              <a:rPr lang="fr-FR"/>
              <a:t>10/10/2022</a:t>
            </a:r>
            <a:endParaRPr lang="fr-FR" dirty="0"/>
          </a:p>
        </p:txBody>
      </p:sp>
      <p:sp>
        <p:nvSpPr>
          <p:cNvPr id="6" name="Footer Placeholder 5">
            <a:extLst>
              <a:ext uri="{FF2B5EF4-FFF2-40B4-BE49-F238E27FC236}">
                <a16:creationId xmlns:a16="http://schemas.microsoft.com/office/drawing/2014/main" id="{1B4F3658-864C-8804-AFAB-6A4FD13BAF5A}"/>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305096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Présentation des data sets</a:t>
            </a:r>
          </a:p>
        </p:txBody>
      </p:sp>
      <p:pic>
        <p:nvPicPr>
          <p:cNvPr id="5" name="Image 4">
            <a:extLst>
              <a:ext uri="{FF2B5EF4-FFF2-40B4-BE49-F238E27FC236}">
                <a16:creationId xmlns:a16="http://schemas.microsoft.com/office/drawing/2014/main" id="{C7EB2FD2-5A92-249C-542D-0CB617594ED9}"/>
              </a:ext>
            </a:extLst>
          </p:cNvPr>
          <p:cNvPicPr>
            <a:picLocks noChangeAspect="1"/>
          </p:cNvPicPr>
          <p:nvPr/>
        </p:nvPicPr>
        <p:blipFill>
          <a:blip r:embed="rId4"/>
          <a:stretch>
            <a:fillRect/>
          </a:stretch>
        </p:blipFill>
        <p:spPr>
          <a:xfrm>
            <a:off x="8606835" y="3222312"/>
            <a:ext cx="2837615" cy="1702569"/>
          </a:xfrm>
          <a:prstGeom prst="rect">
            <a:avLst/>
          </a:prstGeom>
          <a:ln>
            <a:noFill/>
          </a:ln>
          <a:effectLst>
            <a:outerShdw blurRad="292100" dist="139700" dir="2700000" algn="tl" rotWithShape="0">
              <a:srgbClr val="333333">
                <a:alpha val="65000"/>
              </a:srgbClr>
            </a:outerShdw>
          </a:effectLst>
        </p:spPr>
      </p:pic>
      <p:pic>
        <p:nvPicPr>
          <p:cNvPr id="6" name="Image 5">
            <a:extLst>
              <a:ext uri="{FF2B5EF4-FFF2-40B4-BE49-F238E27FC236}">
                <a16:creationId xmlns:a16="http://schemas.microsoft.com/office/drawing/2014/main" id="{92A22A7A-BABD-2C6B-CC3D-AAE77AF241CB}"/>
              </a:ext>
            </a:extLst>
          </p:cNvPr>
          <p:cNvPicPr>
            <a:picLocks noChangeAspect="1"/>
          </p:cNvPicPr>
          <p:nvPr/>
        </p:nvPicPr>
        <p:blipFill>
          <a:blip r:embed="rId5"/>
          <a:stretch>
            <a:fillRect/>
          </a:stretch>
        </p:blipFill>
        <p:spPr>
          <a:xfrm>
            <a:off x="1034890" y="1275085"/>
            <a:ext cx="2843779" cy="1707483"/>
          </a:xfrm>
          <a:prstGeom prst="rect">
            <a:avLst/>
          </a:prstGeom>
          <a:ln>
            <a:noFill/>
          </a:ln>
          <a:effectLst>
            <a:outerShdw blurRad="292100" dist="139700" dir="2700000" algn="tl" rotWithShape="0">
              <a:srgbClr val="333333">
                <a:alpha val="65000"/>
              </a:srgbClr>
            </a:outerShdw>
          </a:effectLst>
        </p:spPr>
      </p:pic>
      <p:pic>
        <p:nvPicPr>
          <p:cNvPr id="7" name="Image 6">
            <a:extLst>
              <a:ext uri="{FF2B5EF4-FFF2-40B4-BE49-F238E27FC236}">
                <a16:creationId xmlns:a16="http://schemas.microsoft.com/office/drawing/2014/main" id="{15F648D5-4CA6-2755-094A-61643152DB14}"/>
              </a:ext>
            </a:extLst>
          </p:cNvPr>
          <p:cNvPicPr>
            <a:picLocks noChangeAspect="1"/>
          </p:cNvPicPr>
          <p:nvPr/>
        </p:nvPicPr>
        <p:blipFill>
          <a:blip r:embed="rId6"/>
          <a:stretch>
            <a:fillRect/>
          </a:stretch>
        </p:blipFill>
        <p:spPr>
          <a:xfrm>
            <a:off x="8618223" y="5082687"/>
            <a:ext cx="2815626" cy="1694199"/>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BD31657D-83C4-3339-07B9-91A9EB9135E2}"/>
              </a:ext>
            </a:extLst>
          </p:cNvPr>
          <p:cNvPicPr>
            <a:picLocks noChangeAspect="1"/>
          </p:cNvPicPr>
          <p:nvPr/>
        </p:nvPicPr>
        <p:blipFill>
          <a:blip r:embed="rId7"/>
          <a:stretch>
            <a:fillRect/>
          </a:stretch>
        </p:blipFill>
        <p:spPr>
          <a:xfrm>
            <a:off x="8596233" y="1220031"/>
            <a:ext cx="2837615" cy="1707483"/>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B4E83BD7-FA4D-FB64-A0CA-B3BA1965921F}"/>
              </a:ext>
            </a:extLst>
          </p:cNvPr>
          <p:cNvPicPr>
            <a:picLocks noChangeAspect="1"/>
          </p:cNvPicPr>
          <p:nvPr/>
        </p:nvPicPr>
        <p:blipFill>
          <a:blip r:embed="rId8"/>
          <a:stretch>
            <a:fillRect/>
          </a:stretch>
        </p:blipFill>
        <p:spPr>
          <a:xfrm>
            <a:off x="1034890" y="5137741"/>
            <a:ext cx="2837609" cy="1685405"/>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E27CECF9-308C-1FF6-D325-E6DBBBFBC889}"/>
              </a:ext>
            </a:extLst>
          </p:cNvPr>
          <p:cNvPicPr>
            <a:picLocks noChangeAspect="1"/>
          </p:cNvPicPr>
          <p:nvPr/>
        </p:nvPicPr>
        <p:blipFill>
          <a:blip r:embed="rId9"/>
          <a:stretch>
            <a:fillRect/>
          </a:stretch>
        </p:blipFill>
        <p:spPr>
          <a:xfrm>
            <a:off x="1034890" y="3277366"/>
            <a:ext cx="2843777" cy="1713517"/>
          </a:xfrm>
          <a:prstGeom prst="rect">
            <a:avLst/>
          </a:prstGeom>
          <a:ln>
            <a:noFill/>
          </a:ln>
          <a:effectLst>
            <a:outerShdw blurRad="292100" dist="139700" dir="2700000" algn="tl" rotWithShape="0">
              <a:srgbClr val="333333">
                <a:alpha val="65000"/>
              </a:srgbClr>
            </a:outerShdw>
          </a:effectLst>
        </p:spPr>
      </p:pic>
      <p:sp>
        <p:nvSpPr>
          <p:cNvPr id="13" name="Espace réservé du contenu 2">
            <a:extLst>
              <a:ext uri="{FF2B5EF4-FFF2-40B4-BE49-F238E27FC236}">
                <a16:creationId xmlns:a16="http://schemas.microsoft.com/office/drawing/2014/main" id="{C5D04A7E-128F-2FAB-8406-5A89BA830743}"/>
              </a:ext>
            </a:extLst>
          </p:cNvPr>
          <p:cNvSpPr>
            <a:spLocks noGrp="1"/>
          </p:cNvSpPr>
          <p:nvPr>
            <p:ph idx="1"/>
          </p:nvPr>
        </p:nvSpPr>
        <p:spPr>
          <a:xfrm>
            <a:off x="4238518" y="1821182"/>
            <a:ext cx="3802185" cy="3649978"/>
          </a:xfrm>
        </p:spPr>
        <p:txBody>
          <a:bodyPr>
            <a:normAutofit/>
          </a:bodyPr>
          <a:lstStyle/>
          <a:p>
            <a:pPr marL="0" indent="0">
              <a:buNone/>
            </a:pPr>
            <a:r>
              <a:rPr lang="fr-FR" dirty="0">
                <a:effectLst>
                  <a:outerShdw blurRad="38100" dist="38100" dir="2700000" algn="tl">
                    <a:srgbClr val="000000">
                      <a:alpha val="43137"/>
                    </a:srgbClr>
                  </a:outerShdw>
                </a:effectLst>
              </a:rPr>
              <a:t>1 – Cinq fichiers de données. </a:t>
            </a:r>
          </a:p>
          <a:p>
            <a:pPr marL="0" indent="0">
              <a:buNone/>
            </a:pPr>
            <a:r>
              <a:rPr lang="fr-FR" dirty="0">
                <a:effectLst>
                  <a:outerShdw blurRad="38100" dist="38100" dir="2700000" algn="tl">
                    <a:srgbClr val="000000">
                      <a:alpha val="43137"/>
                    </a:srgbClr>
                  </a:outerShdw>
                </a:effectLst>
              </a:rPr>
              <a:t>2 – 3665 Indicateurs répartis en différentes thématiques. </a:t>
            </a:r>
          </a:p>
          <a:p>
            <a:pPr marL="0" indent="0">
              <a:buNone/>
            </a:pPr>
            <a:r>
              <a:rPr lang="fr-FR" dirty="0">
                <a:effectLst>
                  <a:outerShdw blurRad="38100" dist="38100" dir="2700000" algn="tl">
                    <a:srgbClr val="000000">
                      <a:alpha val="43137"/>
                    </a:srgbClr>
                  </a:outerShdw>
                </a:effectLst>
              </a:rPr>
              <a:t>3 – 241 Pays/Régions. </a:t>
            </a:r>
          </a:p>
          <a:p>
            <a:pPr marL="0" indent="0">
              <a:buNone/>
            </a:pPr>
            <a:r>
              <a:rPr lang="fr-FR" dirty="0">
                <a:effectLst>
                  <a:outerShdw blurRad="38100" dist="38100" dir="2700000" algn="tl">
                    <a:srgbClr val="000000">
                      <a:alpha val="43137"/>
                    </a:srgbClr>
                  </a:outerShdw>
                </a:effectLst>
              </a:rPr>
              <a:t>4 -  Une période de 1970 à 2100. </a:t>
            </a:r>
          </a:p>
          <a:p>
            <a:pPr marL="0" indent="0">
              <a:buNone/>
            </a:pPr>
            <a:endParaRPr lang="fr-FR" dirty="0">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CADB9C26-CD20-83EB-58BE-522ADB990715}"/>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65985933-24C0-551D-939B-D892DE11E99D}"/>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220002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a:t>Présentation des data sets</a:t>
            </a:r>
            <a:endParaRPr lang="fr-FR" dirty="0"/>
          </a:p>
        </p:txBody>
      </p:sp>
      <p:pic>
        <p:nvPicPr>
          <p:cNvPr id="24" name="Espace réservé du contenu 23">
            <a:extLst>
              <a:ext uri="{FF2B5EF4-FFF2-40B4-BE49-F238E27FC236}">
                <a16:creationId xmlns:a16="http://schemas.microsoft.com/office/drawing/2014/main" id="{7D745058-A189-4410-23D4-B07FC49C93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91295" y="1223165"/>
            <a:ext cx="10515600" cy="5137978"/>
          </a:xfrm>
        </p:spPr>
      </p:pic>
      <p:sp>
        <p:nvSpPr>
          <p:cNvPr id="2" name="Date Placeholder 1">
            <a:extLst>
              <a:ext uri="{FF2B5EF4-FFF2-40B4-BE49-F238E27FC236}">
                <a16:creationId xmlns:a16="http://schemas.microsoft.com/office/drawing/2014/main" id="{074154E2-DC25-7C96-F264-EEAA08052D8A}"/>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C93F164B-6FCC-A9B9-9073-42FF6313E561}"/>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261812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a:t>Présentation des data sets</a:t>
            </a:r>
            <a:endParaRPr lang="fr-FR" dirty="0"/>
          </a:p>
        </p:txBody>
      </p:sp>
      <p:pic>
        <p:nvPicPr>
          <p:cNvPr id="6" name="Espace réservé du contenu 5" descr="Une image contenant texte&#10;&#10;Description générée automatiquement">
            <a:extLst>
              <a:ext uri="{FF2B5EF4-FFF2-40B4-BE49-F238E27FC236}">
                <a16:creationId xmlns:a16="http://schemas.microsoft.com/office/drawing/2014/main" id="{E8B1B37C-E92A-799D-1FB4-E8AE33FC948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1282" y="1350984"/>
            <a:ext cx="3857625" cy="781050"/>
          </a:xfrm>
        </p:spPr>
      </p:pic>
      <p:pic>
        <p:nvPicPr>
          <p:cNvPr id="2" name="Image 1">
            <a:extLst>
              <a:ext uri="{FF2B5EF4-FFF2-40B4-BE49-F238E27FC236}">
                <a16:creationId xmlns:a16="http://schemas.microsoft.com/office/drawing/2014/main" id="{61DBD474-3701-7013-E28F-AD0A5D058C31}"/>
              </a:ext>
            </a:extLst>
          </p:cNvPr>
          <p:cNvPicPr>
            <a:picLocks noChangeAspect="1"/>
          </p:cNvPicPr>
          <p:nvPr/>
        </p:nvPicPr>
        <p:blipFill>
          <a:blip r:embed="rId5"/>
          <a:stretch>
            <a:fillRect/>
          </a:stretch>
        </p:blipFill>
        <p:spPr>
          <a:xfrm>
            <a:off x="1081282" y="2306278"/>
            <a:ext cx="8269743" cy="4140541"/>
          </a:xfrm>
          <a:prstGeom prst="rect">
            <a:avLst/>
          </a:prstGeom>
        </p:spPr>
      </p:pic>
      <p:pic>
        <p:nvPicPr>
          <p:cNvPr id="3" name="Image 2">
            <a:extLst>
              <a:ext uri="{FF2B5EF4-FFF2-40B4-BE49-F238E27FC236}">
                <a16:creationId xmlns:a16="http://schemas.microsoft.com/office/drawing/2014/main" id="{75A8C1DE-B437-61A8-C71E-213773C3673C}"/>
              </a:ext>
            </a:extLst>
          </p:cNvPr>
          <p:cNvPicPr>
            <a:picLocks noChangeAspect="1"/>
          </p:cNvPicPr>
          <p:nvPr/>
        </p:nvPicPr>
        <p:blipFill>
          <a:blip r:embed="rId6"/>
          <a:stretch>
            <a:fillRect/>
          </a:stretch>
        </p:blipFill>
        <p:spPr>
          <a:xfrm>
            <a:off x="4834044" y="3646922"/>
            <a:ext cx="4516982" cy="2725836"/>
          </a:xfrm>
          <a:prstGeom prst="rect">
            <a:avLst/>
          </a:prstGeom>
        </p:spPr>
      </p:pic>
      <p:sp>
        <p:nvSpPr>
          <p:cNvPr id="5" name="Rectangle 4">
            <a:extLst>
              <a:ext uri="{FF2B5EF4-FFF2-40B4-BE49-F238E27FC236}">
                <a16:creationId xmlns:a16="http://schemas.microsoft.com/office/drawing/2014/main" id="{9026DD1B-E146-E441-B244-7E86A14CCE22}"/>
              </a:ext>
            </a:extLst>
          </p:cNvPr>
          <p:cNvSpPr/>
          <p:nvPr/>
        </p:nvSpPr>
        <p:spPr>
          <a:xfrm>
            <a:off x="8066107" y="3831736"/>
            <a:ext cx="1207477" cy="25410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362AF5E2-1BE0-F343-CB91-F516B19CD519}"/>
              </a:ext>
            </a:extLst>
          </p:cNvPr>
          <p:cNvSpPr txBox="1"/>
          <p:nvPr/>
        </p:nvSpPr>
        <p:spPr>
          <a:xfrm>
            <a:off x="2452275" y="3775732"/>
            <a:ext cx="1630959" cy="307777"/>
          </a:xfrm>
          <a:prstGeom prst="rect">
            <a:avLst/>
          </a:prstGeom>
          <a:noFill/>
        </p:spPr>
        <p:txBody>
          <a:bodyPr wrap="square" rtlCol="0">
            <a:spAutoFit/>
          </a:bodyPr>
          <a:lstStyle/>
          <a:p>
            <a:r>
              <a:rPr lang="fr-FR" sz="1400" dirty="0"/>
              <a:t>Taux de NaN : 100%</a:t>
            </a:r>
          </a:p>
        </p:txBody>
      </p:sp>
      <p:cxnSp>
        <p:nvCxnSpPr>
          <p:cNvPr id="9" name="Connecteur droit avec flèche 8">
            <a:extLst>
              <a:ext uri="{FF2B5EF4-FFF2-40B4-BE49-F238E27FC236}">
                <a16:creationId xmlns:a16="http://schemas.microsoft.com/office/drawing/2014/main" id="{F3051411-1F00-B97E-33C6-B2E70BEDDBD8}"/>
              </a:ext>
            </a:extLst>
          </p:cNvPr>
          <p:cNvCxnSpPr>
            <a:cxnSpLocks/>
          </p:cNvCxnSpPr>
          <p:nvPr/>
        </p:nvCxnSpPr>
        <p:spPr>
          <a:xfrm>
            <a:off x="2566915" y="4025167"/>
            <a:ext cx="5499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384A43-DA14-B8AF-836F-3CF635315DFB}"/>
              </a:ext>
            </a:extLst>
          </p:cNvPr>
          <p:cNvSpPr/>
          <p:nvPr/>
        </p:nvSpPr>
        <p:spPr>
          <a:xfrm>
            <a:off x="7350999" y="4734413"/>
            <a:ext cx="608029" cy="163834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a:extLst>
              <a:ext uri="{FF2B5EF4-FFF2-40B4-BE49-F238E27FC236}">
                <a16:creationId xmlns:a16="http://schemas.microsoft.com/office/drawing/2014/main" id="{47F7DB82-7960-EC27-B9F6-E96777524FE4}"/>
              </a:ext>
            </a:extLst>
          </p:cNvPr>
          <p:cNvCxnSpPr>
            <a:cxnSpLocks/>
          </p:cNvCxnSpPr>
          <p:nvPr/>
        </p:nvCxnSpPr>
        <p:spPr>
          <a:xfrm>
            <a:off x="2566915" y="5476384"/>
            <a:ext cx="4784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2744734F-2A61-1690-8405-59BB86CA01F0}"/>
              </a:ext>
            </a:extLst>
          </p:cNvPr>
          <p:cNvSpPr txBox="1"/>
          <p:nvPr/>
        </p:nvSpPr>
        <p:spPr>
          <a:xfrm>
            <a:off x="2452275" y="5249622"/>
            <a:ext cx="2435667" cy="307777"/>
          </a:xfrm>
          <a:prstGeom prst="rect">
            <a:avLst/>
          </a:prstGeom>
          <a:noFill/>
        </p:spPr>
        <p:txBody>
          <a:bodyPr wrap="square" rtlCol="0">
            <a:spAutoFit/>
          </a:bodyPr>
          <a:lstStyle/>
          <a:p>
            <a:r>
              <a:rPr lang="fr-FR" sz="1400" dirty="0"/>
              <a:t>Taux de NaN « 2010 » : 45,31%</a:t>
            </a:r>
          </a:p>
        </p:txBody>
      </p:sp>
      <p:sp>
        <p:nvSpPr>
          <p:cNvPr id="20" name="Rectangle 19">
            <a:extLst>
              <a:ext uri="{FF2B5EF4-FFF2-40B4-BE49-F238E27FC236}">
                <a16:creationId xmlns:a16="http://schemas.microsoft.com/office/drawing/2014/main" id="{7399C526-FD1E-325A-C425-94B7EC28525B}"/>
              </a:ext>
            </a:extLst>
          </p:cNvPr>
          <p:cNvSpPr/>
          <p:nvPr/>
        </p:nvSpPr>
        <p:spPr>
          <a:xfrm>
            <a:off x="4887942" y="6056385"/>
            <a:ext cx="2160211" cy="39042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EB2DC454-B6FC-8F2B-27CF-DF70F24F1570}"/>
              </a:ext>
            </a:extLst>
          </p:cNvPr>
          <p:cNvCxnSpPr>
            <a:cxnSpLocks/>
          </p:cNvCxnSpPr>
          <p:nvPr/>
        </p:nvCxnSpPr>
        <p:spPr>
          <a:xfrm>
            <a:off x="2566915" y="6253624"/>
            <a:ext cx="2321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DA867ED-A1E0-35B2-265B-A7EB46173994}"/>
              </a:ext>
            </a:extLst>
          </p:cNvPr>
          <p:cNvSpPr txBox="1"/>
          <p:nvPr/>
        </p:nvSpPr>
        <p:spPr>
          <a:xfrm>
            <a:off x="2448110" y="6022371"/>
            <a:ext cx="2254913" cy="276999"/>
          </a:xfrm>
          <a:prstGeom prst="rect">
            <a:avLst/>
          </a:prstGeom>
          <a:noFill/>
        </p:spPr>
        <p:txBody>
          <a:bodyPr wrap="square" rtlCol="0">
            <a:spAutoFit/>
          </a:bodyPr>
          <a:lstStyle/>
          <a:p>
            <a:r>
              <a:rPr lang="fr-FR" sz="1200" dirty="0"/>
              <a:t>Taux de NaN 1970-1990 : 82,02%</a:t>
            </a:r>
          </a:p>
        </p:txBody>
      </p:sp>
      <p:sp>
        <p:nvSpPr>
          <p:cNvPr id="8" name="Date Placeholder 7">
            <a:extLst>
              <a:ext uri="{FF2B5EF4-FFF2-40B4-BE49-F238E27FC236}">
                <a16:creationId xmlns:a16="http://schemas.microsoft.com/office/drawing/2014/main" id="{643C4E17-071C-AB40-866D-224BC6799D6D}"/>
              </a:ext>
            </a:extLst>
          </p:cNvPr>
          <p:cNvSpPr>
            <a:spLocks noGrp="1"/>
          </p:cNvSpPr>
          <p:nvPr>
            <p:ph type="dt" sz="half" idx="10"/>
          </p:nvPr>
        </p:nvSpPr>
        <p:spPr/>
        <p:txBody>
          <a:bodyPr/>
          <a:lstStyle/>
          <a:p>
            <a:r>
              <a:rPr lang="fr-FR"/>
              <a:t>10/10/2022</a:t>
            </a:r>
            <a:endParaRPr lang="fr-FR" dirty="0"/>
          </a:p>
        </p:txBody>
      </p:sp>
      <p:sp>
        <p:nvSpPr>
          <p:cNvPr id="11" name="Footer Placeholder 10">
            <a:extLst>
              <a:ext uri="{FF2B5EF4-FFF2-40B4-BE49-F238E27FC236}">
                <a16:creationId xmlns:a16="http://schemas.microsoft.com/office/drawing/2014/main" id="{258DD5D1-83F6-4500-F316-CD9A75F036AC}"/>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102612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a:t>Présentation des data sets</a:t>
            </a:r>
            <a:endParaRPr lang="fr-FR" dirty="0"/>
          </a:p>
        </p:txBody>
      </p:sp>
      <p:pic>
        <p:nvPicPr>
          <p:cNvPr id="6" name="Espace réservé du contenu 5" descr="Une image contenant texte&#10;&#10;Description générée automatiquement">
            <a:extLst>
              <a:ext uri="{FF2B5EF4-FFF2-40B4-BE49-F238E27FC236}">
                <a16:creationId xmlns:a16="http://schemas.microsoft.com/office/drawing/2014/main" id="{E8B1B37C-E92A-799D-1FB4-E8AE33FC948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81282" y="1350984"/>
            <a:ext cx="3857625" cy="781050"/>
          </a:xfrm>
        </p:spPr>
      </p:pic>
      <p:pic>
        <p:nvPicPr>
          <p:cNvPr id="8" name="Image 7">
            <a:extLst>
              <a:ext uri="{FF2B5EF4-FFF2-40B4-BE49-F238E27FC236}">
                <a16:creationId xmlns:a16="http://schemas.microsoft.com/office/drawing/2014/main" id="{DE6D578F-C381-B609-DFE4-78EFC8028533}"/>
              </a:ext>
            </a:extLst>
          </p:cNvPr>
          <p:cNvPicPr>
            <a:picLocks noChangeAspect="1"/>
          </p:cNvPicPr>
          <p:nvPr/>
        </p:nvPicPr>
        <p:blipFill>
          <a:blip r:embed="rId5"/>
          <a:stretch>
            <a:fillRect/>
          </a:stretch>
        </p:blipFill>
        <p:spPr>
          <a:xfrm>
            <a:off x="1081282" y="2399409"/>
            <a:ext cx="8550381" cy="1044030"/>
          </a:xfrm>
          <a:prstGeom prst="rect">
            <a:avLst/>
          </a:prstGeom>
        </p:spPr>
      </p:pic>
      <p:pic>
        <p:nvPicPr>
          <p:cNvPr id="11" name="Image 10">
            <a:extLst>
              <a:ext uri="{FF2B5EF4-FFF2-40B4-BE49-F238E27FC236}">
                <a16:creationId xmlns:a16="http://schemas.microsoft.com/office/drawing/2014/main" id="{461BC49C-1F00-086E-952E-4C6874C4D401}"/>
              </a:ext>
            </a:extLst>
          </p:cNvPr>
          <p:cNvPicPr>
            <a:picLocks noChangeAspect="1"/>
          </p:cNvPicPr>
          <p:nvPr/>
        </p:nvPicPr>
        <p:blipFill>
          <a:blip r:embed="rId6"/>
          <a:stretch>
            <a:fillRect/>
          </a:stretch>
        </p:blipFill>
        <p:spPr>
          <a:xfrm>
            <a:off x="1712010" y="4138468"/>
            <a:ext cx="8270460" cy="1662564"/>
          </a:xfrm>
          <a:prstGeom prst="rect">
            <a:avLst/>
          </a:prstGeom>
        </p:spPr>
      </p:pic>
      <p:sp>
        <p:nvSpPr>
          <p:cNvPr id="2" name="Date Placeholder 1">
            <a:extLst>
              <a:ext uri="{FF2B5EF4-FFF2-40B4-BE49-F238E27FC236}">
                <a16:creationId xmlns:a16="http://schemas.microsoft.com/office/drawing/2014/main" id="{EE895C8A-8E0D-19CB-6D47-197F60A10EBE}"/>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08F4CCBA-E247-1DF5-67C0-6B9B25859D45}"/>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248585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6" descr="Mille">
            <a:extLst>
              <a:ext uri="{FF2B5EF4-FFF2-40B4-BE49-F238E27FC236}">
                <a16:creationId xmlns:a16="http://schemas.microsoft.com/office/drawing/2014/main" id="{3A03BCFC-F0B9-5C1A-DF94-38F2A2F88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19" y="411181"/>
            <a:ext cx="563476" cy="563476"/>
          </a:xfrm>
          <a:prstGeom prst="rect">
            <a:avLst/>
          </a:prstGeom>
          <a:effectLst>
            <a:outerShdw blurRad="76200" dir="13500000" sy="23000" kx="1200000" algn="br" rotWithShape="0">
              <a:prstClr val="black">
                <a:alpha val="20000"/>
              </a:prstClr>
            </a:outerShdw>
          </a:effectLst>
        </p:spPr>
      </p:pic>
      <p:sp>
        <p:nvSpPr>
          <p:cNvPr id="4" name="Titre 3">
            <a:extLst>
              <a:ext uri="{FF2B5EF4-FFF2-40B4-BE49-F238E27FC236}">
                <a16:creationId xmlns:a16="http://schemas.microsoft.com/office/drawing/2014/main" id="{C9ABF846-FC88-1277-735E-ED81528C805D}"/>
              </a:ext>
            </a:extLst>
          </p:cNvPr>
          <p:cNvSpPr>
            <a:spLocks noGrp="1"/>
          </p:cNvSpPr>
          <p:nvPr>
            <p:ph type="title"/>
          </p:nvPr>
        </p:nvSpPr>
        <p:spPr>
          <a:xfrm>
            <a:off x="1148581" y="80828"/>
            <a:ext cx="10515600" cy="1325563"/>
          </a:xfrm>
        </p:spPr>
        <p:txBody>
          <a:bodyPr/>
          <a:lstStyle/>
          <a:p>
            <a:r>
              <a:rPr lang="fr-FR" dirty="0"/>
              <a:t>Présentation des Indicateurs</a:t>
            </a:r>
          </a:p>
        </p:txBody>
      </p:sp>
      <p:pic>
        <p:nvPicPr>
          <p:cNvPr id="5" name="Image 4">
            <a:extLst>
              <a:ext uri="{FF2B5EF4-FFF2-40B4-BE49-F238E27FC236}">
                <a16:creationId xmlns:a16="http://schemas.microsoft.com/office/drawing/2014/main" id="{C7EB2FD2-5A92-249C-542D-0CB617594ED9}"/>
              </a:ext>
            </a:extLst>
          </p:cNvPr>
          <p:cNvPicPr>
            <a:picLocks noChangeAspect="1"/>
          </p:cNvPicPr>
          <p:nvPr/>
        </p:nvPicPr>
        <p:blipFill>
          <a:blip r:embed="rId4"/>
          <a:stretch>
            <a:fillRect/>
          </a:stretch>
        </p:blipFill>
        <p:spPr>
          <a:xfrm>
            <a:off x="3096000" y="3868706"/>
            <a:ext cx="1906168" cy="1143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 5">
            <a:extLst>
              <a:ext uri="{FF2B5EF4-FFF2-40B4-BE49-F238E27FC236}">
                <a16:creationId xmlns:a16="http://schemas.microsoft.com/office/drawing/2014/main" id="{92A22A7A-BABD-2C6B-CC3D-AAE77AF241CB}"/>
              </a:ext>
            </a:extLst>
          </p:cNvPr>
          <p:cNvPicPr>
            <a:picLocks noChangeAspect="1"/>
          </p:cNvPicPr>
          <p:nvPr/>
        </p:nvPicPr>
        <p:blipFill>
          <a:blip r:embed="rId5"/>
          <a:stretch>
            <a:fillRect/>
          </a:stretch>
        </p:blipFill>
        <p:spPr>
          <a:xfrm>
            <a:off x="725031" y="3868706"/>
            <a:ext cx="1904811" cy="1143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 7">
            <a:extLst>
              <a:ext uri="{FF2B5EF4-FFF2-40B4-BE49-F238E27FC236}">
                <a16:creationId xmlns:a16="http://schemas.microsoft.com/office/drawing/2014/main" id="{BD31657D-83C4-3339-07B9-91A9EB9135E2}"/>
              </a:ext>
            </a:extLst>
          </p:cNvPr>
          <p:cNvPicPr>
            <a:picLocks noChangeAspect="1"/>
          </p:cNvPicPr>
          <p:nvPr/>
        </p:nvPicPr>
        <p:blipFill>
          <a:blip r:embed="rId6"/>
          <a:stretch>
            <a:fillRect/>
          </a:stretch>
        </p:blipFill>
        <p:spPr>
          <a:xfrm>
            <a:off x="664229" y="5204088"/>
            <a:ext cx="1965613" cy="1182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 8">
            <a:extLst>
              <a:ext uri="{FF2B5EF4-FFF2-40B4-BE49-F238E27FC236}">
                <a16:creationId xmlns:a16="http://schemas.microsoft.com/office/drawing/2014/main" id="{B4E83BD7-FA4D-FB64-A0CA-B3BA1965921F}"/>
              </a:ext>
            </a:extLst>
          </p:cNvPr>
          <p:cNvPicPr>
            <a:picLocks noChangeAspect="1"/>
          </p:cNvPicPr>
          <p:nvPr/>
        </p:nvPicPr>
        <p:blipFill>
          <a:blip r:embed="rId7"/>
          <a:stretch>
            <a:fillRect/>
          </a:stretch>
        </p:blipFill>
        <p:spPr>
          <a:xfrm>
            <a:off x="3078306" y="5204088"/>
            <a:ext cx="1991358" cy="1182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 18">
            <a:extLst>
              <a:ext uri="{FF2B5EF4-FFF2-40B4-BE49-F238E27FC236}">
                <a16:creationId xmlns:a16="http://schemas.microsoft.com/office/drawing/2014/main" id="{6DC67E94-FF6D-949C-F2B1-30978E40802F}"/>
              </a:ext>
            </a:extLst>
          </p:cNvPr>
          <p:cNvPicPr>
            <a:picLocks noChangeAspect="1"/>
          </p:cNvPicPr>
          <p:nvPr/>
        </p:nvPicPr>
        <p:blipFill>
          <a:blip r:embed="rId8"/>
          <a:stretch>
            <a:fillRect/>
          </a:stretch>
        </p:blipFill>
        <p:spPr>
          <a:xfrm>
            <a:off x="664229" y="1306426"/>
            <a:ext cx="4937606" cy="1147214"/>
          </a:xfrm>
          <a:prstGeom prst="rect">
            <a:avLst/>
          </a:prstGeom>
          <a:ln>
            <a:noFill/>
          </a:ln>
          <a:effectLst>
            <a:outerShdw blurRad="292100" dist="139700" dir="2700000" algn="tl" rotWithShape="0">
              <a:srgbClr val="333333">
                <a:alpha val="65000"/>
              </a:srgbClr>
            </a:outerShdw>
          </a:effectLst>
        </p:spPr>
      </p:pic>
      <p:pic>
        <p:nvPicPr>
          <p:cNvPr id="21" name="Image 20">
            <a:extLst>
              <a:ext uri="{FF2B5EF4-FFF2-40B4-BE49-F238E27FC236}">
                <a16:creationId xmlns:a16="http://schemas.microsoft.com/office/drawing/2014/main" id="{5CCA37B9-FDCB-0C7C-BF7A-69B6F312DAB9}"/>
              </a:ext>
            </a:extLst>
          </p:cNvPr>
          <p:cNvPicPr>
            <a:picLocks noChangeAspect="1"/>
          </p:cNvPicPr>
          <p:nvPr/>
        </p:nvPicPr>
        <p:blipFill>
          <a:blip r:embed="rId9"/>
          <a:stretch>
            <a:fillRect/>
          </a:stretch>
        </p:blipFill>
        <p:spPr>
          <a:xfrm>
            <a:off x="664229" y="2643564"/>
            <a:ext cx="3604572" cy="891617"/>
          </a:xfrm>
          <a:prstGeom prst="rect">
            <a:avLst/>
          </a:prstGeom>
          <a:ln>
            <a:noFill/>
          </a:ln>
          <a:effectLst>
            <a:outerShdw blurRad="292100" dist="139700" dir="2700000" algn="tl" rotWithShape="0">
              <a:srgbClr val="333333">
                <a:alpha val="65000"/>
              </a:srgbClr>
            </a:outerShdw>
          </a:effectLst>
        </p:spPr>
      </p:pic>
      <p:pic>
        <p:nvPicPr>
          <p:cNvPr id="24" name="Image 23">
            <a:extLst>
              <a:ext uri="{FF2B5EF4-FFF2-40B4-BE49-F238E27FC236}">
                <a16:creationId xmlns:a16="http://schemas.microsoft.com/office/drawing/2014/main" id="{CE6766DC-BCA9-EF26-4482-FFFC17156955}"/>
              </a:ext>
            </a:extLst>
          </p:cNvPr>
          <p:cNvPicPr>
            <a:picLocks noChangeAspect="1"/>
          </p:cNvPicPr>
          <p:nvPr/>
        </p:nvPicPr>
        <p:blipFill>
          <a:blip r:embed="rId10"/>
          <a:stretch>
            <a:fillRect/>
          </a:stretch>
        </p:blipFill>
        <p:spPr>
          <a:xfrm>
            <a:off x="6024444" y="1306426"/>
            <a:ext cx="5869510" cy="1697414"/>
          </a:xfrm>
          <a:prstGeom prst="rect">
            <a:avLst/>
          </a:prstGeom>
          <a:ln>
            <a:noFill/>
          </a:ln>
          <a:effectLst>
            <a:outerShdw blurRad="292100" dist="139700" dir="2700000" algn="tl" rotWithShape="0">
              <a:srgbClr val="333333">
                <a:alpha val="65000"/>
              </a:srgbClr>
            </a:outerShdw>
          </a:effectLst>
        </p:spPr>
      </p:pic>
      <p:sp>
        <p:nvSpPr>
          <p:cNvPr id="25" name="Flèche : droite 24">
            <a:extLst>
              <a:ext uri="{FF2B5EF4-FFF2-40B4-BE49-F238E27FC236}">
                <a16:creationId xmlns:a16="http://schemas.microsoft.com/office/drawing/2014/main" id="{C502B05F-62BC-8FA4-2C71-400803426805}"/>
              </a:ext>
            </a:extLst>
          </p:cNvPr>
          <p:cNvSpPr/>
          <p:nvPr/>
        </p:nvSpPr>
        <p:spPr>
          <a:xfrm>
            <a:off x="5652655" y="1880033"/>
            <a:ext cx="298230" cy="14273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Flèche : bas 25">
            <a:extLst>
              <a:ext uri="{FF2B5EF4-FFF2-40B4-BE49-F238E27FC236}">
                <a16:creationId xmlns:a16="http://schemas.microsoft.com/office/drawing/2014/main" id="{0DBCA49B-AF14-6B27-71BE-BD27A32B4BCF}"/>
              </a:ext>
            </a:extLst>
          </p:cNvPr>
          <p:cNvSpPr/>
          <p:nvPr/>
        </p:nvSpPr>
        <p:spPr>
          <a:xfrm>
            <a:off x="2772563" y="3587744"/>
            <a:ext cx="180716" cy="274721"/>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4FE8EB6D-2475-7E2A-5281-F1BC7A201155}"/>
              </a:ext>
            </a:extLst>
          </p:cNvPr>
          <p:cNvPicPr>
            <a:picLocks noChangeAspect="1"/>
          </p:cNvPicPr>
          <p:nvPr/>
        </p:nvPicPr>
        <p:blipFill>
          <a:blip r:embed="rId11"/>
          <a:stretch>
            <a:fillRect/>
          </a:stretch>
        </p:blipFill>
        <p:spPr>
          <a:xfrm>
            <a:off x="6269907" y="4382626"/>
            <a:ext cx="5624047" cy="2004234"/>
          </a:xfrm>
          <a:prstGeom prst="rect">
            <a:avLst/>
          </a:prstGeom>
          <a:ln>
            <a:noFill/>
          </a:ln>
          <a:effectLst>
            <a:outerShdw blurRad="292100" dist="139700" dir="2700000" algn="tl" rotWithShape="0">
              <a:srgbClr val="333333">
                <a:alpha val="65000"/>
              </a:srgbClr>
            </a:outerShdw>
          </a:effectLst>
        </p:spPr>
      </p:pic>
      <p:sp>
        <p:nvSpPr>
          <p:cNvPr id="29" name="Flèche : bas 28">
            <a:extLst>
              <a:ext uri="{FF2B5EF4-FFF2-40B4-BE49-F238E27FC236}">
                <a16:creationId xmlns:a16="http://schemas.microsoft.com/office/drawing/2014/main" id="{297CB888-1112-9DDA-8913-3B1C1C33F156}"/>
              </a:ext>
            </a:extLst>
          </p:cNvPr>
          <p:cNvSpPr/>
          <p:nvPr/>
        </p:nvSpPr>
        <p:spPr>
          <a:xfrm>
            <a:off x="8661400" y="2912533"/>
            <a:ext cx="160867" cy="1397733"/>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92A7FDF6-9BD6-5E5B-2C5C-EFB68751926E}"/>
              </a:ext>
            </a:extLst>
          </p:cNvPr>
          <p:cNvSpPr/>
          <p:nvPr/>
        </p:nvSpPr>
        <p:spPr>
          <a:xfrm>
            <a:off x="6269907" y="5367867"/>
            <a:ext cx="5624047" cy="321185"/>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Rectangle 30">
            <a:extLst>
              <a:ext uri="{FF2B5EF4-FFF2-40B4-BE49-F238E27FC236}">
                <a16:creationId xmlns:a16="http://schemas.microsoft.com/office/drawing/2014/main" id="{751644E1-EB18-295F-5DB6-8283039FA4F1}"/>
              </a:ext>
            </a:extLst>
          </p:cNvPr>
          <p:cNvSpPr/>
          <p:nvPr/>
        </p:nvSpPr>
        <p:spPr>
          <a:xfrm>
            <a:off x="7721600" y="4509982"/>
            <a:ext cx="880533" cy="1876878"/>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 bas 31">
            <a:extLst>
              <a:ext uri="{FF2B5EF4-FFF2-40B4-BE49-F238E27FC236}">
                <a16:creationId xmlns:a16="http://schemas.microsoft.com/office/drawing/2014/main" id="{B96B0E93-0412-A79B-7636-859065015978}"/>
              </a:ext>
            </a:extLst>
          </p:cNvPr>
          <p:cNvSpPr/>
          <p:nvPr/>
        </p:nvSpPr>
        <p:spPr>
          <a:xfrm rot="16200000">
            <a:off x="5666219" y="4243926"/>
            <a:ext cx="142731" cy="846558"/>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ate Placeholder 1">
            <a:extLst>
              <a:ext uri="{FF2B5EF4-FFF2-40B4-BE49-F238E27FC236}">
                <a16:creationId xmlns:a16="http://schemas.microsoft.com/office/drawing/2014/main" id="{120A79A8-ED60-DCF4-02AA-B6B3D68102C8}"/>
              </a:ext>
            </a:extLst>
          </p:cNvPr>
          <p:cNvSpPr>
            <a:spLocks noGrp="1"/>
          </p:cNvSpPr>
          <p:nvPr>
            <p:ph type="dt" sz="half" idx="10"/>
          </p:nvPr>
        </p:nvSpPr>
        <p:spPr/>
        <p:txBody>
          <a:bodyPr/>
          <a:lstStyle/>
          <a:p>
            <a:r>
              <a:rPr lang="fr-FR"/>
              <a:t>10/10/2022</a:t>
            </a:r>
            <a:endParaRPr lang="fr-FR" dirty="0"/>
          </a:p>
        </p:txBody>
      </p:sp>
      <p:sp>
        <p:nvSpPr>
          <p:cNvPr id="3" name="Footer Placeholder 2">
            <a:extLst>
              <a:ext uri="{FF2B5EF4-FFF2-40B4-BE49-F238E27FC236}">
                <a16:creationId xmlns:a16="http://schemas.microsoft.com/office/drawing/2014/main" id="{0324B2E9-0498-4EA9-DAD4-B8014F4792DC}"/>
              </a:ext>
            </a:extLst>
          </p:cNvPr>
          <p:cNvSpPr>
            <a:spLocks noGrp="1"/>
          </p:cNvSpPr>
          <p:nvPr>
            <p:ph type="ftr" sz="quarter" idx="11"/>
          </p:nvPr>
        </p:nvSpPr>
        <p:spPr/>
        <p:txBody>
          <a:bodyPr/>
          <a:lstStyle/>
          <a:p>
            <a:r>
              <a:rPr lang="fr-FR"/>
              <a:t>Présenté par Mr Dai TENSAOUT </a:t>
            </a:r>
            <a:endParaRPr lang="fr-FR" dirty="0"/>
          </a:p>
        </p:txBody>
      </p:sp>
    </p:spTree>
    <p:extLst>
      <p:ext uri="{BB962C8B-B14F-4D97-AF65-F5344CB8AC3E}">
        <p14:creationId xmlns:p14="http://schemas.microsoft.com/office/powerpoint/2010/main" val="32304011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2194</TotalTime>
  <Words>741</Words>
  <Application>Microsoft Office PowerPoint</Application>
  <PresentationFormat>Widescreen</PresentationFormat>
  <Paragraphs>164</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Thème Office</vt:lpstr>
      <vt:lpstr>PowerPoint Presentation</vt:lpstr>
      <vt:lpstr>PowerPoint Presentation</vt:lpstr>
      <vt:lpstr>Contexte</vt:lpstr>
      <vt:lpstr>Présentation des data sets</vt:lpstr>
      <vt:lpstr>Présentation des data sets</vt:lpstr>
      <vt:lpstr>Présentation des data sets</vt:lpstr>
      <vt:lpstr>Présentation des data sets</vt:lpstr>
      <vt:lpstr>Présentation des data sets</vt:lpstr>
      <vt:lpstr>Présentation des Indicateurs</vt:lpstr>
      <vt:lpstr>Opérations réalisées</vt:lpstr>
      <vt:lpstr>Opérations réalisées</vt:lpstr>
      <vt:lpstr>Opérations réalisées</vt:lpstr>
      <vt:lpstr>Opérations réalisées</vt:lpstr>
      <vt:lpstr>Opérations réalisées</vt:lpstr>
      <vt:lpstr>Opérations réalisées</vt:lpstr>
      <vt:lpstr>Scoring</vt:lpstr>
      <vt:lpstr>Scoring</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Dai TENSAOUT</dc:creator>
  <cp:lastModifiedBy>Dai TENSAOUT</cp:lastModifiedBy>
  <cp:revision>25</cp:revision>
  <dcterms:created xsi:type="dcterms:W3CDTF">2022-08-31T07:47:29Z</dcterms:created>
  <dcterms:modified xsi:type="dcterms:W3CDTF">2023-12-22T16:23:10Z</dcterms:modified>
</cp:coreProperties>
</file>