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7" r:id="rId5"/>
    <p:sldId id="276" r:id="rId6"/>
    <p:sldId id="320" r:id="rId7"/>
    <p:sldId id="272" r:id="rId8"/>
    <p:sldId id="278" r:id="rId9"/>
    <p:sldId id="279" r:id="rId10"/>
    <p:sldId id="280" r:id="rId11"/>
    <p:sldId id="322" r:id="rId12"/>
    <p:sldId id="281" r:id="rId13"/>
    <p:sldId id="282" r:id="rId14"/>
    <p:sldId id="284" r:id="rId15"/>
    <p:sldId id="285" r:id="rId16"/>
    <p:sldId id="286" r:id="rId17"/>
    <p:sldId id="274" r:id="rId18"/>
    <p:sldId id="287" r:id="rId19"/>
    <p:sldId id="321" r:id="rId20"/>
    <p:sldId id="319" r:id="rId21"/>
  </p:sldIdLst>
  <p:sldSz cx="12192000" cy="6858000"/>
  <p:notesSz cx="6858000" cy="9144000"/>
  <p:embeddedFontLst>
    <p:embeddedFont>
      <p:font typeface="Abadi" panose="020B0604020104020204" pitchFamily="3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8jyxw9mMj5vQYr1TVh6WaMq4v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9C4FA-763A-4218-BF2A-7A06717CAA04}" v="148" dt="2023-06-10T11:01:36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2" name="Google Shape;13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8849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2" name="Google Shape;13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114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2" name="Google Shape;13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4451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2" name="Google Shape;13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5706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2" name="Google Shape;13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5104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2" name="Google Shape;13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84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2" name="Google Shape;13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9475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2" name="Google Shape;13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1255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2" name="Google Shape;13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6196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2" name="Google Shape;13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12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3772-88A0-4A38-861A-D0D19999D3F1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315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731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1587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3019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2" name="Google Shape;13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8400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Les étapes du pipeline sont réalisées de manières itératives, ce qui permet une amélioration continue du modèle. </a:t>
            </a:r>
            <a:endParaRPr dirty="0"/>
          </a:p>
        </p:txBody>
      </p:sp>
      <p:sp>
        <p:nvSpPr>
          <p:cNvPr id="132" name="Google Shape;13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161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2" name="Google Shape;13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696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2.svg"/><Relationship Id="rId5" Type="http://schemas.openxmlformats.org/officeDocument/2006/relationships/image" Target="../media/image21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coringdash.pythonanywhere.com/" TargetMode="External"/><Relationship Id="rId13" Type="http://schemas.openxmlformats.org/officeDocument/2006/relationships/image" Target="../media/image42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5" Type="http://schemas.openxmlformats.org/officeDocument/2006/relationships/image" Target="../media/image34.svg"/><Relationship Id="rId10" Type="http://schemas.openxmlformats.org/officeDocument/2006/relationships/image" Target="../media/image40.svg"/><Relationship Id="rId4" Type="http://schemas.openxmlformats.org/officeDocument/2006/relationships/image" Target="../media/image7.png"/><Relationship Id="rId9" Type="http://schemas.openxmlformats.org/officeDocument/2006/relationships/image" Target="../media/image39.png"/><Relationship Id="rId1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png"/><Relationship Id="rId18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40.svg"/><Relationship Id="rId12" Type="http://schemas.openxmlformats.org/officeDocument/2006/relationships/image" Target="../media/image9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2.svg"/><Relationship Id="rId5" Type="http://schemas.openxmlformats.org/officeDocument/2006/relationships/hyperlink" Target="https://scoringdash.pythonanywhere.com/" TargetMode="External"/><Relationship Id="rId15" Type="http://schemas.openxmlformats.org/officeDocument/2006/relationships/image" Target="../media/image43.png"/><Relationship Id="rId10" Type="http://schemas.openxmlformats.org/officeDocument/2006/relationships/image" Target="../media/image41.png"/><Relationship Id="rId19" Type="http://schemas.openxmlformats.org/officeDocument/2006/relationships/image" Target="../media/image47.png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openxmlformats.org/officeDocument/2006/relationships/image" Target="../media/image3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2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2700000">
            <a:off x="82782" y="-1386168"/>
            <a:ext cx="2424873" cy="3611191"/>
          </a:xfrm>
          <a:custGeom>
            <a:avLst/>
            <a:gdLst/>
            <a:ahLst/>
            <a:cxnLst/>
            <a:rect l="l" t="t" r="r" b="b"/>
            <a:pathLst>
              <a:path w="2424873" h="3611191" extrusionOk="0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2700000">
            <a:off x="1571000" y="-338582"/>
            <a:ext cx="1635955" cy="1635955"/>
          </a:xfrm>
          <a:custGeom>
            <a:avLst/>
            <a:gdLst/>
            <a:ahLst/>
            <a:cxnLst/>
            <a:rect l="l" t="t" r="r" b="b"/>
            <a:pathLst>
              <a:path w="1635955" h="1635955" extrusionOk="0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2700000">
            <a:off x="9627985" y="-6588"/>
            <a:ext cx="4059393" cy="2548110"/>
          </a:xfrm>
          <a:custGeom>
            <a:avLst/>
            <a:gdLst/>
            <a:ahLst/>
            <a:cxnLst/>
            <a:rect l="l" t="t" r="r" b="b"/>
            <a:pathLst>
              <a:path w="4059393" h="2548110" extrusionOk="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 rot="2700000">
            <a:off x="-29557" y="5198743"/>
            <a:ext cx="2444907" cy="2366116"/>
          </a:xfrm>
          <a:custGeom>
            <a:avLst/>
            <a:gdLst/>
            <a:ahLst/>
            <a:cxnLst/>
            <a:rect l="l" t="t" r="r" b="b"/>
            <a:pathLst>
              <a:path w="2203753" h="2132734" extrusionOk="0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 rot="2700000">
            <a:off x="3401311" y="734311"/>
            <a:ext cx="5389379" cy="5389379"/>
          </a:xfrm>
          <a:custGeom>
            <a:avLst/>
            <a:gdLst/>
            <a:ahLst/>
            <a:cxnLst/>
            <a:rect l="l" t="t" r="r" b="b"/>
            <a:pathLst>
              <a:path w="5389379" h="5389379" extrusionOk="0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 rot="2700000">
            <a:off x="2700283" y="33283"/>
            <a:ext cx="6791435" cy="6791435"/>
          </a:xfrm>
          <a:custGeom>
            <a:avLst/>
            <a:gdLst/>
            <a:ahLst/>
            <a:cxnLst/>
            <a:rect l="l" t="t" r="r" b="b"/>
            <a:pathLst>
              <a:path w="6791435" h="6791435" extrusionOk="0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body" idx="1"/>
          </p:nvPr>
        </p:nvSpPr>
        <p:spPr>
          <a:xfrm>
            <a:off x="4315525" y="3894213"/>
            <a:ext cx="3644430" cy="114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900"/>
              <a:buNone/>
            </a:pPr>
            <a:r>
              <a:rPr lang="fr-FR" sz="1900" i="1">
                <a:solidFill>
                  <a:srgbClr val="0070C0"/>
                </a:solidFill>
              </a:rPr>
              <a:t>Essai calcul probabilité de solvabilité d’un client.</a:t>
            </a:r>
            <a:endParaRPr sz="22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200"/>
              <a:buNone/>
            </a:pPr>
            <a:r>
              <a:rPr lang="fr-FR" sz="1200">
                <a:solidFill>
                  <a:srgbClr val="0070C0"/>
                </a:solidFill>
              </a:rPr>
              <a:t>Parcours Data Scientist.</a:t>
            </a:r>
            <a:endParaRPr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 rot="2700000">
            <a:off x="9629823" y="5457591"/>
            <a:ext cx="2231794" cy="2568811"/>
          </a:xfrm>
          <a:custGeom>
            <a:avLst/>
            <a:gdLst/>
            <a:ahLst/>
            <a:cxnLst/>
            <a:rect l="l" t="t" r="r" b="b"/>
            <a:pathLst>
              <a:path w="2940086" h="3384061" extrusionOk="0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7952820" y="2085323"/>
            <a:ext cx="1455131" cy="1461894"/>
          </a:xfrm>
          <a:custGeom>
            <a:avLst/>
            <a:gdLst/>
            <a:ahLst/>
            <a:cxnLst/>
            <a:rect l="l" t="t" r="r" b="b"/>
            <a:pathLst>
              <a:path w="1455131" h="1461894" extrusionOk="0">
                <a:moveTo>
                  <a:pt x="703368" y="0"/>
                </a:moveTo>
                <a:lnTo>
                  <a:pt x="724184" y="0"/>
                </a:lnTo>
                <a:cubicBezTo>
                  <a:pt x="1127875" y="0"/>
                  <a:pt x="1455131" y="327256"/>
                  <a:pt x="1455131" y="730947"/>
                </a:cubicBezTo>
                <a:cubicBezTo>
                  <a:pt x="1455131" y="1134638"/>
                  <a:pt x="1127875" y="1461894"/>
                  <a:pt x="724184" y="1461894"/>
                </a:cubicBezTo>
                <a:lnTo>
                  <a:pt x="119736" y="1461894"/>
                </a:lnTo>
                <a:lnTo>
                  <a:pt x="81299" y="1382104"/>
                </a:lnTo>
                <a:cubicBezTo>
                  <a:pt x="28949" y="1258334"/>
                  <a:pt x="0" y="1122255"/>
                  <a:pt x="0" y="979415"/>
                </a:cubicBezTo>
                <a:cubicBezTo>
                  <a:pt x="0" y="550895"/>
                  <a:pt x="260538" y="183228"/>
                  <a:pt x="631849" y="26176"/>
                </a:cubicBezTo>
                <a:lnTo>
                  <a:pt x="703368" y="0"/>
                </a:lnTo>
                <a:close/>
              </a:path>
            </a:pathLst>
          </a:cu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fr-FR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2285133" y="2085323"/>
            <a:ext cx="6371055" cy="1461894"/>
          </a:xfrm>
          <a:custGeom>
            <a:avLst/>
            <a:gdLst/>
            <a:ahLst/>
            <a:cxnLst/>
            <a:rect l="l" t="t" r="r" b="b"/>
            <a:pathLst>
              <a:path w="6371055" h="1461894" extrusionOk="0">
                <a:moveTo>
                  <a:pt x="730947" y="0"/>
                </a:moveTo>
                <a:lnTo>
                  <a:pt x="6371055" y="0"/>
                </a:lnTo>
                <a:lnTo>
                  <a:pt x="6299536" y="26176"/>
                </a:lnTo>
                <a:cubicBezTo>
                  <a:pt x="5928225" y="183228"/>
                  <a:pt x="5667687" y="550895"/>
                  <a:pt x="5667687" y="979415"/>
                </a:cubicBezTo>
                <a:cubicBezTo>
                  <a:pt x="5667687" y="1122255"/>
                  <a:pt x="5696636" y="1258334"/>
                  <a:pt x="5748986" y="1382104"/>
                </a:cubicBezTo>
                <a:lnTo>
                  <a:pt x="5787423" y="1461894"/>
                </a:lnTo>
                <a:lnTo>
                  <a:pt x="730947" y="1461894"/>
                </a:lnTo>
                <a:cubicBezTo>
                  <a:pt x="327256" y="1461894"/>
                  <a:pt x="0" y="1134638"/>
                  <a:pt x="0" y="730947"/>
                </a:cubicBezTo>
                <a:cubicBezTo>
                  <a:pt x="0" y="327256"/>
                  <a:pt x="327256" y="0"/>
                  <a:pt x="7309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Implémenter un modèle de 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Scoring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4137419" y="5148300"/>
            <a:ext cx="4002478" cy="49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fr-FR" sz="24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Présentation : Dai TENSAOUT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37" name="Google Shape;137;p3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0" name="Google Shape;140;p3" descr="Mil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822" y="411180"/>
            <a:ext cx="707473" cy="707473"/>
          </a:xfrm>
          <a:prstGeom prst="rect">
            <a:avLst/>
          </a:prstGeom>
          <a:noFill/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</p:pic>
      <p:sp>
        <p:nvSpPr>
          <p:cNvPr id="142" name="Google Shape;14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fr-FR" sz="1800"/>
              <a:t>10</a:t>
            </a:fld>
            <a:endParaRPr sz="1800"/>
          </a:p>
        </p:txBody>
      </p:sp>
      <p:sp>
        <p:nvSpPr>
          <p:cNvPr id="9" name="Google Shape;124;p2">
            <a:extLst>
              <a:ext uri="{FF2B5EF4-FFF2-40B4-BE49-F238E27FC236}">
                <a16:creationId xmlns:a16="http://schemas.microsoft.com/office/drawing/2014/main" id="{F2038C36-EDF1-CBCF-D74E-C073DEAFF0D0}"/>
              </a:ext>
            </a:extLst>
          </p:cNvPr>
          <p:cNvSpPr txBox="1"/>
          <p:nvPr/>
        </p:nvSpPr>
        <p:spPr>
          <a:xfrm>
            <a:off x="-4412141" y="598361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fr-FR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Modélisation et Tracking</a:t>
            </a:r>
            <a:endParaRPr sz="2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6;p2">
            <a:extLst>
              <a:ext uri="{FF2B5EF4-FFF2-40B4-BE49-F238E27FC236}">
                <a16:creationId xmlns:a16="http://schemas.microsoft.com/office/drawing/2014/main" id="{5ADEBFA0-659C-FEDC-576E-133FF94FE88E}"/>
              </a:ext>
            </a:extLst>
          </p:cNvPr>
          <p:cNvSpPr txBox="1"/>
          <p:nvPr/>
        </p:nvSpPr>
        <p:spPr>
          <a:xfrm>
            <a:off x="1113023" y="580061"/>
            <a:ext cx="43809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Pipeline du projet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28;p2">
            <a:extLst>
              <a:ext uri="{FF2B5EF4-FFF2-40B4-BE49-F238E27FC236}">
                <a16:creationId xmlns:a16="http://schemas.microsoft.com/office/drawing/2014/main" id="{79C55A60-BB14-11E5-ADF0-2CBD621668BE}"/>
              </a:ext>
            </a:extLst>
          </p:cNvPr>
          <p:cNvSpPr txBox="1"/>
          <p:nvPr/>
        </p:nvSpPr>
        <p:spPr>
          <a:xfrm>
            <a:off x="-4412141" y="2872807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CI/CD</a:t>
            </a:r>
            <a:endParaRPr lang="fr-FR"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3A6611D5-1743-52E1-24D0-CBDCAE9F7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46" y="2099570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E11FA03A-8554-734E-A529-B1D288D55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081" y="1501836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739110-7DCA-A889-F617-06CA52D2E3C5}"/>
              </a:ext>
            </a:extLst>
          </p:cNvPr>
          <p:cNvCxnSpPr>
            <a:cxnSpLocks/>
          </p:cNvCxnSpPr>
          <p:nvPr/>
        </p:nvCxnSpPr>
        <p:spPr>
          <a:xfrm flipV="1">
            <a:off x="2688337" y="2634018"/>
            <a:ext cx="810439" cy="238789"/>
          </a:xfrm>
          <a:prstGeom prst="line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956143-D732-5C43-756C-82DDFBA0F333}"/>
              </a:ext>
            </a:extLst>
          </p:cNvPr>
          <p:cNvCxnSpPr>
            <a:cxnSpLocks/>
          </p:cNvCxnSpPr>
          <p:nvPr/>
        </p:nvCxnSpPr>
        <p:spPr>
          <a:xfrm>
            <a:off x="5465842" y="2412609"/>
            <a:ext cx="874788" cy="441989"/>
          </a:xfrm>
          <a:prstGeom prst="line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0A953D-2591-D75B-30E5-39EF3D118B57}"/>
              </a:ext>
            </a:extLst>
          </p:cNvPr>
          <p:cNvCxnSpPr>
            <a:cxnSpLocks/>
          </p:cNvCxnSpPr>
          <p:nvPr/>
        </p:nvCxnSpPr>
        <p:spPr>
          <a:xfrm flipV="1">
            <a:off x="8417201" y="2633603"/>
            <a:ext cx="1032679" cy="384173"/>
          </a:xfrm>
          <a:prstGeom prst="line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0">
            <a:extLst>
              <a:ext uri="{FF2B5EF4-FFF2-40B4-BE49-F238E27FC236}">
                <a16:creationId xmlns:a16="http://schemas.microsoft.com/office/drawing/2014/main" id="{D49228E0-3B80-70BC-680D-CD2B00DBE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668" y="2195370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E188179-088F-FF0E-4BF2-125E7D56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220" y="1461751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818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37" name="Google Shape;137;p3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0" name="Google Shape;140;p3" descr="Mil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822" y="411180"/>
            <a:ext cx="707473" cy="707473"/>
          </a:xfrm>
          <a:prstGeom prst="rect">
            <a:avLst/>
          </a:prstGeom>
          <a:noFill/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</p:pic>
      <p:sp>
        <p:nvSpPr>
          <p:cNvPr id="142" name="Google Shape;14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fr-FR" sz="1800"/>
              <a:t>11</a:t>
            </a:fld>
            <a:endParaRPr sz="1800"/>
          </a:p>
        </p:txBody>
      </p:sp>
      <p:sp>
        <p:nvSpPr>
          <p:cNvPr id="9" name="Google Shape;124;p2">
            <a:extLst>
              <a:ext uri="{FF2B5EF4-FFF2-40B4-BE49-F238E27FC236}">
                <a16:creationId xmlns:a16="http://schemas.microsoft.com/office/drawing/2014/main" id="{F2038C36-EDF1-CBCF-D74E-C073DEAFF0D0}"/>
              </a:ext>
            </a:extLst>
          </p:cNvPr>
          <p:cNvSpPr txBox="1"/>
          <p:nvPr/>
        </p:nvSpPr>
        <p:spPr>
          <a:xfrm>
            <a:off x="-4412141" y="598361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fr-FR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Modélisation et Tracking</a:t>
            </a:r>
            <a:endParaRPr sz="2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6;p2">
            <a:extLst>
              <a:ext uri="{FF2B5EF4-FFF2-40B4-BE49-F238E27FC236}">
                <a16:creationId xmlns:a16="http://schemas.microsoft.com/office/drawing/2014/main" id="{5ADEBFA0-659C-FEDC-576E-133FF94FE88E}"/>
              </a:ext>
            </a:extLst>
          </p:cNvPr>
          <p:cNvSpPr txBox="1"/>
          <p:nvPr/>
        </p:nvSpPr>
        <p:spPr>
          <a:xfrm>
            <a:off x="1113023" y="580061"/>
            <a:ext cx="43809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Pipeline du projet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28;p2">
            <a:extLst>
              <a:ext uri="{FF2B5EF4-FFF2-40B4-BE49-F238E27FC236}">
                <a16:creationId xmlns:a16="http://schemas.microsoft.com/office/drawing/2014/main" id="{79C55A60-BB14-11E5-ADF0-2CBD621668BE}"/>
              </a:ext>
            </a:extLst>
          </p:cNvPr>
          <p:cNvSpPr txBox="1"/>
          <p:nvPr/>
        </p:nvSpPr>
        <p:spPr>
          <a:xfrm>
            <a:off x="-4412141" y="2872807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CI/CD</a:t>
            </a:r>
            <a:endParaRPr lang="fr-FR"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E188179-088F-FF0E-4BF2-125E7D56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91" y="2344244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1FC3A3-27AD-F53B-B704-530000840E70}"/>
              </a:ext>
            </a:extLst>
          </p:cNvPr>
          <p:cNvSpPr txBox="1"/>
          <p:nvPr/>
        </p:nvSpPr>
        <p:spPr>
          <a:xfrm>
            <a:off x="2705374" y="180960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/>
              <a:t>Métriques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8C9A5-4615-95DA-F975-7BED1F12BD32}"/>
              </a:ext>
            </a:extLst>
          </p:cNvPr>
          <p:cNvSpPr txBox="1"/>
          <p:nvPr/>
        </p:nvSpPr>
        <p:spPr>
          <a:xfrm>
            <a:off x="2705374" y="3754876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/>
              <a:t>Fonction Coût Métier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C8DA8F-6BD7-7727-F83D-E0CFE9B60ED7}"/>
              </a:ext>
            </a:extLst>
          </p:cNvPr>
          <p:cNvSpPr txBox="1"/>
          <p:nvPr/>
        </p:nvSpPr>
        <p:spPr>
          <a:xfrm>
            <a:off x="3663698" y="4157818"/>
            <a:ext cx="8356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mauvais client prédit bon, donc crédit accordé et perte en capital </a:t>
            </a:r>
            <a:endParaRPr lang="fr-FR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9ADF2-3932-5056-1E3B-19E7E54AE4EA}"/>
              </a:ext>
            </a:extLst>
          </p:cNvPr>
          <p:cNvSpPr txBox="1"/>
          <p:nvPr/>
        </p:nvSpPr>
        <p:spPr>
          <a:xfrm>
            <a:off x="3663698" y="4591538"/>
            <a:ext cx="8356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bon client prédit mauvais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donc refus crédit et manque à gagner en marge </a:t>
            </a:r>
            <a:endParaRPr lang="fr-FR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3A533E-9568-F833-E8F9-F2967BDD059A}"/>
              </a:ext>
            </a:extLst>
          </p:cNvPr>
          <p:cNvSpPr txBox="1"/>
          <p:nvPr/>
        </p:nvSpPr>
        <p:spPr>
          <a:xfrm>
            <a:off x="3663698" y="2318959"/>
            <a:ext cx="8356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</a:rPr>
              <a:t>AUC, </a:t>
            </a:r>
            <a:r>
              <a:rPr lang="fr-FR" sz="2000" dirty="0" err="1">
                <a:latin typeface="Calibri" panose="020F0502020204030204" pitchFamily="34" charset="0"/>
              </a:rPr>
              <a:t>Accuracy</a:t>
            </a:r>
            <a:r>
              <a:rPr lang="fr-FR" sz="2000" dirty="0">
                <a:latin typeface="Calibri" panose="020F0502020204030204" pitchFamily="34" charset="0"/>
              </a:rPr>
              <a:t> Score, </a:t>
            </a:r>
            <a:r>
              <a:rPr lang="fr-FR" sz="2000" dirty="0" err="1">
                <a:latin typeface="Calibri" panose="020F0502020204030204" pitchFamily="34" charset="0"/>
              </a:rPr>
              <a:t>Precision</a:t>
            </a:r>
            <a:r>
              <a:rPr lang="fr-FR" sz="2000" dirty="0">
                <a:latin typeface="Calibri" panose="020F0502020204030204" pitchFamily="34" charset="0"/>
              </a:rPr>
              <a:t>, </a:t>
            </a:r>
            <a:r>
              <a:rPr lang="fr-FR" sz="2000" dirty="0" err="1">
                <a:latin typeface="Calibri" panose="020F0502020204030204" pitchFamily="34" charset="0"/>
              </a:rPr>
              <a:t>Recall</a:t>
            </a:r>
            <a:endParaRPr lang="fr-F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E732E9-C628-B9A3-7A29-BB57F609FAFA}"/>
              </a:ext>
            </a:extLst>
          </p:cNvPr>
          <p:cNvSpPr txBox="1"/>
          <p:nvPr/>
        </p:nvSpPr>
        <p:spPr>
          <a:xfrm>
            <a:off x="3663698" y="5073834"/>
            <a:ext cx="83569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Alpha : Niveau de risque, restrictif ou permissif.</a:t>
            </a:r>
          </a:p>
          <a:p>
            <a:r>
              <a:rPr lang="fr-FR" sz="2000" dirty="0">
                <a:latin typeface="Calibri" panose="020F0502020204030204" pitchFamily="34" charset="0"/>
              </a:rPr>
              <a:t>Beta : coût réel de la probabilité d’octroyer un crédit pour un mauvais client.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680224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37" name="Google Shape;137;p3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0" name="Google Shape;140;p3" descr="Mil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822" y="411180"/>
            <a:ext cx="707473" cy="707473"/>
          </a:xfrm>
          <a:prstGeom prst="rect">
            <a:avLst/>
          </a:prstGeom>
          <a:noFill/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</p:pic>
      <p:sp>
        <p:nvSpPr>
          <p:cNvPr id="142" name="Google Shape;14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fr-FR" sz="1800"/>
              <a:t>12</a:t>
            </a:fld>
            <a:endParaRPr sz="1800"/>
          </a:p>
        </p:txBody>
      </p:sp>
      <p:sp>
        <p:nvSpPr>
          <p:cNvPr id="9" name="Google Shape;124;p2">
            <a:extLst>
              <a:ext uri="{FF2B5EF4-FFF2-40B4-BE49-F238E27FC236}">
                <a16:creationId xmlns:a16="http://schemas.microsoft.com/office/drawing/2014/main" id="{F2038C36-EDF1-CBCF-D74E-C073DEAFF0D0}"/>
              </a:ext>
            </a:extLst>
          </p:cNvPr>
          <p:cNvSpPr txBox="1"/>
          <p:nvPr/>
        </p:nvSpPr>
        <p:spPr>
          <a:xfrm>
            <a:off x="-4412141" y="598361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fr-FR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Modélisation et Tracking</a:t>
            </a:r>
            <a:endParaRPr sz="2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6;p2">
            <a:extLst>
              <a:ext uri="{FF2B5EF4-FFF2-40B4-BE49-F238E27FC236}">
                <a16:creationId xmlns:a16="http://schemas.microsoft.com/office/drawing/2014/main" id="{5ADEBFA0-659C-FEDC-576E-133FF94FE88E}"/>
              </a:ext>
            </a:extLst>
          </p:cNvPr>
          <p:cNvSpPr txBox="1"/>
          <p:nvPr/>
        </p:nvSpPr>
        <p:spPr>
          <a:xfrm>
            <a:off x="1113023" y="580061"/>
            <a:ext cx="43809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Pipeline du projet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28;p2">
            <a:extLst>
              <a:ext uri="{FF2B5EF4-FFF2-40B4-BE49-F238E27FC236}">
                <a16:creationId xmlns:a16="http://schemas.microsoft.com/office/drawing/2014/main" id="{79C55A60-BB14-11E5-ADF0-2CBD621668BE}"/>
              </a:ext>
            </a:extLst>
          </p:cNvPr>
          <p:cNvSpPr txBox="1"/>
          <p:nvPr/>
        </p:nvSpPr>
        <p:spPr>
          <a:xfrm>
            <a:off x="-4412141" y="2872807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CI/CD</a:t>
            </a:r>
            <a:endParaRPr lang="fr-FR"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D1F1C83-8D09-EDDD-6720-BAE166D63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22" y="1091993"/>
            <a:ext cx="5943600" cy="57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D49228E0-3B80-70BC-680D-CD2B00DBE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91" y="2344244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PythonAnywhere logo">
            <a:extLst>
              <a:ext uri="{FF2B5EF4-FFF2-40B4-BE49-F238E27FC236}">
                <a16:creationId xmlns:a16="http://schemas.microsoft.com/office/drawing/2014/main" id="{6515FD47-FADF-F717-6899-ACFB87AB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803" y="5653700"/>
            <a:ext cx="2936069" cy="54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picture containing circle, graphics, design&#10;&#10;Description automatically generated">
            <a:extLst>
              <a:ext uri="{FF2B5EF4-FFF2-40B4-BE49-F238E27FC236}">
                <a16:creationId xmlns:a16="http://schemas.microsoft.com/office/drawing/2014/main" id="{2B190395-5A85-F4B6-7FA1-E6ADD524E1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2575" y="5633691"/>
            <a:ext cx="539384" cy="544778"/>
          </a:xfrm>
          <a:prstGeom prst="rect">
            <a:avLst/>
          </a:prstGeom>
        </p:spPr>
      </p:pic>
      <p:pic>
        <p:nvPicPr>
          <p:cNvPr id="24" name="Picture 23" descr="A picture containing text, font, graphics, graphic design&#10;&#10;Description automatically generated">
            <a:extLst>
              <a:ext uri="{FF2B5EF4-FFF2-40B4-BE49-F238E27FC236}">
                <a16:creationId xmlns:a16="http://schemas.microsoft.com/office/drawing/2014/main" id="{5B751696-52AD-875E-B89A-4A04D53542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6162" y="1696575"/>
            <a:ext cx="2428875" cy="724692"/>
          </a:xfrm>
          <a:prstGeom prst="rect">
            <a:avLst/>
          </a:prstGeom>
        </p:spPr>
      </p:pic>
      <p:pic>
        <p:nvPicPr>
          <p:cNvPr id="26" name="Picture 2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91A527C6-7567-30BE-9287-D9402CA142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26845" y="1655928"/>
            <a:ext cx="1914525" cy="70199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74BAA6D-1D1D-090A-E3E1-759D38EDE3CD}"/>
              </a:ext>
            </a:extLst>
          </p:cNvPr>
          <p:cNvSpPr txBox="1"/>
          <p:nvPr/>
        </p:nvSpPr>
        <p:spPr>
          <a:xfrm>
            <a:off x="9001734" y="116283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/>
              <a:t>Monitoring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AA2C4DA-0F14-EE1B-FF18-C0BEE8D33332}"/>
              </a:ext>
            </a:extLst>
          </p:cNvPr>
          <p:cNvCxnSpPr>
            <a:endCxn id="24" idx="1"/>
          </p:cNvCxnSpPr>
          <p:nvPr/>
        </p:nvCxnSpPr>
        <p:spPr>
          <a:xfrm rot="5400000" flipH="1" flipV="1">
            <a:off x="7046391" y="2235902"/>
            <a:ext cx="526751" cy="172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Cloud Computing outline">
            <a:extLst>
              <a:ext uri="{FF2B5EF4-FFF2-40B4-BE49-F238E27FC236}">
                <a16:creationId xmlns:a16="http://schemas.microsoft.com/office/drawing/2014/main" id="{DCAF2D21-787D-160B-AA43-AB71DFF024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95683" y="5019257"/>
            <a:ext cx="539384" cy="539384"/>
          </a:xfrm>
          <a:prstGeom prst="rect">
            <a:avLst/>
          </a:prstGeom>
        </p:spPr>
      </p:pic>
      <p:pic>
        <p:nvPicPr>
          <p:cNvPr id="34" name="Graphic 33" descr="Arrow circle with solid fill">
            <a:extLst>
              <a:ext uri="{FF2B5EF4-FFF2-40B4-BE49-F238E27FC236}">
                <a16:creationId xmlns:a16="http://schemas.microsoft.com/office/drawing/2014/main" id="{2C6415E2-997C-A345-DE5F-0C6C05BF77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6946" y="2959793"/>
            <a:ext cx="1031817" cy="103181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600301E-7642-F9EF-8825-E01E32A8C220}"/>
              </a:ext>
            </a:extLst>
          </p:cNvPr>
          <p:cNvSpPr txBox="1"/>
          <p:nvPr/>
        </p:nvSpPr>
        <p:spPr>
          <a:xfrm>
            <a:off x="9418763" y="3230451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/>
              <a:t>Améliorations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42E196-DF62-5474-7409-BA6B9256B1C1}"/>
              </a:ext>
            </a:extLst>
          </p:cNvPr>
          <p:cNvCxnSpPr/>
          <p:nvPr/>
        </p:nvCxnSpPr>
        <p:spPr>
          <a:xfrm>
            <a:off x="9825036" y="2421267"/>
            <a:ext cx="0" cy="66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A9C05E-BF10-AC5E-9D47-1C74A1BABADA}"/>
              </a:ext>
            </a:extLst>
          </p:cNvPr>
          <p:cNvCxnSpPr>
            <a:endCxn id="32" idx="0"/>
          </p:cNvCxnSpPr>
          <p:nvPr/>
        </p:nvCxnSpPr>
        <p:spPr>
          <a:xfrm flipH="1">
            <a:off x="7165375" y="4500197"/>
            <a:ext cx="1" cy="51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A541A2C-1EEE-8A2F-7B64-3B41099CD849}"/>
              </a:ext>
            </a:extLst>
          </p:cNvPr>
          <p:cNvCxnSpPr>
            <a:stCxn id="32" idx="2"/>
            <a:endCxn id="20" idx="1"/>
          </p:cNvCxnSpPr>
          <p:nvPr/>
        </p:nvCxnSpPr>
        <p:spPr>
          <a:xfrm rot="16200000" flipH="1">
            <a:off x="7251365" y="5472651"/>
            <a:ext cx="367448" cy="539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9CD3A94-89E5-191E-08E7-312854E04014}"/>
              </a:ext>
            </a:extLst>
          </p:cNvPr>
          <p:cNvSpPr txBox="1"/>
          <p:nvPr/>
        </p:nvSpPr>
        <p:spPr>
          <a:xfrm>
            <a:off x="8186717" y="5264359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/>
              <a:t>Intégration continue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8033CE-2800-3075-7400-D20653BBAB19}"/>
              </a:ext>
            </a:extLst>
          </p:cNvPr>
          <p:cNvSpPr txBox="1"/>
          <p:nvPr/>
        </p:nvSpPr>
        <p:spPr>
          <a:xfrm>
            <a:off x="2617498" y="25034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/>
              <a:t>Entraînement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8927F48-A49D-5A8F-E573-3A2DA8D67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911" y="2575667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119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37" name="Google Shape;137;p3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0" name="Google Shape;140;p3" descr="Mil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822" y="411180"/>
            <a:ext cx="707473" cy="707473"/>
          </a:xfrm>
          <a:prstGeom prst="rect">
            <a:avLst/>
          </a:prstGeom>
          <a:noFill/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</p:pic>
      <p:sp>
        <p:nvSpPr>
          <p:cNvPr id="142" name="Google Shape;14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fr-FR" sz="1800"/>
              <a:t>13</a:t>
            </a:fld>
            <a:endParaRPr sz="1800"/>
          </a:p>
        </p:txBody>
      </p:sp>
      <p:sp>
        <p:nvSpPr>
          <p:cNvPr id="9" name="Google Shape;124;p2">
            <a:extLst>
              <a:ext uri="{FF2B5EF4-FFF2-40B4-BE49-F238E27FC236}">
                <a16:creationId xmlns:a16="http://schemas.microsoft.com/office/drawing/2014/main" id="{F2038C36-EDF1-CBCF-D74E-C073DEAFF0D0}"/>
              </a:ext>
            </a:extLst>
          </p:cNvPr>
          <p:cNvSpPr txBox="1"/>
          <p:nvPr/>
        </p:nvSpPr>
        <p:spPr>
          <a:xfrm>
            <a:off x="1187895" y="598361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Modélisation et Tracking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25;p2">
            <a:extLst>
              <a:ext uri="{FF2B5EF4-FFF2-40B4-BE49-F238E27FC236}">
                <a16:creationId xmlns:a16="http://schemas.microsoft.com/office/drawing/2014/main" id="{083563BE-A85C-F66A-DAA2-FC24584F34BF}"/>
              </a:ext>
            </a:extLst>
          </p:cNvPr>
          <p:cNvSpPr txBox="1"/>
          <p:nvPr/>
        </p:nvSpPr>
        <p:spPr>
          <a:xfrm>
            <a:off x="-4410703" y="3416361"/>
            <a:ext cx="4885194" cy="42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fr-FR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28;p2">
            <a:extLst>
              <a:ext uri="{FF2B5EF4-FFF2-40B4-BE49-F238E27FC236}">
                <a16:creationId xmlns:a16="http://schemas.microsoft.com/office/drawing/2014/main" id="{79C55A60-BB14-11E5-ADF0-2CBD621668BE}"/>
              </a:ext>
            </a:extLst>
          </p:cNvPr>
          <p:cNvSpPr txBox="1"/>
          <p:nvPr/>
        </p:nvSpPr>
        <p:spPr>
          <a:xfrm>
            <a:off x="-4412141" y="598361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CI/CD</a:t>
            </a:r>
            <a:endParaRPr lang="fr-FR"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4BAA6D-1D1D-090A-E3E1-759D38EDE3CD}"/>
              </a:ext>
            </a:extLst>
          </p:cNvPr>
          <p:cNvSpPr txBox="1"/>
          <p:nvPr/>
        </p:nvSpPr>
        <p:spPr>
          <a:xfrm>
            <a:off x="6407961" y="123749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/>
              <a:t>Monitoring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00301E-7642-F9EF-8825-E01E32A8C220}"/>
              </a:ext>
            </a:extLst>
          </p:cNvPr>
          <p:cNvSpPr txBox="1"/>
          <p:nvPr/>
        </p:nvSpPr>
        <p:spPr>
          <a:xfrm>
            <a:off x="383822" y="459323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>
                <a:solidFill>
                  <a:schemeClr val="bg1">
                    <a:lumMod val="75000"/>
                  </a:schemeClr>
                </a:solidFill>
              </a:rPr>
              <a:t>Améliorations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CD3A94-89E5-191E-08E7-312854E04014}"/>
              </a:ext>
            </a:extLst>
          </p:cNvPr>
          <p:cNvSpPr txBox="1"/>
          <p:nvPr/>
        </p:nvSpPr>
        <p:spPr>
          <a:xfrm>
            <a:off x="6407961" y="4593234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>
                <a:solidFill>
                  <a:schemeClr val="bg1">
                    <a:lumMod val="75000"/>
                  </a:schemeClr>
                </a:solidFill>
              </a:rPr>
              <a:t>Intégration continue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8033CE-2800-3075-7400-D20653BBAB19}"/>
              </a:ext>
            </a:extLst>
          </p:cNvPr>
          <p:cNvSpPr txBox="1"/>
          <p:nvPr/>
        </p:nvSpPr>
        <p:spPr>
          <a:xfrm>
            <a:off x="383822" y="12374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/>
              <a:t>Entraînement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D6489-A416-FC9A-D038-C9AE670BA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280" y="1606825"/>
            <a:ext cx="5580253" cy="233598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FFE3264-C1DA-E950-2A85-C38C5D55A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108" y="1854902"/>
            <a:ext cx="5760720" cy="2035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6D25C4-1C6E-4D44-112D-6D784A666F1B}"/>
              </a:ext>
            </a:extLst>
          </p:cNvPr>
          <p:cNvSpPr txBox="1"/>
          <p:nvPr/>
        </p:nvSpPr>
        <p:spPr>
          <a:xfrm>
            <a:off x="474491" y="5077187"/>
            <a:ext cx="4052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- Features importance - Features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0F051-E107-7350-46B2-3D87B26F3E93}"/>
              </a:ext>
            </a:extLst>
          </p:cNvPr>
          <p:cNvSpPr txBox="1"/>
          <p:nvPr/>
        </p:nvSpPr>
        <p:spPr>
          <a:xfrm>
            <a:off x="474491" y="5576336"/>
            <a:ext cx="2832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- Entraîner d’autres modèles.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77004-7D9F-9A72-40ED-AFD82253DA62}"/>
              </a:ext>
            </a:extLst>
          </p:cNvPr>
          <p:cNvSpPr txBox="1"/>
          <p:nvPr/>
        </p:nvSpPr>
        <p:spPr>
          <a:xfrm>
            <a:off x="474491" y="6075485"/>
            <a:ext cx="3321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-Fine tuning des hyperparamètres.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51621F-41E2-5126-6EF2-7AEADA56C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60498" y="1646578"/>
            <a:ext cx="5804028" cy="2296236"/>
          </a:xfrm>
          <a:prstGeom prst="rect">
            <a:avLst/>
          </a:prstGeom>
        </p:spPr>
      </p:pic>
      <p:pic>
        <p:nvPicPr>
          <p:cNvPr id="16" name="Picture 15" descr="A screen shot of a graph&#10;&#10;Description automatically generated with medium confidence">
            <a:extLst>
              <a:ext uri="{FF2B5EF4-FFF2-40B4-BE49-F238E27FC236}">
                <a16:creationId xmlns:a16="http://schemas.microsoft.com/office/drawing/2014/main" id="{A01FE121-1DCF-553E-6E1F-C3816270EF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35390" y="1854902"/>
            <a:ext cx="5760720" cy="22612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C9071D-B1A4-0E6F-4393-4A0230B414D3}"/>
              </a:ext>
            </a:extLst>
          </p:cNvPr>
          <p:cNvSpPr txBox="1"/>
          <p:nvPr/>
        </p:nvSpPr>
        <p:spPr>
          <a:xfrm>
            <a:off x="6274265" y="5152663"/>
            <a:ext cx="2499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- Dashboard uniquement.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C705DB-2616-6D1C-574C-AB184B61E0D2}"/>
              </a:ext>
            </a:extLst>
          </p:cNvPr>
          <p:cNvSpPr txBox="1"/>
          <p:nvPr/>
        </p:nvSpPr>
        <p:spPr>
          <a:xfrm>
            <a:off x="6274265" y="5512037"/>
            <a:ext cx="3347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- Reste à faire pour modèle et API.</a:t>
            </a:r>
          </a:p>
        </p:txBody>
      </p:sp>
    </p:spTree>
    <p:extLst>
      <p:ext uri="{BB962C8B-B14F-4D97-AF65-F5344CB8AC3E}">
        <p14:creationId xmlns:p14="http://schemas.microsoft.com/office/powerpoint/2010/main" val="3533078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37" name="Google Shape;137;p3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0" name="Google Shape;140;p3" descr="Mil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822" y="411180"/>
            <a:ext cx="707473" cy="707473"/>
          </a:xfrm>
          <a:prstGeom prst="rect">
            <a:avLst/>
          </a:prstGeom>
          <a:noFill/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</p:pic>
      <p:sp>
        <p:nvSpPr>
          <p:cNvPr id="142" name="Google Shape;14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fr-FR" sz="1800"/>
              <a:t>14</a:t>
            </a:fld>
            <a:endParaRPr sz="1800"/>
          </a:p>
        </p:txBody>
      </p:sp>
      <p:sp>
        <p:nvSpPr>
          <p:cNvPr id="9" name="Google Shape;124;p2">
            <a:extLst>
              <a:ext uri="{FF2B5EF4-FFF2-40B4-BE49-F238E27FC236}">
                <a16:creationId xmlns:a16="http://schemas.microsoft.com/office/drawing/2014/main" id="{F2038C36-EDF1-CBCF-D74E-C073DEAFF0D0}"/>
              </a:ext>
            </a:extLst>
          </p:cNvPr>
          <p:cNvSpPr txBox="1"/>
          <p:nvPr/>
        </p:nvSpPr>
        <p:spPr>
          <a:xfrm>
            <a:off x="1187895" y="598361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Modélisation et Tracking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25;p2">
            <a:extLst>
              <a:ext uri="{FF2B5EF4-FFF2-40B4-BE49-F238E27FC236}">
                <a16:creationId xmlns:a16="http://schemas.microsoft.com/office/drawing/2014/main" id="{083563BE-A85C-F66A-DAA2-FC24584F34BF}"/>
              </a:ext>
            </a:extLst>
          </p:cNvPr>
          <p:cNvSpPr txBox="1"/>
          <p:nvPr/>
        </p:nvSpPr>
        <p:spPr>
          <a:xfrm>
            <a:off x="-4410703" y="3416361"/>
            <a:ext cx="4885194" cy="42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fr-FR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28;p2">
            <a:extLst>
              <a:ext uri="{FF2B5EF4-FFF2-40B4-BE49-F238E27FC236}">
                <a16:creationId xmlns:a16="http://schemas.microsoft.com/office/drawing/2014/main" id="{79C55A60-BB14-11E5-ADF0-2CBD621668BE}"/>
              </a:ext>
            </a:extLst>
          </p:cNvPr>
          <p:cNvSpPr txBox="1"/>
          <p:nvPr/>
        </p:nvSpPr>
        <p:spPr>
          <a:xfrm>
            <a:off x="-4412141" y="598361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CI/CD</a:t>
            </a:r>
            <a:endParaRPr lang="fr-FR"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4BAA6D-1D1D-090A-E3E1-759D38EDE3CD}"/>
              </a:ext>
            </a:extLst>
          </p:cNvPr>
          <p:cNvSpPr txBox="1"/>
          <p:nvPr/>
        </p:nvSpPr>
        <p:spPr>
          <a:xfrm>
            <a:off x="6407961" y="123749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/>
              <a:t>Monitoring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CD3A94-89E5-191E-08E7-312854E04014}"/>
              </a:ext>
            </a:extLst>
          </p:cNvPr>
          <p:cNvSpPr txBox="1"/>
          <p:nvPr/>
        </p:nvSpPr>
        <p:spPr>
          <a:xfrm>
            <a:off x="6407961" y="4593234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>
                <a:solidFill>
                  <a:schemeClr val="bg1">
                    <a:lumMod val="75000"/>
                  </a:schemeClr>
                </a:solidFill>
              </a:rPr>
              <a:t>Intégration continue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8033CE-2800-3075-7400-D20653BBAB19}"/>
              </a:ext>
            </a:extLst>
          </p:cNvPr>
          <p:cNvSpPr txBox="1"/>
          <p:nvPr/>
        </p:nvSpPr>
        <p:spPr>
          <a:xfrm>
            <a:off x="383822" y="12374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/>
              <a:t>Entraînement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D6489-A416-FC9A-D038-C9AE670BA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932" y="1606825"/>
            <a:ext cx="5580253" cy="233598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FFE3264-C1DA-E950-2A85-C38C5D55A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128054" y="1854902"/>
            <a:ext cx="5760720" cy="20358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0D46A9-2401-1317-E2B5-EA31A373D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98263" y="1646578"/>
            <a:ext cx="5804028" cy="2296236"/>
          </a:xfrm>
          <a:prstGeom prst="rect">
            <a:avLst/>
          </a:prstGeom>
        </p:spPr>
      </p:pic>
      <p:pic>
        <p:nvPicPr>
          <p:cNvPr id="4" name="Picture 3" descr="A screen shot of a graph&#10;&#10;Description automatically generated with medium confidence">
            <a:extLst>
              <a:ext uri="{FF2B5EF4-FFF2-40B4-BE49-F238E27FC236}">
                <a16:creationId xmlns:a16="http://schemas.microsoft.com/office/drawing/2014/main" id="{B37B34B3-5A0D-E1E5-FBC4-367BA2465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604" y="1854902"/>
            <a:ext cx="5760720" cy="2261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2D7EA-711D-37C4-F00F-2C4DE5CD2A1C}"/>
              </a:ext>
            </a:extLst>
          </p:cNvPr>
          <p:cNvSpPr txBox="1"/>
          <p:nvPr/>
        </p:nvSpPr>
        <p:spPr>
          <a:xfrm>
            <a:off x="6274265" y="5152663"/>
            <a:ext cx="2499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- Dashboard uniquement.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49744-6C26-F19A-DBE4-2B7486367791}"/>
              </a:ext>
            </a:extLst>
          </p:cNvPr>
          <p:cNvSpPr txBox="1"/>
          <p:nvPr/>
        </p:nvSpPr>
        <p:spPr>
          <a:xfrm>
            <a:off x="6274265" y="5512037"/>
            <a:ext cx="3347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- Reste à faire pour modèle et API.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95208A-52DD-8AF4-8EBD-2C1ABB20E039}"/>
              </a:ext>
            </a:extLst>
          </p:cNvPr>
          <p:cNvSpPr txBox="1"/>
          <p:nvPr/>
        </p:nvSpPr>
        <p:spPr>
          <a:xfrm>
            <a:off x="383822" y="459323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>
                <a:solidFill>
                  <a:schemeClr val="bg1">
                    <a:lumMod val="75000"/>
                  </a:schemeClr>
                </a:solidFill>
              </a:rPr>
              <a:t>Améliorations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107A2D-AD69-34BD-5EE6-B45DA8DD28E3}"/>
              </a:ext>
            </a:extLst>
          </p:cNvPr>
          <p:cNvSpPr txBox="1"/>
          <p:nvPr/>
        </p:nvSpPr>
        <p:spPr>
          <a:xfrm>
            <a:off x="474491" y="5077187"/>
            <a:ext cx="4052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- Features importance - Features selection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51BA6-9E5D-218A-BD9A-CF2D3350A3F8}"/>
              </a:ext>
            </a:extLst>
          </p:cNvPr>
          <p:cNvSpPr txBox="1"/>
          <p:nvPr/>
        </p:nvSpPr>
        <p:spPr>
          <a:xfrm>
            <a:off x="474491" y="5576336"/>
            <a:ext cx="2832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- Entraîner d’autres modèles.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81734B-7AD6-7F2D-29C3-3CACC05DFA12}"/>
              </a:ext>
            </a:extLst>
          </p:cNvPr>
          <p:cNvSpPr txBox="1"/>
          <p:nvPr/>
        </p:nvSpPr>
        <p:spPr>
          <a:xfrm>
            <a:off x="474491" y="6075485"/>
            <a:ext cx="3321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-Fine tuning des hyperparamètres.</a:t>
            </a:r>
          </a:p>
        </p:txBody>
      </p:sp>
    </p:spTree>
    <p:extLst>
      <p:ext uri="{BB962C8B-B14F-4D97-AF65-F5344CB8AC3E}">
        <p14:creationId xmlns:p14="http://schemas.microsoft.com/office/powerpoint/2010/main" val="249860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37" name="Google Shape;137;p3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0" name="Google Shape;140;p3" descr="Mil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822" y="411180"/>
            <a:ext cx="707473" cy="707473"/>
          </a:xfrm>
          <a:prstGeom prst="rect">
            <a:avLst/>
          </a:prstGeom>
          <a:noFill/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</p:pic>
      <p:sp>
        <p:nvSpPr>
          <p:cNvPr id="142" name="Google Shape;14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fr-FR" sz="1800"/>
              <a:t>15</a:t>
            </a:fld>
            <a:endParaRPr sz="1800" dirty="0"/>
          </a:p>
        </p:txBody>
      </p:sp>
      <p:sp>
        <p:nvSpPr>
          <p:cNvPr id="9" name="Google Shape;124;p2">
            <a:extLst>
              <a:ext uri="{FF2B5EF4-FFF2-40B4-BE49-F238E27FC236}">
                <a16:creationId xmlns:a16="http://schemas.microsoft.com/office/drawing/2014/main" id="{F2038C36-EDF1-CBCF-D74E-C073DEAFF0D0}"/>
              </a:ext>
            </a:extLst>
          </p:cNvPr>
          <p:cNvSpPr txBox="1"/>
          <p:nvPr/>
        </p:nvSpPr>
        <p:spPr>
          <a:xfrm>
            <a:off x="1187895" y="598361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Modélisation et Tracking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25;p2">
            <a:extLst>
              <a:ext uri="{FF2B5EF4-FFF2-40B4-BE49-F238E27FC236}">
                <a16:creationId xmlns:a16="http://schemas.microsoft.com/office/drawing/2014/main" id="{083563BE-A85C-F66A-DAA2-FC24584F34BF}"/>
              </a:ext>
            </a:extLst>
          </p:cNvPr>
          <p:cNvSpPr txBox="1"/>
          <p:nvPr/>
        </p:nvSpPr>
        <p:spPr>
          <a:xfrm>
            <a:off x="-4410703" y="3416361"/>
            <a:ext cx="4885194" cy="42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fr-FR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28;p2">
            <a:extLst>
              <a:ext uri="{FF2B5EF4-FFF2-40B4-BE49-F238E27FC236}">
                <a16:creationId xmlns:a16="http://schemas.microsoft.com/office/drawing/2014/main" id="{79C55A60-BB14-11E5-ADF0-2CBD621668BE}"/>
              </a:ext>
            </a:extLst>
          </p:cNvPr>
          <p:cNvSpPr txBox="1"/>
          <p:nvPr/>
        </p:nvSpPr>
        <p:spPr>
          <a:xfrm>
            <a:off x="-4412141" y="598361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CI/CD</a:t>
            </a:r>
            <a:endParaRPr lang="fr-FR"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4BAA6D-1D1D-090A-E3E1-759D38EDE3CD}"/>
              </a:ext>
            </a:extLst>
          </p:cNvPr>
          <p:cNvSpPr txBox="1"/>
          <p:nvPr/>
        </p:nvSpPr>
        <p:spPr>
          <a:xfrm>
            <a:off x="6407961" y="123749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/>
              <a:t>Monitoring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CD3A94-89E5-191E-08E7-312854E04014}"/>
              </a:ext>
            </a:extLst>
          </p:cNvPr>
          <p:cNvSpPr txBox="1"/>
          <p:nvPr/>
        </p:nvSpPr>
        <p:spPr>
          <a:xfrm>
            <a:off x="6407961" y="4593234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>
                <a:solidFill>
                  <a:schemeClr val="bg1">
                    <a:lumMod val="75000"/>
                  </a:schemeClr>
                </a:solidFill>
              </a:rPr>
              <a:t>Intégration continue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8033CE-2800-3075-7400-D20653BBAB19}"/>
              </a:ext>
            </a:extLst>
          </p:cNvPr>
          <p:cNvSpPr txBox="1"/>
          <p:nvPr/>
        </p:nvSpPr>
        <p:spPr>
          <a:xfrm>
            <a:off x="383822" y="12374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/>
              <a:t>Entraînement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D6489-A416-FC9A-D038-C9AE670BA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8532" y="1606825"/>
            <a:ext cx="5580253" cy="233598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FFE3264-C1DA-E950-2A85-C38C5D55A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128054" y="1854902"/>
            <a:ext cx="5760720" cy="20358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0D46A9-2401-1317-E2B5-EA31A373D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265" y="1646578"/>
            <a:ext cx="5804028" cy="2296236"/>
          </a:xfrm>
          <a:prstGeom prst="rect">
            <a:avLst/>
          </a:prstGeom>
        </p:spPr>
      </p:pic>
      <p:pic>
        <p:nvPicPr>
          <p:cNvPr id="4" name="Picture 3" descr="A screen shot of a graph&#10;&#10;Description automatically generated with medium confidence">
            <a:extLst>
              <a:ext uri="{FF2B5EF4-FFF2-40B4-BE49-F238E27FC236}">
                <a16:creationId xmlns:a16="http://schemas.microsoft.com/office/drawing/2014/main" id="{B37B34B3-5A0D-E1E5-FBC4-367BA2465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604" y="1854902"/>
            <a:ext cx="5760720" cy="2261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8CC51D-BFAF-3EBC-7283-699B1159B1A4}"/>
              </a:ext>
            </a:extLst>
          </p:cNvPr>
          <p:cNvSpPr txBox="1"/>
          <p:nvPr/>
        </p:nvSpPr>
        <p:spPr>
          <a:xfrm>
            <a:off x="6274265" y="5152663"/>
            <a:ext cx="2499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- Dashboard uniquement.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5D607-9DE1-5C10-A2F2-A1C9893562B9}"/>
              </a:ext>
            </a:extLst>
          </p:cNvPr>
          <p:cNvSpPr txBox="1"/>
          <p:nvPr/>
        </p:nvSpPr>
        <p:spPr>
          <a:xfrm>
            <a:off x="6274265" y="5512037"/>
            <a:ext cx="3347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- Reste à faire pour modèle et API.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CAF49-FFDE-1E08-73A9-D48C27EB5BEA}"/>
              </a:ext>
            </a:extLst>
          </p:cNvPr>
          <p:cNvSpPr txBox="1"/>
          <p:nvPr/>
        </p:nvSpPr>
        <p:spPr>
          <a:xfrm>
            <a:off x="383822" y="459323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>
                <a:solidFill>
                  <a:schemeClr val="bg1">
                    <a:lumMod val="75000"/>
                  </a:schemeClr>
                </a:solidFill>
              </a:rPr>
              <a:t>Améliorations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2C2BAA-AD12-7F60-B0AC-1A6F972738C7}"/>
              </a:ext>
            </a:extLst>
          </p:cNvPr>
          <p:cNvSpPr txBox="1"/>
          <p:nvPr/>
        </p:nvSpPr>
        <p:spPr>
          <a:xfrm>
            <a:off x="474491" y="5077187"/>
            <a:ext cx="4052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- Features importance - Features selection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C8CF98-4989-9521-0520-D917BB2948DE}"/>
              </a:ext>
            </a:extLst>
          </p:cNvPr>
          <p:cNvSpPr txBox="1"/>
          <p:nvPr/>
        </p:nvSpPr>
        <p:spPr>
          <a:xfrm>
            <a:off x="474491" y="5576336"/>
            <a:ext cx="2832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- Entraîner d’autres modèles.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63021A-D11B-617B-9232-A36C2F690804}"/>
              </a:ext>
            </a:extLst>
          </p:cNvPr>
          <p:cNvSpPr txBox="1"/>
          <p:nvPr/>
        </p:nvSpPr>
        <p:spPr>
          <a:xfrm>
            <a:off x="474491" y="6075485"/>
            <a:ext cx="3321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-Fine tuning des hyperparamètres.</a:t>
            </a:r>
          </a:p>
        </p:txBody>
      </p:sp>
    </p:spTree>
    <p:extLst>
      <p:ext uri="{BB962C8B-B14F-4D97-AF65-F5344CB8AC3E}">
        <p14:creationId xmlns:p14="http://schemas.microsoft.com/office/powerpoint/2010/main" val="2842917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37" name="Google Shape;137;p3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0" name="Google Shape;140;p3" descr="Mil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822" y="411180"/>
            <a:ext cx="707473" cy="707473"/>
          </a:xfrm>
          <a:prstGeom prst="rect">
            <a:avLst/>
          </a:prstGeom>
          <a:noFill/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</p:pic>
      <p:sp>
        <p:nvSpPr>
          <p:cNvPr id="142" name="Google Shape;14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fr-FR" sz="1800"/>
              <a:t>16</a:t>
            </a:fld>
            <a:endParaRPr sz="1800"/>
          </a:p>
        </p:txBody>
      </p:sp>
      <p:sp>
        <p:nvSpPr>
          <p:cNvPr id="9" name="Google Shape;124;p2">
            <a:extLst>
              <a:ext uri="{FF2B5EF4-FFF2-40B4-BE49-F238E27FC236}">
                <a16:creationId xmlns:a16="http://schemas.microsoft.com/office/drawing/2014/main" id="{F2038C36-EDF1-CBCF-D74E-C073DEAFF0D0}"/>
              </a:ext>
            </a:extLst>
          </p:cNvPr>
          <p:cNvSpPr txBox="1"/>
          <p:nvPr/>
        </p:nvSpPr>
        <p:spPr>
          <a:xfrm>
            <a:off x="1187895" y="598361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Modélisation et Tracking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25;p2">
            <a:extLst>
              <a:ext uri="{FF2B5EF4-FFF2-40B4-BE49-F238E27FC236}">
                <a16:creationId xmlns:a16="http://schemas.microsoft.com/office/drawing/2014/main" id="{083563BE-A85C-F66A-DAA2-FC24584F34BF}"/>
              </a:ext>
            </a:extLst>
          </p:cNvPr>
          <p:cNvSpPr txBox="1"/>
          <p:nvPr/>
        </p:nvSpPr>
        <p:spPr>
          <a:xfrm>
            <a:off x="-4410703" y="3416361"/>
            <a:ext cx="4885194" cy="42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fr-FR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28;p2">
            <a:extLst>
              <a:ext uri="{FF2B5EF4-FFF2-40B4-BE49-F238E27FC236}">
                <a16:creationId xmlns:a16="http://schemas.microsoft.com/office/drawing/2014/main" id="{79C55A60-BB14-11E5-ADF0-2CBD621668BE}"/>
              </a:ext>
            </a:extLst>
          </p:cNvPr>
          <p:cNvSpPr txBox="1"/>
          <p:nvPr/>
        </p:nvSpPr>
        <p:spPr>
          <a:xfrm>
            <a:off x="-4412141" y="598361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CI/CD</a:t>
            </a:r>
            <a:endParaRPr lang="fr-FR"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4BAA6D-1D1D-090A-E3E1-759D38EDE3CD}"/>
              </a:ext>
            </a:extLst>
          </p:cNvPr>
          <p:cNvSpPr txBox="1"/>
          <p:nvPr/>
        </p:nvSpPr>
        <p:spPr>
          <a:xfrm>
            <a:off x="6407961" y="123749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/>
              <a:t>Monitoring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CD3A94-89E5-191E-08E7-312854E04014}"/>
              </a:ext>
            </a:extLst>
          </p:cNvPr>
          <p:cNvSpPr txBox="1"/>
          <p:nvPr/>
        </p:nvSpPr>
        <p:spPr>
          <a:xfrm>
            <a:off x="6407961" y="4593234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>
                <a:solidFill>
                  <a:schemeClr val="tx1"/>
                </a:solidFill>
              </a:rPr>
              <a:t>Intégration continue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8033CE-2800-3075-7400-D20653BBAB19}"/>
              </a:ext>
            </a:extLst>
          </p:cNvPr>
          <p:cNvSpPr txBox="1"/>
          <p:nvPr/>
        </p:nvSpPr>
        <p:spPr>
          <a:xfrm>
            <a:off x="383822" y="12374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/>
              <a:t>Entraînement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D6489-A416-FC9A-D038-C9AE670BA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8532" y="1606825"/>
            <a:ext cx="5580253" cy="233598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FFE3264-C1DA-E950-2A85-C38C5D55A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128054" y="1854902"/>
            <a:ext cx="5760720" cy="20358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0D46A9-2401-1317-E2B5-EA31A373D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265" y="1646578"/>
            <a:ext cx="5804028" cy="2296236"/>
          </a:xfrm>
          <a:prstGeom prst="rect">
            <a:avLst/>
          </a:prstGeom>
        </p:spPr>
      </p:pic>
      <p:pic>
        <p:nvPicPr>
          <p:cNvPr id="4" name="Picture 3" descr="A screen shot of a graph&#10;&#10;Description automatically generated with medium confidence">
            <a:extLst>
              <a:ext uri="{FF2B5EF4-FFF2-40B4-BE49-F238E27FC236}">
                <a16:creationId xmlns:a16="http://schemas.microsoft.com/office/drawing/2014/main" id="{B37B34B3-5A0D-E1E5-FBC4-367BA2465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604" y="1854902"/>
            <a:ext cx="5760720" cy="2261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8CC51D-BFAF-3EBC-7283-699B1159B1A4}"/>
              </a:ext>
            </a:extLst>
          </p:cNvPr>
          <p:cNvSpPr txBox="1"/>
          <p:nvPr/>
        </p:nvSpPr>
        <p:spPr>
          <a:xfrm>
            <a:off x="6274265" y="5152663"/>
            <a:ext cx="2499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/>
                </a:solidFill>
              </a:rPr>
              <a:t>- Dashboard uniquement.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5D607-9DE1-5C10-A2F2-A1C9893562B9}"/>
              </a:ext>
            </a:extLst>
          </p:cNvPr>
          <p:cNvSpPr txBox="1"/>
          <p:nvPr/>
        </p:nvSpPr>
        <p:spPr>
          <a:xfrm>
            <a:off x="6274265" y="5512037"/>
            <a:ext cx="3347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/>
                </a:solidFill>
              </a:rPr>
              <a:t>- Reste à faire pour modèle et API.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2D53B3-6FFC-B43E-0B45-34BEDD63A2BE}"/>
              </a:ext>
            </a:extLst>
          </p:cNvPr>
          <p:cNvSpPr txBox="1"/>
          <p:nvPr/>
        </p:nvSpPr>
        <p:spPr>
          <a:xfrm>
            <a:off x="383822" y="459323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>
                <a:solidFill>
                  <a:schemeClr val="tx1"/>
                </a:solidFill>
              </a:rPr>
              <a:t>Améliorations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D087C5-759A-BD10-0E24-607543657FFB}"/>
              </a:ext>
            </a:extLst>
          </p:cNvPr>
          <p:cNvSpPr txBox="1"/>
          <p:nvPr/>
        </p:nvSpPr>
        <p:spPr>
          <a:xfrm>
            <a:off x="474491" y="5077187"/>
            <a:ext cx="4052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/>
                </a:solidFill>
              </a:rPr>
              <a:t>- Features importance - Features selection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FE6D9F-B40D-90B3-7C05-5405A5B2039A}"/>
              </a:ext>
            </a:extLst>
          </p:cNvPr>
          <p:cNvSpPr txBox="1"/>
          <p:nvPr/>
        </p:nvSpPr>
        <p:spPr>
          <a:xfrm>
            <a:off x="474491" y="5576336"/>
            <a:ext cx="2832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/>
                </a:solidFill>
              </a:rPr>
              <a:t>- Entraîner d’autres modèles.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663C77-6C26-E6DE-FDA1-2EF100E12355}"/>
              </a:ext>
            </a:extLst>
          </p:cNvPr>
          <p:cNvSpPr txBox="1"/>
          <p:nvPr/>
        </p:nvSpPr>
        <p:spPr>
          <a:xfrm>
            <a:off x="474491" y="6075485"/>
            <a:ext cx="3321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/>
                </a:solidFill>
              </a:rPr>
              <a:t>-Fine tuning des hyperparamètres.</a:t>
            </a:r>
          </a:p>
        </p:txBody>
      </p:sp>
    </p:spTree>
    <p:extLst>
      <p:ext uri="{BB962C8B-B14F-4D97-AF65-F5344CB8AC3E}">
        <p14:creationId xmlns:p14="http://schemas.microsoft.com/office/powerpoint/2010/main" val="1420910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37" name="Google Shape;137;p3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0" name="Google Shape;140;p3" descr="Mil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822" y="411180"/>
            <a:ext cx="707473" cy="707473"/>
          </a:xfrm>
          <a:prstGeom prst="rect">
            <a:avLst/>
          </a:prstGeom>
          <a:noFill/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</p:pic>
      <p:sp>
        <p:nvSpPr>
          <p:cNvPr id="142" name="Google Shape;14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fr-FR" sz="1800"/>
              <a:t>17</a:t>
            </a:fld>
            <a:endParaRPr sz="1800"/>
          </a:p>
        </p:txBody>
      </p:sp>
      <p:sp>
        <p:nvSpPr>
          <p:cNvPr id="13" name="Google Shape;128;p2">
            <a:extLst>
              <a:ext uri="{FF2B5EF4-FFF2-40B4-BE49-F238E27FC236}">
                <a16:creationId xmlns:a16="http://schemas.microsoft.com/office/drawing/2014/main" id="{79C55A60-BB14-11E5-ADF0-2CBD621668BE}"/>
              </a:ext>
            </a:extLst>
          </p:cNvPr>
          <p:cNvSpPr txBox="1"/>
          <p:nvPr/>
        </p:nvSpPr>
        <p:spPr>
          <a:xfrm>
            <a:off x="1100970" y="598361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CI/CD</a:t>
            </a:r>
            <a:endParaRPr lang="fr-FR"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30C2F-582D-2398-D720-F3863B425D4F}"/>
              </a:ext>
            </a:extLst>
          </p:cNvPr>
          <p:cNvSpPr txBox="1"/>
          <p:nvPr/>
        </p:nvSpPr>
        <p:spPr>
          <a:xfrm>
            <a:off x="474491" y="1256116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/>
              <a:t>Intégration continue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2A1CE7D-46C5-9A93-A9F4-BFD41A0763B3}"/>
              </a:ext>
            </a:extLst>
          </p:cNvPr>
          <p:cNvGrpSpPr/>
          <p:nvPr/>
        </p:nvGrpSpPr>
        <p:grpSpPr>
          <a:xfrm>
            <a:off x="498063" y="3111402"/>
            <a:ext cx="3356404" cy="1642112"/>
            <a:chOff x="498063" y="3111402"/>
            <a:chExt cx="3356404" cy="1642112"/>
          </a:xfrm>
        </p:grpSpPr>
        <p:pic>
          <p:nvPicPr>
            <p:cNvPr id="3" name="Picture 8">
              <a:extLst>
                <a:ext uri="{FF2B5EF4-FFF2-40B4-BE49-F238E27FC236}">
                  <a16:creationId xmlns:a16="http://schemas.microsoft.com/office/drawing/2014/main" id="{47733A05-BCA5-B31A-987D-FE9CCDFD05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63" y="3111402"/>
              <a:ext cx="3356404" cy="16421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2" descr="PythonAnywhere logo">
              <a:extLst>
                <a:ext uri="{FF2B5EF4-FFF2-40B4-BE49-F238E27FC236}">
                  <a16:creationId xmlns:a16="http://schemas.microsoft.com/office/drawing/2014/main" id="{14C62404-C53D-F96B-C1C4-CD91EA1F0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312" y="4087209"/>
              <a:ext cx="2095904" cy="388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A picture containing circle, graphics, design&#10;&#10;Description automatically generated">
              <a:extLst>
                <a:ext uri="{FF2B5EF4-FFF2-40B4-BE49-F238E27FC236}">
                  <a16:creationId xmlns:a16="http://schemas.microsoft.com/office/drawing/2014/main" id="{9B546CCA-9F25-F7E3-3FB6-E5B75A6B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V="1">
              <a:off x="2176264" y="3520052"/>
              <a:ext cx="484826" cy="489674"/>
            </a:xfrm>
            <a:prstGeom prst="rect">
              <a:avLst/>
            </a:prstGeom>
          </p:spPr>
        </p:pic>
      </p:grpSp>
      <p:pic>
        <p:nvPicPr>
          <p:cNvPr id="15" name="Picture 10">
            <a:extLst>
              <a:ext uri="{FF2B5EF4-FFF2-40B4-BE49-F238E27FC236}">
                <a16:creationId xmlns:a16="http://schemas.microsoft.com/office/drawing/2014/main" id="{6A600BBE-0BBA-325C-5D5D-B6294A799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63" y="1694511"/>
            <a:ext cx="602907" cy="575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B3B089-42CE-E952-3735-EB5C8038F51F}"/>
              </a:ext>
            </a:extLst>
          </p:cNvPr>
          <p:cNvSpPr txBox="1"/>
          <p:nvPr/>
        </p:nvSpPr>
        <p:spPr>
          <a:xfrm>
            <a:off x="1091295" y="1837624"/>
            <a:ext cx="762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/>
              <a:t>Dashboard :</a:t>
            </a:r>
            <a:r>
              <a:rPr lang="fr-FR" sz="1800" spc="300" dirty="0">
                <a:hlinkClick r:id="rId8"/>
              </a:rPr>
              <a:t>https://scoringdash.pythonanywhere.com/</a:t>
            </a:r>
            <a:endParaRPr lang="fr-FR" sz="1800" spc="300" dirty="0"/>
          </a:p>
        </p:txBody>
      </p:sp>
      <p:pic>
        <p:nvPicPr>
          <p:cNvPr id="17" name="Graphic 16" descr="Cloud Computing outline">
            <a:extLst>
              <a:ext uri="{FF2B5EF4-FFF2-40B4-BE49-F238E27FC236}">
                <a16:creationId xmlns:a16="http://schemas.microsoft.com/office/drawing/2014/main" id="{6526E598-C7FD-FCE5-9CAA-A5684C8A69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82278" y="3764889"/>
            <a:ext cx="1206917" cy="1206917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5A4DB2-249C-03AD-B6F3-254DEFFCD0D0}"/>
              </a:ext>
            </a:extLst>
          </p:cNvPr>
          <p:cNvCxnSpPr/>
          <p:nvPr/>
        </p:nvCxnSpPr>
        <p:spPr>
          <a:xfrm flipV="1">
            <a:off x="4902417" y="2498299"/>
            <a:ext cx="0" cy="117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2A9E7C-DAB9-3AC7-2E3D-61A403752523}"/>
              </a:ext>
            </a:extLst>
          </p:cNvPr>
          <p:cNvCxnSpPr>
            <a:cxnSpLocks/>
          </p:cNvCxnSpPr>
          <p:nvPr/>
        </p:nvCxnSpPr>
        <p:spPr>
          <a:xfrm>
            <a:off x="4902595" y="2514600"/>
            <a:ext cx="6133705" cy="16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B5D480-FD74-B97C-3205-06E1990D219E}"/>
              </a:ext>
            </a:extLst>
          </p:cNvPr>
          <p:cNvCxnSpPr>
            <a:stCxn id="17" idx="2"/>
          </p:cNvCxnSpPr>
          <p:nvPr/>
        </p:nvCxnSpPr>
        <p:spPr>
          <a:xfrm>
            <a:off x="4885737" y="4971806"/>
            <a:ext cx="16680" cy="114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026248-D42B-6D42-D83C-8D32D82A65B1}"/>
              </a:ext>
            </a:extLst>
          </p:cNvPr>
          <p:cNvCxnSpPr>
            <a:cxnSpLocks/>
          </p:cNvCxnSpPr>
          <p:nvPr/>
        </p:nvCxnSpPr>
        <p:spPr>
          <a:xfrm>
            <a:off x="4914747" y="6121400"/>
            <a:ext cx="6121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E25E79-9839-18D9-2DE6-5F8FF921427E}"/>
              </a:ext>
            </a:extLst>
          </p:cNvPr>
          <p:cNvCxnSpPr>
            <a:cxnSpLocks/>
          </p:cNvCxnSpPr>
          <p:nvPr/>
        </p:nvCxnSpPr>
        <p:spPr>
          <a:xfrm>
            <a:off x="11036300" y="2514600"/>
            <a:ext cx="0" cy="3590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D52A749-5808-09CA-8EAF-37681BC0C49A}"/>
              </a:ext>
            </a:extLst>
          </p:cNvPr>
          <p:cNvSpPr txBox="1"/>
          <p:nvPr/>
        </p:nvSpPr>
        <p:spPr>
          <a:xfrm>
            <a:off x="5168469" y="277773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/>
              <a:t>CODE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5E8484-2CB1-9234-8598-F2E2C9530EA0}"/>
              </a:ext>
            </a:extLst>
          </p:cNvPr>
          <p:cNvCxnSpPr>
            <a:stCxn id="32" idx="3"/>
          </p:cNvCxnSpPr>
          <p:nvPr/>
        </p:nvCxnSpPr>
        <p:spPr>
          <a:xfrm>
            <a:off x="6173872" y="2962399"/>
            <a:ext cx="925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at, mammal, silhouette&#10;&#10;Description automatically generated">
            <a:extLst>
              <a:ext uri="{FF2B5EF4-FFF2-40B4-BE49-F238E27FC236}">
                <a16:creationId xmlns:a16="http://schemas.microsoft.com/office/drawing/2014/main" id="{5064C8A1-3AE9-BCE0-44B9-7CD861A843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3952" y="2714233"/>
            <a:ext cx="470274" cy="470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8DCD4E3-A265-BF21-364A-64D1986D1544}"/>
              </a:ext>
            </a:extLst>
          </p:cNvPr>
          <p:cNvSpPr txBox="1"/>
          <p:nvPr/>
        </p:nvSpPr>
        <p:spPr>
          <a:xfrm>
            <a:off x="7072394" y="314304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Abadi" panose="020B0604020104020204" pitchFamily="34" charset="0"/>
              </a:rPr>
              <a:t>Git/GitHub</a:t>
            </a:r>
            <a:endParaRPr lang="fr-FR" dirty="0">
              <a:latin typeface="Abadi" panose="020B0604020104020204" pitchFamily="34" charset="0"/>
            </a:endParaRPr>
          </a:p>
        </p:txBody>
      </p:sp>
      <p:pic>
        <p:nvPicPr>
          <p:cNvPr id="37" name="Picture 36" descr="A picture containing circle, graphics, design&#10;&#10;Description automatically generated">
            <a:extLst>
              <a:ext uri="{FF2B5EF4-FFF2-40B4-BE49-F238E27FC236}">
                <a16:creationId xmlns:a16="http://schemas.microsoft.com/office/drawing/2014/main" id="{7B3479D8-2320-3BCE-69F1-8F6DE20563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7441687" y="4052226"/>
            <a:ext cx="484826" cy="48967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818F04B-7E03-FC56-4ACE-182E32730A57}"/>
              </a:ext>
            </a:extLst>
          </p:cNvPr>
          <p:cNvSpPr txBox="1"/>
          <p:nvPr/>
        </p:nvSpPr>
        <p:spPr>
          <a:xfrm>
            <a:off x="7226282" y="45884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err="1">
                <a:latin typeface="Abadi" panose="020B0604020104020204" pitchFamily="34" charset="0"/>
              </a:rPr>
              <a:t>circle</a:t>
            </a:r>
            <a:r>
              <a:rPr lang="fr-FR" sz="1800" b="1" dirty="0" err="1">
                <a:latin typeface="Abadi" panose="020B0604020104020204" pitchFamily="34" charset="0"/>
              </a:rPr>
              <a:t>ci</a:t>
            </a:r>
            <a:endParaRPr lang="fr-FR" b="1" dirty="0">
              <a:latin typeface="Abadi" panose="020B0604020104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63A728-F248-D011-96F2-756B8099763A}"/>
              </a:ext>
            </a:extLst>
          </p:cNvPr>
          <p:cNvCxnSpPr>
            <a:stCxn id="36" idx="2"/>
          </p:cNvCxnSpPr>
          <p:nvPr/>
        </p:nvCxnSpPr>
        <p:spPr>
          <a:xfrm>
            <a:off x="7684100" y="3512377"/>
            <a:ext cx="0" cy="49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Paper outline">
            <a:extLst>
              <a:ext uri="{FF2B5EF4-FFF2-40B4-BE49-F238E27FC236}">
                <a16:creationId xmlns:a16="http://schemas.microsoft.com/office/drawing/2014/main" id="{376C505A-30B6-9C59-1108-98DBDECAA3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40001" y="3353299"/>
            <a:ext cx="705483" cy="70548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D9CD540-D90E-A1A7-9381-B4BA5994D1D4}"/>
              </a:ext>
            </a:extLst>
          </p:cNvPr>
          <p:cNvSpPr txBox="1"/>
          <p:nvPr/>
        </p:nvSpPr>
        <p:spPr>
          <a:xfrm>
            <a:off x="8610600" y="3961797"/>
            <a:ext cx="182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Config : .</a:t>
            </a:r>
            <a:r>
              <a:rPr lang="fr-FR" dirty="0" err="1">
                <a:latin typeface="Abadi" panose="020B0604020104020204" pitchFamily="34" charset="0"/>
              </a:rPr>
              <a:t>circle</a:t>
            </a:r>
            <a:r>
              <a:rPr lang="fr-FR" b="1" dirty="0" err="1">
                <a:latin typeface="Abadi" panose="020B0604020104020204" pitchFamily="34" charset="0"/>
              </a:rPr>
              <a:t>ci</a:t>
            </a:r>
            <a:endParaRPr lang="fr-FR" sz="1100" b="1" dirty="0">
              <a:latin typeface="Abadi" panose="020B0604020104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6F5ACE3-2BDE-F507-1FAE-461092F55DD3}"/>
              </a:ext>
            </a:extLst>
          </p:cNvPr>
          <p:cNvCxnSpPr>
            <a:stCxn id="42" idx="1"/>
          </p:cNvCxnSpPr>
          <p:nvPr/>
        </p:nvCxnSpPr>
        <p:spPr>
          <a:xfrm flipH="1" flipV="1">
            <a:off x="7839064" y="3706040"/>
            <a:ext cx="1200937" cy="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12" descr="PythonAnywhere logo">
            <a:extLst>
              <a:ext uri="{FF2B5EF4-FFF2-40B4-BE49-F238E27FC236}">
                <a16:creationId xmlns:a16="http://schemas.microsoft.com/office/drawing/2014/main" id="{E512DBE9-87DB-5ACF-C060-8C40C96B5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122" y="5311581"/>
            <a:ext cx="2095904" cy="3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Graphic 46" descr="Arrow circle with solid fill">
            <a:extLst>
              <a:ext uri="{FF2B5EF4-FFF2-40B4-BE49-F238E27FC236}">
                <a16:creationId xmlns:a16="http://schemas.microsoft.com/office/drawing/2014/main" id="{2D069443-69AE-B315-6F07-8267FE2D19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0043" y="5264030"/>
            <a:ext cx="498092" cy="498092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C5348CD-AEB8-D4AB-13D9-9A9C7B17D528}"/>
              </a:ext>
            </a:extLst>
          </p:cNvPr>
          <p:cNvCxnSpPr>
            <a:stCxn id="38" idx="2"/>
            <a:endCxn id="47" idx="0"/>
          </p:cNvCxnSpPr>
          <p:nvPr/>
        </p:nvCxnSpPr>
        <p:spPr>
          <a:xfrm>
            <a:off x="7652040" y="4957782"/>
            <a:ext cx="7049" cy="306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CFC2D3-208D-5A52-8BB2-EA633B54B2EB}"/>
              </a:ext>
            </a:extLst>
          </p:cNvPr>
          <p:cNvCxnSpPr>
            <a:stCxn id="47" idx="3"/>
            <a:endCxn id="46" idx="1"/>
          </p:cNvCxnSpPr>
          <p:nvPr/>
        </p:nvCxnSpPr>
        <p:spPr>
          <a:xfrm flipV="1">
            <a:off x="7908135" y="5506025"/>
            <a:ext cx="581987" cy="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10">
            <a:extLst>
              <a:ext uri="{FF2B5EF4-FFF2-40B4-BE49-F238E27FC236}">
                <a16:creationId xmlns:a16="http://schemas.microsoft.com/office/drawing/2014/main" id="{F467F150-65EA-8032-BB4A-8A63AF1F0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070" y="4921077"/>
            <a:ext cx="521531" cy="498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758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37" name="Google Shape;137;p3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0" name="Google Shape;140;p3" descr="Mil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822" y="411180"/>
            <a:ext cx="707473" cy="707473"/>
          </a:xfrm>
          <a:prstGeom prst="rect">
            <a:avLst/>
          </a:prstGeom>
          <a:noFill/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</p:pic>
      <p:sp>
        <p:nvSpPr>
          <p:cNvPr id="142" name="Google Shape;14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fr-FR" sz="1800"/>
              <a:t>18</a:t>
            </a:fld>
            <a:endParaRPr sz="1800"/>
          </a:p>
        </p:txBody>
      </p:sp>
      <p:sp>
        <p:nvSpPr>
          <p:cNvPr id="10" name="Google Shape;125;p2">
            <a:extLst>
              <a:ext uri="{FF2B5EF4-FFF2-40B4-BE49-F238E27FC236}">
                <a16:creationId xmlns:a16="http://schemas.microsoft.com/office/drawing/2014/main" id="{083563BE-A85C-F66A-DAA2-FC24584F34BF}"/>
              </a:ext>
            </a:extLst>
          </p:cNvPr>
          <p:cNvSpPr txBox="1"/>
          <p:nvPr/>
        </p:nvSpPr>
        <p:spPr>
          <a:xfrm>
            <a:off x="-4410703" y="598388"/>
            <a:ext cx="4885194" cy="42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fr-FR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Axes d’amélioration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28;p2">
            <a:extLst>
              <a:ext uri="{FF2B5EF4-FFF2-40B4-BE49-F238E27FC236}">
                <a16:creationId xmlns:a16="http://schemas.microsoft.com/office/drawing/2014/main" id="{79C55A60-BB14-11E5-ADF0-2CBD621668BE}"/>
              </a:ext>
            </a:extLst>
          </p:cNvPr>
          <p:cNvSpPr txBox="1"/>
          <p:nvPr/>
        </p:nvSpPr>
        <p:spPr>
          <a:xfrm>
            <a:off x="1100970" y="598361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CI/CD</a:t>
            </a:r>
            <a:endParaRPr lang="fr-FR"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30C2F-582D-2398-D720-F3863B425D4F}"/>
              </a:ext>
            </a:extLst>
          </p:cNvPr>
          <p:cNvSpPr txBox="1"/>
          <p:nvPr/>
        </p:nvSpPr>
        <p:spPr>
          <a:xfrm>
            <a:off x="474491" y="1256116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/>
              <a:t>Intégration continue</a:t>
            </a:r>
          </a:p>
        </p:txBody>
      </p:sp>
      <p:pic>
        <p:nvPicPr>
          <p:cNvPr id="15" name="Picture 10">
            <a:extLst>
              <a:ext uri="{FF2B5EF4-FFF2-40B4-BE49-F238E27FC236}">
                <a16:creationId xmlns:a16="http://schemas.microsoft.com/office/drawing/2014/main" id="{6A600BBE-0BBA-325C-5D5D-B6294A799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63" y="1694511"/>
            <a:ext cx="602907" cy="575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B3B089-42CE-E952-3735-EB5C8038F51F}"/>
              </a:ext>
            </a:extLst>
          </p:cNvPr>
          <p:cNvSpPr txBox="1"/>
          <p:nvPr/>
        </p:nvSpPr>
        <p:spPr>
          <a:xfrm>
            <a:off x="1091295" y="1837624"/>
            <a:ext cx="762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/>
              <a:t>Dashboard :</a:t>
            </a:r>
            <a:r>
              <a:rPr lang="fr-FR" sz="1800" spc="300" dirty="0">
                <a:hlinkClick r:id="rId5"/>
              </a:rPr>
              <a:t>https://scoringdash.pythonanywhere.com/</a:t>
            </a:r>
            <a:endParaRPr lang="fr-FR" sz="1800" spc="300" dirty="0"/>
          </a:p>
        </p:txBody>
      </p:sp>
      <p:pic>
        <p:nvPicPr>
          <p:cNvPr id="17" name="Graphic 16" descr="Cloud Computing outline">
            <a:extLst>
              <a:ext uri="{FF2B5EF4-FFF2-40B4-BE49-F238E27FC236}">
                <a16:creationId xmlns:a16="http://schemas.microsoft.com/office/drawing/2014/main" id="{6526E598-C7FD-FCE5-9CAA-A5684C8A6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352" y="3764889"/>
            <a:ext cx="1206917" cy="1206917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5A4DB2-249C-03AD-B6F3-254DEFFCD0D0}"/>
              </a:ext>
            </a:extLst>
          </p:cNvPr>
          <p:cNvCxnSpPr/>
          <p:nvPr/>
        </p:nvCxnSpPr>
        <p:spPr>
          <a:xfrm flipV="1">
            <a:off x="768491" y="2498299"/>
            <a:ext cx="0" cy="117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2A9E7C-DAB9-3AC7-2E3D-61A403752523}"/>
              </a:ext>
            </a:extLst>
          </p:cNvPr>
          <p:cNvCxnSpPr>
            <a:cxnSpLocks/>
          </p:cNvCxnSpPr>
          <p:nvPr/>
        </p:nvCxnSpPr>
        <p:spPr>
          <a:xfrm>
            <a:off x="768669" y="2514600"/>
            <a:ext cx="6133705" cy="16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B5D480-FD74-B97C-3205-06E1990D219E}"/>
              </a:ext>
            </a:extLst>
          </p:cNvPr>
          <p:cNvCxnSpPr>
            <a:stCxn id="17" idx="2"/>
          </p:cNvCxnSpPr>
          <p:nvPr/>
        </p:nvCxnSpPr>
        <p:spPr>
          <a:xfrm>
            <a:off x="751811" y="4971806"/>
            <a:ext cx="16680" cy="114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026248-D42B-6D42-D83C-8D32D82A65B1}"/>
              </a:ext>
            </a:extLst>
          </p:cNvPr>
          <p:cNvCxnSpPr>
            <a:cxnSpLocks/>
          </p:cNvCxnSpPr>
          <p:nvPr/>
        </p:nvCxnSpPr>
        <p:spPr>
          <a:xfrm>
            <a:off x="780821" y="6121400"/>
            <a:ext cx="6121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E25E79-9839-18D9-2DE6-5F8FF921427E}"/>
              </a:ext>
            </a:extLst>
          </p:cNvPr>
          <p:cNvCxnSpPr>
            <a:cxnSpLocks/>
          </p:cNvCxnSpPr>
          <p:nvPr/>
        </p:nvCxnSpPr>
        <p:spPr>
          <a:xfrm>
            <a:off x="6902374" y="2530902"/>
            <a:ext cx="0" cy="3590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D52A749-5808-09CA-8EAF-37681BC0C49A}"/>
              </a:ext>
            </a:extLst>
          </p:cNvPr>
          <p:cNvSpPr txBox="1"/>
          <p:nvPr/>
        </p:nvSpPr>
        <p:spPr>
          <a:xfrm>
            <a:off x="1034543" y="277773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/>
              <a:t>CODE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5E8484-2CB1-9234-8598-F2E2C9530EA0}"/>
              </a:ext>
            </a:extLst>
          </p:cNvPr>
          <p:cNvCxnSpPr>
            <a:stCxn id="32" idx="3"/>
          </p:cNvCxnSpPr>
          <p:nvPr/>
        </p:nvCxnSpPr>
        <p:spPr>
          <a:xfrm>
            <a:off x="2039946" y="2962399"/>
            <a:ext cx="925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at, mammal, silhouette&#10;&#10;Description automatically generated">
            <a:extLst>
              <a:ext uri="{FF2B5EF4-FFF2-40B4-BE49-F238E27FC236}">
                <a16:creationId xmlns:a16="http://schemas.microsoft.com/office/drawing/2014/main" id="{5064C8A1-3AE9-BCE0-44B9-7CD861A843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0026" y="2714233"/>
            <a:ext cx="470274" cy="47027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8DCD4E3-A265-BF21-364A-64D1986D1544}"/>
              </a:ext>
            </a:extLst>
          </p:cNvPr>
          <p:cNvSpPr txBox="1"/>
          <p:nvPr/>
        </p:nvSpPr>
        <p:spPr>
          <a:xfrm>
            <a:off x="2938468" y="314304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Abadi" panose="020B0604020104020204" pitchFamily="34" charset="0"/>
              </a:rPr>
              <a:t>Git/GitHub</a:t>
            </a:r>
            <a:endParaRPr lang="fr-FR" dirty="0">
              <a:latin typeface="Abadi" panose="020B0604020104020204" pitchFamily="34" charset="0"/>
            </a:endParaRPr>
          </a:p>
        </p:txBody>
      </p:sp>
      <p:pic>
        <p:nvPicPr>
          <p:cNvPr id="37" name="Picture 36" descr="A picture containing circle, graphics, design&#10;&#10;Description automatically generated">
            <a:extLst>
              <a:ext uri="{FF2B5EF4-FFF2-40B4-BE49-F238E27FC236}">
                <a16:creationId xmlns:a16="http://schemas.microsoft.com/office/drawing/2014/main" id="{7B3479D8-2320-3BCE-69F1-8F6DE20563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3307761" y="4052226"/>
            <a:ext cx="484826" cy="48967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818F04B-7E03-FC56-4ACE-182E32730A57}"/>
              </a:ext>
            </a:extLst>
          </p:cNvPr>
          <p:cNvSpPr txBox="1"/>
          <p:nvPr/>
        </p:nvSpPr>
        <p:spPr>
          <a:xfrm>
            <a:off x="3092356" y="45884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err="1">
                <a:latin typeface="Abadi" panose="020B0604020104020204" pitchFamily="34" charset="0"/>
              </a:rPr>
              <a:t>circle</a:t>
            </a:r>
            <a:r>
              <a:rPr lang="fr-FR" sz="1800" b="1" dirty="0" err="1">
                <a:latin typeface="Abadi" panose="020B0604020104020204" pitchFamily="34" charset="0"/>
              </a:rPr>
              <a:t>ci</a:t>
            </a:r>
            <a:endParaRPr lang="fr-FR" b="1" dirty="0">
              <a:latin typeface="Abadi" panose="020B0604020104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63A728-F248-D011-96F2-756B8099763A}"/>
              </a:ext>
            </a:extLst>
          </p:cNvPr>
          <p:cNvCxnSpPr>
            <a:stCxn id="36" idx="2"/>
          </p:cNvCxnSpPr>
          <p:nvPr/>
        </p:nvCxnSpPr>
        <p:spPr>
          <a:xfrm>
            <a:off x="3550174" y="3512377"/>
            <a:ext cx="0" cy="49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Paper outline">
            <a:extLst>
              <a:ext uri="{FF2B5EF4-FFF2-40B4-BE49-F238E27FC236}">
                <a16:creationId xmlns:a16="http://schemas.microsoft.com/office/drawing/2014/main" id="{376C505A-30B6-9C59-1108-98DBDECAA3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3408" y="2498299"/>
            <a:ext cx="705483" cy="70548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D9CD540-D90E-A1A7-9381-B4BA5994D1D4}"/>
              </a:ext>
            </a:extLst>
          </p:cNvPr>
          <p:cNvSpPr txBox="1"/>
          <p:nvPr/>
        </p:nvSpPr>
        <p:spPr>
          <a:xfrm>
            <a:off x="7697148" y="2697151"/>
            <a:ext cx="182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Config : .</a:t>
            </a:r>
            <a:r>
              <a:rPr lang="fr-FR" dirty="0" err="1">
                <a:latin typeface="Abadi" panose="020B0604020104020204" pitchFamily="34" charset="0"/>
              </a:rPr>
              <a:t>circle</a:t>
            </a:r>
            <a:r>
              <a:rPr lang="fr-FR" b="1" dirty="0" err="1">
                <a:latin typeface="Abadi" panose="020B0604020104020204" pitchFamily="34" charset="0"/>
              </a:rPr>
              <a:t>ci</a:t>
            </a:r>
            <a:endParaRPr lang="fr-FR" sz="1100" b="1" dirty="0">
              <a:latin typeface="Abadi" panose="020B0604020104020204" pitchFamily="34" charset="0"/>
            </a:endParaRPr>
          </a:p>
        </p:txBody>
      </p:sp>
      <p:pic>
        <p:nvPicPr>
          <p:cNvPr id="46" name="Picture 12" descr="PythonAnywhere logo">
            <a:extLst>
              <a:ext uri="{FF2B5EF4-FFF2-40B4-BE49-F238E27FC236}">
                <a16:creationId xmlns:a16="http://schemas.microsoft.com/office/drawing/2014/main" id="{E512DBE9-87DB-5ACF-C060-8C40C96B5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96" y="5311581"/>
            <a:ext cx="2095904" cy="3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Graphic 46" descr="Arrow circle with solid fill">
            <a:extLst>
              <a:ext uri="{FF2B5EF4-FFF2-40B4-BE49-F238E27FC236}">
                <a16:creationId xmlns:a16="http://schemas.microsoft.com/office/drawing/2014/main" id="{2D069443-69AE-B315-6F07-8267FE2D19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76117" y="5264030"/>
            <a:ext cx="498092" cy="498092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C5348CD-AEB8-D4AB-13D9-9A9C7B17D528}"/>
              </a:ext>
            </a:extLst>
          </p:cNvPr>
          <p:cNvCxnSpPr>
            <a:stCxn id="38" idx="2"/>
            <a:endCxn id="47" idx="0"/>
          </p:cNvCxnSpPr>
          <p:nvPr/>
        </p:nvCxnSpPr>
        <p:spPr>
          <a:xfrm>
            <a:off x="3518114" y="4957782"/>
            <a:ext cx="7049" cy="306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CFC2D3-208D-5A52-8BB2-EA633B54B2EB}"/>
              </a:ext>
            </a:extLst>
          </p:cNvPr>
          <p:cNvCxnSpPr>
            <a:stCxn id="47" idx="3"/>
            <a:endCxn id="46" idx="1"/>
          </p:cNvCxnSpPr>
          <p:nvPr/>
        </p:nvCxnSpPr>
        <p:spPr>
          <a:xfrm flipV="1">
            <a:off x="3774209" y="5506025"/>
            <a:ext cx="581987" cy="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10">
            <a:extLst>
              <a:ext uri="{FF2B5EF4-FFF2-40B4-BE49-F238E27FC236}">
                <a16:creationId xmlns:a16="http://schemas.microsoft.com/office/drawing/2014/main" id="{F467F150-65EA-8032-BB4A-8A63AF1F0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44" y="4921077"/>
            <a:ext cx="521531" cy="498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DCE402-04B9-AAEA-26EC-A8991662400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89392" y="3251043"/>
            <a:ext cx="4234117" cy="2510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E26D4E-0F10-2F9C-94D0-8693F8BA481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60176" y="3709274"/>
            <a:ext cx="4927751" cy="7506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AE1389-C603-71F3-4AE3-18832CD3C35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61141" y="4588450"/>
            <a:ext cx="5125819" cy="48878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6A32A5-5215-AA39-B473-C3DF127B12DB}"/>
              </a:ext>
            </a:extLst>
          </p:cNvPr>
          <p:cNvCxnSpPr>
            <a:cxnSpLocks/>
          </p:cNvCxnSpPr>
          <p:nvPr/>
        </p:nvCxnSpPr>
        <p:spPr>
          <a:xfrm>
            <a:off x="8369300" y="3143045"/>
            <a:ext cx="0" cy="35904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807BEE76-965E-5CF5-C42D-C029343EBDF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99610" y="5135262"/>
            <a:ext cx="5087350" cy="44029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E228A54-3F9A-BEEA-5B17-131A51F8B9D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14938" y="5672724"/>
            <a:ext cx="5072022" cy="44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24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37" name="Google Shape;137;p3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0" name="Google Shape;140;p3" descr="Mil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822" y="411180"/>
            <a:ext cx="707473" cy="707473"/>
          </a:xfrm>
          <a:prstGeom prst="rect">
            <a:avLst/>
          </a:prstGeom>
          <a:noFill/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</p:pic>
      <p:sp>
        <p:nvSpPr>
          <p:cNvPr id="142" name="Google Shape;14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fr-FR" sz="1800"/>
              <a:t>19</a:t>
            </a:fld>
            <a:endParaRPr sz="1800"/>
          </a:p>
        </p:txBody>
      </p:sp>
      <p:sp>
        <p:nvSpPr>
          <p:cNvPr id="10" name="Google Shape;125;p2">
            <a:extLst>
              <a:ext uri="{FF2B5EF4-FFF2-40B4-BE49-F238E27FC236}">
                <a16:creationId xmlns:a16="http://schemas.microsoft.com/office/drawing/2014/main" id="{083563BE-A85C-F66A-DAA2-FC24584F34BF}"/>
              </a:ext>
            </a:extLst>
          </p:cNvPr>
          <p:cNvSpPr txBox="1"/>
          <p:nvPr/>
        </p:nvSpPr>
        <p:spPr>
          <a:xfrm>
            <a:off x="1091295" y="598388"/>
            <a:ext cx="4885194" cy="42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fr-FR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Axes d’amélioration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1B1B0-7162-CFA3-965D-B26240723AD7}"/>
              </a:ext>
            </a:extLst>
          </p:cNvPr>
          <p:cNvSpPr txBox="1"/>
          <p:nvPr/>
        </p:nvSpPr>
        <p:spPr>
          <a:xfrm>
            <a:off x="1235159" y="2185490"/>
            <a:ext cx="5985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- Features importance - Features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F9490-0169-5078-7DC4-AD5E7A413E8B}"/>
              </a:ext>
            </a:extLst>
          </p:cNvPr>
          <p:cNvSpPr txBox="1"/>
          <p:nvPr/>
        </p:nvSpPr>
        <p:spPr>
          <a:xfrm>
            <a:off x="1235159" y="2893705"/>
            <a:ext cx="759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- Déploiement du modèle dans un </a:t>
            </a:r>
            <a:r>
              <a:rPr lang="fr-FR" sz="2400" dirty="0" err="1">
                <a:solidFill>
                  <a:schemeClr val="tx1"/>
                </a:solidFill>
              </a:rPr>
              <a:t>bucket</a:t>
            </a:r>
            <a:r>
              <a:rPr lang="fr-FR" sz="2400" dirty="0">
                <a:solidFill>
                  <a:schemeClr val="tx1"/>
                </a:solidFill>
              </a:rPr>
              <a:t> exemple S3.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AD477-B63A-A8F5-4FFF-E97C5AE8CC44}"/>
              </a:ext>
            </a:extLst>
          </p:cNvPr>
          <p:cNvSpPr txBox="1"/>
          <p:nvPr/>
        </p:nvSpPr>
        <p:spPr>
          <a:xfrm>
            <a:off x="1259822" y="3601920"/>
            <a:ext cx="754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- Redémarrer l’API en cas de changement du modèle.</a:t>
            </a:r>
          </a:p>
        </p:txBody>
      </p:sp>
      <p:sp>
        <p:nvSpPr>
          <p:cNvPr id="8" name="Google Shape;147;p3">
            <a:extLst>
              <a:ext uri="{FF2B5EF4-FFF2-40B4-BE49-F238E27FC236}">
                <a16:creationId xmlns:a16="http://schemas.microsoft.com/office/drawing/2014/main" id="{FB8047DE-5B94-AB31-5BCE-EF7DE79D0B91}"/>
              </a:ext>
            </a:extLst>
          </p:cNvPr>
          <p:cNvSpPr txBox="1"/>
          <p:nvPr/>
        </p:nvSpPr>
        <p:spPr>
          <a:xfrm>
            <a:off x="1303576" y="4307795"/>
            <a:ext cx="8643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latin typeface="Calibri"/>
                <a:ea typeface="Calibri"/>
                <a:cs typeface="Calibri"/>
                <a:sym typeface="Calibri"/>
              </a:rPr>
              <a:t>- Amélioration du visuel du dashboard à revoir.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2717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 rot="2700000">
            <a:off x="82782" y="-1386168"/>
            <a:ext cx="2424873" cy="3611191"/>
          </a:xfrm>
          <a:custGeom>
            <a:avLst/>
            <a:gdLst/>
            <a:ahLst/>
            <a:cxnLst/>
            <a:rect l="l" t="t" r="r" b="b"/>
            <a:pathLst>
              <a:path w="2424873" h="3611191" extrusionOk="0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 rot="2700000">
            <a:off x="1571000" y="-338582"/>
            <a:ext cx="1635955" cy="1635955"/>
          </a:xfrm>
          <a:custGeom>
            <a:avLst/>
            <a:gdLst/>
            <a:ahLst/>
            <a:cxnLst/>
            <a:rect l="l" t="t" r="r" b="b"/>
            <a:pathLst>
              <a:path w="1635955" h="1635955" extrusionOk="0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 rot="2700000">
            <a:off x="9627985" y="-6588"/>
            <a:ext cx="4059393" cy="2548110"/>
          </a:xfrm>
          <a:custGeom>
            <a:avLst/>
            <a:gdLst/>
            <a:ahLst/>
            <a:cxnLst/>
            <a:rect l="l" t="t" r="r" b="b"/>
            <a:pathLst>
              <a:path w="4059393" h="2548110" extrusionOk="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 rot="2700000">
            <a:off x="-29557" y="5198743"/>
            <a:ext cx="2444907" cy="2366116"/>
          </a:xfrm>
          <a:custGeom>
            <a:avLst/>
            <a:gdLst/>
            <a:ahLst/>
            <a:cxnLst/>
            <a:rect l="l" t="t" r="r" b="b"/>
            <a:pathLst>
              <a:path w="2203753" h="2132734" extrusionOk="0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 rot="2700000">
            <a:off x="3401311" y="734311"/>
            <a:ext cx="5389379" cy="5389379"/>
          </a:xfrm>
          <a:custGeom>
            <a:avLst/>
            <a:gdLst/>
            <a:ahLst/>
            <a:cxnLst/>
            <a:rect l="l" t="t" r="r" b="b"/>
            <a:pathLst>
              <a:path w="5389379" h="5389379" extrusionOk="0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 rot="2700000">
            <a:off x="2700283" y="33283"/>
            <a:ext cx="6791435" cy="6791435"/>
          </a:xfrm>
          <a:custGeom>
            <a:avLst/>
            <a:gdLst/>
            <a:ahLst/>
            <a:cxnLst/>
            <a:rect l="l" t="t" r="r" b="b"/>
            <a:pathLst>
              <a:path w="6791435" h="6791435" extrusionOk="0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3299197" y="1417371"/>
            <a:ext cx="3644430" cy="42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fr-FR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 rot="2700000">
            <a:off x="9629823" y="5457591"/>
            <a:ext cx="2231794" cy="2568811"/>
          </a:xfrm>
          <a:custGeom>
            <a:avLst/>
            <a:gdLst/>
            <a:ahLst/>
            <a:cxnLst/>
            <a:rect l="l" t="t" r="r" b="b"/>
            <a:pathLst>
              <a:path w="2940086" h="3384061" extrusionOk="0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3985024" y="1983181"/>
            <a:ext cx="3644430" cy="42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fr-FR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Contexte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3985858" y="2495038"/>
            <a:ext cx="4208725" cy="64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Proposition d’une solution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3986830" y="3761852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fr-FR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Modélisation et Tracking</a:t>
            </a:r>
            <a:endParaRPr sz="2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3986467" y="4848963"/>
            <a:ext cx="4885194" cy="42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fr-FR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Axes d’amélioration</a:t>
            </a:r>
          </a:p>
        </p:txBody>
      </p:sp>
      <p:sp>
        <p:nvSpPr>
          <p:cNvPr id="126" name="Google Shape;126;p2"/>
          <p:cNvSpPr txBox="1"/>
          <p:nvPr/>
        </p:nvSpPr>
        <p:spPr>
          <a:xfrm>
            <a:off x="3985019" y="3156775"/>
            <a:ext cx="43809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Pipeline du projet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sp>
        <p:nvSpPr>
          <p:cNvPr id="128" name="Google Shape;128;p2"/>
          <p:cNvSpPr txBox="1"/>
          <p:nvPr/>
        </p:nvSpPr>
        <p:spPr>
          <a:xfrm>
            <a:off x="3985029" y="4305409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CI/CD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3">
            <a:extLst>
              <a:ext uri="{FF2B5EF4-FFF2-40B4-BE49-F238E27FC236}">
                <a16:creationId xmlns:a16="http://schemas.microsoft.com/office/drawing/2014/main" id="{8F5EF372-9794-C5AB-BB8F-D902A6A0A2E4}"/>
              </a:ext>
            </a:extLst>
          </p:cNvPr>
          <p:cNvSpPr txBox="1">
            <a:spLocks/>
          </p:cNvSpPr>
          <p:nvPr/>
        </p:nvSpPr>
        <p:spPr>
          <a:xfrm>
            <a:off x="3010095" y="26169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Merci de votre attention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F23C37-D866-5A0C-7320-F7594CBA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800" dirty="0"/>
              <a:t>Présenté par Mr Dai TENSAOUT 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7930B04-AC62-A5E5-D8B2-C9C94B5D2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009" y="446163"/>
            <a:ext cx="3644430" cy="1141851"/>
          </a:xfrm>
          <a:noFill/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fr-FR" sz="2400" i="1" dirty="0">
                <a:solidFill>
                  <a:srgbClr val="0070C0"/>
                </a:solidFill>
              </a:rPr>
              <a:t>Implémentez un modèle de scoring</a:t>
            </a:r>
            <a:endParaRPr lang="en-US" sz="2400" i="1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fr-FR" sz="1200" dirty="0">
                <a:solidFill>
                  <a:srgbClr val="0070C0"/>
                </a:solidFill>
              </a:rPr>
              <a:t>Parcours Data Scientist.</a:t>
            </a:r>
            <a:endParaRPr lang="en-US" i="1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279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37" name="Google Shape;137;p3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0" name="Google Shape;140;p3" descr="Mil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822" y="411180"/>
            <a:ext cx="707473" cy="707473"/>
          </a:xfrm>
          <a:prstGeom prst="rect">
            <a:avLst/>
          </a:prstGeom>
          <a:noFill/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</p:pic>
      <p:sp>
        <p:nvSpPr>
          <p:cNvPr id="142" name="Google Shape;14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fr-FR" sz="1800"/>
              <a:t>3</a:t>
            </a:fld>
            <a:endParaRPr sz="1800"/>
          </a:p>
        </p:txBody>
      </p:sp>
      <p:pic>
        <p:nvPicPr>
          <p:cNvPr id="143" name="Google Shape;14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6775" y="261118"/>
            <a:ext cx="1668625" cy="1542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4" name="Google Shape;144;p3"/>
          <p:cNvSpPr txBox="1"/>
          <p:nvPr/>
        </p:nvSpPr>
        <p:spPr>
          <a:xfrm>
            <a:off x="574042" y="1716888"/>
            <a:ext cx="8643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latin typeface="Calibri"/>
                <a:ea typeface="Calibri"/>
                <a:cs typeface="Calibri"/>
                <a:sym typeface="Calibri"/>
              </a:rPr>
              <a:t>Prêt à dépenser : une société qui propose des crédits à la consommation 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574042" y="2934333"/>
            <a:ext cx="8643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Clients ayant peu d’historique de prêts.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637542" y="3943405"/>
            <a:ext cx="8643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Modèle de scoring crédit pour calculer la probabilité de solvabilité d’un client.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637542" y="5302771"/>
            <a:ext cx="8643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latin typeface="Calibri"/>
                <a:ea typeface="Calibri"/>
                <a:cs typeface="Calibri"/>
                <a:sym typeface="Calibri"/>
              </a:rPr>
              <a:t>Un dashboard pour une meilleure gestion de la relation client,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2;p2">
            <a:extLst>
              <a:ext uri="{FF2B5EF4-FFF2-40B4-BE49-F238E27FC236}">
                <a16:creationId xmlns:a16="http://schemas.microsoft.com/office/drawing/2014/main" id="{DBE3A225-2004-C946-293B-EA0A30B8DB7E}"/>
              </a:ext>
            </a:extLst>
          </p:cNvPr>
          <p:cNvSpPr txBox="1"/>
          <p:nvPr/>
        </p:nvSpPr>
        <p:spPr>
          <a:xfrm>
            <a:off x="1187880" y="550579"/>
            <a:ext cx="3644430" cy="42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fr-FR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Contexte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23;p2">
            <a:extLst>
              <a:ext uri="{FF2B5EF4-FFF2-40B4-BE49-F238E27FC236}">
                <a16:creationId xmlns:a16="http://schemas.microsoft.com/office/drawing/2014/main" id="{B908B951-2BE7-8D0F-13FA-B9900886C8F7}"/>
              </a:ext>
            </a:extLst>
          </p:cNvPr>
          <p:cNvSpPr txBox="1"/>
          <p:nvPr/>
        </p:nvSpPr>
        <p:spPr>
          <a:xfrm>
            <a:off x="-4412151" y="550579"/>
            <a:ext cx="4208725" cy="64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Proposition d’une solution</a:t>
            </a:r>
            <a:endParaRPr lang="fr-FR"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2">
            <a:extLst>
              <a:ext uri="{FF2B5EF4-FFF2-40B4-BE49-F238E27FC236}">
                <a16:creationId xmlns:a16="http://schemas.microsoft.com/office/drawing/2014/main" id="{F2038C36-EDF1-CBCF-D74E-C073DEAFF0D0}"/>
              </a:ext>
            </a:extLst>
          </p:cNvPr>
          <p:cNvSpPr txBox="1"/>
          <p:nvPr/>
        </p:nvSpPr>
        <p:spPr>
          <a:xfrm>
            <a:off x="-4410340" y="2329250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fr-FR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Modélisation et Tracking</a:t>
            </a:r>
            <a:endParaRPr sz="2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6;p2">
            <a:extLst>
              <a:ext uri="{FF2B5EF4-FFF2-40B4-BE49-F238E27FC236}">
                <a16:creationId xmlns:a16="http://schemas.microsoft.com/office/drawing/2014/main" id="{5ADEBFA0-659C-FEDC-576E-133FF94FE88E}"/>
              </a:ext>
            </a:extLst>
          </p:cNvPr>
          <p:cNvSpPr txBox="1"/>
          <p:nvPr/>
        </p:nvSpPr>
        <p:spPr>
          <a:xfrm>
            <a:off x="-4412151" y="1724173"/>
            <a:ext cx="43809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Pipeline du projet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28;p2">
            <a:extLst>
              <a:ext uri="{FF2B5EF4-FFF2-40B4-BE49-F238E27FC236}">
                <a16:creationId xmlns:a16="http://schemas.microsoft.com/office/drawing/2014/main" id="{79C55A60-BB14-11E5-ADF0-2CBD621668BE}"/>
              </a:ext>
            </a:extLst>
          </p:cNvPr>
          <p:cNvSpPr txBox="1"/>
          <p:nvPr/>
        </p:nvSpPr>
        <p:spPr>
          <a:xfrm>
            <a:off x="-4412141" y="2872807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CI/CD</a:t>
            </a:r>
            <a:endParaRPr lang="fr-FR"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37" name="Google Shape;137;p3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0" name="Google Shape;140;p3" descr="Mil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822" y="411180"/>
            <a:ext cx="707473" cy="707473"/>
          </a:xfrm>
          <a:prstGeom prst="rect">
            <a:avLst/>
          </a:prstGeom>
          <a:noFill/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</p:pic>
      <p:sp>
        <p:nvSpPr>
          <p:cNvPr id="142" name="Google Shape;14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fr-FR" sz="1800"/>
              <a:t>4</a:t>
            </a:fld>
            <a:endParaRPr sz="1800"/>
          </a:p>
        </p:txBody>
      </p:sp>
      <p:sp>
        <p:nvSpPr>
          <p:cNvPr id="8" name="Google Shape;123;p2">
            <a:extLst>
              <a:ext uri="{FF2B5EF4-FFF2-40B4-BE49-F238E27FC236}">
                <a16:creationId xmlns:a16="http://schemas.microsoft.com/office/drawing/2014/main" id="{B908B951-2BE7-8D0F-13FA-B9900886C8F7}"/>
              </a:ext>
            </a:extLst>
          </p:cNvPr>
          <p:cNvSpPr txBox="1"/>
          <p:nvPr/>
        </p:nvSpPr>
        <p:spPr>
          <a:xfrm>
            <a:off x="1203117" y="550579"/>
            <a:ext cx="4208725" cy="64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Proposition d’une solution</a:t>
            </a:r>
            <a:endParaRPr lang="fr-FR"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2">
            <a:extLst>
              <a:ext uri="{FF2B5EF4-FFF2-40B4-BE49-F238E27FC236}">
                <a16:creationId xmlns:a16="http://schemas.microsoft.com/office/drawing/2014/main" id="{F2038C36-EDF1-CBCF-D74E-C073DEAFF0D0}"/>
              </a:ext>
            </a:extLst>
          </p:cNvPr>
          <p:cNvSpPr txBox="1"/>
          <p:nvPr/>
        </p:nvSpPr>
        <p:spPr>
          <a:xfrm>
            <a:off x="-4410340" y="2329250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Modélisation et Tracking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6;p2">
            <a:extLst>
              <a:ext uri="{FF2B5EF4-FFF2-40B4-BE49-F238E27FC236}">
                <a16:creationId xmlns:a16="http://schemas.microsoft.com/office/drawing/2014/main" id="{5ADEBFA0-659C-FEDC-576E-133FF94FE88E}"/>
              </a:ext>
            </a:extLst>
          </p:cNvPr>
          <p:cNvSpPr txBox="1"/>
          <p:nvPr/>
        </p:nvSpPr>
        <p:spPr>
          <a:xfrm>
            <a:off x="-4412151" y="580061"/>
            <a:ext cx="43809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Pipeline du projet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28;p2">
            <a:extLst>
              <a:ext uri="{FF2B5EF4-FFF2-40B4-BE49-F238E27FC236}">
                <a16:creationId xmlns:a16="http://schemas.microsoft.com/office/drawing/2014/main" id="{79C55A60-BB14-11E5-ADF0-2CBD621668BE}"/>
              </a:ext>
            </a:extLst>
          </p:cNvPr>
          <p:cNvSpPr txBox="1"/>
          <p:nvPr/>
        </p:nvSpPr>
        <p:spPr>
          <a:xfrm>
            <a:off x="-4412141" y="2872807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CI/CD</a:t>
            </a:r>
            <a:endParaRPr lang="fr-FR"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736278-4EAB-0315-3F17-81EC032B1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9" y="2475910"/>
            <a:ext cx="1472413" cy="1472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graphics, font, circle, logo&#10;&#10;Description automatically generated">
            <a:extLst>
              <a:ext uri="{FF2B5EF4-FFF2-40B4-BE49-F238E27FC236}">
                <a16:creationId xmlns:a16="http://schemas.microsoft.com/office/drawing/2014/main" id="{198B0B0C-CFF5-EC90-9D79-B40E4CD73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423" y="2012328"/>
            <a:ext cx="1311322" cy="705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blue and yellow snake logo&#10;&#10;Description automatically generated with low confidence">
            <a:extLst>
              <a:ext uri="{FF2B5EF4-FFF2-40B4-BE49-F238E27FC236}">
                <a16:creationId xmlns:a16="http://schemas.microsoft.com/office/drawing/2014/main" id="{B783DFF5-A3C2-72EC-73AD-885D7F970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0067" y="4139745"/>
            <a:ext cx="950033" cy="1041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BF69432-0D18-0743-D186-B22AC27CB549}"/>
              </a:ext>
            </a:extLst>
          </p:cNvPr>
          <p:cNvGrpSpPr/>
          <p:nvPr/>
        </p:nvGrpSpPr>
        <p:grpSpPr>
          <a:xfrm>
            <a:off x="4361160" y="2767164"/>
            <a:ext cx="2578596" cy="676275"/>
            <a:chOff x="4648660" y="1166472"/>
            <a:chExt cx="2578596" cy="6762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49442D-2222-5EA0-23E8-F052BA2AD8D1}"/>
                </a:ext>
              </a:extLst>
            </p:cNvPr>
            <p:cNvSpPr/>
            <p:nvPr/>
          </p:nvSpPr>
          <p:spPr>
            <a:xfrm>
              <a:off x="4648660" y="1166472"/>
              <a:ext cx="2578596" cy="6762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Plotly">
              <a:extLst>
                <a:ext uri="{FF2B5EF4-FFF2-40B4-BE49-F238E27FC236}">
                  <a16:creationId xmlns:a16="http://schemas.microsoft.com/office/drawing/2014/main" id="{93C5B143-16A6-5C7D-EC55-E3398B22C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660" y="1166472"/>
              <a:ext cx="2438400" cy="6762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E9CD1B2A-DE3C-B9DF-3FD0-EC7AD0384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289" y="1839380"/>
            <a:ext cx="4701845" cy="2300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7A99E59-8207-F39C-F364-1A89D8FAF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28" y="3523017"/>
            <a:ext cx="1045668" cy="998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ythonAnywhere logo">
            <a:extLst>
              <a:ext uri="{FF2B5EF4-FFF2-40B4-BE49-F238E27FC236}">
                <a16:creationId xmlns:a16="http://schemas.microsoft.com/office/drawing/2014/main" id="{1FF7D790-EAB7-5DCD-ABED-94BB2AA52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176" y="3143972"/>
            <a:ext cx="2936069" cy="54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picture containing circle, graphics, design&#10;&#10;Description automatically generated">
            <a:extLst>
              <a:ext uri="{FF2B5EF4-FFF2-40B4-BE49-F238E27FC236}">
                <a16:creationId xmlns:a16="http://schemas.microsoft.com/office/drawing/2014/main" id="{59852FDE-937B-EF99-958D-E2271D66C6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V="1">
            <a:off x="9888141" y="2375274"/>
            <a:ext cx="679172" cy="685964"/>
          </a:xfrm>
          <a:prstGeom prst="rect">
            <a:avLst/>
          </a:prstGeom>
        </p:spPr>
      </p:pic>
      <p:pic>
        <p:nvPicPr>
          <p:cNvPr id="11" name="Picture 10" descr="A picture containing cat, mammal, silhouette&#10;&#10;Description automatically generated">
            <a:extLst>
              <a:ext uri="{FF2B5EF4-FFF2-40B4-BE49-F238E27FC236}">
                <a16:creationId xmlns:a16="http://schemas.microsoft.com/office/drawing/2014/main" id="{FF9338F6-3C5A-C354-ABE0-959C87F596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890563" y="5599215"/>
            <a:ext cx="757135" cy="75713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9B4EB04-4462-90DC-336F-50BC9ECB1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9738" y="5503321"/>
            <a:ext cx="972351" cy="94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5B7F-69BB-1DB3-0638-06E9F51840D6}"/>
              </a:ext>
            </a:extLst>
          </p:cNvPr>
          <p:cNvSpPr txBox="1"/>
          <p:nvPr/>
        </p:nvSpPr>
        <p:spPr>
          <a:xfrm>
            <a:off x="-4202994" y="577012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Abadi" panose="020B0604020104020204" pitchFamily="34" charset="0"/>
              </a:rPr>
              <a:t>Versioning</a:t>
            </a:r>
            <a:endParaRPr lang="fr-FR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2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37" name="Google Shape;137;p3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0" name="Google Shape;140;p3" descr="Mil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822" y="411180"/>
            <a:ext cx="707473" cy="707473"/>
          </a:xfrm>
          <a:prstGeom prst="rect">
            <a:avLst/>
          </a:prstGeom>
          <a:noFill/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</p:pic>
      <p:sp>
        <p:nvSpPr>
          <p:cNvPr id="142" name="Google Shape;14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fr-FR" sz="1800"/>
              <a:t>5</a:t>
            </a:fld>
            <a:endParaRPr sz="1800"/>
          </a:p>
        </p:txBody>
      </p:sp>
      <p:sp>
        <p:nvSpPr>
          <p:cNvPr id="8" name="Google Shape;123;p2">
            <a:extLst>
              <a:ext uri="{FF2B5EF4-FFF2-40B4-BE49-F238E27FC236}">
                <a16:creationId xmlns:a16="http://schemas.microsoft.com/office/drawing/2014/main" id="{B908B951-2BE7-8D0F-13FA-B9900886C8F7}"/>
              </a:ext>
            </a:extLst>
          </p:cNvPr>
          <p:cNvSpPr txBox="1"/>
          <p:nvPr/>
        </p:nvSpPr>
        <p:spPr>
          <a:xfrm>
            <a:off x="1203117" y="550579"/>
            <a:ext cx="4208725" cy="64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Proposition d’une solution</a:t>
            </a:r>
            <a:endParaRPr lang="fr-FR"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2">
            <a:extLst>
              <a:ext uri="{FF2B5EF4-FFF2-40B4-BE49-F238E27FC236}">
                <a16:creationId xmlns:a16="http://schemas.microsoft.com/office/drawing/2014/main" id="{F2038C36-EDF1-CBCF-D74E-C073DEAFF0D0}"/>
              </a:ext>
            </a:extLst>
          </p:cNvPr>
          <p:cNvSpPr txBox="1"/>
          <p:nvPr/>
        </p:nvSpPr>
        <p:spPr>
          <a:xfrm>
            <a:off x="-4410340" y="2329250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Modélisation et Tracking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6;p2">
            <a:extLst>
              <a:ext uri="{FF2B5EF4-FFF2-40B4-BE49-F238E27FC236}">
                <a16:creationId xmlns:a16="http://schemas.microsoft.com/office/drawing/2014/main" id="{5ADEBFA0-659C-FEDC-576E-133FF94FE88E}"/>
              </a:ext>
            </a:extLst>
          </p:cNvPr>
          <p:cNvSpPr txBox="1"/>
          <p:nvPr/>
        </p:nvSpPr>
        <p:spPr>
          <a:xfrm>
            <a:off x="-4412151" y="580061"/>
            <a:ext cx="43809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Pipeline du projet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28;p2">
            <a:extLst>
              <a:ext uri="{FF2B5EF4-FFF2-40B4-BE49-F238E27FC236}">
                <a16:creationId xmlns:a16="http://schemas.microsoft.com/office/drawing/2014/main" id="{79C55A60-BB14-11E5-ADF0-2CBD621668BE}"/>
              </a:ext>
            </a:extLst>
          </p:cNvPr>
          <p:cNvSpPr txBox="1"/>
          <p:nvPr/>
        </p:nvSpPr>
        <p:spPr>
          <a:xfrm>
            <a:off x="-4412141" y="2872807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CI/CD</a:t>
            </a:r>
            <a:endParaRPr lang="fr-FR"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736278-4EAB-0315-3F17-81EC032B1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9" y="2475910"/>
            <a:ext cx="1472413" cy="1472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graphics, font, circle, logo&#10;&#10;Description automatically generated">
            <a:extLst>
              <a:ext uri="{FF2B5EF4-FFF2-40B4-BE49-F238E27FC236}">
                <a16:creationId xmlns:a16="http://schemas.microsoft.com/office/drawing/2014/main" id="{198B0B0C-CFF5-EC90-9D79-B40E4CD73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423" y="2012328"/>
            <a:ext cx="1311322" cy="705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blue and yellow snake logo&#10;&#10;Description automatically generated with low confidence">
            <a:extLst>
              <a:ext uri="{FF2B5EF4-FFF2-40B4-BE49-F238E27FC236}">
                <a16:creationId xmlns:a16="http://schemas.microsoft.com/office/drawing/2014/main" id="{B783DFF5-A3C2-72EC-73AD-885D7F970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0067" y="4139745"/>
            <a:ext cx="950033" cy="1041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BF69432-0D18-0743-D186-B22AC27CB549}"/>
              </a:ext>
            </a:extLst>
          </p:cNvPr>
          <p:cNvGrpSpPr/>
          <p:nvPr/>
        </p:nvGrpSpPr>
        <p:grpSpPr>
          <a:xfrm>
            <a:off x="4361160" y="2767164"/>
            <a:ext cx="2578596" cy="676275"/>
            <a:chOff x="4648660" y="1166472"/>
            <a:chExt cx="2578596" cy="6762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49442D-2222-5EA0-23E8-F052BA2AD8D1}"/>
                </a:ext>
              </a:extLst>
            </p:cNvPr>
            <p:cNvSpPr/>
            <p:nvPr/>
          </p:nvSpPr>
          <p:spPr>
            <a:xfrm>
              <a:off x="4648660" y="1166472"/>
              <a:ext cx="2578596" cy="6762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Plotly">
              <a:extLst>
                <a:ext uri="{FF2B5EF4-FFF2-40B4-BE49-F238E27FC236}">
                  <a16:creationId xmlns:a16="http://schemas.microsoft.com/office/drawing/2014/main" id="{93C5B143-16A6-5C7D-EC55-E3398B22C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660" y="1166472"/>
              <a:ext cx="2438400" cy="6762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E9CD1B2A-DE3C-B9DF-3FD0-EC7AD0384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289" y="1839380"/>
            <a:ext cx="4701845" cy="2300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7A99E59-8207-F39C-F364-1A89D8FAF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28" y="3523017"/>
            <a:ext cx="1045668" cy="998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ythonAnywhere logo">
            <a:extLst>
              <a:ext uri="{FF2B5EF4-FFF2-40B4-BE49-F238E27FC236}">
                <a16:creationId xmlns:a16="http://schemas.microsoft.com/office/drawing/2014/main" id="{1FF7D790-EAB7-5DCD-ABED-94BB2AA52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176" y="3143972"/>
            <a:ext cx="2936069" cy="54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picture containing circle, graphics, design&#10;&#10;Description automatically generated">
            <a:extLst>
              <a:ext uri="{FF2B5EF4-FFF2-40B4-BE49-F238E27FC236}">
                <a16:creationId xmlns:a16="http://schemas.microsoft.com/office/drawing/2014/main" id="{59852FDE-937B-EF99-958D-E2271D66C6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V="1">
            <a:off x="9888141" y="2375274"/>
            <a:ext cx="679172" cy="685964"/>
          </a:xfrm>
          <a:prstGeom prst="rect">
            <a:avLst/>
          </a:prstGeom>
        </p:spPr>
      </p:pic>
      <p:pic>
        <p:nvPicPr>
          <p:cNvPr id="11" name="Picture 10" descr="A picture containing cat, mammal, silhouette&#10;&#10;Description automatically generated">
            <a:extLst>
              <a:ext uri="{FF2B5EF4-FFF2-40B4-BE49-F238E27FC236}">
                <a16:creationId xmlns:a16="http://schemas.microsoft.com/office/drawing/2014/main" id="{FF9338F6-3C5A-C354-ABE0-959C87F596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8282" y="5707539"/>
            <a:ext cx="757135" cy="75713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9B4EB04-4462-90DC-336F-50BC9ECB1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40" y="5714068"/>
            <a:ext cx="880083" cy="8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915232-7361-7104-4E02-5C1BFF9BC285}"/>
              </a:ext>
            </a:extLst>
          </p:cNvPr>
          <p:cNvSpPr/>
          <p:nvPr/>
        </p:nvSpPr>
        <p:spPr>
          <a:xfrm>
            <a:off x="383822" y="1662180"/>
            <a:ext cx="11680799" cy="3937035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773C4-80F1-FF5D-E7DC-93F3099F3E51}"/>
              </a:ext>
            </a:extLst>
          </p:cNvPr>
          <p:cNvSpPr txBox="1"/>
          <p:nvPr/>
        </p:nvSpPr>
        <p:spPr>
          <a:xfrm>
            <a:off x="2021949" y="5890428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Abadi" panose="020B0604020104020204" pitchFamily="34" charset="0"/>
              </a:rPr>
              <a:t>Versioning : Git/GitHub</a:t>
            </a:r>
            <a:endParaRPr lang="fr-FR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517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-4253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37" name="Google Shape;137;p3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0" name="Google Shape;140;p3" descr="Mil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822" y="411180"/>
            <a:ext cx="707473" cy="707473"/>
          </a:xfrm>
          <a:prstGeom prst="rect">
            <a:avLst/>
          </a:prstGeom>
          <a:noFill/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</p:pic>
      <p:sp>
        <p:nvSpPr>
          <p:cNvPr id="142" name="Google Shape;14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fr-FR" sz="1800"/>
              <a:t>6</a:t>
            </a:fld>
            <a:endParaRPr sz="1800"/>
          </a:p>
        </p:txBody>
      </p:sp>
      <p:sp>
        <p:nvSpPr>
          <p:cNvPr id="8" name="Google Shape;123;p2">
            <a:extLst>
              <a:ext uri="{FF2B5EF4-FFF2-40B4-BE49-F238E27FC236}">
                <a16:creationId xmlns:a16="http://schemas.microsoft.com/office/drawing/2014/main" id="{B908B951-2BE7-8D0F-13FA-B9900886C8F7}"/>
              </a:ext>
            </a:extLst>
          </p:cNvPr>
          <p:cNvSpPr txBox="1"/>
          <p:nvPr/>
        </p:nvSpPr>
        <p:spPr>
          <a:xfrm>
            <a:off x="1203117" y="550579"/>
            <a:ext cx="4208725" cy="64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Proposition d’une solution</a:t>
            </a:r>
            <a:endParaRPr lang="fr-FR"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2">
            <a:extLst>
              <a:ext uri="{FF2B5EF4-FFF2-40B4-BE49-F238E27FC236}">
                <a16:creationId xmlns:a16="http://schemas.microsoft.com/office/drawing/2014/main" id="{F2038C36-EDF1-CBCF-D74E-C073DEAFF0D0}"/>
              </a:ext>
            </a:extLst>
          </p:cNvPr>
          <p:cNvSpPr txBox="1"/>
          <p:nvPr/>
        </p:nvSpPr>
        <p:spPr>
          <a:xfrm>
            <a:off x="-4410340" y="2329250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Modélisation et Tracking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6;p2">
            <a:extLst>
              <a:ext uri="{FF2B5EF4-FFF2-40B4-BE49-F238E27FC236}">
                <a16:creationId xmlns:a16="http://schemas.microsoft.com/office/drawing/2014/main" id="{5ADEBFA0-659C-FEDC-576E-133FF94FE88E}"/>
              </a:ext>
            </a:extLst>
          </p:cNvPr>
          <p:cNvSpPr txBox="1"/>
          <p:nvPr/>
        </p:nvSpPr>
        <p:spPr>
          <a:xfrm>
            <a:off x="-4412151" y="580061"/>
            <a:ext cx="43809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Pipeline du projet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28;p2">
            <a:extLst>
              <a:ext uri="{FF2B5EF4-FFF2-40B4-BE49-F238E27FC236}">
                <a16:creationId xmlns:a16="http://schemas.microsoft.com/office/drawing/2014/main" id="{79C55A60-BB14-11E5-ADF0-2CBD621668BE}"/>
              </a:ext>
            </a:extLst>
          </p:cNvPr>
          <p:cNvSpPr txBox="1"/>
          <p:nvPr/>
        </p:nvSpPr>
        <p:spPr>
          <a:xfrm>
            <a:off x="-4412141" y="2872807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CI/CD</a:t>
            </a:r>
            <a:endParaRPr lang="fr-FR"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8E4E71-0BCB-6F4D-9672-5EFDE2CCA98A}"/>
              </a:ext>
            </a:extLst>
          </p:cNvPr>
          <p:cNvSpPr txBox="1"/>
          <p:nvPr/>
        </p:nvSpPr>
        <p:spPr>
          <a:xfrm>
            <a:off x="1231403" y="111865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/>
              <a:t>Architecture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4D2DFF3-47E5-D507-2539-4C19E77B4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444" y="2751162"/>
            <a:ext cx="676275" cy="54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2B75F46A-F1AE-7BE2-8DCD-3674E1D20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471" y="2489075"/>
            <a:ext cx="942975" cy="76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3D4116-0EBC-DC7A-428A-FEE5FDDE4AFD}"/>
              </a:ext>
            </a:extLst>
          </p:cNvPr>
          <p:cNvSpPr txBox="1"/>
          <p:nvPr/>
        </p:nvSpPr>
        <p:spPr>
          <a:xfrm>
            <a:off x="1178049" y="313436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/>
              <a:t>utilisateur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0D590F7-CFA8-A66A-1FC7-D918BF665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622" y="2358367"/>
            <a:ext cx="1083981" cy="108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5CB3CE-155F-0355-38D9-D6D220EF1C67}"/>
              </a:ext>
            </a:extLst>
          </p:cNvPr>
          <p:cNvSpPr txBox="1"/>
          <p:nvPr/>
        </p:nvSpPr>
        <p:spPr>
          <a:xfrm>
            <a:off x="5670503" y="2790543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spc="300" dirty="0"/>
              <a:t>API</a:t>
            </a:r>
          </a:p>
          <a:p>
            <a:r>
              <a:rPr lang="fr-FR" sz="1100" spc="300" dirty="0"/>
              <a:t>RESET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208A1B-79BE-7420-3993-25DDE65490BE}"/>
              </a:ext>
            </a:extLst>
          </p:cNvPr>
          <p:cNvCxnSpPr/>
          <p:nvPr/>
        </p:nvCxnSpPr>
        <p:spPr>
          <a:xfrm>
            <a:off x="4029283" y="2673441"/>
            <a:ext cx="1321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67B323-E2D7-4285-13C0-9E92064CE62E}"/>
              </a:ext>
            </a:extLst>
          </p:cNvPr>
          <p:cNvCxnSpPr/>
          <p:nvPr/>
        </p:nvCxnSpPr>
        <p:spPr>
          <a:xfrm flipH="1">
            <a:off x="4058752" y="3061877"/>
            <a:ext cx="1292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42D6F9-99A4-897F-1CF1-4CC03600C9A9}"/>
              </a:ext>
            </a:extLst>
          </p:cNvPr>
          <p:cNvSpPr txBox="1"/>
          <p:nvPr/>
        </p:nvSpPr>
        <p:spPr>
          <a:xfrm>
            <a:off x="4158280" y="2426102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spc="300" dirty="0"/>
              <a:t>requête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9C2D3D-7F5A-D428-403E-BAF5DA317FDA}"/>
              </a:ext>
            </a:extLst>
          </p:cNvPr>
          <p:cNvSpPr txBox="1"/>
          <p:nvPr/>
        </p:nvSpPr>
        <p:spPr>
          <a:xfrm>
            <a:off x="4224365" y="3053204"/>
            <a:ext cx="9428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spc="300" dirty="0"/>
              <a:t>réponse</a:t>
            </a:r>
          </a:p>
        </p:txBody>
      </p:sp>
      <p:pic>
        <p:nvPicPr>
          <p:cNvPr id="26" name="Picture 8">
            <a:extLst>
              <a:ext uri="{FF2B5EF4-FFF2-40B4-BE49-F238E27FC236}">
                <a16:creationId xmlns:a16="http://schemas.microsoft.com/office/drawing/2014/main" id="{C3D4E071-D8BC-B991-93E1-028955D13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220" y="2222369"/>
            <a:ext cx="1256912" cy="125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92BC882-C648-9457-540A-FF5C342100B8}"/>
              </a:ext>
            </a:extLst>
          </p:cNvPr>
          <p:cNvSpPr txBox="1"/>
          <p:nvPr/>
        </p:nvSpPr>
        <p:spPr>
          <a:xfrm>
            <a:off x="7808581" y="3293813"/>
            <a:ext cx="7906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spc="300" dirty="0"/>
              <a:t>server</a:t>
            </a:r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8906717D-C3E9-254A-1DE9-EC039C636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376" y="4318474"/>
            <a:ext cx="819995" cy="101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4041F20-B258-2D3B-8114-9F9E6BDDA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816" y="4437293"/>
            <a:ext cx="123825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28D6B8F-582A-1729-8002-DBC80269780D}"/>
              </a:ext>
            </a:extLst>
          </p:cNvPr>
          <p:cNvSpPr txBox="1"/>
          <p:nvPr/>
        </p:nvSpPr>
        <p:spPr>
          <a:xfrm>
            <a:off x="2961918" y="3149103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spc="300" dirty="0"/>
              <a:t>dashboard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C40804-F2D7-4855-2863-AA0F53C24707}"/>
              </a:ext>
            </a:extLst>
          </p:cNvPr>
          <p:cNvCxnSpPr/>
          <p:nvPr/>
        </p:nvCxnSpPr>
        <p:spPr>
          <a:xfrm>
            <a:off x="6793172" y="2660134"/>
            <a:ext cx="1321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EE7542-ADE2-19EE-842C-D7B0C5087EF3}"/>
              </a:ext>
            </a:extLst>
          </p:cNvPr>
          <p:cNvCxnSpPr/>
          <p:nvPr/>
        </p:nvCxnSpPr>
        <p:spPr>
          <a:xfrm flipH="1">
            <a:off x="6822336" y="3087157"/>
            <a:ext cx="1292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AE8259-9E2F-D391-8A3C-5F447C9CBE00}"/>
              </a:ext>
            </a:extLst>
          </p:cNvPr>
          <p:cNvCxnSpPr/>
          <p:nvPr/>
        </p:nvCxnSpPr>
        <p:spPr>
          <a:xfrm>
            <a:off x="8986728" y="3732173"/>
            <a:ext cx="0" cy="58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D1C19C-D6FC-1ACD-3185-117755C8DAFA}"/>
              </a:ext>
            </a:extLst>
          </p:cNvPr>
          <p:cNvCxnSpPr>
            <a:cxnSpLocks/>
          </p:cNvCxnSpPr>
          <p:nvPr/>
        </p:nvCxnSpPr>
        <p:spPr>
          <a:xfrm flipV="1">
            <a:off x="9316960" y="3703245"/>
            <a:ext cx="0" cy="61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7A13A3-40C7-1B56-79D0-02FD9EE2729E}"/>
              </a:ext>
            </a:extLst>
          </p:cNvPr>
          <p:cNvCxnSpPr>
            <a:cxnSpLocks/>
          </p:cNvCxnSpPr>
          <p:nvPr/>
        </p:nvCxnSpPr>
        <p:spPr>
          <a:xfrm>
            <a:off x="5944896" y="1589809"/>
            <a:ext cx="5273271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A0F8ED0-EC20-4393-7996-EB764EDDC75B}"/>
              </a:ext>
            </a:extLst>
          </p:cNvPr>
          <p:cNvCxnSpPr/>
          <p:nvPr/>
        </p:nvCxnSpPr>
        <p:spPr>
          <a:xfrm>
            <a:off x="5952553" y="5503718"/>
            <a:ext cx="523701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CFF899-F149-9002-E041-F3ED30ED5CD3}"/>
              </a:ext>
            </a:extLst>
          </p:cNvPr>
          <p:cNvCxnSpPr>
            <a:cxnSpLocks/>
          </p:cNvCxnSpPr>
          <p:nvPr/>
        </p:nvCxnSpPr>
        <p:spPr>
          <a:xfrm flipV="1">
            <a:off x="11203870" y="1589809"/>
            <a:ext cx="14297" cy="3913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5CD969-023D-D96C-1834-74B0F24B6514}"/>
              </a:ext>
            </a:extLst>
          </p:cNvPr>
          <p:cNvCxnSpPr>
            <a:cxnSpLocks/>
          </p:cNvCxnSpPr>
          <p:nvPr/>
        </p:nvCxnSpPr>
        <p:spPr>
          <a:xfrm flipV="1">
            <a:off x="5944896" y="1589809"/>
            <a:ext cx="0" cy="63256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A9872F-C052-1A3B-4C5E-CB83F4D1B1F1}"/>
              </a:ext>
            </a:extLst>
          </p:cNvPr>
          <p:cNvCxnSpPr>
            <a:cxnSpLocks/>
          </p:cNvCxnSpPr>
          <p:nvPr/>
        </p:nvCxnSpPr>
        <p:spPr>
          <a:xfrm flipH="1" flipV="1">
            <a:off x="5944896" y="3490390"/>
            <a:ext cx="18896" cy="2013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cat, mammal, silhouette&#10;&#10;Description automatically generated">
            <a:extLst>
              <a:ext uri="{FF2B5EF4-FFF2-40B4-BE49-F238E27FC236}">
                <a16:creationId xmlns:a16="http://schemas.microsoft.com/office/drawing/2014/main" id="{ED115BA8-6D58-59A3-5D98-7986B3299F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00251" y="5217009"/>
            <a:ext cx="238667" cy="238667"/>
          </a:xfrm>
          <a:prstGeom prst="rect">
            <a:avLst/>
          </a:prstGeom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41FEDED4-9909-B32F-D256-E6A459825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720" y="5181770"/>
            <a:ext cx="329898" cy="32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3415839-734C-6B3D-51A0-0954C6EA5E06}"/>
              </a:ext>
            </a:extLst>
          </p:cNvPr>
          <p:cNvSpPr txBox="1"/>
          <p:nvPr/>
        </p:nvSpPr>
        <p:spPr>
          <a:xfrm>
            <a:off x="5939765" y="4921878"/>
            <a:ext cx="1515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latin typeface="Abadi" panose="020B0604020104020204" pitchFamily="34" charset="0"/>
              </a:rPr>
              <a:t>Versioning : Git/GitHub</a:t>
            </a:r>
            <a:endParaRPr lang="fr-FR" sz="900" dirty="0">
              <a:latin typeface="Abadi" panose="020B0604020104020204" pitchFamily="34" charset="0"/>
            </a:endParaRPr>
          </a:p>
        </p:txBody>
      </p:sp>
      <p:pic>
        <p:nvPicPr>
          <p:cNvPr id="61" name="Picture 60" descr="A picture containing circle, graphics, design&#10;&#10;Description automatically generated">
            <a:extLst>
              <a:ext uri="{FF2B5EF4-FFF2-40B4-BE49-F238E27FC236}">
                <a16:creationId xmlns:a16="http://schemas.microsoft.com/office/drawing/2014/main" id="{B6CEADA8-A3B3-BDF2-FE13-5CB151F9AA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V="1">
            <a:off x="6704224" y="5200118"/>
            <a:ext cx="253028" cy="25555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7C0FDE0-9D5E-B65E-ECAC-C697755E7CF7}"/>
              </a:ext>
            </a:extLst>
          </p:cNvPr>
          <p:cNvSpPr txBox="1"/>
          <p:nvPr/>
        </p:nvSpPr>
        <p:spPr>
          <a:xfrm>
            <a:off x="5950363" y="4762422"/>
            <a:ext cx="962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latin typeface="Abadi" panose="020B0604020104020204" pitchFamily="34" charset="0"/>
              </a:rPr>
              <a:t>Circleci</a:t>
            </a:r>
            <a:r>
              <a:rPr lang="fr-FR" sz="1050" dirty="0">
                <a:latin typeface="Abadi" panose="020B0604020104020204" pitchFamily="34" charset="0"/>
              </a:rPr>
              <a:t> CI/CD</a:t>
            </a:r>
            <a:endParaRPr lang="fr-FR" sz="9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281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37" name="Google Shape;137;p3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0" name="Google Shape;140;p3" descr="Mil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822" y="411180"/>
            <a:ext cx="707473" cy="707473"/>
          </a:xfrm>
          <a:prstGeom prst="rect">
            <a:avLst/>
          </a:prstGeom>
          <a:noFill/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</p:pic>
      <p:sp>
        <p:nvSpPr>
          <p:cNvPr id="142" name="Google Shape;14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fr-FR" sz="1800"/>
              <a:t>7</a:t>
            </a:fld>
            <a:endParaRPr sz="1800"/>
          </a:p>
        </p:txBody>
      </p:sp>
      <p:sp>
        <p:nvSpPr>
          <p:cNvPr id="9" name="Google Shape;124;p2">
            <a:extLst>
              <a:ext uri="{FF2B5EF4-FFF2-40B4-BE49-F238E27FC236}">
                <a16:creationId xmlns:a16="http://schemas.microsoft.com/office/drawing/2014/main" id="{F2038C36-EDF1-CBCF-D74E-C073DEAFF0D0}"/>
              </a:ext>
            </a:extLst>
          </p:cNvPr>
          <p:cNvSpPr txBox="1"/>
          <p:nvPr/>
        </p:nvSpPr>
        <p:spPr>
          <a:xfrm>
            <a:off x="-4412141" y="598361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fr-FR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Modélisation et Tracking</a:t>
            </a:r>
            <a:endParaRPr sz="2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6;p2">
            <a:extLst>
              <a:ext uri="{FF2B5EF4-FFF2-40B4-BE49-F238E27FC236}">
                <a16:creationId xmlns:a16="http://schemas.microsoft.com/office/drawing/2014/main" id="{5ADEBFA0-659C-FEDC-576E-133FF94FE88E}"/>
              </a:ext>
            </a:extLst>
          </p:cNvPr>
          <p:cNvSpPr txBox="1"/>
          <p:nvPr/>
        </p:nvSpPr>
        <p:spPr>
          <a:xfrm>
            <a:off x="1113023" y="580061"/>
            <a:ext cx="43809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Pipeline du projet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28;p2">
            <a:extLst>
              <a:ext uri="{FF2B5EF4-FFF2-40B4-BE49-F238E27FC236}">
                <a16:creationId xmlns:a16="http://schemas.microsoft.com/office/drawing/2014/main" id="{79C55A60-BB14-11E5-ADF0-2CBD621668BE}"/>
              </a:ext>
            </a:extLst>
          </p:cNvPr>
          <p:cNvSpPr txBox="1"/>
          <p:nvPr/>
        </p:nvSpPr>
        <p:spPr>
          <a:xfrm>
            <a:off x="-4412141" y="2872807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>
              <a:lnSpc>
                <a:spcPct val="90000"/>
              </a:lnSpc>
              <a:buClr>
                <a:srgbClr val="0070C0"/>
              </a:buClr>
              <a:buSzPts val="2800"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CI/CD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3A6611D5-1743-52E1-24D0-CBDCAE9F7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46" y="2099570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E11FA03A-8554-734E-A529-B1D288D55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081" y="1501836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D49228E0-3B80-70BC-680D-CD2B00DBE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668" y="2195370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739110-7DCA-A889-F617-06CA52D2E3C5}"/>
              </a:ext>
            </a:extLst>
          </p:cNvPr>
          <p:cNvCxnSpPr>
            <a:cxnSpLocks/>
          </p:cNvCxnSpPr>
          <p:nvPr/>
        </p:nvCxnSpPr>
        <p:spPr>
          <a:xfrm flipV="1">
            <a:off x="2688337" y="2634018"/>
            <a:ext cx="810439" cy="238789"/>
          </a:xfrm>
          <a:prstGeom prst="line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956143-D732-5C43-756C-82DDFBA0F333}"/>
              </a:ext>
            </a:extLst>
          </p:cNvPr>
          <p:cNvCxnSpPr>
            <a:cxnSpLocks/>
          </p:cNvCxnSpPr>
          <p:nvPr/>
        </p:nvCxnSpPr>
        <p:spPr>
          <a:xfrm>
            <a:off x="5465842" y="2412609"/>
            <a:ext cx="874788" cy="441989"/>
          </a:xfrm>
          <a:prstGeom prst="line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0A953D-2591-D75B-30E5-39EF3D118B57}"/>
              </a:ext>
            </a:extLst>
          </p:cNvPr>
          <p:cNvCxnSpPr>
            <a:cxnSpLocks/>
          </p:cNvCxnSpPr>
          <p:nvPr/>
        </p:nvCxnSpPr>
        <p:spPr>
          <a:xfrm flipV="1">
            <a:off x="8417201" y="2633603"/>
            <a:ext cx="1032679" cy="384173"/>
          </a:xfrm>
          <a:prstGeom prst="line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E25020-6974-90F8-3FE1-9C268A04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220" y="1461751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294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37" name="Google Shape;137;p3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0" name="Google Shape;140;p3" descr="Mil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822" y="411180"/>
            <a:ext cx="707473" cy="707473"/>
          </a:xfrm>
          <a:prstGeom prst="rect">
            <a:avLst/>
          </a:prstGeom>
          <a:noFill/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</p:pic>
      <p:sp>
        <p:nvSpPr>
          <p:cNvPr id="142" name="Google Shape;14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fr-FR" sz="1800"/>
              <a:t>8</a:t>
            </a:fld>
            <a:endParaRPr sz="1800"/>
          </a:p>
        </p:txBody>
      </p:sp>
      <p:sp>
        <p:nvSpPr>
          <p:cNvPr id="9" name="Google Shape;124;p2">
            <a:extLst>
              <a:ext uri="{FF2B5EF4-FFF2-40B4-BE49-F238E27FC236}">
                <a16:creationId xmlns:a16="http://schemas.microsoft.com/office/drawing/2014/main" id="{F2038C36-EDF1-CBCF-D74E-C073DEAFF0D0}"/>
              </a:ext>
            </a:extLst>
          </p:cNvPr>
          <p:cNvSpPr txBox="1"/>
          <p:nvPr/>
        </p:nvSpPr>
        <p:spPr>
          <a:xfrm>
            <a:off x="-4412141" y="598361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fr-FR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Modélisation et Tracking</a:t>
            </a:r>
            <a:endParaRPr sz="2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6;p2">
            <a:extLst>
              <a:ext uri="{FF2B5EF4-FFF2-40B4-BE49-F238E27FC236}">
                <a16:creationId xmlns:a16="http://schemas.microsoft.com/office/drawing/2014/main" id="{5ADEBFA0-659C-FEDC-576E-133FF94FE88E}"/>
              </a:ext>
            </a:extLst>
          </p:cNvPr>
          <p:cNvSpPr txBox="1"/>
          <p:nvPr/>
        </p:nvSpPr>
        <p:spPr>
          <a:xfrm>
            <a:off x="1113023" y="580061"/>
            <a:ext cx="43809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Pipeline du projet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28;p2">
            <a:extLst>
              <a:ext uri="{FF2B5EF4-FFF2-40B4-BE49-F238E27FC236}">
                <a16:creationId xmlns:a16="http://schemas.microsoft.com/office/drawing/2014/main" id="{79C55A60-BB14-11E5-ADF0-2CBD621668BE}"/>
              </a:ext>
            </a:extLst>
          </p:cNvPr>
          <p:cNvSpPr txBox="1"/>
          <p:nvPr/>
        </p:nvSpPr>
        <p:spPr>
          <a:xfrm>
            <a:off x="-4412141" y="2872807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CI/CD</a:t>
            </a:r>
            <a:endParaRPr lang="fr-FR"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3A6611D5-1743-52E1-24D0-CBDCAE9F7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46" y="2099570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E11FA03A-8554-734E-A529-B1D288D55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081" y="1501836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D49228E0-3B80-70BC-680D-CD2B00DBE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668" y="2195370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739110-7DCA-A889-F617-06CA52D2E3C5}"/>
              </a:ext>
            </a:extLst>
          </p:cNvPr>
          <p:cNvCxnSpPr>
            <a:cxnSpLocks/>
          </p:cNvCxnSpPr>
          <p:nvPr/>
        </p:nvCxnSpPr>
        <p:spPr>
          <a:xfrm flipV="1">
            <a:off x="2688337" y="2634018"/>
            <a:ext cx="810439" cy="238789"/>
          </a:xfrm>
          <a:prstGeom prst="line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956143-D732-5C43-756C-82DDFBA0F333}"/>
              </a:ext>
            </a:extLst>
          </p:cNvPr>
          <p:cNvCxnSpPr>
            <a:cxnSpLocks/>
          </p:cNvCxnSpPr>
          <p:nvPr/>
        </p:nvCxnSpPr>
        <p:spPr>
          <a:xfrm>
            <a:off x="5465842" y="2412609"/>
            <a:ext cx="874788" cy="441989"/>
          </a:xfrm>
          <a:prstGeom prst="line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0A953D-2591-D75B-30E5-39EF3D118B57}"/>
              </a:ext>
            </a:extLst>
          </p:cNvPr>
          <p:cNvCxnSpPr>
            <a:cxnSpLocks/>
          </p:cNvCxnSpPr>
          <p:nvPr/>
        </p:nvCxnSpPr>
        <p:spPr>
          <a:xfrm flipV="1">
            <a:off x="8417201" y="2633603"/>
            <a:ext cx="1032679" cy="384173"/>
          </a:xfrm>
          <a:prstGeom prst="line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958C13-EB99-F4E5-E775-5C99F0D0BAE8}"/>
              </a:ext>
            </a:extLst>
          </p:cNvPr>
          <p:cNvCxnSpPr/>
          <p:nvPr/>
        </p:nvCxnSpPr>
        <p:spPr>
          <a:xfrm>
            <a:off x="4572000" y="4599296"/>
            <a:ext cx="6032310" cy="0"/>
          </a:xfrm>
          <a:prstGeom prst="straightConnector1">
            <a:avLst/>
          </a:prstGeom>
          <a:ln w="571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75CE93-41B7-941C-C1E7-5E332E7FF16F}"/>
              </a:ext>
            </a:extLst>
          </p:cNvPr>
          <p:cNvSpPr txBox="1"/>
          <p:nvPr/>
        </p:nvSpPr>
        <p:spPr>
          <a:xfrm>
            <a:off x="5809463" y="4169929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/>
              <a:t>Implémentation itérative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551406-1B6E-30E2-59C9-68B0804D97A3}"/>
              </a:ext>
            </a:extLst>
          </p:cNvPr>
          <p:cNvSpPr txBox="1"/>
          <p:nvPr/>
        </p:nvSpPr>
        <p:spPr>
          <a:xfrm>
            <a:off x="4853726" y="4762474"/>
            <a:ext cx="557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300" dirty="0"/>
              <a:t>Déploiement sous forme d’API + CI/CD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4985B71-5516-A91E-4DC3-298D8CBA7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220" y="1461751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913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37" name="Google Shape;137;p3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70AD47">
                    <a:alpha val="9411"/>
                  </a:srgbClr>
                </a:gs>
                <a:gs pos="85000">
                  <a:srgbClr val="4472C4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0" name="Google Shape;140;p3" descr="Mil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822" y="411180"/>
            <a:ext cx="707473" cy="707473"/>
          </a:xfrm>
          <a:prstGeom prst="rect">
            <a:avLst/>
          </a:prstGeom>
          <a:noFill/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</p:pic>
      <p:sp>
        <p:nvSpPr>
          <p:cNvPr id="142" name="Google Shape;14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fr-FR" sz="1800"/>
              <a:t>9</a:t>
            </a:fld>
            <a:endParaRPr sz="1800"/>
          </a:p>
        </p:txBody>
      </p:sp>
      <p:sp>
        <p:nvSpPr>
          <p:cNvPr id="9" name="Google Shape;124;p2">
            <a:extLst>
              <a:ext uri="{FF2B5EF4-FFF2-40B4-BE49-F238E27FC236}">
                <a16:creationId xmlns:a16="http://schemas.microsoft.com/office/drawing/2014/main" id="{F2038C36-EDF1-CBCF-D74E-C073DEAFF0D0}"/>
              </a:ext>
            </a:extLst>
          </p:cNvPr>
          <p:cNvSpPr txBox="1"/>
          <p:nvPr/>
        </p:nvSpPr>
        <p:spPr>
          <a:xfrm>
            <a:off x="-4412141" y="598361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fr-FR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Modélisation et Tracking</a:t>
            </a:r>
            <a:endParaRPr sz="2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6;p2">
            <a:extLst>
              <a:ext uri="{FF2B5EF4-FFF2-40B4-BE49-F238E27FC236}">
                <a16:creationId xmlns:a16="http://schemas.microsoft.com/office/drawing/2014/main" id="{5ADEBFA0-659C-FEDC-576E-133FF94FE88E}"/>
              </a:ext>
            </a:extLst>
          </p:cNvPr>
          <p:cNvSpPr txBox="1"/>
          <p:nvPr/>
        </p:nvSpPr>
        <p:spPr>
          <a:xfrm>
            <a:off x="1113023" y="580061"/>
            <a:ext cx="43809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Pipeline du projet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28;p2">
            <a:extLst>
              <a:ext uri="{FF2B5EF4-FFF2-40B4-BE49-F238E27FC236}">
                <a16:creationId xmlns:a16="http://schemas.microsoft.com/office/drawing/2014/main" id="{79C55A60-BB14-11E5-ADF0-2CBD621668BE}"/>
              </a:ext>
            </a:extLst>
          </p:cNvPr>
          <p:cNvSpPr txBox="1"/>
          <p:nvPr/>
        </p:nvSpPr>
        <p:spPr>
          <a:xfrm>
            <a:off x="-4412141" y="2872807"/>
            <a:ext cx="3644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fr-FR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CI/CD</a:t>
            </a:r>
            <a:endParaRPr lang="fr-FR"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3A6611D5-1743-52E1-24D0-CBDCAE9F7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33" y="1767246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E11FA03A-8554-734E-A529-B1D288D55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58" y="1767247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CFAEF5E-CE89-9ED6-8AF9-1FE9AA62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723" y="1767247"/>
            <a:ext cx="3272844" cy="191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ED47497-2B7D-FDFC-5B85-3E30639D7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912" y="2625575"/>
            <a:ext cx="626721" cy="11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2150D6E-6B93-02AF-83A7-88EA40295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71" y="3456915"/>
            <a:ext cx="4037110" cy="276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34F4896-22C1-8880-2667-0A73DF412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783" y="1025944"/>
            <a:ext cx="707473" cy="92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DA1F6BB-5AC2-94D9-2098-233B04030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47" y="2396628"/>
            <a:ext cx="3874050" cy="329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69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617</Words>
  <Application>Microsoft Office PowerPoint</Application>
  <PresentationFormat>Widescreen</PresentationFormat>
  <Paragraphs>189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Abadi</vt:lpstr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Dai TENSAOUT</dc:creator>
  <cp:lastModifiedBy>Dai TENSAOUT</cp:lastModifiedBy>
  <cp:revision>47</cp:revision>
  <dcterms:created xsi:type="dcterms:W3CDTF">2022-08-31T07:47:29Z</dcterms:created>
  <dcterms:modified xsi:type="dcterms:W3CDTF">2023-06-13T09:09:17Z</dcterms:modified>
</cp:coreProperties>
</file>