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1" r:id="rId2"/>
    <p:sldId id="286" r:id="rId3"/>
    <p:sldId id="294" r:id="rId4"/>
    <p:sldId id="296" r:id="rId5"/>
    <p:sldId id="297" r:id="rId6"/>
    <p:sldId id="298" r:id="rId7"/>
    <p:sldId id="29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viewer" initials="l" lastIdx="1" clrIdx="0">
    <p:extLst>
      <p:ext uri="{19B8F6BF-5375-455C-9EA6-DF929625EA0E}">
        <p15:presenceInfo xmlns:p15="http://schemas.microsoft.com/office/powerpoint/2012/main" userId="Review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5" autoAdjust="0"/>
    <p:restoredTop sz="90921" autoAdjust="0"/>
  </p:normalViewPr>
  <p:slideViewPr>
    <p:cSldViewPr snapToGrid="0">
      <p:cViewPr varScale="1">
        <p:scale>
          <a:sx n="96" d="100"/>
          <a:sy n="96" d="100"/>
        </p:scale>
        <p:origin x="8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46420-7CE3-464C-89E2-43C378811D3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DC154-C6EE-4AAC-A867-F30B9CF35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0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DC154-C6EE-4AAC-A867-F30B9CF359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5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849BA-4802-4F70-A598-7A9DF8197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3A2494-08C2-45AC-9BC9-E5D293513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3C9A4-72E3-455D-A8FC-10CBADFC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2F830-D29B-4142-95F6-1CA83935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C75ED-7FED-4114-A925-A94A8011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1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F23C0-F07C-449C-B438-3DE4B4C0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AB20D-5238-4B03-B427-691B584E5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A5F44-F7C4-492B-82CB-29FBAB47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09218-DFA7-45AF-B7CE-5DCBF264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FDB30-E913-419C-AB0C-68C6DB03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4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10B4D6-4C5A-4454-B778-C0E99857B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9151B-5F4B-433F-A536-999CE0FB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31353-0A89-4415-9DE5-8F3C9CFC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6E3E0-5188-4D15-8622-D7CE189B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DDE38-189C-40B9-A7EA-C770CBF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6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849DB-1692-4248-A3DE-371FC15E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06597-A9BB-4BF7-A243-323EAD35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35B1E-C6AF-40ED-B963-2FC79F3E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66DC9-613B-4B6B-879F-D0EACCA2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1D871-82AA-4FF2-85E7-EB480BA9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3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5714A-596F-4B8C-B0AE-A5046A7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19FA4-570B-4E77-BC4E-93A8E4F6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5FFFF-0786-40CA-A691-98997A3C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2761B-A398-4738-A482-03EC6A8F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3E59D-3318-43C4-919D-C56BE98A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8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9D00C-D23A-4790-95A4-3CE5DD8E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AA80E-D27B-4C99-80FE-FDFA2D443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5CAB14-48FF-4136-A64F-8FED912E0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D9F24F-301C-4D51-858E-1888DCE3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681AC-7625-4281-8025-1ADE6178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EE2C5-9C55-4FCC-9A5B-37B784F0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83688-D578-49E6-ACE9-98551C9C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B90F9-674B-4DB0-8F6C-C7A4A58E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1E688-D237-4CFD-8553-D517E71AC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6B93E-A16C-4179-9A3B-E594C5748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96DFCB-55A5-4F2E-B6E1-96C6E78A4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018797-F034-488E-BD38-0FA21DFC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3F655-8FD3-44E6-98AE-A3C6B36E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5BEF7D-BF54-4E0D-82E8-EA9B7ACE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6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A138-2890-4FC6-9B0C-A18C5667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A78F94-A33B-45C5-8B11-EB7601A3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7FDA22-64EE-4881-86EF-A4188B69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4A811D-4BFD-4B9D-B3F2-93EF5FAA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A144F-1182-42FF-A261-5A1BA58F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0C3E3F-AFC8-4C73-8A87-3EDBCC95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A88C5-C2D8-4453-8B99-2FB0BA99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4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16F6E-7548-43B0-952A-CE1D8945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3BBD2-FA63-4D10-8EEF-7918C30C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8F26D5-F207-4379-A093-24B36069C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6FB83-71AE-4269-ACCE-BD9393C4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A085F-53E1-469E-877B-57D11B57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40AE3-9766-486D-BFB6-1B784DCA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4794-1616-4175-9CEF-BC9E094E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818A9E-0CBA-4F19-91CD-B7FBEB987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A63B5-5F3E-47E4-9E41-B3FE76AC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919A6-B7A4-4281-8701-BE0F006C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4863D-08AF-474C-BDCF-D50CAA15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11A33C-D599-4466-8452-343EE490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815C36-536D-4BEC-BB15-D29BD8CA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03078-1A39-4A33-BC1C-B4F461CB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F928F-8009-45F0-B5ED-A60657ABA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2BE41-10D4-4869-9368-4ED868C2FCF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A34BA-02FF-46F5-9A81-4F66CB714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C3F7B-28A6-4937-9776-4C7E8E672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1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3C191430-737A-4DDF-86BA-46B3BBB8FF8B}"/>
              </a:ext>
            </a:extLst>
          </p:cNvPr>
          <p:cNvSpPr txBox="1"/>
          <p:nvPr/>
        </p:nvSpPr>
        <p:spPr>
          <a:xfrm>
            <a:off x="10144645" y="6334780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 Model</a:t>
            </a:r>
            <a:endParaRPr lang="zh-CN" altLang="en-US" sz="28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16AF79F-FD2B-44DB-A26E-D805EE410B4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914548" y="2393902"/>
            <a:ext cx="889602" cy="83086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F44F26C-9A09-4367-B5DA-8AC4A60E00D5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541065" y="4142620"/>
            <a:ext cx="1071640" cy="9742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B3995F-E8E5-47BA-BE65-E7874B6BB28A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612973" y="4142620"/>
            <a:ext cx="1473551" cy="9742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8D7E30E-21FD-4368-BAB0-45705918E999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7432765" y="2389105"/>
            <a:ext cx="835200" cy="8566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流程图: 准备 26">
            <a:extLst>
              <a:ext uri="{FF2B5EF4-FFF2-40B4-BE49-F238E27FC236}">
                <a16:creationId xmlns:a16="http://schemas.microsoft.com/office/drawing/2014/main" id="{6E6BF803-6121-4A22-BE58-111D1F2FAA88}"/>
              </a:ext>
            </a:extLst>
          </p:cNvPr>
          <p:cNvSpPr/>
          <p:nvPr/>
        </p:nvSpPr>
        <p:spPr>
          <a:xfrm>
            <a:off x="3862706" y="1492202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</a:t>
            </a:r>
          </a:p>
        </p:txBody>
      </p:sp>
      <p:sp>
        <p:nvSpPr>
          <p:cNvPr id="28" name="流程图: 准备 27">
            <a:extLst>
              <a:ext uri="{FF2B5EF4-FFF2-40B4-BE49-F238E27FC236}">
                <a16:creationId xmlns:a16="http://schemas.microsoft.com/office/drawing/2014/main" id="{F7074CD2-7EB1-4F9C-A049-ABF7287F139E}"/>
              </a:ext>
            </a:extLst>
          </p:cNvPr>
          <p:cNvSpPr/>
          <p:nvPr/>
        </p:nvSpPr>
        <p:spPr>
          <a:xfrm>
            <a:off x="1561131" y="3240920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流程图: 准备 28">
            <a:extLst>
              <a:ext uri="{FF2B5EF4-FFF2-40B4-BE49-F238E27FC236}">
                <a16:creationId xmlns:a16="http://schemas.microsoft.com/office/drawing/2014/main" id="{9C9973E3-C1AD-45D6-AD75-E27F5CF534C9}"/>
              </a:ext>
            </a:extLst>
          </p:cNvPr>
          <p:cNvSpPr/>
          <p:nvPr/>
        </p:nvSpPr>
        <p:spPr>
          <a:xfrm>
            <a:off x="4779785" y="3240920"/>
            <a:ext cx="3665839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availability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209A5B3-DD65-4395-BCD2-EAF076813D05}"/>
              </a:ext>
            </a:extLst>
          </p:cNvPr>
          <p:cNvCxnSpPr>
            <a:cxnSpLocks/>
            <a:stCxn id="28" idx="0"/>
            <a:endCxn id="27" idx="1"/>
          </p:cNvCxnSpPr>
          <p:nvPr/>
        </p:nvCxnSpPr>
        <p:spPr>
          <a:xfrm flipV="1">
            <a:off x="2612973" y="1943052"/>
            <a:ext cx="1249733" cy="129786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A219333-4EE3-4DCC-8754-BFD9818F45A1}"/>
              </a:ext>
            </a:extLst>
          </p:cNvPr>
          <p:cNvCxnSpPr>
            <a:cxnSpLocks/>
            <a:stCxn id="44" idx="1"/>
            <a:endCxn id="27" idx="3"/>
          </p:cNvCxnSpPr>
          <p:nvPr/>
        </p:nvCxnSpPr>
        <p:spPr>
          <a:xfrm flipH="1">
            <a:off x="5966390" y="1938255"/>
            <a:ext cx="1249733" cy="479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D887054-9117-4D9E-8880-C70A3A266BAA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664815" y="3691770"/>
            <a:ext cx="111497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流程图: 准备 42">
            <a:extLst>
              <a:ext uri="{FF2B5EF4-FFF2-40B4-BE49-F238E27FC236}">
                <a16:creationId xmlns:a16="http://schemas.microsoft.com/office/drawing/2014/main" id="{3E161B2A-612D-4705-A135-250A73799FA7}"/>
              </a:ext>
            </a:extLst>
          </p:cNvPr>
          <p:cNvSpPr/>
          <p:nvPr/>
        </p:nvSpPr>
        <p:spPr>
          <a:xfrm>
            <a:off x="2528403" y="5116851"/>
            <a:ext cx="4505145" cy="104267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Vegetation Cover</a:t>
            </a:r>
          </a:p>
        </p:txBody>
      </p:sp>
      <p:sp>
        <p:nvSpPr>
          <p:cNvPr id="44" name="流程图: 准备 43">
            <a:extLst>
              <a:ext uri="{FF2B5EF4-FFF2-40B4-BE49-F238E27FC236}">
                <a16:creationId xmlns:a16="http://schemas.microsoft.com/office/drawing/2014/main" id="{D20EA07A-F99E-43BF-AFD0-6222F2C21411}"/>
              </a:ext>
            </a:extLst>
          </p:cNvPr>
          <p:cNvSpPr/>
          <p:nvPr/>
        </p:nvSpPr>
        <p:spPr>
          <a:xfrm>
            <a:off x="7216123" y="1487405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EE620E-AAD1-46B3-9E66-BE6320EFE175}"/>
              </a:ext>
            </a:extLst>
          </p:cNvPr>
          <p:cNvSpPr txBox="1"/>
          <p:nvPr/>
        </p:nvSpPr>
        <p:spPr>
          <a:xfrm>
            <a:off x="856343" y="4572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7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57F20868-9FC5-4B5C-B354-01642F971D31}"/>
              </a:ext>
            </a:extLst>
          </p:cNvPr>
          <p:cNvSpPr txBox="1"/>
          <p:nvPr/>
        </p:nvSpPr>
        <p:spPr>
          <a:xfrm>
            <a:off x="7867067" y="239844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0.422&lt;VCI&lt;0.55 :</a:t>
            </a:r>
            <a:endParaRPr lang="zh-CN" altLang="en-US" sz="28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C1471BB-AD18-422A-9E8D-74F9F330074F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955823" y="2313697"/>
            <a:ext cx="889602" cy="83086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F28F6AB-1A86-47D1-AE8B-7769630A9C00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754914" y="4062415"/>
            <a:ext cx="899066" cy="9742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223AB74-A63F-45AC-AAFA-791D3A02777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654248" y="4062415"/>
            <a:ext cx="1329923" cy="9742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EF7A6D3-B3CF-46E0-8321-FDA105C8CDA5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7470286" y="2313697"/>
            <a:ext cx="811809" cy="86328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流程图: 准备 39">
            <a:extLst>
              <a:ext uri="{FF2B5EF4-FFF2-40B4-BE49-F238E27FC236}">
                <a16:creationId xmlns:a16="http://schemas.microsoft.com/office/drawing/2014/main" id="{49ED55FD-A180-4E71-AA76-F3A5817732A5}"/>
              </a:ext>
            </a:extLst>
          </p:cNvPr>
          <p:cNvSpPr/>
          <p:nvPr/>
        </p:nvSpPr>
        <p:spPr>
          <a:xfrm>
            <a:off x="3903981" y="1411997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=0.39)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流程图: 准备 40">
            <a:extLst>
              <a:ext uri="{FF2B5EF4-FFF2-40B4-BE49-F238E27FC236}">
                <a16:creationId xmlns:a16="http://schemas.microsoft.com/office/drawing/2014/main" id="{A075ACB0-1BB7-424F-B05C-30809BE62A16}"/>
              </a:ext>
            </a:extLst>
          </p:cNvPr>
          <p:cNvSpPr/>
          <p:nvPr/>
        </p:nvSpPr>
        <p:spPr>
          <a:xfrm>
            <a:off x="1602406" y="3160715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流程图: 准备 41">
            <a:extLst>
              <a:ext uri="{FF2B5EF4-FFF2-40B4-BE49-F238E27FC236}">
                <a16:creationId xmlns:a16="http://schemas.microsoft.com/office/drawing/2014/main" id="{3D2C99C2-E779-4C0E-887C-500E5898EA80}"/>
              </a:ext>
            </a:extLst>
          </p:cNvPr>
          <p:cNvSpPr/>
          <p:nvPr/>
        </p:nvSpPr>
        <p:spPr>
          <a:xfrm>
            <a:off x="4821060" y="3160715"/>
            <a:ext cx="3665839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availability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 69)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4A2E90F-8831-4590-8928-CA4CEEEBCB43}"/>
              </a:ext>
            </a:extLst>
          </p:cNvPr>
          <p:cNvSpPr txBox="1"/>
          <p:nvPr/>
        </p:nvSpPr>
        <p:spPr>
          <a:xfrm>
            <a:off x="1654775" y="4475669"/>
            <a:ext cx="1658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-0.81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(-5.52, 3.90)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0F7B6F-929F-45FD-9575-2A1662E7695F}"/>
              </a:ext>
            </a:extLst>
          </p:cNvPr>
          <p:cNvSpPr txBox="1"/>
          <p:nvPr/>
        </p:nvSpPr>
        <p:spPr>
          <a:xfrm>
            <a:off x="5908665" y="4413853"/>
            <a:ext cx="1531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(-2.27, 3.22)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ECA9A03-7C13-40BD-87D7-37CD7D0797D6}"/>
              </a:ext>
            </a:extLst>
          </p:cNvPr>
          <p:cNvCxnSpPr>
            <a:cxnSpLocks/>
            <a:stCxn id="41" idx="0"/>
            <a:endCxn id="40" idx="1"/>
          </p:cNvCxnSpPr>
          <p:nvPr/>
        </p:nvCxnSpPr>
        <p:spPr>
          <a:xfrm flipV="1">
            <a:off x="2654248" y="1862847"/>
            <a:ext cx="1249733" cy="129786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8C4CB3D-D45B-4185-B509-B010B3DA9EF5}"/>
              </a:ext>
            </a:extLst>
          </p:cNvPr>
          <p:cNvCxnSpPr>
            <a:cxnSpLocks/>
            <a:stCxn id="57" idx="1"/>
            <a:endCxn id="40" idx="3"/>
          </p:cNvCxnSpPr>
          <p:nvPr/>
        </p:nvCxnSpPr>
        <p:spPr>
          <a:xfrm flipH="1">
            <a:off x="6007665" y="1862847"/>
            <a:ext cx="12225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5EC9598-8412-4E5F-9F59-59D1037327FE}"/>
              </a:ext>
            </a:extLst>
          </p:cNvPr>
          <p:cNvSpPr txBox="1"/>
          <p:nvPr/>
        </p:nvSpPr>
        <p:spPr>
          <a:xfrm>
            <a:off x="5463214" y="2261138"/>
            <a:ext cx="1434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-0.68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(-1.13, -0.23)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9C1632D-E5E7-4D88-9BC0-E178FB4096EF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706090" y="3611565"/>
            <a:ext cx="111497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786F313-BB08-4FD7-A54D-D46D353D037E}"/>
              </a:ext>
            </a:extLst>
          </p:cNvPr>
          <p:cNvSpPr txBox="1"/>
          <p:nvPr/>
        </p:nvSpPr>
        <p:spPr>
          <a:xfrm>
            <a:off x="3578361" y="2907469"/>
            <a:ext cx="1307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1.07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(0.50, 1.65)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C2614D4-BBDE-4B7C-91E2-B36B4134BA39}"/>
              </a:ext>
            </a:extLst>
          </p:cNvPr>
          <p:cNvSpPr txBox="1"/>
          <p:nvPr/>
        </p:nvSpPr>
        <p:spPr>
          <a:xfrm>
            <a:off x="7664082" y="2517784"/>
            <a:ext cx="1531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0.49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(-2.00, 2.96)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69FF6A-16A8-4168-A3A9-3CE5669DEB46}"/>
              </a:ext>
            </a:extLst>
          </p:cNvPr>
          <p:cNvSpPr txBox="1"/>
          <p:nvPr/>
        </p:nvSpPr>
        <p:spPr>
          <a:xfrm>
            <a:off x="5958390" y="1169645"/>
            <a:ext cx="151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-0. 35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(-0.72, 0.02)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576E5E1-ABFC-4EBC-B958-8A13820C1D83}"/>
              </a:ext>
            </a:extLst>
          </p:cNvPr>
          <p:cNvSpPr txBox="1"/>
          <p:nvPr/>
        </p:nvSpPr>
        <p:spPr>
          <a:xfrm>
            <a:off x="1930449" y="1965794"/>
            <a:ext cx="1408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0.34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(0.02, 0.65)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11C0AE3-C459-4CCA-B169-2B4451B9E6B7}"/>
              </a:ext>
            </a:extLst>
          </p:cNvPr>
          <p:cNvSpPr txBox="1"/>
          <p:nvPr/>
        </p:nvSpPr>
        <p:spPr>
          <a:xfrm>
            <a:off x="2415643" y="4180198"/>
            <a:ext cx="3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749BBF3-298E-4EE7-AD2B-95A91D8877D1}"/>
              </a:ext>
            </a:extLst>
          </p:cNvPr>
          <p:cNvCxnSpPr>
            <a:cxnSpLocks/>
            <a:stCxn id="40" idx="0"/>
            <a:endCxn id="56" idx="3"/>
          </p:cNvCxnSpPr>
          <p:nvPr/>
        </p:nvCxnSpPr>
        <p:spPr>
          <a:xfrm rot="16200000" flipH="1">
            <a:off x="3942331" y="2425489"/>
            <a:ext cx="4145984" cy="2119000"/>
          </a:xfrm>
          <a:prstGeom prst="bentConnector4">
            <a:avLst>
              <a:gd name="adj1" fmla="val -9190"/>
              <a:gd name="adj2" fmla="val 215073"/>
            </a:avLst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准备 55">
            <a:extLst>
              <a:ext uri="{FF2B5EF4-FFF2-40B4-BE49-F238E27FC236}">
                <a16:creationId xmlns:a16="http://schemas.microsoft.com/office/drawing/2014/main" id="{B60143E0-381D-4716-B230-756176F9BF72}"/>
              </a:ext>
            </a:extLst>
          </p:cNvPr>
          <p:cNvSpPr/>
          <p:nvPr/>
        </p:nvSpPr>
        <p:spPr>
          <a:xfrm>
            <a:off x="2569678" y="5036646"/>
            <a:ext cx="4505145" cy="104267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Vegetation Performance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=0.80)</a:t>
            </a:r>
          </a:p>
        </p:txBody>
      </p:sp>
      <p:sp>
        <p:nvSpPr>
          <p:cNvPr id="57" name="流程图: 准备 56">
            <a:extLst>
              <a:ext uri="{FF2B5EF4-FFF2-40B4-BE49-F238E27FC236}">
                <a16:creationId xmlns:a16="http://schemas.microsoft.com/office/drawing/2014/main" id="{5B96A244-3AE2-4768-82A5-E01443F9CC1B}"/>
              </a:ext>
            </a:extLst>
          </p:cNvPr>
          <p:cNvSpPr/>
          <p:nvPr/>
        </p:nvSpPr>
        <p:spPr>
          <a:xfrm>
            <a:off x="7230253" y="1411997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Wet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1610676-7579-4098-9AB7-51EC237E804F}"/>
              </a:ext>
            </a:extLst>
          </p:cNvPr>
          <p:cNvSpPr txBox="1"/>
          <p:nvPr/>
        </p:nvSpPr>
        <p:spPr>
          <a:xfrm>
            <a:off x="8004270" y="4835505"/>
            <a:ext cx="1531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-0.89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(-25.18, 23.40)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0C2B59B-C285-4A16-ABCD-92EF76B7EC70}"/>
              </a:ext>
            </a:extLst>
          </p:cNvPr>
          <p:cNvSpPr txBox="1"/>
          <p:nvPr/>
        </p:nvSpPr>
        <p:spPr>
          <a:xfrm>
            <a:off x="6561568" y="4119308"/>
            <a:ext cx="3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BE96245-E484-4644-A792-6B74EC0FFBEE}"/>
              </a:ext>
            </a:extLst>
          </p:cNvPr>
          <p:cNvSpPr txBox="1"/>
          <p:nvPr/>
        </p:nvSpPr>
        <p:spPr>
          <a:xfrm>
            <a:off x="8253380" y="2237497"/>
            <a:ext cx="3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162D1D3-FE7E-45A3-BC94-8C935A09A43C}"/>
              </a:ext>
            </a:extLst>
          </p:cNvPr>
          <p:cNvSpPr txBox="1"/>
          <p:nvPr/>
        </p:nvSpPr>
        <p:spPr>
          <a:xfrm>
            <a:off x="8865096" y="4530394"/>
            <a:ext cx="3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87B248-B94A-4F34-8C7F-7ECBB2939F09}"/>
              </a:ext>
            </a:extLst>
          </p:cNvPr>
          <p:cNvSpPr txBox="1"/>
          <p:nvPr/>
        </p:nvSpPr>
        <p:spPr>
          <a:xfrm>
            <a:off x="856343" y="4572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8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C7E16B93-A503-4923-99B5-3C84CCD2D09C}"/>
              </a:ext>
            </a:extLst>
          </p:cNvPr>
          <p:cNvSpPr/>
          <p:nvPr/>
        </p:nvSpPr>
        <p:spPr>
          <a:xfrm>
            <a:off x="3420755" y="1315548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precipitation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21DB63-84EB-43A4-BBE0-46BB2D3C68BA}"/>
              </a:ext>
            </a:extLst>
          </p:cNvPr>
          <p:cNvSpPr/>
          <p:nvPr/>
        </p:nvSpPr>
        <p:spPr>
          <a:xfrm>
            <a:off x="2190670" y="2102223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snow cover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FB18201-FD17-4619-B376-96D442BEF1FE}"/>
              </a:ext>
            </a:extLst>
          </p:cNvPr>
          <p:cNvSpPr/>
          <p:nvPr/>
        </p:nvSpPr>
        <p:spPr>
          <a:xfrm>
            <a:off x="2190670" y="2884715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snow depth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41C2D18-2801-42E7-A809-D0D8360B1528}"/>
              </a:ext>
            </a:extLst>
          </p:cNvPr>
          <p:cNvSpPr/>
          <p:nvPr/>
        </p:nvSpPr>
        <p:spPr>
          <a:xfrm>
            <a:off x="3420755" y="3666004"/>
            <a:ext cx="2405103" cy="77899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snow water</a:t>
            </a: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流程图: 准备 8">
            <a:extLst>
              <a:ext uri="{FF2B5EF4-FFF2-40B4-BE49-F238E27FC236}">
                <a16:creationId xmlns:a16="http://schemas.microsoft.com/office/drawing/2014/main" id="{E79DCF5B-F841-4D45-878D-317FC38E381B}"/>
              </a:ext>
            </a:extLst>
          </p:cNvPr>
          <p:cNvSpPr/>
          <p:nvPr/>
        </p:nvSpPr>
        <p:spPr>
          <a:xfrm>
            <a:off x="5015831" y="2317270"/>
            <a:ext cx="1727621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Wet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96134BF-F048-4E1C-87BB-EA2F65BA3908}"/>
              </a:ext>
            </a:extLst>
          </p:cNvPr>
          <p:cNvSpPr/>
          <p:nvPr/>
        </p:nvSpPr>
        <p:spPr>
          <a:xfrm>
            <a:off x="6060026" y="1315548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precipitation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0F7194A-C16A-42B8-BCD7-02135ED09120}"/>
              </a:ext>
            </a:extLst>
          </p:cNvPr>
          <p:cNvSpPr/>
          <p:nvPr/>
        </p:nvSpPr>
        <p:spPr>
          <a:xfrm>
            <a:off x="7135977" y="2102223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snow cover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BDDE503-5109-43A1-B9F9-D16A147042BA}"/>
              </a:ext>
            </a:extLst>
          </p:cNvPr>
          <p:cNvSpPr/>
          <p:nvPr/>
        </p:nvSpPr>
        <p:spPr>
          <a:xfrm>
            <a:off x="7135977" y="2884715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snow depth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2B96109-90A2-4C71-AC71-1F07149304CC}"/>
              </a:ext>
            </a:extLst>
          </p:cNvPr>
          <p:cNvSpPr/>
          <p:nvPr/>
        </p:nvSpPr>
        <p:spPr>
          <a:xfrm>
            <a:off x="6060026" y="3666004"/>
            <a:ext cx="2405103" cy="77899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snow water equivalent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E30326-44D8-43B0-8A3C-F7AD55F1287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595773" y="2436479"/>
            <a:ext cx="592971" cy="109077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CBFA236-DF36-4CD8-B37A-1806FBE3B350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595773" y="2993793"/>
            <a:ext cx="592971" cy="225178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1D5CFC7-22AE-40C1-910A-ED5D112AEB15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473639" y="1886158"/>
            <a:ext cx="135146" cy="43111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B40435-C2C1-428E-9507-6AF9C6C312E2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50499" y="1886158"/>
            <a:ext cx="261746" cy="44056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ECFF051-7FF5-46C5-B4DA-617FA497A42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586539" y="2436479"/>
            <a:ext cx="549438" cy="109077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289043C-ED11-45B5-A401-D12B2E9013EC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6586539" y="2961633"/>
            <a:ext cx="549438" cy="257338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02F8241-F3AA-4A59-9AB2-C19DE9A1ED5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166835" y="3218971"/>
            <a:ext cx="245410" cy="56111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6FA3239-A60C-4627-8492-57BD68C040B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473639" y="3209521"/>
            <a:ext cx="187295" cy="57056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40A497F-307B-47CC-90F3-07FC8A00A587}"/>
              </a:ext>
            </a:extLst>
          </p:cNvPr>
          <p:cNvSpPr txBox="1"/>
          <p:nvPr/>
        </p:nvSpPr>
        <p:spPr>
          <a:xfrm>
            <a:off x="3044120" y="4730621"/>
            <a:ext cx="6245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statistic = 1.99, with 4 model degrees of freedom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(Chi-square) = 0.74 (indicating close model-data fit).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DAEB181-377E-40DC-B3DC-C5EAB82D4C8B}"/>
              </a:ext>
            </a:extLst>
          </p:cNvPr>
          <p:cNvSpPr txBox="1"/>
          <p:nvPr/>
        </p:nvSpPr>
        <p:spPr>
          <a:xfrm>
            <a:off x="5474457" y="185847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6828962-628A-4FC1-9EBC-C5656BC914CF}"/>
              </a:ext>
            </a:extLst>
          </p:cNvPr>
          <p:cNvSpPr txBox="1"/>
          <p:nvPr/>
        </p:nvSpPr>
        <p:spPr>
          <a:xfrm>
            <a:off x="4577767" y="214205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4A86FEC-22C7-48D8-8C35-2148070F6960}"/>
              </a:ext>
            </a:extLst>
          </p:cNvPr>
          <p:cNvSpPr txBox="1"/>
          <p:nvPr/>
        </p:nvSpPr>
        <p:spPr>
          <a:xfrm>
            <a:off x="6564040" y="214205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F8C365D-43BB-4C3B-ADD9-FE5B9D6C2E97}"/>
              </a:ext>
            </a:extLst>
          </p:cNvPr>
          <p:cNvSpPr txBox="1"/>
          <p:nvPr/>
        </p:nvSpPr>
        <p:spPr>
          <a:xfrm>
            <a:off x="6705070" y="277206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42.56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88C2BA-F555-4A34-9252-EF86D583FC39}"/>
              </a:ext>
            </a:extLst>
          </p:cNvPr>
          <p:cNvSpPr txBox="1"/>
          <p:nvPr/>
        </p:nvSpPr>
        <p:spPr>
          <a:xfrm>
            <a:off x="6353050" y="335865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2F55564-C8CC-410A-9CF1-BDB63A9B8A80}"/>
              </a:ext>
            </a:extLst>
          </p:cNvPr>
          <p:cNvSpPr txBox="1"/>
          <p:nvPr/>
        </p:nvSpPr>
        <p:spPr>
          <a:xfrm>
            <a:off x="856343" y="457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1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准备 55">
            <a:extLst>
              <a:ext uri="{FF2B5EF4-FFF2-40B4-BE49-F238E27FC236}">
                <a16:creationId xmlns:a16="http://schemas.microsoft.com/office/drawing/2014/main" id="{B5F07A86-E2A7-492B-B7C2-CE2158C067FA}"/>
              </a:ext>
            </a:extLst>
          </p:cNvPr>
          <p:cNvSpPr/>
          <p:nvPr/>
        </p:nvSpPr>
        <p:spPr>
          <a:xfrm>
            <a:off x="5006201" y="2101165"/>
            <a:ext cx="1727621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B687A96-0B1A-47AA-9700-AB956DB85A47}"/>
              </a:ext>
            </a:extLst>
          </p:cNvPr>
          <p:cNvSpPr/>
          <p:nvPr/>
        </p:nvSpPr>
        <p:spPr>
          <a:xfrm>
            <a:off x="6443622" y="132715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plant transpiration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4424CB3-D0C7-4A46-AB35-3F541092D1BE}"/>
              </a:ext>
            </a:extLst>
          </p:cNvPr>
          <p:cNvSpPr/>
          <p:nvPr/>
        </p:nvSpPr>
        <p:spPr>
          <a:xfrm>
            <a:off x="6443622" y="302847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soil evaporation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BAB2A0E-9ABD-4F55-841D-6856762B2F71}"/>
              </a:ext>
            </a:extLst>
          </p:cNvPr>
          <p:cNvSpPr/>
          <p:nvPr/>
        </p:nvSpPr>
        <p:spPr>
          <a:xfrm>
            <a:off x="2777208" y="132715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plant transpiration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54004A4-A831-4078-AD4F-F7AA096A4529}"/>
              </a:ext>
            </a:extLst>
          </p:cNvPr>
          <p:cNvSpPr/>
          <p:nvPr/>
        </p:nvSpPr>
        <p:spPr>
          <a:xfrm>
            <a:off x="2777208" y="302847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soil evaporation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958C5CB-DABA-42AF-9250-5803F1F24A1C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4830092" y="1897760"/>
            <a:ext cx="411833" cy="36895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3E8F4C5-556B-42C3-A30C-F3E5A0EA652F}"/>
              </a:ext>
            </a:extLst>
          </p:cNvPr>
          <p:cNvCxnSpPr>
            <a:cxnSpLocks/>
            <a:stCxn id="60" idx="7"/>
          </p:cNvCxnSpPr>
          <p:nvPr/>
        </p:nvCxnSpPr>
        <p:spPr>
          <a:xfrm flipV="1">
            <a:off x="4830092" y="2837321"/>
            <a:ext cx="411833" cy="28905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341825E-D1EB-4B40-BE3F-2E0EF0A48E7A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6443623" y="1897760"/>
            <a:ext cx="352218" cy="295827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CAA3911-50A3-4FDE-84AC-1B9B16A886F1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6503237" y="2837321"/>
            <a:ext cx="292604" cy="28905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8D51C49-3682-4966-B735-11DCDD33AE38}"/>
              </a:ext>
            </a:extLst>
          </p:cNvPr>
          <p:cNvSpPr txBox="1"/>
          <p:nvPr/>
        </p:nvSpPr>
        <p:spPr>
          <a:xfrm>
            <a:off x="2974181" y="4030195"/>
            <a:ext cx="624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statistic = 2.36, with 1 model degrees of freedom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(Chi-square) = 0.13 (again indicating close model-data fit).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FFDD44F-BB61-45A1-BAAD-943DFBE4F1F5}"/>
              </a:ext>
            </a:extLst>
          </p:cNvPr>
          <p:cNvSpPr txBox="1"/>
          <p:nvPr/>
        </p:nvSpPr>
        <p:spPr>
          <a:xfrm>
            <a:off x="5008233" y="294170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0B2B8D8-DDB9-476D-B4A9-A8452ECD6945}"/>
              </a:ext>
            </a:extLst>
          </p:cNvPr>
          <p:cNvSpPr txBox="1"/>
          <p:nvPr/>
        </p:nvSpPr>
        <p:spPr>
          <a:xfrm>
            <a:off x="5026089" y="176459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-3.31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3F57F08-5E95-460F-90C4-EB411791E491}"/>
              </a:ext>
            </a:extLst>
          </p:cNvPr>
          <p:cNvSpPr txBox="1"/>
          <p:nvPr/>
        </p:nvSpPr>
        <p:spPr>
          <a:xfrm>
            <a:off x="5920620" y="29818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662F36E-5AD6-4F1A-91BC-6B36C14ABB73}"/>
              </a:ext>
            </a:extLst>
          </p:cNvPr>
          <p:cNvSpPr txBox="1"/>
          <p:nvPr/>
        </p:nvSpPr>
        <p:spPr>
          <a:xfrm>
            <a:off x="5934277" y="173873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7D83EC1-56C3-4CB5-940B-912413B33280}"/>
              </a:ext>
            </a:extLst>
          </p:cNvPr>
          <p:cNvSpPr txBox="1"/>
          <p:nvPr/>
        </p:nvSpPr>
        <p:spPr>
          <a:xfrm>
            <a:off x="856343" y="457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2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准备 55">
            <a:extLst>
              <a:ext uri="{FF2B5EF4-FFF2-40B4-BE49-F238E27FC236}">
                <a16:creationId xmlns:a16="http://schemas.microsoft.com/office/drawing/2014/main" id="{B5F07A86-E2A7-492B-B7C2-CE2158C067FA}"/>
              </a:ext>
            </a:extLst>
          </p:cNvPr>
          <p:cNvSpPr/>
          <p:nvPr/>
        </p:nvSpPr>
        <p:spPr>
          <a:xfrm>
            <a:off x="5006201" y="2101165"/>
            <a:ext cx="1727621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B687A96-0B1A-47AA-9700-AB956DB85A47}"/>
              </a:ext>
            </a:extLst>
          </p:cNvPr>
          <p:cNvSpPr/>
          <p:nvPr/>
        </p:nvSpPr>
        <p:spPr>
          <a:xfrm>
            <a:off x="6443622" y="132715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air temperature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4424CB3-D0C7-4A46-AB35-3F541092D1BE}"/>
              </a:ext>
            </a:extLst>
          </p:cNvPr>
          <p:cNvSpPr/>
          <p:nvPr/>
        </p:nvSpPr>
        <p:spPr>
          <a:xfrm>
            <a:off x="6443622" y="302847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soil temperature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BAB2A0E-9ABD-4F55-841D-6856762B2F71}"/>
              </a:ext>
            </a:extLst>
          </p:cNvPr>
          <p:cNvSpPr/>
          <p:nvPr/>
        </p:nvSpPr>
        <p:spPr>
          <a:xfrm>
            <a:off x="2777208" y="132715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air temperature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54004A4-A831-4078-AD4F-F7AA096A4529}"/>
              </a:ext>
            </a:extLst>
          </p:cNvPr>
          <p:cNvSpPr/>
          <p:nvPr/>
        </p:nvSpPr>
        <p:spPr>
          <a:xfrm>
            <a:off x="2777208" y="302847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soil temperature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958C5CB-DABA-42AF-9250-5803F1F24A1C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4830092" y="1897760"/>
            <a:ext cx="411833" cy="36895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3E8F4C5-556B-42C3-A30C-F3E5A0EA652F}"/>
              </a:ext>
            </a:extLst>
          </p:cNvPr>
          <p:cNvCxnSpPr>
            <a:cxnSpLocks/>
            <a:stCxn id="60" idx="7"/>
          </p:cNvCxnSpPr>
          <p:nvPr/>
        </p:nvCxnSpPr>
        <p:spPr>
          <a:xfrm flipV="1">
            <a:off x="4830092" y="2837321"/>
            <a:ext cx="411833" cy="28905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341825E-D1EB-4B40-BE3F-2E0EF0A48E7A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6443623" y="1897760"/>
            <a:ext cx="352218" cy="295827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CAA3911-50A3-4FDE-84AC-1B9B16A886F1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6503237" y="2837321"/>
            <a:ext cx="292604" cy="28905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8D51C49-3682-4966-B735-11DCDD33AE38}"/>
              </a:ext>
            </a:extLst>
          </p:cNvPr>
          <p:cNvSpPr txBox="1"/>
          <p:nvPr/>
        </p:nvSpPr>
        <p:spPr>
          <a:xfrm>
            <a:off x="2974181" y="4030195"/>
            <a:ext cx="624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statistic = 1.29, with 1 model degrees of freedom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(Chi-square) = 0.26 (again indicating close model-data fit).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FFDD44F-BB61-45A1-BAAD-943DFBE4F1F5}"/>
              </a:ext>
            </a:extLst>
          </p:cNvPr>
          <p:cNvSpPr txBox="1"/>
          <p:nvPr/>
        </p:nvSpPr>
        <p:spPr>
          <a:xfrm>
            <a:off x="5008233" y="2941705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0B2B8D8-DDB9-476D-B4A9-A8452ECD6945}"/>
              </a:ext>
            </a:extLst>
          </p:cNvPr>
          <p:cNvSpPr txBox="1"/>
          <p:nvPr/>
        </p:nvSpPr>
        <p:spPr>
          <a:xfrm>
            <a:off x="5026089" y="176459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3F57F08-5E95-460F-90C4-EB411791E491}"/>
              </a:ext>
            </a:extLst>
          </p:cNvPr>
          <p:cNvSpPr txBox="1"/>
          <p:nvPr/>
        </p:nvSpPr>
        <p:spPr>
          <a:xfrm>
            <a:off x="5920620" y="298184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662F36E-5AD6-4F1A-91BC-6B36C14ABB73}"/>
              </a:ext>
            </a:extLst>
          </p:cNvPr>
          <p:cNvSpPr txBox="1"/>
          <p:nvPr/>
        </p:nvSpPr>
        <p:spPr>
          <a:xfrm>
            <a:off x="5934277" y="173873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16268A-1BB1-4D19-8E1A-1E25FF0A521E}"/>
              </a:ext>
            </a:extLst>
          </p:cNvPr>
          <p:cNvSpPr txBox="1"/>
          <p:nvPr/>
        </p:nvSpPr>
        <p:spPr>
          <a:xfrm>
            <a:off x="856343" y="457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1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准备 55">
            <a:extLst>
              <a:ext uri="{FF2B5EF4-FFF2-40B4-BE49-F238E27FC236}">
                <a16:creationId xmlns:a16="http://schemas.microsoft.com/office/drawing/2014/main" id="{B5F07A86-E2A7-492B-B7C2-CE2158C067FA}"/>
              </a:ext>
            </a:extLst>
          </p:cNvPr>
          <p:cNvSpPr/>
          <p:nvPr/>
        </p:nvSpPr>
        <p:spPr>
          <a:xfrm>
            <a:off x="4772026" y="2122162"/>
            <a:ext cx="2128837" cy="809278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availability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B687A96-0B1A-47AA-9700-AB956DB85A47}"/>
              </a:ext>
            </a:extLst>
          </p:cNvPr>
          <p:cNvSpPr/>
          <p:nvPr/>
        </p:nvSpPr>
        <p:spPr>
          <a:xfrm>
            <a:off x="6443622" y="132715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air moisture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4424CB3-D0C7-4A46-AB35-3F541092D1BE}"/>
              </a:ext>
            </a:extLst>
          </p:cNvPr>
          <p:cNvSpPr/>
          <p:nvPr/>
        </p:nvSpPr>
        <p:spPr>
          <a:xfrm>
            <a:off x="6443622" y="302847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soil moisture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BAB2A0E-9ABD-4F55-841D-6856762B2F71}"/>
              </a:ext>
            </a:extLst>
          </p:cNvPr>
          <p:cNvSpPr/>
          <p:nvPr/>
        </p:nvSpPr>
        <p:spPr>
          <a:xfrm>
            <a:off x="2777208" y="132715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air moisture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54004A4-A831-4078-AD4F-F7AA096A4529}"/>
              </a:ext>
            </a:extLst>
          </p:cNvPr>
          <p:cNvSpPr/>
          <p:nvPr/>
        </p:nvSpPr>
        <p:spPr>
          <a:xfrm>
            <a:off x="2777208" y="302847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soil moisture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958C5CB-DABA-42AF-9250-5803F1F24A1C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4830092" y="1897760"/>
            <a:ext cx="282773" cy="32293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3E8F4C5-556B-42C3-A30C-F3E5A0EA652F}"/>
              </a:ext>
            </a:extLst>
          </p:cNvPr>
          <p:cNvCxnSpPr>
            <a:cxnSpLocks/>
            <a:stCxn id="60" idx="7"/>
          </p:cNvCxnSpPr>
          <p:nvPr/>
        </p:nvCxnSpPr>
        <p:spPr>
          <a:xfrm flipV="1">
            <a:off x="4830092" y="2835430"/>
            <a:ext cx="283627" cy="29094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341825E-D1EB-4B40-BE3F-2E0EF0A48E7A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6522900" y="1897760"/>
            <a:ext cx="272941" cy="268133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CAA3911-50A3-4FDE-84AC-1B9B16A886F1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6546030" y="2859177"/>
            <a:ext cx="249811" cy="26719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8D51C49-3682-4966-B735-11DCDD33AE38}"/>
              </a:ext>
            </a:extLst>
          </p:cNvPr>
          <p:cNvSpPr txBox="1"/>
          <p:nvPr/>
        </p:nvSpPr>
        <p:spPr>
          <a:xfrm>
            <a:off x="2974181" y="4030195"/>
            <a:ext cx="624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statistic = 0.04, with 1 model degrees of freedom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(Chi-square) = 0.84 (again indicating close model-data fit).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FFDD44F-BB61-45A1-BAAD-943DFBE4F1F5}"/>
              </a:ext>
            </a:extLst>
          </p:cNvPr>
          <p:cNvSpPr txBox="1"/>
          <p:nvPr/>
        </p:nvSpPr>
        <p:spPr>
          <a:xfrm>
            <a:off x="5008233" y="294170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0B2B8D8-DDB9-476D-B4A9-A8452ECD6945}"/>
              </a:ext>
            </a:extLst>
          </p:cNvPr>
          <p:cNvSpPr txBox="1"/>
          <p:nvPr/>
        </p:nvSpPr>
        <p:spPr>
          <a:xfrm>
            <a:off x="5026089" y="176459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3F57F08-5E95-460F-90C4-EB411791E491}"/>
              </a:ext>
            </a:extLst>
          </p:cNvPr>
          <p:cNvSpPr txBox="1"/>
          <p:nvPr/>
        </p:nvSpPr>
        <p:spPr>
          <a:xfrm>
            <a:off x="5920620" y="29818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662F36E-5AD6-4F1A-91BC-6B36C14ABB73}"/>
              </a:ext>
            </a:extLst>
          </p:cNvPr>
          <p:cNvSpPr txBox="1"/>
          <p:nvPr/>
        </p:nvSpPr>
        <p:spPr>
          <a:xfrm>
            <a:off x="5934277" y="173873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E5F77B-ACC4-490C-B27B-2088074DE147}"/>
              </a:ext>
            </a:extLst>
          </p:cNvPr>
          <p:cNvSpPr txBox="1"/>
          <p:nvPr/>
        </p:nvSpPr>
        <p:spPr>
          <a:xfrm>
            <a:off x="856343" y="457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1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595211-7DAA-45E3-BB08-A30FF5C5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705"/>
            <a:ext cx="9432435" cy="58984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18D59D-7A17-40C9-B250-4D1F43DFB3DF}"/>
              </a:ext>
            </a:extLst>
          </p:cNvPr>
          <p:cNvSpPr txBox="1"/>
          <p:nvPr/>
        </p:nvSpPr>
        <p:spPr>
          <a:xfrm>
            <a:off x="5878287" y="6015793"/>
            <a:ext cx="5769428" cy="788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dirty="0"/>
              <a:t>BSEM</a:t>
            </a:r>
            <a:r>
              <a:rPr lang="zh-CN" altLang="en-US" dirty="0"/>
              <a:t>模拟</a:t>
            </a:r>
            <a:r>
              <a:rPr lang="en-US" altLang="zh-CN" dirty="0"/>
              <a:t>25000</a:t>
            </a:r>
            <a:r>
              <a:rPr lang="zh-CN" altLang="en-US" dirty="0"/>
              <a:t>次，前</a:t>
            </a:r>
            <a:r>
              <a:rPr lang="en-US" altLang="zh-CN" dirty="0"/>
              <a:t>5000</a:t>
            </a:r>
            <a:r>
              <a:rPr lang="zh-CN" altLang="en-US" dirty="0"/>
              <a:t>次为</a:t>
            </a:r>
            <a:r>
              <a:rPr lang="en-US" altLang="zh-CN" dirty="0"/>
              <a:t>warmup</a:t>
            </a:r>
            <a:r>
              <a:rPr lang="zh-CN" altLang="en-US" dirty="0"/>
              <a:t>，共</a:t>
            </a:r>
            <a:r>
              <a:rPr lang="en-US" altLang="zh-CN" dirty="0"/>
              <a:t>3</a:t>
            </a:r>
            <a:r>
              <a:rPr lang="zh-CN" altLang="en-US" dirty="0"/>
              <a:t>条</a:t>
            </a:r>
            <a:r>
              <a:rPr lang="en-US" altLang="zh-CN" dirty="0"/>
              <a:t>chain</a:t>
            </a:r>
            <a:r>
              <a:rPr lang="zh-CN" altLang="en-US" dirty="0"/>
              <a:t>：很好，</a:t>
            </a:r>
            <a:r>
              <a:rPr lang="en-US" altLang="zh-CN" dirty="0"/>
              <a:t>BIC=59.00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条</a:t>
            </a:r>
            <a:r>
              <a:rPr lang="en-US" altLang="zh-CN" dirty="0"/>
              <a:t>chain</a:t>
            </a:r>
            <a:r>
              <a:rPr lang="zh-CN" altLang="en-US" dirty="0"/>
              <a:t>重合效果很好。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ED4220-534F-4951-9615-AE95393B9099}"/>
              </a:ext>
            </a:extLst>
          </p:cNvPr>
          <p:cNvSpPr txBox="1"/>
          <p:nvPr/>
        </p:nvSpPr>
        <p:spPr>
          <a:xfrm>
            <a:off x="5878287" y="4926857"/>
            <a:ext cx="5769428" cy="85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dirty="0"/>
              <a:t>SEM</a:t>
            </a:r>
            <a:r>
              <a:rPr lang="zh-CN" altLang="en-US" dirty="0"/>
              <a:t>模拟效果：很好，卡方</a:t>
            </a:r>
            <a:r>
              <a:rPr lang="en-US" altLang="zh-CN" i="1" dirty="0"/>
              <a:t>p</a:t>
            </a:r>
            <a:r>
              <a:rPr lang="zh-CN" altLang="en-US" dirty="0"/>
              <a:t>值</a:t>
            </a:r>
            <a:r>
              <a:rPr lang="en-US" altLang="zh-CN" dirty="0"/>
              <a:t>=0.177</a:t>
            </a:r>
            <a:r>
              <a:rPr lang="zh-CN" altLang="en-US" dirty="0"/>
              <a:t>，样本量</a:t>
            </a:r>
            <a:r>
              <a:rPr lang="en-US" altLang="zh-CN" dirty="0"/>
              <a:t>25</a:t>
            </a:r>
            <a:r>
              <a:rPr lang="zh-CN" altLang="en-US" dirty="0"/>
              <a:t>，自由度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cfi=0.993</a:t>
            </a:r>
            <a:r>
              <a:rPr lang="zh-CN" altLang="en-US" dirty="0"/>
              <a:t>，</a:t>
            </a:r>
            <a:r>
              <a:rPr lang="en-US" altLang="zh-CN" dirty="0" err="1"/>
              <a:t>rmsea</a:t>
            </a:r>
            <a:r>
              <a:rPr lang="en-US" altLang="zh-CN" dirty="0"/>
              <a:t>=0.181</a:t>
            </a:r>
            <a:r>
              <a:rPr lang="zh-CN" altLang="en-US" dirty="0"/>
              <a:t>，</a:t>
            </a:r>
            <a:r>
              <a:rPr lang="en-US" altLang="zh-CN" dirty="0" err="1"/>
              <a:t>srmr</a:t>
            </a:r>
            <a:r>
              <a:rPr lang="en-US" altLang="zh-CN" dirty="0"/>
              <a:t>=0.077</a:t>
            </a:r>
            <a:r>
              <a:rPr lang="zh-CN" altLang="en-US" dirty="0"/>
              <a:t>，</a:t>
            </a:r>
            <a:r>
              <a:rPr lang="en-US" altLang="zh-CN" dirty="0" err="1"/>
              <a:t>gfi</a:t>
            </a:r>
            <a:r>
              <a:rPr lang="en-US" altLang="zh-CN" dirty="0"/>
              <a:t>=0.999, AIC=32.729</a:t>
            </a:r>
            <a:r>
              <a:rPr lang="zh-CN" altLang="en-US" dirty="0"/>
              <a:t>，</a:t>
            </a:r>
            <a:r>
              <a:rPr lang="en-US" altLang="zh-CN" dirty="0"/>
              <a:t>BIC=46.137.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B9BCC6-7FC8-4CD1-B08C-00B28FC54544}"/>
              </a:ext>
            </a:extLst>
          </p:cNvPr>
          <p:cNvSpPr txBox="1"/>
          <p:nvPr/>
        </p:nvSpPr>
        <p:spPr>
          <a:xfrm>
            <a:off x="-4170" y="29705"/>
            <a:ext cx="36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0.42&lt;VCI&lt;0.55</a:t>
            </a:r>
            <a:endParaRPr lang="zh-CN" altLang="en-US" sz="28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E2EFD5-D3DF-42D4-9842-5445EE533234}"/>
              </a:ext>
            </a:extLst>
          </p:cNvPr>
          <p:cNvSpPr txBox="1"/>
          <p:nvPr/>
        </p:nvSpPr>
        <p:spPr>
          <a:xfrm>
            <a:off x="9782629" y="70916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6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11276</TotalTime>
  <Words>374</Words>
  <Application>Microsoft Office PowerPoint</Application>
  <PresentationFormat>宽屏</PresentationFormat>
  <Paragraphs>92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Dai</dc:creator>
  <cp:lastModifiedBy>Dai</cp:lastModifiedBy>
  <cp:revision>161</cp:revision>
  <dcterms:created xsi:type="dcterms:W3CDTF">2020-11-27T12:43:46Z</dcterms:created>
  <dcterms:modified xsi:type="dcterms:W3CDTF">2021-06-03T10:19:35Z</dcterms:modified>
</cp:coreProperties>
</file>