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0"/>
            <a:ext cx="12192000" cy="8278495"/>
          </a:xfrm>
          <a:prstGeom prst="rect">
            <a:avLst/>
          </a:prstGeom>
          <a:noFill/>
          <a:ln w="9525">
            <a:noFill/>
          </a:ln>
        </p:spPr>
        <p:txBody>
          <a:bodyPr wrap="square">
            <a:spAutoFit/>
          </a:bodyPr>
          <a:p>
            <a:pPr indent="0"/>
            <a:r>
              <a:rPr lang="en-US" sz="2800" b="0">
                <a:solidFill>
                  <a:srgbClr val="000000"/>
                </a:solidFill>
                <a:latin typeface="Times New Roman" panose="02020603050405020304" charset="0"/>
                <a:ea typeface="宋体" panose="02010600030101010101" pitchFamily="2" charset="-122"/>
              </a:rPr>
              <a:t>1-20 DBA   ABDB   </a:t>
            </a:r>
            <a:r>
              <a:rPr lang="en-US" sz="2800" b="0">
                <a:latin typeface="Times New Roman" panose="02020603050405020304" charset="0"/>
                <a:ea typeface="宋体" panose="02010600030101010101" pitchFamily="2" charset="-122"/>
              </a:rPr>
              <a:t>CDCB</a:t>
            </a:r>
            <a:r>
              <a:rPr lang="en-US" sz="2800" b="0">
                <a:solidFill>
                  <a:srgbClr val="000000"/>
                </a:solidFill>
                <a:latin typeface="Times New Roman" panose="02020603050405020304" charset="0"/>
                <a:ea typeface="宋体" panose="02010600030101010101" pitchFamily="2" charset="-122"/>
              </a:rPr>
              <a:t>  DCAC  </a:t>
            </a:r>
            <a:r>
              <a:rPr lang="en-US" sz="2800" b="0">
                <a:latin typeface="Times New Roman" panose="02020603050405020304" charset="0"/>
                <a:ea typeface="宋体" panose="02010600030101010101" pitchFamily="2" charset="-122"/>
              </a:rPr>
              <a:t>FGCDB    21-35 AADAD  </a:t>
            </a:r>
            <a:endParaRPr lang="en-US" sz="2800" b="0">
              <a:latin typeface="Times New Roman" panose="02020603050405020304" charset="0"/>
              <a:ea typeface="宋体" panose="02010600030101010101" pitchFamily="2" charset="-122"/>
            </a:endParaRPr>
          </a:p>
          <a:p>
            <a:pPr indent="0"/>
            <a:r>
              <a:rPr lang="en-US" sz="2800" b="0">
                <a:latin typeface="Times New Roman" panose="02020603050405020304" charset="0"/>
                <a:ea typeface="宋体" panose="02010600030101010101" pitchFamily="2" charset="-122"/>
              </a:rPr>
              <a:t>BBACD  ADBAD   </a:t>
            </a:r>
            <a:r>
              <a:rPr lang="en-US" sz="2800" b="0">
                <a:solidFill>
                  <a:srgbClr val="000000"/>
                </a:solidFill>
                <a:latin typeface="Times New Roman" panose="02020603050405020304" charset="0"/>
                <a:ea typeface="宋体" panose="02010600030101010101" pitchFamily="2" charset="-122"/>
              </a:rPr>
              <a:t>36</a:t>
            </a:r>
            <a:r>
              <a:rPr lang="en-US" sz="2800" b="0">
                <a:solidFill>
                  <a:srgbClr val="000000"/>
                </a:solidFill>
                <a:latin typeface="Times New Roman" panose="02020603050405020304" charset="0"/>
                <a:cs typeface="Helvetica" charset="0"/>
              </a:rPr>
              <a:t>-39 </a:t>
            </a:r>
            <a:r>
              <a:rPr lang="en-US" sz="2800" b="0">
                <a:solidFill>
                  <a:srgbClr val="000000"/>
                </a:solidFill>
                <a:latin typeface="Times New Roman" panose="02020603050405020304" charset="0"/>
                <a:ea typeface="宋体" panose="02010600030101010101" pitchFamily="2" charset="-122"/>
              </a:rPr>
              <a:t>impression  strategies  </a:t>
            </a:r>
            <a:r>
              <a:rPr lang="en-US" sz="2800" b="0">
                <a:solidFill>
                  <a:srgbClr val="000000"/>
                </a:solidFill>
                <a:latin typeface="Times New Roman" panose="02020603050405020304" charset="0"/>
                <a:cs typeface="Helvetica" charset="0"/>
              </a:rPr>
              <a:t> </a:t>
            </a:r>
            <a:r>
              <a:rPr lang="en-US" sz="2800" b="0">
                <a:solidFill>
                  <a:srgbClr val="000000"/>
                </a:solidFill>
                <a:latin typeface="Times New Roman" panose="02020603050405020304" charset="0"/>
                <a:ea typeface="宋体" panose="02010600030101010101" pitchFamily="2" charset="-122"/>
              </a:rPr>
              <a:t>partner  improving   </a:t>
            </a:r>
            <a:endParaRPr lang="en-US" sz="2800" b="0">
              <a:solidFill>
                <a:srgbClr val="000000"/>
              </a:solidFill>
              <a:latin typeface="Times New Roman" panose="02020603050405020304" charset="0"/>
              <a:ea typeface="宋体" panose="02010600030101010101" pitchFamily="2" charset="-122"/>
            </a:endParaRPr>
          </a:p>
          <a:p>
            <a:pPr indent="0"/>
            <a:r>
              <a:rPr lang="en-US" sz="2800" b="0">
                <a:solidFill>
                  <a:srgbClr val="000000"/>
                </a:solidFill>
                <a:latin typeface="Times New Roman" panose="02020603050405020304" charset="0"/>
                <a:ea typeface="宋体" panose="02010600030101010101" pitchFamily="2" charset="-122"/>
              </a:rPr>
              <a:t>40-45</a:t>
            </a:r>
            <a:r>
              <a:rPr lang="en-US" sz="2800" b="0">
                <a:solidFill>
                  <a:srgbClr val="000000"/>
                </a:solidFill>
                <a:latin typeface="Times New Roman" panose="02020603050405020304" charset="0"/>
                <a:cs typeface="Helvetica" charset="0"/>
              </a:rPr>
              <a:t>. </a:t>
            </a:r>
            <a:r>
              <a:rPr lang="en-US" sz="2800" b="0">
                <a:solidFill>
                  <a:srgbClr val="000000"/>
                </a:solidFill>
                <a:latin typeface="Times New Roman" panose="02020603050405020304" charset="0"/>
                <a:ea typeface="宋体" panose="02010600030101010101" pitchFamily="2" charset="-122"/>
              </a:rPr>
              <a:t>frightened  confident   concentrate  awkward  organized  curious</a:t>
            </a:r>
            <a:r>
              <a:rPr lang="en-US" sz="3200" b="0">
                <a:latin typeface="Times New Roman" panose="02020603050405020304" charset="0"/>
                <a:ea typeface="宋体" panose="02010600030101010101" pitchFamily="2" charset="-122"/>
              </a:rPr>
              <a:t>Dear Frank,     I’m more than thankful for your concern about my new life in senior high school.     Yucai High School is young but famous in Jining. There are 25 classes in all in Grade One and I’m in Class One. I have 50 new classmates, 26 of whom are girls. We now have nine subjects, which means more time is needed to be spent on study every day. Our teachers are kind but stricter. My English teacher is my favorite as I like English best. Generally, my life in high school is busy and stressful, but I begin to enjoy it. I hope with my teachers’</a:t>
            </a:r>
            <a:r>
              <a:rPr lang="en-US" sz="3200" b="0">
                <a:latin typeface="Times New Roman" panose="02020603050405020304" charset="0"/>
                <a:ea typeface="宋体" panose="02010600030101010101" pitchFamily="2" charset="-122"/>
                <a:cs typeface="Times New Roman" panose="02020603050405020304" charset="0"/>
              </a:rPr>
              <a:t> </a:t>
            </a:r>
            <a:r>
              <a:rPr lang="en-US" sz="3200" b="0">
                <a:latin typeface="Times New Roman" panose="02020603050405020304" charset="0"/>
                <a:ea typeface="宋体" panose="02010600030101010101" pitchFamily="2" charset="-122"/>
              </a:rPr>
              <a:t>help, as well as my hard work, I can enter my ideal university in three years.     Best wishes.                                                                Yours sincerely,                                                                    Li Hua</a:t>
            </a:r>
            <a:endParaRPr lang="en-US" altLang="en-US" sz="3200" b="0">
              <a:latin typeface="Times New Roman" panose="0202060305040502030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992</Words>
  <Application>WPS 演示</Application>
  <PresentationFormat>宽屏</PresentationFormat>
  <Paragraphs>11</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Times New Roman</vt:lpstr>
      <vt:lpstr>Helvetica</vt:lpstr>
      <vt:lpstr>微软雅黑</vt:lpstr>
      <vt:lpstr>Arial Unicode MS</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PC</cp:lastModifiedBy>
  <cp:revision>3</cp:revision>
  <dcterms:created xsi:type="dcterms:W3CDTF">2023-09-14T09:00:00Z</dcterms:created>
  <dcterms:modified xsi:type="dcterms:W3CDTF">2023-09-18T12:54:17Z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B0381AC198FA483FBF6902A9C4A9F956</vt:lpwstr>
  </property>
  <property fmtid="{D5CDD505-2E9C-101B-9397-08002B2CF9AE}" pid="3" name="KSOProductBuildVer">
    <vt:lpwstr>2052-11.1.0.9912</vt:lpwstr>
  </property>
</Properties>
</file>