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61" r:id="rId6"/>
    <p:sldId id="262" r:id="rId7"/>
    <p:sldId id="263" r:id="rId8"/>
    <p:sldId id="264" r:id="rId9"/>
    <p:sldId id="260" r:id="rId10"/>
    <p:sldId id="267" r:id="rId11"/>
    <p:sldId id="265" r:id="rId12"/>
    <p:sldId id="268" r:id="rId13"/>
    <p:sldId id="269" r:id="rId14"/>
    <p:sldId id="270" r:id="rId15"/>
    <p:sldId id="271" r:id="rId16"/>
    <p:sldId id="272" r:id="rId17"/>
    <p:sldId id="273" r:id="rId18"/>
    <p:sldId id="259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C15E2-B230-4305-BE6B-01C7CCAA68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4DE75F-D493-4421-95A3-3A39458BF4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D6967-BE66-4F3C-97D9-A61629CB4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A4A48-B1D7-40CA-AB46-D7D34A97B898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A67A0-0B06-4A95-82B9-77CC38760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E0552-FB97-4523-8831-647B9C4D1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2CF2E-24D8-4381-8806-A31EB1D7B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3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E3872-9F01-4E6D-ACBE-D0690616B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5B7811-5F61-4E59-92C5-9E85B4B9E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47C4E-5BDE-4F94-B3F2-54600E173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A4A48-B1D7-40CA-AB46-D7D34A97B898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00A02-37BD-4269-BFE5-5FC918B5B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66376-E4D6-46B3-8C33-2CDEDFF68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2CF2E-24D8-4381-8806-A31EB1D7B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03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0D0F2-CBF2-4FBF-AB1E-9758419674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C39E8E-BD5C-430F-9303-CFBA47817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F81A7-07EA-4C86-8E00-7895FEE8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A4A48-B1D7-40CA-AB46-D7D34A97B898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B742D-C04D-4B70-B4CA-FF4AFC580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7A5E5-22A4-45DA-8CE6-C076376B9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2CF2E-24D8-4381-8806-A31EB1D7B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60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08C77-56B7-47B5-92EB-C078E8E67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B11CF-B8D0-4A7C-B473-B816DA6DF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5E564-1A31-45C1-81FF-443004567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A4A48-B1D7-40CA-AB46-D7D34A97B898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EE4CD-59AC-4F5E-B7EC-8DCBD1F85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0D367-C38F-4D64-99B4-512640FDC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2CF2E-24D8-4381-8806-A31EB1D7B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46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3D979-17D1-44AC-8122-F718A73FF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924E1-07D0-4EC8-8A0E-17E91393B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2844B-D477-4AFF-B20A-42E23DB7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A4A48-B1D7-40CA-AB46-D7D34A97B898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E8F5B-7DC2-46D4-A5E6-C0F2B6D36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C93F3-C984-47EA-A6AD-0ACFBED16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2CF2E-24D8-4381-8806-A31EB1D7B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3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EE621-7449-4714-A61D-CDBA07D01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2C0C2-42E4-474B-B07E-161C545264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364724-941F-47BE-BF63-6743ED4AD2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67CAFD-929E-45C8-8103-37ED57AE7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A4A48-B1D7-40CA-AB46-D7D34A97B898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9F4211-6824-4C26-AE9D-1221293C9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C6DE3-3948-44AC-8B76-1F703E70D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2CF2E-24D8-4381-8806-A31EB1D7B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9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ABAD4-B94D-4FD0-81A1-3181EB5EE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5F97E-8C98-4D17-9532-D5C71ADDF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C9584C-9F22-4A99-B2CC-B41F1A57C3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0D2180-5A6E-4A11-A877-36D67C575E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42CD94-45B1-4593-8B44-3A3662781B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C8F799-BC0B-4C80-A587-618DF1371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A4A48-B1D7-40CA-AB46-D7D34A97B898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44F7D3-CA4E-4358-A338-C652026A6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A7EF65-D7AB-4381-9875-73CC180E1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2CF2E-24D8-4381-8806-A31EB1D7B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700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2C0E5-B38A-4AFE-8B57-09002A699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D0101E-B243-49E6-A740-5D703DB28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A4A48-B1D7-40CA-AB46-D7D34A97B898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FBE114-A7B2-40D8-8F9D-48B7A798D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3926A6-BFA1-46F4-9CC0-6516E34EC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2CF2E-24D8-4381-8806-A31EB1D7B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81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1F4228-C200-4B5D-9624-95418D0AD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A4A48-B1D7-40CA-AB46-D7D34A97B898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0BE171-CA07-4DE9-88C2-D4AF26CE3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980A2D-ECEF-4975-B1A8-82193C0FC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2CF2E-24D8-4381-8806-A31EB1D7B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38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F6355-50BF-4107-AB88-1BF855B11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AE519-FDB0-49DE-AEC1-E0C472987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87A948-0E41-4B10-BD5B-A33DF9CF23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D3962-F575-4D39-8EBA-03CD23EAB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A4A48-B1D7-40CA-AB46-D7D34A97B898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660F3A-F68B-4FB0-AE64-845BB486B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77D8A8-D760-47E8-9B65-CABE2C53A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2CF2E-24D8-4381-8806-A31EB1D7B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148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BBA64-061C-4C61-9F4B-B59135C92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DFA4B8-74D1-426D-AC79-97802226BB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C2E04A-69A0-449A-B4A9-A49D7F191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01ECD-A895-4AAD-95C7-5FD8288A8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A4A48-B1D7-40CA-AB46-D7D34A97B898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85A903-F629-4870-B876-26D95DFD1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DF0C65-690C-4A8D-811B-8FEDF1B09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2CF2E-24D8-4381-8806-A31EB1D7B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813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3368A3-A19D-4B92-BD19-B7C91E615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9E458-E5B8-4DD7-BC18-095BDDB67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F8371-0C81-40A6-8FC5-1D8CCD9F7B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A4A48-B1D7-40CA-AB46-D7D34A97B898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C5037-E471-4CAA-9A25-3F3DDDA06A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EB978-4FBF-4430-B349-BE6CE3D74B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2CF2E-24D8-4381-8806-A31EB1D7B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13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neo4j.com/sandbox-v2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hweXwMkSgfUNxVuflthbU8Gua1Yw328I8TEIgyUptAU/edit?usp=sharing" TargetMode="External"/><Relationship Id="rId2" Type="http://schemas.openxmlformats.org/officeDocument/2006/relationships/hyperlink" Target="https://docs.google.com/spreadsheets/d/1CvEzIzAg--rMktjDcqCtrZ42TeYQQFueBZcQx0p8CQ4/edit?usp=sharing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neo4j.com/sandbox-v2/" TargetMode="External"/><Relationship Id="rId2" Type="http://schemas.openxmlformats.org/officeDocument/2006/relationships/hyperlink" Target="https://neo4j.com/download/?ref=produc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eo4j.com/graphacademy/neo4j-certification/" TargetMode="External"/><Relationship Id="rId4" Type="http://schemas.openxmlformats.org/officeDocument/2006/relationships/hyperlink" Target="https://neo4j.com/books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open?id=1koI6ipad-hEZM5RolMzFt0QituoN2ISu" TargetMode="External"/><Relationship Id="rId2" Type="http://schemas.openxmlformats.org/officeDocument/2006/relationships/hyperlink" Target="https://drive.google.com/file/d/1Z4E990JPxL0i7q2k79MxNgVdhFE7c2tT/view?usp=shar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ABDD9-2EB2-4DA3-B15A-B1083259BD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 Database Neo4j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4F4F1A-4969-437C-BEAF-E9E7AC570E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Zack Dai</a:t>
            </a:r>
          </a:p>
        </p:txBody>
      </p:sp>
    </p:spTree>
    <p:extLst>
      <p:ext uri="{BB962C8B-B14F-4D97-AF65-F5344CB8AC3E}">
        <p14:creationId xmlns:p14="http://schemas.microsoft.com/office/powerpoint/2010/main" val="461011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DA41C5-66A6-48BB-9547-DC6366253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727357-6662-4E00-AFE3-DE7199D25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Practice with Neo4j</a:t>
            </a:r>
          </a:p>
        </p:txBody>
      </p:sp>
    </p:spTree>
    <p:extLst>
      <p:ext uri="{BB962C8B-B14F-4D97-AF65-F5344CB8AC3E}">
        <p14:creationId xmlns:p14="http://schemas.microsoft.com/office/powerpoint/2010/main" val="1914894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1E480-D2A7-43C4-A746-9DC79FAF8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Neo4j playground online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A7123-667E-4C15-A15C-2478D0421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https://neo4j.com/sandbox-v2/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Register an account.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a new </a:t>
            </a:r>
            <a:r>
              <a:rPr lang="en-US" dirty="0" err="1"/>
              <a:t>sanbox</a:t>
            </a:r>
            <a:r>
              <a:rPr lang="en-US" dirty="0"/>
              <a:t> (Spreadsheet </a:t>
            </a:r>
            <a:r>
              <a:rPr lang="en-US" dirty="0" err="1"/>
              <a:t>Grapher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799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0EB58-A689-4341-A46E-ACCFF114B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The Dataset (Google Spread Sheet)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2FD76-5C01-40E5-9411-21E971497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Social Nodes: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https://docs.google.com/spreadsheets/d/1CvEzIzAg--rMktjDcqCtrZ42TeYQQFueBZcQx0p8CQ4/edit?usp=sharing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Social Relation: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https://docs.google.com/spreadsheets/d/1hweXwMkSgfUNxVuflthbU8Gua1Yw328I8TEIgyUptAU/edit?usp=sharing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Load the file with your google spreadsheet</a:t>
            </a:r>
          </a:p>
        </p:txBody>
      </p:sp>
    </p:spTree>
    <p:extLst>
      <p:ext uri="{BB962C8B-B14F-4D97-AF65-F5344CB8AC3E}">
        <p14:creationId xmlns:p14="http://schemas.microsoft.com/office/powerpoint/2010/main" val="2124081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8387C-841A-4E04-BD67-45AAC66F9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the data with sandbox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29A85E-0B48-4974-A89D-D531A47F1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24" y="1500973"/>
            <a:ext cx="10973751" cy="38560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A85D91-DBC3-4CCA-8DE6-768C2748168D}"/>
              </a:ext>
            </a:extLst>
          </p:cNvPr>
          <p:cNvSpPr txBox="1"/>
          <p:nvPr/>
        </p:nvSpPr>
        <p:spPr>
          <a:xfrm>
            <a:off x="838200" y="5567680"/>
            <a:ext cx="8768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the data,</a:t>
            </a:r>
          </a:p>
          <a:p>
            <a:r>
              <a:rPr lang="en-US" dirty="0"/>
              <a:t>Click Neo4j Browser</a:t>
            </a:r>
          </a:p>
        </p:txBody>
      </p:sp>
    </p:spTree>
    <p:extLst>
      <p:ext uri="{BB962C8B-B14F-4D97-AF65-F5344CB8AC3E}">
        <p14:creationId xmlns:p14="http://schemas.microsoft.com/office/powerpoint/2010/main" val="3207516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81089-2DCF-4810-9D99-BCD3FB552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AA274-6F7C-46F2-AF94-CB7B9FC26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 the “SocialNode.csv” as the file</a:t>
            </a:r>
          </a:p>
          <a:p>
            <a:pPr marL="0" indent="0">
              <a:buNone/>
            </a:pPr>
            <a:r>
              <a:rPr lang="en-US" dirty="0"/>
              <a:t>Follow the instruction in the Neo Browser</a:t>
            </a:r>
          </a:p>
          <a:p>
            <a:pPr marL="0" indent="0">
              <a:buNone/>
            </a:pPr>
            <a:r>
              <a:rPr lang="en-US" dirty="0"/>
              <a:t>When you get the query step</a:t>
            </a:r>
          </a:p>
          <a:p>
            <a:pPr marL="0" indent="0">
              <a:buNone/>
            </a:pPr>
            <a:r>
              <a:rPr lang="en-US" dirty="0"/>
              <a:t>Change the last line of the query “</a:t>
            </a:r>
            <a:r>
              <a:rPr lang="en-US" dirty="0">
                <a:solidFill>
                  <a:srgbClr val="FF0000"/>
                </a:solidFill>
              </a:rPr>
              <a:t>Return row</a:t>
            </a:r>
            <a:r>
              <a:rPr lang="en-US" dirty="0"/>
              <a:t>” to</a:t>
            </a:r>
          </a:p>
          <a:p>
            <a:pPr marL="0" indent="0">
              <a:buNone/>
            </a:pPr>
            <a:r>
              <a:rPr lang="en-US" dirty="0"/>
              <a:t>“</a:t>
            </a:r>
            <a:r>
              <a:rPr lang="en-US" dirty="0">
                <a:solidFill>
                  <a:srgbClr val="FF0000"/>
                </a:solidFill>
              </a:rPr>
              <a:t>MERGE (</a:t>
            </a:r>
            <a:r>
              <a:rPr lang="en-US" dirty="0" err="1">
                <a:solidFill>
                  <a:srgbClr val="FF0000"/>
                </a:solidFill>
              </a:rPr>
              <a:t>u:User</a:t>
            </a:r>
            <a:r>
              <a:rPr lang="en-US" dirty="0">
                <a:solidFill>
                  <a:srgbClr val="FF0000"/>
                </a:solidFill>
              </a:rPr>
              <a:t> {id: row.id}) return u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9455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CCE3E-60FA-4665-A270-7C1EF366D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77103-AE2C-4FA2-9532-6C2CB54E6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Go back to the </a:t>
            </a:r>
            <a:r>
              <a:rPr lang="en-US" dirty="0" err="1"/>
              <a:t>sanbox</a:t>
            </a:r>
            <a:r>
              <a:rPr lang="en-US" dirty="0"/>
              <a:t> page, change the data source to “socialRelation.csv”</a:t>
            </a:r>
          </a:p>
          <a:p>
            <a:pPr marL="0" indent="0">
              <a:buNone/>
            </a:pPr>
            <a:r>
              <a:rPr lang="en-US" dirty="0"/>
              <a:t>Restart the neo browser</a:t>
            </a:r>
          </a:p>
          <a:p>
            <a:pPr marL="0" indent="0">
              <a:buNone/>
            </a:pPr>
            <a:r>
              <a:rPr lang="en-US" dirty="0"/>
              <a:t>Skip the introduction, run the default query (starts with “</a:t>
            </a:r>
            <a:r>
              <a:rPr lang="en-US" dirty="0">
                <a:solidFill>
                  <a:srgbClr val="FF0000"/>
                </a:solidFill>
              </a:rPr>
              <a:t>:play</a:t>
            </a:r>
            <a:r>
              <a:rPr lang="en-US" dirty="0"/>
              <a:t>”),</a:t>
            </a:r>
          </a:p>
          <a:p>
            <a:pPr marL="0" indent="0">
              <a:buNone/>
            </a:pPr>
            <a:r>
              <a:rPr lang="en-US" dirty="0"/>
              <a:t>Click the first “</a:t>
            </a:r>
            <a:r>
              <a:rPr lang="en-US" dirty="0" err="1"/>
              <a:t>Loadcsv</a:t>
            </a:r>
            <a:r>
              <a:rPr lang="en-US" dirty="0"/>
              <a:t> query”</a:t>
            </a:r>
          </a:p>
          <a:p>
            <a:pPr marL="0" indent="0">
              <a:buNone/>
            </a:pPr>
            <a:r>
              <a:rPr lang="en-US" dirty="0"/>
              <a:t>In the query input box, change the last line (</a:t>
            </a:r>
            <a:r>
              <a:rPr lang="en-US" dirty="0">
                <a:solidFill>
                  <a:srgbClr val="FF0000"/>
                </a:solidFill>
              </a:rPr>
              <a:t>return row</a:t>
            </a:r>
            <a:r>
              <a:rPr lang="en-US" dirty="0"/>
              <a:t>) into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MATCH (</a:t>
            </a:r>
            <a:r>
              <a:rPr lang="en-US" dirty="0" err="1">
                <a:solidFill>
                  <a:srgbClr val="FF0000"/>
                </a:solidFill>
              </a:rPr>
              <a:t>s:User</a:t>
            </a:r>
            <a:r>
              <a:rPr lang="en-US" dirty="0">
                <a:solidFill>
                  <a:srgbClr val="FF0000"/>
                </a:solidFill>
              </a:rPr>
              <a:t> {id: </a:t>
            </a:r>
            <a:r>
              <a:rPr lang="en-US" dirty="0" err="1">
                <a:solidFill>
                  <a:srgbClr val="FF0000"/>
                </a:solidFill>
              </a:rPr>
              <a:t>row.src</a:t>
            </a:r>
            <a:r>
              <a:rPr lang="en-US" dirty="0">
                <a:solidFill>
                  <a:srgbClr val="FF0000"/>
                </a:solidFill>
              </a:rPr>
              <a:t>})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MATCH (</a:t>
            </a:r>
            <a:r>
              <a:rPr lang="en-US" dirty="0" err="1">
                <a:solidFill>
                  <a:srgbClr val="FF0000"/>
                </a:solidFill>
              </a:rPr>
              <a:t>d:User</a:t>
            </a:r>
            <a:r>
              <a:rPr lang="en-US" dirty="0">
                <a:solidFill>
                  <a:srgbClr val="FF0000"/>
                </a:solidFill>
              </a:rPr>
              <a:t> {id: </a:t>
            </a:r>
            <a:r>
              <a:rPr lang="en-US" dirty="0" err="1">
                <a:solidFill>
                  <a:srgbClr val="FF0000"/>
                </a:solidFill>
              </a:rPr>
              <a:t>row.dst</a:t>
            </a:r>
            <a:r>
              <a:rPr lang="en-US" dirty="0">
                <a:solidFill>
                  <a:srgbClr val="FF0000"/>
                </a:solidFill>
              </a:rPr>
              <a:t>})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MERGE (s)-[:FOLLOWS]-&gt;(d)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return </a:t>
            </a:r>
            <a:r>
              <a:rPr lang="en-US" dirty="0" err="1">
                <a:solidFill>
                  <a:srgbClr val="FF0000"/>
                </a:solidFill>
              </a:rPr>
              <a:t>s,d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882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5B263-8B86-4AB8-9E35-53A28A558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1228B-30C8-4436-9BE7-D0A83DC7A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Match (</a:t>
            </a:r>
            <a:r>
              <a:rPr lang="en-US" dirty="0" err="1"/>
              <a:t>u:User</a:t>
            </a:r>
            <a:r>
              <a:rPr lang="en-US" dirty="0"/>
              <a:t>) return count(u)</a:t>
            </a:r>
          </a:p>
          <a:p>
            <a:pPr marL="0" indent="0">
              <a:buNone/>
            </a:pPr>
            <a:r>
              <a:rPr lang="en-US" dirty="0"/>
              <a:t>Match (</a:t>
            </a:r>
            <a:r>
              <a:rPr lang="en-US" dirty="0" err="1"/>
              <a:t>u:User</a:t>
            </a:r>
            <a:r>
              <a:rPr lang="en-US" dirty="0"/>
              <a:t> {</a:t>
            </a:r>
            <a:r>
              <a:rPr lang="en-US" dirty="0" err="1"/>
              <a:t>id:"James</a:t>
            </a:r>
            <a:r>
              <a:rPr lang="en-US" dirty="0"/>
              <a:t>"}) return u</a:t>
            </a:r>
          </a:p>
          <a:p>
            <a:pPr marL="0" indent="0">
              <a:buNone/>
            </a:pPr>
            <a:r>
              <a:rPr lang="en-US" dirty="0"/>
              <a:t>Match (</a:t>
            </a:r>
            <a:r>
              <a:rPr lang="en-US" dirty="0" err="1"/>
              <a:t>u:User</a:t>
            </a:r>
            <a:r>
              <a:rPr lang="en-US" dirty="0"/>
              <a:t>) where u.id contains "a" return u</a:t>
            </a:r>
          </a:p>
          <a:p>
            <a:pPr marL="0" indent="0">
              <a:buNone/>
            </a:pPr>
            <a:r>
              <a:rPr lang="en-US" dirty="0"/>
              <a:t>match (</a:t>
            </a:r>
            <a:r>
              <a:rPr lang="en-US" dirty="0" err="1"/>
              <a:t>u:User</a:t>
            </a:r>
            <a:r>
              <a:rPr lang="en-US" dirty="0"/>
              <a:t>)-[:FOLLOWS]-&gt;(u2:User) where u.id = "Mark" return u,u2</a:t>
            </a:r>
          </a:p>
          <a:p>
            <a:pPr marL="0" indent="0">
              <a:buNone/>
            </a:pPr>
            <a:r>
              <a:rPr lang="en-US" dirty="0"/>
              <a:t>match (</a:t>
            </a:r>
            <a:r>
              <a:rPr lang="en-US" dirty="0" err="1"/>
              <a:t>u:User</a:t>
            </a:r>
            <a:r>
              <a:rPr lang="en-US" dirty="0"/>
              <a:t>)-[:FOLLOWS]-&gt;(u2:User) where u.id = "Mark" return u2.id</a:t>
            </a:r>
          </a:p>
          <a:p>
            <a:pPr marL="0" indent="0">
              <a:buNone/>
            </a:pPr>
            <a:r>
              <a:rPr lang="en-US" dirty="0"/>
              <a:t>match (:User)-[r]-&gt;(:User) return count(r)</a:t>
            </a:r>
          </a:p>
        </p:txBody>
      </p:sp>
    </p:spTree>
    <p:extLst>
      <p:ext uri="{BB962C8B-B14F-4D97-AF65-F5344CB8AC3E}">
        <p14:creationId xmlns:p14="http://schemas.microsoft.com/office/powerpoint/2010/main" val="2757039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ED940-85A2-4282-AC2B-77D18AFA4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Neo4j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440FF-D266-483C-A263-934656780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 the </a:t>
            </a:r>
            <a:r>
              <a:rPr lang="en-US" dirty="0" err="1"/>
              <a:t>sanbox</a:t>
            </a:r>
            <a:r>
              <a:rPr lang="en-US" dirty="0"/>
              <a:t> demo (Crime detection)</a:t>
            </a:r>
          </a:p>
        </p:txBody>
      </p:sp>
    </p:spTree>
    <p:extLst>
      <p:ext uri="{BB962C8B-B14F-4D97-AF65-F5344CB8AC3E}">
        <p14:creationId xmlns:p14="http://schemas.microsoft.com/office/powerpoint/2010/main" val="165687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7DBFA-EE44-4B54-B17E-171EF3C6B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Learning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43F50-2E6F-4E3E-A582-89AA8F9FE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Neo4j </a:t>
            </a:r>
            <a:r>
              <a:rPr lang="en-US" dirty="0">
                <a:hlinkClick r:id="rId2"/>
              </a:rPr>
              <a:t>https://neo4j.com/download/?ref=product</a:t>
            </a:r>
            <a:endParaRPr lang="en-US" dirty="0"/>
          </a:p>
          <a:p>
            <a:r>
              <a:rPr lang="en-US" dirty="0"/>
              <a:t>Use Neo4j on Cloud </a:t>
            </a:r>
            <a:r>
              <a:rPr lang="en-US" dirty="0">
                <a:hlinkClick r:id="rId3"/>
              </a:rPr>
              <a:t>https://neo4j.com/sandbox-v2/</a:t>
            </a:r>
            <a:endParaRPr lang="en-US" dirty="0"/>
          </a:p>
          <a:p>
            <a:r>
              <a:rPr lang="en-US" dirty="0"/>
              <a:t>Free official </a:t>
            </a:r>
            <a:r>
              <a:rPr lang="en-US" dirty="0" err="1"/>
              <a:t>ebooks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https://neo4j.com/books/</a:t>
            </a:r>
            <a:endParaRPr lang="en-US" dirty="0"/>
          </a:p>
          <a:p>
            <a:r>
              <a:rPr lang="en-US" dirty="0"/>
              <a:t>Get Certificate </a:t>
            </a:r>
            <a:r>
              <a:rPr lang="en-US" dirty="0">
                <a:hlinkClick r:id="rId5"/>
              </a:rPr>
              <a:t>https://neo4j.com/graphacademy/neo4j-certification/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466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D2BDF-463D-48FA-923B-AA9EAD1EB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A027-1535-4096-BF93-0D809070D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Download the file:</a:t>
            </a:r>
          </a:p>
          <a:p>
            <a:pPr marL="0" indent="0">
              <a:buNone/>
            </a:pPr>
            <a:r>
              <a:rPr lang="en-US" dirty="0"/>
              <a:t>Swnodes.csv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https://drive.google.com/file/d/1Z4E990JPxL0i7q2k79MxNgVdhFE7c2tT/view?usp=sharing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Swrelation.csv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https://drive.google.com/open?id=1koI6ipad-hEZM5RolMzFt0QituoN2ISu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Open them in your </a:t>
            </a:r>
            <a:r>
              <a:rPr lang="en-US" dirty="0" err="1"/>
              <a:t>googlespread</a:t>
            </a:r>
            <a:r>
              <a:rPr lang="en-US" dirty="0"/>
              <a:t> sheet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0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E252B-BFE0-4797-8C22-54A5F4EBA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24DD4-96CB-465E-B843-9A2862134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Part1 Graph Database Introduction</a:t>
            </a:r>
          </a:p>
          <a:p>
            <a:pPr lvl="1"/>
            <a:r>
              <a:rPr lang="en-US" dirty="0"/>
              <a:t>Graph Database</a:t>
            </a:r>
          </a:p>
          <a:p>
            <a:pPr lvl="1"/>
            <a:r>
              <a:rPr lang="en-US" dirty="0"/>
              <a:t>Comparison SQL with Neo4j</a:t>
            </a:r>
          </a:p>
          <a:p>
            <a:pPr lvl="1"/>
            <a:r>
              <a:rPr lang="en-US" dirty="0"/>
              <a:t>Use case of Neo4j</a:t>
            </a:r>
          </a:p>
          <a:p>
            <a:r>
              <a:rPr lang="en-US" dirty="0"/>
              <a:t>Part2 Practice with Neo4j</a:t>
            </a:r>
          </a:p>
          <a:p>
            <a:pPr lvl="1"/>
            <a:r>
              <a:rPr lang="en-US" dirty="0"/>
              <a:t>Neo4j playground online</a:t>
            </a:r>
          </a:p>
          <a:p>
            <a:pPr lvl="1"/>
            <a:r>
              <a:rPr lang="en-US" dirty="0"/>
              <a:t>Import data to Neo4j</a:t>
            </a:r>
          </a:p>
          <a:p>
            <a:pPr lvl="1"/>
            <a:r>
              <a:rPr lang="en-US" dirty="0"/>
              <a:t>Basic Queries</a:t>
            </a:r>
          </a:p>
          <a:p>
            <a:pPr lvl="1"/>
            <a:r>
              <a:rPr lang="en-US" dirty="0"/>
              <a:t>Advanced usage</a:t>
            </a:r>
          </a:p>
          <a:p>
            <a:r>
              <a:rPr lang="en-US" dirty="0"/>
              <a:t>Appendix: Learning Resources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574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D7795-10BE-4D84-846C-04483A8C7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BD1A0-41BA-4135-AF28-ABCF905C0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a NEO4j </a:t>
            </a:r>
            <a:r>
              <a:rPr lang="en-US" dirty="0" err="1"/>
              <a:t>googlespreadsheet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(If you already have one </a:t>
            </a:r>
            <a:r>
              <a:rPr lang="en-US" dirty="0" err="1"/>
              <a:t>goto</a:t>
            </a:r>
            <a:r>
              <a:rPr lang="en-US" dirty="0"/>
              <a:t> the sandbox page, choose the </a:t>
            </a:r>
            <a:r>
              <a:rPr lang="en-US" dirty="0" err="1"/>
              <a:t>sanbox</a:t>
            </a:r>
            <a:r>
              <a:rPr lang="en-US" dirty="0"/>
              <a:t> -&gt; advanced-&gt;shutdown sandbox</a:t>
            </a:r>
          </a:p>
          <a:p>
            <a:pPr marL="0" indent="0">
              <a:buNone/>
            </a:pPr>
            <a:r>
              <a:rPr lang="en-US" dirty="0"/>
              <a:t>Refresh your page, create a new one)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9635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3BB7E-84FA-4A22-84C8-6B3CC05B2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Question1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68DEF-EC81-40A6-852E-A40D80AB4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Load the two files into the database. Make a </a:t>
            </a:r>
            <a:r>
              <a:rPr lang="en-US" dirty="0">
                <a:highlight>
                  <a:srgbClr val="FFFF00"/>
                </a:highlight>
              </a:rPr>
              <a:t>screenshot</a:t>
            </a:r>
            <a:r>
              <a:rPr lang="en-US" dirty="0"/>
              <a:t> of the graph shows the relation and the nodes.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 for node use “</a:t>
            </a:r>
            <a:r>
              <a:rPr lang="en-US" dirty="0">
                <a:solidFill>
                  <a:srgbClr val="FF0000"/>
                </a:solidFill>
              </a:rPr>
              <a:t>MERGE (:Library {id: row.id})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relations use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MATCH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source:Library</a:t>
            </a:r>
            <a:r>
              <a:rPr lang="en-US" dirty="0">
                <a:solidFill>
                  <a:srgbClr val="FF0000"/>
                </a:solidFill>
              </a:rPr>
              <a:t> {id: </a:t>
            </a:r>
            <a:r>
              <a:rPr lang="en-US" dirty="0" err="1">
                <a:solidFill>
                  <a:srgbClr val="FF0000"/>
                </a:solidFill>
              </a:rPr>
              <a:t>row.src</a:t>
            </a:r>
            <a:r>
              <a:rPr lang="en-US" dirty="0">
                <a:solidFill>
                  <a:srgbClr val="FF0000"/>
                </a:solidFill>
              </a:rPr>
              <a:t>})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MATCH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destination:Library</a:t>
            </a:r>
            <a:r>
              <a:rPr lang="en-US" dirty="0">
                <a:solidFill>
                  <a:srgbClr val="FF0000"/>
                </a:solidFill>
              </a:rPr>
              <a:t> {id: </a:t>
            </a:r>
            <a:r>
              <a:rPr lang="en-US" dirty="0" err="1">
                <a:solidFill>
                  <a:srgbClr val="FF0000"/>
                </a:solidFill>
              </a:rPr>
              <a:t>row.dst</a:t>
            </a:r>
            <a:r>
              <a:rPr lang="en-US" dirty="0">
                <a:solidFill>
                  <a:srgbClr val="FF0000"/>
                </a:solidFill>
              </a:rPr>
              <a:t>})</a:t>
            </a:r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</a:rPr>
              <a:t>MERGE (source)-[:DEPENDS_ON]-&gt;(destination)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0257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4F90A-0A41-47B5-95F7-4698157FD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Question2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53DA3-31A1-4DCA-B219-7782A8EB5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(Write the query and the answer)</a:t>
            </a:r>
          </a:p>
          <a:p>
            <a:pPr marL="0" indent="0">
              <a:buNone/>
            </a:pPr>
            <a:r>
              <a:rPr lang="en-US" dirty="0"/>
              <a:t>How many nodes in the database?</a:t>
            </a:r>
          </a:p>
          <a:p>
            <a:pPr marL="0" indent="0">
              <a:buNone/>
            </a:pPr>
            <a:r>
              <a:rPr lang="en-US" dirty="0"/>
              <a:t>How many nodes contains “p” in their id?</a:t>
            </a:r>
          </a:p>
          <a:p>
            <a:pPr marL="0" indent="0">
              <a:buNone/>
            </a:pPr>
            <a:r>
              <a:rPr lang="en-US" dirty="0"/>
              <a:t>How many nodes contains “o” and also contains “a” in their </a:t>
            </a:r>
            <a:r>
              <a:rPr lang="en-US" dirty="0" err="1"/>
              <a:t>id?What</a:t>
            </a:r>
            <a:r>
              <a:rPr lang="en-US" dirty="0"/>
              <a:t> are they?</a:t>
            </a:r>
          </a:p>
          <a:p>
            <a:pPr marL="0" indent="0">
              <a:buNone/>
            </a:pPr>
            <a:r>
              <a:rPr lang="en-US" dirty="0"/>
              <a:t>How many libraries </a:t>
            </a:r>
            <a:r>
              <a:rPr lang="en-US" dirty="0" err="1"/>
              <a:t>depends_on</a:t>
            </a:r>
            <a:r>
              <a:rPr lang="en-US" dirty="0"/>
              <a:t> “</a:t>
            </a:r>
            <a:r>
              <a:rPr lang="en-US" dirty="0" err="1"/>
              <a:t>numpy</a:t>
            </a:r>
            <a:r>
              <a:rPr lang="en-US" dirty="0"/>
              <a:t>”? what are they?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5504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B32E8-3B2A-43C4-B7BC-D991D0DEC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Question3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C50E7-F512-4F9C-BAA5-B48AB8251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a </a:t>
            </a:r>
            <a:r>
              <a:rPr lang="en-US" dirty="0" err="1"/>
              <a:t>Trumpworld</a:t>
            </a:r>
            <a:r>
              <a:rPr lang="en-US" dirty="0"/>
              <a:t> sandbox and answer:</a:t>
            </a:r>
          </a:p>
          <a:p>
            <a:pPr marL="0" indent="0">
              <a:buNone/>
            </a:pPr>
            <a:r>
              <a:rPr lang="en-US" b="1" dirty="0"/>
              <a:t>a. What are the most connected organizations? List the top5 names.</a:t>
            </a:r>
          </a:p>
          <a:p>
            <a:pPr marL="0" indent="0">
              <a:buNone/>
            </a:pPr>
            <a:r>
              <a:rPr lang="en-US" b="1" dirty="0"/>
              <a:t>b. What’s the connection between Donald Trump and Vladimir Putin? List all the names.</a:t>
            </a:r>
          </a:p>
          <a:p>
            <a:pPr marL="0" indent="0">
              <a:buNone/>
            </a:pPr>
            <a:br>
              <a:rPr lang="en-US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249095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6C388-34DE-4CFD-94BB-17979D933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Question4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8D192-2284-4ED4-964F-F01DE5451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From your experience, What are the reasons than you want or not want to use NEO4j/Graph database?</a:t>
            </a:r>
          </a:p>
        </p:txBody>
      </p:sp>
    </p:spTree>
    <p:extLst>
      <p:ext uri="{BB962C8B-B14F-4D97-AF65-F5344CB8AC3E}">
        <p14:creationId xmlns:p14="http://schemas.microsoft.com/office/powerpoint/2010/main" val="2454827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DA41C5-66A6-48BB-9547-DC6366253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727357-6662-4E00-AFE3-DE7199D25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Graph Database Introduction</a:t>
            </a:r>
          </a:p>
        </p:txBody>
      </p:sp>
    </p:spTree>
    <p:extLst>
      <p:ext uri="{BB962C8B-B14F-4D97-AF65-F5344CB8AC3E}">
        <p14:creationId xmlns:p14="http://schemas.microsoft.com/office/powerpoint/2010/main" val="2994136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4BDC5-7F86-4B8D-85A5-704A4BFE1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CED0D-2412-4833-B0C0-E69A2F542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graph is composed of two elements: a node and a relationship.</a:t>
            </a:r>
          </a:p>
          <a:p>
            <a:r>
              <a:rPr lang="en-US" dirty="0"/>
              <a:t> Each node represents an entity (a person, place, thing, category or other piece of data), and each relationship represents how two nodes are associated.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630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1F44A-CB4B-4C7E-9E90-687037ED3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87098-7F8A-4E78-AA07-E46B09EF9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5036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Twitter is a perfect example of a graph database connecting 313 million monthly active users. In the illustration to the right, we have a small slice of Twitter users represented in a graph data model.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D1DB86-3B0C-4C1C-A956-D072E7248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7746" y="2899363"/>
            <a:ext cx="3946054" cy="311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472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82FBA-7881-4F25-A9BF-C3E86259E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vs NEO4j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B747BD6F-5050-405B-8B07-1AF33B4C4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38" y="2530092"/>
            <a:ext cx="5554336" cy="34541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383F96-22CA-4845-87F3-239BEC90EFDA}"/>
              </a:ext>
            </a:extLst>
          </p:cNvPr>
          <p:cNvSpPr txBox="1"/>
          <p:nvPr/>
        </p:nvSpPr>
        <p:spPr>
          <a:xfrm>
            <a:off x="7409468" y="1967301"/>
            <a:ext cx="1875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NEO4j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E91501-2134-4152-8A94-1A42A885A094}"/>
              </a:ext>
            </a:extLst>
          </p:cNvPr>
          <p:cNvSpPr txBox="1"/>
          <p:nvPr/>
        </p:nvSpPr>
        <p:spPr>
          <a:xfrm>
            <a:off x="1161772" y="1872808"/>
            <a:ext cx="1875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F2655A-F473-4B1D-BF4E-C26CA920F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048" y="2530092"/>
            <a:ext cx="5554336" cy="345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934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E8BF7-23E6-4111-A02C-AA7B6AB42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vs NEO4j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ADBEB9-1038-469C-B645-69347A16DC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5FD0606-B446-4CEA-A89E-DBE5C744E2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NEO4j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90C381-ECEB-4E01-833C-563C144B4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426" y="2641599"/>
            <a:ext cx="5555461" cy="35480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9A5EB4-4888-42A2-BC2C-7AABF13BD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104" y="2641599"/>
            <a:ext cx="4290432" cy="204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286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0D883E-9A35-44EC-A070-222E3C182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NEO4j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0BB495-7AFD-41C9-BC58-5FDB89A46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Easy to Use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Visualization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Source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Fast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Support Network Algorism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Free Training and Certificate!</a:t>
            </a:r>
          </a:p>
        </p:txBody>
      </p:sp>
      <p:pic>
        <p:nvPicPr>
          <p:cNvPr id="2050" name="Picture 2" descr="https://s3.amazonaws.com/dev.assets.neo4j.com/wp-content/uploads/20191009131525/native-diagram.png">
            <a:extLst>
              <a:ext uri="{FF2B5EF4-FFF2-40B4-BE49-F238E27FC236}">
                <a16:creationId xmlns:a16="http://schemas.microsoft.com/office/drawing/2014/main" id="{2D89714E-F517-4FD6-92EA-AC2E8F8FB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363" y="3332480"/>
            <a:ext cx="5404386" cy="3149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441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BD0F7-CE14-4BC7-B5CD-C64952B8F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Neo4j 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43E77-888D-4BF4-B776-D2811E0A4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Fraud Detection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Knowledge Graph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Network and Infrastructure Monitoring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Recommendation System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Social Network Graph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AI and Analytics</a:t>
            </a:r>
          </a:p>
        </p:txBody>
      </p:sp>
    </p:spTree>
    <p:extLst>
      <p:ext uri="{BB962C8B-B14F-4D97-AF65-F5344CB8AC3E}">
        <p14:creationId xmlns:p14="http://schemas.microsoft.com/office/powerpoint/2010/main" val="3808956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874</Words>
  <Application>Microsoft Office PowerPoint</Application>
  <PresentationFormat>Widescreen</PresentationFormat>
  <Paragraphs>123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Graph Database Neo4j</vt:lpstr>
      <vt:lpstr>Content</vt:lpstr>
      <vt:lpstr>Part 1</vt:lpstr>
      <vt:lpstr>Graph Database</vt:lpstr>
      <vt:lpstr>Graph Database</vt:lpstr>
      <vt:lpstr>SQL vs NEO4j</vt:lpstr>
      <vt:lpstr>SQL vs NEO4j</vt:lpstr>
      <vt:lpstr>Advantages of NEO4j</vt:lpstr>
      <vt:lpstr>Neo4j Use Case</vt:lpstr>
      <vt:lpstr>Part 2</vt:lpstr>
      <vt:lpstr>Neo4j playground online</vt:lpstr>
      <vt:lpstr>Download The Dataset (Google Spread Sheet)</vt:lpstr>
      <vt:lpstr>Link the data with sandbox</vt:lpstr>
      <vt:lpstr>Create Nodes</vt:lpstr>
      <vt:lpstr>Create Relationships</vt:lpstr>
      <vt:lpstr>Basic Queries</vt:lpstr>
      <vt:lpstr>Advanced Neo4j</vt:lpstr>
      <vt:lpstr>Appendix: Learning Resources</vt:lpstr>
      <vt:lpstr>Homework</vt:lpstr>
      <vt:lpstr>Homework</vt:lpstr>
      <vt:lpstr>Homework Question1</vt:lpstr>
      <vt:lpstr>Homework Question2</vt:lpstr>
      <vt:lpstr>Homework Question3</vt:lpstr>
      <vt:lpstr>Homework Question4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Database Neo4j</dc:title>
  <dc:creator>Zhengang Dai</dc:creator>
  <cp:lastModifiedBy>Zhengang Dai</cp:lastModifiedBy>
  <cp:revision>16</cp:revision>
  <dcterms:created xsi:type="dcterms:W3CDTF">2019-11-02T00:21:47Z</dcterms:created>
  <dcterms:modified xsi:type="dcterms:W3CDTF">2019-11-02T03:21:16Z</dcterms:modified>
</cp:coreProperties>
</file>