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Shrikhand" charset="1" panose="02000000000000000000"/>
      <p:regular r:id="rId12"/>
    </p:embeddedFont>
    <p:embeddedFont>
      <p:font typeface="Quicksand Bold" charset="1" panose="00000000000000000000"/>
      <p:regular r:id="rId13"/>
    </p:embeddedFont>
    <p:embeddedFont>
      <p:font typeface="Quicksand Medium" charset="1" panose="00000000000000000000"/>
      <p:regular r:id="rId14"/>
    </p:embeddedFont>
    <p:embeddedFont>
      <p:font typeface="Arimo Bold" charset="1" panose="020B0704020202020204"/>
      <p:regular r:id="rId15"/>
    </p:embeddedFont>
    <p:embeddedFont>
      <p:font typeface="Arimo" charset="1" panose="020B0604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https://www.google.com/search?client=firefox-b-d&amp;sca_esv=b03240a8c8c560a1&amp;sca_upv=1&amp;sxsrf=ADLYWIIgPz3OHVAeOlEQttDobP0nDFLOtA:1720392774457&amp;q=positively&amp;spell=1&amp;sa=X&amp;ved=2ahUKEwihk8jBgpaHAxUQdqQEHSyqB1EQkeECKAB6BAgIEAE" TargetMode="External" Type="http://schemas.openxmlformats.org/officeDocument/2006/relationships/hyperlink"/><Relationship Id="rId9" Target="https://www.google.com/search?client=firefox-b-d&amp;sca_esv=b03240a8c8c560a1&amp;sca_upv=1&amp;sxsrf=ADLYWIIJlGHdAYHZOsECkrMvJnYwZ7GEhg:1720392756594&amp;q=interactivity&amp;spell=1&amp;sa=X&amp;ved=2ahUKEwjC5IW5gpaHAxUyV6QEHfpoAB0QkeECKAB6BAgOEAE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1980" y="527374"/>
            <a:ext cx="16724040" cy="9232251"/>
            <a:chOff x="0" y="0"/>
            <a:chExt cx="1843346" cy="1017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43346" cy="1017591"/>
            </a:xfrm>
            <a:custGeom>
              <a:avLst/>
              <a:gdLst/>
              <a:ahLst/>
              <a:cxnLst/>
              <a:rect r="r" b="b" t="t" l="l"/>
              <a:pathLst>
                <a:path h="1017591" w="1843346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768065" y="2643340"/>
            <a:ext cx="8751869" cy="450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03"/>
              </a:lnSpc>
            </a:pPr>
            <a:r>
              <a:rPr lang="en-US" sz="13907" spc="-347">
                <a:solidFill>
                  <a:srgbClr val="004AAD"/>
                </a:solidFill>
                <a:latin typeface="Shrikhand"/>
                <a:ea typeface="Shrikhand"/>
                <a:cs typeface="Shrikhand"/>
                <a:sym typeface="Shrikhand"/>
              </a:rPr>
              <a:t>YouTube Songs Analysis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519935" y="-2135759"/>
            <a:ext cx="6144805" cy="6328919"/>
          </a:xfrm>
          <a:custGeom>
            <a:avLst/>
            <a:gdLst/>
            <a:ahLst/>
            <a:cxnLst/>
            <a:rect r="r" b="b" t="t" l="l"/>
            <a:pathLst>
              <a:path h="6328919" w="6144805">
                <a:moveTo>
                  <a:pt x="0" y="0"/>
                </a:moveTo>
                <a:lnTo>
                  <a:pt x="6144804" y="0"/>
                </a:lnTo>
                <a:lnTo>
                  <a:pt x="6144804" y="6328918"/>
                </a:lnTo>
                <a:lnTo>
                  <a:pt x="0" y="6328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7185266"/>
            <a:ext cx="7315200" cy="1371600"/>
          </a:xfrm>
          <a:custGeom>
            <a:avLst/>
            <a:gdLst/>
            <a:ahLst/>
            <a:cxnLst/>
            <a:rect r="r" b="b" t="t" l="l"/>
            <a:pathLst>
              <a:path h="1371600" w="7315200">
                <a:moveTo>
                  <a:pt x="0" y="0"/>
                </a:moveTo>
                <a:lnTo>
                  <a:pt x="7315200" y="0"/>
                </a:lnTo>
                <a:lnTo>
                  <a:pt x="73152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86574" y="5367245"/>
            <a:ext cx="6937035" cy="7144886"/>
          </a:xfrm>
          <a:custGeom>
            <a:avLst/>
            <a:gdLst/>
            <a:ahLst/>
            <a:cxnLst/>
            <a:rect r="r" b="b" t="t" l="l"/>
            <a:pathLst>
              <a:path h="7144886" w="6937035">
                <a:moveTo>
                  <a:pt x="0" y="0"/>
                </a:moveTo>
                <a:lnTo>
                  <a:pt x="6937035" y="0"/>
                </a:lnTo>
                <a:lnTo>
                  <a:pt x="6937035" y="7144886"/>
                </a:lnTo>
                <a:lnTo>
                  <a:pt x="0" y="7144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19935" y="5951129"/>
            <a:ext cx="7315200" cy="3431494"/>
          </a:xfrm>
          <a:custGeom>
            <a:avLst/>
            <a:gdLst/>
            <a:ahLst/>
            <a:cxnLst/>
            <a:rect r="r" b="b" t="t" l="l"/>
            <a:pathLst>
              <a:path h="3431494" w="7315200">
                <a:moveTo>
                  <a:pt x="0" y="0"/>
                </a:moveTo>
                <a:lnTo>
                  <a:pt x="7315200" y="0"/>
                </a:lnTo>
                <a:lnTo>
                  <a:pt x="7315200" y="3431494"/>
                </a:lnTo>
                <a:lnTo>
                  <a:pt x="0" y="3431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-2547135" y="422768"/>
            <a:ext cx="7315200" cy="3431494"/>
          </a:xfrm>
          <a:custGeom>
            <a:avLst/>
            <a:gdLst/>
            <a:ahLst/>
            <a:cxnLst/>
            <a:rect r="r" b="b" t="t" l="l"/>
            <a:pathLst>
              <a:path h="3431494" w="7315200">
                <a:moveTo>
                  <a:pt x="7315200" y="0"/>
                </a:moveTo>
                <a:lnTo>
                  <a:pt x="0" y="0"/>
                </a:lnTo>
                <a:lnTo>
                  <a:pt x="0" y="3431493"/>
                </a:lnTo>
                <a:lnTo>
                  <a:pt x="7315200" y="3431493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04889" y="7359347"/>
            <a:ext cx="6878223" cy="80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0"/>
              </a:lnSpc>
            </a:pPr>
            <a:r>
              <a:rPr lang="en-US" sz="4672" spc="-93">
                <a:solidFill>
                  <a:srgbClr val="004AA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From T - Series Channel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1980" y="527374"/>
            <a:ext cx="16724040" cy="9232251"/>
            <a:chOff x="0" y="0"/>
            <a:chExt cx="1843346" cy="1017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43346" cy="1017591"/>
            </a:xfrm>
            <a:custGeom>
              <a:avLst/>
              <a:gdLst/>
              <a:ahLst/>
              <a:cxnLst/>
              <a:rect r="r" b="b" t="t" l="l"/>
              <a:pathLst>
                <a:path h="1017591" w="1843346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71304">
            <a:off x="13970324" y="5068652"/>
            <a:ext cx="7316714" cy="7316714"/>
          </a:xfrm>
          <a:custGeom>
            <a:avLst/>
            <a:gdLst/>
            <a:ahLst/>
            <a:cxnLst/>
            <a:rect r="r" b="b" t="t" l="l"/>
            <a:pathLst>
              <a:path h="7316714" w="7316714">
                <a:moveTo>
                  <a:pt x="0" y="0"/>
                </a:moveTo>
                <a:lnTo>
                  <a:pt x="7316714" y="0"/>
                </a:lnTo>
                <a:lnTo>
                  <a:pt x="7316714" y="7316714"/>
                </a:lnTo>
                <a:lnTo>
                  <a:pt x="0" y="7316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58000" y="3124774"/>
            <a:ext cx="8372000" cy="1569750"/>
          </a:xfrm>
          <a:custGeom>
            <a:avLst/>
            <a:gdLst/>
            <a:ahLst/>
            <a:cxnLst/>
            <a:rect r="r" b="b" t="t" l="l"/>
            <a:pathLst>
              <a:path h="1569750" w="8372000">
                <a:moveTo>
                  <a:pt x="0" y="0"/>
                </a:moveTo>
                <a:lnTo>
                  <a:pt x="8372000" y="0"/>
                </a:lnTo>
                <a:lnTo>
                  <a:pt x="8372000" y="1569750"/>
                </a:lnTo>
                <a:lnTo>
                  <a:pt x="0" y="1569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58000" y="3365317"/>
            <a:ext cx="8372000" cy="117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6"/>
              </a:lnSpc>
            </a:pPr>
            <a:r>
              <a:rPr lang="en-US" sz="10106" spc="-252">
                <a:solidFill>
                  <a:srgbClr val="38B6FF"/>
                </a:solidFill>
                <a:latin typeface="Shrikhand"/>
                <a:ea typeface="Shrikhand"/>
                <a:cs typeface="Shrikhand"/>
                <a:sym typeface="Shrikhand"/>
              </a:rPr>
              <a:t>Our Goal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3768300">
            <a:off x="-2387888" y="-2040613"/>
            <a:ext cx="6625989" cy="6625989"/>
          </a:xfrm>
          <a:custGeom>
            <a:avLst/>
            <a:gdLst/>
            <a:ahLst/>
            <a:cxnLst/>
            <a:rect r="r" b="b" t="t" l="l"/>
            <a:pathLst>
              <a:path h="6625989" w="6625989">
                <a:moveTo>
                  <a:pt x="0" y="0"/>
                </a:moveTo>
                <a:lnTo>
                  <a:pt x="6625989" y="0"/>
                </a:lnTo>
                <a:lnTo>
                  <a:pt x="6625989" y="6625988"/>
                </a:lnTo>
                <a:lnTo>
                  <a:pt x="0" y="6625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789" y="7137746"/>
            <a:ext cx="3305904" cy="2897174"/>
          </a:xfrm>
          <a:custGeom>
            <a:avLst/>
            <a:gdLst/>
            <a:ahLst/>
            <a:cxnLst/>
            <a:rect r="r" b="b" t="t" l="l"/>
            <a:pathLst>
              <a:path h="2897174" w="3305904">
                <a:moveTo>
                  <a:pt x="0" y="0"/>
                </a:moveTo>
                <a:lnTo>
                  <a:pt x="3305904" y="0"/>
                </a:lnTo>
                <a:lnTo>
                  <a:pt x="3305904" y="2897174"/>
                </a:lnTo>
                <a:lnTo>
                  <a:pt x="0" y="2897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59392" y="4784793"/>
            <a:ext cx="10969215" cy="332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4AAD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goal is to utilize Tableau to create insightful visualizations and reports that provide a deeper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4AAD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understanding of YouTube songs' performance, popularity, and user engagement. The analysis aims to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4AAD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uncover trends, preferences, and patterns in the data to aid content creators and stakeholders in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4AAD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optimizing their YouTube song content.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3916658" y="526699"/>
            <a:ext cx="3879772" cy="3400091"/>
          </a:xfrm>
          <a:custGeom>
            <a:avLst/>
            <a:gdLst/>
            <a:ahLst/>
            <a:cxnLst/>
            <a:rect r="r" b="b" t="t" l="l"/>
            <a:pathLst>
              <a:path h="3400091" w="3879772">
                <a:moveTo>
                  <a:pt x="3879773" y="0"/>
                </a:moveTo>
                <a:lnTo>
                  <a:pt x="0" y="0"/>
                </a:lnTo>
                <a:lnTo>
                  <a:pt x="0" y="3400091"/>
                </a:lnTo>
                <a:lnTo>
                  <a:pt x="3879773" y="3400091"/>
                </a:lnTo>
                <a:lnTo>
                  <a:pt x="387977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41198" y="8833983"/>
            <a:ext cx="6605604" cy="81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4"/>
              </a:lnSpc>
            </a:pPr>
            <a:r>
              <a:rPr lang="en-US" sz="6993" spc="-174">
                <a:solidFill>
                  <a:srgbClr val="004AAD"/>
                </a:solidFill>
                <a:latin typeface="Shrikhand"/>
                <a:ea typeface="Shrikhand"/>
                <a:cs typeface="Shrikhand"/>
                <a:sym typeface="Shrikhand"/>
              </a:rPr>
              <a:t>Let’s start!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467" y="0"/>
            <a:ext cx="8372000" cy="1569750"/>
          </a:xfrm>
          <a:custGeom>
            <a:avLst/>
            <a:gdLst/>
            <a:ahLst/>
            <a:cxnLst/>
            <a:rect r="r" b="b" t="t" l="l"/>
            <a:pathLst>
              <a:path h="1569750" w="8372000">
                <a:moveTo>
                  <a:pt x="0" y="0"/>
                </a:moveTo>
                <a:lnTo>
                  <a:pt x="8372000" y="0"/>
                </a:lnTo>
                <a:lnTo>
                  <a:pt x="8372000" y="1569750"/>
                </a:lnTo>
                <a:lnTo>
                  <a:pt x="0" y="156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952" y="1569750"/>
            <a:ext cx="17501777" cy="8717250"/>
            <a:chOff x="0" y="0"/>
            <a:chExt cx="4609521" cy="22959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09521" cy="2295901"/>
            </a:xfrm>
            <a:custGeom>
              <a:avLst/>
              <a:gdLst/>
              <a:ahLst/>
              <a:cxnLst/>
              <a:rect r="r" b="b" t="t" l="l"/>
              <a:pathLst>
                <a:path h="2295901" w="4609521">
                  <a:moveTo>
                    <a:pt x="22560" y="0"/>
                  </a:moveTo>
                  <a:lnTo>
                    <a:pt x="4586961" y="0"/>
                  </a:lnTo>
                  <a:cubicBezTo>
                    <a:pt x="4592945" y="0"/>
                    <a:pt x="4598683" y="2377"/>
                    <a:pt x="4602914" y="6608"/>
                  </a:cubicBezTo>
                  <a:cubicBezTo>
                    <a:pt x="4607144" y="10838"/>
                    <a:pt x="4609521" y="16577"/>
                    <a:pt x="4609521" y="22560"/>
                  </a:cubicBezTo>
                  <a:lnTo>
                    <a:pt x="4609521" y="2273341"/>
                  </a:lnTo>
                  <a:cubicBezTo>
                    <a:pt x="4609521" y="2279324"/>
                    <a:pt x="4607144" y="2285063"/>
                    <a:pt x="4602914" y="2289294"/>
                  </a:cubicBezTo>
                  <a:cubicBezTo>
                    <a:pt x="4598683" y="2293524"/>
                    <a:pt x="4592945" y="2295901"/>
                    <a:pt x="4586961" y="2295901"/>
                  </a:cubicBezTo>
                  <a:lnTo>
                    <a:pt x="22560" y="2295901"/>
                  </a:lnTo>
                  <a:cubicBezTo>
                    <a:pt x="16577" y="2295901"/>
                    <a:pt x="10838" y="2293524"/>
                    <a:pt x="6608" y="2289294"/>
                  </a:cubicBezTo>
                  <a:cubicBezTo>
                    <a:pt x="2377" y="2285063"/>
                    <a:pt x="0" y="2279324"/>
                    <a:pt x="0" y="2273341"/>
                  </a:cubicBezTo>
                  <a:lnTo>
                    <a:pt x="0" y="22560"/>
                  </a:lnTo>
                  <a:cubicBezTo>
                    <a:pt x="0" y="16577"/>
                    <a:pt x="2377" y="10838"/>
                    <a:pt x="6608" y="6608"/>
                  </a:cubicBezTo>
                  <a:cubicBezTo>
                    <a:pt x="10838" y="2377"/>
                    <a:pt x="16577" y="0"/>
                    <a:pt x="225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609521" cy="2343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671304">
            <a:off x="16472729" y="3844827"/>
            <a:ext cx="7316714" cy="7316714"/>
          </a:xfrm>
          <a:custGeom>
            <a:avLst/>
            <a:gdLst/>
            <a:ahLst/>
            <a:cxnLst/>
            <a:rect r="r" b="b" t="t" l="l"/>
            <a:pathLst>
              <a:path h="7316714" w="7316714">
                <a:moveTo>
                  <a:pt x="0" y="0"/>
                </a:moveTo>
                <a:lnTo>
                  <a:pt x="7316714" y="0"/>
                </a:lnTo>
                <a:lnTo>
                  <a:pt x="7316714" y="7316714"/>
                </a:lnTo>
                <a:lnTo>
                  <a:pt x="0" y="73167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606055" y="-799772"/>
            <a:ext cx="3879772" cy="3400091"/>
          </a:xfrm>
          <a:custGeom>
            <a:avLst/>
            <a:gdLst/>
            <a:ahLst/>
            <a:cxnLst/>
            <a:rect r="r" b="b" t="t" l="l"/>
            <a:pathLst>
              <a:path h="3400091" w="3879772">
                <a:moveTo>
                  <a:pt x="3879772" y="0"/>
                </a:moveTo>
                <a:lnTo>
                  <a:pt x="0" y="0"/>
                </a:lnTo>
                <a:lnTo>
                  <a:pt x="0" y="3400092"/>
                </a:lnTo>
                <a:lnTo>
                  <a:pt x="3879772" y="3400092"/>
                </a:lnTo>
                <a:lnTo>
                  <a:pt x="387977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68300">
            <a:off x="-3943513" y="-4447507"/>
            <a:ext cx="6625989" cy="6625989"/>
          </a:xfrm>
          <a:custGeom>
            <a:avLst/>
            <a:gdLst/>
            <a:ahLst/>
            <a:cxnLst/>
            <a:rect r="r" b="b" t="t" l="l"/>
            <a:pathLst>
              <a:path h="6625989" w="6625989">
                <a:moveTo>
                  <a:pt x="0" y="0"/>
                </a:moveTo>
                <a:lnTo>
                  <a:pt x="6625988" y="0"/>
                </a:lnTo>
                <a:lnTo>
                  <a:pt x="6625988" y="6625988"/>
                </a:lnTo>
                <a:lnTo>
                  <a:pt x="0" y="6625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002918" y="7624246"/>
            <a:ext cx="14282165" cy="2395904"/>
            <a:chOff x="0" y="0"/>
            <a:chExt cx="3761558" cy="6310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61558" cy="631020"/>
            </a:xfrm>
            <a:custGeom>
              <a:avLst/>
              <a:gdLst/>
              <a:ahLst/>
              <a:cxnLst/>
              <a:rect r="r" b="b" t="t" l="l"/>
              <a:pathLst>
                <a:path h="631020" w="3761558">
                  <a:moveTo>
                    <a:pt x="27646" y="0"/>
                  </a:moveTo>
                  <a:lnTo>
                    <a:pt x="3733912" y="0"/>
                  </a:lnTo>
                  <a:cubicBezTo>
                    <a:pt x="3741245" y="0"/>
                    <a:pt x="3748276" y="2913"/>
                    <a:pt x="3753461" y="8097"/>
                  </a:cubicBezTo>
                  <a:cubicBezTo>
                    <a:pt x="3758645" y="13282"/>
                    <a:pt x="3761558" y="20313"/>
                    <a:pt x="3761558" y="27646"/>
                  </a:cubicBezTo>
                  <a:lnTo>
                    <a:pt x="3761558" y="603374"/>
                  </a:lnTo>
                  <a:cubicBezTo>
                    <a:pt x="3761558" y="618643"/>
                    <a:pt x="3749181" y="631020"/>
                    <a:pt x="3733912" y="631020"/>
                  </a:cubicBezTo>
                  <a:lnTo>
                    <a:pt x="27646" y="631020"/>
                  </a:lnTo>
                  <a:cubicBezTo>
                    <a:pt x="12377" y="631020"/>
                    <a:pt x="0" y="618643"/>
                    <a:pt x="0" y="603374"/>
                  </a:cubicBezTo>
                  <a:lnTo>
                    <a:pt x="0" y="27646"/>
                  </a:lnTo>
                  <a:cubicBezTo>
                    <a:pt x="0" y="12377"/>
                    <a:pt x="12377" y="0"/>
                    <a:pt x="2764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761558" cy="67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465663" y="5907088"/>
            <a:ext cx="3305904" cy="2897174"/>
          </a:xfrm>
          <a:custGeom>
            <a:avLst/>
            <a:gdLst/>
            <a:ahLst/>
            <a:cxnLst/>
            <a:rect r="r" b="b" t="t" l="l"/>
            <a:pathLst>
              <a:path h="2897174" w="3305904">
                <a:moveTo>
                  <a:pt x="0" y="0"/>
                </a:moveTo>
                <a:lnTo>
                  <a:pt x="3305904" y="0"/>
                </a:lnTo>
                <a:lnTo>
                  <a:pt x="3305904" y="2897174"/>
                </a:lnTo>
                <a:lnTo>
                  <a:pt x="0" y="2897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832369" y="513505"/>
            <a:ext cx="8372000" cy="78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6706" spc="-167">
                <a:solidFill>
                  <a:srgbClr val="38B6FF"/>
                </a:solidFill>
                <a:latin typeface="Shrikhand"/>
                <a:ea typeface="Shrikhand"/>
                <a:cs typeface="Shrikhand"/>
                <a:sym typeface="Shrikhand"/>
              </a:rPr>
              <a:t>Dataset Details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65949" y="1845945"/>
            <a:ext cx="7371238" cy="474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u="sng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The Dataset includes the following columns:-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5659" y="2362517"/>
            <a:ext cx="7534364" cy="354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Video id: Unique identifier for each YouTube video.</a:t>
            </a:r>
          </a:p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</a:t>
            </a: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hannel Title: Title of the YouTube channel publishing the song.</a:t>
            </a:r>
          </a:p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Title: Title of the YouTube song video.</a:t>
            </a:r>
          </a:p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description: Description provided for the YouTube song video</a:t>
            </a:r>
          </a:p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Tags: Tags associated with the YouTube song video.</a:t>
            </a:r>
          </a:p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Published At: Date and time when the YouTube song video was published.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2289017"/>
            <a:ext cx="7534364" cy="550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V</a:t>
            </a: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iew Count: Number of views received by the </a:t>
            </a: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YouTube song video.</a:t>
            </a:r>
          </a:p>
          <a:p>
            <a:pPr algn="ctr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Like Count: Number of likes received by the YouTube song video.</a:t>
            </a:r>
          </a:p>
          <a:p>
            <a:pPr algn="ctr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Favorite Count: Number of times the YouTube song video has been marked as a favorite.</a:t>
            </a:r>
          </a:p>
          <a:p>
            <a:pPr algn="ctr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omment Count: Number of comments posted on the YouTube song video.</a:t>
            </a:r>
          </a:p>
          <a:p>
            <a:pPr algn="ctr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Duration: Duration of the YouTube song video in seconds.</a:t>
            </a:r>
          </a:p>
          <a:p>
            <a:pPr algn="ctr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efinition: Video definition or quality (e.g., HD, SD).</a:t>
            </a:r>
          </a:p>
          <a:p>
            <a:pPr algn="ctr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Caption: Availability of captions for the YouTube song video.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515185" y="8275400"/>
            <a:ext cx="13317220" cy="4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38B6FF"/>
                </a:solidFill>
                <a:latin typeface="Arimo Bold"/>
                <a:ea typeface="Arimo Bold"/>
                <a:cs typeface="Arimo Bold"/>
                <a:sym typeface="Arimo Bold"/>
              </a:rPr>
              <a:t>The Published at column was broken into Year , Month and Day columns for further 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15185" y="9016047"/>
            <a:ext cx="12976066" cy="4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38B6FF"/>
                </a:solidFill>
                <a:latin typeface="Arimo Bold"/>
                <a:ea typeface="Arimo Bold"/>
                <a:cs typeface="Arimo Bold"/>
                <a:sym typeface="Arimo Bold"/>
              </a:rPr>
              <a:t>Although there is the channel column , there is only one unique channel which is T-Series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27208" y="0"/>
            <a:ext cx="19729483" cy="10287000"/>
          </a:xfrm>
          <a:custGeom>
            <a:avLst/>
            <a:gdLst/>
            <a:ahLst/>
            <a:cxnLst/>
            <a:rect r="r" b="b" t="t" l="l"/>
            <a:pathLst>
              <a:path h="10287000" w="19729483">
                <a:moveTo>
                  <a:pt x="0" y="0"/>
                </a:moveTo>
                <a:lnTo>
                  <a:pt x="19729483" y="0"/>
                </a:lnTo>
                <a:lnTo>
                  <a:pt x="197294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00" r="-6334" b="-211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467" y="0"/>
            <a:ext cx="8372000" cy="1569750"/>
          </a:xfrm>
          <a:custGeom>
            <a:avLst/>
            <a:gdLst/>
            <a:ahLst/>
            <a:cxnLst/>
            <a:rect r="r" b="b" t="t" l="l"/>
            <a:pathLst>
              <a:path h="1569750" w="8372000">
                <a:moveTo>
                  <a:pt x="0" y="0"/>
                </a:moveTo>
                <a:lnTo>
                  <a:pt x="8372000" y="0"/>
                </a:lnTo>
                <a:lnTo>
                  <a:pt x="8372000" y="1569750"/>
                </a:lnTo>
                <a:lnTo>
                  <a:pt x="0" y="156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68300">
            <a:off x="-3943513" y="-4447507"/>
            <a:ext cx="6625989" cy="6625989"/>
          </a:xfrm>
          <a:custGeom>
            <a:avLst/>
            <a:gdLst/>
            <a:ahLst/>
            <a:cxnLst/>
            <a:rect r="r" b="b" t="t" l="l"/>
            <a:pathLst>
              <a:path h="6625989" w="6625989">
                <a:moveTo>
                  <a:pt x="0" y="0"/>
                </a:moveTo>
                <a:lnTo>
                  <a:pt x="6625988" y="0"/>
                </a:lnTo>
                <a:lnTo>
                  <a:pt x="6625988" y="6625988"/>
                </a:lnTo>
                <a:lnTo>
                  <a:pt x="0" y="6625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7638" y="1977421"/>
            <a:ext cx="18355638" cy="8309579"/>
            <a:chOff x="0" y="0"/>
            <a:chExt cx="4834407" cy="21885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34407" cy="2188531"/>
            </a:xfrm>
            <a:custGeom>
              <a:avLst/>
              <a:gdLst/>
              <a:ahLst/>
              <a:cxnLst/>
              <a:rect r="r" b="b" t="t" l="l"/>
              <a:pathLst>
                <a:path h="2188531" w="4834407">
                  <a:moveTo>
                    <a:pt x="21510" y="0"/>
                  </a:moveTo>
                  <a:lnTo>
                    <a:pt x="4812897" y="0"/>
                  </a:lnTo>
                  <a:cubicBezTo>
                    <a:pt x="4818601" y="0"/>
                    <a:pt x="4824073" y="2266"/>
                    <a:pt x="4828106" y="6300"/>
                  </a:cubicBezTo>
                  <a:cubicBezTo>
                    <a:pt x="4832141" y="10334"/>
                    <a:pt x="4834407" y="15806"/>
                    <a:pt x="4834407" y="21510"/>
                  </a:cubicBezTo>
                  <a:lnTo>
                    <a:pt x="4834407" y="2167021"/>
                  </a:lnTo>
                  <a:cubicBezTo>
                    <a:pt x="4834407" y="2172726"/>
                    <a:pt x="4832141" y="2178197"/>
                    <a:pt x="4828106" y="2182231"/>
                  </a:cubicBezTo>
                  <a:cubicBezTo>
                    <a:pt x="4824073" y="2186265"/>
                    <a:pt x="4818601" y="2188531"/>
                    <a:pt x="4812897" y="2188531"/>
                  </a:cubicBezTo>
                  <a:lnTo>
                    <a:pt x="21510" y="2188531"/>
                  </a:lnTo>
                  <a:cubicBezTo>
                    <a:pt x="9631" y="2188531"/>
                    <a:pt x="0" y="2178901"/>
                    <a:pt x="0" y="2167021"/>
                  </a:cubicBezTo>
                  <a:lnTo>
                    <a:pt x="0" y="21510"/>
                  </a:lnTo>
                  <a:cubicBezTo>
                    <a:pt x="0" y="9631"/>
                    <a:pt x="9631" y="0"/>
                    <a:pt x="2151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34407" cy="2236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606055" y="-799772"/>
            <a:ext cx="3879772" cy="3400091"/>
          </a:xfrm>
          <a:custGeom>
            <a:avLst/>
            <a:gdLst/>
            <a:ahLst/>
            <a:cxnLst/>
            <a:rect r="r" b="b" t="t" l="l"/>
            <a:pathLst>
              <a:path h="3400091" w="3879772">
                <a:moveTo>
                  <a:pt x="3879772" y="0"/>
                </a:moveTo>
                <a:lnTo>
                  <a:pt x="0" y="0"/>
                </a:lnTo>
                <a:lnTo>
                  <a:pt x="0" y="3400092"/>
                </a:lnTo>
                <a:lnTo>
                  <a:pt x="3879772" y="3400092"/>
                </a:lnTo>
                <a:lnTo>
                  <a:pt x="387977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1304">
            <a:off x="16472729" y="3844827"/>
            <a:ext cx="7316714" cy="7316714"/>
          </a:xfrm>
          <a:custGeom>
            <a:avLst/>
            <a:gdLst/>
            <a:ahLst/>
            <a:cxnLst/>
            <a:rect r="r" b="b" t="t" l="l"/>
            <a:pathLst>
              <a:path h="7316714" w="7316714">
                <a:moveTo>
                  <a:pt x="0" y="0"/>
                </a:moveTo>
                <a:lnTo>
                  <a:pt x="7316714" y="0"/>
                </a:lnTo>
                <a:lnTo>
                  <a:pt x="7316714" y="7316714"/>
                </a:lnTo>
                <a:lnTo>
                  <a:pt x="0" y="73167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29715" y="1987995"/>
            <a:ext cx="10408286" cy="504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</a:p>
          <a:p>
            <a:pPr algn="ctr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Likes, Comments and Views are all  </a:t>
            </a: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  <a:hlinkClick r:id="rId8" tooltip="https://www.google.com/search?client=firefox-b-d&amp;sca_esv=b03240a8c8c560a1&amp;sca_upv=1&amp;sxsrf=ADLYWIIgPz3OHVAeOlEQttDobP0nDFLOtA:1720392774457&amp;q=positively&amp;spell=1&amp;sa=X&amp;ved=2ahUKEwihk8jBgpaHAxUQdqQEHSyqB1EQkeECKAB6BAgIEAE"/>
              </a:rPr>
              <a:t>positivel</a:t>
            </a: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y correlated.</a:t>
            </a:r>
          </a:p>
          <a:p>
            <a:pPr algn="ctr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The Year 2019 had the most interaction in terms of views and likes</a:t>
            </a:r>
          </a:p>
          <a:p>
            <a:pPr algn="ctr">
              <a:lnSpc>
                <a:spcPts val="3048"/>
              </a:lnSpc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with the top song being Vaaste song: Dhvani Bhanushali.</a:t>
            </a:r>
          </a:p>
          <a:p>
            <a:pPr algn="ctr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  <a:hlinkClick r:id="rId9" tooltip="https://www.google.com/search?client=firefox-b-d&amp;sca_esv=b03240a8c8c560a1&amp;sca_upv=1&amp;sxsrf=ADLYWIIJlGHdAYHZOsECkrMvJnYwZ7GEhg:1720392756594&amp;q=interactivity&amp;spell=1&amp;sa=X&amp;ved=2ahUKEwjC5IW5gpaHAxUyV6QEHfpoAB0QkeECKAB6BAgOEAE"/>
              </a:rPr>
              <a:t>Interactivity</a:t>
            </a: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 is higher early in the year then fall down in middle but </a:t>
            </a:r>
          </a:p>
          <a:p>
            <a:pPr algn="ctr">
              <a:lnSpc>
                <a:spcPts val="3048"/>
              </a:lnSpc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becomes the highest later in the year and the highest was in </a:t>
            </a:r>
          </a:p>
          <a:p>
            <a:pPr algn="ctr">
              <a:lnSpc>
                <a:spcPts val="3048"/>
              </a:lnSpc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November. </a:t>
            </a:r>
          </a:p>
          <a:p>
            <a:pPr algn="l">
              <a:lnSpc>
                <a:spcPts val="3048"/>
              </a:lnSpc>
            </a:pPr>
          </a:p>
          <a:p>
            <a:pPr algn="ctr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Having captions had higher average likes, comments and views.</a:t>
            </a:r>
          </a:p>
          <a:p>
            <a:pPr algn="ctr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HD defintion had higher average likes, comments and views</a:t>
            </a:r>
          </a:p>
          <a:p>
            <a:pPr algn="ctr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The most common tags were tseries, hindi songs, bollywood songs,</a:t>
            </a:r>
          </a:p>
          <a:p>
            <a:pPr algn="ctr">
              <a:lnSpc>
                <a:spcPts val="3048"/>
              </a:lnSpc>
            </a:pPr>
            <a:r>
              <a:rPr lang="en-US" sz="2400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tseries songs and songs.</a:t>
            </a:r>
          </a:p>
          <a:p>
            <a:pPr algn="ctr">
              <a:lnSpc>
                <a:spcPts val="3048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-2007524" y="7038917"/>
            <a:ext cx="3879772" cy="3400091"/>
          </a:xfrm>
          <a:custGeom>
            <a:avLst/>
            <a:gdLst/>
            <a:ahLst/>
            <a:cxnLst/>
            <a:rect r="r" b="b" t="t" l="l"/>
            <a:pathLst>
              <a:path h="3400091" w="3879772">
                <a:moveTo>
                  <a:pt x="3879772" y="0"/>
                </a:moveTo>
                <a:lnTo>
                  <a:pt x="0" y="0"/>
                </a:lnTo>
                <a:lnTo>
                  <a:pt x="0" y="3400091"/>
                </a:lnTo>
                <a:lnTo>
                  <a:pt x="3879772" y="3400091"/>
                </a:lnTo>
                <a:lnTo>
                  <a:pt x="387977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820133" y="7033959"/>
            <a:ext cx="11785922" cy="3147533"/>
            <a:chOff x="0" y="0"/>
            <a:chExt cx="3104111" cy="8289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04111" cy="828980"/>
            </a:xfrm>
            <a:custGeom>
              <a:avLst/>
              <a:gdLst/>
              <a:ahLst/>
              <a:cxnLst/>
              <a:rect r="r" b="b" t="t" l="l"/>
              <a:pathLst>
                <a:path h="828980" w="3104111">
                  <a:moveTo>
                    <a:pt x="33501" y="0"/>
                  </a:moveTo>
                  <a:lnTo>
                    <a:pt x="3070610" y="0"/>
                  </a:lnTo>
                  <a:cubicBezTo>
                    <a:pt x="3089112" y="0"/>
                    <a:pt x="3104111" y="14999"/>
                    <a:pt x="3104111" y="33501"/>
                  </a:cubicBezTo>
                  <a:lnTo>
                    <a:pt x="3104111" y="795479"/>
                  </a:lnTo>
                  <a:cubicBezTo>
                    <a:pt x="3104111" y="813981"/>
                    <a:pt x="3089112" y="828980"/>
                    <a:pt x="3070610" y="828980"/>
                  </a:cubicBezTo>
                  <a:lnTo>
                    <a:pt x="33501" y="828980"/>
                  </a:lnTo>
                  <a:cubicBezTo>
                    <a:pt x="14999" y="828980"/>
                    <a:pt x="0" y="813981"/>
                    <a:pt x="0" y="795479"/>
                  </a:cubicBezTo>
                  <a:lnTo>
                    <a:pt x="0" y="33501"/>
                  </a:lnTo>
                  <a:cubicBezTo>
                    <a:pt x="0" y="14999"/>
                    <a:pt x="14999" y="0"/>
                    <a:pt x="3350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104111" cy="8766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32369" y="513505"/>
            <a:ext cx="8372000" cy="78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6706" spc="-167">
                <a:solidFill>
                  <a:srgbClr val="38B6FF"/>
                </a:solidFill>
                <a:latin typeface="Shrikhand"/>
                <a:ea typeface="Shrikhand"/>
                <a:cs typeface="Shrikhand"/>
                <a:sym typeface="Shrikhand"/>
              </a:rPr>
              <a:t>Insights Found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27814" y="7175227"/>
            <a:ext cx="3345307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u="sng">
                <a:solidFill>
                  <a:srgbClr val="38B6FF"/>
                </a:solidFill>
                <a:latin typeface="Arimo Bold"/>
                <a:ea typeface="Arimo Bold"/>
                <a:cs typeface="Arimo Bold"/>
                <a:sym typeface="Arimo Bold"/>
              </a:rPr>
              <a:t>Recomendations:-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34433" y="7528922"/>
            <a:ext cx="11785922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38B6FF"/>
                </a:solidFill>
                <a:latin typeface="Arimo"/>
                <a:ea typeface="Arimo"/>
                <a:cs typeface="Arimo"/>
                <a:sym typeface="Arimo"/>
              </a:rPr>
              <a:t>Using HD defintion and having captions.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38B6FF"/>
                </a:solidFill>
                <a:latin typeface="Arimo"/>
                <a:ea typeface="Arimo"/>
                <a:cs typeface="Arimo"/>
                <a:sym typeface="Arimo"/>
              </a:rPr>
              <a:t>Releasing songs later in the year or early on.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38B6FF"/>
                </a:solidFill>
                <a:latin typeface="Arimo"/>
                <a:ea typeface="Arimo"/>
                <a:cs typeface="Arimo"/>
                <a:sym typeface="Arimo"/>
              </a:rPr>
              <a:t>Using popular tags.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38B6FF"/>
                </a:solidFill>
                <a:latin typeface="Arimo"/>
                <a:ea typeface="Arimo"/>
                <a:cs typeface="Arimo"/>
                <a:sym typeface="Arimo"/>
              </a:rPr>
              <a:t>Collaborating with popular artists.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38B6FF"/>
                </a:solidFill>
                <a:latin typeface="Arimo"/>
                <a:ea typeface="Arimo"/>
                <a:cs typeface="Arimo"/>
                <a:sym typeface="Arimo"/>
              </a:rPr>
              <a:t>Interact with viewers using comments.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Font typeface="Arial"/>
              <a:buChar char="•"/>
            </a:pPr>
            <a:r>
              <a:rPr lang="en-US" sz="2099">
                <a:solidFill>
                  <a:srgbClr val="38B6FF"/>
                </a:solidFill>
                <a:latin typeface="Arimo"/>
                <a:ea typeface="Arimo"/>
                <a:cs typeface="Arimo"/>
                <a:sym typeface="Arimo"/>
              </a:rPr>
              <a:t>Analyze metrics on a regular basis.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1980" y="527374"/>
            <a:ext cx="16724040" cy="9232251"/>
            <a:chOff x="0" y="0"/>
            <a:chExt cx="1843346" cy="1017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43346" cy="1017591"/>
            </a:xfrm>
            <a:custGeom>
              <a:avLst/>
              <a:gdLst/>
              <a:ahLst/>
              <a:cxnLst/>
              <a:rect r="r" b="b" t="t" l="l"/>
              <a:pathLst>
                <a:path h="1017591" w="1843346">
                  <a:moveTo>
                    <a:pt x="921673" y="0"/>
                  </a:moveTo>
                  <a:cubicBezTo>
                    <a:pt x="412647" y="0"/>
                    <a:pt x="0" y="227796"/>
                    <a:pt x="0" y="508796"/>
                  </a:cubicBezTo>
                  <a:cubicBezTo>
                    <a:pt x="0" y="789796"/>
                    <a:pt x="412647" y="1017591"/>
                    <a:pt x="921673" y="1017591"/>
                  </a:cubicBezTo>
                  <a:cubicBezTo>
                    <a:pt x="1430699" y="1017591"/>
                    <a:pt x="1843346" y="789796"/>
                    <a:pt x="1843346" y="508796"/>
                  </a:cubicBezTo>
                  <a:cubicBezTo>
                    <a:pt x="1843346" y="227796"/>
                    <a:pt x="1430699" y="0"/>
                    <a:pt x="9216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2814" y="47774"/>
              <a:ext cx="1497719" cy="874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93955" y="3641649"/>
            <a:ext cx="12300089" cy="1660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5"/>
              </a:lnSpc>
            </a:pPr>
            <a:r>
              <a:rPr lang="en-US" sz="12505" spc="-312">
                <a:solidFill>
                  <a:srgbClr val="004AAD"/>
                </a:solidFill>
                <a:latin typeface="Shrikhand"/>
                <a:ea typeface="Shrikhand"/>
                <a:cs typeface="Shrikhand"/>
                <a:sym typeface="Shrikhand"/>
              </a:rPr>
              <a:t>Thank you 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954880">
            <a:off x="13610325" y="-873505"/>
            <a:ext cx="6605703" cy="5668894"/>
          </a:xfrm>
          <a:custGeom>
            <a:avLst/>
            <a:gdLst/>
            <a:ahLst/>
            <a:cxnLst/>
            <a:rect r="r" b="b" t="t" l="l"/>
            <a:pathLst>
              <a:path h="5668894" w="6605703">
                <a:moveTo>
                  <a:pt x="0" y="0"/>
                </a:moveTo>
                <a:lnTo>
                  <a:pt x="6605703" y="0"/>
                </a:lnTo>
                <a:lnTo>
                  <a:pt x="6605703" y="5668894"/>
                </a:lnTo>
                <a:lnTo>
                  <a:pt x="0" y="5668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27265">
            <a:off x="-3523461" y="5776786"/>
            <a:ext cx="8077111" cy="6931630"/>
          </a:xfrm>
          <a:custGeom>
            <a:avLst/>
            <a:gdLst/>
            <a:ahLst/>
            <a:cxnLst/>
            <a:rect r="r" b="b" t="t" l="l"/>
            <a:pathLst>
              <a:path h="6931630" w="8077111">
                <a:moveTo>
                  <a:pt x="0" y="0"/>
                </a:moveTo>
                <a:lnTo>
                  <a:pt x="8077111" y="0"/>
                </a:lnTo>
                <a:lnTo>
                  <a:pt x="8077111" y="6931629"/>
                </a:lnTo>
                <a:lnTo>
                  <a:pt x="0" y="6931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05201">
            <a:off x="14869370" y="6500209"/>
            <a:ext cx="3101104" cy="3101104"/>
          </a:xfrm>
          <a:custGeom>
            <a:avLst/>
            <a:gdLst/>
            <a:ahLst/>
            <a:cxnLst/>
            <a:rect r="r" b="b" t="t" l="l"/>
            <a:pathLst>
              <a:path h="3101104" w="3101104">
                <a:moveTo>
                  <a:pt x="0" y="0"/>
                </a:moveTo>
                <a:lnTo>
                  <a:pt x="3101104" y="0"/>
                </a:lnTo>
                <a:lnTo>
                  <a:pt x="3101104" y="3101104"/>
                </a:lnTo>
                <a:lnTo>
                  <a:pt x="0" y="3101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311522">
            <a:off x="552651" y="572936"/>
            <a:ext cx="2776012" cy="2776012"/>
          </a:xfrm>
          <a:custGeom>
            <a:avLst/>
            <a:gdLst/>
            <a:ahLst/>
            <a:cxnLst/>
            <a:rect r="r" b="b" t="t" l="l"/>
            <a:pathLst>
              <a:path h="2776012" w="2776012">
                <a:moveTo>
                  <a:pt x="2776012" y="0"/>
                </a:moveTo>
                <a:lnTo>
                  <a:pt x="0" y="0"/>
                </a:lnTo>
                <a:lnTo>
                  <a:pt x="0" y="2776012"/>
                </a:lnTo>
                <a:lnTo>
                  <a:pt x="2776012" y="2776012"/>
                </a:lnTo>
                <a:lnTo>
                  <a:pt x="27760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DAGKSVi0y9o</dc:identifier>
  <dcterms:modified xsi:type="dcterms:W3CDTF">2011-08-01T06:04:30Z</dcterms:modified>
  <cp:revision>1</cp:revision>
  <dc:title>YouTube SOngs analysis</dc:title>
</cp:coreProperties>
</file>