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0" d="100"/>
          <a:sy n="110" d="100"/>
        </p:scale>
        <p:origin x="594" y="11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6E5B3-72D0-4387-BFB3-2B5448487DA8}" type="datetimeFigureOut">
              <a:rPr kumimoji="1" lang="ja-JP" altLang="en-US" smtClean="0"/>
              <a:t>2024/10/7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7E3CE-977F-4CEB-AC40-C485A38E4220}" type="slidenum">
              <a:rPr kumimoji="1" lang="ja-JP" altLang="en-US" smtClean="0"/>
              <a:t>‹#›</a:t>
            </a:fld>
            <a:endParaRPr kumimoji="1" lang="ja-JP" altLang="en-US"/>
          </a:p>
        </p:txBody>
      </p:sp>
    </p:spTree>
    <p:extLst>
      <p:ext uri="{BB962C8B-B14F-4D97-AF65-F5344CB8AC3E}">
        <p14:creationId xmlns:p14="http://schemas.microsoft.com/office/powerpoint/2010/main" val="2198551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5</a:t>
            </a:fld>
            <a:endParaRPr kumimoji="1" lang="ja-JP" altLang="en-US"/>
          </a:p>
        </p:txBody>
      </p:sp>
    </p:spTree>
    <p:extLst>
      <p:ext uri="{BB962C8B-B14F-4D97-AF65-F5344CB8AC3E}">
        <p14:creationId xmlns:p14="http://schemas.microsoft.com/office/powerpoint/2010/main" val="344225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9</a:t>
            </a:fld>
            <a:endParaRPr kumimoji="1" lang="ja-JP" altLang="en-US"/>
          </a:p>
        </p:txBody>
      </p:sp>
    </p:spTree>
    <p:extLst>
      <p:ext uri="{BB962C8B-B14F-4D97-AF65-F5344CB8AC3E}">
        <p14:creationId xmlns:p14="http://schemas.microsoft.com/office/powerpoint/2010/main" val="60472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15</a:t>
            </a:fld>
            <a:endParaRPr kumimoji="1" lang="ja-JP" altLang="en-US"/>
          </a:p>
        </p:txBody>
      </p:sp>
    </p:spTree>
    <p:extLst>
      <p:ext uri="{BB962C8B-B14F-4D97-AF65-F5344CB8AC3E}">
        <p14:creationId xmlns:p14="http://schemas.microsoft.com/office/powerpoint/2010/main" val="189182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17</a:t>
            </a:fld>
            <a:endParaRPr kumimoji="1" lang="ja-JP" altLang="en-US"/>
          </a:p>
        </p:txBody>
      </p:sp>
    </p:spTree>
    <p:extLst>
      <p:ext uri="{BB962C8B-B14F-4D97-AF65-F5344CB8AC3E}">
        <p14:creationId xmlns:p14="http://schemas.microsoft.com/office/powerpoint/2010/main" val="327616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19</a:t>
            </a:fld>
            <a:endParaRPr kumimoji="1" lang="ja-JP" altLang="en-US"/>
          </a:p>
        </p:txBody>
      </p:sp>
    </p:spTree>
    <p:extLst>
      <p:ext uri="{BB962C8B-B14F-4D97-AF65-F5344CB8AC3E}">
        <p14:creationId xmlns:p14="http://schemas.microsoft.com/office/powerpoint/2010/main" val="405611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A5BCD-35F1-72A0-E591-B21F77B861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AC67F-1C32-7966-5E84-33417FEDC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60BBE85-2154-D228-ECD1-9082A10CAF6D}"/>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8FFAE50F-D76A-BF1B-6508-56B3B9D655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FB6287-C481-37CF-0A23-1CAAEFAFDBDF}"/>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182151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361EA-9265-D042-06A3-AC7D355A39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F3DF99-76C6-5197-429F-54587AA01C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221B-10E1-08F7-7EF6-A507FC15180F}"/>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77E329B2-5BF2-B3FE-CD36-B492F8E401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6834B0-EFC7-8334-1C1F-97D67847243A}"/>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29860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F92408F-10E1-7B5F-EDE1-98EEA8BD1F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B864AB-32B9-5DD7-7F3D-E30781D1AF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7244BE-1195-7384-D518-90367BD6A7D1}"/>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24C165C6-3163-86C5-DE7E-DCCBE1A028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E8B95E-5C24-E79D-DD32-239D28454B22}"/>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414402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F58F0-F115-019A-A682-EB899D0A43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34D87A-3C0E-FD8A-0AF3-3FE48C03B4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0B1805-6760-864E-3B11-2273DAD23BE3}"/>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13F39DDD-B705-B05C-7C34-BAC770388F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775B79-3E80-FB87-C2BB-8D7050F5F78F}"/>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81217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DA41B-E862-FB3A-AA02-D94070770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369604-6D36-8145-C710-E79BDC3E6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8E9326-A29C-FC26-9F6B-B487F5D9F4E3}"/>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AFAD5D12-8494-5E9D-954D-8261D5C0DC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1A2C0A-CC78-2452-5BB3-F3920256BF45}"/>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358648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82B0-6D6A-A004-A176-46E5BE7732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00967C-F1A2-BF5A-7129-135DD01374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62C755-045A-5FFB-D1AD-610A2B512D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DB296D-59C8-F196-0BC2-DE9965AB994B}"/>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AB599FE9-0416-F192-D6D3-7A4699E7E2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E3A02E-FB43-53F3-CDAB-799C84ADA596}"/>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6421348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659C3-8061-CD5F-800A-BB49A2A0EA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29CB83-7050-188B-6AC0-58AF2FBCC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3537F39-4384-1032-143B-80E9BBDB0B4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E02878-EF9B-F08D-8098-737B36D55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9EAD01-8858-1F81-E54B-BFAF4FF8FBB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AD8316-2EB2-9783-2F5E-C9611EAE8133}"/>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8" name="フッター プレースホルダー 7">
            <a:extLst>
              <a:ext uri="{FF2B5EF4-FFF2-40B4-BE49-F238E27FC236}">
                <a16:creationId xmlns:a16="http://schemas.microsoft.com/office/drawing/2014/main" id="{40A42231-A4B0-5102-95D8-A09339222E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F09952F-0F4B-298F-3C71-4F4322A8753A}"/>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1305905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E9174-E8C5-DE23-4752-926D7F2D4F86}"/>
              </a:ext>
            </a:extLst>
          </p:cNvPr>
          <p:cNvSpPr>
            <a:spLocks noGrp="1"/>
          </p:cNvSpPr>
          <p:nvPr>
            <p:ph type="title"/>
          </p:nvPr>
        </p:nvSpPr>
        <p:spPr>
          <a:xfrm>
            <a:off x="838200" y="365126"/>
            <a:ext cx="10515600" cy="694931"/>
          </a:xfrm>
        </p:spPr>
        <p:txBody>
          <a:bodyPr>
            <a:normAutofit/>
          </a:bodyPr>
          <a:lstStyle>
            <a:lvl1pPr>
              <a:defRPr sz="360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B86BE3A3-2F03-5193-1CD7-EDFC4FD8548B}"/>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4" name="フッター プレースホルダー 3">
            <a:extLst>
              <a:ext uri="{FF2B5EF4-FFF2-40B4-BE49-F238E27FC236}">
                <a16:creationId xmlns:a16="http://schemas.microsoft.com/office/drawing/2014/main" id="{00040221-529B-374B-00EC-09BE725849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4FB5F31-B7DE-D640-8FFC-A732DB25C182}"/>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6220300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A1620B-793A-AFE0-BD13-3DC853A11F2F}"/>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3" name="フッター プレースホルダー 2">
            <a:extLst>
              <a:ext uri="{FF2B5EF4-FFF2-40B4-BE49-F238E27FC236}">
                <a16:creationId xmlns:a16="http://schemas.microsoft.com/office/drawing/2014/main" id="{C8AEC240-947F-7A0E-D2AB-E7EFCE48F3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CA523F6-2AD3-F4A6-63B8-B5B31D16042B}"/>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359316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5D0DD-241A-B1B3-508B-EF883E2066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1A60EB-75DC-E194-D797-D1A4E3783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35F673D-CCCA-7A87-1ABB-A55B3B013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D926FA-A1BC-EE1A-5609-B5807219BF96}"/>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3A47D23A-8DC3-35F9-73F8-C5D7B8E349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B64A53-90D9-032E-4489-AC13A721FFFF}"/>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40617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6729-06A4-F98C-E036-E339008ECA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ADD08B4-598C-2070-8CE6-32B7CDDB6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862106-CB64-6817-D9D0-B8633FAE3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5678FA-14E2-63D8-1A80-D8417E63145A}"/>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7F95758E-5A64-3B66-7C31-7AA0BA4A30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8D7A93-42A7-33C7-1E6A-E780D4FAF03B}"/>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00432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E0144E5-3CCF-AD5A-219B-B3749021B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593154-0B5D-0DA6-2C7A-7629BAAAE3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57E63B-3AA8-ABF1-D558-04B912717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4BEFDFBE-78D9-7CBF-BF76-F3205B6D6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91A36E-8400-AEEB-ED7D-D826E4B0C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300646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aichi-Hamada/clock-app"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github.com/ipython/ipykerne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AC8EC-9FB5-3A37-C09C-EA26F3E2CA17}"/>
              </a:ext>
            </a:extLst>
          </p:cNvPr>
          <p:cNvSpPr>
            <a:spLocks noGrp="1"/>
          </p:cNvSpPr>
          <p:nvPr>
            <p:ph type="ctrTitle"/>
          </p:nvPr>
        </p:nvSpPr>
        <p:spPr/>
        <p:txBody>
          <a:bodyPr>
            <a:normAutofit/>
          </a:bodyPr>
          <a:lstStyle/>
          <a:p>
            <a:r>
              <a:rPr kumimoji="1" lang="en-US" altLang="ja-JP" sz="5400" dirty="0"/>
              <a:t>GitHub</a:t>
            </a:r>
            <a:r>
              <a:rPr kumimoji="1" lang="ja-JP" altLang="en-US" sz="5400" dirty="0"/>
              <a:t>を利用した開発練習</a:t>
            </a:r>
          </a:p>
        </p:txBody>
      </p:sp>
      <p:sp>
        <p:nvSpPr>
          <p:cNvPr id="3" name="字幕 2">
            <a:extLst>
              <a:ext uri="{FF2B5EF4-FFF2-40B4-BE49-F238E27FC236}">
                <a16:creationId xmlns:a16="http://schemas.microsoft.com/office/drawing/2014/main" id="{9373250E-BD81-5EDF-E605-6B28A1D3F95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6714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B4DF-B884-7F06-1B87-66C85DD6ED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D62985-375C-1C4C-3D20-66EF0B194431}"/>
              </a:ext>
            </a:extLst>
          </p:cNvPr>
          <p:cNvSpPr>
            <a:spLocks noGrp="1"/>
          </p:cNvSpPr>
          <p:nvPr>
            <p:ph type="title"/>
          </p:nvPr>
        </p:nvSpPr>
        <p:spPr/>
        <p:txBody>
          <a:bodyPr/>
          <a:lstStyle/>
          <a:p>
            <a:r>
              <a:rPr lang="ja-JP" altLang="en-US" dirty="0"/>
              <a:t>変更を確認する</a:t>
            </a:r>
            <a:endParaRPr kumimoji="1" lang="ja-JP" altLang="en-US" dirty="0"/>
          </a:p>
        </p:txBody>
      </p:sp>
      <p:pic>
        <p:nvPicPr>
          <p:cNvPr id="3" name="図 2">
            <a:extLst>
              <a:ext uri="{FF2B5EF4-FFF2-40B4-BE49-F238E27FC236}">
                <a16:creationId xmlns:a16="http://schemas.microsoft.com/office/drawing/2014/main" id="{444A8D87-E9BA-B3E9-2559-21FD2FD49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4684"/>
            <a:ext cx="5743575" cy="4075759"/>
          </a:xfrm>
          <a:prstGeom prst="rect">
            <a:avLst/>
          </a:prstGeom>
        </p:spPr>
      </p:pic>
      <p:sp>
        <p:nvSpPr>
          <p:cNvPr id="5" name="二等辺三角形 4">
            <a:extLst>
              <a:ext uri="{FF2B5EF4-FFF2-40B4-BE49-F238E27FC236}">
                <a16:creationId xmlns:a16="http://schemas.microsoft.com/office/drawing/2014/main" id="{30A6BF19-1AC2-8D65-AA2A-FFBA24E8C884}"/>
              </a:ext>
            </a:extLst>
          </p:cNvPr>
          <p:cNvSpPr/>
          <p:nvPr/>
        </p:nvSpPr>
        <p:spPr>
          <a:xfrm rot="5400000">
            <a:off x="6631194" y="3029397"/>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239B9B-C059-15B9-2E2D-69633E56B0CA}"/>
              </a:ext>
            </a:extLst>
          </p:cNvPr>
          <p:cNvSpPr txBox="1"/>
          <p:nvPr/>
        </p:nvSpPr>
        <p:spPr>
          <a:xfrm>
            <a:off x="838199" y="1260639"/>
            <a:ext cx="10515600" cy="461665"/>
          </a:xfrm>
          <a:prstGeom prst="rect">
            <a:avLst/>
          </a:prstGeom>
          <a:noFill/>
        </p:spPr>
        <p:txBody>
          <a:bodyPr wrap="square">
            <a:spAutoFit/>
          </a:bodyPr>
          <a:lstStyle/>
          <a:p>
            <a:r>
              <a:rPr lang="ja-JP" altLang="en-US" sz="2400" dirty="0"/>
              <a:t>ターミナルで「</a:t>
            </a:r>
            <a:r>
              <a:rPr lang="en-US" altLang="ja-JP" sz="2400" b="1" dirty="0"/>
              <a:t>python clock.py</a:t>
            </a:r>
            <a:r>
              <a:rPr lang="ja-JP" altLang="en-US" sz="2400" dirty="0"/>
              <a:t>」を実行</a:t>
            </a:r>
          </a:p>
        </p:txBody>
      </p:sp>
      <p:sp>
        <p:nvSpPr>
          <p:cNvPr id="7" name="正方形/長方形 6">
            <a:extLst>
              <a:ext uri="{FF2B5EF4-FFF2-40B4-BE49-F238E27FC236}">
                <a16:creationId xmlns:a16="http://schemas.microsoft.com/office/drawing/2014/main" id="{DFF403FC-6CDA-6699-7B39-0FB9F440DBDD}"/>
              </a:ext>
            </a:extLst>
          </p:cNvPr>
          <p:cNvSpPr/>
          <p:nvPr/>
        </p:nvSpPr>
        <p:spPr>
          <a:xfrm>
            <a:off x="2682062" y="5021243"/>
            <a:ext cx="3899713" cy="92235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7E426B17-0727-42F6-4F8D-EE7EE5A4D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888" y="2014684"/>
            <a:ext cx="3301587" cy="2336508"/>
          </a:xfrm>
          <a:prstGeom prst="rect">
            <a:avLst/>
          </a:prstGeom>
        </p:spPr>
      </p:pic>
    </p:spTree>
    <p:extLst>
      <p:ext uri="{BB962C8B-B14F-4D97-AF65-F5344CB8AC3E}">
        <p14:creationId xmlns:p14="http://schemas.microsoft.com/office/powerpoint/2010/main" val="29115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8E88D-7966-39D6-B3C3-14A06DD4B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BDE082F-C78E-40BA-C863-EF85411E9BF1}"/>
              </a:ext>
            </a:extLst>
          </p:cNvPr>
          <p:cNvSpPr>
            <a:spLocks noGrp="1"/>
          </p:cNvSpPr>
          <p:nvPr>
            <p:ph type="title"/>
          </p:nvPr>
        </p:nvSpPr>
        <p:spPr/>
        <p:txBody>
          <a:bodyPr/>
          <a:lstStyle/>
          <a:p>
            <a:r>
              <a:rPr lang="ja-JP" altLang="en-US" dirty="0"/>
              <a:t>変更のコミット</a:t>
            </a:r>
            <a:endParaRPr kumimoji="1" lang="ja-JP" altLang="en-US" dirty="0"/>
          </a:p>
        </p:txBody>
      </p:sp>
      <p:pic>
        <p:nvPicPr>
          <p:cNvPr id="4" name="図 3">
            <a:extLst>
              <a:ext uri="{FF2B5EF4-FFF2-40B4-BE49-F238E27FC236}">
                <a16:creationId xmlns:a16="http://schemas.microsoft.com/office/drawing/2014/main" id="{F0394438-33D4-43E3-A1B6-1E5CF4404183}"/>
              </a:ext>
            </a:extLst>
          </p:cNvPr>
          <p:cNvPicPr>
            <a:picLocks noChangeAspect="1"/>
          </p:cNvPicPr>
          <p:nvPr/>
        </p:nvPicPr>
        <p:blipFill>
          <a:blip r:embed="rId2">
            <a:extLst>
              <a:ext uri="{28A0092B-C50C-407E-A947-70E740481C1C}">
                <a14:useLocalDpi xmlns:a14="http://schemas.microsoft.com/office/drawing/2010/main" val="0"/>
              </a:ext>
            </a:extLst>
          </a:blip>
          <a:srcRect r="27430" b="36621"/>
          <a:stretch/>
        </p:blipFill>
        <p:spPr>
          <a:xfrm>
            <a:off x="838200" y="1955685"/>
            <a:ext cx="7013386" cy="4346576"/>
          </a:xfrm>
          <a:prstGeom prst="rect">
            <a:avLst/>
          </a:prstGeom>
        </p:spPr>
      </p:pic>
      <p:pic>
        <p:nvPicPr>
          <p:cNvPr id="6" name="図 5">
            <a:extLst>
              <a:ext uri="{FF2B5EF4-FFF2-40B4-BE49-F238E27FC236}">
                <a16:creationId xmlns:a16="http://schemas.microsoft.com/office/drawing/2014/main" id="{B9E0A5BD-A7F7-D18A-B6EE-4E7E0C3F7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97" y="3440113"/>
            <a:ext cx="4596825" cy="1879365"/>
          </a:xfrm>
          <a:prstGeom prst="rect">
            <a:avLst/>
          </a:prstGeom>
        </p:spPr>
      </p:pic>
      <p:sp>
        <p:nvSpPr>
          <p:cNvPr id="7" name="正方形/長方形 6">
            <a:extLst>
              <a:ext uri="{FF2B5EF4-FFF2-40B4-BE49-F238E27FC236}">
                <a16:creationId xmlns:a16="http://schemas.microsoft.com/office/drawing/2014/main" id="{60598773-70BE-5FF1-04D5-973A218E8FB7}"/>
              </a:ext>
            </a:extLst>
          </p:cNvPr>
          <p:cNvSpPr/>
          <p:nvPr/>
        </p:nvSpPr>
        <p:spPr>
          <a:xfrm>
            <a:off x="838200" y="3090596"/>
            <a:ext cx="422085" cy="3780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037B6B4-C287-87A4-E7F7-7A49B6F83D35}"/>
              </a:ext>
            </a:extLst>
          </p:cNvPr>
          <p:cNvSpPr/>
          <p:nvPr/>
        </p:nvSpPr>
        <p:spPr>
          <a:xfrm>
            <a:off x="1400175" y="2761648"/>
            <a:ext cx="2403285" cy="2392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A715D86-F18B-8711-34E7-7C7020674066}"/>
              </a:ext>
            </a:extLst>
          </p:cNvPr>
          <p:cNvSpPr/>
          <p:nvPr/>
        </p:nvSpPr>
        <p:spPr>
          <a:xfrm>
            <a:off x="1427305" y="3098216"/>
            <a:ext cx="2376155" cy="2392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0BF4E97-B234-7F33-2E55-1B6F7FED520F}"/>
              </a:ext>
            </a:extLst>
          </p:cNvPr>
          <p:cNvSpPr/>
          <p:nvPr/>
        </p:nvSpPr>
        <p:spPr>
          <a:xfrm>
            <a:off x="7028005" y="4870410"/>
            <a:ext cx="977069" cy="3348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0CEF459-9D5C-8EFB-4A4C-CC9C19AE43B6}"/>
              </a:ext>
            </a:extLst>
          </p:cNvPr>
          <p:cNvSpPr txBox="1"/>
          <p:nvPr/>
        </p:nvSpPr>
        <p:spPr>
          <a:xfrm>
            <a:off x="838199" y="1260639"/>
            <a:ext cx="10515600" cy="461665"/>
          </a:xfrm>
          <a:prstGeom prst="rect">
            <a:avLst/>
          </a:prstGeom>
          <a:noFill/>
        </p:spPr>
        <p:txBody>
          <a:bodyPr wrap="square">
            <a:spAutoFit/>
          </a:bodyPr>
          <a:lstStyle/>
          <a:p>
            <a:r>
              <a:rPr lang="ja-JP" altLang="en-US" sz="2400" dirty="0"/>
              <a:t>メッセージを入力して変更をコミット</a:t>
            </a:r>
          </a:p>
        </p:txBody>
      </p:sp>
      <p:sp>
        <p:nvSpPr>
          <p:cNvPr id="12" name="テキスト ボックス 11">
            <a:extLst>
              <a:ext uri="{FF2B5EF4-FFF2-40B4-BE49-F238E27FC236}">
                <a16:creationId xmlns:a16="http://schemas.microsoft.com/office/drawing/2014/main" id="{8870D002-D38F-A162-622F-897C1DF00F21}"/>
              </a:ext>
            </a:extLst>
          </p:cNvPr>
          <p:cNvSpPr txBox="1"/>
          <p:nvPr/>
        </p:nvSpPr>
        <p:spPr>
          <a:xfrm>
            <a:off x="8018605" y="2250321"/>
            <a:ext cx="3335193" cy="1015663"/>
          </a:xfrm>
          <a:prstGeom prst="rect">
            <a:avLst/>
          </a:prstGeom>
          <a:noFill/>
        </p:spPr>
        <p:txBody>
          <a:bodyPr wrap="square">
            <a:spAutoFit/>
          </a:bodyPr>
          <a:lstStyle/>
          <a:p>
            <a:r>
              <a:rPr lang="ja-JP" altLang="en-US" sz="2000" dirty="0"/>
              <a:t>ステージされていない場合は以下のメッセージが表示されるので「はい」を選択</a:t>
            </a:r>
          </a:p>
        </p:txBody>
      </p:sp>
    </p:spTree>
    <p:extLst>
      <p:ext uri="{BB962C8B-B14F-4D97-AF65-F5344CB8AC3E}">
        <p14:creationId xmlns:p14="http://schemas.microsoft.com/office/powerpoint/2010/main" val="416768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4DF84-96D2-18ED-D84A-9000543D3B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70EFD9-FB87-EFAC-2CFE-E778BDED2914}"/>
              </a:ext>
            </a:extLst>
          </p:cNvPr>
          <p:cNvSpPr>
            <a:spLocks noGrp="1"/>
          </p:cNvSpPr>
          <p:nvPr>
            <p:ph type="title"/>
          </p:nvPr>
        </p:nvSpPr>
        <p:spPr/>
        <p:txBody>
          <a:bodyPr/>
          <a:lstStyle/>
          <a:p>
            <a:r>
              <a:rPr lang="ja-JP" altLang="en-US" dirty="0"/>
              <a:t>変更をリモートにプッシュする</a:t>
            </a:r>
            <a:endParaRPr kumimoji="1" lang="ja-JP" altLang="en-US" dirty="0"/>
          </a:p>
        </p:txBody>
      </p:sp>
      <p:pic>
        <p:nvPicPr>
          <p:cNvPr id="4" name="図 3">
            <a:extLst>
              <a:ext uri="{FF2B5EF4-FFF2-40B4-BE49-F238E27FC236}">
                <a16:creationId xmlns:a16="http://schemas.microsoft.com/office/drawing/2014/main" id="{5772E9A4-1A2B-4CD3-240D-BCF8597E44BF}"/>
              </a:ext>
            </a:extLst>
          </p:cNvPr>
          <p:cNvPicPr>
            <a:picLocks noChangeAspect="1"/>
          </p:cNvPicPr>
          <p:nvPr/>
        </p:nvPicPr>
        <p:blipFill>
          <a:blip r:embed="rId2">
            <a:extLst>
              <a:ext uri="{28A0092B-C50C-407E-A947-70E740481C1C}">
                <a14:useLocalDpi xmlns:a14="http://schemas.microsoft.com/office/drawing/2010/main" val="0"/>
              </a:ext>
            </a:extLst>
          </a:blip>
          <a:srcRect r="30482" b="26667"/>
          <a:stretch/>
        </p:blipFill>
        <p:spPr>
          <a:xfrm>
            <a:off x="796770" y="1857374"/>
            <a:ext cx="6166803" cy="4616253"/>
          </a:xfrm>
          <a:prstGeom prst="rect">
            <a:avLst/>
          </a:prstGeom>
        </p:spPr>
      </p:pic>
      <p:pic>
        <p:nvPicPr>
          <p:cNvPr id="6" name="図 5">
            <a:extLst>
              <a:ext uri="{FF2B5EF4-FFF2-40B4-BE49-F238E27FC236}">
                <a16:creationId xmlns:a16="http://schemas.microsoft.com/office/drawing/2014/main" id="{8B5709E5-0845-EC08-E3A7-40D651F83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245" y="3294260"/>
            <a:ext cx="5523809" cy="1587302"/>
          </a:xfrm>
          <a:prstGeom prst="rect">
            <a:avLst/>
          </a:prstGeom>
        </p:spPr>
      </p:pic>
      <p:sp>
        <p:nvSpPr>
          <p:cNvPr id="7" name="正方形/長方形 6">
            <a:extLst>
              <a:ext uri="{FF2B5EF4-FFF2-40B4-BE49-F238E27FC236}">
                <a16:creationId xmlns:a16="http://schemas.microsoft.com/office/drawing/2014/main" id="{F0D7AD00-7292-E1FB-FA80-651E659F02CD}"/>
              </a:ext>
            </a:extLst>
          </p:cNvPr>
          <p:cNvSpPr/>
          <p:nvPr/>
        </p:nvSpPr>
        <p:spPr>
          <a:xfrm>
            <a:off x="7085155" y="4427497"/>
            <a:ext cx="977069" cy="3348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C73FDE2-3067-EEB5-2FD6-DF570612AF9C}"/>
              </a:ext>
            </a:extLst>
          </p:cNvPr>
          <p:cNvSpPr/>
          <p:nvPr/>
        </p:nvSpPr>
        <p:spPr>
          <a:xfrm>
            <a:off x="7313755" y="3849708"/>
            <a:ext cx="1096820"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3AACD76-9FD6-48A5-C640-F5E067245808}"/>
              </a:ext>
            </a:extLst>
          </p:cNvPr>
          <p:cNvSpPr txBox="1"/>
          <p:nvPr/>
        </p:nvSpPr>
        <p:spPr>
          <a:xfrm>
            <a:off x="838199" y="1260639"/>
            <a:ext cx="10515600" cy="461665"/>
          </a:xfrm>
          <a:prstGeom prst="rect">
            <a:avLst/>
          </a:prstGeom>
          <a:noFill/>
        </p:spPr>
        <p:txBody>
          <a:bodyPr wrap="square">
            <a:spAutoFit/>
          </a:bodyPr>
          <a:lstStyle/>
          <a:p>
            <a:r>
              <a:rPr lang="ja-JP" altLang="en-US" sz="2400" dirty="0"/>
              <a:t>「変更の同期」をクリック</a:t>
            </a:r>
          </a:p>
        </p:txBody>
      </p:sp>
      <p:sp>
        <p:nvSpPr>
          <p:cNvPr id="10" name="正方形/長方形 9">
            <a:extLst>
              <a:ext uri="{FF2B5EF4-FFF2-40B4-BE49-F238E27FC236}">
                <a16:creationId xmlns:a16="http://schemas.microsoft.com/office/drawing/2014/main" id="{B5511879-D877-260C-4D6E-63F21837B922}"/>
              </a:ext>
            </a:extLst>
          </p:cNvPr>
          <p:cNvSpPr/>
          <p:nvPr/>
        </p:nvSpPr>
        <p:spPr>
          <a:xfrm>
            <a:off x="1303479" y="2887683"/>
            <a:ext cx="2192195"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B273AC5-6E08-E70B-9519-31CEA9D2E69D}"/>
              </a:ext>
            </a:extLst>
          </p:cNvPr>
          <p:cNvSpPr txBox="1"/>
          <p:nvPr/>
        </p:nvSpPr>
        <p:spPr>
          <a:xfrm>
            <a:off x="7180405" y="2316846"/>
            <a:ext cx="4020649" cy="707886"/>
          </a:xfrm>
          <a:prstGeom prst="rect">
            <a:avLst/>
          </a:prstGeom>
          <a:noFill/>
        </p:spPr>
        <p:txBody>
          <a:bodyPr wrap="square">
            <a:spAutoFit/>
          </a:bodyPr>
          <a:lstStyle/>
          <a:p>
            <a:r>
              <a:rPr lang="ja-JP" altLang="en-US" sz="2000" dirty="0"/>
              <a:t>リモート名はデフォルトで「</a:t>
            </a:r>
            <a:r>
              <a:rPr lang="en-US" altLang="ja-JP" sz="2000" dirty="0"/>
              <a:t>origin</a:t>
            </a:r>
            <a:r>
              <a:rPr lang="ja-JP" altLang="en-US" sz="2000" dirty="0"/>
              <a:t>」に設定されている</a:t>
            </a:r>
          </a:p>
        </p:txBody>
      </p:sp>
      <p:cxnSp>
        <p:nvCxnSpPr>
          <p:cNvPr id="13" name="直線コネクタ 12">
            <a:extLst>
              <a:ext uri="{FF2B5EF4-FFF2-40B4-BE49-F238E27FC236}">
                <a16:creationId xmlns:a16="http://schemas.microsoft.com/office/drawing/2014/main" id="{DB71F5FC-D63B-09E9-E83D-93B34A130B02}"/>
              </a:ext>
            </a:extLst>
          </p:cNvPr>
          <p:cNvCxnSpPr>
            <a:cxnSpLocks/>
            <a:stCxn id="8" idx="0"/>
          </p:cNvCxnSpPr>
          <p:nvPr/>
        </p:nvCxnSpPr>
        <p:spPr>
          <a:xfrm flipV="1">
            <a:off x="7862165" y="3024732"/>
            <a:ext cx="1034185" cy="8249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878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DE0A7-CC75-8C99-B6D9-4E7932A288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F7A8F4E-B748-B93B-E889-7648E383D7BE}"/>
              </a:ext>
            </a:extLst>
          </p:cNvPr>
          <p:cNvSpPr>
            <a:spLocks noGrp="1"/>
          </p:cNvSpPr>
          <p:nvPr>
            <p:ph type="title"/>
          </p:nvPr>
        </p:nvSpPr>
        <p:spPr/>
        <p:txBody>
          <a:bodyPr>
            <a:normAutofit/>
          </a:bodyPr>
          <a:lstStyle/>
          <a:p>
            <a:r>
              <a:rPr lang="ja-JP" altLang="en-US" dirty="0"/>
              <a:t>フォーク元にプルリクエストを送る ①</a:t>
            </a:r>
            <a:endParaRPr kumimoji="1" lang="ja-JP" altLang="en-US" dirty="0"/>
          </a:p>
        </p:txBody>
      </p:sp>
      <p:pic>
        <p:nvPicPr>
          <p:cNvPr id="4" name="図 3">
            <a:extLst>
              <a:ext uri="{FF2B5EF4-FFF2-40B4-BE49-F238E27FC236}">
                <a16:creationId xmlns:a16="http://schemas.microsoft.com/office/drawing/2014/main" id="{EDBD13B8-D5C8-3B8B-A7C3-517D76BF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21607"/>
            <a:ext cx="7124700" cy="4571267"/>
          </a:xfrm>
          <a:prstGeom prst="rect">
            <a:avLst/>
          </a:prstGeom>
        </p:spPr>
      </p:pic>
      <p:sp>
        <p:nvSpPr>
          <p:cNvPr id="5" name="正方形/長方形 4">
            <a:extLst>
              <a:ext uri="{FF2B5EF4-FFF2-40B4-BE49-F238E27FC236}">
                <a16:creationId xmlns:a16="http://schemas.microsoft.com/office/drawing/2014/main" id="{7A216013-6D96-8ABA-232B-7965E582E489}"/>
              </a:ext>
            </a:extLst>
          </p:cNvPr>
          <p:cNvSpPr/>
          <p:nvPr/>
        </p:nvSpPr>
        <p:spPr>
          <a:xfrm>
            <a:off x="3951430" y="3592533"/>
            <a:ext cx="915845"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3AEE78-F3BA-CD54-D834-ED817E8CC114}"/>
              </a:ext>
            </a:extLst>
          </p:cNvPr>
          <p:cNvSpPr/>
          <p:nvPr/>
        </p:nvSpPr>
        <p:spPr>
          <a:xfrm>
            <a:off x="3370405" y="5126058"/>
            <a:ext cx="1411145"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C387363-1275-A3D2-3BB7-CDCF72C38307}"/>
              </a:ext>
            </a:extLst>
          </p:cNvPr>
          <p:cNvSpPr txBox="1"/>
          <p:nvPr/>
        </p:nvSpPr>
        <p:spPr>
          <a:xfrm>
            <a:off x="838199" y="1260639"/>
            <a:ext cx="10515600" cy="461665"/>
          </a:xfrm>
          <a:prstGeom prst="rect">
            <a:avLst/>
          </a:prstGeom>
          <a:noFill/>
        </p:spPr>
        <p:txBody>
          <a:bodyPr wrap="square">
            <a:spAutoFit/>
          </a:bodyPr>
          <a:lstStyle/>
          <a:p>
            <a:r>
              <a:rPr lang="ja-JP" altLang="en-US" sz="2400" dirty="0"/>
              <a:t>「</a:t>
            </a:r>
            <a:r>
              <a:rPr lang="en-US" altLang="ja-JP" sz="2400" dirty="0"/>
              <a:t>Contribute</a:t>
            </a:r>
            <a:r>
              <a:rPr lang="ja-JP" altLang="en-US" sz="2400" dirty="0"/>
              <a:t>」⇒「</a:t>
            </a:r>
            <a:r>
              <a:rPr lang="en-US" altLang="ja-JP" sz="2400" dirty="0"/>
              <a:t>Open pull request</a:t>
            </a:r>
            <a:r>
              <a:rPr lang="ja-JP" altLang="en-US" sz="2400" dirty="0"/>
              <a:t>」</a:t>
            </a:r>
          </a:p>
        </p:txBody>
      </p:sp>
    </p:spTree>
    <p:extLst>
      <p:ext uri="{BB962C8B-B14F-4D97-AF65-F5344CB8AC3E}">
        <p14:creationId xmlns:p14="http://schemas.microsoft.com/office/powerpoint/2010/main" val="289918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CA669-6194-6DF0-048B-8244794335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D2ABC9-4583-181C-9612-C6FE53AD00E3}"/>
              </a:ext>
            </a:extLst>
          </p:cNvPr>
          <p:cNvSpPr>
            <a:spLocks noGrp="1"/>
          </p:cNvSpPr>
          <p:nvPr>
            <p:ph type="title"/>
          </p:nvPr>
        </p:nvSpPr>
        <p:spPr/>
        <p:txBody>
          <a:bodyPr/>
          <a:lstStyle/>
          <a:p>
            <a:r>
              <a:rPr lang="ja-JP" altLang="en-US" dirty="0"/>
              <a:t>フォーク元にプルリクエストを送る ➁</a:t>
            </a:r>
            <a:endParaRPr kumimoji="1" lang="ja-JP" altLang="en-US" dirty="0"/>
          </a:p>
        </p:txBody>
      </p:sp>
      <p:pic>
        <p:nvPicPr>
          <p:cNvPr id="6" name="図 5">
            <a:extLst>
              <a:ext uri="{FF2B5EF4-FFF2-40B4-BE49-F238E27FC236}">
                <a16:creationId xmlns:a16="http://schemas.microsoft.com/office/drawing/2014/main" id="{2A78FE90-2FFA-9996-9538-95A9BB61F725}"/>
              </a:ext>
            </a:extLst>
          </p:cNvPr>
          <p:cNvPicPr>
            <a:picLocks noChangeAspect="1"/>
          </p:cNvPicPr>
          <p:nvPr/>
        </p:nvPicPr>
        <p:blipFill>
          <a:blip r:embed="rId2">
            <a:extLst>
              <a:ext uri="{28A0092B-C50C-407E-A947-70E740481C1C}">
                <a14:useLocalDpi xmlns:a14="http://schemas.microsoft.com/office/drawing/2010/main" val="0"/>
              </a:ext>
            </a:extLst>
          </a:blip>
          <a:srcRect r="11528"/>
          <a:stretch/>
        </p:blipFill>
        <p:spPr>
          <a:xfrm>
            <a:off x="921073" y="1866900"/>
            <a:ext cx="5403528" cy="4625974"/>
          </a:xfrm>
          <a:prstGeom prst="rect">
            <a:avLst/>
          </a:prstGeom>
          <a:ln>
            <a:solidFill>
              <a:schemeClr val="tx1">
                <a:lumMod val="65000"/>
                <a:lumOff val="35000"/>
              </a:schemeClr>
            </a:solidFill>
          </a:ln>
        </p:spPr>
      </p:pic>
      <p:sp>
        <p:nvSpPr>
          <p:cNvPr id="7" name="正方形/長方形 6">
            <a:extLst>
              <a:ext uri="{FF2B5EF4-FFF2-40B4-BE49-F238E27FC236}">
                <a16:creationId xmlns:a16="http://schemas.microsoft.com/office/drawing/2014/main" id="{3CF8ED2F-3CA4-4398-C6CC-AEC37B7D9D7C}"/>
              </a:ext>
            </a:extLst>
          </p:cNvPr>
          <p:cNvSpPr/>
          <p:nvPr/>
        </p:nvSpPr>
        <p:spPr>
          <a:xfrm>
            <a:off x="1436829" y="4392632"/>
            <a:ext cx="3659045" cy="13414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E859124-70A7-2852-291F-9A8567F27EB2}"/>
              </a:ext>
            </a:extLst>
          </p:cNvPr>
          <p:cNvSpPr/>
          <p:nvPr/>
        </p:nvSpPr>
        <p:spPr>
          <a:xfrm>
            <a:off x="1389203" y="3652857"/>
            <a:ext cx="3782872" cy="2142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3FED3D5-1E5E-D74E-D97A-907688FD2E28}"/>
              </a:ext>
            </a:extLst>
          </p:cNvPr>
          <p:cNvSpPr/>
          <p:nvPr/>
        </p:nvSpPr>
        <p:spPr>
          <a:xfrm>
            <a:off x="4037153" y="5987265"/>
            <a:ext cx="1068246" cy="2142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EBA8E432-4820-9792-7574-BBF48F6F1A17}"/>
              </a:ext>
            </a:extLst>
          </p:cNvPr>
          <p:cNvPicPr>
            <a:picLocks noChangeAspect="1"/>
          </p:cNvPicPr>
          <p:nvPr/>
        </p:nvPicPr>
        <p:blipFill>
          <a:blip r:embed="rId3">
            <a:extLst>
              <a:ext uri="{28A0092B-C50C-407E-A947-70E740481C1C}">
                <a14:useLocalDpi xmlns:a14="http://schemas.microsoft.com/office/drawing/2010/main" val="0"/>
              </a:ext>
            </a:extLst>
          </a:blip>
          <a:srcRect r="29734"/>
          <a:stretch/>
        </p:blipFill>
        <p:spPr>
          <a:xfrm>
            <a:off x="7207765" y="1866900"/>
            <a:ext cx="4336536" cy="4625974"/>
          </a:xfrm>
          <a:prstGeom prst="rect">
            <a:avLst/>
          </a:prstGeom>
          <a:ln>
            <a:solidFill>
              <a:schemeClr val="tx1">
                <a:lumMod val="65000"/>
                <a:lumOff val="35000"/>
              </a:schemeClr>
            </a:solidFill>
          </a:ln>
        </p:spPr>
      </p:pic>
      <p:sp>
        <p:nvSpPr>
          <p:cNvPr id="12" name="二等辺三角形 11">
            <a:extLst>
              <a:ext uri="{FF2B5EF4-FFF2-40B4-BE49-F238E27FC236}">
                <a16:creationId xmlns:a16="http://schemas.microsoft.com/office/drawing/2014/main" id="{E43F66A5-71A6-6D87-1A71-2A15F2FD1AC2}"/>
              </a:ext>
            </a:extLst>
          </p:cNvPr>
          <p:cNvSpPr/>
          <p:nvPr/>
        </p:nvSpPr>
        <p:spPr>
          <a:xfrm rot="5400000">
            <a:off x="6264093" y="3949054"/>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C170057-4BCC-E337-5C6D-4C3DD8D73D8A}"/>
              </a:ext>
            </a:extLst>
          </p:cNvPr>
          <p:cNvSpPr txBox="1"/>
          <p:nvPr/>
        </p:nvSpPr>
        <p:spPr>
          <a:xfrm>
            <a:off x="838199" y="1260639"/>
            <a:ext cx="10515600" cy="461665"/>
          </a:xfrm>
          <a:prstGeom prst="rect">
            <a:avLst/>
          </a:prstGeom>
          <a:noFill/>
        </p:spPr>
        <p:txBody>
          <a:bodyPr wrap="square">
            <a:spAutoFit/>
          </a:bodyPr>
          <a:lstStyle/>
          <a:p>
            <a:r>
              <a:rPr lang="ja-JP" altLang="en-US" sz="2400" dirty="0"/>
              <a:t>タイトルと説明を記載してプルリクエストを送信</a:t>
            </a:r>
          </a:p>
        </p:txBody>
      </p:sp>
    </p:spTree>
    <p:extLst>
      <p:ext uri="{BB962C8B-B14F-4D97-AF65-F5344CB8AC3E}">
        <p14:creationId xmlns:p14="http://schemas.microsoft.com/office/powerpoint/2010/main" val="207333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2AC84-1C2C-3F02-3AB6-FBA4718F4ECB}"/>
              </a:ext>
            </a:extLst>
          </p:cNvPr>
          <p:cNvSpPr>
            <a:spLocks noGrp="1"/>
          </p:cNvSpPr>
          <p:nvPr>
            <p:ph type="title"/>
          </p:nvPr>
        </p:nvSpPr>
        <p:spPr/>
        <p:txBody>
          <a:bodyPr/>
          <a:lstStyle/>
          <a:p>
            <a:r>
              <a:rPr lang="ja-JP" altLang="en-US" dirty="0"/>
              <a:t>フォーク元でプルリクエストを承認する</a:t>
            </a:r>
            <a:endParaRPr kumimoji="1" lang="ja-JP" altLang="en-US" dirty="0"/>
          </a:p>
        </p:txBody>
      </p:sp>
      <p:pic>
        <p:nvPicPr>
          <p:cNvPr id="6" name="図 5">
            <a:extLst>
              <a:ext uri="{FF2B5EF4-FFF2-40B4-BE49-F238E27FC236}">
                <a16:creationId xmlns:a16="http://schemas.microsoft.com/office/drawing/2014/main" id="{242D302F-FBCF-B760-EBE0-9EFA41906E1D}"/>
              </a:ext>
            </a:extLst>
          </p:cNvPr>
          <p:cNvPicPr>
            <a:picLocks noChangeAspect="1"/>
          </p:cNvPicPr>
          <p:nvPr/>
        </p:nvPicPr>
        <p:blipFill>
          <a:blip r:embed="rId3">
            <a:extLst>
              <a:ext uri="{28A0092B-C50C-407E-A947-70E740481C1C}">
                <a14:useLocalDpi xmlns:a14="http://schemas.microsoft.com/office/drawing/2010/main" val="0"/>
              </a:ext>
            </a:extLst>
          </a:blip>
          <a:srcRect r="39473"/>
          <a:stretch/>
        </p:blipFill>
        <p:spPr>
          <a:xfrm>
            <a:off x="838200" y="2038350"/>
            <a:ext cx="4931444" cy="4161046"/>
          </a:xfrm>
          <a:prstGeom prst="rect">
            <a:avLst/>
          </a:prstGeom>
        </p:spPr>
      </p:pic>
      <p:pic>
        <p:nvPicPr>
          <p:cNvPr id="8" name="図 7">
            <a:extLst>
              <a:ext uri="{FF2B5EF4-FFF2-40B4-BE49-F238E27FC236}">
                <a16:creationId xmlns:a16="http://schemas.microsoft.com/office/drawing/2014/main" id="{9325A57F-99BC-1E70-C21E-A5D880532FD8}"/>
              </a:ext>
            </a:extLst>
          </p:cNvPr>
          <p:cNvPicPr>
            <a:picLocks noChangeAspect="1"/>
          </p:cNvPicPr>
          <p:nvPr/>
        </p:nvPicPr>
        <p:blipFill>
          <a:blip r:embed="rId4">
            <a:extLst>
              <a:ext uri="{28A0092B-C50C-407E-A947-70E740481C1C}">
                <a14:useLocalDpi xmlns:a14="http://schemas.microsoft.com/office/drawing/2010/main" val="0"/>
              </a:ext>
            </a:extLst>
          </a:blip>
          <a:srcRect r="29763"/>
          <a:stretch/>
        </p:blipFill>
        <p:spPr>
          <a:xfrm>
            <a:off x="6524625" y="2019694"/>
            <a:ext cx="4931444" cy="4179702"/>
          </a:xfrm>
          <a:prstGeom prst="rect">
            <a:avLst/>
          </a:prstGeom>
        </p:spPr>
      </p:pic>
      <p:sp>
        <p:nvSpPr>
          <p:cNvPr id="11" name="正方形/長方形 10">
            <a:extLst>
              <a:ext uri="{FF2B5EF4-FFF2-40B4-BE49-F238E27FC236}">
                <a16:creationId xmlns:a16="http://schemas.microsoft.com/office/drawing/2014/main" id="{5E9051F4-A477-2AF3-5381-0080FA6DDC87}"/>
              </a:ext>
            </a:extLst>
          </p:cNvPr>
          <p:cNvSpPr/>
          <p:nvPr/>
        </p:nvSpPr>
        <p:spPr>
          <a:xfrm>
            <a:off x="2094053" y="2471757"/>
            <a:ext cx="1077772" cy="2619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65B5769-7C57-5ABF-4E8C-CBA9EF672D75}"/>
              </a:ext>
            </a:extLst>
          </p:cNvPr>
          <p:cNvSpPr/>
          <p:nvPr/>
        </p:nvSpPr>
        <p:spPr>
          <a:xfrm>
            <a:off x="7123253" y="5767407"/>
            <a:ext cx="1268272" cy="2619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2F956E0-DB9B-F4DC-748F-276AF12299C8}"/>
              </a:ext>
            </a:extLst>
          </p:cNvPr>
          <p:cNvSpPr/>
          <p:nvPr/>
        </p:nvSpPr>
        <p:spPr>
          <a:xfrm>
            <a:off x="1055828" y="4529157"/>
            <a:ext cx="4713816" cy="4714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EA02F62-45C3-3B8B-C3C4-97B46B97A5B7}"/>
              </a:ext>
            </a:extLst>
          </p:cNvPr>
          <p:cNvSpPr txBox="1"/>
          <p:nvPr/>
        </p:nvSpPr>
        <p:spPr>
          <a:xfrm>
            <a:off x="838199" y="1260639"/>
            <a:ext cx="10515600" cy="461665"/>
          </a:xfrm>
          <a:prstGeom prst="rect">
            <a:avLst/>
          </a:prstGeom>
          <a:noFill/>
        </p:spPr>
        <p:txBody>
          <a:bodyPr wrap="square">
            <a:spAutoFit/>
          </a:bodyPr>
          <a:lstStyle/>
          <a:p>
            <a:r>
              <a:rPr lang="ja-JP" altLang="en-US" sz="2400" dirty="0"/>
              <a:t>フォーク元の管理者が内容を確認して、承認すれば変更がマージされる</a:t>
            </a:r>
          </a:p>
        </p:txBody>
      </p:sp>
    </p:spTree>
    <p:extLst>
      <p:ext uri="{BB962C8B-B14F-4D97-AF65-F5344CB8AC3E}">
        <p14:creationId xmlns:p14="http://schemas.microsoft.com/office/powerpoint/2010/main" val="149582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B9EA8-89A4-E138-3C2C-92CE275DA62A}"/>
              </a:ext>
            </a:extLst>
          </p:cNvPr>
          <p:cNvSpPr>
            <a:spLocks noGrp="1"/>
          </p:cNvSpPr>
          <p:nvPr>
            <p:ph type="title"/>
          </p:nvPr>
        </p:nvSpPr>
        <p:spPr/>
        <p:txBody>
          <a:bodyPr/>
          <a:lstStyle/>
          <a:p>
            <a:r>
              <a:rPr lang="ja-JP" altLang="en-US" dirty="0"/>
              <a:t>フォーク元に対するフェッチ ①</a:t>
            </a:r>
            <a:endParaRPr kumimoji="1" lang="ja-JP" altLang="en-US" dirty="0"/>
          </a:p>
        </p:txBody>
      </p:sp>
      <p:sp>
        <p:nvSpPr>
          <p:cNvPr id="10" name="テキスト ボックス 9">
            <a:extLst>
              <a:ext uri="{FF2B5EF4-FFF2-40B4-BE49-F238E27FC236}">
                <a16:creationId xmlns:a16="http://schemas.microsoft.com/office/drawing/2014/main" id="{501C46E1-2D41-9FCF-48E2-CDBC38168654}"/>
              </a:ext>
            </a:extLst>
          </p:cNvPr>
          <p:cNvSpPr txBox="1"/>
          <p:nvPr/>
        </p:nvSpPr>
        <p:spPr>
          <a:xfrm>
            <a:off x="838199" y="1156135"/>
            <a:ext cx="10515600" cy="1200329"/>
          </a:xfrm>
          <a:prstGeom prst="rect">
            <a:avLst/>
          </a:prstGeom>
          <a:noFill/>
        </p:spPr>
        <p:txBody>
          <a:bodyPr wrap="square">
            <a:spAutoFit/>
          </a:bodyPr>
          <a:lstStyle/>
          <a:p>
            <a:r>
              <a:rPr lang="ja-JP" altLang="en-US" sz="2400" dirty="0"/>
              <a:t>フォーク元のリポジトリに変更が行われた場合はローカルのリポジトリ上でフェッチを行う。変更をマージした上で自分のリポジトリにプッシュして、同じ変更を反映させる。</a:t>
            </a:r>
            <a:endParaRPr lang="en-US" altLang="ja-JP" sz="2400" dirty="0"/>
          </a:p>
        </p:txBody>
      </p:sp>
      <p:grpSp>
        <p:nvGrpSpPr>
          <p:cNvPr id="12" name="グループ化 11">
            <a:extLst>
              <a:ext uri="{FF2B5EF4-FFF2-40B4-BE49-F238E27FC236}">
                <a16:creationId xmlns:a16="http://schemas.microsoft.com/office/drawing/2014/main" id="{0CC4556A-F0ED-3ED4-7CDB-A02723B7B961}"/>
              </a:ext>
            </a:extLst>
          </p:cNvPr>
          <p:cNvGrpSpPr/>
          <p:nvPr/>
        </p:nvGrpSpPr>
        <p:grpSpPr>
          <a:xfrm>
            <a:off x="942702" y="2366092"/>
            <a:ext cx="6456642" cy="4217588"/>
            <a:chOff x="942702" y="2366092"/>
            <a:chExt cx="5928361" cy="3872506"/>
          </a:xfrm>
        </p:grpSpPr>
        <p:pic>
          <p:nvPicPr>
            <p:cNvPr id="6" name="図 5">
              <a:extLst>
                <a:ext uri="{FF2B5EF4-FFF2-40B4-BE49-F238E27FC236}">
                  <a16:creationId xmlns:a16="http://schemas.microsoft.com/office/drawing/2014/main" id="{D97CD13D-9F85-8127-E16A-4D1847D4C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02" y="2366092"/>
              <a:ext cx="5928361" cy="3872506"/>
            </a:xfrm>
            <a:prstGeom prst="rect">
              <a:avLst/>
            </a:prstGeom>
          </p:spPr>
        </p:pic>
        <p:sp>
          <p:nvSpPr>
            <p:cNvPr id="8" name="四角形: 角を丸くする 7">
              <a:extLst>
                <a:ext uri="{FF2B5EF4-FFF2-40B4-BE49-F238E27FC236}">
                  <a16:creationId xmlns:a16="http://schemas.microsoft.com/office/drawing/2014/main" id="{FA74B71F-5295-0813-8E67-F6CCC4675504}"/>
                </a:ext>
              </a:extLst>
            </p:cNvPr>
            <p:cNvSpPr/>
            <p:nvPr/>
          </p:nvSpPr>
          <p:spPr>
            <a:xfrm rot="1770781" flipV="1">
              <a:off x="2697797" y="4284412"/>
              <a:ext cx="2868157" cy="407637"/>
            </a:xfrm>
            <a:prstGeom prst="roundRect">
              <a:avLst>
                <a:gd name="adj" fmla="val 50000"/>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EF5657C-1B43-4478-8F02-E5F529917396}"/>
                </a:ext>
              </a:extLst>
            </p:cNvPr>
            <p:cNvSpPr txBox="1"/>
            <p:nvPr/>
          </p:nvSpPr>
          <p:spPr>
            <a:xfrm>
              <a:off x="1392688" y="3840680"/>
              <a:ext cx="1658139" cy="461665"/>
            </a:xfrm>
            <a:prstGeom prst="rect">
              <a:avLst/>
            </a:prstGeom>
            <a:noFill/>
          </p:spPr>
          <p:txBody>
            <a:bodyPr wrap="square">
              <a:spAutoFit/>
            </a:bodyPr>
            <a:lstStyle/>
            <a:p>
              <a:r>
                <a:rPr lang="ja-JP" altLang="en-US" sz="2400" b="1" dirty="0">
                  <a:solidFill>
                    <a:srgbClr val="FF0000"/>
                  </a:solidFill>
                </a:rPr>
                <a:t>この部分</a:t>
              </a:r>
            </a:p>
          </p:txBody>
        </p:sp>
        <p:sp>
          <p:nvSpPr>
            <p:cNvPr id="11" name="四角形: 角を丸くする 10">
              <a:extLst>
                <a:ext uri="{FF2B5EF4-FFF2-40B4-BE49-F238E27FC236}">
                  <a16:creationId xmlns:a16="http://schemas.microsoft.com/office/drawing/2014/main" id="{18C3FEA4-CECA-EFFB-6C87-9E2512E53224}"/>
                </a:ext>
              </a:extLst>
            </p:cNvPr>
            <p:cNvSpPr/>
            <p:nvPr/>
          </p:nvSpPr>
          <p:spPr>
            <a:xfrm rot="5400000" flipV="1">
              <a:off x="5335582" y="4273133"/>
              <a:ext cx="1192874" cy="327968"/>
            </a:xfrm>
            <a:prstGeom prst="roundRect">
              <a:avLst>
                <a:gd name="adj" fmla="val 50000"/>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2025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BE47F-5AB5-E416-1D6B-B9A93B2C1320}"/>
              </a:ext>
            </a:extLst>
          </p:cNvPr>
          <p:cNvSpPr>
            <a:spLocks noGrp="1"/>
          </p:cNvSpPr>
          <p:nvPr>
            <p:ph type="title"/>
          </p:nvPr>
        </p:nvSpPr>
        <p:spPr/>
        <p:txBody>
          <a:bodyPr/>
          <a:lstStyle/>
          <a:p>
            <a:r>
              <a:rPr lang="ja-JP" altLang="en-US" dirty="0"/>
              <a:t>フォーク元に対するフェッチ ➁</a:t>
            </a:r>
            <a:endParaRPr kumimoji="1" lang="ja-JP" altLang="en-US" dirty="0"/>
          </a:p>
        </p:txBody>
      </p:sp>
      <p:pic>
        <p:nvPicPr>
          <p:cNvPr id="6" name="図 5">
            <a:extLst>
              <a:ext uri="{FF2B5EF4-FFF2-40B4-BE49-F238E27FC236}">
                <a16:creationId xmlns:a16="http://schemas.microsoft.com/office/drawing/2014/main" id="{A9FBCA45-2F37-1CCB-BAEE-CBA11540CC81}"/>
              </a:ext>
            </a:extLst>
          </p:cNvPr>
          <p:cNvPicPr>
            <a:picLocks noChangeAspect="1"/>
          </p:cNvPicPr>
          <p:nvPr/>
        </p:nvPicPr>
        <p:blipFill>
          <a:blip r:embed="rId3">
            <a:extLst>
              <a:ext uri="{28A0092B-C50C-407E-A947-70E740481C1C}">
                <a14:useLocalDpi xmlns:a14="http://schemas.microsoft.com/office/drawing/2010/main" val="0"/>
              </a:ext>
            </a:extLst>
          </a:blip>
          <a:srcRect r="38704"/>
          <a:stretch/>
        </p:blipFill>
        <p:spPr>
          <a:xfrm>
            <a:off x="575770" y="1459320"/>
            <a:ext cx="4113799" cy="5015548"/>
          </a:xfrm>
          <a:prstGeom prst="rect">
            <a:avLst/>
          </a:prstGeom>
        </p:spPr>
      </p:pic>
      <p:pic>
        <p:nvPicPr>
          <p:cNvPr id="8" name="図 7">
            <a:extLst>
              <a:ext uri="{FF2B5EF4-FFF2-40B4-BE49-F238E27FC236}">
                <a16:creationId xmlns:a16="http://schemas.microsoft.com/office/drawing/2014/main" id="{74F2EECD-F5C6-9EF6-BE74-672609C87805}"/>
              </a:ext>
            </a:extLst>
          </p:cNvPr>
          <p:cNvPicPr>
            <a:picLocks noChangeAspect="1"/>
          </p:cNvPicPr>
          <p:nvPr/>
        </p:nvPicPr>
        <p:blipFill>
          <a:blip r:embed="rId4">
            <a:extLst>
              <a:ext uri="{28A0092B-C50C-407E-A947-70E740481C1C}">
                <a14:useLocalDpi xmlns:a14="http://schemas.microsoft.com/office/drawing/2010/main" val="0"/>
              </a:ext>
            </a:extLst>
          </a:blip>
          <a:srcRect l="18452" r="16928" b="69765"/>
          <a:stretch/>
        </p:blipFill>
        <p:spPr>
          <a:xfrm>
            <a:off x="5538650" y="1459319"/>
            <a:ext cx="5612923" cy="1969681"/>
          </a:xfrm>
          <a:prstGeom prst="rect">
            <a:avLst/>
          </a:prstGeom>
        </p:spPr>
      </p:pic>
      <p:sp>
        <p:nvSpPr>
          <p:cNvPr id="9" name="正方形/長方形 8">
            <a:extLst>
              <a:ext uri="{FF2B5EF4-FFF2-40B4-BE49-F238E27FC236}">
                <a16:creationId xmlns:a16="http://schemas.microsoft.com/office/drawing/2014/main" id="{C238D51D-3EB2-6BCB-78A8-EC7462872226}"/>
              </a:ext>
            </a:extLst>
          </p:cNvPr>
          <p:cNvSpPr/>
          <p:nvPr/>
        </p:nvSpPr>
        <p:spPr>
          <a:xfrm>
            <a:off x="2731956" y="1914409"/>
            <a:ext cx="187593" cy="14081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FC3BAE8B-87FA-D6C9-6758-B1C00E350AD6}"/>
              </a:ext>
            </a:extLst>
          </p:cNvPr>
          <p:cNvSpPr/>
          <p:nvPr/>
        </p:nvSpPr>
        <p:spPr>
          <a:xfrm>
            <a:off x="2760079" y="2981208"/>
            <a:ext cx="1834781" cy="2268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9B96312-CFBD-2A65-742C-4A89B073BEE7}"/>
              </a:ext>
            </a:extLst>
          </p:cNvPr>
          <p:cNvSpPr/>
          <p:nvPr/>
        </p:nvSpPr>
        <p:spPr>
          <a:xfrm>
            <a:off x="5777600" y="2055224"/>
            <a:ext cx="5099406" cy="19158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542D6C74-2F8C-2D70-47FE-8C818D45866C}"/>
              </a:ext>
            </a:extLst>
          </p:cNvPr>
          <p:cNvSpPr txBox="1"/>
          <p:nvPr/>
        </p:nvSpPr>
        <p:spPr>
          <a:xfrm>
            <a:off x="5538650" y="3892730"/>
            <a:ext cx="5612923" cy="1631216"/>
          </a:xfrm>
          <a:prstGeom prst="rect">
            <a:avLst/>
          </a:prstGeom>
          <a:noFill/>
        </p:spPr>
        <p:txBody>
          <a:bodyPr wrap="square">
            <a:spAutoFit/>
          </a:bodyPr>
          <a:lstStyle/>
          <a:p>
            <a:r>
              <a:rPr lang="ja-JP" altLang="en-US" sz="2000" dirty="0"/>
              <a:t>フォーク元はデフォルトで「</a:t>
            </a:r>
            <a:r>
              <a:rPr lang="en-US" altLang="ja-JP" sz="2000" b="1" dirty="0"/>
              <a:t>upstream</a:t>
            </a:r>
            <a:r>
              <a:rPr lang="ja-JP" altLang="en-US" sz="2000" dirty="0"/>
              <a:t>」という名前でリモートに追加されている。</a:t>
            </a:r>
            <a:endParaRPr lang="en-US" altLang="ja-JP" sz="2000" dirty="0"/>
          </a:p>
          <a:p>
            <a:endParaRPr lang="en-US" altLang="ja-JP" sz="2000" dirty="0"/>
          </a:p>
          <a:p>
            <a:r>
              <a:rPr lang="ja-JP" altLang="en-US" sz="2000" dirty="0"/>
              <a:t>フォーク先（自分のリポジトリ）のリモート名は「</a:t>
            </a:r>
            <a:r>
              <a:rPr lang="en-US" altLang="ja-JP" sz="2000" b="1" dirty="0"/>
              <a:t>origin</a:t>
            </a:r>
            <a:r>
              <a:rPr lang="ja-JP" altLang="en-US" sz="2000" dirty="0"/>
              <a:t>」。</a:t>
            </a:r>
          </a:p>
        </p:txBody>
      </p:sp>
      <p:cxnSp>
        <p:nvCxnSpPr>
          <p:cNvPr id="13" name="直線コネクタ 12">
            <a:extLst>
              <a:ext uri="{FF2B5EF4-FFF2-40B4-BE49-F238E27FC236}">
                <a16:creationId xmlns:a16="http://schemas.microsoft.com/office/drawing/2014/main" id="{27ED4362-CCB1-3ACB-923E-EFA17A4D6614}"/>
              </a:ext>
            </a:extLst>
          </p:cNvPr>
          <p:cNvCxnSpPr>
            <a:cxnSpLocks/>
          </p:cNvCxnSpPr>
          <p:nvPr/>
        </p:nvCxnSpPr>
        <p:spPr>
          <a:xfrm flipV="1">
            <a:off x="7236823" y="2246812"/>
            <a:ext cx="0" cy="1576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二等辺三角形 13">
            <a:extLst>
              <a:ext uri="{FF2B5EF4-FFF2-40B4-BE49-F238E27FC236}">
                <a16:creationId xmlns:a16="http://schemas.microsoft.com/office/drawing/2014/main" id="{5EAB2237-540D-4DF6-4F4C-0838ACFEE904}"/>
              </a:ext>
            </a:extLst>
          </p:cNvPr>
          <p:cNvSpPr/>
          <p:nvPr/>
        </p:nvSpPr>
        <p:spPr>
          <a:xfrm rot="5400000">
            <a:off x="4630714" y="2212214"/>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247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DE544-5663-6921-AE29-2B56FCCBB6B2}"/>
              </a:ext>
            </a:extLst>
          </p:cNvPr>
          <p:cNvSpPr>
            <a:spLocks noGrp="1"/>
          </p:cNvSpPr>
          <p:nvPr>
            <p:ph type="title"/>
          </p:nvPr>
        </p:nvSpPr>
        <p:spPr/>
        <p:txBody>
          <a:bodyPr/>
          <a:lstStyle/>
          <a:p>
            <a:r>
              <a:rPr lang="ja-JP" altLang="en-US" dirty="0"/>
              <a:t>フォーク元に対するフェッチ ③</a:t>
            </a:r>
            <a:endParaRPr kumimoji="1" lang="ja-JP" altLang="en-US" dirty="0"/>
          </a:p>
        </p:txBody>
      </p:sp>
      <p:pic>
        <p:nvPicPr>
          <p:cNvPr id="4" name="図 3">
            <a:extLst>
              <a:ext uri="{FF2B5EF4-FFF2-40B4-BE49-F238E27FC236}">
                <a16:creationId xmlns:a16="http://schemas.microsoft.com/office/drawing/2014/main" id="{CAD5022F-93E9-8EC1-39AC-95043CAE5F62}"/>
              </a:ext>
            </a:extLst>
          </p:cNvPr>
          <p:cNvPicPr>
            <a:picLocks noChangeAspect="1"/>
          </p:cNvPicPr>
          <p:nvPr/>
        </p:nvPicPr>
        <p:blipFill>
          <a:blip r:embed="rId2">
            <a:extLst>
              <a:ext uri="{28A0092B-C50C-407E-A947-70E740481C1C}">
                <a14:useLocalDpi xmlns:a14="http://schemas.microsoft.com/office/drawing/2010/main" val="0"/>
              </a:ext>
            </a:extLst>
          </a:blip>
          <a:srcRect b="51093"/>
          <a:stretch/>
        </p:blipFill>
        <p:spPr>
          <a:xfrm>
            <a:off x="838199" y="2231255"/>
            <a:ext cx="10078395" cy="3696788"/>
          </a:xfrm>
          <a:prstGeom prst="rect">
            <a:avLst/>
          </a:prstGeom>
        </p:spPr>
      </p:pic>
      <p:sp>
        <p:nvSpPr>
          <p:cNvPr id="5" name="テキスト ボックス 4">
            <a:extLst>
              <a:ext uri="{FF2B5EF4-FFF2-40B4-BE49-F238E27FC236}">
                <a16:creationId xmlns:a16="http://schemas.microsoft.com/office/drawing/2014/main" id="{59745F11-2671-9885-A56D-73F5F57D56C0}"/>
              </a:ext>
            </a:extLst>
          </p:cNvPr>
          <p:cNvSpPr txBox="1"/>
          <p:nvPr/>
        </p:nvSpPr>
        <p:spPr>
          <a:xfrm>
            <a:off x="838199" y="1260639"/>
            <a:ext cx="10515600" cy="830997"/>
          </a:xfrm>
          <a:prstGeom prst="rect">
            <a:avLst/>
          </a:prstGeom>
          <a:noFill/>
        </p:spPr>
        <p:txBody>
          <a:bodyPr wrap="square">
            <a:spAutoFit/>
          </a:bodyPr>
          <a:lstStyle/>
          <a:p>
            <a:r>
              <a:rPr lang="ja-JP" altLang="en-US" sz="2400" dirty="0"/>
              <a:t>フェッチを行うと、 「</a:t>
            </a:r>
            <a:r>
              <a:rPr lang="en-US" altLang="ja-JP" sz="2400" b="1" dirty="0"/>
              <a:t>upstream/master</a:t>
            </a:r>
            <a:r>
              <a:rPr lang="ja-JP" altLang="en-US" sz="2400" dirty="0"/>
              <a:t>」という</a:t>
            </a:r>
            <a:r>
              <a:rPr lang="ja-JP" altLang="en-US" sz="2400" b="1" dirty="0"/>
              <a:t>リモート追跡ブランチ</a:t>
            </a:r>
            <a:r>
              <a:rPr lang="ja-JP" altLang="en-US" sz="2400" dirty="0"/>
              <a:t>が更新されていることが確認できる。</a:t>
            </a:r>
          </a:p>
        </p:txBody>
      </p:sp>
      <p:sp>
        <p:nvSpPr>
          <p:cNvPr id="6" name="正方形/長方形 5">
            <a:extLst>
              <a:ext uri="{FF2B5EF4-FFF2-40B4-BE49-F238E27FC236}">
                <a16:creationId xmlns:a16="http://schemas.microsoft.com/office/drawing/2014/main" id="{9C8E9112-E36B-2EFA-2615-9E0A479EEA00}"/>
              </a:ext>
            </a:extLst>
          </p:cNvPr>
          <p:cNvSpPr/>
          <p:nvPr/>
        </p:nvSpPr>
        <p:spPr>
          <a:xfrm>
            <a:off x="4349394" y="3631472"/>
            <a:ext cx="6567199" cy="2264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6C34AE01-2E84-65ED-A216-70845E3F4D34}"/>
              </a:ext>
            </a:extLst>
          </p:cNvPr>
          <p:cNvSpPr txBox="1"/>
          <p:nvPr/>
        </p:nvSpPr>
        <p:spPr>
          <a:xfrm>
            <a:off x="3357353" y="5996373"/>
            <a:ext cx="5040086" cy="461665"/>
          </a:xfrm>
          <a:prstGeom prst="rect">
            <a:avLst/>
          </a:prstGeom>
          <a:noFill/>
        </p:spPr>
        <p:txBody>
          <a:bodyPr wrap="square">
            <a:spAutoFit/>
          </a:bodyPr>
          <a:lstStyle/>
          <a:p>
            <a:pPr algn="ctr"/>
            <a:r>
              <a:rPr lang="ja-JP" altLang="en-US" sz="2400" dirty="0"/>
              <a:t>拡張機能「</a:t>
            </a:r>
            <a:r>
              <a:rPr lang="en-US" altLang="ja-JP" sz="2400" dirty="0"/>
              <a:t>Git Graph</a:t>
            </a:r>
            <a:r>
              <a:rPr lang="ja-JP" altLang="en-US" sz="2400" dirty="0"/>
              <a:t>」</a:t>
            </a:r>
            <a:r>
              <a:rPr lang="en-US" altLang="ja-JP" sz="2400" dirty="0"/>
              <a:t> </a:t>
            </a:r>
            <a:r>
              <a:rPr lang="ja-JP" altLang="en-US" sz="2400" dirty="0"/>
              <a:t>で見た場合</a:t>
            </a:r>
          </a:p>
        </p:txBody>
      </p:sp>
    </p:spTree>
    <p:extLst>
      <p:ext uri="{BB962C8B-B14F-4D97-AF65-F5344CB8AC3E}">
        <p14:creationId xmlns:p14="http://schemas.microsoft.com/office/powerpoint/2010/main" val="3253862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87F11-8E41-74D6-3B30-016D99C3430F}"/>
              </a:ext>
            </a:extLst>
          </p:cNvPr>
          <p:cNvSpPr>
            <a:spLocks noGrp="1"/>
          </p:cNvSpPr>
          <p:nvPr>
            <p:ph type="title"/>
          </p:nvPr>
        </p:nvSpPr>
        <p:spPr/>
        <p:txBody>
          <a:bodyPr/>
          <a:lstStyle/>
          <a:p>
            <a:r>
              <a:rPr kumimoji="1" lang="ja-JP" altLang="en-US" dirty="0"/>
              <a:t>リモート追跡ブランチのマージ</a:t>
            </a:r>
          </a:p>
        </p:txBody>
      </p:sp>
      <p:pic>
        <p:nvPicPr>
          <p:cNvPr id="4" name="図 3">
            <a:extLst>
              <a:ext uri="{FF2B5EF4-FFF2-40B4-BE49-F238E27FC236}">
                <a16:creationId xmlns:a16="http://schemas.microsoft.com/office/drawing/2014/main" id="{F9232472-1545-F2F9-F1C9-AA497E7B71B7}"/>
              </a:ext>
            </a:extLst>
          </p:cNvPr>
          <p:cNvPicPr>
            <a:picLocks noChangeAspect="1"/>
          </p:cNvPicPr>
          <p:nvPr/>
        </p:nvPicPr>
        <p:blipFill>
          <a:blip r:embed="rId3">
            <a:extLst>
              <a:ext uri="{28A0092B-C50C-407E-A947-70E740481C1C}">
                <a14:useLocalDpi xmlns:a14="http://schemas.microsoft.com/office/drawing/2010/main" val="0"/>
              </a:ext>
            </a:extLst>
          </a:blip>
          <a:srcRect l="-114" t="263" r="22223" b="18667"/>
          <a:stretch/>
        </p:blipFill>
        <p:spPr>
          <a:xfrm>
            <a:off x="367937" y="2074218"/>
            <a:ext cx="5728063" cy="4481580"/>
          </a:xfrm>
          <a:prstGeom prst="rect">
            <a:avLst/>
          </a:prstGeom>
        </p:spPr>
      </p:pic>
      <p:sp>
        <p:nvSpPr>
          <p:cNvPr id="5" name="正方形/長方形 4">
            <a:extLst>
              <a:ext uri="{FF2B5EF4-FFF2-40B4-BE49-F238E27FC236}">
                <a16:creationId xmlns:a16="http://schemas.microsoft.com/office/drawing/2014/main" id="{5B707FC7-417C-8BA4-83AF-521F3F01CCA7}"/>
              </a:ext>
            </a:extLst>
          </p:cNvPr>
          <p:cNvSpPr/>
          <p:nvPr/>
        </p:nvSpPr>
        <p:spPr>
          <a:xfrm>
            <a:off x="2747018" y="4578949"/>
            <a:ext cx="1990446" cy="2264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5B1FF033-A642-FD61-D48D-88384AC7D681}"/>
              </a:ext>
            </a:extLst>
          </p:cNvPr>
          <p:cNvSpPr/>
          <p:nvPr/>
        </p:nvSpPr>
        <p:spPr>
          <a:xfrm>
            <a:off x="4789176" y="4578949"/>
            <a:ext cx="1141361" cy="2264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E3E6A0B0-E708-743A-FD6E-9541540A39FC}"/>
              </a:ext>
            </a:extLst>
          </p:cNvPr>
          <p:cNvSpPr txBox="1"/>
          <p:nvPr/>
        </p:nvSpPr>
        <p:spPr>
          <a:xfrm>
            <a:off x="838199" y="1156135"/>
            <a:ext cx="10515600" cy="830997"/>
          </a:xfrm>
          <a:prstGeom prst="rect">
            <a:avLst/>
          </a:prstGeom>
          <a:noFill/>
        </p:spPr>
        <p:txBody>
          <a:bodyPr wrap="square">
            <a:spAutoFit/>
          </a:bodyPr>
          <a:lstStyle/>
          <a:p>
            <a:r>
              <a:rPr lang="ja-JP" altLang="en-US" sz="2400" dirty="0"/>
              <a:t>フェッチはリモート追跡ブランチを更新するだけ。</a:t>
            </a:r>
            <a:endParaRPr lang="en-US" altLang="ja-JP" sz="2400" dirty="0"/>
          </a:p>
          <a:p>
            <a:r>
              <a:rPr lang="ja-JP" altLang="en-US" sz="2400" dirty="0"/>
              <a:t>ローカルの「</a:t>
            </a:r>
            <a:r>
              <a:rPr lang="en-US" altLang="ja-JP" sz="2400" dirty="0"/>
              <a:t>master</a:t>
            </a:r>
            <a:r>
              <a:rPr lang="ja-JP" altLang="en-US" sz="2400" dirty="0"/>
              <a:t>」に反映するにはマージが必要。</a:t>
            </a:r>
            <a:endParaRPr lang="en-US" altLang="ja-JP" sz="2400" dirty="0"/>
          </a:p>
        </p:txBody>
      </p:sp>
      <p:sp>
        <p:nvSpPr>
          <p:cNvPr id="10" name="正方形/長方形 9">
            <a:extLst>
              <a:ext uri="{FF2B5EF4-FFF2-40B4-BE49-F238E27FC236}">
                <a16:creationId xmlns:a16="http://schemas.microsoft.com/office/drawing/2014/main" id="{295187FB-14F6-C294-38FE-4388604DA857}"/>
              </a:ext>
            </a:extLst>
          </p:cNvPr>
          <p:cNvSpPr/>
          <p:nvPr/>
        </p:nvSpPr>
        <p:spPr>
          <a:xfrm>
            <a:off x="2747018" y="2575973"/>
            <a:ext cx="161645" cy="14109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2" name="図 11">
            <a:extLst>
              <a:ext uri="{FF2B5EF4-FFF2-40B4-BE49-F238E27FC236}">
                <a16:creationId xmlns:a16="http://schemas.microsoft.com/office/drawing/2014/main" id="{ED32CA16-A426-B6D0-AE12-65DB19F2DF5C}"/>
              </a:ext>
            </a:extLst>
          </p:cNvPr>
          <p:cNvPicPr>
            <a:picLocks noChangeAspect="1"/>
          </p:cNvPicPr>
          <p:nvPr/>
        </p:nvPicPr>
        <p:blipFill>
          <a:blip r:embed="rId4">
            <a:extLst>
              <a:ext uri="{28A0092B-C50C-407E-A947-70E740481C1C}">
                <a14:useLocalDpi xmlns:a14="http://schemas.microsoft.com/office/drawing/2010/main" val="0"/>
              </a:ext>
            </a:extLst>
          </a:blip>
          <a:srcRect l="18858" r="19393" b="80317"/>
          <a:stretch/>
        </p:blipFill>
        <p:spPr>
          <a:xfrm>
            <a:off x="6261460" y="2074218"/>
            <a:ext cx="5646410" cy="1349829"/>
          </a:xfrm>
          <a:prstGeom prst="rect">
            <a:avLst/>
          </a:prstGeom>
        </p:spPr>
      </p:pic>
      <p:sp>
        <p:nvSpPr>
          <p:cNvPr id="13" name="正方形/長方形 12">
            <a:extLst>
              <a:ext uri="{FF2B5EF4-FFF2-40B4-BE49-F238E27FC236}">
                <a16:creationId xmlns:a16="http://schemas.microsoft.com/office/drawing/2014/main" id="{C7129586-5AE1-4B45-8450-131F2900ED94}"/>
              </a:ext>
            </a:extLst>
          </p:cNvPr>
          <p:cNvSpPr/>
          <p:nvPr/>
        </p:nvSpPr>
        <p:spPr>
          <a:xfrm>
            <a:off x="6465577" y="2692658"/>
            <a:ext cx="5358486" cy="2264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5620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2904B-819B-B97F-07A9-62E1FA8A5E2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51E8DD7E-3DA6-52E6-762A-14CD178BEFBC}"/>
              </a:ext>
            </a:extLst>
          </p:cNvPr>
          <p:cNvSpPr>
            <a:spLocks noGrp="1"/>
          </p:cNvSpPr>
          <p:nvPr>
            <p:ph type="title"/>
          </p:nvPr>
        </p:nvSpPr>
        <p:spPr/>
        <p:txBody>
          <a:bodyPr/>
          <a:lstStyle/>
          <a:p>
            <a:r>
              <a:rPr lang="ja-JP" altLang="en-US" dirty="0"/>
              <a:t>リポジトリのフォーク（</a:t>
            </a:r>
            <a:r>
              <a:rPr lang="en-US" altLang="ja-JP" dirty="0"/>
              <a:t>fork</a:t>
            </a:r>
            <a:r>
              <a:rPr lang="ja-JP" altLang="en-US" dirty="0"/>
              <a:t>）とは</a:t>
            </a:r>
          </a:p>
        </p:txBody>
      </p:sp>
      <p:pic>
        <p:nvPicPr>
          <p:cNvPr id="3" name="図 2">
            <a:extLst>
              <a:ext uri="{FF2B5EF4-FFF2-40B4-BE49-F238E27FC236}">
                <a16:creationId xmlns:a16="http://schemas.microsoft.com/office/drawing/2014/main" id="{5EDD305B-9DA9-5677-0EB2-C4FADC4C5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30" y="2441040"/>
            <a:ext cx="6334126" cy="4137559"/>
          </a:xfrm>
          <a:prstGeom prst="rect">
            <a:avLst/>
          </a:prstGeom>
        </p:spPr>
      </p:pic>
      <p:sp>
        <p:nvSpPr>
          <p:cNvPr id="6" name="テキスト ボックス 5">
            <a:extLst>
              <a:ext uri="{FF2B5EF4-FFF2-40B4-BE49-F238E27FC236}">
                <a16:creationId xmlns:a16="http://schemas.microsoft.com/office/drawing/2014/main" id="{0273ED3A-AA89-1F0D-A807-65CF4B8300F0}"/>
              </a:ext>
            </a:extLst>
          </p:cNvPr>
          <p:cNvSpPr txBox="1"/>
          <p:nvPr/>
        </p:nvSpPr>
        <p:spPr>
          <a:xfrm>
            <a:off x="7372347" y="4612249"/>
            <a:ext cx="4226720" cy="461665"/>
          </a:xfrm>
          <a:prstGeom prst="rect">
            <a:avLst/>
          </a:prstGeom>
          <a:solidFill>
            <a:schemeClr val="accent5">
              <a:lumMod val="40000"/>
              <a:lumOff val="60000"/>
            </a:schemeClr>
          </a:solidFill>
        </p:spPr>
        <p:txBody>
          <a:bodyPr wrap="square">
            <a:spAutoFit/>
          </a:bodyPr>
          <a:lstStyle/>
          <a:p>
            <a:r>
              <a:rPr lang="ja-JP" altLang="en-US" sz="2400" b="1" dirty="0"/>
              <a:t>Clone</a:t>
            </a:r>
            <a:endParaRPr lang="ja-JP" altLang="en-US" sz="2400" dirty="0"/>
          </a:p>
        </p:txBody>
      </p:sp>
      <p:sp>
        <p:nvSpPr>
          <p:cNvPr id="8" name="テキスト ボックス 7">
            <a:extLst>
              <a:ext uri="{FF2B5EF4-FFF2-40B4-BE49-F238E27FC236}">
                <a16:creationId xmlns:a16="http://schemas.microsoft.com/office/drawing/2014/main" id="{1ED3F648-A17A-A6FD-D82A-E135E8CB8DC7}"/>
              </a:ext>
            </a:extLst>
          </p:cNvPr>
          <p:cNvSpPr txBox="1"/>
          <p:nvPr/>
        </p:nvSpPr>
        <p:spPr>
          <a:xfrm>
            <a:off x="7372345" y="3172932"/>
            <a:ext cx="4226719" cy="1200329"/>
          </a:xfrm>
          <a:prstGeom prst="rect">
            <a:avLst/>
          </a:prstGeom>
          <a:noFill/>
        </p:spPr>
        <p:txBody>
          <a:bodyPr wrap="square">
            <a:spAutoFit/>
          </a:bodyPr>
          <a:lstStyle/>
          <a:p>
            <a:r>
              <a:rPr lang="ja-JP" altLang="en-US" sz="2400" dirty="0"/>
              <a:t>GitHub 上の操作で、リポジトリのコピーを自分のアカウントに作成すること。</a:t>
            </a:r>
          </a:p>
        </p:txBody>
      </p:sp>
      <p:sp>
        <p:nvSpPr>
          <p:cNvPr id="10" name="テキスト ボックス 9">
            <a:extLst>
              <a:ext uri="{FF2B5EF4-FFF2-40B4-BE49-F238E27FC236}">
                <a16:creationId xmlns:a16="http://schemas.microsoft.com/office/drawing/2014/main" id="{6F392BDD-F53A-7613-EF7E-E9B007655589}"/>
              </a:ext>
            </a:extLst>
          </p:cNvPr>
          <p:cNvSpPr txBox="1"/>
          <p:nvPr/>
        </p:nvSpPr>
        <p:spPr>
          <a:xfrm>
            <a:off x="7372347" y="5180632"/>
            <a:ext cx="4226719" cy="830997"/>
          </a:xfrm>
          <a:prstGeom prst="rect">
            <a:avLst/>
          </a:prstGeom>
          <a:noFill/>
        </p:spPr>
        <p:txBody>
          <a:bodyPr wrap="square">
            <a:spAutoFit/>
          </a:bodyPr>
          <a:lstStyle/>
          <a:p>
            <a:r>
              <a:rPr lang="ja-JP" altLang="en-US" sz="2400" dirty="0"/>
              <a:t>ローカルマシン上での操作で、リポジトリをコピーすること。</a:t>
            </a:r>
          </a:p>
        </p:txBody>
      </p:sp>
      <p:sp>
        <p:nvSpPr>
          <p:cNvPr id="12" name="テキスト ボックス 11">
            <a:extLst>
              <a:ext uri="{FF2B5EF4-FFF2-40B4-BE49-F238E27FC236}">
                <a16:creationId xmlns:a16="http://schemas.microsoft.com/office/drawing/2014/main" id="{4444AD7E-5DF5-0801-7951-9DBECEBA5930}"/>
              </a:ext>
            </a:extLst>
          </p:cNvPr>
          <p:cNvSpPr txBox="1"/>
          <p:nvPr/>
        </p:nvSpPr>
        <p:spPr>
          <a:xfrm>
            <a:off x="7372345" y="2640932"/>
            <a:ext cx="4226719" cy="461665"/>
          </a:xfrm>
          <a:prstGeom prst="rect">
            <a:avLst/>
          </a:prstGeom>
          <a:solidFill>
            <a:schemeClr val="accent5">
              <a:lumMod val="40000"/>
              <a:lumOff val="60000"/>
            </a:schemeClr>
          </a:solidFill>
        </p:spPr>
        <p:txBody>
          <a:bodyPr wrap="square">
            <a:spAutoFit/>
          </a:bodyPr>
          <a:lstStyle/>
          <a:p>
            <a:r>
              <a:rPr lang="ja-JP" altLang="en-US" sz="2400" b="1" dirty="0"/>
              <a:t>Fork</a:t>
            </a:r>
          </a:p>
        </p:txBody>
      </p:sp>
      <p:sp>
        <p:nvSpPr>
          <p:cNvPr id="14" name="テキスト ボックス 13">
            <a:extLst>
              <a:ext uri="{FF2B5EF4-FFF2-40B4-BE49-F238E27FC236}">
                <a16:creationId xmlns:a16="http://schemas.microsoft.com/office/drawing/2014/main" id="{7302A7F8-7853-CD24-8F45-2695708C8320}"/>
              </a:ext>
            </a:extLst>
          </p:cNvPr>
          <p:cNvSpPr txBox="1"/>
          <p:nvPr/>
        </p:nvSpPr>
        <p:spPr>
          <a:xfrm>
            <a:off x="592933" y="1200564"/>
            <a:ext cx="11006134" cy="1200329"/>
          </a:xfrm>
          <a:prstGeom prst="rect">
            <a:avLst/>
          </a:prstGeom>
          <a:noFill/>
        </p:spPr>
        <p:txBody>
          <a:bodyPr wrap="square">
            <a:spAutoFit/>
          </a:bodyPr>
          <a:lstStyle/>
          <a:p>
            <a:r>
              <a:rPr lang="ja-JP" altLang="en-US" sz="2400" dirty="0"/>
              <a:t>GitHub では他人が作成したリポジトリに対して自由にプッシュすることはできない。その代わりに、公開されているリポジトリについては、フォークすることで、元のリポジトリに影響を与えずに、自由にコードを編集できる。</a:t>
            </a:r>
          </a:p>
        </p:txBody>
      </p:sp>
    </p:spTree>
    <p:extLst>
      <p:ext uri="{BB962C8B-B14F-4D97-AF65-F5344CB8AC3E}">
        <p14:creationId xmlns:p14="http://schemas.microsoft.com/office/powerpoint/2010/main" val="270744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1B68B-5457-DA6E-CB84-0C3229A186D0}"/>
              </a:ext>
            </a:extLst>
          </p:cNvPr>
          <p:cNvSpPr>
            <a:spLocks noGrp="1"/>
          </p:cNvSpPr>
          <p:nvPr>
            <p:ph type="title"/>
          </p:nvPr>
        </p:nvSpPr>
        <p:spPr/>
        <p:txBody>
          <a:bodyPr/>
          <a:lstStyle/>
          <a:p>
            <a:r>
              <a:rPr kumimoji="1" lang="ja-JP" altLang="en-US" dirty="0"/>
              <a:t>フォーク先のリモートへのプッシュ</a:t>
            </a:r>
          </a:p>
        </p:txBody>
      </p:sp>
      <p:pic>
        <p:nvPicPr>
          <p:cNvPr id="4" name="図 3">
            <a:extLst>
              <a:ext uri="{FF2B5EF4-FFF2-40B4-BE49-F238E27FC236}">
                <a16:creationId xmlns:a16="http://schemas.microsoft.com/office/drawing/2014/main" id="{DFDA5744-FF80-89A3-77C3-D6B5D7D9C622}"/>
              </a:ext>
            </a:extLst>
          </p:cNvPr>
          <p:cNvPicPr>
            <a:picLocks noChangeAspect="1"/>
          </p:cNvPicPr>
          <p:nvPr/>
        </p:nvPicPr>
        <p:blipFill>
          <a:blip r:embed="rId2">
            <a:extLst>
              <a:ext uri="{28A0092B-C50C-407E-A947-70E740481C1C}">
                <a14:useLocalDpi xmlns:a14="http://schemas.microsoft.com/office/drawing/2010/main" val="0"/>
              </a:ext>
            </a:extLst>
          </a:blip>
          <a:srcRect b="68508"/>
          <a:stretch/>
        </p:blipFill>
        <p:spPr>
          <a:xfrm>
            <a:off x="838200" y="1802674"/>
            <a:ext cx="9144000" cy="2159725"/>
          </a:xfrm>
          <a:prstGeom prst="rect">
            <a:avLst/>
          </a:prstGeom>
        </p:spPr>
      </p:pic>
      <p:pic>
        <p:nvPicPr>
          <p:cNvPr id="6" name="図 5">
            <a:extLst>
              <a:ext uri="{FF2B5EF4-FFF2-40B4-BE49-F238E27FC236}">
                <a16:creationId xmlns:a16="http://schemas.microsoft.com/office/drawing/2014/main" id="{D63E1AC2-23F6-5E46-0458-D07CBD20B6E4}"/>
              </a:ext>
            </a:extLst>
          </p:cNvPr>
          <p:cNvPicPr>
            <a:picLocks noChangeAspect="1"/>
          </p:cNvPicPr>
          <p:nvPr/>
        </p:nvPicPr>
        <p:blipFill>
          <a:blip r:embed="rId3">
            <a:extLst>
              <a:ext uri="{28A0092B-C50C-407E-A947-70E740481C1C}">
                <a14:useLocalDpi xmlns:a14="http://schemas.microsoft.com/office/drawing/2010/main" val="0"/>
              </a:ext>
            </a:extLst>
          </a:blip>
          <a:srcRect b="66857"/>
          <a:stretch/>
        </p:blipFill>
        <p:spPr>
          <a:xfrm>
            <a:off x="838200" y="4145279"/>
            <a:ext cx="9144000" cy="2272937"/>
          </a:xfrm>
          <a:prstGeom prst="rect">
            <a:avLst/>
          </a:prstGeom>
        </p:spPr>
      </p:pic>
      <p:sp>
        <p:nvSpPr>
          <p:cNvPr id="7" name="正方形/長方形 6">
            <a:extLst>
              <a:ext uri="{FF2B5EF4-FFF2-40B4-BE49-F238E27FC236}">
                <a16:creationId xmlns:a16="http://schemas.microsoft.com/office/drawing/2014/main" id="{C00F1EA3-CBB4-8573-75CB-D77E642E1562}"/>
              </a:ext>
            </a:extLst>
          </p:cNvPr>
          <p:cNvSpPr/>
          <p:nvPr/>
        </p:nvSpPr>
        <p:spPr>
          <a:xfrm>
            <a:off x="1423314" y="2973976"/>
            <a:ext cx="2478126" cy="27431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1DADCDD7-E8B7-6289-986E-74924D8FE262}"/>
              </a:ext>
            </a:extLst>
          </p:cNvPr>
          <p:cNvSpPr/>
          <p:nvPr/>
        </p:nvSpPr>
        <p:spPr>
          <a:xfrm>
            <a:off x="4023361" y="5388428"/>
            <a:ext cx="3744686" cy="27431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0F744AF3-7BEF-26E6-07AE-1F8CFA840B1A}"/>
              </a:ext>
            </a:extLst>
          </p:cNvPr>
          <p:cNvSpPr txBox="1"/>
          <p:nvPr/>
        </p:nvSpPr>
        <p:spPr>
          <a:xfrm>
            <a:off x="838199" y="1156135"/>
            <a:ext cx="10515600" cy="461665"/>
          </a:xfrm>
          <a:prstGeom prst="rect">
            <a:avLst/>
          </a:prstGeom>
          <a:noFill/>
        </p:spPr>
        <p:txBody>
          <a:bodyPr wrap="square">
            <a:spAutoFit/>
          </a:bodyPr>
          <a:lstStyle/>
          <a:p>
            <a:r>
              <a:rPr lang="ja-JP" altLang="en-US" sz="2400" dirty="0"/>
              <a:t>最後にローカルの「</a:t>
            </a:r>
            <a:r>
              <a:rPr lang="en-US" altLang="ja-JP" sz="2400" dirty="0"/>
              <a:t>master</a:t>
            </a:r>
            <a:r>
              <a:rPr lang="ja-JP" altLang="en-US" sz="2400" dirty="0"/>
              <a:t>」の変更を「</a:t>
            </a:r>
            <a:r>
              <a:rPr lang="en-US" altLang="ja-JP" sz="2400" dirty="0"/>
              <a:t>origin</a:t>
            </a:r>
            <a:r>
              <a:rPr lang="ja-JP" altLang="en-US" sz="2400" dirty="0"/>
              <a:t>」にプッシュ。</a:t>
            </a:r>
            <a:endParaRPr lang="en-US" altLang="ja-JP" sz="2400" dirty="0"/>
          </a:p>
        </p:txBody>
      </p:sp>
    </p:spTree>
    <p:extLst>
      <p:ext uri="{BB962C8B-B14F-4D97-AF65-F5344CB8AC3E}">
        <p14:creationId xmlns:p14="http://schemas.microsoft.com/office/powerpoint/2010/main" val="35960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94DB49-F488-5FB4-BBC9-41951982DF64}"/>
              </a:ext>
            </a:extLst>
          </p:cNvPr>
          <p:cNvSpPr>
            <a:spLocks noGrp="1"/>
          </p:cNvSpPr>
          <p:nvPr>
            <p:ph type="title"/>
          </p:nvPr>
        </p:nvSpPr>
        <p:spPr/>
        <p:txBody>
          <a:bodyPr/>
          <a:lstStyle/>
          <a:p>
            <a:r>
              <a:rPr lang="ja-JP" altLang="en-US" dirty="0"/>
              <a:t>フォークとプルリクエストの練習</a:t>
            </a:r>
            <a:endParaRPr kumimoji="1" lang="ja-JP" altLang="en-US" dirty="0"/>
          </a:p>
        </p:txBody>
      </p:sp>
      <p:pic>
        <p:nvPicPr>
          <p:cNvPr id="4" name="図 3">
            <a:extLst>
              <a:ext uri="{FF2B5EF4-FFF2-40B4-BE49-F238E27FC236}">
                <a16:creationId xmlns:a16="http://schemas.microsoft.com/office/drawing/2014/main" id="{74665A24-4C3C-7E3B-4897-9A10FD99C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221" y="3392488"/>
            <a:ext cx="3588924" cy="2539854"/>
          </a:xfrm>
          <a:prstGeom prst="rect">
            <a:avLst/>
          </a:prstGeom>
        </p:spPr>
      </p:pic>
      <p:sp>
        <p:nvSpPr>
          <p:cNvPr id="5" name="テキスト ボックス 4">
            <a:extLst>
              <a:ext uri="{FF2B5EF4-FFF2-40B4-BE49-F238E27FC236}">
                <a16:creationId xmlns:a16="http://schemas.microsoft.com/office/drawing/2014/main" id="{A2192442-0B74-0880-E163-026276AAAD9B}"/>
              </a:ext>
            </a:extLst>
          </p:cNvPr>
          <p:cNvSpPr txBox="1"/>
          <p:nvPr/>
        </p:nvSpPr>
        <p:spPr>
          <a:xfrm>
            <a:off x="838199" y="1200564"/>
            <a:ext cx="10110581" cy="1200329"/>
          </a:xfrm>
          <a:prstGeom prst="rect">
            <a:avLst/>
          </a:prstGeom>
          <a:noFill/>
        </p:spPr>
        <p:txBody>
          <a:bodyPr wrap="square">
            <a:spAutoFit/>
          </a:bodyPr>
          <a:lstStyle/>
          <a:p>
            <a:r>
              <a:rPr lang="en-US" altLang="ja-JP" sz="2400" dirty="0"/>
              <a:t>Python </a:t>
            </a:r>
            <a:r>
              <a:rPr lang="ja-JP" altLang="en-US" sz="2400" dirty="0"/>
              <a:t>基本演習の開発練習で作成手順を紹介した</a:t>
            </a:r>
            <a:r>
              <a:rPr lang="ja-JP" altLang="en-US" sz="2400" b="1" dirty="0"/>
              <a:t>時計アプリ</a:t>
            </a:r>
            <a:r>
              <a:rPr lang="ja-JP" altLang="en-US" sz="2400" dirty="0"/>
              <a:t>の公開リポジトリをフォーク。フォークしたリポジトリに変更を行い、その変更を元のリポジトリに反映してもらうためのプルリクエストを送ります。</a:t>
            </a:r>
            <a:endParaRPr lang="en-US" altLang="ja-JP" sz="2400" dirty="0"/>
          </a:p>
        </p:txBody>
      </p:sp>
      <p:pic>
        <p:nvPicPr>
          <p:cNvPr id="7" name="図 6">
            <a:extLst>
              <a:ext uri="{FF2B5EF4-FFF2-40B4-BE49-F238E27FC236}">
                <a16:creationId xmlns:a16="http://schemas.microsoft.com/office/drawing/2014/main" id="{794DC41D-A48C-DA88-4193-65D7EC465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856" y="3392488"/>
            <a:ext cx="3588924" cy="2539854"/>
          </a:xfrm>
          <a:prstGeom prst="rect">
            <a:avLst/>
          </a:prstGeom>
        </p:spPr>
      </p:pic>
      <p:sp>
        <p:nvSpPr>
          <p:cNvPr id="8" name="矢印: 右 7">
            <a:extLst>
              <a:ext uri="{FF2B5EF4-FFF2-40B4-BE49-F238E27FC236}">
                <a16:creationId xmlns:a16="http://schemas.microsoft.com/office/drawing/2014/main" id="{441E8227-2C4F-09AC-EC2C-2F9D75B0DA0C}"/>
              </a:ext>
            </a:extLst>
          </p:cNvPr>
          <p:cNvSpPr/>
          <p:nvPr/>
        </p:nvSpPr>
        <p:spPr>
          <a:xfrm>
            <a:off x="5232381" y="3770581"/>
            <a:ext cx="1838325" cy="830997"/>
          </a:xfrm>
          <a:prstGeom prst="rightArrow">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t>fork</a:t>
            </a:r>
            <a:endParaRPr kumimoji="1" lang="ja-JP" altLang="en-US" b="1" dirty="0"/>
          </a:p>
        </p:txBody>
      </p:sp>
      <p:sp>
        <p:nvSpPr>
          <p:cNvPr id="10" name="テキスト ボックス 9">
            <a:extLst>
              <a:ext uri="{FF2B5EF4-FFF2-40B4-BE49-F238E27FC236}">
                <a16:creationId xmlns:a16="http://schemas.microsoft.com/office/drawing/2014/main" id="{F6827EBF-7012-C439-B9A0-DCF3E148FC2E}"/>
              </a:ext>
            </a:extLst>
          </p:cNvPr>
          <p:cNvSpPr txBox="1"/>
          <p:nvPr/>
        </p:nvSpPr>
        <p:spPr>
          <a:xfrm>
            <a:off x="1825230" y="2894694"/>
            <a:ext cx="2424905" cy="461665"/>
          </a:xfrm>
          <a:prstGeom prst="rect">
            <a:avLst/>
          </a:prstGeom>
          <a:noFill/>
        </p:spPr>
        <p:txBody>
          <a:bodyPr wrap="square">
            <a:spAutoFit/>
          </a:bodyPr>
          <a:lstStyle/>
          <a:p>
            <a:pPr algn="ctr"/>
            <a:r>
              <a:rPr lang="ja-JP" altLang="en-US" sz="2400" dirty="0"/>
              <a:t>フォーク元</a:t>
            </a:r>
          </a:p>
        </p:txBody>
      </p:sp>
      <p:sp>
        <p:nvSpPr>
          <p:cNvPr id="11" name="テキスト ボックス 10">
            <a:extLst>
              <a:ext uri="{FF2B5EF4-FFF2-40B4-BE49-F238E27FC236}">
                <a16:creationId xmlns:a16="http://schemas.microsoft.com/office/drawing/2014/main" id="{71B607AF-67CE-892D-C048-ACBB3C0F4845}"/>
              </a:ext>
            </a:extLst>
          </p:cNvPr>
          <p:cNvSpPr txBox="1"/>
          <p:nvPr/>
        </p:nvSpPr>
        <p:spPr>
          <a:xfrm>
            <a:off x="8016480" y="2930823"/>
            <a:ext cx="2424905" cy="461665"/>
          </a:xfrm>
          <a:prstGeom prst="rect">
            <a:avLst/>
          </a:prstGeom>
          <a:noFill/>
        </p:spPr>
        <p:txBody>
          <a:bodyPr wrap="square">
            <a:spAutoFit/>
          </a:bodyPr>
          <a:lstStyle/>
          <a:p>
            <a:pPr algn="ctr"/>
            <a:r>
              <a:rPr lang="ja-JP" altLang="en-US" sz="2400" dirty="0"/>
              <a:t>フォーク先</a:t>
            </a:r>
          </a:p>
        </p:txBody>
      </p:sp>
      <p:sp>
        <p:nvSpPr>
          <p:cNvPr id="12" name="矢印: 右 11">
            <a:extLst>
              <a:ext uri="{FF2B5EF4-FFF2-40B4-BE49-F238E27FC236}">
                <a16:creationId xmlns:a16="http://schemas.microsoft.com/office/drawing/2014/main" id="{63407320-6BB9-A90F-8E5E-7B1AED320597}"/>
              </a:ext>
            </a:extLst>
          </p:cNvPr>
          <p:cNvSpPr/>
          <p:nvPr/>
        </p:nvSpPr>
        <p:spPr>
          <a:xfrm flipH="1">
            <a:off x="5108557" y="4904056"/>
            <a:ext cx="1974886" cy="830997"/>
          </a:xfrm>
          <a:prstGeom prst="rightArrow">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t>pull request</a:t>
            </a:r>
            <a:endParaRPr kumimoji="1" lang="ja-JP" altLang="en-US" b="1" dirty="0"/>
          </a:p>
        </p:txBody>
      </p:sp>
    </p:spTree>
    <p:extLst>
      <p:ext uri="{BB962C8B-B14F-4D97-AF65-F5344CB8AC3E}">
        <p14:creationId xmlns:p14="http://schemas.microsoft.com/office/powerpoint/2010/main" val="45899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B9EB310-F896-45B2-74BB-319CE01E0829}"/>
              </a:ext>
            </a:extLst>
          </p:cNvPr>
          <p:cNvSpPr>
            <a:spLocks noGrp="1"/>
          </p:cNvSpPr>
          <p:nvPr>
            <p:ph type="title"/>
          </p:nvPr>
        </p:nvSpPr>
        <p:spPr/>
        <p:txBody>
          <a:bodyPr/>
          <a:lstStyle/>
          <a:p>
            <a:r>
              <a:rPr lang="ja-JP" altLang="en-US" dirty="0"/>
              <a:t>時計アプリのリポジトリをフォークする ①</a:t>
            </a:r>
          </a:p>
        </p:txBody>
      </p:sp>
      <p:pic>
        <p:nvPicPr>
          <p:cNvPr id="6" name="図 5">
            <a:extLst>
              <a:ext uri="{FF2B5EF4-FFF2-40B4-BE49-F238E27FC236}">
                <a16:creationId xmlns:a16="http://schemas.microsoft.com/office/drawing/2014/main" id="{BC06F845-C29C-0120-1089-835843FF762C}"/>
              </a:ext>
            </a:extLst>
          </p:cNvPr>
          <p:cNvPicPr>
            <a:picLocks noChangeAspect="1"/>
          </p:cNvPicPr>
          <p:nvPr/>
        </p:nvPicPr>
        <p:blipFill>
          <a:blip r:embed="rId2">
            <a:extLst>
              <a:ext uri="{28A0092B-C50C-407E-A947-70E740481C1C}">
                <a14:useLocalDpi xmlns:a14="http://schemas.microsoft.com/office/drawing/2010/main" val="0"/>
              </a:ext>
            </a:extLst>
          </a:blip>
          <a:srcRect b="37514"/>
          <a:stretch/>
        </p:blipFill>
        <p:spPr>
          <a:xfrm>
            <a:off x="838200" y="1897228"/>
            <a:ext cx="7626531" cy="4101338"/>
          </a:xfrm>
          <a:prstGeom prst="rect">
            <a:avLst/>
          </a:prstGeom>
        </p:spPr>
      </p:pic>
      <p:sp>
        <p:nvSpPr>
          <p:cNvPr id="7" name="正方形/長方形 6">
            <a:extLst>
              <a:ext uri="{FF2B5EF4-FFF2-40B4-BE49-F238E27FC236}">
                <a16:creationId xmlns:a16="http://schemas.microsoft.com/office/drawing/2014/main" id="{A1AD3F25-3C9A-5E62-FE69-73AA1F3C86BE}"/>
              </a:ext>
            </a:extLst>
          </p:cNvPr>
          <p:cNvSpPr/>
          <p:nvPr/>
        </p:nvSpPr>
        <p:spPr>
          <a:xfrm>
            <a:off x="6780802" y="2955744"/>
            <a:ext cx="290558" cy="2275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B14591-E316-5E51-3A62-F9ADCFD93039}"/>
              </a:ext>
            </a:extLst>
          </p:cNvPr>
          <p:cNvSpPr txBox="1"/>
          <p:nvPr/>
        </p:nvSpPr>
        <p:spPr>
          <a:xfrm>
            <a:off x="838199" y="1260639"/>
            <a:ext cx="10382251" cy="461665"/>
          </a:xfrm>
          <a:prstGeom prst="rect">
            <a:avLst/>
          </a:prstGeom>
          <a:noFill/>
        </p:spPr>
        <p:txBody>
          <a:bodyPr wrap="square">
            <a:spAutoFit/>
          </a:bodyPr>
          <a:lstStyle/>
          <a:p>
            <a:r>
              <a:rPr lang="ja-JP" altLang="en-US" sz="2400" dirty="0">
                <a:hlinkClick r:id="rId3"/>
              </a:rPr>
              <a:t>https://github.com/Daichi-Hamada/clock-app</a:t>
            </a:r>
            <a:r>
              <a:rPr lang="ja-JP" altLang="en-US" sz="2400" dirty="0"/>
              <a:t> にアクセス</a:t>
            </a:r>
          </a:p>
        </p:txBody>
      </p:sp>
      <p:sp>
        <p:nvSpPr>
          <p:cNvPr id="10" name="正方形/長方形 9">
            <a:extLst>
              <a:ext uri="{FF2B5EF4-FFF2-40B4-BE49-F238E27FC236}">
                <a16:creationId xmlns:a16="http://schemas.microsoft.com/office/drawing/2014/main" id="{591C8CED-8750-E86B-E493-C3B725E5D2A0}"/>
              </a:ext>
            </a:extLst>
          </p:cNvPr>
          <p:cNvSpPr/>
          <p:nvPr/>
        </p:nvSpPr>
        <p:spPr>
          <a:xfrm>
            <a:off x="4431074" y="3864621"/>
            <a:ext cx="2640286" cy="2939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0745E0-5DB0-1C32-7B26-07CAA3C3DB7F}"/>
              </a:ext>
            </a:extLst>
          </p:cNvPr>
          <p:cNvSpPr txBox="1"/>
          <p:nvPr/>
        </p:nvSpPr>
        <p:spPr>
          <a:xfrm>
            <a:off x="8611596" y="1897228"/>
            <a:ext cx="2999380" cy="1015663"/>
          </a:xfrm>
          <a:prstGeom prst="rect">
            <a:avLst/>
          </a:prstGeom>
          <a:noFill/>
        </p:spPr>
        <p:txBody>
          <a:bodyPr wrap="square">
            <a:spAutoFit/>
          </a:bodyPr>
          <a:lstStyle/>
          <a:p>
            <a:r>
              <a:rPr lang="ja-JP" altLang="en-US" sz="2000" dirty="0"/>
              <a:t>公開されているリポジトリは制限されていなければ自由にフォークできる</a:t>
            </a:r>
          </a:p>
        </p:txBody>
      </p:sp>
      <p:sp>
        <p:nvSpPr>
          <p:cNvPr id="13" name="テキスト ボックス 12">
            <a:hlinkClick r:id="rId4"/>
            <a:extLst>
              <a:ext uri="{FF2B5EF4-FFF2-40B4-BE49-F238E27FC236}">
                <a16:creationId xmlns:a16="http://schemas.microsoft.com/office/drawing/2014/main" id="{DB4BC1FD-4980-E7E5-19A9-0E9784D59AEE}"/>
              </a:ext>
            </a:extLst>
          </p:cNvPr>
          <p:cNvSpPr txBox="1"/>
          <p:nvPr/>
        </p:nvSpPr>
        <p:spPr>
          <a:xfrm>
            <a:off x="8682536" y="4861230"/>
            <a:ext cx="2857500" cy="646331"/>
          </a:xfrm>
          <a:prstGeom prst="rect">
            <a:avLst/>
          </a:prstGeom>
          <a:noFill/>
        </p:spPr>
        <p:txBody>
          <a:bodyPr wrap="square">
            <a:spAutoFit/>
          </a:bodyPr>
          <a:lstStyle/>
          <a:p>
            <a:r>
              <a:rPr lang="ja-JP" altLang="en-US" dirty="0">
                <a:hlinkClick r:id="rId4"/>
              </a:rPr>
              <a:t>https://github.com/ipython/ipykernel</a:t>
            </a:r>
            <a:endParaRPr lang="ja-JP" altLang="en-US" dirty="0"/>
          </a:p>
        </p:txBody>
      </p:sp>
      <p:sp>
        <p:nvSpPr>
          <p:cNvPr id="14" name="テキスト ボックス 13">
            <a:extLst>
              <a:ext uri="{FF2B5EF4-FFF2-40B4-BE49-F238E27FC236}">
                <a16:creationId xmlns:a16="http://schemas.microsoft.com/office/drawing/2014/main" id="{FB0848FA-8398-D0B4-A5C6-E61E82F0B47E}"/>
              </a:ext>
            </a:extLst>
          </p:cNvPr>
          <p:cNvSpPr txBox="1"/>
          <p:nvPr/>
        </p:nvSpPr>
        <p:spPr>
          <a:xfrm>
            <a:off x="8682536" y="3379229"/>
            <a:ext cx="2999380" cy="1015663"/>
          </a:xfrm>
          <a:prstGeom prst="rect">
            <a:avLst/>
          </a:prstGeom>
          <a:noFill/>
        </p:spPr>
        <p:txBody>
          <a:bodyPr wrap="square">
            <a:spAutoFit/>
          </a:bodyPr>
          <a:lstStyle/>
          <a:p>
            <a:r>
              <a:rPr lang="ja-JP" altLang="en-US" sz="2000" dirty="0"/>
              <a:t>オープンソースのプロジェクトには数多くのフォークが存在する</a:t>
            </a:r>
          </a:p>
        </p:txBody>
      </p:sp>
      <p:sp>
        <p:nvSpPr>
          <p:cNvPr id="15" name="テキスト ボックス 14">
            <a:extLst>
              <a:ext uri="{FF2B5EF4-FFF2-40B4-BE49-F238E27FC236}">
                <a16:creationId xmlns:a16="http://schemas.microsoft.com/office/drawing/2014/main" id="{75A69A59-7632-A53E-FC98-64CC72F4B246}"/>
              </a:ext>
            </a:extLst>
          </p:cNvPr>
          <p:cNvSpPr txBox="1"/>
          <p:nvPr/>
        </p:nvSpPr>
        <p:spPr>
          <a:xfrm>
            <a:off x="8682536" y="4463378"/>
            <a:ext cx="2999380" cy="400110"/>
          </a:xfrm>
          <a:prstGeom prst="rect">
            <a:avLst/>
          </a:prstGeom>
          <a:noFill/>
        </p:spPr>
        <p:txBody>
          <a:bodyPr wrap="square">
            <a:spAutoFit/>
          </a:bodyPr>
          <a:lstStyle/>
          <a:p>
            <a:r>
              <a:rPr lang="ja-JP" altLang="en-US" sz="2000" dirty="0"/>
              <a:t>例）</a:t>
            </a:r>
            <a:r>
              <a:rPr lang="en-US" altLang="ja-JP" sz="2000" dirty="0" err="1"/>
              <a:t>ipykernel</a:t>
            </a:r>
            <a:endParaRPr lang="ja-JP" altLang="en-US" sz="2000" dirty="0"/>
          </a:p>
        </p:txBody>
      </p:sp>
    </p:spTree>
    <p:extLst>
      <p:ext uri="{BB962C8B-B14F-4D97-AF65-F5344CB8AC3E}">
        <p14:creationId xmlns:p14="http://schemas.microsoft.com/office/powerpoint/2010/main" val="167099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57DD-1CDF-107C-2033-52B81DD25546}"/>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0EA26D0C-D70C-6770-0015-0EFEF348D0F9}"/>
              </a:ext>
            </a:extLst>
          </p:cNvPr>
          <p:cNvSpPr>
            <a:spLocks noGrp="1"/>
          </p:cNvSpPr>
          <p:nvPr>
            <p:ph type="title"/>
          </p:nvPr>
        </p:nvSpPr>
        <p:spPr/>
        <p:txBody>
          <a:bodyPr/>
          <a:lstStyle/>
          <a:p>
            <a:r>
              <a:rPr lang="ja-JP" altLang="en-US" dirty="0"/>
              <a:t>時計アプリのリポジトリをフォークする ➁</a:t>
            </a:r>
          </a:p>
        </p:txBody>
      </p:sp>
      <p:pic>
        <p:nvPicPr>
          <p:cNvPr id="3" name="図 2">
            <a:extLst>
              <a:ext uri="{FF2B5EF4-FFF2-40B4-BE49-F238E27FC236}">
                <a16:creationId xmlns:a16="http://schemas.microsoft.com/office/drawing/2014/main" id="{0BDF9BC2-C732-9B7A-B80F-15A8DB19A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26" y="1922886"/>
            <a:ext cx="5358988" cy="4436743"/>
          </a:xfrm>
          <a:prstGeom prst="rect">
            <a:avLst/>
          </a:prstGeom>
        </p:spPr>
      </p:pic>
      <p:sp>
        <p:nvSpPr>
          <p:cNvPr id="5" name="正方形/長方形 4">
            <a:extLst>
              <a:ext uri="{FF2B5EF4-FFF2-40B4-BE49-F238E27FC236}">
                <a16:creationId xmlns:a16="http://schemas.microsoft.com/office/drawing/2014/main" id="{DF74DFB9-A52F-EB29-51D0-E2EAFCE2E918}"/>
              </a:ext>
            </a:extLst>
          </p:cNvPr>
          <p:cNvSpPr/>
          <p:nvPr/>
        </p:nvSpPr>
        <p:spPr>
          <a:xfrm>
            <a:off x="4813550" y="5889444"/>
            <a:ext cx="677273" cy="2827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31BB501-2C89-B5DE-1754-1DD2E3C23380}"/>
              </a:ext>
            </a:extLst>
          </p:cNvPr>
          <p:cNvSpPr/>
          <p:nvPr/>
        </p:nvSpPr>
        <p:spPr>
          <a:xfrm>
            <a:off x="2228191" y="3847263"/>
            <a:ext cx="1109983" cy="2103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D9BA601-913C-EE93-CB0B-AEDE10134854}"/>
              </a:ext>
            </a:extLst>
          </p:cNvPr>
          <p:cNvSpPr txBox="1"/>
          <p:nvPr/>
        </p:nvSpPr>
        <p:spPr>
          <a:xfrm>
            <a:off x="838199" y="1260639"/>
            <a:ext cx="10382251" cy="461665"/>
          </a:xfrm>
          <a:prstGeom prst="rect">
            <a:avLst/>
          </a:prstGeom>
          <a:noFill/>
        </p:spPr>
        <p:txBody>
          <a:bodyPr wrap="square">
            <a:spAutoFit/>
          </a:bodyPr>
          <a:lstStyle/>
          <a:p>
            <a:r>
              <a:rPr lang="ja-JP" altLang="en-US" sz="2400" dirty="0"/>
              <a:t>名前を付けてリポジトリを作成</a:t>
            </a:r>
          </a:p>
        </p:txBody>
      </p:sp>
      <p:sp>
        <p:nvSpPr>
          <p:cNvPr id="8" name="テキスト ボックス 7">
            <a:extLst>
              <a:ext uri="{FF2B5EF4-FFF2-40B4-BE49-F238E27FC236}">
                <a16:creationId xmlns:a16="http://schemas.microsoft.com/office/drawing/2014/main" id="{7B467AAD-12F9-D2C0-A60F-E3C423634301}"/>
              </a:ext>
            </a:extLst>
          </p:cNvPr>
          <p:cNvSpPr txBox="1"/>
          <p:nvPr/>
        </p:nvSpPr>
        <p:spPr>
          <a:xfrm>
            <a:off x="3347699" y="3769248"/>
            <a:ext cx="1765710" cy="400110"/>
          </a:xfrm>
          <a:prstGeom prst="rect">
            <a:avLst/>
          </a:prstGeom>
          <a:noFill/>
        </p:spPr>
        <p:txBody>
          <a:bodyPr wrap="square">
            <a:spAutoFit/>
          </a:bodyPr>
          <a:lstStyle/>
          <a:p>
            <a:r>
              <a:rPr lang="en-US" altLang="ja-JP" sz="2000" dirty="0">
                <a:solidFill>
                  <a:srgbClr val="FF0000"/>
                </a:solidFill>
              </a:rPr>
              <a:t>clock-app</a:t>
            </a:r>
            <a:endParaRPr lang="ja-JP" altLang="en-US" sz="2000" dirty="0">
              <a:solidFill>
                <a:srgbClr val="FF0000"/>
              </a:solidFill>
            </a:endParaRPr>
          </a:p>
        </p:txBody>
      </p:sp>
      <p:pic>
        <p:nvPicPr>
          <p:cNvPr id="10" name="図 9">
            <a:extLst>
              <a:ext uri="{FF2B5EF4-FFF2-40B4-BE49-F238E27FC236}">
                <a16:creationId xmlns:a16="http://schemas.microsoft.com/office/drawing/2014/main" id="{811A93DC-55FF-0D90-230A-A74E1D057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867" y="1922885"/>
            <a:ext cx="4973307" cy="4436743"/>
          </a:xfrm>
          <a:prstGeom prst="rect">
            <a:avLst/>
          </a:prstGeom>
        </p:spPr>
      </p:pic>
      <p:sp>
        <p:nvSpPr>
          <p:cNvPr id="11" name="二等辺三角形 10">
            <a:extLst>
              <a:ext uri="{FF2B5EF4-FFF2-40B4-BE49-F238E27FC236}">
                <a16:creationId xmlns:a16="http://schemas.microsoft.com/office/drawing/2014/main" id="{86A27A11-E9CE-2E38-FE63-B94A00AE8A51}"/>
              </a:ext>
            </a:extLst>
          </p:cNvPr>
          <p:cNvSpPr/>
          <p:nvPr/>
        </p:nvSpPr>
        <p:spPr>
          <a:xfrm rot="5400000">
            <a:off x="5798195" y="3847263"/>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165991-9265-F06A-2A63-34C07B7C7CA2}"/>
              </a:ext>
            </a:extLst>
          </p:cNvPr>
          <p:cNvSpPr/>
          <p:nvPr/>
        </p:nvSpPr>
        <p:spPr>
          <a:xfrm>
            <a:off x="6694816" y="2751888"/>
            <a:ext cx="1210934" cy="2103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EC33203-F7C8-41A9-B46D-3A1C55117840}"/>
              </a:ext>
            </a:extLst>
          </p:cNvPr>
          <p:cNvSpPr txBox="1"/>
          <p:nvPr/>
        </p:nvSpPr>
        <p:spPr>
          <a:xfrm>
            <a:off x="7905750" y="2765856"/>
            <a:ext cx="2999490" cy="400110"/>
          </a:xfrm>
          <a:prstGeom prst="rect">
            <a:avLst/>
          </a:prstGeom>
          <a:noFill/>
        </p:spPr>
        <p:txBody>
          <a:bodyPr wrap="square">
            <a:spAutoFit/>
          </a:bodyPr>
          <a:lstStyle/>
          <a:p>
            <a:r>
              <a:rPr lang="ja-JP" altLang="en-US" sz="2000" dirty="0">
                <a:solidFill>
                  <a:srgbClr val="FF0000"/>
                </a:solidFill>
              </a:rPr>
              <a:t>フォーク元へのリンク</a:t>
            </a:r>
          </a:p>
        </p:txBody>
      </p:sp>
    </p:spTree>
    <p:extLst>
      <p:ext uri="{BB962C8B-B14F-4D97-AF65-F5344CB8AC3E}">
        <p14:creationId xmlns:p14="http://schemas.microsoft.com/office/powerpoint/2010/main" val="383243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4E157-263C-111F-C748-AD07C137C1EF}"/>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352C7C47-D382-D6A3-FC2E-FC9FF5BE8F35}"/>
              </a:ext>
            </a:extLst>
          </p:cNvPr>
          <p:cNvSpPr>
            <a:spLocks noGrp="1"/>
          </p:cNvSpPr>
          <p:nvPr>
            <p:ph type="title"/>
          </p:nvPr>
        </p:nvSpPr>
        <p:spPr/>
        <p:txBody>
          <a:bodyPr/>
          <a:lstStyle/>
          <a:p>
            <a:r>
              <a:rPr lang="ja-JP" altLang="en-US" dirty="0"/>
              <a:t>ローカルにリポジトリをクローンする ①</a:t>
            </a:r>
          </a:p>
        </p:txBody>
      </p:sp>
      <p:pic>
        <p:nvPicPr>
          <p:cNvPr id="3" name="図 2">
            <a:extLst>
              <a:ext uri="{FF2B5EF4-FFF2-40B4-BE49-F238E27FC236}">
                <a16:creationId xmlns:a16="http://schemas.microsoft.com/office/drawing/2014/main" id="{F6E003E7-4F3A-F196-AC7C-30CF4596E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89" y="1905000"/>
            <a:ext cx="6281809" cy="4457700"/>
          </a:xfrm>
          <a:prstGeom prst="rect">
            <a:avLst/>
          </a:prstGeom>
        </p:spPr>
      </p:pic>
      <p:sp>
        <p:nvSpPr>
          <p:cNvPr id="5" name="正方形/長方形 4">
            <a:extLst>
              <a:ext uri="{FF2B5EF4-FFF2-40B4-BE49-F238E27FC236}">
                <a16:creationId xmlns:a16="http://schemas.microsoft.com/office/drawing/2014/main" id="{E26E8219-7EB9-F44F-9F36-A2733D1C9CE0}"/>
              </a:ext>
            </a:extLst>
          </p:cNvPr>
          <p:cNvSpPr/>
          <p:nvPr/>
        </p:nvSpPr>
        <p:spPr>
          <a:xfrm>
            <a:off x="1075065" y="2847138"/>
            <a:ext cx="1506209" cy="1913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F8AB22E-EEEC-FBAD-AA66-9E1B8A62E102}"/>
              </a:ext>
            </a:extLst>
          </p:cNvPr>
          <p:cNvSpPr txBox="1"/>
          <p:nvPr/>
        </p:nvSpPr>
        <p:spPr>
          <a:xfrm>
            <a:off x="838199" y="1260639"/>
            <a:ext cx="10382251" cy="461665"/>
          </a:xfrm>
          <a:prstGeom prst="rect">
            <a:avLst/>
          </a:prstGeom>
          <a:noFill/>
        </p:spPr>
        <p:txBody>
          <a:bodyPr wrap="square">
            <a:spAutoFit/>
          </a:bodyPr>
          <a:lstStyle/>
          <a:p>
            <a:r>
              <a:rPr lang="ja-JP" altLang="en-US" sz="2400" dirty="0"/>
              <a:t>フォルダを開いていない状態で「ソース管理」→「リポジトリの複製」</a:t>
            </a:r>
          </a:p>
        </p:txBody>
      </p:sp>
      <p:sp>
        <p:nvSpPr>
          <p:cNvPr id="7" name="正方形/長方形 6">
            <a:extLst>
              <a:ext uri="{FF2B5EF4-FFF2-40B4-BE49-F238E27FC236}">
                <a16:creationId xmlns:a16="http://schemas.microsoft.com/office/drawing/2014/main" id="{94E4EABA-B463-10BF-089D-CE954CB6972F}"/>
              </a:ext>
            </a:extLst>
          </p:cNvPr>
          <p:cNvSpPr/>
          <p:nvPr/>
        </p:nvSpPr>
        <p:spPr>
          <a:xfrm>
            <a:off x="711389" y="2627226"/>
            <a:ext cx="279210" cy="27789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931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9E278-821C-98FC-7E10-6808D5D7661F}"/>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35C096FB-0869-3810-412C-3091D05269B4}"/>
              </a:ext>
            </a:extLst>
          </p:cNvPr>
          <p:cNvSpPr>
            <a:spLocks noGrp="1"/>
          </p:cNvSpPr>
          <p:nvPr>
            <p:ph type="title"/>
          </p:nvPr>
        </p:nvSpPr>
        <p:spPr/>
        <p:txBody>
          <a:bodyPr/>
          <a:lstStyle/>
          <a:p>
            <a:r>
              <a:rPr lang="ja-JP" altLang="en-US" dirty="0"/>
              <a:t>ローカルにリポジトリをクローンする ➁</a:t>
            </a:r>
          </a:p>
        </p:txBody>
      </p:sp>
      <p:pic>
        <p:nvPicPr>
          <p:cNvPr id="3" name="図 2">
            <a:extLst>
              <a:ext uri="{FF2B5EF4-FFF2-40B4-BE49-F238E27FC236}">
                <a16:creationId xmlns:a16="http://schemas.microsoft.com/office/drawing/2014/main" id="{571854A3-14DF-68B6-F9E0-D495293EBD6F}"/>
              </a:ext>
            </a:extLst>
          </p:cNvPr>
          <p:cNvPicPr>
            <a:picLocks noChangeAspect="1"/>
          </p:cNvPicPr>
          <p:nvPr/>
        </p:nvPicPr>
        <p:blipFill>
          <a:blip r:embed="rId2">
            <a:extLst>
              <a:ext uri="{28A0092B-C50C-407E-A947-70E740481C1C}">
                <a14:useLocalDpi xmlns:a14="http://schemas.microsoft.com/office/drawing/2010/main" val="0"/>
              </a:ext>
            </a:extLst>
          </a:blip>
          <a:srcRect b="52222"/>
          <a:stretch/>
        </p:blipFill>
        <p:spPr>
          <a:xfrm>
            <a:off x="838200" y="2960913"/>
            <a:ext cx="9664321" cy="3276600"/>
          </a:xfrm>
          <a:prstGeom prst="rect">
            <a:avLst/>
          </a:prstGeom>
        </p:spPr>
      </p:pic>
      <p:sp>
        <p:nvSpPr>
          <p:cNvPr id="6" name="テキスト ボックス 5">
            <a:extLst>
              <a:ext uri="{FF2B5EF4-FFF2-40B4-BE49-F238E27FC236}">
                <a16:creationId xmlns:a16="http://schemas.microsoft.com/office/drawing/2014/main" id="{4573E647-60DB-B22C-7E4C-2F6673BCCCCA}"/>
              </a:ext>
            </a:extLst>
          </p:cNvPr>
          <p:cNvSpPr txBox="1"/>
          <p:nvPr/>
        </p:nvSpPr>
        <p:spPr>
          <a:xfrm>
            <a:off x="838201" y="1113449"/>
            <a:ext cx="9664320" cy="830997"/>
          </a:xfrm>
          <a:prstGeom prst="rect">
            <a:avLst/>
          </a:prstGeom>
          <a:noFill/>
        </p:spPr>
        <p:txBody>
          <a:bodyPr wrap="square">
            <a:spAutoFit/>
          </a:bodyPr>
          <a:lstStyle/>
          <a:p>
            <a:r>
              <a:rPr lang="ja-JP" altLang="en-US" sz="2400" dirty="0"/>
              <a:t>GitHub上のリモートリポジトリに接続する際、HTTPSとSSHでURIの形式が異なるので注意。</a:t>
            </a:r>
            <a:endParaRPr lang="en-US" altLang="ja-JP" sz="2400" dirty="0"/>
          </a:p>
        </p:txBody>
      </p:sp>
      <p:sp>
        <p:nvSpPr>
          <p:cNvPr id="8" name="テキスト ボックス 7">
            <a:extLst>
              <a:ext uri="{FF2B5EF4-FFF2-40B4-BE49-F238E27FC236}">
                <a16:creationId xmlns:a16="http://schemas.microsoft.com/office/drawing/2014/main" id="{6015A009-9BF0-E1FF-D764-C632CC273231}"/>
              </a:ext>
            </a:extLst>
          </p:cNvPr>
          <p:cNvSpPr txBox="1"/>
          <p:nvPr/>
        </p:nvSpPr>
        <p:spPr>
          <a:xfrm>
            <a:off x="838202" y="2005933"/>
            <a:ext cx="9664319" cy="830997"/>
          </a:xfrm>
          <a:prstGeom prst="rect">
            <a:avLst/>
          </a:prstGeom>
          <a:noFill/>
        </p:spPr>
        <p:txBody>
          <a:bodyPr wrap="square">
            <a:spAutoFit/>
          </a:bodyPr>
          <a:lstStyle/>
          <a:p>
            <a:r>
              <a:rPr lang="ja-JP" altLang="en-US" sz="2400" dirty="0"/>
              <a:t>・HTTPS：https://github.com/&lt;ユーザー名&gt;/&lt;リポジトリ名&gt;.git</a:t>
            </a:r>
            <a:endParaRPr lang="en-US" altLang="ja-JP" sz="2400" dirty="0"/>
          </a:p>
          <a:p>
            <a:r>
              <a:rPr lang="ja-JP" altLang="en-US" sz="2400" b="1" dirty="0">
                <a:solidFill>
                  <a:srgbClr val="FF0000"/>
                </a:solidFill>
              </a:rPr>
              <a:t>・SSH：git@github.com:&lt;ユーザー名&gt;/&lt;リポジトリ名&gt;.git</a:t>
            </a:r>
          </a:p>
        </p:txBody>
      </p:sp>
      <p:sp>
        <p:nvSpPr>
          <p:cNvPr id="9" name="正方形/長方形 8">
            <a:extLst>
              <a:ext uri="{FF2B5EF4-FFF2-40B4-BE49-F238E27FC236}">
                <a16:creationId xmlns:a16="http://schemas.microsoft.com/office/drawing/2014/main" id="{2669CBF0-8236-2F68-4724-296F2CDB6226}"/>
              </a:ext>
            </a:extLst>
          </p:cNvPr>
          <p:cNvSpPr/>
          <p:nvPr/>
        </p:nvSpPr>
        <p:spPr>
          <a:xfrm>
            <a:off x="3145199" y="3076494"/>
            <a:ext cx="5055826" cy="2289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E6CA6F8-2662-C31E-92B3-3A0C193DBCF5}"/>
              </a:ext>
            </a:extLst>
          </p:cNvPr>
          <p:cNvSpPr txBox="1"/>
          <p:nvPr/>
        </p:nvSpPr>
        <p:spPr>
          <a:xfrm>
            <a:off x="4376399" y="3417535"/>
            <a:ext cx="2357776" cy="400110"/>
          </a:xfrm>
          <a:prstGeom prst="rect">
            <a:avLst/>
          </a:prstGeom>
          <a:noFill/>
        </p:spPr>
        <p:txBody>
          <a:bodyPr wrap="square">
            <a:spAutoFit/>
          </a:bodyPr>
          <a:lstStyle/>
          <a:p>
            <a:pPr algn="ctr"/>
            <a:r>
              <a:rPr lang="ja-JP" altLang="en-US" sz="2000" b="1" dirty="0">
                <a:solidFill>
                  <a:srgbClr val="FF0000"/>
                </a:solidFill>
              </a:rPr>
              <a:t>今回は</a:t>
            </a:r>
            <a:r>
              <a:rPr lang="en-US" altLang="ja-JP" sz="2000" b="1" dirty="0">
                <a:solidFill>
                  <a:srgbClr val="FF0000"/>
                </a:solidFill>
              </a:rPr>
              <a:t>SSH</a:t>
            </a:r>
            <a:r>
              <a:rPr lang="ja-JP" altLang="en-US" sz="2000" b="1" dirty="0">
                <a:solidFill>
                  <a:srgbClr val="FF0000"/>
                </a:solidFill>
              </a:rPr>
              <a:t>で接続</a:t>
            </a:r>
            <a:endParaRPr lang="en-US" altLang="ja-JP" sz="2000" b="1" dirty="0">
              <a:solidFill>
                <a:srgbClr val="FF0000"/>
              </a:solidFill>
            </a:endParaRPr>
          </a:p>
        </p:txBody>
      </p:sp>
      <p:pic>
        <p:nvPicPr>
          <p:cNvPr id="5" name="図 4">
            <a:extLst>
              <a:ext uri="{FF2B5EF4-FFF2-40B4-BE49-F238E27FC236}">
                <a16:creationId xmlns:a16="http://schemas.microsoft.com/office/drawing/2014/main" id="{FD0D0692-A4F2-A6CF-2F19-CB9CDB83F93D}"/>
              </a:ext>
            </a:extLst>
          </p:cNvPr>
          <p:cNvPicPr>
            <a:picLocks noChangeAspect="1"/>
          </p:cNvPicPr>
          <p:nvPr/>
        </p:nvPicPr>
        <p:blipFill>
          <a:blip r:embed="rId3"/>
          <a:srcRect t="9142" r="31996" b="30032"/>
          <a:stretch/>
        </p:blipFill>
        <p:spPr>
          <a:xfrm>
            <a:off x="6454066" y="3835063"/>
            <a:ext cx="5243746" cy="2751030"/>
          </a:xfrm>
          <a:prstGeom prst="rect">
            <a:avLst/>
          </a:prstGeom>
          <a:ln>
            <a:solidFill>
              <a:schemeClr val="tx1">
                <a:lumMod val="75000"/>
                <a:lumOff val="25000"/>
              </a:schemeClr>
            </a:solidFill>
          </a:ln>
        </p:spPr>
      </p:pic>
      <p:sp>
        <p:nvSpPr>
          <p:cNvPr id="7" name="正方形/長方形 6">
            <a:extLst>
              <a:ext uri="{FF2B5EF4-FFF2-40B4-BE49-F238E27FC236}">
                <a16:creationId xmlns:a16="http://schemas.microsoft.com/office/drawing/2014/main" id="{083115A8-C373-1F0B-D274-6B5FE87FD0F9}"/>
              </a:ext>
            </a:extLst>
          </p:cNvPr>
          <p:cNvSpPr/>
          <p:nvPr/>
        </p:nvSpPr>
        <p:spPr>
          <a:xfrm>
            <a:off x="11086011" y="4781253"/>
            <a:ext cx="585674" cy="2289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2540A7F-A90F-15FD-C58D-33C8D4CD9811}"/>
              </a:ext>
            </a:extLst>
          </p:cNvPr>
          <p:cNvSpPr/>
          <p:nvPr/>
        </p:nvSpPr>
        <p:spPr>
          <a:xfrm>
            <a:off x="10106297" y="5400809"/>
            <a:ext cx="222069" cy="2111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4059B13-F28B-7605-6DB0-47B37E692DA1}"/>
              </a:ext>
            </a:extLst>
          </p:cNvPr>
          <p:cNvSpPr/>
          <p:nvPr/>
        </p:nvSpPr>
        <p:spPr>
          <a:xfrm>
            <a:off x="9821107" y="5638063"/>
            <a:ext cx="1532693" cy="184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162B8EF-DFD5-6301-4544-C4233AF689EA}"/>
              </a:ext>
            </a:extLst>
          </p:cNvPr>
          <p:cNvSpPr txBox="1"/>
          <p:nvPr/>
        </p:nvSpPr>
        <p:spPr>
          <a:xfrm>
            <a:off x="8316769" y="4376552"/>
            <a:ext cx="3354916" cy="400110"/>
          </a:xfrm>
          <a:prstGeom prst="rect">
            <a:avLst/>
          </a:prstGeom>
          <a:noFill/>
        </p:spPr>
        <p:txBody>
          <a:bodyPr wrap="square">
            <a:spAutoFit/>
          </a:bodyPr>
          <a:lstStyle/>
          <a:p>
            <a:pPr algn="ctr"/>
            <a:r>
              <a:rPr lang="en-US" altLang="ja-JP" sz="2000" b="1" dirty="0">
                <a:solidFill>
                  <a:srgbClr val="FF0000"/>
                </a:solidFill>
              </a:rPr>
              <a:t>URI</a:t>
            </a:r>
            <a:r>
              <a:rPr lang="ja-JP" altLang="en-US" sz="2000" b="1" dirty="0">
                <a:solidFill>
                  <a:srgbClr val="FF0000"/>
                </a:solidFill>
              </a:rPr>
              <a:t>はここから確認できる</a:t>
            </a:r>
            <a:endParaRPr lang="en-US" altLang="ja-JP" sz="2000" b="1" dirty="0">
              <a:solidFill>
                <a:srgbClr val="FF0000"/>
              </a:solidFill>
            </a:endParaRPr>
          </a:p>
        </p:txBody>
      </p:sp>
    </p:spTree>
    <p:extLst>
      <p:ext uri="{BB962C8B-B14F-4D97-AF65-F5344CB8AC3E}">
        <p14:creationId xmlns:p14="http://schemas.microsoft.com/office/powerpoint/2010/main" val="402355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25C97-9E6C-FB40-61CC-D454A73294B9}"/>
              </a:ext>
            </a:extLst>
          </p:cNvPr>
          <p:cNvSpPr>
            <a:spLocks noGrp="1"/>
          </p:cNvSpPr>
          <p:nvPr>
            <p:ph type="title"/>
          </p:nvPr>
        </p:nvSpPr>
        <p:spPr/>
        <p:txBody>
          <a:bodyPr/>
          <a:lstStyle/>
          <a:p>
            <a:r>
              <a:rPr lang="ja-JP" altLang="en-US" dirty="0"/>
              <a:t>クローンした時計アプリを起動する</a:t>
            </a:r>
            <a:endParaRPr kumimoji="1" lang="ja-JP" altLang="en-US" dirty="0"/>
          </a:p>
        </p:txBody>
      </p:sp>
      <p:pic>
        <p:nvPicPr>
          <p:cNvPr id="4" name="図 3">
            <a:extLst>
              <a:ext uri="{FF2B5EF4-FFF2-40B4-BE49-F238E27FC236}">
                <a16:creationId xmlns:a16="http://schemas.microsoft.com/office/drawing/2014/main" id="{4D0935A5-D098-AD11-2919-40E35F4C2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4684"/>
            <a:ext cx="5743575" cy="4075759"/>
          </a:xfrm>
          <a:prstGeom prst="rect">
            <a:avLst/>
          </a:prstGeom>
        </p:spPr>
      </p:pic>
      <p:pic>
        <p:nvPicPr>
          <p:cNvPr id="6" name="図 5">
            <a:extLst>
              <a:ext uri="{FF2B5EF4-FFF2-40B4-BE49-F238E27FC236}">
                <a16:creationId xmlns:a16="http://schemas.microsoft.com/office/drawing/2014/main" id="{6DC43F35-5A37-1970-1BE4-5191FBA97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888" y="2014684"/>
            <a:ext cx="3301587" cy="2336508"/>
          </a:xfrm>
          <a:prstGeom prst="rect">
            <a:avLst/>
          </a:prstGeom>
        </p:spPr>
      </p:pic>
      <p:sp>
        <p:nvSpPr>
          <p:cNvPr id="7" name="二等辺三角形 6">
            <a:extLst>
              <a:ext uri="{FF2B5EF4-FFF2-40B4-BE49-F238E27FC236}">
                <a16:creationId xmlns:a16="http://schemas.microsoft.com/office/drawing/2014/main" id="{28A0CF71-8691-A4FF-A5FB-FEB1CF38229A}"/>
              </a:ext>
            </a:extLst>
          </p:cNvPr>
          <p:cNvSpPr/>
          <p:nvPr/>
        </p:nvSpPr>
        <p:spPr>
          <a:xfrm rot="5400000">
            <a:off x="6631194" y="3029397"/>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E4B8A48-E3DC-CE43-D29C-70394F02EC99}"/>
              </a:ext>
            </a:extLst>
          </p:cNvPr>
          <p:cNvSpPr txBox="1"/>
          <p:nvPr/>
        </p:nvSpPr>
        <p:spPr>
          <a:xfrm>
            <a:off x="838199" y="1260639"/>
            <a:ext cx="10515600" cy="461665"/>
          </a:xfrm>
          <a:prstGeom prst="rect">
            <a:avLst/>
          </a:prstGeom>
          <a:noFill/>
        </p:spPr>
        <p:txBody>
          <a:bodyPr wrap="square">
            <a:spAutoFit/>
          </a:bodyPr>
          <a:lstStyle/>
          <a:p>
            <a:r>
              <a:rPr lang="ja-JP" altLang="en-US" sz="2400" dirty="0"/>
              <a:t>「ターミナルを開く」⇒ 「</a:t>
            </a:r>
            <a:r>
              <a:rPr lang="en-US" altLang="ja-JP" sz="2400" b="1" dirty="0"/>
              <a:t>python clock.py</a:t>
            </a:r>
            <a:r>
              <a:rPr lang="ja-JP" altLang="en-US" sz="2400" dirty="0"/>
              <a:t>」を実行 ⇒ 時計アプリが起動</a:t>
            </a:r>
          </a:p>
        </p:txBody>
      </p:sp>
      <p:sp>
        <p:nvSpPr>
          <p:cNvPr id="9" name="正方形/長方形 8">
            <a:extLst>
              <a:ext uri="{FF2B5EF4-FFF2-40B4-BE49-F238E27FC236}">
                <a16:creationId xmlns:a16="http://schemas.microsoft.com/office/drawing/2014/main" id="{583A221B-8D66-F710-F8E0-58C09907D266}"/>
              </a:ext>
            </a:extLst>
          </p:cNvPr>
          <p:cNvSpPr/>
          <p:nvPr/>
        </p:nvSpPr>
        <p:spPr>
          <a:xfrm>
            <a:off x="2682062" y="5021243"/>
            <a:ext cx="3899713" cy="92235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1DC0638-7B04-820C-0D7B-3B61D22FC811}"/>
              </a:ext>
            </a:extLst>
          </p:cNvPr>
          <p:cNvSpPr txBox="1"/>
          <p:nvPr/>
        </p:nvSpPr>
        <p:spPr>
          <a:xfrm>
            <a:off x="6797883" y="5135697"/>
            <a:ext cx="4698792" cy="707886"/>
          </a:xfrm>
          <a:prstGeom prst="rect">
            <a:avLst/>
          </a:prstGeom>
          <a:noFill/>
        </p:spPr>
        <p:txBody>
          <a:bodyPr wrap="square">
            <a:spAutoFit/>
          </a:bodyPr>
          <a:lstStyle/>
          <a:p>
            <a:r>
              <a:rPr lang="ja-JP" altLang="en-US" sz="2000" b="1" dirty="0">
                <a:solidFill>
                  <a:srgbClr val="FF0000"/>
                </a:solidFill>
              </a:rPr>
              <a:t>ターミナルを開くショートカットキーは「</a:t>
            </a:r>
            <a:r>
              <a:rPr lang="en-US" altLang="ja-JP" sz="2000" b="1" dirty="0">
                <a:solidFill>
                  <a:srgbClr val="FF0000"/>
                </a:solidFill>
              </a:rPr>
              <a:t>Ctrl + @</a:t>
            </a:r>
            <a:r>
              <a:rPr lang="ja-JP" altLang="en-US" sz="2000" b="1" dirty="0">
                <a:solidFill>
                  <a:srgbClr val="FF0000"/>
                </a:solidFill>
              </a:rPr>
              <a:t>」</a:t>
            </a:r>
          </a:p>
        </p:txBody>
      </p:sp>
    </p:spTree>
    <p:extLst>
      <p:ext uri="{BB962C8B-B14F-4D97-AF65-F5344CB8AC3E}">
        <p14:creationId xmlns:p14="http://schemas.microsoft.com/office/powerpoint/2010/main" val="111557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8C2BC-EAF4-635F-9D64-10A66B4E3A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9167D2-6C0F-643A-BDBD-32885D17A6F4}"/>
              </a:ext>
            </a:extLst>
          </p:cNvPr>
          <p:cNvSpPr>
            <a:spLocks noGrp="1"/>
          </p:cNvSpPr>
          <p:nvPr>
            <p:ph type="title"/>
          </p:nvPr>
        </p:nvSpPr>
        <p:spPr/>
        <p:txBody>
          <a:bodyPr/>
          <a:lstStyle/>
          <a:p>
            <a:r>
              <a:rPr lang="ja-JP" altLang="en-US" dirty="0"/>
              <a:t>時計アプリの背景と文字の色を変更する</a:t>
            </a:r>
            <a:endParaRPr kumimoji="1" lang="ja-JP" altLang="en-US" dirty="0"/>
          </a:p>
        </p:txBody>
      </p:sp>
      <p:pic>
        <p:nvPicPr>
          <p:cNvPr id="4" name="図 3">
            <a:extLst>
              <a:ext uri="{FF2B5EF4-FFF2-40B4-BE49-F238E27FC236}">
                <a16:creationId xmlns:a16="http://schemas.microsoft.com/office/drawing/2014/main" id="{2892DFCC-833A-CC49-8FB0-EBFA5DCAA918}"/>
              </a:ext>
            </a:extLst>
          </p:cNvPr>
          <p:cNvPicPr>
            <a:picLocks noChangeAspect="1"/>
          </p:cNvPicPr>
          <p:nvPr/>
        </p:nvPicPr>
        <p:blipFill>
          <a:blip r:embed="rId3">
            <a:extLst>
              <a:ext uri="{28A0092B-C50C-407E-A947-70E740481C1C}">
                <a14:useLocalDpi xmlns:a14="http://schemas.microsoft.com/office/drawing/2010/main" val="0"/>
              </a:ext>
            </a:extLst>
          </a:blip>
          <a:srcRect b="50532"/>
          <a:stretch/>
        </p:blipFill>
        <p:spPr>
          <a:xfrm>
            <a:off x="939989" y="2358893"/>
            <a:ext cx="9664321" cy="3392488"/>
          </a:xfrm>
          <a:prstGeom prst="rect">
            <a:avLst/>
          </a:prstGeom>
        </p:spPr>
      </p:pic>
      <p:sp>
        <p:nvSpPr>
          <p:cNvPr id="5" name="正方形/長方形 4">
            <a:extLst>
              <a:ext uri="{FF2B5EF4-FFF2-40B4-BE49-F238E27FC236}">
                <a16:creationId xmlns:a16="http://schemas.microsoft.com/office/drawing/2014/main" id="{76F7C05C-422B-48A8-C938-A2B5A2562702}"/>
              </a:ext>
            </a:extLst>
          </p:cNvPr>
          <p:cNvSpPr/>
          <p:nvPr/>
        </p:nvSpPr>
        <p:spPr>
          <a:xfrm>
            <a:off x="4406088" y="4417861"/>
            <a:ext cx="1594662" cy="30815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36C247C-7CA6-BD83-4446-CD4A8926D7AE}"/>
              </a:ext>
            </a:extLst>
          </p:cNvPr>
          <p:cNvSpPr txBox="1"/>
          <p:nvPr/>
        </p:nvSpPr>
        <p:spPr>
          <a:xfrm>
            <a:off x="1492440" y="3883657"/>
            <a:ext cx="2357776" cy="400110"/>
          </a:xfrm>
          <a:prstGeom prst="rect">
            <a:avLst/>
          </a:prstGeom>
          <a:noFill/>
        </p:spPr>
        <p:txBody>
          <a:bodyPr wrap="square">
            <a:spAutoFit/>
          </a:bodyPr>
          <a:lstStyle/>
          <a:p>
            <a:pPr algn="ctr"/>
            <a:r>
              <a:rPr lang="en-US" altLang="ja-JP" sz="2000" b="1" dirty="0">
                <a:solidFill>
                  <a:srgbClr val="FF0000"/>
                </a:solidFill>
              </a:rPr>
              <a:t>clock.py</a:t>
            </a:r>
            <a:r>
              <a:rPr lang="ja-JP" altLang="en-US" sz="2000" b="1" dirty="0">
                <a:solidFill>
                  <a:srgbClr val="FF0000"/>
                </a:solidFill>
              </a:rPr>
              <a:t>を開く</a:t>
            </a:r>
            <a:endParaRPr lang="en-US" altLang="ja-JP" sz="2000" b="1" dirty="0">
              <a:solidFill>
                <a:srgbClr val="FF0000"/>
              </a:solidFill>
            </a:endParaRPr>
          </a:p>
        </p:txBody>
      </p:sp>
      <p:sp>
        <p:nvSpPr>
          <p:cNvPr id="7" name="テキスト ボックス 6">
            <a:extLst>
              <a:ext uri="{FF2B5EF4-FFF2-40B4-BE49-F238E27FC236}">
                <a16:creationId xmlns:a16="http://schemas.microsoft.com/office/drawing/2014/main" id="{025E88B2-571A-C652-7926-3160FE801BF0}"/>
              </a:ext>
            </a:extLst>
          </p:cNvPr>
          <p:cNvSpPr txBox="1"/>
          <p:nvPr/>
        </p:nvSpPr>
        <p:spPr>
          <a:xfrm>
            <a:off x="838199" y="1260639"/>
            <a:ext cx="10515600" cy="830997"/>
          </a:xfrm>
          <a:prstGeom prst="rect">
            <a:avLst/>
          </a:prstGeom>
          <a:noFill/>
        </p:spPr>
        <p:txBody>
          <a:bodyPr wrap="square">
            <a:spAutoFit/>
          </a:bodyPr>
          <a:lstStyle/>
          <a:p>
            <a:r>
              <a:rPr lang="ja-JP" altLang="en-US" sz="2400" dirty="0"/>
              <a:t>背景をオレンジに、文字色を黒（暗い灰色）に変更します。</a:t>
            </a:r>
            <a:endParaRPr lang="en-US" altLang="ja-JP" sz="2400" dirty="0"/>
          </a:p>
          <a:p>
            <a:r>
              <a:rPr lang="ja-JP" altLang="en-US" sz="2400" dirty="0"/>
              <a:t>定数 </a:t>
            </a:r>
            <a:r>
              <a:rPr lang="en-US" altLang="ja-JP" sz="2400" dirty="0"/>
              <a:t>BG_COLOR</a:t>
            </a:r>
            <a:r>
              <a:rPr lang="ja-JP" altLang="en-US" sz="2400" dirty="0"/>
              <a:t> と </a:t>
            </a:r>
            <a:r>
              <a:rPr lang="en-US" altLang="ja-JP" sz="2400" dirty="0"/>
              <a:t>TEXT_COLOR </a:t>
            </a:r>
            <a:r>
              <a:rPr lang="ja-JP" altLang="en-US" sz="2400" dirty="0"/>
              <a:t>をそれぞれ次の値に書き換えます。</a:t>
            </a:r>
          </a:p>
        </p:txBody>
      </p:sp>
      <p:sp>
        <p:nvSpPr>
          <p:cNvPr id="8" name="正方形/長方形 7">
            <a:extLst>
              <a:ext uri="{FF2B5EF4-FFF2-40B4-BE49-F238E27FC236}">
                <a16:creationId xmlns:a16="http://schemas.microsoft.com/office/drawing/2014/main" id="{7D3CF474-D5A2-4DD2-14C3-05CA8C3A87C1}"/>
              </a:ext>
            </a:extLst>
          </p:cNvPr>
          <p:cNvSpPr/>
          <p:nvPr/>
        </p:nvSpPr>
        <p:spPr>
          <a:xfrm>
            <a:off x="6810375" y="4182069"/>
            <a:ext cx="4289236" cy="935502"/>
          </a:xfrm>
          <a:prstGeom prst="rect">
            <a:avLst/>
          </a:pr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400" b="1" dirty="0"/>
              <a:t>BG_COLOR = “#FFA500”</a:t>
            </a:r>
          </a:p>
          <a:p>
            <a:r>
              <a:rPr lang="en-US" altLang="ja-JP" sz="2400" b="1" dirty="0"/>
              <a:t>TEXT_COLOR = “#333333”</a:t>
            </a:r>
            <a:endParaRPr kumimoji="1" lang="ja-JP" altLang="en-US" sz="2400" b="1" dirty="0"/>
          </a:p>
        </p:txBody>
      </p:sp>
      <p:cxnSp>
        <p:nvCxnSpPr>
          <p:cNvPr id="10" name="直線コネクタ 9">
            <a:extLst>
              <a:ext uri="{FF2B5EF4-FFF2-40B4-BE49-F238E27FC236}">
                <a16:creationId xmlns:a16="http://schemas.microsoft.com/office/drawing/2014/main" id="{D160DFF8-89F7-8CA9-C25D-337DB1BB0323}"/>
              </a:ext>
            </a:extLst>
          </p:cNvPr>
          <p:cNvCxnSpPr>
            <a:cxnSpLocks/>
            <a:endCxn id="8" idx="1"/>
          </p:cNvCxnSpPr>
          <p:nvPr/>
        </p:nvCxnSpPr>
        <p:spPr>
          <a:xfrm>
            <a:off x="6019800" y="4571940"/>
            <a:ext cx="790575" cy="778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7424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718</Words>
  <Application>Microsoft Office PowerPoint</Application>
  <PresentationFormat>ワイド画面</PresentationFormat>
  <Paragraphs>74</Paragraphs>
  <Slides>20</Slides>
  <Notes>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GitHubを利用した開発練習</vt:lpstr>
      <vt:lpstr>リポジトリのフォーク（fork）とは</vt:lpstr>
      <vt:lpstr>フォークとプルリクエストの練習</vt:lpstr>
      <vt:lpstr>時計アプリのリポジトリをフォークする ①</vt:lpstr>
      <vt:lpstr>時計アプリのリポジトリをフォークする ➁</vt:lpstr>
      <vt:lpstr>ローカルにリポジトリをクローンする ①</vt:lpstr>
      <vt:lpstr>ローカルにリポジトリをクローンする ➁</vt:lpstr>
      <vt:lpstr>クローンした時計アプリを起動する</vt:lpstr>
      <vt:lpstr>時計アプリの背景と文字の色を変更する</vt:lpstr>
      <vt:lpstr>変更を確認する</vt:lpstr>
      <vt:lpstr>変更のコミット</vt:lpstr>
      <vt:lpstr>変更をリモートにプッシュする</vt:lpstr>
      <vt:lpstr>フォーク元にプルリクエストを送る ①</vt:lpstr>
      <vt:lpstr>フォーク元にプルリクエストを送る ➁</vt:lpstr>
      <vt:lpstr>フォーク元でプルリクエストを承認する</vt:lpstr>
      <vt:lpstr>フォーク元に対するフェッチ ①</vt:lpstr>
      <vt:lpstr>フォーク元に対するフェッチ ➁</vt:lpstr>
      <vt:lpstr>フォーク元に対するフェッチ ③</vt:lpstr>
      <vt:lpstr>リモート追跡ブランチのマージ</vt:lpstr>
      <vt:lpstr>フォーク先のリモートへのプッシュ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Daichi Hamada</dc:creator>
  <cp:lastModifiedBy>Daichi Hamada</cp:lastModifiedBy>
  <cp:revision>45</cp:revision>
  <dcterms:created xsi:type="dcterms:W3CDTF">2024-10-06T17:17:49Z</dcterms:created>
  <dcterms:modified xsi:type="dcterms:W3CDTF">2024-10-06T21:14:33Z</dcterms:modified>
</cp:coreProperties>
</file>