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algn="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DDDDDD"/>
    <a:srgbClr val="333333"/>
    <a:srgbClr val="9CB66D"/>
    <a:srgbClr val="46CA38"/>
    <a:srgbClr val="23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38" autoAdjust="0"/>
    <p:restoredTop sz="96197" autoAdjust="0"/>
  </p:normalViewPr>
  <p:slideViewPr>
    <p:cSldViewPr showGuides="1">
      <p:cViewPr>
        <p:scale>
          <a:sx n="80" d="100"/>
          <a:sy n="80" d="100"/>
        </p:scale>
        <p:origin x="-336" y="1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B4447DD-8FB1-4A3C-A5E7-7AB6F67B47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ja-JP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61272A7-135E-48F7-9AA0-5F7C5819E4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2DBEA9C6-3541-4D8D-AD6C-9F81D833EF6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C583FB34-A72C-497E-AA21-404F58FE738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A6BDEA71-FDD0-4E5A-902D-3AA59F7409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ja-JP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A9097F5A-CD88-4E7C-A269-649007512C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BD05EDD7-0F82-4C37-B1C4-4874529B005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8">
            <a:extLst>
              <a:ext uri="{FF2B5EF4-FFF2-40B4-BE49-F238E27FC236}">
                <a16:creationId xmlns:a16="http://schemas.microsoft.com/office/drawing/2014/main" id="{54AB5130-AFCD-49D8-87A9-56490CC62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2365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ja-JP" altLang="ja-JP"/>
          </a:p>
        </p:txBody>
      </p:sp>
      <p:pic>
        <p:nvPicPr>
          <p:cNvPr id="12311" name="Picture 23" descr="tmp">
            <a:extLst>
              <a:ext uri="{FF2B5EF4-FFF2-40B4-BE49-F238E27FC236}">
                <a16:creationId xmlns:a16="http://schemas.microsoft.com/office/drawing/2014/main" id="{BE944906-45ED-4422-81BB-154C51B25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44000" cy="391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5" name="Rectangle 7">
            <a:extLst>
              <a:ext uri="{FF2B5EF4-FFF2-40B4-BE49-F238E27FC236}">
                <a16:creationId xmlns:a16="http://schemas.microsoft.com/office/drawing/2014/main" id="{F3F66D89-E9B2-49A2-A532-372490BFB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33600"/>
            <a:ext cx="9144000" cy="2232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ja-JP" altLang="ja-JP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9253C5DB-BE61-4D38-B88F-637B4E10C7F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5288" y="2349500"/>
            <a:ext cx="8353425" cy="1152525"/>
          </a:xfrm>
        </p:spPr>
        <p:txBody>
          <a:bodyPr anchor="t"/>
          <a:lstStyle>
            <a:lvl1pPr algn="ctr">
              <a:defRPr sz="3800">
                <a:solidFill>
                  <a:srgbClr val="1C1C1C"/>
                </a:solidFill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EC744C8-2ADA-432D-84CC-B34F94967DE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6875" y="3573463"/>
            <a:ext cx="8351838" cy="576262"/>
          </a:xfrm>
        </p:spPr>
        <p:txBody>
          <a:bodyPr/>
          <a:lstStyle>
            <a:lvl1pPr marL="0" indent="0" algn="ctr">
              <a:defRPr sz="2400">
                <a:solidFill>
                  <a:srgbClr val="1C1C1C"/>
                </a:solidFill>
              </a:defRPr>
            </a:lvl1pPr>
          </a:lstStyle>
          <a:p>
            <a:pPr lvl="0"/>
            <a:r>
              <a:rPr lang="ja-JP" altLang="en-US" noProof="0"/>
              <a:t>マスター サブタイトルの書式設定</a:t>
            </a:r>
          </a:p>
        </p:txBody>
      </p:sp>
      <p:pic>
        <p:nvPicPr>
          <p:cNvPr id="12312" name="Picture 24" descr="logomark1w">
            <a:extLst>
              <a:ext uri="{FF2B5EF4-FFF2-40B4-BE49-F238E27FC236}">
                <a16:creationId xmlns:a16="http://schemas.microsoft.com/office/drawing/2014/main" id="{F7D51CA2-7EF3-4916-870A-F3760C0A1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22250"/>
            <a:ext cx="27368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13" name="Rectangle 25">
            <a:extLst>
              <a:ext uri="{FF2B5EF4-FFF2-40B4-BE49-F238E27FC236}">
                <a16:creationId xmlns:a16="http://schemas.microsoft.com/office/drawing/2014/main" id="{5AA812F5-293A-44DB-A169-277B8B08D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60575"/>
            <a:ext cx="9144000" cy="73025"/>
          </a:xfrm>
          <a:prstGeom prst="rect">
            <a:avLst/>
          </a:prstGeom>
          <a:solidFill>
            <a:srgbClr val="9CB6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ja-JP" altLang="ja-JP"/>
          </a:p>
        </p:txBody>
      </p:sp>
      <p:sp>
        <p:nvSpPr>
          <p:cNvPr id="12314" name="Rectangle 26">
            <a:extLst>
              <a:ext uri="{FF2B5EF4-FFF2-40B4-BE49-F238E27FC236}">
                <a16:creationId xmlns:a16="http://schemas.microsoft.com/office/drawing/2014/main" id="{ECB7DB8F-3BC4-48A4-A83B-26D096BB7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65625"/>
            <a:ext cx="9144000" cy="73025"/>
          </a:xfrm>
          <a:prstGeom prst="rect">
            <a:avLst/>
          </a:prstGeom>
          <a:solidFill>
            <a:srgbClr val="9CB6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ja-JP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39387-DE7F-4F20-8451-6ACC449A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F3C9F5-F423-4391-BC5E-68B113502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7E1636-18FD-4E1C-B529-05EC75CEB6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8C67DB-B182-44B8-8ECB-9BB18813BE1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5088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DCC8AF0-31E3-42A8-A2B5-2DD8E3B31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96075" y="692150"/>
            <a:ext cx="2124075" cy="54006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EF339B-3AB3-48DB-BDDE-32EBFA318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3850" y="692150"/>
            <a:ext cx="6219825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88FE75-2B63-4FA3-A4BD-2165380088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69EF35-8569-4450-A60F-8BE39492B81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8071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C38F81-BFDE-4C62-9774-4E0B44C2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380C2A-38E1-4A9F-8E42-AD1FC023E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0FD4CA-F7F3-441C-A997-353C0283D8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349448-40A7-470A-A068-9ECFB823D66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502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BBA9CC-E08A-422E-B7C6-3599D6EC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84F4F7-CAC6-4F2D-81D5-645923F8D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1AD2E2-7561-4A3D-9932-2A248F772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B0F8B5-E79C-4444-A106-6E25B24F7A5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2390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45565-C01D-488D-9375-8978183C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6730A7-70CD-4E8D-9B98-56E65E4F4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48244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98732F-3BC2-4CB7-9CEE-1B27B9E8A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48244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62B2D8-4FBA-4235-B734-0149E59AFA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B0DC6D-39C0-46F1-AF4D-37336E774D1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1373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5A594-BD87-4E32-8576-DAB73AFD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16E760-5329-493A-918A-E26AEEF16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10F291-A131-4BA5-BD43-7E7259081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339E03-FEB8-4DBC-BDE2-215D356F5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6CB1BB-B65E-4959-BEB4-FE6F4BD87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DAC1E7-8638-4AD7-B910-44E7F6DA9B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9C4741-D7B8-4382-98AF-942B18C72B5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7613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17788D-62B2-4A09-8887-DD93B995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AF0F8E8-74D5-40C6-8D72-6353FBDBBF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A7A10E-041C-428A-B407-D3B95FA50B9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3800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54DDA23-1680-470E-A0E6-7E1AACE9BB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775BEE-E098-4F08-B9ED-C6E96241D29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1679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E62F8-1B49-4501-9DF6-76D414E6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782758-621E-4329-87B8-EFBB4DB80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75E53B-F64C-4B99-8256-69C0F7788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5B62D5-C32B-454A-A1D8-B119464ECC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C0EE18-8F77-42CE-981E-85E4E1E10C2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209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8843C0-9A52-4EE2-9B60-56C90442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389C76-B4A2-45EA-B88F-984594D3D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8653BB-45E3-4DFE-AE6E-679B11F21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F92063-FB59-4BE5-A8EE-58D871DA45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B46D23-1E67-4017-9FC9-7466FFD9BD0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387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>
            <a:extLst>
              <a:ext uri="{FF2B5EF4-FFF2-40B4-BE49-F238E27FC236}">
                <a16:creationId xmlns:a16="http://schemas.microsoft.com/office/drawing/2014/main" id="{E2F40849-D3D5-4FB8-B30C-E067F3F08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76250"/>
          </a:xfrm>
          <a:prstGeom prst="rect">
            <a:avLst/>
          </a:prstGeom>
          <a:solidFill>
            <a:srgbClr val="2365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ja-JP" altLang="ja-JP"/>
          </a:p>
        </p:txBody>
      </p:sp>
      <p:pic>
        <p:nvPicPr>
          <p:cNvPr id="11280" name="Picture 16" descr="tmp2">
            <a:extLst>
              <a:ext uri="{FF2B5EF4-FFF2-40B4-BE49-F238E27FC236}">
                <a16:creationId xmlns:a16="http://schemas.microsoft.com/office/drawing/2014/main" id="{79501304-BE4C-48CE-9D57-4C2DD40EE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35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" name="Rectangle 2">
            <a:extLst>
              <a:ext uri="{FF2B5EF4-FFF2-40B4-BE49-F238E27FC236}">
                <a16:creationId xmlns:a16="http://schemas.microsoft.com/office/drawing/2014/main" id="{6F4DF94F-4A83-44C6-B928-ABF0FA4C7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692150"/>
            <a:ext cx="84963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52575E3-48B8-49BD-84E9-89BCCAB08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A9BDE597-9C85-4D0B-BF06-AF111DB054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4363" y="44450"/>
            <a:ext cx="801687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8B84E4B9-996C-4177-B66F-950C22288017}" type="slidenum">
              <a:rPr lang="en-US" altLang="ja-JP"/>
              <a:pPr/>
              <a:t>‹#›</a:t>
            </a:fld>
            <a:endParaRPr lang="en-US" altLang="ja-JP"/>
          </a:p>
        </p:txBody>
      </p:sp>
      <p:pic>
        <p:nvPicPr>
          <p:cNvPr id="11276" name="Picture 12" descr="logomark1">
            <a:extLst>
              <a:ext uri="{FF2B5EF4-FFF2-40B4-BE49-F238E27FC236}">
                <a16:creationId xmlns:a16="http://schemas.microsoft.com/office/drawing/2014/main" id="{C2D78D3C-5DCF-4C2E-8CCA-BF50E2FA5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6188075"/>
            <a:ext cx="2160588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8" name="Text Box 14">
            <a:extLst>
              <a:ext uri="{FF2B5EF4-FFF2-40B4-BE49-F238E27FC236}">
                <a16:creationId xmlns:a16="http://schemas.microsoft.com/office/drawing/2014/main" id="{4B1BAC36-F53E-4345-AAF3-0E28C265D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025" y="-282575"/>
            <a:ext cx="311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ja-JP" altLang="ja-JP"/>
          </a:p>
        </p:txBody>
      </p:sp>
      <p:sp>
        <p:nvSpPr>
          <p:cNvPr id="11279" name="Rectangle 15">
            <a:extLst>
              <a:ext uri="{FF2B5EF4-FFF2-40B4-BE49-F238E27FC236}">
                <a16:creationId xmlns:a16="http://schemas.microsoft.com/office/drawing/2014/main" id="{156C3226-E7C0-40FA-B4C1-ABCFB0FD7C2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9144000" cy="36513"/>
          </a:xfrm>
          <a:prstGeom prst="rect">
            <a:avLst/>
          </a:prstGeom>
          <a:solidFill>
            <a:srgbClr val="2365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ja-JP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2C070B4-C37A-3971-3870-822C87C57F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996950" y="2492896"/>
            <a:ext cx="11137900" cy="1152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ja-JP" sz="3200" kern="100">
                <a:latin typeface="+mj-ea"/>
                <a:cs typeface="Times New Roman" panose="02020603050405020304" pitchFamily="18" charset="0"/>
              </a:rPr>
              <a:t>炉物理パラメータ不確かさ評価のための</a:t>
            </a:r>
            <a:br>
              <a:rPr lang="en-US" altLang="ja-JP" sz="3200" kern="100" dirty="0">
                <a:latin typeface="+mj-ea"/>
                <a:cs typeface="Times New Roman" panose="02020603050405020304" pitchFamily="18" charset="0"/>
              </a:rPr>
            </a:br>
            <a:r>
              <a:rPr lang="ja-JP" altLang="ja-JP" sz="3200" kern="100">
                <a:latin typeface="+mj-ea"/>
                <a:cs typeface="Times New Roman" panose="02020603050405020304" pitchFamily="18" charset="0"/>
              </a:rPr>
              <a:t>複数の模擬パラメータを活用した無次元化</a:t>
            </a:r>
            <a:r>
              <a:rPr lang="en-US" altLang="ja-JP" sz="3200" kern="100" dirty="0">
                <a:latin typeface="+mj-ea"/>
                <a:cs typeface="Times New Roman" panose="02020603050405020304" pitchFamily="18" charset="0"/>
              </a:rPr>
              <a:t>CV-S</a:t>
            </a:r>
            <a:r>
              <a:rPr lang="ja-JP" altLang="ja-JP" sz="3200" kern="100">
                <a:latin typeface="+mj-ea"/>
                <a:cs typeface="Times New Roman" panose="02020603050405020304" pitchFamily="18" charset="0"/>
              </a:rPr>
              <a:t>法</a:t>
            </a:r>
            <a:br>
              <a:rPr lang="ja-JP" altLang="ja-JP" sz="3200" kern="100">
                <a:latin typeface="+mj-ea"/>
                <a:cs typeface="Times New Roman" panose="02020603050405020304" pitchFamily="18" charset="0"/>
              </a:rPr>
            </a:br>
            <a:endParaRPr lang="ja-JP" altLang="en-US" sz="3200">
              <a:latin typeface="+mj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817FFB-1255-43CA-A287-F8FE0263F2C5}"/>
              </a:ext>
            </a:extLst>
          </p:cNvPr>
          <p:cNvSpPr txBox="1"/>
          <p:nvPr/>
        </p:nvSpPr>
        <p:spPr>
          <a:xfrm>
            <a:off x="4586369" y="4725144"/>
            <a:ext cx="3434457" cy="112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>
                <a:solidFill>
                  <a:schemeClr val="bg1"/>
                </a:solidFill>
              </a:rPr>
              <a:t>原子炉工学研究室　</a:t>
            </a:r>
            <a:r>
              <a:rPr kumimoji="1" lang="en-US" altLang="ja-JP" sz="2400" dirty="0">
                <a:solidFill>
                  <a:schemeClr val="bg1"/>
                </a:solidFill>
              </a:rPr>
              <a:t>B4</a:t>
            </a:r>
          </a:p>
          <a:p>
            <a:pPr>
              <a:lnSpc>
                <a:spcPct val="150000"/>
              </a:lnSpc>
            </a:pPr>
            <a:r>
              <a:rPr lang="ja-JP" altLang="en-US" sz="2400">
                <a:solidFill>
                  <a:schemeClr val="bg1"/>
                </a:solidFill>
              </a:rPr>
              <a:t>鷹見　大地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3">
            <a:extLst>
              <a:ext uri="{FF2B5EF4-FFF2-40B4-BE49-F238E27FC236}">
                <a16:creationId xmlns:a16="http://schemas.microsoft.com/office/drawing/2014/main" id="{F7B7C1F3-D7C7-4CD8-BCB7-F60A1E5E52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CE8A3-A79D-4EEC-BDE2-C3E9627811F9}" type="slidenum">
              <a:rPr lang="en-US" altLang="ja-JP"/>
              <a:pPr/>
              <a:t>1</a:t>
            </a:fld>
            <a:endParaRPr lang="en-US" altLang="ja-JP"/>
          </a:p>
        </p:txBody>
      </p:sp>
      <p:pic>
        <p:nvPicPr>
          <p:cNvPr id="53254" name="Picture 6" descr="tmp3">
            <a:extLst>
              <a:ext uri="{FF2B5EF4-FFF2-40B4-BE49-F238E27FC236}">
                <a16:creationId xmlns:a16="http://schemas.microsoft.com/office/drawing/2014/main" id="{71414D3C-4AC0-41CA-AD39-A4DAFD83A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549275"/>
            <a:ext cx="822325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9BBCB81-E2CC-A26E-8A47-9222745F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/>
              <a:t>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9DEFDBE-6016-1636-C374-C5B4AECE709F}"/>
              </a:ext>
            </a:extLst>
          </p:cNvPr>
          <p:cNvSpPr txBox="1"/>
          <p:nvPr/>
        </p:nvSpPr>
        <p:spPr>
          <a:xfrm>
            <a:off x="105517" y="1201738"/>
            <a:ext cx="8760278" cy="5078313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marL="342891" indent="-342891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/>
              <a:t>炉物理計算結果の不確かさの主な要因の</a:t>
            </a:r>
            <a:r>
              <a:rPr lang="en-US" altLang="ja-JP" sz="2400" dirty="0"/>
              <a:t>1</a:t>
            </a:r>
            <a:r>
              <a:rPr lang="ja-JP" altLang="en-US" sz="2400"/>
              <a:t>つに</a:t>
            </a:r>
            <a:endParaRPr lang="en-US" altLang="ja-JP" sz="2400" dirty="0"/>
          </a:p>
          <a:p>
            <a:pPr algn="l">
              <a:lnSpc>
                <a:spcPct val="150000"/>
              </a:lnSpc>
            </a:pPr>
            <a:r>
              <a:rPr lang="en-US" altLang="ja-JP" sz="2400" dirty="0"/>
              <a:t>    </a:t>
            </a:r>
            <a:r>
              <a:rPr lang="ja-JP" altLang="en-US" sz="2400"/>
              <a:t>「核データの不確かさ」が挙げられる。</a:t>
            </a:r>
            <a:endParaRPr lang="en-US" altLang="ja-JP" sz="2400" dirty="0"/>
          </a:p>
          <a:p>
            <a:pPr algn="l"/>
            <a:endParaRPr lang="en-US" altLang="ja-JP" sz="2400" dirty="0"/>
          </a:p>
          <a:p>
            <a:pPr algn="l"/>
            <a:r>
              <a:rPr lang="ja-JP" altLang="en-US" sz="2400"/>
              <a:t>　　→これに起因する不確かさの定量化が重要である。</a:t>
            </a:r>
            <a:endParaRPr lang="en-US" altLang="ja-JP" sz="2400" dirty="0"/>
          </a:p>
          <a:p>
            <a:pPr algn="l"/>
            <a:endParaRPr lang="en-US" altLang="ja-JP" sz="2400" dirty="0"/>
          </a:p>
          <a:p>
            <a:pPr algn="l"/>
            <a:endParaRPr lang="en-US" altLang="ja-JP" sz="2400" dirty="0"/>
          </a:p>
          <a:p>
            <a:pPr marL="342891" indent="-342891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/>
              <a:t>不確かさの定量化の手法のうち、サンプリング法での不確かさの評価において、少ない標本数で高精度に行う必要がある。</a:t>
            </a:r>
            <a:endParaRPr lang="en-US" altLang="ja-JP" sz="2400" dirty="0"/>
          </a:p>
          <a:p>
            <a:pPr algn="l"/>
            <a:endParaRPr lang="en-US" altLang="ja-JP" sz="2400" dirty="0"/>
          </a:p>
          <a:p>
            <a:pPr algn="l"/>
            <a:r>
              <a:rPr lang="ja-JP" altLang="en-US" sz="2400"/>
              <a:t>　　→</a:t>
            </a:r>
            <a:r>
              <a:rPr lang="en-US" altLang="ja-JP" sz="2400" dirty="0"/>
              <a:t>CV-S</a:t>
            </a:r>
            <a:r>
              <a:rPr lang="ja-JP" altLang="en-US" sz="2400"/>
              <a:t>法により効率的な不確かさの評価が可能となる。</a:t>
            </a:r>
          </a:p>
          <a:p>
            <a:pPr algn="l"/>
            <a:endParaRPr kumimoji="1" lang="en-US" altLang="ja-JP" dirty="0"/>
          </a:p>
          <a:p>
            <a:pPr algn="l"/>
            <a:endParaRPr kumimoji="1" lang="en-US" altLang="ja-JP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D99459-01D6-599A-CA9A-AF6A08EA67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49448-40A7-470A-A068-9ECFB823D661}" type="slidenum">
              <a:rPr lang="en-US" altLang="ja-JP" smtClean="0"/>
              <a:pPr/>
              <a:t>2</a:t>
            </a:fld>
            <a:endParaRPr lang="en-US" altLang="ja-JP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98403D64-E431-AD4C-4E17-19BBE2FD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692150"/>
            <a:ext cx="3636144" cy="576610"/>
          </a:xfrm>
        </p:spPr>
        <p:txBody>
          <a:bodyPr/>
          <a:lstStyle/>
          <a:p>
            <a:r>
              <a:rPr lang="en-US" altLang="ja-JP" sz="3200" dirty="0"/>
              <a:t>CV</a:t>
            </a:r>
            <a:r>
              <a:rPr lang="ja-JP" altLang="en-US" sz="3200"/>
              <a:t>法および</a:t>
            </a:r>
            <a:r>
              <a:rPr lang="en-US" altLang="ja-JP" sz="3200" dirty="0"/>
              <a:t>CV-S</a:t>
            </a:r>
            <a:r>
              <a:rPr lang="ja-JP" altLang="en-US" sz="3200"/>
              <a:t>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B82167-BF9F-CCAA-F532-967CD392051E}"/>
              </a:ext>
            </a:extLst>
          </p:cNvPr>
          <p:cNvSpPr txBox="1"/>
          <p:nvPr/>
        </p:nvSpPr>
        <p:spPr>
          <a:xfrm>
            <a:off x="16768" y="1685980"/>
            <a:ext cx="912723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 algn="l">
              <a:buFont typeface="Arial" panose="020B0604020202020204" pitchFamily="34" charset="0"/>
              <a:buChar char="•"/>
            </a:pPr>
            <a:r>
              <a:rPr lang="en-US" altLang="ja-JP" sz="2400" dirty="0"/>
              <a:t>CV</a:t>
            </a:r>
            <a:r>
              <a:rPr lang="ja-JP" altLang="en-US" sz="2400"/>
              <a:t>法</a:t>
            </a:r>
            <a:endParaRPr lang="en-US" altLang="ja-JP" sz="2400" dirty="0"/>
          </a:p>
          <a:p>
            <a:pPr algn="l">
              <a:lnSpc>
                <a:spcPct val="150000"/>
              </a:lnSpc>
            </a:pPr>
            <a:r>
              <a:rPr lang="ja-JP" altLang="en-US" sz="2400"/>
              <a:t>評価したい対象パラメータに対し、相関があり、統計量が既知である</a:t>
            </a:r>
            <a:endParaRPr lang="en-US" altLang="ja-JP" sz="2400" dirty="0"/>
          </a:p>
          <a:p>
            <a:pPr algn="l">
              <a:lnSpc>
                <a:spcPct val="150000"/>
              </a:lnSpc>
            </a:pPr>
            <a:r>
              <a:rPr lang="ja-JP" altLang="en-US" sz="2400"/>
              <a:t>類似パラメータを考え、それらの差分に着目することで、少ない標本数で効率的に不確かさを推定する方法</a:t>
            </a:r>
            <a:r>
              <a:rPr lang="en-US" altLang="ja-JP" sz="2400" dirty="0"/>
              <a:t>[1]</a:t>
            </a:r>
            <a:r>
              <a:rPr lang="ja-JP" altLang="en-US" sz="2400"/>
              <a:t>。</a:t>
            </a:r>
            <a:endParaRPr lang="en-US" altLang="ja-JP" sz="2400" dirty="0"/>
          </a:p>
          <a:p>
            <a:pPr algn="l"/>
            <a:endParaRPr lang="en-US" altLang="ja-JP" sz="2400" dirty="0"/>
          </a:p>
          <a:p>
            <a:pPr algn="l"/>
            <a:endParaRPr lang="en-US" altLang="ja-JP" sz="2400" dirty="0"/>
          </a:p>
          <a:p>
            <a:pPr marL="342891" indent="-342891" algn="l">
              <a:buFont typeface="Arial" panose="020B0604020202020204" pitchFamily="34" charset="0"/>
              <a:buChar char="•"/>
            </a:pPr>
            <a:r>
              <a:rPr lang="en-US" altLang="ja-JP" sz="2400" dirty="0"/>
              <a:t>CV-S</a:t>
            </a:r>
            <a:r>
              <a:rPr lang="ja-JP" altLang="en-US" sz="2400"/>
              <a:t>法</a:t>
            </a:r>
            <a:endParaRPr lang="en-US" altLang="ja-JP" sz="2400" dirty="0"/>
          </a:p>
          <a:p>
            <a:pPr algn="l">
              <a:lnSpc>
                <a:spcPct val="150000"/>
              </a:lnSpc>
            </a:pPr>
            <a:r>
              <a:rPr lang="ja-JP" altLang="en-US" sz="2400"/>
              <a:t>類似パラメータが入力に対して線形に振る舞うと仮定する手法</a:t>
            </a:r>
            <a:r>
              <a:rPr lang="en-US" altLang="ja-JP" sz="2400" dirty="0"/>
              <a:t>[2]</a:t>
            </a:r>
            <a:r>
              <a:rPr lang="ja-JP" altLang="en-US" sz="2400"/>
              <a:t>。</a:t>
            </a:r>
          </a:p>
          <a:p>
            <a:pPr algn="l"/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7EA74A-DBDB-3151-B709-E360ABEF5FE1}"/>
              </a:ext>
            </a:extLst>
          </p:cNvPr>
          <p:cNvSpPr txBox="1"/>
          <p:nvPr/>
        </p:nvSpPr>
        <p:spPr>
          <a:xfrm>
            <a:off x="185209" y="6165852"/>
            <a:ext cx="11328400" cy="739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ja-JP" sz="1051" dirty="0">
                <a:latin typeface="CMR10"/>
              </a:rPr>
              <a:t>[1] Dirk P </a:t>
            </a:r>
            <a:r>
              <a:rPr lang="en" altLang="ja-JP" sz="1051" dirty="0" err="1">
                <a:latin typeface="CMR10"/>
              </a:rPr>
              <a:t>Kroese</a:t>
            </a:r>
            <a:r>
              <a:rPr lang="en" altLang="ja-JP" sz="1051" dirty="0">
                <a:latin typeface="CMR10"/>
              </a:rPr>
              <a:t>, Thomas </a:t>
            </a:r>
            <a:r>
              <a:rPr lang="en" altLang="ja-JP" sz="1051" dirty="0" err="1">
                <a:latin typeface="CMR10"/>
              </a:rPr>
              <a:t>Taimre</a:t>
            </a:r>
            <a:r>
              <a:rPr lang="en" altLang="ja-JP" sz="1051" dirty="0">
                <a:latin typeface="CMR10"/>
              </a:rPr>
              <a:t>, and Zdravko I Botev. “</a:t>
            </a:r>
            <a:r>
              <a:rPr lang="en" altLang="ja-JP" sz="1051" dirty="0">
                <a:latin typeface="CMTI10"/>
              </a:rPr>
              <a:t>Handbook of monte </a:t>
            </a:r>
            <a:r>
              <a:rPr lang="en" altLang="ja-JP" sz="1051" dirty="0" err="1">
                <a:latin typeface="CMTI10"/>
              </a:rPr>
              <a:t>carlo</a:t>
            </a:r>
            <a:r>
              <a:rPr lang="en" altLang="ja-JP" sz="1051" dirty="0">
                <a:latin typeface="CMTI10"/>
              </a:rPr>
              <a:t> methods</a:t>
            </a:r>
            <a:r>
              <a:rPr lang="en" altLang="ja-JP" sz="1051" dirty="0">
                <a:latin typeface="CMR10"/>
              </a:rPr>
              <a:t>.” John Wiley &amp; Sons, 2013. </a:t>
            </a:r>
          </a:p>
          <a:p>
            <a:pPr algn="l"/>
            <a:r>
              <a:rPr lang="en" altLang="ja-JP" sz="1051" dirty="0">
                <a:latin typeface="CMR10"/>
              </a:rPr>
              <a:t>[2]</a:t>
            </a:r>
            <a:r>
              <a:rPr lang="en-US" altLang="ja-JP" sz="1051" dirty="0">
                <a:latin typeface="CMR10"/>
              </a:rPr>
              <a:t> </a:t>
            </a:r>
            <a:r>
              <a:rPr lang="en" altLang="ja-JP" sz="1051" dirty="0" err="1">
                <a:latin typeface="CMR10"/>
              </a:rPr>
              <a:t>Shunsuke</a:t>
            </a:r>
            <a:r>
              <a:rPr lang="en" altLang="ja-JP" sz="1051" dirty="0">
                <a:latin typeface="CMR10"/>
              </a:rPr>
              <a:t> </a:t>
            </a:r>
            <a:r>
              <a:rPr lang="en" altLang="ja-JP" sz="1051" dirty="0" err="1">
                <a:latin typeface="CMR10"/>
              </a:rPr>
              <a:t>Nihira</a:t>
            </a:r>
            <a:r>
              <a:rPr lang="en" altLang="ja-JP" sz="1051" dirty="0">
                <a:latin typeface="CMR10"/>
              </a:rPr>
              <a:t> and Go Chiba. “Combination of sensitivity-based and random sampling- based methodologies for </a:t>
            </a:r>
          </a:p>
          <a:p>
            <a:pPr algn="l"/>
            <a:r>
              <a:rPr lang="en" altLang="ja-JP" sz="1051" dirty="0">
                <a:latin typeface="CMR10"/>
              </a:rPr>
              <a:t>efficient uncertainty quantification calculations with control variates method.”</a:t>
            </a:r>
            <a:r>
              <a:rPr lang="en" altLang="ja-JP" sz="1051" dirty="0">
                <a:latin typeface="CMTI10"/>
              </a:rPr>
              <a:t> Journal of nuclear science and technology</a:t>
            </a:r>
            <a:r>
              <a:rPr lang="en" altLang="ja-JP" sz="1051" dirty="0">
                <a:latin typeface="CMR10"/>
              </a:rPr>
              <a:t>, </a:t>
            </a:r>
          </a:p>
          <a:p>
            <a:pPr algn="l"/>
            <a:r>
              <a:rPr lang="en" altLang="ja-JP" sz="1051" dirty="0">
                <a:latin typeface="CMR10"/>
              </a:rPr>
              <a:t>Vol. 56, No. 11, pp. 971–980 (2019)</a:t>
            </a:r>
          </a:p>
        </p:txBody>
      </p:sp>
    </p:spTree>
    <p:extLst>
      <p:ext uri="{BB962C8B-B14F-4D97-AF65-F5344CB8AC3E}">
        <p14:creationId xmlns:p14="http://schemas.microsoft.com/office/powerpoint/2010/main" val="357739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6B102B-A750-47EC-1B28-BEBEDB6196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49448-40A7-470A-A068-9ECFB823D661}" type="slidenum">
              <a:rPr lang="en-US" altLang="ja-JP" smtClean="0"/>
              <a:pPr/>
              <a:t>3</a:t>
            </a:fld>
            <a:endParaRPr lang="en-US" altLang="ja-JP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7E9C45C9-664F-5334-EA4E-44630AB9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528638"/>
            <a:ext cx="1043856" cy="673100"/>
          </a:xfrm>
        </p:spPr>
        <p:txBody>
          <a:bodyPr/>
          <a:lstStyle/>
          <a:p>
            <a:r>
              <a:rPr lang="ja-JP" altLang="en-US" sz="3200"/>
              <a:t>背景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0B345A0-4B89-A8B7-9DFD-A4C2D6E804A0}"/>
              </a:ext>
            </a:extLst>
          </p:cNvPr>
          <p:cNvSpPr txBox="1"/>
          <p:nvPr/>
        </p:nvSpPr>
        <p:spPr>
          <a:xfrm>
            <a:off x="1007604" y="1582340"/>
            <a:ext cx="71287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400" dirty="0"/>
              <a:t>CV-S</a:t>
            </a:r>
            <a:r>
              <a:rPr lang="ja-JP" altLang="en-US" sz="2400"/>
              <a:t>法について、既往研究から</a:t>
            </a:r>
            <a:endParaRPr lang="en-US" altLang="ja-JP" sz="2400" dirty="0"/>
          </a:p>
          <a:p>
            <a:pPr algn="l"/>
            <a:endParaRPr lang="en-US" altLang="ja-JP" sz="2400" dirty="0"/>
          </a:p>
          <a:p>
            <a:pPr marL="342891" indent="-342891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/>
              <a:t>　データの無次元化</a:t>
            </a:r>
            <a:endParaRPr lang="en-US" altLang="ja-JP" sz="2400" dirty="0"/>
          </a:p>
          <a:p>
            <a:pPr marL="342891" indent="-342891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/>
              <a:t>　複数の類似パラメータの組み合わせ</a:t>
            </a:r>
            <a:endParaRPr lang="en-US" altLang="ja-JP" sz="2400" dirty="0"/>
          </a:p>
          <a:p>
            <a:pPr algn="l"/>
            <a:endParaRPr lang="en-US" altLang="ja-JP" sz="2400" dirty="0"/>
          </a:p>
          <a:p>
            <a:pPr algn="l"/>
            <a:r>
              <a:rPr lang="ja-JP" altLang="en-US" sz="2400"/>
              <a:t>の</a:t>
            </a:r>
            <a:r>
              <a:rPr lang="en-US" altLang="ja-JP" sz="2400" dirty="0"/>
              <a:t>2</a:t>
            </a:r>
            <a:r>
              <a:rPr lang="ja-JP" altLang="en-US" sz="2400"/>
              <a:t>点がそれぞれ有効であることが示されている</a:t>
            </a:r>
            <a:r>
              <a:rPr lang="en-US" altLang="ja-JP" sz="2400" dirty="0"/>
              <a:t>[3][4]</a:t>
            </a:r>
            <a:r>
              <a:rPr lang="ja-JP" altLang="en-US" sz="2400"/>
              <a:t>。</a:t>
            </a:r>
            <a:endParaRPr lang="en-US" altLang="ja-JP" sz="2400" dirty="0"/>
          </a:p>
          <a:p>
            <a:pPr algn="l"/>
            <a:endParaRPr lang="en-US" altLang="ja-JP" sz="2400" dirty="0"/>
          </a:p>
          <a:p>
            <a:pPr algn="l"/>
            <a:r>
              <a:rPr lang="ja-JP" altLang="en-US" sz="2400"/>
              <a:t>　→これらの組み合わせが有効であるかを検討する。</a:t>
            </a:r>
          </a:p>
          <a:p>
            <a:pPr algn="l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8805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624830-B480-CB00-FD75-C629042DD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49448-40A7-470A-A068-9ECFB823D661}" type="slidenum">
              <a:rPr lang="en-US" altLang="ja-JP" smtClean="0"/>
              <a:pPr/>
              <a:t>4</a:t>
            </a:fld>
            <a:endParaRPr lang="en-US" altLang="ja-JP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5CB67050-EFF2-C921-AA36-7F8D300B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528638"/>
            <a:ext cx="7452568" cy="668114"/>
          </a:xfrm>
        </p:spPr>
        <p:txBody>
          <a:bodyPr/>
          <a:lstStyle/>
          <a:p>
            <a:r>
              <a:rPr lang="ja-JP" altLang="en-US" sz="3200"/>
              <a:t>複数パラメータを用いた無次元化</a:t>
            </a:r>
            <a:r>
              <a:rPr lang="en-US" altLang="ja-JP" sz="3200" dirty="0"/>
              <a:t>CV-S</a:t>
            </a:r>
            <a:r>
              <a:rPr lang="ja-JP" altLang="en-US" sz="3200"/>
              <a:t>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E28F2E4-7A8F-2F8E-272B-EC026B552968}"/>
                  </a:ext>
                </a:extLst>
              </p:cNvPr>
              <p:cNvSpPr txBox="1"/>
              <p:nvPr/>
            </p:nvSpPr>
            <p:spPr>
              <a:xfrm>
                <a:off x="1066227" y="1715340"/>
                <a:ext cx="7011546" cy="1195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ja-JP" altLang="en-US" sz="2400"/>
                  <a:t>複数の入力パラメータ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400"/>
                  <a:t>に対して、対象パラメータ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ja-JP" altLang="en-US" sz="2400" dirty="0"/>
                  <a:t>および</a:t>
                </a:r>
                <a:r>
                  <a:rPr lang="ja-JP" altLang="en-US" sz="2400"/>
                  <a:t>類似パラメータ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sz="2400" dirty="0"/>
                  <a:t>を</a:t>
                </a:r>
                <a:r>
                  <a:rPr lang="ja-JP" altLang="en-US" sz="2400"/>
                  <a:t>以下の式で定義する。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E28F2E4-7A8F-2F8E-272B-EC026B55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27" y="1715340"/>
                <a:ext cx="7011546" cy="1195071"/>
              </a:xfrm>
              <a:prstGeom prst="rect">
                <a:avLst/>
              </a:prstGeom>
              <a:blipFill>
                <a:blip r:embed="rId2"/>
                <a:stretch>
                  <a:fillRect l="-1449" b="-73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B9E5464-697C-4D14-92CB-3CF32CAC1946}"/>
                  </a:ext>
                </a:extLst>
              </p:cNvPr>
              <p:cNvSpPr txBox="1"/>
              <p:nvPr/>
            </p:nvSpPr>
            <p:spPr>
              <a:xfrm>
                <a:off x="5958417" y="3429000"/>
                <a:ext cx="3041345" cy="1512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altLang="ja-JP" sz="20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ja-JP" sz="2000" dirty="0">
                    <a:latin typeface="Cambria Math" panose="02040503050406030204" pitchFamily="18" charset="0"/>
                  </a:rPr>
                  <a:t> </a:t>
                </a:r>
                <a:r>
                  <a:rPr lang="ja-JP" altLang="en-US" sz="2000">
                    <a:latin typeface="Cambria Math" panose="02040503050406030204" pitchFamily="18" charset="0"/>
                  </a:rPr>
                  <a:t>各パラメータの基準値</a:t>
                </a:r>
                <a:endParaRPr lang="en-US" altLang="ja-JP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次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の微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係数</m:t>
                      </m:r>
                    </m:oMath>
                  </m:oMathPara>
                </a14:m>
                <a:endParaRPr lang="en-US" altLang="ja-JP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:2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次の微係数</m:t>
                      </m:r>
                    </m:oMath>
                  </m:oMathPara>
                </a14:m>
                <a:endParaRPr lang="en-US" altLang="ja-JP" sz="20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B9E5464-697C-4D14-92CB-3CF32CAC1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417" y="3429000"/>
                <a:ext cx="3041345" cy="1512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33485FE-4B54-C4A8-D640-4F82EF1B7097}"/>
                  </a:ext>
                </a:extLst>
              </p:cNvPr>
              <p:cNvSpPr txBox="1"/>
              <p:nvPr/>
            </p:nvSpPr>
            <p:spPr>
              <a:xfrm>
                <a:off x="144238" y="3428999"/>
                <a:ext cx="5584799" cy="1847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algn="l"/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33485FE-4B54-C4A8-D640-4F82EF1B7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38" y="3428999"/>
                <a:ext cx="5584799" cy="1847557"/>
              </a:xfrm>
              <a:prstGeom prst="rect">
                <a:avLst/>
              </a:prstGeom>
              <a:blipFill>
                <a:blip r:embed="rId4"/>
                <a:stretch>
                  <a:fillRect t="-72789" b="-1034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77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C93783-CA21-AB75-4B5E-C4C334ADC8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49448-40A7-470A-A068-9ECFB823D661}" type="slidenum">
              <a:rPr lang="en-US" altLang="ja-JP" smtClean="0"/>
              <a:pPr/>
              <a:t>5</a:t>
            </a:fld>
            <a:endParaRPr lang="en-US" altLang="ja-JP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A5C17CC-D5A2-14BE-B308-12BB4001E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692150"/>
            <a:ext cx="11328400" cy="509588"/>
          </a:xfrm>
        </p:spPr>
        <p:txBody>
          <a:bodyPr/>
          <a:lstStyle/>
          <a:p>
            <a:r>
              <a:rPr lang="ja-JP" altLang="en-US" sz="3200"/>
              <a:t>複数パラメータを用いた無次元化</a:t>
            </a:r>
            <a:r>
              <a:rPr lang="en-US" altLang="ja-JP" sz="3200" dirty="0"/>
              <a:t>CV-S</a:t>
            </a:r>
            <a:r>
              <a:rPr lang="ja-JP" altLang="en-US" sz="3200"/>
              <a:t>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074B9C2-01E7-D18E-7895-B7EE456F1E92}"/>
                  </a:ext>
                </a:extLst>
              </p:cNvPr>
              <p:cNvSpPr txBox="1"/>
              <p:nvPr/>
            </p:nvSpPr>
            <p:spPr>
              <a:xfrm>
                <a:off x="1265550" y="2335271"/>
                <a:ext cx="6762834" cy="330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ja-JP" altLang="en-US" sz="2400"/>
                  <a:t>続いて、類似パラメータ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sz="2400"/>
                  <a:t>に対し、重み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sz="2400"/>
                  <a:t>を与えて組み合わせた仮想的な類似パラメータ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ja-JP" altLang="en-US" sz="2400"/>
                  <a:t>を以下のように定義する。</a:t>
                </a:r>
                <a:endParaRPr lang="en-US" altLang="ja-JP" sz="2400" dirty="0"/>
              </a:p>
              <a:p>
                <a:pPr algn="l">
                  <a:lnSpc>
                    <a:spcPct val="150000"/>
                  </a:lnSpc>
                </a:pPr>
                <a:r>
                  <a:rPr lang="en-US" altLang="ja-JP" dirty="0"/>
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</a: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ja-JP" altLang="en-US" sz="24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074B9C2-01E7-D18E-7895-B7EE456F1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550" y="2335271"/>
                <a:ext cx="6762834" cy="3301288"/>
              </a:xfrm>
              <a:prstGeom prst="rect">
                <a:avLst/>
              </a:prstGeom>
              <a:blipFill>
                <a:blip r:embed="rId2"/>
                <a:stretch>
                  <a:fillRect l="-1311" r="-5114419" b="-561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71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A7B301-F4A6-A0D1-2523-3658F9F6D4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49448-40A7-470A-A068-9ECFB823D661}" type="slidenum">
              <a:rPr lang="en-US" altLang="ja-JP" smtClean="0"/>
              <a:pPr/>
              <a:t>6</a:t>
            </a:fld>
            <a:endParaRPr lang="en-US" altLang="ja-JP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4ECCFF43-D38D-2EE5-739B-C54CE096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692150"/>
            <a:ext cx="11328400" cy="509588"/>
          </a:xfrm>
        </p:spPr>
        <p:txBody>
          <a:bodyPr/>
          <a:lstStyle/>
          <a:p>
            <a:r>
              <a:rPr lang="ja-JP" altLang="en-US" sz="3200"/>
              <a:t>複数パラメータを用いた無次元化</a:t>
            </a:r>
            <a:r>
              <a:rPr lang="en-US" altLang="ja-JP" sz="3200" dirty="0"/>
              <a:t>CV-S</a:t>
            </a:r>
            <a:r>
              <a:rPr lang="ja-JP" altLang="en-US" sz="3200"/>
              <a:t>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D5F4EF-FDDA-5C09-AF7D-03C8B3A527FF}"/>
              </a:ext>
            </a:extLst>
          </p:cNvPr>
          <p:cNvSpPr txBox="1"/>
          <p:nvPr/>
        </p:nvSpPr>
        <p:spPr>
          <a:xfrm>
            <a:off x="1661592" y="1700808"/>
            <a:ext cx="5820816" cy="45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ja-JP" altLang="en-US"/>
              <a:t>これらのパラメータに対して、以下のように無次元化を施す。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8376D9D-5C56-A65C-6A2A-D938397FD5FA}"/>
                  </a:ext>
                </a:extLst>
              </p:cNvPr>
              <p:cNvSpPr txBox="1"/>
              <p:nvPr/>
            </p:nvSpPr>
            <p:spPr>
              <a:xfrm>
                <a:off x="1835696" y="2593605"/>
                <a:ext cx="5472608" cy="2563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8376D9D-5C56-A65C-6A2A-D938397FD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593605"/>
                <a:ext cx="5472608" cy="2563587"/>
              </a:xfrm>
              <a:prstGeom prst="rect">
                <a:avLst/>
              </a:prstGeom>
              <a:blipFill>
                <a:blip r:embed="rId2"/>
                <a:stretch>
                  <a:fillRect t="-35468" b="-532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416851"/>
      </p:ext>
    </p:extLst>
  </p:cSld>
  <p:clrMapOvr>
    <a:masterClrMapping/>
  </p:clrMapOvr>
</p:sld>
</file>

<file path=ppt/theme/theme1.xml><?xml version="1.0" encoding="utf-8"?>
<a:theme xmlns:a="http://schemas.openxmlformats.org/drawingml/2006/main" name="ppt2j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pt2j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lnDef>
  </a:objectDefaults>
  <a:extraClrSchemeLst>
    <a:extraClrScheme>
      <a:clrScheme name="ppt2j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2j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2j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2j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2j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2j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2j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2j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2j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2j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2j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2j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_4-3" id="{58448573-7E79-5241-A21E-A281A019178E}" vid="{10639D95-FD13-C448-89F2-2B83F91867E6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ppt2j</Template>
  <TotalTime>144</TotalTime>
  <Words>452</Words>
  <Application>Microsoft Macintosh PowerPoint</Application>
  <PresentationFormat>画面に合わせる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CMR10</vt:lpstr>
      <vt:lpstr>CMTI10</vt:lpstr>
      <vt:lpstr>ＭＳ Ｐゴシック</vt:lpstr>
      <vt:lpstr>Arial</vt:lpstr>
      <vt:lpstr>Cambria Math</vt:lpstr>
      <vt:lpstr>ppt2j</vt:lpstr>
      <vt:lpstr>炉物理パラメータ不確かさ評価のための 複数の模擬パラメータを活用した無次元化CV-S法 </vt:lpstr>
      <vt:lpstr>背景</vt:lpstr>
      <vt:lpstr>CV法およびCV-S法</vt:lpstr>
      <vt:lpstr>背景</vt:lpstr>
      <vt:lpstr>複数パラメータを用いた無次元化CV-S法</vt:lpstr>
      <vt:lpstr>複数パラメータを用いた無次元化CV-S法</vt:lpstr>
      <vt:lpstr>複数パラメータを用いた無次元化CV-S法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炉物理パラメータ不確かさ評価のための 複数の模擬パラメータを活用した無次元化CV-S法 </dc:title>
  <dc:creator>Microsoft Office User</dc:creator>
  <cp:lastModifiedBy>Microsoft Office User</cp:lastModifiedBy>
  <cp:revision>1</cp:revision>
  <dcterms:created xsi:type="dcterms:W3CDTF">2023-02-03T21:41:16Z</dcterms:created>
  <dcterms:modified xsi:type="dcterms:W3CDTF">2023-02-04T00:06:10Z</dcterms:modified>
</cp:coreProperties>
</file>