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5" r:id="rId6"/>
    <p:sldId id="266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990EF-0C07-443F-B45C-950276E655BC}" v="164" dt="2021-12-27T18:10:52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83" autoAdjust="0"/>
  </p:normalViewPr>
  <p:slideViewPr>
    <p:cSldViewPr snapToGrid="0">
      <p:cViewPr varScale="1">
        <p:scale>
          <a:sx n="93" d="100"/>
          <a:sy n="93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8T06:14:55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1210 617 24575,'-977'0'0,"968"-1"0,-1 1 0,1-1 0,0-1 0,0 1 0,0-2 0,0 1 0,1-1 0,-1 0 0,1-1 0,0 0 0,-1-1 0,2 1 0,-1-2 0,1 1 0,-1-1 0,2 0 0,-1 0 0,1-1 0,0 0 0,0 0 0,0 0 0,1-1 0,0 0 0,1 0 0,0 0 0,0 0 0,-2-11 0,-4-23 0,2 1 0,2-1 0,1 0 0,3-1 0,1 1 0,6-47 0,-4 85 0,0-1 0,0 1 0,1 0 0,0 0 0,0-1 0,0 1 0,0 0 0,1 0 0,-1 1 0,1-1 0,0 1 0,0-1 0,0 1 0,1 0 0,-1 0 0,1 0 0,-1 0 0,1 1 0,0 0 0,0 0 0,1 0 0,6-3 0,2 0 0,0 1 0,1 0 0,0 1 0,-1 0 0,1 1 0,17-1 0,108-8 0,27-1 0,-59 17 0,182 33 0,-136-25 0,-118-13 0,0 2 0,1 2 0,-2 1 0,47 13 0,-54-11 0,1-1 0,0-2 0,53 3 0,32 3 0,128 41 0,-156-41 0,-1-4 0,130-9 0,-63 0 0,-113 3 0,-3 1 0,1-1 0,0-2 0,59-12 0,-51 7 0,1 2 0,0 2 0,1 2 0,47 4 0,9 0 0,-22 0 0,-43-1 0,0-1 0,66-8 0,-89 3 0,0 0 0,0 0 0,15-8 0,-17 7 0,1 0 0,-1 0 0,1 2 0,19-4 0,33 2 0,95 6 0,-51 2 0,-102-3 0,-1 0 0,1 1 0,0 0 0,0 0 0,0 1 0,-1 0 0,1 0 0,-1 0 0,1 1 0,-1 0 0,0 0 0,0 1 0,0-1 0,7 8 0,-5-4 0,0 1 0,-1 0 0,0 0 0,-1 1 0,1 0 0,-2 0 0,1 0 0,6 17 0,-5-6 0,0 0 0,-1 1 0,-1-1 0,-1 1 0,-1 1 0,0-1 0,-2 0 0,-3 42 0,2-58 0,-1 0 0,0-1 0,0 1 0,0-1 0,-1 1 0,1-1 0,-1 0 0,0 0 0,0 0 0,-1 0 0,1 0 0,-1 0 0,0-1 0,0 1 0,-6 5 0,2-4 0,0 0 0,0 0 0,-1-1 0,1 0 0,-1 0 0,0-1 0,-16 5 0,-2-2 0,0-1 0,0-2 0,0 0 0,-41-2 0,-1084-4 0,631 5 0,492-1 0,-1 2 0,-28 6 0,28-4 0,-57 4 0,-427-10-1365,492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8T06:15:23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349 761 24575,'-22'-1'0,"1"0"0,0-2 0,-1 0 0,1-2 0,0 0 0,0-1 0,-33-15 0,47 17 0,0-1 0,0 0 0,0 0 0,1 0 0,0-1 0,0 0 0,0 0 0,1-1 0,0 1 0,0-1 0,1 0 0,0 0 0,0-1 0,0 0 0,-2-7 0,-5-19 0,1 0 0,-7-45 0,7 29 0,6 21 0,1 0 0,1 1 0,5-58 0,-1 14 0,-1 67 0,0-1 0,0 0 0,1 0 0,0 1 0,0-1 0,0 1 0,1 0 0,0-1 0,0 1 0,0 0 0,0 1 0,1-1 0,7-7 0,-2 3 0,-1 0 0,1 1 0,1 1 0,0-1 0,20-10 0,-18 12 0,1 2 0,0-1 0,0 2 0,0 0 0,0 0 0,24 0 0,87 3 0,-60 1 0,-28-2 0,-19 0 0,0 1 0,34 4 0,-46-3 0,1 0 0,-1 1 0,0-1 0,0 1 0,0 0 0,0 0 0,0 1 0,0 0 0,-1 0 0,1 0 0,-1 0 0,0 1 0,6 5 0,-2 1 0,0 1 0,0-1 0,-1 2 0,-1-1 0,0 1 0,0-1 0,-1 1 0,5 20 0,-1 3 0,6 66 0,-4-48 0,-8-42 0,0 0 0,-1 0 0,0 0 0,0 16 0,-2-15 0,0-1 0,-1 1 0,-1-1 0,0 0 0,0 0 0,-1 0 0,-1 0 0,0 0 0,0-1 0,-1 1 0,0-1 0,-1 0 0,0-1 0,-1 1 0,0-1 0,0-1 0,-1 1 0,0-1 0,-1 0 0,1-1 0,-1 0 0,-12 6 0,-14 13 0,26-18 0,-2 0 0,1-1 0,-1 0 0,0 0 0,0-2 0,-20 8 0,18-8 0,1-2 0,-1 0 0,0 0 0,-15 0 0,-16 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8T06:15:27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267 797 24575,'-14'0'0,"1"-1"0,-1 0 0,0-1 0,1-1 0,0 0 0,-1 0 0,1-2 0,0 1 0,-17-10 0,23 10 0,0-1 0,0 1 0,0-1 0,1 0 0,0-1 0,0 1 0,0-1 0,1-1 0,0 1 0,0-1 0,0 0 0,1 0 0,0 0 0,0 0 0,1-1 0,-4-15 0,-1-18 0,1 0 0,3-1 0,1 0 0,5-57 0,-2 33 0,2 50 0,1 0 0,0 0 0,2 1 0,-1 0 0,2 0 0,0 0 0,0 0 0,15-21 0,-10 20 0,1 0 0,1 1 0,1 0 0,23-19 0,-28 27 0,0 1 0,1 0 0,-1 1 0,1 0 0,0 0 0,0 1 0,1 1 0,-1 0 0,1 0 0,0 1 0,15-1 0,11 0 0,0 2 0,37 4 0,-66-2 0,-1 0 0,0 0 0,0 1 0,0 0 0,0 0 0,0 0 0,0 1 0,-1 0 0,1 1 0,-1-1 0,0 1 0,0 1 0,0-1 0,0 1 0,-1 0 0,0 0 0,0 0 0,6 10 0,4 7 0,-1 0 0,-2 1 0,18 44 0,-20-43 0,-5-10 0,-1-1 0,0 1 0,-1 0 0,0 0 0,-1 0 0,0 15 0,-4 92 0,0-49 0,3-61 0,-1 0 0,-1 0 0,0 0 0,0 0 0,-1 0 0,0 0 0,-1-1 0,0 1 0,-1-1 0,0 0 0,-1 0 0,0 0 0,0-1 0,-1 1 0,0-1 0,-1-1 0,0 1 0,0-1 0,-11 9 0,10-10 0,0 1 0,0-1 0,-1 0 0,0-1 0,0 0 0,-1 0 0,0-1 0,0-1 0,0 1 0,0-2 0,-1 1 0,0-1 0,1-1 0,-1 0 0,0 0 0,0-2 0,0 1 0,-17-2 0,-69 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7CD6E-949C-4CD5-A74C-DBC16816874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D1B3E-BBBD-4B4C-906E-5678B2FD2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8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D1B3E-BBBD-4B4C-906E-5678B2FD2C3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32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g++ can compile any .c or .</a:t>
            </a:r>
            <a:r>
              <a:rPr lang="en-US" altLang="ko-KR" dirty="0" err="1">
                <a:effectLst/>
              </a:rPr>
              <a:t>cpp</a:t>
            </a:r>
            <a:r>
              <a:rPr lang="en-US" altLang="ko-KR" dirty="0">
                <a:effectLst/>
              </a:rPr>
              <a:t> files but they will be treated as C++ files only.</a:t>
            </a:r>
          </a:p>
          <a:p>
            <a:r>
              <a:rPr lang="en-US" altLang="ko-KR" dirty="0" err="1">
                <a:effectLst/>
              </a:rPr>
              <a:t>gcc</a:t>
            </a:r>
            <a:r>
              <a:rPr lang="en-US" altLang="ko-KR" dirty="0">
                <a:effectLst/>
              </a:rPr>
              <a:t> can compile any .c or .</a:t>
            </a:r>
            <a:r>
              <a:rPr lang="en-US" altLang="ko-KR" dirty="0" err="1">
                <a:effectLst/>
              </a:rPr>
              <a:t>cpp</a:t>
            </a:r>
            <a:r>
              <a:rPr lang="en-US" altLang="ko-KR" dirty="0">
                <a:effectLst/>
              </a:rPr>
              <a:t> files but they will be treated as C and C++ respectively.</a:t>
            </a:r>
          </a:p>
          <a:p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-c: 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161616"/>
                </a:solidFill>
                <a:effectLst/>
                <a:latin typeface="IBM Plex Sans KR"/>
              </a:rPr>
              <a:t>컴파일만 수행하고 링크는 수행하지 않습니다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IBM Plex Sans KR"/>
              </a:rPr>
              <a:t>.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IBM Plex Sans KR"/>
              </a:rPr>
              <a:t>이 스크립트 파일에는 별도의 컴파일 및 링크 단계가 있습니다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IBM Plex Sans 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D1B3E-BBBD-4B4C-906E-5678B2FD2C3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2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“-j”</a:t>
            </a:r>
            <a:r>
              <a:rPr lang="ko-KR" altLang="en-US" dirty="0"/>
              <a:t>플래그는 한번에 빌드할 스레드의 개수를 컴파일러에 전달해줌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D1B3E-BBBD-4B4C-906E-5678B2FD2C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3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Bundle Adjustment: </a:t>
            </a:r>
            <a:r>
              <a:rPr lang="en-US" altLang="ko-KR" dirty="0" err="1"/>
              <a:t>StM</a:t>
            </a:r>
            <a:r>
              <a:rPr lang="ko-KR" altLang="en-US" dirty="0"/>
              <a:t>을 수행할 때</a:t>
            </a:r>
            <a:r>
              <a:rPr lang="en-US" altLang="ko-KR" dirty="0"/>
              <a:t>, </a:t>
            </a:r>
            <a:r>
              <a:rPr lang="ko-KR" altLang="en-US" dirty="0"/>
              <a:t>다수의 프레임에 존재하는 </a:t>
            </a:r>
            <a:r>
              <a:rPr lang="en-US" altLang="ko-KR" dirty="0"/>
              <a:t>Visual </a:t>
            </a:r>
            <a:r>
              <a:rPr lang="en-US" altLang="ko-KR" dirty="0" err="1"/>
              <a:t>keypoint</a:t>
            </a:r>
            <a:r>
              <a:rPr lang="ko-KR" altLang="en-US" dirty="0"/>
              <a:t>들의 위치</a:t>
            </a:r>
            <a:r>
              <a:rPr lang="en-US" altLang="ko-KR" dirty="0"/>
              <a:t>(2d</a:t>
            </a:r>
            <a:r>
              <a:rPr lang="ko-KR" altLang="en-US" dirty="0" err="1"/>
              <a:t>필섹위치</a:t>
            </a:r>
            <a:r>
              <a:rPr lang="en-US" altLang="ko-KR" dirty="0"/>
              <a:t>)</a:t>
            </a:r>
            <a:r>
              <a:rPr lang="ko-KR" altLang="en-US" dirty="0"/>
              <a:t>를 기반으로 추정한 </a:t>
            </a:r>
            <a:r>
              <a:rPr lang="en-US" altLang="ko-KR" dirty="0"/>
              <a:t>3d</a:t>
            </a:r>
            <a:r>
              <a:rPr lang="ko-KR" altLang="en-US" dirty="0"/>
              <a:t>위치와 카메라 </a:t>
            </a:r>
            <a:r>
              <a:rPr lang="ko-KR" altLang="en-US" dirty="0" err="1"/>
              <a:t>프레임간의</a:t>
            </a:r>
            <a:r>
              <a:rPr lang="ko-KR" altLang="en-US" dirty="0"/>
              <a:t> </a:t>
            </a:r>
            <a:r>
              <a:rPr lang="en-US" altLang="ko-KR" dirty="0"/>
              <a:t>3d</a:t>
            </a:r>
            <a:r>
              <a:rPr lang="ko-KR" altLang="en-US" dirty="0"/>
              <a:t>상대 움직임을 동시에 최적화하는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D1B3E-BBBD-4B4C-906E-5678B2FD2C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9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2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6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0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9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6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2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8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9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750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20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eres-solver.googlesource.com/ceres-solv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84B3B6-A79B-4BF3-B31A-12F04788E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100" y="1256294"/>
            <a:ext cx="6594231" cy="248197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CMake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  <a:r>
              <a:rPr lang="en-US" altLang="ko-KR"/>
              <a:t>, </a:t>
            </a:r>
            <a:br>
              <a:rPr lang="en-US" altLang="ko-KR"/>
            </a:br>
            <a:r>
              <a:rPr lang="en-US" altLang="ko-KR"/>
              <a:t>Ceres </a:t>
            </a:r>
            <a:r>
              <a:rPr lang="en-US" altLang="ko-KR" dirty="0"/>
              <a:t>Solver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ko-KR" altLang="en-US" dirty="0"/>
              <a:t>및 예제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A2ADC4-B0B4-4828-8227-628730473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광운대학교 로봇학부 </a:t>
            </a:r>
            <a:r>
              <a:rPr lang="en-US" altLang="ko-KR" dirty="0"/>
              <a:t>2018741022 </a:t>
            </a:r>
            <a:r>
              <a:rPr lang="ko-KR" altLang="en-US" dirty="0"/>
              <a:t>이기진</a:t>
            </a:r>
          </a:p>
        </p:txBody>
      </p:sp>
      <p:pic>
        <p:nvPicPr>
          <p:cNvPr id="4" name="Picture 3" descr="다색 버블 효과">
            <a:extLst>
              <a:ext uri="{FF2B5EF4-FFF2-40B4-BE49-F238E27FC236}">
                <a16:creationId xmlns:a16="http://schemas.microsoft.com/office/drawing/2014/main" id="{8A44FDE7-B31A-4769-A71C-1651FBCA7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39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9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99D14-86D3-4C23-A31E-716E82FA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48063"/>
            <a:ext cx="9905999" cy="761901"/>
          </a:xfrm>
        </p:spPr>
        <p:txBody>
          <a:bodyPr/>
          <a:lstStyle/>
          <a:p>
            <a:r>
              <a:rPr lang="en-US" altLang="ko-KR" dirty="0" err="1"/>
              <a:t>Cmake</a:t>
            </a:r>
            <a:r>
              <a:rPr lang="ko-KR" altLang="en-US" dirty="0"/>
              <a:t>와 그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2BF4F0-9121-41E8-9F62-C47630EA5057}"/>
              </a:ext>
            </a:extLst>
          </p:cNvPr>
          <p:cNvSpPr/>
          <p:nvPr/>
        </p:nvSpPr>
        <p:spPr>
          <a:xfrm>
            <a:off x="1293091" y="1431635"/>
            <a:ext cx="144087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소스 코드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F3294E-509B-4977-AC35-13B837FFC519}"/>
              </a:ext>
            </a:extLst>
          </p:cNvPr>
          <p:cNvSpPr/>
          <p:nvPr/>
        </p:nvSpPr>
        <p:spPr>
          <a:xfrm>
            <a:off x="1293089" y="2961492"/>
            <a:ext cx="144087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바이너리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오브젝트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78E51F-9990-4904-8CCF-95BBD87CDBCC}"/>
              </a:ext>
            </a:extLst>
          </p:cNvPr>
          <p:cNvSpPr/>
          <p:nvPr/>
        </p:nvSpPr>
        <p:spPr>
          <a:xfrm>
            <a:off x="1293089" y="4490634"/>
            <a:ext cx="144087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 파일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D58662-ED7A-430E-8E5A-517D1C4988C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013526" y="2151635"/>
            <a:ext cx="2" cy="809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B946037-41DC-404B-BA0E-BC5F98153C5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013526" y="3681492"/>
            <a:ext cx="0" cy="8091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283C75-254C-457B-8414-16C4CF452BED}"/>
              </a:ext>
            </a:extLst>
          </p:cNvPr>
          <p:cNvSpPr txBox="1"/>
          <p:nvPr/>
        </p:nvSpPr>
        <p:spPr>
          <a:xfrm>
            <a:off x="2013525" y="2371540"/>
            <a:ext cx="99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F477D6-A81C-4F9C-8DAE-203955B511D6}"/>
              </a:ext>
            </a:extLst>
          </p:cNvPr>
          <p:cNvSpPr txBox="1"/>
          <p:nvPr/>
        </p:nvSpPr>
        <p:spPr>
          <a:xfrm>
            <a:off x="2013525" y="3828095"/>
            <a:ext cx="99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</a:t>
            </a: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AD9A9B27-866F-4A55-AD8C-18CA1867AED7}"/>
              </a:ext>
            </a:extLst>
          </p:cNvPr>
          <p:cNvSpPr/>
          <p:nvPr/>
        </p:nvSpPr>
        <p:spPr>
          <a:xfrm rot="2810175">
            <a:off x="1333167" y="2414424"/>
            <a:ext cx="1875259" cy="1814137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F6D243-8599-41A5-BE72-7DB295ED4F07}"/>
              </a:ext>
            </a:extLst>
          </p:cNvPr>
          <p:cNvSpPr txBox="1"/>
          <p:nvPr/>
        </p:nvSpPr>
        <p:spPr>
          <a:xfrm>
            <a:off x="3289243" y="2998326"/>
            <a:ext cx="1219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빌드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컴파일러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EB114B-2EB6-40FB-B905-2C03BBD7EA92}"/>
              </a:ext>
            </a:extLst>
          </p:cNvPr>
          <p:cNvSpPr txBox="1"/>
          <p:nvPr/>
        </p:nvSpPr>
        <p:spPr>
          <a:xfrm>
            <a:off x="4775200" y="1422303"/>
            <a:ext cx="452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gcc</a:t>
            </a:r>
            <a:r>
              <a:rPr lang="en-US" altLang="ko-KR" dirty="0"/>
              <a:t>: </a:t>
            </a:r>
            <a:r>
              <a:rPr lang="ko-KR" altLang="en-US" dirty="0"/>
              <a:t>모든 리눅스에서 공통으로 쓰는 컴파일러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A26AE9-BCDF-48DA-BD4B-F9F8F9E61E2D}"/>
              </a:ext>
            </a:extLst>
          </p:cNvPr>
          <p:cNvSpPr txBox="1"/>
          <p:nvPr/>
        </p:nvSpPr>
        <p:spPr>
          <a:xfrm>
            <a:off x="4775200" y="1881880"/>
            <a:ext cx="4636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extension on Linux</a:t>
            </a:r>
          </a:p>
          <a:p>
            <a:r>
              <a:rPr lang="ko-KR" altLang="en-US" dirty="0"/>
              <a:t>바이너리 파일</a:t>
            </a:r>
            <a:r>
              <a:rPr lang="en-US" altLang="ko-KR" dirty="0"/>
              <a:t>: *.o</a:t>
            </a:r>
          </a:p>
          <a:p>
            <a:r>
              <a:rPr lang="ko-KR" altLang="en-US" dirty="0"/>
              <a:t>실행 파일</a:t>
            </a:r>
            <a:r>
              <a:rPr lang="en-US" altLang="ko-KR" dirty="0"/>
              <a:t>: </a:t>
            </a:r>
            <a:r>
              <a:rPr lang="ko-KR" altLang="en-US" dirty="0"/>
              <a:t>확장자 없음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08C983-97EE-430B-9385-FB3F53339872}"/>
              </a:ext>
            </a:extLst>
          </p:cNvPr>
          <p:cNvSpPr txBox="1"/>
          <p:nvPr/>
        </p:nvSpPr>
        <p:spPr>
          <a:xfrm>
            <a:off x="4775200" y="3015461"/>
            <a:ext cx="627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컴파일 해보기</a:t>
            </a:r>
            <a:endParaRPr lang="en-US" altLang="ko-KR" dirty="0"/>
          </a:p>
          <a:p>
            <a:r>
              <a:rPr lang="en-US" altLang="ko-KR" dirty="0"/>
              <a:t>g++ -c name.cpp: </a:t>
            </a:r>
            <a:r>
              <a:rPr lang="en-US" altLang="ko-KR" dirty="0" err="1"/>
              <a:t>cpp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 err="1"/>
              <a:t>여러개일수도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o</a:t>
            </a:r>
            <a:r>
              <a:rPr lang="ko-KR" altLang="en-US" dirty="0"/>
              <a:t>파일을 생성</a:t>
            </a:r>
            <a:endParaRPr lang="en-US" altLang="ko-KR" dirty="0"/>
          </a:p>
          <a:p>
            <a:r>
              <a:rPr lang="en-US" altLang="ko-KR" dirty="0"/>
              <a:t>g++</a:t>
            </a:r>
            <a:r>
              <a:rPr lang="ko-KR" altLang="en-US" dirty="0"/>
              <a:t> </a:t>
            </a:r>
            <a:r>
              <a:rPr lang="en-US" altLang="ko-KR" dirty="0"/>
              <a:t>-o test </a:t>
            </a:r>
            <a:r>
              <a:rPr lang="en-US" altLang="ko-KR" dirty="0" err="1"/>
              <a:t>name.o</a:t>
            </a:r>
            <a:r>
              <a:rPr lang="en-US" altLang="ko-KR" dirty="0"/>
              <a:t>: o</a:t>
            </a:r>
            <a:r>
              <a:rPr lang="ko-KR" altLang="en-US" dirty="0"/>
              <a:t>파일에서 </a:t>
            </a:r>
            <a:r>
              <a:rPr lang="en-US" altLang="ko-KR" dirty="0"/>
              <a:t>test(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r>
              <a:rPr lang="ko-KR" altLang="en-US" dirty="0"/>
              <a:t>파일을 생성</a:t>
            </a:r>
          </a:p>
        </p:txBody>
      </p:sp>
      <p:pic>
        <p:nvPicPr>
          <p:cNvPr id="28" name="그림 27" descr="텍스트, 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BDC20588-736D-4076-901A-EB85074D9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440" y="4025041"/>
            <a:ext cx="3516886" cy="1978248"/>
          </a:xfrm>
          <a:prstGeom prst="rect">
            <a:avLst/>
          </a:prstGeom>
        </p:spPr>
      </p:pic>
      <p:pic>
        <p:nvPicPr>
          <p:cNvPr id="30" name="그림 29" descr="텍스트, 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7DD7A1E4-275B-4CBC-BFE4-396788D39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706" y="4032337"/>
            <a:ext cx="3503914" cy="197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7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99D14-86D3-4C23-A31E-716E82FA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48063"/>
            <a:ext cx="9905999" cy="761901"/>
          </a:xfrm>
        </p:spPr>
        <p:txBody>
          <a:bodyPr/>
          <a:lstStyle/>
          <a:p>
            <a:r>
              <a:rPr lang="en-US" altLang="ko-KR" dirty="0" err="1"/>
              <a:t>Cmake</a:t>
            </a:r>
            <a:r>
              <a:rPr lang="ko-KR" altLang="en-US" dirty="0"/>
              <a:t>와 그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1320E-A150-4529-A3EE-73D1F5081534}"/>
              </a:ext>
            </a:extLst>
          </p:cNvPr>
          <p:cNvSpPr txBox="1"/>
          <p:nvPr/>
        </p:nvSpPr>
        <p:spPr>
          <a:xfrm>
            <a:off x="947614" y="1289840"/>
            <a:ext cx="495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Makefile</a:t>
            </a:r>
            <a:r>
              <a:rPr lang="en-US" altLang="ko-KR" dirty="0"/>
              <a:t>:</a:t>
            </a:r>
            <a:r>
              <a:rPr lang="ko-KR" altLang="en-US" dirty="0"/>
              <a:t> 리눅스에서 빌드에 필요한 스크립트를 텍스트 형식으로 저장한 파일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형식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타겟 이름</a:t>
            </a:r>
            <a:r>
              <a:rPr lang="en-US" altLang="ko-KR" dirty="0"/>
              <a:t>] : [</a:t>
            </a:r>
            <a:r>
              <a:rPr lang="ko-KR" altLang="en-US" dirty="0"/>
              <a:t>타겟에 필요한 파일들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tab    [</a:t>
            </a:r>
            <a:r>
              <a:rPr lang="ko-KR" altLang="en-US" dirty="0"/>
              <a:t>타겟 실행 코드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make</a:t>
            </a:r>
            <a:r>
              <a:rPr lang="ko-KR" altLang="en-US" dirty="0"/>
              <a:t> </a:t>
            </a:r>
            <a:r>
              <a:rPr lang="en-US" altLang="ko-KR" dirty="0" err="1"/>
              <a:t>name.o</a:t>
            </a:r>
            <a:r>
              <a:rPr lang="en-US" altLang="ko-KR" dirty="0"/>
              <a:t> </a:t>
            </a:r>
            <a:r>
              <a:rPr lang="ko-KR" altLang="en-US" dirty="0"/>
              <a:t>명령어를 통해 실행 가능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all: test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make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를 만듦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clear:</a:t>
            </a:r>
          </a:p>
          <a:p>
            <a:r>
              <a:rPr lang="en-US" altLang="ko-KR" dirty="0"/>
              <a:t>	rm –f </a:t>
            </a:r>
            <a:r>
              <a:rPr lang="en-US" altLang="ko-KR" dirty="0" err="1"/>
              <a:t>my.o</a:t>
            </a:r>
            <a:r>
              <a:rPr lang="en-US" altLang="ko-KR" dirty="0"/>
              <a:t> </a:t>
            </a:r>
            <a:r>
              <a:rPr lang="en-US" altLang="ko-KR" dirty="0" err="1"/>
              <a:t>main.o</a:t>
            </a:r>
            <a:r>
              <a:rPr lang="en-US" altLang="ko-KR" dirty="0"/>
              <a:t> test -&gt;</a:t>
            </a:r>
            <a:r>
              <a:rPr lang="ko-KR" altLang="en-US" dirty="0"/>
              <a:t> 타겟 파일이 없으므로 무조건 명령 수행</a:t>
            </a:r>
            <a:endParaRPr lang="en-US" altLang="ko-KR" dirty="0"/>
          </a:p>
        </p:txBody>
      </p:sp>
      <p:pic>
        <p:nvPicPr>
          <p:cNvPr id="10" name="그림 9" descr="텍스트, 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6D1A0580-2FB8-42E1-B4F7-DFE2F693E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5"/>
          <a:stretch/>
        </p:blipFill>
        <p:spPr>
          <a:xfrm>
            <a:off x="6095999" y="448063"/>
            <a:ext cx="5148387" cy="56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8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99D14-86D3-4C23-A31E-716E82FA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48063"/>
            <a:ext cx="9905999" cy="761901"/>
          </a:xfrm>
        </p:spPr>
        <p:txBody>
          <a:bodyPr/>
          <a:lstStyle/>
          <a:p>
            <a:r>
              <a:rPr lang="en-US" altLang="ko-KR" dirty="0" err="1"/>
              <a:t>Cmake</a:t>
            </a:r>
            <a:r>
              <a:rPr lang="ko-KR" altLang="en-US" dirty="0"/>
              <a:t>와 그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1320E-A150-4529-A3EE-73D1F5081534}"/>
              </a:ext>
            </a:extLst>
          </p:cNvPr>
          <p:cNvSpPr txBox="1"/>
          <p:nvPr/>
        </p:nvSpPr>
        <p:spPr>
          <a:xfrm>
            <a:off x="975322" y="1209964"/>
            <a:ext cx="9905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cmake</a:t>
            </a:r>
            <a:r>
              <a:rPr lang="en-US" altLang="ko-KR" dirty="0"/>
              <a:t>: </a:t>
            </a:r>
            <a:r>
              <a:rPr lang="en-US" altLang="ko-KR" dirty="0" err="1"/>
              <a:t>makefile</a:t>
            </a:r>
            <a:r>
              <a:rPr lang="ko-KR" altLang="en-US" dirty="0"/>
              <a:t>을 쉽게 만들어주는 툴</a:t>
            </a:r>
            <a:r>
              <a:rPr lang="en-US" altLang="ko-KR" dirty="0"/>
              <a:t>, CMakeLists.txt</a:t>
            </a:r>
            <a:r>
              <a:rPr lang="ko-KR" altLang="en-US" dirty="0"/>
              <a:t>인식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 예시를 통한 </a:t>
            </a:r>
            <a:r>
              <a:rPr lang="en-US" altLang="ko-KR" dirty="0"/>
              <a:t>CMakeLists.txt</a:t>
            </a:r>
            <a:r>
              <a:rPr lang="ko-KR" altLang="en-US" dirty="0"/>
              <a:t>형식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cmake_minimum_required</a:t>
            </a:r>
            <a:r>
              <a:rPr lang="en-US" altLang="ko-KR" dirty="0"/>
              <a:t>(</a:t>
            </a:r>
            <a:r>
              <a:rPr lang="ko-KR" altLang="en-US" dirty="0"/>
              <a:t>최소 버전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project(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add_subdirectory</a:t>
            </a:r>
            <a:r>
              <a:rPr lang="en-US" altLang="ko-KR" dirty="0"/>
              <a:t>(</a:t>
            </a:r>
            <a:r>
              <a:rPr lang="en-US" altLang="ko-KR" dirty="0" err="1"/>
              <a:t>mylib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add_executable</a:t>
            </a:r>
            <a:r>
              <a:rPr lang="en-US" altLang="ko-KR" dirty="0"/>
              <a:t>(</a:t>
            </a:r>
            <a:r>
              <a:rPr lang="ko-KR" altLang="en-US" dirty="0"/>
              <a:t>실행파일</a:t>
            </a:r>
            <a:r>
              <a:rPr lang="en-US" altLang="ko-KR" dirty="0"/>
              <a:t> </a:t>
            </a:r>
            <a:r>
              <a:rPr lang="ko-KR" altLang="en-US" dirty="0"/>
              <a:t>소스코드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target_link_libraries</a:t>
            </a:r>
            <a:r>
              <a:rPr lang="en-US" altLang="ko-KR" dirty="0"/>
              <a:t>(</a:t>
            </a:r>
            <a:r>
              <a:rPr lang="en-US" altLang="ko-KR" dirty="0" err="1"/>
              <a:t>mytest</a:t>
            </a:r>
            <a:r>
              <a:rPr lang="en-US" altLang="ko-KR" dirty="0"/>
              <a:t> PUBLIC </a:t>
            </a:r>
            <a:r>
              <a:rPr lang="en-US" altLang="ko-KR" dirty="0" err="1"/>
              <a:t>mylib</a:t>
            </a:r>
            <a:r>
              <a:rPr lang="en-US" altLang="ko-KR" dirty="0"/>
              <a:t>)</a:t>
            </a:r>
          </a:p>
        </p:txBody>
      </p:sp>
      <p:pic>
        <p:nvPicPr>
          <p:cNvPr id="5" name="그림 4" descr="텍스트, 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7DE6DA1A-9652-44E3-99A6-4F7D9F3EF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75" y="1861964"/>
            <a:ext cx="6342870" cy="37860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4C3D43-565D-498A-8194-46D6168A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37" y="3598001"/>
            <a:ext cx="3057525" cy="2181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E025CBB-CFE7-46D7-A84B-B2564AF8E2C1}"/>
                  </a:ext>
                </a:extLst>
              </p14:cNvPr>
              <p14:cNvContentPartPr/>
              <p14:nvPr/>
            </p14:nvContentPartPr>
            <p14:xfrm>
              <a:off x="1799545" y="5181309"/>
              <a:ext cx="1397520" cy="2228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E025CBB-CFE7-46D7-A84B-B2564AF8E2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0545" y="5172309"/>
                <a:ext cx="14151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F3D7004-5867-409D-AE2B-CCFE0CE9851B}"/>
                  </a:ext>
                </a:extLst>
              </p14:cNvPr>
              <p14:cNvContentPartPr/>
              <p14:nvPr/>
            </p14:nvContentPartPr>
            <p14:xfrm>
              <a:off x="7380020" y="2294795"/>
              <a:ext cx="262800" cy="2743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F3D7004-5867-409D-AE2B-CCFE0CE985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020" y="2285795"/>
                <a:ext cx="2804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3217783-8612-4ECF-93B4-BB4F129BF199}"/>
                  </a:ext>
                </a:extLst>
              </p14:cNvPr>
              <p14:cNvContentPartPr/>
              <p14:nvPr/>
            </p14:nvContentPartPr>
            <p14:xfrm>
              <a:off x="7692140" y="2262755"/>
              <a:ext cx="237240" cy="2970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3217783-8612-4ECF-93B4-BB4F129BF1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83140" y="2253755"/>
                <a:ext cx="254880" cy="3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37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99D14-86D3-4C23-A31E-716E82FA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48063"/>
            <a:ext cx="9905999" cy="761901"/>
          </a:xfrm>
        </p:spPr>
        <p:txBody>
          <a:bodyPr/>
          <a:lstStyle/>
          <a:p>
            <a:r>
              <a:rPr lang="en-US" altLang="ko-KR" dirty="0"/>
              <a:t>Ceres Solver </a:t>
            </a:r>
            <a:r>
              <a:rPr lang="ko-KR" altLang="en-US" dirty="0"/>
              <a:t>설치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38259-99E4-4646-AF7E-7964D648DBC0}"/>
              </a:ext>
            </a:extLst>
          </p:cNvPr>
          <p:cNvSpPr txBox="1"/>
          <p:nvPr/>
        </p:nvSpPr>
        <p:spPr>
          <a:xfrm>
            <a:off x="1143001" y="1270122"/>
            <a:ext cx="990599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우선 </a:t>
            </a:r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en-US" altLang="ko-KR" dirty="0"/>
              <a:t>clone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-git clone </a:t>
            </a:r>
            <a:r>
              <a:rPr lang="en-US" altLang="ko-KR" dirty="0">
                <a:hlinkClick r:id="rId3"/>
              </a:rPr>
              <a:t>https://ceres-solver.googlesource.com/ceres-solver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 독립 요소 설치</a:t>
            </a:r>
            <a:endParaRPr lang="en-US" altLang="ko-KR" dirty="0"/>
          </a:p>
          <a:p>
            <a:r>
              <a:rPr lang="en-US" altLang="ko-KR" dirty="0"/>
              <a:t>-google-</a:t>
            </a:r>
            <a:r>
              <a:rPr lang="en-US" altLang="ko-KR" dirty="0" err="1"/>
              <a:t>glog</a:t>
            </a:r>
            <a:r>
              <a:rPr lang="en-US" altLang="ko-KR" dirty="0"/>
              <a:t>: </a:t>
            </a:r>
            <a:r>
              <a:rPr lang="ko-KR" altLang="en-US" dirty="0"/>
              <a:t>구글이 구현한 로깅 라이브러리</a:t>
            </a:r>
            <a:r>
              <a:rPr lang="en-US" altLang="ko-KR" dirty="0"/>
              <a:t>, </a:t>
            </a:r>
            <a:r>
              <a:rPr lang="ko-KR" altLang="en-US" dirty="0"/>
              <a:t>로그를 남길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gflags</a:t>
            </a:r>
            <a:r>
              <a:rPr lang="en-US" altLang="ko-KR" dirty="0"/>
              <a:t>: 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커맨드라인 플래그 처리를 실행하는 라이브러리</a:t>
            </a:r>
            <a:endParaRPr lang="en-US" altLang="ko-KR" dirty="0"/>
          </a:p>
          <a:p>
            <a:r>
              <a:rPr lang="en-US" altLang="ko-KR" dirty="0"/>
              <a:t>-BLAS &amp; LAPACK: </a:t>
            </a:r>
            <a:r>
              <a:rPr lang="ko-KR" altLang="en-US" dirty="0"/>
              <a:t>선형대수 구현을 위한 패키지</a:t>
            </a:r>
            <a:endParaRPr lang="en-US" altLang="ko-KR" dirty="0"/>
          </a:p>
          <a:p>
            <a:r>
              <a:rPr lang="en-US" altLang="ko-KR" dirty="0"/>
              <a:t>-Eigen3: </a:t>
            </a:r>
            <a:r>
              <a:rPr lang="ko-KR" altLang="en-US" dirty="0"/>
              <a:t>선형대수적 알고리즘을 위한 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SuiteSparse</a:t>
            </a:r>
            <a:r>
              <a:rPr lang="en-US" altLang="ko-KR" dirty="0"/>
              <a:t>: </a:t>
            </a:r>
            <a:r>
              <a:rPr lang="ko-KR" altLang="en-US" dirty="0"/>
              <a:t>희소 행렬관련 소프트웨어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Ceres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-ceres-bin </a:t>
            </a:r>
            <a:r>
              <a:rPr lang="ko-KR" altLang="en-US" dirty="0"/>
              <a:t>폴더를 따로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-ceres-solve</a:t>
            </a:r>
            <a:r>
              <a:rPr lang="ko-KR" altLang="en-US" dirty="0"/>
              <a:t>폴더를 </a:t>
            </a:r>
            <a:r>
              <a:rPr lang="en-US" altLang="ko-KR" dirty="0" err="1"/>
              <a:t>cmake</a:t>
            </a:r>
            <a:r>
              <a:rPr lang="en-US" altLang="ko-KR" dirty="0"/>
              <a:t> ..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-make –j3: </a:t>
            </a:r>
            <a:r>
              <a:rPr lang="ko-KR" altLang="en-US" dirty="0"/>
              <a:t>한번에 </a:t>
            </a:r>
            <a:r>
              <a:rPr lang="en-US" altLang="ko-KR" dirty="0"/>
              <a:t>3</a:t>
            </a:r>
            <a:r>
              <a:rPr lang="ko-KR" altLang="en-US" dirty="0"/>
              <a:t>개의 파일을 빌드한다</a:t>
            </a:r>
            <a:endParaRPr lang="en-US" altLang="ko-KR" dirty="0"/>
          </a:p>
          <a:p>
            <a:r>
              <a:rPr lang="en-US" altLang="ko-KR" dirty="0"/>
              <a:t>-make test</a:t>
            </a:r>
          </a:p>
          <a:p>
            <a:r>
              <a:rPr lang="en-US" altLang="ko-KR" dirty="0"/>
              <a:t>-make install(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를 써주지 않고 빌드하다가 </a:t>
            </a:r>
            <a:r>
              <a:rPr lang="ko-KR" altLang="en-US" dirty="0" err="1"/>
              <a:t>에러뜸</a:t>
            </a:r>
            <a:r>
              <a:rPr lang="en-US" altLang="ko-KR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67691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99D14-86D3-4C23-A31E-716E82FA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48063"/>
            <a:ext cx="9905999" cy="761901"/>
          </a:xfrm>
        </p:spPr>
        <p:txBody>
          <a:bodyPr/>
          <a:lstStyle/>
          <a:p>
            <a:r>
              <a:rPr lang="en-US" altLang="ko-KR"/>
              <a:t>Ceres Solver </a:t>
            </a:r>
            <a:r>
              <a:rPr lang="ko-KR" altLang="en-US"/>
              <a:t>설치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9B6717-F7F5-49A5-AF01-83D632802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2" y="1859572"/>
            <a:ext cx="5580184" cy="3138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35356A-0114-4C78-A9A6-47675846D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1859572"/>
            <a:ext cx="5580187" cy="313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2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99D14-86D3-4C23-A31E-716E82FA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48063"/>
            <a:ext cx="9905999" cy="761901"/>
          </a:xfrm>
        </p:spPr>
        <p:txBody>
          <a:bodyPr/>
          <a:lstStyle/>
          <a:p>
            <a:r>
              <a:rPr lang="en-US" altLang="ko-KR" dirty="0"/>
              <a:t>Ceres Solver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1320E-A150-4529-A3EE-73D1F5081534}"/>
              </a:ext>
            </a:extLst>
          </p:cNvPr>
          <p:cNvSpPr txBox="1"/>
          <p:nvPr/>
        </p:nvSpPr>
        <p:spPr>
          <a:xfrm>
            <a:off x="975322" y="1209964"/>
            <a:ext cx="990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Ceres Solver: a tool to help optimization of Non-linear</a:t>
            </a:r>
            <a:r>
              <a:rPr lang="ko-KR" altLang="en-US" dirty="0"/>
              <a:t> </a:t>
            </a:r>
            <a:r>
              <a:rPr lang="en-US" altLang="ko-KR" dirty="0"/>
              <a:t>cost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</a:p>
          <a:p>
            <a:endParaRPr lang="en-US" altLang="ko-KR" dirty="0"/>
          </a:p>
          <a:p>
            <a:r>
              <a:rPr lang="en-US" altLang="ko-KR" dirty="0"/>
              <a:t>Tutorial: Non-linear least square</a:t>
            </a:r>
            <a:r>
              <a:rPr lang="ko-KR" altLang="en-US" dirty="0"/>
              <a:t>의 형태는 아래와 같다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C7BAE4-9E15-4383-B6D2-A4D0E442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22" y="2483112"/>
            <a:ext cx="5068688" cy="13377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E41B3C-B2C3-43A0-954A-38CFB67219FA}"/>
                  </a:ext>
                </a:extLst>
              </p:cNvPr>
              <p:cNvSpPr txBox="1"/>
              <p:nvPr/>
            </p:nvSpPr>
            <p:spPr>
              <a:xfrm>
                <a:off x="975322" y="4170707"/>
                <a:ext cx="99059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시그마 안에 있는 부분을 </a:t>
                </a:r>
                <a:r>
                  <a:rPr lang="en-US" altLang="ko-KR" dirty="0"/>
                  <a:t>residual block</a:t>
                </a:r>
                <a:r>
                  <a:rPr lang="ko-KR" altLang="en-US" dirty="0"/>
                  <a:t>라고 하며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loss </a:t>
                </a:r>
                <a:r>
                  <a:rPr lang="en-US" altLang="ko-KR" dirty="0" err="1"/>
                  <a:t>func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옆부분이 </a:t>
                </a:r>
                <a:r>
                  <a:rPr lang="en-US" altLang="ko-KR" dirty="0"/>
                  <a:t>cost </a:t>
                </a:r>
                <a:r>
                  <a:rPr lang="en-US" altLang="ko-KR" dirty="0" err="1"/>
                  <a:t>func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loss </a:t>
                </a:r>
                <a:r>
                  <a:rPr lang="en-US" altLang="ko-KR" dirty="0" err="1"/>
                  <a:t>func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cost </a:t>
                </a:r>
                <a:r>
                  <a:rPr lang="en-US" altLang="ko-KR" dirty="0" err="1"/>
                  <a:t>func</a:t>
                </a:r>
                <a:r>
                  <a:rPr lang="ko-KR" altLang="en-US" dirty="0"/>
                  <a:t>의 차이</a:t>
                </a:r>
                <a:r>
                  <a:rPr lang="en-US" altLang="ko-KR" dirty="0"/>
                  <a:t>: loss</a:t>
                </a:r>
                <a:r>
                  <a:rPr lang="ko-KR" altLang="en-US" dirty="0"/>
                  <a:t>는 단일 데이터셋을 다루는 반면에</a:t>
                </a:r>
                <a:r>
                  <a:rPr lang="en-US" altLang="ko-KR" dirty="0"/>
                  <a:t>, cost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loss</a:t>
                </a:r>
                <a:r>
                  <a:rPr lang="ko-KR" altLang="en-US" dirty="0"/>
                  <a:t>전체 데이터셋에 대한 값이라 볼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E41B3C-B2C3-43A0-954A-38CFB6721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22" y="4170707"/>
                <a:ext cx="9905999" cy="1200329"/>
              </a:xfrm>
              <a:prstGeom prst="rect">
                <a:avLst/>
              </a:prstGeom>
              <a:blipFill>
                <a:blip r:embed="rId3"/>
                <a:stretch>
                  <a:fillRect l="-554" t="-253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43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99D14-86D3-4C23-A31E-716E82FA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48063"/>
            <a:ext cx="9905999" cy="761901"/>
          </a:xfrm>
        </p:spPr>
        <p:txBody>
          <a:bodyPr/>
          <a:lstStyle/>
          <a:p>
            <a:r>
              <a:rPr lang="en-US" altLang="ko-KR" dirty="0" err="1"/>
              <a:t>helloworld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1320E-A150-4529-A3EE-73D1F5081534}"/>
              </a:ext>
            </a:extLst>
          </p:cNvPr>
          <p:cNvSpPr txBox="1"/>
          <p:nvPr/>
        </p:nvSpPr>
        <p:spPr>
          <a:xfrm>
            <a:off x="1143000" y="4128229"/>
            <a:ext cx="990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operator()</a:t>
            </a:r>
            <a:r>
              <a:rPr lang="ko-KR" altLang="en-US" dirty="0"/>
              <a:t>는 템플릿 메서드이다</a:t>
            </a:r>
            <a:r>
              <a:rPr lang="en-US" altLang="ko-KR" dirty="0"/>
              <a:t>. </a:t>
            </a:r>
            <a:r>
              <a:rPr lang="ko-KR" altLang="en-US" dirty="0"/>
              <a:t>필요한 값에 따라 </a:t>
            </a:r>
            <a:r>
              <a:rPr lang="en-US" altLang="ko-KR" dirty="0"/>
              <a:t>Ceres</a:t>
            </a:r>
            <a:r>
              <a:rPr lang="ko-KR" altLang="en-US" dirty="0"/>
              <a:t>가 </a:t>
            </a:r>
            <a:r>
              <a:rPr lang="en-US" altLang="ko-KR" dirty="0" err="1"/>
              <a:t>CostFunctor</a:t>
            </a:r>
            <a:r>
              <a:rPr lang="en-US" altLang="ko-KR" dirty="0"/>
              <a:t>::operator&lt;T&gt;()</a:t>
            </a:r>
            <a:r>
              <a:rPr lang="ko-KR" altLang="en-US" dirty="0"/>
              <a:t>를 각기 다른 자료형으로 불러오게 한다</a:t>
            </a:r>
            <a:r>
              <a:rPr lang="en-US" altLang="ko-KR" dirty="0"/>
              <a:t>.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40FBE2A-7F67-4712-A2FF-9AC267B8E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99302"/>
            <a:ext cx="9905998" cy="2019014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SFMono-Regular"/>
              </a:rPr>
              <a:t>struct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CostFunctor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{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404040"/>
                </a:solidFill>
                <a:latin typeface="Arial Unicode MS"/>
                <a:ea typeface="SFMono-Regular"/>
              </a:rPr>
              <a:t>	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SFMono-Regular"/>
              </a:rPr>
              <a:t>template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SFMono-Regular"/>
              </a:rPr>
              <a:t>typename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404040"/>
                </a:solidFill>
                <a:latin typeface="Arial Unicode MS"/>
                <a:ea typeface="SFMono-Regular"/>
              </a:rPr>
              <a:t>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02000"/>
                </a:solidFill>
                <a:effectLst/>
                <a:latin typeface="Arial Unicode MS"/>
                <a:ea typeface="SFMono-Regular"/>
              </a:rPr>
              <a:t>bool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SFMono-Regular"/>
              </a:rPr>
              <a:t>operator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()(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SFMono-Regular"/>
              </a:rPr>
              <a:t>const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SFMono-Regular"/>
              </a:rPr>
              <a:t>const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residual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SFMono-Regular"/>
              </a:rPr>
              <a:t>const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{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404040"/>
                </a:solidFill>
                <a:latin typeface="Arial Unicode MS"/>
              </a:rPr>
              <a:t>		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residual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]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SFMono-Regular"/>
              </a:rPr>
              <a:t>10.0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];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404040"/>
                </a:solidFill>
                <a:latin typeface="Arial Unicode MS"/>
                <a:ea typeface="SFMono-Regular"/>
              </a:rPr>
              <a:t>	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SFMono-Regular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ea typeface="SFMono-Regular"/>
              </a:rPr>
              <a:t>true;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404040"/>
                </a:solidFill>
                <a:latin typeface="Arial Unicode MS"/>
                <a:ea typeface="SFMono-Regular"/>
              </a:rPr>
              <a:t>	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}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};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5301A06-4355-480C-893D-8782FDD11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9" y="4864495"/>
            <a:ext cx="9905998" cy="566309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CostFunction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cost_function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404040"/>
                </a:solidFill>
                <a:latin typeface="Arial Unicode MS"/>
                <a:ea typeface="SFMono-Regular"/>
              </a:rPr>
              <a:t>	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SFMono-Regular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AutoDiffCostFunction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CostFunctor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SFMono-Regular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CostFunctor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);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FF9C81-6843-4C2D-A3FB-3CE35103D3A0}"/>
              </a:ext>
            </a:extLst>
          </p:cNvPr>
          <p:cNvSpPr txBox="1"/>
          <p:nvPr/>
        </p:nvSpPr>
        <p:spPr>
          <a:xfrm>
            <a:off x="1142999" y="5520739"/>
            <a:ext cx="990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AutoDiffCostFunction</a:t>
            </a:r>
            <a:r>
              <a:rPr lang="ko-KR" altLang="en-US" dirty="0"/>
              <a:t>은 </a:t>
            </a:r>
            <a:r>
              <a:rPr lang="en-US" altLang="ko-KR" dirty="0" err="1"/>
              <a:t>CostFunctor</a:t>
            </a:r>
            <a:r>
              <a:rPr lang="ko-KR" altLang="en-US" dirty="0"/>
              <a:t>을 입력으로 받고</a:t>
            </a:r>
            <a:r>
              <a:rPr lang="en-US" altLang="ko-KR" dirty="0"/>
              <a:t>, </a:t>
            </a:r>
            <a:r>
              <a:rPr lang="ko-KR" altLang="en-US" dirty="0"/>
              <a:t>미분 후</a:t>
            </a:r>
            <a:r>
              <a:rPr lang="en-US" altLang="ko-KR" dirty="0"/>
              <a:t>, </a:t>
            </a:r>
            <a:r>
              <a:rPr lang="en-US" altLang="ko-KR" dirty="0" err="1"/>
              <a:t>CostFunction</a:t>
            </a:r>
            <a:r>
              <a:rPr lang="en-US" altLang="ko-KR" dirty="0"/>
              <a:t> </a:t>
            </a:r>
            <a:r>
              <a:rPr lang="ko-KR" altLang="en-US" dirty="0"/>
              <a:t>인터페이스를 산출한다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F33897-455B-428C-8FF5-0B48B02428B6}"/>
                  </a:ext>
                </a:extLst>
              </p:cNvPr>
              <p:cNvSpPr txBox="1"/>
              <p:nvPr/>
            </p:nvSpPr>
            <p:spPr>
              <a:xfrm>
                <a:off x="1142999" y="1279609"/>
                <a:ext cx="9905999" cy="80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helloworld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예제에서는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10−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식을 최소를 만드는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값을 찾는다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예제에서 </a:t>
                </a:r>
                <a:r>
                  <a:rPr lang="en-US" altLang="ko-KR" dirty="0"/>
                  <a:t>f(x) = 10 – x</a:t>
                </a:r>
                <a:r>
                  <a:rPr lang="ko-KR" altLang="en-US" dirty="0"/>
                  <a:t>로 놓고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초기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값은 </a:t>
                </a:r>
                <a:r>
                  <a:rPr lang="en-US" altLang="ko-KR" dirty="0"/>
                  <a:t>0.5</a:t>
                </a:r>
                <a:r>
                  <a:rPr lang="ko-KR" altLang="en-US" dirty="0"/>
                  <a:t>로 줘서 시작한다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F33897-455B-428C-8FF5-0B48B0242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1279609"/>
                <a:ext cx="9905999" cy="803938"/>
              </a:xfrm>
              <a:prstGeom prst="rect">
                <a:avLst/>
              </a:prstGeom>
              <a:blipFill>
                <a:blip r:embed="rId2"/>
                <a:stretch>
                  <a:fillRect l="-492"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5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99D14-86D3-4C23-A31E-716E82FA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48063"/>
            <a:ext cx="9905999" cy="761901"/>
          </a:xfrm>
        </p:spPr>
        <p:txBody>
          <a:bodyPr/>
          <a:lstStyle/>
          <a:p>
            <a:r>
              <a:rPr lang="en-US" altLang="ko-KR" dirty="0" err="1"/>
              <a:t>helloworld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C70A8-A81A-4437-96B5-F1A19217B32A}"/>
              </a:ext>
            </a:extLst>
          </p:cNvPr>
          <p:cNvSpPr txBox="1"/>
          <p:nvPr/>
        </p:nvSpPr>
        <p:spPr>
          <a:xfrm>
            <a:off x="1299696" y="3589285"/>
            <a:ext cx="990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실행의 결과이다</a:t>
            </a:r>
            <a:r>
              <a:rPr lang="en-US" altLang="ko-KR" dirty="0"/>
              <a:t>. </a:t>
            </a:r>
            <a:r>
              <a:rPr lang="ko-KR" altLang="en-US" dirty="0"/>
              <a:t>처음 </a:t>
            </a:r>
            <a:r>
              <a:rPr lang="en-US" altLang="ko-KR" dirty="0"/>
              <a:t>x=0.5</a:t>
            </a:r>
            <a:r>
              <a:rPr lang="ko-KR" altLang="en-US" dirty="0" err="1"/>
              <a:t>일때는</a:t>
            </a:r>
            <a:r>
              <a:rPr lang="ko-KR" altLang="en-US" dirty="0"/>
              <a:t> 오차가 약 </a:t>
            </a:r>
            <a:r>
              <a:rPr lang="en-US" altLang="ko-KR" dirty="0"/>
              <a:t>45.1</a:t>
            </a:r>
            <a:r>
              <a:rPr lang="ko-KR" altLang="en-US" dirty="0"/>
              <a:t>이었지만</a:t>
            </a:r>
            <a:r>
              <a:rPr lang="en-US" altLang="ko-KR" dirty="0"/>
              <a:t>, </a:t>
            </a:r>
            <a:r>
              <a:rPr lang="ko-KR" altLang="en-US" dirty="0"/>
              <a:t>한번의 </a:t>
            </a:r>
            <a:r>
              <a:rPr lang="en-US" altLang="ko-KR" dirty="0"/>
              <a:t>Ceres</a:t>
            </a:r>
            <a:r>
              <a:rPr lang="ko-KR" altLang="en-US" dirty="0"/>
              <a:t> </a:t>
            </a:r>
            <a:r>
              <a:rPr lang="en-US" altLang="ko-KR" dirty="0"/>
              <a:t>Solver</a:t>
            </a:r>
            <a:r>
              <a:rPr lang="ko-KR" altLang="en-US" dirty="0"/>
              <a:t>의 실행으로 </a:t>
            </a:r>
            <a:r>
              <a:rPr lang="en-US" altLang="ko-KR" dirty="0"/>
              <a:t>4.512x10^-7</a:t>
            </a:r>
            <a:r>
              <a:rPr lang="ko-KR" altLang="en-US" dirty="0"/>
              <a:t>로 거의 </a:t>
            </a:r>
            <a:r>
              <a:rPr lang="en-US" altLang="ko-KR" dirty="0"/>
              <a:t>0</a:t>
            </a:r>
            <a:r>
              <a:rPr lang="ko-KR" altLang="en-US" dirty="0"/>
              <a:t>에 가까워진 것을 알 수 있다</a:t>
            </a:r>
            <a:r>
              <a:rPr lang="en-US" altLang="ko-KR" dirty="0"/>
              <a:t>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C9DE1E-FF94-4791-977E-A2B60956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01" y="2037609"/>
            <a:ext cx="11971995" cy="1231106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iter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cost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	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cost_change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|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gradient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|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|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step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|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	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tr_ratio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tr_radius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ls_iter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iter_time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total_time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SFMono-Regular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SFMono-Regular"/>
              </a:rPr>
              <a:t> </a:t>
            </a:r>
            <a:r>
              <a:rPr lang="en-US" altLang="ko-KR" sz="1600" dirty="0">
                <a:solidFill>
                  <a:srgbClr val="404040"/>
                </a:solidFill>
                <a:latin typeface="Arial Unicode MS"/>
                <a:ea typeface="SFMono-Regular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.512500e+01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.00e+00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9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.50e+00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.00e+00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.00e+00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.00e+04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.33e-04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.46e-03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.511598e-07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.51e+01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9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.50e-04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9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.50e+00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.00e+00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.00e+04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.00e-04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.05e-03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 Unicode MS"/>
              <a:ea typeface="SFMono-Regula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.012552e-16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.51e-07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.17e-08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9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.50e-04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.00e+00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9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.00e+04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.60e-05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.09e-03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 Unicode MS"/>
              <a:ea typeface="SFMono-Regula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Ceres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Solver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Report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Iterations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SFMono-Regular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Initial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cost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SFMono-Regular"/>
              </a:rPr>
              <a:t>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.512500e+01,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Final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cost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SFMono-Regular"/>
              </a:rPr>
              <a:t>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.012552e-16,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Termination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: CONVERGENCE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 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SFMono-Regular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.5 -&gt;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Arial Unicode MS"/>
                <a:ea typeface="SFMono-Regular"/>
              </a:rPr>
              <a:t>10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0DB08-2F69-4BAF-BEC9-BEE1EAC33168}"/>
              </a:ext>
            </a:extLst>
          </p:cNvPr>
          <p:cNvSpPr txBox="1"/>
          <p:nvPr/>
        </p:nvSpPr>
        <p:spPr>
          <a:xfrm>
            <a:off x="1299696" y="4705027"/>
            <a:ext cx="9905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Ceres-solver</a:t>
            </a:r>
            <a:r>
              <a:rPr lang="ko-KR" altLang="en-US" dirty="0"/>
              <a:t>는 구글에서 대형 비선형 </a:t>
            </a:r>
            <a:r>
              <a:rPr lang="ko-KR" altLang="en-US" dirty="0" err="1"/>
              <a:t>최소제곱</a:t>
            </a:r>
            <a:r>
              <a:rPr lang="ko-KR" altLang="en-US" dirty="0"/>
              <a:t> 최적화 문제를 풀기위해 만든 오픈소스 라이브러리이다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사용이 쉽고</a:t>
            </a:r>
            <a:r>
              <a:rPr lang="en-US" altLang="ko-KR" dirty="0"/>
              <a:t>, </a:t>
            </a:r>
            <a:r>
              <a:rPr lang="ko-KR" altLang="en-US" dirty="0"/>
              <a:t>성능이 뛰어나며</a:t>
            </a:r>
            <a:r>
              <a:rPr lang="en-US" altLang="ko-KR" dirty="0"/>
              <a:t>, </a:t>
            </a:r>
            <a:r>
              <a:rPr lang="ko-KR" altLang="en-US" dirty="0"/>
              <a:t>특히 최적화에 필요한 </a:t>
            </a:r>
            <a:r>
              <a:rPr lang="en-US" altLang="ko-KR" dirty="0"/>
              <a:t>objective function</a:t>
            </a:r>
            <a:r>
              <a:rPr lang="ko-KR" altLang="en-US" dirty="0"/>
              <a:t>을 유저가 직접 </a:t>
            </a:r>
            <a:r>
              <a:rPr lang="ko-KR" altLang="en-US" dirty="0" err="1"/>
              <a:t>만들수있다는</a:t>
            </a:r>
            <a:r>
              <a:rPr lang="ko-KR" altLang="en-US" dirty="0"/>
              <a:t> 장점이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Bundle adjustment </a:t>
            </a:r>
            <a:r>
              <a:rPr lang="ko-KR" altLang="en-US" dirty="0"/>
              <a:t>기법을 사용하는 </a:t>
            </a:r>
            <a:r>
              <a:rPr lang="en-US" altLang="ko-KR" dirty="0"/>
              <a:t>SLAM</a:t>
            </a:r>
            <a:r>
              <a:rPr lang="ko-KR" altLang="en-US" dirty="0"/>
              <a:t>과 </a:t>
            </a:r>
            <a:r>
              <a:rPr lang="en-US" altLang="ko-KR" dirty="0" err="1"/>
              <a:t>SfM</a:t>
            </a:r>
            <a:r>
              <a:rPr lang="en-US" altLang="ko-KR" dirty="0"/>
              <a:t>(Structure for Motion)</a:t>
            </a:r>
            <a:r>
              <a:rPr lang="ko-KR" altLang="en-US" dirty="0"/>
              <a:t>분야에서 많이 사용된다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46189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RightStep">
      <a:dk1>
        <a:srgbClr val="000000"/>
      </a:dk1>
      <a:lt1>
        <a:srgbClr val="FFFFFF"/>
      </a:lt1>
      <a:dk2>
        <a:srgbClr val="1B2431"/>
      </a:dk2>
      <a:lt2>
        <a:srgbClr val="F3F0F2"/>
      </a:lt2>
      <a:accent1>
        <a:srgbClr val="25B65D"/>
      </a:accent1>
      <a:accent2>
        <a:srgbClr val="18B496"/>
      </a:accent2>
      <a:accent3>
        <a:srgbClr val="2AACD2"/>
      </a:accent3>
      <a:accent4>
        <a:srgbClr val="1C5DD1"/>
      </a:accent4>
      <a:accent5>
        <a:srgbClr val="3A30E3"/>
      </a:accent5>
      <a:accent6>
        <a:srgbClr val="711CD1"/>
      </a:accent6>
      <a:hlink>
        <a:srgbClr val="968B32"/>
      </a:hlink>
      <a:folHlink>
        <a:srgbClr val="7F7F7F"/>
      </a:folHlink>
    </a:clrScheme>
    <a:fontScheme name="Walbaum Display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848</Words>
  <Application>Microsoft Office PowerPoint</Application>
  <PresentationFormat>와이드스크린</PresentationFormat>
  <Paragraphs>99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Arial Unicode MS</vt:lpstr>
      <vt:lpstr>IBM Plex Sans KR</vt:lpstr>
      <vt:lpstr>Microsoft GothicNeo</vt:lpstr>
      <vt:lpstr>맑은 고딕</vt:lpstr>
      <vt:lpstr>Arial</vt:lpstr>
      <vt:lpstr>Cambria Math</vt:lpstr>
      <vt:lpstr>RegattaVTI</vt:lpstr>
      <vt:lpstr>CMake 사용법,  Ceres Solver 설치 및 예제</vt:lpstr>
      <vt:lpstr>Cmake와 그 사용법</vt:lpstr>
      <vt:lpstr>Cmake와 그 사용법</vt:lpstr>
      <vt:lpstr>Cmake와 그 사용법</vt:lpstr>
      <vt:lpstr>Ceres Solver 설치</vt:lpstr>
      <vt:lpstr>Ceres Solver 설치</vt:lpstr>
      <vt:lpstr>Ceres Solver</vt:lpstr>
      <vt:lpstr>helloworld 코드</vt:lpstr>
      <vt:lpstr>helloworld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CMake 사용법 공부 및 Ceres Solver 설치</dc:title>
  <dc:creator>이기진</dc:creator>
  <cp:lastModifiedBy>이기진</cp:lastModifiedBy>
  <cp:revision>56</cp:revision>
  <dcterms:created xsi:type="dcterms:W3CDTF">2021-12-27T16:38:22Z</dcterms:created>
  <dcterms:modified xsi:type="dcterms:W3CDTF">2021-12-28T16:55:15Z</dcterms:modified>
</cp:coreProperties>
</file>