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5"/>
  </p:notesMasterIdLst>
  <p:sldIdLst>
    <p:sldId id="262" r:id="rId2"/>
    <p:sldId id="265" r:id="rId3"/>
    <p:sldId id="261" r:id="rId4"/>
    <p:sldId id="267" r:id="rId5"/>
    <p:sldId id="256" r:id="rId6"/>
    <p:sldId id="257" r:id="rId7"/>
    <p:sldId id="258" r:id="rId8"/>
    <p:sldId id="259" r:id="rId9"/>
    <p:sldId id="260" r:id="rId10"/>
    <p:sldId id="263" r:id="rId11"/>
    <p:sldId id="264"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7" d="100"/>
          <a:sy n="87"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56401-A341-4B9A-879B-0DB1A2B0409E}"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D3167-C1E8-4056-B4E6-AD3EA3969679}" type="slidenum">
              <a:rPr lang="en-IN" smtClean="0"/>
              <a:t>‹#›</a:t>
            </a:fld>
            <a:endParaRPr lang="en-IN"/>
          </a:p>
        </p:txBody>
      </p:sp>
    </p:spTree>
    <p:extLst>
      <p:ext uri="{BB962C8B-B14F-4D97-AF65-F5344CB8AC3E}">
        <p14:creationId xmlns:p14="http://schemas.microsoft.com/office/powerpoint/2010/main" val="36297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3D3167-C1E8-4056-B4E6-AD3EA3969679}" type="slidenum">
              <a:rPr lang="en-IN" smtClean="0"/>
              <a:t>10</a:t>
            </a:fld>
            <a:endParaRPr lang="en-IN"/>
          </a:p>
        </p:txBody>
      </p:sp>
    </p:spTree>
    <p:extLst>
      <p:ext uri="{BB962C8B-B14F-4D97-AF65-F5344CB8AC3E}">
        <p14:creationId xmlns:p14="http://schemas.microsoft.com/office/powerpoint/2010/main" val="4976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98FE1F-AF98-4FC6-805A-0B0725FE2E8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2A89-59CC-406F-99F5-E2E09882CE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57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FE1F-AF98-4FC6-805A-0B0725FE2E8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308422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FE1F-AF98-4FC6-805A-0B0725FE2E8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37985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FE1F-AF98-4FC6-805A-0B0725FE2E8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231991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FE1F-AF98-4FC6-805A-0B0725FE2E8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2A89-59CC-406F-99F5-E2E09882CE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93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98FE1F-AF98-4FC6-805A-0B0725FE2E8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229460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98FE1F-AF98-4FC6-805A-0B0725FE2E80}"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317431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98FE1F-AF98-4FC6-805A-0B0725FE2E80}"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205024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98FE1F-AF98-4FC6-805A-0B0725FE2E80}" type="datetimeFigureOut">
              <a:rPr lang="en-IN" smtClean="0"/>
              <a:t>18-04-2024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122579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98FE1F-AF98-4FC6-805A-0B0725FE2E80}" type="datetimeFigureOut">
              <a:rPr lang="en-IN" smtClean="0"/>
              <a:t>18-04-2024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A52A89-59CC-406F-99F5-E2E09882CE5D}" type="slidenum">
              <a:rPr lang="en-IN" smtClean="0"/>
              <a:t>‹#›</a:t>
            </a:fld>
            <a:endParaRPr lang="en-IN"/>
          </a:p>
        </p:txBody>
      </p:sp>
    </p:spTree>
    <p:extLst>
      <p:ext uri="{BB962C8B-B14F-4D97-AF65-F5344CB8AC3E}">
        <p14:creationId xmlns:p14="http://schemas.microsoft.com/office/powerpoint/2010/main" val="105833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FE1F-AF98-4FC6-805A-0B0725FE2E8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2A89-59CC-406F-99F5-E2E09882CE5D}" type="slidenum">
              <a:rPr lang="en-IN" smtClean="0"/>
              <a:t>‹#›</a:t>
            </a:fld>
            <a:endParaRPr lang="en-IN"/>
          </a:p>
        </p:txBody>
      </p:sp>
    </p:spTree>
    <p:extLst>
      <p:ext uri="{BB962C8B-B14F-4D97-AF65-F5344CB8AC3E}">
        <p14:creationId xmlns:p14="http://schemas.microsoft.com/office/powerpoint/2010/main" val="336688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98FE1F-AF98-4FC6-805A-0B0725FE2E80}" type="datetimeFigureOut">
              <a:rPr lang="en-IN" smtClean="0"/>
              <a:t>18-04-2024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A52A89-59CC-406F-99F5-E2E09882CE5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11730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B9BC27-3FFE-6C18-65DC-B9C38C8D8243}"/>
              </a:ext>
            </a:extLst>
          </p:cNvPr>
          <p:cNvSpPr txBox="1"/>
          <p:nvPr/>
        </p:nvSpPr>
        <p:spPr>
          <a:xfrm>
            <a:off x="304994" y="462075"/>
            <a:ext cx="7854268" cy="2677656"/>
          </a:xfrm>
          <a:prstGeom prst="rect">
            <a:avLst/>
          </a:prstGeom>
          <a:noFill/>
        </p:spPr>
        <p:txBody>
          <a:bodyPr wrap="square">
            <a:spAutoFit/>
          </a:bodyPr>
          <a:lstStyle/>
          <a:p>
            <a:pPr algn="l"/>
            <a:r>
              <a:rPr lang="en-US" sz="3000" b="1" i="0" dirty="0">
                <a:solidFill>
                  <a:srgbClr val="0D0D0D"/>
                </a:solidFill>
                <a:effectLst/>
                <a:highlight>
                  <a:srgbClr val="FFFFFF"/>
                </a:highlight>
                <a:latin typeface="Söhne"/>
                <a:ea typeface="Segoe UI Black" panose="020B0A02040204020203" pitchFamily="34" charset="0"/>
              </a:rPr>
              <a:t>E-Commerce </a:t>
            </a:r>
            <a:r>
              <a:rPr lang="en-IN" sz="3000" b="1" i="0" u="none" strike="noStrike" baseline="0" dirty="0">
                <a:solidFill>
                  <a:srgbClr val="000000"/>
                </a:solidFill>
                <a:latin typeface="Söhne"/>
                <a:ea typeface="Segoe UI Black" panose="020B0A02040204020203" pitchFamily="34" charset="0"/>
              </a:rPr>
              <a:t>Project of Shopee, Brazil</a:t>
            </a:r>
          </a:p>
          <a:p>
            <a:pPr algn="l"/>
            <a:r>
              <a:rPr lang="en-US" sz="3000" b="1" i="0" dirty="0">
                <a:solidFill>
                  <a:srgbClr val="0D0D0D"/>
                </a:solidFill>
                <a:effectLst/>
                <a:highlight>
                  <a:srgbClr val="FFFFFF"/>
                </a:highlight>
                <a:latin typeface="Söhne"/>
              </a:rPr>
              <a:t> </a:t>
            </a:r>
            <a:endParaRPr lang="en-US" sz="3000" b="0" i="0" dirty="0">
              <a:solidFill>
                <a:srgbClr val="0D0D0D"/>
              </a:solidFill>
              <a:effectLst/>
              <a:highlight>
                <a:srgbClr val="FFFFFF"/>
              </a:highlight>
              <a:latin typeface="Söhne"/>
            </a:endParaRPr>
          </a:p>
          <a:p>
            <a:pPr lvl="2">
              <a:buFont typeface="Arial" panose="020B0604020202020204" pitchFamily="34" charset="0"/>
              <a:buChar char="•"/>
            </a:pPr>
            <a:r>
              <a:rPr lang="en-US" sz="3000" b="0" dirty="0">
                <a:solidFill>
                  <a:srgbClr val="0D0D0D"/>
                </a:solidFill>
                <a:effectLst/>
                <a:highlight>
                  <a:srgbClr val="FFFFFF"/>
                </a:highlight>
                <a:latin typeface="Söhne"/>
              </a:rPr>
              <a:t> Title: E-commerce Sales Data Overview</a:t>
            </a:r>
          </a:p>
          <a:p>
            <a:pPr lvl="2">
              <a:buFont typeface="Arial" panose="020B0604020202020204" pitchFamily="34" charset="0"/>
              <a:buChar char="•"/>
            </a:pPr>
            <a:r>
              <a:rPr lang="en-US" sz="3000" b="0" dirty="0">
                <a:solidFill>
                  <a:srgbClr val="0D0D0D"/>
                </a:solidFill>
                <a:effectLst/>
                <a:highlight>
                  <a:srgbClr val="FFFFFF"/>
                </a:highlight>
                <a:latin typeface="Söhne"/>
              </a:rPr>
              <a:t> Subtitle: 2019 to 2023 (Q1)</a:t>
            </a:r>
          </a:p>
          <a:p>
            <a:pPr lvl="2">
              <a:buFont typeface="Arial" panose="020B0604020202020204" pitchFamily="34" charset="0"/>
              <a:buChar char="•"/>
            </a:pPr>
            <a:r>
              <a:rPr lang="en-US" sz="3000" dirty="0">
                <a:solidFill>
                  <a:srgbClr val="0D0D0D"/>
                </a:solidFill>
                <a:highlight>
                  <a:srgbClr val="FFFFFF"/>
                </a:highlight>
                <a:latin typeface="Söhne"/>
              </a:rPr>
              <a:t> MS Power BI</a:t>
            </a:r>
            <a:endParaRPr lang="en-US" sz="3000" b="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
        <p:nvSpPr>
          <p:cNvPr id="4" name="TextBox 3">
            <a:extLst>
              <a:ext uri="{FF2B5EF4-FFF2-40B4-BE49-F238E27FC236}">
                <a16:creationId xmlns:a16="http://schemas.microsoft.com/office/drawing/2014/main" id="{D2F709AA-9DBA-E75B-27F1-18041B01152A}"/>
              </a:ext>
            </a:extLst>
          </p:cNvPr>
          <p:cNvSpPr txBox="1"/>
          <p:nvPr/>
        </p:nvSpPr>
        <p:spPr>
          <a:xfrm>
            <a:off x="8053754" y="5762824"/>
            <a:ext cx="4031273" cy="400110"/>
          </a:xfrm>
          <a:prstGeom prst="rect">
            <a:avLst/>
          </a:prstGeom>
          <a:noFill/>
        </p:spPr>
        <p:txBody>
          <a:bodyPr wrap="square" rtlCol="0">
            <a:spAutoFit/>
          </a:bodyPr>
          <a:lstStyle/>
          <a:p>
            <a:r>
              <a:rPr lang="en-US" sz="2000" b="1" dirty="0"/>
              <a:t>Presentation: Daideepya Awadhiya</a:t>
            </a:r>
            <a:endParaRPr lang="en-IN" sz="2000" b="1" dirty="0"/>
          </a:p>
        </p:txBody>
      </p:sp>
      <p:pic>
        <p:nvPicPr>
          <p:cNvPr id="6" name="Picture 5">
            <a:extLst>
              <a:ext uri="{FF2B5EF4-FFF2-40B4-BE49-F238E27FC236}">
                <a16:creationId xmlns:a16="http://schemas.microsoft.com/office/drawing/2014/main" id="{564B3649-B7FE-D709-6DA1-C18214276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939" y="0"/>
            <a:ext cx="3071061" cy="3071061"/>
          </a:xfrm>
          <a:prstGeom prst="rect">
            <a:avLst/>
          </a:prstGeom>
        </p:spPr>
      </p:pic>
    </p:spTree>
    <p:extLst>
      <p:ext uri="{BB962C8B-B14F-4D97-AF65-F5344CB8AC3E}">
        <p14:creationId xmlns:p14="http://schemas.microsoft.com/office/powerpoint/2010/main" val="12440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7B60C-07A5-28CE-A49C-4786A6B84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50" y="0"/>
            <a:ext cx="11104888" cy="6304085"/>
          </a:xfrm>
          <a:prstGeom prst="rect">
            <a:avLst/>
          </a:prstGeom>
        </p:spPr>
      </p:pic>
      <p:sp>
        <p:nvSpPr>
          <p:cNvPr id="6" name="TextBox 5">
            <a:extLst>
              <a:ext uri="{FF2B5EF4-FFF2-40B4-BE49-F238E27FC236}">
                <a16:creationId xmlns:a16="http://schemas.microsoft.com/office/drawing/2014/main" id="{FDCB2BBE-A39C-7E42-987E-1BD3A005DA60}"/>
              </a:ext>
            </a:extLst>
          </p:cNvPr>
          <p:cNvSpPr txBox="1"/>
          <p:nvPr/>
        </p:nvSpPr>
        <p:spPr>
          <a:xfrm>
            <a:off x="5018210" y="6488668"/>
            <a:ext cx="6097464" cy="369332"/>
          </a:xfrm>
          <a:prstGeom prst="rect">
            <a:avLst/>
          </a:prstGeom>
          <a:noFill/>
        </p:spPr>
        <p:txBody>
          <a:bodyPr wrap="square">
            <a:spAutoFit/>
          </a:bodyPr>
          <a:lstStyle/>
          <a:p>
            <a:r>
              <a:rPr lang="en-US" sz="1800" b="1" dirty="0"/>
              <a:t>Final Dashboard</a:t>
            </a:r>
            <a:endParaRPr lang="en-IN" sz="1800" b="1" dirty="0"/>
          </a:p>
        </p:txBody>
      </p:sp>
    </p:spTree>
    <p:extLst>
      <p:ext uri="{BB962C8B-B14F-4D97-AF65-F5344CB8AC3E}">
        <p14:creationId xmlns:p14="http://schemas.microsoft.com/office/powerpoint/2010/main" val="242417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0F5A1-3B4C-88C1-0088-8CC3EA678914}"/>
              </a:ext>
            </a:extLst>
          </p:cNvPr>
          <p:cNvSpPr txBox="1"/>
          <p:nvPr/>
        </p:nvSpPr>
        <p:spPr>
          <a:xfrm>
            <a:off x="408616" y="852140"/>
            <a:ext cx="8519747" cy="424731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In conclusion, the data from 2019 to Q1 2023 shows strong performance in your e-commerce business with a total revenue of $351.15 million, 50,000 total orders, and a customer base of 1,001. The data reveals key insights into the success of your business and areas for further growth:</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Top Products</a:t>
            </a:r>
            <a:r>
              <a:rPr lang="en-US" b="0" i="0" dirty="0">
                <a:solidFill>
                  <a:srgbClr val="0D0D0D"/>
                </a:solidFill>
                <a:effectLst/>
                <a:highlight>
                  <a:srgbClr val="FFFFFF"/>
                </a:highlight>
                <a:latin typeface="Söhne"/>
              </a:rPr>
              <a:t>: Curtains, wall art, lighting, furniture, and kitchen appliances are among the best-selling products, indicating high demand in the home decor and appliances categories.</a:t>
            </a:r>
          </a:p>
          <a:p>
            <a:pPr algn="l">
              <a:buFont typeface="Arial" panose="020B0604020202020204" pitchFamily="34" charset="0"/>
              <a:buChar char="•"/>
            </a:pPr>
            <a:r>
              <a:rPr lang="en-US" b="1" i="0" dirty="0">
                <a:solidFill>
                  <a:srgbClr val="0D0D0D"/>
                </a:solidFill>
                <a:effectLst/>
                <a:highlight>
                  <a:srgbClr val="FFFFFF"/>
                </a:highlight>
                <a:latin typeface="Söhne"/>
              </a:rPr>
              <a:t>Sales by Country</a:t>
            </a:r>
            <a:r>
              <a:rPr lang="en-US" b="0" i="0" dirty="0">
                <a:solidFill>
                  <a:srgbClr val="0D0D0D"/>
                </a:solidFill>
                <a:effectLst/>
                <a:highlight>
                  <a:srgbClr val="FFFFFF"/>
                </a:highlight>
                <a:latin typeface="Söhne"/>
              </a:rPr>
              <a:t>: Colombia leads in sales, accounting for 27.9% of total orders,</a:t>
            </a:r>
          </a:p>
          <a:p>
            <a:pPr algn="l"/>
            <a:r>
              <a:rPr lang="en-US" b="0" i="0" dirty="0">
                <a:solidFill>
                  <a:srgbClr val="0D0D0D"/>
                </a:solidFill>
                <a:effectLst/>
                <a:highlight>
                  <a:srgbClr val="FFFFFF"/>
                </a:highlight>
                <a:latin typeface="Söhne"/>
              </a:rPr>
              <a:t> followed closely by Chile, Brazil, and Mexico. This suggests strong market presence in Latin America.</a:t>
            </a:r>
          </a:p>
          <a:p>
            <a:pPr algn="l">
              <a:buFont typeface="Arial" panose="020B0604020202020204" pitchFamily="34" charset="0"/>
              <a:buChar char="•"/>
            </a:pPr>
            <a:r>
              <a:rPr lang="en-US" b="1" i="0" dirty="0">
                <a:solidFill>
                  <a:srgbClr val="0D0D0D"/>
                </a:solidFill>
                <a:effectLst/>
                <a:highlight>
                  <a:srgbClr val="FFFFFF"/>
                </a:highlight>
                <a:latin typeface="Söhne"/>
              </a:rPr>
              <a:t>Top Products by Quantity</a:t>
            </a:r>
            <a:r>
              <a:rPr lang="en-US" b="0" i="0" dirty="0">
                <a:solidFill>
                  <a:srgbClr val="0D0D0D"/>
                </a:solidFill>
                <a:effectLst/>
                <a:highlight>
                  <a:srgbClr val="FFFFFF"/>
                </a:highlight>
                <a:latin typeface="Söhne"/>
              </a:rPr>
              <a:t>: Popular products by quantity sold include sport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shoes, speakers, t-shirts, and active wear sets, suggesting diverse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customer</a:t>
            </a: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interests beyond home decor.</a:t>
            </a: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6" name="TextBox 5">
            <a:extLst>
              <a:ext uri="{FF2B5EF4-FFF2-40B4-BE49-F238E27FC236}">
                <a16:creationId xmlns:a16="http://schemas.microsoft.com/office/drawing/2014/main" id="{58022A1F-7919-90FC-A1F6-90479BB1421D}"/>
              </a:ext>
            </a:extLst>
          </p:cNvPr>
          <p:cNvSpPr txBox="1"/>
          <p:nvPr/>
        </p:nvSpPr>
        <p:spPr>
          <a:xfrm>
            <a:off x="4659069" y="57353"/>
            <a:ext cx="3125665" cy="553998"/>
          </a:xfrm>
          <a:prstGeom prst="rect">
            <a:avLst/>
          </a:prstGeom>
          <a:noFill/>
        </p:spPr>
        <p:txBody>
          <a:bodyPr wrap="square" rtlCol="0">
            <a:spAutoFit/>
          </a:bodyPr>
          <a:lstStyle/>
          <a:p>
            <a:r>
              <a:rPr lang="en-US" sz="3000" b="1" dirty="0">
                <a:latin typeface="Söhne"/>
              </a:rPr>
              <a:t>Conclusion</a:t>
            </a:r>
            <a:endParaRPr lang="en-IN" sz="3000" b="1" dirty="0">
              <a:latin typeface="Söhne"/>
            </a:endParaRPr>
          </a:p>
        </p:txBody>
      </p:sp>
      <p:grpSp>
        <p:nvGrpSpPr>
          <p:cNvPr id="7" name="Group 6">
            <a:extLst>
              <a:ext uri="{FF2B5EF4-FFF2-40B4-BE49-F238E27FC236}">
                <a16:creationId xmlns:a16="http://schemas.microsoft.com/office/drawing/2014/main" id="{4B9A21DB-7100-53E4-11E4-05A58CF22EAC}"/>
              </a:ext>
            </a:extLst>
          </p:cNvPr>
          <p:cNvGrpSpPr/>
          <p:nvPr/>
        </p:nvGrpSpPr>
        <p:grpSpPr>
          <a:xfrm>
            <a:off x="5000020" y="2073133"/>
            <a:ext cx="7191980" cy="4784867"/>
            <a:chOff x="2500010" y="1493766"/>
            <a:chExt cx="7191980" cy="4784867"/>
          </a:xfrm>
        </p:grpSpPr>
        <p:grpSp>
          <p:nvGrpSpPr>
            <p:cNvPr id="8" name="Group 7">
              <a:extLst>
                <a:ext uri="{FF2B5EF4-FFF2-40B4-BE49-F238E27FC236}">
                  <a16:creationId xmlns:a16="http://schemas.microsoft.com/office/drawing/2014/main" id="{68C80E32-8B7F-5CB1-ECF1-EDF4E4F939DE}"/>
                </a:ext>
              </a:extLst>
            </p:cNvPr>
            <p:cNvGrpSpPr/>
            <p:nvPr/>
          </p:nvGrpSpPr>
          <p:grpSpPr>
            <a:xfrm>
              <a:off x="4396903" y="3510634"/>
              <a:ext cx="5295087" cy="2767999"/>
              <a:chOff x="992221" y="3863501"/>
              <a:chExt cx="5295087" cy="2767999"/>
            </a:xfrm>
          </p:grpSpPr>
          <p:sp>
            <p:nvSpPr>
              <p:cNvPr id="16" name="Parallelogram 15">
                <a:extLst>
                  <a:ext uri="{FF2B5EF4-FFF2-40B4-BE49-F238E27FC236}">
                    <a16:creationId xmlns:a16="http://schemas.microsoft.com/office/drawing/2014/main" id="{FCE570DA-75CE-4544-1433-87CC0F2F758A}"/>
                  </a:ext>
                </a:extLst>
              </p:cNvPr>
              <p:cNvSpPr/>
              <p:nvPr/>
            </p:nvSpPr>
            <p:spPr>
              <a:xfrm>
                <a:off x="992221" y="4109456"/>
                <a:ext cx="1896893" cy="1281289"/>
              </a:xfrm>
              <a:prstGeom prst="parallelogram">
                <a:avLst>
                  <a:gd name="adj" fmla="val 4308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4D8CCB89-C697-37D7-9C65-35222F500826}"/>
                  </a:ext>
                </a:extLst>
              </p:cNvPr>
              <p:cNvSpPr/>
              <p:nvPr/>
            </p:nvSpPr>
            <p:spPr>
              <a:xfrm flipH="1">
                <a:off x="1543447" y="4109456"/>
                <a:ext cx="2055786" cy="1649318"/>
              </a:xfrm>
              <a:prstGeom prst="parallelogram">
                <a:avLst>
                  <a:gd name="adj" fmla="val 430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9D12788A-3031-A709-E33B-605AC0BF7846}"/>
                  </a:ext>
                </a:extLst>
              </p:cNvPr>
              <p:cNvSpPr/>
              <p:nvPr/>
            </p:nvSpPr>
            <p:spPr>
              <a:xfrm>
                <a:off x="2234112" y="3863501"/>
                <a:ext cx="2970190" cy="1895273"/>
              </a:xfrm>
              <a:prstGeom prst="parallelogram">
                <a:avLst>
                  <a:gd name="adj" fmla="val 84357"/>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extLst>
                  <a:ext uri="{FF2B5EF4-FFF2-40B4-BE49-F238E27FC236}">
                    <a16:creationId xmlns:a16="http://schemas.microsoft.com/office/drawing/2014/main" id="{FD12DBF6-D7B1-71D6-2089-0A7EF85E6C1F}"/>
                  </a:ext>
                </a:extLst>
              </p:cNvPr>
              <p:cNvSpPr/>
              <p:nvPr/>
            </p:nvSpPr>
            <p:spPr>
              <a:xfrm rot="10800000">
                <a:off x="4205589" y="5512819"/>
                <a:ext cx="2081719" cy="1118681"/>
              </a:xfrm>
              <a:prstGeom prst="triangle">
                <a:avLst>
                  <a:gd name="adj" fmla="val 280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a:extLst>
                  <a:ext uri="{FF2B5EF4-FFF2-40B4-BE49-F238E27FC236}">
                    <a16:creationId xmlns:a16="http://schemas.microsoft.com/office/drawing/2014/main" id="{385D9982-ED58-1F49-77B0-961011103015}"/>
                  </a:ext>
                </a:extLst>
              </p:cNvPr>
              <p:cNvSpPr/>
              <p:nvPr/>
            </p:nvSpPr>
            <p:spPr>
              <a:xfrm flipH="1">
                <a:off x="3813230" y="3863501"/>
                <a:ext cx="2081719" cy="1649318"/>
              </a:xfrm>
              <a:prstGeom prst="parallelogram">
                <a:avLst>
                  <a:gd name="adj" fmla="val 43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68C09E84-A48C-0FBC-6FB5-8423F76F38F1}"/>
                </a:ext>
              </a:extLst>
            </p:cNvPr>
            <p:cNvGrpSpPr/>
            <p:nvPr/>
          </p:nvGrpSpPr>
          <p:grpSpPr>
            <a:xfrm>
              <a:off x="2500010" y="1493766"/>
              <a:ext cx="5583676" cy="4280170"/>
              <a:chOff x="992221" y="1478604"/>
              <a:chExt cx="5583676" cy="4280170"/>
            </a:xfrm>
          </p:grpSpPr>
          <p:sp>
            <p:nvSpPr>
              <p:cNvPr id="12" name="Parallelogram 11">
                <a:extLst>
                  <a:ext uri="{FF2B5EF4-FFF2-40B4-BE49-F238E27FC236}">
                    <a16:creationId xmlns:a16="http://schemas.microsoft.com/office/drawing/2014/main" id="{CBC39342-C5F4-14D5-591A-121C0237E194}"/>
                  </a:ext>
                </a:extLst>
              </p:cNvPr>
              <p:cNvSpPr/>
              <p:nvPr/>
            </p:nvSpPr>
            <p:spPr>
              <a:xfrm>
                <a:off x="992221" y="4109456"/>
                <a:ext cx="1896893" cy="1281289"/>
              </a:xfrm>
              <a:prstGeom prst="parallelogram">
                <a:avLst>
                  <a:gd name="adj" fmla="val 4308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E6B23818-E8ED-B785-851D-34BD4AE873A3}"/>
                  </a:ext>
                </a:extLst>
              </p:cNvPr>
              <p:cNvSpPr/>
              <p:nvPr/>
            </p:nvSpPr>
            <p:spPr>
              <a:xfrm flipH="1">
                <a:off x="1543447" y="4109456"/>
                <a:ext cx="2055786" cy="1649318"/>
              </a:xfrm>
              <a:prstGeom prst="parallelogram">
                <a:avLst>
                  <a:gd name="adj" fmla="val 43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arallelogram 13">
                <a:extLst>
                  <a:ext uri="{FF2B5EF4-FFF2-40B4-BE49-F238E27FC236}">
                    <a16:creationId xmlns:a16="http://schemas.microsoft.com/office/drawing/2014/main" id="{EC969F44-5D89-8B64-1D48-0D06375E405A}"/>
                  </a:ext>
                </a:extLst>
              </p:cNvPr>
              <p:cNvSpPr/>
              <p:nvPr/>
            </p:nvSpPr>
            <p:spPr>
              <a:xfrm>
                <a:off x="2234112" y="2597285"/>
                <a:ext cx="4020774" cy="3161489"/>
              </a:xfrm>
              <a:prstGeom prst="parallelogram">
                <a:avLst>
                  <a:gd name="adj" fmla="val 843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extLst>
                  <a:ext uri="{FF2B5EF4-FFF2-40B4-BE49-F238E27FC236}">
                    <a16:creationId xmlns:a16="http://schemas.microsoft.com/office/drawing/2014/main" id="{61BAAA68-431E-FDE7-BA85-4F2141F8F479}"/>
                  </a:ext>
                </a:extLst>
              </p:cNvPr>
              <p:cNvSpPr/>
              <p:nvPr/>
            </p:nvSpPr>
            <p:spPr>
              <a:xfrm>
                <a:off x="4494178" y="1478604"/>
                <a:ext cx="2081719" cy="1118681"/>
              </a:xfrm>
              <a:prstGeom prst="triangle">
                <a:avLst>
                  <a:gd name="adj" fmla="val 906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DC30AABE-B2A5-6BEB-FD91-D3433AF0924F}"/>
                </a:ext>
              </a:extLst>
            </p:cNvPr>
            <p:cNvSpPr txBox="1"/>
            <p:nvPr/>
          </p:nvSpPr>
          <p:spPr>
            <a:xfrm>
              <a:off x="6157478" y="2530840"/>
              <a:ext cx="1713236" cy="523220"/>
            </a:xfrm>
            <a:prstGeom prst="rect">
              <a:avLst/>
            </a:prstGeom>
            <a:noFill/>
          </p:spPr>
          <p:txBody>
            <a:bodyPr wrap="square" rtlCol="0">
              <a:spAutoFit/>
              <a:scene3d>
                <a:camera prst="orthographicFront">
                  <a:rot lat="20099998" lon="0" rev="0"/>
                </a:camera>
                <a:lightRig rig="threePt" dir="t">
                  <a:rot lat="0" lon="0" rev="0"/>
                </a:lightRig>
              </a:scene3d>
              <a:sp3d/>
            </a:bodyPr>
            <a:lstStyle/>
            <a:p>
              <a:pPr algn="ctr"/>
              <a:r>
                <a:rPr lang="en-US" altLang="ko-KR" sz="2800" b="1" i="1" spc="300" dirty="0">
                  <a:solidFill>
                    <a:schemeClr val="bg1"/>
                  </a:solidFill>
                  <a:cs typeface="Arial" pitchFamily="34" charset="0"/>
                </a:rPr>
                <a:t>UP</a:t>
              </a:r>
              <a:endParaRPr lang="ko-KR" altLang="en-US" sz="2800" b="1" i="1" spc="300" dirty="0">
                <a:solidFill>
                  <a:schemeClr val="bg1"/>
                </a:solidFill>
                <a:cs typeface="Arial" pitchFamily="34" charset="0"/>
              </a:endParaRPr>
            </a:p>
          </p:txBody>
        </p:sp>
        <p:sp>
          <p:nvSpPr>
            <p:cNvPr id="11" name="TextBox 10">
              <a:extLst>
                <a:ext uri="{FF2B5EF4-FFF2-40B4-BE49-F238E27FC236}">
                  <a16:creationId xmlns:a16="http://schemas.microsoft.com/office/drawing/2014/main" id="{ECE99598-F5AB-ED83-D11C-3C7637234994}"/>
                </a:ext>
              </a:extLst>
            </p:cNvPr>
            <p:cNvSpPr txBox="1"/>
            <p:nvPr/>
          </p:nvSpPr>
          <p:spPr>
            <a:xfrm>
              <a:off x="7762675" y="4779894"/>
              <a:ext cx="1713236" cy="523220"/>
            </a:xfrm>
            <a:prstGeom prst="rect">
              <a:avLst/>
            </a:prstGeom>
            <a:noFill/>
          </p:spPr>
          <p:txBody>
            <a:bodyPr wrap="square" rtlCol="0">
              <a:spAutoFit/>
              <a:scene3d>
                <a:camera prst="orthographicFront">
                  <a:rot lat="976230" lon="2201484" rev="707500"/>
                </a:camera>
                <a:lightRig rig="threePt" dir="t"/>
              </a:scene3d>
            </a:bodyPr>
            <a:lstStyle/>
            <a:p>
              <a:pPr algn="ctr"/>
              <a:r>
                <a:rPr lang="en-US" altLang="ko-KR" sz="2800" b="1" spc="300" dirty="0">
                  <a:solidFill>
                    <a:schemeClr val="bg1"/>
                  </a:solidFill>
                  <a:cs typeface="Arial" pitchFamily="34" charset="0"/>
                </a:rPr>
                <a:t>DOWN</a:t>
              </a:r>
              <a:endParaRPr lang="ko-KR" altLang="en-US" sz="2800" b="1" spc="300" dirty="0">
                <a:solidFill>
                  <a:schemeClr val="bg1"/>
                </a:solidFill>
                <a:cs typeface="Arial" pitchFamily="34" charset="0"/>
              </a:endParaRPr>
            </a:p>
          </p:txBody>
        </p:sp>
      </p:grpSp>
    </p:spTree>
    <p:extLst>
      <p:ext uri="{BB962C8B-B14F-4D97-AF65-F5344CB8AC3E}">
        <p14:creationId xmlns:p14="http://schemas.microsoft.com/office/powerpoint/2010/main" val="425898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additive="base">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additive="base">
                                        <p:cTn id="3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 calcmode="lin" valueType="num">
                                      <p:cBhvr additive="base">
                                        <p:cTn id="3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19E7E-1FC4-6E83-43A7-8518B2471622}"/>
              </a:ext>
            </a:extLst>
          </p:cNvPr>
          <p:cNvSpPr txBox="1"/>
          <p:nvPr/>
        </p:nvSpPr>
        <p:spPr>
          <a:xfrm>
            <a:off x="648120" y="1748678"/>
            <a:ext cx="8574697" cy="2585323"/>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To further grow your business, capitalize on the strengths identified in your data. Continue focusing on your top-performing product categories while exploring opportunities in emerging trends. Maintain a strong presence in your key markets and consider expanding to other regions with potential.</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By leveraging customer insights and enhancing marketing efforts, you can retain customers and attract new ones. Optimize operations and pricing strategies for better efficiency and competitiveness. By taking these steps, you can build on your current success and achieve sustainable growth in your e-commerce business.</a:t>
            </a:r>
          </a:p>
        </p:txBody>
      </p:sp>
      <p:grpSp>
        <p:nvGrpSpPr>
          <p:cNvPr id="4" name="Group 3">
            <a:extLst>
              <a:ext uri="{FF2B5EF4-FFF2-40B4-BE49-F238E27FC236}">
                <a16:creationId xmlns:a16="http://schemas.microsoft.com/office/drawing/2014/main" id="{169ED270-75B3-5F42-070A-43AD075A87F1}"/>
              </a:ext>
            </a:extLst>
          </p:cNvPr>
          <p:cNvGrpSpPr/>
          <p:nvPr/>
        </p:nvGrpSpPr>
        <p:grpSpPr>
          <a:xfrm>
            <a:off x="9356022" y="114567"/>
            <a:ext cx="2698231" cy="2585323"/>
            <a:chOff x="2197972" y="1937479"/>
            <a:chExt cx="5474490" cy="4958712"/>
          </a:xfrm>
        </p:grpSpPr>
        <p:sp>
          <p:nvSpPr>
            <p:cNvPr id="5" name="Freeform: Shape 4">
              <a:extLst>
                <a:ext uri="{FF2B5EF4-FFF2-40B4-BE49-F238E27FC236}">
                  <a16:creationId xmlns:a16="http://schemas.microsoft.com/office/drawing/2014/main" id="{5C0E7BB3-FF53-CED4-7625-710D6BE89F26}"/>
                </a:ext>
              </a:extLst>
            </p:cNvPr>
            <p:cNvSpPr/>
            <p:nvPr/>
          </p:nvSpPr>
          <p:spPr>
            <a:xfrm>
              <a:off x="3517530" y="1945225"/>
              <a:ext cx="2892291" cy="2101103"/>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FA8BFBE3-F89C-B1CD-5017-B3A8EFA5A613}"/>
                </a:ext>
              </a:extLst>
            </p:cNvPr>
            <p:cNvSpPr/>
            <p:nvPr/>
          </p:nvSpPr>
          <p:spPr>
            <a:xfrm>
              <a:off x="2197972" y="3226710"/>
              <a:ext cx="2333722" cy="365809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E8BF5B61-4516-576B-8842-9669C0D12ACC}"/>
                </a:ext>
              </a:extLst>
            </p:cNvPr>
            <p:cNvSpPr/>
            <p:nvPr/>
          </p:nvSpPr>
          <p:spPr>
            <a:xfrm>
              <a:off x="5368635" y="3276678"/>
              <a:ext cx="2303827" cy="3590130"/>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275EB1E-390A-2443-3D92-8AB18BDC6B4F}"/>
                </a:ext>
              </a:extLst>
            </p:cNvPr>
            <p:cNvSpPr/>
            <p:nvPr/>
          </p:nvSpPr>
          <p:spPr>
            <a:xfrm>
              <a:off x="3296416" y="3059452"/>
              <a:ext cx="539685" cy="503006"/>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61A905E-6AC6-B35C-0147-8D7520900938}"/>
                </a:ext>
              </a:extLst>
            </p:cNvPr>
            <p:cNvSpPr/>
            <p:nvPr/>
          </p:nvSpPr>
          <p:spPr>
            <a:xfrm>
              <a:off x="6090696" y="3171358"/>
              <a:ext cx="466330" cy="440131"/>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0FBACC2-9D83-1C2E-9E28-EED920C07EA3}"/>
                </a:ext>
              </a:extLst>
            </p:cNvPr>
            <p:cNvSpPr/>
            <p:nvPr/>
          </p:nvSpPr>
          <p:spPr>
            <a:xfrm>
              <a:off x="4611570" y="2120230"/>
              <a:ext cx="5240" cy="5240"/>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77AC3DE2-1C56-745B-7525-2F45D4FD6836}"/>
                </a:ext>
              </a:extLst>
            </p:cNvPr>
            <p:cNvSpPr/>
            <p:nvPr/>
          </p:nvSpPr>
          <p:spPr>
            <a:xfrm>
              <a:off x="4488903" y="3457246"/>
              <a:ext cx="895981" cy="586841"/>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7C288FE-5F56-2543-B5D4-0814DB5E849E}"/>
                </a:ext>
              </a:extLst>
            </p:cNvPr>
            <p:cNvSpPr/>
            <p:nvPr/>
          </p:nvSpPr>
          <p:spPr>
            <a:xfrm>
              <a:off x="5419001" y="2579746"/>
              <a:ext cx="303899" cy="356297"/>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F0869EEF-0A56-4AE5-9553-99F1B3482637}"/>
                </a:ext>
              </a:extLst>
            </p:cNvPr>
            <p:cNvSpPr/>
            <p:nvPr/>
          </p:nvSpPr>
          <p:spPr>
            <a:xfrm>
              <a:off x="4117469" y="2594419"/>
              <a:ext cx="78595" cy="220066"/>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2AE765B-C39F-5E8C-E844-EADFDE3B5ED5}"/>
                </a:ext>
              </a:extLst>
            </p:cNvPr>
            <p:cNvSpPr/>
            <p:nvPr/>
          </p:nvSpPr>
          <p:spPr>
            <a:xfrm>
              <a:off x="4155058" y="2142712"/>
              <a:ext cx="1514262" cy="639239"/>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1EA1F40-F1C1-3E8B-69B3-CD5B9ED71A3D}"/>
                </a:ext>
              </a:extLst>
            </p:cNvPr>
            <p:cNvSpPr/>
            <p:nvPr/>
          </p:nvSpPr>
          <p:spPr>
            <a:xfrm>
              <a:off x="4213881" y="2262748"/>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20EB509-9A52-365F-98D8-C7FADAAF7A55}"/>
                </a:ext>
              </a:extLst>
            </p:cNvPr>
            <p:cNvSpPr/>
            <p:nvPr/>
          </p:nvSpPr>
          <p:spPr>
            <a:xfrm>
              <a:off x="5241377" y="2216114"/>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84041B0-ECC1-3D2C-DB1B-CC6EAD8EF0F4}"/>
                </a:ext>
              </a:extLst>
            </p:cNvPr>
            <p:cNvSpPr/>
            <p:nvPr/>
          </p:nvSpPr>
          <p:spPr>
            <a:xfrm>
              <a:off x="4368643" y="3764956"/>
              <a:ext cx="1513702" cy="3118218"/>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99E2AAB-82FD-BBA0-EABE-3A8CA1D6C153}"/>
                </a:ext>
              </a:extLst>
            </p:cNvPr>
            <p:cNvSpPr/>
            <p:nvPr/>
          </p:nvSpPr>
          <p:spPr>
            <a:xfrm>
              <a:off x="4801956" y="4049861"/>
              <a:ext cx="616115" cy="2846330"/>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B99A742D-FB37-C368-8310-B8988840B9D9}"/>
                </a:ext>
              </a:extLst>
            </p:cNvPr>
            <p:cNvSpPr/>
            <p:nvPr/>
          </p:nvSpPr>
          <p:spPr>
            <a:xfrm>
              <a:off x="4590789" y="1937479"/>
              <a:ext cx="818792" cy="263183"/>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dirty="0"/>
            </a:p>
          </p:txBody>
        </p:sp>
        <p:sp>
          <p:nvSpPr>
            <p:cNvPr id="20" name="Graphic 124">
              <a:extLst>
                <a:ext uri="{FF2B5EF4-FFF2-40B4-BE49-F238E27FC236}">
                  <a16:creationId xmlns:a16="http://schemas.microsoft.com/office/drawing/2014/main" id="{444A3519-04D5-CDE0-35BB-DD932E6AECFB}"/>
                </a:ext>
              </a:extLst>
            </p:cNvPr>
            <p:cNvSpPr/>
            <p:nvPr/>
          </p:nvSpPr>
          <p:spPr>
            <a:xfrm>
              <a:off x="4101477" y="2612266"/>
              <a:ext cx="294726" cy="285062"/>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7415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230403-05C1-34FC-D190-CAE37BA174CF}"/>
              </a:ext>
            </a:extLst>
          </p:cNvPr>
          <p:cNvGrpSpPr/>
          <p:nvPr/>
        </p:nvGrpSpPr>
        <p:grpSpPr>
          <a:xfrm>
            <a:off x="6629805" y="2576937"/>
            <a:ext cx="4174531" cy="3095771"/>
            <a:chOff x="4308820" y="4093831"/>
            <a:chExt cx="2620337" cy="1989030"/>
          </a:xfrm>
        </p:grpSpPr>
        <p:grpSp>
          <p:nvGrpSpPr>
            <p:cNvPr id="4" name="Group 3">
              <a:extLst>
                <a:ext uri="{FF2B5EF4-FFF2-40B4-BE49-F238E27FC236}">
                  <a16:creationId xmlns:a16="http://schemas.microsoft.com/office/drawing/2014/main" id="{8CE6B6B6-2DCD-2BDD-D1E7-0C7E003D8F5F}"/>
                </a:ext>
              </a:extLst>
            </p:cNvPr>
            <p:cNvGrpSpPr/>
            <p:nvPr/>
          </p:nvGrpSpPr>
          <p:grpSpPr>
            <a:xfrm>
              <a:off x="4308820" y="4093831"/>
              <a:ext cx="1989030" cy="1989030"/>
              <a:chOff x="7041527" y="1014883"/>
              <a:chExt cx="1371600" cy="1371600"/>
            </a:xfrm>
          </p:grpSpPr>
          <p:sp>
            <p:nvSpPr>
              <p:cNvPr id="9" name="Oval 8">
                <a:extLst>
                  <a:ext uri="{FF2B5EF4-FFF2-40B4-BE49-F238E27FC236}">
                    <a16:creationId xmlns:a16="http://schemas.microsoft.com/office/drawing/2014/main" id="{D9559361-A658-F6B2-96E2-2010D8429D18}"/>
                  </a:ext>
                </a:extLst>
              </p:cNvPr>
              <p:cNvSpPr>
                <a:spLocks noChangeAspect="1"/>
              </p:cNvSpPr>
              <p:nvPr/>
            </p:nvSpPr>
            <p:spPr>
              <a:xfrm>
                <a:off x="7041527" y="1014883"/>
                <a:ext cx="1371600" cy="13716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63D6BE4-F34A-2428-6504-4E1DD59EEEB6}"/>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B4367B9-2A37-5026-0F59-CAC65B986143}"/>
                  </a:ext>
                </a:extLst>
              </p:cNvPr>
              <p:cNvSpPr>
                <a:spLocks noChangeAspect="1"/>
              </p:cNvSpPr>
              <p:nvPr/>
            </p:nvSpPr>
            <p:spPr>
              <a:xfrm>
                <a:off x="7315847" y="1289203"/>
                <a:ext cx="822960" cy="8229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F01AA00-013D-7165-AA10-6D5600FBF488}"/>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58B355-2207-AEA6-8F23-7D2B6D1BDC9D}"/>
                  </a:ext>
                </a:extLst>
              </p:cNvPr>
              <p:cNvSpPr>
                <a:spLocks noChangeAspect="1"/>
              </p:cNvSpPr>
              <p:nvPr/>
            </p:nvSpPr>
            <p:spPr>
              <a:xfrm>
                <a:off x="7590167" y="1563523"/>
                <a:ext cx="274320" cy="2743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78A0CD06-2962-E1C2-DE1A-6BBA1949F4CB}"/>
                </a:ext>
              </a:extLst>
            </p:cNvPr>
            <p:cNvGrpSpPr/>
            <p:nvPr/>
          </p:nvGrpSpPr>
          <p:grpSpPr>
            <a:xfrm rot="2780013" flipH="1">
              <a:off x="5776701" y="3513286"/>
              <a:ext cx="413720" cy="1891192"/>
              <a:chOff x="8236553" y="425631"/>
              <a:chExt cx="1175476" cy="5373315"/>
            </a:xfrm>
          </p:grpSpPr>
          <p:sp>
            <p:nvSpPr>
              <p:cNvPr id="6" name="Rectangle: Top Corners Rounded 5">
                <a:extLst>
                  <a:ext uri="{FF2B5EF4-FFF2-40B4-BE49-F238E27FC236}">
                    <a16:creationId xmlns:a16="http://schemas.microsoft.com/office/drawing/2014/main" id="{D1C189D9-C274-35BF-7705-6E3CEB870534}"/>
                  </a:ext>
                </a:extLst>
              </p:cNvPr>
              <p:cNvSpPr/>
              <p:nvPr/>
            </p:nvSpPr>
            <p:spPr>
              <a:xfrm>
                <a:off x="8730582" y="602901"/>
                <a:ext cx="187419" cy="5196045"/>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a:extLst>
                  <a:ext uri="{FF2B5EF4-FFF2-40B4-BE49-F238E27FC236}">
                    <a16:creationId xmlns:a16="http://schemas.microsoft.com/office/drawing/2014/main" id="{A5DC0964-EE5C-ECF7-6021-8AC52F7B96CE}"/>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39FED1A2-8B81-AE3C-BF01-2DF1FF426116}"/>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 name="Graphic 24">
            <a:extLst>
              <a:ext uri="{FF2B5EF4-FFF2-40B4-BE49-F238E27FC236}">
                <a16:creationId xmlns:a16="http://schemas.microsoft.com/office/drawing/2014/main" id="{5D1F91A2-42FF-24EA-E5C6-AB94A8E102E1}"/>
              </a:ext>
            </a:extLst>
          </p:cNvPr>
          <p:cNvGrpSpPr/>
          <p:nvPr/>
        </p:nvGrpSpPr>
        <p:grpSpPr>
          <a:xfrm>
            <a:off x="240649" y="1444627"/>
            <a:ext cx="4371021" cy="4911629"/>
            <a:chOff x="3281711" y="608"/>
            <a:chExt cx="5624879" cy="6858000"/>
          </a:xfrm>
        </p:grpSpPr>
        <p:grpSp>
          <p:nvGrpSpPr>
            <p:cNvPr id="15" name="Graphic 24">
              <a:extLst>
                <a:ext uri="{FF2B5EF4-FFF2-40B4-BE49-F238E27FC236}">
                  <a16:creationId xmlns:a16="http://schemas.microsoft.com/office/drawing/2014/main" id="{2BF0069D-401D-C374-F182-EE566C9DC6E8}"/>
                </a:ext>
              </a:extLst>
            </p:cNvPr>
            <p:cNvGrpSpPr/>
            <p:nvPr/>
          </p:nvGrpSpPr>
          <p:grpSpPr>
            <a:xfrm>
              <a:off x="3286299" y="608"/>
              <a:ext cx="5620291" cy="6858000"/>
              <a:chOff x="3286299" y="608"/>
              <a:chExt cx="5620291" cy="6858000"/>
            </a:xfrm>
            <a:solidFill>
              <a:schemeClr val="accent1"/>
            </a:solidFill>
          </p:grpSpPr>
          <p:sp>
            <p:nvSpPr>
              <p:cNvPr id="36" name="Freeform: Shape 35">
                <a:extLst>
                  <a:ext uri="{FF2B5EF4-FFF2-40B4-BE49-F238E27FC236}">
                    <a16:creationId xmlns:a16="http://schemas.microsoft.com/office/drawing/2014/main" id="{31EF51B0-F0B4-0C89-F8E5-6B3C3DC9F397}"/>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3A4CCC00-D77A-7ECA-58BD-006DB71BAD74}"/>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109CF5ED-D280-0F81-415D-00DC477336C7}"/>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F286C2F-2FD9-8056-E615-7A608A5DB7E4}"/>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dirty="0"/>
              </a:p>
            </p:txBody>
          </p:sp>
        </p:grpSp>
        <p:grpSp>
          <p:nvGrpSpPr>
            <p:cNvPr id="16" name="Graphic 24">
              <a:extLst>
                <a:ext uri="{FF2B5EF4-FFF2-40B4-BE49-F238E27FC236}">
                  <a16:creationId xmlns:a16="http://schemas.microsoft.com/office/drawing/2014/main" id="{FA20728A-6731-9A4C-8F73-E6E9B1162E0C}"/>
                </a:ext>
              </a:extLst>
            </p:cNvPr>
            <p:cNvGrpSpPr/>
            <p:nvPr/>
          </p:nvGrpSpPr>
          <p:grpSpPr>
            <a:xfrm>
              <a:off x="3281711" y="1306336"/>
              <a:ext cx="5419820" cy="4803754"/>
              <a:chOff x="3281711" y="1306336"/>
              <a:chExt cx="5419820" cy="4803754"/>
            </a:xfrm>
            <a:solidFill>
              <a:schemeClr val="accent1"/>
            </a:solidFill>
          </p:grpSpPr>
          <p:sp>
            <p:nvSpPr>
              <p:cNvPr id="33" name="Freeform: Shape 32">
                <a:extLst>
                  <a:ext uri="{FF2B5EF4-FFF2-40B4-BE49-F238E27FC236}">
                    <a16:creationId xmlns:a16="http://schemas.microsoft.com/office/drawing/2014/main" id="{B3B455A3-1E36-1239-C337-724902B60D34}"/>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B2CBDF4-142F-F77B-B388-1E74DA810C81}"/>
                  </a:ext>
                </a:extLst>
              </p:cNvPr>
              <p:cNvSpPr/>
              <p:nvPr/>
            </p:nvSpPr>
            <p:spPr>
              <a:xfrm>
                <a:off x="3281711" y="1306336"/>
                <a:ext cx="5419820" cy="4803754"/>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chemeClr val="bg1">
                  <a:lumMod val="95000"/>
                </a:schemeClr>
              </a:solidFill>
              <a:ln w="7773"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40F7621-E8F3-1907-0852-8F8A347B022F}"/>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dirty="0"/>
              </a:p>
            </p:txBody>
          </p:sp>
        </p:grpSp>
        <p:sp>
          <p:nvSpPr>
            <p:cNvPr id="17" name="Freeform: Shape 16">
              <a:extLst>
                <a:ext uri="{FF2B5EF4-FFF2-40B4-BE49-F238E27FC236}">
                  <a16:creationId xmlns:a16="http://schemas.microsoft.com/office/drawing/2014/main" id="{8A77A2EA-6555-BFF7-C927-A0B56F992A2C}"/>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8502C67E-4336-8297-A4FC-9A499E3D7FEF}"/>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B11536AA-5B3B-269A-6FDD-0F8851D54277}"/>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dirty="0"/>
            </a:p>
          </p:txBody>
        </p:sp>
        <p:grpSp>
          <p:nvGrpSpPr>
            <p:cNvPr id="20" name="Graphic 24">
              <a:extLst>
                <a:ext uri="{FF2B5EF4-FFF2-40B4-BE49-F238E27FC236}">
                  <a16:creationId xmlns:a16="http://schemas.microsoft.com/office/drawing/2014/main" id="{1DC25890-E402-31F4-CBC8-3E693D619D91}"/>
                </a:ext>
              </a:extLst>
            </p:cNvPr>
            <p:cNvGrpSpPr/>
            <p:nvPr/>
          </p:nvGrpSpPr>
          <p:grpSpPr>
            <a:xfrm>
              <a:off x="3822070" y="2993077"/>
              <a:ext cx="4040070" cy="2506556"/>
              <a:chOff x="3822070" y="2993077"/>
              <a:chExt cx="4040070" cy="2506556"/>
            </a:xfrm>
            <a:solidFill>
              <a:srgbClr val="A1C1E2"/>
            </a:solidFill>
          </p:grpSpPr>
          <p:sp>
            <p:nvSpPr>
              <p:cNvPr id="22" name="Freeform: Shape 21">
                <a:extLst>
                  <a:ext uri="{FF2B5EF4-FFF2-40B4-BE49-F238E27FC236}">
                    <a16:creationId xmlns:a16="http://schemas.microsoft.com/office/drawing/2014/main" id="{34436BBF-6ECF-07E3-FD5D-04FC95BAF3E0}"/>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E4A6127D-2DEB-7BC4-FD3B-621EF4439716}"/>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00536FA-15A5-C853-5ECF-863372920AE5}"/>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F490F39-3F6D-A2B6-4304-B374AC6B32FB}"/>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860468B-F47D-0B0A-D3E6-AF627702163A}"/>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B5215BC0-17B0-E948-D28D-876F496B218D}"/>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6F49511-D78C-638F-3B1C-305853820100}"/>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F4225082-8BE3-DCA6-5A55-B3F328FFD5CE}"/>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1182C29-8A31-779D-FD1F-5225A2A62B71}"/>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D2B4511-8820-9E77-DF83-9354D58C9E81}"/>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chemeClr val="bg1">
                  <a:lumMod val="85000"/>
                </a:schemeClr>
              </a:solidFill>
              <a:ln w="7773"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2BE3A4D-0150-D9F5-8CA2-5F54CFD26DFC}"/>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chemeClr val="bg1">
                  <a:lumMod val="85000"/>
                </a:schemeClr>
              </a:solidFill>
              <a:ln w="7773" cap="flat">
                <a:noFill/>
                <a:prstDash val="solid"/>
                <a:miter/>
              </a:ln>
            </p:spPr>
            <p:txBody>
              <a:bodyPr rtlCol="0" anchor="ctr"/>
              <a:lstStyle/>
              <a:p>
                <a:endParaRPr lang="en-US" dirty="0"/>
              </a:p>
            </p:txBody>
          </p:sp>
        </p:grpSp>
        <p:sp>
          <p:nvSpPr>
            <p:cNvPr id="21" name="Freeform: Shape 20">
              <a:extLst>
                <a:ext uri="{FF2B5EF4-FFF2-40B4-BE49-F238E27FC236}">
                  <a16:creationId xmlns:a16="http://schemas.microsoft.com/office/drawing/2014/main" id="{10E70A3D-EF66-5FA5-9175-4D8276F0DAA9}"/>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chemeClr val="accent1"/>
            </a:solidFill>
            <a:ln w="7773" cap="flat">
              <a:noFill/>
              <a:prstDash val="solid"/>
              <a:miter/>
            </a:ln>
          </p:spPr>
          <p:txBody>
            <a:bodyPr rtlCol="0" anchor="ctr"/>
            <a:lstStyle/>
            <a:p>
              <a:endParaRPr lang="en-US" dirty="0"/>
            </a:p>
          </p:txBody>
        </p:sp>
      </p:grpSp>
      <p:sp>
        <p:nvSpPr>
          <p:cNvPr id="40" name="Speech Bubble: Oval 39">
            <a:extLst>
              <a:ext uri="{FF2B5EF4-FFF2-40B4-BE49-F238E27FC236}">
                <a16:creationId xmlns:a16="http://schemas.microsoft.com/office/drawing/2014/main" id="{C7CC11C1-7317-3E44-9EF0-6AD90635E1BD}"/>
              </a:ext>
            </a:extLst>
          </p:cNvPr>
          <p:cNvSpPr/>
          <p:nvPr/>
        </p:nvSpPr>
        <p:spPr>
          <a:xfrm>
            <a:off x="2849182" y="81297"/>
            <a:ext cx="3017202" cy="1605198"/>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rPr>
              <a:t>Thank You</a:t>
            </a:r>
            <a:endParaRPr lang="en-IN" sz="3500" b="1" dirty="0">
              <a:solidFill>
                <a:schemeClr val="tx1"/>
              </a:solidFill>
            </a:endParaRPr>
          </a:p>
        </p:txBody>
      </p:sp>
    </p:spTree>
    <p:extLst>
      <p:ext uri="{BB962C8B-B14F-4D97-AF65-F5344CB8AC3E}">
        <p14:creationId xmlns:p14="http://schemas.microsoft.com/office/powerpoint/2010/main" val="375204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randombar(horizontal)">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871D5-5FCA-66DA-FD68-0D164F5699E3}"/>
              </a:ext>
            </a:extLst>
          </p:cNvPr>
          <p:cNvSpPr txBox="1"/>
          <p:nvPr/>
        </p:nvSpPr>
        <p:spPr>
          <a:xfrm>
            <a:off x="2318972" y="2127629"/>
            <a:ext cx="6097464" cy="1631216"/>
          </a:xfrm>
          <a:prstGeom prst="rect">
            <a:avLst/>
          </a:prstGeom>
          <a:noFill/>
        </p:spPr>
        <p:txBody>
          <a:bodyPr wrap="square">
            <a:spAutoFit/>
          </a:bodyPr>
          <a:lstStyle/>
          <a:p>
            <a:pPr algn="l">
              <a:buFont typeface="Arial" panose="020B0604020202020204" pitchFamily="34" charset="0"/>
              <a:buChar char="•"/>
            </a:pPr>
            <a:r>
              <a:rPr lang="en-US" sz="2000" b="0" i="0" dirty="0">
                <a:solidFill>
                  <a:srgbClr val="0D0D0D"/>
                </a:solidFill>
                <a:effectLst/>
                <a:latin typeface="Söhne"/>
              </a:rPr>
              <a:t>Introduction: Overview of Shopee E-Commerce Project</a:t>
            </a:r>
          </a:p>
          <a:p>
            <a:pPr algn="l">
              <a:buFont typeface="Arial" panose="020B0604020202020204" pitchFamily="34" charset="0"/>
              <a:buChar char="•"/>
            </a:pPr>
            <a:r>
              <a:rPr lang="en-IN" sz="2000" dirty="0">
                <a:solidFill>
                  <a:srgbClr val="0D0D0D"/>
                </a:solidFill>
                <a:latin typeface="Söhne"/>
              </a:rPr>
              <a:t>Visualizations</a:t>
            </a:r>
          </a:p>
          <a:p>
            <a:pPr algn="l">
              <a:buFont typeface="Arial" panose="020B0604020202020204" pitchFamily="34" charset="0"/>
              <a:buChar char="•"/>
            </a:pPr>
            <a:r>
              <a:rPr lang="en-IN" sz="2000" dirty="0">
                <a:solidFill>
                  <a:srgbClr val="0D0D0D"/>
                </a:solidFill>
                <a:latin typeface="Söhne"/>
              </a:rPr>
              <a:t>Chart explanation</a:t>
            </a:r>
          </a:p>
          <a:p>
            <a:pPr algn="l">
              <a:buFont typeface="Arial" panose="020B0604020202020204" pitchFamily="34" charset="0"/>
              <a:buChar char="•"/>
            </a:pPr>
            <a:r>
              <a:rPr lang="en-IN" sz="2000" dirty="0">
                <a:solidFill>
                  <a:srgbClr val="0D0D0D"/>
                </a:solidFill>
                <a:latin typeface="Söhne"/>
              </a:rPr>
              <a:t>Final Dashboard</a:t>
            </a:r>
            <a:endParaRPr lang="en-US" sz="2000" dirty="0">
              <a:solidFill>
                <a:srgbClr val="0D0D0D"/>
              </a:solidFill>
              <a:latin typeface="Söhne"/>
            </a:endParaRPr>
          </a:p>
          <a:p>
            <a:pPr algn="l">
              <a:buFont typeface="Arial" panose="020B0604020202020204" pitchFamily="34" charset="0"/>
              <a:buChar char="•"/>
            </a:pPr>
            <a:r>
              <a:rPr lang="en-IN" sz="2000" b="0" i="0" dirty="0">
                <a:solidFill>
                  <a:srgbClr val="0D0D0D"/>
                </a:solidFill>
                <a:effectLst/>
                <a:latin typeface="Söhne"/>
              </a:rPr>
              <a:t>Conclusion</a:t>
            </a:r>
            <a:endParaRPr lang="en-US" sz="2000" b="0" i="0" dirty="0">
              <a:solidFill>
                <a:srgbClr val="0D0D0D"/>
              </a:solidFill>
              <a:effectLst/>
              <a:latin typeface="Söhne"/>
            </a:endParaRPr>
          </a:p>
        </p:txBody>
      </p:sp>
      <p:sp>
        <p:nvSpPr>
          <p:cNvPr id="5" name="TextBox 4">
            <a:extLst>
              <a:ext uri="{FF2B5EF4-FFF2-40B4-BE49-F238E27FC236}">
                <a16:creationId xmlns:a16="http://schemas.microsoft.com/office/drawing/2014/main" id="{40F2A6C3-1F5F-276A-3E24-F427ED9AACD1}"/>
              </a:ext>
            </a:extLst>
          </p:cNvPr>
          <p:cNvSpPr txBox="1"/>
          <p:nvPr/>
        </p:nvSpPr>
        <p:spPr>
          <a:xfrm>
            <a:off x="2002450" y="1081426"/>
            <a:ext cx="6097464" cy="553998"/>
          </a:xfrm>
          <a:prstGeom prst="rect">
            <a:avLst/>
          </a:prstGeom>
          <a:noFill/>
        </p:spPr>
        <p:txBody>
          <a:bodyPr wrap="square">
            <a:spAutoFit/>
          </a:bodyPr>
          <a:lstStyle/>
          <a:p>
            <a:r>
              <a:rPr lang="en-US" sz="3000" b="1" dirty="0">
                <a:latin typeface="Söhne"/>
              </a:rPr>
              <a:t>Agenda</a:t>
            </a:r>
            <a:endParaRPr lang="en-IN" sz="3000" b="1" dirty="0">
              <a:latin typeface="Söhne"/>
            </a:endParaRPr>
          </a:p>
        </p:txBody>
      </p:sp>
      <p:sp>
        <p:nvSpPr>
          <p:cNvPr id="6" name="Freeform: Shape 5">
            <a:extLst>
              <a:ext uri="{FF2B5EF4-FFF2-40B4-BE49-F238E27FC236}">
                <a16:creationId xmlns:a16="http://schemas.microsoft.com/office/drawing/2014/main" id="{3806B5A5-12F2-0F72-8D03-845C37A3BCF4}"/>
              </a:ext>
            </a:extLst>
          </p:cNvPr>
          <p:cNvSpPr/>
          <p:nvPr/>
        </p:nvSpPr>
        <p:spPr>
          <a:xfrm>
            <a:off x="721613" y="738003"/>
            <a:ext cx="1159618" cy="1019286"/>
          </a:xfrm>
          <a:custGeom>
            <a:avLst/>
            <a:gdLst>
              <a:gd name="connsiteX0" fmla="*/ 890534 w 1379002"/>
              <a:gd name="connsiteY0" fmla="*/ 849271 h 1212121"/>
              <a:gd name="connsiteX1" fmla="*/ 890534 w 1379002"/>
              <a:gd name="connsiteY1" fmla="*/ 942246 h 1212121"/>
              <a:gd name="connsiteX2" fmla="*/ 1032851 w 1379002"/>
              <a:gd name="connsiteY2" fmla="*/ 942246 h 1212121"/>
              <a:gd name="connsiteX3" fmla="*/ 1032851 w 1379002"/>
              <a:gd name="connsiteY3" fmla="*/ 849271 h 1212121"/>
              <a:gd name="connsiteX4" fmla="*/ 890534 w 1379002"/>
              <a:gd name="connsiteY4" fmla="*/ 849271 h 1212121"/>
              <a:gd name="connsiteX5" fmla="*/ 171945 w 1379002"/>
              <a:gd name="connsiteY5" fmla="*/ 849271 h 1212121"/>
              <a:gd name="connsiteX6" fmla="*/ 171945 w 1379002"/>
              <a:gd name="connsiteY6" fmla="*/ 942462 h 1212121"/>
              <a:gd name="connsiteX7" fmla="*/ 314370 w 1379002"/>
              <a:gd name="connsiteY7" fmla="*/ 942462 h 1212121"/>
              <a:gd name="connsiteX8" fmla="*/ 314370 w 1379002"/>
              <a:gd name="connsiteY8" fmla="*/ 849271 h 1212121"/>
              <a:gd name="connsiteX9" fmla="*/ 171945 w 1379002"/>
              <a:gd name="connsiteY9" fmla="*/ 849271 h 1212121"/>
              <a:gd name="connsiteX10" fmla="*/ 333439 w 1379002"/>
              <a:gd name="connsiteY10" fmla="*/ 849164 h 1212121"/>
              <a:gd name="connsiteX11" fmla="*/ 333439 w 1379002"/>
              <a:gd name="connsiteY11" fmla="*/ 942462 h 1212121"/>
              <a:gd name="connsiteX12" fmla="*/ 490085 w 1379002"/>
              <a:gd name="connsiteY12" fmla="*/ 942462 h 1212121"/>
              <a:gd name="connsiteX13" fmla="*/ 490085 w 1379002"/>
              <a:gd name="connsiteY13" fmla="*/ 849164 h 1212121"/>
              <a:gd name="connsiteX14" fmla="*/ 333439 w 1379002"/>
              <a:gd name="connsiteY14" fmla="*/ 849164 h 1212121"/>
              <a:gd name="connsiteX15" fmla="*/ 1051812 w 1379002"/>
              <a:gd name="connsiteY15" fmla="*/ 849056 h 1212121"/>
              <a:gd name="connsiteX16" fmla="*/ 1051812 w 1379002"/>
              <a:gd name="connsiteY16" fmla="*/ 942246 h 1212121"/>
              <a:gd name="connsiteX17" fmla="*/ 1208351 w 1379002"/>
              <a:gd name="connsiteY17" fmla="*/ 942246 h 1212121"/>
              <a:gd name="connsiteX18" fmla="*/ 1208351 w 1379002"/>
              <a:gd name="connsiteY18" fmla="*/ 849056 h 1212121"/>
              <a:gd name="connsiteX19" fmla="*/ 1051812 w 1379002"/>
              <a:gd name="connsiteY19" fmla="*/ 849056 h 1212121"/>
              <a:gd name="connsiteX20" fmla="*/ 1051705 w 1379002"/>
              <a:gd name="connsiteY20" fmla="*/ 737227 h 1212121"/>
              <a:gd name="connsiteX21" fmla="*/ 1051705 w 1379002"/>
              <a:gd name="connsiteY21" fmla="*/ 830202 h 1212121"/>
              <a:gd name="connsiteX22" fmla="*/ 1208458 w 1379002"/>
              <a:gd name="connsiteY22" fmla="*/ 830202 h 1212121"/>
              <a:gd name="connsiteX23" fmla="*/ 1208458 w 1379002"/>
              <a:gd name="connsiteY23" fmla="*/ 737227 h 1212121"/>
              <a:gd name="connsiteX24" fmla="*/ 1051705 w 1379002"/>
              <a:gd name="connsiteY24" fmla="*/ 737227 h 1212121"/>
              <a:gd name="connsiteX25" fmla="*/ 333331 w 1379002"/>
              <a:gd name="connsiteY25" fmla="*/ 737227 h 1212121"/>
              <a:gd name="connsiteX26" fmla="*/ 333331 w 1379002"/>
              <a:gd name="connsiteY26" fmla="*/ 830095 h 1212121"/>
              <a:gd name="connsiteX27" fmla="*/ 490192 w 1379002"/>
              <a:gd name="connsiteY27" fmla="*/ 830095 h 1212121"/>
              <a:gd name="connsiteX28" fmla="*/ 490192 w 1379002"/>
              <a:gd name="connsiteY28" fmla="*/ 737227 h 1212121"/>
              <a:gd name="connsiteX29" fmla="*/ 333331 w 1379002"/>
              <a:gd name="connsiteY29" fmla="*/ 737227 h 1212121"/>
              <a:gd name="connsiteX30" fmla="*/ 890534 w 1379002"/>
              <a:gd name="connsiteY30" fmla="*/ 737120 h 1212121"/>
              <a:gd name="connsiteX31" fmla="*/ 890534 w 1379002"/>
              <a:gd name="connsiteY31" fmla="*/ 830202 h 1212121"/>
              <a:gd name="connsiteX32" fmla="*/ 1032528 w 1379002"/>
              <a:gd name="connsiteY32" fmla="*/ 830202 h 1212121"/>
              <a:gd name="connsiteX33" fmla="*/ 1032528 w 1379002"/>
              <a:gd name="connsiteY33" fmla="*/ 737120 h 1212121"/>
              <a:gd name="connsiteX34" fmla="*/ 890534 w 1379002"/>
              <a:gd name="connsiteY34" fmla="*/ 737120 h 1212121"/>
              <a:gd name="connsiteX35" fmla="*/ 172160 w 1379002"/>
              <a:gd name="connsiteY35" fmla="*/ 737120 h 1212121"/>
              <a:gd name="connsiteX36" fmla="*/ 172160 w 1379002"/>
              <a:gd name="connsiteY36" fmla="*/ 830095 h 1212121"/>
              <a:gd name="connsiteX37" fmla="*/ 314370 w 1379002"/>
              <a:gd name="connsiteY37" fmla="*/ 830095 h 1212121"/>
              <a:gd name="connsiteX38" fmla="*/ 314370 w 1379002"/>
              <a:gd name="connsiteY38" fmla="*/ 737120 h 1212121"/>
              <a:gd name="connsiteX39" fmla="*/ 172160 w 1379002"/>
              <a:gd name="connsiteY39" fmla="*/ 737120 h 1212121"/>
              <a:gd name="connsiteX40" fmla="*/ 693380 w 1379002"/>
              <a:gd name="connsiteY40" fmla="*/ 671617 h 1212121"/>
              <a:gd name="connsiteX41" fmla="*/ 1288613 w 1379002"/>
              <a:gd name="connsiteY41" fmla="*/ 671617 h 1212121"/>
              <a:gd name="connsiteX42" fmla="*/ 1299602 w 1379002"/>
              <a:gd name="connsiteY42" fmla="*/ 682606 h 1212121"/>
              <a:gd name="connsiteX43" fmla="*/ 1299278 w 1379002"/>
              <a:gd name="connsiteY43" fmla="*/ 1212014 h 1212121"/>
              <a:gd name="connsiteX44" fmla="*/ 814473 w 1379002"/>
              <a:gd name="connsiteY44" fmla="*/ 1212014 h 1212121"/>
              <a:gd name="connsiteX45" fmla="*/ 814689 w 1379002"/>
              <a:gd name="connsiteY45" fmla="*/ 1208243 h 1212121"/>
              <a:gd name="connsiteX46" fmla="*/ 814689 w 1379002"/>
              <a:gd name="connsiteY46" fmla="*/ 833003 h 1212121"/>
              <a:gd name="connsiteX47" fmla="*/ 814473 w 1379002"/>
              <a:gd name="connsiteY47" fmla="*/ 827940 h 1212121"/>
              <a:gd name="connsiteX48" fmla="*/ 581874 w 1379002"/>
              <a:gd name="connsiteY48" fmla="*/ 827940 h 1212121"/>
              <a:gd name="connsiteX49" fmla="*/ 581874 w 1379002"/>
              <a:gd name="connsiteY49" fmla="*/ 834081 h 1212121"/>
              <a:gd name="connsiteX50" fmla="*/ 581874 w 1379002"/>
              <a:gd name="connsiteY50" fmla="*/ 914882 h 1212121"/>
              <a:gd name="connsiteX51" fmla="*/ 581767 w 1379002"/>
              <a:gd name="connsiteY51" fmla="*/ 1212121 h 1212121"/>
              <a:gd name="connsiteX52" fmla="*/ 75414 w 1379002"/>
              <a:gd name="connsiteY52" fmla="*/ 1212121 h 1212121"/>
              <a:gd name="connsiteX53" fmla="*/ 75199 w 1379002"/>
              <a:gd name="connsiteY53" fmla="*/ 1206735 h 1212121"/>
              <a:gd name="connsiteX54" fmla="*/ 75199 w 1379002"/>
              <a:gd name="connsiteY54" fmla="*/ 677758 h 1212121"/>
              <a:gd name="connsiteX55" fmla="*/ 75522 w 1379002"/>
              <a:gd name="connsiteY55" fmla="*/ 671725 h 1212121"/>
              <a:gd name="connsiteX56" fmla="*/ 83602 w 1379002"/>
              <a:gd name="connsiteY56" fmla="*/ 671725 h 1212121"/>
              <a:gd name="connsiteX57" fmla="*/ 693380 w 1379002"/>
              <a:gd name="connsiteY57" fmla="*/ 671617 h 1212121"/>
              <a:gd name="connsiteX58" fmla="*/ 480281 w 1379002"/>
              <a:gd name="connsiteY58" fmla="*/ 367483 h 1212121"/>
              <a:gd name="connsiteX59" fmla="*/ 480281 w 1379002"/>
              <a:gd name="connsiteY59" fmla="*/ 509476 h 1212121"/>
              <a:gd name="connsiteX60" fmla="*/ 675065 w 1379002"/>
              <a:gd name="connsiteY60" fmla="*/ 509476 h 1212121"/>
              <a:gd name="connsiteX61" fmla="*/ 675065 w 1379002"/>
              <a:gd name="connsiteY61" fmla="*/ 367483 h 1212121"/>
              <a:gd name="connsiteX62" fmla="*/ 480281 w 1379002"/>
              <a:gd name="connsiteY62" fmla="*/ 367483 h 1212121"/>
              <a:gd name="connsiteX63" fmla="*/ 701675 w 1379002"/>
              <a:gd name="connsiteY63" fmla="*/ 367159 h 1212121"/>
              <a:gd name="connsiteX64" fmla="*/ 701675 w 1379002"/>
              <a:gd name="connsiteY64" fmla="*/ 509261 h 1212121"/>
              <a:gd name="connsiteX65" fmla="*/ 896351 w 1379002"/>
              <a:gd name="connsiteY65" fmla="*/ 509261 h 1212121"/>
              <a:gd name="connsiteX66" fmla="*/ 896351 w 1379002"/>
              <a:gd name="connsiteY66" fmla="*/ 367159 h 1212121"/>
              <a:gd name="connsiteX67" fmla="*/ 701675 w 1379002"/>
              <a:gd name="connsiteY67" fmla="*/ 367159 h 1212121"/>
              <a:gd name="connsiteX68" fmla="*/ 960777 w 1379002"/>
              <a:gd name="connsiteY68" fmla="*/ 262764 h 1212121"/>
              <a:gd name="connsiteX69" fmla="*/ 960777 w 1379002"/>
              <a:gd name="connsiteY69" fmla="*/ 541258 h 1212121"/>
              <a:gd name="connsiteX70" fmla="*/ 407883 w 1379002"/>
              <a:gd name="connsiteY70" fmla="*/ 541258 h 1212121"/>
              <a:gd name="connsiteX71" fmla="*/ 407883 w 1379002"/>
              <a:gd name="connsiteY71" fmla="*/ 265350 h 1212121"/>
              <a:gd name="connsiteX72" fmla="*/ 395062 w 1379002"/>
              <a:gd name="connsiteY72" fmla="*/ 284311 h 1212121"/>
              <a:gd name="connsiteX73" fmla="*/ 395278 w 1379002"/>
              <a:gd name="connsiteY73" fmla="*/ 552570 h 1212121"/>
              <a:gd name="connsiteX74" fmla="*/ 395278 w 1379002"/>
              <a:gd name="connsiteY74" fmla="*/ 558711 h 1212121"/>
              <a:gd name="connsiteX75" fmla="*/ 974674 w 1379002"/>
              <a:gd name="connsiteY75" fmla="*/ 558711 h 1212121"/>
              <a:gd name="connsiteX76" fmla="*/ 974998 w 1379002"/>
              <a:gd name="connsiteY76" fmla="*/ 556772 h 1212121"/>
              <a:gd name="connsiteX77" fmla="*/ 974998 w 1379002"/>
              <a:gd name="connsiteY77" fmla="*/ 277201 h 1212121"/>
              <a:gd name="connsiteX78" fmla="*/ 973489 w 1379002"/>
              <a:gd name="connsiteY78" fmla="*/ 272892 h 1212121"/>
              <a:gd name="connsiteX79" fmla="*/ 960777 w 1379002"/>
              <a:gd name="connsiteY79" fmla="*/ 262764 h 1212121"/>
              <a:gd name="connsiteX80" fmla="*/ 701460 w 1379002"/>
              <a:gd name="connsiteY80" fmla="*/ 260071 h 1212121"/>
              <a:gd name="connsiteX81" fmla="*/ 701460 w 1379002"/>
              <a:gd name="connsiteY81" fmla="*/ 352938 h 1212121"/>
              <a:gd name="connsiteX82" fmla="*/ 896028 w 1379002"/>
              <a:gd name="connsiteY82" fmla="*/ 352938 h 1212121"/>
              <a:gd name="connsiteX83" fmla="*/ 896028 w 1379002"/>
              <a:gd name="connsiteY83" fmla="*/ 260071 h 1212121"/>
              <a:gd name="connsiteX84" fmla="*/ 701460 w 1379002"/>
              <a:gd name="connsiteY84" fmla="*/ 260071 h 1212121"/>
              <a:gd name="connsiteX85" fmla="*/ 480281 w 1379002"/>
              <a:gd name="connsiteY85" fmla="*/ 259856 h 1212121"/>
              <a:gd name="connsiteX86" fmla="*/ 480281 w 1379002"/>
              <a:gd name="connsiteY86" fmla="*/ 353046 h 1212121"/>
              <a:gd name="connsiteX87" fmla="*/ 674957 w 1379002"/>
              <a:gd name="connsiteY87" fmla="*/ 353046 h 1212121"/>
              <a:gd name="connsiteX88" fmla="*/ 674957 w 1379002"/>
              <a:gd name="connsiteY88" fmla="*/ 259856 h 1212121"/>
              <a:gd name="connsiteX89" fmla="*/ 480281 w 1379002"/>
              <a:gd name="connsiteY89" fmla="*/ 259856 h 1212121"/>
              <a:gd name="connsiteX90" fmla="*/ 685515 w 1379002"/>
              <a:gd name="connsiteY90" fmla="*/ 16052 h 1212121"/>
              <a:gd name="connsiteX91" fmla="*/ 710940 w 1379002"/>
              <a:gd name="connsiteY91" fmla="*/ 35336 h 1212121"/>
              <a:gd name="connsiteX92" fmla="*/ 984155 w 1379002"/>
              <a:gd name="connsiteY92" fmla="*/ 242403 h 1212121"/>
              <a:gd name="connsiteX93" fmla="*/ 992666 w 1379002"/>
              <a:gd name="connsiteY93" fmla="*/ 265027 h 1212121"/>
              <a:gd name="connsiteX94" fmla="*/ 967779 w 1379002"/>
              <a:gd name="connsiteY94" fmla="*/ 246173 h 1212121"/>
              <a:gd name="connsiteX95" fmla="*/ 692087 w 1379002"/>
              <a:gd name="connsiteY95" fmla="*/ 36091 h 1212121"/>
              <a:gd name="connsiteX96" fmla="*/ 682498 w 1379002"/>
              <a:gd name="connsiteY96" fmla="*/ 35983 h 1212121"/>
              <a:gd name="connsiteX97" fmla="*/ 386659 w 1379002"/>
              <a:gd name="connsiteY97" fmla="*/ 261364 h 1212121"/>
              <a:gd name="connsiteX98" fmla="*/ 381919 w 1379002"/>
              <a:gd name="connsiteY98" fmla="*/ 264919 h 1212121"/>
              <a:gd name="connsiteX99" fmla="*/ 389568 w 1379002"/>
              <a:gd name="connsiteY99" fmla="*/ 243157 h 1212121"/>
              <a:gd name="connsiteX100" fmla="*/ 682821 w 1379002"/>
              <a:gd name="connsiteY100" fmla="*/ 17991 h 1212121"/>
              <a:gd name="connsiteX101" fmla="*/ 685515 w 1379002"/>
              <a:gd name="connsiteY101" fmla="*/ 16052 h 1212121"/>
              <a:gd name="connsiteX102" fmla="*/ 685515 w 1379002"/>
              <a:gd name="connsiteY102" fmla="*/ 2262 h 1212121"/>
              <a:gd name="connsiteX103" fmla="*/ 681744 w 1379002"/>
              <a:gd name="connsiteY103" fmla="*/ 4956 h 1212121"/>
              <a:gd name="connsiteX104" fmla="*/ 525960 w 1379002"/>
              <a:gd name="connsiteY104" fmla="*/ 123787 h 1212121"/>
              <a:gd name="connsiteX105" fmla="*/ 376101 w 1379002"/>
              <a:gd name="connsiteY105" fmla="*/ 237986 h 1212121"/>
              <a:gd name="connsiteX106" fmla="*/ 369853 w 1379002"/>
              <a:gd name="connsiteY106" fmla="*/ 249082 h 1212121"/>
              <a:gd name="connsiteX107" fmla="*/ 370068 w 1379002"/>
              <a:gd name="connsiteY107" fmla="*/ 281941 h 1212121"/>
              <a:gd name="connsiteX108" fmla="*/ 370822 w 1379002"/>
              <a:gd name="connsiteY108" fmla="*/ 288405 h 1212121"/>
              <a:gd name="connsiteX109" fmla="*/ 687454 w 1379002"/>
              <a:gd name="connsiteY109" fmla="*/ 53652 h 1212121"/>
              <a:gd name="connsiteX110" fmla="*/ 1003332 w 1379002"/>
              <a:gd name="connsiteY110" fmla="*/ 291314 h 1212121"/>
              <a:gd name="connsiteX111" fmla="*/ 1003440 w 1379002"/>
              <a:gd name="connsiteY111" fmla="*/ 251452 h 1212121"/>
              <a:gd name="connsiteX112" fmla="*/ 995144 w 1379002"/>
              <a:gd name="connsiteY112" fmla="*/ 234215 h 1212121"/>
              <a:gd name="connsiteX113" fmla="*/ 734103 w 1379002"/>
              <a:gd name="connsiteY113" fmla="*/ 38677 h 1212121"/>
              <a:gd name="connsiteX114" fmla="*/ 685515 w 1379002"/>
              <a:gd name="connsiteY114" fmla="*/ 2262 h 1212121"/>
              <a:gd name="connsiteX115" fmla="*/ 685192 w 1379002"/>
              <a:gd name="connsiteY115" fmla="*/ 0 h 1212121"/>
              <a:gd name="connsiteX116" fmla="*/ 686269 w 1379002"/>
              <a:gd name="connsiteY116" fmla="*/ 0 h 1212121"/>
              <a:gd name="connsiteX117" fmla="*/ 689824 w 1379002"/>
              <a:gd name="connsiteY117" fmla="*/ 3232 h 1212121"/>
              <a:gd name="connsiteX118" fmla="*/ 970473 w 1379002"/>
              <a:gd name="connsiteY118" fmla="*/ 213961 h 1212121"/>
              <a:gd name="connsiteX119" fmla="*/ 987387 w 1379002"/>
              <a:gd name="connsiteY119" fmla="*/ 219563 h 1212121"/>
              <a:gd name="connsiteX120" fmla="*/ 1187234 w 1379002"/>
              <a:gd name="connsiteY120" fmla="*/ 219132 h 1212121"/>
              <a:gd name="connsiteX121" fmla="*/ 1201348 w 1379002"/>
              <a:gd name="connsiteY121" fmla="*/ 228505 h 1212121"/>
              <a:gd name="connsiteX122" fmla="*/ 1374046 w 1379002"/>
              <a:gd name="connsiteY122" fmla="*/ 631540 h 1212121"/>
              <a:gd name="connsiteX123" fmla="*/ 1379002 w 1379002"/>
              <a:gd name="connsiteY123" fmla="*/ 642098 h 1212121"/>
              <a:gd name="connsiteX124" fmla="*/ 1379002 w 1379002"/>
              <a:gd name="connsiteY124" fmla="*/ 643175 h 1212121"/>
              <a:gd name="connsiteX125" fmla="*/ 1372646 w 1379002"/>
              <a:gd name="connsiteY125" fmla="*/ 643714 h 1212121"/>
              <a:gd name="connsiteX126" fmla="*/ 6356 w 1379002"/>
              <a:gd name="connsiteY126" fmla="*/ 643714 h 1212121"/>
              <a:gd name="connsiteX127" fmla="*/ 0 w 1379002"/>
              <a:gd name="connsiteY127" fmla="*/ 643175 h 1212121"/>
              <a:gd name="connsiteX128" fmla="*/ 0 w 1379002"/>
              <a:gd name="connsiteY128" fmla="*/ 642098 h 1212121"/>
              <a:gd name="connsiteX129" fmla="*/ 1831 w 1379002"/>
              <a:gd name="connsiteY129" fmla="*/ 638974 h 1212121"/>
              <a:gd name="connsiteX130" fmla="*/ 177977 w 1379002"/>
              <a:gd name="connsiteY130" fmla="*/ 227643 h 1212121"/>
              <a:gd name="connsiteX131" fmla="*/ 190906 w 1379002"/>
              <a:gd name="connsiteY131" fmla="*/ 219240 h 1212121"/>
              <a:gd name="connsiteX132" fmla="*/ 386875 w 1379002"/>
              <a:gd name="connsiteY132" fmla="*/ 219778 h 1212121"/>
              <a:gd name="connsiteX133" fmla="*/ 405728 w 1379002"/>
              <a:gd name="connsiteY133" fmla="*/ 213422 h 1212121"/>
              <a:gd name="connsiteX134" fmla="*/ 552463 w 1379002"/>
              <a:gd name="connsiteY134" fmla="*/ 101378 h 1212121"/>
              <a:gd name="connsiteX135" fmla="*/ 685192 w 1379002"/>
              <a:gd name="connsiteY135" fmla="*/ 0 h 121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379002" h="1212121">
                <a:moveTo>
                  <a:pt x="890534" y="849271"/>
                </a:moveTo>
                <a:cubicBezTo>
                  <a:pt x="890534" y="880514"/>
                  <a:pt x="890534" y="911326"/>
                  <a:pt x="890534" y="942246"/>
                </a:cubicBezTo>
                <a:cubicBezTo>
                  <a:pt x="938152" y="942246"/>
                  <a:pt x="985340" y="942246"/>
                  <a:pt x="1032851" y="942246"/>
                </a:cubicBezTo>
                <a:cubicBezTo>
                  <a:pt x="1032851" y="911219"/>
                  <a:pt x="1032851" y="880514"/>
                  <a:pt x="1032851" y="849271"/>
                </a:cubicBezTo>
                <a:cubicBezTo>
                  <a:pt x="985232" y="849271"/>
                  <a:pt x="937937" y="849271"/>
                  <a:pt x="890534" y="849271"/>
                </a:cubicBezTo>
                <a:close/>
                <a:moveTo>
                  <a:pt x="171945" y="849271"/>
                </a:moveTo>
                <a:cubicBezTo>
                  <a:pt x="171945" y="880299"/>
                  <a:pt x="171945" y="911003"/>
                  <a:pt x="171945" y="942462"/>
                </a:cubicBezTo>
                <a:cubicBezTo>
                  <a:pt x="219563" y="942462"/>
                  <a:pt x="266859" y="942462"/>
                  <a:pt x="314370" y="942462"/>
                </a:cubicBezTo>
                <a:cubicBezTo>
                  <a:pt x="314370" y="911326"/>
                  <a:pt x="314370" y="880407"/>
                  <a:pt x="314370" y="849271"/>
                </a:cubicBezTo>
                <a:cubicBezTo>
                  <a:pt x="266859" y="849271"/>
                  <a:pt x="219563" y="849271"/>
                  <a:pt x="171945" y="849271"/>
                </a:cubicBezTo>
                <a:close/>
                <a:moveTo>
                  <a:pt x="333439" y="849164"/>
                </a:moveTo>
                <a:cubicBezTo>
                  <a:pt x="333439" y="880299"/>
                  <a:pt x="333439" y="911219"/>
                  <a:pt x="333439" y="942462"/>
                </a:cubicBezTo>
                <a:cubicBezTo>
                  <a:pt x="385798" y="942462"/>
                  <a:pt x="437726" y="942462"/>
                  <a:pt x="490085" y="942462"/>
                </a:cubicBezTo>
                <a:cubicBezTo>
                  <a:pt x="490085" y="911111"/>
                  <a:pt x="490085" y="880191"/>
                  <a:pt x="490085" y="849164"/>
                </a:cubicBezTo>
                <a:cubicBezTo>
                  <a:pt x="437726" y="849164"/>
                  <a:pt x="385798" y="849164"/>
                  <a:pt x="333439" y="849164"/>
                </a:cubicBezTo>
                <a:close/>
                <a:moveTo>
                  <a:pt x="1051812" y="849056"/>
                </a:moveTo>
                <a:cubicBezTo>
                  <a:pt x="1051812" y="880514"/>
                  <a:pt x="1051812" y="911434"/>
                  <a:pt x="1051812" y="942246"/>
                </a:cubicBezTo>
                <a:cubicBezTo>
                  <a:pt x="1104279" y="942246"/>
                  <a:pt x="1156423" y="942246"/>
                  <a:pt x="1208351" y="942246"/>
                </a:cubicBezTo>
                <a:cubicBezTo>
                  <a:pt x="1208351" y="910896"/>
                  <a:pt x="1208351" y="879976"/>
                  <a:pt x="1208351" y="849056"/>
                </a:cubicBezTo>
                <a:cubicBezTo>
                  <a:pt x="1155992" y="849056"/>
                  <a:pt x="1104171" y="849056"/>
                  <a:pt x="1051812" y="849056"/>
                </a:cubicBezTo>
                <a:close/>
                <a:moveTo>
                  <a:pt x="1051705" y="737227"/>
                </a:moveTo>
                <a:cubicBezTo>
                  <a:pt x="1051705" y="768363"/>
                  <a:pt x="1051705" y="799175"/>
                  <a:pt x="1051705" y="830202"/>
                </a:cubicBezTo>
                <a:cubicBezTo>
                  <a:pt x="1103956" y="830202"/>
                  <a:pt x="1155884" y="830202"/>
                  <a:pt x="1208458" y="830202"/>
                </a:cubicBezTo>
                <a:cubicBezTo>
                  <a:pt x="1208458" y="798959"/>
                  <a:pt x="1208458" y="768040"/>
                  <a:pt x="1208458" y="737227"/>
                </a:cubicBezTo>
                <a:cubicBezTo>
                  <a:pt x="1155992" y="737227"/>
                  <a:pt x="1103848" y="737227"/>
                  <a:pt x="1051705" y="737227"/>
                </a:cubicBezTo>
                <a:close/>
                <a:moveTo>
                  <a:pt x="333331" y="737227"/>
                </a:moveTo>
                <a:cubicBezTo>
                  <a:pt x="333331" y="768363"/>
                  <a:pt x="333331" y="799175"/>
                  <a:pt x="333331" y="830095"/>
                </a:cubicBezTo>
                <a:cubicBezTo>
                  <a:pt x="385798" y="830095"/>
                  <a:pt x="437941" y="830095"/>
                  <a:pt x="490192" y="830095"/>
                </a:cubicBezTo>
                <a:cubicBezTo>
                  <a:pt x="490192" y="798959"/>
                  <a:pt x="490192" y="768147"/>
                  <a:pt x="490192" y="737227"/>
                </a:cubicBezTo>
                <a:cubicBezTo>
                  <a:pt x="437726" y="737227"/>
                  <a:pt x="385474" y="737227"/>
                  <a:pt x="333331" y="737227"/>
                </a:cubicBezTo>
                <a:close/>
                <a:moveTo>
                  <a:pt x="890534" y="737120"/>
                </a:moveTo>
                <a:cubicBezTo>
                  <a:pt x="890534" y="768255"/>
                  <a:pt x="890534" y="799067"/>
                  <a:pt x="890534" y="830202"/>
                </a:cubicBezTo>
                <a:cubicBezTo>
                  <a:pt x="938152" y="830202"/>
                  <a:pt x="985340" y="830202"/>
                  <a:pt x="1032528" y="830202"/>
                </a:cubicBezTo>
                <a:cubicBezTo>
                  <a:pt x="1032528" y="798959"/>
                  <a:pt x="1032528" y="768040"/>
                  <a:pt x="1032528" y="737120"/>
                </a:cubicBezTo>
                <a:cubicBezTo>
                  <a:pt x="985017" y="737120"/>
                  <a:pt x="937937" y="737120"/>
                  <a:pt x="890534" y="737120"/>
                </a:cubicBezTo>
                <a:close/>
                <a:moveTo>
                  <a:pt x="172160" y="737120"/>
                </a:moveTo>
                <a:cubicBezTo>
                  <a:pt x="172160" y="768363"/>
                  <a:pt x="172160" y="799175"/>
                  <a:pt x="172160" y="830095"/>
                </a:cubicBezTo>
                <a:cubicBezTo>
                  <a:pt x="219779" y="830095"/>
                  <a:pt x="266966" y="830095"/>
                  <a:pt x="314370" y="830095"/>
                </a:cubicBezTo>
                <a:cubicBezTo>
                  <a:pt x="314370" y="798959"/>
                  <a:pt x="314370" y="768147"/>
                  <a:pt x="314370" y="737120"/>
                </a:cubicBezTo>
                <a:cubicBezTo>
                  <a:pt x="266859" y="737120"/>
                  <a:pt x="219779" y="737120"/>
                  <a:pt x="172160" y="737120"/>
                </a:cubicBezTo>
                <a:close/>
                <a:moveTo>
                  <a:pt x="693380" y="671617"/>
                </a:moveTo>
                <a:cubicBezTo>
                  <a:pt x="891827" y="671617"/>
                  <a:pt x="1090166" y="671617"/>
                  <a:pt x="1288613" y="671617"/>
                </a:cubicBezTo>
                <a:cubicBezTo>
                  <a:pt x="1299602" y="671617"/>
                  <a:pt x="1299602" y="671617"/>
                  <a:pt x="1299602" y="682606"/>
                </a:cubicBezTo>
                <a:cubicBezTo>
                  <a:pt x="1299386" y="859075"/>
                  <a:pt x="1299278" y="1035544"/>
                  <a:pt x="1299278" y="1212014"/>
                </a:cubicBezTo>
                <a:cubicBezTo>
                  <a:pt x="1137677" y="1212014"/>
                  <a:pt x="976075" y="1212014"/>
                  <a:pt x="814473" y="1212014"/>
                </a:cubicBezTo>
                <a:cubicBezTo>
                  <a:pt x="814581" y="1210721"/>
                  <a:pt x="814689" y="1209536"/>
                  <a:pt x="814689" y="1208243"/>
                </a:cubicBezTo>
                <a:cubicBezTo>
                  <a:pt x="814689" y="1083163"/>
                  <a:pt x="814689" y="958083"/>
                  <a:pt x="814689" y="833003"/>
                </a:cubicBezTo>
                <a:cubicBezTo>
                  <a:pt x="814689" y="831387"/>
                  <a:pt x="814473" y="829879"/>
                  <a:pt x="814473" y="827940"/>
                </a:cubicBezTo>
                <a:cubicBezTo>
                  <a:pt x="736904" y="827940"/>
                  <a:pt x="659659" y="827940"/>
                  <a:pt x="581874" y="827940"/>
                </a:cubicBezTo>
                <a:cubicBezTo>
                  <a:pt x="581874" y="830202"/>
                  <a:pt x="581874" y="832142"/>
                  <a:pt x="581874" y="834081"/>
                </a:cubicBezTo>
                <a:cubicBezTo>
                  <a:pt x="581874" y="861014"/>
                  <a:pt x="581874" y="887948"/>
                  <a:pt x="581874" y="914882"/>
                </a:cubicBezTo>
                <a:cubicBezTo>
                  <a:pt x="581874" y="1013998"/>
                  <a:pt x="581874" y="1113005"/>
                  <a:pt x="581767" y="1212121"/>
                </a:cubicBezTo>
                <a:cubicBezTo>
                  <a:pt x="412947" y="1212121"/>
                  <a:pt x="244234" y="1212121"/>
                  <a:pt x="75414" y="1212121"/>
                </a:cubicBezTo>
                <a:cubicBezTo>
                  <a:pt x="75307" y="1210290"/>
                  <a:pt x="75199" y="1208566"/>
                  <a:pt x="75199" y="1206735"/>
                </a:cubicBezTo>
                <a:cubicBezTo>
                  <a:pt x="75199" y="1030373"/>
                  <a:pt x="75199" y="854119"/>
                  <a:pt x="75199" y="677758"/>
                </a:cubicBezTo>
                <a:cubicBezTo>
                  <a:pt x="75199" y="675927"/>
                  <a:pt x="75414" y="673987"/>
                  <a:pt x="75522" y="671725"/>
                </a:cubicBezTo>
                <a:cubicBezTo>
                  <a:pt x="78539" y="671725"/>
                  <a:pt x="81017" y="671725"/>
                  <a:pt x="83602" y="671725"/>
                </a:cubicBezTo>
                <a:cubicBezTo>
                  <a:pt x="286897" y="671725"/>
                  <a:pt x="490085" y="671617"/>
                  <a:pt x="693380" y="671617"/>
                </a:cubicBezTo>
                <a:close/>
                <a:moveTo>
                  <a:pt x="480281" y="367483"/>
                </a:moveTo>
                <a:cubicBezTo>
                  <a:pt x="480281" y="415101"/>
                  <a:pt x="480281" y="462181"/>
                  <a:pt x="480281" y="509476"/>
                </a:cubicBezTo>
                <a:cubicBezTo>
                  <a:pt x="545245" y="509476"/>
                  <a:pt x="609885" y="509476"/>
                  <a:pt x="675065" y="509476"/>
                </a:cubicBezTo>
                <a:cubicBezTo>
                  <a:pt x="675065" y="461858"/>
                  <a:pt x="675065" y="414670"/>
                  <a:pt x="675065" y="367483"/>
                </a:cubicBezTo>
                <a:cubicBezTo>
                  <a:pt x="609885" y="367483"/>
                  <a:pt x="545029" y="367483"/>
                  <a:pt x="480281" y="367483"/>
                </a:cubicBezTo>
                <a:close/>
                <a:moveTo>
                  <a:pt x="701675" y="367159"/>
                </a:moveTo>
                <a:cubicBezTo>
                  <a:pt x="701675" y="414886"/>
                  <a:pt x="701675" y="462073"/>
                  <a:pt x="701675" y="509261"/>
                </a:cubicBezTo>
                <a:cubicBezTo>
                  <a:pt x="766854" y="509261"/>
                  <a:pt x="831495" y="509261"/>
                  <a:pt x="896351" y="509261"/>
                </a:cubicBezTo>
                <a:cubicBezTo>
                  <a:pt x="896351" y="461750"/>
                  <a:pt x="896351" y="414562"/>
                  <a:pt x="896351" y="367159"/>
                </a:cubicBezTo>
                <a:cubicBezTo>
                  <a:pt x="830956" y="367159"/>
                  <a:pt x="766316" y="367159"/>
                  <a:pt x="701675" y="367159"/>
                </a:cubicBezTo>
                <a:close/>
                <a:moveTo>
                  <a:pt x="960777" y="262764"/>
                </a:moveTo>
                <a:cubicBezTo>
                  <a:pt x="960777" y="356709"/>
                  <a:pt x="960777" y="448930"/>
                  <a:pt x="960777" y="541258"/>
                </a:cubicBezTo>
                <a:cubicBezTo>
                  <a:pt x="776443" y="541258"/>
                  <a:pt x="592540" y="541258"/>
                  <a:pt x="407883" y="541258"/>
                </a:cubicBezTo>
                <a:cubicBezTo>
                  <a:pt x="407883" y="449145"/>
                  <a:pt x="407883" y="357355"/>
                  <a:pt x="407883" y="265350"/>
                </a:cubicBezTo>
                <a:cubicBezTo>
                  <a:pt x="398295" y="268582"/>
                  <a:pt x="395062" y="274615"/>
                  <a:pt x="395062" y="284311"/>
                </a:cubicBezTo>
                <a:cubicBezTo>
                  <a:pt x="395386" y="373731"/>
                  <a:pt x="395278" y="463151"/>
                  <a:pt x="395278" y="552570"/>
                </a:cubicBezTo>
                <a:cubicBezTo>
                  <a:pt x="395278" y="554617"/>
                  <a:pt x="395278" y="556772"/>
                  <a:pt x="395278" y="558711"/>
                </a:cubicBezTo>
                <a:cubicBezTo>
                  <a:pt x="588985" y="558711"/>
                  <a:pt x="781830" y="558711"/>
                  <a:pt x="974674" y="558711"/>
                </a:cubicBezTo>
                <a:cubicBezTo>
                  <a:pt x="974782" y="557742"/>
                  <a:pt x="974998" y="557203"/>
                  <a:pt x="974998" y="556772"/>
                </a:cubicBezTo>
                <a:cubicBezTo>
                  <a:pt x="974998" y="463582"/>
                  <a:pt x="974998" y="370391"/>
                  <a:pt x="974998" y="277201"/>
                </a:cubicBezTo>
                <a:cubicBezTo>
                  <a:pt x="974998" y="275800"/>
                  <a:pt x="974459" y="273754"/>
                  <a:pt x="973489" y="272892"/>
                </a:cubicBezTo>
                <a:cubicBezTo>
                  <a:pt x="969934" y="269660"/>
                  <a:pt x="965948" y="266751"/>
                  <a:pt x="960777" y="262764"/>
                </a:cubicBezTo>
                <a:close/>
                <a:moveTo>
                  <a:pt x="701460" y="260071"/>
                </a:moveTo>
                <a:cubicBezTo>
                  <a:pt x="701460" y="291206"/>
                  <a:pt x="701460" y="321911"/>
                  <a:pt x="701460" y="352938"/>
                </a:cubicBezTo>
                <a:cubicBezTo>
                  <a:pt x="766747" y="352938"/>
                  <a:pt x="831388" y="352938"/>
                  <a:pt x="896028" y="352938"/>
                </a:cubicBezTo>
                <a:cubicBezTo>
                  <a:pt x="896028" y="321695"/>
                  <a:pt x="896028" y="290775"/>
                  <a:pt x="896028" y="260071"/>
                </a:cubicBezTo>
                <a:cubicBezTo>
                  <a:pt x="830956" y="260071"/>
                  <a:pt x="766208" y="260071"/>
                  <a:pt x="701460" y="260071"/>
                </a:cubicBezTo>
                <a:close/>
                <a:moveTo>
                  <a:pt x="480281" y="259856"/>
                </a:moveTo>
                <a:cubicBezTo>
                  <a:pt x="480281" y="291314"/>
                  <a:pt x="480281" y="322234"/>
                  <a:pt x="480281" y="353046"/>
                </a:cubicBezTo>
                <a:cubicBezTo>
                  <a:pt x="545460" y="353046"/>
                  <a:pt x="610208" y="353046"/>
                  <a:pt x="674957" y="353046"/>
                </a:cubicBezTo>
                <a:cubicBezTo>
                  <a:pt x="674957" y="321803"/>
                  <a:pt x="674957" y="290883"/>
                  <a:pt x="674957" y="259856"/>
                </a:cubicBezTo>
                <a:cubicBezTo>
                  <a:pt x="609885" y="259856"/>
                  <a:pt x="545352" y="259856"/>
                  <a:pt x="480281" y="259856"/>
                </a:cubicBezTo>
                <a:close/>
                <a:moveTo>
                  <a:pt x="685515" y="16052"/>
                </a:moveTo>
                <a:cubicBezTo>
                  <a:pt x="693918" y="22408"/>
                  <a:pt x="702429" y="28872"/>
                  <a:pt x="710940" y="35336"/>
                </a:cubicBezTo>
                <a:cubicBezTo>
                  <a:pt x="801976" y="104394"/>
                  <a:pt x="892904" y="173560"/>
                  <a:pt x="984155" y="242403"/>
                </a:cubicBezTo>
                <a:cubicBezTo>
                  <a:pt x="992127" y="248436"/>
                  <a:pt x="995036" y="255008"/>
                  <a:pt x="992666" y="265027"/>
                </a:cubicBezTo>
                <a:cubicBezTo>
                  <a:pt x="984262" y="258670"/>
                  <a:pt x="975967" y="252422"/>
                  <a:pt x="967779" y="246173"/>
                </a:cubicBezTo>
                <a:cubicBezTo>
                  <a:pt x="875882" y="176146"/>
                  <a:pt x="783876" y="106226"/>
                  <a:pt x="692087" y="36091"/>
                </a:cubicBezTo>
                <a:cubicBezTo>
                  <a:pt x="688531" y="33397"/>
                  <a:pt x="686269" y="33182"/>
                  <a:pt x="682498" y="35983"/>
                </a:cubicBezTo>
                <a:cubicBezTo>
                  <a:pt x="583921" y="111182"/>
                  <a:pt x="485344" y="186273"/>
                  <a:pt x="386659" y="261364"/>
                </a:cubicBezTo>
                <a:cubicBezTo>
                  <a:pt x="385259" y="262441"/>
                  <a:pt x="383858" y="263518"/>
                  <a:pt x="381919" y="264919"/>
                </a:cubicBezTo>
                <a:cubicBezTo>
                  <a:pt x="380087" y="255654"/>
                  <a:pt x="381596" y="249190"/>
                  <a:pt x="389568" y="243157"/>
                </a:cubicBezTo>
                <a:cubicBezTo>
                  <a:pt x="487499" y="168281"/>
                  <a:pt x="585106" y="93082"/>
                  <a:pt x="682821" y="17991"/>
                </a:cubicBezTo>
                <a:cubicBezTo>
                  <a:pt x="683575" y="17453"/>
                  <a:pt x="684222" y="16914"/>
                  <a:pt x="685515" y="16052"/>
                </a:cubicBezTo>
                <a:close/>
                <a:moveTo>
                  <a:pt x="685515" y="2262"/>
                </a:moveTo>
                <a:cubicBezTo>
                  <a:pt x="684007" y="3340"/>
                  <a:pt x="682822" y="4094"/>
                  <a:pt x="681744" y="4956"/>
                </a:cubicBezTo>
                <a:cubicBezTo>
                  <a:pt x="629816" y="44494"/>
                  <a:pt x="577888" y="84141"/>
                  <a:pt x="525960" y="123787"/>
                </a:cubicBezTo>
                <a:cubicBezTo>
                  <a:pt x="475971" y="161817"/>
                  <a:pt x="426090" y="199955"/>
                  <a:pt x="376101" y="237986"/>
                </a:cubicBezTo>
                <a:cubicBezTo>
                  <a:pt x="372331" y="240894"/>
                  <a:pt x="369637" y="243911"/>
                  <a:pt x="369853" y="249082"/>
                </a:cubicBezTo>
                <a:cubicBezTo>
                  <a:pt x="370068" y="260071"/>
                  <a:pt x="369960" y="270952"/>
                  <a:pt x="370068" y="281941"/>
                </a:cubicBezTo>
                <a:cubicBezTo>
                  <a:pt x="370068" y="283773"/>
                  <a:pt x="370499" y="285604"/>
                  <a:pt x="370822" y="288405"/>
                </a:cubicBezTo>
                <a:cubicBezTo>
                  <a:pt x="478557" y="212022"/>
                  <a:pt x="581551" y="131113"/>
                  <a:pt x="687454" y="53652"/>
                </a:cubicBezTo>
                <a:cubicBezTo>
                  <a:pt x="792280" y="132837"/>
                  <a:pt x="896351" y="212884"/>
                  <a:pt x="1003332" y="291314"/>
                </a:cubicBezTo>
                <a:cubicBezTo>
                  <a:pt x="1003332" y="276878"/>
                  <a:pt x="1002901" y="264165"/>
                  <a:pt x="1003440" y="251452"/>
                </a:cubicBezTo>
                <a:cubicBezTo>
                  <a:pt x="1003763" y="243803"/>
                  <a:pt x="1001285" y="238847"/>
                  <a:pt x="995144" y="234215"/>
                </a:cubicBezTo>
                <a:cubicBezTo>
                  <a:pt x="908094" y="169143"/>
                  <a:pt x="821153" y="103856"/>
                  <a:pt x="734103" y="38677"/>
                </a:cubicBezTo>
                <a:cubicBezTo>
                  <a:pt x="717943" y="26503"/>
                  <a:pt x="701783" y="14436"/>
                  <a:pt x="685515" y="2262"/>
                </a:cubicBezTo>
                <a:close/>
                <a:moveTo>
                  <a:pt x="685192" y="0"/>
                </a:moveTo>
                <a:cubicBezTo>
                  <a:pt x="685515" y="0"/>
                  <a:pt x="685946" y="0"/>
                  <a:pt x="686269" y="0"/>
                </a:cubicBezTo>
                <a:cubicBezTo>
                  <a:pt x="687454" y="1077"/>
                  <a:pt x="688531" y="2262"/>
                  <a:pt x="689824" y="3232"/>
                </a:cubicBezTo>
                <a:cubicBezTo>
                  <a:pt x="783338" y="73475"/>
                  <a:pt x="876959" y="143718"/>
                  <a:pt x="970473" y="213961"/>
                </a:cubicBezTo>
                <a:cubicBezTo>
                  <a:pt x="975644" y="217839"/>
                  <a:pt x="981031" y="219563"/>
                  <a:pt x="987387" y="219563"/>
                </a:cubicBezTo>
                <a:cubicBezTo>
                  <a:pt x="1053967" y="219348"/>
                  <a:pt x="1120547" y="219455"/>
                  <a:pt x="1187234" y="219132"/>
                </a:cubicBezTo>
                <a:cubicBezTo>
                  <a:pt x="1194668" y="219132"/>
                  <a:pt x="1198439" y="221718"/>
                  <a:pt x="1201348" y="228505"/>
                </a:cubicBezTo>
                <a:cubicBezTo>
                  <a:pt x="1258770" y="362958"/>
                  <a:pt x="1316408" y="497195"/>
                  <a:pt x="1374046" y="631540"/>
                </a:cubicBezTo>
                <a:cubicBezTo>
                  <a:pt x="1375554" y="635095"/>
                  <a:pt x="1377386" y="638542"/>
                  <a:pt x="1379002" y="642098"/>
                </a:cubicBezTo>
                <a:cubicBezTo>
                  <a:pt x="1379002" y="642421"/>
                  <a:pt x="1379002" y="642852"/>
                  <a:pt x="1379002" y="643175"/>
                </a:cubicBezTo>
                <a:cubicBezTo>
                  <a:pt x="1376847" y="643391"/>
                  <a:pt x="1374800" y="643714"/>
                  <a:pt x="1372646" y="643714"/>
                </a:cubicBezTo>
                <a:cubicBezTo>
                  <a:pt x="917252" y="643714"/>
                  <a:pt x="461858" y="643714"/>
                  <a:pt x="6356" y="643714"/>
                </a:cubicBezTo>
                <a:cubicBezTo>
                  <a:pt x="4202" y="643714"/>
                  <a:pt x="2155" y="643391"/>
                  <a:pt x="0" y="643175"/>
                </a:cubicBezTo>
                <a:cubicBezTo>
                  <a:pt x="0" y="642852"/>
                  <a:pt x="0" y="642421"/>
                  <a:pt x="0" y="642098"/>
                </a:cubicBezTo>
                <a:cubicBezTo>
                  <a:pt x="646" y="641020"/>
                  <a:pt x="1401" y="640051"/>
                  <a:pt x="1831" y="638974"/>
                </a:cubicBezTo>
                <a:cubicBezTo>
                  <a:pt x="60655" y="501827"/>
                  <a:pt x="119370" y="364789"/>
                  <a:pt x="177977" y="227643"/>
                </a:cubicBezTo>
                <a:cubicBezTo>
                  <a:pt x="180671" y="221394"/>
                  <a:pt x="184118" y="219132"/>
                  <a:pt x="190906" y="219240"/>
                </a:cubicBezTo>
                <a:cubicBezTo>
                  <a:pt x="256193" y="219563"/>
                  <a:pt x="321588" y="219563"/>
                  <a:pt x="386875" y="219778"/>
                </a:cubicBezTo>
                <a:cubicBezTo>
                  <a:pt x="394093" y="219778"/>
                  <a:pt x="400018" y="217732"/>
                  <a:pt x="405728" y="213422"/>
                </a:cubicBezTo>
                <a:cubicBezTo>
                  <a:pt x="454532" y="176038"/>
                  <a:pt x="503551" y="138762"/>
                  <a:pt x="552463" y="101378"/>
                </a:cubicBezTo>
                <a:cubicBezTo>
                  <a:pt x="596742" y="67550"/>
                  <a:pt x="641020" y="33721"/>
                  <a:pt x="685192" y="0"/>
                </a:cubicBezTo>
                <a:close/>
              </a:path>
            </a:pathLst>
          </a:custGeom>
          <a:solidFill>
            <a:schemeClr val="accent1"/>
          </a:solidFill>
          <a:ln w="609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50863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69A80F-3D40-3E4B-7C76-602721757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182" y="883507"/>
            <a:ext cx="6077798" cy="1714739"/>
          </a:xfrm>
          <a:prstGeom prst="rect">
            <a:avLst/>
          </a:prstGeom>
        </p:spPr>
      </p:pic>
      <p:sp>
        <p:nvSpPr>
          <p:cNvPr id="5" name="TextBox 4">
            <a:extLst>
              <a:ext uri="{FF2B5EF4-FFF2-40B4-BE49-F238E27FC236}">
                <a16:creationId xmlns:a16="http://schemas.microsoft.com/office/drawing/2014/main" id="{8EE6BCA5-F6D7-27C2-EA22-31639280CBDF}"/>
              </a:ext>
            </a:extLst>
          </p:cNvPr>
          <p:cNvSpPr txBox="1"/>
          <p:nvPr/>
        </p:nvSpPr>
        <p:spPr>
          <a:xfrm>
            <a:off x="1650756" y="2949399"/>
            <a:ext cx="7924067"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Key points: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Total Revenue: $351.15M</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Total Customers: 1,001</a:t>
            </a:r>
            <a:r>
              <a:rPr lang="en-US" dirty="0">
                <a:solidFill>
                  <a:srgbClr val="0D0D0D"/>
                </a:solidFill>
                <a:highlight>
                  <a:srgbClr val="FFFFFF"/>
                </a:highlight>
                <a:latin typeface="Söhne"/>
              </a:rPr>
              <a:t> which include 495 Female and 506 Male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Total Orders: 50,000</a:t>
            </a:r>
          </a:p>
          <a:p>
            <a:pPr marL="742950" lvl="1" indent="-285750" algn="l">
              <a:buFont typeface="Arial" panose="020B0604020202020204" pitchFamily="34" charset="0"/>
              <a:buChar char="•"/>
            </a:pPr>
            <a:r>
              <a:rPr lang="en-US" dirty="0">
                <a:solidFill>
                  <a:srgbClr val="0D0D0D"/>
                </a:solidFill>
                <a:highlight>
                  <a:srgbClr val="FFFFFF"/>
                </a:highlight>
                <a:latin typeface="Söhne"/>
              </a:rPr>
              <a:t>Total Product: 30</a:t>
            </a:r>
          </a:p>
          <a:p>
            <a:pPr marL="742950" lvl="1" indent="-285750" algn="l">
              <a:buFont typeface="Arial" panose="020B0604020202020204" pitchFamily="34" charset="0"/>
              <a:buChar char="•"/>
            </a:pPr>
            <a:r>
              <a:rPr lang="en-US" dirty="0">
                <a:solidFill>
                  <a:srgbClr val="0D0D0D"/>
                </a:solidFill>
                <a:highlight>
                  <a:srgbClr val="FFFFFF"/>
                </a:highlight>
                <a:latin typeface="Söhne"/>
              </a:rPr>
              <a:t>Major countries: Brazil, Columbia, Chile, Mexico</a:t>
            </a:r>
          </a:p>
          <a:p>
            <a:pPr marL="742950" lvl="1" indent="-285750" algn="l">
              <a:buFont typeface="Arial" panose="020B0604020202020204" pitchFamily="34" charset="0"/>
              <a:buChar char="•"/>
            </a:pPr>
            <a:r>
              <a:rPr lang="en-US" dirty="0">
                <a:solidFill>
                  <a:srgbClr val="0D0D0D"/>
                </a:solidFill>
                <a:highlight>
                  <a:srgbClr val="FFFFFF"/>
                </a:highlight>
                <a:latin typeface="Söhne"/>
              </a:rPr>
              <a:t>Year: 2019 to 2023 (Q1)</a:t>
            </a:r>
          </a:p>
          <a:p>
            <a:pPr marL="742950" lvl="1" indent="-285750" algn="l">
              <a:buFont typeface="Arial" panose="020B0604020202020204" pitchFamily="34" charset="0"/>
              <a:buChar char="•"/>
            </a:pPr>
            <a:r>
              <a:rPr lang="en-IN" sz="1800" b="0" i="0" u="none" strike="noStrike" baseline="0" dirty="0">
                <a:solidFill>
                  <a:srgbClr val="000000"/>
                </a:solidFill>
                <a:latin typeface="Söhne"/>
              </a:rPr>
              <a:t>I included KPI</a:t>
            </a:r>
            <a:r>
              <a:rPr lang="en-US" sz="1800" b="0" i="0" u="none" strike="noStrike" baseline="0" dirty="0">
                <a:solidFill>
                  <a:srgbClr val="0D0D0D"/>
                </a:solidFill>
                <a:highlight>
                  <a:srgbClr val="FFFFFF"/>
                </a:highlight>
                <a:latin typeface="Söhne"/>
              </a:rPr>
              <a:t> </a:t>
            </a:r>
            <a:r>
              <a:rPr lang="en-US" dirty="0">
                <a:solidFill>
                  <a:srgbClr val="0D0D0D"/>
                </a:solidFill>
                <a:highlight>
                  <a:srgbClr val="FFFFFF"/>
                </a:highlight>
                <a:latin typeface="Söhne"/>
              </a:rPr>
              <a:t>like Total Revenue, Total Customers, Total Orders</a:t>
            </a:r>
          </a:p>
        </p:txBody>
      </p:sp>
      <p:sp>
        <p:nvSpPr>
          <p:cNvPr id="6" name="TextBox 5">
            <a:extLst>
              <a:ext uri="{FF2B5EF4-FFF2-40B4-BE49-F238E27FC236}">
                <a16:creationId xmlns:a16="http://schemas.microsoft.com/office/drawing/2014/main" id="{5989AC38-6D0F-7477-C2F4-7687AB8F1105}"/>
              </a:ext>
            </a:extLst>
          </p:cNvPr>
          <p:cNvSpPr txBox="1"/>
          <p:nvPr/>
        </p:nvSpPr>
        <p:spPr>
          <a:xfrm>
            <a:off x="3182815" y="209188"/>
            <a:ext cx="5059973" cy="553998"/>
          </a:xfrm>
          <a:prstGeom prst="rect">
            <a:avLst/>
          </a:prstGeom>
          <a:noFill/>
        </p:spPr>
        <p:txBody>
          <a:bodyPr wrap="square" rtlCol="0">
            <a:spAutoFit/>
          </a:bodyPr>
          <a:lstStyle/>
          <a:p>
            <a:r>
              <a:rPr lang="en-US" sz="3000" b="1" i="0" dirty="0">
                <a:solidFill>
                  <a:srgbClr val="0D0D0D"/>
                </a:solidFill>
                <a:highlight>
                  <a:srgbClr val="FFFFFF"/>
                </a:highlight>
                <a:latin typeface="Söhne"/>
              </a:rPr>
              <a:t>Introduction and Overview</a:t>
            </a:r>
            <a:endParaRPr lang="en-US" sz="3000" b="0" i="0" dirty="0">
              <a:solidFill>
                <a:srgbClr val="0D0D0D"/>
              </a:solidFill>
              <a:highlight>
                <a:srgbClr val="FFFFFF"/>
              </a:highlight>
              <a:latin typeface="Söhne"/>
            </a:endParaRPr>
          </a:p>
        </p:txBody>
      </p:sp>
    </p:spTree>
    <p:extLst>
      <p:ext uri="{BB962C8B-B14F-4D97-AF65-F5344CB8AC3E}">
        <p14:creationId xmlns:p14="http://schemas.microsoft.com/office/powerpoint/2010/main" val="159133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A74E6-9410-7050-6EAC-E91232E75403}"/>
              </a:ext>
            </a:extLst>
          </p:cNvPr>
          <p:cNvSpPr txBox="1"/>
          <p:nvPr/>
        </p:nvSpPr>
        <p:spPr>
          <a:xfrm>
            <a:off x="626452" y="1057622"/>
            <a:ext cx="9100039" cy="4801314"/>
          </a:xfrm>
          <a:prstGeom prst="rect">
            <a:avLst/>
          </a:prstGeom>
          <a:noFill/>
        </p:spPr>
        <p:txBody>
          <a:bodyPr wrap="square">
            <a:spAutoFit/>
          </a:bodyPr>
          <a:lstStyle/>
          <a:p>
            <a:pPr algn="l"/>
            <a:r>
              <a:rPr lang="en-US" b="0" i="0" dirty="0">
                <a:solidFill>
                  <a:srgbClr val="0D0D0D"/>
                </a:solidFill>
                <a:effectLst/>
                <a:highlight>
                  <a:srgbClr val="FFFFFF"/>
                </a:highlight>
                <a:latin typeface="Söhne"/>
              </a:rPr>
              <a:t> Summary of your e-commerce sales data from 2019 to Q1 2023:</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Total Revenue and Customers</a:t>
            </a:r>
            <a:r>
              <a:rPr lang="en-US" b="0" i="0" dirty="0">
                <a:solidFill>
                  <a:srgbClr val="0D0D0D"/>
                </a:solidFill>
                <a:effectLst/>
                <a:highlight>
                  <a:srgbClr val="FFFFFF"/>
                </a:highlight>
                <a:latin typeface="Söhne"/>
              </a:rPr>
              <a:t>: Your e-commerce business generated a total revenue of $351.15 million from 1,001 customers.</a:t>
            </a:r>
          </a:p>
          <a:p>
            <a:pPr algn="l">
              <a:buFont typeface="Arial" panose="020B0604020202020204" pitchFamily="34" charset="0"/>
              <a:buChar char="•"/>
            </a:pPr>
            <a:r>
              <a:rPr lang="en-US" b="1" i="0" dirty="0">
                <a:solidFill>
                  <a:srgbClr val="0D0D0D"/>
                </a:solidFill>
                <a:effectLst/>
                <a:highlight>
                  <a:srgbClr val="FFFFFF"/>
                </a:highlight>
                <a:latin typeface="Söhne"/>
              </a:rPr>
              <a:t>Total Orders</a:t>
            </a:r>
            <a:r>
              <a:rPr lang="en-US" b="0" i="0" dirty="0">
                <a:solidFill>
                  <a:srgbClr val="0D0D0D"/>
                </a:solidFill>
                <a:effectLst/>
                <a:highlight>
                  <a:srgbClr val="FFFFFF"/>
                </a:highlight>
                <a:latin typeface="Söhne"/>
              </a:rPr>
              <a:t>: A total of 50,000 orders were placed during this period.</a:t>
            </a:r>
          </a:p>
          <a:p>
            <a:pPr algn="l">
              <a:buFont typeface="Arial" panose="020B0604020202020204" pitchFamily="34" charset="0"/>
              <a:buChar char="•"/>
            </a:pPr>
            <a:r>
              <a:rPr lang="en-US" b="1" i="0" dirty="0">
                <a:solidFill>
                  <a:srgbClr val="0D0D0D"/>
                </a:solidFill>
                <a:effectLst/>
                <a:highlight>
                  <a:srgbClr val="FFFFFF"/>
                </a:highlight>
                <a:latin typeface="Söhne"/>
              </a:rPr>
              <a:t>Top 10 Products</a:t>
            </a:r>
            <a:r>
              <a:rPr lang="en-US" b="0" i="0" dirty="0">
                <a:solidFill>
                  <a:srgbClr val="0D0D0D"/>
                </a:solidFill>
                <a:effectLst/>
                <a:highlight>
                  <a:srgbClr val="FFFFFF"/>
                </a:highlight>
                <a:latin typeface="Söhne"/>
              </a:rPr>
              <a:t>: The most popular products in terms of revenue are curtains, wall art, lighting, furniture, kitchen appliances, rugs, appliance sets, dinner sets, home decor, and bedding.</a:t>
            </a:r>
          </a:p>
          <a:p>
            <a:pPr algn="l">
              <a:buFont typeface="Arial" panose="020B0604020202020204" pitchFamily="34" charset="0"/>
              <a:buChar char="•"/>
            </a:pPr>
            <a:r>
              <a:rPr lang="en-US" b="1" i="0" dirty="0">
                <a:solidFill>
                  <a:srgbClr val="0D0D0D"/>
                </a:solidFill>
                <a:effectLst/>
                <a:highlight>
                  <a:srgbClr val="FFFFFF"/>
                </a:highlight>
                <a:latin typeface="Söhne"/>
              </a:rPr>
              <a:t>Top 10 Products by Quantity</a:t>
            </a:r>
            <a:r>
              <a:rPr lang="en-US" b="0" i="0" dirty="0">
                <a:solidFill>
                  <a:srgbClr val="0D0D0D"/>
                </a:solidFill>
                <a:effectLst/>
                <a:highlight>
                  <a:srgbClr val="FFFFFF"/>
                </a:highlight>
                <a:latin typeface="Söhne"/>
              </a:rPr>
              <a:t>: The top 10 products in terms of quantity sold include sport shoes, speakers, t-shirts, active wear sets, wall art, curtains, furniture, jeans, jackets, and cameras.</a:t>
            </a:r>
          </a:p>
          <a:p>
            <a:pPr algn="l">
              <a:buFont typeface="Arial" panose="020B0604020202020204" pitchFamily="34" charset="0"/>
              <a:buChar char="•"/>
            </a:pPr>
            <a:r>
              <a:rPr lang="en-US" b="1" i="0" dirty="0">
                <a:solidFill>
                  <a:srgbClr val="0D0D0D"/>
                </a:solidFill>
                <a:effectLst/>
                <a:highlight>
                  <a:srgbClr val="FFFFFF"/>
                </a:highlight>
                <a:latin typeface="Söhne"/>
              </a:rPr>
              <a:t>Sales by Country</a:t>
            </a:r>
            <a:r>
              <a:rPr lang="en-US" b="0" i="0" dirty="0">
                <a:solidFill>
                  <a:srgbClr val="0D0D0D"/>
                </a:solidFill>
                <a:effectLst/>
                <a:highlight>
                  <a:srgbClr val="FFFFFF"/>
                </a:highlight>
                <a:latin typeface="Söhne"/>
              </a:rPr>
              <a:t>: Sales were strongest in Colombia, accounting for 27.9% of total orders, followed by Chile (25.5%), Brazil (23.4%), and Mexico (23.2%).</a:t>
            </a:r>
          </a:p>
          <a:p>
            <a:pPr algn="l">
              <a:buFont typeface="Arial" panose="020B0604020202020204" pitchFamily="34" charset="0"/>
              <a:buChar char="•"/>
            </a:pPr>
            <a:r>
              <a:rPr lang="en-US" b="1" i="0" dirty="0">
                <a:solidFill>
                  <a:srgbClr val="0D0D0D"/>
                </a:solidFill>
                <a:effectLst/>
                <a:highlight>
                  <a:srgbClr val="FFFFFF"/>
                </a:highlight>
                <a:latin typeface="Söhne"/>
              </a:rPr>
              <a:t>Revenue by Country</a:t>
            </a:r>
            <a:r>
              <a:rPr lang="en-US" b="0" i="0" dirty="0">
                <a:solidFill>
                  <a:srgbClr val="0D0D0D"/>
                </a:solidFill>
                <a:effectLst/>
                <a:highlight>
                  <a:srgbClr val="FFFFFF"/>
                </a:highlight>
                <a:latin typeface="Söhne"/>
              </a:rPr>
              <a:t>: Colombia generated the highest revenue, followed by Chile and Mexico, with Brazil trailing behind.</a:t>
            </a:r>
          </a:p>
          <a:p>
            <a:pPr algn="l"/>
            <a:r>
              <a:rPr lang="en-US" b="0" i="0" dirty="0">
                <a:solidFill>
                  <a:srgbClr val="0D0D0D"/>
                </a:solidFill>
                <a:effectLst/>
                <a:highlight>
                  <a:srgbClr val="FFFFFF"/>
                </a:highlight>
                <a:latin typeface="Söhne"/>
              </a:rPr>
              <a:t>These key insights highlight the top-performing products and countries for your e-commerce business, providing a clear picture of your sales performance over the specified time period.</a:t>
            </a:r>
          </a:p>
          <a:p>
            <a:pPr algn="l"/>
            <a:endParaRPr lang="en-US" b="0" i="0" dirty="0">
              <a:solidFill>
                <a:srgbClr val="0D0D0D"/>
              </a:solidFill>
              <a:effectLst/>
              <a:highlight>
                <a:srgbClr val="FFFFFF"/>
              </a:highlight>
              <a:latin typeface="Söhne"/>
            </a:endParaRPr>
          </a:p>
        </p:txBody>
      </p:sp>
      <p:sp>
        <p:nvSpPr>
          <p:cNvPr id="5" name="TextBox 4">
            <a:extLst>
              <a:ext uri="{FF2B5EF4-FFF2-40B4-BE49-F238E27FC236}">
                <a16:creationId xmlns:a16="http://schemas.microsoft.com/office/drawing/2014/main" id="{A1AC99F8-4017-3AE9-90C0-B68EE33F8786}"/>
              </a:ext>
            </a:extLst>
          </p:cNvPr>
          <p:cNvSpPr txBox="1"/>
          <p:nvPr/>
        </p:nvSpPr>
        <p:spPr>
          <a:xfrm>
            <a:off x="5176472" y="175077"/>
            <a:ext cx="6097464" cy="553998"/>
          </a:xfrm>
          <a:prstGeom prst="rect">
            <a:avLst/>
          </a:prstGeom>
          <a:noFill/>
        </p:spPr>
        <p:txBody>
          <a:bodyPr wrap="square">
            <a:spAutoFit/>
          </a:bodyPr>
          <a:lstStyle/>
          <a:p>
            <a:r>
              <a:rPr lang="en-US" sz="3000" b="1" i="0" dirty="0">
                <a:solidFill>
                  <a:srgbClr val="0D0D0D"/>
                </a:solidFill>
                <a:effectLst/>
                <a:highlight>
                  <a:srgbClr val="FFFFFF"/>
                </a:highlight>
                <a:latin typeface="Söhne"/>
              </a:rPr>
              <a:t> Summary </a:t>
            </a:r>
            <a:endParaRPr lang="en-IN" sz="3000" b="1" dirty="0"/>
          </a:p>
        </p:txBody>
      </p:sp>
      <p:grpSp>
        <p:nvGrpSpPr>
          <p:cNvPr id="6" name="Group 5">
            <a:extLst>
              <a:ext uri="{FF2B5EF4-FFF2-40B4-BE49-F238E27FC236}">
                <a16:creationId xmlns:a16="http://schemas.microsoft.com/office/drawing/2014/main" id="{9C161534-2C4C-FA19-D4CE-504EEF861006}"/>
              </a:ext>
            </a:extLst>
          </p:cNvPr>
          <p:cNvGrpSpPr/>
          <p:nvPr/>
        </p:nvGrpSpPr>
        <p:grpSpPr>
          <a:xfrm>
            <a:off x="9820622" y="2147868"/>
            <a:ext cx="2371378" cy="2371378"/>
            <a:chOff x="9358112" y="2792785"/>
            <a:chExt cx="2371378" cy="2371378"/>
          </a:xfrm>
        </p:grpSpPr>
        <p:grpSp>
          <p:nvGrpSpPr>
            <p:cNvPr id="7" name="Group 6">
              <a:extLst>
                <a:ext uri="{FF2B5EF4-FFF2-40B4-BE49-F238E27FC236}">
                  <a16:creationId xmlns:a16="http://schemas.microsoft.com/office/drawing/2014/main" id="{BD0F16F7-8D1B-B654-B0B2-1AA8BB1B82AF}"/>
                </a:ext>
              </a:extLst>
            </p:cNvPr>
            <p:cNvGrpSpPr/>
            <p:nvPr/>
          </p:nvGrpSpPr>
          <p:grpSpPr>
            <a:xfrm>
              <a:off x="9358112" y="2792785"/>
              <a:ext cx="2371378" cy="2371378"/>
              <a:chOff x="6876256" y="3063517"/>
              <a:chExt cx="1944216" cy="1944216"/>
            </a:xfrm>
            <a:scene3d>
              <a:camera prst="perspectiveLeft">
                <a:rot lat="0" lon="3900000" rev="0"/>
              </a:camera>
              <a:lightRig rig="threePt" dir="t"/>
            </a:scene3d>
          </p:grpSpPr>
          <p:sp>
            <p:nvSpPr>
              <p:cNvPr id="9" name="Oval 8">
                <a:extLst>
                  <a:ext uri="{FF2B5EF4-FFF2-40B4-BE49-F238E27FC236}">
                    <a16:creationId xmlns:a16="http://schemas.microsoft.com/office/drawing/2014/main" id="{5FC69677-7058-B71A-A9DB-C37411767C76}"/>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16F8A3D3-F094-B887-6EFB-EB07A65F25C9}"/>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4A02D05-76A2-6B3E-CBF9-A6B0B2B73B17}"/>
                  </a:ext>
                </a:extLst>
              </p:cNvPr>
              <p:cNvSpPr/>
              <p:nvPr/>
            </p:nvSpPr>
            <p:spPr>
              <a:xfrm>
                <a:off x="7487073" y="3674334"/>
                <a:ext cx="722583" cy="722583"/>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a16="http://schemas.microsoft.com/office/drawing/2014/main" id="{3882C4BB-34E2-2FB6-FFB8-E41CE9808F76}"/>
                </a:ext>
              </a:extLst>
            </p:cNvPr>
            <p:cNvSpPr/>
            <p:nvPr/>
          </p:nvSpPr>
          <p:spPr>
            <a:xfrm>
              <a:off x="10461010" y="3789695"/>
              <a:ext cx="148554" cy="3554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819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077E3C-044B-8C1D-FBB6-E16A2251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622" y="623476"/>
            <a:ext cx="7370342" cy="4380125"/>
          </a:xfrm>
          <a:prstGeom prst="rect">
            <a:avLst/>
          </a:prstGeom>
        </p:spPr>
      </p:pic>
      <p:sp>
        <p:nvSpPr>
          <p:cNvPr id="6" name="TextBox 5">
            <a:extLst>
              <a:ext uri="{FF2B5EF4-FFF2-40B4-BE49-F238E27FC236}">
                <a16:creationId xmlns:a16="http://schemas.microsoft.com/office/drawing/2014/main" id="{F1610B59-60EA-4B7A-80FE-15F2CC9C4DDC}"/>
              </a:ext>
            </a:extLst>
          </p:cNvPr>
          <p:cNvSpPr txBox="1"/>
          <p:nvPr/>
        </p:nvSpPr>
        <p:spPr>
          <a:xfrm>
            <a:off x="510651" y="850401"/>
            <a:ext cx="4108206" cy="3693319"/>
          </a:xfrm>
          <a:prstGeom prst="rect">
            <a:avLst/>
          </a:prstGeom>
          <a:noFill/>
        </p:spPr>
        <p:txBody>
          <a:bodyPr wrap="square">
            <a:spAutoFit/>
          </a:bodyPr>
          <a:lstStyle/>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List the top 10 products by quantity sold:</a:t>
            </a:r>
          </a:p>
          <a:p>
            <a:pPr algn="l"/>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Sport Shoes: 1763 units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Wireless Speaker</a:t>
            </a:r>
            <a:r>
              <a:rPr lang="en-US" dirty="0">
                <a:solidFill>
                  <a:srgbClr val="0D0D0D"/>
                </a:solidFill>
                <a:highlight>
                  <a:srgbClr val="FFFFFF"/>
                </a:highlight>
                <a:latin typeface="Söhne"/>
              </a:rPr>
              <a:t>: 1717 units</a:t>
            </a:r>
            <a:endParaRPr lang="en-US" b="0" i="0" dirty="0">
              <a:solidFill>
                <a:srgbClr val="0D0D0D"/>
              </a:solidFill>
              <a:effectLst/>
              <a:highlight>
                <a:srgbClr val="FFFFFF"/>
              </a:highlight>
              <a:latin typeface="Söhne"/>
            </a:endParaRPr>
          </a:p>
          <a:p>
            <a:pPr marL="742950" lvl="1" indent="-285750">
              <a:buFont typeface="Arial" panose="020B0604020202020204" pitchFamily="34" charset="0"/>
              <a:buChar char="•"/>
            </a:pPr>
            <a:r>
              <a:rPr lang="en-US" b="0" i="0" dirty="0">
                <a:solidFill>
                  <a:srgbClr val="0D0D0D"/>
                </a:solidFill>
                <a:effectLst/>
                <a:highlight>
                  <a:srgbClr val="FFFFFF"/>
                </a:highlight>
                <a:latin typeface="Söhne"/>
              </a:rPr>
              <a:t>T-Shirts: 1715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Active Wear Sets: 1707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Wall Art: 1707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Curtains:</a:t>
            </a:r>
            <a:r>
              <a:rPr lang="en-US" dirty="0">
                <a:solidFill>
                  <a:srgbClr val="0D0D0D"/>
                </a:solidFill>
                <a:highlight>
                  <a:srgbClr val="FFFFFF"/>
                </a:highlight>
                <a:latin typeface="Söhne"/>
              </a:rPr>
              <a:t> 1695 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Furniture: 1695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Jeans: 1692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Jackets: 1686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Cameras: 1685 </a:t>
            </a:r>
            <a:r>
              <a:rPr lang="en-US" dirty="0">
                <a:solidFill>
                  <a:srgbClr val="0D0D0D"/>
                </a:solidFill>
                <a:highlight>
                  <a:srgbClr val="FFFFFF"/>
                </a:highlight>
                <a:latin typeface="Söhne"/>
              </a:rPr>
              <a:t>units</a:t>
            </a:r>
            <a:endParaRPr lang="en-US" b="0" i="0" dirty="0">
              <a:solidFill>
                <a:srgbClr val="0D0D0D"/>
              </a:solidFill>
              <a:effectLst/>
              <a:highlight>
                <a:srgbClr val="FFFFFF"/>
              </a:highlight>
              <a:latin typeface="Söhne"/>
            </a:endParaRPr>
          </a:p>
        </p:txBody>
      </p:sp>
      <p:sp>
        <p:nvSpPr>
          <p:cNvPr id="7" name="TextBox 6">
            <a:extLst>
              <a:ext uri="{FF2B5EF4-FFF2-40B4-BE49-F238E27FC236}">
                <a16:creationId xmlns:a16="http://schemas.microsoft.com/office/drawing/2014/main" id="{10387EA5-2C4C-40D6-A7CA-2B4A0472797C}"/>
              </a:ext>
            </a:extLst>
          </p:cNvPr>
          <p:cNvSpPr txBox="1"/>
          <p:nvPr/>
        </p:nvSpPr>
        <p:spPr>
          <a:xfrm>
            <a:off x="3560885" y="207977"/>
            <a:ext cx="5231422" cy="830997"/>
          </a:xfrm>
          <a:prstGeom prst="rect">
            <a:avLst/>
          </a:prstGeom>
          <a:noFill/>
        </p:spPr>
        <p:txBody>
          <a:bodyPr wrap="square" rtlCol="0">
            <a:spAutoFit/>
          </a:bodyPr>
          <a:lstStyle/>
          <a:p>
            <a:r>
              <a:rPr lang="en-US" sz="3000" b="1" i="0" dirty="0">
                <a:solidFill>
                  <a:srgbClr val="0D0D0D"/>
                </a:solidFill>
                <a:effectLst/>
                <a:highlight>
                  <a:srgbClr val="FFFFFF"/>
                </a:highlight>
                <a:latin typeface="Söhne"/>
              </a:rPr>
              <a:t>Top 10 Products by Quantity</a:t>
            </a:r>
          </a:p>
          <a:p>
            <a:endParaRPr lang="en-IN" dirty="0"/>
          </a:p>
        </p:txBody>
      </p:sp>
    </p:spTree>
    <p:extLst>
      <p:ext uri="{BB962C8B-B14F-4D97-AF65-F5344CB8AC3E}">
        <p14:creationId xmlns:p14="http://schemas.microsoft.com/office/powerpoint/2010/main" val="60451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500"/>
                                        <p:tgtEl>
                                          <p:spTgt spid="6">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fade">
                                      <p:cBhvr>
                                        <p:cTn id="34" dur="500"/>
                                        <p:tgtEl>
                                          <p:spTgt spid="6">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fade">
                                      <p:cBhvr>
                                        <p:cTn id="37" dur="500"/>
                                        <p:tgtEl>
                                          <p:spTgt spid="6">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08D96-57BF-2B3B-7EC3-E9BBAB426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787" y="1028699"/>
            <a:ext cx="6405213" cy="4387823"/>
          </a:xfrm>
          <a:prstGeom prst="rect">
            <a:avLst/>
          </a:prstGeom>
        </p:spPr>
      </p:pic>
      <p:sp>
        <p:nvSpPr>
          <p:cNvPr id="5" name="TextBox 4">
            <a:extLst>
              <a:ext uri="{FF2B5EF4-FFF2-40B4-BE49-F238E27FC236}">
                <a16:creationId xmlns:a16="http://schemas.microsoft.com/office/drawing/2014/main" id="{0ED8449B-A046-F2EC-8BF6-B31B80C4B9B8}"/>
              </a:ext>
            </a:extLst>
          </p:cNvPr>
          <p:cNvSpPr txBox="1"/>
          <p:nvPr/>
        </p:nvSpPr>
        <p:spPr>
          <a:xfrm>
            <a:off x="545124" y="1644161"/>
            <a:ext cx="5363307"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Use a pie chart to visualize sales by country.</a:t>
            </a:r>
          </a:p>
          <a:p>
            <a:pPr algn="l">
              <a:buFont typeface="Arial" panose="020B0604020202020204" pitchFamily="34" charset="0"/>
              <a:buChar char="•"/>
            </a:pPr>
            <a:r>
              <a:rPr lang="en-US" b="0" i="0" dirty="0">
                <a:solidFill>
                  <a:srgbClr val="0D0D0D"/>
                </a:solidFill>
                <a:effectLst/>
                <a:highlight>
                  <a:srgbClr val="FFFFFF"/>
                </a:highlight>
                <a:latin typeface="Söhne"/>
              </a:rPr>
              <a:t>Countries and sales: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Colombia: 13,950 orders (27.9%)</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Chile: 12,750 orders (25.5%)</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Brazil: 11,700 orders (23.4%)</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Mexico: 11,600 orders (23.2%)</a:t>
            </a:r>
          </a:p>
        </p:txBody>
      </p:sp>
      <p:sp>
        <p:nvSpPr>
          <p:cNvPr id="7" name="TextBox 6">
            <a:extLst>
              <a:ext uri="{FF2B5EF4-FFF2-40B4-BE49-F238E27FC236}">
                <a16:creationId xmlns:a16="http://schemas.microsoft.com/office/drawing/2014/main" id="{E614207B-2C93-2E2C-8D04-64CEE81B5F60}"/>
              </a:ext>
            </a:extLst>
          </p:cNvPr>
          <p:cNvSpPr txBox="1"/>
          <p:nvPr/>
        </p:nvSpPr>
        <p:spPr>
          <a:xfrm>
            <a:off x="4226903" y="166970"/>
            <a:ext cx="6097464" cy="553998"/>
          </a:xfrm>
          <a:prstGeom prst="rect">
            <a:avLst/>
          </a:prstGeom>
          <a:noFill/>
        </p:spPr>
        <p:txBody>
          <a:bodyPr wrap="square">
            <a:spAutoFit/>
          </a:bodyPr>
          <a:lstStyle/>
          <a:p>
            <a:pPr algn="l"/>
            <a:r>
              <a:rPr lang="en-US" sz="3000" b="1" i="0" dirty="0">
                <a:solidFill>
                  <a:srgbClr val="0D0D0D"/>
                </a:solidFill>
                <a:effectLst/>
                <a:highlight>
                  <a:srgbClr val="FFFFFF"/>
                </a:highlight>
                <a:latin typeface="Söhne"/>
              </a:rPr>
              <a:t>Sales by Country</a:t>
            </a:r>
            <a:endParaRPr lang="en-US" sz="30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559918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B6F14-978A-8E55-1D5B-75EE5E613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656" y="-373617"/>
            <a:ext cx="5591343" cy="3468510"/>
          </a:xfrm>
          <a:prstGeom prst="rect">
            <a:avLst/>
          </a:prstGeom>
        </p:spPr>
      </p:pic>
      <p:sp>
        <p:nvSpPr>
          <p:cNvPr id="4" name="TextBox 3">
            <a:extLst>
              <a:ext uri="{FF2B5EF4-FFF2-40B4-BE49-F238E27FC236}">
                <a16:creationId xmlns:a16="http://schemas.microsoft.com/office/drawing/2014/main" id="{B28180C2-58C5-6351-E7A9-96A9C72D20A7}"/>
              </a:ext>
            </a:extLst>
          </p:cNvPr>
          <p:cNvSpPr txBox="1"/>
          <p:nvPr/>
        </p:nvSpPr>
        <p:spPr>
          <a:xfrm>
            <a:off x="432853" y="1582491"/>
            <a:ext cx="6097464" cy="1754326"/>
          </a:xfrm>
          <a:prstGeom prst="rect">
            <a:avLst/>
          </a:prstGeom>
          <a:noFill/>
        </p:spPr>
        <p:txBody>
          <a:bodyPr wrap="square">
            <a:spAutoFit/>
          </a:bodyPr>
          <a:lstStyle/>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Use Line charts for visualize the trends</a:t>
            </a:r>
          </a:p>
          <a:p>
            <a:pPr marL="742950" lvl="1" indent="-285750" algn="l">
              <a:buFont typeface="Arial" panose="020B0604020202020204" pitchFamily="34" charset="0"/>
              <a:buChar char="•"/>
            </a:pPr>
            <a:r>
              <a:rPr lang="en-US" dirty="0">
                <a:solidFill>
                  <a:srgbClr val="0D0D0D"/>
                </a:solidFill>
                <a:highlight>
                  <a:srgbClr val="FFFFFF"/>
                </a:highlight>
                <a:latin typeface="Söhne"/>
              </a:rPr>
              <a:t>Overall growth is high in 4 years </a:t>
            </a:r>
          </a:p>
          <a:p>
            <a:pPr marL="742950" lvl="1" indent="-285750" algn="l">
              <a:buFont typeface="Arial" panose="020B0604020202020204" pitchFamily="34" charset="0"/>
              <a:buChar char="•"/>
            </a:pPr>
            <a:r>
              <a:rPr lang="en-US" dirty="0">
                <a:solidFill>
                  <a:srgbClr val="0D0D0D"/>
                </a:solidFill>
                <a:highlight>
                  <a:srgbClr val="FFFFFF"/>
                </a:highlight>
                <a:latin typeface="Söhne"/>
              </a:rPr>
              <a:t>In 2019 to 2020 have higher growth later it shows gradual growth</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2023 data is only for First  Quarter</a:t>
            </a:r>
          </a:p>
        </p:txBody>
      </p:sp>
      <p:pic>
        <p:nvPicPr>
          <p:cNvPr id="6" name="Picture 5">
            <a:extLst>
              <a:ext uri="{FF2B5EF4-FFF2-40B4-BE49-F238E27FC236}">
                <a16:creationId xmlns:a16="http://schemas.microsoft.com/office/drawing/2014/main" id="{CDAE8FCD-B78F-7633-6CAD-4FE767C14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793" y="2879617"/>
            <a:ext cx="7117495" cy="3382308"/>
          </a:xfrm>
          <a:prstGeom prst="rect">
            <a:avLst/>
          </a:prstGeom>
        </p:spPr>
      </p:pic>
      <p:sp>
        <p:nvSpPr>
          <p:cNvPr id="8" name="TextBox 7">
            <a:extLst>
              <a:ext uri="{FF2B5EF4-FFF2-40B4-BE49-F238E27FC236}">
                <a16:creationId xmlns:a16="http://schemas.microsoft.com/office/drawing/2014/main" id="{AD839C31-964D-A992-DEA4-3D15504304FA}"/>
              </a:ext>
            </a:extLst>
          </p:cNvPr>
          <p:cNvSpPr txBox="1"/>
          <p:nvPr/>
        </p:nvSpPr>
        <p:spPr>
          <a:xfrm>
            <a:off x="358287" y="102931"/>
            <a:ext cx="6097464" cy="553998"/>
          </a:xfrm>
          <a:prstGeom prst="rect">
            <a:avLst/>
          </a:prstGeom>
          <a:noFill/>
        </p:spPr>
        <p:txBody>
          <a:bodyPr wrap="square">
            <a:spAutoFit/>
          </a:bodyPr>
          <a:lstStyle/>
          <a:p>
            <a:pPr algn="l"/>
            <a:r>
              <a:rPr lang="en-US" sz="3000" b="1" i="0" dirty="0">
                <a:solidFill>
                  <a:srgbClr val="0D0D0D"/>
                </a:solidFill>
                <a:effectLst/>
                <a:highlight>
                  <a:srgbClr val="FFFFFF"/>
                </a:highlight>
                <a:latin typeface="Söhne"/>
              </a:rPr>
              <a:t>Trends &amp; Insights</a:t>
            </a:r>
          </a:p>
        </p:txBody>
      </p:sp>
    </p:spTree>
    <p:extLst>
      <p:ext uri="{BB962C8B-B14F-4D97-AF65-F5344CB8AC3E}">
        <p14:creationId xmlns:p14="http://schemas.microsoft.com/office/powerpoint/2010/main" val="653076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2550E-B666-A6E7-3062-CEAB3EB07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302" y="1626523"/>
            <a:ext cx="8156412" cy="4635038"/>
          </a:xfrm>
          <a:prstGeom prst="rect">
            <a:avLst/>
          </a:prstGeom>
        </p:spPr>
      </p:pic>
      <p:sp>
        <p:nvSpPr>
          <p:cNvPr id="4" name="TextBox 3">
            <a:extLst>
              <a:ext uri="{FF2B5EF4-FFF2-40B4-BE49-F238E27FC236}">
                <a16:creationId xmlns:a16="http://schemas.microsoft.com/office/drawing/2014/main" id="{B427B732-0813-6BE3-4778-29F8275F9598}"/>
              </a:ext>
            </a:extLst>
          </p:cNvPr>
          <p:cNvSpPr txBox="1"/>
          <p:nvPr/>
        </p:nvSpPr>
        <p:spPr>
          <a:xfrm>
            <a:off x="123092" y="747346"/>
            <a:ext cx="4879731" cy="1477328"/>
          </a:xfrm>
          <a:prstGeom prst="rect">
            <a:avLst/>
          </a:prstGeom>
          <a:noFill/>
        </p:spPr>
        <p:txBody>
          <a:bodyPr wrap="square">
            <a:spAutoFit/>
          </a:bodyPr>
          <a:lstStyle/>
          <a:p>
            <a:r>
              <a:rPr lang="en-US" b="0" i="0" dirty="0">
                <a:solidFill>
                  <a:srgbClr val="0D0D0D"/>
                </a:solidFill>
                <a:effectLst/>
                <a:highlight>
                  <a:srgbClr val="FFFFFF"/>
                </a:highlight>
                <a:latin typeface="Söhne"/>
              </a:rPr>
              <a:t>Colombia generated the most revenue, followed by Chile, Mexico, and Brazil.</a:t>
            </a:r>
          </a:p>
          <a:p>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endParaRPr lang="en-IN" dirty="0"/>
          </a:p>
        </p:txBody>
      </p:sp>
      <p:sp>
        <p:nvSpPr>
          <p:cNvPr id="5" name="TextBox 4">
            <a:extLst>
              <a:ext uri="{FF2B5EF4-FFF2-40B4-BE49-F238E27FC236}">
                <a16:creationId xmlns:a16="http://schemas.microsoft.com/office/drawing/2014/main" id="{00BBB95A-46CB-4211-995C-1373FAD64CA1}"/>
              </a:ext>
            </a:extLst>
          </p:cNvPr>
          <p:cNvSpPr txBox="1"/>
          <p:nvPr/>
        </p:nvSpPr>
        <p:spPr>
          <a:xfrm>
            <a:off x="3956538" y="123092"/>
            <a:ext cx="4018085" cy="553998"/>
          </a:xfrm>
          <a:prstGeom prst="rect">
            <a:avLst/>
          </a:prstGeom>
          <a:noFill/>
        </p:spPr>
        <p:txBody>
          <a:bodyPr wrap="square" rtlCol="0">
            <a:spAutoFit/>
          </a:bodyPr>
          <a:lstStyle/>
          <a:p>
            <a:r>
              <a:rPr lang="en-US" sz="3000" b="1" dirty="0"/>
              <a:t>Revenue by Country</a:t>
            </a:r>
            <a:endParaRPr lang="en-IN" sz="3000" b="1" dirty="0"/>
          </a:p>
        </p:txBody>
      </p:sp>
    </p:spTree>
    <p:extLst>
      <p:ext uri="{BB962C8B-B14F-4D97-AF65-F5344CB8AC3E}">
        <p14:creationId xmlns:p14="http://schemas.microsoft.com/office/powerpoint/2010/main" val="2202990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237C2-998F-2931-6791-6D8AF343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5252"/>
            <a:ext cx="5920596" cy="4447495"/>
          </a:xfrm>
          <a:prstGeom prst="rect">
            <a:avLst/>
          </a:prstGeom>
        </p:spPr>
      </p:pic>
      <p:sp>
        <p:nvSpPr>
          <p:cNvPr id="4" name="TextBox 3">
            <a:extLst>
              <a:ext uri="{FF2B5EF4-FFF2-40B4-BE49-F238E27FC236}">
                <a16:creationId xmlns:a16="http://schemas.microsoft.com/office/drawing/2014/main" id="{DEA8A62C-B4F6-2F80-3CC7-E78807B694D9}"/>
              </a:ext>
            </a:extLst>
          </p:cNvPr>
          <p:cNvSpPr txBox="1"/>
          <p:nvPr/>
        </p:nvSpPr>
        <p:spPr>
          <a:xfrm>
            <a:off x="753940" y="1545567"/>
            <a:ext cx="5048983"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List the top 10 products by revenue: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Curtains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Wall Art </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Lighting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Furniture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Kitchen Appliances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Rugs, Appliance Sets </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Dinner Sets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Home Decor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Bedding</a:t>
            </a:r>
          </a:p>
        </p:txBody>
      </p:sp>
      <p:sp>
        <p:nvSpPr>
          <p:cNvPr id="5" name="TextBox 4">
            <a:extLst>
              <a:ext uri="{FF2B5EF4-FFF2-40B4-BE49-F238E27FC236}">
                <a16:creationId xmlns:a16="http://schemas.microsoft.com/office/drawing/2014/main" id="{983778F0-24C0-E340-5811-17CD35E0D2D6}"/>
              </a:ext>
            </a:extLst>
          </p:cNvPr>
          <p:cNvSpPr txBox="1"/>
          <p:nvPr/>
        </p:nvSpPr>
        <p:spPr>
          <a:xfrm>
            <a:off x="4826976" y="131884"/>
            <a:ext cx="2932235" cy="830997"/>
          </a:xfrm>
          <a:prstGeom prst="rect">
            <a:avLst/>
          </a:prstGeom>
          <a:noFill/>
        </p:spPr>
        <p:txBody>
          <a:bodyPr wrap="square" rtlCol="0">
            <a:spAutoFit/>
          </a:bodyPr>
          <a:lstStyle/>
          <a:p>
            <a:r>
              <a:rPr lang="en-US" sz="3000" b="1" i="0" dirty="0">
                <a:solidFill>
                  <a:srgbClr val="0D0D0D"/>
                </a:solidFill>
                <a:effectLst/>
                <a:highlight>
                  <a:srgbClr val="FFFFFF"/>
                </a:highlight>
                <a:latin typeface="Söhne"/>
              </a:rPr>
              <a:t>Top 10 Products</a:t>
            </a:r>
            <a:endParaRPr lang="en-US" sz="30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081517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77</TotalTime>
  <Words>761</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Daideepya Awadhiya</dc:creator>
  <cp:lastModifiedBy>Daideepya Awadhiya</cp:lastModifiedBy>
  <cp:revision>20</cp:revision>
  <dcterms:created xsi:type="dcterms:W3CDTF">2024-04-17T11:55:15Z</dcterms:created>
  <dcterms:modified xsi:type="dcterms:W3CDTF">2024-04-18T13:04:36Z</dcterms:modified>
</cp:coreProperties>
</file>