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3" r:id="rId17"/>
    <p:sldId id="274" r:id="rId18"/>
    <p:sldId id="275" r:id="rId19"/>
    <p:sldId id="276" r:id="rId20"/>
    <p:sldId id="277" r:id="rId21"/>
    <p:sldId id="278" r:id="rId22"/>
    <p:sldId id="279" r:id="rId23"/>
    <p:sldId id="271" r:id="rId24"/>
    <p:sldId id="280" r:id="rId25"/>
    <p:sldId id="281"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102" autoAdjust="0"/>
    <p:restoredTop sz="94660"/>
  </p:normalViewPr>
  <p:slideViewPr>
    <p:cSldViewPr snapToGrid="0">
      <p:cViewPr varScale="1">
        <p:scale>
          <a:sx n="74" d="100"/>
          <a:sy n="74" d="100"/>
        </p:scale>
        <p:origin x="72" y="3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BE2948-57DA-45F2-A0E6-B89D96ED46F3}" type="datetimeFigureOut">
              <a:rPr lang="en-IN" smtClean="0"/>
              <a:t>18-04-2024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57E612D-F047-42EE-80F0-177C543FC098}"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393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BE2948-57DA-45F2-A0E6-B89D96ED46F3}" type="datetimeFigureOut">
              <a:rPr lang="en-IN" smtClean="0"/>
              <a:t>18-04-2024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57E612D-F047-42EE-80F0-177C543FC098}" type="slidenum">
              <a:rPr lang="en-IN" smtClean="0"/>
              <a:t>‹#›</a:t>
            </a:fld>
            <a:endParaRPr lang="en-IN" dirty="0"/>
          </a:p>
        </p:txBody>
      </p:sp>
    </p:spTree>
    <p:extLst>
      <p:ext uri="{BB962C8B-B14F-4D97-AF65-F5344CB8AC3E}">
        <p14:creationId xmlns:p14="http://schemas.microsoft.com/office/powerpoint/2010/main" val="3408278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BE2948-57DA-45F2-A0E6-B89D96ED46F3}" type="datetimeFigureOut">
              <a:rPr lang="en-IN" smtClean="0"/>
              <a:t>18-04-2024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57E612D-F047-42EE-80F0-177C543FC098}" type="slidenum">
              <a:rPr lang="en-IN" smtClean="0"/>
              <a:t>‹#›</a:t>
            </a:fld>
            <a:endParaRPr lang="en-IN" dirty="0"/>
          </a:p>
        </p:txBody>
      </p:sp>
    </p:spTree>
    <p:extLst>
      <p:ext uri="{BB962C8B-B14F-4D97-AF65-F5344CB8AC3E}">
        <p14:creationId xmlns:p14="http://schemas.microsoft.com/office/powerpoint/2010/main" val="526388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BE2948-57DA-45F2-A0E6-B89D96ED46F3}" type="datetimeFigureOut">
              <a:rPr lang="en-IN" smtClean="0"/>
              <a:t>18-04-2024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57E612D-F047-42EE-80F0-177C543FC098}" type="slidenum">
              <a:rPr lang="en-IN" smtClean="0"/>
              <a:t>‹#›</a:t>
            </a:fld>
            <a:endParaRPr lang="en-IN" dirty="0"/>
          </a:p>
        </p:txBody>
      </p:sp>
    </p:spTree>
    <p:extLst>
      <p:ext uri="{BB962C8B-B14F-4D97-AF65-F5344CB8AC3E}">
        <p14:creationId xmlns:p14="http://schemas.microsoft.com/office/powerpoint/2010/main" val="2662345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BE2948-57DA-45F2-A0E6-B89D96ED46F3}" type="datetimeFigureOut">
              <a:rPr lang="en-IN" smtClean="0"/>
              <a:t>18-04-2024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57E612D-F047-42EE-80F0-177C543FC098}"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8496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BE2948-57DA-45F2-A0E6-B89D96ED46F3}" type="datetimeFigureOut">
              <a:rPr lang="en-IN" smtClean="0"/>
              <a:t>18-04-2024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57E612D-F047-42EE-80F0-177C543FC098}" type="slidenum">
              <a:rPr lang="en-IN" smtClean="0"/>
              <a:t>‹#›</a:t>
            </a:fld>
            <a:endParaRPr lang="en-IN" dirty="0"/>
          </a:p>
        </p:txBody>
      </p:sp>
    </p:spTree>
    <p:extLst>
      <p:ext uri="{BB962C8B-B14F-4D97-AF65-F5344CB8AC3E}">
        <p14:creationId xmlns:p14="http://schemas.microsoft.com/office/powerpoint/2010/main" val="401483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BE2948-57DA-45F2-A0E6-B89D96ED46F3}" type="datetimeFigureOut">
              <a:rPr lang="en-IN" smtClean="0"/>
              <a:t>18-04-2024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57E612D-F047-42EE-80F0-177C543FC098}" type="slidenum">
              <a:rPr lang="en-IN" smtClean="0"/>
              <a:t>‹#›</a:t>
            </a:fld>
            <a:endParaRPr lang="en-IN" dirty="0"/>
          </a:p>
        </p:txBody>
      </p:sp>
    </p:spTree>
    <p:extLst>
      <p:ext uri="{BB962C8B-B14F-4D97-AF65-F5344CB8AC3E}">
        <p14:creationId xmlns:p14="http://schemas.microsoft.com/office/powerpoint/2010/main" val="1929517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BE2948-57DA-45F2-A0E6-B89D96ED46F3}" type="datetimeFigureOut">
              <a:rPr lang="en-IN" smtClean="0"/>
              <a:t>18-04-2024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D57E612D-F047-42EE-80F0-177C543FC098}" type="slidenum">
              <a:rPr lang="en-IN" smtClean="0"/>
              <a:t>‹#›</a:t>
            </a:fld>
            <a:endParaRPr lang="en-IN" dirty="0"/>
          </a:p>
        </p:txBody>
      </p:sp>
    </p:spTree>
    <p:extLst>
      <p:ext uri="{BB962C8B-B14F-4D97-AF65-F5344CB8AC3E}">
        <p14:creationId xmlns:p14="http://schemas.microsoft.com/office/powerpoint/2010/main" val="1403526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0BE2948-57DA-45F2-A0E6-B89D96ED46F3}" type="datetimeFigureOut">
              <a:rPr lang="en-IN" smtClean="0"/>
              <a:t>18-04-2024</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dirty="0"/>
          </a:p>
        </p:txBody>
      </p:sp>
      <p:sp>
        <p:nvSpPr>
          <p:cNvPr id="9" name="Slide Number Placeholder 8"/>
          <p:cNvSpPr>
            <a:spLocks noGrp="1"/>
          </p:cNvSpPr>
          <p:nvPr>
            <p:ph type="sldNum" sz="quarter" idx="12"/>
          </p:nvPr>
        </p:nvSpPr>
        <p:spPr/>
        <p:txBody>
          <a:bodyPr/>
          <a:lstStyle/>
          <a:p>
            <a:fld id="{D57E612D-F047-42EE-80F0-177C543FC098}" type="slidenum">
              <a:rPr lang="en-IN" smtClean="0"/>
              <a:t>‹#›</a:t>
            </a:fld>
            <a:endParaRPr lang="en-IN" dirty="0"/>
          </a:p>
        </p:txBody>
      </p:sp>
    </p:spTree>
    <p:extLst>
      <p:ext uri="{BB962C8B-B14F-4D97-AF65-F5344CB8AC3E}">
        <p14:creationId xmlns:p14="http://schemas.microsoft.com/office/powerpoint/2010/main" val="2613265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0BE2948-57DA-45F2-A0E6-B89D96ED46F3}" type="datetimeFigureOut">
              <a:rPr lang="en-IN" smtClean="0"/>
              <a:t>18-04-2024</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E612D-F047-42EE-80F0-177C543FC098}" type="slidenum">
              <a:rPr lang="en-IN" smtClean="0"/>
              <a:t>‹#›</a:t>
            </a:fld>
            <a:endParaRPr lang="en-IN" dirty="0"/>
          </a:p>
        </p:txBody>
      </p:sp>
    </p:spTree>
    <p:extLst>
      <p:ext uri="{BB962C8B-B14F-4D97-AF65-F5344CB8AC3E}">
        <p14:creationId xmlns:p14="http://schemas.microsoft.com/office/powerpoint/2010/main" val="2937841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BE2948-57DA-45F2-A0E6-B89D96ED46F3}" type="datetimeFigureOut">
              <a:rPr lang="en-IN" smtClean="0"/>
              <a:t>18-04-2024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57E612D-F047-42EE-80F0-177C543FC098}" type="slidenum">
              <a:rPr lang="en-IN" smtClean="0"/>
              <a:t>‹#›</a:t>
            </a:fld>
            <a:endParaRPr lang="en-IN" dirty="0"/>
          </a:p>
        </p:txBody>
      </p:sp>
    </p:spTree>
    <p:extLst>
      <p:ext uri="{BB962C8B-B14F-4D97-AF65-F5344CB8AC3E}">
        <p14:creationId xmlns:p14="http://schemas.microsoft.com/office/powerpoint/2010/main" val="3376827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0BE2948-57DA-45F2-A0E6-B89D96ED46F3}" type="datetimeFigureOut">
              <a:rPr lang="en-IN" smtClean="0"/>
              <a:t>18-04-2024</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E612D-F047-42EE-80F0-177C543FC098}" type="slidenum">
              <a:rPr lang="en-IN" smtClean="0"/>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782305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68AB74-5F59-BEFA-82E2-A93CE80FBF3C}"/>
              </a:ext>
            </a:extLst>
          </p:cNvPr>
          <p:cNvSpPr txBox="1"/>
          <p:nvPr/>
        </p:nvSpPr>
        <p:spPr>
          <a:xfrm>
            <a:off x="658368" y="320041"/>
            <a:ext cx="7161949" cy="1015663"/>
          </a:xfrm>
          <a:prstGeom prst="rect">
            <a:avLst/>
          </a:prstGeom>
          <a:noFill/>
        </p:spPr>
        <p:txBody>
          <a:bodyPr wrap="square">
            <a:spAutoFit/>
          </a:bodyPr>
          <a:lstStyle/>
          <a:p>
            <a:r>
              <a:rPr lang="en-US" sz="3000" b="1" i="0" dirty="0">
                <a:solidFill>
                  <a:srgbClr val="000000"/>
                </a:solidFill>
                <a:effectLst/>
                <a:highlight>
                  <a:srgbClr val="FFFFFF"/>
                </a:highlight>
                <a:latin typeface="Helvetica Neue"/>
              </a:rPr>
              <a:t>Healthcare - Predictive Analytics (Cardio Data)</a:t>
            </a:r>
            <a:endParaRPr lang="en-IN" sz="3000" b="1" dirty="0"/>
          </a:p>
        </p:txBody>
      </p:sp>
      <p:sp>
        <p:nvSpPr>
          <p:cNvPr id="5" name="TextBox 4">
            <a:extLst>
              <a:ext uri="{FF2B5EF4-FFF2-40B4-BE49-F238E27FC236}">
                <a16:creationId xmlns:a16="http://schemas.microsoft.com/office/drawing/2014/main" id="{057B9896-119D-537B-DAC1-96B79F53A752}"/>
              </a:ext>
            </a:extLst>
          </p:cNvPr>
          <p:cNvSpPr txBox="1"/>
          <p:nvPr/>
        </p:nvSpPr>
        <p:spPr>
          <a:xfrm>
            <a:off x="7960820" y="5193534"/>
            <a:ext cx="6097464" cy="369332"/>
          </a:xfrm>
          <a:prstGeom prst="rect">
            <a:avLst/>
          </a:prstGeom>
          <a:noFill/>
        </p:spPr>
        <p:txBody>
          <a:bodyPr wrap="square">
            <a:spAutoFit/>
          </a:bodyPr>
          <a:lstStyle/>
          <a:p>
            <a:r>
              <a:rPr lang="en-US" sz="1800" b="1" dirty="0"/>
              <a:t>Presentation: Daideepya Awadhiya</a:t>
            </a:r>
            <a:endParaRPr lang="en-IN" sz="1800" b="1" dirty="0"/>
          </a:p>
        </p:txBody>
      </p:sp>
      <p:pic>
        <p:nvPicPr>
          <p:cNvPr id="7" name="Picture 6">
            <a:extLst>
              <a:ext uri="{FF2B5EF4-FFF2-40B4-BE49-F238E27FC236}">
                <a16:creationId xmlns:a16="http://schemas.microsoft.com/office/drawing/2014/main" id="{D364F4BC-3F0D-2604-F8D5-66044E1208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172" y="1752334"/>
            <a:ext cx="5982535" cy="3810532"/>
          </a:xfrm>
          <a:prstGeom prst="rect">
            <a:avLst/>
          </a:prstGeom>
        </p:spPr>
      </p:pic>
    </p:spTree>
    <p:extLst>
      <p:ext uri="{BB962C8B-B14F-4D97-AF65-F5344CB8AC3E}">
        <p14:creationId xmlns:p14="http://schemas.microsoft.com/office/powerpoint/2010/main" val="17527029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E34E66-F958-D942-DDE9-A6490F1F88C4}"/>
              </a:ext>
            </a:extLst>
          </p:cNvPr>
          <p:cNvSpPr txBox="1"/>
          <p:nvPr/>
        </p:nvSpPr>
        <p:spPr>
          <a:xfrm>
            <a:off x="797901" y="512105"/>
            <a:ext cx="6710729" cy="369332"/>
          </a:xfrm>
          <a:prstGeom prst="rect">
            <a:avLst/>
          </a:prstGeom>
          <a:noFill/>
        </p:spPr>
        <p:txBody>
          <a:bodyPr wrap="square">
            <a:spAutoFit/>
          </a:bodyPr>
          <a:lstStyle/>
          <a:p>
            <a:r>
              <a:rPr lang="en-IN" dirty="0">
                <a:latin typeface="Söhne"/>
              </a:rPr>
              <a:t>Cholesterol level of the patient. (Normal:1 , Above normal : 2, High: 3</a:t>
            </a:r>
            <a:r>
              <a:rPr lang="en-IN" dirty="0"/>
              <a:t>)</a:t>
            </a:r>
          </a:p>
        </p:txBody>
      </p:sp>
      <p:pic>
        <p:nvPicPr>
          <p:cNvPr id="5" name="Picture 4">
            <a:extLst>
              <a:ext uri="{FF2B5EF4-FFF2-40B4-BE49-F238E27FC236}">
                <a16:creationId xmlns:a16="http://schemas.microsoft.com/office/drawing/2014/main" id="{6DF2D627-E739-1E8F-BA43-FE6FDD07E9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9212" y="1468316"/>
            <a:ext cx="4665201" cy="4635054"/>
          </a:xfrm>
          <a:prstGeom prst="rect">
            <a:avLst/>
          </a:prstGeom>
        </p:spPr>
      </p:pic>
    </p:spTree>
    <p:extLst>
      <p:ext uri="{BB962C8B-B14F-4D97-AF65-F5344CB8AC3E}">
        <p14:creationId xmlns:p14="http://schemas.microsoft.com/office/powerpoint/2010/main" val="35944614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B6D423F-488D-7673-61E3-AB2697ADFB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531" y="105506"/>
            <a:ext cx="7051954" cy="618190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D516AD3-A961-200B-AEE0-80390B258DD7}"/>
              </a:ext>
            </a:extLst>
          </p:cNvPr>
          <p:cNvSpPr txBox="1"/>
          <p:nvPr/>
        </p:nvSpPr>
        <p:spPr>
          <a:xfrm>
            <a:off x="8022771" y="1516549"/>
            <a:ext cx="4002698" cy="1754326"/>
          </a:xfrm>
          <a:prstGeom prst="rect">
            <a:avLst/>
          </a:prstGeom>
          <a:noFill/>
        </p:spPr>
        <p:txBody>
          <a:bodyPr wrap="square">
            <a:spAutoFit/>
          </a:bodyPr>
          <a:lstStyle/>
          <a:p>
            <a:pPr algn="l"/>
            <a:r>
              <a:rPr lang="en-US" b="1" i="0" dirty="0">
                <a:solidFill>
                  <a:srgbClr val="000000"/>
                </a:solidFill>
                <a:effectLst/>
                <a:highlight>
                  <a:srgbClr val="FFFFFF"/>
                </a:highlight>
                <a:latin typeface="Söhne"/>
              </a:rPr>
              <a:t>Main Cause of disease are:</a:t>
            </a:r>
          </a:p>
          <a:p>
            <a:pPr algn="l"/>
            <a:endParaRPr lang="en-US" b="1" i="0" dirty="0">
              <a:solidFill>
                <a:srgbClr val="000000"/>
              </a:solidFill>
              <a:effectLst/>
              <a:highlight>
                <a:srgbClr val="FFFFFF"/>
              </a:highlight>
              <a:latin typeface="Söhne"/>
            </a:endParaRPr>
          </a:p>
          <a:p>
            <a:pPr algn="l"/>
            <a:r>
              <a:rPr lang="en-US" b="0" i="0" dirty="0">
                <a:solidFill>
                  <a:srgbClr val="000000"/>
                </a:solidFill>
                <a:effectLst/>
                <a:highlight>
                  <a:srgbClr val="FFFFFF"/>
                </a:highlight>
                <a:latin typeface="Söhne"/>
              </a:rPr>
              <a:t>1.High blood pressure </a:t>
            </a:r>
          </a:p>
          <a:p>
            <a:pPr algn="l"/>
            <a:r>
              <a:rPr lang="en-US" b="0" i="0" dirty="0">
                <a:solidFill>
                  <a:srgbClr val="000000"/>
                </a:solidFill>
                <a:effectLst/>
                <a:highlight>
                  <a:srgbClr val="FFFFFF"/>
                </a:highlight>
                <a:latin typeface="Söhne"/>
              </a:rPr>
              <a:t>2.Smoking </a:t>
            </a:r>
          </a:p>
          <a:p>
            <a:pPr algn="l"/>
            <a:r>
              <a:rPr lang="en-US" b="0" i="0" dirty="0">
                <a:solidFill>
                  <a:srgbClr val="000000"/>
                </a:solidFill>
                <a:effectLst/>
                <a:highlight>
                  <a:srgbClr val="FFFFFF"/>
                </a:highlight>
                <a:latin typeface="Söhne"/>
              </a:rPr>
              <a:t>3.Overwieght </a:t>
            </a:r>
          </a:p>
          <a:p>
            <a:pPr algn="l"/>
            <a:r>
              <a:rPr lang="en-US" b="0" i="0" dirty="0">
                <a:solidFill>
                  <a:srgbClr val="000000"/>
                </a:solidFill>
                <a:effectLst/>
                <a:highlight>
                  <a:srgbClr val="FFFFFF"/>
                </a:highlight>
                <a:latin typeface="Söhne"/>
              </a:rPr>
              <a:t>4.High cholesterol</a:t>
            </a:r>
          </a:p>
        </p:txBody>
      </p:sp>
    </p:spTree>
    <p:extLst>
      <p:ext uri="{BB962C8B-B14F-4D97-AF65-F5344CB8AC3E}">
        <p14:creationId xmlns:p14="http://schemas.microsoft.com/office/powerpoint/2010/main" val="7534505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241E61-E97A-1709-14AF-80ECFB8E799F}"/>
              </a:ext>
            </a:extLst>
          </p:cNvPr>
          <p:cNvSpPr txBox="1"/>
          <p:nvPr/>
        </p:nvSpPr>
        <p:spPr>
          <a:xfrm>
            <a:off x="274029" y="904907"/>
            <a:ext cx="6097464" cy="646331"/>
          </a:xfrm>
          <a:prstGeom prst="rect">
            <a:avLst/>
          </a:prstGeom>
          <a:noFill/>
        </p:spPr>
        <p:txBody>
          <a:bodyPr wrap="square">
            <a:spAutoFit/>
          </a:bodyPr>
          <a:lstStyle/>
          <a:p>
            <a:pPr algn="l"/>
            <a:r>
              <a:rPr lang="en-US" i="0" dirty="0">
                <a:solidFill>
                  <a:srgbClr val="000000"/>
                </a:solidFill>
                <a:effectLst/>
                <a:highlight>
                  <a:srgbClr val="FFFFFF"/>
                </a:highlight>
                <a:latin typeface="Söhne"/>
              </a:rPr>
              <a:t>Outliers effect the performance of our model which is present in columns "ap_lo" and "ap_hi"</a:t>
            </a:r>
          </a:p>
        </p:txBody>
      </p:sp>
      <p:sp>
        <p:nvSpPr>
          <p:cNvPr id="5" name="TextBox 4">
            <a:extLst>
              <a:ext uri="{FF2B5EF4-FFF2-40B4-BE49-F238E27FC236}">
                <a16:creationId xmlns:a16="http://schemas.microsoft.com/office/drawing/2014/main" id="{EE2F2A67-A916-813D-9A24-DFD1134BA8C8}"/>
              </a:ext>
            </a:extLst>
          </p:cNvPr>
          <p:cNvSpPr txBox="1"/>
          <p:nvPr/>
        </p:nvSpPr>
        <p:spPr>
          <a:xfrm>
            <a:off x="274029" y="201229"/>
            <a:ext cx="6097464" cy="369332"/>
          </a:xfrm>
          <a:prstGeom prst="rect">
            <a:avLst/>
          </a:prstGeom>
          <a:noFill/>
        </p:spPr>
        <p:txBody>
          <a:bodyPr wrap="square">
            <a:spAutoFit/>
          </a:bodyPr>
          <a:lstStyle/>
          <a:p>
            <a:pPr algn="l"/>
            <a:r>
              <a:rPr lang="en-IN" b="1" i="0" dirty="0">
                <a:solidFill>
                  <a:srgbClr val="000000"/>
                </a:solidFill>
                <a:effectLst/>
                <a:highlight>
                  <a:srgbClr val="FFFFFF"/>
                </a:highlight>
                <a:latin typeface="Söhne"/>
              </a:rPr>
              <a:t>Pre-Processing Data</a:t>
            </a:r>
          </a:p>
        </p:txBody>
      </p:sp>
      <p:pic>
        <p:nvPicPr>
          <p:cNvPr id="2066" name="Picture 18">
            <a:extLst>
              <a:ext uri="{FF2B5EF4-FFF2-40B4-BE49-F238E27FC236}">
                <a16:creationId xmlns:a16="http://schemas.microsoft.com/office/drawing/2014/main" id="{0D47C426-8239-3DDF-5E34-A14E4F47BB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777" y="2043846"/>
            <a:ext cx="4953000" cy="4124325"/>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a:extLst>
              <a:ext uri="{FF2B5EF4-FFF2-40B4-BE49-F238E27FC236}">
                <a16:creationId xmlns:a16="http://schemas.microsoft.com/office/drawing/2014/main" id="{467C56FC-08AC-EE73-0510-F876531D9D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1493" y="1964715"/>
            <a:ext cx="4953000" cy="412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7009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2881C4EC-9655-6BEF-346A-625F65A7B5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982" y="1887463"/>
            <a:ext cx="4981575" cy="41243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81AAF638-654A-D439-3E2D-F3B8D0CB46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887462"/>
            <a:ext cx="4953000" cy="4124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6F72627-F50E-C189-A48C-3482DE3E362C}"/>
              </a:ext>
            </a:extLst>
          </p:cNvPr>
          <p:cNvSpPr txBox="1"/>
          <p:nvPr/>
        </p:nvSpPr>
        <p:spPr>
          <a:xfrm>
            <a:off x="607036" y="661546"/>
            <a:ext cx="3776296" cy="369332"/>
          </a:xfrm>
          <a:prstGeom prst="rect">
            <a:avLst/>
          </a:prstGeom>
          <a:noFill/>
        </p:spPr>
        <p:txBody>
          <a:bodyPr wrap="square" rtlCol="0">
            <a:spAutoFit/>
          </a:bodyPr>
          <a:lstStyle/>
          <a:p>
            <a:r>
              <a:rPr lang="en-IN" b="1" dirty="0">
                <a:latin typeface="Söhne"/>
              </a:rPr>
              <a:t>After Treatment of Outliers</a:t>
            </a:r>
          </a:p>
        </p:txBody>
      </p:sp>
    </p:spTree>
    <p:extLst>
      <p:ext uri="{BB962C8B-B14F-4D97-AF65-F5344CB8AC3E}">
        <p14:creationId xmlns:p14="http://schemas.microsoft.com/office/powerpoint/2010/main" val="23626433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94CE99-4469-C53B-D419-C4C87E019148}"/>
              </a:ext>
            </a:extLst>
          </p:cNvPr>
          <p:cNvSpPr txBox="1"/>
          <p:nvPr/>
        </p:nvSpPr>
        <p:spPr>
          <a:xfrm>
            <a:off x="885826" y="1626549"/>
            <a:ext cx="6097464" cy="2308324"/>
          </a:xfrm>
          <a:prstGeom prst="rect">
            <a:avLst/>
          </a:prstGeom>
          <a:noFill/>
        </p:spPr>
        <p:txBody>
          <a:bodyPr wrap="square">
            <a:spAutoFit/>
          </a:bodyPr>
          <a:lstStyle/>
          <a:p>
            <a:r>
              <a:rPr lang="en-IN" dirty="0"/>
              <a:t>x_multi = df.drop(['disease'], axis=1)</a:t>
            </a:r>
          </a:p>
          <a:p>
            <a:r>
              <a:rPr lang="en-IN" dirty="0"/>
              <a:t>y_multi = df['disease']</a:t>
            </a:r>
          </a:p>
          <a:p>
            <a:endParaRPr lang="en-IN" dirty="0"/>
          </a:p>
          <a:p>
            <a:r>
              <a:rPr lang="en-IN" dirty="0"/>
              <a:t>from sklearn.model_selection import train_test_split</a:t>
            </a:r>
          </a:p>
          <a:p>
            <a:endParaRPr lang="en-IN" dirty="0"/>
          </a:p>
          <a:p>
            <a:r>
              <a:rPr lang="en-IN" dirty="0"/>
              <a:t># Split the data into training and testing sets</a:t>
            </a:r>
          </a:p>
          <a:p>
            <a:r>
              <a:rPr lang="en-IN" dirty="0"/>
              <a:t>x_train, x_test, y_train, y_test = train_test_split(x_multi, y_multi, test_size=0.2, random_state=42)</a:t>
            </a:r>
          </a:p>
        </p:txBody>
      </p:sp>
      <p:sp>
        <p:nvSpPr>
          <p:cNvPr id="4" name="TextBox 3">
            <a:extLst>
              <a:ext uri="{FF2B5EF4-FFF2-40B4-BE49-F238E27FC236}">
                <a16:creationId xmlns:a16="http://schemas.microsoft.com/office/drawing/2014/main" id="{574B0AB9-B5FC-C6EA-42D2-1303FBB13EEA}"/>
              </a:ext>
            </a:extLst>
          </p:cNvPr>
          <p:cNvSpPr txBox="1"/>
          <p:nvPr/>
        </p:nvSpPr>
        <p:spPr>
          <a:xfrm>
            <a:off x="885826" y="668215"/>
            <a:ext cx="3829050" cy="369332"/>
          </a:xfrm>
          <a:prstGeom prst="rect">
            <a:avLst/>
          </a:prstGeom>
          <a:noFill/>
        </p:spPr>
        <p:txBody>
          <a:bodyPr wrap="square" rtlCol="0">
            <a:spAutoFit/>
          </a:bodyPr>
          <a:lstStyle/>
          <a:p>
            <a:r>
              <a:rPr lang="en-IN" b="1" dirty="0">
                <a:latin typeface="Söhne"/>
              </a:rPr>
              <a:t>Training and Testing the Data</a:t>
            </a:r>
          </a:p>
        </p:txBody>
      </p:sp>
    </p:spTree>
    <p:extLst>
      <p:ext uri="{BB962C8B-B14F-4D97-AF65-F5344CB8AC3E}">
        <p14:creationId xmlns:p14="http://schemas.microsoft.com/office/powerpoint/2010/main" val="18798859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9F7C4E-A81B-C063-FA78-2607E11BE8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308" y="984766"/>
            <a:ext cx="5134692" cy="5220429"/>
          </a:xfrm>
          <a:prstGeom prst="rect">
            <a:avLst/>
          </a:prstGeom>
        </p:spPr>
      </p:pic>
      <p:sp>
        <p:nvSpPr>
          <p:cNvPr id="2" name="TextBox 1">
            <a:extLst>
              <a:ext uri="{FF2B5EF4-FFF2-40B4-BE49-F238E27FC236}">
                <a16:creationId xmlns:a16="http://schemas.microsoft.com/office/drawing/2014/main" id="{8BF27E05-A082-6738-CEBF-D4ECA03D4E46}"/>
              </a:ext>
            </a:extLst>
          </p:cNvPr>
          <p:cNvSpPr txBox="1"/>
          <p:nvPr/>
        </p:nvSpPr>
        <p:spPr>
          <a:xfrm>
            <a:off x="439615" y="283473"/>
            <a:ext cx="5728188" cy="369332"/>
          </a:xfrm>
          <a:prstGeom prst="rect">
            <a:avLst/>
          </a:prstGeom>
          <a:noFill/>
        </p:spPr>
        <p:txBody>
          <a:bodyPr wrap="square" rtlCol="0">
            <a:spAutoFit/>
          </a:bodyPr>
          <a:lstStyle/>
          <a:p>
            <a:r>
              <a:rPr lang="en-IN" b="1" dirty="0">
                <a:latin typeface="Söhne"/>
              </a:rPr>
              <a:t>Decision Tree</a:t>
            </a:r>
          </a:p>
        </p:txBody>
      </p:sp>
      <p:sp>
        <p:nvSpPr>
          <p:cNvPr id="4" name="Rectangle 2">
            <a:extLst>
              <a:ext uri="{FF2B5EF4-FFF2-40B4-BE49-F238E27FC236}">
                <a16:creationId xmlns:a16="http://schemas.microsoft.com/office/drawing/2014/main" id="{940E9496-F1AF-AC2A-A823-928FF6D9D48D}"/>
              </a:ext>
            </a:extLst>
          </p:cNvPr>
          <p:cNvSpPr>
            <a:spLocks noChangeArrowheads="1"/>
          </p:cNvSpPr>
          <p:nvPr/>
        </p:nvSpPr>
        <p:spPr bwMode="auto">
          <a:xfrm>
            <a:off x="6743699" y="3493889"/>
            <a:ext cx="4097215" cy="1692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mj-lt"/>
            </a:endParaRPr>
          </a:p>
        </p:txBody>
      </p:sp>
      <p:sp>
        <p:nvSpPr>
          <p:cNvPr id="8" name="Rectangle 4">
            <a:extLst>
              <a:ext uri="{FF2B5EF4-FFF2-40B4-BE49-F238E27FC236}">
                <a16:creationId xmlns:a16="http://schemas.microsoft.com/office/drawing/2014/main" id="{0B4E1DF9-7E4F-3F19-2443-1DC4EAC81FFF}"/>
              </a:ext>
            </a:extLst>
          </p:cNvPr>
          <p:cNvSpPr>
            <a:spLocks noChangeArrowheads="1"/>
          </p:cNvSpPr>
          <p:nvPr/>
        </p:nvSpPr>
        <p:spPr bwMode="auto">
          <a:xfrm>
            <a:off x="7546713" y="574608"/>
            <a:ext cx="4273064" cy="11541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Söhne"/>
              </a:rPr>
              <a:t>Decision Tree - Accuracy Score (Train): 71.8792% Decision Tree - Accuracy Score (Test): 71.8818% Decision Tree - ROC AUC Score (Test): 0.7179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Söhne"/>
              </a:rPr>
              <a:t>Decision Tree - Recall Score (Test): 0.6546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Söhne"/>
              </a:rPr>
              <a:t>Decision Tree - Precision Score (Test): 0.7438 </a:t>
            </a:r>
          </a:p>
        </p:txBody>
      </p:sp>
    </p:spTree>
    <p:extLst>
      <p:ext uri="{BB962C8B-B14F-4D97-AF65-F5344CB8AC3E}">
        <p14:creationId xmlns:p14="http://schemas.microsoft.com/office/powerpoint/2010/main" val="3584592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E466B1-9148-609E-FF74-EEA25DC46FED}"/>
              </a:ext>
            </a:extLst>
          </p:cNvPr>
          <p:cNvSpPr txBox="1"/>
          <p:nvPr/>
        </p:nvSpPr>
        <p:spPr>
          <a:xfrm>
            <a:off x="498963" y="202195"/>
            <a:ext cx="6097464" cy="369332"/>
          </a:xfrm>
          <a:prstGeom prst="rect">
            <a:avLst/>
          </a:prstGeom>
          <a:noFill/>
        </p:spPr>
        <p:txBody>
          <a:bodyPr wrap="square">
            <a:spAutoFit/>
          </a:bodyPr>
          <a:lstStyle/>
          <a:p>
            <a:pPr algn="l"/>
            <a:r>
              <a:rPr lang="en-IN" b="1" i="0" dirty="0">
                <a:effectLst/>
                <a:highlight>
                  <a:srgbClr val="FFFFFF"/>
                </a:highlight>
                <a:latin typeface="Söhne"/>
              </a:rPr>
              <a:t>Random</a:t>
            </a:r>
            <a:r>
              <a:rPr lang="en-IN" b="1" i="0" dirty="0">
                <a:effectLst/>
                <a:highlight>
                  <a:srgbClr val="FFFFFF"/>
                </a:highlight>
                <a:latin typeface="-apple-system"/>
              </a:rPr>
              <a:t> Forest</a:t>
            </a:r>
          </a:p>
        </p:txBody>
      </p:sp>
      <p:pic>
        <p:nvPicPr>
          <p:cNvPr id="5" name="Picture 4">
            <a:extLst>
              <a:ext uri="{FF2B5EF4-FFF2-40B4-BE49-F238E27FC236}">
                <a16:creationId xmlns:a16="http://schemas.microsoft.com/office/drawing/2014/main" id="{BDC3E1C2-7290-21B7-5C19-6E1103ECB2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669" y="685417"/>
            <a:ext cx="5992061" cy="5487166"/>
          </a:xfrm>
          <a:prstGeom prst="rect">
            <a:avLst/>
          </a:prstGeom>
        </p:spPr>
      </p:pic>
      <p:sp>
        <p:nvSpPr>
          <p:cNvPr id="6" name="Rectangle 1">
            <a:extLst>
              <a:ext uri="{FF2B5EF4-FFF2-40B4-BE49-F238E27FC236}">
                <a16:creationId xmlns:a16="http://schemas.microsoft.com/office/drawing/2014/main" id="{4C8BFBA5-B5BE-493F-7522-C2D54B6970ED}"/>
              </a:ext>
            </a:extLst>
          </p:cNvPr>
          <p:cNvSpPr>
            <a:spLocks noChangeArrowheads="1"/>
          </p:cNvSpPr>
          <p:nvPr/>
        </p:nvSpPr>
        <p:spPr bwMode="auto">
          <a:xfrm>
            <a:off x="7569121" y="685417"/>
            <a:ext cx="4045517" cy="11541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Random Forest - Accuracy Score (Train): 74.7324%"/>
              </a:rPr>
              <a:t>Random Forest - Accuracy Score (Train): 74.7324% Random Forest - Accuracy Score (Test): 72.8450% Random Forest - ROC AUC Score (Test): 0.7274 Random Forest - Recall Score (Test): 0.6594 Random Forest - Precision Score (Test): 0.7579 </a:t>
            </a:r>
          </a:p>
        </p:txBody>
      </p:sp>
    </p:spTree>
    <p:extLst>
      <p:ext uri="{BB962C8B-B14F-4D97-AF65-F5344CB8AC3E}">
        <p14:creationId xmlns:p14="http://schemas.microsoft.com/office/powerpoint/2010/main" val="17587696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7CC055-4C32-6B3D-D2A6-0B7D9F135EC4}"/>
              </a:ext>
            </a:extLst>
          </p:cNvPr>
          <p:cNvSpPr txBox="1"/>
          <p:nvPr/>
        </p:nvSpPr>
        <p:spPr>
          <a:xfrm>
            <a:off x="497041" y="280524"/>
            <a:ext cx="6093618" cy="369332"/>
          </a:xfrm>
          <a:prstGeom prst="rect">
            <a:avLst/>
          </a:prstGeom>
          <a:noFill/>
        </p:spPr>
        <p:txBody>
          <a:bodyPr wrap="square">
            <a:spAutoFit/>
          </a:bodyPr>
          <a:lstStyle/>
          <a:p>
            <a:pPr algn="l"/>
            <a:r>
              <a:rPr lang="en-IN" b="1" i="0" dirty="0">
                <a:solidFill>
                  <a:srgbClr val="000000"/>
                </a:solidFill>
                <a:effectLst/>
                <a:highlight>
                  <a:srgbClr val="FFFFFF"/>
                </a:highlight>
                <a:latin typeface="Söhne"/>
              </a:rPr>
              <a:t>KNN</a:t>
            </a:r>
          </a:p>
        </p:txBody>
      </p:sp>
      <p:pic>
        <p:nvPicPr>
          <p:cNvPr id="5" name="Picture 4">
            <a:extLst>
              <a:ext uri="{FF2B5EF4-FFF2-40B4-BE49-F238E27FC236}">
                <a16:creationId xmlns:a16="http://schemas.microsoft.com/office/drawing/2014/main" id="{A64B75B1-AB05-B0AB-85A8-E231A4CC7E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03" y="816335"/>
            <a:ext cx="5728257" cy="5225330"/>
          </a:xfrm>
          <a:prstGeom prst="rect">
            <a:avLst/>
          </a:prstGeom>
        </p:spPr>
      </p:pic>
      <p:sp>
        <p:nvSpPr>
          <p:cNvPr id="6" name="Rectangle 1">
            <a:extLst>
              <a:ext uri="{FF2B5EF4-FFF2-40B4-BE49-F238E27FC236}">
                <a16:creationId xmlns:a16="http://schemas.microsoft.com/office/drawing/2014/main" id="{E493EE9B-9C29-2114-A9F1-69F8779BBDEC}"/>
              </a:ext>
            </a:extLst>
          </p:cNvPr>
          <p:cNvSpPr>
            <a:spLocks noChangeArrowheads="1"/>
          </p:cNvSpPr>
          <p:nvPr/>
        </p:nvSpPr>
        <p:spPr bwMode="auto">
          <a:xfrm>
            <a:off x="7046993" y="816335"/>
            <a:ext cx="4718304" cy="11541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Söhne"/>
              </a:rPr>
              <a:t>K-Nearest Neighbors - Accuracy Score (Train): 76.0618%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Söhne"/>
              </a:rPr>
              <a:t>K-Nearest Neighbors - Accuracy Score (Test): 69.1299%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Söhne"/>
              </a:rPr>
              <a:t>K-Nearest Neighbors - ROC AUC Score (Test): 0.6907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Söhne"/>
              </a:rPr>
              <a:t>K-Nearest Neighbors - Recall Score (Test): 0.6494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Söhne"/>
              </a:rPr>
              <a:t>K-Nearest Neighbors - Precision Score (Test): 0.7017 </a:t>
            </a:r>
          </a:p>
        </p:txBody>
      </p:sp>
    </p:spTree>
    <p:extLst>
      <p:ext uri="{BB962C8B-B14F-4D97-AF65-F5344CB8AC3E}">
        <p14:creationId xmlns:p14="http://schemas.microsoft.com/office/powerpoint/2010/main" val="3521127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D699F2-9E18-BA35-E8C6-5479ABD69298}"/>
              </a:ext>
            </a:extLst>
          </p:cNvPr>
          <p:cNvSpPr txBox="1"/>
          <p:nvPr/>
        </p:nvSpPr>
        <p:spPr>
          <a:xfrm>
            <a:off x="296741" y="131856"/>
            <a:ext cx="6097464" cy="369332"/>
          </a:xfrm>
          <a:prstGeom prst="rect">
            <a:avLst/>
          </a:prstGeom>
          <a:noFill/>
        </p:spPr>
        <p:txBody>
          <a:bodyPr wrap="square">
            <a:spAutoFit/>
          </a:bodyPr>
          <a:lstStyle/>
          <a:p>
            <a:pPr algn="l"/>
            <a:r>
              <a:rPr lang="en-IN" b="1" i="0" dirty="0">
                <a:solidFill>
                  <a:srgbClr val="000000"/>
                </a:solidFill>
                <a:effectLst/>
                <a:highlight>
                  <a:srgbClr val="FFFFFF"/>
                </a:highlight>
                <a:latin typeface="Söhne"/>
              </a:rPr>
              <a:t>LDA (Linear discriminant analysis)</a:t>
            </a:r>
          </a:p>
        </p:txBody>
      </p:sp>
      <p:pic>
        <p:nvPicPr>
          <p:cNvPr id="5" name="Picture 4">
            <a:extLst>
              <a:ext uri="{FF2B5EF4-FFF2-40B4-BE49-F238E27FC236}">
                <a16:creationId xmlns:a16="http://schemas.microsoft.com/office/drawing/2014/main" id="{51197D03-1D03-8467-778B-74876B6ECC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741" y="718682"/>
            <a:ext cx="5674021" cy="5420635"/>
          </a:xfrm>
          <a:prstGeom prst="rect">
            <a:avLst/>
          </a:prstGeom>
        </p:spPr>
      </p:pic>
      <p:sp>
        <p:nvSpPr>
          <p:cNvPr id="4" name="Rectangle 1">
            <a:extLst>
              <a:ext uri="{FF2B5EF4-FFF2-40B4-BE49-F238E27FC236}">
                <a16:creationId xmlns:a16="http://schemas.microsoft.com/office/drawing/2014/main" id="{576DF239-1041-D09D-D30E-BA536B4D6CAF}"/>
              </a:ext>
            </a:extLst>
          </p:cNvPr>
          <p:cNvSpPr>
            <a:spLocks noChangeArrowheads="1"/>
          </p:cNvSpPr>
          <p:nvPr/>
        </p:nvSpPr>
        <p:spPr bwMode="auto">
          <a:xfrm>
            <a:off x="6394205" y="501188"/>
            <a:ext cx="5852160" cy="11541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Söhne"/>
              </a:rPr>
              <a:t>Linear Discriminant Analysis - Accuracy Score (Train): 72.0978%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Söhne"/>
              </a:rPr>
              <a:t>Linear Discriminant Analysis - Accuracy Score (Test): 71.8090%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Söhne"/>
              </a:rPr>
              <a:t>Linear Discriminant Analysis - ROC AUC Score (Test): 0.7169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Söhne"/>
              </a:rPr>
              <a:t>Linear Discriminant Analysis - Recall Score (Test): 0.6380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Söhne"/>
              </a:rPr>
              <a:t>Linear Discriminant Analysis - Precision Score (Test): 0.7521 </a:t>
            </a:r>
          </a:p>
        </p:txBody>
      </p:sp>
    </p:spTree>
    <p:extLst>
      <p:ext uri="{BB962C8B-B14F-4D97-AF65-F5344CB8AC3E}">
        <p14:creationId xmlns:p14="http://schemas.microsoft.com/office/powerpoint/2010/main" val="9985418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C80A7B-4258-C096-B278-1ED074262E3F}"/>
              </a:ext>
            </a:extLst>
          </p:cNvPr>
          <p:cNvSpPr txBox="1"/>
          <p:nvPr/>
        </p:nvSpPr>
        <p:spPr>
          <a:xfrm>
            <a:off x="428625" y="166999"/>
            <a:ext cx="6097464" cy="369332"/>
          </a:xfrm>
          <a:prstGeom prst="rect">
            <a:avLst/>
          </a:prstGeom>
          <a:noFill/>
        </p:spPr>
        <p:txBody>
          <a:bodyPr wrap="square">
            <a:spAutoFit/>
          </a:bodyPr>
          <a:lstStyle/>
          <a:p>
            <a:pPr algn="l"/>
            <a:r>
              <a:rPr lang="en-IN" b="1" i="0" dirty="0">
                <a:solidFill>
                  <a:srgbClr val="000000"/>
                </a:solidFill>
                <a:effectLst/>
                <a:highlight>
                  <a:srgbClr val="FFFFFF"/>
                </a:highlight>
                <a:latin typeface="Söhne"/>
              </a:rPr>
              <a:t>Logistic Regression</a:t>
            </a:r>
          </a:p>
        </p:txBody>
      </p:sp>
      <p:pic>
        <p:nvPicPr>
          <p:cNvPr id="7" name="Picture 6">
            <a:extLst>
              <a:ext uri="{FF2B5EF4-FFF2-40B4-BE49-F238E27FC236}">
                <a16:creationId xmlns:a16="http://schemas.microsoft.com/office/drawing/2014/main" id="{55CE28B3-2ECA-8057-839A-0C6CC1483C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625" y="630783"/>
            <a:ext cx="5259998" cy="5497428"/>
          </a:xfrm>
          <a:prstGeom prst="rect">
            <a:avLst/>
          </a:prstGeom>
        </p:spPr>
      </p:pic>
      <p:sp>
        <p:nvSpPr>
          <p:cNvPr id="8" name="Rectangle 1">
            <a:extLst>
              <a:ext uri="{FF2B5EF4-FFF2-40B4-BE49-F238E27FC236}">
                <a16:creationId xmlns:a16="http://schemas.microsoft.com/office/drawing/2014/main" id="{4377A431-6132-2036-0488-293584EAD570}"/>
              </a:ext>
            </a:extLst>
          </p:cNvPr>
          <p:cNvSpPr>
            <a:spLocks noChangeArrowheads="1"/>
          </p:cNvSpPr>
          <p:nvPr/>
        </p:nvSpPr>
        <p:spPr bwMode="auto">
          <a:xfrm>
            <a:off x="6646985" y="536331"/>
            <a:ext cx="4571999" cy="11541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Söhne"/>
              </a:rPr>
              <a:t>Logistic Regression - Accuracy Score (Train): 71.1083% Logistic Regression - Accuracy Score (Test): 70.7406% Logistic Regression - ROC AUC Score (Test): 0.7065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Söhne"/>
              </a:rPr>
              <a:t>Logistic Regression - Recall Score (Test): 0.6434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Söhne"/>
              </a:rPr>
              <a:t>Logistic Regression - Precision Score (Test): 0.7305 </a:t>
            </a:r>
          </a:p>
        </p:txBody>
      </p:sp>
    </p:spTree>
    <p:extLst>
      <p:ext uri="{BB962C8B-B14F-4D97-AF65-F5344CB8AC3E}">
        <p14:creationId xmlns:p14="http://schemas.microsoft.com/office/powerpoint/2010/main" val="15431163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E75B50-C52A-1E02-098D-046994CB437C}"/>
              </a:ext>
            </a:extLst>
          </p:cNvPr>
          <p:cNvSpPr txBox="1"/>
          <p:nvPr/>
        </p:nvSpPr>
        <p:spPr>
          <a:xfrm>
            <a:off x="1042737" y="473060"/>
            <a:ext cx="6096000" cy="553998"/>
          </a:xfrm>
          <a:prstGeom prst="rect">
            <a:avLst/>
          </a:prstGeom>
          <a:noFill/>
        </p:spPr>
        <p:txBody>
          <a:bodyPr wrap="square">
            <a:spAutoFit/>
          </a:bodyPr>
          <a:lstStyle/>
          <a:p>
            <a:r>
              <a:rPr lang="en-US" sz="3000" b="1" dirty="0">
                <a:latin typeface="Söhne"/>
              </a:rPr>
              <a:t>Agenda</a:t>
            </a:r>
            <a:endParaRPr lang="en-IN" sz="3000" b="1" dirty="0">
              <a:latin typeface="Söhne"/>
            </a:endParaRPr>
          </a:p>
        </p:txBody>
      </p:sp>
      <p:sp>
        <p:nvSpPr>
          <p:cNvPr id="5" name="TextBox 4">
            <a:extLst>
              <a:ext uri="{FF2B5EF4-FFF2-40B4-BE49-F238E27FC236}">
                <a16:creationId xmlns:a16="http://schemas.microsoft.com/office/drawing/2014/main" id="{F7A29E29-D994-DC1B-CBB1-FBD23332EE79}"/>
              </a:ext>
            </a:extLst>
          </p:cNvPr>
          <p:cNvSpPr txBox="1"/>
          <p:nvPr/>
        </p:nvSpPr>
        <p:spPr>
          <a:xfrm>
            <a:off x="722697" y="1665245"/>
            <a:ext cx="6096000" cy="2031325"/>
          </a:xfrm>
          <a:prstGeom prst="rect">
            <a:avLst/>
          </a:prstGeom>
          <a:noFill/>
        </p:spPr>
        <p:txBody>
          <a:bodyPr wrap="square">
            <a:spAutoFit/>
          </a:bodyPr>
          <a:lstStyle/>
          <a:p>
            <a:pPr algn="l">
              <a:buFont typeface="Arial" panose="020B0604020202020204" pitchFamily="34" charset="0"/>
              <a:buChar char="•"/>
            </a:pPr>
            <a:r>
              <a:rPr lang="en-US" sz="1800" b="1" i="0" dirty="0">
                <a:solidFill>
                  <a:srgbClr val="0D0D0D"/>
                </a:solidFill>
                <a:effectLst/>
                <a:latin typeface="Söhne"/>
              </a:rPr>
              <a:t>Introduction: Overview of Cardio Data</a:t>
            </a:r>
          </a:p>
          <a:p>
            <a:pPr algn="l">
              <a:buFont typeface="Arial" panose="020B0604020202020204" pitchFamily="34" charset="0"/>
              <a:buChar char="•"/>
            </a:pPr>
            <a:r>
              <a:rPr lang="en-US" b="1" dirty="0">
                <a:solidFill>
                  <a:srgbClr val="0D0D0D"/>
                </a:solidFill>
                <a:latin typeface="Söhne"/>
              </a:rPr>
              <a:t>EDD analysis</a:t>
            </a:r>
            <a:endParaRPr lang="en-US" sz="1800" b="1" i="0" dirty="0">
              <a:solidFill>
                <a:srgbClr val="0D0D0D"/>
              </a:solidFill>
              <a:effectLst/>
              <a:latin typeface="Söhne"/>
            </a:endParaRPr>
          </a:p>
          <a:p>
            <a:pPr algn="l">
              <a:buFont typeface="Arial" panose="020B0604020202020204" pitchFamily="34" charset="0"/>
              <a:buChar char="•"/>
            </a:pPr>
            <a:r>
              <a:rPr lang="en-IN" sz="1800" b="1" dirty="0">
                <a:solidFill>
                  <a:srgbClr val="0D0D0D"/>
                </a:solidFill>
                <a:latin typeface="Söhne"/>
              </a:rPr>
              <a:t>Visualizations</a:t>
            </a:r>
          </a:p>
          <a:p>
            <a:pPr algn="l">
              <a:buFont typeface="Arial" panose="020B0604020202020204" pitchFamily="34" charset="0"/>
              <a:buChar char="•"/>
            </a:pPr>
            <a:r>
              <a:rPr lang="en-IN" b="1" dirty="0">
                <a:solidFill>
                  <a:srgbClr val="0D0D0D"/>
                </a:solidFill>
                <a:latin typeface="Söhne"/>
              </a:rPr>
              <a:t>Outliers remove</a:t>
            </a:r>
            <a:endParaRPr lang="en-IN" sz="1800" b="1" dirty="0">
              <a:solidFill>
                <a:srgbClr val="0D0D0D"/>
              </a:solidFill>
              <a:latin typeface="Söhne"/>
            </a:endParaRPr>
          </a:p>
          <a:p>
            <a:pPr algn="l">
              <a:buFont typeface="Arial" panose="020B0604020202020204" pitchFamily="34" charset="0"/>
              <a:buChar char="•"/>
            </a:pPr>
            <a:r>
              <a:rPr lang="en-IN" b="1" i="0" dirty="0">
                <a:solidFill>
                  <a:srgbClr val="0D0D0D"/>
                </a:solidFill>
                <a:effectLst/>
                <a:latin typeface="Söhne"/>
              </a:rPr>
              <a:t>Training and Testing the data</a:t>
            </a:r>
          </a:p>
          <a:p>
            <a:pPr algn="l">
              <a:buFont typeface="Arial" panose="020B0604020202020204" pitchFamily="34" charset="0"/>
              <a:buChar char="•"/>
            </a:pPr>
            <a:r>
              <a:rPr lang="en-IN" sz="1800" b="1" dirty="0">
                <a:solidFill>
                  <a:srgbClr val="0D0D0D"/>
                </a:solidFill>
                <a:latin typeface="Söhne"/>
              </a:rPr>
              <a:t>Model selection</a:t>
            </a:r>
          </a:p>
          <a:p>
            <a:pPr>
              <a:buFont typeface="Arial" panose="020B0604020202020204" pitchFamily="34" charset="0"/>
              <a:buChar char="•"/>
            </a:pPr>
            <a:r>
              <a:rPr lang="en-IN" sz="1800" b="1" dirty="0">
                <a:solidFill>
                  <a:srgbClr val="0D0D0D"/>
                </a:solidFill>
                <a:highlight>
                  <a:srgbClr val="FFFFFF"/>
                </a:highlight>
                <a:latin typeface="Söhne"/>
              </a:rPr>
              <a:t>R</a:t>
            </a:r>
            <a:r>
              <a:rPr lang="en-IN" sz="1800" b="1" i="0" dirty="0">
                <a:solidFill>
                  <a:srgbClr val="0D0D0D"/>
                </a:solidFill>
                <a:effectLst/>
                <a:highlight>
                  <a:srgbClr val="FFFFFF"/>
                </a:highlight>
                <a:latin typeface="Söhne"/>
              </a:rPr>
              <a:t>ecommendation</a:t>
            </a:r>
          </a:p>
        </p:txBody>
      </p:sp>
    </p:spTree>
    <p:extLst>
      <p:ext uri="{BB962C8B-B14F-4D97-AF65-F5344CB8AC3E}">
        <p14:creationId xmlns:p14="http://schemas.microsoft.com/office/powerpoint/2010/main" val="42328029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6D7E8E-A8E5-2694-D665-2730241D4418}"/>
              </a:ext>
            </a:extLst>
          </p:cNvPr>
          <p:cNvSpPr txBox="1"/>
          <p:nvPr/>
        </p:nvSpPr>
        <p:spPr>
          <a:xfrm>
            <a:off x="465994" y="221157"/>
            <a:ext cx="6097464" cy="369332"/>
          </a:xfrm>
          <a:prstGeom prst="rect">
            <a:avLst/>
          </a:prstGeom>
          <a:noFill/>
        </p:spPr>
        <p:txBody>
          <a:bodyPr wrap="square">
            <a:spAutoFit/>
          </a:bodyPr>
          <a:lstStyle/>
          <a:p>
            <a:pPr algn="l"/>
            <a:r>
              <a:rPr lang="en-IN" b="1" i="0" dirty="0">
                <a:solidFill>
                  <a:srgbClr val="000000"/>
                </a:solidFill>
                <a:effectLst/>
                <a:highlight>
                  <a:srgbClr val="FFFFFF"/>
                </a:highlight>
                <a:latin typeface="Söhne"/>
              </a:rPr>
              <a:t>XGBOOST</a:t>
            </a:r>
          </a:p>
        </p:txBody>
      </p:sp>
      <p:pic>
        <p:nvPicPr>
          <p:cNvPr id="5" name="Picture 4">
            <a:extLst>
              <a:ext uri="{FF2B5EF4-FFF2-40B4-BE49-F238E27FC236}">
                <a16:creationId xmlns:a16="http://schemas.microsoft.com/office/drawing/2014/main" id="{FB20BCBA-F35E-4DB6-3CBB-7F842E8941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994" y="664521"/>
            <a:ext cx="5556741" cy="5528957"/>
          </a:xfrm>
          <a:prstGeom prst="rect">
            <a:avLst/>
          </a:prstGeom>
        </p:spPr>
      </p:pic>
      <p:sp>
        <p:nvSpPr>
          <p:cNvPr id="6" name="Rectangle 1">
            <a:extLst>
              <a:ext uri="{FF2B5EF4-FFF2-40B4-BE49-F238E27FC236}">
                <a16:creationId xmlns:a16="http://schemas.microsoft.com/office/drawing/2014/main" id="{8FB834F0-B4C3-048F-3524-FD74ED9FC35C}"/>
              </a:ext>
            </a:extLst>
          </p:cNvPr>
          <p:cNvSpPr>
            <a:spLocks noChangeArrowheads="1"/>
          </p:cNvSpPr>
          <p:nvPr/>
        </p:nvSpPr>
        <p:spPr bwMode="auto">
          <a:xfrm>
            <a:off x="6096000" y="405823"/>
            <a:ext cx="4322885" cy="11541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Söhne"/>
              </a:rPr>
              <a:t>XGBoost - Accuracy Score (Train): 73.2168%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Söhne"/>
              </a:rPr>
              <a:t>XGBoost - Accuracy Score (Test): 72.5455%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Söhne"/>
              </a:rPr>
              <a:t>XGBoost - ROC AUC Score (Test): 0.7247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Söhne"/>
              </a:rPr>
              <a:t>XGBoost - Recall Score (Test): 0.6727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Söhne"/>
              </a:rPr>
              <a:t>XGBoost - Precision Score (Test): 0.7452 </a:t>
            </a:r>
          </a:p>
        </p:txBody>
      </p:sp>
    </p:spTree>
    <p:extLst>
      <p:ext uri="{BB962C8B-B14F-4D97-AF65-F5344CB8AC3E}">
        <p14:creationId xmlns:p14="http://schemas.microsoft.com/office/powerpoint/2010/main" val="20975759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5E928F-D433-81AD-C1DA-10210F1E039F}"/>
              </a:ext>
            </a:extLst>
          </p:cNvPr>
          <p:cNvPicPr>
            <a:picLocks noChangeAspect="1"/>
          </p:cNvPicPr>
          <p:nvPr/>
        </p:nvPicPr>
        <p:blipFill>
          <a:blip r:embed="rId2"/>
          <a:stretch>
            <a:fillRect/>
          </a:stretch>
        </p:blipFill>
        <p:spPr>
          <a:xfrm>
            <a:off x="411040" y="772831"/>
            <a:ext cx="4934683" cy="5312337"/>
          </a:xfrm>
          <a:prstGeom prst="rect">
            <a:avLst/>
          </a:prstGeom>
        </p:spPr>
      </p:pic>
      <p:sp>
        <p:nvSpPr>
          <p:cNvPr id="5" name="TextBox 4">
            <a:extLst>
              <a:ext uri="{FF2B5EF4-FFF2-40B4-BE49-F238E27FC236}">
                <a16:creationId xmlns:a16="http://schemas.microsoft.com/office/drawing/2014/main" id="{7EAAF5E7-66F7-CA57-37E7-68F1CDC2B0A5}"/>
              </a:ext>
            </a:extLst>
          </p:cNvPr>
          <p:cNvSpPr txBox="1"/>
          <p:nvPr/>
        </p:nvSpPr>
        <p:spPr>
          <a:xfrm>
            <a:off x="411040" y="237364"/>
            <a:ext cx="6097464" cy="369332"/>
          </a:xfrm>
          <a:prstGeom prst="rect">
            <a:avLst/>
          </a:prstGeom>
          <a:noFill/>
        </p:spPr>
        <p:txBody>
          <a:bodyPr wrap="square">
            <a:spAutoFit/>
          </a:bodyPr>
          <a:lstStyle/>
          <a:p>
            <a:pPr algn="l"/>
            <a:r>
              <a:rPr lang="en-IN" b="1" i="0" dirty="0">
                <a:solidFill>
                  <a:srgbClr val="000000"/>
                </a:solidFill>
                <a:effectLst/>
                <a:highlight>
                  <a:srgbClr val="FFFFFF"/>
                </a:highlight>
                <a:latin typeface="Söhne"/>
              </a:rPr>
              <a:t>SVM</a:t>
            </a:r>
          </a:p>
        </p:txBody>
      </p:sp>
      <p:sp>
        <p:nvSpPr>
          <p:cNvPr id="6" name="Rectangle 1">
            <a:extLst>
              <a:ext uri="{FF2B5EF4-FFF2-40B4-BE49-F238E27FC236}">
                <a16:creationId xmlns:a16="http://schemas.microsoft.com/office/drawing/2014/main" id="{2FF42302-0006-3C28-F367-63BB322B17F9}"/>
              </a:ext>
            </a:extLst>
          </p:cNvPr>
          <p:cNvSpPr>
            <a:spLocks noChangeArrowheads="1"/>
          </p:cNvSpPr>
          <p:nvPr/>
        </p:nvSpPr>
        <p:spPr bwMode="auto">
          <a:xfrm>
            <a:off x="6919546" y="528628"/>
            <a:ext cx="3385038" cy="11541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Söhne"/>
              </a:rPr>
              <a:t>SVM - Accuracy Score (Train): 56.7494% SVM - Accuracy Score (Test): 56.8515% SVM - ROC AUC Score (Test): 0.5741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Söhne"/>
              </a:rPr>
              <a:t>SVM - Recall Score (Test): 0.9545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Söhne"/>
              </a:rPr>
              <a:t>SVM - Precision Score (Test): 0.5348 </a:t>
            </a:r>
          </a:p>
        </p:txBody>
      </p:sp>
    </p:spTree>
    <p:extLst>
      <p:ext uri="{BB962C8B-B14F-4D97-AF65-F5344CB8AC3E}">
        <p14:creationId xmlns:p14="http://schemas.microsoft.com/office/powerpoint/2010/main" val="36692988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AE3CDE-EBD8-5452-DCE3-95DBF68DFB80}"/>
              </a:ext>
            </a:extLst>
          </p:cNvPr>
          <p:cNvSpPr txBox="1"/>
          <p:nvPr/>
        </p:nvSpPr>
        <p:spPr>
          <a:xfrm>
            <a:off x="296741" y="202195"/>
            <a:ext cx="6097464" cy="369332"/>
          </a:xfrm>
          <a:prstGeom prst="rect">
            <a:avLst/>
          </a:prstGeom>
          <a:noFill/>
        </p:spPr>
        <p:txBody>
          <a:bodyPr wrap="square">
            <a:spAutoFit/>
          </a:bodyPr>
          <a:lstStyle/>
          <a:p>
            <a:pPr algn="l"/>
            <a:r>
              <a:rPr lang="en-IN" b="1" i="0" dirty="0">
                <a:solidFill>
                  <a:srgbClr val="000000"/>
                </a:solidFill>
                <a:effectLst/>
                <a:highlight>
                  <a:srgbClr val="FFFFFF"/>
                </a:highlight>
                <a:latin typeface="Söhne"/>
              </a:rPr>
              <a:t>ADA (Adaptive Boosting)</a:t>
            </a:r>
          </a:p>
        </p:txBody>
      </p:sp>
      <p:pic>
        <p:nvPicPr>
          <p:cNvPr id="5" name="Picture 4">
            <a:extLst>
              <a:ext uri="{FF2B5EF4-FFF2-40B4-BE49-F238E27FC236}">
                <a16:creationId xmlns:a16="http://schemas.microsoft.com/office/drawing/2014/main" id="{15570785-A732-440A-D88B-7BD55FA43A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741" y="767099"/>
            <a:ext cx="5047690" cy="5323802"/>
          </a:xfrm>
          <a:prstGeom prst="rect">
            <a:avLst/>
          </a:prstGeom>
        </p:spPr>
      </p:pic>
      <p:sp>
        <p:nvSpPr>
          <p:cNvPr id="6" name="Rectangle 1">
            <a:extLst>
              <a:ext uri="{FF2B5EF4-FFF2-40B4-BE49-F238E27FC236}">
                <a16:creationId xmlns:a16="http://schemas.microsoft.com/office/drawing/2014/main" id="{4FB5FD22-58A1-D3B0-BDD1-A2D16DE9FC44}"/>
              </a:ext>
            </a:extLst>
          </p:cNvPr>
          <p:cNvSpPr>
            <a:spLocks noChangeArrowheads="1"/>
          </p:cNvSpPr>
          <p:nvPr/>
        </p:nvSpPr>
        <p:spPr bwMode="auto">
          <a:xfrm>
            <a:off x="7341577" y="571527"/>
            <a:ext cx="3912577" cy="11541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Söhne"/>
              </a:rPr>
              <a:t>AdaBoost - Accuracy Score (Train): 72.6117% AdaBoost - Accuracy Score (Test): 71.8737% AdaBoost - ROC AUC Score (Test): 0.7174 AdaBoost - Recall Score (Test): 0.6303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Söhne"/>
              </a:rPr>
              <a:t>AdaBoost - Precision Score (Test): 0.7580 </a:t>
            </a:r>
          </a:p>
        </p:txBody>
      </p:sp>
    </p:spTree>
    <p:extLst>
      <p:ext uri="{BB962C8B-B14F-4D97-AF65-F5344CB8AC3E}">
        <p14:creationId xmlns:p14="http://schemas.microsoft.com/office/powerpoint/2010/main" val="10937751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D7F77B0-A4AE-3EA6-99A0-4889F905C6FD}"/>
              </a:ext>
            </a:extLst>
          </p:cNvPr>
          <p:cNvSpPr txBox="1"/>
          <p:nvPr/>
        </p:nvSpPr>
        <p:spPr>
          <a:xfrm>
            <a:off x="445477" y="232584"/>
            <a:ext cx="6096000" cy="369332"/>
          </a:xfrm>
          <a:prstGeom prst="rect">
            <a:avLst/>
          </a:prstGeom>
          <a:noFill/>
        </p:spPr>
        <p:txBody>
          <a:bodyPr wrap="square">
            <a:spAutoFit/>
          </a:bodyPr>
          <a:lstStyle/>
          <a:p>
            <a:r>
              <a:rPr lang="en-IN" sz="1800" b="1" dirty="0">
                <a:latin typeface="Söhne"/>
              </a:rPr>
              <a:t>Tried 8 Models</a:t>
            </a:r>
          </a:p>
        </p:txBody>
      </p:sp>
      <p:sp>
        <p:nvSpPr>
          <p:cNvPr id="9" name="TextBox 8">
            <a:extLst>
              <a:ext uri="{FF2B5EF4-FFF2-40B4-BE49-F238E27FC236}">
                <a16:creationId xmlns:a16="http://schemas.microsoft.com/office/drawing/2014/main" id="{A607D3EB-B3EC-3BB3-9A7F-549B70850A99}"/>
              </a:ext>
            </a:extLst>
          </p:cNvPr>
          <p:cNvSpPr txBox="1"/>
          <p:nvPr/>
        </p:nvSpPr>
        <p:spPr>
          <a:xfrm>
            <a:off x="460130" y="1406771"/>
            <a:ext cx="5635870" cy="3139321"/>
          </a:xfrm>
          <a:prstGeom prst="rect">
            <a:avLst/>
          </a:prstGeom>
          <a:noFill/>
        </p:spPr>
        <p:txBody>
          <a:bodyPr wrap="square" rtlCol="0">
            <a:spAutoFit/>
          </a:bodyPr>
          <a:lstStyle/>
          <a:p>
            <a:pPr marL="342900" indent="-342900">
              <a:buFont typeface="+mj-lt"/>
              <a:buAutoNum type="arabicPeriod"/>
            </a:pPr>
            <a:r>
              <a:rPr lang="en-IN" dirty="0">
                <a:latin typeface="Söhne"/>
              </a:rPr>
              <a:t>Logistic Regression</a:t>
            </a:r>
          </a:p>
          <a:p>
            <a:pPr marL="342900" indent="-342900">
              <a:buFont typeface="+mj-lt"/>
              <a:buAutoNum type="arabicPeriod"/>
            </a:pPr>
            <a:r>
              <a:rPr lang="en-IN" dirty="0">
                <a:latin typeface="Söhne"/>
              </a:rPr>
              <a:t>k-Nearest Neighbors</a:t>
            </a:r>
          </a:p>
          <a:p>
            <a:pPr marL="342900" indent="-342900">
              <a:buFont typeface="+mj-lt"/>
              <a:buAutoNum type="arabicPeriod"/>
            </a:pPr>
            <a:r>
              <a:rPr lang="en-IN" dirty="0">
                <a:latin typeface="Söhne"/>
              </a:rPr>
              <a:t>Linear Discriminant Analysis</a:t>
            </a:r>
          </a:p>
          <a:p>
            <a:pPr marL="342900" indent="-342900">
              <a:buFont typeface="+mj-lt"/>
              <a:buAutoNum type="arabicPeriod"/>
            </a:pPr>
            <a:r>
              <a:rPr lang="en-IN" dirty="0">
                <a:latin typeface="Söhne"/>
              </a:rPr>
              <a:t>Decision Tree</a:t>
            </a:r>
          </a:p>
          <a:p>
            <a:pPr marL="342900" indent="-342900">
              <a:buFont typeface="+mj-lt"/>
              <a:buAutoNum type="arabicPeriod"/>
            </a:pPr>
            <a:r>
              <a:rPr lang="en-IN" dirty="0">
                <a:latin typeface="Söhne"/>
              </a:rPr>
              <a:t>Random Forest</a:t>
            </a:r>
          </a:p>
          <a:p>
            <a:pPr marL="342900" indent="-342900">
              <a:buFont typeface="+mj-lt"/>
              <a:buAutoNum type="arabicPeriod"/>
            </a:pPr>
            <a:r>
              <a:rPr lang="en-IN" dirty="0">
                <a:latin typeface="Söhne"/>
              </a:rPr>
              <a:t>Ada Boost</a:t>
            </a:r>
          </a:p>
          <a:p>
            <a:pPr marL="342900" indent="-342900">
              <a:buFont typeface="+mj-lt"/>
              <a:buAutoNum type="arabicPeriod"/>
            </a:pPr>
            <a:r>
              <a:rPr lang="en-IN" dirty="0">
                <a:latin typeface="Söhne"/>
              </a:rPr>
              <a:t>XGBoost</a:t>
            </a:r>
          </a:p>
          <a:p>
            <a:pPr marL="342900" indent="-342900">
              <a:buFont typeface="+mj-lt"/>
              <a:buAutoNum type="arabicPeriod"/>
            </a:pPr>
            <a:r>
              <a:rPr lang="en-IN" dirty="0">
                <a:latin typeface="Söhne"/>
              </a:rPr>
              <a:t>SVM</a:t>
            </a:r>
          </a:p>
          <a:p>
            <a:pPr marL="342900" indent="-342900">
              <a:buFont typeface="+mj-lt"/>
              <a:buAutoNum type="arabicPeriod"/>
            </a:pPr>
            <a:endParaRPr lang="en-IN" dirty="0">
              <a:latin typeface="Söhne"/>
            </a:endParaRPr>
          </a:p>
          <a:p>
            <a:pPr marL="342900" indent="-342900">
              <a:buFont typeface="+mj-lt"/>
              <a:buAutoNum type="arabicPeriod"/>
            </a:pPr>
            <a:endParaRPr lang="en-IN" dirty="0">
              <a:latin typeface="Söhne"/>
            </a:endParaRPr>
          </a:p>
          <a:p>
            <a:endParaRPr lang="en-IN" dirty="0">
              <a:latin typeface="Söhne"/>
            </a:endParaRPr>
          </a:p>
        </p:txBody>
      </p:sp>
    </p:spTree>
    <p:extLst>
      <p:ext uri="{BB962C8B-B14F-4D97-AF65-F5344CB8AC3E}">
        <p14:creationId xmlns:p14="http://schemas.microsoft.com/office/powerpoint/2010/main" val="12878187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653DA0-04D8-3E88-105D-5DAA9184C8CF}"/>
              </a:ext>
            </a:extLst>
          </p:cNvPr>
          <p:cNvSpPr txBox="1"/>
          <p:nvPr/>
        </p:nvSpPr>
        <p:spPr>
          <a:xfrm>
            <a:off x="1160585" y="668215"/>
            <a:ext cx="10304584" cy="3970318"/>
          </a:xfrm>
          <a:prstGeom prst="rect">
            <a:avLst/>
          </a:prstGeom>
          <a:noFill/>
        </p:spPr>
        <p:txBody>
          <a:bodyPr wrap="square">
            <a:spAutoFit/>
          </a:bodyPr>
          <a:lstStyle/>
          <a:p>
            <a:pPr algn="l">
              <a:buFont typeface="+mj-lt"/>
              <a:buAutoNum type="arabicPeriod"/>
            </a:pPr>
            <a:r>
              <a:rPr lang="en-US" b="1" i="0" dirty="0">
                <a:solidFill>
                  <a:srgbClr val="0D0D0D"/>
                </a:solidFill>
                <a:effectLst/>
                <a:highlight>
                  <a:srgbClr val="FFFFFF"/>
                </a:highlight>
                <a:latin typeface="Söhne"/>
              </a:rPr>
              <a:t>Model Performance Overview:</a:t>
            </a:r>
          </a:p>
          <a:p>
            <a:pPr algn="l">
              <a:buFont typeface="+mj-lt"/>
              <a:buAutoNum type="arabicPeriod"/>
            </a:pPr>
            <a:endParaRPr lang="en-US" b="1" dirty="0">
              <a:solidFill>
                <a:srgbClr val="0D0D0D"/>
              </a:solidFill>
              <a:highlight>
                <a:srgbClr val="FFFFFF"/>
              </a:highlight>
              <a:latin typeface="Söhne"/>
            </a:endParaRPr>
          </a:p>
          <a:p>
            <a:pPr algn="l">
              <a:buFont typeface="+mj-lt"/>
              <a:buAutoNum type="arabicPeriod"/>
            </a:pP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The Decision Tree, Random Forest, and models have the highest test accuracy scores (around 76% ).</a:t>
            </a:r>
          </a:p>
          <a:p>
            <a:pPr marL="742950" lvl="1" indent="-285750" algn="l">
              <a:buFont typeface="+mj-lt"/>
              <a:buAutoNum type="arabicPeriod"/>
            </a:pPr>
            <a:r>
              <a:rPr lang="en-US" b="0" i="0" dirty="0">
                <a:solidFill>
                  <a:srgbClr val="0D0D0D"/>
                </a:solidFill>
                <a:effectLst/>
                <a:highlight>
                  <a:srgbClr val="FFFFFF"/>
                </a:highlight>
                <a:latin typeface="Söhne"/>
              </a:rPr>
              <a:t>Random Forest and </a:t>
            </a:r>
            <a:r>
              <a:rPr lang="en-US" b="0" i="0" dirty="0" err="1">
                <a:solidFill>
                  <a:srgbClr val="0D0D0D"/>
                </a:solidFill>
                <a:effectLst/>
                <a:highlight>
                  <a:srgbClr val="FFFFFF"/>
                </a:highlight>
                <a:latin typeface="Söhne"/>
              </a:rPr>
              <a:t>XGBoost</a:t>
            </a:r>
            <a:r>
              <a:rPr lang="en-US" b="0" i="0" dirty="0">
                <a:solidFill>
                  <a:srgbClr val="0D0D0D"/>
                </a:solidFill>
                <a:effectLst/>
                <a:highlight>
                  <a:srgbClr val="FFFFFF"/>
                </a:highlight>
                <a:latin typeface="Söhne"/>
              </a:rPr>
              <a:t> models also have the highest ROC AUC scores (around 0.72-0.73%), indicating their ability to distinguish between positive and negative classes.</a:t>
            </a:r>
          </a:p>
          <a:p>
            <a:pPr marL="742950" lvl="1" indent="-285750" algn="l">
              <a:buFont typeface="+mj-lt"/>
              <a:buAutoNum type="arabicPeriod"/>
            </a:pPr>
            <a:r>
              <a:rPr lang="en-US" b="0" i="0" dirty="0" err="1">
                <a:solidFill>
                  <a:srgbClr val="0D0D0D"/>
                </a:solidFill>
                <a:effectLst/>
                <a:highlight>
                  <a:srgbClr val="FFFFFF"/>
                </a:highlight>
                <a:latin typeface="Söhne"/>
              </a:rPr>
              <a:t>XGBoost</a:t>
            </a:r>
            <a:r>
              <a:rPr lang="en-US" b="0" i="0" dirty="0">
                <a:solidFill>
                  <a:srgbClr val="0D0D0D"/>
                </a:solidFill>
                <a:effectLst/>
                <a:highlight>
                  <a:srgbClr val="FFFFFF"/>
                </a:highlight>
                <a:latin typeface="Söhne"/>
              </a:rPr>
              <a:t> shows good recall and precision scores, which means it balances well between true positives and false positives.</a:t>
            </a:r>
          </a:p>
          <a:p>
            <a:pPr marL="742950" lvl="1" indent="-285750">
              <a:buFont typeface="+mj-lt"/>
              <a:buAutoNum type="arabicPeriod"/>
            </a:pPr>
            <a:r>
              <a:rPr lang="en-US" b="0" i="0" dirty="0">
                <a:solidFill>
                  <a:srgbClr val="0D0D0D"/>
                </a:solidFill>
                <a:effectLst/>
                <a:highlight>
                  <a:srgbClr val="FFFFFF"/>
                </a:highlight>
                <a:latin typeface="Söhne"/>
              </a:rPr>
              <a:t>Since Random Forest and </a:t>
            </a:r>
            <a:r>
              <a:rPr lang="en-US" b="0" i="0" dirty="0" err="1">
                <a:solidFill>
                  <a:srgbClr val="0D0D0D"/>
                </a:solidFill>
                <a:effectLst/>
                <a:highlight>
                  <a:srgbClr val="FFFFFF"/>
                </a:highlight>
                <a:latin typeface="Söhne"/>
              </a:rPr>
              <a:t>XGBoost</a:t>
            </a:r>
            <a:r>
              <a:rPr lang="en-US" b="0" i="0" dirty="0">
                <a:solidFill>
                  <a:srgbClr val="0D0D0D"/>
                </a:solidFill>
                <a:effectLst/>
                <a:highlight>
                  <a:srgbClr val="FFFFFF"/>
                </a:highlight>
                <a:latin typeface="Söhne"/>
              </a:rPr>
              <a:t> are performing well, you might consider combining them into an ensemble model, which could potentially further improve your model's overall performance.</a:t>
            </a:r>
          </a:p>
          <a:p>
            <a:pPr marL="742950" lvl="1" indent="-285750" algn="l">
              <a:buFont typeface="+mj-lt"/>
              <a:buAutoNum type="arabicPeriod"/>
            </a:pPr>
            <a:r>
              <a:rPr lang="en-US" b="0" i="0" dirty="0">
                <a:solidFill>
                  <a:srgbClr val="0D0D0D"/>
                </a:solidFill>
                <a:effectLst/>
                <a:highlight>
                  <a:srgbClr val="FFFFFF"/>
                </a:highlight>
                <a:latin typeface="Söhne"/>
              </a:rPr>
              <a:t>The SVM model is performing poorly across all metrics (accuracy, ROC AUC, recall, and precision). Consider revisiting this model; you may need to adjust hyperparameters, change the kernel function, or standardize/normalize the data to improve its performance.</a:t>
            </a:r>
          </a:p>
          <a:p>
            <a:pPr marL="742950" lvl="1" indent="-285750" algn="l">
              <a:buFont typeface="+mj-lt"/>
              <a:buAutoNum type="arabicPeriod"/>
            </a:pPr>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30216269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936261-05C8-1016-B29C-F2C8BA50B20F}"/>
              </a:ext>
            </a:extLst>
          </p:cNvPr>
          <p:cNvSpPr txBox="1"/>
          <p:nvPr/>
        </p:nvSpPr>
        <p:spPr>
          <a:xfrm>
            <a:off x="481379" y="272534"/>
            <a:ext cx="6097464" cy="553998"/>
          </a:xfrm>
          <a:prstGeom prst="rect">
            <a:avLst/>
          </a:prstGeom>
          <a:noFill/>
        </p:spPr>
        <p:txBody>
          <a:bodyPr wrap="square">
            <a:spAutoFit/>
          </a:bodyPr>
          <a:lstStyle/>
          <a:p>
            <a:r>
              <a:rPr lang="en-IN" sz="3000" b="1" dirty="0">
                <a:solidFill>
                  <a:srgbClr val="0D0D0D"/>
                </a:solidFill>
                <a:highlight>
                  <a:srgbClr val="FFFFFF"/>
                </a:highlight>
                <a:latin typeface="Söhne"/>
              </a:rPr>
              <a:t>R</a:t>
            </a:r>
            <a:r>
              <a:rPr lang="en-IN" sz="3000" b="1" i="0" dirty="0">
                <a:solidFill>
                  <a:srgbClr val="0D0D0D"/>
                </a:solidFill>
                <a:effectLst/>
                <a:highlight>
                  <a:srgbClr val="FFFFFF"/>
                </a:highlight>
                <a:latin typeface="Söhne"/>
              </a:rPr>
              <a:t>ecommendation</a:t>
            </a:r>
            <a:endParaRPr lang="en-IN" sz="3000" b="1" dirty="0"/>
          </a:p>
        </p:txBody>
      </p:sp>
      <p:sp>
        <p:nvSpPr>
          <p:cNvPr id="5" name="TextBox 4">
            <a:extLst>
              <a:ext uri="{FF2B5EF4-FFF2-40B4-BE49-F238E27FC236}">
                <a16:creationId xmlns:a16="http://schemas.microsoft.com/office/drawing/2014/main" id="{CC00D50C-6131-7CA0-D071-E1E7B7BDBF67}"/>
              </a:ext>
            </a:extLst>
          </p:cNvPr>
          <p:cNvSpPr txBox="1"/>
          <p:nvPr/>
        </p:nvSpPr>
        <p:spPr>
          <a:xfrm>
            <a:off x="270364" y="1021975"/>
            <a:ext cx="11440990" cy="4247317"/>
          </a:xfrm>
          <a:prstGeom prst="rect">
            <a:avLst/>
          </a:prstGeom>
          <a:noFill/>
        </p:spPr>
        <p:txBody>
          <a:bodyPr wrap="square">
            <a:spAutoFit/>
          </a:bodyPr>
          <a:lstStyle/>
          <a:p>
            <a:pPr algn="l"/>
            <a:r>
              <a:rPr lang="en-IN" b="1" i="0" dirty="0">
                <a:solidFill>
                  <a:srgbClr val="0D0D0D"/>
                </a:solidFill>
                <a:effectLst/>
                <a:highlight>
                  <a:srgbClr val="FFFFFF"/>
                </a:highlight>
                <a:latin typeface="Söhne"/>
              </a:rPr>
              <a:t>        1. Hyperparameter Tuning:</a:t>
            </a:r>
            <a:endParaRPr lang="en-IN" b="0" i="0" dirty="0">
              <a:solidFill>
                <a:srgbClr val="0D0D0D"/>
              </a:solidFill>
              <a:effectLst/>
              <a:highlight>
                <a:srgbClr val="FFFFFF"/>
              </a:highlight>
              <a:latin typeface="Söhne"/>
            </a:endParaRPr>
          </a:p>
          <a:p>
            <a:pPr lvl="1" algn="l"/>
            <a:r>
              <a:rPr lang="en-IN" b="1" i="0" dirty="0">
                <a:solidFill>
                  <a:srgbClr val="0D0D0D"/>
                </a:solidFill>
                <a:effectLst/>
                <a:highlight>
                  <a:srgbClr val="FFFFFF"/>
                </a:highlight>
                <a:latin typeface="Söhne"/>
              </a:rPr>
              <a:t>Randomized Search or Grid Search</a:t>
            </a:r>
            <a:r>
              <a:rPr lang="en-IN" b="0" i="0" dirty="0">
                <a:solidFill>
                  <a:srgbClr val="0D0D0D"/>
                </a:solidFill>
                <a:effectLst/>
                <a:highlight>
                  <a:srgbClr val="FFFFFF"/>
                </a:highlight>
                <a:latin typeface="Söhne"/>
              </a:rPr>
              <a:t>: Utilize hyperparameter tuning techniques like randomized search or grid search to find the optimal hyperparameters for your models.</a:t>
            </a:r>
          </a:p>
          <a:p>
            <a:pPr lvl="1" algn="l"/>
            <a:r>
              <a:rPr lang="en-IN" b="1" i="0" dirty="0">
                <a:solidFill>
                  <a:srgbClr val="0D0D0D"/>
                </a:solidFill>
                <a:effectLst/>
                <a:highlight>
                  <a:srgbClr val="FFFFFF"/>
                </a:highlight>
                <a:latin typeface="Söhne"/>
              </a:rPr>
              <a:t>Cross-Validation</a:t>
            </a:r>
            <a:r>
              <a:rPr lang="en-IN" b="0" i="0" dirty="0">
                <a:solidFill>
                  <a:srgbClr val="0D0D0D"/>
                </a:solidFill>
                <a:effectLst/>
                <a:highlight>
                  <a:srgbClr val="FFFFFF"/>
                </a:highlight>
                <a:latin typeface="Söhne"/>
              </a:rPr>
              <a:t>: Implement k-fold cross-validation to ensure the robustness of your model performance and avoid overfitting.</a:t>
            </a:r>
          </a:p>
          <a:p>
            <a:pPr marL="742950" lvl="1" indent="-285750" algn="l">
              <a:buFont typeface="+mj-lt"/>
              <a:buAutoNum type="arabicPeriod"/>
            </a:pPr>
            <a:endParaRPr lang="en-IN" dirty="0">
              <a:solidFill>
                <a:srgbClr val="0D0D0D"/>
              </a:solidFill>
              <a:highlight>
                <a:srgbClr val="FFFFFF"/>
              </a:highlight>
              <a:latin typeface="Söhne"/>
            </a:endParaRPr>
          </a:p>
          <a:p>
            <a:pPr lvl="1" algn="l"/>
            <a:r>
              <a:rPr lang="en-US" b="1" i="0" dirty="0">
                <a:solidFill>
                  <a:srgbClr val="0D0D0D"/>
                </a:solidFill>
                <a:effectLst/>
                <a:highlight>
                  <a:srgbClr val="FFFFFF"/>
                </a:highlight>
                <a:latin typeface="Söhne"/>
              </a:rPr>
              <a:t>2. Focus on Random Forest and </a:t>
            </a:r>
            <a:r>
              <a:rPr lang="en-US" b="1" i="0" dirty="0" err="1">
                <a:solidFill>
                  <a:srgbClr val="0D0D0D"/>
                </a:solidFill>
                <a:effectLst/>
                <a:highlight>
                  <a:srgbClr val="FFFFFF"/>
                </a:highlight>
                <a:latin typeface="Söhne"/>
              </a:rPr>
              <a:t>XGBoost</a:t>
            </a:r>
            <a:r>
              <a:rPr lang="en-US" b="0" i="0" dirty="0">
                <a:solidFill>
                  <a:srgbClr val="0D0D0D"/>
                </a:solidFill>
                <a:effectLst/>
                <a:highlight>
                  <a:srgbClr val="FFFFFF"/>
                </a:highlight>
                <a:latin typeface="Söhne"/>
              </a:rPr>
              <a:t>: These models have shown strong performance across various metrics such as accuracy, ROC AUC, recall, and precision. Focus on further tuning their hyperparameters to maximize their performance. These models often perform well in a wide range of classification tasks.</a:t>
            </a:r>
          </a:p>
          <a:p>
            <a:pPr lvl="1" algn="l"/>
            <a:endParaRPr lang="en-US" dirty="0">
              <a:solidFill>
                <a:srgbClr val="0D0D0D"/>
              </a:solidFill>
              <a:highlight>
                <a:srgbClr val="FFFFFF"/>
              </a:highlight>
              <a:latin typeface="Söhne"/>
            </a:endParaRPr>
          </a:p>
          <a:p>
            <a:pPr lvl="1"/>
            <a:r>
              <a:rPr lang="en-US" b="1" i="0" dirty="0">
                <a:solidFill>
                  <a:srgbClr val="0D0D0D"/>
                </a:solidFill>
                <a:effectLst/>
                <a:highlight>
                  <a:srgbClr val="FFFFFF"/>
                </a:highlight>
                <a:latin typeface="Söhne"/>
              </a:rPr>
              <a:t>3. Standardize/Normalize Features</a:t>
            </a:r>
            <a:r>
              <a:rPr lang="en-US" b="0" i="0" dirty="0">
                <a:solidFill>
                  <a:srgbClr val="0D0D0D"/>
                </a:solidFill>
                <a:effectLst/>
                <a:highlight>
                  <a:srgbClr val="FFFFFF"/>
                </a:highlight>
                <a:latin typeface="Söhne"/>
              </a:rPr>
              <a:t>: Ensure that your features are standardized or normalized, especially for algorithms sensitive to scale, such as SVM.</a:t>
            </a:r>
          </a:p>
          <a:p>
            <a:pPr lvl="1" algn="l"/>
            <a:endParaRPr lang="en-US" b="0" i="0" dirty="0">
              <a:solidFill>
                <a:srgbClr val="0D0D0D"/>
              </a:solidFill>
              <a:effectLst/>
              <a:highlight>
                <a:srgbClr val="FFFFFF"/>
              </a:highlight>
              <a:latin typeface="Söhne"/>
            </a:endParaRPr>
          </a:p>
          <a:p>
            <a:pPr lvl="1" algn="l"/>
            <a:endParaRPr lang="en-IN" b="0" i="0" dirty="0">
              <a:solidFill>
                <a:srgbClr val="0D0D0D"/>
              </a:solidFill>
              <a:effectLst/>
              <a:highlight>
                <a:srgbClr val="FFFFFF"/>
              </a:highlight>
              <a:latin typeface="Söhne"/>
            </a:endParaRPr>
          </a:p>
          <a:p>
            <a:pPr algn="l">
              <a:buFont typeface="Arial" panose="020B0604020202020204" pitchFamily="34" charset="0"/>
              <a:buChar char="•"/>
            </a:pPr>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10712633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8E834C-944E-669C-3A75-EBE6CC755747}"/>
              </a:ext>
            </a:extLst>
          </p:cNvPr>
          <p:cNvSpPr txBox="1"/>
          <p:nvPr/>
        </p:nvSpPr>
        <p:spPr>
          <a:xfrm>
            <a:off x="4752241" y="2721114"/>
            <a:ext cx="4259873" cy="707886"/>
          </a:xfrm>
          <a:prstGeom prst="rect">
            <a:avLst/>
          </a:prstGeom>
          <a:noFill/>
        </p:spPr>
        <p:txBody>
          <a:bodyPr wrap="square" rtlCol="0">
            <a:spAutoFit/>
          </a:bodyPr>
          <a:lstStyle/>
          <a:p>
            <a:r>
              <a:rPr lang="en-IN" sz="4000" b="1" dirty="0">
                <a:latin typeface="Söhne"/>
              </a:rPr>
              <a:t>Thank You</a:t>
            </a:r>
          </a:p>
        </p:txBody>
      </p:sp>
    </p:spTree>
    <p:extLst>
      <p:ext uri="{BB962C8B-B14F-4D97-AF65-F5344CB8AC3E}">
        <p14:creationId xmlns:p14="http://schemas.microsoft.com/office/powerpoint/2010/main" val="32737504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BABBB2-EFCC-1E30-9F69-FB33003AFC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69" y="1644496"/>
            <a:ext cx="11338855" cy="4235096"/>
          </a:xfrm>
          <a:prstGeom prst="rect">
            <a:avLst/>
          </a:prstGeom>
        </p:spPr>
      </p:pic>
      <p:sp>
        <p:nvSpPr>
          <p:cNvPr id="4" name="TextBox 3">
            <a:extLst>
              <a:ext uri="{FF2B5EF4-FFF2-40B4-BE49-F238E27FC236}">
                <a16:creationId xmlns:a16="http://schemas.microsoft.com/office/drawing/2014/main" id="{897591D2-B558-36EE-9F22-72853F09F47B}"/>
              </a:ext>
            </a:extLst>
          </p:cNvPr>
          <p:cNvSpPr txBox="1"/>
          <p:nvPr/>
        </p:nvSpPr>
        <p:spPr>
          <a:xfrm>
            <a:off x="219456" y="448056"/>
            <a:ext cx="6931151" cy="553998"/>
          </a:xfrm>
          <a:prstGeom prst="rect">
            <a:avLst/>
          </a:prstGeom>
          <a:noFill/>
        </p:spPr>
        <p:txBody>
          <a:bodyPr wrap="square" rtlCol="0">
            <a:spAutoFit/>
          </a:bodyPr>
          <a:lstStyle/>
          <a:p>
            <a:r>
              <a:rPr lang="en-IN" sz="3000" b="1" dirty="0">
                <a:latin typeface="Söhne"/>
              </a:rPr>
              <a:t> Overview of data</a:t>
            </a:r>
          </a:p>
        </p:txBody>
      </p:sp>
    </p:spTree>
    <p:extLst>
      <p:ext uri="{BB962C8B-B14F-4D97-AF65-F5344CB8AC3E}">
        <p14:creationId xmlns:p14="http://schemas.microsoft.com/office/powerpoint/2010/main" val="29281128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BBAC9E-ACD6-5211-D670-FAFF44063668}"/>
              </a:ext>
            </a:extLst>
          </p:cNvPr>
          <p:cNvSpPr txBox="1"/>
          <p:nvPr/>
        </p:nvSpPr>
        <p:spPr>
          <a:xfrm>
            <a:off x="520417" y="3938843"/>
            <a:ext cx="7915275" cy="1477328"/>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00000"/>
                </a:solidFill>
                <a:effectLst/>
                <a:highlight>
                  <a:srgbClr val="FFFFFF"/>
                </a:highlight>
                <a:latin typeface="Helvetica Neue"/>
              </a:rPr>
              <a:t>Average age of people is 53.30</a:t>
            </a:r>
          </a:p>
          <a:p>
            <a:pPr marL="285750" indent="-285750" algn="l">
              <a:buFont typeface="Arial" panose="020B0604020202020204" pitchFamily="34" charset="0"/>
              <a:buChar char="•"/>
            </a:pPr>
            <a:r>
              <a:rPr lang="en-US" b="0" i="0" dirty="0">
                <a:solidFill>
                  <a:srgbClr val="000000"/>
                </a:solidFill>
                <a:effectLst/>
                <a:highlight>
                  <a:srgbClr val="FFFFFF"/>
                </a:highlight>
                <a:latin typeface="Helvetica Neue"/>
              </a:rPr>
              <a:t>Average people of disease is 0.49</a:t>
            </a:r>
          </a:p>
          <a:p>
            <a:pPr marL="285750" indent="-285750" algn="l">
              <a:buFont typeface="Arial" panose="020B0604020202020204" pitchFamily="34" charset="0"/>
              <a:buChar char="•"/>
            </a:pPr>
            <a:r>
              <a:rPr lang="en-US" dirty="0">
                <a:solidFill>
                  <a:srgbClr val="000000"/>
                </a:solidFill>
                <a:highlight>
                  <a:srgbClr val="FFFFFF"/>
                </a:highlight>
                <a:latin typeface="Helvetica Neue"/>
              </a:rPr>
              <a:t>V</a:t>
            </a:r>
            <a:r>
              <a:rPr lang="en-US" b="0" i="0" dirty="0">
                <a:solidFill>
                  <a:srgbClr val="000000"/>
                </a:solidFill>
                <a:effectLst/>
                <a:highlight>
                  <a:srgbClr val="FFFFFF"/>
                </a:highlight>
                <a:latin typeface="Helvetica Neue"/>
              </a:rPr>
              <a:t>arious outliers found in 'ap_hi' and 'ap_lo' columns</a:t>
            </a:r>
          </a:p>
          <a:p>
            <a:pPr marL="285750" indent="-285750" algn="l">
              <a:buFont typeface="Arial" panose="020B0604020202020204" pitchFamily="34" charset="0"/>
              <a:buChar char="•"/>
            </a:pPr>
            <a:r>
              <a:rPr lang="en-US" b="0" i="0" dirty="0">
                <a:solidFill>
                  <a:srgbClr val="000000"/>
                </a:solidFill>
                <a:effectLst/>
                <a:highlight>
                  <a:srgbClr val="FFFFFF"/>
                </a:highlight>
                <a:latin typeface="Helvetica Neue"/>
              </a:rPr>
              <a:t>Negative value shows in "min" is not possible of blood pressure</a:t>
            </a:r>
          </a:p>
          <a:p>
            <a:pPr marL="285750" indent="-285750" algn="l">
              <a:buFont typeface="Arial" panose="020B0604020202020204" pitchFamily="34" charset="0"/>
              <a:buChar char="•"/>
            </a:pPr>
            <a:r>
              <a:rPr lang="en-US" b="0" i="0" dirty="0">
                <a:solidFill>
                  <a:srgbClr val="000000"/>
                </a:solidFill>
                <a:effectLst/>
                <a:highlight>
                  <a:srgbClr val="FFFFFF"/>
                </a:highlight>
                <a:latin typeface="Helvetica Neue"/>
              </a:rPr>
              <a:t>Converting age into years</a:t>
            </a:r>
          </a:p>
        </p:txBody>
      </p:sp>
      <p:sp>
        <p:nvSpPr>
          <p:cNvPr id="4" name="TextBox 3">
            <a:extLst>
              <a:ext uri="{FF2B5EF4-FFF2-40B4-BE49-F238E27FC236}">
                <a16:creationId xmlns:a16="http://schemas.microsoft.com/office/drawing/2014/main" id="{71844AE7-A0E6-77E6-C493-8C125A415DE1}"/>
              </a:ext>
            </a:extLst>
          </p:cNvPr>
          <p:cNvSpPr txBox="1"/>
          <p:nvPr/>
        </p:nvSpPr>
        <p:spPr>
          <a:xfrm>
            <a:off x="308082" y="272156"/>
            <a:ext cx="4884127" cy="553998"/>
          </a:xfrm>
          <a:prstGeom prst="rect">
            <a:avLst/>
          </a:prstGeom>
          <a:noFill/>
        </p:spPr>
        <p:txBody>
          <a:bodyPr wrap="square" rtlCol="0">
            <a:spAutoFit/>
          </a:bodyPr>
          <a:lstStyle/>
          <a:p>
            <a:r>
              <a:rPr lang="en-IN" sz="3000" b="1" dirty="0">
                <a:latin typeface="Söhne"/>
              </a:rPr>
              <a:t>EDD Analysis</a:t>
            </a:r>
          </a:p>
        </p:txBody>
      </p:sp>
      <p:pic>
        <p:nvPicPr>
          <p:cNvPr id="8" name="Picture 7">
            <a:extLst>
              <a:ext uri="{FF2B5EF4-FFF2-40B4-BE49-F238E27FC236}">
                <a16:creationId xmlns:a16="http://schemas.microsoft.com/office/drawing/2014/main" id="{A3E2EF2E-B9DD-E958-9417-DF26784098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5995" y="1039153"/>
            <a:ext cx="2435255" cy="2132693"/>
          </a:xfrm>
          <a:prstGeom prst="rect">
            <a:avLst/>
          </a:prstGeom>
        </p:spPr>
      </p:pic>
      <p:pic>
        <p:nvPicPr>
          <p:cNvPr id="12" name="Picture 11">
            <a:extLst>
              <a:ext uri="{FF2B5EF4-FFF2-40B4-BE49-F238E27FC236}">
                <a16:creationId xmlns:a16="http://schemas.microsoft.com/office/drawing/2014/main" id="{8FB2760E-A88B-D02C-44FC-EE4EDF9471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37" y="1039153"/>
            <a:ext cx="8793603" cy="2132693"/>
          </a:xfrm>
          <a:prstGeom prst="rect">
            <a:avLst/>
          </a:prstGeom>
        </p:spPr>
      </p:pic>
    </p:spTree>
    <p:extLst>
      <p:ext uri="{BB962C8B-B14F-4D97-AF65-F5344CB8AC3E}">
        <p14:creationId xmlns:p14="http://schemas.microsoft.com/office/powerpoint/2010/main" val="27224684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449DDD-DE82-6DE8-837D-D531B30797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4735" y="1595181"/>
            <a:ext cx="2562583" cy="3667637"/>
          </a:xfrm>
          <a:prstGeom prst="rect">
            <a:avLst/>
          </a:prstGeom>
        </p:spPr>
      </p:pic>
      <p:pic>
        <p:nvPicPr>
          <p:cNvPr id="5" name="Picture 4">
            <a:extLst>
              <a:ext uri="{FF2B5EF4-FFF2-40B4-BE49-F238E27FC236}">
                <a16:creationId xmlns:a16="http://schemas.microsoft.com/office/drawing/2014/main" id="{30118F0E-5950-9BD0-62B7-1328ED3E6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688" y="1497950"/>
            <a:ext cx="3216060" cy="4424044"/>
          </a:xfrm>
          <a:prstGeom prst="rect">
            <a:avLst/>
          </a:prstGeom>
        </p:spPr>
      </p:pic>
      <p:sp>
        <p:nvSpPr>
          <p:cNvPr id="6" name="TextBox 5">
            <a:extLst>
              <a:ext uri="{FF2B5EF4-FFF2-40B4-BE49-F238E27FC236}">
                <a16:creationId xmlns:a16="http://schemas.microsoft.com/office/drawing/2014/main" id="{EA25AD4B-344C-CE25-9072-53E093FA857C}"/>
              </a:ext>
            </a:extLst>
          </p:cNvPr>
          <p:cNvSpPr txBox="1"/>
          <p:nvPr/>
        </p:nvSpPr>
        <p:spPr>
          <a:xfrm>
            <a:off x="932688" y="420624"/>
            <a:ext cx="5621977" cy="553998"/>
          </a:xfrm>
          <a:prstGeom prst="rect">
            <a:avLst/>
          </a:prstGeom>
          <a:noFill/>
        </p:spPr>
        <p:txBody>
          <a:bodyPr wrap="square" rtlCol="0">
            <a:spAutoFit/>
          </a:bodyPr>
          <a:lstStyle/>
          <a:p>
            <a:r>
              <a:rPr lang="en-IN" sz="3000" b="1" dirty="0">
                <a:latin typeface="Söhne"/>
              </a:rPr>
              <a:t>Checking Null Values in the Data</a:t>
            </a:r>
          </a:p>
        </p:txBody>
      </p:sp>
    </p:spTree>
    <p:extLst>
      <p:ext uri="{BB962C8B-B14F-4D97-AF65-F5344CB8AC3E}">
        <p14:creationId xmlns:p14="http://schemas.microsoft.com/office/powerpoint/2010/main" val="37211306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B2D0F2-EDB5-9139-A5D4-F3AAC35EB236}"/>
              </a:ext>
            </a:extLst>
          </p:cNvPr>
          <p:cNvSpPr txBox="1"/>
          <p:nvPr/>
        </p:nvSpPr>
        <p:spPr>
          <a:xfrm>
            <a:off x="1035296" y="474785"/>
            <a:ext cx="6097464" cy="369332"/>
          </a:xfrm>
          <a:prstGeom prst="rect">
            <a:avLst/>
          </a:prstGeom>
          <a:noFill/>
        </p:spPr>
        <p:txBody>
          <a:bodyPr wrap="square">
            <a:spAutoFit/>
          </a:bodyPr>
          <a:lstStyle/>
          <a:p>
            <a:r>
              <a:rPr lang="en-IN" dirty="0">
                <a:latin typeface="Söhne"/>
              </a:rPr>
              <a:t>Almost half of Patient have Cardio disease</a:t>
            </a:r>
          </a:p>
        </p:txBody>
      </p:sp>
      <p:pic>
        <p:nvPicPr>
          <p:cNvPr id="5" name="Picture 4">
            <a:extLst>
              <a:ext uri="{FF2B5EF4-FFF2-40B4-BE49-F238E27FC236}">
                <a16:creationId xmlns:a16="http://schemas.microsoft.com/office/drawing/2014/main" id="{8F3B348A-9143-A9CE-DD4E-C3FE876525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416" y="1137906"/>
            <a:ext cx="5016831" cy="4582187"/>
          </a:xfrm>
          <a:prstGeom prst="rect">
            <a:avLst/>
          </a:prstGeom>
        </p:spPr>
      </p:pic>
      <p:sp>
        <p:nvSpPr>
          <p:cNvPr id="7" name="TextBox 6">
            <a:extLst>
              <a:ext uri="{FF2B5EF4-FFF2-40B4-BE49-F238E27FC236}">
                <a16:creationId xmlns:a16="http://schemas.microsoft.com/office/drawing/2014/main" id="{7AF5D192-B377-1058-754B-1976A3171655}"/>
              </a:ext>
            </a:extLst>
          </p:cNvPr>
          <p:cNvSpPr txBox="1"/>
          <p:nvPr/>
        </p:nvSpPr>
        <p:spPr>
          <a:xfrm>
            <a:off x="7291021" y="474785"/>
            <a:ext cx="6097464" cy="923330"/>
          </a:xfrm>
          <a:prstGeom prst="rect">
            <a:avLst/>
          </a:prstGeom>
          <a:noFill/>
        </p:spPr>
        <p:txBody>
          <a:bodyPr wrap="square">
            <a:spAutoFit/>
          </a:bodyPr>
          <a:lstStyle/>
          <a:p>
            <a:r>
              <a:rPr lang="en-IN" dirty="0">
                <a:latin typeface="Söhne"/>
              </a:rPr>
              <a:t>The physical activity of the patient</a:t>
            </a:r>
          </a:p>
          <a:p>
            <a:r>
              <a:rPr lang="en-IN" dirty="0">
                <a:latin typeface="Söhne"/>
              </a:rPr>
              <a:t>No physical Activity: 0</a:t>
            </a:r>
          </a:p>
          <a:p>
            <a:r>
              <a:rPr lang="en-IN" dirty="0">
                <a:latin typeface="Söhne"/>
              </a:rPr>
              <a:t>Physical Activity: 1</a:t>
            </a:r>
          </a:p>
        </p:txBody>
      </p:sp>
      <p:pic>
        <p:nvPicPr>
          <p:cNvPr id="9" name="Picture 8">
            <a:extLst>
              <a:ext uri="{FF2B5EF4-FFF2-40B4-BE49-F238E27FC236}">
                <a16:creationId xmlns:a16="http://schemas.microsoft.com/office/drawing/2014/main" id="{F8316AF1-04A0-7B7D-757D-6824AF86C6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0648" y="1699364"/>
            <a:ext cx="5105936" cy="3459272"/>
          </a:xfrm>
          <a:prstGeom prst="rect">
            <a:avLst/>
          </a:prstGeom>
        </p:spPr>
      </p:pic>
    </p:spTree>
    <p:extLst>
      <p:ext uri="{BB962C8B-B14F-4D97-AF65-F5344CB8AC3E}">
        <p14:creationId xmlns:p14="http://schemas.microsoft.com/office/powerpoint/2010/main" val="40403790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46D8F2-B4CA-E6F9-D957-5CA63A98F1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7070" y="1050681"/>
            <a:ext cx="7649643" cy="5249008"/>
          </a:xfrm>
          <a:prstGeom prst="rect">
            <a:avLst/>
          </a:prstGeom>
        </p:spPr>
      </p:pic>
      <p:sp>
        <p:nvSpPr>
          <p:cNvPr id="7" name="TextBox 6">
            <a:extLst>
              <a:ext uri="{FF2B5EF4-FFF2-40B4-BE49-F238E27FC236}">
                <a16:creationId xmlns:a16="http://schemas.microsoft.com/office/drawing/2014/main" id="{3C42AFD6-B23B-53B2-7A26-3F46C112F5EB}"/>
              </a:ext>
            </a:extLst>
          </p:cNvPr>
          <p:cNvSpPr txBox="1"/>
          <p:nvPr/>
        </p:nvSpPr>
        <p:spPr>
          <a:xfrm>
            <a:off x="580292" y="298939"/>
            <a:ext cx="7287188" cy="646331"/>
          </a:xfrm>
          <a:prstGeom prst="rect">
            <a:avLst/>
          </a:prstGeom>
          <a:noFill/>
        </p:spPr>
        <p:txBody>
          <a:bodyPr wrap="square">
            <a:spAutoFit/>
          </a:bodyPr>
          <a:lstStyle/>
          <a:p>
            <a:r>
              <a:rPr lang="en-IN" dirty="0">
                <a:latin typeface="Söhne"/>
              </a:rPr>
              <a:t>We have 4 Countries of data ( Indonesia, Malaysia, Singapore, India) which shows almost same amount of patients</a:t>
            </a:r>
          </a:p>
        </p:txBody>
      </p:sp>
    </p:spTree>
    <p:extLst>
      <p:ext uri="{BB962C8B-B14F-4D97-AF65-F5344CB8AC3E}">
        <p14:creationId xmlns:p14="http://schemas.microsoft.com/office/powerpoint/2010/main" val="15898746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92E466-7E41-DAF6-89CC-D9FAB1130F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226" y="1008215"/>
            <a:ext cx="8002117" cy="5210902"/>
          </a:xfrm>
          <a:prstGeom prst="rect">
            <a:avLst/>
          </a:prstGeom>
        </p:spPr>
      </p:pic>
      <p:sp>
        <p:nvSpPr>
          <p:cNvPr id="3" name="TextBox 2">
            <a:extLst>
              <a:ext uri="{FF2B5EF4-FFF2-40B4-BE49-F238E27FC236}">
                <a16:creationId xmlns:a16="http://schemas.microsoft.com/office/drawing/2014/main" id="{B8E18427-C36E-514A-02E8-C3D705080C34}"/>
              </a:ext>
            </a:extLst>
          </p:cNvPr>
          <p:cNvSpPr txBox="1"/>
          <p:nvPr/>
        </p:nvSpPr>
        <p:spPr>
          <a:xfrm>
            <a:off x="2283801" y="315717"/>
            <a:ext cx="6097464" cy="646331"/>
          </a:xfrm>
          <a:prstGeom prst="rect">
            <a:avLst/>
          </a:prstGeom>
          <a:noFill/>
        </p:spPr>
        <p:txBody>
          <a:bodyPr wrap="square">
            <a:spAutoFit/>
          </a:bodyPr>
          <a:lstStyle/>
          <a:p>
            <a:r>
              <a:rPr lang="en-IN" dirty="0">
                <a:latin typeface="Söhne"/>
              </a:rPr>
              <a:t>Female participation is more </a:t>
            </a:r>
          </a:p>
          <a:p>
            <a:r>
              <a:rPr lang="en-IN" dirty="0">
                <a:latin typeface="Söhne"/>
              </a:rPr>
              <a:t>(Female: 0, Male: 1)</a:t>
            </a:r>
          </a:p>
        </p:txBody>
      </p:sp>
    </p:spTree>
    <p:extLst>
      <p:ext uri="{BB962C8B-B14F-4D97-AF65-F5344CB8AC3E}">
        <p14:creationId xmlns:p14="http://schemas.microsoft.com/office/powerpoint/2010/main" val="16081972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FA22A0-C57D-A563-48A0-03952DF06772}"/>
              </a:ext>
            </a:extLst>
          </p:cNvPr>
          <p:cNvSpPr txBox="1"/>
          <p:nvPr/>
        </p:nvSpPr>
        <p:spPr>
          <a:xfrm>
            <a:off x="465991" y="580198"/>
            <a:ext cx="6097464" cy="369332"/>
          </a:xfrm>
          <a:prstGeom prst="rect">
            <a:avLst/>
          </a:prstGeom>
          <a:noFill/>
        </p:spPr>
        <p:txBody>
          <a:bodyPr wrap="square">
            <a:spAutoFit/>
          </a:bodyPr>
          <a:lstStyle/>
          <a:p>
            <a:r>
              <a:rPr lang="en-IN" dirty="0">
                <a:latin typeface="Söhne"/>
              </a:rPr>
              <a:t> Alcoholic intake (0 for Negative and 1 for Positive)</a:t>
            </a:r>
          </a:p>
        </p:txBody>
      </p:sp>
      <p:pic>
        <p:nvPicPr>
          <p:cNvPr id="5" name="Picture 4">
            <a:extLst>
              <a:ext uri="{FF2B5EF4-FFF2-40B4-BE49-F238E27FC236}">
                <a16:creationId xmlns:a16="http://schemas.microsoft.com/office/drawing/2014/main" id="{ABC601ED-23F4-7BEA-F013-B5D61AD94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275" y="1303161"/>
            <a:ext cx="4975779" cy="4684439"/>
          </a:xfrm>
          <a:prstGeom prst="rect">
            <a:avLst/>
          </a:prstGeom>
        </p:spPr>
      </p:pic>
      <p:pic>
        <p:nvPicPr>
          <p:cNvPr id="7" name="Picture 6">
            <a:extLst>
              <a:ext uri="{FF2B5EF4-FFF2-40B4-BE49-F238E27FC236}">
                <a16:creationId xmlns:a16="http://schemas.microsoft.com/office/drawing/2014/main" id="{A1DE0307-9B0A-05FA-F353-C91FEE9206A1}"/>
              </a:ext>
            </a:extLst>
          </p:cNvPr>
          <p:cNvPicPr>
            <a:picLocks noChangeAspect="1"/>
          </p:cNvPicPr>
          <p:nvPr/>
        </p:nvPicPr>
        <p:blipFill>
          <a:blip r:embed="rId3"/>
          <a:stretch>
            <a:fillRect/>
          </a:stretch>
        </p:blipFill>
        <p:spPr>
          <a:xfrm>
            <a:off x="6270171" y="1323756"/>
            <a:ext cx="4839119" cy="4663844"/>
          </a:xfrm>
          <a:prstGeom prst="rect">
            <a:avLst/>
          </a:prstGeom>
        </p:spPr>
      </p:pic>
      <p:sp>
        <p:nvSpPr>
          <p:cNvPr id="9" name="TextBox 8">
            <a:extLst>
              <a:ext uri="{FF2B5EF4-FFF2-40B4-BE49-F238E27FC236}">
                <a16:creationId xmlns:a16="http://schemas.microsoft.com/office/drawing/2014/main" id="{52DF62FB-F7F5-47A8-E175-B0CDDC7388DE}"/>
              </a:ext>
            </a:extLst>
          </p:cNvPr>
          <p:cNvSpPr txBox="1"/>
          <p:nvPr/>
        </p:nvSpPr>
        <p:spPr>
          <a:xfrm>
            <a:off x="6563455" y="580198"/>
            <a:ext cx="6097464" cy="369332"/>
          </a:xfrm>
          <a:prstGeom prst="rect">
            <a:avLst/>
          </a:prstGeom>
          <a:noFill/>
        </p:spPr>
        <p:txBody>
          <a:bodyPr wrap="square">
            <a:spAutoFit/>
          </a:bodyPr>
          <a:lstStyle/>
          <a:p>
            <a:r>
              <a:rPr lang="en-IN" dirty="0">
                <a:latin typeface="Söhne"/>
              </a:rPr>
              <a:t>Smoke intake (0 for Negative and 1 for Positive)</a:t>
            </a:r>
          </a:p>
        </p:txBody>
      </p:sp>
    </p:spTree>
    <p:extLst>
      <p:ext uri="{BB962C8B-B14F-4D97-AF65-F5344CB8AC3E}">
        <p14:creationId xmlns:p14="http://schemas.microsoft.com/office/powerpoint/2010/main" val="20939470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129</TotalTime>
  <Words>1019</Words>
  <Application>Microsoft Office PowerPoint</Application>
  <PresentationFormat>Widescreen</PresentationFormat>
  <Paragraphs>108</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-apple-system</vt:lpstr>
      <vt:lpstr>Arial</vt:lpstr>
      <vt:lpstr>Calibri</vt:lpstr>
      <vt:lpstr>Calibri Light</vt:lpstr>
      <vt:lpstr>Helvetica Neue</vt:lpstr>
      <vt:lpstr>Random Forest - Accuracy Score (Train): 74.7324%</vt:lpstr>
      <vt:lpstr>Söhne</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Daideepya Awadhiya</dc:creator>
  <cp:lastModifiedBy>Daideepya Awadhiya</cp:lastModifiedBy>
  <cp:revision>11</cp:revision>
  <dcterms:created xsi:type="dcterms:W3CDTF">2024-04-18T13:03:38Z</dcterms:created>
  <dcterms:modified xsi:type="dcterms:W3CDTF">2024-04-18T15:13:10Z</dcterms:modified>
</cp:coreProperties>
</file>