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63" r:id="rId6"/>
    <p:sldId id="258" r:id="rId7"/>
    <p:sldId id="264" r:id="rId8"/>
    <p:sldId id="260"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12873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86388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198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219203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166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150985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632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90408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163575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164997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73801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94012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233628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29268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8677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334D1-FBF1-475C-ABA1-07B8AF24E519}" type="datetimeFigureOut">
              <a:rPr lang="en-IN" smtClean="0"/>
              <a:t>05-01-2024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D9AA8-2016-49CB-AC8E-6BF7BAA69D68}" type="slidenum">
              <a:rPr lang="en-IN" smtClean="0"/>
              <a:t>‹#›</a:t>
            </a:fld>
            <a:endParaRPr lang="en-IN" dirty="0"/>
          </a:p>
        </p:txBody>
      </p:sp>
    </p:spTree>
    <p:extLst>
      <p:ext uri="{BB962C8B-B14F-4D97-AF65-F5344CB8AC3E}">
        <p14:creationId xmlns:p14="http://schemas.microsoft.com/office/powerpoint/2010/main" val="397442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334D1-FBF1-475C-ABA1-07B8AF24E519}" type="datetimeFigureOut">
              <a:rPr lang="en-IN" smtClean="0"/>
              <a:t>05-01-2024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D9AA8-2016-49CB-AC8E-6BF7BAA69D68}" type="slidenum">
              <a:rPr lang="en-IN" smtClean="0"/>
              <a:t>‹#›</a:t>
            </a:fld>
            <a:endParaRPr lang="en-IN" dirty="0"/>
          </a:p>
        </p:txBody>
      </p:sp>
    </p:spTree>
    <p:extLst>
      <p:ext uri="{BB962C8B-B14F-4D97-AF65-F5344CB8AC3E}">
        <p14:creationId xmlns:p14="http://schemas.microsoft.com/office/powerpoint/2010/main" val="3139818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A3278-B3CD-8F4B-29D7-CE72C4BF8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06" y="0"/>
            <a:ext cx="9137668" cy="6858000"/>
          </a:xfrm>
          <a:prstGeom prst="rect">
            <a:avLst/>
          </a:prstGeom>
        </p:spPr>
      </p:pic>
      <p:sp>
        <p:nvSpPr>
          <p:cNvPr id="6" name="TextBox 5">
            <a:extLst>
              <a:ext uri="{FF2B5EF4-FFF2-40B4-BE49-F238E27FC236}">
                <a16:creationId xmlns:a16="http://schemas.microsoft.com/office/drawing/2014/main" id="{AE8FF1AE-DE8F-CF49-ACF6-CCE7700EE9C6}"/>
              </a:ext>
            </a:extLst>
          </p:cNvPr>
          <p:cNvSpPr txBox="1"/>
          <p:nvPr/>
        </p:nvSpPr>
        <p:spPr>
          <a:xfrm>
            <a:off x="4521126" y="294198"/>
            <a:ext cx="3430177" cy="707886"/>
          </a:xfrm>
          <a:prstGeom prst="rect">
            <a:avLst/>
          </a:prstGeom>
          <a:noFill/>
        </p:spPr>
        <p:txBody>
          <a:bodyPr wrap="square" rtlCol="0">
            <a:spAutoFit/>
          </a:bodyPr>
          <a:lstStyle/>
          <a:p>
            <a:r>
              <a:rPr lang="en-IN" sz="4000" b="1" i="1" u="none" strike="noStrike" baseline="0" dirty="0">
                <a:effectLst>
                  <a:outerShdw blurRad="38100" dist="38100" dir="2700000" algn="tl">
                    <a:srgbClr val="000000">
                      <a:alpha val="43137"/>
                    </a:srgbClr>
                  </a:outerShdw>
                </a:effectLst>
                <a:latin typeface="Rosewood Std Regular" panose="04090804040204020202" pitchFamily="82" charset="0"/>
              </a:rPr>
              <a:t>IPL AUCTION</a:t>
            </a:r>
            <a:endParaRPr lang="en-IN" sz="4000" b="1" i="1" dirty="0">
              <a:effectLst>
                <a:outerShdw blurRad="38100" dist="38100" dir="2700000" algn="tl">
                  <a:srgbClr val="000000">
                    <a:alpha val="43137"/>
                  </a:srgbClr>
                </a:outerShdw>
              </a:effectLst>
              <a:latin typeface="Rosewood Std Regular" panose="04090804040204020202" pitchFamily="82" charset="0"/>
            </a:endParaRPr>
          </a:p>
        </p:txBody>
      </p:sp>
      <p:sp>
        <p:nvSpPr>
          <p:cNvPr id="7" name="TextBox 6">
            <a:extLst>
              <a:ext uri="{FF2B5EF4-FFF2-40B4-BE49-F238E27FC236}">
                <a16:creationId xmlns:a16="http://schemas.microsoft.com/office/drawing/2014/main" id="{1058DC70-52EE-E69F-1447-68A025F22C56}"/>
              </a:ext>
            </a:extLst>
          </p:cNvPr>
          <p:cNvSpPr txBox="1"/>
          <p:nvPr/>
        </p:nvSpPr>
        <p:spPr>
          <a:xfrm>
            <a:off x="5414838" y="1987826"/>
            <a:ext cx="4848258" cy="1015663"/>
          </a:xfrm>
          <a:prstGeom prst="rect">
            <a:avLst/>
          </a:prstGeom>
          <a:noFill/>
        </p:spPr>
        <p:txBody>
          <a:bodyPr wrap="square" rtlCol="0">
            <a:spAutoFit/>
          </a:bodyPr>
          <a:lstStyle/>
          <a:p>
            <a:r>
              <a:rPr lang="en-US" sz="3000" b="1" dirty="0">
                <a:latin typeface="Algerian" panose="04020705040A02060702" pitchFamily="82" charset="0"/>
              </a:rPr>
              <a:t>Presented By</a:t>
            </a:r>
          </a:p>
          <a:p>
            <a:r>
              <a:rPr lang="en-US" sz="3000" b="1" dirty="0">
                <a:latin typeface="Algerian" panose="04020705040A02060702" pitchFamily="82" charset="0"/>
              </a:rPr>
              <a:t>   </a:t>
            </a:r>
            <a:r>
              <a:rPr lang="en-US" sz="2500" b="1" dirty="0">
                <a:latin typeface="Algerian" panose="04020705040A02060702" pitchFamily="82" charset="0"/>
              </a:rPr>
              <a:t>Daideepya Awadhiya</a:t>
            </a:r>
            <a:endParaRPr lang="en-IN" sz="2500" b="1" dirty="0">
              <a:latin typeface="Algerian" panose="04020705040A02060702" pitchFamily="82" charset="0"/>
            </a:endParaRPr>
          </a:p>
        </p:txBody>
      </p:sp>
    </p:spTree>
    <p:extLst>
      <p:ext uri="{BB962C8B-B14F-4D97-AF65-F5344CB8AC3E}">
        <p14:creationId xmlns:p14="http://schemas.microsoft.com/office/powerpoint/2010/main" val="397153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0FFDC-75EC-B086-A0F2-8334850570FA}"/>
              </a:ext>
            </a:extLst>
          </p:cNvPr>
          <p:cNvSpPr txBox="1"/>
          <p:nvPr/>
        </p:nvSpPr>
        <p:spPr>
          <a:xfrm>
            <a:off x="270344" y="333956"/>
            <a:ext cx="11465781" cy="369332"/>
          </a:xfrm>
          <a:prstGeom prst="rect">
            <a:avLst/>
          </a:prstGeom>
          <a:noFill/>
        </p:spPr>
        <p:txBody>
          <a:bodyPr wrap="square" rtlCol="0">
            <a:spAutoFit/>
          </a:bodyPr>
          <a:lstStyle/>
          <a:p>
            <a:r>
              <a:rPr lang="en-US" b="1" dirty="0"/>
              <a:t>List of 10 players with good economy who have bowled at least 500 balls in IPL so far</a:t>
            </a:r>
            <a:endParaRPr lang="en-IN" b="1" dirty="0"/>
          </a:p>
        </p:txBody>
      </p:sp>
      <p:pic>
        <p:nvPicPr>
          <p:cNvPr id="4" name="Picture 3">
            <a:extLst>
              <a:ext uri="{FF2B5EF4-FFF2-40B4-BE49-F238E27FC236}">
                <a16:creationId xmlns:a16="http://schemas.microsoft.com/office/drawing/2014/main" id="{8378E9C2-2F23-098D-5E6A-F126E135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017" y="3070447"/>
            <a:ext cx="3708225" cy="3386703"/>
          </a:xfrm>
          <a:prstGeom prst="rect">
            <a:avLst/>
          </a:prstGeom>
        </p:spPr>
      </p:pic>
      <p:pic>
        <p:nvPicPr>
          <p:cNvPr id="6" name="Picture 5">
            <a:extLst>
              <a:ext uri="{FF2B5EF4-FFF2-40B4-BE49-F238E27FC236}">
                <a16:creationId xmlns:a16="http://schemas.microsoft.com/office/drawing/2014/main" id="{CD93258E-D73F-774A-7067-72818F51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58" y="3136100"/>
            <a:ext cx="6235700" cy="3321050"/>
          </a:xfrm>
          <a:prstGeom prst="rect">
            <a:avLst/>
          </a:prstGeom>
        </p:spPr>
      </p:pic>
      <p:sp>
        <p:nvSpPr>
          <p:cNvPr id="7" name="TextBox 6">
            <a:extLst>
              <a:ext uri="{FF2B5EF4-FFF2-40B4-BE49-F238E27FC236}">
                <a16:creationId xmlns:a16="http://schemas.microsoft.com/office/drawing/2014/main" id="{6889D094-FCDD-D7FD-96A6-136D04CB61DE}"/>
              </a:ext>
            </a:extLst>
          </p:cNvPr>
          <p:cNvSpPr txBox="1"/>
          <p:nvPr/>
        </p:nvSpPr>
        <p:spPr>
          <a:xfrm>
            <a:off x="316175" y="1081376"/>
            <a:ext cx="6235700" cy="1477328"/>
          </a:xfrm>
          <a:prstGeom prst="rect">
            <a:avLst/>
          </a:prstGeom>
          <a:noFill/>
        </p:spPr>
        <p:txBody>
          <a:bodyPr wrap="square" rtlCol="0">
            <a:spAutoFit/>
          </a:bodyPr>
          <a:lstStyle/>
          <a:p>
            <a:pPr algn="l"/>
            <a:r>
              <a:rPr lang="en-US" sz="1800" b="1" i="0" u="none" strike="noStrike" baseline="0" dirty="0">
                <a:latin typeface="Arial-BoldMT"/>
              </a:rPr>
              <a:t>3 bowlers with good economy who have bowled at least 500 </a:t>
            </a:r>
            <a:r>
              <a:rPr lang="en-IN" sz="1800" b="1" i="0" u="none" strike="noStrike" baseline="0" dirty="0">
                <a:latin typeface="Arial-BoldMT"/>
              </a:rPr>
              <a:t>balls in IPL</a:t>
            </a:r>
          </a:p>
          <a:p>
            <a:pPr marL="342900" indent="-342900" algn="l">
              <a:buAutoNum type="arabicParenR"/>
            </a:pPr>
            <a:r>
              <a:rPr lang="en-IN" dirty="0">
                <a:latin typeface="Arial-BoldMT"/>
              </a:rPr>
              <a:t>DL Vettori</a:t>
            </a:r>
          </a:p>
          <a:p>
            <a:pPr marL="342900" indent="-342900" algn="l">
              <a:buAutoNum type="arabicParenR"/>
            </a:pPr>
            <a:r>
              <a:rPr lang="en-IN" dirty="0">
                <a:latin typeface="Arial-BoldMT"/>
              </a:rPr>
              <a:t>A Kumble</a:t>
            </a:r>
          </a:p>
          <a:p>
            <a:pPr marL="342900" indent="-342900" algn="l">
              <a:buAutoNum type="arabicParenR"/>
            </a:pPr>
            <a:r>
              <a:rPr lang="en-IN" dirty="0">
                <a:latin typeface="Arial-BoldMT"/>
              </a:rPr>
              <a:t>JJ Bumrah</a:t>
            </a:r>
            <a:endParaRPr lang="en-IN" dirty="0"/>
          </a:p>
        </p:txBody>
      </p:sp>
    </p:spTree>
    <p:extLst>
      <p:ext uri="{BB962C8B-B14F-4D97-AF65-F5344CB8AC3E}">
        <p14:creationId xmlns:p14="http://schemas.microsoft.com/office/powerpoint/2010/main" val="2730651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15CC5-1C7F-6067-B741-F39298307E70}"/>
              </a:ext>
            </a:extLst>
          </p:cNvPr>
          <p:cNvSpPr txBox="1"/>
          <p:nvPr/>
        </p:nvSpPr>
        <p:spPr>
          <a:xfrm>
            <a:off x="82163" y="326004"/>
            <a:ext cx="12109837" cy="6186309"/>
          </a:xfrm>
          <a:prstGeom prst="rect">
            <a:avLst/>
          </a:prstGeom>
          <a:noFill/>
        </p:spPr>
        <p:txBody>
          <a:bodyPr wrap="square" rtlCol="0">
            <a:spAutoFit/>
          </a:bodyPr>
          <a:lstStyle/>
          <a:p>
            <a:pPr algn="l"/>
            <a:r>
              <a:rPr lang="en-US" sz="1800" b="1" i="0" u="none" strike="noStrike" baseline="0" dirty="0">
                <a:latin typeface="Arial-BoldMT"/>
              </a:rPr>
              <a:t>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a:t>
            </a:r>
          </a:p>
          <a:p>
            <a:pPr algn="l"/>
            <a:endParaRPr lang="en-US" b="1" dirty="0">
              <a:latin typeface="Arial-BoldMT"/>
            </a:endParaRPr>
          </a:p>
          <a:p>
            <a:pPr algn="l"/>
            <a:endParaRPr lang="en-US" b="1" dirty="0">
              <a:latin typeface="Arial-BoldMT"/>
            </a:endParaRPr>
          </a:p>
          <a:p>
            <a:pPr algn="l"/>
            <a:r>
              <a:rPr lang="en-US" dirty="0"/>
              <a:t>Select bowler,</a:t>
            </a:r>
          </a:p>
          <a:p>
            <a:pPr algn="l"/>
            <a:r>
              <a:rPr lang="en-US" dirty="0"/>
              <a:t>sum(total_runs) as </a:t>
            </a:r>
            <a:r>
              <a:rPr lang="en-US" dirty="0" err="1"/>
              <a:t>total_runs_given</a:t>
            </a:r>
            <a:r>
              <a:rPr lang="en-US" dirty="0"/>
              <a:t>,</a:t>
            </a:r>
          </a:p>
          <a:p>
            <a:pPr algn="l"/>
            <a:r>
              <a:rPr lang="en-US" dirty="0"/>
              <a:t>sum(</a:t>
            </a:r>
            <a:r>
              <a:rPr lang="en-US" dirty="0" err="1"/>
              <a:t>total_balls</a:t>
            </a:r>
            <a:r>
              <a:rPr lang="en-US" dirty="0"/>
              <a:t>)/6 as </a:t>
            </a:r>
            <a:r>
              <a:rPr lang="en-US" dirty="0" err="1"/>
              <a:t>total_overs_bowled</a:t>
            </a:r>
            <a:r>
              <a:rPr lang="en-US" dirty="0"/>
              <a:t>,</a:t>
            </a:r>
          </a:p>
          <a:p>
            <a:pPr algn="l"/>
            <a:r>
              <a:rPr lang="en-US" dirty="0"/>
              <a:t>sum(case when is_wicket = 1 then 1 else 0 end) as </a:t>
            </a:r>
            <a:r>
              <a:rPr lang="en-US" dirty="0" err="1"/>
              <a:t>total_wickets</a:t>
            </a:r>
            <a:r>
              <a:rPr lang="en-US" dirty="0"/>
              <a:t>,</a:t>
            </a:r>
          </a:p>
          <a:p>
            <a:pPr algn="l"/>
            <a:r>
              <a:rPr lang="en-US" dirty="0"/>
              <a:t>sum(</a:t>
            </a:r>
            <a:r>
              <a:rPr lang="en-US" dirty="0" err="1"/>
              <a:t>total_balls</a:t>
            </a:r>
            <a:r>
              <a:rPr lang="en-US" dirty="0"/>
              <a:t>)/ sum(case when is_wicket = 1 then 1 else 0 end) as strike_rate</a:t>
            </a:r>
          </a:p>
          <a:p>
            <a:pPr algn="l"/>
            <a:r>
              <a:rPr lang="en-US" dirty="0"/>
              <a:t>from(select bowler,</a:t>
            </a:r>
          </a:p>
          <a:p>
            <a:pPr algn="l"/>
            <a:r>
              <a:rPr lang="en-US" dirty="0"/>
              <a:t>	sum(batsman_runs)as total_runs,</a:t>
            </a:r>
          </a:p>
          <a:p>
            <a:pPr algn="l"/>
            <a:r>
              <a:rPr lang="en-US" dirty="0"/>
              <a:t>	count(ball) as </a:t>
            </a:r>
            <a:r>
              <a:rPr lang="en-US" dirty="0" err="1"/>
              <a:t>total_balls</a:t>
            </a:r>
            <a:r>
              <a:rPr lang="en-US" dirty="0"/>
              <a:t>,</a:t>
            </a:r>
          </a:p>
          <a:p>
            <a:pPr algn="l"/>
            <a:r>
              <a:rPr lang="en-US" dirty="0"/>
              <a:t>	sum(case when </a:t>
            </a:r>
            <a:r>
              <a:rPr lang="en-US" dirty="0" err="1"/>
              <a:t>dismissal_kind</a:t>
            </a:r>
            <a:r>
              <a:rPr lang="en-US" dirty="0"/>
              <a:t> in('caught','</a:t>
            </a:r>
            <a:r>
              <a:rPr lang="en-US" dirty="0" err="1"/>
              <a:t>lbw</a:t>
            </a:r>
            <a:r>
              <a:rPr lang="en-US" dirty="0"/>
              <a:t>','bowled') then 1 else 0 end)as is_wicket</a:t>
            </a:r>
          </a:p>
          <a:p>
            <a:pPr algn="l"/>
            <a:r>
              <a:rPr lang="en-US" dirty="0"/>
              <a:t>	from IPL_Ball</a:t>
            </a:r>
          </a:p>
          <a:p>
            <a:pPr algn="l"/>
            <a:r>
              <a:rPr lang="en-US" dirty="0"/>
              <a:t>	where extras_type != 'wide'</a:t>
            </a:r>
          </a:p>
          <a:p>
            <a:pPr algn="l"/>
            <a:r>
              <a:rPr lang="en-US" dirty="0"/>
              <a:t>group by bowler, id</a:t>
            </a:r>
          </a:p>
          <a:p>
            <a:pPr algn="l"/>
            <a:r>
              <a:rPr lang="en-US" dirty="0"/>
              <a:t>	)as </a:t>
            </a:r>
            <a:r>
              <a:rPr lang="en-US" dirty="0" err="1"/>
              <a:t>bowler_stats</a:t>
            </a:r>
            <a:endParaRPr lang="en-US" dirty="0"/>
          </a:p>
          <a:p>
            <a:pPr algn="l"/>
            <a:r>
              <a:rPr lang="en-US" dirty="0"/>
              <a:t>group by bowler</a:t>
            </a:r>
          </a:p>
          <a:p>
            <a:pPr algn="l"/>
            <a:r>
              <a:rPr lang="en-US" dirty="0"/>
              <a:t>having sum(</a:t>
            </a:r>
            <a:r>
              <a:rPr lang="en-US" dirty="0" err="1"/>
              <a:t>total_balls</a:t>
            </a:r>
            <a:r>
              <a:rPr lang="en-US" dirty="0"/>
              <a:t>)&gt;=500</a:t>
            </a:r>
          </a:p>
          <a:p>
            <a:pPr algn="l"/>
            <a:r>
              <a:rPr lang="en-US" dirty="0"/>
              <a:t>order by strike_rate </a:t>
            </a:r>
            <a:r>
              <a:rPr lang="en-US" dirty="0" err="1"/>
              <a:t>asc</a:t>
            </a:r>
            <a:endParaRPr lang="en-US" dirty="0"/>
          </a:p>
          <a:p>
            <a:pPr algn="l"/>
            <a:r>
              <a:rPr lang="en-US" dirty="0"/>
              <a:t>limit 10;</a:t>
            </a:r>
            <a:endParaRPr lang="en-IN" dirty="0"/>
          </a:p>
        </p:txBody>
      </p:sp>
    </p:spTree>
    <p:extLst>
      <p:ext uri="{BB962C8B-B14F-4D97-AF65-F5344CB8AC3E}">
        <p14:creationId xmlns:p14="http://schemas.microsoft.com/office/powerpoint/2010/main" val="167712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ADD18-A8BE-1B75-3AA2-98E95B3A4107}"/>
              </a:ext>
            </a:extLst>
          </p:cNvPr>
          <p:cNvSpPr txBox="1"/>
          <p:nvPr/>
        </p:nvSpPr>
        <p:spPr>
          <a:xfrm>
            <a:off x="128546" y="235798"/>
            <a:ext cx="10694503" cy="646331"/>
          </a:xfrm>
          <a:prstGeom prst="rect">
            <a:avLst/>
          </a:prstGeom>
          <a:noFill/>
        </p:spPr>
        <p:txBody>
          <a:bodyPr wrap="square" rtlCol="0">
            <a:spAutoFit/>
          </a:bodyPr>
          <a:lstStyle/>
          <a:p>
            <a:r>
              <a:rPr lang="en-US" b="1" dirty="0"/>
              <a:t>List of 10 players with All rounders with the best batting as well as bowling strike rate and who have faced at least 500 balls in IPL so far and have bowled minimum 300 balls</a:t>
            </a:r>
            <a:endParaRPr lang="en-IN" b="1" dirty="0"/>
          </a:p>
        </p:txBody>
      </p:sp>
      <p:pic>
        <p:nvPicPr>
          <p:cNvPr id="4" name="Picture 3">
            <a:extLst>
              <a:ext uri="{FF2B5EF4-FFF2-40B4-BE49-F238E27FC236}">
                <a16:creationId xmlns:a16="http://schemas.microsoft.com/office/drawing/2014/main" id="{DAC974E0-883F-3375-7E40-87D369917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309" y="4417281"/>
            <a:ext cx="4039369" cy="2440719"/>
          </a:xfrm>
          <a:prstGeom prst="rect">
            <a:avLst/>
          </a:prstGeom>
        </p:spPr>
      </p:pic>
      <p:pic>
        <p:nvPicPr>
          <p:cNvPr id="6" name="Picture 5">
            <a:extLst>
              <a:ext uri="{FF2B5EF4-FFF2-40B4-BE49-F238E27FC236}">
                <a16:creationId xmlns:a16="http://schemas.microsoft.com/office/drawing/2014/main" id="{D5640780-8DAA-E600-3B69-7522FB959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788" y="769109"/>
            <a:ext cx="6026150" cy="3543300"/>
          </a:xfrm>
          <a:prstGeom prst="rect">
            <a:avLst/>
          </a:prstGeom>
        </p:spPr>
      </p:pic>
      <p:pic>
        <p:nvPicPr>
          <p:cNvPr id="8" name="Picture 7">
            <a:extLst>
              <a:ext uri="{FF2B5EF4-FFF2-40B4-BE49-F238E27FC236}">
                <a16:creationId xmlns:a16="http://schemas.microsoft.com/office/drawing/2014/main" id="{3CF051DF-83C7-BC71-8064-F0E9DE578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350" y="4394994"/>
            <a:ext cx="5773650" cy="2227208"/>
          </a:xfrm>
          <a:prstGeom prst="rect">
            <a:avLst/>
          </a:prstGeom>
        </p:spPr>
      </p:pic>
      <p:sp>
        <p:nvSpPr>
          <p:cNvPr id="9" name="TextBox 8">
            <a:extLst>
              <a:ext uri="{FF2B5EF4-FFF2-40B4-BE49-F238E27FC236}">
                <a16:creationId xmlns:a16="http://schemas.microsoft.com/office/drawing/2014/main" id="{23B9634E-C141-C101-B405-A403F6D55F80}"/>
              </a:ext>
            </a:extLst>
          </p:cNvPr>
          <p:cNvSpPr txBox="1"/>
          <p:nvPr/>
        </p:nvSpPr>
        <p:spPr>
          <a:xfrm>
            <a:off x="190831" y="1104389"/>
            <a:ext cx="4015410" cy="1200329"/>
          </a:xfrm>
          <a:prstGeom prst="rect">
            <a:avLst/>
          </a:prstGeom>
          <a:noFill/>
        </p:spPr>
        <p:txBody>
          <a:bodyPr wrap="square" rtlCol="0">
            <a:spAutoFit/>
          </a:bodyPr>
          <a:lstStyle/>
          <a:p>
            <a:r>
              <a:rPr lang="en-IN" b="1" dirty="0"/>
              <a:t>Top 3 Bowlers</a:t>
            </a:r>
          </a:p>
          <a:p>
            <a:pPr marL="342900" indent="-342900">
              <a:buAutoNum type="arabicParenR"/>
            </a:pPr>
            <a:r>
              <a:rPr lang="en-IN" dirty="0"/>
              <a:t>STR Binny</a:t>
            </a:r>
          </a:p>
          <a:p>
            <a:pPr marL="342900" indent="-342900">
              <a:buAutoNum type="arabicParenR"/>
            </a:pPr>
            <a:r>
              <a:rPr lang="en-IN" dirty="0"/>
              <a:t>DR Smith</a:t>
            </a:r>
          </a:p>
          <a:p>
            <a:pPr marL="342900" indent="-342900">
              <a:buAutoNum type="arabicParenR"/>
            </a:pPr>
            <a:r>
              <a:rPr lang="en-IN" dirty="0"/>
              <a:t>KA Pollard</a:t>
            </a:r>
          </a:p>
        </p:txBody>
      </p:sp>
    </p:spTree>
    <p:extLst>
      <p:ext uri="{BB962C8B-B14F-4D97-AF65-F5344CB8AC3E}">
        <p14:creationId xmlns:p14="http://schemas.microsoft.com/office/powerpoint/2010/main" val="3723464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6698D8-8994-16B2-81AE-12E19A6CEB7B}"/>
              </a:ext>
            </a:extLst>
          </p:cNvPr>
          <p:cNvSpPr txBox="1"/>
          <p:nvPr/>
        </p:nvSpPr>
        <p:spPr>
          <a:xfrm>
            <a:off x="135173" y="119269"/>
            <a:ext cx="11537342" cy="6801862"/>
          </a:xfrm>
          <a:prstGeom prst="rect">
            <a:avLst/>
          </a:prstGeom>
          <a:noFill/>
        </p:spPr>
        <p:txBody>
          <a:bodyPr wrap="square" rtlCol="0">
            <a:spAutoFit/>
          </a:bodyPr>
          <a:lstStyle/>
          <a:p>
            <a:r>
              <a:rPr lang="en-IN" sz="1500" b="1" i="0" u="none" strike="noStrike" baseline="0" dirty="0">
                <a:latin typeface="Arial-BoldMT"/>
              </a:rPr>
              <a:t>All-Rounders</a:t>
            </a:r>
          </a:p>
          <a:p>
            <a:pPr algn="l"/>
            <a:endParaRPr lang="en-US" sz="1500" b="1" i="0" u="none" strike="noStrike" baseline="0" dirty="0">
              <a:latin typeface="Arial-BoldMT"/>
            </a:endParaRPr>
          </a:p>
          <a:p>
            <a:pPr algn="l"/>
            <a:r>
              <a:rPr lang="en-US" sz="1500" b="1" i="0" u="none" strike="noStrike" baseline="0" dirty="0">
                <a:latin typeface="Arial-BoldMT"/>
              </a:rPr>
              <a:t>Now you need to get 2-3 All 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r>
              <a:rPr lang="en-US" sz="1800" b="1" i="0" u="none" strike="noStrike" baseline="0" dirty="0">
                <a:latin typeface="Arial-BoldMT"/>
              </a:rPr>
              <a:t>.</a:t>
            </a:r>
          </a:p>
          <a:p>
            <a:pPr algn="l"/>
            <a:endParaRPr lang="en-US" dirty="0"/>
          </a:p>
          <a:p>
            <a:pPr algn="l"/>
            <a:r>
              <a:rPr lang="en-US" sz="1300" dirty="0"/>
              <a:t>With </a:t>
            </a:r>
            <a:r>
              <a:rPr lang="en-US" sz="1300" dirty="0" err="1"/>
              <a:t>AllRounderStats</a:t>
            </a:r>
            <a:r>
              <a:rPr lang="en-US" sz="1300" dirty="0"/>
              <a:t> As (</a:t>
            </a:r>
          </a:p>
          <a:p>
            <a:pPr algn="l"/>
            <a:r>
              <a:rPr lang="en-US" sz="1300" dirty="0"/>
              <a:t>Select batsman,</a:t>
            </a:r>
          </a:p>
          <a:p>
            <a:pPr algn="l"/>
            <a:r>
              <a:rPr lang="en-US" sz="1300" dirty="0"/>
              <a:t>Count(*) As </a:t>
            </a:r>
            <a:r>
              <a:rPr lang="en-US" sz="1300" dirty="0" err="1"/>
              <a:t>balls_faced</a:t>
            </a:r>
            <a:r>
              <a:rPr lang="en-US" sz="1300" dirty="0"/>
              <a:t>,</a:t>
            </a:r>
          </a:p>
          <a:p>
            <a:pPr algn="l"/>
            <a:r>
              <a:rPr lang="en-US" sz="1300" dirty="0"/>
              <a:t>Sum(batsman_runs) As total_runs</a:t>
            </a:r>
          </a:p>
          <a:p>
            <a:pPr algn="l"/>
            <a:r>
              <a:rPr lang="en-US" sz="1300" dirty="0"/>
              <a:t>From IPL_Ball</a:t>
            </a:r>
          </a:p>
          <a:p>
            <a:pPr algn="l"/>
            <a:r>
              <a:rPr lang="en-US" sz="1300" dirty="0"/>
              <a:t>Group by batsman</a:t>
            </a:r>
          </a:p>
          <a:p>
            <a:pPr algn="l"/>
            <a:r>
              <a:rPr lang="en-US" sz="1300" dirty="0"/>
              <a:t>Having count(*) &gt;= 500),</a:t>
            </a:r>
          </a:p>
          <a:p>
            <a:pPr algn="l"/>
            <a:r>
              <a:rPr lang="en-US" sz="1300" dirty="0" err="1"/>
              <a:t>BowlerStats</a:t>
            </a:r>
            <a:r>
              <a:rPr lang="en-US" sz="1300" dirty="0"/>
              <a:t> As (select bowler, Count(*) As </a:t>
            </a:r>
            <a:r>
              <a:rPr lang="en-US" sz="1300" dirty="0" err="1"/>
              <a:t>balls_bowled</a:t>
            </a:r>
            <a:r>
              <a:rPr lang="en-US" sz="1300" dirty="0"/>
              <a:t>, </a:t>
            </a:r>
          </a:p>
          <a:p>
            <a:pPr algn="l"/>
            <a:r>
              <a:rPr lang="en-US" sz="1300" dirty="0"/>
              <a:t>Count(Case When is_wicket = 1 Then 1 End) As </a:t>
            </a:r>
            <a:r>
              <a:rPr lang="en-US" sz="1300" dirty="0" err="1"/>
              <a:t>total_wickets</a:t>
            </a:r>
            <a:r>
              <a:rPr lang="en-US" sz="1300" dirty="0"/>
              <a:t> From IPL_Ball</a:t>
            </a:r>
          </a:p>
          <a:p>
            <a:pPr algn="l"/>
            <a:r>
              <a:rPr lang="en-US" sz="1300" dirty="0"/>
              <a:t>Group by bowler</a:t>
            </a:r>
          </a:p>
          <a:p>
            <a:pPr algn="l"/>
            <a:r>
              <a:rPr lang="en-US" sz="1300" dirty="0"/>
              <a:t>Having count(*) &gt;= 300),</a:t>
            </a:r>
          </a:p>
          <a:p>
            <a:pPr algn="l"/>
            <a:r>
              <a:rPr lang="en-US" sz="1300" dirty="0" err="1"/>
              <a:t>AllRounders</a:t>
            </a:r>
            <a:r>
              <a:rPr lang="en-US" sz="1300" dirty="0"/>
              <a:t> As (Select</a:t>
            </a:r>
          </a:p>
          <a:p>
            <a:pPr algn="l"/>
            <a:r>
              <a:rPr lang="en-US" sz="1300" dirty="0"/>
              <a:t>                  a.batsman,</a:t>
            </a:r>
          </a:p>
          <a:p>
            <a:pPr algn="l"/>
            <a:r>
              <a:rPr lang="en-US" sz="1300" dirty="0"/>
              <a:t>                  </a:t>
            </a:r>
            <a:r>
              <a:rPr lang="en-US" sz="1300" dirty="0" err="1"/>
              <a:t>a.total_runs</a:t>
            </a:r>
            <a:r>
              <a:rPr lang="en-US" sz="1300" dirty="0"/>
              <a:t>,</a:t>
            </a:r>
          </a:p>
          <a:p>
            <a:pPr algn="l"/>
            <a:r>
              <a:rPr lang="en-US" sz="1300" dirty="0"/>
              <a:t>                  </a:t>
            </a:r>
            <a:r>
              <a:rPr lang="en-US" sz="1300" dirty="0" err="1"/>
              <a:t>a.balls_faced</a:t>
            </a:r>
            <a:r>
              <a:rPr lang="en-US" sz="1300" dirty="0"/>
              <a:t>,</a:t>
            </a:r>
          </a:p>
          <a:p>
            <a:pPr algn="l"/>
            <a:r>
              <a:rPr lang="en-US" sz="1300" dirty="0"/>
              <a:t>                  </a:t>
            </a:r>
            <a:r>
              <a:rPr lang="en-US" sz="1300" dirty="0" err="1"/>
              <a:t>b.balls_bowled</a:t>
            </a:r>
            <a:r>
              <a:rPr lang="en-US" sz="1300" dirty="0"/>
              <a:t>,</a:t>
            </a:r>
          </a:p>
          <a:p>
            <a:pPr algn="l"/>
            <a:r>
              <a:rPr lang="en-US" sz="1300" dirty="0"/>
              <a:t>                  </a:t>
            </a:r>
            <a:r>
              <a:rPr lang="en-US" sz="1300" dirty="0" err="1"/>
              <a:t>b.total_wickets</a:t>
            </a:r>
            <a:r>
              <a:rPr lang="en-US" sz="1300" dirty="0"/>
              <a:t>,</a:t>
            </a:r>
          </a:p>
          <a:p>
            <a:pPr algn="l"/>
            <a:r>
              <a:rPr lang="en-US" sz="1300" dirty="0"/>
              <a:t>(Cast(</a:t>
            </a:r>
            <a:r>
              <a:rPr lang="en-US" sz="1300" dirty="0" err="1"/>
              <a:t>a.total_runs</a:t>
            </a:r>
            <a:r>
              <a:rPr lang="en-US" sz="1300" dirty="0"/>
              <a:t> As Decimal) *100 / Nullif(</a:t>
            </a:r>
            <a:r>
              <a:rPr lang="en-US" sz="1300" dirty="0" err="1"/>
              <a:t>a.balls_faced</a:t>
            </a:r>
            <a:r>
              <a:rPr lang="en-US" sz="1300" dirty="0"/>
              <a:t>, 0)) As </a:t>
            </a:r>
            <a:r>
              <a:rPr lang="en-US" sz="1300" dirty="0" err="1"/>
              <a:t>batting_strike_rate</a:t>
            </a:r>
            <a:r>
              <a:rPr lang="en-US" sz="1300" dirty="0"/>
              <a:t>,</a:t>
            </a:r>
          </a:p>
          <a:p>
            <a:pPr algn="l"/>
            <a:r>
              <a:rPr lang="en-US" sz="1300" dirty="0"/>
              <a:t>(CAST(</a:t>
            </a:r>
            <a:r>
              <a:rPr lang="en-US" sz="1300" dirty="0" err="1"/>
              <a:t>b.balls_bowled</a:t>
            </a:r>
            <a:r>
              <a:rPr lang="en-US" sz="1300" dirty="0"/>
              <a:t> AS Decimal) / Nullif(</a:t>
            </a:r>
            <a:r>
              <a:rPr lang="en-US" sz="1300" dirty="0" err="1"/>
              <a:t>b.total_wickets</a:t>
            </a:r>
            <a:r>
              <a:rPr lang="en-US" sz="1300" dirty="0"/>
              <a:t>, 0)) As </a:t>
            </a:r>
            <a:r>
              <a:rPr lang="en-US" sz="1300" dirty="0" err="1"/>
              <a:t>bowling_strike_rate</a:t>
            </a:r>
            <a:endParaRPr lang="en-US" sz="1300" dirty="0"/>
          </a:p>
          <a:p>
            <a:pPr algn="l"/>
            <a:r>
              <a:rPr lang="en-US" sz="1300" dirty="0"/>
              <a:t>From </a:t>
            </a:r>
            <a:r>
              <a:rPr lang="en-US" sz="1300" dirty="0" err="1"/>
              <a:t>AllRounderStats</a:t>
            </a:r>
            <a:r>
              <a:rPr lang="en-US" sz="1300" dirty="0"/>
              <a:t> a</a:t>
            </a:r>
          </a:p>
          <a:p>
            <a:pPr algn="l"/>
            <a:r>
              <a:rPr lang="en-US" sz="1300" dirty="0"/>
              <a:t>Join </a:t>
            </a:r>
            <a:r>
              <a:rPr lang="en-US" sz="1300" dirty="0" err="1"/>
              <a:t>BowlerStats</a:t>
            </a:r>
            <a:r>
              <a:rPr lang="en-US" sz="1300" dirty="0"/>
              <a:t> b On a.batsman = </a:t>
            </a:r>
            <a:r>
              <a:rPr lang="en-US" sz="1300" dirty="0" err="1"/>
              <a:t>b.bowler</a:t>
            </a:r>
            <a:r>
              <a:rPr lang="en-US" sz="1300" dirty="0"/>
              <a:t>)</a:t>
            </a:r>
          </a:p>
          <a:p>
            <a:pPr algn="l"/>
            <a:r>
              <a:rPr lang="en-US" sz="1300" dirty="0"/>
              <a:t>Select batsman, </a:t>
            </a:r>
            <a:r>
              <a:rPr lang="en-US" sz="1300" dirty="0" err="1"/>
              <a:t>batting_strike_rate</a:t>
            </a:r>
            <a:r>
              <a:rPr lang="en-US" sz="1300" dirty="0"/>
              <a:t> As </a:t>
            </a:r>
            <a:r>
              <a:rPr lang="en-US" sz="1300" dirty="0" err="1"/>
              <a:t>batting_sr</a:t>
            </a:r>
            <a:r>
              <a:rPr lang="en-US" sz="1300" dirty="0"/>
              <a:t>, </a:t>
            </a:r>
            <a:r>
              <a:rPr lang="en-US" sz="1300" dirty="0" err="1"/>
              <a:t>bowling_strike_rate</a:t>
            </a:r>
            <a:r>
              <a:rPr lang="en-US" sz="1300" dirty="0"/>
              <a:t> AS </a:t>
            </a:r>
            <a:r>
              <a:rPr lang="en-US" sz="1300" dirty="0" err="1"/>
              <a:t>bowling_sr</a:t>
            </a:r>
            <a:endParaRPr lang="en-US" sz="1300" dirty="0"/>
          </a:p>
          <a:p>
            <a:pPr algn="l"/>
            <a:r>
              <a:rPr lang="en-US" sz="1300" dirty="0"/>
              <a:t>From </a:t>
            </a:r>
            <a:r>
              <a:rPr lang="en-US" sz="1300" dirty="0" err="1"/>
              <a:t>AllRounders</a:t>
            </a:r>
            <a:endParaRPr lang="en-US" sz="1300" dirty="0"/>
          </a:p>
          <a:p>
            <a:pPr algn="l"/>
            <a:r>
              <a:rPr lang="en-US" sz="1300" dirty="0"/>
              <a:t>Order by </a:t>
            </a:r>
            <a:r>
              <a:rPr lang="en-US" sz="1300" dirty="0" err="1"/>
              <a:t>batting_strike_rate</a:t>
            </a:r>
            <a:r>
              <a:rPr lang="en-US" sz="1300" dirty="0"/>
              <a:t> Desc, </a:t>
            </a:r>
            <a:r>
              <a:rPr lang="en-US" sz="1300" dirty="0" err="1"/>
              <a:t>bowling_strike_rate</a:t>
            </a:r>
            <a:r>
              <a:rPr lang="en-US" sz="1300" dirty="0"/>
              <a:t> Asc</a:t>
            </a:r>
          </a:p>
          <a:p>
            <a:pPr algn="l"/>
            <a:r>
              <a:rPr lang="en-US" sz="1300" dirty="0"/>
              <a:t>Limit 10;</a:t>
            </a:r>
            <a:endParaRPr lang="en-IN" sz="1300" dirty="0"/>
          </a:p>
        </p:txBody>
      </p:sp>
    </p:spTree>
    <p:extLst>
      <p:ext uri="{BB962C8B-B14F-4D97-AF65-F5344CB8AC3E}">
        <p14:creationId xmlns:p14="http://schemas.microsoft.com/office/powerpoint/2010/main" val="3588628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1AE6BB-E0E7-93C6-5A97-B043DC457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042" y="1183502"/>
            <a:ext cx="3363334" cy="2903468"/>
          </a:xfrm>
          <a:prstGeom prst="rect">
            <a:avLst/>
          </a:prstGeom>
        </p:spPr>
      </p:pic>
      <p:pic>
        <p:nvPicPr>
          <p:cNvPr id="5" name="Picture 4">
            <a:extLst>
              <a:ext uri="{FF2B5EF4-FFF2-40B4-BE49-F238E27FC236}">
                <a16:creationId xmlns:a16="http://schemas.microsoft.com/office/drawing/2014/main" id="{F9C3B31E-FBB7-E474-5253-D50B61B71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285849"/>
            <a:ext cx="5448300" cy="3168650"/>
          </a:xfrm>
          <a:prstGeom prst="rect">
            <a:avLst/>
          </a:prstGeom>
        </p:spPr>
      </p:pic>
      <p:sp>
        <p:nvSpPr>
          <p:cNvPr id="6" name="TextBox 5">
            <a:extLst>
              <a:ext uri="{FF2B5EF4-FFF2-40B4-BE49-F238E27FC236}">
                <a16:creationId xmlns:a16="http://schemas.microsoft.com/office/drawing/2014/main" id="{946A3183-77D0-5AC7-CB16-96C18F653FAD}"/>
              </a:ext>
            </a:extLst>
          </p:cNvPr>
          <p:cNvSpPr txBox="1"/>
          <p:nvPr/>
        </p:nvSpPr>
        <p:spPr>
          <a:xfrm>
            <a:off x="363578" y="1709530"/>
            <a:ext cx="6132637" cy="1200329"/>
          </a:xfrm>
          <a:prstGeom prst="rect">
            <a:avLst/>
          </a:prstGeom>
          <a:noFill/>
        </p:spPr>
        <p:txBody>
          <a:bodyPr wrap="square" rtlCol="0">
            <a:spAutoFit/>
          </a:bodyPr>
          <a:lstStyle/>
          <a:p>
            <a:r>
              <a:rPr lang="en-IN" b="1" dirty="0"/>
              <a:t>Top 3 All Rounders</a:t>
            </a:r>
          </a:p>
          <a:p>
            <a:pPr marL="342900" indent="-342900">
              <a:buAutoNum type="arabicParenR"/>
            </a:pPr>
            <a:r>
              <a:rPr lang="en-IN" dirty="0"/>
              <a:t>AD Russel</a:t>
            </a:r>
          </a:p>
          <a:p>
            <a:pPr marL="342900" indent="-342900">
              <a:buAutoNum type="arabicParenR"/>
            </a:pPr>
            <a:r>
              <a:rPr lang="en-IN" dirty="0"/>
              <a:t>SP </a:t>
            </a:r>
            <a:r>
              <a:rPr lang="en-IN" dirty="0" err="1"/>
              <a:t>Narine</a:t>
            </a:r>
            <a:endParaRPr lang="en-IN" dirty="0"/>
          </a:p>
          <a:p>
            <a:pPr marL="342900" indent="-342900">
              <a:buAutoNum type="arabicParenR"/>
            </a:pPr>
            <a:r>
              <a:rPr lang="en-IN" dirty="0"/>
              <a:t>HH Pandya</a:t>
            </a:r>
          </a:p>
        </p:txBody>
      </p:sp>
      <p:sp>
        <p:nvSpPr>
          <p:cNvPr id="7" name="TextBox 6">
            <a:extLst>
              <a:ext uri="{FF2B5EF4-FFF2-40B4-BE49-F238E27FC236}">
                <a16:creationId xmlns:a16="http://schemas.microsoft.com/office/drawing/2014/main" id="{B3C4B778-8908-D4F0-099C-3E45C1EBFAB3}"/>
              </a:ext>
            </a:extLst>
          </p:cNvPr>
          <p:cNvSpPr txBox="1"/>
          <p:nvPr/>
        </p:nvSpPr>
        <p:spPr>
          <a:xfrm>
            <a:off x="419237" y="310102"/>
            <a:ext cx="11205569" cy="646331"/>
          </a:xfrm>
          <a:prstGeom prst="rect">
            <a:avLst/>
          </a:prstGeom>
          <a:noFill/>
        </p:spPr>
        <p:txBody>
          <a:bodyPr wrap="square" rtlCol="0">
            <a:spAutoFit/>
          </a:bodyPr>
          <a:lstStyle/>
          <a:p>
            <a:r>
              <a:rPr lang="en-US" b="1" dirty="0"/>
              <a:t>List of 10 players with All Rounders with the best batting as well as bowling strike rate and who have faced at least 500 balls in IPL so far and have bowled minimum 300 balls</a:t>
            </a:r>
            <a:endParaRPr lang="en-IN" b="1" dirty="0"/>
          </a:p>
        </p:txBody>
      </p:sp>
    </p:spTree>
    <p:extLst>
      <p:ext uri="{BB962C8B-B14F-4D97-AF65-F5344CB8AC3E}">
        <p14:creationId xmlns:p14="http://schemas.microsoft.com/office/powerpoint/2010/main" val="271306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C9F36-231F-D548-6797-BA9E1F616875}"/>
              </a:ext>
            </a:extLst>
          </p:cNvPr>
          <p:cNvSpPr txBox="1"/>
          <p:nvPr/>
        </p:nvSpPr>
        <p:spPr>
          <a:xfrm>
            <a:off x="3641697" y="131196"/>
            <a:ext cx="5637475" cy="369332"/>
          </a:xfrm>
          <a:prstGeom prst="rect">
            <a:avLst/>
          </a:prstGeom>
          <a:noFill/>
        </p:spPr>
        <p:txBody>
          <a:bodyPr wrap="square" rtlCol="0">
            <a:spAutoFit/>
          </a:bodyPr>
          <a:lstStyle/>
          <a:p>
            <a:r>
              <a:rPr lang="en-US" sz="1800" b="1" i="0" u="none" strike="noStrike" baseline="0" dirty="0">
                <a:latin typeface="Arial-BoldMT"/>
              </a:rPr>
              <a:t>Additional Questions for Final Assessment</a:t>
            </a:r>
            <a:endParaRPr lang="en-IN" dirty="0"/>
          </a:p>
        </p:txBody>
      </p:sp>
      <p:sp>
        <p:nvSpPr>
          <p:cNvPr id="3" name="TextBox 2">
            <a:extLst>
              <a:ext uri="{FF2B5EF4-FFF2-40B4-BE49-F238E27FC236}">
                <a16:creationId xmlns:a16="http://schemas.microsoft.com/office/drawing/2014/main" id="{5C371281-FB0B-83A1-A76A-9AF3DD604DAD}"/>
              </a:ext>
            </a:extLst>
          </p:cNvPr>
          <p:cNvSpPr txBox="1"/>
          <p:nvPr/>
        </p:nvSpPr>
        <p:spPr>
          <a:xfrm>
            <a:off x="95415" y="894522"/>
            <a:ext cx="6281531" cy="1200329"/>
          </a:xfrm>
          <a:prstGeom prst="rect">
            <a:avLst/>
          </a:prstGeom>
          <a:noFill/>
        </p:spPr>
        <p:txBody>
          <a:bodyPr wrap="square" rtlCol="0">
            <a:spAutoFit/>
          </a:bodyPr>
          <a:lstStyle/>
          <a:p>
            <a:r>
              <a:rPr lang="en-US" sz="1800" b="0" i="0" u="none" strike="noStrike" baseline="0" dirty="0">
                <a:solidFill>
                  <a:srgbClr val="484848"/>
                </a:solidFill>
                <a:latin typeface="ArialMT"/>
              </a:rPr>
              <a:t>1) Get the count of cities that have hosted an IPL match</a:t>
            </a:r>
          </a:p>
          <a:p>
            <a:r>
              <a:rPr lang="en-US" dirty="0">
                <a:solidFill>
                  <a:srgbClr val="484848"/>
                </a:solidFill>
                <a:latin typeface="ArialMT"/>
              </a:rPr>
              <a:t>    Cities count: 33</a:t>
            </a:r>
            <a:endParaRPr lang="en-US" sz="1800" b="0" i="0" u="none" strike="noStrike" baseline="0" dirty="0">
              <a:solidFill>
                <a:srgbClr val="484848"/>
              </a:solidFill>
              <a:latin typeface="ArialMT"/>
            </a:endParaRPr>
          </a:p>
          <a:p>
            <a:endParaRPr lang="en-US" dirty="0">
              <a:solidFill>
                <a:srgbClr val="484848"/>
              </a:solidFill>
              <a:latin typeface="ArialMT"/>
            </a:endParaRPr>
          </a:p>
          <a:p>
            <a:endParaRPr lang="en-IN" dirty="0"/>
          </a:p>
        </p:txBody>
      </p:sp>
      <p:pic>
        <p:nvPicPr>
          <p:cNvPr id="5" name="Picture 4">
            <a:extLst>
              <a:ext uri="{FF2B5EF4-FFF2-40B4-BE49-F238E27FC236}">
                <a16:creationId xmlns:a16="http://schemas.microsoft.com/office/drawing/2014/main" id="{5876DE85-94B9-6086-7F37-2646579076AF}"/>
              </a:ext>
            </a:extLst>
          </p:cNvPr>
          <p:cNvPicPr>
            <a:picLocks noChangeAspect="1"/>
          </p:cNvPicPr>
          <p:nvPr/>
        </p:nvPicPr>
        <p:blipFill>
          <a:blip r:embed="rId2"/>
          <a:stretch>
            <a:fillRect/>
          </a:stretch>
        </p:blipFill>
        <p:spPr>
          <a:xfrm>
            <a:off x="244282" y="1827914"/>
            <a:ext cx="4292821" cy="2248016"/>
          </a:xfrm>
          <a:prstGeom prst="rect">
            <a:avLst/>
          </a:prstGeom>
        </p:spPr>
      </p:pic>
    </p:spTree>
    <p:extLst>
      <p:ext uri="{BB962C8B-B14F-4D97-AF65-F5344CB8AC3E}">
        <p14:creationId xmlns:p14="http://schemas.microsoft.com/office/powerpoint/2010/main" val="667103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42466-3600-6302-8A6B-665DFA5174DE}"/>
              </a:ext>
            </a:extLst>
          </p:cNvPr>
          <p:cNvSpPr txBox="1"/>
          <p:nvPr/>
        </p:nvSpPr>
        <p:spPr>
          <a:xfrm>
            <a:off x="278296" y="266369"/>
            <a:ext cx="11426024" cy="923330"/>
          </a:xfrm>
          <a:prstGeom prst="rect">
            <a:avLst/>
          </a:prstGeom>
          <a:noFill/>
        </p:spPr>
        <p:txBody>
          <a:bodyPr wrap="square" rtlCol="0">
            <a:spAutoFit/>
          </a:bodyPr>
          <a:lstStyle/>
          <a:p>
            <a:pPr algn="l"/>
            <a:r>
              <a:rPr lang="en-US" sz="1800" b="0" i="0" u="none" strike="noStrike" baseline="0" dirty="0">
                <a:solidFill>
                  <a:srgbClr val="484848"/>
                </a:solidFill>
                <a:latin typeface="ArialMT"/>
              </a:rPr>
              <a:t>2) Create table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with all the columns of the table ‘</a:t>
            </a:r>
            <a:r>
              <a:rPr lang="en-US" sz="1800" b="0" i="1" u="none" strike="noStrike" baseline="0" dirty="0">
                <a:solidFill>
                  <a:srgbClr val="484848"/>
                </a:solidFill>
                <a:latin typeface="Arial-ItalicMT"/>
              </a:rPr>
              <a:t>deliveries’ </a:t>
            </a:r>
            <a:r>
              <a:rPr lang="en-US" sz="1800" b="0" i="0" u="none" strike="noStrike" baseline="0" dirty="0">
                <a:solidFill>
                  <a:srgbClr val="484848"/>
                </a:solidFill>
                <a:latin typeface="ArialMT"/>
              </a:rPr>
              <a:t>and an additional</a:t>
            </a:r>
          </a:p>
          <a:p>
            <a:pPr algn="l"/>
            <a:r>
              <a:rPr lang="en-US" sz="1800" b="0" i="0" u="none" strike="noStrike" baseline="0" dirty="0">
                <a:solidFill>
                  <a:srgbClr val="484848"/>
                </a:solidFill>
                <a:latin typeface="ArialMT"/>
              </a:rPr>
              <a:t>column </a:t>
            </a:r>
            <a:r>
              <a:rPr lang="en-US" sz="1800" b="0" i="1" u="none" strike="noStrike" baseline="0" dirty="0" err="1">
                <a:solidFill>
                  <a:srgbClr val="484848"/>
                </a:solidFill>
                <a:latin typeface="Arial-ItalicMT"/>
              </a:rPr>
              <a:t>ball_result</a:t>
            </a:r>
            <a:r>
              <a:rPr lang="en-US" sz="1800" b="0" i="1" u="none" strike="noStrike" baseline="0" dirty="0">
                <a:solidFill>
                  <a:srgbClr val="484848"/>
                </a:solidFill>
                <a:latin typeface="Arial-ItalicMT"/>
              </a:rPr>
              <a:t> </a:t>
            </a:r>
            <a:r>
              <a:rPr lang="en-US" sz="1800" b="0" i="0" u="none" strike="noStrike" baseline="0" dirty="0">
                <a:solidFill>
                  <a:srgbClr val="484848"/>
                </a:solidFill>
                <a:latin typeface="ArialMT"/>
              </a:rPr>
              <a:t>containing values </a:t>
            </a:r>
            <a:r>
              <a:rPr lang="en-US" sz="1800" b="0" i="1" u="none" strike="noStrike" baseline="0" dirty="0">
                <a:solidFill>
                  <a:srgbClr val="484848"/>
                </a:solidFill>
                <a:latin typeface="Arial-ItalicMT"/>
              </a:rPr>
              <a:t>boundary</a:t>
            </a:r>
            <a:r>
              <a:rPr lang="en-US" sz="1800" b="0" i="0" u="none" strike="noStrike" baseline="0" dirty="0">
                <a:solidFill>
                  <a:srgbClr val="484848"/>
                </a:solidFill>
                <a:latin typeface="ArialMT"/>
              </a:rPr>
              <a:t>, </a:t>
            </a:r>
            <a:r>
              <a:rPr lang="en-US" sz="1800" b="0" i="1" u="none" strike="noStrike" baseline="0" dirty="0">
                <a:solidFill>
                  <a:srgbClr val="484848"/>
                </a:solidFill>
                <a:latin typeface="Arial-ItalicMT"/>
              </a:rPr>
              <a:t>dot </a:t>
            </a:r>
            <a:r>
              <a:rPr lang="en-US" sz="1800" b="0" i="0" u="none" strike="noStrike" baseline="0" dirty="0">
                <a:solidFill>
                  <a:srgbClr val="484848"/>
                </a:solidFill>
                <a:latin typeface="ArialMT"/>
              </a:rPr>
              <a:t>or </a:t>
            </a:r>
            <a:r>
              <a:rPr lang="en-US" sz="1800" b="0" i="1" u="none" strike="noStrike" baseline="0" dirty="0">
                <a:solidFill>
                  <a:srgbClr val="484848"/>
                </a:solidFill>
                <a:latin typeface="Arial-ItalicMT"/>
              </a:rPr>
              <a:t>other </a:t>
            </a:r>
            <a:r>
              <a:rPr lang="en-US" sz="1800" b="0" i="0" u="none" strike="noStrike" baseline="0" dirty="0">
                <a:solidFill>
                  <a:srgbClr val="484848"/>
                </a:solidFill>
                <a:latin typeface="ArialMT"/>
              </a:rPr>
              <a:t>depending on the </a:t>
            </a:r>
            <a:r>
              <a:rPr lang="en-US" sz="1800" b="0" i="1" u="none" strike="noStrike" baseline="0" dirty="0" err="1">
                <a:solidFill>
                  <a:srgbClr val="484848"/>
                </a:solidFill>
                <a:latin typeface="Arial-ItalicMT"/>
              </a:rPr>
              <a:t>total_run</a:t>
            </a:r>
            <a:endParaRPr lang="en-IN" dirty="0"/>
          </a:p>
          <a:p>
            <a:endParaRPr lang="en-IN" dirty="0"/>
          </a:p>
        </p:txBody>
      </p:sp>
      <p:pic>
        <p:nvPicPr>
          <p:cNvPr id="5" name="Picture 4">
            <a:extLst>
              <a:ext uri="{FF2B5EF4-FFF2-40B4-BE49-F238E27FC236}">
                <a16:creationId xmlns:a16="http://schemas.microsoft.com/office/drawing/2014/main" id="{1AB03ABD-379D-C02F-D42F-BA459958F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20" y="1255616"/>
            <a:ext cx="8458200" cy="4235450"/>
          </a:xfrm>
          <a:prstGeom prst="rect">
            <a:avLst/>
          </a:prstGeom>
        </p:spPr>
      </p:pic>
    </p:spTree>
    <p:extLst>
      <p:ext uri="{BB962C8B-B14F-4D97-AF65-F5344CB8AC3E}">
        <p14:creationId xmlns:p14="http://schemas.microsoft.com/office/powerpoint/2010/main" val="1860761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7B7AD-6108-D102-6ABF-B9DC072BFD79}"/>
              </a:ext>
            </a:extLst>
          </p:cNvPr>
          <p:cNvSpPr txBox="1"/>
          <p:nvPr/>
        </p:nvSpPr>
        <p:spPr>
          <a:xfrm>
            <a:off x="238540" y="310101"/>
            <a:ext cx="11394218"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3) Write a query to fetch the total number of boundaries and dot balls from the </a:t>
            </a:r>
            <a:r>
              <a:rPr lang="en-IN" sz="1800" b="0" i="1" u="none" strike="noStrike" baseline="0" dirty="0">
                <a:solidFill>
                  <a:srgbClr val="484848"/>
                </a:solidFill>
                <a:latin typeface="Arial-ItalicMT"/>
              </a:rPr>
              <a:t>deliveries_v02 </a:t>
            </a:r>
            <a:r>
              <a:rPr lang="en-IN" sz="1800" b="0" i="0" u="none" strike="noStrike" baseline="0" dirty="0">
                <a:solidFill>
                  <a:srgbClr val="484848"/>
                </a:solidFill>
                <a:latin typeface="ArialMT"/>
              </a:rPr>
              <a:t>table.</a:t>
            </a:r>
            <a:endParaRPr lang="en-IN" dirty="0"/>
          </a:p>
        </p:txBody>
      </p:sp>
      <p:pic>
        <p:nvPicPr>
          <p:cNvPr id="4" name="Picture 3">
            <a:extLst>
              <a:ext uri="{FF2B5EF4-FFF2-40B4-BE49-F238E27FC236}">
                <a16:creationId xmlns:a16="http://schemas.microsoft.com/office/drawing/2014/main" id="{6D7F998C-2764-DC91-73E6-432E3457A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2" y="1009705"/>
            <a:ext cx="5505450" cy="3073400"/>
          </a:xfrm>
          <a:prstGeom prst="rect">
            <a:avLst/>
          </a:prstGeom>
        </p:spPr>
      </p:pic>
    </p:spTree>
    <p:extLst>
      <p:ext uri="{BB962C8B-B14F-4D97-AF65-F5344CB8AC3E}">
        <p14:creationId xmlns:p14="http://schemas.microsoft.com/office/powerpoint/2010/main" val="1222918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015C6-0B5A-C790-12FB-8CD3F2B3065B}"/>
              </a:ext>
            </a:extLst>
          </p:cNvPr>
          <p:cNvSpPr txBox="1"/>
          <p:nvPr/>
        </p:nvSpPr>
        <p:spPr>
          <a:xfrm>
            <a:off x="119270" y="159026"/>
            <a:ext cx="11847443" cy="646331"/>
          </a:xfrm>
          <a:prstGeom prst="rect">
            <a:avLst/>
          </a:prstGeom>
          <a:noFill/>
        </p:spPr>
        <p:txBody>
          <a:bodyPr wrap="square" rtlCol="0">
            <a:spAutoFit/>
          </a:bodyPr>
          <a:lstStyle/>
          <a:p>
            <a:pPr algn="l"/>
            <a:r>
              <a:rPr lang="en-IN" dirty="0"/>
              <a:t>4) </a:t>
            </a:r>
            <a:r>
              <a:rPr lang="en-US" sz="1800" b="0" i="0" u="none" strike="noStrike" baseline="0" dirty="0">
                <a:solidFill>
                  <a:srgbClr val="484848"/>
                </a:solidFill>
                <a:latin typeface="ArialMT"/>
              </a:rPr>
              <a:t>Write a query to fetch the total number of boundaries scored by each team from the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table and order it in descending order of the number of boundaries </a:t>
            </a:r>
            <a:r>
              <a:rPr lang="en-IN" sz="1800" b="0" i="0" u="none" strike="noStrike" baseline="0" dirty="0">
                <a:solidFill>
                  <a:srgbClr val="484848"/>
                </a:solidFill>
                <a:latin typeface="ArialMT"/>
              </a:rPr>
              <a:t>scored</a:t>
            </a:r>
            <a:endParaRPr lang="en-IN" dirty="0"/>
          </a:p>
        </p:txBody>
      </p:sp>
      <p:sp>
        <p:nvSpPr>
          <p:cNvPr id="3" name="TextBox 2">
            <a:extLst>
              <a:ext uri="{FF2B5EF4-FFF2-40B4-BE49-F238E27FC236}">
                <a16:creationId xmlns:a16="http://schemas.microsoft.com/office/drawing/2014/main" id="{F1415BFC-827E-9C25-F8AC-0397369ACA7B}"/>
              </a:ext>
            </a:extLst>
          </p:cNvPr>
          <p:cNvSpPr txBox="1"/>
          <p:nvPr/>
        </p:nvSpPr>
        <p:spPr>
          <a:xfrm>
            <a:off x="270344" y="914400"/>
            <a:ext cx="10885336" cy="1477328"/>
          </a:xfrm>
          <a:prstGeom prst="rect">
            <a:avLst/>
          </a:prstGeom>
          <a:noFill/>
        </p:spPr>
        <p:txBody>
          <a:bodyPr wrap="square" rtlCol="0">
            <a:spAutoFit/>
          </a:bodyPr>
          <a:lstStyle/>
          <a:p>
            <a:r>
              <a:rPr lang="en-US" dirty="0"/>
              <a:t>Select </a:t>
            </a:r>
            <a:r>
              <a:rPr lang="en-US" dirty="0" err="1"/>
              <a:t>batting_team</a:t>
            </a:r>
            <a:r>
              <a:rPr lang="en-US" dirty="0"/>
              <a:t>,</a:t>
            </a:r>
          </a:p>
          <a:p>
            <a:r>
              <a:rPr lang="en-US" dirty="0"/>
              <a:t>Count(Case when </a:t>
            </a:r>
            <a:r>
              <a:rPr lang="en-US" dirty="0" err="1"/>
              <a:t>ball_result</a:t>
            </a:r>
            <a:r>
              <a:rPr lang="en-US" dirty="0"/>
              <a:t> = 'boundary' Then 1 End) As </a:t>
            </a:r>
            <a:r>
              <a:rPr lang="en-US" dirty="0" err="1"/>
              <a:t>total_boundaries</a:t>
            </a:r>
            <a:r>
              <a:rPr lang="en-US" dirty="0"/>
              <a:t> From deliveries_v02</a:t>
            </a:r>
          </a:p>
          <a:p>
            <a:r>
              <a:rPr lang="en-US" dirty="0"/>
              <a:t>Where </a:t>
            </a:r>
            <a:r>
              <a:rPr lang="en-US" dirty="0" err="1"/>
              <a:t>ball_result</a:t>
            </a:r>
            <a:r>
              <a:rPr lang="en-US" dirty="0"/>
              <a:t> = 'boundary'</a:t>
            </a:r>
          </a:p>
          <a:p>
            <a:r>
              <a:rPr lang="en-US" dirty="0"/>
              <a:t>Group by </a:t>
            </a:r>
            <a:r>
              <a:rPr lang="en-US" dirty="0" err="1"/>
              <a:t>batting_team</a:t>
            </a:r>
            <a:endParaRPr lang="en-US" dirty="0"/>
          </a:p>
          <a:p>
            <a:r>
              <a:rPr lang="en-US" dirty="0"/>
              <a:t>Order by </a:t>
            </a:r>
            <a:r>
              <a:rPr lang="en-US" dirty="0" err="1"/>
              <a:t>total_boundaries</a:t>
            </a:r>
            <a:r>
              <a:rPr lang="en-US" dirty="0"/>
              <a:t> Desc;</a:t>
            </a:r>
            <a:endParaRPr lang="en-IN" dirty="0"/>
          </a:p>
        </p:txBody>
      </p:sp>
      <p:pic>
        <p:nvPicPr>
          <p:cNvPr id="5" name="Picture 4">
            <a:extLst>
              <a:ext uri="{FF2B5EF4-FFF2-40B4-BE49-F238E27FC236}">
                <a16:creationId xmlns:a16="http://schemas.microsoft.com/office/drawing/2014/main" id="{B0277402-280E-9D23-DD45-037BA238A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6" y="3155949"/>
            <a:ext cx="8075875" cy="3643689"/>
          </a:xfrm>
          <a:prstGeom prst="rect">
            <a:avLst/>
          </a:prstGeom>
        </p:spPr>
      </p:pic>
      <p:pic>
        <p:nvPicPr>
          <p:cNvPr id="7" name="Picture 6">
            <a:extLst>
              <a:ext uri="{FF2B5EF4-FFF2-40B4-BE49-F238E27FC236}">
                <a16:creationId xmlns:a16="http://schemas.microsoft.com/office/drawing/2014/main" id="{F46A1255-FE2C-53D9-268C-CD596CD6D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357" y="2172950"/>
            <a:ext cx="3230382" cy="3382998"/>
          </a:xfrm>
          <a:prstGeom prst="rect">
            <a:avLst/>
          </a:prstGeom>
        </p:spPr>
      </p:pic>
    </p:spTree>
    <p:extLst>
      <p:ext uri="{BB962C8B-B14F-4D97-AF65-F5344CB8AC3E}">
        <p14:creationId xmlns:p14="http://schemas.microsoft.com/office/powerpoint/2010/main" val="1794402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55E15-CB85-C39E-5D25-030CD211037D}"/>
              </a:ext>
            </a:extLst>
          </p:cNvPr>
          <p:cNvSpPr txBox="1"/>
          <p:nvPr/>
        </p:nvSpPr>
        <p:spPr>
          <a:xfrm>
            <a:off x="143124" y="155051"/>
            <a:ext cx="11481683"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5) Write a query to fetch the total number of dot balls bowled by each team and order it in descending order of the total number of dot balls bowled</a:t>
            </a:r>
            <a:endParaRPr lang="en-IN" dirty="0"/>
          </a:p>
        </p:txBody>
      </p:sp>
      <p:sp>
        <p:nvSpPr>
          <p:cNvPr id="3" name="TextBox 2">
            <a:extLst>
              <a:ext uri="{FF2B5EF4-FFF2-40B4-BE49-F238E27FC236}">
                <a16:creationId xmlns:a16="http://schemas.microsoft.com/office/drawing/2014/main" id="{9678F5F5-A496-C014-3628-E078D43D082F}"/>
              </a:ext>
            </a:extLst>
          </p:cNvPr>
          <p:cNvSpPr txBox="1"/>
          <p:nvPr/>
        </p:nvSpPr>
        <p:spPr>
          <a:xfrm>
            <a:off x="326003" y="962109"/>
            <a:ext cx="6368995" cy="1754326"/>
          </a:xfrm>
          <a:prstGeom prst="rect">
            <a:avLst/>
          </a:prstGeom>
          <a:noFill/>
        </p:spPr>
        <p:txBody>
          <a:bodyPr wrap="square" rtlCol="0">
            <a:spAutoFit/>
          </a:bodyPr>
          <a:lstStyle/>
          <a:p>
            <a:r>
              <a:rPr lang="en-US" dirty="0"/>
              <a:t>Select </a:t>
            </a:r>
            <a:r>
              <a:rPr lang="en-US" dirty="0" err="1"/>
              <a:t>bowling_team</a:t>
            </a:r>
            <a:r>
              <a:rPr lang="en-US" dirty="0"/>
              <a:t>,</a:t>
            </a:r>
          </a:p>
          <a:p>
            <a:r>
              <a:rPr lang="en-US" dirty="0"/>
              <a:t>Count(Case When </a:t>
            </a:r>
            <a:r>
              <a:rPr lang="en-US" dirty="0" err="1"/>
              <a:t>ball_result</a:t>
            </a:r>
            <a:r>
              <a:rPr lang="en-US" dirty="0"/>
              <a:t> = 'dot' Then 1 End) As </a:t>
            </a:r>
            <a:r>
              <a:rPr lang="en-US" dirty="0" err="1"/>
              <a:t>total_dot_balls</a:t>
            </a:r>
            <a:r>
              <a:rPr lang="en-US" dirty="0"/>
              <a:t> From deliveries_v02</a:t>
            </a:r>
          </a:p>
          <a:p>
            <a:r>
              <a:rPr lang="en-US" dirty="0"/>
              <a:t>Where </a:t>
            </a:r>
            <a:r>
              <a:rPr lang="en-US" dirty="0" err="1"/>
              <a:t>ball_result</a:t>
            </a:r>
            <a:r>
              <a:rPr lang="en-US" dirty="0"/>
              <a:t> = 'dot'</a:t>
            </a:r>
          </a:p>
          <a:p>
            <a:r>
              <a:rPr lang="en-US" dirty="0"/>
              <a:t>Group by </a:t>
            </a:r>
            <a:r>
              <a:rPr lang="en-US" dirty="0" err="1"/>
              <a:t>bowling_team</a:t>
            </a:r>
            <a:endParaRPr lang="en-US" dirty="0"/>
          </a:p>
          <a:p>
            <a:r>
              <a:rPr lang="en-US" dirty="0"/>
              <a:t>Order by </a:t>
            </a:r>
            <a:r>
              <a:rPr lang="en-US" dirty="0" err="1"/>
              <a:t>total_dot_balls</a:t>
            </a:r>
            <a:r>
              <a:rPr lang="en-US" dirty="0"/>
              <a:t> Desc;</a:t>
            </a:r>
            <a:endParaRPr lang="en-IN" dirty="0"/>
          </a:p>
        </p:txBody>
      </p:sp>
      <p:pic>
        <p:nvPicPr>
          <p:cNvPr id="10" name="Picture 9">
            <a:extLst>
              <a:ext uri="{FF2B5EF4-FFF2-40B4-BE49-F238E27FC236}">
                <a16:creationId xmlns:a16="http://schemas.microsoft.com/office/drawing/2014/main" id="{0EC9279E-3207-42CD-6F3A-EB3AD057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36" y="2716435"/>
            <a:ext cx="7258575" cy="4071884"/>
          </a:xfrm>
          <a:prstGeom prst="rect">
            <a:avLst/>
          </a:prstGeom>
        </p:spPr>
      </p:pic>
      <p:pic>
        <p:nvPicPr>
          <p:cNvPr id="12" name="Picture 11">
            <a:extLst>
              <a:ext uri="{FF2B5EF4-FFF2-40B4-BE49-F238E27FC236}">
                <a16:creationId xmlns:a16="http://schemas.microsoft.com/office/drawing/2014/main" id="{18487E5F-DE7D-8689-1B4D-3E1BF4BCF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566" y="962109"/>
            <a:ext cx="2992050" cy="3348766"/>
          </a:xfrm>
          <a:prstGeom prst="rect">
            <a:avLst/>
          </a:prstGeom>
        </p:spPr>
      </p:pic>
    </p:spTree>
    <p:extLst>
      <p:ext uri="{BB962C8B-B14F-4D97-AF65-F5344CB8AC3E}">
        <p14:creationId xmlns:p14="http://schemas.microsoft.com/office/powerpoint/2010/main" val="306283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A05249-8B84-987F-D767-C35A2F356937}"/>
              </a:ext>
            </a:extLst>
          </p:cNvPr>
          <p:cNvSpPr txBox="1"/>
          <p:nvPr/>
        </p:nvSpPr>
        <p:spPr>
          <a:xfrm>
            <a:off x="0" y="0"/>
            <a:ext cx="3331596" cy="6463308"/>
          </a:xfrm>
          <a:prstGeom prst="rect">
            <a:avLst/>
          </a:prstGeom>
          <a:noFill/>
        </p:spPr>
        <p:txBody>
          <a:bodyPr wrap="square" rtlCol="0">
            <a:spAutoFit/>
          </a:bodyPr>
          <a:lstStyle/>
          <a:p>
            <a:r>
              <a:rPr lang="en-IN" b="1" dirty="0"/>
              <a:t>First Created Table </a:t>
            </a:r>
          </a:p>
          <a:p>
            <a:r>
              <a:rPr lang="en-IN" dirty="0"/>
              <a:t>Create Table IPL_Ball (</a:t>
            </a:r>
          </a:p>
          <a:p>
            <a:r>
              <a:rPr lang="en-IN" dirty="0"/>
              <a:t>id int,</a:t>
            </a:r>
          </a:p>
          <a:p>
            <a:r>
              <a:rPr lang="en-IN" dirty="0"/>
              <a:t>inning int,</a:t>
            </a:r>
          </a:p>
          <a:p>
            <a:r>
              <a:rPr lang="en-IN" dirty="0"/>
              <a:t>over int,</a:t>
            </a:r>
          </a:p>
          <a:p>
            <a:r>
              <a:rPr lang="en-IN" dirty="0"/>
              <a:t>ball int,</a:t>
            </a:r>
          </a:p>
          <a:p>
            <a:r>
              <a:rPr lang="en-IN" dirty="0"/>
              <a:t>batsman varchar,</a:t>
            </a:r>
          </a:p>
          <a:p>
            <a:r>
              <a:rPr lang="en-IN" dirty="0"/>
              <a:t>non_striker varchar,</a:t>
            </a:r>
          </a:p>
          <a:p>
            <a:r>
              <a:rPr lang="en-IN" dirty="0"/>
              <a:t>bowler varchar,</a:t>
            </a:r>
          </a:p>
          <a:p>
            <a:r>
              <a:rPr lang="en-IN" dirty="0"/>
              <a:t>batsman_runs int,</a:t>
            </a:r>
          </a:p>
          <a:p>
            <a:r>
              <a:rPr lang="en-IN" dirty="0"/>
              <a:t>extra_runs int,</a:t>
            </a:r>
          </a:p>
          <a:p>
            <a:r>
              <a:rPr lang="en-IN" dirty="0"/>
              <a:t>total_runs int,</a:t>
            </a:r>
          </a:p>
          <a:p>
            <a:r>
              <a:rPr lang="en-IN" dirty="0"/>
              <a:t>is_wicket int,</a:t>
            </a:r>
          </a:p>
          <a:p>
            <a:r>
              <a:rPr lang="en-IN" dirty="0"/>
              <a:t>dismissal_kind varchar,</a:t>
            </a:r>
          </a:p>
          <a:p>
            <a:r>
              <a:rPr lang="en-IN" dirty="0"/>
              <a:t>player_dismissed varchar,</a:t>
            </a:r>
          </a:p>
          <a:p>
            <a:r>
              <a:rPr lang="en-IN" dirty="0"/>
              <a:t>fielder varchar,</a:t>
            </a:r>
          </a:p>
          <a:p>
            <a:r>
              <a:rPr lang="en-IN" dirty="0"/>
              <a:t>extras_type varchar,</a:t>
            </a:r>
          </a:p>
          <a:p>
            <a:r>
              <a:rPr lang="en-IN" dirty="0"/>
              <a:t>batting_team varchar,</a:t>
            </a:r>
          </a:p>
          <a:p>
            <a:r>
              <a:rPr lang="en-IN" dirty="0"/>
              <a:t>bowling_team varchar);</a:t>
            </a:r>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408C4F38-C950-0F97-EA40-E87F40F74E5B}"/>
              </a:ext>
            </a:extLst>
          </p:cNvPr>
          <p:cNvSpPr txBox="1"/>
          <p:nvPr/>
        </p:nvSpPr>
        <p:spPr>
          <a:xfrm>
            <a:off x="3721210" y="302152"/>
            <a:ext cx="3450866" cy="5355312"/>
          </a:xfrm>
          <a:prstGeom prst="rect">
            <a:avLst/>
          </a:prstGeom>
          <a:noFill/>
        </p:spPr>
        <p:txBody>
          <a:bodyPr wrap="square" rtlCol="0">
            <a:spAutoFit/>
          </a:bodyPr>
          <a:lstStyle/>
          <a:p>
            <a:r>
              <a:rPr lang="en-IN" dirty="0"/>
              <a:t>Create Table IPL_matches (</a:t>
            </a:r>
          </a:p>
          <a:p>
            <a:r>
              <a:rPr lang="en-IN" dirty="0"/>
              <a:t>id Serial Primary Key,</a:t>
            </a:r>
          </a:p>
          <a:p>
            <a:r>
              <a:rPr lang="en-IN" dirty="0"/>
              <a:t>city Varchar,</a:t>
            </a:r>
          </a:p>
          <a:p>
            <a:r>
              <a:rPr lang="en-IN" dirty="0"/>
              <a:t>match_date Date,</a:t>
            </a:r>
          </a:p>
          <a:p>
            <a:r>
              <a:rPr lang="en-IN" dirty="0"/>
              <a:t>player_of_match Varchar,</a:t>
            </a:r>
          </a:p>
          <a:p>
            <a:r>
              <a:rPr lang="en-IN" dirty="0"/>
              <a:t>venue Varchar,</a:t>
            </a:r>
          </a:p>
          <a:p>
            <a:r>
              <a:rPr lang="en-IN" dirty="0"/>
              <a:t>neutral_venue int,</a:t>
            </a:r>
          </a:p>
          <a:p>
            <a:r>
              <a:rPr lang="en-IN" dirty="0"/>
              <a:t>team1 Varchar,</a:t>
            </a:r>
          </a:p>
          <a:p>
            <a:r>
              <a:rPr lang="en-IN" dirty="0"/>
              <a:t>team2 Varchar,</a:t>
            </a:r>
          </a:p>
          <a:p>
            <a:r>
              <a:rPr lang="en-IN" dirty="0"/>
              <a:t>toss_winner Varchar,</a:t>
            </a:r>
          </a:p>
          <a:p>
            <a:r>
              <a:rPr lang="en-IN" dirty="0"/>
              <a:t>toss_decision Varchar,</a:t>
            </a:r>
          </a:p>
          <a:p>
            <a:r>
              <a:rPr lang="en-IN" dirty="0"/>
              <a:t>winner Varchar,</a:t>
            </a:r>
          </a:p>
          <a:p>
            <a:r>
              <a:rPr lang="en-IN" dirty="0"/>
              <a:t>match_result Varchar,</a:t>
            </a:r>
          </a:p>
          <a:p>
            <a:r>
              <a:rPr lang="en-IN" dirty="0"/>
              <a:t>result_margin int,</a:t>
            </a:r>
          </a:p>
          <a:p>
            <a:r>
              <a:rPr lang="en-IN" dirty="0"/>
              <a:t>eliminator Varchar,</a:t>
            </a:r>
          </a:p>
          <a:p>
            <a:r>
              <a:rPr lang="en-IN" dirty="0"/>
              <a:t>method Varchar,</a:t>
            </a:r>
          </a:p>
          <a:p>
            <a:r>
              <a:rPr lang="en-IN" dirty="0"/>
              <a:t>umpire1 Varchar,</a:t>
            </a:r>
          </a:p>
          <a:p>
            <a:r>
              <a:rPr lang="en-IN" dirty="0"/>
              <a:t>umpire2 Varchar);</a:t>
            </a:r>
          </a:p>
          <a:p>
            <a:endParaRPr lang="en-IN" dirty="0"/>
          </a:p>
        </p:txBody>
      </p:sp>
      <p:sp>
        <p:nvSpPr>
          <p:cNvPr id="6" name="TextBox 5">
            <a:extLst>
              <a:ext uri="{FF2B5EF4-FFF2-40B4-BE49-F238E27FC236}">
                <a16:creationId xmlns:a16="http://schemas.microsoft.com/office/drawing/2014/main" id="{F2CDD462-10B5-6D22-9B83-B78C68500617}"/>
              </a:ext>
            </a:extLst>
          </p:cNvPr>
          <p:cNvSpPr txBox="1"/>
          <p:nvPr/>
        </p:nvSpPr>
        <p:spPr>
          <a:xfrm>
            <a:off x="79512" y="5462546"/>
            <a:ext cx="11203388" cy="923330"/>
          </a:xfrm>
          <a:prstGeom prst="rect">
            <a:avLst/>
          </a:prstGeom>
          <a:noFill/>
        </p:spPr>
        <p:txBody>
          <a:bodyPr wrap="square" rtlCol="0">
            <a:spAutoFit/>
          </a:bodyPr>
          <a:lstStyle/>
          <a:p>
            <a:r>
              <a:rPr lang="en-IN" dirty="0"/>
              <a:t>copy IPL_Ball from 'D:\internshala\SQL\final project\IPL Dataset\IPL_Ball.csv' csv header;</a:t>
            </a:r>
          </a:p>
          <a:p>
            <a:r>
              <a:rPr lang="en-IN" dirty="0"/>
              <a:t>copy IPL_matches from 'D:\internshala\SQL\final project\IPL Dataset\IPL_matches.csv' csv header;</a:t>
            </a:r>
          </a:p>
          <a:p>
            <a:endParaRPr lang="en-IN" dirty="0"/>
          </a:p>
        </p:txBody>
      </p:sp>
      <p:sp>
        <p:nvSpPr>
          <p:cNvPr id="7" name="TextBox 6">
            <a:extLst>
              <a:ext uri="{FF2B5EF4-FFF2-40B4-BE49-F238E27FC236}">
                <a16:creationId xmlns:a16="http://schemas.microsoft.com/office/drawing/2014/main" id="{FC9C0615-051E-B2AD-E2A9-6391E36AD77C}"/>
              </a:ext>
            </a:extLst>
          </p:cNvPr>
          <p:cNvSpPr txBox="1"/>
          <p:nvPr/>
        </p:nvSpPr>
        <p:spPr>
          <a:xfrm>
            <a:off x="79512" y="6166237"/>
            <a:ext cx="4746928" cy="923330"/>
          </a:xfrm>
          <a:prstGeom prst="rect">
            <a:avLst/>
          </a:prstGeom>
          <a:noFill/>
        </p:spPr>
        <p:txBody>
          <a:bodyPr wrap="square" rtlCol="0">
            <a:spAutoFit/>
          </a:bodyPr>
          <a:lstStyle/>
          <a:p>
            <a:r>
              <a:rPr lang="en-IN" dirty="0"/>
              <a:t>Select * from IPL_Ball</a:t>
            </a:r>
          </a:p>
          <a:p>
            <a:r>
              <a:rPr lang="en-IN" dirty="0"/>
              <a:t>Select * from IPL_matches</a:t>
            </a:r>
          </a:p>
          <a:p>
            <a:endParaRPr lang="en-IN" dirty="0"/>
          </a:p>
        </p:txBody>
      </p:sp>
    </p:spTree>
    <p:extLst>
      <p:ext uri="{BB962C8B-B14F-4D97-AF65-F5344CB8AC3E}">
        <p14:creationId xmlns:p14="http://schemas.microsoft.com/office/powerpoint/2010/main" val="754689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72AD4-8657-D434-08F9-9356FE479DC4}"/>
              </a:ext>
            </a:extLst>
          </p:cNvPr>
          <p:cNvSpPr txBox="1"/>
          <p:nvPr/>
        </p:nvSpPr>
        <p:spPr>
          <a:xfrm>
            <a:off x="182880" y="226612"/>
            <a:ext cx="12009120"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6) Write a query to fetch the total number of dismissals by dismissal kinds where dismissal </a:t>
            </a:r>
            <a:r>
              <a:rPr lang="en-IN" sz="1800" b="0" i="0" u="none" strike="noStrike" baseline="0" dirty="0">
                <a:solidFill>
                  <a:srgbClr val="484848"/>
                </a:solidFill>
                <a:latin typeface="ArialMT"/>
              </a:rPr>
              <a:t>kind is not NA</a:t>
            </a:r>
            <a:endParaRPr lang="en-IN" dirty="0"/>
          </a:p>
        </p:txBody>
      </p:sp>
      <p:pic>
        <p:nvPicPr>
          <p:cNvPr id="4" name="Picture 3">
            <a:extLst>
              <a:ext uri="{FF2B5EF4-FFF2-40B4-BE49-F238E27FC236}">
                <a16:creationId xmlns:a16="http://schemas.microsoft.com/office/drawing/2014/main" id="{709A16B4-DAE7-C464-72AD-46862C9D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64" y="1084027"/>
            <a:ext cx="4610100" cy="4419600"/>
          </a:xfrm>
          <a:prstGeom prst="rect">
            <a:avLst/>
          </a:prstGeom>
        </p:spPr>
      </p:pic>
    </p:spTree>
    <p:extLst>
      <p:ext uri="{BB962C8B-B14F-4D97-AF65-F5344CB8AC3E}">
        <p14:creationId xmlns:p14="http://schemas.microsoft.com/office/powerpoint/2010/main" val="318822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DA5BA-9CE0-96C5-DD7C-0DA630BD8AB1}"/>
              </a:ext>
            </a:extLst>
          </p:cNvPr>
          <p:cNvSpPr txBox="1"/>
          <p:nvPr/>
        </p:nvSpPr>
        <p:spPr>
          <a:xfrm>
            <a:off x="568518" y="1213499"/>
            <a:ext cx="5224007" cy="1754326"/>
          </a:xfrm>
          <a:prstGeom prst="rect">
            <a:avLst/>
          </a:prstGeom>
          <a:noFill/>
        </p:spPr>
        <p:txBody>
          <a:bodyPr wrap="square" rtlCol="0">
            <a:spAutoFit/>
          </a:bodyPr>
          <a:lstStyle/>
          <a:p>
            <a:r>
              <a:rPr lang="en-US" dirty="0"/>
              <a:t>Select bowler,</a:t>
            </a:r>
          </a:p>
          <a:p>
            <a:r>
              <a:rPr lang="en-US" dirty="0"/>
              <a:t>Sum(</a:t>
            </a:r>
            <a:r>
              <a:rPr lang="en-US" dirty="0" err="1"/>
              <a:t>extra_runs</a:t>
            </a:r>
            <a:r>
              <a:rPr lang="en-US" dirty="0"/>
              <a:t>) As </a:t>
            </a:r>
            <a:r>
              <a:rPr lang="en-US" dirty="0" err="1"/>
              <a:t>total_extra_runs</a:t>
            </a:r>
            <a:endParaRPr lang="en-US" dirty="0"/>
          </a:p>
          <a:p>
            <a:r>
              <a:rPr lang="en-US" dirty="0"/>
              <a:t>From </a:t>
            </a:r>
            <a:r>
              <a:rPr lang="en-US" dirty="0" err="1"/>
              <a:t>IPL_Ball</a:t>
            </a:r>
            <a:endParaRPr lang="en-US" dirty="0"/>
          </a:p>
          <a:p>
            <a:r>
              <a:rPr lang="en-US" dirty="0"/>
              <a:t>Group by bowler</a:t>
            </a:r>
          </a:p>
          <a:p>
            <a:r>
              <a:rPr lang="en-US" dirty="0"/>
              <a:t>Order by </a:t>
            </a:r>
            <a:r>
              <a:rPr lang="en-US" dirty="0" err="1"/>
              <a:t>total_extra_runs</a:t>
            </a:r>
            <a:r>
              <a:rPr lang="en-US" dirty="0"/>
              <a:t> Desc</a:t>
            </a:r>
          </a:p>
          <a:p>
            <a:r>
              <a:rPr lang="en-US" dirty="0"/>
              <a:t>Limit 5;</a:t>
            </a:r>
            <a:endParaRPr lang="en-IN" dirty="0"/>
          </a:p>
        </p:txBody>
      </p:sp>
      <p:sp>
        <p:nvSpPr>
          <p:cNvPr id="3" name="TextBox 2">
            <a:extLst>
              <a:ext uri="{FF2B5EF4-FFF2-40B4-BE49-F238E27FC236}">
                <a16:creationId xmlns:a16="http://schemas.microsoft.com/office/drawing/2014/main" id="{5458311A-6184-B42D-56BB-A1A0A5627C12}"/>
              </a:ext>
            </a:extLst>
          </p:cNvPr>
          <p:cNvSpPr txBox="1"/>
          <p:nvPr/>
        </p:nvSpPr>
        <p:spPr>
          <a:xfrm>
            <a:off x="302149" y="481053"/>
            <a:ext cx="10980752"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7) Write a query to get the top 5 bowlers who conceded maximum extra runs from the </a:t>
            </a:r>
            <a:r>
              <a:rPr lang="en-IN" sz="1800" b="0" i="1" u="none" strike="noStrike" baseline="0" dirty="0">
                <a:solidFill>
                  <a:srgbClr val="484848"/>
                </a:solidFill>
                <a:latin typeface="Arial-ItalicMT"/>
              </a:rPr>
              <a:t>deliveries </a:t>
            </a:r>
            <a:r>
              <a:rPr lang="en-IN" sz="1800" b="0" i="0" u="none" strike="noStrike" baseline="0" dirty="0">
                <a:solidFill>
                  <a:srgbClr val="484848"/>
                </a:solidFill>
                <a:latin typeface="ArialMT"/>
              </a:rPr>
              <a:t>table</a:t>
            </a:r>
            <a:endParaRPr lang="en-IN" dirty="0"/>
          </a:p>
        </p:txBody>
      </p:sp>
      <p:pic>
        <p:nvPicPr>
          <p:cNvPr id="5" name="Picture 4">
            <a:extLst>
              <a:ext uri="{FF2B5EF4-FFF2-40B4-BE49-F238E27FC236}">
                <a16:creationId xmlns:a16="http://schemas.microsoft.com/office/drawing/2014/main" id="{BBE8E479-89CC-481B-ABFC-B18F3D0D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076" y="1881615"/>
            <a:ext cx="5734825" cy="3419775"/>
          </a:xfrm>
          <a:prstGeom prst="rect">
            <a:avLst/>
          </a:prstGeom>
        </p:spPr>
      </p:pic>
      <p:pic>
        <p:nvPicPr>
          <p:cNvPr id="7" name="Picture 6">
            <a:extLst>
              <a:ext uri="{FF2B5EF4-FFF2-40B4-BE49-F238E27FC236}">
                <a16:creationId xmlns:a16="http://schemas.microsoft.com/office/drawing/2014/main" id="{D68E380F-F0AB-C97B-12E3-E01FAD7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18" y="3591503"/>
            <a:ext cx="3094395" cy="1974409"/>
          </a:xfrm>
          <a:prstGeom prst="rect">
            <a:avLst/>
          </a:prstGeom>
        </p:spPr>
      </p:pic>
    </p:spTree>
    <p:extLst>
      <p:ext uri="{BB962C8B-B14F-4D97-AF65-F5344CB8AC3E}">
        <p14:creationId xmlns:p14="http://schemas.microsoft.com/office/powerpoint/2010/main" val="545179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F9965-B04C-53B7-B74F-0CC8618A5573}"/>
              </a:ext>
            </a:extLst>
          </p:cNvPr>
          <p:cNvSpPr txBox="1"/>
          <p:nvPr/>
        </p:nvSpPr>
        <p:spPr>
          <a:xfrm>
            <a:off x="159026" y="278296"/>
            <a:ext cx="11799736"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8) Write a query to create a table named </a:t>
            </a:r>
            <a:r>
              <a:rPr lang="en-US" sz="1800" b="0" i="1" u="none" strike="noStrike" baseline="0" dirty="0">
                <a:solidFill>
                  <a:srgbClr val="484848"/>
                </a:solidFill>
                <a:latin typeface="Arial-ItalicMT"/>
              </a:rPr>
              <a:t>deliveries_v03 </a:t>
            </a:r>
            <a:r>
              <a:rPr lang="en-US" sz="1800" b="0" i="0" u="none" strike="noStrike" baseline="0" dirty="0">
                <a:solidFill>
                  <a:srgbClr val="484848"/>
                </a:solidFill>
                <a:latin typeface="ArialMT"/>
              </a:rPr>
              <a:t>with all the columns of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table and two additional column (named </a:t>
            </a:r>
            <a:r>
              <a:rPr lang="en-US" sz="1800" b="0" i="1" u="none" strike="noStrike" baseline="0" dirty="0">
                <a:solidFill>
                  <a:srgbClr val="484848"/>
                </a:solidFill>
                <a:latin typeface="Arial-ItalicMT"/>
              </a:rPr>
              <a:t>venue </a:t>
            </a:r>
            <a:r>
              <a:rPr lang="en-US" sz="1800" b="0" i="0" u="none" strike="noStrike" baseline="0" dirty="0">
                <a:solidFill>
                  <a:srgbClr val="484848"/>
                </a:solidFill>
                <a:latin typeface="ArialMT"/>
              </a:rPr>
              <a:t>and </a:t>
            </a:r>
            <a:r>
              <a:rPr lang="en-US" sz="1800" b="0" i="1" u="none" strike="noStrike" baseline="0" dirty="0" err="1">
                <a:solidFill>
                  <a:srgbClr val="484848"/>
                </a:solidFill>
                <a:latin typeface="Arial-ItalicMT"/>
              </a:rPr>
              <a:t>match_date</a:t>
            </a:r>
            <a:r>
              <a:rPr lang="en-US" sz="1800" b="0" i="0" u="none" strike="noStrike" baseline="0" dirty="0">
                <a:solidFill>
                  <a:srgbClr val="484848"/>
                </a:solidFill>
                <a:latin typeface="ArialMT"/>
              </a:rPr>
              <a:t>) of </a:t>
            </a:r>
            <a:r>
              <a:rPr lang="en-US" sz="1800" b="0" i="1" u="none" strike="noStrike" baseline="0" dirty="0">
                <a:solidFill>
                  <a:srgbClr val="484848"/>
                </a:solidFill>
                <a:latin typeface="Arial-ItalicMT"/>
              </a:rPr>
              <a:t>venue </a:t>
            </a:r>
            <a:r>
              <a:rPr lang="en-US" sz="1800" b="0" i="0" u="none" strike="noStrike" baseline="0" dirty="0">
                <a:solidFill>
                  <a:srgbClr val="484848"/>
                </a:solidFill>
                <a:latin typeface="ArialMT"/>
              </a:rPr>
              <a:t>and </a:t>
            </a:r>
            <a:r>
              <a:rPr lang="en-US" sz="1800" b="0" i="1" u="none" strike="noStrike" baseline="0" dirty="0">
                <a:solidFill>
                  <a:srgbClr val="484848"/>
                </a:solidFill>
                <a:latin typeface="Arial-ItalicMT"/>
              </a:rPr>
              <a:t>date </a:t>
            </a:r>
            <a:r>
              <a:rPr lang="en-US" sz="1800" b="0" i="0" u="none" strike="noStrike" baseline="0" dirty="0">
                <a:solidFill>
                  <a:srgbClr val="484848"/>
                </a:solidFill>
                <a:latin typeface="ArialMT"/>
              </a:rPr>
              <a:t>from table </a:t>
            </a:r>
            <a:r>
              <a:rPr lang="en-US" sz="1800" b="0" i="1" u="none" strike="noStrike" baseline="0" dirty="0">
                <a:solidFill>
                  <a:srgbClr val="484848"/>
                </a:solidFill>
                <a:latin typeface="Arial-ItalicMT"/>
              </a:rPr>
              <a:t>matches</a:t>
            </a:r>
            <a:endParaRPr lang="en-IN" dirty="0"/>
          </a:p>
        </p:txBody>
      </p:sp>
      <p:pic>
        <p:nvPicPr>
          <p:cNvPr id="4" name="Picture 3">
            <a:extLst>
              <a:ext uri="{FF2B5EF4-FFF2-40B4-BE49-F238E27FC236}">
                <a16:creationId xmlns:a16="http://schemas.microsoft.com/office/drawing/2014/main" id="{681F184D-99BA-354F-F050-B39953618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58" y="1440483"/>
            <a:ext cx="9560615" cy="5233551"/>
          </a:xfrm>
          <a:prstGeom prst="rect">
            <a:avLst/>
          </a:prstGeom>
        </p:spPr>
      </p:pic>
    </p:spTree>
    <p:extLst>
      <p:ext uri="{BB962C8B-B14F-4D97-AF65-F5344CB8AC3E}">
        <p14:creationId xmlns:p14="http://schemas.microsoft.com/office/powerpoint/2010/main" val="6783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A0DBE-6BBF-695E-19CD-3918BC3D0A7E}"/>
              </a:ext>
            </a:extLst>
          </p:cNvPr>
          <p:cNvSpPr txBox="1"/>
          <p:nvPr/>
        </p:nvSpPr>
        <p:spPr>
          <a:xfrm>
            <a:off x="206734" y="246491"/>
            <a:ext cx="11497586" cy="646331"/>
          </a:xfrm>
          <a:prstGeom prst="rect">
            <a:avLst/>
          </a:prstGeom>
          <a:noFill/>
        </p:spPr>
        <p:txBody>
          <a:bodyPr wrap="square" rtlCol="0">
            <a:spAutoFit/>
          </a:bodyPr>
          <a:lstStyle/>
          <a:p>
            <a:pPr algn="l"/>
            <a:r>
              <a:rPr lang="en-US" dirty="0">
                <a:solidFill>
                  <a:srgbClr val="484848"/>
                </a:solidFill>
                <a:latin typeface="ArialMT"/>
              </a:rPr>
              <a:t>9) </a:t>
            </a:r>
            <a:r>
              <a:rPr lang="en-US" sz="1800" b="0" i="0" u="none" strike="noStrike" baseline="0" dirty="0">
                <a:solidFill>
                  <a:srgbClr val="484848"/>
                </a:solidFill>
                <a:latin typeface="ArialMT"/>
              </a:rPr>
              <a:t>Write a query to fetch the total runs scored for each venue and order it in the descending order of total runs scored.</a:t>
            </a:r>
            <a:endParaRPr lang="en-IN" dirty="0"/>
          </a:p>
        </p:txBody>
      </p:sp>
      <p:sp>
        <p:nvSpPr>
          <p:cNvPr id="3" name="TextBox 2">
            <a:extLst>
              <a:ext uri="{FF2B5EF4-FFF2-40B4-BE49-F238E27FC236}">
                <a16:creationId xmlns:a16="http://schemas.microsoft.com/office/drawing/2014/main" id="{14C833ED-5922-7917-1B41-7115A8B409E3}"/>
              </a:ext>
            </a:extLst>
          </p:cNvPr>
          <p:cNvSpPr txBox="1"/>
          <p:nvPr/>
        </p:nvSpPr>
        <p:spPr>
          <a:xfrm>
            <a:off x="227937" y="1204623"/>
            <a:ext cx="5868063" cy="1477328"/>
          </a:xfrm>
          <a:prstGeom prst="rect">
            <a:avLst/>
          </a:prstGeom>
          <a:noFill/>
        </p:spPr>
        <p:txBody>
          <a:bodyPr wrap="square" rtlCol="0">
            <a:spAutoFit/>
          </a:bodyPr>
          <a:lstStyle/>
          <a:p>
            <a:r>
              <a:rPr lang="en-US" dirty="0"/>
              <a:t>Select venue,</a:t>
            </a:r>
          </a:p>
          <a:p>
            <a:r>
              <a:rPr lang="en-US" dirty="0"/>
              <a:t>Sum (</a:t>
            </a:r>
            <a:r>
              <a:rPr lang="en-US" dirty="0" err="1"/>
              <a:t>total_runs</a:t>
            </a:r>
            <a:r>
              <a:rPr lang="en-US" dirty="0"/>
              <a:t>) As </a:t>
            </a:r>
            <a:r>
              <a:rPr lang="en-US" dirty="0" err="1"/>
              <a:t>total_runs_scored</a:t>
            </a:r>
            <a:endParaRPr lang="en-US" dirty="0"/>
          </a:p>
          <a:p>
            <a:r>
              <a:rPr lang="en-US" dirty="0"/>
              <a:t>From deliveries_v03</a:t>
            </a:r>
          </a:p>
          <a:p>
            <a:r>
              <a:rPr lang="en-US" dirty="0"/>
              <a:t>Group By venue</a:t>
            </a:r>
          </a:p>
          <a:p>
            <a:r>
              <a:rPr lang="en-US" dirty="0"/>
              <a:t>Order By </a:t>
            </a:r>
            <a:r>
              <a:rPr lang="en-US" dirty="0" err="1"/>
              <a:t>total_runs_scored</a:t>
            </a:r>
            <a:r>
              <a:rPr lang="en-US" dirty="0"/>
              <a:t> Desc;</a:t>
            </a:r>
            <a:endParaRPr lang="en-IN" dirty="0"/>
          </a:p>
        </p:txBody>
      </p:sp>
      <p:pic>
        <p:nvPicPr>
          <p:cNvPr id="5" name="Picture 4">
            <a:extLst>
              <a:ext uri="{FF2B5EF4-FFF2-40B4-BE49-F238E27FC236}">
                <a16:creationId xmlns:a16="http://schemas.microsoft.com/office/drawing/2014/main" id="{BBE9F7EC-896E-4351-EA97-A3CD23728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84" y="3119009"/>
            <a:ext cx="6765262" cy="3340120"/>
          </a:xfrm>
          <a:prstGeom prst="rect">
            <a:avLst/>
          </a:prstGeom>
        </p:spPr>
      </p:pic>
      <p:pic>
        <p:nvPicPr>
          <p:cNvPr id="7" name="Picture 6">
            <a:extLst>
              <a:ext uri="{FF2B5EF4-FFF2-40B4-BE49-F238E27FC236}">
                <a16:creationId xmlns:a16="http://schemas.microsoft.com/office/drawing/2014/main" id="{E0EBECDC-E3EE-F0A9-3F06-18EC9AA7C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993" y="920750"/>
            <a:ext cx="3810474" cy="5937250"/>
          </a:xfrm>
          <a:prstGeom prst="rect">
            <a:avLst/>
          </a:prstGeom>
        </p:spPr>
      </p:pic>
    </p:spTree>
    <p:extLst>
      <p:ext uri="{BB962C8B-B14F-4D97-AF65-F5344CB8AC3E}">
        <p14:creationId xmlns:p14="http://schemas.microsoft.com/office/powerpoint/2010/main" val="112356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C0BB88-2A16-6033-25A9-6604968348CC}"/>
              </a:ext>
            </a:extLst>
          </p:cNvPr>
          <p:cNvSpPr txBox="1"/>
          <p:nvPr/>
        </p:nvSpPr>
        <p:spPr>
          <a:xfrm>
            <a:off x="151074" y="222637"/>
            <a:ext cx="11433975"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10) Write a query to fetch the year-wise total runs scored at </a:t>
            </a:r>
            <a:r>
              <a:rPr lang="en-US" sz="1800" b="0" i="1" u="none" strike="noStrike" baseline="0" dirty="0">
                <a:solidFill>
                  <a:srgbClr val="484848"/>
                </a:solidFill>
                <a:latin typeface="Arial-ItalicMT"/>
              </a:rPr>
              <a:t>Eden Gardens </a:t>
            </a:r>
            <a:r>
              <a:rPr lang="en-US" sz="1800" b="0" i="0" u="none" strike="noStrike" baseline="0" dirty="0">
                <a:solidFill>
                  <a:srgbClr val="484848"/>
                </a:solidFill>
                <a:latin typeface="ArialMT"/>
              </a:rPr>
              <a:t>and order it in the descending order of total runs scored.</a:t>
            </a:r>
            <a:endParaRPr lang="en-IN" dirty="0"/>
          </a:p>
        </p:txBody>
      </p:sp>
      <p:sp>
        <p:nvSpPr>
          <p:cNvPr id="3" name="TextBox 2">
            <a:extLst>
              <a:ext uri="{FF2B5EF4-FFF2-40B4-BE49-F238E27FC236}">
                <a16:creationId xmlns:a16="http://schemas.microsoft.com/office/drawing/2014/main" id="{862633DF-1EF7-E7DD-1702-A1C4E81A21BA}"/>
              </a:ext>
            </a:extLst>
          </p:cNvPr>
          <p:cNvSpPr txBox="1"/>
          <p:nvPr/>
        </p:nvSpPr>
        <p:spPr>
          <a:xfrm>
            <a:off x="286247" y="1144988"/>
            <a:ext cx="6265628" cy="1754326"/>
          </a:xfrm>
          <a:prstGeom prst="rect">
            <a:avLst/>
          </a:prstGeom>
          <a:noFill/>
        </p:spPr>
        <p:txBody>
          <a:bodyPr wrap="square" rtlCol="0">
            <a:spAutoFit/>
          </a:bodyPr>
          <a:lstStyle/>
          <a:p>
            <a:r>
              <a:rPr lang="en-US"/>
              <a:t>Select Extract(Year from date) As year,</a:t>
            </a:r>
          </a:p>
          <a:p>
            <a:r>
              <a:rPr lang="en-US"/>
              <a:t>       Sum(total_runs) As total_runs_scored</a:t>
            </a:r>
          </a:p>
          <a:p>
            <a:r>
              <a:rPr lang="en-US"/>
              <a:t>From deliveries_v03</a:t>
            </a:r>
          </a:p>
          <a:p>
            <a:r>
              <a:rPr lang="en-US"/>
              <a:t>Where venue = 'Eden Gardens'</a:t>
            </a:r>
          </a:p>
          <a:p>
            <a:r>
              <a:rPr lang="en-US"/>
              <a:t>Group By year</a:t>
            </a:r>
          </a:p>
          <a:p>
            <a:r>
              <a:rPr lang="en-US"/>
              <a:t>Order by total_runs_scored Desc;</a:t>
            </a:r>
            <a:endParaRPr lang="en-IN" dirty="0"/>
          </a:p>
        </p:txBody>
      </p:sp>
      <p:pic>
        <p:nvPicPr>
          <p:cNvPr id="7" name="Picture 6">
            <a:extLst>
              <a:ext uri="{FF2B5EF4-FFF2-40B4-BE49-F238E27FC236}">
                <a16:creationId xmlns:a16="http://schemas.microsoft.com/office/drawing/2014/main" id="{60D63DE2-8605-1A41-F24E-B8C84217F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581" y="943293"/>
            <a:ext cx="5868176" cy="5465458"/>
          </a:xfrm>
          <a:prstGeom prst="rect">
            <a:avLst/>
          </a:prstGeom>
        </p:spPr>
      </p:pic>
    </p:spTree>
    <p:extLst>
      <p:ext uri="{BB962C8B-B14F-4D97-AF65-F5344CB8AC3E}">
        <p14:creationId xmlns:p14="http://schemas.microsoft.com/office/powerpoint/2010/main" val="402404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CD500-DAA2-CD51-C8D2-768FD3C99EC4}"/>
              </a:ext>
            </a:extLst>
          </p:cNvPr>
          <p:cNvSpPr txBox="1"/>
          <p:nvPr/>
        </p:nvSpPr>
        <p:spPr>
          <a:xfrm>
            <a:off x="4389121" y="2949936"/>
            <a:ext cx="4540195" cy="707886"/>
          </a:xfrm>
          <a:prstGeom prst="rect">
            <a:avLst/>
          </a:prstGeom>
          <a:noFill/>
        </p:spPr>
        <p:txBody>
          <a:bodyPr wrap="square" rtlCol="0">
            <a:spAutoFit/>
          </a:bodyPr>
          <a:lstStyle/>
          <a:p>
            <a:r>
              <a:rPr lang="en-IN" sz="4000" b="1" dirty="0">
                <a:latin typeface="Algerian" panose="04020705040A02060702" pitchFamily="82" charset="0"/>
              </a:rPr>
              <a:t>Thank You</a:t>
            </a:r>
          </a:p>
        </p:txBody>
      </p:sp>
    </p:spTree>
    <p:extLst>
      <p:ext uri="{BB962C8B-B14F-4D97-AF65-F5344CB8AC3E}">
        <p14:creationId xmlns:p14="http://schemas.microsoft.com/office/powerpoint/2010/main" val="22184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C61C-AF60-7F94-C7C4-27CAAC2ACBE1}"/>
              </a:ext>
            </a:extLst>
          </p:cNvPr>
          <p:cNvSpPr txBox="1"/>
          <p:nvPr/>
        </p:nvSpPr>
        <p:spPr>
          <a:xfrm>
            <a:off x="349857" y="294198"/>
            <a:ext cx="11343861" cy="3970318"/>
          </a:xfrm>
          <a:prstGeom prst="rect">
            <a:avLst/>
          </a:prstGeom>
          <a:noFill/>
        </p:spPr>
        <p:txBody>
          <a:bodyPr wrap="square" rtlCol="0">
            <a:spAutoFit/>
          </a:bodyPr>
          <a:lstStyle/>
          <a:p>
            <a:pPr algn="l"/>
            <a:r>
              <a:rPr lang="en-US" sz="1800" b="1" i="0" u="none" strike="noStrike" baseline="0" dirty="0">
                <a:latin typeface="Arial-BoldMT"/>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endParaRPr lang="en-US" dirty="0"/>
          </a:p>
          <a:p>
            <a:endParaRPr lang="en-US" dirty="0"/>
          </a:p>
          <a:p>
            <a:r>
              <a:rPr lang="en-US" dirty="0"/>
              <a:t>Select batsman,</a:t>
            </a:r>
          </a:p>
          <a:p>
            <a:r>
              <a:rPr lang="en-US" dirty="0"/>
              <a:t>sum(batsman_runs) as Total_runs,</a:t>
            </a:r>
          </a:p>
          <a:p>
            <a:r>
              <a:rPr lang="en-US" dirty="0"/>
              <a:t>count(ball) as Total_balls,</a:t>
            </a:r>
          </a:p>
          <a:p>
            <a:r>
              <a:rPr lang="en-US" dirty="0"/>
              <a:t>(sum(batsman_runs) * 100.0) / count(ball) as Strike_rate</a:t>
            </a:r>
          </a:p>
          <a:p>
            <a:r>
              <a:rPr lang="en-US" dirty="0"/>
              <a:t>from IPL_Ball</a:t>
            </a:r>
          </a:p>
          <a:p>
            <a:r>
              <a:rPr lang="en-US" dirty="0"/>
              <a:t>where extras_type != 'wides'</a:t>
            </a:r>
          </a:p>
          <a:p>
            <a:r>
              <a:rPr lang="en-US" dirty="0"/>
              <a:t>group by batsman</a:t>
            </a:r>
          </a:p>
          <a:p>
            <a:r>
              <a:rPr lang="en-US" dirty="0"/>
              <a:t>having count (ball)&gt;= 500</a:t>
            </a:r>
          </a:p>
          <a:p>
            <a:r>
              <a:rPr lang="en-US" dirty="0"/>
              <a:t>order by strike_rate desc</a:t>
            </a:r>
          </a:p>
          <a:p>
            <a:r>
              <a:rPr lang="en-US" dirty="0"/>
              <a:t>limit 10;</a:t>
            </a:r>
            <a:endParaRPr lang="en-IN" dirty="0"/>
          </a:p>
        </p:txBody>
      </p:sp>
    </p:spTree>
    <p:extLst>
      <p:ext uri="{BB962C8B-B14F-4D97-AF65-F5344CB8AC3E}">
        <p14:creationId xmlns:p14="http://schemas.microsoft.com/office/powerpoint/2010/main" val="2631675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CFE83-D6D4-76F1-60D1-DA8D8DE7EFC7}"/>
              </a:ext>
            </a:extLst>
          </p:cNvPr>
          <p:cNvSpPr txBox="1"/>
          <p:nvPr/>
        </p:nvSpPr>
        <p:spPr>
          <a:xfrm>
            <a:off x="163306" y="272472"/>
            <a:ext cx="7994496"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Bidding on Batting</a:t>
            </a:r>
          </a:p>
          <a:p>
            <a:r>
              <a:rPr lang="en-US" b="1" dirty="0">
                <a:latin typeface="Arial-BoldMT"/>
              </a:rPr>
              <a:t>List of 10 players with high strike rate who have faced at least 500 balls</a:t>
            </a:r>
            <a:endParaRPr lang="en-IN" dirty="0"/>
          </a:p>
        </p:txBody>
      </p:sp>
      <p:pic>
        <p:nvPicPr>
          <p:cNvPr id="6" name="Picture 5">
            <a:extLst>
              <a:ext uri="{FF2B5EF4-FFF2-40B4-BE49-F238E27FC236}">
                <a16:creationId xmlns:a16="http://schemas.microsoft.com/office/drawing/2014/main" id="{E1A860C5-FE8F-CDF0-CF0A-BAB2FD3EB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893" y="1173370"/>
            <a:ext cx="3443940" cy="2333155"/>
          </a:xfrm>
          <a:prstGeom prst="rect">
            <a:avLst/>
          </a:prstGeom>
        </p:spPr>
      </p:pic>
      <p:pic>
        <p:nvPicPr>
          <p:cNvPr id="8" name="Picture 7">
            <a:extLst>
              <a:ext uri="{FF2B5EF4-FFF2-40B4-BE49-F238E27FC236}">
                <a16:creationId xmlns:a16="http://schemas.microsoft.com/office/drawing/2014/main" id="{60062C80-6D19-044F-FFA3-13E617BB9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06" y="3216855"/>
            <a:ext cx="6597650" cy="3562350"/>
          </a:xfrm>
          <a:prstGeom prst="rect">
            <a:avLst/>
          </a:prstGeom>
        </p:spPr>
      </p:pic>
      <p:pic>
        <p:nvPicPr>
          <p:cNvPr id="10" name="Picture 9">
            <a:extLst>
              <a:ext uri="{FF2B5EF4-FFF2-40B4-BE49-F238E27FC236}">
                <a16:creationId xmlns:a16="http://schemas.microsoft.com/office/drawing/2014/main" id="{4B2EBE66-FF4A-F66E-4A98-B7F448A26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820" y="3923996"/>
            <a:ext cx="4327773" cy="2562375"/>
          </a:xfrm>
          <a:prstGeom prst="rect">
            <a:avLst/>
          </a:prstGeom>
        </p:spPr>
      </p:pic>
      <p:sp>
        <p:nvSpPr>
          <p:cNvPr id="11" name="TextBox 10">
            <a:extLst>
              <a:ext uri="{FF2B5EF4-FFF2-40B4-BE49-F238E27FC236}">
                <a16:creationId xmlns:a16="http://schemas.microsoft.com/office/drawing/2014/main" id="{5BCCEB2C-C18B-0E85-89B0-A9902C1BE8B8}"/>
              </a:ext>
            </a:extLst>
          </p:cNvPr>
          <p:cNvSpPr txBox="1"/>
          <p:nvPr/>
        </p:nvSpPr>
        <p:spPr>
          <a:xfrm>
            <a:off x="401846" y="1356346"/>
            <a:ext cx="4676024" cy="1200329"/>
          </a:xfrm>
          <a:prstGeom prst="rect">
            <a:avLst/>
          </a:prstGeom>
          <a:noFill/>
        </p:spPr>
        <p:txBody>
          <a:bodyPr wrap="none" rtlCol="0">
            <a:spAutoFit/>
          </a:bodyPr>
          <a:lstStyle/>
          <a:p>
            <a:r>
              <a:rPr lang="en-US" b="1" dirty="0"/>
              <a:t>Name of 3 players are with Highest Strike Rate:</a:t>
            </a:r>
          </a:p>
          <a:p>
            <a:pPr marL="342900" indent="-342900">
              <a:buAutoNum type="arabicParenR"/>
            </a:pPr>
            <a:r>
              <a:rPr lang="en-US" dirty="0"/>
              <a:t>AD Russell</a:t>
            </a:r>
          </a:p>
          <a:p>
            <a:pPr marL="342900" indent="-342900">
              <a:buAutoNum type="arabicParenR"/>
            </a:pPr>
            <a:r>
              <a:rPr lang="en-US" dirty="0"/>
              <a:t>SP Narine</a:t>
            </a:r>
          </a:p>
          <a:p>
            <a:pPr marL="342900" indent="-342900">
              <a:buAutoNum type="arabicParenR"/>
            </a:pPr>
            <a:r>
              <a:rPr lang="en-US" dirty="0"/>
              <a:t>HH Pandya</a:t>
            </a:r>
          </a:p>
        </p:txBody>
      </p:sp>
    </p:spTree>
    <p:extLst>
      <p:ext uri="{BB962C8B-B14F-4D97-AF65-F5344CB8AC3E}">
        <p14:creationId xmlns:p14="http://schemas.microsoft.com/office/powerpoint/2010/main" val="1528937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938F-14F5-33A3-5B49-5759D955293D}"/>
              </a:ext>
            </a:extLst>
          </p:cNvPr>
          <p:cNvSpPr txBox="1"/>
          <p:nvPr/>
        </p:nvSpPr>
        <p:spPr>
          <a:xfrm>
            <a:off x="198783" y="381664"/>
            <a:ext cx="11672514" cy="4524315"/>
          </a:xfrm>
          <a:prstGeom prst="rect">
            <a:avLst/>
          </a:prstGeom>
          <a:noFill/>
        </p:spPr>
        <p:txBody>
          <a:bodyPr wrap="square" rtlCol="0">
            <a:spAutoFit/>
          </a:bodyPr>
          <a:lstStyle/>
          <a:p>
            <a:pPr algn="l"/>
            <a:r>
              <a:rPr lang="en-US" sz="1800" b="1" i="0" u="none" strike="noStrike" baseline="0" dirty="0">
                <a:latin typeface="Arial-BoldMT"/>
              </a:rPr>
              <a:t>Now you need to get 2-3 players with good Average who have played more than 2 ipl</a:t>
            </a:r>
            <a:r>
              <a:rPr lang="en-US" b="1" dirty="0">
                <a:latin typeface="Arial-BoldMT"/>
              </a:rPr>
              <a:t> </a:t>
            </a:r>
            <a:r>
              <a:rPr lang="en-US" sz="1800" b="1" i="0" u="none" strike="noStrike" baseline="0" dirty="0">
                <a:latin typeface="Arial-BoldMT"/>
              </a:rPr>
              <a:t>seasons. And to do that you have to make a list of 10 players you want to bid in the auction so that when you try to grab them in auction you should not pay the amount greater than you have in the purse for a particular player.</a:t>
            </a:r>
          </a:p>
          <a:p>
            <a:pPr algn="l"/>
            <a:endParaRPr lang="en-US" b="1" dirty="0">
              <a:latin typeface="Arial-BoldMT"/>
            </a:endParaRPr>
          </a:p>
          <a:p>
            <a:pPr algn="l"/>
            <a:r>
              <a:rPr lang="en-US" dirty="0"/>
              <a:t>Select batsman,</a:t>
            </a:r>
          </a:p>
          <a:p>
            <a:pPr algn="l"/>
            <a:r>
              <a:rPr lang="en-US" dirty="0"/>
              <a:t>    Count(Distinct Extract (Year From match_date)) As season_played,</a:t>
            </a:r>
          </a:p>
          <a:p>
            <a:pPr algn="l"/>
            <a:r>
              <a:rPr lang="en-US" dirty="0"/>
              <a:t>    Sum(batsman_runs) As total_runs,</a:t>
            </a:r>
          </a:p>
          <a:p>
            <a:pPr algn="l"/>
            <a:r>
              <a:rPr lang="en-US" dirty="0"/>
              <a:t>    Sum(Case When is_wicket = 1 Then 1 Else 0 End) As wicket_ball,</a:t>
            </a:r>
          </a:p>
          <a:p>
            <a:pPr algn="l"/>
            <a:r>
              <a:rPr lang="en-US" dirty="0"/>
              <a:t>    Sum(batsman_runs) / Nullif(Sum(Case When is_wicket = 1 Then 1 Else 0 End), 0) As avg_runs</a:t>
            </a:r>
          </a:p>
          <a:p>
            <a:pPr algn="l"/>
            <a:r>
              <a:rPr lang="en-US" dirty="0"/>
              <a:t>From IPL_Ball</a:t>
            </a:r>
          </a:p>
          <a:p>
            <a:pPr algn="l"/>
            <a:r>
              <a:rPr lang="en-US" dirty="0"/>
              <a:t>Inner Join IPL_Matches On IPL_Ball.id = IPL_Matches.id</a:t>
            </a:r>
          </a:p>
          <a:p>
            <a:pPr algn="l"/>
            <a:r>
              <a:rPr lang="en-US" dirty="0"/>
              <a:t>Group by batsman</a:t>
            </a:r>
          </a:p>
          <a:p>
            <a:pPr algn="l"/>
            <a:r>
              <a:rPr lang="en-US" dirty="0"/>
              <a:t>Having Count(Distinct Extract(Year From match_date)) &gt; 2</a:t>
            </a:r>
          </a:p>
          <a:p>
            <a:pPr algn="l"/>
            <a:r>
              <a:rPr lang="en-US" dirty="0"/>
              <a:t>    And count (ball) &gt; 500</a:t>
            </a:r>
          </a:p>
          <a:p>
            <a:pPr algn="l"/>
            <a:r>
              <a:rPr lang="en-US" dirty="0"/>
              <a:t>Order by avg_runs desc</a:t>
            </a:r>
          </a:p>
          <a:p>
            <a:pPr algn="l"/>
            <a:r>
              <a:rPr lang="en-US" dirty="0"/>
              <a:t>Limit 10;</a:t>
            </a:r>
            <a:endParaRPr lang="en-IN" dirty="0"/>
          </a:p>
        </p:txBody>
      </p:sp>
    </p:spTree>
    <p:extLst>
      <p:ext uri="{BB962C8B-B14F-4D97-AF65-F5344CB8AC3E}">
        <p14:creationId xmlns:p14="http://schemas.microsoft.com/office/powerpoint/2010/main" val="156526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D61FB8-536A-4D31-3FA2-93437ECBC931}"/>
              </a:ext>
            </a:extLst>
          </p:cNvPr>
          <p:cNvSpPr txBox="1"/>
          <p:nvPr/>
        </p:nvSpPr>
        <p:spPr>
          <a:xfrm>
            <a:off x="230587" y="278295"/>
            <a:ext cx="8263801"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List of 10 players with good average rate who have played more than 2 IPl</a:t>
            </a:r>
          </a:p>
          <a:p>
            <a:r>
              <a:rPr lang="en-US" b="1" dirty="0">
                <a:latin typeface="Arial" panose="020B0604020202020204" pitchFamily="34" charset="0"/>
                <a:cs typeface="Arial" panose="020B0604020202020204" pitchFamily="34" charset="0"/>
              </a:rPr>
              <a:t>seasons</a:t>
            </a:r>
            <a:endParaRPr lang="en-IN"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A9024FC-3C4E-C908-C88B-1EAF9C566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087" y="1204566"/>
            <a:ext cx="5105076" cy="2723377"/>
          </a:xfrm>
          <a:prstGeom prst="rect">
            <a:avLst/>
          </a:prstGeom>
        </p:spPr>
      </p:pic>
      <p:pic>
        <p:nvPicPr>
          <p:cNvPr id="9" name="Picture 8">
            <a:extLst>
              <a:ext uri="{FF2B5EF4-FFF2-40B4-BE49-F238E27FC236}">
                <a16:creationId xmlns:a16="http://schemas.microsoft.com/office/drawing/2014/main" id="{DE8B7CB5-C496-20E1-039B-53CDA134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87" y="3116342"/>
            <a:ext cx="5780599" cy="3512384"/>
          </a:xfrm>
          <a:prstGeom prst="rect">
            <a:avLst/>
          </a:prstGeom>
        </p:spPr>
      </p:pic>
      <p:pic>
        <p:nvPicPr>
          <p:cNvPr id="11" name="Picture 10">
            <a:extLst>
              <a:ext uri="{FF2B5EF4-FFF2-40B4-BE49-F238E27FC236}">
                <a16:creationId xmlns:a16="http://schemas.microsoft.com/office/drawing/2014/main" id="{2FF65EEA-0494-DB4B-D818-0BA0D0E31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901" y="4088230"/>
            <a:ext cx="4489708" cy="2769770"/>
          </a:xfrm>
          <a:prstGeom prst="rect">
            <a:avLst/>
          </a:prstGeom>
        </p:spPr>
      </p:pic>
      <p:sp>
        <p:nvSpPr>
          <p:cNvPr id="8" name="TextBox 7">
            <a:extLst>
              <a:ext uri="{FF2B5EF4-FFF2-40B4-BE49-F238E27FC236}">
                <a16:creationId xmlns:a16="http://schemas.microsoft.com/office/drawing/2014/main" id="{66901E53-E953-7BA4-A5E3-6C17E06FB70A}"/>
              </a:ext>
            </a:extLst>
          </p:cNvPr>
          <p:cNvSpPr txBox="1"/>
          <p:nvPr/>
        </p:nvSpPr>
        <p:spPr>
          <a:xfrm>
            <a:off x="443837" y="1260225"/>
            <a:ext cx="6108038" cy="1200329"/>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Name of 3 players with good average rate</a:t>
            </a:r>
          </a:p>
          <a:p>
            <a:pPr marL="342900" indent="-342900">
              <a:buAutoNum type="arabicParenR"/>
            </a:pPr>
            <a:r>
              <a:rPr lang="en-IN" dirty="0">
                <a:latin typeface="Arial" panose="020B0604020202020204" pitchFamily="34" charset="0"/>
                <a:cs typeface="Arial" panose="020B0604020202020204" pitchFamily="34" charset="0"/>
              </a:rPr>
              <a:t>AB de Villiers</a:t>
            </a:r>
          </a:p>
          <a:p>
            <a:pPr marL="342900" indent="-342900">
              <a:buAutoNum type="arabicParenR"/>
            </a:pPr>
            <a:r>
              <a:rPr lang="en-IN" dirty="0">
                <a:latin typeface="Arial" panose="020B0604020202020204" pitchFamily="34" charset="0"/>
                <a:cs typeface="Arial" panose="020B0604020202020204" pitchFamily="34" charset="0"/>
              </a:rPr>
              <a:t>KL Rahul</a:t>
            </a:r>
          </a:p>
          <a:p>
            <a:pPr marL="342900" indent="-342900">
              <a:buAutoNum type="arabicParenR"/>
            </a:pPr>
            <a:r>
              <a:rPr lang="en-IN" dirty="0">
                <a:latin typeface="Arial" panose="020B0604020202020204" pitchFamily="34" charset="0"/>
                <a:cs typeface="Arial" panose="020B0604020202020204" pitchFamily="34" charset="0"/>
              </a:rPr>
              <a:t>ML Hayden</a:t>
            </a:r>
          </a:p>
        </p:txBody>
      </p:sp>
    </p:spTree>
    <p:extLst>
      <p:ext uri="{BB962C8B-B14F-4D97-AF65-F5344CB8AC3E}">
        <p14:creationId xmlns:p14="http://schemas.microsoft.com/office/powerpoint/2010/main" val="229716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C0FED2-E2A4-165F-5AAF-61E362AB4769}"/>
              </a:ext>
            </a:extLst>
          </p:cNvPr>
          <p:cNvSpPr txBox="1"/>
          <p:nvPr/>
        </p:nvSpPr>
        <p:spPr>
          <a:xfrm>
            <a:off x="270344" y="349857"/>
            <a:ext cx="11553246" cy="4856974"/>
          </a:xfrm>
          <a:prstGeom prst="rect">
            <a:avLst/>
          </a:prstGeom>
          <a:noFill/>
        </p:spPr>
        <p:txBody>
          <a:bodyPr wrap="square" rtlCol="0">
            <a:spAutoFit/>
          </a:bodyPr>
          <a:lstStyle/>
          <a:p>
            <a:pPr algn="l"/>
            <a:r>
              <a:rPr lang="en-US" sz="1800" b="1" i="0" u="none" strike="noStrike" baseline="0" dirty="0">
                <a:latin typeface="Arial-BoldMT"/>
              </a:rPr>
              <a:t>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endParaRPr lang="en-US" dirty="0"/>
          </a:p>
          <a:p>
            <a:endParaRPr lang="en-US" dirty="0"/>
          </a:p>
          <a:p>
            <a:r>
              <a:rPr lang="en-US" dirty="0"/>
              <a:t>Select a.batsman,</a:t>
            </a:r>
          </a:p>
          <a:p>
            <a:r>
              <a:rPr lang="en-US" dirty="0"/>
              <a:t>    a.batting_team,</a:t>
            </a:r>
          </a:p>
          <a:p>
            <a:r>
              <a:rPr lang="en-US" dirty="0"/>
              <a:t>    Count(Distinct Extract(Year From b.match_date)) As season_played,</a:t>
            </a:r>
          </a:p>
          <a:p>
            <a:r>
              <a:rPr lang="en-US" dirty="0"/>
              <a:t>    Sum(a.batsman_runs) As total_runs,</a:t>
            </a:r>
          </a:p>
          <a:p>
            <a:r>
              <a:rPr lang="en-US" dirty="0"/>
              <a:t>    Sum(Case When a.batsman_runs In (4, 6) Then 1 Else 0 End) As total_boundaries</a:t>
            </a:r>
          </a:p>
          <a:p>
            <a:r>
              <a:rPr lang="en-US" dirty="0"/>
              <a:t>From IPL_Ball As a</a:t>
            </a:r>
          </a:p>
          <a:p>
            <a:r>
              <a:rPr lang="en-US" dirty="0"/>
              <a:t>Inner join IPL_Matches As b On a.id = b.id</a:t>
            </a:r>
          </a:p>
          <a:p>
            <a:r>
              <a:rPr lang="en-US" dirty="0"/>
              <a:t>Group by a.batsman, a.batting_team</a:t>
            </a:r>
          </a:p>
          <a:p>
            <a:r>
              <a:rPr lang="en-US" dirty="0"/>
              <a:t>Having Count(Distinct Extract(Year from b.match_date)) &gt; 2</a:t>
            </a:r>
          </a:p>
          <a:p>
            <a:r>
              <a:rPr lang="en-US" dirty="0"/>
              <a:t>    And Sum(Case when a.batsman_runs In (4, 6) Then 1 else 0 End) &gt; 0</a:t>
            </a:r>
          </a:p>
          <a:p>
            <a:r>
              <a:rPr lang="en-US" dirty="0"/>
              <a:t>Order by total_boundaries Desc</a:t>
            </a:r>
          </a:p>
          <a:p>
            <a:r>
              <a:rPr lang="en-US" dirty="0"/>
              <a:t>Limit 10;</a:t>
            </a:r>
            <a:endParaRPr lang="en-IN" dirty="0"/>
          </a:p>
        </p:txBody>
      </p:sp>
    </p:spTree>
    <p:extLst>
      <p:ext uri="{BB962C8B-B14F-4D97-AF65-F5344CB8AC3E}">
        <p14:creationId xmlns:p14="http://schemas.microsoft.com/office/powerpoint/2010/main" val="404518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DFECE-3A53-2613-9D32-F468AFF42801}"/>
              </a:ext>
            </a:extLst>
          </p:cNvPr>
          <p:cNvSpPr txBox="1"/>
          <p:nvPr/>
        </p:nvSpPr>
        <p:spPr>
          <a:xfrm>
            <a:off x="246491" y="278296"/>
            <a:ext cx="10559332"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List of 10 players who have scored most runs in boundaries and have played more the 2 IPL season</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F96CB5C-42CB-FAC1-B81B-829BAB1F1C87}"/>
              </a:ext>
            </a:extLst>
          </p:cNvPr>
          <p:cNvSpPr txBox="1"/>
          <p:nvPr/>
        </p:nvSpPr>
        <p:spPr>
          <a:xfrm>
            <a:off x="246491" y="1395453"/>
            <a:ext cx="7442420" cy="1477328"/>
          </a:xfrm>
          <a:prstGeom prst="rect">
            <a:avLst/>
          </a:prstGeom>
          <a:noFill/>
        </p:spPr>
        <p:txBody>
          <a:bodyPr wrap="square" rtlCol="0">
            <a:spAutoFit/>
          </a:bodyPr>
          <a:lstStyle/>
          <a:p>
            <a:pPr algn="l"/>
            <a:r>
              <a:rPr lang="en-US" sz="1800" b="1" i="0" u="none" strike="noStrike" baseline="0" dirty="0">
                <a:latin typeface="Arial-BoldMT"/>
              </a:rPr>
              <a:t>3 Hard-hitting players who have scored most runs in boundaries</a:t>
            </a:r>
          </a:p>
          <a:p>
            <a:pPr algn="l"/>
            <a:r>
              <a:rPr lang="en-US" sz="1800" b="1" i="0" u="none" strike="noStrike" baseline="0" dirty="0">
                <a:latin typeface="Arial-BoldMT"/>
              </a:rPr>
              <a:t>and have played more the 2 ipl season</a:t>
            </a:r>
          </a:p>
          <a:p>
            <a:pPr marL="342900" indent="-342900" algn="l">
              <a:buAutoNum type="arabicParenR"/>
            </a:pPr>
            <a:r>
              <a:rPr lang="en-US" dirty="0">
                <a:latin typeface="Arial-BoldMT"/>
              </a:rPr>
              <a:t>Virat Kohli</a:t>
            </a:r>
          </a:p>
          <a:p>
            <a:pPr marL="342900" indent="-342900" algn="l">
              <a:buAutoNum type="arabicParenR"/>
            </a:pPr>
            <a:r>
              <a:rPr lang="en-US" dirty="0">
                <a:latin typeface="Arial-BoldMT"/>
              </a:rPr>
              <a:t>SK Raina</a:t>
            </a:r>
          </a:p>
          <a:p>
            <a:pPr marL="342900" indent="-342900" algn="l">
              <a:buAutoNum type="arabicParenR"/>
            </a:pPr>
            <a:r>
              <a:rPr lang="en-US" dirty="0">
                <a:latin typeface="Arial-BoldMT"/>
              </a:rPr>
              <a:t>AB De Villiers</a:t>
            </a:r>
            <a:endParaRPr lang="en-IN" dirty="0"/>
          </a:p>
        </p:txBody>
      </p:sp>
      <p:pic>
        <p:nvPicPr>
          <p:cNvPr id="6" name="Picture 5">
            <a:extLst>
              <a:ext uri="{FF2B5EF4-FFF2-40B4-BE49-F238E27FC236}">
                <a16:creationId xmlns:a16="http://schemas.microsoft.com/office/drawing/2014/main" id="{0280122A-1CB8-BF90-57AC-A717DFA22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16" y="3238802"/>
            <a:ext cx="6190918" cy="3274199"/>
          </a:xfrm>
          <a:prstGeom prst="rect">
            <a:avLst/>
          </a:prstGeom>
        </p:spPr>
      </p:pic>
      <p:pic>
        <p:nvPicPr>
          <p:cNvPr id="8" name="Picture 7">
            <a:extLst>
              <a:ext uri="{FF2B5EF4-FFF2-40B4-BE49-F238E27FC236}">
                <a16:creationId xmlns:a16="http://schemas.microsoft.com/office/drawing/2014/main" id="{37C86AA7-32BE-6E19-906F-A92E026FB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989" y="4194765"/>
            <a:ext cx="3987800" cy="2387600"/>
          </a:xfrm>
          <a:prstGeom prst="rect">
            <a:avLst/>
          </a:prstGeom>
        </p:spPr>
      </p:pic>
      <p:pic>
        <p:nvPicPr>
          <p:cNvPr id="10" name="Picture 9">
            <a:extLst>
              <a:ext uri="{FF2B5EF4-FFF2-40B4-BE49-F238E27FC236}">
                <a16:creationId xmlns:a16="http://schemas.microsoft.com/office/drawing/2014/main" id="{1429C2F8-4B00-56DF-A529-E6A3DEBD4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859" y="1829186"/>
            <a:ext cx="4692650" cy="1816100"/>
          </a:xfrm>
          <a:prstGeom prst="rect">
            <a:avLst/>
          </a:prstGeom>
        </p:spPr>
      </p:pic>
    </p:spTree>
    <p:extLst>
      <p:ext uri="{BB962C8B-B14F-4D97-AF65-F5344CB8AC3E}">
        <p14:creationId xmlns:p14="http://schemas.microsoft.com/office/powerpoint/2010/main" val="251770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66490-4A4A-B6F2-EC2E-386DCB4EF117}"/>
              </a:ext>
            </a:extLst>
          </p:cNvPr>
          <p:cNvSpPr txBox="1"/>
          <p:nvPr/>
        </p:nvSpPr>
        <p:spPr>
          <a:xfrm>
            <a:off x="198782" y="230588"/>
            <a:ext cx="11640709" cy="3693319"/>
          </a:xfrm>
          <a:prstGeom prst="rect">
            <a:avLst/>
          </a:prstGeom>
          <a:noFill/>
        </p:spPr>
        <p:txBody>
          <a:bodyPr wrap="square" rtlCol="0">
            <a:spAutoFit/>
          </a:bodyPr>
          <a:lstStyle/>
          <a:p>
            <a:r>
              <a:rPr lang="en-IN" sz="1800" b="1" i="0" u="none" strike="noStrike" baseline="0" dirty="0">
                <a:latin typeface="Arial-BoldMT"/>
              </a:rPr>
              <a:t>Bidding on Bowlers</a:t>
            </a:r>
          </a:p>
          <a:p>
            <a:endParaRPr lang="en-IN" sz="1800" b="1" i="0" u="none" strike="noStrike" baseline="0" dirty="0">
              <a:latin typeface="Arial-BoldMT"/>
            </a:endParaRPr>
          </a:p>
          <a:p>
            <a:pPr algn="l"/>
            <a:r>
              <a:rPr lang="en-US" sz="1800" b="1" i="0" u="none" strike="noStrike" baseline="0" dirty="0">
                <a:latin typeface="Arial-BoldMT"/>
              </a:rPr>
              <a:t>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p>
          <a:p>
            <a:pPr algn="l"/>
            <a:endParaRPr lang="en-US" b="1" dirty="0">
              <a:latin typeface="Arial-BoldMT"/>
            </a:endParaRPr>
          </a:p>
          <a:p>
            <a:pPr algn="l"/>
            <a:r>
              <a:rPr lang="en-US" dirty="0"/>
              <a:t>Select bowler,</a:t>
            </a:r>
          </a:p>
          <a:p>
            <a:pPr algn="l"/>
            <a:r>
              <a:rPr lang="en-US" dirty="0"/>
              <a:t>Sum(total_runs) *100 / (Sum(over) + Sum(ball) / 6.0) As economy_rate</a:t>
            </a:r>
          </a:p>
          <a:p>
            <a:pPr algn="l"/>
            <a:r>
              <a:rPr lang="en-US" dirty="0"/>
              <a:t>From IPL_Ball Group by bowler</a:t>
            </a:r>
          </a:p>
          <a:p>
            <a:pPr algn="l"/>
            <a:r>
              <a:rPr lang="en-US" dirty="0"/>
              <a:t>Having Count(*) &gt;= 500</a:t>
            </a:r>
          </a:p>
          <a:p>
            <a:pPr algn="l"/>
            <a:r>
              <a:rPr lang="en-US" dirty="0"/>
              <a:t>Order by economy_rate Asc</a:t>
            </a:r>
          </a:p>
          <a:p>
            <a:pPr algn="l"/>
            <a:r>
              <a:rPr lang="en-US" dirty="0"/>
              <a:t>Limit 10;</a:t>
            </a:r>
            <a:endParaRPr lang="en-IN" dirty="0"/>
          </a:p>
        </p:txBody>
      </p:sp>
    </p:spTree>
    <p:extLst>
      <p:ext uri="{BB962C8B-B14F-4D97-AF65-F5344CB8AC3E}">
        <p14:creationId xmlns:p14="http://schemas.microsoft.com/office/powerpoint/2010/main" val="1972020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242</TotalTime>
  <Words>2204</Words>
  <Application>Microsoft Office PowerPoint</Application>
  <PresentationFormat>Widescreen</PresentationFormat>
  <Paragraphs>219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Arial-BoldMT</vt:lpstr>
      <vt:lpstr>Arial-ItalicMT</vt:lpstr>
      <vt:lpstr>ArialMT</vt:lpstr>
      <vt:lpstr>Rosewood Std Regular</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Awadhiya</dc:creator>
  <cp:lastModifiedBy>Amit Awadhiya</cp:lastModifiedBy>
  <cp:revision>46</cp:revision>
  <dcterms:created xsi:type="dcterms:W3CDTF">2024-01-04T04:54:36Z</dcterms:created>
  <dcterms:modified xsi:type="dcterms:W3CDTF">2024-01-05T11:39:03Z</dcterms:modified>
</cp:coreProperties>
</file>