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8000"/>
  <p:notesSz cx="514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43000" y="842508"/>
            <a:ext cx="6858000" cy="1792266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43000" y="2703892"/>
            <a:ext cx="6858000" cy="12429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43673" y="274083"/>
            <a:ext cx="1971675" cy="4362692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28650" y="274083"/>
            <a:ext cx="5800725" cy="4362692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887" y="1283425"/>
            <a:ext cx="7886700" cy="2141424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887" y="3445108"/>
            <a:ext cx="7886700" cy="11261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28650" y="1370416"/>
            <a:ext cx="3886200" cy="326635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29149" y="1370416"/>
            <a:ext cx="3886200" cy="326635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274083"/>
            <a:ext cx="7886700" cy="99504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9841" y="1261975"/>
            <a:ext cx="3868340" cy="6184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9841" y="1880449"/>
            <a:ext cx="3868340" cy="276585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29149" y="1261975"/>
            <a:ext cx="3887390" cy="6184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29149" y="1880449"/>
            <a:ext cx="3887390" cy="276585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343199"/>
            <a:ext cx="2949177" cy="1201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87390" y="741216"/>
            <a:ext cx="4629149" cy="36584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1" y="1544400"/>
            <a:ext cx="2949177" cy="28611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343199"/>
            <a:ext cx="2949177" cy="1201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3887391" y="742815"/>
            <a:ext cx="4629149" cy="365521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1" y="1544400"/>
            <a:ext cx="2949177" cy="28611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50" y="274083"/>
            <a:ext cx="7886700" cy="995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8650" y="1370416"/>
            <a:ext cx="7886700" cy="326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28650" y="4771433"/>
            <a:ext cx="20574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028950" y="4771433"/>
            <a:ext cx="30861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457950" y="4771433"/>
            <a:ext cx="20574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21738" y="1643891"/>
            <a:ext cx="8061305" cy="995041"/>
          </a:xfrm>
        </p:spPr>
        <p:txBody>
          <a:bodyPr/>
          <a:lstStyle/>
          <a:p>
            <a:pPr algn="ctr">
              <a:defRPr/>
            </a:pPr>
            <a:r>
              <a:rPr lang="es-ES" sz="2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DETECCIÓN AUTOMÁTICA DEL NIVEL DE ESTRATIFICACIÓN</a:t>
            </a:r>
            <a:endParaRPr sz="2200" b="1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s-ES" sz="2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SOCIOECONÓMICO URBANO USANDO REDES NEURONALES</a:t>
            </a:r>
            <a:endParaRPr sz="2200" b="1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s-ES" sz="2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CONVOLUCIONALES SOBRE IMÁGENES SATELITALES CON</a:t>
            </a:r>
            <a:endParaRPr sz="2200" b="1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es-ES" sz="2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INFORMACIÓN AUMENTADA</a:t>
            </a:r>
            <a:endParaRPr sz="2200" b="1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93143" y="3970679"/>
            <a:ext cx="2456013" cy="2745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</a:rPr>
              <a:t>Raúl Ramos Pollán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152656" y="3970677"/>
            <a:ext cx="245719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>
                    <a:lumMod val="85000"/>
                    <a:lumOff val="15000"/>
                  </a:schemeClr>
                </a:solidFill>
              </a:rPr>
              <a:t>Fabio Martínez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53619" y="148303"/>
            <a:ext cx="7836760" cy="4412096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398266" y="4400200"/>
            <a:ext cx="2347466" cy="995041"/>
          </a:xfrm>
        </p:spPr>
        <p:txBody>
          <a:bodyPr/>
          <a:lstStyle/>
          <a:p>
            <a:pPr algn="ctr">
              <a:defRPr/>
            </a:pPr>
            <a:r>
              <a:rPr lang="es-ES" sz="22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PROYECTO</a:t>
            </a:r>
            <a:endParaRPr sz="2200" b="1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7241086" y="4914347"/>
            <a:ext cx="60739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168522" y="225950"/>
            <a:ext cx="3140668" cy="995040"/>
          </a:xfrm>
        </p:spPr>
        <p:txBody>
          <a:bodyPr/>
          <a:lstStyle/>
          <a:p>
            <a:pPr algn="ctr">
              <a:defRPr/>
            </a:pPr>
            <a:r>
              <a:rPr lang="es-ES" sz="2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NEAL JEAN</a:t>
            </a:r>
            <a:endParaRPr sz="2800" b="1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201744" y="3950956"/>
            <a:ext cx="5074227" cy="415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https://github.com/nealjean</a:t>
            </a:r>
            <a:endParaRPr>
              <a:latin typeface="Ubuntu"/>
              <a:ea typeface="Ubuntu"/>
              <a:cs typeface="Ubuntu"/>
            </a:endParaRPr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588248" y="1144337"/>
            <a:ext cx="2301217" cy="2569433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91498" y="225950"/>
            <a:ext cx="4206217" cy="4012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465959" y="1379342"/>
            <a:ext cx="5249784" cy="1773134"/>
          </a:xfrm>
        </p:spPr>
        <p:txBody>
          <a:bodyPr/>
          <a:lstStyle/>
          <a:p>
            <a:pPr algn="ctr">
              <a:defRPr/>
            </a:pPr>
            <a:r>
              <a:rPr lang="es-ES" sz="4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¿ALTO DESARROLLO URBANO?</a:t>
            </a:r>
            <a:endParaRPr sz="4800" b="1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7241085" y="4914346"/>
            <a:ext cx="607390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43581" y="635083"/>
            <a:ext cx="3363031" cy="3261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292831"/>
            <a:ext cx="7886700" cy="3266357"/>
          </a:xfrm>
        </p:spPr>
        <p:txBody>
          <a:bodyPr/>
          <a:lstStyle/>
          <a:p>
            <a:pPr>
              <a:defRPr/>
            </a:pP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Identificar fuentes de datos de imágenes satelitales e información adicional.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Diseñar y construir datasets integrando los datos obtenidos de las fuentes identi</a:t>
            </a: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ficadas.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Seleccionar entre distintas arquitecturas de redes neuronales convolucionales exis</a:t>
            </a: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tentes en la literatura y repositorios tecnológicos 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Entrenar las redes convolucionales probando configuraciones de datasets.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Evaluar el desempeño de las redes convolucionales con el uso de los distintos </a:t>
            </a: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dataset.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Elegir la mejor configuración tanto de red convolucional como de conjunto de </a:t>
            </a:r>
            <a:r>
              <a:rPr lang="es-ES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datos, teniendo en cuenta el desempeño obtenido.</a:t>
            </a:r>
            <a:endParaRPr sz="1600" b="0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398266" y="375374"/>
            <a:ext cx="2347465" cy="995040"/>
          </a:xfrm>
        </p:spPr>
        <p:txBody>
          <a:bodyPr/>
          <a:lstStyle/>
          <a:p>
            <a:pPr algn="ctr">
              <a:defRPr/>
            </a:pPr>
            <a:r>
              <a:rPr lang="es-ES" sz="2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OBJETIVOS</a:t>
            </a:r>
            <a:endParaRPr sz="2200" b="1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28159" y="588818"/>
            <a:ext cx="8487681" cy="3556980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28156" y="4386207"/>
            <a:ext cx="3087687" cy="995040"/>
          </a:xfrm>
        </p:spPr>
        <p:txBody>
          <a:bodyPr/>
          <a:lstStyle/>
          <a:p>
            <a:pPr algn="ctr">
              <a:defRPr/>
            </a:pPr>
            <a:r>
              <a:rPr lang="es-ES" sz="22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FUENTE DE DATOS</a:t>
            </a:r>
            <a:endParaRPr sz="2200" b="1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28156" y="4386207"/>
            <a:ext cx="3087687" cy="995040"/>
          </a:xfrm>
        </p:spPr>
        <p:txBody>
          <a:bodyPr/>
          <a:lstStyle/>
          <a:p>
            <a:pPr algn="ctr">
              <a:defRPr/>
            </a:pPr>
            <a:r>
              <a:rPr lang="es-ES" sz="22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DATASET</a:t>
            </a:r>
            <a:endParaRPr sz="2200" b="1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39111"/>
            <a:ext cx="7886700" cy="3266357"/>
          </a:xfrm>
        </p:spPr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La mejor manera de predecir el nivel socio económico de una zona urbana usando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imágenes satelitales es utilizar niveles de acercamiento satelital altos, capas de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información extra en las imágenes satelitales y la red neuronal FC-DenseNet56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con valores de Epoch y Batch-size mayores o iguales a 70 y 1 respectivamente.</a:t>
            </a:r>
            <a:endParaRPr sz="1200" b="0" i="0" u="none" strike="noStrike" cap="none" spc="0">
              <a:solidFill>
                <a:schemeClr val="tx1"/>
              </a:solidFill>
              <a:latin typeface="Ubuntutu"/>
              <a:ea typeface="Ubuntutu"/>
              <a:cs typeface="Ubuntutu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Con los archivos KML que se crearon y usando el software ruso SASplanet se crea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un dataset nombrado OVERLAECOBO, el cual consta de imágenes satelitales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de 5 diferentes niveles de acercamiento satelital. El dataset cuenta con dos ti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pos de imágenes satelitales (SIMPLE y COMPOUND) e imágenes Ground Truth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(LABEL) todas geográficamente correspondidas. las imágenes COMPOUND son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imágenes satelitales con un canal extra el cual consiste en información sobre el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riesgo que corren las mujeres en horarios nocturnos de las distintas localidades de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Bogotá.</a:t>
            </a:r>
            <a:endParaRPr sz="1200" b="0" i="0" u="none" strike="noStrike" cap="none" spc="0">
              <a:solidFill>
                <a:schemeClr val="tx1"/>
              </a:solidFill>
              <a:latin typeface="Ubuntutu"/>
              <a:ea typeface="Ubuntutu"/>
              <a:cs typeface="Ubuntutu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Como método de predicción para el nivel socio económico de zonas urbanas se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utiliza segmentación semántica, redes neuronales convoluciones y el Framework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Semantic-Segmentation-Suite disponible en https://github.com/GeorgeSeif/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Semantic-Segmentation-Suite el cual facilita el trabajo con los datos que se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poseen.</a:t>
            </a:r>
            <a:endParaRPr sz="1200" b="0" i="0" u="none" strike="noStrike" cap="none" spc="0">
              <a:solidFill>
                <a:schemeClr val="tx1"/>
              </a:solidFill>
              <a:latin typeface="Ubuntutu"/>
              <a:ea typeface="Ubuntutu"/>
              <a:cs typeface="Ubuntutu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El uso de niveles de acercamiento satelital más amplios genera una mayor calidad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en la predicción, esto es debido a que los ZOOM más grandes cuentan con un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número mayor de imagines y a la vez una mayor cantidad de información de la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cual el modelo puede aprender.</a:t>
            </a:r>
            <a:endParaRPr sz="1200" b="0" i="0" u="none" strike="noStrike" cap="none" spc="0">
              <a:solidFill>
                <a:schemeClr val="tx1"/>
              </a:solidFill>
              <a:latin typeface="Ubuntutu"/>
              <a:ea typeface="Ubuntutu"/>
              <a:cs typeface="Ubuntutu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Como lo enuncia la teoría el uso de valores altos en la variable Epoch genera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mejores resultados y el porcentaje de presencia de las clases en el dataset también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Ubuntutu"/>
                <a:ea typeface="Ubuntutu"/>
                <a:cs typeface="Ubuntutu"/>
              </a:rPr>
              <a:t>afecta la predicción.</a:t>
            </a:r>
            <a:endParaRPr sz="1200" b="0" i="0" u="none" strike="noStrike" cap="none" spc="0">
              <a:solidFill>
                <a:schemeClr val="tx1"/>
              </a:solidFill>
              <a:latin typeface="Ubuntutu"/>
              <a:ea typeface="Ubuntutu"/>
              <a:cs typeface="Ubuntu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ONLYOFFICE/2.4.526.0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