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972" r:id="rId3"/>
  </p:sldMasterIdLst>
  <p:notesMasterIdLst>
    <p:notesMasterId r:id="rId17"/>
  </p:notesMasterIdLst>
  <p:sldIdLst>
    <p:sldId id="347" r:id="rId4"/>
    <p:sldId id="263" r:id="rId5"/>
    <p:sldId id="286" r:id="rId6"/>
    <p:sldId id="348" r:id="rId7"/>
    <p:sldId id="349" r:id="rId8"/>
    <p:sldId id="350" r:id="rId9"/>
    <p:sldId id="351" r:id="rId10"/>
    <p:sldId id="352" r:id="rId11"/>
    <p:sldId id="353" r:id="rId12"/>
    <p:sldId id="354" r:id="rId13"/>
    <p:sldId id="355" r:id="rId14"/>
    <p:sldId id="356" r:id="rId15"/>
    <p:sldId id="3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091EA"/>
    <a:srgbClr val="FF0000"/>
    <a:srgbClr val="00B41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4660"/>
  </p:normalViewPr>
  <p:slideViewPr>
    <p:cSldViewPr>
      <p:cViewPr varScale="1">
        <p:scale>
          <a:sx n="58" d="100"/>
          <a:sy n="58" d="100"/>
        </p:scale>
        <p:origin x="1616"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EA6E38-82B1-47BB-A812-313B295FEFF2}" type="datetimeFigureOut">
              <a:rPr lang="en-US" smtClean="0"/>
              <a:pPr/>
              <a:t>11/30/2019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89E94-532B-494D-AD7A-712B16D9F5AA}" type="slidenum">
              <a:rPr lang="en-US" smtClean="0"/>
              <a:pPr/>
              <a:t>‹#›</a:t>
            </a:fld>
            <a:endParaRPr lang="en-US"/>
          </a:p>
        </p:txBody>
      </p:sp>
    </p:spTree>
    <p:extLst>
      <p:ext uri="{BB962C8B-B14F-4D97-AF65-F5344CB8AC3E}">
        <p14:creationId xmlns:p14="http://schemas.microsoft.com/office/powerpoint/2010/main" val="135109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MA" dirty="0"/>
          </a:p>
        </p:txBody>
      </p:sp>
      <p:sp>
        <p:nvSpPr>
          <p:cNvPr id="4" name="Slide Number Placeholder 3"/>
          <p:cNvSpPr>
            <a:spLocks noGrp="1"/>
          </p:cNvSpPr>
          <p:nvPr>
            <p:ph type="sldNum" sz="quarter" idx="5"/>
          </p:nvPr>
        </p:nvSpPr>
        <p:spPr/>
        <p:txBody>
          <a:bodyPr/>
          <a:lstStyle/>
          <a:p>
            <a:fld id="{61089E94-532B-494D-AD7A-712B16D9F5AA}" type="slidenum">
              <a:rPr lang="en-US" smtClean="0"/>
              <a:pPr/>
              <a:t>4</a:t>
            </a:fld>
            <a:endParaRPr lang="en-US"/>
          </a:p>
        </p:txBody>
      </p:sp>
    </p:spTree>
    <p:extLst>
      <p:ext uri="{BB962C8B-B14F-4D97-AF65-F5344CB8AC3E}">
        <p14:creationId xmlns:p14="http://schemas.microsoft.com/office/powerpoint/2010/main" val="320177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MA" dirty="0"/>
          </a:p>
        </p:txBody>
      </p:sp>
      <p:sp>
        <p:nvSpPr>
          <p:cNvPr id="4" name="Slide Number Placeholder 3"/>
          <p:cNvSpPr>
            <a:spLocks noGrp="1"/>
          </p:cNvSpPr>
          <p:nvPr>
            <p:ph type="sldNum" sz="quarter" idx="5"/>
          </p:nvPr>
        </p:nvSpPr>
        <p:spPr/>
        <p:txBody>
          <a:bodyPr/>
          <a:lstStyle/>
          <a:p>
            <a:fld id="{61089E94-532B-494D-AD7A-712B16D9F5AA}" type="slidenum">
              <a:rPr lang="en-US" smtClean="0"/>
              <a:pPr/>
              <a:t>5</a:t>
            </a:fld>
            <a:endParaRPr lang="en-US"/>
          </a:p>
        </p:txBody>
      </p:sp>
    </p:spTree>
    <p:extLst>
      <p:ext uri="{BB962C8B-B14F-4D97-AF65-F5344CB8AC3E}">
        <p14:creationId xmlns:p14="http://schemas.microsoft.com/office/powerpoint/2010/main" val="253450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MA" dirty="0"/>
          </a:p>
        </p:txBody>
      </p:sp>
      <p:sp>
        <p:nvSpPr>
          <p:cNvPr id="4" name="Slide Number Placeholder 3"/>
          <p:cNvSpPr>
            <a:spLocks noGrp="1"/>
          </p:cNvSpPr>
          <p:nvPr>
            <p:ph type="sldNum" sz="quarter" idx="5"/>
          </p:nvPr>
        </p:nvSpPr>
        <p:spPr/>
        <p:txBody>
          <a:bodyPr/>
          <a:lstStyle/>
          <a:p>
            <a:fld id="{61089E94-532B-494D-AD7A-712B16D9F5AA}" type="slidenum">
              <a:rPr lang="en-US" smtClean="0"/>
              <a:pPr/>
              <a:t>9</a:t>
            </a:fld>
            <a:endParaRPr lang="en-US"/>
          </a:p>
        </p:txBody>
      </p:sp>
    </p:spTree>
    <p:extLst>
      <p:ext uri="{BB962C8B-B14F-4D97-AF65-F5344CB8AC3E}">
        <p14:creationId xmlns:p14="http://schemas.microsoft.com/office/powerpoint/2010/main" val="235475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3545F7-77F9-4401-AA0E-BF14C26D8903}"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6B7A0F-5B99-4F35-9BDD-321CD3C098FF}"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B3369-7666-44EB-AEA9-5FA9440DB40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B3369-7666-44EB-AEA9-5FA9440DB40A}"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B7A0F-5B99-4F35-9BDD-321CD3C098FF}"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B3369-7666-44EB-AEA9-5FA9440DB40A}"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6B7A0F-5B99-4F35-9BDD-321CD3C098FF}" type="datetimeFigureOut">
              <a:rPr lang="en-US" smtClean="0"/>
              <a:pPr/>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B3369-7666-44EB-AEA9-5FA9440DB40A}"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6B7A0F-5B99-4F35-9BDD-321CD3C098FF}" type="datetimeFigureOut">
              <a:rPr lang="en-US" smtClean="0"/>
              <a:pPr/>
              <a:t>11/30/2019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B3369-7666-44EB-AEA9-5FA9440DB40A}"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6B7A0F-5B99-4F35-9BDD-321CD3C098FF}" type="datetimeFigureOut">
              <a:rPr lang="en-US" smtClean="0"/>
              <a:pPr/>
              <a:t>11/30/2019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B3369-7666-44EB-AEA9-5FA9440DB40A}"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B7A0F-5B99-4F35-9BDD-321CD3C098FF}" type="datetimeFigureOut">
              <a:rPr lang="en-US" smtClean="0"/>
              <a:pPr/>
              <a:t>11/30/2019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B3369-7666-44EB-AEA9-5FA9440DB40A}"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pPr/>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B3369-7666-44EB-AEA9-5FA9440DB4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545F7-77F9-4401-AA0E-BF14C26D8903}"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pPr/>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B3369-7666-44EB-AEA9-5FA9440DB40A}"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B3369-7666-44EB-AEA9-5FA9440DB40A}"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B3369-7666-44EB-AEA9-5FA9440DB40A}"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604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5531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005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44810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591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153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925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545F7-77F9-4401-AA0E-BF14C26D8903}"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3638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26285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83774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561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3545F7-77F9-4401-AA0E-BF14C26D8903}" type="datetimeFigureOut">
              <a:rPr lang="en-US" smtClean="0"/>
              <a:pPr/>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3545F7-77F9-4401-AA0E-BF14C26D8903}" type="datetimeFigureOut">
              <a:rPr lang="en-US" smtClean="0"/>
              <a:pPr/>
              <a:t>11/30/2019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3545F7-77F9-4401-AA0E-BF14C26D8903}" type="datetimeFigureOut">
              <a:rPr lang="en-US" smtClean="0"/>
              <a:pPr/>
              <a:t>11/30/2019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545F7-77F9-4401-AA0E-BF14C26D8903}" type="datetimeFigureOut">
              <a:rPr lang="en-US" smtClean="0"/>
              <a:pPr/>
              <a:t>11/30/2019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45F7-77F9-4401-AA0E-BF14C26D8903}" type="datetimeFigureOut">
              <a:rPr lang="en-US" smtClean="0"/>
              <a:pPr/>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545F7-77F9-4401-AA0E-BF14C26D8903}" type="datetimeFigureOut">
              <a:rPr lang="en-US" smtClean="0"/>
              <a:pPr/>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0586-5A1C-41FD-AA9D-07A4E729E6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545F7-77F9-4401-AA0E-BF14C26D8903}" type="datetimeFigureOut">
              <a:rPr lang="en-US" smtClean="0"/>
              <a:pPr/>
              <a:t>11/30/2019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E0586-5A1C-41FD-AA9D-07A4E729E6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B7A0F-5B99-4F35-9BDD-321CD3C098FF}" type="datetimeFigureOut">
              <a:rPr lang="en-US" smtClean="0"/>
              <a:pPr/>
              <a:t>11/30/2019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B3369-7666-44EB-AEA9-5FA9440DB4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B7A0F-5B99-4F35-9BDD-321CD3C098FF}" type="datetimeFigureOut">
              <a:rPr lang="en-US" smtClean="0">
                <a:solidFill>
                  <a:prstClr val="black">
                    <a:tint val="75000"/>
                  </a:prstClr>
                </a:solidFill>
              </a:rPr>
              <a:pPr/>
              <a:t>11/30/2019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B3369-7666-44EB-AEA9-5FA9440DB40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160968"/>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txBox="1">
            <a:spLocks noChangeArrowheads="1"/>
          </p:cNvSpPr>
          <p:nvPr/>
        </p:nvSpPr>
        <p:spPr>
          <a:xfrm>
            <a:off x="914400" y="533400"/>
            <a:ext cx="7315200" cy="870857"/>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200" dirty="0">
                <a:solidFill>
                  <a:schemeClr val="tx1">
                    <a:lumMod val="75000"/>
                    <a:lumOff val="25000"/>
                  </a:schemeClr>
                </a:solidFill>
              </a:rPr>
              <a:t>Les </a:t>
            </a:r>
            <a:r>
              <a:rPr lang="en-US" sz="5200" dirty="0" err="1">
                <a:solidFill>
                  <a:schemeClr val="tx1">
                    <a:lumMod val="75000"/>
                    <a:lumOff val="25000"/>
                  </a:schemeClr>
                </a:solidFill>
              </a:rPr>
              <a:t>outils</a:t>
            </a:r>
            <a:r>
              <a:rPr lang="en-US" sz="5200" dirty="0">
                <a:solidFill>
                  <a:schemeClr val="tx1">
                    <a:lumMod val="75000"/>
                    <a:lumOff val="25000"/>
                  </a:schemeClr>
                </a:solidFill>
              </a:rPr>
              <a:t> de </a:t>
            </a:r>
            <a:r>
              <a:rPr lang="en-US" sz="5200" dirty="0" err="1">
                <a:solidFill>
                  <a:schemeClr val="tx1">
                    <a:lumMod val="75000"/>
                    <a:lumOff val="25000"/>
                  </a:schemeClr>
                </a:solidFill>
              </a:rPr>
              <a:t>WireFraming</a:t>
            </a:r>
            <a:endParaRPr lang="ru-RU" sz="5200" dirty="0">
              <a:solidFill>
                <a:schemeClr val="tx1">
                  <a:lumMod val="75000"/>
                  <a:lumOff val="25000"/>
                </a:schemeClr>
              </a:solidFill>
            </a:endParaRPr>
          </a:p>
        </p:txBody>
      </p:sp>
      <p:pic>
        <p:nvPicPr>
          <p:cNvPr id="1026" name="Picture 2">
            <a:extLst>
              <a:ext uri="{FF2B5EF4-FFF2-40B4-BE49-F238E27FC236}">
                <a16:creationId xmlns:a16="http://schemas.microsoft.com/office/drawing/2014/main" id="{6059B923-E622-4754-BDA4-70CECDBA53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3576704"/>
            <a:ext cx="547687" cy="5356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7E83369-085A-4B6A-9649-87C41FBC44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2490376"/>
            <a:ext cx="547687" cy="5476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6CFB167-EE1F-4D30-A7BD-5794D66F508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38743" y="2278832"/>
            <a:ext cx="939380" cy="75923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ésultat de recherche d'images pour &quot;balsamiq logo png&quot;">
            <a:extLst>
              <a:ext uri="{FF2B5EF4-FFF2-40B4-BE49-F238E27FC236}">
                <a16:creationId xmlns:a16="http://schemas.microsoft.com/office/drawing/2014/main" id="{83D04DC1-81B6-4D3C-A77D-D889FFFEA1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38198" y="3838578"/>
            <a:ext cx="729997" cy="54749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D63D94F-6439-4179-A0C1-7E3D837A3A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38198" y="4562695"/>
            <a:ext cx="634703"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9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A9BA-D477-4644-9B3D-CD9DF6226C4B}"/>
              </a:ext>
            </a:extLst>
          </p:cNvPr>
          <p:cNvSpPr>
            <a:spLocks noGrp="1"/>
          </p:cNvSpPr>
          <p:nvPr>
            <p:ph type="title"/>
          </p:nvPr>
        </p:nvSpPr>
        <p:spPr/>
        <p:txBody>
          <a:bodyPr/>
          <a:lstStyle/>
          <a:p>
            <a:endParaRPr lang="fr-MA"/>
          </a:p>
        </p:txBody>
      </p:sp>
      <p:sp>
        <p:nvSpPr>
          <p:cNvPr id="3" name="Content Placeholder 2">
            <a:extLst>
              <a:ext uri="{FF2B5EF4-FFF2-40B4-BE49-F238E27FC236}">
                <a16:creationId xmlns:a16="http://schemas.microsoft.com/office/drawing/2014/main" id="{B86EDEBB-ED94-481C-B94E-294A821824E0}"/>
              </a:ext>
            </a:extLst>
          </p:cNvPr>
          <p:cNvSpPr>
            <a:spLocks noGrp="1"/>
          </p:cNvSpPr>
          <p:nvPr>
            <p:ph idx="1"/>
          </p:nvPr>
        </p:nvSpPr>
        <p:spPr/>
        <p:txBody>
          <a:bodyPr/>
          <a:lstStyle/>
          <a:p>
            <a:endParaRPr lang="fr-MA" dirty="0"/>
          </a:p>
        </p:txBody>
      </p:sp>
      <p:pic>
        <p:nvPicPr>
          <p:cNvPr id="6146" name="Picture 2">
            <a:extLst>
              <a:ext uri="{FF2B5EF4-FFF2-40B4-BE49-F238E27FC236}">
                <a16:creationId xmlns:a16="http://schemas.microsoft.com/office/drawing/2014/main" id="{87856000-E08F-42D9-9D2B-30DAC31DF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7848600" cy="421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59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7E2E-EBED-4CF3-8DD3-068DE41C9AD6}"/>
              </a:ext>
            </a:extLst>
          </p:cNvPr>
          <p:cNvSpPr>
            <a:spLocks noGrp="1"/>
          </p:cNvSpPr>
          <p:nvPr>
            <p:ph type="title"/>
          </p:nvPr>
        </p:nvSpPr>
        <p:spPr>
          <a:xfrm>
            <a:off x="3429000" y="304800"/>
            <a:ext cx="3429000" cy="1143000"/>
          </a:xfrm>
        </p:spPr>
        <p:txBody>
          <a:bodyPr/>
          <a:lstStyle/>
          <a:p>
            <a:pPr algn="l"/>
            <a:r>
              <a:rPr lang="fr-FR" dirty="0" err="1"/>
              <a:t>Figma</a:t>
            </a:r>
            <a:endParaRPr lang="fr-MA" dirty="0"/>
          </a:p>
        </p:txBody>
      </p:sp>
      <p:sp>
        <p:nvSpPr>
          <p:cNvPr id="3" name="Content Placeholder 2">
            <a:extLst>
              <a:ext uri="{FF2B5EF4-FFF2-40B4-BE49-F238E27FC236}">
                <a16:creationId xmlns:a16="http://schemas.microsoft.com/office/drawing/2014/main" id="{6927F67A-85D5-43F3-B4DB-855637DE8B51}"/>
              </a:ext>
            </a:extLst>
          </p:cNvPr>
          <p:cNvSpPr>
            <a:spLocks noGrp="1"/>
          </p:cNvSpPr>
          <p:nvPr>
            <p:ph idx="1"/>
          </p:nvPr>
        </p:nvSpPr>
        <p:spPr>
          <a:xfrm>
            <a:off x="457200" y="1600201"/>
            <a:ext cx="8229600" cy="1524000"/>
          </a:xfrm>
        </p:spPr>
        <p:txBody>
          <a:bodyPr/>
          <a:lstStyle/>
          <a:p>
            <a:r>
              <a:rPr lang="fr-FR" dirty="0"/>
              <a:t>un outil collaboratif pour le design d’interface (Gratuit 30j d’essai et 2 projets).</a:t>
            </a:r>
          </a:p>
          <a:p>
            <a:endParaRPr lang="fr-MA" dirty="0"/>
          </a:p>
        </p:txBody>
      </p:sp>
      <p:pic>
        <p:nvPicPr>
          <p:cNvPr id="4" name="Picture 6">
            <a:extLst>
              <a:ext uri="{FF2B5EF4-FFF2-40B4-BE49-F238E27FC236}">
                <a16:creationId xmlns:a16="http://schemas.microsoft.com/office/drawing/2014/main" id="{9CC10736-C8E6-4CDC-A425-106C770159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04800"/>
            <a:ext cx="1371600" cy="11085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BFCF61F-A463-4C62-9630-1E0935B1477C}"/>
              </a:ext>
            </a:extLst>
          </p:cNvPr>
          <p:cNvPicPr>
            <a:picLocks noChangeAspect="1"/>
          </p:cNvPicPr>
          <p:nvPr/>
        </p:nvPicPr>
        <p:blipFill>
          <a:blip r:embed="rId3"/>
          <a:stretch>
            <a:fillRect/>
          </a:stretch>
        </p:blipFill>
        <p:spPr>
          <a:xfrm>
            <a:off x="685800" y="2667000"/>
            <a:ext cx="6291538" cy="3345657"/>
          </a:xfrm>
          <a:prstGeom prst="rect">
            <a:avLst/>
          </a:prstGeom>
        </p:spPr>
      </p:pic>
    </p:spTree>
    <p:extLst>
      <p:ext uri="{BB962C8B-B14F-4D97-AF65-F5344CB8AC3E}">
        <p14:creationId xmlns:p14="http://schemas.microsoft.com/office/powerpoint/2010/main" val="259264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321B-C566-42CB-94ED-7164BED6F0D5}"/>
              </a:ext>
            </a:extLst>
          </p:cNvPr>
          <p:cNvSpPr>
            <a:spLocks noGrp="1"/>
          </p:cNvSpPr>
          <p:nvPr>
            <p:ph type="title"/>
          </p:nvPr>
        </p:nvSpPr>
        <p:spPr/>
        <p:txBody>
          <a:bodyPr/>
          <a:lstStyle/>
          <a:p>
            <a:endParaRPr lang="fr-MA"/>
          </a:p>
        </p:txBody>
      </p:sp>
      <p:pic>
        <p:nvPicPr>
          <p:cNvPr id="9218" name="Picture 2" descr="Image associée">
            <a:extLst>
              <a:ext uri="{FF2B5EF4-FFF2-40B4-BE49-F238E27FC236}">
                <a16:creationId xmlns:a16="http://schemas.microsoft.com/office/drawing/2014/main" id="{455065C7-84D4-42EE-9913-891025BEC8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609600"/>
            <a:ext cx="668532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160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EA1B-AC06-43A5-A9F1-CA3DEAD776CC}"/>
              </a:ext>
            </a:extLst>
          </p:cNvPr>
          <p:cNvSpPr>
            <a:spLocks noGrp="1"/>
          </p:cNvSpPr>
          <p:nvPr>
            <p:ph type="title"/>
          </p:nvPr>
        </p:nvSpPr>
        <p:spPr/>
        <p:txBody>
          <a:bodyPr/>
          <a:lstStyle/>
          <a:p>
            <a:endParaRPr lang="fr-MA"/>
          </a:p>
        </p:txBody>
      </p:sp>
      <p:sp>
        <p:nvSpPr>
          <p:cNvPr id="3" name="Content Placeholder 2">
            <a:extLst>
              <a:ext uri="{FF2B5EF4-FFF2-40B4-BE49-F238E27FC236}">
                <a16:creationId xmlns:a16="http://schemas.microsoft.com/office/drawing/2014/main" id="{B559EA1E-F942-4B5F-9A3D-4A8E6E4C68C4}"/>
              </a:ext>
            </a:extLst>
          </p:cNvPr>
          <p:cNvSpPr>
            <a:spLocks noGrp="1"/>
          </p:cNvSpPr>
          <p:nvPr>
            <p:ph idx="1"/>
          </p:nvPr>
        </p:nvSpPr>
        <p:spPr/>
        <p:txBody>
          <a:bodyPr/>
          <a:lstStyle/>
          <a:p>
            <a:endParaRPr lang="fr-MA"/>
          </a:p>
        </p:txBody>
      </p:sp>
      <p:pic>
        <p:nvPicPr>
          <p:cNvPr id="11266" name="Picture 2" descr="Résultat de recherche d'images pour &quot;any questions&quot;">
            <a:extLst>
              <a:ext uri="{FF2B5EF4-FFF2-40B4-BE49-F238E27FC236}">
                <a16:creationId xmlns:a16="http://schemas.microsoft.com/office/drawing/2014/main" id="{31FB9236-C321-4B9E-9F7D-FC286E310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638"/>
            <a:ext cx="561975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143000" y="1981200"/>
            <a:ext cx="7010400" cy="4165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742950" lvl="1" indent="-285750" algn="just">
              <a:lnSpc>
                <a:spcPct val="160000"/>
              </a:lnSpc>
              <a:buFont typeface="Wingdings" panose="05000000000000000000" pitchFamily="2" charset="2"/>
              <a:buChar char="Ø"/>
            </a:pPr>
            <a:r>
              <a:rPr lang="en-US" sz="1800" i="1" dirty="0">
                <a:solidFill>
                  <a:schemeClr val="tx1">
                    <a:lumMod val="85000"/>
                    <a:lumOff val="15000"/>
                  </a:schemeClr>
                </a:solidFill>
                <a:latin typeface="Arial" charset="0"/>
                <a:ea typeface="굴림" pitchFamily="34" charset="-127"/>
              </a:rPr>
              <a:t>Introduction</a:t>
            </a:r>
          </a:p>
          <a:p>
            <a:pPr marL="742950" lvl="1" indent="-285750" algn="just">
              <a:lnSpc>
                <a:spcPct val="160000"/>
              </a:lnSpc>
              <a:buFont typeface="Wingdings" panose="05000000000000000000" pitchFamily="2" charset="2"/>
              <a:buChar char="Ø"/>
            </a:pPr>
            <a:r>
              <a:rPr lang="en-US" sz="1800" i="1" dirty="0">
                <a:solidFill>
                  <a:schemeClr val="tx1">
                    <a:lumMod val="85000"/>
                    <a:lumOff val="15000"/>
                  </a:schemeClr>
                </a:solidFill>
                <a:latin typeface="Arial" charset="0"/>
                <a:ea typeface="굴림" pitchFamily="34" charset="-127"/>
              </a:rPr>
              <a:t>Definitions et Examples. </a:t>
            </a:r>
          </a:p>
        </p:txBody>
      </p:sp>
      <p:sp>
        <p:nvSpPr>
          <p:cNvPr id="5" name="AutoShape 68"/>
          <p:cNvSpPr>
            <a:spLocks noChangeArrowheads="1"/>
          </p:cNvSpPr>
          <p:nvPr/>
        </p:nvSpPr>
        <p:spPr bwMode="gray">
          <a:xfrm>
            <a:off x="1143000" y="381000"/>
            <a:ext cx="6696075" cy="635000"/>
          </a:xfrm>
          <a:prstGeom prst="roundRect">
            <a:avLst>
              <a:gd name="adj" fmla="val 0"/>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defRPr/>
            </a:pPr>
            <a:r>
              <a:rPr kumimoji="1" lang="en-US" altLang="ko-KR" sz="3500" dirty="0" err="1">
                <a:solidFill>
                  <a:schemeClr val="tx1">
                    <a:lumMod val="85000"/>
                    <a:lumOff val="15000"/>
                  </a:schemeClr>
                </a:solidFill>
                <a:ea typeface="굴림" pitchFamily="34" charset="-127"/>
              </a:rPr>
              <a:t>Sommaire</a:t>
            </a:r>
            <a:endParaRPr kumimoji="1" lang="en-US" altLang="ko-KR" sz="3500" dirty="0">
              <a:solidFill>
                <a:schemeClr val="tx1">
                  <a:lumMod val="85000"/>
                  <a:lumOff val="15000"/>
                </a:schemeClr>
              </a:solidFill>
              <a:ea typeface="굴림" pitchFamily="34"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362200" y="838200"/>
            <a:ext cx="6553200" cy="715963"/>
          </a:xfrm>
        </p:spPr>
        <p:txBody>
          <a:bodyPr/>
          <a:lstStyle/>
          <a:p>
            <a:pPr algn="l"/>
            <a:r>
              <a:rPr lang="en-US" sz="3600" dirty="0" err="1">
                <a:solidFill>
                  <a:srgbClr val="4D4D4D"/>
                </a:solidFill>
              </a:rPr>
              <a:t>C’est</a:t>
            </a:r>
            <a:r>
              <a:rPr lang="en-US" sz="3600" dirty="0">
                <a:solidFill>
                  <a:srgbClr val="4D4D4D"/>
                </a:solidFill>
              </a:rPr>
              <a:t> quoi Wireframing?</a:t>
            </a:r>
          </a:p>
        </p:txBody>
      </p:sp>
      <p:sp>
        <p:nvSpPr>
          <p:cNvPr id="4" name="TextBox 3"/>
          <p:cNvSpPr txBox="1"/>
          <p:nvPr/>
        </p:nvSpPr>
        <p:spPr>
          <a:xfrm>
            <a:off x="2365872" y="2362200"/>
            <a:ext cx="6096000" cy="2308324"/>
          </a:xfrm>
          <a:prstGeom prst="rect">
            <a:avLst/>
          </a:prstGeom>
          <a:noFill/>
        </p:spPr>
        <p:txBody>
          <a:bodyPr wrap="square" rtlCol="0">
            <a:spAutoFit/>
          </a:bodyPr>
          <a:lstStyle/>
          <a:p>
            <a:pPr marL="285750" indent="-285750">
              <a:buFont typeface="Arial" pitchFamily="34" charset="0"/>
              <a:buChar char="•"/>
            </a:pPr>
            <a:r>
              <a:rPr lang="fr-FR" sz="2400" dirty="0"/>
              <a:t>Un wireframe dans le domaine du webdesign représente le schéma d'une page web ou d'un site web. Ce schéma est utilisé lors des étapes préliminaires à la conception d'une interface web. Il permet de faciliter la communication sur le début du design.</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199473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CC3E-3E41-427D-AC0D-D134183B2773}"/>
              </a:ext>
            </a:extLst>
          </p:cNvPr>
          <p:cNvSpPr>
            <a:spLocks noGrp="1"/>
          </p:cNvSpPr>
          <p:nvPr>
            <p:ph type="title"/>
          </p:nvPr>
        </p:nvSpPr>
        <p:spPr>
          <a:xfrm>
            <a:off x="2895600" y="274638"/>
            <a:ext cx="5791200" cy="1143000"/>
          </a:xfrm>
        </p:spPr>
        <p:txBody>
          <a:bodyPr/>
          <a:lstStyle/>
          <a:p>
            <a:pPr algn="l"/>
            <a:r>
              <a:rPr lang="fr-FR" dirty="0" err="1"/>
              <a:t>Justinmind</a:t>
            </a:r>
            <a:endParaRPr lang="fr-MA" dirty="0"/>
          </a:p>
        </p:txBody>
      </p:sp>
      <p:sp>
        <p:nvSpPr>
          <p:cNvPr id="3" name="Content Placeholder 2">
            <a:extLst>
              <a:ext uri="{FF2B5EF4-FFF2-40B4-BE49-F238E27FC236}">
                <a16:creationId xmlns:a16="http://schemas.microsoft.com/office/drawing/2014/main" id="{45444B0C-6828-459E-9B20-E7BDC53F1FA6}"/>
              </a:ext>
            </a:extLst>
          </p:cNvPr>
          <p:cNvSpPr>
            <a:spLocks noGrp="1"/>
          </p:cNvSpPr>
          <p:nvPr>
            <p:ph idx="1"/>
          </p:nvPr>
        </p:nvSpPr>
        <p:spPr>
          <a:xfrm>
            <a:off x="457200" y="1600201"/>
            <a:ext cx="8229600" cy="990600"/>
          </a:xfrm>
        </p:spPr>
        <p:txBody>
          <a:bodyPr>
            <a:normAutofit lnSpcReduction="10000"/>
          </a:bodyPr>
          <a:lstStyle/>
          <a:p>
            <a:r>
              <a:rPr lang="fr-FR" dirty="0"/>
              <a:t>est un logiciel de conception d'interfaces qui marche aussi pour le Web.(Gratuit)</a:t>
            </a:r>
            <a:endParaRPr lang="fr-MA" dirty="0"/>
          </a:p>
        </p:txBody>
      </p:sp>
      <p:pic>
        <p:nvPicPr>
          <p:cNvPr id="4" name="Picture 14">
            <a:extLst>
              <a:ext uri="{FF2B5EF4-FFF2-40B4-BE49-F238E27FC236}">
                <a16:creationId xmlns:a16="http://schemas.microsoft.com/office/drawing/2014/main" id="{2464E5AB-19F0-49B4-90FC-C90C3A6379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74638"/>
            <a:ext cx="1792077" cy="12371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76E9F95-9BCE-46C0-B725-550A066FACA4}"/>
              </a:ext>
            </a:extLst>
          </p:cNvPr>
          <p:cNvPicPr>
            <a:picLocks noChangeAspect="1"/>
          </p:cNvPicPr>
          <p:nvPr/>
        </p:nvPicPr>
        <p:blipFill>
          <a:blip r:embed="rId4"/>
          <a:stretch>
            <a:fillRect/>
          </a:stretch>
        </p:blipFill>
        <p:spPr>
          <a:xfrm>
            <a:off x="940106" y="2590801"/>
            <a:ext cx="6553200" cy="3493446"/>
          </a:xfrm>
          <a:prstGeom prst="rect">
            <a:avLst/>
          </a:prstGeom>
        </p:spPr>
      </p:pic>
    </p:spTree>
    <p:extLst>
      <p:ext uri="{BB962C8B-B14F-4D97-AF65-F5344CB8AC3E}">
        <p14:creationId xmlns:p14="http://schemas.microsoft.com/office/powerpoint/2010/main" val="287350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74BA-CA2D-406E-AD18-F2B2CA344780}"/>
              </a:ext>
            </a:extLst>
          </p:cNvPr>
          <p:cNvSpPr>
            <a:spLocks noGrp="1"/>
          </p:cNvSpPr>
          <p:nvPr>
            <p:ph type="title"/>
          </p:nvPr>
        </p:nvSpPr>
        <p:spPr>
          <a:xfrm>
            <a:off x="2743200" y="274638"/>
            <a:ext cx="5943600" cy="1143000"/>
          </a:xfrm>
        </p:spPr>
        <p:txBody>
          <a:bodyPr/>
          <a:lstStyle/>
          <a:p>
            <a:pPr algn="l"/>
            <a:r>
              <a:rPr lang="fr-FR" dirty="0" err="1"/>
              <a:t>Balsamiq</a:t>
            </a:r>
            <a:endParaRPr lang="fr-MA" dirty="0"/>
          </a:p>
        </p:txBody>
      </p:sp>
      <p:sp>
        <p:nvSpPr>
          <p:cNvPr id="3" name="Content Placeholder 2">
            <a:extLst>
              <a:ext uri="{FF2B5EF4-FFF2-40B4-BE49-F238E27FC236}">
                <a16:creationId xmlns:a16="http://schemas.microsoft.com/office/drawing/2014/main" id="{E62B645C-669F-42C8-A46A-3BDC5E91535B}"/>
              </a:ext>
            </a:extLst>
          </p:cNvPr>
          <p:cNvSpPr>
            <a:spLocks noGrp="1"/>
          </p:cNvSpPr>
          <p:nvPr>
            <p:ph idx="1"/>
          </p:nvPr>
        </p:nvSpPr>
        <p:spPr>
          <a:xfrm>
            <a:off x="457200" y="1600201"/>
            <a:ext cx="6705600" cy="4419600"/>
          </a:xfrm>
        </p:spPr>
        <p:txBody>
          <a:bodyPr>
            <a:normAutofit lnSpcReduction="10000"/>
          </a:bodyPr>
          <a:lstStyle/>
          <a:p>
            <a:r>
              <a:rPr lang="fr-FR" dirty="0" err="1"/>
              <a:t>Balsamiq</a:t>
            </a:r>
            <a:r>
              <a:rPr lang="fr-FR" dirty="0"/>
              <a:t> est l’éditeur du produit </a:t>
            </a:r>
            <a:r>
              <a:rPr lang="fr-FR" dirty="0" err="1"/>
              <a:t>Balsamiq</a:t>
            </a:r>
            <a:r>
              <a:rPr lang="fr-FR" dirty="0"/>
              <a:t> </a:t>
            </a:r>
            <a:r>
              <a:rPr lang="fr-FR" dirty="0" err="1"/>
              <a:t>Mockups</a:t>
            </a:r>
            <a:r>
              <a:rPr lang="fr-FR" dirty="0"/>
              <a:t>, un outil permettant de créer facilement des prototypes d’IHM électronique. Avec </a:t>
            </a:r>
            <a:r>
              <a:rPr lang="fr-FR" dirty="0" err="1"/>
              <a:t>Balsamiq</a:t>
            </a:r>
            <a:r>
              <a:rPr lang="fr-FR" dirty="0"/>
              <a:t> </a:t>
            </a:r>
            <a:r>
              <a:rPr lang="fr-FR" dirty="0" err="1"/>
              <a:t>Mockups</a:t>
            </a:r>
            <a:r>
              <a:rPr lang="fr-FR" dirty="0"/>
              <a:t> il est ainsi possible de prototyper tout type d’applications (desktop, web, smartphone, …).(Payant avec 30j d’essai).</a:t>
            </a:r>
          </a:p>
          <a:p>
            <a:endParaRPr lang="fr-MA" dirty="0"/>
          </a:p>
        </p:txBody>
      </p:sp>
      <p:pic>
        <p:nvPicPr>
          <p:cNvPr id="5" name="Picture 12" descr="Résultat de recherche d'images pour &quot;balsamiq logo png&quot;">
            <a:extLst>
              <a:ext uri="{FF2B5EF4-FFF2-40B4-BE49-F238E27FC236}">
                <a16:creationId xmlns:a16="http://schemas.microsoft.com/office/drawing/2014/main" id="{CE1D0A0B-06E2-49F0-A630-0717E566BE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98639"/>
            <a:ext cx="1524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36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CD5B-0A15-459C-91C9-BF88EDA27A24}"/>
              </a:ext>
            </a:extLst>
          </p:cNvPr>
          <p:cNvSpPr>
            <a:spLocks noGrp="1"/>
          </p:cNvSpPr>
          <p:nvPr>
            <p:ph type="title"/>
          </p:nvPr>
        </p:nvSpPr>
        <p:spPr/>
        <p:txBody>
          <a:bodyPr/>
          <a:lstStyle/>
          <a:p>
            <a:endParaRPr lang="fr-MA" dirty="0"/>
          </a:p>
        </p:txBody>
      </p:sp>
      <p:pic>
        <p:nvPicPr>
          <p:cNvPr id="2050" name="Picture 2">
            <a:extLst>
              <a:ext uri="{FF2B5EF4-FFF2-40B4-BE49-F238E27FC236}">
                <a16:creationId xmlns:a16="http://schemas.microsoft.com/office/drawing/2014/main" id="{EFAFDCE4-61D9-4D4F-99F5-5FF146FC24B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3429" y="533400"/>
            <a:ext cx="7815319"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73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7AA5-1E1E-41CE-BC0B-0168D42C630D}"/>
              </a:ext>
            </a:extLst>
          </p:cNvPr>
          <p:cNvSpPr>
            <a:spLocks noGrp="1"/>
          </p:cNvSpPr>
          <p:nvPr>
            <p:ph type="title"/>
          </p:nvPr>
        </p:nvSpPr>
        <p:spPr>
          <a:xfrm>
            <a:off x="2057400" y="440675"/>
            <a:ext cx="5791200" cy="1143000"/>
          </a:xfrm>
        </p:spPr>
        <p:txBody>
          <a:bodyPr/>
          <a:lstStyle/>
          <a:p>
            <a:pPr algn="l"/>
            <a:r>
              <a:rPr lang="fr-FR" dirty="0"/>
              <a:t>Adobe XD</a:t>
            </a:r>
            <a:endParaRPr lang="fr-MA" dirty="0"/>
          </a:p>
        </p:txBody>
      </p:sp>
      <p:sp>
        <p:nvSpPr>
          <p:cNvPr id="3" name="Content Placeholder 2">
            <a:extLst>
              <a:ext uri="{FF2B5EF4-FFF2-40B4-BE49-F238E27FC236}">
                <a16:creationId xmlns:a16="http://schemas.microsoft.com/office/drawing/2014/main" id="{E22C17BE-7A33-41E4-BBB6-CD4D364E890C}"/>
              </a:ext>
            </a:extLst>
          </p:cNvPr>
          <p:cNvSpPr>
            <a:spLocks noGrp="1"/>
          </p:cNvSpPr>
          <p:nvPr>
            <p:ph idx="1"/>
          </p:nvPr>
        </p:nvSpPr>
        <p:spPr>
          <a:xfrm>
            <a:off x="457200" y="2209800"/>
            <a:ext cx="8229600" cy="2057400"/>
          </a:xfrm>
        </p:spPr>
        <p:txBody>
          <a:bodyPr/>
          <a:lstStyle/>
          <a:p>
            <a:r>
              <a:rPr lang="fr-FR" b="1" dirty="0"/>
              <a:t>Adobe XD</a:t>
            </a:r>
            <a:r>
              <a:rPr lang="fr-FR" dirty="0"/>
              <a:t> est vraiment sans équivalent pour asseoir l'ergonomie de votre site avec clarté et aussi gérer ses déclinaisons en tablette et mobile. </a:t>
            </a:r>
            <a:endParaRPr lang="fr-MA" dirty="0"/>
          </a:p>
        </p:txBody>
      </p:sp>
      <p:pic>
        <p:nvPicPr>
          <p:cNvPr id="4" name="Picture 2">
            <a:extLst>
              <a:ext uri="{FF2B5EF4-FFF2-40B4-BE49-F238E27FC236}">
                <a16:creationId xmlns:a16="http://schemas.microsoft.com/office/drawing/2014/main" id="{6A8945FB-8ED0-4384-95BB-9C3AF8AEF9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57200"/>
            <a:ext cx="973930" cy="952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17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8DDF-185E-4DAC-9ADC-765BFFEAE1BD}"/>
              </a:ext>
            </a:extLst>
          </p:cNvPr>
          <p:cNvSpPr>
            <a:spLocks noGrp="1"/>
          </p:cNvSpPr>
          <p:nvPr>
            <p:ph type="title"/>
          </p:nvPr>
        </p:nvSpPr>
        <p:spPr/>
        <p:txBody>
          <a:bodyPr/>
          <a:lstStyle/>
          <a:p>
            <a:endParaRPr lang="fr-MA"/>
          </a:p>
        </p:txBody>
      </p:sp>
      <p:pic>
        <p:nvPicPr>
          <p:cNvPr id="4" name="Content Placeholder 3">
            <a:extLst>
              <a:ext uri="{FF2B5EF4-FFF2-40B4-BE49-F238E27FC236}">
                <a16:creationId xmlns:a16="http://schemas.microsoft.com/office/drawing/2014/main" id="{17190B9A-D847-4A2B-A35F-BC9413C7EA64}"/>
              </a:ext>
            </a:extLst>
          </p:cNvPr>
          <p:cNvPicPr>
            <a:picLocks noGrp="1" noChangeAspect="1"/>
          </p:cNvPicPr>
          <p:nvPr>
            <p:ph idx="1"/>
          </p:nvPr>
        </p:nvPicPr>
        <p:blipFill>
          <a:blip r:embed="rId2"/>
          <a:stretch>
            <a:fillRect/>
          </a:stretch>
        </p:blipFill>
        <p:spPr>
          <a:xfrm>
            <a:off x="545192" y="274638"/>
            <a:ext cx="8150789" cy="4343400"/>
          </a:xfrm>
          <a:prstGeom prst="rect">
            <a:avLst/>
          </a:prstGeom>
        </p:spPr>
      </p:pic>
    </p:spTree>
    <p:extLst>
      <p:ext uri="{BB962C8B-B14F-4D97-AF65-F5344CB8AC3E}">
        <p14:creationId xmlns:p14="http://schemas.microsoft.com/office/powerpoint/2010/main" val="129029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BD19-0107-4DB3-9C8F-AFD912300967}"/>
              </a:ext>
            </a:extLst>
          </p:cNvPr>
          <p:cNvSpPr>
            <a:spLocks noGrp="1"/>
          </p:cNvSpPr>
          <p:nvPr>
            <p:ph type="title"/>
          </p:nvPr>
        </p:nvSpPr>
        <p:spPr>
          <a:xfrm>
            <a:off x="2514600" y="304800"/>
            <a:ext cx="8229600" cy="1143000"/>
          </a:xfrm>
        </p:spPr>
        <p:txBody>
          <a:bodyPr/>
          <a:lstStyle/>
          <a:p>
            <a:pPr algn="l"/>
            <a:r>
              <a:rPr lang="fr-FR" dirty="0"/>
              <a:t>Pencil</a:t>
            </a:r>
            <a:endParaRPr lang="fr-MA" dirty="0"/>
          </a:p>
        </p:txBody>
      </p:sp>
      <p:sp>
        <p:nvSpPr>
          <p:cNvPr id="3" name="Content Placeholder 2">
            <a:extLst>
              <a:ext uri="{FF2B5EF4-FFF2-40B4-BE49-F238E27FC236}">
                <a16:creationId xmlns:a16="http://schemas.microsoft.com/office/drawing/2014/main" id="{93263BA9-B410-46C6-AD8F-E1C6AD4B55E1}"/>
              </a:ext>
            </a:extLst>
          </p:cNvPr>
          <p:cNvSpPr>
            <a:spLocks noGrp="1"/>
          </p:cNvSpPr>
          <p:nvPr>
            <p:ph idx="1"/>
          </p:nvPr>
        </p:nvSpPr>
        <p:spPr>
          <a:xfrm>
            <a:off x="609600" y="2133600"/>
            <a:ext cx="8229600" cy="4525963"/>
          </a:xfrm>
        </p:spPr>
        <p:txBody>
          <a:bodyPr/>
          <a:lstStyle/>
          <a:p>
            <a:r>
              <a:rPr lang="fr-FR" dirty="0"/>
              <a:t>Pencil est un logiciel libre et gratuit de création de maquettes typographiques développé par Evolution Solutions. Il est utilisé afin de créer des diagrammes et des maquettes d'interface graphique de logiciels.</a:t>
            </a:r>
            <a:endParaRPr lang="fr-MA" dirty="0"/>
          </a:p>
        </p:txBody>
      </p:sp>
      <p:pic>
        <p:nvPicPr>
          <p:cNvPr id="4" name="Picture 4">
            <a:extLst>
              <a:ext uri="{FF2B5EF4-FFF2-40B4-BE49-F238E27FC236}">
                <a16:creationId xmlns:a16="http://schemas.microsoft.com/office/drawing/2014/main" id="{39E02A50-F782-4231-AE7B-C6BFA304DF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3048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391265"/>
      </p:ext>
    </p:extLst>
  </p:cSld>
  <p:clrMapOvr>
    <a:masterClrMapping/>
  </p:clrMapOvr>
</p:sld>
</file>

<file path=ppt/theme/theme1.xml><?xml version="1.0" encoding="utf-8"?>
<a:theme xmlns:a="http://schemas.openxmlformats.org/drawingml/2006/main" name="Office Theme">
  <a:themeElements>
    <a:clrScheme name="Custom0">
      <a:dk1>
        <a:sysClr val="windowText" lastClr="000000"/>
      </a:dk1>
      <a:lt1>
        <a:sysClr val="window" lastClr="FFFFFF"/>
      </a:lt1>
      <a:dk2>
        <a:srgbClr val="6D787D"/>
      </a:dk2>
      <a:lt2>
        <a:srgbClr val="EEECE1"/>
      </a:lt2>
      <a:accent1>
        <a:srgbClr val="666666"/>
      </a:accent1>
      <a:accent2>
        <a:srgbClr val="9B9B9B"/>
      </a:accent2>
      <a:accent3>
        <a:srgbClr val="C0C0C0"/>
      </a:accent3>
      <a:accent4>
        <a:srgbClr val="FF0505"/>
      </a:accent4>
      <a:accent5>
        <a:srgbClr val="FFFFFF"/>
      </a:accent5>
      <a:accent6>
        <a:srgbClr val="BDC7CB"/>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0">
      <a:dk1>
        <a:sysClr val="windowText" lastClr="000000"/>
      </a:dk1>
      <a:lt1>
        <a:sysClr val="window" lastClr="FFFFFF"/>
      </a:lt1>
      <a:dk2>
        <a:srgbClr val="6D787D"/>
      </a:dk2>
      <a:lt2>
        <a:srgbClr val="EEECE1"/>
      </a:lt2>
      <a:accent1>
        <a:srgbClr val="666666"/>
      </a:accent1>
      <a:accent2>
        <a:srgbClr val="9B9B9B"/>
      </a:accent2>
      <a:accent3>
        <a:srgbClr val="C0C0C0"/>
      </a:accent3>
      <a:accent4>
        <a:srgbClr val="FF0505"/>
      </a:accent4>
      <a:accent5>
        <a:srgbClr val="FFFFFF"/>
      </a:accent5>
      <a:accent6>
        <a:srgbClr val="BDC7CB"/>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5_Office Theme">
  <a:themeElements>
    <a:clrScheme name="Custom0">
      <a:dk1>
        <a:sysClr val="windowText" lastClr="000000"/>
      </a:dk1>
      <a:lt1>
        <a:sysClr val="window" lastClr="FFFFFF"/>
      </a:lt1>
      <a:dk2>
        <a:srgbClr val="6D787D"/>
      </a:dk2>
      <a:lt2>
        <a:srgbClr val="EEECE1"/>
      </a:lt2>
      <a:accent1>
        <a:srgbClr val="666666"/>
      </a:accent1>
      <a:accent2>
        <a:srgbClr val="9B9B9B"/>
      </a:accent2>
      <a:accent3>
        <a:srgbClr val="C0C0C0"/>
      </a:accent3>
      <a:accent4>
        <a:srgbClr val="FF0505"/>
      </a:accent4>
      <a:accent5>
        <a:srgbClr val="FFFFFF"/>
      </a:accent5>
      <a:accent6>
        <a:srgbClr val="BDC7CB"/>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1715</TotalTime>
  <Words>199</Words>
  <Application>Microsoft Office PowerPoint</Application>
  <PresentationFormat>On-screen Show (4:3)</PresentationFormat>
  <Paragraphs>19</Paragraphs>
  <Slides>13</Slides>
  <Notes>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Wingdings</vt:lpstr>
      <vt:lpstr>Office Theme</vt:lpstr>
      <vt:lpstr>1_Office Theme</vt:lpstr>
      <vt:lpstr>15_Office Theme</vt:lpstr>
      <vt:lpstr>PowerPoint Presentation</vt:lpstr>
      <vt:lpstr>PowerPoint Presentation</vt:lpstr>
      <vt:lpstr>C’est quoi Wireframing?</vt:lpstr>
      <vt:lpstr>Justinmind</vt:lpstr>
      <vt:lpstr>Balsamiq</vt:lpstr>
      <vt:lpstr>PowerPoint Presentation</vt:lpstr>
      <vt:lpstr>Adobe XD</vt:lpstr>
      <vt:lpstr>PowerPoint Presentation</vt:lpstr>
      <vt:lpstr>Pencil</vt:lpstr>
      <vt:lpstr>PowerPoint Presentation</vt:lpstr>
      <vt:lpstr>Figma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Elmahdi KARBAL</cp:lastModifiedBy>
  <cp:revision>215</cp:revision>
  <dcterms:created xsi:type="dcterms:W3CDTF">2012-04-26T17:06:14Z</dcterms:created>
  <dcterms:modified xsi:type="dcterms:W3CDTF">2019-11-30T14:52:29Z</dcterms:modified>
</cp:coreProperties>
</file>