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D78CC2-D0A8-4BF7-90AE-F043B57E725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6BE195-9FC6-4B0F-8C7B-9B4F141B188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47EEB5-472D-4A41-B412-B1E5C32E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97DF-4DB7-CC77-48BA-5C01C371E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br>
              <a:rPr lang="en-US" sz="1600" dirty="0">
                <a:effectLst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contributing factors to the increase of U.S. domestic Airfare?</a:t>
            </a:r>
            <a:b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B2E3C-C2E6-EB94-18C8-B3FDE4B7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039" y="4281523"/>
            <a:ext cx="6801612" cy="1239894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Presented by: Daijah Fletcher</a:t>
            </a:r>
          </a:p>
          <a:p>
            <a:pPr algn="l"/>
            <a:r>
              <a:rPr lang="en-US" sz="2200" dirty="0"/>
              <a:t>Last Updated: July 28</a:t>
            </a:r>
            <a:r>
              <a:rPr lang="en-US" sz="2200" baseline="30000" dirty="0"/>
              <a:t>th</a:t>
            </a:r>
            <a:r>
              <a:rPr lang="en-US" sz="22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6481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093C2-9705-CF9D-F285-54DD466B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338" y="1782221"/>
            <a:ext cx="3727323" cy="704087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C163CF-B908-537C-497F-86CF6100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61" y="583977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31807-271E-D7EA-7830-5E387037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7236" y="2740443"/>
            <a:ext cx="4322064" cy="368217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Bureau of Transportation Statistics: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dirty="0">
                <a:effectLst/>
              </a:rPr>
              <a:t>“General.” </a:t>
            </a:r>
            <a:r>
              <a:rPr lang="en-US" i="1" dirty="0">
                <a:effectLst/>
              </a:rPr>
              <a:t>Employment</a:t>
            </a:r>
            <a:r>
              <a:rPr lang="en-US" dirty="0">
                <a:effectLst/>
              </a:rPr>
              <a:t>, https://www.transtats.bts.gov/Employment/. 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dirty="0">
                <a:effectLst/>
              </a:rPr>
              <a:t>“A Decade of Change in Fuel Prices and U.S. Domestic Passenger Aviation Operations.” </a:t>
            </a:r>
            <a:r>
              <a:rPr lang="en-US" i="1" dirty="0">
                <a:effectLst/>
              </a:rPr>
              <a:t>Bureau of Transportation Statistics</a:t>
            </a:r>
            <a:r>
              <a:rPr lang="en-US" dirty="0">
                <a:effectLst/>
              </a:rPr>
              <a:t>, https://www.bts.gov/archive/publications/special_reports_and_issue_briefs/special_report/2012_03_33/entire. 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en-US" dirty="0">
                <a:effectLst/>
              </a:rPr>
              <a:t>“Scheduled, Canceled, and Operated Flights by Month 2019-2022 (through May).” </a:t>
            </a:r>
            <a:r>
              <a:rPr lang="en-US" i="1" dirty="0">
                <a:effectLst/>
              </a:rPr>
              <a:t>Scheduled, Canceled, and Operated Flights by Month 2019-2022 (through May) | Bureau of Transportation Statistics</a:t>
            </a:r>
            <a:r>
              <a:rPr lang="en-US" dirty="0">
                <a:effectLst/>
              </a:rPr>
              <a:t>, https://www.bts.gov/topics/airlines-and-airports/scheduled-canceled-and-operated-flights-month-2019-2022-through-may. </a:t>
            </a: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37CFD-5813-B1EB-6B5D-CE0A890A653A}"/>
              </a:ext>
            </a:extLst>
          </p:cNvPr>
          <p:cNvSpPr txBox="1"/>
          <p:nvPr/>
        </p:nvSpPr>
        <p:spPr>
          <a:xfrm>
            <a:off x="7248524" y="2590799"/>
            <a:ext cx="372732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Bureau of Transportation Statistics: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“First Quarter 2022 Average Air Fare Increases 16.9% from First Quarter 2021.” </a:t>
            </a:r>
            <a:r>
              <a:rPr lang="en-US" sz="1500" i="1" dirty="0">
                <a:effectLst/>
              </a:rPr>
              <a:t>First Quarter 2022 Average Air Fare Increases 16.9% from First Quarter 2021 | Bureau of Transportation Statistics</a:t>
            </a:r>
            <a:r>
              <a:rPr lang="en-US" sz="1500" dirty="0">
                <a:effectLst/>
              </a:rPr>
              <a:t>, https://www.bts.gov/newsroom/first-quarter-2022-average-air-fare-increases-169-first-quarter-2021. 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“Passengers Boarded at the Top 50 U.S. Airports.” </a:t>
            </a:r>
            <a:r>
              <a:rPr lang="en-US" sz="1500" i="1" dirty="0">
                <a:effectLst/>
              </a:rPr>
              <a:t>Passengers Boarded at the Top 50 U.S. Airports | Bureau of Transportation Statistics</a:t>
            </a:r>
            <a:r>
              <a:rPr lang="en-US" sz="1500" dirty="0">
                <a:effectLst/>
              </a:rPr>
              <a:t>, https://www.bts.gov/content/passengers-boarded-top-50-us-airports. </a:t>
            </a:r>
          </a:p>
        </p:txBody>
      </p:sp>
    </p:spTree>
    <p:extLst>
      <p:ext uri="{BB962C8B-B14F-4D97-AF65-F5344CB8AC3E}">
        <p14:creationId xmlns:p14="http://schemas.microsoft.com/office/powerpoint/2010/main" val="2760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B65690F-15A5-3F8C-A822-F1DE036E047A}"/>
              </a:ext>
            </a:extLst>
          </p:cNvPr>
          <p:cNvSpPr/>
          <p:nvPr/>
        </p:nvSpPr>
        <p:spPr>
          <a:xfrm rot="1148256">
            <a:off x="3568898" y="1541826"/>
            <a:ext cx="5410200" cy="3884432"/>
          </a:xfrm>
          <a:prstGeom prst="irregularSeal2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A8658-E5D5-6C13-73A7-6CF582E964AA}"/>
              </a:ext>
            </a:extLst>
          </p:cNvPr>
          <p:cNvSpPr txBox="1"/>
          <p:nvPr/>
        </p:nvSpPr>
        <p:spPr>
          <a:xfrm>
            <a:off x="4914900" y="3075057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2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1196-2F45-38D1-762C-04218630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C1BF-7B8F-649E-4156-8E383912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084" y="2815596"/>
            <a:ext cx="7729728" cy="19517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Objective – What are the contributing factors?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Results – Visual illustrations of the data found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Appendix</a:t>
            </a:r>
          </a:p>
        </p:txBody>
      </p:sp>
    </p:spTree>
    <p:extLst>
      <p:ext uri="{BB962C8B-B14F-4D97-AF65-F5344CB8AC3E}">
        <p14:creationId xmlns:p14="http://schemas.microsoft.com/office/powerpoint/2010/main" val="237373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E0A-E0C4-E471-4A87-DB7DA1C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0DA5-8384-B8E8-B4EC-164411E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Identify if the most notable variables are the contributing to the fluctuation of airfares:</a:t>
            </a:r>
          </a:p>
          <a:p>
            <a:pPr marL="0" indent="0">
              <a:buNone/>
            </a:pPr>
            <a:endParaRPr lang="en-US" sz="2000" dirty="0"/>
          </a:p>
          <a:p>
            <a:pPr marL="1428750" lvl="4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Frequent cancellation of flights</a:t>
            </a:r>
          </a:p>
          <a:p>
            <a:pPr marL="1428750" lvl="4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Airline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mployment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4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Increasing fuel cost</a:t>
            </a:r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1B66-98A0-742C-DD58-9489FACD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86" y="252689"/>
            <a:ext cx="7729728" cy="1188720"/>
          </a:xfrm>
        </p:spPr>
        <p:txBody>
          <a:bodyPr/>
          <a:lstStyle/>
          <a:p>
            <a:r>
              <a:rPr lang="en-US" dirty="0"/>
              <a:t>Flight Cancellations</a:t>
            </a:r>
          </a:p>
        </p:txBody>
      </p:sp>
      <p:pic>
        <p:nvPicPr>
          <p:cNvPr id="11" name="slide2" descr="Sheet 4">
            <a:extLst>
              <a:ext uri="{FF2B5EF4-FFF2-40B4-BE49-F238E27FC236}">
                <a16:creationId xmlns:a16="http://schemas.microsoft.com/office/drawing/2014/main" id="{0E06567D-4729-40E5-BEA6-95EF35BB6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5" y="3826277"/>
            <a:ext cx="10482423" cy="2938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435097-2CE9-B8B3-1FB2-EF3F18798052}"/>
              </a:ext>
            </a:extLst>
          </p:cNvPr>
          <p:cNvSpPr txBox="1"/>
          <p:nvPr/>
        </p:nvSpPr>
        <p:spPr>
          <a:xfrm>
            <a:off x="1945387" y="1669875"/>
            <a:ext cx="404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As of March 2020 U.S. states began to shut down to prevent the spread of COVID-19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D4A9C-203A-0F8F-4CC0-7E5C29E12E50}"/>
              </a:ext>
            </a:extLst>
          </p:cNvPr>
          <p:cNvSpPr txBox="1"/>
          <p:nvPr/>
        </p:nvSpPr>
        <p:spPr>
          <a:xfrm>
            <a:off x="1961747" y="2868932"/>
            <a:ext cx="404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airlines cancelled most of their flights in Mar/Apr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083A7-A28F-32A1-1B0E-CE3F827C405B}"/>
              </a:ext>
            </a:extLst>
          </p:cNvPr>
          <p:cNvSpPr txBox="1"/>
          <p:nvPr/>
        </p:nvSpPr>
        <p:spPr>
          <a:xfrm>
            <a:off x="6534150" y="163458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comparing to this year, airlines are still cancelling flights which are contributing to delays and limited tickets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A1F5E-3DC4-1C66-879B-B4C59AB355A3}"/>
              </a:ext>
            </a:extLst>
          </p:cNvPr>
          <p:cNvSpPr txBox="1"/>
          <p:nvPr/>
        </p:nvSpPr>
        <p:spPr>
          <a:xfrm>
            <a:off x="6470691" y="2951480"/>
            <a:ext cx="347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not significantly, and can be ruled out as a variable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2F3AB1-B0A9-0F37-F3E0-9CA8D2AEFBE5}"/>
              </a:ext>
            </a:extLst>
          </p:cNvPr>
          <p:cNvCxnSpPr/>
          <p:nvPr/>
        </p:nvCxnSpPr>
        <p:spPr>
          <a:xfrm>
            <a:off x="6096000" y="1594345"/>
            <a:ext cx="0" cy="20898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1B66-98A0-742C-DD58-9489FACD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15" y="245502"/>
            <a:ext cx="7729728" cy="1188720"/>
          </a:xfrm>
        </p:spPr>
        <p:txBody>
          <a:bodyPr/>
          <a:lstStyle/>
          <a:p>
            <a:r>
              <a:rPr lang="en-US" dirty="0"/>
              <a:t>Airline employment</a:t>
            </a:r>
          </a:p>
        </p:txBody>
      </p:sp>
      <p:pic>
        <p:nvPicPr>
          <p:cNvPr id="8" name="slide2" descr="Sheet 3">
            <a:extLst>
              <a:ext uri="{FF2B5EF4-FFF2-40B4-BE49-F238E27FC236}">
                <a16:creationId xmlns:a16="http://schemas.microsoft.com/office/drawing/2014/main" id="{4B2825C4-C152-474F-B8DA-15D4A4159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4" y="3588799"/>
            <a:ext cx="10199650" cy="3138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399C9-636E-A7F4-D8BA-AFD82E14FA47}"/>
              </a:ext>
            </a:extLst>
          </p:cNvPr>
          <p:cNvSpPr txBox="1"/>
          <p:nvPr/>
        </p:nvSpPr>
        <p:spPr>
          <a:xfrm>
            <a:off x="2287904" y="1604141"/>
            <a:ext cx="3036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dip in employment for full time workers in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2B05-E762-819D-10C1-916EEF7DB359}"/>
              </a:ext>
            </a:extLst>
          </p:cNvPr>
          <p:cNvSpPr txBox="1"/>
          <p:nvPr/>
        </p:nvSpPr>
        <p:spPr>
          <a:xfrm>
            <a:off x="2287904" y="2577941"/>
            <a:ext cx="320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 in workers getting sick, caring for ill family members,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9B3B6-626F-1BDC-CC15-D91DA140E7D4}"/>
              </a:ext>
            </a:extLst>
          </p:cNvPr>
          <p:cNvSpPr txBox="1"/>
          <p:nvPr/>
        </p:nvSpPr>
        <p:spPr>
          <a:xfrm>
            <a:off x="6572250" y="1580664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then employment has increased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7DA78-192A-0ED4-06C7-1B4D340F8A12}"/>
              </a:ext>
            </a:extLst>
          </p:cNvPr>
          <p:cNvSpPr txBox="1"/>
          <p:nvPr/>
        </p:nvSpPr>
        <p:spPr>
          <a:xfrm>
            <a:off x="6572250" y="23570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the theory of if there are not  enough workers can be ruled 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42B4C0-CC74-0507-C07B-754EA34EBB00}"/>
              </a:ext>
            </a:extLst>
          </p:cNvPr>
          <p:cNvCxnSpPr>
            <a:cxnSpLocks/>
          </p:cNvCxnSpPr>
          <p:nvPr/>
        </p:nvCxnSpPr>
        <p:spPr>
          <a:xfrm>
            <a:off x="5753100" y="1580664"/>
            <a:ext cx="0" cy="18647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1B66-98A0-742C-DD58-9489FACD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Fuel cost</a:t>
            </a:r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507F6BCC-D37F-469A-90E3-90C00A42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4" y="2362913"/>
            <a:ext cx="5018867" cy="424016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7E505-2E8D-DBA7-6B1B-0D838593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9842" y="3657648"/>
            <a:ext cx="4037457" cy="249845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cost per gallon and gallons of fuel purchased by airlines is shown to increase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Consumption has dipped in 2020 and increased and remained constant in 2022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rise in cost per gallon has effected many individuals and businesses nationally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AE56A-C353-7322-8D53-CB89E53E071B}"/>
              </a:ext>
            </a:extLst>
          </p:cNvPr>
          <p:cNvSpPr txBox="1"/>
          <p:nvPr/>
        </p:nvSpPr>
        <p:spPr>
          <a:xfrm>
            <a:off x="6981825" y="285750"/>
            <a:ext cx="45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is a contributing factor but not in the ways that we think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E0A68-ABDE-C708-87A3-549FE39E2A39}"/>
              </a:ext>
            </a:extLst>
          </p:cNvPr>
          <p:cNvSpPr txBox="1"/>
          <p:nvPr/>
        </p:nvSpPr>
        <p:spPr>
          <a:xfrm>
            <a:off x="6981825" y="1295400"/>
            <a:ext cx="424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these results, another variable needs to be added: Consumer Demand</a:t>
            </a:r>
          </a:p>
        </p:txBody>
      </p:sp>
    </p:spTree>
    <p:extLst>
      <p:ext uri="{BB962C8B-B14F-4D97-AF65-F5344CB8AC3E}">
        <p14:creationId xmlns:p14="http://schemas.microsoft.com/office/powerpoint/2010/main" val="265188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451D4F-E116-88E2-4AF2-BAB0F01C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4459"/>
            <a:ext cx="8991600" cy="1645920"/>
          </a:xfrm>
        </p:spPr>
        <p:txBody>
          <a:bodyPr/>
          <a:lstStyle/>
          <a:p>
            <a:r>
              <a:rPr lang="en-US" dirty="0"/>
              <a:t>Consumer Demand</a:t>
            </a:r>
          </a:p>
        </p:txBody>
      </p:sp>
      <p:pic>
        <p:nvPicPr>
          <p:cNvPr id="9" name="slide2" descr="Sheet 2">
            <a:extLst>
              <a:ext uri="{FF2B5EF4-FFF2-40B4-BE49-F238E27FC236}">
                <a16:creationId xmlns:a16="http://schemas.microsoft.com/office/drawing/2014/main" id="{699663D0-B6BE-49B2-813E-101B86B5D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" y="4133850"/>
            <a:ext cx="12055770" cy="2211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39655-5594-7FF4-0A3F-9497C59EA61E}"/>
              </a:ext>
            </a:extLst>
          </p:cNvPr>
          <p:cNvSpPr txBox="1"/>
          <p:nvPr/>
        </p:nvSpPr>
        <p:spPr>
          <a:xfrm>
            <a:off x="1685925" y="3105834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Comparing 2020 vs 2021 airlines received more passengers in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98236-9D99-F590-65AF-E61242144DE3}"/>
              </a:ext>
            </a:extLst>
          </p:cNvPr>
          <p:cNvSpPr txBox="1"/>
          <p:nvPr/>
        </p:nvSpPr>
        <p:spPr>
          <a:xfrm>
            <a:off x="1685925" y="2215900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Listed are the top 50 airports and the total passengers they received in 2020 vs 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84A207-7E59-5610-7820-EFEDE6837E37}"/>
              </a:ext>
            </a:extLst>
          </p:cNvPr>
          <p:cNvCxnSpPr>
            <a:cxnSpLocks/>
          </p:cNvCxnSpPr>
          <p:nvPr/>
        </p:nvCxnSpPr>
        <p:spPr>
          <a:xfrm>
            <a:off x="6705600" y="2269076"/>
            <a:ext cx="0" cy="17218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0684BF-0E21-E920-D52C-E54EC82D1DAB}"/>
              </a:ext>
            </a:extLst>
          </p:cNvPr>
          <p:cNvSpPr txBox="1"/>
          <p:nvPr/>
        </p:nvSpPr>
        <p:spPr>
          <a:xfrm>
            <a:off x="7153275" y="2090762"/>
            <a:ext cx="352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2022 these numbers will continue to trend upwards as gas prices increase, and will spike during holiday seasons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5C1B5-E475-5745-CE8A-8753C50D2A5A}"/>
              </a:ext>
            </a:extLst>
          </p:cNvPr>
          <p:cNvSpPr txBox="1"/>
          <p:nvPr/>
        </p:nvSpPr>
        <p:spPr>
          <a:xfrm>
            <a:off x="7153275" y="3210520"/>
            <a:ext cx="352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Consumers will choose to fly instead of drive because of this increase</a:t>
            </a:r>
          </a:p>
        </p:txBody>
      </p:sp>
    </p:spTree>
    <p:extLst>
      <p:ext uri="{BB962C8B-B14F-4D97-AF65-F5344CB8AC3E}">
        <p14:creationId xmlns:p14="http://schemas.microsoft.com/office/powerpoint/2010/main" val="308174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001C3-84AE-9A20-F1CD-DED5652D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47" y="1977128"/>
            <a:ext cx="4486656" cy="1141497"/>
          </a:xfrm>
        </p:spPr>
        <p:txBody>
          <a:bodyPr/>
          <a:lstStyle/>
          <a:p>
            <a:r>
              <a:rPr lang="en-US" dirty="0"/>
              <a:t>Average Airfare</a:t>
            </a:r>
          </a:p>
        </p:txBody>
      </p:sp>
      <p:pic>
        <p:nvPicPr>
          <p:cNvPr id="4" name="slide2" descr="Sheet 5">
            <a:extLst>
              <a:ext uri="{FF2B5EF4-FFF2-40B4-BE49-F238E27FC236}">
                <a16:creationId xmlns:a16="http://schemas.microsoft.com/office/drawing/2014/main" id="{AD7A8D98-DD41-02DE-D56A-990B0107E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63" y="3549918"/>
            <a:ext cx="5048572" cy="31663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DB7E11-11A1-93C1-9B81-735E07C24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To compare today’s average of domestic airfare to previous years, airfare has been cheaper or remained constant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8FB97-8019-D08A-200E-4427C11C2C74}"/>
              </a:ext>
            </a:extLst>
          </p:cNvPr>
          <p:cNvSpPr txBox="1"/>
          <p:nvPr/>
        </p:nvSpPr>
        <p:spPr>
          <a:xfrm>
            <a:off x="6978841" y="790575"/>
            <a:ext cx="43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it is the availability of tickets itself contributing to the increase in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95317-BD6C-AA20-C61E-A56DE9CDCDF8}"/>
              </a:ext>
            </a:extLst>
          </p:cNvPr>
          <p:cNvSpPr txBox="1"/>
          <p:nvPr/>
        </p:nvSpPr>
        <p:spPr>
          <a:xfrm>
            <a:off x="6978841" y="1787969"/>
            <a:ext cx="430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supply decreases, and demand increases, the price will increase as well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A9C22-C709-90BF-FB8F-EF41A1FC3AEA}"/>
              </a:ext>
            </a:extLst>
          </p:cNvPr>
          <p:cNvSpPr txBox="1"/>
          <p:nvPr/>
        </p:nvSpPr>
        <p:spPr>
          <a:xfrm>
            <a:off x="6978841" y="2714625"/>
            <a:ext cx="43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airlines are unable to meet the demand, you can see these prices continue to rise</a:t>
            </a:r>
          </a:p>
        </p:txBody>
      </p:sp>
    </p:spTree>
    <p:extLst>
      <p:ext uri="{BB962C8B-B14F-4D97-AF65-F5344CB8AC3E}">
        <p14:creationId xmlns:p14="http://schemas.microsoft.com/office/powerpoint/2010/main" val="322860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093C2-9705-CF9D-F285-54DD466BA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445F-FC6F-0C80-8D2F-F54938D3C5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/>
              <a:t>Demand for flights will spike significantly when fuel continues to increase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/>
              <a:t>Airlines may find themselves overextending their workers during the pandemic thus unable to meet demand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920A-9699-E4DF-14B9-A6E6D65DE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Demand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C163CF-B908-537C-497F-86CF6100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31807-271E-D7EA-7830-5E3870370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/>
              <a:t>As cost per gallon continues to increase, consumers will find alternate ways to travel over driving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dirty="0"/>
              <a:t>There is a positive correlation between Fuel and Consumer Demand</a:t>
            </a:r>
          </a:p>
        </p:txBody>
      </p:sp>
    </p:spTree>
    <p:extLst>
      <p:ext uri="{BB962C8B-B14F-4D97-AF65-F5344CB8AC3E}">
        <p14:creationId xmlns:p14="http://schemas.microsoft.com/office/powerpoint/2010/main" val="5098086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1526</TotalTime>
  <Words>662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Wingdings</vt:lpstr>
      <vt:lpstr>Parcel</vt:lpstr>
      <vt:lpstr> What are the contributing factors to the increase of U.S. domestic Airfare? </vt:lpstr>
      <vt:lpstr>Table Of contents</vt:lpstr>
      <vt:lpstr>Objective</vt:lpstr>
      <vt:lpstr>Flight Cancellations</vt:lpstr>
      <vt:lpstr>Airline employment</vt:lpstr>
      <vt:lpstr>Increasing Fuel cost</vt:lpstr>
      <vt:lpstr>Consumer Demand</vt:lpstr>
      <vt:lpstr>Average Airfare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contributing factors to the increase of U.S. domestic flight costs?</dc:title>
  <dc:creator>Daijah</dc:creator>
  <cp:lastModifiedBy>Daijah</cp:lastModifiedBy>
  <cp:revision>8</cp:revision>
  <dcterms:created xsi:type="dcterms:W3CDTF">2022-07-27T17:23:18Z</dcterms:created>
  <dcterms:modified xsi:type="dcterms:W3CDTF">2022-07-28T19:38:05Z</dcterms:modified>
</cp:coreProperties>
</file>