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9" r:id="rId4"/>
    <p:sldId id="270" r:id="rId5"/>
    <p:sldId id="272" r:id="rId6"/>
    <p:sldId id="275" r:id="rId7"/>
    <p:sldId id="273" r:id="rId8"/>
    <p:sldId id="274" r:id="rId9"/>
    <p:sldId id="277" r:id="rId10"/>
    <p:sldId id="276" r:id="rId11"/>
    <p:sldId id="262" r:id="rId12"/>
    <p:sldId id="266" r:id="rId13"/>
    <p:sldId id="265" r:id="rId14"/>
    <p:sldId id="267" r:id="rId15"/>
    <p:sldId id="257" r:id="rId16"/>
    <p:sldId id="258" r:id="rId17"/>
    <p:sldId id="259" r:id="rId18"/>
    <p:sldId id="26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04F1E1B-0811-44B6-AF33-5145CFE2E045}"/>
    <pc:docChg chg="modSld">
      <pc:chgData name="" userId="" providerId="" clId="Web-{004F1E1B-0811-44B6-AF33-5145CFE2E045}" dt="2018-06-09T12:59:26.441" v="46" actId="20577"/>
      <pc:docMkLst>
        <pc:docMk/>
      </pc:docMkLst>
      <pc:sldChg chg="modSp">
        <pc:chgData name="" userId="" providerId="" clId="Web-{004F1E1B-0811-44B6-AF33-5145CFE2E045}" dt="2018-06-09T12:44:17.506" v="44" actId="20577"/>
        <pc:sldMkLst>
          <pc:docMk/>
          <pc:sldMk cId="4183690722" sldId="265"/>
        </pc:sldMkLst>
        <pc:spChg chg="mod">
          <ac:chgData name="" userId="" providerId="" clId="Web-{004F1E1B-0811-44B6-AF33-5145CFE2E045}" dt="2018-06-09T12:44:17.506" v="44" actId="20577"/>
          <ac:spMkLst>
            <pc:docMk/>
            <pc:sldMk cId="4183690722" sldId="265"/>
            <ac:spMk id="3" creationId="{6A756C15-7AE0-4CC1-8955-9C6B00BC0832}"/>
          </ac:spMkLst>
        </pc:spChg>
      </pc:sldChg>
      <pc:sldChg chg="addSp delSp modSp">
        <pc:chgData name="" userId="" providerId="" clId="Web-{004F1E1B-0811-44B6-AF33-5145CFE2E045}" dt="2018-06-09T12:43:30.676" v="7" actId="20577"/>
        <pc:sldMkLst>
          <pc:docMk/>
          <pc:sldMk cId="4275198052" sldId="267"/>
        </pc:sldMkLst>
        <pc:spChg chg="del mod">
          <ac:chgData name="" userId="" providerId="" clId="Web-{004F1E1B-0811-44B6-AF33-5145CFE2E045}" dt="2018-06-09T12:43:27.942" v="5" actId="20577"/>
          <ac:spMkLst>
            <pc:docMk/>
            <pc:sldMk cId="4275198052" sldId="267"/>
            <ac:spMk id="3" creationId="{7B7EC9C2-121A-476F-B8AB-EF29DC614F3B}"/>
          </ac:spMkLst>
        </pc:spChg>
        <pc:spChg chg="add mod">
          <ac:chgData name="" userId="" providerId="" clId="Web-{004F1E1B-0811-44B6-AF33-5145CFE2E045}" dt="2018-06-09T12:43:30.676" v="7" actId="20577"/>
          <ac:spMkLst>
            <pc:docMk/>
            <pc:sldMk cId="4275198052" sldId="267"/>
            <ac:spMk id="7" creationId="{CF8D4043-3F72-4815-AA68-DC7C9C8E99AB}"/>
          </ac:spMkLst>
        </pc:spChg>
        <pc:picChg chg="add del mod ord">
          <ac:chgData name="" userId="" providerId="" clId="Web-{004F1E1B-0811-44B6-AF33-5145CFE2E045}" dt="2018-06-09T12:43:30.676" v="7" actId="20577"/>
          <ac:picMkLst>
            <pc:docMk/>
            <pc:sldMk cId="4275198052" sldId="267"/>
            <ac:picMk id="4" creationId="{020360D1-9625-4505-A529-CAA4303834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19AF1-B770-46C0-9613-BE8BEEB314FA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4140-A302-4501-A436-7326D358DE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90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F39E2-47F2-44B1-B61E-640972DB0DB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86F09-60E1-4ACB-843D-3060B94BD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8AF8F3-5D34-4C39-AE03-AFBD9BFBB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0530C-C061-4C52-924B-A7A74572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AF7DD-B410-47AB-A30F-6965916C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D1A4DD-38DD-492B-9493-A2589812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3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6F21C-3C06-41ED-B001-AB6886C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A6F88-A699-4B77-A378-8F78344BB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98C92-CA5A-491B-9D5D-5230BEA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A15EB-8953-4AD0-ACD1-2399CD34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C88A34-C6EA-4611-B58F-186A183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C78677-D12C-4CD2-9816-BA215C814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3F37B6-844C-4F1A-B4E3-CED18665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521D6-B56A-423D-AD5C-3887279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8A1C6-5F98-4FE7-9300-22385D7B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B1C52-4511-432E-876E-8BE2FFC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5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6793B-3065-4368-916A-4B55731B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C7661-B356-4C9A-A0CB-EF16C2DB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581CB-6977-4D5A-BDCC-911E1F55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EA832-279F-4CD3-82DF-F5844690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2C891-8806-4480-ABC2-A111070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7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5EFA0-FFD7-4DEF-9FA5-211168B5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3B6948-B164-4C56-AEBB-F4A01571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35E19-C11C-4305-8AE6-3977006E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9FA8A-C029-4080-8D1C-DFEF54D6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DCB7A-F779-4C2F-914F-2D340872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9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99087-BBF1-4BAC-A562-B779CE6E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74920-F043-40EE-8860-9112B7645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C87C8-4D78-4E93-A835-F61CA794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937882-2396-4B60-A3BC-C8C291F5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6A5E6-DC7D-4C83-A9D1-CA4F9BE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1CE783-38B2-4B57-A322-5527AB6F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F14C1-A8A0-4F4E-85F5-C0C826A6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02EED4-3C9D-4ABF-8DFF-435E9FFB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F6549-8F55-41D5-B254-3561E01F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C0A0C1-5366-47E4-BC64-645BC91BB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5B158E-99BA-4C70-B124-5C7F6897C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6D503C-7763-4422-B5A8-AF134C6D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549869-F1BD-4C95-A47D-1EE6FEA4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25F473-32E4-4EA7-AB2B-37248300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51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D9473-C02B-4E2F-B648-8E31AC0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1400277-F8C4-4F95-ABF8-D846D26E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62BC8A-C581-4E70-9D39-14BD46AB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BE37B1-980B-42D9-A722-A989C57D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3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7E20FD-70B1-4D8A-B6CB-9D607518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CF024F-4AA0-4866-9008-7494F2A7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B73272-1D06-4D7F-8302-3FCCD3EC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27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7764C-3359-491B-BCE8-F0D3625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E830E-A56F-4734-A73E-6D013DF2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621E5-71DF-4807-ACD2-5F05295EE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21958-9D2C-4E18-8936-4A4D4433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6C47A-6B86-453A-926E-BFC0B0A9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F18891-31A8-4ECD-8D30-8F74D69B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19BA5-A7C5-430D-837E-075A4BF9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26B3B3-1442-418E-8FE3-0CCE3BE03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46CDD2-5C2F-467D-8E1B-7F712380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71A87F-F654-40E8-A16E-8457F93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11D157-554D-4261-AAE6-D882F056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BF529A-568B-4E00-834D-016ABB7C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2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04C025-8E66-4F64-B2F6-12BAE719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888386-0AAA-4D25-8FE3-A9C534C8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DD7CA8-7ECD-4802-8CEF-763C817C7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35D2-798A-4704-88F2-24488D56E2A4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EC9050-D80C-48DE-A85B-E0F86DD30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90C989-338D-433D-B9E5-6AC5D72A9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322B-E446-44A6-BDB4-5B6B70E78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1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1732E-1923-46CE-98E5-D0E7AF701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ベイズ統計の理論と応用</a:t>
            </a:r>
            <a:br>
              <a:rPr lang="en-US" altLang="ja-JP" dirty="0"/>
            </a:br>
            <a:r>
              <a:rPr lang="ja-JP" altLang="en-US" dirty="0"/>
              <a:t>渡辺澄夫氏著　コロナ社</a:t>
            </a:r>
            <a:br>
              <a:rPr lang="en-US" altLang="ja-JP" dirty="0"/>
            </a:br>
            <a:r>
              <a:rPr lang="en-US" altLang="ja-JP" dirty="0"/>
              <a:t>5</a:t>
            </a:r>
            <a:r>
              <a:rPr lang="ja-JP" altLang="en-US" dirty="0"/>
              <a:t>　事後分布の実現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11DE8F-A350-42A7-BCF4-9B670DF7B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スライド資料作成者</a:t>
            </a:r>
            <a:endParaRPr lang="en-US" altLang="ja-JP" dirty="0"/>
          </a:p>
          <a:p>
            <a:r>
              <a:rPr lang="ja-JP" altLang="en-US" dirty="0"/>
              <a:t>森田　大樹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18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C682-5D7C-4B9B-A759-50D81BCD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事後分布による期待値計算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5DE15F-C10E-4378-842A-6A91A120C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7869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dirty="0">
                    <a:latin typeface="+mn-ea"/>
                  </a:rPr>
                  <a:t>事後分布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ja-JP" dirty="0">
                  <a:latin typeface="+mn-ea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dirty="0">
                    <a:latin typeface="+mn-ea"/>
                  </a:rPr>
                  <a:t>による期待値計算を以下のように書くことにする</a:t>
                </a:r>
                <a:endParaRPr lang="en-US" altLang="ja-JP" dirty="0">
                  <a:latin typeface="+mn-ea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+mj-lt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altLang="ja-JP" i="1">
                              <a:latin typeface="+mj-lt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i="1">
                              <a:latin typeface="+mj-lt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+mj-lt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+mj-lt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+mj-lt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+mj-lt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+mj-lt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altLang="ja-JP" i="1">
                          <a:latin typeface="+mj-lt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+mj-lt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+mj-lt"/>
                                </a:rPr>
                                <m:t>∗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𝑑𝑤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kumimoji="1" lang="en-US" altLang="ja-JP" dirty="0">
                  <a:latin typeface="+mj-lt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>
                              <a:latin typeface="+mj-lt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+mj-lt"/>
                            </a:rPr>
                            <m:t>𝐻</m:t>
                          </m:r>
                        </m:e>
                      </m:acc>
                      <m:d>
                        <m:dPr>
                          <m:ctrlPr>
                            <a:rPr lang="en-US" altLang="ja-JP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+mj-lt"/>
                            </a:rPr>
                            <m:t>𝑤</m:t>
                          </m:r>
                        </m:e>
                      </m:d>
                      <m:r>
                        <a:rPr lang="en-US" altLang="ja-JP" i="1">
                          <a:latin typeface="+mj-lt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+mj-lt"/>
                            </a:rPr>
                            <m:t>𝑖</m:t>
                          </m:r>
                          <m:r>
                            <a:rPr lang="en-US" altLang="ja-JP" i="1">
                              <a:latin typeface="+mj-lt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+mj-lt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ja-JP" i="1">
                                  <a:latin typeface="+mj-l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+mj-lt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ja-JP" i="1">
                                  <a:latin typeface="+mj-lt"/>
                                </a:rPr>
                                <m:t>𝑝</m:t>
                              </m:r>
                              <m:r>
                                <a:rPr lang="en-US" altLang="ja-JP" i="1">
                                  <a:latin typeface="+mj-l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+mj-lt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+mj-lt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+mj-lt"/>
                                </a:rPr>
                                <m:t>|</m:t>
                              </m:r>
                              <m:r>
                                <a:rPr lang="en-US" altLang="ja-JP" i="1">
                                  <a:latin typeface="+mj-lt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+mj-lt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ja-JP" dirty="0">
                  <a:latin typeface="+mj-lt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5DE15F-C10E-4378-842A-6A91A120C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786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2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FB0EE-CE26-4B05-B7AF-BD0EA527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自由エネルギーの計算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A756C15-7AE0-4CC1-8955-9C6B00BC0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dirty="0"/>
                  <a:t>が計算できれば良いが解析的には難しい</a:t>
                </a:r>
                <a:r>
                  <a:rPr lang="ja-JP" altLang="en-US" dirty="0"/>
                  <a:t>。</a:t>
                </a: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dirty="0"/>
                  <a:t>サンプリングにより近似する。</a:t>
                </a:r>
                <a:endParaRPr kumimoji="1"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dirty="0"/>
                  <a:t>という風に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ja-JP" altLang="en-US" dirty="0"/>
                  <a:t>をとると</a:t>
                </a: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A756C15-7AE0-4CC1-8955-9C6B00BC0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18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FB0EE-CE26-4B05-B7AF-BD0EA527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自由エネルギーの計算②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A756C15-7AE0-4CC1-8955-9C6B00BC0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A756C15-7AE0-4CC1-8955-9C6B00BC0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D13B59-4661-44D2-82EA-BA74D5543840}"/>
              </a:ext>
            </a:extLst>
          </p:cNvPr>
          <p:cNvSpPr txBox="1"/>
          <p:nvPr/>
        </p:nvSpPr>
        <p:spPr>
          <a:xfrm>
            <a:off x="6096000" y="5734976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レプリカ交換法を用いて効率よくサンプリングできる</a:t>
            </a:r>
            <a:endParaRPr kumimoji="1" lang="en-US" altLang="ja-JP" dirty="0"/>
          </a:p>
          <a:p>
            <a:r>
              <a:rPr lang="ja-JP" altLang="en-US" dirty="0"/>
              <a:t>（だからこういう変形をするのだと思う</a:t>
            </a:r>
            <a:r>
              <a:rPr lang="ja-JP" altLang="en-US" dirty="0" err="1"/>
              <a:t>、、、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01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FB0EE-CE26-4B05-B7AF-BD0EA527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レプリカ交換法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A756C15-7AE0-4CC1-8955-9C6B00BC0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ja-JP" altLang="en-US" u="sng" dirty="0"/>
                  <a:t>レプリカ交換法</a:t>
                </a:r>
                <a:endParaRPr lang="en-US" altLang="ja-JP" u="sng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ja-JP" altLang="en-US" dirty="0"/>
                  <a:t>始めに異なる温度でランダムに初期化された </a:t>
                </a:r>
                <a:r>
                  <a:rPr lang="en-US" altLang="ja-JP" dirty="0"/>
                  <a:t>J</a:t>
                </a:r>
                <a:r>
                  <a:rPr lang="ja-JP" altLang="en-US" dirty="0"/>
                  <a:t>個の系のコピーを走らせ</a:t>
                </a:r>
                <a:endParaRPr lang="en-US" altLang="ja-JP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ja-JP" altLang="en-US" dirty="0"/>
                  <a:t>メトロポリス法の基準でそれぞれ温度間で系の状態を交換する</a:t>
                </a:r>
                <a:r>
                  <a:rPr lang="en-US" altLang="ja-JP" dirty="0"/>
                  <a:t>(by </a:t>
                </a:r>
                <a:r>
                  <a:rPr lang="en-US" altLang="ja-JP" dirty="0" err="1"/>
                  <a:t>wikipedia</a:t>
                </a:r>
                <a:r>
                  <a:rPr lang="en-US" altLang="ja-JP" dirty="0"/>
                  <a:t>)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ja-JP" altLang="en-US" u="sng" dirty="0"/>
                  <a:t>例</a:t>
                </a:r>
                <a:endParaRPr lang="en-US" altLang="ja-JP" u="sng" dirty="0"/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/>
                  <a:t>異なる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個の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nor/>
                      </m:rPr>
                      <a:rPr lang="ja-JP" altLang="en-US" dirty="0">
                        <a:latin typeface="Cambria Math" panose="02040503050406030204" pitchFamily="18" charset="0"/>
                      </a:rPr>
                      <m:t>レプリカ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lang="ja-JP" altLang="en-US" dirty="0"/>
                  <a:t>同時並行にサンプリング</a:t>
                </a:r>
                <a:endParaRPr lang="en-US" altLang="ja-JP" dirty="0"/>
              </a:p>
              <a:p>
                <a:pPr>
                  <a:lnSpc>
                    <a:spcPct val="170000"/>
                  </a:lnSpc>
                </a:pPr>
                <a:r>
                  <a:rPr lang="ja-JP" altLang="en-US" dirty="0"/>
                  <a:t>一定の時間間隔で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のパラメータ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dirty="0"/>
                  <a:t>のパラメータ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dirty="0"/>
                  <a:t>を次の確率に従って交換する</a:t>
                </a:r>
                <a:endParaRPr lang="en-US" altLang="ja-JP" dirty="0"/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A756C15-7AE0-4CC1-8955-9C6B00BC0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9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E787B2D-5FB8-472C-8557-50813AA19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ja-JP" altLang="en-US" dirty="0" err="1"/>
                  <a:t>って</a:t>
                </a:r>
                <a:r>
                  <a:rPr lang="ja-JP" altLang="en-US" dirty="0"/>
                  <a:t>こんな感じ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E787B2D-5FB8-472C-8557-50813AA19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159" b="-7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F8D4043-3F72-4815-AA68-DC7C9C8E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19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0E113-54AC-41BE-B85A-E7DFDF40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平均場近似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BA267-7208-421D-A957-D3F7072F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平均場近似の理解のために以下の３つを理解する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ギブスの変分原理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平均場自由エネルギー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自己</a:t>
            </a:r>
            <a:r>
              <a:rPr lang="ja-JP" altLang="en-US" dirty="0"/>
              <a:t>無矛盾条件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594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01169-D3B3-4655-8D2A-B18F993E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1. </a:t>
            </a:r>
            <a:r>
              <a:rPr lang="ja-JP" altLang="en-US" u="sng" dirty="0"/>
              <a:t>ギブスの変分原理</a:t>
            </a: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F90B9-ADB3-4751-B27D-149B4EFB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01169-D3B3-4655-8D2A-B18F993E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2. </a:t>
            </a:r>
            <a:r>
              <a:rPr lang="ja-JP" altLang="en-US" u="sng" dirty="0"/>
              <a:t>平均場自由エネルギー</a:t>
            </a:r>
            <a:endParaRPr kumimoji="1" lang="ja-JP" altLang="en-US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F90B9-ADB3-4751-B27D-149B4EFB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4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01169-D3B3-4655-8D2A-B18F993E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3. </a:t>
            </a:r>
            <a:r>
              <a:rPr lang="ja-JP" altLang="en-US" u="sng" dirty="0"/>
              <a:t>自己無矛盾条件</a:t>
            </a:r>
            <a:endParaRPr lang="en-US" altLang="ja-JP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F90B9-ADB3-4751-B27D-149B4EFB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1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DDB76-3D11-4371-9BBD-356EE088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理解したい項目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08E2F8-E2AC-43A3-80E4-B90CB14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endParaRPr lang="en-US" altLang="ja-JP" sz="3600" dirty="0"/>
          </a:p>
          <a:p>
            <a:pPr marL="0" indent="0" algn="ctr">
              <a:buNone/>
            </a:pPr>
            <a:endParaRPr lang="en-US" altLang="ja-JP" sz="3600" dirty="0"/>
          </a:p>
          <a:p>
            <a:pPr marL="457200" indent="-457200" algn="ctr">
              <a:buFont typeface="+mj-lt"/>
              <a:buAutoNum type="arabicPeriod"/>
            </a:pPr>
            <a:r>
              <a:rPr lang="ja-JP" altLang="en-US" sz="3600" dirty="0"/>
              <a:t>メトロポリス法</a:t>
            </a:r>
            <a:endParaRPr lang="en-US" altLang="ja-JP" sz="3600" dirty="0"/>
          </a:p>
          <a:p>
            <a:pPr marL="457200" indent="-457200" algn="ctr">
              <a:buFont typeface="+mj-lt"/>
              <a:buAutoNum type="arabicPeriod"/>
            </a:pPr>
            <a:r>
              <a:rPr lang="ja-JP" altLang="en-US" sz="3600" dirty="0"/>
              <a:t>レプリカ交換法</a:t>
            </a:r>
            <a:endParaRPr lang="en-US" altLang="ja-JP" sz="3600" dirty="0"/>
          </a:p>
          <a:p>
            <a:pPr marL="457200" indent="-457200" algn="ctr">
              <a:buFont typeface="+mj-lt"/>
              <a:buAutoNum type="arabicPeriod"/>
            </a:pPr>
            <a:r>
              <a:rPr lang="ja-JP" altLang="en-US" sz="3600" dirty="0"/>
              <a:t>平均場近似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2644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1ED7F-5198-4CA1-A061-8F8F95A9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なぜサンプリングするのか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E7393D-9135-4368-8B89-AC797767C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dirty="0"/>
                  <a:t>確率分布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ja-JP" altLang="en-US" dirty="0"/>
                  <a:t>を用いて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の期待値が知りたいから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↓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において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右辺の和が左の期待値に収束するような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=1..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を生成したい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EE7393D-9135-4368-8B89-AC797767C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6B5ABAB-502B-4BB6-9110-F969CB3014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=1..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の求め方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6B5ABAB-502B-4BB6-9110-F969CB301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372F57-5C27-4450-B206-E39024964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kumimoji="1" lang="ja-JP" altLang="en-US" dirty="0"/>
                  <a:t>マルコフ連鎖モンテカルロ法</a:t>
                </a:r>
                <a:r>
                  <a:rPr kumimoji="1" lang="en-US" altLang="ja-JP" dirty="0"/>
                  <a:t>(MCMC)</a:t>
                </a:r>
                <a:r>
                  <a:rPr kumimoji="1" lang="ja-JP" altLang="en-US" dirty="0"/>
                  <a:t>を用いる</a:t>
                </a:r>
                <a:endParaRPr lang="en-US" altLang="ja-JP" dirty="0"/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/>
                  <a:t>従って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=1..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が生成されているとする。そのような確率過程をマルコフ過程という。</a:t>
                </a:r>
                <a:endParaRPr lang="en-US" altLang="ja-JP" dirty="0"/>
              </a:p>
              <a:p>
                <a:pPr>
                  <a:lnSpc>
                    <a:spcPct val="170000"/>
                  </a:lnSpc>
                </a:pPr>
                <a:r>
                  <a:rPr kumimoji="1" lang="ja-JP" altLang="en-US" dirty="0"/>
                  <a:t>以下の二つの式が満たされていれば、十分大きな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で</a:t>
                </a:r>
                <a:br>
                  <a:rPr kumimoji="1" lang="en-US" altLang="ja-JP" dirty="0"/>
                </a:br>
                <a:r>
                  <a:rPr lang="ja-JP" altLang="en-US" dirty="0"/>
                  <a:t>近似式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ja-JP" altLang="en-US" dirty="0"/>
                  <a:t>が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成り立つ</a:t>
                </a:r>
                <a:endParaRPr kumimoji="1" lang="en-US" altLang="ja-JP" dirty="0"/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ja-JP" altLang="en-US" dirty="0"/>
                  <a:t>詳細釣り合い条件が成り立つ</a:t>
                </a:r>
                <a:endParaRPr lang="en-US" altLang="ja-JP" dirty="0"/>
              </a:p>
              <a:p>
                <a:pPr marL="971550" lvl="1" indent="-51435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ja-JP" altLang="en-US" dirty="0"/>
                  <a:t>集合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の任意の要素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の近傍に到達する確率が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0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でない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ja-JP" dirty="0"/>
              </a:p>
              <a:p>
                <a:pPr>
                  <a:lnSpc>
                    <a:spcPct val="160000"/>
                  </a:lnSpc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372F57-5C27-4450-B206-E39024964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1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8B9DD-F45E-4B00-B9B2-30079FCC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メトロポリス法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BCFF14-5671-4055-82B9-5CCB22D5C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ja-JP" altLang="en-US" dirty="0"/>
                  <a:t>初期値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を決めて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ja-JP" altLang="en-US" dirty="0"/>
                  <a:t>とする。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から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を条件付き確率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ja-JP" altLang="en-US" dirty="0"/>
                  <a:t>に従って生成する。</a:t>
                </a:r>
                <a:br>
                  <a:rPr lang="en-US" altLang="ja-JP" dirty="0"/>
                </a:br>
                <a:r>
                  <a:rPr lang="ja-JP" altLang="en-US" dirty="0"/>
                  <a:t>ここでは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ja-JP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dirty="0"/>
                  <a:t>の対称性を仮定する</a:t>
                </a:r>
                <a:r>
                  <a:rPr lang="en-US" altLang="ja-JP" dirty="0"/>
                  <a:t>(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。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ja-JP" altLang="en-US" dirty="0"/>
                  <a:t>とし、</a:t>
                </a:r>
                <a:br>
                  <a:rPr lang="en-US" altLang="ja-JP" dirty="0"/>
                </a:br>
                <a:r>
                  <a:rPr lang="ja-JP" altLang="en-US" dirty="0"/>
                  <a:t>確率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ja-JP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（採択）</a:t>
                </a:r>
                <a:br>
                  <a:rPr lang="en-US" altLang="ja-JP" dirty="0"/>
                </a:br>
                <a:r>
                  <a:rPr lang="ja-JP" altLang="en-US" dirty="0"/>
                  <a:t>確率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（棄却）とする。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ja-JP" altLang="en-US" dirty="0"/>
                  <a:t>とし</a:t>
                </a:r>
                <a:r>
                  <a:rPr lang="en-US" altLang="ja-JP" dirty="0"/>
                  <a:t>2 </a:t>
                </a:r>
                <a:r>
                  <a:rPr lang="ja-JP" altLang="en-US" dirty="0"/>
                  <a:t>に戻る。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BCFF14-5671-4055-82B9-5CCB22D5C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b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4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761EFF6-8251-43C2-B6C2-91D2ED741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1" y="1257622"/>
            <a:ext cx="7467169" cy="56003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9C1475C-261E-4BDC-9769-4A9C895C68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i="0" dirty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ja-JP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ja-JP" altLang="en-US" dirty="0" err="1"/>
                  <a:t>って</a:t>
                </a:r>
                <a:r>
                  <a:rPr kumimoji="1" lang="ja-JP" altLang="en-US" dirty="0"/>
                  <a:t>こんな感じ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9C1475C-261E-4BDC-9769-4A9C895C6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6879963-B6CE-48C1-B3FA-1398E0A73DE1}"/>
                  </a:ext>
                </a:extLst>
              </p:cNvPr>
              <p:cNvSpPr txBox="1"/>
              <p:nvPr/>
            </p:nvSpPr>
            <p:spPr>
              <a:xfrm>
                <a:off x="7548650" y="2690336"/>
                <a:ext cx="356277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dirty="0"/>
                  <a:t>のとき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逆温度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/>
                  <a:t>が大きい（低温領域）と</a:t>
                </a:r>
                <a:endParaRPr kumimoji="1" lang="en-US" altLang="ja-JP" dirty="0"/>
              </a:p>
              <a:p>
                <a:r>
                  <a:rPr kumimoji="1" lang="ja-JP" altLang="en-US" dirty="0"/>
                  <a:t>採択確率が顕著に低い</a:t>
                </a:r>
                <a:endParaRPr kumimoji="1" lang="en-US" altLang="ja-JP" dirty="0"/>
              </a:p>
              <a:p>
                <a:r>
                  <a:rPr lang="en-US" altLang="ja-JP" dirty="0"/>
                  <a:t>-&gt; </a:t>
                </a:r>
                <a:r>
                  <a:rPr lang="ja-JP" altLang="en-US" dirty="0"/>
                  <a:t>非効率なサンプリング</a:t>
                </a:r>
                <a:endParaRPr lang="en-US" altLang="ja-JP" dirty="0"/>
              </a:p>
              <a:p>
                <a:r>
                  <a:rPr kumimoji="1" lang="ja-JP" altLang="en-US" dirty="0"/>
                  <a:t>（メトロポリス法の弱点）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6879963-B6CE-48C1-B3FA-1398E0A7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50" y="2690336"/>
                <a:ext cx="3562770" cy="1477328"/>
              </a:xfrm>
              <a:prstGeom prst="rect">
                <a:avLst/>
              </a:prstGeom>
              <a:blipFill>
                <a:blip r:embed="rId4"/>
                <a:stretch>
                  <a:fillRect l="-1368" t="-1646" r="-1026" b="-5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48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4FD6E-AF75-40DA-B541-5C001575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ポテンシャル障壁の問題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D4B13-7ECC-4750-8419-DC9359B0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59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2CFC4-874C-4FB4-81A1-CD5DA996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エントロピーの障壁の問題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E78D3-88E7-47B8-8F1D-89002B94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72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0D020-6600-4115-95CB-B405BE8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AA782-AA45-457E-9D05-8AF49364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4000" dirty="0"/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r>
              <a:rPr kumimoji="1" lang="en-US" altLang="ja-JP" sz="4000" dirty="0"/>
              <a:t>MCMC</a:t>
            </a:r>
            <a:r>
              <a:rPr lang="ja-JP" altLang="en-US" sz="4000" dirty="0"/>
              <a:t>で自由エネルギーを求めてみよう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498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379</Words>
  <Application>Microsoft Office PowerPoint</Application>
  <PresentationFormat>ワイド画面</PresentationFormat>
  <Paragraphs>76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Office テーマ</vt:lpstr>
      <vt:lpstr>ベイズ統計の理論と応用 渡辺澄夫氏著　コロナ社 5　事後分布の実現</vt:lpstr>
      <vt:lpstr>理解したい項目</vt:lpstr>
      <vt:lpstr>なぜサンプリングするのか</vt:lpstr>
      <vt:lpstr>{w_k }_(k=1..K)の求め方</vt:lpstr>
      <vt:lpstr>メトロポリス法</vt:lpstr>
      <vt:lpstr>P=min{1, exp⁡(-ΔH)}ってこんな感じ</vt:lpstr>
      <vt:lpstr>ポテンシャル障壁の問題</vt:lpstr>
      <vt:lpstr>エントロピーの障壁の問題</vt:lpstr>
      <vt:lpstr>PowerPoint プレゼンテーション</vt:lpstr>
      <vt:lpstr>事後分布による期待値計算</vt:lpstr>
      <vt:lpstr>自由エネルギーの計算</vt:lpstr>
      <vt:lpstr>自由エネルギーの計算②</vt:lpstr>
      <vt:lpstr>レプリカ交換法</vt:lpstr>
      <vt:lpstr>e^(-(β_(j+1)-β_j )(H ̂(w_j )-H ̂(w_(j+1) )) )ってこんな感じ</vt:lpstr>
      <vt:lpstr>平均場近似</vt:lpstr>
      <vt:lpstr>1. ギブスの変分原理</vt:lpstr>
      <vt:lpstr>2. 平均場自由エネルギー</vt:lpstr>
      <vt:lpstr>3. 自己無矛盾条件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ベイズ統計の理論と応用 渡辺澄夫氏著　コロナ社 5　事後分布の実現</dc:title>
  <dc:creator>森田 大樹</dc:creator>
  <cp:lastModifiedBy>森田 大樹</cp:lastModifiedBy>
  <cp:revision>41</cp:revision>
  <dcterms:created xsi:type="dcterms:W3CDTF">2018-06-04T14:30:40Z</dcterms:created>
  <dcterms:modified xsi:type="dcterms:W3CDTF">2018-06-13T05:28:57Z</dcterms:modified>
</cp:coreProperties>
</file>