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7/1/2020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7/1/2020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7/1/2020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7/1/2020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ronitf/heart-disease-uci/data"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matplotlib.org/tutorials/index.html" TargetMode="External"/><Relationship Id="rId4" Type="http://schemas.openxmlformats.org/officeDocument/2006/relationships/hyperlink" Target="https://towardsdatascienc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7463-F8A7-4247-9614-1585B795DEE9}"/>
              </a:ext>
            </a:extLst>
          </p:cNvPr>
          <p:cNvSpPr>
            <a:spLocks noGrp="1"/>
          </p:cNvSpPr>
          <p:nvPr>
            <p:ph type="ctrTitle"/>
          </p:nvPr>
        </p:nvSpPr>
        <p:spPr>
          <a:xfrm>
            <a:off x="1346366" y="220015"/>
            <a:ext cx="10185727" cy="1830727"/>
          </a:xfrm>
        </p:spPr>
        <p:txBody>
          <a:bodyPr>
            <a:normAutofit/>
          </a:bodyPr>
          <a:lstStyle/>
          <a:p>
            <a:br>
              <a:rPr lang="en-US" sz="5000" u="sng" dirty="0">
                <a:solidFill>
                  <a:schemeClr val="accent3">
                    <a:lumMod val="40000"/>
                    <a:lumOff val="60000"/>
                  </a:schemeClr>
                </a:solidFill>
              </a:rPr>
            </a:br>
            <a:r>
              <a:rPr lang="en-IN" sz="4800" b="1" i="0" dirty="0">
                <a:solidFill>
                  <a:schemeClr val="accent3">
                    <a:lumMod val="40000"/>
                    <a:lumOff val="60000"/>
                  </a:schemeClr>
                </a:solidFill>
              </a:rPr>
              <a:t>HEART STROKE PREDICTION</a:t>
            </a:r>
            <a:r>
              <a:rPr lang="en-US" sz="4800" b="1" i="0" dirty="0">
                <a:solidFill>
                  <a:schemeClr val="accent3">
                    <a:lumMod val="40000"/>
                    <a:lumOff val="60000"/>
                  </a:schemeClr>
                </a:solidFill>
              </a:rPr>
              <a:t> </a:t>
            </a:r>
            <a:endParaRPr lang="en-IN" sz="4800" b="1" i="0" dirty="0">
              <a:solidFill>
                <a:schemeClr val="accent3">
                  <a:lumMod val="40000"/>
                  <a:lumOff val="60000"/>
                </a:schemeClr>
              </a:solidFill>
            </a:endParaRPr>
          </a:p>
        </p:txBody>
      </p:sp>
      <p:sp>
        <p:nvSpPr>
          <p:cNvPr id="3" name="Subtitle 2">
            <a:extLst>
              <a:ext uri="{FF2B5EF4-FFF2-40B4-BE49-F238E27FC236}">
                <a16:creationId xmlns:a16="http://schemas.microsoft.com/office/drawing/2014/main" id="{3427C8C9-B7C3-43EE-9D11-787EFFB54005}"/>
              </a:ext>
            </a:extLst>
          </p:cNvPr>
          <p:cNvSpPr>
            <a:spLocks noGrp="1"/>
          </p:cNvSpPr>
          <p:nvPr>
            <p:ph type="subTitle" idx="1"/>
          </p:nvPr>
        </p:nvSpPr>
        <p:spPr>
          <a:xfrm>
            <a:off x="1408511" y="1762710"/>
            <a:ext cx="7034362" cy="706355"/>
          </a:xfrm>
        </p:spPr>
        <p:txBody>
          <a:bodyPr>
            <a:normAutofit fontScale="92500" lnSpcReduction="10000"/>
          </a:bodyPr>
          <a:lstStyle/>
          <a:p>
            <a:r>
              <a:rPr lang="en-IN" dirty="0"/>
              <a:t>Under the Guidance of (Mentor)</a:t>
            </a:r>
          </a:p>
          <a:p>
            <a:r>
              <a:rPr lang="en-IN" b="1" dirty="0"/>
              <a:t>Mrs. Aishwarya Saxena</a:t>
            </a:r>
            <a:endParaRPr lang="en-IN" dirty="0"/>
          </a:p>
          <a:p>
            <a:endParaRPr lang="en-IN" dirty="0"/>
          </a:p>
        </p:txBody>
      </p:sp>
      <p:pic>
        <p:nvPicPr>
          <p:cNvPr id="4" name="Picture 3">
            <a:extLst>
              <a:ext uri="{FF2B5EF4-FFF2-40B4-BE49-F238E27FC236}">
                <a16:creationId xmlns:a16="http://schemas.microsoft.com/office/drawing/2014/main" id="{0D375F1E-5928-48C8-A6E4-A6CC1961DD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034" y="3593437"/>
            <a:ext cx="5663951" cy="2193364"/>
          </a:xfrm>
          <a:prstGeom prst="rect">
            <a:avLst/>
          </a:prstGeom>
          <a:noFill/>
          <a:ln>
            <a:noFill/>
          </a:ln>
        </p:spPr>
      </p:pic>
      <p:sp>
        <p:nvSpPr>
          <p:cNvPr id="6" name="Subtitle 2">
            <a:extLst>
              <a:ext uri="{FF2B5EF4-FFF2-40B4-BE49-F238E27FC236}">
                <a16:creationId xmlns:a16="http://schemas.microsoft.com/office/drawing/2014/main" id="{CD18B077-BF55-46B4-B8D2-33D53B5711BE}"/>
              </a:ext>
            </a:extLst>
          </p:cNvPr>
          <p:cNvSpPr txBox="1">
            <a:spLocks/>
          </p:cNvSpPr>
          <p:nvPr/>
        </p:nvSpPr>
        <p:spPr>
          <a:xfrm>
            <a:off x="8007866" y="4397783"/>
            <a:ext cx="3613003" cy="1830727"/>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ts val="0"/>
              </a:spcBef>
              <a:buFont typeface="Arial" panose="020B0604020202020204" pitchFamily="34" charset="0"/>
              <a:buNone/>
              <a:defRPr sz="20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US" i="0" u="sng" dirty="0"/>
              <a:t>Presented by:</a:t>
            </a:r>
          </a:p>
          <a:p>
            <a:r>
              <a:rPr lang="en-IN" dirty="0"/>
              <a:t>Mr. Sushant Jadhav</a:t>
            </a:r>
          </a:p>
          <a:p>
            <a:r>
              <a:rPr lang="en-IN" dirty="0"/>
              <a:t>Mr. </a:t>
            </a:r>
            <a:r>
              <a:rPr lang="en-US" dirty="0"/>
              <a:t>Avinash. K</a:t>
            </a:r>
          </a:p>
          <a:p>
            <a:r>
              <a:rPr lang="en-IN" dirty="0"/>
              <a:t>Mr. Sadiq Jaffer</a:t>
            </a:r>
          </a:p>
          <a:p>
            <a:endParaRPr lang="en-IN" dirty="0"/>
          </a:p>
        </p:txBody>
      </p:sp>
      <p:pic>
        <p:nvPicPr>
          <p:cNvPr id="7" name="Picture 6">
            <a:extLst>
              <a:ext uri="{FF2B5EF4-FFF2-40B4-BE49-F238E27FC236}">
                <a16:creationId xmlns:a16="http://schemas.microsoft.com/office/drawing/2014/main" id="{ED7273FB-0897-47E8-9129-63136FDE86EA}"/>
              </a:ext>
            </a:extLst>
          </p:cNvPr>
          <p:cNvPicPr/>
          <p:nvPr/>
        </p:nvPicPr>
        <p:blipFill>
          <a:blip r:embed="rId3" cstate="print"/>
          <a:stretch>
            <a:fillRect/>
          </a:stretch>
        </p:blipFill>
        <p:spPr>
          <a:xfrm>
            <a:off x="8442873" y="1995320"/>
            <a:ext cx="2560320" cy="1598117"/>
          </a:xfrm>
          <a:prstGeom prst="rect">
            <a:avLst/>
          </a:prstGeom>
        </p:spPr>
      </p:pic>
    </p:spTree>
    <p:extLst>
      <p:ext uri="{BB962C8B-B14F-4D97-AF65-F5344CB8AC3E}">
        <p14:creationId xmlns:p14="http://schemas.microsoft.com/office/powerpoint/2010/main" val="41937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92AA-E5FA-41A9-A074-DFFA5DB2A58E}"/>
              </a:ext>
            </a:extLst>
          </p:cNvPr>
          <p:cNvSpPr>
            <a:spLocks noGrp="1"/>
          </p:cNvSpPr>
          <p:nvPr>
            <p:ph type="ctrTitle"/>
          </p:nvPr>
        </p:nvSpPr>
        <p:spPr>
          <a:xfrm>
            <a:off x="3769970" y="1913749"/>
            <a:ext cx="7034362" cy="4268965"/>
          </a:xfrm>
        </p:spPr>
        <p:txBody>
          <a:bodyPr>
            <a:normAutofit/>
          </a:bodyPr>
          <a:lstStyle/>
          <a:p>
            <a:r>
              <a:rPr lang="en-IN" sz="4800" b="1" i="0" dirty="0">
                <a:solidFill>
                  <a:schemeClr val="accent5">
                    <a:lumMod val="40000"/>
                    <a:lumOff val="60000"/>
                  </a:schemeClr>
                </a:solidFill>
              </a:rPr>
              <a:t>Thank You</a:t>
            </a:r>
          </a:p>
        </p:txBody>
      </p:sp>
      <p:pic>
        <p:nvPicPr>
          <p:cNvPr id="4" name="Picture 3">
            <a:extLst>
              <a:ext uri="{FF2B5EF4-FFF2-40B4-BE49-F238E27FC236}">
                <a16:creationId xmlns:a16="http://schemas.microsoft.com/office/drawing/2014/main" id="{8167F123-F254-4E53-9EF5-23DE1D67FE8E}"/>
              </a:ext>
            </a:extLst>
          </p:cNvPr>
          <p:cNvPicPr>
            <a:picLocks noChangeAspect="1"/>
          </p:cNvPicPr>
          <p:nvPr/>
        </p:nvPicPr>
        <p:blipFill>
          <a:blip r:embed="rId2"/>
          <a:stretch>
            <a:fillRect/>
          </a:stretch>
        </p:blipFill>
        <p:spPr>
          <a:xfrm>
            <a:off x="5217110" y="3068214"/>
            <a:ext cx="1757779" cy="1606859"/>
          </a:xfrm>
          <a:prstGeom prst="rect">
            <a:avLst/>
          </a:prstGeom>
        </p:spPr>
      </p:pic>
    </p:spTree>
    <p:extLst>
      <p:ext uri="{BB962C8B-B14F-4D97-AF65-F5344CB8AC3E}">
        <p14:creationId xmlns:p14="http://schemas.microsoft.com/office/powerpoint/2010/main" val="268860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E464E6-6890-4F90-856D-18ECA1BA96D3}"/>
              </a:ext>
            </a:extLst>
          </p:cNvPr>
          <p:cNvSpPr/>
          <p:nvPr/>
        </p:nvSpPr>
        <p:spPr>
          <a:xfrm>
            <a:off x="1511514" y="1084688"/>
            <a:ext cx="2447927" cy="405367"/>
          </a:xfrm>
          <a:prstGeom prst="rect">
            <a:avLst/>
          </a:prstGeom>
        </p:spPr>
        <p:txBody>
          <a:bodyPr wrap="square">
            <a:spAutoFit/>
          </a:bodyPr>
          <a:lstStyle/>
          <a:p>
            <a:pPr>
              <a:lnSpc>
                <a:spcPct val="107000"/>
              </a:lnSpc>
              <a:spcAft>
                <a:spcPts val="800"/>
              </a:spcAft>
            </a:pPr>
            <a:r>
              <a:rPr lang="en-IN" sz="2000" b="1" i="1" u="sng" dirty="0">
                <a:latin typeface="Times New Roman" panose="02020603050405020304" pitchFamily="18" charset="0"/>
                <a:ea typeface="Calibri" panose="020F0502020204030204" pitchFamily="34" charset="0"/>
                <a:cs typeface="Tunga" panose="020B0502040204020203" pitchFamily="34" charset="0"/>
              </a:rPr>
              <a:t>INTRODUCTION</a:t>
            </a:r>
            <a:endParaRPr lang="en-IN" sz="2000" b="1" i="1" u="sng" dirty="0">
              <a:effectLst/>
              <a:latin typeface="Calibri" panose="020F0502020204030204" pitchFamily="34" charset="0"/>
              <a:ea typeface="Calibri" panose="020F0502020204030204" pitchFamily="34" charset="0"/>
              <a:cs typeface="Tunga" panose="020B0502040204020203" pitchFamily="34" charset="0"/>
            </a:endParaRPr>
          </a:p>
        </p:txBody>
      </p:sp>
      <p:sp>
        <p:nvSpPr>
          <p:cNvPr id="11" name="Rectangle 10">
            <a:extLst>
              <a:ext uri="{FF2B5EF4-FFF2-40B4-BE49-F238E27FC236}">
                <a16:creationId xmlns:a16="http://schemas.microsoft.com/office/drawing/2014/main" id="{D2A99C72-C7D3-4F03-B9B8-6077F77FCFCD}"/>
              </a:ext>
            </a:extLst>
          </p:cNvPr>
          <p:cNvSpPr/>
          <p:nvPr/>
        </p:nvSpPr>
        <p:spPr>
          <a:xfrm>
            <a:off x="1742983" y="1638521"/>
            <a:ext cx="9034508" cy="1857368"/>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unga" panose="020B0502040204020203" pitchFamily="34" charset="0"/>
              </a:rPr>
              <a:t>The main topic is prediction using machine learning technics. Machine learning is widely used now a days in many business applications like e-commerce and many more. Prediction is one of area where this machine learning used, our topic is about prediction of heart stroke by processing patient’s dataset and a data of patients to whom we need to predict the chance of occurrence of a heart stroke disease. </a:t>
            </a:r>
            <a:r>
              <a:rPr lang="en-IN" dirty="0">
                <a:latin typeface="ff4"/>
                <a:ea typeface="Times New Roman" panose="02020603050405020304" pitchFamily="18" charset="0"/>
                <a:cs typeface="Times New Roman" panose="02020603050405020304" pitchFamily="18" charset="0"/>
              </a:rPr>
              <a:t>The aim is to achieve better accuracy and to make the system more efficient so that it can predict the chances of heart stroke.</a:t>
            </a:r>
            <a:endParaRPr lang="en-IN" sz="16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12" name="Picture 11">
            <a:extLst>
              <a:ext uri="{FF2B5EF4-FFF2-40B4-BE49-F238E27FC236}">
                <a16:creationId xmlns:a16="http://schemas.microsoft.com/office/drawing/2014/main" id="{99D7F899-79CF-4E16-A87F-AA0EE8DF970D}"/>
              </a:ext>
            </a:extLst>
          </p:cNvPr>
          <p:cNvPicPr/>
          <p:nvPr/>
        </p:nvPicPr>
        <p:blipFill>
          <a:blip r:embed="rId2" cstate="print"/>
          <a:stretch>
            <a:fillRect/>
          </a:stretch>
        </p:blipFill>
        <p:spPr>
          <a:xfrm>
            <a:off x="2965956" y="3831399"/>
            <a:ext cx="5532120" cy="2213610"/>
          </a:xfrm>
          <a:prstGeom prst="rect">
            <a:avLst/>
          </a:prstGeom>
        </p:spPr>
      </p:pic>
    </p:spTree>
    <p:extLst>
      <p:ext uri="{BB962C8B-B14F-4D97-AF65-F5344CB8AC3E}">
        <p14:creationId xmlns:p14="http://schemas.microsoft.com/office/powerpoint/2010/main" val="405799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DEFFF4-DD15-4F06-8815-C0762272E989}"/>
              </a:ext>
            </a:extLst>
          </p:cNvPr>
          <p:cNvSpPr/>
          <p:nvPr/>
        </p:nvSpPr>
        <p:spPr>
          <a:xfrm>
            <a:off x="1689715" y="786466"/>
            <a:ext cx="8342051" cy="3953326"/>
          </a:xfrm>
          <a:prstGeom prst="rect">
            <a:avLst/>
          </a:prstGeom>
        </p:spPr>
        <p:txBody>
          <a:bodyPr wrap="square">
            <a:spAutoFit/>
          </a:bodyPr>
          <a:lstStyle/>
          <a:p>
            <a:pPr>
              <a:lnSpc>
                <a:spcPct val="107000"/>
              </a:lnSpc>
              <a:spcAft>
                <a:spcPts val="800"/>
              </a:spcAft>
            </a:pPr>
            <a:r>
              <a:rPr lang="en-IN" sz="2000" b="1" i="1" u="sng" dirty="0">
                <a:latin typeface="Times New Roman" panose="02020603050405020304" pitchFamily="18" charset="0"/>
                <a:ea typeface="Calibri" panose="020F0502020204030204" pitchFamily="34" charset="0"/>
                <a:cs typeface="Tunga" panose="020B0502040204020203" pitchFamily="34" charset="0"/>
              </a:rPr>
              <a:t>OBJECTIVE</a:t>
            </a:r>
          </a:p>
          <a:p>
            <a:pPr>
              <a:lnSpc>
                <a:spcPct val="107000"/>
              </a:lnSpc>
              <a:spcAft>
                <a:spcPts val="800"/>
              </a:spcAft>
            </a:pPr>
            <a:endParaRPr lang="en-IN" sz="1600" b="1" i="1" u="sng" dirty="0">
              <a:latin typeface="Calibri" panose="020F0502020204030204" pitchFamily="34" charset="0"/>
              <a:ea typeface="Calibri" panose="020F0502020204030204" pitchFamily="34" charset="0"/>
              <a:cs typeface="Tunga" panose="020B0502040204020203" pitchFamily="34" charset="0"/>
            </a:endParaRPr>
          </a:p>
          <a:p>
            <a:pPr marL="342900" indent="-342900" algn="just">
              <a:lnSpc>
                <a:spcPct val="107000"/>
              </a:lnSpc>
              <a:spcAft>
                <a:spcPts val="800"/>
              </a:spcAft>
              <a:buAutoNum type="arabicPeriod"/>
            </a:pPr>
            <a:r>
              <a:rPr lang="en-IN" dirty="0">
                <a:latin typeface="Times New Roman" panose="02020603050405020304" pitchFamily="18" charset="0"/>
                <a:ea typeface="Calibri" panose="020F0502020204030204" pitchFamily="34" charset="0"/>
                <a:cs typeface="Tunga" panose="020B0502040204020203" pitchFamily="34" charset="0"/>
              </a:rPr>
              <a:t>Heart stroke prediction by machine learning will reduce the time by predicting the value  risk of heart stroke using dataset which include normal information of individual.</a:t>
            </a:r>
            <a:endParaRPr lang="en-IN" sz="1600" dirty="0">
              <a:latin typeface="Calibri" panose="020F0502020204030204" pitchFamily="34" charset="0"/>
              <a:ea typeface="Calibri" panose="020F0502020204030204" pitchFamily="34" charset="0"/>
              <a:cs typeface="Tunga" panose="020B0502040204020203" pitchFamily="34" charset="0"/>
            </a:endParaRPr>
          </a:p>
          <a:p>
            <a:pPr marL="342900" indent="-342900" algn="just">
              <a:lnSpc>
                <a:spcPct val="107000"/>
              </a:lnSpc>
              <a:spcAft>
                <a:spcPts val="800"/>
              </a:spcAft>
              <a:buAutoNum type="arabicPeriod" startAt="2"/>
            </a:pPr>
            <a:r>
              <a:rPr lang="en-IN" dirty="0">
                <a:latin typeface="Times New Roman" panose="02020603050405020304" pitchFamily="18" charset="0"/>
                <a:ea typeface="Calibri" panose="020F0502020204030204" pitchFamily="34" charset="0"/>
                <a:cs typeface="Tunga" panose="020B0502040204020203" pitchFamily="34" charset="0"/>
              </a:rPr>
              <a:t>In this, we are predicting risk of heart stroke without novel calcium scan of human heart   but by putting input and calculating the same. </a:t>
            </a:r>
            <a:endParaRPr lang="en-IN" sz="1600" dirty="0">
              <a:latin typeface="Calibri" panose="020F0502020204030204" pitchFamily="34" charset="0"/>
              <a:ea typeface="Calibri" panose="020F0502020204030204" pitchFamily="34" charset="0"/>
              <a:cs typeface="Tunga" panose="020B0502040204020203" pitchFamily="34"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unga" panose="020B0502040204020203" pitchFamily="34" charset="0"/>
              </a:rPr>
              <a:t>3.  Hence, overall analysing time will be reduced, cross validation of feature selection.</a:t>
            </a:r>
            <a:endParaRPr lang="en-IN" sz="1600" dirty="0">
              <a:latin typeface="Calibri" panose="020F0502020204030204" pitchFamily="34" charset="0"/>
              <a:ea typeface="Calibri" panose="020F0502020204030204" pitchFamily="34" charset="0"/>
              <a:cs typeface="Tunga" panose="020B0502040204020203" pitchFamily="34"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unga" panose="020B0502040204020203" pitchFamily="34" charset="0"/>
              </a:rPr>
              <a:t>4.  In the end, Patient who has high risk of heart stroke can be easily diagnosed and will be put under treatment procedure instantly</a:t>
            </a:r>
            <a:r>
              <a:rPr lang="en-IN" dirty="0">
                <a:solidFill>
                  <a:srgbClr val="444444"/>
                </a:solidFill>
                <a:latin typeface="Times New Roman" panose="02020603050405020304" pitchFamily="18" charset="0"/>
                <a:ea typeface="Calibri" panose="020F0502020204030204" pitchFamily="34" charset="0"/>
                <a:cs typeface="Tunga" panose="020B0502040204020203" pitchFamily="34" charset="0"/>
              </a:rPr>
              <a:t>. </a:t>
            </a:r>
            <a:endParaRPr lang="en-IN" sz="1600" dirty="0">
              <a:latin typeface="Calibri" panose="020F0502020204030204" pitchFamily="34" charset="0"/>
              <a:ea typeface="Calibri" panose="020F0502020204030204" pitchFamily="34" charset="0"/>
              <a:cs typeface="Tunga" panose="020B0502040204020203" pitchFamily="34"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unga" panose="020B0502040204020203" pitchFamily="34" charset="0"/>
              </a:rPr>
              <a:t>5.  Overall test cost will also get reduced as man power gets reduced.</a:t>
            </a:r>
            <a:endParaRPr lang="en-IN" sz="16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411658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012E3B-A393-493C-8D41-91AAFA2238D4}"/>
              </a:ext>
            </a:extLst>
          </p:cNvPr>
          <p:cNvSpPr/>
          <p:nvPr/>
        </p:nvSpPr>
        <p:spPr>
          <a:xfrm>
            <a:off x="979502" y="354408"/>
            <a:ext cx="10907697" cy="4195316"/>
          </a:xfrm>
          <a:prstGeom prst="rect">
            <a:avLst/>
          </a:prstGeom>
        </p:spPr>
        <p:txBody>
          <a:bodyPr wrap="square">
            <a:spAutoFit/>
          </a:bodyPr>
          <a:lstStyle/>
          <a:p>
            <a:pPr>
              <a:lnSpc>
                <a:spcPct val="115000"/>
              </a:lnSpc>
              <a:spcAft>
                <a:spcPts val="800"/>
              </a:spcAft>
            </a:pPr>
            <a:endParaRPr lang="en-IN" sz="2000" i="1" u="sng" dirty="0">
              <a:latin typeface="Times New Roman" panose="02020603050405020304" pitchFamily="18" charset="0"/>
              <a:ea typeface="Calibri" panose="020F0502020204030204" pitchFamily="34" charset="0"/>
              <a:cs typeface="Tunga" panose="020B0502040204020203" pitchFamily="34" charset="0"/>
            </a:endParaRPr>
          </a:p>
          <a:p>
            <a:pPr>
              <a:lnSpc>
                <a:spcPct val="115000"/>
              </a:lnSpc>
              <a:spcAft>
                <a:spcPts val="800"/>
              </a:spcAft>
            </a:pPr>
            <a:endParaRPr lang="en-IN" sz="2000" i="1" u="sng" dirty="0">
              <a:latin typeface="Times New Roman" panose="02020603050405020304" pitchFamily="18" charset="0"/>
              <a:ea typeface="Calibri" panose="020F0502020204030204" pitchFamily="34" charset="0"/>
              <a:cs typeface="Tunga" panose="020B0502040204020203" pitchFamily="34" charset="0"/>
            </a:endParaRPr>
          </a:p>
          <a:p>
            <a:pPr>
              <a:lnSpc>
                <a:spcPct val="115000"/>
              </a:lnSpc>
              <a:spcAft>
                <a:spcPts val="800"/>
              </a:spcAft>
            </a:pPr>
            <a:r>
              <a:rPr lang="en-IN" sz="2000" i="1" u="sng" dirty="0">
                <a:latin typeface="Times New Roman" panose="02020603050405020304" pitchFamily="18" charset="0"/>
                <a:ea typeface="Calibri" panose="020F0502020204030204" pitchFamily="34" charset="0"/>
                <a:cs typeface="Tunga" panose="020B0502040204020203" pitchFamily="34" charset="0"/>
              </a:rPr>
              <a:t>BACKGROUND</a:t>
            </a:r>
            <a:endParaRPr lang="en-IN" sz="1600" i="1" u="sng"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spcAft>
                <a:spcPts val="800"/>
              </a:spcAft>
            </a:pPr>
            <a:endParaRPr lang="en-IN" dirty="0">
              <a:latin typeface="Times New Roman" panose="02020603050405020304" pitchFamily="18" charset="0"/>
              <a:ea typeface="Calibri" panose="020F0502020204030204" pitchFamily="34" charset="0"/>
              <a:cs typeface="Tunga" panose="020B0502040204020203" pitchFamily="34" charset="0"/>
            </a:endParaRPr>
          </a:p>
          <a:p>
            <a:pPr algn="just">
              <a:lnSpc>
                <a:spcPct val="115000"/>
              </a:lnSpc>
              <a:spcAft>
                <a:spcPts val="800"/>
              </a:spcAft>
            </a:pPr>
            <a:r>
              <a:rPr lang="en-IN" dirty="0">
                <a:latin typeface="Times New Roman" panose="02020603050405020304" pitchFamily="18" charset="0"/>
                <a:ea typeface="Calibri" panose="020F0502020204030204" pitchFamily="34" charset="0"/>
                <a:cs typeface="Tunga" panose="020B0502040204020203" pitchFamily="34" charset="0"/>
              </a:rPr>
              <a:t>Data analysis proves to be crucial in the medical field. It provides a meaningful base to critical decisions. It helps to create a complete study proposal. One of the most important uses of data analysis is that it helps in keeping human bias away from medical conclusion with the help of proper statistical treatment. By use of data mining for exploratory analysis because of nontrivial information in large volumes of data.</a:t>
            </a:r>
          </a:p>
          <a:p>
            <a:pPr algn="just">
              <a:lnSpc>
                <a:spcPct val="115000"/>
              </a:lnSpc>
              <a:spcAft>
                <a:spcPts val="800"/>
              </a:spcAft>
            </a:pPr>
            <a:r>
              <a:rPr lang="en-IN" dirty="0">
                <a:latin typeface="Times New Roman" panose="02020603050405020304" pitchFamily="18" charset="0"/>
                <a:ea typeface="Calibri" panose="020F0502020204030204" pitchFamily="34" charset="0"/>
                <a:cs typeface="Tunga" panose="020B0502040204020203" pitchFamily="34" charset="0"/>
              </a:rPr>
              <a:t>Heart predictor system will use the data mining knowledge to give a user-oriented approach to new and hidden patterns in the data. The knowledge which is implemented can be used by the healthcare experts to get better quality of service and to reduce the extent of adverse medicine effect.</a:t>
            </a:r>
            <a:endParaRPr lang="en-IN" sz="1600" dirty="0">
              <a:latin typeface="Calibri" panose="020F0502020204030204" pitchFamily="34" charset="0"/>
              <a:ea typeface="Calibri" panose="020F0502020204030204" pitchFamily="34" charset="0"/>
              <a:cs typeface="Tunga" panose="020B0502040204020203" pitchFamily="34" charset="0"/>
            </a:endParaRPr>
          </a:p>
        </p:txBody>
      </p:sp>
      <p:pic>
        <p:nvPicPr>
          <p:cNvPr id="4" name="Picture 3">
            <a:extLst>
              <a:ext uri="{FF2B5EF4-FFF2-40B4-BE49-F238E27FC236}">
                <a16:creationId xmlns:a16="http://schemas.microsoft.com/office/drawing/2014/main" id="{6848F7DF-B710-49CA-B70B-0BCC550A8F34}"/>
              </a:ext>
            </a:extLst>
          </p:cNvPr>
          <p:cNvPicPr>
            <a:picLocks noChangeAspect="1"/>
          </p:cNvPicPr>
          <p:nvPr/>
        </p:nvPicPr>
        <p:blipFill>
          <a:blip r:embed="rId2"/>
          <a:stretch>
            <a:fillRect/>
          </a:stretch>
        </p:blipFill>
        <p:spPr>
          <a:xfrm>
            <a:off x="9570128" y="4758431"/>
            <a:ext cx="1757779" cy="1606859"/>
          </a:xfrm>
          <a:prstGeom prst="rect">
            <a:avLst/>
          </a:prstGeom>
        </p:spPr>
      </p:pic>
    </p:spTree>
    <p:extLst>
      <p:ext uri="{BB962C8B-B14F-4D97-AF65-F5344CB8AC3E}">
        <p14:creationId xmlns:p14="http://schemas.microsoft.com/office/powerpoint/2010/main" val="43109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A7BAA0-D28D-4CCE-992C-3B0CE38DE1F1}"/>
              </a:ext>
            </a:extLst>
          </p:cNvPr>
          <p:cNvSpPr/>
          <p:nvPr/>
        </p:nvSpPr>
        <p:spPr>
          <a:xfrm>
            <a:off x="749806" y="1013667"/>
            <a:ext cx="7159076" cy="468077"/>
          </a:xfrm>
          <a:prstGeom prst="rect">
            <a:avLst/>
          </a:prstGeom>
        </p:spPr>
        <p:txBody>
          <a:bodyPr wrap="none">
            <a:spAutoFit/>
          </a:bodyPr>
          <a:lstStyle/>
          <a:p>
            <a:pPr algn="ctr">
              <a:lnSpc>
                <a:spcPct val="107000"/>
              </a:lnSpc>
              <a:spcAft>
                <a:spcPts val="800"/>
              </a:spcAft>
            </a:pPr>
            <a:r>
              <a:rPr lang="en-IN" sz="2400" b="1" i="1" u="sng" dirty="0">
                <a:latin typeface="Times New Roman" panose="02020603050405020304" pitchFamily="18" charset="0"/>
                <a:ea typeface="Calibri" panose="020F0502020204030204" pitchFamily="34" charset="0"/>
                <a:cs typeface="Tunga" panose="020B0502040204020203" pitchFamily="34" charset="0"/>
              </a:rPr>
              <a:t>HARDWARE AND SOFTWARE REQUIREMENTS</a:t>
            </a:r>
            <a:endParaRPr lang="en-IN" sz="2400" i="1" u="sng" dirty="0">
              <a:effectLst/>
              <a:latin typeface="Calibri" panose="020F0502020204030204" pitchFamily="34" charset="0"/>
              <a:ea typeface="Calibri" panose="020F0502020204030204" pitchFamily="34" charset="0"/>
              <a:cs typeface="Tunga" panose="020B0502040204020203" pitchFamily="34" charset="0"/>
            </a:endParaRPr>
          </a:p>
        </p:txBody>
      </p:sp>
      <p:sp>
        <p:nvSpPr>
          <p:cNvPr id="3" name="Rectangle 2">
            <a:extLst>
              <a:ext uri="{FF2B5EF4-FFF2-40B4-BE49-F238E27FC236}">
                <a16:creationId xmlns:a16="http://schemas.microsoft.com/office/drawing/2014/main" id="{43E5FB3B-AA83-41F9-B776-E12317C094E9}"/>
              </a:ext>
            </a:extLst>
          </p:cNvPr>
          <p:cNvSpPr/>
          <p:nvPr/>
        </p:nvSpPr>
        <p:spPr>
          <a:xfrm>
            <a:off x="1430091" y="1794902"/>
            <a:ext cx="2499402" cy="374077"/>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unga" panose="020B0502040204020203" pitchFamily="34" charset="0"/>
              </a:rPr>
              <a:t>Hardware Requirements:</a:t>
            </a:r>
            <a:endParaRPr lang="en-IN" sz="1400" dirty="0">
              <a:solidFill>
                <a:schemeClr val="tx1">
                  <a:lumMod val="50000"/>
                </a:schemeClr>
              </a:solidFill>
              <a:effectLst/>
              <a:latin typeface="Calibri" panose="020F0502020204030204" pitchFamily="34" charset="0"/>
              <a:ea typeface="Calibri" panose="020F0502020204030204" pitchFamily="34" charset="0"/>
              <a:cs typeface="Tunga" panose="020B0502040204020203" pitchFamily="34" charset="0"/>
            </a:endParaRPr>
          </a:p>
        </p:txBody>
      </p:sp>
      <p:graphicFrame>
        <p:nvGraphicFramePr>
          <p:cNvPr id="5" name="Table 4">
            <a:extLst>
              <a:ext uri="{FF2B5EF4-FFF2-40B4-BE49-F238E27FC236}">
                <a16:creationId xmlns:a16="http://schemas.microsoft.com/office/drawing/2014/main" id="{83B5F828-D95A-45D5-A64D-E1C5622968E1}"/>
              </a:ext>
            </a:extLst>
          </p:cNvPr>
          <p:cNvGraphicFramePr>
            <a:graphicFrameLocks noGrp="1"/>
          </p:cNvGraphicFramePr>
          <p:nvPr>
            <p:extLst>
              <p:ext uri="{D42A27DB-BD31-4B8C-83A1-F6EECF244321}">
                <p14:modId xmlns:p14="http://schemas.microsoft.com/office/powerpoint/2010/main" val="1188642273"/>
              </p:ext>
            </p:extLst>
          </p:nvPr>
        </p:nvGraphicFramePr>
        <p:xfrm>
          <a:off x="2193746" y="2343483"/>
          <a:ext cx="6737190" cy="3666698"/>
        </p:xfrm>
        <a:graphic>
          <a:graphicData uri="http://schemas.openxmlformats.org/drawingml/2006/table">
            <a:tbl>
              <a:tblPr firstRow="1" firstCol="1" bandRow="1">
                <a:tableStyleId>{5C22544A-7EE6-4342-B048-85BDC9FD1C3A}</a:tableStyleId>
              </a:tblPr>
              <a:tblGrid>
                <a:gridCol w="3368595">
                  <a:extLst>
                    <a:ext uri="{9D8B030D-6E8A-4147-A177-3AD203B41FA5}">
                      <a16:colId xmlns:a16="http://schemas.microsoft.com/office/drawing/2014/main" val="2575461563"/>
                    </a:ext>
                  </a:extLst>
                </a:gridCol>
                <a:gridCol w="3368595">
                  <a:extLst>
                    <a:ext uri="{9D8B030D-6E8A-4147-A177-3AD203B41FA5}">
                      <a16:colId xmlns:a16="http://schemas.microsoft.com/office/drawing/2014/main" val="230285876"/>
                    </a:ext>
                  </a:extLst>
                </a:gridCol>
              </a:tblGrid>
              <a:tr h="523814">
                <a:tc>
                  <a:txBody>
                    <a:bodyPr/>
                    <a:lstStyle/>
                    <a:p>
                      <a:pPr algn="ctr">
                        <a:lnSpc>
                          <a:spcPct val="150000"/>
                        </a:lnSpc>
                        <a:spcAft>
                          <a:spcPts val="0"/>
                        </a:spcAft>
                      </a:pPr>
                      <a:r>
                        <a:rPr lang="en-IN" sz="1200">
                          <a:effectLst/>
                        </a:rPr>
                        <a:t>Hardware Tools</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Minimum Requirements</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007842977"/>
                  </a:ext>
                </a:extLst>
              </a:tr>
              <a:tr h="523814">
                <a:tc>
                  <a:txBody>
                    <a:bodyPr/>
                    <a:lstStyle/>
                    <a:p>
                      <a:pPr algn="ctr">
                        <a:lnSpc>
                          <a:spcPct val="150000"/>
                        </a:lnSpc>
                        <a:spcAft>
                          <a:spcPts val="0"/>
                        </a:spcAft>
                      </a:pPr>
                      <a:r>
                        <a:rPr lang="en-IN" sz="1200">
                          <a:effectLst/>
                        </a:rPr>
                        <a:t>Processor</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I5 or above</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4124114195"/>
                  </a:ext>
                </a:extLst>
              </a:tr>
              <a:tr h="523814">
                <a:tc>
                  <a:txBody>
                    <a:bodyPr/>
                    <a:lstStyle/>
                    <a:p>
                      <a:pPr algn="ctr">
                        <a:lnSpc>
                          <a:spcPct val="150000"/>
                        </a:lnSpc>
                        <a:spcAft>
                          <a:spcPts val="0"/>
                        </a:spcAft>
                      </a:pPr>
                      <a:r>
                        <a:rPr lang="en-IN" sz="1200">
                          <a:effectLst/>
                        </a:rPr>
                        <a:t>Hard Disk</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10 GB</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2718490208"/>
                  </a:ext>
                </a:extLst>
              </a:tr>
              <a:tr h="523814">
                <a:tc>
                  <a:txBody>
                    <a:bodyPr/>
                    <a:lstStyle/>
                    <a:p>
                      <a:pPr algn="ctr">
                        <a:lnSpc>
                          <a:spcPct val="150000"/>
                        </a:lnSpc>
                        <a:spcAft>
                          <a:spcPts val="0"/>
                        </a:spcAft>
                      </a:pPr>
                      <a:r>
                        <a:rPr lang="en-IN" sz="1200">
                          <a:effectLst/>
                        </a:rPr>
                        <a:t>RAM</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8 GB</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88222447"/>
                  </a:ext>
                </a:extLst>
              </a:tr>
              <a:tr h="523814">
                <a:tc>
                  <a:txBody>
                    <a:bodyPr/>
                    <a:lstStyle/>
                    <a:p>
                      <a:pPr algn="ctr">
                        <a:lnSpc>
                          <a:spcPct val="150000"/>
                        </a:lnSpc>
                        <a:spcAft>
                          <a:spcPts val="0"/>
                        </a:spcAft>
                      </a:pPr>
                      <a:r>
                        <a:rPr lang="en-IN" sz="1200">
                          <a:effectLst/>
                        </a:rPr>
                        <a:t>Monitor</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17'' Coloured</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1350205731"/>
                  </a:ext>
                </a:extLst>
              </a:tr>
              <a:tr h="523814">
                <a:tc>
                  <a:txBody>
                    <a:bodyPr/>
                    <a:lstStyle/>
                    <a:p>
                      <a:pPr algn="ctr">
                        <a:lnSpc>
                          <a:spcPct val="150000"/>
                        </a:lnSpc>
                        <a:spcAft>
                          <a:spcPts val="0"/>
                        </a:spcAft>
                      </a:pPr>
                      <a:r>
                        <a:rPr lang="en-IN" sz="1200">
                          <a:effectLst/>
                        </a:rPr>
                        <a:t>Mouse</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Optical</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4059559322"/>
                  </a:ext>
                </a:extLst>
              </a:tr>
              <a:tr h="523814">
                <a:tc>
                  <a:txBody>
                    <a:bodyPr/>
                    <a:lstStyle/>
                    <a:p>
                      <a:pPr algn="ctr">
                        <a:lnSpc>
                          <a:spcPct val="150000"/>
                        </a:lnSpc>
                        <a:spcAft>
                          <a:spcPts val="0"/>
                        </a:spcAft>
                      </a:pPr>
                      <a:r>
                        <a:rPr lang="en-IN" sz="1200">
                          <a:effectLst/>
                        </a:rPr>
                        <a:t>Keyboard</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dirty="0">
                          <a:effectLst/>
                        </a:rPr>
                        <a:t>122 Keys</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85306764"/>
                  </a:ext>
                </a:extLst>
              </a:tr>
            </a:tbl>
          </a:graphicData>
        </a:graphic>
      </p:graphicFrame>
    </p:spTree>
    <p:extLst>
      <p:ext uri="{BB962C8B-B14F-4D97-AF65-F5344CB8AC3E}">
        <p14:creationId xmlns:p14="http://schemas.microsoft.com/office/powerpoint/2010/main" val="361935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73F058-71B9-4067-A693-C2CC3FD97D33}"/>
              </a:ext>
            </a:extLst>
          </p:cNvPr>
          <p:cNvSpPr/>
          <p:nvPr/>
        </p:nvSpPr>
        <p:spPr>
          <a:xfrm>
            <a:off x="1600743" y="1164587"/>
            <a:ext cx="3308608" cy="374077"/>
          </a:xfrm>
          <a:prstGeom prst="rect">
            <a:avLst/>
          </a:prstGeom>
        </p:spPr>
        <p:txBody>
          <a:bodyPr wrap="squar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unga" panose="020B0502040204020203" pitchFamily="34" charset="0"/>
              </a:rPr>
              <a:t>Software Requirements:</a:t>
            </a:r>
            <a:endParaRPr lang="en-IN" sz="1400" dirty="0">
              <a:effectLst/>
              <a:latin typeface="Calibri" panose="020F0502020204030204" pitchFamily="34" charset="0"/>
              <a:ea typeface="Calibri" panose="020F0502020204030204" pitchFamily="34" charset="0"/>
              <a:cs typeface="Tunga" panose="020B0502040204020203" pitchFamily="34" charset="0"/>
            </a:endParaRPr>
          </a:p>
        </p:txBody>
      </p:sp>
      <p:graphicFrame>
        <p:nvGraphicFramePr>
          <p:cNvPr id="3" name="Table 2">
            <a:extLst>
              <a:ext uri="{FF2B5EF4-FFF2-40B4-BE49-F238E27FC236}">
                <a16:creationId xmlns:a16="http://schemas.microsoft.com/office/drawing/2014/main" id="{558DDB8C-AE4E-474A-8F52-70E083286832}"/>
              </a:ext>
            </a:extLst>
          </p:cNvPr>
          <p:cNvGraphicFramePr>
            <a:graphicFrameLocks noGrp="1"/>
          </p:cNvGraphicFramePr>
          <p:nvPr>
            <p:extLst>
              <p:ext uri="{D42A27DB-BD31-4B8C-83A1-F6EECF244321}">
                <p14:modId xmlns:p14="http://schemas.microsoft.com/office/powerpoint/2010/main" val="1259263015"/>
              </p:ext>
            </p:extLst>
          </p:nvPr>
        </p:nvGraphicFramePr>
        <p:xfrm>
          <a:off x="2424565" y="1704432"/>
          <a:ext cx="7189952" cy="4243608"/>
        </p:xfrm>
        <a:graphic>
          <a:graphicData uri="http://schemas.openxmlformats.org/drawingml/2006/table">
            <a:tbl>
              <a:tblPr firstRow="1" firstCol="1" bandRow="1">
                <a:tableStyleId>{5C22544A-7EE6-4342-B048-85BDC9FD1C3A}</a:tableStyleId>
              </a:tblPr>
              <a:tblGrid>
                <a:gridCol w="3594976">
                  <a:extLst>
                    <a:ext uri="{9D8B030D-6E8A-4147-A177-3AD203B41FA5}">
                      <a16:colId xmlns:a16="http://schemas.microsoft.com/office/drawing/2014/main" val="879839480"/>
                    </a:ext>
                  </a:extLst>
                </a:gridCol>
                <a:gridCol w="3594976">
                  <a:extLst>
                    <a:ext uri="{9D8B030D-6E8A-4147-A177-3AD203B41FA5}">
                      <a16:colId xmlns:a16="http://schemas.microsoft.com/office/drawing/2014/main" val="2313040694"/>
                    </a:ext>
                  </a:extLst>
                </a:gridCol>
              </a:tblGrid>
              <a:tr h="707268">
                <a:tc>
                  <a:txBody>
                    <a:bodyPr/>
                    <a:lstStyle/>
                    <a:p>
                      <a:pPr algn="ctr">
                        <a:lnSpc>
                          <a:spcPct val="150000"/>
                        </a:lnSpc>
                        <a:spcAft>
                          <a:spcPts val="0"/>
                        </a:spcAft>
                      </a:pPr>
                      <a:r>
                        <a:rPr lang="en-IN" sz="1200">
                          <a:effectLst/>
                        </a:rPr>
                        <a:t>Software Tools</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Minimum Requirements</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008558632"/>
                  </a:ext>
                </a:extLst>
              </a:tr>
              <a:tr h="707268">
                <a:tc>
                  <a:txBody>
                    <a:bodyPr/>
                    <a:lstStyle/>
                    <a:p>
                      <a:pPr algn="ctr">
                        <a:lnSpc>
                          <a:spcPct val="150000"/>
                        </a:lnSpc>
                        <a:spcAft>
                          <a:spcPts val="0"/>
                        </a:spcAft>
                      </a:pPr>
                      <a:r>
                        <a:rPr lang="en-IN" sz="1200">
                          <a:effectLst/>
                        </a:rPr>
                        <a:t>Platform</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Windows, Linux and Mac OS</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790181171"/>
                  </a:ext>
                </a:extLst>
              </a:tr>
              <a:tr h="707268">
                <a:tc>
                  <a:txBody>
                    <a:bodyPr/>
                    <a:lstStyle/>
                    <a:p>
                      <a:pPr algn="ctr">
                        <a:lnSpc>
                          <a:spcPct val="150000"/>
                        </a:lnSpc>
                        <a:spcAft>
                          <a:spcPts val="0"/>
                        </a:spcAft>
                      </a:pPr>
                      <a:r>
                        <a:rPr lang="en-IN" sz="1200">
                          <a:effectLst/>
                        </a:rPr>
                        <a:t>Operating System</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Windows, Linux and Mac OS</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4099298130"/>
                  </a:ext>
                </a:extLst>
              </a:tr>
              <a:tr h="707268">
                <a:tc>
                  <a:txBody>
                    <a:bodyPr/>
                    <a:lstStyle/>
                    <a:p>
                      <a:pPr algn="ctr">
                        <a:lnSpc>
                          <a:spcPct val="150000"/>
                        </a:lnSpc>
                        <a:spcAft>
                          <a:spcPts val="0"/>
                        </a:spcAft>
                      </a:pPr>
                      <a:r>
                        <a:rPr lang="en-IN" sz="1200">
                          <a:effectLst/>
                        </a:rPr>
                        <a:t>Technology</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Machine Learning - Python</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1249877454"/>
                  </a:ext>
                </a:extLst>
              </a:tr>
              <a:tr h="707268">
                <a:tc>
                  <a:txBody>
                    <a:bodyPr/>
                    <a:lstStyle/>
                    <a:p>
                      <a:pPr algn="ctr">
                        <a:lnSpc>
                          <a:spcPct val="150000"/>
                        </a:lnSpc>
                        <a:spcAft>
                          <a:spcPts val="0"/>
                        </a:spcAft>
                      </a:pPr>
                      <a:r>
                        <a:rPr lang="en-IN" sz="1200">
                          <a:effectLst/>
                        </a:rPr>
                        <a:t>Scripting Language</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a:effectLst/>
                        </a:rPr>
                        <a:t>Python</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790158931"/>
                  </a:ext>
                </a:extLst>
              </a:tr>
              <a:tr h="707268">
                <a:tc>
                  <a:txBody>
                    <a:bodyPr/>
                    <a:lstStyle/>
                    <a:p>
                      <a:pPr algn="ctr">
                        <a:lnSpc>
                          <a:spcPct val="150000"/>
                        </a:lnSpc>
                        <a:spcAft>
                          <a:spcPts val="0"/>
                        </a:spcAft>
                      </a:pPr>
                      <a:r>
                        <a:rPr lang="en-IN" sz="1200">
                          <a:effectLst/>
                        </a:rPr>
                        <a:t>IDE</a:t>
                      </a:r>
                      <a:endParaRPr lang="en-IN"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algn="ctr">
                        <a:lnSpc>
                          <a:spcPct val="150000"/>
                        </a:lnSpc>
                        <a:spcAft>
                          <a:spcPts val="0"/>
                        </a:spcAft>
                      </a:pPr>
                      <a:r>
                        <a:rPr lang="en-IN" sz="1200" dirty="0" err="1">
                          <a:effectLst/>
                        </a:rPr>
                        <a:t>Pycharm</a:t>
                      </a:r>
                      <a:r>
                        <a:rPr lang="en-IN" sz="1200" dirty="0">
                          <a:effectLst/>
                        </a:rPr>
                        <a:t>/ </a:t>
                      </a:r>
                      <a:r>
                        <a:rPr lang="en-IN" sz="1200" dirty="0" err="1">
                          <a:effectLst/>
                        </a:rPr>
                        <a:t>jupyter</a:t>
                      </a:r>
                      <a:r>
                        <a:rPr lang="en-IN" sz="1200" dirty="0">
                          <a:effectLst/>
                        </a:rPr>
                        <a:t> (notebook)</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588155483"/>
                  </a:ext>
                </a:extLst>
              </a:tr>
            </a:tbl>
          </a:graphicData>
        </a:graphic>
      </p:graphicFrame>
    </p:spTree>
    <p:extLst>
      <p:ext uri="{BB962C8B-B14F-4D97-AF65-F5344CB8AC3E}">
        <p14:creationId xmlns:p14="http://schemas.microsoft.com/office/powerpoint/2010/main" val="367380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C9C3AB-BA11-4732-BA13-8CBCBEE8842A}"/>
              </a:ext>
            </a:extLst>
          </p:cNvPr>
          <p:cNvSpPr/>
          <p:nvPr/>
        </p:nvSpPr>
        <p:spPr>
          <a:xfrm>
            <a:off x="1086483" y="928905"/>
            <a:ext cx="2502608" cy="468077"/>
          </a:xfrm>
          <a:prstGeom prst="rect">
            <a:avLst/>
          </a:prstGeom>
        </p:spPr>
        <p:txBody>
          <a:bodyPr wrap="none">
            <a:spAutoFit/>
          </a:bodyPr>
          <a:lstStyle/>
          <a:p>
            <a:pPr>
              <a:lnSpc>
                <a:spcPct val="107000"/>
              </a:lnSpc>
              <a:spcAft>
                <a:spcPts val="800"/>
              </a:spcAft>
            </a:pPr>
            <a:r>
              <a:rPr lang="en-IN" sz="2400" b="1" i="1" u="sng" dirty="0">
                <a:latin typeface="Times New Roman" panose="02020603050405020304" pitchFamily="18" charset="0"/>
                <a:ea typeface="Calibri" panose="020F0502020204030204" pitchFamily="34" charset="0"/>
                <a:cs typeface="Tunga" panose="020B0502040204020203" pitchFamily="34" charset="0"/>
              </a:rPr>
              <a:t>FUTURE SCOPE</a:t>
            </a:r>
            <a:endParaRPr lang="en-IN" sz="2400" i="1" u="sng" dirty="0">
              <a:effectLst/>
              <a:latin typeface="Calibri" panose="020F0502020204030204" pitchFamily="34" charset="0"/>
              <a:ea typeface="Calibri" panose="020F0502020204030204" pitchFamily="34" charset="0"/>
              <a:cs typeface="Tunga" panose="020B0502040204020203" pitchFamily="34" charset="0"/>
            </a:endParaRPr>
          </a:p>
        </p:txBody>
      </p:sp>
      <p:sp>
        <p:nvSpPr>
          <p:cNvPr id="5" name="Rectangle 4">
            <a:extLst>
              <a:ext uri="{FF2B5EF4-FFF2-40B4-BE49-F238E27FC236}">
                <a16:creationId xmlns:a16="http://schemas.microsoft.com/office/drawing/2014/main" id="{C6BAF079-23E0-45D3-AA5D-45540737AE55}"/>
              </a:ext>
            </a:extLst>
          </p:cNvPr>
          <p:cNvSpPr/>
          <p:nvPr/>
        </p:nvSpPr>
        <p:spPr>
          <a:xfrm>
            <a:off x="1352365" y="1722913"/>
            <a:ext cx="8386438" cy="1664879"/>
          </a:xfrm>
          <a:prstGeom prst="rect">
            <a:avLst/>
          </a:prstGeom>
        </p:spPr>
        <p:txBody>
          <a:bodyPr wrap="square">
            <a:spAutoFit/>
          </a:bodyPr>
          <a:lstStyle/>
          <a:p>
            <a:pPr algn="just">
              <a:lnSpc>
                <a:spcPct val="115000"/>
              </a:lnSpc>
              <a:spcAft>
                <a:spcPts val="800"/>
              </a:spcAft>
            </a:pPr>
            <a:r>
              <a:rPr lang="en-IN" dirty="0">
                <a:latin typeface="Times New Roman" panose="02020603050405020304" pitchFamily="18" charset="0"/>
                <a:ea typeface="Calibri" panose="020F0502020204030204" pitchFamily="34" charset="0"/>
                <a:cs typeface="Tunga" panose="020B0502040204020203" pitchFamily="34" charset="0"/>
              </a:rPr>
              <a:t>The heart stroke prediction can be done using other machine learning algorithms. Advance Logistic regression can also perform well in case of binary classification problems such as heart stroke prediction. Random forests can perform well than decision trees. Also, the ensemble methods and artificial neural networks can be applied to the dataset. The results can be compared and improvised. </a:t>
            </a:r>
            <a:endParaRPr lang="en-IN" sz="16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6" name="Rectangle 5">
            <a:extLst>
              <a:ext uri="{FF2B5EF4-FFF2-40B4-BE49-F238E27FC236}">
                <a16:creationId xmlns:a16="http://schemas.microsoft.com/office/drawing/2014/main" id="{690F9C70-344A-4317-9DE8-236A34E84C58}"/>
              </a:ext>
            </a:extLst>
          </p:cNvPr>
          <p:cNvSpPr/>
          <p:nvPr/>
        </p:nvSpPr>
        <p:spPr>
          <a:xfrm>
            <a:off x="1086483" y="3713723"/>
            <a:ext cx="8386438" cy="1027782"/>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unga" panose="020B0502040204020203" pitchFamily="34" charset="0"/>
              </a:rPr>
              <a:t>We will be able to easily recognise condition of individual with its risk percentage.</a:t>
            </a:r>
            <a:endParaRPr lang="en-IN" sz="1600" dirty="0">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15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unga" panose="020B0502040204020203" pitchFamily="34" charset="0"/>
              </a:rPr>
              <a:t>We can easily know exact accuracy and implement it in medical case papers.</a:t>
            </a:r>
            <a:endParaRPr lang="en-IN" sz="1600" dirty="0">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15000"/>
              </a:lnSpc>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unga" panose="020B0502040204020203" pitchFamily="34" charset="0"/>
              </a:rPr>
              <a:t>With help of this prediction system we can lead to much healthier lifestyle.</a:t>
            </a:r>
            <a:endParaRPr lang="en-IN" sz="16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2" name="Picture 1">
            <a:extLst>
              <a:ext uri="{FF2B5EF4-FFF2-40B4-BE49-F238E27FC236}">
                <a16:creationId xmlns:a16="http://schemas.microsoft.com/office/drawing/2014/main" id="{E4E8A92E-64B8-41A0-A227-AE050BAD0DF8}"/>
              </a:ext>
            </a:extLst>
          </p:cNvPr>
          <p:cNvPicPr>
            <a:picLocks noChangeAspect="1"/>
          </p:cNvPicPr>
          <p:nvPr/>
        </p:nvPicPr>
        <p:blipFill>
          <a:blip r:embed="rId2"/>
          <a:stretch>
            <a:fillRect/>
          </a:stretch>
        </p:blipFill>
        <p:spPr>
          <a:xfrm>
            <a:off x="9570128" y="4758431"/>
            <a:ext cx="1757779" cy="1606859"/>
          </a:xfrm>
          <a:prstGeom prst="rect">
            <a:avLst/>
          </a:prstGeom>
        </p:spPr>
      </p:pic>
    </p:spTree>
    <p:extLst>
      <p:ext uri="{BB962C8B-B14F-4D97-AF65-F5344CB8AC3E}">
        <p14:creationId xmlns:p14="http://schemas.microsoft.com/office/powerpoint/2010/main" val="147063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0CB670-2FAC-49E5-94C5-F3A99567982D}"/>
              </a:ext>
            </a:extLst>
          </p:cNvPr>
          <p:cNvSpPr/>
          <p:nvPr/>
        </p:nvSpPr>
        <p:spPr>
          <a:xfrm>
            <a:off x="1521039" y="868669"/>
            <a:ext cx="8874711" cy="2014526"/>
          </a:xfrm>
          <a:prstGeom prst="rect">
            <a:avLst/>
          </a:prstGeom>
        </p:spPr>
        <p:txBody>
          <a:bodyPr wrap="square">
            <a:spAutoFit/>
          </a:bodyPr>
          <a:lstStyle/>
          <a:p>
            <a:pPr>
              <a:lnSpc>
                <a:spcPct val="107000"/>
              </a:lnSpc>
              <a:spcAft>
                <a:spcPts val="800"/>
              </a:spcAft>
            </a:pPr>
            <a:r>
              <a:rPr lang="en-IN" sz="2000" i="1" u="sng" dirty="0">
                <a:latin typeface="Times New Roman" panose="02020603050405020304" pitchFamily="18" charset="0"/>
                <a:ea typeface="Calibri" panose="020F0502020204030204" pitchFamily="34" charset="0"/>
                <a:cs typeface="Tunga" panose="020B0502040204020203" pitchFamily="34" charset="0"/>
              </a:rPr>
              <a:t>CONCLUSION</a:t>
            </a:r>
            <a:endParaRPr lang="en-IN" sz="1600" i="1" u="sng" dirty="0">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000" b="1" dirty="0">
                <a:solidFill>
                  <a:srgbClr val="0D0D0D"/>
                </a:solidFill>
                <a:latin typeface="Times New Roman" panose="02020603050405020304" pitchFamily="18" charset="0"/>
                <a:ea typeface="Calibri" panose="020F0502020204030204" pitchFamily="34" charset="0"/>
                <a:cs typeface="Tunga" panose="020B0502040204020203" pitchFamily="34" charset="0"/>
              </a:rPr>
              <a:t> </a:t>
            </a:r>
            <a:endParaRPr lang="en-IN" sz="16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spcBef>
                <a:spcPts val="1030"/>
              </a:spcBef>
              <a:spcAft>
                <a:spcPts val="0"/>
              </a:spcAft>
            </a:pPr>
            <a:r>
              <a:rPr lang="en-IN" spc="-5" dirty="0">
                <a:latin typeface="Times New Roman" panose="02020603050405020304" pitchFamily="18" charset="0"/>
                <a:ea typeface="Times New Roman" panose="02020603050405020304" pitchFamily="18" charset="0"/>
              </a:rPr>
              <a:t>Heart Stroke is one of the major concerns for society today. It is difficult to manually determine the odds of getting heart disease based on risk factors. However, machine learning techniques are useful to predict the output from existing data.</a:t>
            </a:r>
            <a:endParaRPr lang="en-IN" dirty="0">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9CB902F5-0D9B-40F8-A5B7-976F70FE4DD2}"/>
              </a:ext>
            </a:extLst>
          </p:cNvPr>
          <p:cNvPicPr>
            <a:picLocks noChangeAspect="1"/>
          </p:cNvPicPr>
          <p:nvPr/>
        </p:nvPicPr>
        <p:blipFill>
          <a:blip r:embed="rId2"/>
          <a:stretch>
            <a:fillRect/>
          </a:stretch>
        </p:blipFill>
        <p:spPr>
          <a:xfrm>
            <a:off x="9516860" y="4279037"/>
            <a:ext cx="1757779" cy="1606859"/>
          </a:xfrm>
          <a:prstGeom prst="rect">
            <a:avLst/>
          </a:prstGeom>
        </p:spPr>
      </p:pic>
    </p:spTree>
    <p:extLst>
      <p:ext uri="{BB962C8B-B14F-4D97-AF65-F5344CB8AC3E}">
        <p14:creationId xmlns:p14="http://schemas.microsoft.com/office/powerpoint/2010/main" val="166538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2C9BA8-1A64-43C9-8C7C-DCA6993C03E8}"/>
              </a:ext>
            </a:extLst>
          </p:cNvPr>
          <p:cNvSpPr/>
          <p:nvPr/>
        </p:nvSpPr>
        <p:spPr>
          <a:xfrm>
            <a:off x="914400" y="648071"/>
            <a:ext cx="8229600" cy="2564933"/>
          </a:xfrm>
          <a:prstGeom prst="rect">
            <a:avLst/>
          </a:prstGeom>
        </p:spPr>
        <p:txBody>
          <a:bodyPr wrap="square">
            <a:spAutoFit/>
          </a:bodyPr>
          <a:lstStyle/>
          <a:p>
            <a:pPr>
              <a:lnSpc>
                <a:spcPct val="107000"/>
              </a:lnSpc>
              <a:spcAft>
                <a:spcPts val="800"/>
              </a:spcAft>
            </a:pPr>
            <a:r>
              <a:rPr lang="en-IN" sz="2000" b="1" i="1" u="sng" dirty="0">
                <a:latin typeface="Times New Roman" panose="02020603050405020304" pitchFamily="18" charset="0"/>
                <a:ea typeface="Calibri" panose="020F0502020204030204" pitchFamily="34" charset="0"/>
                <a:cs typeface="Times New Roman" panose="02020603050405020304" pitchFamily="18" charset="0"/>
              </a:rPr>
              <a:t>BIBLIOGRAPHY AND REFRENCES</a:t>
            </a:r>
            <a:endParaRPr lang="en-IN" sz="2000" b="1" i="1"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[1] Datasets (</a:t>
            </a:r>
            <a:r>
              <a:rPr lang="en-IN" sz="2000" u="sng" dirty="0">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https://www.kaggle.com/ronitf/heart-disease-uci/data#</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[2] </a:t>
            </a:r>
            <a:r>
              <a:rPr lang="en-IN" sz="2000" dirty="0" err="1">
                <a:latin typeface="Times New Roman" panose="02020603050405020304" pitchFamily="18" charset="0"/>
                <a:ea typeface="Calibri" panose="020F0502020204030204" pitchFamily="34" charset="0"/>
                <a:cs typeface="Times New Roman" panose="02020603050405020304" pitchFamily="18" charset="0"/>
              </a:rPr>
              <a:t>Sklearn</a:t>
            </a:r>
            <a:r>
              <a:rPr lang="en-IN" sz="2000" dirty="0">
                <a:latin typeface="Times New Roman" panose="02020603050405020304" pitchFamily="18" charset="0"/>
                <a:ea typeface="Calibri" panose="020F0502020204030204" pitchFamily="34" charset="0"/>
                <a:cs typeface="Times New Roman" panose="02020603050405020304" pitchFamily="18" charset="0"/>
              </a:rPr>
              <a:t> libraries (</a:t>
            </a:r>
            <a:r>
              <a:rPr lang="en-IN" sz="2000" u="sng" dirty="0">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https://scikit-learn.org/</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[3] Algorithms Reference(</a:t>
            </a:r>
            <a:r>
              <a:rPr lang="en-IN" sz="2000" u="sng" dirty="0">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https://towardsdatascience.com/</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[4] Matplotlib Reference(</a:t>
            </a:r>
            <a:r>
              <a:rPr lang="en-IN" sz="2000" u="sng" dirty="0">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https://matplotlib.org/tutorials/index.html</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E091FDD-AC81-428B-A6C1-26608F5151B7}"/>
              </a:ext>
            </a:extLst>
          </p:cNvPr>
          <p:cNvPicPr>
            <a:picLocks noChangeAspect="1"/>
          </p:cNvPicPr>
          <p:nvPr/>
        </p:nvPicPr>
        <p:blipFill>
          <a:blip r:embed="rId6"/>
          <a:stretch>
            <a:fillRect/>
          </a:stretch>
        </p:blipFill>
        <p:spPr>
          <a:xfrm>
            <a:off x="9516860" y="4279037"/>
            <a:ext cx="1757779" cy="1606859"/>
          </a:xfrm>
          <a:prstGeom prst="rect">
            <a:avLst/>
          </a:prstGeom>
        </p:spPr>
      </p:pic>
    </p:spTree>
    <p:extLst>
      <p:ext uri="{BB962C8B-B14F-4D97-AF65-F5344CB8AC3E}">
        <p14:creationId xmlns:p14="http://schemas.microsoft.com/office/powerpoint/2010/main" val="91819983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112</TotalTime>
  <Words>661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Schoolbook</vt:lpstr>
      <vt:lpstr>Corbel</vt:lpstr>
      <vt:lpstr>ff4</vt:lpstr>
      <vt:lpstr>Symbol</vt:lpstr>
      <vt:lpstr>Times New Roman</vt:lpstr>
      <vt:lpstr>Headlines</vt:lpstr>
      <vt:lpstr> HEART STROKE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ppt presentation HEART STROKE PREDICTION</dc:title>
  <dc:creator>Avinash K</dc:creator>
  <cp:lastModifiedBy>sushant jadhav</cp:lastModifiedBy>
  <cp:revision>13</cp:revision>
  <dcterms:created xsi:type="dcterms:W3CDTF">2020-07-01T04:41:29Z</dcterms:created>
  <dcterms:modified xsi:type="dcterms:W3CDTF">2020-07-01T15:21:47Z</dcterms:modified>
</cp:coreProperties>
</file>