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59" r:id="rId6"/>
    <p:sldId id="260" r:id="rId7"/>
    <p:sldId id="261" r:id="rId8"/>
    <p:sldId id="263" r:id="rId9"/>
    <p:sldId id="264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3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DB1-C7F4-4F08-8E2E-D4EF643DD24E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F59A-EB36-4757-97C9-1488A782B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6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DB1-C7F4-4F08-8E2E-D4EF643DD24E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F59A-EB36-4757-97C9-1488A782B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8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DB1-C7F4-4F08-8E2E-D4EF643DD24E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F59A-EB36-4757-97C9-1488A782B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3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DB1-C7F4-4F08-8E2E-D4EF643DD24E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F59A-EB36-4757-97C9-1488A782B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DB1-C7F4-4F08-8E2E-D4EF643DD24E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F59A-EB36-4757-97C9-1488A782B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0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DB1-C7F4-4F08-8E2E-D4EF643DD24E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F59A-EB36-4757-97C9-1488A782B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DB1-C7F4-4F08-8E2E-D4EF643DD24E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F59A-EB36-4757-97C9-1488A782B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0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DB1-C7F4-4F08-8E2E-D4EF643DD24E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F59A-EB36-4757-97C9-1488A782B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0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DB1-C7F4-4F08-8E2E-D4EF643DD24E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F59A-EB36-4757-97C9-1488A782B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DB1-C7F4-4F08-8E2E-D4EF643DD24E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F59A-EB36-4757-97C9-1488A782B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0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EDB1-C7F4-4F08-8E2E-D4EF643DD24E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F59A-EB36-4757-97C9-1488A782B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5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8EDB1-C7F4-4F08-8E2E-D4EF643DD24E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6F59A-EB36-4757-97C9-1488A782B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8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JWT + AOP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9956" y="0"/>
            <a:ext cx="834044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7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서명 </a:t>
            </a:r>
            <a:r>
              <a:rPr lang="en-US" altLang="ko-KR" dirty="0" smtClean="0"/>
              <a:t>- Signature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헤더의 </a:t>
            </a:r>
            <a:r>
              <a:rPr lang="ko-KR" altLang="en-US" b="1" dirty="0" err="1"/>
              <a:t>인코딩값</a:t>
            </a:r>
            <a:r>
              <a:rPr lang="ko-KR" altLang="en-US" dirty="0" err="1"/>
              <a:t>과</a:t>
            </a:r>
            <a:r>
              <a:rPr lang="ko-KR" altLang="en-US" dirty="0"/>
              <a:t> </a:t>
            </a:r>
            <a:r>
              <a:rPr lang="ko-KR" altLang="en-US" b="1" dirty="0"/>
              <a:t>정보의 </a:t>
            </a:r>
            <a:r>
              <a:rPr lang="ko-KR" altLang="en-US" b="1" dirty="0" err="1"/>
              <a:t>인코딩값</a:t>
            </a:r>
            <a:r>
              <a:rPr lang="ko-KR" altLang="en-US" dirty="0" err="1"/>
              <a:t>을</a:t>
            </a:r>
            <a:r>
              <a:rPr lang="ko-KR" altLang="en-US" dirty="0"/>
              <a:t> 합친 후 주어진 비밀키로 </a:t>
            </a:r>
            <a:r>
              <a:rPr lang="ko-KR" altLang="en-US" dirty="0" err="1"/>
              <a:t>해쉬를</a:t>
            </a:r>
            <a:r>
              <a:rPr lang="ko-KR" altLang="en-US" dirty="0"/>
              <a:t> 하여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49580"/>
            <a:ext cx="2209800" cy="137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5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- </a:t>
            </a:r>
            <a:r>
              <a:rPr lang="en-US" altLang="ko-KR" dirty="0" err="1" smtClean="0"/>
              <a:t>JwtInfo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449580"/>
            <a:ext cx="2209800" cy="137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608"/>
            <a:ext cx="4610100" cy="3952875"/>
          </a:xfrm>
          <a:prstGeom prst="rect">
            <a:avLst/>
          </a:prstGeom>
        </p:spPr>
      </p:pic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5638800" y="1825625"/>
            <a:ext cx="5715000" cy="4351338"/>
          </a:xfrm>
        </p:spPr>
        <p:txBody>
          <a:bodyPr/>
          <a:lstStyle/>
          <a:p>
            <a:r>
              <a:rPr lang="ko-KR" altLang="en-US" dirty="0" smtClean="0"/>
              <a:t>우리가 토큰에 사용할 고정적인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Name/Value </a:t>
            </a:r>
            <a:r>
              <a:rPr lang="en-US" altLang="ko-KR" dirty="0" smtClean="0">
                <a:sym typeface="Wingdings" panose="05000000000000000000" pitchFamily="2" charset="2"/>
              </a:rPr>
              <a:t> Value</a:t>
            </a:r>
            <a:r>
              <a:rPr lang="ko-KR" altLang="en-US" dirty="0" smtClean="0">
                <a:sym typeface="Wingdings" panose="05000000000000000000" pitchFamily="2" charset="2"/>
              </a:rPr>
              <a:t>에 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66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- </a:t>
            </a:r>
            <a:r>
              <a:rPr lang="en-US" altLang="ko-KR" dirty="0" err="1" smtClean="0"/>
              <a:t>JwtFactory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143"/>
            <a:ext cx="4228070" cy="43513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449580"/>
            <a:ext cx="2209800" cy="137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7"/>
          <p:cNvSpPr txBox="1">
            <a:spLocks/>
          </p:cNvSpPr>
          <p:nvPr/>
        </p:nvSpPr>
        <p:spPr>
          <a:xfrm>
            <a:off x="5638800" y="1825625"/>
            <a:ext cx="5715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700" dirty="0"/>
              <a:t>c</a:t>
            </a:r>
            <a:r>
              <a:rPr lang="en-US" altLang="ko-KR" sz="2700" dirty="0" smtClean="0"/>
              <a:t>reate – </a:t>
            </a:r>
            <a:r>
              <a:rPr lang="ko-KR" altLang="en-US" sz="2700" dirty="0" err="1" smtClean="0"/>
              <a:t>토큰생성</a:t>
            </a:r>
            <a:r>
              <a:rPr lang="ko-KR" altLang="en-US" sz="2700" dirty="0" smtClean="0"/>
              <a:t> </a:t>
            </a:r>
            <a:r>
              <a:rPr lang="ko-KR" altLang="en-US" sz="2700" dirty="0" err="1" smtClean="0"/>
              <a:t>메소드</a:t>
            </a:r>
            <a:endParaRPr lang="en-US" altLang="ko-KR" sz="2700" dirty="0" smtClean="0"/>
          </a:p>
          <a:p>
            <a:endParaRPr lang="en-US" altLang="ko-KR" sz="2700" dirty="0"/>
          </a:p>
          <a:p>
            <a:r>
              <a:rPr lang="en-US" altLang="ko-KR" sz="2700" dirty="0" err="1" smtClean="0"/>
              <a:t>isValid</a:t>
            </a:r>
            <a:r>
              <a:rPr lang="en-US" altLang="ko-KR" sz="2700" dirty="0" smtClean="0"/>
              <a:t> – </a:t>
            </a:r>
            <a:r>
              <a:rPr lang="ko-KR" altLang="en-US" sz="2700" dirty="0" smtClean="0"/>
              <a:t>토큰 유효성 검증 </a:t>
            </a:r>
            <a:r>
              <a:rPr lang="ko-KR" altLang="en-US" sz="2700" dirty="0" err="1" smtClean="0"/>
              <a:t>메소드</a:t>
            </a:r>
            <a:endParaRPr lang="en-US" altLang="ko-KR" sz="2700" dirty="0" smtClean="0"/>
          </a:p>
          <a:p>
            <a:endParaRPr lang="en-US" altLang="ko-KR" dirty="0"/>
          </a:p>
          <a:p>
            <a:r>
              <a:rPr lang="en-US" altLang="ko-KR" dirty="0"/>
              <a:t>d</a:t>
            </a:r>
            <a:r>
              <a:rPr lang="en-US" altLang="ko-KR" dirty="0" smtClean="0"/>
              <a:t>ecode – </a:t>
            </a:r>
            <a:r>
              <a:rPr lang="ko-KR" altLang="en-US" dirty="0" smtClean="0"/>
              <a:t>토큰 해독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23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Code – </a:t>
            </a:r>
            <a:r>
              <a:rPr lang="en-US" altLang="ko-KR" dirty="0" err="1" smtClean="0"/>
              <a:t>JwtFactory</a:t>
            </a:r>
            <a:r>
              <a:rPr lang="en-US" altLang="ko-KR" dirty="0" smtClean="0"/>
              <a:t> / </a:t>
            </a:r>
            <a:r>
              <a:rPr lang="en-US" altLang="ko-KR" sz="2700" dirty="0" smtClean="0"/>
              <a:t>create </a:t>
            </a:r>
            <a:r>
              <a:rPr lang="en-US" altLang="ko-KR" sz="2700" dirty="0"/>
              <a:t>– </a:t>
            </a:r>
            <a:r>
              <a:rPr lang="ko-KR" altLang="en-US" sz="2700" dirty="0" err="1"/>
              <a:t>토큰생성</a:t>
            </a:r>
            <a:r>
              <a:rPr lang="ko-KR" altLang="en-US" sz="2700" dirty="0"/>
              <a:t> </a:t>
            </a:r>
            <a:r>
              <a:rPr lang="ko-KR" altLang="en-US" sz="2700" dirty="0" err="1"/>
              <a:t>메소드</a:t>
            </a:r>
            <a:r>
              <a:rPr lang="en-US" altLang="ko-KR" sz="2700" dirty="0"/>
              <a:t/>
            </a:r>
            <a:br>
              <a:rPr lang="en-US" altLang="ko-KR" sz="2700" dirty="0"/>
            </a:br>
            <a:endParaRPr lang="ko-KR" altLang="en-US" sz="27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143"/>
            <a:ext cx="4228070" cy="43513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449580"/>
            <a:ext cx="2209800" cy="137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7"/>
          <p:cNvSpPr txBox="1">
            <a:spLocks/>
          </p:cNvSpPr>
          <p:nvPr/>
        </p:nvSpPr>
        <p:spPr>
          <a:xfrm>
            <a:off x="5638800" y="1825625"/>
            <a:ext cx="5715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7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867" y="1775143"/>
            <a:ext cx="6372225" cy="2181225"/>
          </a:xfrm>
          <a:prstGeom prst="rect">
            <a:avLst/>
          </a:prstGeom>
        </p:spPr>
      </p:pic>
      <p:sp>
        <p:nvSpPr>
          <p:cNvPr id="7" name="내용 개체 틀 7"/>
          <p:cNvSpPr txBox="1">
            <a:spLocks/>
          </p:cNvSpPr>
          <p:nvPr/>
        </p:nvSpPr>
        <p:spPr>
          <a:xfrm>
            <a:off x="5416867" y="4040823"/>
            <a:ext cx="6372225" cy="2085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416867" y="4420074"/>
            <a:ext cx="627888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expiredDate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Date.</a:t>
            </a:r>
            <a:r>
              <a:rPr kumimoji="0" lang="ko-KR" altLang="ko-KR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NOW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.plusDays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JwtInfo.</a:t>
            </a:r>
            <a:r>
              <a:rPr kumimoji="0" lang="ko-KR" altLang="ko-KR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EXPIRES_LIMIT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toInstant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ZoneOffset.</a:t>
            </a:r>
            <a:r>
              <a:rPr kumimoji="0" lang="ko-KR" altLang="ko-KR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ofHours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6867" y="4050742"/>
            <a:ext cx="209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만료기간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416867" y="5208843"/>
            <a:ext cx="3180872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JWT.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create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.withClaim(JwtInfo.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USER_IDX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idx.toString())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.withIssuer(JwtInfo.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ISSUER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.withExpiresAt(expiredDate)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.sign(JwtInfo.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getAlgorithm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6867" y="4797284"/>
            <a:ext cx="209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토큰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93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Code – </a:t>
            </a:r>
            <a:r>
              <a:rPr lang="en-US" altLang="ko-KR" dirty="0" err="1" smtClean="0"/>
              <a:t>JwtFactory</a:t>
            </a:r>
            <a:r>
              <a:rPr lang="en-US" altLang="ko-KR" dirty="0" smtClean="0"/>
              <a:t> / </a:t>
            </a:r>
            <a:r>
              <a:rPr lang="en-US" altLang="ko-KR" sz="2700" dirty="0" err="1" smtClean="0"/>
              <a:t>isValid</a:t>
            </a:r>
            <a:r>
              <a:rPr lang="en-US" altLang="ko-KR" sz="2700" dirty="0" smtClean="0"/>
              <a:t> </a:t>
            </a:r>
            <a:r>
              <a:rPr lang="en-US" altLang="ko-KR" sz="2700" dirty="0"/>
              <a:t>– </a:t>
            </a:r>
            <a:r>
              <a:rPr lang="ko-KR" altLang="en-US" sz="2700" dirty="0" err="1" smtClean="0"/>
              <a:t>토큰검증</a:t>
            </a:r>
            <a:r>
              <a:rPr lang="ko-KR" altLang="en-US" sz="2700" dirty="0" smtClean="0"/>
              <a:t> </a:t>
            </a:r>
            <a:r>
              <a:rPr lang="ko-KR" altLang="en-US" sz="2700" dirty="0" err="1"/>
              <a:t>메소드</a:t>
            </a:r>
            <a:r>
              <a:rPr lang="en-US" altLang="ko-KR" sz="2700" dirty="0"/>
              <a:t/>
            </a:r>
            <a:br>
              <a:rPr lang="en-US" altLang="ko-KR" sz="2700" dirty="0"/>
            </a:br>
            <a:endParaRPr lang="ko-KR" altLang="en-US" sz="27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143"/>
            <a:ext cx="4228070" cy="43513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449580"/>
            <a:ext cx="2209800" cy="137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7"/>
          <p:cNvSpPr txBox="1">
            <a:spLocks/>
          </p:cNvSpPr>
          <p:nvPr/>
        </p:nvSpPr>
        <p:spPr>
          <a:xfrm>
            <a:off x="5638800" y="1825625"/>
            <a:ext cx="5715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7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85" y="1775143"/>
            <a:ext cx="4552950" cy="2057400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404485" y="4554974"/>
            <a:ext cx="437388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JWTVerifier jwtVerifier = JWT.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require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(JwtInfo.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getAlgorithm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()).build()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jwtVerifier.verify(token)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4485" y="4089539"/>
            <a:ext cx="209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토큰 검증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04485" y="5068580"/>
            <a:ext cx="504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erify</a:t>
            </a:r>
            <a:r>
              <a:rPr lang="ko-KR" altLang="en-US" dirty="0" smtClean="0"/>
              <a:t>에서 에러가 발생하지 않으면 검증 </a:t>
            </a:r>
            <a:r>
              <a:rPr lang="en-US" altLang="ko-KR" dirty="0" smtClean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94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Code – </a:t>
            </a:r>
            <a:r>
              <a:rPr lang="en-US" altLang="ko-KR" dirty="0" err="1" smtClean="0"/>
              <a:t>JwtFactory</a:t>
            </a:r>
            <a:r>
              <a:rPr lang="en-US" altLang="ko-KR" dirty="0" smtClean="0"/>
              <a:t> / </a:t>
            </a:r>
            <a:r>
              <a:rPr lang="en-US" altLang="ko-KR" sz="2700" dirty="0" smtClean="0"/>
              <a:t>decode </a:t>
            </a:r>
            <a:r>
              <a:rPr lang="en-US" altLang="ko-KR" sz="2700" dirty="0"/>
              <a:t>– </a:t>
            </a:r>
            <a:r>
              <a:rPr lang="ko-KR" altLang="en-US" sz="2700" dirty="0" err="1" smtClean="0"/>
              <a:t>토큰해독</a:t>
            </a:r>
            <a:r>
              <a:rPr lang="ko-KR" altLang="en-US" sz="2700" dirty="0" smtClean="0"/>
              <a:t> </a:t>
            </a:r>
            <a:r>
              <a:rPr lang="ko-KR" altLang="en-US" sz="2700" dirty="0" err="1"/>
              <a:t>메소드</a:t>
            </a:r>
            <a:r>
              <a:rPr lang="en-US" altLang="ko-KR" sz="2700" dirty="0"/>
              <a:t/>
            </a:r>
            <a:br>
              <a:rPr lang="en-US" altLang="ko-KR" sz="2700" dirty="0"/>
            </a:br>
            <a:endParaRPr lang="ko-KR" altLang="en-US" sz="27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143"/>
            <a:ext cx="4228070" cy="43513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449580"/>
            <a:ext cx="2209800" cy="137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912" y="1775143"/>
            <a:ext cx="3152775" cy="1371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5912" y="3231198"/>
            <a:ext cx="329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해독된 토큰을 반환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34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Code – </a:t>
            </a:r>
            <a:r>
              <a:rPr lang="en-US" altLang="ko-KR" dirty="0" err="1" smtClean="0"/>
              <a:t>JwtAuth</a:t>
            </a:r>
            <a:r>
              <a:rPr lang="en-US" altLang="ko-KR" sz="2700" dirty="0"/>
              <a:t/>
            </a:r>
            <a:br>
              <a:rPr lang="en-US" altLang="ko-KR" sz="2700" dirty="0"/>
            </a:br>
            <a:endParaRPr lang="ko-KR" altLang="en-US" sz="2700" dirty="0"/>
          </a:p>
        </p:txBody>
      </p:sp>
      <p:sp>
        <p:nvSpPr>
          <p:cNvPr id="4" name="직사각형 3"/>
          <p:cNvSpPr/>
          <p:nvPr/>
        </p:nvSpPr>
        <p:spPr>
          <a:xfrm>
            <a:off x="0" y="449580"/>
            <a:ext cx="2209800" cy="137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2186940" cy="79565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@Target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ElementType.</a:t>
            </a:r>
            <a:r>
              <a:rPr kumimoji="0" lang="ko-KR" altLang="ko-KR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METHOD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Retention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RetentionPolicy.</a:t>
            </a:r>
            <a:r>
              <a:rPr kumimoji="0" lang="ko-KR" altLang="ko-KR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RUNTIME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Documented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JwtAuth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9040" y="2223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68040" y="1825625"/>
            <a:ext cx="540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@Target : </a:t>
            </a:r>
            <a:r>
              <a:rPr lang="ko-KR" altLang="en-US" dirty="0" smtClean="0"/>
              <a:t>적용할 범위</a:t>
            </a:r>
            <a:endParaRPr lang="en-US" altLang="ko-KR" dirty="0" smtClean="0"/>
          </a:p>
          <a:p>
            <a:r>
              <a:rPr lang="en-US" altLang="ko-KR" dirty="0" smtClean="0"/>
              <a:t>@Retention : </a:t>
            </a:r>
            <a:r>
              <a:rPr lang="ko-KR" altLang="en-US" dirty="0" smtClean="0"/>
              <a:t>유지 기간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Documentd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RestDoc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22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Code – </a:t>
            </a:r>
            <a:r>
              <a:rPr lang="en-US" altLang="ko-KR" dirty="0" err="1" smtClean="0"/>
              <a:t>JwtAuthAspect</a:t>
            </a:r>
            <a:r>
              <a:rPr lang="en-US" altLang="ko-KR" sz="2700" dirty="0"/>
              <a:t/>
            </a:r>
            <a:br>
              <a:rPr lang="en-US" altLang="ko-KR" sz="2700" dirty="0"/>
            </a:br>
            <a:endParaRPr lang="ko-KR" altLang="en-US" sz="2700" dirty="0"/>
          </a:p>
        </p:txBody>
      </p:sp>
      <p:sp>
        <p:nvSpPr>
          <p:cNvPr id="4" name="직사각형 3"/>
          <p:cNvSpPr/>
          <p:nvPr/>
        </p:nvSpPr>
        <p:spPr>
          <a:xfrm>
            <a:off x="0" y="449580"/>
            <a:ext cx="2209800" cy="137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7767"/>
            <a:ext cx="4709160" cy="5367837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75020" y="1187767"/>
            <a:ext cx="86868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@Component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@Aspect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2760" y="1202769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Compoenet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빈으로 등록</a:t>
            </a:r>
            <a:endParaRPr lang="en-US" altLang="ko-KR" dirty="0" smtClean="0"/>
          </a:p>
          <a:p>
            <a:r>
              <a:rPr lang="en-US" altLang="ko-KR" dirty="0" smtClean="0"/>
              <a:t>@Aspect : </a:t>
            </a:r>
            <a:r>
              <a:rPr lang="en-US" altLang="ko-KR" dirty="0" err="1" smtClean="0"/>
              <a:t>aop</a:t>
            </a:r>
            <a:r>
              <a:rPr lang="ko-KR" altLang="en-US" dirty="0" smtClean="0"/>
              <a:t>구현을 위해 필요</a:t>
            </a:r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875020" y="2379741"/>
            <a:ext cx="437388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Around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"@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annotation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org.dailystudio.springbootstudy.auth.jwt.JwtAuth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75020" y="2743200"/>
            <a:ext cx="442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@Around </a:t>
            </a:r>
            <a:r>
              <a:rPr lang="ko-KR" altLang="en-US" dirty="0" smtClean="0"/>
              <a:t>내부에 적용될 위치를 적는다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 내용을 </a:t>
            </a:r>
            <a:r>
              <a:rPr lang="en-US" altLang="ko-KR" dirty="0" err="1" smtClean="0"/>
              <a:t>PointCut</a:t>
            </a:r>
            <a:r>
              <a:rPr lang="ko-KR" altLang="en-US" dirty="0" smtClean="0"/>
              <a:t>이라 부른다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020" y="3450492"/>
            <a:ext cx="3756660" cy="20623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21680" y="5573809"/>
            <a:ext cx="442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이렇게 바꿀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19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49580"/>
            <a:ext cx="2209800" cy="137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JWT?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인증을 위한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객체 형식의 토큰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유저가 </a:t>
            </a:r>
            <a:r>
              <a:rPr lang="ko-KR" altLang="en-US" dirty="0" smtClean="0"/>
              <a:t>로그인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서버는 </a:t>
            </a:r>
            <a:r>
              <a:rPr lang="ko-KR" altLang="en-US" dirty="0"/>
              <a:t>유저의 </a:t>
            </a:r>
            <a:r>
              <a:rPr lang="ko-KR" altLang="en-US" dirty="0" smtClean="0"/>
              <a:t>정보를 이용하여 </a:t>
            </a:r>
            <a:r>
              <a:rPr lang="ko-KR" altLang="en-US" dirty="0"/>
              <a:t>토큰을 발급하여 유저에게 </a:t>
            </a:r>
            <a:r>
              <a:rPr lang="ko-KR" altLang="en-US" dirty="0" smtClean="0"/>
              <a:t>전달해준다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유저가 </a:t>
            </a:r>
            <a:r>
              <a:rPr lang="ko-KR" altLang="en-US" dirty="0"/>
              <a:t>서버에 요청을 할 때 마다 </a:t>
            </a:r>
            <a:r>
              <a:rPr lang="en-US" altLang="ko-KR" dirty="0"/>
              <a:t>JWT</a:t>
            </a:r>
            <a:r>
              <a:rPr lang="ko-KR" altLang="en-US" dirty="0"/>
              <a:t>를 포함하여 전달한다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77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vs. Session</a:t>
            </a:r>
            <a:endParaRPr lang="ko-KR" altLang="en-US" dirty="0"/>
          </a:p>
        </p:txBody>
      </p:sp>
      <p:sp>
        <p:nvSpPr>
          <p:cNvPr id="34" name="내용 개체 틀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세션 </a:t>
            </a:r>
            <a:r>
              <a:rPr lang="ko-KR" altLang="en-US" dirty="0" smtClean="0"/>
              <a:t>저장소를 필요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Stateless vs </a:t>
            </a:r>
            <a:r>
              <a:rPr lang="en-US" altLang="ko-KR" dirty="0" err="1" smtClean="0">
                <a:sym typeface="Wingdings" panose="05000000000000000000" pitchFamily="2" charset="2"/>
              </a:rPr>
              <a:t>StateFul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Scalabilty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0" y="449580"/>
            <a:ext cx="2209800" cy="137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57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JWT Authorization &amp; </a:t>
            </a:r>
            <a:r>
              <a:rPr lang="en-US" altLang="ko-KR" dirty="0" err="1" smtClean="0"/>
              <a:t>Athentication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30778" y="1596044"/>
            <a:ext cx="2011680" cy="856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84320" y="1596044"/>
            <a:ext cx="2011680" cy="856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37862" y="1596043"/>
            <a:ext cx="2011680" cy="856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5" idx="2"/>
          </p:cNvCxnSpPr>
          <p:nvPr/>
        </p:nvCxnSpPr>
        <p:spPr>
          <a:xfrm>
            <a:off x="2036618" y="2452255"/>
            <a:ext cx="0" cy="3790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090160" y="2452255"/>
            <a:ext cx="0" cy="3790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143702" y="2452254"/>
            <a:ext cx="0" cy="3790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036618" y="2909455"/>
            <a:ext cx="3053542" cy="2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090160" y="3177163"/>
            <a:ext cx="3053542" cy="24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036618" y="4768735"/>
            <a:ext cx="3053542" cy="1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036618" y="3899520"/>
            <a:ext cx="30535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2458" y="2552275"/>
            <a:ext cx="13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918663" y="2849479"/>
            <a:ext cx="162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인증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090160" y="3664720"/>
            <a:ext cx="3053542" cy="9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2036618" y="5458673"/>
            <a:ext cx="3053542" cy="22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18663" y="3332333"/>
            <a:ext cx="162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유저 정보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90014" y="3530188"/>
            <a:ext cx="162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JWT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90014" y="4392640"/>
            <a:ext cx="162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JWT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90014" y="5128953"/>
            <a:ext cx="104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0" y="449580"/>
            <a:ext cx="2209800" cy="137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9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55" y="2413992"/>
            <a:ext cx="8888889" cy="3174603"/>
          </a:xfrm>
        </p:spPr>
      </p:pic>
      <p:sp>
        <p:nvSpPr>
          <p:cNvPr id="7" name="직사각형 6"/>
          <p:cNvSpPr/>
          <p:nvPr/>
        </p:nvSpPr>
        <p:spPr>
          <a:xfrm>
            <a:off x="0" y="449580"/>
            <a:ext cx="2209800" cy="137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3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 </a:t>
            </a:r>
            <a:r>
              <a:rPr lang="en-US" altLang="ko-KR" dirty="0" smtClean="0"/>
              <a:t>- 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typ</a:t>
            </a:r>
            <a:r>
              <a:rPr lang="en-US" altLang="ko-KR" dirty="0"/>
              <a:t>: </a:t>
            </a:r>
            <a:r>
              <a:rPr lang="ko-KR" altLang="en-US" dirty="0"/>
              <a:t>토큰의 타입을 지정한다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alg</a:t>
            </a:r>
            <a:r>
              <a:rPr lang="en-US" altLang="ko-KR" dirty="0"/>
              <a:t>: </a:t>
            </a:r>
            <a:r>
              <a:rPr lang="ko-KR" altLang="en-US" dirty="0" err="1"/>
              <a:t>해싱</a:t>
            </a:r>
            <a:r>
              <a:rPr lang="ko-KR" altLang="en-US" dirty="0"/>
              <a:t> 알고리즘을 지정한다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49580"/>
            <a:ext cx="2209800" cy="137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72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</a:t>
            </a:r>
            <a:r>
              <a:rPr lang="en-US" altLang="ko-KR" dirty="0" smtClean="0"/>
              <a:t>- Payload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Claim : </a:t>
            </a:r>
            <a:r>
              <a:rPr lang="ko-KR" altLang="en-US" dirty="0" smtClean="0"/>
              <a:t>정보의 한 조각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Name / Value</a:t>
            </a:r>
            <a:r>
              <a:rPr lang="ko-KR" altLang="en-US" dirty="0"/>
              <a:t>의 한 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여러개의</a:t>
            </a:r>
            <a:r>
              <a:rPr lang="ko-KR" altLang="en-US" dirty="0"/>
              <a:t> 클레임들을 넣을 수 있다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449580"/>
            <a:ext cx="2209800" cy="137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1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Registered Claim (Optional)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iss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토큰 </a:t>
            </a:r>
            <a:r>
              <a:rPr lang="ko-KR" altLang="en-US" dirty="0" err="1">
                <a:solidFill>
                  <a:srgbClr val="FF0000"/>
                </a:solidFill>
              </a:rPr>
              <a:t>발급자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(issuer)</a:t>
            </a:r>
          </a:p>
          <a:p>
            <a:r>
              <a:rPr lang="en-US" altLang="ko-KR" dirty="0"/>
              <a:t>sub: </a:t>
            </a:r>
            <a:r>
              <a:rPr lang="ko-KR" altLang="en-US" dirty="0"/>
              <a:t>토큰 제목 </a:t>
            </a:r>
            <a:r>
              <a:rPr lang="en-US" altLang="ko-KR" dirty="0"/>
              <a:t>(subject)</a:t>
            </a:r>
          </a:p>
          <a:p>
            <a:r>
              <a:rPr lang="en-US" altLang="ko-KR" dirty="0" err="1"/>
              <a:t>aud</a:t>
            </a:r>
            <a:r>
              <a:rPr lang="en-US" altLang="ko-KR" dirty="0"/>
              <a:t>: </a:t>
            </a:r>
            <a:r>
              <a:rPr lang="ko-KR" altLang="en-US" dirty="0"/>
              <a:t>토큰 대상자 </a:t>
            </a:r>
            <a:r>
              <a:rPr lang="en-US" altLang="ko-KR" dirty="0"/>
              <a:t>(audience)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exp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토큰의 </a:t>
            </a:r>
            <a:r>
              <a:rPr lang="ko-KR" altLang="en-US" dirty="0" err="1">
                <a:solidFill>
                  <a:srgbClr val="FF0000"/>
                </a:solidFill>
              </a:rPr>
              <a:t>만료시간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expiraton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dirty="0"/>
              <a:t>시간은 </a:t>
            </a:r>
            <a:r>
              <a:rPr lang="en-US" altLang="ko-KR" dirty="0" err="1"/>
              <a:t>NumericDate</a:t>
            </a:r>
            <a:r>
              <a:rPr lang="en-US" altLang="ko-KR" dirty="0"/>
              <a:t> </a:t>
            </a:r>
            <a:r>
              <a:rPr lang="ko-KR" altLang="en-US" dirty="0"/>
              <a:t>형식으로 되어있어야 하며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1480849147370)</a:t>
            </a:r>
          </a:p>
          <a:p>
            <a:pPr lvl="1"/>
            <a:r>
              <a:rPr lang="ko-KR" altLang="en-US" dirty="0"/>
              <a:t>언제나 현재 시간보다 이후로 되어야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nbf</a:t>
            </a:r>
            <a:r>
              <a:rPr lang="en-US" altLang="ko-KR" dirty="0"/>
              <a:t>: Not Before</a:t>
            </a:r>
            <a:r>
              <a:rPr lang="ko-KR" altLang="en-US" dirty="0"/>
              <a:t>를 의미하며 토큰의 </a:t>
            </a:r>
            <a:r>
              <a:rPr lang="ko-KR" altLang="en-US" b="1" dirty="0"/>
              <a:t>활성 날짜</a:t>
            </a:r>
            <a:r>
              <a:rPr lang="ko-KR" altLang="en-US" dirty="0"/>
              <a:t>와 비슷한 개념이다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여기에도 </a:t>
            </a:r>
            <a:r>
              <a:rPr lang="en-US" altLang="ko-KR" dirty="0" err="1"/>
              <a:t>NumericDate</a:t>
            </a:r>
            <a:r>
              <a:rPr lang="en-US" altLang="ko-KR" dirty="0"/>
              <a:t> </a:t>
            </a:r>
            <a:r>
              <a:rPr lang="ko-KR" altLang="en-US" dirty="0"/>
              <a:t>형식으로 날짜를 지정하며</a:t>
            </a:r>
          </a:p>
          <a:p>
            <a:pPr lvl="1"/>
            <a:r>
              <a:rPr lang="ko-KR" altLang="en-US" dirty="0"/>
              <a:t>이 날짜가 지나기 전까지는 토큰이 처리되지 않는다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iat</a:t>
            </a:r>
            <a:r>
              <a:rPr lang="en-US" altLang="ko-KR" dirty="0"/>
              <a:t>: </a:t>
            </a:r>
            <a:r>
              <a:rPr lang="ko-KR" altLang="en-US" dirty="0"/>
              <a:t>토큰이 발급된 시간 </a:t>
            </a:r>
            <a:r>
              <a:rPr lang="en-US" altLang="ko-KR" dirty="0"/>
              <a:t>(issued at)</a:t>
            </a:r>
          </a:p>
          <a:p>
            <a:pPr lvl="1"/>
            <a:r>
              <a:rPr lang="ko-KR" altLang="en-US" dirty="0"/>
              <a:t>이 값을 사용하여 토큰의 </a:t>
            </a:r>
            <a:r>
              <a:rPr lang="en-US" altLang="ko-KR" dirty="0"/>
              <a:t>age</a:t>
            </a:r>
            <a:r>
              <a:rPr lang="ko-KR" altLang="en-US" dirty="0"/>
              <a:t>가 얼마나 되었는지 판단할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jti</a:t>
            </a:r>
            <a:r>
              <a:rPr lang="en-US" altLang="ko-KR" dirty="0"/>
              <a:t>: JWT</a:t>
            </a:r>
            <a:r>
              <a:rPr lang="ko-KR" altLang="en-US" dirty="0"/>
              <a:t>의 고유 </a:t>
            </a:r>
            <a:r>
              <a:rPr lang="ko-KR" altLang="en-US" dirty="0" err="1"/>
              <a:t>식별자</a:t>
            </a:r>
            <a:endParaRPr lang="ko-KR" altLang="en-US" dirty="0"/>
          </a:p>
          <a:p>
            <a:pPr lvl="1"/>
            <a:r>
              <a:rPr lang="ko-KR" altLang="en-US" dirty="0"/>
              <a:t>주로 중복적인 처리를 방지하기 위하여 사용된다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일회용 토큰에 사용하면 유용하다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49580"/>
            <a:ext cx="2209800" cy="137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6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000" dirty="0" smtClean="0"/>
              <a:t>Public Claim</a:t>
            </a:r>
            <a:r>
              <a:rPr lang="en-US" altLang="ko-KR" dirty="0" smtClean="0"/>
              <a:t>, Private Claim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등록된 클레임도 공개된 클레임들도 아니다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양 </a:t>
            </a:r>
            <a:r>
              <a:rPr lang="ko-KR" altLang="en-US" dirty="0"/>
              <a:t>측간에</a:t>
            </a:r>
            <a:r>
              <a:rPr lang="en-US" altLang="ko-KR" dirty="0"/>
              <a:t>(</a:t>
            </a:r>
            <a:r>
              <a:rPr lang="ko-KR" altLang="en-US" dirty="0"/>
              <a:t>보통 클라이언트 </a:t>
            </a:r>
            <a:r>
              <a:rPr lang="en-US" altLang="ko-KR" dirty="0"/>
              <a:t>&lt;-&gt; </a:t>
            </a:r>
            <a:r>
              <a:rPr lang="ko-KR" altLang="en-US" dirty="0"/>
              <a:t>서버</a:t>
            </a:r>
            <a:r>
              <a:rPr lang="en-US" altLang="ko-KR" dirty="0"/>
              <a:t>) </a:t>
            </a:r>
            <a:r>
              <a:rPr lang="ko-KR" altLang="en-US" dirty="0" err="1"/>
              <a:t>협의하에</a:t>
            </a:r>
            <a:r>
              <a:rPr lang="ko-KR" altLang="en-US" dirty="0"/>
              <a:t> 사용되는 클레임 이름들이다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공개 </a:t>
            </a:r>
            <a:r>
              <a:rPr lang="ko-KR" altLang="en-US" dirty="0"/>
              <a:t>클레임과는 달리 </a:t>
            </a:r>
            <a:r>
              <a:rPr lang="ko-KR" altLang="en-US" b="1" dirty="0"/>
              <a:t>이름이 중복</a:t>
            </a:r>
            <a:r>
              <a:rPr lang="ko-KR" altLang="en-US" dirty="0"/>
              <a:t>되어 충돌이 될 수 있으니 주의해서 사용해야한다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49580"/>
            <a:ext cx="2209800" cy="137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38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336</Words>
  <Application>Microsoft Office PowerPoint</Application>
  <PresentationFormat>와이드스크린</PresentationFormat>
  <Paragraphs>92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굴림체</vt:lpstr>
      <vt:lpstr>맑은 고딕</vt:lpstr>
      <vt:lpstr>Arial</vt:lpstr>
      <vt:lpstr>Wingdings</vt:lpstr>
      <vt:lpstr>Office 테마</vt:lpstr>
      <vt:lpstr>JWT + AOP</vt:lpstr>
      <vt:lpstr>JWT?</vt:lpstr>
      <vt:lpstr>vs. Session</vt:lpstr>
      <vt:lpstr>JWT Authorization &amp; Athentication</vt:lpstr>
      <vt:lpstr>구조</vt:lpstr>
      <vt:lpstr>헤더 - Header</vt:lpstr>
      <vt:lpstr>정보 - Payload</vt:lpstr>
      <vt:lpstr>Registered Claim (Optional)</vt:lpstr>
      <vt:lpstr>Public Claim, Private Claim</vt:lpstr>
      <vt:lpstr>서명 - Signature</vt:lpstr>
      <vt:lpstr>Code - JwtInfo</vt:lpstr>
      <vt:lpstr>Code - JwtFactory</vt:lpstr>
      <vt:lpstr>Code – JwtFactory / create – 토큰생성 메소드 </vt:lpstr>
      <vt:lpstr>Code – JwtFactory / isValid – 토큰검증 메소드 </vt:lpstr>
      <vt:lpstr>Code – JwtFactory / decode – 토큰해독 메소드 </vt:lpstr>
      <vt:lpstr>Code – JwtAuth </vt:lpstr>
      <vt:lpstr>Code – JwtAuthAspect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JWT + AOP</dc:title>
  <dc:creator>Windows 사용자</dc:creator>
  <cp:lastModifiedBy>Windows 사용자</cp:lastModifiedBy>
  <cp:revision>29</cp:revision>
  <dcterms:created xsi:type="dcterms:W3CDTF">2019-05-02T05:08:51Z</dcterms:created>
  <dcterms:modified xsi:type="dcterms:W3CDTF">2019-05-02T08:17:41Z</dcterms:modified>
</cp:coreProperties>
</file>