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77" r:id="rId6"/>
    <p:sldId id="257" r:id="rId7"/>
    <p:sldId id="258" r:id="rId8"/>
    <p:sldId id="259" r:id="rId9"/>
    <p:sldId id="278" r:id="rId10"/>
    <p:sldId id="263" r:id="rId11"/>
    <p:sldId id="273" r:id="rId12"/>
    <p:sldId id="274" r:id="rId13"/>
    <p:sldId id="275" r:id="rId14"/>
    <p:sldId id="276" r:id="rId15"/>
    <p:sldId id="264" r:id="rId16"/>
    <p:sldId id="265" r:id="rId17"/>
    <p:sldId id="266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98" y="-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A815-EA65-4574-BCEF-FEBEBE6A66D4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2852936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860032" y="27089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63888" y="191683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4008" y="1764105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3915052" y="1855433"/>
            <a:ext cx="2476870" cy="2059619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870" h="2059619">
                <a:moveTo>
                  <a:pt x="0" y="275208"/>
                </a:moveTo>
                <a:lnTo>
                  <a:pt x="292964" y="1145219"/>
                </a:lnTo>
                <a:lnTo>
                  <a:pt x="568171" y="2059619"/>
                </a:lnTo>
                <a:lnTo>
                  <a:pt x="1464816" y="1926454"/>
                </a:lnTo>
                <a:lnTo>
                  <a:pt x="2476870" y="1899821"/>
                </a:lnTo>
                <a:lnTo>
                  <a:pt x="2370338" y="887767"/>
                </a:lnTo>
                <a:lnTo>
                  <a:pt x="2246051" y="0"/>
                </a:lnTo>
                <a:lnTo>
                  <a:pt x="1136342" y="71021"/>
                </a:lnTo>
                <a:lnTo>
                  <a:pt x="0" y="27520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balance in u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consider advection of velocity component in the local grid direction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1175" y="3357563"/>
          <a:ext cx="7459663" cy="2474912"/>
        </p:xfrm>
        <a:graphic>
          <a:graphicData uri="http://schemas.openxmlformats.org/presentationml/2006/ole">
            <p:oleObj spid="_x0000_s30722" name="Equation" r:id="rId3" imgW="3288960" imgH="10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Multiply continuity equation with u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899592" y="1916832"/>
          <a:ext cx="4500562" cy="1163638"/>
        </p:xfrm>
        <a:graphic>
          <a:graphicData uri="http://schemas.openxmlformats.org/presentationml/2006/ole">
            <p:oleObj spid="_x0000_s31746" name="Equation" r:id="rId3" imgW="1523880" imgH="393480" progId="Equation.DSMT4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58800" y="4221163"/>
          <a:ext cx="5276850" cy="1185862"/>
        </p:xfrm>
        <a:graphic>
          <a:graphicData uri="http://schemas.openxmlformats.org/presentationml/2006/ole">
            <p:oleObj spid="_x0000_s31747" name="Equation" r:id="rId4" imgW="17524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continuity eq. times u from momentum equation and divide by </a:t>
            </a:r>
            <a:r>
              <a:rPr lang="en-US" i="1" dirty="0" smtClean="0"/>
              <a:t>V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683568" y="2786360"/>
          <a:ext cx="5971146" cy="3234928"/>
        </p:xfrm>
        <a:graphic>
          <a:graphicData uri="http://schemas.openxmlformats.org/presentationml/2006/ole">
            <p:oleObj spid="_x0000_s32770" name="Equation" r:id="rId3" imgW="257796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around the cell centered at u-point</a:t>
            </a:r>
          </a:p>
          <a:p>
            <a:r>
              <a:rPr lang="en-US" dirty="0" smtClean="0"/>
              <a:t>Compute q across cell boundary by averaging </a:t>
            </a:r>
            <a:r>
              <a:rPr lang="en-US" dirty="0" err="1" smtClean="0"/>
              <a:t>qx</a:t>
            </a:r>
            <a:r>
              <a:rPr lang="en-US" dirty="0" smtClean="0"/>
              <a:t> resp. </a:t>
            </a:r>
            <a:r>
              <a:rPr lang="en-US" dirty="0" err="1" smtClean="0"/>
              <a:t>qy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q is inward </a:t>
            </a:r>
          </a:p>
          <a:p>
            <a:pPr lvl="1"/>
            <a:r>
              <a:rPr lang="en-US" dirty="0" smtClean="0"/>
              <a:t>Compute Q</a:t>
            </a:r>
            <a:r>
              <a:rPr lang="en-US" baseline="-25000" dirty="0" smtClean="0"/>
              <a:t>in</a:t>
            </a:r>
            <a:r>
              <a:rPr lang="en-US" dirty="0" smtClean="0"/>
              <a:t> by multiplying with </a:t>
            </a:r>
            <a:r>
              <a:rPr lang="en-US" dirty="0" err="1" smtClean="0"/>
              <a:t>dnz</a:t>
            </a:r>
            <a:r>
              <a:rPr lang="en-US" dirty="0" smtClean="0"/>
              <a:t> </a:t>
            </a:r>
            <a:r>
              <a:rPr lang="en-US" dirty="0" err="1" smtClean="0"/>
              <a:t>resp</a:t>
            </a:r>
            <a:r>
              <a:rPr lang="en-US" dirty="0" smtClean="0"/>
              <a:t> </a:t>
            </a:r>
            <a:r>
              <a:rPr lang="en-US" dirty="0" err="1" smtClean="0"/>
              <a:t>dsc</a:t>
            </a:r>
            <a:endParaRPr lang="en-US" dirty="0" smtClean="0"/>
          </a:p>
          <a:p>
            <a:pPr lvl="1"/>
            <a:r>
              <a:rPr lang="en-US" dirty="0" smtClean="0"/>
              <a:t>Compute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in</a:t>
            </a:r>
            <a:r>
              <a:rPr lang="en-US" dirty="0" smtClean="0"/>
              <a:t> as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Q</a:t>
            </a:r>
            <a:r>
              <a:rPr lang="en-US" baseline="-25000" dirty="0" smtClean="0"/>
              <a:t>in </a:t>
            </a:r>
            <a:r>
              <a:rPr lang="en-US" dirty="0" smtClean="0"/>
              <a:t>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in</a:t>
            </a:r>
            <a:r>
              <a:rPr lang="en-US" baseline="-25000" dirty="0" smtClean="0"/>
              <a:t> </a:t>
            </a:r>
            <a:r>
              <a:rPr lang="en-US" dirty="0" smtClean="0"/>
              <a:t>–u) to advection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51919" y="4437112"/>
          <a:ext cx="2976331" cy="1224136"/>
        </p:xfrm>
        <a:graphic>
          <a:graphicData uri="http://schemas.openxmlformats.org/presentationml/2006/ole">
            <p:oleObj spid="_x0000_s33794" name="Equation" r:id="rId3" imgW="157464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2767868" y="1916833"/>
            <a:ext cx="2596220" cy="2264551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70338 w 2476870"/>
              <a:gd name="connsiteY5" fmla="*/ 826368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036710 w 2476870"/>
              <a:gd name="connsiteY7" fmla="*/ 216023 h 1998220"/>
              <a:gd name="connsiteX8" fmla="*/ 0 w 2476870"/>
              <a:gd name="connsiteY8" fmla="*/ 213809 h 1998220"/>
              <a:gd name="connsiteX0" fmla="*/ 0 w 2596220"/>
              <a:gd name="connsiteY0" fmla="*/ 619967 h 1998220"/>
              <a:gd name="connsiteX1" fmla="*/ 412314 w 2596220"/>
              <a:gd name="connsiteY1" fmla="*/ 1083820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1998220"/>
              <a:gd name="connsiteX1" fmla="*/ 421191 w 2596220"/>
              <a:gd name="connsiteY1" fmla="*/ 1394539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584166 w 2596220"/>
              <a:gd name="connsiteY3" fmla="*/ 1865055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699576 w 2596220"/>
              <a:gd name="connsiteY3" fmla="*/ 1944954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6220" h="2264551">
                <a:moveTo>
                  <a:pt x="0" y="619967"/>
                </a:moveTo>
                <a:lnTo>
                  <a:pt x="421191" y="1394539"/>
                </a:lnTo>
                <a:lnTo>
                  <a:pt x="856196" y="2264551"/>
                </a:lnTo>
                <a:lnTo>
                  <a:pt x="1699576" y="1944954"/>
                </a:lnTo>
                <a:lnTo>
                  <a:pt x="2596220" y="1838422"/>
                </a:lnTo>
                <a:lnTo>
                  <a:pt x="2452204" y="936103"/>
                </a:lnTo>
                <a:lnTo>
                  <a:pt x="2308188" y="0"/>
                </a:lnTo>
                <a:lnTo>
                  <a:pt x="1156060" y="216023"/>
                </a:lnTo>
                <a:lnTo>
                  <a:pt x="0" y="61996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dsdnz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2378237" y="954841"/>
            <a:ext cx="2841835" cy="2326694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70338 w 2476870"/>
              <a:gd name="connsiteY5" fmla="*/ 826368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036710 w 2476870"/>
              <a:gd name="connsiteY7" fmla="*/ 216023 h 1998220"/>
              <a:gd name="connsiteX8" fmla="*/ 0 w 2476870"/>
              <a:gd name="connsiteY8" fmla="*/ 213809 h 1998220"/>
              <a:gd name="connsiteX0" fmla="*/ 0 w 2596220"/>
              <a:gd name="connsiteY0" fmla="*/ 619967 h 1998220"/>
              <a:gd name="connsiteX1" fmla="*/ 412314 w 2596220"/>
              <a:gd name="connsiteY1" fmla="*/ 1083820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1998220"/>
              <a:gd name="connsiteX1" fmla="*/ 421191 w 2596220"/>
              <a:gd name="connsiteY1" fmla="*/ 1394539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584166 w 2596220"/>
              <a:gd name="connsiteY3" fmla="*/ 1865055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699576 w 2596220"/>
              <a:gd name="connsiteY3" fmla="*/ 1944954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699576 w 2912856"/>
              <a:gd name="connsiteY3" fmla="*/ 1944954 h 2264551"/>
              <a:gd name="connsiteX4" fmla="*/ 2912856 w 2912856"/>
              <a:gd name="connsiteY4" fmla="*/ 1763944 h 2264551"/>
              <a:gd name="connsiteX5" fmla="*/ 2452204 w 2912856"/>
              <a:gd name="connsiteY5" fmla="*/ 936103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894885 w 2912856"/>
              <a:gd name="connsiteY3" fmla="*/ 1918321 h 2264551"/>
              <a:gd name="connsiteX4" fmla="*/ 2912856 w 2912856"/>
              <a:gd name="connsiteY4" fmla="*/ 1763944 h 2264551"/>
              <a:gd name="connsiteX5" fmla="*/ 2452204 w 2912856"/>
              <a:gd name="connsiteY5" fmla="*/ 936103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894885 w 2912856"/>
              <a:gd name="connsiteY3" fmla="*/ 1918321 h 2264551"/>
              <a:gd name="connsiteX4" fmla="*/ 2912856 w 2912856"/>
              <a:gd name="connsiteY4" fmla="*/ 1763944 h 2264551"/>
              <a:gd name="connsiteX5" fmla="*/ 2736290 w 2912856"/>
              <a:gd name="connsiteY5" fmla="*/ 918347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82110 h 2326694"/>
              <a:gd name="connsiteX1" fmla="*/ 421191 w 2912856"/>
              <a:gd name="connsiteY1" fmla="*/ 1456682 h 2326694"/>
              <a:gd name="connsiteX2" fmla="*/ 856196 w 2912856"/>
              <a:gd name="connsiteY2" fmla="*/ 2326694 h 2326694"/>
              <a:gd name="connsiteX3" fmla="*/ 1894885 w 2912856"/>
              <a:gd name="connsiteY3" fmla="*/ 1980464 h 2326694"/>
              <a:gd name="connsiteX4" fmla="*/ 2912856 w 2912856"/>
              <a:gd name="connsiteY4" fmla="*/ 1826087 h 2326694"/>
              <a:gd name="connsiteX5" fmla="*/ 2736290 w 2912856"/>
              <a:gd name="connsiteY5" fmla="*/ 980490 h 2326694"/>
              <a:gd name="connsiteX6" fmla="*/ 2547885 w 2912856"/>
              <a:gd name="connsiteY6" fmla="*/ 0 h 2326694"/>
              <a:gd name="connsiteX7" fmla="*/ 1156060 w 2912856"/>
              <a:gd name="connsiteY7" fmla="*/ 278166 h 2326694"/>
              <a:gd name="connsiteX8" fmla="*/ 0 w 2912856"/>
              <a:gd name="connsiteY8" fmla="*/ 682110 h 2326694"/>
              <a:gd name="connsiteX0" fmla="*/ 0 w 2912856"/>
              <a:gd name="connsiteY0" fmla="*/ 682110 h 2326694"/>
              <a:gd name="connsiteX1" fmla="*/ 421191 w 2912856"/>
              <a:gd name="connsiteY1" fmla="*/ 1456682 h 2326694"/>
              <a:gd name="connsiteX2" fmla="*/ 856196 w 2912856"/>
              <a:gd name="connsiteY2" fmla="*/ 2326694 h 2326694"/>
              <a:gd name="connsiteX3" fmla="*/ 1894885 w 2912856"/>
              <a:gd name="connsiteY3" fmla="*/ 1980464 h 2326694"/>
              <a:gd name="connsiteX4" fmla="*/ 2912856 w 2912856"/>
              <a:gd name="connsiteY4" fmla="*/ 1826087 h 2326694"/>
              <a:gd name="connsiteX5" fmla="*/ 2736290 w 2912856"/>
              <a:gd name="connsiteY5" fmla="*/ 980490 h 2326694"/>
              <a:gd name="connsiteX6" fmla="*/ 2547885 w 2912856"/>
              <a:gd name="connsiteY6" fmla="*/ 0 h 2326694"/>
              <a:gd name="connsiteX7" fmla="*/ 1227081 w 2912856"/>
              <a:gd name="connsiteY7" fmla="*/ 287044 h 2326694"/>
              <a:gd name="connsiteX8" fmla="*/ 0 w 2912856"/>
              <a:gd name="connsiteY8" fmla="*/ 682110 h 2326694"/>
              <a:gd name="connsiteX0" fmla="*/ 0 w 2841835"/>
              <a:gd name="connsiteY0" fmla="*/ 788642 h 2326694"/>
              <a:gd name="connsiteX1" fmla="*/ 350170 w 2841835"/>
              <a:gd name="connsiteY1" fmla="*/ 1456682 h 2326694"/>
              <a:gd name="connsiteX2" fmla="*/ 785175 w 2841835"/>
              <a:gd name="connsiteY2" fmla="*/ 2326694 h 2326694"/>
              <a:gd name="connsiteX3" fmla="*/ 1823864 w 2841835"/>
              <a:gd name="connsiteY3" fmla="*/ 1980464 h 2326694"/>
              <a:gd name="connsiteX4" fmla="*/ 2841835 w 2841835"/>
              <a:gd name="connsiteY4" fmla="*/ 1826087 h 2326694"/>
              <a:gd name="connsiteX5" fmla="*/ 2665269 w 2841835"/>
              <a:gd name="connsiteY5" fmla="*/ 980490 h 2326694"/>
              <a:gd name="connsiteX6" fmla="*/ 2476864 w 2841835"/>
              <a:gd name="connsiteY6" fmla="*/ 0 h 2326694"/>
              <a:gd name="connsiteX7" fmla="*/ 1156060 w 2841835"/>
              <a:gd name="connsiteY7" fmla="*/ 287044 h 2326694"/>
              <a:gd name="connsiteX8" fmla="*/ 0 w 2841835"/>
              <a:gd name="connsiteY8" fmla="*/ 788642 h 2326694"/>
              <a:gd name="connsiteX0" fmla="*/ 0 w 2841835"/>
              <a:gd name="connsiteY0" fmla="*/ 788642 h 2326694"/>
              <a:gd name="connsiteX1" fmla="*/ 421191 w 2841835"/>
              <a:gd name="connsiteY1" fmla="*/ 1572091 h 2326694"/>
              <a:gd name="connsiteX2" fmla="*/ 785175 w 2841835"/>
              <a:gd name="connsiteY2" fmla="*/ 2326694 h 2326694"/>
              <a:gd name="connsiteX3" fmla="*/ 1823864 w 2841835"/>
              <a:gd name="connsiteY3" fmla="*/ 1980464 h 2326694"/>
              <a:gd name="connsiteX4" fmla="*/ 2841835 w 2841835"/>
              <a:gd name="connsiteY4" fmla="*/ 1826087 h 2326694"/>
              <a:gd name="connsiteX5" fmla="*/ 2665269 w 2841835"/>
              <a:gd name="connsiteY5" fmla="*/ 980490 h 2326694"/>
              <a:gd name="connsiteX6" fmla="*/ 2476864 w 2841835"/>
              <a:gd name="connsiteY6" fmla="*/ 0 h 2326694"/>
              <a:gd name="connsiteX7" fmla="*/ 1156060 w 2841835"/>
              <a:gd name="connsiteY7" fmla="*/ 287044 h 2326694"/>
              <a:gd name="connsiteX8" fmla="*/ 0 w 2841835"/>
              <a:gd name="connsiteY8" fmla="*/ 788642 h 232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1835" h="2326694">
                <a:moveTo>
                  <a:pt x="0" y="788642"/>
                </a:moveTo>
                <a:lnTo>
                  <a:pt x="421191" y="1572091"/>
                </a:lnTo>
                <a:lnTo>
                  <a:pt x="785175" y="2326694"/>
                </a:lnTo>
                <a:lnTo>
                  <a:pt x="1823864" y="1980464"/>
                </a:lnTo>
                <a:lnTo>
                  <a:pt x="2841835" y="1826087"/>
                </a:lnTo>
                <a:lnTo>
                  <a:pt x="2665269" y="980490"/>
                </a:lnTo>
                <a:lnTo>
                  <a:pt x="2476864" y="0"/>
                </a:lnTo>
                <a:lnTo>
                  <a:pt x="1156060" y="287044"/>
                </a:lnTo>
                <a:lnTo>
                  <a:pt x="0" y="78864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level slopes in u, v points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565275" y="1682750"/>
          <a:ext cx="3419475" cy="1331913"/>
        </p:xfrm>
        <a:graphic>
          <a:graphicData uri="http://schemas.openxmlformats.org/presentationml/2006/ole">
            <p:oleObj spid="_x0000_s1025" name="Equation" r:id="rId3" imgW="1206360" imgH="469800" progId="Equation.DSMT4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92275" y="3627438"/>
          <a:ext cx="3311525" cy="1287462"/>
        </p:xfrm>
        <a:graphic>
          <a:graphicData uri="http://schemas.openxmlformats.org/presentationml/2006/ole">
            <p:oleObj spid="_x0000_s1027" name="Equation" r:id="rId4" imgW="120636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</a:t>
            </a:r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99325" y="1533525"/>
          <a:ext cx="8937171" cy="2615555"/>
        </p:xfrm>
        <a:graphic>
          <a:graphicData uri="http://schemas.openxmlformats.org/presentationml/2006/ole">
            <p:oleObj spid="_x0000_s29697" name="Equation" r:id="rId3" imgW="4101840" imgH="11937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 flipV="1">
            <a:off x="4211960" y="2708920"/>
            <a:ext cx="2077369" cy="253752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58643" y="678714"/>
                  <a:pt x="116661" y="945762"/>
                  <a:pt x="177325" y="1255001"/>
                </a:cubicBezTo>
                <a:cubicBezTo>
                  <a:pt x="237989" y="1564240"/>
                  <a:pt x="305378" y="1619683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dsz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 flipV="1">
            <a:off x="3160450" y="2815207"/>
            <a:ext cx="2048759" cy="487285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58643" y="678714"/>
                  <a:pt x="116661" y="945762"/>
                  <a:pt x="177325" y="1255001"/>
                </a:cubicBezTo>
                <a:cubicBezTo>
                  <a:pt x="237989" y="1564240"/>
                  <a:pt x="306254" y="1665688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2778711" y="1908699"/>
            <a:ext cx="2290439" cy="630314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1754" y="453328"/>
                  <a:pt x="126652" y="901979"/>
                  <a:pt x="187316" y="1211218"/>
                </a:cubicBezTo>
                <a:cubicBezTo>
                  <a:pt x="247980" y="1520457"/>
                  <a:pt x="305378" y="1619683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3923928" y="1844824"/>
            <a:ext cx="2218431" cy="288032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1754" y="453328"/>
                  <a:pt x="126652" y="901979"/>
                  <a:pt x="187316" y="1211218"/>
                </a:cubicBezTo>
                <a:cubicBezTo>
                  <a:pt x="247980" y="1520457"/>
                  <a:pt x="305378" y="1619683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dsc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42517" y="1926454"/>
            <a:ext cx="363984" cy="1855433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23928" y="2132855"/>
            <a:ext cx="541540" cy="1808829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dnz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542190" y="1242874"/>
            <a:ext cx="673714" cy="1737303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nv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60032" y="908720"/>
            <a:ext cx="360040" cy="1881319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dnc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18632</TotalTime>
  <Words>144</Words>
  <Application>Microsoft Office PowerPoint</Application>
  <PresentationFormat>On-screen Show (4:3)</PresentationFormat>
  <Paragraphs>63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Equation</vt:lpstr>
      <vt:lpstr>MathType 6.0 Equation</vt:lpstr>
      <vt:lpstr>Slide 1</vt:lpstr>
      <vt:lpstr>dsu(i,j)</vt:lpstr>
      <vt:lpstr>dsz(i,j)</vt:lpstr>
      <vt:lpstr>dsv(i,j)</vt:lpstr>
      <vt:lpstr>dsc(i,j)</vt:lpstr>
      <vt:lpstr>dnu(i,j)</vt:lpstr>
      <vt:lpstr>dnz(i,j)</vt:lpstr>
      <vt:lpstr>dnv(i,j)</vt:lpstr>
      <vt:lpstr>dnc(i,j)</vt:lpstr>
      <vt:lpstr>dsdnu(i,j)</vt:lpstr>
      <vt:lpstr>Momentum balance in u direction</vt:lpstr>
      <vt:lpstr>Continuity equation</vt:lpstr>
      <vt:lpstr>Slide 13</vt:lpstr>
      <vt:lpstr>Procedure</vt:lpstr>
      <vt:lpstr>dsdnz(i,j)</vt:lpstr>
      <vt:lpstr>dsdnv(i,j)</vt:lpstr>
      <vt:lpstr>Water level slopes in u, v points</vt:lpstr>
      <vt:lpstr>Continuity</vt:lpstr>
    </vt:vector>
  </TitlesOfParts>
  <Company>UNESCO-IHE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dro</dc:creator>
  <cp:lastModifiedBy>dro</cp:lastModifiedBy>
  <cp:revision>10</cp:revision>
  <dcterms:created xsi:type="dcterms:W3CDTF">2010-11-24T16:28:05Z</dcterms:created>
  <dcterms:modified xsi:type="dcterms:W3CDTF">2011-01-06T08:07:09Z</dcterms:modified>
</cp:coreProperties>
</file>