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E689-FF03-4294-A250-369AD64B954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78E7-C9D6-4505-832B-F607A627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6635" y="321634"/>
            <a:ext cx="10864851" cy="513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rgbClr val="FF0000"/>
                </a:solidFill>
              </a:rPr>
              <a:t>Transform from verification &amp; validation…. </a:t>
            </a:r>
            <a:br>
              <a:rPr lang="en-GB" sz="2800" b="1" dirty="0" smtClean="0">
                <a:solidFill>
                  <a:srgbClr val="FF0000"/>
                </a:solidFill>
              </a:rPr>
            </a:br>
            <a:r>
              <a:rPr lang="en-GB" sz="2800" b="1" dirty="0" smtClean="0">
                <a:solidFill>
                  <a:srgbClr val="FF0000"/>
                </a:solidFill>
              </a:rPr>
              <a:t>                …towards  Quality Engineering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577" y="1222972"/>
            <a:ext cx="9436125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Test Early, Fail Fast…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DevOps based operating model where  Business, Dev, QA &amp; Operations collaborate to ensure First Time Right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1" y="1222972"/>
            <a:ext cx="45719" cy="954107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577" y="2367839"/>
            <a:ext cx="10010891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Deploy, Test &amp; Release on Demand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Leveraging automation tools  across the lifecycle, including Advanced Automation  to establish Continuous Testing &amp; Release pipelines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691" y="2354759"/>
            <a:ext cx="45719" cy="954107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577" y="3499626"/>
            <a:ext cx="10350525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TestOps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Understanding the actual operating environment &amp; the challenges to have a continuous feedback to the engineering organization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691" y="3486546"/>
            <a:ext cx="45719" cy="954107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578" y="4711623"/>
            <a:ext cx="9710445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Best-practices including Lean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Leveraging industry best practices DevOps, DevSecOps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Lean principles  &amp; TMMi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691" y="4618333"/>
            <a:ext cx="45719" cy="954107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409" y="5679364"/>
            <a:ext cx="8290699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Compliance &amp; Security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Leveraging DevSecOps  best practices to ensure end-to-end focus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6691" y="5750119"/>
            <a:ext cx="45719" cy="954107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9083" y="2215297"/>
            <a:ext cx="36176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083" y="3393076"/>
            <a:ext cx="36176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9083" y="4534123"/>
            <a:ext cx="36176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9083" y="5675169"/>
            <a:ext cx="36176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 txBox="1">
            <a:spLocks/>
          </p:cNvSpPr>
          <p:nvPr/>
        </p:nvSpPr>
        <p:spPr>
          <a:xfrm rot="16200000">
            <a:off x="10228911" y="4774201"/>
            <a:ext cx="3685712" cy="18592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+mn-lt"/>
              </a:rPr>
              <a:t>© IGT Solutions Pvt. Ltd. | Confidential: Not for Distribution | www.igtsolutions.com</a:t>
            </a:r>
          </a:p>
        </p:txBody>
      </p:sp>
    </p:spTree>
    <p:extLst>
      <p:ext uri="{BB962C8B-B14F-4D97-AF65-F5344CB8AC3E}">
        <p14:creationId xmlns:p14="http://schemas.microsoft.com/office/powerpoint/2010/main" val="27275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36102"/>
            <a:ext cx="10972800" cy="51392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From Automation Scripts to Advanced Automation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15950" y="733425"/>
            <a:ext cx="10858500" cy="35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1"/>
                </a:solidFill>
              </a:rPr>
              <a:t>… </a:t>
            </a:r>
            <a:r>
              <a:rPr lang="en-IN" dirty="0" smtClean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power of human insight leveraging  technology advances test automation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353"/>
            <a:ext cx="6877050" cy="49819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877050" y="1250515"/>
            <a:ext cx="0" cy="494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06" y="1559415"/>
            <a:ext cx="5010150" cy="252177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13983" y="1313809"/>
            <a:ext cx="842516" cy="842516"/>
            <a:chOff x="6637867" y="2032000"/>
            <a:chExt cx="1557867" cy="1557867"/>
          </a:xfrm>
        </p:grpSpPr>
        <p:sp>
          <p:nvSpPr>
            <p:cNvPr id="10" name="Oval 9"/>
            <p:cNvSpPr/>
            <p:nvPr/>
          </p:nvSpPr>
          <p:spPr>
            <a:xfrm>
              <a:off x="6637867" y="2032000"/>
              <a:ext cx="1557867" cy="1557867"/>
            </a:xfrm>
            <a:prstGeom prst="ellipse">
              <a:avLst/>
            </a:prstGeom>
            <a:gradFill>
              <a:gsLst>
                <a:gs pos="0">
                  <a:srgbClr val="F9FFFA"/>
                </a:gs>
                <a:gs pos="35000">
                  <a:srgbClr val="FFFBFE"/>
                </a:gs>
                <a:gs pos="70000">
                  <a:srgbClr val="D9DEE1"/>
                </a:gs>
                <a:gs pos="100000">
                  <a:srgbClr val="D3D8DB"/>
                </a:gs>
              </a:gsLst>
              <a:lin ang="1800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807412" y="2220595"/>
              <a:ext cx="1179830" cy="1179830"/>
            </a:xfrm>
            <a:prstGeom prst="ellipse">
              <a:avLst/>
            </a:prstGeom>
            <a:gradFill>
              <a:gsLst>
                <a:gs pos="0">
                  <a:srgbClr val="FCB713"/>
                </a:gs>
                <a:gs pos="100000">
                  <a:srgbClr val="F59C19"/>
                </a:gs>
              </a:gsLst>
              <a:lin ang="180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5674" y="147386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99" y="1488434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faster to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7714" y="4572667"/>
            <a:ext cx="241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Intelligent Validation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32614" y="1858202"/>
            <a:ext cx="973898" cy="973898"/>
            <a:chOff x="6637867" y="2032000"/>
            <a:chExt cx="1557867" cy="1557867"/>
          </a:xfrm>
        </p:grpSpPr>
        <p:sp>
          <p:nvSpPr>
            <p:cNvPr id="16" name="Oval 15"/>
            <p:cNvSpPr/>
            <p:nvPr/>
          </p:nvSpPr>
          <p:spPr>
            <a:xfrm>
              <a:off x="6637867" y="2032000"/>
              <a:ext cx="1557867" cy="1557867"/>
            </a:xfrm>
            <a:prstGeom prst="ellipse">
              <a:avLst/>
            </a:prstGeom>
            <a:gradFill>
              <a:gsLst>
                <a:gs pos="0">
                  <a:srgbClr val="F9FFFA"/>
                </a:gs>
                <a:gs pos="35000">
                  <a:srgbClr val="FFFBFE"/>
                </a:gs>
                <a:gs pos="70000">
                  <a:srgbClr val="D9DEE1"/>
                </a:gs>
                <a:gs pos="100000">
                  <a:srgbClr val="D3D8DB"/>
                </a:gs>
              </a:gsLst>
              <a:lin ang="1800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807412" y="2220595"/>
              <a:ext cx="1179830" cy="1179830"/>
            </a:xfrm>
            <a:prstGeom prst="ellipse">
              <a:avLst/>
            </a:prstGeom>
            <a:gradFill>
              <a:gsLst>
                <a:gs pos="0">
                  <a:srgbClr val="ABD038"/>
                </a:gs>
                <a:gs pos="100000">
                  <a:srgbClr val="60BA45"/>
                </a:gs>
              </a:gsLst>
              <a:lin ang="180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428854" y="2083276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6263" y="2196384"/>
            <a:ext cx="1720344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productivity increase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041858" y="1271430"/>
            <a:ext cx="841248" cy="841248"/>
            <a:chOff x="6637867" y="2032000"/>
            <a:chExt cx="1557867" cy="1557867"/>
          </a:xfrm>
        </p:grpSpPr>
        <p:sp>
          <p:nvSpPr>
            <p:cNvPr id="21" name="Oval 20"/>
            <p:cNvSpPr/>
            <p:nvPr/>
          </p:nvSpPr>
          <p:spPr>
            <a:xfrm>
              <a:off x="6637867" y="2032000"/>
              <a:ext cx="1557867" cy="1557867"/>
            </a:xfrm>
            <a:prstGeom prst="ellipse">
              <a:avLst/>
            </a:prstGeom>
            <a:gradFill>
              <a:gsLst>
                <a:gs pos="0">
                  <a:srgbClr val="F9FFFA"/>
                </a:gs>
                <a:gs pos="35000">
                  <a:srgbClr val="FFFBFE"/>
                </a:gs>
                <a:gs pos="70000">
                  <a:srgbClr val="D9DEE1"/>
                </a:gs>
                <a:gs pos="100000">
                  <a:srgbClr val="D3D8DB"/>
                </a:gs>
              </a:gsLst>
              <a:lin ang="1800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807412" y="2220595"/>
              <a:ext cx="1179830" cy="1179830"/>
            </a:xfrm>
            <a:prstGeom prst="ellipse">
              <a:avLst/>
            </a:prstGeom>
            <a:gradFill>
              <a:gsLst>
                <a:gs pos="0">
                  <a:srgbClr val="71509F"/>
                </a:gs>
                <a:gs pos="100000">
                  <a:srgbClr val="5B3E83"/>
                </a:gs>
              </a:gsLst>
              <a:lin ang="18000000" scaled="0"/>
            </a:gra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065606" y="142450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0795" y="1499207"/>
            <a:ext cx="1162499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Reduced cost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1076" y="4966361"/>
            <a:ext cx="4549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business function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target application to be tested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rather than traditional automation framework tooling technology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2566" y="5809539"/>
            <a:ext cx="254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 with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pipelines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4678" y="4934187"/>
            <a:ext cx="4131855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74678" y="5705025"/>
            <a:ext cx="4131855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60267" y="1327552"/>
            <a:ext cx="2902884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Tests Case in plain English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Translated automatically using Natural Language processing &amp; AI algorithms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19705"/>
          <a:stretch/>
        </p:blipFill>
        <p:spPr>
          <a:xfrm>
            <a:off x="7818648" y="2115207"/>
            <a:ext cx="770965" cy="7964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" r="1645" b="8400"/>
          <a:stretch/>
        </p:blipFill>
        <p:spPr>
          <a:xfrm>
            <a:off x="7738033" y="2747445"/>
            <a:ext cx="932195" cy="730042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7803340" y="3477487"/>
            <a:ext cx="0" cy="77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18333" y="4235827"/>
            <a:ext cx="165137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 based scripts validation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15B2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Scripts executed based on ETL logic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8180735" y="3439485"/>
            <a:ext cx="0" cy="55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169774" y="3986328"/>
            <a:ext cx="117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346910" y="3975611"/>
            <a:ext cx="0" cy="29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74345" y="4273800"/>
            <a:ext cx="16513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parallel tests at scale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96581" y="4699810"/>
            <a:ext cx="162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Scalable runtime system  in cloud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Cross-Browser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8589613" y="3430731"/>
            <a:ext cx="0" cy="42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589613" y="3854033"/>
            <a:ext cx="253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122385" y="3854033"/>
            <a:ext cx="0" cy="29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18758" y="4209310"/>
            <a:ext cx="16513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5B2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Detailed Insights for analysis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540994" y="4635320"/>
            <a:ext cx="162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Warnings 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 cause analysis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133038" y="5623140"/>
            <a:ext cx="4866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Callout 45"/>
          <p:cNvSpPr/>
          <p:nvPr/>
        </p:nvSpPr>
        <p:spPr>
          <a:xfrm>
            <a:off x="9943651" y="1209173"/>
            <a:ext cx="2151876" cy="806118"/>
          </a:xfrm>
          <a:prstGeom prst="wedgeEllipseCallout">
            <a:avLst>
              <a:gd name="adj1" fmla="val -81009"/>
              <a:gd name="adj2" fmla="val 264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www.amazon.com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on button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77922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219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From Automation Scripts to Advanced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Rastogi</dc:creator>
  <cp:lastModifiedBy>Sheetal Rastogi</cp:lastModifiedBy>
  <cp:revision>2</cp:revision>
  <dcterms:created xsi:type="dcterms:W3CDTF">2021-08-30T18:06:39Z</dcterms:created>
  <dcterms:modified xsi:type="dcterms:W3CDTF">2021-08-30T18:12:33Z</dcterms:modified>
</cp:coreProperties>
</file>